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50"/>
  </p:notesMasterIdLst>
  <p:sldIdLst>
    <p:sldId id="2076137864" r:id="rId2"/>
    <p:sldId id="2076137865" r:id="rId3"/>
    <p:sldId id="2076137866" r:id="rId4"/>
    <p:sldId id="2076137867" r:id="rId5"/>
    <p:sldId id="2076137868" r:id="rId6"/>
    <p:sldId id="2076137869" r:id="rId7"/>
    <p:sldId id="2076137870" r:id="rId8"/>
    <p:sldId id="2076137871" r:id="rId9"/>
    <p:sldId id="2076137872" r:id="rId10"/>
    <p:sldId id="2076137873" r:id="rId11"/>
    <p:sldId id="2076137875" r:id="rId12"/>
    <p:sldId id="2076137874" r:id="rId13"/>
    <p:sldId id="2076137876" r:id="rId14"/>
    <p:sldId id="2076137877" r:id="rId15"/>
    <p:sldId id="2076137878" r:id="rId16"/>
    <p:sldId id="259" r:id="rId17"/>
    <p:sldId id="2076137851" r:id="rId18"/>
    <p:sldId id="276" r:id="rId19"/>
    <p:sldId id="270" r:id="rId20"/>
    <p:sldId id="278" r:id="rId21"/>
    <p:sldId id="261" r:id="rId22"/>
    <p:sldId id="2076137860" r:id="rId23"/>
    <p:sldId id="260" r:id="rId24"/>
    <p:sldId id="262" r:id="rId25"/>
    <p:sldId id="263" r:id="rId26"/>
    <p:sldId id="268" r:id="rId27"/>
    <p:sldId id="264" r:id="rId28"/>
    <p:sldId id="265" r:id="rId29"/>
    <p:sldId id="267" r:id="rId30"/>
    <p:sldId id="266" r:id="rId31"/>
    <p:sldId id="453" r:id="rId32"/>
    <p:sldId id="454" r:id="rId33"/>
    <p:sldId id="456" r:id="rId34"/>
    <p:sldId id="457" r:id="rId35"/>
    <p:sldId id="458" r:id="rId36"/>
    <p:sldId id="459" r:id="rId37"/>
    <p:sldId id="460" r:id="rId38"/>
    <p:sldId id="2076137879" r:id="rId39"/>
    <p:sldId id="2076137852" r:id="rId40"/>
    <p:sldId id="2076137853" r:id="rId41"/>
    <p:sldId id="2076137854" r:id="rId42"/>
    <p:sldId id="2076137855" r:id="rId43"/>
    <p:sldId id="2076137880" r:id="rId44"/>
    <p:sldId id="2076137856" r:id="rId45"/>
    <p:sldId id="2076137857" r:id="rId46"/>
    <p:sldId id="2147375269" r:id="rId47"/>
    <p:sldId id="343" r:id="rId48"/>
    <p:sldId id="271"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827464-20BF-40FF-9252-91BB3B396ED8}" v="702" dt="2024-09-04T20:44:30.2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636" autoAdjust="0"/>
  </p:normalViewPr>
  <p:slideViewPr>
    <p:cSldViewPr snapToGrid="0">
      <p:cViewPr varScale="1">
        <p:scale>
          <a:sx n="56" d="100"/>
          <a:sy n="56" d="100"/>
        </p:scale>
        <p:origin x="106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na Palavra" userId="143c9361-fd47-4b31-9022-2c2fd2d5adb4" providerId="ADAL" clId="{F9827464-20BF-40FF-9252-91BB3B396ED8}"/>
    <pc:docChg chg="undo custSel delSld modSld">
      <pc:chgData name="Mariana Palavra" userId="143c9361-fd47-4b31-9022-2c2fd2d5adb4" providerId="ADAL" clId="{F9827464-20BF-40FF-9252-91BB3B396ED8}" dt="2024-09-04T20:45:45.332" v="3141" actId="1076"/>
      <pc:docMkLst>
        <pc:docMk/>
      </pc:docMkLst>
      <pc:sldChg chg="modSp mod">
        <pc:chgData name="Mariana Palavra" userId="143c9361-fd47-4b31-9022-2c2fd2d5adb4" providerId="ADAL" clId="{F9827464-20BF-40FF-9252-91BB3B396ED8}" dt="2024-09-04T07:50:11.405" v="562" actId="20577"/>
        <pc:sldMkLst>
          <pc:docMk/>
          <pc:sldMk cId="1352702401" sldId="259"/>
        </pc:sldMkLst>
        <pc:spChg chg="mod">
          <ac:chgData name="Mariana Palavra" userId="143c9361-fd47-4b31-9022-2c2fd2d5adb4" providerId="ADAL" clId="{F9827464-20BF-40FF-9252-91BB3B396ED8}" dt="2024-09-04T07:50:11.405" v="562" actId="20577"/>
          <ac:spMkLst>
            <pc:docMk/>
            <pc:sldMk cId="1352702401" sldId="259"/>
            <ac:spMk id="2" creationId="{E3D41F67-47FD-8246-085F-405125B9CC75}"/>
          </ac:spMkLst>
        </pc:spChg>
      </pc:sldChg>
      <pc:sldChg chg="modSp mod">
        <pc:chgData name="Mariana Palavra" userId="143c9361-fd47-4b31-9022-2c2fd2d5adb4" providerId="ADAL" clId="{F9827464-20BF-40FF-9252-91BB3B396ED8}" dt="2024-09-04T12:33:37.790" v="1276" actId="20577"/>
        <pc:sldMkLst>
          <pc:docMk/>
          <pc:sldMk cId="1355512978" sldId="260"/>
        </pc:sldMkLst>
        <pc:spChg chg="mod">
          <ac:chgData name="Mariana Palavra" userId="143c9361-fd47-4b31-9022-2c2fd2d5adb4" providerId="ADAL" clId="{F9827464-20BF-40FF-9252-91BB3B396ED8}" dt="2024-09-04T12:33:37.790" v="1276" actId="20577"/>
          <ac:spMkLst>
            <pc:docMk/>
            <pc:sldMk cId="1355512978" sldId="260"/>
            <ac:spMk id="3" creationId="{7AC89C12-FCB2-747E-5B37-3BCD2CBBF100}"/>
          </ac:spMkLst>
        </pc:spChg>
      </pc:sldChg>
      <pc:sldChg chg="modSp mod">
        <pc:chgData name="Mariana Palavra" userId="143c9361-fd47-4b31-9022-2c2fd2d5adb4" providerId="ADAL" clId="{F9827464-20BF-40FF-9252-91BB3B396ED8}" dt="2024-09-04T12:28:45.276" v="1054" actId="255"/>
        <pc:sldMkLst>
          <pc:docMk/>
          <pc:sldMk cId="396169461" sldId="261"/>
        </pc:sldMkLst>
        <pc:spChg chg="mod">
          <ac:chgData name="Mariana Palavra" userId="143c9361-fd47-4b31-9022-2c2fd2d5adb4" providerId="ADAL" clId="{F9827464-20BF-40FF-9252-91BB3B396ED8}" dt="2024-09-04T12:28:45.276" v="1054" actId="255"/>
          <ac:spMkLst>
            <pc:docMk/>
            <pc:sldMk cId="396169461" sldId="261"/>
            <ac:spMk id="2" creationId="{E3D41F67-47FD-8246-085F-405125B9CC75}"/>
          </ac:spMkLst>
        </pc:spChg>
      </pc:sldChg>
      <pc:sldChg chg="modSp mod">
        <pc:chgData name="Mariana Palavra" userId="143c9361-fd47-4b31-9022-2c2fd2d5adb4" providerId="ADAL" clId="{F9827464-20BF-40FF-9252-91BB3B396ED8}" dt="2024-09-04T12:35:49.215" v="1310" actId="313"/>
        <pc:sldMkLst>
          <pc:docMk/>
          <pc:sldMk cId="801664056" sldId="262"/>
        </pc:sldMkLst>
        <pc:spChg chg="mod">
          <ac:chgData name="Mariana Palavra" userId="143c9361-fd47-4b31-9022-2c2fd2d5adb4" providerId="ADAL" clId="{F9827464-20BF-40FF-9252-91BB3B396ED8}" dt="2024-09-04T12:35:13.986" v="1284" actId="255"/>
          <ac:spMkLst>
            <pc:docMk/>
            <pc:sldMk cId="801664056" sldId="262"/>
            <ac:spMk id="2" creationId="{666A3B93-CE75-8DA4-DD11-5582E739736A}"/>
          </ac:spMkLst>
        </pc:spChg>
        <pc:spChg chg="mod">
          <ac:chgData name="Mariana Palavra" userId="143c9361-fd47-4b31-9022-2c2fd2d5adb4" providerId="ADAL" clId="{F9827464-20BF-40FF-9252-91BB3B396ED8}" dt="2024-09-04T12:35:49.215" v="1310" actId="313"/>
          <ac:spMkLst>
            <pc:docMk/>
            <pc:sldMk cId="801664056" sldId="262"/>
            <ac:spMk id="3" creationId="{97AB2683-4471-DA3E-329F-4A961CFD4F08}"/>
          </ac:spMkLst>
        </pc:spChg>
      </pc:sldChg>
      <pc:sldChg chg="modSp mod">
        <pc:chgData name="Mariana Palavra" userId="143c9361-fd47-4b31-9022-2c2fd2d5adb4" providerId="ADAL" clId="{F9827464-20BF-40FF-9252-91BB3B396ED8}" dt="2024-09-04T12:45:27.325" v="1459" actId="207"/>
        <pc:sldMkLst>
          <pc:docMk/>
          <pc:sldMk cId="970647631" sldId="263"/>
        </pc:sldMkLst>
        <pc:spChg chg="mod">
          <ac:chgData name="Mariana Palavra" userId="143c9361-fd47-4b31-9022-2c2fd2d5adb4" providerId="ADAL" clId="{F9827464-20BF-40FF-9252-91BB3B396ED8}" dt="2024-09-04T12:36:22.165" v="1319" actId="20577"/>
          <ac:spMkLst>
            <pc:docMk/>
            <pc:sldMk cId="970647631" sldId="263"/>
            <ac:spMk id="2" creationId="{3E0D0A21-7B4B-10C3-9608-41FDC8E60828}"/>
          </ac:spMkLst>
        </pc:spChg>
        <pc:graphicFrameChg chg="mod modGraphic">
          <ac:chgData name="Mariana Palavra" userId="143c9361-fd47-4b31-9022-2c2fd2d5adb4" providerId="ADAL" clId="{F9827464-20BF-40FF-9252-91BB3B396ED8}" dt="2024-09-04T12:45:27.325" v="1459" actId="207"/>
          <ac:graphicFrameMkLst>
            <pc:docMk/>
            <pc:sldMk cId="970647631" sldId="263"/>
            <ac:graphicFrameMk id="7" creationId="{D19F1365-FB3E-A53C-85FA-06E9B46E6BEF}"/>
          </ac:graphicFrameMkLst>
        </pc:graphicFrameChg>
      </pc:sldChg>
      <pc:sldChg chg="modSp mod">
        <pc:chgData name="Mariana Palavra" userId="143c9361-fd47-4b31-9022-2c2fd2d5adb4" providerId="ADAL" clId="{F9827464-20BF-40FF-9252-91BB3B396ED8}" dt="2024-09-04T12:52:25.701" v="1641"/>
        <pc:sldMkLst>
          <pc:docMk/>
          <pc:sldMk cId="4291178475" sldId="264"/>
        </pc:sldMkLst>
        <pc:spChg chg="mod">
          <ac:chgData name="Mariana Palavra" userId="143c9361-fd47-4b31-9022-2c2fd2d5adb4" providerId="ADAL" clId="{F9827464-20BF-40FF-9252-91BB3B396ED8}" dt="2024-09-04T12:52:13.958" v="1639" actId="20577"/>
          <ac:spMkLst>
            <pc:docMk/>
            <pc:sldMk cId="4291178475" sldId="264"/>
            <ac:spMk id="2" creationId="{475958B3-5D3B-6860-4BF2-479508196194}"/>
          </ac:spMkLst>
        </pc:spChg>
        <pc:spChg chg="mod">
          <ac:chgData name="Mariana Palavra" userId="143c9361-fd47-4b31-9022-2c2fd2d5adb4" providerId="ADAL" clId="{F9827464-20BF-40FF-9252-91BB3B396ED8}" dt="2024-09-04T12:52:25.701" v="1641"/>
          <ac:spMkLst>
            <pc:docMk/>
            <pc:sldMk cId="4291178475" sldId="264"/>
            <ac:spMk id="3" creationId="{9D212DF1-F67E-5E14-5B78-552A9A248D8E}"/>
          </ac:spMkLst>
        </pc:spChg>
      </pc:sldChg>
      <pc:sldChg chg="modSp mod">
        <pc:chgData name="Mariana Palavra" userId="143c9361-fd47-4b31-9022-2c2fd2d5adb4" providerId="ADAL" clId="{F9827464-20BF-40FF-9252-91BB3B396ED8}" dt="2024-09-04T12:54:00.382" v="1669" actId="27636"/>
        <pc:sldMkLst>
          <pc:docMk/>
          <pc:sldMk cId="1103448262" sldId="265"/>
        </pc:sldMkLst>
        <pc:spChg chg="mod">
          <ac:chgData name="Mariana Palavra" userId="143c9361-fd47-4b31-9022-2c2fd2d5adb4" providerId="ADAL" clId="{F9827464-20BF-40FF-9252-91BB3B396ED8}" dt="2024-09-04T12:52:49.527" v="1656" actId="20577"/>
          <ac:spMkLst>
            <pc:docMk/>
            <pc:sldMk cId="1103448262" sldId="265"/>
            <ac:spMk id="2" creationId="{F5501D50-7393-0E17-414F-2938A8C9D296}"/>
          </ac:spMkLst>
        </pc:spChg>
        <pc:spChg chg="mod">
          <ac:chgData name="Mariana Palavra" userId="143c9361-fd47-4b31-9022-2c2fd2d5adb4" providerId="ADAL" clId="{F9827464-20BF-40FF-9252-91BB3B396ED8}" dt="2024-09-04T12:54:00.382" v="1669" actId="27636"/>
          <ac:spMkLst>
            <pc:docMk/>
            <pc:sldMk cId="1103448262" sldId="265"/>
            <ac:spMk id="3" creationId="{5E257448-C680-3DC9-EE63-B9B78F5001B4}"/>
          </ac:spMkLst>
        </pc:spChg>
      </pc:sldChg>
      <pc:sldChg chg="modSp mod">
        <pc:chgData name="Mariana Palavra" userId="143c9361-fd47-4b31-9022-2c2fd2d5adb4" providerId="ADAL" clId="{F9827464-20BF-40FF-9252-91BB3B396ED8}" dt="2024-09-04T12:57:57.479" v="1838" actId="20577"/>
        <pc:sldMkLst>
          <pc:docMk/>
          <pc:sldMk cId="571987359" sldId="266"/>
        </pc:sldMkLst>
        <pc:spChg chg="mod">
          <ac:chgData name="Mariana Palavra" userId="143c9361-fd47-4b31-9022-2c2fd2d5adb4" providerId="ADAL" clId="{F9827464-20BF-40FF-9252-91BB3B396ED8}" dt="2024-09-04T12:56:57.542" v="1830" actId="20577"/>
          <ac:spMkLst>
            <pc:docMk/>
            <pc:sldMk cId="571987359" sldId="266"/>
            <ac:spMk id="2" creationId="{19BE00BC-C3A2-834B-A21F-AAC584176524}"/>
          </ac:spMkLst>
        </pc:spChg>
        <pc:spChg chg="mod">
          <ac:chgData name="Mariana Palavra" userId="143c9361-fd47-4b31-9022-2c2fd2d5adb4" providerId="ADAL" clId="{F9827464-20BF-40FF-9252-91BB3B396ED8}" dt="2024-09-04T12:57:57.479" v="1838" actId="20577"/>
          <ac:spMkLst>
            <pc:docMk/>
            <pc:sldMk cId="571987359" sldId="266"/>
            <ac:spMk id="13" creationId="{AC5E3FC6-9162-EB63-EFAF-897D4FD259C9}"/>
          </ac:spMkLst>
        </pc:spChg>
      </pc:sldChg>
      <pc:sldChg chg="modSp mod">
        <pc:chgData name="Mariana Palavra" userId="143c9361-fd47-4b31-9022-2c2fd2d5adb4" providerId="ADAL" clId="{F9827464-20BF-40FF-9252-91BB3B396ED8}" dt="2024-09-04T12:56:26.846" v="1805" actId="20577"/>
        <pc:sldMkLst>
          <pc:docMk/>
          <pc:sldMk cId="1477728636" sldId="267"/>
        </pc:sldMkLst>
        <pc:spChg chg="mod">
          <ac:chgData name="Mariana Palavra" userId="143c9361-fd47-4b31-9022-2c2fd2d5adb4" providerId="ADAL" clId="{F9827464-20BF-40FF-9252-91BB3B396ED8}" dt="2024-09-04T12:54:34.092" v="1688" actId="6549"/>
          <ac:spMkLst>
            <pc:docMk/>
            <pc:sldMk cId="1477728636" sldId="267"/>
            <ac:spMk id="2" creationId="{8ED9B8F9-385E-946B-762E-55D493E14A66}"/>
          </ac:spMkLst>
        </pc:spChg>
        <pc:spChg chg="mod">
          <ac:chgData name="Mariana Palavra" userId="143c9361-fd47-4b31-9022-2c2fd2d5adb4" providerId="ADAL" clId="{F9827464-20BF-40FF-9252-91BB3B396ED8}" dt="2024-09-04T12:56:26.846" v="1805" actId="20577"/>
          <ac:spMkLst>
            <pc:docMk/>
            <pc:sldMk cId="1477728636" sldId="267"/>
            <ac:spMk id="3" creationId="{EB399AF6-A099-2F0B-D17A-BEC5DCD3D788}"/>
          </ac:spMkLst>
        </pc:spChg>
      </pc:sldChg>
      <pc:sldChg chg="modSp mod modNotesTx">
        <pc:chgData name="Mariana Palavra" userId="143c9361-fd47-4b31-9022-2c2fd2d5adb4" providerId="ADAL" clId="{F9827464-20BF-40FF-9252-91BB3B396ED8}" dt="2024-09-04T12:49:47.879" v="1573" actId="14826"/>
        <pc:sldMkLst>
          <pc:docMk/>
          <pc:sldMk cId="866822201" sldId="268"/>
        </pc:sldMkLst>
        <pc:spChg chg="mod">
          <ac:chgData name="Mariana Palavra" userId="143c9361-fd47-4b31-9022-2c2fd2d5adb4" providerId="ADAL" clId="{F9827464-20BF-40FF-9252-91BB3B396ED8}" dt="2024-09-04T12:46:36.760" v="1461"/>
          <ac:spMkLst>
            <pc:docMk/>
            <pc:sldMk cId="866822201" sldId="268"/>
            <ac:spMk id="2" creationId="{F79A8FBF-5618-F833-96AD-43CA33F124AC}"/>
          </ac:spMkLst>
        </pc:spChg>
        <pc:picChg chg="mod">
          <ac:chgData name="Mariana Palavra" userId="143c9361-fd47-4b31-9022-2c2fd2d5adb4" providerId="ADAL" clId="{F9827464-20BF-40FF-9252-91BB3B396ED8}" dt="2024-09-04T12:49:47.879" v="1573" actId="14826"/>
          <ac:picMkLst>
            <pc:docMk/>
            <pc:sldMk cId="866822201" sldId="268"/>
            <ac:picMk id="7" creationId="{82A9562B-20AD-9197-3918-8791CCA62D8F}"/>
          </ac:picMkLst>
        </pc:picChg>
      </pc:sldChg>
      <pc:sldChg chg="modSp mod modAnim">
        <pc:chgData name="Mariana Palavra" userId="143c9361-fd47-4b31-9022-2c2fd2d5adb4" providerId="ADAL" clId="{F9827464-20BF-40FF-9252-91BB3B396ED8}" dt="2024-09-04T07:55:37.106" v="747" actId="20577"/>
        <pc:sldMkLst>
          <pc:docMk/>
          <pc:sldMk cId="0" sldId="270"/>
        </pc:sldMkLst>
        <pc:spChg chg="mod">
          <ac:chgData name="Mariana Palavra" userId="143c9361-fd47-4b31-9022-2c2fd2d5adb4" providerId="ADAL" clId="{F9827464-20BF-40FF-9252-91BB3B396ED8}" dt="2024-09-04T07:53:09.621" v="607" actId="14100"/>
          <ac:spMkLst>
            <pc:docMk/>
            <pc:sldMk cId="0" sldId="270"/>
            <ac:spMk id="371" creationId="{00000000-0000-0000-0000-000000000000}"/>
          </ac:spMkLst>
        </pc:spChg>
        <pc:spChg chg="mod">
          <ac:chgData name="Mariana Palavra" userId="143c9361-fd47-4b31-9022-2c2fd2d5adb4" providerId="ADAL" clId="{F9827464-20BF-40FF-9252-91BB3B396ED8}" dt="2024-09-04T07:55:37.106" v="747" actId="20577"/>
          <ac:spMkLst>
            <pc:docMk/>
            <pc:sldMk cId="0" sldId="270"/>
            <ac:spMk id="373" creationId="{00000000-0000-0000-0000-000000000000}"/>
          </ac:spMkLst>
        </pc:spChg>
      </pc:sldChg>
      <pc:sldChg chg="modSp mod">
        <pc:chgData name="Mariana Palavra" userId="143c9361-fd47-4b31-9022-2c2fd2d5adb4" providerId="ADAL" clId="{F9827464-20BF-40FF-9252-91BB3B396ED8}" dt="2024-09-04T15:41:46.868" v="2621" actId="20577"/>
        <pc:sldMkLst>
          <pc:docMk/>
          <pc:sldMk cId="1893075069" sldId="271"/>
        </pc:sldMkLst>
        <pc:spChg chg="mod">
          <ac:chgData name="Mariana Palavra" userId="143c9361-fd47-4b31-9022-2c2fd2d5adb4" providerId="ADAL" clId="{F9827464-20BF-40FF-9252-91BB3B396ED8}" dt="2024-09-04T15:41:46.868" v="2621" actId="20577"/>
          <ac:spMkLst>
            <pc:docMk/>
            <pc:sldMk cId="1893075069" sldId="271"/>
            <ac:spMk id="2" creationId="{BD368B2F-51CA-A788-B56F-F95BF6E90BBB}"/>
          </ac:spMkLst>
        </pc:spChg>
      </pc:sldChg>
      <pc:sldChg chg="modSp mod">
        <pc:chgData name="Mariana Palavra" userId="143c9361-fd47-4b31-9022-2c2fd2d5adb4" providerId="ADAL" clId="{F9827464-20BF-40FF-9252-91BB3B396ED8}" dt="2024-09-04T07:52:43.476" v="580" actId="1076"/>
        <pc:sldMkLst>
          <pc:docMk/>
          <pc:sldMk cId="0" sldId="276"/>
        </pc:sldMkLst>
        <pc:spChg chg="mod">
          <ac:chgData name="Mariana Palavra" userId="143c9361-fd47-4b31-9022-2c2fd2d5adb4" providerId="ADAL" clId="{F9827464-20BF-40FF-9252-91BB3B396ED8}" dt="2024-09-04T07:52:18.057" v="577" actId="27636"/>
          <ac:spMkLst>
            <pc:docMk/>
            <pc:sldMk cId="0" sldId="276"/>
            <ac:spMk id="184" creationId="{00000000-0000-0000-0000-000000000000}"/>
          </ac:spMkLst>
        </pc:spChg>
        <pc:spChg chg="mod">
          <ac:chgData name="Mariana Palavra" userId="143c9361-fd47-4b31-9022-2c2fd2d5adb4" providerId="ADAL" clId="{F9827464-20BF-40FF-9252-91BB3B396ED8}" dt="2024-09-04T07:52:43.476" v="580" actId="1076"/>
          <ac:spMkLst>
            <pc:docMk/>
            <pc:sldMk cId="0" sldId="276"/>
            <ac:spMk id="185" creationId="{00000000-0000-0000-0000-000000000000}"/>
          </ac:spMkLst>
        </pc:spChg>
      </pc:sldChg>
      <pc:sldChg chg="modSp mod">
        <pc:chgData name="Mariana Palavra" userId="143c9361-fd47-4b31-9022-2c2fd2d5adb4" providerId="ADAL" clId="{F9827464-20BF-40FF-9252-91BB3B396ED8}" dt="2024-09-04T12:28:08.667" v="1042" actId="313"/>
        <pc:sldMkLst>
          <pc:docMk/>
          <pc:sldMk cId="0" sldId="278"/>
        </pc:sldMkLst>
        <pc:spChg chg="mod">
          <ac:chgData name="Mariana Palavra" userId="143c9361-fd47-4b31-9022-2c2fd2d5adb4" providerId="ADAL" clId="{F9827464-20BF-40FF-9252-91BB3B396ED8}" dt="2024-09-04T07:55:48.458" v="755" actId="20577"/>
          <ac:spMkLst>
            <pc:docMk/>
            <pc:sldMk cId="0" sldId="278"/>
            <ac:spMk id="570" creationId="{00000000-0000-0000-0000-000000000000}"/>
          </ac:spMkLst>
        </pc:spChg>
        <pc:spChg chg="mod">
          <ac:chgData name="Mariana Palavra" userId="143c9361-fd47-4b31-9022-2c2fd2d5adb4" providerId="ADAL" clId="{F9827464-20BF-40FF-9252-91BB3B396ED8}" dt="2024-09-04T12:28:08.667" v="1042" actId="313"/>
          <ac:spMkLst>
            <pc:docMk/>
            <pc:sldMk cId="0" sldId="278"/>
            <ac:spMk id="575" creationId="{00000000-0000-0000-0000-000000000000}"/>
          </ac:spMkLst>
        </pc:spChg>
      </pc:sldChg>
      <pc:sldChg chg="modSp mod">
        <pc:chgData name="Mariana Palavra" userId="143c9361-fd47-4b31-9022-2c2fd2d5adb4" providerId="ADAL" clId="{F9827464-20BF-40FF-9252-91BB3B396ED8}" dt="2024-09-04T20:44:49.322" v="3134" actId="14100"/>
        <pc:sldMkLst>
          <pc:docMk/>
          <pc:sldMk cId="2921272349" sldId="343"/>
        </pc:sldMkLst>
        <pc:spChg chg="mod">
          <ac:chgData name="Mariana Palavra" userId="143c9361-fd47-4b31-9022-2c2fd2d5adb4" providerId="ADAL" clId="{F9827464-20BF-40FF-9252-91BB3B396ED8}" dt="2024-09-04T20:44:49.322" v="3134" actId="14100"/>
          <ac:spMkLst>
            <pc:docMk/>
            <pc:sldMk cId="2921272349" sldId="343"/>
            <ac:spMk id="5" creationId="{DDC44EA4-3B25-40DF-9D70-9E258084FE3D}"/>
          </ac:spMkLst>
        </pc:spChg>
        <pc:picChg chg="mod">
          <ac:chgData name="Mariana Palavra" userId="143c9361-fd47-4b31-9022-2c2fd2d5adb4" providerId="ADAL" clId="{F9827464-20BF-40FF-9252-91BB3B396ED8}" dt="2024-09-04T20:44:46.878" v="3133" actId="1076"/>
          <ac:picMkLst>
            <pc:docMk/>
            <pc:sldMk cId="2921272349" sldId="343"/>
            <ac:picMk id="22" creationId="{E07BF9DE-D612-D4D4-598E-B6E4A0A2E8D9}"/>
          </ac:picMkLst>
        </pc:picChg>
      </pc:sldChg>
      <pc:sldChg chg="modSp mod">
        <pc:chgData name="Mariana Palavra" userId="143c9361-fd47-4b31-9022-2c2fd2d5adb4" providerId="ADAL" clId="{F9827464-20BF-40FF-9252-91BB3B396ED8}" dt="2024-09-04T12:59:35.960" v="1844"/>
        <pc:sldMkLst>
          <pc:docMk/>
          <pc:sldMk cId="4000667021" sldId="453"/>
        </pc:sldMkLst>
        <pc:spChg chg="mod">
          <ac:chgData name="Mariana Palavra" userId="143c9361-fd47-4b31-9022-2c2fd2d5adb4" providerId="ADAL" clId="{F9827464-20BF-40FF-9252-91BB3B396ED8}" dt="2024-09-04T12:59:21.755" v="1842" actId="20577"/>
          <ac:spMkLst>
            <pc:docMk/>
            <pc:sldMk cId="4000667021" sldId="453"/>
            <ac:spMk id="2" creationId="{B6857050-C105-4025-ACD7-5C0017D513DB}"/>
          </ac:spMkLst>
        </pc:spChg>
        <pc:spChg chg="mod">
          <ac:chgData name="Mariana Palavra" userId="143c9361-fd47-4b31-9022-2c2fd2d5adb4" providerId="ADAL" clId="{F9827464-20BF-40FF-9252-91BB3B396ED8}" dt="2024-09-04T12:59:35.960" v="1844"/>
          <ac:spMkLst>
            <pc:docMk/>
            <pc:sldMk cId="4000667021" sldId="453"/>
            <ac:spMk id="6" creationId="{55F3DA91-D74E-4844-9CF9-F978471CDA9C}"/>
          </ac:spMkLst>
        </pc:spChg>
      </pc:sldChg>
      <pc:sldChg chg="modSp mod">
        <pc:chgData name="Mariana Palavra" userId="143c9361-fd47-4b31-9022-2c2fd2d5adb4" providerId="ADAL" clId="{F9827464-20BF-40FF-9252-91BB3B396ED8}" dt="2024-09-04T14:44:13.372" v="1877" actId="20577"/>
        <pc:sldMkLst>
          <pc:docMk/>
          <pc:sldMk cId="2929603942" sldId="454"/>
        </pc:sldMkLst>
        <pc:spChg chg="mod">
          <ac:chgData name="Mariana Palavra" userId="143c9361-fd47-4b31-9022-2c2fd2d5adb4" providerId="ADAL" clId="{F9827464-20BF-40FF-9252-91BB3B396ED8}" dt="2024-09-04T14:42:55.251" v="1850"/>
          <ac:spMkLst>
            <pc:docMk/>
            <pc:sldMk cId="2929603942" sldId="454"/>
            <ac:spMk id="2" creationId="{B6857050-C105-4025-ACD7-5C0017D513DB}"/>
          </ac:spMkLst>
        </pc:spChg>
        <pc:spChg chg="mod">
          <ac:chgData name="Mariana Palavra" userId="143c9361-fd47-4b31-9022-2c2fd2d5adb4" providerId="ADAL" clId="{F9827464-20BF-40FF-9252-91BB3B396ED8}" dt="2024-09-04T14:44:13.372" v="1877" actId="20577"/>
          <ac:spMkLst>
            <pc:docMk/>
            <pc:sldMk cId="2929603942" sldId="454"/>
            <ac:spMk id="5" creationId="{7E4F1810-1D8E-4C20-BF64-8FC0BD5A8CB2}"/>
          </ac:spMkLst>
        </pc:spChg>
        <pc:spChg chg="mod">
          <ac:chgData name="Mariana Palavra" userId="143c9361-fd47-4b31-9022-2c2fd2d5adb4" providerId="ADAL" clId="{F9827464-20BF-40FF-9252-91BB3B396ED8}" dt="2024-09-04T12:59:55.023" v="1845"/>
          <ac:spMkLst>
            <pc:docMk/>
            <pc:sldMk cId="2929603942" sldId="454"/>
            <ac:spMk id="6" creationId="{B6857050-C105-4025-ACD7-5C0017D513DB}"/>
          </ac:spMkLst>
        </pc:spChg>
      </pc:sldChg>
      <pc:sldChg chg="modSp mod">
        <pc:chgData name="Mariana Palavra" userId="143c9361-fd47-4b31-9022-2c2fd2d5adb4" providerId="ADAL" clId="{F9827464-20BF-40FF-9252-91BB3B396ED8}" dt="2024-09-04T14:49:36.051" v="2001" actId="20577"/>
        <pc:sldMkLst>
          <pc:docMk/>
          <pc:sldMk cId="719063337" sldId="456"/>
        </pc:sldMkLst>
        <pc:spChg chg="mod">
          <ac:chgData name="Mariana Palavra" userId="143c9361-fd47-4b31-9022-2c2fd2d5adb4" providerId="ADAL" clId="{F9827464-20BF-40FF-9252-91BB3B396ED8}" dt="2024-09-04T14:44:31.434" v="1878"/>
          <ac:spMkLst>
            <pc:docMk/>
            <pc:sldMk cId="719063337" sldId="456"/>
            <ac:spMk id="5" creationId="{B6857050-C105-4025-ACD7-5C0017D513DB}"/>
          </ac:spMkLst>
        </pc:spChg>
        <pc:spChg chg="mod">
          <ac:chgData name="Mariana Palavra" userId="143c9361-fd47-4b31-9022-2c2fd2d5adb4" providerId="ADAL" clId="{F9827464-20BF-40FF-9252-91BB3B396ED8}" dt="2024-09-04T14:49:36.051" v="2001" actId="20577"/>
          <ac:spMkLst>
            <pc:docMk/>
            <pc:sldMk cId="719063337" sldId="456"/>
            <ac:spMk id="7" creationId="{50A0CBBD-DA32-4C6D-888D-7F6E6CC6FCA1}"/>
          </ac:spMkLst>
        </pc:spChg>
      </pc:sldChg>
      <pc:sldChg chg="modSp mod">
        <pc:chgData name="Mariana Palavra" userId="143c9361-fd47-4b31-9022-2c2fd2d5adb4" providerId="ADAL" clId="{F9827464-20BF-40FF-9252-91BB3B396ED8}" dt="2024-09-04T14:53:49.536" v="2073" actId="20577"/>
        <pc:sldMkLst>
          <pc:docMk/>
          <pc:sldMk cId="1276616549" sldId="457"/>
        </pc:sldMkLst>
        <pc:spChg chg="mod">
          <ac:chgData name="Mariana Palavra" userId="143c9361-fd47-4b31-9022-2c2fd2d5adb4" providerId="ADAL" clId="{F9827464-20BF-40FF-9252-91BB3B396ED8}" dt="2024-09-04T14:52:27.702" v="2061" actId="20577"/>
          <ac:spMkLst>
            <pc:docMk/>
            <pc:sldMk cId="1276616549" sldId="457"/>
            <ac:spMk id="5" creationId="{00000000-0000-0000-0000-000000000000}"/>
          </ac:spMkLst>
        </pc:spChg>
        <pc:spChg chg="mod">
          <ac:chgData name="Mariana Palavra" userId="143c9361-fd47-4b31-9022-2c2fd2d5adb4" providerId="ADAL" clId="{F9827464-20BF-40FF-9252-91BB3B396ED8}" dt="2024-09-04T14:53:08.681" v="2066" actId="1076"/>
          <ac:spMkLst>
            <pc:docMk/>
            <pc:sldMk cId="1276616549" sldId="457"/>
            <ac:spMk id="6" creationId="{B6857050-C105-4025-ACD7-5C0017D513DB}"/>
          </ac:spMkLst>
        </pc:spChg>
        <pc:spChg chg="mod">
          <ac:chgData name="Mariana Palavra" userId="143c9361-fd47-4b31-9022-2c2fd2d5adb4" providerId="ADAL" clId="{F9827464-20BF-40FF-9252-91BB3B396ED8}" dt="2024-09-04T14:53:14.056" v="2067" actId="1076"/>
          <ac:spMkLst>
            <pc:docMk/>
            <pc:sldMk cId="1276616549" sldId="457"/>
            <ac:spMk id="7" creationId="{DB6BEEEE-31BE-4DB6-90DC-4E904F8A14E0}"/>
          </ac:spMkLst>
        </pc:spChg>
        <pc:spChg chg="mod">
          <ac:chgData name="Mariana Palavra" userId="143c9361-fd47-4b31-9022-2c2fd2d5adb4" providerId="ADAL" clId="{F9827464-20BF-40FF-9252-91BB3B396ED8}" dt="2024-09-04T14:53:49.536" v="2073" actId="20577"/>
          <ac:spMkLst>
            <pc:docMk/>
            <pc:sldMk cId="1276616549" sldId="457"/>
            <ac:spMk id="12" creationId="{00000000-0000-0000-0000-000000000000}"/>
          </ac:spMkLst>
        </pc:spChg>
      </pc:sldChg>
      <pc:sldChg chg="modSp mod">
        <pc:chgData name="Mariana Palavra" userId="143c9361-fd47-4b31-9022-2c2fd2d5adb4" providerId="ADAL" clId="{F9827464-20BF-40FF-9252-91BB3B396ED8}" dt="2024-09-04T14:56:36.405" v="2089" actId="20577"/>
        <pc:sldMkLst>
          <pc:docMk/>
          <pc:sldMk cId="736688331" sldId="458"/>
        </pc:sldMkLst>
        <pc:spChg chg="mod">
          <ac:chgData name="Mariana Palavra" userId="143c9361-fd47-4b31-9022-2c2fd2d5adb4" providerId="ADAL" clId="{F9827464-20BF-40FF-9252-91BB3B396ED8}" dt="2024-09-04T14:56:36.405" v="2089" actId="20577"/>
          <ac:spMkLst>
            <pc:docMk/>
            <pc:sldMk cId="736688331" sldId="458"/>
            <ac:spMk id="6" creationId="{56263162-CD11-4C0F-9CB7-5ADA070A4B6A}"/>
          </ac:spMkLst>
        </pc:spChg>
        <pc:spChg chg="mod">
          <ac:chgData name="Mariana Palavra" userId="143c9361-fd47-4b31-9022-2c2fd2d5adb4" providerId="ADAL" clId="{F9827464-20BF-40FF-9252-91BB3B396ED8}" dt="2024-09-04T14:56:21.311" v="2081" actId="1076"/>
          <ac:spMkLst>
            <pc:docMk/>
            <pc:sldMk cId="736688331" sldId="458"/>
            <ac:spMk id="7" creationId="{B6857050-C105-4025-ACD7-5C0017D513DB}"/>
          </ac:spMkLst>
        </pc:spChg>
        <pc:spChg chg="mod">
          <ac:chgData name="Mariana Palavra" userId="143c9361-fd47-4b31-9022-2c2fd2d5adb4" providerId="ADAL" clId="{F9827464-20BF-40FF-9252-91BB3B396ED8}" dt="2024-09-04T14:54:08.748" v="2074"/>
          <ac:spMkLst>
            <pc:docMk/>
            <pc:sldMk cId="736688331" sldId="458"/>
            <ac:spMk id="8" creationId="{B6857050-C105-4025-ACD7-5C0017D513DB}"/>
          </ac:spMkLst>
        </pc:spChg>
      </pc:sldChg>
      <pc:sldChg chg="modSp mod">
        <pc:chgData name="Mariana Palavra" userId="143c9361-fd47-4b31-9022-2c2fd2d5adb4" providerId="ADAL" clId="{F9827464-20BF-40FF-9252-91BB3B396ED8}" dt="2024-09-04T14:57:45.674" v="2109" actId="20577"/>
        <pc:sldMkLst>
          <pc:docMk/>
          <pc:sldMk cId="3596058530" sldId="459"/>
        </pc:sldMkLst>
        <pc:spChg chg="mod">
          <ac:chgData name="Mariana Palavra" userId="143c9361-fd47-4b31-9022-2c2fd2d5adb4" providerId="ADAL" clId="{F9827464-20BF-40FF-9252-91BB3B396ED8}" dt="2024-09-04T14:57:45.674" v="2109" actId="20577"/>
          <ac:spMkLst>
            <pc:docMk/>
            <pc:sldMk cId="3596058530" sldId="459"/>
            <ac:spMk id="5" creationId="{6706C1F3-F50F-4FF4-ACFA-EEED4E8F6CEC}"/>
          </ac:spMkLst>
        </pc:spChg>
        <pc:spChg chg="mod">
          <ac:chgData name="Mariana Palavra" userId="143c9361-fd47-4b31-9022-2c2fd2d5adb4" providerId="ADAL" clId="{F9827464-20BF-40FF-9252-91BB3B396ED8}" dt="2024-09-04T14:57:05.878" v="2090"/>
          <ac:spMkLst>
            <pc:docMk/>
            <pc:sldMk cId="3596058530" sldId="459"/>
            <ac:spMk id="6" creationId="{B6857050-C105-4025-ACD7-5C0017D513DB}"/>
          </ac:spMkLst>
        </pc:spChg>
        <pc:spChg chg="mod">
          <ac:chgData name="Mariana Palavra" userId="143c9361-fd47-4b31-9022-2c2fd2d5adb4" providerId="ADAL" clId="{F9827464-20BF-40FF-9252-91BB3B396ED8}" dt="2024-09-04T14:57:17.786" v="2092"/>
          <ac:spMkLst>
            <pc:docMk/>
            <pc:sldMk cId="3596058530" sldId="459"/>
            <ac:spMk id="7" creationId="{B6857050-C105-4025-ACD7-5C0017D513DB}"/>
          </ac:spMkLst>
        </pc:spChg>
      </pc:sldChg>
      <pc:sldChg chg="modSp mod">
        <pc:chgData name="Mariana Palavra" userId="143c9361-fd47-4b31-9022-2c2fd2d5adb4" providerId="ADAL" clId="{F9827464-20BF-40FF-9252-91BB3B396ED8}" dt="2024-09-04T15:01:01.929" v="2176" actId="1076"/>
        <pc:sldMkLst>
          <pc:docMk/>
          <pc:sldMk cId="968886673" sldId="460"/>
        </pc:sldMkLst>
        <pc:spChg chg="mod">
          <ac:chgData name="Mariana Palavra" userId="143c9361-fd47-4b31-9022-2c2fd2d5adb4" providerId="ADAL" clId="{F9827464-20BF-40FF-9252-91BB3B396ED8}" dt="2024-09-04T14:58:04.424" v="2110"/>
          <ac:spMkLst>
            <pc:docMk/>
            <pc:sldMk cId="968886673" sldId="460"/>
            <ac:spMk id="5" creationId="{B6857050-C105-4025-ACD7-5C0017D513DB}"/>
          </ac:spMkLst>
        </pc:spChg>
        <pc:spChg chg="mod">
          <ac:chgData name="Mariana Palavra" userId="143c9361-fd47-4b31-9022-2c2fd2d5adb4" providerId="ADAL" clId="{F9827464-20BF-40FF-9252-91BB3B396ED8}" dt="2024-09-04T15:00:59.177" v="2175" actId="1076"/>
          <ac:spMkLst>
            <pc:docMk/>
            <pc:sldMk cId="968886673" sldId="460"/>
            <ac:spMk id="7" creationId="{B6857050-C105-4025-ACD7-5C0017D513DB}"/>
          </ac:spMkLst>
        </pc:spChg>
        <pc:spChg chg="mod">
          <ac:chgData name="Mariana Palavra" userId="143c9361-fd47-4b31-9022-2c2fd2d5adb4" providerId="ADAL" clId="{F9827464-20BF-40FF-9252-91BB3B396ED8}" dt="2024-09-04T15:01:01.929" v="2176" actId="1076"/>
          <ac:spMkLst>
            <pc:docMk/>
            <pc:sldMk cId="968886673" sldId="460"/>
            <ac:spMk id="8" creationId="{BF1A176B-30F4-4380-9051-D58672D7AB74}"/>
          </ac:spMkLst>
        </pc:spChg>
      </pc:sldChg>
      <pc:sldChg chg="del">
        <pc:chgData name="Mariana Palavra" userId="143c9361-fd47-4b31-9022-2c2fd2d5adb4" providerId="ADAL" clId="{F9827464-20BF-40FF-9252-91BB3B396ED8}" dt="2024-09-04T12:59:00.049" v="1839" actId="47"/>
        <pc:sldMkLst>
          <pc:docMk/>
          <pc:sldMk cId="906611023" sldId="2076137850"/>
        </pc:sldMkLst>
      </pc:sldChg>
      <pc:sldChg chg="modSp mod">
        <pc:chgData name="Mariana Palavra" userId="143c9361-fd47-4b31-9022-2c2fd2d5adb4" providerId="ADAL" clId="{F9827464-20BF-40FF-9252-91BB3B396ED8}" dt="2024-09-04T07:51:36.030" v="574"/>
        <pc:sldMkLst>
          <pc:docMk/>
          <pc:sldMk cId="394881781" sldId="2076137851"/>
        </pc:sldMkLst>
        <pc:spChg chg="mod">
          <ac:chgData name="Mariana Palavra" userId="143c9361-fd47-4b31-9022-2c2fd2d5adb4" providerId="ADAL" clId="{F9827464-20BF-40FF-9252-91BB3B396ED8}" dt="2024-09-04T07:51:12.916" v="572" actId="20577"/>
          <ac:spMkLst>
            <pc:docMk/>
            <pc:sldMk cId="394881781" sldId="2076137851"/>
            <ac:spMk id="178" creationId="{00000000-0000-0000-0000-000000000000}"/>
          </ac:spMkLst>
        </pc:spChg>
        <pc:spChg chg="mod">
          <ac:chgData name="Mariana Palavra" userId="143c9361-fd47-4b31-9022-2c2fd2d5adb4" providerId="ADAL" clId="{F9827464-20BF-40FF-9252-91BB3B396ED8}" dt="2024-09-04T07:51:36.030" v="574"/>
          <ac:spMkLst>
            <pc:docMk/>
            <pc:sldMk cId="394881781" sldId="2076137851"/>
            <ac:spMk id="179" creationId="{00000000-0000-0000-0000-000000000000}"/>
          </ac:spMkLst>
        </pc:spChg>
      </pc:sldChg>
      <pc:sldChg chg="modSp mod">
        <pc:chgData name="Mariana Palavra" userId="143c9361-fd47-4b31-9022-2c2fd2d5adb4" providerId="ADAL" clId="{F9827464-20BF-40FF-9252-91BB3B396ED8}" dt="2024-09-04T15:07:16.377" v="2290" actId="14100"/>
        <pc:sldMkLst>
          <pc:docMk/>
          <pc:sldMk cId="734856483" sldId="2076137852"/>
        </pc:sldMkLst>
        <pc:spChg chg="mod">
          <ac:chgData name="Mariana Palavra" userId="143c9361-fd47-4b31-9022-2c2fd2d5adb4" providerId="ADAL" clId="{F9827464-20BF-40FF-9252-91BB3B396ED8}" dt="2024-09-04T15:02:44.455" v="2198" actId="20577"/>
          <ac:spMkLst>
            <pc:docMk/>
            <pc:sldMk cId="734856483" sldId="2076137852"/>
            <ac:spMk id="2" creationId="{F9B3FAB9-1606-88CA-9E68-973AB73AAC9A}"/>
          </ac:spMkLst>
        </pc:spChg>
        <pc:spChg chg="mod">
          <ac:chgData name="Mariana Palavra" userId="143c9361-fd47-4b31-9022-2c2fd2d5adb4" providerId="ADAL" clId="{F9827464-20BF-40FF-9252-91BB3B396ED8}" dt="2024-09-04T15:03:25.140" v="2226" actId="20577"/>
          <ac:spMkLst>
            <pc:docMk/>
            <pc:sldMk cId="734856483" sldId="2076137852"/>
            <ac:spMk id="3" creationId="{C0D79974-3E5E-CBD4-F47E-AF53585830CF}"/>
          </ac:spMkLst>
        </pc:spChg>
        <pc:graphicFrameChg chg="mod modGraphic">
          <ac:chgData name="Mariana Palavra" userId="143c9361-fd47-4b31-9022-2c2fd2d5adb4" providerId="ADAL" clId="{F9827464-20BF-40FF-9252-91BB3B396ED8}" dt="2024-09-04T15:07:16.377" v="2290" actId="14100"/>
          <ac:graphicFrameMkLst>
            <pc:docMk/>
            <pc:sldMk cId="734856483" sldId="2076137852"/>
            <ac:graphicFrameMk id="4" creationId="{5A13F290-BB88-6C92-2A86-67E4F85DF701}"/>
          </ac:graphicFrameMkLst>
        </pc:graphicFrameChg>
      </pc:sldChg>
      <pc:sldChg chg="modSp mod">
        <pc:chgData name="Mariana Palavra" userId="143c9361-fd47-4b31-9022-2c2fd2d5adb4" providerId="ADAL" clId="{F9827464-20BF-40FF-9252-91BB3B396ED8}" dt="2024-09-04T15:30:03.747" v="2373" actId="255"/>
        <pc:sldMkLst>
          <pc:docMk/>
          <pc:sldMk cId="1725491489" sldId="2076137853"/>
        </pc:sldMkLst>
        <pc:graphicFrameChg chg="mod modGraphic">
          <ac:chgData name="Mariana Palavra" userId="143c9361-fd47-4b31-9022-2c2fd2d5adb4" providerId="ADAL" clId="{F9827464-20BF-40FF-9252-91BB3B396ED8}" dt="2024-09-04T15:30:03.747" v="2373" actId="255"/>
          <ac:graphicFrameMkLst>
            <pc:docMk/>
            <pc:sldMk cId="1725491489" sldId="2076137853"/>
            <ac:graphicFrameMk id="7" creationId="{6234369E-F214-3EAC-F6CC-BF7044611C79}"/>
          </ac:graphicFrameMkLst>
        </pc:graphicFrameChg>
      </pc:sldChg>
      <pc:sldChg chg="modSp mod">
        <pc:chgData name="Mariana Palavra" userId="143c9361-fd47-4b31-9022-2c2fd2d5adb4" providerId="ADAL" clId="{F9827464-20BF-40FF-9252-91BB3B396ED8}" dt="2024-09-04T15:33:43.369" v="2446" actId="255"/>
        <pc:sldMkLst>
          <pc:docMk/>
          <pc:sldMk cId="1989189256" sldId="2076137854"/>
        </pc:sldMkLst>
        <pc:graphicFrameChg chg="mod modGraphic">
          <ac:chgData name="Mariana Palavra" userId="143c9361-fd47-4b31-9022-2c2fd2d5adb4" providerId="ADAL" clId="{F9827464-20BF-40FF-9252-91BB3B396ED8}" dt="2024-09-04T15:33:43.369" v="2446" actId="255"/>
          <ac:graphicFrameMkLst>
            <pc:docMk/>
            <pc:sldMk cId="1989189256" sldId="2076137854"/>
            <ac:graphicFrameMk id="7" creationId="{6234369E-F214-3EAC-F6CC-BF7044611C79}"/>
          </ac:graphicFrameMkLst>
        </pc:graphicFrameChg>
      </pc:sldChg>
      <pc:sldChg chg="modSp mod">
        <pc:chgData name="Mariana Palavra" userId="143c9361-fd47-4b31-9022-2c2fd2d5adb4" providerId="ADAL" clId="{F9827464-20BF-40FF-9252-91BB3B396ED8}" dt="2024-09-04T15:39:07.382" v="2517" actId="20577"/>
        <pc:sldMkLst>
          <pc:docMk/>
          <pc:sldMk cId="717455313" sldId="2076137855"/>
        </pc:sldMkLst>
        <pc:graphicFrameChg chg="mod modGraphic">
          <ac:chgData name="Mariana Palavra" userId="143c9361-fd47-4b31-9022-2c2fd2d5adb4" providerId="ADAL" clId="{F9827464-20BF-40FF-9252-91BB3B396ED8}" dt="2024-09-04T15:39:07.382" v="2517" actId="20577"/>
          <ac:graphicFrameMkLst>
            <pc:docMk/>
            <pc:sldMk cId="717455313" sldId="2076137855"/>
            <ac:graphicFrameMk id="7" creationId="{6234369E-F214-3EAC-F6CC-BF7044611C79}"/>
          </ac:graphicFrameMkLst>
        </pc:graphicFrameChg>
      </pc:sldChg>
      <pc:sldChg chg="modSp mod">
        <pc:chgData name="Mariana Palavra" userId="143c9361-fd47-4b31-9022-2c2fd2d5adb4" providerId="ADAL" clId="{F9827464-20BF-40FF-9252-91BB3B396ED8}" dt="2024-09-04T20:25:39.779" v="2861" actId="20577"/>
        <pc:sldMkLst>
          <pc:docMk/>
          <pc:sldMk cId="1296585927" sldId="2076137856"/>
        </pc:sldMkLst>
        <pc:graphicFrameChg chg="mod modGraphic">
          <ac:chgData name="Mariana Palavra" userId="143c9361-fd47-4b31-9022-2c2fd2d5adb4" providerId="ADAL" clId="{F9827464-20BF-40FF-9252-91BB3B396ED8}" dt="2024-09-04T20:25:39.779" v="2861" actId="20577"/>
          <ac:graphicFrameMkLst>
            <pc:docMk/>
            <pc:sldMk cId="1296585927" sldId="2076137856"/>
            <ac:graphicFrameMk id="4" creationId="{5A13F290-BB88-6C92-2A86-67E4F85DF701}"/>
          </ac:graphicFrameMkLst>
        </pc:graphicFrameChg>
      </pc:sldChg>
      <pc:sldChg chg="modSp mod">
        <pc:chgData name="Mariana Palavra" userId="143c9361-fd47-4b31-9022-2c2fd2d5adb4" providerId="ADAL" clId="{F9827464-20BF-40FF-9252-91BB3B396ED8}" dt="2024-09-04T20:30:26.038" v="3111" actId="14100"/>
        <pc:sldMkLst>
          <pc:docMk/>
          <pc:sldMk cId="194435893" sldId="2076137857"/>
        </pc:sldMkLst>
        <pc:graphicFrameChg chg="mod modGraphic">
          <ac:chgData name="Mariana Palavra" userId="143c9361-fd47-4b31-9022-2c2fd2d5adb4" providerId="ADAL" clId="{F9827464-20BF-40FF-9252-91BB3B396ED8}" dt="2024-09-04T20:30:26.038" v="3111" actId="14100"/>
          <ac:graphicFrameMkLst>
            <pc:docMk/>
            <pc:sldMk cId="194435893" sldId="2076137857"/>
            <ac:graphicFrameMk id="4" creationId="{5A13F290-BB88-6C92-2A86-67E4F85DF701}"/>
          </ac:graphicFrameMkLst>
        </pc:graphicFrameChg>
      </pc:sldChg>
      <pc:sldChg chg="modSp mod">
        <pc:chgData name="Mariana Palavra" userId="143c9361-fd47-4b31-9022-2c2fd2d5adb4" providerId="ADAL" clId="{F9827464-20BF-40FF-9252-91BB3B396ED8}" dt="2024-09-04T12:31:36.971" v="1184" actId="20577"/>
        <pc:sldMkLst>
          <pc:docMk/>
          <pc:sldMk cId="357492431" sldId="2076137860"/>
        </pc:sldMkLst>
        <pc:spChg chg="mod">
          <ac:chgData name="Mariana Palavra" userId="143c9361-fd47-4b31-9022-2c2fd2d5adb4" providerId="ADAL" clId="{F9827464-20BF-40FF-9252-91BB3B396ED8}" dt="2024-09-04T12:31:36.971" v="1184" actId="20577"/>
          <ac:spMkLst>
            <pc:docMk/>
            <pc:sldMk cId="357492431" sldId="2076137860"/>
            <ac:spMk id="3" creationId="{32F69624-AF9B-0A17-7060-6D33D7268F6E}"/>
          </ac:spMkLst>
        </pc:spChg>
        <pc:spChg chg="mod">
          <ac:chgData name="Mariana Palavra" userId="143c9361-fd47-4b31-9022-2c2fd2d5adb4" providerId="ADAL" clId="{F9827464-20BF-40FF-9252-91BB3B396ED8}" dt="2024-09-04T12:29:31.098" v="1087" actId="1076"/>
          <ac:spMkLst>
            <pc:docMk/>
            <pc:sldMk cId="357492431" sldId="2076137860"/>
            <ac:spMk id="4" creationId="{654E3AA2-9D03-5C54-7DDB-5C523429C154}"/>
          </ac:spMkLst>
        </pc:spChg>
      </pc:sldChg>
      <pc:sldChg chg="modSp mod">
        <pc:chgData name="Mariana Palavra" userId="143c9361-fd47-4b31-9022-2c2fd2d5adb4" providerId="ADAL" clId="{F9827464-20BF-40FF-9252-91BB3B396ED8}" dt="2024-09-04T06:47:39.031" v="31" actId="20577"/>
        <pc:sldMkLst>
          <pc:docMk/>
          <pc:sldMk cId="702013748" sldId="2076137864"/>
        </pc:sldMkLst>
        <pc:spChg chg="mod">
          <ac:chgData name="Mariana Palavra" userId="143c9361-fd47-4b31-9022-2c2fd2d5adb4" providerId="ADAL" clId="{F9827464-20BF-40FF-9252-91BB3B396ED8}" dt="2024-09-04T06:47:39.031" v="31" actId="20577"/>
          <ac:spMkLst>
            <pc:docMk/>
            <pc:sldMk cId="702013748" sldId="2076137864"/>
            <ac:spMk id="2" creationId="{E3D41F67-47FD-8246-085F-405125B9CC75}"/>
          </ac:spMkLst>
        </pc:spChg>
      </pc:sldChg>
      <pc:sldChg chg="modSp mod modAnim">
        <pc:chgData name="Mariana Palavra" userId="143c9361-fd47-4b31-9022-2c2fd2d5adb4" providerId="ADAL" clId="{F9827464-20BF-40FF-9252-91BB3B396ED8}" dt="2024-09-04T06:52:53.482" v="47"/>
        <pc:sldMkLst>
          <pc:docMk/>
          <pc:sldMk cId="1282650812" sldId="2076137865"/>
        </pc:sldMkLst>
        <pc:spChg chg="mod">
          <ac:chgData name="Mariana Palavra" userId="143c9361-fd47-4b31-9022-2c2fd2d5adb4" providerId="ADAL" clId="{F9827464-20BF-40FF-9252-91BB3B396ED8}" dt="2024-09-04T06:48:59.288" v="33" actId="20577"/>
          <ac:spMkLst>
            <pc:docMk/>
            <pc:sldMk cId="1282650812" sldId="2076137865"/>
            <ac:spMk id="371" creationId="{00000000-0000-0000-0000-000000000000}"/>
          </ac:spMkLst>
        </pc:spChg>
        <pc:spChg chg="mod">
          <ac:chgData name="Mariana Palavra" userId="143c9361-fd47-4b31-9022-2c2fd2d5adb4" providerId="ADAL" clId="{F9827464-20BF-40FF-9252-91BB3B396ED8}" dt="2024-09-04T06:52:53.482" v="47"/>
          <ac:spMkLst>
            <pc:docMk/>
            <pc:sldMk cId="1282650812" sldId="2076137865"/>
            <ac:spMk id="373" creationId="{00000000-0000-0000-0000-000000000000}"/>
          </ac:spMkLst>
        </pc:spChg>
      </pc:sldChg>
      <pc:sldChg chg="modSp mod modAnim">
        <pc:chgData name="Mariana Palavra" userId="143c9361-fd47-4b31-9022-2c2fd2d5adb4" providerId="ADAL" clId="{F9827464-20BF-40FF-9252-91BB3B396ED8}" dt="2024-09-04T06:59:28.269" v="97" actId="20577"/>
        <pc:sldMkLst>
          <pc:docMk/>
          <pc:sldMk cId="2950685415" sldId="2076137866"/>
        </pc:sldMkLst>
        <pc:spChg chg="mod">
          <ac:chgData name="Mariana Palavra" userId="143c9361-fd47-4b31-9022-2c2fd2d5adb4" providerId="ADAL" clId="{F9827464-20BF-40FF-9252-91BB3B396ED8}" dt="2024-09-04T06:53:27.195" v="49"/>
          <ac:spMkLst>
            <pc:docMk/>
            <pc:sldMk cId="2950685415" sldId="2076137866"/>
            <ac:spMk id="371" creationId="{00000000-0000-0000-0000-000000000000}"/>
          </ac:spMkLst>
        </pc:spChg>
        <pc:spChg chg="mod">
          <ac:chgData name="Mariana Palavra" userId="143c9361-fd47-4b31-9022-2c2fd2d5adb4" providerId="ADAL" clId="{F9827464-20BF-40FF-9252-91BB3B396ED8}" dt="2024-09-04T06:59:28.269" v="97" actId="20577"/>
          <ac:spMkLst>
            <pc:docMk/>
            <pc:sldMk cId="2950685415" sldId="2076137866"/>
            <ac:spMk id="373" creationId="{00000000-0000-0000-0000-000000000000}"/>
          </ac:spMkLst>
        </pc:spChg>
      </pc:sldChg>
      <pc:sldChg chg="modSp mod modAnim">
        <pc:chgData name="Mariana Palavra" userId="143c9361-fd47-4b31-9022-2c2fd2d5adb4" providerId="ADAL" clId="{F9827464-20BF-40FF-9252-91BB3B396ED8}" dt="2024-09-04T06:59:44.073" v="101" actId="20577"/>
        <pc:sldMkLst>
          <pc:docMk/>
          <pc:sldMk cId="383441590" sldId="2076137867"/>
        </pc:sldMkLst>
        <pc:spChg chg="mod">
          <ac:chgData name="Mariana Palavra" userId="143c9361-fd47-4b31-9022-2c2fd2d5adb4" providerId="ADAL" clId="{F9827464-20BF-40FF-9252-91BB3B396ED8}" dt="2024-09-04T06:57:22.231" v="90"/>
          <ac:spMkLst>
            <pc:docMk/>
            <pc:sldMk cId="383441590" sldId="2076137867"/>
            <ac:spMk id="371" creationId="{00000000-0000-0000-0000-000000000000}"/>
          </ac:spMkLst>
        </pc:spChg>
        <pc:spChg chg="mod">
          <ac:chgData name="Mariana Palavra" userId="143c9361-fd47-4b31-9022-2c2fd2d5adb4" providerId="ADAL" clId="{F9827464-20BF-40FF-9252-91BB3B396ED8}" dt="2024-09-04T06:59:44.073" v="101" actId="20577"/>
          <ac:spMkLst>
            <pc:docMk/>
            <pc:sldMk cId="383441590" sldId="2076137867"/>
            <ac:spMk id="373" creationId="{00000000-0000-0000-0000-000000000000}"/>
          </ac:spMkLst>
        </pc:spChg>
      </pc:sldChg>
      <pc:sldChg chg="modSp mod modAnim">
        <pc:chgData name="Mariana Palavra" userId="143c9361-fd47-4b31-9022-2c2fd2d5adb4" providerId="ADAL" clId="{F9827464-20BF-40FF-9252-91BB3B396ED8}" dt="2024-09-04T07:03:18.284" v="140" actId="1076"/>
        <pc:sldMkLst>
          <pc:docMk/>
          <pc:sldMk cId="756917369" sldId="2076137868"/>
        </pc:sldMkLst>
        <pc:spChg chg="mod">
          <ac:chgData name="Mariana Palavra" userId="143c9361-fd47-4b31-9022-2c2fd2d5adb4" providerId="ADAL" clId="{F9827464-20BF-40FF-9252-91BB3B396ED8}" dt="2024-09-04T07:00:13.219" v="122" actId="6549"/>
          <ac:spMkLst>
            <pc:docMk/>
            <pc:sldMk cId="756917369" sldId="2076137868"/>
            <ac:spMk id="371" creationId="{00000000-0000-0000-0000-000000000000}"/>
          </ac:spMkLst>
        </pc:spChg>
        <pc:spChg chg="mod">
          <ac:chgData name="Mariana Palavra" userId="143c9361-fd47-4b31-9022-2c2fd2d5adb4" providerId="ADAL" clId="{F9827464-20BF-40FF-9252-91BB3B396ED8}" dt="2024-09-04T07:03:18.284" v="140" actId="1076"/>
          <ac:spMkLst>
            <pc:docMk/>
            <pc:sldMk cId="756917369" sldId="2076137868"/>
            <ac:spMk id="373" creationId="{00000000-0000-0000-0000-000000000000}"/>
          </ac:spMkLst>
        </pc:spChg>
      </pc:sldChg>
      <pc:sldChg chg="modSp mod modAnim">
        <pc:chgData name="Mariana Palavra" userId="143c9361-fd47-4b31-9022-2c2fd2d5adb4" providerId="ADAL" clId="{F9827464-20BF-40FF-9252-91BB3B396ED8}" dt="2024-09-04T07:05:46.759" v="196" actId="14100"/>
        <pc:sldMkLst>
          <pc:docMk/>
          <pc:sldMk cId="3665911603" sldId="2076137869"/>
        </pc:sldMkLst>
        <pc:spChg chg="mod">
          <ac:chgData name="Mariana Palavra" userId="143c9361-fd47-4b31-9022-2c2fd2d5adb4" providerId="ADAL" clId="{F9827464-20BF-40FF-9252-91BB3B396ED8}" dt="2024-09-04T07:03:02.594" v="136"/>
          <ac:spMkLst>
            <pc:docMk/>
            <pc:sldMk cId="3665911603" sldId="2076137869"/>
            <ac:spMk id="371" creationId="{00000000-0000-0000-0000-000000000000}"/>
          </ac:spMkLst>
        </pc:spChg>
        <pc:spChg chg="mod">
          <ac:chgData name="Mariana Palavra" userId="143c9361-fd47-4b31-9022-2c2fd2d5adb4" providerId="ADAL" clId="{F9827464-20BF-40FF-9252-91BB3B396ED8}" dt="2024-09-04T07:05:46.759" v="196" actId="14100"/>
          <ac:spMkLst>
            <pc:docMk/>
            <pc:sldMk cId="3665911603" sldId="2076137869"/>
            <ac:spMk id="373" creationId="{00000000-0000-0000-0000-000000000000}"/>
          </ac:spMkLst>
        </pc:spChg>
      </pc:sldChg>
      <pc:sldChg chg="modSp mod modAnim">
        <pc:chgData name="Mariana Palavra" userId="143c9361-fd47-4b31-9022-2c2fd2d5adb4" providerId="ADAL" clId="{F9827464-20BF-40FF-9252-91BB3B396ED8}" dt="2024-09-04T07:07:21.776" v="211"/>
        <pc:sldMkLst>
          <pc:docMk/>
          <pc:sldMk cId="2123924422" sldId="2076137870"/>
        </pc:sldMkLst>
        <pc:spChg chg="mod">
          <ac:chgData name="Mariana Palavra" userId="143c9361-fd47-4b31-9022-2c2fd2d5adb4" providerId="ADAL" clId="{F9827464-20BF-40FF-9252-91BB3B396ED8}" dt="2024-09-04T07:06:32.071" v="209" actId="20577"/>
          <ac:spMkLst>
            <pc:docMk/>
            <pc:sldMk cId="2123924422" sldId="2076137870"/>
            <ac:spMk id="371" creationId="{00000000-0000-0000-0000-000000000000}"/>
          </ac:spMkLst>
        </pc:spChg>
        <pc:spChg chg="mod">
          <ac:chgData name="Mariana Palavra" userId="143c9361-fd47-4b31-9022-2c2fd2d5adb4" providerId="ADAL" clId="{F9827464-20BF-40FF-9252-91BB3B396ED8}" dt="2024-09-04T07:07:21.776" v="211"/>
          <ac:spMkLst>
            <pc:docMk/>
            <pc:sldMk cId="2123924422" sldId="2076137870"/>
            <ac:spMk id="373" creationId="{00000000-0000-0000-0000-000000000000}"/>
          </ac:spMkLst>
        </pc:spChg>
      </pc:sldChg>
      <pc:sldChg chg="modSp mod modAnim">
        <pc:chgData name="Mariana Palavra" userId="143c9361-fd47-4b31-9022-2c2fd2d5adb4" providerId="ADAL" clId="{F9827464-20BF-40FF-9252-91BB3B396ED8}" dt="2024-09-04T07:08:35.415" v="221" actId="20577"/>
        <pc:sldMkLst>
          <pc:docMk/>
          <pc:sldMk cId="4178808263" sldId="2076137871"/>
        </pc:sldMkLst>
        <pc:spChg chg="mod">
          <ac:chgData name="Mariana Palavra" userId="143c9361-fd47-4b31-9022-2c2fd2d5adb4" providerId="ADAL" clId="{F9827464-20BF-40FF-9252-91BB3B396ED8}" dt="2024-09-04T07:07:46.043" v="213"/>
          <ac:spMkLst>
            <pc:docMk/>
            <pc:sldMk cId="4178808263" sldId="2076137871"/>
            <ac:spMk id="371" creationId="{00000000-0000-0000-0000-000000000000}"/>
          </ac:spMkLst>
        </pc:spChg>
        <pc:spChg chg="mod">
          <ac:chgData name="Mariana Palavra" userId="143c9361-fd47-4b31-9022-2c2fd2d5adb4" providerId="ADAL" clId="{F9827464-20BF-40FF-9252-91BB3B396ED8}" dt="2024-09-04T07:08:35.415" v="221" actId="20577"/>
          <ac:spMkLst>
            <pc:docMk/>
            <pc:sldMk cId="4178808263" sldId="2076137871"/>
            <ac:spMk id="373" creationId="{00000000-0000-0000-0000-000000000000}"/>
          </ac:spMkLst>
        </pc:spChg>
      </pc:sldChg>
      <pc:sldChg chg="modSp mod modAnim">
        <pc:chgData name="Mariana Palavra" userId="143c9361-fd47-4b31-9022-2c2fd2d5adb4" providerId="ADAL" clId="{F9827464-20BF-40FF-9252-91BB3B396ED8}" dt="2024-09-04T07:12:52.633" v="331" actId="20577"/>
        <pc:sldMkLst>
          <pc:docMk/>
          <pc:sldMk cId="2859425141" sldId="2076137872"/>
        </pc:sldMkLst>
        <pc:spChg chg="mod">
          <ac:chgData name="Mariana Palavra" userId="143c9361-fd47-4b31-9022-2c2fd2d5adb4" providerId="ADAL" clId="{F9827464-20BF-40FF-9252-91BB3B396ED8}" dt="2024-09-04T07:09:08.600" v="223"/>
          <ac:spMkLst>
            <pc:docMk/>
            <pc:sldMk cId="2859425141" sldId="2076137872"/>
            <ac:spMk id="371" creationId="{00000000-0000-0000-0000-000000000000}"/>
          </ac:spMkLst>
        </pc:spChg>
        <pc:spChg chg="mod">
          <ac:chgData name="Mariana Palavra" userId="143c9361-fd47-4b31-9022-2c2fd2d5adb4" providerId="ADAL" clId="{F9827464-20BF-40FF-9252-91BB3B396ED8}" dt="2024-09-04T07:12:52.633" v="331" actId="20577"/>
          <ac:spMkLst>
            <pc:docMk/>
            <pc:sldMk cId="2859425141" sldId="2076137872"/>
            <ac:spMk id="373" creationId="{00000000-0000-0000-0000-000000000000}"/>
          </ac:spMkLst>
        </pc:spChg>
      </pc:sldChg>
      <pc:sldChg chg="modSp mod modAnim">
        <pc:chgData name="Mariana Palavra" userId="143c9361-fd47-4b31-9022-2c2fd2d5adb4" providerId="ADAL" clId="{F9827464-20BF-40FF-9252-91BB3B396ED8}" dt="2024-09-04T07:14:29.082" v="382" actId="313"/>
        <pc:sldMkLst>
          <pc:docMk/>
          <pc:sldMk cId="608817836" sldId="2076137873"/>
        </pc:sldMkLst>
        <pc:spChg chg="mod">
          <ac:chgData name="Mariana Palavra" userId="143c9361-fd47-4b31-9022-2c2fd2d5adb4" providerId="ADAL" clId="{F9827464-20BF-40FF-9252-91BB3B396ED8}" dt="2024-09-04T07:13:13.158" v="334" actId="6549"/>
          <ac:spMkLst>
            <pc:docMk/>
            <pc:sldMk cId="608817836" sldId="2076137873"/>
            <ac:spMk id="371" creationId="{00000000-0000-0000-0000-000000000000}"/>
          </ac:spMkLst>
        </pc:spChg>
        <pc:spChg chg="mod">
          <ac:chgData name="Mariana Palavra" userId="143c9361-fd47-4b31-9022-2c2fd2d5adb4" providerId="ADAL" clId="{F9827464-20BF-40FF-9252-91BB3B396ED8}" dt="2024-09-04T07:14:29.082" v="382" actId="313"/>
          <ac:spMkLst>
            <pc:docMk/>
            <pc:sldMk cId="608817836" sldId="2076137873"/>
            <ac:spMk id="373" creationId="{00000000-0000-0000-0000-000000000000}"/>
          </ac:spMkLst>
        </pc:spChg>
      </pc:sldChg>
      <pc:sldChg chg="modSp mod modAnim">
        <pc:chgData name="Mariana Palavra" userId="143c9361-fd47-4b31-9022-2c2fd2d5adb4" providerId="ADAL" clId="{F9827464-20BF-40FF-9252-91BB3B396ED8}" dt="2024-09-04T07:35:24.753" v="431" actId="20577"/>
        <pc:sldMkLst>
          <pc:docMk/>
          <pc:sldMk cId="488346477" sldId="2076137874"/>
        </pc:sldMkLst>
        <pc:spChg chg="mod">
          <ac:chgData name="Mariana Palavra" userId="143c9361-fd47-4b31-9022-2c2fd2d5adb4" providerId="ADAL" clId="{F9827464-20BF-40FF-9252-91BB3B396ED8}" dt="2024-09-04T07:33:45.897" v="389" actId="13926"/>
          <ac:spMkLst>
            <pc:docMk/>
            <pc:sldMk cId="488346477" sldId="2076137874"/>
            <ac:spMk id="371" creationId="{00000000-0000-0000-0000-000000000000}"/>
          </ac:spMkLst>
        </pc:spChg>
        <pc:spChg chg="mod">
          <ac:chgData name="Mariana Palavra" userId="143c9361-fd47-4b31-9022-2c2fd2d5adb4" providerId="ADAL" clId="{F9827464-20BF-40FF-9252-91BB3B396ED8}" dt="2024-09-04T07:35:24.753" v="431" actId="20577"/>
          <ac:spMkLst>
            <pc:docMk/>
            <pc:sldMk cId="488346477" sldId="2076137874"/>
            <ac:spMk id="373" creationId="{00000000-0000-0000-0000-000000000000}"/>
          </ac:spMkLst>
        </pc:spChg>
      </pc:sldChg>
      <pc:sldChg chg="modSp mod modAnim">
        <pc:chgData name="Mariana Palavra" userId="143c9361-fd47-4b31-9022-2c2fd2d5adb4" providerId="ADAL" clId="{F9827464-20BF-40FF-9252-91BB3B396ED8}" dt="2024-09-04T07:15:22.302" v="385"/>
        <pc:sldMkLst>
          <pc:docMk/>
          <pc:sldMk cId="2911600250" sldId="2076137875"/>
        </pc:sldMkLst>
        <pc:spChg chg="mod">
          <ac:chgData name="Mariana Palavra" userId="143c9361-fd47-4b31-9022-2c2fd2d5adb4" providerId="ADAL" clId="{F9827464-20BF-40FF-9252-91BB3B396ED8}" dt="2024-09-04T07:15:05.579" v="384" actId="20577"/>
          <ac:spMkLst>
            <pc:docMk/>
            <pc:sldMk cId="2911600250" sldId="2076137875"/>
            <ac:spMk id="371" creationId="{00000000-0000-0000-0000-000000000000}"/>
          </ac:spMkLst>
        </pc:spChg>
        <pc:spChg chg="mod">
          <ac:chgData name="Mariana Palavra" userId="143c9361-fd47-4b31-9022-2c2fd2d5adb4" providerId="ADAL" clId="{F9827464-20BF-40FF-9252-91BB3B396ED8}" dt="2024-09-04T07:15:22.302" v="385"/>
          <ac:spMkLst>
            <pc:docMk/>
            <pc:sldMk cId="2911600250" sldId="2076137875"/>
            <ac:spMk id="373" creationId="{00000000-0000-0000-0000-000000000000}"/>
          </ac:spMkLst>
        </pc:spChg>
      </pc:sldChg>
      <pc:sldChg chg="modSp mod">
        <pc:chgData name="Mariana Palavra" userId="143c9361-fd47-4b31-9022-2c2fd2d5adb4" providerId="ADAL" clId="{F9827464-20BF-40FF-9252-91BB3B396ED8}" dt="2024-09-04T07:38:31.995" v="457" actId="5793"/>
        <pc:sldMkLst>
          <pc:docMk/>
          <pc:sldMk cId="3940016739" sldId="2076137876"/>
        </pc:sldMkLst>
        <pc:spChg chg="mod">
          <ac:chgData name="Mariana Palavra" userId="143c9361-fd47-4b31-9022-2c2fd2d5adb4" providerId="ADAL" clId="{F9827464-20BF-40FF-9252-91BB3B396ED8}" dt="2024-09-04T07:38:31.995" v="457" actId="5793"/>
          <ac:spMkLst>
            <pc:docMk/>
            <pc:sldMk cId="3940016739" sldId="2076137876"/>
            <ac:spMk id="371" creationId="{00000000-0000-0000-0000-000000000000}"/>
          </ac:spMkLst>
        </pc:spChg>
        <pc:spChg chg="mod">
          <ac:chgData name="Mariana Palavra" userId="143c9361-fd47-4b31-9022-2c2fd2d5adb4" providerId="ADAL" clId="{F9827464-20BF-40FF-9252-91BB3B396ED8}" dt="2024-09-04T07:38:12.575" v="454" actId="1076"/>
          <ac:spMkLst>
            <pc:docMk/>
            <pc:sldMk cId="3940016739" sldId="2076137876"/>
            <ac:spMk id="373" creationId="{00000000-0000-0000-0000-000000000000}"/>
          </ac:spMkLst>
        </pc:spChg>
      </pc:sldChg>
      <pc:sldChg chg="modSp mod">
        <pc:chgData name="Mariana Palavra" userId="143c9361-fd47-4b31-9022-2c2fd2d5adb4" providerId="ADAL" clId="{F9827464-20BF-40FF-9252-91BB3B396ED8}" dt="2024-09-04T07:47:48.752" v="484" actId="20577"/>
        <pc:sldMkLst>
          <pc:docMk/>
          <pc:sldMk cId="2289645305" sldId="2076137877"/>
        </pc:sldMkLst>
        <pc:spChg chg="mod">
          <ac:chgData name="Mariana Palavra" userId="143c9361-fd47-4b31-9022-2c2fd2d5adb4" providerId="ADAL" clId="{F9827464-20BF-40FF-9252-91BB3B396ED8}" dt="2024-09-04T07:47:48.752" v="484" actId="20577"/>
          <ac:spMkLst>
            <pc:docMk/>
            <pc:sldMk cId="2289645305" sldId="2076137877"/>
            <ac:spMk id="2" creationId="{CFA9824A-A7ED-3704-317A-266DC117FDC0}"/>
          </ac:spMkLst>
        </pc:spChg>
        <pc:spChg chg="mod">
          <ac:chgData name="Mariana Palavra" userId="143c9361-fd47-4b31-9022-2c2fd2d5adb4" providerId="ADAL" clId="{F9827464-20BF-40FF-9252-91BB3B396ED8}" dt="2024-09-04T07:38:40.906" v="460" actId="5793"/>
          <ac:spMkLst>
            <pc:docMk/>
            <pc:sldMk cId="2289645305" sldId="2076137877"/>
            <ac:spMk id="371" creationId="{00000000-0000-0000-0000-000000000000}"/>
          </ac:spMkLst>
        </pc:spChg>
        <pc:spChg chg="mod">
          <ac:chgData name="Mariana Palavra" userId="143c9361-fd47-4b31-9022-2c2fd2d5adb4" providerId="ADAL" clId="{F9827464-20BF-40FF-9252-91BB3B396ED8}" dt="2024-09-04T07:46:26.047" v="468" actId="12"/>
          <ac:spMkLst>
            <pc:docMk/>
            <pc:sldMk cId="2289645305" sldId="2076137877"/>
            <ac:spMk id="373" creationId="{00000000-0000-0000-0000-000000000000}"/>
          </ac:spMkLst>
        </pc:spChg>
      </pc:sldChg>
      <pc:sldChg chg="modSp mod">
        <pc:chgData name="Mariana Palavra" userId="143c9361-fd47-4b31-9022-2c2fd2d5adb4" providerId="ADAL" clId="{F9827464-20BF-40FF-9252-91BB3B396ED8}" dt="2024-09-04T07:49:48.273" v="503" actId="1076"/>
        <pc:sldMkLst>
          <pc:docMk/>
          <pc:sldMk cId="2571570228" sldId="2076137878"/>
        </pc:sldMkLst>
        <pc:spChg chg="mod">
          <ac:chgData name="Mariana Palavra" userId="143c9361-fd47-4b31-9022-2c2fd2d5adb4" providerId="ADAL" clId="{F9827464-20BF-40FF-9252-91BB3B396ED8}" dt="2024-09-04T07:49:48.273" v="503" actId="1076"/>
          <ac:spMkLst>
            <pc:docMk/>
            <pc:sldMk cId="2571570228" sldId="2076137878"/>
            <ac:spMk id="373" creationId="{00000000-0000-0000-0000-000000000000}"/>
          </ac:spMkLst>
        </pc:spChg>
      </pc:sldChg>
      <pc:sldChg chg="modSp mod">
        <pc:chgData name="Mariana Palavra" userId="143c9361-fd47-4b31-9022-2c2fd2d5adb4" providerId="ADAL" clId="{F9827464-20BF-40FF-9252-91BB3B396ED8}" dt="2024-09-04T15:01:57.353" v="2190" actId="20577"/>
        <pc:sldMkLst>
          <pc:docMk/>
          <pc:sldMk cId="491969326" sldId="2076137879"/>
        </pc:sldMkLst>
        <pc:spChg chg="mod">
          <ac:chgData name="Mariana Palavra" userId="143c9361-fd47-4b31-9022-2c2fd2d5adb4" providerId="ADAL" clId="{F9827464-20BF-40FF-9252-91BB3B396ED8}" dt="2024-09-04T15:01:57.353" v="2190" actId="20577"/>
          <ac:spMkLst>
            <pc:docMk/>
            <pc:sldMk cId="491969326" sldId="2076137879"/>
            <ac:spMk id="2" creationId="{E3D41F67-47FD-8246-085F-405125B9CC75}"/>
          </ac:spMkLst>
        </pc:spChg>
      </pc:sldChg>
      <pc:sldChg chg="modSp mod">
        <pc:chgData name="Mariana Palavra" userId="143c9361-fd47-4b31-9022-2c2fd2d5adb4" providerId="ADAL" clId="{F9827464-20BF-40FF-9252-91BB3B396ED8}" dt="2024-09-04T15:41:10.282" v="2615"/>
        <pc:sldMkLst>
          <pc:docMk/>
          <pc:sldMk cId="2374862260" sldId="2076137880"/>
        </pc:sldMkLst>
        <pc:graphicFrameChg chg="mod modGraphic">
          <ac:chgData name="Mariana Palavra" userId="143c9361-fd47-4b31-9022-2c2fd2d5adb4" providerId="ADAL" clId="{F9827464-20BF-40FF-9252-91BB3B396ED8}" dt="2024-09-04T15:41:10.282" v="2615"/>
          <ac:graphicFrameMkLst>
            <pc:docMk/>
            <pc:sldMk cId="2374862260" sldId="2076137880"/>
            <ac:graphicFrameMk id="7" creationId="{6234369E-F214-3EAC-F6CC-BF7044611C79}"/>
          </ac:graphicFrameMkLst>
        </pc:graphicFrameChg>
      </pc:sldChg>
      <pc:sldChg chg="addSp modSp mod">
        <pc:chgData name="Mariana Palavra" userId="143c9361-fd47-4b31-9022-2c2fd2d5adb4" providerId="ADAL" clId="{F9827464-20BF-40FF-9252-91BB3B396ED8}" dt="2024-09-04T20:45:45.332" v="3141" actId="1076"/>
        <pc:sldMkLst>
          <pc:docMk/>
          <pc:sldMk cId="4277223765" sldId="2147375269"/>
        </pc:sldMkLst>
        <pc:spChg chg="add">
          <ac:chgData name="Mariana Palavra" userId="143c9361-fd47-4b31-9022-2c2fd2d5adb4" providerId="ADAL" clId="{F9827464-20BF-40FF-9252-91BB3B396ED8}" dt="2024-09-04T20:43:27.452" v="3120"/>
          <ac:spMkLst>
            <pc:docMk/>
            <pc:sldMk cId="4277223765" sldId="2147375269"/>
            <ac:spMk id="3" creationId="{12F96A5D-BA9C-2D56-ACD2-D0C4ED730BE4}"/>
          </ac:spMkLst>
        </pc:spChg>
        <pc:spChg chg="add">
          <ac:chgData name="Mariana Palavra" userId="143c9361-fd47-4b31-9022-2c2fd2d5adb4" providerId="ADAL" clId="{F9827464-20BF-40FF-9252-91BB3B396ED8}" dt="2024-09-04T20:43:27.452" v="3120"/>
          <ac:spMkLst>
            <pc:docMk/>
            <pc:sldMk cId="4277223765" sldId="2147375269"/>
            <ac:spMk id="4" creationId="{BFBCF352-E09C-03B9-7B84-47CBEEB6C960}"/>
          </ac:spMkLst>
        </pc:spChg>
        <pc:spChg chg="mod">
          <ac:chgData name="Mariana Palavra" userId="143c9361-fd47-4b31-9022-2c2fd2d5adb4" providerId="ADAL" clId="{F9827464-20BF-40FF-9252-91BB3B396ED8}" dt="2024-09-04T20:45:44.145" v="3140" actId="1076"/>
          <ac:spMkLst>
            <pc:docMk/>
            <pc:sldMk cId="4277223765" sldId="2147375269"/>
            <ac:spMk id="5" creationId="{DDC44EA4-3B25-40DF-9D70-9E258084FE3D}"/>
          </ac:spMkLst>
        </pc:spChg>
        <pc:picChg chg="mod">
          <ac:chgData name="Mariana Palavra" userId="143c9361-fd47-4b31-9022-2c2fd2d5adb4" providerId="ADAL" clId="{F9827464-20BF-40FF-9252-91BB3B396ED8}" dt="2024-09-04T20:45:45.332" v="3141" actId="1076"/>
          <ac:picMkLst>
            <pc:docMk/>
            <pc:sldMk cId="4277223765" sldId="2147375269"/>
            <ac:picMk id="22" creationId="{E07BF9DE-D612-D4D4-598E-B6E4A0A2E8D9}"/>
          </ac:picMkLst>
        </pc:picChg>
        <pc:picChg chg="add">
          <ac:chgData name="Mariana Palavra" userId="143c9361-fd47-4b31-9022-2c2fd2d5adb4" providerId="ADAL" clId="{F9827464-20BF-40FF-9252-91BB3B396ED8}" dt="2024-09-04T20:43:27.452" v="3120"/>
          <ac:picMkLst>
            <pc:docMk/>
            <pc:sldMk cId="4277223765" sldId="2147375269"/>
            <ac:picMk id="1025" creationId="{7A578D74-1D99-A7CD-8A0A-19B0191168F6}"/>
          </ac:picMkLst>
        </pc:picChg>
      </pc:sldChg>
      <pc:sldMasterChg chg="delSldLayout">
        <pc:chgData name="Mariana Palavra" userId="143c9361-fd47-4b31-9022-2c2fd2d5adb4" providerId="ADAL" clId="{F9827464-20BF-40FF-9252-91BB3B396ED8}" dt="2024-09-04T12:59:00.049" v="1839" actId="47"/>
        <pc:sldMasterMkLst>
          <pc:docMk/>
          <pc:sldMasterMk cId="2659795118" sldId="2147483738"/>
        </pc:sldMasterMkLst>
        <pc:sldLayoutChg chg="del">
          <pc:chgData name="Mariana Palavra" userId="143c9361-fd47-4b31-9022-2c2fd2d5adb4" providerId="ADAL" clId="{F9827464-20BF-40FF-9252-91BB3B396ED8}" dt="2024-09-04T12:59:00.049" v="1839" actId="47"/>
          <pc:sldLayoutMkLst>
            <pc:docMk/>
            <pc:sldMasterMk cId="2659795118" sldId="2147483738"/>
            <pc:sldLayoutMk cId="4048405217" sldId="214748376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29D34B-0A7E-4EF0-AB42-35F37CB882E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B456C8D-18C6-4277-B2EA-440C493844A6}">
      <dgm:prSet custT="1"/>
      <dgm:spPr/>
      <dgm:t>
        <a:bodyPr/>
        <a:lstStyle/>
        <a:p>
          <a:r>
            <a:rPr lang="fr-FR" sz="1700" b="0" dirty="0">
              <a:solidFill>
                <a:schemeClr val="bg1"/>
              </a:solidFill>
            </a:rPr>
            <a:t>Des mots simples et clairs – pas de termes scientifiques – adaptés au contexte et à la langue de votre public</a:t>
          </a:r>
          <a:endParaRPr lang="en-US" sz="1700" b="0" dirty="0">
            <a:solidFill>
              <a:schemeClr val="bg1"/>
            </a:solidFill>
          </a:endParaRPr>
        </a:p>
      </dgm:t>
    </dgm:pt>
    <dgm:pt modelId="{6F592D76-E506-4F07-B892-4A073B82B628}" type="parTrans" cxnId="{A960B092-495A-4F13-BFC5-212794391317}">
      <dgm:prSet/>
      <dgm:spPr/>
      <dgm:t>
        <a:bodyPr/>
        <a:lstStyle/>
        <a:p>
          <a:endParaRPr lang="en-US"/>
        </a:p>
      </dgm:t>
    </dgm:pt>
    <dgm:pt modelId="{C8B9862D-D95B-4ECD-82D4-1B05F7141DF6}" type="sibTrans" cxnId="{A960B092-495A-4F13-BFC5-212794391317}">
      <dgm:prSet/>
      <dgm:spPr/>
      <dgm:t>
        <a:bodyPr/>
        <a:lstStyle/>
        <a:p>
          <a:endParaRPr lang="en-US"/>
        </a:p>
      </dgm:t>
    </dgm:pt>
    <dgm:pt modelId="{6257B515-2C85-4606-B4DB-20919C6D894D}">
      <dgm:prSet custT="1"/>
      <dgm:spPr/>
      <dgm:t>
        <a:bodyPr/>
        <a:lstStyle/>
        <a:p>
          <a:r>
            <a:rPr lang="fr-FR" sz="1700" dirty="0">
              <a:solidFill>
                <a:schemeClr val="bg1"/>
              </a:solidFill>
            </a:rPr>
            <a:t>Soyez sincère et honnête – ne faites pas de fausses promesses et n’inventez pas de réponses aux questions</a:t>
          </a:r>
          <a:endParaRPr lang="en-US" sz="1700" dirty="0">
            <a:solidFill>
              <a:schemeClr val="bg1"/>
            </a:solidFill>
          </a:endParaRPr>
        </a:p>
      </dgm:t>
    </dgm:pt>
    <dgm:pt modelId="{FB83D0F9-685F-499D-8518-5B0A18AA8F54}" type="parTrans" cxnId="{C7313098-0ECE-418E-BADE-B5DE167633E9}">
      <dgm:prSet/>
      <dgm:spPr/>
      <dgm:t>
        <a:bodyPr/>
        <a:lstStyle/>
        <a:p>
          <a:endParaRPr lang="en-US"/>
        </a:p>
      </dgm:t>
    </dgm:pt>
    <dgm:pt modelId="{84CF0F72-C8D8-484A-883B-10E47AC5E5EA}" type="sibTrans" cxnId="{C7313098-0ECE-418E-BADE-B5DE167633E9}">
      <dgm:prSet/>
      <dgm:spPr/>
      <dgm:t>
        <a:bodyPr/>
        <a:lstStyle/>
        <a:p>
          <a:endParaRPr lang="en-US"/>
        </a:p>
      </dgm:t>
    </dgm:pt>
    <dgm:pt modelId="{EB7EE45F-F552-46BA-B605-F471855D8EE1}">
      <dgm:prSet custT="1"/>
      <dgm:spPr/>
      <dgm:t>
        <a:bodyPr/>
        <a:lstStyle/>
        <a:p>
          <a:r>
            <a:rPr lang="fr-FR" sz="1700" dirty="0">
              <a:solidFill>
                <a:schemeClr val="bg1"/>
              </a:solidFill>
            </a:rPr>
            <a:t>Écoutez les communautés avant de commencer à parler.</a:t>
          </a:r>
          <a:endParaRPr lang="en-US" sz="1600" dirty="0">
            <a:solidFill>
              <a:schemeClr val="bg1"/>
            </a:solidFill>
          </a:endParaRPr>
        </a:p>
      </dgm:t>
    </dgm:pt>
    <dgm:pt modelId="{37E06BD7-2EE3-4FDB-8615-C35B5D5352B0}" type="parTrans" cxnId="{105813BB-5EE3-4BCE-B497-20853289D304}">
      <dgm:prSet/>
      <dgm:spPr/>
      <dgm:t>
        <a:bodyPr/>
        <a:lstStyle/>
        <a:p>
          <a:endParaRPr lang="en-US"/>
        </a:p>
      </dgm:t>
    </dgm:pt>
    <dgm:pt modelId="{744FA13C-B5EE-456C-AC6F-624F7100346A}" type="sibTrans" cxnId="{105813BB-5EE3-4BCE-B497-20853289D304}">
      <dgm:prSet/>
      <dgm:spPr/>
      <dgm:t>
        <a:bodyPr/>
        <a:lstStyle/>
        <a:p>
          <a:endParaRPr lang="en-US"/>
        </a:p>
      </dgm:t>
    </dgm:pt>
    <dgm:pt modelId="{94CD0BEF-EBDB-4B6D-9AB1-61AF3D0ACE44}">
      <dgm:prSet custT="1"/>
      <dgm:spPr/>
      <dgm:t>
        <a:bodyPr/>
        <a:lstStyle/>
        <a:p>
          <a:r>
            <a:rPr lang="fr-FR" sz="1650" dirty="0">
              <a:solidFill>
                <a:schemeClr val="bg1"/>
              </a:solidFill>
            </a:rPr>
            <a:t>Découvrez ce qu’ils savent déjà sur la maladie et enrichissez leurs connaissances ou répondez à leurs questions.</a:t>
          </a:r>
          <a:endParaRPr lang="en-US" sz="1650" dirty="0">
            <a:solidFill>
              <a:schemeClr val="bg1"/>
            </a:solidFill>
          </a:endParaRPr>
        </a:p>
      </dgm:t>
    </dgm:pt>
    <dgm:pt modelId="{D6F8B701-A340-453E-8D19-557C9B0ED540}" type="parTrans" cxnId="{04D49EE8-50C8-4ACF-B6C4-B35923CE303A}">
      <dgm:prSet/>
      <dgm:spPr/>
      <dgm:t>
        <a:bodyPr/>
        <a:lstStyle/>
        <a:p>
          <a:endParaRPr lang="en-US"/>
        </a:p>
      </dgm:t>
    </dgm:pt>
    <dgm:pt modelId="{31085B50-AB30-4D25-BA15-62BFD799F061}" type="sibTrans" cxnId="{04D49EE8-50C8-4ACF-B6C4-B35923CE303A}">
      <dgm:prSet/>
      <dgm:spPr/>
      <dgm:t>
        <a:bodyPr/>
        <a:lstStyle/>
        <a:p>
          <a:endParaRPr lang="en-US"/>
        </a:p>
      </dgm:t>
    </dgm:pt>
    <dgm:pt modelId="{F1BC45C2-CBCB-4C6F-9A5E-3AE70ECFBA16}">
      <dgm:prSet custT="1"/>
      <dgm:spPr/>
      <dgm:t>
        <a:bodyPr/>
        <a:lstStyle/>
        <a:p>
          <a:r>
            <a:rPr lang="fr-FR" sz="1700" b="0" i="0" dirty="0"/>
            <a:t>Avant de partager des informations, renseignez-vous sur les rumeurs et les croyances des communautés.</a:t>
          </a:r>
          <a:endParaRPr lang="en-US" sz="1700" dirty="0"/>
        </a:p>
      </dgm:t>
    </dgm:pt>
    <dgm:pt modelId="{4B6146DE-3AFF-42B6-B197-B71340747DD5}" type="parTrans" cxnId="{7A42629A-B2C5-46D2-8631-E42100498A38}">
      <dgm:prSet/>
      <dgm:spPr/>
      <dgm:t>
        <a:bodyPr/>
        <a:lstStyle/>
        <a:p>
          <a:endParaRPr lang="en-US"/>
        </a:p>
      </dgm:t>
    </dgm:pt>
    <dgm:pt modelId="{E2C45607-63B9-4AA7-B911-E0BA3014664D}" type="sibTrans" cxnId="{7A42629A-B2C5-46D2-8631-E42100498A38}">
      <dgm:prSet/>
      <dgm:spPr/>
      <dgm:t>
        <a:bodyPr/>
        <a:lstStyle/>
        <a:p>
          <a:endParaRPr lang="en-US"/>
        </a:p>
      </dgm:t>
    </dgm:pt>
    <dgm:pt modelId="{477A7E6C-6743-4409-9BDC-6A05451AD91E}">
      <dgm:prSet custT="1"/>
      <dgm:spPr/>
      <dgm:t>
        <a:bodyPr/>
        <a:lstStyle/>
        <a:p>
          <a:r>
            <a:rPr lang="fr-FR" sz="1600" dirty="0">
              <a:solidFill>
                <a:schemeClr val="bg1"/>
              </a:solidFill>
            </a:rPr>
            <a:t>Expliquez les choses clairement et donnez les raisons, il faut expliquer pourquoi c’est important certaines pratiques</a:t>
          </a:r>
          <a:endParaRPr lang="en-US" sz="1600" dirty="0">
            <a:solidFill>
              <a:schemeClr val="bg1"/>
            </a:solidFill>
          </a:endParaRPr>
        </a:p>
      </dgm:t>
    </dgm:pt>
    <dgm:pt modelId="{9A838173-2006-4529-B418-1441A0666E92}" type="parTrans" cxnId="{A317E813-D9F8-4A64-89E7-973BEB721EDF}">
      <dgm:prSet/>
      <dgm:spPr/>
      <dgm:t>
        <a:bodyPr/>
        <a:lstStyle/>
        <a:p>
          <a:endParaRPr lang="en-US"/>
        </a:p>
      </dgm:t>
    </dgm:pt>
    <dgm:pt modelId="{3A2E3669-3D56-4C92-940B-ABA9902B3ADD}" type="sibTrans" cxnId="{A317E813-D9F8-4A64-89E7-973BEB721EDF}">
      <dgm:prSet/>
      <dgm:spPr/>
      <dgm:t>
        <a:bodyPr/>
        <a:lstStyle/>
        <a:p>
          <a:endParaRPr lang="en-US"/>
        </a:p>
      </dgm:t>
    </dgm:pt>
    <dgm:pt modelId="{B3FC67C6-CB1C-4717-A10F-A36D6E43AE3F}">
      <dgm:prSet custT="1"/>
      <dgm:spPr/>
      <dgm:t>
        <a:bodyPr/>
        <a:lstStyle/>
        <a:p>
          <a:r>
            <a:rPr lang="fr-FR" sz="1700" dirty="0">
              <a:solidFill>
                <a:schemeClr val="bg1"/>
              </a:solidFill>
            </a:rPr>
            <a:t>Soyez humble, donnez à la communauté une chance de s'exprimer autant que vous et respectez les opinions des gens.</a:t>
          </a:r>
          <a:endParaRPr lang="en-US" sz="1700" dirty="0">
            <a:solidFill>
              <a:schemeClr val="bg1"/>
            </a:solidFill>
          </a:endParaRPr>
        </a:p>
      </dgm:t>
    </dgm:pt>
    <dgm:pt modelId="{B5E29EF1-0DEC-41F0-996D-D143F7F1F38B}" type="parTrans" cxnId="{60569D40-0E7C-42AB-B1F3-3535CA5755D0}">
      <dgm:prSet/>
      <dgm:spPr/>
      <dgm:t>
        <a:bodyPr/>
        <a:lstStyle/>
        <a:p>
          <a:endParaRPr lang="en-US"/>
        </a:p>
      </dgm:t>
    </dgm:pt>
    <dgm:pt modelId="{0B0A15CE-77A2-4F19-AC5C-F49F3370CD17}" type="sibTrans" cxnId="{60569D40-0E7C-42AB-B1F3-3535CA5755D0}">
      <dgm:prSet/>
      <dgm:spPr/>
      <dgm:t>
        <a:bodyPr/>
        <a:lstStyle/>
        <a:p>
          <a:endParaRPr lang="en-US"/>
        </a:p>
      </dgm:t>
    </dgm:pt>
    <dgm:pt modelId="{DF723A9A-529F-48F5-ADDB-1E9786EA917C}">
      <dgm:prSet custT="1"/>
      <dgm:spPr/>
      <dgm:t>
        <a:bodyPr/>
        <a:lstStyle/>
        <a:p>
          <a:r>
            <a:rPr lang="fr-FR" sz="1700" dirty="0">
              <a:solidFill>
                <a:schemeClr val="bg1"/>
              </a:solidFill>
            </a:rPr>
            <a:t>Vérifiez que les gens vous comprennent en leur demandant de répéter ou de résumer les informations clés</a:t>
          </a:r>
          <a:endParaRPr lang="en-US" sz="1700" dirty="0">
            <a:solidFill>
              <a:schemeClr val="bg1"/>
            </a:solidFill>
          </a:endParaRPr>
        </a:p>
      </dgm:t>
    </dgm:pt>
    <dgm:pt modelId="{1DE1D619-7842-4E5E-948D-0223A4C55E0A}" type="parTrans" cxnId="{B18FFF91-C043-4D97-A337-6ACD62D0D5B2}">
      <dgm:prSet/>
      <dgm:spPr/>
      <dgm:t>
        <a:bodyPr/>
        <a:lstStyle/>
        <a:p>
          <a:endParaRPr lang="en-US"/>
        </a:p>
      </dgm:t>
    </dgm:pt>
    <dgm:pt modelId="{C1B4EA7B-2834-4798-B5E8-55F01A6C012C}" type="sibTrans" cxnId="{B18FFF91-C043-4D97-A337-6ACD62D0D5B2}">
      <dgm:prSet/>
      <dgm:spPr/>
      <dgm:t>
        <a:bodyPr/>
        <a:lstStyle/>
        <a:p>
          <a:endParaRPr lang="en-US"/>
        </a:p>
      </dgm:t>
    </dgm:pt>
    <dgm:pt modelId="{507258CF-83B2-482B-B9CC-6DD6054F86E8}">
      <dgm:prSet custT="1"/>
      <dgm:spPr/>
      <dgm:t>
        <a:bodyPr/>
        <a:lstStyle/>
        <a:p>
          <a:r>
            <a:rPr lang="fr-FR" sz="1700" dirty="0">
              <a:solidFill>
                <a:schemeClr val="bg1"/>
              </a:solidFill>
            </a:rPr>
            <a:t>Soyez bien préparé avant de visiter la communauté et sachez ce que vous voulez dire</a:t>
          </a:r>
          <a:endParaRPr lang="en-US" sz="1700" dirty="0">
            <a:solidFill>
              <a:schemeClr val="bg1"/>
            </a:solidFill>
          </a:endParaRPr>
        </a:p>
      </dgm:t>
    </dgm:pt>
    <dgm:pt modelId="{298F78F5-C237-4AE4-9D62-13D15C3CEA10}" type="parTrans" cxnId="{C0EA49FD-4010-463E-B44B-72C5C75321A6}">
      <dgm:prSet/>
      <dgm:spPr/>
      <dgm:t>
        <a:bodyPr/>
        <a:lstStyle/>
        <a:p>
          <a:endParaRPr lang="en-US"/>
        </a:p>
      </dgm:t>
    </dgm:pt>
    <dgm:pt modelId="{7B4D5E41-333B-4FAA-9108-2D765C213E6D}" type="sibTrans" cxnId="{C0EA49FD-4010-463E-B44B-72C5C75321A6}">
      <dgm:prSet/>
      <dgm:spPr/>
      <dgm:t>
        <a:bodyPr/>
        <a:lstStyle/>
        <a:p>
          <a:endParaRPr lang="en-US"/>
        </a:p>
      </dgm:t>
    </dgm:pt>
    <dgm:pt modelId="{E99E2612-84C9-4135-9FBA-AE99A3E88312}">
      <dgm:prSet custT="1"/>
      <dgm:spPr/>
      <dgm:t>
        <a:bodyPr/>
        <a:lstStyle/>
        <a:p>
          <a:r>
            <a:rPr lang="fr-FR" sz="1700" dirty="0">
              <a:solidFill>
                <a:schemeClr val="bg1"/>
              </a:solidFill>
            </a:rPr>
            <a:t>Coordonner les messages dans toute l’équipe</a:t>
          </a:r>
          <a:endParaRPr lang="en-US" sz="1700" dirty="0">
            <a:solidFill>
              <a:schemeClr val="bg1"/>
            </a:solidFill>
          </a:endParaRPr>
        </a:p>
      </dgm:t>
    </dgm:pt>
    <dgm:pt modelId="{71D2D909-3DF0-4437-82A6-83006F8168D8}" type="parTrans" cxnId="{9D3A4B32-0CFE-4118-A76A-9D7FD308E19F}">
      <dgm:prSet/>
      <dgm:spPr/>
      <dgm:t>
        <a:bodyPr/>
        <a:lstStyle/>
        <a:p>
          <a:endParaRPr lang="en-US"/>
        </a:p>
      </dgm:t>
    </dgm:pt>
    <dgm:pt modelId="{EB16C38F-4DD0-46EA-973B-68D2298584C4}" type="sibTrans" cxnId="{9D3A4B32-0CFE-4118-A76A-9D7FD308E19F}">
      <dgm:prSet/>
      <dgm:spPr/>
      <dgm:t>
        <a:bodyPr/>
        <a:lstStyle/>
        <a:p>
          <a:endParaRPr lang="en-US"/>
        </a:p>
      </dgm:t>
    </dgm:pt>
    <dgm:pt modelId="{375AB420-9753-4298-9F3C-30C69FF73F58}">
      <dgm:prSet custT="1"/>
      <dgm:spPr/>
      <dgm:t>
        <a:bodyPr/>
        <a:lstStyle/>
        <a:p>
          <a:r>
            <a:rPr lang="fr-FR" sz="1700" dirty="0"/>
            <a:t>Regardez les personnes lorsque vous leur parlez et maintenez un contact visuel</a:t>
          </a:r>
          <a:endParaRPr lang="en-US" sz="1700" dirty="0">
            <a:solidFill>
              <a:schemeClr val="tx1">
                <a:lumMod val="95000"/>
                <a:lumOff val="5000"/>
              </a:schemeClr>
            </a:solidFill>
          </a:endParaRPr>
        </a:p>
      </dgm:t>
    </dgm:pt>
    <dgm:pt modelId="{50F33CAF-00AC-49FC-8742-7776513081E6}" type="parTrans" cxnId="{9E63F1F1-B802-4F07-A803-5D58C0065C21}">
      <dgm:prSet/>
      <dgm:spPr/>
      <dgm:t>
        <a:bodyPr/>
        <a:lstStyle/>
        <a:p>
          <a:endParaRPr lang="en-US"/>
        </a:p>
      </dgm:t>
    </dgm:pt>
    <dgm:pt modelId="{4450AB0A-65A1-4CB0-9E02-CB4711A6E8B8}" type="sibTrans" cxnId="{9E63F1F1-B802-4F07-A803-5D58C0065C21}">
      <dgm:prSet/>
      <dgm:spPr/>
      <dgm:t>
        <a:bodyPr/>
        <a:lstStyle/>
        <a:p>
          <a:endParaRPr lang="en-US"/>
        </a:p>
      </dgm:t>
    </dgm:pt>
    <dgm:pt modelId="{1744062F-E8F9-4922-A618-D614BDC8C41A}">
      <dgm:prSet custT="1"/>
      <dgm:spPr/>
      <dgm:t>
        <a:bodyPr/>
        <a:lstStyle/>
        <a:p>
          <a:r>
            <a:rPr lang="fr-FR" sz="1700" dirty="0">
              <a:solidFill>
                <a:schemeClr val="bg1"/>
              </a:solidFill>
            </a:rPr>
            <a:t>Restez calme et exprimez vos opinions avec douceur</a:t>
          </a:r>
          <a:endParaRPr lang="en-US" sz="1700" dirty="0">
            <a:solidFill>
              <a:schemeClr val="tx1">
                <a:lumMod val="95000"/>
                <a:lumOff val="5000"/>
              </a:schemeClr>
            </a:solidFill>
          </a:endParaRPr>
        </a:p>
      </dgm:t>
    </dgm:pt>
    <dgm:pt modelId="{D51A622C-EEFF-45E0-8B4A-5AE2058DC738}" type="parTrans" cxnId="{9BF7703E-6CFC-4AA8-A588-43609296BD38}">
      <dgm:prSet/>
      <dgm:spPr/>
      <dgm:t>
        <a:bodyPr/>
        <a:lstStyle/>
        <a:p>
          <a:endParaRPr lang="en-US"/>
        </a:p>
      </dgm:t>
    </dgm:pt>
    <dgm:pt modelId="{C5484D19-B1C8-4BDC-8E29-AABE53DBB41D}" type="sibTrans" cxnId="{9BF7703E-6CFC-4AA8-A588-43609296BD38}">
      <dgm:prSet/>
      <dgm:spPr/>
      <dgm:t>
        <a:bodyPr/>
        <a:lstStyle/>
        <a:p>
          <a:endParaRPr lang="en-US"/>
        </a:p>
      </dgm:t>
    </dgm:pt>
    <dgm:pt modelId="{2F3F1CCD-37D9-4F6B-916E-AF19F802D86C}">
      <dgm:prSet custT="1"/>
      <dgm:spPr/>
      <dgm:t>
        <a:bodyPr/>
        <a:lstStyle/>
        <a:p>
          <a:r>
            <a:rPr lang="fr-FR" sz="1600" dirty="0">
              <a:solidFill>
                <a:schemeClr val="bg1"/>
              </a:solidFill>
            </a:rPr>
            <a:t>Faites preuve d’intérêt et de respect en n’interrompant pas les personnes et en écoutant tout le monde</a:t>
          </a:r>
          <a:endParaRPr lang="en-US" sz="1600" dirty="0">
            <a:solidFill>
              <a:schemeClr val="bg1"/>
            </a:solidFill>
          </a:endParaRPr>
        </a:p>
      </dgm:t>
    </dgm:pt>
    <dgm:pt modelId="{8E02CA75-A0F0-460C-B9D0-E81E7596F443}" type="parTrans" cxnId="{132B1A7F-3468-4151-8D20-2E7FB4F4201A}">
      <dgm:prSet/>
      <dgm:spPr/>
      <dgm:t>
        <a:bodyPr/>
        <a:lstStyle/>
        <a:p>
          <a:endParaRPr lang="en-US"/>
        </a:p>
      </dgm:t>
    </dgm:pt>
    <dgm:pt modelId="{72092327-CC7A-4B5C-A171-7AE5670B2964}" type="sibTrans" cxnId="{132B1A7F-3468-4151-8D20-2E7FB4F4201A}">
      <dgm:prSet/>
      <dgm:spPr/>
      <dgm:t>
        <a:bodyPr/>
        <a:lstStyle/>
        <a:p>
          <a:endParaRPr lang="en-US"/>
        </a:p>
      </dgm:t>
    </dgm:pt>
    <dgm:pt modelId="{23AFDCBD-F56B-4AB6-8329-E67CB4C45F07}">
      <dgm:prSet custT="1"/>
      <dgm:spPr/>
      <dgm:t>
        <a:bodyPr/>
        <a:lstStyle/>
        <a:p>
          <a:r>
            <a:rPr lang="fr-FR" sz="1700" dirty="0">
              <a:solidFill>
                <a:schemeClr val="bg1"/>
              </a:solidFill>
            </a:rPr>
            <a:t>Comprendre et sympathiser avec les problèmes des gens</a:t>
          </a:r>
          <a:endParaRPr lang="en-US" sz="1700" dirty="0">
            <a:solidFill>
              <a:schemeClr val="bg1"/>
            </a:solidFill>
          </a:endParaRPr>
        </a:p>
      </dgm:t>
    </dgm:pt>
    <dgm:pt modelId="{F1DED438-22B9-428B-AF95-2A9BAFDD5F96}" type="parTrans" cxnId="{1D825149-A007-4E35-84D4-1176B67184F7}">
      <dgm:prSet/>
      <dgm:spPr/>
      <dgm:t>
        <a:bodyPr/>
        <a:lstStyle/>
        <a:p>
          <a:endParaRPr lang="en-US"/>
        </a:p>
      </dgm:t>
    </dgm:pt>
    <dgm:pt modelId="{24801889-2EFF-4CB2-ABC5-422441957859}" type="sibTrans" cxnId="{1D825149-A007-4E35-84D4-1176B67184F7}">
      <dgm:prSet/>
      <dgm:spPr/>
      <dgm:t>
        <a:bodyPr/>
        <a:lstStyle/>
        <a:p>
          <a:endParaRPr lang="en-US"/>
        </a:p>
      </dgm:t>
    </dgm:pt>
    <dgm:pt modelId="{6DB6083E-2D3D-4337-8246-88C978410CCF}" type="pres">
      <dgm:prSet presAssocID="{6529D34B-0A7E-4EF0-AB42-35F37CB882E6}" presName="diagram" presStyleCnt="0">
        <dgm:presLayoutVars>
          <dgm:dir/>
          <dgm:resizeHandles val="exact"/>
        </dgm:presLayoutVars>
      </dgm:prSet>
      <dgm:spPr/>
    </dgm:pt>
    <dgm:pt modelId="{1665DEE7-C510-4115-B885-E828B547D86D}" type="pres">
      <dgm:prSet presAssocID="{4B456C8D-18C6-4277-B2EA-440C493844A6}" presName="node" presStyleLbl="node1" presStyleIdx="0" presStyleCnt="14" custScaleY="118466">
        <dgm:presLayoutVars>
          <dgm:bulletEnabled val="1"/>
        </dgm:presLayoutVars>
      </dgm:prSet>
      <dgm:spPr/>
    </dgm:pt>
    <dgm:pt modelId="{1DDA2E20-82E8-4F40-BF8C-A3948E212528}" type="pres">
      <dgm:prSet presAssocID="{C8B9862D-D95B-4ECD-82D4-1B05F7141DF6}" presName="sibTrans" presStyleCnt="0"/>
      <dgm:spPr/>
    </dgm:pt>
    <dgm:pt modelId="{85A8F081-4365-402E-9F22-03AF8809AC2F}" type="pres">
      <dgm:prSet presAssocID="{6257B515-2C85-4606-B4DB-20919C6D894D}" presName="node" presStyleLbl="node1" presStyleIdx="1" presStyleCnt="14" custScaleY="114215">
        <dgm:presLayoutVars>
          <dgm:bulletEnabled val="1"/>
        </dgm:presLayoutVars>
      </dgm:prSet>
      <dgm:spPr/>
    </dgm:pt>
    <dgm:pt modelId="{D490321F-A941-41CA-89CC-3609667246AC}" type="pres">
      <dgm:prSet presAssocID="{84CF0F72-C8D8-484A-883B-10E47AC5E5EA}" presName="sibTrans" presStyleCnt="0"/>
      <dgm:spPr/>
    </dgm:pt>
    <dgm:pt modelId="{131FC503-56C8-44E4-B614-7F53F87FAD10}" type="pres">
      <dgm:prSet presAssocID="{EB7EE45F-F552-46BA-B605-F471855D8EE1}" presName="node" presStyleLbl="node1" presStyleIdx="2" presStyleCnt="14" custScaleY="112252">
        <dgm:presLayoutVars>
          <dgm:bulletEnabled val="1"/>
        </dgm:presLayoutVars>
      </dgm:prSet>
      <dgm:spPr/>
    </dgm:pt>
    <dgm:pt modelId="{0FDBD2B0-0B7C-4B5D-A10B-524CF9F6DD43}" type="pres">
      <dgm:prSet presAssocID="{744FA13C-B5EE-456C-AC6F-624F7100346A}" presName="sibTrans" presStyleCnt="0"/>
      <dgm:spPr/>
    </dgm:pt>
    <dgm:pt modelId="{A0EFD5EF-575A-4E86-99E6-0695F3B165FC}" type="pres">
      <dgm:prSet presAssocID="{94CD0BEF-EBDB-4B6D-9AB1-61AF3D0ACE44}" presName="node" presStyleLbl="node1" presStyleIdx="3" presStyleCnt="14" custScaleY="110288">
        <dgm:presLayoutVars>
          <dgm:bulletEnabled val="1"/>
        </dgm:presLayoutVars>
      </dgm:prSet>
      <dgm:spPr/>
    </dgm:pt>
    <dgm:pt modelId="{78737952-B9CC-4598-B85A-4C45A4328F83}" type="pres">
      <dgm:prSet presAssocID="{31085B50-AB30-4D25-BA15-62BFD799F061}" presName="sibTrans" presStyleCnt="0"/>
      <dgm:spPr/>
    </dgm:pt>
    <dgm:pt modelId="{E4A1194A-02EA-4FFA-B18F-E9E2424FA9D3}" type="pres">
      <dgm:prSet presAssocID="{F1BC45C2-CBCB-4C6F-9A5E-3AE70ECFBA16}" presName="node" presStyleLbl="node1" presStyleIdx="4" presStyleCnt="14" custScaleY="110288">
        <dgm:presLayoutVars>
          <dgm:bulletEnabled val="1"/>
        </dgm:presLayoutVars>
      </dgm:prSet>
      <dgm:spPr/>
    </dgm:pt>
    <dgm:pt modelId="{FD234DD5-D68E-40E1-8906-8F01C8983005}" type="pres">
      <dgm:prSet presAssocID="{E2C45607-63B9-4AA7-B911-E0BA3014664D}" presName="sibTrans" presStyleCnt="0"/>
      <dgm:spPr/>
    </dgm:pt>
    <dgm:pt modelId="{5381A114-9EEB-47BA-82A4-2120EBBCD826}" type="pres">
      <dgm:prSet presAssocID="{477A7E6C-6743-4409-9BDC-6A05451AD91E}" presName="node" presStyleLbl="node1" presStyleIdx="5" presStyleCnt="14" custScaleY="122321">
        <dgm:presLayoutVars>
          <dgm:bulletEnabled val="1"/>
        </dgm:presLayoutVars>
      </dgm:prSet>
      <dgm:spPr/>
    </dgm:pt>
    <dgm:pt modelId="{2B4CC785-B084-4383-B1A0-A72B8A37142D}" type="pres">
      <dgm:prSet presAssocID="{3A2E3669-3D56-4C92-940B-ABA9902B3ADD}" presName="sibTrans" presStyleCnt="0"/>
      <dgm:spPr/>
    </dgm:pt>
    <dgm:pt modelId="{BA9FCCDF-3C5C-404D-9AEB-D1410B7AC637}" type="pres">
      <dgm:prSet presAssocID="{B3FC67C6-CB1C-4717-A10F-A36D6E43AE3F}" presName="node" presStyleLbl="node1" presStyleIdx="6" presStyleCnt="14" custScaleY="122321">
        <dgm:presLayoutVars>
          <dgm:bulletEnabled val="1"/>
        </dgm:presLayoutVars>
      </dgm:prSet>
      <dgm:spPr/>
    </dgm:pt>
    <dgm:pt modelId="{96155E0B-6B84-4D17-9C44-61CB68BB0408}" type="pres">
      <dgm:prSet presAssocID="{0B0A15CE-77A2-4F19-AC5C-F49F3370CD17}" presName="sibTrans" presStyleCnt="0"/>
      <dgm:spPr/>
    </dgm:pt>
    <dgm:pt modelId="{D0B4A03D-A9AE-49A6-8BDC-14BF05ADECC9}" type="pres">
      <dgm:prSet presAssocID="{DF723A9A-529F-48F5-ADDB-1E9786EA917C}" presName="node" presStyleLbl="node1" presStyleIdx="7" presStyleCnt="14" custScaleY="122321">
        <dgm:presLayoutVars>
          <dgm:bulletEnabled val="1"/>
        </dgm:presLayoutVars>
      </dgm:prSet>
      <dgm:spPr/>
    </dgm:pt>
    <dgm:pt modelId="{5C44840F-0B8D-48D4-8D8D-C2432D7A8941}" type="pres">
      <dgm:prSet presAssocID="{C1B4EA7B-2834-4798-B5E8-55F01A6C012C}" presName="sibTrans" presStyleCnt="0"/>
      <dgm:spPr/>
    </dgm:pt>
    <dgm:pt modelId="{E1F72802-A48A-4322-8672-5CB1A134EA16}" type="pres">
      <dgm:prSet presAssocID="{507258CF-83B2-482B-B9CC-6DD6054F86E8}" presName="node" presStyleLbl="node1" presStyleIdx="8" presStyleCnt="14" custScaleY="119589">
        <dgm:presLayoutVars>
          <dgm:bulletEnabled val="1"/>
        </dgm:presLayoutVars>
      </dgm:prSet>
      <dgm:spPr/>
    </dgm:pt>
    <dgm:pt modelId="{C2F0F59A-7986-4970-8490-6A9A64F8F487}" type="pres">
      <dgm:prSet presAssocID="{7B4D5E41-333B-4FAA-9108-2D765C213E6D}" presName="sibTrans" presStyleCnt="0"/>
      <dgm:spPr/>
    </dgm:pt>
    <dgm:pt modelId="{5D2AAAA2-0F7A-41CE-8F90-0A2D93479846}" type="pres">
      <dgm:prSet presAssocID="{E99E2612-84C9-4135-9FBA-AE99A3E88312}" presName="node" presStyleLbl="node1" presStyleIdx="9" presStyleCnt="14" custScaleY="119589">
        <dgm:presLayoutVars>
          <dgm:bulletEnabled val="1"/>
        </dgm:presLayoutVars>
      </dgm:prSet>
      <dgm:spPr/>
    </dgm:pt>
    <dgm:pt modelId="{9D790F97-39B3-4FE2-B520-20C62CB63A3F}" type="pres">
      <dgm:prSet presAssocID="{EB16C38F-4DD0-46EA-973B-68D2298584C4}" presName="sibTrans" presStyleCnt="0"/>
      <dgm:spPr/>
    </dgm:pt>
    <dgm:pt modelId="{452519AD-24FC-4029-956A-F58025601A0E}" type="pres">
      <dgm:prSet presAssocID="{375AB420-9753-4298-9F3C-30C69FF73F58}" presName="node" presStyleLbl="node1" presStyleIdx="10" presStyleCnt="14" custScaleY="115072">
        <dgm:presLayoutVars>
          <dgm:bulletEnabled val="1"/>
        </dgm:presLayoutVars>
      </dgm:prSet>
      <dgm:spPr/>
    </dgm:pt>
    <dgm:pt modelId="{9CD92978-56F5-4758-8D34-E4661AF2AE1D}" type="pres">
      <dgm:prSet presAssocID="{4450AB0A-65A1-4CB0-9E02-CB4711A6E8B8}" presName="sibTrans" presStyleCnt="0"/>
      <dgm:spPr/>
    </dgm:pt>
    <dgm:pt modelId="{64DC52AF-0C90-4D99-BD5A-F159F881B6E0}" type="pres">
      <dgm:prSet presAssocID="{1744062F-E8F9-4922-A618-D614BDC8C41A}" presName="node" presStyleLbl="node1" presStyleIdx="11" presStyleCnt="14" custScaleY="115072">
        <dgm:presLayoutVars>
          <dgm:bulletEnabled val="1"/>
        </dgm:presLayoutVars>
      </dgm:prSet>
      <dgm:spPr/>
    </dgm:pt>
    <dgm:pt modelId="{F2371591-A17A-4B81-9808-1D4BF9DD3530}" type="pres">
      <dgm:prSet presAssocID="{C5484D19-B1C8-4BDC-8E29-AABE53DBB41D}" presName="sibTrans" presStyleCnt="0"/>
      <dgm:spPr/>
    </dgm:pt>
    <dgm:pt modelId="{F9116897-A0C9-40BC-9D5E-B83911372C17}" type="pres">
      <dgm:prSet presAssocID="{2F3F1CCD-37D9-4F6B-916E-AF19F802D86C}" presName="node" presStyleLbl="node1" presStyleIdx="12" presStyleCnt="14" custScaleY="108576">
        <dgm:presLayoutVars>
          <dgm:bulletEnabled val="1"/>
        </dgm:presLayoutVars>
      </dgm:prSet>
      <dgm:spPr/>
    </dgm:pt>
    <dgm:pt modelId="{9096653E-23F2-4B67-B0D7-04092EED5D15}" type="pres">
      <dgm:prSet presAssocID="{72092327-CC7A-4B5C-A171-7AE5670B2964}" presName="sibTrans" presStyleCnt="0"/>
      <dgm:spPr/>
    </dgm:pt>
    <dgm:pt modelId="{EC377D23-FCD6-4EB0-90A2-FC9052D7733D}" type="pres">
      <dgm:prSet presAssocID="{23AFDCBD-F56B-4AB6-8329-E67CB4C45F07}" presName="node" presStyleLbl="node1" presStyleIdx="13" presStyleCnt="14" custScaleY="105255">
        <dgm:presLayoutVars>
          <dgm:bulletEnabled val="1"/>
        </dgm:presLayoutVars>
      </dgm:prSet>
      <dgm:spPr/>
    </dgm:pt>
  </dgm:ptLst>
  <dgm:cxnLst>
    <dgm:cxn modelId="{B255EF01-396D-4D83-A8B0-6CFA260DB467}" type="presOf" srcId="{507258CF-83B2-482B-B9CC-6DD6054F86E8}" destId="{E1F72802-A48A-4322-8672-5CB1A134EA16}" srcOrd="0" destOrd="0" presId="urn:microsoft.com/office/officeart/2005/8/layout/default"/>
    <dgm:cxn modelId="{68014A0F-8194-4E30-8BE0-2DDE98795254}" type="presOf" srcId="{DF723A9A-529F-48F5-ADDB-1E9786EA917C}" destId="{D0B4A03D-A9AE-49A6-8BDC-14BF05ADECC9}" srcOrd="0" destOrd="0" presId="urn:microsoft.com/office/officeart/2005/8/layout/default"/>
    <dgm:cxn modelId="{B276AD12-6A6E-41A1-B45D-72B4ADD572C5}" type="presOf" srcId="{6257B515-2C85-4606-B4DB-20919C6D894D}" destId="{85A8F081-4365-402E-9F22-03AF8809AC2F}" srcOrd="0" destOrd="0" presId="urn:microsoft.com/office/officeart/2005/8/layout/default"/>
    <dgm:cxn modelId="{A317E813-D9F8-4A64-89E7-973BEB721EDF}" srcId="{6529D34B-0A7E-4EF0-AB42-35F37CB882E6}" destId="{477A7E6C-6743-4409-9BDC-6A05451AD91E}" srcOrd="5" destOrd="0" parTransId="{9A838173-2006-4529-B418-1441A0666E92}" sibTransId="{3A2E3669-3D56-4C92-940B-ABA9902B3ADD}"/>
    <dgm:cxn modelId="{86D84321-94DF-4A4E-AB72-FF7137BEC0AF}" type="presOf" srcId="{E99E2612-84C9-4135-9FBA-AE99A3E88312}" destId="{5D2AAAA2-0F7A-41CE-8F90-0A2D93479846}" srcOrd="0" destOrd="0" presId="urn:microsoft.com/office/officeart/2005/8/layout/default"/>
    <dgm:cxn modelId="{1ECE0631-8287-47C9-9371-F0E59764AD64}" type="presOf" srcId="{94CD0BEF-EBDB-4B6D-9AB1-61AF3D0ACE44}" destId="{A0EFD5EF-575A-4E86-99E6-0695F3B165FC}" srcOrd="0" destOrd="0" presId="urn:microsoft.com/office/officeart/2005/8/layout/default"/>
    <dgm:cxn modelId="{9D3A4B32-0CFE-4118-A76A-9D7FD308E19F}" srcId="{6529D34B-0A7E-4EF0-AB42-35F37CB882E6}" destId="{E99E2612-84C9-4135-9FBA-AE99A3E88312}" srcOrd="9" destOrd="0" parTransId="{71D2D909-3DF0-4437-82A6-83006F8168D8}" sibTransId="{EB16C38F-4DD0-46EA-973B-68D2298584C4}"/>
    <dgm:cxn modelId="{9BF7703E-6CFC-4AA8-A588-43609296BD38}" srcId="{6529D34B-0A7E-4EF0-AB42-35F37CB882E6}" destId="{1744062F-E8F9-4922-A618-D614BDC8C41A}" srcOrd="11" destOrd="0" parTransId="{D51A622C-EEFF-45E0-8B4A-5AE2058DC738}" sibTransId="{C5484D19-B1C8-4BDC-8E29-AABE53DBB41D}"/>
    <dgm:cxn modelId="{60569D40-0E7C-42AB-B1F3-3535CA5755D0}" srcId="{6529D34B-0A7E-4EF0-AB42-35F37CB882E6}" destId="{B3FC67C6-CB1C-4717-A10F-A36D6E43AE3F}" srcOrd="6" destOrd="0" parTransId="{B5E29EF1-0DEC-41F0-996D-D143F7F1F38B}" sibTransId="{0B0A15CE-77A2-4F19-AC5C-F49F3370CD17}"/>
    <dgm:cxn modelId="{B77D1666-0FEC-4551-B072-E3ADDC1E2C35}" type="presOf" srcId="{2F3F1CCD-37D9-4F6B-916E-AF19F802D86C}" destId="{F9116897-A0C9-40BC-9D5E-B83911372C17}" srcOrd="0" destOrd="0" presId="urn:microsoft.com/office/officeart/2005/8/layout/default"/>
    <dgm:cxn modelId="{1D825149-A007-4E35-84D4-1176B67184F7}" srcId="{6529D34B-0A7E-4EF0-AB42-35F37CB882E6}" destId="{23AFDCBD-F56B-4AB6-8329-E67CB4C45F07}" srcOrd="13" destOrd="0" parTransId="{F1DED438-22B9-428B-AF95-2A9BAFDD5F96}" sibTransId="{24801889-2EFF-4CB2-ABC5-422441957859}"/>
    <dgm:cxn modelId="{A0BB1F4A-C804-492B-8DDB-21A61C3314BE}" type="presOf" srcId="{EB7EE45F-F552-46BA-B605-F471855D8EE1}" destId="{131FC503-56C8-44E4-B614-7F53F87FAD10}" srcOrd="0" destOrd="0" presId="urn:microsoft.com/office/officeart/2005/8/layout/default"/>
    <dgm:cxn modelId="{E19C4752-4D12-41C4-AD05-EC6F69606A45}" type="presOf" srcId="{F1BC45C2-CBCB-4C6F-9A5E-3AE70ECFBA16}" destId="{E4A1194A-02EA-4FFA-B18F-E9E2424FA9D3}" srcOrd="0" destOrd="0" presId="urn:microsoft.com/office/officeart/2005/8/layout/default"/>
    <dgm:cxn modelId="{B79FD052-5C3E-48F7-88D8-E5466DE9E2ED}" type="presOf" srcId="{1744062F-E8F9-4922-A618-D614BDC8C41A}" destId="{64DC52AF-0C90-4D99-BD5A-F159F881B6E0}" srcOrd="0" destOrd="0" presId="urn:microsoft.com/office/officeart/2005/8/layout/default"/>
    <dgm:cxn modelId="{132B1A7F-3468-4151-8D20-2E7FB4F4201A}" srcId="{6529D34B-0A7E-4EF0-AB42-35F37CB882E6}" destId="{2F3F1CCD-37D9-4F6B-916E-AF19F802D86C}" srcOrd="12" destOrd="0" parTransId="{8E02CA75-A0F0-460C-B9D0-E81E7596F443}" sibTransId="{72092327-CC7A-4B5C-A171-7AE5670B2964}"/>
    <dgm:cxn modelId="{16A87285-5E6F-491D-8E8D-429DFABB0183}" type="presOf" srcId="{4B456C8D-18C6-4277-B2EA-440C493844A6}" destId="{1665DEE7-C510-4115-B885-E828B547D86D}" srcOrd="0" destOrd="0" presId="urn:microsoft.com/office/officeart/2005/8/layout/default"/>
    <dgm:cxn modelId="{D26C598D-625E-4666-9F11-9901C87EBB7F}" type="presOf" srcId="{375AB420-9753-4298-9F3C-30C69FF73F58}" destId="{452519AD-24FC-4029-956A-F58025601A0E}" srcOrd="0" destOrd="0" presId="urn:microsoft.com/office/officeart/2005/8/layout/default"/>
    <dgm:cxn modelId="{B18FFF91-C043-4D97-A337-6ACD62D0D5B2}" srcId="{6529D34B-0A7E-4EF0-AB42-35F37CB882E6}" destId="{DF723A9A-529F-48F5-ADDB-1E9786EA917C}" srcOrd="7" destOrd="0" parTransId="{1DE1D619-7842-4E5E-948D-0223A4C55E0A}" sibTransId="{C1B4EA7B-2834-4798-B5E8-55F01A6C012C}"/>
    <dgm:cxn modelId="{A960B092-495A-4F13-BFC5-212794391317}" srcId="{6529D34B-0A7E-4EF0-AB42-35F37CB882E6}" destId="{4B456C8D-18C6-4277-B2EA-440C493844A6}" srcOrd="0" destOrd="0" parTransId="{6F592D76-E506-4F07-B892-4A073B82B628}" sibTransId="{C8B9862D-D95B-4ECD-82D4-1B05F7141DF6}"/>
    <dgm:cxn modelId="{E889B595-2066-48B4-AFCF-A90AD929648F}" type="presOf" srcId="{6529D34B-0A7E-4EF0-AB42-35F37CB882E6}" destId="{6DB6083E-2D3D-4337-8246-88C978410CCF}" srcOrd="0" destOrd="0" presId="urn:microsoft.com/office/officeart/2005/8/layout/default"/>
    <dgm:cxn modelId="{C7313098-0ECE-418E-BADE-B5DE167633E9}" srcId="{6529D34B-0A7E-4EF0-AB42-35F37CB882E6}" destId="{6257B515-2C85-4606-B4DB-20919C6D894D}" srcOrd="1" destOrd="0" parTransId="{FB83D0F9-685F-499D-8518-5B0A18AA8F54}" sibTransId="{84CF0F72-C8D8-484A-883B-10E47AC5E5EA}"/>
    <dgm:cxn modelId="{7A42629A-B2C5-46D2-8631-E42100498A38}" srcId="{6529D34B-0A7E-4EF0-AB42-35F37CB882E6}" destId="{F1BC45C2-CBCB-4C6F-9A5E-3AE70ECFBA16}" srcOrd="4" destOrd="0" parTransId="{4B6146DE-3AFF-42B6-B197-B71340747DD5}" sibTransId="{E2C45607-63B9-4AA7-B911-E0BA3014664D}"/>
    <dgm:cxn modelId="{8048A9A0-6684-41F7-9327-E98FA6BBBCA7}" type="presOf" srcId="{23AFDCBD-F56B-4AB6-8329-E67CB4C45F07}" destId="{EC377D23-FCD6-4EB0-90A2-FC9052D7733D}" srcOrd="0" destOrd="0" presId="urn:microsoft.com/office/officeart/2005/8/layout/default"/>
    <dgm:cxn modelId="{105813BB-5EE3-4BCE-B497-20853289D304}" srcId="{6529D34B-0A7E-4EF0-AB42-35F37CB882E6}" destId="{EB7EE45F-F552-46BA-B605-F471855D8EE1}" srcOrd="2" destOrd="0" parTransId="{37E06BD7-2EE3-4FDB-8615-C35B5D5352B0}" sibTransId="{744FA13C-B5EE-456C-AC6F-624F7100346A}"/>
    <dgm:cxn modelId="{582537E6-8C37-49D1-B288-A1185F917DFD}" type="presOf" srcId="{477A7E6C-6743-4409-9BDC-6A05451AD91E}" destId="{5381A114-9EEB-47BA-82A4-2120EBBCD826}" srcOrd="0" destOrd="0" presId="urn:microsoft.com/office/officeart/2005/8/layout/default"/>
    <dgm:cxn modelId="{04D49EE8-50C8-4ACF-B6C4-B35923CE303A}" srcId="{6529D34B-0A7E-4EF0-AB42-35F37CB882E6}" destId="{94CD0BEF-EBDB-4B6D-9AB1-61AF3D0ACE44}" srcOrd="3" destOrd="0" parTransId="{D6F8B701-A340-453E-8D19-557C9B0ED540}" sibTransId="{31085B50-AB30-4D25-BA15-62BFD799F061}"/>
    <dgm:cxn modelId="{E8F1FAEE-39CF-4A84-9279-5D9E7B157034}" type="presOf" srcId="{B3FC67C6-CB1C-4717-A10F-A36D6E43AE3F}" destId="{BA9FCCDF-3C5C-404D-9AEB-D1410B7AC637}" srcOrd="0" destOrd="0" presId="urn:microsoft.com/office/officeart/2005/8/layout/default"/>
    <dgm:cxn modelId="{9E63F1F1-B802-4F07-A803-5D58C0065C21}" srcId="{6529D34B-0A7E-4EF0-AB42-35F37CB882E6}" destId="{375AB420-9753-4298-9F3C-30C69FF73F58}" srcOrd="10" destOrd="0" parTransId="{50F33CAF-00AC-49FC-8742-7776513081E6}" sibTransId="{4450AB0A-65A1-4CB0-9E02-CB4711A6E8B8}"/>
    <dgm:cxn modelId="{C0EA49FD-4010-463E-B44B-72C5C75321A6}" srcId="{6529D34B-0A7E-4EF0-AB42-35F37CB882E6}" destId="{507258CF-83B2-482B-B9CC-6DD6054F86E8}" srcOrd="8" destOrd="0" parTransId="{298F78F5-C237-4AE4-9D62-13D15C3CEA10}" sibTransId="{7B4D5E41-333B-4FAA-9108-2D765C213E6D}"/>
    <dgm:cxn modelId="{B21B911E-A7A1-4AE2-A005-2447E1913B8F}" type="presParOf" srcId="{6DB6083E-2D3D-4337-8246-88C978410CCF}" destId="{1665DEE7-C510-4115-B885-E828B547D86D}" srcOrd="0" destOrd="0" presId="urn:microsoft.com/office/officeart/2005/8/layout/default"/>
    <dgm:cxn modelId="{AA8C3556-6389-49C5-9B5E-F8C7DB5AF7D7}" type="presParOf" srcId="{6DB6083E-2D3D-4337-8246-88C978410CCF}" destId="{1DDA2E20-82E8-4F40-BF8C-A3948E212528}" srcOrd="1" destOrd="0" presId="urn:microsoft.com/office/officeart/2005/8/layout/default"/>
    <dgm:cxn modelId="{326EE206-9617-4EF3-A788-2468A9F3B30D}" type="presParOf" srcId="{6DB6083E-2D3D-4337-8246-88C978410CCF}" destId="{85A8F081-4365-402E-9F22-03AF8809AC2F}" srcOrd="2" destOrd="0" presId="urn:microsoft.com/office/officeart/2005/8/layout/default"/>
    <dgm:cxn modelId="{B24E0D75-DB5D-4CA0-A665-59050480FD7D}" type="presParOf" srcId="{6DB6083E-2D3D-4337-8246-88C978410CCF}" destId="{D490321F-A941-41CA-89CC-3609667246AC}" srcOrd="3" destOrd="0" presId="urn:microsoft.com/office/officeart/2005/8/layout/default"/>
    <dgm:cxn modelId="{2F1E6659-EC4C-46E5-8510-90A54EE20D92}" type="presParOf" srcId="{6DB6083E-2D3D-4337-8246-88C978410CCF}" destId="{131FC503-56C8-44E4-B614-7F53F87FAD10}" srcOrd="4" destOrd="0" presId="urn:microsoft.com/office/officeart/2005/8/layout/default"/>
    <dgm:cxn modelId="{B7610487-300F-4854-9F1F-6C72D3F82A4A}" type="presParOf" srcId="{6DB6083E-2D3D-4337-8246-88C978410CCF}" destId="{0FDBD2B0-0B7C-4B5D-A10B-524CF9F6DD43}" srcOrd="5" destOrd="0" presId="urn:microsoft.com/office/officeart/2005/8/layout/default"/>
    <dgm:cxn modelId="{B2606A16-EFD9-4D38-8811-74CA4681B2FF}" type="presParOf" srcId="{6DB6083E-2D3D-4337-8246-88C978410CCF}" destId="{A0EFD5EF-575A-4E86-99E6-0695F3B165FC}" srcOrd="6" destOrd="0" presId="urn:microsoft.com/office/officeart/2005/8/layout/default"/>
    <dgm:cxn modelId="{67F5A317-1E92-4A4C-9742-C2DD1A70E9A5}" type="presParOf" srcId="{6DB6083E-2D3D-4337-8246-88C978410CCF}" destId="{78737952-B9CC-4598-B85A-4C45A4328F83}" srcOrd="7" destOrd="0" presId="urn:microsoft.com/office/officeart/2005/8/layout/default"/>
    <dgm:cxn modelId="{97AD4FEA-2815-4832-AA75-85598B9930D5}" type="presParOf" srcId="{6DB6083E-2D3D-4337-8246-88C978410CCF}" destId="{E4A1194A-02EA-4FFA-B18F-E9E2424FA9D3}" srcOrd="8" destOrd="0" presId="urn:microsoft.com/office/officeart/2005/8/layout/default"/>
    <dgm:cxn modelId="{77660A38-1B49-4077-B2CC-1597211A759B}" type="presParOf" srcId="{6DB6083E-2D3D-4337-8246-88C978410CCF}" destId="{FD234DD5-D68E-40E1-8906-8F01C8983005}" srcOrd="9" destOrd="0" presId="urn:microsoft.com/office/officeart/2005/8/layout/default"/>
    <dgm:cxn modelId="{01ED831E-B94B-4C06-AB09-B5463C3414B0}" type="presParOf" srcId="{6DB6083E-2D3D-4337-8246-88C978410CCF}" destId="{5381A114-9EEB-47BA-82A4-2120EBBCD826}" srcOrd="10" destOrd="0" presId="urn:microsoft.com/office/officeart/2005/8/layout/default"/>
    <dgm:cxn modelId="{9D1528FA-59EE-4F3F-B745-C556EAA47478}" type="presParOf" srcId="{6DB6083E-2D3D-4337-8246-88C978410CCF}" destId="{2B4CC785-B084-4383-B1A0-A72B8A37142D}" srcOrd="11" destOrd="0" presId="urn:microsoft.com/office/officeart/2005/8/layout/default"/>
    <dgm:cxn modelId="{89F60DC8-1DB9-40FE-89A9-4FFD5BF4E0D5}" type="presParOf" srcId="{6DB6083E-2D3D-4337-8246-88C978410CCF}" destId="{BA9FCCDF-3C5C-404D-9AEB-D1410B7AC637}" srcOrd="12" destOrd="0" presId="urn:microsoft.com/office/officeart/2005/8/layout/default"/>
    <dgm:cxn modelId="{29F42A9D-AAAF-4B7F-A9E0-57996711A628}" type="presParOf" srcId="{6DB6083E-2D3D-4337-8246-88C978410CCF}" destId="{96155E0B-6B84-4D17-9C44-61CB68BB0408}" srcOrd="13" destOrd="0" presId="urn:microsoft.com/office/officeart/2005/8/layout/default"/>
    <dgm:cxn modelId="{F3A26F7B-2AA6-41F3-B378-96CE37F48495}" type="presParOf" srcId="{6DB6083E-2D3D-4337-8246-88C978410CCF}" destId="{D0B4A03D-A9AE-49A6-8BDC-14BF05ADECC9}" srcOrd="14" destOrd="0" presId="urn:microsoft.com/office/officeart/2005/8/layout/default"/>
    <dgm:cxn modelId="{217EFE7F-E5D2-4E20-921C-641EECDCDF9E}" type="presParOf" srcId="{6DB6083E-2D3D-4337-8246-88C978410CCF}" destId="{5C44840F-0B8D-48D4-8D8D-C2432D7A8941}" srcOrd="15" destOrd="0" presId="urn:microsoft.com/office/officeart/2005/8/layout/default"/>
    <dgm:cxn modelId="{4F1FC5FB-A72E-4153-A0E5-1FE69E119C9D}" type="presParOf" srcId="{6DB6083E-2D3D-4337-8246-88C978410CCF}" destId="{E1F72802-A48A-4322-8672-5CB1A134EA16}" srcOrd="16" destOrd="0" presId="urn:microsoft.com/office/officeart/2005/8/layout/default"/>
    <dgm:cxn modelId="{0B3F2A36-D21F-4C70-A0CC-9FCC4C116021}" type="presParOf" srcId="{6DB6083E-2D3D-4337-8246-88C978410CCF}" destId="{C2F0F59A-7986-4970-8490-6A9A64F8F487}" srcOrd="17" destOrd="0" presId="urn:microsoft.com/office/officeart/2005/8/layout/default"/>
    <dgm:cxn modelId="{67AC487B-2984-4EA3-882B-36C4EE5C68AC}" type="presParOf" srcId="{6DB6083E-2D3D-4337-8246-88C978410CCF}" destId="{5D2AAAA2-0F7A-41CE-8F90-0A2D93479846}" srcOrd="18" destOrd="0" presId="urn:microsoft.com/office/officeart/2005/8/layout/default"/>
    <dgm:cxn modelId="{CF7E3A5D-9CA6-4376-9A90-7D67D99AB750}" type="presParOf" srcId="{6DB6083E-2D3D-4337-8246-88C978410CCF}" destId="{9D790F97-39B3-4FE2-B520-20C62CB63A3F}" srcOrd="19" destOrd="0" presId="urn:microsoft.com/office/officeart/2005/8/layout/default"/>
    <dgm:cxn modelId="{A80F537D-7A2C-4243-8D4C-47A083786875}" type="presParOf" srcId="{6DB6083E-2D3D-4337-8246-88C978410CCF}" destId="{452519AD-24FC-4029-956A-F58025601A0E}" srcOrd="20" destOrd="0" presId="urn:microsoft.com/office/officeart/2005/8/layout/default"/>
    <dgm:cxn modelId="{519D513A-B576-49F8-AD08-78821BC7005E}" type="presParOf" srcId="{6DB6083E-2D3D-4337-8246-88C978410CCF}" destId="{9CD92978-56F5-4758-8D34-E4661AF2AE1D}" srcOrd="21" destOrd="0" presId="urn:microsoft.com/office/officeart/2005/8/layout/default"/>
    <dgm:cxn modelId="{5AB58D59-13E1-47DE-AAC5-C4A55A8F6465}" type="presParOf" srcId="{6DB6083E-2D3D-4337-8246-88C978410CCF}" destId="{64DC52AF-0C90-4D99-BD5A-F159F881B6E0}" srcOrd="22" destOrd="0" presId="urn:microsoft.com/office/officeart/2005/8/layout/default"/>
    <dgm:cxn modelId="{C8376E35-A3E0-40C9-8736-106EA0D849E4}" type="presParOf" srcId="{6DB6083E-2D3D-4337-8246-88C978410CCF}" destId="{F2371591-A17A-4B81-9808-1D4BF9DD3530}" srcOrd="23" destOrd="0" presId="urn:microsoft.com/office/officeart/2005/8/layout/default"/>
    <dgm:cxn modelId="{4E79CAE9-4B13-49A9-9161-9E7E44C47ABC}" type="presParOf" srcId="{6DB6083E-2D3D-4337-8246-88C978410CCF}" destId="{F9116897-A0C9-40BC-9D5E-B83911372C17}" srcOrd="24" destOrd="0" presId="urn:microsoft.com/office/officeart/2005/8/layout/default"/>
    <dgm:cxn modelId="{DA1E463D-6511-4F8E-AF3D-23CC46F717CD}" type="presParOf" srcId="{6DB6083E-2D3D-4337-8246-88C978410CCF}" destId="{9096653E-23F2-4B67-B0D7-04092EED5D15}" srcOrd="25" destOrd="0" presId="urn:microsoft.com/office/officeart/2005/8/layout/default"/>
    <dgm:cxn modelId="{20725DC7-1242-4E76-BC83-11A0EA570132}" type="presParOf" srcId="{6DB6083E-2D3D-4337-8246-88C978410CCF}" destId="{EC377D23-FCD6-4EB0-90A2-FC9052D7733D}" srcOrd="2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5DEE7-C510-4115-B885-E828B547D86D}">
      <dsp:nvSpPr>
        <dsp:cNvPr id="0" name=""/>
        <dsp:cNvSpPr/>
      </dsp:nvSpPr>
      <dsp:spPr>
        <a:xfrm>
          <a:off x="4095" y="167095"/>
          <a:ext cx="2217556" cy="15762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b="0" kern="1200" dirty="0">
              <a:solidFill>
                <a:schemeClr val="bg1"/>
              </a:solidFill>
            </a:rPr>
            <a:t>Des mots simples et clairs – pas de termes scientifiques – adaptés au contexte et à la langue de votre public</a:t>
          </a:r>
          <a:endParaRPr lang="en-US" sz="1700" b="0" kern="1200" dirty="0">
            <a:solidFill>
              <a:schemeClr val="bg1"/>
            </a:solidFill>
          </a:endParaRPr>
        </a:p>
      </dsp:txBody>
      <dsp:txXfrm>
        <a:off x="4095" y="167095"/>
        <a:ext cx="2217556" cy="1576229"/>
      </dsp:txXfrm>
    </dsp:sp>
    <dsp:sp modelId="{85A8F081-4365-402E-9F22-03AF8809AC2F}">
      <dsp:nvSpPr>
        <dsp:cNvPr id="0" name=""/>
        <dsp:cNvSpPr/>
      </dsp:nvSpPr>
      <dsp:spPr>
        <a:xfrm>
          <a:off x="2443407" y="195376"/>
          <a:ext cx="2217556" cy="15196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solidFill>
                <a:schemeClr val="bg1"/>
              </a:solidFill>
            </a:rPr>
            <a:t>Soyez sincère et honnête – ne faites pas de fausses promesses et n’inventez pas de réponses aux questions</a:t>
          </a:r>
          <a:endParaRPr lang="en-US" sz="1700" kern="1200" dirty="0">
            <a:solidFill>
              <a:schemeClr val="bg1"/>
            </a:solidFill>
          </a:endParaRPr>
        </a:p>
      </dsp:txBody>
      <dsp:txXfrm>
        <a:off x="2443407" y="195376"/>
        <a:ext cx="2217556" cy="1519668"/>
      </dsp:txXfrm>
    </dsp:sp>
    <dsp:sp modelId="{131FC503-56C8-44E4-B614-7F53F87FAD10}">
      <dsp:nvSpPr>
        <dsp:cNvPr id="0" name=""/>
        <dsp:cNvSpPr/>
      </dsp:nvSpPr>
      <dsp:spPr>
        <a:xfrm>
          <a:off x="4882718" y="208435"/>
          <a:ext cx="2217556" cy="14935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solidFill>
                <a:schemeClr val="bg1"/>
              </a:solidFill>
            </a:rPr>
            <a:t>Écoutez les communautés avant de commencer à parler.</a:t>
          </a:r>
          <a:endParaRPr lang="en-US" sz="1600" kern="1200" dirty="0">
            <a:solidFill>
              <a:schemeClr val="bg1"/>
            </a:solidFill>
          </a:endParaRPr>
        </a:p>
      </dsp:txBody>
      <dsp:txXfrm>
        <a:off x="4882718" y="208435"/>
        <a:ext cx="2217556" cy="1493550"/>
      </dsp:txXfrm>
    </dsp:sp>
    <dsp:sp modelId="{A0EFD5EF-575A-4E86-99E6-0695F3B165FC}">
      <dsp:nvSpPr>
        <dsp:cNvPr id="0" name=""/>
        <dsp:cNvSpPr/>
      </dsp:nvSpPr>
      <dsp:spPr>
        <a:xfrm>
          <a:off x="7322030" y="221501"/>
          <a:ext cx="2217556" cy="14674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33425">
            <a:lnSpc>
              <a:spcPct val="90000"/>
            </a:lnSpc>
            <a:spcBef>
              <a:spcPct val="0"/>
            </a:spcBef>
            <a:spcAft>
              <a:spcPct val="35000"/>
            </a:spcAft>
            <a:buNone/>
          </a:pPr>
          <a:r>
            <a:rPr lang="fr-FR" sz="1650" kern="1200" dirty="0">
              <a:solidFill>
                <a:schemeClr val="bg1"/>
              </a:solidFill>
            </a:rPr>
            <a:t>Découvrez ce qu’ils savent déjà sur la maladie et enrichissez leurs connaissances ou répondez à leurs questions.</a:t>
          </a:r>
          <a:endParaRPr lang="en-US" sz="1650" kern="1200" dirty="0">
            <a:solidFill>
              <a:schemeClr val="bg1"/>
            </a:solidFill>
          </a:endParaRPr>
        </a:p>
      </dsp:txBody>
      <dsp:txXfrm>
        <a:off x="7322030" y="221501"/>
        <a:ext cx="2217556" cy="1467418"/>
      </dsp:txXfrm>
    </dsp:sp>
    <dsp:sp modelId="{E4A1194A-02EA-4FFA-B18F-E9E2424FA9D3}">
      <dsp:nvSpPr>
        <dsp:cNvPr id="0" name=""/>
        <dsp:cNvSpPr/>
      </dsp:nvSpPr>
      <dsp:spPr>
        <a:xfrm>
          <a:off x="9761342" y="221501"/>
          <a:ext cx="2217556" cy="14674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b="0" i="0" kern="1200" dirty="0"/>
            <a:t>Avant de partager des informations, renseignez-vous sur les rumeurs et les croyances des communautés.</a:t>
          </a:r>
          <a:endParaRPr lang="en-US" sz="1700" kern="1200" dirty="0"/>
        </a:p>
      </dsp:txBody>
      <dsp:txXfrm>
        <a:off x="9761342" y="221501"/>
        <a:ext cx="2217556" cy="1467418"/>
      </dsp:txXfrm>
    </dsp:sp>
    <dsp:sp modelId="{5381A114-9EEB-47BA-82A4-2120EBBCD826}">
      <dsp:nvSpPr>
        <dsp:cNvPr id="0" name=""/>
        <dsp:cNvSpPr/>
      </dsp:nvSpPr>
      <dsp:spPr>
        <a:xfrm>
          <a:off x="4095" y="1965081"/>
          <a:ext cx="2217556" cy="16275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bg1"/>
              </a:solidFill>
            </a:rPr>
            <a:t>Expliquez les choses clairement et donnez les raisons, il faut expliquer pourquoi c’est important certaines pratiques</a:t>
          </a:r>
          <a:endParaRPr lang="en-US" sz="1600" kern="1200" dirty="0">
            <a:solidFill>
              <a:schemeClr val="bg1"/>
            </a:solidFill>
          </a:endParaRPr>
        </a:p>
      </dsp:txBody>
      <dsp:txXfrm>
        <a:off x="4095" y="1965081"/>
        <a:ext cx="2217556" cy="1627522"/>
      </dsp:txXfrm>
    </dsp:sp>
    <dsp:sp modelId="{BA9FCCDF-3C5C-404D-9AEB-D1410B7AC637}">
      <dsp:nvSpPr>
        <dsp:cNvPr id="0" name=""/>
        <dsp:cNvSpPr/>
      </dsp:nvSpPr>
      <dsp:spPr>
        <a:xfrm>
          <a:off x="2443407" y="1965081"/>
          <a:ext cx="2217556" cy="16275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solidFill>
                <a:schemeClr val="bg1"/>
              </a:solidFill>
            </a:rPr>
            <a:t>Soyez humble, donnez à la communauté une chance de s'exprimer autant que vous et respectez les opinions des gens.</a:t>
          </a:r>
          <a:endParaRPr lang="en-US" sz="1700" kern="1200" dirty="0">
            <a:solidFill>
              <a:schemeClr val="bg1"/>
            </a:solidFill>
          </a:endParaRPr>
        </a:p>
      </dsp:txBody>
      <dsp:txXfrm>
        <a:off x="2443407" y="1965081"/>
        <a:ext cx="2217556" cy="1627522"/>
      </dsp:txXfrm>
    </dsp:sp>
    <dsp:sp modelId="{D0B4A03D-A9AE-49A6-8BDC-14BF05ADECC9}">
      <dsp:nvSpPr>
        <dsp:cNvPr id="0" name=""/>
        <dsp:cNvSpPr/>
      </dsp:nvSpPr>
      <dsp:spPr>
        <a:xfrm>
          <a:off x="4882718" y="1965081"/>
          <a:ext cx="2217556" cy="16275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solidFill>
                <a:schemeClr val="bg1"/>
              </a:solidFill>
            </a:rPr>
            <a:t>Vérifiez que les gens vous comprennent en leur demandant de répéter ou de résumer les informations clés</a:t>
          </a:r>
          <a:endParaRPr lang="en-US" sz="1700" kern="1200" dirty="0">
            <a:solidFill>
              <a:schemeClr val="bg1"/>
            </a:solidFill>
          </a:endParaRPr>
        </a:p>
      </dsp:txBody>
      <dsp:txXfrm>
        <a:off x="4882718" y="1965081"/>
        <a:ext cx="2217556" cy="1627522"/>
      </dsp:txXfrm>
    </dsp:sp>
    <dsp:sp modelId="{E1F72802-A48A-4322-8672-5CB1A134EA16}">
      <dsp:nvSpPr>
        <dsp:cNvPr id="0" name=""/>
        <dsp:cNvSpPr/>
      </dsp:nvSpPr>
      <dsp:spPr>
        <a:xfrm>
          <a:off x="7322030" y="1983256"/>
          <a:ext cx="2217556" cy="15911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solidFill>
                <a:schemeClr val="bg1"/>
              </a:solidFill>
            </a:rPr>
            <a:t>Soyez bien préparé avant de visiter la communauté et sachez ce que vous voulez dire</a:t>
          </a:r>
          <a:endParaRPr lang="en-US" sz="1700" kern="1200" dirty="0">
            <a:solidFill>
              <a:schemeClr val="bg1"/>
            </a:solidFill>
          </a:endParaRPr>
        </a:p>
      </dsp:txBody>
      <dsp:txXfrm>
        <a:off x="7322030" y="1983256"/>
        <a:ext cx="2217556" cy="1591171"/>
      </dsp:txXfrm>
    </dsp:sp>
    <dsp:sp modelId="{5D2AAAA2-0F7A-41CE-8F90-0A2D93479846}">
      <dsp:nvSpPr>
        <dsp:cNvPr id="0" name=""/>
        <dsp:cNvSpPr/>
      </dsp:nvSpPr>
      <dsp:spPr>
        <a:xfrm>
          <a:off x="9761342" y="1983256"/>
          <a:ext cx="2217556" cy="15911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solidFill>
                <a:schemeClr val="bg1"/>
              </a:solidFill>
            </a:rPr>
            <a:t>Coordonner les messages dans toute l’équipe</a:t>
          </a:r>
          <a:endParaRPr lang="en-US" sz="1700" kern="1200" dirty="0">
            <a:solidFill>
              <a:schemeClr val="bg1"/>
            </a:solidFill>
          </a:endParaRPr>
        </a:p>
      </dsp:txBody>
      <dsp:txXfrm>
        <a:off x="9761342" y="1983256"/>
        <a:ext cx="2217556" cy="1591171"/>
      </dsp:txXfrm>
    </dsp:sp>
    <dsp:sp modelId="{452519AD-24FC-4029-956A-F58025601A0E}">
      <dsp:nvSpPr>
        <dsp:cNvPr id="0" name=""/>
        <dsp:cNvSpPr/>
      </dsp:nvSpPr>
      <dsp:spPr>
        <a:xfrm>
          <a:off x="1223751" y="3814358"/>
          <a:ext cx="2217556" cy="15310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t>Regardez les personnes lorsque vous leur parlez et maintenez un contact visuel</a:t>
          </a:r>
          <a:endParaRPr lang="en-US" sz="1700" kern="1200" dirty="0">
            <a:solidFill>
              <a:schemeClr val="tx1">
                <a:lumMod val="95000"/>
                <a:lumOff val="5000"/>
              </a:schemeClr>
            </a:solidFill>
          </a:endParaRPr>
        </a:p>
      </dsp:txBody>
      <dsp:txXfrm>
        <a:off x="1223751" y="3814358"/>
        <a:ext cx="2217556" cy="1531071"/>
      </dsp:txXfrm>
    </dsp:sp>
    <dsp:sp modelId="{64DC52AF-0C90-4D99-BD5A-F159F881B6E0}">
      <dsp:nvSpPr>
        <dsp:cNvPr id="0" name=""/>
        <dsp:cNvSpPr/>
      </dsp:nvSpPr>
      <dsp:spPr>
        <a:xfrm>
          <a:off x="3663063" y="3814358"/>
          <a:ext cx="2217556" cy="15310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solidFill>
                <a:schemeClr val="bg1"/>
              </a:solidFill>
            </a:rPr>
            <a:t>Restez calme et exprimez vos opinions avec douceur</a:t>
          </a:r>
          <a:endParaRPr lang="en-US" sz="1700" kern="1200" dirty="0">
            <a:solidFill>
              <a:schemeClr val="tx1">
                <a:lumMod val="95000"/>
                <a:lumOff val="5000"/>
              </a:schemeClr>
            </a:solidFill>
          </a:endParaRPr>
        </a:p>
      </dsp:txBody>
      <dsp:txXfrm>
        <a:off x="3663063" y="3814358"/>
        <a:ext cx="2217556" cy="1531071"/>
      </dsp:txXfrm>
    </dsp:sp>
    <dsp:sp modelId="{F9116897-A0C9-40BC-9D5E-B83911372C17}">
      <dsp:nvSpPr>
        <dsp:cNvPr id="0" name=""/>
        <dsp:cNvSpPr/>
      </dsp:nvSpPr>
      <dsp:spPr>
        <a:xfrm>
          <a:off x="6102374" y="3857574"/>
          <a:ext cx="2217556" cy="14446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bg1"/>
              </a:solidFill>
            </a:rPr>
            <a:t>Faites preuve d’intérêt et de respect en n’interrompant pas les personnes et en écoutant tout le monde</a:t>
          </a:r>
          <a:endParaRPr lang="en-US" sz="1600" kern="1200" dirty="0">
            <a:solidFill>
              <a:schemeClr val="bg1"/>
            </a:solidFill>
          </a:endParaRPr>
        </a:p>
      </dsp:txBody>
      <dsp:txXfrm>
        <a:off x="6102374" y="3857574"/>
        <a:ext cx="2217556" cy="1444640"/>
      </dsp:txXfrm>
    </dsp:sp>
    <dsp:sp modelId="{EC377D23-FCD6-4EB0-90A2-FC9052D7733D}">
      <dsp:nvSpPr>
        <dsp:cNvPr id="0" name=""/>
        <dsp:cNvSpPr/>
      </dsp:nvSpPr>
      <dsp:spPr>
        <a:xfrm>
          <a:off x="8541686" y="3879668"/>
          <a:ext cx="2217556" cy="14004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solidFill>
                <a:schemeClr val="bg1"/>
              </a:solidFill>
            </a:rPr>
            <a:t>Comprendre et sympathiser avec les problèmes des gens</a:t>
          </a:r>
          <a:endParaRPr lang="en-US" sz="1700" kern="1200" dirty="0">
            <a:solidFill>
              <a:schemeClr val="bg1"/>
            </a:solidFill>
          </a:endParaRPr>
        </a:p>
      </dsp:txBody>
      <dsp:txXfrm>
        <a:off x="8541686" y="3879668"/>
        <a:ext cx="2217556" cy="140045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7CAC5F-44EA-4BAF-B88C-E22480F897B8}" type="datetimeFigureOut">
              <a:rPr lang="en-US" smtClean="0"/>
              <a:t>9/4/2024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6C961D-4E84-430F-AE6A-B90EBE5472C6}" type="slidenum">
              <a:rPr lang="en-US" smtClean="0"/>
              <a:t>‹#›</a:t>
            </a:fld>
            <a:endParaRPr lang="en-US"/>
          </a:p>
        </p:txBody>
      </p:sp>
    </p:spTree>
    <p:extLst>
      <p:ext uri="{BB962C8B-B14F-4D97-AF65-F5344CB8AC3E}">
        <p14:creationId xmlns:p14="http://schemas.microsoft.com/office/powerpoint/2010/main" val="3427821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6C961D-4E84-430F-AE6A-B90EBE5472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2672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7:notes"/>
          <p:cNvSpPr>
            <a:spLocks noGrp="1" noRot="1" noChangeAspect="1"/>
          </p:cNvSpPr>
          <p:nvPr>
            <p:ph type="sldImg" idx="2"/>
          </p:nvPr>
        </p:nvSpPr>
        <p:spPr>
          <a:xfrm>
            <a:off x="5384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7:notes"/>
          <p:cNvSpPr txBox="1">
            <a:spLocks noGrp="1"/>
          </p:cNvSpPr>
          <p:nvPr>
            <p:ph type="body" idx="1"/>
          </p:nvPr>
        </p:nvSpPr>
        <p:spPr>
          <a:xfrm>
            <a:off x="1625600" y="4400550"/>
            <a:ext cx="130048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7:notes"/>
          <p:cNvSpPr txBox="1">
            <a:spLocks noGrp="1"/>
          </p:cNvSpPr>
          <p:nvPr>
            <p:ph type="sldNum" idx="12"/>
          </p:nvPr>
        </p:nvSpPr>
        <p:spPr>
          <a:xfrm>
            <a:off x="9207500" y="8685213"/>
            <a:ext cx="7045325"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extLst>
      <p:ext uri="{BB962C8B-B14F-4D97-AF65-F5344CB8AC3E}">
        <p14:creationId xmlns:p14="http://schemas.microsoft.com/office/powerpoint/2010/main" val="139302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7:notes"/>
          <p:cNvSpPr>
            <a:spLocks noGrp="1" noRot="1" noChangeAspect="1"/>
          </p:cNvSpPr>
          <p:nvPr>
            <p:ph type="sldImg" idx="2"/>
          </p:nvPr>
        </p:nvSpPr>
        <p:spPr>
          <a:xfrm>
            <a:off x="5384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7:notes"/>
          <p:cNvSpPr txBox="1">
            <a:spLocks noGrp="1"/>
          </p:cNvSpPr>
          <p:nvPr>
            <p:ph type="body" idx="1"/>
          </p:nvPr>
        </p:nvSpPr>
        <p:spPr>
          <a:xfrm>
            <a:off x="1625600" y="4400550"/>
            <a:ext cx="130048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7:notes"/>
          <p:cNvSpPr txBox="1">
            <a:spLocks noGrp="1"/>
          </p:cNvSpPr>
          <p:nvPr>
            <p:ph type="sldNum" idx="12"/>
          </p:nvPr>
        </p:nvSpPr>
        <p:spPr>
          <a:xfrm>
            <a:off x="9207500" y="8685213"/>
            <a:ext cx="7045325"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extLst>
      <p:ext uri="{BB962C8B-B14F-4D97-AF65-F5344CB8AC3E}">
        <p14:creationId xmlns:p14="http://schemas.microsoft.com/office/powerpoint/2010/main" val="1517225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7:notes"/>
          <p:cNvSpPr>
            <a:spLocks noGrp="1" noRot="1" noChangeAspect="1"/>
          </p:cNvSpPr>
          <p:nvPr>
            <p:ph type="sldImg" idx="2"/>
          </p:nvPr>
        </p:nvSpPr>
        <p:spPr>
          <a:xfrm>
            <a:off x="5384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7:notes"/>
          <p:cNvSpPr txBox="1">
            <a:spLocks noGrp="1"/>
          </p:cNvSpPr>
          <p:nvPr>
            <p:ph type="body" idx="1"/>
          </p:nvPr>
        </p:nvSpPr>
        <p:spPr>
          <a:xfrm>
            <a:off x="1625600" y="4400550"/>
            <a:ext cx="130048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7:notes"/>
          <p:cNvSpPr txBox="1">
            <a:spLocks noGrp="1"/>
          </p:cNvSpPr>
          <p:nvPr>
            <p:ph type="sldNum" idx="12"/>
          </p:nvPr>
        </p:nvSpPr>
        <p:spPr>
          <a:xfrm>
            <a:off x="9207500" y="8685213"/>
            <a:ext cx="7045325"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extLst>
      <p:ext uri="{BB962C8B-B14F-4D97-AF65-F5344CB8AC3E}">
        <p14:creationId xmlns:p14="http://schemas.microsoft.com/office/powerpoint/2010/main" val="329375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7:notes"/>
          <p:cNvSpPr>
            <a:spLocks noGrp="1" noRot="1" noChangeAspect="1"/>
          </p:cNvSpPr>
          <p:nvPr>
            <p:ph type="sldImg" idx="2"/>
          </p:nvPr>
        </p:nvSpPr>
        <p:spPr>
          <a:xfrm>
            <a:off x="5384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7:notes"/>
          <p:cNvSpPr txBox="1">
            <a:spLocks noGrp="1"/>
          </p:cNvSpPr>
          <p:nvPr>
            <p:ph type="body" idx="1"/>
          </p:nvPr>
        </p:nvSpPr>
        <p:spPr>
          <a:xfrm>
            <a:off x="1625600" y="4400550"/>
            <a:ext cx="130048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7:notes"/>
          <p:cNvSpPr txBox="1">
            <a:spLocks noGrp="1"/>
          </p:cNvSpPr>
          <p:nvPr>
            <p:ph type="sldNum" idx="12"/>
          </p:nvPr>
        </p:nvSpPr>
        <p:spPr>
          <a:xfrm>
            <a:off x="9207500" y="8685213"/>
            <a:ext cx="7045325"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extLst>
      <p:ext uri="{BB962C8B-B14F-4D97-AF65-F5344CB8AC3E}">
        <p14:creationId xmlns:p14="http://schemas.microsoft.com/office/powerpoint/2010/main" val="1696766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7:notes"/>
          <p:cNvSpPr>
            <a:spLocks noGrp="1" noRot="1" noChangeAspect="1"/>
          </p:cNvSpPr>
          <p:nvPr>
            <p:ph type="sldImg" idx="2"/>
          </p:nvPr>
        </p:nvSpPr>
        <p:spPr>
          <a:xfrm>
            <a:off x="5384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7:notes"/>
          <p:cNvSpPr txBox="1">
            <a:spLocks noGrp="1"/>
          </p:cNvSpPr>
          <p:nvPr>
            <p:ph type="body" idx="1"/>
          </p:nvPr>
        </p:nvSpPr>
        <p:spPr>
          <a:xfrm>
            <a:off x="1625600" y="4400550"/>
            <a:ext cx="130048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7:notes"/>
          <p:cNvSpPr txBox="1">
            <a:spLocks noGrp="1"/>
          </p:cNvSpPr>
          <p:nvPr>
            <p:ph type="sldNum" idx="12"/>
          </p:nvPr>
        </p:nvSpPr>
        <p:spPr>
          <a:xfrm>
            <a:off x="9207500" y="8685213"/>
            <a:ext cx="7045325"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extLst>
      <p:ext uri="{BB962C8B-B14F-4D97-AF65-F5344CB8AC3E}">
        <p14:creationId xmlns:p14="http://schemas.microsoft.com/office/powerpoint/2010/main" val="2478078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7:notes"/>
          <p:cNvSpPr>
            <a:spLocks noGrp="1" noRot="1" noChangeAspect="1"/>
          </p:cNvSpPr>
          <p:nvPr>
            <p:ph type="sldImg" idx="2"/>
          </p:nvPr>
        </p:nvSpPr>
        <p:spPr>
          <a:xfrm>
            <a:off x="5384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7:notes"/>
          <p:cNvSpPr txBox="1">
            <a:spLocks noGrp="1"/>
          </p:cNvSpPr>
          <p:nvPr>
            <p:ph type="body" idx="1"/>
          </p:nvPr>
        </p:nvSpPr>
        <p:spPr>
          <a:xfrm>
            <a:off x="1625600" y="4400550"/>
            <a:ext cx="130048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7:notes"/>
          <p:cNvSpPr txBox="1">
            <a:spLocks noGrp="1"/>
          </p:cNvSpPr>
          <p:nvPr>
            <p:ph type="sldNum" idx="12"/>
          </p:nvPr>
        </p:nvSpPr>
        <p:spPr>
          <a:xfrm>
            <a:off x="9207500" y="8685213"/>
            <a:ext cx="7045325"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extLst>
      <p:ext uri="{BB962C8B-B14F-4D97-AF65-F5344CB8AC3E}">
        <p14:creationId xmlns:p14="http://schemas.microsoft.com/office/powerpoint/2010/main" val="4063101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6C961D-4E84-430F-AE6A-B90EBE5472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317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for examples: (radio spot, megaphone, community meetings/door to door) </a:t>
            </a:r>
          </a:p>
        </p:txBody>
      </p:sp>
      <p:sp>
        <p:nvSpPr>
          <p:cNvPr id="4" name="Slide Number Placeholder 3"/>
          <p:cNvSpPr>
            <a:spLocks noGrp="1"/>
          </p:cNvSpPr>
          <p:nvPr>
            <p:ph type="sldNum" sz="quarter" idx="5"/>
          </p:nvPr>
        </p:nvSpPr>
        <p:spPr/>
        <p:txBody>
          <a:bodyPr/>
          <a:lstStyle/>
          <a:p>
            <a:fld id="{516C961D-4E84-430F-AE6A-B90EBE5472C6}" type="slidenum">
              <a:rPr lang="en-US" smtClean="0"/>
              <a:t>17</a:t>
            </a:fld>
            <a:endParaRPr lang="en-US"/>
          </a:p>
        </p:txBody>
      </p:sp>
    </p:spTree>
    <p:extLst>
      <p:ext uri="{BB962C8B-B14F-4D97-AF65-F5344CB8AC3E}">
        <p14:creationId xmlns:p14="http://schemas.microsoft.com/office/powerpoint/2010/main" val="1536461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examples (e.g. micro plans by the community//religious leaders involved in the response//WASH committee., </a:t>
            </a:r>
            <a:r>
              <a:rPr lang="en-US" dirty="0" err="1"/>
              <a:t>etc</a:t>
            </a:r>
            <a:r>
              <a:rPr lang="en-US" dirty="0"/>
              <a:t> ) </a:t>
            </a:r>
          </a:p>
        </p:txBody>
      </p:sp>
      <p:sp>
        <p:nvSpPr>
          <p:cNvPr id="4" name="Slide Number Placeholder 3"/>
          <p:cNvSpPr>
            <a:spLocks noGrp="1"/>
          </p:cNvSpPr>
          <p:nvPr>
            <p:ph type="sldNum" sz="quarter" idx="5"/>
          </p:nvPr>
        </p:nvSpPr>
        <p:spPr/>
        <p:txBody>
          <a:bodyPr/>
          <a:lstStyle/>
          <a:p>
            <a:fld id="{516C961D-4E84-430F-AE6A-B90EBE5472C6}" type="slidenum">
              <a:rPr lang="en-US" smtClean="0"/>
              <a:t>18</a:t>
            </a:fld>
            <a:endParaRPr lang="en-US"/>
          </a:p>
        </p:txBody>
      </p:sp>
    </p:spTree>
    <p:extLst>
      <p:ext uri="{BB962C8B-B14F-4D97-AF65-F5344CB8AC3E}">
        <p14:creationId xmlns:p14="http://schemas.microsoft.com/office/powerpoint/2010/main" val="1247703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7:notes"/>
          <p:cNvSpPr>
            <a:spLocks noGrp="1" noRot="1" noChangeAspect="1"/>
          </p:cNvSpPr>
          <p:nvPr>
            <p:ph type="sldImg" idx="2"/>
          </p:nvPr>
        </p:nvSpPr>
        <p:spPr>
          <a:xfrm>
            <a:off x="5384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7:notes"/>
          <p:cNvSpPr txBox="1">
            <a:spLocks noGrp="1"/>
          </p:cNvSpPr>
          <p:nvPr>
            <p:ph type="body" idx="1"/>
          </p:nvPr>
        </p:nvSpPr>
        <p:spPr>
          <a:xfrm>
            <a:off x="1625600" y="4400550"/>
            <a:ext cx="130048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7:notes"/>
          <p:cNvSpPr txBox="1">
            <a:spLocks noGrp="1"/>
          </p:cNvSpPr>
          <p:nvPr>
            <p:ph type="sldNum" idx="12"/>
          </p:nvPr>
        </p:nvSpPr>
        <p:spPr>
          <a:xfrm>
            <a:off x="9207500" y="8685213"/>
            <a:ext cx="7045325"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7:notes"/>
          <p:cNvSpPr>
            <a:spLocks noGrp="1" noRot="1" noChangeAspect="1"/>
          </p:cNvSpPr>
          <p:nvPr>
            <p:ph type="sldImg" idx="2"/>
          </p:nvPr>
        </p:nvSpPr>
        <p:spPr>
          <a:xfrm>
            <a:off x="5384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7:notes"/>
          <p:cNvSpPr txBox="1">
            <a:spLocks noGrp="1"/>
          </p:cNvSpPr>
          <p:nvPr>
            <p:ph type="body" idx="1"/>
          </p:nvPr>
        </p:nvSpPr>
        <p:spPr>
          <a:xfrm>
            <a:off x="1625600" y="4400550"/>
            <a:ext cx="130048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7:notes"/>
          <p:cNvSpPr txBox="1">
            <a:spLocks noGrp="1"/>
          </p:cNvSpPr>
          <p:nvPr>
            <p:ph type="sldNum" idx="12"/>
          </p:nvPr>
        </p:nvSpPr>
        <p:spPr>
          <a:xfrm>
            <a:off x="9207500" y="8685213"/>
            <a:ext cx="7045325"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extLst>
      <p:ext uri="{BB962C8B-B14F-4D97-AF65-F5344CB8AC3E}">
        <p14:creationId xmlns:p14="http://schemas.microsoft.com/office/powerpoint/2010/main" val="833724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15:notes"/>
          <p:cNvSpPr>
            <a:spLocks noGrp="1" noRot="1" noChangeAspect="1"/>
          </p:cNvSpPr>
          <p:nvPr>
            <p:ph type="sldImg" idx="2"/>
          </p:nvPr>
        </p:nvSpPr>
        <p:spPr>
          <a:xfrm>
            <a:off x="5384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15:notes"/>
          <p:cNvSpPr txBox="1">
            <a:spLocks noGrp="1"/>
          </p:cNvSpPr>
          <p:nvPr>
            <p:ph type="body" idx="1"/>
          </p:nvPr>
        </p:nvSpPr>
        <p:spPr>
          <a:xfrm>
            <a:off x="1625600" y="4400550"/>
            <a:ext cx="13004800" cy="3600450"/>
          </a:xfrm>
          <a:prstGeom prst="rect">
            <a:avLst/>
          </a:prstGeom>
          <a:noFill/>
          <a:ln>
            <a:noFill/>
          </a:ln>
        </p:spPr>
        <p:txBody>
          <a:bodyPr spcFirstLastPara="1" wrap="square" lIns="91425" tIns="45700" rIns="91425" bIns="45700" anchor="t" anchorCtr="0">
            <a:noAutofit/>
          </a:bodyPr>
          <a:lstStyle/>
          <a:p>
            <a:pPr marL="457200" marR="0" lvl="0" indent="-1397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68" name="Google Shape;568;p15:notes"/>
          <p:cNvSpPr txBox="1">
            <a:spLocks noGrp="1"/>
          </p:cNvSpPr>
          <p:nvPr>
            <p:ph type="sldNum" idx="12"/>
          </p:nvPr>
        </p:nvSpPr>
        <p:spPr>
          <a:xfrm>
            <a:off x="9207500" y="8685213"/>
            <a:ext cx="7045325"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6C961D-4E84-430F-AE6A-B90EBE5472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6478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dirty="0">
                <a:solidFill>
                  <a:schemeClr val="dk1"/>
                </a:solidFill>
                <a:latin typeface="Calibri"/>
                <a:ea typeface="Calibri"/>
                <a:cs typeface="Calibri"/>
                <a:sym typeface="Calibri"/>
              </a:rPr>
              <a:t>This can be a discussion in open plenary and not necessarily a group activity, but either way, write ideas of good and bad communication on a flipchart. . </a:t>
            </a:r>
          </a:p>
          <a:p>
            <a:pPr marL="0" lvl="0" indent="0" algn="l" rtl="0">
              <a:lnSpc>
                <a:spcPct val="100000"/>
              </a:lnSpc>
              <a:spcBef>
                <a:spcPts val="0"/>
              </a:spcBef>
              <a:spcAft>
                <a:spcPts val="0"/>
              </a:spcAft>
              <a:buSzPts val="1400"/>
              <a:buNone/>
            </a:pPr>
            <a:r>
              <a:rPr lang="en-US" sz="1200" b="1" dirty="0">
                <a:solidFill>
                  <a:schemeClr val="dk1"/>
                </a:solidFill>
                <a:latin typeface="Calibri"/>
                <a:ea typeface="Calibri"/>
                <a:cs typeface="Calibri"/>
                <a:sym typeface="Calibri"/>
              </a:rPr>
              <a:t>Answers and discussion points</a:t>
            </a:r>
            <a:endParaRPr lang="en-US" dirty="0"/>
          </a:p>
          <a:p>
            <a:pPr marL="0" lvl="0" indent="0" algn="l" rtl="0">
              <a:lnSpc>
                <a:spcPct val="100000"/>
              </a:lnSpc>
              <a:spcBef>
                <a:spcPts val="0"/>
              </a:spcBef>
              <a:spcAft>
                <a:spcPts val="0"/>
              </a:spcAft>
              <a:buSzPts val="1400"/>
              <a:buNone/>
            </a:pPr>
            <a:r>
              <a:rPr lang="en-US" sz="1200" b="1" dirty="0">
                <a:solidFill>
                  <a:schemeClr val="dk1"/>
                </a:solidFill>
                <a:latin typeface="Calibri"/>
                <a:ea typeface="Calibri"/>
                <a:cs typeface="Calibri"/>
                <a:sym typeface="Calibri"/>
              </a:rPr>
              <a:t>Good communication </a:t>
            </a:r>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Use simple and clear words – not scientific terms</a:t>
            </a:r>
          </a:p>
          <a:p>
            <a:pPr marL="17145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Use the local language – people will be more likely to understand</a:t>
            </a:r>
          </a:p>
          <a:p>
            <a:pPr marL="17145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Be sincere and honest – don’t make false promises or make up answers to questions if you don’t know the actual answer</a:t>
            </a:r>
            <a:endParaRPr lang="en-US" dirty="0"/>
          </a:p>
          <a:p>
            <a:pPr marL="17145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Listen to and answer people’s questions first - It is important to listen to communities before you start talking. Find out what they already know about the outbreak and add to their knowledge or answer specific questions. </a:t>
            </a:r>
            <a:r>
              <a:rPr lang="en-US" sz="1200" b="0" i="0" dirty="0">
                <a:solidFill>
                  <a:schemeClr val="dk1"/>
                </a:solidFill>
                <a:latin typeface="Calibri"/>
                <a:ea typeface="Calibri"/>
                <a:cs typeface="Calibri"/>
                <a:sym typeface="Calibri"/>
              </a:rPr>
              <a:t>Before sharing information find out the </a:t>
            </a:r>
            <a:r>
              <a:rPr lang="en-US" sz="1200" b="0" i="0" dirty="0" err="1">
                <a:solidFill>
                  <a:schemeClr val="dk1"/>
                </a:solidFill>
                <a:latin typeface="Calibri"/>
                <a:ea typeface="Calibri"/>
                <a:cs typeface="Calibri"/>
                <a:sym typeface="Calibri"/>
              </a:rPr>
              <a:t>rumours</a:t>
            </a:r>
            <a:r>
              <a:rPr lang="en-US" sz="1200" b="0" i="0" dirty="0">
                <a:solidFill>
                  <a:schemeClr val="dk1"/>
                </a:solidFill>
                <a:latin typeface="Calibri"/>
                <a:ea typeface="Calibri"/>
                <a:cs typeface="Calibri"/>
                <a:sym typeface="Calibri"/>
              </a:rPr>
              <a:t> and beliefs in the communities that might block the effectiveness of the new information shared. At times, only after addressing those </a:t>
            </a:r>
            <a:r>
              <a:rPr lang="en-US" sz="1200" b="0" i="0" dirty="0" err="1">
                <a:solidFill>
                  <a:schemeClr val="dk1"/>
                </a:solidFill>
                <a:latin typeface="Calibri"/>
                <a:ea typeface="Calibri"/>
                <a:cs typeface="Calibri"/>
                <a:sym typeface="Calibri"/>
              </a:rPr>
              <a:t>rumours</a:t>
            </a:r>
            <a:r>
              <a:rPr lang="en-US" sz="1200" b="0" i="0" dirty="0">
                <a:solidFill>
                  <a:schemeClr val="dk1"/>
                </a:solidFill>
                <a:latin typeface="Calibri"/>
                <a:ea typeface="Calibri"/>
                <a:cs typeface="Calibri"/>
                <a:sym typeface="Calibri"/>
              </a:rPr>
              <a:t> new information will work in the communities</a:t>
            </a:r>
            <a:endParaRPr lang="en-US" sz="1200"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Explain things clearly and give reasons – don’t just say wash your hands, but explain why this is important in simple language people will understand </a:t>
            </a:r>
            <a:endParaRPr lang="en-US" dirty="0"/>
          </a:p>
          <a:p>
            <a:pPr marL="171450" marR="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Be humble, give the community a chance to speak as much as you</a:t>
            </a:r>
            <a:endParaRPr lang="en-US" dirty="0"/>
          </a:p>
          <a:p>
            <a:pPr marL="17145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Respect peoples’ views</a:t>
            </a:r>
            <a:endParaRPr lang="en-US" dirty="0"/>
          </a:p>
          <a:p>
            <a:pPr marL="17145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Listen to what people are saying and ask for clarification if you are not sure what they mean</a:t>
            </a:r>
            <a:endParaRPr lang="en-US" dirty="0"/>
          </a:p>
          <a:p>
            <a:pPr marL="17145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Check people understand you by asking them to repeat or </a:t>
            </a:r>
            <a:r>
              <a:rPr lang="en-US" sz="1200" dirty="0" err="1">
                <a:solidFill>
                  <a:schemeClr val="dk1"/>
                </a:solidFill>
                <a:latin typeface="Calibri"/>
                <a:ea typeface="Calibri"/>
                <a:cs typeface="Calibri"/>
                <a:sym typeface="Calibri"/>
              </a:rPr>
              <a:t>summarise</a:t>
            </a:r>
            <a:r>
              <a:rPr lang="en-US" sz="1200" dirty="0">
                <a:solidFill>
                  <a:schemeClr val="dk1"/>
                </a:solidFill>
                <a:latin typeface="Calibri"/>
                <a:ea typeface="Calibri"/>
                <a:cs typeface="Calibri"/>
                <a:sym typeface="Calibri"/>
              </a:rPr>
              <a:t> key information you have shared</a:t>
            </a:r>
            <a:endParaRPr lang="en-US" dirty="0"/>
          </a:p>
          <a:p>
            <a:pPr marL="17145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Be well prepared before visiting the community and know what you want to say</a:t>
            </a:r>
            <a:endParaRPr lang="en-US" dirty="0"/>
          </a:p>
          <a:p>
            <a:pPr marL="17145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Coordinate messages across the whole team</a:t>
            </a:r>
            <a:endParaRPr lang="en-US" dirty="0"/>
          </a:p>
          <a:p>
            <a:pPr marL="17145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Look at people when talking to them and maintain eye contact</a:t>
            </a:r>
          </a:p>
          <a:p>
            <a:pPr marL="17145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Keep calm and express views gently</a:t>
            </a:r>
          </a:p>
          <a:p>
            <a:pPr marL="17145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Show interest and respect by not interrupting people and listening to everyone’s contribution</a:t>
            </a:r>
          </a:p>
          <a:p>
            <a:pPr marL="17145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Matching the posture of the person with whom you are communicating</a:t>
            </a:r>
          </a:p>
          <a:p>
            <a:pPr marL="17145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Understanding and empathizing with people’s problems</a:t>
            </a:r>
          </a:p>
          <a:p>
            <a:pPr marL="17145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Be responsive to what the community are telling you and adapt your own behavior accordingly</a:t>
            </a:r>
          </a:p>
          <a:p>
            <a:pPr marL="0" lvl="0" indent="0" algn="l" rtl="0">
              <a:lnSpc>
                <a:spcPct val="100000"/>
              </a:lnSpc>
              <a:spcBef>
                <a:spcPts val="0"/>
              </a:spcBef>
              <a:spcAft>
                <a:spcPts val="0"/>
              </a:spcAft>
              <a:buClr>
                <a:schemeClr val="dk1"/>
              </a:buClr>
              <a:buSzPts val="1200"/>
              <a:buFont typeface="Calibri"/>
              <a:buNone/>
            </a:pPr>
            <a:endParaRPr lang="en-U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en-US" sz="1200" b="1" dirty="0">
                <a:solidFill>
                  <a:schemeClr val="dk1"/>
                </a:solidFill>
                <a:latin typeface="Calibri"/>
                <a:ea typeface="Calibri"/>
                <a:cs typeface="Calibri"/>
                <a:sym typeface="Calibri"/>
              </a:rPr>
              <a:t>Bad communication</a:t>
            </a:r>
            <a:endParaRPr lang="en-US" dirty="0"/>
          </a:p>
          <a:p>
            <a:pPr marL="17145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Using technical or scientific language</a:t>
            </a:r>
            <a:endParaRPr lang="en-US" dirty="0"/>
          </a:p>
          <a:p>
            <a:pPr marL="17145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Not letting people talk – just talking at them</a:t>
            </a:r>
            <a:endParaRPr lang="en-US" dirty="0"/>
          </a:p>
          <a:p>
            <a:pPr marL="17145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Dismissing their questions as silly or stupid</a:t>
            </a:r>
            <a:endParaRPr lang="en-US" dirty="0"/>
          </a:p>
          <a:p>
            <a:pPr marL="17145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Interrupting people when they are talking</a:t>
            </a:r>
            <a:endParaRPr lang="en-US" dirty="0"/>
          </a:p>
          <a:p>
            <a:pPr marL="17145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Shout or lose your temper</a:t>
            </a:r>
            <a:endParaRPr lang="en-US" dirty="0"/>
          </a:p>
          <a:p>
            <a:pPr marL="17145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Lecturing</a:t>
            </a:r>
            <a:endParaRPr lang="en-US" dirty="0"/>
          </a:p>
          <a:p>
            <a:pPr marL="17145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Not knowing what you are talking about – make sure you understand the facts before you go to the community</a:t>
            </a:r>
            <a:endParaRPr lang="en-US" dirty="0"/>
          </a:p>
          <a:p>
            <a:pPr marL="17145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Making up answers to questions you don’t know the answer to – it’s ok to say ‘I don’t know but I will find out and come back to you with an answer later’</a:t>
            </a:r>
            <a:endParaRPr lang="en-US" dirty="0"/>
          </a:p>
          <a:p>
            <a:pPr marL="17145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Watch the language you use and avoid using discriminatory terms like ‘victim’ or calling someone a ‘spreader’</a:t>
            </a:r>
            <a:endParaRPr lang="en-US" dirty="0"/>
          </a:p>
          <a:p>
            <a:pPr marL="0" lvl="0" indent="0" algn="l" rtl="0">
              <a:lnSpc>
                <a:spcPct val="100000"/>
              </a:lnSpc>
              <a:spcBef>
                <a:spcPts val="0"/>
              </a:spcBef>
              <a:spcAft>
                <a:spcPts val="0"/>
              </a:spcAft>
              <a:buClr>
                <a:schemeClr val="dk1"/>
              </a:buClr>
              <a:buSzPts val="1200"/>
              <a:buFont typeface="Arial"/>
              <a:buNone/>
            </a:pPr>
            <a:endParaRPr lang="en-US" sz="1200" dirty="0">
              <a:solidFill>
                <a:schemeClr val="dk1"/>
              </a:solidFill>
              <a:latin typeface="Calibri"/>
              <a:ea typeface="Calibri"/>
              <a:cs typeface="Calibri"/>
              <a:sym typeface="Calibri"/>
            </a:endParaRPr>
          </a:p>
          <a:p>
            <a:pPr marL="171450" lvl="0" indent="-95250" algn="l" rtl="0">
              <a:lnSpc>
                <a:spcPct val="100000"/>
              </a:lnSpc>
              <a:spcBef>
                <a:spcPts val="0"/>
              </a:spcBef>
              <a:spcAft>
                <a:spcPts val="0"/>
              </a:spcAft>
              <a:buClr>
                <a:schemeClr val="dk1"/>
              </a:buClr>
              <a:buSzPts val="1200"/>
              <a:buFont typeface="Arial"/>
              <a:buNone/>
            </a:pPr>
            <a:endParaRPr lang="en-US" sz="1200" dirty="0">
              <a:solidFill>
                <a:schemeClr val="dk1"/>
              </a:solidFill>
              <a:latin typeface="Calibri"/>
              <a:ea typeface="Calibri"/>
              <a:cs typeface="Calibri"/>
              <a:sym typeface="Calibri"/>
            </a:endParaRPr>
          </a:p>
          <a:p>
            <a:pPr marL="171450" lvl="0" indent="-95250" algn="l" rtl="0">
              <a:lnSpc>
                <a:spcPct val="100000"/>
              </a:lnSpc>
              <a:spcBef>
                <a:spcPts val="0"/>
              </a:spcBef>
              <a:spcAft>
                <a:spcPts val="0"/>
              </a:spcAft>
              <a:buClr>
                <a:schemeClr val="dk1"/>
              </a:buClr>
              <a:buSzPts val="1200"/>
              <a:buFont typeface="Arial"/>
              <a:buNone/>
            </a:pPr>
            <a:endParaRPr lang="en-US" sz="1200" dirty="0">
              <a:solidFill>
                <a:schemeClr val="dk1"/>
              </a:solidFill>
              <a:latin typeface="Calibri"/>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516C961D-4E84-430F-AE6A-B90EBE5472C6}" type="slidenum">
              <a:rPr lang="en-US" smtClean="0"/>
              <a:t>24</a:t>
            </a:fld>
            <a:endParaRPr lang="en-US"/>
          </a:p>
        </p:txBody>
      </p:sp>
    </p:spTree>
    <p:extLst>
      <p:ext uri="{BB962C8B-B14F-4D97-AF65-F5344CB8AC3E}">
        <p14:creationId xmlns:p14="http://schemas.microsoft.com/office/powerpoint/2010/main" val="2667896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Divisez les participants en groupes (ou si vous n'avez pas le temps, demandez à des volontaires de monter sur « scène ») et demandez-leur d'utiliser ce ,</a:t>
            </a:r>
            <a:r>
              <a:rPr lang="fr-FR" dirty="0" err="1"/>
              <a:t>materiel</a:t>
            </a:r>
            <a:r>
              <a:rPr lang="fr-FR" dirty="0"/>
              <a:t> IEC lors d'une simulation/rôle d'un dialogue communautaire et/ou d'une discussion en petit groupe avec les communautés. </a:t>
            </a:r>
          </a:p>
          <a:p>
            <a:endParaRPr lang="fr-FR" dirty="0"/>
          </a:p>
          <a:p>
            <a:r>
              <a:rPr lang="fr-FR" dirty="0"/>
              <a:t>Comment ça marche : Les volontaires  utilisent les images pour déclencher la discussion. Ils demandent à la population que comprenez-vous dans ces images ? Pouvez-vous les décrire ? Demandez à quelques volontaires de « performer » (l’un fait de mobilisateur/les volontaires, un autre (ou plusieurs) font le rôle de la communauté. À la fin, demandez-vous ce qui a été bien ou moins bien fait (interaction entre le volontaire et la communauté/les volontaires). /, dialogue au lieu de monologue, messages clairs// abordant des questions spécifiques, etc.).</a:t>
            </a:r>
            <a:endParaRPr lang="en-US" dirty="0"/>
          </a:p>
        </p:txBody>
      </p:sp>
      <p:sp>
        <p:nvSpPr>
          <p:cNvPr id="4" name="Slide Number Placeholder 3"/>
          <p:cNvSpPr>
            <a:spLocks noGrp="1"/>
          </p:cNvSpPr>
          <p:nvPr>
            <p:ph type="sldNum" sz="quarter" idx="5"/>
          </p:nvPr>
        </p:nvSpPr>
        <p:spPr/>
        <p:txBody>
          <a:bodyPr/>
          <a:lstStyle/>
          <a:p>
            <a:fld id="{516C961D-4E84-430F-AE6A-B90EBE5472C6}" type="slidenum">
              <a:rPr lang="en-US" smtClean="0"/>
              <a:t>26</a:t>
            </a:fld>
            <a:endParaRPr lang="en-US"/>
          </a:p>
        </p:txBody>
      </p:sp>
    </p:spTree>
    <p:extLst>
      <p:ext uri="{BB962C8B-B14F-4D97-AF65-F5344CB8AC3E}">
        <p14:creationId xmlns:p14="http://schemas.microsoft.com/office/powerpoint/2010/main" val="717541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discussion in plenary –, </a:t>
            </a:r>
          </a:p>
        </p:txBody>
      </p:sp>
      <p:sp>
        <p:nvSpPr>
          <p:cNvPr id="4" name="Slide Number Placeholder 3"/>
          <p:cNvSpPr>
            <a:spLocks noGrp="1"/>
          </p:cNvSpPr>
          <p:nvPr>
            <p:ph type="sldNum" sz="quarter" idx="5"/>
          </p:nvPr>
        </p:nvSpPr>
        <p:spPr/>
        <p:txBody>
          <a:bodyPr/>
          <a:lstStyle/>
          <a:p>
            <a:fld id="{516C961D-4E84-430F-AE6A-B90EBE5472C6}" type="slidenum">
              <a:rPr lang="en-US" smtClean="0"/>
              <a:t>27</a:t>
            </a:fld>
            <a:endParaRPr lang="en-US"/>
          </a:p>
        </p:txBody>
      </p:sp>
    </p:spTree>
    <p:extLst>
      <p:ext uri="{BB962C8B-B14F-4D97-AF65-F5344CB8AC3E}">
        <p14:creationId xmlns:p14="http://schemas.microsoft.com/office/powerpoint/2010/main" val="4137849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IMPORTANT TO EXPLAIN HOW THIS PROJECT WILL DEAL WITH THAT. WILL THE CBV HAVE A FORM TO COLLECT FEEDBACK? HOW WIL STOP MANAGE THAT? </a:t>
            </a:r>
          </a:p>
        </p:txBody>
      </p:sp>
      <p:sp>
        <p:nvSpPr>
          <p:cNvPr id="4" name="Slide Number Placeholder 3"/>
          <p:cNvSpPr>
            <a:spLocks noGrp="1"/>
          </p:cNvSpPr>
          <p:nvPr>
            <p:ph type="sldNum" sz="quarter" idx="5"/>
          </p:nvPr>
        </p:nvSpPr>
        <p:spPr/>
        <p:txBody>
          <a:bodyPr/>
          <a:lstStyle/>
          <a:p>
            <a:fld id="{516C961D-4E84-430F-AE6A-B90EBE5472C6}" type="slidenum">
              <a:rPr lang="en-US" smtClean="0"/>
              <a:t>29</a:t>
            </a:fld>
            <a:endParaRPr lang="en-US"/>
          </a:p>
        </p:txBody>
      </p:sp>
    </p:spTree>
    <p:extLst>
      <p:ext uri="{BB962C8B-B14F-4D97-AF65-F5344CB8AC3E}">
        <p14:creationId xmlns:p14="http://schemas.microsoft.com/office/powerpoint/2010/main" val="1793888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M" dirty="0"/>
          </a:p>
        </p:txBody>
      </p:sp>
      <p:sp>
        <p:nvSpPr>
          <p:cNvPr id="4" name="Slide Number Placeholder 3"/>
          <p:cNvSpPr>
            <a:spLocks noGrp="1"/>
          </p:cNvSpPr>
          <p:nvPr>
            <p:ph type="sldNum" sz="quarter" idx="5"/>
          </p:nvPr>
        </p:nvSpPr>
        <p:spPr/>
        <p:txBody>
          <a:bodyPr/>
          <a:lstStyle/>
          <a:p>
            <a:fld id="{9E42FD4B-7126-4A73-BBC8-4DDF9E1319BE}" type="slidenum">
              <a:rPr lang="en-GB" smtClean="0"/>
              <a:t>33</a:t>
            </a:fld>
            <a:endParaRPr lang="en-GB"/>
          </a:p>
        </p:txBody>
      </p:sp>
    </p:spTree>
    <p:extLst>
      <p:ext uri="{BB962C8B-B14F-4D97-AF65-F5344CB8AC3E}">
        <p14:creationId xmlns:p14="http://schemas.microsoft.com/office/powerpoint/2010/main" val="205809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Importantly, consider how they know what they know and don’t be afraid to ask them that. You don’t want someone’s opinion; you want the facts, so it is helpful to consider a person’s qualifications, position, interests and biases. </a:t>
            </a:r>
          </a:p>
          <a:p>
            <a:endParaRPr lang="fr-CH" dirty="0"/>
          </a:p>
          <a:p>
            <a:r>
              <a:rPr lang="en-GB" dirty="0"/>
              <a:t>1. Explain to your contact that you are verifying a rumour, which may or may not be true, and explain the rumour that you have heard.</a:t>
            </a:r>
          </a:p>
          <a:p>
            <a:r>
              <a:rPr lang="en-GB" dirty="0"/>
              <a:t>2. Ask them what is true/untrue20 about the rumour and to state in simple terms the facts and how they know them.</a:t>
            </a:r>
          </a:p>
          <a:p>
            <a:r>
              <a:rPr lang="en-GB" dirty="0"/>
              <a:t>3. Ask for any supporting documentation, or where members of the community could get more information.</a:t>
            </a:r>
          </a:p>
          <a:p>
            <a:r>
              <a:rPr lang="en-GB" dirty="0"/>
              <a:t>4. Repeat to them what you have heard to check that you have understood correctly. You should finish with a clear understanding of the facts – if you aren’t sure ask again.</a:t>
            </a:r>
          </a:p>
          <a:p>
            <a:endParaRPr lang="fr-CH"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Times New Roman" pitchFamily="18" charset="0"/>
                <a:ea typeface="ＭＳ Ｐゴシック" charset="-128"/>
                <a:cs typeface="ＭＳ Ｐゴシック" charset="0"/>
              </a:rPr>
              <a:t>• Understanding what triggered the rumour can help you plan a response and prevent it from being repeated. For example, did the rumour start because a badly worded message? Something a volunteer said? A Government announcement? Or because of the way we carried out activities – for example around safe and dignified burials? </a:t>
            </a:r>
          </a:p>
          <a:p>
            <a:endParaRPr lang="en-US" dirty="0"/>
          </a:p>
        </p:txBody>
      </p:sp>
      <p:sp>
        <p:nvSpPr>
          <p:cNvPr id="4" name="Slide Number Placeholder 3"/>
          <p:cNvSpPr>
            <a:spLocks noGrp="1"/>
          </p:cNvSpPr>
          <p:nvPr>
            <p:ph type="sldNum" sz="quarter" idx="10"/>
          </p:nvPr>
        </p:nvSpPr>
        <p:spPr/>
        <p:txBody>
          <a:bodyPr/>
          <a:lstStyle/>
          <a:p>
            <a:fld id="{9E42FD4B-7126-4A73-BBC8-4DDF9E1319BE}" type="slidenum">
              <a:rPr lang="en-GB" smtClean="0"/>
              <a:t>35</a:t>
            </a:fld>
            <a:endParaRPr lang="en-GB"/>
          </a:p>
        </p:txBody>
      </p:sp>
    </p:spTree>
    <p:extLst>
      <p:ext uri="{BB962C8B-B14F-4D97-AF65-F5344CB8AC3E}">
        <p14:creationId xmlns:p14="http://schemas.microsoft.com/office/powerpoint/2010/main" val="31008347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Times New Roman" pitchFamily="18" charset="0"/>
                <a:ea typeface="ＭＳ Ｐゴシック" charset="-128"/>
                <a:cs typeface="ＭＳ Ｐゴシック" charset="0"/>
              </a:rPr>
              <a:t>Responding to rumours </a:t>
            </a:r>
          </a:p>
          <a:p>
            <a:r>
              <a:rPr lang="en-GB" sz="1200" b="0" i="0" u="none" strike="noStrike" kern="1200" baseline="0" dirty="0">
                <a:solidFill>
                  <a:schemeClr val="tx1"/>
                </a:solidFill>
                <a:latin typeface="Times New Roman" pitchFamily="18" charset="0"/>
                <a:ea typeface="ＭＳ Ｐゴシック" charset="-128"/>
                <a:cs typeface="ＭＳ Ｐゴシック" charset="0"/>
              </a:rPr>
              <a:t>• Don’t just ignore or deny the rumour. Replace it by sharing factual information through trusted communication channels using words and the language that the community best understand </a:t>
            </a:r>
          </a:p>
          <a:p>
            <a:r>
              <a:rPr lang="en-GB" sz="1200" b="0" i="0" u="none" strike="noStrike" kern="1200" baseline="0" dirty="0">
                <a:solidFill>
                  <a:schemeClr val="tx1"/>
                </a:solidFill>
                <a:latin typeface="Times New Roman" pitchFamily="18" charset="0"/>
                <a:ea typeface="ＭＳ Ｐゴシック" charset="-128"/>
                <a:cs typeface="ＭＳ Ｐゴシック" charset="0"/>
              </a:rPr>
              <a:t>• Check that the messages and the new narrative are being received, understood and believed by the community </a:t>
            </a:r>
          </a:p>
          <a:p>
            <a:r>
              <a:rPr lang="en-GB" sz="1200" b="0" i="0" u="none" strike="noStrike" kern="1200" baseline="0" dirty="0">
                <a:solidFill>
                  <a:schemeClr val="tx1"/>
                </a:solidFill>
                <a:latin typeface="Times New Roman" pitchFamily="18" charset="0"/>
                <a:ea typeface="ＭＳ Ｐゴシック" charset="-128"/>
                <a:cs typeface="ＭＳ Ｐゴシック" charset="0"/>
              </a:rPr>
              <a:t>International Federation of Red Cross and Red Crescent Societies</a:t>
            </a:r>
          </a:p>
          <a:p>
            <a:r>
              <a:rPr lang="en-GB" sz="1200" b="0" i="0" u="none" strike="noStrike" kern="1200" baseline="0" dirty="0">
                <a:solidFill>
                  <a:schemeClr val="tx1"/>
                </a:solidFill>
                <a:latin typeface="Times New Roman" pitchFamily="18" charset="0"/>
                <a:ea typeface="ＭＳ Ｐゴシック" charset="-128"/>
                <a:cs typeface="ＭＳ Ｐゴシック" charset="0"/>
              </a:rPr>
              <a:t>• Make sure all staff and volunteers, especially community mobilizers are regularly informed about the latest rumours and how they should respond if they hear them. </a:t>
            </a:r>
          </a:p>
          <a:p>
            <a:r>
              <a:rPr lang="en-GB" sz="1200" b="0" i="0" u="none" strike="noStrike" kern="1200" baseline="0" dirty="0">
                <a:solidFill>
                  <a:schemeClr val="tx1"/>
                </a:solidFill>
                <a:latin typeface="Times New Roman" pitchFamily="18" charset="0"/>
                <a:ea typeface="ＭＳ Ｐゴシック" charset="-128"/>
                <a:cs typeface="ＭＳ Ｐゴシック" charset="0"/>
              </a:rPr>
              <a:t>• Respect local beliefs! For instance, a common </a:t>
            </a:r>
            <a:r>
              <a:rPr lang="en-GB" sz="1200" b="0" i="0" u="none" strike="noStrike" kern="1200" baseline="0" dirty="0" err="1">
                <a:solidFill>
                  <a:schemeClr val="tx1"/>
                </a:solidFill>
                <a:latin typeface="Times New Roman" pitchFamily="18" charset="0"/>
                <a:ea typeface="ＭＳ Ｐゴシック" charset="-128"/>
                <a:cs typeface="ＭＳ Ｐゴシック" charset="0"/>
              </a:rPr>
              <a:t>rumor</a:t>
            </a:r>
            <a:r>
              <a:rPr lang="en-GB" sz="1200" b="0" i="0" u="none" strike="noStrike" kern="1200" baseline="0" dirty="0">
                <a:solidFill>
                  <a:schemeClr val="tx1"/>
                </a:solidFill>
                <a:latin typeface="Times New Roman" pitchFamily="18" charset="0"/>
                <a:ea typeface="ＭＳ Ｐゴシック" charset="-128"/>
                <a:cs typeface="ＭＳ Ｐゴシック" charset="0"/>
              </a:rPr>
              <a:t> during the Ebola outbreak was that Ebola is caused by witchcraft; the conventional response was to refer to Ebola as a virus. However, more useful would have been to accept this alternative explanation and create recommendations consistent with community mind-set (e.g., don’t touch this person unprotected, but provide food [and prayers] as a token of empathy). </a:t>
            </a:r>
          </a:p>
          <a:p>
            <a:endParaRPr lang="en-US" dirty="0"/>
          </a:p>
        </p:txBody>
      </p:sp>
      <p:sp>
        <p:nvSpPr>
          <p:cNvPr id="4" name="Slide Number Placeholder 3"/>
          <p:cNvSpPr>
            <a:spLocks noGrp="1"/>
          </p:cNvSpPr>
          <p:nvPr>
            <p:ph type="sldNum" sz="quarter" idx="10"/>
          </p:nvPr>
        </p:nvSpPr>
        <p:spPr/>
        <p:txBody>
          <a:bodyPr/>
          <a:lstStyle/>
          <a:p>
            <a:fld id="{9E42FD4B-7126-4A73-BBC8-4DDF9E1319BE}" type="slidenum">
              <a:rPr lang="en-GB" smtClean="0"/>
              <a:t>36</a:t>
            </a:fld>
            <a:endParaRPr lang="en-GB"/>
          </a:p>
        </p:txBody>
      </p:sp>
    </p:spTree>
    <p:extLst>
      <p:ext uri="{BB962C8B-B14F-4D97-AF65-F5344CB8AC3E}">
        <p14:creationId xmlns:p14="http://schemas.microsoft.com/office/powerpoint/2010/main" val="25440246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FD4B-7126-4A73-BBC8-4DDF9E1319BE}" type="slidenum">
              <a:rPr lang="en-GB" smtClean="0"/>
              <a:t>37</a:t>
            </a:fld>
            <a:endParaRPr lang="en-GB"/>
          </a:p>
        </p:txBody>
      </p:sp>
    </p:spTree>
    <p:extLst>
      <p:ext uri="{BB962C8B-B14F-4D97-AF65-F5344CB8AC3E}">
        <p14:creationId xmlns:p14="http://schemas.microsoft.com/office/powerpoint/2010/main" val="2941601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7:notes"/>
          <p:cNvSpPr>
            <a:spLocks noGrp="1" noRot="1" noChangeAspect="1"/>
          </p:cNvSpPr>
          <p:nvPr>
            <p:ph type="sldImg" idx="2"/>
          </p:nvPr>
        </p:nvSpPr>
        <p:spPr>
          <a:xfrm>
            <a:off x="5384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7:notes"/>
          <p:cNvSpPr txBox="1">
            <a:spLocks noGrp="1"/>
          </p:cNvSpPr>
          <p:nvPr>
            <p:ph type="body" idx="1"/>
          </p:nvPr>
        </p:nvSpPr>
        <p:spPr>
          <a:xfrm>
            <a:off x="1625600" y="4400550"/>
            <a:ext cx="130048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7:notes"/>
          <p:cNvSpPr txBox="1">
            <a:spLocks noGrp="1"/>
          </p:cNvSpPr>
          <p:nvPr>
            <p:ph type="sldNum" idx="12"/>
          </p:nvPr>
        </p:nvSpPr>
        <p:spPr>
          <a:xfrm>
            <a:off x="9207500" y="8685213"/>
            <a:ext cx="7045325"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extLst>
      <p:ext uri="{BB962C8B-B14F-4D97-AF65-F5344CB8AC3E}">
        <p14:creationId xmlns:p14="http://schemas.microsoft.com/office/powerpoint/2010/main" val="17705506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6C961D-4E84-430F-AE6A-B90EBE5472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10874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6C961D-4E84-430F-AE6A-B90EBE5472C6}" type="slidenum">
              <a:rPr lang="en-US" smtClean="0"/>
              <a:t>48</a:t>
            </a:fld>
            <a:endParaRPr lang="en-US"/>
          </a:p>
        </p:txBody>
      </p:sp>
    </p:spTree>
    <p:extLst>
      <p:ext uri="{BB962C8B-B14F-4D97-AF65-F5344CB8AC3E}">
        <p14:creationId xmlns:p14="http://schemas.microsoft.com/office/powerpoint/2010/main" val="2783055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7:notes"/>
          <p:cNvSpPr>
            <a:spLocks noGrp="1" noRot="1" noChangeAspect="1"/>
          </p:cNvSpPr>
          <p:nvPr>
            <p:ph type="sldImg" idx="2"/>
          </p:nvPr>
        </p:nvSpPr>
        <p:spPr>
          <a:xfrm>
            <a:off x="5384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7:notes"/>
          <p:cNvSpPr txBox="1">
            <a:spLocks noGrp="1"/>
          </p:cNvSpPr>
          <p:nvPr>
            <p:ph type="body" idx="1"/>
          </p:nvPr>
        </p:nvSpPr>
        <p:spPr>
          <a:xfrm>
            <a:off x="1625600" y="4400550"/>
            <a:ext cx="130048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7:notes"/>
          <p:cNvSpPr txBox="1">
            <a:spLocks noGrp="1"/>
          </p:cNvSpPr>
          <p:nvPr>
            <p:ph type="sldNum" idx="12"/>
          </p:nvPr>
        </p:nvSpPr>
        <p:spPr>
          <a:xfrm>
            <a:off x="9207500" y="8685213"/>
            <a:ext cx="7045325"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988073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7:notes"/>
          <p:cNvSpPr>
            <a:spLocks noGrp="1" noRot="1" noChangeAspect="1"/>
          </p:cNvSpPr>
          <p:nvPr>
            <p:ph type="sldImg" idx="2"/>
          </p:nvPr>
        </p:nvSpPr>
        <p:spPr>
          <a:xfrm>
            <a:off x="5384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7:notes"/>
          <p:cNvSpPr txBox="1">
            <a:spLocks noGrp="1"/>
          </p:cNvSpPr>
          <p:nvPr>
            <p:ph type="body" idx="1"/>
          </p:nvPr>
        </p:nvSpPr>
        <p:spPr>
          <a:xfrm>
            <a:off x="1625600" y="4400550"/>
            <a:ext cx="130048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7:notes"/>
          <p:cNvSpPr txBox="1">
            <a:spLocks noGrp="1"/>
          </p:cNvSpPr>
          <p:nvPr>
            <p:ph type="sldNum" idx="12"/>
          </p:nvPr>
        </p:nvSpPr>
        <p:spPr>
          <a:xfrm>
            <a:off x="9207500" y="8685213"/>
            <a:ext cx="7045325"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641655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7:notes"/>
          <p:cNvSpPr>
            <a:spLocks noGrp="1" noRot="1" noChangeAspect="1"/>
          </p:cNvSpPr>
          <p:nvPr>
            <p:ph type="sldImg" idx="2"/>
          </p:nvPr>
        </p:nvSpPr>
        <p:spPr>
          <a:xfrm>
            <a:off x="5384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7:notes"/>
          <p:cNvSpPr txBox="1">
            <a:spLocks noGrp="1"/>
          </p:cNvSpPr>
          <p:nvPr>
            <p:ph type="body" idx="1"/>
          </p:nvPr>
        </p:nvSpPr>
        <p:spPr>
          <a:xfrm>
            <a:off x="1625600" y="4400550"/>
            <a:ext cx="130048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7:notes"/>
          <p:cNvSpPr txBox="1">
            <a:spLocks noGrp="1"/>
          </p:cNvSpPr>
          <p:nvPr>
            <p:ph type="sldNum" idx="12"/>
          </p:nvPr>
        </p:nvSpPr>
        <p:spPr>
          <a:xfrm>
            <a:off x="9207500" y="8685213"/>
            <a:ext cx="7045325"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328380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7:notes"/>
          <p:cNvSpPr>
            <a:spLocks noGrp="1" noRot="1" noChangeAspect="1"/>
          </p:cNvSpPr>
          <p:nvPr>
            <p:ph type="sldImg" idx="2"/>
          </p:nvPr>
        </p:nvSpPr>
        <p:spPr>
          <a:xfrm>
            <a:off x="5384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7:notes"/>
          <p:cNvSpPr txBox="1">
            <a:spLocks noGrp="1"/>
          </p:cNvSpPr>
          <p:nvPr>
            <p:ph type="body" idx="1"/>
          </p:nvPr>
        </p:nvSpPr>
        <p:spPr>
          <a:xfrm>
            <a:off x="1625600" y="4400550"/>
            <a:ext cx="130048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7:notes"/>
          <p:cNvSpPr txBox="1">
            <a:spLocks noGrp="1"/>
          </p:cNvSpPr>
          <p:nvPr>
            <p:ph type="sldNum" idx="12"/>
          </p:nvPr>
        </p:nvSpPr>
        <p:spPr>
          <a:xfrm>
            <a:off x="9207500" y="8685213"/>
            <a:ext cx="7045325"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636069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7:notes"/>
          <p:cNvSpPr>
            <a:spLocks noGrp="1" noRot="1" noChangeAspect="1"/>
          </p:cNvSpPr>
          <p:nvPr>
            <p:ph type="sldImg" idx="2"/>
          </p:nvPr>
        </p:nvSpPr>
        <p:spPr>
          <a:xfrm>
            <a:off x="5384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7:notes"/>
          <p:cNvSpPr txBox="1">
            <a:spLocks noGrp="1"/>
          </p:cNvSpPr>
          <p:nvPr>
            <p:ph type="body" idx="1"/>
          </p:nvPr>
        </p:nvSpPr>
        <p:spPr>
          <a:xfrm>
            <a:off x="1625600" y="4400550"/>
            <a:ext cx="130048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7:notes"/>
          <p:cNvSpPr txBox="1">
            <a:spLocks noGrp="1"/>
          </p:cNvSpPr>
          <p:nvPr>
            <p:ph type="sldNum" idx="12"/>
          </p:nvPr>
        </p:nvSpPr>
        <p:spPr>
          <a:xfrm>
            <a:off x="9207500" y="8685213"/>
            <a:ext cx="7045325"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2826910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7:notes"/>
          <p:cNvSpPr>
            <a:spLocks noGrp="1" noRot="1" noChangeAspect="1"/>
          </p:cNvSpPr>
          <p:nvPr>
            <p:ph type="sldImg" idx="2"/>
          </p:nvPr>
        </p:nvSpPr>
        <p:spPr>
          <a:xfrm>
            <a:off x="5384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7:notes"/>
          <p:cNvSpPr txBox="1">
            <a:spLocks noGrp="1"/>
          </p:cNvSpPr>
          <p:nvPr>
            <p:ph type="body" idx="1"/>
          </p:nvPr>
        </p:nvSpPr>
        <p:spPr>
          <a:xfrm>
            <a:off x="1625600" y="4400550"/>
            <a:ext cx="130048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7:notes"/>
          <p:cNvSpPr txBox="1">
            <a:spLocks noGrp="1"/>
          </p:cNvSpPr>
          <p:nvPr>
            <p:ph type="sldNum" idx="12"/>
          </p:nvPr>
        </p:nvSpPr>
        <p:spPr>
          <a:xfrm>
            <a:off x="9207500" y="8685213"/>
            <a:ext cx="7045325"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extLst>
      <p:ext uri="{BB962C8B-B14F-4D97-AF65-F5344CB8AC3E}">
        <p14:creationId xmlns:p14="http://schemas.microsoft.com/office/powerpoint/2010/main" val="216771053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D4C7D6-84B1-43BC-8D9E-0576A53B2F81}"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7D0F4804-F29A-49DA-9671-F751231E203F}" type="slidenum">
              <a:rPr lang="en-US" smtClean="0"/>
              <a:t>‹#›</a:t>
            </a:fld>
            <a:endParaRPr lang="en-US"/>
          </a:p>
        </p:txBody>
      </p:sp>
    </p:spTree>
    <p:extLst>
      <p:ext uri="{BB962C8B-B14F-4D97-AF65-F5344CB8AC3E}">
        <p14:creationId xmlns:p14="http://schemas.microsoft.com/office/powerpoint/2010/main" val="3555892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D4C7D6-84B1-43BC-8D9E-0576A53B2F81}"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F4804-F29A-49DA-9671-F751231E203F}" type="slidenum">
              <a:rPr lang="en-US" smtClean="0"/>
              <a:t>‹#›</a:t>
            </a:fld>
            <a:endParaRPr lang="en-US"/>
          </a:p>
        </p:txBody>
      </p:sp>
    </p:spTree>
    <p:extLst>
      <p:ext uri="{BB962C8B-B14F-4D97-AF65-F5344CB8AC3E}">
        <p14:creationId xmlns:p14="http://schemas.microsoft.com/office/powerpoint/2010/main" val="3726021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D4C7D6-84B1-43BC-8D9E-0576A53B2F81}"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F4804-F29A-49DA-9671-F751231E203F}" type="slidenum">
              <a:rPr lang="en-US" smtClean="0"/>
              <a:t>‹#›</a:t>
            </a:fld>
            <a:endParaRPr lang="en-US"/>
          </a:p>
        </p:txBody>
      </p:sp>
    </p:spTree>
    <p:extLst>
      <p:ext uri="{BB962C8B-B14F-4D97-AF65-F5344CB8AC3E}">
        <p14:creationId xmlns:p14="http://schemas.microsoft.com/office/powerpoint/2010/main" val="3088290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4_Custom Layout">
    <p:spTree>
      <p:nvGrpSpPr>
        <p:cNvPr id="1" name=""/>
        <p:cNvGrpSpPr/>
        <p:nvPr/>
      </p:nvGrpSpPr>
      <p:grpSpPr>
        <a:xfrm>
          <a:off x="0" y="0"/>
          <a:ext cx="0" cy="0"/>
          <a:chOff x="0" y="0"/>
          <a:chExt cx="0" cy="0"/>
        </a:xfrm>
      </p:grpSpPr>
      <p:sp>
        <p:nvSpPr>
          <p:cNvPr id="108" name="Picture Placeholder 6"/>
          <p:cNvSpPr>
            <a:spLocks noGrp="1"/>
          </p:cNvSpPr>
          <p:nvPr>
            <p:ph type="pic" idx="13"/>
          </p:nvPr>
        </p:nvSpPr>
        <p:spPr>
          <a:xfrm>
            <a:off x="4492599" y="0"/>
            <a:ext cx="7699403" cy="6858000"/>
          </a:xfrm>
          <a:prstGeom prst="rect">
            <a:avLst/>
          </a:prstGeom>
        </p:spPr>
        <p:txBody>
          <a:bodyPr lIns="91439" rIns="91439">
            <a:noAutofit/>
          </a:bodyPr>
          <a:lstStyle/>
          <a:p>
            <a:endParaRPr/>
          </a:p>
        </p:txBody>
      </p:sp>
      <p:sp>
        <p:nvSpPr>
          <p:cNvPr id="109"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3646011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D4C7D6-84B1-43BC-8D9E-0576A53B2F81}"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F4804-F29A-49DA-9671-F751231E203F}" type="slidenum">
              <a:rPr lang="en-US" smtClean="0"/>
              <a:t>‹#›</a:t>
            </a:fld>
            <a:endParaRPr lang="en-US"/>
          </a:p>
        </p:txBody>
      </p:sp>
    </p:spTree>
    <p:extLst>
      <p:ext uri="{BB962C8B-B14F-4D97-AF65-F5344CB8AC3E}">
        <p14:creationId xmlns:p14="http://schemas.microsoft.com/office/powerpoint/2010/main" val="3711727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BFD4C7D6-84B1-43BC-8D9E-0576A53B2F81}" type="datetimeFigureOut">
              <a:rPr lang="en-US" smtClean="0"/>
              <a:t>9/4/2024</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7D0F4804-F29A-49DA-9671-F751231E203F}" type="slidenum">
              <a:rPr lang="en-US" smtClean="0"/>
              <a:t>‹#›</a:t>
            </a:fld>
            <a:endParaRPr lang="en-US"/>
          </a:p>
        </p:txBody>
      </p:sp>
    </p:spTree>
    <p:extLst>
      <p:ext uri="{BB962C8B-B14F-4D97-AF65-F5344CB8AC3E}">
        <p14:creationId xmlns:p14="http://schemas.microsoft.com/office/powerpoint/2010/main" val="1380579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D4C7D6-84B1-43BC-8D9E-0576A53B2F81}"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F4804-F29A-49DA-9671-F751231E203F}" type="slidenum">
              <a:rPr lang="en-US" smtClean="0"/>
              <a:t>‹#›</a:t>
            </a:fld>
            <a:endParaRPr lang="en-US"/>
          </a:p>
        </p:txBody>
      </p:sp>
    </p:spTree>
    <p:extLst>
      <p:ext uri="{BB962C8B-B14F-4D97-AF65-F5344CB8AC3E}">
        <p14:creationId xmlns:p14="http://schemas.microsoft.com/office/powerpoint/2010/main" val="3875316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D4C7D6-84B1-43BC-8D9E-0576A53B2F81}" type="datetimeFigureOut">
              <a:rPr lang="en-US" smtClean="0"/>
              <a:t>9/4/2024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0F4804-F29A-49DA-9671-F751231E203F}" type="slidenum">
              <a:rPr lang="en-US" smtClean="0"/>
              <a:t>‹#›</a:t>
            </a:fld>
            <a:endParaRPr lang="en-US"/>
          </a:p>
        </p:txBody>
      </p:sp>
    </p:spTree>
    <p:extLst>
      <p:ext uri="{BB962C8B-B14F-4D97-AF65-F5344CB8AC3E}">
        <p14:creationId xmlns:p14="http://schemas.microsoft.com/office/powerpoint/2010/main" val="4036920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D4C7D6-84B1-43BC-8D9E-0576A53B2F81}" type="datetimeFigureOut">
              <a:rPr lang="en-US" smtClean="0"/>
              <a:t>9/4/2024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0F4804-F29A-49DA-9671-F751231E203F}" type="slidenum">
              <a:rPr lang="en-US" smtClean="0"/>
              <a:t>‹#›</a:t>
            </a:fld>
            <a:endParaRPr lang="en-US"/>
          </a:p>
        </p:txBody>
      </p:sp>
    </p:spTree>
    <p:extLst>
      <p:ext uri="{BB962C8B-B14F-4D97-AF65-F5344CB8AC3E}">
        <p14:creationId xmlns:p14="http://schemas.microsoft.com/office/powerpoint/2010/main" val="323201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D4C7D6-84B1-43BC-8D9E-0576A53B2F81}" type="datetimeFigureOut">
              <a:rPr lang="en-US" smtClean="0"/>
              <a:t>9/4/2024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0F4804-F29A-49DA-9671-F751231E203F}" type="slidenum">
              <a:rPr lang="en-US" smtClean="0"/>
              <a:t>‹#›</a:t>
            </a:fld>
            <a:endParaRPr lang="en-US"/>
          </a:p>
        </p:txBody>
      </p:sp>
    </p:spTree>
    <p:extLst>
      <p:ext uri="{BB962C8B-B14F-4D97-AF65-F5344CB8AC3E}">
        <p14:creationId xmlns:p14="http://schemas.microsoft.com/office/powerpoint/2010/main" val="3587238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D4C7D6-84B1-43BC-8D9E-0576A53B2F81}"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7D0F4804-F29A-49DA-9671-F751231E203F}" type="slidenum">
              <a:rPr lang="en-US" smtClean="0"/>
              <a:t>‹#›</a:t>
            </a:fld>
            <a:endParaRPr lang="en-US"/>
          </a:p>
        </p:txBody>
      </p:sp>
    </p:spTree>
    <p:extLst>
      <p:ext uri="{BB962C8B-B14F-4D97-AF65-F5344CB8AC3E}">
        <p14:creationId xmlns:p14="http://schemas.microsoft.com/office/powerpoint/2010/main" val="647051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D4C7D6-84B1-43BC-8D9E-0576A53B2F81}" type="datetimeFigureOut">
              <a:rPr lang="en-US" smtClean="0"/>
              <a:t>9/4/2024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7D0F4804-F29A-49DA-9671-F751231E203F}" type="slidenum">
              <a:rPr lang="en-US" smtClean="0"/>
              <a:t>‹#›</a:t>
            </a:fld>
            <a:endParaRPr lang="en-US"/>
          </a:p>
        </p:txBody>
      </p:sp>
    </p:spTree>
    <p:extLst>
      <p:ext uri="{BB962C8B-B14F-4D97-AF65-F5344CB8AC3E}">
        <p14:creationId xmlns:p14="http://schemas.microsoft.com/office/powerpoint/2010/main" val="905911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FD4C7D6-84B1-43BC-8D9E-0576A53B2F81}" type="datetimeFigureOut">
              <a:rPr lang="en-US" smtClean="0"/>
              <a:t>9/4/2024</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7D0F4804-F29A-49DA-9671-F751231E203F}" type="slidenum">
              <a:rPr lang="en-US" smtClean="0"/>
              <a:t>‹#›</a:t>
            </a:fld>
            <a:endParaRPr lang="en-US"/>
          </a:p>
        </p:txBody>
      </p:sp>
    </p:spTree>
    <p:extLst>
      <p:ext uri="{BB962C8B-B14F-4D97-AF65-F5344CB8AC3E}">
        <p14:creationId xmlns:p14="http://schemas.microsoft.com/office/powerpoint/2010/main" val="265979511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68" r:id="rId12"/>
  </p:sldLayoutIdLst>
  <p:txStyles>
    <p:titleStyle>
      <a:lvl1pPr algn="l" defTabSz="914400" rtl="0" eaLnBrk="1" latinLnBrk="0" hangingPunct="1">
        <a:lnSpc>
          <a:spcPct val="90000"/>
        </a:lnSpc>
        <a:spcBef>
          <a:spcPct val="0"/>
        </a:spcBef>
        <a:buNone/>
        <a:defRPr sz="4800" b="1" kern="1200" cap="none"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png"/><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microsoft.com/office/2007/relationships/hdphoto" Target="../media/hdphoto2.wdp"/></Relationships>
</file>

<file path=ppt/slides/_rels/slide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s://www.who.int/news-room/questions-and-answers/item/monkeypox" TargetMode="External"/><Relationship Id="rId13" Type="http://schemas.openxmlformats.org/officeDocument/2006/relationships/hyperlink" Target="https://www.who.int/news-room/questions-and-answers/item/testing-for-mpox--health-workers" TargetMode="External"/><Relationship Id="rId18" Type="http://schemas.openxmlformats.org/officeDocument/2006/relationships/hyperlink" Target="https://cdn.who.int/media/docs/default-source/documents/health-topics/monkeypox/public-health-advice-for-mpox-(monkeypox)-for-sex-on-premise-venues-and-events-v7.pdf?sfvrsn=9af0734b_1&amp;download=true" TargetMode="External"/><Relationship Id="rId3" Type="http://schemas.openxmlformats.org/officeDocument/2006/relationships/hyperlink" Target="https://unicef-my.sharepoint.com/:p:/g/personal/mpalavra_unicef_org/EUP2zE7sFIpJv1hMlhpjtrEBX9zU88yhOgyPE8V0zSO57A?e=i8fIDU" TargetMode="External"/><Relationship Id="rId21" Type="http://schemas.openxmlformats.org/officeDocument/2006/relationships/image" Target="../media/image12.svg"/><Relationship Id="rId7" Type="http://schemas.openxmlformats.org/officeDocument/2006/relationships/hyperlink" Target="https://unicef-my.sharepoint.com/:b:/g/personal/mpalavra_unicef_org/ES7_Ss_2mmZOq5GSPYE6LT0BsOP397o_RSarZwS5IEcdDQ?e=aOmEKy" TargetMode="External"/><Relationship Id="rId12" Type="http://schemas.openxmlformats.org/officeDocument/2006/relationships/hyperlink" Target="https://www.who.int/news-room/questions-and-answers/item/testing-for-mpox--individuals-and-communities" TargetMode="External"/><Relationship Id="rId17" Type="http://schemas.openxmlformats.org/officeDocument/2006/relationships/hyperlink" Target="https://cdn.who.int/media/docs/default-source/documents/health-topics/monkeypox/public-health-advice-for-congregate-settings_v10_final.pdf?sfvrsn=deea3bf4_12&amp;download=true" TargetMode="External"/><Relationship Id="rId2" Type="http://schemas.openxmlformats.org/officeDocument/2006/relationships/hyperlink" Target="https://unicef-my.sharepoint.com/:w:/g/personal/mpalavra_unicef_org/EfvJKhs_LpRMrqjUURe6OdUBP59zGAT6RGwDpCOgE72xFA?e=dJ6qYy" TargetMode="External"/><Relationship Id="rId16" Type="http://schemas.openxmlformats.org/officeDocument/2006/relationships/hyperlink" Target="https://cdn.who.int/media/images/default-source/health-topics/monkeypox/monkeypox_what_you_need_09_08-(2).png?sfvrsn=6b3aa002_26" TargetMode="External"/><Relationship Id="rId20"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s://iris.who.int/bitstream/handle/10665/376589/9789240091559-eng.pdf?sequence=1" TargetMode="External"/><Relationship Id="rId11" Type="http://schemas.openxmlformats.org/officeDocument/2006/relationships/hyperlink" Target="https://www.who.int/publications/m/item/communications-and-community-engagement-interim-guidance-on-using-inclusive-language-in-understanding--preventing-and-addressing-stigma-and-discrimination-related-to-monkeypox" TargetMode="External"/><Relationship Id="rId5" Type="http://schemas.openxmlformats.org/officeDocument/2006/relationships/hyperlink" Target="https://unicef-my.sharepoint.com/:p:/g/personal/mpalavra_unicef_org/EUFz5dSker1MiO_YXq4QTUMBC2D9zyzAWYrQcZXKC0IlDw?e=Shpm3u" TargetMode="External"/><Relationship Id="rId15" Type="http://schemas.openxmlformats.org/officeDocument/2006/relationships/hyperlink" Target="https://cdn.who.int/media/images/default-source/health-topics/monkeypox/mpox-what-we-know-infographic-thumb.jpg?sfvrsn=6849f684_5" TargetMode="External"/><Relationship Id="rId10" Type="http://schemas.openxmlformats.org/officeDocument/2006/relationships/hyperlink" Target="https://www.who.int/publications/i/item/WHO-MPX-RCCE-2022.1" TargetMode="External"/><Relationship Id="rId19" Type="http://schemas.openxmlformats.org/officeDocument/2006/relationships/hyperlink" Target="https://cdn.who.int/media/docs/default-source/hq-hiv-hepatitis-and-stis-library/pha-gbmsm-mpox_-v4_final-for-clearance.pdf?sfvrsn=7648499_41&amp;download=true" TargetMode="External"/><Relationship Id="rId4" Type="http://schemas.openxmlformats.org/officeDocument/2006/relationships/hyperlink" Target="https://unicef-my.sharepoint.com/:p:/g/personal/mpalavra_unicef_org/EdD2LRyNDQNHk1ytJYtjTlAB5f27IR62S1xvTUVmM0JcBA?e=7TjWjl" TargetMode="External"/><Relationship Id="rId9" Type="http://schemas.openxmlformats.org/officeDocument/2006/relationships/hyperlink" Target="https://www.who.int/news-room/fact-sheets/detail/mpox" TargetMode="External"/><Relationship Id="rId14" Type="http://schemas.openxmlformats.org/officeDocument/2006/relationships/hyperlink" Target="https://www.who.int/multi-media/details/recovering-from-monkeypox-at-home?gad_source=1&amp;gclid=CjwKCAjwnK60BhA9EiwAmpHZw2t-dXeDCD1QU1lq3l5MH3eOohXEqhDRzs_sGZs4nkBbKJyVsZF8zRoCYoEQAvD_BwE"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s://unicef-my.sharepoint.com/:b:/g/personal/mpalavra_unicef_org/EVv7IoakkF9BiKVt-tAM9OIBJna3mEj94_yxk0yAFljWrQ?e=kIWbGG" TargetMode="External"/><Relationship Id="rId13" Type="http://schemas.openxmlformats.org/officeDocument/2006/relationships/image" Target="../media/image11.png"/><Relationship Id="rId3" Type="http://schemas.openxmlformats.org/officeDocument/2006/relationships/hyperlink" Target="https://unicef-my.sharepoint.com/:w:/g/personal/mpalavra_unicef_org/EbksQfhVv1FFtv0tjqHQ0bwBRCx-LfArDxBjBFfWZw6OEw?e=95eWae" TargetMode="External"/><Relationship Id="rId7" Type="http://schemas.openxmlformats.org/officeDocument/2006/relationships/hyperlink" Target="https://unicef-my.sharepoint.com/:w:/g/personal/mpalavra_unicef_org/EUpTPQLawkdNiUFBGaMiJXgBTNFgbyu6e1j1s9h4JR499w?e=pYFoWx" TargetMode="External"/><Relationship Id="rId12" Type="http://schemas.openxmlformats.org/officeDocument/2006/relationships/hyperlink" Target="https://www.rcce-collective.net/resources/thematic-kits/mpox/" TargetMode="External"/><Relationship Id="rId2" Type="http://schemas.openxmlformats.org/officeDocument/2006/relationships/hyperlink" Target="https://weshare.unicef.org/Folder/2AM4088LFV6M" TargetMode="External"/><Relationship Id="rId1" Type="http://schemas.openxmlformats.org/officeDocument/2006/relationships/slideLayout" Target="../slideLayouts/slideLayout2.xml"/><Relationship Id="rId6" Type="http://schemas.openxmlformats.org/officeDocument/2006/relationships/hyperlink" Target="https://unicef-my.sharepoint.com/:w:/g/personal/mpalavra_unicef_org/ETH9he1NZL1EleDTomPSUpYBU_dCIm8pVph-ZQDI3FtiAg?e=fKtc72" TargetMode="External"/><Relationship Id="rId11" Type="http://schemas.openxmlformats.org/officeDocument/2006/relationships/hyperlink" Target="https://unicef.sharepoint.com/sites/PG-SBC/SitePages/MONKEY-POX.aspx" TargetMode="External"/><Relationship Id="rId5" Type="http://schemas.openxmlformats.org/officeDocument/2006/relationships/hyperlink" Target="https://unicef-my.sharepoint.com/:w:/g/personal/mpalavra_unicef_org/EX103tiDR-9FkybTZdxpX04Bliy9G9oy0kZJXx6qRoRL5A?e=1VLVJZ" TargetMode="External"/><Relationship Id="rId10" Type="http://schemas.openxmlformats.org/officeDocument/2006/relationships/hyperlink" Target="https://unicef-my.sharepoint.com/:b:/g/personal/mpalavra_unicef_org/Ee4fTNFkcx1DkgbpY4lCIEEB2DlHz_W8zMpGCFRvKa-IVA?e=DQJTt4" TargetMode="External"/><Relationship Id="rId4" Type="http://schemas.openxmlformats.org/officeDocument/2006/relationships/hyperlink" Target="https://unicef-my.sharepoint.com/:w:/g/personal/mpalavra_unicef_org/Eam7GHa7FwxPsJW7Gk6YKh0BQLzP3MnFgSZJmM7xD1Q3mA?e=M3klIt" TargetMode="External"/><Relationship Id="rId9" Type="http://schemas.openxmlformats.org/officeDocument/2006/relationships/hyperlink" Target="https://www.socialscienceinaction.org/resources/key-considerations-risk-communication-and-community-engagement-for-mpox-vaccination-in-eastern-drc/" TargetMode="External"/><Relationship Id="rId14" Type="http://schemas.openxmlformats.org/officeDocument/2006/relationships/image" Target="../media/image12.sv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9A1D830-E73C-47A9-A534-323CEEFF5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F69FBEC-4C47-4288-962D-3FC20C79F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D41F67-47FD-8246-085F-405125B9CC75}"/>
              </a:ext>
            </a:extLst>
          </p:cNvPr>
          <p:cNvSpPr>
            <a:spLocks noGrp="1"/>
          </p:cNvSpPr>
          <p:nvPr>
            <p:ph type="ctrTitle"/>
          </p:nvPr>
        </p:nvSpPr>
        <p:spPr>
          <a:xfrm>
            <a:off x="6817026" y="702365"/>
            <a:ext cx="5978551" cy="6155625"/>
          </a:xfrm>
        </p:spPr>
        <p:txBody>
          <a:bodyPr anchor="b">
            <a:normAutofit/>
          </a:bodyPr>
          <a:lstStyle/>
          <a:p>
            <a:r>
              <a:rPr lang="fr-FR" sz="3850" dirty="0"/>
              <a:t>Briefing CREC </a:t>
            </a:r>
            <a:r>
              <a:rPr lang="fr-FR" sz="3850" dirty="0" err="1"/>
              <a:t>Mpox</a:t>
            </a:r>
            <a:r>
              <a:rPr lang="fr-FR" sz="3850" dirty="0"/>
              <a:t> pour les volontaires</a:t>
            </a:r>
            <a:br>
              <a:rPr lang="en-US" sz="2300" dirty="0"/>
            </a:br>
            <a:br>
              <a:rPr lang="en-US" sz="2300" dirty="0"/>
            </a:br>
            <a:br>
              <a:rPr lang="en-US" sz="2300" dirty="0"/>
            </a:br>
            <a:br>
              <a:rPr lang="en-US" sz="2300" dirty="0"/>
            </a:br>
            <a:br>
              <a:rPr lang="en-US" sz="2300" dirty="0"/>
            </a:br>
            <a:br>
              <a:rPr lang="en-US" sz="2300" dirty="0"/>
            </a:br>
            <a:br>
              <a:rPr lang="en-US" sz="2300" dirty="0"/>
            </a:br>
            <a:br>
              <a:rPr lang="en-US" sz="2300" dirty="0"/>
            </a:br>
            <a:br>
              <a:rPr lang="en-US" sz="2300" dirty="0"/>
            </a:br>
            <a:br>
              <a:rPr lang="en-US" sz="2300" dirty="0"/>
            </a:br>
            <a:br>
              <a:rPr lang="en-US" sz="2300" dirty="0"/>
            </a:br>
            <a:r>
              <a:rPr lang="en-US" sz="2300" dirty="0" err="1"/>
              <a:t>Septembre</a:t>
            </a:r>
            <a:r>
              <a:rPr lang="en-US" sz="2300" dirty="0"/>
              <a:t> 2024</a:t>
            </a:r>
          </a:p>
        </p:txBody>
      </p:sp>
      <p:pic>
        <p:nvPicPr>
          <p:cNvPr id="4" name="Picture 3" descr="A group of people standing outside a market&#10;&#10;Description automatically generated">
            <a:extLst>
              <a:ext uri="{FF2B5EF4-FFF2-40B4-BE49-F238E27FC236}">
                <a16:creationId xmlns:a16="http://schemas.microsoft.com/office/drawing/2014/main" id="{4C4E928D-A9EA-06D6-DFCF-1F87FB1C0AFB}"/>
              </a:ext>
            </a:extLst>
          </p:cNvPr>
          <p:cNvPicPr>
            <a:picLocks noChangeAspect="1"/>
          </p:cNvPicPr>
          <p:nvPr/>
        </p:nvPicPr>
        <p:blipFill>
          <a:blip r:embed="rId5">
            <a:extLst>
              <a:ext uri="{28A0092B-C50C-407E-A947-70E740481C1C}">
                <a14:useLocalDpi xmlns:a14="http://schemas.microsoft.com/office/drawing/2010/main" val="0"/>
              </a:ext>
            </a:extLst>
          </a:blip>
          <a:srcRect l="24529"/>
          <a:stretch/>
        </p:blipFill>
        <p:spPr>
          <a:xfrm>
            <a:off x="20" y="10"/>
            <a:ext cx="6901088" cy="6857990"/>
          </a:xfrm>
          <a:prstGeom prst="rect">
            <a:avLst/>
          </a:prstGeom>
        </p:spPr>
      </p:pic>
      <p:grpSp>
        <p:nvGrpSpPr>
          <p:cNvPr id="32" name="Group 31">
            <a:extLst>
              <a:ext uri="{FF2B5EF4-FFF2-40B4-BE49-F238E27FC236}">
                <a16:creationId xmlns:a16="http://schemas.microsoft.com/office/drawing/2014/main" id="{54F6FC82-E588-4DA0-8096-0C3BD54F1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4" y="6229681"/>
            <a:ext cx="457200" cy="457200"/>
            <a:chOff x="11361456" y="6195813"/>
            <a:chExt cx="548640" cy="548640"/>
          </a:xfrm>
        </p:grpSpPr>
        <p:sp>
          <p:nvSpPr>
            <p:cNvPr id="33" name="Oval 32">
              <a:extLst>
                <a:ext uri="{FF2B5EF4-FFF2-40B4-BE49-F238E27FC236}">
                  <a16:creationId xmlns:a16="http://schemas.microsoft.com/office/drawing/2014/main" id="{E8898E90-044F-45FF-8B4D-CE0F6A630A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4" name="Oval 33">
              <a:extLst>
                <a:ext uri="{FF2B5EF4-FFF2-40B4-BE49-F238E27FC236}">
                  <a16:creationId xmlns:a16="http://schemas.microsoft.com/office/drawing/2014/main" id="{923BF161-A852-4DA5-BB4C-2DFC336B7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702013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7"/>
          <p:cNvSpPr txBox="1">
            <a:spLocks noGrp="1"/>
          </p:cNvSpPr>
          <p:nvPr>
            <p:ph type="title"/>
          </p:nvPr>
        </p:nvSpPr>
        <p:spPr>
          <a:xfrm>
            <a:off x="333375" y="299079"/>
            <a:ext cx="11858625" cy="586699"/>
          </a:xfrm>
          <a:prstGeom prst="rect">
            <a:avLst/>
          </a:prstGeom>
          <a:noFill/>
          <a:ln>
            <a:noFill/>
          </a:ln>
        </p:spPr>
        <p:txBody>
          <a:bodyPr spcFirstLastPara="1" vert="horz" wrap="square" lIns="0" tIns="9525" rIns="0" bIns="0" rtlCol="0" anchor="t" anchorCtr="0">
            <a:spAutoFit/>
          </a:bodyPr>
          <a:lstStyle/>
          <a:p>
            <a:pPr marL="9525">
              <a:lnSpc>
                <a:spcPct val="100000"/>
              </a:lnSpc>
              <a:spcBef>
                <a:spcPts val="0"/>
              </a:spcBef>
            </a:pPr>
            <a:r>
              <a:rPr lang="en-US" sz="3750" dirty="0" err="1"/>
              <a:t>Traitement</a:t>
            </a:r>
            <a:r>
              <a:rPr lang="en-US" sz="3750" dirty="0"/>
              <a:t> Mpox</a:t>
            </a:r>
            <a:endParaRPr sz="3750" dirty="0"/>
          </a:p>
        </p:txBody>
      </p:sp>
      <p:sp>
        <p:nvSpPr>
          <p:cNvPr id="372" name="Google Shape;372;p7"/>
          <p:cNvSpPr/>
          <p:nvPr/>
        </p:nvSpPr>
        <p:spPr>
          <a:xfrm>
            <a:off x="342900" y="1009650"/>
            <a:ext cx="1420178" cy="103823"/>
          </a:xfrm>
          <a:custGeom>
            <a:avLst/>
            <a:gdLst/>
            <a:ahLst/>
            <a:cxnLst/>
            <a:rect l="l" t="t" r="r" b="b"/>
            <a:pathLst>
              <a:path w="1893570" h="138430" extrusionOk="0">
                <a:moveTo>
                  <a:pt x="1893316" y="0"/>
                </a:moveTo>
                <a:lnTo>
                  <a:pt x="0" y="0"/>
                </a:lnTo>
                <a:lnTo>
                  <a:pt x="0" y="138429"/>
                </a:lnTo>
                <a:lnTo>
                  <a:pt x="1893316" y="138429"/>
                </a:lnTo>
                <a:lnTo>
                  <a:pt x="1893316" y="0"/>
                </a:lnTo>
                <a:close/>
              </a:path>
            </a:pathLst>
          </a:custGeom>
          <a:solidFill>
            <a:schemeClr val="accent2"/>
          </a:solidFill>
          <a:ln>
            <a:noFill/>
          </a:ln>
        </p:spPr>
        <p:txBody>
          <a:bodyPr spcFirstLastPara="1" wrap="square" lIns="0" tIns="0" rIns="0" bIns="0" anchor="t" anchorCtr="0">
            <a:noAutofit/>
          </a:bodyPr>
          <a:lstStyle/>
          <a:p>
            <a:endParaRPr sz="1350">
              <a:solidFill>
                <a:schemeClr val="dk1"/>
              </a:solidFill>
              <a:latin typeface="Calibri"/>
              <a:ea typeface="Calibri"/>
              <a:cs typeface="Calibri"/>
              <a:sym typeface="Calibri"/>
            </a:endParaRPr>
          </a:p>
        </p:txBody>
      </p:sp>
      <p:sp>
        <p:nvSpPr>
          <p:cNvPr id="373" name="Google Shape;373;p7"/>
          <p:cNvSpPr txBox="1"/>
          <p:nvPr/>
        </p:nvSpPr>
        <p:spPr>
          <a:xfrm>
            <a:off x="342900" y="1237345"/>
            <a:ext cx="11712466" cy="5549596"/>
          </a:xfrm>
          <a:prstGeom prst="rect">
            <a:avLst/>
          </a:prstGeom>
          <a:noFill/>
          <a:ln>
            <a:noFill/>
          </a:ln>
        </p:spPr>
        <p:txBody>
          <a:bodyPr spcFirstLastPara="1" wrap="square" lIns="0" tIns="9525" rIns="0" bIns="0" anchor="t" anchorCtr="0">
            <a:spAutoFit/>
          </a:bodyPr>
          <a:lstStyle/>
          <a:p>
            <a:pPr marL="352425" marR="3810" indent="-342900">
              <a:lnSpc>
                <a:spcPct val="150000"/>
              </a:lnSpc>
              <a:buFont typeface="Wingdings" panose="05000000000000000000" pitchFamily="2" charset="2"/>
              <a:buChar char="Ø"/>
            </a:pPr>
            <a:r>
              <a:rPr lang="fr-FR" sz="2000" dirty="0">
                <a:solidFill>
                  <a:schemeClr val="dk1"/>
                </a:solidFill>
                <a:ea typeface="Montserrat SemiBold"/>
                <a:cs typeface="Montserrat SemiBold"/>
                <a:sym typeface="Montserrat SemiBold"/>
              </a:rPr>
              <a:t>La plupart des cas, y compris chez les enfants, sont bénins et se résolvent d'eux-mêmes sans nécessiter de traitement spécialisé. L'hospitalisation pour </a:t>
            </a:r>
            <a:r>
              <a:rPr lang="fr-FR" sz="2000" dirty="0" err="1">
                <a:solidFill>
                  <a:schemeClr val="dk1"/>
                </a:solidFill>
                <a:ea typeface="Montserrat SemiBold"/>
                <a:cs typeface="Montserrat SemiBold"/>
                <a:sym typeface="Montserrat SemiBold"/>
              </a:rPr>
              <a:t>mpox</a:t>
            </a:r>
            <a:r>
              <a:rPr lang="fr-FR" sz="2000" dirty="0">
                <a:solidFill>
                  <a:schemeClr val="dk1"/>
                </a:solidFill>
                <a:ea typeface="Montserrat SemiBold"/>
                <a:cs typeface="Montserrat SemiBold"/>
                <a:sym typeface="Montserrat SemiBold"/>
              </a:rPr>
              <a:t> n'est généralement pas nécessaire, sauf si les conditions cliniques le justifient.</a:t>
            </a:r>
          </a:p>
          <a:p>
            <a:pPr marL="352425" marR="3810" indent="-342900">
              <a:lnSpc>
                <a:spcPct val="150000"/>
              </a:lnSpc>
              <a:buFont typeface="Wingdings" panose="05000000000000000000" pitchFamily="2" charset="2"/>
              <a:buChar char="Ø"/>
            </a:pPr>
            <a:r>
              <a:rPr lang="fr-FR" sz="2000" dirty="0">
                <a:solidFill>
                  <a:schemeClr val="dk1"/>
                </a:solidFill>
                <a:ea typeface="Montserrat SemiBold"/>
                <a:cs typeface="Montserrat SemiBold"/>
                <a:sym typeface="Montserrat SemiBold"/>
              </a:rPr>
              <a:t>Il n’existe actuellement aucun traitement spécifique contre la </a:t>
            </a:r>
            <a:r>
              <a:rPr lang="fr-FR" sz="2000" dirty="0" err="1">
                <a:solidFill>
                  <a:schemeClr val="dk1"/>
                </a:solidFill>
                <a:ea typeface="Montserrat SemiBold"/>
                <a:cs typeface="Montserrat SemiBold"/>
                <a:sym typeface="Montserrat SemiBold"/>
              </a:rPr>
              <a:t>mpox</a:t>
            </a:r>
            <a:r>
              <a:rPr lang="fr-FR" sz="2000" dirty="0">
                <a:solidFill>
                  <a:schemeClr val="dk1"/>
                </a:solidFill>
                <a:ea typeface="Montserrat SemiBold"/>
                <a:cs typeface="Montserrat SemiBold"/>
                <a:sym typeface="Montserrat SemiBold"/>
              </a:rPr>
              <a:t>, c’est pourquoi les soins de soutien, adaptés aux besoins du patient, sont clés pour la gestion de la </a:t>
            </a:r>
            <a:r>
              <a:rPr lang="fr-FR" sz="2000" dirty="0" err="1">
                <a:solidFill>
                  <a:schemeClr val="dk1"/>
                </a:solidFill>
                <a:ea typeface="Montserrat SemiBold"/>
                <a:cs typeface="Montserrat SemiBold"/>
                <a:sym typeface="Montserrat SemiBold"/>
              </a:rPr>
              <a:t>mpox</a:t>
            </a:r>
            <a:r>
              <a:rPr lang="fr-FR" sz="2000" dirty="0">
                <a:solidFill>
                  <a:schemeClr val="dk1"/>
                </a:solidFill>
                <a:ea typeface="Montserrat SemiBold"/>
                <a:cs typeface="Montserrat SemiBold"/>
                <a:sym typeface="Montserrat SemiBold"/>
              </a:rPr>
              <a:t>, en se concentrant sur le soulagement des symptômes et la prévention des infections secondaires. </a:t>
            </a:r>
          </a:p>
          <a:p>
            <a:pPr marL="352425" marR="3810" indent="-342900">
              <a:lnSpc>
                <a:spcPct val="150000"/>
              </a:lnSpc>
              <a:buFont typeface="Wingdings" panose="05000000000000000000" pitchFamily="2" charset="2"/>
              <a:buChar char="Ø"/>
            </a:pPr>
            <a:r>
              <a:rPr lang="fr-FR" sz="2000" dirty="0">
                <a:solidFill>
                  <a:schemeClr val="dk1"/>
                </a:solidFill>
                <a:ea typeface="Montserrat SemiBold"/>
                <a:cs typeface="Montserrat SemiBold"/>
                <a:sym typeface="Montserrat SemiBold"/>
              </a:rPr>
              <a:t>Le traitement de soutien </a:t>
            </a:r>
            <a:r>
              <a:rPr lang="fr-FR" sz="2000" dirty="0" err="1">
                <a:solidFill>
                  <a:schemeClr val="dk1"/>
                </a:solidFill>
                <a:ea typeface="Montserrat SemiBold"/>
                <a:cs typeface="Montserrat SemiBold"/>
                <a:sym typeface="Montserrat SemiBold"/>
              </a:rPr>
              <a:t>Mpox</a:t>
            </a:r>
            <a:r>
              <a:rPr lang="fr-FR" sz="2000" dirty="0">
                <a:solidFill>
                  <a:schemeClr val="dk1"/>
                </a:solidFill>
                <a:ea typeface="Montserrat SemiBold"/>
                <a:cs typeface="Montserrat SemiBold"/>
                <a:sym typeface="Montserrat SemiBold"/>
              </a:rPr>
              <a:t> comprend les soins de la peau, l’hydratation et la nutrition, la gestion de la douleur et de la fièvre, ainsi que la gestion des infections bactériennes secondaires, si elles surviennent. </a:t>
            </a:r>
          </a:p>
          <a:p>
            <a:pPr marL="352425" marR="3810" indent="-342900">
              <a:lnSpc>
                <a:spcPct val="150000"/>
              </a:lnSpc>
              <a:buFont typeface="Wingdings" panose="05000000000000000000" pitchFamily="2" charset="2"/>
              <a:buChar char="Ø"/>
            </a:pPr>
            <a:r>
              <a:rPr lang="fr-FR" sz="2000" dirty="0">
                <a:solidFill>
                  <a:schemeClr val="dk1"/>
                </a:solidFill>
                <a:ea typeface="Montserrat SemiBold"/>
                <a:cs typeface="Montserrat SemiBold"/>
                <a:sym typeface="Montserrat SemiBold"/>
              </a:rPr>
              <a:t>Dans certains contextes, un médicament antiviral expérimental, le Tecovirimat,18 a été utilisé pour traiter les cas graves de </a:t>
            </a:r>
            <a:r>
              <a:rPr lang="fr-FR" sz="2000" dirty="0" err="1">
                <a:solidFill>
                  <a:schemeClr val="dk1"/>
                </a:solidFill>
                <a:ea typeface="Montserrat SemiBold"/>
                <a:cs typeface="Montserrat SemiBold"/>
                <a:sym typeface="Montserrat SemiBold"/>
              </a:rPr>
              <a:t>mpox</a:t>
            </a:r>
            <a:r>
              <a:rPr lang="fr-FR" sz="2000" dirty="0">
                <a:solidFill>
                  <a:schemeClr val="dk1"/>
                </a:solidFill>
                <a:ea typeface="Montserrat SemiBold"/>
                <a:cs typeface="Montserrat SemiBold"/>
                <a:sym typeface="Montserrat SemiBold"/>
              </a:rPr>
              <a:t> provoqués par le clade 2. L’efficacité du </a:t>
            </a:r>
            <a:r>
              <a:rPr lang="fr-FR" sz="2000" dirty="0" err="1">
                <a:solidFill>
                  <a:schemeClr val="dk1"/>
                </a:solidFill>
                <a:ea typeface="Montserrat SemiBold"/>
                <a:cs typeface="Montserrat SemiBold"/>
                <a:sym typeface="Montserrat SemiBold"/>
              </a:rPr>
              <a:t>Tecovirimat</a:t>
            </a:r>
            <a:r>
              <a:rPr lang="fr-FR" sz="2000" dirty="0">
                <a:solidFill>
                  <a:schemeClr val="dk1"/>
                </a:solidFill>
                <a:ea typeface="Montserrat SemiBold"/>
                <a:cs typeface="Montserrat SemiBold"/>
                <a:sym typeface="Montserrat SemiBold"/>
              </a:rPr>
              <a:t> contre le clade 1 n’a pas été démontrée.</a:t>
            </a:r>
            <a:endParaRPr lang="en-US" sz="2000" dirty="0">
              <a:solidFill>
                <a:schemeClr val="dk1"/>
              </a:solidFill>
              <a:ea typeface="Montserrat SemiBold"/>
              <a:cs typeface="Montserrat SemiBold"/>
              <a:sym typeface="Montserrat SemiBold"/>
            </a:endParaRPr>
          </a:p>
        </p:txBody>
      </p:sp>
    </p:spTree>
    <p:extLst>
      <p:ext uri="{BB962C8B-B14F-4D97-AF65-F5344CB8AC3E}">
        <p14:creationId xmlns:p14="http://schemas.microsoft.com/office/powerpoint/2010/main" val="60881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3">
                                            <p:txEl>
                                              <p:pRg st="0" end="0"/>
                                            </p:txEl>
                                          </p:spTgt>
                                        </p:tgtEl>
                                        <p:attrNameLst>
                                          <p:attrName>style.visibility</p:attrName>
                                        </p:attrNameLst>
                                      </p:cBhvr>
                                      <p:to>
                                        <p:strVal val="visible"/>
                                      </p:to>
                                    </p:set>
                                    <p:anim calcmode="lin" valueType="num">
                                      <p:cBhvr additive="base">
                                        <p:cTn id="7" dur="500"/>
                                        <p:tgtEl>
                                          <p:spTgt spid="37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73">
                                            <p:txEl>
                                              <p:pRg st="1" end="1"/>
                                            </p:txEl>
                                          </p:spTgt>
                                        </p:tgtEl>
                                        <p:attrNameLst>
                                          <p:attrName>style.visibility</p:attrName>
                                        </p:attrNameLst>
                                      </p:cBhvr>
                                      <p:to>
                                        <p:strVal val="visible"/>
                                      </p:to>
                                    </p:set>
                                    <p:anim calcmode="lin" valueType="num">
                                      <p:cBhvr additive="base">
                                        <p:cTn id="12" dur="500"/>
                                        <p:tgtEl>
                                          <p:spTgt spid="37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73">
                                            <p:txEl>
                                              <p:pRg st="2" end="2"/>
                                            </p:txEl>
                                          </p:spTgt>
                                        </p:tgtEl>
                                        <p:attrNameLst>
                                          <p:attrName>style.visibility</p:attrName>
                                        </p:attrNameLst>
                                      </p:cBhvr>
                                      <p:to>
                                        <p:strVal val="visible"/>
                                      </p:to>
                                    </p:set>
                                    <p:anim calcmode="lin" valueType="num">
                                      <p:cBhvr additive="base">
                                        <p:cTn id="17" dur="500"/>
                                        <p:tgtEl>
                                          <p:spTgt spid="37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73">
                                            <p:txEl>
                                              <p:pRg st="3" end="3"/>
                                            </p:txEl>
                                          </p:spTgt>
                                        </p:tgtEl>
                                        <p:attrNameLst>
                                          <p:attrName>style.visibility</p:attrName>
                                        </p:attrNameLst>
                                      </p:cBhvr>
                                      <p:to>
                                        <p:strVal val="visible"/>
                                      </p:to>
                                    </p:set>
                                    <p:anim calcmode="lin" valueType="num">
                                      <p:cBhvr additive="base">
                                        <p:cTn id="22" dur="500"/>
                                        <p:tgtEl>
                                          <p:spTgt spid="37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7"/>
          <p:cNvSpPr txBox="1">
            <a:spLocks noGrp="1"/>
          </p:cNvSpPr>
          <p:nvPr>
            <p:ph type="title"/>
          </p:nvPr>
        </p:nvSpPr>
        <p:spPr>
          <a:xfrm>
            <a:off x="333375" y="299079"/>
            <a:ext cx="11858625" cy="586699"/>
          </a:xfrm>
          <a:prstGeom prst="rect">
            <a:avLst/>
          </a:prstGeom>
          <a:noFill/>
          <a:ln>
            <a:noFill/>
          </a:ln>
        </p:spPr>
        <p:txBody>
          <a:bodyPr spcFirstLastPara="1" vert="horz" wrap="square" lIns="0" tIns="9525" rIns="0" bIns="0" rtlCol="0" anchor="t" anchorCtr="0">
            <a:spAutoFit/>
          </a:bodyPr>
          <a:lstStyle/>
          <a:p>
            <a:pPr marL="9525">
              <a:lnSpc>
                <a:spcPct val="100000"/>
              </a:lnSpc>
              <a:spcBef>
                <a:spcPts val="0"/>
              </a:spcBef>
            </a:pPr>
            <a:r>
              <a:rPr lang="en-US" sz="3750" dirty="0" err="1"/>
              <a:t>Traitement</a:t>
            </a:r>
            <a:r>
              <a:rPr lang="en-US" sz="3750" dirty="0"/>
              <a:t> Mpox (</a:t>
            </a:r>
            <a:r>
              <a:rPr lang="en-US" sz="3750" dirty="0" err="1"/>
              <a:t>cont</a:t>
            </a:r>
            <a:r>
              <a:rPr lang="en-US" sz="3750" dirty="0"/>
              <a:t>)</a:t>
            </a:r>
            <a:endParaRPr sz="3750" dirty="0"/>
          </a:p>
        </p:txBody>
      </p:sp>
      <p:sp>
        <p:nvSpPr>
          <p:cNvPr id="372" name="Google Shape;372;p7"/>
          <p:cNvSpPr/>
          <p:nvPr/>
        </p:nvSpPr>
        <p:spPr>
          <a:xfrm>
            <a:off x="342900" y="1009650"/>
            <a:ext cx="1420178" cy="103823"/>
          </a:xfrm>
          <a:custGeom>
            <a:avLst/>
            <a:gdLst/>
            <a:ahLst/>
            <a:cxnLst/>
            <a:rect l="l" t="t" r="r" b="b"/>
            <a:pathLst>
              <a:path w="1893570" h="138430" extrusionOk="0">
                <a:moveTo>
                  <a:pt x="1893316" y="0"/>
                </a:moveTo>
                <a:lnTo>
                  <a:pt x="0" y="0"/>
                </a:lnTo>
                <a:lnTo>
                  <a:pt x="0" y="138429"/>
                </a:lnTo>
                <a:lnTo>
                  <a:pt x="1893316" y="138429"/>
                </a:lnTo>
                <a:lnTo>
                  <a:pt x="1893316" y="0"/>
                </a:lnTo>
                <a:close/>
              </a:path>
            </a:pathLst>
          </a:custGeom>
          <a:solidFill>
            <a:schemeClr val="accent2"/>
          </a:solidFill>
          <a:ln>
            <a:noFill/>
          </a:ln>
        </p:spPr>
        <p:txBody>
          <a:bodyPr spcFirstLastPara="1" wrap="square" lIns="0" tIns="0" rIns="0" bIns="0" anchor="t" anchorCtr="0">
            <a:noAutofit/>
          </a:bodyPr>
          <a:lstStyle/>
          <a:p>
            <a:endParaRPr sz="1350">
              <a:solidFill>
                <a:schemeClr val="dk1"/>
              </a:solidFill>
              <a:latin typeface="Calibri"/>
              <a:ea typeface="Calibri"/>
              <a:cs typeface="Calibri"/>
              <a:sym typeface="Calibri"/>
            </a:endParaRPr>
          </a:p>
        </p:txBody>
      </p:sp>
      <p:sp>
        <p:nvSpPr>
          <p:cNvPr id="373" name="Google Shape;373;p7"/>
          <p:cNvSpPr txBox="1"/>
          <p:nvPr/>
        </p:nvSpPr>
        <p:spPr>
          <a:xfrm>
            <a:off x="342899" y="1237345"/>
            <a:ext cx="11299751" cy="5549596"/>
          </a:xfrm>
          <a:prstGeom prst="rect">
            <a:avLst/>
          </a:prstGeom>
          <a:noFill/>
          <a:ln>
            <a:noFill/>
          </a:ln>
        </p:spPr>
        <p:txBody>
          <a:bodyPr spcFirstLastPara="1" wrap="square" lIns="0" tIns="9525" rIns="0" bIns="0" anchor="t" anchorCtr="0">
            <a:spAutoFit/>
          </a:bodyPr>
          <a:lstStyle/>
          <a:p>
            <a:pPr marL="352425" marR="3810" indent="-342900">
              <a:lnSpc>
                <a:spcPct val="150000"/>
              </a:lnSpc>
              <a:buFont typeface="Wingdings" panose="05000000000000000000" pitchFamily="2" charset="2"/>
              <a:buChar char="Ø"/>
            </a:pPr>
            <a:r>
              <a:rPr lang="fr-FR" sz="2000" dirty="0">
                <a:solidFill>
                  <a:schemeClr val="dk1"/>
                </a:solidFill>
                <a:ea typeface="Montserrat SemiBold"/>
                <a:cs typeface="Montserrat SemiBold"/>
                <a:sym typeface="Montserrat SemiBold"/>
              </a:rPr>
              <a:t>Il est crucial d’évaluer et de traiter les comorbidités potentielles susceptibles de prédisposer les individus, en particulier les enfants et les femmes enceintes, à des formes plus graves de la maladie. Ces comorbidités comprennent la malnutrition et les carences nutritionnelles, les infections concomitantes et la maladie VIH avancée et non traitée.</a:t>
            </a:r>
          </a:p>
          <a:p>
            <a:pPr marL="352425" marR="3810" indent="-342900">
              <a:lnSpc>
                <a:spcPct val="150000"/>
              </a:lnSpc>
              <a:buFont typeface="Wingdings" panose="05000000000000000000" pitchFamily="2" charset="2"/>
              <a:buChar char="Ø"/>
            </a:pPr>
            <a:r>
              <a:rPr lang="fr-FR" sz="2000" dirty="0">
                <a:solidFill>
                  <a:schemeClr val="dk1"/>
                </a:solidFill>
                <a:ea typeface="Montserrat SemiBold"/>
                <a:cs typeface="Montserrat SemiBold"/>
                <a:sym typeface="Montserrat SemiBold"/>
              </a:rPr>
              <a:t>Le personnel de santé traitant le </a:t>
            </a:r>
            <a:r>
              <a:rPr lang="fr-FR" sz="2000" dirty="0" err="1">
                <a:solidFill>
                  <a:schemeClr val="dk1"/>
                </a:solidFill>
                <a:ea typeface="Montserrat SemiBold"/>
                <a:cs typeface="Montserrat SemiBold"/>
                <a:sym typeface="Montserrat SemiBold"/>
              </a:rPr>
              <a:t>mpox</a:t>
            </a:r>
            <a:r>
              <a:rPr lang="fr-FR" sz="2000" dirty="0">
                <a:solidFill>
                  <a:schemeClr val="dk1"/>
                </a:solidFill>
                <a:ea typeface="Montserrat SemiBold"/>
                <a:cs typeface="Montserrat SemiBold"/>
                <a:sym typeface="Montserrat SemiBold"/>
              </a:rPr>
              <a:t> doit être formé aux compétences de base en matière de soutien psychosocial, leur permettant de fournir des soins compatissants, solidaires et dignes qui répondent à l'impact social et émotionnel de la maladie, ainsi qu'aux symptômes physiques.</a:t>
            </a:r>
          </a:p>
          <a:p>
            <a:pPr marL="352425" marR="3810" indent="-342900">
              <a:lnSpc>
                <a:spcPct val="150000"/>
              </a:lnSpc>
              <a:buFont typeface="Wingdings" panose="05000000000000000000" pitchFamily="2" charset="2"/>
              <a:buChar char="Ø"/>
            </a:pPr>
            <a:r>
              <a:rPr lang="fr-FR" sz="2000" dirty="0">
                <a:solidFill>
                  <a:schemeClr val="dk1"/>
                </a:solidFill>
                <a:ea typeface="Montserrat SemiBold"/>
                <a:cs typeface="Montserrat SemiBold"/>
                <a:sym typeface="Montserrat SemiBold"/>
              </a:rPr>
              <a:t>Soins aux enfants : lorsqu'une hospitalisation est nécessaire, l'UNICEF plaide fermement contre la séparation d'un enfant affecté de son tuteur. Cependant, dans les cas où un soignant souffre de </a:t>
            </a:r>
            <a:r>
              <a:rPr lang="fr-FR" sz="2000" dirty="0" err="1">
                <a:solidFill>
                  <a:schemeClr val="dk1"/>
                </a:solidFill>
                <a:ea typeface="Montserrat SemiBold"/>
                <a:cs typeface="Montserrat SemiBold"/>
                <a:sym typeface="Montserrat SemiBold"/>
              </a:rPr>
              <a:t>mpox</a:t>
            </a:r>
            <a:r>
              <a:rPr lang="fr-FR" sz="2000" dirty="0">
                <a:solidFill>
                  <a:schemeClr val="dk1"/>
                </a:solidFill>
                <a:ea typeface="Montserrat SemiBold"/>
                <a:cs typeface="Montserrat SemiBold"/>
                <a:sym typeface="Montserrat SemiBold"/>
              </a:rPr>
              <a:t> et ne peut pas s’occuper de l’enfant en toute sécurité, il est essentiel de fournir un soutien à des modalités de prise en charge alternatives (familiales) pour garantir la protection, la sécurité et le bien-être physique et mental de l’enfant.</a:t>
            </a:r>
            <a:endParaRPr lang="en-US" sz="2000" dirty="0">
              <a:solidFill>
                <a:schemeClr val="dk1"/>
              </a:solidFill>
              <a:ea typeface="Montserrat SemiBold"/>
              <a:cs typeface="Montserrat SemiBold"/>
              <a:sym typeface="Montserrat SemiBold"/>
            </a:endParaRPr>
          </a:p>
        </p:txBody>
      </p:sp>
    </p:spTree>
    <p:extLst>
      <p:ext uri="{BB962C8B-B14F-4D97-AF65-F5344CB8AC3E}">
        <p14:creationId xmlns:p14="http://schemas.microsoft.com/office/powerpoint/2010/main" val="291160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3">
                                            <p:txEl>
                                              <p:pRg st="0" end="0"/>
                                            </p:txEl>
                                          </p:spTgt>
                                        </p:tgtEl>
                                        <p:attrNameLst>
                                          <p:attrName>style.visibility</p:attrName>
                                        </p:attrNameLst>
                                      </p:cBhvr>
                                      <p:to>
                                        <p:strVal val="visible"/>
                                      </p:to>
                                    </p:set>
                                    <p:anim calcmode="lin" valueType="num">
                                      <p:cBhvr additive="base">
                                        <p:cTn id="7" dur="500"/>
                                        <p:tgtEl>
                                          <p:spTgt spid="37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73">
                                            <p:txEl>
                                              <p:pRg st="1" end="1"/>
                                            </p:txEl>
                                          </p:spTgt>
                                        </p:tgtEl>
                                        <p:attrNameLst>
                                          <p:attrName>style.visibility</p:attrName>
                                        </p:attrNameLst>
                                      </p:cBhvr>
                                      <p:to>
                                        <p:strVal val="visible"/>
                                      </p:to>
                                    </p:set>
                                    <p:anim calcmode="lin" valueType="num">
                                      <p:cBhvr additive="base">
                                        <p:cTn id="12" dur="500"/>
                                        <p:tgtEl>
                                          <p:spTgt spid="37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73">
                                            <p:txEl>
                                              <p:pRg st="2" end="2"/>
                                            </p:txEl>
                                          </p:spTgt>
                                        </p:tgtEl>
                                        <p:attrNameLst>
                                          <p:attrName>style.visibility</p:attrName>
                                        </p:attrNameLst>
                                      </p:cBhvr>
                                      <p:to>
                                        <p:strVal val="visible"/>
                                      </p:to>
                                    </p:set>
                                    <p:anim calcmode="lin" valueType="num">
                                      <p:cBhvr additive="base">
                                        <p:cTn id="17" dur="500"/>
                                        <p:tgtEl>
                                          <p:spTgt spid="37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7"/>
          <p:cNvSpPr txBox="1">
            <a:spLocks noGrp="1"/>
          </p:cNvSpPr>
          <p:nvPr>
            <p:ph type="title"/>
          </p:nvPr>
        </p:nvSpPr>
        <p:spPr>
          <a:xfrm>
            <a:off x="333375" y="299079"/>
            <a:ext cx="11858625" cy="586699"/>
          </a:xfrm>
          <a:prstGeom prst="rect">
            <a:avLst/>
          </a:prstGeom>
          <a:noFill/>
          <a:ln>
            <a:noFill/>
          </a:ln>
        </p:spPr>
        <p:txBody>
          <a:bodyPr spcFirstLastPara="1" vert="horz" wrap="square" lIns="0" tIns="9525" rIns="0" bIns="0" rtlCol="0" anchor="t" anchorCtr="0">
            <a:spAutoFit/>
          </a:bodyPr>
          <a:lstStyle/>
          <a:p>
            <a:pPr marL="9525">
              <a:lnSpc>
                <a:spcPct val="100000"/>
              </a:lnSpc>
              <a:spcBef>
                <a:spcPts val="0"/>
              </a:spcBef>
            </a:pPr>
            <a:r>
              <a:rPr lang="en-US" sz="3750" dirty="0" err="1"/>
              <a:t>Mesures</a:t>
            </a:r>
            <a:r>
              <a:rPr lang="en-US" sz="3750" dirty="0"/>
              <a:t> de </a:t>
            </a:r>
            <a:r>
              <a:rPr lang="en-US" sz="3750" dirty="0" err="1"/>
              <a:t>prévention</a:t>
            </a:r>
            <a:endParaRPr sz="3750" dirty="0"/>
          </a:p>
        </p:txBody>
      </p:sp>
      <p:sp>
        <p:nvSpPr>
          <p:cNvPr id="372" name="Google Shape;372;p7"/>
          <p:cNvSpPr/>
          <p:nvPr/>
        </p:nvSpPr>
        <p:spPr>
          <a:xfrm>
            <a:off x="342900" y="1009650"/>
            <a:ext cx="1420178" cy="103823"/>
          </a:xfrm>
          <a:custGeom>
            <a:avLst/>
            <a:gdLst/>
            <a:ahLst/>
            <a:cxnLst/>
            <a:rect l="l" t="t" r="r" b="b"/>
            <a:pathLst>
              <a:path w="1893570" h="138430" extrusionOk="0">
                <a:moveTo>
                  <a:pt x="1893316" y="0"/>
                </a:moveTo>
                <a:lnTo>
                  <a:pt x="0" y="0"/>
                </a:lnTo>
                <a:lnTo>
                  <a:pt x="0" y="138429"/>
                </a:lnTo>
                <a:lnTo>
                  <a:pt x="1893316" y="138429"/>
                </a:lnTo>
                <a:lnTo>
                  <a:pt x="1893316" y="0"/>
                </a:lnTo>
                <a:close/>
              </a:path>
            </a:pathLst>
          </a:custGeom>
          <a:solidFill>
            <a:schemeClr val="accent2"/>
          </a:solidFill>
          <a:ln>
            <a:noFill/>
          </a:ln>
        </p:spPr>
        <p:txBody>
          <a:bodyPr spcFirstLastPara="1" wrap="square" lIns="0" tIns="0" rIns="0" bIns="0" anchor="t" anchorCtr="0">
            <a:noAutofit/>
          </a:bodyPr>
          <a:lstStyle/>
          <a:p>
            <a:endParaRPr sz="1350">
              <a:solidFill>
                <a:schemeClr val="dk1"/>
              </a:solidFill>
              <a:latin typeface="Calibri"/>
              <a:ea typeface="Calibri"/>
              <a:cs typeface="Calibri"/>
              <a:sym typeface="Calibri"/>
            </a:endParaRPr>
          </a:p>
        </p:txBody>
      </p:sp>
      <p:sp>
        <p:nvSpPr>
          <p:cNvPr id="373" name="Google Shape;373;p7"/>
          <p:cNvSpPr txBox="1"/>
          <p:nvPr/>
        </p:nvSpPr>
        <p:spPr>
          <a:xfrm>
            <a:off x="342900" y="1009650"/>
            <a:ext cx="10908680" cy="6011261"/>
          </a:xfrm>
          <a:prstGeom prst="rect">
            <a:avLst/>
          </a:prstGeom>
          <a:noFill/>
          <a:ln>
            <a:noFill/>
          </a:ln>
        </p:spPr>
        <p:txBody>
          <a:bodyPr spcFirstLastPara="1" wrap="square" lIns="0" tIns="9525" rIns="0" bIns="0" anchor="t" anchorCtr="0">
            <a:spAutoFit/>
          </a:bodyPr>
          <a:lstStyle/>
          <a:p>
            <a:pPr marL="9525" marR="3810">
              <a:lnSpc>
                <a:spcPct val="150000"/>
              </a:lnSpc>
            </a:pPr>
            <a:r>
              <a:rPr lang="en-US" sz="2000" b="1" dirty="0">
                <a:solidFill>
                  <a:schemeClr val="dk1"/>
                </a:solidFill>
                <a:ea typeface="Montserrat SemiBold"/>
                <a:cs typeface="Montserrat SemiBold"/>
                <a:sym typeface="Montserrat SemiBold"/>
              </a:rPr>
              <a:t>Transmission entre humans </a:t>
            </a:r>
          </a:p>
          <a:p>
            <a:pPr marL="352425" marR="3810" indent="-342900">
              <a:lnSpc>
                <a:spcPct val="150000"/>
              </a:lnSpc>
              <a:buFont typeface="Wingdings" panose="05000000000000000000" pitchFamily="2" charset="2"/>
              <a:buChar char="Ø"/>
            </a:pPr>
            <a:r>
              <a:rPr lang="fr-FR" sz="2000" dirty="0">
                <a:solidFill>
                  <a:schemeClr val="dk1"/>
                </a:solidFill>
                <a:ea typeface="Montserrat SemiBold"/>
                <a:cs typeface="Montserrat SemiBold"/>
                <a:sym typeface="Montserrat SemiBold"/>
              </a:rPr>
              <a:t>Pour vous protéger et protéger les autres contre la </a:t>
            </a:r>
            <a:r>
              <a:rPr lang="fr-FR" sz="2000" dirty="0" err="1">
                <a:solidFill>
                  <a:schemeClr val="dk1"/>
                </a:solidFill>
                <a:ea typeface="Montserrat SemiBold"/>
                <a:cs typeface="Montserrat SemiBold"/>
                <a:sym typeface="Montserrat SemiBold"/>
              </a:rPr>
              <a:t>mpox</a:t>
            </a:r>
            <a:r>
              <a:rPr lang="fr-FR" sz="2000" dirty="0">
                <a:solidFill>
                  <a:schemeClr val="dk1"/>
                </a:solidFill>
                <a:ea typeface="Montserrat SemiBold"/>
                <a:cs typeface="Montserrat SemiBold"/>
                <a:sym typeface="Montserrat SemiBold"/>
              </a:rPr>
              <a:t>, connaissez les signes et symptômes, comment le virus se propage, que faire si vous tombez malade et le risque dans votre région ou communauté. La plupart des personnes atteintes de </a:t>
            </a:r>
            <a:r>
              <a:rPr lang="fr-FR" sz="2000" dirty="0" err="1">
                <a:solidFill>
                  <a:schemeClr val="dk1"/>
                </a:solidFill>
                <a:ea typeface="Montserrat SemiBold"/>
                <a:cs typeface="Montserrat SemiBold"/>
                <a:sym typeface="Montserrat SemiBold"/>
              </a:rPr>
              <a:t>mpox</a:t>
            </a:r>
            <a:r>
              <a:rPr lang="fr-FR" sz="2000" dirty="0">
                <a:solidFill>
                  <a:schemeClr val="dk1"/>
                </a:solidFill>
                <a:ea typeface="Montserrat SemiBold"/>
                <a:cs typeface="Montserrat SemiBold"/>
                <a:sym typeface="Montserrat SemiBold"/>
              </a:rPr>
              <a:t> se rétabliront en 2 à 4 semaines.</a:t>
            </a:r>
          </a:p>
          <a:p>
            <a:pPr marL="352425" marR="3810" indent="-342900">
              <a:lnSpc>
                <a:spcPct val="150000"/>
              </a:lnSpc>
              <a:buFont typeface="Wingdings" panose="05000000000000000000" pitchFamily="2" charset="2"/>
              <a:buChar char="Ø"/>
            </a:pPr>
            <a:r>
              <a:rPr lang="fr-FR" sz="2000" dirty="0">
                <a:solidFill>
                  <a:schemeClr val="dk1"/>
                </a:solidFill>
                <a:ea typeface="Montserrat SemiBold"/>
                <a:cs typeface="Montserrat SemiBold"/>
                <a:sym typeface="Montserrat SemiBold"/>
              </a:rPr>
              <a:t>Si le virus se propage dans votre région ou dans votre communauté, discutez ouvertement avec ceux avec qui vous êtes en contact étroit de tout symptôme que vous ou eux pourriez présenter. </a:t>
            </a:r>
          </a:p>
          <a:p>
            <a:pPr marL="352425" marR="3810" indent="-342900">
              <a:lnSpc>
                <a:spcPct val="150000"/>
              </a:lnSpc>
              <a:buFont typeface="Wingdings" panose="05000000000000000000" pitchFamily="2" charset="2"/>
              <a:buChar char="Ø"/>
            </a:pPr>
            <a:r>
              <a:rPr lang="fr-FR" sz="2000" dirty="0">
                <a:solidFill>
                  <a:schemeClr val="dk1"/>
                </a:solidFill>
                <a:ea typeface="Montserrat SemiBold"/>
                <a:cs typeface="Montserrat SemiBold"/>
                <a:sym typeface="Montserrat SemiBold"/>
              </a:rPr>
              <a:t>Évitez tout contact étroit avec toute personne atteinte de </a:t>
            </a:r>
            <a:r>
              <a:rPr lang="fr-FR" sz="2000" dirty="0" err="1">
                <a:solidFill>
                  <a:schemeClr val="dk1"/>
                </a:solidFill>
                <a:ea typeface="Montserrat SemiBold"/>
                <a:cs typeface="Montserrat SemiBold"/>
                <a:sym typeface="Montserrat SemiBold"/>
              </a:rPr>
              <a:t>mpox</a:t>
            </a:r>
            <a:r>
              <a:rPr lang="fr-FR" sz="2000" dirty="0">
                <a:solidFill>
                  <a:schemeClr val="dk1"/>
                </a:solidFill>
                <a:ea typeface="Montserrat SemiBold"/>
                <a:cs typeface="Montserrat SemiBold"/>
                <a:sym typeface="Montserrat SemiBold"/>
              </a:rPr>
              <a:t>, y compris tout contact sexuel. </a:t>
            </a:r>
          </a:p>
          <a:p>
            <a:pPr marL="352425" marR="3810" indent="-342900">
              <a:lnSpc>
                <a:spcPct val="150000"/>
              </a:lnSpc>
              <a:buFont typeface="Wingdings" panose="05000000000000000000" pitchFamily="2" charset="2"/>
              <a:buChar char="Ø"/>
            </a:pPr>
            <a:r>
              <a:rPr lang="fr-FR" sz="2000" dirty="0">
                <a:solidFill>
                  <a:schemeClr val="dk1"/>
                </a:solidFill>
                <a:ea typeface="Montserrat SemiBold"/>
                <a:cs typeface="Montserrat SemiBold"/>
                <a:sym typeface="Montserrat SemiBold"/>
              </a:rPr>
              <a:t>Lavez-vous fréquemment les mains avec de l’eau et du savon ou avec un désinfectant pour les mains à base d’alcool.</a:t>
            </a:r>
          </a:p>
          <a:p>
            <a:pPr marL="352425" marR="3810" indent="-342900">
              <a:lnSpc>
                <a:spcPct val="150000"/>
              </a:lnSpc>
              <a:buFont typeface="Wingdings" panose="05000000000000000000" pitchFamily="2" charset="2"/>
              <a:buChar char="Ø"/>
            </a:pPr>
            <a:endParaRPr lang="en-US" sz="2000" dirty="0">
              <a:solidFill>
                <a:schemeClr val="dk1"/>
              </a:solidFill>
              <a:ea typeface="Montserrat SemiBold"/>
              <a:cs typeface="Montserrat SemiBold"/>
              <a:sym typeface="Montserrat SemiBold"/>
            </a:endParaRPr>
          </a:p>
        </p:txBody>
      </p:sp>
    </p:spTree>
    <p:extLst>
      <p:ext uri="{BB962C8B-B14F-4D97-AF65-F5344CB8AC3E}">
        <p14:creationId xmlns:p14="http://schemas.microsoft.com/office/powerpoint/2010/main" val="48834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3">
                                            <p:txEl>
                                              <p:pRg st="0" end="0"/>
                                            </p:txEl>
                                          </p:spTgt>
                                        </p:tgtEl>
                                        <p:attrNameLst>
                                          <p:attrName>style.visibility</p:attrName>
                                        </p:attrNameLst>
                                      </p:cBhvr>
                                      <p:to>
                                        <p:strVal val="visible"/>
                                      </p:to>
                                    </p:set>
                                    <p:anim calcmode="lin" valueType="num">
                                      <p:cBhvr additive="base">
                                        <p:cTn id="7" dur="500"/>
                                        <p:tgtEl>
                                          <p:spTgt spid="37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7"/>
          <p:cNvSpPr txBox="1">
            <a:spLocks noGrp="1"/>
          </p:cNvSpPr>
          <p:nvPr>
            <p:ph type="title"/>
          </p:nvPr>
        </p:nvSpPr>
        <p:spPr>
          <a:xfrm>
            <a:off x="333375" y="299079"/>
            <a:ext cx="11858625" cy="586699"/>
          </a:xfrm>
          <a:prstGeom prst="rect">
            <a:avLst/>
          </a:prstGeom>
          <a:noFill/>
          <a:ln>
            <a:noFill/>
          </a:ln>
        </p:spPr>
        <p:txBody>
          <a:bodyPr spcFirstLastPara="1" vert="horz" wrap="square" lIns="0" tIns="9525" rIns="0" bIns="0" rtlCol="0" anchor="t" anchorCtr="0">
            <a:spAutoFit/>
          </a:bodyPr>
          <a:lstStyle/>
          <a:p>
            <a:pPr marL="9525">
              <a:lnSpc>
                <a:spcPct val="100000"/>
              </a:lnSpc>
              <a:spcBef>
                <a:spcPts val="0"/>
              </a:spcBef>
            </a:pPr>
            <a:r>
              <a:rPr lang="en-US" sz="3750" dirty="0" err="1"/>
              <a:t>Mesures</a:t>
            </a:r>
            <a:r>
              <a:rPr lang="en-US" sz="3750" dirty="0"/>
              <a:t> de prevention (</a:t>
            </a:r>
            <a:r>
              <a:rPr lang="en-US" sz="3750" dirty="0" err="1"/>
              <a:t>cont</a:t>
            </a:r>
            <a:r>
              <a:rPr lang="en-US" sz="3750" dirty="0"/>
              <a:t>) </a:t>
            </a:r>
            <a:endParaRPr sz="3750" dirty="0"/>
          </a:p>
        </p:txBody>
      </p:sp>
      <p:sp>
        <p:nvSpPr>
          <p:cNvPr id="372" name="Google Shape;372;p7"/>
          <p:cNvSpPr/>
          <p:nvPr/>
        </p:nvSpPr>
        <p:spPr>
          <a:xfrm>
            <a:off x="342900" y="1009650"/>
            <a:ext cx="1420178" cy="103823"/>
          </a:xfrm>
          <a:custGeom>
            <a:avLst/>
            <a:gdLst/>
            <a:ahLst/>
            <a:cxnLst/>
            <a:rect l="l" t="t" r="r" b="b"/>
            <a:pathLst>
              <a:path w="1893570" h="138430" extrusionOk="0">
                <a:moveTo>
                  <a:pt x="1893316" y="0"/>
                </a:moveTo>
                <a:lnTo>
                  <a:pt x="0" y="0"/>
                </a:lnTo>
                <a:lnTo>
                  <a:pt x="0" y="138429"/>
                </a:lnTo>
                <a:lnTo>
                  <a:pt x="1893316" y="138429"/>
                </a:lnTo>
                <a:lnTo>
                  <a:pt x="1893316" y="0"/>
                </a:lnTo>
                <a:close/>
              </a:path>
            </a:pathLst>
          </a:custGeom>
          <a:solidFill>
            <a:schemeClr val="accent2"/>
          </a:solidFill>
          <a:ln>
            <a:noFill/>
          </a:ln>
        </p:spPr>
        <p:txBody>
          <a:bodyPr spcFirstLastPara="1" wrap="square" lIns="0" tIns="0" rIns="0" bIns="0" anchor="t" anchorCtr="0">
            <a:noAutofit/>
          </a:bodyPr>
          <a:lstStyle/>
          <a:p>
            <a:endParaRPr sz="1350">
              <a:solidFill>
                <a:schemeClr val="dk1"/>
              </a:solidFill>
              <a:latin typeface="Calibri"/>
              <a:ea typeface="Calibri"/>
              <a:cs typeface="Calibri"/>
              <a:sym typeface="Calibri"/>
            </a:endParaRPr>
          </a:p>
        </p:txBody>
      </p:sp>
      <p:sp>
        <p:nvSpPr>
          <p:cNvPr id="373" name="Google Shape;373;p7"/>
          <p:cNvSpPr txBox="1"/>
          <p:nvPr/>
        </p:nvSpPr>
        <p:spPr>
          <a:xfrm>
            <a:off x="123167" y="966985"/>
            <a:ext cx="12068833" cy="6334426"/>
          </a:xfrm>
          <a:prstGeom prst="rect">
            <a:avLst/>
          </a:prstGeom>
          <a:noFill/>
          <a:ln>
            <a:noFill/>
          </a:ln>
        </p:spPr>
        <p:txBody>
          <a:bodyPr spcFirstLastPara="1" wrap="square" lIns="0" tIns="9525" rIns="0" bIns="0" anchor="t" anchorCtr="0">
            <a:spAutoFit/>
          </a:bodyPr>
          <a:lstStyle/>
          <a:p>
            <a:pPr marL="9525" marR="3810">
              <a:lnSpc>
                <a:spcPct val="150000"/>
              </a:lnSpc>
            </a:pPr>
            <a:r>
              <a:rPr lang="fr-FR" b="1" dirty="0">
                <a:solidFill>
                  <a:schemeClr val="dk1"/>
                </a:solidFill>
                <a:ea typeface="Montserrat SemiBold"/>
                <a:cs typeface="Montserrat SemiBold"/>
                <a:sym typeface="Montserrat SemiBold"/>
              </a:rPr>
              <a:t>Si vous pensez avoir </a:t>
            </a:r>
            <a:r>
              <a:rPr lang="fr-FR" b="1" dirty="0" err="1">
                <a:solidFill>
                  <a:schemeClr val="dk1"/>
                </a:solidFill>
                <a:ea typeface="Montserrat SemiBold"/>
                <a:cs typeface="Montserrat SemiBold"/>
                <a:sym typeface="Montserrat SemiBold"/>
              </a:rPr>
              <a:t>mpox</a:t>
            </a:r>
            <a:r>
              <a:rPr lang="fr-FR" b="1" dirty="0">
                <a:solidFill>
                  <a:schemeClr val="dk1"/>
                </a:solidFill>
                <a:ea typeface="Montserrat SemiBold"/>
                <a:cs typeface="Montserrat SemiBold"/>
                <a:sym typeface="Montserrat SemiBold"/>
              </a:rPr>
              <a:t> :</a:t>
            </a:r>
          </a:p>
          <a:p>
            <a:pPr marL="352425" marR="3810" indent="-342900">
              <a:lnSpc>
                <a:spcPct val="150000"/>
              </a:lnSpc>
              <a:buFont typeface="Wingdings" panose="05000000000000000000" pitchFamily="2" charset="2"/>
              <a:buChar char="Ø"/>
            </a:pPr>
            <a:r>
              <a:rPr lang="fr-FR" dirty="0">
                <a:solidFill>
                  <a:schemeClr val="dk1"/>
                </a:solidFill>
                <a:ea typeface="Montserrat SemiBold"/>
                <a:cs typeface="Montserrat SemiBold"/>
                <a:sym typeface="Montserrat SemiBold"/>
              </a:rPr>
              <a:t>Contactez votre professionnel de la santé pour obtenir des conseils</a:t>
            </a:r>
          </a:p>
          <a:p>
            <a:pPr marL="352425" marR="3810" indent="-342900">
              <a:lnSpc>
                <a:spcPct val="150000"/>
              </a:lnSpc>
              <a:buFont typeface="Wingdings" panose="05000000000000000000" pitchFamily="2" charset="2"/>
              <a:buChar char="Ø"/>
            </a:pPr>
            <a:r>
              <a:rPr lang="fr-FR" dirty="0">
                <a:solidFill>
                  <a:schemeClr val="dk1"/>
                </a:solidFill>
                <a:ea typeface="Montserrat SemiBold"/>
                <a:cs typeface="Montserrat SemiBold"/>
                <a:sym typeface="Montserrat SemiBold"/>
              </a:rPr>
              <a:t>Isolez-vous dans votre propre chambre si possible et ouvrez les fenêtres  </a:t>
            </a:r>
          </a:p>
          <a:p>
            <a:pPr marL="352425" marR="3810" indent="-342900">
              <a:lnSpc>
                <a:spcPct val="150000"/>
              </a:lnSpc>
              <a:buFont typeface="Wingdings" panose="05000000000000000000" pitchFamily="2" charset="2"/>
              <a:buChar char="Ø"/>
            </a:pPr>
            <a:r>
              <a:rPr lang="fr-FR" dirty="0">
                <a:solidFill>
                  <a:schemeClr val="dk1"/>
                </a:solidFill>
                <a:ea typeface="Montserrat SemiBold"/>
                <a:cs typeface="Montserrat SemiBold"/>
                <a:sym typeface="Montserrat SemiBold"/>
              </a:rPr>
              <a:t>Lavez-vous souvent les mains avec de l'eau et du savon ou un désinfectant pour les mains, surtout avant ou après avoir touché des éruptions cutanées.  </a:t>
            </a:r>
          </a:p>
          <a:p>
            <a:pPr marL="352425" marR="3810" indent="-342900">
              <a:lnSpc>
                <a:spcPct val="150000"/>
              </a:lnSpc>
              <a:buFont typeface="Wingdings" panose="05000000000000000000" pitchFamily="2" charset="2"/>
              <a:buChar char="Ø"/>
            </a:pPr>
            <a:r>
              <a:rPr lang="fr-FR" dirty="0">
                <a:solidFill>
                  <a:schemeClr val="dk1"/>
                </a:solidFill>
                <a:ea typeface="Montserrat SemiBold"/>
                <a:cs typeface="Montserrat SemiBold"/>
                <a:sym typeface="Montserrat SemiBold"/>
              </a:rPr>
              <a:t>Portez un masque médical et couvrez les lésions en présence d'autres personnes jusqu'à ce que votre éruption cutanée guérisse.</a:t>
            </a:r>
          </a:p>
          <a:p>
            <a:pPr marL="352425" marR="3810" indent="-342900">
              <a:lnSpc>
                <a:spcPct val="150000"/>
              </a:lnSpc>
              <a:buFont typeface="Wingdings" panose="05000000000000000000" pitchFamily="2" charset="2"/>
              <a:buChar char="Ø"/>
            </a:pPr>
            <a:r>
              <a:rPr lang="fr-FR" dirty="0">
                <a:solidFill>
                  <a:schemeClr val="dk1"/>
                </a:solidFill>
                <a:ea typeface="Montserrat SemiBold"/>
                <a:cs typeface="Montserrat SemiBold"/>
                <a:sym typeface="Montserrat SemiBold"/>
              </a:rPr>
              <a:t>Gardez la peau sèche et découverte (sauf dans une pièce avec quelqu'un d'autre) </a:t>
            </a:r>
          </a:p>
          <a:p>
            <a:pPr marL="352425" marR="3810" indent="-342900">
              <a:lnSpc>
                <a:spcPct val="150000"/>
              </a:lnSpc>
              <a:buFont typeface="Wingdings" panose="05000000000000000000" pitchFamily="2" charset="2"/>
              <a:buChar char="Ø"/>
            </a:pPr>
            <a:r>
              <a:rPr lang="fr-FR" dirty="0">
                <a:solidFill>
                  <a:schemeClr val="dk1"/>
                </a:solidFill>
                <a:ea typeface="Montserrat SemiBold"/>
                <a:cs typeface="Montserrat SemiBold"/>
                <a:sym typeface="Montserrat SemiBold"/>
              </a:rPr>
              <a:t>Évitez de toucher les objets dans les espaces partagés et nettoyez et désinfectez les objets et surfaces fréquemment touchés.    </a:t>
            </a:r>
          </a:p>
          <a:p>
            <a:pPr marL="352425" marR="3810" indent="-342900">
              <a:lnSpc>
                <a:spcPct val="150000"/>
              </a:lnSpc>
              <a:buFont typeface="Wingdings" panose="05000000000000000000" pitchFamily="2" charset="2"/>
              <a:buChar char="Ø"/>
            </a:pPr>
            <a:r>
              <a:rPr lang="fr-FR" dirty="0">
                <a:solidFill>
                  <a:schemeClr val="dk1"/>
                </a:solidFill>
                <a:ea typeface="Montserrat SemiBold"/>
                <a:cs typeface="Montserrat SemiBold"/>
                <a:sym typeface="Montserrat SemiBold"/>
              </a:rPr>
              <a:t>Utilisez des rinçages à l’eau salée pour les plaies dans la bouche</a:t>
            </a:r>
          </a:p>
          <a:p>
            <a:pPr marL="352425" marR="3810" indent="-342900">
              <a:lnSpc>
                <a:spcPct val="150000"/>
              </a:lnSpc>
              <a:buFont typeface="Wingdings" panose="05000000000000000000" pitchFamily="2" charset="2"/>
              <a:buChar char="Ø"/>
            </a:pPr>
            <a:r>
              <a:rPr lang="fr-FR" dirty="0">
                <a:solidFill>
                  <a:schemeClr val="dk1"/>
                </a:solidFill>
                <a:ea typeface="Montserrat SemiBold"/>
                <a:cs typeface="Montserrat SemiBold"/>
                <a:sym typeface="Montserrat SemiBold"/>
              </a:rPr>
              <a:t>Prenez des bains chauds avec du bicarbonate de soude ou des sels d'Epsom pour les plaies corporelles</a:t>
            </a:r>
          </a:p>
          <a:p>
            <a:pPr marL="352425" marR="3810" indent="-342900">
              <a:lnSpc>
                <a:spcPct val="150000"/>
              </a:lnSpc>
              <a:buFont typeface="Wingdings" panose="05000000000000000000" pitchFamily="2" charset="2"/>
              <a:buChar char="Ø"/>
            </a:pPr>
            <a:r>
              <a:rPr lang="fr-FR" dirty="0">
                <a:solidFill>
                  <a:schemeClr val="dk1"/>
                </a:solidFill>
                <a:ea typeface="Montserrat SemiBold"/>
                <a:cs typeface="Montserrat SemiBold"/>
                <a:sym typeface="Montserrat SemiBold"/>
              </a:rPr>
              <a:t>Prenez des médicaments en vente libre contre la douleur, comme le paracétamol (acétaminophène) ou l'ibuprofène.</a:t>
            </a:r>
          </a:p>
          <a:p>
            <a:pPr marL="352425" marR="3810" indent="-342900">
              <a:lnSpc>
                <a:spcPct val="150000"/>
              </a:lnSpc>
              <a:buFont typeface="Wingdings" panose="05000000000000000000" pitchFamily="2" charset="2"/>
              <a:buChar char="Ø"/>
            </a:pPr>
            <a:endParaRPr lang="en-US" sz="2000" dirty="0">
              <a:solidFill>
                <a:schemeClr val="dk1"/>
              </a:solidFill>
              <a:ea typeface="Montserrat SemiBold"/>
              <a:cs typeface="Montserrat SemiBold"/>
              <a:sym typeface="Montserrat SemiBold"/>
            </a:endParaRPr>
          </a:p>
        </p:txBody>
      </p:sp>
    </p:spTree>
    <p:extLst>
      <p:ext uri="{BB962C8B-B14F-4D97-AF65-F5344CB8AC3E}">
        <p14:creationId xmlns:p14="http://schemas.microsoft.com/office/powerpoint/2010/main" val="3940016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7"/>
          <p:cNvSpPr txBox="1">
            <a:spLocks noGrp="1"/>
          </p:cNvSpPr>
          <p:nvPr>
            <p:ph type="title"/>
          </p:nvPr>
        </p:nvSpPr>
        <p:spPr>
          <a:xfrm>
            <a:off x="333375" y="299079"/>
            <a:ext cx="11858625" cy="586699"/>
          </a:xfrm>
          <a:prstGeom prst="rect">
            <a:avLst/>
          </a:prstGeom>
          <a:noFill/>
          <a:ln>
            <a:noFill/>
          </a:ln>
        </p:spPr>
        <p:txBody>
          <a:bodyPr spcFirstLastPara="1" vert="horz" wrap="square" lIns="0" tIns="9525" rIns="0" bIns="0" rtlCol="0" anchor="t" anchorCtr="0">
            <a:spAutoFit/>
          </a:bodyPr>
          <a:lstStyle/>
          <a:p>
            <a:pPr marL="9525">
              <a:lnSpc>
                <a:spcPct val="100000"/>
              </a:lnSpc>
              <a:spcBef>
                <a:spcPts val="0"/>
              </a:spcBef>
            </a:pPr>
            <a:r>
              <a:rPr lang="en-US" sz="3750" dirty="0" err="1"/>
              <a:t>Mesures</a:t>
            </a:r>
            <a:r>
              <a:rPr lang="en-US" sz="3750" dirty="0"/>
              <a:t> de prevention (</a:t>
            </a:r>
            <a:r>
              <a:rPr lang="en-US" sz="3750" dirty="0" err="1"/>
              <a:t>cont</a:t>
            </a:r>
            <a:r>
              <a:rPr lang="en-US" sz="3750" dirty="0"/>
              <a:t>) </a:t>
            </a:r>
            <a:endParaRPr sz="3750" dirty="0"/>
          </a:p>
        </p:txBody>
      </p:sp>
      <p:sp>
        <p:nvSpPr>
          <p:cNvPr id="372" name="Google Shape;372;p7"/>
          <p:cNvSpPr/>
          <p:nvPr/>
        </p:nvSpPr>
        <p:spPr>
          <a:xfrm>
            <a:off x="342900" y="1009650"/>
            <a:ext cx="1420178" cy="103823"/>
          </a:xfrm>
          <a:custGeom>
            <a:avLst/>
            <a:gdLst/>
            <a:ahLst/>
            <a:cxnLst/>
            <a:rect l="l" t="t" r="r" b="b"/>
            <a:pathLst>
              <a:path w="1893570" h="138430" extrusionOk="0">
                <a:moveTo>
                  <a:pt x="1893316" y="0"/>
                </a:moveTo>
                <a:lnTo>
                  <a:pt x="0" y="0"/>
                </a:lnTo>
                <a:lnTo>
                  <a:pt x="0" y="138429"/>
                </a:lnTo>
                <a:lnTo>
                  <a:pt x="1893316" y="138429"/>
                </a:lnTo>
                <a:lnTo>
                  <a:pt x="1893316" y="0"/>
                </a:lnTo>
                <a:close/>
              </a:path>
            </a:pathLst>
          </a:custGeom>
          <a:solidFill>
            <a:schemeClr val="accent2"/>
          </a:solidFill>
          <a:ln>
            <a:noFill/>
          </a:ln>
        </p:spPr>
        <p:txBody>
          <a:bodyPr spcFirstLastPara="1" wrap="square" lIns="0" tIns="0" rIns="0" bIns="0" anchor="t" anchorCtr="0">
            <a:noAutofit/>
          </a:bodyPr>
          <a:lstStyle/>
          <a:p>
            <a:endParaRPr sz="1350">
              <a:solidFill>
                <a:schemeClr val="dk1"/>
              </a:solidFill>
              <a:latin typeface="Calibri"/>
              <a:ea typeface="Calibri"/>
              <a:cs typeface="Calibri"/>
              <a:sym typeface="Calibri"/>
            </a:endParaRPr>
          </a:p>
        </p:txBody>
      </p:sp>
      <p:sp>
        <p:nvSpPr>
          <p:cNvPr id="373" name="Google Shape;373;p7"/>
          <p:cNvSpPr txBox="1"/>
          <p:nvPr/>
        </p:nvSpPr>
        <p:spPr>
          <a:xfrm>
            <a:off x="342900" y="1152967"/>
            <a:ext cx="11377032" cy="3241272"/>
          </a:xfrm>
          <a:prstGeom prst="rect">
            <a:avLst/>
          </a:prstGeom>
          <a:noFill/>
          <a:ln>
            <a:noFill/>
          </a:ln>
        </p:spPr>
        <p:txBody>
          <a:bodyPr spcFirstLastPara="1" wrap="square" lIns="0" tIns="9525" rIns="0" bIns="0" anchor="t" anchorCtr="0">
            <a:spAutoFit/>
          </a:bodyPr>
          <a:lstStyle/>
          <a:p>
            <a:pPr marL="9525" marR="3810">
              <a:lnSpc>
                <a:spcPct val="150000"/>
              </a:lnSpc>
            </a:pPr>
            <a:r>
              <a:rPr lang="fr-FR" sz="2000" b="1" dirty="0">
                <a:solidFill>
                  <a:schemeClr val="dk1"/>
                </a:solidFill>
                <a:ea typeface="Montserrat SemiBold"/>
                <a:cs typeface="Montserrat SemiBold"/>
                <a:sym typeface="Montserrat SemiBold"/>
              </a:rPr>
              <a:t>Si vous pensez souffrir de </a:t>
            </a:r>
            <a:r>
              <a:rPr lang="fr-FR" sz="2000" b="1" dirty="0" err="1">
                <a:solidFill>
                  <a:schemeClr val="dk1"/>
                </a:solidFill>
                <a:ea typeface="Montserrat SemiBold"/>
                <a:cs typeface="Montserrat SemiBold"/>
                <a:sym typeface="Montserrat SemiBold"/>
              </a:rPr>
              <a:t>mpox</a:t>
            </a:r>
            <a:r>
              <a:rPr lang="fr-FR" sz="2000" b="1" dirty="0">
                <a:solidFill>
                  <a:schemeClr val="dk1"/>
                </a:solidFill>
                <a:ea typeface="Montserrat SemiBold"/>
                <a:cs typeface="Montserrat SemiBold"/>
                <a:sym typeface="Montserrat SemiBold"/>
              </a:rPr>
              <a:t>, ne faites pas ce qui suit :</a:t>
            </a:r>
          </a:p>
          <a:p>
            <a:pPr marL="352425" marR="3810" indent="-342900">
              <a:lnSpc>
                <a:spcPct val="150000"/>
              </a:lnSpc>
              <a:buFont typeface="Wingdings" panose="05000000000000000000" pitchFamily="2" charset="2"/>
              <a:buChar char="Ø"/>
            </a:pPr>
            <a:r>
              <a:rPr lang="fr-FR" sz="2000" dirty="0">
                <a:solidFill>
                  <a:schemeClr val="dk1"/>
                </a:solidFill>
                <a:ea typeface="Montserrat SemiBold"/>
                <a:cs typeface="Montserrat SemiBold"/>
                <a:sym typeface="Montserrat SemiBold"/>
              </a:rPr>
              <a:t>Grattez les ampoules ou les plaies, ce qui peut ralentir la guérison, propager l'éruption cutanée à d'autres parties du corps et provoquer l'infection des plaies ; ou</a:t>
            </a:r>
          </a:p>
          <a:p>
            <a:pPr marL="352425" marR="3810" indent="-342900">
              <a:lnSpc>
                <a:spcPct val="150000"/>
              </a:lnSpc>
              <a:buFont typeface="Wingdings" panose="05000000000000000000" pitchFamily="2" charset="2"/>
              <a:buChar char="Ø"/>
            </a:pPr>
            <a:r>
              <a:rPr lang="fr-FR" sz="2000" dirty="0">
                <a:solidFill>
                  <a:schemeClr val="dk1"/>
                </a:solidFill>
                <a:ea typeface="Montserrat SemiBold"/>
                <a:cs typeface="Montserrat SemiBold"/>
                <a:sym typeface="Montserrat SemiBold"/>
              </a:rPr>
              <a:t>Rasez les zones présentant des plaies jusqu'à ce que les croûtes soient guéries et que vous ayez une nouvelle peau en dessous (cela peut propager l'éruption cutanée à d'autres parties du corps).</a:t>
            </a:r>
            <a:endParaRPr lang="en-US" sz="2000" dirty="0">
              <a:solidFill>
                <a:schemeClr val="dk1"/>
              </a:solidFill>
              <a:ea typeface="Montserrat SemiBold"/>
              <a:cs typeface="Montserrat SemiBold"/>
              <a:sym typeface="Montserrat SemiBold"/>
            </a:endParaRPr>
          </a:p>
          <a:p>
            <a:pPr marL="352425" marR="3810" indent="-342900">
              <a:lnSpc>
                <a:spcPct val="150000"/>
              </a:lnSpc>
              <a:buFont typeface="Wingdings" panose="05000000000000000000" pitchFamily="2" charset="2"/>
              <a:buChar char="Ø"/>
            </a:pPr>
            <a:endParaRPr lang="en-US" sz="2000" dirty="0">
              <a:solidFill>
                <a:schemeClr val="dk1"/>
              </a:solidFill>
              <a:ea typeface="Montserrat SemiBold"/>
              <a:cs typeface="Montserrat SemiBold"/>
              <a:sym typeface="Montserrat SemiBold"/>
            </a:endParaRPr>
          </a:p>
        </p:txBody>
      </p:sp>
      <p:sp>
        <p:nvSpPr>
          <p:cNvPr id="2" name="TextBox 1">
            <a:extLst>
              <a:ext uri="{FF2B5EF4-FFF2-40B4-BE49-F238E27FC236}">
                <a16:creationId xmlns:a16="http://schemas.microsoft.com/office/drawing/2014/main" id="{CFA9824A-A7ED-3704-317A-266DC117FDC0}"/>
              </a:ext>
            </a:extLst>
          </p:cNvPr>
          <p:cNvSpPr txBox="1"/>
          <p:nvPr/>
        </p:nvSpPr>
        <p:spPr>
          <a:xfrm>
            <a:off x="342900" y="4326673"/>
            <a:ext cx="11053646" cy="2308324"/>
          </a:xfrm>
          <a:prstGeom prst="rect">
            <a:avLst/>
          </a:prstGeom>
          <a:noFill/>
          <a:ln>
            <a:solidFill>
              <a:schemeClr val="tx2"/>
            </a:solidFill>
          </a:ln>
        </p:spPr>
        <p:txBody>
          <a:bodyPr wrap="square" rtlCol="0">
            <a:spAutoFit/>
          </a:bodyPr>
          <a:lstStyle/>
          <a:p>
            <a:r>
              <a:rPr lang="fr-FR" dirty="0"/>
              <a:t>Pour éviter la propagation de la </a:t>
            </a:r>
            <a:r>
              <a:rPr lang="fr-FR" dirty="0" err="1"/>
              <a:t>mpox</a:t>
            </a:r>
            <a:r>
              <a:rPr lang="fr-FR" dirty="0"/>
              <a:t> à d'autres personnes, les personnes atteintes de </a:t>
            </a:r>
            <a:r>
              <a:rPr lang="fr-FR" dirty="0" err="1"/>
              <a:t>mpox</a:t>
            </a:r>
            <a:r>
              <a:rPr lang="fr-FR" dirty="0"/>
              <a:t> doivent s'isoler à la maison selon les conseils de leur professionnel de la santé, ou à l'hôpital si nécessaire, pendant toute la durée de la période infectieuse (depuis l'apparition des symptômes jusqu'à la guérison des lésions, la chute des croûtes et l'apparition de nouvelles croûtes, la peau s'est formée). </a:t>
            </a:r>
          </a:p>
          <a:p>
            <a:endParaRPr lang="fr-FR" dirty="0"/>
          </a:p>
          <a:p>
            <a:r>
              <a:rPr lang="fr-FR" dirty="0"/>
              <a:t>Couvrir les lésions et porter un masque médical en présence d’autres personnes peut aider à prévenir la propagation. L'utilisation de préservatifs pendant les rapports sexuels contribuera à réduire le risque de contracter la </a:t>
            </a:r>
            <a:r>
              <a:rPr lang="fr-FR" dirty="0" err="1"/>
              <a:t>mpox</a:t>
            </a:r>
            <a:r>
              <a:rPr lang="fr-FR" dirty="0"/>
              <a:t>, mais n'empêchera pas la propagation par contact peau à peau ou bouche à peau.</a:t>
            </a:r>
            <a:endParaRPr lang="en-US" dirty="0"/>
          </a:p>
        </p:txBody>
      </p:sp>
    </p:spTree>
    <p:extLst>
      <p:ext uri="{BB962C8B-B14F-4D97-AF65-F5344CB8AC3E}">
        <p14:creationId xmlns:p14="http://schemas.microsoft.com/office/powerpoint/2010/main" val="2289645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7"/>
          <p:cNvSpPr txBox="1">
            <a:spLocks noGrp="1"/>
          </p:cNvSpPr>
          <p:nvPr>
            <p:ph type="title"/>
          </p:nvPr>
        </p:nvSpPr>
        <p:spPr>
          <a:xfrm>
            <a:off x="333375" y="299079"/>
            <a:ext cx="11858625" cy="586699"/>
          </a:xfrm>
          <a:prstGeom prst="rect">
            <a:avLst/>
          </a:prstGeom>
          <a:noFill/>
          <a:ln>
            <a:noFill/>
          </a:ln>
        </p:spPr>
        <p:txBody>
          <a:bodyPr spcFirstLastPara="1" vert="horz" wrap="square" lIns="0" tIns="9525" rIns="0" bIns="0" rtlCol="0" anchor="t" anchorCtr="0">
            <a:spAutoFit/>
          </a:bodyPr>
          <a:lstStyle/>
          <a:p>
            <a:pPr marL="9525">
              <a:lnSpc>
                <a:spcPct val="100000"/>
              </a:lnSpc>
              <a:spcBef>
                <a:spcPts val="0"/>
              </a:spcBef>
            </a:pPr>
            <a:r>
              <a:rPr lang="en-US" sz="3750" dirty="0"/>
              <a:t>Vaccination </a:t>
            </a:r>
            <a:endParaRPr sz="3750" dirty="0"/>
          </a:p>
        </p:txBody>
      </p:sp>
      <p:sp>
        <p:nvSpPr>
          <p:cNvPr id="372" name="Google Shape;372;p7"/>
          <p:cNvSpPr/>
          <p:nvPr/>
        </p:nvSpPr>
        <p:spPr>
          <a:xfrm>
            <a:off x="342900" y="1009650"/>
            <a:ext cx="1420178" cy="103823"/>
          </a:xfrm>
          <a:custGeom>
            <a:avLst/>
            <a:gdLst/>
            <a:ahLst/>
            <a:cxnLst/>
            <a:rect l="l" t="t" r="r" b="b"/>
            <a:pathLst>
              <a:path w="1893570" h="138430" extrusionOk="0">
                <a:moveTo>
                  <a:pt x="1893316" y="0"/>
                </a:moveTo>
                <a:lnTo>
                  <a:pt x="0" y="0"/>
                </a:lnTo>
                <a:lnTo>
                  <a:pt x="0" y="138429"/>
                </a:lnTo>
                <a:lnTo>
                  <a:pt x="1893316" y="138429"/>
                </a:lnTo>
                <a:lnTo>
                  <a:pt x="1893316" y="0"/>
                </a:lnTo>
                <a:close/>
              </a:path>
            </a:pathLst>
          </a:custGeom>
          <a:solidFill>
            <a:schemeClr val="accent2"/>
          </a:solidFill>
          <a:ln>
            <a:noFill/>
          </a:ln>
        </p:spPr>
        <p:txBody>
          <a:bodyPr spcFirstLastPara="1" wrap="square" lIns="0" tIns="0" rIns="0" bIns="0" anchor="t" anchorCtr="0">
            <a:noAutofit/>
          </a:bodyPr>
          <a:lstStyle/>
          <a:p>
            <a:endParaRPr sz="1350">
              <a:solidFill>
                <a:schemeClr val="dk1"/>
              </a:solidFill>
              <a:latin typeface="Calibri"/>
              <a:ea typeface="Calibri"/>
              <a:cs typeface="Calibri"/>
              <a:sym typeface="Calibri"/>
            </a:endParaRPr>
          </a:p>
        </p:txBody>
      </p:sp>
      <p:sp>
        <p:nvSpPr>
          <p:cNvPr id="373" name="Google Shape;373;p7"/>
          <p:cNvSpPr txBox="1"/>
          <p:nvPr/>
        </p:nvSpPr>
        <p:spPr>
          <a:xfrm>
            <a:off x="99780" y="1009650"/>
            <a:ext cx="11992439" cy="6784550"/>
          </a:xfrm>
          <a:prstGeom prst="rect">
            <a:avLst/>
          </a:prstGeom>
          <a:noFill/>
          <a:ln>
            <a:noFill/>
          </a:ln>
        </p:spPr>
        <p:txBody>
          <a:bodyPr spcFirstLastPara="1" wrap="square" lIns="0" tIns="9525" rIns="0" bIns="0" anchor="t" anchorCtr="0">
            <a:spAutoFit/>
          </a:bodyPr>
          <a:lstStyle/>
          <a:p>
            <a:pPr marL="295275" marR="3810" indent="-285750">
              <a:lnSpc>
                <a:spcPct val="150000"/>
              </a:lnSpc>
              <a:buFont typeface="Wingdings" panose="05000000000000000000" pitchFamily="2" charset="2"/>
              <a:buChar char="Ø"/>
            </a:pPr>
            <a:r>
              <a:rPr lang="fr-FR" sz="1900" dirty="0">
                <a:solidFill>
                  <a:schemeClr val="dk1"/>
                </a:solidFill>
                <a:ea typeface="Montserrat SemiBold"/>
                <a:cs typeface="Montserrat SemiBold"/>
                <a:sym typeface="Montserrat SemiBold"/>
              </a:rPr>
              <a:t>les vaccins contre la </a:t>
            </a:r>
            <a:r>
              <a:rPr lang="fr-FR" sz="1900" dirty="0" err="1">
                <a:solidFill>
                  <a:schemeClr val="dk1"/>
                </a:solidFill>
                <a:ea typeface="Montserrat SemiBold"/>
                <a:cs typeface="Montserrat SemiBold"/>
                <a:sym typeface="Montserrat SemiBold"/>
              </a:rPr>
              <a:t>mpox</a:t>
            </a:r>
            <a:r>
              <a:rPr lang="fr-FR" sz="1900" dirty="0">
                <a:solidFill>
                  <a:schemeClr val="dk1"/>
                </a:solidFill>
                <a:ea typeface="Montserrat SemiBold"/>
                <a:cs typeface="Montserrat SemiBold"/>
                <a:sym typeface="Montserrat SemiBold"/>
              </a:rPr>
              <a:t> sont actuellement limités. La vaccination contre la </a:t>
            </a:r>
            <a:r>
              <a:rPr lang="fr-FR" sz="1900" dirty="0" err="1">
                <a:solidFill>
                  <a:schemeClr val="dk1"/>
                </a:solidFill>
                <a:ea typeface="Montserrat SemiBold"/>
                <a:cs typeface="Montserrat SemiBold"/>
                <a:sym typeface="Montserrat SemiBold"/>
              </a:rPr>
              <a:t>mpox</a:t>
            </a:r>
            <a:r>
              <a:rPr lang="fr-FR" sz="1900" dirty="0">
                <a:solidFill>
                  <a:schemeClr val="dk1"/>
                </a:solidFill>
                <a:ea typeface="Montserrat SemiBold"/>
                <a:cs typeface="Montserrat SemiBold"/>
                <a:sym typeface="Montserrat SemiBold"/>
              </a:rPr>
              <a:t> cible les personnes identifiées comme présentant un risque plus élevé de contracter la </a:t>
            </a:r>
            <a:r>
              <a:rPr lang="fr-FR" sz="1900" dirty="0" err="1">
                <a:solidFill>
                  <a:schemeClr val="dk1"/>
                </a:solidFill>
                <a:ea typeface="Montserrat SemiBold"/>
                <a:cs typeface="Montserrat SemiBold"/>
                <a:sym typeface="Montserrat SemiBold"/>
              </a:rPr>
              <a:t>mpox</a:t>
            </a:r>
            <a:r>
              <a:rPr lang="fr-FR" sz="1900" dirty="0">
                <a:solidFill>
                  <a:schemeClr val="dk1"/>
                </a:solidFill>
                <a:ea typeface="Montserrat SemiBold"/>
                <a:cs typeface="Montserrat SemiBold"/>
                <a:sym typeface="Montserrat SemiBold"/>
              </a:rPr>
              <a:t> ou de développer une forme grave de la maladie.</a:t>
            </a:r>
          </a:p>
          <a:p>
            <a:pPr marL="295275" marR="3810" indent="-285750">
              <a:lnSpc>
                <a:spcPct val="150000"/>
              </a:lnSpc>
              <a:buFont typeface="Wingdings" panose="05000000000000000000" pitchFamily="2" charset="2"/>
              <a:buChar char="Ø"/>
            </a:pPr>
            <a:r>
              <a:rPr lang="fr-FR" sz="1900" dirty="0">
                <a:solidFill>
                  <a:schemeClr val="dk1"/>
                </a:solidFill>
                <a:ea typeface="Montserrat SemiBold"/>
                <a:cs typeface="Montserrat SemiBold"/>
                <a:sym typeface="Montserrat SemiBold"/>
              </a:rPr>
              <a:t>La vaccination de masse n’est actuellement pas recommandée dans le cadre de la réponse. La vaccination n’est pas non plus actuellement recommandée au grand public.</a:t>
            </a:r>
          </a:p>
          <a:p>
            <a:pPr marL="295275" marR="3810" indent="-285750">
              <a:lnSpc>
                <a:spcPct val="150000"/>
              </a:lnSpc>
              <a:buFont typeface="Wingdings" panose="05000000000000000000" pitchFamily="2" charset="2"/>
              <a:buChar char="Ø"/>
            </a:pPr>
            <a:r>
              <a:rPr lang="fr-FR" sz="1900" dirty="0">
                <a:solidFill>
                  <a:schemeClr val="dk1"/>
                </a:solidFill>
                <a:ea typeface="Montserrat SemiBold"/>
                <a:cs typeface="Montserrat SemiBold"/>
                <a:sym typeface="Montserrat SemiBold"/>
              </a:rPr>
              <a:t>Dans le contexte actuel de disponibilité limitée du vaccin, la vaccination devrait être prioritaire pour les personnes les plus à risque de contracter la maladie ou celles présentant un risque élevé de conséquences graves, comme déterminé par les autorités sanitaires.</a:t>
            </a:r>
          </a:p>
          <a:p>
            <a:pPr marL="295275" marR="3810" indent="-285750">
              <a:lnSpc>
                <a:spcPct val="150000"/>
              </a:lnSpc>
              <a:buFont typeface="Wingdings" panose="05000000000000000000" pitchFamily="2" charset="2"/>
              <a:buChar char="Ø"/>
            </a:pPr>
            <a:r>
              <a:rPr lang="fr-FR" sz="1900" dirty="0">
                <a:solidFill>
                  <a:schemeClr val="dk1"/>
                </a:solidFill>
                <a:ea typeface="Montserrat SemiBold"/>
                <a:cs typeface="Montserrat SemiBold"/>
                <a:sym typeface="Montserrat SemiBold"/>
              </a:rPr>
              <a:t>Les vaccins sont l'un des outils utilisés pour réduire les risques et protéger les communautés contre la </a:t>
            </a:r>
            <a:r>
              <a:rPr lang="fr-FR" sz="1900" dirty="0" err="1">
                <a:solidFill>
                  <a:schemeClr val="dk1"/>
                </a:solidFill>
                <a:ea typeface="Montserrat SemiBold"/>
                <a:cs typeface="Montserrat SemiBold"/>
                <a:sym typeface="Montserrat SemiBold"/>
              </a:rPr>
              <a:t>mpox</a:t>
            </a:r>
            <a:r>
              <a:rPr lang="fr-FR" sz="1900" dirty="0">
                <a:solidFill>
                  <a:schemeClr val="dk1"/>
                </a:solidFill>
                <a:ea typeface="Montserrat SemiBold"/>
                <a:cs typeface="Montserrat SemiBold"/>
                <a:sym typeface="Montserrat SemiBold"/>
              </a:rPr>
              <a:t> et doivent être utilisés en combinaison avec d'autres contre-mesures telles que le lavage des mains, éviter d'être en contact étroit avec une personne infectée, la prévention et le contrôle des infections et la gestion des cas. L’utilisation de vaccins à elle seule ne permettra pas d’arrêter l’épidémie ni de freiner la transmission.</a:t>
            </a:r>
            <a:endParaRPr lang="en-US" sz="1900" dirty="0">
              <a:solidFill>
                <a:schemeClr val="dk1"/>
              </a:solidFill>
              <a:ea typeface="Montserrat SemiBold"/>
              <a:cs typeface="Montserrat SemiBold"/>
              <a:sym typeface="Montserrat SemiBold"/>
            </a:endParaRPr>
          </a:p>
          <a:p>
            <a:pPr marL="295275" marR="3810" indent="-285750">
              <a:lnSpc>
                <a:spcPct val="150000"/>
              </a:lnSpc>
              <a:buFont typeface="Wingdings" panose="05000000000000000000" pitchFamily="2" charset="2"/>
              <a:buChar char="Ø"/>
            </a:pPr>
            <a:endParaRPr lang="en-US" sz="1900" dirty="0">
              <a:solidFill>
                <a:schemeClr val="dk1"/>
              </a:solidFill>
              <a:ea typeface="Montserrat SemiBold"/>
              <a:cs typeface="Montserrat SemiBold"/>
              <a:sym typeface="Montserrat SemiBold"/>
            </a:endParaRPr>
          </a:p>
          <a:p>
            <a:pPr marL="352425" marR="3810" indent="-342900">
              <a:lnSpc>
                <a:spcPct val="150000"/>
              </a:lnSpc>
              <a:buFont typeface="Wingdings" panose="05000000000000000000" pitchFamily="2" charset="2"/>
              <a:buChar char="Ø"/>
            </a:pPr>
            <a:endParaRPr lang="en-US" sz="2000" dirty="0">
              <a:solidFill>
                <a:schemeClr val="dk1"/>
              </a:solidFill>
              <a:ea typeface="Montserrat SemiBold"/>
              <a:cs typeface="Montserrat SemiBold"/>
              <a:sym typeface="Montserrat SemiBold"/>
            </a:endParaRPr>
          </a:p>
        </p:txBody>
      </p:sp>
    </p:spTree>
    <p:extLst>
      <p:ext uri="{BB962C8B-B14F-4D97-AF65-F5344CB8AC3E}">
        <p14:creationId xmlns:p14="http://schemas.microsoft.com/office/powerpoint/2010/main" val="2571570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A3CA49A-71DD-4E8D-8D00-0D000AB38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6E8537E-57AF-43EA-8734-3C66AD7246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3" name="Rectangle 22">
            <a:extLst>
              <a:ext uri="{FF2B5EF4-FFF2-40B4-BE49-F238E27FC236}">
                <a16:creationId xmlns:a16="http://schemas.microsoft.com/office/drawing/2014/main" id="{1DA8C18B-9C8E-47E6-BAEF-86331BC0A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D41F67-47FD-8246-085F-405125B9CC75}"/>
              </a:ext>
            </a:extLst>
          </p:cNvPr>
          <p:cNvSpPr>
            <a:spLocks noGrp="1"/>
          </p:cNvSpPr>
          <p:nvPr>
            <p:ph type="ctrTitle"/>
          </p:nvPr>
        </p:nvSpPr>
        <p:spPr>
          <a:xfrm>
            <a:off x="5297763" y="643467"/>
            <a:ext cx="6271758" cy="5571066"/>
          </a:xfrm>
        </p:spPr>
        <p:txBody>
          <a:bodyPr>
            <a:normAutofit/>
          </a:bodyPr>
          <a:lstStyle/>
          <a:p>
            <a:r>
              <a:rPr lang="en-US" sz="5600" dirty="0"/>
              <a:t>Communication de </a:t>
            </a:r>
            <a:r>
              <a:rPr lang="en-US" sz="5600" dirty="0" err="1"/>
              <a:t>Risque</a:t>
            </a:r>
            <a:r>
              <a:rPr lang="en-US" sz="5600" dirty="0"/>
              <a:t> et Engagement Communautaire(CREC)</a:t>
            </a:r>
          </a:p>
        </p:txBody>
      </p:sp>
    </p:spTree>
    <p:extLst>
      <p:ext uri="{BB962C8B-B14F-4D97-AF65-F5344CB8AC3E}">
        <p14:creationId xmlns:p14="http://schemas.microsoft.com/office/powerpoint/2010/main" val="1352702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7" name="Group 184">
            <a:extLst>
              <a:ext uri="{FF2B5EF4-FFF2-40B4-BE49-F238E27FC236}">
                <a16:creationId xmlns:a16="http://schemas.microsoft.com/office/drawing/2014/main" id="{F85E0883-9001-4D4E-9C91-E8D165DAF9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86" name="Oval 185">
              <a:extLst>
                <a:ext uri="{FF2B5EF4-FFF2-40B4-BE49-F238E27FC236}">
                  <a16:creationId xmlns:a16="http://schemas.microsoft.com/office/drawing/2014/main" id="{94AEEF45-F5C8-4322-9C98-33BB7A5A2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87" name="Oval 186">
              <a:extLst>
                <a:ext uri="{FF2B5EF4-FFF2-40B4-BE49-F238E27FC236}">
                  <a16:creationId xmlns:a16="http://schemas.microsoft.com/office/drawing/2014/main" id="{185E4386-A445-455A-91C4-16DE5DA9F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useBgFill="1">
        <p:nvSpPr>
          <p:cNvPr id="198" name="Rectangle 188">
            <a:extLst>
              <a:ext uri="{FF2B5EF4-FFF2-40B4-BE49-F238E27FC236}">
                <a16:creationId xmlns:a16="http://schemas.microsoft.com/office/drawing/2014/main" id="{5FB4329C-BF98-421E-8A0D-43A2CF95E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0">
            <a:extLst>
              <a:ext uri="{FF2B5EF4-FFF2-40B4-BE49-F238E27FC236}">
                <a16:creationId xmlns:a16="http://schemas.microsoft.com/office/drawing/2014/main" id="{F3CDC6B8-20F2-4C8D-8599-EC572C0BF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Shape 79"/>
          <p:cNvSpPr txBox="1"/>
          <p:nvPr/>
        </p:nvSpPr>
        <p:spPr>
          <a:xfrm>
            <a:off x="1069848" y="4846002"/>
            <a:ext cx="10058400" cy="152299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chor="ctr">
            <a:normAutofit fontScale="85000" lnSpcReduction="10000"/>
          </a:bodyPr>
          <a:lstStyle>
            <a:lvl1pPr>
              <a:defRPr sz="3600" b="1" spc="-10">
                <a:solidFill>
                  <a:srgbClr val="FFFFFF"/>
                </a:solidFill>
              </a:defRPr>
            </a:lvl1pPr>
          </a:lstStyle>
          <a:p>
            <a:pPr defTabSz="914400">
              <a:lnSpc>
                <a:spcPct val="90000"/>
              </a:lnSpc>
              <a:spcBef>
                <a:spcPct val="0"/>
              </a:spcBef>
              <a:spcAft>
                <a:spcPts val="600"/>
              </a:spcAft>
            </a:pPr>
            <a:r>
              <a:rPr lang="fr-FR" sz="5100" cap="all" dirty="0">
                <a:blipFill>
                  <a:blip r:embed="rId7">
                    <a:extLst>
                      <a:ext uri="{28A0092B-C50C-407E-A947-70E740481C1C}">
                        <a14:useLocalDpi xmlns:a14="http://schemas.microsoft.com/office/drawing/2010/main" val="0"/>
                      </a:ext>
                    </a:extLst>
                  </a:blip>
                  <a:tile tx="6350" ty="-127000" sx="65000" sy="64000" flip="none" algn="tl"/>
                </a:blipFill>
                <a:latin typeface="+mj-lt"/>
                <a:ea typeface="+mj-ea"/>
                <a:cs typeface="+mj-cs"/>
              </a:rPr>
              <a:t>Qu’est-ce que la communication De risque ?</a:t>
            </a:r>
            <a:endParaRPr lang="en-US" sz="5100" cap="all" dirty="0">
              <a:blipFill>
                <a:blip r:embed="rId7">
                  <a:extLst>
                    <a:ext uri="{28A0092B-C50C-407E-A947-70E740481C1C}">
                      <a14:useLocalDpi xmlns:a14="http://schemas.microsoft.com/office/drawing/2010/main" val="0"/>
                    </a:ext>
                  </a:extLst>
                </a:blip>
                <a:tile tx="6350" ty="-127000" sx="65000" sy="64000" flip="none" algn="tl"/>
              </a:blipFill>
              <a:latin typeface="+mj-lt"/>
              <a:ea typeface="+mj-ea"/>
              <a:cs typeface="+mj-cs"/>
            </a:endParaRPr>
          </a:p>
        </p:txBody>
      </p:sp>
      <p:grpSp>
        <p:nvGrpSpPr>
          <p:cNvPr id="200" name="Group 192">
            <a:extLst>
              <a:ext uri="{FF2B5EF4-FFF2-40B4-BE49-F238E27FC236}">
                <a16:creationId xmlns:a16="http://schemas.microsoft.com/office/drawing/2014/main" id="{B4342043-9755-451A-9341-6461ADE858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94" name="Oval 193">
              <a:extLst>
                <a:ext uri="{FF2B5EF4-FFF2-40B4-BE49-F238E27FC236}">
                  <a16:creationId xmlns:a16="http://schemas.microsoft.com/office/drawing/2014/main" id="{B52F7E87-CD4F-40F9-978A-356F63B76E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201" name="Oval 194">
              <a:extLst>
                <a:ext uri="{FF2B5EF4-FFF2-40B4-BE49-F238E27FC236}">
                  <a16:creationId xmlns:a16="http://schemas.microsoft.com/office/drawing/2014/main" id="{93B1ED61-05D6-47CD-8878-8406A83BD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p:nvSpPr>
          <p:cNvPr id="179" name="TextBox 3"/>
          <p:cNvSpPr txBox="1"/>
          <p:nvPr/>
        </p:nvSpPr>
        <p:spPr>
          <a:xfrm>
            <a:off x="1932815" y="1005142"/>
            <a:ext cx="7704703" cy="25836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2600"/>
              </a:lnSpc>
              <a:defRPr sz="2000">
                <a:solidFill>
                  <a:srgbClr val="FFFFFF"/>
                </a:solidFill>
              </a:defRPr>
            </a:lvl1pPr>
          </a:lstStyle>
          <a:p>
            <a:pPr defTabSz="589788">
              <a:lnSpc>
                <a:spcPts val="3354"/>
              </a:lnSpc>
              <a:spcAft>
                <a:spcPts val="600"/>
              </a:spcAft>
            </a:pPr>
            <a:r>
              <a:rPr lang="fr-FR" sz="2580" kern="1200" dirty="0">
                <a:solidFill>
                  <a:schemeClr val="tx1"/>
                </a:solidFill>
                <a:latin typeface="+mj-lt"/>
                <a:ea typeface="+mn-ea"/>
                <a:cs typeface="+mn-cs"/>
              </a:rPr>
              <a:t>Échange d'informations, d'opinions et de conseils en temps réel entre les intervenants de première ligne et les personnes confrontées à la menace d'événements de santé publique et d'épidémies qui pèsent sur leur survie, leur santé, leur bien-être économique ou social.</a:t>
            </a:r>
            <a:endParaRPr dirty="0">
              <a:solidFill>
                <a:schemeClr val="tx1"/>
              </a:solidFill>
              <a:latin typeface="+mj-lt"/>
            </a:endParaRPr>
          </a:p>
        </p:txBody>
      </p:sp>
    </p:spTree>
    <p:extLst>
      <p:ext uri="{BB962C8B-B14F-4D97-AF65-F5344CB8AC3E}">
        <p14:creationId xmlns:p14="http://schemas.microsoft.com/office/powerpoint/2010/main" val="39488178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1" name="Group 190">
            <a:extLst>
              <a:ext uri="{FF2B5EF4-FFF2-40B4-BE49-F238E27FC236}">
                <a16:creationId xmlns:a16="http://schemas.microsoft.com/office/drawing/2014/main" id="{F85E0883-9001-4D4E-9C91-E8D165DAF9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92" name="Oval 191">
              <a:extLst>
                <a:ext uri="{FF2B5EF4-FFF2-40B4-BE49-F238E27FC236}">
                  <a16:creationId xmlns:a16="http://schemas.microsoft.com/office/drawing/2014/main" id="{94AEEF45-F5C8-4322-9C98-33BB7A5A2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93" name="Oval 192">
              <a:extLst>
                <a:ext uri="{FF2B5EF4-FFF2-40B4-BE49-F238E27FC236}">
                  <a16:creationId xmlns:a16="http://schemas.microsoft.com/office/drawing/2014/main" id="{185E4386-A445-455A-91C4-16DE5DA9F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useBgFill="1">
        <p:nvSpPr>
          <p:cNvPr id="195" name="Rectangle 194">
            <a:extLst>
              <a:ext uri="{FF2B5EF4-FFF2-40B4-BE49-F238E27FC236}">
                <a16:creationId xmlns:a16="http://schemas.microsoft.com/office/drawing/2014/main" id="{5FB4329C-BF98-421E-8A0D-43A2CF95E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F3CDC6B8-20F2-4C8D-8599-EC572C0BF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Shape 79"/>
          <p:cNvSpPr txBox="1"/>
          <p:nvPr/>
        </p:nvSpPr>
        <p:spPr>
          <a:xfrm>
            <a:off x="1069848" y="4846002"/>
            <a:ext cx="10058400" cy="152299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40" tIns="45720" rIns="91440" bIns="45720" rtlCol="0" anchor="ctr">
            <a:normAutofit fontScale="85000" lnSpcReduction="10000"/>
          </a:bodyPr>
          <a:lstStyle>
            <a:lvl1pPr>
              <a:defRPr sz="3600" b="1" spc="-10">
                <a:solidFill>
                  <a:srgbClr val="FFFFFF"/>
                </a:solidFill>
              </a:defRPr>
            </a:lvl1pPr>
          </a:lstStyle>
          <a:p>
            <a:pPr defTabSz="914400">
              <a:lnSpc>
                <a:spcPct val="90000"/>
              </a:lnSpc>
              <a:spcBef>
                <a:spcPct val="0"/>
              </a:spcBef>
              <a:spcAft>
                <a:spcPts val="600"/>
              </a:spcAft>
            </a:pPr>
            <a:r>
              <a:rPr lang="en-US" sz="5100" cap="all" dirty="0" err="1">
                <a:blipFill>
                  <a:blip r:embed="rId7">
                    <a:extLst>
                      <a:ext uri="{28A0092B-C50C-407E-A947-70E740481C1C}">
                        <a14:useLocalDpi xmlns:a14="http://schemas.microsoft.com/office/drawing/2010/main" val="0"/>
                      </a:ext>
                    </a:extLst>
                  </a:blip>
                  <a:tile tx="6350" ty="-127000" sx="65000" sy="64000" flip="none" algn="tl"/>
                </a:blipFill>
                <a:latin typeface="+mj-lt"/>
                <a:ea typeface="+mj-ea"/>
                <a:cs typeface="+mj-cs"/>
              </a:rPr>
              <a:t>Qu’est-ce</a:t>
            </a:r>
            <a:r>
              <a:rPr lang="en-US" sz="5100" cap="all" dirty="0">
                <a:blipFill>
                  <a:blip r:embed="rId7">
                    <a:extLst>
                      <a:ext uri="{28A0092B-C50C-407E-A947-70E740481C1C}">
                        <a14:useLocalDpi xmlns:a14="http://schemas.microsoft.com/office/drawing/2010/main" val="0"/>
                      </a:ext>
                    </a:extLst>
                  </a:blip>
                  <a:tile tx="6350" ty="-127000" sx="65000" sy="64000" flip="none" algn="tl"/>
                </a:blipFill>
                <a:latin typeface="+mj-lt"/>
                <a:ea typeface="+mj-ea"/>
                <a:cs typeface="+mj-cs"/>
              </a:rPr>
              <a:t> que </a:t>
            </a:r>
            <a:r>
              <a:rPr lang="en-US" sz="5100" cap="all" dirty="0" err="1">
                <a:blipFill>
                  <a:blip r:embed="rId7">
                    <a:extLst>
                      <a:ext uri="{28A0092B-C50C-407E-A947-70E740481C1C}">
                        <a14:useLocalDpi xmlns:a14="http://schemas.microsoft.com/office/drawing/2010/main" val="0"/>
                      </a:ext>
                    </a:extLst>
                  </a:blip>
                  <a:tile tx="6350" ty="-127000" sx="65000" sy="64000" flip="none" algn="tl"/>
                </a:blipFill>
                <a:latin typeface="+mj-lt"/>
                <a:ea typeface="+mj-ea"/>
                <a:cs typeface="+mj-cs"/>
              </a:rPr>
              <a:t>l’engagement</a:t>
            </a:r>
            <a:r>
              <a:rPr lang="en-US" sz="5100" cap="all" dirty="0">
                <a:blipFill>
                  <a:blip r:embed="rId7">
                    <a:extLst>
                      <a:ext uri="{28A0092B-C50C-407E-A947-70E740481C1C}">
                        <a14:useLocalDpi xmlns:a14="http://schemas.microsoft.com/office/drawing/2010/main" val="0"/>
                      </a:ext>
                    </a:extLst>
                  </a:blip>
                  <a:tile tx="6350" ty="-127000" sx="65000" sy="64000" flip="none" algn="tl"/>
                </a:blipFill>
                <a:latin typeface="+mj-lt"/>
                <a:ea typeface="+mj-ea"/>
                <a:cs typeface="+mj-cs"/>
              </a:rPr>
              <a:t> </a:t>
            </a:r>
            <a:r>
              <a:rPr lang="en-US" sz="5100" cap="all" dirty="0" err="1">
                <a:blipFill>
                  <a:blip r:embed="rId7">
                    <a:extLst>
                      <a:ext uri="{28A0092B-C50C-407E-A947-70E740481C1C}">
                        <a14:useLocalDpi xmlns:a14="http://schemas.microsoft.com/office/drawing/2010/main" val="0"/>
                      </a:ext>
                    </a:extLst>
                  </a:blip>
                  <a:tile tx="6350" ty="-127000" sx="65000" sy="64000" flip="none" algn="tl"/>
                </a:blipFill>
                <a:latin typeface="+mj-lt"/>
                <a:ea typeface="+mj-ea"/>
                <a:cs typeface="+mj-cs"/>
              </a:rPr>
              <a:t>communautaire</a:t>
            </a:r>
            <a:r>
              <a:rPr lang="en-US" sz="5100" cap="all" dirty="0">
                <a:blipFill>
                  <a:blip r:embed="rId7">
                    <a:extLst>
                      <a:ext uri="{28A0092B-C50C-407E-A947-70E740481C1C}">
                        <a14:useLocalDpi xmlns:a14="http://schemas.microsoft.com/office/drawing/2010/main" val="0"/>
                      </a:ext>
                    </a:extLst>
                  </a:blip>
                  <a:tile tx="6350" ty="-127000" sx="65000" sy="64000" flip="none" algn="tl"/>
                </a:blipFill>
                <a:latin typeface="+mj-lt"/>
                <a:ea typeface="+mj-ea"/>
                <a:cs typeface="+mj-cs"/>
              </a:rPr>
              <a:t> ?</a:t>
            </a:r>
          </a:p>
        </p:txBody>
      </p:sp>
      <p:grpSp>
        <p:nvGrpSpPr>
          <p:cNvPr id="199" name="Group 198">
            <a:extLst>
              <a:ext uri="{FF2B5EF4-FFF2-40B4-BE49-F238E27FC236}">
                <a16:creationId xmlns:a16="http://schemas.microsoft.com/office/drawing/2014/main" id="{B4342043-9755-451A-9341-6461ADE858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00" name="Oval 199">
              <a:extLst>
                <a:ext uri="{FF2B5EF4-FFF2-40B4-BE49-F238E27FC236}">
                  <a16:creationId xmlns:a16="http://schemas.microsoft.com/office/drawing/2014/main" id="{B52F7E87-CD4F-40F9-978A-356F63B76E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201" name="Oval 200">
              <a:extLst>
                <a:ext uri="{FF2B5EF4-FFF2-40B4-BE49-F238E27FC236}">
                  <a16:creationId xmlns:a16="http://schemas.microsoft.com/office/drawing/2014/main" id="{93B1ED61-05D6-47CD-8878-8406A83BD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p:nvSpPr>
          <p:cNvPr id="185" name="TextBox 3"/>
          <p:cNvSpPr txBox="1"/>
          <p:nvPr/>
        </p:nvSpPr>
        <p:spPr>
          <a:xfrm>
            <a:off x="1961700" y="994172"/>
            <a:ext cx="7667952" cy="2583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2600"/>
              </a:lnSpc>
              <a:defRPr sz="2000">
                <a:solidFill>
                  <a:srgbClr val="FFFFFF"/>
                </a:solidFill>
              </a:defRPr>
            </a:lvl1pPr>
          </a:lstStyle>
          <a:p>
            <a:pPr defTabSz="589788">
              <a:lnSpc>
                <a:spcPts val="3354"/>
              </a:lnSpc>
              <a:spcAft>
                <a:spcPts val="600"/>
              </a:spcAft>
            </a:pPr>
            <a:r>
              <a:rPr lang="fr-FR" sz="2580" kern="1200" dirty="0">
                <a:solidFill>
                  <a:schemeClr val="tx1"/>
                </a:solidFill>
                <a:latin typeface="+mj-lt"/>
                <a:ea typeface="+mn-ea"/>
                <a:cs typeface="+mn-cs"/>
              </a:rPr>
              <a:t>Partenariat mutuel entre les équipes de réponse aux événements de santé publique et aux épidémies et les individus ou communautés dans les zones touchées, dans lequel les parties prenantes communautaires s'approprient le contrôle de la propagation de l'épidémie.</a:t>
            </a:r>
            <a:endParaRPr dirty="0">
              <a:solidFill>
                <a:schemeClr val="tx1"/>
              </a:solidFill>
              <a:latin typeface="+mj-lt"/>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7"/>
          <p:cNvSpPr txBox="1">
            <a:spLocks noGrp="1"/>
          </p:cNvSpPr>
          <p:nvPr>
            <p:ph type="title"/>
          </p:nvPr>
        </p:nvSpPr>
        <p:spPr>
          <a:xfrm>
            <a:off x="333375" y="299079"/>
            <a:ext cx="8610927" cy="586699"/>
          </a:xfrm>
          <a:prstGeom prst="rect">
            <a:avLst/>
          </a:prstGeom>
          <a:noFill/>
          <a:ln>
            <a:noFill/>
          </a:ln>
        </p:spPr>
        <p:txBody>
          <a:bodyPr spcFirstLastPara="1" vert="horz" wrap="square" lIns="0" tIns="9525" rIns="0" bIns="0" rtlCol="0" anchor="t" anchorCtr="0">
            <a:spAutoFit/>
          </a:bodyPr>
          <a:lstStyle/>
          <a:p>
            <a:pPr marL="9525">
              <a:lnSpc>
                <a:spcPct val="100000"/>
              </a:lnSpc>
              <a:spcBef>
                <a:spcPts val="0"/>
              </a:spcBef>
            </a:pPr>
            <a:r>
              <a:rPr lang="en-GB" sz="3750" dirty="0"/>
              <a:t>Engagement Communautaire</a:t>
            </a:r>
            <a:endParaRPr sz="3750" dirty="0"/>
          </a:p>
        </p:txBody>
      </p:sp>
      <p:sp>
        <p:nvSpPr>
          <p:cNvPr id="372" name="Google Shape;372;p7"/>
          <p:cNvSpPr/>
          <p:nvPr/>
        </p:nvSpPr>
        <p:spPr>
          <a:xfrm>
            <a:off x="342900" y="1009650"/>
            <a:ext cx="1420178" cy="103823"/>
          </a:xfrm>
          <a:custGeom>
            <a:avLst/>
            <a:gdLst/>
            <a:ahLst/>
            <a:cxnLst/>
            <a:rect l="l" t="t" r="r" b="b"/>
            <a:pathLst>
              <a:path w="1893570" h="138430" extrusionOk="0">
                <a:moveTo>
                  <a:pt x="1893316" y="0"/>
                </a:moveTo>
                <a:lnTo>
                  <a:pt x="0" y="0"/>
                </a:lnTo>
                <a:lnTo>
                  <a:pt x="0" y="138429"/>
                </a:lnTo>
                <a:lnTo>
                  <a:pt x="1893316" y="138429"/>
                </a:lnTo>
                <a:lnTo>
                  <a:pt x="1893316" y="0"/>
                </a:lnTo>
                <a:close/>
              </a:path>
            </a:pathLst>
          </a:custGeom>
          <a:solidFill>
            <a:schemeClr val="accent2"/>
          </a:solidFill>
          <a:ln>
            <a:noFill/>
          </a:ln>
        </p:spPr>
        <p:txBody>
          <a:bodyPr spcFirstLastPara="1" wrap="square" lIns="0" tIns="0" rIns="0" bIns="0" anchor="t" anchorCtr="0">
            <a:noAutofit/>
          </a:bodyPr>
          <a:lstStyle/>
          <a:p>
            <a:endParaRPr sz="1350">
              <a:solidFill>
                <a:schemeClr val="dk1"/>
              </a:solidFill>
              <a:latin typeface="Calibri"/>
              <a:ea typeface="Calibri"/>
              <a:cs typeface="Calibri"/>
              <a:sym typeface="Calibri"/>
            </a:endParaRPr>
          </a:p>
        </p:txBody>
      </p:sp>
      <p:sp>
        <p:nvSpPr>
          <p:cNvPr id="373" name="Google Shape;373;p7"/>
          <p:cNvSpPr txBox="1"/>
          <p:nvPr/>
        </p:nvSpPr>
        <p:spPr>
          <a:xfrm>
            <a:off x="342900" y="1477976"/>
            <a:ext cx="11552216" cy="4256935"/>
          </a:xfrm>
          <a:prstGeom prst="rect">
            <a:avLst/>
          </a:prstGeom>
          <a:noFill/>
          <a:ln>
            <a:noFill/>
          </a:ln>
        </p:spPr>
        <p:txBody>
          <a:bodyPr spcFirstLastPara="1" wrap="square" lIns="0" tIns="9525" rIns="0" bIns="0" anchor="t" anchorCtr="0">
            <a:spAutoFit/>
          </a:bodyPr>
          <a:lstStyle/>
          <a:p>
            <a:pPr marL="438150" marR="3810" indent="-428625">
              <a:lnSpc>
                <a:spcPct val="150000"/>
              </a:lnSpc>
              <a:buFont typeface="Wingdings" panose="05000000000000000000" pitchFamily="2" charset="2"/>
              <a:buChar char="Ø"/>
            </a:pPr>
            <a:r>
              <a:rPr lang="fr-FR" sz="2300" dirty="0">
                <a:solidFill>
                  <a:schemeClr val="dk1"/>
                </a:solidFill>
                <a:ea typeface="Montserrat SemiBold"/>
                <a:cs typeface="Montserrat SemiBold"/>
                <a:sym typeface="Montserrat SemiBold"/>
              </a:rPr>
              <a:t>Établir des méthodes/approches pour comprendre la culture, les préoccupations, les attitudes, les croyances et les pratiques des publics clés</a:t>
            </a:r>
          </a:p>
          <a:p>
            <a:pPr marL="438150" marR="3810" indent="-428625">
              <a:lnSpc>
                <a:spcPct val="150000"/>
              </a:lnSpc>
              <a:buFont typeface="Wingdings" panose="05000000000000000000" pitchFamily="2" charset="2"/>
              <a:buChar char="Ø"/>
            </a:pPr>
            <a:r>
              <a:rPr lang="fr-FR" sz="2300" dirty="0">
                <a:solidFill>
                  <a:schemeClr val="dk1"/>
                </a:solidFill>
                <a:ea typeface="Montserrat SemiBold"/>
                <a:cs typeface="Montserrat SemiBold"/>
                <a:sym typeface="Montserrat SemiBold"/>
              </a:rPr>
              <a:t>Identifiez les influenceurs communautaires existants (par exemple, les dirigeants communautaires, les chefs religieux, les agents de santé, les guérisseurs traditionnels, etc.) </a:t>
            </a:r>
          </a:p>
          <a:p>
            <a:pPr marL="438150" marR="3810" indent="-428625">
              <a:lnSpc>
                <a:spcPct val="150000"/>
              </a:lnSpc>
              <a:buFont typeface="Wingdings" panose="05000000000000000000" pitchFamily="2" charset="2"/>
              <a:buChar char="Ø"/>
            </a:pPr>
            <a:r>
              <a:rPr lang="fr-FR" sz="2300" dirty="0">
                <a:solidFill>
                  <a:schemeClr val="dk1"/>
                </a:solidFill>
                <a:ea typeface="Montserrat SemiBold"/>
                <a:cs typeface="Montserrat SemiBold"/>
                <a:sym typeface="Montserrat SemiBold"/>
              </a:rPr>
              <a:t>Identifier les organisations et réseaux communautaires (par exemple, groupes de femmes et de jeunes, volontaires en santé communautaire, organisations religieuses, </a:t>
            </a:r>
            <a:r>
              <a:rPr lang="fr-FR" sz="2300" dirty="0" err="1">
                <a:solidFill>
                  <a:schemeClr val="dk1"/>
                </a:solidFill>
                <a:ea typeface="Montserrat SemiBold"/>
                <a:cs typeface="Montserrat SemiBold"/>
                <a:sym typeface="Montserrat SemiBold"/>
              </a:rPr>
              <a:t>etc</a:t>
            </a:r>
            <a:r>
              <a:rPr lang="fr-FR" sz="2300" dirty="0">
                <a:solidFill>
                  <a:schemeClr val="dk1"/>
                </a:solidFill>
                <a:ea typeface="Montserrat SemiBold"/>
                <a:cs typeface="Montserrat SemiBold"/>
                <a:sym typeface="Montserrat SemiBold"/>
              </a:rPr>
              <a:t>) qui peuvent être engager pour la réponse communautaire.</a:t>
            </a:r>
            <a:endParaRPr lang="en-US" sz="2300" dirty="0">
              <a:solidFill>
                <a:schemeClr val="dk1"/>
              </a:solidFill>
              <a:ea typeface="Montserrat SemiBold"/>
              <a:cs typeface="Montserrat SemiBold"/>
              <a:sym typeface="Montserrat Semi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3">
                                            <p:txEl>
                                              <p:pRg st="0" end="0"/>
                                            </p:txEl>
                                          </p:spTgt>
                                        </p:tgtEl>
                                        <p:attrNameLst>
                                          <p:attrName>style.visibility</p:attrName>
                                        </p:attrNameLst>
                                      </p:cBhvr>
                                      <p:to>
                                        <p:strVal val="visible"/>
                                      </p:to>
                                    </p:set>
                                    <p:anim calcmode="lin" valueType="num">
                                      <p:cBhvr additive="base">
                                        <p:cTn id="7" dur="500"/>
                                        <p:tgtEl>
                                          <p:spTgt spid="37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73">
                                            <p:txEl>
                                              <p:pRg st="1" end="1"/>
                                            </p:txEl>
                                          </p:spTgt>
                                        </p:tgtEl>
                                        <p:attrNameLst>
                                          <p:attrName>style.visibility</p:attrName>
                                        </p:attrNameLst>
                                      </p:cBhvr>
                                      <p:to>
                                        <p:strVal val="visible"/>
                                      </p:to>
                                    </p:set>
                                    <p:anim calcmode="lin" valueType="num">
                                      <p:cBhvr additive="base">
                                        <p:cTn id="12" dur="500"/>
                                        <p:tgtEl>
                                          <p:spTgt spid="37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73">
                                            <p:txEl>
                                              <p:pRg st="2" end="2"/>
                                            </p:txEl>
                                          </p:spTgt>
                                        </p:tgtEl>
                                        <p:attrNameLst>
                                          <p:attrName>style.visibility</p:attrName>
                                        </p:attrNameLst>
                                      </p:cBhvr>
                                      <p:to>
                                        <p:strVal val="visible"/>
                                      </p:to>
                                    </p:set>
                                    <p:anim calcmode="lin" valueType="num">
                                      <p:cBhvr additive="base">
                                        <p:cTn id="17" dur="500"/>
                                        <p:tgtEl>
                                          <p:spTgt spid="37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7"/>
          <p:cNvSpPr txBox="1">
            <a:spLocks noGrp="1"/>
          </p:cNvSpPr>
          <p:nvPr>
            <p:ph type="title"/>
          </p:nvPr>
        </p:nvSpPr>
        <p:spPr>
          <a:xfrm>
            <a:off x="333376" y="299079"/>
            <a:ext cx="6530816" cy="586699"/>
          </a:xfrm>
          <a:prstGeom prst="rect">
            <a:avLst/>
          </a:prstGeom>
          <a:noFill/>
          <a:ln>
            <a:noFill/>
          </a:ln>
        </p:spPr>
        <p:txBody>
          <a:bodyPr spcFirstLastPara="1" vert="horz" wrap="square" lIns="0" tIns="9525" rIns="0" bIns="0" rtlCol="0" anchor="t" anchorCtr="0">
            <a:spAutoFit/>
          </a:bodyPr>
          <a:lstStyle/>
          <a:p>
            <a:pPr marL="9525">
              <a:lnSpc>
                <a:spcPct val="100000"/>
              </a:lnSpc>
              <a:spcBef>
                <a:spcPts val="0"/>
              </a:spcBef>
            </a:pPr>
            <a:r>
              <a:rPr lang="en-GB" sz="3750" dirty="0"/>
              <a:t>Mpox - principes de base </a:t>
            </a:r>
            <a:endParaRPr sz="3750" dirty="0"/>
          </a:p>
        </p:txBody>
      </p:sp>
      <p:sp>
        <p:nvSpPr>
          <p:cNvPr id="372" name="Google Shape;372;p7"/>
          <p:cNvSpPr/>
          <p:nvPr/>
        </p:nvSpPr>
        <p:spPr>
          <a:xfrm>
            <a:off x="342900" y="1009650"/>
            <a:ext cx="1420178" cy="103823"/>
          </a:xfrm>
          <a:custGeom>
            <a:avLst/>
            <a:gdLst/>
            <a:ahLst/>
            <a:cxnLst/>
            <a:rect l="l" t="t" r="r" b="b"/>
            <a:pathLst>
              <a:path w="1893570" h="138430" extrusionOk="0">
                <a:moveTo>
                  <a:pt x="1893316" y="0"/>
                </a:moveTo>
                <a:lnTo>
                  <a:pt x="0" y="0"/>
                </a:lnTo>
                <a:lnTo>
                  <a:pt x="0" y="138429"/>
                </a:lnTo>
                <a:lnTo>
                  <a:pt x="1893316" y="138429"/>
                </a:lnTo>
                <a:lnTo>
                  <a:pt x="1893316" y="0"/>
                </a:lnTo>
                <a:close/>
              </a:path>
            </a:pathLst>
          </a:custGeom>
          <a:solidFill>
            <a:schemeClr val="accent2"/>
          </a:solidFill>
          <a:ln>
            <a:noFill/>
          </a:ln>
        </p:spPr>
        <p:txBody>
          <a:bodyPr spcFirstLastPara="1" wrap="square" lIns="0" tIns="0" rIns="0" bIns="0" anchor="t" anchorCtr="0">
            <a:noAutofit/>
          </a:bodyPr>
          <a:lstStyle/>
          <a:p>
            <a:endParaRPr sz="1350">
              <a:solidFill>
                <a:schemeClr val="dk1"/>
              </a:solidFill>
              <a:latin typeface="Calibri"/>
              <a:ea typeface="Calibri"/>
              <a:cs typeface="Calibri"/>
              <a:sym typeface="Calibri"/>
            </a:endParaRPr>
          </a:p>
        </p:txBody>
      </p:sp>
      <p:sp>
        <p:nvSpPr>
          <p:cNvPr id="373" name="Google Shape;373;p7"/>
          <p:cNvSpPr txBox="1"/>
          <p:nvPr/>
        </p:nvSpPr>
        <p:spPr>
          <a:xfrm>
            <a:off x="199560" y="1237345"/>
            <a:ext cx="11888361" cy="5087931"/>
          </a:xfrm>
          <a:prstGeom prst="rect">
            <a:avLst/>
          </a:prstGeom>
          <a:noFill/>
          <a:ln>
            <a:noFill/>
          </a:ln>
        </p:spPr>
        <p:txBody>
          <a:bodyPr spcFirstLastPara="1" wrap="square" lIns="0" tIns="9525" rIns="0" bIns="0" anchor="t" anchorCtr="0">
            <a:spAutoFit/>
          </a:bodyPr>
          <a:lstStyle/>
          <a:p>
            <a:pPr marL="438150" marR="3810" indent="-428625">
              <a:lnSpc>
                <a:spcPct val="150000"/>
              </a:lnSpc>
              <a:buFont typeface="Wingdings" panose="05000000000000000000" pitchFamily="2" charset="2"/>
              <a:buChar char="Ø"/>
            </a:pPr>
            <a:r>
              <a:rPr lang="fr-FR" sz="2000" dirty="0">
                <a:solidFill>
                  <a:schemeClr val="dk1"/>
                </a:solidFill>
                <a:ea typeface="Montserrat SemiBold"/>
                <a:cs typeface="Montserrat SemiBold"/>
                <a:sym typeface="Montserrat SemiBold"/>
              </a:rPr>
              <a:t>Variole simienne dite en anglais ‘‘Monkey </a:t>
            </a:r>
            <a:r>
              <a:rPr lang="fr-FR" sz="2000" dirty="0" err="1">
                <a:solidFill>
                  <a:schemeClr val="dk1"/>
                </a:solidFill>
                <a:ea typeface="Montserrat SemiBold"/>
                <a:cs typeface="Montserrat SemiBold"/>
                <a:sym typeface="Montserrat SemiBold"/>
              </a:rPr>
              <a:t>Pox</a:t>
            </a:r>
            <a:r>
              <a:rPr lang="fr-FR" sz="2000" dirty="0">
                <a:solidFill>
                  <a:schemeClr val="dk1"/>
                </a:solidFill>
                <a:ea typeface="Montserrat SemiBold"/>
                <a:cs typeface="Montserrat SemiBold"/>
                <a:sym typeface="Montserrat SemiBold"/>
              </a:rPr>
              <a:t>’’ en sigle « </a:t>
            </a:r>
            <a:r>
              <a:rPr lang="fr-FR" sz="2000" dirty="0" err="1">
                <a:solidFill>
                  <a:schemeClr val="dk1"/>
                </a:solidFill>
                <a:ea typeface="Montserrat SemiBold"/>
                <a:cs typeface="Montserrat SemiBold"/>
                <a:sym typeface="Montserrat SemiBold"/>
              </a:rPr>
              <a:t>mpox</a:t>
            </a:r>
            <a:r>
              <a:rPr lang="fr-FR" sz="2000" dirty="0">
                <a:solidFill>
                  <a:schemeClr val="dk1"/>
                </a:solidFill>
                <a:ea typeface="Montserrat SemiBold"/>
                <a:cs typeface="Montserrat SemiBold"/>
                <a:sym typeface="Montserrat SemiBold"/>
              </a:rPr>
              <a:t> » </a:t>
            </a:r>
            <a:r>
              <a:rPr lang="en-US" sz="2000" dirty="0">
                <a:solidFill>
                  <a:schemeClr val="dk1"/>
                </a:solidFill>
                <a:ea typeface="Montserrat SemiBold"/>
                <a:cs typeface="Montserrat SemiBold"/>
                <a:sym typeface="Montserrat SemiBold"/>
              </a:rPr>
              <a:t>. </a:t>
            </a:r>
            <a:r>
              <a:rPr lang="fr-FR" sz="2000" dirty="0">
                <a:solidFill>
                  <a:schemeClr val="dk1"/>
                </a:solidFill>
                <a:ea typeface="Montserrat SemiBold"/>
                <a:cs typeface="Montserrat SemiBold"/>
                <a:sym typeface="Montserrat SemiBold"/>
              </a:rPr>
              <a:t>Ce virus est étroitement apparenté au virus variolique, responsable de la variole humaine. Le réservoir naturel exact du virus </a:t>
            </a:r>
            <a:r>
              <a:rPr lang="fr-FR" sz="2000" dirty="0" err="1">
                <a:solidFill>
                  <a:schemeClr val="dk1"/>
                </a:solidFill>
                <a:ea typeface="Montserrat SemiBold"/>
                <a:cs typeface="Montserrat SemiBold"/>
                <a:sym typeface="Montserrat SemiBold"/>
              </a:rPr>
              <a:t>mpox</a:t>
            </a:r>
            <a:r>
              <a:rPr lang="fr-FR" sz="2000" dirty="0">
                <a:solidFill>
                  <a:schemeClr val="dk1"/>
                </a:solidFill>
                <a:ea typeface="Montserrat SemiBold"/>
                <a:cs typeface="Montserrat SemiBold"/>
                <a:sym typeface="Montserrat SemiBold"/>
              </a:rPr>
              <a:t> est inconnu, mais on pense que les petits mammifères comme les rongeurs, les singes et d'autres animaux pourraient être porteurs du virus.</a:t>
            </a:r>
          </a:p>
          <a:p>
            <a:pPr marL="438150" marR="3810" indent="-428625">
              <a:lnSpc>
                <a:spcPct val="150000"/>
              </a:lnSpc>
              <a:buFont typeface="Wingdings" panose="05000000000000000000" pitchFamily="2" charset="2"/>
              <a:buChar char="Ø"/>
            </a:pPr>
            <a:r>
              <a:rPr lang="fr-FR" sz="2000" dirty="0">
                <a:solidFill>
                  <a:schemeClr val="dk1"/>
                </a:solidFill>
                <a:ea typeface="Montserrat SemiBold"/>
                <a:cs typeface="Montserrat SemiBold"/>
                <a:sym typeface="Montserrat SemiBold"/>
              </a:rPr>
              <a:t>Il existe deux types/variantes génétiques distincts du virus </a:t>
            </a:r>
            <a:r>
              <a:rPr lang="fr-FR" sz="2000" dirty="0" err="1">
                <a:solidFill>
                  <a:schemeClr val="dk1"/>
                </a:solidFill>
                <a:ea typeface="Montserrat SemiBold"/>
                <a:cs typeface="Montserrat SemiBold"/>
                <a:sym typeface="Montserrat SemiBold"/>
              </a:rPr>
              <a:t>mpox</a:t>
            </a:r>
            <a:r>
              <a:rPr lang="fr-FR" sz="2000" dirty="0">
                <a:solidFill>
                  <a:schemeClr val="dk1"/>
                </a:solidFill>
                <a:ea typeface="Montserrat SemiBold"/>
                <a:cs typeface="Montserrat SemiBold"/>
                <a:sym typeface="Montserrat SemiBold"/>
              </a:rPr>
              <a:t>, appelés clades : le clade 1 et le clade 2. Le clade 1 est connu pour provoquer des maladies et des décès plus graves, tandis que le clade 2 est associé à des infections plus légères..</a:t>
            </a:r>
          </a:p>
          <a:p>
            <a:pPr marL="438150" marR="3810" indent="-428625">
              <a:lnSpc>
                <a:spcPct val="150000"/>
              </a:lnSpc>
              <a:buFont typeface="Wingdings" panose="05000000000000000000" pitchFamily="2" charset="2"/>
              <a:buChar char="Ø"/>
            </a:pPr>
            <a:r>
              <a:rPr lang="fr-FR" sz="2000" dirty="0">
                <a:solidFill>
                  <a:schemeClr val="dk1"/>
                </a:solidFill>
                <a:ea typeface="Montserrat SemiBold"/>
                <a:cs typeface="Montserrat SemiBold"/>
                <a:sym typeface="Montserrat SemiBold"/>
              </a:rPr>
              <a:t>Une sous-variante du virus </a:t>
            </a:r>
            <a:r>
              <a:rPr lang="fr-FR" sz="2000" dirty="0" err="1">
                <a:solidFill>
                  <a:schemeClr val="dk1"/>
                </a:solidFill>
                <a:ea typeface="Montserrat SemiBold"/>
                <a:cs typeface="Montserrat SemiBold"/>
                <a:sym typeface="Montserrat SemiBold"/>
              </a:rPr>
              <a:t>mpox</a:t>
            </a:r>
            <a:r>
              <a:rPr lang="fr-FR" sz="2000" dirty="0">
                <a:solidFill>
                  <a:schemeClr val="dk1"/>
                </a:solidFill>
                <a:ea typeface="Montserrat SemiBold"/>
                <a:cs typeface="Montserrat SemiBold"/>
                <a:sym typeface="Montserrat SemiBold"/>
              </a:rPr>
              <a:t> clade 1, connue sous le nom de clade 1b, a émergé en 2023 et semble avoir une transmissibilité interhumaine plus élevée. Cependant, des incertitudes subsistent quant à ses modes de transmission et à sa gravité, notamment son impact sur les enfants. Ces incertitudes expliquent les inquiétudes suscitées par la propagation du clade 1b.</a:t>
            </a:r>
            <a:endParaRPr lang="en-US" sz="2000" dirty="0">
              <a:solidFill>
                <a:schemeClr val="dk1"/>
              </a:solidFill>
              <a:ea typeface="Montserrat SemiBold"/>
              <a:cs typeface="Montserrat SemiBold"/>
              <a:sym typeface="Montserrat SemiBold"/>
            </a:endParaRPr>
          </a:p>
        </p:txBody>
      </p:sp>
    </p:spTree>
    <p:extLst>
      <p:ext uri="{BB962C8B-B14F-4D97-AF65-F5344CB8AC3E}">
        <p14:creationId xmlns:p14="http://schemas.microsoft.com/office/powerpoint/2010/main" val="128265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3">
                                            <p:txEl>
                                              <p:pRg st="0" end="0"/>
                                            </p:txEl>
                                          </p:spTgt>
                                        </p:tgtEl>
                                        <p:attrNameLst>
                                          <p:attrName>style.visibility</p:attrName>
                                        </p:attrNameLst>
                                      </p:cBhvr>
                                      <p:to>
                                        <p:strVal val="visible"/>
                                      </p:to>
                                    </p:set>
                                    <p:anim calcmode="lin" valueType="num">
                                      <p:cBhvr additive="base">
                                        <p:cTn id="7" dur="500"/>
                                        <p:tgtEl>
                                          <p:spTgt spid="37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73">
                                            <p:txEl>
                                              <p:pRg st="1" end="1"/>
                                            </p:txEl>
                                          </p:spTgt>
                                        </p:tgtEl>
                                        <p:attrNameLst>
                                          <p:attrName>style.visibility</p:attrName>
                                        </p:attrNameLst>
                                      </p:cBhvr>
                                      <p:to>
                                        <p:strVal val="visible"/>
                                      </p:to>
                                    </p:set>
                                    <p:anim calcmode="lin" valueType="num">
                                      <p:cBhvr additive="base">
                                        <p:cTn id="12" dur="500"/>
                                        <p:tgtEl>
                                          <p:spTgt spid="37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15"/>
          <p:cNvSpPr txBox="1">
            <a:spLocks noGrp="1"/>
          </p:cNvSpPr>
          <p:nvPr>
            <p:ph type="title"/>
          </p:nvPr>
        </p:nvSpPr>
        <p:spPr>
          <a:xfrm>
            <a:off x="333375" y="213258"/>
            <a:ext cx="8162925" cy="740587"/>
          </a:xfrm>
          <a:prstGeom prst="rect">
            <a:avLst/>
          </a:prstGeom>
          <a:noFill/>
          <a:ln>
            <a:noFill/>
          </a:ln>
        </p:spPr>
        <p:txBody>
          <a:bodyPr spcFirstLastPara="1" vert="horz" wrap="square" lIns="0" tIns="104775" rIns="0" bIns="0" rtlCol="0" anchor="t" anchorCtr="0">
            <a:spAutoFit/>
          </a:bodyPr>
          <a:lstStyle/>
          <a:p>
            <a:pPr marL="9525">
              <a:lnSpc>
                <a:spcPct val="110000"/>
              </a:lnSpc>
              <a:spcBef>
                <a:spcPts val="0"/>
              </a:spcBef>
            </a:pPr>
            <a:r>
              <a:rPr lang="en-GB" sz="3750" dirty="0"/>
              <a:t>CREC</a:t>
            </a:r>
            <a:endParaRPr sz="3750" dirty="0"/>
          </a:p>
        </p:txBody>
      </p:sp>
      <p:sp>
        <p:nvSpPr>
          <p:cNvPr id="571" name="Google Shape;571;p15"/>
          <p:cNvSpPr txBox="1">
            <a:spLocks noGrp="1"/>
          </p:cNvSpPr>
          <p:nvPr>
            <p:ph type="body" idx="1"/>
          </p:nvPr>
        </p:nvSpPr>
        <p:spPr>
          <a:xfrm>
            <a:off x="654209" y="1731094"/>
            <a:ext cx="10883582" cy="276999"/>
          </a:xfrm>
          <a:prstGeom prst="rect">
            <a:avLst/>
          </a:prstGeom>
          <a:noFill/>
          <a:ln>
            <a:noFill/>
          </a:ln>
        </p:spPr>
        <p:txBody>
          <a:bodyPr spcFirstLastPara="1" vert="horz" wrap="square" lIns="0" tIns="0" rIns="0" bIns="0" rtlCol="0" anchor="t" anchorCtr="0">
            <a:spAutoFit/>
          </a:bodyPr>
          <a:lstStyle/>
          <a:p>
            <a:pPr marL="0" indent="0">
              <a:spcBef>
                <a:spcPts val="0"/>
              </a:spcBef>
              <a:buNone/>
            </a:pPr>
            <a:r>
              <a:rPr lang="en-GB"/>
              <a:t> </a:t>
            </a:r>
            <a:endParaRPr/>
          </a:p>
        </p:txBody>
      </p:sp>
      <p:sp>
        <p:nvSpPr>
          <p:cNvPr id="574" name="Google Shape;574;p15"/>
          <p:cNvSpPr/>
          <p:nvPr/>
        </p:nvSpPr>
        <p:spPr>
          <a:xfrm>
            <a:off x="333375" y="1057668"/>
            <a:ext cx="1420178" cy="103823"/>
          </a:xfrm>
          <a:custGeom>
            <a:avLst/>
            <a:gdLst/>
            <a:ahLst/>
            <a:cxnLst/>
            <a:rect l="l" t="t" r="r" b="b"/>
            <a:pathLst>
              <a:path w="1893570" h="138430" extrusionOk="0">
                <a:moveTo>
                  <a:pt x="1893316" y="0"/>
                </a:moveTo>
                <a:lnTo>
                  <a:pt x="0" y="0"/>
                </a:lnTo>
                <a:lnTo>
                  <a:pt x="0" y="138429"/>
                </a:lnTo>
                <a:lnTo>
                  <a:pt x="1893316" y="138429"/>
                </a:lnTo>
                <a:lnTo>
                  <a:pt x="1893316" y="0"/>
                </a:lnTo>
                <a:close/>
              </a:path>
            </a:pathLst>
          </a:custGeom>
          <a:solidFill>
            <a:schemeClr val="accent2"/>
          </a:solidFill>
          <a:ln>
            <a:noFill/>
          </a:ln>
        </p:spPr>
        <p:txBody>
          <a:bodyPr spcFirstLastPara="1" wrap="square" lIns="0" tIns="0" rIns="0" bIns="0" anchor="t" anchorCtr="0">
            <a:noAutofit/>
          </a:bodyPr>
          <a:lstStyle/>
          <a:p>
            <a:endParaRPr sz="1350">
              <a:solidFill>
                <a:schemeClr val="dk1"/>
              </a:solidFill>
              <a:latin typeface="Calibri"/>
              <a:ea typeface="Calibri"/>
              <a:cs typeface="Calibri"/>
              <a:sym typeface="Calibri"/>
            </a:endParaRPr>
          </a:p>
        </p:txBody>
      </p:sp>
      <p:sp>
        <p:nvSpPr>
          <p:cNvPr id="575" name="Google Shape;575;p15"/>
          <p:cNvSpPr txBox="1"/>
          <p:nvPr/>
        </p:nvSpPr>
        <p:spPr>
          <a:xfrm>
            <a:off x="454357" y="1419224"/>
            <a:ext cx="11144056" cy="4806765"/>
          </a:xfrm>
          <a:prstGeom prst="rect">
            <a:avLst/>
          </a:prstGeom>
          <a:noFill/>
          <a:ln>
            <a:noFill/>
          </a:ln>
        </p:spPr>
        <p:txBody>
          <a:bodyPr spcFirstLastPara="1" wrap="square" lIns="0" tIns="9525" rIns="0" bIns="0" anchor="t" anchorCtr="0">
            <a:spAutoFit/>
          </a:bodyPr>
          <a:lstStyle/>
          <a:p>
            <a:pPr marL="352425" marR="95250" indent="-342900" algn="just">
              <a:lnSpc>
                <a:spcPct val="109300"/>
              </a:lnSpc>
              <a:buClr>
                <a:srgbClr val="1C4567"/>
              </a:buClr>
              <a:buSzPts val="2000"/>
              <a:buFont typeface="Wingdings" panose="05000000000000000000" pitchFamily="2" charset="2"/>
              <a:buChar char="Ø"/>
            </a:pPr>
            <a:r>
              <a:rPr lang="fr-FR" sz="2200" dirty="0">
                <a:solidFill>
                  <a:schemeClr val="dk1"/>
                </a:solidFill>
                <a:ea typeface="Montserrat"/>
                <a:cs typeface="Montserrat"/>
                <a:sym typeface="Montserrat"/>
              </a:rPr>
              <a:t>Considérez les membres des communautés comme des experts de leur propre culture, tradition et pratiques.</a:t>
            </a:r>
          </a:p>
          <a:p>
            <a:pPr marL="352425" marR="95250" indent="-342900" algn="just">
              <a:lnSpc>
                <a:spcPct val="109300"/>
              </a:lnSpc>
              <a:buClr>
                <a:srgbClr val="1C4567"/>
              </a:buClr>
              <a:buSzPts val="2000"/>
              <a:buFont typeface="Wingdings" panose="05000000000000000000" pitchFamily="2" charset="2"/>
              <a:buChar char="Ø"/>
            </a:pPr>
            <a:r>
              <a:rPr lang="fr-FR" sz="2200" dirty="0">
                <a:solidFill>
                  <a:schemeClr val="dk1"/>
                </a:solidFill>
                <a:ea typeface="Montserrat"/>
                <a:cs typeface="Montserrat"/>
                <a:sym typeface="Montserrat"/>
              </a:rPr>
              <a:t>Engager des acteurs communautaires respectés en tant qu’influenceurs clés</a:t>
            </a:r>
          </a:p>
          <a:p>
            <a:pPr marL="352425" marR="95250" indent="-342900" algn="just">
              <a:lnSpc>
                <a:spcPct val="109300"/>
              </a:lnSpc>
              <a:buClr>
                <a:srgbClr val="1C4567"/>
              </a:buClr>
              <a:buSzPts val="2000"/>
              <a:buFont typeface="Wingdings" panose="05000000000000000000" pitchFamily="2" charset="2"/>
              <a:buChar char="Ø"/>
            </a:pPr>
            <a:r>
              <a:rPr lang="fr-FR" sz="2200" dirty="0">
                <a:solidFill>
                  <a:schemeClr val="dk1"/>
                </a:solidFill>
                <a:ea typeface="Montserrat"/>
                <a:cs typeface="Montserrat"/>
                <a:sym typeface="Montserrat"/>
              </a:rPr>
              <a:t>Engager les communautés à analyser et à s’approprier leur propre situation.</a:t>
            </a:r>
          </a:p>
          <a:p>
            <a:pPr marL="352425" marR="95250" indent="-342900" algn="just">
              <a:lnSpc>
                <a:spcPct val="109300"/>
              </a:lnSpc>
              <a:buClr>
                <a:srgbClr val="1C4567"/>
              </a:buClr>
              <a:buSzPts val="2000"/>
              <a:buFont typeface="Wingdings" panose="05000000000000000000" pitchFamily="2" charset="2"/>
              <a:buChar char="Ø"/>
            </a:pPr>
            <a:r>
              <a:rPr lang="fr-FR" sz="2200" dirty="0">
                <a:solidFill>
                  <a:schemeClr val="dk1"/>
                </a:solidFill>
                <a:ea typeface="Montserrat"/>
                <a:cs typeface="Montserrat"/>
                <a:sym typeface="Montserrat"/>
              </a:rPr>
              <a:t>Travailler à travers les structures communautaires existantes.</a:t>
            </a:r>
          </a:p>
          <a:p>
            <a:pPr marL="352425" marR="95250" indent="-342900" algn="just">
              <a:lnSpc>
                <a:spcPct val="109300"/>
              </a:lnSpc>
              <a:buClr>
                <a:srgbClr val="1C4567"/>
              </a:buClr>
              <a:buSzPts val="2000"/>
              <a:buFont typeface="Wingdings" panose="05000000000000000000" pitchFamily="2" charset="2"/>
              <a:buChar char="Ø"/>
            </a:pPr>
            <a:r>
              <a:rPr lang="fr-FR" sz="2200" dirty="0">
                <a:solidFill>
                  <a:schemeClr val="dk1"/>
                </a:solidFill>
                <a:ea typeface="Montserrat"/>
                <a:cs typeface="Montserrat"/>
                <a:sym typeface="Montserrat"/>
              </a:rPr>
              <a:t>Établissez la confiance – ne prêchez pas, ne faites pas de leçons et ne critiquez pas.</a:t>
            </a:r>
          </a:p>
          <a:p>
            <a:pPr marL="352425" marR="95250" indent="-342900" algn="just">
              <a:lnSpc>
                <a:spcPct val="109300"/>
              </a:lnSpc>
              <a:buClr>
                <a:srgbClr val="1C4567"/>
              </a:buClr>
              <a:buSzPts val="2000"/>
              <a:buFont typeface="Wingdings" panose="05000000000000000000" pitchFamily="2" charset="2"/>
              <a:buChar char="Ø"/>
            </a:pPr>
            <a:r>
              <a:rPr lang="fr-FR" sz="2200" dirty="0">
                <a:solidFill>
                  <a:schemeClr val="dk1"/>
                </a:solidFill>
                <a:ea typeface="Montserrat"/>
                <a:cs typeface="Montserrat"/>
                <a:sym typeface="Montserrat"/>
              </a:rPr>
              <a:t>Évitez toute stigmatisation potentielle.</a:t>
            </a:r>
          </a:p>
          <a:p>
            <a:pPr marL="352425" marR="95250" indent="-342900" algn="just">
              <a:lnSpc>
                <a:spcPct val="109300"/>
              </a:lnSpc>
              <a:buClr>
                <a:srgbClr val="1C4567"/>
              </a:buClr>
              <a:buSzPts val="2000"/>
              <a:buFont typeface="Wingdings" panose="05000000000000000000" pitchFamily="2" charset="2"/>
              <a:buChar char="Ø"/>
            </a:pPr>
            <a:r>
              <a:rPr lang="fr-FR" sz="2200" dirty="0">
                <a:solidFill>
                  <a:schemeClr val="dk1"/>
                </a:solidFill>
                <a:ea typeface="Montserrat"/>
                <a:cs typeface="Montserrat"/>
                <a:sym typeface="Montserrat"/>
              </a:rPr>
              <a:t>Incluez tous les groupes vulnérables.</a:t>
            </a:r>
          </a:p>
          <a:p>
            <a:pPr marL="352425" marR="95250" indent="-342900" algn="just">
              <a:lnSpc>
                <a:spcPct val="109300"/>
              </a:lnSpc>
              <a:buClr>
                <a:srgbClr val="1C4567"/>
              </a:buClr>
              <a:buSzPts val="2000"/>
              <a:buFont typeface="Wingdings" panose="05000000000000000000" pitchFamily="2" charset="2"/>
              <a:buChar char="Ø"/>
            </a:pPr>
            <a:r>
              <a:rPr lang="fr-FR" sz="2200" dirty="0">
                <a:solidFill>
                  <a:schemeClr val="dk1"/>
                </a:solidFill>
                <a:ea typeface="Montserrat"/>
                <a:cs typeface="Montserrat"/>
                <a:sym typeface="Montserrat"/>
              </a:rPr>
              <a:t>Adoptez une communication participative (bidirectionnelle) sur tous les canaux.</a:t>
            </a:r>
          </a:p>
          <a:p>
            <a:pPr marL="352425" marR="95250" indent="-342900" algn="just">
              <a:lnSpc>
                <a:spcPct val="109300"/>
              </a:lnSpc>
              <a:buClr>
                <a:srgbClr val="1C4567"/>
              </a:buClr>
              <a:buSzPts val="2000"/>
              <a:buFont typeface="Wingdings" panose="05000000000000000000" pitchFamily="2" charset="2"/>
              <a:buChar char="Ø"/>
            </a:pPr>
            <a:r>
              <a:rPr lang="fr-FR" sz="2200" dirty="0">
                <a:solidFill>
                  <a:schemeClr val="dk1"/>
                </a:solidFill>
                <a:ea typeface="Montserrat"/>
                <a:cs typeface="Montserrat"/>
                <a:sym typeface="Montserrat"/>
              </a:rPr>
              <a:t>Identifiez et faites la promotion des personnes de la communauté qui continuent d’adopter des comportements qui stoppent/réduisent la propagation d’une urgence de santé publique.</a:t>
            </a:r>
          </a:p>
          <a:p>
            <a:pPr marL="352425" marR="95250" indent="-342900" algn="just">
              <a:lnSpc>
                <a:spcPct val="109300"/>
              </a:lnSpc>
              <a:buClr>
                <a:srgbClr val="1C4567"/>
              </a:buClr>
              <a:buSzPts val="2000"/>
              <a:buFont typeface="Wingdings" panose="05000000000000000000" pitchFamily="2" charset="2"/>
              <a:buChar char="Ø"/>
            </a:pPr>
            <a:r>
              <a:rPr lang="fr-FR" sz="2200" dirty="0">
                <a:solidFill>
                  <a:schemeClr val="dk1"/>
                </a:solidFill>
                <a:ea typeface="Montserrat"/>
                <a:cs typeface="Montserrat"/>
                <a:sym typeface="Montserrat"/>
              </a:rPr>
              <a:t>Identifiez et adressez les mythes et rumeurs qui circulent</a:t>
            </a:r>
            <a:endParaRPr sz="1500" dirty="0">
              <a:solidFill>
                <a:schemeClr val="dk1"/>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C3D25154-9EF7-4C33-9AAC-7B3BE089F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E3D41F67-47FD-8246-085F-405125B9CC75}"/>
              </a:ext>
            </a:extLst>
          </p:cNvPr>
          <p:cNvSpPr>
            <a:spLocks noGrp="1"/>
          </p:cNvSpPr>
          <p:nvPr>
            <p:ph type="ctrTitle"/>
          </p:nvPr>
        </p:nvSpPr>
        <p:spPr>
          <a:xfrm>
            <a:off x="0" y="643468"/>
            <a:ext cx="12188952" cy="3592432"/>
          </a:xfrm>
        </p:spPr>
        <p:txBody>
          <a:bodyPr>
            <a:normAutofit/>
          </a:bodyPr>
          <a:lstStyle/>
          <a:p>
            <a:r>
              <a:rPr lang="fr-FR" sz="4500" dirty="0"/>
              <a:t>Pourquoi la CREC est-elle importante ?</a:t>
            </a:r>
            <a:endParaRPr lang="en-US" sz="4500" dirty="0"/>
          </a:p>
        </p:txBody>
      </p:sp>
      <p:sp>
        <p:nvSpPr>
          <p:cNvPr id="30" name="Rectangle 29">
            <a:extLst>
              <a:ext uri="{FF2B5EF4-FFF2-40B4-BE49-F238E27FC236}">
                <a16:creationId xmlns:a16="http://schemas.microsoft.com/office/drawing/2014/main" id="{1604E8C0-C927-4C06-A96A-BF3323BA7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9DCECFD5-4C30-4892-9FF0-540E17955A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10245590" y="5111496"/>
            <a:chExt cx="1080904" cy="1080902"/>
          </a:xfrm>
        </p:grpSpPr>
        <p:sp>
          <p:nvSpPr>
            <p:cNvPr id="33" name="Oval 32">
              <a:extLst>
                <a:ext uri="{FF2B5EF4-FFF2-40B4-BE49-F238E27FC236}">
                  <a16:creationId xmlns:a16="http://schemas.microsoft.com/office/drawing/2014/main" id="{95C67F70-EAFE-425C-8422-591620A96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5590" y="5111496"/>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4" name="Oval 33">
              <a:extLst>
                <a:ext uri="{FF2B5EF4-FFF2-40B4-BE49-F238E27FC236}">
                  <a16:creationId xmlns:a16="http://schemas.microsoft.com/office/drawing/2014/main" id="{D47FA16B-C217-4D91-84EA-5B0846BDD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53681" y="5219586"/>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96169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32F69624-AF9B-0A17-7060-6D33D7268F6E}"/>
              </a:ext>
            </a:extLst>
          </p:cNvPr>
          <p:cNvSpPr>
            <a:spLocks noGrp="1"/>
          </p:cNvSpPr>
          <p:nvPr>
            <p:ph idx="1"/>
          </p:nvPr>
        </p:nvSpPr>
        <p:spPr>
          <a:xfrm>
            <a:off x="5462423" y="413078"/>
            <a:ext cx="6483532" cy="6230983"/>
          </a:xfrm>
        </p:spPr>
        <p:txBody>
          <a:bodyPr anchor="ctr">
            <a:normAutofit fontScale="85000" lnSpcReduction="20000"/>
          </a:bodyPr>
          <a:lstStyle/>
          <a:p>
            <a:pPr>
              <a:buFont typeface="Wingdings" panose="05000000000000000000" pitchFamily="2" charset="2"/>
              <a:buChar char="Ø"/>
            </a:pPr>
            <a:r>
              <a:rPr lang="fr-FR" sz="2400" dirty="0"/>
              <a:t>Les épidémies commencent et se terminent dans les communautés. </a:t>
            </a:r>
          </a:p>
          <a:p>
            <a:pPr>
              <a:buFont typeface="Wingdings" panose="05000000000000000000" pitchFamily="2" charset="2"/>
              <a:buChar char="Ø"/>
            </a:pPr>
            <a:r>
              <a:rPr lang="fr-FR" sz="2400" dirty="0"/>
              <a:t>Ce sont les actions des membres de la communauté qui maintiendront ou mettront fin à une épidémie. Ils doivent donc être des partenaires actifs dans la réponse.</a:t>
            </a:r>
          </a:p>
          <a:p>
            <a:pPr>
              <a:buFont typeface="Wingdings" panose="05000000000000000000" pitchFamily="2" charset="2"/>
              <a:buChar char="Ø"/>
            </a:pPr>
            <a:r>
              <a:rPr lang="fr-FR" sz="2400" dirty="0"/>
              <a:t>Le changement de comportement est complexe</a:t>
            </a:r>
          </a:p>
          <a:p>
            <a:pPr>
              <a:buFont typeface="Wingdings" panose="05000000000000000000" pitchFamily="2" charset="2"/>
              <a:buChar char="Ø"/>
            </a:pPr>
            <a:r>
              <a:rPr lang="fr-FR" sz="2400" dirty="0"/>
              <a:t>Les messages à sens unique et la sensibilisation ne suffisent pas </a:t>
            </a:r>
          </a:p>
          <a:p>
            <a:pPr>
              <a:buFont typeface="Wingdings" panose="05000000000000000000" pitchFamily="2" charset="2"/>
              <a:buChar char="Ø"/>
            </a:pPr>
            <a:r>
              <a:rPr lang="fr-FR" sz="2400" dirty="0"/>
              <a:t>Les communautés savent mieux que quiconque comment encourager des pratiques plus sûres et plus saines et ce qui pourrait les empêcher de les suivre.</a:t>
            </a:r>
          </a:p>
          <a:p>
            <a:pPr>
              <a:buFont typeface="Wingdings" panose="05000000000000000000" pitchFamily="2" charset="2"/>
              <a:buChar char="Ø"/>
            </a:pPr>
            <a:r>
              <a:rPr lang="fr-FR" sz="2400" dirty="0"/>
              <a:t>La confiance est un ingrédient clé</a:t>
            </a:r>
          </a:p>
          <a:p>
            <a:pPr>
              <a:buFont typeface="Wingdings" panose="05000000000000000000" pitchFamily="2" charset="2"/>
              <a:buChar char="Ø"/>
            </a:pPr>
            <a:r>
              <a:rPr lang="fr-FR" sz="2400" dirty="0"/>
              <a:t>Si les communautés ne nous font pas confiance, elles n’écouteront pas, ne contribueront pas ou ne suivront pas les actions nécessaires pour contrôler une épidémie et pourraient même réagir avec hostilité et violence.</a:t>
            </a:r>
          </a:p>
          <a:p>
            <a:pPr>
              <a:buFont typeface="Wingdings" panose="05000000000000000000" pitchFamily="2" charset="2"/>
              <a:buChar char="Ø"/>
            </a:pPr>
            <a:r>
              <a:rPr lang="fr-FR" sz="2400" dirty="0"/>
              <a:t>Pour instaurer la confiance, nous devons écouter et agir</a:t>
            </a:r>
          </a:p>
          <a:p>
            <a:pPr>
              <a:buFont typeface="Wingdings" panose="05000000000000000000" pitchFamily="2" charset="2"/>
              <a:buChar char="Ø"/>
            </a:pPr>
            <a:r>
              <a:rPr lang="fr-FR" sz="2400" dirty="0"/>
              <a:t>Le feedback est crucial pour comprendre les perceptions de la communauté et adapter notre réponse pour rester pertinente et efficace.</a:t>
            </a:r>
            <a:endParaRPr lang="en-US" sz="1400" dirty="0"/>
          </a:p>
        </p:txBody>
      </p:sp>
      <p:sp>
        <p:nvSpPr>
          <p:cNvPr id="4" name="TextBox 3">
            <a:extLst>
              <a:ext uri="{FF2B5EF4-FFF2-40B4-BE49-F238E27FC236}">
                <a16:creationId xmlns:a16="http://schemas.microsoft.com/office/drawing/2014/main" id="{654E3AA2-9D03-5C54-7DDB-5C523429C154}"/>
              </a:ext>
            </a:extLst>
          </p:cNvPr>
          <p:cNvSpPr txBox="1"/>
          <p:nvPr/>
        </p:nvSpPr>
        <p:spPr>
          <a:xfrm>
            <a:off x="1514616" y="3121221"/>
            <a:ext cx="2952733" cy="615553"/>
          </a:xfrm>
          <a:prstGeom prst="rect">
            <a:avLst/>
          </a:prstGeom>
          <a:noFill/>
        </p:spPr>
        <p:txBody>
          <a:bodyPr wrap="square" rtlCol="0">
            <a:spAutoFit/>
          </a:bodyPr>
          <a:lstStyle/>
          <a:p>
            <a:r>
              <a:rPr lang="en-US" dirty="0"/>
              <a:t> </a:t>
            </a:r>
            <a:r>
              <a:rPr lang="en-US" sz="3400" dirty="0" err="1">
                <a:solidFill>
                  <a:schemeClr val="bg1"/>
                </a:solidFill>
              </a:rPr>
              <a:t>Parce</a:t>
            </a:r>
            <a:r>
              <a:rPr lang="en-US" sz="3400" dirty="0">
                <a:solidFill>
                  <a:schemeClr val="bg1"/>
                </a:solidFill>
              </a:rPr>
              <a:t> que …</a:t>
            </a:r>
          </a:p>
        </p:txBody>
      </p:sp>
    </p:spTree>
    <p:extLst>
      <p:ext uri="{BB962C8B-B14F-4D97-AF65-F5344CB8AC3E}">
        <p14:creationId xmlns:p14="http://schemas.microsoft.com/office/powerpoint/2010/main" val="357492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9B68D6-C6CC-4D1D-92F1-5FE2522D5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C89C12-FCB2-747E-5B37-3BCD2CBBF100}"/>
              </a:ext>
            </a:extLst>
          </p:cNvPr>
          <p:cNvSpPr>
            <a:spLocks noGrp="1"/>
          </p:cNvSpPr>
          <p:nvPr>
            <p:ph idx="1"/>
          </p:nvPr>
        </p:nvSpPr>
        <p:spPr>
          <a:xfrm>
            <a:off x="1" y="235131"/>
            <a:ext cx="7545274" cy="5937069"/>
          </a:xfrm>
        </p:spPr>
        <p:txBody>
          <a:bodyPr>
            <a:noAutofit/>
          </a:bodyPr>
          <a:lstStyle/>
          <a:p>
            <a:r>
              <a:rPr lang="fr-FR" sz="2200" dirty="0"/>
              <a:t>Fournir en temps opportun des informations vitales et pertinentes grâce aux approches de communication les plus appropriées pour encourager les personnes à adopter des pratiques de santé sûres et réduire la peur, la stigmatisation et la désinformation.</a:t>
            </a:r>
          </a:p>
          <a:p>
            <a:r>
              <a:rPr lang="fr-FR" sz="2200" dirty="0"/>
              <a:t>Écouter le feedback de la communauté pour comprendre les croyances, les craintes, les rumeurs, les questions et les suggestions des communautés concernant le risque sanitaire/l’épidémie et utiliser-les pour orienter la réponse.</a:t>
            </a:r>
          </a:p>
          <a:p>
            <a:r>
              <a:rPr lang="fr-FR" sz="2200" dirty="0"/>
              <a:t>Utiliser des approches innovantes et participatives pour encourager le changement de comportement et prendre des mesures pour prévenir et réduire la propagation des maladies.</a:t>
            </a:r>
          </a:p>
          <a:p>
            <a:r>
              <a:rPr lang="fr-FR" sz="2200" dirty="0"/>
              <a:t>Identifier et soutenir les solutions communautaires pour contrôler l’épidémie, en garantissant la participation active de la population à la réponse.</a:t>
            </a:r>
          </a:p>
        </p:txBody>
      </p:sp>
      <p:pic>
        <p:nvPicPr>
          <p:cNvPr id="4" name="Google Shape;237;p23">
            <a:extLst>
              <a:ext uri="{FF2B5EF4-FFF2-40B4-BE49-F238E27FC236}">
                <a16:creationId xmlns:a16="http://schemas.microsoft.com/office/drawing/2014/main" id="{B0DBF33B-AA19-A013-7FBF-F01684EB3332}"/>
              </a:ext>
            </a:extLst>
          </p:cNvPr>
          <p:cNvPicPr preferRelativeResize="0"/>
          <p:nvPr/>
        </p:nvPicPr>
        <p:blipFill rotWithShape="1">
          <a:blip r:embed="rId4"/>
          <a:srcRect l="35800" t="21743" r="54750" b="17333"/>
          <a:stretch/>
        </p:blipFill>
        <p:spPr>
          <a:xfrm>
            <a:off x="9159995" y="640080"/>
            <a:ext cx="1456106" cy="5280471"/>
          </a:xfrm>
          <a:prstGeom prst="rect">
            <a:avLst/>
          </a:prstGeom>
          <a:noFill/>
        </p:spPr>
      </p:pic>
      <p:grpSp>
        <p:nvGrpSpPr>
          <p:cNvPr id="11" name="Group 10">
            <a:extLst>
              <a:ext uri="{FF2B5EF4-FFF2-40B4-BE49-F238E27FC236}">
                <a16:creationId xmlns:a16="http://schemas.microsoft.com/office/drawing/2014/main" id="{4732A386-7C2A-439A-BB1D-5CC2440E65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A1CD6A5D-4173-44ED-B98B-3F6324222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89485095-E900-493D-BBC5-801B7384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355512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66A3B93-CE75-8DA4-DD11-5582E739736A}"/>
              </a:ext>
            </a:extLst>
          </p:cNvPr>
          <p:cNvSpPr>
            <a:spLocks noGrp="1"/>
          </p:cNvSpPr>
          <p:nvPr>
            <p:ph type="title"/>
          </p:nvPr>
        </p:nvSpPr>
        <p:spPr>
          <a:xfrm>
            <a:off x="943574" y="681876"/>
            <a:ext cx="11248426" cy="1609344"/>
          </a:xfrm>
        </p:spPr>
        <p:txBody>
          <a:bodyPr>
            <a:normAutofit/>
          </a:bodyPr>
          <a:lstStyle/>
          <a:p>
            <a:r>
              <a:rPr lang="en-US" sz="4000" dirty="0" err="1"/>
              <a:t>Activité</a:t>
            </a:r>
            <a:r>
              <a:rPr lang="en-US" sz="4000" dirty="0"/>
              <a:t> – Communication </a:t>
            </a:r>
            <a:r>
              <a:rPr lang="en-US" sz="4000" dirty="0" err="1"/>
              <a:t>efficace</a:t>
            </a:r>
            <a:endParaRPr lang="en-US" sz="4000" dirty="0"/>
          </a:p>
        </p:txBody>
      </p:sp>
      <p:sp>
        <p:nvSpPr>
          <p:cNvPr id="3" name="Content Placeholder 2">
            <a:extLst>
              <a:ext uri="{FF2B5EF4-FFF2-40B4-BE49-F238E27FC236}">
                <a16:creationId xmlns:a16="http://schemas.microsoft.com/office/drawing/2014/main" id="{97AB2683-4471-DA3E-329F-4A961CFD4F08}"/>
              </a:ext>
            </a:extLst>
          </p:cNvPr>
          <p:cNvSpPr>
            <a:spLocks noGrp="1"/>
          </p:cNvSpPr>
          <p:nvPr>
            <p:ph idx="1"/>
          </p:nvPr>
        </p:nvSpPr>
        <p:spPr>
          <a:xfrm>
            <a:off x="1069848" y="2320412"/>
            <a:ext cx="10058400" cy="3851787"/>
          </a:xfrm>
        </p:spPr>
        <p:txBody>
          <a:bodyPr>
            <a:noAutofit/>
          </a:bodyPr>
          <a:lstStyle/>
          <a:p>
            <a:pPr marL="0" indent="0">
              <a:buNone/>
            </a:pPr>
            <a:r>
              <a:rPr lang="fr-FR" sz="3000" dirty="0"/>
              <a:t>Lorsque vous êtes dans des communautés et que vous parlez d’une épidémie, que faites-vous et que ne faites-vous pas ?</a:t>
            </a:r>
          </a:p>
          <a:p>
            <a:pPr marL="0" indent="0">
              <a:buNone/>
            </a:pPr>
            <a:endParaRPr lang="fr-FR" sz="3000" dirty="0"/>
          </a:p>
          <a:p>
            <a:pPr marL="0" indent="0">
              <a:buNone/>
            </a:pPr>
            <a:r>
              <a:rPr lang="fr-FR" sz="3000" dirty="0"/>
              <a:t>Que ferait un bon communicateur ?</a:t>
            </a:r>
          </a:p>
          <a:p>
            <a:pPr marL="0" indent="0">
              <a:buNone/>
            </a:pPr>
            <a:endParaRPr lang="fr-FR" sz="3000" dirty="0"/>
          </a:p>
          <a:p>
            <a:pPr marL="0" indent="0">
              <a:buNone/>
            </a:pPr>
            <a:r>
              <a:rPr lang="fr-FR" sz="3000" dirty="0"/>
              <a:t>Que ferait un mauvais communicateur ?</a:t>
            </a:r>
            <a:endParaRPr lang="en-US" sz="3000"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5" name="Google Shape;366;p36" descr="Lápiz">
            <a:extLst>
              <a:ext uri="{FF2B5EF4-FFF2-40B4-BE49-F238E27FC236}">
                <a16:creationId xmlns:a16="http://schemas.microsoft.com/office/drawing/2014/main" id="{E943E744-5FD5-3A68-0733-2E5C8610C9A8}"/>
              </a:ext>
            </a:extLst>
          </p:cNvPr>
          <p:cNvPicPr preferRelativeResize="0"/>
          <p:nvPr/>
        </p:nvPicPr>
        <p:blipFill rotWithShape="1">
          <a:blip r:embed="rId6">
            <a:alphaModFix/>
          </a:blip>
          <a:srcRect/>
          <a:stretch/>
        </p:blipFill>
        <p:spPr>
          <a:xfrm>
            <a:off x="9252008" y="4544289"/>
            <a:ext cx="1011115" cy="1011115"/>
          </a:xfrm>
          <a:prstGeom prst="rect">
            <a:avLst/>
          </a:prstGeom>
          <a:solidFill>
            <a:schemeClr val="accent2"/>
          </a:solidFill>
          <a:ln>
            <a:solidFill>
              <a:schemeClr val="accent1"/>
            </a:solidFill>
          </a:ln>
        </p:spPr>
      </p:pic>
    </p:spTree>
    <p:extLst>
      <p:ext uri="{BB962C8B-B14F-4D97-AF65-F5344CB8AC3E}">
        <p14:creationId xmlns:p14="http://schemas.microsoft.com/office/powerpoint/2010/main" val="801664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D0A21-7B4B-10C3-9608-41FDC8E60828}"/>
              </a:ext>
            </a:extLst>
          </p:cNvPr>
          <p:cNvSpPr>
            <a:spLocks noGrp="1"/>
          </p:cNvSpPr>
          <p:nvPr>
            <p:ph type="title"/>
          </p:nvPr>
        </p:nvSpPr>
        <p:spPr>
          <a:xfrm>
            <a:off x="-91440" y="0"/>
            <a:ext cx="12192000" cy="1609344"/>
          </a:xfrm>
        </p:spPr>
        <p:txBody>
          <a:bodyPr/>
          <a:lstStyle/>
          <a:p>
            <a:pPr algn="ctr"/>
            <a:r>
              <a:rPr lang="fr-FR" dirty="0"/>
              <a:t>Comment communiquer pendant une urgence de santé publique?</a:t>
            </a:r>
            <a:endParaRPr lang="en-US" dirty="0"/>
          </a:p>
        </p:txBody>
      </p:sp>
      <p:graphicFrame>
        <p:nvGraphicFramePr>
          <p:cNvPr id="7" name="Content Placeholder 2">
            <a:extLst>
              <a:ext uri="{FF2B5EF4-FFF2-40B4-BE49-F238E27FC236}">
                <a16:creationId xmlns:a16="http://schemas.microsoft.com/office/drawing/2014/main" id="{D19F1365-FB3E-A53C-85FA-06E9B46E6BEF}"/>
              </a:ext>
            </a:extLst>
          </p:cNvPr>
          <p:cNvGraphicFramePr>
            <a:graphicFrameLocks noGrp="1"/>
          </p:cNvGraphicFramePr>
          <p:nvPr>
            <p:ph idx="1"/>
            <p:extLst>
              <p:ext uri="{D42A27DB-BD31-4B8C-83A1-F6EECF244321}">
                <p14:modId xmlns:p14="http://schemas.microsoft.com/office/powerpoint/2010/main" val="4088068575"/>
              </p:ext>
            </p:extLst>
          </p:nvPr>
        </p:nvGraphicFramePr>
        <p:xfrm>
          <a:off x="117566" y="1345474"/>
          <a:ext cx="11982994" cy="5512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0647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A8FBF-5618-F833-96AD-43CA33F124AC}"/>
              </a:ext>
            </a:extLst>
          </p:cNvPr>
          <p:cNvSpPr>
            <a:spLocks noGrp="1"/>
          </p:cNvSpPr>
          <p:nvPr>
            <p:ph type="title"/>
          </p:nvPr>
        </p:nvSpPr>
        <p:spPr>
          <a:xfrm>
            <a:off x="377517" y="0"/>
            <a:ext cx="10058400" cy="1609344"/>
          </a:xfrm>
        </p:spPr>
        <p:txBody>
          <a:bodyPr/>
          <a:lstStyle/>
          <a:p>
            <a:r>
              <a:rPr lang="en-US" dirty="0" err="1"/>
              <a:t>Pratiquons</a:t>
            </a:r>
            <a:r>
              <a:rPr lang="en-US" dirty="0"/>
              <a:t> ! </a:t>
            </a:r>
            <a:r>
              <a:rPr lang="en-US" dirty="0" err="1"/>
              <a:t>Jouer</a:t>
            </a:r>
            <a:r>
              <a:rPr lang="en-US" dirty="0"/>
              <a:t> un </a:t>
            </a:r>
            <a:r>
              <a:rPr lang="en-US" dirty="0" err="1"/>
              <a:t>rôle</a:t>
            </a:r>
            <a:endParaRPr lang="en-US" dirty="0"/>
          </a:p>
        </p:txBody>
      </p:sp>
      <p:pic>
        <p:nvPicPr>
          <p:cNvPr id="7" name="Content Placeholder 6">
            <a:extLst>
              <a:ext uri="{FF2B5EF4-FFF2-40B4-BE49-F238E27FC236}">
                <a16:creationId xmlns:a16="http://schemas.microsoft.com/office/drawing/2014/main" id="{82A9562B-20AD-9197-3918-8791CCA62D8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002114" y="1609344"/>
            <a:ext cx="7922798" cy="4822902"/>
          </a:xfrm>
        </p:spPr>
      </p:pic>
    </p:spTree>
    <p:extLst>
      <p:ext uri="{BB962C8B-B14F-4D97-AF65-F5344CB8AC3E}">
        <p14:creationId xmlns:p14="http://schemas.microsoft.com/office/powerpoint/2010/main" val="866822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4" name="Group 13">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5" name="Oval 14">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6" name="Oval 15">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useBgFill="1">
        <p:nvSpPr>
          <p:cNvPr id="18" name="Rectangle 17">
            <a:extLst>
              <a:ext uri="{FF2B5EF4-FFF2-40B4-BE49-F238E27FC236}">
                <a16:creationId xmlns:a16="http://schemas.microsoft.com/office/drawing/2014/main" id="{C3D25154-9EF7-4C33-9AAC-7B3BE089F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475958B3-5D3B-6860-4BF2-479508196194}"/>
              </a:ext>
            </a:extLst>
          </p:cNvPr>
          <p:cNvSpPr>
            <a:spLocks noGrp="1"/>
          </p:cNvSpPr>
          <p:nvPr>
            <p:ph type="title"/>
          </p:nvPr>
        </p:nvSpPr>
        <p:spPr>
          <a:xfrm>
            <a:off x="1051560" y="643468"/>
            <a:ext cx="9966960" cy="3592432"/>
          </a:xfrm>
        </p:spPr>
        <p:txBody>
          <a:bodyPr vert="horz" lIns="91440" tIns="45720" rIns="91440" bIns="45720" rtlCol="0" anchor="ctr">
            <a:normAutofit fontScale="90000"/>
          </a:bodyPr>
          <a:lstStyle/>
          <a:p>
            <a:pPr>
              <a:lnSpc>
                <a:spcPct val="80000"/>
              </a:lnSpc>
            </a:pPr>
            <a:r>
              <a:rPr lang="fr-FR" sz="8900" cap="all" dirty="0">
                <a:blipFill dpi="0" rotWithShape="1">
                  <a:blip r:embed="rId5"/>
                  <a:srcRect/>
                  <a:tile tx="6350" ty="-127000" sx="65000" sy="64000" flip="none" algn="tl"/>
                </a:blipFill>
              </a:rPr>
              <a:t>Collecter le feedback Des communautés</a:t>
            </a:r>
            <a:endParaRPr lang="en-US" sz="8900" cap="all" dirty="0">
              <a:blipFill dpi="0" rotWithShape="1">
                <a:blip r:embed="rId5"/>
                <a:srcRect/>
                <a:tile tx="6350" ty="-127000" sx="65000" sy="64000" flip="none" algn="tl"/>
              </a:blipFill>
            </a:endParaRPr>
          </a:p>
        </p:txBody>
      </p:sp>
      <p:sp>
        <p:nvSpPr>
          <p:cNvPr id="20" name="Rectangle 19">
            <a:extLst>
              <a:ext uri="{FF2B5EF4-FFF2-40B4-BE49-F238E27FC236}">
                <a16:creationId xmlns:a16="http://schemas.microsoft.com/office/drawing/2014/main" id="{1604E8C0-C927-4C06-A96A-BF3323BA7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D212DF1-F67E-5E14-5B78-552A9A248D8E}"/>
              </a:ext>
            </a:extLst>
          </p:cNvPr>
          <p:cNvSpPr>
            <a:spLocks noGrp="1"/>
          </p:cNvSpPr>
          <p:nvPr>
            <p:ph idx="1"/>
          </p:nvPr>
        </p:nvSpPr>
        <p:spPr>
          <a:xfrm>
            <a:off x="1069848" y="4913336"/>
            <a:ext cx="7891272" cy="1069848"/>
          </a:xfrm>
        </p:spPr>
        <p:txBody>
          <a:bodyPr vert="horz" lIns="91440" tIns="45720" rIns="91440" bIns="45720" rtlCol="0">
            <a:normAutofit/>
          </a:bodyPr>
          <a:lstStyle/>
          <a:p>
            <a:pPr marL="0" indent="0">
              <a:buNone/>
            </a:pPr>
            <a:r>
              <a:rPr lang="en-US" sz="4000" dirty="0" err="1">
                <a:solidFill>
                  <a:srgbClr val="000000"/>
                </a:solidFill>
              </a:rPr>
              <a:t>Pourquoi</a:t>
            </a:r>
            <a:r>
              <a:rPr lang="en-US" sz="4000" dirty="0">
                <a:solidFill>
                  <a:srgbClr val="000000"/>
                </a:solidFill>
              </a:rPr>
              <a:t> </a:t>
            </a:r>
            <a:r>
              <a:rPr lang="en-US" sz="4000" dirty="0" err="1">
                <a:solidFill>
                  <a:srgbClr val="000000"/>
                </a:solidFill>
              </a:rPr>
              <a:t>est-ce</a:t>
            </a:r>
            <a:r>
              <a:rPr lang="en-US" sz="4000" dirty="0">
                <a:solidFill>
                  <a:srgbClr val="000000"/>
                </a:solidFill>
              </a:rPr>
              <a:t> important ?</a:t>
            </a:r>
          </a:p>
        </p:txBody>
      </p:sp>
      <p:grpSp>
        <p:nvGrpSpPr>
          <p:cNvPr id="22" name="Group 21">
            <a:extLst>
              <a:ext uri="{FF2B5EF4-FFF2-40B4-BE49-F238E27FC236}">
                <a16:creationId xmlns:a16="http://schemas.microsoft.com/office/drawing/2014/main" id="{9DCECFD5-4C30-4892-9FF0-540E17955A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10245590" y="5111496"/>
            <a:chExt cx="1080904" cy="1080902"/>
          </a:xfrm>
        </p:grpSpPr>
        <p:sp>
          <p:nvSpPr>
            <p:cNvPr id="23" name="Oval 22">
              <a:extLst>
                <a:ext uri="{FF2B5EF4-FFF2-40B4-BE49-F238E27FC236}">
                  <a16:creationId xmlns:a16="http://schemas.microsoft.com/office/drawing/2014/main" id="{95C67F70-EAFE-425C-8422-591620A96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5590" y="5111496"/>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4" name="Oval 23">
              <a:extLst>
                <a:ext uri="{FF2B5EF4-FFF2-40B4-BE49-F238E27FC236}">
                  <a16:creationId xmlns:a16="http://schemas.microsoft.com/office/drawing/2014/main" id="{D47FA16B-C217-4D91-84EA-5B0846BDD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53681" y="5219586"/>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291178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F5501D50-7393-0E17-414F-2938A8C9D296}"/>
              </a:ext>
            </a:extLst>
          </p:cNvPr>
          <p:cNvSpPr>
            <a:spLocks noGrp="1"/>
          </p:cNvSpPr>
          <p:nvPr>
            <p:ph type="title"/>
          </p:nvPr>
        </p:nvSpPr>
        <p:spPr>
          <a:xfrm>
            <a:off x="643468" y="643466"/>
            <a:ext cx="3686312" cy="5528734"/>
          </a:xfrm>
        </p:spPr>
        <p:txBody>
          <a:bodyPr>
            <a:normAutofit/>
          </a:bodyPr>
          <a:lstStyle/>
          <a:p>
            <a:pPr algn="r"/>
            <a:r>
              <a:rPr lang="en-US" sz="3700" dirty="0">
                <a:solidFill>
                  <a:srgbClr val="FFFFFF"/>
                </a:solidFill>
              </a:rPr>
              <a:t>Feedback des </a:t>
            </a:r>
            <a:r>
              <a:rPr lang="en-US" sz="3700" dirty="0" err="1">
                <a:solidFill>
                  <a:srgbClr val="FFFFFF"/>
                </a:solidFill>
              </a:rPr>
              <a:t>communautés</a:t>
            </a:r>
            <a:endParaRPr lang="en-US" sz="3700" dirty="0">
              <a:solidFill>
                <a:srgbClr val="FFFFFF"/>
              </a:solidFill>
            </a:endParaRPr>
          </a:p>
        </p:txBody>
      </p:sp>
      <p:sp>
        <p:nvSpPr>
          <p:cNvPr id="3" name="Content Placeholder 2">
            <a:extLst>
              <a:ext uri="{FF2B5EF4-FFF2-40B4-BE49-F238E27FC236}">
                <a16:creationId xmlns:a16="http://schemas.microsoft.com/office/drawing/2014/main" id="{5E257448-C680-3DC9-EE63-B9B78F5001B4}"/>
              </a:ext>
            </a:extLst>
          </p:cNvPr>
          <p:cNvSpPr>
            <a:spLocks noGrp="1"/>
          </p:cNvSpPr>
          <p:nvPr>
            <p:ph idx="1"/>
          </p:nvPr>
        </p:nvSpPr>
        <p:spPr>
          <a:xfrm>
            <a:off x="4651513" y="326570"/>
            <a:ext cx="7540487" cy="6531429"/>
          </a:xfrm>
        </p:spPr>
        <p:txBody>
          <a:bodyPr anchor="ctr">
            <a:normAutofit fontScale="92500" lnSpcReduction="10000"/>
          </a:bodyPr>
          <a:lstStyle/>
          <a:p>
            <a:r>
              <a:rPr lang="fr-FR" sz="2200" dirty="0"/>
              <a:t>C'est le droit des communautés !!! Et notre obligation (AAP)</a:t>
            </a:r>
          </a:p>
          <a:p>
            <a:endParaRPr lang="fr-FR" sz="2200" dirty="0"/>
          </a:p>
          <a:p>
            <a:r>
              <a:rPr lang="fr-FR" sz="2200" dirty="0"/>
              <a:t>Aide à établir la confiance </a:t>
            </a:r>
          </a:p>
          <a:p>
            <a:endParaRPr lang="fr-FR" sz="2200" dirty="0"/>
          </a:p>
          <a:p>
            <a:r>
              <a:rPr lang="fr-FR" sz="2200" dirty="0"/>
              <a:t>Aide à informer et à améliorer la réponse aux épidémies</a:t>
            </a:r>
          </a:p>
          <a:p>
            <a:endParaRPr lang="fr-FR" sz="2200" dirty="0"/>
          </a:p>
          <a:p>
            <a:r>
              <a:rPr lang="fr-FR" sz="2200" dirty="0"/>
              <a:t>S’assure que les bons sujets et les interventions ciblées sont abordés</a:t>
            </a:r>
          </a:p>
          <a:p>
            <a:endParaRPr lang="fr-FR" sz="2200" dirty="0"/>
          </a:p>
          <a:p>
            <a:r>
              <a:rPr lang="fr-FR" sz="2200" dirty="0"/>
              <a:t>Aide à détecter les problèmes à un stade précoce </a:t>
            </a:r>
          </a:p>
          <a:p>
            <a:endParaRPr lang="fr-FR" sz="2200" dirty="0"/>
          </a:p>
          <a:p>
            <a:r>
              <a:rPr lang="fr-FR" sz="2200" dirty="0"/>
              <a:t>Met en lumière les cas de fraude et d’abus</a:t>
            </a:r>
          </a:p>
          <a:p>
            <a:endParaRPr lang="fr-FR" sz="2200" dirty="0"/>
          </a:p>
          <a:p>
            <a:r>
              <a:rPr lang="fr-FR" sz="2200" dirty="0"/>
              <a:t>Rend le travail plus efficace et durable</a:t>
            </a:r>
          </a:p>
          <a:p>
            <a:endParaRPr lang="fr-FR" sz="2200" dirty="0"/>
          </a:p>
          <a:p>
            <a:r>
              <a:rPr lang="fr-FR" sz="2200" dirty="0"/>
              <a:t>Peut protéger les bénévoles/travailleurs de première ligne</a:t>
            </a:r>
          </a:p>
          <a:p>
            <a:endParaRPr lang="en-US" dirty="0"/>
          </a:p>
          <a:p>
            <a:endParaRPr lang="en-US" dirty="0"/>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03448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8ED9B8F9-385E-946B-762E-55D493E14A66}"/>
              </a:ext>
            </a:extLst>
          </p:cNvPr>
          <p:cNvSpPr>
            <a:spLocks noGrp="1"/>
          </p:cNvSpPr>
          <p:nvPr>
            <p:ph type="title"/>
          </p:nvPr>
        </p:nvSpPr>
        <p:spPr>
          <a:xfrm>
            <a:off x="1490145" y="2376862"/>
            <a:ext cx="2640646" cy="2104273"/>
          </a:xfrm>
          <a:noFill/>
        </p:spPr>
        <p:txBody>
          <a:bodyPr>
            <a:normAutofit/>
          </a:bodyPr>
          <a:lstStyle/>
          <a:p>
            <a:pPr algn="ctr"/>
            <a:r>
              <a:rPr lang="en-US" sz="3000" dirty="0">
                <a:solidFill>
                  <a:srgbClr val="FFFFFF"/>
                </a:solidFill>
              </a:rPr>
              <a:t>Gestion du  Feedback</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EB399AF6-A099-2F0B-D17A-BEC5DCD3D788}"/>
              </a:ext>
            </a:extLst>
          </p:cNvPr>
          <p:cNvSpPr>
            <a:spLocks noGrp="1"/>
          </p:cNvSpPr>
          <p:nvPr>
            <p:ph idx="1"/>
          </p:nvPr>
        </p:nvSpPr>
        <p:spPr>
          <a:xfrm>
            <a:off x="5413286" y="725392"/>
            <a:ext cx="6736847" cy="5407212"/>
          </a:xfrm>
        </p:spPr>
        <p:txBody>
          <a:bodyPr anchor="ctr">
            <a:noAutofit/>
          </a:bodyPr>
          <a:lstStyle/>
          <a:p>
            <a:r>
              <a:rPr lang="fr-FR" dirty="0"/>
              <a:t>Il ne suffit pas de recueillir des commentaires, il faut adresser les questions/problèmes </a:t>
            </a:r>
          </a:p>
          <a:p>
            <a:r>
              <a:rPr lang="fr-FR" dirty="0"/>
              <a:t>Selon le type de feedback, la réponse peut être une information et/ou une action</a:t>
            </a:r>
          </a:p>
          <a:p>
            <a:r>
              <a:rPr lang="fr-FR" dirty="0"/>
              <a:t>S'assurer que la réponse/action est bien comprise et répond aux besoins</a:t>
            </a:r>
          </a:p>
          <a:p>
            <a:r>
              <a:rPr lang="fr-FR" dirty="0"/>
              <a:t>Assurer une gestion spécifique des réclamations et réclamations graves</a:t>
            </a:r>
          </a:p>
          <a:p>
            <a:r>
              <a:rPr lang="fr-FR" dirty="0"/>
              <a:t>Assurez-vous que le feedback de la communauté conduit à des modifications du programme si nécessaire et/ou à un plaidoyer et à des décisions de plus haut niveau.</a:t>
            </a:r>
          </a:p>
          <a:p>
            <a:r>
              <a:rPr lang="fr-FR" dirty="0"/>
              <a:t>Pour les rumeurs « dangereux », veillez à donner la bonne information le plus rapidement possible.</a:t>
            </a:r>
          </a:p>
          <a:p>
            <a:r>
              <a:rPr lang="fr-FR" dirty="0"/>
              <a:t>Assurez-vous de boucler la boucle (les communautés ont le droit de savoir ce qui a été fait avec leur feedback)</a:t>
            </a:r>
            <a:endParaRPr lang="en-US" dirty="0"/>
          </a:p>
        </p:txBody>
      </p:sp>
    </p:spTree>
    <p:extLst>
      <p:ext uri="{BB962C8B-B14F-4D97-AF65-F5344CB8AC3E}">
        <p14:creationId xmlns:p14="http://schemas.microsoft.com/office/powerpoint/2010/main" val="1477728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7"/>
          <p:cNvSpPr txBox="1">
            <a:spLocks noGrp="1"/>
          </p:cNvSpPr>
          <p:nvPr>
            <p:ph type="title"/>
          </p:nvPr>
        </p:nvSpPr>
        <p:spPr>
          <a:xfrm>
            <a:off x="333375" y="299079"/>
            <a:ext cx="10104165" cy="586699"/>
          </a:xfrm>
          <a:prstGeom prst="rect">
            <a:avLst/>
          </a:prstGeom>
          <a:noFill/>
          <a:ln>
            <a:noFill/>
          </a:ln>
        </p:spPr>
        <p:txBody>
          <a:bodyPr spcFirstLastPara="1" vert="horz" wrap="square" lIns="0" tIns="9525" rIns="0" bIns="0" rtlCol="0" anchor="t" anchorCtr="0">
            <a:spAutoFit/>
          </a:bodyPr>
          <a:lstStyle/>
          <a:p>
            <a:pPr marL="9525">
              <a:lnSpc>
                <a:spcPct val="100000"/>
              </a:lnSpc>
              <a:spcBef>
                <a:spcPts val="0"/>
              </a:spcBef>
            </a:pPr>
            <a:r>
              <a:rPr lang="fr-FR" sz="3750" dirty="0"/>
              <a:t>Populations à risque de </a:t>
            </a:r>
            <a:r>
              <a:rPr lang="fr-FR" sz="3750" dirty="0" err="1"/>
              <a:t>mpox</a:t>
            </a:r>
            <a:r>
              <a:rPr lang="fr-FR" sz="3750" dirty="0"/>
              <a:t> grave</a:t>
            </a:r>
            <a:endParaRPr sz="3750" dirty="0"/>
          </a:p>
        </p:txBody>
      </p:sp>
      <p:sp>
        <p:nvSpPr>
          <p:cNvPr id="372" name="Google Shape;372;p7"/>
          <p:cNvSpPr/>
          <p:nvPr/>
        </p:nvSpPr>
        <p:spPr>
          <a:xfrm>
            <a:off x="342900" y="1009650"/>
            <a:ext cx="1420178" cy="103823"/>
          </a:xfrm>
          <a:custGeom>
            <a:avLst/>
            <a:gdLst/>
            <a:ahLst/>
            <a:cxnLst/>
            <a:rect l="l" t="t" r="r" b="b"/>
            <a:pathLst>
              <a:path w="1893570" h="138430" extrusionOk="0">
                <a:moveTo>
                  <a:pt x="1893316" y="0"/>
                </a:moveTo>
                <a:lnTo>
                  <a:pt x="0" y="0"/>
                </a:lnTo>
                <a:lnTo>
                  <a:pt x="0" y="138429"/>
                </a:lnTo>
                <a:lnTo>
                  <a:pt x="1893316" y="138429"/>
                </a:lnTo>
                <a:lnTo>
                  <a:pt x="1893316" y="0"/>
                </a:lnTo>
                <a:close/>
              </a:path>
            </a:pathLst>
          </a:custGeom>
          <a:solidFill>
            <a:schemeClr val="accent2"/>
          </a:solidFill>
          <a:ln>
            <a:noFill/>
          </a:ln>
        </p:spPr>
        <p:txBody>
          <a:bodyPr spcFirstLastPara="1" wrap="square" lIns="0" tIns="0" rIns="0" bIns="0" anchor="t" anchorCtr="0">
            <a:noAutofit/>
          </a:bodyPr>
          <a:lstStyle/>
          <a:p>
            <a:endParaRPr sz="1350">
              <a:solidFill>
                <a:schemeClr val="dk1"/>
              </a:solidFill>
              <a:latin typeface="Calibri"/>
              <a:ea typeface="Calibri"/>
              <a:cs typeface="Calibri"/>
              <a:sym typeface="Calibri"/>
            </a:endParaRPr>
          </a:p>
        </p:txBody>
      </p:sp>
      <p:sp>
        <p:nvSpPr>
          <p:cNvPr id="373" name="Google Shape;373;p7"/>
          <p:cNvSpPr txBox="1"/>
          <p:nvPr/>
        </p:nvSpPr>
        <p:spPr>
          <a:xfrm>
            <a:off x="189050" y="1113473"/>
            <a:ext cx="11560049" cy="5549596"/>
          </a:xfrm>
          <a:prstGeom prst="rect">
            <a:avLst/>
          </a:prstGeom>
          <a:noFill/>
          <a:ln>
            <a:noFill/>
          </a:ln>
        </p:spPr>
        <p:txBody>
          <a:bodyPr spcFirstLastPara="1" wrap="square" lIns="0" tIns="9525" rIns="0" bIns="0" anchor="t" anchorCtr="0">
            <a:spAutoFit/>
          </a:bodyPr>
          <a:lstStyle/>
          <a:p>
            <a:pPr marL="438150" marR="3810" indent="-428625">
              <a:lnSpc>
                <a:spcPct val="150000"/>
              </a:lnSpc>
              <a:buFont typeface="Wingdings" panose="05000000000000000000" pitchFamily="2" charset="2"/>
              <a:buChar char="Ø"/>
            </a:pPr>
            <a:r>
              <a:rPr lang="en-US" sz="2000" b="1" dirty="0">
                <a:solidFill>
                  <a:schemeClr val="dk1"/>
                </a:solidFill>
                <a:ea typeface="Montserrat SemiBold"/>
                <a:cs typeface="Montserrat SemiBold"/>
                <a:sym typeface="Montserrat SemiBold"/>
              </a:rPr>
              <a:t>Enfants</a:t>
            </a:r>
            <a:r>
              <a:rPr lang="fr-FR" sz="2000" dirty="0">
                <a:solidFill>
                  <a:schemeClr val="dk1"/>
                </a:solidFill>
                <a:ea typeface="Montserrat SemiBold"/>
                <a:cs typeface="Montserrat SemiBold"/>
                <a:sym typeface="Montserrat SemiBold"/>
              </a:rPr>
              <a:t>. Des données récentes montrent que les enfants de moins de 5 ans, en particulier ceux de moins d’un an, courent le plus grand risque de maladie grave et de décès, en particulier là où une prise en charge rapide et de qualité des cas est limitée ou indisponible. Cela est principalement dû au fait que leur système immunitaire est largement sous-développé. Dans certains contextes, les comorbidités existantes (par exemple, la malnutrition sévère/aiguë) ou les infections concomitantes augmentent potentiellement le risque d'effets indésirables chez les enfants.</a:t>
            </a:r>
          </a:p>
          <a:p>
            <a:pPr marL="438150" marR="3810" indent="-428625">
              <a:lnSpc>
                <a:spcPct val="150000"/>
              </a:lnSpc>
              <a:buFont typeface="Wingdings" panose="05000000000000000000" pitchFamily="2" charset="2"/>
              <a:buChar char="Ø"/>
            </a:pPr>
            <a:r>
              <a:rPr lang="fr-FR" sz="2000" b="1" dirty="0">
                <a:solidFill>
                  <a:schemeClr val="dk1"/>
                </a:solidFill>
                <a:ea typeface="Montserrat SemiBold"/>
                <a:cs typeface="Montserrat SemiBold"/>
                <a:sym typeface="Montserrat SemiBold"/>
              </a:rPr>
              <a:t>Les femmes enceintes. </a:t>
            </a:r>
            <a:r>
              <a:rPr lang="fr-FR" sz="2000" dirty="0">
                <a:solidFill>
                  <a:schemeClr val="dk1"/>
                </a:solidFill>
                <a:ea typeface="Montserrat SemiBold"/>
                <a:cs typeface="Montserrat SemiBold"/>
                <a:sym typeface="Montserrat SemiBold"/>
              </a:rPr>
              <a:t>Les femmes enceintes sont plus susceptibles aux infections graves à </a:t>
            </a:r>
            <a:r>
              <a:rPr lang="fr-FR" sz="2000" dirty="0" err="1">
                <a:solidFill>
                  <a:schemeClr val="dk1"/>
                </a:solidFill>
                <a:ea typeface="Montserrat SemiBold"/>
                <a:cs typeface="Montserrat SemiBold"/>
                <a:sym typeface="Montserrat SemiBold"/>
              </a:rPr>
              <a:t>MPox</a:t>
            </a:r>
            <a:r>
              <a:rPr lang="fr-FR" sz="2000" dirty="0">
                <a:solidFill>
                  <a:schemeClr val="dk1"/>
                </a:solidFill>
                <a:ea typeface="Montserrat SemiBold"/>
                <a:cs typeface="Montserrat SemiBold"/>
                <a:sym typeface="Montserrat SemiBold"/>
              </a:rPr>
              <a:t>, en raison des changements physiologiques et immunologiques induits par la grossesse. Les données disponibles suggèrent que la </a:t>
            </a:r>
            <a:r>
              <a:rPr lang="fr-FR" sz="2000" dirty="0" err="1">
                <a:solidFill>
                  <a:schemeClr val="dk1"/>
                </a:solidFill>
                <a:ea typeface="Montserrat SemiBold"/>
                <a:cs typeface="Montserrat SemiBold"/>
                <a:sym typeface="Montserrat SemiBold"/>
              </a:rPr>
              <a:t>mpox</a:t>
            </a:r>
            <a:r>
              <a:rPr lang="fr-FR" sz="2000" dirty="0">
                <a:solidFill>
                  <a:schemeClr val="dk1"/>
                </a:solidFill>
                <a:ea typeface="Montserrat SemiBold"/>
                <a:cs typeface="Montserrat SemiBold"/>
                <a:sym typeface="Montserrat SemiBold"/>
              </a:rPr>
              <a:t> peut provoquer une fausse couche, une mortinaissance, un accouchement prématuré, une </a:t>
            </a:r>
            <a:r>
              <a:rPr lang="fr-FR" sz="2000" dirty="0" err="1">
                <a:solidFill>
                  <a:schemeClr val="dk1"/>
                </a:solidFill>
                <a:ea typeface="Montserrat SemiBold"/>
                <a:cs typeface="Montserrat SemiBold"/>
                <a:sym typeface="Montserrat SemiBold"/>
              </a:rPr>
              <a:t>mpox</a:t>
            </a:r>
            <a:r>
              <a:rPr lang="fr-FR" sz="2000" dirty="0">
                <a:solidFill>
                  <a:schemeClr val="dk1"/>
                </a:solidFill>
                <a:ea typeface="Montserrat SemiBold"/>
                <a:cs typeface="Montserrat SemiBold"/>
                <a:sym typeface="Montserrat SemiBold"/>
              </a:rPr>
              <a:t> néonatal et la mort fœtale avant l'accouchement.</a:t>
            </a:r>
            <a:endParaRPr lang="en-US" sz="2000" dirty="0">
              <a:solidFill>
                <a:schemeClr val="dk1"/>
              </a:solidFill>
              <a:ea typeface="Montserrat SemiBold"/>
              <a:cs typeface="Montserrat SemiBold"/>
              <a:sym typeface="Montserrat SemiBold"/>
            </a:endParaRPr>
          </a:p>
        </p:txBody>
      </p:sp>
    </p:spTree>
    <p:extLst>
      <p:ext uri="{BB962C8B-B14F-4D97-AF65-F5344CB8AC3E}">
        <p14:creationId xmlns:p14="http://schemas.microsoft.com/office/powerpoint/2010/main" val="295068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3">
                                            <p:txEl>
                                              <p:pRg st="0" end="0"/>
                                            </p:txEl>
                                          </p:spTgt>
                                        </p:tgtEl>
                                        <p:attrNameLst>
                                          <p:attrName>style.visibility</p:attrName>
                                        </p:attrNameLst>
                                      </p:cBhvr>
                                      <p:to>
                                        <p:strVal val="visible"/>
                                      </p:to>
                                    </p:set>
                                    <p:anim calcmode="lin" valueType="num">
                                      <p:cBhvr additive="base">
                                        <p:cTn id="7" dur="500"/>
                                        <p:tgtEl>
                                          <p:spTgt spid="37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19BE00BC-C3A2-834B-A21F-AAC584176524}"/>
              </a:ext>
            </a:extLst>
          </p:cNvPr>
          <p:cNvSpPr>
            <a:spLocks noGrp="1"/>
          </p:cNvSpPr>
          <p:nvPr>
            <p:ph type="title"/>
          </p:nvPr>
        </p:nvSpPr>
        <p:spPr>
          <a:xfrm>
            <a:off x="1490145" y="2376862"/>
            <a:ext cx="2640646" cy="2104273"/>
          </a:xfrm>
          <a:noFill/>
        </p:spPr>
        <p:txBody>
          <a:bodyPr>
            <a:normAutofit/>
          </a:bodyPr>
          <a:lstStyle/>
          <a:p>
            <a:pPr algn="ctr"/>
            <a:r>
              <a:rPr lang="en-US" sz="3000" dirty="0">
                <a:solidFill>
                  <a:srgbClr val="FFFFFF"/>
                </a:solidFill>
              </a:rPr>
              <a:t>Types de feedback (</a:t>
            </a:r>
            <a:r>
              <a:rPr lang="en-US" sz="3000" dirty="0" err="1">
                <a:solidFill>
                  <a:srgbClr val="FFFFFF"/>
                </a:solidFill>
              </a:rPr>
              <a:t>exemples</a:t>
            </a:r>
            <a:r>
              <a:rPr lang="en-US" sz="3000" dirty="0">
                <a:solidFill>
                  <a:srgbClr val="FFFFFF"/>
                </a:solidFill>
              </a:rPr>
              <a:t>)</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Content Placeholder 2">
            <a:extLst>
              <a:ext uri="{FF2B5EF4-FFF2-40B4-BE49-F238E27FC236}">
                <a16:creationId xmlns:a16="http://schemas.microsoft.com/office/drawing/2014/main" id="{AC5E3FC6-9162-EB63-EFAF-897D4FD259C9}"/>
              </a:ext>
            </a:extLst>
          </p:cNvPr>
          <p:cNvSpPr>
            <a:spLocks noGrp="1"/>
          </p:cNvSpPr>
          <p:nvPr>
            <p:ph idx="1"/>
          </p:nvPr>
        </p:nvSpPr>
        <p:spPr>
          <a:xfrm>
            <a:off x="5617886" y="418011"/>
            <a:ext cx="6428231" cy="6857999"/>
          </a:xfrm>
        </p:spPr>
        <p:txBody>
          <a:bodyPr anchor="ctr">
            <a:normAutofit/>
          </a:bodyPr>
          <a:lstStyle/>
          <a:p>
            <a:r>
              <a:rPr lang="fr-FR" dirty="0"/>
              <a:t>Rumeurs, observations et croyances – informations qui peuvent être partiellement ou totalement inexactes</a:t>
            </a:r>
          </a:p>
          <a:p>
            <a:r>
              <a:rPr lang="fr-FR" dirty="0"/>
              <a:t>Questions – tout ce que la communauté veut savoir</a:t>
            </a:r>
          </a:p>
          <a:p>
            <a:r>
              <a:rPr lang="fr-FR" dirty="0"/>
              <a:t>Demandes d'aide</a:t>
            </a:r>
          </a:p>
          <a:p>
            <a:r>
              <a:rPr lang="fr-FR" dirty="0"/>
              <a:t>Suggestions : idées de la communauté sur la façon de résoudre les problèmes ou sur ce que nous pourrions faire mieux ou différemment</a:t>
            </a:r>
          </a:p>
          <a:p>
            <a:r>
              <a:rPr lang="fr-FR" dirty="0"/>
              <a:t>Remerciements et éloges - éloges des communautés pour la réponse </a:t>
            </a:r>
          </a:p>
          <a:p>
            <a:r>
              <a:rPr lang="fr-FR" dirty="0"/>
              <a:t>Commentaires sensibles – par ex. plaintes concernant le comportement du personnel ou des bénévoles</a:t>
            </a:r>
          </a:p>
          <a:p>
            <a:r>
              <a:rPr lang="fr-FR" dirty="0"/>
              <a:t>Sécurité/Déclarations qui constituent une menace – par ex. des individus menacent le personnel ou les bénévoles et recueillent des commentaires</a:t>
            </a:r>
            <a:endParaRPr lang="pt-BR" dirty="0"/>
          </a:p>
          <a:p>
            <a:endParaRPr lang="en-US" dirty="0"/>
          </a:p>
        </p:txBody>
      </p:sp>
    </p:spTree>
    <p:extLst>
      <p:ext uri="{BB962C8B-B14F-4D97-AF65-F5344CB8AC3E}">
        <p14:creationId xmlns:p14="http://schemas.microsoft.com/office/powerpoint/2010/main" val="5719873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3" name="Group 12">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4" name="Oval 13">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B6857050-C105-4025-ACD7-5C0017D513DB}"/>
              </a:ext>
            </a:extLst>
          </p:cNvPr>
          <p:cNvSpPr>
            <a:spLocks noGrp="1"/>
          </p:cNvSpPr>
          <p:nvPr>
            <p:ph type="title"/>
          </p:nvPr>
        </p:nvSpPr>
        <p:spPr>
          <a:xfrm>
            <a:off x="1490145" y="2376862"/>
            <a:ext cx="2640646" cy="2104273"/>
          </a:xfrm>
          <a:noFill/>
        </p:spPr>
        <p:txBody>
          <a:bodyPr vert="horz" lIns="91440" tIns="45720" rIns="91440" bIns="45720" rtlCol="0" anchor="ctr">
            <a:normAutofit/>
          </a:bodyPr>
          <a:lstStyle/>
          <a:p>
            <a:pPr algn="ctr"/>
            <a:r>
              <a:rPr lang="en-US" sz="3000" cap="all" dirty="0">
                <a:solidFill>
                  <a:srgbClr val="FFFFFF"/>
                </a:solidFill>
              </a:rPr>
              <a:t>Comment </a:t>
            </a:r>
            <a:r>
              <a:rPr lang="en-US" sz="3000" cap="all" dirty="0" err="1">
                <a:solidFill>
                  <a:srgbClr val="FFFFFF"/>
                </a:solidFill>
              </a:rPr>
              <a:t>gérer</a:t>
            </a:r>
            <a:r>
              <a:rPr lang="en-US" sz="3000" cap="all" dirty="0">
                <a:solidFill>
                  <a:srgbClr val="FFFFFF"/>
                </a:solidFill>
              </a:rPr>
              <a:t> les </a:t>
            </a:r>
            <a:r>
              <a:rPr lang="en-US" sz="3000" cap="all" dirty="0" err="1">
                <a:solidFill>
                  <a:srgbClr val="FFFFFF"/>
                </a:solidFill>
              </a:rPr>
              <a:t>rumeurs</a:t>
            </a:r>
            <a:r>
              <a:rPr lang="en-US" sz="3000" cap="all" dirty="0">
                <a:solidFill>
                  <a:srgbClr val="FFFFFF"/>
                </a:solidFill>
              </a:rPr>
              <a:t>?</a:t>
            </a:r>
          </a:p>
        </p:txBody>
      </p:sp>
      <p:sp>
        <p:nvSpPr>
          <p:cNvPr id="17" name="Rectangle 16">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Content Placeholder 2">
            <a:extLst>
              <a:ext uri="{FF2B5EF4-FFF2-40B4-BE49-F238E27FC236}">
                <a16:creationId xmlns:a16="http://schemas.microsoft.com/office/drawing/2014/main" id="{55F3DA91-D74E-4844-9CF9-F978471CDA9C}"/>
              </a:ext>
            </a:extLst>
          </p:cNvPr>
          <p:cNvSpPr>
            <a:spLocks noGrp="1"/>
          </p:cNvSpPr>
          <p:nvPr/>
        </p:nvSpPr>
        <p:spPr bwMode="auto">
          <a:xfrm>
            <a:off x="6081089" y="725394"/>
            <a:ext cx="5142658" cy="5407212"/>
          </a:xfrm>
          <a:prstGeom prst="rect">
            <a:avLst/>
          </a:prstGeom>
        </p:spPr>
        <p:txBody>
          <a:bodyPr vert="horz" lIns="91440" tIns="45720" rIns="91440" bIns="45720" numCol="1" rtlCol="0" anchor="ctr" anchorCtr="0" compatLnSpc="1">
            <a:prstTxWarp prst="textNoShape">
              <a:avLst/>
            </a:prstTxWarp>
            <a:normAutofit/>
          </a:bodyPr>
          <a:lst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0" indent="-182880" defTabSz="914400">
              <a:lnSpc>
                <a:spcPct val="90000"/>
              </a:lnSpc>
              <a:buClr>
                <a:schemeClr val="accent1">
                  <a:lumMod val="75000"/>
                </a:schemeClr>
              </a:buClr>
              <a:buSzPct val="85000"/>
            </a:pPr>
            <a:r>
              <a:rPr lang="en-US" sz="4700" b="1" dirty="0" err="1">
                <a:latin typeface="+mj-lt"/>
                <a:cs typeface="+mn-cs"/>
              </a:rPr>
              <a:t>Écouter</a:t>
            </a:r>
            <a:endParaRPr lang="en-US" sz="4700" b="1" dirty="0">
              <a:latin typeface="+mj-lt"/>
              <a:cs typeface="+mn-cs"/>
            </a:endParaRPr>
          </a:p>
          <a:p>
            <a:pPr marL="1143000" indent="-182880" defTabSz="914400">
              <a:lnSpc>
                <a:spcPct val="90000"/>
              </a:lnSpc>
              <a:buClr>
                <a:schemeClr val="accent1">
                  <a:lumMod val="75000"/>
                </a:schemeClr>
              </a:buClr>
              <a:buSzPct val="85000"/>
            </a:pPr>
            <a:endParaRPr lang="en-US" sz="4700" b="1" dirty="0">
              <a:latin typeface="+mj-lt"/>
              <a:cs typeface="+mn-cs"/>
            </a:endParaRPr>
          </a:p>
          <a:p>
            <a:pPr marL="1143000" indent="-182880" defTabSz="914400">
              <a:lnSpc>
                <a:spcPct val="90000"/>
              </a:lnSpc>
              <a:buClr>
                <a:schemeClr val="accent1">
                  <a:lumMod val="75000"/>
                </a:schemeClr>
              </a:buClr>
              <a:buSzPct val="85000"/>
            </a:pPr>
            <a:r>
              <a:rPr lang="en-US" sz="4700" b="1" dirty="0" err="1">
                <a:latin typeface="+mj-lt"/>
                <a:cs typeface="+mn-cs"/>
              </a:rPr>
              <a:t>Vérifier</a:t>
            </a:r>
            <a:endParaRPr lang="en-US" sz="4700" b="1" dirty="0">
              <a:latin typeface="+mj-lt"/>
              <a:cs typeface="+mn-cs"/>
            </a:endParaRPr>
          </a:p>
          <a:p>
            <a:pPr marL="1143000" indent="-182880" defTabSz="914400">
              <a:lnSpc>
                <a:spcPct val="90000"/>
              </a:lnSpc>
              <a:buClr>
                <a:schemeClr val="accent1">
                  <a:lumMod val="75000"/>
                </a:schemeClr>
              </a:buClr>
              <a:buSzPct val="85000"/>
            </a:pPr>
            <a:endParaRPr lang="en-US" sz="4700" b="1" dirty="0">
              <a:latin typeface="+mj-lt"/>
              <a:cs typeface="+mn-cs"/>
            </a:endParaRPr>
          </a:p>
          <a:p>
            <a:pPr marL="1143000" indent="-182880" defTabSz="914400">
              <a:lnSpc>
                <a:spcPct val="90000"/>
              </a:lnSpc>
              <a:buClr>
                <a:schemeClr val="accent1">
                  <a:lumMod val="75000"/>
                </a:schemeClr>
              </a:buClr>
              <a:buSzPct val="85000"/>
            </a:pPr>
            <a:r>
              <a:rPr lang="en-US" sz="4700" b="1" dirty="0" err="1">
                <a:latin typeface="+mj-lt"/>
                <a:cs typeface="+mn-cs"/>
              </a:rPr>
              <a:t>Répondre</a:t>
            </a:r>
            <a:endParaRPr lang="en-US" sz="4700" b="1" dirty="0">
              <a:latin typeface="+mj-lt"/>
              <a:cs typeface="+mn-cs"/>
            </a:endParaRPr>
          </a:p>
        </p:txBody>
      </p:sp>
    </p:spTree>
    <p:extLst>
      <p:ext uri="{BB962C8B-B14F-4D97-AF65-F5344CB8AC3E}">
        <p14:creationId xmlns:p14="http://schemas.microsoft.com/office/powerpoint/2010/main" val="4000667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7050-C105-4025-ACD7-5C0017D513DB}"/>
              </a:ext>
            </a:extLst>
          </p:cNvPr>
          <p:cNvSpPr>
            <a:spLocks noGrp="1"/>
          </p:cNvSpPr>
          <p:nvPr>
            <p:ph type="title"/>
          </p:nvPr>
        </p:nvSpPr>
        <p:spPr>
          <a:xfrm>
            <a:off x="1673728" y="1267848"/>
            <a:ext cx="9144000" cy="648072"/>
          </a:xfrm>
        </p:spPr>
        <p:txBody>
          <a:bodyPr>
            <a:normAutofit/>
          </a:bodyPr>
          <a:lstStyle/>
          <a:p>
            <a:pPr algn="l"/>
            <a:r>
              <a:rPr lang="en-US" sz="2400" dirty="0"/>
              <a:t>ÉTAPE 1 - ÉCOUTER</a:t>
            </a:r>
          </a:p>
        </p:txBody>
      </p:sp>
      <p:sp>
        <p:nvSpPr>
          <p:cNvPr id="5" name="Content Placeholder 2">
            <a:extLst>
              <a:ext uri="{FF2B5EF4-FFF2-40B4-BE49-F238E27FC236}">
                <a16:creationId xmlns:a16="http://schemas.microsoft.com/office/drawing/2014/main" id="{7E4F1810-1D8E-4C20-BF64-8FC0BD5A8CB2}"/>
              </a:ext>
            </a:extLst>
          </p:cNvPr>
          <p:cNvSpPr>
            <a:spLocks noGrp="1"/>
          </p:cNvSpPr>
          <p:nvPr/>
        </p:nvSpPr>
        <p:spPr bwMode="auto">
          <a:xfrm>
            <a:off x="811531" y="2040768"/>
            <a:ext cx="10155928" cy="45145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400" b="1" dirty="0">
                <a:latin typeface="+mj-lt"/>
              </a:rPr>
              <a:t>Mettre en place un système d’écoute et de capture des rumeurs.</a:t>
            </a:r>
          </a:p>
          <a:p>
            <a:pPr marL="0" indent="0">
              <a:buNone/>
            </a:pPr>
            <a:r>
              <a:rPr lang="fr-FR" sz="2200" dirty="0">
                <a:latin typeface="+mj-lt"/>
              </a:rPr>
              <a:t>Par exemple : Organisez une séance hebdomadaire de questions et réponses avec la communauté sur l'épidémie. Ou demandez à des membres de confiance de la communauté de vous avertir lorsqu’ils entendent une rumeur.</a:t>
            </a:r>
          </a:p>
          <a:p>
            <a:r>
              <a:rPr lang="fr-FR" sz="2400" dirty="0">
                <a:latin typeface="+mj-lt"/>
              </a:rPr>
              <a:t>Engagez-vous dans une conversation ouverte et non structurée avec les gens </a:t>
            </a:r>
          </a:p>
          <a:p>
            <a:r>
              <a:rPr lang="fr-FR" sz="2400" dirty="0">
                <a:latin typeface="+mj-lt"/>
              </a:rPr>
              <a:t>Assurez-vous d’écouter un groupe diversifié de personnes</a:t>
            </a:r>
          </a:p>
          <a:p>
            <a:r>
              <a:rPr lang="fr-FR" sz="2400" dirty="0">
                <a:latin typeface="+mj-lt"/>
              </a:rPr>
              <a:t>Ne vous contentez pas de poser des questions sur les rumeurs et ne rejetez pas ce que disent les personnes.</a:t>
            </a:r>
          </a:p>
          <a:p>
            <a:r>
              <a:rPr lang="fr-FR" sz="2400" dirty="0">
                <a:latin typeface="+mj-lt"/>
              </a:rPr>
              <a:t>Créer la confiance est essentiel</a:t>
            </a:r>
            <a:endParaRPr lang="en-US" sz="2400" dirty="0">
              <a:latin typeface="+mj-lt"/>
            </a:endParaRPr>
          </a:p>
        </p:txBody>
      </p:sp>
      <p:sp>
        <p:nvSpPr>
          <p:cNvPr id="6" name="Title 1">
            <a:extLst>
              <a:ext uri="{FF2B5EF4-FFF2-40B4-BE49-F238E27FC236}">
                <a16:creationId xmlns:a16="http://schemas.microsoft.com/office/drawing/2014/main" id="{B6857050-C105-4025-ACD7-5C0017D513DB}"/>
              </a:ext>
            </a:extLst>
          </p:cNvPr>
          <p:cNvSpPr txBox="1">
            <a:spLocks/>
          </p:cNvSpPr>
          <p:nvPr/>
        </p:nvSpPr>
        <p:spPr>
          <a:xfrm>
            <a:off x="1523999" y="124848"/>
            <a:ext cx="9144000" cy="1143000"/>
          </a:xfrm>
          <a:custGeom>
            <a:avLst/>
            <a:gdLst>
              <a:gd name="connsiteX0" fmla="*/ 0 w 9144000"/>
              <a:gd name="connsiteY0" fmla="*/ 0 h 1143000"/>
              <a:gd name="connsiteX1" fmla="*/ 297180 w 9144000"/>
              <a:gd name="connsiteY1" fmla="*/ 0 h 1143000"/>
              <a:gd name="connsiteX2" fmla="*/ 868680 w 9144000"/>
              <a:gd name="connsiteY2" fmla="*/ 0 h 1143000"/>
              <a:gd name="connsiteX3" fmla="*/ 1531620 w 9144000"/>
              <a:gd name="connsiteY3" fmla="*/ 0 h 1143000"/>
              <a:gd name="connsiteX4" fmla="*/ 2011680 w 9144000"/>
              <a:gd name="connsiteY4" fmla="*/ 0 h 1143000"/>
              <a:gd name="connsiteX5" fmla="*/ 2400300 w 9144000"/>
              <a:gd name="connsiteY5" fmla="*/ 0 h 1143000"/>
              <a:gd name="connsiteX6" fmla="*/ 2880360 w 9144000"/>
              <a:gd name="connsiteY6" fmla="*/ 0 h 1143000"/>
              <a:gd name="connsiteX7" fmla="*/ 3177540 w 9144000"/>
              <a:gd name="connsiteY7" fmla="*/ 0 h 1143000"/>
              <a:gd name="connsiteX8" fmla="*/ 3657600 w 9144000"/>
              <a:gd name="connsiteY8" fmla="*/ 0 h 1143000"/>
              <a:gd name="connsiteX9" fmla="*/ 4137660 w 9144000"/>
              <a:gd name="connsiteY9" fmla="*/ 0 h 1143000"/>
              <a:gd name="connsiteX10" fmla="*/ 4526280 w 9144000"/>
              <a:gd name="connsiteY10" fmla="*/ 0 h 1143000"/>
              <a:gd name="connsiteX11" fmla="*/ 5280660 w 9144000"/>
              <a:gd name="connsiteY11" fmla="*/ 0 h 1143000"/>
              <a:gd name="connsiteX12" fmla="*/ 5852160 w 9144000"/>
              <a:gd name="connsiteY12" fmla="*/ 0 h 1143000"/>
              <a:gd name="connsiteX13" fmla="*/ 6423660 w 9144000"/>
              <a:gd name="connsiteY13" fmla="*/ 0 h 1143000"/>
              <a:gd name="connsiteX14" fmla="*/ 6995160 w 9144000"/>
              <a:gd name="connsiteY14" fmla="*/ 0 h 1143000"/>
              <a:gd name="connsiteX15" fmla="*/ 7292340 w 9144000"/>
              <a:gd name="connsiteY15" fmla="*/ 0 h 1143000"/>
              <a:gd name="connsiteX16" fmla="*/ 7955280 w 9144000"/>
              <a:gd name="connsiteY16" fmla="*/ 0 h 1143000"/>
              <a:gd name="connsiteX17" fmla="*/ 8526780 w 9144000"/>
              <a:gd name="connsiteY17" fmla="*/ 0 h 1143000"/>
              <a:gd name="connsiteX18" fmla="*/ 9144000 w 9144000"/>
              <a:gd name="connsiteY18" fmla="*/ 0 h 1143000"/>
              <a:gd name="connsiteX19" fmla="*/ 9144000 w 9144000"/>
              <a:gd name="connsiteY19" fmla="*/ 560070 h 1143000"/>
              <a:gd name="connsiteX20" fmla="*/ 9144000 w 9144000"/>
              <a:gd name="connsiteY20" fmla="*/ 1143000 h 1143000"/>
              <a:gd name="connsiteX21" fmla="*/ 8481060 w 9144000"/>
              <a:gd name="connsiteY21" fmla="*/ 1143000 h 1143000"/>
              <a:gd name="connsiteX22" fmla="*/ 8092440 w 9144000"/>
              <a:gd name="connsiteY22" fmla="*/ 1143000 h 1143000"/>
              <a:gd name="connsiteX23" fmla="*/ 7520940 w 9144000"/>
              <a:gd name="connsiteY23" fmla="*/ 1143000 h 1143000"/>
              <a:gd name="connsiteX24" fmla="*/ 7223760 w 9144000"/>
              <a:gd name="connsiteY24" fmla="*/ 1143000 h 1143000"/>
              <a:gd name="connsiteX25" fmla="*/ 6652260 w 9144000"/>
              <a:gd name="connsiteY25" fmla="*/ 1143000 h 1143000"/>
              <a:gd name="connsiteX26" fmla="*/ 6080760 w 9144000"/>
              <a:gd name="connsiteY26" fmla="*/ 1143000 h 1143000"/>
              <a:gd name="connsiteX27" fmla="*/ 5692140 w 9144000"/>
              <a:gd name="connsiteY27" fmla="*/ 1143000 h 1143000"/>
              <a:gd name="connsiteX28" fmla="*/ 5120640 w 9144000"/>
              <a:gd name="connsiteY28" fmla="*/ 1143000 h 1143000"/>
              <a:gd name="connsiteX29" fmla="*/ 4457700 w 9144000"/>
              <a:gd name="connsiteY29" fmla="*/ 1143000 h 1143000"/>
              <a:gd name="connsiteX30" fmla="*/ 3886200 w 9144000"/>
              <a:gd name="connsiteY30" fmla="*/ 1143000 h 1143000"/>
              <a:gd name="connsiteX31" fmla="*/ 3131820 w 9144000"/>
              <a:gd name="connsiteY31" fmla="*/ 1143000 h 1143000"/>
              <a:gd name="connsiteX32" fmla="*/ 2560320 w 9144000"/>
              <a:gd name="connsiteY32" fmla="*/ 1143000 h 1143000"/>
              <a:gd name="connsiteX33" fmla="*/ 2080260 w 9144000"/>
              <a:gd name="connsiteY33" fmla="*/ 1143000 h 1143000"/>
              <a:gd name="connsiteX34" fmla="*/ 1691640 w 9144000"/>
              <a:gd name="connsiteY34" fmla="*/ 1143000 h 1143000"/>
              <a:gd name="connsiteX35" fmla="*/ 1394460 w 9144000"/>
              <a:gd name="connsiteY35" fmla="*/ 1143000 h 1143000"/>
              <a:gd name="connsiteX36" fmla="*/ 822960 w 9144000"/>
              <a:gd name="connsiteY36" fmla="*/ 1143000 h 1143000"/>
              <a:gd name="connsiteX37" fmla="*/ 0 w 9144000"/>
              <a:gd name="connsiteY37" fmla="*/ 1143000 h 1143000"/>
              <a:gd name="connsiteX38" fmla="*/ 0 w 9144000"/>
              <a:gd name="connsiteY38" fmla="*/ 582930 h 1143000"/>
              <a:gd name="connsiteX39" fmla="*/ 0 w 9144000"/>
              <a:gd name="connsiteY39"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144000" h="1143000" fill="none" extrusionOk="0">
                <a:moveTo>
                  <a:pt x="0" y="0"/>
                </a:moveTo>
                <a:cubicBezTo>
                  <a:pt x="95510" y="-14968"/>
                  <a:pt x="172593" y="3328"/>
                  <a:pt x="297180" y="0"/>
                </a:cubicBezTo>
                <a:cubicBezTo>
                  <a:pt x="421767" y="-3328"/>
                  <a:pt x="670921" y="4006"/>
                  <a:pt x="868680" y="0"/>
                </a:cubicBezTo>
                <a:cubicBezTo>
                  <a:pt x="1066439" y="-4006"/>
                  <a:pt x="1334596" y="65602"/>
                  <a:pt x="1531620" y="0"/>
                </a:cubicBezTo>
                <a:cubicBezTo>
                  <a:pt x="1728644" y="-65602"/>
                  <a:pt x="1895515" y="24610"/>
                  <a:pt x="2011680" y="0"/>
                </a:cubicBezTo>
                <a:cubicBezTo>
                  <a:pt x="2127845" y="-24610"/>
                  <a:pt x="2214162" y="11173"/>
                  <a:pt x="2400300" y="0"/>
                </a:cubicBezTo>
                <a:cubicBezTo>
                  <a:pt x="2586438" y="-11173"/>
                  <a:pt x="2743303" y="24153"/>
                  <a:pt x="2880360" y="0"/>
                </a:cubicBezTo>
                <a:cubicBezTo>
                  <a:pt x="3017417" y="-24153"/>
                  <a:pt x="3050920" y="23551"/>
                  <a:pt x="3177540" y="0"/>
                </a:cubicBezTo>
                <a:cubicBezTo>
                  <a:pt x="3304160" y="-23551"/>
                  <a:pt x="3499927" y="52817"/>
                  <a:pt x="3657600" y="0"/>
                </a:cubicBezTo>
                <a:cubicBezTo>
                  <a:pt x="3815273" y="-52817"/>
                  <a:pt x="4022939" y="49998"/>
                  <a:pt x="4137660" y="0"/>
                </a:cubicBezTo>
                <a:cubicBezTo>
                  <a:pt x="4252381" y="-49998"/>
                  <a:pt x="4356696" y="33618"/>
                  <a:pt x="4526280" y="0"/>
                </a:cubicBezTo>
                <a:cubicBezTo>
                  <a:pt x="4695864" y="-33618"/>
                  <a:pt x="5106792" y="65080"/>
                  <a:pt x="5280660" y="0"/>
                </a:cubicBezTo>
                <a:cubicBezTo>
                  <a:pt x="5454528" y="-65080"/>
                  <a:pt x="5677655" y="3385"/>
                  <a:pt x="5852160" y="0"/>
                </a:cubicBezTo>
                <a:cubicBezTo>
                  <a:pt x="6026665" y="-3385"/>
                  <a:pt x="6217126" y="48672"/>
                  <a:pt x="6423660" y="0"/>
                </a:cubicBezTo>
                <a:cubicBezTo>
                  <a:pt x="6630194" y="-48672"/>
                  <a:pt x="6798017" y="21475"/>
                  <a:pt x="6995160" y="0"/>
                </a:cubicBezTo>
                <a:cubicBezTo>
                  <a:pt x="7192303" y="-21475"/>
                  <a:pt x="7155670" y="21771"/>
                  <a:pt x="7292340" y="0"/>
                </a:cubicBezTo>
                <a:cubicBezTo>
                  <a:pt x="7429010" y="-21771"/>
                  <a:pt x="7813769" y="26084"/>
                  <a:pt x="7955280" y="0"/>
                </a:cubicBezTo>
                <a:cubicBezTo>
                  <a:pt x="8096791" y="-26084"/>
                  <a:pt x="8357807" y="14209"/>
                  <a:pt x="8526780" y="0"/>
                </a:cubicBezTo>
                <a:cubicBezTo>
                  <a:pt x="8695753" y="-14209"/>
                  <a:pt x="8977713" y="6649"/>
                  <a:pt x="9144000" y="0"/>
                </a:cubicBezTo>
                <a:cubicBezTo>
                  <a:pt x="9189314" y="217490"/>
                  <a:pt x="9131637" y="347644"/>
                  <a:pt x="9144000" y="560070"/>
                </a:cubicBezTo>
                <a:cubicBezTo>
                  <a:pt x="9156363" y="772496"/>
                  <a:pt x="9125293" y="926944"/>
                  <a:pt x="9144000" y="1143000"/>
                </a:cubicBezTo>
                <a:cubicBezTo>
                  <a:pt x="8825432" y="1175856"/>
                  <a:pt x="8772502" y="1132804"/>
                  <a:pt x="8481060" y="1143000"/>
                </a:cubicBezTo>
                <a:cubicBezTo>
                  <a:pt x="8189618" y="1153196"/>
                  <a:pt x="8243432" y="1132540"/>
                  <a:pt x="8092440" y="1143000"/>
                </a:cubicBezTo>
                <a:cubicBezTo>
                  <a:pt x="7941448" y="1153460"/>
                  <a:pt x="7753414" y="1114115"/>
                  <a:pt x="7520940" y="1143000"/>
                </a:cubicBezTo>
                <a:cubicBezTo>
                  <a:pt x="7288466" y="1171885"/>
                  <a:pt x="7287035" y="1139975"/>
                  <a:pt x="7223760" y="1143000"/>
                </a:cubicBezTo>
                <a:cubicBezTo>
                  <a:pt x="7160485" y="1146025"/>
                  <a:pt x="6808891" y="1074890"/>
                  <a:pt x="6652260" y="1143000"/>
                </a:cubicBezTo>
                <a:cubicBezTo>
                  <a:pt x="6495629" y="1211110"/>
                  <a:pt x="6265548" y="1082599"/>
                  <a:pt x="6080760" y="1143000"/>
                </a:cubicBezTo>
                <a:cubicBezTo>
                  <a:pt x="5895972" y="1203401"/>
                  <a:pt x="5837196" y="1135421"/>
                  <a:pt x="5692140" y="1143000"/>
                </a:cubicBezTo>
                <a:cubicBezTo>
                  <a:pt x="5547084" y="1150579"/>
                  <a:pt x="5367266" y="1130322"/>
                  <a:pt x="5120640" y="1143000"/>
                </a:cubicBezTo>
                <a:cubicBezTo>
                  <a:pt x="4874014" y="1155678"/>
                  <a:pt x="4757373" y="1133437"/>
                  <a:pt x="4457700" y="1143000"/>
                </a:cubicBezTo>
                <a:cubicBezTo>
                  <a:pt x="4158027" y="1152563"/>
                  <a:pt x="4030691" y="1129065"/>
                  <a:pt x="3886200" y="1143000"/>
                </a:cubicBezTo>
                <a:cubicBezTo>
                  <a:pt x="3741709" y="1156935"/>
                  <a:pt x="3311629" y="1136254"/>
                  <a:pt x="3131820" y="1143000"/>
                </a:cubicBezTo>
                <a:cubicBezTo>
                  <a:pt x="2952011" y="1149746"/>
                  <a:pt x="2723975" y="1077991"/>
                  <a:pt x="2560320" y="1143000"/>
                </a:cubicBezTo>
                <a:cubicBezTo>
                  <a:pt x="2396665" y="1208009"/>
                  <a:pt x="2226936" y="1110951"/>
                  <a:pt x="2080260" y="1143000"/>
                </a:cubicBezTo>
                <a:cubicBezTo>
                  <a:pt x="1933584" y="1175049"/>
                  <a:pt x="1805034" y="1105212"/>
                  <a:pt x="1691640" y="1143000"/>
                </a:cubicBezTo>
                <a:cubicBezTo>
                  <a:pt x="1578246" y="1180788"/>
                  <a:pt x="1521234" y="1115396"/>
                  <a:pt x="1394460" y="1143000"/>
                </a:cubicBezTo>
                <a:cubicBezTo>
                  <a:pt x="1267686" y="1170604"/>
                  <a:pt x="1107033" y="1076472"/>
                  <a:pt x="822960" y="1143000"/>
                </a:cubicBezTo>
                <a:cubicBezTo>
                  <a:pt x="538887" y="1209528"/>
                  <a:pt x="344655" y="1102076"/>
                  <a:pt x="0" y="1143000"/>
                </a:cubicBezTo>
                <a:cubicBezTo>
                  <a:pt x="-13237" y="884841"/>
                  <a:pt x="11456" y="802686"/>
                  <a:pt x="0" y="582930"/>
                </a:cubicBezTo>
                <a:cubicBezTo>
                  <a:pt x="-11456" y="363174"/>
                  <a:pt x="59033" y="245206"/>
                  <a:pt x="0" y="0"/>
                </a:cubicBezTo>
                <a:close/>
              </a:path>
              <a:path w="9144000" h="1143000" stroke="0" extrusionOk="0">
                <a:moveTo>
                  <a:pt x="0" y="0"/>
                </a:moveTo>
                <a:cubicBezTo>
                  <a:pt x="98276" y="-17159"/>
                  <a:pt x="168051" y="3277"/>
                  <a:pt x="297180" y="0"/>
                </a:cubicBezTo>
                <a:cubicBezTo>
                  <a:pt x="426309" y="-3277"/>
                  <a:pt x="640199" y="7052"/>
                  <a:pt x="960120" y="0"/>
                </a:cubicBezTo>
                <a:cubicBezTo>
                  <a:pt x="1280041" y="-7052"/>
                  <a:pt x="1343490" y="62557"/>
                  <a:pt x="1531620" y="0"/>
                </a:cubicBezTo>
                <a:cubicBezTo>
                  <a:pt x="1719750" y="-62557"/>
                  <a:pt x="1832196" y="44928"/>
                  <a:pt x="1920240" y="0"/>
                </a:cubicBezTo>
                <a:cubicBezTo>
                  <a:pt x="2008284" y="-44928"/>
                  <a:pt x="2181899" y="32742"/>
                  <a:pt x="2400300" y="0"/>
                </a:cubicBezTo>
                <a:cubicBezTo>
                  <a:pt x="2618701" y="-32742"/>
                  <a:pt x="2751426" y="22456"/>
                  <a:pt x="2880360" y="0"/>
                </a:cubicBezTo>
                <a:cubicBezTo>
                  <a:pt x="3009294" y="-22456"/>
                  <a:pt x="3111272" y="6715"/>
                  <a:pt x="3177540" y="0"/>
                </a:cubicBezTo>
                <a:cubicBezTo>
                  <a:pt x="3243808" y="-6715"/>
                  <a:pt x="3436106" y="24084"/>
                  <a:pt x="3566160" y="0"/>
                </a:cubicBezTo>
                <a:cubicBezTo>
                  <a:pt x="3696214" y="-24084"/>
                  <a:pt x="3914429" y="8719"/>
                  <a:pt x="4046220" y="0"/>
                </a:cubicBezTo>
                <a:cubicBezTo>
                  <a:pt x="4178011" y="-8719"/>
                  <a:pt x="4358811" y="33410"/>
                  <a:pt x="4526280" y="0"/>
                </a:cubicBezTo>
                <a:cubicBezTo>
                  <a:pt x="4693749" y="-33410"/>
                  <a:pt x="4726592" y="340"/>
                  <a:pt x="4823460" y="0"/>
                </a:cubicBezTo>
                <a:cubicBezTo>
                  <a:pt x="4920328" y="-340"/>
                  <a:pt x="5052086" y="17700"/>
                  <a:pt x="5212080" y="0"/>
                </a:cubicBezTo>
                <a:cubicBezTo>
                  <a:pt x="5372074" y="-17700"/>
                  <a:pt x="5646861" y="22963"/>
                  <a:pt x="5875020" y="0"/>
                </a:cubicBezTo>
                <a:cubicBezTo>
                  <a:pt x="6103179" y="-22963"/>
                  <a:pt x="6308653" y="45209"/>
                  <a:pt x="6629400" y="0"/>
                </a:cubicBezTo>
                <a:cubicBezTo>
                  <a:pt x="6950147" y="-45209"/>
                  <a:pt x="6902024" y="39410"/>
                  <a:pt x="7018020" y="0"/>
                </a:cubicBezTo>
                <a:cubicBezTo>
                  <a:pt x="7134016" y="-39410"/>
                  <a:pt x="7540097" y="59212"/>
                  <a:pt x="7680960" y="0"/>
                </a:cubicBezTo>
                <a:cubicBezTo>
                  <a:pt x="7821823" y="-59212"/>
                  <a:pt x="7981287" y="8460"/>
                  <a:pt x="8161020" y="0"/>
                </a:cubicBezTo>
                <a:cubicBezTo>
                  <a:pt x="8340753" y="-8460"/>
                  <a:pt x="8713844" y="24579"/>
                  <a:pt x="9144000" y="0"/>
                </a:cubicBezTo>
                <a:cubicBezTo>
                  <a:pt x="9188109" y="256332"/>
                  <a:pt x="9141449" y="285160"/>
                  <a:pt x="9144000" y="537210"/>
                </a:cubicBezTo>
                <a:cubicBezTo>
                  <a:pt x="9146551" y="789260"/>
                  <a:pt x="9118344" y="978524"/>
                  <a:pt x="9144000" y="1143000"/>
                </a:cubicBezTo>
                <a:cubicBezTo>
                  <a:pt x="8979522" y="1161118"/>
                  <a:pt x="8843652" y="1128506"/>
                  <a:pt x="8755380" y="1143000"/>
                </a:cubicBezTo>
                <a:cubicBezTo>
                  <a:pt x="8667108" y="1157494"/>
                  <a:pt x="8331204" y="1128311"/>
                  <a:pt x="8183880" y="1143000"/>
                </a:cubicBezTo>
                <a:cubicBezTo>
                  <a:pt x="8036556" y="1157689"/>
                  <a:pt x="7928783" y="1114127"/>
                  <a:pt x="7703820" y="1143000"/>
                </a:cubicBezTo>
                <a:cubicBezTo>
                  <a:pt x="7478857" y="1171873"/>
                  <a:pt x="7179894" y="1075493"/>
                  <a:pt x="6949440" y="1143000"/>
                </a:cubicBezTo>
                <a:cubicBezTo>
                  <a:pt x="6718986" y="1210507"/>
                  <a:pt x="6686009" y="1126602"/>
                  <a:pt x="6469380" y="1143000"/>
                </a:cubicBezTo>
                <a:cubicBezTo>
                  <a:pt x="6252751" y="1159398"/>
                  <a:pt x="6183296" y="1089005"/>
                  <a:pt x="5989320" y="1143000"/>
                </a:cubicBezTo>
                <a:cubicBezTo>
                  <a:pt x="5795344" y="1196995"/>
                  <a:pt x="5794629" y="1138231"/>
                  <a:pt x="5692140" y="1143000"/>
                </a:cubicBezTo>
                <a:cubicBezTo>
                  <a:pt x="5589651" y="1147769"/>
                  <a:pt x="5279145" y="1120955"/>
                  <a:pt x="4937760" y="1143000"/>
                </a:cubicBezTo>
                <a:cubicBezTo>
                  <a:pt x="4596375" y="1165045"/>
                  <a:pt x="4513388" y="1138699"/>
                  <a:pt x="4366260" y="1143000"/>
                </a:cubicBezTo>
                <a:cubicBezTo>
                  <a:pt x="4219132" y="1147301"/>
                  <a:pt x="3971144" y="1094779"/>
                  <a:pt x="3794760" y="1143000"/>
                </a:cubicBezTo>
                <a:cubicBezTo>
                  <a:pt x="3618376" y="1191221"/>
                  <a:pt x="3288594" y="1086875"/>
                  <a:pt x="3131820" y="1143000"/>
                </a:cubicBezTo>
                <a:cubicBezTo>
                  <a:pt x="2975046" y="1199125"/>
                  <a:pt x="2763930" y="1114057"/>
                  <a:pt x="2560320" y="1143000"/>
                </a:cubicBezTo>
                <a:cubicBezTo>
                  <a:pt x="2356710" y="1171943"/>
                  <a:pt x="2276159" y="1103089"/>
                  <a:pt x="2171700" y="1143000"/>
                </a:cubicBezTo>
                <a:cubicBezTo>
                  <a:pt x="2067241" y="1182911"/>
                  <a:pt x="1953351" y="1116338"/>
                  <a:pt x="1874520" y="1143000"/>
                </a:cubicBezTo>
                <a:cubicBezTo>
                  <a:pt x="1795689" y="1169662"/>
                  <a:pt x="1517968" y="1090030"/>
                  <a:pt x="1394460" y="1143000"/>
                </a:cubicBezTo>
                <a:cubicBezTo>
                  <a:pt x="1270952" y="1195970"/>
                  <a:pt x="1106994" y="1090883"/>
                  <a:pt x="822960" y="1143000"/>
                </a:cubicBezTo>
                <a:cubicBezTo>
                  <a:pt x="538926" y="1195117"/>
                  <a:pt x="267227" y="1073830"/>
                  <a:pt x="0" y="1143000"/>
                </a:cubicBezTo>
                <a:cubicBezTo>
                  <a:pt x="-3493" y="1002664"/>
                  <a:pt x="10779" y="690561"/>
                  <a:pt x="0" y="571500"/>
                </a:cubicBezTo>
                <a:cubicBezTo>
                  <a:pt x="-10779" y="452439"/>
                  <a:pt x="45420" y="257371"/>
                  <a:pt x="0" y="0"/>
                </a:cubicBezTo>
                <a:close/>
              </a:path>
            </a:pathLst>
          </a:custGeom>
          <a:solidFill>
            <a:schemeClr val="accent2"/>
          </a:solidFill>
          <a:ln>
            <a:solidFill>
              <a:schemeClr val="tx1"/>
            </a:solidFill>
            <a:extLst>
              <a:ext uri="{C807C97D-BFC1-408E-A445-0C87EB9F89A2}">
                <ask:lineSketchStyleProps xmlns:ask="http://schemas.microsoft.com/office/drawing/2018/sketchyshapes" sd="1274131333">
                  <a:prstGeom prst="rect">
                    <a:avLst/>
                  </a:prstGeom>
                  <ask:type>
                    <ask:lineSketchScribble/>
                  </ask:type>
                </ask:lineSketchStyleProps>
              </a:ext>
            </a:extLst>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Comment </a:t>
            </a:r>
            <a:r>
              <a:rPr lang="en-US" dirty="0" err="1"/>
              <a:t>gérer</a:t>
            </a:r>
            <a:r>
              <a:rPr lang="en-US" dirty="0"/>
              <a:t> les </a:t>
            </a:r>
            <a:r>
              <a:rPr lang="en-US" dirty="0" err="1"/>
              <a:t>rumeurs</a:t>
            </a:r>
            <a:r>
              <a:rPr lang="en-US" dirty="0"/>
              <a:t>?</a:t>
            </a:r>
          </a:p>
        </p:txBody>
      </p:sp>
    </p:spTree>
    <p:extLst>
      <p:ext uri="{BB962C8B-B14F-4D97-AF65-F5344CB8AC3E}">
        <p14:creationId xmlns:p14="http://schemas.microsoft.com/office/powerpoint/2010/main" val="2929603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0A0CBBD-DA32-4C6D-888D-7F6E6CC6FCA1}"/>
              </a:ext>
            </a:extLst>
          </p:cNvPr>
          <p:cNvSpPr>
            <a:spLocks noGrp="1"/>
          </p:cNvSpPr>
          <p:nvPr/>
        </p:nvSpPr>
        <p:spPr bwMode="auto">
          <a:xfrm>
            <a:off x="352425" y="1268760"/>
            <a:ext cx="11487149" cy="4536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000" b="1" dirty="0"/>
              <a:t>DEVEZ-VOUS RÉPONDRE À LA RUMEUR ? (quelques exemples du choléra)</a:t>
            </a:r>
          </a:p>
          <a:p>
            <a:pPr marL="0" indent="0">
              <a:buNone/>
            </a:pPr>
            <a:endParaRPr lang="en-US" sz="2000" dirty="0"/>
          </a:p>
          <a:p>
            <a:r>
              <a:rPr lang="fr-FR" b="1" dirty="0">
                <a:latin typeface="+mj-lt"/>
              </a:rPr>
              <a:t>Quelles sont les conséquences potentielles de cette rumeur, si elle se propage ?</a:t>
            </a:r>
          </a:p>
          <a:p>
            <a:pPr lvl="1">
              <a:buFont typeface="Wingdings" panose="05000000000000000000" pitchFamily="2" charset="2"/>
              <a:buChar char="ü"/>
            </a:pPr>
            <a:r>
              <a:rPr lang="fr-FR" dirty="0">
                <a:latin typeface="+mj-lt"/>
              </a:rPr>
              <a:t>La santé ou la vie des gens seront-elles en danger ?</a:t>
            </a:r>
          </a:p>
          <a:p>
            <a:pPr lvl="1">
              <a:buFont typeface="Wingdings" panose="05000000000000000000" pitchFamily="2" charset="2"/>
              <a:buChar char="ü"/>
            </a:pPr>
            <a:r>
              <a:rPr lang="fr-FR" dirty="0">
                <a:latin typeface="+mj-lt"/>
              </a:rPr>
              <a:t>Cela pourrait-il avoir un impact sur la propagation de la maladie ? (choléra par exemple : personnes ne venant pas aux </a:t>
            </a:r>
            <a:r>
              <a:rPr lang="fr-FR" dirty="0" err="1">
                <a:latin typeface="+mj-lt"/>
              </a:rPr>
              <a:t>PROs</a:t>
            </a:r>
            <a:r>
              <a:rPr lang="fr-FR" dirty="0">
                <a:latin typeface="+mj-lt"/>
              </a:rPr>
              <a:t> ou personnes pratiquant des pratiques qui les exposent à un risque plus élevé de choléra ?)</a:t>
            </a:r>
          </a:p>
          <a:p>
            <a:pPr lvl="1">
              <a:buFont typeface="Wingdings" panose="05000000000000000000" pitchFamily="2" charset="2"/>
              <a:buChar char="ü"/>
            </a:pPr>
            <a:endParaRPr lang="fr-FR" dirty="0">
              <a:latin typeface="+mj-lt"/>
            </a:endParaRPr>
          </a:p>
          <a:p>
            <a:r>
              <a:rPr lang="fr-FR" b="1" dirty="0">
                <a:latin typeface="+mj-lt"/>
              </a:rPr>
              <a:t>Quelle est la probabilité que la rumeur se propage si aucune mesure n’est prise ?</a:t>
            </a:r>
          </a:p>
          <a:p>
            <a:pPr lvl="1">
              <a:buFont typeface="Wingdings" panose="05000000000000000000" pitchFamily="2" charset="2"/>
              <a:buChar char="ü"/>
            </a:pPr>
            <a:r>
              <a:rPr lang="fr-FR" dirty="0">
                <a:latin typeface="+mj-lt"/>
              </a:rPr>
              <a:t>Qui répand la rumeur ? Ont ces personnes beaucoup d’influence ?</a:t>
            </a:r>
          </a:p>
          <a:p>
            <a:pPr lvl="1">
              <a:buFont typeface="Wingdings" panose="05000000000000000000" pitchFamily="2" charset="2"/>
              <a:buChar char="ü"/>
            </a:pPr>
            <a:r>
              <a:rPr lang="fr-FR" dirty="0">
                <a:latin typeface="+mj-lt"/>
              </a:rPr>
              <a:t>Dans quelle mesure s’est-il déjà répandu ? </a:t>
            </a:r>
          </a:p>
          <a:p>
            <a:pPr lvl="1">
              <a:buFont typeface="Wingdings" panose="05000000000000000000" pitchFamily="2" charset="2"/>
              <a:buChar char="ü"/>
            </a:pPr>
            <a:r>
              <a:rPr lang="fr-FR" dirty="0">
                <a:latin typeface="+mj-lt"/>
              </a:rPr>
              <a:t>Que pensent les autres de cette rumeur ? Le croient-ils ?</a:t>
            </a:r>
            <a:endParaRPr lang="en-US" sz="2200" b="1" dirty="0"/>
          </a:p>
        </p:txBody>
      </p:sp>
      <p:sp>
        <p:nvSpPr>
          <p:cNvPr id="5" name="Title 1">
            <a:extLst>
              <a:ext uri="{FF2B5EF4-FFF2-40B4-BE49-F238E27FC236}">
                <a16:creationId xmlns:a16="http://schemas.microsoft.com/office/drawing/2014/main" id="{B6857050-C105-4025-ACD7-5C0017D513DB}"/>
              </a:ext>
            </a:extLst>
          </p:cNvPr>
          <p:cNvSpPr txBox="1">
            <a:spLocks/>
          </p:cNvSpPr>
          <p:nvPr/>
        </p:nvSpPr>
        <p:spPr>
          <a:xfrm>
            <a:off x="1631504" y="125760"/>
            <a:ext cx="9144000" cy="1143000"/>
          </a:xfrm>
          <a:solidFill>
            <a:schemeClr val="accent2"/>
          </a:solidFill>
          <a:ln>
            <a:solidFill>
              <a:schemeClr val="tx1"/>
            </a:solidFill>
          </a:ln>
        </p:spPr>
        <p:txBody>
          <a:bodyPr vert="horz" lIns="91440" tIns="45720" rIns="91440" bIns="45720" rtlCol="0" anchor="ctr">
            <a:normAutofit/>
          </a:bodyPr>
          <a:lstStyle>
            <a:defPPr>
              <a:defRPr lang="en-US"/>
            </a:defPPr>
            <a:lvl1pPr algn="ctr" defTabSz="914400">
              <a:spcBef>
                <a:spcPct val="0"/>
              </a:spcBef>
              <a:buNone/>
              <a:defRPr sz="4400">
                <a:latin typeface="+mj-lt"/>
                <a:ea typeface="+mj-ea"/>
                <a:cs typeface="+mj-cs"/>
              </a:defRPr>
            </a:lvl1pPr>
          </a:lstStyle>
          <a:p>
            <a:r>
              <a:rPr lang="en-US" dirty="0"/>
              <a:t>Comment </a:t>
            </a:r>
            <a:r>
              <a:rPr lang="en-US" dirty="0" err="1"/>
              <a:t>gérer</a:t>
            </a:r>
            <a:r>
              <a:rPr lang="en-US" dirty="0"/>
              <a:t> les </a:t>
            </a:r>
            <a:r>
              <a:rPr lang="en-US" dirty="0" err="1"/>
              <a:t>rumeurs</a:t>
            </a:r>
            <a:r>
              <a:rPr lang="en-US" dirty="0"/>
              <a:t>?</a:t>
            </a:r>
          </a:p>
        </p:txBody>
      </p:sp>
    </p:spTree>
    <p:extLst>
      <p:ext uri="{BB962C8B-B14F-4D97-AF65-F5344CB8AC3E}">
        <p14:creationId xmlns:p14="http://schemas.microsoft.com/office/powerpoint/2010/main" val="719063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B6BEEEE-31BE-4DB6-90DC-4E904F8A14E0}"/>
              </a:ext>
            </a:extLst>
          </p:cNvPr>
          <p:cNvSpPr txBox="1"/>
          <p:nvPr/>
        </p:nvSpPr>
        <p:spPr>
          <a:xfrm>
            <a:off x="2729964" y="806919"/>
            <a:ext cx="7841534" cy="707886"/>
          </a:xfrm>
          <a:prstGeom prst="rect">
            <a:avLst/>
          </a:prstGeom>
          <a:noFill/>
        </p:spPr>
        <p:txBody>
          <a:bodyPr wrap="square" rtlCol="0">
            <a:spAutoFit/>
          </a:bodyPr>
          <a:lstStyle/>
          <a:p>
            <a:pPr algn="ctr"/>
            <a:r>
              <a:rPr lang="fr-FR" sz="2000" b="1" dirty="0">
                <a:latin typeface="+mj-lt"/>
              </a:rPr>
              <a:t>QUELLES POURRAIENT ÊTRE LES CONSÉQUENCES ? (Exemples de choléra)</a:t>
            </a:r>
            <a:endParaRPr lang="en-US" sz="2000" b="1" dirty="0">
              <a:latin typeface="+mj-lt"/>
            </a:endParaRPr>
          </a:p>
        </p:txBody>
      </p:sp>
      <p:sp>
        <p:nvSpPr>
          <p:cNvPr id="6" name="Title 1">
            <a:extLst>
              <a:ext uri="{FF2B5EF4-FFF2-40B4-BE49-F238E27FC236}">
                <a16:creationId xmlns:a16="http://schemas.microsoft.com/office/drawing/2014/main" id="{B6857050-C105-4025-ACD7-5C0017D513DB}"/>
              </a:ext>
            </a:extLst>
          </p:cNvPr>
          <p:cNvSpPr txBox="1">
            <a:spLocks/>
          </p:cNvSpPr>
          <p:nvPr/>
        </p:nvSpPr>
        <p:spPr>
          <a:xfrm>
            <a:off x="1620502" y="-154043"/>
            <a:ext cx="9144000" cy="1143000"/>
          </a:xfrm>
          <a:solidFill>
            <a:schemeClr val="accent2"/>
          </a:solidFill>
          <a:ln>
            <a:solidFill>
              <a:schemeClr val="tx1"/>
            </a:solidFill>
          </a:ln>
        </p:spPr>
        <p:txBody>
          <a:bodyPr vert="horz" lIns="91440" tIns="45720" rIns="91440" bIns="45720" rtlCol="0" anchor="ctr">
            <a:normAutofit/>
          </a:bodyPr>
          <a:lstStyle>
            <a:defPPr>
              <a:defRPr lang="en-US"/>
            </a:defPPr>
            <a:lvl1pPr algn="ctr" defTabSz="914400">
              <a:spcBef>
                <a:spcPct val="0"/>
              </a:spcBef>
              <a:buNone/>
              <a:defRPr sz="4400">
                <a:latin typeface="+mj-lt"/>
                <a:ea typeface="+mj-ea"/>
                <a:cs typeface="+mj-cs"/>
              </a:defRPr>
            </a:lvl1pPr>
          </a:lstStyle>
          <a:p>
            <a:r>
              <a:rPr lang="en-US" dirty="0"/>
              <a:t>Comment </a:t>
            </a:r>
            <a:r>
              <a:rPr lang="en-US" dirty="0" err="1"/>
              <a:t>gérer</a:t>
            </a:r>
            <a:r>
              <a:rPr lang="en-US" dirty="0"/>
              <a:t> les </a:t>
            </a:r>
            <a:r>
              <a:rPr lang="en-US" dirty="0" err="1"/>
              <a:t>rumeurs</a:t>
            </a:r>
            <a:r>
              <a:rPr lang="en-US" dirty="0"/>
              <a:t>?</a:t>
            </a:r>
          </a:p>
        </p:txBody>
      </p:sp>
      <p:sp>
        <p:nvSpPr>
          <p:cNvPr id="5" name="TextBox 4"/>
          <p:cNvSpPr txBox="1"/>
          <p:nvPr/>
        </p:nvSpPr>
        <p:spPr>
          <a:xfrm>
            <a:off x="0" y="1658587"/>
            <a:ext cx="6095993" cy="5016758"/>
          </a:xfrm>
          <a:prstGeom prst="rect">
            <a:avLst/>
          </a:prstGeom>
          <a:noFill/>
        </p:spPr>
        <p:txBody>
          <a:bodyPr wrap="square" rtlCol="0">
            <a:spAutoFit/>
          </a:bodyPr>
          <a:lstStyle/>
          <a:p>
            <a:pPr marL="285750" indent="-285750">
              <a:buFont typeface="Wingdings" charset="2"/>
              <a:buChar char="q"/>
            </a:pPr>
            <a:r>
              <a:rPr lang="fr-FR" sz="2000" dirty="0">
                <a:latin typeface="+mj-lt"/>
              </a:rPr>
              <a:t>Manger de l'ail peut aider à prévenir le choléra</a:t>
            </a:r>
          </a:p>
          <a:p>
            <a:pPr marL="285750" indent="-285750">
              <a:buFont typeface="Wingdings" charset="2"/>
              <a:buChar char="q"/>
            </a:pPr>
            <a:endParaRPr lang="fr-FR" sz="2000" dirty="0">
              <a:latin typeface="+mj-lt"/>
            </a:endParaRPr>
          </a:p>
          <a:p>
            <a:pPr marL="285750" indent="-285750">
              <a:buFont typeface="Wingdings" charset="2"/>
              <a:buChar char="q"/>
            </a:pPr>
            <a:r>
              <a:rPr lang="fr-FR" sz="2000" dirty="0">
                <a:latin typeface="+mj-lt"/>
              </a:rPr>
              <a:t>Les personnes qui boivent de l’eau chlorée contracteront le choléra</a:t>
            </a:r>
          </a:p>
          <a:p>
            <a:pPr marL="285750" indent="-285750">
              <a:buFont typeface="Wingdings" charset="2"/>
              <a:buChar char="q"/>
            </a:pPr>
            <a:endParaRPr lang="fr-FR" sz="2000" dirty="0">
              <a:latin typeface="+mj-lt"/>
            </a:endParaRPr>
          </a:p>
          <a:p>
            <a:pPr marL="285750" indent="-285750">
              <a:buFont typeface="Wingdings" charset="2"/>
              <a:buChar char="q"/>
            </a:pPr>
            <a:r>
              <a:rPr lang="fr-FR" sz="2000" dirty="0">
                <a:latin typeface="+mj-lt"/>
              </a:rPr>
              <a:t>Si tu vas dans un centre de traitement du choléra, tu mourras</a:t>
            </a:r>
          </a:p>
          <a:p>
            <a:pPr marL="285750" indent="-285750">
              <a:buFont typeface="Wingdings" charset="2"/>
              <a:buChar char="q"/>
            </a:pPr>
            <a:endParaRPr lang="fr-FR" sz="2000" dirty="0">
              <a:latin typeface="+mj-lt"/>
            </a:endParaRPr>
          </a:p>
          <a:p>
            <a:pPr marL="285750" indent="-285750">
              <a:buFont typeface="Wingdings" charset="2"/>
              <a:buChar char="q"/>
            </a:pPr>
            <a:r>
              <a:rPr lang="fr-FR" sz="2000" dirty="0">
                <a:latin typeface="+mj-lt"/>
              </a:rPr>
              <a:t>Les personnes qui contractent le choléra sont des personnes pauvres, sales et ignorantes</a:t>
            </a:r>
          </a:p>
          <a:p>
            <a:pPr marL="285750" indent="-285750">
              <a:buFont typeface="Wingdings" charset="2"/>
              <a:buChar char="q"/>
            </a:pPr>
            <a:endParaRPr lang="fr-FR" sz="2000" dirty="0">
              <a:latin typeface="+mj-lt"/>
            </a:endParaRPr>
          </a:p>
          <a:p>
            <a:pPr marL="285750" indent="-285750">
              <a:buFont typeface="Wingdings" charset="2"/>
              <a:buChar char="q"/>
            </a:pPr>
            <a:r>
              <a:rPr lang="fr-FR" sz="2000" dirty="0">
                <a:latin typeface="+mj-lt"/>
              </a:rPr>
              <a:t>Le choléra se transmet par le « mauvais air »</a:t>
            </a:r>
          </a:p>
          <a:p>
            <a:pPr marL="285750" indent="-285750">
              <a:buFont typeface="Wingdings" charset="2"/>
              <a:buChar char="q"/>
            </a:pPr>
            <a:endParaRPr lang="fr-FR" sz="2000" dirty="0">
              <a:latin typeface="+mj-lt"/>
            </a:endParaRPr>
          </a:p>
          <a:p>
            <a:pPr marL="285750" indent="-285750">
              <a:buFont typeface="Wingdings" charset="2"/>
              <a:buChar char="q"/>
            </a:pPr>
            <a:r>
              <a:rPr lang="fr-FR" sz="2000" dirty="0">
                <a:latin typeface="+mj-lt"/>
              </a:rPr>
              <a:t>Le choléra n'existe pas. C'est une invention du gouvernement/de l'organisation pour obtenir des fonds auprès des donateurs.</a:t>
            </a:r>
            <a:endParaRPr lang="en-US" sz="2000" dirty="0">
              <a:latin typeface="+mj-lt"/>
            </a:endParaRPr>
          </a:p>
        </p:txBody>
      </p:sp>
      <p:cxnSp>
        <p:nvCxnSpPr>
          <p:cNvPr id="11" name="Straight Connector 10"/>
          <p:cNvCxnSpPr/>
          <p:nvPr/>
        </p:nvCxnSpPr>
        <p:spPr>
          <a:xfrm>
            <a:off x="6096000" y="1721590"/>
            <a:ext cx="0" cy="4896544"/>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400747" y="1722556"/>
            <a:ext cx="5360722" cy="4678204"/>
          </a:xfrm>
          <a:prstGeom prst="rect">
            <a:avLst/>
          </a:prstGeom>
          <a:noFill/>
        </p:spPr>
        <p:txBody>
          <a:bodyPr wrap="square" rtlCol="0">
            <a:spAutoFit/>
          </a:bodyPr>
          <a:lstStyle/>
          <a:p>
            <a:pPr marL="285750" indent="-285750">
              <a:buFont typeface="Wingdings" charset="2"/>
              <a:buChar char="q"/>
            </a:pPr>
            <a:r>
              <a:rPr lang="fr-FR" sz="2000" dirty="0">
                <a:latin typeface="+mj-lt"/>
              </a:rPr>
              <a:t>Causer du mal</a:t>
            </a:r>
          </a:p>
          <a:p>
            <a:pPr marL="285750" indent="-285750">
              <a:buFont typeface="Wingdings" charset="2"/>
              <a:buChar char="q"/>
            </a:pPr>
            <a:endParaRPr lang="fr-FR" sz="2000" dirty="0">
              <a:latin typeface="+mj-lt"/>
            </a:endParaRPr>
          </a:p>
          <a:p>
            <a:pPr marL="285750" indent="-285750">
              <a:buFont typeface="Wingdings" charset="2"/>
              <a:buChar char="q"/>
            </a:pPr>
            <a:r>
              <a:rPr lang="fr-FR" sz="2000" dirty="0">
                <a:latin typeface="+mj-lt"/>
              </a:rPr>
              <a:t>Empêcher les gens d'accéder aux services</a:t>
            </a:r>
          </a:p>
          <a:p>
            <a:pPr marL="285750" indent="-285750">
              <a:buFont typeface="Wingdings" charset="2"/>
              <a:buChar char="q"/>
            </a:pPr>
            <a:endParaRPr lang="fr-FR" sz="2000" dirty="0">
              <a:latin typeface="+mj-lt"/>
            </a:endParaRPr>
          </a:p>
          <a:p>
            <a:pPr marL="285750" indent="-285750">
              <a:buFont typeface="Wingdings" charset="2"/>
              <a:buChar char="q"/>
            </a:pPr>
            <a:r>
              <a:rPr lang="fr-FR" sz="2000" dirty="0">
                <a:latin typeface="+mj-lt"/>
              </a:rPr>
              <a:t>Provoquer un conflit ou une stigmatisation</a:t>
            </a:r>
          </a:p>
          <a:p>
            <a:pPr marL="285750" indent="-285750">
              <a:buFont typeface="Wingdings" charset="2"/>
              <a:buChar char="q"/>
            </a:pPr>
            <a:endParaRPr lang="fr-FR" sz="2000" dirty="0">
              <a:latin typeface="+mj-lt"/>
            </a:endParaRPr>
          </a:p>
          <a:p>
            <a:pPr marL="285750" indent="-285750">
              <a:buFont typeface="Wingdings" charset="2"/>
              <a:buChar char="q"/>
            </a:pPr>
            <a:r>
              <a:rPr lang="fr-FR" sz="2000" dirty="0">
                <a:latin typeface="+mj-lt"/>
              </a:rPr>
              <a:t>Conduire à un comportement à risque</a:t>
            </a:r>
          </a:p>
          <a:p>
            <a:pPr marL="285750" indent="-285750">
              <a:buFont typeface="Wingdings" charset="2"/>
              <a:buChar char="q"/>
            </a:pPr>
            <a:endParaRPr lang="fr-FR" sz="2000" dirty="0">
              <a:latin typeface="+mj-lt"/>
            </a:endParaRPr>
          </a:p>
          <a:p>
            <a:pPr marL="285750" indent="-285750">
              <a:buFont typeface="Wingdings" charset="2"/>
              <a:buChar char="q"/>
            </a:pPr>
            <a:r>
              <a:rPr lang="fr-FR" sz="2000" dirty="0">
                <a:latin typeface="+mj-lt"/>
              </a:rPr>
              <a:t>Mettre un groupe de personnes en danger</a:t>
            </a:r>
          </a:p>
          <a:p>
            <a:pPr marL="285750" indent="-285750">
              <a:buFont typeface="Wingdings" charset="2"/>
              <a:buChar char="q"/>
            </a:pPr>
            <a:endParaRPr lang="fr-FR" sz="2000" dirty="0">
              <a:latin typeface="+mj-lt"/>
            </a:endParaRPr>
          </a:p>
          <a:p>
            <a:pPr marL="285750" indent="-285750">
              <a:buFont typeface="Wingdings" charset="2"/>
              <a:buChar char="q"/>
            </a:pPr>
            <a:r>
              <a:rPr lang="fr-FR" sz="2000" dirty="0">
                <a:latin typeface="+mj-lt"/>
              </a:rPr>
              <a:t>Mettre les équipes d’intervention en danger</a:t>
            </a:r>
          </a:p>
          <a:p>
            <a:pPr marL="285750" indent="-285750">
              <a:buFont typeface="Wingdings" charset="2"/>
              <a:buChar char="q"/>
            </a:pPr>
            <a:endParaRPr lang="fr-FR" sz="2000" dirty="0">
              <a:latin typeface="+mj-lt"/>
            </a:endParaRPr>
          </a:p>
          <a:p>
            <a:pPr marL="285750" indent="-285750">
              <a:buFont typeface="Wingdings" charset="2"/>
              <a:buChar char="q"/>
            </a:pPr>
            <a:r>
              <a:rPr lang="fr-FR" sz="2000" dirty="0">
                <a:latin typeface="+mj-lt"/>
              </a:rPr>
              <a:t>Impact sur la réputation du gouvernement/de l'organisation</a:t>
            </a:r>
            <a:endParaRPr lang="en-US" dirty="0"/>
          </a:p>
          <a:p>
            <a:pPr marL="285750" indent="-285750">
              <a:buFont typeface="Wingdings" charset="2"/>
              <a:buChar char="q"/>
            </a:pPr>
            <a:endParaRPr lang="en-US" dirty="0"/>
          </a:p>
        </p:txBody>
      </p:sp>
    </p:spTree>
    <p:extLst>
      <p:ext uri="{BB962C8B-B14F-4D97-AF65-F5344CB8AC3E}">
        <p14:creationId xmlns:p14="http://schemas.microsoft.com/office/powerpoint/2010/main" val="12766165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 Θέση περιεχομένου">
            <a:extLst>
              <a:ext uri="{FF2B5EF4-FFF2-40B4-BE49-F238E27FC236}">
                <a16:creationId xmlns:a16="http://schemas.microsoft.com/office/drawing/2014/main" id="{56263162-CD11-4C0F-9CB7-5ADA070A4B6A}"/>
              </a:ext>
            </a:extLst>
          </p:cNvPr>
          <p:cNvSpPr>
            <a:spLocks noGrp="1"/>
          </p:cNvSpPr>
          <p:nvPr/>
        </p:nvSpPr>
        <p:spPr bwMode="auto">
          <a:xfrm>
            <a:off x="320040" y="2282267"/>
            <a:ext cx="1118997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pPr>
            <a:r>
              <a:rPr lang="fr-FR" dirty="0">
                <a:latin typeface="+mj-lt"/>
              </a:rPr>
              <a:t>La rumeur est-elle vraie ou fausse ? Vérifiez auprès des experts et obtenez les faits.  Contactez votre superviseur ou le personnel de santé</a:t>
            </a:r>
          </a:p>
          <a:p>
            <a:pPr>
              <a:spcAft>
                <a:spcPts val="1200"/>
              </a:spcAft>
            </a:pPr>
            <a:r>
              <a:rPr lang="fr-FR" dirty="0">
                <a:latin typeface="+mj-lt"/>
              </a:rPr>
              <a:t>Parlez à la source de la rumeur si possible, ou à la communauté pour plus d'informations </a:t>
            </a:r>
          </a:p>
          <a:p>
            <a:pPr>
              <a:spcAft>
                <a:spcPts val="1200"/>
              </a:spcAft>
            </a:pPr>
            <a:r>
              <a:rPr lang="fr-FR" dirty="0">
                <a:latin typeface="+mj-lt"/>
              </a:rPr>
              <a:t>Trianguler avec quelques sources indépendantes de la communauté</a:t>
            </a:r>
          </a:p>
          <a:p>
            <a:pPr>
              <a:spcAft>
                <a:spcPts val="1200"/>
              </a:spcAft>
            </a:pPr>
            <a:r>
              <a:rPr lang="fr-FR" dirty="0">
                <a:latin typeface="+mj-lt"/>
              </a:rPr>
              <a:t>Comprendre pourquoi cela s'est produit peut vous aider à y remédier et à prévenir davantage de rumeurs</a:t>
            </a:r>
          </a:p>
          <a:p>
            <a:pPr>
              <a:spcAft>
                <a:spcPts val="1200"/>
              </a:spcAft>
            </a:pPr>
            <a:r>
              <a:rPr lang="fr-FR" dirty="0">
                <a:latin typeface="+mj-lt"/>
              </a:rPr>
              <a:t>Attention à ne pas répandre de fausses rumeurs lors du processus de vérification !</a:t>
            </a:r>
            <a:endParaRPr lang="el-GR" dirty="0"/>
          </a:p>
        </p:txBody>
      </p:sp>
      <p:sp>
        <p:nvSpPr>
          <p:cNvPr id="7" name="Title 1">
            <a:extLst>
              <a:ext uri="{FF2B5EF4-FFF2-40B4-BE49-F238E27FC236}">
                <a16:creationId xmlns:a16="http://schemas.microsoft.com/office/drawing/2014/main" id="{B6857050-C105-4025-ACD7-5C0017D513DB}"/>
              </a:ext>
            </a:extLst>
          </p:cNvPr>
          <p:cNvSpPr>
            <a:spLocks noGrp="1"/>
          </p:cNvSpPr>
          <p:nvPr>
            <p:ph type="title"/>
          </p:nvPr>
        </p:nvSpPr>
        <p:spPr>
          <a:xfrm>
            <a:off x="1857163" y="1172838"/>
            <a:ext cx="9144000" cy="648072"/>
          </a:xfrm>
        </p:spPr>
        <p:txBody>
          <a:bodyPr>
            <a:normAutofit/>
          </a:bodyPr>
          <a:lstStyle/>
          <a:p>
            <a:pPr algn="l"/>
            <a:r>
              <a:rPr lang="en-US" sz="2400" dirty="0"/>
              <a:t>ÉTAPE 2 - VÉRIFIER</a:t>
            </a:r>
          </a:p>
        </p:txBody>
      </p:sp>
      <p:sp>
        <p:nvSpPr>
          <p:cNvPr id="8" name="Title 1">
            <a:extLst>
              <a:ext uri="{FF2B5EF4-FFF2-40B4-BE49-F238E27FC236}">
                <a16:creationId xmlns:a16="http://schemas.microsoft.com/office/drawing/2014/main" id="{B6857050-C105-4025-ACD7-5C0017D513DB}"/>
              </a:ext>
            </a:extLst>
          </p:cNvPr>
          <p:cNvSpPr txBox="1">
            <a:spLocks/>
          </p:cNvSpPr>
          <p:nvPr/>
        </p:nvSpPr>
        <p:spPr>
          <a:xfrm>
            <a:off x="1524000" y="216553"/>
            <a:ext cx="9144000" cy="1143000"/>
          </a:xfrm>
          <a:solidFill>
            <a:schemeClr val="accent2"/>
          </a:solidFill>
          <a:ln>
            <a:solidFill>
              <a:schemeClr val="tx1"/>
            </a:solidFill>
          </a:ln>
        </p:spPr>
        <p:txBody>
          <a:bodyPr vert="horz" lIns="91440" tIns="45720" rIns="91440" bIns="45720" rtlCol="0" anchor="ctr">
            <a:normAutofit/>
          </a:bodyPr>
          <a:lstStyle>
            <a:defPPr>
              <a:defRPr lang="en-US"/>
            </a:defPPr>
            <a:lvl1pPr algn="ctr" defTabSz="914400">
              <a:spcBef>
                <a:spcPct val="0"/>
              </a:spcBef>
              <a:buNone/>
              <a:defRPr sz="4400">
                <a:latin typeface="+mj-lt"/>
                <a:ea typeface="+mj-ea"/>
                <a:cs typeface="+mj-cs"/>
              </a:defRPr>
            </a:lvl1pPr>
          </a:lstStyle>
          <a:p>
            <a:r>
              <a:rPr lang="en-US" dirty="0"/>
              <a:t>Comment </a:t>
            </a:r>
            <a:r>
              <a:rPr lang="en-US" dirty="0" err="1"/>
              <a:t>gérer</a:t>
            </a:r>
            <a:r>
              <a:rPr lang="en-US" dirty="0"/>
              <a:t> les </a:t>
            </a:r>
            <a:r>
              <a:rPr lang="en-US" dirty="0" err="1"/>
              <a:t>rumeurs</a:t>
            </a:r>
            <a:r>
              <a:rPr lang="en-US" dirty="0"/>
              <a:t>?</a:t>
            </a:r>
          </a:p>
        </p:txBody>
      </p:sp>
    </p:spTree>
    <p:extLst>
      <p:ext uri="{BB962C8B-B14F-4D97-AF65-F5344CB8AC3E}">
        <p14:creationId xmlns:p14="http://schemas.microsoft.com/office/powerpoint/2010/main" val="7366883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 Θέση περιεχομένου">
            <a:extLst>
              <a:ext uri="{FF2B5EF4-FFF2-40B4-BE49-F238E27FC236}">
                <a16:creationId xmlns:a16="http://schemas.microsoft.com/office/drawing/2014/main" id="{6706C1F3-F50F-4FF4-ACFA-EEED4E8F6CEC}"/>
              </a:ext>
            </a:extLst>
          </p:cNvPr>
          <p:cNvSpPr>
            <a:spLocks noGrp="1"/>
          </p:cNvSpPr>
          <p:nvPr>
            <p:ph idx="1"/>
          </p:nvPr>
        </p:nvSpPr>
        <p:spPr>
          <a:xfrm>
            <a:off x="1739516" y="2249448"/>
            <a:ext cx="8712967" cy="5832648"/>
          </a:xfrm>
        </p:spPr>
        <p:txBody>
          <a:bodyPr>
            <a:noAutofit/>
          </a:bodyPr>
          <a:lstStyle/>
          <a:p>
            <a:pPr>
              <a:spcBef>
                <a:spcPts val="0"/>
              </a:spcBef>
              <a:spcAft>
                <a:spcPts val="1200"/>
              </a:spcAft>
            </a:pPr>
            <a:r>
              <a:rPr lang="fr-FR" sz="2400" dirty="0">
                <a:latin typeface="+mj-lt"/>
              </a:rPr>
              <a:t>Ne vous contentez pas d’ignorer ou de nier la rumeur ! </a:t>
            </a:r>
          </a:p>
          <a:p>
            <a:pPr>
              <a:spcBef>
                <a:spcPts val="0"/>
              </a:spcBef>
              <a:spcAft>
                <a:spcPts val="1200"/>
              </a:spcAft>
            </a:pPr>
            <a:r>
              <a:rPr lang="fr-FR" sz="2400" dirty="0">
                <a:latin typeface="+mj-lt"/>
              </a:rPr>
              <a:t>Remplacez-les par des informations factuelles et aidez les personnes à faire des choix éclairés</a:t>
            </a:r>
          </a:p>
          <a:p>
            <a:pPr>
              <a:spcBef>
                <a:spcPts val="0"/>
              </a:spcBef>
              <a:spcAft>
                <a:spcPts val="1200"/>
              </a:spcAft>
            </a:pPr>
            <a:r>
              <a:rPr lang="fr-FR" sz="2400" dirty="0">
                <a:latin typeface="+mj-lt"/>
              </a:rPr>
              <a:t>Utilisez des canaux de communication fiables</a:t>
            </a:r>
          </a:p>
          <a:p>
            <a:pPr>
              <a:spcBef>
                <a:spcPts val="0"/>
              </a:spcBef>
              <a:spcAft>
                <a:spcPts val="1200"/>
              </a:spcAft>
            </a:pPr>
            <a:r>
              <a:rPr lang="fr-FR" sz="2400" dirty="0">
                <a:latin typeface="+mj-lt"/>
              </a:rPr>
              <a:t>Utilisez le bon langage</a:t>
            </a:r>
          </a:p>
          <a:p>
            <a:pPr>
              <a:spcBef>
                <a:spcPts val="0"/>
              </a:spcBef>
              <a:spcAft>
                <a:spcPts val="1200"/>
              </a:spcAft>
            </a:pPr>
            <a:r>
              <a:rPr lang="fr-FR" sz="2400" dirty="0">
                <a:latin typeface="+mj-lt"/>
              </a:rPr>
              <a:t>Respecter les coutumes et la culture locales</a:t>
            </a:r>
          </a:p>
          <a:p>
            <a:pPr>
              <a:spcBef>
                <a:spcPts val="0"/>
              </a:spcBef>
              <a:spcAft>
                <a:spcPts val="1200"/>
              </a:spcAft>
            </a:pPr>
            <a:r>
              <a:rPr lang="fr-FR" sz="2400" dirty="0">
                <a:latin typeface="+mj-lt"/>
              </a:rPr>
              <a:t>Engagez une conversation et vérifiez que vous êtes compris</a:t>
            </a:r>
          </a:p>
          <a:p>
            <a:pPr>
              <a:spcBef>
                <a:spcPts val="0"/>
              </a:spcBef>
              <a:spcAft>
                <a:spcPts val="1200"/>
              </a:spcAft>
            </a:pPr>
            <a:r>
              <a:rPr lang="fr-FR" sz="2400" dirty="0">
                <a:latin typeface="+mj-lt"/>
              </a:rPr>
              <a:t>Assurez-vous que tout le personnel et les bénévoles disposent des bonnes informations.</a:t>
            </a:r>
            <a:endParaRPr lang="en-US" sz="2400" dirty="0">
              <a:latin typeface="+mj-lt"/>
            </a:endParaRPr>
          </a:p>
        </p:txBody>
      </p:sp>
      <p:sp>
        <p:nvSpPr>
          <p:cNvPr id="6" name="Title 1">
            <a:extLst>
              <a:ext uri="{FF2B5EF4-FFF2-40B4-BE49-F238E27FC236}">
                <a16:creationId xmlns:a16="http://schemas.microsoft.com/office/drawing/2014/main" id="{B6857050-C105-4025-ACD7-5C0017D513DB}"/>
              </a:ext>
            </a:extLst>
          </p:cNvPr>
          <p:cNvSpPr txBox="1">
            <a:spLocks/>
          </p:cNvSpPr>
          <p:nvPr/>
        </p:nvSpPr>
        <p:spPr>
          <a:xfrm>
            <a:off x="1523999" y="301622"/>
            <a:ext cx="9144000" cy="1143000"/>
          </a:xfrm>
          <a:solidFill>
            <a:schemeClr val="accent2"/>
          </a:solidFill>
          <a:ln>
            <a:solidFill>
              <a:schemeClr val="tx1"/>
            </a:solidFill>
          </a:ln>
        </p:spPr>
        <p:txBody>
          <a:bodyPr vert="horz" lIns="91440" tIns="45720" rIns="91440" bIns="45720" rtlCol="0" anchor="ctr">
            <a:normAutofit/>
          </a:bodyPr>
          <a:lstStyle>
            <a:defPPr>
              <a:defRPr lang="en-US"/>
            </a:defPPr>
            <a:lvl1pPr algn="ctr" defTabSz="914400">
              <a:spcBef>
                <a:spcPct val="0"/>
              </a:spcBef>
              <a:buNone/>
              <a:defRPr sz="4400">
                <a:latin typeface="+mj-lt"/>
                <a:ea typeface="+mj-ea"/>
                <a:cs typeface="+mj-cs"/>
              </a:defRPr>
            </a:lvl1pPr>
          </a:lstStyle>
          <a:p>
            <a:r>
              <a:rPr lang="en-US" dirty="0"/>
              <a:t>Comment </a:t>
            </a:r>
            <a:r>
              <a:rPr lang="en-US" dirty="0" err="1"/>
              <a:t>gérer</a:t>
            </a:r>
            <a:r>
              <a:rPr lang="en-US" dirty="0"/>
              <a:t> les </a:t>
            </a:r>
            <a:r>
              <a:rPr lang="en-US" dirty="0" err="1"/>
              <a:t>rumeurs</a:t>
            </a:r>
            <a:r>
              <a:rPr lang="en-US" dirty="0"/>
              <a:t>?</a:t>
            </a:r>
          </a:p>
        </p:txBody>
      </p:sp>
      <p:sp>
        <p:nvSpPr>
          <p:cNvPr id="7" name="Title 1">
            <a:extLst>
              <a:ext uri="{FF2B5EF4-FFF2-40B4-BE49-F238E27FC236}">
                <a16:creationId xmlns:a16="http://schemas.microsoft.com/office/drawing/2014/main" id="{B6857050-C105-4025-ACD7-5C0017D513DB}"/>
              </a:ext>
            </a:extLst>
          </p:cNvPr>
          <p:cNvSpPr>
            <a:spLocks noGrp="1"/>
          </p:cNvSpPr>
          <p:nvPr>
            <p:ph type="title"/>
          </p:nvPr>
        </p:nvSpPr>
        <p:spPr>
          <a:xfrm>
            <a:off x="1739516" y="1457685"/>
            <a:ext cx="9144000" cy="648072"/>
          </a:xfrm>
        </p:spPr>
        <p:txBody>
          <a:bodyPr>
            <a:normAutofit/>
          </a:bodyPr>
          <a:lstStyle/>
          <a:p>
            <a:pPr algn="l"/>
            <a:r>
              <a:rPr lang="en-US" sz="2400" dirty="0"/>
              <a:t>ÉTAPE 3 - RÉPONDRE</a:t>
            </a:r>
          </a:p>
        </p:txBody>
      </p:sp>
    </p:spTree>
    <p:extLst>
      <p:ext uri="{BB962C8B-B14F-4D97-AF65-F5344CB8AC3E}">
        <p14:creationId xmlns:p14="http://schemas.microsoft.com/office/powerpoint/2010/main" val="35960585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 Θέση περιεχομένου">
            <a:extLst>
              <a:ext uri="{FF2B5EF4-FFF2-40B4-BE49-F238E27FC236}">
                <a16:creationId xmlns:a16="http://schemas.microsoft.com/office/drawing/2014/main" id="{BF1A176B-30F4-4380-9051-D58672D7AB74}"/>
              </a:ext>
            </a:extLst>
          </p:cNvPr>
          <p:cNvSpPr>
            <a:spLocks noGrp="1"/>
          </p:cNvSpPr>
          <p:nvPr>
            <p:ph idx="1"/>
          </p:nvPr>
        </p:nvSpPr>
        <p:spPr>
          <a:xfrm>
            <a:off x="400050" y="1448780"/>
            <a:ext cx="10938510" cy="3960440"/>
          </a:xfrm>
        </p:spPr>
        <p:txBody>
          <a:bodyPr>
            <a:noAutofit/>
          </a:bodyPr>
          <a:lstStyle/>
          <a:p>
            <a:r>
              <a:rPr lang="fr-FR" dirty="0">
                <a:latin typeface="+mj-lt"/>
              </a:rPr>
              <a:t>N’ignorez pas les rumeurs, elles peuvent :</a:t>
            </a:r>
          </a:p>
          <a:p>
            <a:pPr lvl="1">
              <a:buFont typeface="Wingdings" panose="05000000000000000000" pitchFamily="2" charset="2"/>
              <a:buChar char="ü"/>
            </a:pPr>
            <a:r>
              <a:rPr lang="fr-FR" sz="2000" dirty="0">
                <a:latin typeface="+mj-lt"/>
              </a:rPr>
              <a:t>Paralyser la programmation</a:t>
            </a:r>
          </a:p>
          <a:p>
            <a:pPr lvl="1">
              <a:buFont typeface="Wingdings" panose="05000000000000000000" pitchFamily="2" charset="2"/>
              <a:buChar char="ü"/>
            </a:pPr>
            <a:r>
              <a:rPr lang="fr-FR" sz="2000" dirty="0">
                <a:latin typeface="+mj-lt"/>
              </a:rPr>
              <a:t>Mettre les personnes en danger</a:t>
            </a:r>
          </a:p>
          <a:p>
            <a:pPr lvl="1">
              <a:buFont typeface="Wingdings" panose="05000000000000000000" pitchFamily="2" charset="2"/>
              <a:buChar char="ü"/>
            </a:pPr>
            <a:endParaRPr lang="fr-FR" sz="2000" dirty="0">
              <a:latin typeface="+mj-lt"/>
            </a:endParaRPr>
          </a:p>
          <a:p>
            <a:r>
              <a:rPr lang="fr-FR" dirty="0">
                <a:latin typeface="+mj-lt"/>
              </a:rPr>
              <a:t>Considérez plutôt que les rumeurs constituent un système d’alerte précoce. Exploitez-les pour de bon et utilisez-les pour améliorer notre travail </a:t>
            </a:r>
          </a:p>
          <a:p>
            <a:endParaRPr lang="fr-FR" dirty="0">
              <a:latin typeface="+mj-lt"/>
            </a:endParaRPr>
          </a:p>
          <a:p>
            <a:r>
              <a:rPr lang="fr-FR" dirty="0">
                <a:latin typeface="+mj-lt"/>
              </a:rPr>
              <a:t>Abordez les problèmes critiques pour protéger les communautés, le personnel et les bénévoles. </a:t>
            </a:r>
          </a:p>
          <a:p>
            <a:endParaRPr lang="fr-FR" dirty="0">
              <a:latin typeface="+mj-lt"/>
            </a:endParaRPr>
          </a:p>
          <a:p>
            <a:r>
              <a:rPr lang="fr-FR" dirty="0">
                <a:latin typeface="+mj-lt"/>
              </a:rPr>
              <a:t>Discuter des rumeurs lors des réunions avec les superviseurs, d’autres personnels de santé et les communautés</a:t>
            </a:r>
          </a:p>
        </p:txBody>
      </p:sp>
      <p:sp>
        <p:nvSpPr>
          <p:cNvPr id="5" name="Title 1">
            <a:extLst>
              <a:ext uri="{FF2B5EF4-FFF2-40B4-BE49-F238E27FC236}">
                <a16:creationId xmlns:a16="http://schemas.microsoft.com/office/drawing/2014/main" id="{B6857050-C105-4025-ACD7-5C0017D513DB}"/>
              </a:ext>
            </a:extLst>
          </p:cNvPr>
          <p:cNvSpPr txBox="1">
            <a:spLocks/>
          </p:cNvSpPr>
          <p:nvPr/>
        </p:nvSpPr>
        <p:spPr>
          <a:xfrm>
            <a:off x="1524000" y="144542"/>
            <a:ext cx="9144000" cy="1143000"/>
          </a:xfrm>
          <a:solidFill>
            <a:schemeClr val="accent2"/>
          </a:solidFill>
          <a:ln>
            <a:solidFill>
              <a:schemeClr val="tx1"/>
            </a:solidFill>
          </a:ln>
        </p:spPr>
        <p:txBody>
          <a:bodyPr vert="horz" lIns="91440" tIns="45720" rIns="91440" bIns="45720" rtlCol="0" anchor="ctr">
            <a:normAutofit/>
          </a:bodyPr>
          <a:lstStyle>
            <a:defPPr>
              <a:defRPr lang="en-US"/>
            </a:defPPr>
            <a:lvl1pPr algn="ctr" defTabSz="914400">
              <a:spcBef>
                <a:spcPct val="0"/>
              </a:spcBef>
              <a:buNone/>
              <a:defRPr sz="4400">
                <a:latin typeface="+mj-lt"/>
                <a:ea typeface="+mj-ea"/>
                <a:cs typeface="+mj-cs"/>
              </a:defRPr>
            </a:lvl1pPr>
          </a:lstStyle>
          <a:p>
            <a:r>
              <a:rPr lang="en-US" dirty="0"/>
              <a:t>Comment </a:t>
            </a:r>
            <a:r>
              <a:rPr lang="en-US" dirty="0" err="1"/>
              <a:t>gérer</a:t>
            </a:r>
            <a:r>
              <a:rPr lang="en-US" dirty="0"/>
              <a:t> les </a:t>
            </a:r>
            <a:r>
              <a:rPr lang="en-US" dirty="0" err="1"/>
              <a:t>rumeurs</a:t>
            </a:r>
            <a:r>
              <a:rPr lang="en-US" dirty="0"/>
              <a:t>?</a:t>
            </a:r>
          </a:p>
        </p:txBody>
      </p:sp>
      <p:sp>
        <p:nvSpPr>
          <p:cNvPr id="7" name="Title 1">
            <a:extLst>
              <a:ext uri="{FF2B5EF4-FFF2-40B4-BE49-F238E27FC236}">
                <a16:creationId xmlns:a16="http://schemas.microsoft.com/office/drawing/2014/main" id="{B6857050-C105-4025-ACD7-5C0017D513DB}"/>
              </a:ext>
            </a:extLst>
          </p:cNvPr>
          <p:cNvSpPr>
            <a:spLocks noGrp="1"/>
          </p:cNvSpPr>
          <p:nvPr>
            <p:ph type="title"/>
          </p:nvPr>
        </p:nvSpPr>
        <p:spPr>
          <a:xfrm>
            <a:off x="1752660" y="963506"/>
            <a:ext cx="9144000" cy="648072"/>
          </a:xfrm>
        </p:spPr>
        <p:txBody>
          <a:bodyPr>
            <a:normAutofit/>
          </a:bodyPr>
          <a:lstStyle/>
          <a:p>
            <a:pPr algn="l"/>
            <a:r>
              <a:rPr lang="en-US" sz="2400" dirty="0"/>
              <a:t>Il faut ne pas </a:t>
            </a:r>
            <a:r>
              <a:rPr lang="en-US" sz="2400" dirty="0" err="1"/>
              <a:t>oublier</a:t>
            </a:r>
            <a:r>
              <a:rPr lang="en-US" sz="2400" dirty="0"/>
              <a:t>:</a:t>
            </a:r>
          </a:p>
        </p:txBody>
      </p:sp>
    </p:spTree>
    <p:extLst>
      <p:ext uri="{BB962C8B-B14F-4D97-AF65-F5344CB8AC3E}">
        <p14:creationId xmlns:p14="http://schemas.microsoft.com/office/powerpoint/2010/main" val="9688866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9A1D830-E73C-47A9-A534-323CEEFF5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0" name="Rectangle 29">
            <a:extLst>
              <a:ext uri="{FF2B5EF4-FFF2-40B4-BE49-F238E27FC236}">
                <a16:creationId xmlns:a16="http://schemas.microsoft.com/office/drawing/2014/main" id="{8F69FBEC-4C47-4288-962D-3FC20C79F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E3D41F67-47FD-8246-085F-405125B9CC75}"/>
              </a:ext>
            </a:extLst>
          </p:cNvPr>
          <p:cNvSpPr>
            <a:spLocks noGrp="1"/>
          </p:cNvSpPr>
          <p:nvPr>
            <p:ph type="ctrTitle"/>
          </p:nvPr>
        </p:nvSpPr>
        <p:spPr>
          <a:xfrm>
            <a:off x="6901107" y="702364"/>
            <a:ext cx="5978551" cy="6155625"/>
          </a:xfrm>
        </p:spPr>
        <p:txBody>
          <a:bodyPr anchor="b">
            <a:normAutofit/>
          </a:bodyPr>
          <a:lstStyle/>
          <a:p>
            <a:r>
              <a:rPr lang="fr-FR" sz="3800" dirty="0"/>
              <a:t>Préparation et Réponse </a:t>
            </a:r>
            <a:r>
              <a:rPr lang="fr-FR" sz="3800" dirty="0" err="1"/>
              <a:t>Mpox</a:t>
            </a:r>
            <a:r>
              <a:rPr lang="fr-FR" sz="3800" dirty="0"/>
              <a:t> CREC</a:t>
            </a:r>
            <a:br>
              <a:rPr lang="en-US" sz="2300" dirty="0"/>
            </a:br>
            <a:br>
              <a:rPr lang="en-US" sz="2300" dirty="0"/>
            </a:br>
            <a:br>
              <a:rPr lang="en-US" sz="2300" dirty="0"/>
            </a:br>
            <a:br>
              <a:rPr lang="en-US" sz="2300" dirty="0"/>
            </a:br>
            <a:br>
              <a:rPr lang="en-US" sz="2300" dirty="0"/>
            </a:br>
            <a:br>
              <a:rPr lang="en-US" sz="2300" dirty="0"/>
            </a:br>
            <a:br>
              <a:rPr lang="en-US" sz="2300" dirty="0"/>
            </a:br>
            <a:br>
              <a:rPr lang="en-US" sz="2300" dirty="0"/>
            </a:br>
            <a:br>
              <a:rPr lang="en-US" sz="2300" dirty="0"/>
            </a:br>
            <a:br>
              <a:rPr lang="en-US" sz="2300" dirty="0"/>
            </a:br>
            <a:br>
              <a:rPr lang="en-US" sz="2300" dirty="0"/>
            </a:br>
            <a:r>
              <a:rPr lang="en-US" sz="2300" dirty="0" err="1"/>
              <a:t>Août</a:t>
            </a:r>
            <a:r>
              <a:rPr lang="en-US" sz="2300" dirty="0"/>
              <a:t> 2024</a:t>
            </a:r>
          </a:p>
        </p:txBody>
      </p:sp>
      <p:pic>
        <p:nvPicPr>
          <p:cNvPr id="4" name="Picture 3">
            <a:extLst>
              <a:ext uri="{FF2B5EF4-FFF2-40B4-BE49-F238E27FC236}">
                <a16:creationId xmlns:a16="http://schemas.microsoft.com/office/drawing/2014/main" id="{4C4E928D-A9EA-06D6-DFCF-1F87FB1C0AFB}"/>
              </a:ext>
            </a:extLst>
          </p:cNvPr>
          <p:cNvPicPr>
            <a:picLocks noChangeAspect="1"/>
          </p:cNvPicPr>
          <p:nvPr/>
        </p:nvPicPr>
        <p:blipFill>
          <a:blip r:embed="rId5">
            <a:extLst>
              <a:ext uri="{28A0092B-C50C-407E-A947-70E740481C1C}">
                <a14:useLocalDpi xmlns:a14="http://schemas.microsoft.com/office/drawing/2010/main" val="0"/>
              </a:ext>
            </a:extLst>
          </a:blip>
          <a:srcRect l="16478" r="16478"/>
          <a:stretch/>
        </p:blipFill>
        <p:spPr>
          <a:xfrm>
            <a:off x="20" y="10"/>
            <a:ext cx="6901088" cy="6857990"/>
          </a:xfrm>
          <a:prstGeom prst="rect">
            <a:avLst/>
          </a:prstGeom>
        </p:spPr>
      </p:pic>
      <p:grpSp>
        <p:nvGrpSpPr>
          <p:cNvPr id="32" name="Group 31">
            <a:extLst>
              <a:ext uri="{FF2B5EF4-FFF2-40B4-BE49-F238E27FC236}">
                <a16:creationId xmlns:a16="http://schemas.microsoft.com/office/drawing/2014/main" id="{54F6FC82-E588-4DA0-8096-0C3BD54F1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4" y="6229681"/>
            <a:ext cx="457200" cy="457200"/>
            <a:chOff x="11361456" y="6195813"/>
            <a:chExt cx="548640" cy="548640"/>
          </a:xfrm>
        </p:grpSpPr>
        <p:sp>
          <p:nvSpPr>
            <p:cNvPr id="33" name="Oval 32">
              <a:extLst>
                <a:ext uri="{FF2B5EF4-FFF2-40B4-BE49-F238E27FC236}">
                  <a16:creationId xmlns:a16="http://schemas.microsoft.com/office/drawing/2014/main" id="{E8898E90-044F-45FF-8B4D-CE0F6A630A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4" name="Oval 33">
              <a:extLst>
                <a:ext uri="{FF2B5EF4-FFF2-40B4-BE49-F238E27FC236}">
                  <a16:creationId xmlns:a16="http://schemas.microsoft.com/office/drawing/2014/main" id="{923BF161-A852-4DA5-BB4C-2DFC336B7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919693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B3FAB9-1606-88CA-9E68-973AB73AAC9A}"/>
              </a:ext>
            </a:extLst>
          </p:cNvPr>
          <p:cNvSpPr>
            <a:spLocks noGrp="1"/>
          </p:cNvSpPr>
          <p:nvPr>
            <p:ph type="title"/>
          </p:nvPr>
        </p:nvSpPr>
        <p:spPr>
          <a:xfrm>
            <a:off x="7996329" y="0"/>
            <a:ext cx="4035650" cy="1609344"/>
          </a:xfrm>
          <a:ln>
            <a:noFill/>
          </a:ln>
        </p:spPr>
        <p:txBody>
          <a:bodyPr>
            <a:normAutofit/>
          </a:bodyPr>
          <a:lstStyle/>
          <a:p>
            <a:r>
              <a:rPr lang="en-US" sz="3200" dirty="0"/>
              <a:t>INTERVENTIONS MPOX CREC</a:t>
            </a:r>
            <a:br>
              <a:rPr lang="en-US" sz="3200" dirty="0"/>
            </a:br>
            <a:endParaRPr lang="en-US" sz="3200" dirty="0"/>
          </a:p>
        </p:txBody>
      </p:sp>
      <p:sp>
        <p:nvSpPr>
          <p:cNvPr id="3" name="Content Placeholder 2">
            <a:extLst>
              <a:ext uri="{FF2B5EF4-FFF2-40B4-BE49-F238E27FC236}">
                <a16:creationId xmlns:a16="http://schemas.microsoft.com/office/drawing/2014/main" id="{C0D79974-3E5E-CBD4-F47E-AF53585830CF}"/>
              </a:ext>
            </a:extLst>
          </p:cNvPr>
          <p:cNvSpPr>
            <a:spLocks noGrp="1"/>
          </p:cNvSpPr>
          <p:nvPr>
            <p:ph idx="1"/>
          </p:nvPr>
        </p:nvSpPr>
        <p:spPr>
          <a:xfrm>
            <a:off x="7836310" y="1149682"/>
            <a:ext cx="4195670" cy="5537199"/>
          </a:xfrm>
        </p:spPr>
        <p:txBody>
          <a:bodyPr>
            <a:normAutofit/>
          </a:bodyPr>
          <a:lstStyle/>
          <a:p>
            <a:pPr marL="0" indent="0">
              <a:buNone/>
            </a:pPr>
            <a:r>
              <a:rPr lang="en-US" sz="1600" dirty="0"/>
              <a:t> </a:t>
            </a:r>
          </a:p>
          <a:p>
            <a:r>
              <a:rPr lang="fr-FR" dirty="0"/>
              <a:t>La CREC doit prendre en compte les incertitudes concernant la dynamique de transmission de la </a:t>
            </a:r>
            <a:r>
              <a:rPr lang="fr-FR" dirty="0" err="1"/>
              <a:t>mpox</a:t>
            </a:r>
            <a:r>
              <a:rPr lang="fr-FR" dirty="0"/>
              <a:t> et son impact sur les enfants et les femmes enceintes. </a:t>
            </a:r>
          </a:p>
          <a:p>
            <a:endParaRPr lang="fr-FR" dirty="0"/>
          </a:p>
          <a:p>
            <a:r>
              <a:rPr lang="fr-FR" dirty="0"/>
              <a:t>Les interventions CREC doivent être centrées sur l'enfant, en particulier dans les contextes touchés par le clade 1b, comprendre les différentes dynamiques par rapport aux épidémies précédentes et mettre fortement l'accent sur la prévention de la désinformation et de la stigmatisation.</a:t>
            </a:r>
          </a:p>
        </p:txBody>
      </p:sp>
      <p:grpSp>
        <p:nvGrpSpPr>
          <p:cNvPr id="20" name="Group 19">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1" name="Oval 20">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2" name="Oval 21">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4" name="Table 3">
            <a:extLst>
              <a:ext uri="{FF2B5EF4-FFF2-40B4-BE49-F238E27FC236}">
                <a16:creationId xmlns:a16="http://schemas.microsoft.com/office/drawing/2014/main" id="{5A13F290-BB88-6C92-2A86-67E4F85DF701}"/>
              </a:ext>
            </a:extLst>
          </p:cNvPr>
          <p:cNvGraphicFramePr>
            <a:graphicFrameLocks noGrp="1"/>
          </p:cNvGraphicFramePr>
          <p:nvPr>
            <p:extLst>
              <p:ext uri="{D42A27DB-BD31-4B8C-83A1-F6EECF244321}">
                <p14:modId xmlns:p14="http://schemas.microsoft.com/office/powerpoint/2010/main" val="1359031808"/>
              </p:ext>
            </p:extLst>
          </p:nvPr>
        </p:nvGraphicFramePr>
        <p:xfrm>
          <a:off x="-80010" y="41721"/>
          <a:ext cx="7916319" cy="6816278"/>
        </p:xfrm>
        <a:graphic>
          <a:graphicData uri="http://schemas.openxmlformats.org/drawingml/2006/table">
            <a:tbl>
              <a:tblPr firstRow="1" bandRow="1">
                <a:solidFill>
                  <a:schemeClr val="bg1">
                    <a:lumMod val="95000"/>
                  </a:schemeClr>
                </a:solidFill>
                <a:tableStyleId>{5C22544A-7EE6-4342-B048-85BDC9FD1C3A}</a:tableStyleId>
              </a:tblPr>
              <a:tblGrid>
                <a:gridCol w="7916319">
                  <a:extLst>
                    <a:ext uri="{9D8B030D-6E8A-4147-A177-3AD203B41FA5}">
                      <a16:colId xmlns:a16="http://schemas.microsoft.com/office/drawing/2014/main" val="2202329503"/>
                    </a:ext>
                  </a:extLst>
                </a:gridCol>
              </a:tblGrid>
              <a:tr h="587592">
                <a:tc>
                  <a:txBody>
                    <a:bodyPr/>
                    <a:lstStyle/>
                    <a:p>
                      <a:pPr algn="ctr" fontAlgn="t"/>
                      <a:r>
                        <a:rPr lang="en-US" sz="2600" b="0" u="none" strike="noStrike" cap="none" spc="0" dirty="0">
                          <a:solidFill>
                            <a:schemeClr val="bg1"/>
                          </a:solidFill>
                          <a:effectLst/>
                        </a:rPr>
                        <a:t>Preparedness  </a:t>
                      </a:r>
                      <a:endParaRPr lang="en-US" sz="2600" b="0" i="0" u="none" strike="noStrike" cap="none" spc="0" dirty="0">
                        <a:solidFill>
                          <a:schemeClr val="bg1"/>
                        </a:solidFill>
                        <a:effectLst/>
                        <a:latin typeface="Arial" panose="020B0604020202020204" pitchFamily="34" charset="0"/>
                      </a:endParaRPr>
                    </a:p>
                  </a:txBody>
                  <a:tcPr marL="23902" marR="23902" marT="150703" marB="0"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1241165861"/>
                  </a:ext>
                </a:extLst>
              </a:tr>
              <a:tr h="1545631">
                <a:tc>
                  <a:txBody>
                    <a:bodyPr/>
                    <a:lstStyle/>
                    <a:p>
                      <a:pPr algn="l" fontAlgn="t"/>
                      <a:r>
                        <a:rPr lang="fr-FR" sz="1800" u="none" strike="noStrike" cap="none" spc="0" dirty="0">
                          <a:solidFill>
                            <a:schemeClr val="tx1"/>
                          </a:solidFill>
                          <a:effectLst/>
                        </a:rPr>
                        <a:t>Cartographier les zones à haut risque en exploitant les sources de données, les dernières données épidémiques et l'évaluation des modes de transmission, des pratiques existantes et des comportements de recours à la santé (en tenant compte des groupes actuels les plus touchés, à savoir les enfants et leurs soignants).</a:t>
                      </a:r>
                    </a:p>
                  </a:txBody>
                  <a:tcPr marL="23902" marR="23902" marT="150703" marB="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586910365"/>
                  </a:ext>
                </a:extLst>
              </a:tr>
              <a:tr h="710060">
                <a:tc>
                  <a:txBody>
                    <a:bodyPr/>
                    <a:lstStyle/>
                    <a:p>
                      <a:pPr algn="l" fontAlgn="ctr"/>
                      <a:r>
                        <a:rPr lang="fr-FR" sz="1800" u="none" strike="noStrike" cap="none" spc="0" dirty="0">
                          <a:solidFill>
                            <a:schemeClr val="tx1"/>
                          </a:solidFill>
                          <a:effectLst/>
                        </a:rPr>
                        <a:t>Collectez et triangulez les données sociales et comportementales existantes provenant des zones à haut risque.</a:t>
                      </a:r>
                    </a:p>
                  </a:txBody>
                  <a:tcPr marL="23902" marR="23902" marT="150703"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717449007"/>
                  </a:ext>
                </a:extLst>
              </a:tr>
              <a:tr h="988583">
                <a:tc>
                  <a:txBody>
                    <a:bodyPr/>
                    <a:lstStyle/>
                    <a:p>
                      <a:pPr algn="l" fontAlgn="t"/>
                      <a:r>
                        <a:rPr lang="fr-FR" sz="1800" u="none" strike="noStrike" cap="none" spc="0" dirty="0">
                          <a:solidFill>
                            <a:schemeClr val="tx1"/>
                          </a:solidFill>
                          <a:effectLst/>
                        </a:rPr>
                        <a:t>Renforcer les capacités du personnel de santé local et former les acteurs communautaires à la préparation et à la réponse aux épidémies, en tenant compte des différentes dynamiques des épidémies précédentes.</a:t>
                      </a:r>
                      <a:endParaRPr lang="en-US" sz="1800" u="none" strike="noStrike" cap="none" spc="0" dirty="0">
                        <a:solidFill>
                          <a:schemeClr val="tx1"/>
                        </a:solidFill>
                        <a:effectLst/>
                      </a:endParaRPr>
                    </a:p>
                  </a:txBody>
                  <a:tcPr marL="23902" marR="23902" marT="15070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98166484"/>
                  </a:ext>
                </a:extLst>
              </a:tr>
              <a:tr h="126710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fr-FR" sz="1800" u="none" strike="noStrike" kern="1200" cap="none" spc="0" dirty="0">
                          <a:solidFill>
                            <a:schemeClr val="tx1"/>
                          </a:solidFill>
                          <a:effectLst/>
                          <a:latin typeface="+mn-lt"/>
                          <a:ea typeface="+mn-ea"/>
                          <a:cs typeface="+mn-cs"/>
                        </a:rPr>
                        <a:t>Soutenir le (r)établissement et la mobilisation de partenaires et de réseaux locaux pour des réponses coordonnées de la CREC, y compris les médias, les plateformes communautaires, etc. Cartographier les acteurs existants et établir une collaboration.</a:t>
                      </a:r>
                      <a:endParaRPr lang="en-US" sz="1800" b="0" i="0" u="none" strike="noStrike" cap="none" spc="0" dirty="0">
                        <a:solidFill>
                          <a:schemeClr val="tx1"/>
                        </a:solidFill>
                        <a:effectLst/>
                        <a:latin typeface="Arial" panose="020B0604020202020204" pitchFamily="34" charset="0"/>
                      </a:endParaRPr>
                    </a:p>
                  </a:txBody>
                  <a:tcPr marL="23902" marR="23902" marT="15070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32411749"/>
                  </a:ext>
                </a:extLst>
              </a:tr>
              <a:tr h="171730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fr-FR" sz="1800" u="none" strike="noStrike" kern="1200" cap="none" spc="0" dirty="0">
                          <a:solidFill>
                            <a:schemeClr val="tx1"/>
                          </a:solidFill>
                          <a:effectLst/>
                          <a:latin typeface="+mn-lt"/>
                          <a:ea typeface="+mn-ea"/>
                          <a:cs typeface="+mn-cs"/>
                        </a:rPr>
                        <a:t>Avec les partenaires et les représentants de la communauté, </a:t>
                      </a:r>
                      <a:r>
                        <a:rPr lang="fr-FR" sz="1800" u="none" strike="noStrike" kern="1200" cap="none" spc="0" dirty="0" err="1">
                          <a:solidFill>
                            <a:schemeClr val="tx1"/>
                          </a:solidFill>
                          <a:effectLst/>
                          <a:latin typeface="+mn-lt"/>
                          <a:ea typeface="+mn-ea"/>
                          <a:cs typeface="+mn-cs"/>
                        </a:rPr>
                        <a:t>co-développer</a:t>
                      </a:r>
                      <a:r>
                        <a:rPr lang="fr-FR" sz="1800" u="none" strike="noStrike" kern="1200" cap="none" spc="0" dirty="0">
                          <a:solidFill>
                            <a:schemeClr val="tx1"/>
                          </a:solidFill>
                          <a:effectLst/>
                          <a:latin typeface="+mn-lt"/>
                          <a:ea typeface="+mn-ea"/>
                          <a:cs typeface="+mn-cs"/>
                        </a:rPr>
                        <a:t>, pré-tester et diffuser des messages clés fondés sur des preuves. Au fur et à mesure que les données et les commentaires seront collectés, les messages clés changeront et devront être mis à jour en conséquence, notamment dans des formats adaptés aux enfants.</a:t>
                      </a:r>
                      <a:endParaRPr lang="en-US" sz="1800" u="none" strike="noStrike" kern="1200" cap="none" spc="0" dirty="0">
                        <a:solidFill>
                          <a:schemeClr val="tx1"/>
                        </a:solidFill>
                        <a:effectLst/>
                        <a:latin typeface="+mn-lt"/>
                        <a:ea typeface="+mn-ea"/>
                        <a:cs typeface="+mn-cs"/>
                      </a:endParaRPr>
                    </a:p>
                  </a:txBody>
                  <a:tcPr marL="23902" marR="23902" marT="15070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26114732"/>
                  </a:ext>
                </a:extLst>
              </a:tr>
            </a:tbl>
          </a:graphicData>
        </a:graphic>
      </p:graphicFrame>
    </p:spTree>
    <p:extLst>
      <p:ext uri="{BB962C8B-B14F-4D97-AF65-F5344CB8AC3E}">
        <p14:creationId xmlns:p14="http://schemas.microsoft.com/office/powerpoint/2010/main" val="734856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7"/>
          <p:cNvSpPr txBox="1">
            <a:spLocks noGrp="1"/>
          </p:cNvSpPr>
          <p:nvPr>
            <p:ph type="title"/>
          </p:nvPr>
        </p:nvSpPr>
        <p:spPr>
          <a:xfrm>
            <a:off x="333375" y="299079"/>
            <a:ext cx="10104165" cy="586699"/>
          </a:xfrm>
          <a:prstGeom prst="rect">
            <a:avLst/>
          </a:prstGeom>
          <a:noFill/>
          <a:ln>
            <a:noFill/>
          </a:ln>
        </p:spPr>
        <p:txBody>
          <a:bodyPr spcFirstLastPara="1" vert="horz" wrap="square" lIns="0" tIns="9525" rIns="0" bIns="0" rtlCol="0" anchor="t" anchorCtr="0">
            <a:spAutoFit/>
          </a:bodyPr>
          <a:lstStyle/>
          <a:p>
            <a:pPr marL="9525">
              <a:lnSpc>
                <a:spcPct val="100000"/>
              </a:lnSpc>
              <a:spcBef>
                <a:spcPts val="0"/>
              </a:spcBef>
            </a:pPr>
            <a:r>
              <a:rPr lang="fr-FR" sz="3750" dirty="0"/>
              <a:t>Populations à risque de </a:t>
            </a:r>
            <a:r>
              <a:rPr lang="fr-FR" sz="3750" dirty="0" err="1"/>
              <a:t>mpox</a:t>
            </a:r>
            <a:r>
              <a:rPr lang="fr-FR" sz="3750" dirty="0"/>
              <a:t> grave</a:t>
            </a:r>
            <a:endParaRPr sz="3750" dirty="0"/>
          </a:p>
        </p:txBody>
      </p:sp>
      <p:sp>
        <p:nvSpPr>
          <p:cNvPr id="372" name="Google Shape;372;p7"/>
          <p:cNvSpPr/>
          <p:nvPr/>
        </p:nvSpPr>
        <p:spPr>
          <a:xfrm>
            <a:off x="342900" y="1009650"/>
            <a:ext cx="1420178" cy="103823"/>
          </a:xfrm>
          <a:custGeom>
            <a:avLst/>
            <a:gdLst/>
            <a:ahLst/>
            <a:cxnLst/>
            <a:rect l="l" t="t" r="r" b="b"/>
            <a:pathLst>
              <a:path w="1893570" h="138430" extrusionOk="0">
                <a:moveTo>
                  <a:pt x="1893316" y="0"/>
                </a:moveTo>
                <a:lnTo>
                  <a:pt x="0" y="0"/>
                </a:lnTo>
                <a:lnTo>
                  <a:pt x="0" y="138429"/>
                </a:lnTo>
                <a:lnTo>
                  <a:pt x="1893316" y="138429"/>
                </a:lnTo>
                <a:lnTo>
                  <a:pt x="1893316" y="0"/>
                </a:lnTo>
                <a:close/>
              </a:path>
            </a:pathLst>
          </a:custGeom>
          <a:solidFill>
            <a:schemeClr val="accent2"/>
          </a:solidFill>
          <a:ln>
            <a:noFill/>
          </a:ln>
        </p:spPr>
        <p:txBody>
          <a:bodyPr spcFirstLastPara="1" wrap="square" lIns="0" tIns="0" rIns="0" bIns="0" anchor="t" anchorCtr="0">
            <a:noAutofit/>
          </a:bodyPr>
          <a:lstStyle/>
          <a:p>
            <a:endParaRPr sz="1350">
              <a:solidFill>
                <a:schemeClr val="dk1"/>
              </a:solidFill>
              <a:latin typeface="Calibri"/>
              <a:ea typeface="Calibri"/>
              <a:cs typeface="Calibri"/>
              <a:sym typeface="Calibri"/>
            </a:endParaRPr>
          </a:p>
        </p:txBody>
      </p:sp>
      <p:sp>
        <p:nvSpPr>
          <p:cNvPr id="373" name="Google Shape;373;p7"/>
          <p:cNvSpPr txBox="1"/>
          <p:nvPr/>
        </p:nvSpPr>
        <p:spPr>
          <a:xfrm>
            <a:off x="199560" y="1237345"/>
            <a:ext cx="11549417" cy="5549596"/>
          </a:xfrm>
          <a:prstGeom prst="rect">
            <a:avLst/>
          </a:prstGeom>
          <a:noFill/>
          <a:ln>
            <a:noFill/>
          </a:ln>
        </p:spPr>
        <p:txBody>
          <a:bodyPr spcFirstLastPara="1" wrap="square" lIns="0" tIns="9525" rIns="0" bIns="0" anchor="t" anchorCtr="0">
            <a:spAutoFit/>
          </a:bodyPr>
          <a:lstStyle/>
          <a:p>
            <a:pPr marL="438150" marR="3810" indent="-428625">
              <a:lnSpc>
                <a:spcPct val="150000"/>
              </a:lnSpc>
              <a:buFont typeface="Wingdings" panose="05000000000000000000" pitchFamily="2" charset="2"/>
              <a:buChar char="Ø"/>
            </a:pPr>
            <a:r>
              <a:rPr lang="fr-FR" sz="2000" b="1" dirty="0">
                <a:solidFill>
                  <a:schemeClr val="dk1"/>
                </a:solidFill>
                <a:ea typeface="Montserrat SemiBold"/>
                <a:cs typeface="Montserrat SemiBold"/>
                <a:sym typeface="Montserrat SemiBold"/>
              </a:rPr>
              <a:t>Les personnes dont le système immunitaire est gravement affaibli. </a:t>
            </a:r>
            <a:r>
              <a:rPr lang="fr-FR" sz="2000" dirty="0">
                <a:solidFill>
                  <a:schemeClr val="dk1"/>
                </a:solidFill>
                <a:ea typeface="Montserrat SemiBold"/>
                <a:cs typeface="Montserrat SemiBold"/>
                <a:sym typeface="Montserrat SemiBold"/>
              </a:rPr>
              <a:t>Les patients immunodéprimés comprennent ceux qui ont suivi un traitement contre le cancer, une transplantation d'organe, une maladie VIH avancée/non traitée, des troubles d'immunodéficience primaire et d'autres maladies pouvant affaiblir le système immunitaire. Les patients dont le système immunitaire est affaibli sont plus susceptibles de propager la </a:t>
            </a:r>
            <a:r>
              <a:rPr lang="fr-FR" sz="2000" dirty="0" err="1">
                <a:solidFill>
                  <a:schemeClr val="dk1"/>
                </a:solidFill>
                <a:ea typeface="Montserrat SemiBold"/>
                <a:cs typeface="Montserrat SemiBold"/>
                <a:sym typeface="Montserrat SemiBold"/>
              </a:rPr>
              <a:t>mpox</a:t>
            </a:r>
            <a:r>
              <a:rPr lang="fr-FR" sz="2000" dirty="0">
                <a:solidFill>
                  <a:schemeClr val="dk1"/>
                </a:solidFill>
                <a:ea typeface="Montserrat SemiBold"/>
                <a:cs typeface="Montserrat SemiBold"/>
                <a:sym typeface="Montserrat SemiBold"/>
              </a:rPr>
              <a:t> et d'en mourir. En outre, le statut immunodéprimé d’un patient peut augmenter sa susceptibilité à une infection prolongée, ce qui entraîne une durée de séjour à l’hôpital plus longue et davantage de complications.</a:t>
            </a:r>
            <a:endParaRPr lang="en-US" sz="2000" dirty="0">
              <a:solidFill>
                <a:schemeClr val="dk1"/>
              </a:solidFill>
              <a:ea typeface="Montserrat SemiBold"/>
              <a:cs typeface="Montserrat SemiBold"/>
              <a:sym typeface="Montserrat SemiBold"/>
            </a:endParaRPr>
          </a:p>
          <a:p>
            <a:pPr marL="438150" marR="3810" indent="-428625">
              <a:lnSpc>
                <a:spcPct val="150000"/>
              </a:lnSpc>
              <a:buFont typeface="Wingdings" panose="05000000000000000000" pitchFamily="2" charset="2"/>
              <a:buChar char="Ø"/>
            </a:pPr>
            <a:r>
              <a:rPr lang="fr-FR" sz="2000" b="1" dirty="0">
                <a:solidFill>
                  <a:schemeClr val="dk1"/>
                </a:solidFill>
                <a:ea typeface="Montserrat SemiBold"/>
                <a:cs typeface="Montserrat SemiBold"/>
                <a:sym typeface="Montserrat SemiBold"/>
              </a:rPr>
              <a:t>Les personnes ayant des antécédents d'eczéma. </a:t>
            </a:r>
            <a:r>
              <a:rPr lang="fr-FR" sz="2000" dirty="0">
                <a:solidFill>
                  <a:schemeClr val="dk1"/>
                </a:solidFill>
                <a:ea typeface="Montserrat SemiBold"/>
                <a:cs typeface="Montserrat SemiBold"/>
                <a:sym typeface="Montserrat SemiBold"/>
              </a:rPr>
              <a:t>L’eczéma affaiblit la barrière cutanée contre les infections. En conséquence, les personnes souffrant d’eczéma peuvent courir un risque accru de contracter la </a:t>
            </a:r>
            <a:r>
              <a:rPr lang="fr-FR" sz="2000" dirty="0" err="1">
                <a:solidFill>
                  <a:schemeClr val="dk1"/>
                </a:solidFill>
                <a:ea typeface="Montserrat SemiBold"/>
                <a:cs typeface="Montserrat SemiBold"/>
                <a:sym typeface="Montserrat SemiBold"/>
              </a:rPr>
              <a:t>mpox</a:t>
            </a:r>
            <a:r>
              <a:rPr lang="fr-FR" sz="2000" dirty="0">
                <a:solidFill>
                  <a:schemeClr val="dk1"/>
                </a:solidFill>
                <a:ea typeface="Montserrat SemiBold"/>
                <a:cs typeface="Montserrat SemiBold"/>
                <a:sym typeface="Montserrat SemiBold"/>
              </a:rPr>
              <a:t>. Les symptômes de la </a:t>
            </a:r>
            <a:r>
              <a:rPr lang="fr-FR" sz="2000" dirty="0" err="1">
                <a:solidFill>
                  <a:schemeClr val="dk1"/>
                </a:solidFill>
                <a:ea typeface="Montserrat SemiBold"/>
                <a:cs typeface="Montserrat SemiBold"/>
                <a:sym typeface="Montserrat SemiBold"/>
              </a:rPr>
              <a:t>Mpox</a:t>
            </a:r>
            <a:r>
              <a:rPr lang="fr-FR" sz="2000" dirty="0">
                <a:solidFill>
                  <a:schemeClr val="dk1"/>
                </a:solidFill>
                <a:ea typeface="Montserrat SemiBold"/>
                <a:cs typeface="Montserrat SemiBold"/>
                <a:sym typeface="Montserrat SemiBold"/>
              </a:rPr>
              <a:t> ont également tendance à être plus graves chez les personnes souffrant d'eczéma.</a:t>
            </a:r>
          </a:p>
        </p:txBody>
      </p:sp>
    </p:spTree>
    <p:extLst>
      <p:ext uri="{BB962C8B-B14F-4D97-AF65-F5344CB8AC3E}">
        <p14:creationId xmlns:p14="http://schemas.microsoft.com/office/powerpoint/2010/main" val="3834415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6234369E-F214-3EAC-F6CC-BF7044611C79}"/>
              </a:ext>
            </a:extLst>
          </p:cNvPr>
          <p:cNvGraphicFramePr>
            <a:graphicFrameLocks noGrp="1"/>
          </p:cNvGraphicFramePr>
          <p:nvPr>
            <p:ph idx="1"/>
            <p:extLst>
              <p:ext uri="{D42A27DB-BD31-4B8C-83A1-F6EECF244321}">
                <p14:modId xmlns:p14="http://schemas.microsoft.com/office/powerpoint/2010/main" val="3231505735"/>
              </p:ext>
            </p:extLst>
          </p:nvPr>
        </p:nvGraphicFramePr>
        <p:xfrm>
          <a:off x="0" y="1"/>
          <a:ext cx="12192000" cy="6832439"/>
        </p:xfrm>
        <a:graphic>
          <a:graphicData uri="http://schemas.openxmlformats.org/drawingml/2006/table">
            <a:tbl>
              <a:tblPr>
                <a:tableStyleId>{5C22544A-7EE6-4342-B048-85BDC9FD1C3A}</a:tableStyleId>
              </a:tblPr>
              <a:tblGrid>
                <a:gridCol w="12192000">
                  <a:extLst>
                    <a:ext uri="{9D8B030D-6E8A-4147-A177-3AD203B41FA5}">
                      <a16:colId xmlns:a16="http://schemas.microsoft.com/office/drawing/2014/main" val="4249159230"/>
                    </a:ext>
                  </a:extLst>
                </a:gridCol>
              </a:tblGrid>
              <a:tr h="493011">
                <a:tc>
                  <a:txBody>
                    <a:bodyPr/>
                    <a:lstStyle/>
                    <a:p>
                      <a:pPr marL="0" algn="ctr" defTabSz="914400" rtl="0" eaLnBrk="1" fontAlgn="t" latinLnBrk="0" hangingPunct="1"/>
                      <a:r>
                        <a:rPr lang="fr-FR" sz="1800" b="0" u="none" strike="noStrike" kern="1200" cap="none" spc="0" dirty="0">
                          <a:solidFill>
                            <a:schemeClr val="bg1"/>
                          </a:solidFill>
                          <a:effectLst/>
                          <a:latin typeface="+mn-lt"/>
                          <a:ea typeface="+mn-ea"/>
                          <a:cs typeface="+mn-cs"/>
                        </a:rPr>
                        <a:t>Utiliser les données sociales et comportementales pour informer la réponse</a:t>
                      </a:r>
                      <a:endParaRPr lang="en-US" sz="1800" b="0" u="none" strike="noStrike" kern="1200" cap="none" spc="0" dirty="0">
                        <a:solidFill>
                          <a:schemeClr val="bg1"/>
                        </a:solidFill>
                        <a:effectLst/>
                        <a:latin typeface="+mn-lt"/>
                        <a:ea typeface="+mn-ea"/>
                        <a:cs typeface="+mn-cs"/>
                      </a:endParaRPr>
                    </a:p>
                  </a:txBody>
                  <a:tcPr marL="6350" marR="6350" marT="6350" marB="0">
                    <a:solidFill>
                      <a:schemeClr val="accent2"/>
                    </a:solidFill>
                  </a:tcPr>
                </a:tc>
                <a:extLst>
                  <a:ext uri="{0D108BD9-81ED-4DB2-BD59-A6C34878D82A}">
                    <a16:rowId xmlns:a16="http://schemas.microsoft.com/office/drawing/2014/main" val="1288626612"/>
                  </a:ext>
                </a:extLst>
              </a:tr>
              <a:tr h="1292258">
                <a:tc>
                  <a:txBody>
                    <a:bodyPr/>
                    <a:lstStyle/>
                    <a:p>
                      <a:pPr marL="342900" indent="-342900" algn="l" defTabSz="914400" rtl="0" eaLnBrk="1" fontAlgn="t" latinLnBrk="0" hangingPunct="1">
                        <a:buFont typeface="Wingdings" panose="05000000000000000000" pitchFamily="2" charset="2"/>
                        <a:buChar char="q"/>
                      </a:pPr>
                      <a:r>
                        <a:rPr lang="fr-FR" sz="1800" u="none" strike="noStrike" kern="1200" cap="none" spc="0" dirty="0">
                          <a:solidFill>
                            <a:schemeClr val="tx1"/>
                          </a:solidFill>
                          <a:effectLst/>
                          <a:latin typeface="+mn-lt"/>
                          <a:ea typeface="+mn-ea"/>
                          <a:cs typeface="+mn-cs"/>
                        </a:rPr>
                        <a:t>Une compréhension claire de la dynamique de transmission de la maladie, des comportements et des contextes associés à un risque accru est essentielle, en particulier dans le cas de la </a:t>
                      </a:r>
                      <a:r>
                        <a:rPr lang="fr-FR" sz="1800" u="none" strike="noStrike" kern="1200" cap="none" spc="0" dirty="0" err="1">
                          <a:solidFill>
                            <a:schemeClr val="tx1"/>
                          </a:solidFill>
                          <a:effectLst/>
                          <a:latin typeface="+mn-lt"/>
                          <a:ea typeface="+mn-ea"/>
                          <a:cs typeface="+mn-cs"/>
                        </a:rPr>
                        <a:t>mpox</a:t>
                      </a:r>
                      <a:r>
                        <a:rPr lang="fr-FR" sz="1800" u="none" strike="noStrike" kern="1200" cap="none" spc="0" dirty="0">
                          <a:solidFill>
                            <a:schemeClr val="tx1"/>
                          </a:solidFill>
                          <a:effectLst/>
                          <a:latin typeface="+mn-lt"/>
                          <a:ea typeface="+mn-ea"/>
                          <a:cs typeface="+mn-cs"/>
                        </a:rPr>
                        <a:t> et de la dynamique incertaine autour de la maladie et de ses différentes variantes. Il est également essentiel d’identifier les voix et canaux locaux fiables pour garantir que les informations vitales parviennent aux communautés affectées.</a:t>
                      </a:r>
                      <a:endParaRPr lang="en-US" sz="1800" u="none" strike="noStrike" kern="1200" cap="none" spc="0" dirty="0">
                        <a:solidFill>
                          <a:schemeClr val="tx1"/>
                        </a:solidFill>
                        <a:effectLst/>
                        <a:latin typeface="+mn-lt"/>
                        <a:ea typeface="+mn-ea"/>
                        <a:cs typeface="+mn-cs"/>
                      </a:endParaRPr>
                    </a:p>
                  </a:txBody>
                  <a:tcPr marL="6350" marR="6350" marT="6350" marB="0"/>
                </a:tc>
                <a:extLst>
                  <a:ext uri="{0D108BD9-81ED-4DB2-BD59-A6C34878D82A}">
                    <a16:rowId xmlns:a16="http://schemas.microsoft.com/office/drawing/2014/main" val="3161818342"/>
                  </a:ext>
                </a:extLst>
              </a:tr>
              <a:tr h="970867">
                <a:tc>
                  <a:txBody>
                    <a:bodyPr/>
                    <a:lstStyle/>
                    <a:p>
                      <a:pPr marL="342900" indent="-342900" algn="l" defTabSz="914400" rtl="0" eaLnBrk="1" fontAlgn="t" latinLnBrk="0" hangingPunct="1">
                        <a:buFont typeface="Wingdings" panose="05000000000000000000" pitchFamily="2" charset="2"/>
                        <a:buChar char="q"/>
                      </a:pPr>
                      <a:r>
                        <a:rPr lang="fr-FR" sz="1800" u="none" strike="noStrike" kern="1200" cap="none" spc="0" dirty="0">
                          <a:solidFill>
                            <a:schemeClr val="tx1"/>
                          </a:solidFill>
                          <a:effectLst/>
                          <a:latin typeface="+mn-lt"/>
                          <a:ea typeface="+mn-ea"/>
                          <a:cs typeface="+mn-cs"/>
                        </a:rPr>
                        <a:t>Engager les communautés dans la conception de la recherche et la prise de décision atténue les inquiétudes sur l'expérimentation et renforce la confiance. Il est également nécessaire de mieux comprendre les mouvements transfrontaliers et de prendre des mesures pour lutter contre la transmission transfrontalière.</a:t>
                      </a:r>
                      <a:endParaRPr lang="en-US" sz="1800" u="none" strike="noStrike" kern="1200" cap="none" spc="0" dirty="0">
                        <a:solidFill>
                          <a:schemeClr val="tx1"/>
                        </a:solidFill>
                        <a:effectLst/>
                        <a:latin typeface="+mn-lt"/>
                        <a:ea typeface="+mn-ea"/>
                        <a:cs typeface="+mn-cs"/>
                      </a:endParaRPr>
                    </a:p>
                  </a:txBody>
                  <a:tcPr marL="6350" marR="6350" marT="6350" marB="0" anchor="ctr"/>
                </a:tc>
                <a:extLst>
                  <a:ext uri="{0D108BD9-81ED-4DB2-BD59-A6C34878D82A}">
                    <a16:rowId xmlns:a16="http://schemas.microsoft.com/office/drawing/2014/main" val="757914951"/>
                  </a:ext>
                </a:extLst>
              </a:tr>
              <a:tr h="842311">
                <a:tc>
                  <a:txBody>
                    <a:bodyPr/>
                    <a:lstStyle/>
                    <a:p>
                      <a:pPr marL="0" algn="ctr" defTabSz="914400" rtl="0" eaLnBrk="1" fontAlgn="t" latinLnBrk="0" hangingPunct="1"/>
                      <a:r>
                        <a:rPr lang="fr-FR" sz="1800" b="0" u="none" strike="noStrike" kern="1200" cap="none" spc="0" dirty="0">
                          <a:solidFill>
                            <a:schemeClr val="bg1"/>
                          </a:solidFill>
                          <a:effectLst/>
                          <a:latin typeface="+mn-lt"/>
                          <a:ea typeface="+mn-ea"/>
                          <a:cs typeface="+mn-cs"/>
                        </a:rPr>
                        <a:t>Communiquer les risques aux populations affectées via des canaux accessibles et fiables et gérer les perceptions des risques pour soutenir le changement </a:t>
                      </a:r>
                      <a:endParaRPr lang="en-US" sz="1800" b="0" u="none" strike="noStrike" kern="1200" cap="none" spc="0" dirty="0">
                        <a:solidFill>
                          <a:schemeClr val="bg1"/>
                        </a:solidFill>
                        <a:effectLst/>
                        <a:latin typeface="+mn-lt"/>
                        <a:ea typeface="+mn-ea"/>
                        <a:cs typeface="+mn-cs"/>
                      </a:endParaRPr>
                    </a:p>
                  </a:txBody>
                  <a:tcPr marL="6350" marR="6350" marT="6350" marB="0" anchor="ctr">
                    <a:solidFill>
                      <a:schemeClr val="accent2"/>
                    </a:solidFill>
                  </a:tcPr>
                </a:tc>
                <a:extLst>
                  <a:ext uri="{0D108BD9-81ED-4DB2-BD59-A6C34878D82A}">
                    <a16:rowId xmlns:a16="http://schemas.microsoft.com/office/drawing/2014/main" val="1138677039"/>
                  </a:ext>
                </a:extLst>
              </a:tr>
              <a:tr h="970867">
                <a:tc>
                  <a:txBody>
                    <a:bodyPr/>
                    <a:lstStyle/>
                    <a:p>
                      <a:pPr marL="342900" indent="-342900" algn="l" defTabSz="914400" rtl="0" eaLnBrk="1" fontAlgn="t" latinLnBrk="0" hangingPunct="1">
                        <a:buFont typeface="Wingdings" panose="05000000000000000000" pitchFamily="2" charset="2"/>
                        <a:buChar char="q"/>
                      </a:pPr>
                      <a:r>
                        <a:rPr lang="fr-FR" sz="1800" u="none" strike="noStrike" kern="1200" cap="none" spc="0" dirty="0">
                          <a:solidFill>
                            <a:schemeClr val="tx1"/>
                          </a:solidFill>
                          <a:effectLst/>
                          <a:latin typeface="+mn-lt"/>
                          <a:ea typeface="+mn-ea"/>
                          <a:cs typeface="+mn-cs"/>
                        </a:rPr>
                        <a:t>La communication sur les risques est essentielle, notamment pour lutter contre la stigmatisation. Cela comprend la promotion de la connaissance des symptômes de la </a:t>
                      </a:r>
                      <a:r>
                        <a:rPr lang="fr-FR" sz="1800" u="none" strike="noStrike" kern="1200" cap="none" spc="0" dirty="0" err="1">
                          <a:solidFill>
                            <a:schemeClr val="tx1"/>
                          </a:solidFill>
                          <a:effectLst/>
                          <a:latin typeface="+mn-lt"/>
                          <a:ea typeface="+mn-ea"/>
                          <a:cs typeface="+mn-cs"/>
                        </a:rPr>
                        <a:t>mpox</a:t>
                      </a:r>
                      <a:r>
                        <a:rPr lang="fr-FR" sz="1800" u="none" strike="noStrike" kern="1200" cap="none" spc="0" dirty="0">
                          <a:solidFill>
                            <a:schemeClr val="tx1"/>
                          </a:solidFill>
                          <a:effectLst/>
                          <a:latin typeface="+mn-lt"/>
                          <a:ea typeface="+mn-ea"/>
                          <a:cs typeface="+mn-cs"/>
                        </a:rPr>
                        <a:t>, des facteurs de risque associés (paramètres, comportements et pratiques) et des mesures préventives et thérapeutiques au moyen de messages clés.</a:t>
                      </a:r>
                      <a:endParaRPr lang="en-US" sz="1800" u="none" strike="noStrike" kern="1200" cap="none" spc="0" dirty="0">
                        <a:solidFill>
                          <a:schemeClr val="tx1"/>
                        </a:solidFill>
                        <a:effectLst/>
                        <a:latin typeface="+mn-lt"/>
                        <a:ea typeface="+mn-ea"/>
                        <a:cs typeface="+mn-cs"/>
                      </a:endParaRPr>
                    </a:p>
                  </a:txBody>
                  <a:tcPr marL="6350" marR="6350" marT="6350" marB="0" anchor="ctr">
                    <a:solidFill>
                      <a:schemeClr val="accent5">
                        <a:lumMod val="20000"/>
                        <a:lumOff val="80000"/>
                      </a:schemeClr>
                    </a:solidFill>
                  </a:tcPr>
                </a:tc>
                <a:extLst>
                  <a:ext uri="{0D108BD9-81ED-4DB2-BD59-A6C34878D82A}">
                    <a16:rowId xmlns:a16="http://schemas.microsoft.com/office/drawing/2014/main" val="811450650"/>
                  </a:ext>
                </a:extLst>
              </a:tr>
              <a:tr h="970867">
                <a:tc>
                  <a:txBody>
                    <a:bodyPr/>
                    <a:lstStyle/>
                    <a:p>
                      <a:pPr marL="342900" indent="-342900" algn="l" defTabSz="914400" rtl="0" eaLnBrk="1" fontAlgn="t" latinLnBrk="0" hangingPunct="1">
                        <a:buFont typeface="Wingdings" panose="05000000000000000000" pitchFamily="2" charset="2"/>
                        <a:buChar char="q"/>
                      </a:pPr>
                      <a:r>
                        <a:rPr lang="fr-FR" sz="1800" u="none" strike="noStrike" kern="1200" cap="none" spc="0" dirty="0">
                          <a:solidFill>
                            <a:schemeClr val="tx1"/>
                          </a:solidFill>
                          <a:effectLst/>
                          <a:latin typeface="+mn-lt"/>
                          <a:ea typeface="+mn-ea"/>
                          <a:cs typeface="+mn-cs"/>
                        </a:rPr>
                        <a:t>Identifier les publics clés : cela doit inclure les personnes qui s'occupent des nourrissons et des enfants, les femmes enceintes ou qui allaitent, et les personnes immunodéprimées, ainsi que certains groupes de population clés, les personnes vivant avec le VIH et les personnes qui travaillent/ont des contacts avec des animaux.</a:t>
                      </a:r>
                      <a:endParaRPr lang="en-US" sz="1800" u="none" strike="noStrike" kern="1200" cap="none" spc="0" dirty="0">
                        <a:solidFill>
                          <a:schemeClr val="tx1"/>
                        </a:solidFill>
                        <a:effectLst/>
                        <a:latin typeface="+mn-lt"/>
                        <a:ea typeface="+mn-ea"/>
                        <a:cs typeface="+mn-cs"/>
                      </a:endParaRPr>
                    </a:p>
                  </a:txBody>
                  <a:tcPr marL="6350" marR="6350" marT="6350" marB="0" anchor="ctr">
                    <a:solidFill>
                      <a:schemeClr val="accent5">
                        <a:lumMod val="20000"/>
                        <a:lumOff val="80000"/>
                      </a:schemeClr>
                    </a:solidFill>
                  </a:tcPr>
                </a:tc>
                <a:extLst>
                  <a:ext uri="{0D108BD9-81ED-4DB2-BD59-A6C34878D82A}">
                    <a16:rowId xmlns:a16="http://schemas.microsoft.com/office/drawing/2014/main" val="1835068475"/>
                  </a:ext>
                </a:extLst>
              </a:tr>
              <a:tr h="1292258">
                <a:tc>
                  <a:txBody>
                    <a:bodyPr/>
                    <a:lstStyle/>
                    <a:p>
                      <a:pPr marL="342900" indent="-342900" algn="l" defTabSz="914400" rtl="0" eaLnBrk="1" fontAlgn="t" latinLnBrk="0" hangingPunct="1">
                        <a:buFont typeface="Wingdings" panose="05000000000000000000" pitchFamily="2" charset="2"/>
                        <a:buChar char="q"/>
                      </a:pPr>
                      <a:r>
                        <a:rPr lang="fr-FR" sz="1800" u="none" strike="noStrike" kern="1200" cap="none" spc="0" dirty="0">
                          <a:solidFill>
                            <a:schemeClr val="tx1"/>
                          </a:solidFill>
                          <a:effectLst/>
                          <a:latin typeface="+mn-lt"/>
                          <a:ea typeface="+mn-ea"/>
                          <a:cs typeface="+mn-cs"/>
                        </a:rPr>
                        <a:t>Identifiez les canaux d’information régulièrement consultés et fiables, notamment les réseaux sociaux, les influenceurs et les groupes communautaires qui ont accès aux groupes de personnes à haut risque. Notez que les canaux régulièrement consultés et fiables peuvent ne pas être les plus appropriés pour </a:t>
                      </a:r>
                      <a:r>
                        <a:rPr lang="fr-FR" sz="1800" u="none" strike="noStrike" kern="1200" cap="none" spc="0" dirty="0" err="1">
                          <a:solidFill>
                            <a:schemeClr val="tx1"/>
                          </a:solidFill>
                          <a:effectLst/>
                          <a:latin typeface="+mn-lt"/>
                          <a:ea typeface="+mn-ea"/>
                          <a:cs typeface="+mn-cs"/>
                        </a:rPr>
                        <a:t>mpox</a:t>
                      </a:r>
                      <a:r>
                        <a:rPr lang="fr-FR" sz="1800" u="none" strike="noStrike" kern="1200" cap="none" spc="0" dirty="0">
                          <a:solidFill>
                            <a:schemeClr val="tx1"/>
                          </a:solidFill>
                          <a:effectLst/>
                          <a:latin typeface="+mn-lt"/>
                          <a:ea typeface="+mn-ea"/>
                          <a:cs typeface="+mn-cs"/>
                        </a:rPr>
                        <a:t>, et qu'il peut être nécessaire de sortir des sentiers battus en termes de partenaires, en fonction du contexte.</a:t>
                      </a:r>
                      <a:endParaRPr lang="en-US" sz="1800" u="none" strike="noStrike" kern="1200" cap="none" spc="0" dirty="0">
                        <a:solidFill>
                          <a:schemeClr val="tx1"/>
                        </a:solidFill>
                        <a:effectLst/>
                        <a:latin typeface="+mn-lt"/>
                        <a:ea typeface="+mn-ea"/>
                        <a:cs typeface="+mn-cs"/>
                      </a:endParaRPr>
                    </a:p>
                  </a:txBody>
                  <a:tcPr marL="6350" marR="6350" marT="6350" marB="0" anchor="ctr">
                    <a:solidFill>
                      <a:schemeClr val="accent5">
                        <a:lumMod val="20000"/>
                        <a:lumOff val="80000"/>
                      </a:schemeClr>
                    </a:solidFill>
                  </a:tcPr>
                </a:tc>
                <a:extLst>
                  <a:ext uri="{0D108BD9-81ED-4DB2-BD59-A6C34878D82A}">
                    <a16:rowId xmlns:a16="http://schemas.microsoft.com/office/drawing/2014/main" val="4221620993"/>
                  </a:ext>
                </a:extLst>
              </a:tr>
            </a:tbl>
          </a:graphicData>
        </a:graphic>
      </p:graphicFrame>
    </p:spTree>
    <p:extLst>
      <p:ext uri="{BB962C8B-B14F-4D97-AF65-F5344CB8AC3E}">
        <p14:creationId xmlns:p14="http://schemas.microsoft.com/office/powerpoint/2010/main" val="17254914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6234369E-F214-3EAC-F6CC-BF7044611C79}"/>
              </a:ext>
            </a:extLst>
          </p:cNvPr>
          <p:cNvGraphicFramePr>
            <a:graphicFrameLocks noGrp="1"/>
          </p:cNvGraphicFramePr>
          <p:nvPr>
            <p:ph idx="1"/>
            <p:extLst>
              <p:ext uri="{D42A27DB-BD31-4B8C-83A1-F6EECF244321}">
                <p14:modId xmlns:p14="http://schemas.microsoft.com/office/powerpoint/2010/main" val="307057833"/>
              </p:ext>
            </p:extLst>
          </p:nvPr>
        </p:nvGraphicFramePr>
        <p:xfrm>
          <a:off x="0" y="1"/>
          <a:ext cx="12192000" cy="7046229"/>
        </p:xfrm>
        <a:graphic>
          <a:graphicData uri="http://schemas.openxmlformats.org/drawingml/2006/table">
            <a:tbl>
              <a:tblPr>
                <a:tableStyleId>{5C22544A-7EE6-4342-B048-85BDC9FD1C3A}</a:tableStyleId>
              </a:tblPr>
              <a:tblGrid>
                <a:gridCol w="12192000">
                  <a:extLst>
                    <a:ext uri="{9D8B030D-6E8A-4147-A177-3AD203B41FA5}">
                      <a16:colId xmlns:a16="http://schemas.microsoft.com/office/drawing/2014/main" val="4249159230"/>
                    </a:ext>
                  </a:extLst>
                </a:gridCol>
              </a:tblGrid>
              <a:tr h="535496">
                <a:tc>
                  <a:txBody>
                    <a:bodyPr/>
                    <a:lstStyle/>
                    <a:p>
                      <a:pPr marL="0" algn="ctr" defTabSz="914400" rtl="0" eaLnBrk="1" fontAlgn="t" latinLnBrk="0" hangingPunct="1"/>
                      <a:r>
                        <a:rPr lang="en-US" sz="2600" b="0" u="none" strike="noStrike" kern="1200" cap="none" spc="0" dirty="0" err="1">
                          <a:solidFill>
                            <a:schemeClr val="bg1"/>
                          </a:solidFill>
                          <a:effectLst/>
                          <a:latin typeface="+mn-lt"/>
                          <a:ea typeface="+mn-ea"/>
                          <a:cs typeface="+mn-cs"/>
                        </a:rPr>
                        <a:t>Communiquer</a:t>
                      </a:r>
                      <a:r>
                        <a:rPr lang="en-US" sz="2600" b="0" u="none" strike="noStrike" kern="1200" cap="none" spc="0" dirty="0">
                          <a:solidFill>
                            <a:schemeClr val="bg1"/>
                          </a:solidFill>
                          <a:effectLst/>
                          <a:latin typeface="+mn-lt"/>
                          <a:ea typeface="+mn-ea"/>
                          <a:cs typeface="+mn-cs"/>
                        </a:rPr>
                        <a:t> les </a:t>
                      </a:r>
                      <a:r>
                        <a:rPr lang="en-US" sz="2600" b="0" u="none" strike="noStrike" kern="1200" cap="none" spc="0" dirty="0" err="1">
                          <a:solidFill>
                            <a:schemeClr val="bg1"/>
                          </a:solidFill>
                          <a:effectLst/>
                          <a:latin typeface="+mn-lt"/>
                          <a:ea typeface="+mn-ea"/>
                          <a:cs typeface="+mn-cs"/>
                        </a:rPr>
                        <a:t>risques</a:t>
                      </a:r>
                      <a:r>
                        <a:rPr lang="en-US" sz="2600" b="0" u="none" strike="noStrike" kern="1200" cap="none" spc="0" dirty="0">
                          <a:solidFill>
                            <a:schemeClr val="bg1"/>
                          </a:solidFill>
                          <a:effectLst/>
                          <a:latin typeface="+mn-lt"/>
                          <a:ea typeface="+mn-ea"/>
                          <a:cs typeface="+mn-cs"/>
                        </a:rPr>
                        <a:t> (suite)</a:t>
                      </a:r>
                    </a:p>
                  </a:txBody>
                  <a:tcPr marL="6350" marR="6350" marT="6350" marB="0">
                    <a:solidFill>
                      <a:schemeClr val="accent2"/>
                    </a:solidFill>
                  </a:tcPr>
                </a:tc>
                <a:extLst>
                  <a:ext uri="{0D108BD9-81ED-4DB2-BD59-A6C34878D82A}">
                    <a16:rowId xmlns:a16="http://schemas.microsoft.com/office/drawing/2014/main" val="1288626612"/>
                  </a:ext>
                </a:extLst>
              </a:tr>
              <a:tr h="4957182">
                <a:tc>
                  <a:txBody>
                    <a:bodyPr/>
                    <a:lstStyle/>
                    <a:p>
                      <a:pPr marL="342900" indent="-342900" algn="l" fontAlgn="t">
                        <a:buFont typeface="Wingdings" panose="05000000000000000000" pitchFamily="2" charset="2"/>
                        <a:buChar char="q"/>
                      </a:pPr>
                      <a:r>
                        <a:rPr lang="fr-FR" sz="1900" u="none" strike="noStrike" kern="1200" cap="none" spc="0" dirty="0">
                          <a:solidFill>
                            <a:schemeClr val="tx1"/>
                          </a:solidFill>
                          <a:effectLst/>
                          <a:latin typeface="+mn-lt"/>
                          <a:ea typeface="+mn-ea"/>
                          <a:cs typeface="+mn-cs"/>
                        </a:rPr>
                        <a:t>La stigmatisation est susceptible de jouer un rôle en dissuadant les personnes de rechercher un traitement contre la </a:t>
                      </a:r>
                      <a:r>
                        <a:rPr lang="fr-FR" sz="1900" u="none" strike="noStrike" kern="1200" cap="none" spc="0" dirty="0" err="1">
                          <a:solidFill>
                            <a:schemeClr val="tx1"/>
                          </a:solidFill>
                          <a:effectLst/>
                          <a:latin typeface="+mn-lt"/>
                          <a:ea typeface="+mn-ea"/>
                          <a:cs typeface="+mn-cs"/>
                        </a:rPr>
                        <a:t>mpox</a:t>
                      </a:r>
                      <a:r>
                        <a:rPr lang="fr-FR" sz="1900" u="none" strike="noStrike" kern="1200" cap="none" spc="0" dirty="0">
                          <a:solidFill>
                            <a:schemeClr val="tx1"/>
                          </a:solidFill>
                          <a:effectLst/>
                          <a:latin typeface="+mn-lt"/>
                          <a:ea typeface="+mn-ea"/>
                          <a:cs typeface="+mn-cs"/>
                        </a:rPr>
                        <a:t>. Prenez des mesures pour éviter d’utiliser un langage qui pourrait être perçu comme stigmatisant ou diffamatoire :</a:t>
                      </a:r>
                    </a:p>
                    <a:p>
                      <a:pPr marL="342900" indent="-342900" algn="l" fontAlgn="t">
                        <a:buFont typeface="Wingdings" panose="05000000000000000000" pitchFamily="2" charset="2"/>
                        <a:buChar char="ü"/>
                      </a:pPr>
                      <a:r>
                        <a:rPr lang="fr-FR" sz="1900" u="none" strike="noStrike" kern="1200" cap="none" spc="0" dirty="0">
                          <a:solidFill>
                            <a:schemeClr val="tx1"/>
                          </a:solidFill>
                          <a:effectLst/>
                          <a:latin typeface="+mn-lt"/>
                          <a:ea typeface="+mn-ea"/>
                          <a:cs typeface="+mn-cs"/>
                        </a:rPr>
                        <a:t>Concentrez les communications sur les comportements – et non sur les personnes – qui alimentent l’épidémie.</a:t>
                      </a:r>
                    </a:p>
                    <a:p>
                      <a:pPr marL="342900" indent="-342900" algn="l" fontAlgn="t">
                        <a:buFont typeface="Wingdings" panose="05000000000000000000" pitchFamily="2" charset="2"/>
                        <a:buChar char="ü"/>
                      </a:pPr>
                      <a:r>
                        <a:rPr lang="fr-FR" sz="1900" u="none" strike="noStrike" kern="1200" cap="none" spc="0" dirty="0">
                          <a:solidFill>
                            <a:schemeClr val="tx1"/>
                          </a:solidFill>
                          <a:effectLst/>
                          <a:latin typeface="+mn-lt"/>
                          <a:ea typeface="+mn-ea"/>
                          <a:cs typeface="+mn-cs"/>
                        </a:rPr>
                        <a:t>Évitez de présenter la </a:t>
                      </a:r>
                      <a:r>
                        <a:rPr lang="fr-FR" sz="1900" u="none" strike="noStrike" kern="1200" cap="none" spc="0" dirty="0" err="1">
                          <a:solidFill>
                            <a:schemeClr val="tx1"/>
                          </a:solidFill>
                          <a:effectLst/>
                          <a:latin typeface="+mn-lt"/>
                          <a:ea typeface="+mn-ea"/>
                          <a:cs typeface="+mn-cs"/>
                        </a:rPr>
                        <a:t>mpox</a:t>
                      </a:r>
                      <a:r>
                        <a:rPr lang="fr-FR" sz="1900" u="none" strike="noStrike" kern="1200" cap="none" spc="0" dirty="0">
                          <a:solidFill>
                            <a:schemeClr val="tx1"/>
                          </a:solidFill>
                          <a:effectLst/>
                          <a:latin typeface="+mn-lt"/>
                          <a:ea typeface="+mn-ea"/>
                          <a:cs typeface="+mn-cs"/>
                        </a:rPr>
                        <a:t> comme une simple maladie sexuellement transmissible afin d’atténuer la stigmatisation et d’éviter de donner un faux sentiment de sécurité.</a:t>
                      </a:r>
                    </a:p>
                    <a:p>
                      <a:pPr marL="342900" indent="-342900" algn="l" fontAlgn="t">
                        <a:buFont typeface="Wingdings" panose="05000000000000000000" pitchFamily="2" charset="2"/>
                        <a:buChar char="ü"/>
                      </a:pPr>
                      <a:r>
                        <a:rPr lang="fr-FR" sz="1900" u="none" strike="noStrike" kern="1200" cap="none" spc="0" dirty="0">
                          <a:solidFill>
                            <a:schemeClr val="tx1"/>
                          </a:solidFill>
                          <a:effectLst/>
                          <a:latin typeface="+mn-lt"/>
                          <a:ea typeface="+mn-ea"/>
                          <a:cs typeface="+mn-cs"/>
                        </a:rPr>
                        <a:t>Évitez d’utiliser un langage, des photographies ou des graphiques qui propagent la peur ou mettent l’accent sur un groupe, une activité ou une communauté en particulier.</a:t>
                      </a:r>
                    </a:p>
                    <a:p>
                      <a:pPr marL="342900" indent="-342900" algn="l" fontAlgn="t">
                        <a:buFont typeface="Wingdings" panose="05000000000000000000" pitchFamily="2" charset="2"/>
                        <a:buChar char="ü"/>
                      </a:pPr>
                      <a:r>
                        <a:rPr lang="fr-FR" sz="1900" u="none" strike="noStrike" kern="1200" cap="none" spc="0" dirty="0">
                          <a:solidFill>
                            <a:schemeClr val="tx1"/>
                          </a:solidFill>
                          <a:effectLst/>
                          <a:latin typeface="+mn-lt"/>
                          <a:ea typeface="+mn-ea"/>
                          <a:cs typeface="+mn-cs"/>
                        </a:rPr>
                        <a:t>Utilisez le langage correct/précis pour décrire la nature de la transmission : les personnes «acquièrent » ou « contractent » la </a:t>
                      </a:r>
                      <a:r>
                        <a:rPr lang="fr-FR" sz="1900" u="none" strike="noStrike" kern="1200" cap="none" spc="0" dirty="0" err="1">
                          <a:solidFill>
                            <a:schemeClr val="tx1"/>
                          </a:solidFill>
                          <a:effectLst/>
                          <a:latin typeface="+mn-lt"/>
                          <a:ea typeface="+mn-ea"/>
                          <a:cs typeface="+mn-cs"/>
                        </a:rPr>
                        <a:t>mpox</a:t>
                      </a:r>
                      <a:r>
                        <a:rPr lang="fr-FR" sz="1900" u="none" strike="noStrike" kern="1200" cap="none" spc="0" dirty="0">
                          <a:solidFill>
                            <a:schemeClr val="tx1"/>
                          </a:solidFill>
                          <a:effectLst/>
                          <a:latin typeface="+mn-lt"/>
                          <a:ea typeface="+mn-ea"/>
                          <a:cs typeface="+mn-cs"/>
                        </a:rPr>
                        <a:t> par contact étroit.</a:t>
                      </a:r>
                    </a:p>
                    <a:p>
                      <a:pPr marL="342900" indent="-342900" algn="l" fontAlgn="t">
                        <a:buFont typeface="Wingdings" panose="05000000000000000000" pitchFamily="2" charset="2"/>
                        <a:buChar char="ü"/>
                      </a:pPr>
                      <a:r>
                        <a:rPr lang="fr-FR" sz="1900" u="none" strike="noStrike" kern="1200" cap="none" spc="0" dirty="0">
                          <a:solidFill>
                            <a:schemeClr val="tx1"/>
                          </a:solidFill>
                          <a:effectLst/>
                          <a:latin typeface="+mn-lt"/>
                          <a:ea typeface="+mn-ea"/>
                          <a:cs typeface="+mn-cs"/>
                        </a:rPr>
                        <a:t>Les messages ne doivent pas exclusivement viser à éviter les contacts, mais doivent également proposer des stratégies sur la manière de soutenir en toute sécurité ceux qui souffrent et de promouvoir une auto-assistance communautaire sûre, en évitant le risque de propagation de la peur et de fragmentation de la communauté.</a:t>
                      </a:r>
                    </a:p>
                    <a:p>
                      <a:pPr marL="342900" indent="-342900" algn="l" fontAlgn="t">
                        <a:buFont typeface="Wingdings" panose="05000000000000000000" pitchFamily="2" charset="2"/>
                        <a:buChar char="ü"/>
                      </a:pPr>
                      <a:r>
                        <a:rPr lang="fr-FR" sz="1900" u="none" strike="noStrike" kern="1200" cap="none" spc="0" dirty="0">
                          <a:solidFill>
                            <a:schemeClr val="tx1"/>
                          </a:solidFill>
                          <a:effectLst/>
                          <a:latin typeface="+mn-lt"/>
                          <a:ea typeface="+mn-ea"/>
                          <a:cs typeface="+mn-cs"/>
                        </a:rPr>
                        <a:t>Réitérons que la stigmatisation et la discrimination nuisent aux efforts de réponse.</a:t>
                      </a:r>
                      <a:endParaRPr lang="en-US" sz="1900" u="none" strike="noStrike" kern="1200" cap="none" spc="0" dirty="0">
                        <a:solidFill>
                          <a:schemeClr val="tx1"/>
                        </a:solidFill>
                        <a:effectLst/>
                        <a:latin typeface="+mn-lt"/>
                        <a:ea typeface="+mn-ea"/>
                        <a:cs typeface="+mn-cs"/>
                      </a:endParaRPr>
                    </a:p>
                  </a:txBody>
                  <a:tcPr marL="6350" marR="6350" marT="6350" marB="0"/>
                </a:tc>
                <a:extLst>
                  <a:ext uri="{0D108BD9-81ED-4DB2-BD59-A6C34878D82A}">
                    <a16:rowId xmlns:a16="http://schemas.microsoft.com/office/drawing/2014/main" val="3161818342"/>
                  </a:ext>
                </a:extLst>
              </a:tr>
              <a:tr h="1553551">
                <a:tc>
                  <a:txBody>
                    <a:bodyPr/>
                    <a:lstStyle/>
                    <a:p>
                      <a:pPr marL="342900" indent="-342900" algn="l" fontAlgn="t">
                        <a:buFont typeface="Wingdings" panose="05000000000000000000" pitchFamily="2" charset="2"/>
                        <a:buChar char="q"/>
                      </a:pPr>
                      <a:r>
                        <a:rPr lang="fr-FR" sz="1900" u="none" strike="noStrike" kern="1200" cap="none" spc="0" dirty="0">
                          <a:solidFill>
                            <a:schemeClr val="tx1"/>
                          </a:solidFill>
                          <a:effectLst/>
                          <a:latin typeface="+mn-lt"/>
                          <a:ea typeface="+mn-ea"/>
                          <a:cs typeface="+mn-cs"/>
                        </a:rPr>
                        <a:t>Utiliser les données des systèmes d’écoute sociale en ligne et hors ligne et/ou des mécanismes de feedback pour répondre aux informations erronées/rumeurs et aux questions, suggestions, etc. des communautés.</a:t>
                      </a:r>
                    </a:p>
                    <a:p>
                      <a:pPr marL="342900" indent="-342900" algn="l" fontAlgn="t">
                        <a:buFont typeface="Wingdings" panose="05000000000000000000" pitchFamily="2" charset="2"/>
                        <a:buChar char="q"/>
                      </a:pPr>
                      <a:r>
                        <a:rPr lang="fr-FR" sz="1900" u="none" strike="noStrike" kern="1200" cap="none" spc="0" dirty="0">
                          <a:solidFill>
                            <a:schemeClr val="tx1"/>
                          </a:solidFill>
                          <a:effectLst/>
                          <a:latin typeface="+mn-lt"/>
                          <a:ea typeface="+mn-ea"/>
                          <a:cs typeface="+mn-cs"/>
                        </a:rPr>
                        <a:t>Identifier et former des porte-parole pour parler aux médias et au grand public.</a:t>
                      </a:r>
                    </a:p>
                    <a:p>
                      <a:pPr marL="342900" indent="-342900" algn="l" fontAlgn="t">
                        <a:buFont typeface="Wingdings" panose="05000000000000000000" pitchFamily="2" charset="2"/>
                        <a:buChar char="q"/>
                      </a:pPr>
                      <a:r>
                        <a:rPr lang="fr-FR" sz="1900" u="none" strike="noStrike" kern="1200" cap="none" spc="0" dirty="0">
                          <a:solidFill>
                            <a:schemeClr val="tx1"/>
                          </a:solidFill>
                          <a:effectLst/>
                          <a:latin typeface="+mn-lt"/>
                          <a:ea typeface="+mn-ea"/>
                          <a:cs typeface="+mn-cs"/>
                        </a:rPr>
                        <a:t>Concentrez-vous sur les actions visant à protéger les individus contre l’exposition au </a:t>
                      </a:r>
                      <a:r>
                        <a:rPr lang="fr-FR" sz="1900" u="none" strike="noStrike" kern="1200" cap="none" spc="0" dirty="0" err="1">
                          <a:solidFill>
                            <a:schemeClr val="tx1"/>
                          </a:solidFill>
                          <a:effectLst/>
                          <a:latin typeface="+mn-lt"/>
                          <a:ea typeface="+mn-ea"/>
                          <a:cs typeface="+mn-cs"/>
                        </a:rPr>
                        <a:t>mpox</a:t>
                      </a:r>
                      <a:r>
                        <a:rPr lang="fr-FR" sz="1900" u="none" strike="noStrike" kern="1200" cap="none" spc="0" dirty="0">
                          <a:solidFill>
                            <a:schemeClr val="tx1"/>
                          </a:solidFill>
                          <a:effectLst/>
                          <a:latin typeface="+mn-lt"/>
                          <a:ea typeface="+mn-ea"/>
                          <a:cs typeface="+mn-cs"/>
                        </a:rPr>
                        <a:t>.</a:t>
                      </a:r>
                      <a:endParaRPr lang="en-US" sz="1900" u="none" strike="noStrike" kern="1200" cap="none" spc="0" dirty="0">
                        <a:solidFill>
                          <a:schemeClr val="tx1"/>
                        </a:solidFill>
                        <a:effectLst/>
                        <a:latin typeface="+mn-lt"/>
                        <a:ea typeface="+mn-ea"/>
                        <a:cs typeface="+mn-cs"/>
                      </a:endParaRPr>
                    </a:p>
                  </a:txBody>
                  <a:tcPr marL="6350" marR="6350" marT="6350" marB="0"/>
                </a:tc>
                <a:extLst>
                  <a:ext uri="{0D108BD9-81ED-4DB2-BD59-A6C34878D82A}">
                    <a16:rowId xmlns:a16="http://schemas.microsoft.com/office/drawing/2014/main" val="642358539"/>
                  </a:ext>
                </a:extLst>
              </a:tr>
            </a:tbl>
          </a:graphicData>
        </a:graphic>
      </p:graphicFrame>
    </p:spTree>
    <p:extLst>
      <p:ext uri="{BB962C8B-B14F-4D97-AF65-F5344CB8AC3E}">
        <p14:creationId xmlns:p14="http://schemas.microsoft.com/office/powerpoint/2010/main" val="1989189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6234369E-F214-3EAC-F6CC-BF7044611C79}"/>
              </a:ext>
            </a:extLst>
          </p:cNvPr>
          <p:cNvGraphicFramePr>
            <a:graphicFrameLocks noGrp="1"/>
          </p:cNvGraphicFramePr>
          <p:nvPr>
            <p:ph idx="1"/>
            <p:extLst>
              <p:ext uri="{D42A27DB-BD31-4B8C-83A1-F6EECF244321}">
                <p14:modId xmlns:p14="http://schemas.microsoft.com/office/powerpoint/2010/main" val="1909118346"/>
              </p:ext>
            </p:extLst>
          </p:nvPr>
        </p:nvGraphicFramePr>
        <p:xfrm>
          <a:off x="0" y="0"/>
          <a:ext cx="12192000" cy="6858000"/>
        </p:xfrm>
        <a:graphic>
          <a:graphicData uri="http://schemas.openxmlformats.org/drawingml/2006/table">
            <a:tbl>
              <a:tblPr>
                <a:tableStyleId>{5C22544A-7EE6-4342-B048-85BDC9FD1C3A}</a:tableStyleId>
              </a:tblPr>
              <a:tblGrid>
                <a:gridCol w="12192000">
                  <a:extLst>
                    <a:ext uri="{9D8B030D-6E8A-4147-A177-3AD203B41FA5}">
                      <a16:colId xmlns:a16="http://schemas.microsoft.com/office/drawing/2014/main" val="4249159230"/>
                    </a:ext>
                  </a:extLst>
                </a:gridCol>
              </a:tblGrid>
              <a:tr h="437248">
                <a:tc>
                  <a:txBody>
                    <a:bodyPr/>
                    <a:lstStyle/>
                    <a:p>
                      <a:pPr marL="0" algn="ctr" defTabSz="914400" rtl="0" eaLnBrk="1" fontAlgn="t" latinLnBrk="0" hangingPunct="1"/>
                      <a:r>
                        <a:rPr lang="fr-FR" sz="2600" b="0" u="none" strike="noStrike" kern="1200" cap="none" spc="0" dirty="0">
                          <a:solidFill>
                            <a:schemeClr val="bg1"/>
                          </a:solidFill>
                          <a:effectLst/>
                          <a:latin typeface="+mn-lt"/>
                          <a:ea typeface="+mn-ea"/>
                          <a:cs typeface="+mn-cs"/>
                        </a:rPr>
                        <a:t>Engager les communautés en tant que planificateurs et exécutants clés</a:t>
                      </a:r>
                      <a:endParaRPr lang="en-US" sz="2600" b="0" u="none" strike="noStrike" kern="1200" cap="none" spc="0" dirty="0">
                        <a:solidFill>
                          <a:schemeClr val="bg1"/>
                        </a:solidFill>
                        <a:effectLst/>
                        <a:latin typeface="+mn-lt"/>
                        <a:ea typeface="+mn-ea"/>
                        <a:cs typeface="+mn-cs"/>
                      </a:endParaRPr>
                    </a:p>
                  </a:txBody>
                  <a:tcPr marL="6350" marR="6350" marT="6350" marB="0">
                    <a:solidFill>
                      <a:schemeClr val="accent2"/>
                    </a:solidFill>
                  </a:tcPr>
                </a:tc>
                <a:extLst>
                  <a:ext uri="{0D108BD9-81ED-4DB2-BD59-A6C34878D82A}">
                    <a16:rowId xmlns:a16="http://schemas.microsoft.com/office/drawing/2014/main" val="1288626612"/>
                  </a:ext>
                </a:extLst>
              </a:tr>
              <a:tr h="1331056">
                <a:tc>
                  <a:txBody>
                    <a:bodyPr/>
                    <a:lstStyle/>
                    <a:p>
                      <a:pPr marL="342900" indent="-342900" algn="l" defTabSz="914400" rtl="0" eaLnBrk="1" fontAlgn="t" latinLnBrk="0" hangingPunct="1">
                        <a:buFont typeface="Wingdings" panose="05000000000000000000" pitchFamily="2" charset="2"/>
                        <a:buChar char="q"/>
                      </a:pPr>
                      <a:r>
                        <a:rPr lang="fr-FR" sz="1900" u="none" strike="noStrike" kern="1200" cap="none" spc="0" dirty="0">
                          <a:solidFill>
                            <a:schemeClr val="tx1"/>
                          </a:solidFill>
                          <a:effectLst/>
                          <a:latin typeface="+mn-lt"/>
                          <a:ea typeface="+mn-ea"/>
                          <a:cs typeface="+mn-cs"/>
                        </a:rPr>
                        <a:t>Il peut s'agir d'agents de santé locaux, de professionnels travaillant avec des enfants, de travailleurs sociaux, de personnes qui s'occupent de nourrissons et de jeunes enfants dans le cadre de programmes de nutrition, de femmes enceintes, de groupes confessionnels, d'organisations travaillant avec certains groupes de population clés, de personnes vivant avec le VIH et de personnes qui travailler avec des animaux.</a:t>
                      </a:r>
                      <a:endParaRPr lang="en-US" sz="1900" u="none" strike="noStrike" kern="1200" cap="none" spc="0" dirty="0">
                        <a:solidFill>
                          <a:schemeClr val="tx1"/>
                        </a:solidFill>
                        <a:effectLst/>
                        <a:latin typeface="+mn-lt"/>
                        <a:ea typeface="+mn-ea"/>
                        <a:cs typeface="+mn-cs"/>
                      </a:endParaRPr>
                    </a:p>
                  </a:txBody>
                  <a:tcPr marL="6350" marR="6350" marT="6350" marB="0"/>
                </a:tc>
                <a:extLst>
                  <a:ext uri="{0D108BD9-81ED-4DB2-BD59-A6C34878D82A}">
                    <a16:rowId xmlns:a16="http://schemas.microsoft.com/office/drawing/2014/main" val="3161818342"/>
                  </a:ext>
                </a:extLst>
              </a:tr>
              <a:tr h="5089696">
                <a:tc>
                  <a:txBody>
                    <a:bodyPr/>
                    <a:lstStyle/>
                    <a:p>
                      <a:pPr marL="342900" indent="-342900" algn="l" defTabSz="914400" rtl="0" eaLnBrk="1" fontAlgn="t" latinLnBrk="0" hangingPunct="1">
                        <a:buFont typeface="Wingdings" panose="05000000000000000000" pitchFamily="2" charset="2"/>
                        <a:buChar char="q"/>
                      </a:pPr>
                      <a:r>
                        <a:rPr lang="fr-FR" sz="1900" u="none" strike="noStrike" kern="1200" cap="none" spc="0" dirty="0">
                          <a:solidFill>
                            <a:schemeClr val="tx1"/>
                          </a:solidFill>
                          <a:effectLst/>
                          <a:latin typeface="+mn-lt"/>
                          <a:ea typeface="+mn-ea"/>
                          <a:cs typeface="+mn-cs"/>
                        </a:rPr>
                        <a:t>Les approches d’engagement communautaire devraient se concentrer sur les moyens suivants :</a:t>
                      </a:r>
                    </a:p>
                    <a:p>
                      <a:pPr marL="342900" indent="-342900" algn="l" defTabSz="914400" rtl="0" eaLnBrk="1" fontAlgn="t" latinLnBrk="0" hangingPunct="1">
                        <a:buFont typeface="Wingdings" panose="05000000000000000000" pitchFamily="2" charset="2"/>
                        <a:buChar char="ü"/>
                      </a:pPr>
                      <a:r>
                        <a:rPr lang="fr-FR" sz="1900" u="none" strike="noStrike" kern="1200" cap="none" spc="0" dirty="0">
                          <a:solidFill>
                            <a:schemeClr val="tx1"/>
                          </a:solidFill>
                          <a:effectLst/>
                          <a:latin typeface="+mn-lt"/>
                          <a:ea typeface="+mn-ea"/>
                          <a:cs typeface="+mn-cs"/>
                        </a:rPr>
                        <a:t>Accès amélioré aux mesures d’hygiène, à la prévention et au contrôle des infections </a:t>
                      </a:r>
                    </a:p>
                    <a:p>
                      <a:pPr marL="342900" indent="-342900" algn="l" defTabSz="914400" rtl="0" eaLnBrk="1" fontAlgn="t" latinLnBrk="0" hangingPunct="1">
                        <a:buFont typeface="Wingdings" panose="05000000000000000000" pitchFamily="2" charset="2"/>
                        <a:buChar char="ü"/>
                      </a:pPr>
                      <a:r>
                        <a:rPr lang="fr-FR" sz="1900" u="none" strike="noStrike" kern="1200" cap="none" spc="0" dirty="0">
                          <a:solidFill>
                            <a:schemeClr val="tx1"/>
                          </a:solidFill>
                          <a:effectLst/>
                          <a:latin typeface="+mn-lt"/>
                          <a:ea typeface="+mn-ea"/>
                          <a:cs typeface="+mn-cs"/>
                        </a:rPr>
                        <a:t>Gestion efficace des cas : garantir la disponibilité d’agents de santé communautaires et volontaires bien formés, capables d’identifier, de gérer et d’orienter les cas vers les établissements de santé.</a:t>
                      </a:r>
                    </a:p>
                    <a:p>
                      <a:pPr marL="342900" indent="-342900" algn="l" defTabSz="914400" rtl="0" eaLnBrk="1" fontAlgn="t" latinLnBrk="0" hangingPunct="1">
                        <a:buFont typeface="Wingdings" panose="05000000000000000000" pitchFamily="2" charset="2"/>
                        <a:buChar char="ü"/>
                      </a:pPr>
                      <a:r>
                        <a:rPr lang="fr-FR" sz="1900" u="none" strike="noStrike" kern="1200" cap="none" spc="0" dirty="0">
                          <a:solidFill>
                            <a:schemeClr val="tx1"/>
                          </a:solidFill>
                          <a:effectLst/>
                          <a:latin typeface="+mn-lt"/>
                          <a:ea typeface="+mn-ea"/>
                          <a:cs typeface="+mn-cs"/>
                        </a:rPr>
                        <a:t>Surveillance à base communautaire (SBC) : La SBC s'appuie sur la participation active de la communauté, y compris les agents de santé communautaires et d'autres structures communautaires.</a:t>
                      </a:r>
                    </a:p>
                    <a:p>
                      <a:pPr marL="342900" indent="-342900" algn="l" defTabSz="914400" rtl="0" eaLnBrk="1" fontAlgn="t" latinLnBrk="0" hangingPunct="1">
                        <a:buFont typeface="Wingdings" panose="05000000000000000000" pitchFamily="2" charset="2"/>
                        <a:buChar char="ü"/>
                      </a:pPr>
                      <a:r>
                        <a:rPr lang="fr-FR" sz="1900" u="none" strike="noStrike" kern="1200" cap="none" spc="0" dirty="0">
                          <a:solidFill>
                            <a:schemeClr val="tx1"/>
                          </a:solidFill>
                          <a:effectLst/>
                          <a:latin typeface="+mn-lt"/>
                          <a:ea typeface="+mn-ea"/>
                          <a:cs typeface="+mn-cs"/>
                        </a:rPr>
                        <a:t>Campagnes de vaccination : participation active des dirigeants communautaires et des mobilisateurs sociaux dans la conception, la planification et la mise en œuvre des campagnes, </a:t>
                      </a:r>
                      <a:r>
                        <a:rPr lang="fr-FR" sz="1900" u="none" strike="noStrike" kern="1200" cap="none" spc="0" dirty="0" err="1">
                          <a:solidFill>
                            <a:schemeClr val="tx1"/>
                          </a:solidFill>
                          <a:effectLst/>
                          <a:latin typeface="+mn-lt"/>
                          <a:ea typeface="+mn-ea"/>
                          <a:cs typeface="+mn-cs"/>
                        </a:rPr>
                        <a:t>co-conception</a:t>
                      </a:r>
                      <a:r>
                        <a:rPr lang="fr-FR" sz="1900" u="none" strike="noStrike" kern="1200" cap="none" spc="0" dirty="0">
                          <a:solidFill>
                            <a:schemeClr val="tx1"/>
                          </a:solidFill>
                          <a:effectLst/>
                          <a:latin typeface="+mn-lt"/>
                          <a:ea typeface="+mn-ea"/>
                          <a:cs typeface="+mn-cs"/>
                        </a:rPr>
                        <a:t> du matériel de communication et des approches pour améliorer la vaccination dans la population cible.</a:t>
                      </a:r>
                    </a:p>
                    <a:p>
                      <a:pPr marL="342900" indent="-342900" algn="l" defTabSz="914400" rtl="0" eaLnBrk="1" fontAlgn="t" latinLnBrk="0" hangingPunct="1">
                        <a:buFont typeface="Wingdings" panose="05000000000000000000" pitchFamily="2" charset="2"/>
                        <a:buChar char="ü"/>
                      </a:pPr>
                      <a:r>
                        <a:rPr lang="fr-FR" sz="1900" u="none" strike="noStrike" kern="1200" cap="none" spc="0" dirty="0">
                          <a:solidFill>
                            <a:schemeClr val="tx1"/>
                          </a:solidFill>
                          <a:effectLst/>
                          <a:latin typeface="+mn-lt"/>
                          <a:ea typeface="+mn-ea"/>
                          <a:cs typeface="+mn-cs"/>
                        </a:rPr>
                        <a:t>Soutien psychosocial : impliquer les travailleurs de première ligne et les communautés et leur fournir des compétences de base en matière de soutien psychosocial, les former à codiriger des activités de psychoéducation pour réduire les peurs, changer les croyances néfastes, tout en luttant contre la stigmatisation et en soutenant la résilience communautaire.</a:t>
                      </a:r>
                    </a:p>
                    <a:p>
                      <a:pPr marL="342900" indent="-342900" algn="l" defTabSz="914400" rtl="0" eaLnBrk="1" fontAlgn="t" latinLnBrk="0" hangingPunct="1">
                        <a:buFont typeface="Wingdings" panose="05000000000000000000" pitchFamily="2" charset="2"/>
                        <a:buChar char="ü"/>
                      </a:pPr>
                      <a:r>
                        <a:rPr lang="fr-FR" sz="1900" u="none" strike="noStrike" kern="1200" cap="none" spc="0" dirty="0">
                          <a:solidFill>
                            <a:schemeClr val="tx1"/>
                          </a:solidFill>
                          <a:effectLst/>
                          <a:latin typeface="+mn-lt"/>
                          <a:ea typeface="+mn-ea"/>
                          <a:cs typeface="+mn-cs"/>
                        </a:rPr>
                        <a:t>Rassemblements sécurisés : engagez les organisateurs d'événements, les gestionnaires de lieux, les directeurs d'école et les autres personnes impliquées dans les rassemblements à mettre en œuvre des mesures de prévention et à partager des informations à jour, pratiques et ciblées sur </a:t>
                      </a:r>
                      <a:r>
                        <a:rPr lang="fr-FR" sz="1900" u="none" strike="noStrike" kern="1200" cap="none" spc="0" dirty="0" err="1">
                          <a:solidFill>
                            <a:schemeClr val="tx1"/>
                          </a:solidFill>
                          <a:effectLst/>
                          <a:latin typeface="+mn-lt"/>
                          <a:ea typeface="+mn-ea"/>
                          <a:cs typeface="+mn-cs"/>
                        </a:rPr>
                        <a:t>mpox</a:t>
                      </a:r>
                      <a:r>
                        <a:rPr lang="fr-FR" sz="1900" u="none" strike="noStrike" kern="1200" cap="none" spc="0" dirty="0">
                          <a:solidFill>
                            <a:schemeClr val="tx1"/>
                          </a:solidFill>
                          <a:effectLst/>
                          <a:latin typeface="+mn-lt"/>
                          <a:ea typeface="+mn-ea"/>
                          <a:cs typeface="+mn-cs"/>
                        </a:rPr>
                        <a:t> avec les clients, le personnel, les étudiants, les bénévoles et les communautés.</a:t>
                      </a:r>
                      <a:endParaRPr lang="en-US" sz="1900" u="none" strike="noStrike" kern="1200" cap="none" spc="0" dirty="0">
                        <a:solidFill>
                          <a:schemeClr val="tx1"/>
                        </a:solidFill>
                        <a:effectLst/>
                        <a:latin typeface="+mn-lt"/>
                        <a:ea typeface="+mn-ea"/>
                        <a:cs typeface="+mn-cs"/>
                      </a:endParaRPr>
                    </a:p>
                  </a:txBody>
                  <a:tcPr marL="6350" marR="6350" marT="6350" marB="0"/>
                </a:tc>
                <a:extLst>
                  <a:ext uri="{0D108BD9-81ED-4DB2-BD59-A6C34878D82A}">
                    <a16:rowId xmlns:a16="http://schemas.microsoft.com/office/drawing/2014/main" val="757914951"/>
                  </a:ext>
                </a:extLst>
              </a:tr>
            </a:tbl>
          </a:graphicData>
        </a:graphic>
      </p:graphicFrame>
    </p:spTree>
    <p:extLst>
      <p:ext uri="{BB962C8B-B14F-4D97-AF65-F5344CB8AC3E}">
        <p14:creationId xmlns:p14="http://schemas.microsoft.com/office/powerpoint/2010/main" val="717455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6234369E-F214-3EAC-F6CC-BF7044611C79}"/>
              </a:ext>
            </a:extLst>
          </p:cNvPr>
          <p:cNvGraphicFramePr>
            <a:graphicFrameLocks noGrp="1"/>
          </p:cNvGraphicFramePr>
          <p:nvPr>
            <p:ph idx="1"/>
            <p:extLst>
              <p:ext uri="{D42A27DB-BD31-4B8C-83A1-F6EECF244321}">
                <p14:modId xmlns:p14="http://schemas.microsoft.com/office/powerpoint/2010/main" val="3681418246"/>
              </p:ext>
            </p:extLst>
          </p:nvPr>
        </p:nvGraphicFramePr>
        <p:xfrm>
          <a:off x="111034" y="1"/>
          <a:ext cx="11969931" cy="5877522"/>
        </p:xfrm>
        <a:graphic>
          <a:graphicData uri="http://schemas.openxmlformats.org/drawingml/2006/table">
            <a:tbl>
              <a:tblPr>
                <a:tableStyleId>{5C22544A-7EE6-4342-B048-85BDC9FD1C3A}</a:tableStyleId>
              </a:tblPr>
              <a:tblGrid>
                <a:gridCol w="11969931">
                  <a:extLst>
                    <a:ext uri="{9D8B030D-6E8A-4147-A177-3AD203B41FA5}">
                      <a16:colId xmlns:a16="http://schemas.microsoft.com/office/drawing/2014/main" val="4249159230"/>
                    </a:ext>
                  </a:extLst>
                </a:gridCol>
              </a:tblGrid>
              <a:tr h="634872">
                <a:tc>
                  <a:txBody>
                    <a:bodyPr/>
                    <a:lstStyle/>
                    <a:p>
                      <a:pPr marL="0" algn="ctr" defTabSz="914400" rtl="0" eaLnBrk="1" fontAlgn="t" latinLnBrk="0" hangingPunct="1"/>
                      <a:endParaRPr lang="en-US" sz="2600" b="0" u="none" strike="noStrike" kern="1200" cap="none" spc="0" dirty="0">
                        <a:solidFill>
                          <a:schemeClr val="bg1"/>
                        </a:solidFill>
                        <a:effectLst/>
                        <a:latin typeface="+mn-lt"/>
                        <a:ea typeface="+mn-ea"/>
                        <a:cs typeface="+mn-cs"/>
                      </a:endParaRPr>
                    </a:p>
                    <a:p>
                      <a:pPr marL="0" algn="ctr" defTabSz="914400" rtl="0" eaLnBrk="1" fontAlgn="t" latinLnBrk="0" hangingPunct="1"/>
                      <a:r>
                        <a:rPr lang="fr-FR" sz="2600" b="0" u="none" strike="noStrike" kern="1200" cap="none" spc="0" dirty="0">
                          <a:solidFill>
                            <a:schemeClr val="bg1"/>
                          </a:solidFill>
                          <a:effectLst/>
                          <a:latin typeface="+mn-lt"/>
                          <a:ea typeface="+mn-ea"/>
                          <a:cs typeface="+mn-cs"/>
                        </a:rPr>
                        <a:t>Établissez des boucles de </a:t>
                      </a:r>
                      <a:r>
                        <a:rPr lang="fr-FR" sz="2600" b="0" u="none" strike="noStrike" kern="1200" cap="none" spc="0" dirty="0" err="1">
                          <a:solidFill>
                            <a:schemeClr val="bg1"/>
                          </a:solidFill>
                          <a:effectLst/>
                          <a:latin typeface="+mn-lt"/>
                          <a:ea typeface="+mn-ea"/>
                          <a:cs typeface="+mn-cs"/>
                        </a:rPr>
                        <a:t>feedbac</a:t>
                      </a:r>
                      <a:r>
                        <a:rPr lang="fr-FR" sz="2600" b="0" u="none" strike="noStrike" kern="1200" cap="none" spc="0" dirty="0">
                          <a:solidFill>
                            <a:schemeClr val="bg1"/>
                          </a:solidFill>
                          <a:effectLst/>
                          <a:latin typeface="+mn-lt"/>
                          <a:ea typeface="+mn-ea"/>
                          <a:cs typeface="+mn-cs"/>
                        </a:rPr>
                        <a:t> avec les communautés et tenez des conversations bidirectionnelles</a:t>
                      </a:r>
                      <a:endParaRPr lang="en-US" sz="2600" b="0" u="none" strike="noStrike" kern="1200" cap="none" spc="0" dirty="0">
                        <a:solidFill>
                          <a:schemeClr val="bg1"/>
                        </a:solidFill>
                        <a:effectLst/>
                        <a:latin typeface="+mn-lt"/>
                        <a:ea typeface="+mn-ea"/>
                        <a:cs typeface="+mn-cs"/>
                      </a:endParaRPr>
                    </a:p>
                  </a:txBody>
                  <a:tcPr marL="6350" marR="6350" marT="6350" marB="0">
                    <a:solidFill>
                      <a:schemeClr val="accent2"/>
                    </a:solidFill>
                  </a:tcPr>
                </a:tc>
                <a:extLst>
                  <a:ext uri="{0D108BD9-81ED-4DB2-BD59-A6C34878D82A}">
                    <a16:rowId xmlns:a16="http://schemas.microsoft.com/office/drawing/2014/main" val="1288626612"/>
                  </a:ext>
                </a:extLst>
              </a:tr>
              <a:tr h="974008">
                <a:tc>
                  <a:txBody>
                    <a:bodyPr/>
                    <a:lstStyle/>
                    <a:p>
                      <a:pPr marL="342900" marR="0" lvl="0" indent="-342900" algn="l" defTabSz="914400" rtl="0" eaLnBrk="1" fontAlgn="t" latinLnBrk="0" hangingPunct="1">
                        <a:lnSpc>
                          <a:spcPct val="100000"/>
                        </a:lnSpc>
                        <a:spcBef>
                          <a:spcPts val="0"/>
                        </a:spcBef>
                        <a:spcAft>
                          <a:spcPts val="0"/>
                        </a:spcAft>
                        <a:buClrTx/>
                        <a:buSzTx/>
                        <a:buFont typeface="Wingdings" panose="05000000000000000000" pitchFamily="2" charset="2"/>
                        <a:buChar char="q"/>
                        <a:tabLst/>
                        <a:defRPr/>
                      </a:pPr>
                      <a:endParaRPr lang="en-US" sz="2000" u="none" strike="noStrike" kern="1200" cap="none" spc="0" dirty="0">
                        <a:solidFill>
                          <a:schemeClr val="tx1"/>
                        </a:solidFill>
                        <a:effectLst/>
                        <a:latin typeface="+mn-lt"/>
                        <a:ea typeface="+mn-ea"/>
                        <a:cs typeface="+mn-cs"/>
                      </a:endParaRPr>
                    </a:p>
                    <a:p>
                      <a:pPr marL="342900" marR="0" lvl="0" indent="-342900" algn="l" defTabSz="914400" rtl="0" eaLnBrk="1" fontAlgn="t" latinLnBrk="0" hangingPunct="1">
                        <a:lnSpc>
                          <a:spcPct val="100000"/>
                        </a:lnSpc>
                        <a:spcBef>
                          <a:spcPts val="0"/>
                        </a:spcBef>
                        <a:spcAft>
                          <a:spcPts val="0"/>
                        </a:spcAft>
                        <a:buClrTx/>
                        <a:buSzTx/>
                        <a:buFont typeface="Wingdings" panose="05000000000000000000" pitchFamily="2" charset="2"/>
                        <a:buChar char="q"/>
                        <a:tabLst/>
                        <a:defRPr/>
                      </a:pPr>
                      <a:r>
                        <a:rPr lang="fr-FR" sz="2000" u="none" strike="noStrike" kern="1200" cap="none" spc="0" dirty="0">
                          <a:solidFill>
                            <a:schemeClr val="tx1"/>
                          </a:solidFill>
                          <a:effectLst/>
                          <a:latin typeface="+mn-lt"/>
                          <a:ea typeface="+mn-ea"/>
                          <a:cs typeface="+mn-cs"/>
                        </a:rPr>
                        <a:t>Créer et mettre en œuvre en collaboration un système de collecte de feedback et de suivi des rumeurs avec la communauté affectée, en garantissant l'inclusion de mécanismes adaptés aux enfants.</a:t>
                      </a:r>
                      <a:endParaRPr lang="en-US" sz="2000" u="none" strike="noStrike" kern="1200" cap="none" spc="0" dirty="0">
                        <a:solidFill>
                          <a:schemeClr val="tx1"/>
                        </a:solidFill>
                        <a:effectLst/>
                        <a:latin typeface="+mn-lt"/>
                        <a:ea typeface="+mn-ea"/>
                        <a:cs typeface="+mn-cs"/>
                      </a:endParaRPr>
                    </a:p>
                  </a:txBody>
                  <a:tcPr marL="6350" marR="6350" marT="6350" marB="0"/>
                </a:tc>
                <a:extLst>
                  <a:ext uri="{0D108BD9-81ED-4DB2-BD59-A6C34878D82A}">
                    <a16:rowId xmlns:a16="http://schemas.microsoft.com/office/drawing/2014/main" val="3161818342"/>
                  </a:ext>
                </a:extLst>
              </a:tr>
              <a:tr h="731768">
                <a:tc>
                  <a:txBody>
                    <a:bodyPr/>
                    <a:lstStyle/>
                    <a:p>
                      <a:pPr marL="342900" indent="-342900" algn="l" defTabSz="914400" rtl="0" eaLnBrk="1" fontAlgn="t" latinLnBrk="0" hangingPunct="1">
                        <a:buFont typeface="Wingdings" panose="05000000000000000000" pitchFamily="2" charset="2"/>
                        <a:buChar char="q"/>
                      </a:pPr>
                      <a:endParaRPr lang="fr-FR" sz="2000" u="none" strike="noStrike" kern="1200" cap="none" spc="0" dirty="0">
                        <a:solidFill>
                          <a:schemeClr val="tx1"/>
                        </a:solidFill>
                        <a:effectLst/>
                        <a:latin typeface="+mn-lt"/>
                        <a:ea typeface="+mn-ea"/>
                        <a:cs typeface="+mn-cs"/>
                      </a:endParaRPr>
                    </a:p>
                    <a:p>
                      <a:pPr marL="342900" indent="-342900" algn="l" defTabSz="914400" rtl="0" eaLnBrk="1" fontAlgn="t" latinLnBrk="0" hangingPunct="1">
                        <a:buFont typeface="Wingdings" panose="05000000000000000000" pitchFamily="2" charset="2"/>
                        <a:buChar char="q"/>
                      </a:pPr>
                      <a:r>
                        <a:rPr lang="fr-FR" sz="2000" u="none" strike="noStrike" kern="1200" cap="none" spc="0" dirty="0">
                          <a:solidFill>
                            <a:schemeClr val="tx1"/>
                          </a:solidFill>
                          <a:effectLst/>
                          <a:latin typeface="+mn-lt"/>
                          <a:ea typeface="+mn-ea"/>
                          <a:cs typeface="+mn-cs"/>
                        </a:rPr>
                        <a:t>Examiner régulièrement les programmes et les activités, en mettant à jour les informations en fonction du feedback de la communauté et des changements contextuels.</a:t>
                      </a:r>
                    </a:p>
                    <a:p>
                      <a:pPr marL="342900" indent="-342900" algn="l" defTabSz="914400" rtl="0" eaLnBrk="1" fontAlgn="t" latinLnBrk="0" hangingPunct="1">
                        <a:buFont typeface="Wingdings" panose="05000000000000000000" pitchFamily="2" charset="2"/>
                        <a:buChar char="q"/>
                      </a:pPr>
                      <a:endParaRPr lang="en-US" sz="2000" u="none" strike="noStrike" kern="1200" cap="none" spc="0" dirty="0">
                        <a:solidFill>
                          <a:schemeClr val="tx1"/>
                        </a:solidFill>
                        <a:effectLst/>
                        <a:latin typeface="+mn-lt"/>
                        <a:ea typeface="+mn-ea"/>
                        <a:cs typeface="+mn-cs"/>
                      </a:endParaRPr>
                    </a:p>
                  </a:txBody>
                  <a:tcPr marL="6350" marR="6350" marT="6350" marB="0"/>
                </a:tc>
                <a:extLst>
                  <a:ext uri="{0D108BD9-81ED-4DB2-BD59-A6C34878D82A}">
                    <a16:rowId xmlns:a16="http://schemas.microsoft.com/office/drawing/2014/main" val="757914951"/>
                  </a:ext>
                </a:extLst>
              </a:tr>
              <a:tr h="2231352">
                <a:tc>
                  <a:txBody>
                    <a:bodyPr/>
                    <a:lstStyle/>
                    <a:p>
                      <a:pPr marL="342900" marR="0" lvl="0" indent="-342900" algn="l" defTabSz="914400" rtl="0" eaLnBrk="1" fontAlgn="t" latinLnBrk="0" hangingPunct="1">
                        <a:lnSpc>
                          <a:spcPct val="100000"/>
                        </a:lnSpc>
                        <a:spcBef>
                          <a:spcPts val="0"/>
                        </a:spcBef>
                        <a:spcAft>
                          <a:spcPts val="0"/>
                        </a:spcAft>
                        <a:buClrTx/>
                        <a:buSzTx/>
                        <a:buFont typeface="Wingdings" panose="05000000000000000000" pitchFamily="2" charset="2"/>
                        <a:buChar char="q"/>
                        <a:tabLst/>
                        <a:defRPr/>
                      </a:pPr>
                      <a:r>
                        <a:rPr lang="fr-FR" sz="2000" u="none" strike="noStrike" kern="1200" cap="none" spc="0" dirty="0">
                          <a:solidFill>
                            <a:schemeClr val="tx1"/>
                          </a:solidFill>
                          <a:effectLst/>
                          <a:latin typeface="+mn-lt"/>
                          <a:ea typeface="+mn-ea"/>
                          <a:cs typeface="+mn-cs"/>
                        </a:rPr>
                        <a:t>Surveiller en permanence les performances du mécanisme de feedback en analysant le volume de feedback reçu, les recommandations mises en œuvre, l'achèvement de la boucle de feedback et la diversité des sources, pour garantir l'inclusivité.</a:t>
                      </a:r>
                      <a:endParaRPr lang="en-US" sz="2000" u="none" strike="noStrike" kern="1200" cap="none" spc="0" dirty="0">
                        <a:solidFill>
                          <a:schemeClr val="tx1"/>
                        </a:solidFill>
                        <a:effectLst/>
                        <a:latin typeface="+mn-lt"/>
                        <a:ea typeface="+mn-ea"/>
                        <a:cs typeface="+mn-cs"/>
                      </a:endParaRPr>
                    </a:p>
                  </a:txBody>
                  <a:tcPr marL="6350" marR="6350" marT="6350" marB="0"/>
                </a:tc>
                <a:extLst>
                  <a:ext uri="{0D108BD9-81ED-4DB2-BD59-A6C34878D82A}">
                    <a16:rowId xmlns:a16="http://schemas.microsoft.com/office/drawing/2014/main" val="47671968"/>
                  </a:ext>
                </a:extLst>
              </a:tr>
            </a:tbl>
          </a:graphicData>
        </a:graphic>
      </p:graphicFrame>
    </p:spTree>
    <p:extLst>
      <p:ext uri="{BB962C8B-B14F-4D97-AF65-F5344CB8AC3E}">
        <p14:creationId xmlns:p14="http://schemas.microsoft.com/office/powerpoint/2010/main" val="23748622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D79974-3E5E-CBD4-F47E-AF53585830CF}"/>
              </a:ext>
            </a:extLst>
          </p:cNvPr>
          <p:cNvSpPr>
            <a:spLocks noGrp="1"/>
          </p:cNvSpPr>
          <p:nvPr>
            <p:ph idx="1"/>
          </p:nvPr>
        </p:nvSpPr>
        <p:spPr>
          <a:xfrm>
            <a:off x="1069848" y="2121408"/>
            <a:ext cx="4773168" cy="4050792"/>
          </a:xfrm>
        </p:spPr>
        <p:txBody>
          <a:bodyPr>
            <a:normAutofit/>
          </a:bodyPr>
          <a:lstStyle/>
          <a:p>
            <a:pPr marL="0" indent="0">
              <a:buNone/>
            </a:pPr>
            <a:r>
              <a:rPr lang="en-US"/>
              <a:t> </a:t>
            </a:r>
          </a:p>
          <a:p>
            <a:endParaRPr lang="en-US"/>
          </a:p>
        </p:txBody>
      </p:sp>
      <p:graphicFrame>
        <p:nvGraphicFramePr>
          <p:cNvPr id="4" name="Table 3">
            <a:extLst>
              <a:ext uri="{FF2B5EF4-FFF2-40B4-BE49-F238E27FC236}">
                <a16:creationId xmlns:a16="http://schemas.microsoft.com/office/drawing/2014/main" id="{5A13F290-BB88-6C92-2A86-67E4F85DF701}"/>
              </a:ext>
            </a:extLst>
          </p:cNvPr>
          <p:cNvGraphicFramePr>
            <a:graphicFrameLocks noGrp="1"/>
          </p:cNvGraphicFramePr>
          <p:nvPr>
            <p:extLst>
              <p:ext uri="{D42A27DB-BD31-4B8C-83A1-F6EECF244321}">
                <p14:modId xmlns:p14="http://schemas.microsoft.com/office/powerpoint/2010/main" val="193225258"/>
              </p:ext>
            </p:extLst>
          </p:nvPr>
        </p:nvGraphicFramePr>
        <p:xfrm>
          <a:off x="0" y="0"/>
          <a:ext cx="12192000" cy="6799795"/>
        </p:xfrm>
        <a:graphic>
          <a:graphicData uri="http://schemas.openxmlformats.org/drawingml/2006/table">
            <a:tbl>
              <a:tblPr firstRow="1" bandRow="1">
                <a:solidFill>
                  <a:schemeClr val="bg1">
                    <a:lumMod val="95000"/>
                  </a:schemeClr>
                </a:solidFill>
                <a:tableStyleId>{5C22544A-7EE6-4342-B048-85BDC9FD1C3A}</a:tableStyleId>
              </a:tblPr>
              <a:tblGrid>
                <a:gridCol w="1892300">
                  <a:extLst>
                    <a:ext uri="{9D8B030D-6E8A-4147-A177-3AD203B41FA5}">
                      <a16:colId xmlns:a16="http://schemas.microsoft.com/office/drawing/2014/main" val="1018356647"/>
                    </a:ext>
                  </a:extLst>
                </a:gridCol>
                <a:gridCol w="10299700">
                  <a:extLst>
                    <a:ext uri="{9D8B030D-6E8A-4147-A177-3AD203B41FA5}">
                      <a16:colId xmlns:a16="http://schemas.microsoft.com/office/drawing/2014/main" val="2202329503"/>
                    </a:ext>
                  </a:extLst>
                </a:gridCol>
              </a:tblGrid>
              <a:tr h="319416">
                <a:tc>
                  <a:txBody>
                    <a:bodyPr/>
                    <a:lstStyle/>
                    <a:p>
                      <a:pPr algn="ctr" fontAlgn="t"/>
                      <a:endParaRPr lang="en-US" sz="1400" b="0" i="0" u="none" strike="noStrike" cap="none" spc="0" dirty="0">
                        <a:solidFill>
                          <a:schemeClr val="bg1"/>
                        </a:solidFill>
                        <a:effectLst/>
                        <a:latin typeface="Arial" panose="020B0604020202020204" pitchFamily="34" charset="0"/>
                      </a:endParaRPr>
                    </a:p>
                  </a:txBody>
                  <a:tcPr marL="13084" marR="13084" marT="82494" marB="0" anchor="ctr">
                    <a:lnL w="12700" cmpd="sng">
                      <a:noFill/>
                    </a:lnL>
                    <a:lnR w="12700" cmpd="sng">
                      <a:noFill/>
                    </a:lnR>
                    <a:lnT w="19050" cap="flat" cmpd="sng" algn="ctr">
                      <a:noFill/>
                      <a:prstDash val="solid"/>
                    </a:lnT>
                    <a:lnB w="38100" cmpd="sng">
                      <a:noFill/>
                    </a:lnB>
                    <a:solidFill>
                      <a:schemeClr val="accent2"/>
                    </a:solidFill>
                  </a:tcPr>
                </a:tc>
                <a:tc>
                  <a:txBody>
                    <a:bodyPr/>
                    <a:lstStyle/>
                    <a:p>
                      <a:pPr algn="ctr" fontAlgn="t"/>
                      <a:r>
                        <a:rPr lang="en-US" sz="2000" b="1" u="none" strike="noStrike" cap="none" spc="0" dirty="0">
                          <a:solidFill>
                            <a:schemeClr val="bg1"/>
                          </a:solidFill>
                          <a:effectLst/>
                        </a:rPr>
                        <a:t>EXEMPLES D’INDICATEURS CREC</a:t>
                      </a:r>
                      <a:endParaRPr lang="en-US" sz="2000" b="1" i="0" u="none" strike="noStrike" cap="none" spc="0" dirty="0">
                        <a:solidFill>
                          <a:schemeClr val="bg1"/>
                        </a:solidFill>
                        <a:effectLst/>
                        <a:latin typeface="Arial" panose="020B0604020202020204" pitchFamily="34" charset="0"/>
                      </a:endParaRPr>
                    </a:p>
                  </a:txBody>
                  <a:tcPr marL="13084" marR="13084" marT="82494" marB="0"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1241165861"/>
                  </a:ext>
                </a:extLst>
              </a:tr>
              <a:tr h="596125">
                <a:tc>
                  <a:txBody>
                    <a:bodyPr/>
                    <a:lstStyle/>
                    <a:p>
                      <a:pPr algn="l" fontAlgn="t"/>
                      <a:r>
                        <a:rPr lang="en-US" sz="1800" b="1" u="none" strike="noStrike" cap="none" spc="0" dirty="0">
                          <a:solidFill>
                            <a:schemeClr val="tx1"/>
                          </a:solidFill>
                          <a:effectLst/>
                        </a:rPr>
                        <a:t>Coordination </a:t>
                      </a:r>
                    </a:p>
                  </a:txBody>
                  <a:tcPr marL="13084" marR="13084" marT="82494" marB="0">
                    <a:lnL w="12700" cmpd="sng">
                      <a:noFill/>
                      <a:prstDash val="solid"/>
                    </a:lnL>
                    <a:lnR w="12700" cmpd="sng">
                      <a:noFill/>
                      <a:prstDash val="solid"/>
                    </a:lnR>
                    <a:lnT w="38100" cmpd="sng">
                      <a:noFill/>
                    </a:lnT>
                    <a:lnB w="9525"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l" fontAlgn="t"/>
                      <a:r>
                        <a:rPr lang="fr-FR" sz="1800" u="none" strike="noStrike" cap="none" spc="0" dirty="0">
                          <a:solidFill>
                            <a:schemeClr val="tx1"/>
                          </a:solidFill>
                          <a:effectLst/>
                        </a:rPr>
                        <a:t>Groupe de coordination de la CREC établi, fonctionnel et plan de la RCCE opérationnalisé</a:t>
                      </a:r>
                      <a:endParaRPr lang="en-US" sz="1800" u="none" strike="noStrike" cap="none" spc="0" dirty="0">
                        <a:solidFill>
                          <a:schemeClr val="tx1"/>
                        </a:solidFill>
                        <a:effectLst/>
                      </a:endParaRPr>
                    </a:p>
                  </a:txBody>
                  <a:tcPr marL="13084" marR="13084" marT="82494" marB="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586910365"/>
                  </a:ext>
                </a:extLst>
              </a:tr>
              <a:tr h="769901">
                <a:tc>
                  <a:txBody>
                    <a:bodyPr/>
                    <a:lstStyle/>
                    <a:p>
                      <a:pPr marL="0" algn="l" defTabSz="914400" rtl="0" eaLnBrk="1" fontAlgn="t" latinLnBrk="0" hangingPunct="1"/>
                      <a:r>
                        <a:rPr lang="en-US" sz="1800" b="1" u="none" strike="noStrike" kern="1200" cap="none" spc="0" dirty="0">
                          <a:solidFill>
                            <a:schemeClr val="tx1"/>
                          </a:solidFill>
                          <a:effectLst/>
                          <a:latin typeface="+mn-lt"/>
                          <a:ea typeface="+mn-ea"/>
                          <a:cs typeface="+mn-cs"/>
                        </a:rPr>
                        <a:t>Données et Feedback </a:t>
                      </a:r>
                    </a:p>
                  </a:txBody>
                  <a:tcPr marL="13084" marR="13084" marT="82494" marB="0" anchor="ctr">
                    <a:lnL w="12700" cmpd="sng">
                      <a:noFill/>
                      <a:prstDash val="solid"/>
                    </a:lnL>
                    <a:lnR w="12700" cmpd="sng">
                      <a:noFill/>
                      <a:prstDash val="soli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algn="l" defTabSz="914400" rtl="0" eaLnBrk="1" fontAlgn="t" latinLnBrk="0" hangingPunct="1"/>
                      <a:r>
                        <a:rPr lang="fr-FR" sz="1800" u="none" strike="noStrike" kern="1200" cap="none" spc="0" dirty="0">
                          <a:solidFill>
                            <a:schemeClr val="tx1"/>
                          </a:solidFill>
                          <a:effectLst/>
                          <a:latin typeface="+mn-lt"/>
                          <a:ea typeface="+mn-ea"/>
                          <a:cs typeface="+mn-cs"/>
                        </a:rPr>
                        <a:t>Disponibilité de données sociales et comportementales représentatives à l'échelle nationale pour éclairer les interventions d'engagement communautaire</a:t>
                      </a:r>
                    </a:p>
                    <a:p>
                      <a:pPr marL="0" algn="l" defTabSz="914400" rtl="0" eaLnBrk="1" fontAlgn="t" latinLnBrk="0" hangingPunct="1"/>
                      <a:endParaRPr lang="en-US" sz="1800" u="none" strike="noStrike" kern="1200" cap="none" spc="0" dirty="0">
                        <a:solidFill>
                          <a:schemeClr val="tx1"/>
                        </a:solidFill>
                        <a:effectLst/>
                        <a:latin typeface="+mn-lt"/>
                        <a:ea typeface="+mn-ea"/>
                        <a:cs typeface="+mn-cs"/>
                      </a:endParaRPr>
                    </a:p>
                    <a:p>
                      <a:pPr marL="0" algn="l" defTabSz="914400" rtl="0" eaLnBrk="1" fontAlgn="t" latinLnBrk="0" hangingPunct="1"/>
                      <a:r>
                        <a:rPr lang="fr-FR" sz="1800" u="none" strike="noStrike" kern="1200" cap="none" spc="0" dirty="0">
                          <a:solidFill>
                            <a:schemeClr val="tx1"/>
                          </a:solidFill>
                          <a:effectLst/>
                          <a:latin typeface="+mn-lt"/>
                          <a:ea typeface="+mn-ea"/>
                          <a:cs typeface="+mn-cs"/>
                        </a:rPr>
                        <a:t>% de personnes de la population affectée/populations ciblées qui ont été consultées et/ou ont participé à toutes les phases du cycle du programme, y compris : a) identification des besoins prioritaires b) conception du programme c) mise en œuvre du programme d) suivi et évaluation du programme« </a:t>
                      </a:r>
                    </a:p>
                    <a:p>
                      <a:pPr marL="0" algn="l" defTabSz="914400" rtl="0" eaLnBrk="1" fontAlgn="t" latinLnBrk="0" hangingPunct="1"/>
                      <a:endParaRPr lang="en-US" sz="1800" u="none" strike="noStrike" kern="1200" cap="none" spc="0" dirty="0">
                        <a:solidFill>
                          <a:schemeClr val="tx1"/>
                        </a:solidFill>
                        <a:effectLst/>
                        <a:latin typeface="+mn-lt"/>
                        <a:ea typeface="+mn-ea"/>
                        <a:cs typeface="+mn-cs"/>
                      </a:endParaRPr>
                    </a:p>
                    <a:p>
                      <a:pPr marL="0" algn="l" defTabSz="914400" rtl="0" eaLnBrk="1" fontAlgn="t" latinLnBrk="0" hangingPunct="1"/>
                      <a:r>
                        <a:rPr lang="fr-FR" sz="1800" u="none" strike="noStrike" kern="1200" cap="none" spc="0" dirty="0">
                          <a:solidFill>
                            <a:schemeClr val="tx1"/>
                          </a:solidFill>
                          <a:effectLst/>
                          <a:latin typeface="+mn-lt"/>
                          <a:ea typeface="+mn-ea"/>
                          <a:cs typeface="+mn-cs"/>
                        </a:rPr>
                        <a:t># personnes partageant leurs préoccupations et posant des questions via des mécanismes de retour d'information établis</a:t>
                      </a:r>
                      <a:r>
                        <a:rPr lang="en-US" sz="1800" u="none" strike="noStrike" kern="1200" cap="none" spc="0" dirty="0">
                          <a:solidFill>
                            <a:schemeClr val="tx1"/>
                          </a:solidFill>
                          <a:effectLst/>
                          <a:latin typeface="+mn-lt"/>
                          <a:ea typeface="+mn-ea"/>
                          <a:cs typeface="+mn-cs"/>
                        </a:rPr>
                        <a:t> </a:t>
                      </a:r>
                    </a:p>
                  </a:txBody>
                  <a:tcPr marL="13084" marR="13084" marT="82494"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717449007"/>
                  </a:ext>
                </a:extLst>
              </a:tr>
              <a:tr h="436209">
                <a:tc>
                  <a:txBody>
                    <a:bodyPr/>
                    <a:lstStyle/>
                    <a:p>
                      <a:pPr marL="0" algn="l" defTabSz="914400" rtl="0" eaLnBrk="1" fontAlgn="t" latinLnBrk="0" hangingPunct="1"/>
                      <a:r>
                        <a:rPr lang="en-US" sz="1800" b="1" u="none" strike="noStrike" kern="1200" cap="none" spc="0" dirty="0">
                          <a:solidFill>
                            <a:schemeClr val="tx1"/>
                          </a:solidFill>
                          <a:effectLst/>
                          <a:latin typeface="+mn-lt"/>
                          <a:ea typeface="+mn-ea"/>
                          <a:cs typeface="+mn-cs"/>
                        </a:rPr>
                        <a:t> Communication de </a:t>
                      </a:r>
                      <a:r>
                        <a:rPr lang="en-US" sz="1800" b="1" u="none" strike="noStrike" kern="1200" cap="none" spc="0" dirty="0" err="1">
                          <a:solidFill>
                            <a:schemeClr val="tx1"/>
                          </a:solidFill>
                          <a:effectLst/>
                          <a:latin typeface="+mn-lt"/>
                          <a:ea typeface="+mn-ea"/>
                          <a:cs typeface="+mn-cs"/>
                        </a:rPr>
                        <a:t>risque</a:t>
                      </a:r>
                      <a:r>
                        <a:rPr lang="en-US" sz="1800" b="1" u="none" strike="noStrike" kern="1200" cap="none" spc="0" dirty="0">
                          <a:solidFill>
                            <a:schemeClr val="tx1"/>
                          </a:solidFill>
                          <a:effectLst/>
                          <a:latin typeface="+mn-lt"/>
                          <a:ea typeface="+mn-ea"/>
                          <a:cs typeface="+mn-cs"/>
                        </a:rPr>
                        <a:t> </a:t>
                      </a:r>
                    </a:p>
                  </a:txBody>
                  <a:tcPr marL="13084" marR="13084" marT="82494" marB="0">
                    <a:lnL w="12700" cmpd="sng">
                      <a:noFill/>
                      <a:prstDash val="solid"/>
                    </a:lnL>
                    <a:lnR w="12700" cmpd="sng">
                      <a:noFill/>
                      <a:prstDash val="soli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algn="l" defTabSz="914400" rtl="0" eaLnBrk="1" fontAlgn="t" latinLnBrk="0" hangingPunct="1"/>
                      <a:r>
                        <a:rPr lang="fr-FR" sz="1800" u="none" strike="noStrike" kern="1200" cap="none" spc="0" dirty="0">
                          <a:solidFill>
                            <a:schemeClr val="tx1"/>
                          </a:solidFill>
                          <a:effectLst/>
                          <a:latin typeface="+mn-lt"/>
                          <a:ea typeface="+mn-ea"/>
                          <a:cs typeface="+mn-cs"/>
                        </a:rPr>
                        <a:t># personnes affectées (enfants, soignants, membres de la communauté) ayant reçu des informations opportunes et vitales sur comment et où accéder aux services disponibles.</a:t>
                      </a:r>
                      <a:endParaRPr lang="en-US" sz="1800" u="none" strike="noStrike" kern="1200" cap="none" spc="0" dirty="0">
                        <a:solidFill>
                          <a:schemeClr val="tx1"/>
                        </a:solidFill>
                        <a:effectLst/>
                        <a:latin typeface="+mn-lt"/>
                        <a:ea typeface="+mn-ea"/>
                        <a:cs typeface="+mn-cs"/>
                      </a:endParaRPr>
                    </a:p>
                  </a:txBody>
                  <a:tcPr marL="13084" marR="13084" marT="82494"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98166484"/>
                  </a:ext>
                </a:extLst>
              </a:tr>
              <a:tr h="436209">
                <a:tc>
                  <a:txBody>
                    <a:bodyPr/>
                    <a:lstStyle/>
                    <a:p>
                      <a:pPr marL="0" algn="l" defTabSz="914400" rtl="0" eaLnBrk="1" fontAlgn="t" latinLnBrk="0" hangingPunct="1"/>
                      <a:r>
                        <a:rPr lang="en-US" sz="1800" b="1" u="none" strike="noStrike" kern="1200" cap="none" spc="0" dirty="0">
                          <a:solidFill>
                            <a:schemeClr val="tx1"/>
                          </a:solidFill>
                          <a:effectLst/>
                          <a:latin typeface="+mn-lt"/>
                          <a:ea typeface="+mn-ea"/>
                          <a:cs typeface="+mn-cs"/>
                        </a:rPr>
                        <a:t>Engagement Communautaire </a:t>
                      </a:r>
                    </a:p>
                  </a:txBody>
                  <a:tcPr marL="13084" marR="13084" marT="82494" marB="0">
                    <a:lnL w="12700" cmpd="sng">
                      <a:noFill/>
                      <a:prstDash val="solid"/>
                    </a:lnL>
                    <a:lnR w="12700" cmpd="sng">
                      <a:noFill/>
                      <a:prstDash val="soli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algn="l" defTabSz="914400" rtl="0" eaLnBrk="1" fontAlgn="t" latinLnBrk="0" hangingPunct="1"/>
                      <a:r>
                        <a:rPr lang="fr-FR" sz="1800" u="none" strike="noStrike" kern="1200" cap="none" spc="0" dirty="0">
                          <a:solidFill>
                            <a:schemeClr val="tx1"/>
                          </a:solidFill>
                          <a:effectLst/>
                          <a:latin typeface="+mn-lt"/>
                          <a:ea typeface="+mn-ea"/>
                          <a:cs typeface="+mn-cs"/>
                        </a:rPr>
                        <a:t># enfants, leurs tuteurs et membres des communautés engagés dans des actions de préparation et de conception de programmes au niveau communautaire</a:t>
                      </a:r>
                    </a:p>
                    <a:p>
                      <a:pPr marL="0" algn="l" defTabSz="914400" rtl="0" eaLnBrk="1" fontAlgn="t" latinLnBrk="0" hangingPunct="1"/>
                      <a:r>
                        <a:rPr lang="fr-FR" sz="1800" u="none" strike="noStrike" kern="1200" cap="none" spc="0" dirty="0">
                          <a:solidFill>
                            <a:schemeClr val="tx1"/>
                          </a:solidFill>
                          <a:effectLst/>
                          <a:latin typeface="+mn-lt"/>
                          <a:ea typeface="+mn-ea"/>
                          <a:cs typeface="+mn-cs"/>
                        </a:rPr>
                        <a:t># personnes engagées dans un dialogue réflexif via des plateformes communautaires lors d'une crise humanitaire</a:t>
                      </a:r>
                    </a:p>
                    <a:p>
                      <a:pPr marL="0" algn="l" defTabSz="914400" rtl="0" eaLnBrk="1" fontAlgn="t" latinLnBrk="0" hangingPunct="1"/>
                      <a:r>
                        <a:rPr lang="fr-FR" sz="1800" u="none" strike="noStrike" kern="1200" cap="none" spc="0" dirty="0">
                          <a:solidFill>
                            <a:schemeClr val="tx1"/>
                          </a:solidFill>
                          <a:effectLst/>
                          <a:latin typeface="+mn-lt"/>
                          <a:ea typeface="+mn-ea"/>
                          <a:cs typeface="+mn-cs"/>
                        </a:rPr>
                        <a:t># personnes engagées dans un dialogue réflexif via les réseaux sociaux et les plateformes numériques pendant une crise humanitaire</a:t>
                      </a:r>
                      <a:endParaRPr lang="en-US" sz="1800" u="none" strike="noStrike" kern="1200" cap="none" spc="0" dirty="0">
                        <a:solidFill>
                          <a:schemeClr val="tx1"/>
                        </a:solidFill>
                        <a:effectLst/>
                        <a:latin typeface="+mn-lt"/>
                        <a:ea typeface="+mn-ea"/>
                        <a:cs typeface="+mn-cs"/>
                      </a:endParaRPr>
                    </a:p>
                  </a:txBody>
                  <a:tcPr marL="13084" marR="13084" marT="82494"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62281148"/>
                  </a:ext>
                </a:extLst>
              </a:tr>
              <a:tr h="436209">
                <a:tc>
                  <a:txBody>
                    <a:bodyPr/>
                    <a:lstStyle/>
                    <a:p>
                      <a:pPr marL="0" algn="l" defTabSz="914400" rtl="0" eaLnBrk="1" fontAlgn="t" latinLnBrk="0" hangingPunct="1"/>
                      <a:r>
                        <a:rPr lang="en-US" sz="1800" b="1" u="none" strike="noStrike" kern="1200" cap="none" spc="0" dirty="0" err="1">
                          <a:solidFill>
                            <a:schemeClr val="tx1"/>
                          </a:solidFill>
                          <a:effectLst/>
                          <a:latin typeface="+mn-lt"/>
                          <a:ea typeface="+mn-ea"/>
                          <a:cs typeface="+mn-cs"/>
                        </a:rPr>
                        <a:t>Développement</a:t>
                      </a:r>
                      <a:r>
                        <a:rPr lang="en-US" sz="1800" b="1" u="none" strike="noStrike" kern="1200" cap="none" spc="0" dirty="0">
                          <a:solidFill>
                            <a:schemeClr val="tx1"/>
                          </a:solidFill>
                          <a:effectLst/>
                          <a:latin typeface="+mn-lt"/>
                          <a:ea typeface="+mn-ea"/>
                          <a:cs typeface="+mn-cs"/>
                        </a:rPr>
                        <a:t> des </a:t>
                      </a:r>
                      <a:r>
                        <a:rPr lang="en-US" sz="1800" b="1" u="none" strike="noStrike" kern="1200" cap="none" spc="0" dirty="0" err="1">
                          <a:solidFill>
                            <a:schemeClr val="tx1"/>
                          </a:solidFill>
                          <a:effectLst/>
                          <a:latin typeface="+mn-lt"/>
                          <a:ea typeface="+mn-ea"/>
                          <a:cs typeface="+mn-cs"/>
                        </a:rPr>
                        <a:t>capacités</a:t>
                      </a:r>
                      <a:endParaRPr lang="en-US" sz="1800" b="1" u="none" strike="noStrike" kern="1200" cap="none" spc="0" dirty="0">
                        <a:solidFill>
                          <a:schemeClr val="tx1"/>
                        </a:solidFill>
                        <a:effectLst/>
                        <a:latin typeface="+mn-lt"/>
                        <a:ea typeface="+mn-ea"/>
                        <a:cs typeface="+mn-cs"/>
                      </a:endParaRPr>
                    </a:p>
                  </a:txBody>
                  <a:tcPr marL="13084" marR="13084" marT="82494" marB="0">
                    <a:lnL w="12700" cmpd="sng">
                      <a:noFill/>
                      <a:prstDash val="solid"/>
                    </a:lnL>
                    <a:lnR w="12700" cmpd="sng">
                      <a:noFill/>
                      <a:prstDash val="soli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lnB>
                    <a:solidFill>
                      <a:schemeClr val="bg1">
                        <a:lumMod val="95000"/>
                      </a:schemeClr>
                    </a:solidFill>
                  </a:tcPr>
                </a:tc>
                <a:tc>
                  <a:txBody>
                    <a:bodyPr/>
                    <a:lstStyle/>
                    <a:p>
                      <a:pPr marL="0" algn="l" defTabSz="914400" rtl="0" eaLnBrk="1" fontAlgn="t" latinLnBrk="0" hangingPunct="1"/>
                      <a:r>
                        <a:rPr lang="fr-FR" sz="1800" u="none" strike="noStrike" kern="1200" cap="none" spc="0" dirty="0">
                          <a:solidFill>
                            <a:schemeClr val="tx1"/>
                          </a:solidFill>
                          <a:effectLst/>
                          <a:latin typeface="+mn-lt"/>
                          <a:ea typeface="+mn-ea"/>
                          <a:cs typeface="+mn-cs"/>
                        </a:rPr>
                        <a:t># personnes formées pour gérer, faciliter ou s'engager dans le processus d'engagement communautaire </a:t>
                      </a:r>
                      <a:endParaRPr lang="en-US" sz="1800" u="none" strike="noStrike" kern="1200" cap="none" spc="0" dirty="0">
                        <a:solidFill>
                          <a:schemeClr val="tx1"/>
                        </a:solidFill>
                        <a:effectLst/>
                        <a:latin typeface="+mn-lt"/>
                        <a:ea typeface="+mn-ea"/>
                        <a:cs typeface="+mn-cs"/>
                      </a:endParaRPr>
                    </a:p>
                  </a:txBody>
                  <a:tcPr marL="13084" marR="13084" marT="82494"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719981201"/>
                  </a:ext>
                </a:extLst>
              </a:tr>
            </a:tbl>
          </a:graphicData>
        </a:graphic>
      </p:graphicFrame>
    </p:spTree>
    <p:extLst>
      <p:ext uri="{BB962C8B-B14F-4D97-AF65-F5344CB8AC3E}">
        <p14:creationId xmlns:p14="http://schemas.microsoft.com/office/powerpoint/2010/main" val="1296585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D79974-3E5E-CBD4-F47E-AF53585830CF}"/>
              </a:ext>
            </a:extLst>
          </p:cNvPr>
          <p:cNvSpPr>
            <a:spLocks noGrp="1"/>
          </p:cNvSpPr>
          <p:nvPr>
            <p:ph idx="1"/>
          </p:nvPr>
        </p:nvSpPr>
        <p:spPr>
          <a:xfrm>
            <a:off x="1069848" y="2121408"/>
            <a:ext cx="4773168" cy="4050792"/>
          </a:xfrm>
        </p:spPr>
        <p:txBody>
          <a:bodyPr>
            <a:normAutofit/>
          </a:bodyPr>
          <a:lstStyle/>
          <a:p>
            <a:pPr marL="0" indent="0">
              <a:buNone/>
            </a:pPr>
            <a:r>
              <a:rPr lang="en-US"/>
              <a:t> </a:t>
            </a:r>
          </a:p>
          <a:p>
            <a:endParaRPr lang="en-US"/>
          </a:p>
        </p:txBody>
      </p:sp>
      <p:graphicFrame>
        <p:nvGraphicFramePr>
          <p:cNvPr id="4" name="Table 3">
            <a:extLst>
              <a:ext uri="{FF2B5EF4-FFF2-40B4-BE49-F238E27FC236}">
                <a16:creationId xmlns:a16="http://schemas.microsoft.com/office/drawing/2014/main" id="{5A13F290-BB88-6C92-2A86-67E4F85DF701}"/>
              </a:ext>
            </a:extLst>
          </p:cNvPr>
          <p:cNvGraphicFramePr>
            <a:graphicFrameLocks noGrp="1"/>
          </p:cNvGraphicFramePr>
          <p:nvPr>
            <p:extLst>
              <p:ext uri="{D42A27DB-BD31-4B8C-83A1-F6EECF244321}">
                <p14:modId xmlns:p14="http://schemas.microsoft.com/office/powerpoint/2010/main" val="1546900245"/>
              </p:ext>
            </p:extLst>
          </p:nvPr>
        </p:nvGraphicFramePr>
        <p:xfrm>
          <a:off x="235131" y="450906"/>
          <a:ext cx="11855269" cy="5873694"/>
        </p:xfrm>
        <a:graphic>
          <a:graphicData uri="http://schemas.openxmlformats.org/drawingml/2006/table">
            <a:tbl>
              <a:tblPr firstRow="1" bandRow="1">
                <a:solidFill>
                  <a:schemeClr val="bg1">
                    <a:lumMod val="95000"/>
                  </a:schemeClr>
                </a:solidFill>
                <a:tableStyleId>{5C22544A-7EE6-4342-B048-85BDC9FD1C3A}</a:tableStyleId>
              </a:tblPr>
              <a:tblGrid>
                <a:gridCol w="2557019">
                  <a:extLst>
                    <a:ext uri="{9D8B030D-6E8A-4147-A177-3AD203B41FA5}">
                      <a16:colId xmlns:a16="http://schemas.microsoft.com/office/drawing/2014/main" val="1018356647"/>
                    </a:ext>
                  </a:extLst>
                </a:gridCol>
                <a:gridCol w="9298250">
                  <a:extLst>
                    <a:ext uri="{9D8B030D-6E8A-4147-A177-3AD203B41FA5}">
                      <a16:colId xmlns:a16="http://schemas.microsoft.com/office/drawing/2014/main" val="2202329503"/>
                    </a:ext>
                  </a:extLst>
                </a:gridCol>
              </a:tblGrid>
              <a:tr h="400369">
                <a:tc>
                  <a:txBody>
                    <a:bodyPr/>
                    <a:lstStyle/>
                    <a:p>
                      <a:pPr algn="ctr" fontAlgn="t"/>
                      <a:endParaRPr lang="en-US" sz="1400" b="0" i="0" u="none" strike="noStrike" cap="none" spc="0" dirty="0">
                        <a:solidFill>
                          <a:schemeClr val="bg1"/>
                        </a:solidFill>
                        <a:effectLst/>
                        <a:latin typeface="Arial" panose="020B0604020202020204" pitchFamily="34" charset="0"/>
                      </a:endParaRPr>
                    </a:p>
                  </a:txBody>
                  <a:tcPr marL="13084" marR="13084" marT="82494" marB="0" anchor="ctr">
                    <a:lnL w="12700" cmpd="sng">
                      <a:noFill/>
                    </a:lnL>
                    <a:lnR w="12700" cmpd="sng">
                      <a:noFill/>
                    </a:lnR>
                    <a:lnT w="19050" cap="flat" cmpd="sng" algn="ctr">
                      <a:noFill/>
                      <a:prstDash val="solid"/>
                    </a:lnT>
                    <a:lnB w="38100" cmpd="sng">
                      <a:noFill/>
                    </a:lnB>
                    <a:solidFill>
                      <a:schemeClr val="accent2"/>
                    </a:solidFill>
                  </a:tcPr>
                </a:tc>
                <a:tc>
                  <a:txBody>
                    <a:bodyPr/>
                    <a:lstStyle/>
                    <a:p>
                      <a:pPr algn="ctr" fontAlgn="t"/>
                      <a:r>
                        <a:rPr lang="en-US" sz="2000" b="1" u="none" strike="noStrike" cap="none" spc="0" dirty="0">
                          <a:solidFill>
                            <a:schemeClr val="bg1"/>
                          </a:solidFill>
                          <a:effectLst/>
                        </a:rPr>
                        <a:t>EXEMPLES D’INDICATEURS CREC</a:t>
                      </a:r>
                      <a:endParaRPr lang="en-US" sz="2000" b="1" i="0" u="none" strike="noStrike" cap="none" spc="0" dirty="0">
                        <a:solidFill>
                          <a:schemeClr val="bg1"/>
                        </a:solidFill>
                        <a:effectLst/>
                        <a:latin typeface="Arial" panose="020B0604020202020204" pitchFamily="34" charset="0"/>
                      </a:endParaRPr>
                    </a:p>
                  </a:txBody>
                  <a:tcPr marL="13084" marR="13084" marT="82494" marB="0"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1241165861"/>
                  </a:ext>
                </a:extLst>
              </a:tr>
              <a:tr h="5473325">
                <a:tc>
                  <a:txBody>
                    <a:bodyPr/>
                    <a:lstStyle/>
                    <a:p>
                      <a:pPr algn="l" fontAlgn="t"/>
                      <a:r>
                        <a:rPr lang="fr-FR" sz="1800" b="1" u="none" strike="noStrike" cap="none" spc="0" dirty="0">
                          <a:solidFill>
                            <a:schemeClr val="tx1"/>
                          </a:solidFill>
                          <a:effectLst/>
                        </a:rPr>
                        <a:t>Suggestions d’indicateurs à plus long terme</a:t>
                      </a:r>
                      <a:r>
                        <a:rPr lang="fr-FR" sz="1800" b="1" i="1" u="none" strike="noStrike" cap="none" spc="0" dirty="0">
                          <a:solidFill>
                            <a:schemeClr val="tx1"/>
                          </a:solidFill>
                          <a:effectLst/>
                        </a:rPr>
                        <a:t> (non-high performance  </a:t>
                      </a:r>
                      <a:r>
                        <a:rPr lang="fr-FR" sz="1800" b="1" i="1" u="none" strike="noStrike" cap="none" spc="0" dirty="0" err="1">
                          <a:solidFill>
                            <a:schemeClr val="tx1"/>
                          </a:solidFill>
                          <a:effectLst/>
                        </a:rPr>
                        <a:t>indicators</a:t>
                      </a:r>
                      <a:r>
                        <a:rPr lang="fr-FR" sz="1800" b="1" i="1" u="none" strike="noStrike" cap="none" spc="0" dirty="0">
                          <a:solidFill>
                            <a:schemeClr val="tx1"/>
                          </a:solidFill>
                          <a:effectLst/>
                        </a:rPr>
                        <a:t>)</a:t>
                      </a:r>
                      <a:endParaRPr lang="en-US" sz="1800" b="1" i="1" u="none" strike="noStrike" cap="none" spc="0" dirty="0">
                        <a:solidFill>
                          <a:schemeClr val="tx1"/>
                        </a:solidFill>
                        <a:effectLst/>
                      </a:endParaRPr>
                    </a:p>
                  </a:txBody>
                  <a:tcPr marL="13084" marR="13084" marT="82494" marB="0" anchor="ctr">
                    <a:lnL w="12700" cmpd="sng">
                      <a:noFill/>
                      <a:prstDash val="solid"/>
                    </a:lnL>
                    <a:lnR w="12700" cmpd="sng">
                      <a:noFill/>
                      <a:prstDash val="solid"/>
                    </a:lnR>
                    <a:lnT w="38100" cmpd="sng">
                      <a:noFill/>
                    </a:lnT>
                    <a:lnB w="9525"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l" fontAlgn="t"/>
                      <a:endParaRPr lang="en-US" sz="1800" u="none" strike="noStrike" cap="none" spc="0" dirty="0">
                        <a:solidFill>
                          <a:schemeClr val="tx1"/>
                        </a:solidFill>
                        <a:effectLst/>
                      </a:endParaRPr>
                    </a:p>
                    <a:p>
                      <a:pPr algn="l" fontAlgn="t"/>
                      <a:r>
                        <a:rPr lang="en-US" sz="1800" b="1" u="none" strike="noStrike" cap="none" spc="0" dirty="0" err="1">
                          <a:solidFill>
                            <a:schemeClr val="tx1"/>
                          </a:solidFill>
                          <a:effectLst/>
                        </a:rPr>
                        <a:t>Prévention</a:t>
                      </a:r>
                      <a:r>
                        <a:rPr lang="en-US" sz="1800" b="1" u="none" strike="noStrike" cap="none" spc="0" dirty="0">
                          <a:solidFill>
                            <a:schemeClr val="tx1"/>
                          </a:solidFill>
                          <a:effectLst/>
                        </a:rPr>
                        <a:t>: </a:t>
                      </a:r>
                    </a:p>
                    <a:p>
                      <a:pPr algn="l" fontAlgn="t"/>
                      <a:r>
                        <a:rPr lang="fr-FR" sz="1800" u="none" strike="noStrike" cap="none" spc="0" dirty="0">
                          <a:solidFill>
                            <a:schemeClr val="tx1"/>
                          </a:solidFill>
                          <a:effectLst/>
                        </a:rPr>
                        <a:t>% personnes déclarant appliquer les mesures recommandées pour se protéger de la </a:t>
                      </a:r>
                      <a:r>
                        <a:rPr lang="fr-FR" sz="1800" u="none" strike="noStrike" cap="none" spc="0" dirty="0" err="1">
                          <a:solidFill>
                            <a:schemeClr val="tx1"/>
                          </a:solidFill>
                          <a:effectLst/>
                        </a:rPr>
                        <a:t>mpox</a:t>
                      </a:r>
                      <a:r>
                        <a:rPr lang="fr-FR" sz="1800" u="none" strike="noStrike" cap="none" spc="0" dirty="0">
                          <a:solidFill>
                            <a:schemeClr val="tx1"/>
                          </a:solidFill>
                          <a:effectLst/>
                        </a:rPr>
                        <a:t> (désagrégé par comportement)</a:t>
                      </a:r>
                    </a:p>
                    <a:p>
                      <a:pPr algn="l" fontAlgn="t"/>
                      <a:r>
                        <a:rPr lang="fr-FR" sz="1800" u="none" strike="noStrike" cap="none" spc="0" dirty="0">
                          <a:solidFill>
                            <a:schemeClr val="tx1"/>
                          </a:solidFill>
                          <a:effectLst/>
                        </a:rPr>
                        <a:t>% d’augmentation des connaissances du public sur la transmission de la </a:t>
                      </a:r>
                      <a:r>
                        <a:rPr lang="fr-FR" sz="1800" u="none" strike="noStrike" cap="none" spc="0" dirty="0" err="1">
                          <a:solidFill>
                            <a:schemeClr val="tx1"/>
                          </a:solidFill>
                          <a:effectLst/>
                        </a:rPr>
                        <a:t>Mpox</a:t>
                      </a:r>
                      <a:r>
                        <a:rPr lang="fr-FR" sz="1800" u="none" strike="noStrike" cap="none" spc="0" dirty="0">
                          <a:solidFill>
                            <a:schemeClr val="tx1"/>
                          </a:solidFill>
                          <a:effectLst/>
                        </a:rPr>
                        <a:t> et les mesures de prévention.</a:t>
                      </a:r>
                    </a:p>
                    <a:p>
                      <a:pPr algn="l" fontAlgn="t"/>
                      <a:r>
                        <a:rPr lang="fr-FR" sz="1800" u="none" strike="noStrike" cap="none" spc="0" dirty="0">
                          <a:solidFill>
                            <a:schemeClr val="tx1"/>
                          </a:solidFill>
                          <a:effectLst/>
                        </a:rPr>
                        <a:t>% personnes connaissant les symptômes corrects de [nom de la PHE] </a:t>
                      </a:r>
                    </a:p>
                    <a:p>
                      <a:pPr algn="l" fontAlgn="t"/>
                      <a:r>
                        <a:rPr lang="fr-FR" sz="1800" u="none" strike="noStrike" cap="none" spc="0" dirty="0">
                          <a:solidFill>
                            <a:schemeClr val="tx1"/>
                          </a:solidFill>
                          <a:effectLst/>
                        </a:rPr>
                        <a:t>% personnes qui recevront un vaccin s’il est disponible </a:t>
                      </a:r>
                    </a:p>
                    <a:p>
                      <a:pPr algn="l" fontAlgn="t"/>
                      <a:r>
                        <a:rPr lang="fr-FR" sz="1800" u="none" strike="noStrike" cap="none" spc="0" dirty="0">
                          <a:solidFill>
                            <a:schemeClr val="tx1"/>
                          </a:solidFill>
                          <a:effectLst/>
                        </a:rPr>
                        <a:t>% personnes qui pensent courir un risque de contracter [nom de la PHE]</a:t>
                      </a:r>
                      <a:endParaRPr lang="en-US" sz="1800" u="none" strike="noStrike" cap="none" spc="0" dirty="0">
                        <a:solidFill>
                          <a:schemeClr val="tx1"/>
                        </a:solidFill>
                        <a:effectLst/>
                      </a:endParaRPr>
                    </a:p>
                    <a:p>
                      <a:pPr algn="l" fontAlgn="t"/>
                      <a:endParaRPr lang="en-US" sz="1800" b="1" u="none" strike="noStrike" cap="none" spc="0" dirty="0">
                        <a:solidFill>
                          <a:schemeClr val="tx1"/>
                        </a:solidFill>
                        <a:effectLst/>
                      </a:endParaRPr>
                    </a:p>
                    <a:p>
                      <a:pPr algn="l" fontAlgn="t"/>
                      <a:r>
                        <a:rPr lang="en-US" sz="1800" b="1" u="none" strike="noStrike" cap="none" spc="0" dirty="0">
                          <a:solidFill>
                            <a:schemeClr val="tx1"/>
                          </a:solidFill>
                          <a:effectLst/>
                        </a:rPr>
                        <a:t>Engagement Communautaire:</a:t>
                      </a:r>
                    </a:p>
                    <a:p>
                      <a:pPr algn="l" fontAlgn="t"/>
                      <a:r>
                        <a:rPr lang="fr-FR" sz="1800" u="none" strike="noStrike" cap="none" spc="0" dirty="0">
                          <a:solidFill>
                            <a:schemeClr val="tx1"/>
                          </a:solidFill>
                          <a:effectLst/>
                        </a:rPr>
                        <a:t>% zones ciblées où les membres de la communauté jouent un rôle actif dans la prestation de services de santé publique pour répondre à [nom de la PHE]</a:t>
                      </a:r>
                    </a:p>
                    <a:p>
                      <a:pPr algn="l" fontAlgn="t"/>
                      <a:r>
                        <a:rPr lang="fr-FR" sz="1800" u="none" strike="noStrike" cap="none" spc="0" dirty="0">
                          <a:solidFill>
                            <a:schemeClr val="tx1"/>
                          </a:solidFill>
                          <a:effectLst/>
                        </a:rPr>
                        <a:t>% zones ciblées où les membres de la communauté participent activement aux processus décisionnels en matière de santé publique</a:t>
                      </a:r>
                    </a:p>
                    <a:p>
                      <a:pPr algn="l" fontAlgn="t"/>
                      <a:endParaRPr lang="en-US" sz="1800" u="none" strike="noStrike" cap="none" spc="0" dirty="0">
                        <a:solidFill>
                          <a:schemeClr val="tx1"/>
                        </a:solidFill>
                        <a:effectLst/>
                      </a:endParaRPr>
                    </a:p>
                    <a:p>
                      <a:pPr algn="l" fontAlgn="t"/>
                      <a:r>
                        <a:rPr lang="en-US" sz="1800" b="1" u="none" strike="noStrike" cap="none" spc="0" dirty="0">
                          <a:solidFill>
                            <a:schemeClr val="tx1"/>
                          </a:solidFill>
                          <a:effectLst/>
                        </a:rPr>
                        <a:t>Feedback: </a:t>
                      </a:r>
                    </a:p>
                    <a:p>
                      <a:pPr algn="l" fontAlgn="t"/>
                      <a:r>
                        <a:rPr lang="fr-FR" sz="1800" u="none" strike="noStrike" cap="none" spc="0" dirty="0">
                          <a:solidFill>
                            <a:schemeClr val="tx1"/>
                          </a:solidFill>
                          <a:effectLst/>
                        </a:rPr>
                        <a:t>% de zones ciblées où des mécanismes sont en place pour recueillir et utiliser les feedbacks de la communauté</a:t>
                      </a:r>
                      <a:endParaRPr lang="en-US" sz="1800" u="none" strike="noStrike" cap="none" spc="0" dirty="0">
                        <a:solidFill>
                          <a:schemeClr val="tx1"/>
                        </a:solidFill>
                        <a:effectLst/>
                      </a:endParaRPr>
                    </a:p>
                  </a:txBody>
                  <a:tcPr marL="13084" marR="13084" marT="82494" marB="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586910365"/>
                  </a:ext>
                </a:extLst>
              </a:tr>
            </a:tbl>
          </a:graphicData>
        </a:graphic>
      </p:graphicFrame>
    </p:spTree>
    <p:extLst>
      <p:ext uri="{BB962C8B-B14F-4D97-AF65-F5344CB8AC3E}">
        <p14:creationId xmlns:p14="http://schemas.microsoft.com/office/powerpoint/2010/main" val="1944358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12E69-CDCE-45A8-97B3-20C5FA07A6C5}"/>
              </a:ext>
            </a:extLst>
          </p:cNvPr>
          <p:cNvSpPr>
            <a:spLocks noGrp="1"/>
          </p:cNvSpPr>
          <p:nvPr>
            <p:ph type="title"/>
          </p:nvPr>
        </p:nvSpPr>
        <p:spPr>
          <a:xfrm>
            <a:off x="10510" y="-157655"/>
            <a:ext cx="6743844" cy="1609344"/>
          </a:xfrm>
        </p:spPr>
        <p:txBody>
          <a:bodyPr>
            <a:normAutofit/>
          </a:bodyPr>
          <a:lstStyle/>
          <a:p>
            <a:r>
              <a:rPr lang="en-US" sz="3400" dirty="0"/>
              <a:t>Toolbox</a:t>
            </a:r>
            <a:br>
              <a:rPr lang="en-US" sz="3400" dirty="0"/>
            </a:br>
            <a:endParaRPr lang="en-US" sz="3400" dirty="0"/>
          </a:p>
        </p:txBody>
      </p:sp>
      <p:sp>
        <p:nvSpPr>
          <p:cNvPr id="5" name="Content Placeholder 4">
            <a:extLst>
              <a:ext uri="{FF2B5EF4-FFF2-40B4-BE49-F238E27FC236}">
                <a16:creationId xmlns:a16="http://schemas.microsoft.com/office/drawing/2014/main" id="{DDC44EA4-3B25-40DF-9D70-9E258084FE3D}"/>
              </a:ext>
            </a:extLst>
          </p:cNvPr>
          <p:cNvSpPr>
            <a:spLocks noGrp="1"/>
          </p:cNvSpPr>
          <p:nvPr>
            <p:ph idx="1"/>
          </p:nvPr>
        </p:nvSpPr>
        <p:spPr>
          <a:xfrm>
            <a:off x="0" y="647017"/>
            <a:ext cx="9260918" cy="6768661"/>
          </a:xfrm>
        </p:spPr>
        <p:txBody>
          <a:bodyPr>
            <a:normAutofit fontScale="85000" lnSpcReduction="10000"/>
          </a:bodyPr>
          <a:lstStyle/>
          <a:p>
            <a:pPr marL="0" marR="0" indent="0">
              <a:lnSpc>
                <a:spcPct val="107000"/>
              </a:lnSpc>
              <a:spcBef>
                <a:spcPts val="0"/>
              </a:spcBef>
              <a:spcAft>
                <a:spcPts val="0"/>
              </a:spcAft>
              <a:buNone/>
            </a:pPr>
            <a:r>
              <a:rPr lang="en-US" sz="2100" b="1" dirty="0">
                <a:effectLst/>
                <a:latin typeface="Calibri" panose="020F0502020204030204" pitchFamily="34" charset="0"/>
                <a:ea typeface="Calibri" panose="020F0502020204030204" pitchFamily="34" charset="0"/>
                <a:cs typeface="Times New Roman" panose="02020603050405020304" pitchFamily="18" charset="0"/>
              </a:rPr>
              <a:t>Guidance </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100" b="1" dirty="0">
                <a:effectLst/>
                <a:latin typeface="Calibri" panose="020F0502020204030204" pitchFamily="34" charset="0"/>
                <a:ea typeface="Calibri" panose="020F0502020204030204" pitchFamily="34" charset="0"/>
                <a:cs typeface="Times New Roman" panose="02020603050405020304" pitchFamily="18" charset="0"/>
              </a:rPr>
              <a:t>2024 </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UNICEF RCCE Mpox Guidance and Resources August 2024</a:t>
            </a:r>
            <a:r>
              <a:rPr lang="en-US" sz="2100" dirty="0">
                <a:effectLst/>
                <a:latin typeface="Calibri" panose="020F0502020204030204" pitchFamily="34" charset="0"/>
                <a:ea typeface="Calibri" panose="020F0502020204030204" pitchFamily="34" charset="0"/>
                <a:cs typeface="Times New Roman" panose="02020603050405020304" pitchFamily="18" charset="0"/>
              </a:rPr>
              <a:t> and </a:t>
            </a:r>
            <a:r>
              <a:rPr lang="en-US" sz="2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Summary RCCE Mpox presentation</a:t>
            </a:r>
            <a:r>
              <a:rPr lang="en-US" sz="2100" dirty="0">
                <a:effectLst/>
                <a:latin typeface="Calibri" panose="020F0502020204030204" pitchFamily="34" charset="0"/>
                <a:ea typeface="Calibri" panose="020F0502020204030204" pitchFamily="34" charset="0"/>
                <a:cs typeface="Times New Roman" panose="02020603050405020304" pitchFamily="18" charset="0"/>
              </a:rPr>
              <a:t> (August 2024)  </a:t>
            </a:r>
          </a:p>
          <a:p>
            <a:pPr marL="342900" marR="0" lvl="0" indent="-342900">
              <a:lnSpc>
                <a:spcPct val="107000"/>
              </a:lnSpc>
              <a:spcBef>
                <a:spcPts val="0"/>
              </a:spcBef>
              <a:spcAft>
                <a:spcPts val="0"/>
              </a:spcAft>
              <a:buFont typeface="Symbol" panose="05050102010706020507" pitchFamily="18" charset="2"/>
              <a:buChar char=""/>
            </a:pPr>
            <a:r>
              <a:rPr lang="en-US" sz="2100" dirty="0">
                <a:effectLst/>
                <a:latin typeface="Calibri" panose="020F0502020204030204" pitchFamily="34" charset="0"/>
                <a:ea typeface="Calibri" panose="020F0502020204030204" pitchFamily="34" charset="0"/>
                <a:cs typeface="Times New Roman" panose="02020603050405020304" pitchFamily="18" charset="0"/>
                <a:hlinkClick r:id="rId4"/>
              </a:rPr>
              <a:t>Mpox RCCE Training for volunteers </a:t>
            </a:r>
            <a:r>
              <a:rPr lang="en-US" sz="2100" dirty="0">
                <a:effectLst/>
                <a:latin typeface="Calibri" panose="020F0502020204030204" pitchFamily="34" charset="0"/>
                <a:ea typeface="Calibri" panose="020F0502020204030204" pitchFamily="34" charset="0"/>
                <a:cs typeface="Times New Roman" panose="02020603050405020304" pitchFamily="18" charset="0"/>
              </a:rPr>
              <a:t>ENG and</a:t>
            </a:r>
            <a:r>
              <a:rPr lang="en-US" sz="2100" dirty="0">
                <a:solidFill>
                  <a:srgbClr val="6B9F25"/>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100" dirty="0">
                <a:solidFill>
                  <a:srgbClr val="6B9F25"/>
                </a:solidFill>
                <a:effectLst/>
                <a:latin typeface="Calibri" panose="020F050202020403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Mpox RCCE Training for volunteers and Staff </a:t>
            </a:r>
            <a:r>
              <a:rPr lang="en-US" sz="2100" dirty="0">
                <a:effectLst/>
                <a:latin typeface="Calibri" panose="020F050202020403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_FRA</a:t>
            </a:r>
            <a:r>
              <a:rPr lang="en-US" sz="2100" dirty="0">
                <a:effectLst/>
                <a:latin typeface="Calibri" panose="020F0502020204030204" pitchFamily="34" charset="0"/>
                <a:ea typeface="Calibri" panose="020F0502020204030204" pitchFamily="34" charset="0"/>
                <a:cs typeface="Times New Roman" panose="02020603050405020304" pitchFamily="18" charset="0"/>
              </a:rPr>
              <a:t> (Sept 2024) </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2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Risk communication and community engagement readiness and response toolkit: Mpox</a:t>
            </a:r>
            <a:r>
              <a:rPr lang="en-US" sz="2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(2024)</a:t>
            </a:r>
            <a:endParaRPr lang="en-US" sz="2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2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WHO RCCE Messages</a:t>
            </a:r>
            <a:r>
              <a:rPr lang="en-US" sz="2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(24</a:t>
            </a:r>
            <a:r>
              <a:rPr lang="en-US" sz="2100" u="sng" baseline="300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th</a:t>
            </a:r>
            <a:r>
              <a:rPr lang="en-US" sz="2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August 2024)  </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2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MPOX Q&amp;A (WHO 17 August 2024)</a:t>
            </a:r>
            <a:r>
              <a:rPr lang="en-US" sz="2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2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Mpox (who.int)</a:t>
            </a:r>
            <a:r>
              <a:rPr lang="en-US" sz="2100" dirty="0">
                <a:effectLst/>
                <a:latin typeface="Calibri" panose="020F0502020204030204" pitchFamily="34" charset="0"/>
                <a:ea typeface="Calibri" panose="020F0502020204030204" pitchFamily="34" charset="0"/>
                <a:cs typeface="Times New Roman" panose="02020603050405020304" pitchFamily="18" charset="0"/>
              </a:rPr>
              <a:t> – Facts 26th August 2024</a:t>
            </a:r>
          </a:p>
          <a:p>
            <a:pPr marL="0" marR="0" indent="0">
              <a:lnSpc>
                <a:spcPct val="107000"/>
              </a:lnSpc>
              <a:spcBef>
                <a:spcPts val="0"/>
              </a:spcBef>
              <a:spcAft>
                <a:spcPts val="0"/>
              </a:spcAft>
              <a:buNone/>
              <a:tabLst>
                <a:tab pos="457200" algn="l"/>
              </a:tabLs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2022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Risk communication and community engagement (RCCE) for mpox outbreaks: Interim guidance, 2022</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(2022)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1"/>
              </a:rPr>
              <a:t>Risk communication and community engagement public health advice on understanding, preventing and addressing stigma and discrimination related to mpox</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2022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2"/>
              </a:rPr>
              <a:t>Testing for mpox: individuals and communities</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3"/>
              </a:rPr>
              <a:t>Testing for mpox: health workers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4"/>
              </a:rPr>
              <a:t>Recovering from mpox at home Infographic</a:t>
            </a:r>
            <a:r>
              <a:rPr lang="en-US" sz="1800" dirty="0">
                <a:effectLst/>
                <a:latin typeface="Calibri" panose="020F0502020204030204" pitchFamily="34" charset="0"/>
                <a:ea typeface="Calibri" panose="020F0502020204030204" pitchFamily="34" charset="0"/>
                <a:cs typeface="Times New Roman" panose="02020603050405020304" pitchFamily="18" charset="0"/>
              </a:rPr>
              <a:t> (2022) </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Mpox (Monkeypox):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5"/>
              </a:rPr>
              <a:t>What we know Infographic</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Mpox: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6"/>
              </a:rPr>
              <a:t>What you need to know infographic</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(2022)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7"/>
              </a:rPr>
              <a:t>Public health advice on mpox and congregate settings: settings in which people live, stay or work in proximity</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(2022)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8"/>
              </a:rPr>
              <a:t>Public health advice on Mpox (monkeypox) and sex-on-premises venues and events</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(2022)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9"/>
              </a:rPr>
              <a:t>Public health advice for gay, bisexual and other men who have sex with men on the recent outbreak of monkeypox</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(2022)</a:t>
            </a:r>
            <a:endParaRPr lang="en-US" sz="18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274320" marR="0" indent="0">
              <a:lnSpc>
                <a:spcPct val="107000"/>
              </a:lnSpc>
              <a:spcBef>
                <a:spcPts val="0"/>
              </a:spcBef>
              <a:spcAft>
                <a:spcPts val="0"/>
              </a:spcAft>
              <a:buNone/>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b="1"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p>
          <a:p>
            <a:endParaRPr lang="en-US" sz="1800" dirty="0"/>
          </a:p>
          <a:p>
            <a:endParaRPr lang="en-US" sz="1800" dirty="0"/>
          </a:p>
          <a:p>
            <a:pPr marL="0" indent="0">
              <a:buNone/>
            </a:pPr>
            <a:endParaRPr lang="en-US" sz="1800" dirty="0">
              <a:solidFill>
                <a:schemeClr val="accent2"/>
              </a:solidFill>
            </a:endParaRPr>
          </a:p>
        </p:txBody>
      </p:sp>
      <p:pic>
        <p:nvPicPr>
          <p:cNvPr id="22" name="Graphic 21" descr="Tools">
            <a:extLst>
              <a:ext uri="{FF2B5EF4-FFF2-40B4-BE49-F238E27FC236}">
                <a16:creationId xmlns:a16="http://schemas.microsoft.com/office/drawing/2014/main" id="{E07BF9DE-D612-D4D4-598E-B6E4A0A2E8D9}"/>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947992" y="1584297"/>
            <a:ext cx="3369177" cy="3369177"/>
          </a:xfrm>
          <a:prstGeom prst="rect">
            <a:avLst/>
          </a:prstGeom>
        </p:spPr>
      </p:pic>
    </p:spTree>
    <p:extLst>
      <p:ext uri="{BB962C8B-B14F-4D97-AF65-F5344CB8AC3E}">
        <p14:creationId xmlns:p14="http://schemas.microsoft.com/office/powerpoint/2010/main" val="42772237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12E69-CDCE-45A8-97B3-20C5FA07A6C5}"/>
              </a:ext>
            </a:extLst>
          </p:cNvPr>
          <p:cNvSpPr>
            <a:spLocks noGrp="1"/>
          </p:cNvSpPr>
          <p:nvPr>
            <p:ph type="title"/>
          </p:nvPr>
        </p:nvSpPr>
        <p:spPr>
          <a:xfrm>
            <a:off x="0" y="0"/>
            <a:ext cx="6743844" cy="1609344"/>
          </a:xfrm>
        </p:spPr>
        <p:txBody>
          <a:bodyPr>
            <a:normAutofit/>
          </a:bodyPr>
          <a:lstStyle/>
          <a:p>
            <a:r>
              <a:rPr lang="en-US" sz="3400" dirty="0"/>
              <a:t>Toolbox</a:t>
            </a:r>
            <a:br>
              <a:rPr lang="en-US" sz="3400" dirty="0"/>
            </a:br>
            <a:endParaRPr lang="en-US" sz="3400" dirty="0"/>
          </a:p>
        </p:txBody>
      </p:sp>
      <p:sp>
        <p:nvSpPr>
          <p:cNvPr id="5" name="Content Placeholder 4">
            <a:extLst>
              <a:ext uri="{FF2B5EF4-FFF2-40B4-BE49-F238E27FC236}">
                <a16:creationId xmlns:a16="http://schemas.microsoft.com/office/drawing/2014/main" id="{DDC44EA4-3B25-40DF-9D70-9E258084FE3D}"/>
              </a:ext>
            </a:extLst>
          </p:cNvPr>
          <p:cNvSpPr>
            <a:spLocks noGrp="1"/>
          </p:cNvSpPr>
          <p:nvPr>
            <p:ph idx="1"/>
          </p:nvPr>
        </p:nvSpPr>
        <p:spPr>
          <a:xfrm>
            <a:off x="114848" y="1020725"/>
            <a:ext cx="8593125" cy="6193853"/>
          </a:xfrm>
        </p:spPr>
        <p:txBody>
          <a:bodyPr>
            <a:normAutofit/>
          </a:bodyPr>
          <a:lstStyle/>
          <a:p>
            <a:pPr marL="0" marR="0" indent="0">
              <a:lnSpc>
                <a:spcPct val="107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Evidence – NEW- 2024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U-Report Chatbot in FRA and ENG </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Template for U-Report poll on mpox</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(ENG August.2024) and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U-Report Poll en </a:t>
            </a:r>
            <a:r>
              <a:rPr lang="en-US" sz="18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Français</a:t>
            </a:r>
            <a:r>
              <a:rPr lang="en-US" sz="1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 </a:t>
            </a:r>
            <a:r>
              <a:rPr lang="en-US" sz="1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(FRA August 2024)</a:t>
            </a:r>
            <a:endParaRPr lang="en-US" sz="18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Quantitative Questions bank for mpox</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(22.08.2024) and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Quantitative Questions bank for mpox FRA</a:t>
            </a:r>
            <a:r>
              <a:rPr lang="en-US" sz="1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(24.08.2024)</a:t>
            </a:r>
          </a:p>
          <a:p>
            <a:pPr marL="342900" indent="-342900">
              <a:lnSpc>
                <a:spcPct val="107000"/>
              </a:lnSpc>
              <a:spcBef>
                <a:spcPts val="0"/>
              </a:spcBef>
              <a:buFont typeface="Symbol" panose="05050102010706020507" pitchFamily="18" charset="2"/>
              <a:buChar char=""/>
              <a:tabLst>
                <a:tab pos="457200" algn="l"/>
              </a:tabLst>
            </a:pP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7"/>
              </a:rPr>
              <a:t>Mpox qualitative questions bank draft </a:t>
            </a:r>
            <a:r>
              <a:rPr lang="en-US" sz="1800" dirty="0">
                <a:effectLst/>
                <a:latin typeface="Calibri" panose="020F0502020204030204" pitchFamily="34" charset="0"/>
                <a:ea typeface="Calibri" panose="020F0502020204030204" pitchFamily="34" charset="0"/>
                <a:cs typeface="Arial" panose="020B0604020202020204" pitchFamily="34" charset="0"/>
              </a:rPr>
              <a:t>(Sept 2024)</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WHO Social listening Taxonomy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(August 2024) </a:t>
            </a:r>
            <a:endParaRPr lang="en-US" sz="18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Key Considerations: Risk Communication and Community Engagement for Mpox Vaccination  in Eastern DRC (ENG and FRA)</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2024</a:t>
            </a:r>
            <a:endParaRPr lang="en-US" sz="18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UNICEF Social Listening Report</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(August 2024)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Useful links: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1"/>
              </a:rPr>
              <a:t>Mpox​ Risk Communication and Community Engagement (sharepoint.com)</a:t>
            </a:r>
            <a:endParaRPr lang="en-US" sz="18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2"/>
              </a:rPr>
              <a:t>https://www.rcce-collective.net/resources/thematic-kits/mpox/</a:t>
            </a:r>
            <a:r>
              <a:rPr lang="en-GB" sz="1800"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74320" marR="0" indent="0">
              <a:lnSpc>
                <a:spcPct val="107000"/>
              </a:lnSpc>
              <a:spcBef>
                <a:spcPts val="0"/>
              </a:spcBef>
              <a:spcAft>
                <a:spcPts val="0"/>
              </a:spcAft>
              <a:buNone/>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b="1"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p>
          <a:p>
            <a:endParaRPr lang="en-US" sz="1800" dirty="0"/>
          </a:p>
          <a:p>
            <a:endParaRPr lang="en-US" sz="1800" dirty="0"/>
          </a:p>
          <a:p>
            <a:pPr marL="0" indent="0">
              <a:buNone/>
            </a:pPr>
            <a:endParaRPr lang="en-US" sz="1800" dirty="0">
              <a:solidFill>
                <a:schemeClr val="accent2"/>
              </a:solidFill>
            </a:endParaRPr>
          </a:p>
        </p:txBody>
      </p:sp>
      <p:pic>
        <p:nvPicPr>
          <p:cNvPr id="22" name="Graphic 21" descr="Tools">
            <a:extLst>
              <a:ext uri="{FF2B5EF4-FFF2-40B4-BE49-F238E27FC236}">
                <a16:creationId xmlns:a16="http://schemas.microsoft.com/office/drawing/2014/main" id="{E07BF9DE-D612-D4D4-598E-B6E4A0A2E8D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707974" y="1609344"/>
            <a:ext cx="3369177" cy="3369177"/>
          </a:xfrm>
          <a:prstGeom prst="rect">
            <a:avLst/>
          </a:prstGeom>
        </p:spPr>
      </p:pic>
    </p:spTree>
    <p:extLst>
      <p:ext uri="{BB962C8B-B14F-4D97-AF65-F5344CB8AC3E}">
        <p14:creationId xmlns:p14="http://schemas.microsoft.com/office/powerpoint/2010/main" val="29212723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6">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Rectangle 8">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 name="Rectangle 10">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29" name="Group 12">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4" name="Oval 13">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5" name="Oval 14">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useBgFill="1">
        <p:nvSpPr>
          <p:cNvPr id="30" name="Rectangle 16">
            <a:extLst>
              <a:ext uri="{FF2B5EF4-FFF2-40B4-BE49-F238E27FC236}">
                <a16:creationId xmlns:a16="http://schemas.microsoft.com/office/drawing/2014/main" id="{68C84B8E-16E8-4E54-B4AC-84CE51595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BD368B2F-51CA-A788-B56F-F95BF6E90BBB}"/>
              </a:ext>
            </a:extLst>
          </p:cNvPr>
          <p:cNvSpPr>
            <a:spLocks noGrp="1"/>
          </p:cNvSpPr>
          <p:nvPr>
            <p:ph type="title"/>
          </p:nvPr>
        </p:nvSpPr>
        <p:spPr>
          <a:xfrm>
            <a:off x="1051560" y="1110054"/>
            <a:ext cx="6558608" cy="4580300"/>
          </a:xfrm>
        </p:spPr>
        <p:txBody>
          <a:bodyPr vert="horz" lIns="91440" tIns="45720" rIns="91440" bIns="45720" rtlCol="0" anchor="ctr">
            <a:normAutofit/>
          </a:bodyPr>
          <a:lstStyle/>
          <a:p>
            <a:pPr algn="r">
              <a:lnSpc>
                <a:spcPct val="80000"/>
              </a:lnSpc>
            </a:pPr>
            <a:r>
              <a:rPr lang="en-US" sz="8800" cap="all" dirty="0">
                <a:blipFill dpi="0" rotWithShape="1">
                  <a:blip r:embed="rId5"/>
                  <a:srcRect/>
                  <a:tile tx="6350" ty="-127000" sx="65000" sy="64000" flip="none" algn="tl"/>
                </a:blipFill>
              </a:rPr>
              <a:t>MERCI!</a:t>
            </a:r>
          </a:p>
        </p:txBody>
      </p:sp>
      <p:sp>
        <p:nvSpPr>
          <p:cNvPr id="31" name="Rectangle 18">
            <a:extLst>
              <a:ext uri="{FF2B5EF4-FFF2-40B4-BE49-F238E27FC236}">
                <a16:creationId xmlns:a16="http://schemas.microsoft.com/office/drawing/2014/main" id="{ECE9EEEA-5DB7-4DC7-AF9F-74D1C19B7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F199147-B958-49C0-9BE2-65BDD892F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F70505D-EC2C-4D1A-86DE-258377807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2DF20BDF-18D7-4E94-9BA1-9CEB40470C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46920" y="5257800"/>
            <a:chExt cx="1080904" cy="1080902"/>
          </a:xfrm>
        </p:grpSpPr>
        <p:sp>
          <p:nvSpPr>
            <p:cNvPr id="26" name="Oval 25">
              <a:extLst>
                <a:ext uri="{FF2B5EF4-FFF2-40B4-BE49-F238E27FC236}">
                  <a16:creationId xmlns:a16="http://schemas.microsoft.com/office/drawing/2014/main" id="{98F42242-4089-4E5D-95C3-C113C73DA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46920" y="5257800"/>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7" name="Oval 26">
              <a:extLst>
                <a:ext uri="{FF2B5EF4-FFF2-40B4-BE49-F238E27FC236}">
                  <a16:creationId xmlns:a16="http://schemas.microsoft.com/office/drawing/2014/main" id="{796F87F1-ABB5-42FB-86BD-EED111CD3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55011" y="5365890"/>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893075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7"/>
          <p:cNvSpPr txBox="1">
            <a:spLocks noGrp="1"/>
          </p:cNvSpPr>
          <p:nvPr>
            <p:ph type="title"/>
          </p:nvPr>
        </p:nvSpPr>
        <p:spPr>
          <a:xfrm>
            <a:off x="333375" y="299079"/>
            <a:ext cx="10104165" cy="586699"/>
          </a:xfrm>
          <a:prstGeom prst="rect">
            <a:avLst/>
          </a:prstGeom>
          <a:noFill/>
          <a:ln>
            <a:noFill/>
          </a:ln>
        </p:spPr>
        <p:txBody>
          <a:bodyPr spcFirstLastPara="1" vert="horz" wrap="square" lIns="0" tIns="9525" rIns="0" bIns="0" rtlCol="0" anchor="t" anchorCtr="0">
            <a:spAutoFit/>
          </a:bodyPr>
          <a:lstStyle/>
          <a:p>
            <a:pPr marL="9525">
              <a:lnSpc>
                <a:spcPct val="100000"/>
              </a:lnSpc>
              <a:spcBef>
                <a:spcPts val="0"/>
              </a:spcBef>
            </a:pPr>
            <a:r>
              <a:rPr lang="en-US" sz="3750" dirty="0"/>
              <a:t>Transmission de Mpox </a:t>
            </a:r>
            <a:endParaRPr sz="3750" dirty="0"/>
          </a:p>
        </p:txBody>
      </p:sp>
      <p:sp>
        <p:nvSpPr>
          <p:cNvPr id="372" name="Google Shape;372;p7"/>
          <p:cNvSpPr/>
          <p:nvPr/>
        </p:nvSpPr>
        <p:spPr>
          <a:xfrm>
            <a:off x="342900" y="1009650"/>
            <a:ext cx="1420178" cy="103823"/>
          </a:xfrm>
          <a:custGeom>
            <a:avLst/>
            <a:gdLst/>
            <a:ahLst/>
            <a:cxnLst/>
            <a:rect l="l" t="t" r="r" b="b"/>
            <a:pathLst>
              <a:path w="1893570" h="138430" extrusionOk="0">
                <a:moveTo>
                  <a:pt x="1893316" y="0"/>
                </a:moveTo>
                <a:lnTo>
                  <a:pt x="0" y="0"/>
                </a:lnTo>
                <a:lnTo>
                  <a:pt x="0" y="138429"/>
                </a:lnTo>
                <a:lnTo>
                  <a:pt x="1893316" y="138429"/>
                </a:lnTo>
                <a:lnTo>
                  <a:pt x="1893316" y="0"/>
                </a:lnTo>
                <a:close/>
              </a:path>
            </a:pathLst>
          </a:custGeom>
          <a:solidFill>
            <a:schemeClr val="accent2"/>
          </a:solidFill>
          <a:ln>
            <a:noFill/>
          </a:ln>
        </p:spPr>
        <p:txBody>
          <a:bodyPr spcFirstLastPara="1" wrap="square" lIns="0" tIns="0" rIns="0" bIns="0" anchor="t" anchorCtr="0">
            <a:noAutofit/>
          </a:bodyPr>
          <a:lstStyle/>
          <a:p>
            <a:endParaRPr sz="1350">
              <a:solidFill>
                <a:schemeClr val="dk1"/>
              </a:solidFill>
              <a:latin typeface="Calibri"/>
              <a:ea typeface="Calibri"/>
              <a:cs typeface="Calibri"/>
              <a:sym typeface="Calibri"/>
            </a:endParaRPr>
          </a:p>
        </p:txBody>
      </p:sp>
      <p:sp>
        <p:nvSpPr>
          <p:cNvPr id="373" name="Google Shape;373;p7"/>
          <p:cNvSpPr txBox="1"/>
          <p:nvPr/>
        </p:nvSpPr>
        <p:spPr>
          <a:xfrm>
            <a:off x="204371" y="1237345"/>
            <a:ext cx="11388540" cy="5549596"/>
          </a:xfrm>
          <a:prstGeom prst="rect">
            <a:avLst/>
          </a:prstGeom>
          <a:noFill/>
          <a:ln>
            <a:noFill/>
          </a:ln>
        </p:spPr>
        <p:txBody>
          <a:bodyPr spcFirstLastPara="1" wrap="square" lIns="0" tIns="9525" rIns="0" bIns="0" anchor="t" anchorCtr="0">
            <a:spAutoFit/>
          </a:bodyPr>
          <a:lstStyle/>
          <a:p>
            <a:pPr marL="9525" marR="3810">
              <a:lnSpc>
                <a:spcPct val="150000"/>
              </a:lnSpc>
            </a:pPr>
            <a:r>
              <a:rPr lang="fr-FR" sz="2000" b="1" dirty="0">
                <a:solidFill>
                  <a:schemeClr val="dk1"/>
                </a:solidFill>
                <a:ea typeface="Montserrat SemiBold"/>
                <a:cs typeface="Montserrat SemiBold"/>
                <a:sym typeface="Montserrat SemiBold"/>
              </a:rPr>
              <a:t>Direct de personne à personne :</a:t>
            </a:r>
            <a:r>
              <a:rPr lang="fr-FR" sz="2000" dirty="0">
                <a:solidFill>
                  <a:schemeClr val="dk1"/>
                </a:solidFill>
                <a:ea typeface="Montserrat SemiBold"/>
                <a:cs typeface="Montserrat SemiBold"/>
                <a:sym typeface="Montserrat SemiBold"/>
              </a:rPr>
              <a:t> se produit principalement par contact étroit ou intime avec des lésions infectieuses de la peau ou des muqueuses, telles que celles trouvées dans la bouche ou sur les organes génitaux.</a:t>
            </a:r>
            <a:r>
              <a:rPr lang="en-US" sz="2000" b="1" dirty="0" err="1">
                <a:solidFill>
                  <a:schemeClr val="dk1"/>
                </a:solidFill>
                <a:ea typeface="Montserrat SemiBold"/>
                <a:cs typeface="Montserrat SemiBold"/>
                <a:sym typeface="Montserrat SemiBold"/>
              </a:rPr>
              <a:t>Cela</a:t>
            </a:r>
            <a:r>
              <a:rPr lang="en-US" sz="2000" b="1" dirty="0">
                <a:solidFill>
                  <a:schemeClr val="dk1"/>
                </a:solidFill>
                <a:ea typeface="Montserrat SemiBold"/>
                <a:cs typeface="Montserrat SemiBold"/>
                <a:sym typeface="Montserrat SemiBold"/>
              </a:rPr>
              <a:t> </a:t>
            </a:r>
            <a:r>
              <a:rPr lang="en-US" sz="2000" b="1" dirty="0" err="1">
                <a:solidFill>
                  <a:schemeClr val="dk1"/>
                </a:solidFill>
                <a:ea typeface="Montserrat SemiBold"/>
                <a:cs typeface="Montserrat SemiBold"/>
                <a:sym typeface="Montserrat SemiBold"/>
              </a:rPr>
              <a:t>comprend</a:t>
            </a:r>
            <a:r>
              <a:rPr lang="en-US" sz="2000" b="1" dirty="0">
                <a:solidFill>
                  <a:schemeClr val="dk1"/>
                </a:solidFill>
                <a:ea typeface="Montserrat SemiBold"/>
                <a:cs typeface="Montserrat SemiBold"/>
                <a:sym typeface="Montserrat SemiBold"/>
              </a:rPr>
              <a:t> :</a:t>
            </a:r>
          </a:p>
          <a:p>
            <a:pPr marL="295275" marR="3810" indent="-285750">
              <a:lnSpc>
                <a:spcPct val="150000"/>
              </a:lnSpc>
              <a:buFont typeface="Wingdings" panose="05000000000000000000" pitchFamily="2" charset="2"/>
              <a:buChar char="Ø"/>
            </a:pPr>
            <a:r>
              <a:rPr lang="fr-FR" dirty="0">
                <a:solidFill>
                  <a:schemeClr val="dk1"/>
                </a:solidFill>
                <a:ea typeface="Montserrat SemiBold"/>
                <a:cs typeface="Montserrat SemiBold"/>
                <a:sym typeface="Montserrat SemiBold"/>
              </a:rPr>
              <a:t>Contact direct peau à peau avec les lésions </a:t>
            </a:r>
            <a:r>
              <a:rPr lang="fr-FR" dirty="0" err="1">
                <a:solidFill>
                  <a:schemeClr val="dk1"/>
                </a:solidFill>
                <a:ea typeface="Montserrat SemiBold"/>
                <a:cs typeface="Montserrat SemiBold"/>
                <a:sym typeface="Montserrat SemiBold"/>
              </a:rPr>
              <a:t>mpox</a:t>
            </a:r>
            <a:r>
              <a:rPr lang="fr-FR" dirty="0">
                <a:solidFill>
                  <a:schemeClr val="dk1"/>
                </a:solidFill>
                <a:ea typeface="Montserrat SemiBold"/>
                <a:cs typeface="Montserrat SemiBold"/>
                <a:sym typeface="Montserrat SemiBold"/>
              </a:rPr>
              <a:t> – le principal mode de transmission.</a:t>
            </a:r>
          </a:p>
          <a:p>
            <a:pPr marL="295275" marR="3810" indent="-285750">
              <a:lnSpc>
                <a:spcPct val="150000"/>
              </a:lnSpc>
              <a:buFont typeface="Wingdings" panose="05000000000000000000" pitchFamily="2" charset="2"/>
              <a:buChar char="Ø"/>
            </a:pPr>
            <a:r>
              <a:rPr lang="fr-FR" dirty="0">
                <a:solidFill>
                  <a:schemeClr val="dk1"/>
                </a:solidFill>
                <a:ea typeface="Montserrat SemiBold"/>
                <a:cs typeface="Montserrat SemiBold"/>
                <a:sym typeface="Montserrat SemiBold"/>
              </a:rPr>
              <a:t>Contact avec la salive, les sécrétions respiratoires (mucus nasal) et les fluides corporels ou les lésions autour de l'anus, du rectum ou du vagin d'une personne atteinte de </a:t>
            </a:r>
            <a:r>
              <a:rPr lang="fr-FR" dirty="0" err="1">
                <a:solidFill>
                  <a:schemeClr val="dk1"/>
                </a:solidFill>
                <a:ea typeface="Montserrat SemiBold"/>
                <a:cs typeface="Montserrat SemiBold"/>
                <a:sym typeface="Montserrat SemiBold"/>
              </a:rPr>
              <a:t>mpox</a:t>
            </a:r>
            <a:r>
              <a:rPr lang="fr-FR" dirty="0">
                <a:solidFill>
                  <a:schemeClr val="dk1"/>
                </a:solidFill>
                <a:ea typeface="Montserrat SemiBold"/>
                <a:cs typeface="Montserrat SemiBold"/>
                <a:sym typeface="Montserrat SemiBold"/>
              </a:rPr>
              <a:t>.</a:t>
            </a:r>
          </a:p>
          <a:p>
            <a:pPr marL="295275" marR="3810" indent="-285750">
              <a:lnSpc>
                <a:spcPct val="150000"/>
              </a:lnSpc>
              <a:buFont typeface="Wingdings" panose="05000000000000000000" pitchFamily="2" charset="2"/>
              <a:buChar char="Ø"/>
            </a:pPr>
            <a:r>
              <a:rPr lang="fr-FR" dirty="0">
                <a:solidFill>
                  <a:schemeClr val="dk1"/>
                </a:solidFill>
                <a:ea typeface="Montserrat SemiBold"/>
                <a:cs typeface="Montserrat SemiBold"/>
                <a:sym typeface="Montserrat SemiBold"/>
              </a:rPr>
              <a:t>Contacts intimes lors de relations sexuelles orales, anales ou vaginales avec une personne atteinte de </a:t>
            </a:r>
            <a:r>
              <a:rPr lang="fr-FR" dirty="0" err="1">
                <a:solidFill>
                  <a:schemeClr val="dk1"/>
                </a:solidFill>
                <a:ea typeface="Montserrat SemiBold"/>
                <a:cs typeface="Montserrat SemiBold"/>
                <a:sym typeface="Montserrat SemiBold"/>
              </a:rPr>
              <a:t>mpox</a:t>
            </a:r>
            <a:r>
              <a:rPr lang="fr-FR" dirty="0">
                <a:solidFill>
                  <a:schemeClr val="dk1"/>
                </a:solidFill>
                <a:ea typeface="Montserrat SemiBold"/>
                <a:cs typeface="Montserrat SemiBold"/>
                <a:sym typeface="Montserrat SemiBold"/>
              </a:rPr>
              <a:t>.</a:t>
            </a:r>
          </a:p>
          <a:p>
            <a:pPr marL="295275" marR="3810" indent="-285750">
              <a:lnSpc>
                <a:spcPct val="150000"/>
              </a:lnSpc>
              <a:buFont typeface="Wingdings" panose="05000000000000000000" pitchFamily="2" charset="2"/>
              <a:buChar char="Ø"/>
            </a:pPr>
            <a:r>
              <a:rPr lang="fr-FR" dirty="0">
                <a:solidFill>
                  <a:schemeClr val="dk1"/>
                </a:solidFill>
                <a:ea typeface="Montserrat SemiBold"/>
                <a:cs typeface="Montserrat SemiBold"/>
                <a:sym typeface="Montserrat SemiBold"/>
              </a:rPr>
              <a:t>Pendant la grossesse, le virus peut se transmettre au fœtus ou au nouveau-né pendant ou après la naissance par contact peau à peau. À l’heure actuelle, on ne sait pas si la </a:t>
            </a:r>
            <a:r>
              <a:rPr lang="fr-FR" dirty="0" err="1">
                <a:solidFill>
                  <a:schemeClr val="dk1"/>
                </a:solidFill>
                <a:ea typeface="Montserrat SemiBold"/>
                <a:cs typeface="Montserrat SemiBold"/>
                <a:sym typeface="Montserrat SemiBold"/>
              </a:rPr>
              <a:t>mpox</a:t>
            </a:r>
            <a:r>
              <a:rPr lang="fr-FR" dirty="0">
                <a:solidFill>
                  <a:schemeClr val="dk1"/>
                </a:solidFill>
                <a:ea typeface="Montserrat SemiBold"/>
                <a:cs typeface="Montserrat SemiBold"/>
                <a:sym typeface="Montserrat SemiBold"/>
              </a:rPr>
              <a:t> se transmet par le lait maternel.</a:t>
            </a:r>
          </a:p>
          <a:p>
            <a:pPr marL="295275" marR="3810" indent="-285750">
              <a:lnSpc>
                <a:spcPct val="150000"/>
              </a:lnSpc>
              <a:buFont typeface="Wingdings" panose="05000000000000000000" pitchFamily="2" charset="2"/>
              <a:buChar char="Ø"/>
            </a:pPr>
            <a:r>
              <a:rPr lang="fr-FR" dirty="0">
                <a:solidFill>
                  <a:schemeClr val="dk1"/>
                </a:solidFill>
                <a:ea typeface="Montserrat SemiBold"/>
                <a:cs typeface="Montserrat SemiBold"/>
                <a:sym typeface="Montserrat SemiBold"/>
              </a:rPr>
              <a:t>Via des sécrétions respiratoires comme la salive lors d’un contact étroit prolongé, comme parler ou respirer lors d’interactions en face-à-face avec une personne présentant des lésions à la bouche.</a:t>
            </a:r>
            <a:r>
              <a:rPr lang="fr-FR" b="1" dirty="0">
                <a:solidFill>
                  <a:schemeClr val="dk1"/>
                </a:solidFill>
                <a:ea typeface="Montserrat SemiBold"/>
                <a:cs typeface="Montserrat SemiBold"/>
                <a:sym typeface="Montserrat SemiBold"/>
              </a:rPr>
              <a:t> </a:t>
            </a:r>
          </a:p>
        </p:txBody>
      </p:sp>
    </p:spTree>
    <p:extLst>
      <p:ext uri="{BB962C8B-B14F-4D97-AF65-F5344CB8AC3E}">
        <p14:creationId xmlns:p14="http://schemas.microsoft.com/office/powerpoint/2010/main" val="75691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3">
                                            <p:txEl>
                                              <p:pRg st="0" end="0"/>
                                            </p:txEl>
                                          </p:spTgt>
                                        </p:tgtEl>
                                        <p:attrNameLst>
                                          <p:attrName>style.visibility</p:attrName>
                                        </p:attrNameLst>
                                      </p:cBhvr>
                                      <p:to>
                                        <p:strVal val="visible"/>
                                      </p:to>
                                    </p:set>
                                    <p:anim calcmode="lin" valueType="num">
                                      <p:cBhvr additive="base">
                                        <p:cTn id="7" dur="500"/>
                                        <p:tgtEl>
                                          <p:spTgt spid="37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73">
                                            <p:txEl>
                                              <p:pRg st="5" end="5"/>
                                            </p:txEl>
                                          </p:spTgt>
                                        </p:tgtEl>
                                        <p:attrNameLst>
                                          <p:attrName>style.visibility</p:attrName>
                                        </p:attrNameLst>
                                      </p:cBhvr>
                                      <p:to>
                                        <p:strVal val="visible"/>
                                      </p:to>
                                    </p:set>
                                    <p:anim calcmode="lin" valueType="num">
                                      <p:cBhvr additive="base">
                                        <p:cTn id="12" dur="500"/>
                                        <p:tgtEl>
                                          <p:spTgt spid="37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73">
                                            <p:txEl>
                                              <p:pRg st="1" end="1"/>
                                            </p:txEl>
                                          </p:spTgt>
                                        </p:tgtEl>
                                        <p:attrNameLst>
                                          <p:attrName>style.visibility</p:attrName>
                                        </p:attrNameLst>
                                      </p:cBhvr>
                                      <p:to>
                                        <p:strVal val="visible"/>
                                      </p:to>
                                    </p:set>
                                    <p:anim calcmode="lin" valueType="num">
                                      <p:cBhvr additive="base">
                                        <p:cTn id="17" dur="500"/>
                                        <p:tgtEl>
                                          <p:spTgt spid="37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73">
                                            <p:txEl>
                                              <p:pRg st="2" end="2"/>
                                            </p:txEl>
                                          </p:spTgt>
                                        </p:tgtEl>
                                        <p:attrNameLst>
                                          <p:attrName>style.visibility</p:attrName>
                                        </p:attrNameLst>
                                      </p:cBhvr>
                                      <p:to>
                                        <p:strVal val="visible"/>
                                      </p:to>
                                    </p:set>
                                    <p:anim calcmode="lin" valueType="num">
                                      <p:cBhvr additive="base">
                                        <p:cTn id="22" dur="500"/>
                                        <p:tgtEl>
                                          <p:spTgt spid="37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73">
                                            <p:txEl>
                                              <p:pRg st="3" end="3"/>
                                            </p:txEl>
                                          </p:spTgt>
                                        </p:tgtEl>
                                        <p:attrNameLst>
                                          <p:attrName>style.visibility</p:attrName>
                                        </p:attrNameLst>
                                      </p:cBhvr>
                                      <p:to>
                                        <p:strVal val="visible"/>
                                      </p:to>
                                    </p:set>
                                    <p:anim calcmode="lin" valueType="num">
                                      <p:cBhvr additive="base">
                                        <p:cTn id="27" dur="500"/>
                                        <p:tgtEl>
                                          <p:spTgt spid="37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73">
                                            <p:txEl>
                                              <p:pRg st="4" end="4"/>
                                            </p:txEl>
                                          </p:spTgt>
                                        </p:tgtEl>
                                        <p:attrNameLst>
                                          <p:attrName>style.visibility</p:attrName>
                                        </p:attrNameLst>
                                      </p:cBhvr>
                                      <p:to>
                                        <p:strVal val="visible"/>
                                      </p:to>
                                    </p:set>
                                    <p:anim calcmode="lin" valueType="num">
                                      <p:cBhvr additive="base">
                                        <p:cTn id="32" dur="500"/>
                                        <p:tgtEl>
                                          <p:spTgt spid="37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7"/>
          <p:cNvSpPr txBox="1">
            <a:spLocks noGrp="1"/>
          </p:cNvSpPr>
          <p:nvPr>
            <p:ph type="title"/>
          </p:nvPr>
        </p:nvSpPr>
        <p:spPr>
          <a:xfrm>
            <a:off x="333375" y="299079"/>
            <a:ext cx="10104165" cy="586699"/>
          </a:xfrm>
          <a:prstGeom prst="rect">
            <a:avLst/>
          </a:prstGeom>
          <a:noFill/>
          <a:ln>
            <a:noFill/>
          </a:ln>
        </p:spPr>
        <p:txBody>
          <a:bodyPr spcFirstLastPara="1" vert="horz" wrap="square" lIns="0" tIns="9525" rIns="0" bIns="0" rtlCol="0" anchor="t" anchorCtr="0">
            <a:spAutoFit/>
          </a:bodyPr>
          <a:lstStyle/>
          <a:p>
            <a:pPr marL="9525">
              <a:lnSpc>
                <a:spcPct val="100000"/>
              </a:lnSpc>
              <a:spcBef>
                <a:spcPts val="0"/>
              </a:spcBef>
            </a:pPr>
            <a:r>
              <a:rPr lang="en-US" sz="3750" dirty="0"/>
              <a:t>Transmission de Mpox </a:t>
            </a:r>
            <a:endParaRPr sz="3750" dirty="0"/>
          </a:p>
        </p:txBody>
      </p:sp>
      <p:sp>
        <p:nvSpPr>
          <p:cNvPr id="372" name="Google Shape;372;p7"/>
          <p:cNvSpPr/>
          <p:nvPr/>
        </p:nvSpPr>
        <p:spPr>
          <a:xfrm>
            <a:off x="342900" y="1009650"/>
            <a:ext cx="1420178" cy="103823"/>
          </a:xfrm>
          <a:custGeom>
            <a:avLst/>
            <a:gdLst/>
            <a:ahLst/>
            <a:cxnLst/>
            <a:rect l="l" t="t" r="r" b="b"/>
            <a:pathLst>
              <a:path w="1893570" h="138430" extrusionOk="0">
                <a:moveTo>
                  <a:pt x="1893316" y="0"/>
                </a:moveTo>
                <a:lnTo>
                  <a:pt x="0" y="0"/>
                </a:lnTo>
                <a:lnTo>
                  <a:pt x="0" y="138429"/>
                </a:lnTo>
                <a:lnTo>
                  <a:pt x="1893316" y="138429"/>
                </a:lnTo>
                <a:lnTo>
                  <a:pt x="1893316" y="0"/>
                </a:lnTo>
                <a:close/>
              </a:path>
            </a:pathLst>
          </a:custGeom>
          <a:solidFill>
            <a:schemeClr val="accent2"/>
          </a:solidFill>
          <a:ln>
            <a:noFill/>
          </a:ln>
        </p:spPr>
        <p:txBody>
          <a:bodyPr spcFirstLastPara="1" wrap="square" lIns="0" tIns="0" rIns="0" bIns="0" anchor="t" anchorCtr="0">
            <a:noAutofit/>
          </a:bodyPr>
          <a:lstStyle/>
          <a:p>
            <a:endParaRPr sz="1350">
              <a:solidFill>
                <a:schemeClr val="dk1"/>
              </a:solidFill>
              <a:latin typeface="Calibri"/>
              <a:ea typeface="Calibri"/>
              <a:cs typeface="Calibri"/>
              <a:sym typeface="Calibri"/>
            </a:endParaRPr>
          </a:p>
        </p:txBody>
      </p:sp>
      <p:sp>
        <p:nvSpPr>
          <p:cNvPr id="373" name="Google Shape;373;p7"/>
          <p:cNvSpPr txBox="1"/>
          <p:nvPr/>
        </p:nvSpPr>
        <p:spPr>
          <a:xfrm>
            <a:off x="147144" y="1009650"/>
            <a:ext cx="12044855" cy="5595763"/>
          </a:xfrm>
          <a:prstGeom prst="rect">
            <a:avLst/>
          </a:prstGeom>
          <a:noFill/>
          <a:ln>
            <a:noFill/>
          </a:ln>
        </p:spPr>
        <p:txBody>
          <a:bodyPr spcFirstLastPara="1" wrap="square" lIns="0" tIns="9525" rIns="0" bIns="0" anchor="t" anchorCtr="0">
            <a:spAutoFit/>
          </a:bodyPr>
          <a:lstStyle/>
          <a:p>
            <a:pPr marL="9525" marR="3810">
              <a:lnSpc>
                <a:spcPct val="150000"/>
              </a:lnSpc>
            </a:pPr>
            <a:r>
              <a:rPr lang="fr-FR" sz="1850" b="1" dirty="0">
                <a:solidFill>
                  <a:schemeClr val="dk1"/>
                </a:solidFill>
                <a:ea typeface="Montserrat SemiBold"/>
                <a:cs typeface="Montserrat SemiBold"/>
                <a:sym typeface="Montserrat SemiBold"/>
              </a:rPr>
              <a:t>Ces modes de transmission de personne </a:t>
            </a:r>
            <a:r>
              <a:rPr lang="pt-PT" sz="1850" b="1" dirty="0">
                <a:solidFill>
                  <a:schemeClr val="dk1"/>
                </a:solidFill>
                <a:ea typeface="Montserrat SemiBold"/>
                <a:cs typeface="Montserrat SemiBold"/>
                <a:sym typeface="Montserrat SemiBold"/>
              </a:rPr>
              <a:t>à personne </a:t>
            </a:r>
            <a:r>
              <a:rPr lang="fr-FR" sz="1850" b="1" dirty="0">
                <a:solidFill>
                  <a:schemeClr val="dk1"/>
                </a:solidFill>
                <a:ea typeface="Montserrat SemiBold"/>
                <a:cs typeface="Montserrat SemiBold"/>
                <a:sym typeface="Montserrat SemiBold"/>
              </a:rPr>
              <a:t>impliquent que les membres du ménage risquent de contracter la maladie, y compris les enfants en jouant et dans des conditions de vie surpeuplées. Les partenaires sexuels des personnes atteintes de </a:t>
            </a:r>
            <a:r>
              <a:rPr lang="fr-FR" sz="1850" b="1" dirty="0" err="1">
                <a:solidFill>
                  <a:schemeClr val="dk1"/>
                </a:solidFill>
                <a:ea typeface="Montserrat SemiBold"/>
                <a:cs typeface="Montserrat SemiBold"/>
                <a:sym typeface="Montserrat SemiBold"/>
              </a:rPr>
              <a:t>mpox</a:t>
            </a:r>
            <a:r>
              <a:rPr lang="fr-FR" sz="1850" b="1" dirty="0">
                <a:solidFill>
                  <a:schemeClr val="dk1"/>
                </a:solidFill>
                <a:ea typeface="Montserrat SemiBold"/>
                <a:cs typeface="Montserrat SemiBold"/>
                <a:sym typeface="Montserrat SemiBold"/>
              </a:rPr>
              <a:t> sont également sensibles. Les personnes ayant plusieurs partenaires sexuels courent un risque plus élevé.</a:t>
            </a:r>
            <a:br>
              <a:rPr lang="fr-FR" sz="1900" b="1" dirty="0">
                <a:solidFill>
                  <a:schemeClr val="dk1"/>
                </a:solidFill>
                <a:ea typeface="Montserrat SemiBold"/>
                <a:cs typeface="Montserrat SemiBold"/>
                <a:sym typeface="Montserrat SemiBold"/>
              </a:rPr>
            </a:br>
            <a:endParaRPr lang="en-US" sz="2000" b="1" dirty="0">
              <a:solidFill>
                <a:schemeClr val="dk1"/>
              </a:solidFill>
              <a:ea typeface="Montserrat SemiBold"/>
              <a:cs typeface="Montserrat SemiBold"/>
              <a:sym typeface="Montserrat SemiBold"/>
            </a:endParaRPr>
          </a:p>
          <a:p>
            <a:pPr marL="9525" marR="3810">
              <a:lnSpc>
                <a:spcPct val="150000"/>
              </a:lnSpc>
            </a:pPr>
            <a:r>
              <a:rPr lang="fr-FR" sz="1850" b="1" dirty="0">
                <a:solidFill>
                  <a:schemeClr val="dk1"/>
                </a:solidFill>
                <a:ea typeface="Montserrat SemiBold"/>
                <a:cs typeface="Montserrat SemiBold"/>
                <a:sym typeface="Montserrat SemiBold"/>
              </a:rPr>
              <a:t>Transmission indirecte : </a:t>
            </a:r>
            <a:r>
              <a:rPr lang="fr-FR" sz="1850" dirty="0">
                <a:solidFill>
                  <a:schemeClr val="dk1"/>
                </a:solidFill>
                <a:ea typeface="Montserrat SemiBold"/>
                <a:cs typeface="Montserrat SemiBold"/>
                <a:sym typeface="Montserrat SemiBold"/>
              </a:rPr>
              <a:t>la </a:t>
            </a:r>
            <a:r>
              <a:rPr lang="fr-FR" sz="1850" dirty="0" err="1">
                <a:solidFill>
                  <a:schemeClr val="dk1"/>
                </a:solidFill>
                <a:ea typeface="Montserrat SemiBold"/>
                <a:cs typeface="Montserrat SemiBold"/>
                <a:sym typeface="Montserrat SemiBold"/>
              </a:rPr>
              <a:t>mpox</a:t>
            </a:r>
            <a:r>
              <a:rPr lang="fr-FR" sz="1850" dirty="0">
                <a:solidFill>
                  <a:schemeClr val="dk1"/>
                </a:solidFill>
                <a:ea typeface="Montserrat SemiBold"/>
                <a:cs typeface="Montserrat SemiBold"/>
                <a:sym typeface="Montserrat SemiBold"/>
              </a:rPr>
              <a:t> peut être contracté à partir d'objets contaminés tels que des vêtements, de la literie, des serviettes ou des surfaces qui n'ont pas été désinfectées après avoir été utilisées par une personne atteinte de </a:t>
            </a:r>
            <a:r>
              <a:rPr lang="fr-FR" sz="1850" dirty="0" err="1">
                <a:solidFill>
                  <a:schemeClr val="dk1"/>
                </a:solidFill>
                <a:ea typeface="Montserrat SemiBold"/>
                <a:cs typeface="Montserrat SemiBold"/>
                <a:sym typeface="Montserrat SemiBold"/>
              </a:rPr>
              <a:t>mpox</a:t>
            </a:r>
            <a:r>
              <a:rPr lang="fr-FR" sz="1850" dirty="0">
                <a:solidFill>
                  <a:schemeClr val="dk1"/>
                </a:solidFill>
                <a:ea typeface="Montserrat SemiBold"/>
                <a:cs typeface="Montserrat SemiBold"/>
                <a:sym typeface="Montserrat SemiBold"/>
              </a:rPr>
              <a:t>.</a:t>
            </a:r>
          </a:p>
          <a:p>
            <a:pPr marL="9525" marR="3810">
              <a:lnSpc>
                <a:spcPct val="150000"/>
              </a:lnSpc>
            </a:pPr>
            <a:endParaRPr lang="en-US" sz="1850" dirty="0">
              <a:solidFill>
                <a:schemeClr val="dk1"/>
              </a:solidFill>
              <a:ea typeface="Montserrat SemiBold"/>
              <a:cs typeface="Montserrat SemiBold"/>
              <a:sym typeface="Montserrat SemiBold"/>
            </a:endParaRPr>
          </a:p>
          <a:p>
            <a:pPr marL="9525" marR="3810">
              <a:lnSpc>
                <a:spcPct val="150000"/>
              </a:lnSpc>
            </a:pPr>
            <a:r>
              <a:rPr lang="fr-FR" sz="1850" b="1" dirty="0">
                <a:solidFill>
                  <a:schemeClr val="dk1"/>
                </a:solidFill>
                <a:ea typeface="Montserrat SemiBold"/>
                <a:cs typeface="Montserrat SemiBold"/>
                <a:sym typeface="Montserrat SemiBold"/>
              </a:rPr>
              <a:t>Transmission de l'animal à l'homme (zoonotique) : </a:t>
            </a:r>
            <a:r>
              <a:rPr lang="fr-FR" sz="1850" dirty="0">
                <a:solidFill>
                  <a:schemeClr val="dk1"/>
                </a:solidFill>
                <a:ea typeface="Montserrat SemiBold"/>
                <a:cs typeface="Montserrat SemiBold"/>
                <a:sym typeface="Montserrat SemiBold"/>
              </a:rPr>
              <a:t>dans les régions endémiques d'Afrique, cela a été la voie prédominante de propagation du virus à l'homme. La transmission se produit par contact direct avec des sources animales infectées, par exemple par morsures, égratignures ou exposition à du sang, des fluides corporels ou des lésions, généralement lors de la chasse, de l'écorchage ou lors de la préparation de ces animaux à manger.</a:t>
            </a:r>
            <a:endParaRPr lang="en-US" sz="1850" dirty="0">
              <a:solidFill>
                <a:schemeClr val="dk1"/>
              </a:solidFill>
              <a:ea typeface="Montserrat SemiBold"/>
              <a:cs typeface="Montserrat SemiBold"/>
              <a:sym typeface="Montserrat SemiBold"/>
            </a:endParaRPr>
          </a:p>
        </p:txBody>
      </p:sp>
    </p:spTree>
    <p:extLst>
      <p:ext uri="{BB962C8B-B14F-4D97-AF65-F5344CB8AC3E}">
        <p14:creationId xmlns:p14="http://schemas.microsoft.com/office/powerpoint/2010/main" val="366591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3">
                                            <p:txEl>
                                              <p:pRg st="0" end="0"/>
                                            </p:txEl>
                                          </p:spTgt>
                                        </p:tgtEl>
                                        <p:attrNameLst>
                                          <p:attrName>style.visibility</p:attrName>
                                        </p:attrNameLst>
                                      </p:cBhvr>
                                      <p:to>
                                        <p:strVal val="visible"/>
                                      </p:to>
                                    </p:set>
                                    <p:anim calcmode="lin" valueType="num">
                                      <p:cBhvr additive="base">
                                        <p:cTn id="7" dur="500"/>
                                        <p:tgtEl>
                                          <p:spTgt spid="37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7"/>
          <p:cNvSpPr txBox="1">
            <a:spLocks noGrp="1"/>
          </p:cNvSpPr>
          <p:nvPr>
            <p:ph type="title"/>
          </p:nvPr>
        </p:nvSpPr>
        <p:spPr>
          <a:xfrm>
            <a:off x="333375" y="299079"/>
            <a:ext cx="11858625" cy="586699"/>
          </a:xfrm>
          <a:prstGeom prst="rect">
            <a:avLst/>
          </a:prstGeom>
          <a:noFill/>
          <a:ln>
            <a:noFill/>
          </a:ln>
        </p:spPr>
        <p:txBody>
          <a:bodyPr spcFirstLastPara="1" vert="horz" wrap="square" lIns="0" tIns="9525" rIns="0" bIns="0" rtlCol="0" anchor="t" anchorCtr="0">
            <a:spAutoFit/>
          </a:bodyPr>
          <a:lstStyle/>
          <a:p>
            <a:pPr marL="9525">
              <a:lnSpc>
                <a:spcPct val="100000"/>
              </a:lnSpc>
              <a:spcBef>
                <a:spcPts val="0"/>
              </a:spcBef>
            </a:pPr>
            <a:r>
              <a:rPr lang="fr-FR" sz="3700" dirty="0"/>
              <a:t>Populations les plus à risque de contracter </a:t>
            </a:r>
            <a:r>
              <a:rPr lang="fr-FR" sz="3700" dirty="0" err="1"/>
              <a:t>mpox</a:t>
            </a:r>
            <a:endParaRPr sz="3700" dirty="0"/>
          </a:p>
        </p:txBody>
      </p:sp>
      <p:sp>
        <p:nvSpPr>
          <p:cNvPr id="372" name="Google Shape;372;p7"/>
          <p:cNvSpPr/>
          <p:nvPr/>
        </p:nvSpPr>
        <p:spPr>
          <a:xfrm>
            <a:off x="342900" y="1009650"/>
            <a:ext cx="1420178" cy="103823"/>
          </a:xfrm>
          <a:custGeom>
            <a:avLst/>
            <a:gdLst/>
            <a:ahLst/>
            <a:cxnLst/>
            <a:rect l="l" t="t" r="r" b="b"/>
            <a:pathLst>
              <a:path w="1893570" h="138430" extrusionOk="0">
                <a:moveTo>
                  <a:pt x="1893316" y="0"/>
                </a:moveTo>
                <a:lnTo>
                  <a:pt x="0" y="0"/>
                </a:lnTo>
                <a:lnTo>
                  <a:pt x="0" y="138429"/>
                </a:lnTo>
                <a:lnTo>
                  <a:pt x="1893316" y="138429"/>
                </a:lnTo>
                <a:lnTo>
                  <a:pt x="1893316" y="0"/>
                </a:lnTo>
                <a:close/>
              </a:path>
            </a:pathLst>
          </a:custGeom>
          <a:solidFill>
            <a:schemeClr val="accent2"/>
          </a:solidFill>
          <a:ln>
            <a:noFill/>
          </a:ln>
        </p:spPr>
        <p:txBody>
          <a:bodyPr spcFirstLastPara="1" wrap="square" lIns="0" tIns="0" rIns="0" bIns="0" anchor="t" anchorCtr="0">
            <a:noAutofit/>
          </a:bodyPr>
          <a:lstStyle/>
          <a:p>
            <a:endParaRPr sz="1350">
              <a:solidFill>
                <a:schemeClr val="dk1"/>
              </a:solidFill>
              <a:latin typeface="Calibri"/>
              <a:ea typeface="Calibri"/>
              <a:cs typeface="Calibri"/>
              <a:sym typeface="Calibri"/>
            </a:endParaRPr>
          </a:p>
        </p:txBody>
      </p:sp>
      <p:sp>
        <p:nvSpPr>
          <p:cNvPr id="373" name="Google Shape;373;p7"/>
          <p:cNvSpPr txBox="1"/>
          <p:nvPr/>
        </p:nvSpPr>
        <p:spPr>
          <a:xfrm>
            <a:off x="342900" y="1237345"/>
            <a:ext cx="10908680" cy="5087931"/>
          </a:xfrm>
          <a:prstGeom prst="rect">
            <a:avLst/>
          </a:prstGeom>
          <a:noFill/>
          <a:ln>
            <a:noFill/>
          </a:ln>
        </p:spPr>
        <p:txBody>
          <a:bodyPr spcFirstLastPara="1" wrap="square" lIns="0" tIns="9525" rIns="0" bIns="0" anchor="t" anchorCtr="0">
            <a:spAutoFit/>
          </a:bodyPr>
          <a:lstStyle/>
          <a:p>
            <a:pPr marL="9525" marR="3810">
              <a:lnSpc>
                <a:spcPct val="150000"/>
              </a:lnSpc>
            </a:pPr>
            <a:r>
              <a:rPr lang="fr-FR" sz="2000" b="1" dirty="0">
                <a:solidFill>
                  <a:schemeClr val="dk1"/>
                </a:solidFill>
                <a:ea typeface="Montserrat SemiBold"/>
                <a:cs typeface="Montserrat SemiBold"/>
                <a:sym typeface="Montserrat SemiBold"/>
              </a:rPr>
              <a:t>La population à risque varie en fonction du contexte national et de l’épidémiologie de la maladie et comprend :</a:t>
            </a:r>
            <a:endParaRPr lang="en-US" sz="2000" b="1" dirty="0">
              <a:solidFill>
                <a:schemeClr val="dk1"/>
              </a:solidFill>
              <a:ea typeface="Montserrat SemiBold"/>
              <a:cs typeface="Montserrat SemiBold"/>
              <a:sym typeface="Montserrat SemiBold"/>
            </a:endParaRPr>
          </a:p>
          <a:p>
            <a:pPr marL="352425" marR="3810" indent="-342900">
              <a:lnSpc>
                <a:spcPct val="150000"/>
              </a:lnSpc>
              <a:buFont typeface="Wingdings" panose="05000000000000000000" pitchFamily="2" charset="2"/>
              <a:buChar char="Ø"/>
            </a:pPr>
            <a:r>
              <a:rPr lang="fr-FR" sz="2000" dirty="0">
                <a:solidFill>
                  <a:schemeClr val="dk1"/>
                </a:solidFill>
                <a:ea typeface="Montserrat SemiBold"/>
                <a:cs typeface="Montserrat SemiBold"/>
                <a:sym typeface="Montserrat SemiBold"/>
              </a:rPr>
              <a:t>Les personnes ayant des contacts étroits avec des cas confirmés, ce qui expose le personnel soignant à un risque particulier.</a:t>
            </a:r>
          </a:p>
          <a:p>
            <a:pPr marL="352425" marR="3810" indent="-342900">
              <a:lnSpc>
                <a:spcPct val="150000"/>
              </a:lnSpc>
              <a:buFont typeface="Wingdings" panose="05000000000000000000" pitchFamily="2" charset="2"/>
              <a:buChar char="Ø"/>
            </a:pPr>
            <a:r>
              <a:rPr lang="fr-FR" sz="2000" dirty="0">
                <a:solidFill>
                  <a:schemeClr val="dk1"/>
                </a:solidFill>
                <a:ea typeface="Montserrat SemiBold"/>
                <a:cs typeface="Montserrat SemiBold"/>
                <a:sym typeface="Montserrat SemiBold"/>
              </a:rPr>
              <a:t>Enfants, notamment ceux de moins de 5 ans, et femmes enceintes.</a:t>
            </a:r>
          </a:p>
          <a:p>
            <a:pPr marL="352425" marR="3810" indent="-342900">
              <a:lnSpc>
                <a:spcPct val="150000"/>
              </a:lnSpc>
              <a:buFont typeface="Wingdings" panose="05000000000000000000" pitchFamily="2" charset="2"/>
              <a:buChar char="Ø"/>
            </a:pPr>
            <a:r>
              <a:rPr lang="fr-FR" sz="2000" dirty="0">
                <a:solidFill>
                  <a:schemeClr val="dk1"/>
                </a:solidFill>
                <a:ea typeface="Montserrat SemiBold"/>
                <a:cs typeface="Montserrat SemiBold"/>
                <a:sym typeface="Montserrat SemiBold"/>
              </a:rPr>
              <a:t>Professionnels du sexe et personnes ayant des contacts intimes (sexuels) avec plusieurs partenaires.</a:t>
            </a:r>
          </a:p>
          <a:p>
            <a:pPr marL="352425" marR="3810" indent="-342900">
              <a:lnSpc>
                <a:spcPct val="150000"/>
              </a:lnSpc>
              <a:buFont typeface="Wingdings" panose="05000000000000000000" pitchFamily="2" charset="2"/>
              <a:buChar char="Ø"/>
            </a:pPr>
            <a:r>
              <a:rPr lang="fr-FR" sz="2000" dirty="0">
                <a:solidFill>
                  <a:schemeClr val="dk1"/>
                </a:solidFill>
                <a:ea typeface="Montserrat SemiBold"/>
                <a:cs typeface="Montserrat SemiBold"/>
                <a:sym typeface="Montserrat SemiBold"/>
              </a:rPr>
              <a:t>Les personnes immunodéprimées, y compris les personnes atteintes du VIH/SIDA à un stade avancé ou non traité.</a:t>
            </a:r>
          </a:p>
          <a:p>
            <a:pPr marL="352425" marR="3810" indent="-342900">
              <a:lnSpc>
                <a:spcPct val="150000"/>
              </a:lnSpc>
              <a:buFont typeface="Wingdings" panose="05000000000000000000" pitchFamily="2" charset="2"/>
              <a:buChar char="Ø"/>
            </a:pPr>
            <a:r>
              <a:rPr lang="fr-FR" sz="2000" dirty="0">
                <a:solidFill>
                  <a:schemeClr val="dk1"/>
                </a:solidFill>
                <a:ea typeface="Montserrat SemiBold"/>
                <a:cs typeface="Montserrat SemiBold"/>
                <a:sym typeface="Montserrat SemiBold"/>
              </a:rPr>
              <a:t> Des populations ayant un accès limité aux soins de santé, des conditions sanitaires médiocres et des conditions de vie surpeuplées.</a:t>
            </a:r>
          </a:p>
        </p:txBody>
      </p:sp>
    </p:spTree>
    <p:extLst>
      <p:ext uri="{BB962C8B-B14F-4D97-AF65-F5344CB8AC3E}">
        <p14:creationId xmlns:p14="http://schemas.microsoft.com/office/powerpoint/2010/main" val="2123924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7"/>
          <p:cNvSpPr txBox="1">
            <a:spLocks noGrp="1"/>
          </p:cNvSpPr>
          <p:nvPr>
            <p:ph type="title"/>
          </p:nvPr>
        </p:nvSpPr>
        <p:spPr>
          <a:xfrm>
            <a:off x="333375" y="299079"/>
            <a:ext cx="11858625" cy="586699"/>
          </a:xfrm>
          <a:prstGeom prst="rect">
            <a:avLst/>
          </a:prstGeom>
          <a:noFill/>
          <a:ln>
            <a:noFill/>
          </a:ln>
        </p:spPr>
        <p:txBody>
          <a:bodyPr spcFirstLastPara="1" vert="horz" wrap="square" lIns="0" tIns="9525" rIns="0" bIns="0" rtlCol="0" anchor="t" anchorCtr="0">
            <a:spAutoFit/>
          </a:bodyPr>
          <a:lstStyle/>
          <a:p>
            <a:pPr marL="9525">
              <a:lnSpc>
                <a:spcPct val="100000"/>
              </a:lnSpc>
              <a:spcBef>
                <a:spcPts val="0"/>
              </a:spcBef>
            </a:pPr>
            <a:r>
              <a:rPr lang="fr-FR" sz="3750" dirty="0"/>
              <a:t>Signes et symptômes de la </a:t>
            </a:r>
            <a:r>
              <a:rPr lang="fr-FR" sz="3750" dirty="0" err="1"/>
              <a:t>Mpox</a:t>
            </a:r>
            <a:endParaRPr sz="3750" dirty="0"/>
          </a:p>
        </p:txBody>
      </p:sp>
      <p:sp>
        <p:nvSpPr>
          <p:cNvPr id="372" name="Google Shape;372;p7"/>
          <p:cNvSpPr/>
          <p:nvPr/>
        </p:nvSpPr>
        <p:spPr>
          <a:xfrm>
            <a:off x="342900" y="1009650"/>
            <a:ext cx="1420178" cy="103823"/>
          </a:xfrm>
          <a:custGeom>
            <a:avLst/>
            <a:gdLst/>
            <a:ahLst/>
            <a:cxnLst/>
            <a:rect l="l" t="t" r="r" b="b"/>
            <a:pathLst>
              <a:path w="1893570" h="138430" extrusionOk="0">
                <a:moveTo>
                  <a:pt x="1893316" y="0"/>
                </a:moveTo>
                <a:lnTo>
                  <a:pt x="0" y="0"/>
                </a:lnTo>
                <a:lnTo>
                  <a:pt x="0" y="138429"/>
                </a:lnTo>
                <a:lnTo>
                  <a:pt x="1893316" y="138429"/>
                </a:lnTo>
                <a:lnTo>
                  <a:pt x="1893316" y="0"/>
                </a:lnTo>
                <a:close/>
              </a:path>
            </a:pathLst>
          </a:custGeom>
          <a:solidFill>
            <a:schemeClr val="accent2"/>
          </a:solidFill>
          <a:ln>
            <a:noFill/>
          </a:ln>
        </p:spPr>
        <p:txBody>
          <a:bodyPr spcFirstLastPara="1" wrap="square" lIns="0" tIns="0" rIns="0" bIns="0" anchor="t" anchorCtr="0">
            <a:noAutofit/>
          </a:bodyPr>
          <a:lstStyle/>
          <a:p>
            <a:endParaRPr sz="1350">
              <a:solidFill>
                <a:schemeClr val="dk1"/>
              </a:solidFill>
              <a:latin typeface="Calibri"/>
              <a:ea typeface="Calibri"/>
              <a:cs typeface="Calibri"/>
              <a:sym typeface="Calibri"/>
            </a:endParaRPr>
          </a:p>
        </p:txBody>
      </p:sp>
      <p:sp>
        <p:nvSpPr>
          <p:cNvPr id="373" name="Google Shape;373;p7"/>
          <p:cNvSpPr txBox="1"/>
          <p:nvPr/>
        </p:nvSpPr>
        <p:spPr>
          <a:xfrm>
            <a:off x="73572" y="1237345"/>
            <a:ext cx="12127952" cy="5549596"/>
          </a:xfrm>
          <a:prstGeom prst="rect">
            <a:avLst/>
          </a:prstGeom>
          <a:noFill/>
          <a:ln>
            <a:noFill/>
          </a:ln>
        </p:spPr>
        <p:txBody>
          <a:bodyPr spcFirstLastPara="1" wrap="square" lIns="0" tIns="9525" rIns="0" bIns="0" anchor="t" anchorCtr="0">
            <a:spAutoFit/>
          </a:bodyPr>
          <a:lstStyle/>
          <a:p>
            <a:pPr marL="352425" marR="3810" indent="-342900">
              <a:lnSpc>
                <a:spcPct val="150000"/>
              </a:lnSpc>
              <a:buFont typeface="Wingdings" panose="05000000000000000000" pitchFamily="2" charset="2"/>
              <a:buChar char="Ø"/>
            </a:pPr>
            <a:r>
              <a:rPr lang="fr-FR" sz="2000" dirty="0">
                <a:solidFill>
                  <a:schemeClr val="dk1"/>
                </a:solidFill>
                <a:ea typeface="Montserrat SemiBold"/>
                <a:cs typeface="Montserrat SemiBold"/>
                <a:sym typeface="Montserrat SemiBold"/>
              </a:rPr>
              <a:t>La maladie </a:t>
            </a:r>
            <a:r>
              <a:rPr lang="fr-FR" sz="2000" dirty="0" err="1">
                <a:solidFill>
                  <a:schemeClr val="dk1"/>
                </a:solidFill>
                <a:ea typeface="Montserrat SemiBold"/>
                <a:cs typeface="Montserrat SemiBold"/>
                <a:sym typeface="Montserrat SemiBold"/>
              </a:rPr>
              <a:t>Mpox</a:t>
            </a:r>
            <a:r>
              <a:rPr lang="fr-FR" sz="2000" dirty="0">
                <a:solidFill>
                  <a:schemeClr val="dk1"/>
                </a:solidFill>
                <a:ea typeface="Montserrat SemiBold"/>
                <a:cs typeface="Montserrat SemiBold"/>
                <a:sym typeface="Montserrat SemiBold"/>
              </a:rPr>
              <a:t> se manifeste généralement par une série de signes et de symptômes qui apparaissent généralement dans les 6 à 13 jours suivant l'exposition. Cette période peut s'étendre jusqu'à 21 jours. </a:t>
            </a:r>
          </a:p>
          <a:p>
            <a:pPr marL="352425" marR="3810" indent="-342900">
              <a:lnSpc>
                <a:spcPct val="150000"/>
              </a:lnSpc>
              <a:buFont typeface="Wingdings" panose="05000000000000000000" pitchFamily="2" charset="2"/>
              <a:buChar char="Ø"/>
            </a:pPr>
            <a:r>
              <a:rPr lang="fr-FR" sz="2000" dirty="0">
                <a:solidFill>
                  <a:schemeClr val="dk1"/>
                </a:solidFill>
                <a:ea typeface="Montserrat SemiBold"/>
                <a:cs typeface="Montserrat SemiBold"/>
                <a:sym typeface="Montserrat SemiBold"/>
              </a:rPr>
              <a:t>Les premiers signes et symptômes du </a:t>
            </a:r>
            <a:r>
              <a:rPr lang="fr-FR" sz="2000" dirty="0" err="1">
                <a:solidFill>
                  <a:schemeClr val="dk1"/>
                </a:solidFill>
                <a:ea typeface="Montserrat SemiBold"/>
                <a:cs typeface="Montserrat SemiBold"/>
                <a:sym typeface="Montserrat SemiBold"/>
              </a:rPr>
              <a:t>mpox</a:t>
            </a:r>
            <a:r>
              <a:rPr lang="fr-FR" sz="2000" dirty="0">
                <a:solidFill>
                  <a:schemeClr val="dk1"/>
                </a:solidFill>
                <a:ea typeface="Montserrat SemiBold"/>
                <a:cs typeface="Montserrat SemiBold"/>
                <a:sym typeface="Montserrat SemiBold"/>
              </a:rPr>
              <a:t> comprennent de la fièvre, des maux de tête intenses, des douleurs musculaires, des maux de dos, une fatigue générale ou un manque d'énergie et des ganglions lymphatiques enflés (une caractéristique distinctive clé). </a:t>
            </a:r>
          </a:p>
          <a:p>
            <a:pPr marL="352425" marR="3810" indent="-342900">
              <a:lnSpc>
                <a:spcPct val="150000"/>
              </a:lnSpc>
              <a:buFont typeface="Wingdings" panose="05000000000000000000" pitchFamily="2" charset="2"/>
              <a:buChar char="Ø"/>
            </a:pPr>
            <a:r>
              <a:rPr lang="fr-FR" sz="2000" dirty="0">
                <a:solidFill>
                  <a:schemeClr val="dk1"/>
                </a:solidFill>
                <a:ea typeface="Montserrat SemiBold"/>
                <a:cs typeface="Montserrat SemiBold"/>
                <a:sym typeface="Montserrat SemiBold"/>
              </a:rPr>
              <a:t>L'éruption cutanée, signe typique de la </a:t>
            </a:r>
            <a:r>
              <a:rPr lang="fr-FR" sz="2000" dirty="0" err="1">
                <a:solidFill>
                  <a:schemeClr val="dk1"/>
                </a:solidFill>
                <a:ea typeface="Montserrat SemiBold"/>
                <a:cs typeface="Montserrat SemiBold"/>
                <a:sym typeface="Montserrat SemiBold"/>
              </a:rPr>
              <a:t>mpox</a:t>
            </a:r>
            <a:r>
              <a:rPr lang="fr-FR" sz="2000" dirty="0">
                <a:solidFill>
                  <a:schemeClr val="dk1"/>
                </a:solidFill>
                <a:ea typeface="Montserrat SemiBold"/>
                <a:cs typeface="Montserrat SemiBold"/>
                <a:sym typeface="Montserrat SemiBold"/>
              </a:rPr>
              <a:t>, apparaît un à trois jours après les premiers symptômes. L'éruption cutanée commence souvent sur le visage, puis se propage à d'autres zones, notamment les mains, les pieds et les muqueuses. </a:t>
            </a:r>
          </a:p>
          <a:p>
            <a:pPr marL="352425" marR="3810" indent="-342900">
              <a:lnSpc>
                <a:spcPct val="150000"/>
              </a:lnSpc>
              <a:buFont typeface="Wingdings" panose="05000000000000000000" pitchFamily="2" charset="2"/>
              <a:buChar char="Ø"/>
            </a:pPr>
            <a:r>
              <a:rPr lang="fr-FR" sz="2000" dirty="0">
                <a:solidFill>
                  <a:schemeClr val="dk1"/>
                </a:solidFill>
                <a:ea typeface="Montserrat SemiBold"/>
                <a:cs typeface="Montserrat SemiBold"/>
                <a:sym typeface="Montserrat SemiBold"/>
              </a:rPr>
              <a:t>Les personnes atteintes de </a:t>
            </a:r>
            <a:r>
              <a:rPr lang="fr-FR" sz="2000" dirty="0" err="1">
                <a:solidFill>
                  <a:schemeClr val="dk1"/>
                </a:solidFill>
                <a:ea typeface="Montserrat SemiBold"/>
                <a:cs typeface="Montserrat SemiBold"/>
                <a:sym typeface="Montserrat SemiBold"/>
              </a:rPr>
              <a:t>mpox</a:t>
            </a:r>
            <a:r>
              <a:rPr lang="fr-FR" sz="2000" dirty="0">
                <a:solidFill>
                  <a:schemeClr val="dk1"/>
                </a:solidFill>
                <a:ea typeface="Montserrat SemiBold"/>
                <a:cs typeface="Montserrat SemiBold"/>
                <a:sym typeface="Montserrat SemiBold"/>
              </a:rPr>
              <a:t> sont contagieuses dès l’apparition des tout premiers symptômes, jusqu’à ce que les vésicules se soient recouvertes de croûtes et qu’elles soient tombées.</a:t>
            </a:r>
          </a:p>
          <a:p>
            <a:pPr marL="352425" marR="3810" indent="-342900">
              <a:lnSpc>
                <a:spcPct val="150000"/>
              </a:lnSpc>
              <a:buFont typeface="Wingdings" panose="05000000000000000000" pitchFamily="2" charset="2"/>
              <a:buChar char="Ø"/>
            </a:pPr>
            <a:r>
              <a:rPr lang="fr-FR" sz="2000" dirty="0">
                <a:solidFill>
                  <a:schemeClr val="dk1"/>
                </a:solidFill>
                <a:ea typeface="Montserrat SemiBold"/>
                <a:cs typeface="Montserrat SemiBold"/>
                <a:sym typeface="Montserrat SemiBold"/>
              </a:rPr>
              <a:t>En plus des symptômes fréquemment rapportés par les adultes, certains enfants éprouvent également des difficultés respiratoires et des difficultés à avaler.</a:t>
            </a:r>
          </a:p>
        </p:txBody>
      </p:sp>
    </p:spTree>
    <p:extLst>
      <p:ext uri="{BB962C8B-B14F-4D97-AF65-F5344CB8AC3E}">
        <p14:creationId xmlns:p14="http://schemas.microsoft.com/office/powerpoint/2010/main" val="417880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3">
                                            <p:txEl>
                                              <p:pRg st="0" end="0"/>
                                            </p:txEl>
                                          </p:spTgt>
                                        </p:tgtEl>
                                        <p:attrNameLst>
                                          <p:attrName>style.visibility</p:attrName>
                                        </p:attrNameLst>
                                      </p:cBhvr>
                                      <p:to>
                                        <p:strVal val="visible"/>
                                      </p:to>
                                    </p:set>
                                    <p:anim calcmode="lin" valueType="num">
                                      <p:cBhvr additive="base">
                                        <p:cTn id="7" dur="500"/>
                                        <p:tgtEl>
                                          <p:spTgt spid="37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73">
                                            <p:txEl>
                                              <p:pRg st="1" end="1"/>
                                            </p:txEl>
                                          </p:spTgt>
                                        </p:tgtEl>
                                        <p:attrNameLst>
                                          <p:attrName>style.visibility</p:attrName>
                                        </p:attrNameLst>
                                      </p:cBhvr>
                                      <p:to>
                                        <p:strVal val="visible"/>
                                      </p:to>
                                    </p:set>
                                    <p:anim calcmode="lin" valueType="num">
                                      <p:cBhvr additive="base">
                                        <p:cTn id="12" dur="500"/>
                                        <p:tgtEl>
                                          <p:spTgt spid="37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73">
                                            <p:txEl>
                                              <p:pRg st="2" end="2"/>
                                            </p:txEl>
                                          </p:spTgt>
                                        </p:tgtEl>
                                        <p:attrNameLst>
                                          <p:attrName>style.visibility</p:attrName>
                                        </p:attrNameLst>
                                      </p:cBhvr>
                                      <p:to>
                                        <p:strVal val="visible"/>
                                      </p:to>
                                    </p:set>
                                    <p:anim calcmode="lin" valueType="num">
                                      <p:cBhvr additive="base">
                                        <p:cTn id="17" dur="500"/>
                                        <p:tgtEl>
                                          <p:spTgt spid="37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73">
                                            <p:txEl>
                                              <p:pRg st="3" end="3"/>
                                            </p:txEl>
                                          </p:spTgt>
                                        </p:tgtEl>
                                        <p:attrNameLst>
                                          <p:attrName>style.visibility</p:attrName>
                                        </p:attrNameLst>
                                      </p:cBhvr>
                                      <p:to>
                                        <p:strVal val="visible"/>
                                      </p:to>
                                    </p:set>
                                    <p:anim calcmode="lin" valueType="num">
                                      <p:cBhvr additive="base">
                                        <p:cTn id="22" dur="500"/>
                                        <p:tgtEl>
                                          <p:spTgt spid="37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73">
                                            <p:txEl>
                                              <p:pRg st="4" end="4"/>
                                            </p:txEl>
                                          </p:spTgt>
                                        </p:tgtEl>
                                        <p:attrNameLst>
                                          <p:attrName>style.visibility</p:attrName>
                                        </p:attrNameLst>
                                      </p:cBhvr>
                                      <p:to>
                                        <p:strVal val="visible"/>
                                      </p:to>
                                    </p:set>
                                    <p:anim calcmode="lin" valueType="num">
                                      <p:cBhvr additive="base">
                                        <p:cTn id="27" dur="500"/>
                                        <p:tgtEl>
                                          <p:spTgt spid="37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7"/>
          <p:cNvSpPr txBox="1">
            <a:spLocks noGrp="1"/>
          </p:cNvSpPr>
          <p:nvPr>
            <p:ph type="title"/>
          </p:nvPr>
        </p:nvSpPr>
        <p:spPr>
          <a:xfrm>
            <a:off x="333375" y="299079"/>
            <a:ext cx="11858625" cy="586699"/>
          </a:xfrm>
          <a:prstGeom prst="rect">
            <a:avLst/>
          </a:prstGeom>
          <a:noFill/>
          <a:ln>
            <a:noFill/>
          </a:ln>
        </p:spPr>
        <p:txBody>
          <a:bodyPr spcFirstLastPara="1" vert="horz" wrap="square" lIns="0" tIns="9525" rIns="0" bIns="0" rtlCol="0" anchor="t" anchorCtr="0">
            <a:spAutoFit/>
          </a:bodyPr>
          <a:lstStyle/>
          <a:p>
            <a:pPr marL="9525">
              <a:lnSpc>
                <a:spcPct val="100000"/>
              </a:lnSpc>
              <a:spcBef>
                <a:spcPts val="0"/>
              </a:spcBef>
            </a:pPr>
            <a:r>
              <a:rPr lang="en-US" sz="3750" dirty="0"/>
              <a:t>Diagnostic Mpox</a:t>
            </a:r>
            <a:endParaRPr sz="3750" dirty="0"/>
          </a:p>
        </p:txBody>
      </p:sp>
      <p:sp>
        <p:nvSpPr>
          <p:cNvPr id="372" name="Google Shape;372;p7"/>
          <p:cNvSpPr/>
          <p:nvPr/>
        </p:nvSpPr>
        <p:spPr>
          <a:xfrm>
            <a:off x="342900" y="1009650"/>
            <a:ext cx="1420178" cy="103823"/>
          </a:xfrm>
          <a:custGeom>
            <a:avLst/>
            <a:gdLst/>
            <a:ahLst/>
            <a:cxnLst/>
            <a:rect l="l" t="t" r="r" b="b"/>
            <a:pathLst>
              <a:path w="1893570" h="138430" extrusionOk="0">
                <a:moveTo>
                  <a:pt x="1893316" y="0"/>
                </a:moveTo>
                <a:lnTo>
                  <a:pt x="0" y="0"/>
                </a:lnTo>
                <a:lnTo>
                  <a:pt x="0" y="138429"/>
                </a:lnTo>
                <a:lnTo>
                  <a:pt x="1893316" y="138429"/>
                </a:lnTo>
                <a:lnTo>
                  <a:pt x="1893316" y="0"/>
                </a:lnTo>
                <a:close/>
              </a:path>
            </a:pathLst>
          </a:custGeom>
          <a:solidFill>
            <a:schemeClr val="accent2"/>
          </a:solidFill>
          <a:ln>
            <a:noFill/>
          </a:ln>
        </p:spPr>
        <p:txBody>
          <a:bodyPr spcFirstLastPara="1" wrap="square" lIns="0" tIns="0" rIns="0" bIns="0" anchor="t" anchorCtr="0">
            <a:noAutofit/>
          </a:bodyPr>
          <a:lstStyle/>
          <a:p>
            <a:endParaRPr sz="1350">
              <a:solidFill>
                <a:schemeClr val="dk1"/>
              </a:solidFill>
              <a:latin typeface="Calibri"/>
              <a:ea typeface="Calibri"/>
              <a:cs typeface="Calibri"/>
              <a:sym typeface="Calibri"/>
            </a:endParaRPr>
          </a:p>
        </p:txBody>
      </p:sp>
      <p:sp>
        <p:nvSpPr>
          <p:cNvPr id="373" name="Google Shape;373;p7"/>
          <p:cNvSpPr txBox="1"/>
          <p:nvPr/>
        </p:nvSpPr>
        <p:spPr>
          <a:xfrm>
            <a:off x="342900" y="1237345"/>
            <a:ext cx="11849100" cy="5549596"/>
          </a:xfrm>
          <a:prstGeom prst="rect">
            <a:avLst/>
          </a:prstGeom>
          <a:noFill/>
          <a:ln>
            <a:noFill/>
          </a:ln>
        </p:spPr>
        <p:txBody>
          <a:bodyPr spcFirstLastPara="1" wrap="square" lIns="0" tIns="9525" rIns="0" bIns="0" anchor="t" anchorCtr="0">
            <a:spAutoFit/>
          </a:bodyPr>
          <a:lstStyle/>
          <a:p>
            <a:pPr marL="352425" marR="3810" indent="-342900">
              <a:lnSpc>
                <a:spcPct val="150000"/>
              </a:lnSpc>
              <a:buFont typeface="Wingdings" panose="05000000000000000000" pitchFamily="2" charset="2"/>
              <a:buChar char="Ø"/>
            </a:pPr>
            <a:r>
              <a:rPr lang="fr-FR" sz="2000" dirty="0">
                <a:solidFill>
                  <a:schemeClr val="dk1"/>
                </a:solidFill>
                <a:ea typeface="Montserrat SemiBold"/>
                <a:cs typeface="Montserrat SemiBold"/>
                <a:sym typeface="Montserrat SemiBold"/>
              </a:rPr>
              <a:t>Le diagnostic de </a:t>
            </a:r>
            <a:r>
              <a:rPr lang="fr-FR" sz="2000" dirty="0" err="1">
                <a:solidFill>
                  <a:schemeClr val="dk1"/>
                </a:solidFill>
                <a:ea typeface="Montserrat SemiBold"/>
                <a:cs typeface="Montserrat SemiBold"/>
                <a:sym typeface="Montserrat SemiBold"/>
              </a:rPr>
              <a:t>mpox</a:t>
            </a:r>
            <a:r>
              <a:rPr lang="fr-FR" sz="2000" dirty="0">
                <a:solidFill>
                  <a:schemeClr val="dk1"/>
                </a:solidFill>
                <a:ea typeface="Montserrat SemiBold"/>
                <a:cs typeface="Montserrat SemiBold"/>
                <a:sym typeface="Montserrat SemiBold"/>
              </a:rPr>
              <a:t> repose sur les antécédents médicaux et de contact des patients, l’examen physique et les tests de laboratoire basés sur des échantillons prélevés sur l’éruption cutanée. </a:t>
            </a:r>
          </a:p>
          <a:p>
            <a:pPr marL="352425" marR="3810" indent="-342900">
              <a:lnSpc>
                <a:spcPct val="150000"/>
              </a:lnSpc>
              <a:buFont typeface="Wingdings" panose="05000000000000000000" pitchFamily="2" charset="2"/>
              <a:buChar char="Ø"/>
            </a:pPr>
            <a:r>
              <a:rPr lang="fr-FR" sz="2000" dirty="0">
                <a:solidFill>
                  <a:schemeClr val="dk1"/>
                </a:solidFill>
                <a:ea typeface="Montserrat SemiBold"/>
                <a:cs typeface="Montserrat SemiBold"/>
                <a:sym typeface="Montserrat SemiBold"/>
              </a:rPr>
              <a:t>Contrairement à la croyance populaire, le diagnostic peut être difficile, car les éruptions cutanées graves et généralisées peuvent ne pas constituer la principale manifestation de la maladie ; la maladie peut se présenter sous la forme d'éruptions cutanées isolées ou localisées. </a:t>
            </a:r>
          </a:p>
          <a:p>
            <a:pPr marL="352425" marR="3810" indent="-342900">
              <a:lnSpc>
                <a:spcPct val="150000"/>
              </a:lnSpc>
              <a:buFont typeface="Wingdings" panose="05000000000000000000" pitchFamily="2" charset="2"/>
              <a:buChar char="Ø"/>
            </a:pPr>
            <a:r>
              <a:rPr lang="fr-FR" sz="2000" dirty="0">
                <a:solidFill>
                  <a:schemeClr val="dk1"/>
                </a:solidFill>
                <a:ea typeface="Montserrat SemiBold"/>
                <a:cs typeface="Montserrat SemiBold"/>
                <a:sym typeface="Montserrat SemiBold"/>
              </a:rPr>
              <a:t>De plus, la </a:t>
            </a:r>
            <a:r>
              <a:rPr lang="fr-FR" sz="2000" dirty="0" err="1">
                <a:solidFill>
                  <a:schemeClr val="dk1"/>
                </a:solidFill>
                <a:ea typeface="Montserrat SemiBold"/>
                <a:cs typeface="Montserrat SemiBold"/>
                <a:sym typeface="Montserrat SemiBold"/>
              </a:rPr>
              <a:t>mpox</a:t>
            </a:r>
            <a:r>
              <a:rPr lang="fr-FR" sz="2000" dirty="0">
                <a:solidFill>
                  <a:schemeClr val="dk1"/>
                </a:solidFill>
                <a:ea typeface="Montserrat SemiBold"/>
                <a:cs typeface="Montserrat SemiBold"/>
                <a:sym typeface="Montserrat SemiBold"/>
              </a:rPr>
              <a:t> peut ressembler à des affections cutanées courantes chez les enfants, telles que la gale, la varicelle, la rougeole, les infections cutanées bactériennes et les éruptions cutanées associées aux médicaments. Chez les adultes, la </a:t>
            </a:r>
            <a:r>
              <a:rPr lang="fr-FR" sz="2000" dirty="0" err="1">
                <a:solidFill>
                  <a:schemeClr val="dk1"/>
                </a:solidFill>
                <a:ea typeface="Montserrat SemiBold"/>
                <a:cs typeface="Montserrat SemiBold"/>
                <a:sym typeface="Montserrat SemiBold"/>
              </a:rPr>
              <a:t>mpox</a:t>
            </a:r>
            <a:r>
              <a:rPr lang="fr-FR" sz="2000" dirty="0">
                <a:solidFill>
                  <a:schemeClr val="dk1"/>
                </a:solidFill>
                <a:ea typeface="Montserrat SemiBold"/>
                <a:cs typeface="Montserrat SemiBold"/>
                <a:sym typeface="Montserrat SemiBold"/>
              </a:rPr>
              <a:t> peut être </a:t>
            </a:r>
            <a:r>
              <a:rPr lang="fr-FR" sz="2000" dirty="0" err="1">
                <a:solidFill>
                  <a:schemeClr val="dk1"/>
                </a:solidFill>
                <a:ea typeface="Montserrat SemiBold"/>
                <a:cs typeface="Montserrat SemiBold"/>
                <a:sym typeface="Montserrat SemiBold"/>
              </a:rPr>
              <a:t>confundu</a:t>
            </a:r>
            <a:r>
              <a:rPr lang="fr-FR" sz="2000" dirty="0">
                <a:solidFill>
                  <a:schemeClr val="dk1"/>
                </a:solidFill>
                <a:ea typeface="Montserrat SemiBold"/>
                <a:cs typeface="Montserrat SemiBold"/>
                <a:sym typeface="Montserrat SemiBold"/>
              </a:rPr>
              <a:t> avec d'autres infections cutanées telles que la syphilis ou l'herpès.</a:t>
            </a:r>
          </a:p>
          <a:p>
            <a:pPr marL="352425" marR="3810" indent="-342900">
              <a:lnSpc>
                <a:spcPct val="150000"/>
              </a:lnSpc>
              <a:buFont typeface="Wingdings" panose="05000000000000000000" pitchFamily="2" charset="2"/>
              <a:buChar char="Ø"/>
            </a:pPr>
            <a:r>
              <a:rPr lang="fr-FR" sz="2000" dirty="0">
                <a:solidFill>
                  <a:schemeClr val="dk1"/>
                </a:solidFill>
                <a:ea typeface="Montserrat SemiBold"/>
                <a:cs typeface="Montserrat SemiBold"/>
                <a:sym typeface="Montserrat SemiBold"/>
              </a:rPr>
              <a:t>Le diagnostic en laboratoire c’est la solution préférée, avec des échantillons prélevés dans le liquide de l'éruption cutanée ou dans la croûte de l'éruption cutanée, collectés par écouvillonnage. L'accès à des installations de laboratoire adéquates reste un défi dans la réponse à la </a:t>
            </a:r>
            <a:r>
              <a:rPr lang="fr-FR" sz="2000" dirty="0" err="1">
                <a:solidFill>
                  <a:schemeClr val="dk1"/>
                </a:solidFill>
                <a:ea typeface="Montserrat SemiBold"/>
                <a:cs typeface="Montserrat SemiBold"/>
                <a:sym typeface="Montserrat SemiBold"/>
              </a:rPr>
              <a:t>mpox</a:t>
            </a:r>
            <a:endParaRPr lang="fr-FR" sz="2000" dirty="0">
              <a:solidFill>
                <a:schemeClr val="dk1"/>
              </a:solidFill>
              <a:ea typeface="Montserrat SemiBold"/>
              <a:cs typeface="Montserrat SemiBold"/>
              <a:sym typeface="Montserrat SemiBold"/>
            </a:endParaRPr>
          </a:p>
        </p:txBody>
      </p:sp>
    </p:spTree>
    <p:extLst>
      <p:ext uri="{BB962C8B-B14F-4D97-AF65-F5344CB8AC3E}">
        <p14:creationId xmlns:p14="http://schemas.microsoft.com/office/powerpoint/2010/main" val="285942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3">
                                            <p:txEl>
                                              <p:pRg st="0" end="0"/>
                                            </p:txEl>
                                          </p:spTgt>
                                        </p:tgtEl>
                                        <p:attrNameLst>
                                          <p:attrName>style.visibility</p:attrName>
                                        </p:attrNameLst>
                                      </p:cBhvr>
                                      <p:to>
                                        <p:strVal val="visible"/>
                                      </p:to>
                                    </p:set>
                                    <p:anim calcmode="lin" valueType="num">
                                      <p:cBhvr additive="base">
                                        <p:cTn id="7" dur="500"/>
                                        <p:tgtEl>
                                          <p:spTgt spid="37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73">
                                            <p:txEl>
                                              <p:pRg st="1" end="1"/>
                                            </p:txEl>
                                          </p:spTgt>
                                        </p:tgtEl>
                                        <p:attrNameLst>
                                          <p:attrName>style.visibility</p:attrName>
                                        </p:attrNameLst>
                                      </p:cBhvr>
                                      <p:to>
                                        <p:strVal val="visible"/>
                                      </p:to>
                                    </p:set>
                                    <p:anim calcmode="lin" valueType="num">
                                      <p:cBhvr additive="base">
                                        <p:cTn id="12" dur="500"/>
                                        <p:tgtEl>
                                          <p:spTgt spid="37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73">
                                            <p:txEl>
                                              <p:pRg st="2" end="2"/>
                                            </p:txEl>
                                          </p:spTgt>
                                        </p:tgtEl>
                                        <p:attrNameLst>
                                          <p:attrName>style.visibility</p:attrName>
                                        </p:attrNameLst>
                                      </p:cBhvr>
                                      <p:to>
                                        <p:strVal val="visible"/>
                                      </p:to>
                                    </p:set>
                                    <p:anim calcmode="lin" valueType="num">
                                      <p:cBhvr additive="base">
                                        <p:cTn id="17" dur="500"/>
                                        <p:tgtEl>
                                          <p:spTgt spid="37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73">
                                            <p:txEl>
                                              <p:pRg st="3" end="3"/>
                                            </p:txEl>
                                          </p:spTgt>
                                        </p:tgtEl>
                                        <p:attrNameLst>
                                          <p:attrName>style.visibility</p:attrName>
                                        </p:attrNameLst>
                                      </p:cBhvr>
                                      <p:to>
                                        <p:strVal val="visible"/>
                                      </p:to>
                                    </p:set>
                                    <p:anim calcmode="lin" valueType="num">
                                      <p:cBhvr additive="base">
                                        <p:cTn id="22" dur="500"/>
                                        <p:tgtEl>
                                          <p:spTgt spid="37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3214</TotalTime>
  <Words>7354</Words>
  <Application>Microsoft Office PowerPoint</Application>
  <PresentationFormat>Widescreen</PresentationFormat>
  <Paragraphs>458</Paragraphs>
  <Slides>48</Slides>
  <Notes>31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48</vt:i4>
      </vt:variant>
    </vt:vector>
  </HeadingPairs>
  <TitlesOfParts>
    <vt:vector size="60" baseType="lpstr">
      <vt:lpstr>Arial</vt:lpstr>
      <vt:lpstr>Calibri</vt:lpstr>
      <vt:lpstr>Calibri Light</vt:lpstr>
      <vt:lpstr>Georgia</vt:lpstr>
      <vt:lpstr>Montserrat</vt:lpstr>
      <vt:lpstr>Montserrat SemiBold</vt:lpstr>
      <vt:lpstr>Rockwell Extra Bold</vt:lpstr>
      <vt:lpstr>Symbol</vt:lpstr>
      <vt:lpstr>Times New Roman</vt:lpstr>
      <vt:lpstr>Trebuchet MS</vt:lpstr>
      <vt:lpstr>Wingdings</vt:lpstr>
      <vt:lpstr>Wood Type</vt:lpstr>
      <vt:lpstr>Briefing CREC Mpox pour les volontaires           Septembre 2024</vt:lpstr>
      <vt:lpstr>Mpox - principes de base </vt:lpstr>
      <vt:lpstr>Populations à risque de mpox grave</vt:lpstr>
      <vt:lpstr>Populations à risque de mpox grave</vt:lpstr>
      <vt:lpstr>Transmission de Mpox </vt:lpstr>
      <vt:lpstr>Transmission de Mpox </vt:lpstr>
      <vt:lpstr>Populations les plus à risque de contracter mpox</vt:lpstr>
      <vt:lpstr>Signes et symptômes de la Mpox</vt:lpstr>
      <vt:lpstr>Diagnostic Mpox</vt:lpstr>
      <vt:lpstr>Traitement Mpox</vt:lpstr>
      <vt:lpstr>Traitement Mpox (cont)</vt:lpstr>
      <vt:lpstr>Mesures de prévention</vt:lpstr>
      <vt:lpstr>Mesures de prevention (cont) </vt:lpstr>
      <vt:lpstr>Mesures de prevention (cont) </vt:lpstr>
      <vt:lpstr>Vaccination </vt:lpstr>
      <vt:lpstr>Communication de Risque et Engagement Communautaire(CREC)</vt:lpstr>
      <vt:lpstr>PowerPoint Presentation</vt:lpstr>
      <vt:lpstr>PowerPoint Presentation</vt:lpstr>
      <vt:lpstr>Engagement Communautaire</vt:lpstr>
      <vt:lpstr>CREC</vt:lpstr>
      <vt:lpstr>Pourquoi la CREC est-elle importante ?</vt:lpstr>
      <vt:lpstr>PowerPoint Presentation</vt:lpstr>
      <vt:lpstr>PowerPoint Presentation</vt:lpstr>
      <vt:lpstr>Activité – Communication efficace</vt:lpstr>
      <vt:lpstr>Comment communiquer pendant une urgence de santé publique?</vt:lpstr>
      <vt:lpstr>Pratiquons ! Jouer un rôle</vt:lpstr>
      <vt:lpstr>Collecter le feedback Des communautés</vt:lpstr>
      <vt:lpstr>Feedback des communautés</vt:lpstr>
      <vt:lpstr>Gestion du  Feedback</vt:lpstr>
      <vt:lpstr>Types de feedback (exemples)</vt:lpstr>
      <vt:lpstr>Comment gérer les rumeurs?</vt:lpstr>
      <vt:lpstr>ÉTAPE 1 - ÉCOUTER</vt:lpstr>
      <vt:lpstr>PowerPoint Presentation</vt:lpstr>
      <vt:lpstr>PowerPoint Presentation</vt:lpstr>
      <vt:lpstr>ÉTAPE 2 - VÉRIFIER</vt:lpstr>
      <vt:lpstr>ÉTAPE 3 - RÉPONDRE</vt:lpstr>
      <vt:lpstr>Il faut ne pas oublier:</vt:lpstr>
      <vt:lpstr>Préparation et Réponse Mpox CREC           Août 2024</vt:lpstr>
      <vt:lpstr>INTERVENTIONS MPOX CREC </vt:lpstr>
      <vt:lpstr>PowerPoint Presentation</vt:lpstr>
      <vt:lpstr>PowerPoint Presentation</vt:lpstr>
      <vt:lpstr>PowerPoint Presentation</vt:lpstr>
      <vt:lpstr>PowerPoint Presentation</vt:lpstr>
      <vt:lpstr>PowerPoint Presentation</vt:lpstr>
      <vt:lpstr>PowerPoint Presentation</vt:lpstr>
      <vt:lpstr>Toolbox </vt:lpstr>
      <vt:lpstr>Toolbox </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Cholera</dc:title>
  <dc:creator>Mariana Palavra</dc:creator>
  <cp:lastModifiedBy>Mariana Palavra</cp:lastModifiedBy>
  <cp:revision>5</cp:revision>
  <dcterms:created xsi:type="dcterms:W3CDTF">2024-02-24T12:54:58Z</dcterms:created>
  <dcterms:modified xsi:type="dcterms:W3CDTF">2024-09-04T20:45:51Z</dcterms:modified>
</cp:coreProperties>
</file>