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61"/>
  </p:notesMasterIdLst>
  <p:sldIdLst>
    <p:sldId id="2076137864" r:id="rId2"/>
    <p:sldId id="2076137865" r:id="rId3"/>
    <p:sldId id="2076137866" r:id="rId4"/>
    <p:sldId id="2076137867" r:id="rId5"/>
    <p:sldId id="2076137868" r:id="rId6"/>
    <p:sldId id="2076137869" r:id="rId7"/>
    <p:sldId id="2076137870" r:id="rId8"/>
    <p:sldId id="2076137871" r:id="rId9"/>
    <p:sldId id="2076137872" r:id="rId10"/>
    <p:sldId id="2076137873" r:id="rId11"/>
    <p:sldId id="2076137875" r:id="rId12"/>
    <p:sldId id="2076137874" r:id="rId13"/>
    <p:sldId id="2076137876" r:id="rId14"/>
    <p:sldId id="2076137877" r:id="rId15"/>
    <p:sldId id="2076137878" r:id="rId16"/>
    <p:sldId id="259" r:id="rId17"/>
    <p:sldId id="2076137851" r:id="rId18"/>
    <p:sldId id="276" r:id="rId19"/>
    <p:sldId id="270" r:id="rId20"/>
    <p:sldId id="278" r:id="rId21"/>
    <p:sldId id="261" r:id="rId22"/>
    <p:sldId id="2076137860" r:id="rId23"/>
    <p:sldId id="260" r:id="rId24"/>
    <p:sldId id="262" r:id="rId25"/>
    <p:sldId id="263" r:id="rId26"/>
    <p:sldId id="268" r:id="rId27"/>
    <p:sldId id="264" r:id="rId28"/>
    <p:sldId id="265" r:id="rId29"/>
    <p:sldId id="267" r:id="rId30"/>
    <p:sldId id="266" r:id="rId31"/>
    <p:sldId id="2076137850" r:id="rId32"/>
    <p:sldId id="453" r:id="rId33"/>
    <p:sldId id="454" r:id="rId34"/>
    <p:sldId id="456" r:id="rId35"/>
    <p:sldId id="457" r:id="rId36"/>
    <p:sldId id="458" r:id="rId37"/>
    <p:sldId id="459" r:id="rId38"/>
    <p:sldId id="460" r:id="rId39"/>
    <p:sldId id="2147375270" r:id="rId40"/>
    <p:sldId id="2147375272" r:id="rId41"/>
    <p:sldId id="2147375273" r:id="rId42"/>
    <p:sldId id="2147375274" r:id="rId43"/>
    <p:sldId id="2147375275" r:id="rId44"/>
    <p:sldId id="2147375276" r:id="rId45"/>
    <p:sldId id="2147375277" r:id="rId46"/>
    <p:sldId id="2147375278" r:id="rId47"/>
    <p:sldId id="2147375279" r:id="rId48"/>
    <p:sldId id="2147375280" r:id="rId49"/>
    <p:sldId id="2076137879" r:id="rId50"/>
    <p:sldId id="2076137852" r:id="rId51"/>
    <p:sldId id="2076137853" r:id="rId52"/>
    <p:sldId id="2076137854" r:id="rId53"/>
    <p:sldId id="2076137855" r:id="rId54"/>
    <p:sldId id="2076137880" r:id="rId55"/>
    <p:sldId id="2076137856" r:id="rId56"/>
    <p:sldId id="2076137857" r:id="rId57"/>
    <p:sldId id="2147375269" r:id="rId58"/>
    <p:sldId id="343" r:id="rId59"/>
    <p:sldId id="27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7C3FA-61B7-40E7-8745-D1AE4D6CDF29}" v="170" dt="2024-09-24T20:12:45.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636" autoAdjust="0"/>
  </p:normalViewPr>
  <p:slideViewPr>
    <p:cSldViewPr snapToGrid="0">
      <p:cViewPr varScale="1">
        <p:scale>
          <a:sx n="56" d="100"/>
          <a:sy n="56" d="100"/>
        </p:scale>
        <p:origin x="10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a Palavra" userId="143c9361-fd47-4b31-9022-2c2fd2d5adb4" providerId="ADAL" clId="{3C97C3FA-61B7-40E7-8745-D1AE4D6CDF29}"/>
    <pc:docChg chg="undo custSel addSld delSld modSld sldOrd">
      <pc:chgData name="Mariana Palavra" userId="143c9361-fd47-4b31-9022-2c2fd2d5adb4" providerId="ADAL" clId="{3C97C3FA-61B7-40E7-8745-D1AE4D6CDF29}" dt="2024-09-24T20:13:10.873" v="1107" actId="1076"/>
      <pc:docMkLst>
        <pc:docMk/>
      </pc:docMkLst>
      <pc:sldChg chg="modSp mod">
        <pc:chgData name="Mariana Palavra" userId="143c9361-fd47-4b31-9022-2c2fd2d5adb4" providerId="ADAL" clId="{3C97C3FA-61B7-40E7-8745-D1AE4D6CDF29}" dt="2024-09-03T22:41:09.954" v="627" actId="6549"/>
        <pc:sldMkLst>
          <pc:docMk/>
          <pc:sldMk cId="1355512978" sldId="260"/>
        </pc:sldMkLst>
        <pc:spChg chg="mod">
          <ac:chgData name="Mariana Palavra" userId="143c9361-fd47-4b31-9022-2c2fd2d5adb4" providerId="ADAL" clId="{3C97C3FA-61B7-40E7-8745-D1AE4D6CDF29}" dt="2024-09-03T22:41:09.954" v="627" actId="6549"/>
          <ac:spMkLst>
            <pc:docMk/>
            <pc:sldMk cId="1355512978" sldId="260"/>
            <ac:spMk id="3" creationId="{7AC89C12-FCB2-747E-5B37-3BCD2CBBF100}"/>
          </ac:spMkLst>
        </pc:spChg>
      </pc:sldChg>
      <pc:sldChg chg="del">
        <pc:chgData name="Mariana Palavra" userId="143c9361-fd47-4b31-9022-2c2fd2d5adb4" providerId="ADAL" clId="{3C97C3FA-61B7-40E7-8745-D1AE4D6CDF29}" dt="2024-09-03T21:57:11.104" v="0" actId="47"/>
        <pc:sldMkLst>
          <pc:docMk/>
          <pc:sldMk cId="20366029" sldId="269"/>
        </pc:sldMkLst>
      </pc:sldChg>
      <pc:sldChg chg="delDesignElem">
        <pc:chgData name="Mariana Palavra" userId="143c9361-fd47-4b31-9022-2c2fd2d5adb4" providerId="ADAL" clId="{3C97C3FA-61B7-40E7-8745-D1AE4D6CDF29}" dt="2024-09-03T22:51:06.662" v="629"/>
        <pc:sldMkLst>
          <pc:docMk/>
          <pc:sldMk cId="2921272349" sldId="343"/>
        </pc:sldMkLst>
      </pc:sldChg>
      <pc:sldChg chg="modSp mod">
        <pc:chgData name="Mariana Palavra" userId="143c9361-fd47-4b31-9022-2c2fd2d5adb4" providerId="ADAL" clId="{3C97C3FA-61B7-40E7-8745-D1AE4D6CDF29}" dt="2024-09-03T21:58:13.807" v="34" actId="20577"/>
        <pc:sldMkLst>
          <pc:docMk/>
          <pc:sldMk cId="719063337" sldId="456"/>
        </pc:sldMkLst>
        <pc:spChg chg="mod">
          <ac:chgData name="Mariana Palavra" userId="143c9361-fd47-4b31-9022-2c2fd2d5adb4" providerId="ADAL" clId="{3C97C3FA-61B7-40E7-8745-D1AE4D6CDF29}" dt="2024-09-03T21:58:13.807" v="34" actId="20577"/>
          <ac:spMkLst>
            <pc:docMk/>
            <pc:sldMk cId="719063337" sldId="456"/>
            <ac:spMk id="7" creationId="{50A0CBBD-DA32-4C6D-888D-7F6E6CC6FCA1}"/>
          </ac:spMkLst>
        </pc:spChg>
      </pc:sldChg>
      <pc:sldChg chg="modSp mod">
        <pc:chgData name="Mariana Palavra" userId="143c9361-fd47-4b31-9022-2c2fd2d5adb4" providerId="ADAL" clId="{3C97C3FA-61B7-40E7-8745-D1AE4D6CDF29}" dt="2024-09-03T22:13:45.978" v="272" actId="20577"/>
        <pc:sldMkLst>
          <pc:docMk/>
          <pc:sldMk cId="734856483" sldId="2076137852"/>
        </pc:sldMkLst>
        <pc:spChg chg="mod">
          <ac:chgData name="Mariana Palavra" userId="143c9361-fd47-4b31-9022-2c2fd2d5adb4" providerId="ADAL" clId="{3C97C3FA-61B7-40E7-8745-D1AE4D6CDF29}" dt="2024-09-03T22:02:44.979" v="155" actId="1076"/>
          <ac:spMkLst>
            <pc:docMk/>
            <pc:sldMk cId="734856483" sldId="2076137852"/>
            <ac:spMk id="2" creationId="{F9B3FAB9-1606-88CA-9E68-973AB73AAC9A}"/>
          </ac:spMkLst>
        </pc:spChg>
        <pc:spChg chg="mod">
          <ac:chgData name="Mariana Palavra" userId="143c9361-fd47-4b31-9022-2c2fd2d5adb4" providerId="ADAL" clId="{3C97C3FA-61B7-40E7-8745-D1AE4D6CDF29}" dt="2024-09-03T22:03:19.542" v="167" actId="1076"/>
          <ac:spMkLst>
            <pc:docMk/>
            <pc:sldMk cId="734856483" sldId="2076137852"/>
            <ac:spMk id="3" creationId="{C0D79974-3E5E-CBD4-F47E-AF53585830CF}"/>
          </ac:spMkLst>
        </pc:spChg>
        <pc:graphicFrameChg chg="mod modGraphic">
          <ac:chgData name="Mariana Palavra" userId="143c9361-fd47-4b31-9022-2c2fd2d5adb4" providerId="ADAL" clId="{3C97C3FA-61B7-40E7-8745-D1AE4D6CDF29}" dt="2024-09-03T22:13:45.978" v="272" actId="20577"/>
          <ac:graphicFrameMkLst>
            <pc:docMk/>
            <pc:sldMk cId="734856483" sldId="2076137852"/>
            <ac:graphicFrameMk id="4" creationId="{5A13F290-BB88-6C92-2A86-67E4F85DF701}"/>
          </ac:graphicFrameMkLst>
        </pc:graphicFrameChg>
      </pc:sldChg>
      <pc:sldChg chg="modSp mod">
        <pc:chgData name="Mariana Palavra" userId="143c9361-fd47-4b31-9022-2c2fd2d5adb4" providerId="ADAL" clId="{3C97C3FA-61B7-40E7-8745-D1AE4D6CDF29}" dt="2024-09-03T22:13:35.155" v="269" actId="14100"/>
        <pc:sldMkLst>
          <pc:docMk/>
          <pc:sldMk cId="1725491489" sldId="2076137853"/>
        </pc:sldMkLst>
        <pc:graphicFrameChg chg="mod modGraphic">
          <ac:chgData name="Mariana Palavra" userId="143c9361-fd47-4b31-9022-2c2fd2d5adb4" providerId="ADAL" clId="{3C97C3FA-61B7-40E7-8745-D1AE4D6CDF29}" dt="2024-09-03T22:13:35.155" v="269" actId="14100"/>
          <ac:graphicFrameMkLst>
            <pc:docMk/>
            <pc:sldMk cId="1725491489" sldId="2076137853"/>
            <ac:graphicFrameMk id="7" creationId="{6234369E-F214-3EAC-F6CC-BF7044611C79}"/>
          </ac:graphicFrameMkLst>
        </pc:graphicFrameChg>
      </pc:sldChg>
      <pc:sldChg chg="modSp mod">
        <pc:chgData name="Mariana Palavra" userId="143c9361-fd47-4b31-9022-2c2fd2d5adb4" providerId="ADAL" clId="{3C97C3FA-61B7-40E7-8745-D1AE4D6CDF29}" dt="2024-09-03T22:17:17.725" v="328" actId="1076"/>
        <pc:sldMkLst>
          <pc:docMk/>
          <pc:sldMk cId="1989189256" sldId="2076137854"/>
        </pc:sldMkLst>
        <pc:graphicFrameChg chg="mod modGraphic">
          <ac:chgData name="Mariana Palavra" userId="143c9361-fd47-4b31-9022-2c2fd2d5adb4" providerId="ADAL" clId="{3C97C3FA-61B7-40E7-8745-D1AE4D6CDF29}" dt="2024-09-03T22:17:17.725" v="328" actId="1076"/>
          <ac:graphicFrameMkLst>
            <pc:docMk/>
            <pc:sldMk cId="1989189256" sldId="2076137854"/>
            <ac:graphicFrameMk id="7" creationId="{6234369E-F214-3EAC-F6CC-BF7044611C79}"/>
          </ac:graphicFrameMkLst>
        </pc:graphicFrameChg>
      </pc:sldChg>
      <pc:sldChg chg="modSp mod">
        <pc:chgData name="Mariana Palavra" userId="143c9361-fd47-4b31-9022-2c2fd2d5adb4" providerId="ADAL" clId="{3C97C3FA-61B7-40E7-8745-D1AE4D6CDF29}" dt="2024-09-03T22:19:47.200" v="406" actId="1076"/>
        <pc:sldMkLst>
          <pc:docMk/>
          <pc:sldMk cId="717455313" sldId="2076137855"/>
        </pc:sldMkLst>
        <pc:graphicFrameChg chg="mod modGraphic">
          <ac:chgData name="Mariana Palavra" userId="143c9361-fd47-4b31-9022-2c2fd2d5adb4" providerId="ADAL" clId="{3C97C3FA-61B7-40E7-8745-D1AE4D6CDF29}" dt="2024-09-03T22:19:47.200" v="406" actId="1076"/>
          <ac:graphicFrameMkLst>
            <pc:docMk/>
            <pc:sldMk cId="717455313" sldId="2076137855"/>
            <ac:graphicFrameMk id="7" creationId="{6234369E-F214-3EAC-F6CC-BF7044611C79}"/>
          </ac:graphicFrameMkLst>
        </pc:graphicFrameChg>
      </pc:sldChg>
      <pc:sldChg chg="modSp mod">
        <pc:chgData name="Mariana Palavra" userId="143c9361-fd47-4b31-9022-2c2fd2d5adb4" providerId="ADAL" clId="{3C97C3FA-61B7-40E7-8745-D1AE4D6CDF29}" dt="2024-09-03T22:28:05.066" v="475"/>
        <pc:sldMkLst>
          <pc:docMk/>
          <pc:sldMk cId="194435893" sldId="2076137857"/>
        </pc:sldMkLst>
        <pc:graphicFrameChg chg="mod modGraphic">
          <ac:chgData name="Mariana Palavra" userId="143c9361-fd47-4b31-9022-2c2fd2d5adb4" providerId="ADAL" clId="{3C97C3FA-61B7-40E7-8745-D1AE4D6CDF29}" dt="2024-09-03T22:28:05.066" v="475"/>
          <ac:graphicFrameMkLst>
            <pc:docMk/>
            <pc:sldMk cId="194435893" sldId="2076137857"/>
            <ac:graphicFrameMk id="4" creationId="{5A13F290-BB88-6C92-2A86-67E4F85DF701}"/>
          </ac:graphicFrameMkLst>
        </pc:graphicFrameChg>
      </pc:sldChg>
      <pc:sldChg chg="del">
        <pc:chgData name="Mariana Palavra" userId="143c9361-fd47-4b31-9022-2c2fd2d5adb4" providerId="ADAL" clId="{3C97C3FA-61B7-40E7-8745-D1AE4D6CDF29}" dt="2024-09-03T22:23:34.606" v="429" actId="47"/>
        <pc:sldMkLst>
          <pc:docMk/>
          <pc:sldMk cId="933112393" sldId="2076137858"/>
        </pc:sldMkLst>
      </pc:sldChg>
      <pc:sldChg chg="del">
        <pc:chgData name="Mariana Palavra" userId="143c9361-fd47-4b31-9022-2c2fd2d5adb4" providerId="ADAL" clId="{3C97C3FA-61B7-40E7-8745-D1AE4D6CDF29}" dt="2024-09-03T22:23:38.820" v="430" actId="47"/>
        <pc:sldMkLst>
          <pc:docMk/>
          <pc:sldMk cId="2975344189" sldId="2076137862"/>
        </pc:sldMkLst>
      </pc:sldChg>
      <pc:sldChg chg="del">
        <pc:chgData name="Mariana Palavra" userId="143c9361-fd47-4b31-9022-2c2fd2d5adb4" providerId="ADAL" clId="{3C97C3FA-61B7-40E7-8745-D1AE4D6CDF29}" dt="2024-09-03T22:23:43.804" v="431" actId="47"/>
        <pc:sldMkLst>
          <pc:docMk/>
          <pc:sldMk cId="3335914915" sldId="2076137863"/>
        </pc:sldMkLst>
      </pc:sldChg>
      <pc:sldChg chg="addSp modSp mod">
        <pc:chgData name="Mariana Palavra" userId="143c9361-fd47-4b31-9022-2c2fd2d5adb4" providerId="ADAL" clId="{3C97C3FA-61B7-40E7-8745-D1AE4D6CDF29}" dt="2024-09-24T20:13:10.873" v="1107" actId="1076"/>
        <pc:sldMkLst>
          <pc:docMk/>
          <pc:sldMk cId="702013748" sldId="2076137864"/>
        </pc:sldMkLst>
        <pc:spChg chg="mod">
          <ac:chgData name="Mariana Palavra" userId="143c9361-fd47-4b31-9022-2c2fd2d5adb4" providerId="ADAL" clId="{3C97C3FA-61B7-40E7-8745-D1AE4D6CDF29}" dt="2024-09-24T20:13:10.873" v="1107" actId="1076"/>
          <ac:spMkLst>
            <pc:docMk/>
            <pc:sldMk cId="702013748" sldId="2076137864"/>
            <ac:spMk id="2" creationId="{E3D41F67-47FD-8246-085F-405125B9CC75}"/>
          </ac:spMkLst>
        </pc:spChg>
        <pc:picChg chg="add mod">
          <ac:chgData name="Mariana Palavra" userId="143c9361-fd47-4b31-9022-2c2fd2d5adb4" providerId="ADAL" clId="{3C97C3FA-61B7-40E7-8745-D1AE4D6CDF29}" dt="2024-09-24T20:12:50.383" v="1103" actId="1076"/>
          <ac:picMkLst>
            <pc:docMk/>
            <pc:sldMk cId="702013748" sldId="2076137864"/>
            <ac:picMk id="3" creationId="{550D791F-BE46-214A-9EFD-DA9562A346CE}"/>
          </ac:picMkLst>
        </pc:picChg>
      </pc:sldChg>
      <pc:sldChg chg="modSp mod">
        <pc:chgData name="Mariana Palavra" userId="143c9361-fd47-4b31-9022-2c2fd2d5adb4" providerId="ADAL" clId="{3C97C3FA-61B7-40E7-8745-D1AE4D6CDF29}" dt="2024-09-03T22:53:13.541" v="670" actId="20577"/>
        <pc:sldMkLst>
          <pc:docMk/>
          <pc:sldMk cId="1282650812" sldId="2076137865"/>
        </pc:sldMkLst>
        <pc:spChg chg="mod">
          <ac:chgData name="Mariana Palavra" userId="143c9361-fd47-4b31-9022-2c2fd2d5adb4" providerId="ADAL" clId="{3C97C3FA-61B7-40E7-8745-D1AE4D6CDF29}" dt="2024-09-03T22:53:13.541" v="670" actId="20577"/>
          <ac:spMkLst>
            <pc:docMk/>
            <pc:sldMk cId="1282650812" sldId="2076137865"/>
            <ac:spMk id="371" creationId="{00000000-0000-0000-0000-000000000000}"/>
          </ac:spMkLst>
        </pc:spChg>
        <pc:spChg chg="mod">
          <ac:chgData name="Mariana Palavra" userId="143c9361-fd47-4b31-9022-2c2fd2d5adb4" providerId="ADAL" clId="{3C97C3FA-61B7-40E7-8745-D1AE4D6CDF29}" dt="2024-09-03T22:31:20.630" v="489" actId="20577"/>
          <ac:spMkLst>
            <pc:docMk/>
            <pc:sldMk cId="1282650812" sldId="2076137865"/>
            <ac:spMk id="373" creationId="{00000000-0000-0000-0000-000000000000}"/>
          </ac:spMkLst>
        </pc:spChg>
      </pc:sldChg>
      <pc:sldChg chg="modSp mod">
        <pc:chgData name="Mariana Palavra" userId="143c9361-fd47-4b31-9022-2c2fd2d5adb4" providerId="ADAL" clId="{3C97C3FA-61B7-40E7-8745-D1AE4D6CDF29}" dt="2024-09-03T22:32:06.693" v="525" actId="14100"/>
        <pc:sldMkLst>
          <pc:docMk/>
          <pc:sldMk cId="2950685415" sldId="2076137866"/>
        </pc:sldMkLst>
        <pc:spChg chg="mod">
          <ac:chgData name="Mariana Palavra" userId="143c9361-fd47-4b31-9022-2c2fd2d5adb4" providerId="ADAL" clId="{3C97C3FA-61B7-40E7-8745-D1AE4D6CDF29}" dt="2024-09-03T22:32:06.693" v="525" actId="14100"/>
          <ac:spMkLst>
            <pc:docMk/>
            <pc:sldMk cId="2950685415" sldId="2076137866"/>
            <ac:spMk id="373" creationId="{00000000-0000-0000-0000-000000000000}"/>
          </ac:spMkLst>
        </pc:spChg>
      </pc:sldChg>
      <pc:sldChg chg="modSp mod modAnim">
        <pc:chgData name="Mariana Palavra" userId="143c9361-fd47-4b31-9022-2c2fd2d5adb4" providerId="ADAL" clId="{3C97C3FA-61B7-40E7-8745-D1AE4D6CDF29}" dt="2024-09-03T22:33:05.430" v="531" actId="20577"/>
        <pc:sldMkLst>
          <pc:docMk/>
          <pc:sldMk cId="383441590" sldId="2076137867"/>
        </pc:sldMkLst>
        <pc:spChg chg="mod">
          <ac:chgData name="Mariana Palavra" userId="143c9361-fd47-4b31-9022-2c2fd2d5adb4" providerId="ADAL" clId="{3C97C3FA-61B7-40E7-8745-D1AE4D6CDF29}" dt="2024-09-03T22:33:05.430" v="531" actId="20577"/>
          <ac:spMkLst>
            <pc:docMk/>
            <pc:sldMk cId="383441590" sldId="2076137867"/>
            <ac:spMk id="373" creationId="{00000000-0000-0000-0000-000000000000}"/>
          </ac:spMkLst>
        </pc:spChg>
      </pc:sldChg>
      <pc:sldChg chg="modSp modAnim">
        <pc:chgData name="Mariana Palavra" userId="143c9361-fd47-4b31-9022-2c2fd2d5adb4" providerId="ADAL" clId="{3C97C3FA-61B7-40E7-8745-D1AE4D6CDF29}" dt="2024-09-03T22:34:38.323" v="546" actId="6549"/>
        <pc:sldMkLst>
          <pc:docMk/>
          <pc:sldMk cId="756917369" sldId="2076137868"/>
        </pc:sldMkLst>
        <pc:spChg chg="mod">
          <ac:chgData name="Mariana Palavra" userId="143c9361-fd47-4b31-9022-2c2fd2d5adb4" providerId="ADAL" clId="{3C97C3FA-61B7-40E7-8745-D1AE4D6CDF29}" dt="2024-09-03T22:34:38.323" v="546" actId="6549"/>
          <ac:spMkLst>
            <pc:docMk/>
            <pc:sldMk cId="756917369" sldId="2076137868"/>
            <ac:spMk id="373" creationId="{00000000-0000-0000-0000-000000000000}"/>
          </ac:spMkLst>
        </pc:spChg>
      </pc:sldChg>
      <pc:sldChg chg="modSp">
        <pc:chgData name="Mariana Palavra" userId="143c9361-fd47-4b31-9022-2c2fd2d5adb4" providerId="ADAL" clId="{3C97C3FA-61B7-40E7-8745-D1AE4D6CDF29}" dt="2024-09-03T22:34:58.709" v="556" actId="20577"/>
        <pc:sldMkLst>
          <pc:docMk/>
          <pc:sldMk cId="3665911603" sldId="2076137869"/>
        </pc:sldMkLst>
        <pc:spChg chg="mod">
          <ac:chgData name="Mariana Palavra" userId="143c9361-fd47-4b31-9022-2c2fd2d5adb4" providerId="ADAL" clId="{3C97C3FA-61B7-40E7-8745-D1AE4D6CDF29}" dt="2024-09-03T22:34:58.709" v="556" actId="20577"/>
          <ac:spMkLst>
            <pc:docMk/>
            <pc:sldMk cId="3665911603" sldId="2076137869"/>
            <ac:spMk id="373" creationId="{00000000-0000-0000-0000-000000000000}"/>
          </ac:spMkLst>
        </pc:spChg>
      </pc:sldChg>
      <pc:sldChg chg="modSp">
        <pc:chgData name="Mariana Palavra" userId="143c9361-fd47-4b31-9022-2c2fd2d5adb4" providerId="ADAL" clId="{3C97C3FA-61B7-40E7-8745-D1AE4D6CDF29}" dt="2024-09-03T22:35:33.141" v="559" actId="6549"/>
        <pc:sldMkLst>
          <pc:docMk/>
          <pc:sldMk cId="4178808263" sldId="2076137871"/>
        </pc:sldMkLst>
        <pc:spChg chg="mod">
          <ac:chgData name="Mariana Palavra" userId="143c9361-fd47-4b31-9022-2c2fd2d5adb4" providerId="ADAL" clId="{3C97C3FA-61B7-40E7-8745-D1AE4D6CDF29}" dt="2024-09-03T22:35:33.141" v="559" actId="6549"/>
          <ac:spMkLst>
            <pc:docMk/>
            <pc:sldMk cId="4178808263" sldId="2076137871"/>
            <ac:spMk id="373" creationId="{00000000-0000-0000-0000-000000000000}"/>
          </ac:spMkLst>
        </pc:spChg>
      </pc:sldChg>
      <pc:sldChg chg="modSp modAnim">
        <pc:chgData name="Mariana Palavra" userId="143c9361-fd47-4b31-9022-2c2fd2d5adb4" providerId="ADAL" clId="{3C97C3FA-61B7-40E7-8745-D1AE4D6CDF29}" dt="2024-09-03T22:38:03.804" v="619" actId="6549"/>
        <pc:sldMkLst>
          <pc:docMk/>
          <pc:sldMk cId="488346477" sldId="2076137874"/>
        </pc:sldMkLst>
        <pc:spChg chg="mod">
          <ac:chgData name="Mariana Palavra" userId="143c9361-fd47-4b31-9022-2c2fd2d5adb4" providerId="ADAL" clId="{3C97C3FA-61B7-40E7-8745-D1AE4D6CDF29}" dt="2024-09-03T22:38:03.804" v="619" actId="6549"/>
          <ac:spMkLst>
            <pc:docMk/>
            <pc:sldMk cId="488346477" sldId="2076137874"/>
            <ac:spMk id="373" creationId="{00000000-0000-0000-0000-000000000000}"/>
          </ac:spMkLst>
        </pc:spChg>
      </pc:sldChg>
      <pc:sldChg chg="modSp mod">
        <pc:chgData name="Mariana Palavra" userId="143c9361-fd47-4b31-9022-2c2fd2d5adb4" providerId="ADAL" clId="{3C97C3FA-61B7-40E7-8745-D1AE4D6CDF29}" dt="2024-09-03T22:37:41.656" v="615" actId="20577"/>
        <pc:sldMkLst>
          <pc:docMk/>
          <pc:sldMk cId="2911600250" sldId="2076137875"/>
        </pc:sldMkLst>
        <pc:spChg chg="mod">
          <ac:chgData name="Mariana Palavra" userId="143c9361-fd47-4b31-9022-2c2fd2d5adb4" providerId="ADAL" clId="{3C97C3FA-61B7-40E7-8745-D1AE4D6CDF29}" dt="2024-09-03T22:37:41.656" v="615" actId="20577"/>
          <ac:spMkLst>
            <pc:docMk/>
            <pc:sldMk cId="2911600250" sldId="2076137875"/>
            <ac:spMk id="373" creationId="{00000000-0000-0000-0000-000000000000}"/>
          </ac:spMkLst>
        </pc:spChg>
      </pc:sldChg>
      <pc:sldChg chg="modSp mod">
        <pc:chgData name="Mariana Palavra" userId="143c9361-fd47-4b31-9022-2c2fd2d5adb4" providerId="ADAL" clId="{3C97C3FA-61B7-40E7-8745-D1AE4D6CDF29}" dt="2024-09-03T22:39:43.197" v="620" actId="6549"/>
        <pc:sldMkLst>
          <pc:docMk/>
          <pc:sldMk cId="2289645305" sldId="2076137877"/>
        </pc:sldMkLst>
        <pc:spChg chg="mod">
          <ac:chgData name="Mariana Palavra" userId="143c9361-fd47-4b31-9022-2c2fd2d5adb4" providerId="ADAL" clId="{3C97C3FA-61B7-40E7-8745-D1AE4D6CDF29}" dt="2024-09-03T22:39:43.197" v="620" actId="6549"/>
          <ac:spMkLst>
            <pc:docMk/>
            <pc:sldMk cId="2289645305" sldId="2076137877"/>
            <ac:spMk id="2" creationId="{CFA9824A-A7ED-3704-317A-266DC117FDC0}"/>
          </ac:spMkLst>
        </pc:spChg>
      </pc:sldChg>
      <pc:sldChg chg="modSp mod">
        <pc:chgData name="Mariana Palavra" userId="143c9361-fd47-4b31-9022-2c2fd2d5adb4" providerId="ADAL" clId="{3C97C3FA-61B7-40E7-8745-D1AE4D6CDF29}" dt="2024-09-03T22:40:30.007" v="626" actId="1076"/>
        <pc:sldMkLst>
          <pc:docMk/>
          <pc:sldMk cId="2571570228" sldId="2076137878"/>
        </pc:sldMkLst>
        <pc:spChg chg="mod">
          <ac:chgData name="Mariana Palavra" userId="143c9361-fd47-4b31-9022-2c2fd2d5adb4" providerId="ADAL" clId="{3C97C3FA-61B7-40E7-8745-D1AE4D6CDF29}" dt="2024-09-03T22:40:30.007" v="626" actId="1076"/>
          <ac:spMkLst>
            <pc:docMk/>
            <pc:sldMk cId="2571570228" sldId="2076137878"/>
            <ac:spMk id="373" creationId="{00000000-0000-0000-0000-000000000000}"/>
          </ac:spMkLst>
        </pc:spChg>
      </pc:sldChg>
      <pc:sldChg chg="modSp mod">
        <pc:chgData name="Mariana Palavra" userId="143c9361-fd47-4b31-9022-2c2fd2d5adb4" providerId="ADAL" clId="{3C97C3FA-61B7-40E7-8745-D1AE4D6CDF29}" dt="2024-09-23T18:56:12.529" v="706" actId="20577"/>
        <pc:sldMkLst>
          <pc:docMk/>
          <pc:sldMk cId="491969326" sldId="2076137879"/>
        </pc:sldMkLst>
        <pc:spChg chg="mod">
          <ac:chgData name="Mariana Palavra" userId="143c9361-fd47-4b31-9022-2c2fd2d5adb4" providerId="ADAL" clId="{3C97C3FA-61B7-40E7-8745-D1AE4D6CDF29}" dt="2024-09-23T18:56:12.529" v="706" actId="20577"/>
          <ac:spMkLst>
            <pc:docMk/>
            <pc:sldMk cId="491969326" sldId="2076137879"/>
            <ac:spMk id="2" creationId="{E3D41F67-47FD-8246-085F-405125B9CC75}"/>
          </ac:spMkLst>
        </pc:spChg>
        <pc:picChg chg="mod">
          <ac:chgData name="Mariana Palavra" userId="143c9361-fd47-4b31-9022-2c2fd2d5adb4" providerId="ADAL" clId="{3C97C3FA-61B7-40E7-8745-D1AE4D6CDF29}" dt="2024-09-03T22:01:05.385" v="83" actId="14826"/>
          <ac:picMkLst>
            <pc:docMk/>
            <pc:sldMk cId="491969326" sldId="2076137879"/>
            <ac:picMk id="4" creationId="{4C4E928D-A9EA-06D6-DFCF-1F87FB1C0AFB}"/>
          </ac:picMkLst>
        </pc:picChg>
      </pc:sldChg>
      <pc:sldChg chg="add del">
        <pc:chgData name="Mariana Palavra" userId="143c9361-fd47-4b31-9022-2c2fd2d5adb4" providerId="ADAL" clId="{3C97C3FA-61B7-40E7-8745-D1AE4D6CDF29}" dt="2024-09-03T22:00:35.879" v="82" actId="2696"/>
        <pc:sldMkLst>
          <pc:docMk/>
          <pc:sldMk cId="3512904790" sldId="2076137879"/>
        </pc:sldMkLst>
      </pc:sldChg>
      <pc:sldChg chg="modSp add mod">
        <pc:chgData name="Mariana Palavra" userId="143c9361-fd47-4b31-9022-2c2fd2d5adb4" providerId="ADAL" clId="{3C97C3FA-61B7-40E7-8745-D1AE4D6CDF29}" dt="2024-09-03T22:22:09.455" v="428" actId="14100"/>
        <pc:sldMkLst>
          <pc:docMk/>
          <pc:sldMk cId="2374862260" sldId="2076137880"/>
        </pc:sldMkLst>
        <pc:graphicFrameChg chg="mod modGraphic">
          <ac:chgData name="Mariana Palavra" userId="143c9361-fd47-4b31-9022-2c2fd2d5adb4" providerId="ADAL" clId="{3C97C3FA-61B7-40E7-8745-D1AE4D6CDF29}" dt="2024-09-03T22:22:09.455" v="428" actId="14100"/>
          <ac:graphicFrameMkLst>
            <pc:docMk/>
            <pc:sldMk cId="2374862260" sldId="2076137880"/>
            <ac:graphicFrameMk id="7" creationId="{6234369E-F214-3EAC-F6CC-BF7044611C79}"/>
          </ac:graphicFrameMkLst>
        </pc:graphicFrameChg>
      </pc:sldChg>
      <pc:sldChg chg="delDesignElem">
        <pc:chgData name="Mariana Palavra" userId="143c9361-fd47-4b31-9022-2c2fd2d5adb4" providerId="ADAL" clId="{3C97C3FA-61B7-40E7-8745-D1AE4D6CDF29}" dt="2024-09-03T22:51:06.662" v="628"/>
        <pc:sldMkLst>
          <pc:docMk/>
          <pc:sldMk cId="4277223765" sldId="2147375269"/>
        </pc:sldMkLst>
      </pc:sldChg>
      <pc:sldChg chg="addSp modSp new mod setBg">
        <pc:chgData name="Mariana Palavra" userId="143c9361-fd47-4b31-9022-2c2fd2d5adb4" providerId="ADAL" clId="{3C97C3FA-61B7-40E7-8745-D1AE4D6CDF29}" dt="2024-09-23T19:10:26.400" v="874" actId="20577"/>
        <pc:sldMkLst>
          <pc:docMk/>
          <pc:sldMk cId="3339883481" sldId="2147375270"/>
        </pc:sldMkLst>
        <pc:spChg chg="mod">
          <ac:chgData name="Mariana Palavra" userId="143c9361-fd47-4b31-9022-2c2fd2d5adb4" providerId="ADAL" clId="{3C97C3FA-61B7-40E7-8745-D1AE4D6CDF29}" dt="2024-09-23T18:57:24.894" v="712" actId="26606"/>
          <ac:spMkLst>
            <pc:docMk/>
            <pc:sldMk cId="3339883481" sldId="2147375270"/>
            <ac:spMk id="2" creationId="{CE16C448-4850-9BAA-BCF1-E12E3A0CE006}"/>
          </ac:spMkLst>
        </pc:spChg>
        <pc:spChg chg="mod">
          <ac:chgData name="Mariana Palavra" userId="143c9361-fd47-4b31-9022-2c2fd2d5adb4" providerId="ADAL" clId="{3C97C3FA-61B7-40E7-8745-D1AE4D6CDF29}" dt="2024-09-23T19:10:26.400" v="874" actId="20577"/>
          <ac:spMkLst>
            <pc:docMk/>
            <pc:sldMk cId="3339883481" sldId="2147375270"/>
            <ac:spMk id="3" creationId="{F655F95E-3614-53F8-48D3-A03D4CA6047F}"/>
          </ac:spMkLst>
        </pc:spChg>
        <pc:spChg chg="add">
          <ac:chgData name="Mariana Palavra" userId="143c9361-fd47-4b31-9022-2c2fd2d5adb4" providerId="ADAL" clId="{3C97C3FA-61B7-40E7-8745-D1AE4D6CDF29}" dt="2024-09-23T18:57:24.894" v="712" actId="26606"/>
          <ac:spMkLst>
            <pc:docMk/>
            <pc:sldMk cId="3339883481" sldId="2147375270"/>
            <ac:spMk id="8" creationId="{3C06EAFD-0C69-4B3B-BEA7-E7E11DDF9C43}"/>
          </ac:spMkLst>
        </pc:spChg>
        <pc:spChg chg="add">
          <ac:chgData name="Mariana Palavra" userId="143c9361-fd47-4b31-9022-2c2fd2d5adb4" providerId="ADAL" clId="{3C97C3FA-61B7-40E7-8745-D1AE4D6CDF29}" dt="2024-09-23T18:57:24.894" v="712" actId="26606"/>
          <ac:spMkLst>
            <pc:docMk/>
            <pc:sldMk cId="3339883481" sldId="2147375270"/>
            <ac:spMk id="10" creationId="{A4066C89-42FB-4624-9AFE-3A31B36491B5}"/>
          </ac:spMkLst>
        </pc:spChg>
        <pc:spChg chg="add">
          <ac:chgData name="Mariana Palavra" userId="143c9361-fd47-4b31-9022-2c2fd2d5adb4" providerId="ADAL" clId="{3C97C3FA-61B7-40E7-8745-D1AE4D6CDF29}" dt="2024-09-23T18:57:24.894" v="712" actId="26606"/>
          <ac:spMkLst>
            <pc:docMk/>
            <pc:sldMk cId="3339883481" sldId="2147375270"/>
            <ac:spMk id="12" creationId="{BA218FBC-B2D6-48CA-9289-C4110162EDAD}"/>
          </ac:spMkLst>
        </pc:spChg>
        <pc:spChg chg="add">
          <ac:chgData name="Mariana Palavra" userId="143c9361-fd47-4b31-9022-2c2fd2d5adb4" providerId="ADAL" clId="{3C97C3FA-61B7-40E7-8745-D1AE4D6CDF29}" dt="2024-09-23T18:57:24.894" v="712" actId="26606"/>
          <ac:spMkLst>
            <pc:docMk/>
            <pc:sldMk cId="3339883481" sldId="2147375270"/>
            <ac:spMk id="14" creationId="{2DED9084-49DA-4911-ACB7-5F9E4DEFA039}"/>
          </ac:spMkLst>
        </pc:spChg>
      </pc:sldChg>
      <pc:sldChg chg="addSp delSp modSp new del mod setBg modNotesTx">
        <pc:chgData name="Mariana Palavra" userId="143c9361-fd47-4b31-9022-2c2fd2d5adb4" providerId="ADAL" clId="{3C97C3FA-61B7-40E7-8745-D1AE4D6CDF29}" dt="2024-09-23T19:10:30.868" v="875" actId="47"/>
        <pc:sldMkLst>
          <pc:docMk/>
          <pc:sldMk cId="3565646611" sldId="2147375271"/>
        </pc:sldMkLst>
        <pc:spChg chg="mod">
          <ac:chgData name="Mariana Palavra" userId="143c9361-fd47-4b31-9022-2c2fd2d5adb4" providerId="ADAL" clId="{3C97C3FA-61B7-40E7-8745-D1AE4D6CDF29}" dt="2024-09-23T18:58:57.437" v="725" actId="26606"/>
          <ac:spMkLst>
            <pc:docMk/>
            <pc:sldMk cId="3565646611" sldId="2147375271"/>
            <ac:spMk id="2" creationId="{1D7F4813-06B2-FEE1-82E7-D0E2AED0871D}"/>
          </ac:spMkLst>
        </pc:spChg>
        <pc:spChg chg="mod">
          <ac:chgData name="Mariana Palavra" userId="143c9361-fd47-4b31-9022-2c2fd2d5adb4" providerId="ADAL" clId="{3C97C3FA-61B7-40E7-8745-D1AE4D6CDF29}" dt="2024-09-23T18:59:12.486" v="728" actId="6549"/>
          <ac:spMkLst>
            <pc:docMk/>
            <pc:sldMk cId="3565646611" sldId="2147375271"/>
            <ac:spMk id="3" creationId="{48403E8D-86E2-9BF4-6E0A-36854C331C45}"/>
          </ac:spMkLst>
        </pc:spChg>
        <pc:spChg chg="add del">
          <ac:chgData name="Mariana Palavra" userId="143c9361-fd47-4b31-9022-2c2fd2d5adb4" providerId="ADAL" clId="{3C97C3FA-61B7-40E7-8745-D1AE4D6CDF29}" dt="2024-09-23T19:00:02.999" v="731" actId="22"/>
          <ac:spMkLst>
            <pc:docMk/>
            <pc:sldMk cId="3565646611" sldId="2147375271"/>
            <ac:spMk id="5" creationId="{131ABCFD-5C06-EDFE-BBE5-DDE3C6542F53}"/>
          </ac:spMkLst>
        </pc:spChg>
        <pc:spChg chg="add mod">
          <ac:chgData name="Mariana Palavra" userId="143c9361-fd47-4b31-9022-2c2fd2d5adb4" providerId="ADAL" clId="{3C97C3FA-61B7-40E7-8745-D1AE4D6CDF29}" dt="2024-09-23T19:03:39.162" v="772" actId="1076"/>
          <ac:spMkLst>
            <pc:docMk/>
            <pc:sldMk cId="3565646611" sldId="2147375271"/>
            <ac:spMk id="7" creationId="{8904ECBB-E85E-0260-3E56-564D38BA8CF7}"/>
          </ac:spMkLst>
        </pc:spChg>
        <pc:spChg chg="add">
          <ac:chgData name="Mariana Palavra" userId="143c9361-fd47-4b31-9022-2c2fd2d5adb4" providerId="ADAL" clId="{3C97C3FA-61B7-40E7-8745-D1AE4D6CDF29}" dt="2024-09-23T18:58:57.437" v="725" actId="26606"/>
          <ac:spMkLst>
            <pc:docMk/>
            <pc:sldMk cId="3565646611" sldId="2147375271"/>
            <ac:spMk id="8" creationId="{E009DD9B-5EE2-4C0D-8B2B-351C8C102205}"/>
          </ac:spMkLst>
        </pc:spChg>
        <pc:spChg chg="add">
          <ac:chgData name="Mariana Palavra" userId="143c9361-fd47-4b31-9022-2c2fd2d5adb4" providerId="ADAL" clId="{3C97C3FA-61B7-40E7-8745-D1AE4D6CDF29}" dt="2024-09-23T18:58:57.437" v="725" actId="26606"/>
          <ac:spMkLst>
            <pc:docMk/>
            <pc:sldMk cId="3565646611" sldId="2147375271"/>
            <ac:spMk id="10" creationId="{E720DB99-7745-4E75-9D96-AAB6D55C531E}"/>
          </ac:spMkLst>
        </pc:spChg>
        <pc:spChg chg="add">
          <ac:chgData name="Mariana Palavra" userId="143c9361-fd47-4b31-9022-2c2fd2d5adb4" providerId="ADAL" clId="{3C97C3FA-61B7-40E7-8745-D1AE4D6CDF29}" dt="2024-09-23T18:58:57.437" v="725" actId="26606"/>
          <ac:spMkLst>
            <pc:docMk/>
            <pc:sldMk cId="3565646611" sldId="2147375271"/>
            <ac:spMk id="12" creationId="{D68803C4-E159-4360-B7BB-74205C8F782D}"/>
          </ac:spMkLst>
        </pc:spChg>
        <pc:spChg chg="add">
          <ac:chgData name="Mariana Palavra" userId="143c9361-fd47-4b31-9022-2c2fd2d5adb4" providerId="ADAL" clId="{3C97C3FA-61B7-40E7-8745-D1AE4D6CDF29}" dt="2024-09-23T18:58:57.437" v="725" actId="26606"/>
          <ac:spMkLst>
            <pc:docMk/>
            <pc:sldMk cId="3565646611" sldId="2147375271"/>
            <ac:spMk id="14" creationId="{504B0465-3B07-49BF-BEA7-D81476246293}"/>
          </ac:spMkLst>
        </pc:spChg>
        <pc:spChg chg="add">
          <ac:chgData name="Mariana Palavra" userId="143c9361-fd47-4b31-9022-2c2fd2d5adb4" providerId="ADAL" clId="{3C97C3FA-61B7-40E7-8745-D1AE4D6CDF29}" dt="2024-09-23T18:58:57.437" v="725" actId="26606"/>
          <ac:spMkLst>
            <pc:docMk/>
            <pc:sldMk cId="3565646611" sldId="2147375271"/>
            <ac:spMk id="16" creationId="{49B7FFA5-14CB-4A4F-9BCC-CA3AA5D9D276}"/>
          </ac:spMkLst>
        </pc:spChg>
        <pc:spChg chg="add">
          <ac:chgData name="Mariana Palavra" userId="143c9361-fd47-4b31-9022-2c2fd2d5adb4" providerId="ADAL" clId="{3C97C3FA-61B7-40E7-8745-D1AE4D6CDF29}" dt="2024-09-23T18:58:57.437" v="725" actId="26606"/>
          <ac:spMkLst>
            <pc:docMk/>
            <pc:sldMk cId="3565646611" sldId="2147375271"/>
            <ac:spMk id="18" creationId="{04E48745-7512-4EC2-9E20-9092D12150CA}"/>
          </ac:spMkLst>
        </pc:spChg>
      </pc:sldChg>
      <pc:sldChg chg="addSp delSp modSp new mod setBg">
        <pc:chgData name="Mariana Palavra" userId="143c9361-fd47-4b31-9022-2c2fd2d5adb4" providerId="ADAL" clId="{3C97C3FA-61B7-40E7-8745-D1AE4D6CDF29}" dt="2024-09-23T19:13:38.872" v="916" actId="14100"/>
        <pc:sldMkLst>
          <pc:docMk/>
          <pc:sldMk cId="3110629162" sldId="2147375272"/>
        </pc:sldMkLst>
        <pc:spChg chg="mod ord">
          <ac:chgData name="Mariana Palavra" userId="143c9361-fd47-4b31-9022-2c2fd2d5adb4" providerId="ADAL" clId="{3C97C3FA-61B7-40E7-8745-D1AE4D6CDF29}" dt="2024-09-23T19:11:11.304" v="882" actId="26606"/>
          <ac:spMkLst>
            <pc:docMk/>
            <pc:sldMk cId="3110629162" sldId="2147375272"/>
            <ac:spMk id="2" creationId="{608BD1E5-53D9-8010-3835-A8F628838FDC}"/>
          </ac:spMkLst>
        </pc:spChg>
        <pc:spChg chg="mod">
          <ac:chgData name="Mariana Palavra" userId="143c9361-fd47-4b31-9022-2c2fd2d5adb4" providerId="ADAL" clId="{3C97C3FA-61B7-40E7-8745-D1AE4D6CDF29}" dt="2024-09-23T19:13:38.872" v="916" actId="14100"/>
          <ac:spMkLst>
            <pc:docMk/>
            <pc:sldMk cId="3110629162" sldId="2147375272"/>
            <ac:spMk id="3" creationId="{05B9360D-E58A-754D-711F-20744FDF1C35}"/>
          </ac:spMkLst>
        </pc:spChg>
        <pc:spChg chg="add del">
          <ac:chgData name="Mariana Palavra" userId="143c9361-fd47-4b31-9022-2c2fd2d5adb4" providerId="ADAL" clId="{3C97C3FA-61B7-40E7-8745-D1AE4D6CDF29}" dt="2024-09-23T19:02:34.895" v="767" actId="26606"/>
          <ac:spMkLst>
            <pc:docMk/>
            <pc:sldMk cId="3110629162" sldId="2147375272"/>
            <ac:spMk id="8" creationId="{5118BA95-03E7-41B7-B442-0AF8C0A7FF68}"/>
          </ac:spMkLst>
        </pc:spChg>
        <pc:spChg chg="add del">
          <ac:chgData name="Mariana Palavra" userId="143c9361-fd47-4b31-9022-2c2fd2d5adb4" providerId="ADAL" clId="{3C97C3FA-61B7-40E7-8745-D1AE4D6CDF29}" dt="2024-09-23T19:02:34.895" v="767" actId="26606"/>
          <ac:spMkLst>
            <pc:docMk/>
            <pc:sldMk cId="3110629162" sldId="2147375272"/>
            <ac:spMk id="14" creationId="{AD9B3EAD-A2B3-42C4-927C-3455E3E69EE6}"/>
          </ac:spMkLst>
        </pc:spChg>
        <pc:spChg chg="add del">
          <ac:chgData name="Mariana Palavra" userId="143c9361-fd47-4b31-9022-2c2fd2d5adb4" providerId="ADAL" clId="{3C97C3FA-61B7-40E7-8745-D1AE4D6CDF29}" dt="2024-09-23T19:11:11.304" v="882" actId="26606"/>
          <ac:spMkLst>
            <pc:docMk/>
            <pc:sldMk cId="3110629162" sldId="2147375272"/>
            <ac:spMk id="16" creationId="{49B7FFA5-14CB-4A4F-9BCC-CA3AA5D9D276}"/>
          </ac:spMkLst>
        </pc:spChg>
        <pc:spChg chg="add del">
          <ac:chgData name="Mariana Palavra" userId="143c9361-fd47-4b31-9022-2c2fd2d5adb4" providerId="ADAL" clId="{3C97C3FA-61B7-40E7-8745-D1AE4D6CDF29}" dt="2024-09-23T19:11:11.304" v="882" actId="26606"/>
          <ac:spMkLst>
            <pc:docMk/>
            <pc:sldMk cId="3110629162" sldId="2147375272"/>
            <ac:spMk id="17" creationId="{E009DD9B-5EE2-4C0D-8B2B-351C8C102205}"/>
          </ac:spMkLst>
        </pc:spChg>
        <pc:spChg chg="add del">
          <ac:chgData name="Mariana Palavra" userId="143c9361-fd47-4b31-9022-2c2fd2d5adb4" providerId="ADAL" clId="{3C97C3FA-61B7-40E7-8745-D1AE4D6CDF29}" dt="2024-09-23T19:11:11.304" v="882" actId="26606"/>
          <ac:spMkLst>
            <pc:docMk/>
            <pc:sldMk cId="3110629162" sldId="2147375272"/>
            <ac:spMk id="18" creationId="{04E48745-7512-4EC2-9E20-9092D12150CA}"/>
          </ac:spMkLst>
        </pc:spChg>
        <pc:spChg chg="add del">
          <ac:chgData name="Mariana Palavra" userId="143c9361-fd47-4b31-9022-2c2fd2d5adb4" providerId="ADAL" clId="{3C97C3FA-61B7-40E7-8745-D1AE4D6CDF29}" dt="2024-09-23T19:11:11.304" v="882" actId="26606"/>
          <ac:spMkLst>
            <pc:docMk/>
            <pc:sldMk cId="3110629162" sldId="2147375272"/>
            <ac:spMk id="19" creationId="{E720DB99-7745-4E75-9D96-AAB6D55C531E}"/>
          </ac:spMkLst>
        </pc:spChg>
        <pc:spChg chg="add del">
          <ac:chgData name="Mariana Palavra" userId="143c9361-fd47-4b31-9022-2c2fd2d5adb4" providerId="ADAL" clId="{3C97C3FA-61B7-40E7-8745-D1AE4D6CDF29}" dt="2024-09-23T19:11:11.304" v="882" actId="26606"/>
          <ac:spMkLst>
            <pc:docMk/>
            <pc:sldMk cId="3110629162" sldId="2147375272"/>
            <ac:spMk id="20" creationId="{D68803C4-E159-4360-B7BB-74205C8F782D}"/>
          </ac:spMkLst>
        </pc:spChg>
        <pc:spChg chg="add del">
          <ac:chgData name="Mariana Palavra" userId="143c9361-fd47-4b31-9022-2c2fd2d5adb4" providerId="ADAL" clId="{3C97C3FA-61B7-40E7-8745-D1AE4D6CDF29}" dt="2024-09-23T19:11:11.304" v="882" actId="26606"/>
          <ac:spMkLst>
            <pc:docMk/>
            <pc:sldMk cId="3110629162" sldId="2147375272"/>
            <ac:spMk id="21" creationId="{504B0465-3B07-49BF-BEA7-D81476246293}"/>
          </ac:spMkLst>
        </pc:spChg>
        <pc:spChg chg="add del">
          <ac:chgData name="Mariana Palavra" userId="143c9361-fd47-4b31-9022-2c2fd2d5adb4" providerId="ADAL" clId="{3C97C3FA-61B7-40E7-8745-D1AE4D6CDF29}" dt="2024-09-23T19:10:44.902" v="877" actId="26606"/>
          <ac:spMkLst>
            <pc:docMk/>
            <pc:sldMk cId="3110629162" sldId="2147375272"/>
            <ac:spMk id="26" creationId="{5118BA95-03E7-41B7-B442-0AF8C0A7FF68}"/>
          </ac:spMkLst>
        </pc:spChg>
        <pc:spChg chg="add del">
          <ac:chgData name="Mariana Palavra" userId="143c9361-fd47-4b31-9022-2c2fd2d5adb4" providerId="ADAL" clId="{3C97C3FA-61B7-40E7-8745-D1AE4D6CDF29}" dt="2024-09-23T19:11:11.287" v="881" actId="26606"/>
          <ac:spMkLst>
            <pc:docMk/>
            <pc:sldMk cId="3110629162" sldId="2147375272"/>
            <ac:spMk id="30" creationId="{BA218FBC-B2D6-48CA-9289-C4110162EDAD}"/>
          </ac:spMkLst>
        </pc:spChg>
        <pc:spChg chg="add del">
          <ac:chgData name="Mariana Palavra" userId="143c9361-fd47-4b31-9022-2c2fd2d5adb4" providerId="ADAL" clId="{3C97C3FA-61B7-40E7-8745-D1AE4D6CDF29}" dt="2024-09-23T19:10:44.902" v="877" actId="26606"/>
          <ac:spMkLst>
            <pc:docMk/>
            <pc:sldMk cId="3110629162" sldId="2147375272"/>
            <ac:spMk id="32" creationId="{AD9B3EAD-A2B3-42C4-927C-3455E3E69EE6}"/>
          </ac:spMkLst>
        </pc:spChg>
        <pc:spChg chg="add del">
          <ac:chgData name="Mariana Palavra" userId="143c9361-fd47-4b31-9022-2c2fd2d5adb4" providerId="ADAL" clId="{3C97C3FA-61B7-40E7-8745-D1AE4D6CDF29}" dt="2024-09-23T19:10:47.251" v="879" actId="26606"/>
          <ac:spMkLst>
            <pc:docMk/>
            <pc:sldMk cId="3110629162" sldId="2147375272"/>
            <ac:spMk id="34" creationId="{49B7FFA5-14CB-4A4F-9BCC-CA3AA5D9D276}"/>
          </ac:spMkLst>
        </pc:spChg>
        <pc:spChg chg="add del">
          <ac:chgData name="Mariana Palavra" userId="143c9361-fd47-4b31-9022-2c2fd2d5adb4" providerId="ADAL" clId="{3C97C3FA-61B7-40E7-8745-D1AE4D6CDF29}" dt="2024-09-23T19:10:47.251" v="879" actId="26606"/>
          <ac:spMkLst>
            <pc:docMk/>
            <pc:sldMk cId="3110629162" sldId="2147375272"/>
            <ac:spMk id="35" creationId="{E009DD9B-5EE2-4C0D-8B2B-351C8C102205}"/>
          </ac:spMkLst>
        </pc:spChg>
        <pc:spChg chg="add del">
          <ac:chgData name="Mariana Palavra" userId="143c9361-fd47-4b31-9022-2c2fd2d5adb4" providerId="ADAL" clId="{3C97C3FA-61B7-40E7-8745-D1AE4D6CDF29}" dt="2024-09-23T19:10:47.251" v="879" actId="26606"/>
          <ac:spMkLst>
            <pc:docMk/>
            <pc:sldMk cId="3110629162" sldId="2147375272"/>
            <ac:spMk id="36" creationId="{04E48745-7512-4EC2-9E20-9092D12150CA}"/>
          </ac:spMkLst>
        </pc:spChg>
        <pc:spChg chg="add del">
          <ac:chgData name="Mariana Palavra" userId="143c9361-fd47-4b31-9022-2c2fd2d5adb4" providerId="ADAL" clId="{3C97C3FA-61B7-40E7-8745-D1AE4D6CDF29}" dt="2024-09-23T19:10:47.251" v="879" actId="26606"/>
          <ac:spMkLst>
            <pc:docMk/>
            <pc:sldMk cId="3110629162" sldId="2147375272"/>
            <ac:spMk id="37" creationId="{E720DB99-7745-4E75-9D96-AAB6D55C531E}"/>
          </ac:spMkLst>
        </pc:spChg>
        <pc:spChg chg="add del">
          <ac:chgData name="Mariana Palavra" userId="143c9361-fd47-4b31-9022-2c2fd2d5adb4" providerId="ADAL" clId="{3C97C3FA-61B7-40E7-8745-D1AE4D6CDF29}" dt="2024-09-23T19:10:47.251" v="879" actId="26606"/>
          <ac:spMkLst>
            <pc:docMk/>
            <pc:sldMk cId="3110629162" sldId="2147375272"/>
            <ac:spMk id="38" creationId="{D68803C4-E159-4360-B7BB-74205C8F782D}"/>
          </ac:spMkLst>
        </pc:spChg>
        <pc:spChg chg="add del">
          <ac:chgData name="Mariana Palavra" userId="143c9361-fd47-4b31-9022-2c2fd2d5adb4" providerId="ADAL" clId="{3C97C3FA-61B7-40E7-8745-D1AE4D6CDF29}" dt="2024-09-23T19:10:47.251" v="879" actId="26606"/>
          <ac:spMkLst>
            <pc:docMk/>
            <pc:sldMk cId="3110629162" sldId="2147375272"/>
            <ac:spMk id="39" creationId="{504B0465-3B07-49BF-BEA7-D81476246293}"/>
          </ac:spMkLst>
        </pc:spChg>
        <pc:spChg chg="add del">
          <ac:chgData name="Mariana Palavra" userId="143c9361-fd47-4b31-9022-2c2fd2d5adb4" providerId="ADAL" clId="{3C97C3FA-61B7-40E7-8745-D1AE4D6CDF29}" dt="2024-09-23T19:11:11.287" v="881" actId="26606"/>
          <ac:spMkLst>
            <pc:docMk/>
            <pc:sldMk cId="3110629162" sldId="2147375272"/>
            <ac:spMk id="41" creationId="{3C06EAFD-0C69-4B3B-BEA7-E7E11DDF9C43}"/>
          </ac:spMkLst>
        </pc:spChg>
        <pc:spChg chg="add del">
          <ac:chgData name="Mariana Palavra" userId="143c9361-fd47-4b31-9022-2c2fd2d5adb4" providerId="ADAL" clId="{3C97C3FA-61B7-40E7-8745-D1AE4D6CDF29}" dt="2024-09-23T19:11:11.287" v="881" actId="26606"/>
          <ac:spMkLst>
            <pc:docMk/>
            <pc:sldMk cId="3110629162" sldId="2147375272"/>
            <ac:spMk id="42" creationId="{A4066C89-42FB-4624-9AFE-3A31B36491B5}"/>
          </ac:spMkLst>
        </pc:spChg>
        <pc:spChg chg="add del">
          <ac:chgData name="Mariana Palavra" userId="143c9361-fd47-4b31-9022-2c2fd2d5adb4" providerId="ADAL" clId="{3C97C3FA-61B7-40E7-8745-D1AE4D6CDF29}" dt="2024-09-23T19:11:11.287" v="881" actId="26606"/>
          <ac:spMkLst>
            <pc:docMk/>
            <pc:sldMk cId="3110629162" sldId="2147375272"/>
            <ac:spMk id="43" creationId="{2DED9084-49DA-4911-ACB7-5F9E4DEFA039}"/>
          </ac:spMkLst>
        </pc:spChg>
        <pc:spChg chg="add">
          <ac:chgData name="Mariana Palavra" userId="143c9361-fd47-4b31-9022-2c2fd2d5adb4" providerId="ADAL" clId="{3C97C3FA-61B7-40E7-8745-D1AE4D6CDF29}" dt="2024-09-23T19:11:11.304" v="882" actId="26606"/>
          <ac:spMkLst>
            <pc:docMk/>
            <pc:sldMk cId="3110629162" sldId="2147375272"/>
            <ac:spMk id="45" creationId="{5118BA95-03E7-41B7-B442-0AF8C0A7FF68}"/>
          </ac:spMkLst>
        </pc:spChg>
        <pc:spChg chg="add">
          <ac:chgData name="Mariana Palavra" userId="143c9361-fd47-4b31-9022-2c2fd2d5adb4" providerId="ADAL" clId="{3C97C3FA-61B7-40E7-8745-D1AE4D6CDF29}" dt="2024-09-23T19:11:11.304" v="882" actId="26606"/>
          <ac:spMkLst>
            <pc:docMk/>
            <pc:sldMk cId="3110629162" sldId="2147375272"/>
            <ac:spMk id="46" creationId="{AD9B3EAD-A2B3-42C4-927C-3455E3E69EE6}"/>
          </ac:spMkLst>
        </pc:spChg>
        <pc:grpChg chg="add del">
          <ac:chgData name="Mariana Palavra" userId="143c9361-fd47-4b31-9022-2c2fd2d5adb4" providerId="ADAL" clId="{3C97C3FA-61B7-40E7-8745-D1AE4D6CDF29}" dt="2024-09-23T19:02:34.895" v="767" actId="26606"/>
          <ac:grpSpMkLst>
            <pc:docMk/>
            <pc:sldMk cId="3110629162" sldId="2147375272"/>
            <ac:grpSpMk id="10" creationId="{E799C3D5-7D55-4046-808C-F290F456D6EF}"/>
          </ac:grpSpMkLst>
        </pc:grpChg>
        <pc:grpChg chg="add del">
          <ac:chgData name="Mariana Palavra" userId="143c9361-fd47-4b31-9022-2c2fd2d5adb4" providerId="ADAL" clId="{3C97C3FA-61B7-40E7-8745-D1AE4D6CDF29}" dt="2024-09-23T19:10:44.902" v="877" actId="26606"/>
          <ac:grpSpMkLst>
            <pc:docMk/>
            <pc:sldMk cId="3110629162" sldId="2147375272"/>
            <ac:grpSpMk id="28" creationId="{E799C3D5-7D55-4046-808C-F290F456D6EF}"/>
          </ac:grpSpMkLst>
        </pc:grpChg>
        <pc:grpChg chg="add">
          <ac:chgData name="Mariana Palavra" userId="143c9361-fd47-4b31-9022-2c2fd2d5adb4" providerId="ADAL" clId="{3C97C3FA-61B7-40E7-8745-D1AE4D6CDF29}" dt="2024-09-23T19:11:11.304" v="882" actId="26606"/>
          <ac:grpSpMkLst>
            <pc:docMk/>
            <pc:sldMk cId="3110629162" sldId="2147375272"/>
            <ac:grpSpMk id="47" creationId="{4BF9B298-BC35-4C0F-8301-5D63A1E6D281}"/>
          </ac:grpSpMkLst>
        </pc:grpChg>
      </pc:sldChg>
      <pc:sldChg chg="addSp modSp new mod setBg">
        <pc:chgData name="Mariana Palavra" userId="143c9361-fd47-4b31-9022-2c2fd2d5adb4" providerId="ADAL" clId="{3C97C3FA-61B7-40E7-8745-D1AE4D6CDF29}" dt="2024-09-23T19:14:27.701" v="931" actId="20577"/>
        <pc:sldMkLst>
          <pc:docMk/>
          <pc:sldMk cId="4180020900" sldId="2147375273"/>
        </pc:sldMkLst>
        <pc:spChg chg="mod">
          <ac:chgData name="Mariana Palavra" userId="143c9361-fd47-4b31-9022-2c2fd2d5adb4" providerId="ADAL" clId="{3C97C3FA-61B7-40E7-8745-D1AE4D6CDF29}" dt="2024-09-23T19:12:26.139" v="906" actId="26606"/>
          <ac:spMkLst>
            <pc:docMk/>
            <pc:sldMk cId="4180020900" sldId="2147375273"/>
            <ac:spMk id="2" creationId="{36CBDE83-AE5B-B2B8-AC2E-A88C51B12A3F}"/>
          </ac:spMkLst>
        </pc:spChg>
        <pc:spChg chg="mod">
          <ac:chgData name="Mariana Palavra" userId="143c9361-fd47-4b31-9022-2c2fd2d5adb4" providerId="ADAL" clId="{3C97C3FA-61B7-40E7-8745-D1AE4D6CDF29}" dt="2024-09-23T19:14:27.701" v="931" actId="20577"/>
          <ac:spMkLst>
            <pc:docMk/>
            <pc:sldMk cId="4180020900" sldId="2147375273"/>
            <ac:spMk id="3" creationId="{C4016A34-5D59-FB74-955A-B230AD767F9C}"/>
          </ac:spMkLst>
        </pc:spChg>
        <pc:spChg chg="add">
          <ac:chgData name="Mariana Palavra" userId="143c9361-fd47-4b31-9022-2c2fd2d5adb4" providerId="ADAL" clId="{3C97C3FA-61B7-40E7-8745-D1AE4D6CDF29}" dt="2024-09-23T19:12:26.139" v="906" actId="26606"/>
          <ac:spMkLst>
            <pc:docMk/>
            <pc:sldMk cId="4180020900" sldId="2147375273"/>
            <ac:spMk id="8" creationId="{5118BA95-03E7-41B7-B442-0AF8C0A7FF68}"/>
          </ac:spMkLst>
        </pc:spChg>
        <pc:spChg chg="add">
          <ac:chgData name="Mariana Palavra" userId="143c9361-fd47-4b31-9022-2c2fd2d5adb4" providerId="ADAL" clId="{3C97C3FA-61B7-40E7-8745-D1AE4D6CDF29}" dt="2024-09-23T19:12:26.139" v="906" actId="26606"/>
          <ac:spMkLst>
            <pc:docMk/>
            <pc:sldMk cId="4180020900" sldId="2147375273"/>
            <ac:spMk id="14" creationId="{AD9B3EAD-A2B3-42C4-927C-3455E3E69EE6}"/>
          </ac:spMkLst>
        </pc:spChg>
        <pc:grpChg chg="add">
          <ac:chgData name="Mariana Palavra" userId="143c9361-fd47-4b31-9022-2c2fd2d5adb4" providerId="ADAL" clId="{3C97C3FA-61B7-40E7-8745-D1AE4D6CDF29}" dt="2024-09-23T19:12:26.139" v="906" actId="26606"/>
          <ac:grpSpMkLst>
            <pc:docMk/>
            <pc:sldMk cId="4180020900" sldId="2147375273"/>
            <ac:grpSpMk id="10" creationId="{E799C3D5-7D55-4046-808C-F290F456D6EF}"/>
          </ac:grpSpMkLst>
        </pc:grpChg>
      </pc:sldChg>
      <pc:sldChg chg="modSp add mod ord">
        <pc:chgData name="Mariana Palavra" userId="143c9361-fd47-4b31-9022-2c2fd2d5adb4" providerId="ADAL" clId="{3C97C3FA-61B7-40E7-8745-D1AE4D6CDF29}" dt="2024-09-23T19:16:40.196" v="960" actId="113"/>
        <pc:sldMkLst>
          <pc:docMk/>
          <pc:sldMk cId="2176376754" sldId="2147375274"/>
        </pc:sldMkLst>
        <pc:spChg chg="mod">
          <ac:chgData name="Mariana Palavra" userId="143c9361-fd47-4b31-9022-2c2fd2d5adb4" providerId="ADAL" clId="{3C97C3FA-61B7-40E7-8745-D1AE4D6CDF29}" dt="2024-09-23T19:15:08.898" v="946" actId="20577"/>
          <ac:spMkLst>
            <pc:docMk/>
            <pc:sldMk cId="2176376754" sldId="2147375274"/>
            <ac:spMk id="2" creationId="{608BD1E5-53D9-8010-3835-A8F628838FDC}"/>
          </ac:spMkLst>
        </pc:spChg>
        <pc:spChg chg="mod">
          <ac:chgData name="Mariana Palavra" userId="143c9361-fd47-4b31-9022-2c2fd2d5adb4" providerId="ADAL" clId="{3C97C3FA-61B7-40E7-8745-D1AE4D6CDF29}" dt="2024-09-23T19:16:40.196" v="960" actId="113"/>
          <ac:spMkLst>
            <pc:docMk/>
            <pc:sldMk cId="2176376754" sldId="2147375274"/>
            <ac:spMk id="3" creationId="{05B9360D-E58A-754D-711F-20744FDF1C35}"/>
          </ac:spMkLst>
        </pc:spChg>
      </pc:sldChg>
      <pc:sldChg chg="add del">
        <pc:chgData name="Mariana Palavra" userId="143c9361-fd47-4b31-9022-2c2fd2d5adb4" providerId="ADAL" clId="{3C97C3FA-61B7-40E7-8745-D1AE4D6CDF29}" dt="2024-09-23T19:16:49.993" v="962" actId="47"/>
        <pc:sldMkLst>
          <pc:docMk/>
          <pc:sldMk cId="2622331259" sldId="2147375275"/>
        </pc:sldMkLst>
      </pc:sldChg>
      <pc:sldChg chg="modSp add mod ord">
        <pc:chgData name="Mariana Palavra" userId="143c9361-fd47-4b31-9022-2c2fd2d5adb4" providerId="ADAL" clId="{3C97C3FA-61B7-40E7-8745-D1AE4D6CDF29}" dt="2024-09-23T19:18:14.563" v="981" actId="1076"/>
        <pc:sldMkLst>
          <pc:docMk/>
          <pc:sldMk cId="2841338488" sldId="2147375275"/>
        </pc:sldMkLst>
        <pc:spChg chg="mod">
          <ac:chgData name="Mariana Palavra" userId="143c9361-fd47-4b31-9022-2c2fd2d5adb4" providerId="ADAL" clId="{3C97C3FA-61B7-40E7-8745-D1AE4D6CDF29}" dt="2024-09-23T19:17:16.853" v="968" actId="1076"/>
          <ac:spMkLst>
            <pc:docMk/>
            <pc:sldMk cId="2841338488" sldId="2147375275"/>
            <ac:spMk id="2" creationId="{36CBDE83-AE5B-B2B8-AC2E-A88C51B12A3F}"/>
          </ac:spMkLst>
        </pc:spChg>
        <pc:spChg chg="mod">
          <ac:chgData name="Mariana Palavra" userId="143c9361-fd47-4b31-9022-2c2fd2d5adb4" providerId="ADAL" clId="{3C97C3FA-61B7-40E7-8745-D1AE4D6CDF29}" dt="2024-09-23T19:18:14.563" v="981" actId="1076"/>
          <ac:spMkLst>
            <pc:docMk/>
            <pc:sldMk cId="2841338488" sldId="2147375275"/>
            <ac:spMk id="3" creationId="{C4016A34-5D59-FB74-955A-B230AD767F9C}"/>
          </ac:spMkLst>
        </pc:spChg>
      </pc:sldChg>
      <pc:sldChg chg="modSp add mod ord">
        <pc:chgData name="Mariana Palavra" userId="143c9361-fd47-4b31-9022-2c2fd2d5adb4" providerId="ADAL" clId="{3C97C3FA-61B7-40E7-8745-D1AE4D6CDF29}" dt="2024-09-23T19:20:45.241" v="1028" actId="6549"/>
        <pc:sldMkLst>
          <pc:docMk/>
          <pc:sldMk cId="543704038" sldId="2147375276"/>
        </pc:sldMkLst>
        <pc:spChg chg="mod">
          <ac:chgData name="Mariana Palavra" userId="143c9361-fd47-4b31-9022-2c2fd2d5adb4" providerId="ADAL" clId="{3C97C3FA-61B7-40E7-8745-D1AE4D6CDF29}" dt="2024-09-23T19:19:09.383" v="1011" actId="20577"/>
          <ac:spMkLst>
            <pc:docMk/>
            <pc:sldMk cId="543704038" sldId="2147375276"/>
            <ac:spMk id="2" creationId="{608BD1E5-53D9-8010-3835-A8F628838FDC}"/>
          </ac:spMkLst>
        </pc:spChg>
        <pc:spChg chg="mod">
          <ac:chgData name="Mariana Palavra" userId="143c9361-fd47-4b31-9022-2c2fd2d5adb4" providerId="ADAL" clId="{3C97C3FA-61B7-40E7-8745-D1AE4D6CDF29}" dt="2024-09-23T19:20:45.241" v="1028" actId="6549"/>
          <ac:spMkLst>
            <pc:docMk/>
            <pc:sldMk cId="543704038" sldId="2147375276"/>
            <ac:spMk id="3" creationId="{05B9360D-E58A-754D-711F-20744FDF1C35}"/>
          </ac:spMkLst>
        </pc:spChg>
      </pc:sldChg>
      <pc:sldChg chg="modSp add mod ord">
        <pc:chgData name="Mariana Palavra" userId="143c9361-fd47-4b31-9022-2c2fd2d5adb4" providerId="ADAL" clId="{3C97C3FA-61B7-40E7-8745-D1AE4D6CDF29}" dt="2024-09-23T19:22:35.077" v="1053" actId="12"/>
        <pc:sldMkLst>
          <pc:docMk/>
          <pc:sldMk cId="117453709" sldId="2147375277"/>
        </pc:sldMkLst>
        <pc:spChg chg="mod">
          <ac:chgData name="Mariana Palavra" userId="143c9361-fd47-4b31-9022-2c2fd2d5adb4" providerId="ADAL" clId="{3C97C3FA-61B7-40E7-8745-D1AE4D6CDF29}" dt="2024-09-23T19:21:28.930" v="1038"/>
          <ac:spMkLst>
            <pc:docMk/>
            <pc:sldMk cId="117453709" sldId="2147375277"/>
            <ac:spMk id="2" creationId="{36CBDE83-AE5B-B2B8-AC2E-A88C51B12A3F}"/>
          </ac:spMkLst>
        </pc:spChg>
        <pc:spChg chg="mod">
          <ac:chgData name="Mariana Palavra" userId="143c9361-fd47-4b31-9022-2c2fd2d5adb4" providerId="ADAL" clId="{3C97C3FA-61B7-40E7-8745-D1AE4D6CDF29}" dt="2024-09-23T19:22:35.077" v="1053" actId="12"/>
          <ac:spMkLst>
            <pc:docMk/>
            <pc:sldMk cId="117453709" sldId="2147375277"/>
            <ac:spMk id="3" creationId="{C4016A34-5D59-FB74-955A-B230AD767F9C}"/>
          </ac:spMkLst>
        </pc:spChg>
      </pc:sldChg>
      <pc:sldChg chg="modSp add mod ord">
        <pc:chgData name="Mariana Palavra" userId="143c9361-fd47-4b31-9022-2c2fd2d5adb4" providerId="ADAL" clId="{3C97C3FA-61B7-40E7-8745-D1AE4D6CDF29}" dt="2024-09-23T19:28:57.402" v="1068" actId="255"/>
        <pc:sldMkLst>
          <pc:docMk/>
          <pc:sldMk cId="4234218315" sldId="2147375278"/>
        </pc:sldMkLst>
        <pc:spChg chg="mod">
          <ac:chgData name="Mariana Palavra" userId="143c9361-fd47-4b31-9022-2c2fd2d5adb4" providerId="ADAL" clId="{3C97C3FA-61B7-40E7-8745-D1AE4D6CDF29}" dt="2024-09-23T19:28:17.483" v="1057"/>
          <ac:spMkLst>
            <pc:docMk/>
            <pc:sldMk cId="4234218315" sldId="2147375278"/>
            <ac:spMk id="2" creationId="{608BD1E5-53D9-8010-3835-A8F628838FDC}"/>
          </ac:spMkLst>
        </pc:spChg>
        <pc:spChg chg="mod">
          <ac:chgData name="Mariana Palavra" userId="143c9361-fd47-4b31-9022-2c2fd2d5adb4" providerId="ADAL" clId="{3C97C3FA-61B7-40E7-8745-D1AE4D6CDF29}" dt="2024-09-23T19:28:57.402" v="1068" actId="255"/>
          <ac:spMkLst>
            <pc:docMk/>
            <pc:sldMk cId="4234218315" sldId="2147375278"/>
            <ac:spMk id="3" creationId="{05B9360D-E58A-754D-711F-20744FDF1C35}"/>
          </ac:spMkLst>
        </pc:spChg>
      </pc:sldChg>
      <pc:sldChg chg="modSp add mod ord">
        <pc:chgData name="Mariana Palavra" userId="143c9361-fd47-4b31-9022-2c2fd2d5adb4" providerId="ADAL" clId="{3C97C3FA-61B7-40E7-8745-D1AE4D6CDF29}" dt="2024-09-23T19:30:53.385" v="1091" actId="20577"/>
        <pc:sldMkLst>
          <pc:docMk/>
          <pc:sldMk cId="2793490888" sldId="2147375279"/>
        </pc:sldMkLst>
        <pc:spChg chg="mod">
          <ac:chgData name="Mariana Palavra" userId="143c9361-fd47-4b31-9022-2c2fd2d5adb4" providerId="ADAL" clId="{3C97C3FA-61B7-40E7-8745-D1AE4D6CDF29}" dt="2024-09-23T19:29:15.587" v="1072"/>
          <ac:spMkLst>
            <pc:docMk/>
            <pc:sldMk cId="2793490888" sldId="2147375279"/>
            <ac:spMk id="2" creationId="{36CBDE83-AE5B-B2B8-AC2E-A88C51B12A3F}"/>
          </ac:spMkLst>
        </pc:spChg>
        <pc:spChg chg="mod">
          <ac:chgData name="Mariana Palavra" userId="143c9361-fd47-4b31-9022-2c2fd2d5adb4" providerId="ADAL" clId="{3C97C3FA-61B7-40E7-8745-D1AE4D6CDF29}" dt="2024-09-23T19:30:53.385" v="1091" actId="20577"/>
          <ac:spMkLst>
            <pc:docMk/>
            <pc:sldMk cId="2793490888" sldId="2147375279"/>
            <ac:spMk id="3" creationId="{C4016A34-5D59-FB74-955A-B230AD767F9C}"/>
          </ac:spMkLst>
        </pc:spChg>
      </pc:sldChg>
      <pc:sldChg chg="add ord">
        <pc:chgData name="Mariana Palavra" userId="143c9361-fd47-4b31-9022-2c2fd2d5adb4" providerId="ADAL" clId="{3C97C3FA-61B7-40E7-8745-D1AE4D6CDF29}" dt="2024-09-23T19:31:07.124" v="1094"/>
        <pc:sldMkLst>
          <pc:docMk/>
          <pc:sldMk cId="541186462" sldId="2147375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9D34B-0A7E-4EF0-AB42-35F37CB882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456C8D-18C6-4277-B2EA-440C493844A6}">
      <dgm:prSet custT="1"/>
      <dgm:spPr/>
      <dgm:t>
        <a:bodyPr/>
        <a:lstStyle/>
        <a:p>
          <a:r>
            <a:rPr lang="en-US" sz="1700" b="1" dirty="0">
              <a:solidFill>
                <a:schemeClr val="tx1">
                  <a:lumMod val="95000"/>
                  <a:lumOff val="5000"/>
                </a:schemeClr>
              </a:solidFill>
            </a:rPr>
            <a:t>Simple and clear </a:t>
          </a:r>
          <a:r>
            <a:rPr lang="en-US" sz="1700" dirty="0"/>
            <a:t>words – not scientific terms – </a:t>
          </a:r>
          <a:r>
            <a:rPr lang="en-US" sz="1700" b="1" dirty="0">
              <a:solidFill>
                <a:schemeClr val="tx1">
                  <a:lumMod val="95000"/>
                  <a:lumOff val="5000"/>
                </a:schemeClr>
              </a:solidFill>
            </a:rPr>
            <a:t>adapted to your audience </a:t>
          </a:r>
          <a:r>
            <a:rPr lang="en-US" sz="1700" dirty="0"/>
            <a:t>background and language  </a:t>
          </a:r>
        </a:p>
      </dgm:t>
    </dgm:pt>
    <dgm:pt modelId="{6F592D76-E506-4F07-B892-4A073B82B628}" type="parTrans" cxnId="{A960B092-495A-4F13-BFC5-212794391317}">
      <dgm:prSet/>
      <dgm:spPr/>
      <dgm:t>
        <a:bodyPr/>
        <a:lstStyle/>
        <a:p>
          <a:endParaRPr lang="en-US"/>
        </a:p>
      </dgm:t>
    </dgm:pt>
    <dgm:pt modelId="{C8B9862D-D95B-4ECD-82D4-1B05F7141DF6}" type="sibTrans" cxnId="{A960B092-495A-4F13-BFC5-212794391317}">
      <dgm:prSet/>
      <dgm:spPr/>
      <dgm:t>
        <a:bodyPr/>
        <a:lstStyle/>
        <a:p>
          <a:endParaRPr lang="en-US"/>
        </a:p>
      </dgm:t>
    </dgm:pt>
    <dgm:pt modelId="{6257B515-2C85-4606-B4DB-20919C6D894D}">
      <dgm:prSet custT="1"/>
      <dgm:spPr/>
      <dgm:t>
        <a:bodyPr/>
        <a:lstStyle/>
        <a:p>
          <a:r>
            <a:rPr lang="en-US" sz="1700" dirty="0">
              <a:solidFill>
                <a:schemeClr val="tx1">
                  <a:lumMod val="95000"/>
                  <a:lumOff val="5000"/>
                </a:schemeClr>
              </a:solidFill>
            </a:rPr>
            <a:t>Be sincere and honest </a:t>
          </a:r>
          <a:r>
            <a:rPr lang="en-US" sz="1700" dirty="0">
              <a:solidFill>
                <a:schemeClr val="bg1">
                  <a:lumMod val="50000"/>
                </a:schemeClr>
              </a:solidFill>
            </a:rPr>
            <a:t>– </a:t>
          </a:r>
          <a:r>
            <a:rPr lang="en-US" sz="1700" dirty="0"/>
            <a:t>don’t make false promises or make up answers to questions </a:t>
          </a:r>
        </a:p>
      </dgm:t>
    </dgm:pt>
    <dgm:pt modelId="{FB83D0F9-685F-499D-8518-5B0A18AA8F54}" type="parTrans" cxnId="{C7313098-0ECE-418E-BADE-B5DE167633E9}">
      <dgm:prSet/>
      <dgm:spPr/>
      <dgm:t>
        <a:bodyPr/>
        <a:lstStyle/>
        <a:p>
          <a:endParaRPr lang="en-US"/>
        </a:p>
      </dgm:t>
    </dgm:pt>
    <dgm:pt modelId="{84CF0F72-C8D8-484A-883B-10E47AC5E5EA}" type="sibTrans" cxnId="{C7313098-0ECE-418E-BADE-B5DE167633E9}">
      <dgm:prSet/>
      <dgm:spPr/>
      <dgm:t>
        <a:bodyPr/>
        <a:lstStyle/>
        <a:p>
          <a:endParaRPr lang="en-US"/>
        </a:p>
      </dgm:t>
    </dgm:pt>
    <dgm:pt modelId="{EB7EE45F-F552-46BA-B605-F471855D8EE1}">
      <dgm:prSet custT="1"/>
      <dgm:spPr/>
      <dgm:t>
        <a:bodyPr/>
        <a:lstStyle/>
        <a:p>
          <a:r>
            <a:rPr lang="en-US" sz="1700" dirty="0">
              <a:solidFill>
                <a:schemeClr val="tx1">
                  <a:lumMod val="95000"/>
                  <a:lumOff val="5000"/>
                </a:schemeClr>
              </a:solidFill>
            </a:rPr>
            <a:t>Listen</a:t>
          </a:r>
          <a:r>
            <a:rPr lang="en-US" sz="1700" dirty="0"/>
            <a:t> to communities before you start talking</a:t>
          </a:r>
          <a:r>
            <a:rPr lang="en-US" sz="1600" dirty="0"/>
            <a:t>. </a:t>
          </a:r>
        </a:p>
      </dgm:t>
    </dgm:pt>
    <dgm:pt modelId="{37E06BD7-2EE3-4FDB-8615-C35B5D5352B0}" type="parTrans" cxnId="{105813BB-5EE3-4BCE-B497-20853289D304}">
      <dgm:prSet/>
      <dgm:spPr/>
      <dgm:t>
        <a:bodyPr/>
        <a:lstStyle/>
        <a:p>
          <a:endParaRPr lang="en-US"/>
        </a:p>
      </dgm:t>
    </dgm:pt>
    <dgm:pt modelId="{744FA13C-B5EE-456C-AC6F-624F7100346A}" type="sibTrans" cxnId="{105813BB-5EE3-4BCE-B497-20853289D304}">
      <dgm:prSet/>
      <dgm:spPr/>
      <dgm:t>
        <a:bodyPr/>
        <a:lstStyle/>
        <a:p>
          <a:endParaRPr lang="en-US"/>
        </a:p>
      </dgm:t>
    </dgm:pt>
    <dgm:pt modelId="{94CD0BEF-EBDB-4B6D-9AB1-61AF3D0ACE44}">
      <dgm:prSet custT="1"/>
      <dgm:spPr/>
      <dgm:t>
        <a:bodyPr/>
        <a:lstStyle/>
        <a:p>
          <a:r>
            <a:rPr lang="en-US" sz="1700" dirty="0">
              <a:solidFill>
                <a:schemeClr val="tx1">
                  <a:lumMod val="95000"/>
                  <a:lumOff val="5000"/>
                </a:schemeClr>
              </a:solidFill>
            </a:rPr>
            <a:t>Find out what they already know</a:t>
          </a:r>
          <a:r>
            <a:rPr lang="en-US" sz="1700" dirty="0">
              <a:solidFill>
                <a:schemeClr val="bg1">
                  <a:lumMod val="50000"/>
                </a:schemeClr>
              </a:solidFill>
            </a:rPr>
            <a:t> </a:t>
          </a:r>
          <a:r>
            <a:rPr lang="en-US" sz="1700" dirty="0"/>
            <a:t>about the disease and add to their knowledge or answer questions. </a:t>
          </a:r>
        </a:p>
      </dgm:t>
    </dgm:pt>
    <dgm:pt modelId="{D6F8B701-A340-453E-8D19-557C9B0ED540}" type="parTrans" cxnId="{04D49EE8-50C8-4ACF-B6C4-B35923CE303A}">
      <dgm:prSet/>
      <dgm:spPr/>
      <dgm:t>
        <a:bodyPr/>
        <a:lstStyle/>
        <a:p>
          <a:endParaRPr lang="en-US"/>
        </a:p>
      </dgm:t>
    </dgm:pt>
    <dgm:pt modelId="{31085B50-AB30-4D25-BA15-62BFD799F061}" type="sibTrans" cxnId="{04D49EE8-50C8-4ACF-B6C4-B35923CE303A}">
      <dgm:prSet/>
      <dgm:spPr/>
      <dgm:t>
        <a:bodyPr/>
        <a:lstStyle/>
        <a:p>
          <a:endParaRPr lang="en-US"/>
        </a:p>
      </dgm:t>
    </dgm:pt>
    <dgm:pt modelId="{F1BC45C2-CBCB-4C6F-9A5E-3AE70ECFBA16}">
      <dgm:prSet custT="1"/>
      <dgm:spPr/>
      <dgm:t>
        <a:bodyPr/>
        <a:lstStyle/>
        <a:p>
          <a:r>
            <a:rPr lang="en-US" sz="1700" b="0" i="0" dirty="0"/>
            <a:t>Before sharing information </a:t>
          </a:r>
          <a:r>
            <a:rPr lang="en-US" sz="1700" b="0" i="0" dirty="0">
              <a:solidFill>
                <a:schemeClr val="tx1">
                  <a:lumMod val="95000"/>
                  <a:lumOff val="5000"/>
                </a:schemeClr>
              </a:solidFill>
            </a:rPr>
            <a:t>find out the </a:t>
          </a:r>
          <a:r>
            <a:rPr lang="en-US" sz="1700" b="0" i="0" dirty="0" err="1">
              <a:solidFill>
                <a:schemeClr val="tx1">
                  <a:lumMod val="95000"/>
                  <a:lumOff val="5000"/>
                </a:schemeClr>
              </a:solidFill>
            </a:rPr>
            <a:t>rumours</a:t>
          </a:r>
          <a:r>
            <a:rPr lang="en-US" sz="1700" b="0" i="0" dirty="0">
              <a:solidFill>
                <a:schemeClr val="tx1">
                  <a:lumMod val="95000"/>
                  <a:lumOff val="5000"/>
                </a:schemeClr>
              </a:solidFill>
            </a:rPr>
            <a:t> and belief</a:t>
          </a:r>
          <a:r>
            <a:rPr lang="en-US" sz="1700" b="0" i="0" dirty="0">
              <a:solidFill>
                <a:schemeClr val="bg1">
                  <a:lumMod val="50000"/>
                </a:schemeClr>
              </a:solidFill>
            </a:rPr>
            <a:t>s </a:t>
          </a:r>
          <a:r>
            <a:rPr lang="en-US" sz="1700" b="0" i="0" dirty="0"/>
            <a:t>in the communities</a:t>
          </a:r>
          <a:endParaRPr lang="en-US" sz="1700" dirty="0"/>
        </a:p>
      </dgm:t>
    </dgm:pt>
    <dgm:pt modelId="{4B6146DE-3AFF-42B6-B197-B71340747DD5}" type="parTrans" cxnId="{7A42629A-B2C5-46D2-8631-E42100498A38}">
      <dgm:prSet/>
      <dgm:spPr/>
      <dgm:t>
        <a:bodyPr/>
        <a:lstStyle/>
        <a:p>
          <a:endParaRPr lang="en-US"/>
        </a:p>
      </dgm:t>
    </dgm:pt>
    <dgm:pt modelId="{E2C45607-63B9-4AA7-B911-E0BA3014664D}" type="sibTrans" cxnId="{7A42629A-B2C5-46D2-8631-E42100498A38}">
      <dgm:prSet/>
      <dgm:spPr/>
      <dgm:t>
        <a:bodyPr/>
        <a:lstStyle/>
        <a:p>
          <a:endParaRPr lang="en-US"/>
        </a:p>
      </dgm:t>
    </dgm:pt>
    <dgm:pt modelId="{477A7E6C-6743-4409-9BDC-6A05451AD91E}">
      <dgm:prSet custT="1"/>
      <dgm:spPr/>
      <dgm:t>
        <a:bodyPr/>
        <a:lstStyle/>
        <a:p>
          <a:r>
            <a:rPr lang="en-US" sz="1700" dirty="0">
              <a:solidFill>
                <a:schemeClr val="tx1">
                  <a:lumMod val="95000"/>
                  <a:lumOff val="5000"/>
                </a:schemeClr>
              </a:solidFill>
            </a:rPr>
            <a:t>Explain things clearly and give reasons </a:t>
          </a:r>
          <a:r>
            <a:rPr lang="en-US" sz="1700" dirty="0"/>
            <a:t>– don’t just say drink safe water, but explain why this is important  </a:t>
          </a:r>
        </a:p>
      </dgm:t>
    </dgm:pt>
    <dgm:pt modelId="{9A838173-2006-4529-B418-1441A0666E92}" type="parTrans" cxnId="{A317E813-D9F8-4A64-89E7-973BEB721EDF}">
      <dgm:prSet/>
      <dgm:spPr/>
      <dgm:t>
        <a:bodyPr/>
        <a:lstStyle/>
        <a:p>
          <a:endParaRPr lang="en-US"/>
        </a:p>
      </dgm:t>
    </dgm:pt>
    <dgm:pt modelId="{3A2E3669-3D56-4C92-940B-ABA9902B3ADD}" type="sibTrans" cxnId="{A317E813-D9F8-4A64-89E7-973BEB721EDF}">
      <dgm:prSet/>
      <dgm:spPr/>
      <dgm:t>
        <a:bodyPr/>
        <a:lstStyle/>
        <a:p>
          <a:endParaRPr lang="en-US"/>
        </a:p>
      </dgm:t>
    </dgm:pt>
    <dgm:pt modelId="{B3FC67C6-CB1C-4717-A10F-A36D6E43AE3F}">
      <dgm:prSet custT="1"/>
      <dgm:spPr/>
      <dgm:t>
        <a:bodyPr/>
        <a:lstStyle/>
        <a:p>
          <a:r>
            <a:rPr lang="en-US" sz="1700" dirty="0">
              <a:solidFill>
                <a:schemeClr val="tx1">
                  <a:lumMod val="95000"/>
                  <a:lumOff val="5000"/>
                </a:schemeClr>
              </a:solidFill>
            </a:rPr>
            <a:t>Be humble</a:t>
          </a:r>
          <a:r>
            <a:rPr lang="en-US" sz="1700" dirty="0"/>
            <a:t>, give the community a chance to speak as much as you and </a:t>
          </a:r>
          <a:r>
            <a:rPr lang="en-US" sz="1700" dirty="0">
              <a:solidFill>
                <a:schemeClr val="tx1">
                  <a:lumMod val="95000"/>
                  <a:lumOff val="5000"/>
                </a:schemeClr>
              </a:solidFill>
            </a:rPr>
            <a:t>respect peoples’ views</a:t>
          </a:r>
        </a:p>
      </dgm:t>
    </dgm:pt>
    <dgm:pt modelId="{B5E29EF1-0DEC-41F0-996D-D143F7F1F38B}" type="parTrans" cxnId="{60569D40-0E7C-42AB-B1F3-3535CA5755D0}">
      <dgm:prSet/>
      <dgm:spPr/>
      <dgm:t>
        <a:bodyPr/>
        <a:lstStyle/>
        <a:p>
          <a:endParaRPr lang="en-US"/>
        </a:p>
      </dgm:t>
    </dgm:pt>
    <dgm:pt modelId="{0B0A15CE-77A2-4F19-AC5C-F49F3370CD17}" type="sibTrans" cxnId="{60569D40-0E7C-42AB-B1F3-3535CA5755D0}">
      <dgm:prSet/>
      <dgm:spPr/>
      <dgm:t>
        <a:bodyPr/>
        <a:lstStyle/>
        <a:p>
          <a:endParaRPr lang="en-US"/>
        </a:p>
      </dgm:t>
    </dgm:pt>
    <dgm:pt modelId="{DF723A9A-529F-48F5-ADDB-1E9786EA917C}">
      <dgm:prSet custT="1"/>
      <dgm:spPr/>
      <dgm:t>
        <a:bodyPr/>
        <a:lstStyle/>
        <a:p>
          <a:r>
            <a:rPr lang="en-US" sz="1700" dirty="0">
              <a:solidFill>
                <a:schemeClr val="tx1">
                  <a:lumMod val="95000"/>
                  <a:lumOff val="5000"/>
                </a:schemeClr>
              </a:solidFill>
            </a:rPr>
            <a:t>Check people understand</a:t>
          </a:r>
          <a:r>
            <a:rPr lang="en-US" sz="1700" dirty="0"/>
            <a:t> you by asking them to repeat or </a:t>
          </a:r>
          <a:r>
            <a:rPr lang="en-US" sz="1700" dirty="0" err="1"/>
            <a:t>summarise</a:t>
          </a:r>
          <a:r>
            <a:rPr lang="en-US" sz="1700" dirty="0"/>
            <a:t> key information</a:t>
          </a:r>
        </a:p>
      </dgm:t>
    </dgm:pt>
    <dgm:pt modelId="{1DE1D619-7842-4E5E-948D-0223A4C55E0A}" type="parTrans" cxnId="{B18FFF91-C043-4D97-A337-6ACD62D0D5B2}">
      <dgm:prSet/>
      <dgm:spPr/>
      <dgm:t>
        <a:bodyPr/>
        <a:lstStyle/>
        <a:p>
          <a:endParaRPr lang="en-US"/>
        </a:p>
      </dgm:t>
    </dgm:pt>
    <dgm:pt modelId="{C1B4EA7B-2834-4798-B5E8-55F01A6C012C}" type="sibTrans" cxnId="{B18FFF91-C043-4D97-A337-6ACD62D0D5B2}">
      <dgm:prSet/>
      <dgm:spPr/>
      <dgm:t>
        <a:bodyPr/>
        <a:lstStyle/>
        <a:p>
          <a:endParaRPr lang="en-US"/>
        </a:p>
      </dgm:t>
    </dgm:pt>
    <dgm:pt modelId="{507258CF-83B2-482B-B9CC-6DD6054F86E8}">
      <dgm:prSet custT="1"/>
      <dgm:spPr/>
      <dgm:t>
        <a:bodyPr/>
        <a:lstStyle/>
        <a:p>
          <a:r>
            <a:rPr lang="en-US" sz="1700" dirty="0">
              <a:solidFill>
                <a:schemeClr val="tx1">
                  <a:lumMod val="95000"/>
                  <a:lumOff val="5000"/>
                </a:schemeClr>
              </a:solidFill>
            </a:rPr>
            <a:t>Be well prepared </a:t>
          </a:r>
          <a:r>
            <a:rPr lang="en-US" sz="1700" dirty="0"/>
            <a:t>before visiting the community and know what you want to say</a:t>
          </a:r>
        </a:p>
      </dgm:t>
    </dgm:pt>
    <dgm:pt modelId="{298F78F5-C237-4AE4-9D62-13D15C3CEA10}" type="parTrans" cxnId="{C0EA49FD-4010-463E-B44B-72C5C75321A6}">
      <dgm:prSet/>
      <dgm:spPr/>
      <dgm:t>
        <a:bodyPr/>
        <a:lstStyle/>
        <a:p>
          <a:endParaRPr lang="en-US"/>
        </a:p>
      </dgm:t>
    </dgm:pt>
    <dgm:pt modelId="{7B4D5E41-333B-4FAA-9108-2D765C213E6D}" type="sibTrans" cxnId="{C0EA49FD-4010-463E-B44B-72C5C75321A6}">
      <dgm:prSet/>
      <dgm:spPr/>
      <dgm:t>
        <a:bodyPr/>
        <a:lstStyle/>
        <a:p>
          <a:endParaRPr lang="en-US"/>
        </a:p>
      </dgm:t>
    </dgm:pt>
    <dgm:pt modelId="{E99E2612-84C9-4135-9FBA-AE99A3E88312}">
      <dgm:prSet custT="1"/>
      <dgm:spPr/>
      <dgm:t>
        <a:bodyPr/>
        <a:lstStyle/>
        <a:p>
          <a:r>
            <a:rPr lang="en-US" sz="1700" dirty="0">
              <a:solidFill>
                <a:schemeClr val="tx1">
                  <a:lumMod val="95000"/>
                  <a:lumOff val="5000"/>
                </a:schemeClr>
              </a:solidFill>
            </a:rPr>
            <a:t>Coordinate messages </a:t>
          </a:r>
          <a:r>
            <a:rPr lang="en-US" sz="1700" dirty="0"/>
            <a:t>across the whole team</a:t>
          </a:r>
        </a:p>
      </dgm:t>
    </dgm:pt>
    <dgm:pt modelId="{71D2D909-3DF0-4437-82A6-83006F8168D8}" type="parTrans" cxnId="{9D3A4B32-0CFE-4118-A76A-9D7FD308E19F}">
      <dgm:prSet/>
      <dgm:spPr/>
      <dgm:t>
        <a:bodyPr/>
        <a:lstStyle/>
        <a:p>
          <a:endParaRPr lang="en-US"/>
        </a:p>
      </dgm:t>
    </dgm:pt>
    <dgm:pt modelId="{EB16C38F-4DD0-46EA-973B-68D2298584C4}" type="sibTrans" cxnId="{9D3A4B32-0CFE-4118-A76A-9D7FD308E19F}">
      <dgm:prSet/>
      <dgm:spPr/>
      <dgm:t>
        <a:bodyPr/>
        <a:lstStyle/>
        <a:p>
          <a:endParaRPr lang="en-US"/>
        </a:p>
      </dgm:t>
    </dgm:pt>
    <dgm:pt modelId="{375AB420-9753-4298-9F3C-30C69FF73F58}">
      <dgm:prSet custT="1"/>
      <dgm:spPr/>
      <dgm:t>
        <a:bodyPr/>
        <a:lstStyle/>
        <a:p>
          <a:r>
            <a:rPr lang="en-US" sz="1700" dirty="0"/>
            <a:t>Look at people when talking to them and </a:t>
          </a:r>
          <a:r>
            <a:rPr lang="en-US" sz="1700" dirty="0">
              <a:solidFill>
                <a:schemeClr val="tx1">
                  <a:lumMod val="95000"/>
                  <a:lumOff val="5000"/>
                </a:schemeClr>
              </a:solidFill>
            </a:rPr>
            <a:t>maintain eye contact</a:t>
          </a:r>
        </a:p>
      </dgm:t>
    </dgm:pt>
    <dgm:pt modelId="{50F33CAF-00AC-49FC-8742-7776513081E6}" type="parTrans" cxnId="{9E63F1F1-B802-4F07-A803-5D58C0065C21}">
      <dgm:prSet/>
      <dgm:spPr/>
      <dgm:t>
        <a:bodyPr/>
        <a:lstStyle/>
        <a:p>
          <a:endParaRPr lang="en-US"/>
        </a:p>
      </dgm:t>
    </dgm:pt>
    <dgm:pt modelId="{4450AB0A-65A1-4CB0-9E02-CB4711A6E8B8}" type="sibTrans" cxnId="{9E63F1F1-B802-4F07-A803-5D58C0065C21}">
      <dgm:prSet/>
      <dgm:spPr/>
      <dgm:t>
        <a:bodyPr/>
        <a:lstStyle/>
        <a:p>
          <a:endParaRPr lang="en-US"/>
        </a:p>
      </dgm:t>
    </dgm:pt>
    <dgm:pt modelId="{1744062F-E8F9-4922-A618-D614BDC8C41A}">
      <dgm:prSet custT="1"/>
      <dgm:spPr/>
      <dgm:t>
        <a:bodyPr/>
        <a:lstStyle/>
        <a:p>
          <a:r>
            <a:rPr lang="en-US" sz="1700" dirty="0">
              <a:solidFill>
                <a:schemeClr val="bg1"/>
              </a:solidFill>
            </a:rPr>
            <a:t>Keep</a:t>
          </a:r>
          <a:r>
            <a:rPr lang="en-US" sz="1700" dirty="0">
              <a:solidFill>
                <a:schemeClr val="bg1">
                  <a:lumMod val="50000"/>
                </a:schemeClr>
              </a:solidFill>
            </a:rPr>
            <a:t> </a:t>
          </a:r>
          <a:r>
            <a:rPr lang="en-US" sz="1700" dirty="0">
              <a:solidFill>
                <a:schemeClr val="tx1">
                  <a:lumMod val="95000"/>
                  <a:lumOff val="5000"/>
                </a:schemeClr>
              </a:solidFill>
            </a:rPr>
            <a:t>calm</a:t>
          </a:r>
          <a:r>
            <a:rPr lang="en-US" sz="1700" dirty="0">
              <a:solidFill>
                <a:schemeClr val="bg1">
                  <a:lumMod val="50000"/>
                </a:schemeClr>
              </a:solidFill>
            </a:rPr>
            <a:t> </a:t>
          </a:r>
          <a:r>
            <a:rPr lang="en-US" sz="1700" dirty="0"/>
            <a:t>and </a:t>
          </a:r>
          <a:r>
            <a:rPr lang="en-US" sz="1700" dirty="0">
              <a:solidFill>
                <a:schemeClr val="tx1">
                  <a:lumMod val="95000"/>
                  <a:lumOff val="5000"/>
                </a:schemeClr>
              </a:solidFill>
            </a:rPr>
            <a:t>express views gently</a:t>
          </a:r>
        </a:p>
      </dgm:t>
    </dgm:pt>
    <dgm:pt modelId="{D51A622C-EEFF-45E0-8B4A-5AE2058DC738}" type="parTrans" cxnId="{9BF7703E-6CFC-4AA8-A588-43609296BD38}">
      <dgm:prSet/>
      <dgm:spPr/>
      <dgm:t>
        <a:bodyPr/>
        <a:lstStyle/>
        <a:p>
          <a:endParaRPr lang="en-US"/>
        </a:p>
      </dgm:t>
    </dgm:pt>
    <dgm:pt modelId="{C5484D19-B1C8-4BDC-8E29-AABE53DBB41D}" type="sibTrans" cxnId="{9BF7703E-6CFC-4AA8-A588-43609296BD38}">
      <dgm:prSet/>
      <dgm:spPr/>
      <dgm:t>
        <a:bodyPr/>
        <a:lstStyle/>
        <a:p>
          <a:endParaRPr lang="en-US"/>
        </a:p>
      </dgm:t>
    </dgm:pt>
    <dgm:pt modelId="{2F3F1CCD-37D9-4F6B-916E-AF19F802D86C}">
      <dgm:prSet custT="1"/>
      <dgm:spPr/>
      <dgm:t>
        <a:bodyPr/>
        <a:lstStyle/>
        <a:p>
          <a:r>
            <a:rPr lang="en-US" sz="1700" dirty="0">
              <a:solidFill>
                <a:schemeClr val="tx1">
                  <a:lumMod val="95000"/>
                  <a:lumOff val="5000"/>
                </a:schemeClr>
              </a:solidFill>
            </a:rPr>
            <a:t>Show interest and respect </a:t>
          </a:r>
          <a:r>
            <a:rPr lang="en-US" sz="1700" dirty="0"/>
            <a:t>by not interrupting people and listening to everyone</a:t>
          </a:r>
        </a:p>
      </dgm:t>
    </dgm:pt>
    <dgm:pt modelId="{8E02CA75-A0F0-460C-B9D0-E81E7596F443}" type="parTrans" cxnId="{132B1A7F-3468-4151-8D20-2E7FB4F4201A}">
      <dgm:prSet/>
      <dgm:spPr/>
      <dgm:t>
        <a:bodyPr/>
        <a:lstStyle/>
        <a:p>
          <a:endParaRPr lang="en-US"/>
        </a:p>
      </dgm:t>
    </dgm:pt>
    <dgm:pt modelId="{72092327-CC7A-4B5C-A171-7AE5670B2964}" type="sibTrans" cxnId="{132B1A7F-3468-4151-8D20-2E7FB4F4201A}">
      <dgm:prSet/>
      <dgm:spPr/>
      <dgm:t>
        <a:bodyPr/>
        <a:lstStyle/>
        <a:p>
          <a:endParaRPr lang="en-US"/>
        </a:p>
      </dgm:t>
    </dgm:pt>
    <dgm:pt modelId="{23AFDCBD-F56B-4AB6-8329-E67CB4C45F07}">
      <dgm:prSet custT="1"/>
      <dgm:spPr/>
      <dgm:t>
        <a:bodyPr/>
        <a:lstStyle/>
        <a:p>
          <a:r>
            <a:rPr lang="en-US" sz="1700" dirty="0">
              <a:solidFill>
                <a:schemeClr val="tx1">
                  <a:lumMod val="95000"/>
                  <a:lumOff val="5000"/>
                </a:schemeClr>
              </a:solidFill>
            </a:rPr>
            <a:t>Understanding and empathizing </a:t>
          </a:r>
          <a:r>
            <a:rPr lang="en-US" sz="1700" dirty="0"/>
            <a:t>with people’s problems</a:t>
          </a:r>
        </a:p>
      </dgm:t>
    </dgm:pt>
    <dgm:pt modelId="{F1DED438-22B9-428B-AF95-2A9BAFDD5F96}" type="parTrans" cxnId="{1D825149-A007-4E35-84D4-1176B67184F7}">
      <dgm:prSet/>
      <dgm:spPr/>
      <dgm:t>
        <a:bodyPr/>
        <a:lstStyle/>
        <a:p>
          <a:endParaRPr lang="en-US"/>
        </a:p>
      </dgm:t>
    </dgm:pt>
    <dgm:pt modelId="{24801889-2EFF-4CB2-ABC5-422441957859}" type="sibTrans" cxnId="{1D825149-A007-4E35-84D4-1176B67184F7}">
      <dgm:prSet/>
      <dgm:spPr/>
      <dgm:t>
        <a:bodyPr/>
        <a:lstStyle/>
        <a:p>
          <a:endParaRPr lang="en-US"/>
        </a:p>
      </dgm:t>
    </dgm:pt>
    <dgm:pt modelId="{6DB6083E-2D3D-4337-8246-88C978410CCF}" type="pres">
      <dgm:prSet presAssocID="{6529D34B-0A7E-4EF0-AB42-35F37CB882E6}" presName="diagram" presStyleCnt="0">
        <dgm:presLayoutVars>
          <dgm:dir/>
          <dgm:resizeHandles val="exact"/>
        </dgm:presLayoutVars>
      </dgm:prSet>
      <dgm:spPr/>
    </dgm:pt>
    <dgm:pt modelId="{1665DEE7-C510-4115-B885-E828B547D86D}" type="pres">
      <dgm:prSet presAssocID="{4B456C8D-18C6-4277-B2EA-440C493844A6}" presName="node" presStyleLbl="node1" presStyleIdx="0" presStyleCnt="14" custScaleY="118466">
        <dgm:presLayoutVars>
          <dgm:bulletEnabled val="1"/>
        </dgm:presLayoutVars>
      </dgm:prSet>
      <dgm:spPr/>
    </dgm:pt>
    <dgm:pt modelId="{1DDA2E20-82E8-4F40-BF8C-A3948E212528}" type="pres">
      <dgm:prSet presAssocID="{C8B9862D-D95B-4ECD-82D4-1B05F7141DF6}" presName="sibTrans" presStyleCnt="0"/>
      <dgm:spPr/>
    </dgm:pt>
    <dgm:pt modelId="{85A8F081-4365-402E-9F22-03AF8809AC2F}" type="pres">
      <dgm:prSet presAssocID="{6257B515-2C85-4606-B4DB-20919C6D894D}" presName="node" presStyleLbl="node1" presStyleIdx="1" presStyleCnt="14" custScaleY="114215">
        <dgm:presLayoutVars>
          <dgm:bulletEnabled val="1"/>
        </dgm:presLayoutVars>
      </dgm:prSet>
      <dgm:spPr/>
    </dgm:pt>
    <dgm:pt modelId="{D490321F-A941-41CA-89CC-3609667246AC}" type="pres">
      <dgm:prSet presAssocID="{84CF0F72-C8D8-484A-883B-10E47AC5E5EA}" presName="sibTrans" presStyleCnt="0"/>
      <dgm:spPr/>
    </dgm:pt>
    <dgm:pt modelId="{131FC503-56C8-44E4-B614-7F53F87FAD10}" type="pres">
      <dgm:prSet presAssocID="{EB7EE45F-F552-46BA-B605-F471855D8EE1}" presName="node" presStyleLbl="node1" presStyleIdx="2" presStyleCnt="14" custScaleY="112252">
        <dgm:presLayoutVars>
          <dgm:bulletEnabled val="1"/>
        </dgm:presLayoutVars>
      </dgm:prSet>
      <dgm:spPr/>
    </dgm:pt>
    <dgm:pt modelId="{0FDBD2B0-0B7C-4B5D-A10B-524CF9F6DD43}" type="pres">
      <dgm:prSet presAssocID="{744FA13C-B5EE-456C-AC6F-624F7100346A}" presName="sibTrans" presStyleCnt="0"/>
      <dgm:spPr/>
    </dgm:pt>
    <dgm:pt modelId="{A0EFD5EF-575A-4E86-99E6-0695F3B165FC}" type="pres">
      <dgm:prSet presAssocID="{94CD0BEF-EBDB-4B6D-9AB1-61AF3D0ACE44}" presName="node" presStyleLbl="node1" presStyleIdx="3" presStyleCnt="14" custScaleY="110288">
        <dgm:presLayoutVars>
          <dgm:bulletEnabled val="1"/>
        </dgm:presLayoutVars>
      </dgm:prSet>
      <dgm:spPr/>
    </dgm:pt>
    <dgm:pt modelId="{78737952-B9CC-4598-B85A-4C45A4328F83}" type="pres">
      <dgm:prSet presAssocID="{31085B50-AB30-4D25-BA15-62BFD799F061}" presName="sibTrans" presStyleCnt="0"/>
      <dgm:spPr/>
    </dgm:pt>
    <dgm:pt modelId="{E4A1194A-02EA-4FFA-B18F-E9E2424FA9D3}" type="pres">
      <dgm:prSet presAssocID="{F1BC45C2-CBCB-4C6F-9A5E-3AE70ECFBA16}" presName="node" presStyleLbl="node1" presStyleIdx="4" presStyleCnt="14" custScaleY="110288">
        <dgm:presLayoutVars>
          <dgm:bulletEnabled val="1"/>
        </dgm:presLayoutVars>
      </dgm:prSet>
      <dgm:spPr/>
    </dgm:pt>
    <dgm:pt modelId="{FD234DD5-D68E-40E1-8906-8F01C8983005}" type="pres">
      <dgm:prSet presAssocID="{E2C45607-63B9-4AA7-B911-E0BA3014664D}" presName="sibTrans" presStyleCnt="0"/>
      <dgm:spPr/>
    </dgm:pt>
    <dgm:pt modelId="{5381A114-9EEB-47BA-82A4-2120EBBCD826}" type="pres">
      <dgm:prSet presAssocID="{477A7E6C-6743-4409-9BDC-6A05451AD91E}" presName="node" presStyleLbl="node1" presStyleIdx="5" presStyleCnt="14" custScaleY="122321">
        <dgm:presLayoutVars>
          <dgm:bulletEnabled val="1"/>
        </dgm:presLayoutVars>
      </dgm:prSet>
      <dgm:spPr/>
    </dgm:pt>
    <dgm:pt modelId="{2B4CC785-B084-4383-B1A0-A72B8A37142D}" type="pres">
      <dgm:prSet presAssocID="{3A2E3669-3D56-4C92-940B-ABA9902B3ADD}" presName="sibTrans" presStyleCnt="0"/>
      <dgm:spPr/>
    </dgm:pt>
    <dgm:pt modelId="{BA9FCCDF-3C5C-404D-9AEB-D1410B7AC637}" type="pres">
      <dgm:prSet presAssocID="{B3FC67C6-CB1C-4717-A10F-A36D6E43AE3F}" presName="node" presStyleLbl="node1" presStyleIdx="6" presStyleCnt="14" custScaleY="122321">
        <dgm:presLayoutVars>
          <dgm:bulletEnabled val="1"/>
        </dgm:presLayoutVars>
      </dgm:prSet>
      <dgm:spPr/>
    </dgm:pt>
    <dgm:pt modelId="{96155E0B-6B84-4D17-9C44-61CB68BB0408}" type="pres">
      <dgm:prSet presAssocID="{0B0A15CE-77A2-4F19-AC5C-F49F3370CD17}" presName="sibTrans" presStyleCnt="0"/>
      <dgm:spPr/>
    </dgm:pt>
    <dgm:pt modelId="{D0B4A03D-A9AE-49A6-8BDC-14BF05ADECC9}" type="pres">
      <dgm:prSet presAssocID="{DF723A9A-529F-48F5-ADDB-1E9786EA917C}" presName="node" presStyleLbl="node1" presStyleIdx="7" presStyleCnt="14" custScaleY="122321">
        <dgm:presLayoutVars>
          <dgm:bulletEnabled val="1"/>
        </dgm:presLayoutVars>
      </dgm:prSet>
      <dgm:spPr/>
    </dgm:pt>
    <dgm:pt modelId="{5C44840F-0B8D-48D4-8D8D-C2432D7A8941}" type="pres">
      <dgm:prSet presAssocID="{C1B4EA7B-2834-4798-B5E8-55F01A6C012C}" presName="sibTrans" presStyleCnt="0"/>
      <dgm:spPr/>
    </dgm:pt>
    <dgm:pt modelId="{E1F72802-A48A-4322-8672-5CB1A134EA16}" type="pres">
      <dgm:prSet presAssocID="{507258CF-83B2-482B-B9CC-6DD6054F86E8}" presName="node" presStyleLbl="node1" presStyleIdx="8" presStyleCnt="14" custScaleY="119589">
        <dgm:presLayoutVars>
          <dgm:bulletEnabled val="1"/>
        </dgm:presLayoutVars>
      </dgm:prSet>
      <dgm:spPr/>
    </dgm:pt>
    <dgm:pt modelId="{C2F0F59A-7986-4970-8490-6A9A64F8F487}" type="pres">
      <dgm:prSet presAssocID="{7B4D5E41-333B-4FAA-9108-2D765C213E6D}" presName="sibTrans" presStyleCnt="0"/>
      <dgm:spPr/>
    </dgm:pt>
    <dgm:pt modelId="{5D2AAAA2-0F7A-41CE-8F90-0A2D93479846}" type="pres">
      <dgm:prSet presAssocID="{E99E2612-84C9-4135-9FBA-AE99A3E88312}" presName="node" presStyleLbl="node1" presStyleIdx="9" presStyleCnt="14" custScaleY="119589">
        <dgm:presLayoutVars>
          <dgm:bulletEnabled val="1"/>
        </dgm:presLayoutVars>
      </dgm:prSet>
      <dgm:spPr/>
    </dgm:pt>
    <dgm:pt modelId="{9D790F97-39B3-4FE2-B520-20C62CB63A3F}" type="pres">
      <dgm:prSet presAssocID="{EB16C38F-4DD0-46EA-973B-68D2298584C4}" presName="sibTrans" presStyleCnt="0"/>
      <dgm:spPr/>
    </dgm:pt>
    <dgm:pt modelId="{452519AD-24FC-4029-956A-F58025601A0E}" type="pres">
      <dgm:prSet presAssocID="{375AB420-9753-4298-9F3C-30C69FF73F58}" presName="node" presStyleLbl="node1" presStyleIdx="10" presStyleCnt="14" custScaleY="115072">
        <dgm:presLayoutVars>
          <dgm:bulletEnabled val="1"/>
        </dgm:presLayoutVars>
      </dgm:prSet>
      <dgm:spPr/>
    </dgm:pt>
    <dgm:pt modelId="{9CD92978-56F5-4758-8D34-E4661AF2AE1D}" type="pres">
      <dgm:prSet presAssocID="{4450AB0A-65A1-4CB0-9E02-CB4711A6E8B8}" presName="sibTrans" presStyleCnt="0"/>
      <dgm:spPr/>
    </dgm:pt>
    <dgm:pt modelId="{64DC52AF-0C90-4D99-BD5A-F159F881B6E0}" type="pres">
      <dgm:prSet presAssocID="{1744062F-E8F9-4922-A618-D614BDC8C41A}" presName="node" presStyleLbl="node1" presStyleIdx="11" presStyleCnt="14" custScaleY="115072">
        <dgm:presLayoutVars>
          <dgm:bulletEnabled val="1"/>
        </dgm:presLayoutVars>
      </dgm:prSet>
      <dgm:spPr/>
    </dgm:pt>
    <dgm:pt modelId="{F2371591-A17A-4B81-9808-1D4BF9DD3530}" type="pres">
      <dgm:prSet presAssocID="{C5484D19-B1C8-4BDC-8E29-AABE53DBB41D}" presName="sibTrans" presStyleCnt="0"/>
      <dgm:spPr/>
    </dgm:pt>
    <dgm:pt modelId="{F9116897-A0C9-40BC-9D5E-B83911372C17}" type="pres">
      <dgm:prSet presAssocID="{2F3F1CCD-37D9-4F6B-916E-AF19F802D86C}" presName="node" presStyleLbl="node1" presStyleIdx="12" presStyleCnt="14" custScaleY="108576">
        <dgm:presLayoutVars>
          <dgm:bulletEnabled val="1"/>
        </dgm:presLayoutVars>
      </dgm:prSet>
      <dgm:spPr/>
    </dgm:pt>
    <dgm:pt modelId="{9096653E-23F2-4B67-B0D7-04092EED5D15}" type="pres">
      <dgm:prSet presAssocID="{72092327-CC7A-4B5C-A171-7AE5670B2964}" presName="sibTrans" presStyleCnt="0"/>
      <dgm:spPr/>
    </dgm:pt>
    <dgm:pt modelId="{EC377D23-FCD6-4EB0-90A2-FC9052D7733D}" type="pres">
      <dgm:prSet presAssocID="{23AFDCBD-F56B-4AB6-8329-E67CB4C45F07}" presName="node" presStyleLbl="node1" presStyleIdx="13" presStyleCnt="14" custScaleY="105255">
        <dgm:presLayoutVars>
          <dgm:bulletEnabled val="1"/>
        </dgm:presLayoutVars>
      </dgm:prSet>
      <dgm:spPr/>
    </dgm:pt>
  </dgm:ptLst>
  <dgm:cxnLst>
    <dgm:cxn modelId="{B255EF01-396D-4D83-A8B0-6CFA260DB467}" type="presOf" srcId="{507258CF-83B2-482B-B9CC-6DD6054F86E8}" destId="{E1F72802-A48A-4322-8672-5CB1A134EA16}" srcOrd="0" destOrd="0" presId="urn:microsoft.com/office/officeart/2005/8/layout/default"/>
    <dgm:cxn modelId="{68014A0F-8194-4E30-8BE0-2DDE98795254}" type="presOf" srcId="{DF723A9A-529F-48F5-ADDB-1E9786EA917C}" destId="{D0B4A03D-A9AE-49A6-8BDC-14BF05ADECC9}" srcOrd="0" destOrd="0" presId="urn:microsoft.com/office/officeart/2005/8/layout/default"/>
    <dgm:cxn modelId="{B276AD12-6A6E-41A1-B45D-72B4ADD572C5}" type="presOf" srcId="{6257B515-2C85-4606-B4DB-20919C6D894D}" destId="{85A8F081-4365-402E-9F22-03AF8809AC2F}" srcOrd="0" destOrd="0" presId="urn:microsoft.com/office/officeart/2005/8/layout/default"/>
    <dgm:cxn modelId="{A317E813-D9F8-4A64-89E7-973BEB721EDF}" srcId="{6529D34B-0A7E-4EF0-AB42-35F37CB882E6}" destId="{477A7E6C-6743-4409-9BDC-6A05451AD91E}" srcOrd="5" destOrd="0" parTransId="{9A838173-2006-4529-B418-1441A0666E92}" sibTransId="{3A2E3669-3D56-4C92-940B-ABA9902B3ADD}"/>
    <dgm:cxn modelId="{86D84321-94DF-4A4E-AB72-FF7137BEC0AF}" type="presOf" srcId="{E99E2612-84C9-4135-9FBA-AE99A3E88312}" destId="{5D2AAAA2-0F7A-41CE-8F90-0A2D93479846}" srcOrd="0" destOrd="0" presId="urn:microsoft.com/office/officeart/2005/8/layout/default"/>
    <dgm:cxn modelId="{1ECE0631-8287-47C9-9371-F0E59764AD64}" type="presOf" srcId="{94CD0BEF-EBDB-4B6D-9AB1-61AF3D0ACE44}" destId="{A0EFD5EF-575A-4E86-99E6-0695F3B165FC}" srcOrd="0" destOrd="0" presId="urn:microsoft.com/office/officeart/2005/8/layout/default"/>
    <dgm:cxn modelId="{9D3A4B32-0CFE-4118-A76A-9D7FD308E19F}" srcId="{6529D34B-0A7E-4EF0-AB42-35F37CB882E6}" destId="{E99E2612-84C9-4135-9FBA-AE99A3E88312}" srcOrd="9" destOrd="0" parTransId="{71D2D909-3DF0-4437-82A6-83006F8168D8}" sibTransId="{EB16C38F-4DD0-46EA-973B-68D2298584C4}"/>
    <dgm:cxn modelId="{9BF7703E-6CFC-4AA8-A588-43609296BD38}" srcId="{6529D34B-0A7E-4EF0-AB42-35F37CB882E6}" destId="{1744062F-E8F9-4922-A618-D614BDC8C41A}" srcOrd="11" destOrd="0" parTransId="{D51A622C-EEFF-45E0-8B4A-5AE2058DC738}" sibTransId="{C5484D19-B1C8-4BDC-8E29-AABE53DBB41D}"/>
    <dgm:cxn modelId="{60569D40-0E7C-42AB-B1F3-3535CA5755D0}" srcId="{6529D34B-0A7E-4EF0-AB42-35F37CB882E6}" destId="{B3FC67C6-CB1C-4717-A10F-A36D6E43AE3F}" srcOrd="6" destOrd="0" parTransId="{B5E29EF1-0DEC-41F0-996D-D143F7F1F38B}" sibTransId="{0B0A15CE-77A2-4F19-AC5C-F49F3370CD17}"/>
    <dgm:cxn modelId="{B77D1666-0FEC-4551-B072-E3ADDC1E2C35}" type="presOf" srcId="{2F3F1CCD-37D9-4F6B-916E-AF19F802D86C}" destId="{F9116897-A0C9-40BC-9D5E-B83911372C17}" srcOrd="0" destOrd="0" presId="urn:microsoft.com/office/officeart/2005/8/layout/default"/>
    <dgm:cxn modelId="{1D825149-A007-4E35-84D4-1176B67184F7}" srcId="{6529D34B-0A7E-4EF0-AB42-35F37CB882E6}" destId="{23AFDCBD-F56B-4AB6-8329-E67CB4C45F07}" srcOrd="13" destOrd="0" parTransId="{F1DED438-22B9-428B-AF95-2A9BAFDD5F96}" sibTransId="{24801889-2EFF-4CB2-ABC5-422441957859}"/>
    <dgm:cxn modelId="{A0BB1F4A-C804-492B-8DDB-21A61C3314BE}" type="presOf" srcId="{EB7EE45F-F552-46BA-B605-F471855D8EE1}" destId="{131FC503-56C8-44E4-B614-7F53F87FAD10}" srcOrd="0" destOrd="0" presId="urn:microsoft.com/office/officeart/2005/8/layout/default"/>
    <dgm:cxn modelId="{E19C4752-4D12-41C4-AD05-EC6F69606A45}" type="presOf" srcId="{F1BC45C2-CBCB-4C6F-9A5E-3AE70ECFBA16}" destId="{E4A1194A-02EA-4FFA-B18F-E9E2424FA9D3}" srcOrd="0" destOrd="0" presId="urn:microsoft.com/office/officeart/2005/8/layout/default"/>
    <dgm:cxn modelId="{B79FD052-5C3E-48F7-88D8-E5466DE9E2ED}" type="presOf" srcId="{1744062F-E8F9-4922-A618-D614BDC8C41A}" destId="{64DC52AF-0C90-4D99-BD5A-F159F881B6E0}" srcOrd="0" destOrd="0" presId="urn:microsoft.com/office/officeart/2005/8/layout/default"/>
    <dgm:cxn modelId="{132B1A7F-3468-4151-8D20-2E7FB4F4201A}" srcId="{6529D34B-0A7E-4EF0-AB42-35F37CB882E6}" destId="{2F3F1CCD-37D9-4F6B-916E-AF19F802D86C}" srcOrd="12" destOrd="0" parTransId="{8E02CA75-A0F0-460C-B9D0-E81E7596F443}" sibTransId="{72092327-CC7A-4B5C-A171-7AE5670B2964}"/>
    <dgm:cxn modelId="{16A87285-5E6F-491D-8E8D-429DFABB0183}" type="presOf" srcId="{4B456C8D-18C6-4277-B2EA-440C493844A6}" destId="{1665DEE7-C510-4115-B885-E828B547D86D}" srcOrd="0" destOrd="0" presId="urn:microsoft.com/office/officeart/2005/8/layout/default"/>
    <dgm:cxn modelId="{D26C598D-625E-4666-9F11-9901C87EBB7F}" type="presOf" srcId="{375AB420-9753-4298-9F3C-30C69FF73F58}" destId="{452519AD-24FC-4029-956A-F58025601A0E}" srcOrd="0" destOrd="0" presId="urn:microsoft.com/office/officeart/2005/8/layout/default"/>
    <dgm:cxn modelId="{B18FFF91-C043-4D97-A337-6ACD62D0D5B2}" srcId="{6529D34B-0A7E-4EF0-AB42-35F37CB882E6}" destId="{DF723A9A-529F-48F5-ADDB-1E9786EA917C}" srcOrd="7" destOrd="0" parTransId="{1DE1D619-7842-4E5E-948D-0223A4C55E0A}" sibTransId="{C1B4EA7B-2834-4798-B5E8-55F01A6C012C}"/>
    <dgm:cxn modelId="{A960B092-495A-4F13-BFC5-212794391317}" srcId="{6529D34B-0A7E-4EF0-AB42-35F37CB882E6}" destId="{4B456C8D-18C6-4277-B2EA-440C493844A6}" srcOrd="0" destOrd="0" parTransId="{6F592D76-E506-4F07-B892-4A073B82B628}" sibTransId="{C8B9862D-D95B-4ECD-82D4-1B05F7141DF6}"/>
    <dgm:cxn modelId="{E889B595-2066-48B4-AFCF-A90AD929648F}" type="presOf" srcId="{6529D34B-0A7E-4EF0-AB42-35F37CB882E6}" destId="{6DB6083E-2D3D-4337-8246-88C978410CCF}" srcOrd="0" destOrd="0" presId="urn:microsoft.com/office/officeart/2005/8/layout/default"/>
    <dgm:cxn modelId="{C7313098-0ECE-418E-BADE-B5DE167633E9}" srcId="{6529D34B-0A7E-4EF0-AB42-35F37CB882E6}" destId="{6257B515-2C85-4606-B4DB-20919C6D894D}" srcOrd="1" destOrd="0" parTransId="{FB83D0F9-685F-499D-8518-5B0A18AA8F54}" sibTransId="{84CF0F72-C8D8-484A-883B-10E47AC5E5EA}"/>
    <dgm:cxn modelId="{7A42629A-B2C5-46D2-8631-E42100498A38}" srcId="{6529D34B-0A7E-4EF0-AB42-35F37CB882E6}" destId="{F1BC45C2-CBCB-4C6F-9A5E-3AE70ECFBA16}" srcOrd="4" destOrd="0" parTransId="{4B6146DE-3AFF-42B6-B197-B71340747DD5}" sibTransId="{E2C45607-63B9-4AA7-B911-E0BA3014664D}"/>
    <dgm:cxn modelId="{8048A9A0-6684-41F7-9327-E98FA6BBBCA7}" type="presOf" srcId="{23AFDCBD-F56B-4AB6-8329-E67CB4C45F07}" destId="{EC377D23-FCD6-4EB0-90A2-FC9052D7733D}" srcOrd="0" destOrd="0" presId="urn:microsoft.com/office/officeart/2005/8/layout/default"/>
    <dgm:cxn modelId="{105813BB-5EE3-4BCE-B497-20853289D304}" srcId="{6529D34B-0A7E-4EF0-AB42-35F37CB882E6}" destId="{EB7EE45F-F552-46BA-B605-F471855D8EE1}" srcOrd="2" destOrd="0" parTransId="{37E06BD7-2EE3-4FDB-8615-C35B5D5352B0}" sibTransId="{744FA13C-B5EE-456C-AC6F-624F7100346A}"/>
    <dgm:cxn modelId="{582537E6-8C37-49D1-B288-A1185F917DFD}" type="presOf" srcId="{477A7E6C-6743-4409-9BDC-6A05451AD91E}" destId="{5381A114-9EEB-47BA-82A4-2120EBBCD826}" srcOrd="0" destOrd="0" presId="urn:microsoft.com/office/officeart/2005/8/layout/default"/>
    <dgm:cxn modelId="{04D49EE8-50C8-4ACF-B6C4-B35923CE303A}" srcId="{6529D34B-0A7E-4EF0-AB42-35F37CB882E6}" destId="{94CD0BEF-EBDB-4B6D-9AB1-61AF3D0ACE44}" srcOrd="3" destOrd="0" parTransId="{D6F8B701-A340-453E-8D19-557C9B0ED540}" sibTransId="{31085B50-AB30-4D25-BA15-62BFD799F061}"/>
    <dgm:cxn modelId="{E8F1FAEE-39CF-4A84-9279-5D9E7B157034}" type="presOf" srcId="{B3FC67C6-CB1C-4717-A10F-A36D6E43AE3F}" destId="{BA9FCCDF-3C5C-404D-9AEB-D1410B7AC637}" srcOrd="0" destOrd="0" presId="urn:microsoft.com/office/officeart/2005/8/layout/default"/>
    <dgm:cxn modelId="{9E63F1F1-B802-4F07-A803-5D58C0065C21}" srcId="{6529D34B-0A7E-4EF0-AB42-35F37CB882E6}" destId="{375AB420-9753-4298-9F3C-30C69FF73F58}" srcOrd="10" destOrd="0" parTransId="{50F33CAF-00AC-49FC-8742-7776513081E6}" sibTransId="{4450AB0A-65A1-4CB0-9E02-CB4711A6E8B8}"/>
    <dgm:cxn modelId="{C0EA49FD-4010-463E-B44B-72C5C75321A6}" srcId="{6529D34B-0A7E-4EF0-AB42-35F37CB882E6}" destId="{507258CF-83B2-482B-B9CC-6DD6054F86E8}" srcOrd="8" destOrd="0" parTransId="{298F78F5-C237-4AE4-9D62-13D15C3CEA10}" sibTransId="{7B4D5E41-333B-4FAA-9108-2D765C213E6D}"/>
    <dgm:cxn modelId="{B21B911E-A7A1-4AE2-A005-2447E1913B8F}" type="presParOf" srcId="{6DB6083E-2D3D-4337-8246-88C978410CCF}" destId="{1665DEE7-C510-4115-B885-E828B547D86D}" srcOrd="0" destOrd="0" presId="urn:microsoft.com/office/officeart/2005/8/layout/default"/>
    <dgm:cxn modelId="{AA8C3556-6389-49C5-9B5E-F8C7DB5AF7D7}" type="presParOf" srcId="{6DB6083E-2D3D-4337-8246-88C978410CCF}" destId="{1DDA2E20-82E8-4F40-BF8C-A3948E212528}" srcOrd="1" destOrd="0" presId="urn:microsoft.com/office/officeart/2005/8/layout/default"/>
    <dgm:cxn modelId="{326EE206-9617-4EF3-A788-2468A9F3B30D}" type="presParOf" srcId="{6DB6083E-2D3D-4337-8246-88C978410CCF}" destId="{85A8F081-4365-402E-9F22-03AF8809AC2F}" srcOrd="2" destOrd="0" presId="urn:microsoft.com/office/officeart/2005/8/layout/default"/>
    <dgm:cxn modelId="{B24E0D75-DB5D-4CA0-A665-59050480FD7D}" type="presParOf" srcId="{6DB6083E-2D3D-4337-8246-88C978410CCF}" destId="{D490321F-A941-41CA-89CC-3609667246AC}" srcOrd="3" destOrd="0" presId="urn:microsoft.com/office/officeart/2005/8/layout/default"/>
    <dgm:cxn modelId="{2F1E6659-EC4C-46E5-8510-90A54EE20D92}" type="presParOf" srcId="{6DB6083E-2D3D-4337-8246-88C978410CCF}" destId="{131FC503-56C8-44E4-B614-7F53F87FAD10}" srcOrd="4" destOrd="0" presId="urn:microsoft.com/office/officeart/2005/8/layout/default"/>
    <dgm:cxn modelId="{B7610487-300F-4854-9F1F-6C72D3F82A4A}" type="presParOf" srcId="{6DB6083E-2D3D-4337-8246-88C978410CCF}" destId="{0FDBD2B0-0B7C-4B5D-A10B-524CF9F6DD43}" srcOrd="5" destOrd="0" presId="urn:microsoft.com/office/officeart/2005/8/layout/default"/>
    <dgm:cxn modelId="{B2606A16-EFD9-4D38-8811-74CA4681B2FF}" type="presParOf" srcId="{6DB6083E-2D3D-4337-8246-88C978410CCF}" destId="{A0EFD5EF-575A-4E86-99E6-0695F3B165FC}" srcOrd="6" destOrd="0" presId="urn:microsoft.com/office/officeart/2005/8/layout/default"/>
    <dgm:cxn modelId="{67F5A317-1E92-4A4C-9742-C2DD1A70E9A5}" type="presParOf" srcId="{6DB6083E-2D3D-4337-8246-88C978410CCF}" destId="{78737952-B9CC-4598-B85A-4C45A4328F83}" srcOrd="7" destOrd="0" presId="urn:microsoft.com/office/officeart/2005/8/layout/default"/>
    <dgm:cxn modelId="{97AD4FEA-2815-4832-AA75-85598B9930D5}" type="presParOf" srcId="{6DB6083E-2D3D-4337-8246-88C978410CCF}" destId="{E4A1194A-02EA-4FFA-B18F-E9E2424FA9D3}" srcOrd="8" destOrd="0" presId="urn:microsoft.com/office/officeart/2005/8/layout/default"/>
    <dgm:cxn modelId="{77660A38-1B49-4077-B2CC-1597211A759B}" type="presParOf" srcId="{6DB6083E-2D3D-4337-8246-88C978410CCF}" destId="{FD234DD5-D68E-40E1-8906-8F01C8983005}" srcOrd="9" destOrd="0" presId="urn:microsoft.com/office/officeart/2005/8/layout/default"/>
    <dgm:cxn modelId="{01ED831E-B94B-4C06-AB09-B5463C3414B0}" type="presParOf" srcId="{6DB6083E-2D3D-4337-8246-88C978410CCF}" destId="{5381A114-9EEB-47BA-82A4-2120EBBCD826}" srcOrd="10" destOrd="0" presId="urn:microsoft.com/office/officeart/2005/8/layout/default"/>
    <dgm:cxn modelId="{9D1528FA-59EE-4F3F-B745-C556EAA47478}" type="presParOf" srcId="{6DB6083E-2D3D-4337-8246-88C978410CCF}" destId="{2B4CC785-B084-4383-B1A0-A72B8A37142D}" srcOrd="11" destOrd="0" presId="urn:microsoft.com/office/officeart/2005/8/layout/default"/>
    <dgm:cxn modelId="{89F60DC8-1DB9-40FE-89A9-4FFD5BF4E0D5}" type="presParOf" srcId="{6DB6083E-2D3D-4337-8246-88C978410CCF}" destId="{BA9FCCDF-3C5C-404D-9AEB-D1410B7AC637}" srcOrd="12" destOrd="0" presId="urn:microsoft.com/office/officeart/2005/8/layout/default"/>
    <dgm:cxn modelId="{29F42A9D-AAAF-4B7F-A9E0-57996711A628}" type="presParOf" srcId="{6DB6083E-2D3D-4337-8246-88C978410CCF}" destId="{96155E0B-6B84-4D17-9C44-61CB68BB0408}" srcOrd="13" destOrd="0" presId="urn:microsoft.com/office/officeart/2005/8/layout/default"/>
    <dgm:cxn modelId="{F3A26F7B-2AA6-41F3-B378-96CE37F48495}" type="presParOf" srcId="{6DB6083E-2D3D-4337-8246-88C978410CCF}" destId="{D0B4A03D-A9AE-49A6-8BDC-14BF05ADECC9}" srcOrd="14" destOrd="0" presId="urn:microsoft.com/office/officeart/2005/8/layout/default"/>
    <dgm:cxn modelId="{217EFE7F-E5D2-4E20-921C-641EECDCDF9E}" type="presParOf" srcId="{6DB6083E-2D3D-4337-8246-88C978410CCF}" destId="{5C44840F-0B8D-48D4-8D8D-C2432D7A8941}" srcOrd="15" destOrd="0" presId="urn:microsoft.com/office/officeart/2005/8/layout/default"/>
    <dgm:cxn modelId="{4F1FC5FB-A72E-4153-A0E5-1FE69E119C9D}" type="presParOf" srcId="{6DB6083E-2D3D-4337-8246-88C978410CCF}" destId="{E1F72802-A48A-4322-8672-5CB1A134EA16}" srcOrd="16" destOrd="0" presId="urn:microsoft.com/office/officeart/2005/8/layout/default"/>
    <dgm:cxn modelId="{0B3F2A36-D21F-4C70-A0CC-9FCC4C116021}" type="presParOf" srcId="{6DB6083E-2D3D-4337-8246-88C978410CCF}" destId="{C2F0F59A-7986-4970-8490-6A9A64F8F487}" srcOrd="17" destOrd="0" presId="urn:microsoft.com/office/officeart/2005/8/layout/default"/>
    <dgm:cxn modelId="{67AC487B-2984-4EA3-882B-36C4EE5C68AC}" type="presParOf" srcId="{6DB6083E-2D3D-4337-8246-88C978410CCF}" destId="{5D2AAAA2-0F7A-41CE-8F90-0A2D93479846}" srcOrd="18" destOrd="0" presId="urn:microsoft.com/office/officeart/2005/8/layout/default"/>
    <dgm:cxn modelId="{CF7E3A5D-9CA6-4376-9A90-7D67D99AB750}" type="presParOf" srcId="{6DB6083E-2D3D-4337-8246-88C978410CCF}" destId="{9D790F97-39B3-4FE2-B520-20C62CB63A3F}" srcOrd="19" destOrd="0" presId="urn:microsoft.com/office/officeart/2005/8/layout/default"/>
    <dgm:cxn modelId="{A80F537D-7A2C-4243-8D4C-47A083786875}" type="presParOf" srcId="{6DB6083E-2D3D-4337-8246-88C978410CCF}" destId="{452519AD-24FC-4029-956A-F58025601A0E}" srcOrd="20" destOrd="0" presId="urn:microsoft.com/office/officeart/2005/8/layout/default"/>
    <dgm:cxn modelId="{519D513A-B576-49F8-AD08-78821BC7005E}" type="presParOf" srcId="{6DB6083E-2D3D-4337-8246-88C978410CCF}" destId="{9CD92978-56F5-4758-8D34-E4661AF2AE1D}" srcOrd="21" destOrd="0" presId="urn:microsoft.com/office/officeart/2005/8/layout/default"/>
    <dgm:cxn modelId="{5AB58D59-13E1-47DE-AAC5-C4A55A8F6465}" type="presParOf" srcId="{6DB6083E-2D3D-4337-8246-88C978410CCF}" destId="{64DC52AF-0C90-4D99-BD5A-F159F881B6E0}" srcOrd="22" destOrd="0" presId="urn:microsoft.com/office/officeart/2005/8/layout/default"/>
    <dgm:cxn modelId="{C8376E35-A3E0-40C9-8736-106EA0D849E4}" type="presParOf" srcId="{6DB6083E-2D3D-4337-8246-88C978410CCF}" destId="{F2371591-A17A-4B81-9808-1D4BF9DD3530}" srcOrd="23" destOrd="0" presId="urn:microsoft.com/office/officeart/2005/8/layout/default"/>
    <dgm:cxn modelId="{4E79CAE9-4B13-49A9-9161-9E7E44C47ABC}" type="presParOf" srcId="{6DB6083E-2D3D-4337-8246-88C978410CCF}" destId="{F9116897-A0C9-40BC-9D5E-B83911372C17}" srcOrd="24" destOrd="0" presId="urn:microsoft.com/office/officeart/2005/8/layout/default"/>
    <dgm:cxn modelId="{DA1E463D-6511-4F8E-AF3D-23CC46F717CD}" type="presParOf" srcId="{6DB6083E-2D3D-4337-8246-88C978410CCF}" destId="{9096653E-23F2-4B67-B0D7-04092EED5D15}" srcOrd="25" destOrd="0" presId="urn:microsoft.com/office/officeart/2005/8/layout/default"/>
    <dgm:cxn modelId="{20725DC7-1242-4E76-BC83-11A0EA570132}" type="presParOf" srcId="{6DB6083E-2D3D-4337-8246-88C978410CCF}" destId="{EC377D23-FCD6-4EB0-90A2-FC9052D7733D}"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5DEE7-C510-4115-B885-E828B547D86D}">
      <dsp:nvSpPr>
        <dsp:cNvPr id="0" name=""/>
        <dsp:cNvSpPr/>
      </dsp:nvSpPr>
      <dsp:spPr>
        <a:xfrm>
          <a:off x="4095" y="167095"/>
          <a:ext cx="2217556" cy="15762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lumMod val="95000"/>
                  <a:lumOff val="5000"/>
                </a:schemeClr>
              </a:solidFill>
            </a:rPr>
            <a:t>Simple and clear </a:t>
          </a:r>
          <a:r>
            <a:rPr lang="en-US" sz="1700" kern="1200" dirty="0"/>
            <a:t>words – not scientific terms – </a:t>
          </a:r>
          <a:r>
            <a:rPr lang="en-US" sz="1700" b="1" kern="1200" dirty="0">
              <a:solidFill>
                <a:schemeClr val="tx1">
                  <a:lumMod val="95000"/>
                  <a:lumOff val="5000"/>
                </a:schemeClr>
              </a:solidFill>
            </a:rPr>
            <a:t>adapted to your audience </a:t>
          </a:r>
          <a:r>
            <a:rPr lang="en-US" sz="1700" kern="1200" dirty="0"/>
            <a:t>background and language  </a:t>
          </a:r>
        </a:p>
      </dsp:txBody>
      <dsp:txXfrm>
        <a:off x="4095" y="167095"/>
        <a:ext cx="2217556" cy="1576229"/>
      </dsp:txXfrm>
    </dsp:sp>
    <dsp:sp modelId="{85A8F081-4365-402E-9F22-03AF8809AC2F}">
      <dsp:nvSpPr>
        <dsp:cNvPr id="0" name=""/>
        <dsp:cNvSpPr/>
      </dsp:nvSpPr>
      <dsp:spPr>
        <a:xfrm>
          <a:off x="2443407" y="195376"/>
          <a:ext cx="2217556" cy="1519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Be sincere and honest </a:t>
          </a:r>
          <a:r>
            <a:rPr lang="en-US" sz="1700" kern="1200" dirty="0">
              <a:solidFill>
                <a:schemeClr val="bg1">
                  <a:lumMod val="50000"/>
                </a:schemeClr>
              </a:solidFill>
            </a:rPr>
            <a:t>– </a:t>
          </a:r>
          <a:r>
            <a:rPr lang="en-US" sz="1700" kern="1200" dirty="0"/>
            <a:t>don’t make false promises or make up answers to questions </a:t>
          </a:r>
        </a:p>
      </dsp:txBody>
      <dsp:txXfrm>
        <a:off x="2443407" y="195376"/>
        <a:ext cx="2217556" cy="1519668"/>
      </dsp:txXfrm>
    </dsp:sp>
    <dsp:sp modelId="{131FC503-56C8-44E4-B614-7F53F87FAD10}">
      <dsp:nvSpPr>
        <dsp:cNvPr id="0" name=""/>
        <dsp:cNvSpPr/>
      </dsp:nvSpPr>
      <dsp:spPr>
        <a:xfrm>
          <a:off x="4882718" y="208435"/>
          <a:ext cx="2217556" cy="1493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Listen</a:t>
          </a:r>
          <a:r>
            <a:rPr lang="en-US" sz="1700" kern="1200" dirty="0"/>
            <a:t> to communities before you start talking</a:t>
          </a:r>
          <a:r>
            <a:rPr lang="en-US" sz="1600" kern="1200" dirty="0"/>
            <a:t>. </a:t>
          </a:r>
        </a:p>
      </dsp:txBody>
      <dsp:txXfrm>
        <a:off x="4882718" y="208435"/>
        <a:ext cx="2217556" cy="1493550"/>
      </dsp:txXfrm>
    </dsp:sp>
    <dsp:sp modelId="{A0EFD5EF-575A-4E86-99E6-0695F3B165FC}">
      <dsp:nvSpPr>
        <dsp:cNvPr id="0" name=""/>
        <dsp:cNvSpPr/>
      </dsp:nvSpPr>
      <dsp:spPr>
        <a:xfrm>
          <a:off x="7322030" y="221501"/>
          <a:ext cx="2217556" cy="14674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Find out what they already know</a:t>
          </a:r>
          <a:r>
            <a:rPr lang="en-US" sz="1700" kern="1200" dirty="0">
              <a:solidFill>
                <a:schemeClr val="bg1">
                  <a:lumMod val="50000"/>
                </a:schemeClr>
              </a:solidFill>
            </a:rPr>
            <a:t> </a:t>
          </a:r>
          <a:r>
            <a:rPr lang="en-US" sz="1700" kern="1200" dirty="0"/>
            <a:t>about the disease and add to their knowledge or answer questions. </a:t>
          </a:r>
        </a:p>
      </dsp:txBody>
      <dsp:txXfrm>
        <a:off x="7322030" y="221501"/>
        <a:ext cx="2217556" cy="1467418"/>
      </dsp:txXfrm>
    </dsp:sp>
    <dsp:sp modelId="{E4A1194A-02EA-4FFA-B18F-E9E2424FA9D3}">
      <dsp:nvSpPr>
        <dsp:cNvPr id="0" name=""/>
        <dsp:cNvSpPr/>
      </dsp:nvSpPr>
      <dsp:spPr>
        <a:xfrm>
          <a:off x="9761342" y="221501"/>
          <a:ext cx="2217556" cy="14674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Before sharing information </a:t>
          </a:r>
          <a:r>
            <a:rPr lang="en-US" sz="1700" b="0" i="0" kern="1200" dirty="0">
              <a:solidFill>
                <a:schemeClr val="tx1">
                  <a:lumMod val="95000"/>
                  <a:lumOff val="5000"/>
                </a:schemeClr>
              </a:solidFill>
            </a:rPr>
            <a:t>find out the </a:t>
          </a:r>
          <a:r>
            <a:rPr lang="en-US" sz="1700" b="0" i="0" kern="1200" dirty="0" err="1">
              <a:solidFill>
                <a:schemeClr val="tx1">
                  <a:lumMod val="95000"/>
                  <a:lumOff val="5000"/>
                </a:schemeClr>
              </a:solidFill>
            </a:rPr>
            <a:t>rumours</a:t>
          </a:r>
          <a:r>
            <a:rPr lang="en-US" sz="1700" b="0" i="0" kern="1200" dirty="0">
              <a:solidFill>
                <a:schemeClr val="tx1">
                  <a:lumMod val="95000"/>
                  <a:lumOff val="5000"/>
                </a:schemeClr>
              </a:solidFill>
            </a:rPr>
            <a:t> and belief</a:t>
          </a:r>
          <a:r>
            <a:rPr lang="en-US" sz="1700" b="0" i="0" kern="1200" dirty="0">
              <a:solidFill>
                <a:schemeClr val="bg1">
                  <a:lumMod val="50000"/>
                </a:schemeClr>
              </a:solidFill>
            </a:rPr>
            <a:t>s </a:t>
          </a:r>
          <a:r>
            <a:rPr lang="en-US" sz="1700" b="0" i="0" kern="1200" dirty="0"/>
            <a:t>in the communities</a:t>
          </a:r>
          <a:endParaRPr lang="en-US" sz="1700" kern="1200" dirty="0"/>
        </a:p>
      </dsp:txBody>
      <dsp:txXfrm>
        <a:off x="9761342" y="221501"/>
        <a:ext cx="2217556" cy="1467418"/>
      </dsp:txXfrm>
    </dsp:sp>
    <dsp:sp modelId="{5381A114-9EEB-47BA-82A4-2120EBBCD826}">
      <dsp:nvSpPr>
        <dsp:cNvPr id="0" name=""/>
        <dsp:cNvSpPr/>
      </dsp:nvSpPr>
      <dsp:spPr>
        <a:xfrm>
          <a:off x="4095" y="1965081"/>
          <a:ext cx="2217556" cy="1627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Explain things clearly and give reasons </a:t>
          </a:r>
          <a:r>
            <a:rPr lang="en-US" sz="1700" kern="1200" dirty="0"/>
            <a:t>– don’t just say drink safe water, but explain why this is important  </a:t>
          </a:r>
        </a:p>
      </dsp:txBody>
      <dsp:txXfrm>
        <a:off x="4095" y="1965081"/>
        <a:ext cx="2217556" cy="1627522"/>
      </dsp:txXfrm>
    </dsp:sp>
    <dsp:sp modelId="{BA9FCCDF-3C5C-404D-9AEB-D1410B7AC637}">
      <dsp:nvSpPr>
        <dsp:cNvPr id="0" name=""/>
        <dsp:cNvSpPr/>
      </dsp:nvSpPr>
      <dsp:spPr>
        <a:xfrm>
          <a:off x="2443407" y="1965081"/>
          <a:ext cx="2217556" cy="1627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Be humble</a:t>
          </a:r>
          <a:r>
            <a:rPr lang="en-US" sz="1700" kern="1200" dirty="0"/>
            <a:t>, give the community a chance to speak as much as you and </a:t>
          </a:r>
          <a:r>
            <a:rPr lang="en-US" sz="1700" kern="1200" dirty="0">
              <a:solidFill>
                <a:schemeClr val="tx1">
                  <a:lumMod val="95000"/>
                  <a:lumOff val="5000"/>
                </a:schemeClr>
              </a:solidFill>
            </a:rPr>
            <a:t>respect peoples’ views</a:t>
          </a:r>
        </a:p>
      </dsp:txBody>
      <dsp:txXfrm>
        <a:off x="2443407" y="1965081"/>
        <a:ext cx="2217556" cy="1627522"/>
      </dsp:txXfrm>
    </dsp:sp>
    <dsp:sp modelId="{D0B4A03D-A9AE-49A6-8BDC-14BF05ADECC9}">
      <dsp:nvSpPr>
        <dsp:cNvPr id="0" name=""/>
        <dsp:cNvSpPr/>
      </dsp:nvSpPr>
      <dsp:spPr>
        <a:xfrm>
          <a:off x="4882718" y="1965081"/>
          <a:ext cx="2217556" cy="16275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Check people understand</a:t>
          </a:r>
          <a:r>
            <a:rPr lang="en-US" sz="1700" kern="1200" dirty="0"/>
            <a:t> you by asking them to repeat or </a:t>
          </a:r>
          <a:r>
            <a:rPr lang="en-US" sz="1700" kern="1200" dirty="0" err="1"/>
            <a:t>summarise</a:t>
          </a:r>
          <a:r>
            <a:rPr lang="en-US" sz="1700" kern="1200" dirty="0"/>
            <a:t> key information</a:t>
          </a:r>
        </a:p>
      </dsp:txBody>
      <dsp:txXfrm>
        <a:off x="4882718" y="1965081"/>
        <a:ext cx="2217556" cy="1627522"/>
      </dsp:txXfrm>
    </dsp:sp>
    <dsp:sp modelId="{E1F72802-A48A-4322-8672-5CB1A134EA16}">
      <dsp:nvSpPr>
        <dsp:cNvPr id="0" name=""/>
        <dsp:cNvSpPr/>
      </dsp:nvSpPr>
      <dsp:spPr>
        <a:xfrm>
          <a:off x="7322030" y="1983256"/>
          <a:ext cx="2217556" cy="15911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Be well prepared </a:t>
          </a:r>
          <a:r>
            <a:rPr lang="en-US" sz="1700" kern="1200" dirty="0"/>
            <a:t>before visiting the community and know what you want to say</a:t>
          </a:r>
        </a:p>
      </dsp:txBody>
      <dsp:txXfrm>
        <a:off x="7322030" y="1983256"/>
        <a:ext cx="2217556" cy="1591171"/>
      </dsp:txXfrm>
    </dsp:sp>
    <dsp:sp modelId="{5D2AAAA2-0F7A-41CE-8F90-0A2D93479846}">
      <dsp:nvSpPr>
        <dsp:cNvPr id="0" name=""/>
        <dsp:cNvSpPr/>
      </dsp:nvSpPr>
      <dsp:spPr>
        <a:xfrm>
          <a:off x="9761342" y="1983256"/>
          <a:ext cx="2217556" cy="15911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Coordinate messages </a:t>
          </a:r>
          <a:r>
            <a:rPr lang="en-US" sz="1700" kern="1200" dirty="0"/>
            <a:t>across the whole team</a:t>
          </a:r>
        </a:p>
      </dsp:txBody>
      <dsp:txXfrm>
        <a:off x="9761342" y="1983256"/>
        <a:ext cx="2217556" cy="1591171"/>
      </dsp:txXfrm>
    </dsp:sp>
    <dsp:sp modelId="{452519AD-24FC-4029-956A-F58025601A0E}">
      <dsp:nvSpPr>
        <dsp:cNvPr id="0" name=""/>
        <dsp:cNvSpPr/>
      </dsp:nvSpPr>
      <dsp:spPr>
        <a:xfrm>
          <a:off x="1223751" y="3814358"/>
          <a:ext cx="2217556" cy="15310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Look at people when talking to them and </a:t>
          </a:r>
          <a:r>
            <a:rPr lang="en-US" sz="1700" kern="1200" dirty="0">
              <a:solidFill>
                <a:schemeClr val="tx1">
                  <a:lumMod val="95000"/>
                  <a:lumOff val="5000"/>
                </a:schemeClr>
              </a:solidFill>
            </a:rPr>
            <a:t>maintain eye contact</a:t>
          </a:r>
        </a:p>
      </dsp:txBody>
      <dsp:txXfrm>
        <a:off x="1223751" y="3814358"/>
        <a:ext cx="2217556" cy="1531071"/>
      </dsp:txXfrm>
    </dsp:sp>
    <dsp:sp modelId="{64DC52AF-0C90-4D99-BD5A-F159F881B6E0}">
      <dsp:nvSpPr>
        <dsp:cNvPr id="0" name=""/>
        <dsp:cNvSpPr/>
      </dsp:nvSpPr>
      <dsp:spPr>
        <a:xfrm>
          <a:off x="3663063" y="3814358"/>
          <a:ext cx="2217556" cy="15310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Keep</a:t>
          </a:r>
          <a:r>
            <a:rPr lang="en-US" sz="1700" kern="1200" dirty="0">
              <a:solidFill>
                <a:schemeClr val="bg1">
                  <a:lumMod val="50000"/>
                </a:schemeClr>
              </a:solidFill>
            </a:rPr>
            <a:t> </a:t>
          </a:r>
          <a:r>
            <a:rPr lang="en-US" sz="1700" kern="1200" dirty="0">
              <a:solidFill>
                <a:schemeClr val="tx1">
                  <a:lumMod val="95000"/>
                  <a:lumOff val="5000"/>
                </a:schemeClr>
              </a:solidFill>
            </a:rPr>
            <a:t>calm</a:t>
          </a:r>
          <a:r>
            <a:rPr lang="en-US" sz="1700" kern="1200" dirty="0">
              <a:solidFill>
                <a:schemeClr val="bg1">
                  <a:lumMod val="50000"/>
                </a:schemeClr>
              </a:solidFill>
            </a:rPr>
            <a:t> </a:t>
          </a:r>
          <a:r>
            <a:rPr lang="en-US" sz="1700" kern="1200" dirty="0"/>
            <a:t>and </a:t>
          </a:r>
          <a:r>
            <a:rPr lang="en-US" sz="1700" kern="1200" dirty="0">
              <a:solidFill>
                <a:schemeClr val="tx1">
                  <a:lumMod val="95000"/>
                  <a:lumOff val="5000"/>
                </a:schemeClr>
              </a:solidFill>
            </a:rPr>
            <a:t>express views gently</a:t>
          </a:r>
        </a:p>
      </dsp:txBody>
      <dsp:txXfrm>
        <a:off x="3663063" y="3814358"/>
        <a:ext cx="2217556" cy="1531071"/>
      </dsp:txXfrm>
    </dsp:sp>
    <dsp:sp modelId="{F9116897-A0C9-40BC-9D5E-B83911372C17}">
      <dsp:nvSpPr>
        <dsp:cNvPr id="0" name=""/>
        <dsp:cNvSpPr/>
      </dsp:nvSpPr>
      <dsp:spPr>
        <a:xfrm>
          <a:off x="6102374" y="3857574"/>
          <a:ext cx="2217556" cy="1444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Show interest and respect </a:t>
          </a:r>
          <a:r>
            <a:rPr lang="en-US" sz="1700" kern="1200" dirty="0"/>
            <a:t>by not interrupting people and listening to everyone</a:t>
          </a:r>
        </a:p>
      </dsp:txBody>
      <dsp:txXfrm>
        <a:off x="6102374" y="3857574"/>
        <a:ext cx="2217556" cy="1444640"/>
      </dsp:txXfrm>
    </dsp:sp>
    <dsp:sp modelId="{EC377D23-FCD6-4EB0-90A2-FC9052D7733D}">
      <dsp:nvSpPr>
        <dsp:cNvPr id="0" name=""/>
        <dsp:cNvSpPr/>
      </dsp:nvSpPr>
      <dsp:spPr>
        <a:xfrm>
          <a:off x="8541686" y="3879668"/>
          <a:ext cx="2217556" cy="14004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lumMod val="95000"/>
                  <a:lumOff val="5000"/>
                </a:schemeClr>
              </a:solidFill>
            </a:rPr>
            <a:t>Understanding and empathizing </a:t>
          </a:r>
          <a:r>
            <a:rPr lang="en-US" sz="1700" kern="1200" dirty="0"/>
            <a:t>with people’s problems</a:t>
          </a:r>
        </a:p>
      </dsp:txBody>
      <dsp:txXfrm>
        <a:off x="8541686" y="3879668"/>
        <a:ext cx="2217556" cy="14004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CAC5F-44EA-4BAF-B88C-E22480F897B8}"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C961D-4E84-430F-AE6A-B90EBE5472C6}" type="slidenum">
              <a:rPr lang="en-US" smtClean="0"/>
              <a:t>‹#›</a:t>
            </a:fld>
            <a:endParaRPr lang="en-US"/>
          </a:p>
        </p:txBody>
      </p:sp>
    </p:spTree>
    <p:extLst>
      <p:ext uri="{BB962C8B-B14F-4D97-AF65-F5344CB8AC3E}">
        <p14:creationId xmlns:p14="http://schemas.microsoft.com/office/powerpoint/2010/main" val="342782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6C961D-4E84-430F-AE6A-B90EBE547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67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3930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517225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2937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69676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47807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4063101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6C961D-4E84-430F-AE6A-B90EBE547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17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examples: (radio spot, megaphone, community meetings/door to door) </a:t>
            </a:r>
          </a:p>
        </p:txBody>
      </p:sp>
      <p:sp>
        <p:nvSpPr>
          <p:cNvPr id="4" name="Slide Number Placeholder 3"/>
          <p:cNvSpPr>
            <a:spLocks noGrp="1"/>
          </p:cNvSpPr>
          <p:nvPr>
            <p:ph type="sldNum" sz="quarter" idx="5"/>
          </p:nvPr>
        </p:nvSpPr>
        <p:spPr/>
        <p:txBody>
          <a:bodyPr/>
          <a:lstStyle/>
          <a:p>
            <a:fld id="{516C961D-4E84-430F-AE6A-B90EBE5472C6}" type="slidenum">
              <a:rPr lang="en-US" smtClean="0"/>
              <a:t>17</a:t>
            </a:fld>
            <a:endParaRPr lang="en-US"/>
          </a:p>
        </p:txBody>
      </p:sp>
    </p:spTree>
    <p:extLst>
      <p:ext uri="{BB962C8B-B14F-4D97-AF65-F5344CB8AC3E}">
        <p14:creationId xmlns:p14="http://schemas.microsoft.com/office/powerpoint/2010/main" val="153646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examples (e.g. micro plans by the community//religious leaders involved in the response//WASH committee., </a:t>
            </a:r>
            <a:r>
              <a:rPr lang="en-US" dirty="0" err="1"/>
              <a:t>etc</a:t>
            </a:r>
            <a:r>
              <a:rPr lang="en-US" dirty="0"/>
              <a:t> ) </a:t>
            </a:r>
          </a:p>
        </p:txBody>
      </p:sp>
      <p:sp>
        <p:nvSpPr>
          <p:cNvPr id="4" name="Slide Number Placeholder 3"/>
          <p:cNvSpPr>
            <a:spLocks noGrp="1"/>
          </p:cNvSpPr>
          <p:nvPr>
            <p:ph type="sldNum" sz="quarter" idx="5"/>
          </p:nvPr>
        </p:nvSpPr>
        <p:spPr/>
        <p:txBody>
          <a:bodyPr/>
          <a:lstStyle/>
          <a:p>
            <a:fld id="{516C961D-4E84-430F-AE6A-B90EBE5472C6}" type="slidenum">
              <a:rPr lang="en-US" smtClean="0"/>
              <a:t>18</a:t>
            </a:fld>
            <a:endParaRPr lang="en-US"/>
          </a:p>
        </p:txBody>
      </p:sp>
    </p:spTree>
    <p:extLst>
      <p:ext uri="{BB962C8B-B14F-4D97-AF65-F5344CB8AC3E}">
        <p14:creationId xmlns:p14="http://schemas.microsoft.com/office/powerpoint/2010/main" val="124770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833724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5: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15: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68" name="Google Shape;568;p15: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6C961D-4E84-430F-AE6A-B90EBE547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478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This can be a discussion in open plenary and not necessarily a group activity, but either way, write ideas of good and bad communication on a flipchart. . </a:t>
            </a: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Answers and discussion points</a:t>
            </a:r>
            <a:endParaRPr lang="en-US" dirty="0"/>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Good communication </a:t>
            </a: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Use simple and clear words – not scientific terms</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Use the local language – people will be more likely to understand</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 sincere and honest – don’t make false promises or make up answers to questions if you don’t know the actual answer</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Listen to and answer people’s questions first - It is important to listen to communities before you start talking. Find out what they already know about the outbreak and add to their knowledge or answer specific questions. </a:t>
            </a:r>
            <a:r>
              <a:rPr lang="en-US" sz="1200" b="0" i="0" dirty="0">
                <a:solidFill>
                  <a:schemeClr val="dk1"/>
                </a:solidFill>
                <a:latin typeface="Calibri"/>
                <a:ea typeface="Calibri"/>
                <a:cs typeface="Calibri"/>
                <a:sym typeface="Calibri"/>
              </a:rPr>
              <a:t>Before sharing information find out the </a:t>
            </a:r>
            <a:r>
              <a:rPr lang="en-US" sz="1200" b="0" i="0" dirty="0" err="1">
                <a:solidFill>
                  <a:schemeClr val="dk1"/>
                </a:solidFill>
                <a:latin typeface="Calibri"/>
                <a:ea typeface="Calibri"/>
                <a:cs typeface="Calibri"/>
                <a:sym typeface="Calibri"/>
              </a:rPr>
              <a:t>rumours</a:t>
            </a:r>
            <a:r>
              <a:rPr lang="en-US" sz="1200" b="0" i="0" dirty="0">
                <a:solidFill>
                  <a:schemeClr val="dk1"/>
                </a:solidFill>
                <a:latin typeface="Calibri"/>
                <a:ea typeface="Calibri"/>
                <a:cs typeface="Calibri"/>
                <a:sym typeface="Calibri"/>
              </a:rPr>
              <a:t> and beliefs in the communities that might block the effectiveness of the new information shared. At times, only after addressing those </a:t>
            </a:r>
            <a:r>
              <a:rPr lang="en-US" sz="1200" b="0" i="0" dirty="0" err="1">
                <a:solidFill>
                  <a:schemeClr val="dk1"/>
                </a:solidFill>
                <a:latin typeface="Calibri"/>
                <a:ea typeface="Calibri"/>
                <a:cs typeface="Calibri"/>
                <a:sym typeface="Calibri"/>
              </a:rPr>
              <a:t>rumours</a:t>
            </a:r>
            <a:r>
              <a:rPr lang="en-US" sz="1200" b="0" i="0" dirty="0">
                <a:solidFill>
                  <a:schemeClr val="dk1"/>
                </a:solidFill>
                <a:latin typeface="Calibri"/>
                <a:ea typeface="Calibri"/>
                <a:cs typeface="Calibri"/>
                <a:sym typeface="Calibri"/>
              </a:rPr>
              <a:t> new information will work in the communities</a:t>
            </a:r>
            <a:endParaRPr lang="en-US" sz="120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Explain things clearly and give reasons – don’t just say wash your hands, but explain why this is important in simple language people will understand </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 humble, give the community a chance to speak as much as you</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Respect peoples’ views</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Listen to what people are saying and ask for clarification if you are not sure what they mean</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Check people understand you by asking them to repeat or </a:t>
            </a:r>
            <a:r>
              <a:rPr lang="en-US" sz="1200" dirty="0" err="1">
                <a:solidFill>
                  <a:schemeClr val="dk1"/>
                </a:solidFill>
                <a:latin typeface="Calibri"/>
                <a:ea typeface="Calibri"/>
                <a:cs typeface="Calibri"/>
                <a:sym typeface="Calibri"/>
              </a:rPr>
              <a:t>summarise</a:t>
            </a:r>
            <a:r>
              <a:rPr lang="en-US" sz="1200" dirty="0">
                <a:solidFill>
                  <a:schemeClr val="dk1"/>
                </a:solidFill>
                <a:latin typeface="Calibri"/>
                <a:ea typeface="Calibri"/>
                <a:cs typeface="Calibri"/>
                <a:sym typeface="Calibri"/>
              </a:rPr>
              <a:t> key information you have shared</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 well prepared before visiting the community and know what you want to say</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Coordinate messages across the whole team</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Look at people when talking to them and maintain eye contact</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Keep calm and express views gently</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Show interest and respect by not interrupting people and listening to everyone’s contribution</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Matching the posture of the person with whom you are communicating</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Understanding and empathizing with people’s problems</a:t>
            </a:r>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Be responsive to what the community are telling you and adapt your own behavior accordingly</a:t>
            </a:r>
          </a:p>
          <a:p>
            <a:pPr marL="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Bad communication</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Using technical or scientific language</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Not letting people talk – just talking at them</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Dismissing their questions as silly or stupid</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Interrupting people when they are talking</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Shout or lose your temper</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Lecturing</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Not knowing what you are talking about – make sure you understand the facts before you go to the community</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Making up answers to questions you don’t know the answer to – it’s ok to say ‘I don’t know but I will find out and come back to you with an answer later’</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Watch the language you use and avoid using discriminatory terms like ‘victim’ or calling someone a ‘spreader’</a:t>
            </a:r>
            <a:endParaRPr lang="en-US" dirty="0"/>
          </a:p>
          <a:p>
            <a:pPr marL="0" lvl="0" indent="0" algn="l" rtl="0">
              <a:lnSpc>
                <a:spcPct val="100000"/>
              </a:lnSpc>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16C961D-4E84-430F-AE6A-B90EBE5472C6}" type="slidenum">
              <a:rPr lang="en-US" smtClean="0"/>
              <a:t>24</a:t>
            </a:fld>
            <a:endParaRPr lang="en-US"/>
          </a:p>
        </p:txBody>
      </p:sp>
    </p:spTree>
    <p:extLst>
      <p:ext uri="{BB962C8B-B14F-4D97-AF65-F5344CB8AC3E}">
        <p14:creationId xmlns:p14="http://schemas.microsoft.com/office/powerpoint/2010/main" val="2667896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the participants in groups (or if no time, ask volunteers to come on “stage”) and ask them to use the banner  during a simulation/role </a:t>
            </a:r>
            <a:r>
              <a:rPr lang="en-US" dirty="0" err="1"/>
              <a:t>role</a:t>
            </a:r>
            <a:r>
              <a:rPr lang="en-US" dirty="0"/>
              <a:t> of a community dialogue and/or a small group discussion with communities. </a:t>
            </a:r>
          </a:p>
          <a:p>
            <a:endParaRPr lang="en-US" dirty="0"/>
          </a:p>
          <a:p>
            <a:pPr algn="l"/>
            <a:r>
              <a:rPr lang="en-US" dirty="0"/>
              <a:t>The way it works: Volunteers use the images to trigger the discussion. They ask population what do you understand in these images? Can you describe them? </a:t>
            </a:r>
            <a:br>
              <a:rPr lang="en-US" dirty="0"/>
            </a:br>
            <a:br>
              <a:rPr lang="en-US" dirty="0"/>
            </a:br>
            <a:r>
              <a:rPr lang="en-US" sz="1800" b="0" i="0" u="none" strike="noStrike" baseline="0" dirty="0">
                <a:solidFill>
                  <a:srgbClr val="231F20"/>
                </a:solidFill>
                <a:latin typeface="HelveticaNeue-MediumExt"/>
              </a:rPr>
              <a:t>Ask a few volunteers to “perform” (one pretends to be the mobiliser/volunteers, some  other (or more than one) pretend to be the community. At the end ask what was done well or less well (interaction between volunteer and community//, dialogue instead of monologue, clear messages// addressing specific questions, </a:t>
            </a:r>
            <a:r>
              <a:rPr lang="en-US" sz="1800" b="0" i="0" u="none" strike="noStrike" baseline="0" dirty="0" err="1">
                <a:solidFill>
                  <a:srgbClr val="231F20"/>
                </a:solidFill>
                <a:latin typeface="HelveticaNeue-MediumExt"/>
              </a:rPr>
              <a:t>etc</a:t>
            </a:r>
            <a:r>
              <a:rPr lang="en-US" sz="1800" b="0" i="0" u="none" strike="noStrike" baseline="0" dirty="0">
                <a:solidFill>
                  <a:srgbClr val="231F20"/>
                </a:solidFill>
                <a:latin typeface="HelveticaNeue-MediumExt"/>
              </a:rPr>
              <a:t>).  </a:t>
            </a:r>
            <a:endParaRPr lang="en-US" dirty="0"/>
          </a:p>
        </p:txBody>
      </p:sp>
      <p:sp>
        <p:nvSpPr>
          <p:cNvPr id="4" name="Slide Number Placeholder 3"/>
          <p:cNvSpPr>
            <a:spLocks noGrp="1"/>
          </p:cNvSpPr>
          <p:nvPr>
            <p:ph type="sldNum" sz="quarter" idx="5"/>
          </p:nvPr>
        </p:nvSpPr>
        <p:spPr/>
        <p:txBody>
          <a:bodyPr/>
          <a:lstStyle/>
          <a:p>
            <a:fld id="{516C961D-4E84-430F-AE6A-B90EBE5472C6}" type="slidenum">
              <a:rPr lang="en-US" smtClean="0"/>
              <a:t>26</a:t>
            </a:fld>
            <a:endParaRPr lang="en-US"/>
          </a:p>
        </p:txBody>
      </p:sp>
    </p:spTree>
    <p:extLst>
      <p:ext uri="{BB962C8B-B14F-4D97-AF65-F5344CB8AC3E}">
        <p14:creationId xmlns:p14="http://schemas.microsoft.com/office/powerpoint/2010/main" val="717541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discussion in plenary –, </a:t>
            </a:r>
          </a:p>
        </p:txBody>
      </p:sp>
      <p:sp>
        <p:nvSpPr>
          <p:cNvPr id="4" name="Slide Number Placeholder 3"/>
          <p:cNvSpPr>
            <a:spLocks noGrp="1"/>
          </p:cNvSpPr>
          <p:nvPr>
            <p:ph type="sldNum" sz="quarter" idx="5"/>
          </p:nvPr>
        </p:nvSpPr>
        <p:spPr/>
        <p:txBody>
          <a:bodyPr/>
          <a:lstStyle/>
          <a:p>
            <a:fld id="{516C961D-4E84-430F-AE6A-B90EBE5472C6}" type="slidenum">
              <a:rPr lang="en-US" smtClean="0"/>
              <a:t>27</a:t>
            </a:fld>
            <a:endParaRPr lang="en-US"/>
          </a:p>
        </p:txBody>
      </p:sp>
    </p:spTree>
    <p:extLst>
      <p:ext uri="{BB962C8B-B14F-4D97-AF65-F5344CB8AC3E}">
        <p14:creationId xmlns:p14="http://schemas.microsoft.com/office/powerpoint/2010/main" val="413784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IMPORTANT TO EXPLAIN HOW THIS PROJECT WILL DEAL WITH THAT. WILL THE CBV HAVE A FORM TO COLLECT FEEDBACK? HOW WIL STOP MANAGE THAT? </a:t>
            </a:r>
          </a:p>
        </p:txBody>
      </p:sp>
      <p:sp>
        <p:nvSpPr>
          <p:cNvPr id="4" name="Slide Number Placeholder 3"/>
          <p:cNvSpPr>
            <a:spLocks noGrp="1"/>
          </p:cNvSpPr>
          <p:nvPr>
            <p:ph type="sldNum" sz="quarter" idx="5"/>
          </p:nvPr>
        </p:nvSpPr>
        <p:spPr/>
        <p:txBody>
          <a:bodyPr/>
          <a:lstStyle/>
          <a:p>
            <a:fld id="{516C961D-4E84-430F-AE6A-B90EBE5472C6}" type="slidenum">
              <a:rPr lang="en-US" smtClean="0"/>
              <a:t>29</a:t>
            </a:fld>
            <a:endParaRPr lang="en-US"/>
          </a:p>
        </p:txBody>
      </p:sp>
    </p:spTree>
    <p:extLst>
      <p:ext uri="{BB962C8B-B14F-4D97-AF65-F5344CB8AC3E}">
        <p14:creationId xmlns:p14="http://schemas.microsoft.com/office/powerpoint/2010/main" val="179388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8: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18: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p>
        </p:txBody>
      </p:sp>
      <p:sp>
        <p:nvSpPr>
          <p:cNvPr id="603" name="Google Shape;603;p18: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extLst>
      <p:ext uri="{BB962C8B-B14F-4D97-AF65-F5344CB8AC3E}">
        <p14:creationId xmlns:p14="http://schemas.microsoft.com/office/powerpoint/2010/main" val="1259185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9E42FD4B-7126-4A73-BBC8-4DDF9E1319BE}" type="slidenum">
              <a:rPr lang="en-GB" smtClean="0"/>
              <a:t>34</a:t>
            </a:fld>
            <a:endParaRPr lang="en-GB"/>
          </a:p>
        </p:txBody>
      </p:sp>
    </p:spTree>
    <p:extLst>
      <p:ext uri="{BB962C8B-B14F-4D97-AF65-F5344CB8AC3E}">
        <p14:creationId xmlns:p14="http://schemas.microsoft.com/office/powerpoint/2010/main" val="205809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Importantly, consider how they know what they know and don’t be afraid to ask them that. You don’t want someone’s opinion; you want the facts, so it is helpful to consider a person’s qualifications, position, interests and biases. </a:t>
            </a:r>
          </a:p>
          <a:p>
            <a:endParaRPr lang="fr-CH" dirty="0"/>
          </a:p>
          <a:p>
            <a:r>
              <a:rPr lang="en-GB" dirty="0"/>
              <a:t>1. Explain to your contact that you are verifying a rumour, which may or may not be true, and explain the rumour that you have heard.</a:t>
            </a:r>
          </a:p>
          <a:p>
            <a:r>
              <a:rPr lang="en-GB" dirty="0"/>
              <a:t>2. Ask them what is true/untrue20 about the rumour and to state in simple terms the facts and how they know them.</a:t>
            </a:r>
          </a:p>
          <a:p>
            <a:r>
              <a:rPr lang="en-GB" dirty="0"/>
              <a:t>3. Ask for any supporting documentation, or where members of the community could get more information.</a:t>
            </a:r>
          </a:p>
          <a:p>
            <a:r>
              <a:rPr lang="en-GB" dirty="0"/>
              <a:t>4. Repeat to them what you have heard to check that you have understood correctly. You should finish with a clear understanding of the facts – if you aren’t sure ask again.</a:t>
            </a:r>
          </a:p>
          <a:p>
            <a:endParaRPr lang="fr-CH"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Times New Roman" pitchFamily="18" charset="0"/>
                <a:ea typeface="ＭＳ Ｐゴシック" charset="-128"/>
                <a:cs typeface="ＭＳ Ｐゴシック" charset="0"/>
              </a:rPr>
              <a:t>• Understanding what triggered the rumour can help you plan a response and prevent it from being repeated. For example, did the rumour start because a badly worded message? Something a volunteer said? A Government announcement? Or because of the way we carried out activities – for example around safe and dignified burials? </a:t>
            </a:r>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36</a:t>
            </a:fld>
            <a:endParaRPr lang="en-GB"/>
          </a:p>
        </p:txBody>
      </p:sp>
    </p:spTree>
    <p:extLst>
      <p:ext uri="{BB962C8B-B14F-4D97-AF65-F5344CB8AC3E}">
        <p14:creationId xmlns:p14="http://schemas.microsoft.com/office/powerpoint/2010/main" val="3100834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Times New Roman" pitchFamily="18" charset="0"/>
                <a:ea typeface="ＭＳ Ｐゴシック" charset="-128"/>
                <a:cs typeface="ＭＳ Ｐゴシック" charset="0"/>
              </a:rPr>
              <a:t>Responding to rumours </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 Don’t just ignore or deny the rumour. Replace it by sharing factual information through trusted communication channels using words and the language that the community best understand </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 Check that the messages and the new narrative are being received, understood and believed by the community </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International Federation of Red Cross and Red Crescent Societies</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 Make sure all staff and volunteers, especially community mobilizers are regularly informed about the latest rumours and how they should respond if they hear them. </a:t>
            </a:r>
          </a:p>
          <a:p>
            <a:r>
              <a:rPr lang="en-GB" sz="1200" b="0" i="0" u="none" strike="noStrike" kern="1200" baseline="0" dirty="0">
                <a:solidFill>
                  <a:schemeClr val="tx1"/>
                </a:solidFill>
                <a:latin typeface="Times New Roman" pitchFamily="18" charset="0"/>
                <a:ea typeface="ＭＳ Ｐゴシック" charset="-128"/>
                <a:cs typeface="ＭＳ Ｐゴシック" charset="0"/>
              </a:rPr>
              <a:t>• Respect local beliefs! For instance, a common </a:t>
            </a:r>
            <a:r>
              <a:rPr lang="en-GB" sz="1200" b="0" i="0" u="none" strike="noStrike" kern="1200" baseline="0" dirty="0" err="1">
                <a:solidFill>
                  <a:schemeClr val="tx1"/>
                </a:solidFill>
                <a:latin typeface="Times New Roman" pitchFamily="18" charset="0"/>
                <a:ea typeface="ＭＳ Ｐゴシック" charset="-128"/>
                <a:cs typeface="ＭＳ Ｐゴシック" charset="0"/>
              </a:rPr>
              <a:t>rumor</a:t>
            </a:r>
            <a:r>
              <a:rPr lang="en-GB" sz="1200" b="0" i="0" u="none" strike="noStrike" kern="1200" baseline="0" dirty="0">
                <a:solidFill>
                  <a:schemeClr val="tx1"/>
                </a:solidFill>
                <a:latin typeface="Times New Roman" pitchFamily="18" charset="0"/>
                <a:ea typeface="ＭＳ Ｐゴシック" charset="-128"/>
                <a:cs typeface="ＭＳ Ｐゴシック" charset="0"/>
              </a:rPr>
              <a:t> during the Ebola outbreak was that Ebola is caused by witchcraft; the conventional response was to refer to Ebola as a virus. However, more useful would have been to accept this alternative explanation and create recommendations consistent with community mind-set (e.g., don’t touch this person unprotected, but provide food [and prayers] as a token of empathy). </a:t>
            </a:r>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37</a:t>
            </a:fld>
            <a:endParaRPr lang="en-GB"/>
          </a:p>
        </p:txBody>
      </p:sp>
    </p:spTree>
    <p:extLst>
      <p:ext uri="{BB962C8B-B14F-4D97-AF65-F5344CB8AC3E}">
        <p14:creationId xmlns:p14="http://schemas.microsoft.com/office/powerpoint/2010/main" val="254402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770550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38</a:t>
            </a:fld>
            <a:endParaRPr lang="en-GB"/>
          </a:p>
        </p:txBody>
      </p:sp>
    </p:spTree>
    <p:extLst>
      <p:ext uri="{BB962C8B-B14F-4D97-AF65-F5344CB8AC3E}">
        <p14:creationId xmlns:p14="http://schemas.microsoft.com/office/powerpoint/2010/main" val="2941601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6C961D-4E84-430F-AE6A-B90EBE547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087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961D-4E84-430F-AE6A-B90EBE5472C6}" type="slidenum">
              <a:rPr lang="en-US" smtClean="0"/>
              <a:t>59</a:t>
            </a:fld>
            <a:endParaRPr lang="en-US"/>
          </a:p>
        </p:txBody>
      </p:sp>
    </p:spTree>
    <p:extLst>
      <p:ext uri="{BB962C8B-B14F-4D97-AF65-F5344CB8AC3E}">
        <p14:creationId xmlns:p14="http://schemas.microsoft.com/office/powerpoint/2010/main" val="278305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98807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64165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2838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63606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82691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7:notes"/>
          <p:cNvSpPr>
            <a:spLocks noGrp="1" noRot="1" noChangeAspect="1"/>
          </p:cNvSpPr>
          <p:nvPr>
            <p:ph type="sldImg" idx="2"/>
          </p:nvPr>
        </p:nvSpPr>
        <p:spPr>
          <a:xfrm>
            <a:off x="5384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7:notes"/>
          <p:cNvSpPr txBox="1">
            <a:spLocks noGrp="1"/>
          </p:cNvSpPr>
          <p:nvPr>
            <p:ph type="body" idx="1"/>
          </p:nvPr>
        </p:nvSpPr>
        <p:spPr>
          <a:xfrm>
            <a:off x="1625600" y="4400550"/>
            <a:ext cx="130048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notes"/>
          <p:cNvSpPr txBox="1">
            <a:spLocks noGrp="1"/>
          </p:cNvSpPr>
          <p:nvPr>
            <p:ph type="sldNum" idx="12"/>
          </p:nvPr>
        </p:nvSpPr>
        <p:spPr>
          <a:xfrm>
            <a:off x="9207500" y="8685213"/>
            <a:ext cx="7045325"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1677105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D4C7D6-84B1-43BC-8D9E-0576A53B2F81}"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7D0F4804-F29A-49DA-9671-F751231E203F}" type="slidenum">
              <a:rPr lang="en-US" smtClean="0"/>
              <a:t>‹#›</a:t>
            </a:fld>
            <a:endParaRPr lang="en-US"/>
          </a:p>
        </p:txBody>
      </p:sp>
    </p:spTree>
    <p:extLst>
      <p:ext uri="{BB962C8B-B14F-4D97-AF65-F5344CB8AC3E}">
        <p14:creationId xmlns:p14="http://schemas.microsoft.com/office/powerpoint/2010/main" val="355589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4C7D6-84B1-43BC-8D9E-0576A53B2F81}"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72602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4C7D6-84B1-43BC-8D9E-0576A53B2F81}"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08829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108" name="Picture Placeholder 6"/>
          <p:cNvSpPr>
            <a:spLocks noGrp="1"/>
          </p:cNvSpPr>
          <p:nvPr>
            <p:ph type="pic" idx="13"/>
          </p:nvPr>
        </p:nvSpPr>
        <p:spPr>
          <a:xfrm>
            <a:off x="4492599" y="0"/>
            <a:ext cx="7699403" cy="6858000"/>
          </a:xfrm>
          <a:prstGeom prst="rect">
            <a:avLst/>
          </a:prstGeom>
        </p:spPr>
        <p:txBody>
          <a:bodyPr lIns="91439" rIns="91439">
            <a:noAutofit/>
          </a:bodyPr>
          <a:lstStyle/>
          <a:p>
            <a:endParaRPr/>
          </a:p>
        </p:txBody>
      </p:sp>
      <p:sp>
        <p:nvSpPr>
          <p:cNvPr id="109"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64601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2"/>
        <p:cNvGrpSpPr/>
        <p:nvPr/>
      </p:nvGrpSpPr>
      <p:grpSpPr>
        <a:xfrm>
          <a:off x="0" y="0"/>
          <a:ext cx="0" cy="0"/>
          <a:chOff x="0" y="0"/>
          <a:chExt cx="0" cy="0"/>
        </a:xfrm>
      </p:grpSpPr>
      <p:sp>
        <p:nvSpPr>
          <p:cNvPr id="23" name="Google Shape;23;p54"/>
          <p:cNvSpPr txBox="1">
            <a:spLocks noGrp="1"/>
          </p:cNvSpPr>
          <p:nvPr>
            <p:ph type="title"/>
          </p:nvPr>
        </p:nvSpPr>
        <p:spPr>
          <a:xfrm>
            <a:off x="333375" y="597780"/>
            <a:ext cx="11525251" cy="72712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250" b="1" i="0">
                <a:solidFill>
                  <a:schemeClr val="dk1"/>
                </a:solidFill>
                <a:latin typeface="Montserrat ExtraBold"/>
                <a:ea typeface="Montserrat ExtraBold"/>
                <a:cs typeface="Montserrat ExtraBold"/>
                <a:sym typeface="Montserra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4"/>
          <p:cNvSpPr txBox="1">
            <a:spLocks noGrp="1"/>
          </p:cNvSpPr>
          <p:nvPr>
            <p:ph type="body" idx="1"/>
          </p:nvPr>
        </p:nvSpPr>
        <p:spPr>
          <a:xfrm>
            <a:off x="333375" y="1943477"/>
            <a:ext cx="5043963" cy="311624"/>
          </a:xfrm>
          <a:prstGeom prst="rect">
            <a:avLst/>
          </a:prstGeom>
          <a:noFill/>
          <a:ln>
            <a:noFill/>
          </a:ln>
        </p:spPr>
        <p:txBody>
          <a:bodyPr spcFirstLastPara="1" wrap="square" lIns="0" tIns="0" rIns="0" bIns="0" anchor="t" anchorCtr="0">
            <a:spAutoFit/>
          </a:bodyPr>
          <a:lstStyle>
            <a:lvl1pPr marL="342900" lvl="0" indent="-171450" algn="l">
              <a:spcBef>
                <a:spcPts val="0"/>
              </a:spcBef>
              <a:spcAft>
                <a:spcPts val="0"/>
              </a:spcAft>
              <a:buSzPts val="1400"/>
              <a:buNone/>
              <a:defRPr sz="2250" b="1" i="0">
                <a:solidFill>
                  <a:srgbClr val="1C4567"/>
                </a:solidFill>
                <a:latin typeface="Montserrat ExtraBold"/>
                <a:ea typeface="Montserrat ExtraBold"/>
                <a:cs typeface="Montserrat ExtraBold"/>
                <a:sym typeface="Montserrat ExtraBold"/>
              </a:defRPr>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171450" algn="l">
              <a:spcBef>
                <a:spcPts val="0"/>
              </a:spcBef>
              <a:spcAft>
                <a:spcPts val="0"/>
              </a:spcAft>
              <a:buSzPts val="1400"/>
              <a:buNone/>
              <a:defRPr/>
            </a:lvl6pPr>
            <a:lvl7pPr marL="2400300" lvl="6" indent="-171450" algn="l">
              <a:spcBef>
                <a:spcPts val="0"/>
              </a:spcBef>
              <a:spcAft>
                <a:spcPts val="0"/>
              </a:spcAft>
              <a:buSzPts val="1400"/>
              <a:buNone/>
              <a:defRPr/>
            </a:lvl7pPr>
            <a:lvl8pPr marL="2743200" lvl="7" indent="-171450" algn="l">
              <a:spcBef>
                <a:spcPts val="0"/>
              </a:spcBef>
              <a:spcAft>
                <a:spcPts val="0"/>
              </a:spcAft>
              <a:buSzPts val="1400"/>
              <a:buNone/>
              <a:defRPr/>
            </a:lvl8pPr>
            <a:lvl9pPr marL="3086100" lvl="8" indent="-171450" algn="l">
              <a:spcBef>
                <a:spcPts val="0"/>
              </a:spcBef>
              <a:spcAft>
                <a:spcPts val="0"/>
              </a:spcAft>
              <a:buSzPts val="1400"/>
              <a:buNone/>
              <a:defRPr/>
            </a:lvl9pPr>
          </a:lstStyle>
          <a:p>
            <a:endParaRPr/>
          </a:p>
        </p:txBody>
      </p:sp>
      <p:sp>
        <p:nvSpPr>
          <p:cNvPr id="25" name="Google Shape;25;p54"/>
          <p:cNvSpPr txBox="1">
            <a:spLocks noGrp="1"/>
          </p:cNvSpPr>
          <p:nvPr>
            <p:ph type="body" idx="2"/>
          </p:nvPr>
        </p:nvSpPr>
        <p:spPr>
          <a:xfrm>
            <a:off x="6896100" y="1943477"/>
            <a:ext cx="4710588" cy="311624"/>
          </a:xfrm>
          <a:prstGeom prst="rect">
            <a:avLst/>
          </a:prstGeom>
          <a:noFill/>
          <a:ln>
            <a:noFill/>
          </a:ln>
        </p:spPr>
        <p:txBody>
          <a:bodyPr spcFirstLastPara="1" wrap="square" lIns="0" tIns="0" rIns="0" bIns="0" anchor="t" anchorCtr="0">
            <a:spAutoFit/>
          </a:bodyPr>
          <a:lstStyle>
            <a:lvl1pPr marL="342900" lvl="0" indent="-171450" algn="l">
              <a:spcBef>
                <a:spcPts val="0"/>
              </a:spcBef>
              <a:spcAft>
                <a:spcPts val="0"/>
              </a:spcAft>
              <a:buSzPts val="1400"/>
              <a:buNone/>
              <a:defRPr sz="2250" b="1" i="0">
                <a:solidFill>
                  <a:srgbClr val="1C4567"/>
                </a:solidFill>
                <a:latin typeface="Montserrat ExtraBold"/>
                <a:ea typeface="Montserrat ExtraBold"/>
                <a:cs typeface="Montserrat ExtraBold"/>
                <a:sym typeface="Montserrat ExtraBold"/>
              </a:defRPr>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171450" algn="l">
              <a:spcBef>
                <a:spcPts val="0"/>
              </a:spcBef>
              <a:spcAft>
                <a:spcPts val="0"/>
              </a:spcAft>
              <a:buSzPts val="1400"/>
              <a:buNone/>
              <a:defRPr/>
            </a:lvl6pPr>
            <a:lvl7pPr marL="2400300" lvl="6" indent="-171450" algn="l">
              <a:spcBef>
                <a:spcPts val="0"/>
              </a:spcBef>
              <a:spcAft>
                <a:spcPts val="0"/>
              </a:spcAft>
              <a:buSzPts val="1400"/>
              <a:buNone/>
              <a:defRPr/>
            </a:lvl7pPr>
            <a:lvl8pPr marL="2743200" lvl="7" indent="-171450" algn="l">
              <a:spcBef>
                <a:spcPts val="0"/>
              </a:spcBef>
              <a:spcAft>
                <a:spcPts val="0"/>
              </a:spcAft>
              <a:buSzPts val="1400"/>
              <a:buNone/>
              <a:defRPr/>
            </a:lvl8pPr>
            <a:lvl9pPr marL="3086100" lvl="8" indent="-171450" algn="l">
              <a:spcBef>
                <a:spcPts val="0"/>
              </a:spcBef>
              <a:spcAft>
                <a:spcPts val="0"/>
              </a:spcAft>
              <a:buSzPts val="1400"/>
              <a:buNone/>
              <a:defRPr/>
            </a:lvl9pPr>
          </a:lstStyle>
          <a:p>
            <a:endParaRPr/>
          </a:p>
        </p:txBody>
      </p:sp>
      <p:sp>
        <p:nvSpPr>
          <p:cNvPr id="26" name="Google Shape;26;p54"/>
          <p:cNvSpPr txBox="1">
            <a:spLocks noGrp="1"/>
          </p:cNvSpPr>
          <p:nvPr>
            <p:ph type="ftr" idx="11"/>
          </p:nvPr>
        </p:nvSpPr>
        <p:spPr>
          <a:xfrm>
            <a:off x="333375" y="6467473"/>
            <a:ext cx="5434965" cy="1962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75" b="1" i="0">
                <a:solidFill>
                  <a:schemeClr val="lt1"/>
                </a:solidFill>
                <a:latin typeface="Montserrat ExtraBold"/>
                <a:ea typeface="Montserrat ExtraBold"/>
                <a:cs typeface="Montserrat ExtraBold"/>
                <a:sym typeface="Montserrat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4"/>
          <p:cNvSpPr txBox="1">
            <a:spLocks noGrp="1"/>
          </p:cNvSpPr>
          <p:nvPr>
            <p:ph type="dt" idx="10"/>
          </p:nvPr>
        </p:nvSpPr>
        <p:spPr>
          <a:xfrm>
            <a:off x="609600" y="6377940"/>
            <a:ext cx="2804160" cy="16927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4"/>
          <p:cNvSpPr txBox="1">
            <a:spLocks noGrp="1"/>
          </p:cNvSpPr>
          <p:nvPr>
            <p:ph type="sldNum" idx="12"/>
          </p:nvPr>
        </p:nvSpPr>
        <p:spPr>
          <a:xfrm>
            <a:off x="11598413" y="6467473"/>
            <a:ext cx="287179" cy="196208"/>
          </a:xfrm>
          <a:prstGeom prst="rect">
            <a:avLst/>
          </a:prstGeom>
          <a:noFill/>
          <a:ln>
            <a:noFill/>
          </a:ln>
        </p:spPr>
        <p:txBody>
          <a:bodyPr spcFirstLastPara="1" wrap="square" lIns="0" tIns="0" rIns="0" bIns="0" anchor="t" anchorCtr="0">
            <a:spAutoFit/>
          </a:bodyPr>
          <a:lstStyle>
            <a:lvl1pPr marL="28575" marR="0" lvl="0" indent="0" algn="l">
              <a:lnSpc>
                <a:spcPct val="100000"/>
              </a:lnSpc>
              <a:spcBef>
                <a:spcPts val="0"/>
              </a:spcBef>
              <a:buNone/>
              <a:defRPr sz="1275" b="1" i="0">
                <a:solidFill>
                  <a:schemeClr val="lt1"/>
                </a:solidFill>
                <a:latin typeface="Montserrat ExtraBold"/>
                <a:ea typeface="Montserrat ExtraBold"/>
                <a:cs typeface="Montserrat ExtraBold"/>
                <a:sym typeface="Montserrat ExtraBold"/>
              </a:defRPr>
            </a:lvl1pPr>
            <a:lvl2pPr marL="28575" marR="0" lvl="1" indent="0" algn="l">
              <a:lnSpc>
                <a:spcPct val="100000"/>
              </a:lnSpc>
              <a:spcBef>
                <a:spcPts val="0"/>
              </a:spcBef>
              <a:buNone/>
              <a:defRPr sz="1275" b="1" i="0">
                <a:solidFill>
                  <a:schemeClr val="lt1"/>
                </a:solidFill>
                <a:latin typeface="Montserrat ExtraBold"/>
                <a:ea typeface="Montserrat ExtraBold"/>
                <a:cs typeface="Montserrat ExtraBold"/>
                <a:sym typeface="Montserrat ExtraBold"/>
              </a:defRPr>
            </a:lvl2pPr>
            <a:lvl3pPr marL="28575" marR="0" lvl="2" indent="0" algn="l">
              <a:lnSpc>
                <a:spcPct val="100000"/>
              </a:lnSpc>
              <a:spcBef>
                <a:spcPts val="0"/>
              </a:spcBef>
              <a:buNone/>
              <a:defRPr sz="1275" b="1" i="0">
                <a:solidFill>
                  <a:schemeClr val="lt1"/>
                </a:solidFill>
                <a:latin typeface="Montserrat ExtraBold"/>
                <a:ea typeface="Montserrat ExtraBold"/>
                <a:cs typeface="Montserrat ExtraBold"/>
                <a:sym typeface="Montserrat ExtraBold"/>
              </a:defRPr>
            </a:lvl3pPr>
            <a:lvl4pPr marL="28575" marR="0" lvl="3" indent="0" algn="l">
              <a:lnSpc>
                <a:spcPct val="100000"/>
              </a:lnSpc>
              <a:spcBef>
                <a:spcPts val="0"/>
              </a:spcBef>
              <a:buNone/>
              <a:defRPr sz="1275" b="1" i="0">
                <a:solidFill>
                  <a:schemeClr val="lt1"/>
                </a:solidFill>
                <a:latin typeface="Montserrat ExtraBold"/>
                <a:ea typeface="Montserrat ExtraBold"/>
                <a:cs typeface="Montserrat ExtraBold"/>
                <a:sym typeface="Montserrat ExtraBold"/>
              </a:defRPr>
            </a:lvl4pPr>
            <a:lvl5pPr marL="28575" marR="0" lvl="4" indent="0" algn="l">
              <a:lnSpc>
                <a:spcPct val="100000"/>
              </a:lnSpc>
              <a:spcBef>
                <a:spcPts val="0"/>
              </a:spcBef>
              <a:buNone/>
              <a:defRPr sz="1275" b="1" i="0">
                <a:solidFill>
                  <a:schemeClr val="lt1"/>
                </a:solidFill>
                <a:latin typeface="Montserrat ExtraBold"/>
                <a:ea typeface="Montserrat ExtraBold"/>
                <a:cs typeface="Montserrat ExtraBold"/>
                <a:sym typeface="Montserrat ExtraBold"/>
              </a:defRPr>
            </a:lvl5pPr>
            <a:lvl6pPr marL="28575" marR="0" lvl="5" indent="0" algn="l">
              <a:lnSpc>
                <a:spcPct val="100000"/>
              </a:lnSpc>
              <a:spcBef>
                <a:spcPts val="0"/>
              </a:spcBef>
              <a:buNone/>
              <a:defRPr sz="1275" b="1" i="0">
                <a:solidFill>
                  <a:schemeClr val="lt1"/>
                </a:solidFill>
                <a:latin typeface="Montserrat ExtraBold"/>
                <a:ea typeface="Montserrat ExtraBold"/>
                <a:cs typeface="Montserrat ExtraBold"/>
                <a:sym typeface="Montserrat ExtraBold"/>
              </a:defRPr>
            </a:lvl6pPr>
            <a:lvl7pPr marL="28575" marR="0" lvl="6" indent="0" algn="l">
              <a:lnSpc>
                <a:spcPct val="100000"/>
              </a:lnSpc>
              <a:spcBef>
                <a:spcPts val="0"/>
              </a:spcBef>
              <a:buNone/>
              <a:defRPr sz="1275" b="1" i="0">
                <a:solidFill>
                  <a:schemeClr val="lt1"/>
                </a:solidFill>
                <a:latin typeface="Montserrat ExtraBold"/>
                <a:ea typeface="Montserrat ExtraBold"/>
                <a:cs typeface="Montserrat ExtraBold"/>
                <a:sym typeface="Montserrat ExtraBold"/>
              </a:defRPr>
            </a:lvl7pPr>
            <a:lvl8pPr marL="28575" marR="0" lvl="7" indent="0" algn="l">
              <a:lnSpc>
                <a:spcPct val="100000"/>
              </a:lnSpc>
              <a:spcBef>
                <a:spcPts val="0"/>
              </a:spcBef>
              <a:buNone/>
              <a:defRPr sz="1275" b="1" i="0">
                <a:solidFill>
                  <a:schemeClr val="lt1"/>
                </a:solidFill>
                <a:latin typeface="Montserrat ExtraBold"/>
                <a:ea typeface="Montserrat ExtraBold"/>
                <a:cs typeface="Montserrat ExtraBold"/>
                <a:sym typeface="Montserrat ExtraBold"/>
              </a:defRPr>
            </a:lvl8pPr>
            <a:lvl9pPr marL="28575" marR="0" lvl="8" indent="0" algn="l">
              <a:lnSpc>
                <a:spcPct val="100000"/>
              </a:lnSpc>
              <a:spcBef>
                <a:spcPts val="0"/>
              </a:spcBef>
              <a:buNone/>
              <a:defRPr sz="1275" b="1" i="0">
                <a:solidFill>
                  <a:schemeClr val="lt1"/>
                </a:solidFill>
                <a:latin typeface="Montserrat ExtraBold"/>
                <a:ea typeface="Montserrat ExtraBold"/>
                <a:cs typeface="Montserrat ExtraBold"/>
                <a:sym typeface="Montserrat ExtraBold"/>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4840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4C7D6-84B1-43BC-8D9E-0576A53B2F81}"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71172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FD4C7D6-84B1-43BC-8D9E-0576A53B2F81}" type="datetimeFigureOut">
              <a:rPr lang="en-US" smtClean="0"/>
              <a:t>9/24/2024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D0F4804-F29A-49DA-9671-F751231E203F}" type="slidenum">
              <a:rPr lang="en-US" smtClean="0"/>
              <a:t>‹#›</a:t>
            </a:fld>
            <a:endParaRPr lang="en-US"/>
          </a:p>
        </p:txBody>
      </p:sp>
    </p:spTree>
    <p:extLst>
      <p:ext uri="{BB962C8B-B14F-4D97-AF65-F5344CB8AC3E}">
        <p14:creationId xmlns:p14="http://schemas.microsoft.com/office/powerpoint/2010/main" val="138057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D4C7D6-84B1-43BC-8D9E-0576A53B2F81}"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87531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D4C7D6-84B1-43BC-8D9E-0576A53B2F81}"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403692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D4C7D6-84B1-43BC-8D9E-0576A53B2F81}"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23201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4C7D6-84B1-43BC-8D9E-0576A53B2F81}"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358723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4C7D6-84B1-43BC-8D9E-0576A53B2F81}"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64705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4C7D6-84B1-43BC-8D9E-0576A53B2F81}" type="datetimeFigureOut">
              <a:rPr lang="en-US" smtClean="0"/>
              <a:t>9/24/2024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D0F4804-F29A-49DA-9671-F751231E203F}" type="slidenum">
              <a:rPr lang="en-US" smtClean="0"/>
              <a:t>‹#›</a:t>
            </a:fld>
            <a:endParaRPr lang="en-US"/>
          </a:p>
        </p:txBody>
      </p:sp>
    </p:spTree>
    <p:extLst>
      <p:ext uri="{BB962C8B-B14F-4D97-AF65-F5344CB8AC3E}">
        <p14:creationId xmlns:p14="http://schemas.microsoft.com/office/powerpoint/2010/main" val="90591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FD4C7D6-84B1-43BC-8D9E-0576A53B2F81}" type="datetimeFigureOut">
              <a:rPr lang="en-US" smtClean="0"/>
              <a:t>9/24/2024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7D0F4804-F29A-49DA-9671-F751231E203F}" type="slidenum">
              <a:rPr lang="en-US" smtClean="0"/>
              <a:t>‹#›</a:t>
            </a:fld>
            <a:endParaRPr lang="en-US"/>
          </a:p>
        </p:txBody>
      </p:sp>
    </p:spTree>
    <p:extLst>
      <p:ext uri="{BB962C8B-B14F-4D97-AF65-F5344CB8AC3E}">
        <p14:creationId xmlns:p14="http://schemas.microsoft.com/office/powerpoint/2010/main" val="265979511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68" r:id="rId12"/>
    <p:sldLayoutId id="2147483769" r:id="rId13"/>
  </p:sldLayoutIdLst>
  <p:txStyles>
    <p:titleStyle>
      <a:lvl1pPr algn="l" defTabSz="914400" rtl="0" eaLnBrk="1" latinLnBrk="0" hangingPunct="1">
        <a:lnSpc>
          <a:spcPct val="90000"/>
        </a:lnSpc>
        <a:spcBef>
          <a:spcPct val="0"/>
        </a:spcBef>
        <a:buNone/>
        <a:defRPr sz="4800" b="1" kern="1200" cap="none"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who.int/news-room/fact-sheets/detail/mpox" TargetMode="External"/><Relationship Id="rId13" Type="http://schemas.openxmlformats.org/officeDocument/2006/relationships/hyperlink" Target="https://www.who.int/multi-media/details/recovering-from-monkeypox-at-home?gad_source=1&amp;gclid=CjwKCAjwnK60BhA9EiwAmpHZw2t-dXeDCD1QU1lq3l5MH3eOohXEqhDRzs_sGZs4nkBbKJyVsZF8zRoCYoEQAvD_BwE" TargetMode="External"/><Relationship Id="rId18" Type="http://schemas.openxmlformats.org/officeDocument/2006/relationships/hyperlink" Target="https://cdn.who.int/media/docs/default-source/hq-hiv-hepatitis-and-stis-library/pha-gbmsm-mpox_-v4_final-for-clearance.pdf?sfvrsn=7648499_41&amp;download=true" TargetMode="External"/><Relationship Id="rId3" Type="http://schemas.openxmlformats.org/officeDocument/2006/relationships/hyperlink" Target="https://unicef-my.sharepoint.com/:p:/g/personal/mpalavra_unicef_org/EUP2zE7sFIpJv1hMlhpjtrEBX9zU88yhOgyPE8V0zSO57A?e=i8fIDU" TargetMode="External"/><Relationship Id="rId7" Type="http://schemas.openxmlformats.org/officeDocument/2006/relationships/hyperlink" Target="https://www.who.int/news-room/questions-and-answers/item/monkeypox" TargetMode="External"/><Relationship Id="rId12" Type="http://schemas.openxmlformats.org/officeDocument/2006/relationships/hyperlink" Target="https://www.who.int/news-room/questions-and-answers/item/testing-for-mpox--health-workers" TargetMode="External"/><Relationship Id="rId17" Type="http://schemas.openxmlformats.org/officeDocument/2006/relationships/hyperlink" Target="https://cdn.who.int/media/docs/default-source/documents/health-topics/monkeypox/public-health-advice-for-mpox-(monkeypox)-for-sex-on-premise-venues-and-events-v7.pdf?sfvrsn=9af0734b_1&amp;download=true" TargetMode="External"/><Relationship Id="rId2" Type="http://schemas.openxmlformats.org/officeDocument/2006/relationships/hyperlink" Target="https://unicef-my.sharepoint.com/:w:/g/personal/mpalavra_unicef_org/EfvJKhs_LpRMrqjUURe6OdUBP59zGAT6RGwDpCOgE72xFA?e=dJ6qYy" TargetMode="External"/><Relationship Id="rId16" Type="http://schemas.openxmlformats.org/officeDocument/2006/relationships/hyperlink" Target="https://cdn.who.int/media/docs/default-source/documents/health-topics/monkeypox/public-health-advice-for-congregate-settings_v10_final.pdf?sfvrsn=deea3bf4_12&amp;download=true" TargetMode="External"/><Relationship Id="rId20" Type="http://schemas.openxmlformats.org/officeDocument/2006/relationships/image" Target="../media/image14.svg"/><Relationship Id="rId1" Type="http://schemas.openxmlformats.org/officeDocument/2006/relationships/slideLayout" Target="../slideLayouts/slideLayout2.xml"/><Relationship Id="rId6" Type="http://schemas.openxmlformats.org/officeDocument/2006/relationships/hyperlink" Target="https://unicef-my.sharepoint.com/:b:/g/personal/mpalavra_unicef_org/ES7_Ss_2mmZOq5GSPYE6LT0BsOP397o_RSarZwS5IEcdDQ?e=aOmEKy" TargetMode="External"/><Relationship Id="rId11" Type="http://schemas.openxmlformats.org/officeDocument/2006/relationships/hyperlink" Target="https://www.who.int/news-room/questions-and-answers/item/testing-for-mpox--individuals-and-communities" TargetMode="External"/><Relationship Id="rId5" Type="http://schemas.openxmlformats.org/officeDocument/2006/relationships/hyperlink" Target="https://iris.who.int/bitstream/handle/10665/376589/9789240091559-eng.pdf?sequence=1" TargetMode="External"/><Relationship Id="rId15" Type="http://schemas.openxmlformats.org/officeDocument/2006/relationships/hyperlink" Target="https://cdn.who.int/media/images/default-source/health-topics/monkeypox/monkeypox_what_you_need_09_08-(2).png?sfvrsn=6b3aa002_26" TargetMode="External"/><Relationship Id="rId10" Type="http://schemas.openxmlformats.org/officeDocument/2006/relationships/hyperlink" Target="https://www.who.int/publications/m/item/communications-and-community-engagement-interim-guidance-on-using-inclusive-language-in-understanding--preventing-and-addressing-stigma-and-discrimination-related-to-monkeypox" TargetMode="External"/><Relationship Id="rId19" Type="http://schemas.openxmlformats.org/officeDocument/2006/relationships/image" Target="../media/image13.png"/><Relationship Id="rId4" Type="http://schemas.openxmlformats.org/officeDocument/2006/relationships/hyperlink" Target="https://unicef-my.sharepoint.com/:p:/g/personal/mpalavra_unicef_org/EdD2LRyNDQNHk1ytJYtjTlAB5f27IR62S1xvTUVmM0JcBA?e=7TjWjl" TargetMode="External"/><Relationship Id="rId9" Type="http://schemas.openxmlformats.org/officeDocument/2006/relationships/hyperlink" Target="https://www.who.int/publications/i/item/WHO-MPX-RCCE-2022.1" TargetMode="External"/><Relationship Id="rId14" Type="http://schemas.openxmlformats.org/officeDocument/2006/relationships/hyperlink" Target="https://cdn.who.int/media/images/default-source/health-topics/monkeypox/mpox-what-we-know-infographic-thumb.jpg?sfvrsn=6849f684_5"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unicef-my.sharepoint.com/:b:/g/personal/mpalavra_unicef_org/EVv7IoakkF9BiKVt-tAM9OIBJna3mEj94_yxk0yAFljWrQ?e=kIWbGG" TargetMode="External"/><Relationship Id="rId13" Type="http://schemas.openxmlformats.org/officeDocument/2006/relationships/image" Target="../media/image13.png"/><Relationship Id="rId3" Type="http://schemas.openxmlformats.org/officeDocument/2006/relationships/hyperlink" Target="https://unicef-my.sharepoint.com/:w:/g/personal/mpalavra_unicef_org/EbksQfhVv1FFtv0tjqHQ0bwBRCx-LfArDxBjBFfWZw6OEw?e=95eWae" TargetMode="External"/><Relationship Id="rId7" Type="http://schemas.openxmlformats.org/officeDocument/2006/relationships/hyperlink" Target="https://unicef-my.sharepoint.com/:w:/g/personal/mpalavra_unicef_org/EUpTPQLawkdNiUFBGaMiJXgBTNFgbyu6e1j1s9h4JR499w?e=pYFoWx" TargetMode="External"/><Relationship Id="rId12" Type="http://schemas.openxmlformats.org/officeDocument/2006/relationships/hyperlink" Target="https://www.rcce-collective.net/resources/thematic-kits/mpox/" TargetMode="External"/><Relationship Id="rId2" Type="http://schemas.openxmlformats.org/officeDocument/2006/relationships/hyperlink" Target="https://weshare.unicef.org/Folder/2AM4088LFV6M" TargetMode="External"/><Relationship Id="rId1" Type="http://schemas.openxmlformats.org/officeDocument/2006/relationships/slideLayout" Target="../slideLayouts/slideLayout2.xml"/><Relationship Id="rId6" Type="http://schemas.openxmlformats.org/officeDocument/2006/relationships/hyperlink" Target="https://unicef-my.sharepoint.com/:w:/g/personal/mpalavra_unicef_org/ETH9he1NZL1EleDTomPSUpYBU_dCIm8pVph-ZQDI3FtiAg?e=fKtc72" TargetMode="External"/><Relationship Id="rId11" Type="http://schemas.openxmlformats.org/officeDocument/2006/relationships/hyperlink" Target="https://unicef.sharepoint.com/sites/PG-SBC/SitePages/MONKEY-POX.aspx" TargetMode="External"/><Relationship Id="rId5" Type="http://schemas.openxmlformats.org/officeDocument/2006/relationships/hyperlink" Target="https://unicef-my.sharepoint.com/:w:/g/personal/mpalavra_unicef_org/EX103tiDR-9FkybTZdxpX04Bliy9G9oy0kZJXx6qRoRL5A?e=1VLVJZ" TargetMode="External"/><Relationship Id="rId10" Type="http://schemas.openxmlformats.org/officeDocument/2006/relationships/hyperlink" Target="https://unicef-my.sharepoint.com/:b:/g/personal/mpalavra_unicef_org/Ee4fTNFkcx1DkgbpY4lCIEEB2DlHz_W8zMpGCFRvKa-IVA?e=DQJTt4" TargetMode="External"/><Relationship Id="rId4" Type="http://schemas.openxmlformats.org/officeDocument/2006/relationships/hyperlink" Target="https://unicef-my.sharepoint.com/:w:/g/personal/mpalavra_unicef_org/Eam7GHa7FwxPsJW7Gk6YKh0BQLzP3MnFgSZJmM7xD1Q3mA?e=M3klIt" TargetMode="External"/><Relationship Id="rId9" Type="http://schemas.openxmlformats.org/officeDocument/2006/relationships/hyperlink" Target="https://www.socialscienceinaction.org/resources/key-considerations-risk-communication-and-community-engagement-for-mpox-vaccination-in-eastern-drc/" TargetMode="External"/><Relationship Id="rId14" Type="http://schemas.openxmlformats.org/officeDocument/2006/relationships/image" Target="../media/image14.sv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41F67-47FD-8246-085F-405125B9CC75}"/>
              </a:ext>
            </a:extLst>
          </p:cNvPr>
          <p:cNvSpPr>
            <a:spLocks noGrp="1"/>
          </p:cNvSpPr>
          <p:nvPr>
            <p:ph type="ctrTitle"/>
          </p:nvPr>
        </p:nvSpPr>
        <p:spPr>
          <a:xfrm>
            <a:off x="6817026" y="66221"/>
            <a:ext cx="5978551" cy="6155625"/>
          </a:xfrm>
        </p:spPr>
        <p:txBody>
          <a:bodyPr anchor="b">
            <a:normAutofit/>
          </a:bodyPr>
          <a:lstStyle/>
          <a:p>
            <a:r>
              <a:rPr lang="en-US" sz="3850" dirty="0"/>
              <a:t>RCCE Mpox Briefing for Volunteers </a:t>
            </a: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r>
              <a:rPr lang="en-US" sz="2000" dirty="0"/>
              <a:t>September 2024</a:t>
            </a:r>
            <a:r>
              <a:rPr lang="en-US" sz="2300" dirty="0"/>
              <a:t>       </a:t>
            </a:r>
          </a:p>
        </p:txBody>
      </p:sp>
      <p:pic>
        <p:nvPicPr>
          <p:cNvPr id="4" name="Picture 3" descr="A group of people standing outside a market&#10;&#10;Description automatically generated">
            <a:extLst>
              <a:ext uri="{FF2B5EF4-FFF2-40B4-BE49-F238E27FC236}">
                <a16:creationId xmlns:a16="http://schemas.microsoft.com/office/drawing/2014/main" id="{4C4E928D-A9EA-06D6-DFCF-1F87FB1C0AFB}"/>
              </a:ext>
            </a:extLst>
          </p:cNvPr>
          <p:cNvPicPr>
            <a:picLocks noChangeAspect="1"/>
          </p:cNvPicPr>
          <p:nvPr/>
        </p:nvPicPr>
        <p:blipFill>
          <a:blip r:embed="rId5">
            <a:extLst>
              <a:ext uri="{28A0092B-C50C-407E-A947-70E740481C1C}">
                <a14:useLocalDpi xmlns:a14="http://schemas.microsoft.com/office/drawing/2010/main" val="0"/>
              </a:ext>
            </a:extLst>
          </a:blip>
          <a:srcRect l="24529"/>
          <a:stretch/>
        </p:blipFill>
        <p:spPr>
          <a:xfrm>
            <a:off x="20" y="10"/>
            <a:ext cx="6901088" cy="6857990"/>
          </a:xfrm>
          <a:prstGeom prst="rect">
            <a:avLst/>
          </a:prstGeom>
        </p:spPr>
      </p:pic>
      <p:grpSp>
        <p:nvGrpSpPr>
          <p:cNvPr id="32" name="Group 31">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33" name="Oval 32">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descr="Graphical user interface, text, application, website&#10;&#10;Description automatically generated">
            <a:extLst>
              <a:ext uri="{FF2B5EF4-FFF2-40B4-BE49-F238E27FC236}">
                <a16:creationId xmlns:a16="http://schemas.microsoft.com/office/drawing/2014/main" id="{550D791F-BE46-214A-9EFD-DA9562A346C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151735" y="6298873"/>
            <a:ext cx="1128395" cy="372745"/>
          </a:xfrm>
          <a:prstGeom prst="rect">
            <a:avLst/>
          </a:prstGeom>
          <a:solidFill>
            <a:srgbClr val="00ADEF"/>
          </a:solidFill>
        </p:spPr>
      </p:pic>
    </p:spTree>
    <p:extLst>
      <p:ext uri="{BB962C8B-B14F-4D97-AF65-F5344CB8AC3E}">
        <p14:creationId xmlns:p14="http://schemas.microsoft.com/office/powerpoint/2010/main" val="70201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Mpox Treatment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237345"/>
            <a:ext cx="10908680" cy="5087931"/>
          </a:xfrm>
          <a:prstGeom prst="rect">
            <a:avLst/>
          </a:prstGeom>
          <a:noFill/>
          <a:ln>
            <a:noFill/>
          </a:ln>
        </p:spPr>
        <p:txBody>
          <a:bodyPr spcFirstLastPara="1" wrap="square" lIns="0" tIns="9525" rIns="0" bIns="0" anchor="t" anchorCtr="0">
            <a:spAutoFit/>
          </a:bodyPr>
          <a:lstStyle/>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Most mpox cases, including in children, are mild and resolve on their own without the need for specialized treatment. Hospitalization for mpox is usually not necessary unless the clinical conditions warrant it.</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There are currently no specific treatments for mpox, so supportive care, adapted to patient needs, is the cornerstone for managing mpox, focusing on relieving symptoms and preventing secondary infections. </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Mpox supportive treatment includes skin care, hydration and nutrition support, pain and fever management, and management of secondary bacterial infections, if they occur. </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In some settings, an experimental antiviral drug, Tecovirimat,18 has been used to treat severe cases of mpox caused by clade 2. The effectiveness of Tecovirimat against clade 1 has not been demonstrated.</a:t>
            </a:r>
          </a:p>
        </p:txBody>
      </p:sp>
    </p:spTree>
    <p:extLst>
      <p:ext uri="{BB962C8B-B14F-4D97-AF65-F5344CB8AC3E}">
        <p14:creationId xmlns:p14="http://schemas.microsoft.com/office/powerpoint/2010/main" val="6088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3" end="3"/>
                                            </p:txEl>
                                          </p:spTgt>
                                        </p:tgtEl>
                                        <p:attrNameLst>
                                          <p:attrName>style.visibility</p:attrName>
                                        </p:attrNameLst>
                                      </p:cBhvr>
                                      <p:to>
                                        <p:strVal val="visible"/>
                                      </p:to>
                                    </p:set>
                                    <p:anim calcmode="lin" valueType="num">
                                      <p:cBhvr additive="base">
                                        <p:cTn id="22"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Mpox Treatment (</a:t>
            </a:r>
            <a:r>
              <a:rPr lang="en-US" sz="3750" dirty="0" err="1"/>
              <a:t>cont</a:t>
            </a:r>
            <a:r>
              <a:rPr lang="en-US" sz="3750" dirty="0"/>
              <a:t>)</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899" y="1237345"/>
            <a:ext cx="11299751" cy="5549596"/>
          </a:xfrm>
          <a:prstGeom prst="rect">
            <a:avLst/>
          </a:prstGeom>
          <a:noFill/>
          <a:ln>
            <a:noFill/>
          </a:ln>
        </p:spPr>
        <p:txBody>
          <a:bodyPr spcFirstLastPara="1" wrap="square" lIns="0" tIns="9525" rIns="0" bIns="0" anchor="t" anchorCtr="0">
            <a:spAutoFit/>
          </a:bodyPr>
          <a:lstStyle/>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It is crucial to assess and address potential comorbidities that may predispose individuals, especially children and pregnant women, to more severe forms of the disease. These comorbidities include malnutrition and nutritional deficiencies, concurrent infections, and advanced and untreated HIV disease</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Health staff treating mpox should be orientated on basic psychosocial support skills, enabling them to provide compassionate, supportive, and dignified care that responds to the social and emotional impact of the disease, as well as the physical symptoms.</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Children care: When hospitalization is needed, UNICEF strongly advocates against the separation of an affected child from their caregiver. However, in cases where a caregiver has mpox and cannot safely care for the child, it is critical to provide support for alternative (family-based) care arrangements to ensure the child’s protection, safety, and physical and mental wellbeing.</a:t>
            </a:r>
          </a:p>
        </p:txBody>
      </p:sp>
    </p:spTree>
    <p:extLst>
      <p:ext uri="{BB962C8B-B14F-4D97-AF65-F5344CB8AC3E}">
        <p14:creationId xmlns:p14="http://schemas.microsoft.com/office/powerpoint/2010/main" val="29116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Prevention Measures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009650"/>
            <a:ext cx="10908680" cy="5549596"/>
          </a:xfrm>
          <a:prstGeom prst="rect">
            <a:avLst/>
          </a:prstGeom>
          <a:noFill/>
          <a:ln>
            <a:noFill/>
          </a:ln>
        </p:spPr>
        <p:txBody>
          <a:bodyPr spcFirstLastPara="1" wrap="square" lIns="0" tIns="9525" rIns="0" bIns="0" anchor="t" anchorCtr="0">
            <a:spAutoFit/>
          </a:bodyPr>
          <a:lstStyle/>
          <a:p>
            <a:pPr marL="9525" marR="3810">
              <a:lnSpc>
                <a:spcPct val="150000"/>
              </a:lnSpc>
            </a:pPr>
            <a:r>
              <a:rPr lang="en-US" sz="2000" b="1" dirty="0">
                <a:solidFill>
                  <a:schemeClr val="dk1"/>
                </a:solidFill>
                <a:ea typeface="Montserrat SemiBold"/>
                <a:cs typeface="Montserrat SemiBold"/>
                <a:sym typeface="Montserrat SemiBold"/>
              </a:rPr>
              <a:t>Human to human transmission</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To protect yourself and others against mpox, know the signs and symptoms, how the virus spreads, what to do if you get ill, and the risk in your area or community. Most people with mpox will recover within 2–4 weeks.</a:t>
            </a: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If the virus is spreading in your area or in your community, have open conversations with those you come into close contact with about any symptoms you or they may have. </a:t>
            </a: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Avoid close contact with anyone who has mpox, including sexual contact. </a:t>
            </a: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Clean your hands frequently with soap and water or an alcohol-based hand rub.</a:t>
            </a: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4883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3" end="3"/>
                                            </p:txEl>
                                          </p:spTgt>
                                        </p:tgtEl>
                                        <p:attrNameLst>
                                          <p:attrName>style.visibility</p:attrName>
                                        </p:attrNameLst>
                                      </p:cBhvr>
                                      <p:to>
                                        <p:strVal val="visible"/>
                                      </p:to>
                                    </p:set>
                                    <p:anim calcmode="lin" valueType="num">
                                      <p:cBhvr additive="base">
                                        <p:cTn id="17"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5" end="5"/>
                                            </p:txEl>
                                          </p:spTgt>
                                        </p:tgtEl>
                                        <p:attrNameLst>
                                          <p:attrName>style.visibility</p:attrName>
                                        </p:attrNameLst>
                                      </p:cBhvr>
                                      <p:to>
                                        <p:strVal val="visible"/>
                                      </p:to>
                                    </p:set>
                                    <p:anim calcmode="lin" valueType="num">
                                      <p:cBhvr additive="base">
                                        <p:cTn id="22" dur="500"/>
                                        <p:tgtEl>
                                          <p:spTgt spid="37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3">
                                            <p:txEl>
                                              <p:pRg st="7" end="7"/>
                                            </p:txEl>
                                          </p:spTgt>
                                        </p:tgtEl>
                                        <p:attrNameLst>
                                          <p:attrName>style.visibility</p:attrName>
                                        </p:attrNameLst>
                                      </p:cBhvr>
                                      <p:to>
                                        <p:strVal val="visible"/>
                                      </p:to>
                                    </p:set>
                                    <p:anim calcmode="lin" valueType="num">
                                      <p:cBhvr additive="base">
                                        <p:cTn id="27" dur="500"/>
                                        <p:tgtEl>
                                          <p:spTgt spid="37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Prevention Measures (</a:t>
            </a:r>
            <a:r>
              <a:rPr lang="en-US" sz="3750" dirty="0" err="1"/>
              <a:t>cont</a:t>
            </a:r>
            <a:r>
              <a:rPr lang="en-US" sz="3750" dirty="0"/>
              <a:t>)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152967"/>
            <a:ext cx="11377032" cy="6011261"/>
          </a:xfrm>
          <a:prstGeom prst="rect">
            <a:avLst/>
          </a:prstGeom>
          <a:noFill/>
          <a:ln>
            <a:noFill/>
          </a:ln>
        </p:spPr>
        <p:txBody>
          <a:bodyPr spcFirstLastPara="1" wrap="square" lIns="0" tIns="9525" rIns="0" bIns="0" anchor="t" anchorCtr="0">
            <a:spAutoFit/>
          </a:bodyPr>
          <a:lstStyle/>
          <a:p>
            <a:pPr marL="9525" marR="3810">
              <a:lnSpc>
                <a:spcPct val="150000"/>
              </a:lnSpc>
            </a:pPr>
            <a:r>
              <a:rPr lang="en-US" sz="2000" b="1" dirty="0">
                <a:solidFill>
                  <a:schemeClr val="dk1"/>
                </a:solidFill>
                <a:ea typeface="Montserrat SemiBold"/>
                <a:cs typeface="Montserrat SemiBold"/>
                <a:sym typeface="Montserrat SemiBold"/>
              </a:rPr>
              <a:t>If you think you might have mpox:</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Contact your healthcare provider for advice</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Self-isolate in your own room if possible and open windows  </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Wash hands often with soap and water or hand sanitizer, especially before or after touching sores/rash  </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Wear a medical mask and cover lesions when around other people until your rash heals</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Keep skin dry and uncovered (unless in a room with someone else) </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Avoid touching items in shared spaces and clean and disinfect frequently touched objects and surfaces    </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Use saltwater rinses for sores in the mouth</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Take warm baths with baking soda or Epsom salts for body sores</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Take over-the-counter medications for pain, like paracetamol (acetaminophen) or ibuprofen.</a:t>
            </a: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394001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Prevention Measures (</a:t>
            </a:r>
            <a:r>
              <a:rPr lang="en-US" sz="3750" dirty="0" err="1"/>
              <a:t>cont</a:t>
            </a:r>
            <a:r>
              <a:rPr lang="en-US" sz="3750" dirty="0"/>
              <a:t>)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152967"/>
            <a:ext cx="11377032" cy="3702937"/>
          </a:xfrm>
          <a:prstGeom prst="rect">
            <a:avLst/>
          </a:prstGeom>
          <a:noFill/>
          <a:ln>
            <a:noFill/>
          </a:ln>
        </p:spPr>
        <p:txBody>
          <a:bodyPr spcFirstLastPara="1" wrap="square" lIns="0" tIns="9525" rIns="0" bIns="0" anchor="t" anchorCtr="0">
            <a:spAutoFit/>
          </a:bodyPr>
          <a:lstStyle/>
          <a:p>
            <a:pPr marL="9525" marR="3810">
              <a:lnSpc>
                <a:spcPct val="150000"/>
              </a:lnSpc>
            </a:pPr>
            <a:r>
              <a:rPr lang="en-US" sz="2000" b="1" dirty="0">
                <a:solidFill>
                  <a:schemeClr val="dk1"/>
                </a:solidFill>
                <a:ea typeface="Montserrat SemiBold"/>
                <a:cs typeface="Montserrat SemiBold"/>
                <a:sym typeface="Montserrat SemiBold"/>
              </a:rPr>
              <a:t>If you think you might have mpox:</a:t>
            </a:r>
          </a:p>
          <a:p>
            <a:pPr marL="9525" marR="3810">
              <a:lnSpc>
                <a:spcPct val="150000"/>
              </a:lnSpc>
            </a:pPr>
            <a:r>
              <a:rPr lang="en-US" sz="2000" b="1" dirty="0">
                <a:solidFill>
                  <a:schemeClr val="dk1"/>
                </a:solidFill>
                <a:ea typeface="Montserrat SemiBold"/>
                <a:cs typeface="Montserrat SemiBold"/>
                <a:sym typeface="Montserrat SemiBold"/>
              </a:rPr>
              <a:t>DO NOT</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Scratch blisters or sores, which can slow healing, spread the rash to other parts of the body, and cause sores to become infected; or</a:t>
            </a:r>
          </a:p>
          <a:p>
            <a:pPr marL="295275" marR="3810" indent="-28575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Shave areas with sores until scabs have healed and you have new skin underneath (this can spread the rash to other parts of the body).</a:t>
            </a:r>
          </a:p>
          <a:p>
            <a:pPr marL="9525" marR="3810">
              <a:lnSpc>
                <a:spcPct val="150000"/>
              </a:lnSpc>
            </a:pPr>
            <a:endParaRPr lang="en-US" sz="2000" dirty="0">
              <a:solidFill>
                <a:schemeClr val="dk1"/>
              </a:solidFill>
              <a:ea typeface="Montserrat SemiBold"/>
              <a:cs typeface="Montserrat SemiBold"/>
              <a:sym typeface="Montserrat SemiBold"/>
            </a:endParaRP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
        <p:nvSpPr>
          <p:cNvPr id="2" name="TextBox 1">
            <a:extLst>
              <a:ext uri="{FF2B5EF4-FFF2-40B4-BE49-F238E27FC236}">
                <a16:creationId xmlns:a16="http://schemas.microsoft.com/office/drawing/2014/main" id="{CFA9824A-A7ED-3704-317A-266DC117FDC0}"/>
              </a:ext>
            </a:extLst>
          </p:cNvPr>
          <p:cNvSpPr txBox="1"/>
          <p:nvPr/>
        </p:nvSpPr>
        <p:spPr>
          <a:xfrm>
            <a:off x="342900" y="4326673"/>
            <a:ext cx="11053646" cy="2031325"/>
          </a:xfrm>
          <a:prstGeom prst="rect">
            <a:avLst/>
          </a:prstGeom>
          <a:noFill/>
          <a:ln>
            <a:solidFill>
              <a:schemeClr val="tx2"/>
            </a:solidFill>
          </a:ln>
        </p:spPr>
        <p:txBody>
          <a:bodyPr wrap="square" rtlCol="0">
            <a:spAutoFit/>
          </a:bodyPr>
          <a:lstStyle/>
          <a:p>
            <a:r>
              <a:rPr lang="en-US" dirty="0"/>
              <a:t>To prevent spread of mpox to others, people with mpox should isolate at home following guidance from their healthcare provider, or in hospital if needed, for the duration of the infectious period (from onset of symptoms until lesions have healed, scabs fall off and new skin has formed). </a:t>
            </a:r>
          </a:p>
          <a:p>
            <a:endParaRPr lang="en-US" dirty="0"/>
          </a:p>
          <a:p>
            <a:r>
              <a:rPr lang="en-US" dirty="0"/>
              <a:t>Covering lesions and wearing a medical mask when in the presence of others may help prevent spread. Using condoms during sex will help reduce the risk getting mpox but will not prevent spread from skin-to-skin or mouth-to-skin contact. </a:t>
            </a:r>
          </a:p>
        </p:txBody>
      </p:sp>
    </p:spTree>
    <p:extLst>
      <p:ext uri="{BB962C8B-B14F-4D97-AF65-F5344CB8AC3E}">
        <p14:creationId xmlns:p14="http://schemas.microsoft.com/office/powerpoint/2010/main" val="228964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Vaccination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99780" y="1237345"/>
            <a:ext cx="11992439" cy="6334426"/>
          </a:xfrm>
          <a:prstGeom prst="rect">
            <a:avLst/>
          </a:prstGeom>
          <a:noFill/>
          <a:ln>
            <a:noFill/>
          </a:ln>
        </p:spPr>
        <p:txBody>
          <a:bodyPr spcFirstLastPara="1" wrap="square" lIns="0" tIns="9525" rIns="0" bIns="0" anchor="t" anchorCtr="0">
            <a:spAutoFit/>
          </a:bodyPr>
          <a:lstStyle/>
          <a:p>
            <a:pPr marL="295275" marR="3810" indent="-285750">
              <a:lnSpc>
                <a:spcPct val="150000"/>
              </a:lnSpc>
              <a:buFont typeface="Wingdings" panose="05000000000000000000" pitchFamily="2" charset="2"/>
              <a:buChar char="Ø"/>
            </a:pPr>
            <a:r>
              <a:rPr lang="en-US" sz="1950" dirty="0">
                <a:solidFill>
                  <a:schemeClr val="dk1"/>
                </a:solidFill>
                <a:ea typeface="Montserrat SemiBold"/>
                <a:cs typeface="Montserrat SemiBold"/>
                <a:sym typeface="Montserrat SemiBold"/>
              </a:rPr>
              <a:t>vaccines against mpox are currently limited. Vaccination against mpox targets people identified at higher risk of contracting mpox or developing a severe form of the disease.</a:t>
            </a:r>
          </a:p>
          <a:p>
            <a:pPr marL="295275" marR="3810" indent="-285750">
              <a:lnSpc>
                <a:spcPct val="150000"/>
              </a:lnSpc>
              <a:buFont typeface="Wingdings" panose="05000000000000000000" pitchFamily="2" charset="2"/>
              <a:buChar char="Ø"/>
            </a:pPr>
            <a:r>
              <a:rPr lang="en-US" sz="1950" dirty="0">
                <a:solidFill>
                  <a:schemeClr val="dk1"/>
                </a:solidFill>
                <a:ea typeface="Montserrat SemiBold"/>
                <a:cs typeface="Montserrat SemiBold"/>
                <a:sym typeface="Montserrat SemiBold"/>
              </a:rPr>
              <a:t>Mass vaccination is currently not recommended as part of the response to the outbreaks of mpox. Vaccination is also not currently recommended for the general public.</a:t>
            </a:r>
          </a:p>
          <a:p>
            <a:pPr marL="295275" marR="3810" indent="-285750">
              <a:lnSpc>
                <a:spcPct val="150000"/>
              </a:lnSpc>
              <a:buFont typeface="Wingdings" panose="05000000000000000000" pitchFamily="2" charset="2"/>
              <a:buChar char="Ø"/>
            </a:pPr>
            <a:r>
              <a:rPr lang="en-US" sz="1950" dirty="0">
                <a:solidFill>
                  <a:schemeClr val="dk1"/>
                </a:solidFill>
                <a:ea typeface="Montserrat SemiBold"/>
                <a:cs typeface="Montserrat SemiBold"/>
                <a:sym typeface="Montserrat SemiBold"/>
              </a:rPr>
              <a:t>In the current context of limited mpox vaccine availability, vaccination should be prioritized for those at the highest risk of contracting the disease or those at high risk of severe outcomes, as determined by health authorities.</a:t>
            </a:r>
          </a:p>
          <a:p>
            <a:pPr marL="295275" marR="3810" indent="-285750">
              <a:lnSpc>
                <a:spcPct val="150000"/>
              </a:lnSpc>
              <a:buFont typeface="Wingdings" panose="05000000000000000000" pitchFamily="2" charset="2"/>
              <a:buChar char="Ø"/>
            </a:pPr>
            <a:r>
              <a:rPr lang="en-US" sz="1950" dirty="0">
                <a:solidFill>
                  <a:schemeClr val="dk1"/>
                </a:solidFill>
                <a:ea typeface="Montserrat SemiBold"/>
                <a:cs typeface="Montserrat SemiBold"/>
                <a:sym typeface="Montserrat SemiBold"/>
              </a:rPr>
              <a:t>vaccines are one of the tools that are used to reduce risk and protect communities against mpox and should be used in combination with other countermeasures such as hand washing, avoiding being in close contact with an infected person, infection prevention and control and case management. </a:t>
            </a:r>
          </a:p>
          <a:p>
            <a:pPr marL="295275" marR="3810" indent="-285750">
              <a:lnSpc>
                <a:spcPct val="150000"/>
              </a:lnSpc>
              <a:buFont typeface="Wingdings" panose="05000000000000000000" pitchFamily="2" charset="2"/>
              <a:buChar char="Ø"/>
            </a:pPr>
            <a:r>
              <a:rPr lang="en-US" sz="1950" dirty="0">
                <a:solidFill>
                  <a:schemeClr val="dk1"/>
                </a:solidFill>
                <a:ea typeface="Montserrat SemiBold"/>
                <a:cs typeface="Montserrat SemiBold"/>
                <a:sym typeface="Montserrat SemiBold"/>
              </a:rPr>
              <a:t>Using vaccines alone will not stop the outbreak and curb transmission. </a:t>
            </a:r>
          </a:p>
          <a:p>
            <a:pPr marL="295275" marR="3810" indent="-285750">
              <a:lnSpc>
                <a:spcPct val="150000"/>
              </a:lnSpc>
              <a:buFont typeface="Wingdings" panose="05000000000000000000" pitchFamily="2" charset="2"/>
              <a:buChar char="Ø"/>
            </a:pPr>
            <a:endParaRPr lang="en-US" sz="1950" dirty="0">
              <a:solidFill>
                <a:schemeClr val="dk1"/>
              </a:solidFill>
              <a:ea typeface="Montserrat SemiBold"/>
              <a:cs typeface="Montserrat SemiBold"/>
              <a:sym typeface="Montserrat SemiBold"/>
            </a:endParaRPr>
          </a:p>
          <a:p>
            <a:pPr marL="295275" marR="3810" indent="-28575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a:p>
            <a:pPr marL="352425" marR="3810" indent="-342900">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257157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41F67-47FD-8246-085F-405125B9CC75}"/>
              </a:ext>
            </a:extLst>
          </p:cNvPr>
          <p:cNvSpPr>
            <a:spLocks noGrp="1"/>
          </p:cNvSpPr>
          <p:nvPr>
            <p:ph type="ctrTitle"/>
          </p:nvPr>
        </p:nvSpPr>
        <p:spPr>
          <a:xfrm>
            <a:off x="5297763" y="643467"/>
            <a:ext cx="6271758" cy="5571066"/>
          </a:xfrm>
        </p:spPr>
        <p:txBody>
          <a:bodyPr>
            <a:normAutofit/>
          </a:bodyPr>
          <a:lstStyle/>
          <a:p>
            <a:r>
              <a:rPr lang="en-US" sz="5600" dirty="0"/>
              <a:t>Risk Communication and Community Engagement (RCCE)</a:t>
            </a:r>
          </a:p>
        </p:txBody>
      </p:sp>
    </p:spTree>
    <p:extLst>
      <p:ext uri="{BB962C8B-B14F-4D97-AF65-F5344CB8AC3E}">
        <p14:creationId xmlns:p14="http://schemas.microsoft.com/office/powerpoint/2010/main" val="135270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7" name="Group 184">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6" name="Oval 185">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87" name="Oval 186">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98" name="Rectangle 188">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0">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Shape 79"/>
          <p:cNvSpPr txBox="1"/>
          <p:nvPr/>
        </p:nvSpPr>
        <p:spPr>
          <a:xfrm>
            <a:off x="1069848" y="4846002"/>
            <a:ext cx="10058400" cy="152299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lvl1pPr>
              <a:defRPr sz="3600" b="1" spc="-10">
                <a:solidFill>
                  <a:srgbClr val="FFFFFF"/>
                </a:solidFill>
              </a:defRPr>
            </a:lvl1pPr>
          </a:lstStyle>
          <a:p>
            <a:pPr defTabSz="914400">
              <a:lnSpc>
                <a:spcPct val="90000"/>
              </a:lnSpc>
              <a:spcBef>
                <a:spcPct val="0"/>
              </a:spcBef>
              <a:spcAft>
                <a:spcPts val="600"/>
              </a:spcAft>
            </a:pPr>
            <a:r>
              <a:rPr lang="en-US" sz="51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What is risk communication?</a:t>
            </a:r>
          </a:p>
        </p:txBody>
      </p:sp>
      <p:grpSp>
        <p:nvGrpSpPr>
          <p:cNvPr id="200" name="Group 192">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4" name="Oval 193">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1" name="Oval 194">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79" name="TextBox 3"/>
          <p:cNvSpPr txBox="1"/>
          <p:nvPr/>
        </p:nvSpPr>
        <p:spPr>
          <a:xfrm>
            <a:off x="1932815" y="1005142"/>
            <a:ext cx="7704703" cy="2121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2600"/>
              </a:lnSpc>
              <a:defRPr sz="2000">
                <a:solidFill>
                  <a:srgbClr val="FFFFFF"/>
                </a:solidFill>
              </a:defRPr>
            </a:lvl1pPr>
          </a:lstStyle>
          <a:p>
            <a:pPr defTabSz="589788">
              <a:lnSpc>
                <a:spcPts val="3354"/>
              </a:lnSpc>
              <a:spcAft>
                <a:spcPts val="600"/>
              </a:spcAft>
            </a:pPr>
            <a:r>
              <a:rPr sz="2580" kern="1200" dirty="0">
                <a:solidFill>
                  <a:schemeClr val="tx1"/>
                </a:solidFill>
                <a:latin typeface="+mj-lt"/>
                <a:ea typeface="+mn-ea"/>
                <a:cs typeface="+mn-cs"/>
              </a:rPr>
              <a:t>Real time exchange of information, opinion and advice between frontline responders and people who are faced with the threat of</a:t>
            </a:r>
            <a:r>
              <a:rPr lang="en-US" sz="2580" kern="1200" dirty="0">
                <a:solidFill>
                  <a:schemeClr val="tx1"/>
                </a:solidFill>
                <a:latin typeface="+mj-lt"/>
                <a:ea typeface="+mn-ea"/>
                <a:cs typeface="+mn-cs"/>
              </a:rPr>
              <a:t> public health events and outbreaks</a:t>
            </a:r>
            <a:r>
              <a:rPr sz="2580" kern="1200" dirty="0">
                <a:solidFill>
                  <a:schemeClr val="tx1"/>
                </a:solidFill>
                <a:latin typeface="+mj-lt"/>
                <a:ea typeface="+mn-ea"/>
                <a:cs typeface="+mn-cs"/>
              </a:rPr>
              <a:t> to their survival, health, economic or social wellbeing.</a:t>
            </a:r>
            <a:endParaRPr dirty="0">
              <a:solidFill>
                <a:schemeClr val="tx1"/>
              </a:solidFill>
              <a:latin typeface="+mj-lt"/>
            </a:endParaRPr>
          </a:p>
        </p:txBody>
      </p:sp>
    </p:spTree>
    <p:extLst>
      <p:ext uri="{BB962C8B-B14F-4D97-AF65-F5344CB8AC3E}">
        <p14:creationId xmlns:p14="http://schemas.microsoft.com/office/powerpoint/2010/main" val="3948817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1" name="Group 190">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2" name="Oval 191">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93" name="Oval 192">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95" name="Rectangle 194">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Shape 79"/>
          <p:cNvSpPr txBox="1"/>
          <p:nvPr/>
        </p:nvSpPr>
        <p:spPr>
          <a:xfrm>
            <a:off x="1069848" y="4846002"/>
            <a:ext cx="10058400" cy="15229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lvl1pPr>
              <a:defRPr sz="3600" b="1" spc="-10">
                <a:solidFill>
                  <a:srgbClr val="FFFFFF"/>
                </a:solidFill>
              </a:defRPr>
            </a:lvl1pPr>
          </a:lstStyle>
          <a:p>
            <a:pPr defTabSz="914400">
              <a:lnSpc>
                <a:spcPct val="90000"/>
              </a:lnSpc>
              <a:spcBef>
                <a:spcPct val="0"/>
              </a:spcBef>
              <a:spcAft>
                <a:spcPts val="600"/>
              </a:spcAft>
            </a:pPr>
            <a:r>
              <a:rPr lang="en-US" sz="51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What is community engagement?</a:t>
            </a:r>
          </a:p>
        </p:txBody>
      </p:sp>
      <p:grpSp>
        <p:nvGrpSpPr>
          <p:cNvPr id="199" name="Group 198">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0" name="Oval 199">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1" name="Oval 200">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85" name="TextBox 3"/>
          <p:cNvSpPr txBox="1"/>
          <p:nvPr/>
        </p:nvSpPr>
        <p:spPr>
          <a:xfrm>
            <a:off x="1951190" y="1602097"/>
            <a:ext cx="7667952" cy="2121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2600"/>
              </a:lnSpc>
              <a:defRPr sz="2000">
                <a:solidFill>
                  <a:srgbClr val="FFFFFF"/>
                </a:solidFill>
              </a:defRPr>
            </a:lvl1pPr>
          </a:lstStyle>
          <a:p>
            <a:pPr defTabSz="589788">
              <a:lnSpc>
                <a:spcPts val="3354"/>
              </a:lnSpc>
              <a:spcAft>
                <a:spcPts val="600"/>
              </a:spcAft>
            </a:pPr>
            <a:r>
              <a:rPr sz="2580" kern="1200" dirty="0">
                <a:solidFill>
                  <a:schemeClr val="tx1"/>
                </a:solidFill>
                <a:latin typeface="+mj-lt"/>
                <a:ea typeface="+mn-ea"/>
                <a:cs typeface="+mn-cs"/>
              </a:rPr>
              <a:t>Mutual partnership between </a:t>
            </a:r>
            <a:r>
              <a:rPr lang="en-US" sz="2580" kern="1200" dirty="0">
                <a:solidFill>
                  <a:schemeClr val="tx1"/>
                </a:solidFill>
                <a:latin typeface="+mj-lt"/>
                <a:ea typeface="+mn-ea"/>
                <a:cs typeface="+mn-cs"/>
              </a:rPr>
              <a:t>public health events and outbreaks</a:t>
            </a:r>
            <a:r>
              <a:rPr sz="2580" kern="1200" dirty="0">
                <a:solidFill>
                  <a:schemeClr val="tx1"/>
                </a:solidFill>
                <a:latin typeface="+mj-lt"/>
                <a:ea typeface="+mn-ea"/>
                <a:cs typeface="+mn-cs"/>
              </a:rPr>
              <a:t> response teams and individuals or communities in affected areas, whereby community stakeholders have ownership in controlling the spread of the outbreak.</a:t>
            </a:r>
            <a:endParaRPr dirty="0">
              <a:solidFill>
                <a:schemeClr val="tx1"/>
              </a:solidFill>
              <a:latin typeface="+mj-lt"/>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6" y="299079"/>
            <a:ext cx="6530816"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GB" sz="3750" dirty="0"/>
              <a:t>Community Engagement</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33376" y="1845838"/>
            <a:ext cx="11552216" cy="4049185"/>
          </a:xfrm>
          <a:prstGeom prst="rect">
            <a:avLst/>
          </a:prstGeom>
          <a:noFill/>
          <a:ln>
            <a:noFill/>
          </a:ln>
        </p:spPr>
        <p:txBody>
          <a:bodyPr spcFirstLastPara="1" wrap="square" lIns="0" tIns="9525" rIns="0" bIns="0" anchor="t" anchorCtr="0">
            <a:spAutoFit/>
          </a:bodyPr>
          <a:lstStyle/>
          <a:p>
            <a:pPr marL="438150" marR="3810" indent="-428625">
              <a:lnSpc>
                <a:spcPct val="150000"/>
              </a:lnSpc>
              <a:buFont typeface="Wingdings" panose="05000000000000000000" pitchFamily="2" charset="2"/>
              <a:buChar char="Ø"/>
            </a:pPr>
            <a:r>
              <a:rPr lang="en-US" sz="2500" b="1" dirty="0">
                <a:solidFill>
                  <a:schemeClr val="dk1"/>
                </a:solidFill>
                <a:ea typeface="Montserrat SemiBold"/>
                <a:cs typeface="Montserrat SemiBold"/>
                <a:sym typeface="Montserrat SemiBold"/>
              </a:rPr>
              <a:t>Establish methods </a:t>
            </a:r>
            <a:r>
              <a:rPr lang="en-US" sz="2500" dirty="0">
                <a:solidFill>
                  <a:schemeClr val="dk1"/>
                </a:solidFill>
                <a:ea typeface="Montserrat SemiBold"/>
                <a:cs typeface="Montserrat SemiBold"/>
                <a:sym typeface="Montserrat SemiBold"/>
              </a:rPr>
              <a:t>for understanding the culture, concerns, attitudes and beliefs  and practices of key audiences</a:t>
            </a:r>
          </a:p>
          <a:p>
            <a:pPr marL="438150" marR="3810" indent="-428625">
              <a:lnSpc>
                <a:spcPct val="150000"/>
              </a:lnSpc>
              <a:buFont typeface="Wingdings" panose="05000000000000000000" pitchFamily="2" charset="2"/>
              <a:buChar char="Ø"/>
            </a:pPr>
            <a:r>
              <a:rPr lang="en-US" sz="2500" b="1" dirty="0">
                <a:solidFill>
                  <a:schemeClr val="dk1"/>
                </a:solidFill>
                <a:ea typeface="Montserrat SemiBold"/>
                <a:cs typeface="Montserrat SemiBold"/>
                <a:sym typeface="Montserrat SemiBold"/>
              </a:rPr>
              <a:t>Identify existing community influencers </a:t>
            </a:r>
            <a:r>
              <a:rPr lang="en-US" sz="2500" dirty="0">
                <a:solidFill>
                  <a:schemeClr val="dk1"/>
                </a:solidFill>
                <a:ea typeface="Montserrat SemiBold"/>
                <a:cs typeface="Montserrat SemiBold"/>
                <a:sym typeface="Montserrat SemiBold"/>
              </a:rPr>
              <a:t>(e.g., community leaders, religious leaders, health workers, traditional healers, etc.) </a:t>
            </a:r>
          </a:p>
          <a:p>
            <a:pPr marL="438150" marR="3810" indent="-428625">
              <a:lnSpc>
                <a:spcPct val="150000"/>
              </a:lnSpc>
              <a:buFont typeface="Wingdings" panose="05000000000000000000" pitchFamily="2" charset="2"/>
              <a:buChar char="Ø"/>
            </a:pPr>
            <a:r>
              <a:rPr lang="en-US" sz="2500" b="1" dirty="0">
                <a:solidFill>
                  <a:schemeClr val="dk1"/>
                </a:solidFill>
                <a:ea typeface="Montserrat SemiBold"/>
                <a:cs typeface="Montserrat SemiBold"/>
                <a:sym typeface="Montserrat SemiBold"/>
              </a:rPr>
              <a:t>Identify community organizations and networks </a:t>
            </a:r>
            <a:r>
              <a:rPr lang="en-US" sz="2500" dirty="0">
                <a:solidFill>
                  <a:schemeClr val="dk1"/>
                </a:solidFill>
                <a:ea typeface="Montserrat SemiBold"/>
                <a:cs typeface="Montserrat SemiBold"/>
                <a:sym typeface="Montserrat SemiBold"/>
              </a:rPr>
              <a:t>(e.g., women and Youth groups, community health volunteers, FBOs, Charitable organizations,) that can be repurposed for community engagement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6" y="299079"/>
            <a:ext cx="6530816"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GB" sz="3750" dirty="0"/>
              <a:t>Mpox - Basics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199560" y="1237345"/>
            <a:ext cx="11888361" cy="5549596"/>
          </a:xfrm>
          <a:prstGeom prst="rect">
            <a:avLst/>
          </a:prstGeom>
          <a:noFill/>
          <a:ln>
            <a:noFill/>
          </a:ln>
        </p:spPr>
        <p:txBody>
          <a:bodyPr spcFirstLastPara="1" wrap="square" lIns="0" tIns="9525" rIns="0" bIns="0" anchor="t" anchorCtr="0">
            <a:spAutoFit/>
          </a:bodyPr>
          <a:lstStyle/>
          <a:p>
            <a:pPr marL="438150" marR="3810" indent="-428625">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Mpox is caused by the mpox virus, previously known as the monkeypox virus. This virus is closely related to the variola virus, which causes human smallpox. The exact natural reservoir of the mpox virus is unknown, but it is believed that small mammals like rodents, monkeys, and other animals in parts of Africa, where the disease is endemic, may carry the virus.</a:t>
            </a:r>
          </a:p>
          <a:p>
            <a:pPr marL="438150" marR="3810" indent="-428625">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There are two distinct genetic types/variants of the mpox virus, referred to as clades: clade 1,and clade 2. Clade 1 is known to cause more severe illness and deaths, while clade 2 is associated with milder infections.</a:t>
            </a:r>
          </a:p>
          <a:p>
            <a:pPr marL="438150" marR="3810" indent="-428625">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A subvariant of the clade 1 mpox virus, known as clade 1b, emerged in 2023 and appears to have higher human-to-human transmissibility. However, there are still uncertainties regarding its transmission patterns and severity, including its impact on children. These uncertainties explain the concerns raised by the spread of clade 1b.</a:t>
            </a:r>
          </a:p>
          <a:p>
            <a:pPr marL="438150" marR="3810" indent="-428625">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12826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5"/>
          <p:cNvSpPr txBox="1">
            <a:spLocks noGrp="1"/>
          </p:cNvSpPr>
          <p:nvPr>
            <p:ph type="title"/>
          </p:nvPr>
        </p:nvSpPr>
        <p:spPr>
          <a:xfrm>
            <a:off x="333375" y="213258"/>
            <a:ext cx="8162925" cy="740587"/>
          </a:xfrm>
          <a:prstGeom prst="rect">
            <a:avLst/>
          </a:prstGeom>
          <a:noFill/>
          <a:ln>
            <a:noFill/>
          </a:ln>
        </p:spPr>
        <p:txBody>
          <a:bodyPr spcFirstLastPara="1" vert="horz" wrap="square" lIns="0" tIns="104775" rIns="0" bIns="0" rtlCol="0" anchor="t" anchorCtr="0">
            <a:spAutoFit/>
          </a:bodyPr>
          <a:lstStyle/>
          <a:p>
            <a:pPr marL="9525">
              <a:lnSpc>
                <a:spcPct val="110000"/>
              </a:lnSpc>
              <a:spcBef>
                <a:spcPts val="0"/>
              </a:spcBef>
            </a:pPr>
            <a:r>
              <a:rPr lang="en-GB" sz="3750" dirty="0"/>
              <a:t>RCCE</a:t>
            </a:r>
            <a:endParaRPr sz="3750" dirty="0"/>
          </a:p>
        </p:txBody>
      </p:sp>
      <p:sp>
        <p:nvSpPr>
          <p:cNvPr id="571" name="Google Shape;571;p15"/>
          <p:cNvSpPr txBox="1">
            <a:spLocks noGrp="1"/>
          </p:cNvSpPr>
          <p:nvPr>
            <p:ph type="body" idx="1"/>
          </p:nvPr>
        </p:nvSpPr>
        <p:spPr>
          <a:xfrm>
            <a:off x="654209" y="1731094"/>
            <a:ext cx="10883582" cy="276999"/>
          </a:xfrm>
          <a:prstGeom prst="rect">
            <a:avLst/>
          </a:prstGeom>
          <a:noFill/>
          <a:ln>
            <a:noFill/>
          </a:ln>
        </p:spPr>
        <p:txBody>
          <a:bodyPr spcFirstLastPara="1" vert="horz" wrap="square" lIns="0" tIns="0" rIns="0" bIns="0" rtlCol="0" anchor="t" anchorCtr="0">
            <a:spAutoFit/>
          </a:bodyPr>
          <a:lstStyle/>
          <a:p>
            <a:pPr marL="0" indent="0">
              <a:spcBef>
                <a:spcPts val="0"/>
              </a:spcBef>
              <a:buNone/>
            </a:pPr>
            <a:r>
              <a:rPr lang="en-GB"/>
              <a:t> </a:t>
            </a:r>
            <a:endParaRPr/>
          </a:p>
        </p:txBody>
      </p:sp>
      <p:sp>
        <p:nvSpPr>
          <p:cNvPr id="574" name="Google Shape;574;p15"/>
          <p:cNvSpPr/>
          <p:nvPr/>
        </p:nvSpPr>
        <p:spPr>
          <a:xfrm>
            <a:off x="333375" y="1057668"/>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575" name="Google Shape;575;p15"/>
          <p:cNvSpPr txBox="1"/>
          <p:nvPr/>
        </p:nvSpPr>
        <p:spPr>
          <a:xfrm>
            <a:off x="454357" y="1419224"/>
            <a:ext cx="11144056" cy="4689361"/>
          </a:xfrm>
          <a:prstGeom prst="rect">
            <a:avLst/>
          </a:prstGeom>
          <a:noFill/>
          <a:ln>
            <a:noFill/>
          </a:ln>
        </p:spPr>
        <p:txBody>
          <a:bodyPr spcFirstLastPara="1" wrap="square" lIns="0" tIns="9525" rIns="0" bIns="0" anchor="t" anchorCtr="0">
            <a:spAutoFit/>
          </a:bodyPr>
          <a:lstStyle/>
          <a:p>
            <a:pPr marL="352425" marR="95250" indent="-342900" algn="just">
              <a:lnSpc>
                <a:spcPct val="109300"/>
              </a:lnSpc>
              <a:buClr>
                <a:srgbClr val="1C4567"/>
              </a:buClr>
              <a:buSzPts val="2000"/>
              <a:buFont typeface="Wingdings" panose="05000000000000000000" pitchFamily="2" charset="2"/>
              <a:buChar char="Ø"/>
            </a:pPr>
            <a:r>
              <a:rPr lang="en-US" sz="2200" b="1" dirty="0">
                <a:solidFill>
                  <a:schemeClr val="dk1"/>
                </a:solidFill>
                <a:ea typeface="Montserrat"/>
                <a:cs typeface="Montserrat"/>
                <a:sym typeface="Montserrat"/>
              </a:rPr>
              <a:t>Consider community leaders as experts </a:t>
            </a:r>
            <a:r>
              <a:rPr lang="en-US" sz="2200" dirty="0">
                <a:solidFill>
                  <a:schemeClr val="dk1"/>
                </a:solidFill>
                <a:ea typeface="Montserrat"/>
                <a:cs typeface="Montserrat"/>
                <a:sym typeface="Montserrat"/>
              </a:rPr>
              <a:t>in their own culture, tradition and practices.</a:t>
            </a:r>
          </a:p>
          <a:p>
            <a:pPr marL="352425" marR="95250" indent="-342900" algn="just">
              <a:lnSpc>
                <a:spcPct val="109300"/>
              </a:lnSpc>
              <a:buClr>
                <a:srgbClr val="1C4567"/>
              </a:buClr>
              <a:buSzPts val="2000"/>
              <a:buFont typeface="Wingdings" panose="05000000000000000000" pitchFamily="2" charset="2"/>
              <a:buChar char="Ø"/>
            </a:pPr>
            <a:r>
              <a:rPr lang="en-US" sz="2200" b="1" dirty="0">
                <a:solidFill>
                  <a:schemeClr val="dk1"/>
                </a:solidFill>
                <a:ea typeface="Montserrat"/>
                <a:cs typeface="Montserrat"/>
                <a:sym typeface="Montserrat"/>
              </a:rPr>
              <a:t>Engage well-respected leaders</a:t>
            </a:r>
            <a:r>
              <a:rPr lang="en-US" sz="2200" dirty="0">
                <a:solidFill>
                  <a:schemeClr val="dk1"/>
                </a:solidFill>
                <a:ea typeface="Montserrat"/>
                <a:cs typeface="Montserrat"/>
                <a:sym typeface="Montserrat"/>
              </a:rPr>
              <a:t> as key influencers</a:t>
            </a:r>
          </a:p>
          <a:p>
            <a:pPr marL="352425" marR="95250" indent="-342900" algn="just">
              <a:lnSpc>
                <a:spcPct val="109300"/>
              </a:lnSpc>
              <a:buClr>
                <a:srgbClr val="1C4567"/>
              </a:buClr>
              <a:buSzPts val="2000"/>
              <a:buFont typeface="Wingdings" panose="05000000000000000000" pitchFamily="2" charset="2"/>
              <a:buChar char="Ø"/>
            </a:pPr>
            <a:r>
              <a:rPr lang="en-US" sz="2200" b="1" dirty="0">
                <a:solidFill>
                  <a:schemeClr val="dk1"/>
                </a:solidFill>
                <a:ea typeface="Montserrat"/>
                <a:cs typeface="Montserrat"/>
                <a:sym typeface="Montserrat"/>
              </a:rPr>
              <a:t>Engage communities </a:t>
            </a:r>
            <a:r>
              <a:rPr lang="en-US" sz="2200" dirty="0">
                <a:solidFill>
                  <a:schemeClr val="dk1"/>
                </a:solidFill>
                <a:ea typeface="Montserrat"/>
                <a:cs typeface="Montserrat"/>
                <a:sym typeface="Montserrat"/>
              </a:rPr>
              <a:t>to analyze and take ownership of their own situations.</a:t>
            </a:r>
          </a:p>
          <a:p>
            <a:pPr marL="352425" marR="95250" indent="-342900" algn="just">
              <a:lnSpc>
                <a:spcPct val="109300"/>
              </a:lnSpc>
              <a:buClr>
                <a:srgbClr val="1C4567"/>
              </a:buClr>
              <a:buSzPts val="2000"/>
              <a:buFont typeface="Wingdings" panose="05000000000000000000" pitchFamily="2" charset="2"/>
              <a:buChar char="Ø"/>
            </a:pPr>
            <a:r>
              <a:rPr lang="en-US" sz="2200" b="1" dirty="0">
                <a:solidFill>
                  <a:schemeClr val="dk1"/>
                </a:solidFill>
                <a:ea typeface="Montserrat"/>
                <a:cs typeface="Montserrat"/>
                <a:sym typeface="Montserrat"/>
              </a:rPr>
              <a:t>Work through existing</a:t>
            </a:r>
            <a:r>
              <a:rPr lang="en-US" sz="2200" dirty="0">
                <a:solidFill>
                  <a:schemeClr val="dk1"/>
                </a:solidFill>
                <a:ea typeface="Montserrat"/>
                <a:cs typeface="Montserrat"/>
                <a:sym typeface="Montserrat"/>
              </a:rPr>
              <a:t> community structures.</a:t>
            </a:r>
          </a:p>
          <a:p>
            <a:pPr marL="352425" marR="95250" indent="-342900" algn="just">
              <a:lnSpc>
                <a:spcPct val="109300"/>
              </a:lnSpc>
              <a:buClr>
                <a:srgbClr val="1C4567"/>
              </a:buClr>
              <a:buSzPts val="2000"/>
              <a:buFont typeface="Wingdings" panose="05000000000000000000" pitchFamily="2" charset="2"/>
              <a:buChar char="Ø"/>
            </a:pPr>
            <a:r>
              <a:rPr lang="en-US" sz="2200" b="1" dirty="0">
                <a:solidFill>
                  <a:schemeClr val="dk1"/>
                </a:solidFill>
                <a:ea typeface="Montserrat"/>
                <a:cs typeface="Montserrat"/>
                <a:sym typeface="Montserrat"/>
              </a:rPr>
              <a:t>Build trust </a:t>
            </a:r>
            <a:r>
              <a:rPr lang="en-US" sz="2200" dirty="0">
                <a:solidFill>
                  <a:schemeClr val="dk1"/>
                </a:solidFill>
                <a:ea typeface="Montserrat"/>
                <a:cs typeface="Montserrat"/>
                <a:sym typeface="Montserrat"/>
              </a:rPr>
              <a:t>- do not preach, lecture, or blame.</a:t>
            </a:r>
          </a:p>
          <a:p>
            <a:pPr marL="352425" marR="95250" indent="-342900" algn="just">
              <a:lnSpc>
                <a:spcPct val="109300"/>
              </a:lnSpc>
              <a:buClr>
                <a:srgbClr val="1C4567"/>
              </a:buClr>
              <a:buSzPts val="2000"/>
              <a:buFont typeface="Wingdings" panose="05000000000000000000" pitchFamily="2" charset="2"/>
              <a:buChar char="Ø"/>
            </a:pPr>
            <a:r>
              <a:rPr lang="en-US" sz="2200" dirty="0">
                <a:solidFill>
                  <a:schemeClr val="dk1"/>
                </a:solidFill>
                <a:ea typeface="Montserrat"/>
                <a:cs typeface="Montserrat"/>
                <a:sym typeface="Montserrat"/>
              </a:rPr>
              <a:t>Avoid potential </a:t>
            </a:r>
            <a:r>
              <a:rPr lang="en-US" sz="2200" b="1" dirty="0">
                <a:solidFill>
                  <a:schemeClr val="dk1"/>
                </a:solidFill>
                <a:ea typeface="Montserrat"/>
                <a:cs typeface="Montserrat"/>
                <a:sym typeface="Montserrat"/>
              </a:rPr>
              <a:t>stigma</a:t>
            </a:r>
            <a:r>
              <a:rPr lang="en-US" sz="2200" dirty="0">
                <a:solidFill>
                  <a:schemeClr val="dk1"/>
                </a:solidFill>
                <a:ea typeface="Montserrat"/>
                <a:cs typeface="Montserrat"/>
                <a:sym typeface="Montserrat"/>
              </a:rPr>
              <a:t>.</a:t>
            </a:r>
          </a:p>
          <a:p>
            <a:pPr marL="352425" marR="95250" indent="-342900" algn="just">
              <a:lnSpc>
                <a:spcPct val="109300"/>
              </a:lnSpc>
              <a:buClr>
                <a:srgbClr val="1C4567"/>
              </a:buClr>
              <a:buSzPts val="2000"/>
              <a:buFont typeface="Wingdings" panose="05000000000000000000" pitchFamily="2" charset="2"/>
              <a:buChar char="Ø"/>
            </a:pPr>
            <a:r>
              <a:rPr lang="en-US" sz="2200" dirty="0">
                <a:solidFill>
                  <a:schemeClr val="dk1"/>
                </a:solidFill>
                <a:ea typeface="Montserrat"/>
                <a:cs typeface="Montserrat"/>
                <a:sym typeface="Montserrat"/>
              </a:rPr>
              <a:t>Include all </a:t>
            </a:r>
            <a:r>
              <a:rPr lang="en-US" sz="2200" b="1" dirty="0">
                <a:solidFill>
                  <a:schemeClr val="dk1"/>
                </a:solidFill>
                <a:ea typeface="Montserrat"/>
                <a:cs typeface="Montserrat"/>
                <a:sym typeface="Montserrat"/>
              </a:rPr>
              <a:t>vulnerable groups.</a:t>
            </a:r>
          </a:p>
          <a:p>
            <a:pPr marL="352425" marR="95250" indent="-342900" algn="just">
              <a:lnSpc>
                <a:spcPct val="109300"/>
              </a:lnSpc>
              <a:buClr>
                <a:srgbClr val="1C4567"/>
              </a:buClr>
              <a:buSzPts val="2000"/>
              <a:buFont typeface="Wingdings" panose="05000000000000000000" pitchFamily="2" charset="2"/>
              <a:buChar char="Ø"/>
            </a:pPr>
            <a:r>
              <a:rPr lang="en-US" sz="2200" b="1" dirty="0">
                <a:solidFill>
                  <a:schemeClr val="dk1"/>
                </a:solidFill>
                <a:ea typeface="Montserrat"/>
                <a:cs typeface="Montserrat"/>
                <a:sym typeface="Montserrat"/>
              </a:rPr>
              <a:t>Adopt participatory (two-way) communication </a:t>
            </a:r>
            <a:r>
              <a:rPr lang="en-US" sz="2200" dirty="0">
                <a:solidFill>
                  <a:schemeClr val="dk1"/>
                </a:solidFill>
                <a:ea typeface="Montserrat"/>
                <a:cs typeface="Montserrat"/>
                <a:sym typeface="Montserrat"/>
              </a:rPr>
              <a:t>on all  channels.</a:t>
            </a:r>
          </a:p>
          <a:p>
            <a:pPr marL="352425" marR="95250" indent="-342900" algn="just">
              <a:lnSpc>
                <a:spcPct val="109300"/>
              </a:lnSpc>
              <a:buClr>
                <a:srgbClr val="1C4567"/>
              </a:buClr>
              <a:buSzPts val="2000"/>
              <a:buFont typeface="Wingdings" panose="05000000000000000000" pitchFamily="2" charset="2"/>
              <a:buChar char="Ø"/>
            </a:pPr>
            <a:r>
              <a:rPr lang="en-US" sz="2200" b="1" dirty="0">
                <a:solidFill>
                  <a:schemeClr val="dk1"/>
                </a:solidFill>
                <a:ea typeface="Montserrat"/>
                <a:cs typeface="Montserrat"/>
                <a:sym typeface="Montserrat"/>
              </a:rPr>
              <a:t>Recognize and promote people in the community </a:t>
            </a:r>
            <a:r>
              <a:rPr lang="en-US" sz="2200" dirty="0">
                <a:solidFill>
                  <a:schemeClr val="dk1"/>
                </a:solidFill>
                <a:ea typeface="Montserrat"/>
                <a:cs typeface="Montserrat"/>
                <a:sym typeface="Montserrat"/>
              </a:rPr>
              <a:t>who continue to practice behaviours that stop /reduce the spread of public health emergency.</a:t>
            </a:r>
          </a:p>
          <a:p>
            <a:pPr marL="352425" marR="95250" indent="-342900" algn="just">
              <a:lnSpc>
                <a:spcPct val="109300"/>
              </a:lnSpc>
              <a:buClr>
                <a:srgbClr val="1C4567"/>
              </a:buClr>
              <a:buSzPts val="2000"/>
              <a:buFont typeface="Wingdings" panose="05000000000000000000" pitchFamily="2" charset="2"/>
              <a:buChar char="Ø"/>
            </a:pPr>
            <a:r>
              <a:rPr lang="en-US" sz="2200" b="1" dirty="0">
                <a:solidFill>
                  <a:schemeClr val="dk1"/>
                </a:solidFill>
                <a:ea typeface="Montserrat"/>
                <a:cs typeface="Montserrat"/>
                <a:sym typeface="Montserrat"/>
              </a:rPr>
              <a:t>Identify common myths</a:t>
            </a:r>
            <a:r>
              <a:rPr lang="en-US" sz="2200" dirty="0">
                <a:solidFill>
                  <a:schemeClr val="dk1"/>
                </a:solidFill>
                <a:ea typeface="Montserrat"/>
                <a:cs typeface="Montserrat"/>
                <a:sym typeface="Montserrat"/>
              </a:rPr>
              <a:t> and address them</a:t>
            </a:r>
          </a:p>
          <a:p>
            <a:pPr marL="295275" marR="95250" indent="-285750" algn="just">
              <a:lnSpc>
                <a:spcPct val="109300"/>
              </a:lnSpc>
              <a:buClr>
                <a:srgbClr val="1C4567"/>
              </a:buClr>
              <a:buSzPts val="2000"/>
              <a:buFont typeface="Montserrat"/>
              <a:buAutoNum type="arabicPeriod"/>
            </a:pPr>
            <a:endParaRPr sz="1500" dirty="0">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3D41F67-47FD-8246-085F-405125B9CC75}"/>
              </a:ext>
            </a:extLst>
          </p:cNvPr>
          <p:cNvSpPr>
            <a:spLocks noGrp="1"/>
          </p:cNvSpPr>
          <p:nvPr>
            <p:ph type="ctrTitle"/>
          </p:nvPr>
        </p:nvSpPr>
        <p:spPr>
          <a:xfrm>
            <a:off x="0" y="643468"/>
            <a:ext cx="12188952" cy="3592432"/>
          </a:xfrm>
        </p:spPr>
        <p:txBody>
          <a:bodyPr>
            <a:normAutofit/>
          </a:bodyPr>
          <a:lstStyle/>
          <a:p>
            <a:r>
              <a:rPr lang="en-US" dirty="0"/>
              <a:t>Why is RCCE important? </a:t>
            </a:r>
          </a:p>
        </p:txBody>
      </p:sp>
      <p:sp>
        <p:nvSpPr>
          <p:cNvPr id="30" name="Rectangle 2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33" name="Oval 32">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616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2F69624-AF9B-0A17-7060-6D33D7268F6E}"/>
              </a:ext>
            </a:extLst>
          </p:cNvPr>
          <p:cNvSpPr>
            <a:spLocks noGrp="1"/>
          </p:cNvSpPr>
          <p:nvPr>
            <p:ph idx="1"/>
          </p:nvPr>
        </p:nvSpPr>
        <p:spPr>
          <a:xfrm>
            <a:off x="5462423" y="413078"/>
            <a:ext cx="6483532" cy="6230983"/>
          </a:xfrm>
        </p:spPr>
        <p:txBody>
          <a:bodyPr anchor="ctr">
            <a:normAutofit fontScale="92500" lnSpcReduction="20000"/>
          </a:bodyPr>
          <a:lstStyle/>
          <a:p>
            <a:pPr>
              <a:buFont typeface="Wingdings" panose="05000000000000000000" pitchFamily="2" charset="2"/>
              <a:buChar char="Ø"/>
            </a:pPr>
            <a:r>
              <a:rPr lang="en-US" sz="2400" b="1" dirty="0"/>
              <a:t>Epidemics start and end in communities. </a:t>
            </a:r>
          </a:p>
          <a:p>
            <a:pPr marL="0" indent="0">
              <a:buNone/>
            </a:pPr>
            <a:r>
              <a:rPr lang="en-US" sz="2400" dirty="0"/>
              <a:t>It is the actions of community members that will sustain, or end, an epidemic so they need to be active partners in the response</a:t>
            </a:r>
          </a:p>
          <a:p>
            <a:pPr>
              <a:buFont typeface="Wingdings" panose="05000000000000000000" pitchFamily="2" charset="2"/>
              <a:buChar char="Ø"/>
            </a:pPr>
            <a:r>
              <a:rPr lang="en-US" sz="2400" b="1" dirty="0" err="1"/>
              <a:t>Behaviour</a:t>
            </a:r>
            <a:r>
              <a:rPr lang="en-US" sz="2400" b="1" dirty="0"/>
              <a:t> change is complex</a:t>
            </a:r>
          </a:p>
          <a:p>
            <a:pPr marL="0" indent="0">
              <a:buNone/>
            </a:pPr>
            <a:r>
              <a:rPr lang="en-US" sz="2400" dirty="0"/>
              <a:t>One-way messaging and awareness raising is not enough </a:t>
            </a:r>
          </a:p>
          <a:p>
            <a:pPr>
              <a:buFont typeface="Wingdings" panose="05000000000000000000" pitchFamily="2" charset="2"/>
              <a:buChar char="Ø"/>
            </a:pPr>
            <a:r>
              <a:rPr lang="en-US" sz="2400" b="1" dirty="0"/>
              <a:t>The community knows best</a:t>
            </a:r>
          </a:p>
          <a:p>
            <a:pPr marL="0" indent="0">
              <a:buNone/>
            </a:pPr>
            <a:r>
              <a:rPr lang="en-US" sz="2400" dirty="0"/>
              <a:t>Communities know better than anyone how to encourage safer, healthier practices and what could prevent them</a:t>
            </a:r>
          </a:p>
          <a:p>
            <a:pPr>
              <a:buFont typeface="Wingdings" panose="05000000000000000000" pitchFamily="2" charset="2"/>
              <a:buChar char="Ø"/>
            </a:pPr>
            <a:r>
              <a:rPr lang="en-US" sz="2400" b="1" dirty="0"/>
              <a:t>Trust is a key ingredient</a:t>
            </a:r>
          </a:p>
          <a:p>
            <a:pPr marL="0" indent="0">
              <a:buNone/>
            </a:pPr>
            <a:r>
              <a:rPr lang="en-US" sz="2400" dirty="0"/>
              <a:t>If communities don’t trust us, they will not listen, contribute, or follow the actions needed to control an epidemic and may even react with hostility and violence</a:t>
            </a:r>
          </a:p>
          <a:p>
            <a:pPr>
              <a:buFont typeface="Wingdings" panose="05000000000000000000" pitchFamily="2" charset="2"/>
              <a:buChar char="Ø"/>
            </a:pPr>
            <a:r>
              <a:rPr lang="en-US" sz="2400" b="1" dirty="0"/>
              <a:t>To build trust, we need to listen and act</a:t>
            </a:r>
          </a:p>
          <a:p>
            <a:pPr marL="0" indent="0">
              <a:buNone/>
            </a:pPr>
            <a:r>
              <a:rPr lang="en-US" sz="2400" dirty="0"/>
              <a:t>Feedback is crucial to understand community perceptions and adapt our response to stay relevant and effective</a:t>
            </a:r>
          </a:p>
          <a:p>
            <a:endParaRPr lang="en-US" sz="1400" dirty="0"/>
          </a:p>
        </p:txBody>
      </p:sp>
      <p:sp>
        <p:nvSpPr>
          <p:cNvPr id="4" name="TextBox 3">
            <a:extLst>
              <a:ext uri="{FF2B5EF4-FFF2-40B4-BE49-F238E27FC236}">
                <a16:creationId xmlns:a16="http://schemas.microsoft.com/office/drawing/2014/main" id="{654E3AA2-9D03-5C54-7DDB-5C523429C154}"/>
              </a:ext>
            </a:extLst>
          </p:cNvPr>
          <p:cNvSpPr txBox="1"/>
          <p:nvPr/>
        </p:nvSpPr>
        <p:spPr>
          <a:xfrm>
            <a:off x="1698170" y="2913017"/>
            <a:ext cx="2415305" cy="615553"/>
          </a:xfrm>
          <a:prstGeom prst="rect">
            <a:avLst/>
          </a:prstGeom>
          <a:noFill/>
        </p:spPr>
        <p:txBody>
          <a:bodyPr wrap="square" rtlCol="0">
            <a:spAutoFit/>
          </a:bodyPr>
          <a:lstStyle/>
          <a:p>
            <a:r>
              <a:rPr lang="en-US" dirty="0"/>
              <a:t> </a:t>
            </a:r>
            <a:r>
              <a:rPr lang="en-US" sz="3400" dirty="0">
                <a:solidFill>
                  <a:schemeClr val="bg1"/>
                </a:solidFill>
              </a:rPr>
              <a:t>Because…</a:t>
            </a:r>
          </a:p>
        </p:txBody>
      </p:sp>
    </p:spTree>
    <p:extLst>
      <p:ext uri="{BB962C8B-B14F-4D97-AF65-F5344CB8AC3E}">
        <p14:creationId xmlns:p14="http://schemas.microsoft.com/office/powerpoint/2010/main" val="35749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C89C12-FCB2-747E-5B37-3BCD2CBBF100}"/>
              </a:ext>
            </a:extLst>
          </p:cNvPr>
          <p:cNvSpPr>
            <a:spLocks noGrp="1"/>
          </p:cNvSpPr>
          <p:nvPr>
            <p:ph idx="1"/>
          </p:nvPr>
        </p:nvSpPr>
        <p:spPr>
          <a:xfrm>
            <a:off x="1" y="235131"/>
            <a:ext cx="7545274" cy="5937069"/>
          </a:xfrm>
        </p:spPr>
        <p:txBody>
          <a:bodyPr>
            <a:noAutofit/>
          </a:bodyPr>
          <a:lstStyle/>
          <a:p>
            <a:r>
              <a:rPr lang="en-US" sz="2200" dirty="0"/>
              <a:t>Provide </a:t>
            </a:r>
            <a:r>
              <a:rPr lang="en-US" sz="2200" b="1" dirty="0"/>
              <a:t>timely, relevant and actionable life-saving information</a:t>
            </a:r>
            <a:r>
              <a:rPr lang="en-US" sz="2200" dirty="0"/>
              <a:t> through the most appropriate communication approaches to encourage people to </a:t>
            </a:r>
            <a:r>
              <a:rPr lang="en-US" sz="2200" b="1" dirty="0"/>
              <a:t>adopt safe health practices and reduce fear, stigma and misinformation.</a:t>
            </a:r>
          </a:p>
          <a:p>
            <a:endParaRPr lang="en-US" sz="2200" dirty="0"/>
          </a:p>
          <a:p>
            <a:r>
              <a:rPr lang="en-US" sz="2200" b="1" dirty="0"/>
              <a:t>Listen to community feedback to understand the beliefs, fears, rumors, questions and suggestions </a:t>
            </a:r>
            <a:r>
              <a:rPr lang="en-US" sz="2200" dirty="0"/>
              <a:t>communities have about the health risk/outbreak and use it to guide the response.</a:t>
            </a:r>
          </a:p>
          <a:p>
            <a:endParaRPr lang="en-US" sz="2200" dirty="0"/>
          </a:p>
          <a:p>
            <a:r>
              <a:rPr lang="en-US" sz="2200" dirty="0"/>
              <a:t>Use </a:t>
            </a:r>
            <a:r>
              <a:rPr lang="en-US" sz="2200" b="1" dirty="0"/>
              <a:t>innovative approaches to encourage behavior change</a:t>
            </a:r>
            <a:r>
              <a:rPr lang="en-US" sz="2200" dirty="0"/>
              <a:t> and take steps to prevent and reduce the spread of disease.</a:t>
            </a:r>
          </a:p>
          <a:p>
            <a:endParaRPr lang="en-US" sz="2200" dirty="0"/>
          </a:p>
          <a:p>
            <a:r>
              <a:rPr lang="en-US" sz="2200" dirty="0"/>
              <a:t>Identify and </a:t>
            </a:r>
            <a:r>
              <a:rPr lang="en-US" sz="2200" b="1" dirty="0"/>
              <a:t>support community-led solutions </a:t>
            </a:r>
            <a:r>
              <a:rPr lang="en-US" sz="2200" dirty="0"/>
              <a:t>to control the outbreak, ensuring active participation of the population in the response.</a:t>
            </a:r>
          </a:p>
        </p:txBody>
      </p:sp>
      <p:pic>
        <p:nvPicPr>
          <p:cNvPr id="4" name="Google Shape;237;p23">
            <a:extLst>
              <a:ext uri="{FF2B5EF4-FFF2-40B4-BE49-F238E27FC236}">
                <a16:creationId xmlns:a16="http://schemas.microsoft.com/office/drawing/2014/main" id="{B0DBF33B-AA19-A013-7FBF-F01684EB3332}"/>
              </a:ext>
            </a:extLst>
          </p:cNvPr>
          <p:cNvPicPr preferRelativeResize="0"/>
          <p:nvPr/>
        </p:nvPicPr>
        <p:blipFill rotWithShape="1">
          <a:blip r:embed="rId4"/>
          <a:srcRect l="35800" t="21743" r="54750" b="17333"/>
          <a:stretch/>
        </p:blipFill>
        <p:spPr>
          <a:xfrm>
            <a:off x="9159995" y="640080"/>
            <a:ext cx="1456106" cy="5280471"/>
          </a:xfrm>
          <a:prstGeom prst="rect">
            <a:avLst/>
          </a:prstGeom>
          <a:noFill/>
        </p:spPr>
      </p:pic>
      <p:grpSp>
        <p:nvGrpSpPr>
          <p:cNvPr id="11" name="Group 10">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55512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6A3B93-CE75-8DA4-DD11-5582E739736A}"/>
              </a:ext>
            </a:extLst>
          </p:cNvPr>
          <p:cNvSpPr>
            <a:spLocks noGrp="1"/>
          </p:cNvSpPr>
          <p:nvPr>
            <p:ph type="title"/>
          </p:nvPr>
        </p:nvSpPr>
        <p:spPr>
          <a:xfrm>
            <a:off x="1069848" y="554788"/>
            <a:ext cx="11248426" cy="1609344"/>
          </a:xfrm>
        </p:spPr>
        <p:txBody>
          <a:bodyPr>
            <a:normAutofit/>
          </a:bodyPr>
          <a:lstStyle/>
          <a:p>
            <a:r>
              <a:rPr lang="en-US" dirty="0"/>
              <a:t>Activity – Good communication</a:t>
            </a:r>
          </a:p>
        </p:txBody>
      </p:sp>
      <p:sp>
        <p:nvSpPr>
          <p:cNvPr id="3" name="Content Placeholder 2">
            <a:extLst>
              <a:ext uri="{FF2B5EF4-FFF2-40B4-BE49-F238E27FC236}">
                <a16:creationId xmlns:a16="http://schemas.microsoft.com/office/drawing/2014/main" id="{97AB2683-4471-DA3E-329F-4A961CFD4F08}"/>
              </a:ext>
            </a:extLst>
          </p:cNvPr>
          <p:cNvSpPr>
            <a:spLocks noGrp="1"/>
          </p:cNvSpPr>
          <p:nvPr>
            <p:ph idx="1"/>
          </p:nvPr>
        </p:nvSpPr>
        <p:spPr>
          <a:xfrm>
            <a:off x="1069848" y="2320412"/>
            <a:ext cx="10058400" cy="3851787"/>
          </a:xfrm>
        </p:spPr>
        <p:txBody>
          <a:bodyPr>
            <a:noAutofit/>
          </a:bodyPr>
          <a:lstStyle/>
          <a:p>
            <a:pPr marL="0" indent="0">
              <a:buNone/>
            </a:pPr>
            <a:r>
              <a:rPr lang="en-US" sz="3000" dirty="0"/>
              <a:t>When you are in communities, talking to people about a disease outbreak, what do you do and what do you not do?</a:t>
            </a:r>
          </a:p>
          <a:p>
            <a:endParaRPr lang="en-US" sz="3000" dirty="0"/>
          </a:p>
          <a:p>
            <a:r>
              <a:rPr lang="en-US" sz="3000" dirty="0"/>
              <a:t>What would a good communicator do?</a:t>
            </a:r>
          </a:p>
          <a:p>
            <a:endParaRPr lang="en-US" sz="3000" dirty="0"/>
          </a:p>
          <a:p>
            <a:r>
              <a:rPr lang="en-US" sz="3000" dirty="0"/>
              <a:t>What would a bad communicator do?</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Google Shape;366;p36" descr="Lápiz">
            <a:extLst>
              <a:ext uri="{FF2B5EF4-FFF2-40B4-BE49-F238E27FC236}">
                <a16:creationId xmlns:a16="http://schemas.microsoft.com/office/drawing/2014/main" id="{E943E744-5FD5-3A68-0733-2E5C8610C9A8}"/>
              </a:ext>
            </a:extLst>
          </p:cNvPr>
          <p:cNvPicPr preferRelativeResize="0"/>
          <p:nvPr/>
        </p:nvPicPr>
        <p:blipFill rotWithShape="1">
          <a:blip r:embed="rId6">
            <a:alphaModFix/>
          </a:blip>
          <a:srcRect/>
          <a:stretch/>
        </p:blipFill>
        <p:spPr>
          <a:xfrm>
            <a:off x="9252008" y="4544289"/>
            <a:ext cx="1011115" cy="1011115"/>
          </a:xfrm>
          <a:prstGeom prst="rect">
            <a:avLst/>
          </a:prstGeom>
          <a:solidFill>
            <a:schemeClr val="accent2"/>
          </a:solidFill>
          <a:ln>
            <a:solidFill>
              <a:schemeClr val="accent1"/>
            </a:solidFill>
          </a:ln>
        </p:spPr>
      </p:pic>
    </p:spTree>
    <p:extLst>
      <p:ext uri="{BB962C8B-B14F-4D97-AF65-F5344CB8AC3E}">
        <p14:creationId xmlns:p14="http://schemas.microsoft.com/office/powerpoint/2010/main" val="80166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0A21-7B4B-10C3-9608-41FDC8E60828}"/>
              </a:ext>
            </a:extLst>
          </p:cNvPr>
          <p:cNvSpPr>
            <a:spLocks noGrp="1"/>
          </p:cNvSpPr>
          <p:nvPr>
            <p:ph type="title"/>
          </p:nvPr>
        </p:nvSpPr>
        <p:spPr>
          <a:xfrm>
            <a:off x="-91440" y="0"/>
            <a:ext cx="12192000" cy="1609344"/>
          </a:xfrm>
        </p:spPr>
        <p:txBody>
          <a:bodyPr/>
          <a:lstStyle/>
          <a:p>
            <a:pPr algn="ctr"/>
            <a:r>
              <a:rPr lang="en-US" dirty="0"/>
              <a:t>How to communicate during a public health emergency</a:t>
            </a:r>
          </a:p>
        </p:txBody>
      </p:sp>
      <p:graphicFrame>
        <p:nvGraphicFramePr>
          <p:cNvPr id="7" name="Content Placeholder 2">
            <a:extLst>
              <a:ext uri="{FF2B5EF4-FFF2-40B4-BE49-F238E27FC236}">
                <a16:creationId xmlns:a16="http://schemas.microsoft.com/office/drawing/2014/main" id="{D19F1365-FB3E-A53C-85FA-06E9B46E6BEF}"/>
              </a:ext>
            </a:extLst>
          </p:cNvPr>
          <p:cNvGraphicFramePr>
            <a:graphicFrameLocks noGrp="1"/>
          </p:cNvGraphicFramePr>
          <p:nvPr>
            <p:ph idx="1"/>
            <p:extLst>
              <p:ext uri="{D42A27DB-BD31-4B8C-83A1-F6EECF244321}">
                <p14:modId xmlns:p14="http://schemas.microsoft.com/office/powerpoint/2010/main" val="365305322"/>
              </p:ext>
            </p:extLst>
          </p:nvPr>
        </p:nvGraphicFramePr>
        <p:xfrm>
          <a:off x="117566" y="1345474"/>
          <a:ext cx="11982994" cy="5512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64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8FBF-5618-F833-96AD-43CA33F124AC}"/>
              </a:ext>
            </a:extLst>
          </p:cNvPr>
          <p:cNvSpPr>
            <a:spLocks noGrp="1"/>
          </p:cNvSpPr>
          <p:nvPr>
            <p:ph type="title"/>
          </p:nvPr>
        </p:nvSpPr>
        <p:spPr>
          <a:xfrm>
            <a:off x="377517" y="0"/>
            <a:ext cx="10058400" cy="1609344"/>
          </a:xfrm>
        </p:spPr>
        <p:txBody>
          <a:bodyPr/>
          <a:lstStyle/>
          <a:p>
            <a:r>
              <a:rPr lang="en-US" dirty="0"/>
              <a:t>Lets Practice! Play Role</a:t>
            </a:r>
          </a:p>
        </p:txBody>
      </p:sp>
      <p:pic>
        <p:nvPicPr>
          <p:cNvPr id="7" name="Content Placeholder 6" descr="A poster of a person touching their head&#10;&#10;Description automatically generated">
            <a:extLst>
              <a:ext uri="{FF2B5EF4-FFF2-40B4-BE49-F238E27FC236}">
                <a16:creationId xmlns:a16="http://schemas.microsoft.com/office/drawing/2014/main" id="{82A9562B-20AD-9197-3918-8791CCA62D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2114" y="1609344"/>
            <a:ext cx="7922798" cy="4822902"/>
          </a:xfrm>
        </p:spPr>
      </p:pic>
    </p:spTree>
    <p:extLst>
      <p:ext uri="{BB962C8B-B14F-4D97-AF65-F5344CB8AC3E}">
        <p14:creationId xmlns:p14="http://schemas.microsoft.com/office/powerpoint/2010/main" val="866822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8" name="Rectangle 1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75958B3-5D3B-6860-4BF2-479508196194}"/>
              </a:ext>
            </a:extLst>
          </p:cNvPr>
          <p:cNvSpPr>
            <a:spLocks noGrp="1"/>
          </p:cNvSpPr>
          <p:nvPr>
            <p:ph type="title"/>
          </p:nvPr>
        </p:nvSpPr>
        <p:spPr>
          <a:xfrm>
            <a:off x="1051560" y="643468"/>
            <a:ext cx="9966960" cy="3592432"/>
          </a:xfrm>
        </p:spPr>
        <p:txBody>
          <a:bodyPr vert="horz" lIns="91440" tIns="45720" rIns="91440" bIns="45720" rtlCol="0" anchor="ctr">
            <a:normAutofit/>
          </a:bodyPr>
          <a:lstStyle/>
          <a:p>
            <a:pPr>
              <a:lnSpc>
                <a:spcPct val="80000"/>
              </a:lnSpc>
            </a:pPr>
            <a:r>
              <a:rPr lang="en-US" sz="8900" cap="all" dirty="0">
                <a:blipFill dpi="0" rotWithShape="1">
                  <a:blip r:embed="rId5"/>
                  <a:srcRect/>
                  <a:tile tx="6350" ty="-127000" sx="65000" sy="64000" flip="none" algn="tl"/>
                </a:blipFill>
              </a:rPr>
              <a:t>Collecting communities' feedback</a:t>
            </a:r>
          </a:p>
        </p:txBody>
      </p:sp>
      <p:sp>
        <p:nvSpPr>
          <p:cNvPr id="20" name="Rectangle 1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212DF1-F67E-5E14-5B78-552A9A248D8E}"/>
              </a:ext>
            </a:extLst>
          </p:cNvPr>
          <p:cNvSpPr>
            <a:spLocks noGrp="1"/>
          </p:cNvSpPr>
          <p:nvPr>
            <p:ph idx="1"/>
          </p:nvPr>
        </p:nvSpPr>
        <p:spPr>
          <a:xfrm>
            <a:off x="1069848" y="4913336"/>
            <a:ext cx="7891272" cy="1069848"/>
          </a:xfrm>
        </p:spPr>
        <p:txBody>
          <a:bodyPr vert="horz" lIns="91440" tIns="45720" rIns="91440" bIns="45720" rtlCol="0">
            <a:normAutofit/>
          </a:bodyPr>
          <a:lstStyle/>
          <a:p>
            <a:pPr marL="0" indent="0">
              <a:buNone/>
            </a:pPr>
            <a:r>
              <a:rPr lang="en-US" sz="4000" dirty="0">
                <a:solidFill>
                  <a:srgbClr val="000000"/>
                </a:solidFill>
              </a:rPr>
              <a:t>Why is it important? </a:t>
            </a:r>
          </a:p>
        </p:txBody>
      </p:sp>
      <p:grpSp>
        <p:nvGrpSpPr>
          <p:cNvPr id="22" name="Group 21">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3" name="Oval 22">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9117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F5501D50-7393-0E17-414F-2938A8C9D296}"/>
              </a:ext>
            </a:extLst>
          </p:cNvPr>
          <p:cNvSpPr>
            <a:spLocks noGrp="1"/>
          </p:cNvSpPr>
          <p:nvPr>
            <p:ph type="title"/>
          </p:nvPr>
        </p:nvSpPr>
        <p:spPr>
          <a:xfrm>
            <a:off x="643468" y="643466"/>
            <a:ext cx="3686312" cy="5528734"/>
          </a:xfrm>
        </p:spPr>
        <p:txBody>
          <a:bodyPr>
            <a:normAutofit/>
          </a:bodyPr>
          <a:lstStyle/>
          <a:p>
            <a:pPr algn="r"/>
            <a:r>
              <a:rPr lang="en-US" sz="3700" dirty="0">
                <a:solidFill>
                  <a:srgbClr val="FFFFFF"/>
                </a:solidFill>
              </a:rPr>
              <a:t>Communities’ Feedback </a:t>
            </a:r>
          </a:p>
        </p:txBody>
      </p:sp>
      <p:sp>
        <p:nvSpPr>
          <p:cNvPr id="3" name="Content Placeholder 2">
            <a:extLst>
              <a:ext uri="{FF2B5EF4-FFF2-40B4-BE49-F238E27FC236}">
                <a16:creationId xmlns:a16="http://schemas.microsoft.com/office/drawing/2014/main" id="{5E257448-C680-3DC9-EE63-B9B78F5001B4}"/>
              </a:ext>
            </a:extLst>
          </p:cNvPr>
          <p:cNvSpPr>
            <a:spLocks noGrp="1"/>
          </p:cNvSpPr>
          <p:nvPr>
            <p:ph idx="1"/>
          </p:nvPr>
        </p:nvSpPr>
        <p:spPr>
          <a:xfrm>
            <a:off x="4651513" y="326570"/>
            <a:ext cx="7540487" cy="6531429"/>
          </a:xfrm>
        </p:spPr>
        <p:txBody>
          <a:bodyPr anchor="ctr">
            <a:normAutofit lnSpcReduction="10000"/>
          </a:bodyPr>
          <a:lstStyle/>
          <a:p>
            <a:r>
              <a:rPr lang="en-US" sz="2800" b="1" dirty="0"/>
              <a:t>It the right of the communities!!! And our obligation (AAP)</a:t>
            </a:r>
          </a:p>
          <a:p>
            <a:r>
              <a:rPr lang="en-US" sz="2800" dirty="0"/>
              <a:t>Helps building trust </a:t>
            </a:r>
          </a:p>
          <a:p>
            <a:endParaRPr lang="en-US" sz="2800" dirty="0"/>
          </a:p>
          <a:p>
            <a:r>
              <a:rPr lang="en-US" sz="2800" dirty="0"/>
              <a:t>Helps inform &amp; improve outbreak response</a:t>
            </a:r>
          </a:p>
          <a:p>
            <a:r>
              <a:rPr lang="en-US" sz="2800" dirty="0"/>
              <a:t>Ensures the right topics and targeted interventions are addressed</a:t>
            </a:r>
          </a:p>
          <a:p>
            <a:endParaRPr lang="en-US" sz="2800" dirty="0"/>
          </a:p>
          <a:p>
            <a:r>
              <a:rPr lang="en-US" sz="2800" dirty="0"/>
              <a:t>Helps detecting problems in an early stage </a:t>
            </a:r>
          </a:p>
          <a:p>
            <a:r>
              <a:rPr lang="en-US" sz="2800" dirty="0"/>
              <a:t>Highlights cases of fraud and abuse</a:t>
            </a:r>
          </a:p>
          <a:p>
            <a:endParaRPr lang="en-US" sz="2800" dirty="0"/>
          </a:p>
          <a:p>
            <a:r>
              <a:rPr lang="en-US" sz="2800" dirty="0"/>
              <a:t>Makes work more efficient and sustainable</a:t>
            </a:r>
          </a:p>
          <a:p>
            <a:r>
              <a:rPr lang="en-US" sz="2800" dirty="0"/>
              <a:t>Can protect frontline volunteers/workers</a:t>
            </a:r>
          </a:p>
          <a:p>
            <a:endParaRPr lang="en-US" dirty="0"/>
          </a:p>
          <a:p>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03448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8ED9B8F9-385E-946B-762E-55D493E14A66}"/>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Managing Feedback</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B399AF6-A099-2F0B-D17A-BEC5DCD3D788}"/>
              </a:ext>
            </a:extLst>
          </p:cNvPr>
          <p:cNvSpPr>
            <a:spLocks noGrp="1"/>
          </p:cNvSpPr>
          <p:nvPr>
            <p:ph idx="1"/>
          </p:nvPr>
        </p:nvSpPr>
        <p:spPr>
          <a:xfrm>
            <a:off x="5400129" y="1143404"/>
            <a:ext cx="6736847" cy="5407212"/>
          </a:xfrm>
        </p:spPr>
        <p:txBody>
          <a:bodyPr anchor="ctr">
            <a:noAutofit/>
          </a:bodyPr>
          <a:lstStyle/>
          <a:p>
            <a:r>
              <a:rPr lang="en-US" sz="2500" dirty="0"/>
              <a:t>It is </a:t>
            </a:r>
            <a:r>
              <a:rPr lang="en-US" sz="2500" b="1" dirty="0"/>
              <a:t>not enough to collect feedback</a:t>
            </a:r>
            <a:r>
              <a:rPr lang="en-US" sz="2500" dirty="0"/>
              <a:t>, issues to be addressed </a:t>
            </a:r>
          </a:p>
          <a:p>
            <a:r>
              <a:rPr lang="en-US" sz="2500" dirty="0"/>
              <a:t>Depending on the type of feedback, the </a:t>
            </a:r>
            <a:r>
              <a:rPr lang="en-US" sz="2500" b="1" dirty="0"/>
              <a:t>response can be information and/or action</a:t>
            </a:r>
          </a:p>
          <a:p>
            <a:r>
              <a:rPr lang="en-US" sz="2500" dirty="0"/>
              <a:t>Ensure that the </a:t>
            </a:r>
            <a:r>
              <a:rPr lang="en-US" sz="2500" b="1" dirty="0"/>
              <a:t>response/action is well understood and meets the needs</a:t>
            </a:r>
          </a:p>
          <a:p>
            <a:r>
              <a:rPr lang="en-US" sz="2500" dirty="0"/>
              <a:t>Ensure </a:t>
            </a:r>
            <a:r>
              <a:rPr lang="en-US" sz="2500" b="1" dirty="0"/>
              <a:t>specific management of complaints and serious complaints</a:t>
            </a:r>
          </a:p>
          <a:p>
            <a:r>
              <a:rPr lang="en-US" sz="2500" dirty="0"/>
              <a:t>Make sure community </a:t>
            </a:r>
            <a:r>
              <a:rPr lang="en-US" sz="2500" b="1" dirty="0"/>
              <a:t>feedback leads to changes to the program if needed and/or higher level advocacy and decisions</a:t>
            </a:r>
          </a:p>
          <a:p>
            <a:r>
              <a:rPr lang="en-US" sz="2500" dirty="0"/>
              <a:t>For </a:t>
            </a:r>
            <a:r>
              <a:rPr lang="en-US" sz="2500" b="1" dirty="0"/>
              <a:t>“dangerous” rumors</a:t>
            </a:r>
            <a:r>
              <a:rPr lang="en-US" sz="2500" dirty="0"/>
              <a:t>, be sure to give the correct information </a:t>
            </a:r>
            <a:r>
              <a:rPr lang="en-US" sz="2500" b="1" dirty="0"/>
              <a:t>as quickly as possible.</a:t>
            </a:r>
          </a:p>
          <a:p>
            <a:r>
              <a:rPr lang="en-US" sz="2500" dirty="0"/>
              <a:t>Make sure to </a:t>
            </a:r>
            <a:r>
              <a:rPr lang="en-US" sz="2500" b="1" dirty="0"/>
              <a:t>close the loop </a:t>
            </a:r>
            <a:r>
              <a:rPr lang="en-US" sz="2500" dirty="0"/>
              <a:t>(communities have the right to know what was done)</a:t>
            </a:r>
            <a:endParaRPr lang="en-US" sz="2500" b="1" dirty="0"/>
          </a:p>
          <a:p>
            <a:endParaRPr lang="en-US" sz="2400" dirty="0"/>
          </a:p>
        </p:txBody>
      </p:sp>
    </p:spTree>
    <p:extLst>
      <p:ext uri="{BB962C8B-B14F-4D97-AF65-F5344CB8AC3E}">
        <p14:creationId xmlns:p14="http://schemas.microsoft.com/office/powerpoint/2010/main" val="147772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010416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Populations at risk of severe mpox</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199560" y="1237345"/>
            <a:ext cx="11560049" cy="5549596"/>
          </a:xfrm>
          <a:prstGeom prst="rect">
            <a:avLst/>
          </a:prstGeom>
          <a:noFill/>
          <a:ln>
            <a:noFill/>
          </a:ln>
        </p:spPr>
        <p:txBody>
          <a:bodyPr spcFirstLastPara="1" wrap="square" lIns="0" tIns="9525" rIns="0" bIns="0" anchor="t" anchorCtr="0">
            <a:spAutoFit/>
          </a:bodyPr>
          <a:lstStyle/>
          <a:p>
            <a:pPr marL="438150" marR="3810" indent="-428625">
              <a:lnSpc>
                <a:spcPct val="150000"/>
              </a:lnSpc>
              <a:buFont typeface="Wingdings" panose="05000000000000000000" pitchFamily="2" charset="2"/>
              <a:buChar char="Ø"/>
            </a:pPr>
            <a:r>
              <a:rPr lang="en-US" sz="2000" b="1" dirty="0">
                <a:solidFill>
                  <a:schemeClr val="dk1"/>
                </a:solidFill>
                <a:ea typeface="Montserrat SemiBold"/>
                <a:cs typeface="Montserrat SemiBold"/>
                <a:sym typeface="Montserrat SemiBold"/>
              </a:rPr>
              <a:t>Children.</a:t>
            </a:r>
            <a:r>
              <a:rPr lang="en-US" sz="2000" dirty="0">
                <a:solidFill>
                  <a:schemeClr val="dk1"/>
                </a:solidFill>
                <a:ea typeface="Montserrat SemiBold"/>
                <a:cs typeface="Montserrat SemiBold"/>
                <a:sym typeface="Montserrat SemiBold"/>
              </a:rPr>
              <a:t> Where data are available, infants and children under 5 years of age are at highest risk of severe disease and death, particularly where prompt high-quality case management is limited or unavailable. Recent data show that children under 5 years of age, particularly those under 1 year of age, are at highest risk of severe disease and death. This is mainly due to their immune system being largely underdeveloped. In some contexts, existing comorbidities (for ex., severe/acute malnutrition) or concurrent infections potentially increase the risk of adverse outcomes in children.</a:t>
            </a:r>
          </a:p>
          <a:p>
            <a:pPr marL="438150" marR="3810" indent="-428625">
              <a:lnSpc>
                <a:spcPct val="150000"/>
              </a:lnSpc>
              <a:buFont typeface="Wingdings" panose="05000000000000000000" pitchFamily="2" charset="2"/>
              <a:buChar char="Ø"/>
            </a:pPr>
            <a:r>
              <a:rPr lang="en-US" sz="2000" b="1" dirty="0">
                <a:solidFill>
                  <a:schemeClr val="dk1"/>
                </a:solidFill>
                <a:ea typeface="Montserrat SemiBold"/>
                <a:cs typeface="Montserrat SemiBold"/>
                <a:sym typeface="Montserrat SemiBold"/>
              </a:rPr>
              <a:t>Pregnant women. P</a:t>
            </a:r>
            <a:r>
              <a:rPr lang="en-US" sz="2000" dirty="0">
                <a:solidFill>
                  <a:schemeClr val="dk1"/>
                </a:solidFill>
                <a:ea typeface="Montserrat SemiBold"/>
                <a:cs typeface="Montserrat SemiBold"/>
                <a:sym typeface="Montserrat SemiBold"/>
              </a:rPr>
              <a:t>regnant women have a higher susceptibility to severe mpox infections, due to the physiological and immunological changes induced by pregnancy. Available data suggest that mpox can cause adverse pregnancy outcomes including miscarriage, stillbirth, preterm delivery, neonatal mpox, and </a:t>
            </a:r>
            <a:r>
              <a:rPr lang="en-US" sz="2000" dirty="0" err="1">
                <a:solidFill>
                  <a:schemeClr val="dk1"/>
                </a:solidFill>
                <a:ea typeface="Montserrat SemiBold"/>
                <a:cs typeface="Montserrat SemiBold"/>
                <a:sym typeface="Montserrat SemiBold"/>
              </a:rPr>
              <a:t>foetal</a:t>
            </a:r>
            <a:r>
              <a:rPr lang="en-US" sz="2000" dirty="0">
                <a:solidFill>
                  <a:schemeClr val="dk1"/>
                </a:solidFill>
                <a:ea typeface="Montserrat SemiBold"/>
                <a:cs typeface="Montserrat SemiBold"/>
                <a:sym typeface="Montserrat SemiBold"/>
              </a:rPr>
              <a:t> death before delivery.</a:t>
            </a:r>
          </a:p>
          <a:p>
            <a:pPr marL="438150" marR="3810" indent="-428625">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295068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9BE00BC-C3A2-834B-A21F-AAC584176524}"/>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Types of feedback </a:t>
            </a:r>
            <a:br>
              <a:rPr lang="en-US" sz="3000" dirty="0">
                <a:solidFill>
                  <a:srgbClr val="FFFFFF"/>
                </a:solidFill>
              </a:rPr>
            </a:br>
            <a:r>
              <a:rPr lang="en-US" sz="3000" dirty="0">
                <a:solidFill>
                  <a:srgbClr val="FFFFFF"/>
                </a:solidFill>
              </a:rPr>
              <a:t>(examples)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Content Placeholder 2">
            <a:extLst>
              <a:ext uri="{FF2B5EF4-FFF2-40B4-BE49-F238E27FC236}">
                <a16:creationId xmlns:a16="http://schemas.microsoft.com/office/drawing/2014/main" id="{AC5E3FC6-9162-EB63-EFAF-897D4FD259C9}"/>
              </a:ext>
            </a:extLst>
          </p:cNvPr>
          <p:cNvSpPr>
            <a:spLocks noGrp="1"/>
          </p:cNvSpPr>
          <p:nvPr>
            <p:ph idx="1"/>
          </p:nvPr>
        </p:nvSpPr>
        <p:spPr>
          <a:xfrm>
            <a:off x="5617886" y="418011"/>
            <a:ext cx="6428231" cy="6857999"/>
          </a:xfrm>
        </p:spPr>
        <p:txBody>
          <a:bodyPr anchor="ctr">
            <a:normAutofit/>
          </a:bodyPr>
          <a:lstStyle/>
          <a:p>
            <a:r>
              <a:rPr lang="en-US" sz="2500" b="1" dirty="0"/>
              <a:t>Rumors, observations and beliefs </a:t>
            </a:r>
            <a:r>
              <a:rPr lang="en-US" sz="2500" dirty="0"/>
              <a:t>- information that may be partially or completely inaccurate</a:t>
            </a:r>
          </a:p>
          <a:p>
            <a:r>
              <a:rPr lang="en-US" sz="2500" b="1" dirty="0"/>
              <a:t>Questions</a:t>
            </a:r>
            <a:r>
              <a:rPr lang="en-US" sz="2500" dirty="0"/>
              <a:t> - anything the community wants to know</a:t>
            </a:r>
          </a:p>
          <a:p>
            <a:r>
              <a:rPr lang="en-US" sz="2500" b="1" dirty="0"/>
              <a:t>Requests </a:t>
            </a:r>
            <a:r>
              <a:rPr lang="en-US" sz="2500" dirty="0"/>
              <a:t>for help</a:t>
            </a:r>
          </a:p>
          <a:p>
            <a:r>
              <a:rPr lang="en-US" sz="2500" b="1" dirty="0"/>
              <a:t>Suggestions</a:t>
            </a:r>
            <a:r>
              <a:rPr lang="en-US" sz="2500" dirty="0"/>
              <a:t> - ideas from the community on how to address the issues or what we could do better or differently</a:t>
            </a:r>
          </a:p>
          <a:p>
            <a:r>
              <a:rPr lang="en-US" sz="2500" b="1" dirty="0"/>
              <a:t>Thanks and praise </a:t>
            </a:r>
            <a:r>
              <a:rPr lang="en-US" sz="2500" dirty="0"/>
              <a:t>- praise from communities on the response </a:t>
            </a:r>
          </a:p>
          <a:p>
            <a:r>
              <a:rPr lang="en-US" sz="2500" b="1" dirty="0"/>
              <a:t>Sensitive comments </a:t>
            </a:r>
            <a:r>
              <a:rPr lang="en-US" sz="2500" dirty="0"/>
              <a:t>– e.g. Complaints about the behavior of staff or volunteers</a:t>
            </a:r>
          </a:p>
          <a:p>
            <a:r>
              <a:rPr lang="en-US" sz="2500" b="1" dirty="0"/>
              <a:t>Security/</a:t>
            </a:r>
            <a:r>
              <a:rPr lang="en-US" sz="2500" dirty="0"/>
              <a:t> Statements that constitute a threat – e.g. individuals threatening staff or volunteers collecting feedback</a:t>
            </a:r>
            <a:endParaRPr lang="pt-BR" sz="2500" dirty="0"/>
          </a:p>
          <a:p>
            <a:endParaRPr lang="pt-BR" dirty="0"/>
          </a:p>
          <a:p>
            <a:endParaRPr lang="en-US" dirty="0"/>
          </a:p>
        </p:txBody>
      </p:sp>
    </p:spTree>
    <p:extLst>
      <p:ext uri="{BB962C8B-B14F-4D97-AF65-F5344CB8AC3E}">
        <p14:creationId xmlns:p14="http://schemas.microsoft.com/office/powerpoint/2010/main" val="571987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Shape 604"/>
        <p:cNvGrpSpPr/>
        <p:nvPr/>
      </p:nvGrpSpPr>
      <p:grpSpPr>
        <a:xfrm>
          <a:off x="0" y="0"/>
          <a:ext cx="0" cy="0"/>
          <a:chOff x="0" y="0"/>
          <a:chExt cx="0" cy="0"/>
        </a:xfrm>
      </p:grpSpPr>
      <p:grpSp>
        <p:nvGrpSpPr>
          <p:cNvPr id="666" name="Group 665">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67" name="Oval 666">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668" name="Oval 667">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670" name="Freeform: Shape 669">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8" name="Content Placeholder 4">
            <a:extLst>
              <a:ext uri="{FF2B5EF4-FFF2-40B4-BE49-F238E27FC236}">
                <a16:creationId xmlns:a16="http://schemas.microsoft.com/office/drawing/2014/main" id="{EEBBF459-6D0A-4DFC-BE8B-1D55A29031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161" r="2" b="2"/>
          <a:stretch/>
        </p:blipFill>
        <p:spPr>
          <a:xfrm>
            <a:off x="1269917" y="393754"/>
            <a:ext cx="9652165" cy="6064527"/>
          </a:xfrm>
          <a:prstGeom prst="rect">
            <a:avLst/>
          </a:prstGeom>
        </p:spPr>
      </p:pic>
    </p:spTree>
    <p:extLst>
      <p:ext uri="{BB962C8B-B14F-4D97-AF65-F5344CB8AC3E}">
        <p14:creationId xmlns:p14="http://schemas.microsoft.com/office/powerpoint/2010/main" val="906611023"/>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4" name="Oval 1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6857050-C105-4025-ACD7-5C0017D513DB}"/>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cap="all" dirty="0">
                <a:solidFill>
                  <a:srgbClr val="FFFFFF"/>
                </a:solidFill>
              </a:rPr>
              <a:t>How to manage </a:t>
            </a:r>
            <a:r>
              <a:rPr lang="en-US" sz="3000" cap="all" dirty="0" err="1">
                <a:solidFill>
                  <a:srgbClr val="FFFFFF"/>
                </a:solidFill>
              </a:rPr>
              <a:t>Rumours</a:t>
            </a:r>
            <a:r>
              <a:rPr lang="en-US" sz="3000" cap="all" dirty="0">
                <a:solidFill>
                  <a:srgbClr val="FFFFFF"/>
                </a:solidFill>
              </a:rPr>
              <a:t>?</a:t>
            </a:r>
          </a:p>
        </p:txBody>
      </p:sp>
      <p:sp>
        <p:nvSpPr>
          <p:cNvPr id="17" name="Rectangle 1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Content Placeholder 2">
            <a:extLst>
              <a:ext uri="{FF2B5EF4-FFF2-40B4-BE49-F238E27FC236}">
                <a16:creationId xmlns:a16="http://schemas.microsoft.com/office/drawing/2014/main" id="{55F3DA91-D74E-4844-9CF9-F978471CDA9C}"/>
              </a:ext>
            </a:extLst>
          </p:cNvPr>
          <p:cNvSpPr>
            <a:spLocks noGrp="1"/>
          </p:cNvSpPr>
          <p:nvPr/>
        </p:nvSpPr>
        <p:spPr bwMode="auto">
          <a:xfrm>
            <a:off x="6081089" y="725394"/>
            <a:ext cx="5142658" cy="5407212"/>
          </a:xfrm>
          <a:prstGeom prst="rect">
            <a:avLst/>
          </a:prstGeom>
        </p:spPr>
        <p:txBody>
          <a:bodyPr vert="horz" lIns="91440" tIns="45720" rIns="91440" bIns="45720" numCol="1" rtlCol="0" anchor="ctr" anchorCtr="0" compatLnSpc="1">
            <a:prstTxWarp prst="textNoShape">
              <a:avLst/>
            </a:prstTxWarp>
            <a:normAutofit/>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0" indent="-182880" defTabSz="914400">
              <a:lnSpc>
                <a:spcPct val="90000"/>
              </a:lnSpc>
              <a:buClr>
                <a:schemeClr val="accent1">
                  <a:lumMod val="75000"/>
                </a:schemeClr>
              </a:buClr>
              <a:buSzPct val="85000"/>
            </a:pPr>
            <a:r>
              <a:rPr lang="en-US" sz="4700" b="1" dirty="0">
                <a:latin typeface="+mj-lt"/>
                <a:cs typeface="+mn-cs"/>
              </a:rPr>
              <a:t>Listen</a:t>
            </a:r>
          </a:p>
          <a:p>
            <a:pPr marL="1143000" indent="-182880" defTabSz="914400">
              <a:lnSpc>
                <a:spcPct val="90000"/>
              </a:lnSpc>
              <a:buClr>
                <a:schemeClr val="accent1">
                  <a:lumMod val="75000"/>
                </a:schemeClr>
              </a:buClr>
              <a:buSzPct val="85000"/>
            </a:pPr>
            <a:endParaRPr lang="en-US" sz="4700" b="1" dirty="0">
              <a:latin typeface="+mj-lt"/>
              <a:cs typeface="+mn-cs"/>
            </a:endParaRPr>
          </a:p>
          <a:p>
            <a:pPr marL="1143000" indent="-182880" defTabSz="914400">
              <a:lnSpc>
                <a:spcPct val="90000"/>
              </a:lnSpc>
              <a:buClr>
                <a:schemeClr val="accent1">
                  <a:lumMod val="75000"/>
                </a:schemeClr>
              </a:buClr>
              <a:buSzPct val="85000"/>
            </a:pPr>
            <a:r>
              <a:rPr lang="en-US" sz="4700" b="1" dirty="0">
                <a:latin typeface="+mj-lt"/>
                <a:cs typeface="+mn-cs"/>
              </a:rPr>
              <a:t>Verify</a:t>
            </a:r>
          </a:p>
          <a:p>
            <a:pPr marL="1143000" indent="-182880" defTabSz="914400">
              <a:lnSpc>
                <a:spcPct val="90000"/>
              </a:lnSpc>
              <a:buClr>
                <a:schemeClr val="accent1">
                  <a:lumMod val="75000"/>
                </a:schemeClr>
              </a:buClr>
              <a:buSzPct val="85000"/>
            </a:pPr>
            <a:endParaRPr lang="en-US" sz="4700" b="1" dirty="0">
              <a:latin typeface="+mj-lt"/>
              <a:cs typeface="+mn-cs"/>
            </a:endParaRPr>
          </a:p>
          <a:p>
            <a:pPr marL="1143000" indent="-182880" defTabSz="914400">
              <a:lnSpc>
                <a:spcPct val="90000"/>
              </a:lnSpc>
              <a:buClr>
                <a:schemeClr val="accent1">
                  <a:lumMod val="75000"/>
                </a:schemeClr>
              </a:buClr>
              <a:buSzPct val="85000"/>
            </a:pPr>
            <a:r>
              <a:rPr lang="en-US" sz="4700" b="1" dirty="0">
                <a:latin typeface="+mj-lt"/>
                <a:cs typeface="+mn-cs"/>
              </a:rPr>
              <a:t>Respond</a:t>
            </a:r>
          </a:p>
        </p:txBody>
      </p:sp>
    </p:spTree>
    <p:extLst>
      <p:ext uri="{BB962C8B-B14F-4D97-AF65-F5344CB8AC3E}">
        <p14:creationId xmlns:p14="http://schemas.microsoft.com/office/powerpoint/2010/main" val="4000667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50-C105-4025-ACD7-5C0017D513DB}"/>
              </a:ext>
            </a:extLst>
          </p:cNvPr>
          <p:cNvSpPr>
            <a:spLocks noGrp="1"/>
          </p:cNvSpPr>
          <p:nvPr>
            <p:ph type="title"/>
          </p:nvPr>
        </p:nvSpPr>
        <p:spPr>
          <a:xfrm>
            <a:off x="1673728" y="1267848"/>
            <a:ext cx="9144000" cy="648072"/>
          </a:xfrm>
        </p:spPr>
        <p:txBody>
          <a:bodyPr>
            <a:normAutofit/>
          </a:bodyPr>
          <a:lstStyle/>
          <a:p>
            <a:pPr algn="l"/>
            <a:r>
              <a:rPr lang="en-US" sz="2400" dirty="0"/>
              <a:t>STEP 1 - LISTEN </a:t>
            </a:r>
          </a:p>
        </p:txBody>
      </p:sp>
      <p:sp>
        <p:nvSpPr>
          <p:cNvPr id="5" name="Content Placeholder 2">
            <a:extLst>
              <a:ext uri="{FF2B5EF4-FFF2-40B4-BE49-F238E27FC236}">
                <a16:creationId xmlns:a16="http://schemas.microsoft.com/office/drawing/2014/main" id="{7E4F1810-1D8E-4C20-BF64-8FC0BD5A8CB2}"/>
              </a:ext>
            </a:extLst>
          </p:cNvPr>
          <p:cNvSpPr>
            <a:spLocks noGrp="1"/>
          </p:cNvSpPr>
          <p:nvPr/>
        </p:nvSpPr>
        <p:spPr bwMode="auto">
          <a:xfrm>
            <a:off x="1523999" y="2040768"/>
            <a:ext cx="9443459" cy="4514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latin typeface="+mj-lt"/>
              </a:rPr>
              <a:t>Establish a system for listening and capturing Rumours. </a:t>
            </a:r>
          </a:p>
          <a:p>
            <a:pPr lvl="1"/>
            <a:r>
              <a:rPr lang="en-US" sz="2200" dirty="0">
                <a:latin typeface="+mj-lt"/>
              </a:rPr>
              <a:t>For example: Organize a weekly Questions &amp; Answers with the community on the outbreak. Or ask trusted community members to tell you when they hear a rumour.</a:t>
            </a:r>
          </a:p>
          <a:p>
            <a:r>
              <a:rPr lang="en-US" sz="2400" dirty="0">
                <a:latin typeface="+mj-lt"/>
              </a:rPr>
              <a:t>Engage in open and unstructured conversation with people </a:t>
            </a:r>
          </a:p>
          <a:p>
            <a:r>
              <a:rPr lang="en-US" sz="2400" dirty="0">
                <a:latin typeface="+mj-lt"/>
              </a:rPr>
              <a:t>Ensure you listen to a diverse group of people</a:t>
            </a:r>
          </a:p>
          <a:p>
            <a:r>
              <a:rPr lang="en-US" sz="2400" dirty="0">
                <a:latin typeface="+mj-lt"/>
              </a:rPr>
              <a:t>Don’t just ask about rumours, and don’t dismiss what people say.</a:t>
            </a:r>
          </a:p>
          <a:p>
            <a:r>
              <a:rPr lang="en-US" sz="2400" dirty="0">
                <a:latin typeface="+mj-lt"/>
              </a:rPr>
              <a:t>Creating trust is critical</a:t>
            </a:r>
          </a:p>
        </p:txBody>
      </p:sp>
      <p:sp>
        <p:nvSpPr>
          <p:cNvPr id="6" name="Title 1">
            <a:extLst>
              <a:ext uri="{FF2B5EF4-FFF2-40B4-BE49-F238E27FC236}">
                <a16:creationId xmlns:a16="http://schemas.microsoft.com/office/drawing/2014/main" id="{B6857050-C105-4025-ACD7-5C0017D513DB}"/>
              </a:ext>
            </a:extLst>
          </p:cNvPr>
          <p:cNvSpPr txBox="1">
            <a:spLocks/>
          </p:cNvSpPr>
          <p:nvPr/>
        </p:nvSpPr>
        <p:spPr>
          <a:xfrm>
            <a:off x="1523999" y="124848"/>
            <a:ext cx="9144000" cy="1143000"/>
          </a:xfrm>
          <a:custGeom>
            <a:avLst/>
            <a:gdLst>
              <a:gd name="connsiteX0" fmla="*/ 0 w 9144000"/>
              <a:gd name="connsiteY0" fmla="*/ 0 h 1143000"/>
              <a:gd name="connsiteX1" fmla="*/ 297180 w 9144000"/>
              <a:gd name="connsiteY1" fmla="*/ 0 h 1143000"/>
              <a:gd name="connsiteX2" fmla="*/ 868680 w 9144000"/>
              <a:gd name="connsiteY2" fmla="*/ 0 h 1143000"/>
              <a:gd name="connsiteX3" fmla="*/ 1531620 w 9144000"/>
              <a:gd name="connsiteY3" fmla="*/ 0 h 1143000"/>
              <a:gd name="connsiteX4" fmla="*/ 2011680 w 9144000"/>
              <a:gd name="connsiteY4" fmla="*/ 0 h 1143000"/>
              <a:gd name="connsiteX5" fmla="*/ 2400300 w 9144000"/>
              <a:gd name="connsiteY5" fmla="*/ 0 h 1143000"/>
              <a:gd name="connsiteX6" fmla="*/ 2880360 w 9144000"/>
              <a:gd name="connsiteY6" fmla="*/ 0 h 1143000"/>
              <a:gd name="connsiteX7" fmla="*/ 3177540 w 9144000"/>
              <a:gd name="connsiteY7" fmla="*/ 0 h 1143000"/>
              <a:gd name="connsiteX8" fmla="*/ 3657600 w 9144000"/>
              <a:gd name="connsiteY8" fmla="*/ 0 h 1143000"/>
              <a:gd name="connsiteX9" fmla="*/ 4137660 w 9144000"/>
              <a:gd name="connsiteY9" fmla="*/ 0 h 1143000"/>
              <a:gd name="connsiteX10" fmla="*/ 4526280 w 9144000"/>
              <a:gd name="connsiteY10" fmla="*/ 0 h 1143000"/>
              <a:gd name="connsiteX11" fmla="*/ 5280660 w 9144000"/>
              <a:gd name="connsiteY11" fmla="*/ 0 h 1143000"/>
              <a:gd name="connsiteX12" fmla="*/ 5852160 w 9144000"/>
              <a:gd name="connsiteY12" fmla="*/ 0 h 1143000"/>
              <a:gd name="connsiteX13" fmla="*/ 6423660 w 9144000"/>
              <a:gd name="connsiteY13" fmla="*/ 0 h 1143000"/>
              <a:gd name="connsiteX14" fmla="*/ 6995160 w 9144000"/>
              <a:gd name="connsiteY14" fmla="*/ 0 h 1143000"/>
              <a:gd name="connsiteX15" fmla="*/ 7292340 w 9144000"/>
              <a:gd name="connsiteY15" fmla="*/ 0 h 1143000"/>
              <a:gd name="connsiteX16" fmla="*/ 7955280 w 9144000"/>
              <a:gd name="connsiteY16" fmla="*/ 0 h 1143000"/>
              <a:gd name="connsiteX17" fmla="*/ 8526780 w 9144000"/>
              <a:gd name="connsiteY17" fmla="*/ 0 h 1143000"/>
              <a:gd name="connsiteX18" fmla="*/ 9144000 w 9144000"/>
              <a:gd name="connsiteY18" fmla="*/ 0 h 1143000"/>
              <a:gd name="connsiteX19" fmla="*/ 9144000 w 9144000"/>
              <a:gd name="connsiteY19" fmla="*/ 560070 h 1143000"/>
              <a:gd name="connsiteX20" fmla="*/ 9144000 w 9144000"/>
              <a:gd name="connsiteY20" fmla="*/ 1143000 h 1143000"/>
              <a:gd name="connsiteX21" fmla="*/ 8481060 w 9144000"/>
              <a:gd name="connsiteY21" fmla="*/ 1143000 h 1143000"/>
              <a:gd name="connsiteX22" fmla="*/ 8092440 w 9144000"/>
              <a:gd name="connsiteY22" fmla="*/ 1143000 h 1143000"/>
              <a:gd name="connsiteX23" fmla="*/ 7520940 w 9144000"/>
              <a:gd name="connsiteY23" fmla="*/ 1143000 h 1143000"/>
              <a:gd name="connsiteX24" fmla="*/ 7223760 w 9144000"/>
              <a:gd name="connsiteY24" fmla="*/ 1143000 h 1143000"/>
              <a:gd name="connsiteX25" fmla="*/ 6652260 w 9144000"/>
              <a:gd name="connsiteY25" fmla="*/ 1143000 h 1143000"/>
              <a:gd name="connsiteX26" fmla="*/ 6080760 w 9144000"/>
              <a:gd name="connsiteY26" fmla="*/ 1143000 h 1143000"/>
              <a:gd name="connsiteX27" fmla="*/ 5692140 w 9144000"/>
              <a:gd name="connsiteY27" fmla="*/ 1143000 h 1143000"/>
              <a:gd name="connsiteX28" fmla="*/ 5120640 w 9144000"/>
              <a:gd name="connsiteY28" fmla="*/ 1143000 h 1143000"/>
              <a:gd name="connsiteX29" fmla="*/ 4457700 w 9144000"/>
              <a:gd name="connsiteY29" fmla="*/ 1143000 h 1143000"/>
              <a:gd name="connsiteX30" fmla="*/ 3886200 w 9144000"/>
              <a:gd name="connsiteY30" fmla="*/ 1143000 h 1143000"/>
              <a:gd name="connsiteX31" fmla="*/ 3131820 w 9144000"/>
              <a:gd name="connsiteY31" fmla="*/ 1143000 h 1143000"/>
              <a:gd name="connsiteX32" fmla="*/ 2560320 w 9144000"/>
              <a:gd name="connsiteY32" fmla="*/ 1143000 h 1143000"/>
              <a:gd name="connsiteX33" fmla="*/ 2080260 w 9144000"/>
              <a:gd name="connsiteY33" fmla="*/ 1143000 h 1143000"/>
              <a:gd name="connsiteX34" fmla="*/ 1691640 w 9144000"/>
              <a:gd name="connsiteY34" fmla="*/ 1143000 h 1143000"/>
              <a:gd name="connsiteX35" fmla="*/ 1394460 w 9144000"/>
              <a:gd name="connsiteY35" fmla="*/ 1143000 h 1143000"/>
              <a:gd name="connsiteX36" fmla="*/ 822960 w 9144000"/>
              <a:gd name="connsiteY36" fmla="*/ 1143000 h 1143000"/>
              <a:gd name="connsiteX37" fmla="*/ 0 w 9144000"/>
              <a:gd name="connsiteY37" fmla="*/ 1143000 h 1143000"/>
              <a:gd name="connsiteX38" fmla="*/ 0 w 9144000"/>
              <a:gd name="connsiteY38" fmla="*/ 582930 h 1143000"/>
              <a:gd name="connsiteX39" fmla="*/ 0 w 9144000"/>
              <a:gd name="connsiteY39"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44000" h="1143000" fill="none" extrusionOk="0">
                <a:moveTo>
                  <a:pt x="0" y="0"/>
                </a:moveTo>
                <a:cubicBezTo>
                  <a:pt x="95510" y="-14968"/>
                  <a:pt x="172593" y="3328"/>
                  <a:pt x="297180" y="0"/>
                </a:cubicBezTo>
                <a:cubicBezTo>
                  <a:pt x="421767" y="-3328"/>
                  <a:pt x="670921" y="4006"/>
                  <a:pt x="868680" y="0"/>
                </a:cubicBezTo>
                <a:cubicBezTo>
                  <a:pt x="1066439" y="-4006"/>
                  <a:pt x="1334596" y="65602"/>
                  <a:pt x="1531620" y="0"/>
                </a:cubicBezTo>
                <a:cubicBezTo>
                  <a:pt x="1728644" y="-65602"/>
                  <a:pt x="1895515" y="24610"/>
                  <a:pt x="2011680" y="0"/>
                </a:cubicBezTo>
                <a:cubicBezTo>
                  <a:pt x="2127845" y="-24610"/>
                  <a:pt x="2214162" y="11173"/>
                  <a:pt x="2400300" y="0"/>
                </a:cubicBezTo>
                <a:cubicBezTo>
                  <a:pt x="2586438" y="-11173"/>
                  <a:pt x="2743303" y="24153"/>
                  <a:pt x="2880360" y="0"/>
                </a:cubicBezTo>
                <a:cubicBezTo>
                  <a:pt x="3017417" y="-24153"/>
                  <a:pt x="3050920" y="23551"/>
                  <a:pt x="3177540" y="0"/>
                </a:cubicBezTo>
                <a:cubicBezTo>
                  <a:pt x="3304160" y="-23551"/>
                  <a:pt x="3499927" y="52817"/>
                  <a:pt x="3657600" y="0"/>
                </a:cubicBezTo>
                <a:cubicBezTo>
                  <a:pt x="3815273" y="-52817"/>
                  <a:pt x="4022939" y="49998"/>
                  <a:pt x="4137660" y="0"/>
                </a:cubicBezTo>
                <a:cubicBezTo>
                  <a:pt x="4252381" y="-49998"/>
                  <a:pt x="4356696" y="33618"/>
                  <a:pt x="4526280" y="0"/>
                </a:cubicBezTo>
                <a:cubicBezTo>
                  <a:pt x="4695864" y="-33618"/>
                  <a:pt x="5106792" y="65080"/>
                  <a:pt x="5280660" y="0"/>
                </a:cubicBezTo>
                <a:cubicBezTo>
                  <a:pt x="5454528" y="-65080"/>
                  <a:pt x="5677655" y="3385"/>
                  <a:pt x="5852160" y="0"/>
                </a:cubicBezTo>
                <a:cubicBezTo>
                  <a:pt x="6026665" y="-3385"/>
                  <a:pt x="6217126" y="48672"/>
                  <a:pt x="6423660" y="0"/>
                </a:cubicBezTo>
                <a:cubicBezTo>
                  <a:pt x="6630194" y="-48672"/>
                  <a:pt x="6798017" y="21475"/>
                  <a:pt x="6995160" y="0"/>
                </a:cubicBezTo>
                <a:cubicBezTo>
                  <a:pt x="7192303" y="-21475"/>
                  <a:pt x="7155670" y="21771"/>
                  <a:pt x="7292340" y="0"/>
                </a:cubicBezTo>
                <a:cubicBezTo>
                  <a:pt x="7429010" y="-21771"/>
                  <a:pt x="7813769" y="26084"/>
                  <a:pt x="7955280" y="0"/>
                </a:cubicBezTo>
                <a:cubicBezTo>
                  <a:pt x="8096791" y="-26084"/>
                  <a:pt x="8357807" y="14209"/>
                  <a:pt x="8526780" y="0"/>
                </a:cubicBezTo>
                <a:cubicBezTo>
                  <a:pt x="8695753" y="-14209"/>
                  <a:pt x="8977713" y="6649"/>
                  <a:pt x="9144000" y="0"/>
                </a:cubicBezTo>
                <a:cubicBezTo>
                  <a:pt x="9189314" y="217490"/>
                  <a:pt x="9131637" y="347644"/>
                  <a:pt x="9144000" y="560070"/>
                </a:cubicBezTo>
                <a:cubicBezTo>
                  <a:pt x="9156363" y="772496"/>
                  <a:pt x="9125293" y="926944"/>
                  <a:pt x="9144000" y="1143000"/>
                </a:cubicBezTo>
                <a:cubicBezTo>
                  <a:pt x="8825432" y="1175856"/>
                  <a:pt x="8772502" y="1132804"/>
                  <a:pt x="8481060" y="1143000"/>
                </a:cubicBezTo>
                <a:cubicBezTo>
                  <a:pt x="8189618" y="1153196"/>
                  <a:pt x="8243432" y="1132540"/>
                  <a:pt x="8092440" y="1143000"/>
                </a:cubicBezTo>
                <a:cubicBezTo>
                  <a:pt x="7941448" y="1153460"/>
                  <a:pt x="7753414" y="1114115"/>
                  <a:pt x="7520940" y="1143000"/>
                </a:cubicBezTo>
                <a:cubicBezTo>
                  <a:pt x="7288466" y="1171885"/>
                  <a:pt x="7287035" y="1139975"/>
                  <a:pt x="7223760" y="1143000"/>
                </a:cubicBezTo>
                <a:cubicBezTo>
                  <a:pt x="7160485" y="1146025"/>
                  <a:pt x="6808891" y="1074890"/>
                  <a:pt x="6652260" y="1143000"/>
                </a:cubicBezTo>
                <a:cubicBezTo>
                  <a:pt x="6495629" y="1211110"/>
                  <a:pt x="6265548" y="1082599"/>
                  <a:pt x="6080760" y="1143000"/>
                </a:cubicBezTo>
                <a:cubicBezTo>
                  <a:pt x="5895972" y="1203401"/>
                  <a:pt x="5837196" y="1135421"/>
                  <a:pt x="5692140" y="1143000"/>
                </a:cubicBezTo>
                <a:cubicBezTo>
                  <a:pt x="5547084" y="1150579"/>
                  <a:pt x="5367266" y="1130322"/>
                  <a:pt x="5120640" y="1143000"/>
                </a:cubicBezTo>
                <a:cubicBezTo>
                  <a:pt x="4874014" y="1155678"/>
                  <a:pt x="4757373" y="1133437"/>
                  <a:pt x="4457700" y="1143000"/>
                </a:cubicBezTo>
                <a:cubicBezTo>
                  <a:pt x="4158027" y="1152563"/>
                  <a:pt x="4030691" y="1129065"/>
                  <a:pt x="3886200" y="1143000"/>
                </a:cubicBezTo>
                <a:cubicBezTo>
                  <a:pt x="3741709" y="1156935"/>
                  <a:pt x="3311629" y="1136254"/>
                  <a:pt x="3131820" y="1143000"/>
                </a:cubicBezTo>
                <a:cubicBezTo>
                  <a:pt x="2952011" y="1149746"/>
                  <a:pt x="2723975" y="1077991"/>
                  <a:pt x="2560320" y="1143000"/>
                </a:cubicBezTo>
                <a:cubicBezTo>
                  <a:pt x="2396665" y="1208009"/>
                  <a:pt x="2226936" y="1110951"/>
                  <a:pt x="2080260" y="1143000"/>
                </a:cubicBezTo>
                <a:cubicBezTo>
                  <a:pt x="1933584" y="1175049"/>
                  <a:pt x="1805034" y="1105212"/>
                  <a:pt x="1691640" y="1143000"/>
                </a:cubicBezTo>
                <a:cubicBezTo>
                  <a:pt x="1578246" y="1180788"/>
                  <a:pt x="1521234" y="1115396"/>
                  <a:pt x="1394460" y="1143000"/>
                </a:cubicBezTo>
                <a:cubicBezTo>
                  <a:pt x="1267686" y="1170604"/>
                  <a:pt x="1107033" y="1076472"/>
                  <a:pt x="822960" y="1143000"/>
                </a:cubicBezTo>
                <a:cubicBezTo>
                  <a:pt x="538887" y="1209528"/>
                  <a:pt x="344655" y="1102076"/>
                  <a:pt x="0" y="1143000"/>
                </a:cubicBezTo>
                <a:cubicBezTo>
                  <a:pt x="-13237" y="884841"/>
                  <a:pt x="11456" y="802686"/>
                  <a:pt x="0" y="582930"/>
                </a:cubicBezTo>
                <a:cubicBezTo>
                  <a:pt x="-11456" y="363174"/>
                  <a:pt x="59033" y="245206"/>
                  <a:pt x="0" y="0"/>
                </a:cubicBezTo>
                <a:close/>
              </a:path>
              <a:path w="9144000" h="1143000" stroke="0" extrusionOk="0">
                <a:moveTo>
                  <a:pt x="0" y="0"/>
                </a:moveTo>
                <a:cubicBezTo>
                  <a:pt x="98276" y="-17159"/>
                  <a:pt x="168051" y="3277"/>
                  <a:pt x="297180" y="0"/>
                </a:cubicBezTo>
                <a:cubicBezTo>
                  <a:pt x="426309" y="-3277"/>
                  <a:pt x="640199" y="7052"/>
                  <a:pt x="960120" y="0"/>
                </a:cubicBezTo>
                <a:cubicBezTo>
                  <a:pt x="1280041" y="-7052"/>
                  <a:pt x="1343490" y="62557"/>
                  <a:pt x="1531620" y="0"/>
                </a:cubicBezTo>
                <a:cubicBezTo>
                  <a:pt x="1719750" y="-62557"/>
                  <a:pt x="1832196" y="44928"/>
                  <a:pt x="1920240" y="0"/>
                </a:cubicBezTo>
                <a:cubicBezTo>
                  <a:pt x="2008284" y="-44928"/>
                  <a:pt x="2181899" y="32742"/>
                  <a:pt x="2400300" y="0"/>
                </a:cubicBezTo>
                <a:cubicBezTo>
                  <a:pt x="2618701" y="-32742"/>
                  <a:pt x="2751426" y="22456"/>
                  <a:pt x="2880360" y="0"/>
                </a:cubicBezTo>
                <a:cubicBezTo>
                  <a:pt x="3009294" y="-22456"/>
                  <a:pt x="3111272" y="6715"/>
                  <a:pt x="3177540" y="0"/>
                </a:cubicBezTo>
                <a:cubicBezTo>
                  <a:pt x="3243808" y="-6715"/>
                  <a:pt x="3436106" y="24084"/>
                  <a:pt x="3566160" y="0"/>
                </a:cubicBezTo>
                <a:cubicBezTo>
                  <a:pt x="3696214" y="-24084"/>
                  <a:pt x="3914429" y="8719"/>
                  <a:pt x="4046220" y="0"/>
                </a:cubicBezTo>
                <a:cubicBezTo>
                  <a:pt x="4178011" y="-8719"/>
                  <a:pt x="4358811" y="33410"/>
                  <a:pt x="4526280" y="0"/>
                </a:cubicBezTo>
                <a:cubicBezTo>
                  <a:pt x="4693749" y="-33410"/>
                  <a:pt x="4726592" y="340"/>
                  <a:pt x="4823460" y="0"/>
                </a:cubicBezTo>
                <a:cubicBezTo>
                  <a:pt x="4920328" y="-340"/>
                  <a:pt x="5052086" y="17700"/>
                  <a:pt x="5212080" y="0"/>
                </a:cubicBezTo>
                <a:cubicBezTo>
                  <a:pt x="5372074" y="-17700"/>
                  <a:pt x="5646861" y="22963"/>
                  <a:pt x="5875020" y="0"/>
                </a:cubicBezTo>
                <a:cubicBezTo>
                  <a:pt x="6103179" y="-22963"/>
                  <a:pt x="6308653" y="45209"/>
                  <a:pt x="6629400" y="0"/>
                </a:cubicBezTo>
                <a:cubicBezTo>
                  <a:pt x="6950147" y="-45209"/>
                  <a:pt x="6902024" y="39410"/>
                  <a:pt x="7018020" y="0"/>
                </a:cubicBezTo>
                <a:cubicBezTo>
                  <a:pt x="7134016" y="-39410"/>
                  <a:pt x="7540097" y="59212"/>
                  <a:pt x="7680960" y="0"/>
                </a:cubicBezTo>
                <a:cubicBezTo>
                  <a:pt x="7821823" y="-59212"/>
                  <a:pt x="7981287" y="8460"/>
                  <a:pt x="8161020" y="0"/>
                </a:cubicBezTo>
                <a:cubicBezTo>
                  <a:pt x="8340753" y="-8460"/>
                  <a:pt x="8713844" y="24579"/>
                  <a:pt x="9144000" y="0"/>
                </a:cubicBezTo>
                <a:cubicBezTo>
                  <a:pt x="9188109" y="256332"/>
                  <a:pt x="9141449" y="285160"/>
                  <a:pt x="9144000" y="537210"/>
                </a:cubicBezTo>
                <a:cubicBezTo>
                  <a:pt x="9146551" y="789260"/>
                  <a:pt x="9118344" y="978524"/>
                  <a:pt x="9144000" y="1143000"/>
                </a:cubicBezTo>
                <a:cubicBezTo>
                  <a:pt x="8979522" y="1161118"/>
                  <a:pt x="8843652" y="1128506"/>
                  <a:pt x="8755380" y="1143000"/>
                </a:cubicBezTo>
                <a:cubicBezTo>
                  <a:pt x="8667108" y="1157494"/>
                  <a:pt x="8331204" y="1128311"/>
                  <a:pt x="8183880" y="1143000"/>
                </a:cubicBezTo>
                <a:cubicBezTo>
                  <a:pt x="8036556" y="1157689"/>
                  <a:pt x="7928783" y="1114127"/>
                  <a:pt x="7703820" y="1143000"/>
                </a:cubicBezTo>
                <a:cubicBezTo>
                  <a:pt x="7478857" y="1171873"/>
                  <a:pt x="7179894" y="1075493"/>
                  <a:pt x="6949440" y="1143000"/>
                </a:cubicBezTo>
                <a:cubicBezTo>
                  <a:pt x="6718986" y="1210507"/>
                  <a:pt x="6686009" y="1126602"/>
                  <a:pt x="6469380" y="1143000"/>
                </a:cubicBezTo>
                <a:cubicBezTo>
                  <a:pt x="6252751" y="1159398"/>
                  <a:pt x="6183296" y="1089005"/>
                  <a:pt x="5989320" y="1143000"/>
                </a:cubicBezTo>
                <a:cubicBezTo>
                  <a:pt x="5795344" y="1196995"/>
                  <a:pt x="5794629" y="1138231"/>
                  <a:pt x="5692140" y="1143000"/>
                </a:cubicBezTo>
                <a:cubicBezTo>
                  <a:pt x="5589651" y="1147769"/>
                  <a:pt x="5279145" y="1120955"/>
                  <a:pt x="4937760" y="1143000"/>
                </a:cubicBezTo>
                <a:cubicBezTo>
                  <a:pt x="4596375" y="1165045"/>
                  <a:pt x="4513388" y="1138699"/>
                  <a:pt x="4366260" y="1143000"/>
                </a:cubicBezTo>
                <a:cubicBezTo>
                  <a:pt x="4219132" y="1147301"/>
                  <a:pt x="3971144" y="1094779"/>
                  <a:pt x="3794760" y="1143000"/>
                </a:cubicBezTo>
                <a:cubicBezTo>
                  <a:pt x="3618376" y="1191221"/>
                  <a:pt x="3288594" y="1086875"/>
                  <a:pt x="3131820" y="1143000"/>
                </a:cubicBezTo>
                <a:cubicBezTo>
                  <a:pt x="2975046" y="1199125"/>
                  <a:pt x="2763930" y="1114057"/>
                  <a:pt x="2560320" y="1143000"/>
                </a:cubicBezTo>
                <a:cubicBezTo>
                  <a:pt x="2356710" y="1171943"/>
                  <a:pt x="2276159" y="1103089"/>
                  <a:pt x="2171700" y="1143000"/>
                </a:cubicBezTo>
                <a:cubicBezTo>
                  <a:pt x="2067241" y="1182911"/>
                  <a:pt x="1953351" y="1116338"/>
                  <a:pt x="1874520" y="1143000"/>
                </a:cubicBezTo>
                <a:cubicBezTo>
                  <a:pt x="1795689" y="1169662"/>
                  <a:pt x="1517968" y="1090030"/>
                  <a:pt x="1394460" y="1143000"/>
                </a:cubicBezTo>
                <a:cubicBezTo>
                  <a:pt x="1270952" y="1195970"/>
                  <a:pt x="1106994" y="1090883"/>
                  <a:pt x="822960" y="1143000"/>
                </a:cubicBezTo>
                <a:cubicBezTo>
                  <a:pt x="538926" y="1195117"/>
                  <a:pt x="267227" y="1073830"/>
                  <a:pt x="0" y="1143000"/>
                </a:cubicBezTo>
                <a:cubicBezTo>
                  <a:pt x="-3493" y="1002664"/>
                  <a:pt x="10779" y="690561"/>
                  <a:pt x="0" y="571500"/>
                </a:cubicBezTo>
                <a:cubicBezTo>
                  <a:pt x="-10779" y="452439"/>
                  <a:pt x="45420" y="257371"/>
                  <a:pt x="0" y="0"/>
                </a:cubicBezTo>
                <a:close/>
              </a:path>
            </a:pathLst>
          </a:custGeom>
          <a:solidFill>
            <a:schemeClr val="accent2"/>
          </a:solidFill>
          <a:ln>
            <a:solidFill>
              <a:schemeClr val="tx1"/>
            </a:solidFill>
            <a:extLst>
              <a:ext uri="{C807C97D-BFC1-408E-A445-0C87EB9F89A2}">
                <ask:lineSketchStyleProps xmlns:ask="http://schemas.microsoft.com/office/drawing/2018/sketchyshapes" sd="1274131333">
                  <a:prstGeom prst="rect">
                    <a:avLst/>
                  </a:prstGeom>
                  <ask:type>
                    <ask:lineSketchScribble/>
                  </ask:type>
                </ask:lineSketchStyleProps>
              </a:ext>
            </a:extLst>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How to manage Rumours?</a:t>
            </a:r>
          </a:p>
        </p:txBody>
      </p:sp>
    </p:spTree>
    <p:extLst>
      <p:ext uri="{BB962C8B-B14F-4D97-AF65-F5344CB8AC3E}">
        <p14:creationId xmlns:p14="http://schemas.microsoft.com/office/powerpoint/2010/main" val="292960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0A0CBBD-DA32-4C6D-888D-7F6E6CC6FCA1}"/>
              </a:ext>
            </a:extLst>
          </p:cNvPr>
          <p:cNvSpPr>
            <a:spLocks noGrp="1"/>
          </p:cNvSpPr>
          <p:nvPr/>
        </p:nvSpPr>
        <p:spPr bwMode="auto">
          <a:xfrm>
            <a:off x="1577899" y="1556143"/>
            <a:ext cx="9036497"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SHOULD YOU RESPOND TO THE RUMOUR ? Ex from Cholera</a:t>
            </a:r>
          </a:p>
          <a:p>
            <a:pPr marL="0" indent="0">
              <a:buNone/>
            </a:pPr>
            <a:endParaRPr lang="en-US" sz="2000" dirty="0"/>
          </a:p>
          <a:p>
            <a:r>
              <a:rPr lang="en-US" b="1" dirty="0">
                <a:latin typeface="+mj-lt"/>
              </a:rPr>
              <a:t>What are the potential consequences of this rumour, if it spreads?</a:t>
            </a:r>
          </a:p>
          <a:p>
            <a:pPr lvl="1"/>
            <a:r>
              <a:rPr lang="en-US" dirty="0">
                <a:latin typeface="+mj-lt"/>
              </a:rPr>
              <a:t>Will people’s health or life be at risk?</a:t>
            </a:r>
          </a:p>
          <a:p>
            <a:pPr lvl="1"/>
            <a:r>
              <a:rPr lang="en-US" dirty="0">
                <a:latin typeface="+mj-lt"/>
              </a:rPr>
              <a:t>Could it impact the spread of the disease? (cholera </a:t>
            </a:r>
            <a:r>
              <a:rPr lang="en-US" dirty="0" err="1">
                <a:latin typeface="+mj-lt"/>
              </a:rPr>
              <a:t>e.g</a:t>
            </a:r>
            <a:r>
              <a:rPr lang="en-US" dirty="0">
                <a:latin typeface="+mj-lt"/>
              </a:rPr>
              <a:t>: people not coming to the ORP or people doing practices that put them at higher risk of cholera?)</a:t>
            </a:r>
          </a:p>
          <a:p>
            <a:r>
              <a:rPr lang="en-US" b="1" dirty="0">
                <a:latin typeface="+mj-lt"/>
              </a:rPr>
              <a:t>How likely is it that the rumour will spread if no action is taken? </a:t>
            </a:r>
          </a:p>
          <a:p>
            <a:pPr lvl="2"/>
            <a:r>
              <a:rPr lang="en-US" sz="2200" dirty="0">
                <a:latin typeface="+mj-lt"/>
              </a:rPr>
              <a:t>Who is spreading the rumour? Do they have a lot of influence?</a:t>
            </a:r>
          </a:p>
          <a:p>
            <a:pPr lvl="2"/>
            <a:r>
              <a:rPr lang="en-US" sz="2200" dirty="0">
                <a:latin typeface="+mj-lt"/>
              </a:rPr>
              <a:t>How much has it spread already? </a:t>
            </a:r>
          </a:p>
          <a:p>
            <a:pPr lvl="2"/>
            <a:r>
              <a:rPr lang="en-US" sz="2200" dirty="0">
                <a:latin typeface="+mj-lt"/>
              </a:rPr>
              <a:t>What are other people thinking about this rumour? Are they believing it?</a:t>
            </a:r>
          </a:p>
          <a:p>
            <a:pPr marL="273050" lvl="1" indent="0">
              <a:buNone/>
            </a:pPr>
            <a:endParaRPr lang="en-US" sz="2400" b="1" dirty="0"/>
          </a:p>
        </p:txBody>
      </p:sp>
      <p:sp>
        <p:nvSpPr>
          <p:cNvPr id="5" name="Title 1">
            <a:extLst>
              <a:ext uri="{FF2B5EF4-FFF2-40B4-BE49-F238E27FC236}">
                <a16:creationId xmlns:a16="http://schemas.microsoft.com/office/drawing/2014/main" id="{B6857050-C105-4025-ACD7-5C0017D513DB}"/>
              </a:ext>
            </a:extLst>
          </p:cNvPr>
          <p:cNvSpPr txBox="1">
            <a:spLocks/>
          </p:cNvSpPr>
          <p:nvPr/>
        </p:nvSpPr>
        <p:spPr>
          <a:xfrm>
            <a:off x="1631504" y="125760"/>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How to manage Rumours?</a:t>
            </a:r>
          </a:p>
        </p:txBody>
      </p:sp>
    </p:spTree>
    <p:extLst>
      <p:ext uri="{BB962C8B-B14F-4D97-AF65-F5344CB8AC3E}">
        <p14:creationId xmlns:p14="http://schemas.microsoft.com/office/powerpoint/2010/main" val="719063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BEEEE-31BE-4DB6-90DC-4E904F8A14E0}"/>
              </a:ext>
            </a:extLst>
          </p:cNvPr>
          <p:cNvSpPr txBox="1"/>
          <p:nvPr/>
        </p:nvSpPr>
        <p:spPr>
          <a:xfrm>
            <a:off x="2999329" y="1199818"/>
            <a:ext cx="6779975" cy="707886"/>
          </a:xfrm>
          <a:prstGeom prst="rect">
            <a:avLst/>
          </a:prstGeom>
          <a:noFill/>
        </p:spPr>
        <p:txBody>
          <a:bodyPr wrap="square" rtlCol="0">
            <a:spAutoFit/>
          </a:bodyPr>
          <a:lstStyle/>
          <a:p>
            <a:r>
              <a:rPr lang="en-US" sz="2000" b="1" dirty="0">
                <a:latin typeface="+mj-lt"/>
              </a:rPr>
              <a:t>WHAT COULD BE THE CONSEQUENCES ? Example from Cholera outbreak</a:t>
            </a:r>
          </a:p>
        </p:txBody>
      </p:sp>
      <p:sp>
        <p:nvSpPr>
          <p:cNvPr id="6" name="Title 1">
            <a:extLst>
              <a:ext uri="{FF2B5EF4-FFF2-40B4-BE49-F238E27FC236}">
                <a16:creationId xmlns:a16="http://schemas.microsoft.com/office/drawing/2014/main" id="{B6857050-C105-4025-ACD7-5C0017D513DB}"/>
              </a:ext>
            </a:extLst>
          </p:cNvPr>
          <p:cNvSpPr txBox="1">
            <a:spLocks/>
          </p:cNvSpPr>
          <p:nvPr/>
        </p:nvSpPr>
        <p:spPr>
          <a:xfrm>
            <a:off x="1620502" y="24592"/>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How to manage Rumours?</a:t>
            </a:r>
          </a:p>
        </p:txBody>
      </p:sp>
      <p:sp>
        <p:nvSpPr>
          <p:cNvPr id="5" name="TextBox 4"/>
          <p:cNvSpPr txBox="1"/>
          <p:nvPr/>
        </p:nvSpPr>
        <p:spPr>
          <a:xfrm>
            <a:off x="0" y="1907704"/>
            <a:ext cx="6095993" cy="5016758"/>
          </a:xfrm>
          <a:prstGeom prst="rect">
            <a:avLst/>
          </a:prstGeom>
          <a:noFill/>
        </p:spPr>
        <p:txBody>
          <a:bodyPr wrap="square" rtlCol="0">
            <a:spAutoFit/>
          </a:bodyPr>
          <a:lstStyle/>
          <a:p>
            <a:pPr marL="285750" indent="-285750">
              <a:buFont typeface="Wingdings" charset="2"/>
              <a:buChar char="q"/>
            </a:pPr>
            <a:r>
              <a:rPr lang="en-US" sz="2000" dirty="0">
                <a:latin typeface="+mj-lt"/>
              </a:rPr>
              <a:t>Eating garlic can help prevent cholera</a:t>
            </a:r>
          </a:p>
          <a:p>
            <a:endParaRPr lang="en-US" sz="2000" dirty="0">
              <a:latin typeface="+mj-lt"/>
            </a:endParaRPr>
          </a:p>
          <a:p>
            <a:pPr marL="285750" indent="-285750">
              <a:buFont typeface="Wingdings" charset="2"/>
              <a:buChar char="q"/>
            </a:pPr>
            <a:r>
              <a:rPr lang="en-US" sz="2000" dirty="0">
                <a:latin typeface="+mj-lt"/>
              </a:rPr>
              <a:t>People who drink chlorinated water will get sick with cholera</a:t>
            </a:r>
          </a:p>
          <a:p>
            <a:endParaRPr lang="en-US" sz="2000" dirty="0">
              <a:latin typeface="+mj-lt"/>
            </a:endParaRPr>
          </a:p>
          <a:p>
            <a:pPr marL="285750" indent="-285750">
              <a:buFont typeface="Wingdings" charset="2"/>
              <a:buChar char="q"/>
            </a:pPr>
            <a:r>
              <a:rPr lang="en-US" sz="2000" dirty="0">
                <a:latin typeface="+mj-lt"/>
              </a:rPr>
              <a:t>If you go to a cholera treatment center, you will die</a:t>
            </a:r>
          </a:p>
          <a:p>
            <a:endParaRPr lang="en-US" sz="2000" dirty="0">
              <a:latin typeface="+mj-lt"/>
            </a:endParaRPr>
          </a:p>
          <a:p>
            <a:pPr marL="285750" indent="-285750">
              <a:buFont typeface="Wingdings" charset="2"/>
              <a:buChar char="q"/>
            </a:pPr>
            <a:r>
              <a:rPr lang="en-US" sz="2000" dirty="0">
                <a:latin typeface="+mj-lt"/>
              </a:rPr>
              <a:t>People who get cholera are poor, dirty, ignorant people / category (fishermen)</a:t>
            </a:r>
          </a:p>
          <a:p>
            <a:endParaRPr lang="en-US" sz="2000" dirty="0">
              <a:latin typeface="+mj-lt"/>
            </a:endParaRPr>
          </a:p>
          <a:p>
            <a:pPr marL="285750" indent="-285750">
              <a:buFont typeface="Wingdings" charset="2"/>
              <a:buChar char="q"/>
            </a:pPr>
            <a:r>
              <a:rPr lang="en-US" sz="2000" dirty="0">
                <a:latin typeface="+mj-lt"/>
              </a:rPr>
              <a:t>Cholera is transmitted by “bad air”</a:t>
            </a:r>
          </a:p>
          <a:p>
            <a:pPr marL="285750" indent="-285750">
              <a:buFont typeface="Wingdings" charset="2"/>
              <a:buChar char="q"/>
            </a:pPr>
            <a:endParaRPr lang="en-US" sz="2000" dirty="0">
              <a:latin typeface="+mj-lt"/>
            </a:endParaRPr>
          </a:p>
          <a:p>
            <a:pPr marL="285750" indent="-285750">
              <a:buFont typeface="Wingdings" charset="2"/>
              <a:buChar char="q"/>
            </a:pPr>
            <a:r>
              <a:rPr lang="en-US" sz="2000" dirty="0">
                <a:latin typeface="+mj-lt"/>
              </a:rPr>
              <a:t>Cholera does not exist. It is an invention of the government / organization to get funding from donors</a:t>
            </a:r>
          </a:p>
        </p:txBody>
      </p:sp>
      <p:cxnSp>
        <p:nvCxnSpPr>
          <p:cNvPr id="11" name="Straight Connector 10"/>
          <p:cNvCxnSpPr/>
          <p:nvPr/>
        </p:nvCxnSpPr>
        <p:spPr>
          <a:xfrm>
            <a:off x="6096000" y="1721590"/>
            <a:ext cx="0" cy="48965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389317" y="2001485"/>
            <a:ext cx="4451547" cy="5262979"/>
          </a:xfrm>
          <a:prstGeom prst="rect">
            <a:avLst/>
          </a:prstGeom>
          <a:noFill/>
        </p:spPr>
        <p:txBody>
          <a:bodyPr wrap="square" rtlCol="0">
            <a:spAutoFit/>
          </a:bodyPr>
          <a:lstStyle/>
          <a:p>
            <a:pPr marL="285750" indent="-285750">
              <a:buFont typeface="Wingdings" charset="2"/>
              <a:buChar char="q"/>
            </a:pPr>
            <a:r>
              <a:rPr lang="en-US" sz="2000" dirty="0">
                <a:latin typeface="+mj-lt"/>
              </a:rPr>
              <a:t>Cause Harm</a:t>
            </a:r>
          </a:p>
          <a:p>
            <a:endParaRPr lang="en-US" sz="2000" dirty="0">
              <a:latin typeface="+mj-lt"/>
            </a:endParaRPr>
          </a:p>
          <a:p>
            <a:pPr marL="285750" indent="-285750">
              <a:buFont typeface="Wingdings" charset="2"/>
              <a:buChar char="q"/>
            </a:pPr>
            <a:r>
              <a:rPr lang="en-US" sz="2000" dirty="0">
                <a:latin typeface="+mj-lt"/>
              </a:rPr>
              <a:t>Stop people from accessing services</a:t>
            </a:r>
          </a:p>
          <a:p>
            <a:endParaRPr lang="en-US" sz="2000" dirty="0">
              <a:latin typeface="+mj-lt"/>
            </a:endParaRPr>
          </a:p>
          <a:p>
            <a:pPr marL="285750" indent="-285750">
              <a:buFont typeface="Wingdings" charset="2"/>
              <a:buChar char="q"/>
            </a:pPr>
            <a:r>
              <a:rPr lang="en-US" sz="2000" dirty="0">
                <a:latin typeface="+mj-lt"/>
              </a:rPr>
              <a:t>Cause conflict or stigmatization</a:t>
            </a:r>
          </a:p>
          <a:p>
            <a:pPr marL="285750" indent="-285750">
              <a:buFont typeface="Wingdings" charset="2"/>
              <a:buChar char="q"/>
            </a:pPr>
            <a:endParaRPr lang="en-US" sz="2000" dirty="0">
              <a:latin typeface="+mj-lt"/>
            </a:endParaRPr>
          </a:p>
          <a:p>
            <a:pPr marL="285750" indent="-285750">
              <a:buFont typeface="Wingdings" charset="2"/>
              <a:buChar char="q"/>
            </a:pPr>
            <a:r>
              <a:rPr lang="en-US" sz="2000" dirty="0">
                <a:latin typeface="+mj-lt"/>
              </a:rPr>
              <a:t>Lead to Risk Behavior</a:t>
            </a:r>
          </a:p>
          <a:p>
            <a:endParaRPr lang="en-US" sz="2000" dirty="0">
              <a:latin typeface="+mj-lt"/>
            </a:endParaRPr>
          </a:p>
          <a:p>
            <a:pPr marL="285750" indent="-285750">
              <a:buFont typeface="Wingdings" charset="2"/>
              <a:buChar char="q"/>
            </a:pPr>
            <a:r>
              <a:rPr lang="en-US" sz="2000" dirty="0">
                <a:latin typeface="+mj-lt"/>
              </a:rPr>
              <a:t>Put group of people at risk</a:t>
            </a:r>
          </a:p>
          <a:p>
            <a:pPr marL="285750" indent="-285750">
              <a:buFont typeface="Wingdings" charset="2"/>
              <a:buChar char="q"/>
            </a:pPr>
            <a:endParaRPr lang="en-US" sz="2000" dirty="0">
              <a:latin typeface="+mj-lt"/>
            </a:endParaRPr>
          </a:p>
          <a:p>
            <a:pPr marL="285750" indent="-285750">
              <a:buFont typeface="Wingdings" charset="2"/>
              <a:buChar char="q"/>
            </a:pPr>
            <a:r>
              <a:rPr lang="en-US" sz="2000" dirty="0">
                <a:latin typeface="+mj-lt"/>
              </a:rPr>
              <a:t>Put response teams at risk</a:t>
            </a:r>
          </a:p>
          <a:p>
            <a:pPr marL="285750" indent="-285750">
              <a:buFont typeface="Wingdings" charset="2"/>
              <a:buChar char="q"/>
            </a:pPr>
            <a:endParaRPr lang="en-US" sz="2000" dirty="0">
              <a:latin typeface="+mj-lt"/>
            </a:endParaRPr>
          </a:p>
          <a:p>
            <a:pPr marL="285750" indent="-285750">
              <a:buFont typeface="Wingdings" charset="2"/>
              <a:buChar char="q"/>
            </a:pPr>
            <a:r>
              <a:rPr lang="en-US" sz="2000" dirty="0">
                <a:latin typeface="+mj-lt"/>
              </a:rPr>
              <a:t>Impact gov/organization reputation</a:t>
            </a:r>
          </a:p>
          <a:p>
            <a:pPr marL="285750" indent="-285750">
              <a:buFont typeface="Wingdings" charset="2"/>
              <a:buChar char="q"/>
            </a:pPr>
            <a:endParaRPr lang="en-US" dirty="0"/>
          </a:p>
          <a:p>
            <a:pPr marL="285750" indent="-285750">
              <a:buFont typeface="Wingdings" charset="2"/>
              <a:buChar char="q"/>
            </a:pPr>
            <a:endParaRPr lang="en-US" dirty="0"/>
          </a:p>
        </p:txBody>
      </p:sp>
    </p:spTree>
    <p:extLst>
      <p:ext uri="{BB962C8B-B14F-4D97-AF65-F5344CB8AC3E}">
        <p14:creationId xmlns:p14="http://schemas.microsoft.com/office/powerpoint/2010/main" val="1276616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 Θέση περιεχομένου">
            <a:extLst>
              <a:ext uri="{FF2B5EF4-FFF2-40B4-BE49-F238E27FC236}">
                <a16:creationId xmlns:a16="http://schemas.microsoft.com/office/drawing/2014/main" id="{56263162-CD11-4C0F-9CB7-5ADA070A4B6A}"/>
              </a:ext>
            </a:extLst>
          </p:cNvPr>
          <p:cNvSpPr>
            <a:spLocks noGrp="1"/>
          </p:cNvSpPr>
          <p:nvPr/>
        </p:nvSpPr>
        <p:spPr bwMode="auto">
          <a:xfrm>
            <a:off x="1919536" y="2282267"/>
            <a:ext cx="8352928"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dirty="0">
                <a:latin typeface="+mj-lt"/>
              </a:rPr>
              <a:t>Is the rumour true or false? Check with the experts &amp; get the facts </a:t>
            </a:r>
            <a:r>
              <a:rPr lang="en-US" dirty="0">
                <a:latin typeface="+mj-lt"/>
                <a:sym typeface="Wingdings" panose="05000000000000000000" pitchFamily="2" charset="2"/>
              </a:rPr>
              <a:t> Contact your supervisor or Health staff</a:t>
            </a:r>
            <a:endParaRPr lang="en-US" dirty="0">
              <a:latin typeface="+mj-lt"/>
            </a:endParaRPr>
          </a:p>
          <a:p>
            <a:pPr>
              <a:spcAft>
                <a:spcPts val="1200"/>
              </a:spcAft>
            </a:pPr>
            <a:r>
              <a:rPr lang="en-US" dirty="0">
                <a:latin typeface="+mj-lt"/>
              </a:rPr>
              <a:t>Speak to the source of the rumour if possible, or to the community for more information </a:t>
            </a:r>
          </a:p>
          <a:p>
            <a:pPr lvl="1">
              <a:spcAft>
                <a:spcPts val="1200"/>
              </a:spcAft>
            </a:pPr>
            <a:r>
              <a:rPr lang="en-US" sz="2200" dirty="0">
                <a:latin typeface="+mj-lt"/>
              </a:rPr>
              <a:t>Triangulate with a few independent sources in the community</a:t>
            </a:r>
          </a:p>
          <a:p>
            <a:pPr lvl="1">
              <a:spcAft>
                <a:spcPts val="1200"/>
              </a:spcAft>
            </a:pPr>
            <a:r>
              <a:rPr lang="en-US" sz="2200" dirty="0">
                <a:latin typeface="+mj-lt"/>
              </a:rPr>
              <a:t>Understanding why it happened can help you address it and prevent more rumours</a:t>
            </a:r>
          </a:p>
          <a:p>
            <a:pPr>
              <a:spcAft>
                <a:spcPts val="1200"/>
              </a:spcAft>
            </a:pPr>
            <a:r>
              <a:rPr lang="en-US" dirty="0">
                <a:latin typeface="+mj-lt"/>
              </a:rPr>
              <a:t>Be careful not to spread false rumours in the process of verification!</a:t>
            </a:r>
          </a:p>
          <a:p>
            <a:pPr>
              <a:spcAft>
                <a:spcPts val="1200"/>
              </a:spcAft>
            </a:pPr>
            <a:endParaRPr lang="el-GR" dirty="0"/>
          </a:p>
        </p:txBody>
      </p:sp>
      <p:sp>
        <p:nvSpPr>
          <p:cNvPr id="7" name="Title 1">
            <a:extLst>
              <a:ext uri="{FF2B5EF4-FFF2-40B4-BE49-F238E27FC236}">
                <a16:creationId xmlns:a16="http://schemas.microsoft.com/office/drawing/2014/main" id="{B6857050-C105-4025-ACD7-5C0017D513DB}"/>
              </a:ext>
            </a:extLst>
          </p:cNvPr>
          <p:cNvSpPr>
            <a:spLocks noGrp="1"/>
          </p:cNvSpPr>
          <p:nvPr>
            <p:ph type="title"/>
          </p:nvPr>
        </p:nvSpPr>
        <p:spPr>
          <a:xfrm>
            <a:off x="1697143" y="1496874"/>
            <a:ext cx="9144000" cy="648072"/>
          </a:xfrm>
        </p:spPr>
        <p:txBody>
          <a:bodyPr>
            <a:normAutofit/>
          </a:bodyPr>
          <a:lstStyle/>
          <a:p>
            <a:pPr algn="l"/>
            <a:r>
              <a:rPr lang="en-US" sz="2400" dirty="0"/>
              <a:t>STEP 2 - VERIFY </a:t>
            </a:r>
          </a:p>
        </p:txBody>
      </p:sp>
      <p:sp>
        <p:nvSpPr>
          <p:cNvPr id="8" name="Title 1">
            <a:extLst>
              <a:ext uri="{FF2B5EF4-FFF2-40B4-BE49-F238E27FC236}">
                <a16:creationId xmlns:a16="http://schemas.microsoft.com/office/drawing/2014/main" id="{B6857050-C105-4025-ACD7-5C0017D513DB}"/>
              </a:ext>
            </a:extLst>
          </p:cNvPr>
          <p:cNvSpPr txBox="1">
            <a:spLocks/>
          </p:cNvSpPr>
          <p:nvPr/>
        </p:nvSpPr>
        <p:spPr>
          <a:xfrm>
            <a:off x="1524000" y="216553"/>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How to manage Rumours?</a:t>
            </a:r>
          </a:p>
        </p:txBody>
      </p:sp>
    </p:spTree>
    <p:extLst>
      <p:ext uri="{BB962C8B-B14F-4D97-AF65-F5344CB8AC3E}">
        <p14:creationId xmlns:p14="http://schemas.microsoft.com/office/powerpoint/2010/main" val="736688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a:extLst>
              <a:ext uri="{FF2B5EF4-FFF2-40B4-BE49-F238E27FC236}">
                <a16:creationId xmlns:a16="http://schemas.microsoft.com/office/drawing/2014/main" id="{6706C1F3-F50F-4FF4-ACFA-EEED4E8F6CEC}"/>
              </a:ext>
            </a:extLst>
          </p:cNvPr>
          <p:cNvSpPr>
            <a:spLocks noGrp="1"/>
          </p:cNvSpPr>
          <p:nvPr>
            <p:ph idx="1"/>
          </p:nvPr>
        </p:nvSpPr>
        <p:spPr>
          <a:xfrm>
            <a:off x="1739516" y="2249448"/>
            <a:ext cx="8712967" cy="5832648"/>
          </a:xfrm>
        </p:spPr>
        <p:txBody>
          <a:bodyPr>
            <a:noAutofit/>
          </a:bodyPr>
          <a:lstStyle/>
          <a:p>
            <a:pPr>
              <a:spcBef>
                <a:spcPts val="0"/>
              </a:spcBef>
              <a:spcAft>
                <a:spcPts val="1200"/>
              </a:spcAft>
            </a:pPr>
            <a:r>
              <a:rPr lang="en-US" sz="2400" dirty="0">
                <a:latin typeface="+mj-lt"/>
              </a:rPr>
              <a:t>Don’t just ignore or deny the rumour! </a:t>
            </a:r>
          </a:p>
          <a:p>
            <a:pPr>
              <a:spcBef>
                <a:spcPts val="0"/>
              </a:spcBef>
              <a:spcAft>
                <a:spcPts val="1200"/>
              </a:spcAft>
            </a:pPr>
            <a:r>
              <a:rPr lang="en-US" sz="2400" dirty="0">
                <a:latin typeface="+mj-lt"/>
              </a:rPr>
              <a:t>Replace it with factual information and support people to make informed choices</a:t>
            </a:r>
          </a:p>
          <a:p>
            <a:pPr>
              <a:spcBef>
                <a:spcPts val="0"/>
              </a:spcBef>
              <a:spcAft>
                <a:spcPts val="1200"/>
              </a:spcAft>
            </a:pPr>
            <a:r>
              <a:rPr lang="en-US" sz="2400" dirty="0">
                <a:latin typeface="+mj-lt"/>
              </a:rPr>
              <a:t>Use trusted communication channels</a:t>
            </a:r>
          </a:p>
          <a:p>
            <a:pPr>
              <a:spcBef>
                <a:spcPts val="0"/>
              </a:spcBef>
              <a:spcAft>
                <a:spcPts val="1200"/>
              </a:spcAft>
            </a:pPr>
            <a:r>
              <a:rPr lang="en-US" sz="2400" dirty="0">
                <a:latin typeface="+mj-lt"/>
              </a:rPr>
              <a:t>Use the right language</a:t>
            </a:r>
          </a:p>
          <a:p>
            <a:pPr>
              <a:spcBef>
                <a:spcPts val="0"/>
              </a:spcBef>
              <a:spcAft>
                <a:spcPts val="1200"/>
              </a:spcAft>
            </a:pPr>
            <a:r>
              <a:rPr lang="en-US" sz="2400" dirty="0">
                <a:latin typeface="+mj-lt"/>
              </a:rPr>
              <a:t>Respect local customs and culture</a:t>
            </a:r>
          </a:p>
          <a:p>
            <a:pPr>
              <a:spcBef>
                <a:spcPts val="0"/>
              </a:spcBef>
              <a:spcAft>
                <a:spcPts val="1200"/>
              </a:spcAft>
            </a:pPr>
            <a:r>
              <a:rPr lang="en-US" sz="2400" dirty="0">
                <a:latin typeface="+mj-lt"/>
              </a:rPr>
              <a:t>Engage in conversation and check you are being understood</a:t>
            </a:r>
          </a:p>
          <a:p>
            <a:pPr>
              <a:spcBef>
                <a:spcPts val="0"/>
              </a:spcBef>
              <a:spcAft>
                <a:spcPts val="1200"/>
              </a:spcAft>
            </a:pPr>
            <a:r>
              <a:rPr lang="en-US" sz="2400" dirty="0">
                <a:latin typeface="+mj-lt"/>
              </a:rPr>
              <a:t>Ensure all staff and volunteers are armed with the right information</a:t>
            </a:r>
          </a:p>
        </p:txBody>
      </p:sp>
      <p:sp>
        <p:nvSpPr>
          <p:cNvPr id="6" name="Title 1">
            <a:extLst>
              <a:ext uri="{FF2B5EF4-FFF2-40B4-BE49-F238E27FC236}">
                <a16:creationId xmlns:a16="http://schemas.microsoft.com/office/drawing/2014/main" id="{B6857050-C105-4025-ACD7-5C0017D513DB}"/>
              </a:ext>
            </a:extLst>
          </p:cNvPr>
          <p:cNvSpPr txBox="1">
            <a:spLocks/>
          </p:cNvSpPr>
          <p:nvPr/>
        </p:nvSpPr>
        <p:spPr>
          <a:xfrm>
            <a:off x="1523999" y="301622"/>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How to manage Rumours?</a:t>
            </a:r>
          </a:p>
        </p:txBody>
      </p:sp>
      <p:sp>
        <p:nvSpPr>
          <p:cNvPr id="7" name="Title 1">
            <a:extLst>
              <a:ext uri="{FF2B5EF4-FFF2-40B4-BE49-F238E27FC236}">
                <a16:creationId xmlns:a16="http://schemas.microsoft.com/office/drawing/2014/main" id="{B6857050-C105-4025-ACD7-5C0017D513DB}"/>
              </a:ext>
            </a:extLst>
          </p:cNvPr>
          <p:cNvSpPr>
            <a:spLocks noGrp="1"/>
          </p:cNvSpPr>
          <p:nvPr>
            <p:ph type="title"/>
          </p:nvPr>
        </p:nvSpPr>
        <p:spPr>
          <a:xfrm>
            <a:off x="1739516" y="1457685"/>
            <a:ext cx="9144000" cy="648072"/>
          </a:xfrm>
        </p:spPr>
        <p:txBody>
          <a:bodyPr>
            <a:normAutofit/>
          </a:bodyPr>
          <a:lstStyle/>
          <a:p>
            <a:pPr algn="l"/>
            <a:r>
              <a:rPr lang="en-US" sz="2400" dirty="0"/>
              <a:t>STEP 3 - RESPOND </a:t>
            </a:r>
          </a:p>
        </p:txBody>
      </p:sp>
    </p:spTree>
    <p:extLst>
      <p:ext uri="{BB962C8B-B14F-4D97-AF65-F5344CB8AC3E}">
        <p14:creationId xmlns:p14="http://schemas.microsoft.com/office/powerpoint/2010/main" val="3596058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a:extLst>
              <a:ext uri="{FF2B5EF4-FFF2-40B4-BE49-F238E27FC236}">
                <a16:creationId xmlns:a16="http://schemas.microsoft.com/office/drawing/2014/main" id="{BF1A176B-30F4-4380-9051-D58672D7AB74}"/>
              </a:ext>
            </a:extLst>
          </p:cNvPr>
          <p:cNvSpPr>
            <a:spLocks noGrp="1"/>
          </p:cNvSpPr>
          <p:nvPr>
            <p:ph idx="1"/>
          </p:nvPr>
        </p:nvSpPr>
        <p:spPr>
          <a:xfrm>
            <a:off x="1775520" y="2328150"/>
            <a:ext cx="8237311" cy="3960440"/>
          </a:xfrm>
        </p:spPr>
        <p:txBody>
          <a:bodyPr>
            <a:noAutofit/>
          </a:bodyPr>
          <a:lstStyle/>
          <a:p>
            <a:r>
              <a:rPr lang="en-US" sz="2400" dirty="0">
                <a:latin typeface="+mj-lt"/>
              </a:rPr>
              <a:t>Don’t ignore rumours, they can:</a:t>
            </a:r>
          </a:p>
          <a:p>
            <a:pPr lvl="1"/>
            <a:r>
              <a:rPr lang="en-US" sz="2400" dirty="0">
                <a:latin typeface="+mj-lt"/>
              </a:rPr>
              <a:t>Paralyse programming</a:t>
            </a:r>
          </a:p>
          <a:p>
            <a:pPr lvl="1">
              <a:spcBef>
                <a:spcPts val="0"/>
              </a:spcBef>
              <a:spcAft>
                <a:spcPts val="1200"/>
              </a:spcAft>
            </a:pPr>
            <a:r>
              <a:rPr lang="en-US" sz="2400" dirty="0">
                <a:latin typeface="+mj-lt"/>
              </a:rPr>
              <a:t>Put people at risk</a:t>
            </a:r>
          </a:p>
          <a:p>
            <a:pPr>
              <a:spcBef>
                <a:spcPts val="0"/>
              </a:spcBef>
              <a:spcAft>
                <a:spcPts val="1200"/>
              </a:spcAft>
            </a:pPr>
            <a:r>
              <a:rPr lang="en-US" sz="2400" dirty="0">
                <a:latin typeface="+mj-lt"/>
              </a:rPr>
              <a:t>Instead see rumours are an early warning system. Harness them for good and use to improve our work</a:t>
            </a:r>
          </a:p>
          <a:p>
            <a:pPr>
              <a:spcBef>
                <a:spcPts val="0"/>
              </a:spcBef>
              <a:spcAft>
                <a:spcPts val="1200"/>
              </a:spcAft>
            </a:pPr>
            <a:r>
              <a:rPr lang="en-US" sz="2400" dirty="0">
                <a:latin typeface="+mj-lt"/>
              </a:rPr>
              <a:t>Address the critical ones to protect communities and staff and volunteers</a:t>
            </a:r>
          </a:p>
          <a:p>
            <a:pPr>
              <a:spcBef>
                <a:spcPts val="0"/>
              </a:spcBef>
              <a:spcAft>
                <a:spcPts val="1200"/>
              </a:spcAft>
            </a:pPr>
            <a:r>
              <a:rPr lang="en-US" sz="2400" dirty="0">
                <a:latin typeface="+mj-lt"/>
              </a:rPr>
              <a:t>Discuss rumours in meetings with supervisors, other health staff and communities</a:t>
            </a:r>
          </a:p>
          <a:p>
            <a:pPr marL="0" indent="0">
              <a:buNone/>
            </a:pPr>
            <a:endParaRPr lang="en-US" sz="2400" dirty="0"/>
          </a:p>
        </p:txBody>
      </p:sp>
      <p:sp>
        <p:nvSpPr>
          <p:cNvPr id="5" name="Title 1">
            <a:extLst>
              <a:ext uri="{FF2B5EF4-FFF2-40B4-BE49-F238E27FC236}">
                <a16:creationId xmlns:a16="http://schemas.microsoft.com/office/drawing/2014/main" id="{B6857050-C105-4025-ACD7-5C0017D513DB}"/>
              </a:ext>
            </a:extLst>
          </p:cNvPr>
          <p:cNvSpPr txBox="1">
            <a:spLocks/>
          </p:cNvSpPr>
          <p:nvPr/>
        </p:nvSpPr>
        <p:spPr>
          <a:xfrm>
            <a:off x="1524000" y="144542"/>
            <a:ext cx="9144000" cy="1143000"/>
          </a:xfrm>
          <a:solidFill>
            <a:schemeClr val="accent2"/>
          </a:solidFill>
          <a:ln>
            <a:solidFill>
              <a:schemeClr val="tx1"/>
            </a:solidFill>
          </a:ln>
        </p:spPr>
        <p:txBody>
          <a:bodyPr vert="horz" lIns="91440" tIns="45720" rIns="91440" bIns="45720" rtlCol="0" anchor="ctr">
            <a:normAutofit/>
          </a:bodyPr>
          <a:lstStyle>
            <a:defPPr>
              <a:defRPr lang="en-US"/>
            </a:defPPr>
            <a:lvl1pPr algn="ctr" defTabSz="914400">
              <a:spcBef>
                <a:spcPct val="0"/>
              </a:spcBef>
              <a:buNone/>
              <a:defRPr sz="4400">
                <a:latin typeface="+mj-lt"/>
                <a:ea typeface="+mj-ea"/>
                <a:cs typeface="+mj-cs"/>
              </a:defRPr>
            </a:lvl1pPr>
          </a:lstStyle>
          <a:p>
            <a:r>
              <a:rPr lang="en-US" dirty="0"/>
              <a:t>How to manage Rumours?</a:t>
            </a:r>
          </a:p>
        </p:txBody>
      </p:sp>
      <p:sp>
        <p:nvSpPr>
          <p:cNvPr id="7" name="Title 1">
            <a:extLst>
              <a:ext uri="{FF2B5EF4-FFF2-40B4-BE49-F238E27FC236}">
                <a16:creationId xmlns:a16="http://schemas.microsoft.com/office/drawing/2014/main" id="{B6857050-C105-4025-ACD7-5C0017D513DB}"/>
              </a:ext>
            </a:extLst>
          </p:cNvPr>
          <p:cNvSpPr>
            <a:spLocks noGrp="1"/>
          </p:cNvSpPr>
          <p:nvPr>
            <p:ph type="title"/>
          </p:nvPr>
        </p:nvSpPr>
        <p:spPr>
          <a:xfrm>
            <a:off x="1775520" y="1483810"/>
            <a:ext cx="9144000" cy="648072"/>
          </a:xfrm>
        </p:spPr>
        <p:txBody>
          <a:bodyPr>
            <a:normAutofit/>
          </a:bodyPr>
          <a:lstStyle/>
          <a:p>
            <a:pPr algn="l"/>
            <a:r>
              <a:rPr lang="en-US" sz="2400" dirty="0"/>
              <a:t>REMEMBER:</a:t>
            </a:r>
          </a:p>
        </p:txBody>
      </p:sp>
    </p:spTree>
    <p:extLst>
      <p:ext uri="{BB962C8B-B14F-4D97-AF65-F5344CB8AC3E}">
        <p14:creationId xmlns:p14="http://schemas.microsoft.com/office/powerpoint/2010/main" val="968886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CE16C448-4850-9BAA-BCF1-E12E3A0CE006}"/>
              </a:ext>
            </a:extLst>
          </p:cNvPr>
          <p:cNvSpPr>
            <a:spLocks noGrp="1"/>
          </p:cNvSpPr>
          <p:nvPr>
            <p:ph type="title"/>
          </p:nvPr>
        </p:nvSpPr>
        <p:spPr>
          <a:xfrm>
            <a:off x="643468" y="643466"/>
            <a:ext cx="3686312" cy="5528734"/>
          </a:xfrm>
        </p:spPr>
        <p:txBody>
          <a:bodyPr>
            <a:normAutofit/>
          </a:bodyPr>
          <a:lstStyle/>
          <a:p>
            <a:pPr algn="r"/>
            <a:r>
              <a:rPr lang="en-US" sz="4100" dirty="0" err="1">
                <a:solidFill>
                  <a:srgbClr val="FFFFFF"/>
                </a:solidFill>
              </a:rPr>
              <a:t>Behavioural</a:t>
            </a:r>
            <a:r>
              <a:rPr lang="en-US" sz="4100" dirty="0">
                <a:solidFill>
                  <a:srgbClr val="FFFFFF"/>
                </a:solidFill>
              </a:rPr>
              <a:t> Science for Mpox Prevention Messaging</a:t>
            </a:r>
          </a:p>
        </p:txBody>
      </p:sp>
      <p:sp>
        <p:nvSpPr>
          <p:cNvPr id="3" name="Content Placeholder 2">
            <a:extLst>
              <a:ext uri="{FF2B5EF4-FFF2-40B4-BE49-F238E27FC236}">
                <a16:creationId xmlns:a16="http://schemas.microsoft.com/office/drawing/2014/main" id="{F655F95E-3614-53F8-48D3-A03D4CA6047F}"/>
              </a:ext>
            </a:extLst>
          </p:cNvPr>
          <p:cNvSpPr>
            <a:spLocks noGrp="1"/>
          </p:cNvSpPr>
          <p:nvPr>
            <p:ph idx="1"/>
          </p:nvPr>
        </p:nvSpPr>
        <p:spPr>
          <a:xfrm>
            <a:off x="5053780" y="599768"/>
            <a:ext cx="6074467" cy="5572432"/>
          </a:xfrm>
        </p:spPr>
        <p:txBody>
          <a:bodyPr anchor="ctr">
            <a:normAutofit/>
          </a:bodyPr>
          <a:lstStyle/>
          <a:p>
            <a:r>
              <a:rPr lang="en-US" dirty="0" err="1"/>
              <a:t>Behavioural</a:t>
            </a:r>
            <a:r>
              <a:rPr lang="en-US" dirty="0"/>
              <a:t> science studies how people make decisions and how they act on them. </a:t>
            </a:r>
          </a:p>
          <a:p>
            <a:r>
              <a:rPr lang="en-US" dirty="0"/>
              <a:t>By applying </a:t>
            </a:r>
            <a:r>
              <a:rPr lang="en-US" dirty="0" err="1"/>
              <a:t>behavioural</a:t>
            </a:r>
            <a:r>
              <a:rPr lang="en-US" dirty="0"/>
              <a:t> insights, we can craft messages that encourage communities to adopt healthier practices. As religious leaders, community leaders, teachers, or health volunteers, you are trusted voices in your communities. </a:t>
            </a:r>
          </a:p>
          <a:p>
            <a:r>
              <a:rPr lang="en-US" dirty="0"/>
              <a:t>Leveraging </a:t>
            </a:r>
            <a:r>
              <a:rPr lang="en-US" dirty="0" err="1"/>
              <a:t>behavioural</a:t>
            </a:r>
            <a:r>
              <a:rPr lang="en-US" dirty="0"/>
              <a:t> science can help you influence your audience more effectively, promoting </a:t>
            </a:r>
            <a:r>
              <a:rPr lang="en-US" dirty="0" err="1"/>
              <a:t>behaviours</a:t>
            </a:r>
            <a:r>
              <a:rPr lang="en-US" dirty="0"/>
              <a:t> that prevent the spread of Mpox.</a:t>
            </a:r>
          </a:p>
          <a:p>
            <a:r>
              <a:rPr lang="en-US" dirty="0"/>
              <a:t>Different framing techniques for your messages are presented in the next slides (these are high level suggestions but should be tailored and adjusted for your given context and audience)</a:t>
            </a:r>
          </a:p>
          <a:p>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3988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010416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Populations at risk of severe mpox</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199560" y="1237345"/>
            <a:ext cx="11549417" cy="4626266"/>
          </a:xfrm>
          <a:prstGeom prst="rect">
            <a:avLst/>
          </a:prstGeom>
          <a:noFill/>
          <a:ln>
            <a:noFill/>
          </a:ln>
        </p:spPr>
        <p:txBody>
          <a:bodyPr spcFirstLastPara="1" wrap="square" lIns="0" tIns="9525" rIns="0" bIns="0" anchor="t" anchorCtr="0">
            <a:spAutoFit/>
          </a:bodyPr>
          <a:lstStyle/>
          <a:p>
            <a:pPr marL="438150" marR="3810" indent="-428625">
              <a:lnSpc>
                <a:spcPct val="150000"/>
              </a:lnSpc>
              <a:buFont typeface="Wingdings" panose="05000000000000000000" pitchFamily="2" charset="2"/>
              <a:buChar char="Ø"/>
            </a:pPr>
            <a:r>
              <a:rPr lang="en-US" sz="2000" b="1" dirty="0">
                <a:solidFill>
                  <a:schemeClr val="dk1"/>
                </a:solidFill>
                <a:ea typeface="Montserrat SemiBold"/>
                <a:cs typeface="Montserrat SemiBold"/>
                <a:sym typeface="Montserrat SemiBold"/>
              </a:rPr>
              <a:t>People with severely weakened immune systems</a:t>
            </a:r>
            <a:r>
              <a:rPr lang="en-US" sz="2000" dirty="0">
                <a:solidFill>
                  <a:schemeClr val="dk1"/>
                </a:solidFill>
                <a:ea typeface="Montserrat SemiBold"/>
                <a:cs typeface="Montserrat SemiBold"/>
                <a:sym typeface="Montserrat SemiBold"/>
              </a:rPr>
              <a:t>. Immunosuppressed patients include those who have undertaken cancer treatment, organ transplant, advanced/untreated HIV disease, primary immune deficiency disorders, and other illnesses that can weaken the immune system. Patients with weakened immune systems are more likely to spread mpox and die from it. Furthermore, a patient’s immunocompromised status might increase their susceptibility to prolonged infection, resulting in a longer length of stay in hospital and more complications.</a:t>
            </a:r>
          </a:p>
          <a:p>
            <a:pPr marL="438150" marR="3810" indent="-428625">
              <a:lnSpc>
                <a:spcPct val="150000"/>
              </a:lnSpc>
              <a:buFont typeface="Wingdings" panose="05000000000000000000" pitchFamily="2" charset="2"/>
              <a:buChar char="Ø"/>
            </a:pPr>
            <a:endParaRPr lang="en-US" sz="2000" dirty="0">
              <a:solidFill>
                <a:schemeClr val="dk1"/>
              </a:solidFill>
              <a:ea typeface="Montserrat SemiBold"/>
              <a:cs typeface="Montserrat SemiBold"/>
              <a:sym typeface="Montserrat SemiBold"/>
            </a:endParaRPr>
          </a:p>
          <a:p>
            <a:pPr marL="438150" marR="3810" indent="-428625">
              <a:lnSpc>
                <a:spcPct val="150000"/>
              </a:lnSpc>
              <a:buFont typeface="Wingdings" panose="05000000000000000000" pitchFamily="2" charset="2"/>
              <a:buChar char="Ø"/>
            </a:pPr>
            <a:r>
              <a:rPr lang="en-US" sz="2000" b="1" dirty="0">
                <a:solidFill>
                  <a:schemeClr val="dk1"/>
                </a:solidFill>
                <a:ea typeface="Montserrat SemiBold"/>
                <a:cs typeface="Montserrat SemiBold"/>
                <a:sym typeface="Montserrat SemiBold"/>
              </a:rPr>
              <a:t>People with a history of eczema</a:t>
            </a:r>
            <a:r>
              <a:rPr lang="en-US" sz="2000" dirty="0">
                <a:solidFill>
                  <a:schemeClr val="dk1"/>
                </a:solidFill>
                <a:ea typeface="Montserrat SemiBold"/>
                <a:cs typeface="Montserrat SemiBold"/>
                <a:sym typeface="Montserrat SemiBold"/>
              </a:rPr>
              <a:t>. Eczema weakens the skin’s barrier to infection. As a result, people with eczema may be at an increased risk of contracting mpox. Mpox symptoms also tend to be more severe in people with eczema.</a:t>
            </a:r>
          </a:p>
        </p:txBody>
      </p:sp>
    </p:spTree>
    <p:extLst>
      <p:ext uri="{BB962C8B-B14F-4D97-AF65-F5344CB8AC3E}">
        <p14:creationId xmlns:p14="http://schemas.microsoft.com/office/powerpoint/2010/main" val="3834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2" end="2"/>
                                            </p:txEl>
                                          </p:spTgt>
                                        </p:tgtEl>
                                        <p:attrNameLst>
                                          <p:attrName>style.visibility</p:attrName>
                                        </p:attrNameLst>
                                      </p:cBhvr>
                                      <p:to>
                                        <p:strVal val="visible"/>
                                      </p:to>
                                    </p:set>
                                    <p:anim calcmode="lin" valueType="num">
                                      <p:cBhvr additive="base">
                                        <p:cTn id="12"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05B9360D-E58A-754D-711F-20744FDF1C35}"/>
              </a:ext>
            </a:extLst>
          </p:cNvPr>
          <p:cNvSpPr>
            <a:spLocks noGrp="1"/>
          </p:cNvSpPr>
          <p:nvPr>
            <p:ph idx="1"/>
          </p:nvPr>
        </p:nvSpPr>
        <p:spPr>
          <a:xfrm>
            <a:off x="1" y="0"/>
            <a:ext cx="7456124" cy="7124700"/>
          </a:xfrm>
        </p:spPr>
        <p:txBody>
          <a:bodyPr anchor="ctr">
            <a:normAutofit lnSpcReduction="10000"/>
          </a:bodyPr>
          <a:lstStyle/>
          <a:p>
            <a:pPr marL="0" marR="0">
              <a:spcBef>
                <a:spcPts val="0"/>
              </a:spcBef>
              <a:spcAft>
                <a:spcPts val="0"/>
              </a:spcAft>
            </a:pPr>
            <a:r>
              <a:rPr lang="en-GB" b="1" kern="100" dirty="0">
                <a:effectLst/>
                <a:latin typeface="Calibri Light" panose="020F0302020204030204" pitchFamily="34" charset="0"/>
                <a:ea typeface="Calibri" panose="020F0502020204030204" pitchFamily="34" charset="0"/>
                <a:cs typeface="Times New Roman" panose="02020603050405020304" pitchFamily="18" charset="0"/>
              </a:rPr>
              <a:t>What It Is</a:t>
            </a:r>
            <a:r>
              <a:rPr lang="en-GB" kern="100" dirty="0">
                <a:effectLst/>
                <a:latin typeface="Calibri Light" panose="020F0302020204030204" pitchFamily="34" charset="0"/>
                <a:ea typeface="Calibri" panose="020F0502020204030204" pitchFamily="34" charset="0"/>
                <a:cs typeface="Times New Roman" panose="02020603050405020304" pitchFamily="18" charset="0"/>
              </a:rPr>
              <a:t>: The messenger effect refers to the phenomenon where the credibility and trustworthiness of the communicator influence how the message is received. People are more likely to accept information from sources they trust and respect.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b="1" kern="100" dirty="0">
                <a:effectLst/>
                <a:latin typeface="Calibri Light" panose="020F0302020204030204" pitchFamily="34" charset="0"/>
                <a:ea typeface="Calibri" panose="020F0502020204030204" pitchFamily="34" charset="0"/>
                <a:cs typeface="Times New Roman" panose="02020603050405020304" pitchFamily="18" charset="0"/>
              </a:rPr>
              <a:t>Why It Works</a:t>
            </a:r>
            <a:r>
              <a:rPr lang="en-GB" kern="100" dirty="0">
                <a:effectLst/>
                <a:latin typeface="Calibri Light" panose="020F0302020204030204" pitchFamily="34" charset="0"/>
                <a:ea typeface="Calibri" panose="020F0502020204030204" pitchFamily="34" charset="0"/>
                <a:cs typeface="Times New Roman" panose="02020603050405020304" pitchFamily="18" charset="0"/>
              </a:rPr>
              <a:t>: Trusted figures like community leaders or healthcare providers can significantly influence decisions because they are seen as knowledgeable and so their behaviour becomes a reference for a successful life.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GB" b="1" kern="100" dirty="0">
                <a:effectLst/>
                <a:latin typeface="Calibri Light" panose="020F0302020204030204" pitchFamily="34" charset="0"/>
                <a:ea typeface="Calibri" panose="020F0502020204030204" pitchFamily="34" charset="0"/>
                <a:cs typeface="Times New Roman" panose="02020603050405020304" pitchFamily="18" charset="0"/>
              </a:rPr>
              <a:t>How to Apply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GB" b="1"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SzPts val="1000"/>
              <a:buFont typeface="Wingdings" panose="05000000000000000000" pitchFamily="2" charset="2"/>
              <a:buChar char="ü"/>
              <a:tabLst>
                <a:tab pos="457200" algn="l"/>
              </a:tabLst>
            </a:pPr>
            <a:r>
              <a:rPr lang="en-GB" b="1" kern="100" dirty="0">
                <a:effectLst/>
                <a:latin typeface="Calibri Light" panose="020F0302020204030204" pitchFamily="34" charset="0"/>
                <a:ea typeface="Calibri" panose="020F0502020204030204" pitchFamily="34" charset="0"/>
                <a:cs typeface="Times New Roman" panose="02020603050405020304" pitchFamily="18" charset="0"/>
              </a:rPr>
              <a:t>Example Messages</a:t>
            </a:r>
            <a:r>
              <a:rPr lang="en-GB" kern="1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lvl="0" indent="0">
              <a:spcBef>
                <a:spcPts val="0"/>
              </a:spcBef>
              <a:spcAft>
                <a:spcPts val="0"/>
              </a:spcAft>
              <a:buSzPts val="1000"/>
              <a:buNone/>
              <a:tabLst>
                <a:tab pos="457200" algn="l"/>
              </a:tabLst>
            </a:pPr>
            <a:r>
              <a:rPr lang="en-GB" kern="100" dirty="0">
                <a:effectLst/>
                <a:latin typeface="Calibri Light" panose="020F0302020204030204" pitchFamily="34" charset="0"/>
                <a:ea typeface="Calibri" panose="020F0502020204030204" pitchFamily="34" charset="0"/>
                <a:cs typeface="Times New Roman" panose="02020603050405020304" pitchFamily="18" charset="0"/>
              </a:rPr>
              <a:t>" As a community leader, I’ve been closely following the advice of health experts, and I want to assure you that simple actions like washing hands regularly and avoiding close contact with those showing symptoms can keep our community safe“</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GB" kern="100" dirty="0">
                <a:effectLst/>
                <a:latin typeface="Calibri Light" panose="020F0302020204030204" pitchFamily="34" charset="0"/>
                <a:ea typeface="Calibri" panose="020F0502020204030204" pitchFamily="34" charset="0"/>
                <a:cs typeface="Times New Roman" panose="02020603050405020304" pitchFamily="18" charset="0"/>
              </a:rPr>
              <a:t>"As a teacher I have been consulting reliable sources such as the site of MoH, WHO posts,  to keep me informed on how we can maintain our school safe, ensuring handwashing points have soap and are available in classroom entrance"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SzPts val="1000"/>
              <a:buFont typeface="Wingdings" panose="05000000000000000000" pitchFamily="2" charset="2"/>
              <a:buChar char="ü"/>
              <a:tabLst>
                <a:tab pos="457200" algn="l"/>
              </a:tabLst>
            </a:pPr>
            <a:endParaRPr lang="en-GB" b="1"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SzPts val="1000"/>
              <a:buFont typeface="Wingdings" panose="05000000000000000000" pitchFamily="2" charset="2"/>
              <a:buChar char="ü"/>
              <a:tabLst>
                <a:tab pos="457200" algn="l"/>
              </a:tabLst>
            </a:pPr>
            <a:r>
              <a:rPr lang="en-GB" b="1" kern="100" dirty="0">
                <a:effectLst/>
                <a:latin typeface="Calibri Light" panose="020F0302020204030204" pitchFamily="34" charset="0"/>
                <a:ea typeface="Calibri" panose="020F0502020204030204" pitchFamily="34" charset="0"/>
                <a:cs typeface="Times New Roman" panose="02020603050405020304" pitchFamily="18" charset="0"/>
              </a:rPr>
              <a:t>Tip</a:t>
            </a:r>
            <a:r>
              <a:rPr lang="en-GB" kern="100" dirty="0">
                <a:effectLst/>
                <a:latin typeface="Calibri Light" panose="020F0302020204030204" pitchFamily="34" charset="0"/>
                <a:ea typeface="Calibri" panose="020F0502020204030204" pitchFamily="34" charset="0"/>
                <a:cs typeface="Times New Roman" panose="02020603050405020304" pitchFamily="18" charset="0"/>
              </a:rPr>
              <a:t>: Use your respected status to endorse health recommendations, reinforcing trust and credibility, or refer to someone that the community hold in high regard, e.g. a celebrity.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6" name="Rectangle 4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7" name="Group 46">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08BD1E5-53D9-8010-3835-A8F628838FDC}"/>
              </a:ext>
            </a:extLst>
          </p:cNvPr>
          <p:cNvSpPr>
            <a:spLocks noGrp="1"/>
          </p:cNvSpPr>
          <p:nvPr>
            <p:ph type="title"/>
          </p:nvPr>
        </p:nvSpPr>
        <p:spPr>
          <a:xfrm>
            <a:off x="8371968" y="2376862"/>
            <a:ext cx="2640646" cy="2104273"/>
          </a:xfrm>
          <a:noFill/>
        </p:spPr>
        <p:txBody>
          <a:bodyPr>
            <a:normAutofit/>
          </a:bodyPr>
          <a:lstStyle/>
          <a:p>
            <a:pPr algn="ctr"/>
            <a:br>
              <a:rPr lang="en-GB" sz="3000" b="1" kern="10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000" b="1" kern="10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t>Messenger Effect</a:t>
            </a:r>
            <a:br>
              <a:rPr lang="en-US" sz="3000" b="1" kern="10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3000">
              <a:solidFill>
                <a:schemeClr val="bg1">
                  <a:shade val="97000"/>
                  <a:satMod val="150000"/>
                </a:schemeClr>
              </a:solidFill>
            </a:endParaRPr>
          </a:p>
        </p:txBody>
      </p:sp>
    </p:spTree>
    <p:extLst>
      <p:ext uri="{BB962C8B-B14F-4D97-AF65-F5344CB8AC3E}">
        <p14:creationId xmlns:p14="http://schemas.microsoft.com/office/powerpoint/2010/main" val="311062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6CBDE83-AE5B-B2B8-AC2E-A88C51B12A3F}"/>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Incentives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4016A34-5D59-FB74-955A-B230AD767F9C}"/>
              </a:ext>
            </a:extLst>
          </p:cNvPr>
          <p:cNvSpPr>
            <a:spLocks noGrp="1"/>
          </p:cNvSpPr>
          <p:nvPr>
            <p:ph idx="1"/>
          </p:nvPr>
        </p:nvSpPr>
        <p:spPr>
          <a:xfrm>
            <a:off x="5617886" y="-127000"/>
            <a:ext cx="6434414" cy="6985000"/>
          </a:xfrm>
        </p:spPr>
        <p:txBody>
          <a:bodyPr anchor="ctr">
            <a:normAutofit/>
          </a:bodyPr>
          <a:lstStyle/>
          <a:p>
            <a:pPr marL="0" marR="0" indent="0">
              <a:spcBef>
                <a:spcPts val="800"/>
              </a:spcBef>
              <a:spcAft>
                <a:spcPts val="400"/>
              </a:spcAft>
              <a:buNone/>
            </a:pPr>
            <a:endParaRPr lang="en-US" sz="1900" b="1" kern="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What It Is</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Incentives involve highlighting the benefits of taking action or the costs of inaction to motivate behaviour change.</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spcBef>
                <a:spcPts val="0"/>
              </a:spcBef>
              <a:spcAft>
                <a:spcPts val="0"/>
              </a:spcAf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Why It Works</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People are motivated by rewards and the avoidance of negative consequences. Emphasizing the personal and communal benefits of preventive actions can encourage compliance.</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spcBef>
                <a:spcPts val="0"/>
              </a:spcBef>
              <a:spcAft>
                <a:spcPts val="0"/>
              </a:spcAft>
            </a:pP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spcBef>
                <a:spcPts val="0"/>
              </a:spcBef>
              <a:spcAft>
                <a:spcPts val="0"/>
              </a:spcAf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How to Apply</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a:t>
            </a:r>
          </a:p>
          <a:p>
            <a:pPr marL="0" marR="0">
              <a:spcBef>
                <a:spcPts val="0"/>
              </a:spcBef>
              <a:spcAft>
                <a:spcPts val="0"/>
              </a:spcAft>
            </a:pP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R="0" lvl="0">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Example Messages</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"Preventing Mpox is simpler and less costly than treating it. By taking precautions now, you save time and protect your health.“</a:t>
            </a:r>
            <a:br>
              <a:rPr lang="en-US" sz="2200" kern="100" dirty="0">
                <a:latin typeface="Calibri Light" panose="020F0302020204030204" pitchFamily="34" charset="0"/>
                <a:ea typeface="Calibri" panose="020F0502020204030204" pitchFamily="34" charset="0"/>
                <a:cs typeface="Calibri Light" panose="020F0302020204030204" pitchFamily="34" charset="0"/>
              </a:rPr>
            </a:b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“Getting the vaccine is a free and easy way to you and your family from an expensive visit to the hospital”</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R="0" lvl="0">
              <a:spcBef>
                <a:spcPts val="0"/>
              </a:spcBef>
              <a:spcAft>
                <a:spcPts val="0"/>
              </a:spcAft>
              <a:buSzPts val="1000"/>
              <a:buFont typeface="Wingdings" panose="05000000000000000000" pitchFamily="2" charset="2"/>
              <a:buChar char="ü"/>
              <a:tabLst>
                <a:tab pos="457200" algn="l"/>
              </a:tabLst>
            </a:pPr>
            <a:endParaRPr lang="en-GB" sz="2200" b="1" kern="100" dirty="0">
              <a:effectLst/>
              <a:latin typeface="Calibri Light" panose="020F0302020204030204" pitchFamily="34" charset="0"/>
              <a:ea typeface="Calibri" panose="020F0502020204030204" pitchFamily="34" charset="0"/>
              <a:cs typeface="Calibri Light" panose="020F0302020204030204" pitchFamily="34" charset="0"/>
            </a:endParaRPr>
          </a:p>
          <a:p>
            <a:pPr marR="0" lvl="0">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Tip</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Highlight immediate, tangible benefits and reduce perceived barriers to action.</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sz="1900" dirty="0"/>
          </a:p>
        </p:txBody>
      </p:sp>
    </p:spTree>
    <p:extLst>
      <p:ext uri="{BB962C8B-B14F-4D97-AF65-F5344CB8AC3E}">
        <p14:creationId xmlns:p14="http://schemas.microsoft.com/office/powerpoint/2010/main" val="4180020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05B9360D-E58A-754D-711F-20744FDF1C35}"/>
              </a:ext>
            </a:extLst>
          </p:cNvPr>
          <p:cNvSpPr>
            <a:spLocks noGrp="1"/>
          </p:cNvSpPr>
          <p:nvPr>
            <p:ph idx="1"/>
          </p:nvPr>
        </p:nvSpPr>
        <p:spPr>
          <a:xfrm>
            <a:off x="1" y="0"/>
            <a:ext cx="7456124" cy="7124700"/>
          </a:xfrm>
        </p:spPr>
        <p:txBody>
          <a:bodyPr anchor="ctr">
            <a:normAutofit/>
          </a:bodyPr>
          <a:lstStyle/>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What It Is</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Social norms are the accepted behaviours within a community. People often look to others to determine how to behave, especially in uncertain situations.</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lgn="just">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Why It Works</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Individuals are influenced by the actions of their peers. If they believe that most people are engaging in a behaviour, they are more likely to do the same.</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lgn="just">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How to Apply</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a:spcBef>
                <a:spcPts val="0"/>
              </a:spcBef>
              <a:buSzPts val="1000"/>
              <a:buFont typeface="Wingdings" panose="05000000000000000000" pitchFamily="2" charset="2"/>
              <a:buChar char="ü"/>
              <a:tabLst>
                <a:tab pos="457200" algn="l"/>
              </a:tabLst>
            </a:pPr>
            <a:r>
              <a:rPr lang="en-GB" sz="2200" b="1" kern="100" dirty="0">
                <a:latin typeface="Calibri Light" panose="020F0302020204030204" pitchFamily="34" charset="0"/>
                <a:cs typeface="Calibri Light" panose="020F0302020204030204" pitchFamily="34" charset="0"/>
              </a:rPr>
              <a:t>Example Messages: </a:t>
            </a:r>
            <a:r>
              <a:rPr lang="en-GB" sz="2200" kern="100" dirty="0">
                <a:latin typeface="Calibri Light" panose="020F0302020204030204" pitchFamily="34" charset="0"/>
                <a:cs typeface="Calibri Light" panose="020F0302020204030204" pitchFamily="34" charset="0"/>
              </a:rPr>
              <a:t>"90% of families in our community who have had a member contract the virus is reporting their infection, seeking help and limiting transmission."</a:t>
            </a:r>
            <a:endParaRPr lang="en-US" sz="2200" kern="100" dirty="0">
              <a:latin typeface="Calibri Light" panose="020F0302020204030204" pitchFamily="34" charset="0"/>
              <a:cs typeface="Calibri Light" panose="020F0302020204030204" pitchFamily="34" charset="0"/>
            </a:endParaRPr>
          </a:p>
          <a:p>
            <a:pPr>
              <a:spcBef>
                <a:spcPts val="0"/>
              </a:spcBef>
              <a:buSzPts val="1000"/>
              <a:buFont typeface="Wingdings" panose="05000000000000000000" pitchFamily="2" charset="2"/>
              <a:buChar char="ü"/>
              <a:tabLst>
                <a:tab pos="457200" algn="l"/>
              </a:tabLst>
            </a:pPr>
            <a:endParaRPr lang="en-GB" sz="2200" b="1" kern="100" dirty="0">
              <a:latin typeface="Calibri Light" panose="020F0302020204030204" pitchFamily="34" charset="0"/>
              <a:cs typeface="Calibri Light" panose="020F0302020204030204" pitchFamily="34" charset="0"/>
            </a:endParaRPr>
          </a:p>
          <a:p>
            <a:pPr>
              <a:spcBef>
                <a:spcPts val="0"/>
              </a:spcBef>
              <a:buSzPts val="1000"/>
              <a:buFont typeface="Wingdings" panose="05000000000000000000" pitchFamily="2" charset="2"/>
              <a:buChar char="ü"/>
              <a:tabLst>
                <a:tab pos="457200" algn="l"/>
              </a:tabLst>
            </a:pPr>
            <a:r>
              <a:rPr lang="en-GB" sz="2200" kern="100" dirty="0">
                <a:latin typeface="Calibri Light" panose="020F0302020204030204" pitchFamily="34" charset="0"/>
                <a:cs typeface="Calibri Light" panose="020F0302020204030204" pitchFamily="34" charset="0"/>
              </a:rPr>
              <a:t>Tip: Share positive examples and statistics that show widespread adoption of preventive measures. Do not use an example of a behaviour that most people are not practicing as this will have the opposite effect.</a:t>
            </a:r>
            <a:endParaRPr lang="en-US" sz="2200" kern="100" dirty="0">
              <a:latin typeface="Calibri Light" panose="020F0302020204030204" pitchFamily="34" charset="0"/>
              <a:cs typeface="Calibri Light" panose="020F0302020204030204" pitchFamily="34" charset="0"/>
            </a:endParaRPr>
          </a:p>
          <a:p>
            <a:endParaRPr lang="en-US" sz="1400" dirty="0"/>
          </a:p>
        </p:txBody>
      </p:sp>
      <p:sp>
        <p:nvSpPr>
          <p:cNvPr id="46" name="Rectangle 4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7" name="Group 46">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08BD1E5-53D9-8010-3835-A8F628838FDC}"/>
              </a:ext>
            </a:extLst>
          </p:cNvPr>
          <p:cNvSpPr>
            <a:spLocks noGrp="1"/>
          </p:cNvSpPr>
          <p:nvPr>
            <p:ph type="title"/>
          </p:nvPr>
        </p:nvSpPr>
        <p:spPr>
          <a:xfrm>
            <a:off x="8371968" y="2376862"/>
            <a:ext cx="2640646" cy="2104273"/>
          </a:xfrm>
          <a:noFill/>
        </p:spPr>
        <p:txBody>
          <a:bodyPr>
            <a:normAutofit/>
          </a:bodyPr>
          <a:lstStyle/>
          <a:p>
            <a:pPr algn="ctr"/>
            <a:br>
              <a:rPr lang="en-GB"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t>Social Norms</a:t>
            </a:r>
            <a:br>
              <a:rPr lang="en-US"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3000" dirty="0">
              <a:solidFill>
                <a:schemeClr val="bg1">
                  <a:shade val="97000"/>
                  <a:satMod val="150000"/>
                </a:schemeClr>
              </a:solidFill>
            </a:endParaRPr>
          </a:p>
        </p:txBody>
      </p:sp>
    </p:spTree>
    <p:extLst>
      <p:ext uri="{BB962C8B-B14F-4D97-AF65-F5344CB8AC3E}">
        <p14:creationId xmlns:p14="http://schemas.microsoft.com/office/powerpoint/2010/main" val="2176376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6CBDE83-AE5B-B2B8-AC2E-A88C51B12A3F}"/>
              </a:ext>
            </a:extLst>
          </p:cNvPr>
          <p:cNvSpPr>
            <a:spLocks noGrp="1"/>
          </p:cNvSpPr>
          <p:nvPr>
            <p:ph type="title"/>
          </p:nvPr>
        </p:nvSpPr>
        <p:spPr>
          <a:xfrm>
            <a:off x="1275590" y="2376861"/>
            <a:ext cx="3069754" cy="2104273"/>
          </a:xfrm>
          <a:noFill/>
        </p:spPr>
        <p:txBody>
          <a:bodyPr>
            <a:normAutofit/>
          </a:bodyPr>
          <a:lstStyle/>
          <a:p>
            <a:pPr algn="ctr"/>
            <a:r>
              <a:rPr lang="en-US" sz="3000" dirty="0">
                <a:solidFill>
                  <a:srgbClr val="FFFFFF"/>
                </a:solidFill>
              </a:rPr>
              <a:t>Commitment</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4016A34-5D59-FB74-955A-B230AD767F9C}"/>
              </a:ext>
            </a:extLst>
          </p:cNvPr>
          <p:cNvSpPr>
            <a:spLocks noGrp="1"/>
          </p:cNvSpPr>
          <p:nvPr>
            <p:ph idx="1"/>
          </p:nvPr>
        </p:nvSpPr>
        <p:spPr>
          <a:xfrm>
            <a:off x="5617886" y="489688"/>
            <a:ext cx="6434414" cy="6985000"/>
          </a:xfrm>
        </p:spPr>
        <p:txBody>
          <a:bodyPr anchor="ctr">
            <a:normAutofit/>
          </a:bodyPr>
          <a:lstStyle/>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What It Is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Getting individuals to make a public or private commitment to a behaviour.</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Why It Works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People like to be consistent with their commitments. Once they agree to something, they are more likely to act accordingly.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How to Apply</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Example Messages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"Let’s all make a commitment to check in with our families daily at breakfast to check if anyone has any signs of symptoms.”</a:t>
            </a:r>
            <a:br>
              <a:rPr lang="en-US" sz="2200" kern="100" dirty="0">
                <a:latin typeface="Calibri" panose="020F0502020204030204" pitchFamily="34" charset="0"/>
                <a:ea typeface="Calibri" panose="020F0502020204030204" pitchFamily="34" charset="0"/>
                <a:cs typeface="Times New Roman" panose="02020603050405020304" pitchFamily="18" charset="0"/>
              </a:rPr>
            </a:b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“Let’s make our village mpox free, by installing public handwashing points at starting a community surveillance monitoring system.”</a:t>
            </a:r>
          </a:p>
          <a:p>
            <a:pPr marL="617220" marR="0" indent="-342900" algn="just">
              <a:spcBef>
                <a:spcPts val="0"/>
              </a:spcBef>
              <a:spcAft>
                <a:spcPts val="0"/>
              </a:spcAft>
              <a:buFont typeface="Wingdings" panose="05000000000000000000" pitchFamily="2" charset="2"/>
              <a:buChar char="ü"/>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Tip</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Encourage them to make a pledge or sign a commitment.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p>
        </p:txBody>
      </p:sp>
    </p:spTree>
    <p:extLst>
      <p:ext uri="{BB962C8B-B14F-4D97-AF65-F5344CB8AC3E}">
        <p14:creationId xmlns:p14="http://schemas.microsoft.com/office/powerpoint/2010/main" val="2841338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05B9360D-E58A-754D-711F-20744FDF1C35}"/>
              </a:ext>
            </a:extLst>
          </p:cNvPr>
          <p:cNvSpPr>
            <a:spLocks noGrp="1"/>
          </p:cNvSpPr>
          <p:nvPr>
            <p:ph idx="1"/>
          </p:nvPr>
        </p:nvSpPr>
        <p:spPr>
          <a:xfrm>
            <a:off x="1" y="0"/>
            <a:ext cx="7456124" cy="7124700"/>
          </a:xfrm>
        </p:spPr>
        <p:txBody>
          <a:bodyPr anchor="ctr">
            <a:normAutofit/>
          </a:bodyPr>
          <a:lstStyle/>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What It Is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Encouraging people to make a plan or express their intent to take a specific action. This is similar to commitment, but emphasises stating very clear steps to implement the behaviour.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Why It Works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Verbalising or planning an action increases the likelihood of follow-through due to a sense of commitment and consistency.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How to Apply</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SzPts val="1000"/>
              <a:buFont typeface="Wingdings" panose="05000000000000000000" pitchFamily="2" charset="2"/>
              <a:buChar char="ü"/>
              <a:tabLst>
                <a:tab pos="457200" algn="l"/>
              </a:tabLst>
            </a:pPr>
            <a:r>
              <a:rPr lang="en-GB" sz="2200" b="1" kern="100" dirty="0">
                <a:latin typeface="Calibri Light" panose="020F0302020204030204" pitchFamily="34" charset="0"/>
                <a:cs typeface="Times New Roman" panose="02020603050405020304" pitchFamily="18" charset="0"/>
              </a:rPr>
              <a:t>Example Messages:  </a:t>
            </a:r>
            <a:r>
              <a:rPr lang="en-GB" sz="2200" kern="100" dirty="0">
                <a:latin typeface="Calibri Light" panose="020F0302020204030204" pitchFamily="34" charset="0"/>
                <a:cs typeface="Times New Roman" panose="02020603050405020304" pitchFamily="18" charset="0"/>
              </a:rPr>
              <a:t>"If I feel any symptoms like a rash or fever, then I will immediately isolate myself in [state the room or space] and contact the local health clinic [state where] for advice.“</a:t>
            </a:r>
            <a:br>
              <a:rPr lang="en-US" sz="2200" kern="100" dirty="0">
                <a:latin typeface="Calibri Light" panose="020F0302020204030204" pitchFamily="34" charset="0"/>
                <a:cs typeface="Times New Roman" panose="02020603050405020304" pitchFamily="18" charset="0"/>
              </a:rPr>
            </a:br>
            <a:r>
              <a:rPr lang="en-GB" sz="2200" kern="100" dirty="0">
                <a:latin typeface="Calibri Light" panose="020F0302020204030204" pitchFamily="34" charset="0"/>
                <a:cs typeface="Times New Roman" panose="02020603050405020304" pitchFamily="18" charset="0"/>
              </a:rPr>
              <a:t>In a school context: “Every morning, at the beginning of classes, I will promote a 5 minute briefing and dialogue on mpox with students.”</a:t>
            </a:r>
            <a:endParaRPr lang="en-US" sz="2200" kern="100" dirty="0">
              <a:latin typeface="Calibri Light" panose="020F0302020204030204" pitchFamily="34" charset="0"/>
              <a:cs typeface="Times New Roman" panose="02020603050405020304" pitchFamily="18" charset="0"/>
            </a:endParaRPr>
          </a:p>
          <a:p>
            <a:pPr algn="just">
              <a:spcBef>
                <a:spcPts val="0"/>
              </a:spcBef>
              <a:buSzPts val="1000"/>
              <a:buFont typeface="Wingdings" panose="05000000000000000000" pitchFamily="2" charset="2"/>
              <a:buChar char="ü"/>
              <a:tabLst>
                <a:tab pos="457200" algn="l"/>
              </a:tabLst>
            </a:pPr>
            <a:endParaRPr lang="en-GB" sz="2200" b="1" kern="100" dirty="0">
              <a:latin typeface="Calibri Light" panose="020F0302020204030204" pitchFamily="34" charset="0"/>
              <a:cs typeface="Times New Roman" panose="02020603050405020304" pitchFamily="18" charset="0"/>
            </a:endParaRPr>
          </a:p>
          <a:p>
            <a:pPr algn="just">
              <a:spcBef>
                <a:spcPts val="0"/>
              </a:spcBef>
              <a:buSzPts val="1000"/>
              <a:buFont typeface="Wingdings" panose="05000000000000000000" pitchFamily="2" charset="2"/>
              <a:buChar char="ü"/>
              <a:tabLst>
                <a:tab pos="457200" algn="l"/>
              </a:tabLst>
            </a:pPr>
            <a:r>
              <a:rPr lang="en-GB" sz="2200" b="1" kern="100" dirty="0">
                <a:latin typeface="Calibri Light" panose="020F0302020204030204" pitchFamily="34" charset="0"/>
                <a:cs typeface="Times New Roman" panose="02020603050405020304" pitchFamily="18" charset="0"/>
              </a:rPr>
              <a:t>Tip: </a:t>
            </a:r>
            <a:r>
              <a:rPr lang="en-GB" sz="2200" kern="100" dirty="0">
                <a:latin typeface="Calibri Light" panose="020F0302020204030204" pitchFamily="34" charset="0"/>
                <a:cs typeface="Times New Roman" panose="02020603050405020304" pitchFamily="18" charset="0"/>
              </a:rPr>
              <a:t>Help them set specific goals and offer assistance in planning.</a:t>
            </a:r>
            <a:endParaRPr lang="en-US" sz="2200" kern="100" dirty="0">
              <a:latin typeface="Calibri Light" panose="020F0302020204030204" pitchFamily="34" charset="0"/>
              <a:cs typeface="Times New Roman" panose="02020603050405020304" pitchFamily="18" charset="0"/>
            </a:endParaRPr>
          </a:p>
          <a:p>
            <a:pPr marL="0" marR="0" algn="just">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6" name="Rectangle 4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7" name="Group 46">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08BD1E5-53D9-8010-3835-A8F628838FDC}"/>
              </a:ext>
            </a:extLst>
          </p:cNvPr>
          <p:cNvSpPr>
            <a:spLocks noGrp="1"/>
          </p:cNvSpPr>
          <p:nvPr>
            <p:ph type="title"/>
          </p:nvPr>
        </p:nvSpPr>
        <p:spPr>
          <a:xfrm>
            <a:off x="8127957" y="2376862"/>
            <a:ext cx="2884657" cy="2104273"/>
          </a:xfrm>
          <a:noFill/>
        </p:spPr>
        <p:txBody>
          <a:bodyPr>
            <a:normAutofit/>
          </a:bodyPr>
          <a:lstStyle/>
          <a:p>
            <a:pPr algn="ctr"/>
            <a:br>
              <a:rPr lang="en-GB"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t>Implementation Intention</a:t>
            </a:r>
            <a:br>
              <a:rPr lang="en-US"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3000" dirty="0">
              <a:solidFill>
                <a:schemeClr val="bg1">
                  <a:shade val="97000"/>
                  <a:satMod val="150000"/>
                </a:schemeClr>
              </a:solidFill>
            </a:endParaRPr>
          </a:p>
        </p:txBody>
      </p:sp>
    </p:spTree>
    <p:extLst>
      <p:ext uri="{BB962C8B-B14F-4D97-AF65-F5344CB8AC3E}">
        <p14:creationId xmlns:p14="http://schemas.microsoft.com/office/powerpoint/2010/main" val="543704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6CBDE83-AE5B-B2B8-AC2E-A88C51B12A3F}"/>
              </a:ext>
            </a:extLst>
          </p:cNvPr>
          <p:cNvSpPr>
            <a:spLocks noGrp="1"/>
          </p:cNvSpPr>
          <p:nvPr>
            <p:ph type="title"/>
          </p:nvPr>
        </p:nvSpPr>
        <p:spPr>
          <a:xfrm>
            <a:off x="1275590" y="2376861"/>
            <a:ext cx="3069754" cy="2104273"/>
          </a:xfrm>
          <a:noFill/>
        </p:spPr>
        <p:txBody>
          <a:bodyPr>
            <a:normAutofit/>
          </a:bodyPr>
          <a:lstStyle/>
          <a:p>
            <a:pPr algn="ctr"/>
            <a:r>
              <a:rPr lang="en-US" sz="3000" dirty="0">
                <a:solidFill>
                  <a:srgbClr val="FFFFFF"/>
                </a:solidFill>
              </a:rPr>
              <a:t>Emotional Appeals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4016A34-5D59-FB74-955A-B230AD767F9C}"/>
              </a:ext>
            </a:extLst>
          </p:cNvPr>
          <p:cNvSpPr>
            <a:spLocks noGrp="1"/>
          </p:cNvSpPr>
          <p:nvPr>
            <p:ph idx="1"/>
          </p:nvPr>
        </p:nvSpPr>
        <p:spPr>
          <a:xfrm>
            <a:off x="5617886" y="489688"/>
            <a:ext cx="6434414" cy="6985000"/>
          </a:xfrm>
        </p:spPr>
        <p:txBody>
          <a:bodyPr anchor="ctr">
            <a:normAutofit/>
          </a:bodyPr>
          <a:lstStyle/>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What It Is</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Leveraging emotions to motivate behaviour change.</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just">
              <a:spcBef>
                <a:spcPts val="0"/>
              </a:spcBef>
              <a:spcAft>
                <a:spcPts val="0"/>
              </a:spcAft>
            </a:pP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Why It Works</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Emotions can be a stronger driver of behaviour than rational arguments. Connecting on an emotional level can inspire action.</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just">
              <a:spcBef>
                <a:spcPts val="0"/>
              </a:spcBef>
              <a:spcAft>
                <a:spcPts val="0"/>
              </a:spcAft>
            </a:pP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How to Apply</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R="0" lvl="0" algn="just">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Example Messages</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"Imagine the relief of knowing you’ve done everything you can to protect your loved ones. By following simple health measures, we can all feel that sense of security.“</a:t>
            </a:r>
            <a:br>
              <a:rPr lang="en-US" sz="2200" kern="100" dirty="0">
                <a:latin typeface="Calibri Light" panose="020F0302020204030204" pitchFamily="34" charset="0"/>
                <a:ea typeface="Calibri" panose="020F0502020204030204" pitchFamily="34" charset="0"/>
                <a:cs typeface="Calibri Light" panose="020F0302020204030204" pitchFamily="34" charset="0"/>
              </a:rPr>
            </a:b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“Our families are our greatest treasure. By taking action now, we are showing our love and care for those closest to us, keeping them out of harm's way.”</a:t>
            </a:r>
          </a:p>
          <a:p>
            <a:pPr marR="0" lvl="0" algn="just">
              <a:spcBef>
                <a:spcPts val="0"/>
              </a:spcBef>
              <a:spcAft>
                <a:spcPts val="0"/>
              </a:spcAft>
              <a:buSzPts val="1000"/>
              <a:buFont typeface="Wingdings" panose="05000000000000000000" pitchFamily="2" charset="2"/>
              <a:buChar char="ü"/>
              <a:tabLst>
                <a:tab pos="457200" algn="l"/>
              </a:tabLst>
            </a:pP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pPr marR="0" lvl="0" algn="just">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Calibri Light" panose="020F0302020204030204" pitchFamily="34" charset="0"/>
              </a:rPr>
              <a:t>Tip</a:t>
            </a:r>
            <a:r>
              <a:rPr lang="en-GB" sz="2200" kern="100" dirty="0">
                <a:effectLst/>
                <a:latin typeface="Calibri Light" panose="020F0302020204030204" pitchFamily="34" charset="0"/>
                <a:ea typeface="Calibri" panose="020F0502020204030204" pitchFamily="34" charset="0"/>
                <a:cs typeface="Calibri Light" panose="020F0302020204030204" pitchFamily="34" charset="0"/>
              </a:rPr>
              <a:t>: Share heartfelt stories or testimonials that resonate emotionally.</a:t>
            </a:r>
            <a:endParaRPr lang="en-US" sz="2200" kern="1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sz="1900" dirty="0"/>
          </a:p>
        </p:txBody>
      </p:sp>
    </p:spTree>
    <p:extLst>
      <p:ext uri="{BB962C8B-B14F-4D97-AF65-F5344CB8AC3E}">
        <p14:creationId xmlns:p14="http://schemas.microsoft.com/office/powerpoint/2010/main" val="117453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05B9360D-E58A-754D-711F-20744FDF1C35}"/>
              </a:ext>
            </a:extLst>
          </p:cNvPr>
          <p:cNvSpPr>
            <a:spLocks noGrp="1"/>
          </p:cNvSpPr>
          <p:nvPr>
            <p:ph idx="1"/>
          </p:nvPr>
        </p:nvSpPr>
        <p:spPr>
          <a:xfrm>
            <a:off x="1" y="0"/>
            <a:ext cx="7114945" cy="7124700"/>
          </a:xfrm>
        </p:spPr>
        <p:txBody>
          <a:bodyPr anchor="ctr">
            <a:normAutofit/>
          </a:bodyPr>
          <a:lstStyle/>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What It Is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Appealing to one's self-image or identity.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Why It Works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People are motivated to act in ways that enhance their self-esteem or align with their desired identity.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How to Apply</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Example Messages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"By taking these precautions, you are being a responsible and caring member of our community.“</a:t>
            </a:r>
            <a:b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b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“By convincing your classmates to join the school mpox activity, you are being a role model for your school community."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SzPts val="1000"/>
              <a:buFont typeface="Wingdings" panose="05000000000000000000" pitchFamily="2" charset="2"/>
              <a:buChar char="ü"/>
              <a:tabLst>
                <a:tab pos="457200" algn="l"/>
              </a:tabLst>
            </a:pPr>
            <a:endParaRPr lang="en-GB" sz="2200" b="1"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Tip</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Reinforce their positive self-image when they engage in desired behaviours.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6" name="Rectangle 4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7" name="Group 46">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08BD1E5-53D9-8010-3835-A8F628838FDC}"/>
              </a:ext>
            </a:extLst>
          </p:cNvPr>
          <p:cNvSpPr>
            <a:spLocks noGrp="1"/>
          </p:cNvSpPr>
          <p:nvPr>
            <p:ph type="title"/>
          </p:nvPr>
        </p:nvSpPr>
        <p:spPr>
          <a:xfrm>
            <a:off x="8127957" y="2376862"/>
            <a:ext cx="2884657" cy="2104273"/>
          </a:xfrm>
          <a:noFill/>
        </p:spPr>
        <p:txBody>
          <a:bodyPr>
            <a:normAutofit/>
          </a:bodyPr>
          <a:lstStyle/>
          <a:p>
            <a:pPr algn="ctr"/>
            <a:br>
              <a:rPr lang="en-GB"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t>Ego</a:t>
            </a:r>
            <a:br>
              <a:rPr lang="en-US"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3000" dirty="0">
              <a:solidFill>
                <a:schemeClr val="bg1">
                  <a:shade val="97000"/>
                  <a:satMod val="150000"/>
                </a:schemeClr>
              </a:solidFill>
            </a:endParaRPr>
          </a:p>
        </p:txBody>
      </p:sp>
    </p:spTree>
    <p:extLst>
      <p:ext uri="{BB962C8B-B14F-4D97-AF65-F5344CB8AC3E}">
        <p14:creationId xmlns:p14="http://schemas.microsoft.com/office/powerpoint/2010/main" val="4234218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6CBDE83-AE5B-B2B8-AC2E-A88C51B12A3F}"/>
              </a:ext>
            </a:extLst>
          </p:cNvPr>
          <p:cNvSpPr>
            <a:spLocks noGrp="1"/>
          </p:cNvSpPr>
          <p:nvPr>
            <p:ph type="title"/>
          </p:nvPr>
        </p:nvSpPr>
        <p:spPr>
          <a:xfrm>
            <a:off x="1275590" y="2376861"/>
            <a:ext cx="3069754" cy="2104273"/>
          </a:xfrm>
          <a:noFill/>
        </p:spPr>
        <p:txBody>
          <a:bodyPr>
            <a:normAutofit/>
          </a:bodyPr>
          <a:lstStyle/>
          <a:p>
            <a:pPr algn="ctr"/>
            <a:r>
              <a:rPr lang="en-US" sz="3000" dirty="0">
                <a:solidFill>
                  <a:srgbClr val="FFFFFF"/>
                </a:solidFill>
              </a:rPr>
              <a:t>Reciprocity</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4016A34-5D59-FB74-955A-B230AD767F9C}"/>
              </a:ext>
            </a:extLst>
          </p:cNvPr>
          <p:cNvSpPr>
            <a:spLocks noGrp="1"/>
          </p:cNvSpPr>
          <p:nvPr>
            <p:ph idx="1"/>
          </p:nvPr>
        </p:nvSpPr>
        <p:spPr>
          <a:xfrm>
            <a:off x="5564502" y="95988"/>
            <a:ext cx="6434414" cy="6985000"/>
          </a:xfrm>
        </p:spPr>
        <p:txBody>
          <a:bodyPr anchor="ctr">
            <a:normAutofit/>
          </a:bodyPr>
          <a:lstStyle/>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What It Is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Encouraging action by highlighting the mutual benefits and responsibilities we share within the community.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Why It Works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People are more likely to engage in positive behaviours when they feel they are reciprocating a good deed or supporting those who have helped them.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How to Apply</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buSzPts val="1000"/>
              <a:buFont typeface="Wingdings" panose="05000000000000000000" pitchFamily="2" charset="2"/>
              <a:buChar char="ü"/>
              <a:tabLst>
                <a:tab pos="457200" algn="l"/>
              </a:tabLst>
            </a:pPr>
            <a:r>
              <a:rPr lang="en-GB" sz="2200" b="1" kern="100" dirty="0">
                <a:latin typeface="Calibri Light" panose="020F0302020204030204" pitchFamily="34" charset="0"/>
                <a:cs typeface="Times New Roman" panose="02020603050405020304" pitchFamily="18" charset="0"/>
              </a:rPr>
              <a:t>Example Message: </a:t>
            </a:r>
            <a:r>
              <a:rPr lang="en-GB" sz="2200" kern="100" dirty="0">
                <a:latin typeface="Calibri Light" panose="020F0302020204030204" pitchFamily="34" charset="0"/>
                <a:cs typeface="Times New Roman" panose="02020603050405020304" pitchFamily="18" charset="0"/>
              </a:rPr>
              <a:t>"Healthcare workers are putting their lives at risk to protect us. By following health guidelines, we’re helping them and doing our part to keep everyone safe.“</a:t>
            </a:r>
            <a:br>
              <a:rPr lang="en-US" sz="2200" kern="100" dirty="0">
                <a:latin typeface="Calibri Light" panose="020F0302020204030204" pitchFamily="34" charset="0"/>
                <a:cs typeface="Times New Roman" panose="02020603050405020304" pitchFamily="18" charset="0"/>
              </a:rPr>
            </a:br>
            <a:r>
              <a:rPr lang="en-GB" sz="2200" kern="100" dirty="0">
                <a:latin typeface="Calibri Light" panose="020F0302020204030204" pitchFamily="34" charset="0"/>
                <a:cs typeface="Times New Roman" panose="02020603050405020304" pitchFamily="18" charset="0"/>
              </a:rPr>
              <a:t>“Volunteers have been working day and night to protect our community. By following the prevention measures, we are contributing to their effort while protecting our community.”</a:t>
            </a:r>
          </a:p>
          <a:p>
            <a:pPr algn="just">
              <a:spcBef>
                <a:spcPts val="0"/>
              </a:spcBef>
              <a:buSzPts val="1000"/>
              <a:buFont typeface="Wingdings" panose="05000000000000000000" pitchFamily="2" charset="2"/>
              <a:buChar char="ü"/>
              <a:tabLst>
                <a:tab pos="457200" algn="l"/>
              </a:tabLst>
            </a:pPr>
            <a:endParaRPr lang="en-US" sz="2200" kern="100" dirty="0">
              <a:latin typeface="Calibri Light" panose="020F0302020204030204" pitchFamily="34" charset="0"/>
              <a:cs typeface="Times New Roman" panose="02020603050405020304" pitchFamily="18" charset="0"/>
            </a:endParaRPr>
          </a:p>
          <a:p>
            <a:pPr algn="just">
              <a:spcBef>
                <a:spcPts val="0"/>
              </a:spcBef>
              <a:buSzPts val="1000"/>
              <a:buFont typeface="Wingdings" panose="05000000000000000000" pitchFamily="2" charset="2"/>
              <a:buChar char="ü"/>
              <a:tabLst>
                <a:tab pos="457200" algn="l"/>
              </a:tabLst>
            </a:pPr>
            <a:r>
              <a:rPr lang="en-GB" sz="2200" b="1" kern="100" dirty="0">
                <a:latin typeface="Calibri Light" panose="020F0302020204030204" pitchFamily="34" charset="0"/>
                <a:cs typeface="Times New Roman" panose="02020603050405020304" pitchFamily="18" charset="0"/>
              </a:rPr>
              <a:t>Tip: </a:t>
            </a:r>
            <a:r>
              <a:rPr lang="en-GB" sz="2200" kern="100" dirty="0">
                <a:latin typeface="Calibri Light" panose="020F0302020204030204" pitchFamily="34" charset="0"/>
                <a:cs typeface="Times New Roman" panose="02020603050405020304" pitchFamily="18" charset="0"/>
              </a:rPr>
              <a:t>Remind people of the sacrifices others have made and how their actions can give back to the community.</a:t>
            </a:r>
            <a:endParaRPr lang="en-US" sz="2200" kern="100" dirty="0">
              <a:latin typeface="Calibri Light" panose="020F0302020204030204" pitchFamily="34" charset="0"/>
              <a:cs typeface="Times New Roman" panose="02020603050405020304" pitchFamily="18" charset="0"/>
            </a:endParaRPr>
          </a:p>
          <a:p>
            <a:endParaRPr lang="en-US" sz="1900" dirty="0"/>
          </a:p>
        </p:txBody>
      </p:sp>
    </p:spTree>
    <p:extLst>
      <p:ext uri="{BB962C8B-B14F-4D97-AF65-F5344CB8AC3E}">
        <p14:creationId xmlns:p14="http://schemas.microsoft.com/office/powerpoint/2010/main" val="2793490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05B9360D-E58A-754D-711F-20744FDF1C35}"/>
              </a:ext>
            </a:extLst>
          </p:cNvPr>
          <p:cNvSpPr>
            <a:spLocks noGrp="1"/>
          </p:cNvSpPr>
          <p:nvPr>
            <p:ph idx="1"/>
          </p:nvPr>
        </p:nvSpPr>
        <p:spPr>
          <a:xfrm>
            <a:off x="1" y="0"/>
            <a:ext cx="7114945" cy="7124700"/>
          </a:xfrm>
        </p:spPr>
        <p:txBody>
          <a:bodyPr anchor="ctr">
            <a:normAutofit/>
          </a:bodyPr>
          <a:lstStyle/>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What It Is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Appealing to one's self-image or identity.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Why It Works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People are motivated to act in ways that enhance their self-esteem or align with their desired identity.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How to Apply</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Example Messages</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"By taking these precautions, you are being a responsible and caring member of our community.“</a:t>
            </a:r>
            <a:b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b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“By convincing your classmates to join the school mpox activity, you are being a role model for your school community."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SzPts val="1000"/>
              <a:buFont typeface="Wingdings" panose="05000000000000000000" pitchFamily="2" charset="2"/>
              <a:buChar char="ü"/>
              <a:tabLst>
                <a:tab pos="457200" algn="l"/>
              </a:tabLst>
            </a:pPr>
            <a:endParaRPr lang="en-GB" sz="2200" b="1"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SzPts val="1000"/>
              <a:buFont typeface="Wingdings" panose="05000000000000000000" pitchFamily="2" charset="2"/>
              <a:buChar char="ü"/>
              <a:tabLst>
                <a:tab pos="457200" algn="l"/>
              </a:tabLst>
            </a:pPr>
            <a:r>
              <a:rPr lang="en-GB" sz="2200" b="1" kern="100" dirty="0">
                <a:effectLst/>
                <a:latin typeface="Calibri Light" panose="020F0302020204030204" pitchFamily="34" charset="0"/>
                <a:ea typeface="Calibri" panose="020F0502020204030204" pitchFamily="34" charset="0"/>
                <a:cs typeface="Times New Roman" panose="02020603050405020304" pitchFamily="18" charset="0"/>
              </a:rPr>
              <a:t>Tip</a:t>
            </a: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Reinforce their positive self-image when they engage in desired behaviours.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GB" sz="22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6" name="Rectangle 4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7" name="Group 46">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08BD1E5-53D9-8010-3835-A8F628838FDC}"/>
              </a:ext>
            </a:extLst>
          </p:cNvPr>
          <p:cNvSpPr>
            <a:spLocks noGrp="1"/>
          </p:cNvSpPr>
          <p:nvPr>
            <p:ph type="title"/>
          </p:nvPr>
        </p:nvSpPr>
        <p:spPr>
          <a:xfrm>
            <a:off x="8127957" y="2376862"/>
            <a:ext cx="2884657" cy="2104273"/>
          </a:xfrm>
          <a:noFill/>
        </p:spPr>
        <p:txBody>
          <a:bodyPr>
            <a:normAutofit/>
          </a:bodyPr>
          <a:lstStyle/>
          <a:p>
            <a:pPr algn="ctr"/>
            <a:br>
              <a:rPr lang="en-GB"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t>Ego</a:t>
            </a:r>
            <a:br>
              <a:rPr lang="en-US" sz="3000" b="1" kern="100" dirty="0">
                <a:solidFill>
                  <a:schemeClr val="bg1">
                    <a:shade val="97000"/>
                    <a:satMod val="150000"/>
                  </a:schemeClr>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3000" dirty="0">
              <a:solidFill>
                <a:schemeClr val="bg1">
                  <a:shade val="97000"/>
                  <a:satMod val="150000"/>
                </a:schemeClr>
              </a:solidFill>
            </a:endParaRPr>
          </a:p>
        </p:txBody>
      </p:sp>
    </p:spTree>
    <p:extLst>
      <p:ext uri="{BB962C8B-B14F-4D97-AF65-F5344CB8AC3E}">
        <p14:creationId xmlns:p14="http://schemas.microsoft.com/office/powerpoint/2010/main" val="541186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ectangle 29">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E3D41F67-47FD-8246-085F-405125B9CC75}"/>
              </a:ext>
            </a:extLst>
          </p:cNvPr>
          <p:cNvSpPr>
            <a:spLocks noGrp="1"/>
          </p:cNvSpPr>
          <p:nvPr>
            <p:ph type="ctrTitle"/>
          </p:nvPr>
        </p:nvSpPr>
        <p:spPr>
          <a:xfrm>
            <a:off x="6901108" y="702364"/>
            <a:ext cx="5196300" cy="6155625"/>
          </a:xfrm>
        </p:spPr>
        <p:txBody>
          <a:bodyPr anchor="b">
            <a:normAutofit/>
          </a:bodyPr>
          <a:lstStyle/>
          <a:p>
            <a:r>
              <a:rPr lang="en-US" sz="4000" dirty="0"/>
              <a:t>Mpox RCCE Preparedness and Response </a:t>
            </a:r>
            <a:br>
              <a:rPr lang="en-US" sz="4000" dirty="0"/>
            </a:br>
            <a:r>
              <a:rPr lang="en-US" sz="4000" dirty="0"/>
              <a:t>(for RCCE practitioners)</a:t>
            </a: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r>
              <a:rPr lang="en-US" sz="2300" dirty="0"/>
              <a:t>August 2024</a:t>
            </a:r>
          </a:p>
        </p:txBody>
      </p:sp>
      <p:pic>
        <p:nvPicPr>
          <p:cNvPr id="4" name="Picture 3">
            <a:extLst>
              <a:ext uri="{FF2B5EF4-FFF2-40B4-BE49-F238E27FC236}">
                <a16:creationId xmlns:a16="http://schemas.microsoft.com/office/drawing/2014/main" id="{4C4E928D-A9EA-06D6-DFCF-1F87FB1C0AFB}"/>
              </a:ext>
            </a:extLst>
          </p:cNvPr>
          <p:cNvPicPr>
            <a:picLocks noChangeAspect="1"/>
          </p:cNvPicPr>
          <p:nvPr/>
        </p:nvPicPr>
        <p:blipFill>
          <a:blip r:embed="rId5">
            <a:extLst>
              <a:ext uri="{28A0092B-C50C-407E-A947-70E740481C1C}">
                <a14:useLocalDpi xmlns:a14="http://schemas.microsoft.com/office/drawing/2010/main" val="0"/>
              </a:ext>
            </a:extLst>
          </a:blip>
          <a:srcRect l="16478" r="16478"/>
          <a:stretch/>
        </p:blipFill>
        <p:spPr>
          <a:xfrm>
            <a:off x="20" y="10"/>
            <a:ext cx="6901088" cy="6857990"/>
          </a:xfrm>
          <a:prstGeom prst="rect">
            <a:avLst/>
          </a:prstGeom>
        </p:spPr>
      </p:pic>
      <p:grpSp>
        <p:nvGrpSpPr>
          <p:cNvPr id="32" name="Group 31">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33" name="Oval 32">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9196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010416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Mpox transmission</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151819" y="1009650"/>
            <a:ext cx="12040181" cy="6380593"/>
          </a:xfrm>
          <a:prstGeom prst="rect">
            <a:avLst/>
          </a:prstGeom>
          <a:noFill/>
          <a:ln>
            <a:noFill/>
          </a:ln>
        </p:spPr>
        <p:txBody>
          <a:bodyPr spcFirstLastPara="1" wrap="square" lIns="0" tIns="9525" rIns="0" bIns="0" anchor="t" anchorCtr="0">
            <a:spAutoFit/>
          </a:bodyPr>
          <a:lstStyle/>
          <a:p>
            <a:pPr marL="9525" marR="3810">
              <a:lnSpc>
                <a:spcPct val="150000"/>
              </a:lnSpc>
            </a:pPr>
            <a:r>
              <a:rPr lang="en-US" sz="2000" b="1" dirty="0">
                <a:solidFill>
                  <a:schemeClr val="dk1"/>
                </a:solidFill>
                <a:ea typeface="Montserrat SemiBold"/>
                <a:cs typeface="Montserrat SemiBold"/>
                <a:sym typeface="Montserrat SemiBold"/>
              </a:rPr>
              <a:t>Direct person-to-person : </a:t>
            </a:r>
            <a:r>
              <a:rPr lang="en-US" sz="2000" dirty="0">
                <a:solidFill>
                  <a:schemeClr val="dk1"/>
                </a:solidFill>
                <a:ea typeface="Montserrat SemiBold"/>
                <a:cs typeface="Montserrat SemiBold"/>
                <a:sym typeface="Montserrat SemiBold"/>
              </a:rPr>
              <a:t>occurs primarily through close or intimate contact with infectious lesions on the skin or mucosal surfaces, such as those found in the mouth or on the genitals. </a:t>
            </a:r>
          </a:p>
          <a:p>
            <a:pPr marL="9525" marR="3810">
              <a:lnSpc>
                <a:spcPct val="150000"/>
              </a:lnSpc>
            </a:pPr>
            <a:r>
              <a:rPr lang="en-US" sz="2000" b="1" dirty="0">
                <a:solidFill>
                  <a:schemeClr val="dk1"/>
                </a:solidFill>
                <a:ea typeface="Montserrat SemiBold"/>
                <a:cs typeface="Montserrat SemiBold"/>
                <a:sym typeface="Montserrat SemiBold"/>
              </a:rPr>
              <a:t>This includes:</a:t>
            </a:r>
          </a:p>
          <a:p>
            <a:pPr marL="438150" marR="3810" indent="-428625">
              <a:lnSpc>
                <a:spcPct val="150000"/>
              </a:lnSpc>
              <a:buFont typeface="Wingdings" panose="05000000000000000000" pitchFamily="2" charset="2"/>
              <a:buChar char="Ø"/>
            </a:pPr>
            <a:r>
              <a:rPr lang="en-US" dirty="0">
                <a:solidFill>
                  <a:schemeClr val="dk1"/>
                </a:solidFill>
                <a:ea typeface="Montserrat SemiBold"/>
                <a:cs typeface="Montserrat SemiBold"/>
                <a:sym typeface="Montserrat SemiBold"/>
              </a:rPr>
              <a:t>Direct skin-to-skin contact with mpox lesions – the main mode of transmission.</a:t>
            </a:r>
          </a:p>
          <a:p>
            <a:pPr marL="438150" marR="3810" indent="-428625">
              <a:lnSpc>
                <a:spcPct val="150000"/>
              </a:lnSpc>
              <a:buFont typeface="Wingdings" panose="05000000000000000000" pitchFamily="2" charset="2"/>
              <a:buChar char="Ø"/>
            </a:pPr>
            <a:r>
              <a:rPr lang="en-US" dirty="0">
                <a:solidFill>
                  <a:schemeClr val="dk1"/>
                </a:solidFill>
                <a:ea typeface="Montserrat SemiBold"/>
                <a:cs typeface="Montserrat SemiBold"/>
                <a:sym typeface="Montserrat SemiBold"/>
              </a:rPr>
              <a:t>Contact with saliva, respiratory secretions (nasal mucus), and bodily fluids or lesions around the anus, rectum or vagina from a person with mpox.</a:t>
            </a:r>
          </a:p>
          <a:p>
            <a:pPr marL="438150" marR="3810" indent="-428625">
              <a:lnSpc>
                <a:spcPct val="150000"/>
              </a:lnSpc>
              <a:buFont typeface="Wingdings" panose="05000000000000000000" pitchFamily="2" charset="2"/>
              <a:buChar char="Ø"/>
            </a:pPr>
            <a:r>
              <a:rPr lang="en-US" dirty="0">
                <a:solidFill>
                  <a:schemeClr val="dk1"/>
                </a:solidFill>
                <a:ea typeface="Montserrat SemiBold"/>
                <a:cs typeface="Montserrat SemiBold"/>
                <a:sym typeface="Montserrat SemiBold"/>
              </a:rPr>
              <a:t>Intimate contacts during oral, anal or vaginal sex with someone with mpox.</a:t>
            </a:r>
          </a:p>
          <a:p>
            <a:pPr marL="438150" marR="3810" indent="-428625">
              <a:lnSpc>
                <a:spcPct val="150000"/>
              </a:lnSpc>
              <a:buFont typeface="Wingdings" panose="05000000000000000000" pitchFamily="2" charset="2"/>
              <a:buChar char="Ø"/>
            </a:pPr>
            <a:r>
              <a:rPr lang="en-US" dirty="0">
                <a:solidFill>
                  <a:schemeClr val="dk1"/>
                </a:solidFill>
                <a:ea typeface="Montserrat SemiBold"/>
                <a:cs typeface="Montserrat SemiBold"/>
                <a:sym typeface="Montserrat SemiBold"/>
              </a:rPr>
              <a:t>During pregnancy, the virus can be spread to the </a:t>
            </a:r>
            <a:r>
              <a:rPr lang="en-US" dirty="0" err="1">
                <a:solidFill>
                  <a:schemeClr val="dk1"/>
                </a:solidFill>
                <a:ea typeface="Montserrat SemiBold"/>
                <a:cs typeface="Montserrat SemiBold"/>
                <a:sym typeface="Montserrat SemiBold"/>
              </a:rPr>
              <a:t>foetus</a:t>
            </a:r>
            <a:r>
              <a:rPr lang="en-US" dirty="0">
                <a:solidFill>
                  <a:schemeClr val="dk1"/>
                </a:solidFill>
                <a:ea typeface="Montserrat SemiBold"/>
                <a:cs typeface="Montserrat SemiBold"/>
                <a:sym typeface="Montserrat SemiBold"/>
              </a:rPr>
              <a:t>, or to the newborn during or after birth through skin-to-skin contact. At this point, it is not known if mpox is transmitted through breastmilk.</a:t>
            </a:r>
          </a:p>
          <a:p>
            <a:pPr marL="438150" marR="3810" indent="-428625">
              <a:lnSpc>
                <a:spcPct val="150000"/>
              </a:lnSpc>
              <a:buFont typeface="Wingdings" panose="05000000000000000000" pitchFamily="2" charset="2"/>
              <a:buChar char="Ø"/>
            </a:pPr>
            <a:r>
              <a:rPr lang="en-US" dirty="0">
                <a:solidFill>
                  <a:schemeClr val="dk1"/>
                </a:solidFill>
                <a:ea typeface="Montserrat SemiBold"/>
                <a:cs typeface="Montserrat SemiBold"/>
                <a:sym typeface="Montserrat SemiBold"/>
              </a:rPr>
              <a:t>Via respiratory secretions like saliva during prolonged close contact, such as talking or breathing during face-to-face interactions with a person with lesions in their mouth</a:t>
            </a:r>
            <a:r>
              <a:rPr lang="en-US" b="1" dirty="0">
                <a:solidFill>
                  <a:schemeClr val="dk1"/>
                </a:solidFill>
                <a:ea typeface="Montserrat SemiBold"/>
                <a:cs typeface="Montserrat SemiBold"/>
                <a:sym typeface="Montserrat SemiBold"/>
              </a:rPr>
              <a:t>.</a:t>
            </a:r>
          </a:p>
          <a:p>
            <a:pPr marL="9525" marR="3810">
              <a:lnSpc>
                <a:spcPct val="150000"/>
              </a:lnSpc>
            </a:pPr>
            <a:r>
              <a:rPr lang="en-US" b="1" dirty="0">
                <a:solidFill>
                  <a:schemeClr val="dk1"/>
                </a:solidFill>
                <a:ea typeface="Montserrat SemiBold"/>
                <a:cs typeface="Montserrat SemiBold"/>
                <a:sym typeface="Montserrat SemiBold"/>
              </a:rPr>
              <a:t>These modes of transmission imply that household members are at risk of contracting the disease, including children during play, and crowded living conditions. Sexual partners of persons with mpox are also susceptible. Individuals with multiple sexual partners are at higher risk.</a:t>
            </a:r>
          </a:p>
          <a:p>
            <a:pPr marL="438150" marR="3810" indent="-428625">
              <a:lnSpc>
                <a:spcPct val="150000"/>
              </a:lnSpc>
              <a:buFont typeface="Wingdings" panose="05000000000000000000" pitchFamily="2" charset="2"/>
              <a:buChar char="Ø"/>
            </a:pPr>
            <a:endParaRPr lang="en-US" b="1"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75691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6" end="6"/>
                                            </p:txEl>
                                          </p:spTgt>
                                        </p:tgtEl>
                                        <p:attrNameLst>
                                          <p:attrName>style.visibility</p:attrName>
                                        </p:attrNameLst>
                                      </p:cBhvr>
                                      <p:to>
                                        <p:strVal val="visible"/>
                                      </p:to>
                                    </p:set>
                                    <p:anim calcmode="lin" valueType="num">
                                      <p:cBhvr additive="base">
                                        <p:cTn id="17" dur="500"/>
                                        <p:tgtEl>
                                          <p:spTgt spid="37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7" end="7"/>
                                            </p:txEl>
                                          </p:spTgt>
                                        </p:tgtEl>
                                        <p:attrNameLst>
                                          <p:attrName>style.visibility</p:attrName>
                                        </p:attrNameLst>
                                      </p:cBhvr>
                                      <p:to>
                                        <p:strVal val="visible"/>
                                      </p:to>
                                    </p:set>
                                    <p:anim calcmode="lin" valueType="num">
                                      <p:cBhvr additive="base">
                                        <p:cTn id="22" dur="500"/>
                                        <p:tgtEl>
                                          <p:spTgt spid="37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3">
                                            <p:txEl>
                                              <p:pRg st="2" end="2"/>
                                            </p:txEl>
                                          </p:spTgt>
                                        </p:tgtEl>
                                        <p:attrNameLst>
                                          <p:attrName>style.visibility</p:attrName>
                                        </p:attrNameLst>
                                      </p:cBhvr>
                                      <p:to>
                                        <p:strVal val="visible"/>
                                      </p:to>
                                    </p:set>
                                    <p:anim calcmode="lin" valueType="num">
                                      <p:cBhvr additive="base">
                                        <p:cTn id="2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3">
                                            <p:txEl>
                                              <p:pRg st="3" end="3"/>
                                            </p:txEl>
                                          </p:spTgt>
                                        </p:tgtEl>
                                        <p:attrNameLst>
                                          <p:attrName>style.visibility</p:attrName>
                                        </p:attrNameLst>
                                      </p:cBhvr>
                                      <p:to>
                                        <p:strVal val="visible"/>
                                      </p:to>
                                    </p:set>
                                    <p:anim calcmode="lin" valueType="num">
                                      <p:cBhvr additive="base">
                                        <p:cTn id="32"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3">
                                            <p:txEl>
                                              <p:pRg st="4" end="4"/>
                                            </p:txEl>
                                          </p:spTgt>
                                        </p:tgtEl>
                                        <p:attrNameLst>
                                          <p:attrName>style.visibility</p:attrName>
                                        </p:attrNameLst>
                                      </p:cBhvr>
                                      <p:to>
                                        <p:strVal val="visible"/>
                                      </p:to>
                                    </p:set>
                                    <p:anim calcmode="lin" valueType="num">
                                      <p:cBhvr additive="base">
                                        <p:cTn id="37" dur="500"/>
                                        <p:tgtEl>
                                          <p:spTgt spid="37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73">
                                            <p:txEl>
                                              <p:pRg st="5" end="5"/>
                                            </p:txEl>
                                          </p:spTgt>
                                        </p:tgtEl>
                                        <p:attrNameLst>
                                          <p:attrName>style.visibility</p:attrName>
                                        </p:attrNameLst>
                                      </p:cBhvr>
                                      <p:to>
                                        <p:strVal val="visible"/>
                                      </p:to>
                                    </p:set>
                                    <p:anim calcmode="lin" valueType="num">
                                      <p:cBhvr additive="base">
                                        <p:cTn id="42" dur="500"/>
                                        <p:tgtEl>
                                          <p:spTgt spid="37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3FAB9-1606-88CA-9E68-973AB73AAC9A}"/>
              </a:ext>
            </a:extLst>
          </p:cNvPr>
          <p:cNvSpPr>
            <a:spLocks noGrp="1"/>
          </p:cNvSpPr>
          <p:nvPr>
            <p:ph type="title"/>
          </p:nvPr>
        </p:nvSpPr>
        <p:spPr>
          <a:xfrm>
            <a:off x="7996329" y="0"/>
            <a:ext cx="4035650" cy="1609344"/>
          </a:xfrm>
          <a:ln>
            <a:noFill/>
          </a:ln>
        </p:spPr>
        <p:txBody>
          <a:bodyPr>
            <a:normAutofit/>
          </a:bodyPr>
          <a:lstStyle/>
          <a:p>
            <a:r>
              <a:rPr lang="en-US" sz="3200" dirty="0"/>
              <a:t>MPOX RCCE INTERVENTIONS</a:t>
            </a:r>
            <a:br>
              <a:rPr lang="en-US" sz="3200" dirty="0"/>
            </a:br>
            <a:endParaRPr lang="en-US" sz="3200" dirty="0"/>
          </a:p>
        </p:txBody>
      </p:sp>
      <p:sp>
        <p:nvSpPr>
          <p:cNvPr id="3" name="Content Placeholder 2">
            <a:extLst>
              <a:ext uri="{FF2B5EF4-FFF2-40B4-BE49-F238E27FC236}">
                <a16:creationId xmlns:a16="http://schemas.microsoft.com/office/drawing/2014/main" id="{C0D79974-3E5E-CBD4-F47E-AF53585830CF}"/>
              </a:ext>
            </a:extLst>
          </p:cNvPr>
          <p:cNvSpPr>
            <a:spLocks noGrp="1"/>
          </p:cNvSpPr>
          <p:nvPr>
            <p:ph idx="1"/>
          </p:nvPr>
        </p:nvSpPr>
        <p:spPr>
          <a:xfrm>
            <a:off x="7836310" y="1149682"/>
            <a:ext cx="4195670" cy="5537199"/>
          </a:xfrm>
        </p:spPr>
        <p:txBody>
          <a:bodyPr>
            <a:normAutofit/>
          </a:bodyPr>
          <a:lstStyle/>
          <a:p>
            <a:pPr marL="0" indent="0">
              <a:buNone/>
            </a:pPr>
            <a:r>
              <a:rPr lang="en-US" sz="1600" dirty="0"/>
              <a:t> </a:t>
            </a:r>
          </a:p>
          <a:p>
            <a:r>
              <a:rPr lang="en-US" dirty="0"/>
              <a:t>RCCE must take into consideration the uncertainties regarding the transmission dynamics of mpox and its impact on children and pregnant women. </a:t>
            </a:r>
          </a:p>
          <a:p>
            <a:endParaRPr lang="en-US" dirty="0"/>
          </a:p>
          <a:p>
            <a:r>
              <a:rPr lang="en-US" dirty="0"/>
              <a:t>RCCE interventions need to be child-focused, particularly in settings experiencing clade 1b, understand the different dynamics with respect to previous outbreaks, and have a strong focus on preventing misinformation and stigma.</a:t>
            </a:r>
          </a:p>
        </p:txBody>
      </p:sp>
      <p:grpSp>
        <p:nvGrpSpPr>
          <p:cNvPr id="20" name="Group 19">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Table 3">
            <a:extLst>
              <a:ext uri="{FF2B5EF4-FFF2-40B4-BE49-F238E27FC236}">
                <a16:creationId xmlns:a16="http://schemas.microsoft.com/office/drawing/2014/main" id="{5A13F290-BB88-6C92-2A86-67E4F85DF701}"/>
              </a:ext>
            </a:extLst>
          </p:cNvPr>
          <p:cNvGraphicFramePr>
            <a:graphicFrameLocks noGrp="1"/>
          </p:cNvGraphicFramePr>
          <p:nvPr>
            <p:extLst>
              <p:ext uri="{D42A27DB-BD31-4B8C-83A1-F6EECF244321}">
                <p14:modId xmlns:p14="http://schemas.microsoft.com/office/powerpoint/2010/main" val="4165031061"/>
              </p:ext>
            </p:extLst>
          </p:nvPr>
        </p:nvGraphicFramePr>
        <p:xfrm>
          <a:off x="-80010" y="41721"/>
          <a:ext cx="7916319" cy="6816280"/>
        </p:xfrm>
        <a:graphic>
          <a:graphicData uri="http://schemas.openxmlformats.org/drawingml/2006/table">
            <a:tbl>
              <a:tblPr firstRow="1" bandRow="1">
                <a:solidFill>
                  <a:schemeClr val="bg1">
                    <a:lumMod val="95000"/>
                  </a:schemeClr>
                </a:solidFill>
                <a:tableStyleId>{5C22544A-7EE6-4342-B048-85BDC9FD1C3A}</a:tableStyleId>
              </a:tblPr>
              <a:tblGrid>
                <a:gridCol w="7916319">
                  <a:extLst>
                    <a:ext uri="{9D8B030D-6E8A-4147-A177-3AD203B41FA5}">
                      <a16:colId xmlns:a16="http://schemas.microsoft.com/office/drawing/2014/main" val="2202329503"/>
                    </a:ext>
                  </a:extLst>
                </a:gridCol>
              </a:tblGrid>
              <a:tr h="578724">
                <a:tc>
                  <a:txBody>
                    <a:bodyPr/>
                    <a:lstStyle/>
                    <a:p>
                      <a:pPr algn="ctr" fontAlgn="t"/>
                      <a:r>
                        <a:rPr lang="en-US" sz="2600" b="0" u="none" strike="noStrike" cap="none" spc="0" dirty="0">
                          <a:solidFill>
                            <a:schemeClr val="bg1"/>
                          </a:solidFill>
                          <a:effectLst/>
                        </a:rPr>
                        <a:t>Preparedness  </a:t>
                      </a:r>
                      <a:endParaRPr lang="en-US" sz="2600" b="0" i="0" u="none" strike="noStrike" cap="none" spc="0" dirty="0">
                        <a:solidFill>
                          <a:schemeClr val="bg1"/>
                        </a:solidFill>
                        <a:effectLst/>
                        <a:latin typeface="Arial" panose="020B0604020202020204" pitchFamily="34" charset="0"/>
                      </a:endParaRPr>
                    </a:p>
                  </a:txBody>
                  <a:tcPr marL="23902" marR="23902" marT="150703"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241165861"/>
                  </a:ext>
                </a:extLst>
              </a:tr>
              <a:tr h="1502033">
                <a:tc>
                  <a:txBody>
                    <a:bodyPr/>
                    <a:lstStyle/>
                    <a:p>
                      <a:pPr algn="l" fontAlgn="t"/>
                      <a:r>
                        <a:rPr lang="en-US" sz="1900" u="none" strike="noStrike" cap="none" spc="0" dirty="0">
                          <a:solidFill>
                            <a:schemeClr val="tx1"/>
                          </a:solidFill>
                          <a:effectLst/>
                        </a:rPr>
                        <a:t>Map high-risk areas by leveraging data sources, latest epi data, and assessment of modes of transmission, existing practices and health seeking </a:t>
                      </a:r>
                      <a:r>
                        <a:rPr lang="en-US" sz="1900" u="none" strike="noStrike" cap="none" spc="0" dirty="0" err="1">
                          <a:solidFill>
                            <a:schemeClr val="tx1"/>
                          </a:solidFill>
                          <a:effectLst/>
                        </a:rPr>
                        <a:t>behaviours</a:t>
                      </a:r>
                      <a:r>
                        <a:rPr lang="en-US" sz="1900" u="none" strike="noStrike" cap="none" spc="0" dirty="0">
                          <a:solidFill>
                            <a:schemeClr val="tx1"/>
                          </a:solidFill>
                          <a:effectLst/>
                        </a:rPr>
                        <a:t> (consider the current most affected groups, namely children and caregivers).</a:t>
                      </a:r>
                      <a:endParaRPr lang="en-US" sz="1900" b="0" i="0" u="none" strike="noStrike" cap="none" spc="0" dirty="0">
                        <a:solidFill>
                          <a:schemeClr val="tx1"/>
                        </a:solidFill>
                        <a:effectLst/>
                        <a:latin typeface="Arial" panose="020B0604020202020204" pitchFamily="34" charset="0"/>
                      </a:endParaRPr>
                    </a:p>
                  </a:txBody>
                  <a:tcPr marL="23902" marR="23902" marT="150703"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86910365"/>
                  </a:ext>
                </a:extLst>
              </a:tr>
              <a:tr h="886905">
                <a:tc>
                  <a:txBody>
                    <a:bodyPr/>
                    <a:lstStyle/>
                    <a:p>
                      <a:pPr algn="l" fontAlgn="ctr"/>
                      <a:r>
                        <a:rPr lang="en-US" sz="1900" u="none" strike="noStrike" cap="none" spc="0" dirty="0">
                          <a:solidFill>
                            <a:schemeClr val="tx1"/>
                          </a:solidFill>
                          <a:effectLst/>
                        </a:rPr>
                        <a:t>Collect and triangulate existing social and </a:t>
                      </a:r>
                      <a:r>
                        <a:rPr lang="en-US" sz="1900" u="none" strike="noStrike" cap="none" spc="0" dirty="0" err="1">
                          <a:solidFill>
                            <a:schemeClr val="tx1"/>
                          </a:solidFill>
                          <a:effectLst/>
                        </a:rPr>
                        <a:t>behavioural</a:t>
                      </a:r>
                      <a:r>
                        <a:rPr lang="en-US" sz="1900" u="none" strike="noStrike" cap="none" spc="0" dirty="0">
                          <a:solidFill>
                            <a:schemeClr val="tx1"/>
                          </a:solidFill>
                          <a:effectLst/>
                        </a:rPr>
                        <a:t> data from high-risk areas.</a:t>
                      </a:r>
                      <a:endParaRPr lang="en-US" sz="1900" b="0" i="0" u="none" strike="noStrike" cap="none" spc="0" dirty="0">
                        <a:solidFill>
                          <a:schemeClr val="tx1"/>
                        </a:solidFill>
                        <a:effectLst/>
                        <a:latin typeface="Arial" panose="020B0604020202020204" pitchFamily="34" charset="0"/>
                      </a:endParaRPr>
                    </a:p>
                  </a:txBody>
                  <a:tcPr marL="23902" marR="23902" marT="15070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17449007"/>
                  </a:ext>
                </a:extLst>
              </a:tr>
              <a:tr h="1078616">
                <a:tc>
                  <a:txBody>
                    <a:bodyPr/>
                    <a:lstStyle/>
                    <a:p>
                      <a:pPr algn="l" fontAlgn="t"/>
                      <a:r>
                        <a:rPr lang="en-US" sz="1900" u="none" strike="noStrike" cap="none" spc="0" dirty="0">
                          <a:solidFill>
                            <a:schemeClr val="tx1"/>
                          </a:solidFill>
                          <a:effectLst/>
                        </a:rPr>
                        <a:t>Strengthen local health workforce capacity and train community actors on outbreak preparedness and response, considering the different dynamics with previous outbreaks.</a:t>
                      </a:r>
                    </a:p>
                  </a:txBody>
                  <a:tcPr marL="23902" marR="23902" marT="1507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8166484"/>
                  </a:ext>
                </a:extLst>
              </a:tr>
              <a:tr h="107861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900" u="none" strike="noStrike" kern="1200" cap="none" spc="0" dirty="0">
                          <a:solidFill>
                            <a:schemeClr val="tx1"/>
                          </a:solidFill>
                          <a:effectLst/>
                          <a:latin typeface="+mn-lt"/>
                          <a:ea typeface="+mn-ea"/>
                          <a:cs typeface="+mn-cs"/>
                        </a:rPr>
                        <a:t>Support (re)establishment and mobilization of local partner and networks for coordinated RCCE responses, including media, community platforms etc. Map existing actors &amp; establish collaboration.</a:t>
                      </a:r>
                      <a:endParaRPr lang="en-US" sz="1900" b="0" i="0" u="none" strike="noStrike" cap="none" spc="0" dirty="0">
                        <a:solidFill>
                          <a:schemeClr val="tx1"/>
                        </a:solidFill>
                        <a:effectLst/>
                        <a:latin typeface="Arial" panose="020B0604020202020204" pitchFamily="34" charset="0"/>
                      </a:endParaRPr>
                    </a:p>
                  </a:txBody>
                  <a:tcPr marL="23902" marR="23902" marT="1507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32411749"/>
                  </a:ext>
                </a:extLst>
              </a:tr>
              <a:tr h="169138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900" u="none" strike="noStrike" kern="1200" cap="none" spc="0" dirty="0">
                          <a:solidFill>
                            <a:schemeClr val="tx1"/>
                          </a:solidFill>
                          <a:effectLst/>
                          <a:latin typeface="+mn-lt"/>
                          <a:ea typeface="+mn-ea"/>
                          <a:cs typeface="+mn-cs"/>
                        </a:rPr>
                        <a:t>With partners and community representatives, co-develop, pre-test and disseminate evidence-based key messages (life-saving information, information on rights and entitlements, and services available). As data and feedback is collected, key messages will change and must be updated accordingly including in child-friendly formats.</a:t>
                      </a:r>
                    </a:p>
                  </a:txBody>
                  <a:tcPr marL="23902" marR="23902" marT="150703"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26114732"/>
                  </a:ext>
                </a:extLst>
              </a:tr>
            </a:tbl>
          </a:graphicData>
        </a:graphic>
      </p:graphicFrame>
    </p:spTree>
    <p:extLst>
      <p:ext uri="{BB962C8B-B14F-4D97-AF65-F5344CB8AC3E}">
        <p14:creationId xmlns:p14="http://schemas.microsoft.com/office/powerpoint/2010/main" val="734856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234369E-F214-3EAC-F6CC-BF7044611C79}"/>
              </a:ext>
            </a:extLst>
          </p:cNvPr>
          <p:cNvGraphicFramePr>
            <a:graphicFrameLocks noGrp="1"/>
          </p:cNvGraphicFramePr>
          <p:nvPr>
            <p:ph idx="1"/>
            <p:extLst>
              <p:ext uri="{D42A27DB-BD31-4B8C-83A1-F6EECF244321}">
                <p14:modId xmlns:p14="http://schemas.microsoft.com/office/powerpoint/2010/main" val="1574955087"/>
              </p:ext>
            </p:extLst>
          </p:nvPr>
        </p:nvGraphicFramePr>
        <p:xfrm>
          <a:off x="0" y="1"/>
          <a:ext cx="12192000" cy="6832439"/>
        </p:xfrm>
        <a:graphic>
          <a:graphicData uri="http://schemas.openxmlformats.org/drawingml/2006/table">
            <a:tbl>
              <a:tblPr>
                <a:tableStyleId>{5C22544A-7EE6-4342-B048-85BDC9FD1C3A}</a:tableStyleId>
              </a:tblPr>
              <a:tblGrid>
                <a:gridCol w="12192000">
                  <a:extLst>
                    <a:ext uri="{9D8B030D-6E8A-4147-A177-3AD203B41FA5}">
                      <a16:colId xmlns:a16="http://schemas.microsoft.com/office/drawing/2014/main" val="4249159230"/>
                    </a:ext>
                  </a:extLst>
                </a:gridCol>
              </a:tblGrid>
              <a:tr h="493011">
                <a:tc>
                  <a:txBody>
                    <a:bodyPr/>
                    <a:lstStyle/>
                    <a:p>
                      <a:pPr marL="0" algn="ctr" defTabSz="914400" rtl="0" eaLnBrk="1" fontAlgn="t" latinLnBrk="0" hangingPunct="1"/>
                      <a:r>
                        <a:rPr lang="en-US" sz="2600" b="0" u="none" strike="noStrike" kern="1200" cap="none" spc="0" dirty="0">
                          <a:solidFill>
                            <a:schemeClr val="bg1"/>
                          </a:solidFill>
                          <a:effectLst/>
                          <a:latin typeface="+mn-lt"/>
                          <a:ea typeface="+mn-ea"/>
                          <a:cs typeface="+mn-cs"/>
                        </a:rPr>
                        <a:t>Use social and </a:t>
                      </a:r>
                      <a:r>
                        <a:rPr lang="en-US" sz="2600" b="0" u="none" strike="noStrike" kern="1200" cap="none" spc="0" dirty="0" err="1">
                          <a:solidFill>
                            <a:schemeClr val="bg1"/>
                          </a:solidFill>
                          <a:effectLst/>
                          <a:latin typeface="+mn-lt"/>
                          <a:ea typeface="+mn-ea"/>
                          <a:cs typeface="+mn-cs"/>
                        </a:rPr>
                        <a:t>behavioural</a:t>
                      </a:r>
                      <a:r>
                        <a:rPr lang="en-US" sz="2600" b="0" u="none" strike="noStrike" kern="1200" cap="none" spc="0" dirty="0">
                          <a:solidFill>
                            <a:schemeClr val="bg1"/>
                          </a:solidFill>
                          <a:effectLst/>
                          <a:latin typeface="+mn-lt"/>
                          <a:ea typeface="+mn-ea"/>
                          <a:cs typeface="+mn-cs"/>
                        </a:rPr>
                        <a:t> data to drive preparedness and plan the response</a:t>
                      </a:r>
                    </a:p>
                  </a:txBody>
                  <a:tcPr marL="6350" marR="6350" marT="6350" marB="0">
                    <a:solidFill>
                      <a:schemeClr val="accent2"/>
                    </a:solidFill>
                  </a:tcPr>
                </a:tc>
                <a:extLst>
                  <a:ext uri="{0D108BD9-81ED-4DB2-BD59-A6C34878D82A}">
                    <a16:rowId xmlns:a16="http://schemas.microsoft.com/office/drawing/2014/main" val="1288626612"/>
                  </a:ext>
                </a:extLst>
              </a:tr>
              <a:tr h="1292258">
                <a:tc>
                  <a:txBody>
                    <a:bodyPr/>
                    <a:lstStyle/>
                    <a:p>
                      <a:pPr marL="342900" indent="-342900" algn="l" defTabSz="914400" rtl="0" eaLnBrk="1" fontAlgn="t" latinLnBrk="0" hangingPunct="1">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A clear understanding of disease transmission dynamics, </a:t>
                      </a:r>
                      <a:r>
                        <a:rPr lang="en-US" sz="2000" u="none" strike="noStrike" kern="1200" cap="none" spc="0" dirty="0" err="1">
                          <a:solidFill>
                            <a:schemeClr val="tx1"/>
                          </a:solidFill>
                          <a:effectLst/>
                          <a:latin typeface="+mn-lt"/>
                          <a:ea typeface="+mn-ea"/>
                          <a:cs typeface="+mn-cs"/>
                        </a:rPr>
                        <a:t>behaviours</a:t>
                      </a:r>
                      <a:r>
                        <a:rPr lang="en-US" sz="2000" u="none" strike="noStrike" kern="1200" cap="none" spc="0" dirty="0">
                          <a:solidFill>
                            <a:schemeClr val="tx1"/>
                          </a:solidFill>
                          <a:effectLst/>
                          <a:latin typeface="+mn-lt"/>
                          <a:ea typeface="+mn-ea"/>
                          <a:cs typeface="+mn-cs"/>
                        </a:rPr>
                        <a:t> and settings associated with increased risk is critical, particularly in the case of mpox and the uncertain dynamics around the disease and different variants. It is also critical to identify trusted local voices and channels to ensure life-saving information reaches affected communities</a:t>
                      </a:r>
                    </a:p>
                  </a:txBody>
                  <a:tcPr marL="6350" marR="6350" marT="6350" marB="0"/>
                </a:tc>
                <a:extLst>
                  <a:ext uri="{0D108BD9-81ED-4DB2-BD59-A6C34878D82A}">
                    <a16:rowId xmlns:a16="http://schemas.microsoft.com/office/drawing/2014/main" val="3161818342"/>
                  </a:ext>
                </a:extLst>
              </a:tr>
              <a:tr h="970867">
                <a:tc>
                  <a:txBody>
                    <a:bodyPr/>
                    <a:lstStyle/>
                    <a:p>
                      <a:pPr marL="342900" indent="-342900" algn="l" defTabSz="914400" rtl="0" eaLnBrk="1" fontAlgn="t" latinLnBrk="0" hangingPunct="1">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Engaging communities in research design and decision-making mitigates concerns about experimentation and builds trust. There is also a need for improved understanding of cross-border movements, and actions taken to address cross-border transmission.</a:t>
                      </a:r>
                    </a:p>
                  </a:txBody>
                  <a:tcPr marL="6350" marR="6350" marT="6350" marB="0" anchor="ctr"/>
                </a:tc>
                <a:extLst>
                  <a:ext uri="{0D108BD9-81ED-4DB2-BD59-A6C34878D82A}">
                    <a16:rowId xmlns:a16="http://schemas.microsoft.com/office/drawing/2014/main" val="757914951"/>
                  </a:ext>
                </a:extLst>
              </a:tr>
              <a:tr h="842311">
                <a:tc>
                  <a:txBody>
                    <a:bodyPr/>
                    <a:lstStyle/>
                    <a:p>
                      <a:pPr marL="0" algn="ctr" defTabSz="914400" rtl="0" eaLnBrk="1" fontAlgn="t" latinLnBrk="0" hangingPunct="1"/>
                      <a:r>
                        <a:rPr lang="en-US" sz="2600" b="0" u="none" strike="noStrike" kern="1200" cap="none" spc="0" dirty="0">
                          <a:solidFill>
                            <a:schemeClr val="bg1"/>
                          </a:solidFill>
                          <a:effectLst/>
                          <a:latin typeface="+mn-lt"/>
                          <a:ea typeface="+mn-ea"/>
                          <a:cs typeface="+mn-cs"/>
                        </a:rPr>
                        <a:t>Communicate risks to affected populations through accessible, trusted channels and manage risk perceptions to support </a:t>
                      </a:r>
                      <a:r>
                        <a:rPr lang="en-US" sz="2600" b="0" u="none" strike="noStrike" kern="1200" cap="none" spc="0" dirty="0" err="1">
                          <a:solidFill>
                            <a:schemeClr val="bg1"/>
                          </a:solidFill>
                          <a:effectLst/>
                          <a:latin typeface="+mn-lt"/>
                          <a:ea typeface="+mn-ea"/>
                          <a:cs typeface="+mn-cs"/>
                        </a:rPr>
                        <a:t>behaviour</a:t>
                      </a:r>
                      <a:r>
                        <a:rPr lang="en-US" sz="2600" b="0" u="none" strike="noStrike" kern="1200" cap="none" spc="0" dirty="0">
                          <a:solidFill>
                            <a:schemeClr val="bg1"/>
                          </a:solidFill>
                          <a:effectLst/>
                          <a:latin typeface="+mn-lt"/>
                          <a:ea typeface="+mn-ea"/>
                          <a:cs typeface="+mn-cs"/>
                        </a:rPr>
                        <a:t> change</a:t>
                      </a:r>
                    </a:p>
                  </a:txBody>
                  <a:tcPr marL="6350" marR="6350" marT="6350" marB="0" anchor="ctr">
                    <a:solidFill>
                      <a:schemeClr val="accent2"/>
                    </a:solidFill>
                  </a:tcPr>
                </a:tc>
                <a:extLst>
                  <a:ext uri="{0D108BD9-81ED-4DB2-BD59-A6C34878D82A}">
                    <a16:rowId xmlns:a16="http://schemas.microsoft.com/office/drawing/2014/main" val="1138677039"/>
                  </a:ext>
                </a:extLst>
              </a:tr>
              <a:tr h="970867">
                <a:tc>
                  <a:txBody>
                    <a:bodyPr/>
                    <a:lstStyle/>
                    <a:p>
                      <a:pPr marL="342900" indent="-342900" algn="l" defTabSz="914400" rtl="0" eaLnBrk="1" fontAlgn="t" latinLnBrk="0" hangingPunct="1">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Risk communication is key, including to address stigma. This includes promoting knowledge of mpox symptoms, associated risk factors (settings, </a:t>
                      </a:r>
                      <a:r>
                        <a:rPr lang="en-US" sz="2000" u="none" strike="noStrike" kern="1200" cap="none" spc="0" dirty="0" err="1">
                          <a:solidFill>
                            <a:schemeClr val="tx1"/>
                          </a:solidFill>
                          <a:effectLst/>
                          <a:latin typeface="+mn-lt"/>
                          <a:ea typeface="+mn-ea"/>
                          <a:cs typeface="+mn-cs"/>
                        </a:rPr>
                        <a:t>behaviours</a:t>
                      </a:r>
                      <a:r>
                        <a:rPr lang="en-US" sz="2000" u="none" strike="noStrike" kern="1200" cap="none" spc="0" dirty="0">
                          <a:solidFill>
                            <a:schemeClr val="tx1"/>
                          </a:solidFill>
                          <a:effectLst/>
                          <a:latin typeface="+mn-lt"/>
                          <a:ea typeface="+mn-ea"/>
                          <a:cs typeface="+mn-cs"/>
                        </a:rPr>
                        <a:t> and practices), and preventative and treatment measures through key messages.</a:t>
                      </a:r>
                    </a:p>
                  </a:txBody>
                  <a:tcPr marL="6350" marR="6350" marT="6350" marB="0" anchor="ctr">
                    <a:solidFill>
                      <a:schemeClr val="accent5">
                        <a:lumMod val="20000"/>
                        <a:lumOff val="80000"/>
                      </a:schemeClr>
                    </a:solidFill>
                  </a:tcPr>
                </a:tc>
                <a:extLst>
                  <a:ext uri="{0D108BD9-81ED-4DB2-BD59-A6C34878D82A}">
                    <a16:rowId xmlns:a16="http://schemas.microsoft.com/office/drawing/2014/main" val="811450650"/>
                  </a:ext>
                </a:extLst>
              </a:tr>
              <a:tr h="970867">
                <a:tc>
                  <a:txBody>
                    <a:bodyPr/>
                    <a:lstStyle/>
                    <a:p>
                      <a:pPr marL="342900" indent="-342900" algn="l" defTabSz="914400" rtl="0" eaLnBrk="1" fontAlgn="t" latinLnBrk="0" hangingPunct="1">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Identify key audiences: this must include caregivers of infants and children, women who are pregnant or breastfeeding, and people who are immunocompromised, as well as some key population groups, people living with HIV, and people who work/have contact with animals.</a:t>
                      </a:r>
                    </a:p>
                  </a:txBody>
                  <a:tcPr marL="6350" marR="6350" marT="6350" marB="0" anchor="ctr">
                    <a:solidFill>
                      <a:schemeClr val="accent5">
                        <a:lumMod val="20000"/>
                        <a:lumOff val="80000"/>
                      </a:schemeClr>
                    </a:solidFill>
                  </a:tcPr>
                </a:tc>
                <a:extLst>
                  <a:ext uri="{0D108BD9-81ED-4DB2-BD59-A6C34878D82A}">
                    <a16:rowId xmlns:a16="http://schemas.microsoft.com/office/drawing/2014/main" val="1835068475"/>
                  </a:ext>
                </a:extLst>
              </a:tr>
              <a:tr h="1292258">
                <a:tc>
                  <a:txBody>
                    <a:bodyPr/>
                    <a:lstStyle/>
                    <a:p>
                      <a:pPr marL="342900" indent="-342900" algn="l" defTabSz="914400" rtl="0" eaLnBrk="1" fontAlgn="t" latinLnBrk="0" hangingPunct="1">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Identify regularly accessed and trusted information channels, including social networks, influencers and community groups who have access to high-risk groups of people. Note that regularly accessed and trusted channels may not be the most appropriate for mpox, and thinking outside of the box in terms of partners may be needed, context specific.</a:t>
                      </a:r>
                    </a:p>
                  </a:txBody>
                  <a:tcPr marL="6350" marR="6350" marT="6350" marB="0" anchor="ctr">
                    <a:solidFill>
                      <a:schemeClr val="accent5">
                        <a:lumMod val="20000"/>
                        <a:lumOff val="80000"/>
                      </a:schemeClr>
                    </a:solidFill>
                  </a:tcPr>
                </a:tc>
                <a:extLst>
                  <a:ext uri="{0D108BD9-81ED-4DB2-BD59-A6C34878D82A}">
                    <a16:rowId xmlns:a16="http://schemas.microsoft.com/office/drawing/2014/main" val="4221620993"/>
                  </a:ext>
                </a:extLst>
              </a:tr>
            </a:tbl>
          </a:graphicData>
        </a:graphic>
      </p:graphicFrame>
    </p:spTree>
    <p:extLst>
      <p:ext uri="{BB962C8B-B14F-4D97-AF65-F5344CB8AC3E}">
        <p14:creationId xmlns:p14="http://schemas.microsoft.com/office/powerpoint/2010/main" val="1725491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234369E-F214-3EAC-F6CC-BF7044611C79}"/>
              </a:ext>
            </a:extLst>
          </p:cNvPr>
          <p:cNvGraphicFramePr>
            <a:graphicFrameLocks noGrp="1"/>
          </p:cNvGraphicFramePr>
          <p:nvPr>
            <p:ph idx="1"/>
            <p:extLst>
              <p:ext uri="{D42A27DB-BD31-4B8C-83A1-F6EECF244321}">
                <p14:modId xmlns:p14="http://schemas.microsoft.com/office/powerpoint/2010/main" val="73602875"/>
              </p:ext>
            </p:extLst>
          </p:nvPr>
        </p:nvGraphicFramePr>
        <p:xfrm>
          <a:off x="222069" y="156031"/>
          <a:ext cx="11969931" cy="5889169"/>
        </p:xfrm>
        <a:graphic>
          <a:graphicData uri="http://schemas.openxmlformats.org/drawingml/2006/table">
            <a:tbl>
              <a:tblPr>
                <a:tableStyleId>{5C22544A-7EE6-4342-B048-85BDC9FD1C3A}</a:tableStyleId>
              </a:tblPr>
              <a:tblGrid>
                <a:gridCol w="11969931">
                  <a:extLst>
                    <a:ext uri="{9D8B030D-6E8A-4147-A177-3AD203B41FA5}">
                      <a16:colId xmlns:a16="http://schemas.microsoft.com/office/drawing/2014/main" val="4249159230"/>
                    </a:ext>
                  </a:extLst>
                </a:gridCol>
              </a:tblGrid>
              <a:tr h="527499">
                <a:tc>
                  <a:txBody>
                    <a:bodyPr/>
                    <a:lstStyle/>
                    <a:p>
                      <a:pPr marL="0" algn="ctr" defTabSz="914400" rtl="0" eaLnBrk="1" fontAlgn="t" latinLnBrk="0" hangingPunct="1"/>
                      <a:r>
                        <a:rPr lang="en-US" sz="2600" b="0" u="none" strike="noStrike" kern="1200" cap="none" spc="0" dirty="0">
                          <a:solidFill>
                            <a:schemeClr val="bg1"/>
                          </a:solidFill>
                          <a:effectLst/>
                          <a:latin typeface="+mn-lt"/>
                          <a:ea typeface="+mn-ea"/>
                          <a:cs typeface="+mn-cs"/>
                        </a:rPr>
                        <a:t>Communicate risks (</a:t>
                      </a:r>
                      <a:r>
                        <a:rPr lang="en-US" sz="2600" b="0" u="none" strike="noStrike" kern="1200" cap="none" spc="0" dirty="0" err="1">
                          <a:solidFill>
                            <a:schemeClr val="bg1"/>
                          </a:solidFill>
                          <a:effectLst/>
                          <a:latin typeface="+mn-lt"/>
                          <a:ea typeface="+mn-ea"/>
                          <a:cs typeface="+mn-cs"/>
                        </a:rPr>
                        <a:t>cont</a:t>
                      </a:r>
                      <a:r>
                        <a:rPr lang="en-US" sz="2600" b="0" u="none" strike="noStrike" kern="1200" cap="none" spc="0" dirty="0">
                          <a:solidFill>
                            <a:schemeClr val="bg1"/>
                          </a:solidFill>
                          <a:effectLst/>
                          <a:latin typeface="+mn-lt"/>
                          <a:ea typeface="+mn-ea"/>
                          <a:cs typeface="+mn-cs"/>
                        </a:rPr>
                        <a:t>)</a:t>
                      </a:r>
                    </a:p>
                  </a:txBody>
                  <a:tcPr marL="6350" marR="6350" marT="6350" marB="0">
                    <a:solidFill>
                      <a:schemeClr val="accent2"/>
                    </a:solidFill>
                  </a:tcPr>
                </a:tc>
                <a:extLst>
                  <a:ext uri="{0D108BD9-81ED-4DB2-BD59-A6C34878D82A}">
                    <a16:rowId xmlns:a16="http://schemas.microsoft.com/office/drawing/2014/main" val="1288626612"/>
                  </a:ext>
                </a:extLst>
              </a:tr>
              <a:tr h="3979013">
                <a:tc>
                  <a:txBody>
                    <a:bodyPr/>
                    <a:lstStyle/>
                    <a:p>
                      <a:pPr marL="342900" indent="-342900" algn="l" fontAlgn="t">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Stigma is likely to play a role in holding people back from seeking treatment for mpox. Take steps to avoid the use of language that may be perceived as stigmatizing or defamatory:</a:t>
                      </a:r>
                    </a:p>
                    <a:p>
                      <a:pPr marL="342900" indent="-342900" algn="l" fontAlgn="t">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Focus communications on the </a:t>
                      </a:r>
                      <a:r>
                        <a:rPr lang="en-US" sz="2000" u="none" strike="noStrike" kern="1200" cap="none" spc="0" dirty="0" err="1">
                          <a:solidFill>
                            <a:schemeClr val="tx1"/>
                          </a:solidFill>
                          <a:effectLst/>
                          <a:latin typeface="+mn-lt"/>
                          <a:ea typeface="+mn-ea"/>
                          <a:cs typeface="+mn-cs"/>
                        </a:rPr>
                        <a:t>behaviours</a:t>
                      </a:r>
                      <a:r>
                        <a:rPr lang="en-US" sz="2000" u="none" strike="noStrike" kern="1200" cap="none" spc="0" dirty="0">
                          <a:solidFill>
                            <a:schemeClr val="tx1"/>
                          </a:solidFill>
                          <a:effectLst/>
                          <a:latin typeface="+mn-lt"/>
                          <a:ea typeface="+mn-ea"/>
                          <a:cs typeface="+mn-cs"/>
                        </a:rPr>
                        <a:t> – not the people - that are </a:t>
                      </a:r>
                      <a:r>
                        <a:rPr lang="en-US" sz="2000" u="none" strike="noStrike" kern="1200" cap="none" spc="0" dirty="0" err="1">
                          <a:solidFill>
                            <a:schemeClr val="tx1"/>
                          </a:solidFill>
                          <a:effectLst/>
                          <a:latin typeface="+mn-lt"/>
                          <a:ea typeface="+mn-ea"/>
                          <a:cs typeface="+mn-cs"/>
                        </a:rPr>
                        <a:t>fuelling</a:t>
                      </a:r>
                      <a:r>
                        <a:rPr lang="en-US" sz="2000" u="none" strike="noStrike" kern="1200" cap="none" spc="0" dirty="0">
                          <a:solidFill>
                            <a:schemeClr val="tx1"/>
                          </a:solidFill>
                          <a:effectLst/>
                          <a:latin typeface="+mn-lt"/>
                          <a:ea typeface="+mn-ea"/>
                          <a:cs typeface="+mn-cs"/>
                        </a:rPr>
                        <a:t> the outbreak.</a:t>
                      </a:r>
                    </a:p>
                    <a:p>
                      <a:pPr marL="342900" indent="-342900" algn="l" fontAlgn="t">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Avoid framing mpox as only a sexually transmitted disease to mitigate stigma and avoid giving a false sense of security.</a:t>
                      </a:r>
                    </a:p>
                    <a:p>
                      <a:pPr marL="342900" indent="-342900" algn="l" fontAlgn="t">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Avoid using language, photographs or graphics that spread fear or place an emphasis on a particular group, activity or community.</a:t>
                      </a:r>
                    </a:p>
                    <a:p>
                      <a:pPr marL="342900" indent="-342900" algn="l" fontAlgn="t">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Use the correct/accurate language to describe the nature of transmission: people ‘acquire’ or ‘contract’ mpox through close contact.</a:t>
                      </a:r>
                    </a:p>
                    <a:p>
                      <a:pPr marL="342900" indent="-342900" algn="l" fontAlgn="t">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Messages should not exclusively be about avoiding contact but should also provide strategies on how to safely support those who are suffering, and promote safe community self-help, preventing the risk of spreading fear, and community fragmentation.</a:t>
                      </a:r>
                    </a:p>
                    <a:p>
                      <a:pPr marL="342900" indent="-342900" algn="l" fontAlgn="t">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Reiterate that stigma and discrimination harm response efforts.</a:t>
                      </a:r>
                    </a:p>
                  </a:txBody>
                  <a:tcPr marL="6350" marR="6350" marT="6350" marB="0"/>
                </a:tc>
                <a:extLst>
                  <a:ext uri="{0D108BD9-81ED-4DB2-BD59-A6C34878D82A}">
                    <a16:rowId xmlns:a16="http://schemas.microsoft.com/office/drawing/2014/main" val="3161818342"/>
                  </a:ext>
                </a:extLst>
              </a:tr>
              <a:tr h="1382657">
                <a:tc>
                  <a:txBody>
                    <a:bodyPr/>
                    <a:lstStyle/>
                    <a:p>
                      <a:pPr marL="342900" indent="-342900" algn="l" fontAlgn="t">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Use data from online and offline social listening systems and/or feedback mechanisms to address misinformation/</a:t>
                      </a:r>
                      <a:r>
                        <a:rPr lang="en-US" sz="2000" u="none" strike="noStrike" kern="1200" cap="none" spc="0" dirty="0" err="1">
                          <a:solidFill>
                            <a:schemeClr val="tx1"/>
                          </a:solidFill>
                          <a:effectLst/>
                          <a:latin typeface="+mn-lt"/>
                          <a:ea typeface="+mn-ea"/>
                          <a:cs typeface="+mn-cs"/>
                        </a:rPr>
                        <a:t>rumours</a:t>
                      </a:r>
                      <a:r>
                        <a:rPr lang="en-US" sz="2000" u="none" strike="noStrike" kern="1200" cap="none" spc="0" dirty="0">
                          <a:solidFill>
                            <a:schemeClr val="tx1"/>
                          </a:solidFill>
                          <a:effectLst/>
                          <a:latin typeface="+mn-lt"/>
                          <a:ea typeface="+mn-ea"/>
                          <a:cs typeface="+mn-cs"/>
                        </a:rPr>
                        <a:t> and any communities’ questions, suggestions, etc.</a:t>
                      </a:r>
                    </a:p>
                    <a:p>
                      <a:pPr marL="342900" indent="-342900" algn="l" fontAlgn="t">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Identify and train spokespersons to speak to the media and the general public.</a:t>
                      </a:r>
                    </a:p>
                    <a:p>
                      <a:pPr marL="342900" indent="-342900" algn="l" fontAlgn="t">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Focus on actions to protect individuals from exposure to mpox.</a:t>
                      </a:r>
                    </a:p>
                  </a:txBody>
                  <a:tcPr marL="6350" marR="6350" marT="6350" marB="0"/>
                </a:tc>
                <a:extLst>
                  <a:ext uri="{0D108BD9-81ED-4DB2-BD59-A6C34878D82A}">
                    <a16:rowId xmlns:a16="http://schemas.microsoft.com/office/drawing/2014/main" val="642358539"/>
                  </a:ext>
                </a:extLst>
              </a:tr>
            </a:tbl>
          </a:graphicData>
        </a:graphic>
      </p:graphicFrame>
    </p:spTree>
    <p:extLst>
      <p:ext uri="{BB962C8B-B14F-4D97-AF65-F5344CB8AC3E}">
        <p14:creationId xmlns:p14="http://schemas.microsoft.com/office/powerpoint/2010/main" val="1989189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234369E-F214-3EAC-F6CC-BF7044611C79}"/>
              </a:ext>
            </a:extLst>
          </p:cNvPr>
          <p:cNvGraphicFramePr>
            <a:graphicFrameLocks noGrp="1"/>
          </p:cNvGraphicFramePr>
          <p:nvPr>
            <p:ph idx="1"/>
            <p:extLst>
              <p:ext uri="{D42A27DB-BD31-4B8C-83A1-F6EECF244321}">
                <p14:modId xmlns:p14="http://schemas.microsoft.com/office/powerpoint/2010/main" val="438835107"/>
              </p:ext>
            </p:extLst>
          </p:nvPr>
        </p:nvGraphicFramePr>
        <p:xfrm>
          <a:off x="111034" y="0"/>
          <a:ext cx="11969931" cy="6527800"/>
        </p:xfrm>
        <a:graphic>
          <a:graphicData uri="http://schemas.openxmlformats.org/drawingml/2006/table">
            <a:tbl>
              <a:tblPr>
                <a:tableStyleId>{5C22544A-7EE6-4342-B048-85BDC9FD1C3A}</a:tableStyleId>
              </a:tblPr>
              <a:tblGrid>
                <a:gridCol w="11969931">
                  <a:extLst>
                    <a:ext uri="{9D8B030D-6E8A-4147-A177-3AD203B41FA5}">
                      <a16:colId xmlns:a16="http://schemas.microsoft.com/office/drawing/2014/main" val="4249159230"/>
                    </a:ext>
                  </a:extLst>
                </a:gridCol>
              </a:tblGrid>
              <a:tr h="423432">
                <a:tc>
                  <a:txBody>
                    <a:bodyPr/>
                    <a:lstStyle/>
                    <a:p>
                      <a:pPr marL="0" algn="ctr" defTabSz="914400" rtl="0" eaLnBrk="1" fontAlgn="t" latinLnBrk="0" hangingPunct="1"/>
                      <a:r>
                        <a:rPr lang="en-US" sz="2600" b="0" u="none" strike="noStrike" kern="1200" cap="none" spc="0" dirty="0">
                          <a:solidFill>
                            <a:schemeClr val="bg1"/>
                          </a:solidFill>
                          <a:effectLst/>
                          <a:latin typeface="+mn-lt"/>
                          <a:ea typeface="+mn-ea"/>
                          <a:cs typeface="+mn-cs"/>
                        </a:rPr>
                        <a:t>Engage and include communities as key planners and implementers</a:t>
                      </a:r>
                    </a:p>
                  </a:txBody>
                  <a:tcPr marL="6350" marR="6350" marT="6350" marB="0">
                    <a:solidFill>
                      <a:schemeClr val="accent2"/>
                    </a:solidFill>
                  </a:tcPr>
                </a:tc>
                <a:extLst>
                  <a:ext uri="{0D108BD9-81ED-4DB2-BD59-A6C34878D82A}">
                    <a16:rowId xmlns:a16="http://schemas.microsoft.com/office/drawing/2014/main" val="1288626612"/>
                  </a:ext>
                </a:extLst>
              </a:tr>
              <a:tr h="1288997">
                <a:tc>
                  <a:txBody>
                    <a:bodyPr/>
                    <a:lstStyle/>
                    <a:p>
                      <a:pPr marL="342900" indent="-342900" algn="l" defTabSz="914400" rtl="0" eaLnBrk="1" fontAlgn="t" latinLnBrk="0" hangingPunct="1">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This may include local healthcare workers, professionals working with children, social workers, caregivers of infants and young children in wasting treatment </a:t>
                      </a:r>
                      <a:r>
                        <a:rPr lang="en-US" sz="2000" u="none" strike="noStrike" kern="1200" cap="none" spc="0" dirty="0" err="1">
                          <a:solidFill>
                            <a:schemeClr val="tx1"/>
                          </a:solidFill>
                          <a:effectLst/>
                          <a:latin typeface="+mn-lt"/>
                          <a:ea typeface="+mn-ea"/>
                          <a:cs typeface="+mn-cs"/>
                        </a:rPr>
                        <a:t>programmes</a:t>
                      </a:r>
                      <a:r>
                        <a:rPr lang="en-US" sz="2000" u="none" strike="noStrike" kern="1200" cap="none" spc="0" dirty="0">
                          <a:solidFill>
                            <a:schemeClr val="tx1"/>
                          </a:solidFill>
                          <a:effectLst/>
                          <a:latin typeface="+mn-lt"/>
                          <a:ea typeface="+mn-ea"/>
                          <a:cs typeface="+mn-cs"/>
                        </a:rPr>
                        <a:t>, pregnant women, faith-based groups, organizations working with some key population groups, people living with HIV, and people who work with animals. </a:t>
                      </a:r>
                    </a:p>
                  </a:txBody>
                  <a:tcPr marL="6350" marR="6350" marT="6350" marB="0"/>
                </a:tc>
                <a:extLst>
                  <a:ext uri="{0D108BD9-81ED-4DB2-BD59-A6C34878D82A}">
                    <a16:rowId xmlns:a16="http://schemas.microsoft.com/office/drawing/2014/main" val="3161818342"/>
                  </a:ext>
                </a:extLst>
              </a:tr>
              <a:tr h="4815371">
                <a:tc>
                  <a:txBody>
                    <a:bodyPr/>
                    <a:lstStyle/>
                    <a:p>
                      <a:pPr marL="342900" indent="-342900" algn="l" defTabSz="914400" rtl="0" eaLnBrk="1" fontAlgn="t" latinLnBrk="0" hangingPunct="1">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Community engagement approaches should focus on enabling:</a:t>
                      </a:r>
                    </a:p>
                    <a:p>
                      <a:pPr marL="342900" indent="-342900" algn="l" defTabSz="914400" rtl="0" eaLnBrk="1" fontAlgn="t" latinLnBrk="0" hangingPunct="1">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Improved access to hygiene measures, infection prevention and control </a:t>
                      </a:r>
                    </a:p>
                    <a:p>
                      <a:pPr marL="342900" indent="-342900" algn="l" defTabSz="914400" rtl="0" eaLnBrk="1" fontAlgn="t" latinLnBrk="0" hangingPunct="1">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Effective case management: ensure availability of well-trained community health workers and volunteers capable of identifying, managing, and referring cases to healthcare facilities.</a:t>
                      </a:r>
                    </a:p>
                    <a:p>
                      <a:pPr marL="342900" indent="-342900" algn="l" defTabSz="914400" rtl="0" eaLnBrk="1" fontAlgn="t" latinLnBrk="0" hangingPunct="1">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Community-based surveillance (CBS): CBS relies on active community participation, including community-based health workers and others community structures.</a:t>
                      </a:r>
                    </a:p>
                    <a:p>
                      <a:pPr marL="342900" indent="-342900" algn="l" defTabSz="914400" rtl="0" eaLnBrk="1" fontAlgn="t" latinLnBrk="0" hangingPunct="1">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Vaccination campaigns: active involvement of community leaders and social mobilizers in the design, planning and implementation of campaigns, co-designing communication material and approaches to improve vaccine uptake in targets population.</a:t>
                      </a:r>
                    </a:p>
                    <a:p>
                      <a:pPr marL="342900" indent="-342900" algn="l" defTabSz="914400" rtl="0" eaLnBrk="1" fontAlgn="t" latinLnBrk="0" hangingPunct="1">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 Psychosocial support: engage frontline workers and communities and provide them with basic psychosocial support skills, train them to co-lead psychoeducation activities to reduce fears, change harmful beliefs, while addressing stigma and supporting community resilience.</a:t>
                      </a:r>
                    </a:p>
                    <a:p>
                      <a:pPr marL="342900" indent="-342900" algn="l" defTabSz="914400" rtl="0" eaLnBrk="1" fontAlgn="t" latinLnBrk="0" hangingPunct="1">
                        <a:buFont typeface="Wingdings" panose="05000000000000000000" pitchFamily="2" charset="2"/>
                        <a:buChar char="ü"/>
                      </a:pPr>
                      <a:r>
                        <a:rPr lang="en-US" sz="2000" u="none" strike="noStrike" kern="1200" cap="none" spc="0" dirty="0">
                          <a:solidFill>
                            <a:schemeClr val="tx1"/>
                          </a:solidFill>
                          <a:effectLst/>
                          <a:latin typeface="+mn-lt"/>
                          <a:ea typeface="+mn-ea"/>
                          <a:cs typeface="+mn-cs"/>
                        </a:rPr>
                        <a:t> Safe gatherings: engage event organizers, venue managers, school managers and others involved in gatherings to implement prevention measures and share up-to-date, practical and targeted information about mpox with customers, staff, students, volunteers and communities.</a:t>
                      </a:r>
                    </a:p>
                  </a:txBody>
                  <a:tcPr marL="6350" marR="6350" marT="6350" marB="0"/>
                </a:tc>
                <a:extLst>
                  <a:ext uri="{0D108BD9-81ED-4DB2-BD59-A6C34878D82A}">
                    <a16:rowId xmlns:a16="http://schemas.microsoft.com/office/drawing/2014/main" val="757914951"/>
                  </a:ext>
                </a:extLst>
              </a:tr>
            </a:tbl>
          </a:graphicData>
        </a:graphic>
      </p:graphicFrame>
    </p:spTree>
    <p:extLst>
      <p:ext uri="{BB962C8B-B14F-4D97-AF65-F5344CB8AC3E}">
        <p14:creationId xmlns:p14="http://schemas.microsoft.com/office/powerpoint/2010/main" val="717455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234369E-F214-3EAC-F6CC-BF7044611C79}"/>
              </a:ext>
            </a:extLst>
          </p:cNvPr>
          <p:cNvGraphicFramePr>
            <a:graphicFrameLocks noGrp="1"/>
          </p:cNvGraphicFramePr>
          <p:nvPr>
            <p:ph idx="1"/>
            <p:extLst>
              <p:ext uri="{D42A27DB-BD31-4B8C-83A1-F6EECF244321}">
                <p14:modId xmlns:p14="http://schemas.microsoft.com/office/powerpoint/2010/main" val="3510946186"/>
              </p:ext>
            </p:extLst>
          </p:nvPr>
        </p:nvGraphicFramePr>
        <p:xfrm>
          <a:off x="111034" y="1"/>
          <a:ext cx="11969931" cy="5176482"/>
        </p:xfrm>
        <a:graphic>
          <a:graphicData uri="http://schemas.openxmlformats.org/drawingml/2006/table">
            <a:tbl>
              <a:tblPr>
                <a:tableStyleId>{5C22544A-7EE6-4342-B048-85BDC9FD1C3A}</a:tableStyleId>
              </a:tblPr>
              <a:tblGrid>
                <a:gridCol w="11969931">
                  <a:extLst>
                    <a:ext uri="{9D8B030D-6E8A-4147-A177-3AD203B41FA5}">
                      <a16:colId xmlns:a16="http://schemas.microsoft.com/office/drawing/2014/main" val="4249159230"/>
                    </a:ext>
                  </a:extLst>
                </a:gridCol>
              </a:tblGrid>
              <a:tr h="634872">
                <a:tc>
                  <a:txBody>
                    <a:bodyPr/>
                    <a:lstStyle/>
                    <a:p>
                      <a:pPr marL="0" algn="ctr" defTabSz="914400" rtl="0" eaLnBrk="1" fontAlgn="t" latinLnBrk="0" hangingPunct="1"/>
                      <a:endParaRPr lang="en-US" sz="2600" b="0" u="none" strike="noStrike" kern="1200" cap="none" spc="0" dirty="0">
                        <a:solidFill>
                          <a:schemeClr val="bg1"/>
                        </a:solidFill>
                        <a:effectLst/>
                        <a:latin typeface="+mn-lt"/>
                        <a:ea typeface="+mn-ea"/>
                        <a:cs typeface="+mn-cs"/>
                      </a:endParaRPr>
                    </a:p>
                    <a:p>
                      <a:pPr marL="0" algn="ctr" defTabSz="914400" rtl="0" eaLnBrk="1" fontAlgn="t" latinLnBrk="0" hangingPunct="1"/>
                      <a:r>
                        <a:rPr lang="en-US" sz="2600" b="0" u="none" strike="noStrike" kern="1200" cap="none" spc="0" dirty="0">
                          <a:solidFill>
                            <a:schemeClr val="bg1"/>
                          </a:solidFill>
                          <a:effectLst/>
                          <a:latin typeface="+mn-lt"/>
                          <a:ea typeface="+mn-ea"/>
                          <a:cs typeface="+mn-cs"/>
                        </a:rPr>
                        <a:t>Establish feedback loops with communities and hold two-way conversations</a:t>
                      </a:r>
                    </a:p>
                  </a:txBody>
                  <a:tcPr marL="6350" marR="6350" marT="6350" marB="0">
                    <a:solidFill>
                      <a:schemeClr val="accent2"/>
                    </a:solidFill>
                  </a:tcPr>
                </a:tc>
                <a:extLst>
                  <a:ext uri="{0D108BD9-81ED-4DB2-BD59-A6C34878D82A}">
                    <a16:rowId xmlns:a16="http://schemas.microsoft.com/office/drawing/2014/main" val="1288626612"/>
                  </a:ext>
                </a:extLst>
              </a:tr>
              <a:tr h="974008">
                <a:tc>
                  <a:txBody>
                    <a:bodyPr/>
                    <a:lstStyle/>
                    <a:p>
                      <a:pPr marL="342900" marR="0" lvl="0" indent="-34290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endParaRPr lang="en-US" sz="2000" u="none" strike="noStrike" kern="1200" cap="none" spc="0" dirty="0">
                        <a:solidFill>
                          <a:schemeClr val="tx1"/>
                        </a:solidFill>
                        <a:effectLst/>
                        <a:latin typeface="+mn-lt"/>
                        <a:ea typeface="+mn-ea"/>
                        <a:cs typeface="+mn-cs"/>
                      </a:endParaRPr>
                    </a:p>
                    <a:p>
                      <a:pPr marL="342900" marR="0" lvl="0" indent="-34290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lang="en-US" sz="2000" u="none" strike="noStrike" kern="1200" cap="none" spc="0" dirty="0">
                          <a:solidFill>
                            <a:schemeClr val="tx1"/>
                          </a:solidFill>
                          <a:effectLst/>
                          <a:latin typeface="+mn-lt"/>
                          <a:ea typeface="+mn-ea"/>
                          <a:cs typeface="+mn-cs"/>
                        </a:rPr>
                        <a:t>Collaboratively create and implement a feedback and </a:t>
                      </a:r>
                      <a:r>
                        <a:rPr lang="en-US" sz="2000" u="none" strike="noStrike" kern="1200" cap="none" spc="0" dirty="0" err="1">
                          <a:solidFill>
                            <a:schemeClr val="tx1"/>
                          </a:solidFill>
                          <a:effectLst/>
                          <a:latin typeface="+mn-lt"/>
                          <a:ea typeface="+mn-ea"/>
                          <a:cs typeface="+mn-cs"/>
                        </a:rPr>
                        <a:t>rumour</a:t>
                      </a:r>
                      <a:r>
                        <a:rPr lang="en-US" sz="2000" u="none" strike="noStrike" kern="1200" cap="none" spc="0" dirty="0">
                          <a:solidFill>
                            <a:schemeClr val="tx1"/>
                          </a:solidFill>
                          <a:effectLst/>
                          <a:latin typeface="+mn-lt"/>
                          <a:ea typeface="+mn-ea"/>
                          <a:cs typeface="+mn-cs"/>
                        </a:rPr>
                        <a:t> tracking system with the affected community, ensuring the inclusion of child-friendly mechanisms.</a:t>
                      </a:r>
                    </a:p>
                    <a:p>
                      <a:pPr marL="342900" indent="-342900" algn="l" defTabSz="914400" rtl="0" eaLnBrk="1" fontAlgn="t" latinLnBrk="0" hangingPunct="1">
                        <a:buFont typeface="Wingdings" panose="05000000000000000000" pitchFamily="2" charset="2"/>
                        <a:buChar char="q"/>
                      </a:pPr>
                      <a:endParaRPr lang="en-US" sz="20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3161818342"/>
                  </a:ext>
                </a:extLst>
              </a:tr>
              <a:tr h="731768">
                <a:tc>
                  <a:txBody>
                    <a:bodyPr/>
                    <a:lstStyle/>
                    <a:p>
                      <a:pPr marL="342900" indent="-342900" algn="l" defTabSz="914400" rtl="0" eaLnBrk="1" fontAlgn="t" latinLnBrk="0" hangingPunct="1">
                        <a:buFont typeface="Wingdings" panose="05000000000000000000" pitchFamily="2" charset="2"/>
                        <a:buChar char="q"/>
                      </a:pPr>
                      <a:r>
                        <a:rPr lang="en-US" sz="2000" u="none" strike="noStrike" kern="1200" cap="none" spc="0" dirty="0">
                          <a:solidFill>
                            <a:schemeClr val="tx1"/>
                          </a:solidFill>
                          <a:effectLst/>
                          <a:latin typeface="+mn-lt"/>
                          <a:ea typeface="+mn-ea"/>
                          <a:cs typeface="+mn-cs"/>
                        </a:rPr>
                        <a:t>Regularly review </a:t>
                      </a:r>
                      <a:r>
                        <a:rPr lang="en-US" sz="2000" u="none" strike="noStrike" kern="1200" cap="none" spc="0" dirty="0" err="1">
                          <a:solidFill>
                            <a:schemeClr val="tx1"/>
                          </a:solidFill>
                          <a:effectLst/>
                          <a:latin typeface="+mn-lt"/>
                          <a:ea typeface="+mn-ea"/>
                          <a:cs typeface="+mn-cs"/>
                        </a:rPr>
                        <a:t>programmes</a:t>
                      </a:r>
                      <a:r>
                        <a:rPr lang="en-US" sz="2000" u="none" strike="noStrike" kern="1200" cap="none" spc="0" dirty="0">
                          <a:solidFill>
                            <a:schemeClr val="tx1"/>
                          </a:solidFill>
                          <a:effectLst/>
                          <a:latin typeface="+mn-lt"/>
                          <a:ea typeface="+mn-ea"/>
                          <a:cs typeface="+mn-cs"/>
                        </a:rPr>
                        <a:t> and activities, updating information based on community feedback and contextual changes.</a:t>
                      </a:r>
                    </a:p>
                    <a:p>
                      <a:pPr marL="342900" indent="-342900" algn="l" defTabSz="914400" rtl="0" eaLnBrk="1" fontAlgn="t" latinLnBrk="0" hangingPunct="1">
                        <a:buFont typeface="Wingdings" panose="05000000000000000000" pitchFamily="2" charset="2"/>
                        <a:buChar char="q"/>
                      </a:pPr>
                      <a:endParaRPr lang="en-US" sz="20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757914951"/>
                  </a:ext>
                </a:extLst>
              </a:tr>
              <a:tr h="2231352">
                <a:tc>
                  <a:txBody>
                    <a:bodyPr/>
                    <a:lstStyle/>
                    <a:p>
                      <a:pPr marL="342900" marR="0" lvl="0" indent="-34290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lang="en-US" sz="2000" u="none" strike="noStrike" kern="1200" cap="none" spc="0" dirty="0">
                          <a:solidFill>
                            <a:schemeClr val="tx1"/>
                          </a:solidFill>
                          <a:effectLst/>
                          <a:latin typeface="+mn-lt"/>
                          <a:ea typeface="+mn-ea"/>
                          <a:cs typeface="+mn-cs"/>
                        </a:rPr>
                        <a:t>Continuously monitor the performance of the feedback mechanism by </a:t>
                      </a:r>
                      <a:r>
                        <a:rPr lang="en-US" sz="2000" u="none" strike="noStrike" kern="1200" cap="none" spc="0" dirty="0" err="1">
                          <a:solidFill>
                            <a:schemeClr val="tx1"/>
                          </a:solidFill>
                          <a:effectLst/>
                          <a:latin typeface="+mn-lt"/>
                          <a:ea typeface="+mn-ea"/>
                          <a:cs typeface="+mn-cs"/>
                        </a:rPr>
                        <a:t>analysing</a:t>
                      </a:r>
                      <a:r>
                        <a:rPr lang="en-US" sz="2000" u="none" strike="noStrike" kern="1200" cap="none" spc="0" dirty="0">
                          <a:solidFill>
                            <a:schemeClr val="tx1"/>
                          </a:solidFill>
                          <a:effectLst/>
                          <a:latin typeface="+mn-lt"/>
                          <a:ea typeface="+mn-ea"/>
                          <a:cs typeface="+mn-cs"/>
                        </a:rPr>
                        <a:t> the volume of feedback received, the recommendations implemented, the completion of the feedback loop, and the diversity of sources, to ensure inclusivity.</a:t>
                      </a:r>
                    </a:p>
                    <a:p>
                      <a:pPr marL="342900" indent="-342900" algn="l" defTabSz="914400" rtl="0" eaLnBrk="1" fontAlgn="t" latinLnBrk="0" hangingPunct="1">
                        <a:buFont typeface="Wingdings" panose="05000000000000000000" pitchFamily="2" charset="2"/>
                        <a:buChar char="q"/>
                      </a:pPr>
                      <a:endParaRPr lang="en-US" sz="2000" u="none" strike="noStrike" kern="1200" cap="none" spc="0" dirty="0">
                        <a:solidFill>
                          <a:schemeClr val="tx1"/>
                        </a:solidFill>
                        <a:effectLst/>
                        <a:latin typeface="+mn-lt"/>
                        <a:ea typeface="+mn-ea"/>
                        <a:cs typeface="+mn-cs"/>
                      </a:endParaRPr>
                    </a:p>
                  </a:txBody>
                  <a:tcPr marL="6350" marR="6350" marT="6350" marB="0"/>
                </a:tc>
                <a:extLst>
                  <a:ext uri="{0D108BD9-81ED-4DB2-BD59-A6C34878D82A}">
                    <a16:rowId xmlns:a16="http://schemas.microsoft.com/office/drawing/2014/main" val="47671968"/>
                  </a:ext>
                </a:extLst>
              </a:tr>
            </a:tbl>
          </a:graphicData>
        </a:graphic>
      </p:graphicFrame>
    </p:spTree>
    <p:extLst>
      <p:ext uri="{BB962C8B-B14F-4D97-AF65-F5344CB8AC3E}">
        <p14:creationId xmlns:p14="http://schemas.microsoft.com/office/powerpoint/2010/main" val="2374862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79974-3E5E-CBD4-F47E-AF53585830CF}"/>
              </a:ext>
            </a:extLst>
          </p:cNvPr>
          <p:cNvSpPr>
            <a:spLocks noGrp="1"/>
          </p:cNvSpPr>
          <p:nvPr>
            <p:ph idx="1"/>
          </p:nvPr>
        </p:nvSpPr>
        <p:spPr>
          <a:xfrm>
            <a:off x="1069848" y="2121408"/>
            <a:ext cx="4773168" cy="4050792"/>
          </a:xfrm>
        </p:spPr>
        <p:txBody>
          <a:bodyPr>
            <a:normAutofit/>
          </a:bodyPr>
          <a:lstStyle/>
          <a:p>
            <a:pPr marL="0" indent="0">
              <a:buNone/>
            </a:pPr>
            <a:r>
              <a:rPr lang="en-US"/>
              <a:t> </a:t>
            </a:r>
          </a:p>
          <a:p>
            <a:endParaRPr lang="en-US"/>
          </a:p>
        </p:txBody>
      </p:sp>
      <p:graphicFrame>
        <p:nvGraphicFramePr>
          <p:cNvPr id="4" name="Table 3">
            <a:extLst>
              <a:ext uri="{FF2B5EF4-FFF2-40B4-BE49-F238E27FC236}">
                <a16:creationId xmlns:a16="http://schemas.microsoft.com/office/drawing/2014/main" id="{5A13F290-BB88-6C92-2A86-67E4F85DF701}"/>
              </a:ext>
            </a:extLst>
          </p:cNvPr>
          <p:cNvGraphicFramePr>
            <a:graphicFrameLocks noGrp="1"/>
          </p:cNvGraphicFramePr>
          <p:nvPr>
            <p:extLst>
              <p:ext uri="{D42A27DB-BD31-4B8C-83A1-F6EECF244321}">
                <p14:modId xmlns:p14="http://schemas.microsoft.com/office/powerpoint/2010/main" val="2960283187"/>
              </p:ext>
            </p:extLst>
          </p:nvPr>
        </p:nvGraphicFramePr>
        <p:xfrm>
          <a:off x="0" y="0"/>
          <a:ext cx="12192000" cy="6525475"/>
        </p:xfrm>
        <a:graphic>
          <a:graphicData uri="http://schemas.openxmlformats.org/drawingml/2006/table">
            <a:tbl>
              <a:tblPr firstRow="1" bandRow="1">
                <a:solidFill>
                  <a:schemeClr val="bg1">
                    <a:lumMod val="95000"/>
                  </a:schemeClr>
                </a:solidFill>
                <a:tableStyleId>{5C22544A-7EE6-4342-B048-85BDC9FD1C3A}</a:tableStyleId>
              </a:tblPr>
              <a:tblGrid>
                <a:gridCol w="1802674">
                  <a:extLst>
                    <a:ext uri="{9D8B030D-6E8A-4147-A177-3AD203B41FA5}">
                      <a16:colId xmlns:a16="http://schemas.microsoft.com/office/drawing/2014/main" val="1018356647"/>
                    </a:ext>
                  </a:extLst>
                </a:gridCol>
                <a:gridCol w="10389326">
                  <a:extLst>
                    <a:ext uri="{9D8B030D-6E8A-4147-A177-3AD203B41FA5}">
                      <a16:colId xmlns:a16="http://schemas.microsoft.com/office/drawing/2014/main" val="2202329503"/>
                    </a:ext>
                  </a:extLst>
                </a:gridCol>
              </a:tblGrid>
              <a:tr h="319416">
                <a:tc>
                  <a:txBody>
                    <a:bodyPr/>
                    <a:lstStyle/>
                    <a:p>
                      <a:pPr algn="ctr" fontAlgn="t"/>
                      <a:endParaRPr lang="en-US" sz="1400" b="0" i="0" u="none" strike="noStrike" cap="none" spc="0" dirty="0">
                        <a:solidFill>
                          <a:schemeClr val="bg1"/>
                        </a:solidFill>
                        <a:effectLst/>
                        <a:latin typeface="Arial" panose="020B0604020202020204" pitchFamily="34" charset="0"/>
                      </a:endParaRPr>
                    </a:p>
                  </a:txBody>
                  <a:tcPr marL="13084" marR="13084" marT="82494"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US" sz="2000" b="1" u="none" strike="noStrike" cap="none" spc="0" dirty="0">
                          <a:solidFill>
                            <a:schemeClr val="bg1"/>
                          </a:solidFill>
                          <a:effectLst/>
                        </a:rPr>
                        <a:t>RCCE INDICATORS EXAMPLES </a:t>
                      </a:r>
                      <a:endParaRPr lang="en-US" sz="2000" b="1" i="0" u="none" strike="noStrike" cap="none" spc="0" dirty="0">
                        <a:solidFill>
                          <a:schemeClr val="bg1"/>
                        </a:solidFill>
                        <a:effectLst/>
                        <a:latin typeface="Arial" panose="020B0604020202020204" pitchFamily="34" charset="0"/>
                      </a:endParaRPr>
                    </a:p>
                  </a:txBody>
                  <a:tcPr marL="13084" marR="13084" marT="82494"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241165861"/>
                  </a:ext>
                </a:extLst>
              </a:tr>
              <a:tr h="596125">
                <a:tc>
                  <a:txBody>
                    <a:bodyPr/>
                    <a:lstStyle/>
                    <a:p>
                      <a:pPr algn="l" fontAlgn="t"/>
                      <a:r>
                        <a:rPr lang="en-US" sz="1800" b="1" u="none" strike="noStrike" cap="none" spc="0" dirty="0">
                          <a:solidFill>
                            <a:schemeClr val="tx1"/>
                          </a:solidFill>
                          <a:effectLst/>
                        </a:rPr>
                        <a:t>Coordination </a:t>
                      </a:r>
                    </a:p>
                  </a:txBody>
                  <a:tcPr marL="13084" marR="13084" marT="8249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l" fontAlgn="t"/>
                      <a:r>
                        <a:rPr lang="en-US" sz="1800" u="none" strike="noStrike" cap="none" spc="0" dirty="0">
                          <a:solidFill>
                            <a:schemeClr val="tx1"/>
                          </a:solidFill>
                          <a:effectLst/>
                        </a:rPr>
                        <a:t>Functional RCCE coordination group established and RCCE plan operationalized</a:t>
                      </a:r>
                    </a:p>
                  </a:txBody>
                  <a:tcPr marL="13084" marR="13084" marT="8249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86910365"/>
                  </a:ext>
                </a:extLst>
              </a:tr>
              <a:tr h="769901">
                <a:tc>
                  <a:txBody>
                    <a:bodyPr/>
                    <a:lstStyle/>
                    <a:p>
                      <a:pPr marL="0" algn="l" defTabSz="914400" rtl="0" eaLnBrk="1" fontAlgn="t" latinLnBrk="0" hangingPunct="1"/>
                      <a:r>
                        <a:rPr lang="en-US" sz="1800" b="1" u="none" strike="noStrike" kern="1200" cap="none" spc="0" dirty="0">
                          <a:solidFill>
                            <a:schemeClr val="tx1"/>
                          </a:solidFill>
                          <a:effectLst/>
                          <a:latin typeface="+mn-lt"/>
                          <a:ea typeface="+mn-ea"/>
                          <a:cs typeface="+mn-cs"/>
                        </a:rPr>
                        <a:t>Data and Feedback </a:t>
                      </a:r>
                    </a:p>
                  </a:txBody>
                  <a:tcPr marL="13084" marR="13084" marT="82494" marB="0" anchor="ctr">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t" latinLnBrk="0" hangingPunct="1"/>
                      <a:r>
                        <a:rPr lang="en-US" sz="1800" u="none" strike="noStrike" kern="1200" cap="none" spc="0" dirty="0">
                          <a:solidFill>
                            <a:schemeClr val="tx1"/>
                          </a:solidFill>
                          <a:effectLst/>
                          <a:latin typeface="+mn-lt"/>
                          <a:ea typeface="+mn-ea"/>
                          <a:cs typeface="+mn-cs"/>
                        </a:rPr>
                        <a:t>Availability of nationally representative situational social and behavior data to inform community engagement interventions </a:t>
                      </a:r>
                    </a:p>
                    <a:p>
                      <a:pPr marL="0" algn="l" defTabSz="914400" rtl="0" eaLnBrk="1" fontAlgn="t" latinLnBrk="0" hangingPunct="1"/>
                      <a:endParaRPr lang="en-US" sz="1800" u="none" strike="noStrike" kern="1200" cap="none" spc="0" dirty="0">
                        <a:solidFill>
                          <a:schemeClr val="tx1"/>
                        </a:solidFill>
                        <a:effectLst/>
                        <a:latin typeface="+mn-lt"/>
                        <a:ea typeface="+mn-ea"/>
                        <a:cs typeface="+mn-cs"/>
                      </a:endParaRPr>
                    </a:p>
                    <a:p>
                      <a:pPr marL="0" algn="l" defTabSz="914400" rtl="0" eaLnBrk="1" fontAlgn="t" latinLnBrk="0" hangingPunct="1"/>
                      <a:r>
                        <a:rPr lang="en-US" sz="1800" u="none" strike="noStrike" kern="1200" cap="none" spc="0" dirty="0">
                          <a:solidFill>
                            <a:schemeClr val="tx1"/>
                          </a:solidFill>
                          <a:effectLst/>
                          <a:latin typeface="+mn-lt"/>
                          <a:ea typeface="+mn-ea"/>
                          <a:cs typeface="+mn-cs"/>
                        </a:rPr>
                        <a:t>% people from the affected population/targeted populations that have been consulted and/or participated in all phases of the </a:t>
                      </a:r>
                      <a:r>
                        <a:rPr lang="en-US" sz="1800" u="none" strike="noStrike" kern="1200" cap="none" spc="0" dirty="0" err="1">
                          <a:solidFill>
                            <a:schemeClr val="tx1"/>
                          </a:solidFill>
                          <a:effectLst/>
                          <a:latin typeface="+mn-lt"/>
                          <a:ea typeface="+mn-ea"/>
                          <a:cs typeface="+mn-cs"/>
                        </a:rPr>
                        <a:t>programme</a:t>
                      </a:r>
                      <a:r>
                        <a:rPr lang="en-US" sz="1800" u="none" strike="noStrike" kern="1200" cap="none" spc="0" dirty="0">
                          <a:solidFill>
                            <a:schemeClr val="tx1"/>
                          </a:solidFill>
                          <a:effectLst/>
                          <a:latin typeface="+mn-lt"/>
                          <a:ea typeface="+mn-ea"/>
                          <a:cs typeface="+mn-cs"/>
                        </a:rPr>
                        <a:t> cycle, including: a) Identifying priority needs b) program design c)Program implementation d) program Monitoring &amp; evaluation"</a:t>
                      </a:r>
                    </a:p>
                    <a:p>
                      <a:pPr marL="0" algn="l" defTabSz="914400" rtl="0" eaLnBrk="1" fontAlgn="t" latinLnBrk="0" hangingPunct="1"/>
                      <a:endParaRPr lang="en-US" sz="1800" u="none" strike="noStrike" kern="1200" cap="none" spc="0" dirty="0">
                        <a:solidFill>
                          <a:schemeClr val="tx1"/>
                        </a:solidFill>
                        <a:effectLst/>
                        <a:latin typeface="+mn-lt"/>
                        <a:ea typeface="+mn-ea"/>
                        <a:cs typeface="+mn-cs"/>
                      </a:endParaRPr>
                    </a:p>
                    <a:p>
                      <a:pPr marL="0" algn="l" defTabSz="914400" rtl="0" eaLnBrk="1" fontAlgn="t" latinLnBrk="0" hangingPunct="1"/>
                      <a:r>
                        <a:rPr lang="en-US" sz="1800" u="none" strike="noStrike" kern="1200" cap="none" spc="0" dirty="0">
                          <a:solidFill>
                            <a:schemeClr val="tx1"/>
                          </a:solidFill>
                          <a:effectLst/>
                          <a:latin typeface="+mn-lt"/>
                          <a:ea typeface="+mn-ea"/>
                          <a:cs typeface="+mn-cs"/>
                        </a:rPr>
                        <a:t># people sharing their concerns and asking questions through established feedback mechanisms </a:t>
                      </a:r>
                    </a:p>
                  </a:txBody>
                  <a:tcPr marL="13084" marR="13084" marT="82494"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17449007"/>
                  </a:ext>
                </a:extLst>
              </a:tr>
              <a:tr h="436209">
                <a:tc>
                  <a:txBody>
                    <a:bodyPr/>
                    <a:lstStyle/>
                    <a:p>
                      <a:pPr marL="0" algn="l" defTabSz="914400" rtl="0" eaLnBrk="1" fontAlgn="t" latinLnBrk="0" hangingPunct="1"/>
                      <a:r>
                        <a:rPr lang="en-US" sz="1800" b="1" u="none" strike="noStrike" kern="1200" cap="none" spc="0" dirty="0">
                          <a:solidFill>
                            <a:schemeClr val="tx1"/>
                          </a:solidFill>
                          <a:effectLst/>
                          <a:latin typeface="+mn-lt"/>
                          <a:ea typeface="+mn-ea"/>
                          <a:cs typeface="+mn-cs"/>
                        </a:rPr>
                        <a:t>Risk Communication </a:t>
                      </a: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t" latinLnBrk="0" hangingPunct="1"/>
                      <a:r>
                        <a:rPr lang="en-US" sz="1800" u="none" strike="noStrike" kern="1200" cap="none" spc="0" dirty="0">
                          <a:solidFill>
                            <a:schemeClr val="tx1"/>
                          </a:solidFill>
                          <a:effectLst/>
                          <a:latin typeface="+mn-lt"/>
                          <a:ea typeface="+mn-ea"/>
                          <a:cs typeface="+mn-cs"/>
                        </a:rPr>
                        <a:t># of affected people (children, caregivers, community members) reached with timely and life-saving information on how and where to access available services.</a:t>
                      </a: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8166484"/>
                  </a:ext>
                </a:extLst>
              </a:tr>
              <a:tr h="436209">
                <a:tc>
                  <a:txBody>
                    <a:bodyPr/>
                    <a:lstStyle/>
                    <a:p>
                      <a:pPr marL="0" algn="l" defTabSz="914400" rtl="0" eaLnBrk="1" fontAlgn="t" latinLnBrk="0" hangingPunct="1"/>
                      <a:r>
                        <a:rPr lang="en-US" sz="1800" b="1" u="none" strike="noStrike" kern="1200" cap="none" spc="0" dirty="0">
                          <a:solidFill>
                            <a:schemeClr val="tx1"/>
                          </a:solidFill>
                          <a:effectLst/>
                          <a:latin typeface="+mn-lt"/>
                          <a:ea typeface="+mn-ea"/>
                          <a:cs typeface="+mn-cs"/>
                        </a:rPr>
                        <a:t>Community Engagement </a:t>
                      </a: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t" latinLnBrk="0" hangingPunct="1"/>
                      <a:r>
                        <a:rPr lang="en-US" sz="1800" u="none" strike="noStrike" kern="1200" cap="none" spc="0" dirty="0">
                          <a:solidFill>
                            <a:schemeClr val="tx1"/>
                          </a:solidFill>
                          <a:effectLst/>
                          <a:latin typeface="+mn-lt"/>
                          <a:ea typeface="+mn-ea"/>
                          <a:cs typeface="+mn-cs"/>
                        </a:rPr>
                        <a:t># children, their caregivers and communities members engaged in community level preparedness actions and </a:t>
                      </a:r>
                      <a:r>
                        <a:rPr lang="en-US" sz="1800" u="none" strike="noStrike" kern="1200" cap="none" spc="0" dirty="0" err="1">
                          <a:solidFill>
                            <a:schemeClr val="tx1"/>
                          </a:solidFill>
                          <a:effectLst/>
                          <a:latin typeface="+mn-lt"/>
                          <a:ea typeface="+mn-ea"/>
                          <a:cs typeface="+mn-cs"/>
                        </a:rPr>
                        <a:t>programme</a:t>
                      </a:r>
                      <a:r>
                        <a:rPr lang="en-US" sz="1800" u="none" strike="noStrike" kern="1200" cap="none" spc="0" dirty="0">
                          <a:solidFill>
                            <a:schemeClr val="tx1"/>
                          </a:solidFill>
                          <a:effectLst/>
                          <a:latin typeface="+mn-lt"/>
                          <a:ea typeface="+mn-ea"/>
                          <a:cs typeface="+mn-cs"/>
                        </a:rPr>
                        <a:t> design </a:t>
                      </a:r>
                    </a:p>
                    <a:p>
                      <a:pPr marL="0" algn="l" defTabSz="914400" rtl="0" eaLnBrk="1" fontAlgn="t" latinLnBrk="0" hangingPunct="1"/>
                      <a:r>
                        <a:rPr lang="en-US" sz="1800" u="none" strike="noStrike" kern="1200" cap="none" spc="0" dirty="0">
                          <a:solidFill>
                            <a:schemeClr val="tx1"/>
                          </a:solidFill>
                          <a:effectLst/>
                          <a:latin typeface="+mn-lt"/>
                          <a:ea typeface="+mn-ea"/>
                          <a:cs typeface="+mn-cs"/>
                        </a:rPr>
                        <a:t># of people engaged in reflective dialogue through community platforms during a humanitarian crisis, response, and recovery. </a:t>
                      </a:r>
                    </a:p>
                    <a:p>
                      <a:pPr marL="0" algn="l" defTabSz="914400" rtl="0" eaLnBrk="1" fontAlgn="t" latinLnBrk="0" hangingPunct="1"/>
                      <a:r>
                        <a:rPr lang="en-US" sz="1800" u="none" strike="noStrike" kern="1200" cap="none" spc="0" dirty="0">
                          <a:solidFill>
                            <a:schemeClr val="tx1"/>
                          </a:solidFill>
                          <a:effectLst/>
                          <a:latin typeface="+mn-lt"/>
                          <a:ea typeface="+mn-ea"/>
                          <a:cs typeface="+mn-cs"/>
                        </a:rPr>
                        <a:t># of people engaged in reflective dialogue through social media and digital platforms during a humanitarian crisis, response, and recover.(HAC) </a:t>
                      </a:r>
                    </a:p>
                    <a:p>
                      <a:pPr marL="0" algn="l" defTabSz="914400" rtl="0" eaLnBrk="1" fontAlgn="t" latinLnBrk="0" hangingPunct="1"/>
                      <a:endParaRPr lang="en-US" sz="1800" u="none" strike="noStrike" kern="1200" cap="none" spc="0" dirty="0">
                        <a:solidFill>
                          <a:schemeClr val="tx1"/>
                        </a:solidFill>
                        <a:effectLst/>
                        <a:latin typeface="+mn-lt"/>
                        <a:ea typeface="+mn-ea"/>
                        <a:cs typeface="+mn-cs"/>
                      </a:endParaRP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62281148"/>
                  </a:ext>
                </a:extLst>
              </a:tr>
              <a:tr h="436209">
                <a:tc>
                  <a:txBody>
                    <a:bodyPr/>
                    <a:lstStyle/>
                    <a:p>
                      <a:pPr marL="0" algn="l" defTabSz="914400" rtl="0" eaLnBrk="1" fontAlgn="t" latinLnBrk="0" hangingPunct="1"/>
                      <a:r>
                        <a:rPr lang="en-US" sz="1800" b="1" u="none" strike="noStrike" kern="1200" cap="none" spc="0" dirty="0">
                          <a:solidFill>
                            <a:schemeClr val="tx1"/>
                          </a:solidFill>
                          <a:effectLst/>
                          <a:latin typeface="+mn-lt"/>
                          <a:ea typeface="+mn-ea"/>
                          <a:cs typeface="+mn-cs"/>
                        </a:rPr>
                        <a:t>Capacity Development</a:t>
                      </a: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tc>
                  <a:txBody>
                    <a:bodyPr/>
                    <a:lstStyle/>
                    <a:p>
                      <a:pPr marL="0" algn="l" defTabSz="914400" rtl="0" eaLnBrk="1" fontAlgn="t" latinLnBrk="0" hangingPunct="1"/>
                      <a:r>
                        <a:rPr lang="en-US" sz="1800" u="none" strike="noStrike" kern="1200" cap="none" spc="0" dirty="0">
                          <a:solidFill>
                            <a:schemeClr val="tx1"/>
                          </a:solidFill>
                          <a:effectLst/>
                          <a:latin typeface="+mn-lt"/>
                          <a:ea typeface="+mn-ea"/>
                          <a:cs typeface="+mn-cs"/>
                        </a:rPr>
                        <a:t># of people trained to manage, facilitate, or engage in community engagement </a:t>
                      </a:r>
                      <a:r>
                        <a:rPr lang="en-US" sz="1800" u="none" strike="noStrike" kern="1200" cap="none" spc="0" dirty="0" err="1">
                          <a:solidFill>
                            <a:schemeClr val="tx1"/>
                          </a:solidFill>
                          <a:effectLst/>
                          <a:latin typeface="+mn-lt"/>
                          <a:ea typeface="+mn-ea"/>
                          <a:cs typeface="+mn-cs"/>
                        </a:rPr>
                        <a:t>processe</a:t>
                      </a:r>
                      <a:r>
                        <a:rPr lang="en-US" sz="1800" u="none" strike="noStrike" kern="1200" cap="none" spc="0" dirty="0">
                          <a:solidFill>
                            <a:schemeClr val="tx1"/>
                          </a:solidFill>
                          <a:effectLst/>
                          <a:latin typeface="+mn-lt"/>
                          <a:ea typeface="+mn-ea"/>
                          <a:cs typeface="+mn-cs"/>
                        </a:rPr>
                        <a:t> (suggested from HAC methodological indicators guidance)</a:t>
                      </a:r>
                    </a:p>
                  </a:txBody>
                  <a:tcPr marL="13084" marR="13084" marT="82494"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719981201"/>
                  </a:ext>
                </a:extLst>
              </a:tr>
            </a:tbl>
          </a:graphicData>
        </a:graphic>
      </p:graphicFrame>
    </p:spTree>
    <p:extLst>
      <p:ext uri="{BB962C8B-B14F-4D97-AF65-F5344CB8AC3E}">
        <p14:creationId xmlns:p14="http://schemas.microsoft.com/office/powerpoint/2010/main" val="1296585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79974-3E5E-CBD4-F47E-AF53585830CF}"/>
              </a:ext>
            </a:extLst>
          </p:cNvPr>
          <p:cNvSpPr>
            <a:spLocks noGrp="1"/>
          </p:cNvSpPr>
          <p:nvPr>
            <p:ph idx="1"/>
          </p:nvPr>
        </p:nvSpPr>
        <p:spPr>
          <a:xfrm>
            <a:off x="1069848" y="2121408"/>
            <a:ext cx="4773168" cy="4050792"/>
          </a:xfrm>
        </p:spPr>
        <p:txBody>
          <a:bodyPr>
            <a:normAutofit/>
          </a:bodyPr>
          <a:lstStyle/>
          <a:p>
            <a:pPr marL="0" indent="0">
              <a:buNone/>
            </a:pPr>
            <a:r>
              <a:rPr lang="en-US"/>
              <a:t> </a:t>
            </a:r>
          </a:p>
          <a:p>
            <a:endParaRPr lang="en-US"/>
          </a:p>
        </p:txBody>
      </p:sp>
      <p:graphicFrame>
        <p:nvGraphicFramePr>
          <p:cNvPr id="4" name="Table 3">
            <a:extLst>
              <a:ext uri="{FF2B5EF4-FFF2-40B4-BE49-F238E27FC236}">
                <a16:creationId xmlns:a16="http://schemas.microsoft.com/office/drawing/2014/main" id="{5A13F290-BB88-6C92-2A86-67E4F85DF701}"/>
              </a:ext>
            </a:extLst>
          </p:cNvPr>
          <p:cNvGraphicFramePr>
            <a:graphicFrameLocks noGrp="1"/>
          </p:cNvGraphicFramePr>
          <p:nvPr>
            <p:extLst>
              <p:ext uri="{D42A27DB-BD31-4B8C-83A1-F6EECF244321}">
                <p14:modId xmlns:p14="http://schemas.microsoft.com/office/powerpoint/2010/main" val="3757593821"/>
              </p:ext>
            </p:extLst>
          </p:nvPr>
        </p:nvGraphicFramePr>
        <p:xfrm>
          <a:off x="235131" y="450906"/>
          <a:ext cx="11364685" cy="5681868"/>
        </p:xfrm>
        <a:graphic>
          <a:graphicData uri="http://schemas.openxmlformats.org/drawingml/2006/table">
            <a:tbl>
              <a:tblPr firstRow="1" bandRow="1">
                <a:solidFill>
                  <a:schemeClr val="bg1">
                    <a:lumMod val="95000"/>
                  </a:schemeClr>
                </a:solidFill>
                <a:tableStyleId>{5C22544A-7EE6-4342-B048-85BDC9FD1C3A}</a:tableStyleId>
              </a:tblPr>
              <a:tblGrid>
                <a:gridCol w="2451207">
                  <a:extLst>
                    <a:ext uri="{9D8B030D-6E8A-4147-A177-3AD203B41FA5}">
                      <a16:colId xmlns:a16="http://schemas.microsoft.com/office/drawing/2014/main" val="1018356647"/>
                    </a:ext>
                  </a:extLst>
                </a:gridCol>
                <a:gridCol w="8913478">
                  <a:extLst>
                    <a:ext uri="{9D8B030D-6E8A-4147-A177-3AD203B41FA5}">
                      <a16:colId xmlns:a16="http://schemas.microsoft.com/office/drawing/2014/main" val="2202329503"/>
                    </a:ext>
                  </a:extLst>
                </a:gridCol>
              </a:tblGrid>
              <a:tr h="319416">
                <a:tc>
                  <a:txBody>
                    <a:bodyPr/>
                    <a:lstStyle/>
                    <a:p>
                      <a:pPr algn="ctr" fontAlgn="t"/>
                      <a:endParaRPr lang="en-US" sz="1400" b="0" i="0" u="none" strike="noStrike" cap="none" spc="0" dirty="0">
                        <a:solidFill>
                          <a:schemeClr val="bg1"/>
                        </a:solidFill>
                        <a:effectLst/>
                        <a:latin typeface="Arial" panose="020B0604020202020204" pitchFamily="34" charset="0"/>
                      </a:endParaRPr>
                    </a:p>
                  </a:txBody>
                  <a:tcPr marL="13084" marR="13084" marT="82494"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US" sz="2000" b="1" u="none" strike="noStrike" cap="none" spc="0" dirty="0">
                          <a:solidFill>
                            <a:schemeClr val="bg1"/>
                          </a:solidFill>
                          <a:effectLst/>
                        </a:rPr>
                        <a:t>RCCE INDICATORS EXAMPLES </a:t>
                      </a:r>
                      <a:endParaRPr lang="en-US" sz="2000" b="1" i="0" u="none" strike="noStrike" cap="none" spc="0" dirty="0">
                        <a:solidFill>
                          <a:schemeClr val="bg1"/>
                        </a:solidFill>
                        <a:effectLst/>
                        <a:latin typeface="Arial" panose="020B0604020202020204" pitchFamily="34" charset="0"/>
                      </a:endParaRPr>
                    </a:p>
                  </a:txBody>
                  <a:tcPr marL="13084" marR="13084" marT="82494"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241165861"/>
                  </a:ext>
                </a:extLst>
              </a:tr>
              <a:tr h="596125">
                <a:tc>
                  <a:txBody>
                    <a:bodyPr/>
                    <a:lstStyle/>
                    <a:p>
                      <a:pPr algn="l" fontAlgn="t"/>
                      <a:r>
                        <a:rPr lang="en-US" sz="1800" b="1" u="none" strike="noStrike" cap="none" spc="0" dirty="0">
                          <a:solidFill>
                            <a:schemeClr val="tx1"/>
                          </a:solidFill>
                          <a:effectLst/>
                        </a:rPr>
                        <a:t>Suggestions for longer term (non high performance) indicators </a:t>
                      </a:r>
                    </a:p>
                  </a:txBody>
                  <a:tcPr marL="13084" marR="13084" marT="82494"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l" fontAlgn="t"/>
                      <a:endParaRPr lang="en-US" sz="1800" u="none" strike="noStrike" cap="none" spc="0" dirty="0">
                        <a:solidFill>
                          <a:schemeClr val="tx1"/>
                        </a:solidFill>
                        <a:effectLst/>
                      </a:endParaRPr>
                    </a:p>
                    <a:p>
                      <a:pPr algn="l" fontAlgn="t"/>
                      <a:r>
                        <a:rPr lang="en-US" sz="1800" b="1" u="none" strike="noStrike" cap="none" spc="0" dirty="0">
                          <a:solidFill>
                            <a:schemeClr val="tx1"/>
                          </a:solidFill>
                          <a:effectLst/>
                        </a:rPr>
                        <a:t>Prevention: </a:t>
                      </a:r>
                    </a:p>
                    <a:p>
                      <a:pPr algn="l" fontAlgn="t"/>
                      <a:r>
                        <a:rPr lang="en-US" sz="1800" u="none" strike="noStrike" cap="none" spc="0" dirty="0">
                          <a:solidFill>
                            <a:schemeClr val="tx1"/>
                          </a:solidFill>
                          <a:effectLst/>
                        </a:rPr>
                        <a:t>Percentage of individuals who report practicing recommended measures to protect themselves from mpox (broken down by behavior)</a:t>
                      </a:r>
                    </a:p>
                    <a:p>
                      <a:pPr algn="l" fontAlgn="t"/>
                      <a:r>
                        <a:rPr lang="en-US" sz="1800" u="none" strike="noStrike" cap="none" spc="0" dirty="0">
                          <a:solidFill>
                            <a:schemeClr val="tx1"/>
                          </a:solidFill>
                          <a:effectLst/>
                        </a:rPr>
                        <a:t>Percentage increase in public knowledge about Mpox transmission and prevention measures.</a:t>
                      </a:r>
                    </a:p>
                    <a:p>
                      <a:pPr algn="l" fontAlgn="t"/>
                      <a:r>
                        <a:rPr lang="en-US" sz="1800" u="none" strike="noStrike" cap="none" spc="0" dirty="0">
                          <a:solidFill>
                            <a:schemeClr val="tx1"/>
                          </a:solidFill>
                          <a:effectLst/>
                        </a:rPr>
                        <a:t>Percentage of individuals who know correct symptoms of [name of PHE] </a:t>
                      </a:r>
                    </a:p>
                    <a:p>
                      <a:pPr algn="l" fontAlgn="t"/>
                      <a:r>
                        <a:rPr lang="en-US" sz="1800" u="none" strike="noStrike" cap="none" spc="0" dirty="0">
                          <a:solidFill>
                            <a:schemeClr val="tx1"/>
                          </a:solidFill>
                          <a:effectLst/>
                        </a:rPr>
                        <a:t>Percentage of individuals who will get a vaccine if it is available to them </a:t>
                      </a:r>
                    </a:p>
                    <a:p>
                      <a:pPr algn="l" fontAlgn="t"/>
                      <a:r>
                        <a:rPr lang="en-US" sz="1800" u="none" strike="noStrike" cap="none" spc="0" dirty="0">
                          <a:solidFill>
                            <a:schemeClr val="tx1"/>
                          </a:solidFill>
                          <a:effectLst/>
                        </a:rPr>
                        <a:t>Percentage of individuals who believe they are at risk of contracting [name of PHE]</a:t>
                      </a:r>
                    </a:p>
                    <a:p>
                      <a:pPr algn="l" fontAlgn="t"/>
                      <a:endParaRPr lang="en-US" sz="1800" u="none" strike="noStrike" cap="none" spc="0" dirty="0">
                        <a:solidFill>
                          <a:schemeClr val="tx1"/>
                        </a:solidFill>
                        <a:effectLst/>
                      </a:endParaRPr>
                    </a:p>
                    <a:p>
                      <a:pPr algn="l" fontAlgn="t"/>
                      <a:r>
                        <a:rPr lang="en-US" sz="1800" b="1" u="none" strike="noStrike" cap="none" spc="0" dirty="0">
                          <a:solidFill>
                            <a:schemeClr val="tx1"/>
                          </a:solidFill>
                          <a:effectLst/>
                        </a:rPr>
                        <a:t>CE:</a:t>
                      </a:r>
                    </a:p>
                    <a:p>
                      <a:pPr algn="l" fontAlgn="t"/>
                      <a:r>
                        <a:rPr lang="en-US" sz="1800" u="none" strike="noStrike" cap="none" spc="0" dirty="0">
                          <a:solidFill>
                            <a:schemeClr val="tx1"/>
                          </a:solidFill>
                          <a:effectLst/>
                        </a:rPr>
                        <a:t>Percentage of targeted areas where community members play an active role in the delivery of public health services to respond to [name of PHE]</a:t>
                      </a:r>
                    </a:p>
                    <a:p>
                      <a:pPr algn="l" fontAlgn="t"/>
                      <a:r>
                        <a:rPr lang="en-US" sz="1800" u="none" strike="noStrike" cap="none" spc="0" dirty="0">
                          <a:solidFill>
                            <a:schemeClr val="tx1"/>
                          </a:solidFill>
                          <a:effectLst/>
                        </a:rPr>
                        <a:t>Percentage of targeted areas where community members actively participate in the public health decision-making processes</a:t>
                      </a:r>
                    </a:p>
                    <a:p>
                      <a:pPr algn="l" fontAlgn="t"/>
                      <a:endParaRPr lang="en-US" sz="1800" u="none" strike="noStrike" cap="none" spc="0" dirty="0">
                        <a:solidFill>
                          <a:schemeClr val="tx1"/>
                        </a:solidFill>
                        <a:effectLst/>
                      </a:endParaRPr>
                    </a:p>
                    <a:p>
                      <a:pPr algn="l" fontAlgn="t"/>
                      <a:r>
                        <a:rPr lang="en-US" sz="1800" b="1" u="none" strike="noStrike" cap="none" spc="0" dirty="0">
                          <a:solidFill>
                            <a:schemeClr val="tx1"/>
                          </a:solidFill>
                          <a:effectLst/>
                        </a:rPr>
                        <a:t>Feedback: </a:t>
                      </a:r>
                    </a:p>
                    <a:p>
                      <a:pPr algn="l" fontAlgn="t"/>
                      <a:r>
                        <a:rPr lang="en-US" sz="1800" u="none" strike="noStrike" cap="none" spc="0" dirty="0">
                          <a:solidFill>
                            <a:schemeClr val="tx1"/>
                          </a:solidFill>
                          <a:effectLst/>
                        </a:rPr>
                        <a:t>Percentage of targeted areas where mechanisms are in place to capture and use community feedback</a:t>
                      </a:r>
                    </a:p>
                  </a:txBody>
                  <a:tcPr marL="13084" marR="13084" marT="82494"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86910365"/>
                  </a:ext>
                </a:extLst>
              </a:tr>
            </a:tbl>
          </a:graphicData>
        </a:graphic>
      </p:graphicFrame>
    </p:spTree>
    <p:extLst>
      <p:ext uri="{BB962C8B-B14F-4D97-AF65-F5344CB8AC3E}">
        <p14:creationId xmlns:p14="http://schemas.microsoft.com/office/powerpoint/2010/main" val="194435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2E69-CDCE-45A8-97B3-20C5FA07A6C5}"/>
              </a:ext>
            </a:extLst>
          </p:cNvPr>
          <p:cNvSpPr>
            <a:spLocks noGrp="1"/>
          </p:cNvSpPr>
          <p:nvPr>
            <p:ph type="title"/>
          </p:nvPr>
        </p:nvSpPr>
        <p:spPr>
          <a:xfrm>
            <a:off x="10510" y="-157655"/>
            <a:ext cx="6743844" cy="1609344"/>
          </a:xfrm>
        </p:spPr>
        <p:txBody>
          <a:bodyPr>
            <a:normAutofit/>
          </a:bodyPr>
          <a:lstStyle/>
          <a:p>
            <a:r>
              <a:rPr lang="en-US" sz="3400" dirty="0"/>
              <a:t>Toolbox</a:t>
            </a:r>
            <a:br>
              <a:rPr lang="en-US" sz="3400" dirty="0"/>
            </a:br>
            <a:endParaRPr lang="en-US" sz="3400" dirty="0"/>
          </a:p>
        </p:txBody>
      </p:sp>
      <p:sp>
        <p:nvSpPr>
          <p:cNvPr id="5" name="Content Placeholder 4">
            <a:extLst>
              <a:ext uri="{FF2B5EF4-FFF2-40B4-BE49-F238E27FC236}">
                <a16:creationId xmlns:a16="http://schemas.microsoft.com/office/drawing/2014/main" id="{DDC44EA4-3B25-40DF-9D70-9E258084FE3D}"/>
              </a:ext>
            </a:extLst>
          </p:cNvPr>
          <p:cNvSpPr>
            <a:spLocks noGrp="1"/>
          </p:cNvSpPr>
          <p:nvPr>
            <p:ph idx="1"/>
          </p:nvPr>
        </p:nvSpPr>
        <p:spPr>
          <a:xfrm>
            <a:off x="100252" y="647017"/>
            <a:ext cx="7445022" cy="6768661"/>
          </a:xfrm>
        </p:spPr>
        <p:txBody>
          <a:bodyPr>
            <a:normAutofit fontScale="85000" lnSpcReduction="20000"/>
          </a:bodyPr>
          <a:lstStyle/>
          <a:p>
            <a:pPr marL="0" marR="0" indent="0">
              <a:lnSpc>
                <a:spcPct val="107000"/>
              </a:lnSpc>
              <a:spcBef>
                <a:spcPts val="0"/>
              </a:spcBef>
              <a:spcAft>
                <a:spcPts val="0"/>
              </a:spcAft>
              <a:buNone/>
            </a:pPr>
            <a:r>
              <a:rPr lang="en-US" sz="2100" b="1" dirty="0">
                <a:effectLst/>
                <a:latin typeface="Calibri" panose="020F0502020204030204" pitchFamily="34" charset="0"/>
                <a:ea typeface="Calibri" panose="020F0502020204030204" pitchFamily="34" charset="0"/>
                <a:cs typeface="Times New Roman" panose="02020603050405020304" pitchFamily="18" charset="0"/>
              </a:rPr>
              <a:t>Guidance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100" b="1" dirty="0">
                <a:effectLst/>
                <a:latin typeface="Calibri" panose="020F0502020204030204" pitchFamily="34" charset="0"/>
                <a:ea typeface="Calibri" panose="020F0502020204030204" pitchFamily="34" charset="0"/>
                <a:cs typeface="Times New Roman" panose="02020603050405020304" pitchFamily="18" charset="0"/>
              </a:rPr>
              <a:t>2024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UNICEF RCCE Mpox Guidance and Resources August 2024</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Summary RCCE Mpox presentation</a:t>
            </a:r>
            <a:r>
              <a:rPr lang="en-US" sz="2100" dirty="0">
                <a:effectLst/>
                <a:latin typeface="Calibri" panose="020F0502020204030204" pitchFamily="34" charset="0"/>
                <a:ea typeface="Calibri" panose="020F0502020204030204" pitchFamily="34" charset="0"/>
                <a:cs typeface="Times New Roman" panose="02020603050405020304" pitchFamily="18" charset="0"/>
              </a:rPr>
              <a:t> (August 2024)  </a:t>
            </a: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hlinkClick r:id="rId4"/>
              </a:rPr>
              <a:t>Mpox RCCE Training for volunteers </a:t>
            </a:r>
            <a:r>
              <a:rPr lang="en-US" sz="2100" dirty="0">
                <a:effectLst/>
                <a:latin typeface="Calibri" panose="020F0502020204030204" pitchFamily="34" charset="0"/>
                <a:ea typeface="Calibri" panose="020F0502020204030204" pitchFamily="34" charset="0"/>
                <a:cs typeface="Times New Roman" panose="02020603050405020304" pitchFamily="18" charset="0"/>
              </a:rPr>
              <a:t>(Sept 2024)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Risk communication and community engagement readiness and response toolkit: Mpox</a:t>
            </a: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(2024)</a:t>
            </a:r>
            <a:endParaRPr lang="en-US" sz="2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WHO RCCE Messages</a:t>
            </a: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(24</a:t>
            </a:r>
            <a:r>
              <a:rPr lang="en-US" sz="21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th</a:t>
            </a: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August 2024)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MPOX Q&amp;A (WHO 17 August 2024)</a:t>
            </a: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Mpox (who.int)</a:t>
            </a:r>
            <a:r>
              <a:rPr lang="en-US" sz="2100" dirty="0">
                <a:effectLst/>
                <a:latin typeface="Calibri" panose="020F0502020204030204" pitchFamily="34" charset="0"/>
                <a:ea typeface="Calibri" panose="020F0502020204030204" pitchFamily="34" charset="0"/>
                <a:cs typeface="Times New Roman" panose="02020603050405020304" pitchFamily="18" charset="0"/>
              </a:rPr>
              <a:t> – Facts 26th August 2024</a:t>
            </a:r>
          </a:p>
          <a:p>
            <a:pPr marL="0" marR="0" indent="0">
              <a:lnSpc>
                <a:spcPct val="107000"/>
              </a:lnSpc>
              <a:spcBef>
                <a:spcPts val="0"/>
              </a:spcBef>
              <a:spcAft>
                <a:spcPts val="0"/>
              </a:spcAft>
              <a:buNone/>
              <a:tabLst>
                <a:tab pos="4572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Risk communication and community engagement (RCCE) for mpox outbreaks: Interim guidance, 2022</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Risk communication and community engagement public health advice on understanding, preventing and addressing stigma and discrimination related to mpox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Testing for mpox: individuals and communities</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Testing for mpox: health workers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Recovering from mpox at home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(2022)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Mpox (Monkeypox):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What we know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Mpox: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What you need to know infographic</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Public health advice on mpox and congregate settings: settings in which people live, stay or work in proximity</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Public health advice on Mpox (monkeypox) and sex-on-premises venues and events</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8"/>
              </a:rPr>
              <a:t>Public health advice for gay, bisexual and other men who have sex with men on the recent outbreak of monkeypox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274320" marR="0" indent="0">
              <a:lnSpc>
                <a:spcPct val="107000"/>
              </a:lnSpc>
              <a:spcBef>
                <a:spcPts val="0"/>
              </a:spcBef>
              <a:spcAft>
                <a:spcPts val="0"/>
              </a:spcAft>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p>
            <a:endParaRPr lang="en-US" sz="1800" dirty="0"/>
          </a:p>
          <a:p>
            <a:endParaRPr lang="en-US" sz="1800" dirty="0"/>
          </a:p>
          <a:p>
            <a:pPr marL="0" indent="0">
              <a:buNone/>
            </a:pPr>
            <a:endParaRPr lang="en-US" sz="1800" dirty="0">
              <a:solidFill>
                <a:schemeClr val="accent2"/>
              </a:solidFill>
            </a:endParaRPr>
          </a:p>
        </p:txBody>
      </p:sp>
      <p:pic>
        <p:nvPicPr>
          <p:cNvPr id="22" name="Graphic 21" descr="Tools">
            <a:extLst>
              <a:ext uri="{FF2B5EF4-FFF2-40B4-BE49-F238E27FC236}">
                <a16:creationId xmlns:a16="http://schemas.microsoft.com/office/drawing/2014/main" id="{E07BF9DE-D612-D4D4-598E-B6E4A0A2E8D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03460" y="1595727"/>
            <a:ext cx="3369177" cy="3369177"/>
          </a:xfrm>
          <a:prstGeom prst="rect">
            <a:avLst/>
          </a:prstGeom>
        </p:spPr>
      </p:pic>
    </p:spTree>
    <p:extLst>
      <p:ext uri="{BB962C8B-B14F-4D97-AF65-F5344CB8AC3E}">
        <p14:creationId xmlns:p14="http://schemas.microsoft.com/office/powerpoint/2010/main" val="4277223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2E69-CDCE-45A8-97B3-20C5FA07A6C5}"/>
              </a:ext>
            </a:extLst>
          </p:cNvPr>
          <p:cNvSpPr>
            <a:spLocks noGrp="1"/>
          </p:cNvSpPr>
          <p:nvPr>
            <p:ph type="title"/>
          </p:nvPr>
        </p:nvSpPr>
        <p:spPr>
          <a:xfrm>
            <a:off x="0" y="0"/>
            <a:ext cx="6743844" cy="1609344"/>
          </a:xfrm>
        </p:spPr>
        <p:txBody>
          <a:bodyPr>
            <a:normAutofit/>
          </a:bodyPr>
          <a:lstStyle/>
          <a:p>
            <a:r>
              <a:rPr lang="en-US" sz="3400" dirty="0"/>
              <a:t>Toolbox</a:t>
            </a:r>
            <a:br>
              <a:rPr lang="en-US" sz="3400" dirty="0"/>
            </a:br>
            <a:endParaRPr lang="en-US" sz="3400" dirty="0"/>
          </a:p>
        </p:txBody>
      </p:sp>
      <p:sp>
        <p:nvSpPr>
          <p:cNvPr id="5" name="Content Placeholder 4">
            <a:extLst>
              <a:ext uri="{FF2B5EF4-FFF2-40B4-BE49-F238E27FC236}">
                <a16:creationId xmlns:a16="http://schemas.microsoft.com/office/drawing/2014/main" id="{DDC44EA4-3B25-40DF-9D70-9E258084FE3D}"/>
              </a:ext>
            </a:extLst>
          </p:cNvPr>
          <p:cNvSpPr>
            <a:spLocks noGrp="1"/>
          </p:cNvSpPr>
          <p:nvPr>
            <p:ph idx="1"/>
          </p:nvPr>
        </p:nvSpPr>
        <p:spPr>
          <a:xfrm>
            <a:off x="114849" y="1020725"/>
            <a:ext cx="7445022" cy="6193853"/>
          </a:xfrm>
        </p:spPr>
        <p:txBody>
          <a:bodyPr>
            <a:normAutofit/>
          </a:bodyPr>
          <a:lstStyle/>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Evidence – NEW- 2024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U-Report Chatbot in FRA and ENG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Template for U-Report poll on mpox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(ENG August.2024) 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U-Report Poll en </a:t>
            </a:r>
            <a:r>
              <a:rPr lang="en-US"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Français</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(FRA August 2024)</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Quantitative Questions bank for mpox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(22.08.2024) 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Quantitative Questions bank for mpox FRA</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(24.08.2024)</a:t>
            </a:r>
          </a:p>
          <a:p>
            <a:pPr marL="342900" indent="-342900">
              <a:lnSpc>
                <a:spcPct val="107000"/>
              </a:lnSpc>
              <a:spcBef>
                <a:spcPts val="0"/>
              </a:spcBef>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Mpox qualitative questions bank draft </a:t>
            </a:r>
            <a:r>
              <a:rPr lang="en-US" sz="1800" dirty="0">
                <a:effectLst/>
                <a:latin typeface="Calibri" panose="020F0502020204030204" pitchFamily="34" charset="0"/>
                <a:ea typeface="Calibri" panose="020F0502020204030204" pitchFamily="34" charset="0"/>
                <a:cs typeface="Arial" panose="020B0604020202020204" pitchFamily="34" charset="0"/>
              </a:rPr>
              <a:t>(Sept 2024)</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WHO Social listening Taxonomy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(August 2024) </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Key Considerations: Risk Communication and Community Engagement for Mpox Vaccination  in Eastern DRC (ENG and FRA)</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2024</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UNICEF Social Listening Report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(August 2024)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Useful links: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Mpox​ Risk Communication and Community Engagement (sharepoint.com)</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https://www.rcce-collective.net/resources/thematic-kits/mpox/</a:t>
            </a:r>
            <a:r>
              <a:rPr lang="en-GB"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marR="0" indent="0">
              <a:lnSpc>
                <a:spcPct val="107000"/>
              </a:lnSpc>
              <a:spcBef>
                <a:spcPts val="0"/>
              </a:spcBef>
              <a:spcAft>
                <a:spcPts val="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p>
            <a:endParaRPr lang="en-US" sz="1800" dirty="0"/>
          </a:p>
          <a:p>
            <a:endParaRPr lang="en-US" sz="1800" dirty="0"/>
          </a:p>
          <a:p>
            <a:pPr marL="0" indent="0">
              <a:buNone/>
            </a:pPr>
            <a:endParaRPr lang="en-US" sz="1800" dirty="0">
              <a:solidFill>
                <a:schemeClr val="accent2"/>
              </a:solidFill>
            </a:endParaRPr>
          </a:p>
        </p:txBody>
      </p:sp>
      <p:pic>
        <p:nvPicPr>
          <p:cNvPr id="22" name="Graphic 21" descr="Tools">
            <a:extLst>
              <a:ext uri="{FF2B5EF4-FFF2-40B4-BE49-F238E27FC236}">
                <a16:creationId xmlns:a16="http://schemas.microsoft.com/office/drawing/2014/main" id="{E07BF9DE-D612-D4D4-598E-B6E4A0A2E8D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03460" y="1595727"/>
            <a:ext cx="3369177" cy="3369177"/>
          </a:xfrm>
          <a:prstGeom prst="rect">
            <a:avLst/>
          </a:prstGeom>
        </p:spPr>
      </p:pic>
    </p:spTree>
    <p:extLst>
      <p:ext uri="{BB962C8B-B14F-4D97-AF65-F5344CB8AC3E}">
        <p14:creationId xmlns:p14="http://schemas.microsoft.com/office/powerpoint/2010/main" val="2921272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9"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0"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D368B2F-51CA-A788-B56F-F95BF6E90BBB}"/>
              </a:ext>
            </a:extLst>
          </p:cNvPr>
          <p:cNvSpPr>
            <a:spLocks noGrp="1"/>
          </p:cNvSpPr>
          <p:nvPr>
            <p:ph type="title"/>
          </p:nvPr>
        </p:nvSpPr>
        <p:spPr>
          <a:xfrm>
            <a:off x="1051560" y="1110054"/>
            <a:ext cx="6558608" cy="4580300"/>
          </a:xfrm>
        </p:spPr>
        <p:txBody>
          <a:bodyPr vert="horz" lIns="91440" tIns="45720" rIns="91440" bIns="45720" rtlCol="0" anchor="ctr">
            <a:normAutofit/>
          </a:bodyPr>
          <a:lstStyle/>
          <a:p>
            <a:pPr algn="r">
              <a:lnSpc>
                <a:spcPct val="80000"/>
              </a:lnSpc>
            </a:pPr>
            <a:r>
              <a:rPr lang="en-US" sz="8800" cap="all">
                <a:blipFill dpi="0" rotWithShape="1">
                  <a:blip r:embed="rId5"/>
                  <a:srcRect/>
                  <a:tile tx="6350" ty="-127000" sx="65000" sy="64000" flip="none" algn="tl"/>
                </a:blipFill>
              </a:rPr>
              <a:t>Thank you!</a:t>
            </a:r>
          </a:p>
        </p:txBody>
      </p:sp>
      <p:sp>
        <p:nvSpPr>
          <p:cNvPr id="31"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9307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010416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Mpox transmission</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667572"/>
            <a:ext cx="10908680" cy="3702937"/>
          </a:xfrm>
          <a:prstGeom prst="rect">
            <a:avLst/>
          </a:prstGeom>
          <a:noFill/>
          <a:ln>
            <a:noFill/>
          </a:ln>
        </p:spPr>
        <p:txBody>
          <a:bodyPr spcFirstLastPara="1" wrap="square" lIns="0" tIns="9525" rIns="0" bIns="0" anchor="t" anchorCtr="0">
            <a:spAutoFit/>
          </a:bodyPr>
          <a:lstStyle/>
          <a:p>
            <a:pPr marL="9525" marR="3810">
              <a:lnSpc>
                <a:spcPct val="150000"/>
              </a:lnSpc>
            </a:pPr>
            <a:r>
              <a:rPr lang="en-US" sz="2000" b="1" dirty="0">
                <a:solidFill>
                  <a:schemeClr val="dk1"/>
                </a:solidFill>
                <a:ea typeface="Montserrat SemiBold"/>
                <a:cs typeface="Montserrat SemiBold"/>
                <a:sym typeface="Montserrat SemiBold"/>
              </a:rPr>
              <a:t>Indirect transmission: </a:t>
            </a:r>
            <a:r>
              <a:rPr lang="en-US" sz="2000" dirty="0">
                <a:solidFill>
                  <a:schemeClr val="dk1"/>
                </a:solidFill>
                <a:ea typeface="Montserrat SemiBold"/>
                <a:cs typeface="Montserrat SemiBold"/>
                <a:sym typeface="Montserrat SemiBold"/>
              </a:rPr>
              <a:t>mpox can be contracted from contaminated objects such as clothing, bedding, towels, or surfaces that have not been disinfected after being used by someone with mpox.</a:t>
            </a:r>
          </a:p>
          <a:p>
            <a:pPr marL="9525" marR="3810">
              <a:lnSpc>
                <a:spcPct val="150000"/>
              </a:lnSpc>
            </a:pPr>
            <a:endParaRPr lang="en-US" sz="2000" b="1" dirty="0">
              <a:solidFill>
                <a:schemeClr val="dk1"/>
              </a:solidFill>
              <a:ea typeface="Montserrat SemiBold"/>
              <a:cs typeface="Montserrat SemiBold"/>
              <a:sym typeface="Montserrat SemiBold"/>
            </a:endParaRPr>
          </a:p>
          <a:p>
            <a:pPr marL="9525" marR="3810">
              <a:lnSpc>
                <a:spcPct val="150000"/>
              </a:lnSpc>
            </a:pPr>
            <a:r>
              <a:rPr lang="en-US" sz="2000" b="1" dirty="0">
                <a:solidFill>
                  <a:schemeClr val="dk1"/>
                </a:solidFill>
                <a:ea typeface="Montserrat SemiBold"/>
                <a:cs typeface="Montserrat SemiBold"/>
                <a:sym typeface="Montserrat SemiBold"/>
              </a:rPr>
              <a:t>Animal-to-human (zoonotic) transmission: </a:t>
            </a:r>
            <a:r>
              <a:rPr lang="en-US" sz="2000" dirty="0">
                <a:solidFill>
                  <a:schemeClr val="dk1"/>
                </a:solidFill>
                <a:ea typeface="Montserrat SemiBold"/>
                <a:cs typeface="Montserrat SemiBold"/>
                <a:sym typeface="Montserrat SemiBold"/>
              </a:rPr>
              <a:t>in endemic regions of Africa, this has been the predominant route of virus spread to humans. Transmission occurs through direct contacts with infected animal sources, such as through bites, scratches, or exposure to blood, bodily fluids, or lesions, typically during hunting, skinning, or whilst preparing these animals to eat.</a:t>
            </a:r>
            <a:endParaRPr lang="en-US" dirty="0">
              <a:solidFill>
                <a:schemeClr val="dk1"/>
              </a:solidFill>
              <a:ea typeface="Montserrat SemiBold"/>
              <a:cs typeface="Montserrat SemiBold"/>
              <a:sym typeface="Montserrat SemiBold"/>
            </a:endParaRPr>
          </a:p>
        </p:txBody>
      </p:sp>
    </p:spTree>
    <p:extLst>
      <p:ext uri="{BB962C8B-B14F-4D97-AF65-F5344CB8AC3E}">
        <p14:creationId xmlns:p14="http://schemas.microsoft.com/office/powerpoint/2010/main" val="366591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2" end="2"/>
                                            </p:txEl>
                                          </p:spTgt>
                                        </p:tgtEl>
                                        <p:attrNameLst>
                                          <p:attrName>style.visibility</p:attrName>
                                        </p:attrNameLst>
                                      </p:cBhvr>
                                      <p:to>
                                        <p:strVal val="visible"/>
                                      </p:to>
                                    </p:set>
                                    <p:anim calcmode="lin" valueType="num">
                                      <p:cBhvr additive="base">
                                        <p:cTn id="12"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Populations at highest risk of contracting mpox</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237345"/>
            <a:ext cx="10908680" cy="5087931"/>
          </a:xfrm>
          <a:prstGeom prst="rect">
            <a:avLst/>
          </a:prstGeom>
          <a:noFill/>
          <a:ln>
            <a:noFill/>
          </a:ln>
        </p:spPr>
        <p:txBody>
          <a:bodyPr spcFirstLastPara="1" wrap="square" lIns="0" tIns="9525" rIns="0" bIns="0" anchor="t" anchorCtr="0">
            <a:spAutoFit/>
          </a:bodyPr>
          <a:lstStyle/>
          <a:p>
            <a:pPr marL="9525" marR="3810">
              <a:lnSpc>
                <a:spcPct val="150000"/>
              </a:lnSpc>
            </a:pPr>
            <a:r>
              <a:rPr lang="en-US" sz="2000" b="1" dirty="0">
                <a:solidFill>
                  <a:schemeClr val="dk1"/>
                </a:solidFill>
                <a:ea typeface="Montserrat SemiBold"/>
                <a:cs typeface="Montserrat SemiBold"/>
                <a:sym typeface="Montserrat SemiBold"/>
              </a:rPr>
              <a:t>The population at risk varies according to country context and the epidemiology of the disease, and includes:</a:t>
            </a:r>
          </a:p>
          <a:p>
            <a:pPr marL="9525" marR="3810">
              <a:lnSpc>
                <a:spcPct val="150000"/>
              </a:lnSpc>
            </a:pPr>
            <a:endParaRPr lang="en-US" sz="2000" b="1" dirty="0">
              <a:solidFill>
                <a:schemeClr val="dk1"/>
              </a:solidFill>
              <a:ea typeface="Montserrat SemiBold"/>
              <a:cs typeface="Montserrat SemiBold"/>
              <a:sym typeface="Montserrat SemiBold"/>
            </a:endParaRP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Individuals having close contact with confirmed cases, putting health care-workers at particular risk.</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Children, especially those under 5 years of age, and pregnant women.</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Sex-workers and individuals having intimate (sexual) contacts with multiple partners</a:t>
            </a:r>
            <a:r>
              <a:rPr lang="en-US" sz="2000" b="1" dirty="0">
                <a:solidFill>
                  <a:schemeClr val="dk1"/>
                </a:solidFill>
                <a:ea typeface="Montserrat SemiBold"/>
                <a:cs typeface="Montserrat SemiBold"/>
                <a:sym typeface="Montserrat SemiBold"/>
              </a:rPr>
              <a:t>.</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People who are immunocompromised, including people with untreated and advanced HIV/AIDS.</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 Populations with limited access to healthcare, poor sanitation, and crowded living conditions.</a:t>
            </a:r>
          </a:p>
        </p:txBody>
      </p:sp>
    </p:spTree>
    <p:extLst>
      <p:ext uri="{BB962C8B-B14F-4D97-AF65-F5344CB8AC3E}">
        <p14:creationId xmlns:p14="http://schemas.microsoft.com/office/powerpoint/2010/main" val="21239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2" end="2"/>
                                            </p:txEl>
                                          </p:spTgt>
                                        </p:tgtEl>
                                        <p:attrNameLst>
                                          <p:attrName>style.visibility</p:attrName>
                                        </p:attrNameLst>
                                      </p:cBhvr>
                                      <p:to>
                                        <p:strVal val="visible"/>
                                      </p:to>
                                    </p:set>
                                    <p:anim calcmode="lin" valueType="num">
                                      <p:cBhvr additive="base">
                                        <p:cTn id="12"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3" end="3"/>
                                            </p:txEl>
                                          </p:spTgt>
                                        </p:tgtEl>
                                        <p:attrNameLst>
                                          <p:attrName>style.visibility</p:attrName>
                                        </p:attrNameLst>
                                      </p:cBhvr>
                                      <p:to>
                                        <p:strVal val="visible"/>
                                      </p:to>
                                    </p:set>
                                    <p:anim calcmode="lin" valueType="num">
                                      <p:cBhvr additive="base">
                                        <p:cTn id="17"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4" end="4"/>
                                            </p:txEl>
                                          </p:spTgt>
                                        </p:tgtEl>
                                        <p:attrNameLst>
                                          <p:attrName>style.visibility</p:attrName>
                                        </p:attrNameLst>
                                      </p:cBhvr>
                                      <p:to>
                                        <p:strVal val="visible"/>
                                      </p:to>
                                    </p:set>
                                    <p:anim calcmode="lin" valueType="num">
                                      <p:cBhvr additive="base">
                                        <p:cTn id="22" dur="500"/>
                                        <p:tgtEl>
                                          <p:spTgt spid="37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3">
                                            <p:txEl>
                                              <p:pRg st="6" end="6"/>
                                            </p:txEl>
                                          </p:spTgt>
                                        </p:tgtEl>
                                        <p:attrNameLst>
                                          <p:attrName>style.visibility</p:attrName>
                                        </p:attrNameLst>
                                      </p:cBhvr>
                                      <p:to>
                                        <p:strVal val="visible"/>
                                      </p:to>
                                    </p:set>
                                    <p:anim calcmode="lin" valueType="num">
                                      <p:cBhvr additive="base">
                                        <p:cTn id="27" dur="500"/>
                                        <p:tgtEl>
                                          <p:spTgt spid="37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3">
                                            <p:txEl>
                                              <p:pRg st="5" end="5"/>
                                            </p:txEl>
                                          </p:spTgt>
                                        </p:tgtEl>
                                        <p:attrNameLst>
                                          <p:attrName>style.visibility</p:attrName>
                                        </p:attrNameLst>
                                      </p:cBhvr>
                                      <p:to>
                                        <p:strVal val="visible"/>
                                      </p:to>
                                    </p:set>
                                    <p:anim calcmode="lin" valueType="num">
                                      <p:cBhvr additive="base">
                                        <p:cTn id="32" dur="500"/>
                                        <p:tgtEl>
                                          <p:spTgt spid="37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Mpox signs and symptoms</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237345"/>
            <a:ext cx="10908680" cy="5549596"/>
          </a:xfrm>
          <a:prstGeom prst="rect">
            <a:avLst/>
          </a:prstGeom>
          <a:noFill/>
          <a:ln>
            <a:noFill/>
          </a:ln>
        </p:spPr>
        <p:txBody>
          <a:bodyPr spcFirstLastPara="1" wrap="square" lIns="0" tIns="9525" rIns="0" bIns="0" anchor="t" anchorCtr="0">
            <a:spAutoFit/>
          </a:bodyPr>
          <a:lstStyle/>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Mpox disease typically presents with a range of signs and symptoms that generally appear within 6–13 days after </a:t>
            </a:r>
            <a:r>
              <a:rPr lang="en-US" sz="2000" dirty="0" err="1">
                <a:solidFill>
                  <a:schemeClr val="dk1"/>
                </a:solidFill>
                <a:ea typeface="Montserrat SemiBold"/>
                <a:cs typeface="Montserrat SemiBold"/>
                <a:sym typeface="Montserrat SemiBold"/>
              </a:rPr>
              <a:t>exposure.This</a:t>
            </a:r>
            <a:r>
              <a:rPr lang="en-US" sz="2000" dirty="0">
                <a:solidFill>
                  <a:schemeClr val="dk1"/>
                </a:solidFill>
                <a:ea typeface="Montserrat SemiBold"/>
                <a:cs typeface="Montserrat SemiBold"/>
                <a:sym typeface="Montserrat SemiBold"/>
              </a:rPr>
              <a:t> period can extend up to 21 days. </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The initial signs and symptoms of mpox include fever, intense headache, muscle aches, back pain, general fatigue or low energy, and swollen lymph nodes (a key distinguishing feature). </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Skin rash, the typical sign of mpox, appears one to three days after initial symptoms. The rash often starts on the face, then spreads to other areas including hands, feet, and mucosal surfaces. </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People with mpox are infectious from the onset of the very first symptoms, until the vesicles have scabbed over, and the scabs have fallen off.</a:t>
            </a:r>
          </a:p>
          <a:p>
            <a:pPr marL="9525" marR="3810">
              <a:lnSpc>
                <a:spcPct val="150000"/>
              </a:lnSpc>
            </a:pPr>
            <a:r>
              <a:rPr lang="en-US" sz="2000" dirty="0">
                <a:solidFill>
                  <a:schemeClr val="dk1"/>
                </a:solidFill>
                <a:ea typeface="Montserrat SemiBold"/>
                <a:cs typeface="Montserrat SemiBold"/>
                <a:sym typeface="Montserrat SemiBold"/>
              </a:rPr>
              <a:t>In addition to the symptoms commonly reported by adults, some children also experience breathing difficulties and trouble swallowing.</a:t>
            </a:r>
          </a:p>
        </p:txBody>
      </p:sp>
    </p:spTree>
    <p:extLst>
      <p:ext uri="{BB962C8B-B14F-4D97-AF65-F5344CB8AC3E}">
        <p14:creationId xmlns:p14="http://schemas.microsoft.com/office/powerpoint/2010/main" val="41788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3" end="3"/>
                                            </p:txEl>
                                          </p:spTgt>
                                        </p:tgtEl>
                                        <p:attrNameLst>
                                          <p:attrName>style.visibility</p:attrName>
                                        </p:attrNameLst>
                                      </p:cBhvr>
                                      <p:to>
                                        <p:strVal val="visible"/>
                                      </p:to>
                                    </p:set>
                                    <p:anim calcmode="lin" valueType="num">
                                      <p:cBhvr additive="base">
                                        <p:cTn id="22"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3">
                                            <p:txEl>
                                              <p:pRg st="4" end="4"/>
                                            </p:txEl>
                                          </p:spTgt>
                                        </p:tgtEl>
                                        <p:attrNameLst>
                                          <p:attrName>style.visibility</p:attrName>
                                        </p:attrNameLst>
                                      </p:cBhvr>
                                      <p:to>
                                        <p:strVal val="visible"/>
                                      </p:to>
                                    </p:set>
                                    <p:anim calcmode="lin" valueType="num">
                                      <p:cBhvr additive="base">
                                        <p:cTn id="27" dur="500"/>
                                        <p:tgtEl>
                                          <p:spTgt spid="37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
          <p:cNvSpPr txBox="1">
            <a:spLocks noGrp="1"/>
          </p:cNvSpPr>
          <p:nvPr>
            <p:ph type="title"/>
          </p:nvPr>
        </p:nvSpPr>
        <p:spPr>
          <a:xfrm>
            <a:off x="333375" y="299079"/>
            <a:ext cx="11858625" cy="586699"/>
          </a:xfrm>
          <a:prstGeom prst="rect">
            <a:avLst/>
          </a:prstGeom>
          <a:noFill/>
          <a:ln>
            <a:noFill/>
          </a:ln>
        </p:spPr>
        <p:txBody>
          <a:bodyPr spcFirstLastPara="1" vert="horz" wrap="square" lIns="0" tIns="9525" rIns="0" bIns="0" rtlCol="0" anchor="t" anchorCtr="0">
            <a:spAutoFit/>
          </a:bodyPr>
          <a:lstStyle/>
          <a:p>
            <a:pPr marL="9525">
              <a:lnSpc>
                <a:spcPct val="100000"/>
              </a:lnSpc>
              <a:spcBef>
                <a:spcPts val="0"/>
              </a:spcBef>
            </a:pPr>
            <a:r>
              <a:rPr lang="en-US" sz="3750" dirty="0"/>
              <a:t>Mpox diagnosis </a:t>
            </a:r>
            <a:endParaRPr sz="3750" dirty="0"/>
          </a:p>
        </p:txBody>
      </p:sp>
      <p:sp>
        <p:nvSpPr>
          <p:cNvPr id="372" name="Google Shape;372;p7"/>
          <p:cNvSpPr/>
          <p:nvPr/>
        </p:nvSpPr>
        <p:spPr>
          <a:xfrm>
            <a:off x="342900" y="1009650"/>
            <a:ext cx="1420178" cy="103823"/>
          </a:xfrm>
          <a:custGeom>
            <a:avLst/>
            <a:gdLst/>
            <a:ahLst/>
            <a:cxnLst/>
            <a:rect l="l" t="t" r="r" b="b"/>
            <a:pathLst>
              <a:path w="1893570" h="138430" extrusionOk="0">
                <a:moveTo>
                  <a:pt x="1893316" y="0"/>
                </a:moveTo>
                <a:lnTo>
                  <a:pt x="0" y="0"/>
                </a:lnTo>
                <a:lnTo>
                  <a:pt x="0" y="138429"/>
                </a:lnTo>
                <a:lnTo>
                  <a:pt x="1893316" y="138429"/>
                </a:lnTo>
                <a:lnTo>
                  <a:pt x="1893316" y="0"/>
                </a:lnTo>
                <a:close/>
              </a:path>
            </a:pathLst>
          </a:custGeom>
          <a:solidFill>
            <a:schemeClr val="accent2"/>
          </a:solidFill>
          <a:ln>
            <a:noFill/>
          </a:ln>
        </p:spPr>
        <p:txBody>
          <a:bodyPr spcFirstLastPara="1" wrap="square" lIns="0" tIns="0" rIns="0" bIns="0" anchor="t" anchorCtr="0">
            <a:noAutofit/>
          </a:bodyPr>
          <a:lstStyle/>
          <a:p>
            <a:endParaRPr sz="1350">
              <a:solidFill>
                <a:schemeClr val="dk1"/>
              </a:solidFill>
              <a:latin typeface="Calibri"/>
              <a:ea typeface="Calibri"/>
              <a:cs typeface="Calibri"/>
              <a:sym typeface="Calibri"/>
            </a:endParaRPr>
          </a:p>
        </p:txBody>
      </p:sp>
      <p:sp>
        <p:nvSpPr>
          <p:cNvPr id="373" name="Google Shape;373;p7"/>
          <p:cNvSpPr txBox="1"/>
          <p:nvPr/>
        </p:nvSpPr>
        <p:spPr>
          <a:xfrm>
            <a:off x="342900" y="1237345"/>
            <a:ext cx="10908680" cy="5549596"/>
          </a:xfrm>
          <a:prstGeom prst="rect">
            <a:avLst/>
          </a:prstGeom>
          <a:noFill/>
          <a:ln>
            <a:noFill/>
          </a:ln>
        </p:spPr>
        <p:txBody>
          <a:bodyPr spcFirstLastPara="1" wrap="square" lIns="0" tIns="9525" rIns="0" bIns="0" anchor="t" anchorCtr="0">
            <a:spAutoFit/>
          </a:bodyPr>
          <a:lstStyle/>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The diagnosis of mpox relies on patients’ medical and contact history, physical examination, and laboratory testing based on samples taken from the skin rash. </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Contrary to popular belief, diagnosing mpox can be challenging, as severe and widespread rashes may not be the main presentation of the disease; the disease may present as isolated or localized rashes. </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In addition, mpox can look like skin conditions common among children such as scabies, chickenpox, measles, bacterial skin infections, and medication-associated skin eruptions. In adults, conditions that can be misdiagnosed as mpox include other skin infections such as syphilis or herpes.</a:t>
            </a:r>
          </a:p>
          <a:p>
            <a:pPr marL="352425" marR="3810" indent="-342900">
              <a:lnSpc>
                <a:spcPct val="150000"/>
              </a:lnSpc>
              <a:buFont typeface="Wingdings" panose="05000000000000000000" pitchFamily="2" charset="2"/>
              <a:buChar char="Ø"/>
            </a:pPr>
            <a:r>
              <a:rPr lang="en-US" sz="2000" dirty="0">
                <a:solidFill>
                  <a:schemeClr val="dk1"/>
                </a:solidFill>
                <a:ea typeface="Montserrat SemiBold"/>
                <a:cs typeface="Montserrat SemiBold"/>
                <a:sym typeface="Montserrat SemiBold"/>
              </a:rPr>
              <a:t>Laboratory diagnosis of mpox is the preferred laboratory test for mpox, with samples taken from the rash fluid or rash crust collected by swabbing. Access to adequate laboratory facilities remains a challenge in the mpox response</a:t>
            </a:r>
          </a:p>
        </p:txBody>
      </p:sp>
    </p:spTree>
    <p:extLst>
      <p:ext uri="{BB962C8B-B14F-4D97-AF65-F5344CB8AC3E}">
        <p14:creationId xmlns:p14="http://schemas.microsoft.com/office/powerpoint/2010/main" val="285942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 calcmode="lin" valueType="num">
                                      <p:cBhvr additive="base">
                                        <p:cTn id="12" dur="500"/>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 calcmode="lin" valueType="num">
                                      <p:cBhvr additive="base">
                                        <p:cTn id="17" dur="500"/>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3">
                                            <p:txEl>
                                              <p:pRg st="3" end="3"/>
                                            </p:txEl>
                                          </p:spTgt>
                                        </p:tgtEl>
                                        <p:attrNameLst>
                                          <p:attrName>style.visibility</p:attrName>
                                        </p:attrNameLst>
                                      </p:cBhvr>
                                      <p:to>
                                        <p:strVal val="visible"/>
                                      </p:to>
                                    </p:set>
                                    <p:anim calcmode="lin" valueType="num">
                                      <p:cBhvr additive="base">
                                        <p:cTn id="22" dur="500"/>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2423</TotalTime>
  <Words>7731</Words>
  <Application>Microsoft Office PowerPoint</Application>
  <PresentationFormat>Widescreen</PresentationFormat>
  <Paragraphs>557</Paragraphs>
  <Slides>59</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59</vt:i4>
      </vt:variant>
    </vt:vector>
  </HeadingPairs>
  <TitlesOfParts>
    <vt:vector size="73" baseType="lpstr">
      <vt:lpstr>Arial</vt:lpstr>
      <vt:lpstr>Calibri</vt:lpstr>
      <vt:lpstr>Calibri Light</vt:lpstr>
      <vt:lpstr>Georgia</vt:lpstr>
      <vt:lpstr>HelveticaNeue-MediumExt</vt:lpstr>
      <vt:lpstr>Montserrat</vt:lpstr>
      <vt:lpstr>Montserrat ExtraBold</vt:lpstr>
      <vt:lpstr>Montserrat SemiBold</vt:lpstr>
      <vt:lpstr>Rockwell Extra Bold</vt:lpstr>
      <vt:lpstr>Symbol</vt:lpstr>
      <vt:lpstr>Times New Roman</vt:lpstr>
      <vt:lpstr>Trebuchet MS</vt:lpstr>
      <vt:lpstr>Wingdings</vt:lpstr>
      <vt:lpstr>Wood Type</vt:lpstr>
      <vt:lpstr>RCCE Mpox Briefing for Volunteers           September 2024       </vt:lpstr>
      <vt:lpstr>Mpox - Basics </vt:lpstr>
      <vt:lpstr>Populations at risk of severe mpox</vt:lpstr>
      <vt:lpstr>Populations at risk of severe mpox</vt:lpstr>
      <vt:lpstr>Mpox transmission</vt:lpstr>
      <vt:lpstr>Mpox transmission</vt:lpstr>
      <vt:lpstr>Populations at highest risk of contracting mpox</vt:lpstr>
      <vt:lpstr>Mpox signs and symptoms</vt:lpstr>
      <vt:lpstr>Mpox diagnosis </vt:lpstr>
      <vt:lpstr>Mpox Treatment </vt:lpstr>
      <vt:lpstr>Mpox Treatment (cont)</vt:lpstr>
      <vt:lpstr>Prevention Measures </vt:lpstr>
      <vt:lpstr>Prevention Measures (cont) </vt:lpstr>
      <vt:lpstr>Prevention Measures (cont) </vt:lpstr>
      <vt:lpstr>Vaccination </vt:lpstr>
      <vt:lpstr>Risk Communication and Community Engagement (RCCE)</vt:lpstr>
      <vt:lpstr>PowerPoint Presentation</vt:lpstr>
      <vt:lpstr>PowerPoint Presentation</vt:lpstr>
      <vt:lpstr>Community Engagement</vt:lpstr>
      <vt:lpstr>RCCE</vt:lpstr>
      <vt:lpstr>Why is RCCE important? </vt:lpstr>
      <vt:lpstr>PowerPoint Presentation</vt:lpstr>
      <vt:lpstr>PowerPoint Presentation</vt:lpstr>
      <vt:lpstr>Activity – Good communication</vt:lpstr>
      <vt:lpstr>How to communicate during a public health emergency</vt:lpstr>
      <vt:lpstr>Lets Practice! Play Role</vt:lpstr>
      <vt:lpstr>Collecting communities' feedback</vt:lpstr>
      <vt:lpstr>Communities’ Feedback </vt:lpstr>
      <vt:lpstr>Managing Feedback</vt:lpstr>
      <vt:lpstr>Types of feedback  (examples) </vt:lpstr>
      <vt:lpstr>PowerPoint Presentation</vt:lpstr>
      <vt:lpstr>How to manage Rumours?</vt:lpstr>
      <vt:lpstr>STEP 1 - LISTEN </vt:lpstr>
      <vt:lpstr>PowerPoint Presentation</vt:lpstr>
      <vt:lpstr>PowerPoint Presentation</vt:lpstr>
      <vt:lpstr>STEP 2 - VERIFY </vt:lpstr>
      <vt:lpstr>STEP 3 - RESPOND </vt:lpstr>
      <vt:lpstr>REMEMBER:</vt:lpstr>
      <vt:lpstr>Behavioural Science for Mpox Prevention Messaging</vt:lpstr>
      <vt:lpstr> Messenger Effect </vt:lpstr>
      <vt:lpstr>Incentives</vt:lpstr>
      <vt:lpstr> Social Norms </vt:lpstr>
      <vt:lpstr>Commitment</vt:lpstr>
      <vt:lpstr> Implementation Intention </vt:lpstr>
      <vt:lpstr>Emotional Appeals</vt:lpstr>
      <vt:lpstr> Ego </vt:lpstr>
      <vt:lpstr>Reciprocity</vt:lpstr>
      <vt:lpstr> Ego </vt:lpstr>
      <vt:lpstr>Mpox RCCE Preparedness and Response  (for RCCE practitioners)           August 2024</vt:lpstr>
      <vt:lpstr>MPOX RCCE INTERVENTIONS </vt:lpstr>
      <vt:lpstr>PowerPoint Presentation</vt:lpstr>
      <vt:lpstr>PowerPoint Presentation</vt:lpstr>
      <vt:lpstr>PowerPoint Presentation</vt:lpstr>
      <vt:lpstr>PowerPoint Presentation</vt:lpstr>
      <vt:lpstr>PowerPoint Presentation</vt:lpstr>
      <vt:lpstr>PowerPoint Presentation</vt:lpstr>
      <vt:lpstr>Toolbox </vt:lpstr>
      <vt:lpstr>Toolbox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Cholera</dc:title>
  <dc:creator>Mariana Palavra</dc:creator>
  <cp:lastModifiedBy>Mariana Palavra</cp:lastModifiedBy>
  <cp:revision>4</cp:revision>
  <dcterms:created xsi:type="dcterms:W3CDTF">2024-02-24T12:54:58Z</dcterms:created>
  <dcterms:modified xsi:type="dcterms:W3CDTF">2024-09-24T20:13:13Z</dcterms:modified>
</cp:coreProperties>
</file>