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66" r:id="rId2"/>
    <p:sldId id="256" r:id="rId3"/>
    <p:sldId id="259" r:id="rId4"/>
    <p:sldId id="260" r:id="rId5"/>
    <p:sldId id="264" r:id="rId6"/>
    <p:sldId id="262" r:id="rId7"/>
    <p:sldId id="265" r:id="rId8"/>
    <p:sldId id="257" r:id="rId9"/>
    <p:sldId id="258" r:id="rId10"/>
    <p:sldId id="261" r:id="rId11"/>
    <p:sldId id="263" r:id="rId12"/>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039906-DD28-0C05-FEEA-5D07E033A7DB}" v="4" dt="2025-02-03T19:06:56.6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Nikolava" userId="S::mnikolava@ucgp.net::ed7a87f1-b503-40aa-9a08-dd3cc353aa60" providerId="AD" clId="Web-{B80C34F8-B775-2DAE-63AC-D16623A04FB9}"/>
    <pc:docChg chg="sldOrd">
      <pc:chgData name="Maria Nikolava" userId="S::mnikolava@ucgp.net::ed7a87f1-b503-40aa-9a08-dd3cc353aa60" providerId="AD" clId="Web-{B80C34F8-B775-2DAE-63AC-D16623A04FB9}" dt="2024-12-16T14:23:54.747" v="6"/>
      <pc:docMkLst>
        <pc:docMk/>
      </pc:docMkLst>
      <pc:sldChg chg="ord">
        <pc:chgData name="Maria Nikolava" userId="S::mnikolava@ucgp.net::ed7a87f1-b503-40aa-9a08-dd3cc353aa60" providerId="AD" clId="Web-{B80C34F8-B775-2DAE-63AC-D16623A04FB9}" dt="2024-12-16T14:23:27.496" v="2"/>
        <pc:sldMkLst>
          <pc:docMk/>
          <pc:sldMk cId="0" sldId="259"/>
        </pc:sldMkLst>
      </pc:sldChg>
      <pc:sldChg chg="ord">
        <pc:chgData name="Maria Nikolava" userId="S::mnikolava@ucgp.net::ed7a87f1-b503-40aa-9a08-dd3cc353aa60" providerId="AD" clId="Web-{B80C34F8-B775-2DAE-63AC-D16623A04FB9}" dt="2024-12-16T14:23:35.700" v="3"/>
        <pc:sldMkLst>
          <pc:docMk/>
          <pc:sldMk cId="0" sldId="260"/>
        </pc:sldMkLst>
      </pc:sldChg>
      <pc:sldChg chg="ord">
        <pc:chgData name="Maria Nikolava" userId="S::mnikolava@ucgp.net::ed7a87f1-b503-40aa-9a08-dd3cc353aa60" providerId="AD" clId="Web-{B80C34F8-B775-2DAE-63AC-D16623A04FB9}" dt="2024-12-16T14:23:54.747" v="6"/>
        <pc:sldMkLst>
          <pc:docMk/>
          <pc:sldMk cId="0" sldId="262"/>
        </pc:sldMkLst>
      </pc:sldChg>
      <pc:sldChg chg="ord">
        <pc:chgData name="Maria Nikolava" userId="S::mnikolava@ucgp.net::ed7a87f1-b503-40aa-9a08-dd3cc353aa60" providerId="AD" clId="Web-{B80C34F8-B775-2DAE-63AC-D16623A04FB9}" dt="2024-12-16T14:23:41.466" v="4"/>
        <pc:sldMkLst>
          <pc:docMk/>
          <pc:sldMk cId="0" sldId="264"/>
        </pc:sldMkLst>
      </pc:sldChg>
      <pc:sldChg chg="ord">
        <pc:chgData name="Maria Nikolava" userId="S::mnikolava@ucgp.net::ed7a87f1-b503-40aa-9a08-dd3cc353aa60" providerId="AD" clId="Web-{B80C34F8-B775-2DAE-63AC-D16623A04FB9}" dt="2024-12-16T14:23:44.559" v="5"/>
        <pc:sldMkLst>
          <pc:docMk/>
          <pc:sldMk cId="0" sldId="265"/>
        </pc:sldMkLst>
      </pc:sldChg>
      <pc:sldChg chg="ord">
        <pc:chgData name="Maria Nikolava" userId="S::mnikolava@ucgp.net::ed7a87f1-b503-40aa-9a08-dd3cc353aa60" providerId="AD" clId="Web-{B80C34F8-B775-2DAE-63AC-D16623A04FB9}" dt="2024-12-16T14:23:18.715" v="1"/>
        <pc:sldMkLst>
          <pc:docMk/>
          <pc:sldMk cId="0" sldId="266"/>
        </pc:sldMkLst>
      </pc:sldChg>
    </pc:docChg>
  </pc:docChgLst>
  <pc:docChgLst>
    <pc:chgData name="Maria Nikolava" userId="S::mnikolava@ucgp.net::ed7a87f1-b503-40aa-9a08-dd3cc353aa60" providerId="AD" clId="Web-{1D039906-DD28-0C05-FEEA-5D07E033A7DB}"/>
    <pc:docChg chg="modSld">
      <pc:chgData name="Maria Nikolava" userId="S::mnikolava@ucgp.net::ed7a87f1-b503-40aa-9a08-dd3cc353aa60" providerId="AD" clId="Web-{1D039906-DD28-0C05-FEEA-5D07E033A7DB}" dt="2025-02-03T19:06:56.684" v="3"/>
      <pc:docMkLst>
        <pc:docMk/>
      </pc:docMkLst>
      <pc:sldChg chg="addSp modSp">
        <pc:chgData name="Maria Nikolava" userId="S::mnikolava@ucgp.net::ed7a87f1-b503-40aa-9a08-dd3cc353aa60" providerId="AD" clId="Web-{1D039906-DD28-0C05-FEEA-5D07E033A7DB}" dt="2025-02-03T19:06:56.684" v="3"/>
        <pc:sldMkLst>
          <pc:docMk/>
          <pc:sldMk cId="0" sldId="266"/>
        </pc:sldMkLst>
        <pc:spChg chg="add mod">
          <ac:chgData name="Maria Nikolava" userId="S::mnikolava@ucgp.net::ed7a87f1-b503-40aa-9a08-dd3cc353aa60" providerId="AD" clId="Web-{1D039906-DD28-0C05-FEEA-5D07E033A7DB}" dt="2025-02-03T19:06:56.684" v="3"/>
          <ac:spMkLst>
            <pc:docMk/>
            <pc:sldMk cId="0" sldId="266"/>
            <ac:spMk id="5" creationId="{F2FB3761-BF28-2D19-5E41-4720E85C33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38D53461-4C82-4502-BB17-F0DDDFF5A419}" type="datetimeFigureOut">
              <a:t>2/3/2025</a:t>
            </a:fld>
            <a:endParaRPr lang="en-US"/>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6A8EEFA2-82D7-4119-A123-CDF0ED17AEE1}" type="slidenum">
              <a:t>‹#›</a:t>
            </a:fld>
            <a:endParaRPr lang="en-US"/>
          </a:p>
        </p:txBody>
      </p:sp>
    </p:spTree>
    <p:extLst>
      <p:ext uri="{BB962C8B-B14F-4D97-AF65-F5344CB8AC3E}">
        <p14:creationId xmlns:p14="http://schemas.microsoft.com/office/powerpoint/2010/main" val="4096032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9.sv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name="Slide 11">
    <p:bg>
      <p:bgPr>
        <a:solidFill>
          <a:srgbClr val="2B4561"/>
        </a:solidFill>
        <a:effectLst/>
      </p:bgPr>
    </p:bg>
    <p:spTree>
      <p:nvGrpSpPr>
        <p:cNvPr id="1" name=""/>
        <p:cNvGrpSpPr/>
        <p:nvPr/>
      </p:nvGrpSpPr>
      <p:grpSpPr>
        <a:xfrm>
          <a:off x="0" y="0"/>
          <a:ext cx="0" cy="0"/>
          <a:chOff x="0" y="0"/>
          <a:chExt cx="0" cy="0"/>
        </a:xfrm>
      </p:grpSpPr>
      <p:pic>
        <p:nvPicPr>
          <p:cNvPr id="2" name="Icon"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144875" y="7943850"/>
            <a:ext cx="1190625" cy="1190625"/>
          </a:xfrm>
          <a:prstGeom prst="rect">
            <a:avLst/>
          </a:prstGeom>
        </p:spPr>
      </p:pic>
      <p:pic>
        <p:nvPicPr>
          <p:cNvPr id="3" name="Frame 2095584899" descr="preencoded.png"/>
          <p:cNvPicPr>
            <a:picLocks noChangeAspect="1"/>
          </p:cNvPicPr>
          <p:nvPr/>
        </p:nvPicPr>
        <p:blipFill>
          <a:blip r:embed="rId5"/>
          <a:srcRect/>
          <a:stretch/>
        </p:blipFill>
        <p:spPr>
          <a:xfrm>
            <a:off x="0" y="0"/>
            <a:ext cx="18288000" cy="1343025"/>
          </a:xfrm>
          <a:prstGeom prst="rect">
            <a:avLst/>
          </a:prstGeom>
        </p:spPr>
      </p:pic>
      <p:sp>
        <p:nvSpPr>
          <p:cNvPr id="4" name="Quantitative and qualitative approaches to generate data"/>
          <p:cNvSpPr/>
          <p:nvPr/>
        </p:nvSpPr>
        <p:spPr>
          <a:xfrm>
            <a:off x="952500" y="3200400"/>
            <a:ext cx="16402050" cy="4286250"/>
          </a:xfrm>
          <a:prstGeom prst="rect">
            <a:avLst/>
          </a:prstGeom>
          <a:noFill/>
          <a:ln/>
        </p:spPr>
        <p:txBody>
          <a:bodyPr wrap="square" lIns="0" tIns="0" rIns="0" bIns="0" rtlCol="0" anchor="t"/>
          <a:lstStyle/>
          <a:p>
            <a:pPr marL="0" indent="0" algn="l">
              <a:lnSpc>
                <a:spcPts val="11250"/>
              </a:lnSpc>
              <a:buNone/>
            </a:pPr>
            <a:r>
              <a:rPr lang="en-US" sz="9000">
                <a:solidFill>
                  <a:srgbClr val="FFFFFF"/>
                </a:solidFill>
                <a:latin typeface="Poppins SemiBold" pitchFamily="34" charset="0"/>
                <a:ea typeface="Poppins SemiBold" pitchFamily="34" charset="-122"/>
                <a:cs typeface="Poppins SemiBold" pitchFamily="34" charset="-120"/>
              </a:rPr>
              <a:t>Quantitative and qualitative approaches to generate data </a:t>
            </a:r>
            <a:endParaRPr lang="en-US" sz="9000"/>
          </a:p>
        </p:txBody>
      </p:sp>
      <p:sp>
        <p:nvSpPr>
          <p:cNvPr id="5" name="Rectangle 4">
            <a:extLst>
              <a:ext uri="{FF2B5EF4-FFF2-40B4-BE49-F238E27FC236}">
                <a16:creationId xmlns:a16="http://schemas.microsoft.com/office/drawing/2014/main" id="{F2FB3761-BF28-2D19-5E41-4720E85C33A4}"/>
              </a:ext>
            </a:extLst>
          </p:cNvPr>
          <p:cNvSpPr/>
          <p:nvPr/>
        </p:nvSpPr>
        <p:spPr>
          <a:xfrm>
            <a:off x="12058650" y="342900"/>
            <a:ext cx="6019800" cy="8001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890962"/>
            <a:ext cx="16383000" cy="4305300"/>
          </a:xfrm>
          <a:prstGeom prst="rect">
            <a:avLst/>
          </a:prstGeom>
        </p:spPr>
      </p:pic>
      <p:sp>
        <p:nvSpPr>
          <p:cNvPr id="4" name="Summary"/>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a:solidFill>
                  <a:srgbClr val="FFFFFF"/>
                </a:solidFill>
                <a:latin typeface="Poppins SemiBold" pitchFamily="34" charset="0"/>
                <a:ea typeface="Poppins SemiBold" pitchFamily="34" charset="-122"/>
                <a:cs typeface="Poppins SemiBold" pitchFamily="34" charset="-120"/>
              </a:rPr>
              <a:t>Summary</a:t>
            </a:r>
            <a:endParaRPr lang="en-US" sz="5250"/>
          </a:p>
        </p:txBody>
      </p:sp>
      <p:sp>
        <p:nvSpPr>
          <p:cNvPr id="5" name="Qualitative and quantitative methods are both helpful They allow us to address different sorts of questions Use quantitative methods when you want to know how many andor how often Use qualitative methods when you want to know how people feel and what they"/>
          <p:cNvSpPr/>
          <p:nvPr/>
        </p:nvSpPr>
        <p:spPr>
          <a:xfrm>
            <a:off x="2114550" y="4757738"/>
            <a:ext cx="14077950" cy="2571750"/>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Qualitative and quantitative methods are both helpful. They allow us to address different sorts of questions.
Use quantitative methods when you want to know ‘how many’ and/or ‘how often’
Use qualitative methods when you want to know how people feel and what they think</a:t>
            </a:r>
            <a:endParaRPr lang="en-US" sz="225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348038"/>
            <a:ext cx="16383000" cy="5391150"/>
          </a:xfrm>
          <a:prstGeom prst="rect">
            <a:avLst/>
          </a:prstGeom>
        </p:spPr>
      </p:pic>
      <p:sp>
        <p:nvSpPr>
          <p:cNvPr id="4" name="Summary"/>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a:solidFill>
                  <a:srgbClr val="FFFFFF"/>
                </a:solidFill>
                <a:latin typeface="Poppins SemiBold" pitchFamily="34" charset="0"/>
                <a:ea typeface="Poppins SemiBold" pitchFamily="34" charset="-122"/>
                <a:cs typeface="Poppins SemiBold" pitchFamily="34" charset="-120"/>
              </a:rPr>
              <a:t>Summary</a:t>
            </a:r>
            <a:endParaRPr lang="en-US" sz="5250"/>
          </a:p>
        </p:txBody>
      </p:sp>
      <p:sp>
        <p:nvSpPr>
          <p:cNvPr id="5" name="Quantitative methods are important during an emergency because they"/>
          <p:cNvSpPr/>
          <p:nvPr/>
        </p:nvSpPr>
        <p:spPr>
          <a:xfrm>
            <a:off x="2114550" y="4214813"/>
            <a:ext cx="14077950" cy="428625"/>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Quantitative methods are important during an emergency because they:</a:t>
            </a:r>
            <a:endParaRPr lang="en-US" sz="2250"/>
          </a:p>
        </p:txBody>
      </p:sp>
      <p:sp>
        <p:nvSpPr>
          <p:cNvPr id="6" name="Allow a sharper focus on specific questions Can provide findings which are widely applicable Allow for the comparison of data between different communities within different locations"/>
          <p:cNvSpPr/>
          <p:nvPr/>
        </p:nvSpPr>
        <p:spPr>
          <a:xfrm>
            <a:off x="2114550" y="4948238"/>
            <a:ext cx="14077950" cy="942975"/>
          </a:xfrm>
          <a:prstGeom prst="rect">
            <a:avLst/>
          </a:prstGeom>
          <a:noFill/>
          <a:ln/>
        </p:spPr>
        <p:txBody>
          <a:bodyPr wrap="square" lIns="0" tIns="0" rIns="0" bIns="0" rtlCol="0" anchor="t"/>
          <a:lstStyle/>
          <a:p>
            <a:pPr marL="0" indent="0" algn="l">
              <a:lnSpc>
                <a:spcPts val="2475"/>
              </a:lnSpc>
              <a:buNone/>
            </a:pPr>
            <a:r>
              <a:rPr lang="en-US" sz="1500">
                <a:solidFill>
                  <a:srgbClr val="0D0D0D"/>
                </a:solidFill>
                <a:latin typeface="Poppins Light" pitchFamily="34" charset="0"/>
                <a:ea typeface="Poppins Light" pitchFamily="34" charset="-122"/>
                <a:cs typeface="Poppins Light" pitchFamily="34" charset="-120"/>
              </a:rPr>
              <a:t>Allow a sharper focus on specific questions
Can provide findings which are widely applicable
Allow for the comparison of data between different communities within different locations </a:t>
            </a:r>
            <a:endParaRPr lang="en-US" sz="1500"/>
          </a:p>
        </p:txBody>
      </p:sp>
      <p:sp>
        <p:nvSpPr>
          <p:cNvPr id="7" name="Quantitative methods are important during an emergency because they"/>
          <p:cNvSpPr/>
          <p:nvPr/>
        </p:nvSpPr>
        <p:spPr>
          <a:xfrm>
            <a:off x="2114550" y="6196013"/>
            <a:ext cx="14077950" cy="428625"/>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Quantitative methods are important during an emergency because they:</a:t>
            </a:r>
            <a:endParaRPr lang="en-US" sz="2250"/>
          </a:p>
        </p:txBody>
      </p:sp>
      <p:sp>
        <p:nvSpPr>
          <p:cNvPr id="8" name="Allow an understanding of why and how affected people and communities cope with and are impacted by an emergency Give us an opportunity to listen to people Help to start a dialogueconversation with people affected by an emergency situation"/>
          <p:cNvSpPr/>
          <p:nvPr/>
        </p:nvSpPr>
        <p:spPr>
          <a:xfrm>
            <a:off x="2114550" y="6929438"/>
            <a:ext cx="14077950" cy="942975"/>
          </a:xfrm>
          <a:prstGeom prst="rect">
            <a:avLst/>
          </a:prstGeom>
          <a:noFill/>
          <a:ln/>
        </p:spPr>
        <p:txBody>
          <a:bodyPr wrap="square" lIns="0" tIns="0" rIns="0" bIns="0" rtlCol="0" anchor="t"/>
          <a:lstStyle/>
          <a:p>
            <a:pPr marL="0" indent="0" algn="l">
              <a:lnSpc>
                <a:spcPts val="2475"/>
              </a:lnSpc>
              <a:buNone/>
            </a:pPr>
            <a:r>
              <a:rPr lang="en-US" sz="1500">
                <a:solidFill>
                  <a:srgbClr val="0D0D0D"/>
                </a:solidFill>
                <a:latin typeface="Poppins Light" pitchFamily="34" charset="0"/>
                <a:ea typeface="Poppins Light" pitchFamily="34" charset="-122"/>
                <a:cs typeface="Poppins Light" pitchFamily="34" charset="-120"/>
              </a:rPr>
              <a:t>Allow an understanding of why and how affected people and communities cope with and are impacted by an emergency 
Give us an opportunity to listen to people
Help to start a dialogue/conversation with people affected by an emergency situation</a:t>
            </a:r>
            <a:endParaRPr lang="en-US" sz="15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1">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Know the difference between qualitative and quantitative data collection approaches to social science research Know when to apply these different approaches including to which types of questions"/>
          <p:cNvSpPr/>
          <p:nvPr/>
        </p:nvSpPr>
        <p:spPr>
          <a:xfrm>
            <a:off x="8286750" y="3438525"/>
            <a:ext cx="9067800" cy="3409950"/>
          </a:xfrm>
          <a:prstGeom prst="rect">
            <a:avLst/>
          </a:prstGeom>
          <a:noFill/>
          <a:ln/>
        </p:spPr>
        <p:txBody>
          <a:bodyPr wrap="square" lIns="0" tIns="0" rIns="0" bIns="0" rtlCol="0" anchor="t"/>
          <a:lstStyle/>
          <a:p>
            <a:pPr marL="0" indent="0" algn="l">
              <a:lnSpc>
                <a:spcPts val="4125"/>
              </a:lnSpc>
              <a:spcAft>
                <a:spcPts val="1050"/>
              </a:spcAft>
              <a:buNone/>
            </a:pPr>
            <a:r>
              <a:rPr lang="en-US" sz="2700">
                <a:solidFill>
                  <a:srgbClr val="FFFFFF"/>
                </a:solidFill>
                <a:latin typeface="Poppins SemiBold" pitchFamily="34" charset="0"/>
                <a:ea typeface="Poppins SemiBold" pitchFamily="34" charset="-122"/>
                <a:cs typeface="Poppins SemiBold" pitchFamily="34" charset="-120"/>
              </a:rPr>
              <a:t>Know the difference between qualitative and quantitative data collection approaches to social science research 
Know when to apply these different approaches, including to which types of  questions</a:t>
            </a:r>
            <a:endParaRPr lang="en-US" sz="2700"/>
          </a:p>
        </p:txBody>
      </p:sp>
      <p:sp>
        <p:nvSpPr>
          <p:cNvPr id="4" name="Learning outcomes"/>
          <p:cNvSpPr/>
          <p:nvPr/>
        </p:nvSpPr>
        <p:spPr>
          <a:xfrm>
            <a:off x="952500" y="4000500"/>
            <a:ext cx="6210300" cy="2286000"/>
          </a:xfrm>
          <a:prstGeom prst="rect">
            <a:avLst/>
          </a:prstGeom>
          <a:noFill/>
          <a:ln/>
        </p:spPr>
        <p:txBody>
          <a:bodyPr wrap="square" lIns="0" tIns="0" rIns="0" bIns="0" rtlCol="0" anchor="t"/>
          <a:lstStyle/>
          <a:p>
            <a:pPr marL="0" indent="0" algn="l">
              <a:lnSpc>
                <a:spcPts val="9000"/>
              </a:lnSpc>
              <a:buNone/>
            </a:pPr>
            <a:r>
              <a:rPr lang="en-US" sz="7500">
                <a:solidFill>
                  <a:srgbClr val="FFFFFF"/>
                </a:solidFill>
                <a:latin typeface="Poppins SemiBold" pitchFamily="34" charset="0"/>
                <a:ea typeface="Poppins SemiBold" pitchFamily="34" charset="-122"/>
                <a:cs typeface="Poppins SemiBold" pitchFamily="34" charset="-120"/>
              </a:rPr>
              <a:t>Learning outcomes</a:t>
            </a:r>
            <a:endParaRPr lang="en-US" sz="75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4">
    <p:bg>
      <p:bgPr>
        <a:solidFill>
          <a:srgbClr val="2F9C67"/>
        </a:solidFill>
        <a:effectLst/>
      </p:bgPr>
    </p:bg>
    <p:spTree>
      <p:nvGrpSpPr>
        <p:cNvPr id="1" name=""/>
        <p:cNvGrpSpPr/>
        <p:nvPr/>
      </p:nvGrpSpPr>
      <p:grpSpPr>
        <a:xfrm>
          <a:off x="0" y="0"/>
          <a:ext cx="0" cy="0"/>
          <a:chOff x="0" y="0"/>
          <a:chExt cx="0" cy="0"/>
        </a:xfrm>
      </p:grpSpPr>
      <p:pic>
        <p:nvPicPr>
          <p:cNvPr id="2" name="Background"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2500" y="4381500"/>
            <a:ext cx="16383000" cy="3409950"/>
          </a:xfrm>
          <a:prstGeom prst="rect">
            <a:avLst/>
          </a:prstGeom>
        </p:spPr>
      </p:pic>
      <p:pic>
        <p:nvPicPr>
          <p:cNvPr id="3" name="Frame 2095584900"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0" y="0"/>
            <a:ext cx="18288000" cy="2505075"/>
          </a:xfrm>
          <a:prstGeom prst="rect">
            <a:avLst/>
          </a:prstGeom>
        </p:spPr>
      </p:pic>
      <p:sp>
        <p:nvSpPr>
          <p:cNvPr id="4" name="How are quantitative methods different to qualitative methods"/>
          <p:cNvSpPr/>
          <p:nvPr/>
        </p:nvSpPr>
        <p:spPr>
          <a:xfrm>
            <a:off x="2219325" y="5391150"/>
            <a:ext cx="13420725" cy="1428750"/>
          </a:xfrm>
          <a:prstGeom prst="rect">
            <a:avLst/>
          </a:prstGeom>
          <a:noFill/>
          <a:ln/>
        </p:spPr>
        <p:txBody>
          <a:bodyPr wrap="square" lIns="0" tIns="0" rIns="0" bIns="0" rtlCol="0" anchor="ctr"/>
          <a:lstStyle/>
          <a:p>
            <a:pPr marL="0" indent="0" algn="ctr">
              <a:lnSpc>
                <a:spcPts val="5625"/>
              </a:lnSpc>
              <a:buNone/>
            </a:pPr>
            <a:r>
              <a:rPr lang="en-US" sz="3750">
                <a:solidFill>
                  <a:srgbClr val="FFFFFF"/>
                </a:solidFill>
                <a:latin typeface="Poppins SemiBold" pitchFamily="34" charset="0"/>
                <a:ea typeface="Poppins SemiBold" pitchFamily="34" charset="-122"/>
                <a:cs typeface="Poppins SemiBold" pitchFamily="34" charset="-120"/>
              </a:rPr>
              <a:t>How are quantitative methods different to qualitative methods?</a:t>
            </a:r>
            <a:endParaRPr lang="en-US" sz="3750"/>
          </a:p>
        </p:txBody>
      </p:sp>
      <p:sp>
        <p:nvSpPr>
          <p:cNvPr id="5" name="Quantitative vs Qualitative"/>
          <p:cNvSpPr/>
          <p:nvPr/>
        </p:nvSpPr>
        <p:spPr>
          <a:xfrm>
            <a:off x="952500" y="752475"/>
            <a:ext cx="16402050" cy="1000125"/>
          </a:xfrm>
          <a:prstGeom prst="rect">
            <a:avLst/>
          </a:prstGeom>
          <a:noFill/>
          <a:ln/>
        </p:spPr>
        <p:txBody>
          <a:bodyPr wrap="square" lIns="0" tIns="0" rIns="0" bIns="0" rtlCol="0" anchor="t"/>
          <a:lstStyle/>
          <a:p>
            <a:pPr marL="0" indent="0" algn="l">
              <a:lnSpc>
                <a:spcPts val="7875"/>
              </a:lnSpc>
              <a:buNone/>
            </a:pPr>
            <a:r>
              <a:rPr lang="en-US" sz="6000">
                <a:solidFill>
                  <a:srgbClr val="FFFFFF"/>
                </a:solidFill>
                <a:latin typeface="Poppins SemiBold" pitchFamily="34" charset="0"/>
                <a:ea typeface="Poppins SemiBold" pitchFamily="34" charset="-122"/>
                <a:cs typeface="Poppins SemiBold" pitchFamily="34" charset="-120"/>
              </a:rPr>
              <a:t>Quantitative vs Qualitative</a:t>
            </a:r>
            <a:endParaRPr lang="en-US" sz="6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4038600"/>
            <a:ext cx="16383000" cy="4010025"/>
          </a:xfrm>
          <a:prstGeom prst="rect">
            <a:avLst/>
          </a:prstGeom>
        </p:spPr>
      </p:pic>
      <p:sp>
        <p:nvSpPr>
          <p:cNvPr id="4" name="Quantitative approache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a:solidFill>
                  <a:srgbClr val="FFFFFF"/>
                </a:solidFill>
                <a:latin typeface="Poppins SemiBold" pitchFamily="34" charset="0"/>
                <a:ea typeface="Poppins SemiBold" pitchFamily="34" charset="-122"/>
                <a:cs typeface="Poppins SemiBold" pitchFamily="34" charset="-120"/>
              </a:rPr>
              <a:t>Quantitative approaches…</a:t>
            </a:r>
            <a:endParaRPr lang="en-US" sz="5250"/>
          </a:p>
        </p:txBody>
      </p:sp>
      <p:sp>
        <p:nvSpPr>
          <p:cNvPr id="5" name="Work with numbers Generally uses surveying of a large group of people and a structured questionnaire that contain predominantly closed-ended questions Can test theories you have about a situation Analysis often uses statistical methods The more representa"/>
          <p:cNvSpPr/>
          <p:nvPr/>
        </p:nvSpPr>
        <p:spPr>
          <a:xfrm>
            <a:off x="2114550" y="5610225"/>
            <a:ext cx="14077950" cy="1571625"/>
          </a:xfrm>
          <a:prstGeom prst="rect">
            <a:avLst/>
          </a:prstGeom>
          <a:noFill/>
          <a:ln/>
        </p:spPr>
        <p:txBody>
          <a:bodyPr wrap="square" lIns="0" tIns="0" rIns="0" bIns="0" rtlCol="0" anchor="t"/>
          <a:lstStyle/>
          <a:p>
            <a:pPr marL="0" indent="0" algn="l">
              <a:lnSpc>
                <a:spcPts val="2475"/>
              </a:lnSpc>
              <a:buNone/>
            </a:pPr>
            <a:r>
              <a:rPr lang="en-US" sz="1500">
                <a:solidFill>
                  <a:srgbClr val="0D0D0D"/>
                </a:solidFill>
                <a:latin typeface="Poppins Light" pitchFamily="34" charset="0"/>
                <a:ea typeface="Poppins Light" pitchFamily="34" charset="-122"/>
                <a:cs typeface="Poppins Light" pitchFamily="34" charset="-120"/>
              </a:rPr>
              <a:t>Work with numbers
Generally uses surveying of a large group of people and a structured questionnaire that contain predominantly closed-ended questions 
Can test theories you have about a situation
Analysis often uses statistical methods
The more representative the sample is - the more likely it can be generalised to a wider population</a:t>
            </a:r>
            <a:endParaRPr lang="en-US" sz="1500"/>
          </a:p>
        </p:txBody>
      </p:sp>
      <p:sp>
        <p:nvSpPr>
          <p:cNvPr id="6" name="Use quantitative methods when you want to know how many andor how often"/>
          <p:cNvSpPr/>
          <p:nvPr/>
        </p:nvSpPr>
        <p:spPr>
          <a:xfrm>
            <a:off x="2114550" y="4905375"/>
            <a:ext cx="14077950" cy="428625"/>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Use quantitative methods when you want to know ‘how many’ and/or ‘how often’</a:t>
            </a:r>
            <a:endParaRPr lang="en-US" sz="225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705100" y="3009900"/>
            <a:ext cx="12877800" cy="6610350"/>
          </a:xfrm>
          <a:prstGeom prst="rect">
            <a:avLst/>
          </a:prstGeom>
        </p:spPr>
      </p:pic>
      <p:pic>
        <p:nvPicPr>
          <p:cNvPr id="4" name="Arrow 2" descr="preencoded.png"/>
          <p:cNvPicPr>
            <a:picLocks noChangeAspect="1"/>
          </p:cNvPicPr>
          <p:nvPr/>
        </p:nvPicPr>
        <p:blipFill>
          <a:blip r:embed="rId7"/>
          <a:srcRect/>
          <a:stretch/>
        </p:blipFill>
        <p:spPr>
          <a:xfrm>
            <a:off x="1073455" y="3609975"/>
            <a:ext cx="824889" cy="6010275"/>
          </a:xfrm>
          <a:prstGeom prst="rect">
            <a:avLst/>
          </a:prstGeom>
        </p:spPr>
      </p:pic>
      <p:pic>
        <p:nvPicPr>
          <p:cNvPr id="5" name="Arrow 3" descr="preencoded.png"/>
          <p:cNvPicPr>
            <a:picLocks noChangeAspect="1"/>
          </p:cNvPicPr>
          <p:nvPr/>
        </p:nvPicPr>
        <p:blipFill>
          <a:blip r:embed="rId8"/>
          <a:srcRect/>
          <a:stretch/>
        </p:blipFill>
        <p:spPr>
          <a:xfrm>
            <a:off x="16380126" y="3609975"/>
            <a:ext cx="824898" cy="6010275"/>
          </a:xfrm>
          <a:prstGeom prst="rect">
            <a:avLst/>
          </a:prstGeom>
        </p:spPr>
      </p:pic>
      <p:sp>
        <p:nvSpPr>
          <p:cNvPr id="6" name="Quantitative approache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a:solidFill>
                  <a:srgbClr val="FFFFFF"/>
                </a:solidFill>
                <a:latin typeface="Poppins SemiBold" pitchFamily="34" charset="0"/>
                <a:ea typeface="Poppins SemiBold" pitchFamily="34" charset="-122"/>
                <a:cs typeface="Poppins SemiBold" pitchFamily="34" charset="-120"/>
              </a:rPr>
              <a:t>Quantitative approaches…</a:t>
            </a:r>
            <a:endParaRPr lang="en-US" sz="5250"/>
          </a:p>
        </p:txBody>
      </p:sp>
      <p:sp>
        <p:nvSpPr>
          <p:cNvPr id="7" name="Number-based estimates"/>
          <p:cNvSpPr/>
          <p:nvPr/>
        </p:nvSpPr>
        <p:spPr>
          <a:xfrm>
            <a:off x="3467100" y="3771900"/>
            <a:ext cx="5619750" cy="428625"/>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Number-based estimates </a:t>
            </a:r>
            <a:endParaRPr lang="en-US" sz="2250"/>
          </a:p>
        </p:txBody>
      </p:sp>
      <p:sp>
        <p:nvSpPr>
          <p:cNvPr id="8" name="Opportunity for relatively uncomplicated data analysis"/>
          <p:cNvSpPr/>
          <p:nvPr/>
        </p:nvSpPr>
        <p:spPr>
          <a:xfrm>
            <a:off x="3467100" y="4676775"/>
            <a:ext cx="5619750" cy="1066800"/>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Opportunity for relatively uncomplicated data analysis</a:t>
            </a:r>
            <a:endParaRPr lang="en-US" sz="2250"/>
          </a:p>
        </p:txBody>
      </p:sp>
      <p:sp>
        <p:nvSpPr>
          <p:cNvPr id="9" name="The accuracy of the data can be checked"/>
          <p:cNvSpPr/>
          <p:nvPr/>
        </p:nvSpPr>
        <p:spPr>
          <a:xfrm>
            <a:off x="3467100" y="6219825"/>
            <a:ext cx="5619750" cy="514350"/>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The accuracy of the data can be checked</a:t>
            </a:r>
            <a:endParaRPr lang="en-US" sz="2250"/>
          </a:p>
        </p:txBody>
      </p:sp>
      <p:sp>
        <p:nvSpPr>
          <p:cNvPr id="10" name="Can compare data between different communities within different locations"/>
          <p:cNvSpPr/>
          <p:nvPr/>
        </p:nvSpPr>
        <p:spPr>
          <a:xfrm>
            <a:off x="3467100" y="7210425"/>
            <a:ext cx="5619750" cy="1285875"/>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Can compare data between different communities within different locations </a:t>
            </a:r>
            <a:endParaRPr lang="en-US" sz="2250"/>
          </a:p>
        </p:txBody>
      </p:sp>
      <p:sp>
        <p:nvSpPr>
          <p:cNvPr id="11" name="Often leaves gaps in information - including around why and how Close-ended questions and tools limit outcomes and response options are based on the selection of the researcher So results might not always represent the actual situation Labour intensive an"/>
          <p:cNvSpPr/>
          <p:nvPr/>
        </p:nvSpPr>
        <p:spPr>
          <a:xfrm>
            <a:off x="9163050" y="3771900"/>
            <a:ext cx="5619750" cy="5343525"/>
          </a:xfrm>
          <a:prstGeom prst="rect">
            <a:avLst/>
          </a:prstGeom>
          <a:noFill/>
          <a:ln/>
        </p:spPr>
        <p:txBody>
          <a:bodyPr wrap="square" lIns="0" tIns="0" rIns="0" bIns="0" rtlCol="0" anchor="t"/>
          <a:lstStyle/>
          <a:p>
            <a:pPr marL="0" indent="0" algn="l">
              <a:lnSpc>
                <a:spcPts val="2475"/>
              </a:lnSpc>
              <a:buNone/>
            </a:pPr>
            <a:r>
              <a:rPr lang="en-US" sz="1500">
                <a:solidFill>
                  <a:srgbClr val="0D0D0D"/>
                </a:solidFill>
                <a:latin typeface="Poppins Light" pitchFamily="34" charset="0"/>
                <a:ea typeface="Poppins Light" pitchFamily="34" charset="-122"/>
                <a:cs typeface="Poppins Light" pitchFamily="34" charset="-120"/>
              </a:rPr>
              <a:t>Often leaves gaps in information - including around 'why' and 'how'
Close-ended questions and tools limit outcomes, and response options are based on the selection of the researcher. So results might not always represent the actual situation
Labour intensive and resource-heavy data collection process 
Usually, there is limited participation by affected persons in the development of questions and in the way the information collection process flows
Method least likely to lead to relationship-building for community engagement.</a:t>
            </a:r>
            <a:endParaRPr lang="en-US" sz="1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810000"/>
            <a:ext cx="16383000" cy="4467225"/>
          </a:xfrm>
          <a:prstGeom prst="rect">
            <a:avLst/>
          </a:prstGeom>
        </p:spPr>
      </p:pic>
      <p:sp>
        <p:nvSpPr>
          <p:cNvPr id="4" name="Quantitative approache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a:solidFill>
                  <a:srgbClr val="FFFFFF"/>
                </a:solidFill>
                <a:latin typeface="Poppins SemiBold" pitchFamily="34" charset="0"/>
                <a:ea typeface="Poppins SemiBold" pitchFamily="34" charset="-122"/>
                <a:cs typeface="Poppins SemiBold" pitchFamily="34" charset="-120"/>
              </a:rPr>
              <a:t>Quantitative approaches…</a:t>
            </a:r>
            <a:endParaRPr lang="en-US" sz="5250"/>
          </a:p>
        </p:txBody>
      </p:sp>
      <p:sp>
        <p:nvSpPr>
          <p:cNvPr id="5" name="Use qualitative method when you want to know how people feel and what they think You dont need to know how many people think or feel this way"/>
          <p:cNvSpPr/>
          <p:nvPr/>
        </p:nvSpPr>
        <p:spPr>
          <a:xfrm>
            <a:off x="2114550" y="4676775"/>
            <a:ext cx="14077950" cy="857250"/>
          </a:xfrm>
          <a:prstGeom prst="rect">
            <a:avLst/>
          </a:prstGeom>
          <a:noFill/>
          <a:ln/>
        </p:spPr>
        <p:txBody>
          <a:bodyPr wrap="square" lIns="0" tIns="0" rIns="0" bIns="0" rtlCol="0" anchor="t"/>
          <a:lstStyle/>
          <a:p>
            <a:pPr marL="0" indent="0" algn="l">
              <a:lnSpc>
                <a:spcPts val="3375"/>
              </a:lnSpc>
              <a:buNone/>
            </a:pPr>
            <a:r>
              <a:rPr lang="en-US" sz="2250">
                <a:solidFill>
                  <a:srgbClr val="0D0D0D"/>
                </a:solidFill>
                <a:latin typeface="Poppins SemiBold" pitchFamily="34" charset="0"/>
                <a:ea typeface="Poppins SemiBold" pitchFamily="34" charset="-122"/>
                <a:cs typeface="Poppins SemiBold" pitchFamily="34" charset="-120"/>
              </a:rPr>
              <a:t>Use qualitative method when you want to know how people feel and what they think.  You don’t need to know how many people think or feel this way.</a:t>
            </a:r>
            <a:endParaRPr lang="en-US" sz="2250"/>
          </a:p>
        </p:txBody>
      </p:sp>
      <p:sp>
        <p:nvSpPr>
          <p:cNvPr id="6" name="Not based on numbers Generally use interviews focus groups discussions and observations More xploratory eg looking at factors such as socialcultural expectations gender roles ethnic and religious implications and individual feelings Usually uses a smaller"/>
          <p:cNvSpPr/>
          <p:nvPr/>
        </p:nvSpPr>
        <p:spPr>
          <a:xfrm>
            <a:off x="2114550" y="5838825"/>
            <a:ext cx="14077950" cy="1571625"/>
          </a:xfrm>
          <a:prstGeom prst="rect">
            <a:avLst/>
          </a:prstGeom>
          <a:noFill/>
          <a:ln/>
        </p:spPr>
        <p:txBody>
          <a:bodyPr wrap="square" lIns="0" tIns="0" rIns="0" bIns="0" rtlCol="0" anchor="t"/>
          <a:lstStyle/>
          <a:p>
            <a:pPr marL="0" indent="0" algn="l">
              <a:lnSpc>
                <a:spcPts val="2475"/>
              </a:lnSpc>
              <a:buNone/>
            </a:pPr>
            <a:r>
              <a:rPr lang="en-US" sz="1500">
                <a:solidFill>
                  <a:srgbClr val="0D0D0D"/>
                </a:solidFill>
                <a:latin typeface="Poppins Light" pitchFamily="34" charset="0"/>
                <a:ea typeface="Poppins Light" pitchFamily="34" charset="-122"/>
                <a:cs typeface="Poppins Light" pitchFamily="34" charset="-120"/>
              </a:rPr>
              <a:t>Not based on numbers
Generally use interviews, focus groups discussions and observations
More xploratory (e.g. looking at factors such as social/cultural expectations, gender roles, ethnic and religious implications and individual feelings)
Usually uses a smaller sample size than quantitative approaches
Provide data that are usually rich and detailed, offering many ideas and concepts to inform your program </a:t>
            </a:r>
            <a:endParaRPr lang="en-US" sz="15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10">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2705100" y="3009900"/>
            <a:ext cx="12877800" cy="6610350"/>
          </a:xfrm>
          <a:prstGeom prst="rect">
            <a:avLst/>
          </a:prstGeom>
        </p:spPr>
      </p:pic>
      <p:pic>
        <p:nvPicPr>
          <p:cNvPr id="4" name="Arrow 2" descr="preencoded.png"/>
          <p:cNvPicPr>
            <a:picLocks noChangeAspect="1"/>
          </p:cNvPicPr>
          <p:nvPr/>
        </p:nvPicPr>
        <p:blipFill>
          <a:blip r:embed="rId7"/>
          <a:srcRect/>
          <a:stretch/>
        </p:blipFill>
        <p:spPr>
          <a:xfrm>
            <a:off x="1073460" y="3609975"/>
            <a:ext cx="824889" cy="6010275"/>
          </a:xfrm>
          <a:prstGeom prst="rect">
            <a:avLst/>
          </a:prstGeom>
        </p:spPr>
      </p:pic>
      <p:pic>
        <p:nvPicPr>
          <p:cNvPr id="5" name="Arrow 3" descr="preencoded.png"/>
          <p:cNvPicPr>
            <a:picLocks noChangeAspect="1"/>
          </p:cNvPicPr>
          <p:nvPr/>
        </p:nvPicPr>
        <p:blipFill>
          <a:blip r:embed="rId8"/>
          <a:srcRect/>
          <a:stretch/>
        </p:blipFill>
        <p:spPr>
          <a:xfrm>
            <a:off x="16380126" y="3609975"/>
            <a:ext cx="824898" cy="6010275"/>
          </a:xfrm>
          <a:prstGeom prst="rect">
            <a:avLst/>
          </a:prstGeom>
        </p:spPr>
      </p:pic>
      <p:sp>
        <p:nvSpPr>
          <p:cNvPr id="6" name="Qualitative approache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a:solidFill>
                  <a:srgbClr val="FFFFFF"/>
                </a:solidFill>
                <a:latin typeface="Poppins SemiBold" pitchFamily="34" charset="0"/>
                <a:ea typeface="Poppins SemiBold" pitchFamily="34" charset="-122"/>
                <a:cs typeface="Poppins SemiBold" pitchFamily="34" charset="-120"/>
              </a:rPr>
              <a:t>Qualitative approaches…</a:t>
            </a:r>
            <a:endParaRPr lang="en-US" sz="5250"/>
          </a:p>
        </p:txBody>
      </p:sp>
      <p:sp>
        <p:nvSpPr>
          <p:cNvPr id="7" name="Rich and detailed information about affected populations and the impact of the emergency"/>
          <p:cNvSpPr/>
          <p:nvPr/>
        </p:nvSpPr>
        <p:spPr>
          <a:xfrm>
            <a:off x="3467100" y="3771900"/>
            <a:ext cx="5619750" cy="609600"/>
          </a:xfrm>
          <a:prstGeom prst="rect">
            <a:avLst/>
          </a:prstGeom>
          <a:noFill/>
          <a:ln/>
        </p:spPr>
        <p:txBody>
          <a:bodyPr wrap="square" lIns="0" tIns="0" rIns="0" bIns="0" rtlCol="0" anchor="t"/>
          <a:lstStyle/>
          <a:p>
            <a:pPr marL="0" indent="0" algn="l">
              <a:lnSpc>
                <a:spcPts val="2400"/>
              </a:lnSpc>
              <a:buNone/>
            </a:pPr>
            <a:r>
              <a:rPr lang="en-US" sz="1800">
                <a:solidFill>
                  <a:srgbClr val="0D0D0D"/>
                </a:solidFill>
                <a:latin typeface="Poppins SemiBold" pitchFamily="34" charset="0"/>
                <a:ea typeface="Poppins SemiBold" pitchFamily="34" charset="-122"/>
                <a:cs typeface="Poppins SemiBold" pitchFamily="34" charset="-120"/>
              </a:rPr>
              <a:t>Rich and detailed information about affected populations and the impact of the emergency</a:t>
            </a:r>
            <a:endParaRPr lang="en-US" sz="1800"/>
          </a:p>
        </p:txBody>
      </p:sp>
      <p:sp>
        <p:nvSpPr>
          <p:cNvPr id="8" name="Perspectives of specific social and cultural contexts ie the human voice of the disaster"/>
          <p:cNvSpPr/>
          <p:nvPr/>
        </p:nvSpPr>
        <p:spPr>
          <a:xfrm>
            <a:off x="3467100" y="4724400"/>
            <a:ext cx="5619750" cy="647700"/>
          </a:xfrm>
          <a:prstGeom prst="rect">
            <a:avLst/>
          </a:prstGeom>
          <a:noFill/>
          <a:ln/>
        </p:spPr>
        <p:txBody>
          <a:bodyPr wrap="square" lIns="0" tIns="0" rIns="0" bIns="0" rtlCol="0" anchor="t"/>
          <a:lstStyle/>
          <a:p>
            <a:pPr marL="0" indent="0" algn="l">
              <a:lnSpc>
                <a:spcPts val="2400"/>
              </a:lnSpc>
              <a:buNone/>
            </a:pPr>
            <a:r>
              <a:rPr lang="en-US" sz="1800">
                <a:solidFill>
                  <a:srgbClr val="0D0D0D"/>
                </a:solidFill>
                <a:latin typeface="Poppins SemiBold" pitchFamily="34" charset="0"/>
                <a:ea typeface="Poppins SemiBold" pitchFamily="34" charset="-122"/>
                <a:cs typeface="Poppins SemiBold" pitchFamily="34" charset="-120"/>
              </a:rPr>
              <a:t>Perspectives of specific social and cultural contexts (i.e. the human voice of the disaster)</a:t>
            </a:r>
            <a:endParaRPr lang="en-US" sz="1800"/>
          </a:p>
        </p:txBody>
      </p:sp>
      <p:sp>
        <p:nvSpPr>
          <p:cNvPr id="9" name="Opportunity for more active participation in the research process and community engagement"/>
          <p:cNvSpPr/>
          <p:nvPr/>
        </p:nvSpPr>
        <p:spPr>
          <a:xfrm>
            <a:off x="3467100" y="5715000"/>
            <a:ext cx="5619750" cy="514350"/>
          </a:xfrm>
          <a:prstGeom prst="rect">
            <a:avLst/>
          </a:prstGeom>
          <a:noFill/>
          <a:ln/>
        </p:spPr>
        <p:txBody>
          <a:bodyPr wrap="square" lIns="0" tIns="0" rIns="0" bIns="0" rtlCol="0" anchor="t"/>
          <a:lstStyle/>
          <a:p>
            <a:pPr marL="0" indent="0" algn="l">
              <a:lnSpc>
                <a:spcPts val="2400"/>
              </a:lnSpc>
              <a:buNone/>
            </a:pPr>
            <a:r>
              <a:rPr lang="en-US" sz="1800">
                <a:solidFill>
                  <a:srgbClr val="0D0D0D"/>
                </a:solidFill>
                <a:latin typeface="Poppins SemiBold" pitchFamily="34" charset="0"/>
                <a:ea typeface="Poppins SemiBold" pitchFamily="34" charset="-122"/>
                <a:cs typeface="Poppins SemiBold" pitchFamily="34" charset="-120"/>
              </a:rPr>
              <a:t>Opportunity for more active participation in the research process and community engagement</a:t>
            </a:r>
            <a:endParaRPr lang="en-US" sz="1800"/>
          </a:p>
        </p:txBody>
      </p:sp>
      <p:sp>
        <p:nvSpPr>
          <p:cNvPr id="10" name="Flexible and open tools means that the focus of research can be adjusted if appropriate"/>
          <p:cNvSpPr/>
          <p:nvPr/>
        </p:nvSpPr>
        <p:spPr>
          <a:xfrm>
            <a:off x="3467100" y="6572250"/>
            <a:ext cx="5619750" cy="609600"/>
          </a:xfrm>
          <a:prstGeom prst="rect">
            <a:avLst/>
          </a:prstGeom>
          <a:noFill/>
          <a:ln/>
        </p:spPr>
        <p:txBody>
          <a:bodyPr wrap="square" lIns="0" tIns="0" rIns="0" bIns="0" rtlCol="0" anchor="t"/>
          <a:lstStyle/>
          <a:p>
            <a:pPr marL="0" indent="0" algn="l">
              <a:lnSpc>
                <a:spcPts val="2400"/>
              </a:lnSpc>
              <a:buNone/>
            </a:pPr>
            <a:r>
              <a:rPr lang="en-US" sz="1800">
                <a:solidFill>
                  <a:srgbClr val="0D0D0D"/>
                </a:solidFill>
                <a:latin typeface="Poppins SemiBold" pitchFamily="34" charset="0"/>
                <a:ea typeface="Poppins SemiBold" pitchFamily="34" charset="-122"/>
                <a:cs typeface="Poppins SemiBold" pitchFamily="34" charset="-120"/>
              </a:rPr>
              <a:t>Flexible and open tools means that the focus of research can be adjusted if appropriate</a:t>
            </a:r>
            <a:endParaRPr lang="en-US" sz="1800"/>
          </a:p>
        </p:txBody>
      </p:sp>
      <p:sp>
        <p:nvSpPr>
          <p:cNvPr id="11" name="A data collection process which requires limited numbers of respondents"/>
          <p:cNvSpPr/>
          <p:nvPr/>
        </p:nvSpPr>
        <p:spPr>
          <a:xfrm>
            <a:off x="3467100" y="7524750"/>
            <a:ext cx="5619750" cy="609600"/>
          </a:xfrm>
          <a:prstGeom prst="rect">
            <a:avLst/>
          </a:prstGeom>
          <a:noFill/>
          <a:ln/>
        </p:spPr>
        <p:txBody>
          <a:bodyPr wrap="square" lIns="0" tIns="0" rIns="0" bIns="0" rtlCol="0" anchor="t"/>
          <a:lstStyle/>
          <a:p>
            <a:pPr marL="0" indent="0" algn="l">
              <a:lnSpc>
                <a:spcPts val="2400"/>
              </a:lnSpc>
              <a:buNone/>
            </a:pPr>
            <a:r>
              <a:rPr lang="en-US" sz="1800">
                <a:solidFill>
                  <a:srgbClr val="0D0D0D"/>
                </a:solidFill>
                <a:latin typeface="Poppins SemiBold" pitchFamily="34" charset="0"/>
                <a:ea typeface="Poppins SemiBold" pitchFamily="34" charset="-122"/>
                <a:cs typeface="Poppins SemiBold" pitchFamily="34" charset="-120"/>
              </a:rPr>
              <a:t>A data collection process which requires limited numbers of respondents </a:t>
            </a:r>
            <a:endParaRPr lang="en-US" sz="1800"/>
          </a:p>
        </p:txBody>
      </p:sp>
      <p:sp>
        <p:nvSpPr>
          <p:cNvPr id="12" name="A data collection process which can be carried out with limited resources"/>
          <p:cNvSpPr/>
          <p:nvPr/>
        </p:nvSpPr>
        <p:spPr>
          <a:xfrm>
            <a:off x="3467100" y="8477250"/>
            <a:ext cx="5619750" cy="609600"/>
          </a:xfrm>
          <a:prstGeom prst="rect">
            <a:avLst/>
          </a:prstGeom>
          <a:noFill/>
          <a:ln/>
        </p:spPr>
        <p:txBody>
          <a:bodyPr wrap="square" lIns="0" tIns="0" rIns="0" bIns="0" rtlCol="0" anchor="t"/>
          <a:lstStyle/>
          <a:p>
            <a:pPr marL="0" indent="0" algn="l">
              <a:lnSpc>
                <a:spcPts val="2400"/>
              </a:lnSpc>
              <a:buNone/>
            </a:pPr>
            <a:r>
              <a:rPr lang="en-US" sz="1800">
                <a:solidFill>
                  <a:srgbClr val="0D0D0D"/>
                </a:solidFill>
                <a:latin typeface="Poppins SemiBold" pitchFamily="34" charset="0"/>
                <a:ea typeface="Poppins SemiBold" pitchFamily="34" charset="-122"/>
                <a:cs typeface="Poppins SemiBold" pitchFamily="34" charset="-120"/>
              </a:rPr>
              <a:t>A data collection process which can be carried out with limited resources </a:t>
            </a:r>
            <a:endParaRPr lang="en-US" sz="1800"/>
          </a:p>
        </p:txBody>
      </p:sp>
      <p:sp>
        <p:nvSpPr>
          <p:cNvPr id="13" name="Results in data which the accuracy of the data cannot be objectively checked May require a more labour intensive analysis process categorisation recoding etc Needs skilled interviewers to successfully carry out the primary data collection activities Requi"/>
          <p:cNvSpPr/>
          <p:nvPr/>
        </p:nvSpPr>
        <p:spPr>
          <a:xfrm>
            <a:off x="9372600" y="3771900"/>
            <a:ext cx="5619750" cy="5343525"/>
          </a:xfrm>
          <a:prstGeom prst="rect">
            <a:avLst/>
          </a:prstGeom>
          <a:noFill/>
          <a:ln/>
        </p:spPr>
        <p:txBody>
          <a:bodyPr wrap="square" lIns="0" tIns="0" rIns="0" bIns="0" rtlCol="0" anchor="t"/>
          <a:lstStyle/>
          <a:p>
            <a:pPr marL="0" indent="0" algn="l">
              <a:lnSpc>
                <a:spcPts val="2475"/>
              </a:lnSpc>
              <a:buNone/>
            </a:pPr>
            <a:r>
              <a:rPr lang="en-US" sz="1500">
                <a:solidFill>
                  <a:srgbClr val="0D0D0D"/>
                </a:solidFill>
                <a:latin typeface="Poppins Light" pitchFamily="34" charset="0"/>
                <a:ea typeface="Poppins Light" pitchFamily="34" charset="-122"/>
                <a:cs typeface="Poppins Light" pitchFamily="34" charset="-120"/>
              </a:rPr>
              <a:t>Results in data which the accuracy of the data cannot be objectively checked
May require a more labour intensive analysis process (categorisation, recoding, etc.) 
Needs skilled interviewers to successfully carry out the primary data collection activities
Requires a detailed dissemination and visualisation plan (data is text and words not percentages and graphs)
Data does not as easily translate (as numbers) into PowerPoint presentation
Potentially more time intensive for recipients of this information to take in detailed findings</a:t>
            </a:r>
            <a:endParaRPr lang="en-US" sz="15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2">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Allow a sharper focus on specific questions Can provide findings which are widely applicable Allows for the comparison of data between different communities within different locations"/>
          <p:cNvSpPr/>
          <p:nvPr/>
        </p:nvSpPr>
        <p:spPr>
          <a:xfrm>
            <a:off x="8286750" y="3038475"/>
            <a:ext cx="9067800" cy="4200525"/>
          </a:xfrm>
          <a:prstGeom prst="rect">
            <a:avLst/>
          </a:prstGeom>
          <a:noFill/>
          <a:ln/>
        </p:spPr>
        <p:txBody>
          <a:bodyPr wrap="square" lIns="0" tIns="0" rIns="0" bIns="0" rtlCol="0" anchor="t"/>
          <a:lstStyle/>
          <a:p>
            <a:pPr marL="0" indent="0" algn="l">
              <a:lnSpc>
                <a:spcPts val="4125"/>
              </a:lnSpc>
              <a:spcAft>
                <a:spcPts val="1050"/>
              </a:spcAft>
              <a:buNone/>
            </a:pPr>
            <a:r>
              <a:rPr lang="en-US" sz="2700">
                <a:solidFill>
                  <a:srgbClr val="FFFFFF"/>
                </a:solidFill>
                <a:latin typeface="Poppins SemiBold" pitchFamily="34" charset="0"/>
                <a:ea typeface="Poppins SemiBold" pitchFamily="34" charset="-122"/>
                <a:cs typeface="Poppins SemiBold" pitchFamily="34" charset="-120"/>
              </a:rPr>
              <a:t>Allow a sharper focus on specific questions
Can provide findings which are widely applicable
Allows for the comparison of data between different communities within different locations</a:t>
            </a:r>
            <a:endParaRPr lang="en-US" sz="2700"/>
          </a:p>
        </p:txBody>
      </p:sp>
      <p:sp>
        <p:nvSpPr>
          <p:cNvPr id="4" name="Why are quantitative approaches important"/>
          <p:cNvSpPr/>
          <p:nvPr/>
        </p:nvSpPr>
        <p:spPr>
          <a:xfrm>
            <a:off x="619125" y="2857500"/>
            <a:ext cx="6210300" cy="4572000"/>
          </a:xfrm>
          <a:prstGeom prst="rect">
            <a:avLst/>
          </a:prstGeom>
          <a:noFill/>
          <a:ln/>
        </p:spPr>
        <p:txBody>
          <a:bodyPr wrap="square" lIns="0" tIns="0" rIns="0" bIns="0" rtlCol="0" anchor="t"/>
          <a:lstStyle/>
          <a:p>
            <a:pPr marL="0" indent="0" algn="l">
              <a:lnSpc>
                <a:spcPts val="9000"/>
              </a:lnSpc>
              <a:buNone/>
            </a:pPr>
            <a:r>
              <a:rPr lang="en-US" sz="7500">
                <a:solidFill>
                  <a:srgbClr val="FFFFFF"/>
                </a:solidFill>
                <a:latin typeface="Poppins SemiBold" pitchFamily="34" charset="0"/>
                <a:ea typeface="Poppins SemiBold" pitchFamily="34" charset="-122"/>
                <a:cs typeface="Poppins SemiBold" pitchFamily="34" charset="-120"/>
              </a:rPr>
              <a:t>Why are quantitative approaches important?</a:t>
            </a:r>
            <a:endParaRPr lang="en-US" sz="75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3">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Allow an understanding of why and how affected people and communities cope with and are impacted by an emergency Give us an opportunity to listen to people Help to start a dialogueconversation with people affected by an emergency situation Can help to bui"/>
          <p:cNvSpPr/>
          <p:nvPr/>
        </p:nvSpPr>
        <p:spPr>
          <a:xfrm>
            <a:off x="8286750" y="1543050"/>
            <a:ext cx="9067800" cy="7200900"/>
          </a:xfrm>
          <a:prstGeom prst="rect">
            <a:avLst/>
          </a:prstGeom>
          <a:noFill/>
          <a:ln/>
        </p:spPr>
        <p:txBody>
          <a:bodyPr wrap="square" lIns="0" tIns="0" rIns="0" bIns="0" rtlCol="0" anchor="t"/>
          <a:lstStyle/>
          <a:p>
            <a:pPr marL="0" indent="0" algn="l">
              <a:lnSpc>
                <a:spcPts val="3450"/>
              </a:lnSpc>
              <a:spcAft>
                <a:spcPts val="1050"/>
              </a:spcAft>
              <a:buNone/>
            </a:pPr>
            <a:r>
              <a:rPr lang="en-US" sz="2400">
                <a:solidFill>
                  <a:srgbClr val="FFFFFF"/>
                </a:solidFill>
                <a:latin typeface="Poppins SemiBold" pitchFamily="34" charset="0"/>
                <a:ea typeface="Poppins SemiBold" pitchFamily="34" charset="-122"/>
                <a:cs typeface="Poppins SemiBold" pitchFamily="34" charset="-120"/>
              </a:rPr>
              <a:t> Allow an understanding of why and how affected people and communities cope with and are impacted by an emergency 
Give us an opportunity to listen to people
Help to start a dialogue/conversation with people affected by an emergency situation
Can help to build relationships, acceptance and trust among the crisis affected population 
Better able to identify local resilience mechanisms for responding to crisis which can be supported</a:t>
            </a:r>
            <a:endParaRPr lang="en-US" sz="2400"/>
          </a:p>
        </p:txBody>
      </p:sp>
      <p:sp>
        <p:nvSpPr>
          <p:cNvPr id="4" name="Why are qualitative approaches important"/>
          <p:cNvSpPr/>
          <p:nvPr/>
        </p:nvSpPr>
        <p:spPr>
          <a:xfrm>
            <a:off x="619125" y="2857500"/>
            <a:ext cx="6210300" cy="4572000"/>
          </a:xfrm>
          <a:prstGeom prst="rect">
            <a:avLst/>
          </a:prstGeom>
          <a:noFill/>
          <a:ln/>
        </p:spPr>
        <p:txBody>
          <a:bodyPr wrap="square" lIns="0" tIns="0" rIns="0" bIns="0" rtlCol="0" anchor="t"/>
          <a:lstStyle/>
          <a:p>
            <a:pPr marL="0" indent="0" algn="l">
              <a:lnSpc>
                <a:spcPts val="9000"/>
              </a:lnSpc>
              <a:buNone/>
            </a:pPr>
            <a:r>
              <a:rPr lang="en-US" sz="7500">
                <a:solidFill>
                  <a:srgbClr val="FFFFFF"/>
                </a:solidFill>
                <a:latin typeface="Poppins SemiBold" pitchFamily="34" charset="0"/>
                <a:ea typeface="Poppins SemiBold" pitchFamily="34" charset="-122"/>
                <a:cs typeface="Poppins SemiBold" pitchFamily="34" charset="-120"/>
              </a:rPr>
              <a:t>Why are qualitative approaches important?</a:t>
            </a:r>
            <a:endParaRPr lang="en-US" sz="75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11</Slides>
  <Notes>11</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revision>3</cp:revision>
  <dcterms:created xsi:type="dcterms:W3CDTF">2024-12-16T14:00:19Z</dcterms:created>
  <dcterms:modified xsi:type="dcterms:W3CDTF">2025-02-03T19:07:02Z</dcterms:modified>
</cp:coreProperties>
</file>