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2" r:id="rId2"/>
    <p:sldId id="263" r:id="rId3"/>
    <p:sldId id="256" r:id="rId4"/>
    <p:sldId id="257" r:id="rId5"/>
    <p:sldId id="267" r:id="rId6"/>
    <p:sldId id="270" r:id="rId7"/>
    <p:sldId id="273" r:id="rId8"/>
    <p:sldId id="265" r:id="rId9"/>
    <p:sldId id="260" r:id="rId10"/>
    <p:sldId id="258" r:id="rId11"/>
    <p:sldId id="261" r:id="rId12"/>
    <p:sldId id="264" r:id="rId13"/>
    <p:sldId id="259" r:id="rId14"/>
    <p:sldId id="268" r:id="rId15"/>
    <p:sldId id="274" r:id="rId16"/>
    <p:sldId id="266" r:id="rId17"/>
    <p:sldId id="262" r:id="rId18"/>
    <p:sldId id="271" r:id="rId19"/>
    <p:sldId id="269" r:id="rId20"/>
    <p:sldId id="276" r:id="rId21"/>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AE4B4C-B7F3-0C2D-524D-87732D533484}" v="4" dt="2025-02-03T19:08:25.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Nikolava" userId="S::mnikolava@ucgp.net::ed7a87f1-b503-40aa-9a08-dd3cc353aa60" providerId="AD" clId="Web-{9CAE4B4C-B7F3-0C2D-524D-87732D533484}"/>
    <pc:docChg chg="modSld">
      <pc:chgData name="Maria Nikolava" userId="S::mnikolava@ucgp.net::ed7a87f1-b503-40aa-9a08-dd3cc353aa60" providerId="AD" clId="Web-{9CAE4B4C-B7F3-0C2D-524D-87732D533484}" dt="2025-02-03T19:08:25.339" v="3"/>
      <pc:docMkLst>
        <pc:docMk/>
      </pc:docMkLst>
      <pc:sldChg chg="addSp modSp">
        <pc:chgData name="Maria Nikolava" userId="S::mnikolava@ucgp.net::ed7a87f1-b503-40aa-9a08-dd3cc353aa60" providerId="AD" clId="Web-{9CAE4B4C-B7F3-0C2D-524D-87732D533484}" dt="2025-02-03T19:08:25.339" v="3"/>
        <pc:sldMkLst>
          <pc:docMk/>
          <pc:sldMk cId="0" sldId="272"/>
        </pc:sldMkLst>
        <pc:spChg chg="add mod">
          <ac:chgData name="Maria Nikolava" userId="S::mnikolava@ucgp.net::ed7a87f1-b503-40aa-9a08-dd3cc353aa60" providerId="AD" clId="Web-{9CAE4B4C-B7F3-0C2D-524D-87732D533484}" dt="2025-02-03T19:08:25.339" v="3"/>
          <ac:spMkLst>
            <pc:docMk/>
            <pc:sldMk cId="0" sldId="272"/>
            <ac:spMk id="5" creationId="{C62AFF64-A705-655B-1BA0-5BE02C269977}"/>
          </ac:spMkLst>
        </pc:spChg>
      </pc:sldChg>
    </pc:docChg>
  </pc:docChgLst>
  <pc:docChgLst>
    <pc:chgData name="Maria Nikolava" userId="S::mnikolava@ucgp.net::ed7a87f1-b503-40aa-9a08-dd3cc353aa60" providerId="AD" clId="Web-{082CDC93-7F63-6719-77C4-F2EEE9D28E46}"/>
    <pc:docChg chg="delSld modSld">
      <pc:chgData name="Maria Nikolava" userId="S::mnikolava@ucgp.net::ed7a87f1-b503-40aa-9a08-dd3cc353aa60" providerId="AD" clId="Web-{082CDC93-7F63-6719-77C4-F2EEE9D28E46}" dt="2024-12-16T14:52:54.219" v="214" actId="20577"/>
      <pc:docMkLst>
        <pc:docMk/>
      </pc:docMkLst>
      <pc:sldChg chg="modSp">
        <pc:chgData name="Maria Nikolava" userId="S::mnikolava@ucgp.net::ed7a87f1-b503-40aa-9a08-dd3cc353aa60" providerId="AD" clId="Web-{082CDC93-7F63-6719-77C4-F2EEE9D28E46}" dt="2024-12-16T14:37:49.374" v="40" actId="20577"/>
        <pc:sldMkLst>
          <pc:docMk/>
          <pc:sldMk cId="0" sldId="256"/>
        </pc:sldMkLst>
        <pc:spChg chg="mod">
          <ac:chgData name="Maria Nikolava" userId="S::mnikolava@ucgp.net::ed7a87f1-b503-40aa-9a08-dd3cc353aa60" providerId="AD" clId="Web-{082CDC93-7F63-6719-77C4-F2EEE9D28E46}" dt="2024-12-16T14:37:49.374" v="40" actId="20577"/>
          <ac:spMkLst>
            <pc:docMk/>
            <pc:sldMk cId="0" sldId="256"/>
            <ac:spMk id="3" creationId="{00000000-0000-0000-0000-000000000000}"/>
          </ac:spMkLst>
        </pc:spChg>
        <pc:spChg chg="mod">
          <ac:chgData name="Maria Nikolava" userId="S::mnikolava@ucgp.net::ed7a87f1-b503-40aa-9a08-dd3cc353aa60" providerId="AD" clId="Web-{082CDC93-7F63-6719-77C4-F2EEE9D28E46}" dt="2024-12-16T14:37:31.843" v="36" actId="20577"/>
          <ac:spMkLst>
            <pc:docMk/>
            <pc:sldMk cId="0" sldId="256"/>
            <ac:spMk id="4" creationId="{00000000-0000-0000-0000-000000000000}"/>
          </ac:spMkLst>
        </pc:spChg>
      </pc:sldChg>
      <pc:sldChg chg="modSp">
        <pc:chgData name="Maria Nikolava" userId="S::mnikolava@ucgp.net::ed7a87f1-b503-40aa-9a08-dd3cc353aa60" providerId="AD" clId="Web-{082CDC93-7F63-6719-77C4-F2EEE9D28E46}" dt="2024-12-16T14:40:34.127" v="80" actId="1076"/>
        <pc:sldMkLst>
          <pc:docMk/>
          <pc:sldMk cId="0" sldId="257"/>
        </pc:sldMkLst>
        <pc:spChg chg="mod">
          <ac:chgData name="Maria Nikolava" userId="S::mnikolava@ucgp.net::ed7a87f1-b503-40aa-9a08-dd3cc353aa60" providerId="AD" clId="Web-{082CDC93-7F63-6719-77C4-F2EEE9D28E46}" dt="2024-12-16T14:40:17.861" v="76" actId="1076"/>
          <ac:spMkLst>
            <pc:docMk/>
            <pc:sldMk cId="0" sldId="257"/>
            <ac:spMk id="3" creationId="{00000000-0000-0000-0000-000000000000}"/>
          </ac:spMkLst>
        </pc:spChg>
        <pc:spChg chg="mod">
          <ac:chgData name="Maria Nikolava" userId="S::mnikolava@ucgp.net::ed7a87f1-b503-40aa-9a08-dd3cc353aa60" providerId="AD" clId="Web-{082CDC93-7F63-6719-77C4-F2EEE9D28E46}" dt="2024-12-16T14:40:17.955" v="79" actId="1076"/>
          <ac:spMkLst>
            <pc:docMk/>
            <pc:sldMk cId="0" sldId="257"/>
            <ac:spMk id="5" creationId="{00000000-0000-0000-0000-000000000000}"/>
          </ac:spMkLst>
        </pc:spChg>
        <pc:spChg chg="mod">
          <ac:chgData name="Maria Nikolava" userId="S::mnikolava@ucgp.net::ed7a87f1-b503-40aa-9a08-dd3cc353aa60" providerId="AD" clId="Web-{082CDC93-7F63-6719-77C4-F2EEE9D28E46}" dt="2024-12-16T14:40:17.892" v="77" actId="1076"/>
          <ac:spMkLst>
            <pc:docMk/>
            <pc:sldMk cId="0" sldId="257"/>
            <ac:spMk id="7" creationId="{00000000-0000-0000-0000-000000000000}"/>
          </ac:spMkLst>
        </pc:spChg>
        <pc:spChg chg="mod">
          <ac:chgData name="Maria Nikolava" userId="S::mnikolava@ucgp.net::ed7a87f1-b503-40aa-9a08-dd3cc353aa60" providerId="AD" clId="Web-{082CDC93-7F63-6719-77C4-F2EEE9D28E46}" dt="2024-12-16T14:40:17.908" v="78" actId="1076"/>
          <ac:spMkLst>
            <pc:docMk/>
            <pc:sldMk cId="0" sldId="257"/>
            <ac:spMk id="9" creationId="{00000000-0000-0000-0000-000000000000}"/>
          </ac:spMkLst>
        </pc:spChg>
        <pc:spChg chg="mod">
          <ac:chgData name="Maria Nikolava" userId="S::mnikolava@ucgp.net::ed7a87f1-b503-40aa-9a08-dd3cc353aa60" providerId="AD" clId="Web-{082CDC93-7F63-6719-77C4-F2EEE9D28E46}" dt="2024-12-16T14:38:13.328" v="43" actId="20577"/>
          <ac:spMkLst>
            <pc:docMk/>
            <pc:sldMk cId="0" sldId="257"/>
            <ac:spMk id="11" creationId="{00000000-0000-0000-0000-000000000000}"/>
          </ac:spMkLst>
        </pc:spChg>
        <pc:spChg chg="mod">
          <ac:chgData name="Maria Nikolava" userId="S::mnikolava@ucgp.net::ed7a87f1-b503-40aa-9a08-dd3cc353aa60" providerId="AD" clId="Web-{082CDC93-7F63-6719-77C4-F2EEE9D28E46}" dt="2024-12-16T14:40:34.127" v="80" actId="1076"/>
          <ac:spMkLst>
            <pc:docMk/>
            <pc:sldMk cId="0" sldId="257"/>
            <ac:spMk id="12" creationId="{00000000-0000-0000-0000-000000000000}"/>
          </ac:spMkLst>
        </pc:spChg>
        <pc:picChg chg="mod">
          <ac:chgData name="Maria Nikolava" userId="S::mnikolava@ucgp.net::ed7a87f1-b503-40aa-9a08-dd3cc353aa60" providerId="AD" clId="Web-{082CDC93-7F63-6719-77C4-F2EEE9D28E46}" dt="2024-12-16T14:40:09.799" v="71" actId="1076"/>
          <ac:picMkLst>
            <pc:docMk/>
            <pc:sldMk cId="0" sldId="257"/>
            <ac:picMk id="2" creationId="{00000000-0000-0000-0000-000000000000}"/>
          </ac:picMkLst>
        </pc:picChg>
      </pc:sldChg>
      <pc:sldChg chg="modSp">
        <pc:chgData name="Maria Nikolava" userId="S::mnikolava@ucgp.net::ed7a87f1-b503-40aa-9a08-dd3cc353aa60" providerId="AD" clId="Web-{082CDC93-7F63-6719-77C4-F2EEE9D28E46}" dt="2024-12-16T14:45:31.320" v="123" actId="20577"/>
        <pc:sldMkLst>
          <pc:docMk/>
          <pc:sldMk cId="0" sldId="258"/>
        </pc:sldMkLst>
        <pc:spChg chg="mod">
          <ac:chgData name="Maria Nikolava" userId="S::mnikolava@ucgp.net::ed7a87f1-b503-40aa-9a08-dd3cc353aa60" providerId="AD" clId="Web-{082CDC93-7F63-6719-77C4-F2EEE9D28E46}" dt="2024-12-16T14:45:31.320" v="123" actId="20577"/>
          <ac:spMkLst>
            <pc:docMk/>
            <pc:sldMk cId="0" sldId="258"/>
            <ac:spMk id="3" creationId="{00000000-0000-0000-0000-000000000000}"/>
          </ac:spMkLst>
        </pc:spChg>
        <pc:spChg chg="mod">
          <ac:chgData name="Maria Nikolava" userId="S::mnikolava@ucgp.net::ed7a87f1-b503-40aa-9a08-dd3cc353aa60" providerId="AD" clId="Web-{082CDC93-7F63-6719-77C4-F2EEE9D28E46}" dt="2024-12-16T14:45:03.695" v="121" actId="1076"/>
          <ac:spMkLst>
            <pc:docMk/>
            <pc:sldMk cId="0" sldId="258"/>
            <ac:spMk id="4" creationId="{00000000-0000-0000-0000-000000000000}"/>
          </ac:spMkLst>
        </pc:spChg>
      </pc:sldChg>
      <pc:sldChg chg="modSp">
        <pc:chgData name="Maria Nikolava" userId="S::mnikolava@ucgp.net::ed7a87f1-b503-40aa-9a08-dd3cc353aa60" providerId="AD" clId="Web-{082CDC93-7F63-6719-77C4-F2EEE9D28E46}" dt="2024-12-16T14:48:05.385" v="156" actId="20577"/>
        <pc:sldMkLst>
          <pc:docMk/>
          <pc:sldMk cId="0" sldId="259"/>
        </pc:sldMkLst>
        <pc:spChg chg="mod">
          <ac:chgData name="Maria Nikolava" userId="S::mnikolava@ucgp.net::ed7a87f1-b503-40aa-9a08-dd3cc353aa60" providerId="AD" clId="Web-{082CDC93-7F63-6719-77C4-F2EEE9D28E46}" dt="2024-12-16T14:48:05.385" v="156" actId="20577"/>
          <ac:spMkLst>
            <pc:docMk/>
            <pc:sldMk cId="0" sldId="259"/>
            <ac:spMk id="5" creationId="{00000000-0000-0000-0000-000000000000}"/>
          </ac:spMkLst>
        </pc:spChg>
      </pc:sldChg>
      <pc:sldChg chg="modSp">
        <pc:chgData name="Maria Nikolava" userId="S::mnikolava@ucgp.net::ed7a87f1-b503-40aa-9a08-dd3cc353aa60" providerId="AD" clId="Web-{082CDC93-7F63-6719-77C4-F2EEE9D28E46}" dt="2024-12-16T14:46:36.149" v="135" actId="1076"/>
        <pc:sldMkLst>
          <pc:docMk/>
          <pc:sldMk cId="0" sldId="261"/>
        </pc:sldMkLst>
        <pc:spChg chg="mod">
          <ac:chgData name="Maria Nikolava" userId="S::mnikolava@ucgp.net::ed7a87f1-b503-40aa-9a08-dd3cc353aa60" providerId="AD" clId="Web-{082CDC93-7F63-6719-77C4-F2EEE9D28E46}" dt="2024-12-16T14:46:21.446" v="132" actId="20577"/>
          <ac:spMkLst>
            <pc:docMk/>
            <pc:sldMk cId="0" sldId="261"/>
            <ac:spMk id="3" creationId="{00000000-0000-0000-0000-000000000000}"/>
          </ac:spMkLst>
        </pc:spChg>
        <pc:spChg chg="mod">
          <ac:chgData name="Maria Nikolava" userId="S::mnikolava@ucgp.net::ed7a87f1-b503-40aa-9a08-dd3cc353aa60" providerId="AD" clId="Web-{082CDC93-7F63-6719-77C4-F2EEE9D28E46}" dt="2024-12-16T14:46:36.149" v="135" actId="1076"/>
          <ac:spMkLst>
            <pc:docMk/>
            <pc:sldMk cId="0" sldId="261"/>
            <ac:spMk id="4" creationId="{00000000-0000-0000-0000-000000000000}"/>
          </ac:spMkLst>
        </pc:spChg>
        <pc:spChg chg="mod">
          <ac:chgData name="Maria Nikolava" userId="S::mnikolava@ucgp.net::ed7a87f1-b503-40aa-9a08-dd3cc353aa60" providerId="AD" clId="Web-{082CDC93-7F63-6719-77C4-F2EEE9D28E46}" dt="2024-12-16T14:46:06.102" v="128" actId="20577"/>
          <ac:spMkLst>
            <pc:docMk/>
            <pc:sldMk cId="0" sldId="261"/>
            <ac:spMk id="5" creationId="{00000000-0000-0000-0000-000000000000}"/>
          </ac:spMkLst>
        </pc:spChg>
      </pc:sldChg>
      <pc:sldChg chg="modSp">
        <pc:chgData name="Maria Nikolava" userId="S::mnikolava@ucgp.net::ed7a87f1-b503-40aa-9a08-dd3cc353aa60" providerId="AD" clId="Web-{082CDC93-7F63-6719-77C4-F2EEE9D28E46}" dt="2024-12-16T14:36:43.935" v="30" actId="1076"/>
        <pc:sldMkLst>
          <pc:docMk/>
          <pc:sldMk cId="0" sldId="263"/>
        </pc:sldMkLst>
        <pc:spChg chg="mod">
          <ac:chgData name="Maria Nikolava" userId="S::mnikolava@ucgp.net::ed7a87f1-b503-40aa-9a08-dd3cc353aa60" providerId="AD" clId="Web-{082CDC93-7F63-6719-77C4-F2EEE9D28E46}" dt="2024-12-16T14:36:43.935" v="30" actId="1076"/>
          <ac:spMkLst>
            <pc:docMk/>
            <pc:sldMk cId="0" sldId="263"/>
            <ac:spMk id="3" creationId="{00000000-0000-0000-0000-000000000000}"/>
          </ac:spMkLst>
        </pc:spChg>
        <pc:spChg chg="mod">
          <ac:chgData name="Maria Nikolava" userId="S::mnikolava@ucgp.net::ed7a87f1-b503-40aa-9a08-dd3cc353aa60" providerId="AD" clId="Web-{082CDC93-7F63-6719-77C4-F2EEE9D28E46}" dt="2024-12-16T14:35:54.388" v="20" actId="20577"/>
          <ac:spMkLst>
            <pc:docMk/>
            <pc:sldMk cId="0" sldId="263"/>
            <ac:spMk id="5" creationId="{00000000-0000-0000-0000-000000000000}"/>
          </ac:spMkLst>
        </pc:spChg>
        <pc:spChg chg="mod">
          <ac:chgData name="Maria Nikolava" userId="S::mnikolava@ucgp.net::ed7a87f1-b503-40aa-9a08-dd3cc353aa60" providerId="AD" clId="Web-{082CDC93-7F63-6719-77C4-F2EEE9D28E46}" dt="2024-12-16T14:36:10.154" v="24"/>
          <ac:spMkLst>
            <pc:docMk/>
            <pc:sldMk cId="0" sldId="263"/>
            <ac:spMk id="7" creationId="{00000000-0000-0000-0000-000000000000}"/>
          </ac:spMkLst>
        </pc:spChg>
        <pc:spChg chg="mod">
          <ac:chgData name="Maria Nikolava" userId="S::mnikolava@ucgp.net::ed7a87f1-b503-40aa-9a08-dd3cc353aa60" providerId="AD" clId="Web-{082CDC93-7F63-6719-77C4-F2EEE9D28E46}" dt="2024-12-16T14:33:55.292" v="10" actId="20577"/>
          <ac:spMkLst>
            <pc:docMk/>
            <pc:sldMk cId="0" sldId="263"/>
            <ac:spMk id="9" creationId="{00000000-0000-0000-0000-000000000000}"/>
          </ac:spMkLst>
        </pc:spChg>
      </pc:sldChg>
      <pc:sldChg chg="modSp">
        <pc:chgData name="Maria Nikolava" userId="S::mnikolava@ucgp.net::ed7a87f1-b503-40aa-9a08-dd3cc353aa60" providerId="AD" clId="Web-{082CDC93-7F63-6719-77C4-F2EEE9D28E46}" dt="2024-12-16T14:47:44.619" v="152" actId="1076"/>
        <pc:sldMkLst>
          <pc:docMk/>
          <pc:sldMk cId="0" sldId="264"/>
        </pc:sldMkLst>
        <pc:spChg chg="mod">
          <ac:chgData name="Maria Nikolava" userId="S::mnikolava@ucgp.net::ed7a87f1-b503-40aa-9a08-dd3cc353aa60" providerId="AD" clId="Web-{082CDC93-7F63-6719-77C4-F2EEE9D28E46}" dt="2024-12-16T14:47:39.088" v="151" actId="20577"/>
          <ac:spMkLst>
            <pc:docMk/>
            <pc:sldMk cId="0" sldId="264"/>
            <ac:spMk id="3" creationId="{00000000-0000-0000-0000-000000000000}"/>
          </ac:spMkLst>
        </pc:spChg>
        <pc:spChg chg="mod">
          <ac:chgData name="Maria Nikolava" userId="S::mnikolava@ucgp.net::ed7a87f1-b503-40aa-9a08-dd3cc353aa60" providerId="AD" clId="Web-{082CDC93-7F63-6719-77C4-F2EEE9D28E46}" dt="2024-12-16T14:47:44.619" v="152" actId="1076"/>
          <ac:spMkLst>
            <pc:docMk/>
            <pc:sldMk cId="0" sldId="264"/>
            <ac:spMk id="5" creationId="{00000000-0000-0000-0000-000000000000}"/>
          </ac:spMkLst>
        </pc:spChg>
        <pc:spChg chg="mod">
          <ac:chgData name="Maria Nikolava" userId="S::mnikolava@ucgp.net::ed7a87f1-b503-40aa-9a08-dd3cc353aa60" providerId="AD" clId="Web-{082CDC93-7F63-6719-77C4-F2EEE9D28E46}" dt="2024-12-16T14:47:12.884" v="143" actId="20577"/>
          <ac:spMkLst>
            <pc:docMk/>
            <pc:sldMk cId="0" sldId="264"/>
            <ac:spMk id="7" creationId="{00000000-0000-0000-0000-000000000000}"/>
          </ac:spMkLst>
        </pc:spChg>
        <pc:spChg chg="mod">
          <ac:chgData name="Maria Nikolava" userId="S::mnikolava@ucgp.net::ed7a87f1-b503-40aa-9a08-dd3cc353aa60" providerId="AD" clId="Web-{082CDC93-7F63-6719-77C4-F2EEE9D28E46}" dt="2024-12-16T14:46:58.322" v="139" actId="20577"/>
          <ac:spMkLst>
            <pc:docMk/>
            <pc:sldMk cId="0" sldId="264"/>
            <ac:spMk id="9" creationId="{00000000-0000-0000-0000-000000000000}"/>
          </ac:spMkLst>
        </pc:spChg>
      </pc:sldChg>
      <pc:sldChg chg="modSp">
        <pc:chgData name="Maria Nikolava" userId="S::mnikolava@ucgp.net::ed7a87f1-b503-40aa-9a08-dd3cc353aa60" providerId="AD" clId="Web-{082CDC93-7F63-6719-77C4-F2EEE9D28E46}" dt="2024-12-16T14:44:25.444" v="115" actId="1076"/>
        <pc:sldMkLst>
          <pc:docMk/>
          <pc:sldMk cId="0" sldId="265"/>
        </pc:sldMkLst>
        <pc:spChg chg="mod">
          <ac:chgData name="Maria Nikolava" userId="S::mnikolava@ucgp.net::ed7a87f1-b503-40aa-9a08-dd3cc353aa60" providerId="AD" clId="Web-{082CDC93-7F63-6719-77C4-F2EEE9D28E46}" dt="2024-12-16T14:44:25.444" v="115" actId="1076"/>
          <ac:spMkLst>
            <pc:docMk/>
            <pc:sldMk cId="0" sldId="265"/>
            <ac:spMk id="3" creationId="{00000000-0000-0000-0000-000000000000}"/>
          </ac:spMkLst>
        </pc:spChg>
        <pc:spChg chg="mod">
          <ac:chgData name="Maria Nikolava" userId="S::mnikolava@ucgp.net::ed7a87f1-b503-40aa-9a08-dd3cc353aa60" providerId="AD" clId="Web-{082CDC93-7F63-6719-77C4-F2EEE9D28E46}" dt="2024-12-16T14:44:05.022" v="111" actId="20577"/>
          <ac:spMkLst>
            <pc:docMk/>
            <pc:sldMk cId="0" sldId="265"/>
            <ac:spMk id="5" creationId="{00000000-0000-0000-0000-000000000000}"/>
          </ac:spMkLst>
        </pc:spChg>
        <pc:spChg chg="mod">
          <ac:chgData name="Maria Nikolava" userId="S::mnikolava@ucgp.net::ed7a87f1-b503-40aa-9a08-dd3cc353aa60" providerId="AD" clId="Web-{082CDC93-7F63-6719-77C4-F2EEE9D28E46}" dt="2024-12-16T14:43:56.256" v="108" actId="20577"/>
          <ac:spMkLst>
            <pc:docMk/>
            <pc:sldMk cId="0" sldId="265"/>
            <ac:spMk id="7" creationId="{00000000-0000-0000-0000-000000000000}"/>
          </ac:spMkLst>
        </pc:spChg>
        <pc:spChg chg="mod">
          <ac:chgData name="Maria Nikolava" userId="S::mnikolava@ucgp.net::ed7a87f1-b503-40aa-9a08-dd3cc353aa60" providerId="AD" clId="Web-{082CDC93-7F63-6719-77C4-F2EEE9D28E46}" dt="2024-12-16T14:43:29.568" v="104" actId="20577"/>
          <ac:spMkLst>
            <pc:docMk/>
            <pc:sldMk cId="0" sldId="265"/>
            <ac:spMk id="9" creationId="{00000000-0000-0000-0000-000000000000}"/>
          </ac:spMkLst>
        </pc:spChg>
      </pc:sldChg>
      <pc:sldChg chg="modSp">
        <pc:chgData name="Maria Nikolava" userId="S::mnikolava@ucgp.net::ed7a87f1-b503-40aa-9a08-dd3cc353aa60" providerId="AD" clId="Web-{082CDC93-7F63-6719-77C4-F2EEE9D28E46}" dt="2024-12-16T14:50:58.264" v="193" actId="1076"/>
        <pc:sldMkLst>
          <pc:docMk/>
          <pc:sldMk cId="0" sldId="266"/>
        </pc:sldMkLst>
        <pc:spChg chg="mod">
          <ac:chgData name="Maria Nikolava" userId="S::mnikolava@ucgp.net::ed7a87f1-b503-40aa-9a08-dd3cc353aa60" providerId="AD" clId="Web-{082CDC93-7F63-6719-77C4-F2EEE9D28E46}" dt="2024-12-16T14:50:58.264" v="193" actId="1076"/>
          <ac:spMkLst>
            <pc:docMk/>
            <pc:sldMk cId="0" sldId="266"/>
            <ac:spMk id="3" creationId="{00000000-0000-0000-0000-000000000000}"/>
          </ac:spMkLst>
        </pc:spChg>
        <pc:spChg chg="mod">
          <ac:chgData name="Maria Nikolava" userId="S::mnikolava@ucgp.net::ed7a87f1-b503-40aa-9a08-dd3cc353aa60" providerId="AD" clId="Web-{082CDC93-7F63-6719-77C4-F2EEE9D28E46}" dt="2024-12-16T14:50:47.357" v="189" actId="20577"/>
          <ac:spMkLst>
            <pc:docMk/>
            <pc:sldMk cId="0" sldId="266"/>
            <ac:spMk id="5" creationId="{00000000-0000-0000-0000-000000000000}"/>
          </ac:spMkLst>
        </pc:spChg>
        <pc:spChg chg="mod">
          <ac:chgData name="Maria Nikolava" userId="S::mnikolava@ucgp.net::ed7a87f1-b503-40aa-9a08-dd3cc353aa60" providerId="AD" clId="Web-{082CDC93-7F63-6719-77C4-F2EEE9D28E46}" dt="2024-12-16T14:50:25.591" v="185" actId="1076"/>
          <ac:spMkLst>
            <pc:docMk/>
            <pc:sldMk cId="0" sldId="266"/>
            <ac:spMk id="7" creationId="{00000000-0000-0000-0000-000000000000}"/>
          </ac:spMkLst>
        </pc:spChg>
        <pc:spChg chg="mod">
          <ac:chgData name="Maria Nikolava" userId="S::mnikolava@ucgp.net::ed7a87f1-b503-40aa-9a08-dd3cc353aa60" providerId="AD" clId="Web-{082CDC93-7F63-6719-77C4-F2EEE9D28E46}" dt="2024-12-16T14:50:04.356" v="180" actId="20577"/>
          <ac:spMkLst>
            <pc:docMk/>
            <pc:sldMk cId="0" sldId="266"/>
            <ac:spMk id="9" creationId="{00000000-0000-0000-0000-000000000000}"/>
          </ac:spMkLst>
        </pc:spChg>
      </pc:sldChg>
      <pc:sldChg chg="modSp">
        <pc:chgData name="Maria Nikolava" userId="S::mnikolava@ucgp.net::ed7a87f1-b503-40aa-9a08-dd3cc353aa60" providerId="AD" clId="Web-{082CDC93-7F63-6719-77C4-F2EEE9D28E46}" dt="2024-12-16T14:42:45.598" v="99" actId="20577"/>
        <pc:sldMkLst>
          <pc:docMk/>
          <pc:sldMk cId="0" sldId="267"/>
        </pc:sldMkLst>
        <pc:spChg chg="mod">
          <ac:chgData name="Maria Nikolava" userId="S::mnikolava@ucgp.net::ed7a87f1-b503-40aa-9a08-dd3cc353aa60" providerId="AD" clId="Web-{082CDC93-7F63-6719-77C4-F2EEE9D28E46}" dt="2024-12-16T14:42:01.019" v="93" actId="20577"/>
          <ac:spMkLst>
            <pc:docMk/>
            <pc:sldMk cId="0" sldId="267"/>
            <ac:spMk id="4" creationId="{00000000-0000-0000-0000-000000000000}"/>
          </ac:spMkLst>
        </pc:spChg>
        <pc:spChg chg="mod">
          <ac:chgData name="Maria Nikolava" userId="S::mnikolava@ucgp.net::ed7a87f1-b503-40aa-9a08-dd3cc353aa60" providerId="AD" clId="Web-{082CDC93-7F63-6719-77C4-F2EEE9D28E46}" dt="2024-12-16T14:41:50.472" v="90" actId="20577"/>
          <ac:spMkLst>
            <pc:docMk/>
            <pc:sldMk cId="0" sldId="267"/>
            <ac:spMk id="6" creationId="{00000000-0000-0000-0000-000000000000}"/>
          </ac:spMkLst>
        </pc:spChg>
        <pc:spChg chg="mod">
          <ac:chgData name="Maria Nikolava" userId="S::mnikolava@ucgp.net::ed7a87f1-b503-40aa-9a08-dd3cc353aa60" providerId="AD" clId="Web-{082CDC93-7F63-6719-77C4-F2EEE9D28E46}" dt="2024-12-16T14:41:18.050" v="86" actId="20577"/>
          <ac:spMkLst>
            <pc:docMk/>
            <pc:sldMk cId="0" sldId="267"/>
            <ac:spMk id="8" creationId="{00000000-0000-0000-0000-000000000000}"/>
          </ac:spMkLst>
        </pc:spChg>
        <pc:spChg chg="mod">
          <ac:chgData name="Maria Nikolava" userId="S::mnikolava@ucgp.net::ed7a87f1-b503-40aa-9a08-dd3cc353aa60" providerId="AD" clId="Web-{082CDC93-7F63-6719-77C4-F2EEE9D28E46}" dt="2024-12-16T14:42:45.598" v="99" actId="20577"/>
          <ac:spMkLst>
            <pc:docMk/>
            <pc:sldMk cId="0" sldId="267"/>
            <ac:spMk id="11" creationId="{00000000-0000-0000-0000-000000000000}"/>
          </ac:spMkLst>
        </pc:spChg>
      </pc:sldChg>
      <pc:sldChg chg="modSp">
        <pc:chgData name="Maria Nikolava" userId="S::mnikolava@ucgp.net::ed7a87f1-b503-40aa-9a08-dd3cc353aa60" providerId="AD" clId="Web-{082CDC93-7F63-6719-77C4-F2EEE9D28E46}" dt="2024-12-16T14:49:30.871" v="175" actId="1076"/>
        <pc:sldMkLst>
          <pc:docMk/>
          <pc:sldMk cId="0" sldId="268"/>
        </pc:sldMkLst>
        <pc:spChg chg="mod">
          <ac:chgData name="Maria Nikolava" userId="S::mnikolava@ucgp.net::ed7a87f1-b503-40aa-9a08-dd3cc353aa60" providerId="AD" clId="Web-{082CDC93-7F63-6719-77C4-F2EEE9D28E46}" dt="2024-12-16T14:49:04.590" v="169" actId="20577"/>
          <ac:spMkLst>
            <pc:docMk/>
            <pc:sldMk cId="0" sldId="268"/>
            <ac:spMk id="4" creationId="{00000000-0000-0000-0000-000000000000}"/>
          </ac:spMkLst>
        </pc:spChg>
        <pc:spChg chg="mod">
          <ac:chgData name="Maria Nikolava" userId="S::mnikolava@ucgp.net::ed7a87f1-b503-40aa-9a08-dd3cc353aa60" providerId="AD" clId="Web-{082CDC93-7F63-6719-77C4-F2EEE9D28E46}" dt="2024-12-16T14:48:52.902" v="166" actId="20577"/>
          <ac:spMkLst>
            <pc:docMk/>
            <pc:sldMk cId="0" sldId="268"/>
            <ac:spMk id="6" creationId="{00000000-0000-0000-0000-000000000000}"/>
          </ac:spMkLst>
        </pc:spChg>
        <pc:spChg chg="mod">
          <ac:chgData name="Maria Nikolava" userId="S::mnikolava@ucgp.net::ed7a87f1-b503-40aa-9a08-dd3cc353aa60" providerId="AD" clId="Web-{082CDC93-7F63-6719-77C4-F2EEE9D28E46}" dt="2024-12-16T14:48:43.964" v="163" actId="20577"/>
          <ac:spMkLst>
            <pc:docMk/>
            <pc:sldMk cId="0" sldId="268"/>
            <ac:spMk id="8" creationId="{00000000-0000-0000-0000-000000000000}"/>
          </ac:spMkLst>
        </pc:spChg>
        <pc:spChg chg="mod">
          <ac:chgData name="Maria Nikolava" userId="S::mnikolava@ucgp.net::ed7a87f1-b503-40aa-9a08-dd3cc353aa60" providerId="AD" clId="Web-{082CDC93-7F63-6719-77C4-F2EEE9D28E46}" dt="2024-12-16T14:48:19.667" v="159" actId="20577"/>
          <ac:spMkLst>
            <pc:docMk/>
            <pc:sldMk cId="0" sldId="268"/>
            <ac:spMk id="10" creationId="{00000000-0000-0000-0000-000000000000}"/>
          </ac:spMkLst>
        </pc:spChg>
        <pc:spChg chg="mod">
          <ac:chgData name="Maria Nikolava" userId="S::mnikolava@ucgp.net::ed7a87f1-b503-40aa-9a08-dd3cc353aa60" providerId="AD" clId="Web-{082CDC93-7F63-6719-77C4-F2EEE9D28E46}" dt="2024-12-16T14:49:30.871" v="175" actId="1076"/>
          <ac:spMkLst>
            <pc:docMk/>
            <pc:sldMk cId="0" sldId="268"/>
            <ac:spMk id="11" creationId="{00000000-0000-0000-0000-000000000000}"/>
          </ac:spMkLst>
        </pc:spChg>
        <pc:picChg chg="mod">
          <ac:chgData name="Maria Nikolava" userId="S::mnikolava@ucgp.net::ed7a87f1-b503-40aa-9a08-dd3cc353aa60" providerId="AD" clId="Web-{082CDC93-7F63-6719-77C4-F2EEE9D28E46}" dt="2024-12-16T14:49:27.246" v="174" actId="1076"/>
          <ac:picMkLst>
            <pc:docMk/>
            <pc:sldMk cId="0" sldId="268"/>
            <ac:picMk id="3" creationId="{00000000-0000-0000-0000-000000000000}"/>
          </ac:picMkLst>
        </pc:picChg>
      </pc:sldChg>
      <pc:sldChg chg="modSp">
        <pc:chgData name="Maria Nikolava" userId="S::mnikolava@ucgp.net::ed7a87f1-b503-40aa-9a08-dd3cc353aa60" providerId="AD" clId="Web-{082CDC93-7F63-6719-77C4-F2EEE9D28E46}" dt="2024-12-16T14:52:38.906" v="212" actId="20577"/>
        <pc:sldMkLst>
          <pc:docMk/>
          <pc:sldMk cId="0" sldId="269"/>
        </pc:sldMkLst>
        <pc:spChg chg="mod">
          <ac:chgData name="Maria Nikolava" userId="S::mnikolava@ucgp.net::ed7a87f1-b503-40aa-9a08-dd3cc353aa60" providerId="AD" clId="Web-{082CDC93-7F63-6719-77C4-F2EEE9D28E46}" dt="2024-12-16T14:52:31.968" v="210" actId="20577"/>
          <ac:spMkLst>
            <pc:docMk/>
            <pc:sldMk cId="0" sldId="269"/>
            <ac:spMk id="4" creationId="{00000000-0000-0000-0000-000000000000}"/>
          </ac:spMkLst>
        </pc:spChg>
        <pc:spChg chg="mod">
          <ac:chgData name="Maria Nikolava" userId="S::mnikolava@ucgp.net::ed7a87f1-b503-40aa-9a08-dd3cc353aa60" providerId="AD" clId="Web-{082CDC93-7F63-6719-77C4-F2EEE9D28E46}" dt="2024-12-16T14:52:16.890" v="206" actId="20577"/>
          <ac:spMkLst>
            <pc:docMk/>
            <pc:sldMk cId="0" sldId="269"/>
            <ac:spMk id="6" creationId="{00000000-0000-0000-0000-000000000000}"/>
          </ac:spMkLst>
        </pc:spChg>
        <pc:spChg chg="mod">
          <ac:chgData name="Maria Nikolava" userId="S::mnikolava@ucgp.net::ed7a87f1-b503-40aa-9a08-dd3cc353aa60" providerId="AD" clId="Web-{082CDC93-7F63-6719-77C4-F2EEE9D28E46}" dt="2024-12-16T14:52:05.405" v="202" actId="20577"/>
          <ac:spMkLst>
            <pc:docMk/>
            <pc:sldMk cId="0" sldId="269"/>
            <ac:spMk id="8" creationId="{00000000-0000-0000-0000-000000000000}"/>
          </ac:spMkLst>
        </pc:spChg>
        <pc:spChg chg="mod">
          <ac:chgData name="Maria Nikolava" userId="S::mnikolava@ucgp.net::ed7a87f1-b503-40aa-9a08-dd3cc353aa60" providerId="AD" clId="Web-{082CDC93-7F63-6719-77C4-F2EEE9D28E46}" dt="2024-12-16T14:51:42.811" v="197" actId="20577"/>
          <ac:spMkLst>
            <pc:docMk/>
            <pc:sldMk cId="0" sldId="269"/>
            <ac:spMk id="10" creationId="{00000000-0000-0000-0000-000000000000}"/>
          </ac:spMkLst>
        </pc:spChg>
        <pc:spChg chg="mod">
          <ac:chgData name="Maria Nikolava" userId="S::mnikolava@ucgp.net::ed7a87f1-b503-40aa-9a08-dd3cc353aa60" providerId="AD" clId="Web-{082CDC93-7F63-6719-77C4-F2EEE9D28E46}" dt="2024-12-16T14:52:38.906" v="212" actId="20577"/>
          <ac:spMkLst>
            <pc:docMk/>
            <pc:sldMk cId="0" sldId="269"/>
            <ac:spMk id="11" creationId="{00000000-0000-0000-0000-000000000000}"/>
          </ac:spMkLst>
        </pc:spChg>
      </pc:sldChg>
      <pc:sldChg chg="modSp">
        <pc:chgData name="Maria Nikolava" userId="S::mnikolava@ucgp.net::ed7a87f1-b503-40aa-9a08-dd3cc353aa60" providerId="AD" clId="Web-{082CDC93-7F63-6719-77C4-F2EEE9D28E46}" dt="2024-12-16T14:33:22.213" v="7" actId="20577"/>
        <pc:sldMkLst>
          <pc:docMk/>
          <pc:sldMk cId="0" sldId="272"/>
        </pc:sldMkLst>
        <pc:spChg chg="mod">
          <ac:chgData name="Maria Nikolava" userId="S::mnikolava@ucgp.net::ed7a87f1-b503-40aa-9a08-dd3cc353aa60" providerId="AD" clId="Web-{082CDC93-7F63-6719-77C4-F2EEE9D28E46}" dt="2024-12-16T14:33:22.213" v="7" actId="20577"/>
          <ac:spMkLst>
            <pc:docMk/>
            <pc:sldMk cId="0" sldId="272"/>
            <ac:spMk id="4" creationId="{00000000-0000-0000-0000-000000000000}"/>
          </ac:spMkLst>
        </pc:spChg>
      </pc:sldChg>
      <pc:sldChg chg="modSp">
        <pc:chgData name="Maria Nikolava" userId="S::mnikolava@ucgp.net::ed7a87f1-b503-40aa-9a08-dd3cc353aa60" providerId="AD" clId="Web-{082CDC93-7F63-6719-77C4-F2EEE9D28E46}" dt="2024-12-16T14:43:05.489" v="101" actId="20577"/>
        <pc:sldMkLst>
          <pc:docMk/>
          <pc:sldMk cId="0" sldId="273"/>
        </pc:sldMkLst>
        <pc:spChg chg="mod">
          <ac:chgData name="Maria Nikolava" userId="S::mnikolava@ucgp.net::ed7a87f1-b503-40aa-9a08-dd3cc353aa60" providerId="AD" clId="Web-{082CDC93-7F63-6719-77C4-F2EEE9D28E46}" dt="2024-12-16T14:43:05.489" v="101" actId="20577"/>
          <ac:spMkLst>
            <pc:docMk/>
            <pc:sldMk cId="0" sldId="273"/>
            <ac:spMk id="2" creationId="{00000000-0000-0000-0000-000000000000}"/>
          </ac:spMkLst>
        </pc:spChg>
      </pc:sldChg>
      <pc:sldChg chg="modSp">
        <pc:chgData name="Maria Nikolava" userId="S::mnikolava@ucgp.net::ed7a87f1-b503-40aa-9a08-dd3cc353aa60" providerId="AD" clId="Web-{082CDC93-7F63-6719-77C4-F2EEE9D28E46}" dt="2024-12-16T14:49:46.481" v="177" actId="20577"/>
        <pc:sldMkLst>
          <pc:docMk/>
          <pc:sldMk cId="0" sldId="274"/>
        </pc:sldMkLst>
        <pc:spChg chg="mod">
          <ac:chgData name="Maria Nikolava" userId="S::mnikolava@ucgp.net::ed7a87f1-b503-40aa-9a08-dd3cc353aa60" providerId="AD" clId="Web-{082CDC93-7F63-6719-77C4-F2EEE9D28E46}" dt="2024-12-16T14:49:46.481" v="177" actId="20577"/>
          <ac:spMkLst>
            <pc:docMk/>
            <pc:sldMk cId="0" sldId="274"/>
            <ac:spMk id="2" creationId="{00000000-0000-0000-0000-000000000000}"/>
          </ac:spMkLst>
        </pc:spChg>
      </pc:sldChg>
      <pc:sldChg chg="del">
        <pc:chgData name="Maria Nikolava" userId="S::mnikolava@ucgp.net::ed7a87f1-b503-40aa-9a08-dd3cc353aa60" providerId="AD" clId="Web-{082CDC93-7F63-6719-77C4-F2EEE9D28E46}" dt="2024-12-16T14:51:22.811" v="194"/>
        <pc:sldMkLst>
          <pc:docMk/>
          <pc:sldMk cId="0" sldId="275"/>
        </pc:sldMkLst>
      </pc:sldChg>
      <pc:sldChg chg="modSp">
        <pc:chgData name="Maria Nikolava" userId="S::mnikolava@ucgp.net::ed7a87f1-b503-40aa-9a08-dd3cc353aa60" providerId="AD" clId="Web-{082CDC93-7F63-6719-77C4-F2EEE9D28E46}" dt="2024-12-16T14:52:54.219" v="214" actId="20577"/>
        <pc:sldMkLst>
          <pc:docMk/>
          <pc:sldMk cId="0" sldId="276"/>
        </pc:sldMkLst>
        <pc:spChg chg="mod">
          <ac:chgData name="Maria Nikolava" userId="S::mnikolava@ucgp.net::ed7a87f1-b503-40aa-9a08-dd3cc353aa60" providerId="AD" clId="Web-{082CDC93-7F63-6719-77C4-F2EEE9D28E46}" dt="2024-12-16T14:52:54.219" v="214" actId="20577"/>
          <ac:spMkLst>
            <pc:docMk/>
            <pc:sldMk cId="0" sldId="276"/>
            <ac:spMk id="2" creationId="{00000000-0000-0000-0000-000000000000}"/>
          </ac:spMkLst>
        </pc:spChg>
      </pc:sldChg>
    </pc:docChg>
  </pc:docChgLst>
  <pc:docChgLst>
    <pc:chgData name="Maria Nikolava" userId="S::mnikolava@ucgp.net::ed7a87f1-b503-40aa-9a08-dd3cc353aa60" providerId="AD" clId="Web-{52A94C16-C05C-8326-51C3-330EAC2120DF}"/>
    <pc:docChg chg="modSld sldOrd">
      <pc:chgData name="Maria Nikolava" userId="S::mnikolava@ucgp.net::ed7a87f1-b503-40aa-9a08-dd3cc353aa60" providerId="AD" clId="Web-{52A94C16-C05C-8326-51C3-330EAC2120DF}" dt="2024-12-16T14:15:58.235" v="21"/>
      <pc:docMkLst>
        <pc:docMk/>
      </pc:docMkLst>
      <pc:sldChg chg="addSp modSp mod setBg">
        <pc:chgData name="Maria Nikolava" userId="S::mnikolava@ucgp.net::ed7a87f1-b503-40aa-9a08-dd3cc353aa60" providerId="AD" clId="Web-{52A94C16-C05C-8326-51C3-330EAC2120DF}" dt="2024-12-16T14:12:31.951" v="7" actId="20577"/>
        <pc:sldMkLst>
          <pc:docMk/>
          <pc:sldMk cId="0" sldId="256"/>
        </pc:sldMkLst>
        <pc:spChg chg="mod">
          <ac:chgData name="Maria Nikolava" userId="S::mnikolava@ucgp.net::ed7a87f1-b503-40aa-9a08-dd3cc353aa60" providerId="AD" clId="Web-{52A94C16-C05C-8326-51C3-330EAC2120DF}" dt="2024-12-16T14:12:31.951" v="7" actId="20577"/>
          <ac:spMkLst>
            <pc:docMk/>
            <pc:sldMk cId="0" sldId="256"/>
            <ac:spMk id="3" creationId="{00000000-0000-0000-0000-000000000000}"/>
          </ac:spMkLst>
        </pc:spChg>
        <pc:spChg chg="mod ord">
          <ac:chgData name="Maria Nikolava" userId="S::mnikolava@ucgp.net::ed7a87f1-b503-40aa-9a08-dd3cc353aa60" providerId="AD" clId="Web-{52A94C16-C05C-8326-51C3-330EAC2120DF}" dt="2024-12-16T14:12:12.482" v="6" actId="20577"/>
          <ac:spMkLst>
            <pc:docMk/>
            <pc:sldMk cId="0" sldId="256"/>
            <ac:spMk id="4" creationId="{00000000-0000-0000-0000-000000000000}"/>
          </ac:spMkLst>
        </pc:spChg>
        <pc:spChg chg="add">
          <ac:chgData name="Maria Nikolava" userId="S::mnikolava@ucgp.net::ed7a87f1-b503-40aa-9a08-dd3cc353aa60" providerId="AD" clId="Web-{52A94C16-C05C-8326-51C3-330EAC2120DF}" dt="2024-12-16T14:11:09.997" v="1"/>
          <ac:spMkLst>
            <pc:docMk/>
            <pc:sldMk cId="0" sldId="256"/>
            <ac:spMk id="9" creationId="{327D73B4-9F5C-4A64-A179-51B9500CB8B5}"/>
          </ac:spMkLst>
        </pc:spChg>
        <pc:spChg chg="add">
          <ac:chgData name="Maria Nikolava" userId="S::mnikolava@ucgp.net::ed7a87f1-b503-40aa-9a08-dd3cc353aa60" providerId="AD" clId="Web-{52A94C16-C05C-8326-51C3-330EAC2120DF}" dt="2024-12-16T14:11:09.997" v="1"/>
          <ac:spMkLst>
            <pc:docMk/>
            <pc:sldMk cId="0" sldId="256"/>
            <ac:spMk id="11" creationId="{C1F06963-6374-4B48-844F-071A9BAAAE02}"/>
          </ac:spMkLst>
        </pc:spChg>
        <pc:spChg chg="add">
          <ac:chgData name="Maria Nikolava" userId="S::mnikolava@ucgp.net::ed7a87f1-b503-40aa-9a08-dd3cc353aa60" providerId="AD" clId="Web-{52A94C16-C05C-8326-51C3-330EAC2120DF}" dt="2024-12-16T14:11:09.997" v="1"/>
          <ac:spMkLst>
            <pc:docMk/>
            <pc:sldMk cId="0" sldId="256"/>
            <ac:spMk id="13" creationId="{6CB927A4-E432-4310-9CD5-E89FF5063179}"/>
          </ac:spMkLst>
        </pc:spChg>
        <pc:spChg chg="add">
          <ac:chgData name="Maria Nikolava" userId="S::mnikolava@ucgp.net::ed7a87f1-b503-40aa-9a08-dd3cc353aa60" providerId="AD" clId="Web-{52A94C16-C05C-8326-51C3-330EAC2120DF}" dt="2024-12-16T14:11:09.997" v="1"/>
          <ac:spMkLst>
            <pc:docMk/>
            <pc:sldMk cId="0" sldId="256"/>
            <ac:spMk id="15" creationId="{1453BF6C-B012-48B7-B4E8-6D7AC7C27D02}"/>
          </ac:spMkLst>
        </pc:spChg>
        <pc:spChg chg="add">
          <ac:chgData name="Maria Nikolava" userId="S::mnikolava@ucgp.net::ed7a87f1-b503-40aa-9a08-dd3cc353aa60" providerId="AD" clId="Web-{52A94C16-C05C-8326-51C3-330EAC2120DF}" dt="2024-12-16T14:11:09.997" v="1"/>
          <ac:spMkLst>
            <pc:docMk/>
            <pc:sldMk cId="0" sldId="256"/>
            <ac:spMk id="17" creationId="{E3020543-B24B-4EC4-8FFC-8DD88EEA91A8}"/>
          </ac:spMkLst>
        </pc:spChg>
        <pc:picChg chg="mod">
          <ac:chgData name="Maria Nikolava" userId="S::mnikolava@ucgp.net::ed7a87f1-b503-40aa-9a08-dd3cc353aa60" providerId="AD" clId="Web-{52A94C16-C05C-8326-51C3-330EAC2120DF}" dt="2024-12-16T14:11:09.997" v="1"/>
          <ac:picMkLst>
            <pc:docMk/>
            <pc:sldMk cId="0" sldId="256"/>
            <ac:picMk id="2" creationId="{00000000-0000-0000-0000-000000000000}"/>
          </ac:picMkLst>
        </pc:picChg>
        <pc:cxnChg chg="add">
          <ac:chgData name="Maria Nikolava" userId="S::mnikolava@ucgp.net::ed7a87f1-b503-40aa-9a08-dd3cc353aa60" providerId="AD" clId="Web-{52A94C16-C05C-8326-51C3-330EAC2120DF}" dt="2024-12-16T14:11:09.997" v="1"/>
          <ac:cxnSpMkLst>
            <pc:docMk/>
            <pc:sldMk cId="0" sldId="256"/>
            <ac:cxnSpMk id="19" creationId="{C49DA8F6-BCC1-4447-B54C-57856834B94B}"/>
          </ac:cxnSpMkLst>
        </pc:cxnChg>
      </pc:sldChg>
      <pc:sldChg chg="ord">
        <pc:chgData name="Maria Nikolava" userId="S::mnikolava@ucgp.net::ed7a87f1-b503-40aa-9a08-dd3cc353aa60" providerId="AD" clId="Web-{52A94C16-C05C-8326-51C3-330EAC2120DF}" dt="2024-12-16T14:15:04.562" v="14"/>
        <pc:sldMkLst>
          <pc:docMk/>
          <pc:sldMk cId="0" sldId="260"/>
        </pc:sldMkLst>
      </pc:sldChg>
      <pc:sldChg chg="ord">
        <pc:chgData name="Maria Nikolava" userId="S::mnikolava@ucgp.net::ed7a87f1-b503-40aa-9a08-dd3cc353aa60" providerId="AD" clId="Web-{52A94C16-C05C-8326-51C3-330EAC2120DF}" dt="2024-12-16T14:15:12.703" v="15"/>
        <pc:sldMkLst>
          <pc:docMk/>
          <pc:sldMk cId="0" sldId="261"/>
        </pc:sldMkLst>
      </pc:sldChg>
      <pc:sldChg chg="ord">
        <pc:chgData name="Maria Nikolava" userId="S::mnikolava@ucgp.net::ed7a87f1-b503-40aa-9a08-dd3cc353aa60" providerId="AD" clId="Web-{52A94C16-C05C-8326-51C3-330EAC2120DF}" dt="2024-12-16T14:13:27.405" v="9"/>
        <pc:sldMkLst>
          <pc:docMk/>
          <pc:sldMk cId="0" sldId="263"/>
        </pc:sldMkLst>
      </pc:sldChg>
      <pc:sldChg chg="ord">
        <pc:chgData name="Maria Nikolava" userId="S::mnikolava@ucgp.net::ed7a87f1-b503-40aa-9a08-dd3cc353aa60" providerId="AD" clId="Web-{52A94C16-C05C-8326-51C3-330EAC2120DF}" dt="2024-12-16T14:15:17.094" v="16"/>
        <pc:sldMkLst>
          <pc:docMk/>
          <pc:sldMk cId="0" sldId="264"/>
        </pc:sldMkLst>
      </pc:sldChg>
      <pc:sldChg chg="ord">
        <pc:chgData name="Maria Nikolava" userId="S::mnikolava@ucgp.net::ed7a87f1-b503-40aa-9a08-dd3cc353aa60" providerId="AD" clId="Web-{52A94C16-C05C-8326-51C3-330EAC2120DF}" dt="2024-12-16T14:14:56.250" v="13"/>
        <pc:sldMkLst>
          <pc:docMk/>
          <pc:sldMk cId="0" sldId="265"/>
        </pc:sldMkLst>
      </pc:sldChg>
      <pc:sldChg chg="ord">
        <pc:chgData name="Maria Nikolava" userId="S::mnikolava@ucgp.net::ed7a87f1-b503-40aa-9a08-dd3cc353aa60" providerId="AD" clId="Web-{52A94C16-C05C-8326-51C3-330EAC2120DF}" dt="2024-12-16T14:15:45.875" v="19"/>
        <pc:sldMkLst>
          <pc:docMk/>
          <pc:sldMk cId="0" sldId="266"/>
        </pc:sldMkLst>
      </pc:sldChg>
      <pc:sldChg chg="ord">
        <pc:chgData name="Maria Nikolava" userId="S::mnikolava@ucgp.net::ed7a87f1-b503-40aa-9a08-dd3cc353aa60" providerId="AD" clId="Web-{52A94C16-C05C-8326-51C3-330EAC2120DF}" dt="2024-12-16T14:13:52.780" v="10"/>
        <pc:sldMkLst>
          <pc:docMk/>
          <pc:sldMk cId="0" sldId="267"/>
        </pc:sldMkLst>
      </pc:sldChg>
      <pc:sldChg chg="ord">
        <pc:chgData name="Maria Nikolava" userId="S::mnikolava@ucgp.net::ed7a87f1-b503-40aa-9a08-dd3cc353aa60" providerId="AD" clId="Web-{52A94C16-C05C-8326-51C3-330EAC2120DF}" dt="2024-12-16T14:15:30.625" v="17"/>
        <pc:sldMkLst>
          <pc:docMk/>
          <pc:sldMk cId="0" sldId="268"/>
        </pc:sldMkLst>
      </pc:sldChg>
      <pc:sldChg chg="ord">
        <pc:chgData name="Maria Nikolava" userId="S::mnikolava@ucgp.net::ed7a87f1-b503-40aa-9a08-dd3cc353aa60" providerId="AD" clId="Web-{52A94C16-C05C-8326-51C3-330EAC2120DF}" dt="2024-12-16T14:14:26.718" v="11"/>
        <pc:sldMkLst>
          <pc:docMk/>
          <pc:sldMk cId="0" sldId="270"/>
        </pc:sldMkLst>
      </pc:sldChg>
      <pc:sldChg chg="ord">
        <pc:chgData name="Maria Nikolava" userId="S::mnikolava@ucgp.net::ed7a87f1-b503-40aa-9a08-dd3cc353aa60" providerId="AD" clId="Web-{52A94C16-C05C-8326-51C3-330EAC2120DF}" dt="2024-12-16T14:15:58.235" v="21"/>
        <pc:sldMkLst>
          <pc:docMk/>
          <pc:sldMk cId="0" sldId="271"/>
        </pc:sldMkLst>
      </pc:sldChg>
      <pc:sldChg chg="ord">
        <pc:chgData name="Maria Nikolava" userId="S::mnikolava@ucgp.net::ed7a87f1-b503-40aa-9a08-dd3cc353aa60" providerId="AD" clId="Web-{52A94C16-C05C-8326-51C3-330EAC2120DF}" dt="2024-12-16T14:13:18.014" v="8"/>
        <pc:sldMkLst>
          <pc:docMk/>
          <pc:sldMk cId="0" sldId="272"/>
        </pc:sldMkLst>
      </pc:sldChg>
      <pc:sldChg chg="ord">
        <pc:chgData name="Maria Nikolava" userId="S::mnikolava@ucgp.net::ed7a87f1-b503-40aa-9a08-dd3cc353aa60" providerId="AD" clId="Web-{52A94C16-C05C-8326-51C3-330EAC2120DF}" dt="2024-12-16T14:14:45.781" v="12"/>
        <pc:sldMkLst>
          <pc:docMk/>
          <pc:sldMk cId="0" sldId="273"/>
        </pc:sldMkLst>
      </pc:sldChg>
      <pc:sldChg chg="ord">
        <pc:chgData name="Maria Nikolava" userId="S::mnikolava@ucgp.net::ed7a87f1-b503-40aa-9a08-dd3cc353aa60" providerId="AD" clId="Web-{52A94C16-C05C-8326-51C3-330EAC2120DF}" dt="2024-12-16T14:15:36.141" v="18"/>
        <pc:sldMkLst>
          <pc:docMk/>
          <pc:sldMk cId="0" sldId="274"/>
        </pc:sldMkLst>
      </pc:sldChg>
      <pc:sldChg chg="ord">
        <pc:chgData name="Maria Nikolava" userId="S::mnikolava@ucgp.net::ed7a87f1-b503-40aa-9a08-dd3cc353aa60" providerId="AD" clId="Web-{52A94C16-C05C-8326-51C3-330EAC2120DF}" dt="2024-12-16T14:15:48.829" v="20"/>
        <pc:sldMkLst>
          <pc:docMk/>
          <pc:sldMk cId="0"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917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27713" y="0"/>
            <a:ext cx="4457700" cy="917575"/>
          </a:xfrm>
          <a:prstGeom prst="rect">
            <a:avLst/>
          </a:prstGeom>
        </p:spPr>
        <p:txBody>
          <a:bodyPr vert="horz" lIns="91440" tIns="45720" rIns="91440" bIns="45720" rtlCol="0"/>
          <a:lstStyle>
            <a:lvl1pPr algn="r">
              <a:defRPr sz="1200"/>
            </a:lvl1pPr>
          </a:lstStyle>
          <a:p>
            <a:fld id="{1C96A252-1681-416F-86AC-5D950E6AD4CB}" type="datetimeFigureOut">
              <a:t>2/3/2025</a:t>
            </a:fld>
            <a:endParaRPr lang="en-US"/>
          </a:p>
        </p:txBody>
      </p:sp>
      <p:sp>
        <p:nvSpPr>
          <p:cNvPr id="4" name="Slide Image Placeholder 3"/>
          <p:cNvSpPr>
            <a:spLocks noGrp="1" noRot="1" noChangeAspect="1"/>
          </p:cNvSpPr>
          <p:nvPr>
            <p:ph type="sldImg" idx="2"/>
          </p:nvPr>
        </p:nvSpPr>
        <p:spPr>
          <a:xfrm>
            <a:off x="-342900" y="2286000"/>
            <a:ext cx="10972800" cy="6172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8700" y="8801100"/>
            <a:ext cx="8229600" cy="7200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7372013"/>
            <a:ext cx="4457700" cy="9159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27713" y="17372013"/>
            <a:ext cx="4457700" cy="915987"/>
          </a:xfrm>
          <a:prstGeom prst="rect">
            <a:avLst/>
          </a:prstGeom>
        </p:spPr>
        <p:txBody>
          <a:bodyPr vert="horz" lIns="91440" tIns="45720" rIns="91440" bIns="45720" rtlCol="0" anchor="b"/>
          <a:lstStyle>
            <a:lvl1pPr algn="r">
              <a:defRPr sz="1200"/>
            </a:lvl1pPr>
          </a:lstStyle>
          <a:p>
            <a:fld id="{1263BC54-7960-4820-8701-58BF272A58E7}" type="slidenum">
              <a:t>‹#›</a:t>
            </a:fld>
            <a:endParaRPr lang="en-US"/>
          </a:p>
        </p:txBody>
      </p:sp>
    </p:spTree>
    <p:extLst>
      <p:ext uri="{BB962C8B-B14F-4D97-AF65-F5344CB8AC3E}">
        <p14:creationId xmlns:p14="http://schemas.microsoft.com/office/powerpoint/2010/main" val="2853965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name="Slide 17">
    <p:bg>
      <p:bgPr>
        <a:solidFill>
          <a:srgbClr val="2B4561"/>
        </a:solidFill>
        <a:effectLst/>
      </p:bgPr>
    </p:bg>
    <p:spTree>
      <p:nvGrpSpPr>
        <p:cNvPr id="1" name=""/>
        <p:cNvGrpSpPr/>
        <p:nvPr/>
      </p:nvGrpSpPr>
      <p:grpSpPr>
        <a:xfrm>
          <a:off x="0" y="0"/>
          <a:ext cx="0" cy="0"/>
          <a:chOff x="0" y="0"/>
          <a:chExt cx="0" cy="0"/>
        </a:xfrm>
      </p:grpSpPr>
      <p:pic>
        <p:nvPicPr>
          <p:cNvPr id="2" name="Icon"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144875" y="7943850"/>
            <a:ext cx="1190625" cy="1190625"/>
          </a:xfrm>
          <a:prstGeom prst="rect">
            <a:avLst/>
          </a:prstGeom>
        </p:spPr>
      </p:pic>
      <p:pic>
        <p:nvPicPr>
          <p:cNvPr id="3" name="Frame 2095584899" descr="preencoded.png"/>
          <p:cNvPicPr>
            <a:picLocks noChangeAspect="1"/>
          </p:cNvPicPr>
          <p:nvPr/>
        </p:nvPicPr>
        <p:blipFill>
          <a:blip r:embed="rId5"/>
          <a:srcRect/>
          <a:stretch/>
        </p:blipFill>
        <p:spPr>
          <a:xfrm>
            <a:off x="0" y="0"/>
            <a:ext cx="18288000" cy="1343025"/>
          </a:xfrm>
          <a:prstGeom prst="rect">
            <a:avLst/>
          </a:prstGeom>
        </p:spPr>
      </p:pic>
      <p:sp>
        <p:nvSpPr>
          <p:cNvPr id="4" name="Introduction to Rapid Qualitative Assessments RQAsWhy How Who"/>
          <p:cNvSpPr/>
          <p:nvPr/>
        </p:nvSpPr>
        <p:spPr>
          <a:xfrm>
            <a:off x="952500" y="3200400"/>
            <a:ext cx="16402050" cy="4286250"/>
          </a:xfrm>
          <a:prstGeom prst="rect">
            <a:avLst/>
          </a:prstGeom>
          <a:noFill/>
          <a:ln/>
        </p:spPr>
        <p:txBody>
          <a:bodyPr wrap="square" lIns="0" tIns="0" rIns="0" bIns="0" rtlCol="0" anchor="t"/>
          <a:lstStyle/>
          <a:p>
            <a:r>
              <a:rPr lang="en-US" sz="8000" dirty="0">
                <a:solidFill>
                  <a:srgbClr val="FFFFFF"/>
                </a:solidFill>
                <a:latin typeface="Poppins SemiBold"/>
                <a:ea typeface="+mn-lt"/>
                <a:cs typeface="+mn-lt"/>
              </a:rPr>
              <a:t>Introduction aux </a:t>
            </a:r>
            <a:r>
              <a:rPr lang="en-US" sz="8000" err="1">
                <a:solidFill>
                  <a:srgbClr val="FFFFFF"/>
                </a:solidFill>
                <a:latin typeface="Poppins SemiBold"/>
                <a:ea typeface="+mn-lt"/>
                <a:cs typeface="+mn-lt"/>
              </a:rPr>
              <a:t>évaluations</a:t>
            </a:r>
            <a:r>
              <a:rPr lang="en-US" sz="8000" dirty="0">
                <a:solidFill>
                  <a:srgbClr val="FFFFFF"/>
                </a:solidFill>
                <a:latin typeface="Poppins SemiBold"/>
                <a:ea typeface="+mn-lt"/>
                <a:cs typeface="+mn-lt"/>
              </a:rPr>
              <a:t> </a:t>
            </a:r>
            <a:r>
              <a:rPr lang="en-US" sz="8000" err="1">
                <a:solidFill>
                  <a:srgbClr val="FFFFFF"/>
                </a:solidFill>
                <a:latin typeface="Poppins SemiBold"/>
                <a:ea typeface="+mn-lt"/>
                <a:cs typeface="+mn-lt"/>
              </a:rPr>
              <a:t>qualitatives</a:t>
            </a:r>
            <a:r>
              <a:rPr lang="en-US" sz="8000" dirty="0">
                <a:solidFill>
                  <a:srgbClr val="FFFFFF"/>
                </a:solidFill>
                <a:latin typeface="Poppins SemiBold"/>
                <a:ea typeface="+mn-lt"/>
                <a:cs typeface="+mn-lt"/>
              </a:rPr>
              <a:t> </a:t>
            </a:r>
            <a:r>
              <a:rPr lang="en-US" sz="8000" err="1">
                <a:solidFill>
                  <a:srgbClr val="FFFFFF"/>
                </a:solidFill>
                <a:latin typeface="Poppins SemiBold"/>
                <a:ea typeface="+mn-lt"/>
                <a:cs typeface="+mn-lt"/>
              </a:rPr>
              <a:t>rapides</a:t>
            </a:r>
            <a:r>
              <a:rPr lang="en-US" sz="8000" dirty="0">
                <a:solidFill>
                  <a:srgbClr val="FFFFFF"/>
                </a:solidFill>
                <a:latin typeface="Poppins SemiBold"/>
                <a:ea typeface="+mn-lt"/>
                <a:cs typeface="+mn-lt"/>
              </a:rPr>
              <a:t> (ERQ)</a:t>
            </a:r>
            <a:br>
              <a:rPr lang="en-US" sz="8000" dirty="0">
                <a:latin typeface="Poppins SemiBold"/>
                <a:ea typeface="+mn-lt"/>
                <a:cs typeface="+mn-lt"/>
              </a:rPr>
            </a:br>
            <a:r>
              <a:rPr lang="en-US" sz="8000" err="1">
                <a:solidFill>
                  <a:srgbClr val="FFFFFF"/>
                </a:solidFill>
                <a:latin typeface="Poppins SemiBold"/>
                <a:ea typeface="+mn-lt"/>
                <a:cs typeface="+mn-lt"/>
              </a:rPr>
              <a:t>Pourquoi</a:t>
            </a:r>
            <a:r>
              <a:rPr lang="en-US" sz="8000" dirty="0">
                <a:solidFill>
                  <a:srgbClr val="FFFFFF"/>
                </a:solidFill>
                <a:latin typeface="Poppins SemiBold"/>
                <a:ea typeface="+mn-lt"/>
                <a:cs typeface="+mn-lt"/>
              </a:rPr>
              <a:t> ? Comment ? Qui ?</a:t>
            </a:r>
            <a:r>
              <a:rPr lang="en-US" sz="9000" dirty="0">
                <a:solidFill>
                  <a:srgbClr val="FFFFFF"/>
                </a:solidFill>
                <a:ea typeface="+mn-lt"/>
                <a:cs typeface="+mn-lt"/>
              </a:rPr>
              <a:t> </a:t>
            </a:r>
            <a:endParaRPr lang="en-US" dirty="0"/>
          </a:p>
          <a:p>
            <a:pPr>
              <a:lnSpc>
                <a:spcPts val="11250"/>
              </a:lnSpc>
            </a:pPr>
            <a:endParaRPr lang="en-US" sz="9000" dirty="0">
              <a:latin typeface="Poppins SemiBold"/>
              <a:ea typeface="Calibri"/>
              <a:cs typeface="Calibri"/>
            </a:endParaRPr>
          </a:p>
        </p:txBody>
      </p:sp>
      <p:sp>
        <p:nvSpPr>
          <p:cNvPr id="5" name="Rectangle 4">
            <a:extLst>
              <a:ext uri="{FF2B5EF4-FFF2-40B4-BE49-F238E27FC236}">
                <a16:creationId xmlns:a16="http://schemas.microsoft.com/office/drawing/2014/main" id="{C62AFF64-A705-655B-1BA0-5BE02C269977}"/>
              </a:ext>
            </a:extLst>
          </p:cNvPr>
          <p:cNvSpPr/>
          <p:nvPr/>
        </p:nvSpPr>
        <p:spPr>
          <a:xfrm>
            <a:off x="11944349" y="209549"/>
            <a:ext cx="6210300" cy="9883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3">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To understand the main threats and the effect of certain events faced by population To draft policies and programs responding to the needs of these target populations Its a crucial step before determining the direction of your assessment"/>
          <p:cNvSpPr/>
          <p:nvPr/>
        </p:nvSpPr>
        <p:spPr>
          <a:xfrm>
            <a:off x="8286750" y="3438525"/>
            <a:ext cx="9067800" cy="3409950"/>
          </a:xfrm>
          <a:prstGeom prst="rect">
            <a:avLst/>
          </a:prstGeom>
          <a:noFill/>
          <a:ln/>
        </p:spPr>
        <p:txBody>
          <a:bodyPr wrap="square" lIns="0" tIns="0" rIns="0" bIns="0" rtlCol="0" anchor="t"/>
          <a:lstStyle/>
          <a:p>
            <a:pPr marL="285750" indent="-285750">
              <a:buFont typeface="Arial"/>
              <a:buChar char="•"/>
            </a:pPr>
            <a:r>
              <a:rPr lang="en-US" sz="2250" err="1">
                <a:solidFill>
                  <a:srgbClr val="FFFFFF"/>
                </a:solidFill>
                <a:latin typeface="Poppins SemiBold"/>
                <a:ea typeface="+mn-lt"/>
                <a:cs typeface="+mn-lt"/>
              </a:rPr>
              <a:t>Comprendre</a:t>
            </a:r>
            <a:r>
              <a:rPr lang="en-US" sz="2250">
                <a:solidFill>
                  <a:srgbClr val="FFFFFF"/>
                </a:solidFill>
                <a:latin typeface="Poppins SemiBold"/>
                <a:ea typeface="+mn-lt"/>
                <a:cs typeface="+mn-lt"/>
              </a:rPr>
              <a:t> les </a:t>
            </a:r>
            <a:r>
              <a:rPr lang="en-US" sz="2250" err="1">
                <a:solidFill>
                  <a:srgbClr val="FFFFFF"/>
                </a:solidFill>
                <a:latin typeface="Poppins SemiBold"/>
                <a:ea typeface="+mn-lt"/>
                <a:cs typeface="+mn-lt"/>
              </a:rPr>
              <a:t>principales</a:t>
            </a:r>
            <a:r>
              <a:rPr lang="en-US" sz="2250">
                <a:solidFill>
                  <a:srgbClr val="FFFFFF"/>
                </a:solidFill>
                <a:latin typeface="Poppins SemiBold"/>
                <a:ea typeface="+mn-lt"/>
                <a:cs typeface="+mn-lt"/>
              </a:rPr>
              <a:t> menaces et les principaux effets liés à certains événements auxquels la population est confrontée</a:t>
            </a:r>
            <a:endParaRPr lang="en-US">
              <a:latin typeface="Poppins SemiBold"/>
              <a:cs typeface="Poppins SemiBold"/>
            </a:endParaRPr>
          </a:p>
          <a:p>
            <a:br>
              <a:rPr lang="en-US" dirty="0"/>
            </a:br>
            <a:endParaRPr lang="en-US">
              <a:latin typeface="Poppins SemiBold"/>
              <a:cs typeface="Poppins SemiBold"/>
            </a:endParaRPr>
          </a:p>
          <a:p>
            <a:pPr marL="285750" indent="-285750">
              <a:buFont typeface="Arial"/>
              <a:buChar char="•"/>
            </a:pPr>
            <a:r>
              <a:rPr lang="en-US" sz="2250" dirty="0" err="1">
                <a:solidFill>
                  <a:srgbClr val="FFFFFF"/>
                </a:solidFill>
                <a:latin typeface="Poppins SemiBold"/>
                <a:ea typeface="+mn-lt"/>
                <a:cs typeface="+mn-lt"/>
              </a:rPr>
              <a:t>Élaborer</a:t>
            </a:r>
            <a:r>
              <a:rPr lang="en-US" sz="2250" dirty="0">
                <a:solidFill>
                  <a:srgbClr val="FFFFFF"/>
                </a:solidFill>
                <a:latin typeface="Poppins SemiBold"/>
                <a:ea typeface="+mn-lt"/>
                <a:cs typeface="+mn-lt"/>
              </a:rPr>
              <a:t> des </a:t>
            </a:r>
            <a:r>
              <a:rPr lang="en-US" sz="2250" dirty="0" err="1">
                <a:solidFill>
                  <a:srgbClr val="FFFFFF"/>
                </a:solidFill>
                <a:latin typeface="Poppins SemiBold"/>
                <a:ea typeface="+mn-lt"/>
                <a:cs typeface="+mn-lt"/>
              </a:rPr>
              <a:t>projets</a:t>
            </a:r>
            <a:r>
              <a:rPr lang="en-US" sz="2250" dirty="0">
                <a:solidFill>
                  <a:srgbClr val="FFFFFF"/>
                </a:solidFill>
                <a:latin typeface="Poppins SemiBold"/>
                <a:ea typeface="+mn-lt"/>
                <a:cs typeface="+mn-lt"/>
              </a:rPr>
              <a:t> de politiques et de </a:t>
            </a:r>
            <a:r>
              <a:rPr lang="en-US" sz="2250" dirty="0" err="1">
                <a:solidFill>
                  <a:srgbClr val="FFFFFF"/>
                </a:solidFill>
                <a:latin typeface="Poppins SemiBold"/>
                <a:ea typeface="+mn-lt"/>
                <a:cs typeface="+mn-lt"/>
              </a:rPr>
              <a:t>programmes</a:t>
            </a:r>
            <a:r>
              <a:rPr lang="en-US" sz="2250" dirty="0">
                <a:solidFill>
                  <a:srgbClr val="FFFFFF"/>
                </a:solidFill>
                <a:latin typeface="Poppins SemiBold"/>
                <a:ea typeface="+mn-lt"/>
                <a:cs typeface="+mn-lt"/>
              </a:rPr>
              <a:t> </a:t>
            </a:r>
            <a:r>
              <a:rPr lang="en-US" sz="2250" dirty="0" err="1">
                <a:solidFill>
                  <a:srgbClr val="FFFFFF"/>
                </a:solidFill>
                <a:latin typeface="Poppins SemiBold"/>
                <a:ea typeface="+mn-lt"/>
                <a:cs typeface="+mn-lt"/>
              </a:rPr>
              <a:t>répondant</a:t>
            </a:r>
            <a:r>
              <a:rPr lang="en-US" sz="2250" dirty="0">
                <a:solidFill>
                  <a:srgbClr val="FFFFFF"/>
                </a:solidFill>
                <a:latin typeface="Poppins SemiBold"/>
                <a:ea typeface="+mn-lt"/>
                <a:cs typeface="+mn-lt"/>
              </a:rPr>
              <a:t> aux </a:t>
            </a:r>
            <a:r>
              <a:rPr lang="en-US" sz="2250" dirty="0" err="1">
                <a:solidFill>
                  <a:srgbClr val="FFFFFF"/>
                </a:solidFill>
                <a:latin typeface="Poppins SemiBold"/>
                <a:ea typeface="+mn-lt"/>
                <a:cs typeface="+mn-lt"/>
              </a:rPr>
              <a:t>besoins</a:t>
            </a:r>
            <a:r>
              <a:rPr lang="en-US" sz="2250" dirty="0">
                <a:solidFill>
                  <a:srgbClr val="FFFFFF"/>
                </a:solidFill>
                <a:latin typeface="Poppins SemiBold"/>
                <a:ea typeface="+mn-lt"/>
                <a:cs typeface="+mn-lt"/>
              </a:rPr>
              <a:t> des populations </a:t>
            </a:r>
            <a:r>
              <a:rPr lang="en-US" sz="2250" dirty="0" err="1">
                <a:solidFill>
                  <a:srgbClr val="FFFFFF"/>
                </a:solidFill>
                <a:latin typeface="Poppins SemiBold"/>
                <a:ea typeface="+mn-lt"/>
                <a:cs typeface="+mn-lt"/>
              </a:rPr>
              <a:t>ciblées</a:t>
            </a:r>
            <a:endParaRPr lang="en-US" dirty="0" err="1">
              <a:latin typeface="Poppins SemiBold"/>
              <a:cs typeface="Poppins SemiBold"/>
            </a:endParaRPr>
          </a:p>
          <a:p>
            <a:br>
              <a:rPr lang="en-US" dirty="0"/>
            </a:br>
            <a:endParaRPr lang="en-US">
              <a:latin typeface="Poppins SemiBold"/>
              <a:cs typeface="Poppins SemiBold"/>
            </a:endParaRPr>
          </a:p>
          <a:p>
            <a:pPr marL="285750" indent="-285750">
              <a:buFont typeface="Arial"/>
              <a:buChar char="•"/>
            </a:pPr>
            <a:r>
              <a:rPr lang="en-US" sz="2250" dirty="0">
                <a:solidFill>
                  <a:srgbClr val="FFFFFF"/>
                </a:solidFill>
                <a:latin typeface="Poppins SemiBold"/>
                <a:ea typeface="+mn-lt"/>
                <a:cs typeface="+mn-lt"/>
              </a:rPr>
              <a:t>Il </a:t>
            </a:r>
            <a:r>
              <a:rPr lang="en-US" sz="2250" dirty="0" err="1">
                <a:solidFill>
                  <a:srgbClr val="FFFFFF"/>
                </a:solidFill>
                <a:latin typeface="Poppins SemiBold"/>
                <a:ea typeface="+mn-lt"/>
                <a:cs typeface="+mn-lt"/>
              </a:rPr>
              <a:t>s’agit</a:t>
            </a:r>
            <a:r>
              <a:rPr lang="en-US" sz="2250" dirty="0">
                <a:solidFill>
                  <a:srgbClr val="FFFFFF"/>
                </a:solidFill>
                <a:latin typeface="Poppins SemiBold"/>
                <a:ea typeface="+mn-lt"/>
                <a:cs typeface="+mn-lt"/>
              </a:rPr>
              <a:t> </a:t>
            </a:r>
            <a:r>
              <a:rPr lang="en-US" sz="2250" dirty="0" err="1">
                <a:solidFill>
                  <a:srgbClr val="FFFFFF"/>
                </a:solidFill>
                <a:latin typeface="Poppins SemiBold"/>
                <a:ea typeface="+mn-lt"/>
                <a:cs typeface="+mn-lt"/>
              </a:rPr>
              <a:t>d’une</a:t>
            </a:r>
            <a:r>
              <a:rPr lang="en-US" sz="2250" dirty="0">
                <a:solidFill>
                  <a:srgbClr val="FFFFFF"/>
                </a:solidFill>
                <a:latin typeface="Poppins SemiBold"/>
                <a:ea typeface="+mn-lt"/>
                <a:cs typeface="+mn-lt"/>
              </a:rPr>
              <a:t> étape </a:t>
            </a:r>
            <a:r>
              <a:rPr lang="en-US" sz="2250" dirty="0" err="1">
                <a:solidFill>
                  <a:srgbClr val="FFFFFF"/>
                </a:solidFill>
                <a:latin typeface="Poppins SemiBold"/>
                <a:ea typeface="+mn-lt"/>
                <a:cs typeface="+mn-lt"/>
              </a:rPr>
              <a:t>cruciale</a:t>
            </a:r>
            <a:r>
              <a:rPr lang="en-US" sz="2250" dirty="0">
                <a:solidFill>
                  <a:srgbClr val="FFFFFF"/>
                </a:solidFill>
                <a:latin typeface="Poppins SemiBold"/>
                <a:ea typeface="+mn-lt"/>
                <a:cs typeface="+mn-lt"/>
              </a:rPr>
              <a:t> pour fixer un cap à </a:t>
            </a:r>
            <a:r>
              <a:rPr lang="en-US" sz="2250" dirty="0" err="1">
                <a:solidFill>
                  <a:srgbClr val="FFFFFF"/>
                </a:solidFill>
                <a:latin typeface="Poppins SemiBold"/>
                <a:ea typeface="+mn-lt"/>
                <a:cs typeface="+mn-lt"/>
              </a:rPr>
              <a:t>votre</a:t>
            </a:r>
            <a:r>
              <a:rPr lang="en-US" sz="2250" dirty="0">
                <a:solidFill>
                  <a:srgbClr val="FFFFFF"/>
                </a:solidFill>
                <a:latin typeface="Poppins SemiBold"/>
                <a:ea typeface="+mn-lt"/>
                <a:cs typeface="+mn-lt"/>
              </a:rPr>
              <a:t> </a:t>
            </a:r>
            <a:r>
              <a:rPr lang="en-US" sz="2250" dirty="0" err="1">
                <a:solidFill>
                  <a:srgbClr val="FFFFFF"/>
                </a:solidFill>
                <a:latin typeface="Poppins SemiBold"/>
                <a:ea typeface="+mn-lt"/>
                <a:cs typeface="+mn-lt"/>
              </a:rPr>
              <a:t>évaluation</a:t>
            </a:r>
            <a:endParaRPr lang="en-US" dirty="0" err="1">
              <a:latin typeface="Poppins SemiBold"/>
              <a:cs typeface="Poppins SemiBold"/>
            </a:endParaRPr>
          </a:p>
          <a:p>
            <a:pPr marL="0" indent="0" algn="l">
              <a:lnSpc>
                <a:spcPts val="4125"/>
              </a:lnSpc>
              <a:spcAft>
                <a:spcPts val="1050"/>
              </a:spcAft>
              <a:buNone/>
            </a:pPr>
            <a:endParaRPr lang="en-US" sz="2250" dirty="0">
              <a:solidFill>
                <a:srgbClr val="FFFFFF"/>
              </a:solidFill>
              <a:latin typeface="Poppins SemiBold"/>
              <a:cs typeface="Poppins SemiBold"/>
            </a:endParaRPr>
          </a:p>
        </p:txBody>
      </p:sp>
      <p:sp>
        <p:nvSpPr>
          <p:cNvPr id="4" name="Why look at available data"/>
          <p:cNvSpPr/>
          <p:nvPr/>
        </p:nvSpPr>
        <p:spPr>
          <a:xfrm>
            <a:off x="638175" y="2827130"/>
            <a:ext cx="6485972" cy="3417958"/>
          </a:xfrm>
          <a:prstGeom prst="rect">
            <a:avLst/>
          </a:prstGeom>
          <a:noFill/>
          <a:ln/>
        </p:spPr>
        <p:txBody>
          <a:bodyPr wrap="square" lIns="0" tIns="0" rIns="0" bIns="0" rtlCol="0" anchor="t"/>
          <a:lstStyle/>
          <a:p>
            <a:r>
              <a:rPr lang="en-US" sz="7500" b="1" err="1">
                <a:solidFill>
                  <a:srgbClr val="FFFFFF"/>
                </a:solidFill>
                <a:latin typeface="Poppins SemiBold"/>
                <a:ea typeface="+mn-lt"/>
                <a:cs typeface="+mn-lt"/>
              </a:rPr>
              <a:t>Pourquoi</a:t>
            </a:r>
            <a:r>
              <a:rPr lang="en-US" sz="7500" b="1" dirty="0">
                <a:solidFill>
                  <a:srgbClr val="FFFFFF"/>
                </a:solidFill>
                <a:latin typeface="Poppins SemiBold"/>
                <a:ea typeface="+mn-lt"/>
                <a:cs typeface="+mn-lt"/>
              </a:rPr>
              <a:t> examiner les données disponibles ?</a:t>
            </a:r>
            <a:endParaRPr lang="en-US" b="1">
              <a:latin typeface="Poppins SemiBold"/>
              <a:ea typeface="+mn-lt"/>
              <a:cs typeface="+mn-lt"/>
            </a:endParaRPr>
          </a:p>
          <a:p>
            <a:pPr marL="0" indent="0" algn="l">
              <a:lnSpc>
                <a:spcPts val="9000"/>
              </a:lnSpc>
              <a:buNone/>
            </a:pPr>
            <a:endParaRPr lang="en-US" sz="7500" dirty="0">
              <a:solidFill>
                <a:srgbClr val="FFFFFF"/>
              </a:solidFill>
              <a:latin typeface="Poppins SemiBold"/>
              <a:cs typeface="Poppins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6">
    <p:bg>
      <p:bgPr>
        <a:solidFill>
          <a:srgbClr val="2F9C67"/>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3362325"/>
          </a:xfrm>
          <a:prstGeom prst="rect">
            <a:avLst/>
          </a:prstGeom>
        </p:spPr>
      </p:pic>
      <p:sp>
        <p:nvSpPr>
          <p:cNvPr id="3" name="What are the operational guidelines plans or policies that should be consulted"/>
          <p:cNvSpPr/>
          <p:nvPr/>
        </p:nvSpPr>
        <p:spPr>
          <a:xfrm>
            <a:off x="962025" y="4457700"/>
            <a:ext cx="16392525" cy="1571625"/>
          </a:xfrm>
          <a:prstGeom prst="rect">
            <a:avLst/>
          </a:prstGeom>
          <a:noFill/>
          <a:ln/>
        </p:spPr>
        <p:txBody>
          <a:bodyPr wrap="square" lIns="0" tIns="0" rIns="0" bIns="0" rtlCol="0" anchor="t"/>
          <a:lstStyle/>
          <a:p>
            <a:r>
              <a:rPr lang="en-US" sz="4500" b="1" dirty="0">
                <a:solidFill>
                  <a:srgbClr val="FFFFFF"/>
                </a:solidFill>
                <a:latin typeface="Poppins SemiBold"/>
                <a:ea typeface="+mn-lt"/>
                <a:cs typeface="+mn-lt"/>
              </a:rPr>
              <a:t>Quels plans, </a:t>
            </a:r>
            <a:r>
              <a:rPr lang="en-US" sz="4500" b="1" err="1">
                <a:solidFill>
                  <a:srgbClr val="FFFFFF"/>
                </a:solidFill>
                <a:latin typeface="Poppins SemiBold"/>
                <a:ea typeface="+mn-lt"/>
                <a:cs typeface="+mn-lt"/>
              </a:rPr>
              <a:t>lignes</a:t>
            </a:r>
            <a:r>
              <a:rPr lang="en-US" sz="4500" b="1" dirty="0">
                <a:solidFill>
                  <a:srgbClr val="FFFFFF"/>
                </a:solidFill>
                <a:latin typeface="Poppins SemiBold"/>
                <a:ea typeface="+mn-lt"/>
                <a:cs typeface="+mn-lt"/>
              </a:rPr>
              <a:t> directrices et politiques opérationnels devriez-vous consulter ?</a:t>
            </a:r>
            <a:endParaRPr lang="en-US" b="1" dirty="0">
              <a:latin typeface="Poppins SemiBold"/>
              <a:ea typeface="+mn-lt"/>
              <a:cs typeface="+mn-lt"/>
            </a:endParaRPr>
          </a:p>
          <a:p>
            <a:pPr marL="0" indent="0" algn="l">
              <a:lnSpc>
                <a:spcPts val="5625"/>
              </a:lnSpc>
              <a:buNone/>
            </a:pPr>
            <a:endParaRPr lang="en-US" sz="4500" dirty="0">
              <a:solidFill>
                <a:srgbClr val="FFFFFF"/>
              </a:solidFill>
              <a:latin typeface="Poppins SemiBold"/>
              <a:cs typeface="Poppins SemiBold"/>
            </a:endParaRPr>
          </a:p>
        </p:txBody>
      </p:sp>
      <p:sp>
        <p:nvSpPr>
          <p:cNvPr id="4" name="What are some routinely collected data for cholera response that you can look at to get started For drought response"/>
          <p:cNvSpPr/>
          <p:nvPr/>
        </p:nvSpPr>
        <p:spPr>
          <a:xfrm>
            <a:off x="962025" y="6471478"/>
            <a:ext cx="16392525" cy="1571625"/>
          </a:xfrm>
          <a:prstGeom prst="rect">
            <a:avLst/>
          </a:prstGeom>
          <a:noFill/>
          <a:ln/>
        </p:spPr>
        <p:txBody>
          <a:bodyPr wrap="square" lIns="0" tIns="0" rIns="0" bIns="0" rtlCol="0" anchor="t"/>
          <a:lstStyle/>
          <a:p>
            <a:r>
              <a:rPr lang="en-US" sz="4500" b="1">
                <a:solidFill>
                  <a:srgbClr val="FFFFFF"/>
                </a:solidFill>
                <a:latin typeface="Poppins SemiBold"/>
                <a:ea typeface="+mn-lt"/>
                <a:cs typeface="+mn-lt"/>
              </a:rPr>
              <a:t>Quelles </a:t>
            </a:r>
            <a:r>
              <a:rPr lang="en-US" sz="4500" b="1" err="1">
                <a:solidFill>
                  <a:srgbClr val="FFFFFF"/>
                </a:solidFill>
                <a:latin typeface="Poppins SemiBold"/>
                <a:ea typeface="+mn-lt"/>
                <a:cs typeface="+mn-lt"/>
              </a:rPr>
              <a:t>sont</a:t>
            </a:r>
            <a:r>
              <a:rPr lang="en-US" sz="4500" b="1">
                <a:solidFill>
                  <a:srgbClr val="FFFFFF"/>
                </a:solidFill>
                <a:latin typeface="Poppins SemiBold"/>
                <a:ea typeface="+mn-lt"/>
                <a:cs typeface="+mn-lt"/>
              </a:rPr>
              <a:t> les données recueillies systématiquement sur les interventions de lutte contre le choléra que vous pouvez examiner d’emblée ? Quelles sont celles concernant la lutte contre les effets de la sécheresse ?</a:t>
            </a:r>
            <a:endParaRPr lang="en-US" b="1">
              <a:latin typeface="Poppins SemiBold"/>
              <a:ea typeface="+mn-lt"/>
              <a:cs typeface="+mn-lt"/>
            </a:endParaRPr>
          </a:p>
          <a:p>
            <a:pPr marL="0" indent="0" algn="l">
              <a:lnSpc>
                <a:spcPts val="5625"/>
              </a:lnSpc>
              <a:buNone/>
            </a:pPr>
            <a:endParaRPr lang="en-US" sz="4500" dirty="0">
              <a:solidFill>
                <a:srgbClr val="FFFFFF"/>
              </a:solidFill>
              <a:latin typeface="Poppins SemiBold"/>
              <a:cs typeface="Poppins SemiBold"/>
            </a:endParaRPr>
          </a:p>
        </p:txBody>
      </p:sp>
      <p:sp>
        <p:nvSpPr>
          <p:cNvPr id="5" name="What information is already available to you"/>
          <p:cNvSpPr/>
          <p:nvPr/>
        </p:nvSpPr>
        <p:spPr>
          <a:xfrm>
            <a:off x="952500" y="752475"/>
            <a:ext cx="16402050" cy="2000250"/>
          </a:xfrm>
          <a:prstGeom prst="rect">
            <a:avLst/>
          </a:prstGeom>
          <a:noFill/>
          <a:ln/>
        </p:spPr>
        <p:txBody>
          <a:bodyPr wrap="square" lIns="0" tIns="0" rIns="0" bIns="0" rtlCol="0" anchor="t"/>
          <a:lstStyle/>
          <a:p>
            <a:r>
              <a:rPr lang="en-US" sz="6000" b="1" dirty="0">
                <a:solidFill>
                  <a:srgbClr val="FFFFFF"/>
                </a:solidFill>
                <a:latin typeface="Poppins SemiBold"/>
                <a:ea typeface="+mn-lt"/>
                <a:cs typeface="+mn-lt"/>
              </a:rPr>
              <a:t>De </a:t>
            </a:r>
            <a:r>
              <a:rPr lang="en-US" sz="6000" b="1" err="1">
                <a:solidFill>
                  <a:srgbClr val="FFFFFF"/>
                </a:solidFill>
                <a:latin typeface="Poppins SemiBold"/>
                <a:ea typeface="+mn-lt"/>
                <a:cs typeface="+mn-lt"/>
              </a:rPr>
              <a:t>quelles</a:t>
            </a:r>
            <a:r>
              <a:rPr lang="en-US" sz="6000" b="1" dirty="0">
                <a:solidFill>
                  <a:srgbClr val="FFFFFF"/>
                </a:solidFill>
                <a:latin typeface="Poppins SemiBold"/>
                <a:ea typeface="+mn-lt"/>
                <a:cs typeface="+mn-lt"/>
              </a:rPr>
              <a:t> </a:t>
            </a:r>
            <a:r>
              <a:rPr lang="en-US" sz="6000" b="1" err="1">
                <a:solidFill>
                  <a:srgbClr val="FFFFFF"/>
                </a:solidFill>
                <a:latin typeface="Poppins SemiBold"/>
                <a:ea typeface="+mn-lt"/>
                <a:cs typeface="+mn-lt"/>
              </a:rPr>
              <a:t>informations</a:t>
            </a:r>
            <a:endParaRPr lang="en-US" b="1" err="1">
              <a:solidFill>
                <a:srgbClr val="000000"/>
              </a:solidFill>
              <a:latin typeface="Poppins SemiBold"/>
              <a:ea typeface="+mn-lt"/>
              <a:cs typeface="+mn-lt"/>
            </a:endParaRPr>
          </a:p>
          <a:p>
            <a:r>
              <a:rPr lang="en-US" sz="6000" b="1" err="1">
                <a:solidFill>
                  <a:srgbClr val="FFFFFF"/>
                </a:solidFill>
                <a:latin typeface="Poppins SemiBold"/>
                <a:ea typeface="+mn-lt"/>
                <a:cs typeface="+mn-lt"/>
              </a:rPr>
              <a:t>disposez-vous</a:t>
            </a:r>
            <a:r>
              <a:rPr lang="en-US" sz="6000" b="1" dirty="0">
                <a:solidFill>
                  <a:srgbClr val="FFFFFF"/>
                </a:solidFill>
                <a:latin typeface="Poppins SemiBold"/>
                <a:ea typeface="+mn-lt"/>
                <a:cs typeface="+mn-lt"/>
              </a:rPr>
              <a:t> déjà ?</a:t>
            </a:r>
            <a:endParaRPr lang="en-US" b="1">
              <a:latin typeface="Poppins SemiBold"/>
              <a:ea typeface="+mn-lt"/>
              <a:cs typeface="+mn-lt"/>
            </a:endParaRPr>
          </a:p>
          <a:p>
            <a:pPr marL="0" indent="0" algn="l">
              <a:lnSpc>
                <a:spcPts val="7875"/>
              </a:lnSpc>
              <a:buNone/>
            </a:pPr>
            <a:endParaRPr lang="en-US" sz="6000" dirty="0">
              <a:solidFill>
                <a:srgbClr val="FFFFFF"/>
              </a:solidFill>
              <a:latin typeface="Poppins SemiBold"/>
              <a:cs typeface="Poppins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Form your research teamcollect additional data needed analyze disseminate findings at regular intervals and repeat"/>
          <p:cNvSpPr/>
          <p:nvPr/>
        </p:nvSpPr>
        <p:spPr>
          <a:xfrm>
            <a:off x="2476500" y="7696200"/>
            <a:ext cx="12639675" cy="914400"/>
          </a:xfrm>
          <a:prstGeom prst="rect">
            <a:avLst/>
          </a:prstGeom>
          <a:noFill/>
          <a:ln/>
        </p:spPr>
        <p:txBody>
          <a:bodyPr wrap="square" lIns="0" tIns="0" rIns="0" bIns="0" rtlCol="0" anchor="t"/>
          <a:lstStyle/>
          <a:p>
            <a:r>
              <a:rPr lang="en-US" sz="2400" err="1">
                <a:solidFill>
                  <a:srgbClr val="2B4561"/>
                </a:solidFill>
                <a:latin typeface="Poppins Light"/>
                <a:ea typeface="+mn-lt"/>
                <a:cs typeface="+mn-lt"/>
              </a:rPr>
              <a:t>Constituez</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votre</a:t>
            </a:r>
            <a:r>
              <a:rPr lang="en-US" sz="2400" dirty="0">
                <a:solidFill>
                  <a:srgbClr val="2B4561"/>
                </a:solidFill>
                <a:latin typeface="Poppins Light"/>
                <a:ea typeface="+mn-lt"/>
                <a:cs typeface="+mn-lt"/>
              </a:rPr>
              <a:t> </a:t>
            </a:r>
            <a:r>
              <a:rPr lang="en-US" sz="2400" i="1">
                <a:solidFill>
                  <a:srgbClr val="2B4561"/>
                </a:solidFill>
                <a:latin typeface="Poppins Light"/>
                <a:ea typeface="+mn-lt"/>
                <a:cs typeface="+mn-lt"/>
              </a:rPr>
              <a:t>équipe de recherche</a:t>
            </a:r>
            <a:r>
              <a:rPr lang="en-US" sz="2400">
                <a:solidFill>
                  <a:srgbClr val="2B4561"/>
                </a:solidFill>
                <a:latin typeface="Poppins Light"/>
                <a:ea typeface="+mn-lt"/>
                <a:cs typeface="+mn-lt"/>
              </a:rPr>
              <a:t>… </a:t>
            </a:r>
            <a:r>
              <a:rPr lang="en-US" sz="2400" err="1">
                <a:solidFill>
                  <a:srgbClr val="2B4561"/>
                </a:solidFill>
                <a:latin typeface="Poppins Light"/>
                <a:ea typeface="+mn-lt"/>
                <a:cs typeface="+mn-lt"/>
              </a:rPr>
              <a:t>Recueillez</a:t>
            </a:r>
            <a:r>
              <a:rPr lang="en-US" sz="2400">
                <a:solidFill>
                  <a:srgbClr val="2B4561"/>
                </a:solidFill>
                <a:latin typeface="Poppins Light"/>
                <a:ea typeface="+mn-lt"/>
                <a:cs typeface="+mn-lt"/>
              </a:rPr>
              <a:t> les données </a:t>
            </a:r>
            <a:r>
              <a:rPr lang="en-US" sz="2400" err="1">
                <a:solidFill>
                  <a:srgbClr val="2B4561"/>
                </a:solidFill>
                <a:latin typeface="Poppins Light"/>
                <a:ea typeface="+mn-lt"/>
                <a:cs typeface="+mn-lt"/>
              </a:rPr>
              <a:t>supplémentaires</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dont</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vous</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avez</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besoin</a:t>
            </a:r>
            <a:r>
              <a:rPr lang="en-US" sz="2400">
                <a:solidFill>
                  <a:srgbClr val="2B4561"/>
                </a:solidFill>
                <a:latin typeface="Poppins Light"/>
                <a:ea typeface="+mn-lt"/>
                <a:cs typeface="+mn-lt"/>
              </a:rPr>
              <a:t>, </a:t>
            </a:r>
            <a:r>
              <a:rPr lang="en-US" sz="2400" err="1">
                <a:solidFill>
                  <a:srgbClr val="2B4561"/>
                </a:solidFill>
                <a:latin typeface="Poppins Light"/>
                <a:ea typeface="+mn-lt"/>
                <a:cs typeface="+mn-lt"/>
              </a:rPr>
              <a:t>procédez</a:t>
            </a:r>
            <a:r>
              <a:rPr lang="en-US" sz="2400">
                <a:solidFill>
                  <a:srgbClr val="2B4561"/>
                </a:solidFill>
                <a:latin typeface="Poppins Light"/>
                <a:ea typeface="+mn-lt"/>
                <a:cs typeface="+mn-lt"/>
              </a:rPr>
              <a:t> aux analyses et </a:t>
            </a:r>
            <a:r>
              <a:rPr lang="en-US" sz="2400" err="1">
                <a:solidFill>
                  <a:srgbClr val="2B4561"/>
                </a:solidFill>
                <a:latin typeface="Poppins Light"/>
                <a:ea typeface="+mn-lt"/>
                <a:cs typeface="+mn-lt"/>
              </a:rPr>
              <a:t>diffusez</a:t>
            </a:r>
            <a:r>
              <a:rPr lang="en-US" sz="2400">
                <a:solidFill>
                  <a:srgbClr val="2B4561"/>
                </a:solidFill>
                <a:latin typeface="Poppins Light"/>
                <a:ea typeface="+mn-lt"/>
                <a:cs typeface="+mn-lt"/>
              </a:rPr>
              <a:t> les </a:t>
            </a:r>
            <a:r>
              <a:rPr lang="en-US" sz="2400" err="1">
                <a:solidFill>
                  <a:srgbClr val="2B4561"/>
                </a:solidFill>
                <a:latin typeface="Poppins Light"/>
                <a:ea typeface="+mn-lt"/>
                <a:cs typeface="+mn-lt"/>
              </a:rPr>
              <a:t>résultats</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régulièrement</a:t>
            </a:r>
            <a:r>
              <a:rPr lang="en-US" sz="2400">
                <a:solidFill>
                  <a:srgbClr val="2B4561"/>
                </a:solidFill>
                <a:latin typeface="Poppins Light"/>
                <a:ea typeface="+mn-lt"/>
                <a:cs typeface="+mn-lt"/>
              </a:rPr>
              <a:t> (</a:t>
            </a:r>
            <a:r>
              <a:rPr lang="en-US" sz="2400" err="1">
                <a:solidFill>
                  <a:srgbClr val="2B4561"/>
                </a:solidFill>
                <a:latin typeface="Poppins Light"/>
                <a:ea typeface="+mn-lt"/>
                <a:cs typeface="+mn-lt"/>
              </a:rPr>
              <a:t>puis</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recommencez</a:t>
            </a:r>
            <a:r>
              <a:rPr lang="en-US" sz="2400">
                <a:solidFill>
                  <a:srgbClr val="2B4561"/>
                </a:solidFill>
                <a:latin typeface="Poppins Light"/>
                <a:ea typeface="+mn-lt"/>
                <a:cs typeface="+mn-lt"/>
              </a:rPr>
              <a:t>)</a:t>
            </a:r>
            <a:endParaRPr lang="en-US">
              <a:latin typeface="Poppins Light"/>
              <a:ea typeface="+mn-lt"/>
              <a:cs typeface="+mn-lt"/>
            </a:endParaRPr>
          </a:p>
        </p:txBody>
      </p:sp>
      <p:sp>
        <p:nvSpPr>
          <p:cNvPr id="4" name="name_03"/>
          <p:cNvSpPr/>
          <p:nvPr/>
        </p:nvSpPr>
        <p:spPr>
          <a:xfrm>
            <a:off x="942975" y="7286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5" name="Your qualitative toolkit canshould include interviews observations and focus group discussions this will complement surveys mapping etc which may be deployed by yourother responding agencies"/>
          <p:cNvSpPr/>
          <p:nvPr/>
        </p:nvSpPr>
        <p:spPr>
          <a:xfrm>
            <a:off x="2476500" y="5750891"/>
            <a:ext cx="12544425" cy="1371600"/>
          </a:xfrm>
          <a:prstGeom prst="rect">
            <a:avLst/>
          </a:prstGeom>
          <a:noFill/>
          <a:ln/>
        </p:spPr>
        <p:txBody>
          <a:bodyPr wrap="square" lIns="0" tIns="0" rIns="0" bIns="0" rtlCol="0" anchor="t"/>
          <a:lstStyle/>
          <a:p>
            <a:r>
              <a:rPr lang="en-US" sz="2400" dirty="0" err="1">
                <a:solidFill>
                  <a:srgbClr val="2B4561"/>
                </a:solidFill>
                <a:latin typeface="Poppins Light"/>
                <a:ea typeface="+mn-lt"/>
                <a:cs typeface="+mn-lt"/>
              </a:rPr>
              <a:t>Votre</a:t>
            </a:r>
            <a:r>
              <a:rPr lang="en-US" sz="2400" dirty="0">
                <a:solidFill>
                  <a:srgbClr val="2B4561"/>
                </a:solidFill>
                <a:latin typeface="Poppins Light"/>
                <a:ea typeface="+mn-lt"/>
                <a:cs typeface="+mn-lt"/>
              </a:rPr>
              <a:t> </a:t>
            </a:r>
            <a:r>
              <a:rPr lang="en-US" sz="2400" i="1" dirty="0" err="1">
                <a:solidFill>
                  <a:srgbClr val="2B4561"/>
                </a:solidFill>
                <a:latin typeface="Poppins Light"/>
                <a:ea typeface="+mn-lt"/>
                <a:cs typeface="+mn-lt"/>
              </a:rPr>
              <a:t>boîte</a:t>
            </a:r>
            <a:r>
              <a:rPr lang="en-US" sz="2400" i="1" dirty="0">
                <a:solidFill>
                  <a:srgbClr val="2B4561"/>
                </a:solidFill>
                <a:latin typeface="Poppins Light"/>
                <a:ea typeface="+mn-lt"/>
                <a:cs typeface="+mn-lt"/>
              </a:rPr>
              <a:t> à </a:t>
            </a:r>
            <a:r>
              <a:rPr lang="en-US" sz="2400" i="1" dirty="0" err="1">
                <a:solidFill>
                  <a:srgbClr val="2B4561"/>
                </a:solidFill>
                <a:latin typeface="Poppins Light"/>
                <a:ea typeface="+mn-lt"/>
                <a:cs typeface="+mn-lt"/>
              </a:rPr>
              <a:t>outils</a:t>
            </a:r>
            <a:r>
              <a:rPr lang="en-US" sz="2400" i="1" dirty="0">
                <a:solidFill>
                  <a:srgbClr val="2B4561"/>
                </a:solidFill>
                <a:latin typeface="Poppins Light"/>
                <a:ea typeface="+mn-lt"/>
                <a:cs typeface="+mn-lt"/>
              </a:rPr>
              <a:t> </a:t>
            </a:r>
            <a:r>
              <a:rPr lang="en-US" sz="2400" i="1" dirty="0" err="1">
                <a:solidFill>
                  <a:srgbClr val="2B4561"/>
                </a:solidFill>
                <a:latin typeface="Poppins Light"/>
                <a:ea typeface="+mn-lt"/>
                <a:cs typeface="+mn-lt"/>
              </a:rPr>
              <a:t>qualitatifs</a:t>
            </a:r>
            <a:r>
              <a:rPr lang="en-US" sz="2400" i="1" dirty="0">
                <a:solidFill>
                  <a:srgbClr val="2B4561"/>
                </a:solidFill>
                <a:latin typeface="Poppins Light"/>
                <a:ea typeface="+mn-lt"/>
                <a:cs typeface="+mn-lt"/>
              </a:rPr>
              <a:t> </a:t>
            </a:r>
            <a:r>
              <a:rPr lang="en-US" sz="2400" dirty="0" err="1">
                <a:solidFill>
                  <a:srgbClr val="2B4561"/>
                </a:solidFill>
                <a:latin typeface="Poppins Light"/>
                <a:ea typeface="+mn-lt"/>
                <a:cs typeface="+mn-lt"/>
              </a:rPr>
              <a:t>peut</a:t>
            </a:r>
            <a:r>
              <a:rPr lang="en-US" sz="2400" dirty="0">
                <a:solidFill>
                  <a:srgbClr val="2B4561"/>
                </a:solidFill>
                <a:latin typeface="Poppins Light"/>
                <a:ea typeface="+mn-lt"/>
                <a:cs typeface="+mn-lt"/>
              </a:rPr>
              <a:t> et </a:t>
            </a:r>
            <a:r>
              <a:rPr lang="en-US" sz="2400" dirty="0" err="1">
                <a:solidFill>
                  <a:srgbClr val="2B4561"/>
                </a:solidFill>
                <a:latin typeface="Poppins Light"/>
                <a:ea typeface="+mn-lt"/>
                <a:cs typeface="+mn-lt"/>
              </a:rPr>
              <a:t>devrait</a:t>
            </a:r>
            <a:r>
              <a:rPr lang="en-US" sz="2400" dirty="0">
                <a:solidFill>
                  <a:srgbClr val="2B4561"/>
                </a:solidFill>
                <a:latin typeface="Poppins Light"/>
                <a:ea typeface="+mn-lt"/>
                <a:cs typeface="+mn-lt"/>
              </a:rPr>
              <a:t> </a:t>
            </a:r>
            <a:r>
              <a:rPr lang="en-US" sz="2400" dirty="0" err="1">
                <a:solidFill>
                  <a:srgbClr val="2B4561"/>
                </a:solidFill>
                <a:latin typeface="Poppins Light"/>
                <a:ea typeface="+mn-lt"/>
                <a:cs typeface="+mn-lt"/>
              </a:rPr>
              <a:t>inclure</a:t>
            </a:r>
            <a:r>
              <a:rPr lang="en-US" sz="2400" dirty="0">
                <a:solidFill>
                  <a:srgbClr val="2B4561"/>
                </a:solidFill>
                <a:latin typeface="Poppins Light"/>
                <a:ea typeface="+mn-lt"/>
                <a:cs typeface="+mn-lt"/>
              </a:rPr>
              <a:t> des </a:t>
            </a:r>
            <a:r>
              <a:rPr lang="en-US" sz="2400" dirty="0" err="1">
                <a:solidFill>
                  <a:srgbClr val="2B4561"/>
                </a:solidFill>
                <a:latin typeface="Poppins Light"/>
                <a:ea typeface="+mn-lt"/>
                <a:cs typeface="+mn-lt"/>
              </a:rPr>
              <a:t>entretiens</a:t>
            </a:r>
            <a:r>
              <a:rPr lang="en-US" sz="2400" dirty="0">
                <a:solidFill>
                  <a:srgbClr val="2B4561"/>
                </a:solidFill>
                <a:latin typeface="Poppins Light"/>
                <a:ea typeface="+mn-lt"/>
                <a:cs typeface="+mn-lt"/>
              </a:rPr>
              <a:t>, des observations et des discussions de </a:t>
            </a:r>
            <a:r>
              <a:rPr lang="en-US" sz="2400" dirty="0" err="1">
                <a:solidFill>
                  <a:srgbClr val="2B4561"/>
                </a:solidFill>
                <a:latin typeface="Poppins Light"/>
                <a:ea typeface="+mn-lt"/>
                <a:cs typeface="+mn-lt"/>
              </a:rPr>
              <a:t>groupe</a:t>
            </a:r>
            <a:r>
              <a:rPr lang="en-US" sz="2400" dirty="0">
                <a:solidFill>
                  <a:srgbClr val="2B4561"/>
                </a:solidFill>
                <a:latin typeface="Poppins Light"/>
                <a:ea typeface="+mn-lt"/>
                <a:cs typeface="+mn-lt"/>
              </a:rPr>
              <a:t> (qui </a:t>
            </a:r>
            <a:r>
              <a:rPr lang="en-US" sz="2400" dirty="0" err="1">
                <a:solidFill>
                  <a:srgbClr val="2B4561"/>
                </a:solidFill>
                <a:latin typeface="Poppins Light"/>
                <a:ea typeface="+mn-lt"/>
                <a:cs typeface="+mn-lt"/>
              </a:rPr>
              <a:t>viendront</a:t>
            </a:r>
            <a:r>
              <a:rPr lang="en-US" sz="2400" dirty="0">
                <a:solidFill>
                  <a:srgbClr val="2B4561"/>
                </a:solidFill>
                <a:latin typeface="Poppins Light"/>
                <a:ea typeface="+mn-lt"/>
                <a:cs typeface="+mn-lt"/>
              </a:rPr>
              <a:t> </a:t>
            </a:r>
            <a:r>
              <a:rPr lang="en-US" sz="2400" dirty="0" err="1">
                <a:solidFill>
                  <a:srgbClr val="2B4561"/>
                </a:solidFill>
                <a:latin typeface="Poppins Light"/>
                <a:ea typeface="+mn-lt"/>
                <a:cs typeface="+mn-lt"/>
              </a:rPr>
              <a:t>compléter</a:t>
            </a:r>
            <a:r>
              <a:rPr lang="en-US" sz="2400" dirty="0">
                <a:solidFill>
                  <a:srgbClr val="2B4561"/>
                </a:solidFill>
                <a:latin typeface="Poppins Light"/>
                <a:ea typeface="+mn-lt"/>
                <a:cs typeface="+mn-lt"/>
              </a:rPr>
              <a:t> les </a:t>
            </a:r>
            <a:r>
              <a:rPr lang="en-US" sz="2400" dirty="0" err="1">
                <a:solidFill>
                  <a:srgbClr val="2B4561"/>
                </a:solidFill>
                <a:latin typeface="Poppins Light"/>
                <a:ea typeface="+mn-lt"/>
                <a:cs typeface="+mn-lt"/>
              </a:rPr>
              <a:t>enquêtes</a:t>
            </a:r>
            <a:r>
              <a:rPr lang="en-US" sz="2400" dirty="0">
                <a:solidFill>
                  <a:srgbClr val="2B4561"/>
                </a:solidFill>
                <a:latin typeface="Poppins Light"/>
                <a:ea typeface="+mn-lt"/>
                <a:cs typeface="+mn-lt"/>
              </a:rPr>
              <a:t>, cartographies, etc. </a:t>
            </a:r>
            <a:r>
              <a:rPr lang="en-US" sz="2400" dirty="0" err="1">
                <a:solidFill>
                  <a:srgbClr val="2B4561"/>
                </a:solidFill>
                <a:latin typeface="Poppins Light"/>
                <a:ea typeface="+mn-lt"/>
                <a:cs typeface="+mn-lt"/>
              </a:rPr>
              <a:t>éventuellement</a:t>
            </a:r>
            <a:r>
              <a:rPr lang="en-US" sz="2400" dirty="0">
                <a:solidFill>
                  <a:srgbClr val="2B4561"/>
                </a:solidFill>
                <a:latin typeface="Poppins Light"/>
                <a:ea typeface="+mn-lt"/>
                <a:cs typeface="+mn-lt"/>
              </a:rPr>
              <a:t> </a:t>
            </a:r>
            <a:r>
              <a:rPr lang="en-US" sz="2400" dirty="0" err="1">
                <a:solidFill>
                  <a:srgbClr val="2B4561"/>
                </a:solidFill>
                <a:latin typeface="Poppins Light"/>
                <a:ea typeface="+mn-lt"/>
                <a:cs typeface="+mn-lt"/>
              </a:rPr>
              <a:t>réalisées</a:t>
            </a:r>
            <a:r>
              <a:rPr lang="en-US" sz="2400" dirty="0">
                <a:solidFill>
                  <a:srgbClr val="2B4561"/>
                </a:solidFill>
                <a:latin typeface="Poppins Light"/>
                <a:ea typeface="+mn-lt"/>
                <a:cs typeface="+mn-lt"/>
              </a:rPr>
              <a:t> par </a:t>
            </a:r>
            <a:r>
              <a:rPr lang="en-US" sz="2400" dirty="0" err="1">
                <a:solidFill>
                  <a:srgbClr val="2B4561"/>
                </a:solidFill>
                <a:latin typeface="Poppins Light"/>
                <a:ea typeface="+mn-lt"/>
                <a:cs typeface="+mn-lt"/>
              </a:rPr>
              <a:t>votre</a:t>
            </a:r>
            <a:r>
              <a:rPr lang="en-US" sz="2400" dirty="0">
                <a:solidFill>
                  <a:srgbClr val="2B4561"/>
                </a:solidFill>
                <a:latin typeface="Poppins Light"/>
                <a:ea typeface="+mn-lt"/>
                <a:cs typeface="+mn-lt"/>
              </a:rPr>
              <a:t> </a:t>
            </a:r>
            <a:r>
              <a:rPr lang="en-US" sz="2400" dirty="0" err="1">
                <a:solidFill>
                  <a:srgbClr val="2B4561"/>
                </a:solidFill>
                <a:latin typeface="Poppins Light"/>
                <a:ea typeface="+mn-lt"/>
                <a:cs typeface="+mn-lt"/>
              </a:rPr>
              <a:t>organisation</a:t>
            </a:r>
            <a:r>
              <a:rPr lang="en-US" sz="2400" dirty="0">
                <a:solidFill>
                  <a:srgbClr val="2B4561"/>
                </a:solidFill>
                <a:latin typeface="Poppins Light"/>
                <a:ea typeface="+mn-lt"/>
                <a:cs typeface="+mn-lt"/>
              </a:rPr>
              <a:t> </a:t>
            </a:r>
            <a:r>
              <a:rPr lang="en-US" sz="2400" dirty="0" err="1">
                <a:solidFill>
                  <a:srgbClr val="2B4561"/>
                </a:solidFill>
                <a:latin typeface="Poppins Light"/>
                <a:ea typeface="+mn-lt"/>
                <a:cs typeface="+mn-lt"/>
              </a:rPr>
              <a:t>ou</a:t>
            </a:r>
            <a:r>
              <a:rPr lang="en-US" sz="2400" dirty="0">
                <a:solidFill>
                  <a:srgbClr val="2B4561"/>
                </a:solidFill>
                <a:latin typeface="Poppins Light"/>
                <a:ea typeface="+mn-lt"/>
                <a:cs typeface="+mn-lt"/>
              </a:rPr>
              <a:t> </a:t>
            </a:r>
            <a:r>
              <a:rPr lang="en-US" sz="2400" dirty="0" err="1">
                <a:solidFill>
                  <a:srgbClr val="2B4561"/>
                </a:solidFill>
                <a:latin typeface="Poppins Light"/>
                <a:ea typeface="+mn-lt"/>
                <a:cs typeface="+mn-lt"/>
              </a:rPr>
              <a:t>d’autres</a:t>
            </a:r>
            <a:r>
              <a:rPr lang="en-US" sz="2400" dirty="0">
                <a:solidFill>
                  <a:srgbClr val="2B4561"/>
                </a:solidFill>
                <a:latin typeface="Poppins Light"/>
                <a:ea typeface="+mn-lt"/>
                <a:cs typeface="+mn-lt"/>
              </a:rPr>
              <a:t> </a:t>
            </a:r>
            <a:r>
              <a:rPr lang="en-US" sz="2400" dirty="0" err="1">
                <a:solidFill>
                  <a:srgbClr val="2B4561"/>
                </a:solidFill>
                <a:latin typeface="Poppins Light"/>
                <a:ea typeface="+mn-lt"/>
                <a:cs typeface="+mn-lt"/>
              </a:rPr>
              <a:t>organismes</a:t>
            </a:r>
            <a:r>
              <a:rPr lang="en-US" sz="2400" dirty="0">
                <a:solidFill>
                  <a:srgbClr val="2B4561"/>
                </a:solidFill>
                <a:latin typeface="Poppins Light"/>
                <a:ea typeface="+mn-lt"/>
                <a:cs typeface="+mn-lt"/>
              </a:rPr>
              <a:t> participant à </a:t>
            </a:r>
            <a:r>
              <a:rPr lang="en-US" sz="2400" dirty="0" err="1">
                <a:solidFill>
                  <a:srgbClr val="2B4561"/>
                </a:solidFill>
                <a:latin typeface="Poppins Light"/>
                <a:ea typeface="+mn-lt"/>
                <a:cs typeface="+mn-lt"/>
              </a:rPr>
              <a:t>l’intervention</a:t>
            </a:r>
            <a:r>
              <a:rPr lang="en-US" sz="2400" dirty="0">
                <a:solidFill>
                  <a:srgbClr val="2B4561"/>
                </a:solidFill>
                <a:latin typeface="Poppins Light"/>
                <a:ea typeface="+mn-lt"/>
                <a:cs typeface="+mn-lt"/>
              </a:rPr>
              <a:t>)</a:t>
            </a:r>
            <a:endParaRPr lang="en-US" dirty="0">
              <a:latin typeface="Poppins Light"/>
              <a:ea typeface="+mn-lt"/>
              <a:cs typeface="+mn-lt"/>
            </a:endParaRPr>
          </a:p>
          <a:p>
            <a:pPr marL="0" indent="0" algn="l">
              <a:lnSpc>
                <a:spcPts val="3600"/>
              </a:lnSpc>
              <a:buNone/>
            </a:pPr>
            <a:endParaRPr lang="en-US" sz="2400" dirty="0">
              <a:solidFill>
                <a:srgbClr val="2B4561"/>
              </a:solidFill>
              <a:latin typeface="Poppins Light"/>
              <a:cs typeface="Poppins Light"/>
            </a:endParaRPr>
          </a:p>
        </p:txBody>
      </p:sp>
      <p:sp>
        <p:nvSpPr>
          <p:cNvPr id="6"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7" name="Use of available data use of available data use of available data secondary data analysis documentary analysis etc"/>
          <p:cNvSpPr/>
          <p:nvPr/>
        </p:nvSpPr>
        <p:spPr>
          <a:xfrm>
            <a:off x="2476500" y="4076700"/>
            <a:ext cx="12544425" cy="914400"/>
          </a:xfrm>
          <a:prstGeom prst="rect">
            <a:avLst/>
          </a:prstGeom>
          <a:noFill/>
          <a:ln/>
        </p:spPr>
        <p:txBody>
          <a:bodyPr wrap="square" lIns="0" tIns="0" rIns="0" bIns="0" rtlCol="0" anchor="t"/>
          <a:lstStyle/>
          <a:p>
            <a:r>
              <a:rPr lang="en-US" sz="2400">
                <a:solidFill>
                  <a:srgbClr val="2B4561"/>
                </a:solidFill>
                <a:latin typeface="Poppins Light"/>
                <a:ea typeface="+mn-lt"/>
                <a:cs typeface="+mn-lt"/>
              </a:rPr>
              <a:t>On ne le </a:t>
            </a:r>
            <a:r>
              <a:rPr lang="en-US" sz="2400" err="1">
                <a:solidFill>
                  <a:srgbClr val="2B4561"/>
                </a:solidFill>
                <a:latin typeface="Poppins Light"/>
                <a:ea typeface="+mn-lt"/>
                <a:cs typeface="+mn-lt"/>
              </a:rPr>
              <a:t>répétera</a:t>
            </a:r>
            <a:r>
              <a:rPr lang="en-US" sz="2400">
                <a:solidFill>
                  <a:srgbClr val="2B4561"/>
                </a:solidFill>
                <a:latin typeface="Poppins Light"/>
                <a:ea typeface="+mn-lt"/>
                <a:cs typeface="+mn-lt"/>
              </a:rPr>
              <a:t> jamais </a:t>
            </a:r>
            <a:r>
              <a:rPr lang="en-US" sz="2400" err="1">
                <a:solidFill>
                  <a:srgbClr val="2B4561"/>
                </a:solidFill>
                <a:latin typeface="Poppins Light"/>
                <a:ea typeface="+mn-lt"/>
                <a:cs typeface="+mn-lt"/>
              </a:rPr>
              <a:t>assez</a:t>
            </a:r>
            <a:r>
              <a:rPr lang="en-US" sz="2400">
                <a:solidFill>
                  <a:srgbClr val="2B4561"/>
                </a:solidFill>
                <a:latin typeface="Poppins Light"/>
                <a:ea typeface="+mn-lt"/>
                <a:cs typeface="+mn-lt"/>
              </a:rPr>
              <a:t> : </a:t>
            </a:r>
            <a:r>
              <a:rPr lang="en-US" sz="2400" i="1" err="1">
                <a:solidFill>
                  <a:srgbClr val="2B4561"/>
                </a:solidFill>
                <a:latin typeface="Poppins Light"/>
                <a:ea typeface="+mn-lt"/>
                <a:cs typeface="+mn-lt"/>
              </a:rPr>
              <a:t>utilisez</a:t>
            </a:r>
            <a:r>
              <a:rPr lang="en-US" sz="2400" i="1">
                <a:solidFill>
                  <a:srgbClr val="2B4561"/>
                </a:solidFill>
                <a:latin typeface="Poppins Light"/>
                <a:ea typeface="+mn-lt"/>
                <a:cs typeface="+mn-lt"/>
              </a:rPr>
              <a:t> les données </a:t>
            </a:r>
            <a:r>
              <a:rPr lang="en-US" sz="2400" i="1" err="1">
                <a:solidFill>
                  <a:srgbClr val="2B4561"/>
                </a:solidFill>
                <a:latin typeface="Poppins Light"/>
                <a:ea typeface="+mn-lt"/>
                <a:cs typeface="+mn-lt"/>
              </a:rPr>
              <a:t>disponibles</a:t>
            </a:r>
            <a:r>
              <a:rPr lang="en-US" sz="2400">
                <a:solidFill>
                  <a:srgbClr val="2B4561"/>
                </a:solidFill>
                <a:latin typeface="Poppins Light"/>
                <a:ea typeface="+mn-lt"/>
                <a:cs typeface="+mn-lt"/>
              </a:rPr>
              <a:t> (</a:t>
            </a:r>
            <a:r>
              <a:rPr lang="en-US" sz="2400" err="1">
                <a:solidFill>
                  <a:srgbClr val="2B4561"/>
                </a:solidFill>
                <a:latin typeface="Poppins Light"/>
                <a:ea typeface="+mn-lt"/>
                <a:cs typeface="+mn-lt"/>
              </a:rPr>
              <a:t>analyse</a:t>
            </a:r>
            <a:r>
              <a:rPr lang="en-US" sz="2400">
                <a:solidFill>
                  <a:srgbClr val="2B4561"/>
                </a:solidFill>
                <a:latin typeface="Poppins Light"/>
                <a:ea typeface="+mn-lt"/>
                <a:cs typeface="+mn-lt"/>
              </a:rPr>
              <a:t> de données </a:t>
            </a:r>
            <a:r>
              <a:rPr lang="en-US" sz="2400" err="1">
                <a:solidFill>
                  <a:srgbClr val="2B4561"/>
                </a:solidFill>
                <a:latin typeface="Poppins Light"/>
                <a:ea typeface="+mn-lt"/>
                <a:cs typeface="+mn-lt"/>
              </a:rPr>
              <a:t>secondaires</a:t>
            </a:r>
            <a:r>
              <a:rPr lang="en-US" sz="2400">
                <a:solidFill>
                  <a:srgbClr val="2B4561"/>
                </a:solidFill>
                <a:latin typeface="Poppins Light"/>
                <a:ea typeface="+mn-lt"/>
                <a:cs typeface="+mn-lt"/>
              </a:rPr>
              <a:t>, </a:t>
            </a:r>
            <a:r>
              <a:rPr lang="en-US" sz="2400" err="1">
                <a:solidFill>
                  <a:srgbClr val="2B4561"/>
                </a:solidFill>
                <a:latin typeface="Poppins Light"/>
                <a:ea typeface="+mn-lt"/>
                <a:cs typeface="+mn-lt"/>
              </a:rPr>
              <a:t>analyse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documentaire</a:t>
            </a:r>
            <a:r>
              <a:rPr lang="en-US" sz="2400">
                <a:solidFill>
                  <a:srgbClr val="2B4561"/>
                </a:solidFill>
                <a:latin typeface="Poppins Light"/>
                <a:ea typeface="+mn-lt"/>
                <a:cs typeface="+mn-lt"/>
              </a:rPr>
              <a:t>, etc.)</a:t>
            </a:r>
            <a:endParaRPr lang="en-US">
              <a:latin typeface="Poppins Light"/>
              <a:ea typeface="+mn-lt"/>
              <a:cs typeface="+mn-lt"/>
            </a:endParaRPr>
          </a:p>
          <a:p>
            <a:pPr marL="0" indent="0" algn="l">
              <a:lnSpc>
                <a:spcPts val="3600"/>
              </a:lnSpc>
              <a:buNone/>
            </a:pPr>
            <a:endParaRPr lang="en-US" sz="2400" dirty="0">
              <a:solidFill>
                <a:srgbClr val="2B4561"/>
              </a:solidFill>
              <a:latin typeface="Poppins Light"/>
              <a:cs typeface="Poppins Light"/>
            </a:endParaRPr>
          </a:p>
        </p:txBody>
      </p:sp>
      <p:sp>
        <p:nvSpPr>
          <p:cNvPr id="8"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9" name="How Methods"/>
          <p:cNvSpPr/>
          <p:nvPr/>
        </p:nvSpPr>
        <p:spPr>
          <a:xfrm>
            <a:off x="952500" y="800100"/>
            <a:ext cx="16268700" cy="904875"/>
          </a:xfrm>
          <a:prstGeom prst="rect">
            <a:avLst/>
          </a:prstGeom>
          <a:noFill/>
          <a:ln/>
        </p:spPr>
        <p:txBody>
          <a:bodyPr wrap="square" lIns="0" tIns="0" rIns="0" bIns="0" rtlCol="0" anchor="b"/>
          <a:lstStyle/>
          <a:p>
            <a:r>
              <a:rPr lang="en-US" sz="5250" dirty="0">
                <a:solidFill>
                  <a:srgbClr val="FFFFFF"/>
                </a:solidFill>
                <a:latin typeface="Poppins SemiBold"/>
                <a:ea typeface="+mn-lt"/>
                <a:cs typeface="+mn-lt"/>
              </a:rPr>
              <a:t>Comment (</a:t>
            </a:r>
            <a:r>
              <a:rPr lang="en-US" sz="5250" err="1">
                <a:solidFill>
                  <a:srgbClr val="FFFFFF"/>
                </a:solidFill>
                <a:latin typeface="Poppins SemiBold"/>
                <a:ea typeface="+mn-lt"/>
                <a:cs typeface="+mn-lt"/>
              </a:rPr>
              <a:t>méthodes</a:t>
            </a:r>
            <a:r>
              <a:rPr lang="en-US" sz="5250" dirty="0">
                <a:solidFill>
                  <a:srgbClr val="FFFFFF"/>
                </a:solidFill>
                <a:latin typeface="Poppins SemiBold"/>
                <a:ea typeface="+mn-lt"/>
                <a:cs typeface="+mn-lt"/>
              </a:rPr>
              <a:t>)</a:t>
            </a:r>
            <a:endParaRPr lang="en-US" dirty="0">
              <a:latin typeface="Poppins SemiBold"/>
              <a:ea typeface="+mn-lt"/>
              <a:cs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4">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0277475" cy="10287000"/>
          </a:xfrm>
          <a:prstGeom prst="rect">
            <a:avLst/>
          </a:prstGeom>
        </p:spPr>
      </p:pic>
      <p:pic>
        <p:nvPicPr>
          <p:cNvPr id="3" name="image5.png" descr="preencoded.png"/>
          <p:cNvPicPr>
            <a:picLocks noChangeAspect="1"/>
          </p:cNvPicPr>
          <p:nvPr/>
        </p:nvPicPr>
        <p:blipFill>
          <a:blip r:embed="rId5"/>
          <a:srcRect/>
          <a:stretch/>
        </p:blipFill>
        <p:spPr>
          <a:xfrm>
            <a:off x="638175" y="4314825"/>
            <a:ext cx="8943975" cy="5219700"/>
          </a:xfrm>
          <a:prstGeom prst="rect">
            <a:avLst/>
          </a:prstGeom>
        </p:spPr>
      </p:pic>
      <p:pic>
        <p:nvPicPr>
          <p:cNvPr id="4" name="image2.png" descr="preencoded.png"/>
          <p:cNvPicPr>
            <a:picLocks noChangeAspect="1"/>
          </p:cNvPicPr>
          <p:nvPr/>
        </p:nvPicPr>
        <p:blipFill>
          <a:blip r:embed="rId6"/>
          <a:srcRect/>
          <a:stretch/>
        </p:blipFill>
        <p:spPr>
          <a:xfrm>
            <a:off x="10277475" y="0"/>
            <a:ext cx="7619981" cy="10287000"/>
          </a:xfrm>
          <a:prstGeom prst="rect">
            <a:avLst/>
          </a:prstGeom>
        </p:spPr>
      </p:pic>
      <p:sp>
        <p:nvSpPr>
          <p:cNvPr id="5" name="What do we mean by rapid"/>
          <p:cNvSpPr/>
          <p:nvPr/>
        </p:nvSpPr>
        <p:spPr>
          <a:xfrm>
            <a:off x="638175" y="952500"/>
            <a:ext cx="8239125" cy="2286000"/>
          </a:xfrm>
          <a:prstGeom prst="rect">
            <a:avLst/>
          </a:prstGeom>
          <a:noFill/>
          <a:ln/>
        </p:spPr>
        <p:txBody>
          <a:bodyPr wrap="square" lIns="0" tIns="0" rIns="0" bIns="0" rtlCol="0" anchor="t"/>
          <a:lstStyle/>
          <a:p>
            <a:r>
              <a:rPr lang="en-US" sz="7500" err="1">
                <a:solidFill>
                  <a:srgbClr val="FFFFFF"/>
                </a:solidFill>
                <a:latin typeface="Poppins SemiBold"/>
                <a:ea typeface="+mn-lt"/>
                <a:cs typeface="+mn-lt"/>
              </a:rPr>
              <a:t>Qu’entend</a:t>
            </a:r>
            <a:r>
              <a:rPr lang="en-US" sz="7500" dirty="0">
                <a:solidFill>
                  <a:srgbClr val="FFFFFF"/>
                </a:solidFill>
                <a:latin typeface="Poppins SemiBold"/>
                <a:ea typeface="+mn-lt"/>
                <a:cs typeface="+mn-lt"/>
              </a:rPr>
              <a:t>-on par « </a:t>
            </a:r>
            <a:r>
              <a:rPr lang="en-US" sz="7500" err="1">
                <a:solidFill>
                  <a:srgbClr val="FFFFFF"/>
                </a:solidFill>
                <a:latin typeface="Poppins SemiBold"/>
                <a:ea typeface="+mn-lt"/>
                <a:cs typeface="+mn-lt"/>
              </a:rPr>
              <a:t>rapide</a:t>
            </a:r>
            <a:r>
              <a:rPr lang="en-US" sz="7500" dirty="0">
                <a:solidFill>
                  <a:srgbClr val="FFFFFF"/>
                </a:solidFill>
                <a:latin typeface="Poppins SemiBold"/>
                <a:ea typeface="+mn-lt"/>
                <a:cs typeface="+mn-lt"/>
              </a:rPr>
              <a:t> » ?</a:t>
            </a:r>
            <a:endParaRPr lang="en-US" dirty="0">
              <a:latin typeface="Poppins SemiBold"/>
            </a:endParaRPr>
          </a:p>
          <a:p>
            <a:pPr marL="0" indent="0" algn="l">
              <a:lnSpc>
                <a:spcPts val="9000"/>
              </a:lnSpc>
              <a:buNone/>
            </a:pPr>
            <a:endParaRPr lang="en-US" sz="7500" dirty="0">
              <a:solidFill>
                <a:srgbClr val="FFFFFF"/>
              </a:solidFill>
              <a:latin typeface="Poppins SemiBold"/>
              <a:cs typeface="Poppins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869668" y="3392695"/>
            <a:ext cx="5629275" cy="5286375"/>
          </a:xfrm>
          <a:prstGeom prst="rect">
            <a:avLst/>
          </a:prstGeom>
        </p:spPr>
      </p:pic>
      <p:sp>
        <p:nvSpPr>
          <p:cNvPr id="4" name="Who is the population of concern that rapid qualitative methods should address"/>
          <p:cNvSpPr/>
          <p:nvPr/>
        </p:nvSpPr>
        <p:spPr>
          <a:xfrm>
            <a:off x="2886075" y="7924800"/>
            <a:ext cx="8296275" cy="1371600"/>
          </a:xfrm>
          <a:prstGeom prst="rect">
            <a:avLst/>
          </a:prstGeom>
          <a:noFill/>
          <a:ln/>
        </p:spPr>
        <p:txBody>
          <a:bodyPr wrap="square" lIns="0" tIns="0" rIns="0" bIns="0" rtlCol="0" anchor="t"/>
          <a:lstStyle/>
          <a:p>
            <a:r>
              <a:rPr lang="en-US" sz="2400">
                <a:solidFill>
                  <a:srgbClr val="2B4561"/>
                </a:solidFill>
                <a:latin typeface="Poppins Light"/>
                <a:ea typeface="+mn-lt"/>
                <a:cs typeface="+mn-lt"/>
              </a:rPr>
              <a:t>Qui </a:t>
            </a:r>
            <a:r>
              <a:rPr lang="en-US" sz="2400" err="1">
                <a:solidFill>
                  <a:srgbClr val="2B4561"/>
                </a:solidFill>
                <a:latin typeface="Poppins Light"/>
                <a:ea typeface="+mn-lt"/>
                <a:cs typeface="+mn-lt"/>
              </a:rPr>
              <a:t>sont</a:t>
            </a:r>
            <a:r>
              <a:rPr lang="en-US" sz="2400">
                <a:solidFill>
                  <a:srgbClr val="2B4561"/>
                </a:solidFill>
                <a:latin typeface="Poppins Light"/>
                <a:ea typeface="+mn-lt"/>
                <a:cs typeface="+mn-lt"/>
              </a:rPr>
              <a:t> les personnes (la « population » concernée) auxquelles les méthodes de recherche qualitative rapide doivent s’intéresser ?</a:t>
            </a:r>
            <a:endParaRPr lang="en-US">
              <a:latin typeface="Poppins Light"/>
              <a:ea typeface="+mn-lt"/>
              <a:cs typeface="+mn-lt"/>
            </a:endParaRPr>
          </a:p>
          <a:p>
            <a:pPr marL="0" indent="0" algn="l">
              <a:lnSpc>
                <a:spcPts val="3600"/>
              </a:lnSpc>
              <a:buNone/>
            </a:pPr>
            <a:r>
              <a:rPr lang="en-US" sz="2400" dirty="0">
                <a:solidFill>
                  <a:srgbClr val="2B4561"/>
                </a:solidFill>
                <a:latin typeface="Poppins Light"/>
                <a:ea typeface="Poppins Light" pitchFamily="34" charset="-122"/>
                <a:cs typeface="Poppins Light"/>
              </a:rPr>
              <a:t>
 </a:t>
            </a:r>
            <a:endParaRPr lang="en-US" sz="2400">
              <a:latin typeface="Poppins Light"/>
              <a:ea typeface="Calibri"/>
              <a:cs typeface="Poppins Light"/>
            </a:endParaRPr>
          </a:p>
        </p:txBody>
      </p:sp>
      <p:sp>
        <p:nvSpPr>
          <p:cNvPr id="5" name="name_03"/>
          <p:cNvSpPr/>
          <p:nvPr/>
        </p:nvSpPr>
        <p:spPr>
          <a:xfrm>
            <a:off x="952500" y="7753350"/>
            <a:ext cx="121920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6" name="How and how fast can a rapid qualitative assessment RQA be conducted"/>
          <p:cNvSpPr/>
          <p:nvPr/>
        </p:nvSpPr>
        <p:spPr>
          <a:xfrm>
            <a:off x="2886075" y="6105525"/>
            <a:ext cx="8229600" cy="914400"/>
          </a:xfrm>
          <a:prstGeom prst="rect">
            <a:avLst/>
          </a:prstGeom>
          <a:noFill/>
          <a:ln/>
        </p:spPr>
        <p:txBody>
          <a:bodyPr wrap="square" lIns="0" tIns="0" rIns="0" bIns="0" rtlCol="0" anchor="t"/>
          <a:lstStyle/>
          <a:p>
            <a:r>
              <a:rPr lang="en-US" sz="2400" b="1">
                <a:solidFill>
                  <a:srgbClr val="2B4561"/>
                </a:solidFill>
                <a:latin typeface="Poppins Light"/>
                <a:ea typeface="+mn-lt"/>
                <a:cs typeface="+mn-lt"/>
              </a:rPr>
              <a:t>Comment (et à quelle vitesse) une évaluation qualitative rapide (EQR) peut-elle être réalisée ?</a:t>
            </a:r>
            <a:endParaRPr lang="en-US" b="1">
              <a:latin typeface="Poppins Light"/>
              <a:ea typeface="+mn-lt"/>
              <a:cs typeface="+mn-lt"/>
            </a:endParaRPr>
          </a:p>
          <a:p>
            <a:pPr marL="0" indent="0" algn="l">
              <a:lnSpc>
                <a:spcPts val="3600"/>
              </a:lnSpc>
              <a:buNone/>
            </a:pPr>
            <a:endParaRPr lang="en-US" sz="2400" dirty="0">
              <a:solidFill>
                <a:srgbClr val="2B4561"/>
              </a:solidFill>
              <a:latin typeface="Poppins Light"/>
              <a:cs typeface="Poppins Light"/>
            </a:endParaRPr>
          </a:p>
        </p:txBody>
      </p:sp>
      <p:sp>
        <p:nvSpPr>
          <p:cNvPr id="7" name="name_02"/>
          <p:cNvSpPr/>
          <p:nvPr/>
        </p:nvSpPr>
        <p:spPr>
          <a:xfrm>
            <a:off x="942975" y="5972175"/>
            <a:ext cx="121920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8" name="Why utilize rapid qualitative methods What questions need to be addressed for this emergency response Whowhat organizations need to have this information"/>
          <p:cNvSpPr/>
          <p:nvPr/>
        </p:nvSpPr>
        <p:spPr>
          <a:xfrm>
            <a:off x="2886075" y="3552825"/>
            <a:ext cx="8229600" cy="1828800"/>
          </a:xfrm>
          <a:prstGeom prst="rect">
            <a:avLst/>
          </a:prstGeom>
          <a:noFill/>
          <a:ln/>
        </p:spPr>
        <p:txBody>
          <a:bodyPr wrap="square" lIns="0" tIns="0" rIns="0" bIns="0" rtlCol="0" anchor="t"/>
          <a:lstStyle/>
          <a:p>
            <a:r>
              <a:rPr lang="en-US" sz="2400" err="1">
                <a:solidFill>
                  <a:srgbClr val="2B4561"/>
                </a:solidFill>
                <a:latin typeface="Poppins Light"/>
                <a:ea typeface="+mn-lt"/>
                <a:cs typeface="+mn-lt"/>
              </a:rPr>
              <a:t>Pourquoi</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recourir</a:t>
            </a:r>
            <a:r>
              <a:rPr lang="en-US" sz="2400">
                <a:solidFill>
                  <a:srgbClr val="2B4561"/>
                </a:solidFill>
                <a:latin typeface="Poppins Light"/>
                <a:ea typeface="+mn-lt"/>
                <a:cs typeface="+mn-lt"/>
              </a:rPr>
              <a:t> à des méthodes de recherche qualitative rapide ? Quelles questions </a:t>
            </a:r>
            <a:r>
              <a:rPr lang="en-US" sz="2400" err="1">
                <a:solidFill>
                  <a:srgbClr val="2B4561"/>
                </a:solidFill>
                <a:latin typeface="Poppins Light"/>
                <a:ea typeface="+mn-lt"/>
                <a:cs typeface="+mn-lt"/>
              </a:rPr>
              <a:t>doivent</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être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élucidées</a:t>
            </a:r>
            <a:r>
              <a:rPr lang="en-US" sz="2400">
                <a:solidFill>
                  <a:srgbClr val="2B4561"/>
                </a:solidFill>
                <a:latin typeface="Poppins Light"/>
                <a:ea typeface="+mn-lt"/>
                <a:cs typeface="+mn-lt"/>
              </a:rPr>
              <a:t> pour </a:t>
            </a:r>
            <a:r>
              <a:rPr lang="en-US" sz="2400" err="1">
                <a:solidFill>
                  <a:srgbClr val="2B4561"/>
                </a:solidFill>
                <a:latin typeface="Poppins Light"/>
                <a:ea typeface="+mn-lt"/>
                <a:cs typeface="+mn-lt"/>
              </a:rPr>
              <a:t>cette</a:t>
            </a:r>
            <a:r>
              <a:rPr lang="en-US" sz="2400">
                <a:solidFill>
                  <a:srgbClr val="2B4561"/>
                </a:solidFill>
                <a:latin typeface="Poppins Light"/>
                <a:ea typeface="+mn-lt"/>
                <a:cs typeface="+mn-lt"/>
              </a:rPr>
              <a:t> intervention </a:t>
            </a:r>
            <a:r>
              <a:rPr lang="en-US" sz="2400" err="1">
                <a:solidFill>
                  <a:srgbClr val="2B4561"/>
                </a:solidFill>
                <a:latin typeface="Poppins Light"/>
                <a:ea typeface="+mn-lt"/>
                <a:cs typeface="+mn-lt"/>
              </a:rPr>
              <a:t>d’urgence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en</a:t>
            </a:r>
            <a:r>
              <a:rPr lang="en-US" sz="2400" dirty="0">
                <a:solidFill>
                  <a:srgbClr val="2B4561"/>
                </a:solidFill>
                <a:latin typeface="Poppins Light"/>
                <a:ea typeface="+mn-lt"/>
                <a:cs typeface="+mn-lt"/>
              </a:rPr>
              <a:t> </a:t>
            </a:r>
            <a:r>
              <a:rPr lang="en-US" sz="2400">
                <a:solidFill>
                  <a:srgbClr val="2B4561"/>
                </a:solidFill>
                <a:latin typeface="Poppins Light"/>
                <a:ea typeface="+mn-lt"/>
                <a:cs typeface="+mn-lt"/>
              </a:rPr>
              <a:t>particulier ? Qui/</a:t>
            </a:r>
            <a:r>
              <a:rPr lang="en-US" sz="2400" err="1">
                <a:solidFill>
                  <a:srgbClr val="2B4561"/>
                </a:solidFill>
                <a:latin typeface="Poppins Light"/>
                <a:ea typeface="+mn-lt"/>
                <a:cs typeface="+mn-lt"/>
              </a:rPr>
              <a:t>quelles</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organisations</a:t>
            </a:r>
            <a:r>
              <a:rPr lang="en-US" sz="2400">
                <a:solidFill>
                  <a:srgbClr val="2B4561"/>
                </a:solidFill>
                <a:latin typeface="Poppins Light"/>
                <a:ea typeface="+mn-lt"/>
                <a:cs typeface="+mn-lt"/>
              </a:rPr>
              <a:t> doit/</a:t>
            </a:r>
            <a:r>
              <a:rPr lang="en-US" sz="2400" err="1">
                <a:solidFill>
                  <a:srgbClr val="2B4561"/>
                </a:solidFill>
                <a:latin typeface="Poppins Light"/>
                <a:ea typeface="+mn-lt"/>
                <a:cs typeface="+mn-lt"/>
              </a:rPr>
              <a:t>doivent</a:t>
            </a:r>
            <a:r>
              <a:rPr lang="en-US" sz="2400" dirty="0">
                <a:solidFill>
                  <a:srgbClr val="2B4561"/>
                </a:solidFill>
                <a:latin typeface="Poppins Light"/>
                <a:ea typeface="+mn-lt"/>
                <a:cs typeface="+mn-lt"/>
              </a:rPr>
              <a:t> </a:t>
            </a:r>
            <a:r>
              <a:rPr lang="en-US" sz="2400">
                <a:solidFill>
                  <a:srgbClr val="2B4561"/>
                </a:solidFill>
                <a:latin typeface="Poppins Light"/>
                <a:ea typeface="+mn-lt"/>
                <a:cs typeface="+mn-lt"/>
              </a:rPr>
              <a:t>disposer de </a:t>
            </a:r>
            <a:r>
              <a:rPr lang="en-US" sz="2400" err="1">
                <a:solidFill>
                  <a:srgbClr val="2B4561"/>
                </a:solidFill>
                <a:latin typeface="Poppins Light"/>
                <a:ea typeface="+mn-lt"/>
                <a:cs typeface="+mn-lt"/>
              </a:rPr>
              <a:t>ces</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informations</a:t>
            </a:r>
            <a:r>
              <a:rPr lang="en-US" sz="2400">
                <a:solidFill>
                  <a:srgbClr val="2B4561"/>
                </a:solidFill>
                <a:latin typeface="Poppins Light"/>
                <a:ea typeface="+mn-lt"/>
                <a:cs typeface="+mn-lt"/>
              </a:rPr>
              <a:t> ?</a:t>
            </a:r>
            <a:endParaRPr lang="en-US">
              <a:latin typeface="Poppins Light"/>
              <a:ea typeface="+mn-lt"/>
              <a:cs typeface="+mn-lt"/>
            </a:endParaRPr>
          </a:p>
          <a:p>
            <a:pPr marL="0" indent="0" algn="l">
              <a:lnSpc>
                <a:spcPts val="3600"/>
              </a:lnSpc>
              <a:buNone/>
            </a:pPr>
            <a:endParaRPr lang="en-US" sz="2400" dirty="0">
              <a:solidFill>
                <a:srgbClr val="2B4561"/>
              </a:solidFill>
              <a:latin typeface="Poppins Light"/>
              <a:cs typeface="Poppins Light"/>
            </a:endParaRPr>
          </a:p>
        </p:txBody>
      </p:sp>
      <p:sp>
        <p:nvSpPr>
          <p:cNvPr id="9" name="name_01"/>
          <p:cNvSpPr/>
          <p:nvPr/>
        </p:nvSpPr>
        <p:spPr>
          <a:xfrm>
            <a:off x="952500" y="3390900"/>
            <a:ext cx="981684"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10" name="Guiding questions"/>
          <p:cNvSpPr/>
          <p:nvPr/>
        </p:nvSpPr>
        <p:spPr>
          <a:xfrm>
            <a:off x="952500" y="800100"/>
            <a:ext cx="16268700" cy="904875"/>
          </a:xfrm>
          <a:prstGeom prst="rect">
            <a:avLst/>
          </a:prstGeom>
          <a:noFill/>
          <a:ln/>
        </p:spPr>
        <p:txBody>
          <a:bodyPr wrap="square" lIns="0" tIns="0" rIns="0" bIns="0" rtlCol="0" anchor="b"/>
          <a:lstStyle/>
          <a:p>
            <a:r>
              <a:rPr lang="en-US" sz="5250" dirty="0">
                <a:solidFill>
                  <a:srgbClr val="FFFFFF"/>
                </a:solidFill>
                <a:latin typeface="Poppins SemiBold"/>
                <a:ea typeface="+mn-lt"/>
                <a:cs typeface="+mn-lt"/>
              </a:rPr>
              <a:t>Questions directrices</a:t>
            </a:r>
            <a:endParaRPr lang="en-US" dirty="0">
              <a:latin typeface="Poppins SemiBold"/>
            </a:endParaRPr>
          </a:p>
        </p:txBody>
      </p:sp>
      <p:sp>
        <p:nvSpPr>
          <p:cNvPr id="11" name="Use of available data Use of qualitative toolkit Use of research teams eg include core partners based on operational focus experience expertise Can be conducted in a matter of days"/>
          <p:cNvSpPr/>
          <p:nvPr/>
        </p:nvSpPr>
        <p:spPr>
          <a:xfrm>
            <a:off x="12239625" y="4210948"/>
            <a:ext cx="4886325" cy="2667000"/>
          </a:xfrm>
          <a:prstGeom prst="rect">
            <a:avLst/>
          </a:prstGeom>
          <a:noFill/>
          <a:ln/>
        </p:spPr>
        <p:txBody>
          <a:bodyPr wrap="square" lIns="0" tIns="0" rIns="0" bIns="0" rtlCol="0" anchor="t"/>
          <a:lstStyle/>
          <a:p>
            <a:r>
              <a:rPr lang="en-US" sz="2400" err="1">
                <a:solidFill>
                  <a:srgbClr val="0D0D0D"/>
                </a:solidFill>
                <a:latin typeface="Poppins Light"/>
                <a:ea typeface="+mn-lt"/>
                <a:cs typeface="+mn-lt"/>
              </a:rPr>
              <a:t>Utilisez</a:t>
            </a:r>
            <a:r>
              <a:rPr lang="en-US" sz="2400">
                <a:solidFill>
                  <a:srgbClr val="0D0D0D"/>
                </a:solidFill>
                <a:latin typeface="Poppins Light"/>
                <a:ea typeface="+mn-lt"/>
                <a:cs typeface="+mn-lt"/>
              </a:rPr>
              <a:t> les données disponibles, la « boîte à outils » qualitatifs et des équipes de recherche (p.ex. faites participer les principaux partenaires en fonction de leurs priorités opérationnelles, de leur expérience et de leur savoir-faire). Une EQR peut être réalisée en l’espace de quelques jours.</a:t>
            </a:r>
            <a:endParaRPr lang="en-US">
              <a:latin typeface="Poppins Light"/>
              <a:ea typeface="+mn-lt"/>
              <a:cs typeface="+mn-lt"/>
            </a:endParaRPr>
          </a:p>
          <a:p>
            <a:pPr marL="0" indent="0" algn="l">
              <a:lnSpc>
                <a:spcPts val="3000"/>
              </a:lnSpc>
              <a:buNone/>
            </a:pPr>
            <a:endParaRPr lang="en-US" sz="2400" dirty="0">
              <a:solidFill>
                <a:srgbClr val="0D0D0D"/>
              </a:solidFill>
              <a:latin typeface="Poppins Light"/>
              <a:cs typeface="Poppi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9">
    <p:bg>
      <p:bgPr>
        <a:solidFill>
          <a:srgbClr val="2F9C67"/>
        </a:solidFill>
        <a:effectLst/>
      </p:bgPr>
    </p:bg>
    <p:spTree>
      <p:nvGrpSpPr>
        <p:cNvPr id="1" name=""/>
        <p:cNvGrpSpPr/>
        <p:nvPr/>
      </p:nvGrpSpPr>
      <p:grpSpPr>
        <a:xfrm>
          <a:off x="0" y="0"/>
          <a:ext cx="0" cy="0"/>
          <a:chOff x="0" y="0"/>
          <a:chExt cx="0" cy="0"/>
        </a:xfrm>
      </p:grpSpPr>
      <p:sp>
        <p:nvSpPr>
          <p:cNvPr id="2" name="Questions"/>
          <p:cNvSpPr/>
          <p:nvPr/>
        </p:nvSpPr>
        <p:spPr>
          <a:xfrm>
            <a:off x="952500" y="3705225"/>
            <a:ext cx="16402050" cy="1809750"/>
          </a:xfrm>
          <a:prstGeom prst="rect">
            <a:avLst/>
          </a:prstGeom>
          <a:noFill/>
          <a:ln/>
        </p:spPr>
        <p:txBody>
          <a:bodyPr wrap="square" lIns="0" tIns="0" rIns="0" bIns="0" rtlCol="0" anchor="t"/>
          <a:lstStyle/>
          <a:p>
            <a:r>
              <a:rPr lang="en-US" sz="9600" dirty="0">
                <a:solidFill>
                  <a:srgbClr val="FFFFFF"/>
                </a:solidFill>
                <a:latin typeface="Poppins SemiBold"/>
                <a:ea typeface="+mn-lt"/>
                <a:cs typeface="+mn-lt"/>
              </a:rPr>
              <a:t>AVEZ-VOUS DES QUESTIONS ?</a:t>
            </a:r>
            <a:endParaRPr lang="en-US" sz="9600" dirty="0">
              <a:latin typeface="Poppins SemiBold"/>
              <a:ea typeface="+mn-lt"/>
              <a:cs typeface="+mn-lt"/>
            </a:endParaRPr>
          </a:p>
          <a:p>
            <a:pPr marL="0" indent="0" algn="l">
              <a:lnSpc>
                <a:spcPts val="14250"/>
              </a:lnSpc>
              <a:buNone/>
            </a:pPr>
            <a:endParaRPr lang="en-US" sz="12000" dirty="0">
              <a:solidFill>
                <a:srgbClr val="FFFFFF"/>
              </a:solidFill>
              <a:latin typeface="Poppins SemiBold"/>
              <a:cs typeface="Poppin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Who is the population of concern that rapid qualitative methods should address"/>
          <p:cNvSpPr/>
          <p:nvPr/>
        </p:nvSpPr>
        <p:spPr>
          <a:xfrm>
            <a:off x="2476500" y="7563678"/>
            <a:ext cx="12639675" cy="457200"/>
          </a:xfrm>
          <a:prstGeom prst="rect">
            <a:avLst/>
          </a:prstGeom>
          <a:noFill/>
          <a:ln/>
        </p:spPr>
        <p:txBody>
          <a:bodyPr wrap="square" lIns="0" tIns="0" rIns="0" bIns="0" rtlCol="0" anchor="t"/>
          <a:lstStyle/>
          <a:p>
            <a:r>
              <a:rPr lang="en-US" sz="2400" b="1">
                <a:solidFill>
                  <a:srgbClr val="2B4561"/>
                </a:solidFill>
                <a:latin typeface="Poppins Light"/>
                <a:ea typeface="+mn-lt"/>
                <a:cs typeface="+mn-lt"/>
              </a:rPr>
              <a:t>Qui </a:t>
            </a:r>
            <a:r>
              <a:rPr lang="en-US" sz="2400" b="1" err="1">
                <a:solidFill>
                  <a:srgbClr val="2B4561"/>
                </a:solidFill>
                <a:latin typeface="Poppins Light"/>
                <a:ea typeface="+mn-lt"/>
                <a:cs typeface="+mn-lt"/>
              </a:rPr>
              <a:t>sont</a:t>
            </a:r>
            <a:r>
              <a:rPr lang="en-US" sz="2400" b="1">
                <a:solidFill>
                  <a:srgbClr val="2B4561"/>
                </a:solidFill>
                <a:latin typeface="Poppins Light"/>
                <a:ea typeface="+mn-lt"/>
                <a:cs typeface="+mn-lt"/>
              </a:rPr>
              <a:t> les personnes (la « population » concernée) auxquelles les méthodes de recherche qualitative rapide doivent s’intéresser ?</a:t>
            </a:r>
            <a:endParaRPr lang="en-US" b="1">
              <a:latin typeface="Poppins Light"/>
              <a:ea typeface="+mn-lt"/>
              <a:cs typeface="+mn-lt"/>
            </a:endParaRPr>
          </a:p>
          <a:p>
            <a:pPr marL="0" indent="0" algn="l">
              <a:lnSpc>
                <a:spcPts val="3600"/>
              </a:lnSpc>
              <a:buNone/>
            </a:pPr>
            <a:endParaRPr lang="en-US" sz="2400" dirty="0">
              <a:solidFill>
                <a:srgbClr val="2B4561"/>
              </a:solidFill>
              <a:latin typeface="Poppins Light"/>
              <a:cs typeface="Poppins Light"/>
            </a:endParaRPr>
          </a:p>
        </p:txBody>
      </p:sp>
      <p:sp>
        <p:nvSpPr>
          <p:cNvPr id="4" name="name_03"/>
          <p:cNvSpPr/>
          <p:nvPr/>
        </p:nvSpPr>
        <p:spPr>
          <a:xfrm>
            <a:off x="942975" y="7286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5" name="How and how fast can a rapid qualitative assessment RQA be conducted"/>
          <p:cNvSpPr/>
          <p:nvPr/>
        </p:nvSpPr>
        <p:spPr>
          <a:xfrm>
            <a:off x="2476500" y="5905500"/>
            <a:ext cx="12544425" cy="914400"/>
          </a:xfrm>
          <a:prstGeom prst="rect">
            <a:avLst/>
          </a:prstGeom>
          <a:noFill/>
          <a:ln/>
        </p:spPr>
        <p:txBody>
          <a:bodyPr wrap="square" lIns="0" tIns="0" rIns="0" bIns="0" rtlCol="0" anchor="t"/>
          <a:lstStyle/>
          <a:p>
            <a:r>
              <a:rPr lang="en-US" sz="2400">
                <a:solidFill>
                  <a:srgbClr val="2B4561"/>
                </a:solidFill>
                <a:latin typeface="Poppins Light"/>
                <a:ea typeface="+mn-lt"/>
                <a:cs typeface="+mn-lt"/>
              </a:rPr>
              <a:t>Comment (et à quelle </a:t>
            </a:r>
            <a:r>
              <a:rPr lang="en-US" sz="2400" err="1">
                <a:solidFill>
                  <a:srgbClr val="2B4561"/>
                </a:solidFill>
                <a:latin typeface="Poppins Light"/>
                <a:ea typeface="+mn-lt"/>
                <a:cs typeface="+mn-lt"/>
              </a:rPr>
              <a:t>vitesse</a:t>
            </a:r>
            <a:r>
              <a:rPr lang="en-US" sz="2400">
                <a:solidFill>
                  <a:srgbClr val="2B4561"/>
                </a:solidFill>
                <a:latin typeface="Poppins Light"/>
                <a:ea typeface="+mn-lt"/>
                <a:cs typeface="+mn-lt"/>
              </a:rPr>
              <a:t>) </a:t>
            </a:r>
            <a:r>
              <a:rPr lang="en-US" sz="2400" err="1">
                <a:solidFill>
                  <a:srgbClr val="2B4561"/>
                </a:solidFill>
                <a:latin typeface="Poppins Light"/>
                <a:ea typeface="+mn-lt"/>
                <a:cs typeface="+mn-lt"/>
              </a:rPr>
              <a:t>une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évaluation</a:t>
            </a:r>
            <a:r>
              <a:rPr lang="en-US" sz="2400">
                <a:solidFill>
                  <a:srgbClr val="2B4561"/>
                </a:solidFill>
                <a:latin typeface="Poppins Light"/>
                <a:ea typeface="+mn-lt"/>
                <a:cs typeface="+mn-lt"/>
              </a:rPr>
              <a:t> qualitative </a:t>
            </a:r>
            <a:r>
              <a:rPr lang="en-US" sz="2400" err="1">
                <a:solidFill>
                  <a:srgbClr val="2B4561"/>
                </a:solidFill>
                <a:latin typeface="Poppins Light"/>
                <a:ea typeface="+mn-lt"/>
                <a:cs typeface="+mn-lt"/>
              </a:rPr>
              <a:t>rapide</a:t>
            </a:r>
            <a:r>
              <a:rPr lang="en-US" sz="2400">
                <a:solidFill>
                  <a:srgbClr val="2B4561"/>
                </a:solidFill>
                <a:latin typeface="Poppins Light"/>
                <a:ea typeface="+mn-lt"/>
                <a:cs typeface="+mn-lt"/>
              </a:rPr>
              <a:t> (EQR) </a:t>
            </a:r>
            <a:r>
              <a:rPr lang="en-US" sz="2400" err="1">
                <a:solidFill>
                  <a:srgbClr val="2B4561"/>
                </a:solidFill>
                <a:latin typeface="Poppins Light"/>
                <a:ea typeface="+mn-lt"/>
                <a:cs typeface="+mn-lt"/>
              </a:rPr>
              <a:t>peut-elle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être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réalisée</a:t>
            </a:r>
            <a:r>
              <a:rPr lang="en-US" sz="2400">
                <a:solidFill>
                  <a:srgbClr val="2B4561"/>
                </a:solidFill>
                <a:latin typeface="Poppins Light"/>
                <a:ea typeface="+mn-lt"/>
                <a:cs typeface="+mn-lt"/>
              </a:rPr>
              <a:t> ? </a:t>
            </a:r>
            <a:endParaRPr lang="en-US">
              <a:latin typeface="Poppins Light"/>
              <a:ea typeface="Calibri" panose="020F0502020204030204"/>
              <a:cs typeface="Calibri" panose="020F0502020204030204"/>
            </a:endParaRPr>
          </a:p>
          <a:p>
            <a:pPr marL="0" indent="0" algn="l">
              <a:lnSpc>
                <a:spcPts val="3600"/>
              </a:lnSpc>
              <a:buNone/>
            </a:pPr>
            <a:r>
              <a:rPr lang="en-US" sz="2400" dirty="0">
                <a:solidFill>
                  <a:srgbClr val="2B4561"/>
                </a:solidFill>
                <a:latin typeface="Poppins Light"/>
                <a:ea typeface="Poppins Light" pitchFamily="34" charset="-122"/>
                <a:cs typeface="Poppins Light"/>
              </a:rPr>
              <a:t>
</a:t>
            </a:r>
            <a:endParaRPr lang="en-US" sz="2400">
              <a:latin typeface="Poppins Light"/>
              <a:ea typeface="Calibri"/>
              <a:cs typeface="Poppins Light"/>
            </a:endParaRPr>
          </a:p>
        </p:txBody>
      </p:sp>
      <p:sp>
        <p:nvSpPr>
          <p:cNvPr id="6"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7" name="Why utilize rapid qualitative methods What questions need to be addressed for this emergency response Whowhat organizations need to have this information"/>
          <p:cNvSpPr/>
          <p:nvPr/>
        </p:nvSpPr>
        <p:spPr>
          <a:xfrm>
            <a:off x="2476500" y="3993874"/>
            <a:ext cx="12544425" cy="914400"/>
          </a:xfrm>
          <a:prstGeom prst="rect">
            <a:avLst/>
          </a:prstGeom>
          <a:noFill/>
          <a:ln/>
        </p:spPr>
        <p:txBody>
          <a:bodyPr wrap="square" lIns="0" tIns="0" rIns="0" bIns="0" rtlCol="0" anchor="t"/>
          <a:lstStyle/>
          <a:p>
            <a:r>
              <a:rPr lang="en-US" sz="2400" err="1">
                <a:solidFill>
                  <a:srgbClr val="2B4561"/>
                </a:solidFill>
                <a:latin typeface="Poppins Light"/>
                <a:ea typeface="+mn-lt"/>
                <a:cs typeface="+mn-lt"/>
              </a:rPr>
              <a:t>Pourquoi</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recourir</a:t>
            </a:r>
            <a:r>
              <a:rPr lang="en-US" sz="2400">
                <a:solidFill>
                  <a:srgbClr val="2B4561"/>
                </a:solidFill>
                <a:latin typeface="Poppins Light"/>
                <a:ea typeface="+mn-lt"/>
                <a:cs typeface="+mn-lt"/>
              </a:rPr>
              <a:t> à des méthodes de recherche qualitative rapide ? Quelles questions </a:t>
            </a:r>
            <a:r>
              <a:rPr lang="en-US" sz="2400" err="1">
                <a:solidFill>
                  <a:srgbClr val="2B4561"/>
                </a:solidFill>
                <a:latin typeface="Poppins Light"/>
                <a:ea typeface="+mn-lt"/>
                <a:cs typeface="+mn-lt"/>
              </a:rPr>
              <a:t>doivent</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être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élucidées</a:t>
            </a:r>
            <a:r>
              <a:rPr lang="en-US" sz="2400">
                <a:solidFill>
                  <a:srgbClr val="2B4561"/>
                </a:solidFill>
                <a:latin typeface="Poppins Light"/>
                <a:ea typeface="+mn-lt"/>
                <a:cs typeface="+mn-lt"/>
              </a:rPr>
              <a:t> pour </a:t>
            </a:r>
            <a:r>
              <a:rPr lang="en-US" sz="2400" err="1">
                <a:solidFill>
                  <a:srgbClr val="2B4561"/>
                </a:solidFill>
                <a:latin typeface="Poppins Light"/>
                <a:ea typeface="+mn-lt"/>
                <a:cs typeface="+mn-lt"/>
              </a:rPr>
              <a:t>cette</a:t>
            </a:r>
            <a:r>
              <a:rPr lang="en-US" sz="2400">
                <a:solidFill>
                  <a:srgbClr val="2B4561"/>
                </a:solidFill>
                <a:latin typeface="Poppins Light"/>
                <a:ea typeface="+mn-lt"/>
                <a:cs typeface="+mn-lt"/>
              </a:rPr>
              <a:t> intervention </a:t>
            </a:r>
            <a:r>
              <a:rPr lang="en-US" sz="2400" err="1">
                <a:solidFill>
                  <a:srgbClr val="2B4561"/>
                </a:solidFill>
                <a:latin typeface="Poppins Light"/>
                <a:ea typeface="+mn-lt"/>
                <a:cs typeface="+mn-lt"/>
              </a:rPr>
              <a:t>d’urgence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en</a:t>
            </a:r>
            <a:r>
              <a:rPr lang="en-US" sz="2400">
                <a:solidFill>
                  <a:srgbClr val="2B4561"/>
                </a:solidFill>
                <a:latin typeface="Poppins Light"/>
                <a:ea typeface="+mn-lt"/>
                <a:cs typeface="+mn-lt"/>
              </a:rPr>
              <a:t> particulier ? Qui/</a:t>
            </a:r>
            <a:r>
              <a:rPr lang="en-US" sz="2400" err="1">
                <a:solidFill>
                  <a:srgbClr val="2B4561"/>
                </a:solidFill>
                <a:latin typeface="Poppins Light"/>
                <a:ea typeface="+mn-lt"/>
                <a:cs typeface="+mn-lt"/>
              </a:rPr>
              <a:t>quelles</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organisations</a:t>
            </a:r>
            <a:r>
              <a:rPr lang="en-US" sz="2400">
                <a:solidFill>
                  <a:srgbClr val="2B4561"/>
                </a:solidFill>
                <a:latin typeface="Poppins Light"/>
                <a:ea typeface="+mn-lt"/>
                <a:cs typeface="+mn-lt"/>
              </a:rPr>
              <a:t> doit/</a:t>
            </a:r>
            <a:r>
              <a:rPr lang="en-US" sz="2400" err="1">
                <a:solidFill>
                  <a:srgbClr val="2B4561"/>
                </a:solidFill>
                <a:latin typeface="Poppins Light"/>
                <a:ea typeface="+mn-lt"/>
                <a:cs typeface="+mn-lt"/>
              </a:rPr>
              <a:t>doivent</a:t>
            </a:r>
            <a:r>
              <a:rPr lang="en-US" sz="2400">
                <a:solidFill>
                  <a:srgbClr val="2B4561"/>
                </a:solidFill>
                <a:latin typeface="Poppins Light"/>
                <a:ea typeface="+mn-lt"/>
                <a:cs typeface="+mn-lt"/>
              </a:rPr>
              <a:t> disposer de </a:t>
            </a:r>
            <a:r>
              <a:rPr lang="en-US" sz="2400" err="1">
                <a:solidFill>
                  <a:srgbClr val="2B4561"/>
                </a:solidFill>
                <a:latin typeface="Poppins Light"/>
                <a:ea typeface="+mn-lt"/>
                <a:cs typeface="+mn-lt"/>
              </a:rPr>
              <a:t>ces</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informations</a:t>
            </a:r>
            <a:r>
              <a:rPr lang="en-US" sz="2400">
                <a:solidFill>
                  <a:srgbClr val="2B4561"/>
                </a:solidFill>
                <a:latin typeface="Poppins Light"/>
                <a:ea typeface="+mn-lt"/>
                <a:cs typeface="+mn-lt"/>
              </a:rPr>
              <a:t> ?</a:t>
            </a:r>
            <a:endParaRPr lang="en-US">
              <a:latin typeface="Poppins Light"/>
              <a:ea typeface="+mn-lt"/>
              <a:cs typeface="+mn-lt"/>
            </a:endParaRPr>
          </a:p>
          <a:p>
            <a:pPr marL="0" indent="0" algn="l">
              <a:lnSpc>
                <a:spcPts val="3600"/>
              </a:lnSpc>
              <a:buNone/>
            </a:pPr>
            <a:endParaRPr lang="en-US" sz="2400" dirty="0">
              <a:solidFill>
                <a:srgbClr val="2B4561"/>
              </a:solidFill>
              <a:latin typeface="Poppins Light"/>
              <a:cs typeface="Poppins Light"/>
            </a:endParaRPr>
          </a:p>
        </p:txBody>
      </p:sp>
      <p:sp>
        <p:nvSpPr>
          <p:cNvPr id="8"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9" name="Guiding questions"/>
          <p:cNvSpPr/>
          <p:nvPr/>
        </p:nvSpPr>
        <p:spPr>
          <a:xfrm>
            <a:off x="952500" y="800100"/>
            <a:ext cx="16268700" cy="904875"/>
          </a:xfrm>
          <a:prstGeom prst="rect">
            <a:avLst/>
          </a:prstGeom>
          <a:noFill/>
          <a:ln/>
        </p:spPr>
        <p:txBody>
          <a:bodyPr wrap="square" lIns="0" tIns="0" rIns="0" bIns="0" rtlCol="0" anchor="b"/>
          <a:lstStyle/>
          <a:p>
            <a:r>
              <a:rPr lang="en-US" sz="5250" dirty="0">
                <a:solidFill>
                  <a:srgbClr val="FFFFFF"/>
                </a:solidFill>
                <a:latin typeface="Poppins SemiBold"/>
                <a:ea typeface="+mn-lt"/>
                <a:cs typeface="+mn-lt"/>
              </a:rPr>
              <a:t>Questions directrices</a:t>
            </a:r>
            <a:endParaRPr lang="en-US" dirty="0">
              <a:latin typeface="Poppin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2" name="image8.jpg" descr="preencoded.png"/>
          <p:cNvPicPr>
            <a:picLocks noChangeAspect="1"/>
          </p:cNvPicPr>
          <p:nvPr/>
        </p:nvPicPr>
        <p:blipFill>
          <a:blip r:embed="rId3"/>
          <a:srcRect/>
          <a:stretch/>
        </p:blipFill>
        <p:spPr>
          <a:xfrm>
            <a:off x="0" y="0"/>
            <a:ext cx="18258011" cy="10287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pic>
        <p:nvPicPr>
          <p:cNvPr id="2" name="image3.jpg" descr="preencoded.png"/>
          <p:cNvPicPr>
            <a:picLocks noChangeAspect="1"/>
          </p:cNvPicPr>
          <p:nvPr/>
        </p:nvPicPr>
        <p:blipFill>
          <a:blip r:embed="rId3"/>
          <a:srcRect/>
          <a:stretch/>
        </p:blipFill>
        <p:spPr>
          <a:xfrm>
            <a:off x="16337012" y="8705967"/>
            <a:ext cx="1765027" cy="1523765"/>
          </a:xfrm>
          <a:prstGeom prst="rect">
            <a:avLst/>
          </a:prstGeom>
        </p:spPr>
      </p:pic>
      <p:pic>
        <p:nvPicPr>
          <p:cNvPr id="3" name="image6.jpg" descr="preencoded.png"/>
          <p:cNvPicPr>
            <a:picLocks noChangeAspect="1"/>
          </p:cNvPicPr>
          <p:nvPr/>
        </p:nvPicPr>
        <p:blipFill>
          <a:blip r:embed="rId4"/>
          <a:srcRect/>
          <a:stretch/>
        </p:blipFill>
        <p:spPr>
          <a:xfrm>
            <a:off x="0" y="0"/>
            <a:ext cx="18288000" cy="10287000"/>
          </a:xfrm>
          <a:prstGeom prst="rect">
            <a:avLst/>
          </a:prstGeom>
        </p:spPr>
      </p:pic>
      <p:sp>
        <p:nvSpPr>
          <p:cNvPr id="4" name="Introduction"/>
          <p:cNvSpPr/>
          <p:nvPr/>
        </p:nvSpPr>
        <p:spPr>
          <a:xfrm>
            <a:off x="1394445" y="1159163"/>
            <a:ext cx="15518174" cy="752475"/>
          </a:xfrm>
          <a:prstGeom prst="rect">
            <a:avLst/>
          </a:prstGeom>
          <a:noFill/>
          <a:ln/>
        </p:spPr>
        <p:txBody>
          <a:bodyPr wrap="square" lIns="0" tIns="0" rIns="0" bIns="0" rtlCol="0" anchor="ctr"/>
          <a:lstStyle/>
          <a:p>
            <a:pPr marL="0" indent="0" algn="l">
              <a:lnSpc>
                <a:spcPts val="5940"/>
              </a:lnSpc>
              <a:buNone/>
            </a:pPr>
            <a:r>
              <a:rPr lang="en-US" sz="6600" dirty="0">
                <a:solidFill>
                  <a:srgbClr val="16546A"/>
                </a:solidFill>
                <a:latin typeface="Inter Regular" pitchFamily="34" charset="0"/>
                <a:ea typeface="Inter Regular" pitchFamily="34" charset="-122"/>
                <a:cs typeface="Inter Regular" pitchFamily="34" charset="-120"/>
              </a:rPr>
              <a:t>Introduction</a:t>
            </a:r>
            <a:endParaRPr lang="en-US" sz="6600" dirty="0"/>
          </a:p>
        </p:txBody>
      </p:sp>
      <p:sp>
        <p:nvSpPr>
          <p:cNvPr id="5" name="Blah blah blah"/>
          <p:cNvSpPr/>
          <p:nvPr/>
        </p:nvSpPr>
        <p:spPr>
          <a:xfrm>
            <a:off x="1394445" y="2806987"/>
            <a:ext cx="15518174" cy="533400"/>
          </a:xfrm>
          <a:prstGeom prst="rect">
            <a:avLst/>
          </a:prstGeom>
          <a:noFill/>
          <a:ln/>
        </p:spPr>
        <p:txBody>
          <a:bodyPr wrap="square" lIns="0" tIns="0" rIns="0" bIns="0" rtlCol="0" anchor="t"/>
          <a:lstStyle/>
          <a:p>
            <a:pPr marL="0" indent="0" algn="l">
              <a:lnSpc>
                <a:spcPts val="4200"/>
              </a:lnSpc>
              <a:buNone/>
            </a:pPr>
            <a:r>
              <a:rPr lang="en-US" sz="4200" dirty="0">
                <a:solidFill>
                  <a:srgbClr val="112B51"/>
                </a:solidFill>
                <a:latin typeface="Inter Regular" pitchFamily="34" charset="0"/>
                <a:ea typeface="Inter Regular" pitchFamily="34" charset="-122"/>
                <a:cs typeface="Inter Regular" pitchFamily="34" charset="-120"/>
              </a:rPr>
              <a:t>Blah, blah, blah</a:t>
            </a:r>
            <a:endParaRPr lang="en-US" sz="4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858625" y="3552825"/>
            <a:ext cx="5629275" cy="5286375"/>
          </a:xfrm>
          <a:prstGeom prst="rect">
            <a:avLst/>
          </a:prstGeom>
        </p:spPr>
      </p:pic>
      <p:sp>
        <p:nvSpPr>
          <p:cNvPr id="4" name="Who is the population of concern that rapid qualitative methods should address"/>
          <p:cNvSpPr/>
          <p:nvPr/>
        </p:nvSpPr>
        <p:spPr>
          <a:xfrm>
            <a:off x="2886075" y="7924800"/>
            <a:ext cx="8296275" cy="2743200"/>
          </a:xfrm>
          <a:prstGeom prst="rect">
            <a:avLst/>
          </a:prstGeom>
          <a:noFill/>
          <a:ln/>
        </p:spPr>
        <p:txBody>
          <a:bodyPr wrap="square" lIns="0" tIns="0" rIns="0" bIns="0" rtlCol="0" anchor="t"/>
          <a:lstStyle/>
          <a:p>
            <a:r>
              <a:rPr lang="en-US" sz="2400" b="1">
                <a:solidFill>
                  <a:srgbClr val="2B4561"/>
                </a:solidFill>
                <a:latin typeface="Poppins Light"/>
                <a:ea typeface="+mn-lt"/>
                <a:cs typeface="+mn-lt"/>
              </a:rPr>
              <a:t>Qui </a:t>
            </a:r>
            <a:r>
              <a:rPr lang="en-US" sz="2400" b="1" err="1">
                <a:solidFill>
                  <a:srgbClr val="2B4561"/>
                </a:solidFill>
                <a:latin typeface="Poppins Light"/>
                <a:ea typeface="+mn-lt"/>
                <a:cs typeface="+mn-lt"/>
              </a:rPr>
              <a:t>sont</a:t>
            </a:r>
            <a:r>
              <a:rPr lang="en-US" sz="2400" b="1">
                <a:solidFill>
                  <a:srgbClr val="2B4561"/>
                </a:solidFill>
                <a:latin typeface="Poppins Light"/>
                <a:ea typeface="+mn-lt"/>
                <a:cs typeface="+mn-lt"/>
              </a:rPr>
              <a:t> les personnes (la « population » concernée) auxquelles les méthodes de recherche qualitative rapide doivent s’intéresser ?</a:t>
            </a:r>
            <a:endParaRPr lang="en-US" b="1">
              <a:latin typeface="Poppins Light"/>
              <a:ea typeface="+mn-lt"/>
              <a:cs typeface="+mn-lt"/>
            </a:endParaRPr>
          </a:p>
          <a:p>
            <a:pPr marL="0" indent="0" algn="l">
              <a:lnSpc>
                <a:spcPts val="3600"/>
              </a:lnSpc>
              <a:buNone/>
            </a:pPr>
            <a:r>
              <a:rPr lang="en-US" sz="2400" dirty="0">
                <a:solidFill>
                  <a:srgbClr val="2B4561"/>
                </a:solidFill>
                <a:latin typeface="Poppins Light"/>
                <a:ea typeface="Poppins Light" pitchFamily="34" charset="-122"/>
                <a:cs typeface="Poppins Light"/>
              </a:rPr>
              <a:t>
 </a:t>
            </a:r>
            <a:endParaRPr lang="en-US" sz="2400">
              <a:latin typeface="Poppins Light"/>
              <a:ea typeface="Calibri"/>
              <a:cs typeface="Poppins Light"/>
            </a:endParaRPr>
          </a:p>
        </p:txBody>
      </p:sp>
      <p:sp>
        <p:nvSpPr>
          <p:cNvPr id="5" name="name_03"/>
          <p:cNvSpPr/>
          <p:nvPr/>
        </p:nvSpPr>
        <p:spPr>
          <a:xfrm>
            <a:off x="952500" y="7753350"/>
            <a:ext cx="121920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6" name="How and how fast can a rapid qualitative assessment RQA be conducted"/>
          <p:cNvSpPr/>
          <p:nvPr/>
        </p:nvSpPr>
        <p:spPr>
          <a:xfrm>
            <a:off x="2886075" y="6105525"/>
            <a:ext cx="8229600" cy="914400"/>
          </a:xfrm>
          <a:prstGeom prst="rect">
            <a:avLst/>
          </a:prstGeom>
          <a:noFill/>
          <a:ln/>
        </p:spPr>
        <p:txBody>
          <a:bodyPr wrap="square" lIns="0" tIns="0" rIns="0" bIns="0" rtlCol="0" anchor="t"/>
          <a:lstStyle/>
          <a:p>
            <a:r>
              <a:rPr lang="en-US" sz="2400" dirty="0">
                <a:solidFill>
                  <a:srgbClr val="2B4561"/>
                </a:solidFill>
                <a:latin typeface="Poppins Light"/>
                <a:ea typeface="+mn-lt"/>
                <a:cs typeface="+mn-lt"/>
              </a:rPr>
              <a:t>Comment (et à quelle </a:t>
            </a:r>
            <a:r>
              <a:rPr lang="en-US" sz="2400" err="1">
                <a:solidFill>
                  <a:srgbClr val="2B4561"/>
                </a:solidFill>
                <a:latin typeface="Poppins Light"/>
                <a:ea typeface="+mn-lt"/>
                <a:cs typeface="+mn-lt"/>
              </a:rPr>
              <a:t>vitesse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une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évaluation</a:t>
            </a:r>
            <a:r>
              <a:rPr lang="en-US" sz="2400" dirty="0">
                <a:solidFill>
                  <a:srgbClr val="2B4561"/>
                </a:solidFill>
                <a:latin typeface="Poppins Light"/>
                <a:ea typeface="+mn-lt"/>
                <a:cs typeface="+mn-lt"/>
              </a:rPr>
              <a:t> qualitative </a:t>
            </a:r>
            <a:r>
              <a:rPr lang="en-US" sz="2400" err="1">
                <a:solidFill>
                  <a:srgbClr val="2B4561"/>
                </a:solidFill>
                <a:latin typeface="Poppins Light"/>
                <a:ea typeface="+mn-lt"/>
                <a:cs typeface="+mn-lt"/>
              </a:rPr>
              <a:t>rapide</a:t>
            </a:r>
            <a:r>
              <a:rPr lang="en-US" sz="2400" dirty="0">
                <a:solidFill>
                  <a:srgbClr val="2B4561"/>
                </a:solidFill>
                <a:latin typeface="Poppins Light"/>
                <a:ea typeface="+mn-lt"/>
                <a:cs typeface="+mn-lt"/>
              </a:rPr>
              <a:t> (EQR) </a:t>
            </a:r>
            <a:r>
              <a:rPr lang="en-US" sz="2400" err="1">
                <a:solidFill>
                  <a:srgbClr val="2B4561"/>
                </a:solidFill>
                <a:latin typeface="Poppins Light"/>
                <a:ea typeface="+mn-lt"/>
                <a:cs typeface="+mn-lt"/>
              </a:rPr>
              <a:t>peut-elle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être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réalisée</a:t>
            </a:r>
            <a:r>
              <a:rPr lang="en-US" sz="2400" dirty="0">
                <a:solidFill>
                  <a:srgbClr val="2B4561"/>
                </a:solidFill>
                <a:latin typeface="Poppins Light"/>
                <a:ea typeface="+mn-lt"/>
                <a:cs typeface="+mn-lt"/>
              </a:rPr>
              <a:t> ? </a:t>
            </a:r>
            <a:endParaRPr lang="en-US" dirty="0">
              <a:latin typeface="Poppins Light"/>
              <a:ea typeface="Calibri" panose="020F0502020204030204"/>
              <a:cs typeface="Calibri" panose="020F0502020204030204"/>
            </a:endParaRPr>
          </a:p>
          <a:p>
            <a:pPr marL="0" indent="0" algn="l">
              <a:lnSpc>
                <a:spcPts val="3600"/>
              </a:lnSpc>
              <a:buNone/>
            </a:pPr>
            <a:endParaRPr lang="en-US" sz="2400" dirty="0">
              <a:solidFill>
                <a:srgbClr val="2B4561"/>
              </a:solidFill>
              <a:latin typeface="Poppins Light"/>
              <a:cs typeface="Poppins Light"/>
            </a:endParaRPr>
          </a:p>
        </p:txBody>
      </p:sp>
      <p:sp>
        <p:nvSpPr>
          <p:cNvPr id="7" name="name_02"/>
          <p:cNvSpPr/>
          <p:nvPr/>
        </p:nvSpPr>
        <p:spPr>
          <a:xfrm>
            <a:off x="942975" y="5972175"/>
            <a:ext cx="121920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8" name="Why utilize rapid qualitative methods What questions need to be addressed for this emergency response Whowhat organizations need to have this information"/>
          <p:cNvSpPr/>
          <p:nvPr/>
        </p:nvSpPr>
        <p:spPr>
          <a:xfrm>
            <a:off x="2886075" y="3552825"/>
            <a:ext cx="8229600" cy="1828800"/>
          </a:xfrm>
          <a:prstGeom prst="rect">
            <a:avLst/>
          </a:prstGeom>
          <a:noFill/>
          <a:ln/>
        </p:spPr>
        <p:txBody>
          <a:bodyPr wrap="square" lIns="0" tIns="0" rIns="0" bIns="0" rtlCol="0" anchor="t"/>
          <a:lstStyle/>
          <a:p>
            <a:r>
              <a:rPr lang="en-US" sz="2400" err="1">
                <a:solidFill>
                  <a:srgbClr val="2B4561"/>
                </a:solidFill>
                <a:latin typeface="Poppins Light"/>
                <a:ea typeface="+mn-lt"/>
                <a:cs typeface="+mn-lt"/>
              </a:rPr>
              <a:t>Pourquoi</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recourir</a:t>
            </a:r>
            <a:r>
              <a:rPr lang="en-US" sz="2400">
                <a:solidFill>
                  <a:srgbClr val="2B4561"/>
                </a:solidFill>
                <a:latin typeface="Poppins Light"/>
                <a:ea typeface="+mn-lt"/>
                <a:cs typeface="+mn-lt"/>
              </a:rPr>
              <a:t> à des </a:t>
            </a:r>
            <a:r>
              <a:rPr lang="en-US" sz="2400" err="1">
                <a:solidFill>
                  <a:srgbClr val="2B4561"/>
                </a:solidFill>
                <a:latin typeface="Poppins Light"/>
                <a:ea typeface="+mn-lt"/>
                <a:cs typeface="+mn-lt"/>
              </a:rPr>
              <a:t>méthodes</a:t>
            </a:r>
            <a:r>
              <a:rPr lang="en-US" sz="2400">
                <a:solidFill>
                  <a:srgbClr val="2B4561"/>
                </a:solidFill>
                <a:latin typeface="Poppins Light"/>
                <a:ea typeface="+mn-lt"/>
                <a:cs typeface="+mn-lt"/>
              </a:rPr>
              <a:t> de recherche qualitative </a:t>
            </a:r>
            <a:r>
              <a:rPr lang="en-US" sz="2400" err="1">
                <a:solidFill>
                  <a:srgbClr val="2B4561"/>
                </a:solidFill>
                <a:latin typeface="Poppins Light"/>
                <a:ea typeface="+mn-lt"/>
                <a:cs typeface="+mn-lt"/>
              </a:rPr>
              <a:t>rapide</a:t>
            </a:r>
            <a:r>
              <a:rPr lang="en-US" sz="2400">
                <a:solidFill>
                  <a:srgbClr val="2B4561"/>
                </a:solidFill>
                <a:latin typeface="Poppins Light"/>
                <a:ea typeface="+mn-lt"/>
                <a:cs typeface="+mn-lt"/>
              </a:rPr>
              <a:t> ? Quelles questions </a:t>
            </a:r>
            <a:r>
              <a:rPr lang="en-US" sz="2400" err="1">
                <a:solidFill>
                  <a:srgbClr val="2B4561"/>
                </a:solidFill>
                <a:latin typeface="Poppins Light"/>
                <a:ea typeface="+mn-lt"/>
                <a:cs typeface="+mn-lt"/>
              </a:rPr>
              <a:t>doivent</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être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élucidées</a:t>
            </a:r>
            <a:r>
              <a:rPr lang="en-US" sz="2400">
                <a:solidFill>
                  <a:srgbClr val="2B4561"/>
                </a:solidFill>
                <a:latin typeface="Poppins Light"/>
                <a:ea typeface="+mn-lt"/>
                <a:cs typeface="+mn-lt"/>
              </a:rPr>
              <a:t> pour </a:t>
            </a:r>
            <a:r>
              <a:rPr lang="en-US" sz="2400" err="1">
                <a:solidFill>
                  <a:srgbClr val="2B4561"/>
                </a:solidFill>
                <a:latin typeface="Poppins Light"/>
                <a:ea typeface="+mn-lt"/>
                <a:cs typeface="+mn-lt"/>
              </a:rPr>
              <a:t>cette</a:t>
            </a:r>
            <a:r>
              <a:rPr lang="en-US" sz="2400">
                <a:solidFill>
                  <a:srgbClr val="2B4561"/>
                </a:solidFill>
                <a:latin typeface="Poppins Light"/>
                <a:ea typeface="+mn-lt"/>
                <a:cs typeface="+mn-lt"/>
              </a:rPr>
              <a:t> intervention </a:t>
            </a:r>
            <a:r>
              <a:rPr lang="en-US" sz="2400" err="1">
                <a:solidFill>
                  <a:srgbClr val="2B4561"/>
                </a:solidFill>
                <a:latin typeface="Poppins Light"/>
                <a:ea typeface="+mn-lt"/>
                <a:cs typeface="+mn-lt"/>
              </a:rPr>
              <a:t>d’urgence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en</a:t>
            </a:r>
            <a:r>
              <a:rPr lang="en-US" sz="2400" dirty="0">
                <a:solidFill>
                  <a:srgbClr val="2B4561"/>
                </a:solidFill>
                <a:latin typeface="Poppins Light"/>
                <a:ea typeface="+mn-lt"/>
                <a:cs typeface="+mn-lt"/>
              </a:rPr>
              <a:t> </a:t>
            </a:r>
            <a:r>
              <a:rPr lang="en-US" sz="2400">
                <a:solidFill>
                  <a:srgbClr val="2B4561"/>
                </a:solidFill>
                <a:latin typeface="Poppins Light"/>
                <a:ea typeface="+mn-lt"/>
                <a:cs typeface="+mn-lt"/>
              </a:rPr>
              <a:t>particulier ? Qui/</a:t>
            </a:r>
            <a:r>
              <a:rPr lang="en-US" sz="2400" err="1">
                <a:solidFill>
                  <a:srgbClr val="2B4561"/>
                </a:solidFill>
                <a:latin typeface="Poppins Light"/>
                <a:ea typeface="+mn-lt"/>
                <a:cs typeface="+mn-lt"/>
              </a:rPr>
              <a:t>quelles</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organisations</a:t>
            </a:r>
            <a:r>
              <a:rPr lang="en-US" sz="2400">
                <a:solidFill>
                  <a:srgbClr val="2B4561"/>
                </a:solidFill>
                <a:latin typeface="Poppins Light"/>
                <a:ea typeface="+mn-lt"/>
                <a:cs typeface="+mn-lt"/>
              </a:rPr>
              <a:t> doit/</a:t>
            </a:r>
            <a:r>
              <a:rPr lang="en-US" sz="2400" err="1">
                <a:solidFill>
                  <a:srgbClr val="2B4561"/>
                </a:solidFill>
                <a:latin typeface="Poppins Light"/>
                <a:ea typeface="+mn-lt"/>
                <a:cs typeface="+mn-lt"/>
              </a:rPr>
              <a:t>doivent</a:t>
            </a:r>
            <a:r>
              <a:rPr lang="en-US" sz="2400" dirty="0">
                <a:solidFill>
                  <a:srgbClr val="2B4561"/>
                </a:solidFill>
                <a:latin typeface="Poppins Light"/>
                <a:ea typeface="+mn-lt"/>
                <a:cs typeface="+mn-lt"/>
              </a:rPr>
              <a:t> </a:t>
            </a:r>
            <a:r>
              <a:rPr lang="en-US" sz="2400">
                <a:solidFill>
                  <a:srgbClr val="2B4561"/>
                </a:solidFill>
                <a:latin typeface="Poppins Light"/>
                <a:ea typeface="+mn-lt"/>
                <a:cs typeface="+mn-lt"/>
              </a:rPr>
              <a:t>disposer de </a:t>
            </a:r>
            <a:r>
              <a:rPr lang="en-US" sz="2400" err="1">
                <a:solidFill>
                  <a:srgbClr val="2B4561"/>
                </a:solidFill>
                <a:latin typeface="Poppins Light"/>
                <a:ea typeface="+mn-lt"/>
                <a:cs typeface="+mn-lt"/>
              </a:rPr>
              <a:t>ces</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informations</a:t>
            </a:r>
            <a:r>
              <a:rPr lang="en-US" sz="2400">
                <a:solidFill>
                  <a:srgbClr val="2B4561"/>
                </a:solidFill>
                <a:latin typeface="Poppins Light"/>
                <a:ea typeface="+mn-lt"/>
                <a:cs typeface="+mn-lt"/>
              </a:rPr>
              <a:t> ?</a:t>
            </a:r>
            <a:endParaRPr lang="en-US">
              <a:latin typeface="Poppins Light"/>
              <a:ea typeface="+mn-lt"/>
              <a:cs typeface="+mn-lt"/>
            </a:endParaRPr>
          </a:p>
        </p:txBody>
      </p:sp>
      <p:sp>
        <p:nvSpPr>
          <p:cNvPr id="9" name="name_01"/>
          <p:cNvSpPr/>
          <p:nvPr/>
        </p:nvSpPr>
        <p:spPr>
          <a:xfrm>
            <a:off x="952500" y="3390900"/>
            <a:ext cx="981684"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10" name="Guiding questions"/>
          <p:cNvSpPr/>
          <p:nvPr/>
        </p:nvSpPr>
        <p:spPr>
          <a:xfrm>
            <a:off x="952500" y="800100"/>
            <a:ext cx="16268700" cy="904875"/>
          </a:xfrm>
          <a:prstGeom prst="rect">
            <a:avLst/>
          </a:prstGeom>
          <a:noFill/>
          <a:ln/>
        </p:spPr>
        <p:txBody>
          <a:bodyPr wrap="square" lIns="0" tIns="0" rIns="0" bIns="0" rtlCol="0" anchor="b"/>
          <a:lstStyle/>
          <a:p>
            <a:r>
              <a:rPr lang="en-US" sz="5250" dirty="0">
                <a:solidFill>
                  <a:srgbClr val="FFFFFF"/>
                </a:solidFill>
                <a:latin typeface="Poppins SemiBold"/>
                <a:ea typeface="+mn-lt"/>
                <a:cs typeface="+mn-lt"/>
              </a:rPr>
              <a:t>Questions directrices</a:t>
            </a:r>
            <a:endParaRPr lang="en-US" dirty="0">
              <a:latin typeface="Poppins SemiBold"/>
            </a:endParaRPr>
          </a:p>
        </p:txBody>
      </p:sp>
      <p:sp>
        <p:nvSpPr>
          <p:cNvPr id="11" name="Those who are MOST at risk Those who are responding to the crisis on the FRONT LINE WORKERS"/>
          <p:cNvSpPr/>
          <p:nvPr/>
        </p:nvSpPr>
        <p:spPr>
          <a:xfrm>
            <a:off x="12239625" y="5434013"/>
            <a:ext cx="4886325" cy="1524000"/>
          </a:xfrm>
          <a:prstGeom prst="rect">
            <a:avLst/>
          </a:prstGeom>
          <a:noFill/>
          <a:ln/>
        </p:spPr>
        <p:txBody>
          <a:bodyPr wrap="square" lIns="0" tIns="0" rIns="0" bIns="0" rtlCol="0" anchor="t"/>
          <a:lstStyle/>
          <a:p>
            <a:r>
              <a:rPr lang="en-US" sz="2400">
                <a:solidFill>
                  <a:srgbClr val="0D0D0D"/>
                </a:solidFill>
                <a:latin typeface="Poppins Light"/>
                <a:ea typeface="+mn-lt"/>
                <a:cs typeface="+mn-lt"/>
              </a:rPr>
              <a:t>Les </a:t>
            </a:r>
            <a:r>
              <a:rPr lang="en-US" sz="2400" err="1">
                <a:solidFill>
                  <a:srgbClr val="0D0D0D"/>
                </a:solidFill>
                <a:latin typeface="Poppins Light"/>
                <a:ea typeface="+mn-lt"/>
                <a:cs typeface="+mn-lt"/>
              </a:rPr>
              <a:t>personnes</a:t>
            </a:r>
            <a:r>
              <a:rPr lang="en-US" sz="2400">
                <a:solidFill>
                  <a:srgbClr val="0D0D0D"/>
                </a:solidFill>
                <a:latin typeface="Poppins Light"/>
                <a:ea typeface="+mn-lt"/>
                <a:cs typeface="+mn-lt"/>
              </a:rPr>
              <a:t> LES PLUS EXPOSÉES au risque ; celles qui interviennent sur le terrain (les AGENTS DE PREMIÈRE LIGNE)</a:t>
            </a:r>
            <a:endParaRPr lang="en-US">
              <a:latin typeface="Poppins Light"/>
              <a:ea typeface="+mn-lt"/>
              <a:cs typeface="+mn-lt"/>
            </a:endParaRPr>
          </a:p>
          <a:p>
            <a:pPr marL="0" indent="0" algn="l">
              <a:lnSpc>
                <a:spcPts val="3000"/>
              </a:lnSpc>
              <a:buNone/>
            </a:pPr>
            <a:endParaRPr lang="en-US" sz="2400" dirty="0">
              <a:solidFill>
                <a:srgbClr val="0D0D0D"/>
              </a:solidFill>
              <a:latin typeface="Poppins Light"/>
              <a:cs typeface="Poppi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Who is the population of concern that rapid qualitative methods should address"/>
          <p:cNvSpPr/>
          <p:nvPr/>
        </p:nvSpPr>
        <p:spPr>
          <a:xfrm>
            <a:off x="2476500" y="7539846"/>
            <a:ext cx="12639675" cy="457200"/>
          </a:xfrm>
          <a:prstGeom prst="rect">
            <a:avLst/>
          </a:prstGeom>
          <a:noFill/>
          <a:ln/>
        </p:spPr>
        <p:txBody>
          <a:bodyPr wrap="square" lIns="0" tIns="0" rIns="0" bIns="0" rtlCol="0" anchor="t"/>
          <a:lstStyle/>
          <a:p>
            <a:r>
              <a:rPr lang="en-US" sz="2400" b="1" dirty="0">
                <a:solidFill>
                  <a:srgbClr val="2B4561"/>
                </a:solidFill>
                <a:latin typeface="Poppins Light"/>
                <a:ea typeface="+mn-lt"/>
                <a:cs typeface="+mn-lt"/>
              </a:rPr>
              <a:t>Qui </a:t>
            </a:r>
            <a:r>
              <a:rPr lang="en-US" sz="2400" err="1">
                <a:solidFill>
                  <a:srgbClr val="2B4561"/>
                </a:solidFill>
                <a:latin typeface="Poppins Light"/>
                <a:ea typeface="+mn-lt"/>
                <a:cs typeface="+mn-lt"/>
              </a:rPr>
              <a:t>sont</a:t>
            </a:r>
            <a:r>
              <a:rPr lang="en-US" sz="2400" dirty="0">
                <a:solidFill>
                  <a:srgbClr val="2B4561"/>
                </a:solidFill>
                <a:latin typeface="Poppins Light"/>
                <a:ea typeface="+mn-lt"/>
                <a:cs typeface="+mn-lt"/>
              </a:rPr>
              <a:t> les </a:t>
            </a:r>
            <a:r>
              <a:rPr lang="en-US" sz="2400" err="1">
                <a:solidFill>
                  <a:srgbClr val="2B4561"/>
                </a:solidFill>
                <a:latin typeface="Poppins Light"/>
                <a:ea typeface="+mn-lt"/>
                <a:cs typeface="+mn-lt"/>
              </a:rPr>
              <a:t>personnes</a:t>
            </a:r>
            <a:r>
              <a:rPr lang="en-US" sz="2400" dirty="0">
                <a:solidFill>
                  <a:srgbClr val="2B4561"/>
                </a:solidFill>
                <a:latin typeface="Poppins Light"/>
                <a:ea typeface="+mn-lt"/>
                <a:cs typeface="+mn-lt"/>
              </a:rPr>
              <a:t> (la « population » </a:t>
            </a:r>
            <a:r>
              <a:rPr lang="en-US" sz="2400" err="1">
                <a:solidFill>
                  <a:srgbClr val="2B4561"/>
                </a:solidFill>
                <a:latin typeface="Poppins Light"/>
                <a:ea typeface="+mn-lt"/>
                <a:cs typeface="+mn-lt"/>
              </a:rPr>
              <a:t>concernée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auxquelles</a:t>
            </a:r>
            <a:r>
              <a:rPr lang="en-US" sz="2400" dirty="0">
                <a:solidFill>
                  <a:srgbClr val="2B4561"/>
                </a:solidFill>
                <a:latin typeface="Poppins Light"/>
                <a:ea typeface="+mn-lt"/>
                <a:cs typeface="+mn-lt"/>
              </a:rPr>
              <a:t> les </a:t>
            </a:r>
            <a:r>
              <a:rPr lang="en-US" sz="2400" err="1">
                <a:solidFill>
                  <a:srgbClr val="2B4561"/>
                </a:solidFill>
                <a:latin typeface="Poppins Light"/>
                <a:ea typeface="+mn-lt"/>
                <a:cs typeface="+mn-lt"/>
              </a:rPr>
              <a:t>méthodes</a:t>
            </a:r>
            <a:r>
              <a:rPr lang="en-US" sz="2400" dirty="0">
                <a:solidFill>
                  <a:srgbClr val="2B4561"/>
                </a:solidFill>
                <a:latin typeface="Poppins Light"/>
                <a:ea typeface="+mn-lt"/>
                <a:cs typeface="+mn-lt"/>
              </a:rPr>
              <a:t> de recherche qualitative </a:t>
            </a:r>
            <a:r>
              <a:rPr lang="en-US" sz="2400" err="1">
                <a:solidFill>
                  <a:srgbClr val="2B4561"/>
                </a:solidFill>
                <a:latin typeface="Poppins Light"/>
                <a:ea typeface="+mn-lt"/>
                <a:cs typeface="+mn-lt"/>
              </a:rPr>
              <a:t>rapide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doivent</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s’intéresser</a:t>
            </a:r>
            <a:r>
              <a:rPr lang="en-US" sz="2400" dirty="0">
                <a:solidFill>
                  <a:srgbClr val="2B4561"/>
                </a:solidFill>
                <a:latin typeface="Poppins Light"/>
                <a:ea typeface="+mn-lt"/>
                <a:cs typeface="+mn-lt"/>
              </a:rPr>
              <a:t> ?</a:t>
            </a:r>
            <a:endParaRPr lang="en-US" dirty="0">
              <a:latin typeface="Poppins Light"/>
              <a:ea typeface="+mn-lt"/>
              <a:cs typeface="+mn-lt"/>
            </a:endParaRPr>
          </a:p>
          <a:p>
            <a:pPr marL="0" indent="0" algn="l">
              <a:lnSpc>
                <a:spcPts val="3600"/>
              </a:lnSpc>
              <a:buNone/>
            </a:pPr>
            <a:endParaRPr lang="en-US" sz="2400" dirty="0">
              <a:solidFill>
                <a:srgbClr val="2B4561"/>
              </a:solidFill>
              <a:latin typeface="Poppins Light"/>
              <a:cs typeface="Poppins Light"/>
            </a:endParaRPr>
          </a:p>
        </p:txBody>
      </p:sp>
      <p:sp>
        <p:nvSpPr>
          <p:cNvPr id="4" name="name_03"/>
          <p:cNvSpPr/>
          <p:nvPr/>
        </p:nvSpPr>
        <p:spPr>
          <a:xfrm>
            <a:off x="942975" y="7286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5" name="How and how fast can a rapid qualitative assessment RQA be conducted"/>
          <p:cNvSpPr/>
          <p:nvPr/>
        </p:nvSpPr>
        <p:spPr>
          <a:xfrm>
            <a:off x="2476500" y="5905500"/>
            <a:ext cx="12544425" cy="457200"/>
          </a:xfrm>
          <a:prstGeom prst="rect">
            <a:avLst/>
          </a:prstGeom>
          <a:noFill/>
          <a:ln/>
        </p:spPr>
        <p:txBody>
          <a:bodyPr wrap="square" lIns="0" tIns="0" rIns="0" bIns="0" rtlCol="0" anchor="t"/>
          <a:lstStyle/>
          <a:p>
            <a:r>
              <a:rPr lang="en-US" sz="2400" b="1" dirty="0">
                <a:solidFill>
                  <a:srgbClr val="2B4561"/>
                </a:solidFill>
                <a:latin typeface="Poppins Light"/>
                <a:ea typeface="+mn-lt"/>
                <a:cs typeface="+mn-lt"/>
              </a:rPr>
              <a:t>Comment</a:t>
            </a:r>
            <a:r>
              <a:rPr lang="en-US" sz="2400" dirty="0">
                <a:solidFill>
                  <a:srgbClr val="2B4561"/>
                </a:solidFill>
                <a:ea typeface="+mn-lt"/>
                <a:cs typeface="+mn-lt"/>
              </a:rPr>
              <a:t> (et à quelle </a:t>
            </a:r>
            <a:r>
              <a:rPr lang="en-US" sz="2400" err="1">
                <a:solidFill>
                  <a:srgbClr val="2B4561"/>
                </a:solidFill>
                <a:ea typeface="+mn-lt"/>
                <a:cs typeface="+mn-lt"/>
              </a:rPr>
              <a:t>vitesse</a:t>
            </a:r>
            <a:r>
              <a:rPr lang="en-US" sz="2400" dirty="0">
                <a:solidFill>
                  <a:srgbClr val="2B4561"/>
                </a:solidFill>
                <a:ea typeface="+mn-lt"/>
                <a:cs typeface="+mn-lt"/>
              </a:rPr>
              <a:t>) </a:t>
            </a:r>
            <a:r>
              <a:rPr lang="en-US" sz="2400" err="1">
                <a:solidFill>
                  <a:srgbClr val="2B4561"/>
                </a:solidFill>
                <a:ea typeface="+mn-lt"/>
                <a:cs typeface="+mn-lt"/>
              </a:rPr>
              <a:t>une</a:t>
            </a:r>
            <a:r>
              <a:rPr lang="en-US" sz="2400" dirty="0">
                <a:solidFill>
                  <a:srgbClr val="2B4561"/>
                </a:solidFill>
                <a:ea typeface="+mn-lt"/>
                <a:cs typeface="+mn-lt"/>
              </a:rPr>
              <a:t> </a:t>
            </a:r>
            <a:r>
              <a:rPr lang="en-US" sz="2400" err="1">
                <a:solidFill>
                  <a:srgbClr val="2B4561"/>
                </a:solidFill>
                <a:ea typeface="+mn-lt"/>
                <a:cs typeface="+mn-lt"/>
              </a:rPr>
              <a:t>évaluation</a:t>
            </a:r>
            <a:r>
              <a:rPr lang="en-US" sz="2400" dirty="0">
                <a:solidFill>
                  <a:srgbClr val="2B4561"/>
                </a:solidFill>
                <a:ea typeface="+mn-lt"/>
                <a:cs typeface="+mn-lt"/>
              </a:rPr>
              <a:t> qualitative </a:t>
            </a:r>
            <a:r>
              <a:rPr lang="en-US" sz="2400" err="1">
                <a:solidFill>
                  <a:srgbClr val="2B4561"/>
                </a:solidFill>
                <a:ea typeface="+mn-lt"/>
                <a:cs typeface="+mn-lt"/>
              </a:rPr>
              <a:t>rapide</a:t>
            </a:r>
            <a:r>
              <a:rPr lang="en-US" sz="2400" dirty="0">
                <a:solidFill>
                  <a:srgbClr val="2B4561"/>
                </a:solidFill>
                <a:ea typeface="+mn-lt"/>
                <a:cs typeface="+mn-lt"/>
              </a:rPr>
              <a:t> (EQR) </a:t>
            </a:r>
            <a:r>
              <a:rPr lang="en-US" sz="2400" err="1">
                <a:solidFill>
                  <a:srgbClr val="2B4561"/>
                </a:solidFill>
                <a:ea typeface="+mn-lt"/>
                <a:cs typeface="+mn-lt"/>
              </a:rPr>
              <a:t>peut-elle</a:t>
            </a:r>
            <a:r>
              <a:rPr lang="en-US" sz="2400" dirty="0">
                <a:solidFill>
                  <a:srgbClr val="2B4561"/>
                </a:solidFill>
                <a:ea typeface="+mn-lt"/>
                <a:cs typeface="+mn-lt"/>
              </a:rPr>
              <a:t> </a:t>
            </a:r>
            <a:r>
              <a:rPr lang="en-US" sz="2400" err="1">
                <a:solidFill>
                  <a:srgbClr val="2B4561"/>
                </a:solidFill>
                <a:ea typeface="+mn-lt"/>
                <a:cs typeface="+mn-lt"/>
              </a:rPr>
              <a:t>être</a:t>
            </a:r>
            <a:r>
              <a:rPr lang="en-US" sz="2400" dirty="0">
                <a:solidFill>
                  <a:srgbClr val="2B4561"/>
                </a:solidFill>
                <a:ea typeface="+mn-lt"/>
                <a:cs typeface="+mn-lt"/>
              </a:rPr>
              <a:t> </a:t>
            </a:r>
            <a:r>
              <a:rPr lang="en-US" sz="2400" err="1">
                <a:solidFill>
                  <a:srgbClr val="2B4561"/>
                </a:solidFill>
                <a:ea typeface="+mn-lt"/>
                <a:cs typeface="+mn-lt"/>
              </a:rPr>
              <a:t>réalisée</a:t>
            </a:r>
            <a:r>
              <a:rPr lang="en-US" sz="2400" dirty="0">
                <a:solidFill>
                  <a:srgbClr val="2B4561"/>
                </a:solidFill>
                <a:ea typeface="+mn-lt"/>
                <a:cs typeface="+mn-lt"/>
              </a:rPr>
              <a:t> ?</a:t>
            </a:r>
            <a:endParaRPr lang="en-US" dirty="0">
              <a:ea typeface="+mn-lt"/>
              <a:cs typeface="+mn-lt"/>
            </a:endParaRPr>
          </a:p>
          <a:p>
            <a:pPr marL="0" indent="0" algn="l">
              <a:lnSpc>
                <a:spcPts val="3600"/>
              </a:lnSpc>
              <a:buNone/>
            </a:pPr>
            <a:endParaRPr lang="en-US" sz="2400" dirty="0">
              <a:solidFill>
                <a:srgbClr val="2B4561"/>
              </a:solidFill>
              <a:latin typeface="Poppins Light"/>
              <a:cs typeface="Poppins Light"/>
            </a:endParaRPr>
          </a:p>
        </p:txBody>
      </p:sp>
      <p:sp>
        <p:nvSpPr>
          <p:cNvPr id="6"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7" name="Why utilize rapid qualitative methods What questions need to be addressed for this emergency response Whowhat organizations need to have this information"/>
          <p:cNvSpPr/>
          <p:nvPr/>
        </p:nvSpPr>
        <p:spPr>
          <a:xfrm>
            <a:off x="2476500" y="3990436"/>
            <a:ext cx="12544425" cy="914400"/>
          </a:xfrm>
          <a:prstGeom prst="rect">
            <a:avLst/>
          </a:prstGeom>
          <a:noFill/>
          <a:ln/>
        </p:spPr>
        <p:txBody>
          <a:bodyPr wrap="square" lIns="0" tIns="0" rIns="0" bIns="0" rtlCol="0" anchor="t"/>
          <a:lstStyle/>
          <a:p>
            <a:r>
              <a:rPr lang="en-US" sz="2400" b="1" err="1">
                <a:solidFill>
                  <a:srgbClr val="2B4561"/>
                </a:solidFill>
                <a:latin typeface="Poppins Light"/>
                <a:ea typeface="+mn-lt"/>
                <a:cs typeface="Poppins Light"/>
              </a:rPr>
              <a:t>Pourquoi</a:t>
            </a:r>
            <a:r>
              <a:rPr lang="en-US" sz="2400" dirty="0">
                <a:solidFill>
                  <a:srgbClr val="2B4561"/>
                </a:solidFill>
                <a:latin typeface="Poppins Light"/>
                <a:ea typeface="+mn-lt"/>
                <a:cs typeface="Poppins Light"/>
              </a:rPr>
              <a:t> </a:t>
            </a:r>
            <a:r>
              <a:rPr lang="en-US" sz="2400" err="1">
                <a:solidFill>
                  <a:srgbClr val="2B4561"/>
                </a:solidFill>
                <a:latin typeface="Poppins Light"/>
                <a:ea typeface="+mn-lt"/>
                <a:cs typeface="Poppins Light"/>
              </a:rPr>
              <a:t>recourir</a:t>
            </a:r>
            <a:r>
              <a:rPr lang="en-US" sz="2400" dirty="0">
                <a:solidFill>
                  <a:srgbClr val="2B4561"/>
                </a:solidFill>
                <a:latin typeface="Poppins Light"/>
                <a:ea typeface="+mn-lt"/>
                <a:cs typeface="Poppins Light"/>
              </a:rPr>
              <a:t> à des </a:t>
            </a:r>
            <a:r>
              <a:rPr lang="en-US" sz="2400" err="1">
                <a:solidFill>
                  <a:srgbClr val="2B4561"/>
                </a:solidFill>
                <a:latin typeface="Poppins Light"/>
                <a:ea typeface="+mn-lt"/>
                <a:cs typeface="Poppins Light"/>
              </a:rPr>
              <a:t>méthodes</a:t>
            </a:r>
            <a:r>
              <a:rPr lang="en-US" sz="2400" dirty="0">
                <a:solidFill>
                  <a:srgbClr val="2B4561"/>
                </a:solidFill>
                <a:latin typeface="Poppins Light"/>
                <a:ea typeface="+mn-lt"/>
                <a:cs typeface="Poppins Light"/>
              </a:rPr>
              <a:t> de recherche qualitative </a:t>
            </a:r>
            <a:r>
              <a:rPr lang="en-US" sz="2400" err="1">
                <a:solidFill>
                  <a:srgbClr val="2B4561"/>
                </a:solidFill>
                <a:latin typeface="Poppins Light"/>
                <a:ea typeface="+mn-lt"/>
                <a:cs typeface="Poppins Light"/>
              </a:rPr>
              <a:t>rapide</a:t>
            </a:r>
            <a:r>
              <a:rPr lang="en-US" sz="2400" dirty="0">
                <a:solidFill>
                  <a:srgbClr val="2B4561"/>
                </a:solidFill>
                <a:latin typeface="Poppins Light"/>
                <a:ea typeface="+mn-lt"/>
                <a:cs typeface="Poppins Light"/>
              </a:rPr>
              <a:t> ? Quelles questions </a:t>
            </a:r>
            <a:r>
              <a:rPr lang="en-US" sz="2400" err="1">
                <a:solidFill>
                  <a:srgbClr val="2B4561"/>
                </a:solidFill>
                <a:latin typeface="Poppins Light"/>
                <a:ea typeface="+mn-lt"/>
                <a:cs typeface="Poppins Light"/>
              </a:rPr>
              <a:t>doivent</a:t>
            </a:r>
            <a:r>
              <a:rPr lang="en-US" sz="2400" dirty="0">
                <a:solidFill>
                  <a:srgbClr val="2B4561"/>
                </a:solidFill>
                <a:latin typeface="Poppins Light"/>
                <a:ea typeface="+mn-lt"/>
                <a:cs typeface="Poppins Light"/>
              </a:rPr>
              <a:t> </a:t>
            </a:r>
            <a:r>
              <a:rPr lang="en-US" sz="2400" err="1">
                <a:solidFill>
                  <a:srgbClr val="2B4561"/>
                </a:solidFill>
                <a:latin typeface="Poppins Light"/>
                <a:ea typeface="+mn-lt"/>
                <a:cs typeface="Poppins Light"/>
              </a:rPr>
              <a:t>être</a:t>
            </a:r>
            <a:r>
              <a:rPr lang="en-US" sz="2400" dirty="0">
                <a:solidFill>
                  <a:srgbClr val="2B4561"/>
                </a:solidFill>
                <a:latin typeface="Poppins Light"/>
                <a:ea typeface="+mn-lt"/>
                <a:cs typeface="Poppins Light"/>
              </a:rPr>
              <a:t> </a:t>
            </a:r>
            <a:r>
              <a:rPr lang="en-US" sz="2400" err="1">
                <a:solidFill>
                  <a:srgbClr val="2B4561"/>
                </a:solidFill>
                <a:latin typeface="Poppins Light"/>
                <a:ea typeface="+mn-lt"/>
                <a:cs typeface="Poppins Light"/>
              </a:rPr>
              <a:t>élucidées</a:t>
            </a:r>
            <a:r>
              <a:rPr lang="en-US" sz="2400" dirty="0">
                <a:solidFill>
                  <a:srgbClr val="2B4561"/>
                </a:solidFill>
                <a:latin typeface="Poppins Light"/>
                <a:ea typeface="+mn-lt"/>
                <a:cs typeface="Poppins Light"/>
              </a:rPr>
              <a:t> pour </a:t>
            </a:r>
            <a:r>
              <a:rPr lang="en-US" sz="2400" err="1">
                <a:solidFill>
                  <a:srgbClr val="2B4561"/>
                </a:solidFill>
                <a:latin typeface="Poppins Light"/>
                <a:ea typeface="+mn-lt"/>
                <a:cs typeface="Poppins Light"/>
              </a:rPr>
              <a:t>cette</a:t>
            </a:r>
            <a:r>
              <a:rPr lang="en-US" sz="2400" dirty="0">
                <a:solidFill>
                  <a:srgbClr val="2B4561"/>
                </a:solidFill>
                <a:latin typeface="Poppins Light"/>
                <a:ea typeface="+mn-lt"/>
                <a:cs typeface="Poppins Light"/>
              </a:rPr>
              <a:t> intervention </a:t>
            </a:r>
            <a:r>
              <a:rPr lang="en-US" sz="2400" err="1">
                <a:solidFill>
                  <a:srgbClr val="2B4561"/>
                </a:solidFill>
                <a:latin typeface="Poppins Light"/>
                <a:ea typeface="+mn-lt"/>
                <a:cs typeface="Poppins Light"/>
              </a:rPr>
              <a:t>d’urgence</a:t>
            </a:r>
            <a:r>
              <a:rPr lang="en-US" sz="2400" dirty="0">
                <a:solidFill>
                  <a:srgbClr val="2B4561"/>
                </a:solidFill>
                <a:latin typeface="Poppins Light"/>
                <a:ea typeface="+mn-lt"/>
                <a:cs typeface="Poppins Light"/>
              </a:rPr>
              <a:t> </a:t>
            </a:r>
            <a:r>
              <a:rPr lang="en-US" sz="2400" err="1">
                <a:solidFill>
                  <a:srgbClr val="2B4561"/>
                </a:solidFill>
                <a:latin typeface="Poppins Light"/>
                <a:ea typeface="+mn-lt"/>
                <a:cs typeface="Poppins Light"/>
              </a:rPr>
              <a:t>en</a:t>
            </a:r>
            <a:r>
              <a:rPr lang="en-US" sz="2400" dirty="0">
                <a:solidFill>
                  <a:srgbClr val="2B4561"/>
                </a:solidFill>
                <a:latin typeface="Poppins Light"/>
                <a:ea typeface="+mn-lt"/>
                <a:cs typeface="Poppins Light"/>
              </a:rPr>
              <a:t> particulier ? Qui/</a:t>
            </a:r>
            <a:r>
              <a:rPr lang="en-US" sz="2400" err="1">
                <a:solidFill>
                  <a:srgbClr val="2B4561"/>
                </a:solidFill>
                <a:latin typeface="Poppins Light"/>
                <a:ea typeface="+mn-lt"/>
                <a:cs typeface="Poppins Light"/>
              </a:rPr>
              <a:t>quelles</a:t>
            </a:r>
            <a:r>
              <a:rPr lang="en-US" sz="2400" dirty="0">
                <a:solidFill>
                  <a:srgbClr val="2B4561"/>
                </a:solidFill>
                <a:latin typeface="Poppins Light"/>
                <a:ea typeface="+mn-lt"/>
                <a:cs typeface="Poppins Light"/>
              </a:rPr>
              <a:t> </a:t>
            </a:r>
            <a:r>
              <a:rPr lang="en-US" sz="2400" err="1">
                <a:solidFill>
                  <a:srgbClr val="2B4561"/>
                </a:solidFill>
                <a:latin typeface="Poppins Light"/>
                <a:ea typeface="+mn-lt"/>
                <a:cs typeface="Poppins Light"/>
              </a:rPr>
              <a:t>organisations</a:t>
            </a:r>
            <a:r>
              <a:rPr lang="en-US" sz="2400" dirty="0">
                <a:solidFill>
                  <a:srgbClr val="2B4561"/>
                </a:solidFill>
                <a:latin typeface="Poppins Light"/>
                <a:ea typeface="+mn-lt"/>
                <a:cs typeface="Poppins Light"/>
              </a:rPr>
              <a:t> doit/</a:t>
            </a:r>
            <a:r>
              <a:rPr lang="en-US" sz="2400" err="1">
                <a:solidFill>
                  <a:srgbClr val="2B4561"/>
                </a:solidFill>
                <a:latin typeface="Poppins Light"/>
                <a:ea typeface="+mn-lt"/>
                <a:cs typeface="Poppins Light"/>
              </a:rPr>
              <a:t>doivent</a:t>
            </a:r>
            <a:r>
              <a:rPr lang="en-US" sz="2400" dirty="0">
                <a:solidFill>
                  <a:srgbClr val="2B4561"/>
                </a:solidFill>
                <a:latin typeface="Poppins Light"/>
                <a:ea typeface="+mn-lt"/>
                <a:cs typeface="Poppins Light"/>
              </a:rPr>
              <a:t> disposer de </a:t>
            </a:r>
            <a:r>
              <a:rPr lang="en-US" sz="2400" err="1">
                <a:solidFill>
                  <a:srgbClr val="2B4561"/>
                </a:solidFill>
                <a:latin typeface="Poppins Light"/>
                <a:ea typeface="+mn-lt"/>
                <a:cs typeface="Poppins Light"/>
              </a:rPr>
              <a:t>ces</a:t>
            </a:r>
            <a:r>
              <a:rPr lang="en-US" sz="2400" dirty="0">
                <a:solidFill>
                  <a:srgbClr val="2B4561"/>
                </a:solidFill>
                <a:latin typeface="Poppins Light"/>
                <a:ea typeface="+mn-lt"/>
                <a:cs typeface="Poppins Light"/>
              </a:rPr>
              <a:t> </a:t>
            </a:r>
            <a:r>
              <a:rPr lang="en-US" sz="2400" err="1">
                <a:solidFill>
                  <a:srgbClr val="2B4561"/>
                </a:solidFill>
                <a:latin typeface="Poppins Light"/>
                <a:ea typeface="+mn-lt"/>
                <a:cs typeface="Poppins Light"/>
              </a:rPr>
              <a:t>informations</a:t>
            </a:r>
            <a:r>
              <a:rPr lang="en-US" sz="2400" dirty="0">
                <a:solidFill>
                  <a:srgbClr val="2B4561"/>
                </a:solidFill>
                <a:latin typeface="Poppins Light"/>
                <a:ea typeface="+mn-lt"/>
                <a:cs typeface="Poppins Light"/>
              </a:rPr>
              <a:t> ?</a:t>
            </a:r>
            <a:endParaRPr lang="en-US" dirty="0">
              <a:latin typeface="Poppins Light"/>
              <a:ea typeface="+mn-lt"/>
              <a:cs typeface="Poppins Light"/>
            </a:endParaRPr>
          </a:p>
          <a:p>
            <a:pPr>
              <a:lnSpc>
                <a:spcPts val="3600"/>
              </a:lnSpc>
            </a:pPr>
            <a:endParaRPr lang="en-US" sz="2400" dirty="0">
              <a:solidFill>
                <a:srgbClr val="2B4561"/>
              </a:solidFill>
              <a:latin typeface="Poppins Light"/>
              <a:ea typeface="Calibri"/>
              <a:cs typeface="Poppins Light"/>
            </a:endParaRPr>
          </a:p>
        </p:txBody>
      </p:sp>
      <p:sp>
        <p:nvSpPr>
          <p:cNvPr id="8"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9" name="Guiding questions"/>
          <p:cNvSpPr/>
          <p:nvPr/>
        </p:nvSpPr>
        <p:spPr>
          <a:xfrm>
            <a:off x="952500" y="800100"/>
            <a:ext cx="16268700" cy="904875"/>
          </a:xfrm>
          <a:prstGeom prst="rect">
            <a:avLst/>
          </a:prstGeom>
          <a:noFill/>
          <a:ln/>
        </p:spPr>
        <p:txBody>
          <a:bodyPr wrap="square" lIns="0" tIns="0" rIns="0" bIns="0" rtlCol="0" anchor="b"/>
          <a:lstStyle/>
          <a:p>
            <a:r>
              <a:rPr lang="en-US" sz="5250" dirty="0">
                <a:solidFill>
                  <a:srgbClr val="FFFFFF"/>
                </a:solidFill>
                <a:latin typeface="Poppins SemiBold"/>
                <a:ea typeface="+mn-lt"/>
                <a:cs typeface="+mn-lt"/>
              </a:rPr>
              <a:t>Questions directrices</a:t>
            </a:r>
            <a:endParaRPr lang="en-US" dirty="0">
              <a:latin typeface="Poppins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1">
    <p:bg>
      <p:bgPr>
        <a:solidFill>
          <a:srgbClr val="2F9C67"/>
        </a:solidFill>
        <a:effectLst/>
      </p:bgPr>
    </p:bg>
    <p:spTree>
      <p:nvGrpSpPr>
        <p:cNvPr id="1" name=""/>
        <p:cNvGrpSpPr/>
        <p:nvPr/>
      </p:nvGrpSpPr>
      <p:grpSpPr>
        <a:xfrm>
          <a:off x="0" y="0"/>
          <a:ext cx="0" cy="0"/>
          <a:chOff x="0" y="0"/>
          <a:chExt cx="0" cy="0"/>
        </a:xfrm>
      </p:grpSpPr>
      <p:sp>
        <p:nvSpPr>
          <p:cNvPr id="2" name="Questions"/>
          <p:cNvSpPr/>
          <p:nvPr/>
        </p:nvSpPr>
        <p:spPr>
          <a:xfrm>
            <a:off x="952500" y="3705225"/>
            <a:ext cx="16402050" cy="1809750"/>
          </a:xfrm>
          <a:prstGeom prst="rect">
            <a:avLst/>
          </a:prstGeom>
          <a:noFill/>
          <a:ln/>
        </p:spPr>
        <p:txBody>
          <a:bodyPr wrap="square" lIns="0" tIns="0" rIns="0" bIns="0" rtlCol="0" anchor="t"/>
          <a:lstStyle/>
          <a:p>
            <a:r>
              <a:rPr lang="en-US" sz="9600">
                <a:solidFill>
                  <a:srgbClr val="FFFFFF"/>
                </a:solidFill>
                <a:latin typeface="Poppins SemiBold"/>
                <a:ea typeface="+mn-lt"/>
                <a:cs typeface="+mn-lt"/>
              </a:rPr>
              <a:t>AVEZ-VOUS DES QUESTIONS ?</a:t>
            </a:r>
            <a:endParaRPr lang="en-US" sz="9600">
              <a:latin typeface="Poppins SemiBold"/>
              <a:ea typeface="+mn-lt"/>
              <a:cs typeface="+mn-lt"/>
            </a:endParaRPr>
          </a:p>
          <a:p>
            <a:pPr marL="0" indent="0" algn="l">
              <a:lnSpc>
                <a:spcPts val="14250"/>
              </a:lnSpc>
              <a:buNone/>
            </a:pPr>
            <a:endParaRPr lang="en-US" sz="12000" dirty="0">
              <a:solidFill>
                <a:srgbClr val="FFFFFF"/>
              </a:solidFill>
              <a:latin typeface="Poppins SemiBold"/>
              <a:cs typeface="Poppins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Know your epidemiology"/>
          <p:cNvSpPr/>
          <p:nvPr/>
        </p:nvSpPr>
        <p:spPr>
          <a:xfrm>
            <a:off x="9986572" y="700906"/>
            <a:ext cx="6293511" cy="3078783"/>
          </a:xfrm>
          <a:prstGeom prst="rect">
            <a:avLst/>
          </a:prstGeom>
        </p:spPr>
        <p:txBody>
          <a:bodyPr vert="horz" lIns="91440" tIns="45720" rIns="91440" bIns="45720" rtlCol="0" anchor="b">
            <a:normAutofit/>
          </a:bodyPr>
          <a:lstStyle/>
          <a:p>
            <a:r>
              <a:rPr lang="en-US" sz="6000" b="1" dirty="0" err="1">
                <a:latin typeface="Poppins SemiBold"/>
                <a:ea typeface="+mn-lt"/>
                <a:cs typeface="Poppins SemiBold"/>
              </a:rPr>
              <a:t>Connaître</a:t>
            </a:r>
            <a:r>
              <a:rPr lang="en-US" sz="6000" b="1" dirty="0">
                <a:latin typeface="Poppins SemiBold"/>
                <a:ea typeface="+mn-lt"/>
                <a:cs typeface="Poppins SemiBold"/>
              </a:rPr>
              <a:t> </a:t>
            </a:r>
            <a:r>
              <a:rPr lang="en-US" sz="6000" b="1" dirty="0" err="1">
                <a:latin typeface="Poppins SemiBold"/>
                <a:ea typeface="+mn-lt"/>
                <a:cs typeface="Poppins SemiBold"/>
              </a:rPr>
              <a:t>l’épidémiologie</a:t>
            </a:r>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47" y="831228"/>
            <a:ext cx="8613284" cy="861328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descr="A person washing their hands&#10;&#10;Description automatically generated"/>
          <p:cNvPicPr>
            <a:picLocks noChangeAspect="1"/>
          </p:cNvPicPr>
          <p:nvPr/>
        </p:nvPicPr>
        <p:blipFill>
          <a:blip r:embed="rId3"/>
          <a:srcRect l="27091" r="6158" b="-2"/>
          <a:stretch/>
        </p:blipFill>
        <p:spPr>
          <a:xfrm>
            <a:off x="758127" y="831226"/>
            <a:ext cx="8613283" cy="8613284"/>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434" y="1055518"/>
            <a:ext cx="257272" cy="257273"/>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129" y="2344044"/>
            <a:ext cx="236318" cy="236317"/>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know the distribution of WHO PERSON WHEN TIME and WHERE PLACE health risks and consequences are occurring"/>
          <p:cNvSpPr/>
          <p:nvPr/>
        </p:nvSpPr>
        <p:spPr>
          <a:xfrm>
            <a:off x="9986572" y="4486227"/>
            <a:ext cx="6293510" cy="4370808"/>
          </a:xfrm>
          <a:prstGeom prst="rect">
            <a:avLst/>
          </a:prstGeom>
        </p:spPr>
        <p:txBody>
          <a:bodyPr vert="horz" lIns="91440" tIns="45720" rIns="91440" bIns="45720" rtlCol="0" anchor="t">
            <a:normAutofit/>
          </a:bodyPr>
          <a:lstStyle/>
          <a:p>
            <a:r>
              <a:rPr lang="en-US" sz="3000" b="1" dirty="0">
                <a:solidFill>
                  <a:schemeClr val="tx1">
                    <a:alpha val="80000"/>
                  </a:schemeClr>
                </a:solidFill>
                <a:latin typeface="Poppins Light"/>
                <a:ea typeface="+mn-lt"/>
                <a:cs typeface="+mn-lt"/>
              </a:rPr>
              <a:t>… </a:t>
            </a:r>
            <a:r>
              <a:rPr lang="en-US" sz="3000" b="1" err="1">
                <a:solidFill>
                  <a:schemeClr val="tx1">
                    <a:alpha val="80000"/>
                  </a:schemeClr>
                </a:solidFill>
                <a:latin typeface="Poppins Light"/>
                <a:ea typeface="+mn-lt"/>
                <a:cs typeface="+mn-lt"/>
              </a:rPr>
              <a:t>définir</a:t>
            </a:r>
            <a:r>
              <a:rPr lang="en-US" sz="3000" b="1" dirty="0">
                <a:solidFill>
                  <a:schemeClr val="tx1">
                    <a:alpha val="80000"/>
                  </a:schemeClr>
                </a:solidFill>
                <a:latin typeface="Poppins Light"/>
                <a:ea typeface="+mn-lt"/>
                <a:cs typeface="+mn-lt"/>
              </a:rPr>
              <a:t> la </a:t>
            </a:r>
            <a:r>
              <a:rPr lang="en-US" sz="3000" b="1" err="1">
                <a:solidFill>
                  <a:schemeClr val="tx1">
                    <a:alpha val="80000"/>
                  </a:schemeClr>
                </a:solidFill>
                <a:latin typeface="Poppins Light"/>
                <a:ea typeface="+mn-lt"/>
                <a:cs typeface="+mn-lt"/>
              </a:rPr>
              <a:t>répartition</a:t>
            </a:r>
            <a:r>
              <a:rPr lang="en-US" sz="3000" b="1" dirty="0">
                <a:solidFill>
                  <a:schemeClr val="tx1">
                    <a:alpha val="80000"/>
                  </a:schemeClr>
                </a:solidFill>
                <a:latin typeface="Poppins Light"/>
                <a:ea typeface="+mn-lt"/>
                <a:cs typeface="+mn-lt"/>
              </a:rPr>
              <a:t> des PERSONNES (QUI) </a:t>
            </a:r>
            <a:r>
              <a:rPr lang="en-US" sz="3000" b="1" err="1">
                <a:solidFill>
                  <a:schemeClr val="tx1">
                    <a:alpha val="80000"/>
                  </a:schemeClr>
                </a:solidFill>
                <a:latin typeface="Poppins Light"/>
                <a:ea typeface="+mn-lt"/>
                <a:cs typeface="+mn-lt"/>
              </a:rPr>
              <a:t>exposées</a:t>
            </a:r>
            <a:r>
              <a:rPr lang="en-US" sz="3000" b="1" dirty="0">
                <a:solidFill>
                  <a:schemeClr val="tx1">
                    <a:alpha val="80000"/>
                  </a:schemeClr>
                </a:solidFill>
                <a:latin typeface="Poppins Light"/>
                <a:ea typeface="+mn-lt"/>
                <a:cs typeface="+mn-lt"/>
              </a:rPr>
              <a:t> à des </a:t>
            </a:r>
            <a:r>
              <a:rPr lang="en-US" sz="3000" b="1" err="1">
                <a:solidFill>
                  <a:schemeClr val="tx1">
                    <a:alpha val="80000"/>
                  </a:schemeClr>
                </a:solidFill>
                <a:latin typeface="Poppins Light"/>
                <a:ea typeface="+mn-lt"/>
                <a:cs typeface="+mn-lt"/>
              </a:rPr>
              <a:t>risques</a:t>
            </a:r>
            <a:r>
              <a:rPr lang="en-US" sz="3000" b="1" dirty="0">
                <a:solidFill>
                  <a:schemeClr val="tx1">
                    <a:alpha val="80000"/>
                  </a:schemeClr>
                </a:solidFill>
                <a:latin typeface="Poppins Light"/>
                <a:ea typeface="+mn-lt"/>
                <a:cs typeface="+mn-lt"/>
              </a:rPr>
              <a:t> sanitaires et à </a:t>
            </a:r>
            <a:r>
              <a:rPr lang="en-US" sz="3000" b="1" err="1">
                <a:solidFill>
                  <a:schemeClr val="tx1">
                    <a:alpha val="80000"/>
                  </a:schemeClr>
                </a:solidFill>
                <a:latin typeface="Poppins Light"/>
                <a:ea typeface="+mn-lt"/>
                <a:cs typeface="+mn-lt"/>
              </a:rPr>
              <a:t>leurs</a:t>
            </a:r>
            <a:r>
              <a:rPr lang="en-US" sz="3000" b="1" dirty="0">
                <a:solidFill>
                  <a:schemeClr val="tx1">
                    <a:alpha val="80000"/>
                  </a:schemeClr>
                </a:solidFill>
                <a:latin typeface="Poppins Light"/>
                <a:ea typeface="+mn-lt"/>
                <a:cs typeface="+mn-lt"/>
              </a:rPr>
              <a:t> </a:t>
            </a:r>
            <a:r>
              <a:rPr lang="en-US" sz="3000" b="1" err="1">
                <a:solidFill>
                  <a:schemeClr val="tx1">
                    <a:alpha val="80000"/>
                  </a:schemeClr>
                </a:solidFill>
                <a:latin typeface="Poppins Light"/>
                <a:ea typeface="+mn-lt"/>
                <a:cs typeface="+mn-lt"/>
              </a:rPr>
              <a:t>conséquences</a:t>
            </a:r>
            <a:r>
              <a:rPr lang="en-US" sz="3000" b="1" dirty="0">
                <a:solidFill>
                  <a:schemeClr val="tx1">
                    <a:alpha val="80000"/>
                  </a:schemeClr>
                </a:solidFill>
                <a:latin typeface="Poppins Light"/>
                <a:ea typeface="+mn-lt"/>
                <a:cs typeface="+mn-lt"/>
              </a:rPr>
              <a:t>, à </a:t>
            </a:r>
            <a:r>
              <a:rPr lang="en-US" sz="3000" b="1" err="1">
                <a:solidFill>
                  <a:schemeClr val="tx1">
                    <a:alpha val="80000"/>
                  </a:schemeClr>
                </a:solidFill>
                <a:latin typeface="Poppins Light"/>
                <a:ea typeface="+mn-lt"/>
                <a:cs typeface="+mn-lt"/>
              </a:rPr>
              <a:t>quel</a:t>
            </a:r>
            <a:r>
              <a:rPr lang="en-US" sz="3000" b="1" dirty="0">
                <a:solidFill>
                  <a:schemeClr val="tx1">
                    <a:alpha val="80000"/>
                  </a:schemeClr>
                </a:solidFill>
                <a:latin typeface="Poppins Light"/>
                <a:ea typeface="+mn-lt"/>
                <a:cs typeface="+mn-lt"/>
              </a:rPr>
              <a:t> MOMENT (QUAND) et dans </a:t>
            </a:r>
            <a:r>
              <a:rPr lang="en-US" sz="3000" b="1" err="1">
                <a:solidFill>
                  <a:schemeClr val="tx1">
                    <a:alpha val="80000"/>
                  </a:schemeClr>
                </a:solidFill>
                <a:latin typeface="Poppins Light"/>
                <a:ea typeface="+mn-lt"/>
                <a:cs typeface="+mn-lt"/>
              </a:rPr>
              <a:t>quels</a:t>
            </a:r>
            <a:r>
              <a:rPr lang="en-US" sz="3000" b="1" dirty="0">
                <a:solidFill>
                  <a:schemeClr val="tx1">
                    <a:alpha val="80000"/>
                  </a:schemeClr>
                </a:solidFill>
                <a:latin typeface="Poppins Light"/>
                <a:ea typeface="+mn-lt"/>
                <a:cs typeface="+mn-lt"/>
              </a:rPr>
              <a:t> LIEUX (OÙ)</a:t>
            </a:r>
            <a:endParaRPr lang="en-US" b="1" dirty="0">
              <a:solidFill>
                <a:schemeClr val="tx1">
                  <a:alpha val="80000"/>
                </a:schemeClr>
              </a:solidFill>
              <a:latin typeface="Poppins Light"/>
              <a:ea typeface="+mn-lt"/>
              <a:cs typeface="+mn-lt"/>
            </a:endParaRPr>
          </a:p>
          <a:p>
            <a:pPr marL="0">
              <a:lnSpc>
                <a:spcPct val="90000"/>
              </a:lnSpc>
              <a:spcAft>
                <a:spcPts val="600"/>
              </a:spcAft>
            </a:pPr>
            <a:endParaRPr lang="en-US" sz="3000" dirty="0">
              <a:solidFill>
                <a:schemeClr val="tx1">
                  <a:alpha val="80000"/>
                </a:schemeClr>
              </a:solidFill>
              <a:latin typeface="Poppins Light"/>
              <a:cs typeface="Poppins Light"/>
            </a:endParaRP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223" y="8662623"/>
            <a:ext cx="168639" cy="16863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28908"/>
            <a:ext cx="0" cy="4858092"/>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bg>
      <p:bgPr>
        <a:solidFill>
          <a:srgbClr val="2B4561"/>
        </a:solidFill>
        <a:effectLst/>
      </p:bgPr>
    </p:bg>
    <p:spTree>
      <p:nvGrpSpPr>
        <p:cNvPr id="1" name=""/>
        <p:cNvGrpSpPr/>
        <p:nvPr/>
      </p:nvGrpSpPr>
      <p:grpSpPr>
        <a:xfrm>
          <a:off x="0" y="0"/>
          <a:ext cx="0" cy="0"/>
          <a:chOff x="0" y="0"/>
          <a:chExt cx="0" cy="0"/>
        </a:xfrm>
      </p:grpSpPr>
      <p:pic>
        <p:nvPicPr>
          <p:cNvPr id="2" name="Values" descr="preencoded.png"/>
          <p:cNvPicPr>
            <a:picLocks noChangeAspect="1"/>
          </p:cNvPicPr>
          <p:nvPr/>
        </p:nvPicPr>
        <p:blipFill>
          <a:blip r:embed="rId3"/>
          <a:srcRect/>
          <a:stretch/>
        </p:blipFill>
        <p:spPr>
          <a:xfrm>
            <a:off x="1044156" y="3846842"/>
            <a:ext cx="15892843" cy="3622376"/>
          </a:xfrm>
          <a:prstGeom prst="rect">
            <a:avLst/>
          </a:prstGeom>
        </p:spPr>
      </p:pic>
      <p:sp>
        <p:nvSpPr>
          <p:cNvPr id="3" name="Able to reveal societal tensions which disproportionately affect specific populations"/>
          <p:cNvSpPr/>
          <p:nvPr/>
        </p:nvSpPr>
        <p:spPr>
          <a:xfrm>
            <a:off x="13611225" y="5656592"/>
            <a:ext cx="3324225" cy="1197634"/>
          </a:xfrm>
          <a:prstGeom prst="rect">
            <a:avLst/>
          </a:prstGeom>
          <a:noFill/>
          <a:ln/>
        </p:spPr>
        <p:txBody>
          <a:bodyPr wrap="square" lIns="0" tIns="0" rIns="0" bIns="0" rtlCol="0" anchor="t"/>
          <a:lstStyle/>
          <a:p>
            <a:r>
              <a:rPr lang="en-US" err="1">
                <a:solidFill>
                  <a:srgbClr val="FFFFFF"/>
                </a:solidFill>
                <a:latin typeface="Poppins SemiBold"/>
                <a:ea typeface="+mn-lt"/>
                <a:cs typeface="+mn-lt"/>
              </a:rPr>
              <a:t>Permettent</a:t>
            </a:r>
            <a:r>
              <a:rPr lang="en-US">
                <a:solidFill>
                  <a:srgbClr val="FFFFFF"/>
                </a:solidFill>
                <a:latin typeface="Poppins SemiBold"/>
                <a:ea typeface="+mn-lt"/>
                <a:cs typeface="+mn-lt"/>
              </a:rPr>
              <a:t> de </a:t>
            </a:r>
            <a:r>
              <a:rPr lang="en-US" err="1">
                <a:solidFill>
                  <a:srgbClr val="FFFFFF"/>
                </a:solidFill>
                <a:latin typeface="Poppins SemiBold"/>
                <a:ea typeface="+mn-lt"/>
                <a:cs typeface="+mn-lt"/>
              </a:rPr>
              <a:t>révéler</a:t>
            </a:r>
            <a:r>
              <a:rPr lang="en-US">
                <a:solidFill>
                  <a:srgbClr val="FFFFFF"/>
                </a:solidFill>
                <a:latin typeface="Poppins SemiBold"/>
                <a:ea typeface="+mn-lt"/>
                <a:cs typeface="+mn-lt"/>
              </a:rPr>
              <a:t> des </a:t>
            </a:r>
            <a:r>
              <a:rPr lang="en-US" sz="1800">
                <a:solidFill>
                  <a:srgbClr val="FFFFFF"/>
                </a:solidFill>
                <a:latin typeface="Poppins SemiBold"/>
                <a:ea typeface="+mn-lt"/>
                <a:cs typeface="+mn-lt"/>
              </a:rPr>
              <a:t>tensions </a:t>
            </a:r>
            <a:r>
              <a:rPr lang="en-US">
                <a:solidFill>
                  <a:srgbClr val="FFFFFF"/>
                </a:solidFill>
                <a:latin typeface="Poppins SemiBold"/>
                <a:ea typeface="+mn-lt"/>
                <a:cs typeface="+mn-lt"/>
              </a:rPr>
              <a:t>sociales qui affectent certains groupes de population de manière disproportionnée</a:t>
            </a:r>
            <a:endParaRPr lang="en-US">
              <a:latin typeface="Poppins SemiBold"/>
              <a:ea typeface="Calibri" panose="020F0502020204030204"/>
              <a:cs typeface="Calibri" panose="020F0502020204030204"/>
            </a:endParaRPr>
          </a:p>
          <a:p>
            <a:pPr>
              <a:lnSpc>
                <a:spcPts val="2400"/>
              </a:lnSpc>
            </a:pPr>
            <a:r>
              <a:rPr lang="en-US" dirty="0">
                <a:solidFill>
                  <a:srgbClr val="FFFFFF"/>
                </a:solidFill>
                <a:latin typeface="Poppins SemiBold"/>
                <a:ea typeface="Poppins SemiBold" pitchFamily="34" charset="-122"/>
                <a:cs typeface="Poppins SemiBold"/>
              </a:rPr>
              <a:t> </a:t>
            </a:r>
            <a:r>
              <a:rPr lang="en-US" sz="1800" dirty="0">
                <a:solidFill>
                  <a:srgbClr val="FFFFFF"/>
                </a:solidFill>
                <a:latin typeface="Poppins SemiBold"/>
                <a:ea typeface="Poppins SemiBold" pitchFamily="34" charset="-122"/>
                <a:cs typeface="Poppins SemiBold"/>
              </a:rPr>
              <a:t> </a:t>
            </a:r>
            <a:endParaRPr lang="en-US" sz="1800">
              <a:latin typeface="Poppins SemiBold"/>
              <a:ea typeface="Calibri"/>
              <a:cs typeface="Poppins SemiBold"/>
            </a:endParaRPr>
          </a:p>
        </p:txBody>
      </p:sp>
      <p:sp>
        <p:nvSpPr>
          <p:cNvPr id="4" name="name_4"/>
          <p:cNvSpPr/>
          <p:nvPr/>
        </p:nvSpPr>
        <p:spPr>
          <a:xfrm>
            <a:off x="13868400" y="4210050"/>
            <a:ext cx="733425" cy="523875"/>
          </a:xfrm>
          <a:prstGeom prst="rect">
            <a:avLst/>
          </a:prstGeom>
          <a:noFill/>
          <a:ln/>
        </p:spPr>
        <p:txBody>
          <a:bodyPr wrap="square" lIns="0" tIns="0" rIns="0" bIns="0" rtlCol="0" anchor="ctr"/>
          <a:lstStyle/>
          <a:p>
            <a:pPr marL="0" indent="0" algn="ctr">
              <a:lnSpc>
                <a:spcPts val="4125"/>
              </a:lnSpc>
              <a:buNone/>
            </a:pPr>
            <a:r>
              <a:rPr lang="en-US" sz="2700" dirty="0">
                <a:solidFill>
                  <a:srgbClr val="0D0D0D"/>
                </a:solidFill>
                <a:latin typeface="Poppins SemiBold" pitchFamily="34" charset="0"/>
                <a:ea typeface="Poppins SemiBold" pitchFamily="34" charset="-122"/>
                <a:cs typeface="Poppins SemiBold" pitchFamily="34" charset="-120"/>
              </a:rPr>
              <a:t>4</a:t>
            </a:r>
            <a:endParaRPr lang="en-US" sz="2700" dirty="0"/>
          </a:p>
        </p:txBody>
      </p:sp>
      <p:sp>
        <p:nvSpPr>
          <p:cNvPr id="5" name="More flexible and able to be innovative in response to on-the-ground local conditions ie not reliant upon mass standardized surveys"/>
          <p:cNvSpPr/>
          <p:nvPr/>
        </p:nvSpPr>
        <p:spPr>
          <a:xfrm>
            <a:off x="9391650" y="5661983"/>
            <a:ext cx="3421272" cy="1801843"/>
          </a:xfrm>
          <a:prstGeom prst="rect">
            <a:avLst/>
          </a:prstGeom>
          <a:noFill/>
          <a:ln/>
        </p:spPr>
        <p:txBody>
          <a:bodyPr wrap="square" lIns="0" tIns="0" rIns="0" bIns="0" rtlCol="0" anchor="t"/>
          <a:lstStyle/>
          <a:p>
            <a:r>
              <a:rPr lang="en-US" dirty="0">
                <a:solidFill>
                  <a:srgbClr val="FFFFFF"/>
                </a:solidFill>
                <a:latin typeface="Poppins SemiBold"/>
                <a:ea typeface="+mn-lt"/>
                <a:cs typeface="+mn-lt"/>
              </a:rPr>
              <a:t>Sont plus </a:t>
            </a:r>
            <a:r>
              <a:rPr lang="en-US" dirty="0" err="1">
                <a:solidFill>
                  <a:srgbClr val="FFFFFF"/>
                </a:solidFill>
                <a:latin typeface="Poppins SemiBold"/>
                <a:ea typeface="+mn-lt"/>
                <a:cs typeface="+mn-lt"/>
              </a:rPr>
              <a:t>souples</a:t>
            </a:r>
            <a:r>
              <a:rPr lang="en-US" dirty="0">
                <a:solidFill>
                  <a:srgbClr val="FFFFFF"/>
                </a:solidFill>
                <a:latin typeface="Poppins SemiBold"/>
                <a:ea typeface="+mn-lt"/>
                <a:cs typeface="+mn-lt"/>
              </a:rPr>
              <a:t> et </a:t>
            </a:r>
            <a:r>
              <a:rPr lang="en-US" dirty="0" err="1">
                <a:solidFill>
                  <a:srgbClr val="FFFFFF"/>
                </a:solidFill>
                <a:latin typeface="Poppins SemiBold"/>
                <a:ea typeface="+mn-lt"/>
                <a:cs typeface="+mn-lt"/>
              </a:rPr>
              <a:t>permettent</a:t>
            </a:r>
            <a:r>
              <a:rPr lang="en-US" dirty="0">
                <a:solidFill>
                  <a:srgbClr val="FFFFFF"/>
                </a:solidFill>
                <a:latin typeface="Poppins SemiBold"/>
                <a:ea typeface="+mn-lt"/>
                <a:cs typeface="+mn-lt"/>
              </a:rPr>
              <a:t> de faire </a:t>
            </a:r>
            <a:r>
              <a:rPr lang="en-US" dirty="0" err="1">
                <a:solidFill>
                  <a:srgbClr val="FFFFFF"/>
                </a:solidFill>
                <a:latin typeface="Poppins SemiBold"/>
                <a:ea typeface="+mn-lt"/>
                <a:cs typeface="+mn-lt"/>
              </a:rPr>
              <a:t>preuve</a:t>
            </a:r>
            <a:r>
              <a:rPr lang="en-US" dirty="0">
                <a:solidFill>
                  <a:srgbClr val="FFFFFF"/>
                </a:solidFill>
                <a:latin typeface="Poppins SemiBold"/>
                <a:ea typeface="+mn-lt"/>
                <a:cs typeface="+mn-lt"/>
              </a:rPr>
              <a:t> </a:t>
            </a:r>
            <a:r>
              <a:rPr lang="en-US" dirty="0" err="1">
                <a:solidFill>
                  <a:srgbClr val="FFFFFF"/>
                </a:solidFill>
                <a:latin typeface="Poppins SemiBold"/>
                <a:ea typeface="+mn-lt"/>
                <a:cs typeface="+mn-lt"/>
              </a:rPr>
              <a:t>d’innovation</a:t>
            </a:r>
            <a:r>
              <a:rPr lang="en-US" dirty="0">
                <a:solidFill>
                  <a:srgbClr val="FFFFFF"/>
                </a:solidFill>
                <a:latin typeface="Poppins SemiBold"/>
                <a:ea typeface="+mn-lt"/>
                <a:cs typeface="+mn-lt"/>
              </a:rPr>
              <a:t> dans la </a:t>
            </a:r>
            <a:r>
              <a:rPr lang="en-US" dirty="0" err="1">
                <a:solidFill>
                  <a:srgbClr val="FFFFFF"/>
                </a:solidFill>
                <a:latin typeface="Poppins SemiBold"/>
                <a:ea typeface="+mn-lt"/>
                <a:cs typeface="+mn-lt"/>
              </a:rPr>
              <a:t>réponse</a:t>
            </a:r>
            <a:r>
              <a:rPr lang="en-US" dirty="0">
                <a:solidFill>
                  <a:srgbClr val="FFFFFF"/>
                </a:solidFill>
                <a:latin typeface="Poppins SemiBold"/>
                <a:ea typeface="+mn-lt"/>
                <a:cs typeface="+mn-lt"/>
              </a:rPr>
              <a:t> aux </a:t>
            </a:r>
            <a:r>
              <a:rPr lang="en-US" sz="1800" dirty="0">
                <a:solidFill>
                  <a:srgbClr val="FFFFFF"/>
                </a:solidFill>
                <a:latin typeface="Poppins SemiBold"/>
                <a:ea typeface="+mn-lt"/>
                <a:cs typeface="+mn-lt"/>
              </a:rPr>
              <a:t>conditions </a:t>
            </a:r>
            <a:r>
              <a:rPr lang="en-US" dirty="0">
                <a:solidFill>
                  <a:srgbClr val="FFFFFF"/>
                </a:solidFill>
                <a:latin typeface="Poppins SemiBold"/>
                <a:ea typeface="+mn-lt"/>
                <a:cs typeface="+mn-lt"/>
              </a:rPr>
              <a:t>locales sur le terrain </a:t>
            </a:r>
            <a:r>
              <a:rPr lang="en-US" sz="1800" dirty="0">
                <a:solidFill>
                  <a:srgbClr val="FFFFFF"/>
                </a:solidFill>
                <a:latin typeface="Poppins SemiBold"/>
                <a:ea typeface="+mn-lt"/>
                <a:cs typeface="+mn-lt"/>
              </a:rPr>
              <a:t>(</a:t>
            </a:r>
            <a:r>
              <a:rPr lang="en-US" dirty="0">
                <a:solidFill>
                  <a:srgbClr val="FFFFFF"/>
                </a:solidFill>
                <a:latin typeface="Poppins SemiBold"/>
                <a:ea typeface="+mn-lt"/>
                <a:cs typeface="+mn-lt"/>
              </a:rPr>
              <a:t>ne </a:t>
            </a:r>
            <a:r>
              <a:rPr lang="en-US" dirty="0" err="1">
                <a:solidFill>
                  <a:srgbClr val="FFFFFF"/>
                </a:solidFill>
                <a:latin typeface="Poppins SemiBold"/>
                <a:ea typeface="+mn-lt"/>
                <a:cs typeface="+mn-lt"/>
              </a:rPr>
              <a:t>dépendent</a:t>
            </a:r>
            <a:r>
              <a:rPr lang="en-US" dirty="0">
                <a:solidFill>
                  <a:srgbClr val="FFFFFF"/>
                </a:solidFill>
                <a:latin typeface="Poppins SemiBold"/>
                <a:ea typeface="+mn-lt"/>
                <a:cs typeface="+mn-lt"/>
              </a:rPr>
              <a:t> pas </a:t>
            </a:r>
            <a:r>
              <a:rPr lang="en-US" dirty="0" err="1">
                <a:solidFill>
                  <a:srgbClr val="FFFFFF"/>
                </a:solidFill>
                <a:latin typeface="Poppins SemiBold"/>
                <a:ea typeface="+mn-lt"/>
                <a:cs typeface="+mn-lt"/>
              </a:rPr>
              <a:t>d’enquêtes</a:t>
            </a:r>
            <a:r>
              <a:rPr lang="en-US" dirty="0">
                <a:solidFill>
                  <a:srgbClr val="FFFFFF"/>
                </a:solidFill>
                <a:latin typeface="Poppins SemiBold"/>
                <a:ea typeface="+mn-lt"/>
                <a:cs typeface="+mn-lt"/>
              </a:rPr>
              <a:t> </a:t>
            </a:r>
            <a:r>
              <a:rPr lang="en-US" dirty="0" err="1">
                <a:solidFill>
                  <a:srgbClr val="FFFFFF"/>
                </a:solidFill>
                <a:latin typeface="Poppins SemiBold"/>
                <a:ea typeface="+mn-lt"/>
                <a:cs typeface="+mn-lt"/>
              </a:rPr>
              <a:t>standardisées</a:t>
            </a:r>
            <a:r>
              <a:rPr lang="en-US" dirty="0">
                <a:solidFill>
                  <a:srgbClr val="FFFFFF"/>
                </a:solidFill>
                <a:latin typeface="Poppins SemiBold"/>
                <a:ea typeface="+mn-lt"/>
                <a:cs typeface="+mn-lt"/>
              </a:rPr>
              <a:t> </a:t>
            </a:r>
            <a:r>
              <a:rPr lang="en-US" dirty="0" err="1">
                <a:solidFill>
                  <a:srgbClr val="FFFFFF"/>
                </a:solidFill>
                <a:latin typeface="Poppins SemiBold"/>
                <a:ea typeface="+mn-lt"/>
                <a:cs typeface="+mn-lt"/>
              </a:rPr>
              <a:t>auprès</a:t>
            </a:r>
            <a:r>
              <a:rPr lang="en-US" dirty="0">
                <a:solidFill>
                  <a:srgbClr val="FFFFFF"/>
                </a:solidFill>
                <a:latin typeface="Poppins SemiBold"/>
                <a:ea typeface="+mn-lt"/>
                <a:cs typeface="+mn-lt"/>
              </a:rPr>
              <a:t> d’un très large </a:t>
            </a:r>
            <a:r>
              <a:rPr lang="en-US" dirty="0" err="1">
                <a:solidFill>
                  <a:srgbClr val="FFFFFF"/>
                </a:solidFill>
                <a:latin typeface="Poppins SemiBold"/>
                <a:ea typeface="+mn-lt"/>
                <a:cs typeface="+mn-lt"/>
              </a:rPr>
              <a:t>échantillon</a:t>
            </a:r>
            <a:r>
              <a:rPr lang="en-US" dirty="0">
                <a:solidFill>
                  <a:srgbClr val="FFFFFF"/>
                </a:solidFill>
                <a:latin typeface="Poppins SemiBold"/>
                <a:ea typeface="+mn-lt"/>
                <a:cs typeface="+mn-lt"/>
              </a:rPr>
              <a:t> de population</a:t>
            </a:r>
            <a:r>
              <a:rPr lang="en-US" sz="1800" dirty="0">
                <a:solidFill>
                  <a:srgbClr val="FFFFFF"/>
                </a:solidFill>
                <a:latin typeface="Poppins SemiBold"/>
                <a:ea typeface="+mn-lt"/>
                <a:cs typeface="+mn-lt"/>
              </a:rPr>
              <a:t>)</a:t>
            </a:r>
            <a:endParaRPr lang="en-US" dirty="0">
              <a:latin typeface="Poppins SemiBold"/>
              <a:ea typeface="+mn-lt"/>
              <a:cs typeface="+mn-lt"/>
            </a:endParaRPr>
          </a:p>
          <a:p>
            <a:pPr marL="0" indent="0" algn="l">
              <a:lnSpc>
                <a:spcPts val="2400"/>
              </a:lnSpc>
              <a:buNone/>
            </a:pPr>
            <a:endParaRPr lang="en-US" sz="1800" dirty="0">
              <a:solidFill>
                <a:srgbClr val="FFFFFF"/>
              </a:solidFill>
              <a:latin typeface="Poppins SemiBold"/>
              <a:cs typeface="Poppins SemiBold"/>
            </a:endParaRPr>
          </a:p>
        </p:txBody>
      </p:sp>
      <p:sp>
        <p:nvSpPr>
          <p:cNvPr id="6" name="name_3"/>
          <p:cNvSpPr/>
          <p:nvPr/>
        </p:nvSpPr>
        <p:spPr>
          <a:xfrm>
            <a:off x="9648825" y="4210050"/>
            <a:ext cx="733425" cy="523875"/>
          </a:xfrm>
          <a:prstGeom prst="rect">
            <a:avLst/>
          </a:prstGeom>
          <a:noFill/>
          <a:ln/>
        </p:spPr>
        <p:txBody>
          <a:bodyPr wrap="square" lIns="0" tIns="0" rIns="0" bIns="0" rtlCol="0" anchor="ctr"/>
          <a:lstStyle/>
          <a:p>
            <a:pPr marL="0" indent="0" algn="ctr">
              <a:lnSpc>
                <a:spcPts val="4125"/>
              </a:lnSpc>
              <a:buNone/>
            </a:pPr>
            <a:r>
              <a:rPr lang="en-US" sz="2700" dirty="0">
                <a:solidFill>
                  <a:srgbClr val="0D0D0D"/>
                </a:solidFill>
                <a:latin typeface="Poppins SemiBold" pitchFamily="34" charset="0"/>
                <a:ea typeface="Poppins SemiBold" pitchFamily="34" charset="-122"/>
                <a:cs typeface="Poppins SemiBold" pitchFamily="34" charset="-120"/>
              </a:rPr>
              <a:t>3</a:t>
            </a:r>
            <a:endParaRPr lang="en-US" sz="2700" dirty="0"/>
          </a:p>
        </p:txBody>
      </p:sp>
      <p:sp>
        <p:nvSpPr>
          <p:cNvPr id="7" name="Responsive to contemporary immediate population-level behaviours as they pertain to the emergency response"/>
          <p:cNvSpPr/>
          <p:nvPr/>
        </p:nvSpPr>
        <p:spPr>
          <a:xfrm>
            <a:off x="5172075" y="5656592"/>
            <a:ext cx="3324225" cy="1502434"/>
          </a:xfrm>
          <a:prstGeom prst="rect">
            <a:avLst/>
          </a:prstGeom>
          <a:noFill/>
          <a:ln/>
        </p:spPr>
        <p:txBody>
          <a:bodyPr wrap="square" lIns="0" tIns="0" rIns="0" bIns="0" rtlCol="0" anchor="t"/>
          <a:lstStyle/>
          <a:p>
            <a:r>
              <a:rPr lang="en-US" err="1">
                <a:solidFill>
                  <a:srgbClr val="FFFFFF"/>
                </a:solidFill>
                <a:latin typeface="Poppins SemiBold"/>
                <a:ea typeface="+mn-lt"/>
                <a:cs typeface="+mn-lt"/>
              </a:rPr>
              <a:t>Tiennent</a:t>
            </a:r>
            <a:r>
              <a:rPr lang="en-US" dirty="0">
                <a:solidFill>
                  <a:srgbClr val="FFFFFF"/>
                </a:solidFill>
                <a:latin typeface="Poppins SemiBold"/>
                <a:ea typeface="+mn-lt"/>
                <a:cs typeface="+mn-lt"/>
              </a:rPr>
              <a:t> </a:t>
            </a:r>
            <a:r>
              <a:rPr lang="en-US" err="1">
                <a:solidFill>
                  <a:srgbClr val="FFFFFF"/>
                </a:solidFill>
                <a:latin typeface="Poppins SemiBold"/>
                <a:ea typeface="+mn-lt"/>
                <a:cs typeface="+mn-lt"/>
              </a:rPr>
              <a:t>compte</a:t>
            </a:r>
            <a:r>
              <a:rPr lang="en-US">
                <a:solidFill>
                  <a:srgbClr val="FFFFFF"/>
                </a:solidFill>
                <a:latin typeface="Poppins SemiBold"/>
                <a:ea typeface="+mn-lt"/>
                <a:cs typeface="+mn-lt"/>
              </a:rPr>
              <a:t> des comportements présents </a:t>
            </a:r>
            <a:r>
              <a:rPr lang="en-US" sz="1800">
                <a:solidFill>
                  <a:srgbClr val="FFFFFF"/>
                </a:solidFill>
                <a:latin typeface="Poppins SemiBold"/>
                <a:ea typeface="+mn-lt"/>
                <a:cs typeface="+mn-lt"/>
              </a:rPr>
              <a:t>(</a:t>
            </a:r>
            <a:r>
              <a:rPr lang="en-US">
                <a:solidFill>
                  <a:srgbClr val="FFFFFF"/>
                </a:solidFill>
                <a:latin typeface="Poppins SemiBold"/>
                <a:ea typeface="+mn-lt"/>
                <a:cs typeface="+mn-lt"/>
              </a:rPr>
              <a:t>actuels</a:t>
            </a:r>
            <a:r>
              <a:rPr lang="en-US" sz="1800">
                <a:solidFill>
                  <a:srgbClr val="FFFFFF"/>
                </a:solidFill>
                <a:latin typeface="Poppins SemiBold"/>
                <a:ea typeface="+mn-lt"/>
                <a:cs typeface="+mn-lt"/>
              </a:rPr>
              <a:t>) </a:t>
            </a:r>
            <a:r>
              <a:rPr lang="en-US">
                <a:solidFill>
                  <a:srgbClr val="FFFFFF"/>
                </a:solidFill>
                <a:latin typeface="Poppins SemiBold"/>
                <a:ea typeface="+mn-lt"/>
                <a:cs typeface="+mn-lt"/>
              </a:rPr>
              <a:t>au sein la population, en tant que partie intégrante de l’intervention d’urgence</a:t>
            </a:r>
            <a:endParaRPr lang="en-US">
              <a:latin typeface="Poppins SemiBold"/>
              <a:ea typeface="Calibri" panose="020F0502020204030204"/>
              <a:cs typeface="Calibri" panose="020F0502020204030204"/>
            </a:endParaRPr>
          </a:p>
          <a:p>
            <a:pPr marL="0" indent="0" algn="l">
              <a:lnSpc>
                <a:spcPts val="2400"/>
              </a:lnSpc>
              <a:buNone/>
            </a:pPr>
            <a:endParaRPr lang="en-US" sz="1800" dirty="0">
              <a:solidFill>
                <a:srgbClr val="FFFFFF"/>
              </a:solidFill>
              <a:latin typeface="Poppins SemiBold"/>
              <a:cs typeface="Poppins SemiBold"/>
            </a:endParaRPr>
          </a:p>
        </p:txBody>
      </p:sp>
      <p:sp>
        <p:nvSpPr>
          <p:cNvPr id="8" name="name_2"/>
          <p:cNvSpPr/>
          <p:nvPr/>
        </p:nvSpPr>
        <p:spPr>
          <a:xfrm>
            <a:off x="5429250" y="4210050"/>
            <a:ext cx="733425" cy="523875"/>
          </a:xfrm>
          <a:prstGeom prst="rect">
            <a:avLst/>
          </a:prstGeom>
          <a:noFill/>
          <a:ln/>
        </p:spPr>
        <p:txBody>
          <a:bodyPr wrap="square" lIns="0" tIns="0" rIns="0" bIns="0" rtlCol="0" anchor="ctr"/>
          <a:lstStyle/>
          <a:p>
            <a:pPr marL="0" indent="0" algn="ctr">
              <a:lnSpc>
                <a:spcPts val="4125"/>
              </a:lnSpc>
              <a:buNone/>
            </a:pPr>
            <a:r>
              <a:rPr lang="en-US" sz="2700" dirty="0">
                <a:solidFill>
                  <a:srgbClr val="0D0D0D"/>
                </a:solidFill>
                <a:latin typeface="Poppins SemiBold" pitchFamily="34" charset="0"/>
                <a:ea typeface="Poppins SemiBold" pitchFamily="34" charset="-122"/>
                <a:cs typeface="Poppins SemiBold" pitchFamily="34" charset="-120"/>
              </a:rPr>
              <a:t>2</a:t>
            </a:r>
            <a:endParaRPr lang="en-US" sz="2700" dirty="0"/>
          </a:p>
        </p:txBody>
      </p:sp>
      <p:sp>
        <p:nvSpPr>
          <p:cNvPr id="9" name="Responsive to local contexts for drawing on community resilience mechanisms"/>
          <p:cNvSpPr/>
          <p:nvPr/>
        </p:nvSpPr>
        <p:spPr>
          <a:xfrm>
            <a:off x="952500" y="5656592"/>
            <a:ext cx="3324225" cy="892834"/>
          </a:xfrm>
          <a:prstGeom prst="rect">
            <a:avLst/>
          </a:prstGeom>
          <a:noFill/>
          <a:ln/>
        </p:spPr>
        <p:txBody>
          <a:bodyPr wrap="square" lIns="0" tIns="0" rIns="0" bIns="0" rtlCol="0" anchor="t"/>
          <a:lstStyle/>
          <a:p>
            <a:r>
              <a:rPr lang="en-US" err="1">
                <a:solidFill>
                  <a:srgbClr val="FFFFFF"/>
                </a:solidFill>
                <a:latin typeface="Poppins SemiBold"/>
                <a:ea typeface="+mn-lt"/>
                <a:cs typeface="+mn-lt"/>
              </a:rPr>
              <a:t>Tiennent</a:t>
            </a:r>
            <a:r>
              <a:rPr lang="en-US" dirty="0">
                <a:solidFill>
                  <a:srgbClr val="FFFFFF"/>
                </a:solidFill>
                <a:latin typeface="Poppins SemiBold"/>
                <a:ea typeface="+mn-lt"/>
                <a:cs typeface="+mn-lt"/>
              </a:rPr>
              <a:t> </a:t>
            </a:r>
            <a:r>
              <a:rPr lang="en-US" err="1">
                <a:solidFill>
                  <a:srgbClr val="FFFFFF"/>
                </a:solidFill>
                <a:latin typeface="Poppins SemiBold"/>
                <a:ea typeface="+mn-lt"/>
                <a:cs typeface="+mn-lt"/>
              </a:rPr>
              <a:t>compte</a:t>
            </a:r>
            <a:r>
              <a:rPr lang="en-US" dirty="0">
                <a:solidFill>
                  <a:srgbClr val="FFFFFF"/>
                </a:solidFill>
                <a:latin typeface="Poppins SemiBold"/>
                <a:ea typeface="+mn-lt"/>
                <a:cs typeface="+mn-lt"/>
              </a:rPr>
              <a:t> des </a:t>
            </a:r>
            <a:r>
              <a:rPr lang="en-US" err="1">
                <a:solidFill>
                  <a:srgbClr val="FFFFFF"/>
                </a:solidFill>
                <a:latin typeface="Poppins SemiBold"/>
                <a:ea typeface="+mn-lt"/>
                <a:cs typeface="+mn-lt"/>
              </a:rPr>
              <a:t>contextes</a:t>
            </a:r>
            <a:r>
              <a:rPr lang="en-US" dirty="0">
                <a:solidFill>
                  <a:srgbClr val="FFFFFF"/>
                </a:solidFill>
                <a:latin typeface="Poppins SemiBold"/>
                <a:ea typeface="+mn-lt"/>
                <a:cs typeface="+mn-lt"/>
              </a:rPr>
              <a:t> </a:t>
            </a:r>
            <a:r>
              <a:rPr lang="en-US" err="1">
                <a:solidFill>
                  <a:srgbClr val="FFFFFF"/>
                </a:solidFill>
                <a:latin typeface="Poppins SemiBold"/>
                <a:ea typeface="+mn-lt"/>
                <a:cs typeface="+mn-lt"/>
              </a:rPr>
              <a:t>locaux</a:t>
            </a:r>
            <a:r>
              <a:rPr lang="en-US" dirty="0">
                <a:solidFill>
                  <a:srgbClr val="FFFFFF"/>
                </a:solidFill>
                <a:latin typeface="Poppins SemiBold"/>
                <a:ea typeface="+mn-lt"/>
                <a:cs typeface="+mn-lt"/>
              </a:rPr>
              <a:t> </a:t>
            </a:r>
            <a:r>
              <a:rPr lang="en-US" err="1">
                <a:solidFill>
                  <a:srgbClr val="FFFFFF"/>
                </a:solidFill>
                <a:latin typeface="Poppins SemiBold"/>
                <a:ea typeface="+mn-lt"/>
                <a:cs typeface="+mn-lt"/>
              </a:rPr>
              <a:t>en</a:t>
            </a:r>
            <a:r>
              <a:rPr lang="en-US" dirty="0">
                <a:solidFill>
                  <a:srgbClr val="FFFFFF"/>
                </a:solidFill>
                <a:latin typeface="Poppins SemiBold"/>
                <a:ea typeface="+mn-lt"/>
                <a:cs typeface="+mn-lt"/>
              </a:rPr>
              <a:t> </a:t>
            </a:r>
            <a:r>
              <a:rPr lang="en-US" err="1">
                <a:solidFill>
                  <a:srgbClr val="FFFFFF"/>
                </a:solidFill>
                <a:latin typeface="Poppins SemiBold"/>
                <a:ea typeface="+mn-lt"/>
                <a:cs typeface="+mn-lt"/>
              </a:rPr>
              <a:t>vue</a:t>
            </a:r>
            <a:r>
              <a:rPr lang="en-US" dirty="0">
                <a:solidFill>
                  <a:srgbClr val="FFFFFF"/>
                </a:solidFill>
                <a:latin typeface="Poppins SemiBold"/>
                <a:ea typeface="+mn-lt"/>
                <a:cs typeface="+mn-lt"/>
              </a:rPr>
              <a:t> </a:t>
            </a:r>
            <a:r>
              <a:rPr lang="en-US" err="1">
                <a:solidFill>
                  <a:srgbClr val="FFFFFF"/>
                </a:solidFill>
                <a:latin typeface="Poppins SemiBold"/>
                <a:ea typeface="+mn-lt"/>
                <a:cs typeface="+mn-lt"/>
              </a:rPr>
              <a:t>d’exploiter</a:t>
            </a:r>
            <a:r>
              <a:rPr lang="en-US" dirty="0">
                <a:solidFill>
                  <a:srgbClr val="FFFFFF"/>
                </a:solidFill>
                <a:latin typeface="Poppins SemiBold"/>
                <a:ea typeface="+mn-lt"/>
                <a:cs typeface="+mn-lt"/>
              </a:rPr>
              <a:t> les </a:t>
            </a:r>
            <a:r>
              <a:rPr lang="en-US" err="1">
                <a:solidFill>
                  <a:srgbClr val="FFFFFF"/>
                </a:solidFill>
                <a:latin typeface="Poppins SemiBold"/>
                <a:ea typeface="+mn-lt"/>
                <a:cs typeface="+mn-lt"/>
              </a:rPr>
              <a:t>mécanismes</a:t>
            </a:r>
            <a:r>
              <a:rPr lang="en-US" dirty="0">
                <a:solidFill>
                  <a:srgbClr val="FFFFFF"/>
                </a:solidFill>
                <a:latin typeface="Poppins SemiBold"/>
                <a:ea typeface="+mn-lt"/>
                <a:cs typeface="+mn-lt"/>
              </a:rPr>
              <a:t> de </a:t>
            </a:r>
            <a:r>
              <a:rPr lang="en-US" err="1">
                <a:solidFill>
                  <a:srgbClr val="FFFFFF"/>
                </a:solidFill>
                <a:latin typeface="Poppins SemiBold"/>
                <a:ea typeface="+mn-lt"/>
                <a:cs typeface="+mn-lt"/>
              </a:rPr>
              <a:t>résilience</a:t>
            </a:r>
            <a:r>
              <a:rPr lang="en-US" dirty="0">
                <a:solidFill>
                  <a:srgbClr val="FFFFFF"/>
                </a:solidFill>
                <a:latin typeface="Poppins SemiBold"/>
                <a:ea typeface="+mn-lt"/>
                <a:cs typeface="+mn-lt"/>
              </a:rPr>
              <a:t> </a:t>
            </a:r>
            <a:r>
              <a:rPr lang="en-US" err="1">
                <a:solidFill>
                  <a:srgbClr val="FFFFFF"/>
                </a:solidFill>
                <a:latin typeface="Poppins SemiBold"/>
                <a:ea typeface="+mn-lt"/>
                <a:cs typeface="+mn-lt"/>
              </a:rPr>
              <a:t>communautaires</a:t>
            </a:r>
            <a:endParaRPr lang="en-US" err="1">
              <a:latin typeface="Poppins SemiBold"/>
              <a:ea typeface="Calibri" panose="020F0502020204030204"/>
              <a:cs typeface="Calibri" panose="020F0502020204030204"/>
            </a:endParaRPr>
          </a:p>
          <a:p>
            <a:pPr marL="0" indent="0" algn="l">
              <a:lnSpc>
                <a:spcPts val="2400"/>
              </a:lnSpc>
              <a:buNone/>
            </a:pPr>
            <a:endParaRPr lang="en-US" sz="1800" dirty="0">
              <a:solidFill>
                <a:srgbClr val="FFFFFF"/>
              </a:solidFill>
              <a:latin typeface="Poppins SemiBold"/>
              <a:cs typeface="Poppins SemiBold"/>
            </a:endParaRPr>
          </a:p>
        </p:txBody>
      </p:sp>
      <p:sp>
        <p:nvSpPr>
          <p:cNvPr id="10" name="name_1"/>
          <p:cNvSpPr/>
          <p:nvPr/>
        </p:nvSpPr>
        <p:spPr>
          <a:xfrm>
            <a:off x="1209675" y="4210050"/>
            <a:ext cx="733425" cy="523875"/>
          </a:xfrm>
          <a:prstGeom prst="rect">
            <a:avLst/>
          </a:prstGeom>
          <a:noFill/>
          <a:ln/>
        </p:spPr>
        <p:txBody>
          <a:bodyPr wrap="square" lIns="0" tIns="0" rIns="0" bIns="0" rtlCol="0" anchor="ctr"/>
          <a:lstStyle/>
          <a:p>
            <a:pPr marL="0" indent="0" algn="ctr">
              <a:lnSpc>
                <a:spcPts val="4125"/>
              </a:lnSpc>
              <a:buNone/>
            </a:pPr>
            <a:r>
              <a:rPr lang="en-US" sz="2700" dirty="0">
                <a:solidFill>
                  <a:srgbClr val="0D0D0D"/>
                </a:solidFill>
                <a:latin typeface="Poppins SemiBold" pitchFamily="34" charset="0"/>
                <a:ea typeface="Poppins SemiBold" pitchFamily="34" charset="-122"/>
                <a:cs typeface="Poppins SemiBold" pitchFamily="34" charset="-120"/>
              </a:rPr>
              <a:t>1</a:t>
            </a:r>
            <a:endParaRPr lang="en-US" sz="2700" dirty="0"/>
          </a:p>
        </p:txBody>
      </p:sp>
      <p:sp>
        <p:nvSpPr>
          <p:cNvPr id="11" name="Why utilize rapid qualitative methods"/>
          <p:cNvSpPr/>
          <p:nvPr/>
        </p:nvSpPr>
        <p:spPr>
          <a:xfrm>
            <a:off x="952500" y="952500"/>
            <a:ext cx="14306550" cy="2000250"/>
          </a:xfrm>
          <a:prstGeom prst="rect">
            <a:avLst/>
          </a:prstGeom>
          <a:noFill/>
          <a:ln/>
        </p:spPr>
        <p:txBody>
          <a:bodyPr wrap="square" lIns="0" tIns="0" rIns="0" bIns="0" rtlCol="0" anchor="t"/>
          <a:lstStyle/>
          <a:p>
            <a:r>
              <a:rPr lang="en-US" sz="6000" err="1">
                <a:solidFill>
                  <a:srgbClr val="FFFFFF"/>
                </a:solidFill>
                <a:latin typeface="Poppins SemiBold"/>
                <a:ea typeface="+mn-lt"/>
                <a:cs typeface="+mn-lt"/>
              </a:rPr>
              <a:t>Pourquoi</a:t>
            </a:r>
            <a:r>
              <a:rPr lang="en-US" sz="6000" dirty="0">
                <a:solidFill>
                  <a:srgbClr val="FFFFFF"/>
                </a:solidFill>
                <a:latin typeface="Poppins SemiBold"/>
                <a:ea typeface="+mn-lt"/>
                <a:cs typeface="+mn-lt"/>
              </a:rPr>
              <a:t> </a:t>
            </a:r>
            <a:r>
              <a:rPr lang="en-US" sz="6000" err="1">
                <a:solidFill>
                  <a:srgbClr val="FFFFFF"/>
                </a:solidFill>
                <a:latin typeface="Poppins SemiBold"/>
                <a:ea typeface="+mn-lt"/>
                <a:cs typeface="+mn-lt"/>
              </a:rPr>
              <a:t>recourir</a:t>
            </a:r>
            <a:r>
              <a:rPr lang="en-US" sz="6000">
                <a:solidFill>
                  <a:srgbClr val="FFFFFF"/>
                </a:solidFill>
                <a:latin typeface="Poppins SemiBold"/>
                <a:ea typeface="+mn-lt"/>
                <a:cs typeface="+mn-lt"/>
              </a:rPr>
              <a:t> à des méthodes de recherche qualitative rapide ?</a:t>
            </a:r>
            <a:endParaRPr lang="en-US">
              <a:latin typeface="Poppins SemiBold"/>
              <a:ea typeface="+mn-lt"/>
              <a:cs typeface="+mn-lt"/>
            </a:endParaRPr>
          </a:p>
          <a:p>
            <a:pPr marL="0" indent="0" algn="l">
              <a:lnSpc>
                <a:spcPts val="7875"/>
              </a:lnSpc>
              <a:buNone/>
            </a:pPr>
            <a:endParaRPr lang="en-US" sz="6000" dirty="0">
              <a:solidFill>
                <a:srgbClr val="FFFFFF"/>
              </a:solidFill>
              <a:latin typeface="Poppins SemiBold"/>
              <a:cs typeface="Poppins SemiBold"/>
            </a:endParaRPr>
          </a:p>
        </p:txBody>
      </p:sp>
      <p:sp>
        <p:nvSpPr>
          <p:cNvPr id="12" name="Useful to study organizational challenges of response efforts to highlight gaps and omissions"/>
          <p:cNvSpPr/>
          <p:nvPr/>
        </p:nvSpPr>
        <p:spPr>
          <a:xfrm>
            <a:off x="952500" y="8155197"/>
            <a:ext cx="15982950" cy="1428750"/>
          </a:xfrm>
          <a:prstGeom prst="rect">
            <a:avLst/>
          </a:prstGeom>
          <a:noFill/>
          <a:ln/>
        </p:spPr>
        <p:txBody>
          <a:bodyPr wrap="square" lIns="0" tIns="0" rIns="0" bIns="0" rtlCol="0" anchor="t"/>
          <a:lstStyle/>
          <a:p>
            <a:r>
              <a:rPr lang="en-US" sz="3750">
                <a:solidFill>
                  <a:srgbClr val="FFFFFF"/>
                </a:solidFill>
                <a:latin typeface="Poppins SemiBold"/>
                <a:ea typeface="+mn-lt"/>
                <a:cs typeface="+mn-lt"/>
              </a:rPr>
              <a:t>Sont </a:t>
            </a:r>
            <a:r>
              <a:rPr lang="en-US" sz="3750" err="1">
                <a:solidFill>
                  <a:srgbClr val="FFFFFF"/>
                </a:solidFill>
                <a:latin typeface="Poppins SemiBold"/>
                <a:ea typeface="+mn-lt"/>
                <a:cs typeface="+mn-lt"/>
              </a:rPr>
              <a:t>utiles</a:t>
            </a:r>
            <a:r>
              <a:rPr lang="en-US" sz="3750">
                <a:solidFill>
                  <a:srgbClr val="FFFFFF"/>
                </a:solidFill>
                <a:latin typeface="Poppins SemiBold"/>
                <a:ea typeface="+mn-lt"/>
                <a:cs typeface="+mn-lt"/>
              </a:rPr>
              <a:t> pour étudier les difficultés organisationnelles liées aux activités d’une intervention, afin de mettre en lumière des lacunes et des omissions</a:t>
            </a:r>
            <a:endParaRPr lang="en-US">
              <a:latin typeface="Poppins SemiBold"/>
              <a:ea typeface="+mn-lt"/>
              <a:cs typeface="+mn-lt"/>
            </a:endParaRPr>
          </a:p>
          <a:p>
            <a:pPr marL="0" indent="0" algn="l">
              <a:lnSpc>
                <a:spcPts val="5625"/>
              </a:lnSpc>
              <a:buNone/>
            </a:pPr>
            <a:endParaRPr lang="en-US" sz="3750" dirty="0">
              <a:solidFill>
                <a:srgbClr val="FFFFFF"/>
              </a:solidFill>
              <a:latin typeface="Poppins SemiBold"/>
              <a:cs typeface="Poppi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858625" y="3552825"/>
            <a:ext cx="5629275" cy="5286375"/>
          </a:xfrm>
          <a:prstGeom prst="rect">
            <a:avLst/>
          </a:prstGeom>
        </p:spPr>
      </p:pic>
      <p:sp>
        <p:nvSpPr>
          <p:cNvPr id="4" name="Who is the population of concern that rapid qualitative methods should address"/>
          <p:cNvSpPr/>
          <p:nvPr/>
        </p:nvSpPr>
        <p:spPr>
          <a:xfrm>
            <a:off x="2886075" y="7924800"/>
            <a:ext cx="8296275" cy="914400"/>
          </a:xfrm>
          <a:prstGeom prst="rect">
            <a:avLst/>
          </a:prstGeom>
          <a:noFill/>
          <a:ln/>
        </p:spPr>
        <p:txBody>
          <a:bodyPr wrap="square" lIns="0" tIns="0" rIns="0" bIns="0" rtlCol="0" anchor="t"/>
          <a:lstStyle/>
          <a:p>
            <a:r>
              <a:rPr lang="en-US" sz="2400">
                <a:solidFill>
                  <a:srgbClr val="2B4561"/>
                </a:solidFill>
                <a:latin typeface="Poppins Light"/>
                <a:ea typeface="+mn-lt"/>
                <a:cs typeface="+mn-lt"/>
              </a:rPr>
              <a:t>Qui </a:t>
            </a:r>
            <a:r>
              <a:rPr lang="en-US" sz="2400" err="1">
                <a:solidFill>
                  <a:srgbClr val="2B4561"/>
                </a:solidFill>
                <a:latin typeface="Poppins Light"/>
                <a:ea typeface="+mn-lt"/>
                <a:cs typeface="+mn-lt"/>
              </a:rPr>
              <a:t>sont</a:t>
            </a:r>
            <a:r>
              <a:rPr lang="en-US" sz="2400">
                <a:solidFill>
                  <a:srgbClr val="2B4561"/>
                </a:solidFill>
                <a:latin typeface="Poppins Light"/>
                <a:ea typeface="+mn-lt"/>
                <a:cs typeface="+mn-lt"/>
              </a:rPr>
              <a:t> les personnes (la « population » concernée) auxquelles les méthodes de recherche qualitative rapide doivent s’intéresser ?</a:t>
            </a:r>
            <a:endParaRPr lang="en-US">
              <a:latin typeface="Poppins Light"/>
              <a:ea typeface="+mn-lt"/>
              <a:cs typeface="+mn-lt"/>
            </a:endParaRPr>
          </a:p>
          <a:p>
            <a:pPr marL="0" indent="0" algn="l">
              <a:lnSpc>
                <a:spcPts val="3600"/>
              </a:lnSpc>
              <a:buNone/>
            </a:pPr>
            <a:endParaRPr lang="en-US" sz="2400" dirty="0">
              <a:solidFill>
                <a:srgbClr val="2B4561"/>
              </a:solidFill>
              <a:latin typeface="Poppins Light"/>
              <a:cs typeface="Poppins Light"/>
            </a:endParaRPr>
          </a:p>
        </p:txBody>
      </p:sp>
      <p:sp>
        <p:nvSpPr>
          <p:cNvPr id="5" name="name_03"/>
          <p:cNvSpPr/>
          <p:nvPr/>
        </p:nvSpPr>
        <p:spPr>
          <a:xfrm>
            <a:off x="952500" y="7753350"/>
            <a:ext cx="121920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6" name="How and how fast can a rapid qualitative assessment RQA be conducted"/>
          <p:cNvSpPr/>
          <p:nvPr/>
        </p:nvSpPr>
        <p:spPr>
          <a:xfrm>
            <a:off x="2886075" y="6105525"/>
            <a:ext cx="8229600" cy="914400"/>
          </a:xfrm>
          <a:prstGeom prst="rect">
            <a:avLst/>
          </a:prstGeom>
          <a:noFill/>
          <a:ln/>
        </p:spPr>
        <p:txBody>
          <a:bodyPr wrap="square" lIns="0" tIns="0" rIns="0" bIns="0" rtlCol="0" anchor="t"/>
          <a:lstStyle/>
          <a:p>
            <a:r>
              <a:rPr lang="en-US" sz="2400" dirty="0">
                <a:solidFill>
                  <a:srgbClr val="2B4561"/>
                </a:solidFill>
                <a:latin typeface="Poppins Light"/>
                <a:ea typeface="+mn-lt"/>
                <a:cs typeface="+mn-lt"/>
              </a:rPr>
              <a:t>Comment (et à quelle </a:t>
            </a:r>
            <a:r>
              <a:rPr lang="en-US" sz="2400" err="1">
                <a:solidFill>
                  <a:srgbClr val="2B4561"/>
                </a:solidFill>
                <a:latin typeface="Poppins Light"/>
                <a:ea typeface="+mn-lt"/>
                <a:cs typeface="+mn-lt"/>
              </a:rPr>
              <a:t>vitesse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une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évaluation</a:t>
            </a:r>
            <a:r>
              <a:rPr lang="en-US" sz="2400" dirty="0">
                <a:solidFill>
                  <a:srgbClr val="2B4561"/>
                </a:solidFill>
                <a:latin typeface="Poppins Light"/>
                <a:ea typeface="+mn-lt"/>
                <a:cs typeface="+mn-lt"/>
              </a:rPr>
              <a:t> qualitative </a:t>
            </a:r>
            <a:r>
              <a:rPr lang="en-US" sz="2400" err="1">
                <a:solidFill>
                  <a:srgbClr val="2B4561"/>
                </a:solidFill>
                <a:latin typeface="Poppins Light"/>
                <a:ea typeface="+mn-lt"/>
                <a:cs typeface="+mn-lt"/>
              </a:rPr>
              <a:t>rapide</a:t>
            </a:r>
            <a:r>
              <a:rPr lang="en-US" sz="2400" dirty="0">
                <a:solidFill>
                  <a:srgbClr val="2B4561"/>
                </a:solidFill>
                <a:latin typeface="Poppins Light"/>
                <a:ea typeface="+mn-lt"/>
                <a:cs typeface="+mn-lt"/>
              </a:rPr>
              <a:t> (EQR) </a:t>
            </a:r>
            <a:r>
              <a:rPr lang="en-US" sz="2400" err="1">
                <a:solidFill>
                  <a:srgbClr val="2B4561"/>
                </a:solidFill>
                <a:latin typeface="Poppins Light"/>
                <a:ea typeface="+mn-lt"/>
                <a:cs typeface="+mn-lt"/>
              </a:rPr>
              <a:t>peut-elle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être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réalisée</a:t>
            </a:r>
            <a:r>
              <a:rPr lang="en-US" sz="2400" dirty="0">
                <a:solidFill>
                  <a:srgbClr val="2B4561"/>
                </a:solidFill>
                <a:latin typeface="Poppins Light"/>
                <a:ea typeface="+mn-lt"/>
                <a:cs typeface="+mn-lt"/>
              </a:rPr>
              <a:t> ?</a:t>
            </a:r>
            <a:endParaRPr lang="en-US" dirty="0">
              <a:latin typeface="Poppins Light"/>
              <a:ea typeface="+mn-lt"/>
              <a:cs typeface="+mn-lt"/>
            </a:endParaRPr>
          </a:p>
          <a:p>
            <a:pPr marL="0" indent="0" algn="l">
              <a:lnSpc>
                <a:spcPts val="3600"/>
              </a:lnSpc>
              <a:buNone/>
            </a:pPr>
            <a:endParaRPr lang="en-US" sz="2400" dirty="0">
              <a:solidFill>
                <a:srgbClr val="2B4561"/>
              </a:solidFill>
              <a:latin typeface="Poppins Light"/>
              <a:cs typeface="Poppins Light"/>
            </a:endParaRPr>
          </a:p>
        </p:txBody>
      </p:sp>
      <p:sp>
        <p:nvSpPr>
          <p:cNvPr id="7" name="name_02"/>
          <p:cNvSpPr/>
          <p:nvPr/>
        </p:nvSpPr>
        <p:spPr>
          <a:xfrm>
            <a:off x="942975" y="5972175"/>
            <a:ext cx="121920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8" name="Why utilize rapid qualitative methods What questions need to be addressed for this emergency response Whowhat organizations need to have this information"/>
          <p:cNvSpPr/>
          <p:nvPr/>
        </p:nvSpPr>
        <p:spPr>
          <a:xfrm>
            <a:off x="2886075" y="3552825"/>
            <a:ext cx="8229600" cy="1828800"/>
          </a:xfrm>
          <a:prstGeom prst="rect">
            <a:avLst/>
          </a:prstGeom>
          <a:noFill/>
          <a:ln/>
        </p:spPr>
        <p:txBody>
          <a:bodyPr wrap="square" lIns="0" tIns="0" rIns="0" bIns="0" rtlCol="0" anchor="t"/>
          <a:lstStyle/>
          <a:p>
            <a:r>
              <a:rPr lang="en-US" sz="2400" b="1" err="1">
                <a:solidFill>
                  <a:srgbClr val="2B4561"/>
                </a:solidFill>
                <a:latin typeface="Poppins Light"/>
                <a:ea typeface="+mn-lt"/>
                <a:cs typeface="+mn-lt"/>
              </a:rPr>
              <a:t>Pourquoi</a:t>
            </a:r>
            <a:r>
              <a:rPr lang="en-US" sz="2400" b="1" dirty="0">
                <a:solidFill>
                  <a:srgbClr val="2B4561"/>
                </a:solidFill>
                <a:latin typeface="Poppins Light"/>
                <a:ea typeface="+mn-lt"/>
                <a:cs typeface="+mn-lt"/>
              </a:rPr>
              <a:t> </a:t>
            </a:r>
            <a:r>
              <a:rPr lang="en-US" sz="2400" b="1" err="1">
                <a:solidFill>
                  <a:srgbClr val="2B4561"/>
                </a:solidFill>
                <a:latin typeface="Poppins Light"/>
                <a:ea typeface="+mn-lt"/>
                <a:cs typeface="+mn-lt"/>
              </a:rPr>
              <a:t>recourir</a:t>
            </a:r>
            <a:r>
              <a:rPr lang="en-US" sz="2400" b="1" dirty="0">
                <a:solidFill>
                  <a:srgbClr val="2B4561"/>
                </a:solidFill>
                <a:latin typeface="Poppins Light"/>
                <a:ea typeface="+mn-lt"/>
                <a:cs typeface="+mn-lt"/>
              </a:rPr>
              <a:t> à des </a:t>
            </a:r>
            <a:r>
              <a:rPr lang="en-US" sz="2400" b="1" err="1">
                <a:solidFill>
                  <a:srgbClr val="2B4561"/>
                </a:solidFill>
                <a:latin typeface="Poppins Light"/>
                <a:ea typeface="+mn-lt"/>
                <a:cs typeface="+mn-lt"/>
              </a:rPr>
              <a:t>méthodes</a:t>
            </a:r>
            <a:r>
              <a:rPr lang="en-US" sz="2400" b="1" dirty="0">
                <a:solidFill>
                  <a:srgbClr val="2B4561"/>
                </a:solidFill>
                <a:latin typeface="Poppins Light"/>
                <a:ea typeface="+mn-lt"/>
                <a:cs typeface="+mn-lt"/>
              </a:rPr>
              <a:t> de recherche qualitative </a:t>
            </a:r>
            <a:r>
              <a:rPr lang="en-US" sz="2400" b="1" err="1">
                <a:solidFill>
                  <a:srgbClr val="2B4561"/>
                </a:solidFill>
                <a:latin typeface="Poppins Light"/>
                <a:ea typeface="+mn-lt"/>
                <a:cs typeface="+mn-lt"/>
              </a:rPr>
              <a:t>rapide</a:t>
            </a:r>
            <a:r>
              <a:rPr lang="en-US" sz="2400" b="1" dirty="0">
                <a:solidFill>
                  <a:srgbClr val="2B4561"/>
                </a:solidFill>
                <a:latin typeface="Poppins Light"/>
                <a:ea typeface="+mn-lt"/>
                <a:cs typeface="+mn-lt"/>
              </a:rPr>
              <a:t> ? Quelles questions </a:t>
            </a:r>
            <a:r>
              <a:rPr lang="en-US" sz="2400" b="1" err="1">
                <a:solidFill>
                  <a:srgbClr val="2B4561"/>
                </a:solidFill>
                <a:latin typeface="Poppins Light"/>
                <a:ea typeface="+mn-lt"/>
                <a:cs typeface="+mn-lt"/>
              </a:rPr>
              <a:t>doivent</a:t>
            </a:r>
            <a:r>
              <a:rPr lang="en-US" sz="2400" b="1" dirty="0">
                <a:solidFill>
                  <a:srgbClr val="2B4561"/>
                </a:solidFill>
                <a:latin typeface="Poppins Light"/>
                <a:ea typeface="+mn-lt"/>
                <a:cs typeface="+mn-lt"/>
              </a:rPr>
              <a:t> </a:t>
            </a:r>
            <a:r>
              <a:rPr lang="en-US" sz="2400" b="1" err="1">
                <a:solidFill>
                  <a:srgbClr val="2B4561"/>
                </a:solidFill>
                <a:latin typeface="Poppins Light"/>
                <a:ea typeface="+mn-lt"/>
                <a:cs typeface="+mn-lt"/>
              </a:rPr>
              <a:t>être</a:t>
            </a:r>
            <a:r>
              <a:rPr lang="en-US" sz="2400" b="1" dirty="0">
                <a:solidFill>
                  <a:srgbClr val="2B4561"/>
                </a:solidFill>
                <a:latin typeface="Poppins Light"/>
                <a:ea typeface="+mn-lt"/>
                <a:cs typeface="+mn-lt"/>
              </a:rPr>
              <a:t> </a:t>
            </a:r>
            <a:r>
              <a:rPr lang="en-US" sz="2400" b="1" err="1">
                <a:solidFill>
                  <a:srgbClr val="2B4561"/>
                </a:solidFill>
                <a:latin typeface="Poppins Light"/>
                <a:ea typeface="+mn-lt"/>
                <a:cs typeface="+mn-lt"/>
              </a:rPr>
              <a:t>élucidées</a:t>
            </a:r>
            <a:r>
              <a:rPr lang="en-US" sz="2400" b="1" dirty="0">
                <a:solidFill>
                  <a:srgbClr val="2B4561"/>
                </a:solidFill>
                <a:latin typeface="Poppins Light"/>
                <a:ea typeface="+mn-lt"/>
                <a:cs typeface="+mn-lt"/>
              </a:rPr>
              <a:t> pour </a:t>
            </a:r>
            <a:r>
              <a:rPr lang="en-US" sz="2400" b="1" err="1">
                <a:solidFill>
                  <a:srgbClr val="2B4561"/>
                </a:solidFill>
                <a:latin typeface="Poppins Light"/>
                <a:ea typeface="+mn-lt"/>
                <a:cs typeface="+mn-lt"/>
              </a:rPr>
              <a:t>cette</a:t>
            </a:r>
            <a:r>
              <a:rPr lang="en-US" sz="2400" b="1" dirty="0">
                <a:solidFill>
                  <a:srgbClr val="2B4561"/>
                </a:solidFill>
                <a:latin typeface="Poppins Light"/>
                <a:ea typeface="+mn-lt"/>
                <a:cs typeface="+mn-lt"/>
              </a:rPr>
              <a:t> intervention </a:t>
            </a:r>
            <a:r>
              <a:rPr lang="en-US" sz="2400" b="1" err="1">
                <a:solidFill>
                  <a:srgbClr val="2B4561"/>
                </a:solidFill>
                <a:latin typeface="Poppins Light"/>
                <a:ea typeface="+mn-lt"/>
                <a:cs typeface="+mn-lt"/>
              </a:rPr>
              <a:t>d’urgence</a:t>
            </a:r>
            <a:r>
              <a:rPr lang="en-US" sz="2400" b="1" dirty="0">
                <a:solidFill>
                  <a:srgbClr val="2B4561"/>
                </a:solidFill>
                <a:latin typeface="Poppins Light"/>
                <a:ea typeface="+mn-lt"/>
                <a:cs typeface="+mn-lt"/>
              </a:rPr>
              <a:t> </a:t>
            </a:r>
            <a:r>
              <a:rPr lang="en-US" sz="2400" b="1" err="1">
                <a:solidFill>
                  <a:srgbClr val="2B4561"/>
                </a:solidFill>
                <a:latin typeface="Poppins Light"/>
                <a:ea typeface="+mn-lt"/>
                <a:cs typeface="+mn-lt"/>
              </a:rPr>
              <a:t>en</a:t>
            </a:r>
            <a:r>
              <a:rPr lang="en-US" sz="2400" b="1" dirty="0">
                <a:solidFill>
                  <a:srgbClr val="2B4561"/>
                </a:solidFill>
                <a:latin typeface="Poppins Light"/>
                <a:ea typeface="+mn-lt"/>
                <a:cs typeface="+mn-lt"/>
              </a:rPr>
              <a:t> particulier ? Qui/</a:t>
            </a:r>
            <a:r>
              <a:rPr lang="en-US" sz="2400" b="1" err="1">
                <a:solidFill>
                  <a:srgbClr val="2B4561"/>
                </a:solidFill>
                <a:latin typeface="Poppins Light"/>
                <a:ea typeface="+mn-lt"/>
                <a:cs typeface="+mn-lt"/>
              </a:rPr>
              <a:t>quelles</a:t>
            </a:r>
            <a:r>
              <a:rPr lang="en-US" sz="2400" b="1" dirty="0">
                <a:solidFill>
                  <a:srgbClr val="2B4561"/>
                </a:solidFill>
                <a:latin typeface="Poppins Light"/>
                <a:ea typeface="+mn-lt"/>
                <a:cs typeface="+mn-lt"/>
              </a:rPr>
              <a:t> </a:t>
            </a:r>
            <a:r>
              <a:rPr lang="en-US" sz="2400" b="1" err="1">
                <a:solidFill>
                  <a:srgbClr val="2B4561"/>
                </a:solidFill>
                <a:latin typeface="Poppins Light"/>
                <a:ea typeface="+mn-lt"/>
                <a:cs typeface="+mn-lt"/>
              </a:rPr>
              <a:t>organisations</a:t>
            </a:r>
            <a:r>
              <a:rPr lang="en-US" sz="2400" b="1" dirty="0">
                <a:solidFill>
                  <a:srgbClr val="2B4561"/>
                </a:solidFill>
                <a:latin typeface="Poppins Light"/>
                <a:ea typeface="+mn-lt"/>
                <a:cs typeface="+mn-lt"/>
              </a:rPr>
              <a:t> doit/</a:t>
            </a:r>
            <a:r>
              <a:rPr lang="en-US" sz="2400" b="1" err="1">
                <a:solidFill>
                  <a:srgbClr val="2B4561"/>
                </a:solidFill>
                <a:latin typeface="Poppins Light"/>
                <a:ea typeface="+mn-lt"/>
                <a:cs typeface="+mn-lt"/>
              </a:rPr>
              <a:t>doivent</a:t>
            </a:r>
            <a:r>
              <a:rPr lang="en-US" sz="2400" b="1" dirty="0">
                <a:solidFill>
                  <a:srgbClr val="2B4561"/>
                </a:solidFill>
                <a:latin typeface="Poppins Light"/>
                <a:ea typeface="+mn-lt"/>
                <a:cs typeface="+mn-lt"/>
              </a:rPr>
              <a:t> disposer de </a:t>
            </a:r>
            <a:r>
              <a:rPr lang="en-US" sz="2400" b="1" err="1">
                <a:solidFill>
                  <a:srgbClr val="2B4561"/>
                </a:solidFill>
                <a:latin typeface="Poppins Light"/>
                <a:ea typeface="+mn-lt"/>
                <a:cs typeface="+mn-lt"/>
              </a:rPr>
              <a:t>ces</a:t>
            </a:r>
            <a:r>
              <a:rPr lang="en-US" sz="2400" b="1" dirty="0">
                <a:solidFill>
                  <a:srgbClr val="2B4561"/>
                </a:solidFill>
                <a:latin typeface="Poppins Light"/>
                <a:ea typeface="+mn-lt"/>
                <a:cs typeface="+mn-lt"/>
              </a:rPr>
              <a:t> </a:t>
            </a:r>
            <a:r>
              <a:rPr lang="en-US" sz="2400" b="1" err="1">
                <a:solidFill>
                  <a:srgbClr val="2B4561"/>
                </a:solidFill>
                <a:latin typeface="Poppins Light"/>
                <a:ea typeface="+mn-lt"/>
                <a:cs typeface="+mn-lt"/>
              </a:rPr>
              <a:t>informations</a:t>
            </a:r>
            <a:r>
              <a:rPr lang="en-US" sz="2400" b="1" dirty="0">
                <a:solidFill>
                  <a:srgbClr val="2B4561"/>
                </a:solidFill>
                <a:latin typeface="Poppins Light"/>
                <a:ea typeface="+mn-lt"/>
                <a:cs typeface="+mn-lt"/>
              </a:rPr>
              <a:t> ? </a:t>
            </a:r>
            <a:endParaRPr lang="en-US" dirty="0">
              <a:latin typeface="Poppins Light"/>
              <a:ea typeface="Calibri" panose="020F0502020204030204"/>
              <a:cs typeface="Calibri" panose="020F0502020204030204"/>
            </a:endParaRPr>
          </a:p>
        </p:txBody>
      </p:sp>
      <p:sp>
        <p:nvSpPr>
          <p:cNvPr id="9" name="name_01"/>
          <p:cNvSpPr/>
          <p:nvPr/>
        </p:nvSpPr>
        <p:spPr>
          <a:xfrm>
            <a:off x="952500" y="3390900"/>
            <a:ext cx="981684"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10" name="Guiding questions"/>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Guiding questions</a:t>
            </a:r>
            <a:endParaRPr lang="en-US" sz="5250" dirty="0"/>
          </a:p>
        </p:txBody>
      </p:sp>
      <p:sp>
        <p:nvSpPr>
          <p:cNvPr id="11" name="The assessment questions to be addressed should be based on humanitarian actors operational needs AND should be proportional and realistic to the scope of that actors operation Responsive to local contexts Responsive to contemporary immediate population-l"/>
          <p:cNvSpPr/>
          <p:nvPr/>
        </p:nvSpPr>
        <p:spPr>
          <a:xfrm>
            <a:off x="12239625" y="4252913"/>
            <a:ext cx="4886325" cy="3886200"/>
          </a:xfrm>
          <a:prstGeom prst="rect">
            <a:avLst/>
          </a:prstGeom>
          <a:noFill/>
          <a:ln/>
        </p:spPr>
        <p:txBody>
          <a:bodyPr wrap="square" lIns="0" tIns="0" rIns="0" bIns="0" rtlCol="0" anchor="t"/>
          <a:lstStyle/>
          <a:p>
            <a:r>
              <a:rPr lang="en-US" dirty="0">
                <a:solidFill>
                  <a:srgbClr val="0D0D0D"/>
                </a:solidFill>
                <a:latin typeface="Poppins Light"/>
                <a:ea typeface="+mn-lt"/>
                <a:cs typeface="+mn-lt"/>
              </a:rPr>
              <a:t>Les </a:t>
            </a:r>
            <a:r>
              <a:rPr lang="en-US" sz="1800" dirty="0">
                <a:solidFill>
                  <a:srgbClr val="0D0D0D"/>
                </a:solidFill>
                <a:latin typeface="Poppins Light"/>
                <a:ea typeface="+mn-lt"/>
                <a:cs typeface="+mn-lt"/>
              </a:rPr>
              <a:t>questions </a:t>
            </a:r>
            <a:r>
              <a:rPr lang="en-US" dirty="0">
                <a:solidFill>
                  <a:srgbClr val="0D0D0D"/>
                </a:solidFill>
                <a:latin typeface="Poppins Light"/>
                <a:ea typeface="+mn-lt"/>
                <a:cs typeface="+mn-lt"/>
              </a:rPr>
              <a:t>à </a:t>
            </a:r>
            <a:r>
              <a:rPr lang="en-US" err="1">
                <a:solidFill>
                  <a:srgbClr val="0D0D0D"/>
                </a:solidFill>
                <a:latin typeface="Poppins Light"/>
                <a:ea typeface="+mn-lt"/>
                <a:cs typeface="+mn-lt"/>
              </a:rPr>
              <a:t>aborder</a:t>
            </a:r>
            <a:r>
              <a:rPr lang="en-US" dirty="0">
                <a:solidFill>
                  <a:srgbClr val="0D0D0D"/>
                </a:solidFill>
                <a:latin typeface="Poppins Light"/>
                <a:ea typeface="+mn-lt"/>
                <a:cs typeface="+mn-lt"/>
              </a:rPr>
              <a:t> dans le cadre de </a:t>
            </a:r>
            <a:r>
              <a:rPr lang="en-US" err="1">
                <a:solidFill>
                  <a:srgbClr val="0D0D0D"/>
                </a:solidFill>
                <a:latin typeface="Poppins Light"/>
                <a:ea typeface="+mn-lt"/>
                <a:cs typeface="+mn-lt"/>
              </a:rPr>
              <a:t>l’évaluation</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doivent</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être</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basées</a:t>
            </a:r>
            <a:r>
              <a:rPr lang="en-US" dirty="0">
                <a:solidFill>
                  <a:srgbClr val="0D0D0D"/>
                </a:solidFill>
                <a:latin typeface="Poppins Light"/>
                <a:ea typeface="+mn-lt"/>
                <a:cs typeface="+mn-lt"/>
              </a:rPr>
              <a:t> sur les </a:t>
            </a:r>
            <a:r>
              <a:rPr lang="en-US" err="1">
                <a:solidFill>
                  <a:srgbClr val="0D0D0D"/>
                </a:solidFill>
                <a:latin typeface="Poppins Light"/>
                <a:ea typeface="+mn-lt"/>
                <a:cs typeface="+mn-lt"/>
              </a:rPr>
              <a:t>besoins</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opérationnels</a:t>
            </a:r>
            <a:r>
              <a:rPr lang="en-US" dirty="0">
                <a:solidFill>
                  <a:srgbClr val="0D0D0D"/>
                </a:solidFill>
                <a:latin typeface="Poppins Light"/>
                <a:ea typeface="+mn-lt"/>
                <a:cs typeface="+mn-lt"/>
              </a:rPr>
              <a:t> des </a:t>
            </a:r>
            <a:r>
              <a:rPr lang="en-US" err="1">
                <a:solidFill>
                  <a:srgbClr val="0D0D0D"/>
                </a:solidFill>
                <a:latin typeface="Poppins Light"/>
                <a:ea typeface="+mn-lt"/>
                <a:cs typeface="+mn-lt"/>
              </a:rPr>
              <a:t>acteurs</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humanitaires</a:t>
            </a:r>
            <a:r>
              <a:rPr lang="en-US" dirty="0">
                <a:solidFill>
                  <a:srgbClr val="0D0D0D"/>
                </a:solidFill>
                <a:latin typeface="Poppins Light"/>
                <a:ea typeface="+mn-lt"/>
                <a:cs typeface="+mn-lt"/>
              </a:rPr>
              <a:t> ET </a:t>
            </a:r>
            <a:r>
              <a:rPr lang="en-US" err="1">
                <a:solidFill>
                  <a:srgbClr val="0D0D0D"/>
                </a:solidFill>
                <a:latin typeface="Poppins Light"/>
                <a:ea typeface="+mn-lt"/>
                <a:cs typeface="+mn-lt"/>
              </a:rPr>
              <a:t>être</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formulées</a:t>
            </a:r>
            <a:r>
              <a:rPr lang="en-US" dirty="0">
                <a:solidFill>
                  <a:srgbClr val="0D0D0D"/>
                </a:solidFill>
                <a:latin typeface="Poppins Light"/>
                <a:ea typeface="+mn-lt"/>
                <a:cs typeface="+mn-lt"/>
              </a:rPr>
              <a:t> de façon </a:t>
            </a:r>
            <a:r>
              <a:rPr lang="en-US" err="1">
                <a:solidFill>
                  <a:srgbClr val="0D0D0D"/>
                </a:solidFill>
                <a:latin typeface="Poppins Light"/>
                <a:ea typeface="+mn-lt"/>
                <a:cs typeface="+mn-lt"/>
              </a:rPr>
              <a:t>proportionnée</a:t>
            </a:r>
            <a:r>
              <a:rPr lang="en-US" dirty="0">
                <a:solidFill>
                  <a:srgbClr val="0D0D0D"/>
                </a:solidFill>
                <a:latin typeface="Poppins Light"/>
                <a:ea typeface="+mn-lt"/>
                <a:cs typeface="+mn-lt"/>
              </a:rPr>
              <a:t> et </a:t>
            </a:r>
            <a:r>
              <a:rPr lang="en-US" err="1">
                <a:solidFill>
                  <a:srgbClr val="0D0D0D"/>
                </a:solidFill>
                <a:latin typeface="Poppins Light"/>
                <a:ea typeface="+mn-lt"/>
                <a:cs typeface="+mn-lt"/>
              </a:rPr>
              <a:t>réaliste</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en</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fonction</a:t>
            </a:r>
            <a:r>
              <a:rPr lang="en-US" dirty="0">
                <a:solidFill>
                  <a:srgbClr val="0D0D0D"/>
                </a:solidFill>
                <a:latin typeface="Poppins Light"/>
                <a:ea typeface="+mn-lt"/>
                <a:cs typeface="+mn-lt"/>
              </a:rPr>
              <a:t> du champ </a:t>
            </a:r>
            <a:r>
              <a:rPr lang="en-US" err="1">
                <a:solidFill>
                  <a:srgbClr val="0D0D0D"/>
                </a:solidFill>
                <a:latin typeface="Poppins Light"/>
                <a:ea typeface="+mn-lt"/>
                <a:cs typeface="+mn-lt"/>
              </a:rPr>
              <a:t>d’action</a:t>
            </a:r>
            <a:r>
              <a:rPr lang="en-US" dirty="0">
                <a:solidFill>
                  <a:srgbClr val="0D0D0D"/>
                </a:solidFill>
                <a:latin typeface="Poppins Light"/>
                <a:ea typeface="+mn-lt"/>
                <a:cs typeface="+mn-lt"/>
              </a:rPr>
              <a:t> des </a:t>
            </a:r>
            <a:r>
              <a:rPr lang="en-US" err="1">
                <a:solidFill>
                  <a:srgbClr val="0D0D0D"/>
                </a:solidFill>
                <a:latin typeface="Poppins Light"/>
                <a:ea typeface="+mn-lt"/>
                <a:cs typeface="+mn-lt"/>
              </a:rPr>
              <a:t>acteurs</a:t>
            </a:r>
            <a:r>
              <a:rPr lang="en-US" sz="1800" dirty="0">
                <a:solidFill>
                  <a:srgbClr val="0D0D0D"/>
                </a:solidFill>
                <a:latin typeface="Poppins Light"/>
                <a:ea typeface="+mn-lt"/>
                <a:cs typeface="+mn-lt"/>
              </a:rPr>
              <a:t>.</a:t>
            </a:r>
            <a:r>
              <a:rPr lang="en-US" sz="1800" dirty="0">
                <a:solidFill>
                  <a:srgbClr val="0D0D0D"/>
                </a:solidFill>
                <a:latin typeface="Poppins Light"/>
                <a:ea typeface="Poppins Light" pitchFamily="34" charset="-122"/>
                <a:cs typeface="Poppins Light"/>
              </a:rPr>
              <a:t>
</a:t>
            </a:r>
            <a:r>
              <a:rPr lang="en-US" dirty="0">
                <a:solidFill>
                  <a:srgbClr val="0D0D0D"/>
                </a:solidFill>
                <a:latin typeface="Poppins Light"/>
                <a:ea typeface="+mn-lt"/>
                <a:cs typeface="+mn-lt"/>
              </a:rPr>
              <a:t>Les EQR </a:t>
            </a:r>
            <a:r>
              <a:rPr lang="en-US" err="1">
                <a:solidFill>
                  <a:srgbClr val="0D0D0D"/>
                </a:solidFill>
                <a:latin typeface="Poppins Light"/>
                <a:ea typeface="+mn-lt"/>
                <a:cs typeface="+mn-lt"/>
              </a:rPr>
              <a:t>tiennent</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compte</a:t>
            </a:r>
            <a:r>
              <a:rPr lang="en-US" dirty="0">
                <a:solidFill>
                  <a:srgbClr val="0D0D0D"/>
                </a:solidFill>
                <a:latin typeface="Poppins Light"/>
                <a:ea typeface="+mn-lt"/>
                <a:cs typeface="+mn-lt"/>
              </a:rPr>
              <a:t> des </a:t>
            </a:r>
            <a:r>
              <a:rPr lang="en-US" err="1">
                <a:solidFill>
                  <a:srgbClr val="0D0D0D"/>
                </a:solidFill>
                <a:latin typeface="Poppins Light"/>
                <a:ea typeface="+mn-lt"/>
                <a:cs typeface="+mn-lt"/>
              </a:rPr>
              <a:t>contextes</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locaux</a:t>
            </a:r>
            <a:r>
              <a:rPr lang="en-US" dirty="0">
                <a:solidFill>
                  <a:srgbClr val="0D0D0D"/>
                </a:solidFill>
                <a:latin typeface="Poppins Light"/>
                <a:ea typeface="+mn-lt"/>
                <a:cs typeface="+mn-lt"/>
              </a:rPr>
              <a:t> et des </a:t>
            </a:r>
            <a:r>
              <a:rPr lang="en-US" err="1">
                <a:solidFill>
                  <a:srgbClr val="0D0D0D"/>
                </a:solidFill>
                <a:latin typeface="Poppins Light"/>
                <a:ea typeface="+mn-lt"/>
                <a:cs typeface="+mn-lt"/>
              </a:rPr>
              <a:t>comportements</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présents</a:t>
            </a:r>
            <a:r>
              <a:rPr lang="en-US" dirty="0">
                <a:solidFill>
                  <a:srgbClr val="0D0D0D"/>
                </a:solidFill>
                <a:latin typeface="Poppins Light"/>
                <a:ea typeface="+mn-lt"/>
                <a:cs typeface="+mn-lt"/>
              </a:rPr>
              <a:t> </a:t>
            </a:r>
            <a:r>
              <a:rPr lang="en-US" sz="1800" dirty="0">
                <a:solidFill>
                  <a:srgbClr val="0D0D0D"/>
                </a:solidFill>
                <a:latin typeface="Poppins Light"/>
                <a:ea typeface="+mn-lt"/>
                <a:cs typeface="+mn-lt"/>
              </a:rPr>
              <a:t>(</a:t>
            </a:r>
            <a:r>
              <a:rPr lang="en-US" err="1">
                <a:solidFill>
                  <a:srgbClr val="0D0D0D"/>
                </a:solidFill>
                <a:latin typeface="Poppins Light"/>
                <a:ea typeface="+mn-lt"/>
                <a:cs typeface="+mn-lt"/>
              </a:rPr>
              <a:t>actuels</a:t>
            </a:r>
            <a:r>
              <a:rPr lang="en-US" sz="1800" dirty="0">
                <a:solidFill>
                  <a:srgbClr val="0D0D0D"/>
                </a:solidFill>
                <a:latin typeface="Poppins Light"/>
                <a:ea typeface="+mn-lt"/>
                <a:cs typeface="+mn-lt"/>
              </a:rPr>
              <a:t>) </a:t>
            </a:r>
            <a:r>
              <a:rPr lang="en-US" dirty="0">
                <a:solidFill>
                  <a:srgbClr val="0D0D0D"/>
                </a:solidFill>
                <a:latin typeface="Poppins Light"/>
                <a:ea typeface="+mn-lt"/>
                <a:cs typeface="+mn-lt"/>
              </a:rPr>
              <a:t>au sein de la population </a:t>
            </a:r>
            <a:r>
              <a:rPr lang="en-US" sz="1800" dirty="0">
                <a:solidFill>
                  <a:srgbClr val="0D0D0D"/>
                </a:solidFill>
                <a:latin typeface="Poppins Light"/>
                <a:ea typeface="+mn-lt"/>
                <a:cs typeface="+mn-lt"/>
              </a:rPr>
              <a:t>; </a:t>
            </a:r>
            <a:r>
              <a:rPr lang="en-US" err="1">
                <a:solidFill>
                  <a:srgbClr val="0D0D0D"/>
                </a:solidFill>
                <a:latin typeface="Poppins Light"/>
                <a:ea typeface="+mn-lt"/>
                <a:cs typeface="+mn-lt"/>
              </a:rPr>
              <a:t>révèlent</a:t>
            </a:r>
            <a:r>
              <a:rPr lang="en-US" dirty="0">
                <a:solidFill>
                  <a:srgbClr val="0D0D0D"/>
                </a:solidFill>
                <a:latin typeface="Poppins Light"/>
                <a:ea typeface="+mn-lt"/>
                <a:cs typeface="+mn-lt"/>
              </a:rPr>
              <a:t> les </a:t>
            </a:r>
            <a:r>
              <a:rPr lang="en-US" sz="1800" dirty="0">
                <a:solidFill>
                  <a:srgbClr val="0D0D0D"/>
                </a:solidFill>
                <a:latin typeface="Poppins Light"/>
                <a:ea typeface="+mn-lt"/>
                <a:cs typeface="+mn-lt"/>
              </a:rPr>
              <a:t>tensions</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sociales</a:t>
            </a:r>
            <a:r>
              <a:rPr lang="en-US" sz="1800" dirty="0">
                <a:solidFill>
                  <a:srgbClr val="0D0D0D"/>
                </a:solidFill>
                <a:latin typeface="Poppins Light"/>
                <a:ea typeface="+mn-lt"/>
                <a:cs typeface="+mn-lt"/>
              </a:rPr>
              <a:t>/</a:t>
            </a:r>
            <a:r>
              <a:rPr lang="en-US" dirty="0">
                <a:solidFill>
                  <a:srgbClr val="0D0D0D"/>
                </a:solidFill>
                <a:latin typeface="Poppins Light"/>
                <a:ea typeface="+mn-lt"/>
                <a:cs typeface="+mn-lt"/>
              </a:rPr>
              <a:t>les </a:t>
            </a:r>
            <a:r>
              <a:rPr lang="en-US" sz="1800" dirty="0">
                <a:solidFill>
                  <a:srgbClr val="0D0D0D"/>
                </a:solidFill>
                <a:latin typeface="Poppins Light"/>
                <a:ea typeface="+mn-lt"/>
                <a:cs typeface="+mn-lt"/>
              </a:rPr>
              <a:t>populations</a:t>
            </a:r>
            <a:r>
              <a:rPr lang="en-US" dirty="0">
                <a:solidFill>
                  <a:srgbClr val="0D0D0D"/>
                </a:solidFill>
                <a:latin typeface="Poppins Light"/>
                <a:ea typeface="+mn-lt"/>
                <a:cs typeface="+mn-lt"/>
              </a:rPr>
              <a:t> les plus </a:t>
            </a:r>
            <a:r>
              <a:rPr lang="en-US" err="1">
                <a:solidFill>
                  <a:srgbClr val="0D0D0D"/>
                </a:solidFill>
                <a:latin typeface="Poppins Light"/>
                <a:ea typeface="+mn-lt"/>
                <a:cs typeface="+mn-lt"/>
              </a:rPr>
              <a:t>vulnérables</a:t>
            </a:r>
            <a:r>
              <a:rPr lang="en-US" dirty="0">
                <a:solidFill>
                  <a:srgbClr val="0D0D0D"/>
                </a:solidFill>
                <a:latin typeface="Poppins Light"/>
                <a:ea typeface="+mn-lt"/>
                <a:cs typeface="+mn-lt"/>
              </a:rPr>
              <a:t> </a:t>
            </a:r>
            <a:r>
              <a:rPr lang="en-US" sz="1800" dirty="0">
                <a:solidFill>
                  <a:srgbClr val="0D0D0D"/>
                </a:solidFill>
                <a:latin typeface="Poppins Light"/>
                <a:ea typeface="+mn-lt"/>
                <a:cs typeface="+mn-lt"/>
              </a:rPr>
              <a:t>; </a:t>
            </a:r>
            <a:r>
              <a:rPr lang="en-US" dirty="0">
                <a:solidFill>
                  <a:srgbClr val="0D0D0D"/>
                </a:solidFill>
                <a:latin typeface="Poppins Light"/>
                <a:ea typeface="+mn-lt"/>
                <a:cs typeface="+mn-lt"/>
              </a:rPr>
              <a:t>plus </a:t>
            </a:r>
            <a:r>
              <a:rPr lang="en-US" err="1">
                <a:solidFill>
                  <a:srgbClr val="0D0D0D"/>
                </a:solidFill>
                <a:latin typeface="Poppins Light"/>
                <a:ea typeface="+mn-lt"/>
                <a:cs typeface="+mn-lt"/>
              </a:rPr>
              <a:t>souples</a:t>
            </a:r>
            <a:r>
              <a:rPr lang="en-US" dirty="0">
                <a:solidFill>
                  <a:srgbClr val="0D0D0D"/>
                </a:solidFill>
                <a:latin typeface="Poppins Light"/>
                <a:ea typeface="+mn-lt"/>
                <a:cs typeface="+mn-lt"/>
              </a:rPr>
              <a:t> et </a:t>
            </a:r>
            <a:r>
              <a:rPr lang="en-US" err="1">
                <a:solidFill>
                  <a:srgbClr val="0D0D0D"/>
                </a:solidFill>
                <a:latin typeface="Poppins Light"/>
                <a:ea typeface="+mn-lt"/>
                <a:cs typeface="+mn-lt"/>
              </a:rPr>
              <a:t>adaptables</a:t>
            </a:r>
            <a:r>
              <a:rPr lang="en-US" dirty="0">
                <a:solidFill>
                  <a:srgbClr val="0D0D0D"/>
                </a:solidFill>
                <a:latin typeface="Poppins Light"/>
                <a:ea typeface="+mn-lt"/>
                <a:cs typeface="+mn-lt"/>
              </a:rPr>
              <a:t> au </a:t>
            </a:r>
            <a:r>
              <a:rPr lang="en-US" err="1">
                <a:solidFill>
                  <a:srgbClr val="0D0D0D"/>
                </a:solidFill>
                <a:latin typeface="Poppins Light"/>
                <a:ea typeface="+mn-lt"/>
                <a:cs typeface="+mn-lt"/>
              </a:rPr>
              <a:t>contexte</a:t>
            </a:r>
            <a:r>
              <a:rPr lang="en-US" dirty="0">
                <a:solidFill>
                  <a:srgbClr val="0D0D0D"/>
                </a:solidFill>
                <a:latin typeface="Poppins Light"/>
                <a:ea typeface="+mn-lt"/>
                <a:cs typeface="+mn-lt"/>
              </a:rPr>
              <a:t> </a:t>
            </a:r>
            <a:r>
              <a:rPr lang="en-US" sz="1800" dirty="0">
                <a:solidFill>
                  <a:srgbClr val="0D0D0D"/>
                </a:solidFill>
                <a:latin typeface="Poppins Light"/>
                <a:ea typeface="+mn-lt"/>
                <a:cs typeface="+mn-lt"/>
              </a:rPr>
              <a:t>; </a:t>
            </a:r>
            <a:r>
              <a:rPr lang="en-US" err="1">
                <a:solidFill>
                  <a:srgbClr val="0D0D0D"/>
                </a:solidFill>
                <a:latin typeface="Poppins Light"/>
                <a:ea typeface="+mn-lt"/>
                <a:cs typeface="+mn-lt"/>
              </a:rPr>
              <a:t>permettent</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d’étudier</a:t>
            </a:r>
            <a:r>
              <a:rPr lang="en-US" dirty="0">
                <a:solidFill>
                  <a:srgbClr val="0D0D0D"/>
                </a:solidFill>
                <a:latin typeface="Poppins Light"/>
                <a:ea typeface="+mn-lt"/>
                <a:cs typeface="+mn-lt"/>
              </a:rPr>
              <a:t> les </a:t>
            </a:r>
            <a:r>
              <a:rPr lang="en-US" err="1">
                <a:solidFill>
                  <a:srgbClr val="0D0D0D"/>
                </a:solidFill>
                <a:latin typeface="Poppins Light"/>
                <a:ea typeface="+mn-lt"/>
                <a:cs typeface="+mn-lt"/>
              </a:rPr>
              <a:t>difficultés</a:t>
            </a:r>
            <a:r>
              <a:rPr lang="en-US" dirty="0">
                <a:solidFill>
                  <a:srgbClr val="0D0D0D"/>
                </a:solidFill>
                <a:latin typeface="Poppins Light"/>
                <a:ea typeface="+mn-lt"/>
                <a:cs typeface="+mn-lt"/>
              </a:rPr>
              <a:t> </a:t>
            </a:r>
            <a:r>
              <a:rPr lang="en-US" err="1">
                <a:solidFill>
                  <a:srgbClr val="0D0D0D"/>
                </a:solidFill>
                <a:latin typeface="Poppins Light"/>
                <a:ea typeface="+mn-lt"/>
                <a:cs typeface="+mn-lt"/>
              </a:rPr>
              <a:t>organisationnelles</a:t>
            </a:r>
            <a:r>
              <a:rPr lang="en-US" dirty="0">
                <a:solidFill>
                  <a:srgbClr val="0D0D0D"/>
                </a:solidFill>
                <a:latin typeface="Poppins Light"/>
                <a:ea typeface="+mn-lt"/>
                <a:cs typeface="+mn-lt"/>
              </a:rPr>
              <a:t>.</a:t>
            </a:r>
            <a:endParaRPr lang="en-US" dirty="0">
              <a:solidFill>
                <a:srgbClr val="000000"/>
              </a:solidFill>
              <a:latin typeface="Poppins Light"/>
              <a:ea typeface="Calibri"/>
              <a:cs typeface="Poppins Light"/>
            </a:endParaRPr>
          </a:p>
          <a:p>
            <a:endParaRPr lang="en-US" sz="1800" dirty="0">
              <a:solidFill>
                <a:srgbClr val="0D0D0D"/>
              </a:solidFill>
              <a:latin typeface="Poppins Light"/>
              <a:ea typeface="Calibri"/>
              <a:cs typeface="Poppi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Agenda (5)" descr="preencoded.png"/>
          <p:cNvPicPr>
            <a:picLocks noChangeAspect="1"/>
          </p:cNvPicPr>
          <p:nvPr/>
        </p:nvPicPr>
        <p:blipFill>
          <a:blip r:embed="rId3"/>
          <a:srcRect/>
          <a:stretch/>
        </p:blipFill>
        <p:spPr>
          <a:xfrm>
            <a:off x="0" y="0"/>
            <a:ext cx="18288000" cy="10287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8">
    <p:bg>
      <p:bgPr>
        <a:solidFill>
          <a:srgbClr val="2F9C67"/>
        </a:solidFill>
        <a:effectLst/>
      </p:bgPr>
    </p:bg>
    <p:spTree>
      <p:nvGrpSpPr>
        <p:cNvPr id="1" name=""/>
        <p:cNvGrpSpPr/>
        <p:nvPr/>
      </p:nvGrpSpPr>
      <p:grpSpPr>
        <a:xfrm>
          <a:off x="0" y="0"/>
          <a:ext cx="0" cy="0"/>
          <a:chOff x="0" y="0"/>
          <a:chExt cx="0" cy="0"/>
        </a:xfrm>
      </p:grpSpPr>
      <p:sp>
        <p:nvSpPr>
          <p:cNvPr id="2" name="Questions"/>
          <p:cNvSpPr/>
          <p:nvPr/>
        </p:nvSpPr>
        <p:spPr>
          <a:xfrm>
            <a:off x="952500" y="3705225"/>
            <a:ext cx="16402050" cy="1809750"/>
          </a:xfrm>
          <a:prstGeom prst="rect">
            <a:avLst/>
          </a:prstGeom>
          <a:noFill/>
          <a:ln/>
        </p:spPr>
        <p:txBody>
          <a:bodyPr wrap="square" lIns="0" tIns="0" rIns="0" bIns="0" rtlCol="0" anchor="t"/>
          <a:lstStyle/>
          <a:p>
            <a:r>
              <a:rPr lang="en-US" sz="9600" dirty="0">
                <a:solidFill>
                  <a:srgbClr val="FFFFFF"/>
                </a:solidFill>
                <a:latin typeface="Poppins SemiBold"/>
                <a:ea typeface="+mn-lt"/>
                <a:cs typeface="+mn-lt"/>
              </a:rPr>
              <a:t>AVEZ-VOUS DES QUESTIONS ?</a:t>
            </a:r>
            <a:endParaRPr lang="en-US" sz="9600" dirty="0">
              <a:latin typeface="Poppins SemiBold"/>
              <a:ea typeface="+mn-lt"/>
              <a:cs typeface="+mn-lt"/>
            </a:endParaRPr>
          </a:p>
          <a:p>
            <a:pPr marL="0" indent="0" algn="l">
              <a:lnSpc>
                <a:spcPts val="14250"/>
              </a:lnSpc>
              <a:buNone/>
            </a:pPr>
            <a:endParaRPr lang="en-US" sz="12000" dirty="0">
              <a:solidFill>
                <a:srgbClr val="FFFFFF"/>
              </a:solidFill>
              <a:latin typeface="Poppins SemiBold"/>
              <a:cs typeface="Poppins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Who is the population of concern that rapid qualitative methods should address"/>
          <p:cNvSpPr/>
          <p:nvPr/>
        </p:nvSpPr>
        <p:spPr>
          <a:xfrm>
            <a:off x="2476500" y="7574722"/>
            <a:ext cx="12639675" cy="457200"/>
          </a:xfrm>
          <a:prstGeom prst="rect">
            <a:avLst/>
          </a:prstGeom>
          <a:noFill/>
          <a:ln/>
        </p:spPr>
        <p:txBody>
          <a:bodyPr wrap="square" lIns="0" tIns="0" rIns="0" bIns="0" rtlCol="0" anchor="t"/>
          <a:lstStyle/>
          <a:p>
            <a:r>
              <a:rPr lang="en-US" sz="2400" dirty="0">
                <a:solidFill>
                  <a:srgbClr val="2B4561"/>
                </a:solidFill>
                <a:latin typeface="Poppins Light"/>
                <a:ea typeface="+mn-lt"/>
                <a:cs typeface="+mn-lt"/>
              </a:rPr>
              <a:t>Qui </a:t>
            </a:r>
            <a:r>
              <a:rPr lang="en-US" sz="2400" dirty="0" err="1">
                <a:solidFill>
                  <a:srgbClr val="2B4561"/>
                </a:solidFill>
                <a:latin typeface="Poppins Light"/>
                <a:ea typeface="+mn-lt"/>
                <a:cs typeface="+mn-lt"/>
              </a:rPr>
              <a:t>sont</a:t>
            </a:r>
            <a:r>
              <a:rPr lang="en-US" sz="2400" dirty="0">
                <a:solidFill>
                  <a:srgbClr val="2B4561"/>
                </a:solidFill>
                <a:latin typeface="Poppins Light"/>
                <a:ea typeface="+mn-lt"/>
                <a:cs typeface="+mn-lt"/>
              </a:rPr>
              <a:t> les </a:t>
            </a:r>
            <a:r>
              <a:rPr lang="en-US" sz="2400" dirty="0" err="1">
                <a:solidFill>
                  <a:srgbClr val="2B4561"/>
                </a:solidFill>
                <a:latin typeface="Poppins Light"/>
                <a:ea typeface="+mn-lt"/>
                <a:cs typeface="+mn-lt"/>
              </a:rPr>
              <a:t>personnes</a:t>
            </a:r>
            <a:r>
              <a:rPr lang="en-US" sz="2400" dirty="0">
                <a:solidFill>
                  <a:srgbClr val="2B4561"/>
                </a:solidFill>
                <a:latin typeface="Poppins Light"/>
                <a:ea typeface="+mn-lt"/>
                <a:cs typeface="+mn-lt"/>
              </a:rPr>
              <a:t> (la « population » </a:t>
            </a:r>
            <a:r>
              <a:rPr lang="en-US" sz="2400" dirty="0" err="1">
                <a:solidFill>
                  <a:srgbClr val="2B4561"/>
                </a:solidFill>
                <a:latin typeface="Poppins Light"/>
                <a:ea typeface="+mn-lt"/>
                <a:cs typeface="+mn-lt"/>
              </a:rPr>
              <a:t>concernée</a:t>
            </a:r>
            <a:r>
              <a:rPr lang="en-US" sz="2400" dirty="0">
                <a:solidFill>
                  <a:srgbClr val="2B4561"/>
                </a:solidFill>
                <a:latin typeface="Poppins Light"/>
                <a:ea typeface="+mn-lt"/>
                <a:cs typeface="+mn-lt"/>
              </a:rPr>
              <a:t>) </a:t>
            </a:r>
            <a:r>
              <a:rPr lang="en-US" sz="2400" dirty="0" err="1">
                <a:solidFill>
                  <a:srgbClr val="2B4561"/>
                </a:solidFill>
                <a:latin typeface="Poppins Light"/>
                <a:ea typeface="+mn-lt"/>
                <a:cs typeface="+mn-lt"/>
              </a:rPr>
              <a:t>auxquelles</a:t>
            </a:r>
            <a:r>
              <a:rPr lang="en-US" sz="2400" dirty="0">
                <a:solidFill>
                  <a:srgbClr val="2B4561"/>
                </a:solidFill>
                <a:latin typeface="Poppins Light"/>
                <a:ea typeface="+mn-lt"/>
                <a:cs typeface="+mn-lt"/>
              </a:rPr>
              <a:t> les </a:t>
            </a:r>
            <a:r>
              <a:rPr lang="en-US" sz="2400" dirty="0" err="1">
                <a:solidFill>
                  <a:srgbClr val="2B4561"/>
                </a:solidFill>
                <a:latin typeface="Poppins Light"/>
                <a:ea typeface="+mn-lt"/>
                <a:cs typeface="+mn-lt"/>
              </a:rPr>
              <a:t>méthodes</a:t>
            </a:r>
            <a:r>
              <a:rPr lang="en-US" sz="2400" dirty="0">
                <a:solidFill>
                  <a:srgbClr val="2B4561"/>
                </a:solidFill>
                <a:latin typeface="Poppins Light"/>
                <a:ea typeface="+mn-lt"/>
                <a:cs typeface="+mn-lt"/>
              </a:rPr>
              <a:t> de recherche qualitative </a:t>
            </a:r>
            <a:r>
              <a:rPr lang="en-US" sz="2400" dirty="0" err="1">
                <a:solidFill>
                  <a:srgbClr val="2B4561"/>
                </a:solidFill>
                <a:latin typeface="Poppins Light"/>
                <a:ea typeface="+mn-lt"/>
                <a:cs typeface="+mn-lt"/>
              </a:rPr>
              <a:t>rapide</a:t>
            </a:r>
            <a:r>
              <a:rPr lang="en-US" sz="2400" dirty="0">
                <a:solidFill>
                  <a:srgbClr val="2B4561"/>
                </a:solidFill>
                <a:latin typeface="Poppins Light"/>
                <a:ea typeface="+mn-lt"/>
                <a:cs typeface="+mn-lt"/>
              </a:rPr>
              <a:t> </a:t>
            </a:r>
            <a:r>
              <a:rPr lang="en-US" sz="2400" dirty="0" err="1">
                <a:solidFill>
                  <a:srgbClr val="2B4561"/>
                </a:solidFill>
                <a:latin typeface="Poppins Light"/>
                <a:ea typeface="+mn-lt"/>
                <a:cs typeface="+mn-lt"/>
              </a:rPr>
              <a:t>doivent</a:t>
            </a:r>
            <a:r>
              <a:rPr lang="en-US" sz="2400" dirty="0">
                <a:solidFill>
                  <a:srgbClr val="2B4561"/>
                </a:solidFill>
                <a:latin typeface="Poppins Light"/>
                <a:ea typeface="+mn-lt"/>
                <a:cs typeface="+mn-lt"/>
              </a:rPr>
              <a:t> </a:t>
            </a:r>
            <a:r>
              <a:rPr lang="en-US" sz="2400" dirty="0" err="1">
                <a:solidFill>
                  <a:srgbClr val="2B4561"/>
                </a:solidFill>
                <a:latin typeface="Poppins Light"/>
                <a:ea typeface="+mn-lt"/>
                <a:cs typeface="+mn-lt"/>
              </a:rPr>
              <a:t>s’intéresser</a:t>
            </a:r>
            <a:r>
              <a:rPr lang="en-US" sz="2400" dirty="0">
                <a:solidFill>
                  <a:srgbClr val="2B4561"/>
                </a:solidFill>
                <a:latin typeface="Poppins Light"/>
                <a:ea typeface="+mn-lt"/>
                <a:cs typeface="+mn-lt"/>
              </a:rPr>
              <a:t> ?</a:t>
            </a:r>
            <a:endParaRPr lang="en-US" dirty="0">
              <a:latin typeface="Poppins Light"/>
              <a:ea typeface="+mn-lt"/>
              <a:cs typeface="+mn-lt"/>
            </a:endParaRPr>
          </a:p>
          <a:p>
            <a:pPr marL="0" indent="0" algn="l">
              <a:lnSpc>
                <a:spcPts val="3600"/>
              </a:lnSpc>
              <a:buNone/>
            </a:pPr>
            <a:endParaRPr lang="en-US" sz="2400" dirty="0">
              <a:solidFill>
                <a:srgbClr val="2B4561"/>
              </a:solidFill>
              <a:latin typeface="Poppins Light"/>
              <a:cs typeface="Poppins Light"/>
            </a:endParaRPr>
          </a:p>
        </p:txBody>
      </p:sp>
      <p:sp>
        <p:nvSpPr>
          <p:cNvPr id="4" name="name_03"/>
          <p:cNvSpPr/>
          <p:nvPr/>
        </p:nvSpPr>
        <p:spPr>
          <a:xfrm>
            <a:off x="942975" y="7286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5" name="How and how fast can a rapid qualitative assessment RQA be conducted"/>
          <p:cNvSpPr/>
          <p:nvPr/>
        </p:nvSpPr>
        <p:spPr>
          <a:xfrm>
            <a:off x="2476500" y="5905500"/>
            <a:ext cx="12544425" cy="457200"/>
          </a:xfrm>
          <a:prstGeom prst="rect">
            <a:avLst/>
          </a:prstGeom>
          <a:noFill/>
          <a:ln/>
        </p:spPr>
        <p:txBody>
          <a:bodyPr wrap="square" lIns="0" tIns="0" rIns="0" bIns="0" rtlCol="0" anchor="t"/>
          <a:lstStyle/>
          <a:p>
            <a:r>
              <a:rPr lang="en-US" sz="2400" b="1">
                <a:solidFill>
                  <a:srgbClr val="2B4561"/>
                </a:solidFill>
                <a:latin typeface="Poppins Light"/>
                <a:ea typeface="+mn-lt"/>
                <a:cs typeface="+mn-lt"/>
              </a:rPr>
              <a:t>Comment (et à quelle vitesse) une évaluation qualitative rapide (EQR) peut-elle être réalisée ?</a:t>
            </a:r>
            <a:endParaRPr lang="en-US" b="1">
              <a:latin typeface="Poppins Light"/>
              <a:ea typeface="+mn-lt"/>
              <a:cs typeface="+mn-lt"/>
            </a:endParaRPr>
          </a:p>
          <a:p>
            <a:pPr marL="0" indent="0" algn="l">
              <a:lnSpc>
                <a:spcPts val="3600"/>
              </a:lnSpc>
              <a:buNone/>
            </a:pPr>
            <a:endParaRPr lang="en-US" sz="2400" dirty="0">
              <a:solidFill>
                <a:srgbClr val="2B4561"/>
              </a:solidFill>
              <a:latin typeface="Poppins Light"/>
              <a:cs typeface="Poppins Light"/>
            </a:endParaRPr>
          </a:p>
        </p:txBody>
      </p:sp>
      <p:sp>
        <p:nvSpPr>
          <p:cNvPr id="6"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7" name="Why utilize rapid qualitative methods What questions need to be addressed for this emergency response Whowhat organizations need to have this information"/>
          <p:cNvSpPr/>
          <p:nvPr/>
        </p:nvSpPr>
        <p:spPr>
          <a:xfrm>
            <a:off x="2476500" y="4076700"/>
            <a:ext cx="12544425" cy="914400"/>
          </a:xfrm>
          <a:prstGeom prst="rect">
            <a:avLst/>
          </a:prstGeom>
          <a:noFill/>
          <a:ln/>
        </p:spPr>
        <p:txBody>
          <a:bodyPr wrap="square" lIns="0" tIns="0" rIns="0" bIns="0" rtlCol="0" anchor="t"/>
          <a:lstStyle/>
          <a:p>
            <a:r>
              <a:rPr lang="en-US" sz="2400" err="1">
                <a:solidFill>
                  <a:srgbClr val="2B4561"/>
                </a:solidFill>
                <a:latin typeface="Poppins Light"/>
                <a:ea typeface="+mn-lt"/>
                <a:cs typeface="+mn-lt"/>
              </a:rPr>
              <a:t>Pourquoi</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recourir</a:t>
            </a:r>
            <a:r>
              <a:rPr lang="en-US" sz="2400">
                <a:solidFill>
                  <a:srgbClr val="2B4561"/>
                </a:solidFill>
                <a:latin typeface="Poppins Light"/>
                <a:ea typeface="+mn-lt"/>
                <a:cs typeface="+mn-lt"/>
              </a:rPr>
              <a:t> à des méthodes de recherche qualitative rapide ? Quelles questions </a:t>
            </a:r>
            <a:r>
              <a:rPr lang="en-US" sz="2400" err="1">
                <a:solidFill>
                  <a:srgbClr val="2B4561"/>
                </a:solidFill>
                <a:latin typeface="Poppins Light"/>
                <a:ea typeface="+mn-lt"/>
                <a:cs typeface="+mn-lt"/>
              </a:rPr>
              <a:t>doivent</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être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élucidées</a:t>
            </a:r>
            <a:r>
              <a:rPr lang="en-US" sz="2400">
                <a:solidFill>
                  <a:srgbClr val="2B4561"/>
                </a:solidFill>
                <a:latin typeface="Poppins Light"/>
                <a:ea typeface="+mn-lt"/>
                <a:cs typeface="+mn-lt"/>
              </a:rPr>
              <a:t> pour </a:t>
            </a:r>
            <a:r>
              <a:rPr lang="en-US" sz="2400" err="1">
                <a:solidFill>
                  <a:srgbClr val="2B4561"/>
                </a:solidFill>
                <a:latin typeface="Poppins Light"/>
                <a:ea typeface="+mn-lt"/>
                <a:cs typeface="+mn-lt"/>
              </a:rPr>
              <a:t>cette</a:t>
            </a:r>
            <a:r>
              <a:rPr lang="en-US" sz="2400">
                <a:solidFill>
                  <a:srgbClr val="2B4561"/>
                </a:solidFill>
                <a:latin typeface="Poppins Light"/>
                <a:ea typeface="+mn-lt"/>
                <a:cs typeface="+mn-lt"/>
              </a:rPr>
              <a:t> intervention </a:t>
            </a:r>
            <a:r>
              <a:rPr lang="en-US" sz="2400" err="1">
                <a:solidFill>
                  <a:srgbClr val="2B4561"/>
                </a:solidFill>
                <a:latin typeface="Poppins Light"/>
                <a:ea typeface="+mn-lt"/>
                <a:cs typeface="+mn-lt"/>
              </a:rPr>
              <a:t>d’urgence</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en</a:t>
            </a:r>
            <a:r>
              <a:rPr lang="en-US" sz="2400">
                <a:solidFill>
                  <a:srgbClr val="2B4561"/>
                </a:solidFill>
                <a:latin typeface="Poppins Light"/>
                <a:ea typeface="+mn-lt"/>
                <a:cs typeface="+mn-lt"/>
              </a:rPr>
              <a:t> particulier ? Qui/</a:t>
            </a:r>
            <a:r>
              <a:rPr lang="en-US" sz="2400" err="1">
                <a:solidFill>
                  <a:srgbClr val="2B4561"/>
                </a:solidFill>
                <a:latin typeface="Poppins Light"/>
                <a:ea typeface="+mn-lt"/>
                <a:cs typeface="+mn-lt"/>
              </a:rPr>
              <a:t>quelles</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organisations</a:t>
            </a:r>
            <a:r>
              <a:rPr lang="en-US" sz="2400">
                <a:solidFill>
                  <a:srgbClr val="2B4561"/>
                </a:solidFill>
                <a:latin typeface="Poppins Light"/>
                <a:ea typeface="+mn-lt"/>
                <a:cs typeface="+mn-lt"/>
              </a:rPr>
              <a:t> doit/</a:t>
            </a:r>
            <a:r>
              <a:rPr lang="en-US" sz="2400" err="1">
                <a:solidFill>
                  <a:srgbClr val="2B4561"/>
                </a:solidFill>
                <a:latin typeface="Poppins Light"/>
                <a:ea typeface="+mn-lt"/>
                <a:cs typeface="+mn-lt"/>
              </a:rPr>
              <a:t>doivent</a:t>
            </a:r>
            <a:r>
              <a:rPr lang="en-US" sz="2400">
                <a:solidFill>
                  <a:srgbClr val="2B4561"/>
                </a:solidFill>
                <a:latin typeface="Poppins Light"/>
                <a:ea typeface="+mn-lt"/>
                <a:cs typeface="+mn-lt"/>
              </a:rPr>
              <a:t> disposer de </a:t>
            </a:r>
            <a:r>
              <a:rPr lang="en-US" sz="2400" err="1">
                <a:solidFill>
                  <a:srgbClr val="2B4561"/>
                </a:solidFill>
                <a:latin typeface="Poppins Light"/>
                <a:ea typeface="+mn-lt"/>
                <a:cs typeface="+mn-lt"/>
              </a:rPr>
              <a:t>ces</a:t>
            </a:r>
            <a:r>
              <a:rPr lang="en-US" sz="2400" dirty="0">
                <a:solidFill>
                  <a:srgbClr val="2B4561"/>
                </a:solidFill>
                <a:latin typeface="Poppins Light"/>
                <a:ea typeface="+mn-lt"/>
                <a:cs typeface="+mn-lt"/>
              </a:rPr>
              <a:t> </a:t>
            </a:r>
            <a:r>
              <a:rPr lang="en-US" sz="2400" err="1">
                <a:solidFill>
                  <a:srgbClr val="2B4561"/>
                </a:solidFill>
                <a:latin typeface="Poppins Light"/>
                <a:ea typeface="+mn-lt"/>
                <a:cs typeface="+mn-lt"/>
              </a:rPr>
              <a:t>informations</a:t>
            </a:r>
            <a:r>
              <a:rPr lang="en-US" sz="2400">
                <a:solidFill>
                  <a:srgbClr val="2B4561"/>
                </a:solidFill>
                <a:latin typeface="Poppins Light"/>
                <a:ea typeface="+mn-lt"/>
                <a:cs typeface="+mn-lt"/>
              </a:rPr>
              <a:t> ?</a:t>
            </a:r>
            <a:endParaRPr lang="en-US">
              <a:latin typeface="Poppins Light"/>
              <a:ea typeface="+mn-lt"/>
              <a:cs typeface="+mn-lt"/>
            </a:endParaRPr>
          </a:p>
          <a:p>
            <a:pPr marL="0" indent="0" algn="l">
              <a:lnSpc>
                <a:spcPts val="3600"/>
              </a:lnSpc>
              <a:buNone/>
            </a:pPr>
            <a:endParaRPr lang="en-US" sz="2400" dirty="0">
              <a:solidFill>
                <a:srgbClr val="2B4561"/>
              </a:solidFill>
              <a:latin typeface="Poppins Light"/>
              <a:cs typeface="Poppins Light"/>
            </a:endParaRPr>
          </a:p>
        </p:txBody>
      </p:sp>
      <p:sp>
        <p:nvSpPr>
          <p:cNvPr id="8"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9" name="Guiding questions"/>
          <p:cNvSpPr/>
          <p:nvPr/>
        </p:nvSpPr>
        <p:spPr>
          <a:xfrm>
            <a:off x="952500" y="800100"/>
            <a:ext cx="16268700" cy="904875"/>
          </a:xfrm>
          <a:prstGeom prst="rect">
            <a:avLst/>
          </a:prstGeom>
          <a:noFill/>
          <a:ln/>
        </p:spPr>
        <p:txBody>
          <a:bodyPr wrap="square" lIns="0" tIns="0" rIns="0" bIns="0" rtlCol="0" anchor="b"/>
          <a:lstStyle/>
          <a:p>
            <a:r>
              <a:rPr lang="en-US" sz="5250" dirty="0">
                <a:solidFill>
                  <a:srgbClr val="FFFFFF"/>
                </a:solidFill>
                <a:latin typeface="Poppins SemiBold"/>
                <a:ea typeface="+mn-lt"/>
                <a:cs typeface="+mn-lt"/>
              </a:rPr>
              <a:t>Questions directrices</a:t>
            </a:r>
            <a:endParaRPr lang="en-US" dirty="0">
              <a:latin typeface="Poppi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 name="Google Shape;144;g2e4956452dd_1_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57300" y="547688"/>
            <a:ext cx="15773400" cy="1988550"/>
          </a:xfrm>
          <a:prstGeom prst="rect">
            <a:avLst/>
          </a:prstGeom>
        </p:spPr>
      </p:pic>
      <p:pic>
        <p:nvPicPr>
          <p:cNvPr id="3" name="Google Shape;145;g2e4956452dd_1_0"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57300" y="2738438"/>
            <a:ext cx="15773400" cy="6526800"/>
          </a:xfrm>
          <a:prstGeom prst="rect">
            <a:avLst/>
          </a:prstGeom>
        </p:spPr>
      </p:pic>
      <p:pic>
        <p:nvPicPr>
          <p:cNvPr id="4" name="image7.png" descr="preencoded.png"/>
          <p:cNvPicPr>
            <a:picLocks noChangeAspect="1"/>
          </p:cNvPicPr>
          <p:nvPr/>
        </p:nvPicPr>
        <p:blipFill>
          <a:blip r:embed="rId7"/>
          <a:srcRect/>
          <a:stretch/>
        </p:blipFill>
        <p:spPr>
          <a:xfrm>
            <a:off x="0" y="10"/>
            <a:ext cx="18288000" cy="102869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149</cp:revision>
  <dcterms:created xsi:type="dcterms:W3CDTF">2024-12-16T14:01:24Z</dcterms:created>
  <dcterms:modified xsi:type="dcterms:W3CDTF">2025-02-03T19:08:29Z</dcterms:modified>
</cp:coreProperties>
</file>