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6" r:id="rId2"/>
    <p:sldId id="256" r:id="rId3"/>
    <p:sldId id="259" r:id="rId4"/>
    <p:sldId id="260" r:id="rId5"/>
    <p:sldId id="264" r:id="rId6"/>
    <p:sldId id="262" r:id="rId7"/>
    <p:sldId id="265" r:id="rId8"/>
    <p:sldId id="257" r:id="rId9"/>
    <p:sldId id="258" r:id="rId10"/>
    <p:sldId id="261" r:id="rId11"/>
    <p:sldId id="263" r:id="rId12"/>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0615C-4FBE-6F16-E89D-B15537F2C255}" v="3" dt="2025-02-03T19:08:10.2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11C0615C-4FBE-6F16-E89D-B15537F2C255}"/>
    <pc:docChg chg="modSld">
      <pc:chgData name="Maria Nikolava" userId="S::mnikolava@ucgp.net::ed7a87f1-b503-40aa-9a08-dd3cc353aa60" providerId="AD" clId="Web-{11C0615C-4FBE-6F16-E89D-B15537F2C255}" dt="2025-02-03T19:08:10.264" v="2"/>
      <pc:docMkLst>
        <pc:docMk/>
      </pc:docMkLst>
      <pc:sldChg chg="addSp modSp">
        <pc:chgData name="Maria Nikolava" userId="S::mnikolava@ucgp.net::ed7a87f1-b503-40aa-9a08-dd3cc353aa60" providerId="AD" clId="Web-{11C0615C-4FBE-6F16-E89D-B15537F2C255}" dt="2025-02-03T19:08:10.264" v="2"/>
        <pc:sldMkLst>
          <pc:docMk/>
          <pc:sldMk cId="0" sldId="266"/>
        </pc:sldMkLst>
        <pc:spChg chg="add mod">
          <ac:chgData name="Maria Nikolava" userId="S::mnikolava@ucgp.net::ed7a87f1-b503-40aa-9a08-dd3cc353aa60" providerId="AD" clId="Web-{11C0615C-4FBE-6F16-E89D-B15537F2C255}" dt="2025-02-03T19:08:10.264" v="2"/>
          <ac:spMkLst>
            <pc:docMk/>
            <pc:sldMk cId="0" sldId="266"/>
            <ac:spMk id="5" creationId="{1FB97E8A-BA91-485A-C220-D058180C298F}"/>
          </ac:spMkLst>
        </pc:spChg>
      </pc:sldChg>
    </pc:docChg>
  </pc:docChgLst>
  <pc:docChgLst>
    <pc:chgData name="Maria Nikolava" userId="S::mnikolava@ucgp.net::ed7a87f1-b503-40aa-9a08-dd3cc353aa60" providerId="AD" clId="Web-{455E030E-76F5-2513-A2A5-EB6BAAD96E3D}"/>
    <pc:docChg chg="modSld">
      <pc:chgData name="Maria Nikolava" userId="S::mnikolava@ucgp.net::ed7a87f1-b503-40aa-9a08-dd3cc353aa60" providerId="AD" clId="Web-{455E030E-76F5-2513-A2A5-EB6BAAD96E3D}" dt="2024-12-16T22:32:06.826" v="170" actId="20577"/>
      <pc:docMkLst>
        <pc:docMk/>
      </pc:docMkLst>
      <pc:sldChg chg="modSp">
        <pc:chgData name="Maria Nikolava" userId="S::mnikolava@ucgp.net::ed7a87f1-b503-40aa-9a08-dd3cc353aa60" providerId="AD" clId="Web-{455E030E-76F5-2513-A2A5-EB6BAAD96E3D}" dt="2024-12-16T22:21:19.878" v="8" actId="20577"/>
        <pc:sldMkLst>
          <pc:docMk/>
          <pc:sldMk cId="0" sldId="256"/>
        </pc:sldMkLst>
        <pc:spChg chg="mod">
          <ac:chgData name="Maria Nikolava" userId="S::mnikolava@ucgp.net::ed7a87f1-b503-40aa-9a08-dd3cc353aa60" providerId="AD" clId="Web-{455E030E-76F5-2513-A2A5-EB6BAAD96E3D}" dt="2024-12-16T22:21:19.878" v="8" actId="20577"/>
          <ac:spMkLst>
            <pc:docMk/>
            <pc:sldMk cId="0" sldId="256"/>
            <ac:spMk id="3" creationId="{00000000-0000-0000-0000-000000000000}"/>
          </ac:spMkLst>
        </pc:spChg>
        <pc:spChg chg="mod">
          <ac:chgData name="Maria Nikolava" userId="S::mnikolava@ucgp.net::ed7a87f1-b503-40aa-9a08-dd3cc353aa60" providerId="AD" clId="Web-{455E030E-76F5-2513-A2A5-EB6BAAD96E3D}" dt="2024-12-16T22:21:05.675" v="5" actId="20577"/>
          <ac:spMkLst>
            <pc:docMk/>
            <pc:sldMk cId="0" sldId="256"/>
            <ac:spMk id="4" creationId="{00000000-0000-0000-0000-000000000000}"/>
          </ac:spMkLst>
        </pc:spChg>
      </pc:sldChg>
      <pc:sldChg chg="modSp">
        <pc:chgData name="Maria Nikolava" userId="S::mnikolava@ucgp.net::ed7a87f1-b503-40aa-9a08-dd3cc353aa60" providerId="AD" clId="Web-{455E030E-76F5-2513-A2A5-EB6BAAD96E3D}" dt="2024-12-16T22:29:33.433" v="129" actId="20577"/>
        <pc:sldMkLst>
          <pc:docMk/>
          <pc:sldMk cId="0" sldId="257"/>
        </pc:sldMkLst>
        <pc:spChg chg="mod">
          <ac:chgData name="Maria Nikolava" userId="S::mnikolava@ucgp.net::ed7a87f1-b503-40aa-9a08-dd3cc353aa60" providerId="AD" clId="Web-{455E030E-76F5-2513-A2A5-EB6BAAD96E3D}" dt="2024-12-16T22:29:33.433" v="129" actId="20577"/>
          <ac:spMkLst>
            <pc:docMk/>
            <pc:sldMk cId="0" sldId="257"/>
            <ac:spMk id="3" creationId="{00000000-0000-0000-0000-000000000000}"/>
          </ac:spMkLst>
        </pc:spChg>
        <pc:spChg chg="mod">
          <ac:chgData name="Maria Nikolava" userId="S::mnikolava@ucgp.net::ed7a87f1-b503-40aa-9a08-dd3cc353aa60" providerId="AD" clId="Web-{455E030E-76F5-2513-A2A5-EB6BAAD96E3D}" dt="2024-12-16T22:29:06.260" v="110" actId="20577"/>
          <ac:spMkLst>
            <pc:docMk/>
            <pc:sldMk cId="0" sldId="257"/>
            <ac:spMk id="4" creationId="{00000000-0000-0000-0000-000000000000}"/>
          </ac:spMkLst>
        </pc:spChg>
      </pc:sldChg>
      <pc:sldChg chg="modSp">
        <pc:chgData name="Maria Nikolava" userId="S::mnikolava@ucgp.net::ed7a87f1-b503-40aa-9a08-dd3cc353aa60" providerId="AD" clId="Web-{455E030E-76F5-2513-A2A5-EB6BAAD96E3D}" dt="2024-12-16T22:30:16.747" v="137" actId="20577"/>
        <pc:sldMkLst>
          <pc:docMk/>
          <pc:sldMk cId="0" sldId="258"/>
        </pc:sldMkLst>
        <pc:spChg chg="mod">
          <ac:chgData name="Maria Nikolava" userId="S::mnikolava@ucgp.net::ed7a87f1-b503-40aa-9a08-dd3cc353aa60" providerId="AD" clId="Web-{455E030E-76F5-2513-A2A5-EB6BAAD96E3D}" dt="2024-12-16T22:30:16.747" v="137" actId="20577"/>
          <ac:spMkLst>
            <pc:docMk/>
            <pc:sldMk cId="0" sldId="258"/>
            <ac:spMk id="3" creationId="{00000000-0000-0000-0000-000000000000}"/>
          </ac:spMkLst>
        </pc:spChg>
        <pc:spChg chg="mod">
          <ac:chgData name="Maria Nikolava" userId="S::mnikolava@ucgp.net::ed7a87f1-b503-40aa-9a08-dd3cc353aa60" providerId="AD" clId="Web-{455E030E-76F5-2513-A2A5-EB6BAAD96E3D}" dt="2024-12-16T22:29:58.558" v="134" actId="20577"/>
          <ac:spMkLst>
            <pc:docMk/>
            <pc:sldMk cId="0" sldId="258"/>
            <ac:spMk id="4" creationId="{00000000-0000-0000-0000-000000000000}"/>
          </ac:spMkLst>
        </pc:spChg>
      </pc:sldChg>
      <pc:sldChg chg="modSp">
        <pc:chgData name="Maria Nikolava" userId="S::mnikolava@ucgp.net::ed7a87f1-b503-40aa-9a08-dd3cc353aa60" providerId="AD" clId="Web-{455E030E-76F5-2513-A2A5-EB6BAAD96E3D}" dt="2024-12-16T22:21:53.253" v="15" actId="20577"/>
        <pc:sldMkLst>
          <pc:docMk/>
          <pc:sldMk cId="0" sldId="259"/>
        </pc:sldMkLst>
        <pc:spChg chg="mod">
          <ac:chgData name="Maria Nikolava" userId="S::mnikolava@ucgp.net::ed7a87f1-b503-40aa-9a08-dd3cc353aa60" providerId="AD" clId="Web-{455E030E-76F5-2513-A2A5-EB6BAAD96E3D}" dt="2024-12-16T22:21:53.253" v="15" actId="20577"/>
          <ac:spMkLst>
            <pc:docMk/>
            <pc:sldMk cId="0" sldId="259"/>
            <ac:spMk id="4" creationId="{00000000-0000-0000-0000-000000000000}"/>
          </ac:spMkLst>
        </pc:spChg>
        <pc:spChg chg="mod">
          <ac:chgData name="Maria Nikolava" userId="S::mnikolava@ucgp.net::ed7a87f1-b503-40aa-9a08-dd3cc353aa60" providerId="AD" clId="Web-{455E030E-76F5-2513-A2A5-EB6BAAD96E3D}" dt="2024-12-16T22:21:43.285" v="11" actId="20577"/>
          <ac:spMkLst>
            <pc:docMk/>
            <pc:sldMk cId="0" sldId="259"/>
            <ac:spMk id="5" creationId="{00000000-0000-0000-0000-000000000000}"/>
          </ac:spMkLst>
        </pc:spChg>
      </pc:sldChg>
      <pc:sldChg chg="modSp">
        <pc:chgData name="Maria Nikolava" userId="S::mnikolava@ucgp.net::ed7a87f1-b503-40aa-9a08-dd3cc353aa60" providerId="AD" clId="Web-{455E030E-76F5-2513-A2A5-EB6BAAD96E3D}" dt="2024-12-16T22:22:36.113" v="27" actId="1076"/>
        <pc:sldMkLst>
          <pc:docMk/>
          <pc:sldMk cId="0" sldId="260"/>
        </pc:sldMkLst>
        <pc:spChg chg="mod">
          <ac:chgData name="Maria Nikolava" userId="S::mnikolava@ucgp.net::ed7a87f1-b503-40aa-9a08-dd3cc353aa60" providerId="AD" clId="Web-{455E030E-76F5-2513-A2A5-EB6BAAD96E3D}" dt="2024-12-16T22:22:10.222" v="19" actId="20577"/>
          <ac:spMkLst>
            <pc:docMk/>
            <pc:sldMk cId="0" sldId="260"/>
            <ac:spMk id="4" creationId="{00000000-0000-0000-0000-000000000000}"/>
          </ac:spMkLst>
        </pc:spChg>
        <pc:spChg chg="mod">
          <ac:chgData name="Maria Nikolava" userId="S::mnikolava@ucgp.net::ed7a87f1-b503-40aa-9a08-dd3cc353aa60" providerId="AD" clId="Web-{455E030E-76F5-2513-A2A5-EB6BAAD96E3D}" dt="2024-12-16T22:22:33.598" v="26" actId="20577"/>
          <ac:spMkLst>
            <pc:docMk/>
            <pc:sldMk cId="0" sldId="260"/>
            <ac:spMk id="5" creationId="{00000000-0000-0000-0000-000000000000}"/>
          </ac:spMkLst>
        </pc:spChg>
        <pc:spChg chg="mod">
          <ac:chgData name="Maria Nikolava" userId="S::mnikolava@ucgp.net::ed7a87f1-b503-40aa-9a08-dd3cc353aa60" providerId="AD" clId="Web-{455E030E-76F5-2513-A2A5-EB6BAAD96E3D}" dt="2024-12-16T22:22:36.113" v="27" actId="1076"/>
          <ac:spMkLst>
            <pc:docMk/>
            <pc:sldMk cId="0" sldId="260"/>
            <ac:spMk id="6" creationId="{00000000-0000-0000-0000-000000000000}"/>
          </ac:spMkLst>
        </pc:spChg>
      </pc:sldChg>
      <pc:sldChg chg="modSp">
        <pc:chgData name="Maria Nikolava" userId="S::mnikolava@ucgp.net::ed7a87f1-b503-40aa-9a08-dd3cc353aa60" providerId="AD" clId="Web-{455E030E-76F5-2513-A2A5-EB6BAAD96E3D}" dt="2024-12-16T22:30:51.856" v="151" actId="20577"/>
        <pc:sldMkLst>
          <pc:docMk/>
          <pc:sldMk cId="0" sldId="261"/>
        </pc:sldMkLst>
        <pc:spChg chg="mod">
          <ac:chgData name="Maria Nikolava" userId="S::mnikolava@ucgp.net::ed7a87f1-b503-40aa-9a08-dd3cc353aa60" providerId="AD" clId="Web-{455E030E-76F5-2513-A2A5-EB6BAAD96E3D}" dt="2024-12-16T22:30:28.480" v="140" actId="20577"/>
          <ac:spMkLst>
            <pc:docMk/>
            <pc:sldMk cId="0" sldId="261"/>
            <ac:spMk id="4" creationId="{00000000-0000-0000-0000-000000000000}"/>
          </ac:spMkLst>
        </pc:spChg>
        <pc:spChg chg="mod">
          <ac:chgData name="Maria Nikolava" userId="S::mnikolava@ucgp.net::ed7a87f1-b503-40aa-9a08-dd3cc353aa60" providerId="AD" clId="Web-{455E030E-76F5-2513-A2A5-EB6BAAD96E3D}" dt="2024-12-16T22:30:51.856" v="151" actId="20577"/>
          <ac:spMkLst>
            <pc:docMk/>
            <pc:sldMk cId="0" sldId="261"/>
            <ac:spMk id="5" creationId="{00000000-0000-0000-0000-000000000000}"/>
          </ac:spMkLst>
        </pc:spChg>
      </pc:sldChg>
      <pc:sldChg chg="modSp">
        <pc:chgData name="Maria Nikolava" userId="S::mnikolava@ucgp.net::ed7a87f1-b503-40aa-9a08-dd3cc353aa60" providerId="AD" clId="Web-{455E030E-76F5-2513-A2A5-EB6BAAD96E3D}" dt="2024-12-16T22:25:20.069" v="61" actId="20577"/>
        <pc:sldMkLst>
          <pc:docMk/>
          <pc:sldMk cId="0" sldId="262"/>
        </pc:sldMkLst>
        <pc:spChg chg="mod">
          <ac:chgData name="Maria Nikolava" userId="S::mnikolava@ucgp.net::ed7a87f1-b503-40aa-9a08-dd3cc353aa60" providerId="AD" clId="Web-{455E030E-76F5-2513-A2A5-EB6BAAD96E3D}" dt="2024-12-16T22:24:56.225" v="55" actId="20577"/>
          <ac:spMkLst>
            <pc:docMk/>
            <pc:sldMk cId="0" sldId="262"/>
            <ac:spMk id="4" creationId="{00000000-0000-0000-0000-000000000000}"/>
          </ac:spMkLst>
        </pc:spChg>
        <pc:spChg chg="mod">
          <ac:chgData name="Maria Nikolava" userId="S::mnikolava@ucgp.net::ed7a87f1-b503-40aa-9a08-dd3cc353aa60" providerId="AD" clId="Web-{455E030E-76F5-2513-A2A5-EB6BAAD96E3D}" dt="2024-12-16T22:25:08.616" v="58" actId="20577"/>
          <ac:spMkLst>
            <pc:docMk/>
            <pc:sldMk cId="0" sldId="262"/>
            <ac:spMk id="5" creationId="{00000000-0000-0000-0000-000000000000}"/>
          </ac:spMkLst>
        </pc:spChg>
        <pc:spChg chg="mod">
          <ac:chgData name="Maria Nikolava" userId="S::mnikolava@ucgp.net::ed7a87f1-b503-40aa-9a08-dd3cc353aa60" providerId="AD" clId="Web-{455E030E-76F5-2513-A2A5-EB6BAAD96E3D}" dt="2024-12-16T22:25:20.069" v="61" actId="20577"/>
          <ac:spMkLst>
            <pc:docMk/>
            <pc:sldMk cId="0" sldId="262"/>
            <ac:spMk id="6" creationId="{00000000-0000-0000-0000-000000000000}"/>
          </ac:spMkLst>
        </pc:spChg>
      </pc:sldChg>
      <pc:sldChg chg="modSp">
        <pc:chgData name="Maria Nikolava" userId="S::mnikolava@ucgp.net::ed7a87f1-b503-40aa-9a08-dd3cc353aa60" providerId="AD" clId="Web-{455E030E-76F5-2513-A2A5-EB6BAAD96E3D}" dt="2024-12-16T22:32:06.826" v="170" actId="20577"/>
        <pc:sldMkLst>
          <pc:docMk/>
          <pc:sldMk cId="0" sldId="263"/>
        </pc:sldMkLst>
        <pc:spChg chg="mod">
          <ac:chgData name="Maria Nikolava" userId="S::mnikolava@ucgp.net::ed7a87f1-b503-40aa-9a08-dd3cc353aa60" providerId="AD" clId="Web-{455E030E-76F5-2513-A2A5-EB6BAAD96E3D}" dt="2024-12-16T22:31:04.715" v="154" actId="20577"/>
          <ac:spMkLst>
            <pc:docMk/>
            <pc:sldMk cId="0" sldId="263"/>
            <ac:spMk id="4" creationId="{00000000-0000-0000-0000-000000000000}"/>
          </ac:spMkLst>
        </pc:spChg>
        <pc:spChg chg="mod">
          <ac:chgData name="Maria Nikolava" userId="S::mnikolava@ucgp.net::ed7a87f1-b503-40aa-9a08-dd3cc353aa60" providerId="AD" clId="Web-{455E030E-76F5-2513-A2A5-EB6BAAD96E3D}" dt="2024-12-16T22:31:25.575" v="158" actId="20577"/>
          <ac:spMkLst>
            <pc:docMk/>
            <pc:sldMk cId="0" sldId="263"/>
            <ac:spMk id="5" creationId="{00000000-0000-0000-0000-000000000000}"/>
          </ac:spMkLst>
        </pc:spChg>
        <pc:spChg chg="mod">
          <ac:chgData name="Maria Nikolava" userId="S::mnikolava@ucgp.net::ed7a87f1-b503-40aa-9a08-dd3cc353aa60" providerId="AD" clId="Web-{455E030E-76F5-2513-A2A5-EB6BAAD96E3D}" dt="2024-12-16T22:31:45.341" v="163" actId="20577"/>
          <ac:spMkLst>
            <pc:docMk/>
            <pc:sldMk cId="0" sldId="263"/>
            <ac:spMk id="6" creationId="{00000000-0000-0000-0000-000000000000}"/>
          </ac:spMkLst>
        </pc:spChg>
        <pc:spChg chg="mod">
          <ac:chgData name="Maria Nikolava" userId="S::mnikolava@ucgp.net::ed7a87f1-b503-40aa-9a08-dd3cc353aa60" providerId="AD" clId="Web-{455E030E-76F5-2513-A2A5-EB6BAAD96E3D}" dt="2024-12-16T22:31:57.982" v="167" actId="20577"/>
          <ac:spMkLst>
            <pc:docMk/>
            <pc:sldMk cId="0" sldId="263"/>
            <ac:spMk id="7" creationId="{00000000-0000-0000-0000-000000000000}"/>
          </ac:spMkLst>
        </pc:spChg>
        <pc:spChg chg="mod">
          <ac:chgData name="Maria Nikolava" userId="S::mnikolava@ucgp.net::ed7a87f1-b503-40aa-9a08-dd3cc353aa60" providerId="AD" clId="Web-{455E030E-76F5-2513-A2A5-EB6BAAD96E3D}" dt="2024-12-16T22:32:06.826" v="170" actId="20577"/>
          <ac:spMkLst>
            <pc:docMk/>
            <pc:sldMk cId="0" sldId="263"/>
            <ac:spMk id="8" creationId="{00000000-0000-0000-0000-000000000000}"/>
          </ac:spMkLst>
        </pc:spChg>
      </pc:sldChg>
      <pc:sldChg chg="modSp">
        <pc:chgData name="Maria Nikolava" userId="S::mnikolava@ucgp.net::ed7a87f1-b503-40aa-9a08-dd3cc353aa60" providerId="AD" clId="Web-{455E030E-76F5-2513-A2A5-EB6BAAD96E3D}" dt="2024-12-16T22:24:37.006" v="51" actId="20577"/>
        <pc:sldMkLst>
          <pc:docMk/>
          <pc:sldMk cId="0" sldId="264"/>
        </pc:sldMkLst>
        <pc:spChg chg="mod">
          <ac:chgData name="Maria Nikolava" userId="S::mnikolava@ucgp.net::ed7a87f1-b503-40aa-9a08-dd3cc353aa60" providerId="AD" clId="Web-{455E030E-76F5-2513-A2A5-EB6BAAD96E3D}" dt="2024-12-16T22:23:07.239" v="31" actId="20577"/>
          <ac:spMkLst>
            <pc:docMk/>
            <pc:sldMk cId="0" sldId="264"/>
            <ac:spMk id="6" creationId="{00000000-0000-0000-0000-000000000000}"/>
          </ac:spMkLst>
        </pc:spChg>
        <pc:spChg chg="mod">
          <ac:chgData name="Maria Nikolava" userId="S::mnikolava@ucgp.net::ed7a87f1-b503-40aa-9a08-dd3cc353aa60" providerId="AD" clId="Web-{455E030E-76F5-2513-A2A5-EB6BAAD96E3D}" dt="2024-12-16T22:23:49.521" v="41" actId="14100"/>
          <ac:spMkLst>
            <pc:docMk/>
            <pc:sldMk cId="0" sldId="264"/>
            <ac:spMk id="7" creationId="{00000000-0000-0000-0000-000000000000}"/>
          </ac:spMkLst>
        </pc:spChg>
        <pc:spChg chg="mod">
          <ac:chgData name="Maria Nikolava" userId="S::mnikolava@ucgp.net::ed7a87f1-b503-40aa-9a08-dd3cc353aa60" providerId="AD" clId="Web-{455E030E-76F5-2513-A2A5-EB6BAAD96E3D}" dt="2024-12-16T22:23:47.349" v="40" actId="14100"/>
          <ac:spMkLst>
            <pc:docMk/>
            <pc:sldMk cId="0" sldId="264"/>
            <ac:spMk id="8" creationId="{00000000-0000-0000-0000-000000000000}"/>
          </ac:spMkLst>
        </pc:spChg>
        <pc:spChg chg="mod">
          <ac:chgData name="Maria Nikolava" userId="S::mnikolava@ucgp.net::ed7a87f1-b503-40aa-9a08-dd3cc353aa60" providerId="AD" clId="Web-{455E030E-76F5-2513-A2A5-EB6BAAD96E3D}" dt="2024-12-16T22:23:44.068" v="39" actId="14100"/>
          <ac:spMkLst>
            <pc:docMk/>
            <pc:sldMk cId="0" sldId="264"/>
            <ac:spMk id="9" creationId="{00000000-0000-0000-0000-000000000000}"/>
          </ac:spMkLst>
        </pc:spChg>
        <pc:spChg chg="mod">
          <ac:chgData name="Maria Nikolava" userId="S::mnikolava@ucgp.net::ed7a87f1-b503-40aa-9a08-dd3cc353aa60" providerId="AD" clId="Web-{455E030E-76F5-2513-A2A5-EB6BAAD96E3D}" dt="2024-12-16T22:24:05.303" v="45" actId="14100"/>
          <ac:spMkLst>
            <pc:docMk/>
            <pc:sldMk cId="0" sldId="264"/>
            <ac:spMk id="10" creationId="{00000000-0000-0000-0000-000000000000}"/>
          </ac:spMkLst>
        </pc:spChg>
        <pc:spChg chg="mod">
          <ac:chgData name="Maria Nikolava" userId="S::mnikolava@ucgp.net::ed7a87f1-b503-40aa-9a08-dd3cc353aa60" providerId="AD" clId="Web-{455E030E-76F5-2513-A2A5-EB6BAAD96E3D}" dt="2024-12-16T22:24:37.006" v="51" actId="20577"/>
          <ac:spMkLst>
            <pc:docMk/>
            <pc:sldMk cId="0" sldId="264"/>
            <ac:spMk id="11" creationId="{00000000-0000-0000-0000-000000000000}"/>
          </ac:spMkLst>
        </pc:spChg>
      </pc:sldChg>
      <pc:sldChg chg="modSp">
        <pc:chgData name="Maria Nikolava" userId="S::mnikolava@ucgp.net::ed7a87f1-b503-40aa-9a08-dd3cc353aa60" providerId="AD" clId="Web-{455E030E-76F5-2513-A2A5-EB6BAAD96E3D}" dt="2024-12-16T22:28:46.526" v="105" actId="20577"/>
        <pc:sldMkLst>
          <pc:docMk/>
          <pc:sldMk cId="0" sldId="265"/>
        </pc:sldMkLst>
        <pc:spChg chg="mod">
          <ac:chgData name="Maria Nikolava" userId="S::mnikolava@ucgp.net::ed7a87f1-b503-40aa-9a08-dd3cc353aa60" providerId="AD" clId="Web-{455E030E-76F5-2513-A2A5-EB6BAAD96E3D}" dt="2024-12-16T22:25:40.976" v="67" actId="20577"/>
          <ac:spMkLst>
            <pc:docMk/>
            <pc:sldMk cId="0" sldId="265"/>
            <ac:spMk id="6" creationId="{00000000-0000-0000-0000-000000000000}"/>
          </ac:spMkLst>
        </pc:spChg>
        <pc:spChg chg="mod">
          <ac:chgData name="Maria Nikolava" userId="S::mnikolava@ucgp.net::ed7a87f1-b503-40aa-9a08-dd3cc353aa60" providerId="AD" clId="Web-{455E030E-76F5-2513-A2A5-EB6BAAD96E3D}" dt="2024-12-16T22:27:30.478" v="90" actId="20577"/>
          <ac:spMkLst>
            <pc:docMk/>
            <pc:sldMk cId="0" sldId="265"/>
            <ac:spMk id="7" creationId="{00000000-0000-0000-0000-000000000000}"/>
          </ac:spMkLst>
        </pc:spChg>
        <pc:spChg chg="mod">
          <ac:chgData name="Maria Nikolava" userId="S::mnikolava@ucgp.net::ed7a87f1-b503-40aa-9a08-dd3cc353aa60" providerId="AD" clId="Web-{455E030E-76F5-2513-A2A5-EB6BAAD96E3D}" dt="2024-12-16T22:27:25.978" v="88" actId="20577"/>
          <ac:spMkLst>
            <pc:docMk/>
            <pc:sldMk cId="0" sldId="265"/>
            <ac:spMk id="8" creationId="{00000000-0000-0000-0000-000000000000}"/>
          </ac:spMkLst>
        </pc:spChg>
        <pc:spChg chg="mod">
          <ac:chgData name="Maria Nikolava" userId="S::mnikolava@ucgp.net::ed7a87f1-b503-40aa-9a08-dd3cc353aa60" providerId="AD" clId="Web-{455E030E-76F5-2513-A2A5-EB6BAAD96E3D}" dt="2024-12-16T22:27:21.087" v="86" actId="20577"/>
          <ac:spMkLst>
            <pc:docMk/>
            <pc:sldMk cId="0" sldId="265"/>
            <ac:spMk id="9" creationId="{00000000-0000-0000-0000-000000000000}"/>
          </ac:spMkLst>
        </pc:spChg>
        <pc:spChg chg="mod">
          <ac:chgData name="Maria Nikolava" userId="S::mnikolava@ucgp.net::ed7a87f1-b503-40aa-9a08-dd3cc353aa60" providerId="AD" clId="Web-{455E030E-76F5-2513-A2A5-EB6BAAD96E3D}" dt="2024-12-16T22:27:15.524" v="85" actId="20577"/>
          <ac:spMkLst>
            <pc:docMk/>
            <pc:sldMk cId="0" sldId="265"/>
            <ac:spMk id="10" creationId="{00000000-0000-0000-0000-000000000000}"/>
          </ac:spMkLst>
        </pc:spChg>
        <pc:spChg chg="mod">
          <ac:chgData name="Maria Nikolava" userId="S::mnikolava@ucgp.net::ed7a87f1-b503-40aa-9a08-dd3cc353aa60" providerId="AD" clId="Web-{455E030E-76F5-2513-A2A5-EB6BAAD96E3D}" dt="2024-12-16T22:27:10.899" v="83" actId="20577"/>
          <ac:spMkLst>
            <pc:docMk/>
            <pc:sldMk cId="0" sldId="265"/>
            <ac:spMk id="11" creationId="{00000000-0000-0000-0000-000000000000}"/>
          </ac:spMkLst>
        </pc:spChg>
        <pc:spChg chg="mod">
          <ac:chgData name="Maria Nikolava" userId="S::mnikolava@ucgp.net::ed7a87f1-b503-40aa-9a08-dd3cc353aa60" providerId="AD" clId="Web-{455E030E-76F5-2513-A2A5-EB6BAAD96E3D}" dt="2024-12-16T22:27:03.071" v="80" actId="20577"/>
          <ac:spMkLst>
            <pc:docMk/>
            <pc:sldMk cId="0" sldId="265"/>
            <ac:spMk id="12" creationId="{00000000-0000-0000-0000-000000000000}"/>
          </ac:spMkLst>
        </pc:spChg>
        <pc:spChg chg="mod">
          <ac:chgData name="Maria Nikolava" userId="S::mnikolava@ucgp.net::ed7a87f1-b503-40aa-9a08-dd3cc353aa60" providerId="AD" clId="Web-{455E030E-76F5-2513-A2A5-EB6BAAD96E3D}" dt="2024-12-16T22:28:46.526" v="105" actId="20577"/>
          <ac:spMkLst>
            <pc:docMk/>
            <pc:sldMk cId="0" sldId="265"/>
            <ac:spMk id="13" creationId="{00000000-0000-0000-0000-000000000000}"/>
          </ac:spMkLst>
        </pc:spChg>
      </pc:sldChg>
      <pc:sldChg chg="modSp">
        <pc:chgData name="Maria Nikolava" userId="S::mnikolava@ucgp.net::ed7a87f1-b503-40aa-9a08-dd3cc353aa60" providerId="AD" clId="Web-{455E030E-76F5-2513-A2A5-EB6BAAD96E3D}" dt="2024-12-16T22:20:49.252" v="2" actId="20577"/>
        <pc:sldMkLst>
          <pc:docMk/>
          <pc:sldMk cId="0" sldId="266"/>
        </pc:sldMkLst>
        <pc:spChg chg="mod">
          <ac:chgData name="Maria Nikolava" userId="S::mnikolava@ucgp.net::ed7a87f1-b503-40aa-9a08-dd3cc353aa60" providerId="AD" clId="Web-{455E030E-76F5-2513-A2A5-EB6BAAD96E3D}" dt="2024-12-16T22:20:49.252" v="2" actId="20577"/>
          <ac:spMkLst>
            <pc:docMk/>
            <pc:sldMk cId="0" sldId="266"/>
            <ac:spMk id="4" creationId="{00000000-0000-0000-0000-000000000000}"/>
          </ac:spMkLst>
        </pc:spChg>
      </pc:sldChg>
    </pc:docChg>
  </pc:docChgLst>
  <pc:docChgLst>
    <pc:chgData name="Maria Nikolava" userId="S::mnikolava@ucgp.net::ed7a87f1-b503-40aa-9a08-dd3cc353aa60" providerId="AD" clId="Web-{B80C34F8-B775-2DAE-63AC-D16623A04FB9}"/>
    <pc:docChg chg="sldOrd">
      <pc:chgData name="Maria Nikolava" userId="S::mnikolava@ucgp.net::ed7a87f1-b503-40aa-9a08-dd3cc353aa60" providerId="AD" clId="Web-{B80C34F8-B775-2DAE-63AC-D16623A04FB9}" dt="2024-12-16T14:23:54.747" v="6"/>
      <pc:docMkLst>
        <pc:docMk/>
      </pc:docMkLst>
      <pc:sldChg chg="ord">
        <pc:chgData name="Maria Nikolava" userId="S::mnikolava@ucgp.net::ed7a87f1-b503-40aa-9a08-dd3cc353aa60" providerId="AD" clId="Web-{B80C34F8-B775-2DAE-63AC-D16623A04FB9}" dt="2024-12-16T14:23:27.496" v="2"/>
        <pc:sldMkLst>
          <pc:docMk/>
          <pc:sldMk cId="0" sldId="259"/>
        </pc:sldMkLst>
      </pc:sldChg>
      <pc:sldChg chg="ord">
        <pc:chgData name="Maria Nikolava" userId="S::mnikolava@ucgp.net::ed7a87f1-b503-40aa-9a08-dd3cc353aa60" providerId="AD" clId="Web-{B80C34F8-B775-2DAE-63AC-D16623A04FB9}" dt="2024-12-16T14:23:35.700" v="3"/>
        <pc:sldMkLst>
          <pc:docMk/>
          <pc:sldMk cId="0" sldId="260"/>
        </pc:sldMkLst>
      </pc:sldChg>
      <pc:sldChg chg="ord">
        <pc:chgData name="Maria Nikolava" userId="S::mnikolava@ucgp.net::ed7a87f1-b503-40aa-9a08-dd3cc353aa60" providerId="AD" clId="Web-{B80C34F8-B775-2DAE-63AC-D16623A04FB9}" dt="2024-12-16T14:23:54.747" v="6"/>
        <pc:sldMkLst>
          <pc:docMk/>
          <pc:sldMk cId="0" sldId="262"/>
        </pc:sldMkLst>
      </pc:sldChg>
      <pc:sldChg chg="ord">
        <pc:chgData name="Maria Nikolava" userId="S::mnikolava@ucgp.net::ed7a87f1-b503-40aa-9a08-dd3cc353aa60" providerId="AD" clId="Web-{B80C34F8-B775-2DAE-63AC-D16623A04FB9}" dt="2024-12-16T14:23:41.466" v="4"/>
        <pc:sldMkLst>
          <pc:docMk/>
          <pc:sldMk cId="0" sldId="264"/>
        </pc:sldMkLst>
      </pc:sldChg>
      <pc:sldChg chg="ord">
        <pc:chgData name="Maria Nikolava" userId="S::mnikolava@ucgp.net::ed7a87f1-b503-40aa-9a08-dd3cc353aa60" providerId="AD" clId="Web-{B80C34F8-B775-2DAE-63AC-D16623A04FB9}" dt="2024-12-16T14:23:44.559" v="5"/>
        <pc:sldMkLst>
          <pc:docMk/>
          <pc:sldMk cId="0" sldId="265"/>
        </pc:sldMkLst>
      </pc:sldChg>
      <pc:sldChg chg="ord">
        <pc:chgData name="Maria Nikolava" userId="S::mnikolava@ucgp.net::ed7a87f1-b503-40aa-9a08-dd3cc353aa60" providerId="AD" clId="Web-{B80C34F8-B775-2DAE-63AC-D16623A04FB9}" dt="2024-12-16T14:23:18.715" v="1"/>
        <pc:sldMkLst>
          <pc:docMk/>
          <pc:sldMk cId="0" sldId="2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38D53461-4C82-4502-BB17-F0DDDFF5A419}" type="datetimeFigureOut">
              <a:t>2/3/2025</a:t>
            </a:fld>
            <a:endParaRPr lang="en-US"/>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6A8EEFA2-82D7-4119-A123-CDF0ED17AEE1}" type="slidenum">
              <a:t>‹#›</a:t>
            </a:fld>
            <a:endParaRPr lang="en-US"/>
          </a:p>
        </p:txBody>
      </p:sp>
    </p:spTree>
    <p:extLst>
      <p:ext uri="{BB962C8B-B14F-4D97-AF65-F5344CB8AC3E}">
        <p14:creationId xmlns:p14="http://schemas.microsoft.com/office/powerpoint/2010/main" val="4096032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9.sv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name="Slide 1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Quantitative and qualitative approaches to generate data"/>
          <p:cNvSpPr/>
          <p:nvPr/>
        </p:nvSpPr>
        <p:spPr>
          <a:xfrm>
            <a:off x="952500" y="3200400"/>
            <a:ext cx="16402050" cy="4286250"/>
          </a:xfrm>
          <a:prstGeom prst="rect">
            <a:avLst/>
          </a:prstGeom>
          <a:noFill/>
          <a:ln/>
        </p:spPr>
        <p:txBody>
          <a:bodyPr wrap="square" lIns="0" tIns="0" rIns="0" bIns="0" rtlCol="0" anchor="t"/>
          <a:lstStyle/>
          <a:p>
            <a:r>
              <a:rPr lang="en-US" sz="9000" b="1" err="1">
                <a:solidFill>
                  <a:srgbClr val="FFFFFF"/>
                </a:solidFill>
                <a:latin typeface="Poppins SemiBold"/>
                <a:ea typeface="+mn-lt"/>
                <a:cs typeface="+mn-lt"/>
              </a:rPr>
              <a:t>Utiliser</a:t>
            </a:r>
            <a:r>
              <a:rPr lang="en-US" sz="9000" b="1">
                <a:solidFill>
                  <a:srgbClr val="FFFFFF"/>
                </a:solidFill>
                <a:latin typeface="Poppins SemiBold"/>
                <a:ea typeface="+mn-lt"/>
                <a:cs typeface="+mn-lt"/>
              </a:rPr>
              <a:t> des </a:t>
            </a:r>
            <a:r>
              <a:rPr lang="en-US" sz="9000" b="1" err="1">
                <a:solidFill>
                  <a:srgbClr val="FFFFFF"/>
                </a:solidFill>
                <a:latin typeface="Poppins SemiBold"/>
                <a:ea typeface="+mn-lt"/>
                <a:cs typeface="+mn-lt"/>
              </a:rPr>
              <a:t>méthodes</a:t>
            </a:r>
            <a:r>
              <a:rPr lang="en-US" sz="9000" b="1" dirty="0">
                <a:solidFill>
                  <a:srgbClr val="FFFFFF"/>
                </a:solidFill>
                <a:latin typeface="Poppins SemiBold"/>
                <a:ea typeface="+mn-lt"/>
                <a:cs typeface="+mn-lt"/>
              </a:rPr>
              <a:t> </a:t>
            </a:r>
            <a:r>
              <a:rPr lang="en-US" sz="9000" b="1">
                <a:solidFill>
                  <a:srgbClr val="FFFFFF"/>
                </a:solidFill>
                <a:latin typeface="Poppins SemiBold"/>
                <a:ea typeface="+mn-lt"/>
                <a:cs typeface="+mn-lt"/>
              </a:rPr>
              <a:t>qualitatives et quantitatives pour produire des données</a:t>
            </a:r>
            <a:endParaRPr lang="en-US">
              <a:latin typeface="Poppins SemiBold"/>
            </a:endParaRPr>
          </a:p>
          <a:p>
            <a:pPr>
              <a:lnSpc>
                <a:spcPts val="11250"/>
              </a:lnSpc>
            </a:pPr>
            <a:endParaRPr lang="en-US" sz="9000">
              <a:ea typeface="Calibri"/>
              <a:cs typeface="Calibri"/>
            </a:endParaRPr>
          </a:p>
        </p:txBody>
      </p:sp>
      <p:sp>
        <p:nvSpPr>
          <p:cNvPr id="5" name="Rectangle 4">
            <a:extLst>
              <a:ext uri="{FF2B5EF4-FFF2-40B4-BE49-F238E27FC236}">
                <a16:creationId xmlns:a16="http://schemas.microsoft.com/office/drawing/2014/main" id="{1FB97E8A-BA91-485A-C220-D058180C298F}"/>
              </a:ext>
            </a:extLst>
          </p:cNvPr>
          <p:cNvSpPr/>
          <p:nvPr/>
        </p:nvSpPr>
        <p:spPr>
          <a:xfrm>
            <a:off x="12001500" y="171450"/>
            <a:ext cx="6134100" cy="10668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90962"/>
            <a:ext cx="16383000" cy="4305300"/>
          </a:xfrm>
          <a:prstGeom prst="rect">
            <a:avLst/>
          </a:prstGeom>
        </p:spPr>
      </p:pic>
      <p:sp>
        <p:nvSpPr>
          <p:cNvPr id="4" name="Summary"/>
          <p:cNvSpPr/>
          <p:nvPr/>
        </p:nvSpPr>
        <p:spPr>
          <a:xfrm>
            <a:off x="952500" y="952500"/>
            <a:ext cx="16402050" cy="904875"/>
          </a:xfrm>
          <a:prstGeom prst="rect">
            <a:avLst/>
          </a:prstGeom>
          <a:noFill/>
          <a:ln/>
        </p:spPr>
        <p:txBody>
          <a:bodyPr wrap="square" lIns="0" tIns="0" rIns="0" bIns="0" rtlCol="0" anchor="b"/>
          <a:lstStyle/>
          <a:p>
            <a:r>
              <a:rPr lang="en-US" sz="5250" b="1" dirty="0">
                <a:solidFill>
                  <a:srgbClr val="FFFFFF"/>
                </a:solidFill>
                <a:latin typeface="Poppins SemiBold"/>
                <a:ea typeface="+mn-lt"/>
                <a:cs typeface="+mn-lt"/>
              </a:rPr>
              <a:t>Résumé</a:t>
            </a:r>
            <a:endParaRPr lang="en-US" dirty="0">
              <a:latin typeface="Poppins SemiBold"/>
            </a:endParaRPr>
          </a:p>
        </p:txBody>
      </p:sp>
      <p:sp>
        <p:nvSpPr>
          <p:cNvPr id="5" name="Qualitative and quantitative methods are both helpful They allow us to address different sorts of questions Use quantitative methods when you want to know how many andor how often Use qualitative methods when you want to know how people feel and what they"/>
          <p:cNvSpPr/>
          <p:nvPr/>
        </p:nvSpPr>
        <p:spPr>
          <a:xfrm>
            <a:off x="2114550" y="4757738"/>
            <a:ext cx="14077950" cy="2571750"/>
          </a:xfrm>
          <a:prstGeom prst="rect">
            <a:avLst/>
          </a:prstGeom>
          <a:noFill/>
          <a:ln/>
        </p:spPr>
        <p:txBody>
          <a:bodyPr wrap="square" lIns="0" tIns="0" rIns="0" bIns="0" rtlCol="0" anchor="t"/>
          <a:lstStyle/>
          <a:p>
            <a:r>
              <a:rPr lang="en-US" sz="2250">
                <a:solidFill>
                  <a:srgbClr val="0D0D0D"/>
                </a:solidFill>
                <a:latin typeface="Poppins SemiBold"/>
                <a:ea typeface="+mn-lt"/>
                <a:cs typeface="+mn-lt"/>
              </a:rPr>
              <a:t>Les </a:t>
            </a:r>
            <a:r>
              <a:rPr lang="en-US" sz="2250" err="1">
                <a:solidFill>
                  <a:srgbClr val="0D0D0D"/>
                </a:solidFill>
                <a:latin typeface="Poppins SemiBold"/>
                <a:ea typeface="+mn-lt"/>
                <a:cs typeface="+mn-lt"/>
              </a:rPr>
              <a:t>méthodes</a:t>
            </a:r>
            <a:r>
              <a:rPr lang="en-US" sz="2250" dirty="0">
                <a:solidFill>
                  <a:srgbClr val="0D0D0D"/>
                </a:solidFill>
                <a:latin typeface="Poppins SemiBold"/>
                <a:ea typeface="+mn-lt"/>
                <a:cs typeface="+mn-lt"/>
              </a:rPr>
              <a:t> </a:t>
            </a:r>
            <a:r>
              <a:rPr lang="en-US" sz="2250" err="1">
                <a:solidFill>
                  <a:srgbClr val="0D0D0D"/>
                </a:solidFill>
                <a:latin typeface="Poppins SemiBold"/>
                <a:ea typeface="+mn-lt"/>
                <a:cs typeface="+mn-lt"/>
              </a:rPr>
              <a:t>quantitatives</a:t>
            </a:r>
            <a:r>
              <a:rPr lang="en-US" sz="2250">
                <a:solidFill>
                  <a:srgbClr val="0D0D0D"/>
                </a:solidFill>
                <a:latin typeface="Poppins SemiBold"/>
                <a:ea typeface="+mn-lt"/>
                <a:cs typeface="+mn-lt"/>
              </a:rPr>
              <a:t> et qualitatives sont toutes utiles, mais elles servent à répondre à des questions différentes.</a:t>
            </a:r>
            <a:endParaRPr lang="en-US">
              <a:latin typeface="Poppins SemiBold"/>
              <a:ea typeface="+mn-lt"/>
              <a:cs typeface="+mn-lt"/>
            </a:endParaRPr>
          </a:p>
          <a:p>
            <a:br>
              <a:rPr lang="en-US" dirty="0"/>
            </a:br>
            <a:r>
              <a:rPr lang="en-US" sz="2250" dirty="0" err="1">
                <a:solidFill>
                  <a:srgbClr val="0D0D0D"/>
                </a:solidFill>
                <a:latin typeface="Poppins SemiBold"/>
                <a:ea typeface="+mn-lt"/>
                <a:cs typeface="+mn-lt"/>
              </a:rPr>
              <a:t>Utilisez</a:t>
            </a:r>
            <a:r>
              <a:rPr lang="en-US" sz="2250" dirty="0">
                <a:solidFill>
                  <a:srgbClr val="0D0D0D"/>
                </a:solidFill>
                <a:latin typeface="Poppins SemiBold"/>
                <a:ea typeface="+mn-lt"/>
                <a:cs typeface="+mn-lt"/>
              </a:rPr>
              <a:t> des </a:t>
            </a:r>
            <a:r>
              <a:rPr lang="en-US" sz="2250" dirty="0" err="1">
                <a:solidFill>
                  <a:srgbClr val="0D0D0D"/>
                </a:solidFill>
                <a:latin typeface="Poppins SemiBold"/>
                <a:ea typeface="+mn-lt"/>
                <a:cs typeface="+mn-lt"/>
              </a:rPr>
              <a:t>méthodes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quantitatives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lorsque</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vous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souhaitez</a:t>
            </a:r>
            <a:r>
              <a:rPr lang="en-US" sz="2250" dirty="0">
                <a:solidFill>
                  <a:srgbClr val="0D0D0D"/>
                </a:solidFill>
                <a:latin typeface="Poppins SemiBold"/>
                <a:ea typeface="+mn-lt"/>
                <a:cs typeface="+mn-lt"/>
              </a:rPr>
              <a:t> savoir « </a:t>
            </a:r>
            <a:r>
              <a:rPr lang="en-US" sz="2250" dirty="0" err="1">
                <a:solidFill>
                  <a:srgbClr val="0D0D0D"/>
                </a:solidFill>
                <a:latin typeface="Poppins SemiBold"/>
                <a:ea typeface="+mn-lt"/>
                <a:cs typeface="+mn-lt"/>
              </a:rPr>
              <a:t>combien</a:t>
            </a:r>
            <a:r>
              <a:rPr lang="en-US" sz="2250" dirty="0">
                <a:solidFill>
                  <a:srgbClr val="0D0D0D"/>
                </a:solidFill>
                <a:latin typeface="Poppins SemiBold"/>
                <a:ea typeface="+mn-lt"/>
                <a:cs typeface="+mn-lt"/>
              </a:rPr>
              <a:t> » et/</a:t>
            </a:r>
            <a:r>
              <a:rPr lang="en-US" sz="2250" dirty="0" err="1">
                <a:solidFill>
                  <a:srgbClr val="0D0D0D"/>
                </a:solidFill>
                <a:latin typeface="Poppins SemiBold"/>
                <a:ea typeface="+mn-lt"/>
                <a:cs typeface="+mn-lt"/>
              </a:rPr>
              <a:t>ou</a:t>
            </a:r>
            <a:r>
              <a:rPr lang="en-US" sz="2250" dirty="0">
                <a:solidFill>
                  <a:srgbClr val="0D0D0D"/>
                </a:solidFill>
                <a:latin typeface="Poppins SemiBold"/>
                <a:ea typeface="+mn-lt"/>
                <a:cs typeface="+mn-lt"/>
              </a:rPr>
              <a:t> « à quelle </a:t>
            </a:r>
            <a:r>
              <a:rPr lang="en-US" sz="2250" dirty="0" err="1">
                <a:solidFill>
                  <a:srgbClr val="0D0D0D"/>
                </a:solidFill>
                <a:latin typeface="Poppins SemiBold"/>
                <a:ea typeface="+mn-lt"/>
                <a:cs typeface="+mn-lt"/>
              </a:rPr>
              <a:t>fréquence</a:t>
            </a:r>
            <a:r>
              <a:rPr lang="en-US" sz="2250" dirty="0">
                <a:solidFill>
                  <a:srgbClr val="0D0D0D"/>
                </a:solidFill>
                <a:latin typeface="Poppins SemiBold"/>
                <a:ea typeface="+mn-lt"/>
                <a:cs typeface="+mn-lt"/>
              </a:rPr>
              <a:t> »</a:t>
            </a:r>
            <a:endParaRPr lang="en-US" dirty="0">
              <a:solidFill>
                <a:srgbClr val="000000"/>
              </a:solidFill>
              <a:latin typeface="Poppins SemiBold"/>
              <a:ea typeface="+mn-lt"/>
              <a:cs typeface="+mn-lt"/>
            </a:endParaRPr>
          </a:p>
          <a:p>
            <a:endParaRPr lang="en-US" sz="2250" dirty="0">
              <a:solidFill>
                <a:srgbClr val="0D0D0D"/>
              </a:solidFill>
              <a:latin typeface="Poppins SemiBold"/>
              <a:ea typeface="+mn-lt"/>
              <a:cs typeface="+mn-lt"/>
            </a:endParaRPr>
          </a:p>
          <a:p>
            <a:r>
              <a:rPr lang="en-US" sz="2250" dirty="0" err="1">
                <a:solidFill>
                  <a:srgbClr val="0D0D0D"/>
                </a:solidFill>
                <a:latin typeface="Poppins SemiBold"/>
                <a:ea typeface="+mn-lt"/>
                <a:cs typeface="+mn-lt"/>
              </a:rPr>
              <a:t>Utilisez</a:t>
            </a:r>
            <a:r>
              <a:rPr lang="en-US" sz="2250" dirty="0">
                <a:solidFill>
                  <a:srgbClr val="0D0D0D"/>
                </a:solidFill>
                <a:latin typeface="Poppins SemiBold"/>
                <a:ea typeface="+mn-lt"/>
                <a:cs typeface="+mn-lt"/>
              </a:rPr>
              <a:t> des </a:t>
            </a:r>
            <a:r>
              <a:rPr lang="en-US" sz="2250" dirty="0" err="1">
                <a:solidFill>
                  <a:srgbClr val="0D0D0D"/>
                </a:solidFill>
                <a:latin typeface="Poppins SemiBold"/>
                <a:ea typeface="+mn-lt"/>
                <a:cs typeface="+mn-lt"/>
              </a:rPr>
              <a:t>méthodes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qualitatives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lorsque</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vous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souhaitez</a:t>
            </a:r>
            <a:r>
              <a:rPr lang="en-US" sz="2250" dirty="0">
                <a:solidFill>
                  <a:srgbClr val="0D0D0D"/>
                </a:solidFill>
                <a:latin typeface="Poppins SemiBold"/>
                <a:ea typeface="+mn-lt"/>
                <a:cs typeface="+mn-lt"/>
              </a:rPr>
              <a:t> savoir </a:t>
            </a:r>
            <a:r>
              <a:rPr lang="en-US" sz="2250" dirty="0" err="1">
                <a:solidFill>
                  <a:srgbClr val="0D0D0D"/>
                </a:solidFill>
                <a:latin typeface="Poppins SemiBold"/>
                <a:ea typeface="+mn-lt"/>
                <a:cs typeface="+mn-lt"/>
              </a:rPr>
              <a:t>ce</a:t>
            </a:r>
            <a:r>
              <a:rPr lang="en-US" sz="2250" dirty="0">
                <a:solidFill>
                  <a:srgbClr val="0D0D0D"/>
                </a:solidFill>
                <a:latin typeface="Poppins SemiBold"/>
                <a:ea typeface="+mn-lt"/>
                <a:cs typeface="+mn-lt"/>
              </a:rPr>
              <a:t> que les </a:t>
            </a:r>
            <a:r>
              <a:rPr lang="en-US" sz="2250" dirty="0" err="1">
                <a:solidFill>
                  <a:srgbClr val="0D0D0D"/>
                </a:solidFill>
                <a:latin typeface="Poppins SemiBold"/>
                <a:ea typeface="+mn-lt"/>
                <a:cs typeface="+mn-lt"/>
              </a:rPr>
              <a:t>personnes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ressentent</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ou</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ce</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qu’elles</a:t>
            </a:r>
            <a:r>
              <a:rPr lang="en-US" sz="2250" dirty="0">
                <a:solidFill>
                  <a:srgbClr val="0D0D0D"/>
                </a:solidFill>
                <a:latin typeface="Poppins SemiBold"/>
                <a:ea typeface="+mn-lt"/>
                <a:cs typeface="+mn-lt"/>
              </a:rPr>
              <a:t> </a:t>
            </a:r>
            <a:r>
              <a:rPr lang="en-US" sz="2250" dirty="0" err="1">
                <a:solidFill>
                  <a:srgbClr val="0D0D0D"/>
                </a:solidFill>
                <a:latin typeface="Poppins SemiBold"/>
                <a:ea typeface="+mn-lt"/>
                <a:cs typeface="+mn-lt"/>
              </a:rPr>
              <a:t>pensent</a:t>
            </a:r>
            <a:endParaRPr lang="en-US">
              <a:latin typeface="Poppins SemiBold"/>
              <a:ea typeface="Calibri" panose="020F0502020204030204"/>
              <a:cs typeface="Calibri" panose="020F0502020204030204"/>
            </a:endParaRPr>
          </a:p>
          <a:p>
            <a:pPr marL="0" indent="0" algn="l">
              <a:lnSpc>
                <a:spcPts val="3375"/>
              </a:lnSpc>
              <a:buNone/>
            </a:pPr>
            <a:endParaRPr lang="en-US" sz="2250" dirty="0">
              <a:solidFill>
                <a:srgbClr val="0D0D0D"/>
              </a:solidFill>
              <a:latin typeface="Poppins SemiBold"/>
              <a:cs typeface="Poppins SemiBo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348038"/>
            <a:ext cx="16383000" cy="5391150"/>
          </a:xfrm>
          <a:prstGeom prst="rect">
            <a:avLst/>
          </a:prstGeom>
        </p:spPr>
      </p:pic>
      <p:sp>
        <p:nvSpPr>
          <p:cNvPr id="4" name="Summary"/>
          <p:cNvSpPr/>
          <p:nvPr/>
        </p:nvSpPr>
        <p:spPr>
          <a:xfrm>
            <a:off x="952500" y="952500"/>
            <a:ext cx="16402050" cy="904875"/>
          </a:xfrm>
          <a:prstGeom prst="rect">
            <a:avLst/>
          </a:prstGeom>
          <a:noFill/>
          <a:ln/>
        </p:spPr>
        <p:txBody>
          <a:bodyPr wrap="square" lIns="0" tIns="0" rIns="0" bIns="0" rtlCol="0" anchor="b"/>
          <a:lstStyle/>
          <a:p>
            <a:r>
              <a:rPr lang="en-US" sz="5250" b="1" dirty="0">
                <a:solidFill>
                  <a:srgbClr val="FFFFFF"/>
                </a:solidFill>
                <a:latin typeface="Poppins SemiBold"/>
                <a:ea typeface="+mn-lt"/>
                <a:cs typeface="+mn-lt"/>
              </a:rPr>
              <a:t>Résumé</a:t>
            </a:r>
            <a:endParaRPr lang="en-US" dirty="0">
              <a:latin typeface="Poppins SemiBold"/>
            </a:endParaRPr>
          </a:p>
        </p:txBody>
      </p:sp>
      <p:sp>
        <p:nvSpPr>
          <p:cNvPr id="5" name="Quantitative methods are important during an emergency because they"/>
          <p:cNvSpPr/>
          <p:nvPr/>
        </p:nvSpPr>
        <p:spPr>
          <a:xfrm>
            <a:off x="2114550" y="4214813"/>
            <a:ext cx="14077950" cy="428625"/>
          </a:xfrm>
          <a:prstGeom prst="rect">
            <a:avLst/>
          </a:prstGeom>
          <a:noFill/>
          <a:ln/>
        </p:spPr>
        <p:txBody>
          <a:bodyPr wrap="square" lIns="0" tIns="0" rIns="0" bIns="0" rtlCol="0" anchor="t"/>
          <a:lstStyle/>
          <a:p>
            <a:r>
              <a:rPr lang="en-US" sz="2250" b="1">
                <a:solidFill>
                  <a:srgbClr val="0D0D0D"/>
                </a:solidFill>
                <a:latin typeface="Poppins SemiBold"/>
                <a:ea typeface="+mn-lt"/>
                <a:cs typeface="+mn-lt"/>
              </a:rPr>
              <a:t>Les </a:t>
            </a:r>
            <a:r>
              <a:rPr lang="en-US" sz="2250" b="1" err="1">
                <a:solidFill>
                  <a:srgbClr val="0D0D0D"/>
                </a:solidFill>
                <a:latin typeface="Poppins SemiBold"/>
                <a:ea typeface="+mn-lt"/>
                <a:cs typeface="+mn-lt"/>
              </a:rPr>
              <a:t>méthodes</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quantitatives</a:t>
            </a:r>
            <a:r>
              <a:rPr lang="en-US" sz="2250" dirty="0">
                <a:solidFill>
                  <a:srgbClr val="0D0D0D"/>
                </a:solidFill>
                <a:latin typeface="Poppins SemiBold"/>
                <a:ea typeface="+mn-lt"/>
                <a:cs typeface="+mn-lt"/>
              </a:rPr>
              <a:t> </a:t>
            </a:r>
            <a:r>
              <a:rPr lang="en-US" sz="2250" err="1">
                <a:solidFill>
                  <a:srgbClr val="0D0D0D"/>
                </a:solidFill>
                <a:latin typeface="Poppins SemiBold"/>
                <a:ea typeface="+mn-lt"/>
                <a:cs typeface="+mn-lt"/>
              </a:rPr>
              <a:t>sont</a:t>
            </a:r>
            <a:r>
              <a:rPr lang="en-US" sz="2250" dirty="0">
                <a:solidFill>
                  <a:srgbClr val="0D0D0D"/>
                </a:solidFill>
                <a:latin typeface="Poppins SemiBold"/>
                <a:ea typeface="+mn-lt"/>
                <a:cs typeface="+mn-lt"/>
              </a:rPr>
              <a:t> </a:t>
            </a:r>
            <a:r>
              <a:rPr lang="en-US" sz="2250" err="1">
                <a:solidFill>
                  <a:srgbClr val="0D0D0D"/>
                </a:solidFill>
                <a:latin typeface="Poppins SemiBold"/>
                <a:ea typeface="+mn-lt"/>
                <a:cs typeface="+mn-lt"/>
              </a:rPr>
              <a:t>importantes</a:t>
            </a:r>
            <a:r>
              <a:rPr lang="en-US" sz="2250">
                <a:solidFill>
                  <a:srgbClr val="0D0D0D"/>
                </a:solidFill>
                <a:latin typeface="Poppins SemiBold"/>
                <a:ea typeface="+mn-lt"/>
                <a:cs typeface="+mn-lt"/>
              </a:rPr>
              <a:t> pendant </a:t>
            </a:r>
            <a:r>
              <a:rPr lang="en-US" sz="2250" err="1">
                <a:solidFill>
                  <a:srgbClr val="0D0D0D"/>
                </a:solidFill>
                <a:latin typeface="Poppins SemiBold"/>
                <a:ea typeface="+mn-lt"/>
                <a:cs typeface="+mn-lt"/>
              </a:rPr>
              <a:t>une</a:t>
            </a:r>
            <a:r>
              <a:rPr lang="en-US" sz="2250">
                <a:solidFill>
                  <a:srgbClr val="0D0D0D"/>
                </a:solidFill>
                <a:latin typeface="Poppins SemiBold"/>
                <a:ea typeface="+mn-lt"/>
                <a:cs typeface="+mn-lt"/>
              </a:rPr>
              <a:t> situation </a:t>
            </a:r>
            <a:r>
              <a:rPr lang="en-US" sz="2250" err="1">
                <a:solidFill>
                  <a:srgbClr val="0D0D0D"/>
                </a:solidFill>
                <a:latin typeface="Poppins SemiBold"/>
                <a:ea typeface="+mn-lt"/>
                <a:cs typeface="+mn-lt"/>
              </a:rPr>
              <a:t>d’urgence</a:t>
            </a:r>
            <a:r>
              <a:rPr lang="en-US" sz="2250">
                <a:solidFill>
                  <a:srgbClr val="0D0D0D"/>
                </a:solidFill>
                <a:latin typeface="Poppins SemiBold"/>
                <a:ea typeface="+mn-lt"/>
                <a:cs typeface="+mn-lt"/>
              </a:rPr>
              <a:t> car </a:t>
            </a:r>
            <a:r>
              <a:rPr lang="en-US" sz="2250" err="1">
                <a:solidFill>
                  <a:srgbClr val="0D0D0D"/>
                </a:solidFill>
                <a:latin typeface="Poppins SemiBold"/>
                <a:ea typeface="+mn-lt"/>
                <a:cs typeface="+mn-lt"/>
              </a:rPr>
              <a:t>elles</a:t>
            </a:r>
            <a:r>
              <a:rPr lang="en-US" sz="2250">
                <a:solidFill>
                  <a:srgbClr val="0D0D0D"/>
                </a:solidFill>
                <a:latin typeface="Poppins SemiBold"/>
                <a:ea typeface="+mn-lt"/>
                <a:cs typeface="+mn-lt"/>
              </a:rPr>
              <a:t> :</a:t>
            </a:r>
            <a:endParaRPr lang="en-US">
              <a:latin typeface="Poppins SemiBold"/>
              <a:ea typeface="+mn-lt"/>
              <a:cs typeface="+mn-lt"/>
            </a:endParaRPr>
          </a:p>
          <a:p>
            <a:pPr marL="0" indent="0" algn="l">
              <a:lnSpc>
                <a:spcPts val="3375"/>
              </a:lnSpc>
              <a:buNone/>
            </a:pPr>
            <a:endParaRPr lang="en-US" sz="2250" dirty="0">
              <a:solidFill>
                <a:srgbClr val="0D0D0D"/>
              </a:solidFill>
              <a:latin typeface="Poppins SemiBold"/>
              <a:cs typeface="Poppins SemiBold"/>
            </a:endParaRPr>
          </a:p>
        </p:txBody>
      </p:sp>
      <p:sp>
        <p:nvSpPr>
          <p:cNvPr id="6" name="Allow a sharper focus on specific questions Can provide findings which are widely applicable Allow for the comparison of data between different communities within different locations"/>
          <p:cNvSpPr/>
          <p:nvPr/>
        </p:nvSpPr>
        <p:spPr>
          <a:xfrm>
            <a:off x="2114550" y="4948238"/>
            <a:ext cx="14077950" cy="942975"/>
          </a:xfrm>
          <a:prstGeom prst="rect">
            <a:avLst/>
          </a:prstGeom>
          <a:noFill/>
          <a:ln/>
        </p:spPr>
        <p:txBody>
          <a:bodyPr wrap="square" lIns="0" tIns="0" rIns="0" bIns="0" rtlCol="0" anchor="t"/>
          <a:lstStyle/>
          <a:p>
            <a:pPr lvl="1"/>
            <a:r>
              <a:rPr lang="en-US" sz="1600" err="1">
                <a:solidFill>
                  <a:srgbClr val="0D0D0D"/>
                </a:solidFill>
                <a:latin typeface="Poppins Light"/>
                <a:ea typeface="+mn-lt"/>
                <a:cs typeface="+mn-lt"/>
              </a:rPr>
              <a:t>permettent</a:t>
            </a:r>
            <a:r>
              <a:rPr lang="en-US" sz="1600">
                <a:solidFill>
                  <a:srgbClr val="0D0D0D"/>
                </a:solidFill>
                <a:latin typeface="Poppins Light"/>
                <a:ea typeface="+mn-lt"/>
                <a:cs typeface="+mn-lt"/>
              </a:rPr>
              <a:t> de </a:t>
            </a:r>
            <a:r>
              <a:rPr lang="en-US" sz="1600" err="1">
                <a:solidFill>
                  <a:srgbClr val="0D0D0D"/>
                </a:solidFill>
                <a:latin typeface="Poppins Light"/>
                <a:ea typeface="+mn-lt"/>
                <a:cs typeface="+mn-lt"/>
              </a:rPr>
              <a:t>répondre</a:t>
            </a:r>
            <a:r>
              <a:rPr lang="en-US" sz="1600">
                <a:solidFill>
                  <a:srgbClr val="0D0D0D"/>
                </a:solidFill>
                <a:latin typeface="Poppins Light"/>
                <a:ea typeface="+mn-lt"/>
                <a:cs typeface="+mn-lt"/>
              </a:rPr>
              <a:t> précisément à certaines questions</a:t>
            </a:r>
            <a:endParaRPr lang="en-US" sz="1600">
              <a:latin typeface="Poppins Light"/>
              <a:ea typeface="+mn-lt"/>
              <a:cs typeface="+mn-lt"/>
            </a:endParaRPr>
          </a:p>
          <a:p>
            <a:pPr lvl="1"/>
            <a:r>
              <a:rPr lang="en-US" sz="1600" err="1">
                <a:solidFill>
                  <a:srgbClr val="0D0D0D"/>
                </a:solidFill>
                <a:latin typeface="Poppins Light"/>
                <a:ea typeface="+mn-lt"/>
                <a:cs typeface="+mn-lt"/>
              </a:rPr>
              <a:t>peuvent</a:t>
            </a:r>
            <a:r>
              <a:rPr lang="en-US" sz="1600" dirty="0">
                <a:solidFill>
                  <a:srgbClr val="0D0D0D"/>
                </a:solidFill>
                <a:latin typeface="Poppins Light"/>
                <a:ea typeface="+mn-lt"/>
                <a:cs typeface="+mn-lt"/>
              </a:rPr>
              <a:t> </a:t>
            </a:r>
            <a:r>
              <a:rPr lang="en-US" sz="1600" err="1">
                <a:solidFill>
                  <a:srgbClr val="0D0D0D"/>
                </a:solidFill>
                <a:latin typeface="Poppins Light"/>
                <a:ea typeface="+mn-lt"/>
                <a:cs typeface="+mn-lt"/>
              </a:rPr>
              <a:t>fournir</a:t>
            </a:r>
            <a:r>
              <a:rPr lang="en-US" sz="1600">
                <a:solidFill>
                  <a:srgbClr val="0D0D0D"/>
                </a:solidFill>
                <a:latin typeface="Poppins Light"/>
                <a:ea typeface="+mn-lt"/>
                <a:cs typeface="+mn-lt"/>
              </a:rPr>
              <a:t> des résultats applicables à de grands ensembles de population</a:t>
            </a:r>
            <a:endParaRPr lang="en-US" sz="1600">
              <a:latin typeface="Poppins Light"/>
              <a:ea typeface="Calibri" panose="020F0502020204030204"/>
              <a:cs typeface="Calibri" panose="020F0502020204030204"/>
            </a:endParaRPr>
          </a:p>
          <a:p>
            <a:pPr lvl="1"/>
            <a:r>
              <a:rPr lang="en-US" sz="1600" err="1">
                <a:solidFill>
                  <a:srgbClr val="0D0D0D"/>
                </a:solidFill>
                <a:latin typeface="Poppins Light"/>
                <a:ea typeface="+mn-lt"/>
                <a:cs typeface="+mn-lt"/>
              </a:rPr>
              <a:t>permettent</a:t>
            </a:r>
            <a:r>
              <a:rPr lang="en-US" sz="1600">
                <a:solidFill>
                  <a:srgbClr val="0D0D0D"/>
                </a:solidFill>
                <a:latin typeface="Poppins Light"/>
                <a:ea typeface="+mn-lt"/>
                <a:cs typeface="+mn-lt"/>
              </a:rPr>
              <a:t> de comparer des données </a:t>
            </a:r>
            <a:r>
              <a:rPr lang="en-US" sz="1600" err="1">
                <a:solidFill>
                  <a:srgbClr val="0D0D0D"/>
                </a:solidFill>
                <a:latin typeface="Poppins Light"/>
                <a:ea typeface="+mn-lt"/>
                <a:cs typeface="+mn-lt"/>
              </a:rPr>
              <a:t>d’une</a:t>
            </a:r>
            <a:r>
              <a:rPr lang="en-US" sz="1600" dirty="0">
                <a:solidFill>
                  <a:srgbClr val="0D0D0D"/>
                </a:solidFill>
                <a:latin typeface="Poppins Light"/>
                <a:ea typeface="+mn-lt"/>
                <a:cs typeface="+mn-lt"/>
              </a:rPr>
              <a:t> </a:t>
            </a:r>
            <a:r>
              <a:rPr lang="en-US" sz="1600" err="1">
                <a:solidFill>
                  <a:srgbClr val="0D0D0D"/>
                </a:solidFill>
                <a:latin typeface="Poppins Light"/>
                <a:ea typeface="+mn-lt"/>
                <a:cs typeface="+mn-lt"/>
              </a:rPr>
              <a:t>communauté</a:t>
            </a:r>
            <a:r>
              <a:rPr lang="en-US" sz="1600">
                <a:solidFill>
                  <a:srgbClr val="0D0D0D"/>
                </a:solidFill>
                <a:latin typeface="Poppins Light"/>
                <a:ea typeface="+mn-lt"/>
                <a:cs typeface="+mn-lt"/>
              </a:rPr>
              <a:t> et d’un lieu à </a:t>
            </a:r>
            <a:r>
              <a:rPr lang="en-US" sz="1600" err="1">
                <a:solidFill>
                  <a:srgbClr val="0D0D0D"/>
                </a:solidFill>
                <a:latin typeface="Poppins Light"/>
                <a:ea typeface="+mn-lt"/>
                <a:cs typeface="+mn-lt"/>
              </a:rPr>
              <a:t>l’autre</a:t>
            </a:r>
            <a:endParaRPr lang="en-US" sz="1600" err="1">
              <a:latin typeface="Poppins Light"/>
              <a:ea typeface="Calibri" panose="020F0502020204030204"/>
              <a:cs typeface="Calibri" panose="020F0502020204030204"/>
            </a:endParaRPr>
          </a:p>
          <a:p>
            <a:pPr marL="0" indent="0" algn="l">
              <a:lnSpc>
                <a:spcPts val="2475"/>
              </a:lnSpc>
              <a:buNone/>
            </a:pPr>
            <a:endParaRPr lang="en-US" sz="1500" dirty="0">
              <a:solidFill>
                <a:srgbClr val="0D0D0D"/>
              </a:solidFill>
              <a:latin typeface="Poppins Light"/>
              <a:cs typeface="Poppins Light"/>
            </a:endParaRPr>
          </a:p>
        </p:txBody>
      </p:sp>
      <p:sp>
        <p:nvSpPr>
          <p:cNvPr id="7" name="Quantitative methods are important during an emergency because they"/>
          <p:cNvSpPr/>
          <p:nvPr/>
        </p:nvSpPr>
        <p:spPr>
          <a:xfrm>
            <a:off x="2114550" y="6196013"/>
            <a:ext cx="14077950" cy="428625"/>
          </a:xfrm>
          <a:prstGeom prst="rect">
            <a:avLst/>
          </a:prstGeom>
          <a:noFill/>
          <a:ln/>
        </p:spPr>
        <p:txBody>
          <a:bodyPr wrap="square" lIns="0" tIns="0" rIns="0" bIns="0" rtlCol="0" anchor="t"/>
          <a:lstStyle/>
          <a:p>
            <a:r>
              <a:rPr lang="en-US" sz="2250" b="1">
                <a:solidFill>
                  <a:srgbClr val="0D0D0D"/>
                </a:solidFill>
                <a:latin typeface="Poppins SemiBold"/>
                <a:ea typeface="+mn-lt"/>
                <a:cs typeface="+mn-lt"/>
              </a:rPr>
              <a:t>Les </a:t>
            </a:r>
            <a:r>
              <a:rPr lang="en-US" sz="2250" b="1" err="1">
                <a:solidFill>
                  <a:srgbClr val="0D0D0D"/>
                </a:solidFill>
                <a:latin typeface="Poppins SemiBold"/>
                <a:ea typeface="+mn-lt"/>
                <a:cs typeface="+mn-lt"/>
              </a:rPr>
              <a:t>méthodes</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qualitatives</a:t>
            </a:r>
            <a:r>
              <a:rPr lang="en-US" sz="2250" b="1" dirty="0">
                <a:solidFill>
                  <a:srgbClr val="0D0D0D"/>
                </a:solidFill>
                <a:latin typeface="Poppins SemiBold"/>
                <a:ea typeface="+mn-lt"/>
                <a:cs typeface="+mn-lt"/>
              </a:rPr>
              <a:t> </a:t>
            </a:r>
            <a:r>
              <a:rPr lang="en-US" sz="2250" err="1">
                <a:solidFill>
                  <a:srgbClr val="0D0D0D"/>
                </a:solidFill>
                <a:latin typeface="Poppins SemiBold"/>
                <a:ea typeface="+mn-lt"/>
                <a:cs typeface="+mn-lt"/>
              </a:rPr>
              <a:t>sont</a:t>
            </a:r>
            <a:r>
              <a:rPr lang="en-US" sz="2250" dirty="0">
                <a:solidFill>
                  <a:srgbClr val="0D0D0D"/>
                </a:solidFill>
                <a:latin typeface="Poppins SemiBold"/>
                <a:ea typeface="+mn-lt"/>
                <a:cs typeface="+mn-lt"/>
              </a:rPr>
              <a:t> </a:t>
            </a:r>
            <a:r>
              <a:rPr lang="en-US" sz="2250" err="1">
                <a:solidFill>
                  <a:srgbClr val="0D0D0D"/>
                </a:solidFill>
                <a:latin typeface="Poppins SemiBold"/>
                <a:ea typeface="+mn-lt"/>
                <a:cs typeface="+mn-lt"/>
              </a:rPr>
              <a:t>importantes</a:t>
            </a:r>
            <a:r>
              <a:rPr lang="en-US" sz="2250">
                <a:solidFill>
                  <a:srgbClr val="0D0D0D"/>
                </a:solidFill>
                <a:latin typeface="Poppins SemiBold"/>
                <a:ea typeface="+mn-lt"/>
                <a:cs typeface="+mn-lt"/>
              </a:rPr>
              <a:t> pendant </a:t>
            </a:r>
            <a:r>
              <a:rPr lang="en-US" sz="2250" err="1">
                <a:solidFill>
                  <a:srgbClr val="0D0D0D"/>
                </a:solidFill>
                <a:latin typeface="Poppins SemiBold"/>
                <a:ea typeface="+mn-lt"/>
                <a:cs typeface="+mn-lt"/>
              </a:rPr>
              <a:t>une</a:t>
            </a:r>
            <a:r>
              <a:rPr lang="en-US" sz="2250">
                <a:solidFill>
                  <a:srgbClr val="0D0D0D"/>
                </a:solidFill>
                <a:latin typeface="Poppins SemiBold"/>
                <a:ea typeface="+mn-lt"/>
                <a:cs typeface="+mn-lt"/>
              </a:rPr>
              <a:t> situation </a:t>
            </a:r>
            <a:r>
              <a:rPr lang="en-US" sz="2250" err="1">
                <a:solidFill>
                  <a:srgbClr val="0D0D0D"/>
                </a:solidFill>
                <a:latin typeface="Poppins SemiBold"/>
                <a:ea typeface="+mn-lt"/>
                <a:cs typeface="+mn-lt"/>
              </a:rPr>
              <a:t>d’urgence</a:t>
            </a:r>
            <a:r>
              <a:rPr lang="en-US" sz="2250">
                <a:solidFill>
                  <a:srgbClr val="0D0D0D"/>
                </a:solidFill>
                <a:latin typeface="Poppins SemiBold"/>
                <a:ea typeface="+mn-lt"/>
                <a:cs typeface="+mn-lt"/>
              </a:rPr>
              <a:t> car </a:t>
            </a:r>
            <a:r>
              <a:rPr lang="en-US" sz="2250" err="1">
                <a:solidFill>
                  <a:srgbClr val="0D0D0D"/>
                </a:solidFill>
                <a:latin typeface="Poppins SemiBold"/>
                <a:ea typeface="+mn-lt"/>
                <a:cs typeface="+mn-lt"/>
              </a:rPr>
              <a:t>elles</a:t>
            </a:r>
            <a:r>
              <a:rPr lang="en-US" sz="2250">
                <a:solidFill>
                  <a:srgbClr val="0D0D0D"/>
                </a:solidFill>
                <a:latin typeface="Poppins SemiBold"/>
                <a:ea typeface="+mn-lt"/>
                <a:cs typeface="+mn-lt"/>
              </a:rPr>
              <a:t> :</a:t>
            </a:r>
            <a:endParaRPr lang="en-US">
              <a:latin typeface="Poppins SemiBold"/>
              <a:ea typeface="+mn-lt"/>
              <a:cs typeface="+mn-lt"/>
            </a:endParaRPr>
          </a:p>
          <a:p>
            <a:pPr marL="0" indent="0" algn="l">
              <a:lnSpc>
                <a:spcPts val="3375"/>
              </a:lnSpc>
              <a:buNone/>
            </a:pPr>
            <a:endParaRPr lang="en-US" sz="2250" dirty="0">
              <a:solidFill>
                <a:srgbClr val="0D0D0D"/>
              </a:solidFill>
              <a:latin typeface="Poppins SemiBold"/>
              <a:cs typeface="Poppins SemiBold"/>
            </a:endParaRPr>
          </a:p>
        </p:txBody>
      </p:sp>
      <p:sp>
        <p:nvSpPr>
          <p:cNvPr id="8" name="Allow an understanding of why and how affected people and communities cope with and are impacted by an emergency Give us an opportunity to listen to people Help to start a dialogueconversation with people affected by an emergency situation"/>
          <p:cNvSpPr/>
          <p:nvPr/>
        </p:nvSpPr>
        <p:spPr>
          <a:xfrm>
            <a:off x="2114550" y="6929438"/>
            <a:ext cx="14077950" cy="942975"/>
          </a:xfrm>
          <a:prstGeom prst="rect">
            <a:avLst/>
          </a:prstGeom>
          <a:noFill/>
          <a:ln/>
        </p:spPr>
        <p:txBody>
          <a:bodyPr wrap="square" lIns="0" tIns="0" rIns="0" bIns="0" rtlCol="0" anchor="t"/>
          <a:lstStyle/>
          <a:p>
            <a:pPr lvl="1"/>
            <a:r>
              <a:rPr lang="en-US" sz="1500" err="1">
                <a:solidFill>
                  <a:srgbClr val="0D0D0D"/>
                </a:solidFill>
                <a:latin typeface="Poppins Light"/>
                <a:ea typeface="+mn-lt"/>
                <a:cs typeface="+mn-lt"/>
              </a:rPr>
              <a:t>permettent</a:t>
            </a:r>
            <a:r>
              <a:rPr lang="en-US" sz="1500">
                <a:solidFill>
                  <a:srgbClr val="0D0D0D"/>
                </a:solidFill>
                <a:latin typeface="Poppins Light"/>
                <a:ea typeface="+mn-lt"/>
                <a:cs typeface="+mn-lt"/>
              </a:rPr>
              <a:t> de </a:t>
            </a:r>
            <a:r>
              <a:rPr lang="en-US" sz="1500" err="1">
                <a:solidFill>
                  <a:srgbClr val="0D0D0D"/>
                </a:solidFill>
                <a:latin typeface="Poppins Light"/>
                <a:ea typeface="+mn-lt"/>
                <a:cs typeface="+mn-lt"/>
              </a:rPr>
              <a:t>comprendre</a:t>
            </a:r>
            <a:r>
              <a:rPr lang="en-US" sz="1500">
                <a:solidFill>
                  <a:srgbClr val="0D0D0D"/>
                </a:solidFill>
                <a:latin typeface="Poppins Light"/>
                <a:ea typeface="+mn-lt"/>
                <a:cs typeface="+mn-lt"/>
              </a:rPr>
              <a:t> pourquoi les personnes et les communautés touchées subissent les effets d’une urgence et comment elles font face à ceux-ci</a:t>
            </a:r>
            <a:endParaRPr lang="en-US">
              <a:latin typeface="Poppins Light"/>
              <a:ea typeface="Calibri" panose="020F0502020204030204"/>
              <a:cs typeface="Calibri" panose="020F0502020204030204"/>
            </a:endParaRPr>
          </a:p>
          <a:p>
            <a:pPr lvl="1"/>
            <a:r>
              <a:rPr lang="en-US" sz="1500" err="1">
                <a:solidFill>
                  <a:srgbClr val="0D0D0D"/>
                </a:solidFill>
                <a:latin typeface="Poppins Light"/>
                <a:ea typeface="+mn-lt"/>
                <a:cs typeface="+mn-lt"/>
              </a:rPr>
              <a:t>donnent</a:t>
            </a:r>
            <a:r>
              <a:rPr lang="en-US" sz="1500">
                <a:solidFill>
                  <a:srgbClr val="0D0D0D"/>
                </a:solidFill>
                <a:latin typeface="Poppins Light"/>
                <a:ea typeface="+mn-lt"/>
                <a:cs typeface="+mn-lt"/>
              </a:rPr>
              <a:t> la </a:t>
            </a:r>
            <a:r>
              <a:rPr lang="en-US" sz="1500" err="1">
                <a:solidFill>
                  <a:srgbClr val="0D0D0D"/>
                </a:solidFill>
                <a:latin typeface="Poppins Light"/>
                <a:ea typeface="+mn-lt"/>
                <a:cs typeface="+mn-lt"/>
              </a:rPr>
              <a:t>possibilité</a:t>
            </a:r>
            <a:r>
              <a:rPr lang="en-US" sz="1500">
                <a:solidFill>
                  <a:srgbClr val="0D0D0D"/>
                </a:solidFill>
                <a:latin typeface="Poppins Light"/>
                <a:ea typeface="+mn-lt"/>
                <a:cs typeface="+mn-lt"/>
              </a:rPr>
              <a:t> </a:t>
            </a:r>
            <a:r>
              <a:rPr lang="en-US" sz="1500" err="1">
                <a:solidFill>
                  <a:srgbClr val="0D0D0D"/>
                </a:solidFill>
                <a:latin typeface="Poppins Light"/>
                <a:ea typeface="+mn-lt"/>
                <a:cs typeface="+mn-lt"/>
              </a:rPr>
              <a:t>d’écouter</a:t>
            </a:r>
            <a:r>
              <a:rPr lang="en-US" sz="1500">
                <a:solidFill>
                  <a:srgbClr val="0D0D0D"/>
                </a:solidFill>
                <a:latin typeface="Poppins Light"/>
                <a:ea typeface="+mn-lt"/>
                <a:cs typeface="+mn-lt"/>
              </a:rPr>
              <a:t> les </a:t>
            </a:r>
            <a:r>
              <a:rPr lang="en-US" sz="1500" err="1">
                <a:solidFill>
                  <a:srgbClr val="0D0D0D"/>
                </a:solidFill>
                <a:latin typeface="Poppins Light"/>
                <a:ea typeface="+mn-lt"/>
                <a:cs typeface="+mn-lt"/>
              </a:rPr>
              <a:t>personnes</a:t>
            </a:r>
            <a:endParaRPr lang="en-US" err="1">
              <a:latin typeface="Poppins Light"/>
              <a:ea typeface="Calibri" panose="020F0502020204030204"/>
              <a:cs typeface="Calibri" panose="020F0502020204030204"/>
            </a:endParaRPr>
          </a:p>
          <a:p>
            <a:pPr lvl="1"/>
            <a:r>
              <a:rPr lang="en-US" sz="1500" err="1">
                <a:solidFill>
                  <a:srgbClr val="0D0D0D"/>
                </a:solidFill>
                <a:latin typeface="Poppins Light"/>
                <a:ea typeface="+mn-lt"/>
                <a:cs typeface="+mn-lt"/>
              </a:rPr>
              <a:t>aident</a:t>
            </a:r>
            <a:r>
              <a:rPr lang="en-US" sz="1500">
                <a:solidFill>
                  <a:srgbClr val="0D0D0D"/>
                </a:solidFill>
                <a:latin typeface="Poppins Light"/>
                <a:ea typeface="+mn-lt"/>
                <a:cs typeface="+mn-lt"/>
              </a:rPr>
              <a:t> à </a:t>
            </a:r>
            <a:r>
              <a:rPr lang="en-US" sz="1500" err="1">
                <a:solidFill>
                  <a:srgbClr val="0D0D0D"/>
                </a:solidFill>
                <a:latin typeface="Poppins Light"/>
                <a:ea typeface="+mn-lt"/>
                <a:cs typeface="+mn-lt"/>
              </a:rPr>
              <a:t>entamer</a:t>
            </a:r>
            <a:r>
              <a:rPr lang="en-US" sz="1500">
                <a:solidFill>
                  <a:srgbClr val="0D0D0D"/>
                </a:solidFill>
                <a:latin typeface="Poppins Light"/>
                <a:ea typeface="+mn-lt"/>
                <a:cs typeface="+mn-lt"/>
              </a:rPr>
              <a:t> un dialogue/</a:t>
            </a:r>
            <a:r>
              <a:rPr lang="en-US" sz="1500" err="1">
                <a:solidFill>
                  <a:srgbClr val="0D0D0D"/>
                </a:solidFill>
                <a:latin typeface="Poppins Light"/>
                <a:ea typeface="+mn-lt"/>
                <a:cs typeface="+mn-lt"/>
              </a:rPr>
              <a:t>une</a:t>
            </a:r>
            <a:r>
              <a:rPr lang="en-US" sz="1500">
                <a:solidFill>
                  <a:srgbClr val="0D0D0D"/>
                </a:solidFill>
                <a:latin typeface="Poppins Light"/>
                <a:ea typeface="+mn-lt"/>
                <a:cs typeface="+mn-lt"/>
              </a:rPr>
              <a:t> discussion avec les </a:t>
            </a:r>
            <a:r>
              <a:rPr lang="en-US" sz="1500" err="1">
                <a:solidFill>
                  <a:srgbClr val="0D0D0D"/>
                </a:solidFill>
                <a:latin typeface="Poppins Light"/>
                <a:ea typeface="+mn-lt"/>
                <a:cs typeface="+mn-lt"/>
              </a:rPr>
              <a:t>personnes</a:t>
            </a:r>
            <a:r>
              <a:rPr lang="en-US" sz="1500">
                <a:solidFill>
                  <a:srgbClr val="0D0D0D"/>
                </a:solidFill>
                <a:latin typeface="Poppins Light"/>
                <a:ea typeface="+mn-lt"/>
                <a:cs typeface="+mn-lt"/>
              </a:rPr>
              <a:t> </a:t>
            </a:r>
            <a:r>
              <a:rPr lang="en-US" sz="1500" err="1">
                <a:solidFill>
                  <a:srgbClr val="0D0D0D"/>
                </a:solidFill>
                <a:latin typeface="Poppins Light"/>
                <a:ea typeface="+mn-lt"/>
                <a:cs typeface="+mn-lt"/>
              </a:rPr>
              <a:t>touchées</a:t>
            </a:r>
            <a:r>
              <a:rPr lang="en-US" sz="1500">
                <a:solidFill>
                  <a:srgbClr val="0D0D0D"/>
                </a:solidFill>
                <a:latin typeface="Poppins Light"/>
                <a:ea typeface="+mn-lt"/>
                <a:cs typeface="+mn-lt"/>
              </a:rPr>
              <a:t> par </a:t>
            </a:r>
            <a:r>
              <a:rPr lang="en-US" sz="1500" err="1">
                <a:solidFill>
                  <a:srgbClr val="0D0D0D"/>
                </a:solidFill>
                <a:latin typeface="Poppins Light"/>
                <a:ea typeface="+mn-lt"/>
                <a:cs typeface="+mn-lt"/>
              </a:rPr>
              <a:t>une</a:t>
            </a:r>
            <a:r>
              <a:rPr lang="en-US" sz="1500">
                <a:solidFill>
                  <a:srgbClr val="0D0D0D"/>
                </a:solidFill>
                <a:latin typeface="Poppins Light"/>
                <a:ea typeface="+mn-lt"/>
                <a:cs typeface="+mn-lt"/>
              </a:rPr>
              <a:t> situation </a:t>
            </a:r>
            <a:r>
              <a:rPr lang="en-US" sz="1500" err="1">
                <a:solidFill>
                  <a:srgbClr val="0D0D0D"/>
                </a:solidFill>
                <a:latin typeface="Poppins Light"/>
                <a:ea typeface="+mn-lt"/>
                <a:cs typeface="+mn-lt"/>
              </a:rPr>
              <a:t>d’urgence</a:t>
            </a:r>
            <a:endParaRPr lang="en-US" err="1">
              <a:latin typeface="Poppins Light"/>
              <a:ea typeface="Calibri" panose="020F0502020204030204"/>
              <a:cs typeface="Calibri" panose="020F0502020204030204"/>
            </a:endParaRPr>
          </a:p>
          <a:p>
            <a:pPr marL="0" indent="0" algn="l">
              <a:lnSpc>
                <a:spcPts val="2475"/>
              </a:lnSpc>
              <a:buNone/>
            </a:pPr>
            <a:endParaRPr lang="en-US" sz="1500" dirty="0">
              <a:solidFill>
                <a:srgbClr val="0D0D0D"/>
              </a:solidFill>
              <a:latin typeface="Poppins Light"/>
              <a:cs typeface="Poppins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Know the difference between qualitative and quantitative data collection approaches to social science research Know when to apply these different approaches including to which types of questions"/>
          <p:cNvSpPr/>
          <p:nvPr/>
        </p:nvSpPr>
        <p:spPr>
          <a:xfrm>
            <a:off x="8286750" y="3438525"/>
            <a:ext cx="9067800" cy="3409950"/>
          </a:xfrm>
          <a:prstGeom prst="rect">
            <a:avLst/>
          </a:prstGeom>
          <a:noFill/>
          <a:ln/>
        </p:spPr>
        <p:txBody>
          <a:bodyPr wrap="square" lIns="0" tIns="0" rIns="0" bIns="0" rtlCol="0" anchor="t"/>
          <a:lstStyle/>
          <a:p>
            <a:pPr marL="285750" indent="-285750">
              <a:buFont typeface="Arial"/>
              <a:buChar char="•"/>
            </a:pPr>
            <a:r>
              <a:rPr lang="en-US" sz="2700" err="1">
                <a:solidFill>
                  <a:srgbClr val="FFFFFF"/>
                </a:solidFill>
                <a:latin typeface="Poppins Light"/>
                <a:ea typeface="+mn-lt"/>
                <a:cs typeface="+mn-lt"/>
              </a:rPr>
              <a:t>Connaître</a:t>
            </a:r>
            <a:r>
              <a:rPr lang="en-US" sz="2700">
                <a:solidFill>
                  <a:srgbClr val="FFFFFF"/>
                </a:solidFill>
                <a:latin typeface="Poppins Light"/>
                <a:ea typeface="+mn-lt"/>
                <a:cs typeface="+mn-lt"/>
              </a:rPr>
              <a:t> la </a:t>
            </a:r>
            <a:r>
              <a:rPr lang="en-US" sz="2700" err="1">
                <a:solidFill>
                  <a:srgbClr val="FFFFFF"/>
                </a:solidFill>
                <a:latin typeface="Poppins Light"/>
                <a:ea typeface="+mn-lt"/>
                <a:cs typeface="+mn-lt"/>
              </a:rPr>
              <a:t>différence</a:t>
            </a:r>
            <a:r>
              <a:rPr lang="en-US" sz="2700">
                <a:solidFill>
                  <a:srgbClr val="FFFFFF"/>
                </a:solidFill>
                <a:latin typeface="Poppins Light"/>
                <a:ea typeface="+mn-lt"/>
                <a:cs typeface="+mn-lt"/>
              </a:rPr>
              <a:t> entre les approches de la recherche en sciences sociales faisant appel à des méthodes de collecte de données qualitatives et quantitatives</a:t>
            </a:r>
            <a:endParaRPr lang="en-US">
              <a:latin typeface="Poppins Light"/>
              <a:cs typeface="Poppins Light"/>
            </a:endParaRPr>
          </a:p>
          <a:p>
            <a:br>
              <a:rPr lang="en-US" dirty="0"/>
            </a:br>
            <a:endParaRPr lang="en-US">
              <a:latin typeface="Poppins Light"/>
              <a:cs typeface="Poppins Light"/>
            </a:endParaRPr>
          </a:p>
          <a:p>
            <a:pPr marL="285750" indent="-285750">
              <a:buFont typeface="Arial"/>
              <a:buChar char="•"/>
            </a:pPr>
            <a:r>
              <a:rPr lang="en-US" sz="2700">
                <a:solidFill>
                  <a:srgbClr val="FFFFFF"/>
                </a:solidFill>
                <a:latin typeface="Poppins Light"/>
                <a:ea typeface="+mn-lt"/>
                <a:cs typeface="+mn-lt"/>
              </a:rPr>
              <a:t>Savoir </a:t>
            </a:r>
            <a:r>
              <a:rPr lang="en-US" sz="2700" err="1">
                <a:solidFill>
                  <a:srgbClr val="FFFFFF"/>
                </a:solidFill>
                <a:latin typeface="Poppins Light"/>
                <a:ea typeface="+mn-lt"/>
                <a:cs typeface="+mn-lt"/>
              </a:rPr>
              <a:t>quand</a:t>
            </a:r>
            <a:r>
              <a:rPr lang="en-US" sz="2700" dirty="0">
                <a:solidFill>
                  <a:srgbClr val="FFFFFF"/>
                </a:solidFill>
                <a:latin typeface="Poppins Light"/>
                <a:ea typeface="+mn-lt"/>
                <a:cs typeface="+mn-lt"/>
              </a:rPr>
              <a:t> </a:t>
            </a:r>
            <a:r>
              <a:rPr lang="en-US" sz="2700" err="1">
                <a:solidFill>
                  <a:srgbClr val="FFFFFF"/>
                </a:solidFill>
                <a:latin typeface="Poppins Light"/>
                <a:ea typeface="+mn-lt"/>
                <a:cs typeface="+mn-lt"/>
              </a:rPr>
              <a:t>utiliser</a:t>
            </a:r>
            <a:r>
              <a:rPr lang="en-US" sz="2700">
                <a:solidFill>
                  <a:srgbClr val="FFFFFF"/>
                </a:solidFill>
                <a:latin typeface="Poppins Light"/>
                <a:ea typeface="+mn-lt"/>
                <a:cs typeface="+mn-lt"/>
              </a:rPr>
              <a:t> ces différentes approches, y compris en fonction des types de questions</a:t>
            </a:r>
            <a:endParaRPr lang="en-US">
              <a:latin typeface="Poppins Light"/>
              <a:ea typeface="+mn-lt"/>
              <a:cs typeface="+mn-lt"/>
            </a:endParaRPr>
          </a:p>
          <a:p>
            <a:pPr marL="0" indent="0" algn="l">
              <a:lnSpc>
                <a:spcPts val="4125"/>
              </a:lnSpc>
              <a:spcAft>
                <a:spcPts val="1050"/>
              </a:spcAft>
              <a:buNone/>
            </a:pPr>
            <a:endParaRPr lang="en-US" sz="2700" dirty="0">
              <a:solidFill>
                <a:srgbClr val="FFFFFF"/>
              </a:solidFill>
              <a:latin typeface="Poppins SemiBold"/>
              <a:cs typeface="Poppins SemiBold"/>
            </a:endParaRPr>
          </a:p>
        </p:txBody>
      </p:sp>
      <p:sp>
        <p:nvSpPr>
          <p:cNvPr id="4" name="Learning outcomes"/>
          <p:cNvSpPr/>
          <p:nvPr/>
        </p:nvSpPr>
        <p:spPr>
          <a:xfrm>
            <a:off x="952500" y="4000500"/>
            <a:ext cx="6210300" cy="2286000"/>
          </a:xfrm>
          <a:prstGeom prst="rect">
            <a:avLst/>
          </a:prstGeom>
          <a:noFill/>
          <a:ln/>
        </p:spPr>
        <p:txBody>
          <a:bodyPr wrap="square" lIns="0" tIns="0" rIns="0" bIns="0" rtlCol="0" anchor="t"/>
          <a:lstStyle/>
          <a:p>
            <a:r>
              <a:rPr lang="en-US" sz="6500" b="1" err="1">
                <a:solidFill>
                  <a:srgbClr val="FFFFFF"/>
                </a:solidFill>
                <a:latin typeface="Poppins SemiBold"/>
                <a:ea typeface="+mn-lt"/>
                <a:cs typeface="+mn-lt"/>
              </a:rPr>
              <a:t>Objectifs</a:t>
            </a:r>
            <a:r>
              <a:rPr lang="en-US" sz="6500" b="1" dirty="0">
                <a:solidFill>
                  <a:srgbClr val="FFFFFF"/>
                </a:solidFill>
                <a:latin typeface="Poppins SemiBold"/>
                <a:ea typeface="+mn-lt"/>
                <a:cs typeface="+mn-lt"/>
              </a:rPr>
              <a:t> </a:t>
            </a:r>
            <a:r>
              <a:rPr lang="en-US" sz="6500" b="1" err="1">
                <a:solidFill>
                  <a:srgbClr val="FFFFFF"/>
                </a:solidFill>
                <a:latin typeface="Poppins SemiBold"/>
                <a:ea typeface="+mn-lt"/>
                <a:cs typeface="+mn-lt"/>
              </a:rPr>
              <a:t>pédagogiques</a:t>
            </a:r>
            <a:endParaRPr lang="en-US" sz="6500" err="1">
              <a:latin typeface="Poppins SemiBold"/>
            </a:endParaRPr>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4">
    <p:bg>
      <p:bgPr>
        <a:solidFill>
          <a:srgbClr val="2F9C67"/>
        </a:solidFill>
        <a:effectLst/>
      </p:bgPr>
    </p:bg>
    <p:spTree>
      <p:nvGrpSpPr>
        <p:cNvPr id="1" name=""/>
        <p:cNvGrpSpPr/>
        <p:nvPr/>
      </p:nvGrpSpPr>
      <p:grpSpPr>
        <a:xfrm>
          <a:off x="0" y="0"/>
          <a:ext cx="0" cy="0"/>
          <a:chOff x="0" y="0"/>
          <a:chExt cx="0" cy="0"/>
        </a:xfrm>
      </p:grpSpPr>
      <p:pic>
        <p:nvPicPr>
          <p:cNvPr id="2" name="Background"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4381500"/>
            <a:ext cx="16383000" cy="3409950"/>
          </a:xfrm>
          <a:prstGeom prst="rect">
            <a:avLst/>
          </a:prstGeom>
        </p:spPr>
      </p:pic>
      <p:pic>
        <p:nvPicPr>
          <p:cNvPr id="3" name="Frame 209558490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0" y="0"/>
            <a:ext cx="18288000" cy="2505075"/>
          </a:xfrm>
          <a:prstGeom prst="rect">
            <a:avLst/>
          </a:prstGeom>
        </p:spPr>
      </p:pic>
      <p:sp>
        <p:nvSpPr>
          <p:cNvPr id="4" name="How are quantitative methods different to qualitative methods"/>
          <p:cNvSpPr/>
          <p:nvPr/>
        </p:nvSpPr>
        <p:spPr>
          <a:xfrm>
            <a:off x="2219325" y="5391150"/>
            <a:ext cx="13420725" cy="1428750"/>
          </a:xfrm>
          <a:prstGeom prst="rect">
            <a:avLst/>
          </a:prstGeom>
          <a:noFill/>
          <a:ln/>
        </p:spPr>
        <p:txBody>
          <a:bodyPr wrap="square" lIns="0" tIns="0" rIns="0" bIns="0" rtlCol="0" anchor="ctr"/>
          <a:lstStyle/>
          <a:p>
            <a:pPr algn="ctr"/>
            <a:r>
              <a:rPr lang="en-US" sz="3750" dirty="0">
                <a:solidFill>
                  <a:srgbClr val="FFFFFF"/>
                </a:solidFill>
                <a:latin typeface="Poppins SemiBold"/>
                <a:ea typeface="+mn-lt"/>
                <a:cs typeface="+mn-lt"/>
              </a:rPr>
              <a:t>En quoi les </a:t>
            </a:r>
            <a:r>
              <a:rPr lang="en-US" sz="3750" dirty="0" err="1">
                <a:solidFill>
                  <a:srgbClr val="FFFFFF"/>
                </a:solidFill>
                <a:latin typeface="Poppins SemiBold"/>
                <a:ea typeface="+mn-lt"/>
                <a:cs typeface="+mn-lt"/>
              </a:rPr>
              <a:t>méthodes</a:t>
            </a:r>
            <a:r>
              <a:rPr lang="en-US" sz="3750" dirty="0">
                <a:solidFill>
                  <a:srgbClr val="FFFFFF"/>
                </a:solidFill>
                <a:latin typeface="Poppins SemiBold"/>
                <a:ea typeface="+mn-lt"/>
                <a:cs typeface="+mn-lt"/>
              </a:rPr>
              <a:t> </a:t>
            </a:r>
            <a:r>
              <a:rPr lang="en-US" sz="3750" dirty="0" err="1">
                <a:solidFill>
                  <a:srgbClr val="FFFFFF"/>
                </a:solidFill>
                <a:latin typeface="Poppins SemiBold"/>
                <a:ea typeface="+mn-lt"/>
                <a:cs typeface="+mn-lt"/>
              </a:rPr>
              <a:t>quantitatives</a:t>
            </a:r>
            <a:r>
              <a:rPr lang="en-US" sz="3750" dirty="0">
                <a:solidFill>
                  <a:srgbClr val="FFFFFF"/>
                </a:solidFill>
                <a:latin typeface="Poppins SemiBold"/>
                <a:ea typeface="+mn-lt"/>
                <a:cs typeface="+mn-lt"/>
              </a:rPr>
              <a:t> </a:t>
            </a:r>
            <a:r>
              <a:rPr lang="en-US" sz="3750" dirty="0" err="1">
                <a:solidFill>
                  <a:srgbClr val="FFFFFF"/>
                </a:solidFill>
                <a:latin typeface="Poppins SemiBold"/>
                <a:ea typeface="+mn-lt"/>
                <a:cs typeface="+mn-lt"/>
              </a:rPr>
              <a:t>sont-elles</a:t>
            </a:r>
            <a:r>
              <a:rPr lang="en-US" sz="3750" dirty="0">
                <a:solidFill>
                  <a:srgbClr val="FFFFFF"/>
                </a:solidFill>
                <a:latin typeface="Poppins SemiBold"/>
                <a:ea typeface="+mn-lt"/>
                <a:cs typeface="+mn-lt"/>
              </a:rPr>
              <a:t> </a:t>
            </a:r>
            <a:r>
              <a:rPr lang="en-US" sz="3750" dirty="0" err="1">
                <a:solidFill>
                  <a:srgbClr val="FFFFFF"/>
                </a:solidFill>
                <a:latin typeface="Poppins SemiBold"/>
                <a:ea typeface="+mn-lt"/>
                <a:cs typeface="+mn-lt"/>
              </a:rPr>
              <a:t>différentes</a:t>
            </a:r>
            <a:r>
              <a:rPr lang="en-US" sz="3750" dirty="0">
                <a:solidFill>
                  <a:srgbClr val="FFFFFF"/>
                </a:solidFill>
                <a:latin typeface="Poppins SemiBold"/>
                <a:ea typeface="+mn-lt"/>
                <a:cs typeface="+mn-lt"/>
              </a:rPr>
              <a:t> des </a:t>
            </a:r>
            <a:r>
              <a:rPr lang="en-US" sz="3750" dirty="0" err="1">
                <a:solidFill>
                  <a:srgbClr val="FFFFFF"/>
                </a:solidFill>
                <a:latin typeface="Poppins SemiBold"/>
                <a:ea typeface="+mn-lt"/>
                <a:cs typeface="+mn-lt"/>
              </a:rPr>
              <a:t>qualitatives</a:t>
            </a:r>
            <a:r>
              <a:rPr lang="en-US" sz="3750" dirty="0">
                <a:solidFill>
                  <a:srgbClr val="FFFFFF"/>
                </a:solidFill>
                <a:latin typeface="Poppins SemiBold"/>
                <a:ea typeface="+mn-lt"/>
                <a:cs typeface="+mn-lt"/>
              </a:rPr>
              <a:t> ?</a:t>
            </a:r>
            <a:endParaRPr lang="en-US" dirty="0">
              <a:latin typeface="Poppins SemiBold"/>
              <a:ea typeface="+mn-lt"/>
              <a:cs typeface="+mn-lt"/>
            </a:endParaRPr>
          </a:p>
        </p:txBody>
      </p:sp>
      <p:sp>
        <p:nvSpPr>
          <p:cNvPr id="5" name="Quantitative vs Qualitative"/>
          <p:cNvSpPr/>
          <p:nvPr/>
        </p:nvSpPr>
        <p:spPr>
          <a:xfrm>
            <a:off x="952500" y="752475"/>
            <a:ext cx="16402050" cy="1000125"/>
          </a:xfrm>
          <a:prstGeom prst="rect">
            <a:avLst/>
          </a:prstGeom>
          <a:noFill/>
          <a:ln/>
        </p:spPr>
        <p:txBody>
          <a:bodyPr wrap="square" lIns="0" tIns="0" rIns="0" bIns="0" rtlCol="0" anchor="t"/>
          <a:lstStyle/>
          <a:p>
            <a:r>
              <a:rPr lang="en-US" sz="6000" b="1" err="1">
                <a:solidFill>
                  <a:srgbClr val="FFFFFF"/>
                </a:solidFill>
                <a:latin typeface="Poppins SemiBold"/>
                <a:ea typeface="+mn-lt"/>
                <a:cs typeface="+mn-lt"/>
              </a:rPr>
              <a:t>Méthodes</a:t>
            </a:r>
            <a:r>
              <a:rPr lang="en-US" sz="6000" b="1" dirty="0">
                <a:solidFill>
                  <a:srgbClr val="FFFFFF"/>
                </a:solidFill>
                <a:latin typeface="Poppins SemiBold"/>
                <a:ea typeface="+mn-lt"/>
                <a:cs typeface="+mn-lt"/>
              </a:rPr>
              <a:t> </a:t>
            </a:r>
            <a:r>
              <a:rPr lang="en-US" sz="6000" b="1" err="1">
                <a:solidFill>
                  <a:srgbClr val="FFFFFF"/>
                </a:solidFill>
                <a:latin typeface="Poppins SemiBold"/>
                <a:ea typeface="+mn-lt"/>
                <a:cs typeface="+mn-lt"/>
              </a:rPr>
              <a:t>quantitatives</a:t>
            </a:r>
            <a:r>
              <a:rPr lang="en-US" sz="6000" b="1" dirty="0">
                <a:solidFill>
                  <a:srgbClr val="FFFFFF"/>
                </a:solidFill>
                <a:latin typeface="Poppins SemiBold"/>
                <a:ea typeface="+mn-lt"/>
                <a:cs typeface="+mn-lt"/>
              </a:rPr>
              <a:t> </a:t>
            </a:r>
            <a:r>
              <a:rPr lang="en-US" sz="6000" b="1" err="1">
                <a:solidFill>
                  <a:srgbClr val="FFFFFF"/>
                </a:solidFill>
                <a:latin typeface="Poppins SemiBold"/>
                <a:ea typeface="+mn-lt"/>
                <a:cs typeface="+mn-lt"/>
              </a:rPr>
              <a:t>ou</a:t>
            </a:r>
            <a:r>
              <a:rPr lang="en-US" sz="6000" b="1">
                <a:solidFill>
                  <a:srgbClr val="FFFFFF"/>
                </a:solidFill>
                <a:latin typeface="Poppins SemiBold"/>
                <a:ea typeface="+mn-lt"/>
                <a:cs typeface="+mn-lt"/>
              </a:rPr>
              <a:t> qualitatives</a:t>
            </a:r>
            <a:endParaRPr lang="en-US">
              <a:latin typeface="Poppins SemiBold"/>
            </a:endParaRPr>
          </a:p>
          <a:p>
            <a:pPr marL="0" indent="0" algn="l">
              <a:lnSpc>
                <a:spcPts val="7875"/>
              </a:lnSpc>
              <a:buNone/>
            </a:pPr>
            <a:endParaRPr lang="en-US" sz="6000" dirty="0">
              <a:solidFill>
                <a:srgbClr val="FFFFFF"/>
              </a:solidFill>
              <a:latin typeface="Poppins SemiBold"/>
              <a:cs typeface="Poppins 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4038600"/>
            <a:ext cx="16383000" cy="4010025"/>
          </a:xfrm>
          <a:prstGeom prst="rect">
            <a:avLst/>
          </a:prstGeom>
        </p:spPr>
      </p:pic>
      <p:sp>
        <p:nvSpPr>
          <p:cNvPr id="4" name="Quantitative approaches"/>
          <p:cNvSpPr/>
          <p:nvPr/>
        </p:nvSpPr>
        <p:spPr>
          <a:xfrm>
            <a:off x="952500" y="952500"/>
            <a:ext cx="16402050" cy="904875"/>
          </a:xfrm>
          <a:prstGeom prst="rect">
            <a:avLst/>
          </a:prstGeom>
          <a:noFill/>
          <a:ln/>
        </p:spPr>
        <p:txBody>
          <a:bodyPr wrap="square" lIns="0" tIns="0" rIns="0" bIns="0" rtlCol="0" anchor="b"/>
          <a:lstStyle/>
          <a:p>
            <a:r>
              <a:rPr lang="en-US" sz="5250" b="1" err="1">
                <a:solidFill>
                  <a:srgbClr val="FFFFFF"/>
                </a:solidFill>
                <a:latin typeface="Poppins SemiBold"/>
                <a:ea typeface="+mn-lt"/>
                <a:cs typeface="+mn-lt"/>
              </a:rPr>
              <a:t>Méthodes</a:t>
            </a:r>
            <a:r>
              <a:rPr lang="en-US" sz="5250" b="1" dirty="0">
                <a:solidFill>
                  <a:srgbClr val="FFFFFF"/>
                </a:solidFill>
                <a:latin typeface="Poppins SemiBold"/>
                <a:ea typeface="+mn-lt"/>
                <a:cs typeface="+mn-lt"/>
              </a:rPr>
              <a:t> </a:t>
            </a:r>
            <a:r>
              <a:rPr lang="en-US" sz="5250" b="1" err="1">
                <a:solidFill>
                  <a:srgbClr val="FFFFFF"/>
                </a:solidFill>
                <a:latin typeface="Poppins SemiBold"/>
                <a:ea typeface="+mn-lt"/>
                <a:cs typeface="+mn-lt"/>
              </a:rPr>
              <a:t>quantitatives</a:t>
            </a:r>
            <a:r>
              <a:rPr lang="en-US" sz="5250" b="1" dirty="0">
                <a:solidFill>
                  <a:srgbClr val="FFFFFF"/>
                </a:solidFill>
                <a:latin typeface="Poppins SemiBold"/>
                <a:ea typeface="+mn-lt"/>
                <a:cs typeface="+mn-lt"/>
              </a:rPr>
              <a:t>…</a:t>
            </a:r>
            <a:endParaRPr lang="en-US" b="1" dirty="0">
              <a:latin typeface="Poppins SemiBold"/>
              <a:ea typeface="+mn-lt"/>
              <a:cs typeface="+mn-lt"/>
            </a:endParaRPr>
          </a:p>
        </p:txBody>
      </p:sp>
      <p:sp>
        <p:nvSpPr>
          <p:cNvPr id="5" name="Work with numbers Generally uses surveying of a large group of people and a structured questionnaire that contain predominantly closed-ended questions Can test theories you have about a situation Analysis often uses statistical methods The more representa"/>
          <p:cNvSpPr/>
          <p:nvPr/>
        </p:nvSpPr>
        <p:spPr>
          <a:xfrm>
            <a:off x="2114550" y="5610225"/>
            <a:ext cx="14077950" cy="1571625"/>
          </a:xfrm>
          <a:prstGeom prst="rect">
            <a:avLst/>
          </a:prstGeom>
          <a:noFill/>
          <a:ln/>
        </p:spPr>
        <p:txBody>
          <a:bodyPr wrap="square" lIns="0" tIns="0" rIns="0" bIns="0" rtlCol="0" anchor="t"/>
          <a:lstStyle/>
          <a:p>
            <a:pPr marL="285750" indent="-285750">
              <a:buFont typeface="Arial"/>
              <a:buChar char="•"/>
            </a:pPr>
            <a:r>
              <a:rPr lang="en-US" sz="1500" err="1">
                <a:solidFill>
                  <a:srgbClr val="0D0D0D"/>
                </a:solidFill>
                <a:latin typeface="Poppins Light"/>
                <a:ea typeface="+mn-lt"/>
                <a:cs typeface="+mn-lt"/>
              </a:rPr>
              <a:t>Méthodes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chiffrées</a:t>
            </a:r>
            <a:endParaRPr lang="en-US" err="1">
              <a:latin typeface="Poppins Light"/>
              <a:cs typeface="Poppins Light"/>
            </a:endParaRPr>
          </a:p>
          <a:p>
            <a:pPr marL="285750" indent="-285750">
              <a:buFont typeface="Arial"/>
              <a:buChar char="•"/>
            </a:pPr>
            <a:r>
              <a:rPr lang="en-US" sz="1500" dirty="0">
                <a:solidFill>
                  <a:srgbClr val="0D0D0D"/>
                </a:solidFill>
                <a:latin typeface="Poppins Light"/>
                <a:ea typeface="+mn-lt"/>
                <a:cs typeface="+mn-lt"/>
              </a:rPr>
              <a:t>Consistent </a:t>
            </a:r>
            <a:r>
              <a:rPr lang="en-US" sz="1500" err="1">
                <a:solidFill>
                  <a:srgbClr val="0D0D0D"/>
                </a:solidFill>
                <a:latin typeface="Poppins Light"/>
                <a:ea typeface="+mn-lt"/>
                <a:cs typeface="+mn-lt"/>
              </a:rPr>
              <a:t>généralement</a:t>
            </a:r>
            <a:r>
              <a:rPr lang="en-US" sz="1500" dirty="0">
                <a:solidFill>
                  <a:srgbClr val="0D0D0D"/>
                </a:solidFill>
                <a:latin typeface="Poppins Light"/>
                <a:ea typeface="+mn-lt"/>
                <a:cs typeface="+mn-lt"/>
              </a:rPr>
              <a:t> à sonder un large </a:t>
            </a:r>
            <a:r>
              <a:rPr lang="en-US" sz="1500" err="1">
                <a:solidFill>
                  <a:srgbClr val="0D0D0D"/>
                </a:solidFill>
                <a:latin typeface="Poppins Light"/>
                <a:ea typeface="+mn-lt"/>
                <a:cs typeface="+mn-lt"/>
              </a:rPr>
              <a:t>groupe</a:t>
            </a:r>
            <a:r>
              <a:rPr lang="en-US" sz="1500" dirty="0">
                <a:solidFill>
                  <a:srgbClr val="0D0D0D"/>
                </a:solidFill>
                <a:latin typeface="Poppins Light"/>
                <a:ea typeface="+mn-lt"/>
                <a:cs typeface="+mn-lt"/>
              </a:rPr>
              <a:t> de </a:t>
            </a:r>
            <a:r>
              <a:rPr lang="en-US" sz="1500" err="1">
                <a:solidFill>
                  <a:srgbClr val="0D0D0D"/>
                </a:solidFill>
                <a:latin typeface="Poppins Light"/>
                <a:ea typeface="+mn-lt"/>
                <a:cs typeface="+mn-lt"/>
              </a:rPr>
              <a:t>personnes</a:t>
            </a:r>
            <a:r>
              <a:rPr lang="en-US" sz="1500" dirty="0">
                <a:solidFill>
                  <a:srgbClr val="0D0D0D"/>
                </a:solidFill>
                <a:latin typeface="Poppins Light"/>
                <a:ea typeface="+mn-lt"/>
                <a:cs typeface="+mn-lt"/>
              </a:rPr>
              <a:t> au </a:t>
            </a:r>
            <a:r>
              <a:rPr lang="en-US" sz="1500" err="1">
                <a:solidFill>
                  <a:srgbClr val="0D0D0D"/>
                </a:solidFill>
                <a:latin typeface="Poppins Light"/>
                <a:ea typeface="+mn-lt"/>
                <a:cs typeface="+mn-lt"/>
              </a:rPr>
              <a:t>moyen</a:t>
            </a:r>
            <a:r>
              <a:rPr lang="en-US" sz="1500" dirty="0">
                <a:solidFill>
                  <a:srgbClr val="0D0D0D"/>
                </a:solidFill>
                <a:latin typeface="Poppins Light"/>
                <a:ea typeface="+mn-lt"/>
                <a:cs typeface="+mn-lt"/>
              </a:rPr>
              <a:t> d’un questionnaire </a:t>
            </a:r>
            <a:r>
              <a:rPr lang="en-US" sz="1500" err="1">
                <a:solidFill>
                  <a:srgbClr val="0D0D0D"/>
                </a:solidFill>
                <a:latin typeface="Poppins Light"/>
                <a:ea typeface="+mn-lt"/>
                <a:cs typeface="+mn-lt"/>
              </a:rPr>
              <a:t>structuré</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contenant</a:t>
            </a:r>
            <a:r>
              <a:rPr lang="en-US" sz="1500" dirty="0">
                <a:solidFill>
                  <a:srgbClr val="0D0D0D"/>
                </a:solidFill>
                <a:latin typeface="Poppins Light"/>
                <a:ea typeface="+mn-lt"/>
                <a:cs typeface="+mn-lt"/>
              </a:rPr>
              <a:t> des questions </a:t>
            </a:r>
            <a:r>
              <a:rPr lang="en-US" sz="1500" err="1">
                <a:solidFill>
                  <a:srgbClr val="0D0D0D"/>
                </a:solidFill>
                <a:latin typeface="Poppins Light"/>
                <a:ea typeface="+mn-lt"/>
                <a:cs typeface="+mn-lt"/>
              </a:rPr>
              <a:t>majoritairement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fermées</a:t>
            </a:r>
            <a:endParaRPr lang="en-US" err="1">
              <a:latin typeface="Poppins Light"/>
              <a:cs typeface="Poppins Light"/>
            </a:endParaRPr>
          </a:p>
          <a:p>
            <a:pPr marL="285750" indent="-285750">
              <a:buFont typeface="Arial"/>
              <a:buChar char="•"/>
            </a:pPr>
            <a:r>
              <a:rPr lang="en-US" sz="1500" err="1">
                <a:solidFill>
                  <a:srgbClr val="0D0D0D"/>
                </a:solidFill>
                <a:latin typeface="Poppins Light"/>
                <a:ea typeface="+mn-lt"/>
                <a:cs typeface="+mn-lt"/>
              </a:rPr>
              <a:t>Permettent</a:t>
            </a:r>
            <a:r>
              <a:rPr lang="en-US" sz="1500" dirty="0">
                <a:solidFill>
                  <a:srgbClr val="0D0D0D"/>
                </a:solidFill>
                <a:latin typeface="Poppins Light"/>
                <a:ea typeface="+mn-lt"/>
                <a:cs typeface="+mn-lt"/>
              </a:rPr>
              <a:t> de </a:t>
            </a:r>
            <a:r>
              <a:rPr lang="en-US" sz="1500" err="1">
                <a:solidFill>
                  <a:srgbClr val="0D0D0D"/>
                </a:solidFill>
                <a:latin typeface="Poppins Light"/>
                <a:ea typeface="+mn-lt"/>
                <a:cs typeface="+mn-lt"/>
              </a:rPr>
              <a:t>vérifier</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vos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théories</a:t>
            </a:r>
            <a:r>
              <a:rPr lang="en-US" sz="1500" dirty="0">
                <a:solidFill>
                  <a:srgbClr val="0D0D0D"/>
                </a:solidFill>
                <a:latin typeface="Poppins Light"/>
                <a:ea typeface="+mn-lt"/>
                <a:cs typeface="+mn-lt"/>
              </a:rPr>
              <a:t> sur </a:t>
            </a:r>
            <a:r>
              <a:rPr lang="en-US" sz="1500" err="1">
                <a:solidFill>
                  <a:srgbClr val="0D0D0D"/>
                </a:solidFill>
                <a:latin typeface="Poppins Light"/>
                <a:ea typeface="+mn-lt"/>
                <a:cs typeface="+mn-lt"/>
              </a:rPr>
              <a:t>une</a:t>
            </a:r>
            <a:r>
              <a:rPr lang="en-US" sz="1500" dirty="0">
                <a:solidFill>
                  <a:srgbClr val="0D0D0D"/>
                </a:solidFill>
                <a:latin typeface="Poppins Light"/>
                <a:ea typeface="+mn-lt"/>
                <a:cs typeface="+mn-lt"/>
              </a:rPr>
              <a:t> situation</a:t>
            </a:r>
            <a:endParaRPr lang="en-US" dirty="0">
              <a:latin typeface="Poppins Light"/>
              <a:ea typeface="+mn-lt"/>
              <a:cs typeface="+mn-lt"/>
            </a:endParaRPr>
          </a:p>
          <a:p>
            <a:pPr marL="285750" indent="-285750">
              <a:buFont typeface="Arial"/>
              <a:buChar char="•"/>
            </a:pPr>
            <a:r>
              <a:rPr lang="en-US" sz="1500" dirty="0">
                <a:solidFill>
                  <a:srgbClr val="0D0D0D"/>
                </a:solidFill>
                <a:latin typeface="Poppins Light"/>
                <a:ea typeface="+mn-lt"/>
                <a:cs typeface="+mn-lt"/>
              </a:rPr>
              <a:t>Analyse </a:t>
            </a:r>
            <a:r>
              <a:rPr lang="en-US" sz="1500" err="1">
                <a:solidFill>
                  <a:srgbClr val="0D0D0D"/>
                </a:solidFill>
                <a:latin typeface="Poppins Light"/>
                <a:ea typeface="+mn-lt"/>
                <a:cs typeface="+mn-lt"/>
              </a:rPr>
              <a:t>souvent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réalisée</a:t>
            </a:r>
            <a:r>
              <a:rPr lang="en-US" sz="1500" dirty="0">
                <a:solidFill>
                  <a:srgbClr val="0D0D0D"/>
                </a:solidFill>
                <a:latin typeface="Poppins Light"/>
                <a:ea typeface="+mn-lt"/>
                <a:cs typeface="+mn-lt"/>
              </a:rPr>
              <a:t> au </a:t>
            </a:r>
            <a:r>
              <a:rPr lang="en-US" sz="1500" err="1">
                <a:solidFill>
                  <a:srgbClr val="0D0D0D"/>
                </a:solidFill>
                <a:latin typeface="Poppins Light"/>
                <a:ea typeface="+mn-lt"/>
                <a:cs typeface="+mn-lt"/>
              </a:rPr>
              <a:t>moyen</a:t>
            </a:r>
            <a:r>
              <a:rPr lang="en-US" sz="1500" dirty="0">
                <a:solidFill>
                  <a:srgbClr val="0D0D0D"/>
                </a:solidFill>
                <a:latin typeface="Poppins Light"/>
                <a:ea typeface="+mn-lt"/>
                <a:cs typeface="+mn-lt"/>
              </a:rPr>
              <a:t> de </a:t>
            </a:r>
            <a:r>
              <a:rPr lang="en-US" sz="1500" err="1">
                <a:solidFill>
                  <a:srgbClr val="0D0D0D"/>
                </a:solidFill>
                <a:latin typeface="Poppins Light"/>
                <a:ea typeface="+mn-lt"/>
                <a:cs typeface="+mn-lt"/>
              </a:rPr>
              <a:t>méthodes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statistiques</a:t>
            </a:r>
            <a:endParaRPr lang="en-US" err="1">
              <a:latin typeface="Poppins Light"/>
              <a:cs typeface="Poppins Light"/>
            </a:endParaRPr>
          </a:p>
          <a:p>
            <a:pPr marL="285750" indent="-285750">
              <a:buFont typeface="Arial"/>
              <a:buChar char="•"/>
            </a:pPr>
            <a:r>
              <a:rPr lang="en-US" sz="1500" dirty="0">
                <a:solidFill>
                  <a:srgbClr val="0D0D0D"/>
                </a:solidFill>
                <a:latin typeface="Poppins Light"/>
                <a:ea typeface="+mn-lt"/>
                <a:cs typeface="+mn-lt"/>
              </a:rPr>
              <a:t>Plus </a:t>
            </a:r>
            <a:r>
              <a:rPr lang="en-US" sz="1500" err="1">
                <a:solidFill>
                  <a:srgbClr val="0D0D0D"/>
                </a:solidFill>
                <a:latin typeface="Poppins Light"/>
                <a:ea typeface="+mn-lt"/>
                <a:cs typeface="+mn-lt"/>
              </a:rPr>
              <a:t>l’échantillon</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est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représentatif</a:t>
            </a:r>
            <a:r>
              <a:rPr lang="en-US" sz="1500">
                <a:solidFill>
                  <a:srgbClr val="0D0D0D"/>
                </a:solidFill>
                <a:latin typeface="Poppins Light"/>
                <a:ea typeface="+mn-lt"/>
                <a:cs typeface="+mn-lt"/>
              </a:rPr>
              <a:t>, plus les </a:t>
            </a:r>
            <a:r>
              <a:rPr lang="en-US" sz="1500" err="1">
                <a:solidFill>
                  <a:srgbClr val="0D0D0D"/>
                </a:solidFill>
                <a:latin typeface="Poppins Light"/>
                <a:ea typeface="+mn-lt"/>
                <a:cs typeface="+mn-lt"/>
              </a:rPr>
              <a:t>résultats</a:t>
            </a:r>
            <a:r>
              <a:rPr lang="en-US" sz="1500">
                <a:solidFill>
                  <a:srgbClr val="0D0D0D"/>
                </a:solidFill>
                <a:latin typeface="Poppins Light"/>
                <a:ea typeface="+mn-lt"/>
                <a:cs typeface="+mn-lt"/>
              </a:rPr>
              <a:t> de son étude </a:t>
            </a:r>
            <a:r>
              <a:rPr lang="en-US" sz="1500" err="1">
                <a:solidFill>
                  <a:srgbClr val="0D0D0D"/>
                </a:solidFill>
                <a:latin typeface="Poppins Light"/>
                <a:ea typeface="+mn-lt"/>
                <a:cs typeface="+mn-lt"/>
              </a:rPr>
              <a:t>sont</a:t>
            </a:r>
            <a:r>
              <a:rPr lang="en-US" sz="1500">
                <a:solidFill>
                  <a:srgbClr val="0D0D0D"/>
                </a:solidFill>
                <a:latin typeface="Poppins Light"/>
                <a:ea typeface="+mn-lt"/>
                <a:cs typeface="+mn-lt"/>
              </a:rPr>
              <a:t> </a:t>
            </a:r>
            <a:r>
              <a:rPr lang="en-US" sz="1500" err="1">
                <a:solidFill>
                  <a:srgbClr val="0D0D0D"/>
                </a:solidFill>
                <a:latin typeface="Poppins Light"/>
                <a:ea typeface="+mn-lt"/>
                <a:cs typeface="+mn-lt"/>
              </a:rPr>
              <a:t>susceptibles</a:t>
            </a:r>
            <a:r>
              <a:rPr lang="en-US" sz="1500">
                <a:solidFill>
                  <a:srgbClr val="0D0D0D"/>
                </a:solidFill>
                <a:latin typeface="Poppins Light"/>
                <a:ea typeface="+mn-lt"/>
                <a:cs typeface="+mn-lt"/>
              </a:rPr>
              <a:t> de </a:t>
            </a:r>
            <a:r>
              <a:rPr lang="en-US" sz="1500" err="1">
                <a:solidFill>
                  <a:srgbClr val="0D0D0D"/>
                </a:solidFill>
                <a:latin typeface="Poppins Light"/>
                <a:ea typeface="+mn-lt"/>
                <a:cs typeface="+mn-lt"/>
              </a:rPr>
              <a:t>renseigner</a:t>
            </a:r>
            <a:r>
              <a:rPr lang="en-US" sz="1500">
                <a:solidFill>
                  <a:srgbClr val="0D0D0D"/>
                </a:solidFill>
                <a:latin typeface="Poppins Light"/>
                <a:ea typeface="+mn-lt"/>
                <a:cs typeface="+mn-lt"/>
              </a:rPr>
              <a:t> sur la population </a:t>
            </a:r>
            <a:r>
              <a:rPr lang="en-US" sz="1500" err="1">
                <a:solidFill>
                  <a:srgbClr val="0D0D0D"/>
                </a:solidFill>
                <a:latin typeface="Poppins Light"/>
                <a:ea typeface="+mn-lt"/>
                <a:cs typeface="+mn-lt"/>
              </a:rPr>
              <a:t>totale</a:t>
            </a:r>
            <a:r>
              <a:rPr lang="en-US" sz="1500">
                <a:solidFill>
                  <a:srgbClr val="0D0D0D"/>
                </a:solidFill>
                <a:latin typeface="Poppins Light"/>
                <a:ea typeface="+mn-lt"/>
                <a:cs typeface="+mn-lt"/>
              </a:rPr>
              <a:t> </a:t>
            </a:r>
            <a:r>
              <a:rPr lang="en-US" sz="1500" err="1">
                <a:solidFill>
                  <a:srgbClr val="0D0D0D"/>
                </a:solidFill>
                <a:latin typeface="Poppins Light"/>
                <a:ea typeface="+mn-lt"/>
                <a:cs typeface="+mn-lt"/>
              </a:rPr>
              <a:t>considérée</a:t>
            </a:r>
            <a:endParaRPr lang="en-US" err="1">
              <a:latin typeface="Poppins Light"/>
            </a:endParaRPr>
          </a:p>
          <a:p>
            <a:pPr marL="0" indent="0" algn="l">
              <a:lnSpc>
                <a:spcPts val="2475"/>
              </a:lnSpc>
              <a:buNone/>
            </a:pPr>
            <a:endParaRPr lang="en-US" sz="1500" dirty="0">
              <a:solidFill>
                <a:srgbClr val="0D0D0D"/>
              </a:solidFill>
              <a:latin typeface="Poppins Light"/>
              <a:cs typeface="Poppins Light"/>
            </a:endParaRPr>
          </a:p>
        </p:txBody>
      </p:sp>
      <p:sp>
        <p:nvSpPr>
          <p:cNvPr id="6" name="Use quantitative methods when you want to know how many andor how often"/>
          <p:cNvSpPr/>
          <p:nvPr/>
        </p:nvSpPr>
        <p:spPr>
          <a:xfrm>
            <a:off x="2114550" y="4716672"/>
            <a:ext cx="14406832" cy="428625"/>
          </a:xfrm>
          <a:prstGeom prst="rect">
            <a:avLst/>
          </a:prstGeom>
          <a:noFill/>
          <a:ln/>
        </p:spPr>
        <p:txBody>
          <a:bodyPr wrap="square" lIns="0" tIns="0" rIns="0" bIns="0" rtlCol="0" anchor="t"/>
          <a:lstStyle/>
          <a:p>
            <a:r>
              <a:rPr lang="en-US" sz="2250" b="1" err="1">
                <a:solidFill>
                  <a:srgbClr val="0D0D0D"/>
                </a:solidFill>
                <a:latin typeface="Poppins SemiBold"/>
                <a:ea typeface="+mn-lt"/>
                <a:cs typeface="+mn-lt"/>
              </a:rPr>
              <a:t>Utilisez</a:t>
            </a:r>
            <a:r>
              <a:rPr lang="en-US" sz="2250" b="1">
                <a:solidFill>
                  <a:srgbClr val="0D0D0D"/>
                </a:solidFill>
                <a:latin typeface="Poppins SemiBold"/>
                <a:ea typeface="+mn-lt"/>
                <a:cs typeface="+mn-lt"/>
              </a:rPr>
              <a:t> des </a:t>
            </a:r>
            <a:r>
              <a:rPr lang="en-US" sz="2250" b="1" err="1">
                <a:solidFill>
                  <a:srgbClr val="0D0D0D"/>
                </a:solidFill>
                <a:latin typeface="Poppins SemiBold"/>
                <a:ea typeface="+mn-lt"/>
                <a:cs typeface="+mn-lt"/>
              </a:rPr>
              <a:t>méthodes</a:t>
            </a:r>
            <a:r>
              <a:rPr lang="en-US" sz="2250" b="1">
                <a:solidFill>
                  <a:srgbClr val="0D0D0D"/>
                </a:solidFill>
                <a:latin typeface="Poppins SemiBold"/>
                <a:ea typeface="+mn-lt"/>
                <a:cs typeface="+mn-lt"/>
              </a:rPr>
              <a:t> quantitatives </a:t>
            </a:r>
            <a:r>
              <a:rPr lang="en-US" sz="2250" b="1" err="1">
                <a:solidFill>
                  <a:srgbClr val="0D0D0D"/>
                </a:solidFill>
                <a:latin typeface="Poppins SemiBold"/>
                <a:ea typeface="+mn-lt"/>
                <a:cs typeface="+mn-lt"/>
              </a:rPr>
              <a:t>lorsque</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votre</a:t>
            </a:r>
            <a:r>
              <a:rPr lang="en-US" sz="2250" b="1">
                <a:solidFill>
                  <a:srgbClr val="0D0D0D"/>
                </a:solidFill>
                <a:latin typeface="Poppins SemiBold"/>
                <a:ea typeface="+mn-lt"/>
                <a:cs typeface="+mn-lt"/>
              </a:rPr>
              <a:t> question </a:t>
            </a:r>
            <a:r>
              <a:rPr lang="en-US" sz="2250" b="1" err="1">
                <a:solidFill>
                  <a:srgbClr val="0D0D0D"/>
                </a:solidFill>
                <a:latin typeface="Poppins SemiBold"/>
                <a:ea typeface="+mn-lt"/>
                <a:cs typeface="+mn-lt"/>
              </a:rPr>
              <a:t>porte</a:t>
            </a:r>
            <a:r>
              <a:rPr lang="en-US" sz="2250" b="1">
                <a:solidFill>
                  <a:srgbClr val="0D0D0D"/>
                </a:solidFill>
                <a:latin typeface="Poppins SemiBold"/>
                <a:ea typeface="+mn-lt"/>
                <a:cs typeface="+mn-lt"/>
              </a:rPr>
              <a:t> sur un </a:t>
            </a:r>
            <a:r>
              <a:rPr lang="en-US" sz="2250" b="1" err="1">
                <a:solidFill>
                  <a:srgbClr val="0D0D0D"/>
                </a:solidFill>
                <a:latin typeface="Poppins SemiBold"/>
                <a:ea typeface="+mn-lt"/>
                <a:cs typeface="+mn-lt"/>
              </a:rPr>
              <a:t>nombre</a:t>
            </a:r>
            <a:r>
              <a:rPr lang="en-US" sz="2250" b="1">
                <a:solidFill>
                  <a:srgbClr val="0D0D0D"/>
                </a:solidFill>
                <a:latin typeface="Poppins SemiBold"/>
                <a:ea typeface="+mn-lt"/>
                <a:cs typeface="+mn-lt"/>
              </a:rPr>
              <a:t> et/</a:t>
            </a:r>
            <a:r>
              <a:rPr lang="en-US" sz="2250" b="1" err="1">
                <a:solidFill>
                  <a:srgbClr val="0D0D0D"/>
                </a:solidFill>
                <a:latin typeface="Poppins SemiBold"/>
                <a:ea typeface="+mn-lt"/>
                <a:cs typeface="+mn-lt"/>
              </a:rPr>
              <a:t>ou</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une</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fréquence</a:t>
            </a:r>
            <a:endParaRPr lang="en-US" err="1">
              <a:latin typeface="Poppins SemiBold"/>
            </a:endParaRPr>
          </a:p>
          <a:p>
            <a:pPr marL="0" indent="0" algn="l">
              <a:lnSpc>
                <a:spcPts val="3375"/>
              </a:lnSpc>
              <a:buNone/>
            </a:pPr>
            <a:endParaRPr lang="en-US" sz="2250" dirty="0">
              <a:solidFill>
                <a:srgbClr val="0D0D0D"/>
              </a:solidFill>
              <a:latin typeface="Poppins SemiBold"/>
              <a:cs typeface="Poppins SemiBo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705100" y="3009900"/>
            <a:ext cx="12877800" cy="6610350"/>
          </a:xfrm>
          <a:prstGeom prst="rect">
            <a:avLst/>
          </a:prstGeom>
        </p:spPr>
      </p:pic>
      <p:pic>
        <p:nvPicPr>
          <p:cNvPr id="4" name="Arrow 2" descr="preencoded.png"/>
          <p:cNvPicPr>
            <a:picLocks noChangeAspect="1"/>
          </p:cNvPicPr>
          <p:nvPr/>
        </p:nvPicPr>
        <p:blipFill>
          <a:blip r:embed="rId7"/>
          <a:srcRect/>
          <a:stretch/>
        </p:blipFill>
        <p:spPr>
          <a:xfrm>
            <a:off x="1073455" y="3609975"/>
            <a:ext cx="824889" cy="6010275"/>
          </a:xfrm>
          <a:prstGeom prst="rect">
            <a:avLst/>
          </a:prstGeom>
        </p:spPr>
      </p:pic>
      <p:pic>
        <p:nvPicPr>
          <p:cNvPr id="5" name="Arrow 3" descr="preencoded.png"/>
          <p:cNvPicPr>
            <a:picLocks noChangeAspect="1"/>
          </p:cNvPicPr>
          <p:nvPr/>
        </p:nvPicPr>
        <p:blipFill>
          <a:blip r:embed="rId8"/>
          <a:srcRect/>
          <a:stretch/>
        </p:blipFill>
        <p:spPr>
          <a:xfrm>
            <a:off x="16380126" y="3609975"/>
            <a:ext cx="824898" cy="6010275"/>
          </a:xfrm>
          <a:prstGeom prst="rect">
            <a:avLst/>
          </a:prstGeom>
        </p:spPr>
      </p:pic>
      <p:sp>
        <p:nvSpPr>
          <p:cNvPr id="6" name="Quantitative approaches"/>
          <p:cNvSpPr/>
          <p:nvPr/>
        </p:nvSpPr>
        <p:spPr>
          <a:xfrm>
            <a:off x="952500" y="952500"/>
            <a:ext cx="16402050" cy="904875"/>
          </a:xfrm>
          <a:prstGeom prst="rect">
            <a:avLst/>
          </a:prstGeom>
          <a:noFill/>
          <a:ln/>
        </p:spPr>
        <p:txBody>
          <a:bodyPr wrap="square" lIns="0" tIns="0" rIns="0" bIns="0" rtlCol="0" anchor="b"/>
          <a:lstStyle/>
          <a:p>
            <a:r>
              <a:rPr lang="en-US" sz="5250" b="1" dirty="0">
                <a:solidFill>
                  <a:srgbClr val="FFFFFF"/>
                </a:solidFill>
                <a:latin typeface="Poppins SemiBold"/>
                <a:ea typeface="+mn-lt"/>
                <a:cs typeface="+mn-lt"/>
              </a:rPr>
              <a:t>Les </a:t>
            </a:r>
            <a:r>
              <a:rPr lang="en-US" sz="5250" b="1" err="1">
                <a:solidFill>
                  <a:srgbClr val="FFFFFF"/>
                </a:solidFill>
                <a:latin typeface="Poppins SemiBold"/>
                <a:ea typeface="+mn-lt"/>
                <a:cs typeface="+mn-lt"/>
              </a:rPr>
              <a:t>méthodes</a:t>
            </a:r>
            <a:r>
              <a:rPr lang="en-US" sz="5250" b="1" dirty="0">
                <a:solidFill>
                  <a:srgbClr val="FFFFFF"/>
                </a:solidFill>
                <a:latin typeface="Poppins SemiBold"/>
                <a:ea typeface="+mn-lt"/>
                <a:cs typeface="+mn-lt"/>
              </a:rPr>
              <a:t> </a:t>
            </a:r>
            <a:r>
              <a:rPr lang="en-US" sz="5250" b="1" err="1">
                <a:solidFill>
                  <a:srgbClr val="FFFFFF"/>
                </a:solidFill>
                <a:latin typeface="Poppins SemiBold"/>
                <a:ea typeface="+mn-lt"/>
                <a:cs typeface="+mn-lt"/>
              </a:rPr>
              <a:t>quantitatives</a:t>
            </a:r>
            <a:r>
              <a:rPr lang="en-US" sz="5250" b="1" dirty="0">
                <a:solidFill>
                  <a:srgbClr val="FFFFFF"/>
                </a:solidFill>
                <a:latin typeface="Poppins SemiBold"/>
                <a:ea typeface="+mn-lt"/>
                <a:cs typeface="+mn-lt"/>
              </a:rPr>
              <a:t>…</a:t>
            </a:r>
            <a:endParaRPr lang="en-US" b="1" dirty="0">
              <a:latin typeface="Poppins SemiBold"/>
              <a:ea typeface="+mn-lt"/>
              <a:cs typeface="+mn-lt"/>
            </a:endParaRPr>
          </a:p>
        </p:txBody>
      </p:sp>
      <p:sp>
        <p:nvSpPr>
          <p:cNvPr id="7" name="Number-based estimates"/>
          <p:cNvSpPr/>
          <p:nvPr/>
        </p:nvSpPr>
        <p:spPr>
          <a:xfrm>
            <a:off x="3467100" y="3771900"/>
            <a:ext cx="5431048" cy="428625"/>
          </a:xfrm>
          <a:prstGeom prst="rect">
            <a:avLst/>
          </a:prstGeom>
          <a:noFill/>
          <a:ln/>
        </p:spPr>
        <p:txBody>
          <a:bodyPr wrap="square" lIns="0" tIns="0" rIns="0" bIns="0" rtlCol="0" anchor="t"/>
          <a:lstStyle/>
          <a:p>
            <a:r>
              <a:rPr lang="en-US" sz="2250" err="1">
                <a:solidFill>
                  <a:srgbClr val="0D0D0D"/>
                </a:solidFill>
                <a:latin typeface="Poppins SemiBold"/>
                <a:ea typeface="+mn-lt"/>
                <a:cs typeface="+mn-lt"/>
              </a:rPr>
              <a:t>fournissent</a:t>
            </a:r>
            <a:r>
              <a:rPr lang="en-US" sz="2250">
                <a:solidFill>
                  <a:srgbClr val="0D0D0D"/>
                </a:solidFill>
                <a:latin typeface="Poppins SemiBold"/>
                <a:ea typeface="+mn-lt"/>
                <a:cs typeface="+mn-lt"/>
              </a:rPr>
              <a:t> des estimations chiffrées</a:t>
            </a:r>
            <a:endParaRPr lang="en-US">
              <a:latin typeface="Poppins SemiBold"/>
            </a:endParaRPr>
          </a:p>
          <a:p>
            <a:pPr marL="0" indent="0" algn="l">
              <a:lnSpc>
                <a:spcPts val="3375"/>
              </a:lnSpc>
              <a:buNone/>
            </a:pPr>
            <a:endParaRPr lang="en-US" sz="2250" dirty="0">
              <a:solidFill>
                <a:srgbClr val="0D0D0D"/>
              </a:solidFill>
              <a:latin typeface="Poppins SemiBold"/>
              <a:cs typeface="Poppins SemiBold"/>
            </a:endParaRPr>
          </a:p>
        </p:txBody>
      </p:sp>
      <p:sp>
        <p:nvSpPr>
          <p:cNvPr id="8" name="Opportunity for relatively uncomplicated data analysis"/>
          <p:cNvSpPr/>
          <p:nvPr/>
        </p:nvSpPr>
        <p:spPr>
          <a:xfrm>
            <a:off x="3467100" y="4676775"/>
            <a:ext cx="5339392" cy="1066800"/>
          </a:xfrm>
          <a:prstGeom prst="rect">
            <a:avLst/>
          </a:prstGeom>
          <a:noFill/>
          <a:ln/>
        </p:spPr>
        <p:txBody>
          <a:bodyPr wrap="square" lIns="0" tIns="0" rIns="0" bIns="0" rtlCol="0" anchor="t"/>
          <a:lstStyle/>
          <a:p>
            <a:r>
              <a:rPr lang="en-US" sz="2250" err="1">
                <a:solidFill>
                  <a:srgbClr val="0D0D0D"/>
                </a:solidFill>
                <a:latin typeface="Poppins SemiBold"/>
                <a:ea typeface="+mn-lt"/>
                <a:cs typeface="+mn-lt"/>
              </a:rPr>
              <a:t>permettent</a:t>
            </a:r>
            <a:r>
              <a:rPr lang="en-US" sz="2250" dirty="0">
                <a:solidFill>
                  <a:srgbClr val="0D0D0D"/>
                </a:solidFill>
                <a:latin typeface="Poppins SemiBold"/>
                <a:ea typeface="+mn-lt"/>
                <a:cs typeface="+mn-lt"/>
              </a:rPr>
              <a:t> </a:t>
            </a:r>
            <a:r>
              <a:rPr lang="en-US" sz="2250" err="1">
                <a:solidFill>
                  <a:srgbClr val="0D0D0D"/>
                </a:solidFill>
                <a:latin typeface="Poppins SemiBold"/>
                <a:ea typeface="+mn-lt"/>
                <a:cs typeface="+mn-lt"/>
              </a:rPr>
              <a:t>d’analyser</a:t>
            </a:r>
            <a:r>
              <a:rPr lang="en-US" sz="2250">
                <a:solidFill>
                  <a:srgbClr val="0D0D0D"/>
                </a:solidFill>
                <a:latin typeface="Poppins SemiBold"/>
                <a:ea typeface="+mn-lt"/>
                <a:cs typeface="+mn-lt"/>
              </a:rPr>
              <a:t> les données de façon relativement simple</a:t>
            </a:r>
            <a:endParaRPr lang="en-US">
              <a:latin typeface="Poppins SemiBold"/>
            </a:endParaRPr>
          </a:p>
          <a:p>
            <a:pPr marL="0" indent="0" algn="l">
              <a:lnSpc>
                <a:spcPts val="3375"/>
              </a:lnSpc>
              <a:buNone/>
            </a:pPr>
            <a:endParaRPr lang="en-US" sz="2250" dirty="0">
              <a:solidFill>
                <a:srgbClr val="0D0D0D"/>
              </a:solidFill>
              <a:latin typeface="Poppins SemiBold"/>
              <a:cs typeface="Poppins SemiBold"/>
            </a:endParaRPr>
          </a:p>
        </p:txBody>
      </p:sp>
      <p:sp>
        <p:nvSpPr>
          <p:cNvPr id="9" name="The accuracy of the data can be checked"/>
          <p:cNvSpPr/>
          <p:nvPr/>
        </p:nvSpPr>
        <p:spPr>
          <a:xfrm>
            <a:off x="3467100" y="6219825"/>
            <a:ext cx="5425656" cy="514350"/>
          </a:xfrm>
          <a:prstGeom prst="rect">
            <a:avLst/>
          </a:prstGeom>
          <a:noFill/>
          <a:ln/>
        </p:spPr>
        <p:txBody>
          <a:bodyPr wrap="square" lIns="0" tIns="0" rIns="0" bIns="0" rtlCol="0" anchor="t"/>
          <a:lstStyle/>
          <a:p>
            <a:r>
              <a:rPr lang="en-US" sz="2250" err="1">
                <a:solidFill>
                  <a:srgbClr val="0D0D0D"/>
                </a:solidFill>
                <a:latin typeface="Poppins SemiBold"/>
                <a:ea typeface="+mn-lt"/>
                <a:cs typeface="+mn-lt"/>
              </a:rPr>
              <a:t>permettent</a:t>
            </a:r>
            <a:r>
              <a:rPr lang="en-US" sz="2250">
                <a:solidFill>
                  <a:srgbClr val="0D0D0D"/>
                </a:solidFill>
                <a:latin typeface="Poppins SemiBold"/>
                <a:ea typeface="+mn-lt"/>
                <a:cs typeface="+mn-lt"/>
              </a:rPr>
              <a:t> de </a:t>
            </a:r>
            <a:r>
              <a:rPr lang="en-US" sz="2250" err="1">
                <a:solidFill>
                  <a:srgbClr val="0D0D0D"/>
                </a:solidFill>
                <a:latin typeface="Poppins SemiBold"/>
                <a:ea typeface="+mn-lt"/>
                <a:cs typeface="+mn-lt"/>
              </a:rPr>
              <a:t>vérifier</a:t>
            </a:r>
            <a:r>
              <a:rPr lang="en-US" sz="2250">
                <a:solidFill>
                  <a:srgbClr val="0D0D0D"/>
                </a:solidFill>
                <a:latin typeface="Poppins SemiBold"/>
                <a:ea typeface="+mn-lt"/>
                <a:cs typeface="+mn-lt"/>
              </a:rPr>
              <a:t> l’exactitude des données</a:t>
            </a:r>
            <a:endParaRPr lang="en-US">
              <a:latin typeface="Poppins SemiBold"/>
            </a:endParaRPr>
          </a:p>
          <a:p>
            <a:pPr marL="0" indent="0" algn="l">
              <a:lnSpc>
                <a:spcPts val="3375"/>
              </a:lnSpc>
              <a:buNone/>
            </a:pPr>
            <a:endParaRPr lang="en-US" sz="2250" dirty="0">
              <a:solidFill>
                <a:srgbClr val="0D0D0D"/>
              </a:solidFill>
              <a:latin typeface="Poppins SemiBold"/>
              <a:cs typeface="Poppins SemiBold"/>
            </a:endParaRPr>
          </a:p>
        </p:txBody>
      </p:sp>
      <p:sp>
        <p:nvSpPr>
          <p:cNvPr id="10" name="Can compare data between different communities within different locations"/>
          <p:cNvSpPr/>
          <p:nvPr/>
        </p:nvSpPr>
        <p:spPr>
          <a:xfrm>
            <a:off x="3467100" y="7210425"/>
            <a:ext cx="5431048" cy="1285875"/>
          </a:xfrm>
          <a:prstGeom prst="rect">
            <a:avLst/>
          </a:prstGeom>
          <a:noFill/>
          <a:ln/>
        </p:spPr>
        <p:txBody>
          <a:bodyPr wrap="square" lIns="0" tIns="0" rIns="0" bIns="0" rtlCol="0" anchor="t"/>
          <a:lstStyle/>
          <a:p>
            <a:r>
              <a:rPr lang="en-US" sz="2250" err="1">
                <a:solidFill>
                  <a:srgbClr val="0D0D0D"/>
                </a:solidFill>
                <a:latin typeface="Poppins SemiBold"/>
                <a:ea typeface="+mn-lt"/>
                <a:cs typeface="+mn-lt"/>
              </a:rPr>
              <a:t>permettent</a:t>
            </a:r>
            <a:r>
              <a:rPr lang="en-US" sz="2250">
                <a:solidFill>
                  <a:srgbClr val="0D0D0D"/>
                </a:solidFill>
                <a:latin typeface="Poppins SemiBold"/>
                <a:ea typeface="+mn-lt"/>
                <a:cs typeface="+mn-lt"/>
              </a:rPr>
              <a:t> de comparer des données entre différentes communautés et différents lieux</a:t>
            </a:r>
            <a:endParaRPr lang="en-US">
              <a:latin typeface="Poppins SemiBold"/>
            </a:endParaRPr>
          </a:p>
          <a:p>
            <a:pPr marL="0" indent="0" algn="l">
              <a:lnSpc>
                <a:spcPts val="3375"/>
              </a:lnSpc>
              <a:buNone/>
            </a:pPr>
            <a:endParaRPr lang="en-US" sz="2250" dirty="0">
              <a:solidFill>
                <a:srgbClr val="0D0D0D"/>
              </a:solidFill>
              <a:latin typeface="Poppins SemiBold"/>
              <a:ea typeface="Calibri"/>
              <a:cs typeface="Poppins SemiBold"/>
            </a:endParaRPr>
          </a:p>
        </p:txBody>
      </p:sp>
      <p:sp>
        <p:nvSpPr>
          <p:cNvPr id="11" name="Often leaves gaps in information - including around why and how Close-ended questions and tools limit outcomes and response options are based on the selection of the researcher So results might not always represent the actual situation Labour intensive an"/>
          <p:cNvSpPr/>
          <p:nvPr/>
        </p:nvSpPr>
        <p:spPr>
          <a:xfrm>
            <a:off x="9163050" y="3771900"/>
            <a:ext cx="5619750" cy="5343525"/>
          </a:xfrm>
          <a:prstGeom prst="rect">
            <a:avLst/>
          </a:prstGeom>
          <a:noFill/>
          <a:ln/>
        </p:spPr>
        <p:txBody>
          <a:bodyPr wrap="square" lIns="0" tIns="0" rIns="0" bIns="0" rtlCol="0" anchor="t"/>
          <a:lstStyle/>
          <a:p>
            <a:r>
              <a:rPr lang="en-US" sz="1500" err="1">
                <a:solidFill>
                  <a:srgbClr val="0D0D0D"/>
                </a:solidFill>
                <a:latin typeface="Poppins Light"/>
                <a:ea typeface="+mn-lt"/>
                <a:cs typeface="+mn-lt"/>
              </a:rPr>
              <a:t>laissent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souvent</a:t>
            </a:r>
            <a:r>
              <a:rPr lang="en-US" sz="1500" dirty="0">
                <a:solidFill>
                  <a:srgbClr val="0D0D0D"/>
                </a:solidFill>
                <a:latin typeface="Poppins Light"/>
                <a:ea typeface="+mn-lt"/>
                <a:cs typeface="+mn-lt"/>
              </a:rPr>
              <a:t> des vides dans </a:t>
            </a:r>
            <a:r>
              <a:rPr lang="en-US" sz="1500" err="1">
                <a:solidFill>
                  <a:srgbClr val="0D0D0D"/>
                </a:solidFill>
                <a:latin typeface="Poppins Light"/>
                <a:ea typeface="+mn-lt"/>
                <a:cs typeface="+mn-lt"/>
              </a:rPr>
              <a:t>l’information</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produite</a:t>
            </a:r>
            <a:r>
              <a:rPr lang="en-US" sz="1500" dirty="0">
                <a:solidFill>
                  <a:srgbClr val="0D0D0D"/>
                </a:solidFill>
                <a:latin typeface="Poppins Light"/>
                <a:ea typeface="+mn-lt"/>
                <a:cs typeface="+mn-lt"/>
              </a:rPr>
              <a:t>  – </a:t>
            </a:r>
            <a:r>
              <a:rPr lang="en-US" sz="1500" err="1">
                <a:solidFill>
                  <a:srgbClr val="0D0D0D"/>
                </a:solidFill>
                <a:latin typeface="Poppins Light"/>
                <a:ea typeface="+mn-lt"/>
                <a:cs typeface="+mn-lt"/>
              </a:rPr>
              <a:t>notamment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concernant</a:t>
            </a:r>
            <a:r>
              <a:rPr lang="en-US" sz="1500" dirty="0">
                <a:solidFill>
                  <a:srgbClr val="0D0D0D"/>
                </a:solidFill>
                <a:latin typeface="Poppins Light"/>
                <a:ea typeface="+mn-lt"/>
                <a:cs typeface="+mn-lt"/>
              </a:rPr>
              <a:t> le « </a:t>
            </a:r>
            <a:r>
              <a:rPr lang="en-US" sz="1500" err="1">
                <a:solidFill>
                  <a:srgbClr val="0D0D0D"/>
                </a:solidFill>
                <a:latin typeface="Poppins Light"/>
                <a:ea typeface="+mn-lt"/>
                <a:cs typeface="+mn-lt"/>
              </a:rPr>
              <a:t>pourquoi</a:t>
            </a:r>
            <a:r>
              <a:rPr lang="en-US" sz="1500">
                <a:solidFill>
                  <a:srgbClr val="0D0D0D"/>
                </a:solidFill>
                <a:latin typeface="Poppins Light"/>
                <a:ea typeface="+mn-lt"/>
                <a:cs typeface="+mn-lt"/>
              </a:rPr>
              <a:t> » et le « comment »</a:t>
            </a:r>
            <a:r>
              <a:rPr lang="en-US" sz="1500" dirty="0">
                <a:solidFill>
                  <a:srgbClr val="0D0D0D"/>
                </a:solidFill>
                <a:latin typeface="Poppins Light"/>
                <a:ea typeface="Poppins Light" pitchFamily="34" charset="-122"/>
                <a:cs typeface="Poppins Light"/>
              </a:rPr>
              <a:t>
</a:t>
            </a:r>
            <a:endParaRPr lang="en-US" sz="1500" dirty="0">
              <a:solidFill>
                <a:srgbClr val="0D0D0D"/>
              </a:solidFill>
              <a:latin typeface="Poppins Light"/>
              <a:ea typeface="Calibri"/>
              <a:cs typeface="Calibri"/>
            </a:endParaRPr>
          </a:p>
          <a:p>
            <a:r>
              <a:rPr lang="en-US" sz="1500" dirty="0">
                <a:solidFill>
                  <a:srgbClr val="0D0D0D"/>
                </a:solidFill>
                <a:latin typeface="Poppins Light"/>
                <a:ea typeface="Poppins Light" pitchFamily="34" charset="-122"/>
                <a:cs typeface="Poppins Light"/>
              </a:rPr>
              <a:t> 
</a:t>
            </a:r>
            <a:r>
              <a:rPr lang="en-US" sz="1500" dirty="0" err="1">
                <a:solidFill>
                  <a:srgbClr val="0D0D0D"/>
                </a:solidFill>
                <a:latin typeface="Poppins Light"/>
                <a:ea typeface="+mn-lt"/>
                <a:cs typeface="+mn-lt"/>
              </a:rPr>
              <a:t>utilisent</a:t>
            </a:r>
            <a:r>
              <a:rPr lang="en-US" sz="1500" dirty="0">
                <a:solidFill>
                  <a:srgbClr val="0D0D0D"/>
                </a:solidFill>
                <a:latin typeface="Poppins Light"/>
                <a:ea typeface="+mn-lt"/>
                <a:cs typeface="+mn-lt"/>
              </a:rPr>
              <a:t> des questions et </a:t>
            </a:r>
            <a:r>
              <a:rPr lang="en-US" sz="1500" dirty="0" err="1">
                <a:solidFill>
                  <a:srgbClr val="0D0D0D"/>
                </a:solidFill>
                <a:latin typeface="Poppins Light"/>
                <a:ea typeface="+mn-lt"/>
                <a:cs typeface="+mn-lt"/>
              </a:rPr>
              <a:t>outils</a:t>
            </a:r>
            <a:r>
              <a:rPr lang="en-US" sz="1500" dirty="0">
                <a:solidFill>
                  <a:srgbClr val="0D0D0D"/>
                </a:solidFill>
                <a:latin typeface="Poppins Light"/>
                <a:ea typeface="+mn-lt"/>
                <a:cs typeface="+mn-lt"/>
              </a:rPr>
              <a:t> </a:t>
            </a:r>
            <a:r>
              <a:rPr lang="en-US" sz="1500" dirty="0" err="1">
                <a:solidFill>
                  <a:srgbClr val="0D0D0D"/>
                </a:solidFill>
                <a:latin typeface="Poppins Light"/>
                <a:ea typeface="+mn-lt"/>
                <a:cs typeface="+mn-lt"/>
              </a:rPr>
              <a:t>fermés</a:t>
            </a:r>
            <a:r>
              <a:rPr lang="en-US" sz="1500" dirty="0">
                <a:solidFill>
                  <a:srgbClr val="0D0D0D"/>
                </a:solidFill>
                <a:latin typeface="Poppins Light"/>
                <a:ea typeface="+mn-lt"/>
                <a:cs typeface="+mn-lt"/>
              </a:rPr>
              <a:t> qui </a:t>
            </a:r>
            <a:r>
              <a:rPr lang="en-US" sz="1500" dirty="0" err="1">
                <a:solidFill>
                  <a:srgbClr val="0D0D0D"/>
                </a:solidFill>
                <a:latin typeface="Poppins Light"/>
                <a:ea typeface="+mn-lt"/>
                <a:cs typeface="+mn-lt"/>
              </a:rPr>
              <a:t>limitent</a:t>
            </a:r>
            <a:r>
              <a:rPr lang="en-US" sz="1500" dirty="0">
                <a:solidFill>
                  <a:srgbClr val="0D0D0D"/>
                </a:solidFill>
                <a:latin typeface="Poppins Light"/>
                <a:ea typeface="+mn-lt"/>
                <a:cs typeface="+mn-lt"/>
              </a:rPr>
              <a:t> les </a:t>
            </a:r>
            <a:r>
              <a:rPr lang="en-US" sz="1500" dirty="0" err="1">
                <a:solidFill>
                  <a:srgbClr val="0D0D0D"/>
                </a:solidFill>
                <a:latin typeface="Poppins Light"/>
                <a:ea typeface="+mn-lt"/>
                <a:cs typeface="+mn-lt"/>
              </a:rPr>
              <a:t>résultats</a:t>
            </a:r>
            <a:r>
              <a:rPr lang="en-US" sz="1500" dirty="0">
                <a:solidFill>
                  <a:srgbClr val="0D0D0D"/>
                </a:solidFill>
                <a:latin typeface="Poppins Light"/>
                <a:ea typeface="+mn-lt"/>
                <a:cs typeface="+mn-lt"/>
              </a:rPr>
              <a:t>, </a:t>
            </a:r>
            <a:r>
              <a:rPr lang="en-US" sz="1500" dirty="0" err="1">
                <a:solidFill>
                  <a:srgbClr val="0D0D0D"/>
                </a:solidFill>
                <a:latin typeface="Poppins Light"/>
                <a:ea typeface="+mn-lt"/>
                <a:cs typeface="+mn-lt"/>
              </a:rPr>
              <a:t>ainsi</a:t>
            </a:r>
            <a:r>
              <a:rPr lang="en-US" sz="1500" dirty="0">
                <a:solidFill>
                  <a:srgbClr val="0D0D0D"/>
                </a:solidFill>
                <a:latin typeface="Poppins Light"/>
                <a:ea typeface="+mn-lt"/>
                <a:cs typeface="+mn-lt"/>
              </a:rPr>
              <a:t> que des choix de </a:t>
            </a:r>
            <a:r>
              <a:rPr lang="en-US" sz="1500" dirty="0" err="1">
                <a:solidFill>
                  <a:srgbClr val="0D0D0D"/>
                </a:solidFill>
                <a:latin typeface="Poppins Light"/>
                <a:ea typeface="+mn-lt"/>
                <a:cs typeface="+mn-lt"/>
              </a:rPr>
              <a:t>réponse</a:t>
            </a:r>
            <a:r>
              <a:rPr lang="en-US" sz="1500" dirty="0">
                <a:solidFill>
                  <a:srgbClr val="0D0D0D"/>
                </a:solidFill>
                <a:latin typeface="Poppins Light"/>
                <a:ea typeface="+mn-lt"/>
                <a:cs typeface="+mn-lt"/>
              </a:rPr>
              <a:t> qui </a:t>
            </a:r>
            <a:r>
              <a:rPr lang="en-US" sz="1500" dirty="0" err="1">
                <a:solidFill>
                  <a:srgbClr val="0D0D0D"/>
                </a:solidFill>
                <a:latin typeface="Poppins Light"/>
                <a:ea typeface="+mn-lt"/>
                <a:cs typeface="+mn-lt"/>
              </a:rPr>
              <a:t>proviennent</a:t>
            </a:r>
            <a:r>
              <a:rPr lang="en-US" sz="1500" dirty="0">
                <a:solidFill>
                  <a:srgbClr val="0D0D0D"/>
                </a:solidFill>
                <a:latin typeface="Poppins Light"/>
                <a:ea typeface="+mn-lt"/>
                <a:cs typeface="+mn-lt"/>
              </a:rPr>
              <a:t> du </a:t>
            </a:r>
            <a:r>
              <a:rPr lang="en-US" sz="1500" dirty="0" err="1">
                <a:solidFill>
                  <a:srgbClr val="0D0D0D"/>
                </a:solidFill>
                <a:latin typeface="Poppins Light"/>
                <a:ea typeface="+mn-lt"/>
                <a:cs typeface="+mn-lt"/>
              </a:rPr>
              <a:t>chercheur</a:t>
            </a:r>
            <a:r>
              <a:rPr lang="en-US" sz="1500" dirty="0">
                <a:solidFill>
                  <a:srgbClr val="0D0D0D"/>
                </a:solidFill>
                <a:latin typeface="Poppins Light"/>
                <a:ea typeface="+mn-lt"/>
                <a:cs typeface="+mn-lt"/>
              </a:rPr>
              <a:t>. Les </a:t>
            </a:r>
            <a:r>
              <a:rPr lang="en-US" sz="1500" dirty="0" err="1">
                <a:solidFill>
                  <a:srgbClr val="0D0D0D"/>
                </a:solidFill>
                <a:latin typeface="Poppins Light"/>
                <a:ea typeface="+mn-lt"/>
                <a:cs typeface="+mn-lt"/>
              </a:rPr>
              <a:t>résultats</a:t>
            </a:r>
            <a:r>
              <a:rPr lang="en-US" sz="1500" dirty="0">
                <a:solidFill>
                  <a:srgbClr val="0D0D0D"/>
                </a:solidFill>
                <a:latin typeface="Poppins Light"/>
                <a:ea typeface="+mn-lt"/>
                <a:cs typeface="+mn-lt"/>
              </a:rPr>
              <a:t> </a:t>
            </a:r>
            <a:r>
              <a:rPr lang="en-US" sz="1500" dirty="0" err="1">
                <a:solidFill>
                  <a:srgbClr val="0D0D0D"/>
                </a:solidFill>
                <a:latin typeface="Poppins Light"/>
                <a:ea typeface="+mn-lt"/>
                <a:cs typeface="+mn-lt"/>
              </a:rPr>
              <a:t>risquent</a:t>
            </a:r>
            <a:r>
              <a:rPr lang="en-US" sz="1500" dirty="0">
                <a:solidFill>
                  <a:srgbClr val="0D0D0D"/>
                </a:solidFill>
                <a:latin typeface="Poppins Light"/>
                <a:ea typeface="+mn-lt"/>
                <a:cs typeface="+mn-lt"/>
              </a:rPr>
              <a:t> </a:t>
            </a:r>
            <a:r>
              <a:rPr lang="en-US" sz="1500" dirty="0" err="1">
                <a:solidFill>
                  <a:srgbClr val="0D0D0D"/>
                </a:solidFill>
                <a:latin typeface="Poppins Light"/>
                <a:ea typeface="+mn-lt"/>
                <a:cs typeface="+mn-lt"/>
              </a:rPr>
              <a:t>donc</a:t>
            </a:r>
            <a:r>
              <a:rPr lang="en-US" sz="1500" dirty="0">
                <a:solidFill>
                  <a:srgbClr val="0D0D0D"/>
                </a:solidFill>
                <a:latin typeface="Poppins Light"/>
                <a:ea typeface="+mn-lt"/>
                <a:cs typeface="+mn-lt"/>
              </a:rPr>
              <a:t> de </a:t>
            </a:r>
            <a:r>
              <a:rPr lang="en-US" sz="1500" dirty="0" err="1">
                <a:solidFill>
                  <a:srgbClr val="0D0D0D"/>
                </a:solidFill>
                <a:latin typeface="Poppins Light"/>
                <a:ea typeface="+mn-lt"/>
                <a:cs typeface="+mn-lt"/>
              </a:rPr>
              <a:t>n’être</a:t>
            </a:r>
            <a:r>
              <a:rPr lang="en-US" sz="1500" dirty="0">
                <a:solidFill>
                  <a:srgbClr val="0D0D0D"/>
                </a:solidFill>
                <a:latin typeface="Poppins Light"/>
                <a:ea typeface="+mn-lt"/>
                <a:cs typeface="+mn-lt"/>
              </a:rPr>
              <a:t> pas </a:t>
            </a:r>
            <a:r>
              <a:rPr lang="en-US" sz="1500" dirty="0" err="1">
                <a:solidFill>
                  <a:srgbClr val="0D0D0D"/>
                </a:solidFill>
                <a:latin typeface="Poppins Light"/>
                <a:ea typeface="+mn-lt"/>
                <a:cs typeface="+mn-lt"/>
              </a:rPr>
              <a:t>toujours</a:t>
            </a:r>
            <a:r>
              <a:rPr lang="en-US" sz="1500" dirty="0">
                <a:solidFill>
                  <a:srgbClr val="0D0D0D"/>
                </a:solidFill>
                <a:latin typeface="Poppins Light"/>
                <a:ea typeface="+mn-lt"/>
                <a:cs typeface="+mn-lt"/>
              </a:rPr>
              <a:t> </a:t>
            </a:r>
            <a:r>
              <a:rPr lang="en-US" sz="1500" dirty="0" err="1">
                <a:solidFill>
                  <a:srgbClr val="0D0D0D"/>
                </a:solidFill>
                <a:latin typeface="Poppins Light"/>
                <a:ea typeface="+mn-lt"/>
                <a:cs typeface="+mn-lt"/>
              </a:rPr>
              <a:t>réellement</a:t>
            </a:r>
            <a:r>
              <a:rPr lang="en-US" sz="1500" dirty="0">
                <a:solidFill>
                  <a:srgbClr val="0D0D0D"/>
                </a:solidFill>
                <a:latin typeface="Poppins Light"/>
                <a:ea typeface="+mn-lt"/>
                <a:cs typeface="+mn-lt"/>
              </a:rPr>
              <a:t> </a:t>
            </a:r>
            <a:r>
              <a:rPr lang="en-US" sz="1500" dirty="0" err="1">
                <a:solidFill>
                  <a:srgbClr val="0D0D0D"/>
                </a:solidFill>
                <a:latin typeface="Poppins Light"/>
                <a:ea typeface="+mn-lt"/>
                <a:cs typeface="+mn-lt"/>
              </a:rPr>
              <a:t>représentatifs</a:t>
            </a:r>
            <a:endParaRPr lang="en-US" sz="1500" dirty="0">
              <a:solidFill>
                <a:srgbClr val="000000"/>
              </a:solidFill>
              <a:latin typeface="Poppins Light"/>
              <a:ea typeface="Calibri"/>
              <a:cs typeface="Poppins Light"/>
            </a:endParaRPr>
          </a:p>
          <a:p>
            <a:br>
              <a:rPr lang="en-US" dirty="0"/>
            </a:br>
            <a:endParaRPr lang="en-US">
              <a:latin typeface="Poppins Light"/>
              <a:cs typeface="Poppins Light"/>
            </a:endParaRPr>
          </a:p>
          <a:p>
            <a:r>
              <a:rPr lang="en-US" sz="1500" err="1">
                <a:solidFill>
                  <a:srgbClr val="0D0D0D"/>
                </a:solidFill>
                <a:latin typeface="Poppins Light"/>
                <a:ea typeface="+mn-lt"/>
                <a:cs typeface="+mn-lt"/>
              </a:rPr>
              <a:t>nécessitent</a:t>
            </a:r>
            <a:r>
              <a:rPr lang="en-US" sz="1500" dirty="0">
                <a:solidFill>
                  <a:srgbClr val="0D0D0D"/>
                </a:solidFill>
                <a:latin typeface="Poppins Light"/>
                <a:ea typeface="+mn-lt"/>
                <a:cs typeface="+mn-lt"/>
              </a:rPr>
              <a:t> beaucoup de main </a:t>
            </a:r>
            <a:r>
              <a:rPr lang="en-US" sz="1500" err="1">
                <a:solidFill>
                  <a:srgbClr val="0D0D0D"/>
                </a:solidFill>
                <a:latin typeface="Poppins Light"/>
                <a:ea typeface="+mn-lt"/>
                <a:cs typeface="+mn-lt"/>
              </a:rPr>
              <a:t>d’œuvre</a:t>
            </a:r>
            <a:r>
              <a:rPr lang="en-US" sz="1500" dirty="0">
                <a:solidFill>
                  <a:srgbClr val="0D0D0D"/>
                </a:solidFill>
                <a:latin typeface="Poppins Light"/>
                <a:ea typeface="+mn-lt"/>
                <a:cs typeface="+mn-lt"/>
              </a:rPr>
              <a:t> et de </a:t>
            </a:r>
            <a:r>
              <a:rPr lang="en-US" sz="1500" err="1">
                <a:solidFill>
                  <a:srgbClr val="0D0D0D"/>
                </a:solidFill>
                <a:latin typeface="Poppins Light"/>
                <a:ea typeface="+mn-lt"/>
                <a:cs typeface="+mn-lt"/>
              </a:rPr>
              <a:t>ressources</a:t>
            </a:r>
            <a:r>
              <a:rPr lang="en-US" sz="1500" dirty="0">
                <a:solidFill>
                  <a:srgbClr val="0D0D0D"/>
                </a:solidFill>
                <a:latin typeface="Poppins Light"/>
                <a:ea typeface="+mn-lt"/>
                <a:cs typeface="+mn-lt"/>
              </a:rPr>
              <a:t> pour </a:t>
            </a:r>
            <a:r>
              <a:rPr lang="en-US" sz="1500" err="1">
                <a:solidFill>
                  <a:srgbClr val="0D0D0D"/>
                </a:solidFill>
                <a:latin typeface="Poppins Light"/>
                <a:ea typeface="+mn-lt"/>
                <a:cs typeface="+mn-lt"/>
              </a:rPr>
              <a:t>collecter</a:t>
            </a:r>
            <a:r>
              <a:rPr lang="en-US" sz="1500" dirty="0">
                <a:solidFill>
                  <a:srgbClr val="0D0D0D"/>
                </a:solidFill>
                <a:latin typeface="Poppins Light"/>
                <a:ea typeface="+mn-lt"/>
                <a:cs typeface="+mn-lt"/>
              </a:rPr>
              <a:t> des données</a:t>
            </a:r>
            <a:endParaRPr lang="en-US" dirty="0">
              <a:latin typeface="Poppins Light"/>
              <a:cs typeface="Poppins Light"/>
            </a:endParaRPr>
          </a:p>
          <a:p>
            <a:br>
              <a:rPr lang="en-US" dirty="0"/>
            </a:br>
            <a:endParaRPr lang="en-US">
              <a:latin typeface="Poppins Light"/>
              <a:cs typeface="Poppins Light"/>
            </a:endParaRPr>
          </a:p>
          <a:p>
            <a:r>
              <a:rPr lang="en-US" sz="1500" dirty="0">
                <a:solidFill>
                  <a:srgbClr val="0D0D0D"/>
                </a:solidFill>
                <a:latin typeface="Poppins Light"/>
                <a:ea typeface="+mn-lt"/>
                <a:cs typeface="+mn-lt"/>
              </a:rPr>
              <a:t>ne </a:t>
            </a:r>
            <a:r>
              <a:rPr lang="en-US" sz="1500" err="1">
                <a:solidFill>
                  <a:srgbClr val="0D0D0D"/>
                </a:solidFill>
                <a:latin typeface="Poppins Light"/>
                <a:ea typeface="+mn-lt"/>
                <a:cs typeface="+mn-lt"/>
              </a:rPr>
              <a:t>donnent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généralement</a:t>
            </a:r>
            <a:r>
              <a:rPr lang="en-US" sz="1500" dirty="0">
                <a:solidFill>
                  <a:srgbClr val="0D0D0D"/>
                </a:solidFill>
                <a:latin typeface="Poppins Light"/>
                <a:ea typeface="+mn-lt"/>
                <a:cs typeface="+mn-lt"/>
              </a:rPr>
              <a:t> pas la </a:t>
            </a:r>
            <a:r>
              <a:rPr lang="en-US" sz="1500" err="1">
                <a:solidFill>
                  <a:srgbClr val="0D0D0D"/>
                </a:solidFill>
                <a:latin typeface="Poppins Light"/>
                <a:ea typeface="+mn-lt"/>
                <a:cs typeface="+mn-lt"/>
              </a:rPr>
              <a:t>possibilité</a:t>
            </a:r>
            <a:r>
              <a:rPr lang="en-US" sz="1500" dirty="0">
                <a:solidFill>
                  <a:srgbClr val="0D0D0D"/>
                </a:solidFill>
                <a:latin typeface="Poppins Light"/>
                <a:ea typeface="+mn-lt"/>
                <a:cs typeface="+mn-lt"/>
              </a:rPr>
              <a:t> aux </a:t>
            </a:r>
            <a:r>
              <a:rPr lang="en-US" sz="1500" err="1">
                <a:solidFill>
                  <a:srgbClr val="0D0D0D"/>
                </a:solidFill>
                <a:latin typeface="Poppins Light"/>
                <a:ea typeface="+mn-lt"/>
                <a:cs typeface="+mn-lt"/>
              </a:rPr>
              <a:t>personnes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touchées</a:t>
            </a:r>
            <a:r>
              <a:rPr lang="en-US" sz="1500" dirty="0">
                <a:solidFill>
                  <a:srgbClr val="0D0D0D"/>
                </a:solidFill>
                <a:latin typeface="Poppins Light"/>
                <a:ea typeface="+mn-lt"/>
                <a:cs typeface="+mn-lt"/>
              </a:rPr>
              <a:t> de </a:t>
            </a:r>
            <a:r>
              <a:rPr lang="en-US" sz="1500" err="1">
                <a:solidFill>
                  <a:srgbClr val="0D0D0D"/>
                </a:solidFill>
                <a:latin typeface="Poppins Light"/>
                <a:ea typeface="+mn-lt"/>
                <a:cs typeface="+mn-lt"/>
              </a:rPr>
              <a:t>participer</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activement</a:t>
            </a:r>
            <a:r>
              <a:rPr lang="en-US" sz="1500" dirty="0">
                <a:solidFill>
                  <a:srgbClr val="0D0D0D"/>
                </a:solidFill>
                <a:latin typeface="Poppins Light"/>
                <a:ea typeface="+mn-lt"/>
                <a:cs typeface="+mn-lt"/>
              </a:rPr>
              <a:t> à </a:t>
            </a:r>
            <a:r>
              <a:rPr lang="en-US" sz="1500" err="1">
                <a:solidFill>
                  <a:srgbClr val="0D0D0D"/>
                </a:solidFill>
                <a:latin typeface="Poppins Light"/>
                <a:ea typeface="+mn-lt"/>
                <a:cs typeface="+mn-lt"/>
              </a:rPr>
              <a:t>l’élaboration</a:t>
            </a:r>
            <a:r>
              <a:rPr lang="en-US" sz="1500" dirty="0">
                <a:solidFill>
                  <a:srgbClr val="0D0D0D"/>
                </a:solidFill>
                <a:latin typeface="Poppins Light"/>
                <a:ea typeface="+mn-lt"/>
                <a:cs typeface="+mn-lt"/>
              </a:rPr>
              <a:t> des questions et au processus de </a:t>
            </a:r>
            <a:r>
              <a:rPr lang="en-US" sz="1500" err="1">
                <a:solidFill>
                  <a:srgbClr val="0D0D0D"/>
                </a:solidFill>
                <a:latin typeface="Poppins Light"/>
                <a:ea typeface="+mn-lt"/>
                <a:cs typeface="+mn-lt"/>
              </a:rPr>
              <a:t>collecte</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d’informations</a:t>
            </a:r>
            <a:endParaRPr lang="en-US" err="1">
              <a:latin typeface="Poppins Light"/>
              <a:cs typeface="Poppins Light"/>
            </a:endParaRPr>
          </a:p>
          <a:p>
            <a:br>
              <a:rPr lang="en-US" dirty="0"/>
            </a:br>
            <a:endParaRPr lang="en-US">
              <a:latin typeface="Poppins Light"/>
              <a:cs typeface="Poppins Light"/>
            </a:endParaRPr>
          </a:p>
          <a:p>
            <a:r>
              <a:rPr lang="en-US" sz="1500" err="1">
                <a:solidFill>
                  <a:srgbClr val="0D0D0D"/>
                </a:solidFill>
                <a:latin typeface="Poppins Light"/>
                <a:ea typeface="+mn-lt"/>
                <a:cs typeface="+mn-lt"/>
              </a:rPr>
              <a:t>sont</a:t>
            </a:r>
            <a:r>
              <a:rPr lang="en-US" sz="1500" dirty="0">
                <a:solidFill>
                  <a:srgbClr val="0D0D0D"/>
                </a:solidFill>
                <a:latin typeface="Poppins Light"/>
                <a:ea typeface="+mn-lt"/>
                <a:cs typeface="+mn-lt"/>
              </a:rPr>
              <a:t> les </a:t>
            </a:r>
            <a:r>
              <a:rPr lang="en-US" sz="1500" err="1">
                <a:solidFill>
                  <a:srgbClr val="0D0D0D"/>
                </a:solidFill>
                <a:latin typeface="Poppins Light"/>
                <a:ea typeface="+mn-lt"/>
                <a:cs typeface="+mn-lt"/>
              </a:rPr>
              <a:t>moins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susceptibles</a:t>
            </a:r>
            <a:r>
              <a:rPr lang="en-US" sz="1500" dirty="0">
                <a:solidFill>
                  <a:srgbClr val="0D0D0D"/>
                </a:solidFill>
                <a:latin typeface="Poppins Light"/>
                <a:ea typeface="+mn-lt"/>
                <a:cs typeface="+mn-lt"/>
              </a:rPr>
              <a:t> de faire </a:t>
            </a:r>
            <a:r>
              <a:rPr lang="en-US" sz="1500" err="1">
                <a:solidFill>
                  <a:srgbClr val="0D0D0D"/>
                </a:solidFill>
                <a:latin typeface="Poppins Light"/>
                <a:ea typeface="+mn-lt"/>
                <a:cs typeface="+mn-lt"/>
              </a:rPr>
              <a:t>naître</a:t>
            </a:r>
            <a:r>
              <a:rPr lang="en-US" sz="1500" dirty="0">
                <a:solidFill>
                  <a:srgbClr val="0D0D0D"/>
                </a:solidFill>
                <a:latin typeface="Poppins Light"/>
                <a:ea typeface="+mn-lt"/>
                <a:cs typeface="+mn-lt"/>
              </a:rPr>
              <a:t> des relations </a:t>
            </a:r>
            <a:r>
              <a:rPr lang="en-US" sz="1500" err="1">
                <a:solidFill>
                  <a:srgbClr val="0D0D0D"/>
                </a:solidFill>
                <a:latin typeface="Poppins Light"/>
                <a:ea typeface="+mn-lt"/>
                <a:cs typeface="+mn-lt"/>
              </a:rPr>
              <a:t>propices</a:t>
            </a:r>
            <a:r>
              <a:rPr lang="en-US" sz="1500" dirty="0">
                <a:solidFill>
                  <a:srgbClr val="0D0D0D"/>
                </a:solidFill>
                <a:latin typeface="Poppins Light"/>
                <a:ea typeface="+mn-lt"/>
                <a:cs typeface="+mn-lt"/>
              </a:rPr>
              <a:t> à </a:t>
            </a:r>
            <a:r>
              <a:rPr lang="en-US" sz="1500" err="1">
                <a:solidFill>
                  <a:srgbClr val="0D0D0D"/>
                </a:solidFill>
                <a:latin typeface="Poppins Light"/>
                <a:ea typeface="+mn-lt"/>
                <a:cs typeface="+mn-lt"/>
              </a:rPr>
              <a:t>l'engagement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communautaire</a:t>
            </a:r>
            <a:endParaRPr lang="en-US" err="1">
              <a:latin typeface="Poppins Light"/>
            </a:endParaRPr>
          </a:p>
          <a:p>
            <a:endParaRPr lang="en-US" sz="1500" dirty="0">
              <a:solidFill>
                <a:srgbClr val="0D0D0D"/>
              </a:solidFill>
              <a:latin typeface="Poppins Light"/>
              <a:ea typeface="Calibri"/>
              <a:cs typeface="Poppins Ligh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10000"/>
            <a:ext cx="16383000" cy="4467225"/>
          </a:xfrm>
          <a:prstGeom prst="rect">
            <a:avLst/>
          </a:prstGeom>
        </p:spPr>
      </p:pic>
      <p:sp>
        <p:nvSpPr>
          <p:cNvPr id="4" name="Quantitative approaches"/>
          <p:cNvSpPr/>
          <p:nvPr/>
        </p:nvSpPr>
        <p:spPr>
          <a:xfrm>
            <a:off x="952500" y="952500"/>
            <a:ext cx="16402050" cy="904875"/>
          </a:xfrm>
          <a:prstGeom prst="rect">
            <a:avLst/>
          </a:prstGeom>
          <a:noFill/>
          <a:ln/>
        </p:spPr>
        <p:txBody>
          <a:bodyPr wrap="square" lIns="0" tIns="0" rIns="0" bIns="0" rtlCol="0" anchor="b"/>
          <a:lstStyle/>
          <a:p>
            <a:r>
              <a:rPr lang="en-US" sz="5250" b="1" err="1">
                <a:solidFill>
                  <a:srgbClr val="FFFFFF"/>
                </a:solidFill>
                <a:latin typeface="Poppins SemiBold"/>
                <a:ea typeface="+mn-lt"/>
                <a:cs typeface="+mn-lt"/>
              </a:rPr>
              <a:t>Méthodes</a:t>
            </a:r>
            <a:r>
              <a:rPr lang="en-US" sz="5250" b="1" dirty="0">
                <a:solidFill>
                  <a:srgbClr val="FFFFFF"/>
                </a:solidFill>
                <a:latin typeface="Poppins SemiBold"/>
                <a:ea typeface="+mn-lt"/>
                <a:cs typeface="+mn-lt"/>
              </a:rPr>
              <a:t> </a:t>
            </a:r>
            <a:r>
              <a:rPr lang="en-US" sz="5250" b="1" err="1">
                <a:solidFill>
                  <a:srgbClr val="FFFFFF"/>
                </a:solidFill>
                <a:latin typeface="Poppins SemiBold"/>
                <a:ea typeface="+mn-lt"/>
                <a:cs typeface="+mn-lt"/>
              </a:rPr>
              <a:t>qualitatives</a:t>
            </a:r>
            <a:r>
              <a:rPr lang="en-US" sz="5250" b="1" dirty="0">
                <a:solidFill>
                  <a:srgbClr val="FFFFFF"/>
                </a:solidFill>
                <a:latin typeface="Poppins SemiBold"/>
                <a:ea typeface="+mn-lt"/>
                <a:cs typeface="+mn-lt"/>
              </a:rPr>
              <a:t>…</a:t>
            </a:r>
            <a:endParaRPr lang="en-US" b="1" dirty="0">
              <a:latin typeface="Poppins SemiBold"/>
              <a:ea typeface="+mn-lt"/>
              <a:cs typeface="+mn-lt"/>
            </a:endParaRPr>
          </a:p>
        </p:txBody>
      </p:sp>
      <p:sp>
        <p:nvSpPr>
          <p:cNvPr id="5" name="Use qualitative method when you want to know how people feel and what they think You dont need to know how many people think or feel this way"/>
          <p:cNvSpPr/>
          <p:nvPr/>
        </p:nvSpPr>
        <p:spPr>
          <a:xfrm>
            <a:off x="2114550" y="4676775"/>
            <a:ext cx="14077950" cy="857250"/>
          </a:xfrm>
          <a:prstGeom prst="rect">
            <a:avLst/>
          </a:prstGeom>
          <a:noFill/>
          <a:ln/>
        </p:spPr>
        <p:txBody>
          <a:bodyPr wrap="square" lIns="0" tIns="0" rIns="0" bIns="0" rtlCol="0" anchor="t"/>
          <a:lstStyle/>
          <a:p>
            <a:r>
              <a:rPr lang="en-US" sz="2250" b="1" err="1">
                <a:solidFill>
                  <a:srgbClr val="0D0D0D"/>
                </a:solidFill>
                <a:latin typeface="Poppins SemiBold"/>
                <a:ea typeface="+mn-lt"/>
                <a:cs typeface="+mn-lt"/>
              </a:rPr>
              <a:t>Utilisez</a:t>
            </a:r>
            <a:r>
              <a:rPr lang="en-US" sz="2250" b="1">
                <a:solidFill>
                  <a:srgbClr val="0D0D0D"/>
                </a:solidFill>
                <a:latin typeface="Poppins SemiBold"/>
                <a:ea typeface="+mn-lt"/>
                <a:cs typeface="+mn-lt"/>
              </a:rPr>
              <a:t> des </a:t>
            </a:r>
            <a:r>
              <a:rPr lang="en-US" sz="2250" b="1" err="1">
                <a:solidFill>
                  <a:srgbClr val="0D0D0D"/>
                </a:solidFill>
                <a:latin typeface="Poppins SemiBold"/>
                <a:ea typeface="+mn-lt"/>
                <a:cs typeface="+mn-lt"/>
              </a:rPr>
              <a:t>méthodes</a:t>
            </a:r>
            <a:r>
              <a:rPr lang="en-US" sz="2250" b="1">
                <a:solidFill>
                  <a:srgbClr val="0D0D0D"/>
                </a:solidFill>
                <a:latin typeface="Poppins SemiBold"/>
                <a:ea typeface="+mn-lt"/>
                <a:cs typeface="+mn-lt"/>
              </a:rPr>
              <a:t> qualitatives lorsque vous </a:t>
            </a:r>
            <a:r>
              <a:rPr lang="en-US" sz="2250" b="1" err="1">
                <a:solidFill>
                  <a:srgbClr val="0D0D0D"/>
                </a:solidFill>
                <a:latin typeface="Poppins SemiBold"/>
                <a:ea typeface="+mn-lt"/>
                <a:cs typeface="+mn-lt"/>
              </a:rPr>
              <a:t>souhaitez</a:t>
            </a:r>
            <a:r>
              <a:rPr lang="en-US" sz="2250" b="1">
                <a:solidFill>
                  <a:srgbClr val="0D0D0D"/>
                </a:solidFill>
                <a:latin typeface="Poppins SemiBold"/>
                <a:ea typeface="+mn-lt"/>
                <a:cs typeface="+mn-lt"/>
              </a:rPr>
              <a:t> savoir </a:t>
            </a:r>
            <a:r>
              <a:rPr lang="en-US" sz="2250" b="1" err="1">
                <a:solidFill>
                  <a:srgbClr val="0D0D0D"/>
                </a:solidFill>
                <a:latin typeface="Poppins SemiBold"/>
                <a:ea typeface="+mn-lt"/>
                <a:cs typeface="+mn-lt"/>
              </a:rPr>
              <a:t>ce</a:t>
            </a:r>
            <a:r>
              <a:rPr lang="en-US" sz="2250" b="1">
                <a:solidFill>
                  <a:srgbClr val="0D0D0D"/>
                </a:solidFill>
                <a:latin typeface="Poppins SemiBold"/>
                <a:ea typeface="+mn-lt"/>
                <a:cs typeface="+mn-lt"/>
              </a:rPr>
              <a:t> que les </a:t>
            </a:r>
            <a:r>
              <a:rPr lang="en-US" sz="2250" b="1" err="1">
                <a:solidFill>
                  <a:srgbClr val="0D0D0D"/>
                </a:solidFill>
                <a:latin typeface="Poppins SemiBold"/>
                <a:ea typeface="+mn-lt"/>
                <a:cs typeface="+mn-lt"/>
              </a:rPr>
              <a:t>personnes</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ressentent</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ou</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ce</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qu’elles</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pensent</a:t>
            </a:r>
            <a:r>
              <a:rPr lang="en-US" sz="2250" b="1">
                <a:solidFill>
                  <a:srgbClr val="0D0D0D"/>
                </a:solidFill>
                <a:latin typeface="Poppins SemiBold"/>
                <a:ea typeface="+mn-lt"/>
                <a:cs typeface="+mn-lt"/>
              </a:rPr>
              <a:t>. Vous ne </a:t>
            </a:r>
            <a:r>
              <a:rPr lang="en-US" sz="2250" b="1" err="1">
                <a:solidFill>
                  <a:srgbClr val="0D0D0D"/>
                </a:solidFill>
                <a:latin typeface="Poppins SemiBold"/>
                <a:ea typeface="+mn-lt"/>
                <a:cs typeface="+mn-lt"/>
              </a:rPr>
              <a:t>cherchez</a:t>
            </a:r>
            <a:r>
              <a:rPr lang="en-US" sz="2250" b="1">
                <a:solidFill>
                  <a:srgbClr val="0D0D0D"/>
                </a:solidFill>
                <a:latin typeface="Poppins SemiBold"/>
                <a:ea typeface="+mn-lt"/>
                <a:cs typeface="+mn-lt"/>
              </a:rPr>
              <a:t> pas à </a:t>
            </a:r>
            <a:r>
              <a:rPr lang="en-US" sz="2250" b="1" err="1">
                <a:solidFill>
                  <a:srgbClr val="0D0D0D"/>
                </a:solidFill>
                <a:latin typeface="Poppins SemiBold"/>
                <a:ea typeface="+mn-lt"/>
                <a:cs typeface="+mn-lt"/>
              </a:rPr>
              <a:t>déterminer</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combien</a:t>
            </a:r>
            <a:r>
              <a:rPr lang="en-US" sz="2250" b="1">
                <a:solidFill>
                  <a:srgbClr val="0D0D0D"/>
                </a:solidFill>
                <a:latin typeface="Poppins SemiBold"/>
                <a:ea typeface="+mn-lt"/>
                <a:cs typeface="+mn-lt"/>
              </a:rPr>
              <a:t> de </a:t>
            </a:r>
            <a:r>
              <a:rPr lang="en-US" sz="2250" b="1" err="1">
                <a:solidFill>
                  <a:srgbClr val="0D0D0D"/>
                </a:solidFill>
                <a:latin typeface="Poppins SemiBold"/>
                <a:ea typeface="+mn-lt"/>
                <a:cs typeface="+mn-lt"/>
              </a:rPr>
              <a:t>personnes</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pensent</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ou</a:t>
            </a:r>
            <a:r>
              <a:rPr lang="en-US" sz="2250" b="1" dirty="0">
                <a:solidFill>
                  <a:srgbClr val="0D0D0D"/>
                </a:solidFill>
                <a:latin typeface="Poppins SemiBold"/>
                <a:ea typeface="+mn-lt"/>
                <a:cs typeface="+mn-lt"/>
              </a:rPr>
              <a:t> </a:t>
            </a:r>
            <a:r>
              <a:rPr lang="en-US" sz="2250" b="1" err="1">
                <a:solidFill>
                  <a:srgbClr val="0D0D0D"/>
                </a:solidFill>
                <a:latin typeface="Poppins SemiBold"/>
                <a:ea typeface="+mn-lt"/>
                <a:cs typeface="+mn-lt"/>
              </a:rPr>
              <a:t>ressentent</a:t>
            </a:r>
            <a:r>
              <a:rPr lang="en-US" sz="2250" b="1">
                <a:solidFill>
                  <a:srgbClr val="0D0D0D"/>
                </a:solidFill>
                <a:latin typeface="Poppins SemiBold"/>
                <a:ea typeface="+mn-lt"/>
                <a:cs typeface="+mn-lt"/>
              </a:rPr>
              <a:t> la </a:t>
            </a:r>
            <a:r>
              <a:rPr lang="en-US" sz="2250" b="1" err="1">
                <a:solidFill>
                  <a:srgbClr val="0D0D0D"/>
                </a:solidFill>
                <a:latin typeface="Poppins SemiBold"/>
                <a:ea typeface="+mn-lt"/>
                <a:cs typeface="+mn-lt"/>
              </a:rPr>
              <a:t>même</a:t>
            </a:r>
            <a:r>
              <a:rPr lang="en-US" sz="2250" b="1">
                <a:solidFill>
                  <a:srgbClr val="0D0D0D"/>
                </a:solidFill>
                <a:latin typeface="Poppins SemiBold"/>
                <a:ea typeface="+mn-lt"/>
                <a:cs typeface="+mn-lt"/>
              </a:rPr>
              <a:t> chose.</a:t>
            </a:r>
            <a:endParaRPr lang="en-US" b="1">
              <a:latin typeface="Poppins SemiBold"/>
              <a:ea typeface="+mn-lt"/>
              <a:cs typeface="+mn-lt"/>
            </a:endParaRPr>
          </a:p>
          <a:p>
            <a:pPr marL="0" indent="0" algn="l">
              <a:lnSpc>
                <a:spcPts val="3375"/>
              </a:lnSpc>
              <a:buNone/>
            </a:pPr>
            <a:endParaRPr lang="en-US" sz="2250" dirty="0">
              <a:solidFill>
                <a:srgbClr val="0D0D0D"/>
              </a:solidFill>
              <a:latin typeface="Poppins SemiBold"/>
              <a:cs typeface="Poppins SemiBold"/>
            </a:endParaRPr>
          </a:p>
        </p:txBody>
      </p:sp>
      <p:sp>
        <p:nvSpPr>
          <p:cNvPr id="6" name="Not based on numbers Generally use interviews focus groups discussions and observations More xploratory eg looking at factors such as socialcultural expectations gender roles ethnic and religious implications and individual feelings Usually uses a smaller"/>
          <p:cNvSpPr/>
          <p:nvPr/>
        </p:nvSpPr>
        <p:spPr>
          <a:xfrm>
            <a:off x="2114550" y="5838825"/>
            <a:ext cx="14077950" cy="1571625"/>
          </a:xfrm>
          <a:prstGeom prst="rect">
            <a:avLst/>
          </a:prstGeom>
          <a:noFill/>
          <a:ln/>
        </p:spPr>
        <p:txBody>
          <a:bodyPr wrap="square" lIns="0" tIns="0" rIns="0" bIns="0" rtlCol="0" anchor="t"/>
          <a:lstStyle/>
          <a:p>
            <a:pPr marL="285750" indent="-285750">
              <a:buFont typeface="Arial"/>
              <a:buChar char="•"/>
            </a:pPr>
            <a:r>
              <a:rPr lang="en-US" sz="1500" err="1">
                <a:solidFill>
                  <a:srgbClr val="0D0D0D"/>
                </a:solidFill>
                <a:latin typeface="Poppins Light"/>
                <a:ea typeface="+mn-lt"/>
                <a:cs typeface="+mn-lt"/>
              </a:rPr>
              <a:t>Méthodes</a:t>
            </a:r>
            <a:r>
              <a:rPr lang="en-US" sz="1500">
                <a:solidFill>
                  <a:srgbClr val="0D0D0D"/>
                </a:solidFill>
                <a:latin typeface="Poppins Light"/>
                <a:ea typeface="+mn-lt"/>
                <a:cs typeface="+mn-lt"/>
              </a:rPr>
              <a:t> non </a:t>
            </a:r>
            <a:r>
              <a:rPr lang="en-US" sz="1500" err="1">
                <a:solidFill>
                  <a:srgbClr val="0D0D0D"/>
                </a:solidFill>
                <a:latin typeface="Poppins Light"/>
                <a:ea typeface="+mn-lt"/>
                <a:cs typeface="+mn-lt"/>
              </a:rPr>
              <a:t>chiffrées</a:t>
            </a:r>
            <a:endParaRPr lang="en-US" err="1">
              <a:latin typeface="Poppins Light"/>
              <a:cs typeface="Poppins Light"/>
            </a:endParaRPr>
          </a:p>
          <a:p>
            <a:pPr marL="285750" indent="-285750">
              <a:buFont typeface="Arial"/>
              <a:buChar char="•"/>
            </a:pPr>
            <a:r>
              <a:rPr lang="en-US" sz="1500" dirty="0">
                <a:solidFill>
                  <a:srgbClr val="0D0D0D"/>
                </a:solidFill>
                <a:latin typeface="Poppins Light"/>
                <a:ea typeface="+mn-lt"/>
                <a:cs typeface="+mn-lt"/>
              </a:rPr>
              <a:t>Consistent </a:t>
            </a:r>
            <a:r>
              <a:rPr lang="en-US" sz="1500" err="1">
                <a:solidFill>
                  <a:srgbClr val="0D0D0D"/>
                </a:solidFill>
                <a:latin typeface="Poppins Light"/>
                <a:ea typeface="+mn-lt"/>
                <a:cs typeface="+mn-lt"/>
              </a:rPr>
              <a:t>généralement</a:t>
            </a:r>
            <a:r>
              <a:rPr lang="en-US" sz="1500" dirty="0">
                <a:solidFill>
                  <a:srgbClr val="0D0D0D"/>
                </a:solidFill>
                <a:latin typeface="Poppins Light"/>
                <a:ea typeface="+mn-lt"/>
                <a:cs typeface="+mn-lt"/>
              </a:rPr>
              <a:t> à </a:t>
            </a:r>
            <a:r>
              <a:rPr lang="en-US" sz="1500" err="1">
                <a:solidFill>
                  <a:srgbClr val="0D0D0D"/>
                </a:solidFill>
                <a:latin typeface="Poppins Light"/>
                <a:ea typeface="+mn-lt"/>
                <a:cs typeface="+mn-lt"/>
              </a:rPr>
              <a:t>mener</a:t>
            </a:r>
            <a:r>
              <a:rPr lang="en-US" sz="1500" dirty="0">
                <a:solidFill>
                  <a:srgbClr val="0D0D0D"/>
                </a:solidFill>
                <a:latin typeface="Poppins Light"/>
                <a:ea typeface="+mn-lt"/>
                <a:cs typeface="+mn-lt"/>
              </a:rPr>
              <a:t> des </a:t>
            </a:r>
            <a:r>
              <a:rPr lang="en-US" sz="1500" err="1">
                <a:solidFill>
                  <a:srgbClr val="0D0D0D"/>
                </a:solidFill>
                <a:latin typeface="Poppins Light"/>
                <a:ea typeface="+mn-lt"/>
                <a:cs typeface="+mn-lt"/>
              </a:rPr>
              <a:t>entretiens</a:t>
            </a:r>
            <a:r>
              <a:rPr lang="en-US" sz="1500" dirty="0">
                <a:solidFill>
                  <a:srgbClr val="0D0D0D"/>
                </a:solidFill>
                <a:latin typeface="Poppins Light"/>
                <a:ea typeface="+mn-lt"/>
                <a:cs typeface="+mn-lt"/>
              </a:rPr>
              <a:t>, des discussions de </a:t>
            </a:r>
            <a:r>
              <a:rPr lang="en-US" sz="1500" err="1">
                <a:solidFill>
                  <a:srgbClr val="0D0D0D"/>
                </a:solidFill>
                <a:latin typeface="Poppins Light"/>
                <a:ea typeface="+mn-lt"/>
                <a:cs typeface="+mn-lt"/>
              </a:rPr>
              <a:t>groupe</a:t>
            </a:r>
            <a:r>
              <a:rPr lang="en-US" sz="1500" dirty="0">
                <a:solidFill>
                  <a:srgbClr val="0D0D0D"/>
                </a:solidFill>
                <a:latin typeface="Poppins Light"/>
                <a:ea typeface="+mn-lt"/>
                <a:cs typeface="+mn-lt"/>
              </a:rPr>
              <a:t> et des observations</a:t>
            </a:r>
            <a:endParaRPr lang="en-US" dirty="0">
              <a:latin typeface="Poppins Light"/>
              <a:ea typeface="+mn-lt"/>
              <a:cs typeface="+mn-lt"/>
            </a:endParaRPr>
          </a:p>
          <a:p>
            <a:pPr marL="285750" indent="-285750">
              <a:buFont typeface="Arial"/>
              <a:buChar char="•"/>
            </a:pPr>
            <a:r>
              <a:rPr lang="en-US" sz="1500" err="1">
                <a:solidFill>
                  <a:srgbClr val="0D0D0D"/>
                </a:solidFill>
                <a:latin typeface="Poppins Light"/>
                <a:ea typeface="+mn-lt"/>
                <a:cs typeface="+mn-lt"/>
              </a:rPr>
              <a:t>Méthodes</a:t>
            </a:r>
            <a:r>
              <a:rPr lang="en-US" sz="1500" dirty="0">
                <a:solidFill>
                  <a:srgbClr val="0D0D0D"/>
                </a:solidFill>
                <a:latin typeface="Poppins Light"/>
                <a:ea typeface="+mn-lt"/>
                <a:cs typeface="+mn-lt"/>
              </a:rPr>
              <a:t> plus </a:t>
            </a:r>
            <a:r>
              <a:rPr lang="en-US" sz="1500" err="1">
                <a:solidFill>
                  <a:srgbClr val="0D0D0D"/>
                </a:solidFill>
                <a:latin typeface="Poppins Light"/>
                <a:ea typeface="+mn-lt"/>
                <a:cs typeface="+mn-lt"/>
              </a:rPr>
              <a:t>exploratoires</a:t>
            </a:r>
            <a:r>
              <a:rPr lang="en-US" sz="1500" dirty="0">
                <a:solidFill>
                  <a:srgbClr val="0D0D0D"/>
                </a:solidFill>
                <a:latin typeface="Poppins Light"/>
                <a:ea typeface="+mn-lt"/>
                <a:cs typeface="+mn-lt"/>
              </a:rPr>
              <a:t> (p. ex. examen de </a:t>
            </a:r>
            <a:r>
              <a:rPr lang="en-US" sz="1500" err="1">
                <a:solidFill>
                  <a:srgbClr val="0D0D0D"/>
                </a:solidFill>
                <a:latin typeface="Poppins Light"/>
                <a:ea typeface="+mn-lt"/>
                <a:cs typeface="+mn-lt"/>
              </a:rPr>
              <a:t>facteurs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comme</a:t>
            </a:r>
            <a:r>
              <a:rPr lang="en-US" sz="1500" dirty="0">
                <a:solidFill>
                  <a:srgbClr val="0D0D0D"/>
                </a:solidFill>
                <a:latin typeface="Poppins Light"/>
                <a:ea typeface="+mn-lt"/>
                <a:cs typeface="+mn-lt"/>
              </a:rPr>
              <a:t> les </a:t>
            </a:r>
            <a:r>
              <a:rPr lang="en-US" sz="1500" err="1">
                <a:solidFill>
                  <a:srgbClr val="0D0D0D"/>
                </a:solidFill>
                <a:latin typeface="Poppins Light"/>
                <a:ea typeface="+mn-lt"/>
                <a:cs typeface="+mn-lt"/>
              </a:rPr>
              <a:t>attentes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sociales</a:t>
            </a:r>
            <a:r>
              <a:rPr lang="en-US" sz="1500" dirty="0">
                <a:solidFill>
                  <a:srgbClr val="0D0D0D"/>
                </a:solidFill>
                <a:latin typeface="Poppins Light"/>
                <a:ea typeface="+mn-lt"/>
                <a:cs typeface="+mn-lt"/>
              </a:rPr>
              <a:t>/</a:t>
            </a:r>
            <a:r>
              <a:rPr lang="en-US" sz="1500" err="1">
                <a:solidFill>
                  <a:srgbClr val="0D0D0D"/>
                </a:solidFill>
                <a:latin typeface="Poppins Light"/>
                <a:ea typeface="+mn-lt"/>
                <a:cs typeface="+mn-lt"/>
              </a:rPr>
              <a:t>culturelles</a:t>
            </a:r>
            <a:r>
              <a:rPr lang="en-US" sz="1500" dirty="0">
                <a:solidFill>
                  <a:srgbClr val="0D0D0D"/>
                </a:solidFill>
                <a:latin typeface="Poppins Light"/>
                <a:ea typeface="+mn-lt"/>
                <a:cs typeface="+mn-lt"/>
              </a:rPr>
              <a:t>, les </a:t>
            </a:r>
            <a:r>
              <a:rPr lang="en-US" sz="1500" err="1">
                <a:solidFill>
                  <a:srgbClr val="0D0D0D"/>
                </a:solidFill>
                <a:latin typeface="Poppins Light"/>
                <a:ea typeface="+mn-lt"/>
                <a:cs typeface="+mn-lt"/>
              </a:rPr>
              <a:t>rôles</a:t>
            </a:r>
            <a:r>
              <a:rPr lang="en-US" sz="1500" dirty="0">
                <a:solidFill>
                  <a:srgbClr val="0D0D0D"/>
                </a:solidFill>
                <a:latin typeface="Poppins Light"/>
                <a:ea typeface="+mn-lt"/>
                <a:cs typeface="+mn-lt"/>
              </a:rPr>
              <a:t> hommes/femmes, les implications de </a:t>
            </a:r>
            <a:r>
              <a:rPr lang="en-US" sz="1500" err="1">
                <a:solidFill>
                  <a:srgbClr val="0D0D0D"/>
                </a:solidFill>
                <a:latin typeface="Poppins Light"/>
                <a:ea typeface="+mn-lt"/>
                <a:cs typeface="+mn-lt"/>
              </a:rPr>
              <a:t>l’appartenance</a:t>
            </a:r>
            <a:r>
              <a:rPr lang="en-US" sz="1500" dirty="0">
                <a:solidFill>
                  <a:srgbClr val="0D0D0D"/>
                </a:solidFill>
                <a:latin typeface="Poppins Light"/>
                <a:ea typeface="+mn-lt"/>
                <a:cs typeface="+mn-lt"/>
              </a:rPr>
              <a:t> à un </a:t>
            </a:r>
            <a:r>
              <a:rPr lang="en-US" sz="1500" err="1">
                <a:solidFill>
                  <a:srgbClr val="0D0D0D"/>
                </a:solidFill>
                <a:latin typeface="Poppins Light"/>
                <a:ea typeface="+mn-lt"/>
                <a:cs typeface="+mn-lt"/>
              </a:rPr>
              <a:t>groupe</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ethnique</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ou</a:t>
            </a:r>
            <a:r>
              <a:rPr lang="en-US" sz="1500" dirty="0">
                <a:solidFill>
                  <a:srgbClr val="0D0D0D"/>
                </a:solidFill>
                <a:latin typeface="Poppins Light"/>
                <a:ea typeface="+mn-lt"/>
                <a:cs typeface="+mn-lt"/>
              </a:rPr>
              <a:t> religieux, </a:t>
            </a:r>
            <a:r>
              <a:rPr lang="en-US" sz="1500" err="1">
                <a:solidFill>
                  <a:srgbClr val="0D0D0D"/>
                </a:solidFill>
                <a:latin typeface="Poppins Light"/>
                <a:ea typeface="+mn-lt"/>
                <a:cs typeface="+mn-lt"/>
              </a:rPr>
              <a:t>ou</a:t>
            </a:r>
            <a:r>
              <a:rPr lang="en-US" sz="1500" dirty="0">
                <a:solidFill>
                  <a:srgbClr val="0D0D0D"/>
                </a:solidFill>
                <a:latin typeface="Poppins Light"/>
                <a:ea typeface="+mn-lt"/>
                <a:cs typeface="+mn-lt"/>
              </a:rPr>
              <a:t> encore des sentiments personnels)</a:t>
            </a:r>
            <a:endParaRPr lang="en-US" dirty="0">
              <a:latin typeface="Poppins Light"/>
              <a:cs typeface="Poppins Light"/>
            </a:endParaRPr>
          </a:p>
          <a:p>
            <a:pPr marL="285750" indent="-285750">
              <a:buFont typeface="Arial"/>
              <a:buChar char="•"/>
            </a:pPr>
            <a:r>
              <a:rPr lang="en-US" sz="1500" err="1">
                <a:solidFill>
                  <a:srgbClr val="0D0D0D"/>
                </a:solidFill>
                <a:latin typeface="Poppins Light"/>
                <a:ea typeface="+mn-lt"/>
                <a:cs typeface="+mn-lt"/>
              </a:rPr>
              <a:t>Utilisent</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généralement</a:t>
            </a:r>
            <a:r>
              <a:rPr lang="en-US" sz="1500" dirty="0">
                <a:solidFill>
                  <a:srgbClr val="0D0D0D"/>
                </a:solidFill>
                <a:latin typeface="Poppins Light"/>
                <a:ea typeface="+mn-lt"/>
                <a:cs typeface="+mn-lt"/>
              </a:rPr>
              <a:t> des </a:t>
            </a:r>
            <a:r>
              <a:rPr lang="en-US" sz="1500" err="1">
                <a:solidFill>
                  <a:srgbClr val="0D0D0D"/>
                </a:solidFill>
                <a:latin typeface="Poppins Light"/>
                <a:ea typeface="+mn-lt"/>
                <a:cs typeface="+mn-lt"/>
              </a:rPr>
              <a:t>échantillons</a:t>
            </a:r>
            <a:r>
              <a:rPr lang="en-US" sz="1500" dirty="0">
                <a:solidFill>
                  <a:srgbClr val="0D0D0D"/>
                </a:solidFill>
                <a:latin typeface="Poppins Light"/>
                <a:ea typeface="+mn-lt"/>
                <a:cs typeface="+mn-lt"/>
              </a:rPr>
              <a:t> de plus petite taille que les </a:t>
            </a:r>
            <a:r>
              <a:rPr lang="en-US" sz="1500" err="1">
                <a:solidFill>
                  <a:srgbClr val="0D0D0D"/>
                </a:solidFill>
                <a:latin typeface="Poppins Light"/>
                <a:ea typeface="+mn-lt"/>
                <a:cs typeface="+mn-lt"/>
              </a:rPr>
              <a:t>méthodes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quantitatives</a:t>
            </a:r>
            <a:endParaRPr lang="en-US" err="1">
              <a:latin typeface="Poppins Light"/>
              <a:cs typeface="Poppins Light"/>
            </a:endParaRPr>
          </a:p>
          <a:p>
            <a:pPr marL="285750" indent="-285750">
              <a:buFont typeface="Arial"/>
              <a:buChar char="•"/>
            </a:pPr>
            <a:r>
              <a:rPr lang="en-US" sz="1500" err="1">
                <a:solidFill>
                  <a:srgbClr val="0D0D0D"/>
                </a:solidFill>
                <a:latin typeface="Poppins Light"/>
                <a:ea typeface="+mn-lt"/>
                <a:cs typeface="+mn-lt"/>
              </a:rPr>
              <a:t>Fournissent</a:t>
            </a:r>
            <a:r>
              <a:rPr lang="en-US" sz="1500" dirty="0">
                <a:solidFill>
                  <a:srgbClr val="0D0D0D"/>
                </a:solidFill>
                <a:latin typeface="Poppins Light"/>
                <a:ea typeface="+mn-lt"/>
                <a:cs typeface="+mn-lt"/>
              </a:rPr>
              <a:t> des données </a:t>
            </a:r>
            <a:r>
              <a:rPr lang="en-US" sz="1500" err="1">
                <a:solidFill>
                  <a:srgbClr val="0D0D0D"/>
                </a:solidFill>
                <a:latin typeface="Poppins Light"/>
                <a:ea typeface="+mn-lt"/>
                <a:cs typeface="+mn-lt"/>
              </a:rPr>
              <a:t>généralement</a:t>
            </a:r>
            <a:r>
              <a:rPr lang="en-US" sz="1500" dirty="0">
                <a:solidFill>
                  <a:srgbClr val="0D0D0D"/>
                </a:solidFill>
                <a:latin typeface="Poppins Light"/>
                <a:ea typeface="+mn-lt"/>
                <a:cs typeface="+mn-lt"/>
              </a:rPr>
              <a:t> riches et </a:t>
            </a:r>
            <a:r>
              <a:rPr lang="en-US" sz="1500" err="1">
                <a:solidFill>
                  <a:srgbClr val="0D0D0D"/>
                </a:solidFill>
                <a:latin typeface="Poppins Light"/>
                <a:ea typeface="+mn-lt"/>
                <a:cs typeface="+mn-lt"/>
              </a:rPr>
              <a:t>détaillées</a:t>
            </a:r>
            <a:r>
              <a:rPr lang="en-US" sz="1500" dirty="0">
                <a:solidFill>
                  <a:srgbClr val="0D0D0D"/>
                </a:solidFill>
                <a:latin typeface="Poppins Light"/>
                <a:ea typeface="+mn-lt"/>
                <a:cs typeface="+mn-lt"/>
              </a:rPr>
              <a:t> et </a:t>
            </a:r>
            <a:r>
              <a:rPr lang="en-US" sz="1500" err="1">
                <a:solidFill>
                  <a:srgbClr val="0D0D0D"/>
                </a:solidFill>
                <a:latin typeface="Poppins Light"/>
                <a:ea typeface="+mn-lt"/>
                <a:cs typeface="+mn-lt"/>
              </a:rPr>
              <a:t>apportent</a:t>
            </a:r>
            <a:r>
              <a:rPr lang="en-US" sz="1500" dirty="0">
                <a:solidFill>
                  <a:srgbClr val="0D0D0D"/>
                </a:solidFill>
                <a:latin typeface="Poppins Light"/>
                <a:ea typeface="+mn-lt"/>
                <a:cs typeface="+mn-lt"/>
              </a:rPr>
              <a:t> de </a:t>
            </a:r>
            <a:r>
              <a:rPr lang="en-US" sz="1500" err="1">
                <a:solidFill>
                  <a:srgbClr val="0D0D0D"/>
                </a:solidFill>
                <a:latin typeface="Poppins Light"/>
                <a:ea typeface="+mn-lt"/>
                <a:cs typeface="+mn-lt"/>
              </a:rPr>
              <a:t>nombreuses</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idées</a:t>
            </a:r>
            <a:r>
              <a:rPr lang="en-US" sz="1500" dirty="0">
                <a:solidFill>
                  <a:srgbClr val="0D0D0D"/>
                </a:solidFill>
                <a:latin typeface="Poppins Light"/>
                <a:ea typeface="+mn-lt"/>
                <a:cs typeface="+mn-lt"/>
              </a:rPr>
              <a:t> et notions pour </a:t>
            </a:r>
            <a:r>
              <a:rPr lang="en-US" sz="1500" err="1">
                <a:solidFill>
                  <a:srgbClr val="0D0D0D"/>
                </a:solidFill>
                <a:latin typeface="Poppins Light"/>
                <a:ea typeface="+mn-lt"/>
                <a:cs typeface="+mn-lt"/>
              </a:rPr>
              <a:t>éclairer</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votre</a:t>
            </a:r>
            <a:r>
              <a:rPr lang="en-US" sz="1500" dirty="0">
                <a:solidFill>
                  <a:srgbClr val="0D0D0D"/>
                </a:solidFill>
                <a:latin typeface="Poppins Light"/>
                <a:ea typeface="+mn-lt"/>
                <a:cs typeface="+mn-lt"/>
              </a:rPr>
              <a:t> </a:t>
            </a:r>
            <a:r>
              <a:rPr lang="en-US" sz="1500" err="1">
                <a:solidFill>
                  <a:srgbClr val="0D0D0D"/>
                </a:solidFill>
                <a:latin typeface="Poppins Light"/>
                <a:ea typeface="+mn-lt"/>
                <a:cs typeface="+mn-lt"/>
              </a:rPr>
              <a:t>programme</a:t>
            </a:r>
            <a:endParaRPr lang="en-US" err="1">
              <a:latin typeface="Poppins Light"/>
            </a:endParaRPr>
          </a:p>
          <a:p>
            <a:pPr marL="0" indent="0" algn="l">
              <a:lnSpc>
                <a:spcPts val="2475"/>
              </a:lnSpc>
              <a:buNone/>
            </a:pPr>
            <a:endParaRPr lang="en-US" sz="1500" dirty="0">
              <a:solidFill>
                <a:srgbClr val="0D0D0D"/>
              </a:solidFill>
              <a:latin typeface="Poppins Light"/>
              <a:cs typeface="Poppins 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705100" y="3009900"/>
            <a:ext cx="12877800" cy="6610350"/>
          </a:xfrm>
          <a:prstGeom prst="rect">
            <a:avLst/>
          </a:prstGeom>
        </p:spPr>
      </p:pic>
      <p:pic>
        <p:nvPicPr>
          <p:cNvPr id="4" name="Arrow 2" descr="preencoded.png"/>
          <p:cNvPicPr>
            <a:picLocks noChangeAspect="1"/>
          </p:cNvPicPr>
          <p:nvPr/>
        </p:nvPicPr>
        <p:blipFill>
          <a:blip r:embed="rId7"/>
          <a:srcRect/>
          <a:stretch/>
        </p:blipFill>
        <p:spPr>
          <a:xfrm>
            <a:off x="1073460" y="3609975"/>
            <a:ext cx="824889" cy="6010275"/>
          </a:xfrm>
          <a:prstGeom prst="rect">
            <a:avLst/>
          </a:prstGeom>
        </p:spPr>
      </p:pic>
      <p:pic>
        <p:nvPicPr>
          <p:cNvPr id="5" name="Arrow 3" descr="preencoded.png"/>
          <p:cNvPicPr>
            <a:picLocks noChangeAspect="1"/>
          </p:cNvPicPr>
          <p:nvPr/>
        </p:nvPicPr>
        <p:blipFill>
          <a:blip r:embed="rId8"/>
          <a:srcRect/>
          <a:stretch/>
        </p:blipFill>
        <p:spPr>
          <a:xfrm>
            <a:off x="16380126" y="3609975"/>
            <a:ext cx="824898" cy="6010275"/>
          </a:xfrm>
          <a:prstGeom prst="rect">
            <a:avLst/>
          </a:prstGeom>
        </p:spPr>
      </p:pic>
      <p:sp>
        <p:nvSpPr>
          <p:cNvPr id="6" name="Qualitative approaches"/>
          <p:cNvSpPr/>
          <p:nvPr/>
        </p:nvSpPr>
        <p:spPr>
          <a:xfrm>
            <a:off x="952500" y="952500"/>
            <a:ext cx="16402050" cy="904875"/>
          </a:xfrm>
          <a:prstGeom prst="rect">
            <a:avLst/>
          </a:prstGeom>
          <a:noFill/>
          <a:ln/>
        </p:spPr>
        <p:txBody>
          <a:bodyPr wrap="square" lIns="0" tIns="0" rIns="0" bIns="0" rtlCol="0" anchor="b"/>
          <a:lstStyle/>
          <a:p>
            <a:r>
              <a:rPr lang="en-US" sz="5250" b="1" dirty="0">
                <a:solidFill>
                  <a:srgbClr val="FFFFFF"/>
                </a:solidFill>
                <a:latin typeface="Poppins SemiBold"/>
                <a:ea typeface="+mn-lt"/>
                <a:cs typeface="+mn-lt"/>
              </a:rPr>
              <a:t>Les </a:t>
            </a:r>
            <a:r>
              <a:rPr lang="en-US" sz="5250" b="1" err="1">
                <a:solidFill>
                  <a:srgbClr val="FFFFFF"/>
                </a:solidFill>
                <a:latin typeface="Poppins SemiBold"/>
                <a:ea typeface="+mn-lt"/>
                <a:cs typeface="+mn-lt"/>
              </a:rPr>
              <a:t>méthodes</a:t>
            </a:r>
            <a:r>
              <a:rPr lang="en-US" sz="5250" b="1" dirty="0">
                <a:solidFill>
                  <a:srgbClr val="FFFFFF"/>
                </a:solidFill>
                <a:latin typeface="Poppins SemiBold"/>
                <a:ea typeface="+mn-lt"/>
                <a:cs typeface="+mn-lt"/>
              </a:rPr>
              <a:t> </a:t>
            </a:r>
            <a:r>
              <a:rPr lang="en-US" sz="5250" b="1" err="1">
                <a:solidFill>
                  <a:srgbClr val="FFFFFF"/>
                </a:solidFill>
                <a:latin typeface="Poppins SemiBold"/>
                <a:ea typeface="+mn-lt"/>
                <a:cs typeface="+mn-lt"/>
              </a:rPr>
              <a:t>qualitatives</a:t>
            </a:r>
            <a:r>
              <a:rPr lang="en-US" sz="5250" b="1" dirty="0">
                <a:solidFill>
                  <a:srgbClr val="FFFFFF"/>
                </a:solidFill>
                <a:latin typeface="Poppins SemiBold"/>
                <a:ea typeface="+mn-lt"/>
                <a:cs typeface="+mn-lt"/>
              </a:rPr>
              <a:t>…</a:t>
            </a:r>
            <a:endParaRPr lang="en-US" b="1" dirty="0">
              <a:latin typeface="Poppins SemiBold"/>
              <a:ea typeface="+mn-lt"/>
              <a:cs typeface="+mn-lt"/>
            </a:endParaRPr>
          </a:p>
        </p:txBody>
      </p:sp>
      <p:sp>
        <p:nvSpPr>
          <p:cNvPr id="7" name="Rich and detailed information about affected populations and the impact of the emergency"/>
          <p:cNvSpPr/>
          <p:nvPr/>
        </p:nvSpPr>
        <p:spPr>
          <a:xfrm>
            <a:off x="3467100" y="3771900"/>
            <a:ext cx="5619750" cy="609600"/>
          </a:xfrm>
          <a:prstGeom prst="rect">
            <a:avLst/>
          </a:prstGeom>
          <a:noFill/>
          <a:ln/>
        </p:spPr>
        <p:txBody>
          <a:bodyPr wrap="square" lIns="0" tIns="0" rIns="0" bIns="0" rtlCol="0" anchor="t"/>
          <a:lstStyle/>
          <a:p>
            <a:r>
              <a:rPr lang="en-US" err="1">
                <a:solidFill>
                  <a:srgbClr val="0D0D0D"/>
                </a:solidFill>
                <a:latin typeface="Poppins SemiBold"/>
                <a:ea typeface="+mn-lt"/>
                <a:cs typeface="+mn-lt"/>
              </a:rPr>
              <a:t>f</a:t>
            </a:r>
            <a:r>
              <a:rPr lang="en-US" sz="1600" err="1">
                <a:solidFill>
                  <a:srgbClr val="0D0D0D"/>
                </a:solidFill>
                <a:latin typeface="Poppins SemiBold"/>
                <a:ea typeface="+mn-lt"/>
                <a:cs typeface="+mn-lt"/>
              </a:rPr>
              <a:t>ournissent</a:t>
            </a:r>
            <a:r>
              <a:rPr lang="en-US" sz="1600" dirty="0">
                <a:solidFill>
                  <a:srgbClr val="0D0D0D"/>
                </a:solidFill>
                <a:latin typeface="Poppins SemiBold"/>
                <a:ea typeface="+mn-lt"/>
                <a:cs typeface="+mn-lt"/>
              </a:rPr>
              <a:t> des </a:t>
            </a:r>
            <a:r>
              <a:rPr lang="en-US" sz="1600" err="1">
                <a:solidFill>
                  <a:srgbClr val="0D0D0D"/>
                </a:solidFill>
                <a:latin typeface="Poppins SemiBold"/>
                <a:ea typeface="+mn-lt"/>
                <a:cs typeface="+mn-lt"/>
              </a:rPr>
              <a:t>informations</a:t>
            </a:r>
            <a:r>
              <a:rPr lang="en-US" sz="1600" dirty="0">
                <a:solidFill>
                  <a:srgbClr val="0D0D0D"/>
                </a:solidFill>
                <a:latin typeface="Poppins SemiBold"/>
                <a:ea typeface="+mn-lt"/>
                <a:cs typeface="+mn-lt"/>
              </a:rPr>
              <a:t> riches et </a:t>
            </a:r>
            <a:r>
              <a:rPr lang="en-US" sz="1600" err="1">
                <a:solidFill>
                  <a:srgbClr val="0D0D0D"/>
                </a:solidFill>
                <a:latin typeface="Poppins SemiBold"/>
                <a:ea typeface="+mn-lt"/>
                <a:cs typeface="+mn-lt"/>
              </a:rPr>
              <a:t>détaillées</a:t>
            </a:r>
            <a:r>
              <a:rPr lang="en-US" sz="1600" dirty="0">
                <a:solidFill>
                  <a:srgbClr val="0D0D0D"/>
                </a:solidFill>
                <a:latin typeface="Poppins SemiBold"/>
                <a:ea typeface="+mn-lt"/>
                <a:cs typeface="+mn-lt"/>
              </a:rPr>
              <a:t> sur les populations </a:t>
            </a:r>
            <a:r>
              <a:rPr lang="en-US" sz="1600" err="1">
                <a:solidFill>
                  <a:srgbClr val="0D0D0D"/>
                </a:solidFill>
                <a:latin typeface="Poppins SemiBold"/>
                <a:ea typeface="+mn-lt"/>
                <a:cs typeface="+mn-lt"/>
              </a:rPr>
              <a:t>touchées</a:t>
            </a:r>
            <a:r>
              <a:rPr lang="en-US" sz="1600" dirty="0">
                <a:solidFill>
                  <a:srgbClr val="0D0D0D"/>
                </a:solidFill>
                <a:latin typeface="Poppins SemiBold"/>
                <a:ea typeface="+mn-lt"/>
                <a:cs typeface="+mn-lt"/>
              </a:rPr>
              <a:t> et </a:t>
            </a:r>
            <a:r>
              <a:rPr lang="en-US" sz="1600" err="1">
                <a:solidFill>
                  <a:srgbClr val="0D0D0D"/>
                </a:solidFill>
                <a:latin typeface="Poppins SemiBold"/>
                <a:ea typeface="+mn-lt"/>
                <a:cs typeface="+mn-lt"/>
              </a:rPr>
              <a:t>l’impact</a:t>
            </a:r>
            <a:r>
              <a:rPr lang="en-US" sz="1600" dirty="0">
                <a:solidFill>
                  <a:srgbClr val="0D0D0D"/>
                </a:solidFill>
                <a:latin typeface="Poppins SemiBold"/>
                <a:ea typeface="+mn-lt"/>
                <a:cs typeface="+mn-lt"/>
              </a:rPr>
              <a:t> de la situation </a:t>
            </a:r>
            <a:r>
              <a:rPr lang="en-US" sz="1600" err="1">
                <a:solidFill>
                  <a:srgbClr val="0D0D0D"/>
                </a:solidFill>
                <a:latin typeface="Poppins SemiBold"/>
                <a:ea typeface="+mn-lt"/>
                <a:cs typeface="+mn-lt"/>
              </a:rPr>
              <a:t>d’urgence</a:t>
            </a:r>
            <a:endParaRPr lang="en-US" sz="1600" err="1">
              <a:latin typeface="Poppins SemiBold"/>
              <a:cs typeface="Poppins SemiBold"/>
            </a:endParaRPr>
          </a:p>
          <a:p>
            <a:pPr marL="0" indent="0" algn="l">
              <a:lnSpc>
                <a:spcPts val="2400"/>
              </a:lnSpc>
              <a:buNone/>
            </a:pPr>
            <a:endParaRPr lang="en-US" sz="1600" dirty="0">
              <a:solidFill>
                <a:srgbClr val="0D0D0D"/>
              </a:solidFill>
              <a:latin typeface="Poppins SemiBold"/>
              <a:cs typeface="Poppins SemiBold"/>
            </a:endParaRPr>
          </a:p>
        </p:txBody>
      </p:sp>
      <p:sp>
        <p:nvSpPr>
          <p:cNvPr id="8" name="Perspectives of specific social and cultural contexts ie the human voice of the disaster"/>
          <p:cNvSpPr/>
          <p:nvPr/>
        </p:nvSpPr>
        <p:spPr>
          <a:xfrm>
            <a:off x="3467100" y="4724400"/>
            <a:ext cx="5619750" cy="647700"/>
          </a:xfrm>
          <a:prstGeom prst="rect">
            <a:avLst/>
          </a:prstGeom>
          <a:noFill/>
          <a:ln/>
        </p:spPr>
        <p:txBody>
          <a:bodyPr wrap="square" lIns="0" tIns="0" rIns="0" bIns="0" rtlCol="0" anchor="t"/>
          <a:lstStyle/>
          <a:p>
            <a:r>
              <a:rPr lang="en-US" sz="1600" err="1">
                <a:solidFill>
                  <a:srgbClr val="0D0D0D"/>
                </a:solidFill>
                <a:latin typeface="Poppins SemiBold"/>
                <a:ea typeface="+mn-lt"/>
                <a:cs typeface="+mn-lt"/>
              </a:rPr>
              <a:t>expriment</a:t>
            </a:r>
            <a:r>
              <a:rPr lang="en-US" sz="1600" dirty="0">
                <a:solidFill>
                  <a:srgbClr val="0D0D0D"/>
                </a:solidFill>
                <a:latin typeface="Poppins SemiBold"/>
                <a:ea typeface="+mn-lt"/>
                <a:cs typeface="+mn-lt"/>
              </a:rPr>
              <a:t> les perspectives de milieux </a:t>
            </a:r>
            <a:r>
              <a:rPr lang="en-US" sz="1600" err="1">
                <a:solidFill>
                  <a:srgbClr val="0D0D0D"/>
                </a:solidFill>
                <a:latin typeface="Poppins SemiBold"/>
                <a:ea typeface="+mn-lt"/>
                <a:cs typeface="+mn-lt"/>
              </a:rPr>
              <a:t>sociaux</a:t>
            </a:r>
            <a:r>
              <a:rPr lang="en-US" sz="1600" dirty="0">
                <a:solidFill>
                  <a:srgbClr val="0D0D0D"/>
                </a:solidFill>
                <a:latin typeface="Poppins SemiBold"/>
                <a:ea typeface="+mn-lt"/>
                <a:cs typeface="+mn-lt"/>
              </a:rPr>
              <a:t> et </a:t>
            </a:r>
            <a:r>
              <a:rPr lang="en-US" sz="1600" err="1">
                <a:solidFill>
                  <a:srgbClr val="0D0D0D"/>
                </a:solidFill>
                <a:latin typeface="Poppins SemiBold"/>
                <a:ea typeface="+mn-lt"/>
                <a:cs typeface="+mn-lt"/>
              </a:rPr>
              <a:t>culturels</a:t>
            </a:r>
            <a:r>
              <a:rPr lang="en-US" sz="1600" dirty="0">
                <a:solidFill>
                  <a:srgbClr val="0D0D0D"/>
                </a:solidFill>
                <a:latin typeface="Poppins SemiBold"/>
                <a:ea typeface="+mn-lt"/>
                <a:cs typeface="+mn-lt"/>
              </a:rPr>
              <a:t> </a:t>
            </a:r>
            <a:r>
              <a:rPr lang="en-US" sz="1600" err="1">
                <a:solidFill>
                  <a:srgbClr val="0D0D0D"/>
                </a:solidFill>
                <a:latin typeface="Poppins SemiBold"/>
                <a:ea typeface="+mn-lt"/>
                <a:cs typeface="+mn-lt"/>
              </a:rPr>
              <a:t>spécifiques</a:t>
            </a:r>
            <a:r>
              <a:rPr lang="en-US" sz="1600" dirty="0">
                <a:solidFill>
                  <a:srgbClr val="0D0D0D"/>
                </a:solidFill>
                <a:latin typeface="Poppins SemiBold"/>
                <a:ea typeface="+mn-lt"/>
                <a:cs typeface="+mn-lt"/>
              </a:rPr>
              <a:t> (</a:t>
            </a:r>
            <a:r>
              <a:rPr lang="en-US" sz="1600" err="1">
                <a:solidFill>
                  <a:srgbClr val="0D0D0D"/>
                </a:solidFill>
                <a:latin typeface="Poppins SemiBold"/>
                <a:ea typeface="+mn-lt"/>
                <a:cs typeface="+mn-lt"/>
              </a:rPr>
              <a:t>ce</a:t>
            </a:r>
            <a:r>
              <a:rPr lang="en-US" sz="1600" dirty="0">
                <a:solidFill>
                  <a:srgbClr val="0D0D0D"/>
                </a:solidFill>
                <a:latin typeface="Poppins SemiBold"/>
                <a:ea typeface="+mn-lt"/>
                <a:cs typeface="+mn-lt"/>
              </a:rPr>
              <a:t> que la catastrophe </a:t>
            </a:r>
            <a:r>
              <a:rPr lang="en-US" sz="1600" err="1">
                <a:solidFill>
                  <a:srgbClr val="0D0D0D"/>
                </a:solidFill>
                <a:latin typeface="Poppins SemiBold"/>
                <a:ea typeface="+mn-lt"/>
                <a:cs typeface="+mn-lt"/>
              </a:rPr>
              <a:t>implique</a:t>
            </a:r>
            <a:r>
              <a:rPr lang="en-US" sz="1600" dirty="0">
                <a:solidFill>
                  <a:srgbClr val="0D0D0D"/>
                </a:solidFill>
                <a:latin typeface="Poppins SemiBold"/>
                <a:ea typeface="+mn-lt"/>
                <a:cs typeface="+mn-lt"/>
              </a:rPr>
              <a:t> d’un point de </a:t>
            </a:r>
            <a:r>
              <a:rPr lang="en-US" sz="1600" err="1">
                <a:solidFill>
                  <a:srgbClr val="0D0D0D"/>
                </a:solidFill>
                <a:latin typeface="Poppins SemiBold"/>
                <a:ea typeface="+mn-lt"/>
                <a:cs typeface="+mn-lt"/>
              </a:rPr>
              <a:t>vue</a:t>
            </a:r>
            <a:r>
              <a:rPr lang="en-US" sz="1600" dirty="0">
                <a:solidFill>
                  <a:srgbClr val="0D0D0D"/>
                </a:solidFill>
                <a:latin typeface="Poppins SemiBold"/>
                <a:ea typeface="+mn-lt"/>
                <a:cs typeface="+mn-lt"/>
              </a:rPr>
              <a:t> </a:t>
            </a:r>
            <a:r>
              <a:rPr lang="en-US" sz="1600" err="1">
                <a:solidFill>
                  <a:srgbClr val="0D0D0D"/>
                </a:solidFill>
                <a:latin typeface="Poppins SemiBold"/>
                <a:ea typeface="+mn-lt"/>
                <a:cs typeface="+mn-lt"/>
              </a:rPr>
              <a:t>humain</a:t>
            </a:r>
            <a:r>
              <a:rPr lang="en-US" sz="1600" dirty="0">
                <a:solidFill>
                  <a:srgbClr val="0D0D0D"/>
                </a:solidFill>
                <a:latin typeface="Poppins SemiBold"/>
                <a:ea typeface="+mn-lt"/>
                <a:cs typeface="+mn-lt"/>
              </a:rPr>
              <a:t>)</a:t>
            </a:r>
            <a:endParaRPr lang="en-US" sz="1600" dirty="0">
              <a:latin typeface="Poppins SemiBold"/>
              <a:ea typeface="+mn-lt"/>
              <a:cs typeface="+mn-lt"/>
            </a:endParaRPr>
          </a:p>
          <a:p>
            <a:pPr marL="0" indent="0" algn="l">
              <a:lnSpc>
                <a:spcPts val="2400"/>
              </a:lnSpc>
              <a:buNone/>
            </a:pPr>
            <a:endParaRPr lang="en-US" sz="1800" dirty="0">
              <a:solidFill>
                <a:srgbClr val="0D0D0D"/>
              </a:solidFill>
              <a:latin typeface="Poppins SemiBold"/>
              <a:cs typeface="Poppins SemiBold"/>
            </a:endParaRPr>
          </a:p>
        </p:txBody>
      </p:sp>
      <p:sp>
        <p:nvSpPr>
          <p:cNvPr id="9" name="Opportunity for more active participation in the research process and community engagement"/>
          <p:cNvSpPr/>
          <p:nvPr/>
        </p:nvSpPr>
        <p:spPr>
          <a:xfrm>
            <a:off x="3467100" y="5715000"/>
            <a:ext cx="5619750" cy="514350"/>
          </a:xfrm>
          <a:prstGeom prst="rect">
            <a:avLst/>
          </a:prstGeom>
          <a:noFill/>
          <a:ln/>
        </p:spPr>
        <p:txBody>
          <a:bodyPr wrap="square" lIns="0" tIns="0" rIns="0" bIns="0" rtlCol="0" anchor="t"/>
          <a:lstStyle/>
          <a:p>
            <a:r>
              <a:rPr lang="en-US" sz="1600" dirty="0" err="1">
                <a:solidFill>
                  <a:srgbClr val="0D0D0D"/>
                </a:solidFill>
                <a:latin typeface="Poppins SemiBold"/>
                <a:ea typeface="+mn-lt"/>
                <a:cs typeface="+mn-lt"/>
              </a:rPr>
              <a:t>donnent</a:t>
            </a:r>
            <a:r>
              <a:rPr lang="en-US" sz="1600" dirty="0">
                <a:solidFill>
                  <a:srgbClr val="0D0D0D"/>
                </a:solidFill>
                <a:latin typeface="Poppins SemiBold"/>
                <a:ea typeface="+mn-lt"/>
                <a:cs typeface="+mn-lt"/>
              </a:rPr>
              <a:t> la </a:t>
            </a:r>
            <a:r>
              <a:rPr lang="en-US" sz="1600" dirty="0" err="1">
                <a:solidFill>
                  <a:srgbClr val="0D0D0D"/>
                </a:solidFill>
                <a:latin typeface="Poppins SemiBold"/>
                <a:ea typeface="+mn-lt"/>
                <a:cs typeface="+mn-lt"/>
              </a:rPr>
              <a:t>possibilité</a:t>
            </a:r>
            <a:r>
              <a:rPr lang="en-US" sz="1600" dirty="0">
                <a:solidFill>
                  <a:srgbClr val="0D0D0D"/>
                </a:solidFill>
                <a:latin typeface="Poppins SemiBold"/>
                <a:ea typeface="+mn-lt"/>
                <a:cs typeface="+mn-lt"/>
              </a:rPr>
              <a:t> de </a:t>
            </a:r>
            <a:r>
              <a:rPr lang="en-US" sz="1600" dirty="0" err="1">
                <a:solidFill>
                  <a:srgbClr val="0D0D0D"/>
                </a:solidFill>
                <a:latin typeface="Poppins SemiBold"/>
                <a:ea typeface="+mn-lt"/>
                <a:cs typeface="+mn-lt"/>
              </a:rPr>
              <a:t>participer</a:t>
            </a:r>
            <a:r>
              <a:rPr lang="en-US" sz="1600" dirty="0">
                <a:solidFill>
                  <a:srgbClr val="0D0D0D"/>
                </a:solidFill>
                <a:latin typeface="Poppins SemiBold"/>
                <a:ea typeface="+mn-lt"/>
                <a:cs typeface="+mn-lt"/>
              </a:rPr>
              <a:t> plus </a:t>
            </a:r>
            <a:r>
              <a:rPr lang="en-US" sz="1600" dirty="0" err="1">
                <a:solidFill>
                  <a:srgbClr val="0D0D0D"/>
                </a:solidFill>
                <a:latin typeface="Poppins SemiBold"/>
                <a:ea typeface="+mn-lt"/>
                <a:cs typeface="+mn-lt"/>
              </a:rPr>
              <a:t>activement</a:t>
            </a:r>
            <a:r>
              <a:rPr lang="en-US" sz="1600" dirty="0">
                <a:solidFill>
                  <a:srgbClr val="0D0D0D"/>
                </a:solidFill>
                <a:latin typeface="Poppins SemiBold"/>
                <a:ea typeface="+mn-lt"/>
                <a:cs typeface="+mn-lt"/>
              </a:rPr>
              <a:t> au processus de recherche et à </a:t>
            </a:r>
            <a:r>
              <a:rPr lang="en-US" sz="1600" dirty="0" err="1">
                <a:solidFill>
                  <a:srgbClr val="0D0D0D"/>
                </a:solidFill>
                <a:latin typeface="Poppins SemiBold"/>
                <a:ea typeface="+mn-lt"/>
                <a:cs typeface="+mn-lt"/>
              </a:rPr>
              <a:t>l’engagement</a:t>
            </a:r>
            <a:r>
              <a:rPr lang="en-US" sz="1600" dirty="0">
                <a:solidFill>
                  <a:srgbClr val="0D0D0D"/>
                </a:solidFill>
                <a:latin typeface="Poppins SemiBold"/>
                <a:ea typeface="+mn-lt"/>
                <a:cs typeface="+mn-lt"/>
              </a:rPr>
              <a:t> </a:t>
            </a:r>
            <a:r>
              <a:rPr lang="en-US" sz="1600" dirty="0" err="1">
                <a:solidFill>
                  <a:srgbClr val="0D0D0D"/>
                </a:solidFill>
                <a:latin typeface="Poppins SemiBold"/>
                <a:ea typeface="+mn-lt"/>
                <a:cs typeface="+mn-lt"/>
              </a:rPr>
              <a:t>communautaire</a:t>
            </a:r>
            <a:endParaRPr lang="en-US" sz="1600" dirty="0" err="1">
              <a:latin typeface="Poppins SemiBold"/>
              <a:cs typeface="Poppins SemiBold"/>
            </a:endParaRPr>
          </a:p>
          <a:p>
            <a:pPr marL="0" indent="0" algn="l">
              <a:lnSpc>
                <a:spcPts val="2400"/>
              </a:lnSpc>
              <a:buNone/>
            </a:pPr>
            <a:endParaRPr lang="en-US" sz="1600" dirty="0">
              <a:solidFill>
                <a:srgbClr val="0D0D0D"/>
              </a:solidFill>
              <a:latin typeface="Poppins SemiBold"/>
              <a:cs typeface="Poppins SemiBold"/>
            </a:endParaRPr>
          </a:p>
        </p:txBody>
      </p:sp>
      <p:sp>
        <p:nvSpPr>
          <p:cNvPr id="10" name="Flexible and open tools means that the focus of research can be adjusted if appropriate"/>
          <p:cNvSpPr/>
          <p:nvPr/>
        </p:nvSpPr>
        <p:spPr>
          <a:xfrm>
            <a:off x="3467100" y="6572250"/>
            <a:ext cx="5619750" cy="609600"/>
          </a:xfrm>
          <a:prstGeom prst="rect">
            <a:avLst/>
          </a:prstGeom>
          <a:noFill/>
          <a:ln/>
        </p:spPr>
        <p:txBody>
          <a:bodyPr wrap="square" lIns="0" tIns="0" rIns="0" bIns="0" rtlCol="0" anchor="t"/>
          <a:lstStyle/>
          <a:p>
            <a:r>
              <a:rPr lang="en-US" sz="1600" err="1">
                <a:solidFill>
                  <a:srgbClr val="0D0D0D"/>
                </a:solidFill>
                <a:latin typeface="Poppins SemiBold"/>
                <a:ea typeface="+mn-lt"/>
                <a:cs typeface="+mn-lt"/>
              </a:rPr>
              <a:t>permettent</a:t>
            </a:r>
            <a:r>
              <a:rPr lang="en-US" sz="1600" dirty="0">
                <a:solidFill>
                  <a:srgbClr val="0D0D0D"/>
                </a:solidFill>
                <a:latin typeface="Poppins SemiBold"/>
                <a:ea typeface="+mn-lt"/>
                <a:cs typeface="+mn-lt"/>
              </a:rPr>
              <a:t> de </a:t>
            </a:r>
            <a:r>
              <a:rPr lang="en-US" sz="1600" err="1">
                <a:solidFill>
                  <a:srgbClr val="0D0D0D"/>
                </a:solidFill>
                <a:latin typeface="Poppins SemiBold"/>
                <a:ea typeface="+mn-lt"/>
                <a:cs typeface="+mn-lt"/>
              </a:rPr>
              <a:t>réorienter</a:t>
            </a:r>
            <a:r>
              <a:rPr lang="en-US" sz="1600" dirty="0">
                <a:solidFill>
                  <a:srgbClr val="0D0D0D"/>
                </a:solidFill>
                <a:latin typeface="Poppins SemiBold"/>
                <a:ea typeface="+mn-lt"/>
                <a:cs typeface="+mn-lt"/>
              </a:rPr>
              <a:t> les </a:t>
            </a:r>
            <a:r>
              <a:rPr lang="en-US" sz="1600" err="1">
                <a:solidFill>
                  <a:srgbClr val="0D0D0D"/>
                </a:solidFill>
                <a:latin typeface="Poppins SemiBold"/>
                <a:ea typeface="+mn-lt"/>
                <a:cs typeface="+mn-lt"/>
              </a:rPr>
              <a:t>recherches</a:t>
            </a:r>
            <a:r>
              <a:rPr lang="en-US" sz="1600" dirty="0">
                <a:solidFill>
                  <a:srgbClr val="0D0D0D"/>
                </a:solidFill>
                <a:latin typeface="Poppins SemiBold"/>
                <a:ea typeface="+mn-lt"/>
                <a:cs typeface="+mn-lt"/>
              </a:rPr>
              <a:t> </a:t>
            </a:r>
            <a:r>
              <a:rPr lang="en-US" sz="1600" err="1">
                <a:solidFill>
                  <a:srgbClr val="0D0D0D"/>
                </a:solidFill>
                <a:latin typeface="Poppins SemiBold"/>
                <a:ea typeface="+mn-lt"/>
                <a:cs typeface="+mn-lt"/>
              </a:rPr>
              <a:t>si</a:t>
            </a:r>
            <a:r>
              <a:rPr lang="en-US" sz="1600" dirty="0">
                <a:solidFill>
                  <a:srgbClr val="0D0D0D"/>
                </a:solidFill>
                <a:latin typeface="Poppins SemiBold"/>
                <a:ea typeface="+mn-lt"/>
                <a:cs typeface="+mn-lt"/>
              </a:rPr>
              <a:t> </a:t>
            </a:r>
            <a:r>
              <a:rPr lang="en-US" sz="1600" err="1">
                <a:solidFill>
                  <a:srgbClr val="0D0D0D"/>
                </a:solidFill>
                <a:latin typeface="Poppins SemiBold"/>
                <a:ea typeface="+mn-lt"/>
                <a:cs typeface="+mn-lt"/>
              </a:rPr>
              <a:t>nécessaire</a:t>
            </a:r>
            <a:r>
              <a:rPr lang="en-US" sz="1600" dirty="0">
                <a:solidFill>
                  <a:srgbClr val="0D0D0D"/>
                </a:solidFill>
                <a:latin typeface="Poppins SemiBold"/>
                <a:ea typeface="+mn-lt"/>
                <a:cs typeface="+mn-lt"/>
              </a:rPr>
              <a:t> grâce à </a:t>
            </a:r>
            <a:r>
              <a:rPr lang="en-US" sz="1600" err="1">
                <a:solidFill>
                  <a:srgbClr val="0D0D0D"/>
                </a:solidFill>
                <a:latin typeface="Poppins SemiBold"/>
                <a:ea typeface="+mn-lt"/>
                <a:cs typeface="+mn-lt"/>
              </a:rPr>
              <a:t>l’utilisation</a:t>
            </a:r>
            <a:r>
              <a:rPr lang="en-US" sz="1600" dirty="0">
                <a:solidFill>
                  <a:srgbClr val="0D0D0D"/>
                </a:solidFill>
                <a:latin typeface="Poppins SemiBold"/>
                <a:ea typeface="+mn-lt"/>
                <a:cs typeface="+mn-lt"/>
              </a:rPr>
              <a:t> </a:t>
            </a:r>
            <a:r>
              <a:rPr lang="en-US" sz="1600" err="1">
                <a:solidFill>
                  <a:srgbClr val="0D0D0D"/>
                </a:solidFill>
                <a:latin typeface="Poppins SemiBold"/>
                <a:ea typeface="+mn-lt"/>
                <a:cs typeface="+mn-lt"/>
              </a:rPr>
              <a:t>d’outils</a:t>
            </a:r>
            <a:r>
              <a:rPr lang="en-US" sz="1600" dirty="0">
                <a:solidFill>
                  <a:srgbClr val="0D0D0D"/>
                </a:solidFill>
                <a:latin typeface="Poppins SemiBold"/>
                <a:ea typeface="+mn-lt"/>
                <a:cs typeface="+mn-lt"/>
              </a:rPr>
              <a:t> flexibles et </a:t>
            </a:r>
            <a:r>
              <a:rPr lang="en-US" sz="1600" err="1">
                <a:solidFill>
                  <a:srgbClr val="0D0D0D"/>
                </a:solidFill>
                <a:latin typeface="Poppins SemiBold"/>
                <a:ea typeface="+mn-lt"/>
                <a:cs typeface="+mn-lt"/>
              </a:rPr>
              <a:t>ouverts</a:t>
            </a:r>
            <a:endParaRPr lang="en-US" sz="1600" err="1">
              <a:latin typeface="Poppins SemiBold"/>
              <a:cs typeface="Poppins SemiBold"/>
            </a:endParaRPr>
          </a:p>
          <a:p>
            <a:pPr marL="0" indent="0" algn="l">
              <a:lnSpc>
                <a:spcPts val="2400"/>
              </a:lnSpc>
              <a:buNone/>
            </a:pPr>
            <a:endParaRPr lang="en-US" sz="1600" dirty="0">
              <a:solidFill>
                <a:srgbClr val="0D0D0D"/>
              </a:solidFill>
              <a:latin typeface="Poppins SemiBold"/>
              <a:cs typeface="Poppins SemiBold"/>
            </a:endParaRPr>
          </a:p>
        </p:txBody>
      </p:sp>
      <p:sp>
        <p:nvSpPr>
          <p:cNvPr id="11" name="A data collection process which requires limited numbers of respondents"/>
          <p:cNvSpPr/>
          <p:nvPr/>
        </p:nvSpPr>
        <p:spPr>
          <a:xfrm>
            <a:off x="3467100" y="7524750"/>
            <a:ext cx="5619750" cy="609600"/>
          </a:xfrm>
          <a:prstGeom prst="rect">
            <a:avLst/>
          </a:prstGeom>
          <a:noFill/>
          <a:ln/>
        </p:spPr>
        <p:txBody>
          <a:bodyPr wrap="square" lIns="0" tIns="0" rIns="0" bIns="0" rtlCol="0" anchor="t"/>
          <a:lstStyle/>
          <a:p>
            <a:r>
              <a:rPr lang="en-US" sz="1600" dirty="0">
                <a:solidFill>
                  <a:srgbClr val="0D0D0D"/>
                </a:solidFill>
                <a:latin typeface="Poppins SemiBold"/>
                <a:ea typeface="+mn-lt"/>
                <a:cs typeface="+mn-lt"/>
              </a:rPr>
              <a:t>ne </a:t>
            </a:r>
            <a:r>
              <a:rPr lang="en-US" sz="1600" err="1">
                <a:solidFill>
                  <a:srgbClr val="0D0D0D"/>
                </a:solidFill>
                <a:latin typeface="Poppins SemiBold"/>
                <a:ea typeface="+mn-lt"/>
                <a:cs typeface="+mn-lt"/>
              </a:rPr>
              <a:t>nécessitent</a:t>
            </a:r>
            <a:r>
              <a:rPr lang="en-US" sz="1600" dirty="0">
                <a:solidFill>
                  <a:srgbClr val="0D0D0D"/>
                </a:solidFill>
                <a:latin typeface="Poppins SemiBold"/>
                <a:ea typeface="+mn-lt"/>
                <a:cs typeface="+mn-lt"/>
              </a:rPr>
              <a:t> pas de </a:t>
            </a:r>
            <a:r>
              <a:rPr lang="en-US" sz="1600" err="1">
                <a:solidFill>
                  <a:srgbClr val="0D0D0D"/>
                </a:solidFill>
                <a:latin typeface="Poppins SemiBold"/>
                <a:ea typeface="+mn-lt"/>
                <a:cs typeface="+mn-lt"/>
              </a:rPr>
              <a:t>collecter</a:t>
            </a:r>
            <a:r>
              <a:rPr lang="en-US" sz="1600" dirty="0">
                <a:solidFill>
                  <a:srgbClr val="0D0D0D"/>
                </a:solidFill>
                <a:latin typeface="Poppins SemiBold"/>
                <a:ea typeface="+mn-lt"/>
                <a:cs typeface="+mn-lt"/>
              </a:rPr>
              <a:t> des données </a:t>
            </a:r>
            <a:r>
              <a:rPr lang="en-US" sz="1600" err="1">
                <a:solidFill>
                  <a:srgbClr val="0D0D0D"/>
                </a:solidFill>
                <a:latin typeface="Poppins SemiBold"/>
                <a:ea typeface="+mn-lt"/>
                <a:cs typeface="+mn-lt"/>
              </a:rPr>
              <a:t>auprès</a:t>
            </a:r>
            <a:r>
              <a:rPr lang="en-US" sz="1600" dirty="0">
                <a:solidFill>
                  <a:srgbClr val="0D0D0D"/>
                </a:solidFill>
                <a:latin typeface="Poppins SemiBold"/>
                <a:ea typeface="+mn-lt"/>
                <a:cs typeface="+mn-lt"/>
              </a:rPr>
              <a:t> </a:t>
            </a:r>
            <a:r>
              <a:rPr lang="en-US" sz="1400" dirty="0">
                <a:solidFill>
                  <a:srgbClr val="0D0D0D"/>
                </a:solidFill>
                <a:latin typeface="Poppins SemiBold"/>
                <a:ea typeface="+mn-lt"/>
                <a:cs typeface="+mn-lt"/>
              </a:rPr>
              <a:t>d’un</a:t>
            </a:r>
            <a:r>
              <a:rPr lang="en-US" sz="1600" dirty="0">
                <a:solidFill>
                  <a:srgbClr val="0D0D0D"/>
                </a:solidFill>
                <a:latin typeface="Poppins SemiBold"/>
                <a:ea typeface="+mn-lt"/>
                <a:cs typeface="+mn-lt"/>
              </a:rPr>
              <a:t> grand </a:t>
            </a:r>
            <a:r>
              <a:rPr lang="en-US" sz="1600" err="1">
                <a:solidFill>
                  <a:srgbClr val="0D0D0D"/>
                </a:solidFill>
                <a:latin typeface="Poppins SemiBold"/>
                <a:ea typeface="+mn-lt"/>
                <a:cs typeface="+mn-lt"/>
              </a:rPr>
              <a:t>nombre</a:t>
            </a:r>
            <a:r>
              <a:rPr lang="en-US" sz="1600" dirty="0">
                <a:solidFill>
                  <a:srgbClr val="0D0D0D"/>
                </a:solidFill>
                <a:latin typeface="Poppins SemiBold"/>
                <a:ea typeface="+mn-lt"/>
                <a:cs typeface="+mn-lt"/>
              </a:rPr>
              <a:t> de </a:t>
            </a:r>
            <a:r>
              <a:rPr lang="en-US" sz="1600" err="1">
                <a:solidFill>
                  <a:srgbClr val="0D0D0D"/>
                </a:solidFill>
                <a:latin typeface="Poppins SemiBold"/>
                <a:ea typeface="+mn-lt"/>
                <a:cs typeface="+mn-lt"/>
              </a:rPr>
              <a:t>personnes</a:t>
            </a:r>
            <a:endParaRPr lang="en-US" sz="1600" err="1">
              <a:latin typeface="Poppins SemiBold"/>
            </a:endParaRPr>
          </a:p>
          <a:p>
            <a:pPr marL="0" indent="0" algn="l">
              <a:lnSpc>
                <a:spcPts val="2400"/>
              </a:lnSpc>
              <a:buNone/>
            </a:pPr>
            <a:endParaRPr lang="en-US" sz="1800" dirty="0">
              <a:solidFill>
                <a:srgbClr val="0D0D0D"/>
              </a:solidFill>
              <a:latin typeface="Poppins SemiBold"/>
              <a:cs typeface="Poppins SemiBold"/>
            </a:endParaRPr>
          </a:p>
        </p:txBody>
      </p:sp>
      <p:sp>
        <p:nvSpPr>
          <p:cNvPr id="12" name="A data collection process which can be carried out with limited resources"/>
          <p:cNvSpPr/>
          <p:nvPr/>
        </p:nvSpPr>
        <p:spPr>
          <a:xfrm>
            <a:off x="3467100" y="8477250"/>
            <a:ext cx="5619750" cy="609600"/>
          </a:xfrm>
          <a:prstGeom prst="rect">
            <a:avLst/>
          </a:prstGeom>
          <a:noFill/>
          <a:ln/>
        </p:spPr>
        <p:txBody>
          <a:bodyPr wrap="square" lIns="0" tIns="0" rIns="0" bIns="0" rtlCol="0" anchor="t"/>
          <a:lstStyle/>
          <a:p>
            <a:r>
              <a:rPr lang="en-US" sz="1600" err="1">
                <a:solidFill>
                  <a:srgbClr val="0D0D0D"/>
                </a:solidFill>
                <a:latin typeface="Poppins SemiBold"/>
                <a:ea typeface="+mn-lt"/>
                <a:cs typeface="+mn-lt"/>
              </a:rPr>
              <a:t>permettent</a:t>
            </a:r>
            <a:r>
              <a:rPr lang="en-US" sz="1600">
                <a:solidFill>
                  <a:srgbClr val="0D0D0D"/>
                </a:solidFill>
                <a:latin typeface="Poppins SemiBold"/>
                <a:ea typeface="+mn-lt"/>
                <a:cs typeface="+mn-lt"/>
              </a:rPr>
              <a:t> de </a:t>
            </a:r>
            <a:r>
              <a:rPr lang="en-US" sz="1600" err="1">
                <a:solidFill>
                  <a:srgbClr val="0D0D0D"/>
                </a:solidFill>
                <a:latin typeface="Poppins SemiBold"/>
                <a:ea typeface="+mn-lt"/>
                <a:cs typeface="+mn-lt"/>
              </a:rPr>
              <a:t>collecter</a:t>
            </a:r>
            <a:r>
              <a:rPr lang="en-US" sz="1600">
                <a:solidFill>
                  <a:srgbClr val="0D0D0D"/>
                </a:solidFill>
                <a:latin typeface="Poppins SemiBold"/>
                <a:ea typeface="+mn-lt"/>
                <a:cs typeface="+mn-lt"/>
              </a:rPr>
              <a:t> des données avec des ressources limitées</a:t>
            </a:r>
            <a:endParaRPr lang="en-US" sz="1600">
              <a:latin typeface="Poppins SemiBold"/>
            </a:endParaRPr>
          </a:p>
          <a:p>
            <a:pPr marL="0" indent="0" algn="l">
              <a:lnSpc>
                <a:spcPts val="2400"/>
              </a:lnSpc>
              <a:buNone/>
            </a:pPr>
            <a:endParaRPr lang="en-US" sz="1800" dirty="0">
              <a:solidFill>
                <a:srgbClr val="0D0D0D"/>
              </a:solidFill>
              <a:latin typeface="Poppins SemiBold"/>
              <a:cs typeface="Poppins SemiBold"/>
            </a:endParaRPr>
          </a:p>
        </p:txBody>
      </p:sp>
      <p:sp>
        <p:nvSpPr>
          <p:cNvPr id="13" name="Results in data which the accuracy of the data cannot be objectively checked May require a more labour intensive analysis process categorisation recoding etc Needs skilled interviewers to successfully carry out the primary data collection activities Requi"/>
          <p:cNvSpPr/>
          <p:nvPr/>
        </p:nvSpPr>
        <p:spPr>
          <a:xfrm>
            <a:off x="9372600" y="3771900"/>
            <a:ext cx="5619750" cy="5343525"/>
          </a:xfrm>
          <a:prstGeom prst="rect">
            <a:avLst/>
          </a:prstGeom>
          <a:noFill/>
          <a:ln/>
        </p:spPr>
        <p:txBody>
          <a:bodyPr wrap="square" lIns="0" tIns="0" rIns="0" bIns="0" rtlCol="0" anchor="t"/>
          <a:lstStyle/>
          <a:p>
            <a:r>
              <a:rPr lang="en-US" sz="1400" dirty="0">
                <a:solidFill>
                  <a:srgbClr val="0D0D0D"/>
                </a:solidFill>
                <a:latin typeface="Poppins Light"/>
                <a:ea typeface="+mn-lt"/>
                <a:cs typeface="+mn-lt"/>
              </a:rPr>
              <a:t>ne </a:t>
            </a:r>
            <a:r>
              <a:rPr lang="en-US" sz="1400" err="1">
                <a:solidFill>
                  <a:srgbClr val="0D0D0D"/>
                </a:solidFill>
                <a:latin typeface="Poppins Light"/>
                <a:ea typeface="+mn-lt"/>
                <a:cs typeface="+mn-lt"/>
              </a:rPr>
              <a:t>permettent</a:t>
            </a:r>
            <a:r>
              <a:rPr lang="en-US" sz="1400" dirty="0">
                <a:solidFill>
                  <a:srgbClr val="0D0D0D"/>
                </a:solidFill>
                <a:latin typeface="Poppins Light"/>
                <a:ea typeface="+mn-lt"/>
                <a:cs typeface="+mn-lt"/>
              </a:rPr>
              <a:t> pas de </a:t>
            </a:r>
            <a:r>
              <a:rPr lang="en-US" sz="1400" err="1">
                <a:solidFill>
                  <a:srgbClr val="0D0D0D"/>
                </a:solidFill>
                <a:latin typeface="Poppins Light"/>
                <a:ea typeface="+mn-lt"/>
                <a:cs typeface="+mn-lt"/>
              </a:rPr>
              <a:t>vérifier</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objectivement</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l’exactitude</a:t>
            </a:r>
            <a:r>
              <a:rPr lang="en-US" sz="1400" dirty="0">
                <a:solidFill>
                  <a:srgbClr val="0D0D0D"/>
                </a:solidFill>
                <a:latin typeface="Poppins Light"/>
                <a:ea typeface="+mn-lt"/>
                <a:cs typeface="+mn-lt"/>
              </a:rPr>
              <a:t> des données </a:t>
            </a:r>
            <a:r>
              <a:rPr lang="en-US" sz="1400" err="1">
                <a:solidFill>
                  <a:srgbClr val="0D0D0D"/>
                </a:solidFill>
                <a:latin typeface="Poppins Light"/>
                <a:ea typeface="+mn-lt"/>
                <a:cs typeface="+mn-lt"/>
              </a:rPr>
              <a:t>produites</a:t>
            </a:r>
            <a:endParaRPr lang="en-US" sz="1400">
              <a:latin typeface="Poppins Light"/>
              <a:cs typeface="Poppins Light"/>
            </a:endParaRPr>
          </a:p>
          <a:p>
            <a:endParaRPr lang="en-US" sz="1600" dirty="0">
              <a:ea typeface="Calibri" panose="020F0502020204030204"/>
              <a:cs typeface="Calibri" panose="020F0502020204030204"/>
            </a:endParaRPr>
          </a:p>
          <a:p>
            <a:endParaRPr lang="en-US" sz="1600" dirty="0">
              <a:solidFill>
                <a:srgbClr val="000000"/>
              </a:solidFill>
              <a:latin typeface="Calibri" panose="020F0502020204030204"/>
              <a:ea typeface="+mn-lt"/>
              <a:cs typeface="+mn-lt"/>
            </a:endParaRPr>
          </a:p>
          <a:p>
            <a:r>
              <a:rPr lang="en-US" sz="1400" err="1">
                <a:solidFill>
                  <a:srgbClr val="0D0D0D"/>
                </a:solidFill>
                <a:latin typeface="Poppins Light"/>
                <a:ea typeface="+mn-lt"/>
                <a:cs typeface="+mn-lt"/>
              </a:rPr>
              <a:t>peuvent</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impliquer</a:t>
            </a:r>
            <a:r>
              <a:rPr lang="en-US" sz="1400" dirty="0">
                <a:solidFill>
                  <a:srgbClr val="0D0D0D"/>
                </a:solidFill>
                <a:latin typeface="Poppins Light"/>
                <a:ea typeface="+mn-lt"/>
                <a:cs typeface="+mn-lt"/>
              </a:rPr>
              <a:t> un processus </a:t>
            </a:r>
            <a:r>
              <a:rPr lang="en-US" sz="1400" err="1">
                <a:solidFill>
                  <a:srgbClr val="0D0D0D"/>
                </a:solidFill>
                <a:latin typeface="Poppins Light"/>
                <a:ea typeface="+mn-lt"/>
                <a:cs typeface="+mn-lt"/>
              </a:rPr>
              <a:t>d’analyse</a:t>
            </a:r>
            <a:r>
              <a:rPr lang="en-US" sz="1400" dirty="0">
                <a:solidFill>
                  <a:srgbClr val="0D0D0D"/>
                </a:solidFill>
                <a:latin typeface="Poppins Light"/>
                <a:ea typeface="+mn-lt"/>
                <a:cs typeface="+mn-lt"/>
              </a:rPr>
              <a:t> plus </a:t>
            </a:r>
            <a:r>
              <a:rPr lang="en-US" sz="1400" err="1">
                <a:solidFill>
                  <a:srgbClr val="0D0D0D"/>
                </a:solidFill>
                <a:latin typeface="Poppins Light"/>
                <a:ea typeface="+mn-lt"/>
                <a:cs typeface="+mn-lt"/>
              </a:rPr>
              <a:t>laborieux</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catégorisation</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recodage</a:t>
            </a:r>
            <a:r>
              <a:rPr lang="en-US" sz="1400" dirty="0">
                <a:solidFill>
                  <a:srgbClr val="0D0D0D"/>
                </a:solidFill>
                <a:latin typeface="Poppins Light"/>
                <a:ea typeface="+mn-lt"/>
                <a:cs typeface="+mn-lt"/>
              </a:rPr>
              <a:t>, etc.)</a:t>
            </a:r>
            <a:endParaRPr lang="en-US" sz="1400">
              <a:latin typeface="Poppins Light"/>
              <a:ea typeface="+mn-lt"/>
              <a:cs typeface="+mn-lt"/>
            </a:endParaRPr>
          </a:p>
          <a:p>
            <a:endParaRPr lang="en-US" sz="1600" dirty="0">
              <a:ea typeface="Calibri" panose="020F0502020204030204"/>
              <a:cs typeface="Calibri" panose="020F0502020204030204"/>
            </a:endParaRPr>
          </a:p>
          <a:p>
            <a:endParaRPr lang="en-US" sz="1600" dirty="0">
              <a:solidFill>
                <a:srgbClr val="000000"/>
              </a:solidFill>
              <a:latin typeface="Calibri" panose="020F0502020204030204"/>
              <a:ea typeface="+mn-lt"/>
              <a:cs typeface="+mn-lt"/>
            </a:endParaRPr>
          </a:p>
          <a:p>
            <a:r>
              <a:rPr lang="en-US" sz="1400" err="1">
                <a:solidFill>
                  <a:srgbClr val="0D0D0D"/>
                </a:solidFill>
                <a:latin typeface="Poppins Light"/>
                <a:ea typeface="+mn-lt"/>
                <a:cs typeface="+mn-lt"/>
              </a:rPr>
              <a:t>nécessitent</a:t>
            </a:r>
            <a:r>
              <a:rPr lang="en-US" sz="1400" dirty="0">
                <a:solidFill>
                  <a:srgbClr val="0D0D0D"/>
                </a:solidFill>
                <a:latin typeface="Poppins Light"/>
                <a:ea typeface="+mn-lt"/>
                <a:cs typeface="+mn-lt"/>
              </a:rPr>
              <a:t> des </a:t>
            </a:r>
            <a:r>
              <a:rPr lang="en-US" sz="1400" err="1">
                <a:solidFill>
                  <a:srgbClr val="0D0D0D"/>
                </a:solidFill>
                <a:latin typeface="Poppins Light"/>
                <a:ea typeface="+mn-lt"/>
                <a:cs typeface="+mn-lt"/>
              </a:rPr>
              <a:t>enquêteurs</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qualifiés</a:t>
            </a:r>
            <a:r>
              <a:rPr lang="en-US" sz="1400" dirty="0">
                <a:solidFill>
                  <a:srgbClr val="0D0D0D"/>
                </a:solidFill>
                <a:latin typeface="Poppins Light"/>
                <a:ea typeface="+mn-lt"/>
                <a:cs typeface="+mn-lt"/>
              </a:rPr>
              <a:t> pour </a:t>
            </a:r>
            <a:r>
              <a:rPr lang="en-US" sz="1400" err="1">
                <a:solidFill>
                  <a:srgbClr val="0D0D0D"/>
                </a:solidFill>
                <a:latin typeface="Poppins Light"/>
                <a:ea typeface="+mn-lt"/>
                <a:cs typeface="+mn-lt"/>
              </a:rPr>
              <a:t>mener</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efficacement</a:t>
            </a:r>
            <a:r>
              <a:rPr lang="en-US" sz="1400" dirty="0">
                <a:solidFill>
                  <a:srgbClr val="0D0D0D"/>
                </a:solidFill>
                <a:latin typeface="Poppins Light"/>
                <a:ea typeface="+mn-lt"/>
                <a:cs typeface="+mn-lt"/>
              </a:rPr>
              <a:t> les </a:t>
            </a:r>
            <a:r>
              <a:rPr lang="en-US" sz="1400" err="1">
                <a:solidFill>
                  <a:srgbClr val="0D0D0D"/>
                </a:solidFill>
                <a:latin typeface="Poppins Light"/>
                <a:ea typeface="+mn-lt"/>
                <a:cs typeface="+mn-lt"/>
              </a:rPr>
              <a:t>activités</a:t>
            </a:r>
            <a:r>
              <a:rPr lang="en-US" sz="1400" dirty="0">
                <a:solidFill>
                  <a:srgbClr val="0D0D0D"/>
                </a:solidFill>
                <a:latin typeface="Poppins Light"/>
                <a:ea typeface="+mn-lt"/>
                <a:cs typeface="+mn-lt"/>
              </a:rPr>
              <a:t> de </a:t>
            </a:r>
            <a:r>
              <a:rPr lang="en-US" sz="1400" err="1">
                <a:solidFill>
                  <a:srgbClr val="0D0D0D"/>
                </a:solidFill>
                <a:latin typeface="Poppins Light"/>
                <a:ea typeface="+mn-lt"/>
                <a:cs typeface="+mn-lt"/>
              </a:rPr>
              <a:t>collecte</a:t>
            </a:r>
            <a:r>
              <a:rPr lang="en-US" sz="1400" dirty="0">
                <a:solidFill>
                  <a:srgbClr val="0D0D0D"/>
                </a:solidFill>
                <a:latin typeface="Poppins Light"/>
                <a:ea typeface="+mn-lt"/>
                <a:cs typeface="+mn-lt"/>
              </a:rPr>
              <a:t> de données </a:t>
            </a:r>
            <a:r>
              <a:rPr lang="en-US" sz="1400" err="1">
                <a:solidFill>
                  <a:srgbClr val="0D0D0D"/>
                </a:solidFill>
                <a:latin typeface="Poppins Light"/>
                <a:ea typeface="+mn-lt"/>
                <a:cs typeface="+mn-lt"/>
              </a:rPr>
              <a:t>primaires</a:t>
            </a:r>
            <a:endParaRPr lang="en-US" sz="1400">
              <a:latin typeface="Poppins Light"/>
              <a:cs typeface="Poppins Light"/>
            </a:endParaRPr>
          </a:p>
          <a:p>
            <a:endParaRPr lang="en-US" sz="1600" dirty="0">
              <a:ea typeface="Calibri" panose="020F0502020204030204"/>
              <a:cs typeface="Calibri" panose="020F0502020204030204"/>
            </a:endParaRPr>
          </a:p>
          <a:p>
            <a:endParaRPr lang="en-US" sz="1600" dirty="0">
              <a:solidFill>
                <a:srgbClr val="000000"/>
              </a:solidFill>
              <a:latin typeface="Calibri" panose="020F0502020204030204"/>
              <a:ea typeface="+mn-lt"/>
              <a:cs typeface="+mn-lt"/>
            </a:endParaRPr>
          </a:p>
          <a:p>
            <a:r>
              <a:rPr lang="en-US" sz="1400" err="1">
                <a:solidFill>
                  <a:srgbClr val="0D0D0D"/>
                </a:solidFill>
                <a:latin typeface="Poppins Light"/>
                <a:ea typeface="+mn-lt"/>
                <a:cs typeface="+mn-lt"/>
              </a:rPr>
              <a:t>nécessitent</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d’établir</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clairement</a:t>
            </a:r>
            <a:r>
              <a:rPr lang="en-US" sz="1400" dirty="0">
                <a:solidFill>
                  <a:srgbClr val="0D0D0D"/>
                </a:solidFill>
                <a:latin typeface="Poppins Light"/>
                <a:ea typeface="+mn-lt"/>
                <a:cs typeface="+mn-lt"/>
              </a:rPr>
              <a:t> comment les données </a:t>
            </a:r>
            <a:r>
              <a:rPr lang="en-US" sz="1400" err="1">
                <a:solidFill>
                  <a:srgbClr val="0D0D0D"/>
                </a:solidFill>
                <a:latin typeface="Poppins Light"/>
                <a:ea typeface="+mn-lt"/>
                <a:cs typeface="+mn-lt"/>
              </a:rPr>
              <a:t>seront</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représentées</a:t>
            </a:r>
            <a:r>
              <a:rPr lang="en-US" sz="1400" dirty="0">
                <a:solidFill>
                  <a:srgbClr val="0D0D0D"/>
                </a:solidFill>
                <a:latin typeface="Poppins Light"/>
                <a:ea typeface="+mn-lt"/>
                <a:cs typeface="+mn-lt"/>
              </a:rPr>
              <a:t> et </a:t>
            </a:r>
            <a:r>
              <a:rPr lang="en-US" sz="1400" err="1">
                <a:solidFill>
                  <a:srgbClr val="0D0D0D"/>
                </a:solidFill>
                <a:latin typeface="Poppins Light"/>
                <a:ea typeface="+mn-lt"/>
                <a:cs typeface="+mn-lt"/>
              </a:rPr>
              <a:t>diffusées</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recueillies</a:t>
            </a:r>
            <a:r>
              <a:rPr lang="en-US" sz="1400" dirty="0">
                <a:solidFill>
                  <a:srgbClr val="0D0D0D"/>
                </a:solidFill>
                <a:latin typeface="Poppins Light"/>
                <a:ea typeface="+mn-lt"/>
                <a:cs typeface="+mn-lt"/>
              </a:rPr>
              <a:t> sous </a:t>
            </a:r>
            <a:r>
              <a:rPr lang="en-US" sz="1400" err="1">
                <a:solidFill>
                  <a:srgbClr val="0D0D0D"/>
                </a:solidFill>
                <a:latin typeface="Poppins Light"/>
                <a:ea typeface="+mn-lt"/>
                <a:cs typeface="+mn-lt"/>
              </a:rPr>
              <a:t>forme</a:t>
            </a:r>
            <a:r>
              <a:rPr lang="en-US" sz="1400" dirty="0">
                <a:solidFill>
                  <a:srgbClr val="0D0D0D"/>
                </a:solidFill>
                <a:latin typeface="Poppins Light"/>
                <a:ea typeface="+mn-lt"/>
                <a:cs typeface="+mn-lt"/>
              </a:rPr>
              <a:t> de </a:t>
            </a:r>
            <a:r>
              <a:rPr lang="en-US" sz="1400" err="1">
                <a:solidFill>
                  <a:srgbClr val="0D0D0D"/>
                </a:solidFill>
                <a:latin typeface="Poppins Light"/>
                <a:ea typeface="+mn-lt"/>
                <a:cs typeface="+mn-lt"/>
              </a:rPr>
              <a:t>texte</a:t>
            </a:r>
            <a:r>
              <a:rPr lang="en-US" sz="1400" dirty="0">
                <a:solidFill>
                  <a:srgbClr val="0D0D0D"/>
                </a:solidFill>
                <a:latin typeface="Poppins Light"/>
                <a:ea typeface="+mn-lt"/>
                <a:cs typeface="+mn-lt"/>
              </a:rPr>
              <a:t> et de paroles, pas de </a:t>
            </a:r>
            <a:r>
              <a:rPr lang="en-US" sz="1400" err="1">
                <a:solidFill>
                  <a:srgbClr val="0D0D0D"/>
                </a:solidFill>
                <a:latin typeface="Poppins Light"/>
                <a:ea typeface="+mn-lt"/>
                <a:cs typeface="+mn-lt"/>
              </a:rPr>
              <a:t>pourcentage</a:t>
            </a:r>
            <a:r>
              <a:rPr lang="en-US" sz="1400" dirty="0">
                <a:solidFill>
                  <a:srgbClr val="0D0D0D"/>
                </a:solidFill>
                <a:latin typeface="Poppins Light"/>
                <a:ea typeface="+mn-lt"/>
                <a:cs typeface="+mn-lt"/>
              </a:rPr>
              <a:t> et de </a:t>
            </a:r>
            <a:r>
              <a:rPr lang="en-US" sz="1400" err="1">
                <a:solidFill>
                  <a:srgbClr val="0D0D0D"/>
                </a:solidFill>
                <a:latin typeface="Poppins Light"/>
                <a:ea typeface="+mn-lt"/>
                <a:cs typeface="+mn-lt"/>
              </a:rPr>
              <a:t>graphiques</a:t>
            </a:r>
            <a:r>
              <a:rPr lang="en-US" sz="1400" dirty="0">
                <a:solidFill>
                  <a:srgbClr val="0D0D0D"/>
                </a:solidFill>
                <a:latin typeface="Poppins Light"/>
                <a:ea typeface="+mn-lt"/>
                <a:cs typeface="+mn-lt"/>
              </a:rPr>
              <a:t>)</a:t>
            </a:r>
            <a:endParaRPr lang="en-US" sz="1400">
              <a:latin typeface="Poppins Light"/>
              <a:ea typeface="+mn-lt"/>
              <a:cs typeface="+mn-lt"/>
            </a:endParaRPr>
          </a:p>
          <a:p>
            <a:endParaRPr lang="en-US" sz="1600" dirty="0">
              <a:ea typeface="Calibri" panose="020F0502020204030204"/>
              <a:cs typeface="Calibri" panose="020F0502020204030204"/>
            </a:endParaRPr>
          </a:p>
          <a:p>
            <a:endParaRPr lang="en-US" sz="1600" dirty="0">
              <a:solidFill>
                <a:srgbClr val="000000"/>
              </a:solidFill>
              <a:latin typeface="Calibri" panose="020F0502020204030204"/>
              <a:ea typeface="+mn-lt"/>
              <a:cs typeface="+mn-lt"/>
            </a:endParaRPr>
          </a:p>
          <a:p>
            <a:r>
              <a:rPr lang="en-US" sz="1400" err="1">
                <a:solidFill>
                  <a:srgbClr val="0D0D0D"/>
                </a:solidFill>
                <a:latin typeface="Poppins Light"/>
                <a:ea typeface="+mn-lt"/>
                <a:cs typeface="+mn-lt"/>
              </a:rPr>
              <a:t>produisent</a:t>
            </a:r>
            <a:r>
              <a:rPr lang="en-US" sz="1400" dirty="0">
                <a:solidFill>
                  <a:srgbClr val="0D0D0D"/>
                </a:solidFill>
                <a:latin typeface="Poppins Light"/>
                <a:ea typeface="+mn-lt"/>
                <a:cs typeface="+mn-lt"/>
              </a:rPr>
              <a:t> des données </a:t>
            </a:r>
            <a:r>
              <a:rPr lang="en-US" sz="1400" err="1">
                <a:solidFill>
                  <a:srgbClr val="0D0D0D"/>
                </a:solidFill>
                <a:latin typeface="Poppins Light"/>
                <a:ea typeface="+mn-lt"/>
                <a:cs typeface="+mn-lt"/>
              </a:rPr>
              <a:t>difficiles</a:t>
            </a:r>
            <a:r>
              <a:rPr lang="en-US" sz="1400" dirty="0">
                <a:solidFill>
                  <a:srgbClr val="0D0D0D"/>
                </a:solidFill>
                <a:latin typeface="Poppins Light"/>
                <a:ea typeface="+mn-lt"/>
                <a:cs typeface="+mn-lt"/>
              </a:rPr>
              <a:t> à </a:t>
            </a:r>
            <a:r>
              <a:rPr lang="en-US" sz="1400" err="1">
                <a:solidFill>
                  <a:srgbClr val="0D0D0D"/>
                </a:solidFill>
                <a:latin typeface="Poppins Light"/>
                <a:ea typeface="+mn-lt"/>
                <a:cs typeface="+mn-lt"/>
              </a:rPr>
              <a:t>exprimer</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en</a:t>
            </a:r>
            <a:r>
              <a:rPr lang="en-US" sz="1400" dirty="0">
                <a:solidFill>
                  <a:srgbClr val="0D0D0D"/>
                </a:solidFill>
                <a:latin typeface="Poppins Light"/>
                <a:ea typeface="+mn-lt"/>
                <a:cs typeface="+mn-lt"/>
              </a:rPr>
              <a:t> chiffres) dans </a:t>
            </a:r>
            <a:r>
              <a:rPr lang="en-US" sz="1400" err="1">
                <a:solidFill>
                  <a:srgbClr val="0D0D0D"/>
                </a:solidFill>
                <a:latin typeface="Poppins Light"/>
                <a:ea typeface="+mn-lt"/>
                <a:cs typeface="+mn-lt"/>
              </a:rPr>
              <a:t>une</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présentation</a:t>
            </a:r>
            <a:r>
              <a:rPr lang="en-US" sz="1400" dirty="0">
                <a:solidFill>
                  <a:srgbClr val="0D0D0D"/>
                </a:solidFill>
                <a:latin typeface="Poppins Light"/>
                <a:ea typeface="+mn-lt"/>
                <a:cs typeface="+mn-lt"/>
              </a:rPr>
              <a:t> PowerPoint </a:t>
            </a:r>
            <a:endParaRPr lang="en-US" sz="1400">
              <a:latin typeface="Poppins Light"/>
              <a:cs typeface="Poppins Light"/>
            </a:endParaRPr>
          </a:p>
          <a:p>
            <a:endParaRPr lang="en-US" sz="1600" dirty="0">
              <a:ea typeface="Calibri" panose="020F0502020204030204"/>
              <a:cs typeface="Calibri" panose="020F0502020204030204"/>
            </a:endParaRPr>
          </a:p>
          <a:p>
            <a:r>
              <a:rPr lang="en-US" sz="1400" err="1">
                <a:solidFill>
                  <a:srgbClr val="0D0D0D"/>
                </a:solidFill>
                <a:latin typeface="Poppins Light"/>
                <a:ea typeface="+mn-lt"/>
                <a:cs typeface="+mn-lt"/>
              </a:rPr>
              <a:t>peuvent</a:t>
            </a:r>
            <a:r>
              <a:rPr lang="en-US" sz="1400">
                <a:solidFill>
                  <a:srgbClr val="0D0D0D"/>
                </a:solidFill>
                <a:latin typeface="Poppins Light"/>
                <a:ea typeface="+mn-lt"/>
                <a:cs typeface="+mn-lt"/>
              </a:rPr>
              <a:t> demander aux </a:t>
            </a:r>
            <a:r>
              <a:rPr lang="en-US" sz="1400" err="1">
                <a:solidFill>
                  <a:srgbClr val="0D0D0D"/>
                </a:solidFill>
                <a:latin typeface="Poppins Light"/>
                <a:ea typeface="+mn-lt"/>
                <a:cs typeface="+mn-lt"/>
              </a:rPr>
              <a:t>destinataires</a:t>
            </a:r>
            <a:r>
              <a:rPr lang="en-US" sz="1400">
                <a:solidFill>
                  <a:srgbClr val="0D0D0D"/>
                </a:solidFill>
                <a:latin typeface="Poppins Light"/>
                <a:ea typeface="+mn-lt"/>
                <a:cs typeface="+mn-lt"/>
              </a:rPr>
              <a:t> plus de temps pour prendre </a:t>
            </a:r>
            <a:r>
              <a:rPr lang="en-US" sz="1400" err="1">
                <a:solidFill>
                  <a:srgbClr val="0D0D0D"/>
                </a:solidFill>
                <a:latin typeface="Poppins Light"/>
                <a:ea typeface="+mn-lt"/>
                <a:cs typeface="+mn-lt"/>
              </a:rPr>
              <a:t>connaissance</a:t>
            </a:r>
            <a:r>
              <a:rPr lang="en-US" sz="1400">
                <a:solidFill>
                  <a:srgbClr val="0D0D0D"/>
                </a:solidFill>
                <a:latin typeface="Poppins Light"/>
                <a:ea typeface="+mn-lt"/>
                <a:cs typeface="+mn-lt"/>
              </a:rPr>
              <a:t> des </a:t>
            </a:r>
            <a:r>
              <a:rPr lang="en-US" sz="1400" err="1">
                <a:solidFill>
                  <a:srgbClr val="0D0D0D"/>
                </a:solidFill>
                <a:latin typeface="Poppins Light"/>
                <a:ea typeface="+mn-lt"/>
                <a:cs typeface="+mn-lt"/>
              </a:rPr>
              <a:t>résultats</a:t>
            </a:r>
            <a:r>
              <a:rPr lang="en-US" sz="1400" dirty="0">
                <a:solidFill>
                  <a:srgbClr val="0D0D0D"/>
                </a:solidFill>
                <a:latin typeface="Poppins Light"/>
                <a:ea typeface="+mn-lt"/>
                <a:cs typeface="+mn-lt"/>
              </a:rPr>
              <a:t> </a:t>
            </a:r>
            <a:r>
              <a:rPr lang="en-US" sz="1400" err="1">
                <a:solidFill>
                  <a:srgbClr val="0D0D0D"/>
                </a:solidFill>
                <a:latin typeface="Poppins Light"/>
                <a:ea typeface="+mn-lt"/>
                <a:cs typeface="+mn-lt"/>
              </a:rPr>
              <a:t>détaillés</a:t>
            </a:r>
            <a:endParaRPr lang="en-US" sz="1400" err="1">
              <a:latin typeface="Poppins Light"/>
              <a:cs typeface="Poppins Light"/>
            </a:endParaRPr>
          </a:p>
          <a:p>
            <a:pPr marL="0" indent="0" algn="l">
              <a:lnSpc>
                <a:spcPts val="2475"/>
              </a:lnSpc>
              <a:buNone/>
            </a:pPr>
            <a:endParaRPr lang="en-US" sz="1500" dirty="0">
              <a:solidFill>
                <a:srgbClr val="0D0D0D"/>
              </a:solidFill>
              <a:latin typeface="Poppins Light"/>
              <a:cs typeface="Poppins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Allow a sharper focus on specific questions Can provide findings which are widely applicable Allows for the comparison of data between different communities within different locations"/>
          <p:cNvSpPr/>
          <p:nvPr/>
        </p:nvSpPr>
        <p:spPr>
          <a:xfrm>
            <a:off x="8286750" y="3038475"/>
            <a:ext cx="9067800" cy="4200525"/>
          </a:xfrm>
          <a:prstGeom prst="rect">
            <a:avLst/>
          </a:prstGeom>
          <a:noFill/>
          <a:ln/>
        </p:spPr>
        <p:txBody>
          <a:bodyPr wrap="square" lIns="0" tIns="0" rIns="0" bIns="0" rtlCol="0" anchor="t"/>
          <a:lstStyle/>
          <a:p>
            <a:br>
              <a:rPr lang="en-US" dirty="0"/>
            </a:br>
            <a:endParaRPr lang="en-US">
              <a:latin typeface="Poppins Light"/>
              <a:cs typeface="Poppins Light"/>
            </a:endParaRPr>
          </a:p>
          <a:p>
            <a:pPr marL="285750" indent="-285750">
              <a:buFont typeface="Arial"/>
              <a:buChar char="•"/>
            </a:pPr>
            <a:r>
              <a:rPr lang="en-US" sz="2700" dirty="0" err="1">
                <a:solidFill>
                  <a:srgbClr val="FFFFFF"/>
                </a:solidFill>
                <a:latin typeface="Poppins Light"/>
                <a:ea typeface="+mn-lt"/>
                <a:cs typeface="+mn-lt"/>
              </a:rPr>
              <a:t>Permettent</a:t>
            </a:r>
            <a:r>
              <a:rPr lang="en-US" sz="2700" dirty="0">
                <a:solidFill>
                  <a:srgbClr val="FFFFFF"/>
                </a:solidFill>
                <a:latin typeface="Poppins Light"/>
                <a:ea typeface="+mn-lt"/>
                <a:cs typeface="+mn-lt"/>
              </a:rPr>
              <a:t> de </a:t>
            </a:r>
            <a:r>
              <a:rPr lang="en-US" sz="2700" dirty="0" err="1">
                <a:solidFill>
                  <a:srgbClr val="FFFFFF"/>
                </a:solidFill>
                <a:latin typeface="Poppins Light"/>
                <a:ea typeface="+mn-lt"/>
                <a:cs typeface="+mn-lt"/>
              </a:rPr>
              <a:t>répondre</a:t>
            </a:r>
            <a:r>
              <a:rPr lang="en-US" sz="2700" dirty="0">
                <a:solidFill>
                  <a:srgbClr val="FFFFFF"/>
                </a:solidFill>
                <a:latin typeface="Poppins Light"/>
                <a:ea typeface="+mn-lt"/>
                <a:cs typeface="+mn-lt"/>
              </a:rPr>
              <a:t> à </a:t>
            </a:r>
            <a:r>
              <a:rPr lang="en-US" sz="2700" dirty="0" err="1">
                <a:solidFill>
                  <a:srgbClr val="FFFFFF"/>
                </a:solidFill>
                <a:latin typeface="Poppins Light"/>
                <a:ea typeface="+mn-lt"/>
                <a:cs typeface="+mn-lt"/>
              </a:rPr>
              <a:t>certaines</a:t>
            </a:r>
            <a:r>
              <a:rPr lang="en-US" sz="2700" dirty="0">
                <a:solidFill>
                  <a:srgbClr val="FFFFFF"/>
                </a:solidFill>
                <a:latin typeface="Poppins Light"/>
                <a:ea typeface="+mn-lt"/>
                <a:cs typeface="+mn-lt"/>
              </a:rPr>
              <a:t> questions de façon plus </a:t>
            </a:r>
            <a:r>
              <a:rPr lang="en-US" sz="2700" dirty="0" err="1">
                <a:solidFill>
                  <a:srgbClr val="FFFFFF"/>
                </a:solidFill>
                <a:latin typeface="Poppins Light"/>
                <a:ea typeface="+mn-lt"/>
                <a:cs typeface="+mn-lt"/>
              </a:rPr>
              <a:t>précise</a:t>
            </a:r>
            <a:endParaRPr lang="en-US" err="1">
              <a:latin typeface="Poppins Light"/>
              <a:cs typeface="Poppins Light"/>
            </a:endParaRPr>
          </a:p>
          <a:p>
            <a:br>
              <a:rPr lang="en-US" dirty="0"/>
            </a:br>
            <a:endParaRPr lang="en-US">
              <a:latin typeface="Poppins Light"/>
              <a:cs typeface="Poppins Light"/>
            </a:endParaRPr>
          </a:p>
          <a:p>
            <a:pPr marL="285750" indent="-285750">
              <a:buFont typeface="Arial"/>
              <a:buChar char="•"/>
            </a:pPr>
            <a:r>
              <a:rPr lang="en-US" sz="2700" err="1">
                <a:solidFill>
                  <a:srgbClr val="FFFFFF"/>
                </a:solidFill>
                <a:latin typeface="Poppins Light"/>
                <a:ea typeface="+mn-lt"/>
                <a:cs typeface="+mn-lt"/>
              </a:rPr>
              <a:t>Peuvent</a:t>
            </a:r>
            <a:r>
              <a:rPr lang="en-US" sz="2700" dirty="0">
                <a:solidFill>
                  <a:srgbClr val="FFFFFF"/>
                </a:solidFill>
                <a:latin typeface="Poppins Light"/>
                <a:ea typeface="+mn-lt"/>
                <a:cs typeface="+mn-lt"/>
              </a:rPr>
              <a:t> </a:t>
            </a:r>
            <a:r>
              <a:rPr lang="en-US" sz="2700" err="1">
                <a:solidFill>
                  <a:srgbClr val="FFFFFF"/>
                </a:solidFill>
                <a:latin typeface="Poppins Light"/>
                <a:ea typeface="+mn-lt"/>
                <a:cs typeface="+mn-lt"/>
              </a:rPr>
              <a:t>fournir</a:t>
            </a:r>
            <a:r>
              <a:rPr lang="en-US" sz="2700" dirty="0">
                <a:solidFill>
                  <a:srgbClr val="FFFFFF"/>
                </a:solidFill>
                <a:latin typeface="Poppins Light"/>
                <a:ea typeface="+mn-lt"/>
                <a:cs typeface="+mn-lt"/>
              </a:rPr>
              <a:t> des </a:t>
            </a:r>
            <a:r>
              <a:rPr lang="en-US" sz="2700" err="1">
                <a:solidFill>
                  <a:srgbClr val="FFFFFF"/>
                </a:solidFill>
                <a:latin typeface="Poppins Light"/>
                <a:ea typeface="+mn-lt"/>
                <a:cs typeface="+mn-lt"/>
              </a:rPr>
              <a:t>résultats</a:t>
            </a:r>
            <a:r>
              <a:rPr lang="en-US" sz="2700" dirty="0">
                <a:solidFill>
                  <a:srgbClr val="FFFFFF"/>
                </a:solidFill>
                <a:latin typeface="Poppins Light"/>
                <a:ea typeface="+mn-lt"/>
                <a:cs typeface="+mn-lt"/>
              </a:rPr>
              <a:t> </a:t>
            </a:r>
            <a:r>
              <a:rPr lang="en-US" sz="2700" err="1">
                <a:solidFill>
                  <a:srgbClr val="FFFFFF"/>
                </a:solidFill>
                <a:latin typeface="Poppins Light"/>
                <a:ea typeface="+mn-lt"/>
                <a:cs typeface="+mn-lt"/>
              </a:rPr>
              <a:t>largement</a:t>
            </a:r>
            <a:r>
              <a:rPr lang="en-US" sz="2700" dirty="0">
                <a:solidFill>
                  <a:srgbClr val="FFFFFF"/>
                </a:solidFill>
                <a:latin typeface="Poppins Light"/>
                <a:ea typeface="+mn-lt"/>
                <a:cs typeface="+mn-lt"/>
              </a:rPr>
              <a:t> </a:t>
            </a:r>
            <a:r>
              <a:rPr lang="en-US" sz="2700" err="1">
                <a:solidFill>
                  <a:srgbClr val="FFFFFF"/>
                </a:solidFill>
                <a:latin typeface="Poppins Light"/>
                <a:ea typeface="+mn-lt"/>
                <a:cs typeface="+mn-lt"/>
              </a:rPr>
              <a:t>applicables</a:t>
            </a:r>
            <a:endParaRPr lang="en-US" dirty="0" err="1">
              <a:latin typeface="Poppins Light"/>
              <a:cs typeface="Poppins Light"/>
            </a:endParaRPr>
          </a:p>
          <a:p>
            <a:br>
              <a:rPr lang="en-US" dirty="0"/>
            </a:br>
            <a:endParaRPr lang="en-US">
              <a:latin typeface="Poppins Light"/>
              <a:cs typeface="Poppins Light"/>
            </a:endParaRPr>
          </a:p>
          <a:p>
            <a:pPr marL="285750" indent="-285750">
              <a:buFont typeface="Arial"/>
              <a:buChar char="•"/>
            </a:pPr>
            <a:r>
              <a:rPr lang="en-US" sz="2700" err="1">
                <a:solidFill>
                  <a:srgbClr val="FFFFFF"/>
                </a:solidFill>
                <a:latin typeface="Poppins Light"/>
                <a:ea typeface="+mn-lt"/>
                <a:cs typeface="+mn-lt"/>
              </a:rPr>
              <a:t>Permettent</a:t>
            </a:r>
            <a:r>
              <a:rPr lang="en-US" sz="2700" dirty="0">
                <a:solidFill>
                  <a:srgbClr val="FFFFFF"/>
                </a:solidFill>
                <a:latin typeface="Poppins Light"/>
                <a:ea typeface="+mn-lt"/>
                <a:cs typeface="+mn-lt"/>
              </a:rPr>
              <a:t> de comparer des données entre </a:t>
            </a:r>
            <a:r>
              <a:rPr lang="en-US" sz="2700" err="1">
                <a:solidFill>
                  <a:srgbClr val="FFFFFF"/>
                </a:solidFill>
                <a:latin typeface="Poppins Light"/>
                <a:ea typeface="+mn-lt"/>
                <a:cs typeface="+mn-lt"/>
              </a:rPr>
              <a:t>différentes</a:t>
            </a:r>
            <a:r>
              <a:rPr lang="en-US" sz="2700" dirty="0">
                <a:solidFill>
                  <a:srgbClr val="FFFFFF"/>
                </a:solidFill>
                <a:latin typeface="Poppins Light"/>
                <a:ea typeface="+mn-lt"/>
                <a:cs typeface="+mn-lt"/>
              </a:rPr>
              <a:t> </a:t>
            </a:r>
            <a:r>
              <a:rPr lang="en-US" sz="2700" err="1">
                <a:solidFill>
                  <a:srgbClr val="FFFFFF"/>
                </a:solidFill>
                <a:latin typeface="Poppins Light"/>
                <a:ea typeface="+mn-lt"/>
                <a:cs typeface="+mn-lt"/>
              </a:rPr>
              <a:t>communautés</a:t>
            </a:r>
            <a:r>
              <a:rPr lang="en-US" sz="2700" dirty="0">
                <a:solidFill>
                  <a:srgbClr val="FFFFFF"/>
                </a:solidFill>
                <a:latin typeface="Poppins Light"/>
                <a:ea typeface="+mn-lt"/>
                <a:cs typeface="+mn-lt"/>
              </a:rPr>
              <a:t> et </a:t>
            </a:r>
            <a:r>
              <a:rPr lang="en-US" sz="2700" err="1">
                <a:solidFill>
                  <a:srgbClr val="FFFFFF"/>
                </a:solidFill>
                <a:latin typeface="Poppins Light"/>
                <a:ea typeface="+mn-lt"/>
                <a:cs typeface="+mn-lt"/>
              </a:rPr>
              <a:t>différents</a:t>
            </a:r>
            <a:r>
              <a:rPr lang="en-US" sz="2700" dirty="0">
                <a:solidFill>
                  <a:srgbClr val="FFFFFF"/>
                </a:solidFill>
                <a:latin typeface="Poppins Light"/>
                <a:ea typeface="+mn-lt"/>
                <a:cs typeface="+mn-lt"/>
              </a:rPr>
              <a:t> </a:t>
            </a:r>
            <a:r>
              <a:rPr lang="en-US" sz="2700" err="1">
                <a:solidFill>
                  <a:srgbClr val="FFFFFF"/>
                </a:solidFill>
                <a:latin typeface="Poppins Light"/>
                <a:ea typeface="+mn-lt"/>
                <a:cs typeface="+mn-lt"/>
              </a:rPr>
              <a:t>lieux</a:t>
            </a:r>
            <a:endParaRPr lang="en-US" dirty="0" err="1">
              <a:latin typeface="Poppins Light"/>
              <a:cs typeface="Poppins Light"/>
            </a:endParaRPr>
          </a:p>
          <a:p>
            <a:pPr marL="0" indent="0" algn="l">
              <a:lnSpc>
                <a:spcPts val="4125"/>
              </a:lnSpc>
              <a:spcAft>
                <a:spcPts val="1050"/>
              </a:spcAft>
              <a:buNone/>
            </a:pPr>
            <a:endParaRPr lang="en-US" sz="2700" dirty="0">
              <a:solidFill>
                <a:srgbClr val="FFFFFF"/>
              </a:solidFill>
              <a:latin typeface="Poppins SemiBold"/>
              <a:cs typeface="Poppins SemiBold"/>
            </a:endParaRPr>
          </a:p>
        </p:txBody>
      </p:sp>
      <p:sp>
        <p:nvSpPr>
          <p:cNvPr id="4" name="Why are quantitative approaches important"/>
          <p:cNvSpPr/>
          <p:nvPr/>
        </p:nvSpPr>
        <p:spPr>
          <a:xfrm>
            <a:off x="619125" y="2857500"/>
            <a:ext cx="6210300" cy="4572000"/>
          </a:xfrm>
          <a:prstGeom prst="rect">
            <a:avLst/>
          </a:prstGeom>
          <a:noFill/>
          <a:ln/>
        </p:spPr>
        <p:txBody>
          <a:bodyPr wrap="square" lIns="0" tIns="0" rIns="0" bIns="0" rtlCol="0" anchor="t"/>
          <a:lstStyle/>
          <a:p>
            <a:r>
              <a:rPr lang="en-US" sz="6000" b="1" err="1">
                <a:solidFill>
                  <a:srgbClr val="FFFFFF"/>
                </a:solidFill>
                <a:latin typeface="Poppins SemiBold"/>
                <a:ea typeface="+mn-lt"/>
                <a:cs typeface="+mn-lt"/>
              </a:rPr>
              <a:t>Pourquoi</a:t>
            </a:r>
            <a:r>
              <a:rPr lang="en-US" sz="6000" b="1">
                <a:solidFill>
                  <a:srgbClr val="FFFFFF"/>
                </a:solidFill>
                <a:latin typeface="Poppins SemiBold"/>
                <a:ea typeface="+mn-lt"/>
                <a:cs typeface="+mn-lt"/>
              </a:rPr>
              <a:t> les </a:t>
            </a:r>
            <a:r>
              <a:rPr lang="en-US" sz="6000" b="1" err="1">
                <a:solidFill>
                  <a:srgbClr val="FFFFFF"/>
                </a:solidFill>
                <a:latin typeface="Poppins SemiBold"/>
                <a:ea typeface="+mn-lt"/>
                <a:cs typeface="+mn-lt"/>
              </a:rPr>
              <a:t>méthodes</a:t>
            </a:r>
            <a:r>
              <a:rPr lang="en-US" sz="6000" b="1" dirty="0">
                <a:solidFill>
                  <a:srgbClr val="FFFFFF"/>
                </a:solidFill>
                <a:latin typeface="Poppins SemiBold"/>
                <a:ea typeface="+mn-lt"/>
                <a:cs typeface="+mn-lt"/>
              </a:rPr>
              <a:t> </a:t>
            </a:r>
            <a:r>
              <a:rPr lang="en-US" sz="6000" b="1">
                <a:solidFill>
                  <a:srgbClr val="FFFFFF"/>
                </a:solidFill>
                <a:latin typeface="Poppins SemiBold"/>
                <a:ea typeface="+mn-lt"/>
                <a:cs typeface="+mn-lt"/>
              </a:rPr>
              <a:t>quantitatives sont-elles importantes ?</a:t>
            </a:r>
            <a:endParaRPr lang="en-US" sz="6000" b="1">
              <a:latin typeface="Poppins SemiBold"/>
              <a:ea typeface="+mn-lt"/>
              <a:cs typeface="+mn-lt"/>
            </a:endParaRPr>
          </a:p>
          <a:p>
            <a:pPr marL="0" indent="0" algn="l">
              <a:lnSpc>
                <a:spcPts val="9000"/>
              </a:lnSpc>
              <a:buNone/>
            </a:pPr>
            <a:endParaRPr lang="en-US" sz="7500" dirty="0">
              <a:solidFill>
                <a:srgbClr val="FFFFFF"/>
              </a:solidFill>
              <a:latin typeface="Poppins SemiBold"/>
              <a:cs typeface="Poppins SemiBo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3">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Allow an understanding of why and how affected people and communities cope with and are impacted by an emergency Give us an opportunity to listen to people Help to start a dialogueconversation with people affected by an emergency situation Can help to bui"/>
          <p:cNvSpPr/>
          <p:nvPr/>
        </p:nvSpPr>
        <p:spPr>
          <a:xfrm>
            <a:off x="8286750" y="1543050"/>
            <a:ext cx="9067800" cy="7200900"/>
          </a:xfrm>
          <a:prstGeom prst="rect">
            <a:avLst/>
          </a:prstGeom>
          <a:noFill/>
          <a:ln/>
        </p:spPr>
        <p:txBody>
          <a:bodyPr wrap="square" lIns="0" tIns="0" rIns="0" bIns="0" rtlCol="0" anchor="t"/>
          <a:lstStyle/>
          <a:p>
            <a:pPr marL="285750" indent="-285750">
              <a:buFont typeface="Arial"/>
              <a:buChar char="•"/>
            </a:pPr>
            <a:r>
              <a:rPr lang="en-US" sz="2400" dirty="0">
                <a:solidFill>
                  <a:srgbClr val="FFFFFF"/>
                </a:solidFill>
                <a:latin typeface="Poppins Light"/>
                <a:ea typeface="Poppins SemiBold" pitchFamily="34" charset="-122"/>
                <a:cs typeface="Poppins SemiBold"/>
              </a:rPr>
              <a:t> </a:t>
            </a:r>
            <a:r>
              <a:rPr lang="en-US" sz="2400" err="1">
                <a:solidFill>
                  <a:srgbClr val="FFFFFF"/>
                </a:solidFill>
                <a:latin typeface="Poppins Light"/>
                <a:ea typeface="+mn-lt"/>
                <a:cs typeface="+mn-lt"/>
              </a:rPr>
              <a:t>Permettent</a:t>
            </a:r>
            <a:r>
              <a:rPr lang="en-US" sz="2400">
                <a:solidFill>
                  <a:srgbClr val="FFFFFF"/>
                </a:solidFill>
                <a:latin typeface="Poppins Light"/>
                <a:ea typeface="+mn-lt"/>
                <a:cs typeface="+mn-lt"/>
              </a:rPr>
              <a:t> de </a:t>
            </a:r>
            <a:r>
              <a:rPr lang="en-US" sz="2400" err="1">
                <a:solidFill>
                  <a:srgbClr val="FFFFFF"/>
                </a:solidFill>
                <a:latin typeface="Poppins Light"/>
                <a:ea typeface="+mn-lt"/>
                <a:cs typeface="+mn-lt"/>
              </a:rPr>
              <a:t>comprendre</a:t>
            </a:r>
            <a:r>
              <a:rPr lang="en-US" sz="2400">
                <a:solidFill>
                  <a:srgbClr val="FFFFFF"/>
                </a:solidFill>
                <a:latin typeface="Poppins Light"/>
                <a:ea typeface="+mn-lt"/>
                <a:cs typeface="+mn-lt"/>
              </a:rPr>
              <a:t> pourquoi les personnes et les communautés touchées subissent les effets d’une urgence et comment elles font face à ceux-ci</a:t>
            </a:r>
            <a:endParaRPr lang="en-US" sz="2400">
              <a:solidFill>
                <a:srgbClr val="000000"/>
              </a:solidFill>
              <a:latin typeface="Poppins Light"/>
              <a:ea typeface="Calibri" panose="020F0502020204030204"/>
              <a:cs typeface="Calibri" panose="020F0502020204030204"/>
            </a:endParaRPr>
          </a:p>
          <a:p>
            <a:br>
              <a:rPr lang="en-US" dirty="0"/>
            </a:br>
            <a:endParaRPr lang="en-US">
              <a:latin typeface="Poppins Light"/>
              <a:cs typeface="Poppins Light"/>
            </a:endParaRPr>
          </a:p>
          <a:p>
            <a:pPr marL="285750" indent="-285750">
              <a:buFont typeface="Arial"/>
              <a:buChar char="•"/>
            </a:pPr>
            <a:r>
              <a:rPr lang="en-US" sz="2400" err="1">
                <a:solidFill>
                  <a:srgbClr val="FFFFFF"/>
                </a:solidFill>
                <a:latin typeface="Poppins Light"/>
                <a:ea typeface="+mn-lt"/>
                <a:cs typeface="+mn-lt"/>
              </a:rPr>
              <a:t>Donnent</a:t>
            </a:r>
            <a:r>
              <a:rPr lang="en-US" sz="2400">
                <a:solidFill>
                  <a:srgbClr val="FFFFFF"/>
                </a:solidFill>
                <a:latin typeface="Poppins Light"/>
                <a:ea typeface="+mn-lt"/>
                <a:cs typeface="+mn-lt"/>
              </a:rPr>
              <a:t> la </a:t>
            </a:r>
            <a:r>
              <a:rPr lang="en-US" sz="2400" err="1">
                <a:solidFill>
                  <a:srgbClr val="FFFFFF"/>
                </a:solidFill>
                <a:latin typeface="Poppins Light"/>
                <a:ea typeface="+mn-lt"/>
                <a:cs typeface="+mn-lt"/>
              </a:rPr>
              <a:t>possibilité</a:t>
            </a:r>
            <a:r>
              <a:rPr lang="en-US" sz="2400">
                <a:solidFill>
                  <a:srgbClr val="FFFFFF"/>
                </a:solidFill>
                <a:latin typeface="Poppins Light"/>
                <a:ea typeface="+mn-lt"/>
                <a:cs typeface="+mn-lt"/>
              </a:rPr>
              <a:t> d’écouter les personnes</a:t>
            </a:r>
            <a:endParaRPr lang="en-US">
              <a:latin typeface="Poppins Light"/>
              <a:cs typeface="Poppins Light"/>
            </a:endParaRPr>
          </a:p>
          <a:p>
            <a:br>
              <a:rPr lang="en-US" dirty="0"/>
            </a:br>
            <a:endParaRPr lang="en-US">
              <a:latin typeface="Poppins Light"/>
              <a:cs typeface="Poppins Light"/>
            </a:endParaRPr>
          </a:p>
          <a:p>
            <a:pPr marL="285750" indent="-285750">
              <a:buFont typeface="Arial"/>
              <a:buChar char="•"/>
            </a:pPr>
            <a:r>
              <a:rPr lang="en-US" sz="2400" err="1">
                <a:solidFill>
                  <a:srgbClr val="FFFFFF"/>
                </a:solidFill>
                <a:latin typeface="Poppins Light"/>
                <a:ea typeface="+mn-lt"/>
                <a:cs typeface="+mn-lt"/>
              </a:rPr>
              <a:t>Aident</a:t>
            </a:r>
            <a:r>
              <a:rPr lang="en-US" sz="2400" dirty="0">
                <a:solidFill>
                  <a:srgbClr val="FFFFFF"/>
                </a:solidFill>
                <a:latin typeface="Poppins Light"/>
                <a:ea typeface="+mn-lt"/>
                <a:cs typeface="+mn-lt"/>
              </a:rPr>
              <a:t> à </a:t>
            </a:r>
            <a:r>
              <a:rPr lang="en-US" sz="2400" err="1">
                <a:solidFill>
                  <a:srgbClr val="FFFFFF"/>
                </a:solidFill>
                <a:latin typeface="Poppins Light"/>
                <a:ea typeface="+mn-lt"/>
                <a:cs typeface="+mn-lt"/>
              </a:rPr>
              <a:t>entamer</a:t>
            </a:r>
            <a:r>
              <a:rPr lang="en-US" sz="2400" dirty="0">
                <a:solidFill>
                  <a:srgbClr val="FFFFFF"/>
                </a:solidFill>
                <a:latin typeface="Poppins Light"/>
                <a:ea typeface="+mn-lt"/>
                <a:cs typeface="+mn-lt"/>
              </a:rPr>
              <a:t> un dialogue/</a:t>
            </a:r>
            <a:r>
              <a:rPr lang="en-US" sz="2400" err="1">
                <a:solidFill>
                  <a:srgbClr val="FFFFFF"/>
                </a:solidFill>
                <a:latin typeface="Poppins Light"/>
                <a:ea typeface="+mn-lt"/>
                <a:cs typeface="+mn-lt"/>
              </a:rPr>
              <a:t>une</a:t>
            </a:r>
            <a:r>
              <a:rPr lang="en-US" sz="2400" dirty="0">
                <a:solidFill>
                  <a:srgbClr val="FFFFFF"/>
                </a:solidFill>
                <a:latin typeface="Poppins Light"/>
                <a:ea typeface="+mn-lt"/>
                <a:cs typeface="+mn-lt"/>
              </a:rPr>
              <a:t> discussion avec les </a:t>
            </a:r>
            <a:r>
              <a:rPr lang="en-US" sz="2400" err="1">
                <a:solidFill>
                  <a:srgbClr val="FFFFFF"/>
                </a:solidFill>
                <a:latin typeface="Poppins Light"/>
                <a:ea typeface="+mn-lt"/>
                <a:cs typeface="+mn-lt"/>
              </a:rPr>
              <a:t>personnes</a:t>
            </a:r>
            <a:r>
              <a:rPr lang="en-US" sz="2400" dirty="0">
                <a:solidFill>
                  <a:srgbClr val="FFFFFF"/>
                </a:solidFill>
                <a:latin typeface="Poppins Light"/>
                <a:ea typeface="+mn-lt"/>
                <a:cs typeface="+mn-lt"/>
              </a:rPr>
              <a:t> </a:t>
            </a:r>
            <a:r>
              <a:rPr lang="en-US" sz="2400" err="1">
                <a:solidFill>
                  <a:srgbClr val="FFFFFF"/>
                </a:solidFill>
                <a:latin typeface="Poppins Light"/>
                <a:ea typeface="+mn-lt"/>
                <a:cs typeface="+mn-lt"/>
              </a:rPr>
              <a:t>touchées</a:t>
            </a:r>
            <a:r>
              <a:rPr lang="en-US" sz="2400" dirty="0">
                <a:solidFill>
                  <a:srgbClr val="FFFFFF"/>
                </a:solidFill>
                <a:latin typeface="Poppins Light"/>
                <a:ea typeface="+mn-lt"/>
                <a:cs typeface="+mn-lt"/>
              </a:rPr>
              <a:t> par </a:t>
            </a:r>
            <a:r>
              <a:rPr lang="en-US" sz="2400" err="1">
                <a:solidFill>
                  <a:srgbClr val="FFFFFF"/>
                </a:solidFill>
                <a:latin typeface="Poppins Light"/>
                <a:ea typeface="+mn-lt"/>
                <a:cs typeface="+mn-lt"/>
              </a:rPr>
              <a:t>une</a:t>
            </a:r>
            <a:r>
              <a:rPr lang="en-US" sz="2400" dirty="0">
                <a:solidFill>
                  <a:srgbClr val="FFFFFF"/>
                </a:solidFill>
                <a:latin typeface="Poppins Light"/>
                <a:ea typeface="+mn-lt"/>
                <a:cs typeface="+mn-lt"/>
              </a:rPr>
              <a:t> situation </a:t>
            </a:r>
            <a:r>
              <a:rPr lang="en-US" sz="2400" err="1">
                <a:solidFill>
                  <a:srgbClr val="FFFFFF"/>
                </a:solidFill>
                <a:latin typeface="Poppins Light"/>
                <a:ea typeface="+mn-lt"/>
                <a:cs typeface="+mn-lt"/>
              </a:rPr>
              <a:t>d’urgence</a:t>
            </a:r>
            <a:endParaRPr lang="en-US" err="1">
              <a:latin typeface="Poppins Light"/>
              <a:cs typeface="Poppins Light"/>
            </a:endParaRPr>
          </a:p>
          <a:p>
            <a:pPr marL="285750" indent="-285750">
              <a:buFont typeface="Arial"/>
              <a:buChar char="•"/>
            </a:pPr>
            <a:endParaRPr lang="en-US" dirty="0">
              <a:latin typeface="Poppins Light"/>
              <a:cs typeface="Poppins Light"/>
            </a:endParaRPr>
          </a:p>
          <a:p>
            <a:pPr marL="285750" indent="-285750">
              <a:buFont typeface="Arial"/>
              <a:buChar char="•"/>
            </a:pPr>
            <a:r>
              <a:rPr lang="en-US" sz="2400" err="1">
                <a:solidFill>
                  <a:srgbClr val="FFFFFF"/>
                </a:solidFill>
                <a:latin typeface="Poppins Light"/>
                <a:ea typeface="+mn-lt"/>
                <a:cs typeface="+mn-lt"/>
              </a:rPr>
              <a:t>Peuvent</a:t>
            </a:r>
            <a:r>
              <a:rPr lang="en-US" sz="2400" dirty="0">
                <a:solidFill>
                  <a:srgbClr val="FFFFFF"/>
                </a:solidFill>
                <a:latin typeface="Poppins Light"/>
                <a:ea typeface="+mn-lt"/>
                <a:cs typeface="+mn-lt"/>
              </a:rPr>
              <a:t> </a:t>
            </a:r>
            <a:r>
              <a:rPr lang="en-US" sz="2400" err="1">
                <a:solidFill>
                  <a:srgbClr val="FFFFFF"/>
                </a:solidFill>
                <a:latin typeface="Poppins Light"/>
                <a:ea typeface="+mn-lt"/>
                <a:cs typeface="+mn-lt"/>
              </a:rPr>
              <a:t>contribuer</a:t>
            </a:r>
            <a:r>
              <a:rPr lang="en-US" sz="2400" dirty="0">
                <a:solidFill>
                  <a:srgbClr val="FFFFFF"/>
                </a:solidFill>
                <a:latin typeface="Poppins Light"/>
                <a:ea typeface="+mn-lt"/>
                <a:cs typeface="+mn-lt"/>
              </a:rPr>
              <a:t> à </a:t>
            </a:r>
            <a:r>
              <a:rPr lang="en-US" sz="2400" err="1">
                <a:solidFill>
                  <a:srgbClr val="FFFFFF"/>
                </a:solidFill>
                <a:latin typeface="Poppins Light"/>
                <a:ea typeface="+mn-lt"/>
                <a:cs typeface="+mn-lt"/>
              </a:rPr>
              <a:t>nouer</a:t>
            </a:r>
            <a:r>
              <a:rPr lang="en-US" sz="2400" dirty="0">
                <a:solidFill>
                  <a:srgbClr val="FFFFFF"/>
                </a:solidFill>
                <a:latin typeface="Poppins Light"/>
                <a:ea typeface="+mn-lt"/>
                <a:cs typeface="+mn-lt"/>
              </a:rPr>
              <a:t> des relations et à </a:t>
            </a:r>
            <a:r>
              <a:rPr lang="en-US" sz="2400" err="1">
                <a:solidFill>
                  <a:srgbClr val="FFFFFF"/>
                </a:solidFill>
                <a:latin typeface="Poppins Light"/>
                <a:ea typeface="+mn-lt"/>
                <a:cs typeface="+mn-lt"/>
              </a:rPr>
              <a:t>renforcer</a:t>
            </a:r>
            <a:r>
              <a:rPr lang="en-US" sz="2400" dirty="0">
                <a:solidFill>
                  <a:srgbClr val="FFFFFF"/>
                </a:solidFill>
                <a:latin typeface="Poppins Light"/>
                <a:ea typeface="+mn-lt"/>
                <a:cs typeface="+mn-lt"/>
              </a:rPr>
              <a:t> </a:t>
            </a:r>
            <a:r>
              <a:rPr lang="en-US" sz="2400" err="1">
                <a:solidFill>
                  <a:srgbClr val="FFFFFF"/>
                </a:solidFill>
                <a:latin typeface="Poppins Light"/>
                <a:ea typeface="+mn-lt"/>
                <a:cs typeface="+mn-lt"/>
              </a:rPr>
              <a:t>l’acceptation</a:t>
            </a:r>
            <a:r>
              <a:rPr lang="en-US" sz="2400" dirty="0">
                <a:solidFill>
                  <a:srgbClr val="FFFFFF"/>
                </a:solidFill>
                <a:latin typeface="Poppins Light"/>
                <a:ea typeface="+mn-lt"/>
                <a:cs typeface="+mn-lt"/>
              </a:rPr>
              <a:t> et la </a:t>
            </a:r>
            <a:r>
              <a:rPr lang="en-US" sz="2400" err="1">
                <a:solidFill>
                  <a:srgbClr val="FFFFFF"/>
                </a:solidFill>
                <a:latin typeface="Poppins Light"/>
                <a:ea typeface="+mn-lt"/>
                <a:cs typeface="+mn-lt"/>
              </a:rPr>
              <a:t>confiance</a:t>
            </a:r>
            <a:r>
              <a:rPr lang="en-US" sz="2400" dirty="0">
                <a:solidFill>
                  <a:srgbClr val="FFFFFF"/>
                </a:solidFill>
                <a:latin typeface="Poppins Light"/>
                <a:ea typeface="+mn-lt"/>
                <a:cs typeface="+mn-lt"/>
              </a:rPr>
              <a:t> au sein de la population </a:t>
            </a:r>
            <a:r>
              <a:rPr lang="en-US" sz="2400" err="1">
                <a:solidFill>
                  <a:srgbClr val="FFFFFF"/>
                </a:solidFill>
                <a:latin typeface="Poppins Light"/>
                <a:ea typeface="+mn-lt"/>
                <a:cs typeface="+mn-lt"/>
              </a:rPr>
              <a:t>touchée</a:t>
            </a:r>
            <a:r>
              <a:rPr lang="en-US" sz="2400" dirty="0">
                <a:solidFill>
                  <a:srgbClr val="FFFFFF"/>
                </a:solidFill>
                <a:latin typeface="Poppins Light"/>
                <a:ea typeface="+mn-lt"/>
                <a:cs typeface="+mn-lt"/>
              </a:rPr>
              <a:t> par la crise </a:t>
            </a:r>
            <a:endParaRPr lang="en-US" dirty="0">
              <a:latin typeface="Poppins Light"/>
              <a:cs typeface="Poppins Light"/>
            </a:endParaRPr>
          </a:p>
          <a:p>
            <a:br>
              <a:rPr lang="en-US" dirty="0"/>
            </a:br>
            <a:endParaRPr lang="en-US">
              <a:latin typeface="Poppins Light"/>
              <a:cs typeface="Poppins Light"/>
            </a:endParaRPr>
          </a:p>
          <a:p>
            <a:pPr marL="285750" indent="-285750">
              <a:buFont typeface="Arial"/>
              <a:buChar char="•"/>
            </a:pPr>
            <a:r>
              <a:rPr lang="en-US" sz="2400" err="1">
                <a:solidFill>
                  <a:srgbClr val="FFFFFF"/>
                </a:solidFill>
                <a:latin typeface="Poppins Light"/>
                <a:ea typeface="+mn-lt"/>
                <a:cs typeface="+mn-lt"/>
              </a:rPr>
              <a:t>Permettent</a:t>
            </a:r>
            <a:r>
              <a:rPr lang="en-US" sz="2400" dirty="0">
                <a:solidFill>
                  <a:srgbClr val="FFFFFF"/>
                </a:solidFill>
                <a:latin typeface="Poppins Light"/>
                <a:ea typeface="+mn-lt"/>
                <a:cs typeface="+mn-lt"/>
              </a:rPr>
              <a:t> plus </a:t>
            </a:r>
            <a:r>
              <a:rPr lang="en-US" sz="2400" err="1">
                <a:solidFill>
                  <a:srgbClr val="FFFFFF"/>
                </a:solidFill>
                <a:latin typeface="Poppins Light"/>
                <a:ea typeface="+mn-lt"/>
                <a:cs typeface="+mn-lt"/>
              </a:rPr>
              <a:t>facilement</a:t>
            </a:r>
            <a:r>
              <a:rPr lang="en-US" sz="2400" dirty="0">
                <a:solidFill>
                  <a:srgbClr val="FFFFFF"/>
                </a:solidFill>
                <a:latin typeface="Poppins Light"/>
                <a:ea typeface="+mn-lt"/>
                <a:cs typeface="+mn-lt"/>
              </a:rPr>
              <a:t> </a:t>
            </a:r>
            <a:r>
              <a:rPr lang="en-US" sz="2400" err="1">
                <a:solidFill>
                  <a:srgbClr val="FFFFFF"/>
                </a:solidFill>
                <a:latin typeface="Poppins Light"/>
                <a:ea typeface="+mn-lt"/>
                <a:cs typeface="+mn-lt"/>
              </a:rPr>
              <a:t>d’identifier</a:t>
            </a:r>
            <a:r>
              <a:rPr lang="en-US" sz="2400">
                <a:solidFill>
                  <a:srgbClr val="FFFFFF"/>
                </a:solidFill>
                <a:latin typeface="Poppins Light"/>
                <a:ea typeface="+mn-lt"/>
                <a:cs typeface="+mn-lt"/>
              </a:rPr>
              <a:t> les </a:t>
            </a:r>
            <a:r>
              <a:rPr lang="en-US" sz="2400" err="1">
                <a:solidFill>
                  <a:srgbClr val="FFFFFF"/>
                </a:solidFill>
                <a:latin typeface="Poppins Light"/>
                <a:ea typeface="+mn-lt"/>
                <a:cs typeface="+mn-lt"/>
              </a:rPr>
              <a:t>mécanismes</a:t>
            </a:r>
            <a:r>
              <a:rPr lang="en-US" sz="2400">
                <a:solidFill>
                  <a:srgbClr val="FFFFFF"/>
                </a:solidFill>
                <a:latin typeface="Poppins Light"/>
                <a:ea typeface="+mn-lt"/>
                <a:cs typeface="+mn-lt"/>
              </a:rPr>
              <a:t> de </a:t>
            </a:r>
            <a:r>
              <a:rPr lang="en-US" sz="2400" err="1">
                <a:solidFill>
                  <a:srgbClr val="FFFFFF"/>
                </a:solidFill>
                <a:latin typeface="Poppins Light"/>
                <a:ea typeface="+mn-lt"/>
                <a:cs typeface="+mn-lt"/>
              </a:rPr>
              <a:t>résilience</a:t>
            </a:r>
            <a:r>
              <a:rPr lang="en-US" sz="2400">
                <a:solidFill>
                  <a:srgbClr val="FFFFFF"/>
                </a:solidFill>
                <a:latin typeface="Poppins Light"/>
                <a:ea typeface="+mn-lt"/>
                <a:cs typeface="+mn-lt"/>
              </a:rPr>
              <a:t> </a:t>
            </a:r>
            <a:r>
              <a:rPr lang="en-US" sz="2400" err="1">
                <a:solidFill>
                  <a:srgbClr val="FFFFFF"/>
                </a:solidFill>
                <a:latin typeface="Poppins Light"/>
                <a:ea typeface="+mn-lt"/>
                <a:cs typeface="+mn-lt"/>
              </a:rPr>
              <a:t>locaux</a:t>
            </a:r>
            <a:r>
              <a:rPr lang="en-US" sz="2400">
                <a:solidFill>
                  <a:srgbClr val="FFFFFF"/>
                </a:solidFill>
                <a:latin typeface="Poppins Light"/>
                <a:ea typeface="+mn-lt"/>
                <a:cs typeface="+mn-lt"/>
              </a:rPr>
              <a:t> de </a:t>
            </a:r>
            <a:r>
              <a:rPr lang="en-US" sz="2400" err="1">
                <a:solidFill>
                  <a:srgbClr val="FFFFFF"/>
                </a:solidFill>
                <a:latin typeface="Poppins Light"/>
                <a:ea typeface="+mn-lt"/>
                <a:cs typeface="+mn-lt"/>
              </a:rPr>
              <a:t>réponse</a:t>
            </a:r>
            <a:r>
              <a:rPr lang="en-US" sz="2400">
                <a:solidFill>
                  <a:srgbClr val="FFFFFF"/>
                </a:solidFill>
                <a:latin typeface="Poppins Light"/>
                <a:ea typeface="+mn-lt"/>
                <a:cs typeface="+mn-lt"/>
              </a:rPr>
              <a:t> aux crises qui </a:t>
            </a:r>
            <a:r>
              <a:rPr lang="en-US" sz="2400" err="1">
                <a:solidFill>
                  <a:srgbClr val="FFFFFF"/>
                </a:solidFill>
                <a:latin typeface="Poppins Light"/>
                <a:ea typeface="+mn-lt"/>
                <a:cs typeface="+mn-lt"/>
              </a:rPr>
              <a:t>peuvent</a:t>
            </a:r>
            <a:r>
              <a:rPr lang="en-US" sz="2400">
                <a:solidFill>
                  <a:srgbClr val="FFFFFF"/>
                </a:solidFill>
                <a:latin typeface="Poppins Light"/>
                <a:ea typeface="+mn-lt"/>
                <a:cs typeface="+mn-lt"/>
              </a:rPr>
              <a:t> </a:t>
            </a:r>
            <a:r>
              <a:rPr lang="en-US" sz="2400" err="1">
                <a:solidFill>
                  <a:srgbClr val="FFFFFF"/>
                </a:solidFill>
                <a:latin typeface="Poppins Light"/>
                <a:ea typeface="+mn-lt"/>
                <a:cs typeface="+mn-lt"/>
              </a:rPr>
              <a:t>être</a:t>
            </a:r>
            <a:r>
              <a:rPr lang="en-US" sz="2400">
                <a:solidFill>
                  <a:srgbClr val="FFFFFF"/>
                </a:solidFill>
                <a:latin typeface="Poppins Light"/>
                <a:ea typeface="+mn-lt"/>
                <a:cs typeface="+mn-lt"/>
              </a:rPr>
              <a:t> </a:t>
            </a:r>
            <a:r>
              <a:rPr lang="en-US" sz="2400" err="1">
                <a:solidFill>
                  <a:srgbClr val="FFFFFF"/>
                </a:solidFill>
                <a:latin typeface="Poppins Light"/>
                <a:ea typeface="+mn-lt"/>
                <a:cs typeface="+mn-lt"/>
              </a:rPr>
              <a:t>soutenus</a:t>
            </a:r>
            <a:endParaRPr lang="en-US" err="1">
              <a:latin typeface="Poppins Light"/>
            </a:endParaRPr>
          </a:p>
          <a:p>
            <a:pPr marL="0" indent="0" algn="l">
              <a:lnSpc>
                <a:spcPts val="3450"/>
              </a:lnSpc>
              <a:spcAft>
                <a:spcPts val="1050"/>
              </a:spcAft>
              <a:buNone/>
            </a:pPr>
            <a:endParaRPr lang="en-US" sz="2400" dirty="0">
              <a:solidFill>
                <a:srgbClr val="FFFFFF"/>
              </a:solidFill>
              <a:latin typeface="Poppins SemiBold"/>
              <a:cs typeface="Poppins SemiBold"/>
            </a:endParaRPr>
          </a:p>
        </p:txBody>
      </p:sp>
      <p:sp>
        <p:nvSpPr>
          <p:cNvPr id="4" name="Why are qualitative approaches important"/>
          <p:cNvSpPr/>
          <p:nvPr/>
        </p:nvSpPr>
        <p:spPr>
          <a:xfrm>
            <a:off x="619125" y="2857500"/>
            <a:ext cx="6210300" cy="4572000"/>
          </a:xfrm>
          <a:prstGeom prst="rect">
            <a:avLst/>
          </a:prstGeom>
          <a:noFill/>
          <a:ln/>
        </p:spPr>
        <p:txBody>
          <a:bodyPr wrap="square" lIns="0" tIns="0" rIns="0" bIns="0" rtlCol="0" anchor="t"/>
          <a:lstStyle/>
          <a:p>
            <a:r>
              <a:rPr lang="en-US" sz="6000" b="1" err="1">
                <a:solidFill>
                  <a:srgbClr val="FFFFFF"/>
                </a:solidFill>
                <a:latin typeface="Poppins SemiBold"/>
                <a:ea typeface="+mn-lt"/>
                <a:cs typeface="+mn-lt"/>
              </a:rPr>
              <a:t>Pourquoi</a:t>
            </a:r>
            <a:r>
              <a:rPr lang="en-US" sz="6000" b="1">
                <a:solidFill>
                  <a:srgbClr val="FFFFFF"/>
                </a:solidFill>
                <a:latin typeface="Poppins SemiBold"/>
                <a:ea typeface="+mn-lt"/>
                <a:cs typeface="+mn-lt"/>
              </a:rPr>
              <a:t> les </a:t>
            </a:r>
            <a:r>
              <a:rPr lang="en-US" sz="6000" b="1" err="1">
                <a:solidFill>
                  <a:srgbClr val="FFFFFF"/>
                </a:solidFill>
                <a:latin typeface="Poppins SemiBold"/>
                <a:ea typeface="+mn-lt"/>
                <a:cs typeface="+mn-lt"/>
              </a:rPr>
              <a:t>méthodes</a:t>
            </a:r>
            <a:r>
              <a:rPr lang="en-US" sz="6000" b="1" dirty="0">
                <a:solidFill>
                  <a:srgbClr val="FFFFFF"/>
                </a:solidFill>
                <a:latin typeface="Poppins SemiBold"/>
                <a:ea typeface="+mn-lt"/>
                <a:cs typeface="+mn-lt"/>
              </a:rPr>
              <a:t> </a:t>
            </a:r>
            <a:r>
              <a:rPr lang="en-US" sz="6000" b="1">
                <a:solidFill>
                  <a:srgbClr val="FFFFFF"/>
                </a:solidFill>
                <a:latin typeface="Poppins SemiBold"/>
                <a:ea typeface="+mn-lt"/>
                <a:cs typeface="+mn-lt"/>
              </a:rPr>
              <a:t>qualitatives sont-elles importantes ?</a:t>
            </a:r>
            <a:endParaRPr lang="en-US" sz="6000" b="1">
              <a:latin typeface="Poppins SemiBold"/>
              <a:ea typeface="+mn-lt"/>
              <a:cs typeface="+mn-lt"/>
            </a:endParaRPr>
          </a:p>
          <a:p>
            <a:pPr marL="0" indent="0" algn="l">
              <a:lnSpc>
                <a:spcPts val="9000"/>
              </a:lnSpc>
              <a:buNone/>
            </a:pPr>
            <a:endParaRPr lang="en-US" sz="6000" dirty="0">
              <a:solidFill>
                <a:srgbClr val="FFFFFF"/>
              </a:solidFill>
              <a:latin typeface="Poppins SemiBold"/>
              <a:cs typeface="Poppins Semi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11</Slides>
  <Notes>11</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revision>89</cp:revision>
  <dcterms:created xsi:type="dcterms:W3CDTF">2024-12-16T14:00:19Z</dcterms:created>
  <dcterms:modified xsi:type="dcterms:W3CDTF">2025-02-03T19:08:12Z</dcterms:modified>
</cp:coreProperties>
</file>