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svg"/><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svg"/><Relationship Id="rId6" Type="http://schemas.openxmlformats.org/officeDocument/2006/relationships/image" Target="../media/image-1-6.jpeg"/><Relationship Id="rId7" Type="http://schemas.openxmlformats.org/officeDocument/2006/relationships/slideLayout" Target="../slideLayouts/slideLayout1.xml"/><Relationship Id="rId8"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sv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sv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sv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sv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sv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sv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sv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svg"/><Relationship Id="rId6" Type="http://schemas.openxmlformats.org/officeDocument/2006/relationships/image" Target="../media/image-4-6.png"/><Relationship Id="rId7" Type="http://schemas.openxmlformats.org/officeDocument/2006/relationships/image" Target="../media/image-4-7.sv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sv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svg"/><Relationship Id="rId6" Type="http://schemas.openxmlformats.org/officeDocument/2006/relationships/image" Target="../media/image-5-6.png"/><Relationship Id="rId7" Type="http://schemas.openxmlformats.org/officeDocument/2006/relationships/image" Target="../media/image-5-7.sv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hyperlink" Target="https://research.uci.edu/human-research-protections/" TargetMode="External"/><Relationship Id="rId9" Type="http://schemas.openxmlformats.org/officeDocument/2006/relationships/hyperlink" Target="https://research.uci.edu/human-research-protections/" TargetMode="External"/><Relationship Id="rId10" Type="http://schemas.openxmlformats.org/officeDocument/2006/relationships/hyperlink" Target="https://research.uci.edu/human-research-protections/" TargetMode="External"/><Relationship Id="rId11" Type="http://schemas.openxmlformats.org/officeDocument/2006/relationships/hyperlink" Target="https://research.uci.edu/human-research-protections/" TargetMode="External"/><Relationship Id="rId1" Type="http://schemas.openxmlformats.org/officeDocument/2006/relationships/image" Target="../media/image-6-1.png"/><Relationship Id="rId2" Type="http://schemas.openxmlformats.org/officeDocument/2006/relationships/image" Target="../media/image-6-2.sv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svg"/><Relationship Id="rId6" Type="http://schemas.openxmlformats.org/officeDocument/2006/relationships/image" Target="../media/image-6-6.png"/><Relationship Id="rId7" Type="http://schemas.openxmlformats.org/officeDocument/2006/relationships/image" Target="../media/image-6-7.svg"/><Relationship Id="rId12" Type="http://schemas.openxmlformats.org/officeDocument/2006/relationships/slideLayout" Target="../slideLayouts/slideLayout1.xml"/><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svg"/><Relationship Id="rId3" Type="http://schemas.openxmlformats.org/officeDocument/2006/relationships/image" Target="../media/image-7-3.png"/><Relationship Id="rId4" Type="http://schemas.openxmlformats.org/officeDocument/2006/relationships/image" Target="../media/image-7-4.sv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sv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sv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con"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16144875" y="7943850"/>
            <a:ext cx="1190625" cy="1190625"/>
          </a:xfrm>
          <a:prstGeom prst="rect">
            <a:avLst/>
          </a:prstGeom>
        </p:spPr>
      </p:pic>
      <p:pic>
        <p:nvPicPr>
          <p:cNvPr id="3" name="Image" descr="preencoded.png">    </p:cNvPr>
          <p:cNvPicPr>
            <a:picLocks noChangeAspect="1"/>
          </p:cNvPicPr>
          <p:nvPr/>
        </p:nvPicPr>
        <p:blipFill>
          <a:blip r:embed="rId3"/>
          <a:srcRect l="0" r="0" t="0" b="0"/>
          <a:stretch/>
        </p:blipFill>
        <p:spPr>
          <a:xfrm>
            <a:off x="381000" y="1847850"/>
            <a:ext cx="17526000" cy="5143500"/>
          </a:xfrm>
          <a:prstGeom prst="rect">
            <a:avLst/>
          </a:prstGeom>
        </p:spPr>
      </p:pic>
      <p:pic>
        <p:nvPicPr>
          <p:cNvPr id="4" name="Vector" descr="preencoded.png">    </p:cNvPr>
          <p:cNvPicPr>
            <a:picLocks noChangeAspect="1"/>
          </p:cNvPicPr>
          <p:nvPr/>
        </p:nvPicPr>
        <p:blipFill>
          <a:blip r:embed="rId4">
            <a:extLst>
              <a:ext uri="{96DAC541-7B7A-43D3-8B79-37D633B846F1}">
                <asvg:svgBlip xmlns:asvg="http://schemas.microsoft.com/office/drawing/2016/SVG/main" r:embed="rId5"/>
              </a:ext>
            </a:extLst>
          </a:blip>
          <a:srcRect l="0" r="0" t="0" b="0"/>
          <a:stretch/>
        </p:blipFill>
        <p:spPr>
          <a:xfrm>
            <a:off x="952500" y="5276850"/>
            <a:ext cx="8858250" cy="1714500"/>
          </a:xfrm>
          <a:prstGeom prst="rect">
            <a:avLst/>
          </a:prstGeom>
        </p:spPr>
      </p:pic>
      <p:pic>
        <p:nvPicPr>
          <p:cNvPr id="5" name="Frame 2095584899" descr="preencoded.png">    </p:cNvPr>
          <p:cNvPicPr>
            <a:picLocks noChangeAspect="1"/>
          </p:cNvPicPr>
          <p:nvPr/>
        </p:nvPicPr>
        <p:blipFill>
          <a:blip r:embed="rId6"/>
          <a:srcRect l="0" r="0" t="0" b="0"/>
          <a:stretch/>
        </p:blipFill>
        <p:spPr>
          <a:xfrm>
            <a:off x="0" y="0"/>
            <a:ext cx="18288000" cy="1343025"/>
          </a:xfrm>
          <a:prstGeom prst="rect">
            <a:avLst/>
          </a:prstGeom>
        </p:spPr>
      </p:pic>
      <p:sp>
        <p:nvSpPr>
          <p:cNvPr id="6" name="Ethical principles for rapid qualitative assessments"/>
          <p:cNvSpPr/>
          <p:nvPr/>
        </p:nvSpPr>
        <p:spPr>
          <a:xfrm>
            <a:off x="952500" y="7629525"/>
            <a:ext cx="14506575" cy="1809750"/>
          </a:xfrm>
          <a:prstGeom prst="rect">
            <a:avLst/>
          </a:prstGeom>
          <a:noFill/>
          <a:ln/>
        </p:spPr>
        <p:txBody>
          <a:bodyPr wrap="square" lIns="0" tIns="0" rIns="0" bIns="0" rtlCol="0" anchor="t"/>
          <a:lstStyle/>
          <a:p>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f</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q</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u</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v</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m</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s</a:t>
            </a:r>
            <a:endParaRPr lang="en-US" sz="5250" dirty="0"/>
          </a:p>
        </p:txBody>
      </p:sp>
      <p:sp>
        <p:nvSpPr>
          <p:cNvPr id="7" name="MODULE 4"/>
          <p:cNvSpPr/>
          <p:nvPr/>
        </p:nvSpPr>
        <p:spPr>
          <a:xfrm>
            <a:off x="1371600" y="5715000"/>
            <a:ext cx="4124325" cy="371475"/>
          </a:xfrm>
          <a:prstGeom prst="rect">
            <a:avLst/>
          </a:prstGeom>
          <a:noFill/>
          <a:ln/>
        </p:spPr>
        <p:txBody>
          <a:bodyPr wrap="square" lIns="0" tIns="0" rIns="0" bIns="0" rtlCol="0" anchor="b"/>
          <a:lstStyle/>
          <a:p>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M</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O</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D</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U</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L</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E</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 </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4</a:t>
            </a:r>
            <a:endParaRPr lang="en-US" sz="2400" dirty="0"/>
          </a:p>
        </p:txBody>
      </p:sp>
      <p:sp>
        <p:nvSpPr>
          <p:cNvPr id="8" name="Rapid Qualitative Assessment Training"/>
          <p:cNvSpPr/>
          <p:nvPr/>
        </p:nvSpPr>
        <p:spPr>
          <a:xfrm>
            <a:off x="1371600" y="6134100"/>
            <a:ext cx="8210550" cy="371475"/>
          </a:xfrm>
          <a:prstGeom prst="rect">
            <a:avLst/>
          </a:prstGeom>
          <a:noFill/>
          <a:ln/>
        </p:spPr>
        <p:txBody>
          <a:bodyPr wrap="square" lIns="0" tIns="0" rIns="0" bIns="0" rtlCol="0" anchor="b"/>
          <a:lstStyle/>
          <a:p>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R</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A</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P</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I</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D</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 </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Q</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U</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A</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L</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I</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T</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A</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T</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I</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V</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E</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 </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A</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S</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S</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E</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S</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S</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M</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E</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N</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T</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 </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T</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R</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A</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I</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N</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I</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N</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G</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Frame 2095584900"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18288000" cy="2505075"/>
          </a:xfrm>
          <a:prstGeom prst="rect">
            <a:avLst/>
          </a:prstGeom>
        </p:spPr>
      </p:pic>
      <p:sp>
        <p:nvSpPr>
          <p:cNvPr id="3" name="Seek permission to conduct the rapid qualitative assessments"/>
          <p:cNvSpPr/>
          <p:nvPr/>
        </p:nvSpPr>
        <p:spPr>
          <a:xfrm>
            <a:off x="10858500" y="5791200"/>
            <a:ext cx="6496050" cy="762000"/>
          </a:xfrm>
          <a:prstGeom prst="rect">
            <a:avLst/>
          </a:prstGeom>
          <a:noFill/>
          <a:ln/>
        </p:spPr>
        <p:txBody>
          <a:bodyPr wrap="square" lIns="0" tIns="0" rIns="0" bIns="0" rtlCol="0" anchor="t"/>
          <a:lstStyle/>
          <a:p>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k</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q</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endParaRPr lang="en-US" sz="1800" dirty="0"/>
          </a:p>
        </p:txBody>
      </p:sp>
      <p:sp>
        <p:nvSpPr>
          <p:cNvPr id="4" name="name_05"/>
          <p:cNvSpPr/>
          <p:nvPr/>
        </p:nvSpPr>
        <p:spPr>
          <a:xfrm>
            <a:off x="9324975" y="5572125"/>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5</a:t>
            </a:r>
            <a:endParaRPr lang="en-US" sz="7500" dirty="0"/>
          </a:p>
        </p:txBody>
      </p:sp>
      <p:sp>
        <p:nvSpPr>
          <p:cNvPr id="5" name="Consider who you obtain permission from - think about power dynamics in the community who has the authority to give permission who is excluded from such decision making Does permission given from leadership extend to all members"/>
          <p:cNvSpPr/>
          <p:nvPr/>
        </p:nvSpPr>
        <p:spPr>
          <a:xfrm>
            <a:off x="10858500" y="7458075"/>
            <a:ext cx="6496050" cy="1905000"/>
          </a:xfrm>
          <a:prstGeom prst="rect">
            <a:avLst/>
          </a:prstGeom>
          <a:noFill/>
          <a:ln/>
        </p:spPr>
        <p:txBody>
          <a:bodyPr wrap="square" lIns="0" tIns="0" rIns="0" bIns="0" rtlCol="0" anchor="t"/>
          <a:lstStyle/>
          <a:p>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k</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x</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k</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x</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endParaRPr lang="en-US" sz="1800" dirty="0"/>
          </a:p>
        </p:txBody>
      </p:sp>
      <p:sp>
        <p:nvSpPr>
          <p:cNvPr id="6" name="name_06"/>
          <p:cNvSpPr/>
          <p:nvPr/>
        </p:nvSpPr>
        <p:spPr>
          <a:xfrm>
            <a:off x="9324975" y="7239000"/>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6</a:t>
            </a:r>
            <a:endParaRPr lang="en-US" sz="7500" dirty="0"/>
          </a:p>
        </p:txBody>
      </p:sp>
      <p:sp>
        <p:nvSpPr>
          <p:cNvPr id="7" name="Acknowledge the members of the community"/>
          <p:cNvSpPr/>
          <p:nvPr/>
        </p:nvSpPr>
        <p:spPr>
          <a:xfrm>
            <a:off x="10858500" y="4267200"/>
            <a:ext cx="6496050" cy="381000"/>
          </a:xfrm>
          <a:prstGeom prst="rect">
            <a:avLst/>
          </a:prstGeom>
          <a:noFill/>
          <a:ln/>
        </p:spPr>
        <p:txBody>
          <a:bodyPr wrap="square" lIns="0" tIns="0" rIns="0" bIns="0" rtlCol="0" anchor="t"/>
          <a:lstStyle/>
          <a:p>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k</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endParaRPr lang="en-US" sz="1800" dirty="0"/>
          </a:p>
        </p:txBody>
      </p:sp>
      <p:sp>
        <p:nvSpPr>
          <p:cNvPr id="8" name="name_04"/>
          <p:cNvSpPr/>
          <p:nvPr/>
        </p:nvSpPr>
        <p:spPr>
          <a:xfrm>
            <a:off x="9324975" y="3857625"/>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4</a:t>
            </a:r>
            <a:endParaRPr lang="en-US" sz="7500" dirty="0"/>
          </a:p>
        </p:txBody>
      </p:sp>
      <p:sp>
        <p:nvSpPr>
          <p:cNvPr id="9" name="Explain the rapid qualitative assessments that you are planning to carry out and the potential benefits and risks"/>
          <p:cNvSpPr/>
          <p:nvPr/>
        </p:nvSpPr>
        <p:spPr>
          <a:xfrm>
            <a:off x="2476500" y="7458075"/>
            <a:ext cx="6496050" cy="762000"/>
          </a:xfrm>
          <a:prstGeom prst="rect">
            <a:avLst/>
          </a:prstGeom>
          <a:noFill/>
          <a:ln/>
        </p:spPr>
        <p:txBody>
          <a:bodyPr wrap="square" lIns="0" tIns="0" rIns="0" bIns="0" rtlCol="0" anchor="t"/>
          <a:lstStyle/>
          <a:p>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x</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q</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k</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endParaRPr lang="en-US" sz="1800" dirty="0"/>
          </a:p>
        </p:txBody>
      </p:sp>
      <p:sp>
        <p:nvSpPr>
          <p:cNvPr id="10" name="name_03"/>
          <p:cNvSpPr/>
          <p:nvPr/>
        </p:nvSpPr>
        <p:spPr>
          <a:xfrm>
            <a:off x="942975" y="7286625"/>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3</a:t>
            </a:r>
            <a:endParaRPr lang="en-US" sz="7500" dirty="0"/>
          </a:p>
        </p:txBody>
      </p:sp>
      <p:sp>
        <p:nvSpPr>
          <p:cNvPr id="11" name="Ask their permission to enter the community"/>
          <p:cNvSpPr/>
          <p:nvPr/>
        </p:nvSpPr>
        <p:spPr>
          <a:xfrm>
            <a:off x="2476500" y="5905500"/>
            <a:ext cx="6496050" cy="381000"/>
          </a:xfrm>
          <a:prstGeom prst="rect">
            <a:avLst/>
          </a:prstGeom>
          <a:noFill/>
          <a:ln/>
        </p:spPr>
        <p:txBody>
          <a:bodyPr wrap="square" lIns="0" tIns="0" rIns="0" bIns="0" rtlCol="0" anchor="t"/>
          <a:lstStyle/>
          <a:p>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k</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endParaRPr lang="en-US" sz="1800" dirty="0"/>
          </a:p>
        </p:txBody>
      </p:sp>
      <p:sp>
        <p:nvSpPr>
          <p:cNvPr id="12" name="name_02"/>
          <p:cNvSpPr/>
          <p:nvPr/>
        </p:nvSpPr>
        <p:spPr>
          <a:xfrm>
            <a:off x="942975" y="5572125"/>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2</a:t>
            </a:r>
            <a:endParaRPr lang="en-US" sz="7500" dirty="0"/>
          </a:p>
        </p:txBody>
      </p:sp>
      <p:sp>
        <p:nvSpPr>
          <p:cNvPr id="13" name="Acknowledge the leadership of the community"/>
          <p:cNvSpPr/>
          <p:nvPr/>
        </p:nvSpPr>
        <p:spPr>
          <a:xfrm>
            <a:off x="2476500" y="4267200"/>
            <a:ext cx="6496050" cy="381000"/>
          </a:xfrm>
          <a:prstGeom prst="rect">
            <a:avLst/>
          </a:prstGeom>
          <a:noFill/>
          <a:ln/>
        </p:spPr>
        <p:txBody>
          <a:bodyPr wrap="square" lIns="0" tIns="0" rIns="0" bIns="0" rtlCol="0" anchor="t"/>
          <a:lstStyle/>
          <a:p>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k</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endParaRPr lang="en-US" sz="1800" dirty="0"/>
          </a:p>
        </p:txBody>
      </p:sp>
      <p:sp>
        <p:nvSpPr>
          <p:cNvPr id="14" name="name_01"/>
          <p:cNvSpPr/>
          <p:nvPr/>
        </p:nvSpPr>
        <p:spPr>
          <a:xfrm>
            <a:off x="942975" y="3857625"/>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1</a:t>
            </a:r>
            <a:endParaRPr lang="en-US" sz="7500" dirty="0"/>
          </a:p>
        </p:txBody>
      </p:sp>
      <p:sp>
        <p:nvSpPr>
          <p:cNvPr id="15" name="Ethical Approvals and Consent"/>
          <p:cNvSpPr/>
          <p:nvPr/>
        </p:nvSpPr>
        <p:spPr>
          <a:xfrm>
            <a:off x="952500" y="800100"/>
            <a:ext cx="1626870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v</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endParaRPr lang="en-US" sz="52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Frame 2095584900"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18288000" cy="2505075"/>
          </a:xfrm>
          <a:prstGeom prst="rect">
            <a:avLst/>
          </a:prstGeom>
        </p:spPr>
      </p:pic>
      <p:sp>
        <p:nvSpPr>
          <p:cNvPr id="3" name="Consider establishing formal mechanisms such as community advisory boards to work with throughout the phases of the RQAs data collection analysis of findings development and implementation of recommendations"/>
          <p:cNvSpPr/>
          <p:nvPr/>
        </p:nvSpPr>
        <p:spPr>
          <a:xfrm>
            <a:off x="10858500" y="4267200"/>
            <a:ext cx="6496050" cy="1524000"/>
          </a:xfrm>
          <a:prstGeom prst="rect">
            <a:avLst/>
          </a:prstGeom>
          <a:noFill/>
          <a:ln/>
        </p:spPr>
        <p:txBody>
          <a:bodyPr wrap="square" lIns="0" tIns="0" rIns="0" bIns="0" rtlCol="0" anchor="t"/>
          <a:lstStyle/>
          <a:p>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k</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Q</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endParaRPr lang="en-US" sz="1800" dirty="0"/>
          </a:p>
        </p:txBody>
      </p:sp>
      <p:sp>
        <p:nvSpPr>
          <p:cNvPr id="4" name="name_08"/>
          <p:cNvSpPr/>
          <p:nvPr/>
        </p:nvSpPr>
        <p:spPr>
          <a:xfrm>
            <a:off x="9324975" y="3857625"/>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8</a:t>
            </a:r>
            <a:endParaRPr lang="en-US" sz="7500" dirty="0"/>
          </a:p>
        </p:txBody>
      </p:sp>
      <p:sp>
        <p:nvSpPr>
          <p:cNvPr id="5" name="Ensure time and budget for discussing the findings with communities and supporting locally-led action"/>
          <p:cNvSpPr/>
          <p:nvPr/>
        </p:nvSpPr>
        <p:spPr>
          <a:xfrm>
            <a:off x="2476500" y="5905500"/>
            <a:ext cx="6496050" cy="762000"/>
          </a:xfrm>
          <a:prstGeom prst="rect">
            <a:avLst/>
          </a:prstGeom>
          <a:noFill/>
          <a:ln/>
        </p:spPr>
        <p:txBody>
          <a:bodyPr wrap="square" lIns="0" tIns="0" rIns="0" bIns="0" rtlCol="0" anchor="t"/>
          <a:lstStyle/>
          <a:p>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endParaRPr lang="en-US" sz="1800" dirty="0"/>
          </a:p>
        </p:txBody>
      </p:sp>
      <p:sp>
        <p:nvSpPr>
          <p:cNvPr id="6" name="name_09"/>
          <p:cNvSpPr/>
          <p:nvPr/>
        </p:nvSpPr>
        <p:spPr>
          <a:xfrm>
            <a:off x="942975" y="5572125"/>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9</a:t>
            </a:r>
            <a:endParaRPr lang="en-US" sz="7500" dirty="0"/>
          </a:p>
        </p:txBody>
      </p:sp>
      <p:sp>
        <p:nvSpPr>
          <p:cNvPr id="7" name="Explain informed consent and data privacy"/>
          <p:cNvSpPr/>
          <p:nvPr/>
        </p:nvSpPr>
        <p:spPr>
          <a:xfrm>
            <a:off x="2476500" y="4267200"/>
            <a:ext cx="6496050" cy="381000"/>
          </a:xfrm>
          <a:prstGeom prst="rect">
            <a:avLst/>
          </a:prstGeom>
          <a:noFill/>
          <a:ln/>
        </p:spPr>
        <p:txBody>
          <a:bodyPr wrap="square" lIns="0" tIns="0" rIns="0" bIns="0" rtlCol="0" anchor="t"/>
          <a:lstStyle/>
          <a:p>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x</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endParaRPr lang="en-US" sz="1800" dirty="0"/>
          </a:p>
        </p:txBody>
      </p:sp>
      <p:sp>
        <p:nvSpPr>
          <p:cNvPr id="8" name="name_07"/>
          <p:cNvSpPr/>
          <p:nvPr/>
        </p:nvSpPr>
        <p:spPr>
          <a:xfrm>
            <a:off x="942975" y="3857625"/>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7</a:t>
            </a:r>
            <a:endParaRPr lang="en-US" sz="7500" dirty="0"/>
          </a:p>
        </p:txBody>
      </p:sp>
      <p:sp>
        <p:nvSpPr>
          <p:cNvPr id="9" name="Ethical Approvals and Consent"/>
          <p:cNvSpPr/>
          <p:nvPr/>
        </p:nvSpPr>
        <p:spPr>
          <a:xfrm>
            <a:off x="952500" y="800100"/>
            <a:ext cx="1626870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v</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endParaRPr lang="en-US" sz="52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2B4561"/>
        </a:solidFill>
      </p:bgPr>
    </p:bg>
    <p:spTree>
      <p:nvGrpSpPr>
        <p:cNvPr id="1" name=""/>
        <p:cNvGrpSpPr/>
        <p:nvPr/>
      </p:nvGrpSpPr>
      <p:grpSpPr>
        <a:xfrm>
          <a:off x="0" y="0"/>
          <a:ext cx="0" cy="0"/>
          <a:chOff x="0" y="0"/>
          <a:chExt cx="0" cy="0"/>
        </a:xfrm>
      </p:grpSpPr>
      <p:pic>
        <p:nvPicPr>
          <p:cNvPr id="2" name="Frame 2095584901"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7419975" cy="10287000"/>
          </a:xfrm>
          <a:prstGeom prst="rect">
            <a:avLst/>
          </a:prstGeom>
        </p:spPr>
      </p:pic>
      <p:sp>
        <p:nvSpPr>
          <p:cNvPr id="3" name="The ethical principles that guide operational social science assessments include respect for persons doing no harm and justice Including Getting voluntary informed consent from participants Allowing the right to withdraw at any time Maintaining privacy We"/>
          <p:cNvSpPr/>
          <p:nvPr/>
        </p:nvSpPr>
        <p:spPr>
          <a:xfrm>
            <a:off x="8286750" y="742950"/>
            <a:ext cx="9067800" cy="8791575"/>
          </a:xfrm>
          <a:prstGeom prst="rect">
            <a:avLst/>
          </a:prstGeom>
          <a:noFill/>
          <a:ln/>
        </p:spPr>
        <p:txBody>
          <a:bodyPr wrap="square" lIns="0" tIns="0" rIns="0" bIns="0" rtlCol="0" anchor="t"/>
          <a:lstStyle/>
          <a:p>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j</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v</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w</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w</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w</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v</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W</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k</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b</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v</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v</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w</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b</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q</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Q</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b</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b</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Q</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b</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v</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v</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v</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endParaRPr lang="en-US" sz="2250" dirty="0"/>
          </a:p>
        </p:txBody>
      </p:sp>
      <p:sp>
        <p:nvSpPr>
          <p:cNvPr id="4" name="Summary"/>
          <p:cNvSpPr/>
          <p:nvPr/>
        </p:nvSpPr>
        <p:spPr>
          <a:xfrm>
            <a:off x="952500" y="4572000"/>
            <a:ext cx="6210300" cy="1143000"/>
          </a:xfrm>
          <a:prstGeom prst="rect">
            <a:avLst/>
          </a:prstGeom>
          <a:noFill/>
          <a:ln/>
        </p:spPr>
        <p:txBody>
          <a:bodyPr wrap="square" lIns="0" tIns="0" rIns="0" bIns="0" rtlCol="0" anchor="t"/>
          <a:lstStyle/>
          <a:p>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S</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u</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m</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m</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a</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r</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y</a:t>
            </a:r>
            <a:endParaRPr lang="en-US" sz="7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2B4561"/>
        </a:solidFill>
      </p:bgPr>
    </p:bg>
    <p:spTree>
      <p:nvGrpSpPr>
        <p:cNvPr id="1" name=""/>
        <p:cNvGrpSpPr/>
        <p:nvPr/>
      </p:nvGrpSpPr>
      <p:grpSpPr>
        <a:xfrm>
          <a:off x="0" y="0"/>
          <a:ext cx="0" cy="0"/>
          <a:chOff x="0" y="0"/>
          <a:chExt cx="0" cy="0"/>
        </a:xfrm>
      </p:grpSpPr>
      <p:pic>
        <p:nvPicPr>
          <p:cNvPr id="2" name="Frame 2095584901"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7419975" cy="10287000"/>
          </a:xfrm>
          <a:prstGeom prst="rect">
            <a:avLst/>
          </a:prstGeom>
        </p:spPr>
      </p:pic>
      <p:sp>
        <p:nvSpPr>
          <p:cNvPr id="3" name="Formal ethical approval from an institutional ethics review board is not required for RQAs but ensuring ethical principles are respected is still critical Community leaders and members participating in RQAs should be involved at each stage of the process"/>
          <p:cNvSpPr/>
          <p:nvPr/>
        </p:nvSpPr>
        <p:spPr>
          <a:xfrm>
            <a:off x="8286750" y="3238500"/>
            <a:ext cx="9067800" cy="3800475"/>
          </a:xfrm>
          <a:prstGeom prst="rect">
            <a:avLst/>
          </a:prstGeom>
          <a:noFill/>
          <a:ln/>
        </p:spPr>
        <p:txBody>
          <a:bodyPr wrap="square" lIns="0" tIns="0" rIns="0" bIns="0" rtlCol="0" anchor="t"/>
          <a:lstStyle/>
          <a:p>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v</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v</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w</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b</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q</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Q</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b</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b</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Q</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b</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v</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v</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v</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 </a:t>
            </a:r>
            <a:endParaRPr lang="en-US" sz="2250" dirty="0"/>
          </a:p>
        </p:txBody>
      </p:sp>
      <p:sp>
        <p:nvSpPr>
          <p:cNvPr id="4" name="Summary Contd"/>
          <p:cNvSpPr/>
          <p:nvPr/>
        </p:nvSpPr>
        <p:spPr>
          <a:xfrm>
            <a:off x="952500" y="4000500"/>
            <a:ext cx="6210300" cy="2286000"/>
          </a:xfrm>
          <a:prstGeom prst="rect">
            <a:avLst/>
          </a:prstGeom>
          <a:noFill/>
          <a:ln/>
        </p:spPr>
        <p:txBody>
          <a:bodyPr wrap="square" lIns="0" tIns="0" rIns="0" bIns="0" rtlCol="0" anchor="t"/>
          <a:lstStyle/>
          <a:p>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S</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u</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m</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m</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a</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r</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y</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
</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C</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o</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n</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t</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d</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a:t>
            </a:r>
            <a:endParaRPr lang="en-US" sz="7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Frame 2095584900"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18288000" cy="2505075"/>
          </a:xfrm>
          <a:prstGeom prst="rect">
            <a:avLst/>
          </a:prstGeom>
        </p:spPr>
      </p:pic>
      <p:sp>
        <p:nvSpPr>
          <p:cNvPr id="3" name="Learning outcomes"/>
          <p:cNvSpPr/>
          <p:nvPr/>
        </p:nvSpPr>
        <p:spPr>
          <a:xfrm>
            <a:off x="952500" y="952500"/>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u</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m</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endParaRPr lang="en-US" sz="5250" dirty="0"/>
          </a:p>
        </p:txBody>
      </p:sp>
      <p:sp>
        <p:nvSpPr>
          <p:cNvPr id="4" name="Know strategies of how to successfully apply ethical principles to rapid research activities"/>
          <p:cNvSpPr/>
          <p:nvPr/>
        </p:nvSpPr>
        <p:spPr>
          <a:xfrm>
            <a:off x="10858500" y="6819900"/>
            <a:ext cx="6496050" cy="762000"/>
          </a:xfrm>
          <a:prstGeom prst="rect">
            <a:avLst/>
          </a:prstGeom>
          <a:noFill/>
          <a:ln/>
        </p:spPr>
        <p:txBody>
          <a:bodyPr wrap="square" lIns="0" tIns="0" rIns="0" bIns="0" rtlCol="0" anchor="t"/>
          <a:lstStyle/>
          <a:p>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K</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endParaRPr lang="en-US" sz="1800" dirty="0"/>
          </a:p>
        </p:txBody>
      </p:sp>
      <p:sp>
        <p:nvSpPr>
          <p:cNvPr id="5" name="name_04"/>
          <p:cNvSpPr/>
          <p:nvPr/>
        </p:nvSpPr>
        <p:spPr>
          <a:xfrm>
            <a:off x="9324975" y="6610350"/>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4</a:t>
            </a:r>
            <a:endParaRPr lang="en-US" sz="7500" dirty="0"/>
          </a:p>
        </p:txBody>
      </p:sp>
      <p:sp>
        <p:nvSpPr>
          <p:cNvPr id="6" name="Understand the importance of gaining community-level approvals"/>
          <p:cNvSpPr/>
          <p:nvPr/>
        </p:nvSpPr>
        <p:spPr>
          <a:xfrm>
            <a:off x="10858500" y="4067175"/>
            <a:ext cx="6496050" cy="762000"/>
          </a:xfrm>
          <a:prstGeom prst="rect">
            <a:avLst/>
          </a:prstGeom>
          <a:noFill/>
          <a:ln/>
        </p:spPr>
        <p:txBody>
          <a:bodyPr wrap="square" lIns="0" tIns="0" rIns="0" bIns="0" rtlCol="0" anchor="t"/>
          <a:lstStyle/>
          <a:p>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endParaRPr lang="en-US" sz="1800" dirty="0"/>
          </a:p>
        </p:txBody>
      </p:sp>
      <p:sp>
        <p:nvSpPr>
          <p:cNvPr id="7" name="name_03"/>
          <p:cNvSpPr/>
          <p:nvPr/>
        </p:nvSpPr>
        <p:spPr>
          <a:xfrm>
            <a:off x="9324975" y="3857625"/>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3</a:t>
            </a:r>
            <a:endParaRPr lang="en-US" sz="7500" dirty="0"/>
          </a:p>
        </p:txBody>
      </p:sp>
      <p:sp>
        <p:nvSpPr>
          <p:cNvPr id="8" name="Discuss common challenges in translating and applying ethical principles in practice"/>
          <p:cNvSpPr/>
          <p:nvPr/>
        </p:nvSpPr>
        <p:spPr>
          <a:xfrm>
            <a:off x="2476500" y="6819900"/>
            <a:ext cx="6496050" cy="762000"/>
          </a:xfrm>
          <a:prstGeom prst="rect">
            <a:avLst/>
          </a:prstGeom>
          <a:noFill/>
          <a:ln/>
        </p:spPr>
        <p:txBody>
          <a:bodyPr wrap="square" lIns="0" tIns="0" rIns="0" bIns="0" rtlCol="0" anchor="t"/>
          <a:lstStyle/>
          <a:p>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endParaRPr lang="en-US" sz="1800" dirty="0"/>
          </a:p>
        </p:txBody>
      </p:sp>
      <p:sp>
        <p:nvSpPr>
          <p:cNvPr id="9" name="name_02"/>
          <p:cNvSpPr/>
          <p:nvPr/>
        </p:nvSpPr>
        <p:spPr>
          <a:xfrm>
            <a:off x="942975" y="6610350"/>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2</a:t>
            </a:r>
            <a:endParaRPr lang="en-US" sz="7500" dirty="0"/>
          </a:p>
        </p:txBody>
      </p:sp>
      <p:sp>
        <p:nvSpPr>
          <p:cNvPr id="10" name="Know the key ethical principles that guide rapid qualitative assessments"/>
          <p:cNvSpPr/>
          <p:nvPr/>
        </p:nvSpPr>
        <p:spPr>
          <a:xfrm>
            <a:off x="2476500" y="4067175"/>
            <a:ext cx="6496050" cy="762000"/>
          </a:xfrm>
          <a:prstGeom prst="rect">
            <a:avLst/>
          </a:prstGeom>
          <a:noFill/>
          <a:ln/>
        </p:spPr>
        <p:txBody>
          <a:bodyPr wrap="square" lIns="0" tIns="0" rIns="0" bIns="0" rtlCol="0" anchor="t"/>
          <a:lstStyle/>
          <a:p>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K</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k</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q</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endParaRPr lang="en-US" sz="1800" dirty="0"/>
          </a:p>
        </p:txBody>
      </p:sp>
      <p:sp>
        <p:nvSpPr>
          <p:cNvPr id="11" name="name_01"/>
          <p:cNvSpPr/>
          <p:nvPr/>
        </p:nvSpPr>
        <p:spPr>
          <a:xfrm>
            <a:off x="942975" y="3857625"/>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1</a:t>
            </a:r>
            <a:endParaRPr lang="en-US" sz="7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2F9C67"/>
        </a:solidFill>
      </p:bgPr>
    </p:bg>
    <p:spTree>
      <p:nvGrpSpPr>
        <p:cNvPr id="1" name=""/>
        <p:cNvGrpSpPr/>
        <p:nvPr/>
      </p:nvGrpSpPr>
      <p:grpSpPr>
        <a:xfrm>
          <a:off x="0" y="0"/>
          <a:ext cx="0" cy="0"/>
          <a:chOff x="0" y="0"/>
          <a:chExt cx="0" cy="0"/>
        </a:xfrm>
      </p:grpSpPr>
      <p:pic>
        <p:nvPicPr>
          <p:cNvPr id="2" name="Frame 2095584900"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18288000" cy="2505075"/>
          </a:xfrm>
          <a:prstGeom prst="rect">
            <a:avLst/>
          </a:prstGeom>
        </p:spPr>
      </p:pic>
      <p:sp>
        <p:nvSpPr>
          <p:cNvPr id="3" name="Consider your current work with communities Which ethical principles guide your work"/>
          <p:cNvSpPr/>
          <p:nvPr/>
        </p:nvSpPr>
        <p:spPr>
          <a:xfrm>
            <a:off x="962025" y="5000625"/>
            <a:ext cx="16392525" cy="2286000"/>
          </a:xfrm>
          <a:prstGeom prst="rect">
            <a:avLst/>
          </a:prstGeom>
          <a:noFill/>
          <a:ln/>
        </p:spPr>
        <p:txBody>
          <a:bodyPr wrap="square" lIns="0" tIns="0" rIns="0" bIns="0" rtlCol="0" anchor="t"/>
          <a:lstStyle/>
          <a:p>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s</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d</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y</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u</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u</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w</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k</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w</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m</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m</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u</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s</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W</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p</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p</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s</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g</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u</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d</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y</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u</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w</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k</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a:t>
            </a:r>
            <a:endParaRPr lang="en-US" sz="4500" dirty="0"/>
          </a:p>
        </p:txBody>
      </p:sp>
      <p:sp>
        <p:nvSpPr>
          <p:cNvPr id="4" name="Key ethical principles"/>
          <p:cNvSpPr/>
          <p:nvPr/>
        </p:nvSpPr>
        <p:spPr>
          <a:xfrm>
            <a:off x="952500" y="952500"/>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K</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y</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endParaRPr lang="en-US" sz="52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Price"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9439275" y="2914650"/>
            <a:ext cx="7981950" cy="714375"/>
          </a:xfrm>
          <a:prstGeom prst="rect">
            <a:avLst/>
          </a:prstGeom>
        </p:spPr>
      </p:pic>
      <p:pic>
        <p:nvPicPr>
          <p:cNvPr id="3" name="Line 1" descr="preencoded.png">    </p:cNvPr>
          <p:cNvPicPr>
            <a:picLocks noChangeAspect="1"/>
          </p:cNvPicPr>
          <p:nvPr/>
        </p:nvPicPr>
        <p:blipFill>
          <a:blip r:embed="rId3"/>
          <a:srcRect l="0" r="0" t="0" b="0"/>
          <a:stretch/>
        </p:blipFill>
        <p:spPr>
          <a:xfrm>
            <a:off x="8753475" y="2914650"/>
            <a:ext cx="14288" cy="6915150"/>
          </a:xfrm>
          <a:prstGeom prst="rect">
            <a:avLst/>
          </a:prstGeom>
        </p:spPr>
      </p:pic>
      <p:pic>
        <p:nvPicPr>
          <p:cNvPr id="4" name="Block 1" descr="preencoded.png">    </p:cNvPr>
          <p:cNvPicPr>
            <a:picLocks noChangeAspect="1"/>
          </p:cNvPicPr>
          <p:nvPr/>
        </p:nvPicPr>
        <p:blipFill>
          <a:blip r:embed="rId4">
            <a:extLst>
              <a:ext uri="{96DAC541-7B7A-43D3-8B79-37D633B846F1}">
                <asvg:svgBlip xmlns:asvg="http://schemas.microsoft.com/office/drawing/2016/SVG/main" r:embed="rId5"/>
              </a:ext>
            </a:extLst>
          </a:blip>
          <a:srcRect l="0" r="0" t="0" b="0"/>
          <a:stretch/>
        </p:blipFill>
        <p:spPr>
          <a:xfrm>
            <a:off x="952500" y="2914650"/>
            <a:ext cx="6800850" cy="714375"/>
          </a:xfrm>
          <a:prstGeom prst="rect">
            <a:avLst/>
          </a:prstGeom>
        </p:spPr>
      </p:pic>
      <p:pic>
        <p:nvPicPr>
          <p:cNvPr id="5" name="Frame 2095584900" descr="preencoded.png">    </p:cNvPr>
          <p:cNvPicPr>
            <a:picLocks noChangeAspect="1"/>
          </p:cNvPicPr>
          <p:nvPr/>
        </p:nvPicPr>
        <p:blipFill>
          <a:blip r:embed="rId6">
            <a:extLst>
              <a:ext uri="{96DAC541-7B7A-43D3-8B79-37D633B846F1}">
                <asvg:svgBlip xmlns:asvg="http://schemas.microsoft.com/office/drawing/2016/SVG/main" r:embed="rId7"/>
              </a:ext>
            </a:extLst>
          </a:blip>
          <a:srcRect l="0" r="0" t="0" b="0"/>
          <a:stretch/>
        </p:blipFill>
        <p:spPr>
          <a:xfrm>
            <a:off x="0" y="0"/>
            <a:ext cx="18288000" cy="2505075"/>
          </a:xfrm>
          <a:prstGeom prst="rect">
            <a:avLst/>
          </a:prstGeom>
        </p:spPr>
      </p:pic>
      <p:sp>
        <p:nvSpPr>
          <p:cNvPr id="6" name="The person has capacity to give consent and power of choice without constraint or coercion  without feeling forced or persuaded The person has sufficient knowledge and understanding to enable him or her to make the right decision If someone is under the l"/>
          <p:cNvSpPr/>
          <p:nvPr/>
        </p:nvSpPr>
        <p:spPr>
          <a:xfrm>
            <a:off x="9439275" y="4581525"/>
            <a:ext cx="8001000" cy="1885950"/>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endParaRPr lang="en-US" sz="1500" dirty="0"/>
          </a:p>
        </p:txBody>
      </p:sp>
      <p:sp>
        <p:nvSpPr>
          <p:cNvPr id="7" name="Informed consent"/>
          <p:cNvSpPr/>
          <p:nvPr/>
        </p:nvSpPr>
        <p:spPr>
          <a:xfrm>
            <a:off x="9439275" y="3876675"/>
            <a:ext cx="8001000" cy="428625"/>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f</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m</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endParaRPr lang="en-US" sz="2250" dirty="0"/>
          </a:p>
        </p:txBody>
      </p:sp>
      <p:sp>
        <p:nvSpPr>
          <p:cNvPr id="8" name="This should be possible at any time during the assessment without consequences includes right to ask for tape-recorder if one is used to be switched off"/>
          <p:cNvSpPr/>
          <p:nvPr/>
        </p:nvSpPr>
        <p:spPr>
          <a:xfrm>
            <a:off x="9439275" y="7781925"/>
            <a:ext cx="8001000" cy="942975"/>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q</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endParaRPr lang="en-US" sz="1500" dirty="0"/>
          </a:p>
        </p:txBody>
      </p:sp>
      <p:sp>
        <p:nvSpPr>
          <p:cNvPr id="9" name="Right to withdraw"/>
          <p:cNvSpPr/>
          <p:nvPr/>
        </p:nvSpPr>
        <p:spPr>
          <a:xfrm>
            <a:off x="9439275" y="7077075"/>
            <a:ext cx="8001000" cy="428625"/>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g</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w</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w</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endParaRPr lang="en-US" sz="2250" dirty="0"/>
          </a:p>
        </p:txBody>
      </p:sp>
      <p:sp>
        <p:nvSpPr>
          <p:cNvPr id="10" name="Application"/>
          <p:cNvSpPr/>
          <p:nvPr/>
        </p:nvSpPr>
        <p:spPr>
          <a:xfrm>
            <a:off x="9591675" y="2914650"/>
            <a:ext cx="2266950" cy="714375"/>
          </a:xfrm>
          <a:prstGeom prst="rect">
            <a:avLst/>
          </a:prstGeom>
          <a:noFill/>
          <a:ln/>
        </p:spPr>
        <p:txBody>
          <a:bodyPr wrap="square" lIns="0" tIns="0" rIns="0" bIns="0" rtlCol="0" anchor="t"/>
          <a:lstStyle/>
          <a:p>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p</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p</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n</a:t>
            </a:r>
            <a:endParaRPr lang="en-US" sz="3000" dirty="0"/>
          </a:p>
        </p:txBody>
      </p:sp>
      <p:sp>
        <p:nvSpPr>
          <p:cNvPr id="11" name="Ethical principle"/>
          <p:cNvSpPr/>
          <p:nvPr/>
        </p:nvSpPr>
        <p:spPr>
          <a:xfrm>
            <a:off x="1104900" y="2914650"/>
            <a:ext cx="4781550" cy="714375"/>
          </a:xfrm>
          <a:prstGeom prst="rect">
            <a:avLst/>
          </a:prstGeom>
          <a:noFill/>
          <a:ln/>
        </p:spPr>
        <p:txBody>
          <a:bodyPr wrap="square" lIns="0" tIns="0" rIns="0" bIns="0" rtlCol="0" anchor="t"/>
          <a:lstStyle/>
          <a:p>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p</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p</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endParaRPr lang="en-US" sz="3000" dirty="0"/>
          </a:p>
        </p:txBody>
      </p:sp>
      <p:sp>
        <p:nvSpPr>
          <p:cNvPr id="12" name="Key Ethical Principles"/>
          <p:cNvSpPr/>
          <p:nvPr/>
        </p:nvSpPr>
        <p:spPr>
          <a:xfrm>
            <a:off x="952500" y="952500"/>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K</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y</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endParaRPr lang="en-US" sz="5250" dirty="0"/>
          </a:p>
        </p:txBody>
      </p:sp>
      <p:sp>
        <p:nvSpPr>
          <p:cNvPr id="13" name="Individuals should be treated as independent not under the control of others People with diminished ability to act independently require special protection"/>
          <p:cNvSpPr/>
          <p:nvPr/>
        </p:nvSpPr>
        <p:spPr>
          <a:xfrm>
            <a:off x="952500" y="4581525"/>
            <a:ext cx="7315200" cy="1257300"/>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q</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endParaRPr lang="en-US" sz="1500" dirty="0"/>
          </a:p>
        </p:txBody>
      </p:sp>
      <p:sp>
        <p:nvSpPr>
          <p:cNvPr id="14" name="Respect for persons"/>
          <p:cNvSpPr/>
          <p:nvPr/>
        </p:nvSpPr>
        <p:spPr>
          <a:xfrm>
            <a:off x="952500" y="3876675"/>
            <a:ext cx="7315200" cy="428625"/>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f</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endParaRPr lang="en-US" sz="22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Price"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9439275" y="2914650"/>
            <a:ext cx="7981950" cy="714375"/>
          </a:xfrm>
          <a:prstGeom prst="rect">
            <a:avLst/>
          </a:prstGeom>
        </p:spPr>
      </p:pic>
      <p:pic>
        <p:nvPicPr>
          <p:cNvPr id="3" name="Line 1" descr="preencoded.png">    </p:cNvPr>
          <p:cNvPicPr>
            <a:picLocks noChangeAspect="1"/>
          </p:cNvPicPr>
          <p:nvPr/>
        </p:nvPicPr>
        <p:blipFill>
          <a:blip r:embed="rId3"/>
          <a:srcRect l="0" r="0" t="0" b="0"/>
          <a:stretch/>
        </p:blipFill>
        <p:spPr>
          <a:xfrm>
            <a:off x="8753475" y="2914650"/>
            <a:ext cx="14288" cy="6915150"/>
          </a:xfrm>
          <a:prstGeom prst="rect">
            <a:avLst/>
          </a:prstGeom>
        </p:spPr>
      </p:pic>
      <p:pic>
        <p:nvPicPr>
          <p:cNvPr id="4" name="Block 1" descr="preencoded.png">    </p:cNvPr>
          <p:cNvPicPr>
            <a:picLocks noChangeAspect="1"/>
          </p:cNvPicPr>
          <p:nvPr/>
        </p:nvPicPr>
        <p:blipFill>
          <a:blip r:embed="rId4">
            <a:extLst>
              <a:ext uri="{96DAC541-7B7A-43D3-8B79-37D633B846F1}">
                <asvg:svgBlip xmlns:asvg="http://schemas.microsoft.com/office/drawing/2016/SVG/main" r:embed="rId5"/>
              </a:ext>
            </a:extLst>
          </a:blip>
          <a:srcRect l="0" r="0" t="0" b="0"/>
          <a:stretch/>
        </p:blipFill>
        <p:spPr>
          <a:xfrm>
            <a:off x="952500" y="2914650"/>
            <a:ext cx="6800850" cy="714375"/>
          </a:xfrm>
          <a:prstGeom prst="rect">
            <a:avLst/>
          </a:prstGeom>
        </p:spPr>
      </p:pic>
      <p:pic>
        <p:nvPicPr>
          <p:cNvPr id="5" name="Frame 2095584900" descr="preencoded.png">    </p:cNvPr>
          <p:cNvPicPr>
            <a:picLocks noChangeAspect="1"/>
          </p:cNvPicPr>
          <p:nvPr/>
        </p:nvPicPr>
        <p:blipFill>
          <a:blip r:embed="rId6">
            <a:extLst>
              <a:ext uri="{96DAC541-7B7A-43D3-8B79-37D633B846F1}">
                <asvg:svgBlip xmlns:asvg="http://schemas.microsoft.com/office/drawing/2016/SVG/main" r:embed="rId7"/>
              </a:ext>
            </a:extLst>
          </a:blip>
          <a:srcRect l="0" r="0" t="0" b="0"/>
          <a:stretch/>
        </p:blipFill>
        <p:spPr>
          <a:xfrm>
            <a:off x="0" y="0"/>
            <a:ext cx="18288000" cy="2505075"/>
          </a:xfrm>
          <a:prstGeom prst="rect">
            <a:avLst/>
          </a:prstGeom>
        </p:spPr>
      </p:pic>
      <p:sp>
        <p:nvSpPr>
          <p:cNvPr id="6" name="Respect confidentiality  participants should be able to choose whether their statements are public and attributable quoted on record or whether their statements are anonymous or not to be quoted off record Respect privacy  participants should be able to s"/>
          <p:cNvSpPr/>
          <p:nvPr/>
        </p:nvSpPr>
        <p:spPr>
          <a:xfrm>
            <a:off x="9439275" y="4581525"/>
            <a:ext cx="8001000" cy="3143250"/>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R</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e</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s</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p</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e</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c</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t</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 </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c</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o</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n</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f</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i</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d</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e</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n</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t</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i</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a</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l</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i</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t</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q</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q</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R</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e</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s</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p</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e</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c</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t</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 </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p</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r</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i</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v</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a</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c</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z</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q</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S</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t</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o</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r</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e</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 </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d</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a</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t</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a</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 </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s</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e</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c</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u</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r</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e</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l</a:t>
            </a:r>
            <a:pPr algn="l" indent="0" marL="0">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y</a:t>
            </a:r>
            <a:endParaRPr lang="en-US" sz="1500" dirty="0"/>
          </a:p>
        </p:txBody>
      </p:sp>
      <p:sp>
        <p:nvSpPr>
          <p:cNvPr id="7" name="Privacy and Confidentiality"/>
          <p:cNvSpPr/>
          <p:nvPr/>
        </p:nvSpPr>
        <p:spPr>
          <a:xfrm>
            <a:off x="9439275" y="3876675"/>
            <a:ext cx="8001000" cy="428625"/>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v</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y</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f</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l</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y</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endParaRPr lang="en-US" sz="2250" dirty="0"/>
          </a:p>
        </p:txBody>
      </p:sp>
      <p:sp>
        <p:nvSpPr>
          <p:cNvPr id="8" name="Application"/>
          <p:cNvSpPr/>
          <p:nvPr/>
        </p:nvSpPr>
        <p:spPr>
          <a:xfrm>
            <a:off x="9591675" y="2914650"/>
            <a:ext cx="2266950" cy="714375"/>
          </a:xfrm>
          <a:prstGeom prst="rect">
            <a:avLst/>
          </a:prstGeom>
          <a:noFill/>
          <a:ln/>
        </p:spPr>
        <p:txBody>
          <a:bodyPr wrap="square" lIns="0" tIns="0" rIns="0" bIns="0" rtlCol="0" anchor="t"/>
          <a:lstStyle/>
          <a:p>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p</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p</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n</a:t>
            </a:r>
            <a:endParaRPr lang="en-US" sz="3000" dirty="0"/>
          </a:p>
        </p:txBody>
      </p:sp>
      <p:sp>
        <p:nvSpPr>
          <p:cNvPr id="9" name="Ethical principle"/>
          <p:cNvSpPr/>
          <p:nvPr/>
        </p:nvSpPr>
        <p:spPr>
          <a:xfrm>
            <a:off x="1104900" y="2914650"/>
            <a:ext cx="4781550" cy="714375"/>
          </a:xfrm>
          <a:prstGeom prst="rect">
            <a:avLst/>
          </a:prstGeom>
          <a:noFill/>
          <a:ln/>
        </p:spPr>
        <p:txBody>
          <a:bodyPr wrap="square" lIns="0" tIns="0" rIns="0" bIns="0" rtlCol="0" anchor="t"/>
          <a:lstStyle/>
          <a:p>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p</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p</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endParaRPr lang="en-US" sz="3000" dirty="0"/>
          </a:p>
        </p:txBody>
      </p:sp>
      <p:sp>
        <p:nvSpPr>
          <p:cNvPr id="10" name="Key Ethical Principles"/>
          <p:cNvSpPr/>
          <p:nvPr/>
        </p:nvSpPr>
        <p:spPr>
          <a:xfrm>
            <a:off x="952500" y="952500"/>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K</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y</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endParaRPr lang="en-US" sz="5250" dirty="0"/>
          </a:p>
        </p:txBody>
      </p:sp>
      <p:sp>
        <p:nvSpPr>
          <p:cNvPr id="11" name="Respect for persons contd"/>
          <p:cNvSpPr/>
          <p:nvPr/>
        </p:nvSpPr>
        <p:spPr>
          <a:xfrm>
            <a:off x="952500" y="3876675"/>
            <a:ext cx="7315200" cy="428625"/>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f</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endParaRPr lang="en-US" sz="22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Price"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9439275" y="2914650"/>
            <a:ext cx="7981950" cy="714375"/>
          </a:xfrm>
          <a:prstGeom prst="rect">
            <a:avLst/>
          </a:prstGeom>
        </p:spPr>
      </p:pic>
      <p:pic>
        <p:nvPicPr>
          <p:cNvPr id="3" name="Line 1" descr="preencoded.png">    </p:cNvPr>
          <p:cNvPicPr>
            <a:picLocks noChangeAspect="1"/>
          </p:cNvPicPr>
          <p:nvPr/>
        </p:nvPicPr>
        <p:blipFill>
          <a:blip r:embed="rId3"/>
          <a:srcRect l="0" r="0" t="0" b="0"/>
          <a:stretch/>
        </p:blipFill>
        <p:spPr>
          <a:xfrm>
            <a:off x="8753475" y="2914650"/>
            <a:ext cx="14288" cy="6915150"/>
          </a:xfrm>
          <a:prstGeom prst="rect">
            <a:avLst/>
          </a:prstGeom>
        </p:spPr>
      </p:pic>
      <p:pic>
        <p:nvPicPr>
          <p:cNvPr id="4" name="Block 1" descr="preencoded.png">    </p:cNvPr>
          <p:cNvPicPr>
            <a:picLocks noChangeAspect="1"/>
          </p:cNvPicPr>
          <p:nvPr/>
        </p:nvPicPr>
        <p:blipFill>
          <a:blip r:embed="rId4">
            <a:extLst>
              <a:ext uri="{96DAC541-7B7A-43D3-8B79-37D633B846F1}">
                <asvg:svgBlip xmlns:asvg="http://schemas.microsoft.com/office/drawing/2016/SVG/main" r:embed="rId5"/>
              </a:ext>
            </a:extLst>
          </a:blip>
          <a:srcRect l="0" r="0" t="0" b="0"/>
          <a:stretch/>
        </p:blipFill>
        <p:spPr>
          <a:xfrm>
            <a:off x="952500" y="2914650"/>
            <a:ext cx="6800850" cy="714375"/>
          </a:xfrm>
          <a:prstGeom prst="rect">
            <a:avLst/>
          </a:prstGeom>
        </p:spPr>
      </p:pic>
      <p:pic>
        <p:nvPicPr>
          <p:cNvPr id="5" name="Frame 2095584900" descr="preencoded.png">    </p:cNvPr>
          <p:cNvPicPr>
            <a:picLocks noChangeAspect="1"/>
          </p:cNvPicPr>
          <p:nvPr/>
        </p:nvPicPr>
        <p:blipFill>
          <a:blip r:embed="rId6">
            <a:extLst>
              <a:ext uri="{96DAC541-7B7A-43D3-8B79-37D633B846F1}">
                <asvg:svgBlip xmlns:asvg="http://schemas.microsoft.com/office/drawing/2016/SVG/main" r:embed="rId7"/>
              </a:ext>
            </a:extLst>
          </a:blip>
          <a:srcRect l="0" r="0" t="0" b="0"/>
          <a:stretch/>
        </p:blipFill>
        <p:spPr>
          <a:xfrm>
            <a:off x="0" y="0"/>
            <a:ext cx="18288000" cy="2505075"/>
          </a:xfrm>
          <a:prstGeom prst="rect">
            <a:avLst/>
          </a:prstGeom>
        </p:spPr>
      </p:pic>
      <p:sp>
        <p:nvSpPr>
          <p:cNvPr id="6" name="The nature of risks and benefits should be assessed in a step-by-step way Risk can be defined as the probability of harm or injury physical psychological social or economic occurring as a result of participation in research The potential benefit of the wo"/>
          <p:cNvSpPr/>
          <p:nvPr/>
        </p:nvSpPr>
        <p:spPr>
          <a:xfrm>
            <a:off x="9439275" y="4581525"/>
            <a:ext cx="8001000" cy="1885950"/>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j</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u="sng" dirty="0">
                <a:solidFill>
                  <a:srgbClr val="0D0D0D"/>
                </a:solidFill>
                <a:latin typeface="Poppins Light" pitchFamily="34" charset="0"/>
                <a:ea typeface="Poppins Light" pitchFamily="34" charset="-122"/>
                <a:cs typeface="Poppins Light" pitchFamily="34" charset="-120"/>
                <a:hlinkClick r:id="rId8" invalidUrl="" action="" tgtFrame="" tooltip="" history="1" highlightClick="0" endSnd="0">
                  <a:extLst>
                    <a:ext uri="{A12FA001-AC4F-418D-AE19-62706E023703}">
                      <ahyp:hlinkClr xmlns:ahyp="http://schemas.microsoft.com/office/drawing/2018/hyperlinkcolor" val="tx"/>
                    </a:ext>
                  </a:extLst>
                </a:hlinkClick>
              </a:rPr>
              <a:t>h</a:t>
            </a:r>
            <a:pPr algn="l" indent="0" marL="0">
              <a:lnSpc>
                <a:spcPts val="2475"/>
              </a:lnSpc>
              <a:buNone/>
            </a:pPr>
            <a:r>
              <a:rPr lang="en-US" sz="1500" u="sng" dirty="0">
                <a:solidFill>
                  <a:srgbClr val="0D0D0D"/>
                </a:solidFill>
                <a:latin typeface="Poppins Light" pitchFamily="34" charset="0"/>
                <a:ea typeface="Poppins Light" pitchFamily="34" charset="-122"/>
                <a:cs typeface="Poppins Light" pitchFamily="34" charset="-120"/>
                <a:hlinkClick r:id="rId9"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2475"/>
              </a:lnSpc>
              <a:buNone/>
            </a:pPr>
            <a:r>
              <a:rPr lang="en-US" sz="1500" u="sng" dirty="0">
                <a:solidFill>
                  <a:srgbClr val="0D0D0D"/>
                </a:solidFill>
                <a:latin typeface="Poppins Light" pitchFamily="34" charset="0"/>
                <a:ea typeface="Poppins Light" pitchFamily="34" charset="-122"/>
                <a:cs typeface="Poppins Light" pitchFamily="34" charset="-120"/>
                <a:hlinkClick r:id="rId10"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2475"/>
              </a:lnSpc>
              <a:buNone/>
            </a:pPr>
            <a:r>
              <a:rPr lang="en-US" sz="1500" u="sng" dirty="0">
                <a:solidFill>
                  <a:srgbClr val="0D0D0D"/>
                </a:solidFill>
                <a:latin typeface="Poppins Light" pitchFamily="34" charset="0"/>
                <a:ea typeface="Poppins Light" pitchFamily="34" charset="-122"/>
                <a:cs typeface="Poppins Light" pitchFamily="34" charset="-120"/>
                <a:hlinkClick r:id="rId11"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endParaRPr lang="en-US" sz="1500" dirty="0"/>
          </a:p>
        </p:txBody>
      </p:sp>
      <p:sp>
        <p:nvSpPr>
          <p:cNvPr id="7" name="Assessment of risks and benefits"/>
          <p:cNvSpPr/>
          <p:nvPr/>
        </p:nvSpPr>
        <p:spPr>
          <a:xfrm>
            <a:off x="9439275" y="3876675"/>
            <a:ext cx="8001000" cy="428625"/>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m</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f</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k</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b</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f</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endParaRPr lang="en-US" sz="2250" dirty="0"/>
          </a:p>
        </p:txBody>
      </p:sp>
      <p:sp>
        <p:nvSpPr>
          <p:cNvPr id="8" name="In participant selection wherever you can include a wide range of people think about gender ethnicity and marginalized groups Think about specific groups who are particularly vulnerable to the impacts of the crisis youre supporting and make sure you inclu"/>
          <p:cNvSpPr/>
          <p:nvPr/>
        </p:nvSpPr>
        <p:spPr>
          <a:xfrm>
            <a:off x="9439275" y="7781925"/>
            <a:ext cx="8001000" cy="1257300"/>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z</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endParaRPr lang="en-US" sz="1500" dirty="0"/>
          </a:p>
        </p:txBody>
      </p:sp>
      <p:sp>
        <p:nvSpPr>
          <p:cNvPr id="9" name="Selection of participants"/>
          <p:cNvSpPr/>
          <p:nvPr/>
        </p:nvSpPr>
        <p:spPr>
          <a:xfrm>
            <a:off x="9439275" y="7077075"/>
            <a:ext cx="8001000" cy="428625"/>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l</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f</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endParaRPr lang="en-US" sz="2250" dirty="0"/>
          </a:p>
        </p:txBody>
      </p:sp>
      <p:sp>
        <p:nvSpPr>
          <p:cNvPr id="10" name="Application"/>
          <p:cNvSpPr/>
          <p:nvPr/>
        </p:nvSpPr>
        <p:spPr>
          <a:xfrm>
            <a:off x="9591675" y="2914650"/>
            <a:ext cx="2266950" cy="714375"/>
          </a:xfrm>
          <a:prstGeom prst="rect">
            <a:avLst/>
          </a:prstGeom>
          <a:noFill/>
          <a:ln/>
        </p:spPr>
        <p:txBody>
          <a:bodyPr wrap="square" lIns="0" tIns="0" rIns="0" bIns="0" rtlCol="0" anchor="t"/>
          <a:lstStyle/>
          <a:p>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p</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p</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n</a:t>
            </a:r>
            <a:endParaRPr lang="en-US" sz="3000" dirty="0"/>
          </a:p>
        </p:txBody>
      </p:sp>
      <p:sp>
        <p:nvSpPr>
          <p:cNvPr id="11" name="Ethical principle"/>
          <p:cNvSpPr/>
          <p:nvPr/>
        </p:nvSpPr>
        <p:spPr>
          <a:xfrm>
            <a:off x="1104900" y="2914650"/>
            <a:ext cx="4781550" cy="714375"/>
          </a:xfrm>
          <a:prstGeom prst="rect">
            <a:avLst/>
          </a:prstGeom>
          <a:noFill/>
          <a:ln/>
        </p:spPr>
        <p:txBody>
          <a:bodyPr wrap="square" lIns="0" tIns="0" rIns="0" bIns="0" rtlCol="0" anchor="t"/>
          <a:lstStyle/>
          <a:p>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p</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p</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endParaRPr lang="en-US" sz="3000" dirty="0"/>
          </a:p>
        </p:txBody>
      </p:sp>
      <p:sp>
        <p:nvSpPr>
          <p:cNvPr id="12" name="Key Ethical Principles"/>
          <p:cNvSpPr/>
          <p:nvPr/>
        </p:nvSpPr>
        <p:spPr>
          <a:xfrm>
            <a:off x="952500" y="952500"/>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K</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y</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endParaRPr lang="en-US" sz="5250" dirty="0"/>
          </a:p>
        </p:txBody>
      </p:sp>
      <p:sp>
        <p:nvSpPr>
          <p:cNvPr id="13" name="No harm should be done to participants Beyond this benefit should also be gained from participation in the assessment Common questions we ask ourselves include should this be a social or a personal benefit Who should decide what the benefit should be The"/>
          <p:cNvSpPr/>
          <p:nvPr/>
        </p:nvSpPr>
        <p:spPr>
          <a:xfrm>
            <a:off x="952500" y="4581525"/>
            <a:ext cx="7315200" cy="2200275"/>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q</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q</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endParaRPr lang="en-US" sz="1500" dirty="0"/>
          </a:p>
        </p:txBody>
      </p:sp>
      <p:sp>
        <p:nvSpPr>
          <p:cNvPr id="14" name="Do No Harm"/>
          <p:cNvSpPr/>
          <p:nvPr/>
        </p:nvSpPr>
        <p:spPr>
          <a:xfrm>
            <a:off x="952500" y="3876675"/>
            <a:ext cx="7315200" cy="428625"/>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m</a:t>
            </a:r>
            <a:endParaRPr lang="en-US" sz="2250" dirty="0"/>
          </a:p>
        </p:txBody>
      </p:sp>
      <p:sp>
        <p:nvSpPr>
          <p:cNvPr id="15" name="Treat people equally fairly and respect their rights The risks of research should be negligible"/>
          <p:cNvSpPr/>
          <p:nvPr/>
        </p:nvSpPr>
        <p:spPr>
          <a:xfrm>
            <a:off x="952500" y="7781925"/>
            <a:ext cx="7315200" cy="628650"/>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q</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endParaRPr lang="en-US" sz="1500" dirty="0"/>
          </a:p>
        </p:txBody>
      </p:sp>
      <p:sp>
        <p:nvSpPr>
          <p:cNvPr id="16" name="Justice"/>
          <p:cNvSpPr/>
          <p:nvPr/>
        </p:nvSpPr>
        <p:spPr>
          <a:xfrm>
            <a:off x="952500" y="7077075"/>
            <a:ext cx="7315200" cy="428625"/>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J</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u</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endParaRPr lang="en-US" sz="22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Line"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9039225" y="0"/>
            <a:ext cx="209550" cy="10287000"/>
          </a:xfrm>
          <a:prstGeom prst="rect">
            <a:avLst/>
          </a:prstGeom>
        </p:spPr>
      </p:pic>
      <p:pic>
        <p:nvPicPr>
          <p:cNvPr id="3" name="Frame 2095584900" descr="preencoded.png">    </p:cNvPr>
          <p:cNvPicPr>
            <a:picLocks noChangeAspect="1"/>
          </p:cNvPicPr>
          <p:nvPr/>
        </p:nvPicPr>
        <p:blipFill>
          <a:blip r:embed="rId3">
            <a:extLst>
              <a:ext uri="{96DAC541-7B7A-43D3-8B79-37D633B846F1}">
                <asvg:svgBlip xmlns:asvg="http://schemas.microsoft.com/office/drawing/2016/SVG/main" r:embed="rId4"/>
              </a:ext>
            </a:extLst>
          </a:blip>
          <a:srcRect l="0" r="0" t="0" b="0"/>
          <a:stretch/>
        </p:blipFill>
        <p:spPr>
          <a:xfrm>
            <a:off x="0" y="0"/>
            <a:ext cx="18288000" cy="2505075"/>
          </a:xfrm>
          <a:prstGeom prst="rect">
            <a:avLst/>
          </a:prstGeom>
        </p:spPr>
      </p:pic>
      <p:sp>
        <p:nvSpPr>
          <p:cNvPr id="4" name="Confidentiality and privacy When have you faced this"/>
          <p:cNvSpPr/>
          <p:nvPr/>
        </p:nvSpPr>
        <p:spPr>
          <a:xfrm>
            <a:off x="923925" y="8029575"/>
            <a:ext cx="6877050" cy="1104900"/>
          </a:xfrm>
          <a:prstGeom prst="rect">
            <a:avLst/>
          </a:prstGeom>
          <a:noFill/>
          <a:ln/>
        </p:spPr>
        <p:txBody>
          <a:bodyPr wrap="square" lIns="0" tIns="0" rIns="0" bIns="0" rtlCol="0" anchor="t"/>
          <a:lstStyle/>
          <a:p>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C</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o</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n</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f</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i</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d</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e</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n</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t</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i</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a</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l</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i</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t</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y</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 </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a</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n</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d</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 </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p</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r</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i</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v</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a</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c</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y</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
</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W</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h</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e</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n</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 </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h</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a</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v</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e</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 </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y</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o</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u</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 </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f</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a</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c</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e</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d</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 </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t</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h</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i</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s</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a:t>
            </a:r>
            <a:endParaRPr lang="en-US" sz="3600" dirty="0"/>
          </a:p>
        </p:txBody>
      </p:sp>
      <p:sp>
        <p:nvSpPr>
          <p:cNvPr id="5" name="Informed consent When have you faced this"/>
          <p:cNvSpPr/>
          <p:nvPr/>
        </p:nvSpPr>
        <p:spPr>
          <a:xfrm>
            <a:off x="10467975" y="5619750"/>
            <a:ext cx="6877050" cy="1104900"/>
          </a:xfrm>
          <a:prstGeom prst="rect">
            <a:avLst/>
          </a:prstGeom>
          <a:noFill/>
          <a:ln/>
        </p:spPr>
        <p:txBody>
          <a:bodyPr wrap="square" lIns="0" tIns="0" rIns="0" bIns="0" rtlCol="0" anchor="t"/>
          <a:lstStyle/>
          <a:p>
            <a:pPr algn="l"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I</a:t>
            </a:r>
            <a:pPr algn="l"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n</a:t>
            </a:r>
            <a:pPr algn="l"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f</a:t>
            </a:r>
            <a:pPr algn="l"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o</a:t>
            </a:r>
            <a:pPr algn="l"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r</a:t>
            </a:r>
            <a:pPr algn="l"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m</a:t>
            </a:r>
            <a:pPr algn="l"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e</a:t>
            </a:r>
            <a:pPr algn="l"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d</a:t>
            </a:r>
            <a:pPr algn="l"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 </a:t>
            </a:r>
            <a:pPr algn="l"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c</a:t>
            </a:r>
            <a:pPr algn="l"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o</a:t>
            </a:r>
            <a:pPr algn="l"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n</a:t>
            </a:r>
            <a:pPr algn="l"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s</a:t>
            </a:r>
            <a:pPr algn="l"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e</a:t>
            </a:r>
            <a:pPr algn="l"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n</a:t>
            </a:r>
            <a:pPr algn="l"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t</a:t>
            </a:r>
            <a:pPr algn="l"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
</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W</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h</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e</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n</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 </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h</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a</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v</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e</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 </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y</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o</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u</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 </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f</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a</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c</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e</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d</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 </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t</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h</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i</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s</a:t>
            </a:r>
            <a:pPr algn="l"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a:t>
            </a:r>
            <a:endParaRPr lang="en-US" sz="3600" dirty="0"/>
          </a:p>
        </p:txBody>
      </p:sp>
      <p:sp>
        <p:nvSpPr>
          <p:cNvPr id="6" name="Do No Harm When have you faced this"/>
          <p:cNvSpPr/>
          <p:nvPr/>
        </p:nvSpPr>
        <p:spPr>
          <a:xfrm>
            <a:off x="923925" y="3629025"/>
            <a:ext cx="6877050" cy="1104900"/>
          </a:xfrm>
          <a:prstGeom prst="rect">
            <a:avLst/>
          </a:prstGeom>
          <a:noFill/>
          <a:ln/>
        </p:spPr>
        <p:txBody>
          <a:bodyPr wrap="square" lIns="0" tIns="0" rIns="0" bIns="0" rtlCol="0" anchor="t"/>
          <a:lstStyle/>
          <a:p>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D</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o</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 </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N</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o</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 </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H</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a</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r</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m</a:t>
            </a:r>
            <a:pPr algn="r" indent="0" marL="0">
              <a:lnSpc>
                <a:spcPts val="4125"/>
              </a:lnSpc>
              <a:buNone/>
            </a:pPr>
            <a:r>
              <a:rPr lang="en-US" sz="3600" dirty="0">
                <a:solidFill>
                  <a:srgbClr val="2F9C67"/>
                </a:solidFill>
                <a:latin typeface="Poppins SemiBold" pitchFamily="34" charset="0"/>
                <a:ea typeface="Poppins SemiBold" pitchFamily="34" charset="-122"/>
                <a:cs typeface="Poppins SemiBold" pitchFamily="34" charset="-120"/>
              </a:rPr>
              <a:t>
</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W</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h</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e</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n</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 </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h</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a</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v</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e</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 </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y</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o</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u</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 </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f</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a</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c</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e</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d</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 </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t</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h</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i</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s</a:t>
            </a:r>
            <a:pPr algn="r" indent="0" marL="0">
              <a:lnSpc>
                <a:spcPts val="4125"/>
              </a:lnSpc>
              <a:buNone/>
            </a:pPr>
            <a:r>
              <a:rPr lang="en-US" sz="2400" dirty="0">
                <a:solidFill>
                  <a:srgbClr val="0D0D0D"/>
                </a:solidFill>
                <a:latin typeface="Poppins SemiBold" pitchFamily="34" charset="0"/>
                <a:ea typeface="Poppins SemiBold" pitchFamily="34" charset="-122"/>
                <a:cs typeface="Poppins SemiBold" pitchFamily="34" charset="-120"/>
              </a:rPr>
              <a:t>?</a:t>
            </a:r>
            <a:endParaRPr lang="en-US" sz="3600" dirty="0"/>
          </a:p>
        </p:txBody>
      </p:sp>
      <p:sp>
        <p:nvSpPr>
          <p:cNvPr id="7" name="Challenges to Applying Ethical Principles"/>
          <p:cNvSpPr/>
          <p:nvPr/>
        </p:nvSpPr>
        <p:spPr>
          <a:xfrm>
            <a:off x="952500" y="952500"/>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y</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endParaRPr lang="en-US" sz="52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Frame 2095584900"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18288000" cy="2505075"/>
          </a:xfrm>
          <a:prstGeom prst="rect">
            <a:avLst/>
          </a:prstGeom>
        </p:spPr>
      </p:pic>
      <p:sp>
        <p:nvSpPr>
          <p:cNvPr id="3" name="Ethics Approvals"/>
          <p:cNvSpPr/>
          <p:nvPr/>
        </p:nvSpPr>
        <p:spPr>
          <a:xfrm>
            <a:off x="952500" y="952500"/>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v</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endParaRPr lang="en-US" sz="5250" dirty="0"/>
          </a:p>
        </p:txBody>
      </p:sp>
      <p:sp>
        <p:nvSpPr>
          <p:cNvPr id="4" name="BUT  ethical principles must still be maintained"/>
          <p:cNvSpPr/>
          <p:nvPr/>
        </p:nvSpPr>
        <p:spPr>
          <a:xfrm>
            <a:off x="10858500" y="6829425"/>
            <a:ext cx="6496050" cy="381000"/>
          </a:xfrm>
          <a:prstGeom prst="rect">
            <a:avLst/>
          </a:prstGeom>
          <a:noFill/>
          <a:ln/>
        </p:spPr>
        <p:txBody>
          <a:bodyPr wrap="square" lIns="0" tIns="0" rIns="0" bIns="0" rtlCol="0" anchor="t"/>
          <a:lstStyle/>
          <a:p>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endParaRPr lang="en-US" sz="1800" dirty="0"/>
          </a:p>
        </p:txBody>
      </p:sp>
      <p:sp>
        <p:nvSpPr>
          <p:cNvPr id="5" name="name_04"/>
          <p:cNvSpPr/>
          <p:nvPr/>
        </p:nvSpPr>
        <p:spPr>
          <a:xfrm>
            <a:off x="9324975" y="6610350"/>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4</a:t>
            </a:r>
            <a:endParaRPr lang="en-US" sz="7500" dirty="0"/>
          </a:p>
        </p:txBody>
      </p:sp>
      <p:sp>
        <p:nvSpPr>
          <p:cNvPr id="6" name="Ethics review board approval process is not required for RQAs as data needs to be used in as close to real-time as possible"/>
          <p:cNvSpPr/>
          <p:nvPr/>
        </p:nvSpPr>
        <p:spPr>
          <a:xfrm>
            <a:off x="10858500" y="3905250"/>
            <a:ext cx="6496050" cy="1143000"/>
          </a:xfrm>
          <a:prstGeom prst="rect">
            <a:avLst/>
          </a:prstGeom>
          <a:noFill/>
          <a:ln/>
        </p:spPr>
        <p:txBody>
          <a:bodyPr wrap="square" lIns="0" tIns="0" rIns="0" bIns="0" rtlCol="0" anchor="t"/>
          <a:lstStyle/>
          <a:p>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q</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Q</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endParaRPr lang="en-US" sz="1800" dirty="0"/>
          </a:p>
        </p:txBody>
      </p:sp>
      <p:sp>
        <p:nvSpPr>
          <p:cNvPr id="7" name="name_03"/>
          <p:cNvSpPr/>
          <p:nvPr/>
        </p:nvSpPr>
        <p:spPr>
          <a:xfrm>
            <a:off x="9324975" y="3857625"/>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3</a:t>
            </a:r>
            <a:endParaRPr lang="en-US" sz="7500" dirty="0"/>
          </a:p>
        </p:txBody>
      </p:sp>
      <p:sp>
        <p:nvSpPr>
          <p:cNvPr id="8" name="Data is not intended to be published in academic publications"/>
          <p:cNvSpPr/>
          <p:nvPr/>
        </p:nvSpPr>
        <p:spPr>
          <a:xfrm>
            <a:off x="2476500" y="6943725"/>
            <a:ext cx="6496050" cy="762000"/>
          </a:xfrm>
          <a:prstGeom prst="rect">
            <a:avLst/>
          </a:prstGeom>
          <a:noFill/>
          <a:ln/>
        </p:spPr>
        <p:txBody>
          <a:bodyPr wrap="square" lIns="0" tIns="0" rIns="0" bIns="0" rtlCol="0" anchor="t"/>
          <a:lstStyle/>
          <a:p>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endParaRPr lang="en-US" sz="1800" dirty="0"/>
          </a:p>
        </p:txBody>
      </p:sp>
      <p:sp>
        <p:nvSpPr>
          <p:cNvPr id="9" name="name_02"/>
          <p:cNvSpPr/>
          <p:nvPr/>
        </p:nvSpPr>
        <p:spPr>
          <a:xfrm>
            <a:off x="942975" y="6610350"/>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2</a:t>
            </a:r>
            <a:endParaRPr lang="en-US" sz="7500" dirty="0"/>
          </a:p>
        </p:txBody>
      </p:sp>
      <p:sp>
        <p:nvSpPr>
          <p:cNvPr id="10" name="Rapid Qualitative Assessments are intended for informing operational response decision making"/>
          <p:cNvSpPr/>
          <p:nvPr/>
        </p:nvSpPr>
        <p:spPr>
          <a:xfrm>
            <a:off x="2476500" y="4076700"/>
            <a:ext cx="6496050" cy="762000"/>
          </a:xfrm>
          <a:prstGeom prst="rect">
            <a:avLst/>
          </a:prstGeom>
          <a:noFill/>
          <a:ln/>
        </p:spPr>
        <p:txBody>
          <a:bodyPr wrap="square" lIns="0" tIns="0" rIns="0" bIns="0" rtlCol="0" anchor="t"/>
          <a:lstStyle/>
          <a:p>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Q</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k</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endParaRPr lang="en-US" sz="1800" dirty="0"/>
          </a:p>
        </p:txBody>
      </p:sp>
      <p:sp>
        <p:nvSpPr>
          <p:cNvPr id="11" name="name_01"/>
          <p:cNvSpPr/>
          <p:nvPr/>
        </p:nvSpPr>
        <p:spPr>
          <a:xfrm>
            <a:off x="942975" y="3857625"/>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1</a:t>
            </a:r>
            <a:endParaRPr lang="en-US" sz="7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2F9C67"/>
        </a:solidFill>
      </p:bgPr>
    </p:bg>
    <p:spTree>
      <p:nvGrpSpPr>
        <p:cNvPr id="1" name=""/>
        <p:cNvGrpSpPr/>
        <p:nvPr/>
      </p:nvGrpSpPr>
      <p:grpSpPr>
        <a:xfrm>
          <a:off x="0" y="0"/>
          <a:ext cx="0" cy="0"/>
          <a:chOff x="0" y="0"/>
          <a:chExt cx="0" cy="0"/>
        </a:xfrm>
      </p:grpSpPr>
      <p:pic>
        <p:nvPicPr>
          <p:cNvPr id="2" name="Frame 2095584900"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18288000" cy="2505075"/>
          </a:xfrm>
          <a:prstGeom prst="rect">
            <a:avLst/>
          </a:prstGeom>
        </p:spPr>
      </p:pic>
      <p:sp>
        <p:nvSpPr>
          <p:cNvPr id="3" name="How might ethical principles be maintained with communities involved in RQAs"/>
          <p:cNvSpPr/>
          <p:nvPr/>
        </p:nvSpPr>
        <p:spPr>
          <a:xfrm>
            <a:off x="962025" y="5000625"/>
            <a:ext cx="16392525" cy="2286000"/>
          </a:xfrm>
          <a:prstGeom prst="rect">
            <a:avLst/>
          </a:prstGeom>
          <a:noFill/>
          <a:ln/>
        </p:spPr>
        <p:txBody>
          <a:bodyPr wrap="square" lIns="0" tIns="0" rIns="0" bIns="0" rtlCol="0" anchor="t"/>
          <a:lstStyle/>
          <a:p>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w</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m</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g</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p</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p</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s</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b</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m</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d</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w</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m</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m</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u</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s</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v</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v</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d</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Q</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s</a:t>
            </a:r>
            <a:pPr algn="l" indent="0" marL="0">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a:t>
            </a:r>
            <a:endParaRPr lang="en-US" sz="4500" dirty="0"/>
          </a:p>
        </p:txBody>
      </p:sp>
      <p:sp>
        <p:nvSpPr>
          <p:cNvPr id="4" name="Ethics Approvals with Communities"/>
          <p:cNvSpPr/>
          <p:nvPr/>
        </p:nvSpPr>
        <p:spPr>
          <a:xfrm>
            <a:off x="952500" y="847725"/>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v</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w</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m</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m</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u</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endParaRPr lang="en-US" sz="52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2024-12-20T15:34:00Z</dcterms:created>
  <dcterms:modified xsi:type="dcterms:W3CDTF">2024-12-20T15:34:00Z</dcterms:modified>
</cp:coreProperties>
</file>