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BD1F56-ADDF-DDEB-078D-BA4386DD0C5D}" v="3" dt="2025-02-03T19:10:11.5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Nikolava" userId="S::mnikolava@ucgp.net::ed7a87f1-b503-40aa-9a08-dd3cc353aa60" providerId="AD" clId="Web-{76BD1F56-ADDF-DDEB-078D-BA4386DD0C5D}"/>
    <pc:docChg chg="modSld">
      <pc:chgData name="Maria Nikolava" userId="S::mnikolava@ucgp.net::ed7a87f1-b503-40aa-9a08-dd3cc353aa60" providerId="AD" clId="Web-{76BD1F56-ADDF-DDEB-078D-BA4386DD0C5D}" dt="2025-02-03T19:10:11.535" v="2"/>
      <pc:docMkLst>
        <pc:docMk/>
      </pc:docMkLst>
      <pc:sldChg chg="addSp modSp">
        <pc:chgData name="Maria Nikolava" userId="S::mnikolava@ucgp.net::ed7a87f1-b503-40aa-9a08-dd3cc353aa60" providerId="AD" clId="Web-{76BD1F56-ADDF-DDEB-078D-BA4386DD0C5D}" dt="2025-02-03T19:10:11.535" v="2"/>
        <pc:sldMkLst>
          <pc:docMk/>
          <pc:sldMk cId="0" sldId="256"/>
        </pc:sldMkLst>
        <pc:spChg chg="add mod">
          <ac:chgData name="Maria Nikolava" userId="S::mnikolava@ucgp.net::ed7a87f1-b503-40aa-9a08-dd3cc353aa60" providerId="AD" clId="Web-{76BD1F56-ADDF-DDEB-078D-BA4386DD0C5D}" dt="2025-02-03T19:10:11.535" v="2"/>
          <ac:spMkLst>
            <pc:docMk/>
            <pc:sldMk cId="0" sldId="256"/>
            <ac:spMk id="5" creationId="{F4616A38-E9FE-AABB-18FF-BA18172EFC1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57700" cy="917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827713" y="0"/>
            <a:ext cx="4457700" cy="917575"/>
          </a:xfrm>
          <a:prstGeom prst="rect">
            <a:avLst/>
          </a:prstGeom>
        </p:spPr>
        <p:txBody>
          <a:bodyPr vert="horz" lIns="91440" tIns="45720" rIns="91440" bIns="45720" rtlCol="0"/>
          <a:lstStyle>
            <a:lvl1pPr algn="r">
              <a:defRPr sz="1200"/>
            </a:lvl1pPr>
          </a:lstStyle>
          <a:p>
            <a:fld id="{848E41EA-29A6-4256-A940-9D52D07A36D5}" type="datetimeFigureOut">
              <a:t>03/02/2025</a:t>
            </a:fld>
            <a:endParaRPr lang="en-GB"/>
          </a:p>
        </p:txBody>
      </p:sp>
      <p:sp>
        <p:nvSpPr>
          <p:cNvPr id="4" name="Slide Image Placeholder 3"/>
          <p:cNvSpPr>
            <a:spLocks noGrp="1" noRot="1" noChangeAspect="1"/>
          </p:cNvSpPr>
          <p:nvPr>
            <p:ph type="sldImg" idx="2"/>
          </p:nvPr>
        </p:nvSpPr>
        <p:spPr>
          <a:xfrm>
            <a:off x="-342900" y="2286000"/>
            <a:ext cx="10972800" cy="61722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28700" y="8801100"/>
            <a:ext cx="8229600" cy="72009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17372013"/>
            <a:ext cx="4457700" cy="9159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827713" y="17372013"/>
            <a:ext cx="4457700" cy="915987"/>
          </a:xfrm>
          <a:prstGeom prst="rect">
            <a:avLst/>
          </a:prstGeom>
        </p:spPr>
        <p:txBody>
          <a:bodyPr vert="horz" lIns="91440" tIns="45720" rIns="91440" bIns="45720" rtlCol="0" anchor="b"/>
          <a:lstStyle>
            <a:lvl1pPr algn="r">
              <a:defRPr sz="1200"/>
            </a:lvl1pPr>
          </a:lstStyle>
          <a:p>
            <a:fld id="{DD08DE51-0A4D-45BA-B81F-0E58018D1F8B}" type="slidenum">
              <a:t>‹#›</a:t>
            </a:fld>
            <a:endParaRPr lang="en-GB"/>
          </a:p>
        </p:txBody>
      </p:sp>
    </p:spTree>
    <p:extLst>
      <p:ext uri="{BB962C8B-B14F-4D97-AF65-F5344CB8AC3E}">
        <p14:creationId xmlns:p14="http://schemas.microsoft.com/office/powerpoint/2010/main" val="1719279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6.png"/><Relationship Id="rId7" Type="http://schemas.openxmlformats.org/officeDocument/2006/relationships/image" Target="../media/image10.sv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svg"/><Relationship Id="rId9"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3.sv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sv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2B4561"/>
        </a:solidFill>
        <a:effectLst/>
      </p:bgPr>
    </p:bg>
    <p:spTree>
      <p:nvGrpSpPr>
        <p:cNvPr id="1" name=""/>
        <p:cNvGrpSpPr/>
        <p:nvPr/>
      </p:nvGrpSpPr>
      <p:grpSpPr>
        <a:xfrm>
          <a:off x="0" y="0"/>
          <a:ext cx="0" cy="0"/>
          <a:chOff x="0" y="0"/>
          <a:chExt cx="0" cy="0"/>
        </a:xfrm>
      </p:grpSpPr>
      <p:pic>
        <p:nvPicPr>
          <p:cNvPr id="2" name="Icon"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6144875" y="7943850"/>
            <a:ext cx="1190625" cy="1190625"/>
          </a:xfrm>
          <a:prstGeom prst="rect">
            <a:avLst/>
          </a:prstGeom>
        </p:spPr>
      </p:pic>
      <p:pic>
        <p:nvPicPr>
          <p:cNvPr id="3" name="Frame 2095584899" descr="preencoded.png"/>
          <p:cNvPicPr>
            <a:picLocks noChangeAspect="1"/>
          </p:cNvPicPr>
          <p:nvPr/>
        </p:nvPicPr>
        <p:blipFill>
          <a:blip r:embed="rId5"/>
          <a:srcRect/>
          <a:stretch/>
        </p:blipFill>
        <p:spPr>
          <a:xfrm>
            <a:off x="0" y="0"/>
            <a:ext cx="18288000" cy="1343025"/>
          </a:xfrm>
          <a:prstGeom prst="rect">
            <a:avLst/>
          </a:prstGeom>
        </p:spPr>
      </p:pic>
      <p:sp>
        <p:nvSpPr>
          <p:cNvPr id="4" name="Data Collection Tips"/>
          <p:cNvSpPr/>
          <p:nvPr/>
        </p:nvSpPr>
        <p:spPr>
          <a:xfrm>
            <a:off x="952500" y="3200400"/>
            <a:ext cx="16402050" cy="1428750"/>
          </a:xfrm>
          <a:prstGeom prst="rect">
            <a:avLst/>
          </a:prstGeom>
          <a:noFill/>
          <a:ln/>
        </p:spPr>
        <p:txBody>
          <a:bodyPr wrap="square" lIns="0" tIns="0" rIns="0" bIns="0" rtlCol="0" anchor="t"/>
          <a:lstStyle/>
          <a:p>
            <a:pPr marL="0" indent="0" algn="l">
              <a:lnSpc>
                <a:spcPts val="11250"/>
              </a:lnSpc>
              <a:buNone/>
            </a:pPr>
            <a:r>
              <a:rPr lang="en-US" sz="9000" dirty="0">
                <a:solidFill>
                  <a:srgbClr val="FFFFFF"/>
                </a:solidFill>
                <a:latin typeface="Poppins SemiBold" pitchFamily="34" charset="0"/>
                <a:ea typeface="Poppins SemiBold" pitchFamily="34" charset="-122"/>
                <a:cs typeface="Poppins SemiBold" pitchFamily="34" charset="-120"/>
              </a:rPr>
              <a:t>Data Collection Tips</a:t>
            </a:r>
            <a:endParaRPr lang="en-US" sz="9000" dirty="0"/>
          </a:p>
        </p:txBody>
      </p:sp>
      <p:sp>
        <p:nvSpPr>
          <p:cNvPr id="5" name="Rectangle 4">
            <a:extLst>
              <a:ext uri="{FF2B5EF4-FFF2-40B4-BE49-F238E27FC236}">
                <a16:creationId xmlns:a16="http://schemas.microsoft.com/office/drawing/2014/main" id="{F4616A38-E9FE-AABB-18FF-BA18172EFC1C}"/>
              </a:ext>
            </a:extLst>
          </p:cNvPr>
          <p:cNvSpPr/>
          <p:nvPr/>
        </p:nvSpPr>
        <p:spPr>
          <a:xfrm>
            <a:off x="11944350" y="209549"/>
            <a:ext cx="6172200" cy="100965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10"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229725" y="3629025"/>
            <a:ext cx="7991475" cy="4514850"/>
          </a:xfrm>
          <a:prstGeom prst="rect">
            <a:avLst/>
          </a:prstGeom>
        </p:spPr>
      </p:pic>
      <p:pic>
        <p:nvPicPr>
          <p:cNvPr id="4" name="Frame 2095584909"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57250" y="3629025"/>
            <a:ext cx="7991475" cy="4514850"/>
          </a:xfrm>
          <a:prstGeom prst="rect">
            <a:avLst/>
          </a:prstGeom>
        </p:spPr>
      </p:pic>
      <p:sp>
        <p:nvSpPr>
          <p:cNvPr id="5" name="Strong vs weak probe questions"/>
          <p:cNvSpPr/>
          <p:nvPr/>
        </p:nvSpPr>
        <p:spPr>
          <a:xfrm>
            <a:off x="952500" y="800100"/>
            <a:ext cx="1626870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Strong vs weak probe questions</a:t>
            </a:r>
            <a:endParaRPr lang="en-US" sz="5250" dirty="0"/>
          </a:p>
        </p:txBody>
      </p:sp>
      <p:sp>
        <p:nvSpPr>
          <p:cNvPr id="6" name="Strong Probe"/>
          <p:cNvSpPr/>
          <p:nvPr/>
        </p:nvSpPr>
        <p:spPr>
          <a:xfrm>
            <a:off x="9534525" y="3933825"/>
            <a:ext cx="7400925" cy="1190625"/>
          </a:xfrm>
          <a:prstGeom prst="rect">
            <a:avLst/>
          </a:prstGeom>
          <a:noFill/>
          <a:ln/>
        </p:spPr>
        <p:txBody>
          <a:bodyPr wrap="square" lIns="0" tIns="0" rIns="0" bIns="0" rtlCol="0" anchor="t"/>
          <a:lstStyle/>
          <a:p>
            <a:pPr marL="0" indent="0" algn="l">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Strong Probe</a:t>
            </a:r>
            <a:endParaRPr lang="en-US" sz="7500" dirty="0"/>
          </a:p>
        </p:txBody>
      </p:sp>
      <p:sp>
        <p:nvSpPr>
          <p:cNvPr id="7" name="So tell me more about the reasons why you do not wash your hands at the clinic"/>
          <p:cNvSpPr/>
          <p:nvPr/>
        </p:nvSpPr>
        <p:spPr>
          <a:xfrm>
            <a:off x="9534525" y="5219700"/>
            <a:ext cx="7400925"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So, tell me more about the reasons why you do not wash your hands at the clinic.</a:t>
            </a:r>
            <a:endParaRPr lang="en-US" sz="2250" dirty="0"/>
          </a:p>
        </p:txBody>
      </p:sp>
      <p:sp>
        <p:nvSpPr>
          <p:cNvPr id="8" name="Strong responce"/>
          <p:cNvSpPr/>
          <p:nvPr/>
        </p:nvSpPr>
        <p:spPr>
          <a:xfrm>
            <a:off x="9534525" y="6172200"/>
            <a:ext cx="7400925" cy="3143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SemiBold" pitchFamily="34" charset="0"/>
                <a:ea typeface="Poppins SemiBold" pitchFamily="34" charset="-122"/>
                <a:cs typeface="Poppins SemiBold" pitchFamily="34" charset="-120"/>
              </a:rPr>
              <a:t>Strong responce:</a:t>
            </a:r>
            <a:endParaRPr lang="en-US" sz="1500" dirty="0"/>
          </a:p>
        </p:txBody>
      </p:sp>
      <p:sp>
        <p:nvSpPr>
          <p:cNvPr id="9" name="Does not provide any leads or suggestions Simply ask the respondent to provide more information so that it is better understood why she does not wash hands Open-ended response"/>
          <p:cNvSpPr/>
          <p:nvPr/>
        </p:nvSpPr>
        <p:spPr>
          <a:xfrm>
            <a:off x="9534525" y="6581775"/>
            <a:ext cx="7400925" cy="125730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Does not provide any leads or suggestions
Simply ask the respondent to provide more information so that it is better understood why she does not wash hands
Open-ended response</a:t>
            </a:r>
            <a:endParaRPr lang="en-US" sz="1500" dirty="0"/>
          </a:p>
        </p:txBody>
      </p:sp>
      <p:sp>
        <p:nvSpPr>
          <p:cNvPr id="10" name="Weak Probe"/>
          <p:cNvSpPr/>
          <p:nvPr/>
        </p:nvSpPr>
        <p:spPr>
          <a:xfrm>
            <a:off x="1162050" y="3933825"/>
            <a:ext cx="7400925" cy="1190625"/>
          </a:xfrm>
          <a:prstGeom prst="rect">
            <a:avLst/>
          </a:prstGeom>
          <a:noFill/>
          <a:ln/>
        </p:spPr>
        <p:txBody>
          <a:bodyPr wrap="square" lIns="0" tIns="0" rIns="0" bIns="0" rtlCol="0" anchor="t"/>
          <a:lstStyle/>
          <a:p>
            <a:pPr marL="0" indent="0" algn="l">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Weak Probe</a:t>
            </a:r>
            <a:endParaRPr lang="en-US" sz="7500" dirty="0"/>
          </a:p>
        </p:txBody>
      </p:sp>
      <p:sp>
        <p:nvSpPr>
          <p:cNvPr id="11" name="Is lack of resources the reason why you do not wash your hands at the clinic"/>
          <p:cNvSpPr/>
          <p:nvPr/>
        </p:nvSpPr>
        <p:spPr>
          <a:xfrm>
            <a:off x="1162050" y="5219700"/>
            <a:ext cx="7400925"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Is lack of resources the reason why you do not wash your hands at the clinic?</a:t>
            </a:r>
            <a:endParaRPr lang="en-US" sz="2250" dirty="0"/>
          </a:p>
        </p:txBody>
      </p:sp>
      <p:sp>
        <p:nvSpPr>
          <p:cNvPr id="12" name="Weak responce"/>
          <p:cNvSpPr/>
          <p:nvPr/>
        </p:nvSpPr>
        <p:spPr>
          <a:xfrm>
            <a:off x="1162050" y="6172200"/>
            <a:ext cx="7400925" cy="3143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SemiBold" pitchFamily="34" charset="0"/>
                <a:ea typeface="Poppins SemiBold" pitchFamily="34" charset="-122"/>
                <a:cs typeface="Poppins SemiBold" pitchFamily="34" charset="-120"/>
              </a:rPr>
              <a:t>Weak responce:</a:t>
            </a:r>
            <a:endParaRPr lang="en-US" sz="1500" dirty="0"/>
          </a:p>
        </p:txBody>
      </p:sp>
      <p:sp>
        <p:nvSpPr>
          <p:cNvPr id="13" name="Probe is leading and biased Suggests to the participant that lack of resources is the reason for not practicing hand washing Yesno responce"/>
          <p:cNvSpPr/>
          <p:nvPr/>
        </p:nvSpPr>
        <p:spPr>
          <a:xfrm>
            <a:off x="1162050" y="6581775"/>
            <a:ext cx="7400925" cy="125730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Probe is leading and biased
Suggests to the participant that “lack of resources” is the reason for not practicing hand washing
Yes/no responce</a:t>
            </a:r>
            <a:endParaRPr lang="en-US" sz="1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For example even if your question is around specific events eg food distributions you should be documenting informal conversations peoples body language moods or attitudes the general environment etc"/>
          <p:cNvSpPr/>
          <p:nvPr/>
        </p:nvSpPr>
        <p:spPr>
          <a:xfrm>
            <a:off x="6667500" y="7000875"/>
            <a:ext cx="4972050" cy="15716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For example, even if your question is around specific events (e.g. food distributions) you should be documenting informal conversations, people’s body language, moods, or attitudes; the general environment etc</a:t>
            </a:r>
            <a:endParaRPr lang="en-US" sz="1500" dirty="0"/>
          </a:p>
        </p:txBody>
      </p:sp>
      <p:sp>
        <p:nvSpPr>
          <p:cNvPr id="4" name="Cover a range of observations"/>
          <p:cNvSpPr/>
          <p:nvPr/>
        </p:nvSpPr>
        <p:spPr>
          <a:xfrm>
            <a:off x="6667500" y="6296025"/>
            <a:ext cx="497205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Cover a range of observations. </a:t>
            </a:r>
            <a:endParaRPr lang="en-US" sz="2250" dirty="0"/>
          </a:p>
        </p:txBody>
      </p:sp>
      <p:sp>
        <p:nvSpPr>
          <p:cNvPr id="5" name="Some of the most interestingimportant observations may occur before or after"/>
          <p:cNvSpPr/>
          <p:nvPr/>
        </p:nvSpPr>
        <p:spPr>
          <a:xfrm>
            <a:off x="12382500" y="7000875"/>
            <a:ext cx="4972050" cy="62865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Some of the most interesting/important observations may occur before or after</a:t>
            </a:r>
            <a:endParaRPr lang="en-US" sz="1500" dirty="0"/>
          </a:p>
        </p:txBody>
      </p:sp>
      <p:sp>
        <p:nvSpPr>
          <p:cNvPr id="6" name="Arrive early and leave late"/>
          <p:cNvSpPr/>
          <p:nvPr/>
        </p:nvSpPr>
        <p:spPr>
          <a:xfrm>
            <a:off x="12382500" y="6296025"/>
            <a:ext cx="497205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Arrive early and leave late. </a:t>
            </a:r>
            <a:endParaRPr lang="en-US" sz="2250" dirty="0"/>
          </a:p>
        </p:txBody>
      </p:sp>
      <p:sp>
        <p:nvSpPr>
          <p:cNvPr id="7" name="This can increase the level of detail you capture"/>
          <p:cNvSpPr/>
          <p:nvPr/>
        </p:nvSpPr>
        <p:spPr>
          <a:xfrm>
            <a:off x="12382500" y="8877300"/>
            <a:ext cx="4972050" cy="3143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This can increase the level of detail you capture.</a:t>
            </a:r>
            <a:endParaRPr lang="en-US" sz="1500" dirty="0"/>
          </a:p>
        </p:txBody>
      </p:sp>
      <p:sp>
        <p:nvSpPr>
          <p:cNvPr id="8" name="Consider using present tense"/>
          <p:cNvSpPr/>
          <p:nvPr/>
        </p:nvSpPr>
        <p:spPr>
          <a:xfrm>
            <a:off x="12382500" y="8172450"/>
            <a:ext cx="497205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Consider using present tense: .</a:t>
            </a:r>
            <a:endParaRPr lang="en-US" sz="2250" dirty="0"/>
          </a:p>
        </p:txBody>
      </p:sp>
      <p:sp>
        <p:nvSpPr>
          <p:cNvPr id="9" name="Because you will expand and writetype up your notes soon after you write them it does not matter if you are the only person who can understand your shorthand system Use abbreviations and acronyms to quickly note what is happening and being said"/>
          <p:cNvSpPr/>
          <p:nvPr/>
        </p:nvSpPr>
        <p:spPr>
          <a:xfrm>
            <a:off x="952500" y="7000875"/>
            <a:ext cx="4972050" cy="15716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Because you will expand and write/type up your notes soon after you write them, it does not matter if you are the only person who can understand your shorthand system. Use abbreviations and acronyms to quickly note what is happening and being said.</a:t>
            </a:r>
            <a:endParaRPr lang="en-US" sz="1500" dirty="0"/>
          </a:p>
        </p:txBody>
      </p:sp>
      <p:sp>
        <p:nvSpPr>
          <p:cNvPr id="10" name="Use shorthand"/>
          <p:cNvSpPr/>
          <p:nvPr/>
        </p:nvSpPr>
        <p:spPr>
          <a:xfrm>
            <a:off x="952500" y="6296025"/>
            <a:ext cx="497205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Use shorthand.</a:t>
            </a:r>
            <a:endParaRPr lang="en-US" sz="2250" dirty="0"/>
          </a:p>
        </p:txBody>
      </p:sp>
      <p:sp>
        <p:nvSpPr>
          <p:cNvPr id="11" name="It is usually practical to make only brief notes during data collection Direct quotes can be especially hard to write down accurately Rather than try to document every detail or quote write down key words and phrases that will trigger your memory when you"/>
          <p:cNvSpPr/>
          <p:nvPr/>
        </p:nvSpPr>
        <p:spPr>
          <a:xfrm>
            <a:off x="12382500" y="4000500"/>
            <a:ext cx="4972050" cy="188595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It is usually practical to make only brief notes during data collection. Direct quotes can be especially hard to write down accurately. Rather than try to document every detail or quote, write down key words and phrases that will trigger your memory when you expand notes.</a:t>
            </a:r>
            <a:endParaRPr lang="en-US" sz="1500" dirty="0"/>
          </a:p>
        </p:txBody>
      </p:sp>
      <p:sp>
        <p:nvSpPr>
          <p:cNvPr id="12" name="Take notes strategically"/>
          <p:cNvSpPr/>
          <p:nvPr/>
        </p:nvSpPr>
        <p:spPr>
          <a:xfrm>
            <a:off x="12382500" y="3295650"/>
            <a:ext cx="497205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Take notes strategically.</a:t>
            </a:r>
            <a:endParaRPr lang="en-US" sz="2250" dirty="0"/>
          </a:p>
        </p:txBody>
      </p:sp>
      <p:sp>
        <p:nvSpPr>
          <p:cNvPr id="13" name="on the page for expanding your notes or plan to expand them on a separate page"/>
          <p:cNvSpPr/>
          <p:nvPr/>
        </p:nvSpPr>
        <p:spPr>
          <a:xfrm>
            <a:off x="6667500" y="4000500"/>
            <a:ext cx="4972050" cy="62865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on the page for expanding your notes, or plan to expand them on a separate page. </a:t>
            </a:r>
            <a:endParaRPr lang="en-US" sz="1500" dirty="0"/>
          </a:p>
        </p:txBody>
      </p:sp>
      <p:sp>
        <p:nvSpPr>
          <p:cNvPr id="14" name="Leave space"/>
          <p:cNvSpPr/>
          <p:nvPr/>
        </p:nvSpPr>
        <p:spPr>
          <a:xfrm>
            <a:off x="6667500" y="3295650"/>
            <a:ext cx="497205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Leave space </a:t>
            </a:r>
            <a:endParaRPr lang="en-US" sz="2250" dirty="0"/>
          </a:p>
        </p:txBody>
      </p:sp>
      <p:sp>
        <p:nvSpPr>
          <p:cNvPr id="15" name="with the date time place and type of data collection event"/>
          <p:cNvSpPr/>
          <p:nvPr/>
        </p:nvSpPr>
        <p:spPr>
          <a:xfrm>
            <a:off x="952500" y="4000500"/>
            <a:ext cx="4972050" cy="62865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with the date, time, place, and type of data collection event.</a:t>
            </a:r>
            <a:endParaRPr lang="en-US" sz="1500" dirty="0"/>
          </a:p>
        </p:txBody>
      </p:sp>
      <p:sp>
        <p:nvSpPr>
          <p:cNvPr id="16" name="Begin each entry"/>
          <p:cNvSpPr/>
          <p:nvPr/>
        </p:nvSpPr>
        <p:spPr>
          <a:xfrm>
            <a:off x="952500" y="3295650"/>
            <a:ext cx="497205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Begin each entry </a:t>
            </a:r>
            <a:endParaRPr lang="en-US" sz="2250" dirty="0"/>
          </a:p>
        </p:txBody>
      </p:sp>
      <p:sp>
        <p:nvSpPr>
          <p:cNvPr id="17" name="Field Note - tip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Field Note - tips</a:t>
            </a:r>
            <a:endParaRPr lang="en-US" sz="525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FFFFFF"/>
        </a:solidFill>
        <a:effectLst/>
      </p:bgPr>
    </p:bg>
    <p:spTree>
      <p:nvGrpSpPr>
        <p:cNvPr id="1" name=""/>
        <p:cNvGrpSpPr/>
        <p:nvPr/>
      </p:nvGrpSpPr>
      <p:grpSpPr>
        <a:xfrm>
          <a:off x="0" y="0"/>
          <a:ext cx="0" cy="0"/>
          <a:chOff x="0" y="0"/>
          <a:chExt cx="0" cy="0"/>
        </a:xfrm>
      </p:grpSpPr>
      <p:pic>
        <p:nvPicPr>
          <p:cNvPr id="2" name="Price"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24600" y="2914650"/>
            <a:ext cx="11096625" cy="1866900"/>
          </a:xfrm>
          <a:prstGeom prst="rect">
            <a:avLst/>
          </a:prstGeom>
        </p:spPr>
      </p:pic>
      <p:pic>
        <p:nvPicPr>
          <p:cNvPr id="3" name="Line 1" descr="preencoded.png"/>
          <p:cNvPicPr>
            <a:picLocks noChangeAspect="1"/>
          </p:cNvPicPr>
          <p:nvPr/>
        </p:nvPicPr>
        <p:blipFill>
          <a:blip r:embed="rId5"/>
          <a:srcRect/>
          <a:stretch/>
        </p:blipFill>
        <p:spPr>
          <a:xfrm>
            <a:off x="5905500" y="2914650"/>
            <a:ext cx="14288" cy="6915150"/>
          </a:xfrm>
          <a:prstGeom prst="rect">
            <a:avLst/>
          </a:prstGeom>
        </p:spPr>
      </p:pic>
      <p:pic>
        <p:nvPicPr>
          <p:cNvPr id="4" name="Block 1"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2914650"/>
            <a:ext cx="4619625" cy="714375"/>
          </a:xfrm>
          <a:prstGeom prst="rect">
            <a:avLst/>
          </a:prstGeom>
        </p:spPr>
      </p:pic>
      <p:pic>
        <p:nvPicPr>
          <p:cNvPr id="5" name="Frame 2095584900" descr="preencoded.png"/>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0" y="0"/>
            <a:ext cx="18288000" cy="2505075"/>
          </a:xfrm>
          <a:prstGeom prst="rect">
            <a:avLst/>
          </a:prstGeom>
        </p:spPr>
      </p:pic>
      <p:sp>
        <p:nvSpPr>
          <p:cNvPr id="6" name="After typing up notes swap with your partner interviewernotetaker to review and add any missing information"/>
          <p:cNvSpPr/>
          <p:nvPr/>
        </p:nvSpPr>
        <p:spPr>
          <a:xfrm>
            <a:off x="6477000" y="2990850"/>
            <a:ext cx="10810875" cy="1714500"/>
          </a:xfrm>
          <a:prstGeom prst="rect">
            <a:avLst/>
          </a:prstGeom>
          <a:noFill/>
          <a:ln/>
        </p:spPr>
        <p:txBody>
          <a:bodyPr wrap="square" lIns="0" tIns="0" rIns="0" bIns="0" rtlCol="0" anchor="t"/>
          <a:lstStyle/>
          <a:p>
            <a:pPr marL="0" indent="0" algn="l">
              <a:lnSpc>
                <a:spcPts val="4500"/>
              </a:lnSpc>
              <a:buNone/>
            </a:pPr>
            <a:r>
              <a:rPr lang="en-US" sz="3000" dirty="0">
                <a:solidFill>
                  <a:srgbClr val="FFFFFF"/>
                </a:solidFill>
                <a:latin typeface="Poppins SemiBold" pitchFamily="34" charset="0"/>
                <a:ea typeface="Poppins SemiBold" pitchFamily="34" charset="-122"/>
                <a:cs typeface="Poppins SemiBold" pitchFamily="34" charset="-120"/>
              </a:rPr>
              <a:t>After typing up notes, swap with your partner (interviewer/notetaker) to review and add any missing information</a:t>
            </a:r>
            <a:endParaRPr lang="en-US" sz="3000" dirty="0"/>
          </a:p>
        </p:txBody>
      </p:sp>
      <p:sp>
        <p:nvSpPr>
          <p:cNvPr id="7" name="Type up notes"/>
          <p:cNvSpPr/>
          <p:nvPr/>
        </p:nvSpPr>
        <p:spPr>
          <a:xfrm>
            <a:off x="1104900" y="2914650"/>
            <a:ext cx="4781550" cy="714375"/>
          </a:xfrm>
          <a:prstGeom prst="rect">
            <a:avLst/>
          </a:prstGeom>
          <a:noFill/>
          <a:ln/>
        </p:spPr>
        <p:txBody>
          <a:bodyPr wrap="square" lIns="0" tIns="0" rIns="0" bIns="0" rtlCol="0" anchor="t"/>
          <a:lstStyle/>
          <a:p>
            <a:pPr marL="0" indent="0" algn="l">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Type up notes:</a:t>
            </a:r>
            <a:endParaRPr lang="en-US" sz="3000" dirty="0"/>
          </a:p>
        </p:txBody>
      </p:sp>
      <p:sp>
        <p:nvSpPr>
          <p:cNvPr id="8" name="Note Write-ups Instruction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Note Write-ups: Instructions</a:t>
            </a:r>
            <a:endParaRPr lang="en-US" sz="5250" dirty="0"/>
          </a:p>
        </p:txBody>
      </p:sp>
      <p:sp>
        <p:nvSpPr>
          <p:cNvPr id="9" name="Date Location  Site Type of activity FGD KII with caregiver"/>
          <p:cNvSpPr/>
          <p:nvPr/>
        </p:nvSpPr>
        <p:spPr>
          <a:xfrm>
            <a:off x="952500" y="4581525"/>
            <a:ext cx="4972050" cy="94297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Date
Location / Site
Type of activity (FGD, KII with caregiver)</a:t>
            </a:r>
            <a:endParaRPr lang="en-US" sz="1500" dirty="0"/>
          </a:p>
        </p:txBody>
      </p:sp>
      <p:sp>
        <p:nvSpPr>
          <p:cNvPr id="10" name="Include"/>
          <p:cNvSpPr/>
          <p:nvPr/>
        </p:nvSpPr>
        <p:spPr>
          <a:xfrm>
            <a:off x="952500" y="3876675"/>
            <a:ext cx="497205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Include:</a:t>
            </a:r>
            <a:endParaRPr lang="en-US" sz="2250" dirty="0"/>
          </a:p>
        </p:txBody>
      </p:sp>
      <p:sp>
        <p:nvSpPr>
          <p:cNvPr id="11" name="Interviewer name Notetaker name Sociodemographics If you have it in your written notes include it in your typed notes Include your observations"/>
          <p:cNvSpPr/>
          <p:nvPr/>
        </p:nvSpPr>
        <p:spPr>
          <a:xfrm>
            <a:off x="952500" y="7134225"/>
            <a:ext cx="4972050" cy="220027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Interviewer name
Notetaker name
Sociodemographics
If you have it in your written notes, include it in your typed notes!
Include your observations</a:t>
            </a:r>
            <a:endParaRPr lang="en-US" sz="1500" dirty="0"/>
          </a:p>
        </p:txBody>
      </p:sp>
      <p:sp>
        <p:nvSpPr>
          <p:cNvPr id="12" name="Type of activity FGD KII with caregiver"/>
          <p:cNvSpPr/>
          <p:nvPr/>
        </p:nvSpPr>
        <p:spPr>
          <a:xfrm>
            <a:off x="952500" y="6000750"/>
            <a:ext cx="4972050"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Type of activity (FGD, KII with caregiver)</a:t>
            </a:r>
            <a:endParaRPr lang="en-US" sz="22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image9.png" descr="preencoded.png"/>
          <p:cNvPicPr>
            <a:picLocks noChangeAspect="1"/>
          </p:cNvPicPr>
          <p:nvPr/>
        </p:nvPicPr>
        <p:blipFill>
          <a:blip r:embed="rId5"/>
          <a:srcRect/>
          <a:stretch/>
        </p:blipFill>
        <p:spPr>
          <a:xfrm>
            <a:off x="3074194" y="2488406"/>
            <a:ext cx="11882438" cy="7798594"/>
          </a:xfrm>
          <a:prstGeom prst="rect">
            <a:avLst/>
          </a:prstGeom>
        </p:spPr>
      </p:pic>
      <p:sp>
        <p:nvSpPr>
          <p:cNvPr id="4" name="Note Write-ups Instruction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Note Write-ups: Instructions</a:t>
            </a:r>
            <a:endParaRPr lang="en-US" sz="52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Be a good listener be patient focus on the person speaking do not interrupt Talk less listen more Start off with an easy question to help informants settle into the interviews Ask for an example Let the interviewee lead Use open ended questions encourage"/>
          <p:cNvSpPr/>
          <p:nvPr/>
        </p:nvSpPr>
        <p:spPr>
          <a:xfrm>
            <a:off x="8286750" y="1828800"/>
            <a:ext cx="9067800" cy="6638925"/>
          </a:xfrm>
          <a:prstGeom prst="rect">
            <a:avLst/>
          </a:prstGeom>
          <a:noFill/>
          <a:ln/>
        </p:spPr>
        <p:txBody>
          <a:bodyPr wrap="square" lIns="0" tIns="0" rIns="0" bIns="0" rtlCol="0" anchor="t"/>
          <a:lstStyle/>
          <a:p>
            <a:pPr marL="0" indent="0" algn="l">
              <a:lnSpc>
                <a:spcPts val="3375"/>
              </a:lnSpc>
              <a:spcAft>
                <a:spcPts val="1050"/>
              </a:spcAft>
              <a:buNone/>
            </a:pPr>
            <a:r>
              <a:rPr lang="en-US" sz="2400" dirty="0">
                <a:solidFill>
                  <a:srgbClr val="FFFFFF"/>
                </a:solidFill>
                <a:latin typeface="Poppins SemiBold" pitchFamily="34" charset="0"/>
                <a:ea typeface="Poppins SemiBold" pitchFamily="34" charset="-122"/>
                <a:cs typeface="Poppins SemiBold" pitchFamily="34" charset="-120"/>
              </a:rPr>
              <a:t>Be a good listener: be patient, focus on the person speaking, do not interrupt
‘Talk less, listen more’
Start off with an easy question to help informants settle into the interviews. Ask for an example
Let the interviewee lead
Use open ended questions, encourage people to speak and expand on the subject 
Avoid leading questions
PROBE to get more detailed information from people
Write detailed notes beyond what people say, including what you observe 
Don’t try to teach!</a:t>
            </a:r>
            <a:endParaRPr lang="en-US" sz="2400" dirty="0"/>
          </a:p>
        </p:txBody>
      </p:sp>
      <p:sp>
        <p:nvSpPr>
          <p:cNvPr id="4" name="Key Informant Interviews KII - tips"/>
          <p:cNvSpPr/>
          <p:nvPr/>
        </p:nvSpPr>
        <p:spPr>
          <a:xfrm>
            <a:off x="952500" y="3095625"/>
            <a:ext cx="6210300" cy="4572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Key Informant Interviews (KII) - tips</a:t>
            </a:r>
            <a:endParaRPr lang="en-US" sz="7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For sensitive topics eg sexual violence do not ask participants to speak of individual experiences in a group setting Instead you can ask questions in such a way that you are asking persons to speak about how they think members of their community experien"/>
          <p:cNvSpPr/>
          <p:nvPr/>
        </p:nvSpPr>
        <p:spPr>
          <a:xfrm>
            <a:off x="10858500" y="5791200"/>
            <a:ext cx="6496050" cy="2286000"/>
          </a:xfrm>
          <a:prstGeom prst="rect">
            <a:avLst/>
          </a:prstGeom>
          <a:noFill/>
          <a:ln/>
        </p:spPr>
        <p:txBody>
          <a:bodyPr wrap="square" lIns="0" tIns="0" rIns="0" bIns="0" rtlCol="0" anchor="t"/>
          <a:lstStyle/>
          <a:p>
            <a:pPr marL="0" indent="0" algn="l">
              <a:lnSpc>
                <a:spcPts val="3000"/>
              </a:lnSpc>
              <a:buNone/>
            </a:pPr>
            <a:r>
              <a:rPr lang="en-US" sz="1800" dirty="0">
                <a:solidFill>
                  <a:srgbClr val="2B4561"/>
                </a:solidFill>
                <a:latin typeface="Poppins Light" pitchFamily="34" charset="0"/>
                <a:ea typeface="Poppins Light" pitchFamily="34" charset="-122"/>
                <a:cs typeface="Poppins Light" pitchFamily="34" charset="-120"/>
              </a:rPr>
              <a:t>For sensitive topics, e.g. sexual violence, do not ask participants to speak of individual experiences in a group setting. Instead you can ask questions in such a way that you are asking persons to speak about how they think members of their community experience the issue</a:t>
            </a:r>
            <a:endParaRPr lang="en-US" sz="1800" dirty="0"/>
          </a:p>
        </p:txBody>
      </p:sp>
      <p:sp>
        <p:nvSpPr>
          <p:cNvPr id="4" name="name_05"/>
          <p:cNvSpPr/>
          <p:nvPr/>
        </p:nvSpPr>
        <p:spPr>
          <a:xfrm>
            <a:off x="9324975" y="55721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05</a:t>
            </a:r>
            <a:endParaRPr lang="en-US" sz="7500" dirty="0"/>
          </a:p>
        </p:txBody>
      </p:sp>
      <p:sp>
        <p:nvSpPr>
          <p:cNvPr id="5" name="If discussion goes too far off topic redirect it"/>
          <p:cNvSpPr/>
          <p:nvPr/>
        </p:nvSpPr>
        <p:spPr>
          <a:xfrm>
            <a:off x="10858500" y="4191000"/>
            <a:ext cx="6496050" cy="381000"/>
          </a:xfrm>
          <a:prstGeom prst="rect">
            <a:avLst/>
          </a:prstGeom>
          <a:noFill/>
          <a:ln/>
        </p:spPr>
        <p:txBody>
          <a:bodyPr wrap="square" lIns="0" tIns="0" rIns="0" bIns="0" rtlCol="0" anchor="t"/>
          <a:lstStyle/>
          <a:p>
            <a:pPr marL="0" indent="0" algn="l">
              <a:lnSpc>
                <a:spcPts val="3000"/>
              </a:lnSpc>
              <a:buNone/>
            </a:pPr>
            <a:r>
              <a:rPr lang="en-US" sz="1800" dirty="0">
                <a:solidFill>
                  <a:srgbClr val="2B4561"/>
                </a:solidFill>
                <a:latin typeface="Poppins Light" pitchFamily="34" charset="0"/>
                <a:ea typeface="Poppins Light" pitchFamily="34" charset="-122"/>
                <a:cs typeface="Poppins Light" pitchFamily="34" charset="-120"/>
              </a:rPr>
              <a:t>If discussion goes too far off topic, redirect it</a:t>
            </a:r>
            <a:endParaRPr lang="en-US" sz="1800" dirty="0"/>
          </a:p>
        </p:txBody>
      </p:sp>
      <p:sp>
        <p:nvSpPr>
          <p:cNvPr id="6" name="name_04"/>
          <p:cNvSpPr/>
          <p:nvPr/>
        </p:nvSpPr>
        <p:spPr>
          <a:xfrm>
            <a:off x="9324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04</a:t>
            </a:r>
            <a:endParaRPr lang="en-US" sz="7500" dirty="0"/>
          </a:p>
        </p:txBody>
      </p:sp>
      <p:sp>
        <p:nvSpPr>
          <p:cNvPr id="7" name="When dealing with dominant people - you can say I can feel you have a lot of information to share about this topic What about we meet right after this discussion so we can get more details"/>
          <p:cNvSpPr/>
          <p:nvPr/>
        </p:nvSpPr>
        <p:spPr>
          <a:xfrm>
            <a:off x="2476500" y="7696200"/>
            <a:ext cx="6496050" cy="1524000"/>
          </a:xfrm>
          <a:prstGeom prst="rect">
            <a:avLst/>
          </a:prstGeom>
          <a:noFill/>
          <a:ln/>
        </p:spPr>
        <p:txBody>
          <a:bodyPr wrap="square" lIns="0" tIns="0" rIns="0" bIns="0" rtlCol="0" anchor="t"/>
          <a:lstStyle/>
          <a:p>
            <a:pPr marL="0" indent="0" algn="l">
              <a:lnSpc>
                <a:spcPts val="3000"/>
              </a:lnSpc>
              <a:buNone/>
            </a:pPr>
            <a:r>
              <a:rPr lang="en-US" sz="1800" dirty="0">
                <a:solidFill>
                  <a:srgbClr val="2B4561"/>
                </a:solidFill>
                <a:latin typeface="Poppins Light" pitchFamily="34" charset="0"/>
                <a:ea typeface="Poppins Light" pitchFamily="34" charset="-122"/>
                <a:cs typeface="Poppins Light" pitchFamily="34" charset="-120"/>
              </a:rPr>
              <a:t>When dealing with dominant people - you can say 
‘I can feel you have a lot of information to share about this topic. What about, we meet right after this discussion so we can get more details?’</a:t>
            </a:r>
            <a:endParaRPr lang="en-US" sz="1800" dirty="0"/>
          </a:p>
        </p:txBody>
      </p:sp>
      <p:sp>
        <p:nvSpPr>
          <p:cNvPr id="8" name="name_03"/>
          <p:cNvSpPr/>
          <p:nvPr/>
        </p:nvSpPr>
        <p:spPr>
          <a:xfrm>
            <a:off x="942975" y="7286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
        <p:nvSpPr>
          <p:cNvPr id="9" name="Balance participation across the group"/>
          <p:cNvSpPr/>
          <p:nvPr/>
        </p:nvSpPr>
        <p:spPr>
          <a:xfrm>
            <a:off x="2476500" y="5981700"/>
            <a:ext cx="6496050" cy="381000"/>
          </a:xfrm>
          <a:prstGeom prst="rect">
            <a:avLst/>
          </a:prstGeom>
          <a:noFill/>
          <a:ln/>
        </p:spPr>
        <p:txBody>
          <a:bodyPr wrap="square" lIns="0" tIns="0" rIns="0" bIns="0" rtlCol="0" anchor="t"/>
          <a:lstStyle/>
          <a:p>
            <a:pPr marL="0" indent="0" algn="l">
              <a:lnSpc>
                <a:spcPts val="3000"/>
              </a:lnSpc>
              <a:buNone/>
            </a:pPr>
            <a:r>
              <a:rPr lang="en-US" sz="1800" dirty="0">
                <a:solidFill>
                  <a:srgbClr val="2B4561"/>
                </a:solidFill>
                <a:latin typeface="Poppins Light" pitchFamily="34" charset="0"/>
                <a:ea typeface="Poppins Light" pitchFamily="34" charset="-122"/>
                <a:cs typeface="Poppins Light" pitchFamily="34" charset="-120"/>
              </a:rPr>
              <a:t>Balance participation across the group</a:t>
            </a:r>
            <a:endParaRPr lang="en-US" sz="1800" dirty="0"/>
          </a:p>
        </p:txBody>
      </p:sp>
      <p:sp>
        <p:nvSpPr>
          <p:cNvPr id="10" name="name_02"/>
          <p:cNvSpPr/>
          <p:nvPr/>
        </p:nvSpPr>
        <p:spPr>
          <a:xfrm>
            <a:off x="942975" y="55721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02</a:t>
            </a:r>
            <a:endParaRPr lang="en-US" sz="7500" dirty="0"/>
          </a:p>
        </p:txBody>
      </p:sp>
      <p:sp>
        <p:nvSpPr>
          <p:cNvPr id="11" name="Set ground rules together with the FGD participants"/>
          <p:cNvSpPr/>
          <p:nvPr/>
        </p:nvSpPr>
        <p:spPr>
          <a:xfrm>
            <a:off x="2476500" y="4191000"/>
            <a:ext cx="6496050" cy="381000"/>
          </a:xfrm>
          <a:prstGeom prst="rect">
            <a:avLst/>
          </a:prstGeom>
          <a:noFill/>
          <a:ln/>
        </p:spPr>
        <p:txBody>
          <a:bodyPr wrap="square" lIns="0" tIns="0" rIns="0" bIns="0" rtlCol="0" anchor="t"/>
          <a:lstStyle/>
          <a:p>
            <a:pPr marL="0" indent="0" algn="l">
              <a:lnSpc>
                <a:spcPts val="3000"/>
              </a:lnSpc>
              <a:buNone/>
            </a:pPr>
            <a:r>
              <a:rPr lang="en-US" sz="1800" dirty="0">
                <a:solidFill>
                  <a:srgbClr val="2B4561"/>
                </a:solidFill>
                <a:latin typeface="Poppins Light" pitchFamily="34" charset="0"/>
                <a:ea typeface="Poppins Light" pitchFamily="34" charset="-122"/>
                <a:cs typeface="Poppins Light" pitchFamily="34" charset="-120"/>
              </a:rPr>
              <a:t>Set ground rules together with the FGD participants</a:t>
            </a:r>
            <a:endParaRPr lang="en-US" sz="1800" dirty="0"/>
          </a:p>
        </p:txBody>
      </p:sp>
      <p:sp>
        <p:nvSpPr>
          <p:cNvPr id="12" name="name_01"/>
          <p:cNvSpPr/>
          <p:nvPr/>
        </p:nvSpPr>
        <p:spPr>
          <a:xfrm>
            <a:off x="942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01</a:t>
            </a:r>
            <a:endParaRPr lang="en-US" sz="7500" dirty="0"/>
          </a:p>
        </p:txBody>
      </p:sp>
      <p:sp>
        <p:nvSpPr>
          <p:cNvPr id="13" name="Focus Group Discussions FGD - tips"/>
          <p:cNvSpPr/>
          <p:nvPr/>
        </p:nvSpPr>
        <p:spPr>
          <a:xfrm>
            <a:off x="952500" y="800100"/>
            <a:ext cx="1626870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Focus Group Discussions (FGD) - tips</a:t>
            </a:r>
            <a:endParaRPr lang="en-US" sz="52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FFFFFF"/>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pic>
        <p:nvPicPr>
          <p:cNvPr id="3" name="Frame 2095584910" descr="preencoded.png"/>
          <p:cNvPicPr>
            <a:picLocks noChangeAspect="1"/>
          </p:cNvPicPr>
          <p:nvPr/>
        </p:nvPicPr>
        <p:blipFill>
          <a:blip r:embed="rId5"/>
          <a:srcRect/>
          <a:stretch/>
        </p:blipFill>
        <p:spPr>
          <a:xfrm>
            <a:off x="7848600" y="2057400"/>
            <a:ext cx="10039350" cy="6181725"/>
          </a:xfrm>
          <a:prstGeom prst="rect">
            <a:avLst/>
          </a:prstGeom>
        </p:spPr>
      </p:pic>
      <p:sp>
        <p:nvSpPr>
          <p:cNvPr id="4" name="Why ask probe questions"/>
          <p:cNvSpPr/>
          <p:nvPr/>
        </p:nvSpPr>
        <p:spPr>
          <a:xfrm>
            <a:off x="952500" y="3429000"/>
            <a:ext cx="6210300" cy="3429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Why ask probe questions?</a:t>
            </a:r>
            <a:endParaRPr lang="en-US" sz="7500" dirty="0"/>
          </a:p>
        </p:txBody>
      </p:sp>
      <p:sp>
        <p:nvSpPr>
          <p:cNvPr id="5" name="name_01"/>
          <p:cNvSpPr/>
          <p:nvPr/>
        </p:nvSpPr>
        <p:spPr>
          <a:xfrm>
            <a:off x="8143875" y="2362200"/>
            <a:ext cx="1352550" cy="1190625"/>
          </a:xfrm>
          <a:prstGeom prst="rect">
            <a:avLst/>
          </a:prstGeom>
          <a:noFill/>
          <a:ln/>
        </p:spPr>
        <p:txBody>
          <a:bodyPr wrap="square" lIns="0" tIns="0" rIns="0" bIns="0" rtlCol="0" anchor="t"/>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01</a:t>
            </a:r>
            <a:endParaRPr lang="en-US" sz="7500" dirty="0"/>
          </a:p>
        </p:txBody>
      </p:sp>
      <p:sp>
        <p:nvSpPr>
          <p:cNvPr id="6" name="Facilitator is responsible to probe further to help clarify the information being provided by the participant"/>
          <p:cNvSpPr/>
          <p:nvPr/>
        </p:nvSpPr>
        <p:spPr>
          <a:xfrm>
            <a:off x="9715500" y="2362200"/>
            <a:ext cx="7886700" cy="128587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Facilitator is responsible to probe further to help clarify the information being provided by the participant</a:t>
            </a:r>
            <a:endParaRPr lang="en-US" sz="2250" dirty="0"/>
          </a:p>
        </p:txBody>
      </p:sp>
      <p:sp>
        <p:nvSpPr>
          <p:cNvPr id="7" name="name_02"/>
          <p:cNvSpPr/>
          <p:nvPr/>
        </p:nvSpPr>
        <p:spPr>
          <a:xfrm>
            <a:off x="8143875" y="4562475"/>
            <a:ext cx="1352550" cy="1190625"/>
          </a:xfrm>
          <a:prstGeom prst="rect">
            <a:avLst/>
          </a:prstGeom>
          <a:noFill/>
          <a:ln/>
        </p:spPr>
        <p:txBody>
          <a:bodyPr wrap="square" lIns="0" tIns="0" rIns="0" bIns="0" rtlCol="0" anchor="t"/>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02</a:t>
            </a:r>
            <a:endParaRPr lang="en-US" sz="7500" dirty="0"/>
          </a:p>
        </p:txBody>
      </p:sp>
      <p:sp>
        <p:nvSpPr>
          <p:cNvPr id="8" name="Probe questions help generate rich qualitative data  better understand complex issues"/>
          <p:cNvSpPr/>
          <p:nvPr/>
        </p:nvSpPr>
        <p:spPr>
          <a:xfrm>
            <a:off x="9715500" y="4562475"/>
            <a:ext cx="7886700"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Probe questions help generate rich qualitative data &amp; better understand complex issues</a:t>
            </a:r>
            <a:endParaRPr lang="en-US" sz="2250" dirty="0"/>
          </a:p>
        </p:txBody>
      </p:sp>
      <p:sp>
        <p:nvSpPr>
          <p:cNvPr id="9" name="In depth understanding of complex issues from point-of-view of participants"/>
          <p:cNvSpPr/>
          <p:nvPr/>
        </p:nvSpPr>
        <p:spPr>
          <a:xfrm>
            <a:off x="9715500" y="5514975"/>
            <a:ext cx="7886700" cy="3143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In depth understanding of complex issues from point-of-view of participants</a:t>
            </a:r>
            <a:endParaRPr lang="en-US" sz="1500" dirty="0"/>
          </a:p>
        </p:txBody>
      </p:sp>
      <p:sp>
        <p:nvSpPr>
          <p:cNvPr id="10" name="name_03"/>
          <p:cNvSpPr/>
          <p:nvPr/>
        </p:nvSpPr>
        <p:spPr>
          <a:xfrm>
            <a:off x="8143875" y="6743700"/>
            <a:ext cx="1352550" cy="1190625"/>
          </a:xfrm>
          <a:prstGeom prst="rect">
            <a:avLst/>
          </a:prstGeom>
          <a:noFill/>
          <a:ln/>
        </p:spPr>
        <p:txBody>
          <a:bodyPr wrap="square" lIns="0" tIns="0" rIns="0" bIns="0" rtlCol="0" anchor="t"/>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
        <p:nvSpPr>
          <p:cNvPr id="11" name="Probing is NOT meant to influence the response"/>
          <p:cNvSpPr/>
          <p:nvPr/>
        </p:nvSpPr>
        <p:spPr>
          <a:xfrm>
            <a:off x="9715500" y="6743700"/>
            <a:ext cx="788670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Probing is NOT meant to influence the response</a:t>
            </a:r>
            <a:endParaRPr lang="en-US" sz="2250" dirty="0"/>
          </a:p>
        </p:txBody>
      </p:sp>
      <p:sp>
        <p:nvSpPr>
          <p:cNvPr id="12" name="Should be leveraged to produce clarity of information"/>
          <p:cNvSpPr/>
          <p:nvPr/>
        </p:nvSpPr>
        <p:spPr>
          <a:xfrm>
            <a:off x="9715500" y="7267575"/>
            <a:ext cx="7886700" cy="3143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Should be leveraged to </a:t>
            </a:r>
            <a:r>
              <a:rPr lang="en-US" sz="1500" dirty="0">
                <a:solidFill>
                  <a:srgbClr val="0D0D0D"/>
                </a:solidFill>
                <a:latin typeface="Poppins SemiBold" pitchFamily="34" charset="0"/>
                <a:ea typeface="Poppins SemiBold" pitchFamily="34" charset="-122"/>
                <a:cs typeface="Poppins SemiBold" pitchFamily="34" charset="-120"/>
              </a:rPr>
              <a:t>produce clarity of information</a:t>
            </a:r>
            <a:endParaRPr lang="en-US" sz="1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Probing must be done in a tactful manner"/>
          <p:cNvSpPr/>
          <p:nvPr/>
        </p:nvSpPr>
        <p:spPr>
          <a:xfrm>
            <a:off x="12382500" y="4495800"/>
            <a:ext cx="4972050"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Probing must be done in a tactful manner</a:t>
            </a:r>
            <a:endParaRPr lang="en-US" sz="2250" dirty="0"/>
          </a:p>
        </p:txBody>
      </p:sp>
      <p:sp>
        <p:nvSpPr>
          <p:cNvPr id="4" name="that does not influence or sway the participant to say things that heshe thinks the facilitator is interested in hearing"/>
          <p:cNvSpPr/>
          <p:nvPr/>
        </p:nvSpPr>
        <p:spPr>
          <a:xfrm>
            <a:off x="12382500" y="5429250"/>
            <a:ext cx="4972050" cy="94297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that does not influence or sway the participant to say things that he/she thinks the facilitator is interested in hearing</a:t>
            </a:r>
            <a:endParaRPr lang="en-US" sz="1500" dirty="0"/>
          </a:p>
        </p:txBody>
      </p:sp>
      <p:sp>
        <p:nvSpPr>
          <p:cNvPr id="5" name="Dont present participants with a list of options to choose"/>
          <p:cNvSpPr/>
          <p:nvPr/>
        </p:nvSpPr>
        <p:spPr>
          <a:xfrm>
            <a:off x="6667500" y="4495800"/>
            <a:ext cx="4972050"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Don’t present participants with a list of options to choose</a:t>
            </a:r>
            <a:endParaRPr lang="en-US" sz="2250" dirty="0"/>
          </a:p>
        </p:txBody>
      </p:sp>
      <p:sp>
        <p:nvSpPr>
          <p:cNvPr id="6" name="Participants should willingly share their view opinions and experiences in the manner sequencing or wording that they desire without influence from facilitator"/>
          <p:cNvSpPr/>
          <p:nvPr/>
        </p:nvSpPr>
        <p:spPr>
          <a:xfrm>
            <a:off x="6667500" y="5429250"/>
            <a:ext cx="4972050" cy="125730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Participants should willingly share their view, opinions, and experiences in the manner, sequencing, or wording that they desire without influence from facilitator</a:t>
            </a:r>
            <a:endParaRPr lang="en-US" sz="1500" dirty="0"/>
          </a:p>
        </p:txBody>
      </p:sp>
      <p:sp>
        <p:nvSpPr>
          <p:cNvPr id="7" name="Questions should not be binary or dichotomous"/>
          <p:cNvSpPr/>
          <p:nvPr/>
        </p:nvSpPr>
        <p:spPr>
          <a:xfrm>
            <a:off x="952500" y="4495800"/>
            <a:ext cx="4972050"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Questions should not be binary or dichotomous</a:t>
            </a:r>
            <a:endParaRPr lang="en-US" sz="2250" dirty="0"/>
          </a:p>
        </p:txBody>
      </p:sp>
      <p:sp>
        <p:nvSpPr>
          <p:cNvPr id="8" name="Should not be yield YES or NO repsosces Should be open-ended"/>
          <p:cNvSpPr/>
          <p:nvPr/>
        </p:nvSpPr>
        <p:spPr>
          <a:xfrm>
            <a:off x="952500" y="5429250"/>
            <a:ext cx="4972050" cy="62865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Should not be yield YES or NO repsosces
Should be open-ended</a:t>
            </a:r>
            <a:endParaRPr lang="en-US" sz="1500" dirty="0"/>
          </a:p>
        </p:txBody>
      </p:sp>
      <p:sp>
        <p:nvSpPr>
          <p:cNvPr id="9" name="Probe question best practice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Probe question best practices:</a:t>
            </a:r>
            <a:endParaRPr lang="en-US" sz="525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10"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229725" y="3629025"/>
            <a:ext cx="7991475" cy="2752725"/>
          </a:xfrm>
          <a:prstGeom prst="rect">
            <a:avLst/>
          </a:prstGeom>
        </p:spPr>
      </p:pic>
      <p:pic>
        <p:nvPicPr>
          <p:cNvPr id="4" name="Frame 2095584909"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57250" y="3629025"/>
            <a:ext cx="7991475" cy="2752725"/>
          </a:xfrm>
          <a:prstGeom prst="rect">
            <a:avLst/>
          </a:prstGeom>
        </p:spPr>
      </p:pic>
      <p:sp>
        <p:nvSpPr>
          <p:cNvPr id="5" name="Strong vs weak probe questions"/>
          <p:cNvSpPr/>
          <p:nvPr/>
        </p:nvSpPr>
        <p:spPr>
          <a:xfrm>
            <a:off x="952500" y="800100"/>
            <a:ext cx="1626870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Strong vs weak probe questions</a:t>
            </a:r>
            <a:endParaRPr lang="en-US" sz="5250" dirty="0"/>
          </a:p>
        </p:txBody>
      </p:sp>
      <p:sp>
        <p:nvSpPr>
          <p:cNvPr id="6" name="Strong Probe"/>
          <p:cNvSpPr/>
          <p:nvPr/>
        </p:nvSpPr>
        <p:spPr>
          <a:xfrm>
            <a:off x="9534525" y="3933825"/>
            <a:ext cx="7400925" cy="1190625"/>
          </a:xfrm>
          <a:prstGeom prst="rect">
            <a:avLst/>
          </a:prstGeom>
          <a:noFill/>
          <a:ln/>
        </p:spPr>
        <p:txBody>
          <a:bodyPr wrap="square" lIns="0" tIns="0" rIns="0" bIns="0" rtlCol="0" anchor="t"/>
          <a:lstStyle/>
          <a:p>
            <a:pPr marL="0" indent="0" algn="l">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Strong Probe</a:t>
            </a:r>
            <a:endParaRPr lang="en-US" sz="7500" dirty="0"/>
          </a:p>
        </p:txBody>
      </p:sp>
      <p:sp>
        <p:nvSpPr>
          <p:cNvPr id="7" name="So tell me more about the reasons why you do not wash your hands at the clinic"/>
          <p:cNvSpPr/>
          <p:nvPr/>
        </p:nvSpPr>
        <p:spPr>
          <a:xfrm>
            <a:off x="9534525" y="5219700"/>
            <a:ext cx="7400925"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So, tell me more about the reasons why you do not wash your hands at the clinic.</a:t>
            </a:r>
            <a:endParaRPr lang="en-US" sz="2250" dirty="0"/>
          </a:p>
        </p:txBody>
      </p:sp>
      <p:sp>
        <p:nvSpPr>
          <p:cNvPr id="8" name="Weak Probe"/>
          <p:cNvSpPr/>
          <p:nvPr/>
        </p:nvSpPr>
        <p:spPr>
          <a:xfrm>
            <a:off x="1162050" y="3933825"/>
            <a:ext cx="7400925" cy="1190625"/>
          </a:xfrm>
          <a:prstGeom prst="rect">
            <a:avLst/>
          </a:prstGeom>
          <a:noFill/>
          <a:ln/>
        </p:spPr>
        <p:txBody>
          <a:bodyPr wrap="square" lIns="0" tIns="0" rIns="0" bIns="0" rtlCol="0" anchor="t"/>
          <a:lstStyle/>
          <a:p>
            <a:pPr marL="0" indent="0" algn="l">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Weak Probe</a:t>
            </a:r>
            <a:endParaRPr lang="en-US" sz="7500" dirty="0"/>
          </a:p>
        </p:txBody>
      </p:sp>
      <p:sp>
        <p:nvSpPr>
          <p:cNvPr id="9" name="Is lack of resources the reason why you do not wash your hands at the clinic"/>
          <p:cNvSpPr/>
          <p:nvPr/>
        </p:nvSpPr>
        <p:spPr>
          <a:xfrm>
            <a:off x="1162050" y="5219700"/>
            <a:ext cx="7400925"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Is lack of resources the reason why you do not wash your hands at the clinic?</a:t>
            </a:r>
            <a:endParaRPr lang="en-US" sz="225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Custom</PresentationFormat>
  <Paragraphs>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3</cp:revision>
  <dcterms:created xsi:type="dcterms:W3CDTF">2024-12-26T17:15:13Z</dcterms:created>
  <dcterms:modified xsi:type="dcterms:W3CDTF">2025-02-03T19:10:18Z</dcterms:modified>
</cp:coreProperties>
</file>