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8288000" cy="10287000"/>
  <p:notesSz cx="10287000" cy="18288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BDCC6D-6FD9-B44E-48E1-019AF66D4302}" v="3" dt="2025-02-03T19:10:46.9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Nikolava" userId="S::mnikolava@ucgp.net::ed7a87f1-b503-40aa-9a08-dd3cc353aa60" providerId="AD" clId="Web-{0ABDCC6D-6FD9-B44E-48E1-019AF66D4302}"/>
    <pc:docChg chg="modSld">
      <pc:chgData name="Maria Nikolava" userId="S::mnikolava@ucgp.net::ed7a87f1-b503-40aa-9a08-dd3cc353aa60" providerId="AD" clId="Web-{0ABDCC6D-6FD9-B44E-48E1-019AF66D4302}" dt="2025-02-03T19:10:46.942" v="2"/>
      <pc:docMkLst>
        <pc:docMk/>
      </pc:docMkLst>
      <pc:sldChg chg="addSp modSp">
        <pc:chgData name="Maria Nikolava" userId="S::mnikolava@ucgp.net::ed7a87f1-b503-40aa-9a08-dd3cc353aa60" providerId="AD" clId="Web-{0ABDCC6D-6FD9-B44E-48E1-019AF66D4302}" dt="2025-02-03T19:10:46.942" v="2"/>
        <pc:sldMkLst>
          <pc:docMk/>
          <pc:sldMk cId="0" sldId="256"/>
        </pc:sldMkLst>
        <pc:spChg chg="add mod">
          <ac:chgData name="Maria Nikolava" userId="S::mnikolava@ucgp.net::ed7a87f1-b503-40aa-9a08-dd3cc353aa60" providerId="AD" clId="Web-{0ABDCC6D-6FD9-B44E-48E1-019AF66D4302}" dt="2025-02-03T19:10:46.942" v="2"/>
          <ac:spMkLst>
            <pc:docMk/>
            <pc:sldMk cId="0" sldId="256"/>
            <ac:spMk id="5" creationId="{AB0AA689-FDF7-7C64-F2DE-0E687C5CCF3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457700" cy="9175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827713" y="0"/>
            <a:ext cx="4457700" cy="917575"/>
          </a:xfrm>
          <a:prstGeom prst="rect">
            <a:avLst/>
          </a:prstGeom>
        </p:spPr>
        <p:txBody>
          <a:bodyPr vert="horz" lIns="91440" tIns="45720" rIns="91440" bIns="45720" rtlCol="0"/>
          <a:lstStyle>
            <a:lvl1pPr algn="r">
              <a:defRPr sz="1200"/>
            </a:lvl1pPr>
          </a:lstStyle>
          <a:p>
            <a:fld id="{266B9C03-2CA4-47C8-BF56-3335511F72C4}" type="datetimeFigureOut">
              <a:t>2/3/2025</a:t>
            </a:fld>
            <a:endParaRPr lang="en-US"/>
          </a:p>
        </p:txBody>
      </p:sp>
      <p:sp>
        <p:nvSpPr>
          <p:cNvPr id="4" name="Slide Image Placeholder 3"/>
          <p:cNvSpPr>
            <a:spLocks noGrp="1" noRot="1" noChangeAspect="1"/>
          </p:cNvSpPr>
          <p:nvPr>
            <p:ph type="sldImg" idx="2"/>
          </p:nvPr>
        </p:nvSpPr>
        <p:spPr>
          <a:xfrm>
            <a:off x="-342900" y="2286000"/>
            <a:ext cx="10972800" cy="61722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28700" y="8801100"/>
            <a:ext cx="8229600" cy="72009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7372013"/>
            <a:ext cx="4457700" cy="9159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827713" y="17372013"/>
            <a:ext cx="4457700" cy="915987"/>
          </a:xfrm>
          <a:prstGeom prst="rect">
            <a:avLst/>
          </a:prstGeom>
        </p:spPr>
        <p:txBody>
          <a:bodyPr vert="horz" lIns="91440" tIns="45720" rIns="91440" bIns="45720" rtlCol="0" anchor="b"/>
          <a:lstStyle>
            <a:lvl1pPr algn="r">
              <a:defRPr sz="1200"/>
            </a:lvl1pPr>
          </a:lstStyle>
          <a:p>
            <a:fld id="{DC4EDE31-EA5D-476E-B9C8-CC5A14E0DC27}" type="slidenum">
              <a:t>‹#›</a:t>
            </a:fld>
            <a:endParaRPr lang="en-US"/>
          </a:p>
        </p:txBody>
      </p:sp>
    </p:spTree>
    <p:extLst>
      <p:ext uri="{BB962C8B-B14F-4D97-AF65-F5344CB8AC3E}">
        <p14:creationId xmlns:p14="http://schemas.microsoft.com/office/powerpoint/2010/main" val="2357959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5.sv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6.png"/><Relationship Id="rId7" Type="http://schemas.openxmlformats.org/officeDocument/2006/relationships/image" Target="../media/image10.sv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svg"/><Relationship Id="rId9" Type="http://schemas.openxmlformats.org/officeDocument/2006/relationships/image" Target="../media/image5.sv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3.sv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sv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solidFill>
          <a:srgbClr val="2B4561"/>
        </a:solidFill>
        <a:effectLst/>
      </p:bgPr>
    </p:bg>
    <p:spTree>
      <p:nvGrpSpPr>
        <p:cNvPr id="1" name=""/>
        <p:cNvGrpSpPr/>
        <p:nvPr/>
      </p:nvGrpSpPr>
      <p:grpSpPr>
        <a:xfrm>
          <a:off x="0" y="0"/>
          <a:ext cx="0" cy="0"/>
          <a:chOff x="0" y="0"/>
          <a:chExt cx="0" cy="0"/>
        </a:xfrm>
      </p:grpSpPr>
      <p:pic>
        <p:nvPicPr>
          <p:cNvPr id="2" name="Icon"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6144875" y="7943850"/>
            <a:ext cx="1190625" cy="1190625"/>
          </a:xfrm>
          <a:prstGeom prst="rect">
            <a:avLst/>
          </a:prstGeom>
        </p:spPr>
      </p:pic>
      <p:pic>
        <p:nvPicPr>
          <p:cNvPr id="3" name="Frame 2095584899" descr="preencoded.png"/>
          <p:cNvPicPr>
            <a:picLocks noChangeAspect="1"/>
          </p:cNvPicPr>
          <p:nvPr/>
        </p:nvPicPr>
        <p:blipFill>
          <a:blip r:embed="rId5"/>
          <a:srcRect/>
          <a:stretch/>
        </p:blipFill>
        <p:spPr>
          <a:xfrm>
            <a:off x="0" y="0"/>
            <a:ext cx="18288000" cy="1343025"/>
          </a:xfrm>
          <a:prstGeom prst="rect">
            <a:avLst/>
          </a:prstGeom>
        </p:spPr>
      </p:pic>
      <p:sp>
        <p:nvSpPr>
          <p:cNvPr id="4" name="Data Collection Tips"/>
          <p:cNvSpPr/>
          <p:nvPr/>
        </p:nvSpPr>
        <p:spPr>
          <a:xfrm>
            <a:off x="952500" y="3200400"/>
            <a:ext cx="16402050" cy="1428750"/>
          </a:xfrm>
          <a:prstGeom prst="rect">
            <a:avLst/>
          </a:prstGeom>
          <a:noFill/>
          <a:ln/>
        </p:spPr>
        <p:txBody>
          <a:bodyPr wrap="square" lIns="0" tIns="0" rIns="0" bIns="0" rtlCol="0" anchor="t"/>
          <a:lstStyle/>
          <a:p>
            <a:r>
              <a:rPr lang="en-US" sz="9000">
                <a:solidFill>
                  <a:srgbClr val="FFFFFF"/>
                </a:solidFill>
                <a:latin typeface="Poppins SemiBold"/>
                <a:ea typeface="+mn-lt"/>
                <a:cs typeface="Poppins SemiBold"/>
              </a:rPr>
              <a:t>Conseils pour la collecte de données</a:t>
            </a:r>
            <a:endParaRPr lang="en-US"/>
          </a:p>
          <a:p>
            <a:pPr marL="0" indent="0" algn="l">
              <a:lnSpc>
                <a:spcPts val="11250"/>
              </a:lnSpc>
              <a:buNone/>
            </a:pPr>
            <a:endParaRPr lang="en-US" sz="9000" dirty="0">
              <a:solidFill>
                <a:srgbClr val="FFFFFF"/>
              </a:solidFill>
              <a:latin typeface="Poppins SemiBold"/>
              <a:cs typeface="Poppins SemiBold"/>
            </a:endParaRPr>
          </a:p>
        </p:txBody>
      </p:sp>
      <p:sp>
        <p:nvSpPr>
          <p:cNvPr id="5" name="Rectangle 4">
            <a:extLst>
              <a:ext uri="{FF2B5EF4-FFF2-40B4-BE49-F238E27FC236}">
                <a16:creationId xmlns:a16="http://schemas.microsoft.com/office/drawing/2014/main" id="{AB0AA689-FDF7-7C64-F2DE-0E687C5CCF35}"/>
              </a:ext>
            </a:extLst>
          </p:cNvPr>
          <p:cNvSpPr/>
          <p:nvPr/>
        </p:nvSpPr>
        <p:spPr>
          <a:xfrm>
            <a:off x="11982450" y="171450"/>
            <a:ext cx="6134100" cy="10668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10"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229725" y="3629025"/>
            <a:ext cx="7991475" cy="4514850"/>
          </a:xfrm>
          <a:prstGeom prst="rect">
            <a:avLst/>
          </a:prstGeom>
        </p:spPr>
      </p:pic>
      <p:pic>
        <p:nvPicPr>
          <p:cNvPr id="4" name="Frame 2095584909"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857250" y="3629025"/>
            <a:ext cx="7991475" cy="4514850"/>
          </a:xfrm>
          <a:prstGeom prst="rect">
            <a:avLst/>
          </a:prstGeom>
        </p:spPr>
      </p:pic>
      <p:sp>
        <p:nvSpPr>
          <p:cNvPr id="5" name="Strong vs weak probe questions"/>
          <p:cNvSpPr/>
          <p:nvPr/>
        </p:nvSpPr>
        <p:spPr>
          <a:xfrm>
            <a:off x="952500" y="800100"/>
            <a:ext cx="1626870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Strong vs weak probe questions</a:t>
            </a:r>
            <a:endParaRPr lang="en-US" sz="5250" dirty="0"/>
          </a:p>
        </p:txBody>
      </p:sp>
      <p:sp>
        <p:nvSpPr>
          <p:cNvPr id="6" name="Strong Probe"/>
          <p:cNvSpPr/>
          <p:nvPr/>
        </p:nvSpPr>
        <p:spPr>
          <a:xfrm>
            <a:off x="9534525" y="3933825"/>
            <a:ext cx="7400925" cy="1190625"/>
          </a:xfrm>
          <a:prstGeom prst="rect">
            <a:avLst/>
          </a:prstGeom>
          <a:noFill/>
          <a:ln/>
        </p:spPr>
        <p:txBody>
          <a:bodyPr wrap="square" lIns="0" tIns="0" rIns="0" bIns="0" rtlCol="0" anchor="t"/>
          <a:lstStyle/>
          <a:p>
            <a:pPr marL="0" indent="0" algn="l">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Strong Probe</a:t>
            </a:r>
            <a:endParaRPr lang="en-US" sz="7500" dirty="0"/>
          </a:p>
        </p:txBody>
      </p:sp>
      <p:sp>
        <p:nvSpPr>
          <p:cNvPr id="7" name="So tell me more about the reasons why you do not wash your hands at the clinic"/>
          <p:cNvSpPr/>
          <p:nvPr/>
        </p:nvSpPr>
        <p:spPr>
          <a:xfrm>
            <a:off x="9534525" y="5219700"/>
            <a:ext cx="7400925" cy="85725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So, tell me more about the reasons why you do not wash your hands at the clinic.</a:t>
            </a:r>
            <a:endParaRPr lang="en-US" sz="2250" dirty="0"/>
          </a:p>
        </p:txBody>
      </p:sp>
      <p:sp>
        <p:nvSpPr>
          <p:cNvPr id="8" name="Strong responce"/>
          <p:cNvSpPr/>
          <p:nvPr/>
        </p:nvSpPr>
        <p:spPr>
          <a:xfrm>
            <a:off x="9534525" y="6172200"/>
            <a:ext cx="7400925" cy="31432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SemiBold" pitchFamily="34" charset="0"/>
                <a:ea typeface="Poppins SemiBold" pitchFamily="34" charset="-122"/>
                <a:cs typeface="Poppins SemiBold" pitchFamily="34" charset="-120"/>
              </a:rPr>
              <a:t>Strong responce:</a:t>
            </a:r>
            <a:endParaRPr lang="en-US" sz="1500" dirty="0"/>
          </a:p>
        </p:txBody>
      </p:sp>
      <p:sp>
        <p:nvSpPr>
          <p:cNvPr id="9" name="Does not provide any leads or suggestions Simply ask the respondent to provide more information so that it is better understood why she does not wash hands Open-ended response"/>
          <p:cNvSpPr/>
          <p:nvPr/>
        </p:nvSpPr>
        <p:spPr>
          <a:xfrm>
            <a:off x="9534525" y="6581775"/>
            <a:ext cx="7400925" cy="1257300"/>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Does not provide any leads or suggestions
Simply ask the respondent to provide more information so that it is better understood why she does not wash hands
Open-ended response</a:t>
            </a:r>
            <a:endParaRPr lang="en-US" sz="1500" dirty="0"/>
          </a:p>
        </p:txBody>
      </p:sp>
      <p:sp>
        <p:nvSpPr>
          <p:cNvPr id="10" name="Weak Probe"/>
          <p:cNvSpPr/>
          <p:nvPr/>
        </p:nvSpPr>
        <p:spPr>
          <a:xfrm>
            <a:off x="1162050" y="3933825"/>
            <a:ext cx="7400925" cy="1190625"/>
          </a:xfrm>
          <a:prstGeom prst="rect">
            <a:avLst/>
          </a:prstGeom>
          <a:noFill/>
          <a:ln/>
        </p:spPr>
        <p:txBody>
          <a:bodyPr wrap="square" lIns="0" tIns="0" rIns="0" bIns="0" rtlCol="0" anchor="t"/>
          <a:lstStyle/>
          <a:p>
            <a:pPr marL="0" indent="0" algn="l">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Weak Probe</a:t>
            </a:r>
            <a:endParaRPr lang="en-US" sz="7500" dirty="0"/>
          </a:p>
        </p:txBody>
      </p:sp>
      <p:sp>
        <p:nvSpPr>
          <p:cNvPr id="11" name="Is lack of resources the reason why you do not wash your hands at the clinic"/>
          <p:cNvSpPr/>
          <p:nvPr/>
        </p:nvSpPr>
        <p:spPr>
          <a:xfrm>
            <a:off x="1162050" y="5219700"/>
            <a:ext cx="7400925" cy="85725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Is lack of resources the reason why you do not wash your hands at the clinic?</a:t>
            </a:r>
            <a:endParaRPr lang="en-US" sz="2250" dirty="0"/>
          </a:p>
        </p:txBody>
      </p:sp>
      <p:sp>
        <p:nvSpPr>
          <p:cNvPr id="12" name="Weak responce"/>
          <p:cNvSpPr/>
          <p:nvPr/>
        </p:nvSpPr>
        <p:spPr>
          <a:xfrm>
            <a:off x="1162050" y="6172200"/>
            <a:ext cx="7400925" cy="31432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SemiBold" pitchFamily="34" charset="0"/>
                <a:ea typeface="Poppins SemiBold" pitchFamily="34" charset="-122"/>
                <a:cs typeface="Poppins SemiBold" pitchFamily="34" charset="-120"/>
              </a:rPr>
              <a:t>Weak responce:</a:t>
            </a:r>
            <a:endParaRPr lang="en-US" sz="1500" dirty="0"/>
          </a:p>
        </p:txBody>
      </p:sp>
      <p:sp>
        <p:nvSpPr>
          <p:cNvPr id="13" name="Probe is leading and biased Suggests to the participant that lack of resources is the reason for not practicing hand washing Yesno responce"/>
          <p:cNvSpPr/>
          <p:nvPr/>
        </p:nvSpPr>
        <p:spPr>
          <a:xfrm>
            <a:off x="1162050" y="6581775"/>
            <a:ext cx="7400925" cy="1257300"/>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Probe is leading and biased
Suggests to the participant that “lack of resources” is the reason for not practicing hand washing
Yes/no responce</a:t>
            </a:r>
            <a:endParaRPr lang="en-US" sz="15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For example even if your question is around specific events eg food distributions you should be documenting informal conversations peoples body language moods or attitudes the general environment etc"/>
          <p:cNvSpPr/>
          <p:nvPr/>
        </p:nvSpPr>
        <p:spPr>
          <a:xfrm>
            <a:off x="6667500" y="7000875"/>
            <a:ext cx="4972050" cy="1571625"/>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Par </a:t>
            </a:r>
            <a:r>
              <a:rPr lang="en-US" sz="1500" err="1">
                <a:solidFill>
                  <a:srgbClr val="0D0D0D"/>
                </a:solidFill>
                <a:latin typeface="Poppins Light"/>
                <a:ea typeface="+mn-lt"/>
                <a:cs typeface="Poppins Light"/>
              </a:rPr>
              <a:t>exemple</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même</a:t>
            </a:r>
            <a:r>
              <a:rPr lang="en-US" sz="1500">
                <a:solidFill>
                  <a:srgbClr val="0D0D0D"/>
                </a:solidFill>
                <a:latin typeface="Poppins Light"/>
                <a:ea typeface="+mn-lt"/>
                <a:cs typeface="Poppins Light"/>
              </a:rPr>
              <a:t> si votre question porte sur des événements précis (p. ex. distributions de vivres), consignez aussi des conversations informelles, vos observations sur le langage corporel de vos interlocuteurs, leur humeur, leurs attitudes ou encore leur environnement, etc.</a:t>
            </a:r>
            <a:endParaRPr lang="en-US"/>
          </a:p>
          <a:p>
            <a:pPr marL="0" indent="0" algn="l">
              <a:lnSpc>
                <a:spcPts val="2475"/>
              </a:lnSpc>
              <a:buNone/>
            </a:pPr>
            <a:endParaRPr lang="en-US" sz="1500" dirty="0">
              <a:solidFill>
                <a:srgbClr val="0D0D0D"/>
              </a:solidFill>
              <a:latin typeface="Poppins Light"/>
              <a:cs typeface="Poppins Light"/>
            </a:endParaRPr>
          </a:p>
        </p:txBody>
      </p:sp>
      <p:sp>
        <p:nvSpPr>
          <p:cNvPr id="4" name="Cover a range of observations"/>
          <p:cNvSpPr/>
          <p:nvPr/>
        </p:nvSpPr>
        <p:spPr>
          <a:xfrm>
            <a:off x="6667500" y="6296025"/>
            <a:ext cx="4972050" cy="428625"/>
          </a:xfrm>
          <a:prstGeom prst="rect">
            <a:avLst/>
          </a:prstGeom>
          <a:noFill/>
          <a:ln/>
        </p:spPr>
        <p:txBody>
          <a:bodyPr wrap="square" lIns="0" tIns="0" rIns="0" bIns="0" rtlCol="0" anchor="t"/>
          <a:lstStyle/>
          <a:p>
            <a:r>
              <a:rPr lang="en-US" sz="2250">
                <a:solidFill>
                  <a:srgbClr val="0D0D0D"/>
                </a:solidFill>
                <a:latin typeface="Poppins SemiBold"/>
                <a:ea typeface="+mn-lt"/>
                <a:cs typeface="Poppins SemiBold"/>
              </a:rPr>
              <a:t>Ne </a:t>
            </a:r>
            <a:r>
              <a:rPr lang="en-US" sz="2250" err="1">
                <a:solidFill>
                  <a:srgbClr val="0D0D0D"/>
                </a:solidFill>
                <a:latin typeface="Poppins SemiBold"/>
                <a:ea typeface="+mn-lt"/>
                <a:cs typeface="Poppins SemiBold"/>
              </a:rPr>
              <a:t>limitez</a:t>
            </a:r>
            <a:r>
              <a:rPr lang="en-US" sz="2250">
                <a:solidFill>
                  <a:srgbClr val="0D0D0D"/>
                </a:solidFill>
                <a:latin typeface="Poppins SemiBold"/>
                <a:ea typeface="+mn-lt"/>
                <a:cs typeface="Poppins SemiBold"/>
              </a:rPr>
              <a:t> pas </a:t>
            </a:r>
            <a:r>
              <a:rPr lang="en-US" sz="2250" err="1">
                <a:solidFill>
                  <a:srgbClr val="0D0D0D"/>
                </a:solidFill>
                <a:latin typeface="Poppins SemiBold"/>
                <a:ea typeface="+mn-lt"/>
                <a:cs typeface="Poppins SemiBold"/>
              </a:rPr>
              <a:t>vos</a:t>
            </a:r>
            <a:r>
              <a:rPr lang="en-US" sz="2250">
                <a:solidFill>
                  <a:srgbClr val="0D0D0D"/>
                </a:solidFill>
                <a:latin typeface="Poppins SemiBold"/>
                <a:ea typeface="+mn-lt"/>
                <a:cs typeface="Poppins SemiBold"/>
              </a:rPr>
              <a:t> observations.</a:t>
            </a:r>
            <a:endParaRPr lang="en-US"/>
          </a:p>
          <a:p>
            <a:pPr marL="0" indent="0" algn="l">
              <a:lnSpc>
                <a:spcPts val="3375"/>
              </a:lnSpc>
              <a:buNone/>
            </a:pPr>
            <a:endParaRPr lang="en-US" sz="2250" dirty="0">
              <a:solidFill>
                <a:srgbClr val="0D0D0D"/>
              </a:solidFill>
              <a:latin typeface="Poppins SemiBold"/>
              <a:cs typeface="Poppins SemiBold"/>
            </a:endParaRPr>
          </a:p>
        </p:txBody>
      </p:sp>
      <p:sp>
        <p:nvSpPr>
          <p:cNvPr id="5" name="Some of the most interestingimportant observations may occur before or after"/>
          <p:cNvSpPr/>
          <p:nvPr/>
        </p:nvSpPr>
        <p:spPr>
          <a:xfrm>
            <a:off x="12382500" y="7000875"/>
            <a:ext cx="4972050" cy="628650"/>
          </a:xfrm>
          <a:prstGeom prst="rect">
            <a:avLst/>
          </a:prstGeom>
          <a:noFill/>
          <a:ln/>
        </p:spPr>
        <p:txBody>
          <a:bodyPr wrap="square" lIns="0" tIns="0" rIns="0" bIns="0" rtlCol="0" anchor="t"/>
          <a:lstStyle/>
          <a:p>
            <a:r>
              <a:rPr lang="en-US" sz="1500" err="1">
                <a:solidFill>
                  <a:srgbClr val="0D0D0D"/>
                </a:solidFill>
                <a:latin typeface="Poppins Light"/>
                <a:ea typeface="+mn-lt"/>
                <a:cs typeface="Poppins Light"/>
              </a:rPr>
              <a:t>Certaines</a:t>
            </a:r>
            <a:r>
              <a:rPr lang="en-US" sz="1500">
                <a:solidFill>
                  <a:srgbClr val="0D0D0D"/>
                </a:solidFill>
                <a:latin typeface="Poppins Light"/>
                <a:ea typeface="+mn-lt"/>
                <a:cs typeface="Poppins Light"/>
              </a:rPr>
              <a:t> des observations les plus intéressantes/importantes peuvent être faites avant ou après un entretien.</a:t>
            </a:r>
            <a:endParaRPr lang="en-US"/>
          </a:p>
          <a:p>
            <a:pPr marL="0" indent="0" algn="l">
              <a:lnSpc>
                <a:spcPts val="2475"/>
              </a:lnSpc>
              <a:buNone/>
            </a:pPr>
            <a:endParaRPr lang="en-US" sz="1500" dirty="0">
              <a:solidFill>
                <a:srgbClr val="0D0D0D"/>
              </a:solidFill>
              <a:latin typeface="Poppins Light"/>
              <a:cs typeface="Poppins Light"/>
            </a:endParaRPr>
          </a:p>
        </p:txBody>
      </p:sp>
      <p:sp>
        <p:nvSpPr>
          <p:cNvPr id="6" name="Arrive early and leave late"/>
          <p:cNvSpPr/>
          <p:nvPr/>
        </p:nvSpPr>
        <p:spPr>
          <a:xfrm>
            <a:off x="12382500" y="6296025"/>
            <a:ext cx="4972050" cy="428625"/>
          </a:xfrm>
          <a:prstGeom prst="rect">
            <a:avLst/>
          </a:prstGeom>
          <a:noFill/>
          <a:ln/>
        </p:spPr>
        <p:txBody>
          <a:bodyPr wrap="square" lIns="0" tIns="0" rIns="0" bIns="0" rtlCol="0" anchor="t"/>
          <a:lstStyle/>
          <a:p>
            <a:r>
              <a:rPr lang="en-US" sz="2250" err="1">
                <a:solidFill>
                  <a:srgbClr val="0D0D0D"/>
                </a:solidFill>
                <a:latin typeface="Poppins SemiBold"/>
                <a:ea typeface="+mn-lt"/>
                <a:cs typeface="Poppins SemiBold"/>
              </a:rPr>
              <a:t>Arrivez</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tôt</a:t>
            </a:r>
            <a:r>
              <a:rPr lang="en-US" sz="2250">
                <a:solidFill>
                  <a:srgbClr val="0D0D0D"/>
                </a:solidFill>
                <a:latin typeface="Poppins SemiBold"/>
                <a:ea typeface="+mn-lt"/>
                <a:cs typeface="Poppins SemiBold"/>
              </a:rPr>
              <a:t> et </a:t>
            </a:r>
            <a:r>
              <a:rPr lang="en-US" sz="2250" err="1">
                <a:solidFill>
                  <a:srgbClr val="0D0D0D"/>
                </a:solidFill>
                <a:latin typeface="Poppins SemiBold"/>
                <a:ea typeface="+mn-lt"/>
                <a:cs typeface="Poppins SemiBold"/>
              </a:rPr>
              <a:t>partez</a:t>
            </a:r>
            <a:r>
              <a:rPr lang="en-US" sz="2250">
                <a:solidFill>
                  <a:srgbClr val="0D0D0D"/>
                </a:solidFill>
                <a:latin typeface="Poppins SemiBold"/>
                <a:ea typeface="+mn-lt"/>
                <a:cs typeface="Poppins SemiBold"/>
              </a:rPr>
              <a:t> tard.</a:t>
            </a:r>
            <a:endParaRPr lang="en-US">
              <a:latin typeface="Poppins SemiBold"/>
              <a:cs typeface="Poppins SemiBold"/>
            </a:endParaRPr>
          </a:p>
          <a:p>
            <a:pPr marL="0" indent="0" algn="l">
              <a:lnSpc>
                <a:spcPts val="3375"/>
              </a:lnSpc>
              <a:buNone/>
            </a:pPr>
            <a:endParaRPr lang="en-US" sz="2250" dirty="0">
              <a:solidFill>
                <a:srgbClr val="0D0D0D"/>
              </a:solidFill>
              <a:latin typeface="Poppins SemiBold"/>
              <a:cs typeface="Poppins SemiBold"/>
            </a:endParaRPr>
          </a:p>
        </p:txBody>
      </p:sp>
      <p:sp>
        <p:nvSpPr>
          <p:cNvPr id="7" name="This can increase the level of detail you capture"/>
          <p:cNvSpPr/>
          <p:nvPr/>
        </p:nvSpPr>
        <p:spPr>
          <a:xfrm>
            <a:off x="12382500" y="8877300"/>
            <a:ext cx="4972050" cy="314325"/>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Cela </a:t>
            </a:r>
            <a:r>
              <a:rPr lang="en-US" sz="1500" err="1">
                <a:solidFill>
                  <a:srgbClr val="0D0D0D"/>
                </a:solidFill>
                <a:latin typeface="Poppins Light"/>
                <a:ea typeface="+mn-lt"/>
                <a:cs typeface="Poppins Light"/>
              </a:rPr>
              <a:t>peut</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rendre</a:t>
            </a:r>
            <a:r>
              <a:rPr lang="en-US" sz="1500">
                <a:solidFill>
                  <a:srgbClr val="0D0D0D"/>
                </a:solidFill>
                <a:latin typeface="Poppins Light"/>
                <a:ea typeface="+mn-lt"/>
                <a:cs typeface="Poppins Light"/>
              </a:rPr>
              <a:t> vos observations plus précises.</a:t>
            </a:r>
            <a:endParaRPr lang="en-US"/>
          </a:p>
          <a:p>
            <a:pPr marL="0" indent="0" algn="l">
              <a:lnSpc>
                <a:spcPts val="2475"/>
              </a:lnSpc>
              <a:buNone/>
            </a:pPr>
            <a:endParaRPr lang="en-US" sz="1500" dirty="0">
              <a:solidFill>
                <a:srgbClr val="0D0D0D"/>
              </a:solidFill>
              <a:latin typeface="Poppins Light"/>
              <a:cs typeface="Poppins Light"/>
            </a:endParaRPr>
          </a:p>
        </p:txBody>
      </p:sp>
      <p:sp>
        <p:nvSpPr>
          <p:cNvPr id="8" name="Consider using present tense"/>
          <p:cNvSpPr/>
          <p:nvPr/>
        </p:nvSpPr>
        <p:spPr>
          <a:xfrm>
            <a:off x="12382500" y="8172450"/>
            <a:ext cx="4972050" cy="428625"/>
          </a:xfrm>
          <a:prstGeom prst="rect">
            <a:avLst/>
          </a:prstGeom>
          <a:noFill/>
          <a:ln/>
        </p:spPr>
        <p:txBody>
          <a:bodyPr wrap="square" lIns="0" tIns="0" rIns="0" bIns="0" rtlCol="0" anchor="t"/>
          <a:lstStyle/>
          <a:p>
            <a:r>
              <a:rPr lang="en-US" sz="2250" err="1">
                <a:solidFill>
                  <a:srgbClr val="0D0D0D"/>
                </a:solidFill>
                <a:latin typeface="Poppins SemiBold"/>
                <a:ea typeface="+mn-lt"/>
                <a:cs typeface="Poppins SemiBold"/>
              </a:rPr>
              <a:t>Écrivez</a:t>
            </a:r>
            <a:r>
              <a:rPr lang="en-US" sz="2250">
                <a:solidFill>
                  <a:srgbClr val="0D0D0D"/>
                </a:solidFill>
                <a:latin typeface="Poppins SemiBold"/>
                <a:ea typeface="+mn-lt"/>
                <a:cs typeface="Poppins SemiBold"/>
              </a:rPr>
              <a:t> au </a:t>
            </a:r>
            <a:r>
              <a:rPr lang="en-US" sz="2250" err="1">
                <a:solidFill>
                  <a:srgbClr val="0D0D0D"/>
                </a:solidFill>
                <a:latin typeface="Poppins SemiBold"/>
                <a:ea typeface="+mn-lt"/>
                <a:cs typeface="Poppins SemiBold"/>
              </a:rPr>
              <a:t>présent</a:t>
            </a:r>
            <a:r>
              <a:rPr lang="en-US" sz="2250">
                <a:solidFill>
                  <a:srgbClr val="0D0D0D"/>
                </a:solidFill>
                <a:latin typeface="Poppins SemiBold"/>
                <a:ea typeface="+mn-lt"/>
                <a:cs typeface="Poppins SemiBold"/>
              </a:rPr>
              <a:t>.</a:t>
            </a:r>
            <a:endParaRPr lang="en-US"/>
          </a:p>
          <a:p>
            <a:pPr marL="0" indent="0" algn="l">
              <a:lnSpc>
                <a:spcPts val="3375"/>
              </a:lnSpc>
              <a:buNone/>
            </a:pPr>
            <a:endParaRPr lang="en-US" sz="2250" dirty="0">
              <a:solidFill>
                <a:srgbClr val="0D0D0D"/>
              </a:solidFill>
              <a:latin typeface="Poppins SemiBold"/>
              <a:cs typeface="Poppins SemiBold"/>
            </a:endParaRPr>
          </a:p>
        </p:txBody>
      </p:sp>
      <p:sp>
        <p:nvSpPr>
          <p:cNvPr id="9" name="Because you will expand and writetype up your notes soon after you write them it does not matter if you are the only person who can understand your shorthand system Use abbreviations and acronyms to quickly note what is happening and being said"/>
          <p:cNvSpPr/>
          <p:nvPr/>
        </p:nvSpPr>
        <p:spPr>
          <a:xfrm>
            <a:off x="952500" y="7000875"/>
            <a:ext cx="4972050" cy="1571625"/>
          </a:xfrm>
          <a:prstGeom prst="rect">
            <a:avLst/>
          </a:prstGeom>
          <a:noFill/>
          <a:ln/>
        </p:spPr>
        <p:txBody>
          <a:bodyPr wrap="square" lIns="0" tIns="0" rIns="0" bIns="0" rtlCol="0" anchor="t"/>
          <a:lstStyle/>
          <a:p>
            <a:r>
              <a:rPr lang="en-US" sz="1500" err="1">
                <a:solidFill>
                  <a:srgbClr val="0D0D0D"/>
                </a:solidFill>
                <a:latin typeface="Poppins Light"/>
                <a:ea typeface="+mn-lt"/>
                <a:cs typeface="Poppins Light"/>
              </a:rPr>
              <a:t>Étant</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donné</a:t>
            </a:r>
            <a:r>
              <a:rPr lang="en-US" sz="1500">
                <a:solidFill>
                  <a:srgbClr val="0D0D0D"/>
                </a:solidFill>
                <a:latin typeface="Poppins Light"/>
                <a:ea typeface="+mn-lt"/>
                <a:cs typeface="Poppins Light"/>
              </a:rPr>
              <a:t> que vous développerez et mettrez vos notes au propre (ou les taperez sur support informatique) rapidement après les avoir écrites, peu importe si vous êtes le/la seul·e à pouvoir les relire. Utilisez des abréviations et des acronymes pour synthétiser ce qui se dit et se passe pendant la discussion. </a:t>
            </a:r>
            <a:endParaRPr lang="en-US"/>
          </a:p>
          <a:p>
            <a:pPr marL="0" indent="0" algn="l">
              <a:lnSpc>
                <a:spcPts val="2475"/>
              </a:lnSpc>
              <a:buNone/>
            </a:pPr>
            <a:endParaRPr lang="en-US" sz="1500" dirty="0">
              <a:solidFill>
                <a:srgbClr val="0D0D0D"/>
              </a:solidFill>
              <a:latin typeface="Poppins Light"/>
              <a:cs typeface="Poppins Light"/>
            </a:endParaRPr>
          </a:p>
        </p:txBody>
      </p:sp>
      <p:sp>
        <p:nvSpPr>
          <p:cNvPr id="10" name="Use shorthand"/>
          <p:cNvSpPr/>
          <p:nvPr/>
        </p:nvSpPr>
        <p:spPr>
          <a:xfrm>
            <a:off x="952500" y="6296025"/>
            <a:ext cx="4972050" cy="428625"/>
          </a:xfrm>
          <a:prstGeom prst="rect">
            <a:avLst/>
          </a:prstGeom>
          <a:noFill/>
          <a:ln/>
        </p:spPr>
        <p:txBody>
          <a:bodyPr wrap="square" lIns="0" tIns="0" rIns="0" bIns="0" rtlCol="0" anchor="t"/>
          <a:lstStyle/>
          <a:p>
            <a:r>
              <a:rPr lang="en-US" sz="2250" err="1">
                <a:solidFill>
                  <a:srgbClr val="0D0D0D"/>
                </a:solidFill>
                <a:latin typeface="Poppins SemiBold"/>
                <a:ea typeface="+mn-lt"/>
                <a:cs typeface="Poppins SemiBold"/>
              </a:rPr>
              <a:t>Écrivez</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en</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abrégé</a:t>
            </a:r>
            <a:endParaRPr lang="en-US" err="1">
              <a:latin typeface="Poppins SemiBold"/>
              <a:cs typeface="Poppins SemiBold"/>
            </a:endParaRPr>
          </a:p>
          <a:p>
            <a:pPr marL="0" indent="0" algn="l">
              <a:lnSpc>
                <a:spcPts val="3375"/>
              </a:lnSpc>
              <a:buNone/>
            </a:pPr>
            <a:endParaRPr lang="en-US" sz="2250" dirty="0">
              <a:solidFill>
                <a:srgbClr val="0D0D0D"/>
              </a:solidFill>
              <a:latin typeface="Poppins SemiBold"/>
              <a:cs typeface="Poppins SemiBold"/>
            </a:endParaRPr>
          </a:p>
        </p:txBody>
      </p:sp>
      <p:sp>
        <p:nvSpPr>
          <p:cNvPr id="11" name="It is usually practical to make only brief notes during data collection Direct quotes can be especially hard to write down accurately Rather than try to document every detail or quote write down key words and phrases that will trigger your memory when you"/>
          <p:cNvSpPr/>
          <p:nvPr/>
        </p:nvSpPr>
        <p:spPr>
          <a:xfrm>
            <a:off x="12382500" y="4085693"/>
            <a:ext cx="4972050" cy="1885950"/>
          </a:xfrm>
          <a:prstGeom prst="rect">
            <a:avLst/>
          </a:prstGeom>
          <a:noFill/>
          <a:ln/>
        </p:spPr>
        <p:txBody>
          <a:bodyPr wrap="square" lIns="0" tIns="0" rIns="0" bIns="0" rtlCol="0" anchor="t"/>
          <a:lstStyle/>
          <a:p>
            <a:r>
              <a:rPr lang="en-US" sz="1500" dirty="0">
                <a:solidFill>
                  <a:srgbClr val="0D0D0D"/>
                </a:solidFill>
                <a:latin typeface="Poppins Light"/>
                <a:ea typeface="+mn-lt"/>
                <a:cs typeface="Poppins Light"/>
              </a:rPr>
              <a:t>En </a:t>
            </a:r>
            <a:r>
              <a:rPr lang="en-US" sz="1500" dirty="0" err="1">
                <a:solidFill>
                  <a:srgbClr val="0D0D0D"/>
                </a:solidFill>
                <a:latin typeface="Poppins Light"/>
                <a:ea typeface="+mn-lt"/>
                <a:cs typeface="Poppins Light"/>
              </a:rPr>
              <a:t>général</a:t>
            </a:r>
            <a:r>
              <a:rPr lang="en-US" sz="1500" dirty="0">
                <a:solidFill>
                  <a:srgbClr val="0D0D0D"/>
                </a:solidFill>
                <a:latin typeface="Poppins Light"/>
                <a:ea typeface="+mn-lt"/>
                <a:cs typeface="Poppins Light"/>
              </a:rPr>
              <a:t>, il </a:t>
            </a:r>
            <a:r>
              <a:rPr lang="en-US" sz="1500" dirty="0" err="1">
                <a:solidFill>
                  <a:srgbClr val="0D0D0D"/>
                </a:solidFill>
                <a:latin typeface="Poppins Light"/>
                <a:ea typeface="+mn-lt"/>
                <a:cs typeface="Poppins Light"/>
              </a:rPr>
              <a:t>est</a:t>
            </a:r>
            <a:r>
              <a:rPr lang="en-US" sz="1500" dirty="0">
                <a:solidFill>
                  <a:srgbClr val="0D0D0D"/>
                </a:solidFill>
                <a:latin typeface="Poppins Light"/>
                <a:ea typeface="+mn-lt"/>
                <a:cs typeface="Poppins Light"/>
              </a:rPr>
              <a:t> pratique de </a:t>
            </a:r>
            <a:r>
              <a:rPr lang="en-US" sz="1500" dirty="0" err="1">
                <a:solidFill>
                  <a:srgbClr val="0D0D0D"/>
                </a:solidFill>
                <a:latin typeface="Poppins Light"/>
                <a:ea typeface="+mn-lt"/>
                <a:cs typeface="Poppins Light"/>
              </a:rPr>
              <a:t>s’en</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tenir</a:t>
            </a:r>
            <a:r>
              <a:rPr lang="en-US" sz="1500" dirty="0">
                <a:solidFill>
                  <a:srgbClr val="0D0D0D"/>
                </a:solidFill>
                <a:latin typeface="Poppins Light"/>
                <a:ea typeface="+mn-lt"/>
                <a:cs typeface="Poppins Light"/>
              </a:rPr>
              <a:t> à des notes </a:t>
            </a:r>
            <a:r>
              <a:rPr lang="en-US" sz="1500" dirty="0" err="1">
                <a:solidFill>
                  <a:srgbClr val="0D0D0D"/>
                </a:solidFill>
                <a:latin typeface="Poppins Light"/>
                <a:ea typeface="+mn-lt"/>
                <a:cs typeface="Poppins Light"/>
              </a:rPr>
              <a:t>succinctes</a:t>
            </a:r>
            <a:r>
              <a:rPr lang="en-US" sz="1500" dirty="0">
                <a:solidFill>
                  <a:srgbClr val="0D0D0D"/>
                </a:solidFill>
                <a:latin typeface="Poppins Light"/>
                <a:ea typeface="+mn-lt"/>
                <a:cs typeface="Poppins Light"/>
              </a:rPr>
              <a:t> pendant la </a:t>
            </a:r>
            <a:r>
              <a:rPr lang="en-US" sz="1500" dirty="0" err="1">
                <a:solidFill>
                  <a:srgbClr val="0D0D0D"/>
                </a:solidFill>
                <a:latin typeface="Poppins Light"/>
                <a:ea typeface="+mn-lt"/>
                <a:cs typeface="Poppins Light"/>
              </a:rPr>
              <a:t>collecte</a:t>
            </a:r>
            <a:r>
              <a:rPr lang="en-US" sz="1500" dirty="0">
                <a:solidFill>
                  <a:srgbClr val="0D0D0D"/>
                </a:solidFill>
                <a:latin typeface="Poppins Light"/>
                <a:ea typeface="+mn-lt"/>
                <a:cs typeface="Poppins Light"/>
              </a:rPr>
              <a:t> de données. Il </a:t>
            </a:r>
            <a:r>
              <a:rPr lang="en-US" sz="1500" dirty="0" err="1">
                <a:solidFill>
                  <a:srgbClr val="0D0D0D"/>
                </a:solidFill>
                <a:latin typeface="Poppins Light"/>
                <a:ea typeface="+mn-lt"/>
                <a:cs typeface="Poppins Light"/>
              </a:rPr>
              <a:t>est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parfois</a:t>
            </a:r>
            <a:r>
              <a:rPr lang="en-US" sz="1500" dirty="0">
                <a:solidFill>
                  <a:srgbClr val="0D0D0D"/>
                </a:solidFill>
                <a:latin typeface="Poppins Light"/>
                <a:ea typeface="+mn-lt"/>
                <a:cs typeface="Poppins Light"/>
              </a:rPr>
              <a:t> très difficile de </a:t>
            </a:r>
            <a:r>
              <a:rPr lang="en-US" sz="1500" dirty="0" err="1">
                <a:solidFill>
                  <a:srgbClr val="0D0D0D"/>
                </a:solidFill>
                <a:latin typeface="Poppins Light"/>
                <a:ea typeface="+mn-lt"/>
                <a:cs typeface="Poppins Light"/>
              </a:rPr>
              <a:t>transcrire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littéralement</a:t>
            </a:r>
            <a:r>
              <a:rPr lang="en-US" sz="1500" dirty="0">
                <a:solidFill>
                  <a:srgbClr val="0D0D0D"/>
                </a:solidFill>
                <a:latin typeface="Poppins Light"/>
                <a:ea typeface="+mn-lt"/>
                <a:cs typeface="Poppins Light"/>
              </a:rPr>
              <a:t> des citations. </a:t>
            </a:r>
            <a:r>
              <a:rPr lang="en-US" sz="1500" dirty="0" err="1">
                <a:solidFill>
                  <a:srgbClr val="0D0D0D"/>
                </a:solidFill>
                <a:latin typeface="Poppins Light"/>
                <a:ea typeface="+mn-lt"/>
                <a:cs typeface="Poppins Light"/>
              </a:rPr>
              <a:t>Plutôt</a:t>
            </a:r>
            <a:r>
              <a:rPr lang="en-US" sz="1500" dirty="0">
                <a:solidFill>
                  <a:srgbClr val="0D0D0D"/>
                </a:solidFill>
                <a:latin typeface="Poppins Light"/>
                <a:ea typeface="+mn-lt"/>
                <a:cs typeface="Poppins Light"/>
              </a:rPr>
              <a:t> que de consigner </a:t>
            </a:r>
            <a:r>
              <a:rPr lang="en-US" sz="1500" dirty="0" err="1">
                <a:solidFill>
                  <a:srgbClr val="0D0D0D"/>
                </a:solidFill>
                <a:latin typeface="Poppins Light"/>
                <a:ea typeface="+mn-lt"/>
                <a:cs typeface="Poppins Light"/>
              </a:rPr>
              <a:t>chaque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détail</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ou</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chaque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propos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écrivez</a:t>
            </a:r>
            <a:r>
              <a:rPr lang="en-US" sz="1500" dirty="0">
                <a:solidFill>
                  <a:srgbClr val="0D0D0D"/>
                </a:solidFill>
                <a:latin typeface="Poppins Light"/>
                <a:ea typeface="+mn-lt"/>
                <a:cs typeface="Poppins Light"/>
              </a:rPr>
              <a:t> des mots et des phrases </a:t>
            </a:r>
            <a:r>
              <a:rPr lang="en-US" sz="1500" dirty="0" err="1">
                <a:solidFill>
                  <a:srgbClr val="0D0D0D"/>
                </a:solidFill>
                <a:latin typeface="Poppins Light"/>
                <a:ea typeface="+mn-lt"/>
                <a:cs typeface="Poppins Light"/>
              </a:rPr>
              <a:t>clés</a:t>
            </a:r>
            <a:r>
              <a:rPr lang="en-US" sz="1500" dirty="0">
                <a:solidFill>
                  <a:srgbClr val="0D0D0D"/>
                </a:solidFill>
                <a:latin typeface="Poppins Light"/>
                <a:ea typeface="+mn-lt"/>
                <a:cs typeface="Poppins Light"/>
              </a:rPr>
              <a:t> qui </a:t>
            </a:r>
            <a:r>
              <a:rPr lang="en-US" sz="1500" dirty="0" err="1">
                <a:solidFill>
                  <a:srgbClr val="0D0D0D"/>
                </a:solidFill>
                <a:latin typeface="Poppins Light"/>
                <a:ea typeface="+mn-lt"/>
                <a:cs typeface="Poppins Light"/>
              </a:rPr>
              <a:t>réactiveront</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votre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mémoire</a:t>
            </a:r>
            <a:r>
              <a:rPr lang="en-US" sz="1500" dirty="0">
                <a:solidFill>
                  <a:srgbClr val="0D0D0D"/>
                </a:solidFill>
                <a:latin typeface="Poppins Light"/>
                <a:ea typeface="+mn-lt"/>
                <a:cs typeface="Poppins Light"/>
              </a:rPr>
              <a:t> au moment de </a:t>
            </a:r>
            <a:r>
              <a:rPr lang="en-US" sz="1500" dirty="0" err="1">
                <a:solidFill>
                  <a:srgbClr val="0D0D0D"/>
                </a:solidFill>
                <a:latin typeface="Poppins Light"/>
                <a:ea typeface="+mn-lt"/>
                <a:cs typeface="Poppins Light"/>
              </a:rPr>
              <a:t>développer</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vos</a:t>
            </a:r>
            <a:r>
              <a:rPr lang="en-US" sz="1500" dirty="0">
                <a:solidFill>
                  <a:srgbClr val="0D0D0D"/>
                </a:solidFill>
                <a:latin typeface="Poppins Light"/>
                <a:ea typeface="+mn-lt"/>
                <a:cs typeface="Poppins Light"/>
              </a:rPr>
              <a:t> notes. </a:t>
            </a:r>
            <a:endParaRPr lang="en-US" dirty="0"/>
          </a:p>
          <a:p>
            <a:pPr marL="0" indent="0" algn="l">
              <a:lnSpc>
                <a:spcPts val="2475"/>
              </a:lnSpc>
              <a:buNone/>
            </a:pPr>
            <a:endParaRPr lang="en-US" sz="1500" dirty="0">
              <a:solidFill>
                <a:srgbClr val="0D0D0D"/>
              </a:solidFill>
              <a:latin typeface="Poppins Light"/>
              <a:cs typeface="Poppins Light"/>
            </a:endParaRPr>
          </a:p>
        </p:txBody>
      </p:sp>
      <p:sp>
        <p:nvSpPr>
          <p:cNvPr id="12" name="Take notes strategically"/>
          <p:cNvSpPr/>
          <p:nvPr/>
        </p:nvSpPr>
        <p:spPr>
          <a:xfrm>
            <a:off x="12382500" y="3295650"/>
            <a:ext cx="4972050" cy="428625"/>
          </a:xfrm>
          <a:prstGeom prst="rect">
            <a:avLst/>
          </a:prstGeom>
          <a:noFill/>
          <a:ln/>
        </p:spPr>
        <p:txBody>
          <a:bodyPr wrap="square" lIns="0" tIns="0" rIns="0" bIns="0" rtlCol="0" anchor="t"/>
          <a:lstStyle/>
          <a:p>
            <a:r>
              <a:rPr lang="en-US" sz="2250" err="1">
                <a:solidFill>
                  <a:srgbClr val="0D0D0D"/>
                </a:solidFill>
                <a:latin typeface="Poppins SemiBold"/>
                <a:ea typeface="+mn-lt"/>
                <a:cs typeface="Poppins SemiBold"/>
              </a:rPr>
              <a:t>Effectuez</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une</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prise</a:t>
            </a:r>
            <a:r>
              <a:rPr lang="en-US" sz="2250">
                <a:solidFill>
                  <a:srgbClr val="0D0D0D"/>
                </a:solidFill>
                <a:latin typeface="Poppins SemiBold"/>
                <a:ea typeface="+mn-lt"/>
                <a:cs typeface="Poppins SemiBold"/>
              </a:rPr>
              <a:t> de notes </a:t>
            </a:r>
            <a:r>
              <a:rPr lang="en-US" sz="2250" err="1">
                <a:solidFill>
                  <a:srgbClr val="0D0D0D"/>
                </a:solidFill>
                <a:latin typeface="Poppins SemiBold"/>
                <a:ea typeface="+mn-lt"/>
                <a:cs typeface="Poppins SemiBold"/>
              </a:rPr>
              <a:t>stratégique</a:t>
            </a:r>
            <a:r>
              <a:rPr lang="en-US" sz="2250">
                <a:solidFill>
                  <a:srgbClr val="0D0D0D"/>
                </a:solidFill>
                <a:latin typeface="Poppins SemiBold"/>
                <a:ea typeface="+mn-lt"/>
                <a:cs typeface="Poppins SemiBold"/>
              </a:rPr>
              <a:t>.</a:t>
            </a:r>
            <a:endParaRPr lang="en-US"/>
          </a:p>
          <a:p>
            <a:pPr marL="0" indent="0" algn="l">
              <a:lnSpc>
                <a:spcPts val="3375"/>
              </a:lnSpc>
              <a:buNone/>
            </a:pPr>
            <a:endParaRPr lang="en-US" sz="2250" dirty="0">
              <a:solidFill>
                <a:srgbClr val="0D0D0D"/>
              </a:solidFill>
              <a:latin typeface="Poppins SemiBold"/>
              <a:cs typeface="Poppins SemiBold"/>
            </a:endParaRPr>
          </a:p>
        </p:txBody>
      </p:sp>
      <p:sp>
        <p:nvSpPr>
          <p:cNvPr id="13" name="on the page for expanding your notes or plan to expand them on a separate page"/>
          <p:cNvSpPr/>
          <p:nvPr/>
        </p:nvSpPr>
        <p:spPr>
          <a:xfrm>
            <a:off x="6667500" y="4085693"/>
            <a:ext cx="4972050" cy="628650"/>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sur la </a:t>
            </a:r>
            <a:r>
              <a:rPr lang="en-US" sz="1500" err="1">
                <a:solidFill>
                  <a:srgbClr val="0D0D0D"/>
                </a:solidFill>
                <a:latin typeface="Poppins Light"/>
                <a:ea typeface="+mn-lt"/>
                <a:cs typeface="Poppins Light"/>
              </a:rPr>
              <a:t>feuille</a:t>
            </a:r>
            <a:r>
              <a:rPr lang="en-US" sz="1500">
                <a:solidFill>
                  <a:srgbClr val="0D0D0D"/>
                </a:solidFill>
                <a:latin typeface="Poppins Light"/>
                <a:ea typeface="+mn-lt"/>
                <a:cs typeface="Poppins Light"/>
              </a:rPr>
              <a:t> pour y étoffer vos notes ou prévoyez de les développer sur une feuille à part.</a:t>
            </a:r>
            <a:endParaRPr lang="en-US"/>
          </a:p>
          <a:p>
            <a:pPr marL="0" indent="0" algn="l">
              <a:lnSpc>
                <a:spcPts val="2475"/>
              </a:lnSpc>
              <a:buNone/>
            </a:pPr>
            <a:endParaRPr lang="en-US" sz="1500" dirty="0">
              <a:solidFill>
                <a:srgbClr val="0D0D0D"/>
              </a:solidFill>
              <a:latin typeface="Poppins Light"/>
              <a:cs typeface="Poppins Light"/>
            </a:endParaRPr>
          </a:p>
        </p:txBody>
      </p:sp>
      <p:sp>
        <p:nvSpPr>
          <p:cNvPr id="14" name="Leave space"/>
          <p:cNvSpPr/>
          <p:nvPr/>
        </p:nvSpPr>
        <p:spPr>
          <a:xfrm>
            <a:off x="6667500" y="3295650"/>
            <a:ext cx="4972050" cy="428625"/>
          </a:xfrm>
          <a:prstGeom prst="rect">
            <a:avLst/>
          </a:prstGeom>
          <a:noFill/>
          <a:ln/>
        </p:spPr>
        <p:txBody>
          <a:bodyPr wrap="square" lIns="0" tIns="0" rIns="0" bIns="0" rtlCol="0" anchor="t"/>
          <a:lstStyle/>
          <a:p>
            <a:r>
              <a:rPr lang="en-US" sz="2250">
                <a:solidFill>
                  <a:srgbClr val="0D0D0D"/>
                </a:solidFill>
                <a:latin typeface="Poppins SemiBold"/>
                <a:ea typeface="+mn-lt"/>
                <a:cs typeface="Poppins SemiBold"/>
              </a:rPr>
              <a:t>Laissez </a:t>
            </a:r>
            <a:r>
              <a:rPr lang="en-US" sz="2250" err="1">
                <a:solidFill>
                  <a:srgbClr val="0D0D0D"/>
                </a:solidFill>
                <a:latin typeface="Poppins SemiBold"/>
                <a:ea typeface="+mn-lt"/>
                <a:cs typeface="Poppins SemiBold"/>
              </a:rPr>
              <a:t>assez</a:t>
            </a:r>
            <a:r>
              <a:rPr lang="en-US" sz="2250">
                <a:solidFill>
                  <a:srgbClr val="0D0D0D"/>
                </a:solidFill>
                <a:latin typeface="Poppins SemiBold"/>
                <a:ea typeface="+mn-lt"/>
                <a:cs typeface="Poppins SemiBold"/>
              </a:rPr>
              <a:t> de place</a:t>
            </a:r>
            <a:endParaRPr lang="en-US"/>
          </a:p>
          <a:p>
            <a:pPr marL="0" indent="0" algn="l">
              <a:lnSpc>
                <a:spcPts val="3375"/>
              </a:lnSpc>
              <a:buNone/>
            </a:pPr>
            <a:endParaRPr lang="en-US" sz="2250" dirty="0">
              <a:solidFill>
                <a:srgbClr val="0D0D0D"/>
              </a:solidFill>
              <a:latin typeface="Poppins SemiBold"/>
              <a:cs typeface="Poppins SemiBold"/>
            </a:endParaRPr>
          </a:p>
        </p:txBody>
      </p:sp>
      <p:sp>
        <p:nvSpPr>
          <p:cNvPr id="15" name="with the date time place and type of data collection event"/>
          <p:cNvSpPr/>
          <p:nvPr/>
        </p:nvSpPr>
        <p:spPr>
          <a:xfrm>
            <a:off x="952500" y="4085693"/>
            <a:ext cx="4972050" cy="628650"/>
          </a:xfrm>
          <a:prstGeom prst="rect">
            <a:avLst/>
          </a:prstGeom>
          <a:noFill/>
          <a:ln/>
        </p:spPr>
        <p:txBody>
          <a:bodyPr wrap="square" lIns="0" tIns="0" rIns="0" bIns="0" rtlCol="0" anchor="t"/>
          <a:lstStyle/>
          <a:p>
            <a:r>
              <a:rPr lang="en-US" sz="1500" dirty="0" err="1">
                <a:solidFill>
                  <a:srgbClr val="0D0D0D"/>
                </a:solidFill>
                <a:latin typeface="Poppins Light"/>
                <a:ea typeface="+mn-lt"/>
                <a:cs typeface="Poppins Light"/>
              </a:rPr>
              <a:t>en</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inscrivant</a:t>
            </a:r>
            <a:r>
              <a:rPr lang="en-US" sz="1500" dirty="0">
                <a:solidFill>
                  <a:srgbClr val="0D0D0D"/>
                </a:solidFill>
                <a:latin typeface="Poppins Light"/>
                <a:ea typeface="+mn-lt"/>
                <a:cs typeface="Poppins Light"/>
              </a:rPr>
              <a:t> la date, l’heure, le lieu et le type de l’activité de collecte de données.</a:t>
            </a:r>
            <a:endParaRPr lang="en-US" dirty="0"/>
          </a:p>
          <a:p>
            <a:pPr marL="0" indent="0" algn="l">
              <a:lnSpc>
                <a:spcPts val="2475"/>
              </a:lnSpc>
              <a:buNone/>
            </a:pPr>
            <a:endParaRPr lang="en-US" sz="1500" dirty="0">
              <a:solidFill>
                <a:srgbClr val="0D0D0D"/>
              </a:solidFill>
              <a:latin typeface="Poppins Light"/>
              <a:cs typeface="Poppins Light"/>
            </a:endParaRPr>
          </a:p>
        </p:txBody>
      </p:sp>
      <p:sp>
        <p:nvSpPr>
          <p:cNvPr id="16" name="Begin each entry"/>
          <p:cNvSpPr/>
          <p:nvPr/>
        </p:nvSpPr>
        <p:spPr>
          <a:xfrm>
            <a:off x="952500" y="3295650"/>
            <a:ext cx="4972050" cy="428625"/>
          </a:xfrm>
          <a:prstGeom prst="rect">
            <a:avLst/>
          </a:prstGeom>
          <a:noFill/>
          <a:ln/>
        </p:spPr>
        <p:txBody>
          <a:bodyPr wrap="square" lIns="0" tIns="0" rIns="0" bIns="0" rtlCol="0" anchor="t"/>
          <a:lstStyle/>
          <a:p>
            <a:r>
              <a:rPr lang="en-US" sz="2250" err="1">
                <a:solidFill>
                  <a:srgbClr val="0D0D0D"/>
                </a:solidFill>
                <a:latin typeface="Poppins SemiBold"/>
                <a:ea typeface="+mn-lt"/>
                <a:cs typeface="Poppins SemiBold"/>
              </a:rPr>
              <a:t>Commencez</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chaque</a:t>
            </a:r>
            <a:r>
              <a:rPr lang="en-US" sz="2250">
                <a:solidFill>
                  <a:srgbClr val="0D0D0D"/>
                </a:solidFill>
                <a:latin typeface="Poppins SemiBold"/>
                <a:ea typeface="+mn-lt"/>
                <a:cs typeface="Poppins SemiBold"/>
              </a:rPr>
              <a:t> </a:t>
            </a:r>
            <a:r>
              <a:rPr lang="en-US" sz="2250" err="1">
                <a:solidFill>
                  <a:srgbClr val="0D0D0D"/>
                </a:solidFill>
                <a:latin typeface="Poppins SemiBold"/>
                <a:ea typeface="+mn-lt"/>
                <a:cs typeface="Poppins SemiBold"/>
              </a:rPr>
              <a:t>prise</a:t>
            </a:r>
            <a:r>
              <a:rPr lang="en-US" sz="2250">
                <a:solidFill>
                  <a:srgbClr val="0D0D0D"/>
                </a:solidFill>
                <a:latin typeface="Poppins SemiBold"/>
                <a:ea typeface="+mn-lt"/>
                <a:cs typeface="Poppins SemiBold"/>
              </a:rPr>
              <a:t> de notes</a:t>
            </a:r>
            <a:endParaRPr lang="en-US"/>
          </a:p>
          <a:p>
            <a:pPr marL="0" indent="0" algn="l">
              <a:lnSpc>
                <a:spcPts val="3375"/>
              </a:lnSpc>
              <a:buNone/>
            </a:pPr>
            <a:endParaRPr lang="en-US" sz="2250" dirty="0">
              <a:solidFill>
                <a:srgbClr val="0D0D0D"/>
              </a:solidFill>
              <a:latin typeface="Poppins SemiBold"/>
              <a:cs typeface="Poppins SemiBold"/>
            </a:endParaRPr>
          </a:p>
        </p:txBody>
      </p:sp>
      <p:sp>
        <p:nvSpPr>
          <p:cNvPr id="17" name="Field Note - tips"/>
          <p:cNvSpPr/>
          <p:nvPr/>
        </p:nvSpPr>
        <p:spPr>
          <a:xfrm>
            <a:off x="952500" y="952500"/>
            <a:ext cx="16402050" cy="904875"/>
          </a:xfrm>
          <a:prstGeom prst="rect">
            <a:avLst/>
          </a:prstGeom>
          <a:noFill/>
          <a:ln/>
        </p:spPr>
        <p:txBody>
          <a:bodyPr wrap="square" lIns="0" tIns="0" rIns="0" bIns="0" rtlCol="0" anchor="b"/>
          <a:lstStyle/>
          <a:p>
            <a:r>
              <a:rPr lang="en-US" sz="5250" dirty="0">
                <a:solidFill>
                  <a:srgbClr val="FFFFFF"/>
                </a:solidFill>
                <a:latin typeface="Poppins SemiBold"/>
                <a:ea typeface="+mn-lt"/>
                <a:cs typeface="Poppins SemiBold"/>
              </a:rPr>
              <a:t>Conseils pour la </a:t>
            </a:r>
            <a:r>
              <a:rPr lang="en-US" sz="5250" dirty="0" err="1">
                <a:solidFill>
                  <a:srgbClr val="FFFFFF"/>
                </a:solidFill>
                <a:latin typeface="Poppins SemiBold"/>
                <a:ea typeface="+mn-lt"/>
                <a:cs typeface="Poppins SemiBold"/>
              </a:rPr>
              <a:t>prise</a:t>
            </a:r>
            <a:r>
              <a:rPr lang="en-US" sz="5250" dirty="0">
                <a:solidFill>
                  <a:srgbClr val="FFFFFF"/>
                </a:solidFill>
                <a:latin typeface="Poppins SemiBold"/>
                <a:ea typeface="+mn-lt"/>
                <a:cs typeface="Poppins SemiBold"/>
              </a:rPr>
              <a:t> de notes sur le terrain</a:t>
            </a:r>
            <a:endParaRPr lang="en-US" dirty="0">
              <a:latin typeface="Poppins SemiBold"/>
              <a:cs typeface="Poppins SemiBo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solidFill>
          <a:srgbClr val="FFFFFF"/>
        </a:solidFill>
        <a:effectLst/>
      </p:bgPr>
    </p:bg>
    <p:spTree>
      <p:nvGrpSpPr>
        <p:cNvPr id="1" name=""/>
        <p:cNvGrpSpPr/>
        <p:nvPr/>
      </p:nvGrpSpPr>
      <p:grpSpPr>
        <a:xfrm>
          <a:off x="0" y="0"/>
          <a:ext cx="0" cy="0"/>
          <a:chOff x="0" y="0"/>
          <a:chExt cx="0" cy="0"/>
        </a:xfrm>
      </p:grpSpPr>
      <p:pic>
        <p:nvPicPr>
          <p:cNvPr id="2" name="Price"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324600" y="2914650"/>
            <a:ext cx="11068228" cy="2079881"/>
          </a:xfrm>
          <a:prstGeom prst="rect">
            <a:avLst/>
          </a:prstGeom>
        </p:spPr>
      </p:pic>
      <p:pic>
        <p:nvPicPr>
          <p:cNvPr id="3" name="Line 1" descr="preencoded.png"/>
          <p:cNvPicPr>
            <a:picLocks noChangeAspect="1"/>
          </p:cNvPicPr>
          <p:nvPr/>
        </p:nvPicPr>
        <p:blipFill>
          <a:blip r:embed="rId5"/>
          <a:srcRect/>
          <a:stretch/>
        </p:blipFill>
        <p:spPr>
          <a:xfrm>
            <a:off x="5905500" y="2914650"/>
            <a:ext cx="14288" cy="6915150"/>
          </a:xfrm>
          <a:prstGeom prst="rect">
            <a:avLst/>
          </a:prstGeom>
        </p:spPr>
      </p:pic>
      <p:pic>
        <p:nvPicPr>
          <p:cNvPr id="4" name="Block 1" descr="preencoded.png"/>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952500" y="2921749"/>
            <a:ext cx="4619625" cy="1005449"/>
          </a:xfrm>
          <a:prstGeom prst="rect">
            <a:avLst/>
          </a:prstGeom>
        </p:spPr>
      </p:pic>
      <p:pic>
        <p:nvPicPr>
          <p:cNvPr id="5" name="Frame 2095584900" descr="preencoded.png"/>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0" y="0"/>
            <a:ext cx="18288000" cy="2505075"/>
          </a:xfrm>
          <a:prstGeom prst="rect">
            <a:avLst/>
          </a:prstGeom>
        </p:spPr>
      </p:pic>
      <p:sp>
        <p:nvSpPr>
          <p:cNvPr id="6" name="After typing up notes swap with your partner interviewernotetaker to review and add any missing information"/>
          <p:cNvSpPr/>
          <p:nvPr/>
        </p:nvSpPr>
        <p:spPr>
          <a:xfrm>
            <a:off x="6477000" y="2990850"/>
            <a:ext cx="10810875" cy="1714500"/>
          </a:xfrm>
          <a:prstGeom prst="rect">
            <a:avLst/>
          </a:prstGeom>
          <a:noFill/>
          <a:ln/>
        </p:spPr>
        <p:txBody>
          <a:bodyPr wrap="square" lIns="0" tIns="0" rIns="0" bIns="0" rtlCol="0" anchor="t"/>
          <a:lstStyle/>
          <a:p>
            <a:r>
              <a:rPr lang="en-US" sz="3000" dirty="0">
                <a:solidFill>
                  <a:srgbClr val="FFFFFF"/>
                </a:solidFill>
                <a:latin typeface="Poppins SemiBold"/>
                <a:ea typeface="+mn-lt"/>
                <a:cs typeface="Poppins SemiBold"/>
              </a:rPr>
              <a:t>Après </a:t>
            </a:r>
            <a:r>
              <a:rPr lang="en-US" sz="3000" dirty="0" err="1">
                <a:solidFill>
                  <a:srgbClr val="FFFFFF"/>
                </a:solidFill>
                <a:latin typeface="Poppins SemiBold"/>
                <a:ea typeface="+mn-lt"/>
                <a:cs typeface="Poppins SemiBold"/>
              </a:rPr>
              <a:t>avoir</a:t>
            </a:r>
            <a:r>
              <a:rPr lang="en-US" sz="3000" dirty="0">
                <a:solidFill>
                  <a:srgbClr val="FFFFFF"/>
                </a:solidFill>
                <a:latin typeface="Poppins SemiBold"/>
                <a:ea typeface="+mn-lt"/>
                <a:cs typeface="Poppins SemiBold"/>
              </a:rPr>
              <a:t> </a:t>
            </a:r>
            <a:r>
              <a:rPr lang="en-US" sz="3000" dirty="0" err="1">
                <a:solidFill>
                  <a:srgbClr val="FFFFFF"/>
                </a:solidFill>
                <a:latin typeface="Poppins SemiBold"/>
                <a:ea typeface="+mn-lt"/>
                <a:cs typeface="Poppins SemiBold"/>
              </a:rPr>
              <a:t>tapé</a:t>
            </a:r>
            <a:r>
              <a:rPr lang="en-US" sz="3000" dirty="0">
                <a:solidFill>
                  <a:srgbClr val="FFFFFF"/>
                </a:solidFill>
                <a:latin typeface="Poppins SemiBold"/>
                <a:ea typeface="+mn-lt"/>
                <a:cs typeface="Poppins SemiBold"/>
              </a:rPr>
              <a:t> vos notes, faites-les lire à votre partenaire (enquêteur/personne chargée de la prise de notes) pour qu’il/elle les examine et ajoute toute information manquante.</a:t>
            </a:r>
            <a:endParaRPr lang="en-US" dirty="0"/>
          </a:p>
          <a:p>
            <a:pPr marL="0" indent="0" algn="l">
              <a:lnSpc>
                <a:spcPts val="4500"/>
              </a:lnSpc>
              <a:buNone/>
            </a:pPr>
            <a:endParaRPr lang="en-US" sz="3000" dirty="0">
              <a:solidFill>
                <a:srgbClr val="FFFFFF"/>
              </a:solidFill>
              <a:latin typeface="Poppins SemiBold"/>
              <a:cs typeface="Poppins SemiBold"/>
            </a:endParaRPr>
          </a:p>
        </p:txBody>
      </p:sp>
      <p:sp>
        <p:nvSpPr>
          <p:cNvPr id="7" name="Type up notes"/>
          <p:cNvSpPr/>
          <p:nvPr/>
        </p:nvSpPr>
        <p:spPr>
          <a:xfrm>
            <a:off x="1104900" y="2950146"/>
            <a:ext cx="4355588" cy="678879"/>
          </a:xfrm>
          <a:prstGeom prst="rect">
            <a:avLst/>
          </a:prstGeom>
          <a:noFill/>
          <a:ln/>
        </p:spPr>
        <p:txBody>
          <a:bodyPr wrap="square" lIns="0" tIns="0" rIns="0" bIns="0" rtlCol="0" anchor="t"/>
          <a:lstStyle/>
          <a:p>
            <a:r>
              <a:rPr lang="en-US" sz="3000" b="1" err="1">
                <a:solidFill>
                  <a:srgbClr val="FFFFFF"/>
                </a:solidFill>
                <a:latin typeface="Poppins SemiBold"/>
                <a:ea typeface="+mn-lt"/>
                <a:cs typeface="+mn-lt"/>
              </a:rPr>
              <a:t>Passez</a:t>
            </a:r>
            <a:r>
              <a:rPr lang="en-US" sz="3000" b="1" dirty="0">
                <a:solidFill>
                  <a:srgbClr val="FFFFFF"/>
                </a:solidFill>
                <a:latin typeface="Poppins SemiBold"/>
                <a:ea typeface="+mn-lt"/>
                <a:cs typeface="+mn-lt"/>
              </a:rPr>
              <a:t> </a:t>
            </a:r>
            <a:r>
              <a:rPr lang="en-US" sz="3000" b="1" err="1">
                <a:solidFill>
                  <a:srgbClr val="FFFFFF"/>
                </a:solidFill>
                <a:latin typeface="Poppins SemiBold"/>
                <a:ea typeface="+mn-lt"/>
                <a:cs typeface="+mn-lt"/>
              </a:rPr>
              <a:t>vos</a:t>
            </a:r>
            <a:r>
              <a:rPr lang="en-US" sz="3000" b="1" dirty="0">
                <a:solidFill>
                  <a:srgbClr val="FFFFFF"/>
                </a:solidFill>
                <a:latin typeface="Poppins SemiBold"/>
                <a:ea typeface="+mn-lt"/>
                <a:cs typeface="+mn-lt"/>
              </a:rPr>
              <a:t> notes sur support informatique :</a:t>
            </a:r>
            <a:endParaRPr lang="en-US" b="1" dirty="0">
              <a:latin typeface="Poppins SemiBold"/>
              <a:ea typeface="+mn-lt"/>
              <a:cs typeface="+mn-lt"/>
            </a:endParaRPr>
          </a:p>
          <a:p>
            <a:pPr marL="0" indent="0" algn="l">
              <a:lnSpc>
                <a:spcPts val="5625"/>
              </a:lnSpc>
              <a:buNone/>
            </a:pPr>
            <a:endParaRPr lang="en-US" sz="3000" dirty="0">
              <a:solidFill>
                <a:srgbClr val="FFFFFF"/>
              </a:solidFill>
              <a:latin typeface="Poppins SemiBold"/>
              <a:cs typeface="Poppins SemiBold"/>
            </a:endParaRPr>
          </a:p>
        </p:txBody>
      </p:sp>
      <p:sp>
        <p:nvSpPr>
          <p:cNvPr id="8" name="Note Write-ups Instructions"/>
          <p:cNvSpPr/>
          <p:nvPr/>
        </p:nvSpPr>
        <p:spPr>
          <a:xfrm>
            <a:off x="952500" y="952500"/>
            <a:ext cx="16402050" cy="904875"/>
          </a:xfrm>
          <a:prstGeom prst="rect">
            <a:avLst/>
          </a:prstGeom>
          <a:noFill/>
          <a:ln/>
        </p:spPr>
        <p:txBody>
          <a:bodyPr wrap="square" lIns="0" tIns="0" rIns="0" bIns="0" rtlCol="0" anchor="b"/>
          <a:lstStyle/>
          <a:p>
            <a:r>
              <a:rPr lang="en-US" sz="5250" dirty="0" err="1">
                <a:solidFill>
                  <a:srgbClr val="FFFFFF"/>
                </a:solidFill>
                <a:latin typeface="Poppins SemiBold"/>
                <a:ea typeface="+mn-lt"/>
                <a:cs typeface="Poppins SemiBold"/>
              </a:rPr>
              <a:t>Consignes</a:t>
            </a:r>
            <a:r>
              <a:rPr lang="en-US" sz="5250" dirty="0">
                <a:solidFill>
                  <a:srgbClr val="FFFFFF"/>
                </a:solidFill>
                <a:latin typeface="Poppins SemiBold"/>
                <a:ea typeface="+mn-lt"/>
                <a:cs typeface="Poppins SemiBold"/>
              </a:rPr>
              <a:t> pour </a:t>
            </a:r>
            <a:r>
              <a:rPr lang="en-US" sz="5250" dirty="0" err="1">
                <a:solidFill>
                  <a:srgbClr val="FFFFFF"/>
                </a:solidFill>
                <a:latin typeface="Poppins SemiBold"/>
                <a:ea typeface="+mn-lt"/>
                <a:cs typeface="Poppins SemiBold"/>
              </a:rPr>
              <a:t>mettre</a:t>
            </a:r>
            <a:r>
              <a:rPr lang="en-US" sz="5250" dirty="0">
                <a:solidFill>
                  <a:srgbClr val="FFFFFF"/>
                </a:solidFill>
                <a:latin typeface="Poppins SemiBold"/>
                <a:ea typeface="+mn-lt"/>
                <a:cs typeface="Poppins SemiBold"/>
              </a:rPr>
              <a:t> </a:t>
            </a:r>
            <a:r>
              <a:rPr lang="en-US" sz="5250" dirty="0" err="1">
                <a:solidFill>
                  <a:srgbClr val="FFFFFF"/>
                </a:solidFill>
                <a:latin typeface="Poppins SemiBold"/>
                <a:ea typeface="+mn-lt"/>
                <a:cs typeface="Poppins SemiBold"/>
              </a:rPr>
              <a:t>vos</a:t>
            </a:r>
            <a:r>
              <a:rPr lang="en-US" sz="5250" dirty="0">
                <a:solidFill>
                  <a:srgbClr val="FFFFFF"/>
                </a:solidFill>
                <a:latin typeface="Poppins SemiBold"/>
                <a:ea typeface="+mn-lt"/>
                <a:cs typeface="Poppins SemiBold"/>
              </a:rPr>
              <a:t> notes au propre</a:t>
            </a:r>
            <a:endParaRPr lang="en-US" dirty="0"/>
          </a:p>
        </p:txBody>
      </p:sp>
      <p:sp>
        <p:nvSpPr>
          <p:cNvPr id="9" name="Date Location  Site Type of activity FGD KII with caregiver"/>
          <p:cNvSpPr/>
          <p:nvPr/>
        </p:nvSpPr>
        <p:spPr>
          <a:xfrm>
            <a:off x="952500" y="4858401"/>
            <a:ext cx="4972050" cy="942975"/>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La date</a:t>
            </a:r>
            <a:endParaRPr lang="en-US"/>
          </a:p>
          <a:p>
            <a:r>
              <a:rPr lang="en-US" sz="1500">
                <a:solidFill>
                  <a:srgbClr val="0D0D0D"/>
                </a:solidFill>
                <a:latin typeface="Poppins Light"/>
                <a:ea typeface="+mn-lt"/>
                <a:cs typeface="Poppins Light"/>
              </a:rPr>
              <a:t>Le lieu/site</a:t>
            </a:r>
            <a:endParaRPr lang="en-US"/>
          </a:p>
          <a:p>
            <a:r>
              <a:rPr lang="en-US" sz="1500" dirty="0">
                <a:solidFill>
                  <a:srgbClr val="0D0D0D"/>
                </a:solidFill>
                <a:latin typeface="Poppins Light"/>
                <a:ea typeface="+mn-lt"/>
                <a:cs typeface="Poppins Light"/>
              </a:rPr>
              <a:t>Le type </a:t>
            </a:r>
            <a:r>
              <a:rPr lang="en-US" sz="1500" dirty="0" err="1">
                <a:solidFill>
                  <a:srgbClr val="0D0D0D"/>
                </a:solidFill>
                <a:latin typeface="Poppins Light"/>
                <a:ea typeface="+mn-lt"/>
                <a:cs typeface="Poppins Light"/>
              </a:rPr>
              <a:t>d’activité</a:t>
            </a:r>
            <a:r>
              <a:rPr lang="en-US" sz="1500" dirty="0">
                <a:solidFill>
                  <a:srgbClr val="0D0D0D"/>
                </a:solidFill>
                <a:latin typeface="Poppins Light"/>
                <a:ea typeface="+mn-lt"/>
                <a:cs typeface="Poppins Light"/>
              </a:rPr>
              <a:t> de </a:t>
            </a:r>
            <a:r>
              <a:rPr lang="en-US" sz="1500" dirty="0" err="1">
                <a:solidFill>
                  <a:srgbClr val="0D0D0D"/>
                </a:solidFill>
                <a:latin typeface="Poppins Light"/>
                <a:ea typeface="+mn-lt"/>
                <a:cs typeface="Poppins Light"/>
              </a:rPr>
              <a:t>collecte</a:t>
            </a:r>
            <a:r>
              <a:rPr lang="en-US" sz="1500" dirty="0">
                <a:solidFill>
                  <a:srgbClr val="0D0D0D"/>
                </a:solidFill>
                <a:latin typeface="Poppins Light"/>
                <a:ea typeface="+mn-lt"/>
                <a:cs typeface="Poppins Light"/>
              </a:rPr>
              <a:t> de données (discussion de </a:t>
            </a:r>
            <a:r>
              <a:rPr lang="en-US" sz="1500" dirty="0" err="1">
                <a:solidFill>
                  <a:srgbClr val="0D0D0D"/>
                </a:solidFill>
                <a:latin typeface="Poppins Light"/>
                <a:ea typeface="+mn-lt"/>
                <a:cs typeface="Poppins Light"/>
              </a:rPr>
              <a:t>groupe</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entretiens</a:t>
            </a:r>
            <a:r>
              <a:rPr lang="en-US" sz="1500" dirty="0">
                <a:solidFill>
                  <a:srgbClr val="0D0D0D"/>
                </a:solidFill>
                <a:latin typeface="Poppins Light"/>
                <a:ea typeface="+mn-lt"/>
                <a:cs typeface="Poppins Light"/>
              </a:rPr>
              <a:t> avec des </a:t>
            </a:r>
            <a:r>
              <a:rPr lang="en-US" sz="1500" dirty="0" err="1">
                <a:solidFill>
                  <a:srgbClr val="0D0D0D"/>
                </a:solidFill>
                <a:latin typeface="Poppins Light"/>
                <a:ea typeface="+mn-lt"/>
                <a:cs typeface="Poppins Light"/>
              </a:rPr>
              <a:t>informateurs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clés</a:t>
            </a:r>
            <a:r>
              <a:rPr lang="en-US" sz="1500" dirty="0">
                <a:solidFill>
                  <a:srgbClr val="0D0D0D"/>
                </a:solidFill>
                <a:latin typeface="Poppins Light"/>
                <a:ea typeface="+mn-lt"/>
                <a:cs typeface="Poppins Light"/>
              </a:rPr>
              <a:t> </a:t>
            </a:r>
            <a:r>
              <a:rPr lang="en-US" sz="1500" dirty="0" err="1">
                <a:solidFill>
                  <a:srgbClr val="0D0D0D"/>
                </a:solidFill>
                <a:latin typeface="Poppins Light"/>
                <a:ea typeface="+mn-lt"/>
                <a:cs typeface="Poppins Light"/>
              </a:rPr>
              <a:t>parmi</a:t>
            </a:r>
            <a:r>
              <a:rPr lang="en-US" sz="1500" dirty="0">
                <a:solidFill>
                  <a:srgbClr val="0D0D0D"/>
                </a:solidFill>
                <a:latin typeface="Poppins Light"/>
                <a:ea typeface="+mn-lt"/>
                <a:cs typeface="Poppins Light"/>
              </a:rPr>
              <a:t> les </a:t>
            </a:r>
            <a:r>
              <a:rPr lang="en-US" sz="1500" dirty="0" err="1">
                <a:solidFill>
                  <a:srgbClr val="0D0D0D"/>
                </a:solidFill>
                <a:latin typeface="Poppins Light"/>
                <a:ea typeface="+mn-lt"/>
                <a:cs typeface="Poppins Light"/>
              </a:rPr>
              <a:t>soignants</a:t>
            </a:r>
            <a:r>
              <a:rPr lang="en-US" sz="1500" dirty="0">
                <a:solidFill>
                  <a:srgbClr val="0D0D0D"/>
                </a:solidFill>
                <a:latin typeface="Poppins Light"/>
                <a:ea typeface="+mn-lt"/>
                <a:cs typeface="Poppins Light"/>
              </a:rPr>
              <a:t>)</a:t>
            </a:r>
            <a:endParaRPr lang="en-US" dirty="0"/>
          </a:p>
          <a:p>
            <a:pPr marL="0" indent="0" algn="l">
              <a:lnSpc>
                <a:spcPts val="2475"/>
              </a:lnSpc>
              <a:buNone/>
            </a:pPr>
            <a:endParaRPr lang="en-US" sz="1500" dirty="0">
              <a:solidFill>
                <a:srgbClr val="0D0D0D"/>
              </a:solidFill>
              <a:latin typeface="Poppins Light"/>
              <a:ea typeface="Calibri"/>
              <a:cs typeface="Poppins Light"/>
            </a:endParaRPr>
          </a:p>
        </p:txBody>
      </p:sp>
      <p:sp>
        <p:nvSpPr>
          <p:cNvPr id="10" name="Include"/>
          <p:cNvSpPr/>
          <p:nvPr/>
        </p:nvSpPr>
        <p:spPr>
          <a:xfrm>
            <a:off x="952500" y="4323936"/>
            <a:ext cx="4972050" cy="428625"/>
          </a:xfrm>
          <a:prstGeom prst="rect">
            <a:avLst/>
          </a:prstGeom>
          <a:noFill/>
          <a:ln/>
        </p:spPr>
        <p:txBody>
          <a:bodyPr wrap="square" lIns="0" tIns="0" rIns="0" bIns="0" rtlCol="0" anchor="t"/>
          <a:lstStyle/>
          <a:p>
            <a:r>
              <a:rPr lang="en-US" sz="2250" err="1">
                <a:solidFill>
                  <a:srgbClr val="0D0D0D"/>
                </a:solidFill>
                <a:latin typeface="Poppins SemiBold"/>
                <a:ea typeface="+mn-lt"/>
                <a:cs typeface="Poppins SemiBold"/>
              </a:rPr>
              <a:t>Veillez</a:t>
            </a:r>
            <a:r>
              <a:rPr lang="en-US" sz="2250">
                <a:solidFill>
                  <a:srgbClr val="0D0D0D"/>
                </a:solidFill>
                <a:latin typeface="Poppins SemiBold"/>
                <a:ea typeface="+mn-lt"/>
                <a:cs typeface="Poppins SemiBold"/>
              </a:rPr>
              <a:t> à </a:t>
            </a:r>
            <a:r>
              <a:rPr lang="en-US" sz="2250" err="1">
                <a:solidFill>
                  <a:srgbClr val="0D0D0D"/>
                </a:solidFill>
                <a:latin typeface="Poppins SemiBold"/>
                <a:ea typeface="+mn-lt"/>
                <a:cs typeface="Poppins SemiBold"/>
              </a:rPr>
              <a:t>indiquer</a:t>
            </a:r>
            <a:r>
              <a:rPr lang="en-US" sz="2250">
                <a:solidFill>
                  <a:srgbClr val="0D0D0D"/>
                </a:solidFill>
                <a:latin typeface="Poppins SemiBold"/>
                <a:ea typeface="+mn-lt"/>
                <a:cs typeface="Poppins SemiBold"/>
              </a:rPr>
              <a:t> :</a:t>
            </a:r>
            <a:endParaRPr lang="en-US"/>
          </a:p>
          <a:p>
            <a:pPr marL="0" indent="0" algn="l">
              <a:lnSpc>
                <a:spcPts val="3375"/>
              </a:lnSpc>
              <a:buNone/>
            </a:pPr>
            <a:endParaRPr lang="en-US" sz="2250" dirty="0">
              <a:solidFill>
                <a:srgbClr val="0D0D0D"/>
              </a:solidFill>
              <a:latin typeface="Poppins SemiBold"/>
              <a:cs typeface="Poppins SemiBold"/>
            </a:endParaRPr>
          </a:p>
        </p:txBody>
      </p:sp>
      <p:sp>
        <p:nvSpPr>
          <p:cNvPr id="11" name="Interviewer name Notetaker name Sociodemographics If you have it in your written notes include it in your typed notes Include your observations"/>
          <p:cNvSpPr/>
          <p:nvPr/>
        </p:nvSpPr>
        <p:spPr>
          <a:xfrm>
            <a:off x="952500" y="6594672"/>
            <a:ext cx="4972050" cy="2200275"/>
          </a:xfrm>
          <a:prstGeom prst="rect">
            <a:avLst/>
          </a:prstGeom>
          <a:noFill/>
          <a:ln/>
        </p:spPr>
        <p:txBody>
          <a:bodyPr wrap="square" lIns="0" tIns="0" rIns="0" bIns="0" rtlCol="0" anchor="t"/>
          <a:lstStyle/>
          <a:p>
            <a:r>
              <a:rPr lang="en-US" sz="1500">
                <a:solidFill>
                  <a:srgbClr val="0D0D0D"/>
                </a:solidFill>
                <a:latin typeface="Poppins Light"/>
                <a:ea typeface="+mn-lt"/>
                <a:cs typeface="Poppins Light"/>
              </a:rPr>
              <a:t>Le nom de l’enquêteur</a:t>
            </a:r>
            <a:endParaRPr lang="en-US"/>
          </a:p>
          <a:p>
            <a:r>
              <a:rPr lang="en-US" sz="1500">
                <a:solidFill>
                  <a:srgbClr val="0D0D0D"/>
                </a:solidFill>
                <a:latin typeface="Poppins Light"/>
                <a:ea typeface="+mn-lt"/>
                <a:cs typeface="Poppins Light"/>
              </a:rPr>
              <a:t>Le nom de la personne chargée de la prise de notes</a:t>
            </a:r>
            <a:endParaRPr lang="en-US"/>
          </a:p>
          <a:p>
            <a:r>
              <a:rPr lang="en-US" sz="1500">
                <a:solidFill>
                  <a:srgbClr val="0D0D0D"/>
                </a:solidFill>
                <a:latin typeface="Poppins Light"/>
                <a:ea typeface="+mn-lt"/>
                <a:cs typeface="Poppins Light"/>
              </a:rPr>
              <a:t>Les </a:t>
            </a:r>
            <a:r>
              <a:rPr lang="en-US" sz="1500" err="1">
                <a:solidFill>
                  <a:srgbClr val="0D0D0D"/>
                </a:solidFill>
                <a:latin typeface="Poppins Light"/>
                <a:ea typeface="+mn-lt"/>
                <a:cs typeface="Poppins Light"/>
              </a:rPr>
              <a:t>informations</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sociodémographiques</a:t>
            </a:r>
            <a:endParaRPr lang="en-US" err="1"/>
          </a:p>
          <a:p>
            <a:r>
              <a:rPr lang="en-US" sz="1500" dirty="0">
                <a:solidFill>
                  <a:srgbClr val="0D0D0D"/>
                </a:solidFill>
                <a:latin typeface="Poppins Light"/>
                <a:ea typeface="Poppins Light" pitchFamily="34" charset="-122"/>
                <a:cs typeface="Poppins Light"/>
              </a:rPr>
              <a:t>
</a:t>
            </a:r>
            <a:r>
              <a:rPr lang="en-US" sz="1500">
                <a:solidFill>
                  <a:srgbClr val="0D0D0D"/>
                </a:solidFill>
                <a:latin typeface="Poppins Light"/>
                <a:ea typeface="+mn-lt"/>
                <a:cs typeface="Poppins Light"/>
              </a:rPr>
              <a:t>Tout </a:t>
            </a:r>
            <a:r>
              <a:rPr lang="en-US" sz="1500" err="1">
                <a:solidFill>
                  <a:srgbClr val="0D0D0D"/>
                </a:solidFill>
                <a:latin typeface="Poppins Light"/>
                <a:ea typeface="+mn-lt"/>
                <a:cs typeface="Poppins Light"/>
              </a:rPr>
              <a:t>ce</a:t>
            </a:r>
            <a:r>
              <a:rPr lang="en-US" sz="1500">
                <a:solidFill>
                  <a:srgbClr val="0D0D0D"/>
                </a:solidFill>
                <a:latin typeface="Poppins Light"/>
                <a:ea typeface="+mn-lt"/>
                <a:cs typeface="Poppins Light"/>
              </a:rPr>
              <a:t> qui figure dans vos notes manuscrites doit être reporté dans vos notes mises au propre !</a:t>
            </a:r>
            <a:endParaRPr lang="en-US" sz="1500">
              <a:solidFill>
                <a:srgbClr val="000000"/>
              </a:solidFill>
              <a:latin typeface="Poppins Light"/>
              <a:ea typeface="+mn-lt"/>
              <a:cs typeface="Calibri"/>
            </a:endParaRPr>
          </a:p>
          <a:p>
            <a:r>
              <a:rPr lang="en-US" sz="1500" err="1">
                <a:solidFill>
                  <a:srgbClr val="0D0D0D"/>
                </a:solidFill>
                <a:latin typeface="Poppins Light"/>
                <a:ea typeface="+mn-lt"/>
                <a:cs typeface="Poppins Light"/>
              </a:rPr>
              <a:t>Indiquez</a:t>
            </a:r>
            <a:r>
              <a:rPr lang="en-US" sz="1500">
                <a:solidFill>
                  <a:srgbClr val="0D0D0D"/>
                </a:solidFill>
                <a:latin typeface="Poppins Light"/>
                <a:ea typeface="+mn-lt"/>
                <a:cs typeface="Poppins Light"/>
              </a:rPr>
              <a:t> </a:t>
            </a:r>
            <a:r>
              <a:rPr lang="en-US" sz="1500" err="1">
                <a:solidFill>
                  <a:srgbClr val="0D0D0D"/>
                </a:solidFill>
                <a:latin typeface="Poppins Light"/>
                <a:ea typeface="+mn-lt"/>
                <a:cs typeface="Poppins Light"/>
              </a:rPr>
              <a:t>vos</a:t>
            </a:r>
            <a:r>
              <a:rPr lang="en-US" sz="1500">
                <a:solidFill>
                  <a:srgbClr val="0D0D0D"/>
                </a:solidFill>
                <a:latin typeface="Poppins Light"/>
                <a:ea typeface="+mn-lt"/>
                <a:cs typeface="Poppins Light"/>
              </a:rPr>
              <a:t> observations.</a:t>
            </a:r>
            <a:endParaRPr lang="en-US"/>
          </a:p>
          <a:p>
            <a:pPr marL="0" indent="0" algn="l">
              <a:lnSpc>
                <a:spcPts val="2475"/>
              </a:lnSpc>
              <a:buNone/>
            </a:pPr>
            <a:endParaRPr lang="en-US" sz="1500" dirty="0">
              <a:solidFill>
                <a:srgbClr val="0D0D0D"/>
              </a:solidFill>
              <a:latin typeface="Poppins Light"/>
              <a:ea typeface="Calibri"/>
              <a:cs typeface="Poppins Ligh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image9.png" descr="preencoded.png"/>
          <p:cNvPicPr>
            <a:picLocks noChangeAspect="1"/>
          </p:cNvPicPr>
          <p:nvPr/>
        </p:nvPicPr>
        <p:blipFill>
          <a:blip r:embed="rId5"/>
          <a:srcRect/>
          <a:stretch/>
        </p:blipFill>
        <p:spPr>
          <a:xfrm>
            <a:off x="3074194" y="2488406"/>
            <a:ext cx="11882438" cy="7798594"/>
          </a:xfrm>
          <a:prstGeom prst="rect">
            <a:avLst/>
          </a:prstGeom>
        </p:spPr>
      </p:pic>
      <p:sp>
        <p:nvSpPr>
          <p:cNvPr id="4" name="Note Write-ups Instructions"/>
          <p:cNvSpPr/>
          <p:nvPr/>
        </p:nvSpPr>
        <p:spPr>
          <a:xfrm>
            <a:off x="952500" y="952500"/>
            <a:ext cx="16402050" cy="904875"/>
          </a:xfrm>
          <a:prstGeom prst="rect">
            <a:avLst/>
          </a:prstGeom>
          <a:noFill/>
          <a:ln/>
        </p:spPr>
        <p:txBody>
          <a:bodyPr wrap="square" lIns="0" tIns="0" rIns="0" bIns="0" rtlCol="0" anchor="b"/>
          <a:lstStyle/>
          <a:p>
            <a:r>
              <a:rPr lang="en-US" sz="5250" dirty="0" err="1">
                <a:solidFill>
                  <a:srgbClr val="FFFFFF"/>
                </a:solidFill>
                <a:latin typeface="Poppins SemiBold"/>
                <a:ea typeface="+mn-lt"/>
                <a:cs typeface="Poppins SemiBold"/>
              </a:rPr>
              <a:t>Consignes</a:t>
            </a:r>
            <a:r>
              <a:rPr lang="en-US" sz="5250" dirty="0">
                <a:solidFill>
                  <a:srgbClr val="FFFFFF"/>
                </a:solidFill>
                <a:latin typeface="Poppins SemiBold"/>
                <a:ea typeface="+mn-lt"/>
                <a:cs typeface="Poppins SemiBold"/>
              </a:rPr>
              <a:t> pour </a:t>
            </a:r>
            <a:r>
              <a:rPr lang="en-US" sz="5250" dirty="0" err="1">
                <a:solidFill>
                  <a:srgbClr val="FFFFFF"/>
                </a:solidFill>
                <a:latin typeface="Poppins SemiBold"/>
                <a:ea typeface="+mn-lt"/>
                <a:cs typeface="Poppins SemiBold"/>
              </a:rPr>
              <a:t>mettre</a:t>
            </a:r>
            <a:r>
              <a:rPr lang="en-US" sz="5250" dirty="0">
                <a:solidFill>
                  <a:srgbClr val="FFFFFF"/>
                </a:solidFill>
                <a:latin typeface="Poppins SemiBold"/>
                <a:ea typeface="+mn-lt"/>
                <a:cs typeface="Poppins SemiBold"/>
              </a:rPr>
              <a:t> </a:t>
            </a:r>
            <a:r>
              <a:rPr lang="en-US" sz="5250" dirty="0" err="1">
                <a:solidFill>
                  <a:srgbClr val="FFFFFF"/>
                </a:solidFill>
                <a:latin typeface="Poppins SemiBold"/>
                <a:ea typeface="+mn-lt"/>
                <a:cs typeface="Poppins SemiBold"/>
              </a:rPr>
              <a:t>vos</a:t>
            </a:r>
            <a:r>
              <a:rPr lang="en-US" sz="5250" dirty="0">
                <a:solidFill>
                  <a:srgbClr val="FFFFFF"/>
                </a:solidFill>
                <a:latin typeface="Poppins SemiBold"/>
                <a:ea typeface="+mn-lt"/>
                <a:cs typeface="Poppins SemiBold"/>
              </a:rPr>
              <a:t> notes au propre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Be a good listener be patient focus on the person speaking do not interrupt Talk less listen more Start off with an easy question to help informants settle into the interviews Ask for an example Let the interviewee lead Use open ended questions encourage"/>
          <p:cNvSpPr/>
          <p:nvPr/>
        </p:nvSpPr>
        <p:spPr>
          <a:xfrm>
            <a:off x="8286750" y="1828800"/>
            <a:ext cx="9067800" cy="6638925"/>
          </a:xfrm>
          <a:prstGeom prst="rect">
            <a:avLst/>
          </a:prstGeom>
          <a:noFill/>
          <a:ln/>
        </p:spPr>
        <p:txBody>
          <a:bodyPr wrap="square" lIns="0" tIns="0" rIns="0" bIns="0" rtlCol="0" anchor="t"/>
          <a:lstStyle/>
          <a:p>
            <a:pPr marL="342900" indent="-342900">
              <a:buFont typeface="Arial"/>
              <a:buChar char="•"/>
            </a:pPr>
            <a:r>
              <a:rPr lang="en-US" sz="2400" err="1">
                <a:solidFill>
                  <a:srgbClr val="FFFFFF"/>
                </a:solidFill>
                <a:latin typeface="Poppins SemiBold"/>
                <a:ea typeface="+mn-lt"/>
                <a:cs typeface="Poppins SemiBold"/>
              </a:rPr>
              <a:t>Soyez</a:t>
            </a:r>
            <a:r>
              <a:rPr lang="en-US" sz="2400">
                <a:solidFill>
                  <a:srgbClr val="FFFFFF"/>
                </a:solidFill>
                <a:latin typeface="Poppins SemiBold"/>
                <a:ea typeface="+mn-lt"/>
                <a:cs typeface="Poppins SemiBold"/>
              </a:rPr>
              <a:t> à </a:t>
            </a:r>
            <a:r>
              <a:rPr lang="en-US" sz="2400" err="1">
                <a:solidFill>
                  <a:srgbClr val="FFFFFF"/>
                </a:solidFill>
                <a:latin typeface="Poppins SemiBold"/>
                <a:ea typeface="+mn-lt"/>
                <a:cs typeface="Poppins SemiBold"/>
              </a:rPr>
              <a:t>l’écoute</a:t>
            </a:r>
            <a:r>
              <a:rPr lang="en-US" sz="2400">
                <a:solidFill>
                  <a:srgbClr val="FFFFFF"/>
                </a:solidFill>
                <a:latin typeface="Poppins SemiBold"/>
                <a:ea typeface="+mn-lt"/>
                <a:cs typeface="Poppins SemiBold"/>
              </a:rPr>
              <a:t> : faites preuve de patience, accordez toute votre attention à la personne qui parle, ne l’interrompez pas.</a:t>
            </a:r>
            <a:endParaRPr lang="en-US">
              <a:ea typeface="Calibri" panose="020F0502020204030204"/>
              <a:cs typeface="Calibri" panose="020F0502020204030204"/>
            </a:endParaRPr>
          </a:p>
          <a:p>
            <a:pPr marL="342900" indent="-342900">
              <a:spcAft>
                <a:spcPts val="1050"/>
              </a:spcAft>
              <a:buFont typeface="Arial"/>
              <a:buChar char="•"/>
            </a:pPr>
            <a:r>
              <a:rPr lang="en-US" sz="2400">
                <a:solidFill>
                  <a:srgbClr val="FFFFFF"/>
                </a:solidFill>
                <a:latin typeface="Poppins SemiBold"/>
                <a:ea typeface="+mn-lt"/>
                <a:cs typeface="Poppins SemiBold"/>
              </a:rPr>
              <a:t>« </a:t>
            </a:r>
            <a:r>
              <a:rPr lang="en-US" sz="2400" err="1">
                <a:solidFill>
                  <a:srgbClr val="FFFFFF"/>
                </a:solidFill>
                <a:latin typeface="Poppins SemiBold"/>
                <a:ea typeface="+mn-lt"/>
                <a:cs typeface="Poppins SemiBold"/>
              </a:rPr>
              <a:t>Parlez</a:t>
            </a:r>
            <a:r>
              <a:rPr lang="en-US" sz="2400">
                <a:solidFill>
                  <a:srgbClr val="FFFFFF"/>
                </a:solidFill>
                <a:latin typeface="Poppins SemiBold"/>
                <a:ea typeface="+mn-lt"/>
                <a:cs typeface="Poppins SemiBold"/>
              </a:rPr>
              <a:t> </a:t>
            </a:r>
            <a:r>
              <a:rPr lang="en-US" sz="2400" err="1">
                <a:solidFill>
                  <a:srgbClr val="FFFFFF"/>
                </a:solidFill>
                <a:latin typeface="Poppins SemiBold"/>
                <a:ea typeface="+mn-lt"/>
                <a:cs typeface="Poppins SemiBold"/>
              </a:rPr>
              <a:t>moins</a:t>
            </a:r>
            <a:r>
              <a:rPr lang="en-US" sz="2400">
                <a:solidFill>
                  <a:srgbClr val="FFFFFF"/>
                </a:solidFill>
                <a:latin typeface="Poppins SemiBold"/>
                <a:ea typeface="+mn-lt"/>
                <a:cs typeface="Poppins SemiBold"/>
              </a:rPr>
              <a:t>, </a:t>
            </a:r>
            <a:r>
              <a:rPr lang="en-US" sz="2400" err="1">
                <a:solidFill>
                  <a:srgbClr val="FFFFFF"/>
                </a:solidFill>
                <a:latin typeface="Poppins SemiBold"/>
                <a:ea typeface="+mn-lt"/>
                <a:cs typeface="Poppins SemiBold"/>
              </a:rPr>
              <a:t>écoutez</a:t>
            </a:r>
            <a:r>
              <a:rPr lang="en-US" sz="2400">
                <a:solidFill>
                  <a:srgbClr val="FFFFFF"/>
                </a:solidFill>
                <a:latin typeface="Poppins SemiBold"/>
                <a:ea typeface="+mn-lt"/>
                <a:cs typeface="Poppins SemiBold"/>
              </a:rPr>
              <a:t> plus »</a:t>
            </a:r>
            <a:endParaRPr lang="en-US">
              <a:ea typeface="Calibri" panose="020F0502020204030204"/>
              <a:cs typeface="Calibri" panose="020F0502020204030204"/>
            </a:endParaRPr>
          </a:p>
          <a:p>
            <a:pPr marL="342900" indent="-342900">
              <a:buFont typeface="Arial"/>
              <a:buChar char="•"/>
            </a:pPr>
            <a:r>
              <a:rPr lang="en-US" sz="2400" dirty="0" err="1">
                <a:solidFill>
                  <a:srgbClr val="FFFFFF"/>
                </a:solidFill>
                <a:latin typeface="Poppins SemiBold"/>
                <a:ea typeface="+mn-lt"/>
                <a:cs typeface="Poppins SemiBold"/>
              </a:rPr>
              <a:t>Commencez</a:t>
            </a:r>
            <a:r>
              <a:rPr lang="en-US" sz="2400" dirty="0">
                <a:solidFill>
                  <a:srgbClr val="FFFFFF"/>
                </a:solidFill>
                <a:latin typeface="Poppins SemiBold"/>
                <a:ea typeface="+mn-lt"/>
                <a:cs typeface="Poppins SemiBold"/>
              </a:rPr>
              <a:t> par </a:t>
            </a:r>
            <a:r>
              <a:rPr lang="en-US" sz="2400" dirty="0" err="1">
                <a:solidFill>
                  <a:srgbClr val="FFFFFF"/>
                </a:solidFill>
                <a:latin typeface="Poppins SemiBold"/>
                <a:ea typeface="+mn-lt"/>
                <a:cs typeface="Poppins SemiBold"/>
              </a:rPr>
              <a:t>une</a:t>
            </a:r>
            <a:r>
              <a:rPr lang="en-US" sz="2400" dirty="0">
                <a:solidFill>
                  <a:srgbClr val="FFFFFF"/>
                </a:solidFill>
                <a:latin typeface="Poppins SemiBold"/>
                <a:ea typeface="+mn-lt"/>
                <a:cs typeface="Poppins SemiBold"/>
              </a:rPr>
              <a:t> question facile pour </a:t>
            </a:r>
            <a:r>
              <a:rPr lang="en-US" sz="2400" dirty="0" err="1">
                <a:solidFill>
                  <a:srgbClr val="FFFFFF"/>
                </a:solidFill>
                <a:latin typeface="Poppins SemiBold"/>
                <a:ea typeface="+mn-lt"/>
                <a:cs typeface="Poppins SemiBold"/>
              </a:rPr>
              <a:t>mettre</a:t>
            </a:r>
            <a:r>
              <a:rPr lang="en-US" sz="2400" dirty="0">
                <a:solidFill>
                  <a:srgbClr val="FFFFFF"/>
                </a:solidFill>
                <a:latin typeface="Poppins SemiBold"/>
                <a:ea typeface="+mn-lt"/>
                <a:cs typeface="Poppins SemiBold"/>
              </a:rPr>
              <a:t> à </a:t>
            </a:r>
            <a:r>
              <a:rPr lang="en-US" sz="2400" dirty="0" err="1">
                <a:solidFill>
                  <a:srgbClr val="FFFFFF"/>
                </a:solidFill>
                <a:latin typeface="Poppins SemiBold"/>
                <a:ea typeface="+mn-lt"/>
                <a:cs typeface="Poppins SemiBold"/>
              </a:rPr>
              <a:t>l’aise</a:t>
            </a:r>
            <a:r>
              <a:rPr lang="en-US" sz="2400" dirty="0">
                <a:solidFill>
                  <a:srgbClr val="FFFFFF"/>
                </a:solidFill>
                <a:latin typeface="Poppins SemiBold"/>
                <a:ea typeface="+mn-lt"/>
                <a:cs typeface="Poppins SemiBold"/>
              </a:rPr>
              <a:t> </a:t>
            </a:r>
            <a:r>
              <a:rPr lang="en-US" sz="2400" dirty="0" err="1">
                <a:solidFill>
                  <a:srgbClr val="FFFFFF"/>
                </a:solidFill>
                <a:latin typeface="Poppins SemiBold"/>
                <a:ea typeface="+mn-lt"/>
                <a:cs typeface="Poppins SemiBold"/>
              </a:rPr>
              <a:t>votre</a:t>
            </a:r>
            <a:r>
              <a:rPr lang="en-US" sz="2400" dirty="0">
                <a:solidFill>
                  <a:srgbClr val="FFFFFF"/>
                </a:solidFill>
                <a:latin typeface="Poppins SemiBold"/>
                <a:ea typeface="+mn-lt"/>
                <a:cs typeface="Poppins SemiBold"/>
              </a:rPr>
              <a:t> </a:t>
            </a:r>
            <a:r>
              <a:rPr lang="en-US" sz="2400" dirty="0" err="1">
                <a:solidFill>
                  <a:srgbClr val="FFFFFF"/>
                </a:solidFill>
                <a:latin typeface="Poppins SemiBold"/>
                <a:ea typeface="+mn-lt"/>
                <a:cs typeface="Poppins SemiBold"/>
              </a:rPr>
              <a:t>interlocuteur</a:t>
            </a:r>
            <a:r>
              <a:rPr lang="en-US" sz="2400" dirty="0">
                <a:solidFill>
                  <a:srgbClr val="FFFFFF"/>
                </a:solidFill>
                <a:latin typeface="Poppins SemiBold"/>
                <a:ea typeface="+mn-lt"/>
                <a:cs typeface="Poppins SemiBold"/>
              </a:rPr>
              <a:t> </a:t>
            </a:r>
            <a:r>
              <a:rPr lang="en-US" sz="2400" dirty="0" err="1">
                <a:solidFill>
                  <a:srgbClr val="FFFFFF"/>
                </a:solidFill>
                <a:latin typeface="Poppins SemiBold"/>
                <a:ea typeface="+mn-lt"/>
                <a:cs typeface="Poppins SemiBold"/>
              </a:rPr>
              <a:t>dès</a:t>
            </a:r>
            <a:r>
              <a:rPr lang="en-US" sz="2400" dirty="0">
                <a:solidFill>
                  <a:srgbClr val="FFFFFF"/>
                </a:solidFill>
                <a:latin typeface="Poppins SemiBold"/>
                <a:ea typeface="+mn-lt"/>
                <a:cs typeface="Poppins SemiBold"/>
              </a:rPr>
              <a:t> le début de </a:t>
            </a:r>
            <a:r>
              <a:rPr lang="en-US" sz="2400" dirty="0" err="1">
                <a:solidFill>
                  <a:srgbClr val="FFFFFF"/>
                </a:solidFill>
                <a:latin typeface="Poppins SemiBold"/>
                <a:ea typeface="+mn-lt"/>
                <a:cs typeface="Poppins SemiBold"/>
              </a:rPr>
              <a:t>l’entretien</a:t>
            </a:r>
            <a:r>
              <a:rPr lang="en-US" sz="2400" dirty="0">
                <a:solidFill>
                  <a:srgbClr val="FFFFFF"/>
                </a:solidFill>
                <a:latin typeface="Poppins SemiBold"/>
                <a:ea typeface="+mn-lt"/>
                <a:cs typeface="Poppins SemiBold"/>
              </a:rPr>
              <a:t>. </a:t>
            </a:r>
            <a:r>
              <a:rPr lang="en-US" sz="2400" dirty="0" err="1">
                <a:solidFill>
                  <a:srgbClr val="FFFFFF"/>
                </a:solidFill>
                <a:latin typeface="Poppins SemiBold"/>
                <a:ea typeface="+mn-lt"/>
                <a:cs typeface="Poppins SemiBold"/>
              </a:rPr>
              <a:t>Demandez</a:t>
            </a:r>
            <a:r>
              <a:rPr lang="en-US" sz="2400" dirty="0">
                <a:solidFill>
                  <a:srgbClr val="FFFFFF"/>
                </a:solidFill>
                <a:latin typeface="Poppins SemiBold"/>
                <a:ea typeface="+mn-lt"/>
                <a:cs typeface="Poppins SemiBold"/>
              </a:rPr>
              <a:t> un </a:t>
            </a:r>
            <a:r>
              <a:rPr lang="en-US" sz="2400" dirty="0" err="1">
                <a:solidFill>
                  <a:srgbClr val="FFFFFF"/>
                </a:solidFill>
                <a:latin typeface="Poppins SemiBold"/>
                <a:ea typeface="+mn-lt"/>
                <a:cs typeface="Poppins SemiBold"/>
              </a:rPr>
              <a:t>exemple</a:t>
            </a:r>
            <a:r>
              <a:rPr lang="en-US" sz="2400" dirty="0">
                <a:solidFill>
                  <a:srgbClr val="FFFFFF"/>
                </a:solidFill>
                <a:latin typeface="Poppins SemiBold"/>
                <a:ea typeface="+mn-lt"/>
                <a:cs typeface="Poppins SemiBold"/>
              </a:rPr>
              <a:t>.</a:t>
            </a:r>
            <a:endParaRPr lang="en-US">
              <a:ea typeface="Calibri" panose="020F0502020204030204"/>
              <a:cs typeface="Calibri" panose="020F0502020204030204"/>
            </a:endParaRPr>
          </a:p>
          <a:p>
            <a:pPr marL="342900" indent="-342900">
              <a:buFont typeface="Arial"/>
              <a:buChar char="•"/>
            </a:pPr>
            <a:r>
              <a:rPr lang="en-US" sz="2400" dirty="0">
                <a:solidFill>
                  <a:srgbClr val="FFFFFF"/>
                </a:solidFill>
                <a:latin typeface="Poppins SemiBold"/>
                <a:ea typeface="+mn-lt"/>
                <a:cs typeface="Poppins SemiBold"/>
              </a:rPr>
              <a:t>Laissez la </a:t>
            </a:r>
            <a:r>
              <a:rPr lang="en-US" sz="2400" dirty="0" err="1">
                <a:solidFill>
                  <a:srgbClr val="FFFFFF"/>
                </a:solidFill>
                <a:latin typeface="Poppins SemiBold"/>
                <a:ea typeface="+mn-lt"/>
                <a:cs typeface="Poppins SemiBold"/>
              </a:rPr>
              <a:t>personne</a:t>
            </a:r>
            <a:r>
              <a:rPr lang="en-US" sz="2400" dirty="0">
                <a:solidFill>
                  <a:srgbClr val="FFFFFF"/>
                </a:solidFill>
                <a:latin typeface="Poppins SemiBold"/>
                <a:ea typeface="+mn-lt"/>
                <a:cs typeface="Poppins SemiBold"/>
              </a:rPr>
              <a:t> </a:t>
            </a:r>
            <a:r>
              <a:rPr lang="en-US" sz="2400" dirty="0" err="1">
                <a:solidFill>
                  <a:srgbClr val="FFFFFF"/>
                </a:solidFill>
                <a:latin typeface="Poppins SemiBold"/>
                <a:ea typeface="+mn-lt"/>
                <a:cs typeface="Poppins SemiBold"/>
              </a:rPr>
              <a:t>interrogée</a:t>
            </a:r>
            <a:r>
              <a:rPr lang="en-US" sz="2400" dirty="0">
                <a:solidFill>
                  <a:srgbClr val="FFFFFF"/>
                </a:solidFill>
                <a:latin typeface="Poppins SemiBold"/>
                <a:ea typeface="+mn-lt"/>
                <a:cs typeface="Poppins SemiBold"/>
              </a:rPr>
              <a:t> </a:t>
            </a:r>
            <a:r>
              <a:rPr lang="en-US" sz="2400" dirty="0" err="1">
                <a:solidFill>
                  <a:srgbClr val="FFFFFF"/>
                </a:solidFill>
                <a:latin typeface="Poppins SemiBold"/>
                <a:ea typeface="+mn-lt"/>
                <a:cs typeface="Poppins SemiBold"/>
              </a:rPr>
              <a:t>mener</a:t>
            </a:r>
            <a:r>
              <a:rPr lang="en-US" sz="2400" dirty="0">
                <a:solidFill>
                  <a:srgbClr val="FFFFFF"/>
                </a:solidFill>
                <a:latin typeface="Poppins SemiBold"/>
                <a:ea typeface="+mn-lt"/>
                <a:cs typeface="Poppins SemiBold"/>
              </a:rPr>
              <a:t> la discussion.</a:t>
            </a:r>
            <a:endParaRPr lang="en-US">
              <a:ea typeface="Calibri" panose="020F0502020204030204"/>
              <a:cs typeface="Calibri" panose="020F0502020204030204"/>
            </a:endParaRPr>
          </a:p>
          <a:p>
            <a:pPr marL="342900" indent="-342900">
              <a:buFont typeface="Arial"/>
              <a:buChar char="•"/>
            </a:pPr>
            <a:r>
              <a:rPr lang="en-US" sz="2400" dirty="0" err="1">
                <a:solidFill>
                  <a:srgbClr val="FFFFFF"/>
                </a:solidFill>
                <a:latin typeface="Poppins SemiBold"/>
                <a:ea typeface="+mn-lt"/>
                <a:cs typeface="Poppins SemiBold"/>
              </a:rPr>
              <a:t>Posez</a:t>
            </a:r>
            <a:r>
              <a:rPr lang="en-US" sz="2400" dirty="0">
                <a:solidFill>
                  <a:srgbClr val="FFFFFF"/>
                </a:solidFill>
                <a:latin typeface="Poppins SemiBold"/>
                <a:ea typeface="+mn-lt"/>
                <a:cs typeface="Poppins SemiBold"/>
              </a:rPr>
              <a:t> des questions ouvertes, </a:t>
            </a:r>
            <a:r>
              <a:rPr lang="en-US" sz="2400" dirty="0" err="1">
                <a:solidFill>
                  <a:srgbClr val="FFFFFF"/>
                </a:solidFill>
                <a:latin typeface="Poppins SemiBold"/>
                <a:ea typeface="+mn-lt"/>
                <a:cs typeface="Poppins SemiBold"/>
              </a:rPr>
              <a:t>encouragez</a:t>
            </a:r>
            <a:r>
              <a:rPr lang="en-US" sz="2400" dirty="0">
                <a:solidFill>
                  <a:srgbClr val="FFFFFF"/>
                </a:solidFill>
                <a:latin typeface="Poppins SemiBold"/>
                <a:ea typeface="+mn-lt"/>
                <a:cs typeface="Poppins SemiBold"/>
              </a:rPr>
              <a:t> les </a:t>
            </a:r>
            <a:r>
              <a:rPr lang="en-US" sz="2400" dirty="0" err="1">
                <a:solidFill>
                  <a:srgbClr val="FFFFFF"/>
                </a:solidFill>
                <a:latin typeface="Poppins SemiBold"/>
                <a:ea typeface="+mn-lt"/>
                <a:cs typeface="Poppins SemiBold"/>
              </a:rPr>
              <a:t>personnes</a:t>
            </a:r>
            <a:r>
              <a:rPr lang="en-US" sz="2400" dirty="0">
                <a:solidFill>
                  <a:srgbClr val="FFFFFF"/>
                </a:solidFill>
                <a:latin typeface="Poppins SemiBold"/>
                <a:ea typeface="+mn-lt"/>
                <a:cs typeface="Poppins SemiBold"/>
              </a:rPr>
              <a:t> à </a:t>
            </a:r>
            <a:r>
              <a:rPr lang="en-US" sz="2400" dirty="0" err="1">
                <a:solidFill>
                  <a:srgbClr val="FFFFFF"/>
                </a:solidFill>
                <a:latin typeface="Poppins SemiBold"/>
                <a:ea typeface="+mn-lt"/>
                <a:cs typeface="Poppins SemiBold"/>
              </a:rPr>
              <a:t>s’exprimer</a:t>
            </a:r>
            <a:r>
              <a:rPr lang="en-US" sz="2400" dirty="0">
                <a:solidFill>
                  <a:srgbClr val="FFFFFF"/>
                </a:solidFill>
                <a:latin typeface="Poppins SemiBold"/>
                <a:ea typeface="+mn-lt"/>
                <a:cs typeface="Poppins SemiBold"/>
              </a:rPr>
              <a:t> et   à </a:t>
            </a:r>
            <a:r>
              <a:rPr lang="en-US" sz="2400" dirty="0" err="1">
                <a:solidFill>
                  <a:srgbClr val="FFFFFF"/>
                </a:solidFill>
                <a:latin typeface="Poppins SemiBold"/>
                <a:ea typeface="+mn-lt"/>
                <a:cs typeface="Poppins SemiBold"/>
              </a:rPr>
              <a:t>développer</a:t>
            </a:r>
            <a:r>
              <a:rPr lang="en-US" sz="2400" dirty="0">
                <a:solidFill>
                  <a:srgbClr val="FFFFFF"/>
                </a:solidFill>
                <a:latin typeface="Poppins SemiBold"/>
                <a:ea typeface="+mn-lt"/>
                <a:cs typeface="Poppins SemiBold"/>
              </a:rPr>
              <a:t> </a:t>
            </a:r>
            <a:r>
              <a:rPr lang="en-US" sz="2400" dirty="0" err="1">
                <a:solidFill>
                  <a:srgbClr val="FFFFFF"/>
                </a:solidFill>
                <a:latin typeface="Poppins SemiBold"/>
                <a:ea typeface="+mn-lt"/>
                <a:cs typeface="Poppins SemiBold"/>
              </a:rPr>
              <a:t>leurs</a:t>
            </a:r>
            <a:r>
              <a:rPr lang="en-US" sz="2400" dirty="0">
                <a:solidFill>
                  <a:srgbClr val="FFFFFF"/>
                </a:solidFill>
                <a:latin typeface="Poppins SemiBold"/>
                <a:ea typeface="+mn-lt"/>
                <a:cs typeface="Poppins SemiBold"/>
              </a:rPr>
              <a:t> </a:t>
            </a:r>
            <a:r>
              <a:rPr lang="en-US" sz="2400" dirty="0" err="1">
                <a:solidFill>
                  <a:srgbClr val="FFFFFF"/>
                </a:solidFill>
                <a:latin typeface="Poppins SemiBold"/>
                <a:ea typeface="+mn-lt"/>
                <a:cs typeface="Poppins SemiBold"/>
              </a:rPr>
              <a:t>propos</a:t>
            </a:r>
            <a:r>
              <a:rPr lang="en-US" sz="2400" dirty="0">
                <a:solidFill>
                  <a:srgbClr val="FFFFFF"/>
                </a:solidFill>
                <a:latin typeface="Poppins SemiBold"/>
                <a:ea typeface="+mn-lt"/>
                <a:cs typeface="Poppins SemiBold"/>
              </a:rPr>
              <a:t>.</a:t>
            </a:r>
            <a:endParaRPr lang="en-US" dirty="0">
              <a:ea typeface="Calibri" panose="020F0502020204030204"/>
              <a:cs typeface="Calibri" panose="020F0502020204030204"/>
            </a:endParaRPr>
          </a:p>
          <a:p>
            <a:pPr marL="342900" indent="-342900">
              <a:buFont typeface="Arial"/>
              <a:buChar char="•"/>
            </a:pPr>
            <a:r>
              <a:rPr lang="en-US" sz="2400" dirty="0" err="1">
                <a:solidFill>
                  <a:srgbClr val="FFFFFF"/>
                </a:solidFill>
                <a:latin typeface="Poppins SemiBold"/>
                <a:ea typeface="+mn-lt"/>
                <a:cs typeface="Poppins SemiBold"/>
              </a:rPr>
              <a:t>Évitez</a:t>
            </a:r>
            <a:r>
              <a:rPr lang="en-US" sz="2400" dirty="0">
                <a:solidFill>
                  <a:srgbClr val="FFFFFF"/>
                </a:solidFill>
                <a:latin typeface="Poppins SemiBold"/>
                <a:ea typeface="+mn-lt"/>
                <a:cs typeface="Poppins SemiBold"/>
              </a:rPr>
              <a:t> les questions </a:t>
            </a:r>
            <a:r>
              <a:rPr lang="en-US" sz="2400" dirty="0" err="1">
                <a:solidFill>
                  <a:srgbClr val="FFFFFF"/>
                </a:solidFill>
                <a:latin typeface="Poppins SemiBold"/>
                <a:ea typeface="+mn-lt"/>
                <a:cs typeface="Poppins SemiBold"/>
              </a:rPr>
              <a:t>orientées</a:t>
            </a:r>
            <a:r>
              <a:rPr lang="en-US" sz="2400" dirty="0">
                <a:solidFill>
                  <a:srgbClr val="FFFFFF"/>
                </a:solidFill>
                <a:latin typeface="Poppins SemiBold"/>
                <a:ea typeface="+mn-lt"/>
                <a:cs typeface="Poppins SemiBold"/>
              </a:rPr>
              <a:t>.</a:t>
            </a:r>
            <a:endParaRPr lang="en-US">
              <a:ea typeface="Calibri" panose="020F0502020204030204"/>
              <a:cs typeface="Calibri" panose="020F0502020204030204"/>
            </a:endParaRPr>
          </a:p>
          <a:p>
            <a:pPr marL="342900" indent="-342900">
              <a:buFont typeface="Arial"/>
              <a:buChar char="•"/>
            </a:pPr>
            <a:r>
              <a:rPr lang="en-US" sz="2400" dirty="0">
                <a:solidFill>
                  <a:srgbClr val="FFFFFF"/>
                </a:solidFill>
                <a:latin typeface="Poppins SemiBold"/>
                <a:ea typeface="+mn-lt"/>
                <a:cs typeface="Poppins SemiBold"/>
              </a:rPr>
              <a:t>APPROFONDISSEZ pour </a:t>
            </a:r>
            <a:r>
              <a:rPr lang="en-US" sz="2400" dirty="0" err="1">
                <a:solidFill>
                  <a:srgbClr val="FFFFFF"/>
                </a:solidFill>
                <a:latin typeface="Poppins SemiBold"/>
                <a:ea typeface="+mn-lt"/>
                <a:cs typeface="Poppins SemiBold"/>
              </a:rPr>
              <a:t>obtenir</a:t>
            </a:r>
            <a:r>
              <a:rPr lang="en-US" sz="2400" dirty="0">
                <a:solidFill>
                  <a:srgbClr val="FFFFFF"/>
                </a:solidFill>
                <a:latin typeface="Poppins SemiBold"/>
                <a:ea typeface="+mn-lt"/>
                <a:cs typeface="Poppins SemiBold"/>
              </a:rPr>
              <a:t> des </a:t>
            </a:r>
            <a:r>
              <a:rPr lang="en-US" sz="2400" dirty="0" err="1">
                <a:solidFill>
                  <a:srgbClr val="FFFFFF"/>
                </a:solidFill>
                <a:latin typeface="Poppins SemiBold"/>
                <a:ea typeface="+mn-lt"/>
                <a:cs typeface="Poppins SemiBold"/>
              </a:rPr>
              <a:t>informations</a:t>
            </a:r>
            <a:r>
              <a:rPr lang="en-US" sz="2400" dirty="0">
                <a:solidFill>
                  <a:srgbClr val="FFFFFF"/>
                </a:solidFill>
                <a:latin typeface="Poppins SemiBold"/>
                <a:ea typeface="+mn-lt"/>
                <a:cs typeface="Poppins SemiBold"/>
              </a:rPr>
              <a:t> plus </a:t>
            </a:r>
            <a:r>
              <a:rPr lang="en-US" sz="2400" dirty="0" err="1">
                <a:solidFill>
                  <a:srgbClr val="FFFFFF"/>
                </a:solidFill>
                <a:latin typeface="Poppins SemiBold"/>
                <a:ea typeface="+mn-lt"/>
                <a:cs typeface="Poppins SemiBold"/>
              </a:rPr>
              <a:t>détaillées</a:t>
            </a:r>
            <a:r>
              <a:rPr lang="en-US" sz="2400" dirty="0">
                <a:solidFill>
                  <a:srgbClr val="FFFFFF"/>
                </a:solidFill>
                <a:latin typeface="Poppins SemiBold"/>
                <a:ea typeface="+mn-lt"/>
                <a:cs typeface="Poppins SemiBold"/>
              </a:rPr>
              <a:t>.</a:t>
            </a:r>
            <a:endParaRPr lang="en-US" dirty="0">
              <a:ea typeface="Calibri" panose="020F0502020204030204"/>
              <a:cs typeface="Calibri" panose="020F0502020204030204"/>
            </a:endParaRPr>
          </a:p>
          <a:p>
            <a:pPr marL="342900" indent="-342900">
              <a:buFont typeface="Arial"/>
              <a:buChar char="•"/>
            </a:pPr>
            <a:r>
              <a:rPr lang="en-US" sz="2400" dirty="0" err="1">
                <a:solidFill>
                  <a:srgbClr val="FFFFFF"/>
                </a:solidFill>
                <a:latin typeface="Poppins SemiBold"/>
                <a:ea typeface="+mn-lt"/>
                <a:cs typeface="Poppins SemiBold"/>
              </a:rPr>
              <a:t>Écrivez</a:t>
            </a:r>
            <a:r>
              <a:rPr lang="en-US" sz="2400" dirty="0">
                <a:solidFill>
                  <a:srgbClr val="FFFFFF"/>
                </a:solidFill>
                <a:latin typeface="Poppins SemiBold"/>
                <a:ea typeface="+mn-lt"/>
                <a:cs typeface="Poppins SemiBold"/>
              </a:rPr>
              <a:t> des notes </a:t>
            </a:r>
            <a:r>
              <a:rPr lang="en-US" sz="2400" dirty="0" err="1">
                <a:solidFill>
                  <a:srgbClr val="FFFFFF"/>
                </a:solidFill>
                <a:latin typeface="Poppins SemiBold"/>
                <a:ea typeface="+mn-lt"/>
                <a:cs typeface="Poppins SemiBold"/>
              </a:rPr>
              <a:t>détaillées</a:t>
            </a:r>
            <a:r>
              <a:rPr lang="en-US" sz="2400" dirty="0">
                <a:solidFill>
                  <a:srgbClr val="FFFFFF"/>
                </a:solidFill>
                <a:latin typeface="Poppins SemiBold"/>
                <a:ea typeface="+mn-lt"/>
                <a:cs typeface="Poppins SemiBold"/>
              </a:rPr>
              <a:t> sans </a:t>
            </a:r>
            <a:r>
              <a:rPr lang="en-US" sz="2400" dirty="0" err="1">
                <a:solidFill>
                  <a:srgbClr val="FFFFFF"/>
                </a:solidFill>
                <a:latin typeface="Poppins SemiBold"/>
                <a:ea typeface="+mn-lt"/>
                <a:cs typeface="Poppins SemiBold"/>
              </a:rPr>
              <a:t>vous</a:t>
            </a:r>
            <a:r>
              <a:rPr lang="en-US" sz="2400" dirty="0">
                <a:solidFill>
                  <a:srgbClr val="FFFFFF"/>
                </a:solidFill>
                <a:latin typeface="Poppins SemiBold"/>
                <a:ea typeface="+mn-lt"/>
                <a:cs typeface="Poppins SemiBold"/>
              </a:rPr>
              <a:t> limiter à </a:t>
            </a:r>
            <a:r>
              <a:rPr lang="en-US" sz="2400" dirty="0" err="1">
                <a:solidFill>
                  <a:srgbClr val="FFFFFF"/>
                </a:solidFill>
                <a:latin typeface="Poppins SemiBold"/>
                <a:ea typeface="+mn-lt"/>
                <a:cs typeface="Poppins SemiBold"/>
              </a:rPr>
              <a:t>ce</a:t>
            </a:r>
            <a:r>
              <a:rPr lang="en-US" sz="2400" dirty="0">
                <a:solidFill>
                  <a:srgbClr val="FFFFFF"/>
                </a:solidFill>
                <a:latin typeface="Poppins SemiBold"/>
                <a:ea typeface="+mn-lt"/>
                <a:cs typeface="Poppins SemiBold"/>
              </a:rPr>
              <a:t> que </a:t>
            </a:r>
            <a:r>
              <a:rPr lang="en-US" sz="2400" dirty="0" err="1">
                <a:solidFill>
                  <a:srgbClr val="FFFFFF"/>
                </a:solidFill>
                <a:latin typeface="Poppins SemiBold"/>
                <a:ea typeface="+mn-lt"/>
                <a:cs typeface="Poppins SemiBold"/>
              </a:rPr>
              <a:t>disent</a:t>
            </a:r>
            <a:r>
              <a:rPr lang="en-US" sz="2400" dirty="0">
                <a:solidFill>
                  <a:srgbClr val="FFFFFF"/>
                </a:solidFill>
                <a:latin typeface="Poppins SemiBold"/>
                <a:ea typeface="+mn-lt"/>
                <a:cs typeface="Poppins SemiBold"/>
              </a:rPr>
              <a:t> les </a:t>
            </a:r>
            <a:r>
              <a:rPr lang="en-US" sz="2400" dirty="0" err="1">
                <a:solidFill>
                  <a:srgbClr val="FFFFFF"/>
                </a:solidFill>
                <a:latin typeface="Poppins SemiBold"/>
                <a:ea typeface="+mn-lt"/>
                <a:cs typeface="Poppins SemiBold"/>
              </a:rPr>
              <a:t>personnes</a:t>
            </a:r>
            <a:r>
              <a:rPr lang="en-US" sz="2400" dirty="0">
                <a:solidFill>
                  <a:srgbClr val="FFFFFF"/>
                </a:solidFill>
                <a:latin typeface="Poppins SemiBold"/>
                <a:ea typeface="+mn-lt"/>
                <a:cs typeface="Poppins SemiBold"/>
              </a:rPr>
              <a:t>, y </a:t>
            </a:r>
            <a:r>
              <a:rPr lang="en-US" sz="2400" dirty="0" err="1">
                <a:solidFill>
                  <a:srgbClr val="FFFFFF"/>
                </a:solidFill>
                <a:latin typeface="Poppins SemiBold"/>
                <a:ea typeface="+mn-lt"/>
                <a:cs typeface="Poppins SemiBold"/>
              </a:rPr>
              <a:t>compris</a:t>
            </a:r>
            <a:r>
              <a:rPr lang="en-US" sz="2400" dirty="0">
                <a:solidFill>
                  <a:srgbClr val="FFFFFF"/>
                </a:solidFill>
                <a:latin typeface="Poppins SemiBold"/>
                <a:ea typeface="+mn-lt"/>
                <a:cs typeface="Poppins SemiBold"/>
              </a:rPr>
              <a:t> sur </a:t>
            </a:r>
            <a:r>
              <a:rPr lang="en-US" sz="2400" dirty="0" err="1">
                <a:solidFill>
                  <a:srgbClr val="FFFFFF"/>
                </a:solidFill>
                <a:latin typeface="Poppins SemiBold"/>
                <a:ea typeface="+mn-lt"/>
                <a:cs typeface="Poppins SemiBold"/>
              </a:rPr>
              <a:t>ce</a:t>
            </a:r>
            <a:r>
              <a:rPr lang="en-US" sz="2400" dirty="0">
                <a:solidFill>
                  <a:srgbClr val="FFFFFF"/>
                </a:solidFill>
                <a:latin typeface="Poppins SemiBold"/>
                <a:ea typeface="+mn-lt"/>
                <a:cs typeface="Poppins SemiBold"/>
              </a:rPr>
              <a:t> que </a:t>
            </a:r>
            <a:r>
              <a:rPr lang="en-US" sz="2400" dirty="0" err="1">
                <a:solidFill>
                  <a:srgbClr val="FFFFFF"/>
                </a:solidFill>
                <a:latin typeface="Poppins SemiBold"/>
                <a:ea typeface="+mn-lt"/>
                <a:cs typeface="Poppins SemiBold"/>
              </a:rPr>
              <a:t>vous</a:t>
            </a:r>
            <a:r>
              <a:rPr lang="en-US" sz="2400" dirty="0">
                <a:solidFill>
                  <a:srgbClr val="FFFFFF"/>
                </a:solidFill>
                <a:latin typeface="Poppins SemiBold"/>
                <a:ea typeface="+mn-lt"/>
                <a:cs typeface="Poppins SemiBold"/>
              </a:rPr>
              <a:t> </a:t>
            </a:r>
            <a:r>
              <a:rPr lang="en-US" sz="2400" dirty="0" err="1">
                <a:solidFill>
                  <a:srgbClr val="FFFFFF"/>
                </a:solidFill>
                <a:latin typeface="Poppins SemiBold"/>
                <a:ea typeface="+mn-lt"/>
                <a:cs typeface="Poppins SemiBold"/>
              </a:rPr>
              <a:t>observez</a:t>
            </a:r>
            <a:r>
              <a:rPr lang="en-US" sz="2400" dirty="0">
                <a:solidFill>
                  <a:srgbClr val="FFFFFF"/>
                </a:solidFill>
                <a:latin typeface="Poppins SemiBold"/>
                <a:ea typeface="+mn-lt"/>
                <a:cs typeface="Poppins SemiBold"/>
              </a:rPr>
              <a:t>.</a:t>
            </a:r>
            <a:endParaRPr lang="en-US" dirty="0">
              <a:ea typeface="Calibri" panose="020F0502020204030204"/>
              <a:cs typeface="Calibri" panose="020F0502020204030204"/>
            </a:endParaRPr>
          </a:p>
          <a:p>
            <a:pPr marL="342900" indent="-342900">
              <a:buFont typeface="Arial"/>
              <a:buChar char="•"/>
            </a:pPr>
            <a:r>
              <a:rPr lang="en-US" sz="2400" dirty="0" err="1">
                <a:solidFill>
                  <a:srgbClr val="FFFFFF"/>
                </a:solidFill>
                <a:latin typeface="Poppins SemiBold"/>
                <a:ea typeface="+mn-lt"/>
                <a:cs typeface="Poppins SemiBold"/>
              </a:rPr>
              <a:t>Abstenez-vous</a:t>
            </a:r>
            <a:r>
              <a:rPr lang="en-US" sz="2400" dirty="0">
                <a:solidFill>
                  <a:srgbClr val="FFFFFF"/>
                </a:solidFill>
                <a:latin typeface="Poppins SemiBold"/>
                <a:ea typeface="+mn-lt"/>
                <a:cs typeface="Poppins SemiBold"/>
              </a:rPr>
              <a:t> de donner des </a:t>
            </a:r>
            <a:r>
              <a:rPr lang="en-US" sz="2400" dirty="0" err="1">
                <a:solidFill>
                  <a:srgbClr val="FFFFFF"/>
                </a:solidFill>
                <a:latin typeface="Poppins SemiBold"/>
                <a:ea typeface="+mn-lt"/>
                <a:cs typeface="Poppins SemiBold"/>
              </a:rPr>
              <a:t>leçons</a:t>
            </a:r>
            <a:r>
              <a:rPr lang="en-US" sz="2400" dirty="0">
                <a:solidFill>
                  <a:srgbClr val="FFFFFF"/>
                </a:solidFill>
                <a:latin typeface="Poppins SemiBold"/>
                <a:ea typeface="+mn-lt"/>
                <a:cs typeface="Poppins SemiBold"/>
              </a:rPr>
              <a:t>.</a:t>
            </a:r>
            <a:endParaRPr lang="en-US" dirty="0">
              <a:ea typeface="Calibri" panose="020F0502020204030204"/>
              <a:cs typeface="Calibri" panose="020F0502020204030204"/>
            </a:endParaRPr>
          </a:p>
          <a:p>
            <a:pPr marL="0" indent="0" algn="l">
              <a:lnSpc>
                <a:spcPts val="3375"/>
              </a:lnSpc>
              <a:spcAft>
                <a:spcPts val="1050"/>
              </a:spcAft>
              <a:buNone/>
            </a:pPr>
            <a:endParaRPr lang="en-US" sz="2400" dirty="0">
              <a:solidFill>
                <a:srgbClr val="FFFFFF"/>
              </a:solidFill>
              <a:latin typeface="Poppins SemiBold"/>
              <a:cs typeface="Poppins SemiBold"/>
            </a:endParaRPr>
          </a:p>
        </p:txBody>
      </p:sp>
      <p:sp>
        <p:nvSpPr>
          <p:cNvPr id="4" name="Key Informant Interviews KII - tips"/>
          <p:cNvSpPr/>
          <p:nvPr/>
        </p:nvSpPr>
        <p:spPr>
          <a:xfrm>
            <a:off x="931202" y="2861346"/>
            <a:ext cx="6210300" cy="4572000"/>
          </a:xfrm>
          <a:prstGeom prst="rect">
            <a:avLst/>
          </a:prstGeom>
          <a:noFill/>
          <a:ln/>
        </p:spPr>
        <p:txBody>
          <a:bodyPr wrap="square" lIns="0" tIns="0" rIns="0" bIns="0" rtlCol="0" anchor="t"/>
          <a:lstStyle/>
          <a:p>
            <a:r>
              <a:rPr lang="en-US" sz="6000">
                <a:solidFill>
                  <a:srgbClr val="FFFFFF"/>
                </a:solidFill>
                <a:latin typeface="Poppins SemiBold"/>
                <a:ea typeface="+mn-lt"/>
                <a:cs typeface="Poppins SemiBold"/>
              </a:rPr>
              <a:t>Conseils pour les entretiens avec des informateurs clés</a:t>
            </a:r>
            <a:endParaRPr lang="en-US" sz="1200"/>
          </a:p>
          <a:p>
            <a:pPr marL="0" indent="0" algn="l">
              <a:lnSpc>
                <a:spcPts val="9000"/>
              </a:lnSpc>
              <a:buNone/>
            </a:pPr>
            <a:endParaRPr lang="en-US" sz="6000" dirty="0">
              <a:solidFill>
                <a:srgbClr val="FFFFFF"/>
              </a:solidFill>
              <a:latin typeface="Poppins SemiBold"/>
              <a:cs typeface="Poppins SemiBo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For sensitive topics eg sexual violence do not ask participants to speak of individual experiences in a group setting Instead you can ask questions in such a way that you are asking persons to speak about how they think members of their community experien"/>
          <p:cNvSpPr/>
          <p:nvPr/>
        </p:nvSpPr>
        <p:spPr>
          <a:xfrm>
            <a:off x="10858500" y="5791200"/>
            <a:ext cx="6496050" cy="2286000"/>
          </a:xfrm>
          <a:prstGeom prst="rect">
            <a:avLst/>
          </a:prstGeom>
          <a:noFill/>
          <a:ln/>
        </p:spPr>
        <p:txBody>
          <a:bodyPr wrap="square" lIns="0" tIns="0" rIns="0" bIns="0" rtlCol="0" anchor="t"/>
          <a:lstStyle/>
          <a:p>
            <a:r>
              <a:rPr lang="en-US">
                <a:solidFill>
                  <a:srgbClr val="2B4561"/>
                </a:solidFill>
                <a:latin typeface="Poppins Light"/>
                <a:ea typeface="+mn-lt"/>
                <a:cs typeface="Poppins Light"/>
              </a:rPr>
              <a:t>Pour les </a:t>
            </a:r>
            <a:r>
              <a:rPr lang="en-US" err="1">
                <a:solidFill>
                  <a:srgbClr val="2B4561"/>
                </a:solidFill>
                <a:latin typeface="Poppins Light"/>
                <a:ea typeface="+mn-lt"/>
                <a:cs typeface="Poppins Light"/>
              </a:rPr>
              <a:t>sujets</a:t>
            </a:r>
            <a:r>
              <a:rPr lang="en-US">
                <a:solidFill>
                  <a:srgbClr val="2B4561"/>
                </a:solidFill>
                <a:latin typeface="Poppins Light"/>
                <a:ea typeface="+mn-lt"/>
                <a:cs typeface="Poppins Light"/>
              </a:rPr>
              <a:t> sensibles, p. ex. la violence sexuelle, ne demandez pas aux participants d’évoquer leur expérience personnelle en public. Formulez plutôt vos questions de sorte à amener les personnes à s’exprimer sur ce que </a:t>
            </a:r>
            <a:r>
              <a:rPr lang="en-US" err="1">
                <a:solidFill>
                  <a:srgbClr val="2B4561"/>
                </a:solidFill>
                <a:latin typeface="Poppins Light"/>
                <a:ea typeface="+mn-lt"/>
                <a:cs typeface="Poppins Light"/>
              </a:rPr>
              <a:t>vivent</a:t>
            </a:r>
            <a:r>
              <a:rPr lang="en-US">
                <a:solidFill>
                  <a:srgbClr val="2B4561"/>
                </a:solidFill>
                <a:latin typeface="Poppins Light"/>
                <a:ea typeface="+mn-lt"/>
                <a:cs typeface="Poppins Light"/>
              </a:rPr>
              <a:t> les </a:t>
            </a:r>
            <a:r>
              <a:rPr lang="en-US" err="1">
                <a:solidFill>
                  <a:srgbClr val="2B4561"/>
                </a:solidFill>
                <a:latin typeface="Poppins Light"/>
                <a:ea typeface="+mn-lt"/>
                <a:cs typeface="Poppins Light"/>
              </a:rPr>
              <a:t>membres</a:t>
            </a:r>
            <a:r>
              <a:rPr lang="en-US">
                <a:solidFill>
                  <a:srgbClr val="2B4561"/>
                </a:solidFill>
                <a:latin typeface="Poppins Light"/>
                <a:ea typeface="+mn-lt"/>
                <a:cs typeface="Poppins Light"/>
              </a:rPr>
              <a:t> de la </a:t>
            </a:r>
            <a:r>
              <a:rPr lang="en-US" err="1">
                <a:solidFill>
                  <a:srgbClr val="2B4561"/>
                </a:solidFill>
                <a:latin typeface="Poppins Light"/>
                <a:ea typeface="+mn-lt"/>
                <a:cs typeface="Poppins Light"/>
              </a:rPr>
              <a:t>communauté</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en</a:t>
            </a:r>
            <a:r>
              <a:rPr lang="en-US">
                <a:solidFill>
                  <a:srgbClr val="2B4561"/>
                </a:solidFill>
                <a:latin typeface="Poppins Light"/>
                <a:ea typeface="+mn-lt"/>
                <a:cs typeface="Poppins Light"/>
              </a:rPr>
              <a:t> raison du </a:t>
            </a:r>
            <a:r>
              <a:rPr lang="en-US" err="1">
                <a:solidFill>
                  <a:srgbClr val="2B4561"/>
                </a:solidFill>
                <a:latin typeface="Poppins Light"/>
                <a:ea typeface="+mn-lt"/>
                <a:cs typeface="Poppins Light"/>
              </a:rPr>
              <a:t>problème</a:t>
            </a:r>
            <a:r>
              <a:rPr lang="en-US">
                <a:solidFill>
                  <a:srgbClr val="2B4561"/>
                </a:solidFill>
                <a:latin typeface="Poppins Light"/>
                <a:ea typeface="+mn-lt"/>
                <a:cs typeface="Poppins Light"/>
              </a:rPr>
              <a:t> </a:t>
            </a:r>
            <a:r>
              <a:rPr lang="en-US" err="1">
                <a:solidFill>
                  <a:srgbClr val="2B4561"/>
                </a:solidFill>
                <a:latin typeface="Poppins Light"/>
                <a:ea typeface="+mn-lt"/>
                <a:cs typeface="Poppins Light"/>
              </a:rPr>
              <a:t>discuté</a:t>
            </a:r>
            <a:r>
              <a:rPr lang="en-US">
                <a:solidFill>
                  <a:srgbClr val="2B4561"/>
                </a:solidFill>
                <a:latin typeface="Poppins Light"/>
                <a:ea typeface="+mn-lt"/>
                <a:cs typeface="Poppins Light"/>
              </a:rPr>
              <a:t>. </a:t>
            </a:r>
            <a:endParaRPr lang="en-US"/>
          </a:p>
          <a:p>
            <a:pPr marL="0" indent="0" algn="l">
              <a:lnSpc>
                <a:spcPts val="3000"/>
              </a:lnSpc>
              <a:buNone/>
            </a:pPr>
            <a:endParaRPr lang="en-US" sz="1800" dirty="0">
              <a:solidFill>
                <a:srgbClr val="2B4561"/>
              </a:solidFill>
              <a:latin typeface="Poppins Light"/>
              <a:cs typeface="Poppins Light"/>
            </a:endParaRPr>
          </a:p>
        </p:txBody>
      </p:sp>
      <p:sp>
        <p:nvSpPr>
          <p:cNvPr id="4" name="name_05"/>
          <p:cNvSpPr/>
          <p:nvPr/>
        </p:nvSpPr>
        <p:spPr>
          <a:xfrm>
            <a:off x="9324975" y="55721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05</a:t>
            </a:r>
            <a:endParaRPr lang="en-US" sz="7500" dirty="0"/>
          </a:p>
        </p:txBody>
      </p:sp>
      <p:sp>
        <p:nvSpPr>
          <p:cNvPr id="5" name="If discussion goes too far off topic redirect it"/>
          <p:cNvSpPr/>
          <p:nvPr/>
        </p:nvSpPr>
        <p:spPr>
          <a:xfrm>
            <a:off x="10858500" y="4191000"/>
            <a:ext cx="6496050" cy="381000"/>
          </a:xfrm>
          <a:prstGeom prst="rect">
            <a:avLst/>
          </a:prstGeom>
          <a:noFill/>
          <a:ln/>
        </p:spPr>
        <p:txBody>
          <a:bodyPr wrap="square" lIns="0" tIns="0" rIns="0" bIns="0" rtlCol="0" anchor="t"/>
          <a:lstStyle/>
          <a:p>
            <a:r>
              <a:rPr lang="en-US">
                <a:solidFill>
                  <a:srgbClr val="2B4561"/>
                </a:solidFill>
                <a:latin typeface="Poppins Light"/>
                <a:ea typeface="+mn-lt"/>
                <a:cs typeface="Poppins Light"/>
              </a:rPr>
              <a:t>Si la </a:t>
            </a:r>
            <a:r>
              <a:rPr lang="en-US" sz="1800">
                <a:solidFill>
                  <a:srgbClr val="2B4561"/>
                </a:solidFill>
                <a:latin typeface="Poppins Light"/>
                <a:ea typeface="+mn-lt"/>
                <a:cs typeface="Poppins Light"/>
              </a:rPr>
              <a:t>discussion </a:t>
            </a:r>
            <a:r>
              <a:rPr lang="en-US">
                <a:solidFill>
                  <a:srgbClr val="2B4561"/>
                </a:solidFill>
                <a:latin typeface="Poppins Light"/>
                <a:ea typeface="+mn-lt"/>
                <a:cs typeface="Poppins Light"/>
              </a:rPr>
              <a:t>s’écarte trop du </a:t>
            </a:r>
            <a:r>
              <a:rPr lang="en-US" err="1">
                <a:solidFill>
                  <a:srgbClr val="2B4561"/>
                </a:solidFill>
                <a:latin typeface="Poppins Light"/>
                <a:ea typeface="+mn-lt"/>
                <a:cs typeface="Poppins Light"/>
              </a:rPr>
              <a:t>sujet</a:t>
            </a:r>
            <a:r>
              <a:rPr lang="en-US" sz="1800">
                <a:solidFill>
                  <a:srgbClr val="2B4561"/>
                </a:solidFill>
                <a:latin typeface="Poppins Light"/>
                <a:ea typeface="+mn-lt"/>
                <a:cs typeface="Poppins Light"/>
              </a:rPr>
              <a:t>, </a:t>
            </a:r>
            <a:r>
              <a:rPr lang="en-US" err="1">
                <a:solidFill>
                  <a:srgbClr val="2B4561"/>
                </a:solidFill>
                <a:latin typeface="Poppins Light"/>
                <a:ea typeface="+mn-lt"/>
                <a:cs typeface="Poppins Light"/>
              </a:rPr>
              <a:t>recentrez</a:t>
            </a:r>
            <a:r>
              <a:rPr lang="en-US">
                <a:solidFill>
                  <a:srgbClr val="2B4561"/>
                </a:solidFill>
                <a:latin typeface="Poppins Light"/>
                <a:ea typeface="+mn-lt"/>
                <a:cs typeface="Poppins Light"/>
              </a:rPr>
              <a:t>-la. </a:t>
            </a:r>
            <a:endParaRPr lang="en-US"/>
          </a:p>
          <a:p>
            <a:pPr marL="0" indent="0" algn="l">
              <a:lnSpc>
                <a:spcPts val="3000"/>
              </a:lnSpc>
              <a:buNone/>
            </a:pPr>
            <a:endParaRPr lang="en-US" sz="1800" dirty="0">
              <a:solidFill>
                <a:srgbClr val="2B4561"/>
              </a:solidFill>
              <a:latin typeface="Poppins Light"/>
              <a:cs typeface="Poppins Light"/>
            </a:endParaRPr>
          </a:p>
        </p:txBody>
      </p:sp>
      <p:sp>
        <p:nvSpPr>
          <p:cNvPr id="6" name="name_04"/>
          <p:cNvSpPr/>
          <p:nvPr/>
        </p:nvSpPr>
        <p:spPr>
          <a:xfrm>
            <a:off x="9324975" y="38576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04</a:t>
            </a:r>
            <a:endParaRPr lang="en-US" sz="7500" dirty="0"/>
          </a:p>
        </p:txBody>
      </p:sp>
      <p:sp>
        <p:nvSpPr>
          <p:cNvPr id="7" name="When dealing with dominant people - you can say I can feel you have a lot of information to share about this topic What about we meet right after this discussion so we can get more details"/>
          <p:cNvSpPr/>
          <p:nvPr/>
        </p:nvSpPr>
        <p:spPr>
          <a:xfrm>
            <a:off x="2476500" y="7696200"/>
            <a:ext cx="6496050" cy="1524000"/>
          </a:xfrm>
          <a:prstGeom prst="rect">
            <a:avLst/>
          </a:prstGeom>
          <a:noFill/>
          <a:ln/>
        </p:spPr>
        <p:txBody>
          <a:bodyPr wrap="square" lIns="0" tIns="0" rIns="0" bIns="0" rtlCol="0" anchor="t"/>
          <a:lstStyle/>
          <a:p>
            <a:r>
              <a:rPr lang="en-US">
                <a:solidFill>
                  <a:srgbClr val="2B4561"/>
                </a:solidFill>
                <a:latin typeface="Poppins Light"/>
                <a:ea typeface="+mn-lt"/>
                <a:cs typeface="Poppins Light"/>
              </a:rPr>
              <a:t>Face à des personnes qui cherchent à imposer leurs vues, dites par exemple :</a:t>
            </a:r>
            <a:endParaRPr lang="en-US"/>
          </a:p>
          <a:p>
            <a:r>
              <a:rPr lang="en-US">
                <a:solidFill>
                  <a:srgbClr val="2B4561"/>
                </a:solidFill>
                <a:latin typeface="Poppins Light"/>
                <a:ea typeface="+mn-lt"/>
                <a:cs typeface="Poppins Light"/>
              </a:rPr>
              <a:t>« Je </a:t>
            </a:r>
            <a:r>
              <a:rPr lang="en-US" err="1">
                <a:solidFill>
                  <a:srgbClr val="2B4561"/>
                </a:solidFill>
                <a:latin typeface="Poppins Light"/>
                <a:ea typeface="+mn-lt"/>
                <a:cs typeface="Poppins Light"/>
              </a:rPr>
              <a:t>vois</a:t>
            </a:r>
            <a:r>
              <a:rPr lang="en-US">
                <a:solidFill>
                  <a:srgbClr val="2B4561"/>
                </a:solidFill>
                <a:latin typeface="Poppins Light"/>
                <a:ea typeface="+mn-lt"/>
                <a:cs typeface="Poppins Light"/>
              </a:rPr>
              <a:t> que vous avez beaucoup d’informations à donner sur ce sujet</a:t>
            </a:r>
            <a:r>
              <a:rPr lang="en-US" sz="1800">
                <a:solidFill>
                  <a:srgbClr val="2B4561"/>
                </a:solidFill>
                <a:latin typeface="Poppins Light"/>
                <a:ea typeface="+mn-lt"/>
                <a:cs typeface="Poppins Light"/>
              </a:rPr>
              <a:t>. </a:t>
            </a:r>
            <a:r>
              <a:rPr lang="en-US">
                <a:solidFill>
                  <a:srgbClr val="2B4561"/>
                </a:solidFill>
                <a:latin typeface="Poppins Light"/>
                <a:ea typeface="+mn-lt"/>
                <a:cs typeface="Poppins Light"/>
              </a:rPr>
              <a:t>Et si nous nous retrouvions à la fin de cette </a:t>
            </a:r>
            <a:r>
              <a:rPr lang="en-US" sz="1800">
                <a:solidFill>
                  <a:srgbClr val="2B4561"/>
                </a:solidFill>
                <a:latin typeface="Poppins Light"/>
                <a:ea typeface="+mn-lt"/>
                <a:cs typeface="Poppins Light"/>
              </a:rPr>
              <a:t>discussion </a:t>
            </a:r>
            <a:r>
              <a:rPr lang="en-US">
                <a:solidFill>
                  <a:srgbClr val="2B4561"/>
                </a:solidFill>
                <a:latin typeface="Poppins Light"/>
                <a:ea typeface="+mn-lt"/>
                <a:cs typeface="Poppins Light"/>
              </a:rPr>
              <a:t>pour en parler un peu plus ? »</a:t>
            </a:r>
            <a:endParaRPr lang="en-US"/>
          </a:p>
          <a:p>
            <a:pPr marL="0" indent="0" algn="l">
              <a:lnSpc>
                <a:spcPts val="3000"/>
              </a:lnSpc>
              <a:buNone/>
            </a:pPr>
            <a:endParaRPr lang="en-US" sz="1800" dirty="0">
              <a:solidFill>
                <a:srgbClr val="2B4561"/>
              </a:solidFill>
              <a:latin typeface="Poppins Light"/>
              <a:cs typeface="Poppins Light"/>
            </a:endParaRPr>
          </a:p>
        </p:txBody>
      </p:sp>
      <p:sp>
        <p:nvSpPr>
          <p:cNvPr id="8" name="name_03"/>
          <p:cNvSpPr/>
          <p:nvPr/>
        </p:nvSpPr>
        <p:spPr>
          <a:xfrm>
            <a:off x="942975" y="72866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03</a:t>
            </a:r>
            <a:endParaRPr lang="en-US" sz="7500" dirty="0"/>
          </a:p>
        </p:txBody>
      </p:sp>
      <p:sp>
        <p:nvSpPr>
          <p:cNvPr id="9" name="Balance participation across the group"/>
          <p:cNvSpPr/>
          <p:nvPr/>
        </p:nvSpPr>
        <p:spPr>
          <a:xfrm>
            <a:off x="2476500" y="5981700"/>
            <a:ext cx="6496050" cy="381000"/>
          </a:xfrm>
          <a:prstGeom prst="rect">
            <a:avLst/>
          </a:prstGeom>
          <a:noFill/>
          <a:ln/>
        </p:spPr>
        <p:txBody>
          <a:bodyPr wrap="square" lIns="0" tIns="0" rIns="0" bIns="0" rtlCol="0" anchor="t"/>
          <a:lstStyle/>
          <a:p>
            <a:r>
              <a:rPr lang="en-US" err="1">
                <a:solidFill>
                  <a:srgbClr val="2B4561"/>
                </a:solidFill>
                <a:latin typeface="Poppins Light"/>
                <a:ea typeface="+mn-lt"/>
                <a:cs typeface="Poppins Light"/>
              </a:rPr>
              <a:t>Veillez</a:t>
            </a:r>
            <a:r>
              <a:rPr lang="en-US">
                <a:solidFill>
                  <a:srgbClr val="2B4561"/>
                </a:solidFill>
                <a:latin typeface="Poppins Light"/>
                <a:ea typeface="+mn-lt"/>
                <a:cs typeface="Poppins Light"/>
              </a:rPr>
              <a:t> à </a:t>
            </a:r>
            <a:r>
              <a:rPr lang="en-US" err="1">
                <a:solidFill>
                  <a:srgbClr val="2B4561"/>
                </a:solidFill>
                <a:latin typeface="Poppins Light"/>
                <a:ea typeface="+mn-lt"/>
                <a:cs typeface="Poppins Light"/>
              </a:rPr>
              <a:t>une</a:t>
            </a:r>
            <a:r>
              <a:rPr lang="en-US">
                <a:solidFill>
                  <a:srgbClr val="2B4561"/>
                </a:solidFill>
                <a:latin typeface="Poppins Light"/>
                <a:ea typeface="+mn-lt"/>
                <a:cs typeface="Poppins Light"/>
              </a:rPr>
              <a:t> </a:t>
            </a:r>
            <a:r>
              <a:rPr lang="en-US" sz="1800">
                <a:solidFill>
                  <a:srgbClr val="2B4561"/>
                </a:solidFill>
                <a:latin typeface="Poppins Light"/>
                <a:ea typeface="+mn-lt"/>
                <a:cs typeface="Poppins Light"/>
              </a:rPr>
              <a:t>participation </a:t>
            </a:r>
            <a:r>
              <a:rPr lang="en-US">
                <a:solidFill>
                  <a:srgbClr val="2B4561"/>
                </a:solidFill>
                <a:latin typeface="Poppins Light"/>
                <a:ea typeface="+mn-lt"/>
                <a:cs typeface="Poppins Light"/>
              </a:rPr>
              <a:t>équilibrée aux discussions.</a:t>
            </a:r>
            <a:endParaRPr lang="en-US"/>
          </a:p>
          <a:p>
            <a:pPr marL="0" indent="0" algn="l">
              <a:lnSpc>
                <a:spcPts val="3000"/>
              </a:lnSpc>
              <a:buNone/>
            </a:pPr>
            <a:endParaRPr lang="en-US" sz="1800" dirty="0">
              <a:solidFill>
                <a:srgbClr val="2B4561"/>
              </a:solidFill>
              <a:latin typeface="Poppins Light"/>
              <a:cs typeface="Poppins Light"/>
            </a:endParaRPr>
          </a:p>
        </p:txBody>
      </p:sp>
      <p:sp>
        <p:nvSpPr>
          <p:cNvPr id="10" name="name_02"/>
          <p:cNvSpPr/>
          <p:nvPr/>
        </p:nvSpPr>
        <p:spPr>
          <a:xfrm>
            <a:off x="942975" y="55721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02</a:t>
            </a:r>
            <a:endParaRPr lang="en-US" sz="7500" dirty="0"/>
          </a:p>
        </p:txBody>
      </p:sp>
      <p:sp>
        <p:nvSpPr>
          <p:cNvPr id="11" name="Set ground rules together with the FGD participants"/>
          <p:cNvSpPr/>
          <p:nvPr/>
        </p:nvSpPr>
        <p:spPr>
          <a:xfrm>
            <a:off x="2476500" y="4191000"/>
            <a:ext cx="6496050" cy="381000"/>
          </a:xfrm>
          <a:prstGeom prst="rect">
            <a:avLst/>
          </a:prstGeom>
          <a:noFill/>
          <a:ln/>
        </p:spPr>
        <p:txBody>
          <a:bodyPr wrap="square" lIns="0" tIns="0" rIns="0" bIns="0" rtlCol="0" anchor="t"/>
          <a:lstStyle/>
          <a:p>
            <a:r>
              <a:rPr lang="en-US" err="1">
                <a:solidFill>
                  <a:srgbClr val="2B4561"/>
                </a:solidFill>
                <a:latin typeface="Poppins Light"/>
                <a:ea typeface="+mn-lt"/>
                <a:cs typeface="Poppins Light"/>
              </a:rPr>
              <a:t>Établissez</a:t>
            </a:r>
            <a:r>
              <a:rPr lang="en-US">
                <a:solidFill>
                  <a:srgbClr val="2B4561"/>
                </a:solidFill>
                <a:latin typeface="Poppins Light"/>
                <a:ea typeface="+mn-lt"/>
                <a:cs typeface="Poppins Light"/>
              </a:rPr>
              <a:t> des </a:t>
            </a:r>
            <a:r>
              <a:rPr lang="en-US" err="1">
                <a:solidFill>
                  <a:srgbClr val="2B4561"/>
                </a:solidFill>
                <a:latin typeface="Poppins Light"/>
                <a:ea typeface="+mn-lt"/>
                <a:cs typeface="Poppins Light"/>
              </a:rPr>
              <a:t>règles</a:t>
            </a:r>
            <a:r>
              <a:rPr lang="en-US">
                <a:solidFill>
                  <a:srgbClr val="2B4561"/>
                </a:solidFill>
                <a:latin typeface="Poppins Light"/>
                <a:ea typeface="+mn-lt"/>
                <a:cs typeface="Poppins Light"/>
              </a:rPr>
              <a:t> de base avec les </a:t>
            </a:r>
            <a:r>
              <a:rPr lang="en-US" sz="1800">
                <a:solidFill>
                  <a:srgbClr val="2B4561"/>
                </a:solidFill>
                <a:latin typeface="Poppins Light"/>
                <a:ea typeface="+mn-lt"/>
                <a:cs typeface="Poppins Light"/>
              </a:rPr>
              <a:t>participants</a:t>
            </a:r>
            <a:r>
              <a:rPr lang="en-US">
                <a:solidFill>
                  <a:srgbClr val="2B4561"/>
                </a:solidFill>
                <a:latin typeface="Poppins Light"/>
                <a:ea typeface="+mn-lt"/>
                <a:cs typeface="Poppins Light"/>
              </a:rPr>
              <a:t> au groupe de discussion.</a:t>
            </a:r>
            <a:endParaRPr lang="en-US"/>
          </a:p>
          <a:p>
            <a:pPr marL="0" indent="0" algn="l">
              <a:lnSpc>
                <a:spcPts val="3000"/>
              </a:lnSpc>
              <a:buNone/>
            </a:pPr>
            <a:endParaRPr lang="en-US" sz="1800" dirty="0">
              <a:solidFill>
                <a:srgbClr val="2B4561"/>
              </a:solidFill>
              <a:latin typeface="Poppins Light"/>
              <a:cs typeface="Poppins Light"/>
            </a:endParaRPr>
          </a:p>
        </p:txBody>
      </p:sp>
      <p:sp>
        <p:nvSpPr>
          <p:cNvPr id="12" name="name_01"/>
          <p:cNvSpPr/>
          <p:nvPr/>
        </p:nvSpPr>
        <p:spPr>
          <a:xfrm>
            <a:off x="942975" y="38576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01</a:t>
            </a:r>
            <a:endParaRPr lang="en-US" sz="7500" dirty="0"/>
          </a:p>
        </p:txBody>
      </p:sp>
      <p:sp>
        <p:nvSpPr>
          <p:cNvPr id="13" name="Focus Group Discussions FGD - tips"/>
          <p:cNvSpPr/>
          <p:nvPr/>
        </p:nvSpPr>
        <p:spPr>
          <a:xfrm>
            <a:off x="952500" y="800100"/>
            <a:ext cx="16268700" cy="904875"/>
          </a:xfrm>
          <a:prstGeom prst="rect">
            <a:avLst/>
          </a:prstGeom>
          <a:noFill/>
          <a:ln/>
        </p:spPr>
        <p:txBody>
          <a:bodyPr wrap="square" lIns="0" tIns="0" rIns="0" bIns="0" rtlCol="0" anchor="b"/>
          <a:lstStyle/>
          <a:p>
            <a:r>
              <a:rPr lang="en-US" sz="5250" dirty="0">
                <a:solidFill>
                  <a:srgbClr val="FFFFFF"/>
                </a:solidFill>
                <a:latin typeface="Poppins SemiBold"/>
                <a:ea typeface="+mn-lt"/>
                <a:cs typeface="Poppins SemiBold"/>
              </a:rPr>
              <a:t>Conseils pour les discussions de </a:t>
            </a:r>
            <a:r>
              <a:rPr lang="en-US" sz="5250" dirty="0" err="1">
                <a:solidFill>
                  <a:srgbClr val="FFFFFF"/>
                </a:solidFill>
                <a:latin typeface="Poppins SemiBold"/>
                <a:ea typeface="+mn-lt"/>
                <a:cs typeface="Poppins SemiBold"/>
              </a:rPr>
              <a:t>groupe</a:t>
            </a:r>
            <a:endParaRPr lang="en-US" dirty="0" err="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solidFill>
          <a:srgbClr val="FFFFFF"/>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pic>
        <p:nvPicPr>
          <p:cNvPr id="3" name="Frame 2095584910" descr="preencoded.png"/>
          <p:cNvPicPr>
            <a:picLocks noChangeAspect="1"/>
          </p:cNvPicPr>
          <p:nvPr/>
        </p:nvPicPr>
        <p:blipFill>
          <a:blip r:embed="rId5"/>
          <a:srcRect/>
          <a:stretch/>
        </p:blipFill>
        <p:spPr>
          <a:xfrm>
            <a:off x="7848600" y="2057400"/>
            <a:ext cx="10039350" cy="6181725"/>
          </a:xfrm>
          <a:prstGeom prst="rect">
            <a:avLst/>
          </a:prstGeom>
        </p:spPr>
      </p:pic>
      <p:sp>
        <p:nvSpPr>
          <p:cNvPr id="4" name="Why ask probe questions"/>
          <p:cNvSpPr/>
          <p:nvPr/>
        </p:nvSpPr>
        <p:spPr>
          <a:xfrm>
            <a:off x="952500" y="3429000"/>
            <a:ext cx="6210300" cy="3429000"/>
          </a:xfrm>
          <a:prstGeom prst="rect">
            <a:avLst/>
          </a:prstGeom>
          <a:noFill/>
          <a:ln/>
        </p:spPr>
        <p:txBody>
          <a:bodyPr wrap="square" lIns="0" tIns="0" rIns="0" bIns="0" rtlCol="0" anchor="t"/>
          <a:lstStyle/>
          <a:p>
            <a:pPr marL="0" indent="0" algn="l">
              <a:lnSpc>
                <a:spcPts val="9000"/>
              </a:lnSpc>
              <a:buNone/>
            </a:pPr>
            <a:r>
              <a:rPr lang="en-US" sz="7500" dirty="0">
                <a:solidFill>
                  <a:srgbClr val="FFFFFF"/>
                </a:solidFill>
                <a:latin typeface="Poppins SemiBold" pitchFamily="34" charset="0"/>
                <a:ea typeface="Poppins SemiBold" pitchFamily="34" charset="-122"/>
                <a:cs typeface="Poppins SemiBold" pitchFamily="34" charset="-120"/>
              </a:rPr>
              <a:t>Why ask probe questions?</a:t>
            </a:r>
            <a:endParaRPr lang="en-US" sz="7500" dirty="0"/>
          </a:p>
        </p:txBody>
      </p:sp>
      <p:sp>
        <p:nvSpPr>
          <p:cNvPr id="5" name="name_01"/>
          <p:cNvSpPr/>
          <p:nvPr/>
        </p:nvSpPr>
        <p:spPr>
          <a:xfrm>
            <a:off x="8143875" y="2362200"/>
            <a:ext cx="1352550" cy="1190625"/>
          </a:xfrm>
          <a:prstGeom prst="rect">
            <a:avLst/>
          </a:prstGeom>
          <a:noFill/>
          <a:ln/>
        </p:spPr>
        <p:txBody>
          <a:bodyPr wrap="square" lIns="0" tIns="0" rIns="0" bIns="0" rtlCol="0" anchor="t"/>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01</a:t>
            </a:r>
            <a:endParaRPr lang="en-US" sz="7500" dirty="0"/>
          </a:p>
        </p:txBody>
      </p:sp>
      <p:sp>
        <p:nvSpPr>
          <p:cNvPr id="6" name="Facilitator is responsible to probe further to help clarify the information being provided by the participant"/>
          <p:cNvSpPr/>
          <p:nvPr/>
        </p:nvSpPr>
        <p:spPr>
          <a:xfrm>
            <a:off x="9715500" y="2362200"/>
            <a:ext cx="7886700" cy="1285875"/>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Facilitator is responsible to probe further to help clarify the information being provided by the participant</a:t>
            </a:r>
            <a:endParaRPr lang="en-US" sz="2250" dirty="0"/>
          </a:p>
        </p:txBody>
      </p:sp>
      <p:sp>
        <p:nvSpPr>
          <p:cNvPr id="7" name="name_02"/>
          <p:cNvSpPr/>
          <p:nvPr/>
        </p:nvSpPr>
        <p:spPr>
          <a:xfrm>
            <a:off x="8143875" y="4562475"/>
            <a:ext cx="1352550" cy="1190625"/>
          </a:xfrm>
          <a:prstGeom prst="rect">
            <a:avLst/>
          </a:prstGeom>
          <a:noFill/>
          <a:ln/>
        </p:spPr>
        <p:txBody>
          <a:bodyPr wrap="square" lIns="0" tIns="0" rIns="0" bIns="0" rtlCol="0" anchor="t"/>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02</a:t>
            </a:r>
            <a:endParaRPr lang="en-US" sz="7500" dirty="0"/>
          </a:p>
        </p:txBody>
      </p:sp>
      <p:sp>
        <p:nvSpPr>
          <p:cNvPr id="8" name="Probe questions help generate rich qualitative data  better understand complex issues"/>
          <p:cNvSpPr/>
          <p:nvPr/>
        </p:nvSpPr>
        <p:spPr>
          <a:xfrm>
            <a:off x="9715500" y="4562475"/>
            <a:ext cx="7886700" cy="85725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Probe questions help generate rich qualitative data &amp; better understand complex issues</a:t>
            </a:r>
            <a:endParaRPr lang="en-US" sz="2250" dirty="0"/>
          </a:p>
        </p:txBody>
      </p:sp>
      <p:sp>
        <p:nvSpPr>
          <p:cNvPr id="9" name="In depth understanding of complex issues from point-of-view of participants"/>
          <p:cNvSpPr/>
          <p:nvPr/>
        </p:nvSpPr>
        <p:spPr>
          <a:xfrm>
            <a:off x="9715500" y="5514975"/>
            <a:ext cx="7886700" cy="31432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In depth understanding of complex issues from point-of-view of participants</a:t>
            </a:r>
            <a:endParaRPr lang="en-US" sz="1500" dirty="0"/>
          </a:p>
        </p:txBody>
      </p:sp>
      <p:sp>
        <p:nvSpPr>
          <p:cNvPr id="10" name="name_03"/>
          <p:cNvSpPr/>
          <p:nvPr/>
        </p:nvSpPr>
        <p:spPr>
          <a:xfrm>
            <a:off x="8143875" y="6743700"/>
            <a:ext cx="1352550" cy="1190625"/>
          </a:xfrm>
          <a:prstGeom prst="rect">
            <a:avLst/>
          </a:prstGeom>
          <a:noFill/>
          <a:ln/>
        </p:spPr>
        <p:txBody>
          <a:bodyPr wrap="square" lIns="0" tIns="0" rIns="0" bIns="0" rtlCol="0" anchor="t"/>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03</a:t>
            </a:r>
            <a:endParaRPr lang="en-US" sz="7500" dirty="0"/>
          </a:p>
        </p:txBody>
      </p:sp>
      <p:sp>
        <p:nvSpPr>
          <p:cNvPr id="11" name="Probing is NOT meant to influence the response"/>
          <p:cNvSpPr/>
          <p:nvPr/>
        </p:nvSpPr>
        <p:spPr>
          <a:xfrm>
            <a:off x="9715500" y="6743700"/>
            <a:ext cx="7886700" cy="428625"/>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Probing is NOT meant to influence the response</a:t>
            </a:r>
            <a:endParaRPr lang="en-US" sz="2250" dirty="0"/>
          </a:p>
        </p:txBody>
      </p:sp>
      <p:sp>
        <p:nvSpPr>
          <p:cNvPr id="12" name="Should be leveraged to produce clarity of information"/>
          <p:cNvSpPr/>
          <p:nvPr/>
        </p:nvSpPr>
        <p:spPr>
          <a:xfrm>
            <a:off x="9715500" y="7267575"/>
            <a:ext cx="7886700" cy="31432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Should be leveraged to </a:t>
            </a:r>
            <a:r>
              <a:rPr lang="en-US" sz="1500" dirty="0">
                <a:solidFill>
                  <a:srgbClr val="0D0D0D"/>
                </a:solidFill>
                <a:latin typeface="Poppins SemiBold" pitchFamily="34" charset="0"/>
                <a:ea typeface="Poppins SemiBold" pitchFamily="34" charset="-122"/>
                <a:cs typeface="Poppins SemiBold" pitchFamily="34" charset="-120"/>
              </a:rPr>
              <a:t>produce clarity of information</a:t>
            </a:r>
            <a:endParaRPr lang="en-US" sz="15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Probing must be done in a tactful manner"/>
          <p:cNvSpPr/>
          <p:nvPr/>
        </p:nvSpPr>
        <p:spPr>
          <a:xfrm>
            <a:off x="12382500" y="4495800"/>
            <a:ext cx="4972050" cy="85725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Probing must be done in a tactful manner</a:t>
            </a:r>
            <a:endParaRPr lang="en-US" sz="2250" dirty="0"/>
          </a:p>
        </p:txBody>
      </p:sp>
      <p:sp>
        <p:nvSpPr>
          <p:cNvPr id="4" name="that does not influence or sway the participant to say things that heshe thinks the facilitator is interested in hearing"/>
          <p:cNvSpPr/>
          <p:nvPr/>
        </p:nvSpPr>
        <p:spPr>
          <a:xfrm>
            <a:off x="12382500" y="5429250"/>
            <a:ext cx="4972050" cy="94297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that does not influence or sway the participant to say things that he/she thinks the facilitator is interested in hearing</a:t>
            </a:r>
            <a:endParaRPr lang="en-US" sz="1500" dirty="0"/>
          </a:p>
        </p:txBody>
      </p:sp>
      <p:sp>
        <p:nvSpPr>
          <p:cNvPr id="5" name="Dont present participants with a list of options to choose"/>
          <p:cNvSpPr/>
          <p:nvPr/>
        </p:nvSpPr>
        <p:spPr>
          <a:xfrm>
            <a:off x="6667500" y="4495800"/>
            <a:ext cx="4972050" cy="85725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Don’t present participants with a list of options to choose</a:t>
            </a:r>
            <a:endParaRPr lang="en-US" sz="2250" dirty="0"/>
          </a:p>
        </p:txBody>
      </p:sp>
      <p:sp>
        <p:nvSpPr>
          <p:cNvPr id="6" name="Participants should willingly share their view opinions and experiences in the manner sequencing or wording that they desire without influence from facilitator"/>
          <p:cNvSpPr/>
          <p:nvPr/>
        </p:nvSpPr>
        <p:spPr>
          <a:xfrm>
            <a:off x="6667500" y="5429250"/>
            <a:ext cx="4972050" cy="1257300"/>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Participants should willingly share their view, opinions, and experiences in the manner, sequencing, or wording that they desire without influence from facilitator</a:t>
            </a:r>
            <a:endParaRPr lang="en-US" sz="1500" dirty="0"/>
          </a:p>
        </p:txBody>
      </p:sp>
      <p:sp>
        <p:nvSpPr>
          <p:cNvPr id="7" name="Questions should not be binary or dichotomous"/>
          <p:cNvSpPr/>
          <p:nvPr/>
        </p:nvSpPr>
        <p:spPr>
          <a:xfrm>
            <a:off x="952500" y="4495800"/>
            <a:ext cx="4972050" cy="85725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Questions should not be binary or dichotomous</a:t>
            </a:r>
            <a:endParaRPr lang="en-US" sz="2250" dirty="0"/>
          </a:p>
        </p:txBody>
      </p:sp>
      <p:sp>
        <p:nvSpPr>
          <p:cNvPr id="8" name="Should not be yield YES or NO repsosces Should be open-ended"/>
          <p:cNvSpPr/>
          <p:nvPr/>
        </p:nvSpPr>
        <p:spPr>
          <a:xfrm>
            <a:off x="952500" y="5429250"/>
            <a:ext cx="4972050" cy="628650"/>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Should not be yield YES or NO repsosces
Should be open-ended</a:t>
            </a:r>
            <a:endParaRPr lang="en-US" sz="1500" dirty="0"/>
          </a:p>
        </p:txBody>
      </p:sp>
      <p:sp>
        <p:nvSpPr>
          <p:cNvPr id="9" name="Probe question best practices"/>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Probe question best practices:</a:t>
            </a:r>
            <a:endParaRPr lang="en-US" sz="525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10"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229725" y="3629025"/>
            <a:ext cx="7991475" cy="2752725"/>
          </a:xfrm>
          <a:prstGeom prst="rect">
            <a:avLst/>
          </a:prstGeom>
        </p:spPr>
      </p:pic>
      <p:pic>
        <p:nvPicPr>
          <p:cNvPr id="4" name="Frame 2095584909"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857250" y="3629025"/>
            <a:ext cx="7991475" cy="2752725"/>
          </a:xfrm>
          <a:prstGeom prst="rect">
            <a:avLst/>
          </a:prstGeom>
        </p:spPr>
      </p:pic>
      <p:sp>
        <p:nvSpPr>
          <p:cNvPr id="5" name="Strong vs weak probe questions"/>
          <p:cNvSpPr/>
          <p:nvPr/>
        </p:nvSpPr>
        <p:spPr>
          <a:xfrm>
            <a:off x="952500" y="800100"/>
            <a:ext cx="1626870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Strong vs weak probe questions</a:t>
            </a:r>
            <a:endParaRPr lang="en-US" sz="5250" dirty="0"/>
          </a:p>
        </p:txBody>
      </p:sp>
      <p:sp>
        <p:nvSpPr>
          <p:cNvPr id="6" name="Strong Probe"/>
          <p:cNvSpPr/>
          <p:nvPr/>
        </p:nvSpPr>
        <p:spPr>
          <a:xfrm>
            <a:off x="9534525" y="3933825"/>
            <a:ext cx="7400925" cy="1190625"/>
          </a:xfrm>
          <a:prstGeom prst="rect">
            <a:avLst/>
          </a:prstGeom>
          <a:noFill/>
          <a:ln/>
        </p:spPr>
        <p:txBody>
          <a:bodyPr wrap="square" lIns="0" tIns="0" rIns="0" bIns="0" rtlCol="0" anchor="t"/>
          <a:lstStyle/>
          <a:p>
            <a:pPr marL="0" indent="0" algn="l">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Strong Probe</a:t>
            </a:r>
            <a:endParaRPr lang="en-US" sz="7500" dirty="0"/>
          </a:p>
        </p:txBody>
      </p:sp>
      <p:sp>
        <p:nvSpPr>
          <p:cNvPr id="7" name="So tell me more about the reasons why you do not wash your hands at the clinic"/>
          <p:cNvSpPr/>
          <p:nvPr/>
        </p:nvSpPr>
        <p:spPr>
          <a:xfrm>
            <a:off x="9534525" y="5219700"/>
            <a:ext cx="7400925" cy="85725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So, tell me more about the reasons why you do not wash your hands at the clinic.</a:t>
            </a:r>
            <a:endParaRPr lang="en-US" sz="2250" dirty="0"/>
          </a:p>
        </p:txBody>
      </p:sp>
      <p:sp>
        <p:nvSpPr>
          <p:cNvPr id="8" name="Weak Probe"/>
          <p:cNvSpPr/>
          <p:nvPr/>
        </p:nvSpPr>
        <p:spPr>
          <a:xfrm>
            <a:off x="1162050" y="3933825"/>
            <a:ext cx="7400925" cy="1190625"/>
          </a:xfrm>
          <a:prstGeom prst="rect">
            <a:avLst/>
          </a:prstGeom>
          <a:noFill/>
          <a:ln/>
        </p:spPr>
        <p:txBody>
          <a:bodyPr wrap="square" lIns="0" tIns="0" rIns="0" bIns="0" rtlCol="0" anchor="t"/>
          <a:lstStyle/>
          <a:p>
            <a:pPr marL="0" indent="0" algn="l">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Weak Probe</a:t>
            </a:r>
            <a:endParaRPr lang="en-US" sz="7500" dirty="0"/>
          </a:p>
        </p:txBody>
      </p:sp>
      <p:sp>
        <p:nvSpPr>
          <p:cNvPr id="9" name="Is lack of resources the reason why you do not wash your hands at the clinic"/>
          <p:cNvSpPr/>
          <p:nvPr/>
        </p:nvSpPr>
        <p:spPr>
          <a:xfrm>
            <a:off x="1162050" y="5219700"/>
            <a:ext cx="7400925" cy="85725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Is lack of resources the reason why you do not wash your hands at the clinic?</a:t>
            </a:r>
            <a:endParaRPr lang="en-US" sz="225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Custom</PresentationFormat>
  <Paragraphs>0</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68</cp:revision>
  <dcterms:created xsi:type="dcterms:W3CDTF">2024-12-26T17:15:13Z</dcterms:created>
  <dcterms:modified xsi:type="dcterms:W3CDTF">2025-02-03T19:10:50Z</dcterms:modified>
</cp:coreProperties>
</file>