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notesMasterIdLst>
    <p:notesMasterId r:id="rId6"/>
  </p:notesMasterIdLst>
  <p:sldSz cx="18288000" cy="10287000"/>
  <p:notesSz cx="10287000" cy="1828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sv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image" Target="../media/image-2-1.png"/><Relationship Id="rId2" Type="http://schemas.openxmlformats.org/officeDocument/2006/relationships/image" Target="../media/image-2-2.svg"/><Relationship Id="rId3" Type="http://schemas.openxmlformats.org/officeDocument/2006/relationships/slideLayout" Target="../slideLayouts/slideLayout1.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image-3-1.png"/><Relationship Id="rId2" Type="http://schemas.openxmlformats.org/officeDocument/2006/relationships/image" Target="../media/image-3-2.svg"/><Relationship Id="rId3" Type="http://schemas.openxmlformats.org/officeDocument/2006/relationships/image" Target="../media/image-3-3.png"/><Relationship Id="rId4" Type="http://schemas.openxmlformats.org/officeDocument/2006/relationships/image" Target="../media/image-3-4.png"/><Relationship Id="rId5" Type="http://schemas.openxmlformats.org/officeDocument/2006/relationships/image" Target="../media/image-3-5.svg"/><Relationship Id="rId6" Type="http://schemas.openxmlformats.org/officeDocument/2006/relationships/image" Target="../media/image-3-6.png"/><Relationship Id="rId7" Type="http://schemas.openxmlformats.org/officeDocument/2006/relationships/image" Target="../media/image-3-7.svg"/><Relationship Id="rId8" Type="http://schemas.openxmlformats.org/officeDocument/2006/relationships/slideLayout" Target="../slideLayouts/slideLayout1.xml"/><Relationship Id="rId9"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image-4-1.png"/><Relationship Id="rId2" Type="http://schemas.openxmlformats.org/officeDocument/2006/relationships/image" Target="../media/image-4-2.svg"/><Relationship Id="rId3" Type="http://schemas.openxmlformats.org/officeDocument/2006/relationships/image" Target="../media/image-4-3.png"/><Relationship Id="rId4" Type="http://schemas.openxmlformats.org/officeDocument/2006/relationships/slideLayout" Target="../slideLayouts/slideLayout1.xml"/><Relationship Id="rId5"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FFFFFF"/>
        </a:solidFill>
      </p:bgPr>
    </p:bg>
    <p:spTree>
      <p:nvGrpSpPr>
        <p:cNvPr id="1" name=""/>
        <p:cNvGrpSpPr/>
        <p:nvPr/>
      </p:nvGrpSpPr>
      <p:grpSpPr>
        <a:xfrm>
          <a:off x="0" y="0"/>
          <a:ext cx="0" cy="0"/>
          <a:chOff x="0" y="0"/>
          <a:chExt cx="0" cy="0"/>
        </a:xfrm>
      </p:grpSpPr>
      <p:pic>
        <p:nvPicPr>
          <p:cNvPr id="2" name="Frame 2095584900" descr="preencoded.png">    </p:cNvPr>
          <p:cNvPicPr>
            <a:picLocks noChangeAspect="1"/>
          </p:cNvPicPr>
          <p:nvPr/>
        </p:nvPicPr>
        <p:blipFill>
          <a:blip r:embed="rId1">
            <a:extLst>
              <a:ext uri="{96DAC541-7B7A-43D3-8B79-37D633B846F1}">
                <asvg:svgBlip xmlns:asvg="http://schemas.microsoft.com/office/drawing/2016/SVG/main" r:embed="rId2"/>
              </a:ext>
            </a:extLst>
          </a:blip>
          <a:srcRect l="0" r="0" t="0" b="0"/>
          <a:stretch/>
        </p:blipFill>
        <p:spPr>
          <a:xfrm>
            <a:off x="0" y="0"/>
            <a:ext cx="18288000" cy="2505075"/>
          </a:xfrm>
          <a:prstGeom prst="rect">
            <a:avLst/>
          </a:prstGeom>
        </p:spPr>
      </p:pic>
      <p:sp>
        <p:nvSpPr>
          <p:cNvPr id="3" name="What questions do you have"/>
          <p:cNvSpPr/>
          <p:nvPr/>
        </p:nvSpPr>
        <p:spPr>
          <a:xfrm>
            <a:off x="2714625" y="7696200"/>
            <a:ext cx="6496050" cy="381000"/>
          </a:xfrm>
          <a:prstGeom prst="rect">
            <a:avLst/>
          </a:prstGeom>
          <a:noFill/>
          <a:ln/>
        </p:spPr>
        <p:txBody>
          <a:bodyPr wrap="square" lIns="0" tIns="0" rIns="0" bIns="0" rtlCol="0" anchor="t"/>
          <a:lstStyle/>
          <a:p>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W</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h</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a</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t</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 </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q</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u</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e</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s</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t</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i</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o</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n</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s</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 </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d</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o</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 </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y</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o</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u</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 </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h</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a</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v</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e</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 </a:t>
            </a:r>
            <a:endParaRPr lang="en-US" sz="3000" dirty="0"/>
          </a:p>
        </p:txBody>
      </p:sp>
      <p:sp>
        <p:nvSpPr>
          <p:cNvPr id="4" name="name_03"/>
          <p:cNvSpPr/>
          <p:nvPr/>
        </p:nvSpPr>
        <p:spPr>
          <a:xfrm>
            <a:off x="942975" y="7286625"/>
            <a:ext cx="1352550" cy="1190625"/>
          </a:xfrm>
          <a:prstGeom prst="rect">
            <a:avLst/>
          </a:prstGeom>
          <a:noFill/>
          <a:ln/>
        </p:spPr>
        <p:txBody>
          <a:bodyPr wrap="square" lIns="0" tIns="0" rIns="0" bIns="0" rtlCol="0" anchor="ctr"/>
          <a:lstStyle/>
          <a:p>
            <a:pPr algn="ctr" indent="0" marL="0">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a:t>
            </a:r>
            <a:pPr algn="ctr" indent="0" marL="0">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3</a:t>
            </a:r>
            <a:endParaRPr lang="en-US" sz="7500" dirty="0"/>
          </a:p>
        </p:txBody>
      </p:sp>
      <p:sp>
        <p:nvSpPr>
          <p:cNvPr id="5" name="What was something new or interesting"/>
          <p:cNvSpPr/>
          <p:nvPr/>
        </p:nvSpPr>
        <p:spPr>
          <a:xfrm>
            <a:off x="2714625" y="5972175"/>
            <a:ext cx="8410575" cy="381000"/>
          </a:xfrm>
          <a:prstGeom prst="rect">
            <a:avLst/>
          </a:prstGeom>
          <a:noFill/>
          <a:ln/>
        </p:spPr>
        <p:txBody>
          <a:bodyPr wrap="square" lIns="0" tIns="0" rIns="0" bIns="0" rtlCol="0" anchor="t"/>
          <a:lstStyle/>
          <a:p>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W</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h</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a</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t</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 </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w</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a</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s</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 </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s</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o</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m</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e</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t</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h</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i</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n</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g</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 </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n</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e</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w</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 </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o</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r</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 </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i</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n</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t</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e</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r</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e</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s</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t</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i</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n</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g</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a:t>
            </a:r>
            <a:endParaRPr lang="en-US" sz="3000" dirty="0"/>
          </a:p>
        </p:txBody>
      </p:sp>
      <p:sp>
        <p:nvSpPr>
          <p:cNvPr id="6" name="name_02"/>
          <p:cNvSpPr/>
          <p:nvPr/>
        </p:nvSpPr>
        <p:spPr>
          <a:xfrm>
            <a:off x="942975" y="5572125"/>
            <a:ext cx="1352550" cy="1190625"/>
          </a:xfrm>
          <a:prstGeom prst="rect">
            <a:avLst/>
          </a:prstGeom>
          <a:noFill/>
          <a:ln/>
        </p:spPr>
        <p:txBody>
          <a:bodyPr wrap="square" lIns="0" tIns="0" rIns="0" bIns="0" rtlCol="0" anchor="ctr"/>
          <a:lstStyle/>
          <a:p>
            <a:pPr algn="ctr" indent="0" marL="0">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a:t>
            </a:r>
            <a:pPr algn="ctr" indent="0" marL="0">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2</a:t>
            </a:r>
            <a:endParaRPr lang="en-US" sz="7500" dirty="0"/>
          </a:p>
        </p:txBody>
      </p:sp>
      <p:sp>
        <p:nvSpPr>
          <p:cNvPr id="7" name="What did you learn yesterday"/>
          <p:cNvSpPr/>
          <p:nvPr/>
        </p:nvSpPr>
        <p:spPr>
          <a:xfrm>
            <a:off x="2714625" y="4305300"/>
            <a:ext cx="6496050" cy="381000"/>
          </a:xfrm>
          <a:prstGeom prst="rect">
            <a:avLst/>
          </a:prstGeom>
          <a:noFill/>
          <a:ln/>
        </p:spPr>
        <p:txBody>
          <a:bodyPr wrap="square" lIns="0" tIns="0" rIns="0" bIns="0" rtlCol="0" anchor="t"/>
          <a:lstStyle/>
          <a:p>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W</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h</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a</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t</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 </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d</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i</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d</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 </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y</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o</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u</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 </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l</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e</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a</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r</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n</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 </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y</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e</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s</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t</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e</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r</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d</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a</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y</a:t>
            </a:r>
            <a:pPr algn="l" indent="0" marL="0">
              <a:lnSpc>
                <a:spcPts val="3000"/>
              </a:lnSpc>
              <a:buNone/>
            </a:pPr>
            <a:r>
              <a:rPr lang="en-US" sz="3000" dirty="0">
                <a:solidFill>
                  <a:srgbClr val="2B4561"/>
                </a:solidFill>
                <a:latin typeface="Poppins Light" pitchFamily="34" charset="0"/>
                <a:ea typeface="Poppins Light" pitchFamily="34" charset="-122"/>
                <a:cs typeface="Poppins Light" pitchFamily="34" charset="-120"/>
              </a:rPr>
              <a:t>?</a:t>
            </a:r>
            <a:endParaRPr lang="en-US" sz="3000" dirty="0"/>
          </a:p>
        </p:txBody>
      </p:sp>
      <p:sp>
        <p:nvSpPr>
          <p:cNvPr id="8" name="name_01"/>
          <p:cNvSpPr/>
          <p:nvPr/>
        </p:nvSpPr>
        <p:spPr>
          <a:xfrm>
            <a:off x="942975" y="3857625"/>
            <a:ext cx="1352550" cy="1190625"/>
          </a:xfrm>
          <a:prstGeom prst="rect">
            <a:avLst/>
          </a:prstGeom>
          <a:noFill/>
          <a:ln/>
        </p:spPr>
        <p:txBody>
          <a:bodyPr wrap="square" lIns="0" tIns="0" rIns="0" bIns="0" rtlCol="0" anchor="ctr"/>
          <a:lstStyle/>
          <a:p>
            <a:pPr algn="ctr" indent="0" marL="0">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a:t>
            </a:r>
            <a:pPr algn="ctr" indent="0" marL="0">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1</a:t>
            </a:r>
            <a:endParaRPr lang="en-US" sz="7500" dirty="0"/>
          </a:p>
        </p:txBody>
      </p:sp>
      <p:sp>
        <p:nvSpPr>
          <p:cNvPr id="9" name="Debrief and Reflections"/>
          <p:cNvSpPr/>
          <p:nvPr/>
        </p:nvSpPr>
        <p:spPr>
          <a:xfrm>
            <a:off x="952500" y="800100"/>
            <a:ext cx="16268700" cy="904875"/>
          </a:xfrm>
          <a:prstGeom prst="rect">
            <a:avLst/>
          </a:prstGeom>
          <a:noFill/>
          <a:ln/>
        </p:spPr>
        <p:txBody>
          <a:bodyPr wrap="square" lIns="0" tIns="0" rIns="0" bIns="0" rtlCol="0" anchor="b"/>
          <a:lstStyle/>
          <a:p>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D</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e</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b</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r</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i</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e</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f</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 </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a</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n</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d</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 </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R</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e</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f</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l</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e</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c</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i</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o</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n</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s</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 </a:t>
            </a:r>
            <a:endParaRPr lang="en-US" sz="525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FFFFFF"/>
        </a:solidFill>
      </p:bgPr>
    </p:bg>
    <p:spTree>
      <p:nvGrpSpPr>
        <p:cNvPr id="1" name=""/>
        <p:cNvGrpSpPr/>
        <p:nvPr/>
      </p:nvGrpSpPr>
      <p:grpSpPr>
        <a:xfrm>
          <a:off x="0" y="0"/>
          <a:ext cx="0" cy="0"/>
          <a:chOff x="0" y="0"/>
          <a:chExt cx="0" cy="0"/>
        </a:xfrm>
      </p:grpSpPr>
      <p:pic>
        <p:nvPicPr>
          <p:cNvPr id="2" name="Frame 2095584900" descr="preencoded.png">    </p:cNvPr>
          <p:cNvPicPr>
            <a:picLocks noChangeAspect="1"/>
          </p:cNvPicPr>
          <p:nvPr/>
        </p:nvPicPr>
        <p:blipFill>
          <a:blip r:embed="rId1">
            <a:extLst>
              <a:ext uri="{96DAC541-7B7A-43D3-8B79-37D633B846F1}">
                <asvg:svgBlip xmlns:asvg="http://schemas.microsoft.com/office/drawing/2016/SVG/main" r:embed="rId2"/>
              </a:ext>
            </a:extLst>
          </a:blip>
          <a:srcRect l="0" r="0" t="0" b="0"/>
          <a:stretch/>
        </p:blipFill>
        <p:spPr>
          <a:xfrm>
            <a:off x="0" y="0"/>
            <a:ext cx="18288000" cy="2505075"/>
          </a:xfrm>
          <a:prstGeom prst="rect">
            <a:avLst/>
          </a:prstGeom>
        </p:spPr>
      </p:pic>
      <p:sp>
        <p:nvSpPr>
          <p:cNvPr id="3" name="For example even if your question is around specific events eg food distributions you should be documenting informal conversations peoples body language moods or attitudes the general environment etc"/>
          <p:cNvSpPr/>
          <p:nvPr/>
        </p:nvSpPr>
        <p:spPr>
          <a:xfrm>
            <a:off x="6667500" y="7000875"/>
            <a:ext cx="4972050" cy="1571625"/>
          </a:xfrm>
          <a:prstGeom prst="rect">
            <a:avLst/>
          </a:prstGeom>
          <a:noFill/>
          <a:ln/>
        </p:spPr>
        <p:txBody>
          <a:bodyPr wrap="square" lIns="0" tIns="0" rIns="0" bIns="0" rtlCol="0" anchor="t"/>
          <a:lstStyle/>
          <a:p>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x</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v</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q</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v</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b</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b</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v</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b</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v</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endParaRPr lang="en-US" sz="1500" dirty="0"/>
          </a:p>
        </p:txBody>
      </p:sp>
      <p:sp>
        <p:nvSpPr>
          <p:cNvPr id="4" name="Cover a range of observations"/>
          <p:cNvSpPr/>
          <p:nvPr/>
        </p:nvSpPr>
        <p:spPr>
          <a:xfrm>
            <a:off x="6667500" y="6296025"/>
            <a:ext cx="4972050" cy="428625"/>
          </a:xfrm>
          <a:prstGeom prst="rect">
            <a:avLst/>
          </a:prstGeom>
          <a:noFill/>
          <a:ln/>
        </p:spPr>
        <p:txBody>
          <a:bodyPr wrap="square" lIns="0" tIns="0" rIns="0" bIns="0" rtlCol="0" anchor="t"/>
          <a:lstStyle/>
          <a:p>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o</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v</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r</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r</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n</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g</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o</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f</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o</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b</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r</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v</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o</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n</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endParaRPr lang="en-US" sz="2250" dirty="0"/>
          </a:p>
        </p:txBody>
      </p:sp>
      <p:sp>
        <p:nvSpPr>
          <p:cNvPr id="5" name="Some of the most interestingimportant observations may occur before or after"/>
          <p:cNvSpPr/>
          <p:nvPr/>
        </p:nvSpPr>
        <p:spPr>
          <a:xfrm>
            <a:off x="12382500" y="7000875"/>
            <a:ext cx="4972050" cy="628650"/>
          </a:xfrm>
          <a:prstGeom prst="rect">
            <a:avLst/>
          </a:prstGeom>
          <a:noFill/>
          <a:ln/>
        </p:spPr>
        <p:txBody>
          <a:bodyPr wrap="square" lIns="0" tIns="0" rIns="0" bIns="0" rtlCol="0" anchor="t"/>
          <a:lstStyle/>
          <a:p>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b</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v</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b</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endParaRPr lang="en-US" sz="1500" dirty="0"/>
          </a:p>
        </p:txBody>
      </p:sp>
      <p:sp>
        <p:nvSpPr>
          <p:cNvPr id="6" name="Arrive early and leave late"/>
          <p:cNvSpPr/>
          <p:nvPr/>
        </p:nvSpPr>
        <p:spPr>
          <a:xfrm>
            <a:off x="12382500" y="6296025"/>
            <a:ext cx="4972050" cy="428625"/>
          </a:xfrm>
          <a:prstGeom prst="rect">
            <a:avLst/>
          </a:prstGeom>
          <a:noFill/>
          <a:ln/>
        </p:spPr>
        <p:txBody>
          <a:bodyPr wrap="square" lIns="0" tIns="0" rIns="0" bIns="0" rtlCol="0" anchor="t"/>
          <a:lstStyle/>
          <a:p>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r</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r</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v</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r</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l</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y</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n</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d</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l</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v</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l</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endParaRPr lang="en-US" sz="2250" dirty="0"/>
          </a:p>
        </p:txBody>
      </p:sp>
      <p:sp>
        <p:nvSpPr>
          <p:cNvPr id="7" name="This can increase the level of detail you capture"/>
          <p:cNvSpPr/>
          <p:nvPr/>
        </p:nvSpPr>
        <p:spPr>
          <a:xfrm>
            <a:off x="12382500" y="8877300"/>
            <a:ext cx="4972050" cy="314325"/>
          </a:xfrm>
          <a:prstGeom prst="rect">
            <a:avLst/>
          </a:prstGeom>
          <a:noFill/>
          <a:ln/>
        </p:spPr>
        <p:txBody>
          <a:bodyPr wrap="square" lIns="0" tIns="0" rIns="0" bIns="0" rtlCol="0" anchor="t"/>
          <a:lstStyle/>
          <a:p>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v</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endParaRPr lang="en-US" sz="1500" dirty="0"/>
          </a:p>
        </p:txBody>
      </p:sp>
      <p:sp>
        <p:nvSpPr>
          <p:cNvPr id="8" name="Consider using present tense"/>
          <p:cNvSpPr/>
          <p:nvPr/>
        </p:nvSpPr>
        <p:spPr>
          <a:xfrm>
            <a:off x="12382500" y="8172450"/>
            <a:ext cx="4972050" cy="428625"/>
          </a:xfrm>
          <a:prstGeom prst="rect">
            <a:avLst/>
          </a:prstGeom>
          <a:noFill/>
          <a:ln/>
        </p:spPr>
        <p:txBody>
          <a:bodyPr wrap="square" lIns="0" tIns="0" rIns="0" bIns="0" rtlCol="0" anchor="t"/>
          <a:lstStyle/>
          <a:p>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o</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n</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d</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r</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u</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n</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g</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p</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r</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n</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n</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t>
            </a:r>
            <a:endParaRPr lang="en-US" sz="2250" dirty="0"/>
          </a:p>
        </p:txBody>
      </p:sp>
      <p:sp>
        <p:nvSpPr>
          <p:cNvPr id="9" name="Because you will expand and writetype up your notes soon after you write them it does not matter if you are the only person who can understand your shorthand system Use abbreviations and acronyms to quickly note what is happening and being said"/>
          <p:cNvSpPr/>
          <p:nvPr/>
        </p:nvSpPr>
        <p:spPr>
          <a:xfrm>
            <a:off x="952500" y="7000875"/>
            <a:ext cx="4972050" cy="1571625"/>
          </a:xfrm>
          <a:prstGeom prst="rect">
            <a:avLst/>
          </a:prstGeom>
          <a:noFill/>
          <a:ln/>
        </p:spPr>
        <p:txBody>
          <a:bodyPr wrap="square" lIns="0" tIns="0" rIns="0" bIns="0" rtlCol="0" anchor="t"/>
          <a:lstStyle/>
          <a:p>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B</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x</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b</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b</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v</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q</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k</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b</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endParaRPr lang="en-US" sz="1500" dirty="0"/>
          </a:p>
        </p:txBody>
      </p:sp>
      <p:sp>
        <p:nvSpPr>
          <p:cNvPr id="10" name="Use shorthand"/>
          <p:cNvSpPr/>
          <p:nvPr/>
        </p:nvSpPr>
        <p:spPr>
          <a:xfrm>
            <a:off x="952500" y="6296025"/>
            <a:ext cx="4972050" cy="428625"/>
          </a:xfrm>
          <a:prstGeom prst="rect">
            <a:avLst/>
          </a:prstGeom>
          <a:noFill/>
          <a:ln/>
        </p:spPr>
        <p:txBody>
          <a:bodyPr wrap="square" lIns="0" tIns="0" rIns="0" bIns="0" rtlCol="0" anchor="t"/>
          <a:lstStyle/>
          <a:p>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U</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h</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o</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r</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h</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n</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d</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t>
            </a:r>
            <a:endParaRPr lang="en-US" sz="2250" dirty="0"/>
          </a:p>
        </p:txBody>
      </p:sp>
      <p:sp>
        <p:nvSpPr>
          <p:cNvPr id="11" name="It is usually practical to make only brief notes during data collection Direct quotes can be especially hard to write down accurately Rather than try to document every detail or quote write down key words and phrases that will trigger your memory when you"/>
          <p:cNvSpPr/>
          <p:nvPr/>
        </p:nvSpPr>
        <p:spPr>
          <a:xfrm>
            <a:off x="12382500" y="4000500"/>
            <a:ext cx="4972050" cy="1885950"/>
          </a:xfrm>
          <a:prstGeom prst="rect">
            <a:avLst/>
          </a:prstGeom>
          <a:noFill/>
          <a:ln/>
        </p:spPr>
        <p:txBody>
          <a:bodyPr wrap="square" lIns="0" tIns="0" rIns="0" bIns="0" rtlCol="0" anchor="t"/>
          <a:lstStyle/>
          <a:p>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k</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b</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q</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b</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v</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q</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k</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x</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endParaRPr lang="en-US" sz="1500" dirty="0"/>
          </a:p>
        </p:txBody>
      </p:sp>
      <p:sp>
        <p:nvSpPr>
          <p:cNvPr id="12" name="Take notes strategically"/>
          <p:cNvSpPr/>
          <p:nvPr/>
        </p:nvSpPr>
        <p:spPr>
          <a:xfrm>
            <a:off x="12382500" y="3295650"/>
            <a:ext cx="4972050" cy="428625"/>
          </a:xfrm>
          <a:prstGeom prst="rect">
            <a:avLst/>
          </a:prstGeom>
          <a:noFill/>
          <a:ln/>
        </p:spPr>
        <p:txBody>
          <a:bodyPr wrap="square" lIns="0" tIns="0" rIns="0" bIns="0" rtlCol="0" anchor="t"/>
          <a:lstStyle/>
          <a:p>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k</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n</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o</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r</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g</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l</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l</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y</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t>
            </a:r>
            <a:endParaRPr lang="en-US" sz="2250" dirty="0"/>
          </a:p>
        </p:txBody>
      </p:sp>
      <p:sp>
        <p:nvSpPr>
          <p:cNvPr id="13" name="on the page for expanding your notes or plan to expand them on a separate page"/>
          <p:cNvSpPr/>
          <p:nvPr/>
        </p:nvSpPr>
        <p:spPr>
          <a:xfrm>
            <a:off x="6667500" y="4000500"/>
            <a:ext cx="4972050" cy="628650"/>
          </a:xfrm>
          <a:prstGeom prst="rect">
            <a:avLst/>
          </a:prstGeom>
          <a:noFill/>
          <a:ln/>
        </p:spPr>
        <p:txBody>
          <a:bodyPr wrap="square" lIns="0" tIns="0" rIns="0" bIns="0" rtlCol="0" anchor="t"/>
          <a:lstStyle/>
          <a:p>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x</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x</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endParaRPr lang="en-US" sz="1500" dirty="0"/>
          </a:p>
        </p:txBody>
      </p:sp>
      <p:sp>
        <p:nvSpPr>
          <p:cNvPr id="14" name="Leave space"/>
          <p:cNvSpPr/>
          <p:nvPr/>
        </p:nvSpPr>
        <p:spPr>
          <a:xfrm>
            <a:off x="6667500" y="3295650"/>
            <a:ext cx="4972050" cy="428625"/>
          </a:xfrm>
          <a:prstGeom prst="rect">
            <a:avLst/>
          </a:prstGeom>
          <a:noFill/>
          <a:ln/>
        </p:spPr>
        <p:txBody>
          <a:bodyPr wrap="square" lIns="0" tIns="0" rIns="0" bIns="0" rtlCol="0" anchor="t"/>
          <a:lstStyle/>
          <a:p>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L</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v</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p</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endParaRPr lang="en-US" sz="2250" dirty="0"/>
          </a:p>
        </p:txBody>
      </p:sp>
      <p:sp>
        <p:nvSpPr>
          <p:cNvPr id="15" name="with the date time place and type of data collection event"/>
          <p:cNvSpPr/>
          <p:nvPr/>
        </p:nvSpPr>
        <p:spPr>
          <a:xfrm>
            <a:off x="952500" y="4000500"/>
            <a:ext cx="4972050" cy="628650"/>
          </a:xfrm>
          <a:prstGeom prst="rect">
            <a:avLst/>
          </a:prstGeom>
          <a:noFill/>
          <a:ln/>
        </p:spPr>
        <p:txBody>
          <a:bodyPr wrap="square" lIns="0" tIns="0" rIns="0" bIns="0" rtlCol="0" anchor="t"/>
          <a:lstStyle/>
          <a:p>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v</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endParaRPr lang="en-US" sz="1500" dirty="0"/>
          </a:p>
        </p:txBody>
      </p:sp>
      <p:sp>
        <p:nvSpPr>
          <p:cNvPr id="16" name="Begin each entry"/>
          <p:cNvSpPr/>
          <p:nvPr/>
        </p:nvSpPr>
        <p:spPr>
          <a:xfrm>
            <a:off x="952500" y="3295650"/>
            <a:ext cx="4972050" cy="428625"/>
          </a:xfrm>
          <a:prstGeom prst="rect">
            <a:avLst/>
          </a:prstGeom>
          <a:noFill/>
          <a:ln/>
        </p:spPr>
        <p:txBody>
          <a:bodyPr wrap="square" lIns="0" tIns="0" rIns="0" bIns="0" rtlCol="0" anchor="t"/>
          <a:lstStyle/>
          <a:p>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B</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g</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n</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h</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n</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r</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y</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endParaRPr lang="en-US" sz="2250" dirty="0"/>
          </a:p>
        </p:txBody>
      </p:sp>
      <p:sp>
        <p:nvSpPr>
          <p:cNvPr id="17" name="Field Note - tips"/>
          <p:cNvSpPr/>
          <p:nvPr/>
        </p:nvSpPr>
        <p:spPr>
          <a:xfrm>
            <a:off x="952500" y="952500"/>
            <a:ext cx="16402050" cy="904875"/>
          </a:xfrm>
          <a:prstGeom prst="rect">
            <a:avLst/>
          </a:prstGeom>
          <a:noFill/>
          <a:ln/>
        </p:spPr>
        <p:txBody>
          <a:bodyPr wrap="square" lIns="0" tIns="0" rIns="0" bIns="0" rtlCol="0" anchor="b"/>
          <a:lstStyle/>
          <a:p>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F</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i</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e</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l</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d</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 </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N</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o</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e</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 </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 </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i</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p</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s</a:t>
            </a:r>
            <a:endParaRPr lang="en-US" sz="525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FFFFFF"/>
        </a:solidFill>
      </p:bgPr>
    </p:bg>
    <p:spTree>
      <p:nvGrpSpPr>
        <p:cNvPr id="1" name=""/>
        <p:cNvGrpSpPr/>
        <p:nvPr/>
      </p:nvGrpSpPr>
      <p:grpSpPr>
        <a:xfrm>
          <a:off x="0" y="0"/>
          <a:ext cx="0" cy="0"/>
          <a:chOff x="0" y="0"/>
          <a:chExt cx="0" cy="0"/>
        </a:xfrm>
      </p:grpSpPr>
      <p:pic>
        <p:nvPicPr>
          <p:cNvPr id="2" name="Price" descr="preencoded.png">    </p:cNvPr>
          <p:cNvPicPr>
            <a:picLocks noChangeAspect="1"/>
          </p:cNvPicPr>
          <p:nvPr/>
        </p:nvPicPr>
        <p:blipFill>
          <a:blip r:embed="rId1">
            <a:extLst>
              <a:ext uri="{96DAC541-7B7A-43D3-8B79-37D633B846F1}">
                <asvg:svgBlip xmlns:asvg="http://schemas.microsoft.com/office/drawing/2016/SVG/main" r:embed="rId2"/>
              </a:ext>
            </a:extLst>
          </a:blip>
          <a:srcRect l="0" r="0" t="0" b="0"/>
          <a:stretch/>
        </p:blipFill>
        <p:spPr>
          <a:xfrm>
            <a:off x="6324600" y="2914650"/>
            <a:ext cx="11096625" cy="1866900"/>
          </a:xfrm>
          <a:prstGeom prst="rect">
            <a:avLst/>
          </a:prstGeom>
        </p:spPr>
      </p:pic>
      <p:pic>
        <p:nvPicPr>
          <p:cNvPr id="3" name="Line 1" descr="preencoded.png">    </p:cNvPr>
          <p:cNvPicPr>
            <a:picLocks noChangeAspect="1"/>
          </p:cNvPicPr>
          <p:nvPr/>
        </p:nvPicPr>
        <p:blipFill>
          <a:blip r:embed="rId3"/>
          <a:srcRect l="0" r="0" t="0" b="0"/>
          <a:stretch/>
        </p:blipFill>
        <p:spPr>
          <a:xfrm>
            <a:off x="5905500" y="2914650"/>
            <a:ext cx="14288" cy="6915150"/>
          </a:xfrm>
          <a:prstGeom prst="rect">
            <a:avLst/>
          </a:prstGeom>
        </p:spPr>
      </p:pic>
      <p:pic>
        <p:nvPicPr>
          <p:cNvPr id="4" name="Block 1" descr="preencoded.png">    </p:cNvPr>
          <p:cNvPicPr>
            <a:picLocks noChangeAspect="1"/>
          </p:cNvPicPr>
          <p:nvPr/>
        </p:nvPicPr>
        <p:blipFill>
          <a:blip r:embed="rId4">
            <a:extLst>
              <a:ext uri="{96DAC541-7B7A-43D3-8B79-37D633B846F1}">
                <asvg:svgBlip xmlns:asvg="http://schemas.microsoft.com/office/drawing/2016/SVG/main" r:embed="rId5"/>
              </a:ext>
            </a:extLst>
          </a:blip>
          <a:srcRect l="0" r="0" t="0" b="0"/>
          <a:stretch/>
        </p:blipFill>
        <p:spPr>
          <a:xfrm>
            <a:off x="952500" y="2914650"/>
            <a:ext cx="4619625" cy="714375"/>
          </a:xfrm>
          <a:prstGeom prst="rect">
            <a:avLst/>
          </a:prstGeom>
        </p:spPr>
      </p:pic>
      <p:pic>
        <p:nvPicPr>
          <p:cNvPr id="5" name="Frame 2095584900" descr="preencoded.png">    </p:cNvPr>
          <p:cNvPicPr>
            <a:picLocks noChangeAspect="1"/>
          </p:cNvPicPr>
          <p:nvPr/>
        </p:nvPicPr>
        <p:blipFill>
          <a:blip r:embed="rId6">
            <a:extLst>
              <a:ext uri="{96DAC541-7B7A-43D3-8B79-37D633B846F1}">
                <asvg:svgBlip xmlns:asvg="http://schemas.microsoft.com/office/drawing/2016/SVG/main" r:embed="rId7"/>
              </a:ext>
            </a:extLst>
          </a:blip>
          <a:srcRect l="0" r="0" t="0" b="0"/>
          <a:stretch/>
        </p:blipFill>
        <p:spPr>
          <a:xfrm>
            <a:off x="0" y="0"/>
            <a:ext cx="18288000" cy="2505075"/>
          </a:xfrm>
          <a:prstGeom prst="rect">
            <a:avLst/>
          </a:prstGeom>
        </p:spPr>
      </p:pic>
      <p:sp>
        <p:nvSpPr>
          <p:cNvPr id="6" name="After typing up notes swap with your partner interviewernotetaker to review and add any missing information"/>
          <p:cNvSpPr/>
          <p:nvPr/>
        </p:nvSpPr>
        <p:spPr>
          <a:xfrm>
            <a:off x="6477000" y="2990850"/>
            <a:ext cx="10810875" cy="1714500"/>
          </a:xfrm>
          <a:prstGeom prst="rect">
            <a:avLst/>
          </a:prstGeom>
          <a:noFill/>
          <a:ln/>
        </p:spPr>
        <p:txBody>
          <a:bodyPr wrap="square" lIns="0" tIns="0" rIns="0" bIns="0" rtlCol="0" anchor="t"/>
          <a:lstStyle/>
          <a:p>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A</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f</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t</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e</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r</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t</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y</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p</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i</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n</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g</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u</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p</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n</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o</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t</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e</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s</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s</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w</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a</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p</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w</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i</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t</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h</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y</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o</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u</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r</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p</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a</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r</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t</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n</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e</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r</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i</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n</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t</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e</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r</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v</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i</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e</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w</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e</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r</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n</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o</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t</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e</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t</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a</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k</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e</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r</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t</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o</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r</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e</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v</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i</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e</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w</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a</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n</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d</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a</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d</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d</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a</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n</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y</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m</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i</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s</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s</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i</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n</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g</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i</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n</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f</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o</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r</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m</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a</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t</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i</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o</a:t>
            </a:r>
            <a:pPr algn="l" indent="0" marL="0">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n</a:t>
            </a:r>
            <a:endParaRPr lang="en-US" sz="3000" dirty="0"/>
          </a:p>
        </p:txBody>
      </p:sp>
      <p:sp>
        <p:nvSpPr>
          <p:cNvPr id="7" name="Type up notes"/>
          <p:cNvSpPr/>
          <p:nvPr/>
        </p:nvSpPr>
        <p:spPr>
          <a:xfrm>
            <a:off x="1104900" y="2914650"/>
            <a:ext cx="4781550" cy="714375"/>
          </a:xfrm>
          <a:prstGeom prst="rect">
            <a:avLst/>
          </a:prstGeom>
          <a:noFill/>
          <a:ln/>
        </p:spPr>
        <p:txBody>
          <a:bodyPr wrap="square" lIns="0" tIns="0" rIns="0" bIns="0" rtlCol="0" anchor="t"/>
          <a:lstStyle/>
          <a:p>
            <a:pPr algn="l" indent="0" marL="0">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T</a:t>
            </a:r>
            <a:pPr algn="l" indent="0" marL="0">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y</a:t>
            </a:r>
            <a:pPr algn="l" indent="0" marL="0">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p</a:t>
            </a:r>
            <a:pPr algn="l" indent="0" marL="0">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e</a:t>
            </a:r>
            <a:pPr algn="l" indent="0" marL="0">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u</a:t>
            </a:r>
            <a:pPr algn="l" indent="0" marL="0">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p</a:t>
            </a:r>
            <a:pPr algn="l" indent="0" marL="0">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 </a:t>
            </a:r>
            <a:pPr algn="l" indent="0" marL="0">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n</a:t>
            </a:r>
            <a:pPr algn="l" indent="0" marL="0">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o</a:t>
            </a:r>
            <a:pPr algn="l" indent="0" marL="0">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t</a:t>
            </a:r>
            <a:pPr algn="l" indent="0" marL="0">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e</a:t>
            </a:r>
            <a:pPr algn="l" indent="0" marL="0">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s</a:t>
            </a:r>
            <a:pPr algn="l" indent="0" marL="0">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a:t>
            </a:r>
            <a:endParaRPr lang="en-US" sz="3000" dirty="0"/>
          </a:p>
        </p:txBody>
      </p:sp>
      <p:sp>
        <p:nvSpPr>
          <p:cNvPr id="8" name="Note Write-ups Instructions"/>
          <p:cNvSpPr/>
          <p:nvPr/>
        </p:nvSpPr>
        <p:spPr>
          <a:xfrm>
            <a:off x="952500" y="952500"/>
            <a:ext cx="16402050" cy="904875"/>
          </a:xfrm>
          <a:prstGeom prst="rect">
            <a:avLst/>
          </a:prstGeom>
          <a:noFill/>
          <a:ln/>
        </p:spPr>
        <p:txBody>
          <a:bodyPr wrap="square" lIns="0" tIns="0" rIns="0" bIns="0" rtlCol="0" anchor="b"/>
          <a:lstStyle/>
          <a:p>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N</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o</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e</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 </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W</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r</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i</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e</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u</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p</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s</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 </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I</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n</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s</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r</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u</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c</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i</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o</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n</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s</a:t>
            </a:r>
            <a:endParaRPr lang="en-US" sz="5250" dirty="0"/>
          </a:p>
        </p:txBody>
      </p:sp>
      <p:sp>
        <p:nvSpPr>
          <p:cNvPr id="9" name="Date Location  Site Type of activity FGD KII with caregiver"/>
          <p:cNvSpPr/>
          <p:nvPr/>
        </p:nvSpPr>
        <p:spPr>
          <a:xfrm>
            <a:off x="952500" y="4581525"/>
            <a:ext cx="4972050" cy="942975"/>
          </a:xfrm>
          <a:prstGeom prst="rect">
            <a:avLst/>
          </a:prstGeom>
          <a:noFill/>
          <a:ln/>
        </p:spPr>
        <p:txBody>
          <a:bodyPr wrap="square" lIns="0" tIns="0" rIns="0" bIns="0" rtlCol="0" anchor="t"/>
          <a:lstStyle/>
          <a:p>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v</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K</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v</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endParaRPr lang="en-US" sz="1500" dirty="0"/>
          </a:p>
        </p:txBody>
      </p:sp>
      <p:sp>
        <p:nvSpPr>
          <p:cNvPr id="10" name="Include"/>
          <p:cNvSpPr/>
          <p:nvPr/>
        </p:nvSpPr>
        <p:spPr>
          <a:xfrm>
            <a:off x="952500" y="3876675"/>
            <a:ext cx="4972050" cy="428625"/>
          </a:xfrm>
          <a:prstGeom prst="rect">
            <a:avLst/>
          </a:prstGeom>
          <a:noFill/>
          <a:ln/>
        </p:spPr>
        <p:txBody>
          <a:bodyPr wrap="square" lIns="0" tIns="0" rIns="0" bIns="0" rtlCol="0" anchor="t"/>
          <a:lstStyle/>
          <a:p>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n</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l</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u</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d</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t>
            </a:r>
            <a:endParaRPr lang="en-US" sz="2250" dirty="0"/>
          </a:p>
        </p:txBody>
      </p:sp>
      <p:sp>
        <p:nvSpPr>
          <p:cNvPr id="11" name="Interviewer name Notetaker name Sociodemographics If you have it in your written notes include it in your typed notes Include your observations"/>
          <p:cNvSpPr/>
          <p:nvPr/>
        </p:nvSpPr>
        <p:spPr>
          <a:xfrm>
            <a:off x="952500" y="7134225"/>
            <a:ext cx="4972050" cy="2200275"/>
          </a:xfrm>
          <a:prstGeom prst="rect">
            <a:avLst/>
          </a:prstGeom>
          <a:noFill/>
          <a:ln/>
        </p:spPr>
        <p:txBody>
          <a:bodyPr wrap="square" lIns="0" tIns="0" rIns="0" bIns="0" rtlCol="0" anchor="t"/>
          <a:lstStyle/>
          <a:p>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v</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k</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m</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g</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f</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h</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v</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w</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p</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c</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l</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y</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u</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 </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b</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e</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r</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v</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a</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t</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i</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o</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n</a:t>
            </a:r>
            <a:pPr algn="l" indent="0" marL="0">
              <a:lnSpc>
                <a:spcPts val="2475"/>
              </a:lnSpc>
              <a:buNone/>
            </a:pPr>
            <a:r>
              <a:rPr lang="en-US" sz="1500" dirty="0">
                <a:solidFill>
                  <a:srgbClr val="0D0D0D"/>
                </a:solidFill>
                <a:latin typeface="Poppins Light" pitchFamily="34" charset="0"/>
                <a:ea typeface="Poppins Light" pitchFamily="34" charset="-122"/>
                <a:cs typeface="Poppins Light" pitchFamily="34" charset="-120"/>
              </a:rPr>
              <a:t>s</a:t>
            </a:r>
            <a:endParaRPr lang="en-US" sz="1500" dirty="0"/>
          </a:p>
        </p:txBody>
      </p:sp>
      <p:sp>
        <p:nvSpPr>
          <p:cNvPr id="12" name="Type of activity FGD KII with caregiver"/>
          <p:cNvSpPr/>
          <p:nvPr/>
        </p:nvSpPr>
        <p:spPr>
          <a:xfrm>
            <a:off x="952500" y="6000750"/>
            <a:ext cx="4972050" cy="857250"/>
          </a:xfrm>
          <a:prstGeom prst="rect">
            <a:avLst/>
          </a:prstGeom>
          <a:noFill/>
          <a:ln/>
        </p:spPr>
        <p:txBody>
          <a:bodyPr wrap="square" lIns="0" tIns="0" rIns="0" bIns="0" rtlCol="0" anchor="t"/>
          <a:lstStyle/>
          <a:p>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y</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p</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o</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f</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v</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y</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F</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G</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D</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K</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w</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h</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 </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r</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g</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v</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e</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r</a:t>
            </a:r>
            <a:pPr algn="l" indent="0" marL="0">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t>
            </a:r>
            <a:endParaRPr lang="en-US" sz="225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FFFFFF"/>
        </a:solidFill>
      </p:bgPr>
    </p:bg>
    <p:spTree>
      <p:nvGrpSpPr>
        <p:cNvPr id="1" name=""/>
        <p:cNvGrpSpPr/>
        <p:nvPr/>
      </p:nvGrpSpPr>
      <p:grpSpPr>
        <a:xfrm>
          <a:off x="0" y="0"/>
          <a:ext cx="0" cy="0"/>
          <a:chOff x="0" y="0"/>
          <a:chExt cx="0" cy="0"/>
        </a:xfrm>
      </p:grpSpPr>
      <p:pic>
        <p:nvPicPr>
          <p:cNvPr id="2" name="Frame 2095584900" descr="preencoded.png">    </p:cNvPr>
          <p:cNvPicPr>
            <a:picLocks noChangeAspect="1"/>
          </p:cNvPicPr>
          <p:nvPr/>
        </p:nvPicPr>
        <p:blipFill>
          <a:blip r:embed="rId1">
            <a:extLst>
              <a:ext uri="{96DAC541-7B7A-43D3-8B79-37D633B846F1}">
                <asvg:svgBlip xmlns:asvg="http://schemas.microsoft.com/office/drawing/2016/SVG/main" r:embed="rId2"/>
              </a:ext>
            </a:extLst>
          </a:blip>
          <a:srcRect l="0" r="0" t="0" b="0"/>
          <a:stretch/>
        </p:blipFill>
        <p:spPr>
          <a:xfrm>
            <a:off x="0" y="0"/>
            <a:ext cx="18288000" cy="2505075"/>
          </a:xfrm>
          <a:prstGeom prst="rect">
            <a:avLst/>
          </a:prstGeom>
        </p:spPr>
      </p:pic>
      <p:pic>
        <p:nvPicPr>
          <p:cNvPr id="3" name="image9.png" descr="preencoded.png">    </p:cNvPr>
          <p:cNvPicPr>
            <a:picLocks noChangeAspect="1"/>
          </p:cNvPicPr>
          <p:nvPr/>
        </p:nvPicPr>
        <p:blipFill>
          <a:blip r:embed="rId3"/>
          <a:srcRect l="0" r="0" t="0" b="0"/>
          <a:stretch/>
        </p:blipFill>
        <p:spPr>
          <a:xfrm>
            <a:off x="3074194" y="2488406"/>
            <a:ext cx="11882438" cy="7798594"/>
          </a:xfrm>
          <a:prstGeom prst="rect">
            <a:avLst/>
          </a:prstGeom>
        </p:spPr>
      </p:pic>
      <p:sp>
        <p:nvSpPr>
          <p:cNvPr id="4" name="Note Write-ups Instructions"/>
          <p:cNvSpPr/>
          <p:nvPr/>
        </p:nvSpPr>
        <p:spPr>
          <a:xfrm>
            <a:off x="952500" y="952500"/>
            <a:ext cx="16402050" cy="904875"/>
          </a:xfrm>
          <a:prstGeom prst="rect">
            <a:avLst/>
          </a:prstGeom>
          <a:noFill/>
          <a:ln/>
        </p:spPr>
        <p:txBody>
          <a:bodyPr wrap="square" lIns="0" tIns="0" rIns="0" bIns="0" rtlCol="0" anchor="b"/>
          <a:lstStyle/>
          <a:p>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N</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o</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e</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 </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W</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r</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i</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e</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u</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p</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s</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 </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I</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n</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s</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r</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u</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c</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t</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i</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o</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n</a:t>
            </a:r>
            <a:pPr algn="l" indent="0" marL="0">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s</a:t>
            </a:r>
            <a:endParaRPr lang="en-US" sz="525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Slide 1</vt:lpstr>
      <vt:lpstr>Slide 2</vt:lpstr>
      <vt:lpstr>Slide 3</vt:lpstr>
      <vt:lpstr>Slide 4</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2025-01-17T15:23:52Z</dcterms:created>
  <dcterms:modified xsi:type="dcterms:W3CDTF">2025-01-17T15:23:52Z</dcterms:modified>
</cp:coreProperties>
</file>