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7E93A-AC1F-81A0-7814-C08B3E46DB0F}" v="127" dt="2025-01-17T15:34:03.3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38638029-4ABD-495F-9E45-F604E1B6ECB5}" type="datetimeFigureOut">
              <a:t>17/01/2025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817AF1A3-984E-4640-98A0-14674E0ACFF8}" type="slidenum">
              <a:t>‹#›</a:t>
            </a:fld>
            <a:endParaRPr lang="en-GB"/>
          </a:p>
        </p:txBody>
      </p:sp>
    </p:spTree>
    <p:extLst>
      <p:ext uri="{BB962C8B-B14F-4D97-AF65-F5344CB8AC3E}">
        <p14:creationId xmlns:p14="http://schemas.microsoft.com/office/powerpoint/2010/main" val="129293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svg"/><Relationship Id="rId9"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What questions do you have"/>
          <p:cNvSpPr/>
          <p:nvPr/>
        </p:nvSpPr>
        <p:spPr>
          <a:xfrm>
            <a:off x="2714625" y="7696200"/>
            <a:ext cx="6496050" cy="381000"/>
          </a:xfrm>
          <a:prstGeom prst="rect">
            <a:avLst/>
          </a:prstGeom>
          <a:noFill/>
          <a:ln/>
        </p:spPr>
        <p:txBody>
          <a:bodyPr wrap="square" lIns="0" tIns="0" rIns="0" bIns="0" rtlCol="0" anchor="t"/>
          <a:lstStyle/>
          <a:p>
            <a:r>
              <a:rPr lang="en-US" sz="3000" dirty="0" err="1">
                <a:solidFill>
                  <a:srgbClr val="2B4561"/>
                </a:solidFill>
                <a:latin typeface="Poppins Light"/>
                <a:ea typeface="+mn-lt"/>
                <a:cs typeface="Poppins Light"/>
              </a:rPr>
              <a:t>Avez-vous</a:t>
            </a:r>
            <a:r>
              <a:rPr lang="en-US" sz="3000" dirty="0">
                <a:solidFill>
                  <a:srgbClr val="2B4561"/>
                </a:solidFill>
                <a:latin typeface="Poppins Light"/>
                <a:ea typeface="+mn-lt"/>
                <a:cs typeface="Poppins Light"/>
              </a:rPr>
              <a:t> des questions ?</a:t>
            </a:r>
            <a:endParaRPr lang="en-US" dirty="0"/>
          </a:p>
          <a:p>
            <a:pPr marL="0" indent="0" algn="l">
              <a:lnSpc>
                <a:spcPts val="3000"/>
              </a:lnSpc>
              <a:buNone/>
            </a:pPr>
            <a:endParaRPr lang="en-US" sz="3000" dirty="0">
              <a:solidFill>
                <a:srgbClr val="2B4561"/>
              </a:solidFill>
              <a:latin typeface="Poppins Light"/>
              <a:cs typeface="Poppins Light"/>
            </a:endParaRPr>
          </a:p>
        </p:txBody>
      </p:sp>
      <p:sp>
        <p:nvSpPr>
          <p:cNvPr id="4" name="name_03"/>
          <p:cNvSpPr/>
          <p:nvPr/>
        </p:nvSpPr>
        <p:spPr>
          <a:xfrm>
            <a:off x="942975" y="7286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5" name="What was something new or interesting"/>
          <p:cNvSpPr/>
          <p:nvPr/>
        </p:nvSpPr>
        <p:spPr>
          <a:xfrm>
            <a:off x="2714625" y="5972175"/>
            <a:ext cx="9906202" cy="399239"/>
          </a:xfrm>
          <a:prstGeom prst="rect">
            <a:avLst/>
          </a:prstGeom>
          <a:noFill/>
          <a:ln/>
        </p:spPr>
        <p:txBody>
          <a:bodyPr wrap="square" lIns="0" tIns="0" rIns="0" bIns="0" rtlCol="0" anchor="t"/>
          <a:lstStyle/>
          <a:p>
            <a:r>
              <a:rPr lang="en-US" sz="3000" dirty="0" err="1">
                <a:solidFill>
                  <a:srgbClr val="2B4561"/>
                </a:solidFill>
                <a:latin typeface="Poppins Light"/>
                <a:ea typeface="+mn-lt"/>
                <a:cs typeface="Poppins Light"/>
              </a:rPr>
              <a:t>Qu’avez-vous</a:t>
            </a:r>
            <a:r>
              <a:rPr lang="en-US" sz="3000" dirty="0">
                <a:solidFill>
                  <a:srgbClr val="2B4561"/>
                </a:solidFill>
                <a:latin typeface="Poppins Light"/>
                <a:ea typeface="+mn-lt"/>
                <a:cs typeface="Poppins Light"/>
              </a:rPr>
              <a:t> </a:t>
            </a:r>
            <a:r>
              <a:rPr lang="en-US" sz="3000" dirty="0" err="1">
                <a:solidFill>
                  <a:srgbClr val="2B4561"/>
                </a:solidFill>
                <a:latin typeface="Poppins Light"/>
                <a:ea typeface="+mn-lt"/>
                <a:cs typeface="Poppins Light"/>
              </a:rPr>
              <a:t>découvert</a:t>
            </a:r>
            <a:r>
              <a:rPr lang="en-US" sz="3000" dirty="0">
                <a:solidFill>
                  <a:srgbClr val="2B4561"/>
                </a:solidFill>
                <a:latin typeface="Poppins Light"/>
                <a:ea typeface="+mn-lt"/>
                <a:cs typeface="Poppins Light"/>
              </a:rPr>
              <a:t> de </a:t>
            </a:r>
            <a:r>
              <a:rPr lang="en-US" sz="3000" dirty="0" err="1">
                <a:solidFill>
                  <a:srgbClr val="2B4561"/>
                </a:solidFill>
                <a:latin typeface="Poppins Light"/>
                <a:ea typeface="+mn-lt"/>
                <a:cs typeface="Poppins Light"/>
              </a:rPr>
              <a:t>neuf</a:t>
            </a:r>
            <a:r>
              <a:rPr lang="en-US" sz="3000" dirty="0">
                <a:solidFill>
                  <a:srgbClr val="2B4561"/>
                </a:solidFill>
                <a:latin typeface="Poppins Light"/>
                <a:ea typeface="+mn-lt"/>
                <a:cs typeface="Poppins Light"/>
              </a:rPr>
              <a:t> </a:t>
            </a:r>
            <a:r>
              <a:rPr lang="en-US" sz="3000" dirty="0" err="1">
                <a:solidFill>
                  <a:srgbClr val="2B4561"/>
                </a:solidFill>
                <a:latin typeface="Poppins Light"/>
                <a:ea typeface="+mn-lt"/>
                <a:cs typeface="Poppins Light"/>
              </a:rPr>
              <a:t>ou</a:t>
            </a:r>
            <a:r>
              <a:rPr lang="en-US" sz="3000" dirty="0">
                <a:solidFill>
                  <a:srgbClr val="2B4561"/>
                </a:solidFill>
                <a:latin typeface="Poppins Light"/>
                <a:ea typeface="+mn-lt"/>
                <a:cs typeface="Poppins Light"/>
              </a:rPr>
              <a:t> </a:t>
            </a:r>
            <a:r>
              <a:rPr lang="en-US" sz="3000" dirty="0" err="1">
                <a:solidFill>
                  <a:srgbClr val="2B4561"/>
                </a:solidFill>
                <a:latin typeface="Poppins Light"/>
                <a:ea typeface="+mn-lt"/>
                <a:cs typeface="Poppins Light"/>
              </a:rPr>
              <a:t>d’intéressant</a:t>
            </a:r>
            <a:r>
              <a:rPr lang="en-US" sz="3000" dirty="0">
                <a:solidFill>
                  <a:srgbClr val="2B4561"/>
                </a:solidFill>
                <a:latin typeface="Poppins Light"/>
                <a:ea typeface="+mn-lt"/>
                <a:cs typeface="Poppins Light"/>
              </a:rPr>
              <a:t> ?</a:t>
            </a:r>
            <a:endParaRPr lang="en-US" dirty="0"/>
          </a:p>
          <a:p>
            <a:pPr marL="0" indent="0" algn="l">
              <a:lnSpc>
                <a:spcPts val="3000"/>
              </a:lnSpc>
              <a:buNone/>
            </a:pPr>
            <a:endParaRPr lang="en-US" sz="3000" dirty="0">
              <a:solidFill>
                <a:srgbClr val="2B4561"/>
              </a:solidFill>
              <a:latin typeface="Poppins Light"/>
              <a:cs typeface="Poppins Light"/>
            </a:endParaRPr>
          </a:p>
        </p:txBody>
      </p:sp>
      <p:sp>
        <p:nvSpPr>
          <p:cNvPr id="6" name="name_02"/>
          <p:cNvSpPr/>
          <p:nvPr/>
        </p:nvSpPr>
        <p:spPr>
          <a:xfrm>
            <a:off x="942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7" name="What did you learn yesterday"/>
          <p:cNvSpPr/>
          <p:nvPr/>
        </p:nvSpPr>
        <p:spPr>
          <a:xfrm>
            <a:off x="2714625" y="4305300"/>
            <a:ext cx="6496050" cy="381000"/>
          </a:xfrm>
          <a:prstGeom prst="rect">
            <a:avLst/>
          </a:prstGeom>
          <a:noFill/>
          <a:ln/>
        </p:spPr>
        <p:txBody>
          <a:bodyPr wrap="square" lIns="0" tIns="0" rIns="0" bIns="0" rtlCol="0" anchor="t"/>
          <a:lstStyle/>
          <a:p>
            <a:r>
              <a:rPr lang="en-US" sz="3000" err="1">
                <a:solidFill>
                  <a:srgbClr val="2B4561"/>
                </a:solidFill>
                <a:latin typeface="Poppins Light"/>
                <a:ea typeface="+mn-lt"/>
                <a:cs typeface="Poppins Light"/>
              </a:rPr>
              <a:t>Qu’avez-vous</a:t>
            </a:r>
            <a:r>
              <a:rPr lang="en-US" sz="3000">
                <a:solidFill>
                  <a:srgbClr val="2B4561"/>
                </a:solidFill>
                <a:latin typeface="Poppins Light"/>
                <a:ea typeface="+mn-lt"/>
                <a:cs typeface="Poppins Light"/>
              </a:rPr>
              <a:t> </a:t>
            </a:r>
            <a:r>
              <a:rPr lang="en-US" sz="3000" err="1">
                <a:solidFill>
                  <a:srgbClr val="2B4561"/>
                </a:solidFill>
                <a:latin typeface="Poppins Light"/>
                <a:ea typeface="+mn-lt"/>
                <a:cs typeface="Poppins Light"/>
              </a:rPr>
              <a:t>appris</a:t>
            </a:r>
            <a:r>
              <a:rPr lang="en-US" sz="3000">
                <a:solidFill>
                  <a:srgbClr val="2B4561"/>
                </a:solidFill>
                <a:latin typeface="Poppins Light"/>
                <a:ea typeface="+mn-lt"/>
                <a:cs typeface="Poppins Light"/>
              </a:rPr>
              <a:t> </a:t>
            </a:r>
            <a:r>
              <a:rPr lang="en-US" sz="3000" err="1">
                <a:solidFill>
                  <a:srgbClr val="2B4561"/>
                </a:solidFill>
                <a:latin typeface="Poppins Light"/>
                <a:ea typeface="+mn-lt"/>
                <a:cs typeface="Poppins Light"/>
              </a:rPr>
              <a:t>aujourd’hui</a:t>
            </a:r>
            <a:r>
              <a:rPr lang="en-US" sz="3000">
                <a:solidFill>
                  <a:srgbClr val="2B4561"/>
                </a:solidFill>
                <a:latin typeface="Poppins Light"/>
                <a:ea typeface="+mn-lt"/>
                <a:cs typeface="Poppins Light"/>
              </a:rPr>
              <a:t> ?</a:t>
            </a:r>
            <a:endParaRPr lang="en-US"/>
          </a:p>
          <a:p>
            <a:pPr marL="0" indent="0" algn="l">
              <a:lnSpc>
                <a:spcPts val="3000"/>
              </a:lnSpc>
              <a:buNone/>
            </a:pPr>
            <a:endParaRPr lang="en-US" sz="3000" dirty="0">
              <a:solidFill>
                <a:srgbClr val="2B4561"/>
              </a:solidFill>
              <a:latin typeface="Poppins Light"/>
              <a:cs typeface="Poppins Light"/>
            </a:endParaRPr>
          </a:p>
        </p:txBody>
      </p:sp>
      <p:sp>
        <p:nvSpPr>
          <p:cNvPr id="8"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9" name="Debrief and Reflections"/>
          <p:cNvSpPr/>
          <p:nvPr/>
        </p:nvSpPr>
        <p:spPr>
          <a:xfrm>
            <a:off x="952500" y="800100"/>
            <a:ext cx="1626870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Bilan et </a:t>
            </a:r>
            <a:r>
              <a:rPr lang="en-US" sz="5250" dirty="0" err="1">
                <a:solidFill>
                  <a:srgbClr val="FFFFFF"/>
                </a:solidFill>
                <a:latin typeface="Poppins SemiBold"/>
                <a:ea typeface="+mn-lt"/>
                <a:cs typeface="Poppins SemiBold"/>
              </a:rPr>
              <a:t>réflexions</a:t>
            </a:r>
            <a:endParaRPr lang="en-US" dirty="0" err="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For example even if your question is around specific events eg food distributions you should be documenting informal conversations peoples body language moods or attitudes the general environment etc"/>
          <p:cNvSpPr/>
          <p:nvPr/>
        </p:nvSpPr>
        <p:spPr>
          <a:xfrm>
            <a:off x="6667500" y="7000875"/>
            <a:ext cx="4972050" cy="15716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Par </a:t>
            </a:r>
            <a:r>
              <a:rPr lang="en-US" sz="1500" err="1">
                <a:solidFill>
                  <a:srgbClr val="0D0D0D"/>
                </a:solidFill>
                <a:latin typeface="Poppins Light"/>
                <a:ea typeface="+mn-lt"/>
                <a:cs typeface="Poppins Light"/>
              </a:rPr>
              <a:t>exemple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même</a:t>
            </a:r>
            <a:r>
              <a:rPr lang="en-US" sz="1500">
                <a:solidFill>
                  <a:srgbClr val="0D0D0D"/>
                </a:solidFill>
                <a:latin typeface="Poppins Light"/>
                <a:ea typeface="+mn-lt"/>
                <a:cs typeface="Poppins Light"/>
              </a:rPr>
              <a:t> si votre question porte sur des événements précis (p. ex. distributions de vivres), consignez aussi des conversations informelles, vos observations sur le langage corporel de vos interlocuteurs, leur humeur, leurs attitudes ou encore leur environnement, etc.</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4" name="Cover a range of observations"/>
          <p:cNvSpPr/>
          <p:nvPr/>
        </p:nvSpPr>
        <p:spPr>
          <a:xfrm>
            <a:off x="6667500" y="6296025"/>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Ne </a:t>
            </a:r>
            <a:r>
              <a:rPr lang="en-US" sz="2250" err="1">
                <a:solidFill>
                  <a:srgbClr val="0D0D0D"/>
                </a:solidFill>
                <a:latin typeface="Poppins SemiBold"/>
                <a:ea typeface="+mn-lt"/>
                <a:cs typeface="Poppins SemiBold"/>
              </a:rPr>
              <a:t>limitez</a:t>
            </a:r>
            <a:r>
              <a:rPr lang="en-US" sz="2250">
                <a:solidFill>
                  <a:srgbClr val="0D0D0D"/>
                </a:solidFill>
                <a:latin typeface="Poppins SemiBold"/>
                <a:ea typeface="+mn-lt"/>
                <a:cs typeface="Poppins SemiBold"/>
              </a:rPr>
              <a:t> pas </a:t>
            </a:r>
            <a:r>
              <a:rPr lang="en-US" sz="2250" err="1">
                <a:solidFill>
                  <a:srgbClr val="0D0D0D"/>
                </a:solidFill>
                <a:latin typeface="Poppins SemiBold"/>
                <a:ea typeface="+mn-lt"/>
                <a:cs typeface="Poppins SemiBold"/>
              </a:rPr>
              <a:t>vos</a:t>
            </a:r>
            <a:r>
              <a:rPr lang="en-US" sz="2250">
                <a:solidFill>
                  <a:srgbClr val="0D0D0D"/>
                </a:solidFill>
                <a:latin typeface="Poppins SemiBold"/>
                <a:ea typeface="+mn-lt"/>
                <a:cs typeface="Poppins SemiBold"/>
              </a:rPr>
              <a:t> observations.</a:t>
            </a:r>
            <a:endParaRPr lang="en-US"/>
          </a:p>
          <a:p>
            <a:pPr>
              <a:lnSpc>
                <a:spcPts val="3375"/>
              </a:lnSpc>
            </a:pPr>
            <a:endParaRPr lang="en-US" sz="2250">
              <a:ea typeface="Calibri"/>
              <a:cs typeface="Calibri"/>
            </a:endParaRPr>
          </a:p>
        </p:txBody>
      </p:sp>
      <p:sp>
        <p:nvSpPr>
          <p:cNvPr id="5" name="Some of the most interestingimportant observations may occur before or after"/>
          <p:cNvSpPr/>
          <p:nvPr/>
        </p:nvSpPr>
        <p:spPr>
          <a:xfrm>
            <a:off x="12382500" y="7000875"/>
            <a:ext cx="4972050" cy="62865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Certaines</a:t>
            </a:r>
            <a:r>
              <a:rPr lang="en-US" sz="1500">
                <a:solidFill>
                  <a:srgbClr val="0D0D0D"/>
                </a:solidFill>
                <a:latin typeface="Poppins Light"/>
                <a:ea typeface="+mn-lt"/>
                <a:cs typeface="Poppins Light"/>
              </a:rPr>
              <a:t> des observations les plus intéressantes/importantes peuvent être faites avant ou après un entretien.</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6" name="Arrive early and leave late"/>
          <p:cNvSpPr/>
          <p:nvPr/>
        </p:nvSpPr>
        <p:spPr>
          <a:xfrm>
            <a:off x="12382500" y="6296025"/>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Arrivez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tôt</a:t>
            </a:r>
            <a:r>
              <a:rPr lang="en-US" sz="2250">
                <a:solidFill>
                  <a:srgbClr val="0D0D0D"/>
                </a:solidFill>
                <a:latin typeface="Poppins SemiBold"/>
                <a:ea typeface="+mn-lt"/>
                <a:cs typeface="Poppins SemiBold"/>
              </a:rPr>
              <a:t> et </a:t>
            </a:r>
            <a:r>
              <a:rPr lang="en-US" sz="2250" err="1">
                <a:solidFill>
                  <a:srgbClr val="0D0D0D"/>
                </a:solidFill>
                <a:latin typeface="Poppins SemiBold"/>
                <a:ea typeface="+mn-lt"/>
                <a:cs typeface="Poppins SemiBold"/>
              </a:rPr>
              <a:t>partez</a:t>
            </a:r>
            <a:r>
              <a:rPr lang="en-US" sz="2250">
                <a:solidFill>
                  <a:srgbClr val="0D0D0D"/>
                </a:solidFill>
                <a:latin typeface="Poppins SemiBold"/>
                <a:ea typeface="+mn-lt"/>
                <a:cs typeface="Poppins SemiBold"/>
              </a:rPr>
              <a:t> tard.</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7" name="This can increase the level of detail you capture"/>
          <p:cNvSpPr/>
          <p:nvPr/>
        </p:nvSpPr>
        <p:spPr>
          <a:xfrm>
            <a:off x="12382500" y="8877300"/>
            <a:ext cx="497205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Cela </a:t>
            </a:r>
            <a:r>
              <a:rPr lang="en-US" sz="1500" err="1">
                <a:solidFill>
                  <a:srgbClr val="0D0D0D"/>
                </a:solidFill>
                <a:latin typeface="Poppins Light"/>
                <a:ea typeface="+mn-lt"/>
                <a:cs typeface="Poppins Light"/>
              </a:rPr>
              <a:t>peut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rendre</a:t>
            </a:r>
            <a:r>
              <a:rPr lang="en-US" sz="1500">
                <a:solidFill>
                  <a:srgbClr val="0D0D0D"/>
                </a:solidFill>
                <a:latin typeface="Poppins Light"/>
                <a:ea typeface="+mn-lt"/>
                <a:cs typeface="Poppins Light"/>
              </a:rPr>
              <a:t> vos observations plus précises.</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8" name="Consider using present tense"/>
          <p:cNvSpPr/>
          <p:nvPr/>
        </p:nvSpPr>
        <p:spPr>
          <a:xfrm>
            <a:off x="12382500" y="8172450"/>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Écrivez</a:t>
            </a:r>
            <a:r>
              <a:rPr lang="en-US" sz="2250">
                <a:solidFill>
                  <a:srgbClr val="0D0D0D"/>
                </a:solidFill>
                <a:latin typeface="Poppins SemiBold"/>
                <a:ea typeface="+mn-lt"/>
                <a:cs typeface="Poppins SemiBold"/>
              </a:rPr>
              <a:t> au </a:t>
            </a:r>
            <a:r>
              <a:rPr lang="en-US" sz="2250" err="1">
                <a:solidFill>
                  <a:srgbClr val="0D0D0D"/>
                </a:solidFill>
                <a:latin typeface="Poppins SemiBold"/>
                <a:ea typeface="+mn-lt"/>
                <a:cs typeface="Poppins SemiBold"/>
              </a:rPr>
              <a:t>présent</a:t>
            </a:r>
            <a:endParaRPr lang="en-US" err="1"/>
          </a:p>
          <a:p>
            <a:pPr marL="0" indent="0" algn="l">
              <a:lnSpc>
                <a:spcPts val="3375"/>
              </a:lnSpc>
              <a:buNone/>
            </a:pPr>
            <a:endParaRPr lang="en-US" sz="2250" dirty="0">
              <a:solidFill>
                <a:srgbClr val="0D0D0D"/>
              </a:solidFill>
              <a:latin typeface="Poppins SemiBold"/>
              <a:cs typeface="Poppins SemiBold"/>
            </a:endParaRPr>
          </a:p>
        </p:txBody>
      </p:sp>
      <p:sp>
        <p:nvSpPr>
          <p:cNvPr id="9" name="Because you will expand and writetype up your notes soon after you write them it does not matter if you are the only person who can understand your shorthand system Use abbreviations and acronyms to quickly note what is happening and being said"/>
          <p:cNvSpPr/>
          <p:nvPr/>
        </p:nvSpPr>
        <p:spPr>
          <a:xfrm>
            <a:off x="952500" y="7000875"/>
            <a:ext cx="4972050" cy="157162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Étant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donné</a:t>
            </a:r>
            <a:r>
              <a:rPr lang="en-US" sz="1500">
                <a:solidFill>
                  <a:srgbClr val="0D0D0D"/>
                </a:solidFill>
                <a:latin typeface="Poppins Light"/>
                <a:ea typeface="+mn-lt"/>
                <a:cs typeface="Poppins Light"/>
              </a:rPr>
              <a:t> que vous développerez et mettrez vos notes au propre (ou les taperez sur support informatique) rapidement après les avoir écrites, peu importe si vous êtes le/la seul·e à pouvoir les relire. Utilisez des abréviations et des acronymes pour synthétiser ce qui se dit et se passe pendant la discussion. </a:t>
            </a:r>
            <a:endParaRPr lang="en-US"/>
          </a:p>
          <a:p>
            <a:endParaRPr lang="en-US"/>
          </a:p>
          <a:p>
            <a:pPr marL="0" indent="0" algn="l">
              <a:lnSpc>
                <a:spcPts val="2475"/>
              </a:lnSpc>
              <a:buNone/>
            </a:pPr>
            <a:endParaRPr lang="en-US" sz="1500" dirty="0">
              <a:solidFill>
                <a:srgbClr val="0D0D0D"/>
              </a:solidFill>
              <a:latin typeface="Poppins Light"/>
              <a:cs typeface="Poppins Light"/>
            </a:endParaRPr>
          </a:p>
        </p:txBody>
      </p:sp>
      <p:sp>
        <p:nvSpPr>
          <p:cNvPr id="10" name="Use shorthand"/>
          <p:cNvSpPr/>
          <p:nvPr/>
        </p:nvSpPr>
        <p:spPr>
          <a:xfrm>
            <a:off x="952500" y="6296025"/>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Écrivez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en</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abrégé</a:t>
            </a:r>
            <a:r>
              <a:rPr lang="en-US" sz="2250">
                <a:solidFill>
                  <a:srgbClr val="0D0D0D"/>
                </a:solidFill>
                <a:latin typeface="Poppins SemiBold"/>
                <a:ea typeface="+mn-lt"/>
                <a:cs typeface="Poppins SemiBold"/>
              </a:rPr>
              <a:t>.</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1" name="It is usually practical to make only brief notes during data collection Direct quotes can be especially hard to write down accurately Rather than try to document every detail or quote write down key words and phrases that will trigger your memory when you"/>
          <p:cNvSpPr/>
          <p:nvPr/>
        </p:nvSpPr>
        <p:spPr>
          <a:xfrm>
            <a:off x="12382500" y="4000500"/>
            <a:ext cx="4972050" cy="18859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En </a:t>
            </a:r>
            <a:r>
              <a:rPr lang="en-US" sz="1500" err="1">
                <a:solidFill>
                  <a:srgbClr val="0D0D0D"/>
                </a:solidFill>
                <a:latin typeface="Poppins Light"/>
                <a:ea typeface="+mn-lt"/>
                <a:cs typeface="Poppins Light"/>
              </a:rPr>
              <a:t>général</a:t>
            </a:r>
            <a:r>
              <a:rPr lang="en-US" sz="1500">
                <a:solidFill>
                  <a:srgbClr val="0D0D0D"/>
                </a:solidFill>
                <a:latin typeface="Poppins Light"/>
                <a:ea typeface="+mn-lt"/>
                <a:cs typeface="Poppins Light"/>
              </a:rPr>
              <a:t>, il est pratique de s’en tenir à des notes succinctes pendant la collecte de données. Il est parfois très difficile de transcrire littéralement des citations. Plutôt que de consigner chaque détail ou chaque propos, écrivez des mots et des phrases clés qui réactiveront votre mémoire au moment de </a:t>
            </a:r>
            <a:r>
              <a:rPr lang="en-US" sz="1500" err="1">
                <a:solidFill>
                  <a:srgbClr val="0D0D0D"/>
                </a:solidFill>
                <a:latin typeface="Poppins Light"/>
                <a:ea typeface="+mn-lt"/>
                <a:cs typeface="Poppins Light"/>
              </a:rPr>
              <a:t>développer</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vos</a:t>
            </a:r>
            <a:r>
              <a:rPr lang="en-US" sz="1500">
                <a:solidFill>
                  <a:srgbClr val="0D0D0D"/>
                </a:solidFill>
                <a:latin typeface="Poppins Light"/>
                <a:ea typeface="+mn-lt"/>
                <a:cs typeface="Poppins Light"/>
              </a:rPr>
              <a:t> notes. </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12" name="Take notes strategically"/>
          <p:cNvSpPr/>
          <p:nvPr/>
        </p:nvSpPr>
        <p:spPr>
          <a:xfrm>
            <a:off x="12382500" y="3295650"/>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Effectuez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une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prise</a:t>
            </a:r>
            <a:r>
              <a:rPr lang="en-US" sz="2250">
                <a:solidFill>
                  <a:srgbClr val="0D0D0D"/>
                </a:solidFill>
                <a:latin typeface="Poppins SemiBold"/>
                <a:ea typeface="+mn-lt"/>
                <a:cs typeface="Poppins SemiBold"/>
              </a:rPr>
              <a:t> de notes </a:t>
            </a:r>
            <a:r>
              <a:rPr lang="en-US" sz="2250" err="1">
                <a:solidFill>
                  <a:srgbClr val="0D0D0D"/>
                </a:solidFill>
                <a:latin typeface="Poppins SemiBold"/>
                <a:ea typeface="+mn-lt"/>
                <a:cs typeface="Poppins SemiBold"/>
              </a:rPr>
              <a:t>stratégique</a:t>
            </a:r>
            <a:r>
              <a:rPr lang="en-US" sz="2250">
                <a:solidFill>
                  <a:srgbClr val="0D0D0D"/>
                </a:solidFill>
                <a:latin typeface="Poppins SemiBold"/>
                <a:ea typeface="+mn-lt"/>
                <a:cs typeface="Poppins SemiBold"/>
              </a:rPr>
              <a:t>.</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3" name="on the page for expanding your notes or plan to expand them on a separate page"/>
          <p:cNvSpPr/>
          <p:nvPr/>
        </p:nvSpPr>
        <p:spPr>
          <a:xfrm>
            <a:off x="6667500" y="4000500"/>
            <a:ext cx="4972050" cy="6286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sur la </a:t>
            </a:r>
            <a:r>
              <a:rPr lang="en-US" sz="1500" err="1">
                <a:solidFill>
                  <a:srgbClr val="0D0D0D"/>
                </a:solidFill>
                <a:latin typeface="Poppins Light"/>
                <a:ea typeface="+mn-lt"/>
                <a:cs typeface="Poppins Light"/>
              </a:rPr>
              <a:t>feuille</a:t>
            </a:r>
            <a:r>
              <a:rPr lang="en-US" sz="1500">
                <a:solidFill>
                  <a:srgbClr val="0D0D0D"/>
                </a:solidFill>
                <a:latin typeface="Poppins Light"/>
                <a:ea typeface="+mn-lt"/>
                <a:cs typeface="Poppins Light"/>
              </a:rPr>
              <a:t> pour y étoffer vos notes ou prévoyez de les développer sur une </a:t>
            </a:r>
            <a:r>
              <a:rPr lang="en-US" sz="1500" err="1">
                <a:solidFill>
                  <a:srgbClr val="0D0D0D"/>
                </a:solidFill>
                <a:latin typeface="Poppins Light"/>
                <a:ea typeface="+mn-lt"/>
                <a:cs typeface="Poppins Light"/>
              </a:rPr>
              <a:t>feuille</a:t>
            </a:r>
            <a:r>
              <a:rPr lang="en-US" sz="1500">
                <a:solidFill>
                  <a:srgbClr val="0D0D0D"/>
                </a:solidFill>
                <a:latin typeface="Poppins Light"/>
                <a:ea typeface="+mn-lt"/>
                <a:cs typeface="Poppins Light"/>
              </a:rPr>
              <a:t> à part. </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14" name="Leave space"/>
          <p:cNvSpPr/>
          <p:nvPr/>
        </p:nvSpPr>
        <p:spPr>
          <a:xfrm>
            <a:off x="6667500" y="3295650"/>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Laissez </a:t>
            </a:r>
            <a:r>
              <a:rPr lang="en-US" sz="2250" err="1">
                <a:solidFill>
                  <a:srgbClr val="0D0D0D"/>
                </a:solidFill>
                <a:latin typeface="Poppins SemiBold"/>
                <a:ea typeface="+mn-lt"/>
                <a:cs typeface="Poppins SemiBold"/>
              </a:rPr>
              <a:t>assez</a:t>
            </a:r>
            <a:r>
              <a:rPr lang="en-US" sz="2250">
                <a:solidFill>
                  <a:srgbClr val="0D0D0D"/>
                </a:solidFill>
                <a:latin typeface="Poppins SemiBold"/>
                <a:ea typeface="+mn-lt"/>
                <a:cs typeface="Poppins SemiBold"/>
              </a:rPr>
              <a:t> de place</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5" name="with the date time place and type of data collection event"/>
          <p:cNvSpPr/>
          <p:nvPr/>
        </p:nvSpPr>
        <p:spPr>
          <a:xfrm>
            <a:off x="952500" y="4000500"/>
            <a:ext cx="4972050" cy="62865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en</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inscrivant</a:t>
            </a:r>
            <a:r>
              <a:rPr lang="en-US" sz="1500">
                <a:solidFill>
                  <a:srgbClr val="0D0D0D"/>
                </a:solidFill>
                <a:latin typeface="Poppins Light"/>
                <a:ea typeface="+mn-lt"/>
                <a:cs typeface="Poppins Light"/>
              </a:rPr>
              <a:t> la date, l’heure, le lieu et le type de l’activité de collecte de données.</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16" name="Begin each entry"/>
          <p:cNvSpPr/>
          <p:nvPr/>
        </p:nvSpPr>
        <p:spPr>
          <a:xfrm>
            <a:off x="952500" y="3295650"/>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Commencez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chaque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prise</a:t>
            </a:r>
            <a:r>
              <a:rPr lang="en-US" sz="2250">
                <a:solidFill>
                  <a:srgbClr val="0D0D0D"/>
                </a:solidFill>
                <a:latin typeface="Poppins SemiBold"/>
                <a:ea typeface="+mn-lt"/>
                <a:cs typeface="Poppins SemiBold"/>
              </a:rPr>
              <a:t> de notes</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7" name="Field Note - tip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Conseils pour la </a:t>
            </a:r>
            <a:r>
              <a:rPr lang="en-US" sz="5250" dirty="0" err="1">
                <a:solidFill>
                  <a:srgbClr val="FFFFFF"/>
                </a:solidFill>
                <a:latin typeface="Poppins SemiBold"/>
                <a:ea typeface="+mn-lt"/>
                <a:cs typeface="Poppins SemiBold"/>
              </a:rPr>
              <a:t>prise</a:t>
            </a:r>
            <a:r>
              <a:rPr lang="en-US" sz="5250" dirty="0">
                <a:solidFill>
                  <a:srgbClr val="FFFFFF"/>
                </a:solidFill>
                <a:latin typeface="Poppins SemiBold"/>
                <a:ea typeface="+mn-lt"/>
                <a:cs typeface="Poppins SemiBold"/>
              </a:rPr>
              <a:t> de notes sur le terrain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24600" y="2920729"/>
            <a:ext cx="11060147" cy="1994576"/>
          </a:xfrm>
          <a:prstGeom prst="rect">
            <a:avLst/>
          </a:prstGeom>
        </p:spPr>
      </p:pic>
      <p:pic>
        <p:nvPicPr>
          <p:cNvPr id="3" name="Line 1" descr="preencoded.png"/>
          <p:cNvPicPr>
            <a:picLocks noChangeAspect="1"/>
          </p:cNvPicPr>
          <p:nvPr/>
        </p:nvPicPr>
        <p:blipFill>
          <a:blip r:embed="rId5"/>
          <a:srcRect/>
          <a:stretch/>
        </p:blipFill>
        <p:spPr>
          <a:xfrm>
            <a:off x="5905500"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2932889"/>
            <a:ext cx="4783779" cy="915008"/>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After typing up notes swap with your partner interviewernotetaker to review and add any missing information"/>
          <p:cNvSpPr/>
          <p:nvPr/>
        </p:nvSpPr>
        <p:spPr>
          <a:xfrm>
            <a:off x="6477000" y="2990850"/>
            <a:ext cx="10810875" cy="1714500"/>
          </a:xfrm>
          <a:prstGeom prst="rect">
            <a:avLst/>
          </a:prstGeom>
          <a:noFill/>
          <a:ln/>
        </p:spPr>
        <p:txBody>
          <a:bodyPr wrap="square" lIns="0" tIns="0" rIns="0" bIns="0" rtlCol="0" anchor="t"/>
          <a:lstStyle/>
          <a:p>
            <a:r>
              <a:rPr lang="en-US" sz="3000">
                <a:solidFill>
                  <a:srgbClr val="FFFFFF"/>
                </a:solidFill>
                <a:latin typeface="Poppins SemiBold"/>
                <a:ea typeface="+mn-lt"/>
                <a:cs typeface="Poppins SemiBold"/>
              </a:rPr>
              <a:t>Après </a:t>
            </a:r>
            <a:r>
              <a:rPr lang="en-US" sz="3000" err="1">
                <a:solidFill>
                  <a:srgbClr val="FFFFFF"/>
                </a:solidFill>
                <a:latin typeface="Poppins SemiBold"/>
                <a:ea typeface="+mn-lt"/>
                <a:cs typeface="Poppins SemiBold"/>
              </a:rPr>
              <a:t>avoir</a:t>
            </a:r>
            <a:r>
              <a:rPr lang="en-US" sz="3000">
                <a:solidFill>
                  <a:srgbClr val="FFFFFF"/>
                </a:solidFill>
                <a:latin typeface="Poppins SemiBold"/>
                <a:ea typeface="+mn-lt"/>
                <a:cs typeface="Poppins SemiBold"/>
              </a:rPr>
              <a:t> </a:t>
            </a:r>
            <a:r>
              <a:rPr lang="en-US" sz="3000" err="1">
                <a:solidFill>
                  <a:srgbClr val="FFFFFF"/>
                </a:solidFill>
                <a:latin typeface="Poppins SemiBold"/>
                <a:ea typeface="+mn-lt"/>
                <a:cs typeface="Poppins SemiBold"/>
              </a:rPr>
              <a:t>tapé</a:t>
            </a:r>
            <a:r>
              <a:rPr lang="en-US" sz="3000">
                <a:solidFill>
                  <a:srgbClr val="FFFFFF"/>
                </a:solidFill>
                <a:latin typeface="Poppins SemiBold"/>
                <a:ea typeface="+mn-lt"/>
                <a:cs typeface="Poppins SemiBold"/>
              </a:rPr>
              <a:t> vos notes, faites-les lire à votre partenaire (enquêteur/personne chargée de la prise de notes) pour qu’il/elle les examine et ajoute toute information manquante.</a:t>
            </a:r>
            <a:endParaRPr lang="en-US"/>
          </a:p>
          <a:p>
            <a:pPr marL="0" indent="0" algn="l">
              <a:lnSpc>
                <a:spcPts val="4500"/>
              </a:lnSpc>
              <a:buNone/>
            </a:pPr>
            <a:endParaRPr lang="en-US" sz="3000" dirty="0">
              <a:solidFill>
                <a:srgbClr val="FFFFFF"/>
              </a:solidFill>
              <a:latin typeface="Poppins SemiBold"/>
              <a:cs typeface="Poppins SemiBold"/>
            </a:endParaRPr>
          </a:p>
        </p:txBody>
      </p:sp>
      <p:sp>
        <p:nvSpPr>
          <p:cNvPr id="7" name="Type up notes"/>
          <p:cNvSpPr/>
          <p:nvPr/>
        </p:nvSpPr>
        <p:spPr>
          <a:xfrm>
            <a:off x="1104900" y="2914650"/>
            <a:ext cx="4781550" cy="714375"/>
          </a:xfrm>
          <a:prstGeom prst="rect">
            <a:avLst/>
          </a:prstGeom>
          <a:noFill/>
          <a:ln/>
        </p:spPr>
        <p:txBody>
          <a:bodyPr wrap="square" lIns="0" tIns="0" rIns="0" bIns="0" rtlCol="0" anchor="t"/>
          <a:lstStyle/>
          <a:p>
            <a:r>
              <a:rPr lang="en-US" sz="3000" err="1">
                <a:solidFill>
                  <a:srgbClr val="FFFFFF"/>
                </a:solidFill>
                <a:latin typeface="Poppins SemiBold"/>
                <a:ea typeface="+mn-lt"/>
                <a:cs typeface="Poppins SemiBold"/>
              </a:rPr>
              <a:t>Passez</a:t>
            </a:r>
            <a:r>
              <a:rPr lang="en-US" sz="3000">
                <a:solidFill>
                  <a:srgbClr val="FFFFFF"/>
                </a:solidFill>
                <a:latin typeface="Poppins SemiBold"/>
                <a:ea typeface="+mn-lt"/>
                <a:cs typeface="Poppins SemiBold"/>
              </a:rPr>
              <a:t> </a:t>
            </a:r>
            <a:r>
              <a:rPr lang="en-US" sz="3000" err="1">
                <a:solidFill>
                  <a:srgbClr val="FFFFFF"/>
                </a:solidFill>
                <a:latin typeface="Poppins SemiBold"/>
                <a:ea typeface="+mn-lt"/>
                <a:cs typeface="Poppins SemiBold"/>
              </a:rPr>
              <a:t>vos</a:t>
            </a:r>
            <a:r>
              <a:rPr lang="en-US" sz="3000">
                <a:solidFill>
                  <a:srgbClr val="FFFFFF"/>
                </a:solidFill>
                <a:latin typeface="Poppins SemiBold"/>
                <a:ea typeface="+mn-lt"/>
                <a:cs typeface="Poppins SemiBold"/>
              </a:rPr>
              <a:t> notes sur support informatique :</a:t>
            </a:r>
            <a:endParaRPr lang="en-US"/>
          </a:p>
          <a:p>
            <a:pPr marL="0" indent="0" algn="l">
              <a:lnSpc>
                <a:spcPts val="5625"/>
              </a:lnSpc>
              <a:buNone/>
            </a:pPr>
            <a:endParaRPr lang="en-US" sz="3000" dirty="0">
              <a:solidFill>
                <a:srgbClr val="FFFFFF"/>
              </a:solidFill>
              <a:latin typeface="Poppins SemiBold"/>
              <a:cs typeface="Poppins SemiBold"/>
            </a:endParaRPr>
          </a:p>
        </p:txBody>
      </p:sp>
      <p:sp>
        <p:nvSpPr>
          <p:cNvPr id="8" name="Note Write-ups Instructions"/>
          <p:cNvSpPr/>
          <p:nvPr/>
        </p:nvSpPr>
        <p:spPr>
          <a:xfrm>
            <a:off x="952500" y="952500"/>
            <a:ext cx="16402050" cy="904875"/>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Consignes</a:t>
            </a:r>
            <a:r>
              <a:rPr lang="en-US" sz="5250" dirty="0">
                <a:solidFill>
                  <a:srgbClr val="FFFFFF"/>
                </a:solidFill>
                <a:latin typeface="Poppins SemiBold"/>
                <a:ea typeface="+mn-lt"/>
                <a:cs typeface="Poppins SemiBold"/>
              </a:rPr>
              <a:t> pour </a:t>
            </a:r>
            <a:r>
              <a:rPr lang="en-US" sz="5250" dirty="0" err="1">
                <a:solidFill>
                  <a:srgbClr val="FFFFFF"/>
                </a:solidFill>
                <a:latin typeface="Poppins SemiBold"/>
                <a:ea typeface="+mn-lt"/>
                <a:cs typeface="Poppins SemiBold"/>
              </a:rPr>
              <a:t>mettre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vos</a:t>
            </a:r>
            <a:r>
              <a:rPr lang="en-US" sz="5250" dirty="0">
                <a:solidFill>
                  <a:srgbClr val="FFFFFF"/>
                </a:solidFill>
                <a:latin typeface="Poppins SemiBold"/>
                <a:ea typeface="+mn-lt"/>
                <a:cs typeface="Poppins SemiBold"/>
              </a:rPr>
              <a:t> notes au propre</a:t>
            </a:r>
            <a:endParaRPr lang="en-US" dirty="0"/>
          </a:p>
        </p:txBody>
      </p:sp>
      <p:sp>
        <p:nvSpPr>
          <p:cNvPr id="9" name="Date Location  Site Type of activity FGD KII with caregiver"/>
          <p:cNvSpPr/>
          <p:nvPr/>
        </p:nvSpPr>
        <p:spPr>
          <a:xfrm>
            <a:off x="952500" y="4581525"/>
            <a:ext cx="4795737" cy="1891421"/>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La date</a:t>
            </a:r>
            <a:endParaRPr lang="en-US" dirty="0"/>
          </a:p>
          <a:p>
            <a:r>
              <a:rPr lang="en-US" sz="1500" dirty="0">
                <a:solidFill>
                  <a:srgbClr val="0D0D0D"/>
                </a:solidFill>
                <a:latin typeface="Poppins Light"/>
                <a:ea typeface="+mn-lt"/>
                <a:cs typeface="Poppins Light"/>
              </a:rPr>
              <a:t>Le lieu/site</a:t>
            </a:r>
            <a:endParaRPr lang="en-US" dirty="0"/>
          </a:p>
          <a:p>
            <a:r>
              <a:rPr lang="en-US" sz="1500" dirty="0">
                <a:solidFill>
                  <a:srgbClr val="0D0D0D"/>
                </a:solidFill>
                <a:latin typeface="Poppins Light"/>
                <a:ea typeface="+mn-lt"/>
                <a:cs typeface="Poppins Light"/>
              </a:rPr>
              <a:t>Le type </a:t>
            </a:r>
            <a:r>
              <a:rPr lang="en-US" sz="1500" err="1">
                <a:solidFill>
                  <a:srgbClr val="0D0D0D"/>
                </a:solidFill>
                <a:latin typeface="Poppins Light"/>
                <a:ea typeface="+mn-lt"/>
                <a:cs typeface="Poppins Light"/>
              </a:rPr>
              <a:t>d’activité</a:t>
            </a:r>
            <a:r>
              <a:rPr lang="en-US" sz="1500" dirty="0">
                <a:solidFill>
                  <a:srgbClr val="0D0D0D"/>
                </a:solidFill>
                <a:latin typeface="Poppins Light"/>
                <a:ea typeface="+mn-lt"/>
                <a:cs typeface="Poppins Light"/>
              </a:rPr>
              <a:t> de </a:t>
            </a:r>
            <a:r>
              <a:rPr lang="en-US" sz="1500" err="1">
                <a:solidFill>
                  <a:srgbClr val="0D0D0D"/>
                </a:solidFill>
                <a:latin typeface="Poppins Light"/>
                <a:ea typeface="+mn-lt"/>
                <a:cs typeface="Poppins Light"/>
              </a:rPr>
              <a:t>collecte</a:t>
            </a:r>
            <a:r>
              <a:rPr lang="en-US" sz="1500" dirty="0">
                <a:solidFill>
                  <a:srgbClr val="0D0D0D"/>
                </a:solidFill>
                <a:latin typeface="Poppins Light"/>
                <a:ea typeface="+mn-lt"/>
                <a:cs typeface="Poppins Light"/>
              </a:rPr>
              <a:t> de données (discussion de </a:t>
            </a:r>
            <a:r>
              <a:rPr lang="en-US" sz="1500" err="1">
                <a:solidFill>
                  <a:srgbClr val="0D0D0D"/>
                </a:solidFill>
                <a:latin typeface="Poppins Light"/>
                <a:ea typeface="+mn-lt"/>
                <a:cs typeface="Poppins Light"/>
              </a:rPr>
              <a:t>groupe</a:t>
            </a:r>
            <a:r>
              <a:rPr lang="en-US" sz="1500" dirty="0">
                <a:solidFill>
                  <a:srgbClr val="0D0D0D"/>
                </a:solidFill>
                <a:latin typeface="Poppins Light"/>
                <a:ea typeface="+mn-lt"/>
                <a:cs typeface="Poppins Light"/>
              </a:rPr>
              <a:t>, </a:t>
            </a:r>
            <a:r>
              <a:rPr lang="en-US" sz="1500" err="1">
                <a:solidFill>
                  <a:srgbClr val="0D0D0D"/>
                </a:solidFill>
                <a:latin typeface="Poppins Light"/>
                <a:ea typeface="+mn-lt"/>
                <a:cs typeface="Poppins Light"/>
              </a:rPr>
              <a:t>entretiens</a:t>
            </a:r>
            <a:r>
              <a:rPr lang="en-US" sz="1500" dirty="0">
                <a:solidFill>
                  <a:srgbClr val="0D0D0D"/>
                </a:solidFill>
                <a:latin typeface="Poppins Light"/>
                <a:ea typeface="+mn-lt"/>
                <a:cs typeface="Poppins Light"/>
              </a:rPr>
              <a:t> avec des </a:t>
            </a:r>
            <a:r>
              <a:rPr lang="en-US" sz="1500" err="1">
                <a:solidFill>
                  <a:srgbClr val="0D0D0D"/>
                </a:solidFill>
                <a:latin typeface="Poppins Light"/>
                <a:ea typeface="+mn-lt"/>
                <a:cs typeface="Poppins Light"/>
              </a:rPr>
              <a:t>informateurs</a:t>
            </a:r>
            <a:r>
              <a:rPr lang="en-US" sz="1500" dirty="0">
                <a:solidFill>
                  <a:srgbClr val="0D0D0D"/>
                </a:solidFill>
                <a:latin typeface="Poppins Light"/>
                <a:ea typeface="+mn-lt"/>
                <a:cs typeface="Poppins Light"/>
              </a:rPr>
              <a:t> </a:t>
            </a:r>
            <a:r>
              <a:rPr lang="en-US" sz="1500" err="1">
                <a:solidFill>
                  <a:srgbClr val="0D0D0D"/>
                </a:solidFill>
                <a:latin typeface="Poppins Light"/>
                <a:ea typeface="+mn-lt"/>
                <a:cs typeface="Poppins Light"/>
              </a:rPr>
              <a:t>clés</a:t>
            </a:r>
            <a:r>
              <a:rPr lang="en-US" sz="1500" dirty="0">
                <a:solidFill>
                  <a:srgbClr val="0D0D0D"/>
                </a:solidFill>
                <a:latin typeface="Poppins Light"/>
                <a:ea typeface="+mn-lt"/>
                <a:cs typeface="Poppins Light"/>
              </a:rPr>
              <a:t> </a:t>
            </a:r>
            <a:r>
              <a:rPr lang="en-US" sz="1500" err="1">
                <a:solidFill>
                  <a:srgbClr val="0D0D0D"/>
                </a:solidFill>
                <a:latin typeface="Poppins Light"/>
                <a:ea typeface="+mn-lt"/>
                <a:cs typeface="Poppins Light"/>
              </a:rPr>
              <a:t>parmi</a:t>
            </a:r>
            <a:r>
              <a:rPr lang="en-US" sz="1500" dirty="0">
                <a:solidFill>
                  <a:srgbClr val="0D0D0D"/>
                </a:solidFill>
                <a:latin typeface="Poppins Light"/>
                <a:ea typeface="+mn-lt"/>
                <a:cs typeface="Poppins Light"/>
              </a:rPr>
              <a:t> les </a:t>
            </a:r>
            <a:r>
              <a:rPr lang="en-US" sz="1500" err="1">
                <a:solidFill>
                  <a:srgbClr val="0D0D0D"/>
                </a:solidFill>
                <a:latin typeface="Poppins Light"/>
                <a:ea typeface="+mn-lt"/>
                <a:cs typeface="Poppins Light"/>
              </a:rPr>
              <a:t>soignants</a:t>
            </a:r>
            <a:r>
              <a:rPr lang="en-US" sz="1500" dirty="0">
                <a:solidFill>
                  <a:srgbClr val="0D0D0D"/>
                </a:solidFill>
                <a:latin typeface="Poppins Light"/>
                <a:ea typeface="+mn-lt"/>
                <a:cs typeface="Poppins Light"/>
              </a:rPr>
              <a:t>)</a:t>
            </a:r>
            <a:endParaRPr lang="en-US">
              <a:ea typeface="Calibri" panose="020F0502020204030204"/>
              <a:cs typeface="Calibri" panose="020F0502020204030204"/>
            </a:endParaRPr>
          </a:p>
          <a:p>
            <a:pPr marL="0" indent="0" algn="l">
              <a:buNone/>
            </a:pPr>
            <a:endParaRPr lang="en-US" sz="1500" dirty="0">
              <a:solidFill>
                <a:srgbClr val="0D0D0D"/>
              </a:solidFill>
              <a:latin typeface="Poppins Light"/>
              <a:ea typeface="Calibri"/>
              <a:cs typeface="Poppins Light"/>
            </a:endParaRPr>
          </a:p>
          <a:p>
            <a:r>
              <a:rPr lang="en-US" sz="1500">
                <a:solidFill>
                  <a:srgbClr val="0D0D0D"/>
                </a:solidFill>
                <a:latin typeface="Poppins Light"/>
                <a:ea typeface="+mn-lt"/>
                <a:cs typeface="Poppins Light"/>
              </a:rPr>
              <a:t>Le nom de l’enquêteur</a:t>
            </a:r>
            <a:endParaRPr lang="en-US"/>
          </a:p>
          <a:p>
            <a:r>
              <a:rPr lang="en-US" sz="1500" dirty="0">
                <a:solidFill>
                  <a:srgbClr val="0D0D0D"/>
                </a:solidFill>
                <a:latin typeface="Poppins Light"/>
                <a:ea typeface="+mn-lt"/>
                <a:cs typeface="Poppins Light"/>
              </a:rPr>
              <a:t>Le nom de la </a:t>
            </a:r>
            <a:r>
              <a:rPr lang="en-US" sz="1500" dirty="0" err="1">
                <a:solidFill>
                  <a:srgbClr val="0D0D0D"/>
                </a:solidFill>
                <a:latin typeface="Poppins Light"/>
                <a:ea typeface="+mn-lt"/>
                <a:cs typeface="Poppins Light"/>
              </a:rPr>
              <a:t>personne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chargée</a:t>
            </a:r>
            <a:r>
              <a:rPr lang="en-US" sz="1500" dirty="0">
                <a:solidFill>
                  <a:srgbClr val="0D0D0D"/>
                </a:solidFill>
                <a:latin typeface="Poppins Light"/>
                <a:ea typeface="+mn-lt"/>
                <a:cs typeface="Poppins Light"/>
              </a:rPr>
              <a:t> de la </a:t>
            </a:r>
            <a:r>
              <a:rPr lang="en-US" sz="1500" dirty="0" err="1">
                <a:solidFill>
                  <a:srgbClr val="0D0D0D"/>
                </a:solidFill>
                <a:latin typeface="Poppins Light"/>
                <a:ea typeface="+mn-lt"/>
                <a:cs typeface="Poppins Light"/>
              </a:rPr>
              <a:t>prise</a:t>
            </a:r>
            <a:r>
              <a:rPr lang="en-US" sz="1500" dirty="0">
                <a:solidFill>
                  <a:srgbClr val="0D0D0D"/>
                </a:solidFill>
                <a:latin typeface="Poppins Light"/>
                <a:ea typeface="+mn-lt"/>
                <a:cs typeface="Poppins Light"/>
              </a:rPr>
              <a:t> de notes</a:t>
            </a:r>
            <a:endParaRPr lang="en-US" dirty="0"/>
          </a:p>
          <a:p>
            <a:r>
              <a:rPr lang="en-US" sz="1500" dirty="0">
                <a:solidFill>
                  <a:srgbClr val="0D0D0D"/>
                </a:solidFill>
                <a:latin typeface="Poppins Light"/>
                <a:ea typeface="+mn-lt"/>
                <a:cs typeface="Poppins Light"/>
              </a:rPr>
              <a:t>Les </a:t>
            </a:r>
            <a:r>
              <a:rPr lang="en-US" sz="1500" dirty="0" err="1">
                <a:solidFill>
                  <a:srgbClr val="0D0D0D"/>
                </a:solidFill>
                <a:latin typeface="Poppins Light"/>
                <a:ea typeface="+mn-lt"/>
                <a:cs typeface="Poppins Light"/>
              </a:rPr>
              <a:t>informations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sociodémographiques</a:t>
            </a:r>
            <a:endParaRPr lang="en-US" dirty="0" err="1"/>
          </a:p>
          <a:p>
            <a:endParaRPr lang="en-US" sz="1500" dirty="0">
              <a:solidFill>
                <a:srgbClr val="0D0D0D"/>
              </a:solidFill>
              <a:latin typeface="Poppins Light"/>
              <a:ea typeface="Calibri"/>
              <a:cs typeface="Poppins Light"/>
            </a:endParaRPr>
          </a:p>
          <a:p>
            <a:pPr>
              <a:lnSpc>
                <a:spcPts val="2475"/>
              </a:lnSpc>
            </a:pPr>
            <a:endParaRPr lang="en-US" sz="1500" dirty="0">
              <a:solidFill>
                <a:srgbClr val="0D0D0D"/>
              </a:solidFill>
              <a:latin typeface="Poppins Light"/>
              <a:cs typeface="Poppins Light"/>
            </a:endParaRPr>
          </a:p>
        </p:txBody>
      </p:sp>
      <p:sp>
        <p:nvSpPr>
          <p:cNvPr id="10" name="Include"/>
          <p:cNvSpPr/>
          <p:nvPr/>
        </p:nvSpPr>
        <p:spPr>
          <a:xfrm>
            <a:off x="952500" y="3876675"/>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Veillez</a:t>
            </a:r>
            <a:r>
              <a:rPr lang="en-US" sz="2250">
                <a:solidFill>
                  <a:srgbClr val="0D0D0D"/>
                </a:solidFill>
                <a:latin typeface="Poppins SemiBold"/>
                <a:ea typeface="+mn-lt"/>
                <a:cs typeface="Poppins SemiBold"/>
              </a:rPr>
              <a:t> à </a:t>
            </a:r>
            <a:r>
              <a:rPr lang="en-US" sz="2250" err="1">
                <a:solidFill>
                  <a:srgbClr val="0D0D0D"/>
                </a:solidFill>
                <a:latin typeface="Poppins SemiBold"/>
                <a:ea typeface="+mn-lt"/>
                <a:cs typeface="Poppins SemiBold"/>
              </a:rPr>
              <a:t>indiquer</a:t>
            </a:r>
            <a:r>
              <a:rPr lang="en-US" sz="2250">
                <a:solidFill>
                  <a:srgbClr val="0D0D0D"/>
                </a:solidFill>
                <a:latin typeface="Poppins SemiBold"/>
                <a:ea typeface="+mn-lt"/>
                <a:cs typeface="Poppins SemiBold"/>
              </a:rPr>
              <a:t> :</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1" name="Interviewer name Notetaker name Sociodemographics If you have it in your written notes include it in your typed notes Include your observations"/>
          <p:cNvSpPr/>
          <p:nvPr/>
        </p:nvSpPr>
        <p:spPr>
          <a:xfrm>
            <a:off x="952500" y="7134225"/>
            <a:ext cx="4972050" cy="2200275"/>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Tout </a:t>
            </a:r>
            <a:r>
              <a:rPr lang="en-US" sz="1500" dirty="0" err="1">
                <a:solidFill>
                  <a:srgbClr val="0D0D0D"/>
                </a:solidFill>
                <a:latin typeface="Poppins Light"/>
                <a:ea typeface="+mn-lt"/>
                <a:cs typeface="Poppins Light"/>
              </a:rPr>
              <a:t>ce</a:t>
            </a:r>
            <a:r>
              <a:rPr lang="en-US" sz="1500" dirty="0">
                <a:solidFill>
                  <a:srgbClr val="0D0D0D"/>
                </a:solidFill>
                <a:latin typeface="Poppins Light"/>
                <a:ea typeface="+mn-lt"/>
                <a:cs typeface="Poppins Light"/>
              </a:rPr>
              <a:t> qui figure dans </a:t>
            </a:r>
            <a:r>
              <a:rPr lang="en-US" sz="1500" dirty="0" err="1">
                <a:solidFill>
                  <a:srgbClr val="0D0D0D"/>
                </a:solidFill>
                <a:latin typeface="Poppins Light"/>
                <a:ea typeface="+mn-lt"/>
                <a:cs typeface="Poppins Light"/>
              </a:rPr>
              <a:t>vos</a:t>
            </a:r>
            <a:r>
              <a:rPr lang="en-US" sz="1500" dirty="0">
                <a:solidFill>
                  <a:srgbClr val="0D0D0D"/>
                </a:solidFill>
                <a:latin typeface="Poppins Light"/>
                <a:ea typeface="+mn-lt"/>
                <a:cs typeface="Poppins Light"/>
              </a:rPr>
              <a:t> notes </a:t>
            </a:r>
            <a:r>
              <a:rPr lang="en-US" sz="1500" dirty="0" err="1">
                <a:solidFill>
                  <a:srgbClr val="0D0D0D"/>
                </a:solidFill>
                <a:latin typeface="Poppins Light"/>
                <a:ea typeface="+mn-lt"/>
                <a:cs typeface="Poppins Light"/>
              </a:rPr>
              <a:t>manuscrites</a:t>
            </a:r>
            <a:r>
              <a:rPr lang="en-US" sz="1500" dirty="0">
                <a:solidFill>
                  <a:srgbClr val="0D0D0D"/>
                </a:solidFill>
                <a:latin typeface="Poppins Light"/>
                <a:ea typeface="+mn-lt"/>
                <a:cs typeface="Poppins Light"/>
              </a:rPr>
              <a:t> doit </a:t>
            </a:r>
            <a:r>
              <a:rPr lang="en-US" sz="1500" dirty="0" err="1">
                <a:solidFill>
                  <a:srgbClr val="0D0D0D"/>
                </a:solidFill>
                <a:latin typeface="Poppins Light"/>
                <a:ea typeface="+mn-lt"/>
                <a:cs typeface="Poppins Light"/>
              </a:rPr>
              <a:t>être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reporté</a:t>
            </a:r>
            <a:r>
              <a:rPr lang="en-US" sz="1500" dirty="0">
                <a:solidFill>
                  <a:srgbClr val="0D0D0D"/>
                </a:solidFill>
                <a:latin typeface="Poppins Light"/>
                <a:ea typeface="+mn-lt"/>
                <a:cs typeface="Poppins Light"/>
              </a:rPr>
              <a:t> dans </a:t>
            </a:r>
            <a:r>
              <a:rPr lang="en-US" sz="1500" dirty="0" err="1">
                <a:solidFill>
                  <a:srgbClr val="0D0D0D"/>
                </a:solidFill>
                <a:latin typeface="Poppins Light"/>
                <a:ea typeface="+mn-lt"/>
                <a:cs typeface="Poppins Light"/>
              </a:rPr>
              <a:t>vos</a:t>
            </a:r>
            <a:r>
              <a:rPr lang="en-US" sz="1500" dirty="0">
                <a:solidFill>
                  <a:srgbClr val="0D0D0D"/>
                </a:solidFill>
                <a:latin typeface="Poppins Light"/>
                <a:ea typeface="+mn-lt"/>
                <a:cs typeface="Poppins Light"/>
              </a:rPr>
              <a:t> notes mises au propre !</a:t>
            </a:r>
            <a:endParaRPr lang="en-US" sz="1500" dirty="0">
              <a:solidFill>
                <a:srgbClr val="000000"/>
              </a:solidFill>
              <a:latin typeface="Calibri"/>
              <a:ea typeface="+mn-lt"/>
              <a:cs typeface="Calibri"/>
            </a:endParaRPr>
          </a:p>
          <a:p>
            <a:r>
              <a:rPr lang="en-US" sz="1500" dirty="0" err="1">
                <a:solidFill>
                  <a:srgbClr val="0D0D0D"/>
                </a:solidFill>
                <a:latin typeface="Poppins Light"/>
                <a:ea typeface="+mn-lt"/>
                <a:cs typeface="Poppins Light"/>
              </a:rPr>
              <a:t>Indiquez</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vos</a:t>
            </a:r>
            <a:r>
              <a:rPr lang="en-US" sz="1500" dirty="0">
                <a:solidFill>
                  <a:srgbClr val="0D0D0D"/>
                </a:solidFill>
                <a:latin typeface="Poppins Light"/>
                <a:ea typeface="+mn-lt"/>
                <a:cs typeface="Poppins Light"/>
              </a:rPr>
              <a:t> observations.</a:t>
            </a:r>
            <a:endParaRPr lang="en-US" dirty="0"/>
          </a:p>
          <a:p>
            <a:pPr marL="0" indent="0" algn="l">
              <a:lnSpc>
                <a:spcPts val="2475"/>
              </a:lnSpc>
              <a:buNone/>
            </a:pPr>
            <a:endParaRPr lang="en-US" sz="1500" dirty="0">
              <a:solidFill>
                <a:srgbClr val="0D0D0D"/>
              </a:solidFill>
              <a:latin typeface="Poppins Light"/>
              <a:cs typeface="Poppins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9.png" descr="preencoded.png"/>
          <p:cNvPicPr>
            <a:picLocks noChangeAspect="1"/>
          </p:cNvPicPr>
          <p:nvPr/>
        </p:nvPicPr>
        <p:blipFill>
          <a:blip r:embed="rId5"/>
          <a:srcRect/>
          <a:stretch/>
        </p:blipFill>
        <p:spPr>
          <a:xfrm>
            <a:off x="3074194" y="2488406"/>
            <a:ext cx="11882438" cy="7798594"/>
          </a:xfrm>
          <a:prstGeom prst="rect">
            <a:avLst/>
          </a:prstGeom>
        </p:spPr>
      </p:pic>
      <p:sp>
        <p:nvSpPr>
          <p:cNvPr id="4" name="Note Write-ups Instructions"/>
          <p:cNvSpPr/>
          <p:nvPr/>
        </p:nvSpPr>
        <p:spPr>
          <a:xfrm>
            <a:off x="952500" y="952500"/>
            <a:ext cx="16402050" cy="904875"/>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Consignes</a:t>
            </a:r>
            <a:r>
              <a:rPr lang="en-US" sz="5250" dirty="0">
                <a:solidFill>
                  <a:srgbClr val="FFFFFF"/>
                </a:solidFill>
                <a:latin typeface="Poppins SemiBold"/>
                <a:ea typeface="+mn-lt"/>
                <a:cs typeface="Poppins SemiBold"/>
              </a:rPr>
              <a:t> pour </a:t>
            </a:r>
            <a:r>
              <a:rPr lang="en-US" sz="5250" dirty="0" err="1">
                <a:solidFill>
                  <a:srgbClr val="FFFFFF"/>
                </a:solidFill>
                <a:latin typeface="Poppins SemiBold"/>
                <a:ea typeface="+mn-lt"/>
                <a:cs typeface="Poppins SemiBold"/>
              </a:rPr>
              <a:t>mettre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vos</a:t>
            </a:r>
            <a:r>
              <a:rPr lang="en-US" sz="5250" dirty="0">
                <a:solidFill>
                  <a:srgbClr val="FFFFFF"/>
                </a:solidFill>
                <a:latin typeface="Poppins SemiBold"/>
                <a:ea typeface="+mn-lt"/>
                <a:cs typeface="Poppins SemiBold"/>
              </a:rPr>
              <a:t> notes au propre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46</cp:revision>
  <dcterms:created xsi:type="dcterms:W3CDTF">2025-01-17T15:23:52Z</dcterms:created>
  <dcterms:modified xsi:type="dcterms:W3CDTF">2025-01-17T15:34:06Z</dcterms:modified>
</cp:coreProperties>
</file>