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10FDD9-99C5-DEBF-6FAC-2D8EEFF747E4}" v="5" dt="2025-02-04T20:09:41.3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A910FDD9-99C5-DEBF-6FAC-2D8EEFF747E4}"/>
    <pc:docChg chg="modSld">
      <pc:chgData name="Maria Nikolava" userId="S::mnikolava@ucgp.net::ed7a87f1-b503-40aa-9a08-dd3cc353aa60" providerId="AD" clId="Web-{A910FDD9-99C5-DEBF-6FAC-2D8EEFF747E4}" dt="2025-02-04T20:09:41.337" v="4"/>
      <pc:docMkLst>
        <pc:docMk/>
      </pc:docMkLst>
      <pc:sldChg chg="addSp delSp modSp">
        <pc:chgData name="Maria Nikolava" userId="S::mnikolava@ucgp.net::ed7a87f1-b503-40aa-9a08-dd3cc353aa60" providerId="AD" clId="Web-{A910FDD9-99C5-DEBF-6FAC-2D8EEFF747E4}" dt="2025-02-04T20:09:41.337" v="4"/>
        <pc:sldMkLst>
          <pc:docMk/>
          <pc:sldMk cId="0" sldId="256"/>
        </pc:sldMkLst>
        <pc:spChg chg="add del">
          <ac:chgData name="Maria Nikolava" userId="S::mnikolava@ucgp.net::ed7a87f1-b503-40aa-9a08-dd3cc353aa60" providerId="AD" clId="Web-{A910FDD9-99C5-DEBF-6FAC-2D8EEFF747E4}" dt="2025-02-04T20:09:37.431" v="1"/>
          <ac:spMkLst>
            <pc:docMk/>
            <pc:sldMk cId="0" sldId="256"/>
            <ac:spMk id="6" creationId="{F2DB2FD8-25B6-C954-327F-7B4DFF1B33D7}"/>
          </ac:spMkLst>
        </pc:spChg>
        <pc:spChg chg="add mod">
          <ac:chgData name="Maria Nikolava" userId="S::mnikolava@ucgp.net::ed7a87f1-b503-40aa-9a08-dd3cc353aa60" providerId="AD" clId="Web-{A910FDD9-99C5-DEBF-6FAC-2D8EEFF747E4}" dt="2025-02-04T20:09:41.337" v="4"/>
          <ac:spMkLst>
            <pc:docMk/>
            <pc:sldMk cId="0" sldId="256"/>
            <ac:spMk id="7" creationId="{42C98457-8C78-852C-2856-F6EAFCF4262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B6037618-316C-43C0-BE95-886E54033E50}" type="datetimeFigureOut">
              <a:t>04/02/2025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94CFF5B1-FD1C-4643-A1D5-3BEE855E46CC}" type="slidenum">
              <a:t>‹#›</a:t>
            </a:fld>
            <a:endParaRPr lang="en-GB"/>
          </a:p>
        </p:txBody>
      </p:sp>
    </p:spTree>
    <p:extLst>
      <p:ext uri="{BB962C8B-B14F-4D97-AF65-F5344CB8AC3E}">
        <p14:creationId xmlns:p14="http://schemas.microsoft.com/office/powerpoint/2010/main" val="399497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1.jpeg"/><Relationship Id="rId4" Type="http://schemas.openxmlformats.org/officeDocument/2006/relationships/image" Target="../media/image26.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5.sv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6.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7.sv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1.png"/><Relationship Id="rId7"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litative data analysis thematic analysis"/>
          <p:cNvSpPr/>
          <p:nvPr/>
        </p:nvSpPr>
        <p:spPr>
          <a:xfrm>
            <a:off x="952500" y="3200400"/>
            <a:ext cx="16402050" cy="2857500"/>
          </a:xfrm>
          <a:prstGeom prst="rect">
            <a:avLst/>
          </a:prstGeom>
          <a:noFill/>
          <a:ln/>
        </p:spPr>
        <p:txBody>
          <a:bodyPr wrap="square" lIns="0" tIns="0" rIns="0" bIns="0" rtlCol="0" anchor="t"/>
          <a:lstStyle/>
          <a:p>
            <a:pPr marL="0" indent="0" algn="l">
              <a:lnSpc>
                <a:spcPts val="11250"/>
              </a:lnSpc>
              <a:buNone/>
            </a:pPr>
            <a:r>
              <a:rPr lang="en-US" sz="9000" dirty="0">
                <a:solidFill>
                  <a:srgbClr val="FFFFFF"/>
                </a:solidFill>
                <a:latin typeface="Poppins SemiBold" pitchFamily="34" charset="0"/>
                <a:ea typeface="Poppins SemiBold" pitchFamily="34" charset="-122"/>
                <a:cs typeface="Poppins SemiBold" pitchFamily="34" charset="-120"/>
              </a:rPr>
              <a:t>Qualitative data analysis (thematic analysis)</a:t>
            </a:r>
            <a:endParaRPr lang="en-US" sz="9000" dirty="0"/>
          </a:p>
        </p:txBody>
      </p:sp>
      <p:sp>
        <p:nvSpPr>
          <p:cNvPr id="5" name="Deductive Inductive"/>
          <p:cNvSpPr/>
          <p:nvPr/>
        </p:nvSpPr>
        <p:spPr>
          <a:xfrm>
            <a:off x="952500" y="65532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Deductive, Inductive</a:t>
            </a:r>
            <a:endParaRPr lang="en-US" sz="5250" dirty="0"/>
          </a:p>
        </p:txBody>
      </p:sp>
      <p:sp>
        <p:nvSpPr>
          <p:cNvPr id="7" name="Rectangle 6">
            <a:extLst>
              <a:ext uri="{FF2B5EF4-FFF2-40B4-BE49-F238E27FC236}">
                <a16:creationId xmlns:a16="http://schemas.microsoft.com/office/drawing/2014/main" id="{42C98457-8C78-852C-2856-F6EAFCF42621}"/>
              </a:ext>
            </a:extLst>
          </p:cNvPr>
          <p:cNvSpPr/>
          <p:nvPr/>
        </p:nvSpPr>
        <p:spPr>
          <a:xfrm>
            <a:off x="11963400" y="209550"/>
            <a:ext cx="6115050" cy="9906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5.png" descr="preencoded.png"/>
          <p:cNvPicPr>
            <a:picLocks noChangeAspect="1"/>
          </p:cNvPicPr>
          <p:nvPr/>
        </p:nvPicPr>
        <p:blipFill>
          <a:blip r:embed="rId5"/>
          <a:srcRect/>
          <a:stretch/>
        </p:blipFill>
        <p:spPr>
          <a:xfrm>
            <a:off x="952500" y="2190750"/>
            <a:ext cx="16383000" cy="7620000"/>
          </a:xfrm>
          <a:prstGeom prst="rect">
            <a:avLst/>
          </a:prstGeom>
        </p:spPr>
      </p:pic>
      <p:sp>
        <p:nvSpPr>
          <p:cNvPr id="4" name="Coding in an Excel spreadsheet"/>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 in an Excel spreadsheet</a:t>
            </a:r>
            <a:endParaRPr lang="en-US" sz="525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Codebook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Codebooks</a:t>
            </a:r>
            <a:endParaRPr lang="en-US" sz="5250" dirty="0"/>
          </a:p>
        </p:txBody>
      </p:sp>
      <p:sp>
        <p:nvSpPr>
          <p:cNvPr id="5" name="What is a code book Why use a codebook Inductive coding - develop the codebook as you go Deductive coding - prepare the codebook before you start your analysis Or a combination approach"/>
          <p:cNvSpPr/>
          <p:nvPr/>
        </p:nvSpPr>
        <p:spPr>
          <a:xfrm>
            <a:off x="2114550" y="4710113"/>
            <a:ext cx="14077950" cy="2667000"/>
          </a:xfrm>
          <a:prstGeom prst="rect">
            <a:avLst/>
          </a:prstGeom>
          <a:noFill/>
          <a:ln/>
        </p:spPr>
        <p:txBody>
          <a:bodyPr wrap="square" lIns="0" tIns="0" rIns="0" bIns="0" rtlCol="0" anchor="t"/>
          <a:lstStyle/>
          <a:p>
            <a:pPr marL="0" indent="0" algn="l">
              <a:lnSpc>
                <a:spcPts val="3000"/>
              </a:lnSpc>
              <a:buNone/>
            </a:pPr>
            <a:r>
              <a:rPr lang="en-US" sz="2400" dirty="0">
                <a:solidFill>
                  <a:srgbClr val="0D0D0D"/>
                </a:solidFill>
                <a:latin typeface="Poppins Light" pitchFamily="34" charset="0"/>
                <a:ea typeface="Poppins Light" pitchFamily="34" charset="-122"/>
                <a:cs typeface="Poppins Light" pitchFamily="34" charset="-120"/>
              </a:rPr>
              <a:t>What is a code book? Why use a codebook?
Inductive coding - develop the codebook as you go
Deductive coding - prepare the codebook before you start your analysis. 
Or a combination approach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Top tips for coding"/>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Top tips for coding </a:t>
            </a:r>
            <a:endParaRPr lang="en-US" sz="5250" dirty="0"/>
          </a:p>
        </p:txBody>
      </p:sp>
      <p:sp>
        <p:nvSpPr>
          <p:cNvPr id="5" name="Code as many interesting ideasfeatures as possible - you never know what might be of interest later on It is ok to code a word a few words or a sentence it will vary Code also the surrounding text so you dont lose the context of the extract You can code t"/>
          <p:cNvSpPr/>
          <p:nvPr/>
        </p:nvSpPr>
        <p:spPr>
          <a:xfrm>
            <a:off x="2114550" y="4710113"/>
            <a:ext cx="14077950" cy="2667000"/>
          </a:xfrm>
          <a:prstGeom prst="rect">
            <a:avLst/>
          </a:prstGeom>
          <a:noFill/>
          <a:ln/>
        </p:spPr>
        <p:txBody>
          <a:bodyPr wrap="square" lIns="0" tIns="0" rIns="0" bIns="0" rtlCol="0" anchor="t"/>
          <a:lstStyle/>
          <a:p>
            <a:pPr marL="0" indent="0" algn="l">
              <a:lnSpc>
                <a:spcPts val="3000"/>
              </a:lnSpc>
              <a:buNone/>
            </a:pPr>
            <a:r>
              <a:rPr lang="en-US" sz="2400" dirty="0">
                <a:solidFill>
                  <a:srgbClr val="0D0D0D"/>
                </a:solidFill>
                <a:latin typeface="Poppins Light" pitchFamily="34" charset="0"/>
                <a:ea typeface="Poppins Light" pitchFamily="34" charset="-122"/>
                <a:cs typeface="Poppins Light" pitchFamily="34" charset="-120"/>
              </a:rPr>
              <a:t>Code as many interesting ideas/features as possible - you never know what might be of interest later on. 
It is ok to code a word, a few words or a sentence it will vary! 
Code also the surrounding text so you don’t lose the context of the extract. 
You can code the same data extract many times if it fits with several codes. 
You will code ideas that are common across the transcripts, but don’t lose sight of the uncommon/outlying ideas too.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What type of data do you usually collect What are some of the challenges to getting the right amount and detailed data What needs to be done to address this"/>
          <p:cNvSpPr/>
          <p:nvPr/>
        </p:nvSpPr>
        <p:spPr>
          <a:xfrm>
            <a:off x="8715375" y="3962400"/>
            <a:ext cx="9067800" cy="2362200"/>
          </a:xfrm>
          <a:prstGeom prst="rect">
            <a:avLst/>
          </a:prstGeom>
          <a:noFill/>
          <a:ln/>
        </p:spPr>
        <p:txBody>
          <a:bodyPr wrap="square" lIns="0" tIns="0" rIns="0" bIns="0" rtlCol="0" anchor="t"/>
          <a:lstStyle/>
          <a:p>
            <a:pPr marL="0" indent="0" algn="l">
              <a:lnSpc>
                <a:spcPts val="4125"/>
              </a:lnSpc>
              <a:spcAft>
                <a:spcPts val="1050"/>
              </a:spcAft>
              <a:buNone/>
            </a:pPr>
            <a:r>
              <a:rPr lang="en-US" sz="2250" dirty="0">
                <a:solidFill>
                  <a:srgbClr val="FFFFFF"/>
                </a:solidFill>
                <a:latin typeface="Poppins SemiBold" pitchFamily="34" charset="0"/>
                <a:ea typeface="Poppins SemiBold" pitchFamily="34" charset="-122"/>
                <a:cs typeface="Poppins SemiBold" pitchFamily="34" charset="-120"/>
              </a:rPr>
              <a:t>What type of data do you usually collect? 
What are some of the challenges to getting the right amount and detailed data?
What needs to be done to address this?</a:t>
            </a:r>
            <a:endParaRPr lang="en-US" sz="2250" dirty="0"/>
          </a:p>
        </p:txBody>
      </p:sp>
      <p:sp>
        <p:nvSpPr>
          <p:cNvPr id="4" name="Importance of quality data"/>
          <p:cNvSpPr/>
          <p:nvPr/>
        </p:nvSpPr>
        <p:spPr>
          <a:xfrm>
            <a:off x="952500" y="3429000"/>
            <a:ext cx="6210300" cy="3429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Importance of quality data</a:t>
            </a:r>
            <a:endParaRPr lang="en-US" sz="7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Coding your data - inductive coding - using RQA data can use either Word or Excel"/>
          <p:cNvSpPr/>
          <p:nvPr/>
        </p:nvSpPr>
        <p:spPr>
          <a:xfrm>
            <a:off x="8715375" y="3714750"/>
            <a:ext cx="8286750" cy="2857500"/>
          </a:xfrm>
          <a:prstGeom prst="rect">
            <a:avLst/>
          </a:prstGeom>
          <a:noFill/>
          <a:ln/>
        </p:spPr>
        <p:txBody>
          <a:bodyPr wrap="square" lIns="0" tIns="0" rIns="0" bIns="0" rtlCol="0" anchor="t"/>
          <a:lstStyle/>
          <a:p>
            <a:pPr marL="0" indent="0" algn="l">
              <a:lnSpc>
                <a:spcPts val="5625"/>
              </a:lnSpc>
              <a:buNone/>
            </a:pPr>
            <a:r>
              <a:rPr lang="en-US" sz="4500" dirty="0">
                <a:solidFill>
                  <a:srgbClr val="FFFFFF"/>
                </a:solidFill>
                <a:latin typeface="Poppins SemiBold" pitchFamily="34" charset="0"/>
                <a:ea typeface="Poppins SemiBold" pitchFamily="34" charset="-122"/>
                <a:cs typeface="Poppins SemiBold" pitchFamily="34" charset="-120"/>
              </a:rPr>
              <a:t>Coding your data - inductive coding - using RQA data (can use either Word or Excel) </a:t>
            </a:r>
            <a:endParaRPr lang="en-US" sz="4500" dirty="0"/>
          </a:p>
        </p:txBody>
      </p:sp>
      <p:sp>
        <p:nvSpPr>
          <p:cNvPr id="4" name="Practical exercise"/>
          <p:cNvSpPr/>
          <p:nvPr/>
        </p:nvSpPr>
        <p:spPr>
          <a:xfrm>
            <a:off x="952500"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Practical exercise </a:t>
            </a:r>
            <a:endParaRPr lang="en-US"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o understand and practice the different steps to coding and analysing qualitative data using thematic analysis methods Session 1 Deductive and inductive coding with real data examples Session 2 Generating themes from coded qualitative data"/>
          <p:cNvSpPr/>
          <p:nvPr/>
        </p:nvSpPr>
        <p:spPr>
          <a:xfrm>
            <a:off x="8286750" y="2514600"/>
            <a:ext cx="9067800" cy="5248275"/>
          </a:xfrm>
          <a:prstGeom prst="rect">
            <a:avLst/>
          </a:prstGeom>
          <a:noFill/>
          <a:ln/>
        </p:spPr>
        <p:txBody>
          <a:bodyPr wrap="square" lIns="0" tIns="0" rIns="0" bIns="0" rtlCol="0" anchor="t"/>
          <a:lstStyle/>
          <a:p>
            <a:pPr marL="0" indent="0" algn="l">
              <a:lnSpc>
                <a:spcPts val="4125"/>
              </a:lnSpc>
              <a:spcAft>
                <a:spcPts val="1050"/>
              </a:spcAft>
              <a:buNone/>
            </a:pPr>
            <a:r>
              <a:rPr lang="en-US" sz="2700" dirty="0">
                <a:solidFill>
                  <a:srgbClr val="FFFFFF"/>
                </a:solidFill>
                <a:latin typeface="Poppins SemiBold" pitchFamily="34" charset="0"/>
                <a:ea typeface="Poppins SemiBold" pitchFamily="34" charset="-122"/>
                <a:cs typeface="Poppins SemiBold" pitchFamily="34" charset="-120"/>
              </a:rPr>
              <a:t>To understand and practice the different steps to coding and analysing qualitative data using thematic analysis methods.  
Session 1:  Deductive and inductive coding with real data examples.
Session 2:  Generating themes from coded qualitative data. 
</a:t>
            </a:r>
            <a:endParaRPr lang="en-US" sz="2700" dirty="0"/>
          </a:p>
        </p:txBody>
      </p:sp>
      <p:sp>
        <p:nvSpPr>
          <p:cNvPr id="4" name="Introduction"/>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Introduction</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To review the different steps in analysing qualitative data using thematic analysis To apply deductive and inductive coding to real data examples"/>
          <p:cNvSpPr/>
          <p:nvPr/>
        </p:nvSpPr>
        <p:spPr>
          <a:xfrm>
            <a:off x="962025" y="4629150"/>
            <a:ext cx="14430375" cy="4286250"/>
          </a:xfrm>
          <a:prstGeom prst="rect">
            <a:avLst/>
          </a:prstGeom>
          <a:noFill/>
          <a:ln/>
        </p:spPr>
        <p:txBody>
          <a:bodyPr wrap="square" lIns="0" tIns="0" rIns="0" bIns="0" rtlCol="0" anchor="t"/>
          <a:lstStyle/>
          <a:p>
            <a:pPr marL="0" indent="0" algn="l">
              <a:lnSpc>
                <a:spcPts val="5625"/>
              </a:lnSpc>
              <a:buNone/>
            </a:pPr>
            <a:r>
              <a:rPr lang="en-US" sz="3600" dirty="0">
                <a:solidFill>
                  <a:srgbClr val="FFFFFF"/>
                </a:solidFill>
                <a:latin typeface="Poppins SemiBold" pitchFamily="34" charset="0"/>
                <a:ea typeface="Poppins SemiBold" pitchFamily="34" charset="-122"/>
                <a:cs typeface="Poppins SemiBold" pitchFamily="34" charset="-120"/>
              </a:rPr>
              <a:t>To review the different steps in analysing qualitative data using thematic analysis. 
To apply deductive and inductive coding to real data examples. 
 </a:t>
            </a:r>
            <a:endParaRPr lang="en-US" sz="3600" dirty="0"/>
          </a:p>
        </p:txBody>
      </p:sp>
      <p:sp>
        <p:nvSpPr>
          <p:cNvPr id="4" name="Objective of todays session"/>
          <p:cNvSpPr/>
          <p:nvPr/>
        </p:nvSpPr>
        <p:spPr>
          <a:xfrm>
            <a:off x="952500" y="752475"/>
            <a:ext cx="16402050" cy="1000125"/>
          </a:xfrm>
          <a:prstGeom prst="rect">
            <a:avLst/>
          </a:prstGeom>
          <a:noFill/>
          <a:ln/>
        </p:spPr>
        <p:txBody>
          <a:bodyPr wrap="square" lIns="0" tIns="0" rIns="0" bIns="0" rtlCol="0" anchor="t"/>
          <a:lstStyle/>
          <a:p>
            <a:pPr marL="0" indent="0" algn="l">
              <a:lnSpc>
                <a:spcPts val="7875"/>
              </a:lnSpc>
              <a:buNone/>
            </a:pPr>
            <a:r>
              <a:rPr lang="en-US" sz="6000" dirty="0">
                <a:solidFill>
                  <a:srgbClr val="FFFFFF"/>
                </a:solidFill>
                <a:latin typeface="Poppins SemiBold" pitchFamily="34" charset="0"/>
                <a:ea typeface="Poppins SemiBold" pitchFamily="34" charset="-122"/>
                <a:cs typeface="Poppins SemiBold" pitchFamily="34" charset="-120"/>
              </a:rPr>
              <a:t>Objective of today’s session </a:t>
            </a:r>
            <a:endParaRPr lang="en-US"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B4561"/>
        </a:solidFill>
        <a:effectLst/>
      </p:bgPr>
    </p:bg>
    <p:spTree>
      <p:nvGrpSpPr>
        <p:cNvPr id="1" name=""/>
        <p:cNvGrpSpPr/>
        <p:nvPr/>
      </p:nvGrpSpPr>
      <p:grpSpPr>
        <a:xfrm>
          <a:off x="0" y="0"/>
          <a:ext cx="0" cy="0"/>
          <a:chOff x="0" y="0"/>
          <a:chExt cx="0" cy="0"/>
        </a:xfrm>
      </p:grpSpPr>
      <p:pic>
        <p:nvPicPr>
          <p:cNvPr id="2" name="Values" descr="preencoded.png"/>
          <p:cNvPicPr>
            <a:picLocks noChangeAspect="1"/>
          </p:cNvPicPr>
          <p:nvPr/>
        </p:nvPicPr>
        <p:blipFill>
          <a:blip r:embed="rId3"/>
          <a:srcRect/>
          <a:stretch/>
        </p:blipFill>
        <p:spPr>
          <a:xfrm>
            <a:off x="952500" y="4238625"/>
            <a:ext cx="15963900" cy="3667125"/>
          </a:xfrm>
          <a:prstGeom prst="rect">
            <a:avLst/>
          </a:prstGeom>
        </p:spPr>
      </p:pic>
      <p:sp>
        <p:nvSpPr>
          <p:cNvPr id="3" name="name_1"/>
          <p:cNvSpPr/>
          <p:nvPr/>
        </p:nvSpPr>
        <p:spPr>
          <a:xfrm>
            <a:off x="12096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1</a:t>
            </a:r>
            <a:endParaRPr lang="en-US" sz="2700" dirty="0"/>
          </a:p>
        </p:txBody>
      </p:sp>
      <p:sp>
        <p:nvSpPr>
          <p:cNvPr id="4" name="Step 1"/>
          <p:cNvSpPr/>
          <p:nvPr/>
        </p:nvSpPr>
        <p:spPr>
          <a:xfrm>
            <a:off x="952500" y="6048375"/>
            <a:ext cx="140017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1</a:t>
            </a:r>
            <a:endParaRPr lang="en-US" sz="3750" dirty="0"/>
          </a:p>
        </p:txBody>
      </p:sp>
      <p:sp>
        <p:nvSpPr>
          <p:cNvPr id="5" name="Transcription and translation"/>
          <p:cNvSpPr/>
          <p:nvPr/>
        </p:nvSpPr>
        <p:spPr>
          <a:xfrm>
            <a:off x="952500" y="6991350"/>
            <a:ext cx="2114550" cy="6096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Transcription and translation </a:t>
            </a:r>
            <a:endParaRPr lang="en-US" sz="1800" dirty="0"/>
          </a:p>
        </p:txBody>
      </p:sp>
      <p:sp>
        <p:nvSpPr>
          <p:cNvPr id="6" name="name_2"/>
          <p:cNvSpPr/>
          <p:nvPr/>
        </p:nvSpPr>
        <p:spPr>
          <a:xfrm>
            <a:off x="462915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2</a:t>
            </a:r>
            <a:endParaRPr lang="en-US" sz="2700" dirty="0"/>
          </a:p>
        </p:txBody>
      </p:sp>
      <p:sp>
        <p:nvSpPr>
          <p:cNvPr id="7" name="Step 2"/>
          <p:cNvSpPr/>
          <p:nvPr/>
        </p:nvSpPr>
        <p:spPr>
          <a:xfrm>
            <a:off x="4367213" y="6048375"/>
            <a:ext cx="1504950"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2</a:t>
            </a:r>
            <a:endParaRPr lang="en-US" sz="3750" dirty="0"/>
          </a:p>
        </p:txBody>
      </p:sp>
      <p:sp>
        <p:nvSpPr>
          <p:cNvPr id="8" name="Coding"/>
          <p:cNvSpPr/>
          <p:nvPr/>
        </p:nvSpPr>
        <p:spPr>
          <a:xfrm>
            <a:off x="4367213" y="6991350"/>
            <a:ext cx="1504950" cy="3048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Coding</a:t>
            </a:r>
            <a:endParaRPr lang="en-US" sz="1800" dirty="0"/>
          </a:p>
        </p:txBody>
      </p:sp>
      <p:sp>
        <p:nvSpPr>
          <p:cNvPr id="9" name="name_3"/>
          <p:cNvSpPr/>
          <p:nvPr/>
        </p:nvSpPr>
        <p:spPr>
          <a:xfrm>
            <a:off x="803910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3</a:t>
            </a:r>
            <a:endParaRPr lang="en-US" sz="2700" dirty="0"/>
          </a:p>
        </p:txBody>
      </p:sp>
      <p:sp>
        <p:nvSpPr>
          <p:cNvPr id="10" name="Step 3"/>
          <p:cNvSpPr/>
          <p:nvPr/>
        </p:nvSpPr>
        <p:spPr>
          <a:xfrm>
            <a:off x="7781925" y="6048375"/>
            <a:ext cx="151447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3</a:t>
            </a:r>
            <a:endParaRPr lang="en-US" sz="3750" dirty="0"/>
          </a:p>
        </p:txBody>
      </p:sp>
      <p:sp>
        <p:nvSpPr>
          <p:cNvPr id="11" name="Generating themes"/>
          <p:cNvSpPr/>
          <p:nvPr/>
        </p:nvSpPr>
        <p:spPr>
          <a:xfrm>
            <a:off x="7781925" y="6991350"/>
            <a:ext cx="3324225" cy="3048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Generating themes </a:t>
            </a:r>
            <a:endParaRPr lang="en-US" sz="1800" dirty="0"/>
          </a:p>
        </p:txBody>
      </p:sp>
      <p:sp>
        <p:nvSpPr>
          <p:cNvPr id="12" name="name_4"/>
          <p:cNvSpPr/>
          <p:nvPr/>
        </p:nvSpPr>
        <p:spPr>
          <a:xfrm>
            <a:off x="114585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4</a:t>
            </a:r>
            <a:endParaRPr lang="en-US" sz="2700" dirty="0"/>
          </a:p>
        </p:txBody>
      </p:sp>
      <p:sp>
        <p:nvSpPr>
          <p:cNvPr id="13" name="Step 4"/>
          <p:cNvSpPr/>
          <p:nvPr/>
        </p:nvSpPr>
        <p:spPr>
          <a:xfrm>
            <a:off x="11196638" y="6048375"/>
            <a:ext cx="1543050"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4</a:t>
            </a:r>
            <a:endParaRPr lang="en-US" sz="3750" dirty="0"/>
          </a:p>
        </p:txBody>
      </p:sp>
      <p:sp>
        <p:nvSpPr>
          <p:cNvPr id="14" name="Prioritising key findings and writing up themes"/>
          <p:cNvSpPr/>
          <p:nvPr/>
        </p:nvSpPr>
        <p:spPr>
          <a:xfrm>
            <a:off x="11196638" y="6991350"/>
            <a:ext cx="2324100" cy="9144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Prioritising key findings and writing up themes</a:t>
            </a:r>
            <a:endParaRPr lang="en-US" sz="1800" dirty="0"/>
          </a:p>
        </p:txBody>
      </p:sp>
      <p:sp>
        <p:nvSpPr>
          <p:cNvPr id="15" name="name_5"/>
          <p:cNvSpPr/>
          <p:nvPr/>
        </p:nvSpPr>
        <p:spPr>
          <a:xfrm>
            <a:off x="1486852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5</a:t>
            </a:r>
            <a:endParaRPr lang="en-US" sz="2700" dirty="0"/>
          </a:p>
        </p:txBody>
      </p:sp>
      <p:sp>
        <p:nvSpPr>
          <p:cNvPr id="16" name="Step 5"/>
          <p:cNvSpPr/>
          <p:nvPr/>
        </p:nvSpPr>
        <p:spPr>
          <a:xfrm>
            <a:off x="14611350" y="6048375"/>
            <a:ext cx="153352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5</a:t>
            </a:r>
            <a:endParaRPr lang="en-US" sz="3750" dirty="0"/>
          </a:p>
        </p:txBody>
      </p:sp>
      <p:sp>
        <p:nvSpPr>
          <p:cNvPr id="17" name="Using themes and key findings as an evidence base"/>
          <p:cNvSpPr/>
          <p:nvPr/>
        </p:nvSpPr>
        <p:spPr>
          <a:xfrm>
            <a:off x="14611350" y="6991350"/>
            <a:ext cx="2324100" cy="9144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Using themes and key findings as an evidence base</a:t>
            </a:r>
            <a:endParaRPr lang="en-US" sz="1800" dirty="0"/>
          </a:p>
        </p:txBody>
      </p:sp>
      <p:sp>
        <p:nvSpPr>
          <p:cNvPr id="18" name="Steps of thematic data analysis - and howwhere do we adapt for RQA"/>
          <p:cNvSpPr/>
          <p:nvPr/>
        </p:nvSpPr>
        <p:spPr>
          <a:xfrm>
            <a:off x="952500" y="952500"/>
            <a:ext cx="14306550" cy="2000250"/>
          </a:xfrm>
          <a:prstGeom prst="rect">
            <a:avLst/>
          </a:prstGeom>
          <a:noFill/>
          <a:ln/>
        </p:spPr>
        <p:txBody>
          <a:bodyPr wrap="square" lIns="0" tIns="0" rIns="0" bIns="0" rtlCol="0" anchor="t"/>
          <a:lstStyle/>
          <a:p>
            <a:pPr marL="0" indent="0" algn="l">
              <a:lnSpc>
                <a:spcPts val="7875"/>
              </a:lnSpc>
              <a:buNone/>
            </a:pPr>
            <a:r>
              <a:rPr lang="en-US" sz="6000" dirty="0">
                <a:solidFill>
                  <a:srgbClr val="FFFFFF"/>
                </a:solidFill>
                <a:latin typeface="Poppins SemiBold" pitchFamily="34" charset="0"/>
                <a:ea typeface="Poppins SemiBold" pitchFamily="34" charset="-122"/>
                <a:cs typeface="Poppins SemiBold" pitchFamily="34" charset="-120"/>
              </a:rPr>
              <a:t>Steps of thematic data analysis - and how/where do we adapt for RQA</a:t>
            </a:r>
            <a:endParaRPr lang="en-US"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352925"/>
            <a:ext cx="16383000" cy="3381375"/>
          </a:xfrm>
          <a:prstGeom prst="rect">
            <a:avLst/>
          </a:prstGeom>
        </p:spPr>
      </p:pic>
      <p:sp>
        <p:nvSpPr>
          <p:cNvPr id="4" name="Coding"/>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a:t>
            </a:r>
            <a:endParaRPr lang="en-US" sz="5250" dirty="0"/>
          </a:p>
        </p:txBody>
      </p:sp>
      <p:sp>
        <p:nvSpPr>
          <p:cNvPr id="5" name="Coding can be done in a Word document an Excel spreadsheet or qualitative analysis software or even paper and pen The approach to coding depends on the amount and type of data you need to analyse how specific the question is that you want to explore as we"/>
          <p:cNvSpPr/>
          <p:nvPr/>
        </p:nvSpPr>
        <p:spPr>
          <a:xfrm>
            <a:off x="2114550" y="5924550"/>
            <a:ext cx="1407795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Coding can be done in a Word document, an Excel spreadsheet or qualitative analysis software, or even paper and pen.
The approach to coding depends on the amount and type of data you need to analyse, how specific the question is that you want to explore, as well as your preferences as the analyst. </a:t>
            </a:r>
            <a:endParaRPr lang="en-US" sz="1500" dirty="0"/>
          </a:p>
        </p:txBody>
      </p:sp>
      <p:sp>
        <p:nvSpPr>
          <p:cNvPr id="6" name="A code is usually a word or a phrase representing a recurring idea or feature in the data"/>
          <p:cNvSpPr/>
          <p:nvPr/>
        </p:nvSpPr>
        <p:spPr>
          <a:xfrm>
            <a:off x="2114550" y="5219700"/>
            <a:ext cx="140779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A code is usually a word or a phrase representing a recurring idea or feature in the data. </a:t>
            </a:r>
            <a:endParaRPr lang="en-US" sz="22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562475"/>
            <a:ext cx="16383000" cy="3305175"/>
          </a:xfrm>
          <a:prstGeom prst="rect">
            <a:avLst/>
          </a:prstGeom>
        </p:spPr>
      </p:pic>
      <p:sp>
        <p:nvSpPr>
          <p:cNvPr id="4" name="What are some standout features or idea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What are some standout features or ideas?</a:t>
            </a:r>
            <a:endParaRPr lang="en-US" sz="5250" dirty="0"/>
          </a:p>
        </p:txBody>
      </p:sp>
      <p:sp>
        <p:nvSpPr>
          <p:cNvPr id="5" name="People migrated from the settlement to Landheer Shinbirale Qaloocan and Shandheeye villages under Buhodle Ethiopia region to find water and land for animal grazing Hunger and thirst is what we mostly faced during the migration process as there was nowhere"/>
          <p:cNvSpPr/>
          <p:nvPr/>
        </p:nvSpPr>
        <p:spPr>
          <a:xfrm>
            <a:off x="2114550" y="5429250"/>
            <a:ext cx="14077950" cy="15716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People migrated from the settlement to Landheer, Shinbirale, Qaloocan and Shandheeye villages under Buhodle Ethiopia region to find water and land for animal grazing. Hunger and thirst is what we mostly faced during the migration process as there was nowhere to buy food and we had not brought enough supplies. We also feared getting caught up in the war that is going on. Women and children were most affected because they are physically vulnerable. Pregnant women in particular,  as they could not move well or quickly. Some gave birth on the journey with no midwife or hospital. Oftentimes, families were splitting up because they could not all move safely together at the same time.</a:t>
            </a:r>
            <a:endParaRPr lang="en-US" sz="1500" dirty="0"/>
          </a:p>
        </p:txBody>
      </p:sp>
      <p:sp>
        <p:nvSpPr>
          <p:cNvPr id="6" name="We are exploring risks faced during the displacement journey"/>
          <p:cNvSpPr/>
          <p:nvPr/>
        </p:nvSpPr>
        <p:spPr>
          <a:xfrm>
            <a:off x="952500" y="3448050"/>
            <a:ext cx="16402050" cy="523875"/>
          </a:xfrm>
          <a:prstGeom prst="rect">
            <a:avLst/>
          </a:prstGeom>
          <a:noFill/>
          <a:ln/>
        </p:spPr>
        <p:txBody>
          <a:bodyPr wrap="square" lIns="0" tIns="0" rIns="0" bIns="0" rtlCol="0" anchor="t"/>
          <a:lstStyle/>
          <a:p>
            <a:pPr marL="0" indent="0" algn="l">
              <a:lnSpc>
                <a:spcPts val="4125"/>
              </a:lnSpc>
              <a:buNone/>
            </a:pPr>
            <a:r>
              <a:rPr lang="en-US" sz="3150" dirty="0">
                <a:solidFill>
                  <a:srgbClr val="2B4561"/>
                </a:solidFill>
                <a:latin typeface="Poppins SemiBold" pitchFamily="34" charset="0"/>
                <a:ea typeface="Poppins SemiBold" pitchFamily="34" charset="-122"/>
                <a:cs typeface="Poppins SemiBold" pitchFamily="34" charset="-120"/>
              </a:rPr>
              <a:t>We are exploring risks faced during the displacement journey</a:t>
            </a:r>
            <a:endParaRPr lang="en-US" sz="31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1"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0753725" y="4010025"/>
            <a:ext cx="4724400" cy="1543050"/>
          </a:xfrm>
          <a:prstGeom prst="rect">
            <a:avLst/>
          </a:prstGeom>
        </p:spPr>
      </p:pic>
      <p:pic>
        <p:nvPicPr>
          <p:cNvPr id="4" name="Frame 2095584912"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0753725" y="5981700"/>
            <a:ext cx="4724400" cy="1857375"/>
          </a:xfrm>
          <a:prstGeom prst="rect">
            <a:avLst/>
          </a:prstGeom>
        </p:spPr>
      </p:pic>
      <p:pic>
        <p:nvPicPr>
          <p:cNvPr id="5" name="Block 3"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952500" y="5981700"/>
            <a:ext cx="9077325" cy="714375"/>
          </a:xfrm>
          <a:prstGeom prst="rect">
            <a:avLst/>
          </a:prstGeom>
        </p:spPr>
      </p:pic>
      <p:pic>
        <p:nvPicPr>
          <p:cNvPr id="6" name="Block 5"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952500" y="7124700"/>
            <a:ext cx="9077325" cy="714375"/>
          </a:xfrm>
          <a:prstGeom prst="rect">
            <a:avLst/>
          </a:prstGeom>
        </p:spPr>
      </p:pic>
      <p:pic>
        <p:nvPicPr>
          <p:cNvPr id="7" name="Block 4" descr="preencoded.png"/>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952500" y="4010025"/>
            <a:ext cx="9077325" cy="1543050"/>
          </a:xfrm>
          <a:prstGeom prst="rect">
            <a:avLst/>
          </a:prstGeom>
        </p:spPr>
      </p:pic>
      <p:sp>
        <p:nvSpPr>
          <p:cNvPr id="8" name="Codes and sub-codes"/>
          <p:cNvSpPr/>
          <p:nvPr/>
        </p:nvSpPr>
        <p:spPr>
          <a:xfrm>
            <a:off x="952500" y="8001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Codes and sub-codes</a:t>
            </a:r>
            <a:endParaRPr lang="en-US" sz="5250" dirty="0"/>
          </a:p>
        </p:txBody>
      </p:sp>
      <p:sp>
        <p:nvSpPr>
          <p:cNvPr id="9" name="Code"/>
          <p:cNvSpPr/>
          <p:nvPr/>
        </p:nvSpPr>
        <p:spPr>
          <a:xfrm>
            <a:off x="12287250" y="4567238"/>
            <a:ext cx="1676400" cy="428625"/>
          </a:xfrm>
          <a:prstGeom prst="rect">
            <a:avLst/>
          </a:prstGeom>
          <a:noFill/>
          <a:ln/>
        </p:spPr>
        <p:txBody>
          <a:bodyPr wrap="square" lIns="0" tIns="0" rIns="0" bIns="0" rtlCol="0" anchor="t"/>
          <a:lstStyle/>
          <a:p>
            <a:pPr marL="0" indent="0" algn="l">
              <a:lnSpc>
                <a:spcPts val="3375"/>
              </a:lnSpc>
              <a:buNone/>
            </a:pPr>
            <a:r>
              <a:rPr lang="en-US" sz="4800" dirty="0">
                <a:solidFill>
                  <a:srgbClr val="0D0D0D"/>
                </a:solidFill>
                <a:latin typeface="Poppins Regular" pitchFamily="34" charset="0"/>
                <a:ea typeface="Poppins Regular" pitchFamily="34" charset="-122"/>
                <a:cs typeface="Poppins Regular" pitchFamily="34" charset="-120"/>
              </a:rPr>
              <a:t>Code</a:t>
            </a:r>
            <a:endParaRPr lang="en-US" sz="4800" dirty="0"/>
          </a:p>
        </p:txBody>
      </p:sp>
      <p:sp>
        <p:nvSpPr>
          <p:cNvPr id="10" name="Sub-Code"/>
          <p:cNvSpPr/>
          <p:nvPr/>
        </p:nvSpPr>
        <p:spPr>
          <a:xfrm>
            <a:off x="11539538" y="6696075"/>
            <a:ext cx="3190875" cy="428625"/>
          </a:xfrm>
          <a:prstGeom prst="rect">
            <a:avLst/>
          </a:prstGeom>
          <a:noFill/>
          <a:ln/>
        </p:spPr>
        <p:txBody>
          <a:bodyPr wrap="square" lIns="0" tIns="0" rIns="0" bIns="0" rtlCol="0" anchor="t"/>
          <a:lstStyle/>
          <a:p>
            <a:pPr marL="0" indent="0" algn="l">
              <a:lnSpc>
                <a:spcPts val="3375"/>
              </a:lnSpc>
              <a:buNone/>
            </a:pPr>
            <a:r>
              <a:rPr lang="en-US" sz="4800" dirty="0">
                <a:solidFill>
                  <a:srgbClr val="0D0D0D"/>
                </a:solidFill>
                <a:latin typeface="Poppins Regular" pitchFamily="34" charset="0"/>
                <a:ea typeface="Poppins Regular" pitchFamily="34" charset="-122"/>
                <a:cs typeface="Poppins Regular" pitchFamily="34" charset="-120"/>
              </a:rPr>
              <a:t>Sub-Code</a:t>
            </a:r>
            <a:endParaRPr lang="en-US" sz="4800" dirty="0"/>
          </a:p>
        </p:txBody>
      </p:sp>
      <p:sp>
        <p:nvSpPr>
          <p:cNvPr id="11" name="Women are less mobile when pregnant  LM"/>
          <p:cNvSpPr/>
          <p:nvPr/>
        </p:nvSpPr>
        <p:spPr>
          <a:xfrm>
            <a:off x="2895600" y="5981700"/>
            <a:ext cx="5200650" cy="714375"/>
          </a:xfrm>
          <a:prstGeom prst="rect">
            <a:avLst/>
          </a:prstGeom>
          <a:noFill/>
          <a:ln/>
        </p:spPr>
        <p:txBody>
          <a:bodyPr wrap="square" lIns="0" tIns="0" rIns="0" bIns="0" rtlCol="0" anchor="ctr"/>
          <a:lstStyle/>
          <a:p>
            <a:pPr marL="0" indent="0" algn="ctr">
              <a:lnSpc>
                <a:spcPts val="5625"/>
              </a:lnSpc>
              <a:buNone/>
            </a:pPr>
            <a:r>
              <a:rPr lang="en-US" sz="1800" dirty="0">
                <a:solidFill>
                  <a:srgbClr val="FFFFFF"/>
                </a:solidFill>
                <a:latin typeface="Poppins SemiBold" pitchFamily="34" charset="0"/>
                <a:ea typeface="Poppins SemiBold" pitchFamily="34" charset="-122"/>
                <a:cs typeface="Poppins SemiBold" pitchFamily="34" charset="-120"/>
              </a:rPr>
              <a:t>Women are less mobile when pregnant – LM </a:t>
            </a:r>
            <a:endParaRPr lang="en-US" sz="1800" dirty="0"/>
          </a:p>
        </p:txBody>
      </p:sp>
      <p:sp>
        <p:nvSpPr>
          <p:cNvPr id="12" name="Poor access to maternal healthcare MHC"/>
          <p:cNvSpPr/>
          <p:nvPr/>
        </p:nvSpPr>
        <p:spPr>
          <a:xfrm>
            <a:off x="3000375" y="7124700"/>
            <a:ext cx="4981575" cy="714375"/>
          </a:xfrm>
          <a:prstGeom prst="rect">
            <a:avLst/>
          </a:prstGeom>
          <a:noFill/>
          <a:ln/>
        </p:spPr>
        <p:txBody>
          <a:bodyPr wrap="square" lIns="0" tIns="0" rIns="0" bIns="0" rtlCol="0" anchor="ctr"/>
          <a:lstStyle/>
          <a:p>
            <a:pPr marL="0" indent="0" algn="ctr">
              <a:lnSpc>
                <a:spcPts val="5625"/>
              </a:lnSpc>
              <a:buNone/>
            </a:pPr>
            <a:r>
              <a:rPr lang="en-US" sz="1800" dirty="0">
                <a:solidFill>
                  <a:srgbClr val="FFFFFF"/>
                </a:solidFill>
                <a:latin typeface="Poppins SemiBold" pitchFamily="34" charset="0"/>
                <a:ea typeface="Poppins SemiBold" pitchFamily="34" charset="-122"/>
                <a:cs typeface="Poppins SemiBold" pitchFamily="34" charset="-120"/>
              </a:rPr>
              <a:t>Poor access to maternal healthcare– MHC </a:t>
            </a:r>
            <a:endParaRPr lang="en-US" sz="1800" dirty="0"/>
          </a:p>
        </p:txBody>
      </p:sp>
      <p:sp>
        <p:nvSpPr>
          <p:cNvPr id="13" name="Vulnerability of pregnant women  VPW"/>
          <p:cNvSpPr/>
          <p:nvPr/>
        </p:nvSpPr>
        <p:spPr>
          <a:xfrm>
            <a:off x="1581150" y="4424363"/>
            <a:ext cx="7829550" cy="714375"/>
          </a:xfrm>
          <a:prstGeom prst="rect">
            <a:avLst/>
          </a:prstGeom>
          <a:noFill/>
          <a:ln/>
        </p:spPr>
        <p:txBody>
          <a:bodyPr wrap="square" lIns="0" tIns="0" rIns="0" bIns="0" rtlCol="0" anchor="ctr"/>
          <a:lstStyle/>
          <a:p>
            <a:pPr marL="0" indent="0" algn="ctr">
              <a:lnSpc>
                <a:spcPts val="5625"/>
              </a:lnSpc>
              <a:buNone/>
            </a:pPr>
            <a:r>
              <a:rPr lang="en-US" sz="3000" dirty="0">
                <a:solidFill>
                  <a:srgbClr val="FFFFFF"/>
                </a:solidFill>
                <a:latin typeface="Poppins SemiBold" pitchFamily="34" charset="0"/>
                <a:ea typeface="Poppins SemiBold" pitchFamily="34" charset="-122"/>
                <a:cs typeface="Poppins SemiBold" pitchFamily="34" charset="-120"/>
              </a:rPr>
              <a:t>Vulnerability of pregnant women – VPW </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7186613"/>
            <a:ext cx="16602075" cy="1038225"/>
          </a:xfrm>
          <a:prstGeom prst="rect">
            <a:avLst/>
          </a:prstGeom>
        </p:spPr>
      </p:pic>
      <p:sp>
        <p:nvSpPr>
          <p:cNvPr id="6" name="INDUCTIVE CODING"/>
          <p:cNvSpPr/>
          <p:nvPr/>
        </p:nvSpPr>
        <p:spPr>
          <a:xfrm>
            <a:off x="1104900"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INDUCTIVE CODING </a:t>
            </a:r>
            <a:endParaRPr lang="en-US" sz="1800" dirty="0"/>
          </a:p>
        </p:txBody>
      </p:sp>
      <p:sp>
        <p:nvSpPr>
          <p:cNvPr id="7" name="Deductive vs inductive coding"/>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Deductive vs. inductive coding</a:t>
            </a:r>
            <a:endParaRPr lang="en-US" sz="5250" dirty="0"/>
          </a:p>
        </p:txBody>
      </p:sp>
      <p:sp>
        <p:nvSpPr>
          <p:cNvPr id="8" name="Means you do not have any pre-defined codes but create the codes as you read through the data This method can be useful if your research question is broader and you adopt an exploratory approach and do not want to be influenced by pre-conceived notions of"/>
          <p:cNvSpPr/>
          <p:nvPr/>
        </p:nvSpPr>
        <p:spPr>
          <a:xfrm>
            <a:off x="952500" y="4333875"/>
            <a:ext cx="7863014" cy="15716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Means you do not have any pre-defined codes but create the codes as you read through the data. 
This method can be useful if your research question is broader, and you adopt an exploratory approach and do not want to be influenced by pre-conceived notions of what might be the most important themes. </a:t>
            </a:r>
            <a:endParaRPr lang="en-US" sz="1500" dirty="0"/>
          </a:p>
        </p:txBody>
      </p:sp>
      <p:sp>
        <p:nvSpPr>
          <p:cNvPr id="9" name="DEDUCTIVE CODING"/>
          <p:cNvSpPr/>
          <p:nvPr/>
        </p:nvSpPr>
        <p:spPr>
          <a:xfrm>
            <a:off x="9858375"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DEDUCTIVE CODING </a:t>
            </a:r>
            <a:endParaRPr lang="en-US" sz="1800" dirty="0"/>
          </a:p>
        </p:txBody>
      </p:sp>
      <p:sp>
        <p:nvSpPr>
          <p:cNvPr id="10" name="Means you create a pre-defined set of codes before starting your analysis This can be useful if you already have a good idea of the questions andor ideas that you want to explore"/>
          <p:cNvSpPr/>
          <p:nvPr/>
        </p:nvSpPr>
        <p:spPr>
          <a:xfrm>
            <a:off x="9710607" y="4333875"/>
            <a:ext cx="7863014"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Means you create a pre-defined set of codes before starting your analysis. 
This can be useful if you already have a good idea of the questions and/or ideas that you want to explore. </a:t>
            </a:r>
            <a:endParaRPr lang="en-US" sz="1500" dirty="0"/>
          </a:p>
        </p:txBody>
      </p:sp>
      <p:sp>
        <p:nvSpPr>
          <p:cNvPr id="11" name="It is possible to use a mix of deductive and inductive coding"/>
          <p:cNvSpPr/>
          <p:nvPr/>
        </p:nvSpPr>
        <p:spPr>
          <a:xfrm>
            <a:off x="1257300" y="7491413"/>
            <a:ext cx="16011525" cy="428625"/>
          </a:xfrm>
          <a:prstGeom prst="rect">
            <a:avLst/>
          </a:prstGeom>
          <a:noFill/>
          <a:ln/>
        </p:spPr>
        <p:txBody>
          <a:bodyPr wrap="square" lIns="0" tIns="0" rIns="0" bIns="0" rtlCol="0" anchor="t"/>
          <a:lstStyle/>
          <a:p>
            <a:pPr marL="0" indent="0" algn="l">
              <a:lnSpc>
                <a:spcPts val="3375"/>
              </a:lnSpc>
              <a:buNone/>
            </a:pPr>
            <a:r>
              <a:rPr lang="en-US" sz="3600" dirty="0">
                <a:solidFill>
                  <a:srgbClr val="0D0D0D"/>
                </a:solidFill>
                <a:latin typeface="Poppins SemiBold" pitchFamily="34" charset="0"/>
                <a:ea typeface="Poppins SemiBold" pitchFamily="34" charset="-122"/>
                <a:cs typeface="Poppins SemiBold" pitchFamily="34" charset="-120"/>
              </a:rPr>
              <a:t>It is possible to use a mix of deductive and inductive coding?</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3.png" descr="preencoded.png"/>
          <p:cNvPicPr>
            <a:picLocks noChangeAspect="1"/>
          </p:cNvPicPr>
          <p:nvPr/>
        </p:nvPicPr>
        <p:blipFill>
          <a:blip r:embed="rId5"/>
          <a:srcRect/>
          <a:stretch/>
        </p:blipFill>
        <p:spPr>
          <a:xfrm>
            <a:off x="10496550" y="2257425"/>
            <a:ext cx="7277100" cy="7534275"/>
          </a:xfrm>
          <a:prstGeom prst="rect">
            <a:avLst/>
          </a:prstGeom>
        </p:spPr>
      </p:pic>
      <p:pic>
        <p:nvPicPr>
          <p:cNvPr id="4" name="image2.png" descr="preencoded.png"/>
          <p:cNvPicPr>
            <a:picLocks noChangeAspect="1"/>
          </p:cNvPicPr>
          <p:nvPr/>
        </p:nvPicPr>
        <p:blipFill>
          <a:blip r:embed="rId6"/>
          <a:srcRect/>
          <a:stretch/>
        </p:blipFill>
        <p:spPr>
          <a:xfrm>
            <a:off x="819150" y="5467350"/>
            <a:ext cx="9363075" cy="3152775"/>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657475"/>
            <a:ext cx="9096375" cy="1895475"/>
          </a:xfrm>
          <a:prstGeom prst="rect">
            <a:avLst/>
          </a:prstGeom>
        </p:spPr>
      </p:pic>
      <p:sp>
        <p:nvSpPr>
          <p:cNvPr id="6" name="Coding in a Word document"/>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 in a Word document</a:t>
            </a:r>
            <a:endParaRPr lang="en-US" sz="5250" dirty="0"/>
          </a:p>
        </p:txBody>
      </p:sp>
      <p:sp>
        <p:nvSpPr>
          <p:cNvPr id="7" name="KII  Research topic adolescent health Location Fara Village in Bagara Somalia Participant Fara village chief FC"/>
          <p:cNvSpPr/>
          <p:nvPr/>
        </p:nvSpPr>
        <p:spPr>
          <a:xfrm>
            <a:off x="1257300" y="2962275"/>
            <a:ext cx="8505825" cy="1285875"/>
          </a:xfrm>
          <a:prstGeom prst="rect">
            <a:avLst/>
          </a:prstGeom>
          <a:noFill/>
          <a:ln/>
        </p:spPr>
        <p:txBody>
          <a:bodyPr wrap="square" lIns="0" tIns="0" rIns="0" bIns="0" rtlCol="0" anchor="t"/>
          <a:lstStyle/>
          <a:p>
            <a:pPr marL="0" indent="0" algn="l">
              <a:lnSpc>
                <a:spcPts val="3375"/>
              </a:lnSpc>
              <a:buNone/>
            </a:pPr>
            <a:r>
              <a:rPr lang="en-US" sz="2250" dirty="0">
                <a:solidFill>
                  <a:srgbClr val="2F9C67"/>
                </a:solidFill>
                <a:latin typeface="Poppins SemiBold" pitchFamily="34" charset="0"/>
                <a:ea typeface="Poppins SemiBold" pitchFamily="34" charset="-122"/>
                <a:cs typeface="Poppins SemiBold" pitchFamily="34" charset="-120"/>
              </a:rPr>
              <a:t>KII – Research topic: adolescent health
</a:t>
            </a:r>
            <a:r>
              <a:rPr lang="en-US" sz="2250" dirty="0">
                <a:solidFill>
                  <a:srgbClr val="0D0D0D"/>
                </a:solidFill>
                <a:latin typeface="Poppins SemiBold" pitchFamily="34" charset="0"/>
                <a:ea typeface="Poppins SemiBold" pitchFamily="34" charset="-122"/>
                <a:cs typeface="Poppins SemiBold" pitchFamily="34" charset="-120"/>
              </a:rPr>
              <a:t>Location: Fara Village in Bagara, Somalia
Participant: Fara village chief (FC) </a:t>
            </a:r>
            <a:endParaRPr lang="en-US" sz="22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3</cp:revision>
  <dcterms:created xsi:type="dcterms:W3CDTF">2025-01-22T14:36:16Z</dcterms:created>
  <dcterms:modified xsi:type="dcterms:W3CDTF">2025-02-04T20:09:48Z</dcterms:modified>
</cp:coreProperties>
</file>