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173359-4CD3-B01E-3F5E-0FB752F1BD2E}" v="3" dt="2025-02-04T20:09:58.6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Nikolava" userId="S::mnikolava@ucgp.net::ed7a87f1-b503-40aa-9a08-dd3cc353aa60" providerId="AD" clId="Web-{03173359-4CD3-B01E-3F5E-0FB752F1BD2E}"/>
    <pc:docChg chg="modSld">
      <pc:chgData name="Maria Nikolava" userId="S::mnikolava@ucgp.net::ed7a87f1-b503-40aa-9a08-dd3cc353aa60" providerId="AD" clId="Web-{03173359-4CD3-B01E-3F5E-0FB752F1BD2E}" dt="2025-02-04T20:09:58.649" v="2"/>
      <pc:docMkLst>
        <pc:docMk/>
      </pc:docMkLst>
      <pc:sldChg chg="addSp modSp">
        <pc:chgData name="Maria Nikolava" userId="S::mnikolava@ucgp.net::ed7a87f1-b503-40aa-9a08-dd3cc353aa60" providerId="AD" clId="Web-{03173359-4CD3-B01E-3F5E-0FB752F1BD2E}" dt="2025-02-04T20:09:58.649" v="2"/>
        <pc:sldMkLst>
          <pc:docMk/>
          <pc:sldMk cId="0" sldId="256"/>
        </pc:sldMkLst>
        <pc:spChg chg="add mod">
          <ac:chgData name="Maria Nikolava" userId="S::mnikolava@ucgp.net::ed7a87f1-b503-40aa-9a08-dd3cc353aa60" providerId="AD" clId="Web-{03173359-4CD3-B01E-3F5E-0FB752F1BD2E}" dt="2025-02-04T20:09:58.649" v="2"/>
          <ac:spMkLst>
            <pc:docMk/>
            <pc:sldMk cId="0" sldId="256"/>
            <ac:spMk id="6" creationId="{A55D268C-0E47-9435-E362-B21E387E4D8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9F916A6D-39E2-40D7-93CB-9723881C2BAE}" type="datetimeFigureOut">
              <a:t>04/02/2025</a:t>
            </a:fld>
            <a:endParaRPr lang="en-GB"/>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57A4343D-A7C8-473C-830B-45E0ACAA4AB1}" type="slidenum">
              <a:t>‹#›</a:t>
            </a:fld>
            <a:endParaRPr lang="en-GB"/>
          </a:p>
        </p:txBody>
      </p:sp>
    </p:spTree>
    <p:extLst>
      <p:ext uri="{BB962C8B-B14F-4D97-AF65-F5344CB8AC3E}">
        <p14:creationId xmlns:p14="http://schemas.microsoft.com/office/powerpoint/2010/main" val="71756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5.sv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28.sv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7.png"/><Relationship Id="rId5" Type="http://schemas.openxmlformats.org/officeDocument/2006/relationships/image" Target="../media/image26.jpeg"/><Relationship Id="rId4" Type="http://schemas.openxmlformats.org/officeDocument/2006/relationships/image" Target="../media/image13.sv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9.jpeg"/><Relationship Id="rId4" Type="http://schemas.openxmlformats.org/officeDocument/2006/relationships/image" Target="../media/image13.sv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5.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sv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svg"/></Relationships>
</file>

<file path=ppt/slides/_rels/slide8.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6.png"/><Relationship Id="rId7"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23.svg"/><Relationship Id="rId5" Type="http://schemas.openxmlformats.org/officeDocument/2006/relationships/image" Target="../media/image22.png"/><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2B4561"/>
        </a:solidFill>
        <a:effectLst/>
      </p:bgPr>
    </p:bg>
    <p:spTree>
      <p:nvGrpSpPr>
        <p:cNvPr id="1" name=""/>
        <p:cNvGrpSpPr/>
        <p:nvPr/>
      </p:nvGrpSpPr>
      <p:grpSpPr>
        <a:xfrm>
          <a:off x="0" y="0"/>
          <a:ext cx="0" cy="0"/>
          <a:chOff x="0" y="0"/>
          <a:chExt cx="0" cy="0"/>
        </a:xfrm>
      </p:grpSpPr>
      <p:pic>
        <p:nvPicPr>
          <p:cNvPr id="2" name="Icon"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144875" y="7943850"/>
            <a:ext cx="1190625" cy="1190625"/>
          </a:xfrm>
          <a:prstGeom prst="rect">
            <a:avLst/>
          </a:prstGeom>
        </p:spPr>
      </p:pic>
      <p:pic>
        <p:nvPicPr>
          <p:cNvPr id="3" name="Frame 2095584899" descr="preencoded.png"/>
          <p:cNvPicPr>
            <a:picLocks noChangeAspect="1"/>
          </p:cNvPicPr>
          <p:nvPr/>
        </p:nvPicPr>
        <p:blipFill>
          <a:blip r:embed="rId5"/>
          <a:srcRect/>
          <a:stretch/>
        </p:blipFill>
        <p:spPr>
          <a:xfrm>
            <a:off x="0" y="0"/>
            <a:ext cx="18288000" cy="1343025"/>
          </a:xfrm>
          <a:prstGeom prst="rect">
            <a:avLst/>
          </a:prstGeom>
        </p:spPr>
      </p:pic>
      <p:sp>
        <p:nvSpPr>
          <p:cNvPr id="4" name="Qualitative data analysis thematic analysis"/>
          <p:cNvSpPr/>
          <p:nvPr/>
        </p:nvSpPr>
        <p:spPr>
          <a:xfrm>
            <a:off x="952500" y="3200400"/>
            <a:ext cx="16402050" cy="2857500"/>
          </a:xfrm>
          <a:prstGeom prst="rect">
            <a:avLst/>
          </a:prstGeom>
          <a:noFill/>
          <a:ln/>
        </p:spPr>
        <p:txBody>
          <a:bodyPr wrap="square" lIns="0" tIns="0" rIns="0" bIns="0" rtlCol="0" anchor="t"/>
          <a:lstStyle/>
          <a:p>
            <a:pPr marL="0" indent="0" algn="l">
              <a:lnSpc>
                <a:spcPts val="11250"/>
              </a:lnSpc>
              <a:buNone/>
            </a:pPr>
            <a:r>
              <a:rPr lang="en-US" sz="9000" dirty="0">
                <a:solidFill>
                  <a:srgbClr val="FFFFFF"/>
                </a:solidFill>
                <a:latin typeface="Poppins SemiBold" pitchFamily="34" charset="0"/>
                <a:ea typeface="Poppins SemiBold" pitchFamily="34" charset="-122"/>
                <a:cs typeface="Poppins SemiBold" pitchFamily="34" charset="-120"/>
              </a:rPr>
              <a:t>Qualitative data analysis (thematic analysis)</a:t>
            </a:r>
            <a:endParaRPr lang="en-US" sz="9000" dirty="0"/>
          </a:p>
        </p:txBody>
      </p:sp>
      <p:sp>
        <p:nvSpPr>
          <p:cNvPr id="5" name="Moving from coding to generating themes"/>
          <p:cNvSpPr/>
          <p:nvPr/>
        </p:nvSpPr>
        <p:spPr>
          <a:xfrm>
            <a:off x="952500" y="65532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Moving from coding to generating themes</a:t>
            </a:r>
            <a:endParaRPr lang="en-US" sz="5250" dirty="0"/>
          </a:p>
        </p:txBody>
      </p:sp>
      <p:sp>
        <p:nvSpPr>
          <p:cNvPr id="6" name="Rectangle 5">
            <a:extLst>
              <a:ext uri="{FF2B5EF4-FFF2-40B4-BE49-F238E27FC236}">
                <a16:creationId xmlns:a16="http://schemas.microsoft.com/office/drawing/2014/main" id="{A55D268C-0E47-9435-E362-B21E387E4D85}"/>
              </a:ext>
            </a:extLst>
          </p:cNvPr>
          <p:cNvSpPr/>
          <p:nvPr/>
        </p:nvSpPr>
        <p:spPr>
          <a:xfrm>
            <a:off x="12115800" y="228600"/>
            <a:ext cx="5962650" cy="89535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896225" cy="10287000"/>
          </a:xfrm>
          <a:prstGeom prst="rect">
            <a:avLst/>
          </a:prstGeom>
        </p:spPr>
      </p:pic>
      <p:sp>
        <p:nvSpPr>
          <p:cNvPr id="3" name="Generating themes from your inductively coded cholera RQA data can use either Word or Excel"/>
          <p:cNvSpPr/>
          <p:nvPr/>
        </p:nvSpPr>
        <p:spPr>
          <a:xfrm>
            <a:off x="8715375" y="3714750"/>
            <a:ext cx="8239125" cy="2857500"/>
          </a:xfrm>
          <a:prstGeom prst="rect">
            <a:avLst/>
          </a:prstGeom>
          <a:noFill/>
          <a:ln/>
        </p:spPr>
        <p:txBody>
          <a:bodyPr wrap="square" lIns="0" tIns="0" rIns="0" bIns="0" rtlCol="0" anchor="t"/>
          <a:lstStyle/>
          <a:p>
            <a:pPr marL="0" indent="0" algn="l">
              <a:lnSpc>
                <a:spcPts val="5625"/>
              </a:lnSpc>
              <a:buNone/>
            </a:pPr>
            <a:r>
              <a:rPr lang="en-US" sz="4500" dirty="0">
                <a:solidFill>
                  <a:srgbClr val="FFFFFF"/>
                </a:solidFill>
                <a:latin typeface="Poppins SemiBold" pitchFamily="34" charset="0"/>
                <a:ea typeface="Poppins SemiBold" pitchFamily="34" charset="-122"/>
                <a:cs typeface="Poppins SemiBold" pitchFamily="34" charset="-120"/>
              </a:rPr>
              <a:t>Generating themes from your (inductively) coded cholera RQA data (can use either Word or Excel) </a:t>
            </a:r>
            <a:endParaRPr lang="en-US" sz="4500" dirty="0"/>
          </a:p>
        </p:txBody>
      </p:sp>
      <p:sp>
        <p:nvSpPr>
          <p:cNvPr id="4" name="Practical exercise"/>
          <p:cNvSpPr/>
          <p:nvPr/>
        </p:nvSpPr>
        <p:spPr>
          <a:xfrm>
            <a:off x="952500" y="4000500"/>
            <a:ext cx="6210300" cy="2286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Practical exercise</a:t>
            </a:r>
            <a:endParaRPr lang="en-US" sz="7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896225" cy="10287000"/>
          </a:xfrm>
          <a:prstGeom prst="rect">
            <a:avLst/>
          </a:prstGeom>
        </p:spPr>
      </p:pic>
      <p:sp>
        <p:nvSpPr>
          <p:cNvPr id="3" name="Examples of themes to emerge TBD TBD TBD TBD TBD"/>
          <p:cNvSpPr/>
          <p:nvPr/>
        </p:nvSpPr>
        <p:spPr>
          <a:xfrm>
            <a:off x="8715375" y="2905125"/>
            <a:ext cx="9067800" cy="4467225"/>
          </a:xfrm>
          <a:prstGeom prst="rect">
            <a:avLst/>
          </a:prstGeom>
          <a:noFill/>
          <a:ln/>
        </p:spPr>
        <p:txBody>
          <a:bodyPr wrap="square" lIns="0" tIns="0" rIns="0" bIns="0" rtlCol="0" anchor="t"/>
          <a:lstStyle/>
          <a:p>
            <a:pPr marL="0" indent="0" algn="l">
              <a:lnSpc>
                <a:spcPts val="4125"/>
              </a:lnSpc>
              <a:spcAft>
                <a:spcPts val="1050"/>
              </a:spcAft>
              <a:buNone/>
            </a:pPr>
            <a:r>
              <a:rPr lang="en-US" sz="2250" dirty="0">
                <a:solidFill>
                  <a:srgbClr val="FFFFFF"/>
                </a:solidFill>
                <a:latin typeface="Poppins SemiBold" pitchFamily="34" charset="0"/>
                <a:ea typeface="Poppins SemiBold" pitchFamily="34" charset="-122"/>
                <a:cs typeface="Poppins SemiBold" pitchFamily="34" charset="-120"/>
              </a:rPr>
              <a:t>Examples of themes to emerge
TBD
TBD
TBD
TBD
TBD</a:t>
            </a:r>
            <a:endParaRPr lang="en-US" sz="2250" dirty="0"/>
          </a:p>
        </p:txBody>
      </p:sp>
      <p:sp>
        <p:nvSpPr>
          <p:cNvPr id="4" name="Generating themes"/>
          <p:cNvSpPr/>
          <p:nvPr/>
        </p:nvSpPr>
        <p:spPr>
          <a:xfrm>
            <a:off x="952500" y="4000500"/>
            <a:ext cx="6210300" cy="2286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Generating themes</a:t>
            </a:r>
            <a:endParaRPr lang="en-US" sz="7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1876425"/>
          </a:xfrm>
          <a:prstGeom prst="rect">
            <a:avLst/>
          </a:prstGeom>
        </p:spPr>
      </p:pic>
      <p:pic>
        <p:nvPicPr>
          <p:cNvPr id="3" name="image4.png" descr="preencoded.png"/>
          <p:cNvPicPr>
            <a:picLocks noChangeAspect="1"/>
          </p:cNvPicPr>
          <p:nvPr/>
        </p:nvPicPr>
        <p:blipFill>
          <a:blip r:embed="rId5"/>
          <a:srcRect/>
          <a:stretch/>
        </p:blipFill>
        <p:spPr>
          <a:xfrm>
            <a:off x="11125200" y="2095500"/>
            <a:ext cx="5724525" cy="7820025"/>
          </a:xfrm>
          <a:prstGeom prst="rect">
            <a:avLst/>
          </a:prstGeom>
        </p:spPr>
      </p:pic>
      <p:pic>
        <p:nvPicPr>
          <p:cNvPr id="4" name="Frame 2095584907"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5191125"/>
            <a:ext cx="9096375" cy="1038225"/>
          </a:xfrm>
          <a:prstGeom prst="rect">
            <a:avLst/>
          </a:prstGeom>
        </p:spPr>
      </p:pic>
      <p:sp>
        <p:nvSpPr>
          <p:cNvPr id="5" name="Coding in a Word document"/>
          <p:cNvSpPr/>
          <p:nvPr/>
        </p:nvSpPr>
        <p:spPr>
          <a:xfrm>
            <a:off x="952500" y="571500"/>
            <a:ext cx="16640175"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Coding in a Word document</a:t>
            </a:r>
            <a:endParaRPr lang="en-US" sz="5250" dirty="0"/>
          </a:p>
        </p:txBody>
      </p:sp>
      <p:sp>
        <p:nvSpPr>
          <p:cNvPr id="6" name="Using Word to group coded data under themes"/>
          <p:cNvSpPr/>
          <p:nvPr/>
        </p:nvSpPr>
        <p:spPr>
          <a:xfrm>
            <a:off x="1257300" y="5495925"/>
            <a:ext cx="8505825" cy="428625"/>
          </a:xfrm>
          <a:prstGeom prst="rect">
            <a:avLst/>
          </a:prstGeom>
          <a:noFill/>
          <a:ln/>
        </p:spPr>
        <p:txBody>
          <a:bodyPr wrap="square" lIns="0" tIns="0" rIns="0" bIns="0" rtlCol="0" anchor="t"/>
          <a:lstStyle/>
          <a:p>
            <a:pPr marL="0" indent="0" algn="l">
              <a:lnSpc>
                <a:spcPts val="3375"/>
              </a:lnSpc>
              <a:buNone/>
            </a:pPr>
            <a:r>
              <a:rPr lang="en-US" sz="2250" dirty="0">
                <a:solidFill>
                  <a:srgbClr val="2F9C67"/>
                </a:solidFill>
                <a:latin typeface="Poppins SemiBold" pitchFamily="34" charset="0"/>
                <a:ea typeface="Poppins SemiBold" pitchFamily="34" charset="-122"/>
                <a:cs typeface="Poppins SemiBold" pitchFamily="34" charset="-120"/>
              </a:rPr>
              <a:t>Using Word to group coded data under themes</a:t>
            </a:r>
            <a:endParaRPr lang="en-US" sz="225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1876425"/>
          </a:xfrm>
          <a:prstGeom prst="rect">
            <a:avLst/>
          </a:prstGeom>
        </p:spPr>
      </p:pic>
      <p:pic>
        <p:nvPicPr>
          <p:cNvPr id="3" name="image2.png" descr="preencoded.png"/>
          <p:cNvPicPr>
            <a:picLocks noChangeAspect="1"/>
          </p:cNvPicPr>
          <p:nvPr/>
        </p:nvPicPr>
        <p:blipFill>
          <a:blip r:embed="rId5"/>
          <a:srcRect/>
          <a:stretch/>
        </p:blipFill>
        <p:spPr>
          <a:xfrm>
            <a:off x="0" y="2962275"/>
            <a:ext cx="18288000" cy="5739951"/>
          </a:xfrm>
          <a:prstGeom prst="rect">
            <a:avLst/>
          </a:prstGeom>
        </p:spPr>
      </p:pic>
      <p:sp>
        <p:nvSpPr>
          <p:cNvPr id="4" name="Using Excel to group coded data under themes"/>
          <p:cNvSpPr/>
          <p:nvPr/>
        </p:nvSpPr>
        <p:spPr>
          <a:xfrm>
            <a:off x="952500" y="571500"/>
            <a:ext cx="16640175"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Using Excel to group coded data under themes</a:t>
            </a:r>
            <a:endParaRPr lang="en-US" sz="525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 14">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896225" cy="10287000"/>
          </a:xfrm>
          <a:prstGeom prst="rect">
            <a:avLst/>
          </a:prstGeom>
        </p:spPr>
      </p:pic>
      <p:sp>
        <p:nvSpPr>
          <p:cNvPr id="3" name="Ask yourselves Do the themes link with the topicidea being explored Does the data support the themes Is there sufficient data to make this a theme Is the theme too broad or too narrow to be programmatically useful If themes overlap are they separate theme"/>
          <p:cNvSpPr/>
          <p:nvPr/>
        </p:nvSpPr>
        <p:spPr>
          <a:xfrm>
            <a:off x="8715375" y="2381250"/>
            <a:ext cx="9067800" cy="5514975"/>
          </a:xfrm>
          <a:prstGeom prst="rect">
            <a:avLst/>
          </a:prstGeom>
          <a:noFill/>
          <a:ln/>
        </p:spPr>
        <p:txBody>
          <a:bodyPr wrap="square" lIns="0" tIns="0" rIns="0" bIns="0" rtlCol="0" anchor="t"/>
          <a:lstStyle/>
          <a:p>
            <a:pPr marL="0" indent="0" algn="l">
              <a:lnSpc>
                <a:spcPts val="4125"/>
              </a:lnSpc>
              <a:spcAft>
                <a:spcPts val="1050"/>
              </a:spcAft>
              <a:buNone/>
            </a:pPr>
            <a:r>
              <a:rPr lang="en-US" sz="2250" dirty="0">
                <a:solidFill>
                  <a:srgbClr val="FFFFFF"/>
                </a:solidFill>
                <a:latin typeface="Poppins SemiBold" pitchFamily="34" charset="0"/>
                <a:ea typeface="Poppins SemiBold" pitchFamily="34" charset="-122"/>
                <a:cs typeface="Poppins SemiBold" pitchFamily="34" charset="-120"/>
              </a:rPr>
              <a:t>Ask yourselves:
Do the themes link with the topic/idea being explored?
Does the data support the themes?
Is there sufficient data to make this a theme? 
Is the theme too broad or too narrow to be programmatically useful?
If themes overlap, are they separate themes?
Am I missing any themes? Does any of the coded data not fit anywhere?</a:t>
            </a:r>
            <a:endParaRPr lang="en-US" sz="2250" dirty="0"/>
          </a:p>
        </p:txBody>
      </p:sp>
      <p:sp>
        <p:nvSpPr>
          <p:cNvPr id="4" name="Reviewing your themes"/>
          <p:cNvSpPr/>
          <p:nvPr/>
        </p:nvSpPr>
        <p:spPr>
          <a:xfrm>
            <a:off x="952500" y="4000500"/>
            <a:ext cx="6210300" cy="2286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Reviewing your themes</a:t>
            </a:r>
            <a:endParaRPr lang="en-US" sz="7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To understand and practice the different steps to coding and analysing qualitative data using thematic analysis methods Session 1 Deductive and inductive coding with real data examples Session 2 Generating themes from coded qualitative data"/>
          <p:cNvSpPr/>
          <p:nvPr/>
        </p:nvSpPr>
        <p:spPr>
          <a:xfrm>
            <a:off x="8286750" y="2514600"/>
            <a:ext cx="9067800" cy="5248275"/>
          </a:xfrm>
          <a:prstGeom prst="rect">
            <a:avLst/>
          </a:prstGeom>
          <a:noFill/>
          <a:ln/>
        </p:spPr>
        <p:txBody>
          <a:bodyPr wrap="square" lIns="0" tIns="0" rIns="0" bIns="0" rtlCol="0" anchor="t"/>
          <a:lstStyle/>
          <a:p>
            <a:pPr marL="0" indent="0" algn="l">
              <a:lnSpc>
                <a:spcPts val="4125"/>
              </a:lnSpc>
              <a:spcAft>
                <a:spcPts val="1050"/>
              </a:spcAft>
              <a:buNone/>
            </a:pPr>
            <a:r>
              <a:rPr lang="en-US" sz="2700" dirty="0">
                <a:solidFill>
                  <a:srgbClr val="FFFFFF"/>
                </a:solidFill>
                <a:latin typeface="Poppins SemiBold" pitchFamily="34" charset="0"/>
                <a:ea typeface="Poppins SemiBold" pitchFamily="34" charset="-122"/>
                <a:cs typeface="Poppins SemiBold" pitchFamily="34" charset="-120"/>
              </a:rPr>
              <a:t>To understand and practice the different steps to coding and analysing qualitative data using thematic analysis methods.  
Session 1:  Deductive and inductive coding with real data examples.
Session 2:  Generating themes from coded qualitative data. 
</a:t>
            </a:r>
            <a:endParaRPr lang="en-US" sz="2700" dirty="0"/>
          </a:p>
        </p:txBody>
      </p:sp>
      <p:sp>
        <p:nvSpPr>
          <p:cNvPr id="4" name="Introduction"/>
          <p:cNvSpPr/>
          <p:nvPr/>
        </p:nvSpPr>
        <p:spPr>
          <a:xfrm>
            <a:off x="619125" y="4572000"/>
            <a:ext cx="6210300" cy="1143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Introduction</a:t>
            </a:r>
            <a:endParaRPr lang="en-US" sz="7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2F9C67"/>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To generate themes from coded qualitative data using the thematic analysis approach"/>
          <p:cNvSpPr/>
          <p:nvPr/>
        </p:nvSpPr>
        <p:spPr>
          <a:xfrm>
            <a:off x="962025" y="4629150"/>
            <a:ext cx="14430375" cy="2143125"/>
          </a:xfrm>
          <a:prstGeom prst="rect">
            <a:avLst/>
          </a:prstGeom>
          <a:noFill/>
          <a:ln/>
        </p:spPr>
        <p:txBody>
          <a:bodyPr wrap="square" lIns="0" tIns="0" rIns="0" bIns="0" rtlCol="0" anchor="t"/>
          <a:lstStyle/>
          <a:p>
            <a:pPr marL="0" indent="0" algn="l">
              <a:lnSpc>
                <a:spcPts val="5625"/>
              </a:lnSpc>
              <a:buNone/>
            </a:pPr>
            <a:r>
              <a:rPr lang="en-US" sz="4200" dirty="0">
                <a:solidFill>
                  <a:srgbClr val="FFFFFF"/>
                </a:solidFill>
                <a:latin typeface="Poppins SemiBold" pitchFamily="34" charset="0"/>
                <a:ea typeface="Poppins SemiBold" pitchFamily="34" charset="-122"/>
                <a:cs typeface="Poppins SemiBold" pitchFamily="34" charset="-120"/>
              </a:rPr>
              <a:t>To generate themes from coded qualitative data using the thematic analysis approach. 
</a:t>
            </a:r>
            <a:endParaRPr lang="en-US" sz="4200" dirty="0"/>
          </a:p>
        </p:txBody>
      </p:sp>
      <p:sp>
        <p:nvSpPr>
          <p:cNvPr id="4" name="Objective of todays session"/>
          <p:cNvSpPr/>
          <p:nvPr/>
        </p:nvSpPr>
        <p:spPr>
          <a:xfrm>
            <a:off x="952500" y="752475"/>
            <a:ext cx="16402050" cy="1000125"/>
          </a:xfrm>
          <a:prstGeom prst="rect">
            <a:avLst/>
          </a:prstGeom>
          <a:noFill/>
          <a:ln/>
        </p:spPr>
        <p:txBody>
          <a:bodyPr wrap="square" lIns="0" tIns="0" rIns="0" bIns="0" rtlCol="0" anchor="t"/>
          <a:lstStyle/>
          <a:p>
            <a:pPr marL="0" indent="0" algn="l">
              <a:lnSpc>
                <a:spcPts val="7875"/>
              </a:lnSpc>
              <a:buNone/>
            </a:pPr>
            <a:r>
              <a:rPr lang="en-US" sz="6000" dirty="0">
                <a:solidFill>
                  <a:srgbClr val="FFFFFF"/>
                </a:solidFill>
                <a:latin typeface="Poppins SemiBold" pitchFamily="34" charset="0"/>
                <a:ea typeface="Poppins SemiBold" pitchFamily="34" charset="-122"/>
                <a:cs typeface="Poppins SemiBold" pitchFamily="34" charset="-120"/>
              </a:rPr>
              <a:t>Objective of today’s session </a:t>
            </a:r>
            <a:endParaRPr lang="en-US" sz="6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2B4561"/>
        </a:solidFill>
        <a:effectLst/>
      </p:bgPr>
    </p:bg>
    <p:spTree>
      <p:nvGrpSpPr>
        <p:cNvPr id="1" name=""/>
        <p:cNvGrpSpPr/>
        <p:nvPr/>
      </p:nvGrpSpPr>
      <p:grpSpPr>
        <a:xfrm>
          <a:off x="0" y="0"/>
          <a:ext cx="0" cy="0"/>
          <a:chOff x="0" y="0"/>
          <a:chExt cx="0" cy="0"/>
        </a:xfrm>
      </p:grpSpPr>
      <p:pic>
        <p:nvPicPr>
          <p:cNvPr id="2" name="Values" descr="preencoded.png"/>
          <p:cNvPicPr>
            <a:picLocks noChangeAspect="1"/>
          </p:cNvPicPr>
          <p:nvPr/>
        </p:nvPicPr>
        <p:blipFill>
          <a:blip r:embed="rId3"/>
          <a:srcRect/>
          <a:stretch/>
        </p:blipFill>
        <p:spPr>
          <a:xfrm>
            <a:off x="952500" y="4238625"/>
            <a:ext cx="15963900" cy="3667125"/>
          </a:xfrm>
          <a:prstGeom prst="rect">
            <a:avLst/>
          </a:prstGeom>
        </p:spPr>
      </p:pic>
      <p:sp>
        <p:nvSpPr>
          <p:cNvPr id="3" name="name_1"/>
          <p:cNvSpPr/>
          <p:nvPr/>
        </p:nvSpPr>
        <p:spPr>
          <a:xfrm>
            <a:off x="120967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1</a:t>
            </a:r>
            <a:endParaRPr lang="en-US" sz="2700" dirty="0"/>
          </a:p>
        </p:txBody>
      </p:sp>
      <p:sp>
        <p:nvSpPr>
          <p:cNvPr id="4" name="Step 1"/>
          <p:cNvSpPr/>
          <p:nvPr/>
        </p:nvSpPr>
        <p:spPr>
          <a:xfrm>
            <a:off x="952500" y="6048375"/>
            <a:ext cx="1400175" cy="714375"/>
          </a:xfrm>
          <a:prstGeom prst="rect">
            <a:avLst/>
          </a:prstGeom>
          <a:noFill/>
          <a:ln/>
        </p:spPr>
        <p:txBody>
          <a:bodyPr wrap="square" lIns="0" tIns="0" rIns="0" bIns="0" rtlCol="0" anchor="t"/>
          <a:lstStyle/>
          <a:p>
            <a:pPr marL="0" indent="0" algn="l">
              <a:lnSpc>
                <a:spcPts val="5625"/>
              </a:lnSpc>
              <a:buNone/>
            </a:pPr>
            <a:r>
              <a:rPr lang="en-US" sz="3750" dirty="0">
                <a:solidFill>
                  <a:srgbClr val="FFFFFF"/>
                </a:solidFill>
                <a:latin typeface="Poppins SemiBold" pitchFamily="34" charset="0"/>
                <a:ea typeface="Poppins SemiBold" pitchFamily="34" charset="-122"/>
                <a:cs typeface="Poppins SemiBold" pitchFamily="34" charset="-120"/>
              </a:rPr>
              <a:t>Step 1</a:t>
            </a:r>
            <a:endParaRPr lang="en-US" sz="3750" dirty="0"/>
          </a:p>
        </p:txBody>
      </p:sp>
      <p:sp>
        <p:nvSpPr>
          <p:cNvPr id="5" name="Transcription and translation"/>
          <p:cNvSpPr/>
          <p:nvPr/>
        </p:nvSpPr>
        <p:spPr>
          <a:xfrm>
            <a:off x="952500" y="6991350"/>
            <a:ext cx="2114550" cy="609600"/>
          </a:xfrm>
          <a:prstGeom prst="rect">
            <a:avLst/>
          </a:prstGeom>
          <a:noFill/>
          <a:ln/>
        </p:spPr>
        <p:txBody>
          <a:bodyPr wrap="square" lIns="0" tIns="0" rIns="0" bIns="0" rtlCol="0" anchor="t"/>
          <a:lstStyle/>
          <a:p>
            <a:pPr marL="0" indent="0" algn="l">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Transcription and translation </a:t>
            </a:r>
            <a:endParaRPr lang="en-US" sz="1800" dirty="0"/>
          </a:p>
        </p:txBody>
      </p:sp>
      <p:sp>
        <p:nvSpPr>
          <p:cNvPr id="6" name="name_2"/>
          <p:cNvSpPr/>
          <p:nvPr/>
        </p:nvSpPr>
        <p:spPr>
          <a:xfrm>
            <a:off x="4629150"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2</a:t>
            </a:r>
            <a:endParaRPr lang="en-US" sz="2700" dirty="0"/>
          </a:p>
        </p:txBody>
      </p:sp>
      <p:sp>
        <p:nvSpPr>
          <p:cNvPr id="7" name="Step 2"/>
          <p:cNvSpPr/>
          <p:nvPr/>
        </p:nvSpPr>
        <p:spPr>
          <a:xfrm>
            <a:off x="4367213" y="6048375"/>
            <a:ext cx="1504950" cy="714375"/>
          </a:xfrm>
          <a:prstGeom prst="rect">
            <a:avLst/>
          </a:prstGeom>
          <a:noFill/>
          <a:ln/>
        </p:spPr>
        <p:txBody>
          <a:bodyPr wrap="square" lIns="0" tIns="0" rIns="0" bIns="0" rtlCol="0" anchor="t"/>
          <a:lstStyle/>
          <a:p>
            <a:pPr marL="0" indent="0" algn="l">
              <a:lnSpc>
                <a:spcPts val="5625"/>
              </a:lnSpc>
              <a:buNone/>
            </a:pPr>
            <a:r>
              <a:rPr lang="en-US" sz="3750" dirty="0">
                <a:solidFill>
                  <a:srgbClr val="FFFFFF"/>
                </a:solidFill>
                <a:latin typeface="Poppins SemiBold" pitchFamily="34" charset="0"/>
                <a:ea typeface="Poppins SemiBold" pitchFamily="34" charset="-122"/>
                <a:cs typeface="Poppins SemiBold" pitchFamily="34" charset="-120"/>
              </a:rPr>
              <a:t>Step 2</a:t>
            </a:r>
            <a:endParaRPr lang="en-US" sz="3750" dirty="0"/>
          </a:p>
        </p:txBody>
      </p:sp>
      <p:sp>
        <p:nvSpPr>
          <p:cNvPr id="8" name="Coding"/>
          <p:cNvSpPr/>
          <p:nvPr/>
        </p:nvSpPr>
        <p:spPr>
          <a:xfrm>
            <a:off x="4367213" y="6991350"/>
            <a:ext cx="1504950" cy="304800"/>
          </a:xfrm>
          <a:prstGeom prst="rect">
            <a:avLst/>
          </a:prstGeom>
          <a:noFill/>
          <a:ln/>
        </p:spPr>
        <p:txBody>
          <a:bodyPr wrap="square" lIns="0" tIns="0" rIns="0" bIns="0" rtlCol="0" anchor="t"/>
          <a:lstStyle/>
          <a:p>
            <a:pPr marL="0" indent="0" algn="l">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Coding</a:t>
            </a:r>
            <a:endParaRPr lang="en-US" sz="1800" dirty="0"/>
          </a:p>
        </p:txBody>
      </p:sp>
      <p:sp>
        <p:nvSpPr>
          <p:cNvPr id="9" name="name_3"/>
          <p:cNvSpPr/>
          <p:nvPr/>
        </p:nvSpPr>
        <p:spPr>
          <a:xfrm>
            <a:off x="8039100"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3</a:t>
            </a:r>
            <a:endParaRPr lang="en-US" sz="2700" dirty="0"/>
          </a:p>
        </p:txBody>
      </p:sp>
      <p:sp>
        <p:nvSpPr>
          <p:cNvPr id="10" name="Step 3"/>
          <p:cNvSpPr/>
          <p:nvPr/>
        </p:nvSpPr>
        <p:spPr>
          <a:xfrm>
            <a:off x="7781925" y="6048375"/>
            <a:ext cx="1514475" cy="714375"/>
          </a:xfrm>
          <a:prstGeom prst="rect">
            <a:avLst/>
          </a:prstGeom>
          <a:noFill/>
          <a:ln/>
        </p:spPr>
        <p:txBody>
          <a:bodyPr wrap="square" lIns="0" tIns="0" rIns="0" bIns="0" rtlCol="0" anchor="t"/>
          <a:lstStyle/>
          <a:p>
            <a:pPr marL="0" indent="0" algn="l">
              <a:lnSpc>
                <a:spcPts val="5625"/>
              </a:lnSpc>
              <a:buNone/>
            </a:pPr>
            <a:r>
              <a:rPr lang="en-US" sz="3750" dirty="0">
                <a:solidFill>
                  <a:srgbClr val="FFFFFF"/>
                </a:solidFill>
                <a:latin typeface="Poppins SemiBold" pitchFamily="34" charset="0"/>
                <a:ea typeface="Poppins SemiBold" pitchFamily="34" charset="-122"/>
                <a:cs typeface="Poppins SemiBold" pitchFamily="34" charset="-120"/>
              </a:rPr>
              <a:t>Step 3</a:t>
            </a:r>
            <a:endParaRPr lang="en-US" sz="3750" dirty="0"/>
          </a:p>
        </p:txBody>
      </p:sp>
      <p:sp>
        <p:nvSpPr>
          <p:cNvPr id="11" name="Generating themes"/>
          <p:cNvSpPr/>
          <p:nvPr/>
        </p:nvSpPr>
        <p:spPr>
          <a:xfrm>
            <a:off x="7781925" y="6991350"/>
            <a:ext cx="3324225" cy="304800"/>
          </a:xfrm>
          <a:prstGeom prst="rect">
            <a:avLst/>
          </a:prstGeom>
          <a:noFill/>
          <a:ln/>
        </p:spPr>
        <p:txBody>
          <a:bodyPr wrap="square" lIns="0" tIns="0" rIns="0" bIns="0" rtlCol="0" anchor="t"/>
          <a:lstStyle/>
          <a:p>
            <a:pPr marL="0" indent="0" algn="l">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Generating themes </a:t>
            </a:r>
            <a:endParaRPr lang="en-US" sz="1800" dirty="0"/>
          </a:p>
        </p:txBody>
      </p:sp>
      <p:sp>
        <p:nvSpPr>
          <p:cNvPr id="12" name="name_4"/>
          <p:cNvSpPr/>
          <p:nvPr/>
        </p:nvSpPr>
        <p:spPr>
          <a:xfrm>
            <a:off x="1145857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4</a:t>
            </a:r>
            <a:endParaRPr lang="en-US" sz="2700" dirty="0"/>
          </a:p>
        </p:txBody>
      </p:sp>
      <p:sp>
        <p:nvSpPr>
          <p:cNvPr id="13" name="Step 4"/>
          <p:cNvSpPr/>
          <p:nvPr/>
        </p:nvSpPr>
        <p:spPr>
          <a:xfrm>
            <a:off x="11196638" y="6048375"/>
            <a:ext cx="1543050" cy="714375"/>
          </a:xfrm>
          <a:prstGeom prst="rect">
            <a:avLst/>
          </a:prstGeom>
          <a:noFill/>
          <a:ln/>
        </p:spPr>
        <p:txBody>
          <a:bodyPr wrap="square" lIns="0" tIns="0" rIns="0" bIns="0" rtlCol="0" anchor="t"/>
          <a:lstStyle/>
          <a:p>
            <a:pPr marL="0" indent="0" algn="l">
              <a:lnSpc>
                <a:spcPts val="5625"/>
              </a:lnSpc>
              <a:buNone/>
            </a:pPr>
            <a:r>
              <a:rPr lang="en-US" sz="3750" dirty="0">
                <a:solidFill>
                  <a:srgbClr val="FFFFFF"/>
                </a:solidFill>
                <a:latin typeface="Poppins SemiBold" pitchFamily="34" charset="0"/>
                <a:ea typeface="Poppins SemiBold" pitchFamily="34" charset="-122"/>
                <a:cs typeface="Poppins SemiBold" pitchFamily="34" charset="-120"/>
              </a:rPr>
              <a:t>Step 4</a:t>
            </a:r>
            <a:endParaRPr lang="en-US" sz="3750" dirty="0"/>
          </a:p>
        </p:txBody>
      </p:sp>
      <p:sp>
        <p:nvSpPr>
          <p:cNvPr id="14" name="Prioritising key findings and writing up themes"/>
          <p:cNvSpPr/>
          <p:nvPr/>
        </p:nvSpPr>
        <p:spPr>
          <a:xfrm>
            <a:off x="11196638" y="6991350"/>
            <a:ext cx="2324100" cy="914400"/>
          </a:xfrm>
          <a:prstGeom prst="rect">
            <a:avLst/>
          </a:prstGeom>
          <a:noFill/>
          <a:ln/>
        </p:spPr>
        <p:txBody>
          <a:bodyPr wrap="square" lIns="0" tIns="0" rIns="0" bIns="0" rtlCol="0" anchor="t"/>
          <a:lstStyle/>
          <a:p>
            <a:pPr marL="0" indent="0" algn="l">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Prioritising key findings and writing up themes</a:t>
            </a:r>
            <a:endParaRPr lang="en-US" sz="1800" dirty="0"/>
          </a:p>
        </p:txBody>
      </p:sp>
      <p:sp>
        <p:nvSpPr>
          <p:cNvPr id="15" name="name_5"/>
          <p:cNvSpPr/>
          <p:nvPr/>
        </p:nvSpPr>
        <p:spPr>
          <a:xfrm>
            <a:off x="14868525" y="4591050"/>
            <a:ext cx="733425" cy="523875"/>
          </a:xfrm>
          <a:prstGeom prst="rect">
            <a:avLst/>
          </a:prstGeom>
          <a:noFill/>
          <a:ln/>
        </p:spPr>
        <p:txBody>
          <a:bodyPr wrap="square" lIns="0" tIns="0" rIns="0" bIns="0" rtlCol="0" anchor="ctr"/>
          <a:lstStyle/>
          <a:p>
            <a:pPr marL="0" indent="0" algn="ctr">
              <a:lnSpc>
                <a:spcPts val="4125"/>
              </a:lnSpc>
              <a:buNone/>
            </a:pPr>
            <a:r>
              <a:rPr lang="en-US" sz="2700" dirty="0">
                <a:solidFill>
                  <a:srgbClr val="0D0D0D"/>
                </a:solidFill>
                <a:latin typeface="Poppins SemiBold" pitchFamily="34" charset="0"/>
                <a:ea typeface="Poppins SemiBold" pitchFamily="34" charset="-122"/>
                <a:cs typeface="Poppins SemiBold" pitchFamily="34" charset="-120"/>
              </a:rPr>
              <a:t>5</a:t>
            </a:r>
            <a:endParaRPr lang="en-US" sz="2700" dirty="0"/>
          </a:p>
        </p:txBody>
      </p:sp>
      <p:sp>
        <p:nvSpPr>
          <p:cNvPr id="16" name="Step 5"/>
          <p:cNvSpPr/>
          <p:nvPr/>
        </p:nvSpPr>
        <p:spPr>
          <a:xfrm>
            <a:off x="14611350" y="6048375"/>
            <a:ext cx="1533525" cy="714375"/>
          </a:xfrm>
          <a:prstGeom prst="rect">
            <a:avLst/>
          </a:prstGeom>
          <a:noFill/>
          <a:ln/>
        </p:spPr>
        <p:txBody>
          <a:bodyPr wrap="square" lIns="0" tIns="0" rIns="0" bIns="0" rtlCol="0" anchor="t"/>
          <a:lstStyle/>
          <a:p>
            <a:pPr marL="0" indent="0" algn="l">
              <a:lnSpc>
                <a:spcPts val="5625"/>
              </a:lnSpc>
              <a:buNone/>
            </a:pPr>
            <a:r>
              <a:rPr lang="en-US" sz="3750" dirty="0">
                <a:solidFill>
                  <a:srgbClr val="FFFFFF"/>
                </a:solidFill>
                <a:latin typeface="Poppins SemiBold" pitchFamily="34" charset="0"/>
                <a:ea typeface="Poppins SemiBold" pitchFamily="34" charset="-122"/>
                <a:cs typeface="Poppins SemiBold" pitchFamily="34" charset="-120"/>
              </a:rPr>
              <a:t>Step 5</a:t>
            </a:r>
            <a:endParaRPr lang="en-US" sz="3750" dirty="0"/>
          </a:p>
        </p:txBody>
      </p:sp>
      <p:sp>
        <p:nvSpPr>
          <p:cNvPr id="17" name="Using themes and key findings as an evidence base"/>
          <p:cNvSpPr/>
          <p:nvPr/>
        </p:nvSpPr>
        <p:spPr>
          <a:xfrm>
            <a:off x="14611350" y="6991350"/>
            <a:ext cx="2324100" cy="914400"/>
          </a:xfrm>
          <a:prstGeom prst="rect">
            <a:avLst/>
          </a:prstGeom>
          <a:noFill/>
          <a:ln/>
        </p:spPr>
        <p:txBody>
          <a:bodyPr wrap="square" lIns="0" tIns="0" rIns="0" bIns="0" rtlCol="0" anchor="t"/>
          <a:lstStyle/>
          <a:p>
            <a:pPr marL="0" indent="0" algn="l">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Using themes and key findings as an evidence base</a:t>
            </a:r>
            <a:endParaRPr lang="en-US" sz="1800" dirty="0"/>
          </a:p>
        </p:txBody>
      </p:sp>
      <p:sp>
        <p:nvSpPr>
          <p:cNvPr id="18" name="Steps of thematic data analysis - and howwhere do we adapt for RQA"/>
          <p:cNvSpPr/>
          <p:nvPr/>
        </p:nvSpPr>
        <p:spPr>
          <a:xfrm>
            <a:off x="952500" y="952500"/>
            <a:ext cx="14306550" cy="2000250"/>
          </a:xfrm>
          <a:prstGeom prst="rect">
            <a:avLst/>
          </a:prstGeom>
          <a:noFill/>
          <a:ln/>
        </p:spPr>
        <p:txBody>
          <a:bodyPr wrap="square" lIns="0" tIns="0" rIns="0" bIns="0" rtlCol="0" anchor="t"/>
          <a:lstStyle/>
          <a:p>
            <a:pPr marL="0" indent="0" algn="l">
              <a:lnSpc>
                <a:spcPts val="7875"/>
              </a:lnSpc>
              <a:buNone/>
            </a:pPr>
            <a:r>
              <a:rPr lang="en-US" sz="6000" dirty="0">
                <a:solidFill>
                  <a:srgbClr val="FFFFFF"/>
                </a:solidFill>
                <a:latin typeface="Poppins SemiBold" pitchFamily="34" charset="0"/>
                <a:ea typeface="Poppins SemiBold" pitchFamily="34" charset="-122"/>
                <a:cs typeface="Poppins SemiBold" pitchFamily="34" charset="-120"/>
              </a:rPr>
              <a:t>Steps of thematic data analysis - and how/where do we adapt for RQA</a:t>
            </a:r>
            <a:endParaRPr lang="en-US" sz="6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pic>
        <p:nvPicPr>
          <p:cNvPr id="2" name="Block 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2500" y="3438525"/>
            <a:ext cx="7848600" cy="628650"/>
          </a:xfrm>
          <a:prstGeom prst="rect">
            <a:avLst/>
          </a:prstGeom>
        </p:spPr>
      </p:pic>
      <p:pic>
        <p:nvPicPr>
          <p:cNvPr id="3" name="Frame 2095584900" descr="preencoded.png"/>
          <p:cNvPicPr>
            <a:picLocks noChangeAspect="1"/>
          </p:cNvPicPr>
          <p:nvPr/>
        </p:nvPicPr>
        <p:blipFill>
          <a:blip r:embed="rId5"/>
          <a:srcRect/>
          <a:stretch/>
        </p:blipFill>
        <p:spPr>
          <a:xfrm>
            <a:off x="0" y="0"/>
            <a:ext cx="18288000" cy="2505075"/>
          </a:xfrm>
          <a:prstGeom prst="rect">
            <a:avLst/>
          </a:prstGeom>
        </p:spPr>
      </p:pic>
      <p:pic>
        <p:nvPicPr>
          <p:cNvPr id="4" name="Block 4"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705975" y="3438525"/>
            <a:ext cx="7848600" cy="628650"/>
          </a:xfrm>
          <a:prstGeom prst="rect">
            <a:avLst/>
          </a:prstGeom>
        </p:spPr>
      </p:pic>
      <p:sp>
        <p:nvSpPr>
          <p:cNvPr id="5" name="CODES"/>
          <p:cNvSpPr/>
          <p:nvPr/>
        </p:nvSpPr>
        <p:spPr>
          <a:xfrm>
            <a:off x="1104900" y="3590925"/>
            <a:ext cx="4781550" cy="323850"/>
          </a:xfrm>
          <a:prstGeom prst="rect">
            <a:avLst/>
          </a:prstGeom>
          <a:noFill/>
          <a:ln/>
        </p:spPr>
        <p:txBody>
          <a:bodyPr wrap="square" lIns="0" tIns="0" rIns="0" bIns="0" rtlCol="0" anchor="t"/>
          <a:lstStyle/>
          <a:p>
            <a:pPr marL="0" indent="0" algn="l">
              <a:lnSpc>
                <a:spcPts val="2550"/>
              </a:lnSpc>
              <a:buNone/>
            </a:pPr>
            <a:r>
              <a:rPr lang="en-US" sz="1800" dirty="0">
                <a:solidFill>
                  <a:srgbClr val="FFFFFF"/>
                </a:solidFill>
                <a:latin typeface="Poppins SemiBold" pitchFamily="34" charset="0"/>
                <a:ea typeface="Poppins SemiBold" pitchFamily="34" charset="-122"/>
                <a:cs typeface="Poppins SemiBold" pitchFamily="34" charset="-120"/>
              </a:rPr>
              <a:t>CODES</a:t>
            </a:r>
            <a:endParaRPr lang="en-US" sz="1800" dirty="0"/>
          </a:p>
        </p:txBody>
      </p:sp>
      <p:sp>
        <p:nvSpPr>
          <p:cNvPr id="6" name="Step 3 Generating theme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Step 3: Generating themes</a:t>
            </a:r>
            <a:endParaRPr lang="en-US" sz="5250" dirty="0"/>
          </a:p>
        </p:txBody>
      </p:sp>
      <p:sp>
        <p:nvSpPr>
          <p:cNvPr id="7" name="Basic analytic units You can think of them as labels words or short phrases given to a piece of text about a particular topic Tools for organising your data"/>
          <p:cNvSpPr/>
          <p:nvPr/>
        </p:nvSpPr>
        <p:spPr>
          <a:xfrm>
            <a:off x="952500" y="4333875"/>
            <a:ext cx="7863014" cy="125730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Basic analytic units. 
You can think of them as labels (words or short phrases) given to a piece of text about a particular topic. 
Tools for organising your data. </a:t>
            </a:r>
            <a:endParaRPr lang="en-US" sz="1500" dirty="0"/>
          </a:p>
        </p:txBody>
      </p:sp>
      <p:sp>
        <p:nvSpPr>
          <p:cNvPr id="8" name="THEMES"/>
          <p:cNvSpPr/>
          <p:nvPr/>
        </p:nvSpPr>
        <p:spPr>
          <a:xfrm>
            <a:off x="9858375" y="3590925"/>
            <a:ext cx="4781550" cy="323850"/>
          </a:xfrm>
          <a:prstGeom prst="rect">
            <a:avLst/>
          </a:prstGeom>
          <a:noFill/>
          <a:ln/>
        </p:spPr>
        <p:txBody>
          <a:bodyPr wrap="square" lIns="0" tIns="0" rIns="0" bIns="0" rtlCol="0" anchor="t"/>
          <a:lstStyle/>
          <a:p>
            <a:pPr marL="0" indent="0" algn="l">
              <a:lnSpc>
                <a:spcPts val="2550"/>
              </a:lnSpc>
              <a:buNone/>
            </a:pPr>
            <a:r>
              <a:rPr lang="en-US" sz="1800" dirty="0">
                <a:solidFill>
                  <a:srgbClr val="FFFFFF"/>
                </a:solidFill>
                <a:latin typeface="Poppins SemiBold" pitchFamily="34" charset="0"/>
                <a:ea typeface="Poppins SemiBold" pitchFamily="34" charset="-122"/>
                <a:cs typeface="Poppins SemiBold" pitchFamily="34" charset="-120"/>
              </a:rPr>
              <a:t>THEMES</a:t>
            </a:r>
            <a:endParaRPr lang="en-US" sz="1800" dirty="0"/>
          </a:p>
        </p:txBody>
      </p:sp>
      <p:sp>
        <p:nvSpPr>
          <p:cNvPr id="9" name="The overarching ideas  the pattern or relationships across the data set Emerge when we look over our codes and see how they combine to answer our researchassessment questions Tend to be broader and more inclusive than codes often combining several codes i"/>
          <p:cNvSpPr/>
          <p:nvPr/>
        </p:nvSpPr>
        <p:spPr>
          <a:xfrm>
            <a:off x="9710607" y="4333875"/>
            <a:ext cx="7863014" cy="220027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The overarching ideas – the pattern or relationships across the data set.
Emerge when we look over our codes and see how they combine to answer our research/assessment questions.
Tend to be broader and more inclusive than codes (often combining several codes into one) and expressed in longer phrases or sentences.
Involve analysis and interpretation, rather than just using the interview questions.</a:t>
            </a:r>
            <a:endParaRPr lang="en-US" sz="1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1876425"/>
          </a:xfrm>
          <a:prstGeom prst="rect">
            <a:avLst/>
          </a:prstGeom>
        </p:spPr>
      </p:pic>
      <p:pic>
        <p:nvPicPr>
          <p:cNvPr id="3" name="image3.png" descr="preencoded.png"/>
          <p:cNvPicPr>
            <a:picLocks noChangeAspect="1"/>
          </p:cNvPicPr>
          <p:nvPr/>
        </p:nvPicPr>
        <p:blipFill>
          <a:blip r:embed="rId5"/>
          <a:srcRect/>
          <a:stretch/>
        </p:blipFill>
        <p:spPr>
          <a:xfrm>
            <a:off x="10496550" y="2257425"/>
            <a:ext cx="7277100" cy="7534275"/>
          </a:xfrm>
          <a:prstGeom prst="rect">
            <a:avLst/>
          </a:prstGeom>
        </p:spPr>
      </p:pic>
      <p:pic>
        <p:nvPicPr>
          <p:cNvPr id="4" name="image2.png" descr="preencoded.png"/>
          <p:cNvPicPr>
            <a:picLocks noChangeAspect="1"/>
          </p:cNvPicPr>
          <p:nvPr/>
        </p:nvPicPr>
        <p:blipFill>
          <a:blip r:embed="rId6"/>
          <a:srcRect/>
          <a:stretch/>
        </p:blipFill>
        <p:spPr>
          <a:xfrm>
            <a:off x="819150" y="5467350"/>
            <a:ext cx="9363075" cy="3152775"/>
          </a:xfrm>
          <a:prstGeom prst="rect">
            <a:avLst/>
          </a:prstGeom>
        </p:spPr>
      </p:pic>
      <p:pic>
        <p:nvPicPr>
          <p:cNvPr id="5" name="Frame 2095584907"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952500" y="2657475"/>
            <a:ext cx="9096375" cy="1895475"/>
          </a:xfrm>
          <a:prstGeom prst="rect">
            <a:avLst/>
          </a:prstGeom>
        </p:spPr>
      </p:pic>
      <p:sp>
        <p:nvSpPr>
          <p:cNvPr id="6" name="Coding in a Word document"/>
          <p:cNvSpPr/>
          <p:nvPr/>
        </p:nvSpPr>
        <p:spPr>
          <a:xfrm>
            <a:off x="952500" y="571500"/>
            <a:ext cx="16640175"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Coding in a Word document</a:t>
            </a:r>
            <a:endParaRPr lang="en-US" sz="5250" dirty="0"/>
          </a:p>
        </p:txBody>
      </p:sp>
      <p:sp>
        <p:nvSpPr>
          <p:cNvPr id="7" name="KII  Research topic adolescent health Location Fara Village in Bagara Somalia Participant Fara village chief FC"/>
          <p:cNvSpPr/>
          <p:nvPr/>
        </p:nvSpPr>
        <p:spPr>
          <a:xfrm>
            <a:off x="1257300" y="2962275"/>
            <a:ext cx="8505825" cy="1285875"/>
          </a:xfrm>
          <a:prstGeom prst="rect">
            <a:avLst/>
          </a:prstGeom>
          <a:noFill/>
          <a:ln/>
        </p:spPr>
        <p:txBody>
          <a:bodyPr wrap="square" lIns="0" tIns="0" rIns="0" bIns="0" rtlCol="0" anchor="t"/>
          <a:lstStyle/>
          <a:p>
            <a:pPr marL="0" indent="0" algn="l">
              <a:lnSpc>
                <a:spcPts val="3375"/>
              </a:lnSpc>
              <a:buNone/>
            </a:pPr>
            <a:r>
              <a:rPr lang="en-US" sz="2250" dirty="0">
                <a:solidFill>
                  <a:srgbClr val="2F9C67"/>
                </a:solidFill>
                <a:latin typeface="Poppins SemiBold" pitchFamily="34" charset="0"/>
                <a:ea typeface="Poppins SemiBold" pitchFamily="34" charset="-122"/>
                <a:cs typeface="Poppins SemiBold" pitchFamily="34" charset="-120"/>
              </a:rPr>
              <a:t>KII – Research topic: adolescent health
</a:t>
            </a:r>
            <a:r>
              <a:rPr lang="en-US" sz="2250" dirty="0">
                <a:solidFill>
                  <a:srgbClr val="0D0D0D"/>
                </a:solidFill>
                <a:latin typeface="Poppins SemiBold" pitchFamily="34" charset="0"/>
                <a:ea typeface="Poppins SemiBold" pitchFamily="34" charset="-122"/>
                <a:cs typeface="Poppins SemiBold" pitchFamily="34" charset="-120"/>
              </a:rPr>
              <a:t>Location: Fara Village in Bagara, Somalia
Participant: Fara village chief (FC) </a:t>
            </a:r>
            <a:endParaRPr lang="en-US" sz="22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FFFFF"/>
        </a:solidFill>
        <a:effectLst/>
      </p:bgPr>
    </p:bg>
    <p:spTree>
      <p:nvGrpSpPr>
        <p:cNvPr id="1" name=""/>
        <p:cNvGrpSpPr/>
        <p:nvPr/>
      </p:nvGrpSpPr>
      <p:grpSpPr>
        <a:xfrm>
          <a:off x="0" y="0"/>
          <a:ext cx="0" cy="0"/>
          <a:chOff x="0" y="0"/>
          <a:chExt cx="0" cy="0"/>
        </a:xfrm>
      </p:grpSpPr>
      <p:pic>
        <p:nvPicPr>
          <p:cNvPr id="2" name="Block 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2500" y="3438525"/>
            <a:ext cx="7848600" cy="628650"/>
          </a:xfrm>
          <a:prstGeom prst="rect">
            <a:avLst/>
          </a:prstGeom>
        </p:spPr>
      </p:pic>
      <p:pic>
        <p:nvPicPr>
          <p:cNvPr id="3" name="Frame 2095584900" descr="preencoded.png"/>
          <p:cNvPicPr>
            <a:picLocks noChangeAspect="1"/>
          </p:cNvPicPr>
          <p:nvPr/>
        </p:nvPicPr>
        <p:blipFill>
          <a:blip r:embed="rId5"/>
          <a:srcRect/>
          <a:stretch/>
        </p:blipFill>
        <p:spPr>
          <a:xfrm>
            <a:off x="0" y="0"/>
            <a:ext cx="18288000" cy="2505075"/>
          </a:xfrm>
          <a:prstGeom prst="rect">
            <a:avLst/>
          </a:prstGeom>
        </p:spPr>
      </p:pic>
      <p:pic>
        <p:nvPicPr>
          <p:cNvPr id="4" name="Block 4"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705975" y="3438525"/>
            <a:ext cx="7848600" cy="628650"/>
          </a:xfrm>
          <a:prstGeom prst="rect">
            <a:avLst/>
          </a:prstGeom>
        </p:spPr>
      </p:pic>
      <p:pic>
        <p:nvPicPr>
          <p:cNvPr id="5" name="Block 6"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952500" y="6448425"/>
            <a:ext cx="7848600" cy="628650"/>
          </a:xfrm>
          <a:prstGeom prst="rect">
            <a:avLst/>
          </a:prstGeom>
        </p:spPr>
      </p:pic>
      <p:sp>
        <p:nvSpPr>
          <p:cNvPr id="6" name="CODES"/>
          <p:cNvSpPr/>
          <p:nvPr/>
        </p:nvSpPr>
        <p:spPr>
          <a:xfrm>
            <a:off x="1104900" y="3590925"/>
            <a:ext cx="4781550" cy="323850"/>
          </a:xfrm>
          <a:prstGeom prst="rect">
            <a:avLst/>
          </a:prstGeom>
          <a:noFill/>
          <a:ln/>
        </p:spPr>
        <p:txBody>
          <a:bodyPr wrap="square" lIns="0" tIns="0" rIns="0" bIns="0" rtlCol="0" anchor="t"/>
          <a:lstStyle/>
          <a:p>
            <a:pPr marL="0" indent="0" algn="l">
              <a:lnSpc>
                <a:spcPts val="2550"/>
              </a:lnSpc>
              <a:buNone/>
            </a:pPr>
            <a:r>
              <a:rPr lang="en-US" sz="1800" dirty="0">
                <a:solidFill>
                  <a:srgbClr val="FFFFFF"/>
                </a:solidFill>
                <a:latin typeface="Poppins SemiBold" pitchFamily="34" charset="0"/>
                <a:ea typeface="Poppins SemiBold" pitchFamily="34" charset="-122"/>
                <a:cs typeface="Poppins SemiBold" pitchFamily="34" charset="-120"/>
              </a:rPr>
              <a:t>CODES</a:t>
            </a:r>
            <a:endParaRPr lang="en-US" sz="1800" dirty="0"/>
          </a:p>
        </p:txBody>
      </p:sp>
      <p:sp>
        <p:nvSpPr>
          <p:cNvPr id="7" name="Step 3 Generating theme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Step 3: Generating themes</a:t>
            </a:r>
            <a:endParaRPr lang="en-US" sz="5250" dirty="0"/>
          </a:p>
        </p:txBody>
      </p:sp>
      <p:sp>
        <p:nvSpPr>
          <p:cNvPr id="8" name="Basic analytic units You can think of them as labels words or short phrases given to a piece of text about a particular topic Tools for organising your data"/>
          <p:cNvSpPr/>
          <p:nvPr/>
        </p:nvSpPr>
        <p:spPr>
          <a:xfrm>
            <a:off x="952500" y="4333875"/>
            <a:ext cx="7863014" cy="125730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Basic analytic units. 
You can think of them as labels (words or short phrases) given to a piece of text about a particular topic. 
Tools for organising your data. </a:t>
            </a:r>
            <a:endParaRPr lang="en-US" sz="1500" dirty="0"/>
          </a:p>
        </p:txBody>
      </p:sp>
      <p:sp>
        <p:nvSpPr>
          <p:cNvPr id="9" name="THEMES"/>
          <p:cNvSpPr/>
          <p:nvPr/>
        </p:nvSpPr>
        <p:spPr>
          <a:xfrm>
            <a:off x="9858375" y="3590925"/>
            <a:ext cx="4781550" cy="323850"/>
          </a:xfrm>
          <a:prstGeom prst="rect">
            <a:avLst/>
          </a:prstGeom>
          <a:noFill/>
          <a:ln/>
        </p:spPr>
        <p:txBody>
          <a:bodyPr wrap="square" lIns="0" tIns="0" rIns="0" bIns="0" rtlCol="0" anchor="t"/>
          <a:lstStyle/>
          <a:p>
            <a:pPr marL="0" indent="0" algn="l">
              <a:lnSpc>
                <a:spcPts val="2550"/>
              </a:lnSpc>
              <a:buNone/>
            </a:pPr>
            <a:r>
              <a:rPr lang="en-US" sz="1800" dirty="0">
                <a:solidFill>
                  <a:srgbClr val="FFFFFF"/>
                </a:solidFill>
                <a:latin typeface="Poppins SemiBold" pitchFamily="34" charset="0"/>
                <a:ea typeface="Poppins SemiBold" pitchFamily="34" charset="-122"/>
                <a:cs typeface="Poppins SemiBold" pitchFamily="34" charset="-120"/>
              </a:rPr>
              <a:t>THEMES</a:t>
            </a:r>
            <a:endParaRPr lang="en-US" sz="1800" dirty="0"/>
          </a:p>
        </p:txBody>
      </p:sp>
      <p:sp>
        <p:nvSpPr>
          <p:cNvPr id="10" name="The overarching ideas  the pattern or relationships across the data set Emerge when we look over our codes and see how they combine to answer our researchassessment questions Tend to be broader and more inclusive than codes often combining several codes i"/>
          <p:cNvSpPr/>
          <p:nvPr/>
        </p:nvSpPr>
        <p:spPr>
          <a:xfrm>
            <a:off x="9710607" y="4333875"/>
            <a:ext cx="7863014" cy="220027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The overarching ideas – the pattern or relationships across the data set.
Emerge when we look over our codes and see how they combine to answer our research/assessment questions.
Tend to be broader and more inclusive than codes (often combining several codes into one) and expressed in longer phrases or sentences.
Involve analysis and interpretation, rather than just using the interview questions.</a:t>
            </a:r>
            <a:endParaRPr lang="en-US" sz="1500" dirty="0"/>
          </a:p>
        </p:txBody>
      </p:sp>
      <p:sp>
        <p:nvSpPr>
          <p:cNvPr id="11" name="Overarching theme"/>
          <p:cNvSpPr/>
          <p:nvPr/>
        </p:nvSpPr>
        <p:spPr>
          <a:xfrm>
            <a:off x="1104900" y="6600825"/>
            <a:ext cx="4781550" cy="323850"/>
          </a:xfrm>
          <a:prstGeom prst="rect">
            <a:avLst/>
          </a:prstGeom>
          <a:noFill/>
          <a:ln/>
        </p:spPr>
        <p:txBody>
          <a:bodyPr wrap="square" lIns="0" tIns="0" rIns="0" bIns="0" rtlCol="0" anchor="t"/>
          <a:lstStyle/>
          <a:p>
            <a:pPr marL="0" indent="0" algn="l">
              <a:lnSpc>
                <a:spcPts val="2550"/>
              </a:lnSpc>
              <a:buNone/>
            </a:pPr>
            <a:r>
              <a:rPr lang="en-US" sz="1800" dirty="0">
                <a:solidFill>
                  <a:srgbClr val="FFFFFF"/>
                </a:solidFill>
                <a:latin typeface="Poppins SemiBold" pitchFamily="34" charset="0"/>
                <a:ea typeface="Poppins SemiBold" pitchFamily="34" charset="-122"/>
                <a:cs typeface="Poppins SemiBold" pitchFamily="34" charset="-120"/>
              </a:rPr>
              <a:t>OVERARCHING THEME</a:t>
            </a:r>
            <a:endParaRPr lang="en-US" sz="1800" dirty="0"/>
          </a:p>
        </p:txBody>
      </p:sp>
      <p:sp>
        <p:nvSpPr>
          <p:cNvPr id="12" name="Social position influences access to healthy foods for adolescents in rural Somalia"/>
          <p:cNvSpPr/>
          <p:nvPr/>
        </p:nvSpPr>
        <p:spPr>
          <a:xfrm>
            <a:off x="957132" y="7343775"/>
            <a:ext cx="7863014" cy="62865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Social position influences access to healthy foods for adolescents in rural Somalia</a:t>
            </a:r>
            <a:endParaRPr lang="en-US" sz="1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8"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5724525"/>
            <a:ext cx="16602075" cy="4057650"/>
          </a:xfrm>
          <a:prstGeom prst="rect">
            <a:avLst/>
          </a:prstGeom>
        </p:spPr>
      </p:pic>
      <p:pic>
        <p:nvPicPr>
          <p:cNvPr id="4" name="Frame 2095584913"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952500" y="2867025"/>
            <a:ext cx="16602075" cy="2590800"/>
          </a:xfrm>
          <a:prstGeom prst="rect">
            <a:avLst/>
          </a:prstGeom>
        </p:spPr>
      </p:pic>
      <p:sp>
        <p:nvSpPr>
          <p:cNvPr id="5" name="Deductive vs inductive coding"/>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Deductive vs. inductive coding</a:t>
            </a:r>
            <a:endParaRPr lang="en-US" sz="5250" dirty="0"/>
          </a:p>
        </p:txBody>
      </p:sp>
      <p:sp>
        <p:nvSpPr>
          <p:cNvPr id="6" name="Look back at your data and codebook from cholera RQA What are some overarching themes"/>
          <p:cNvSpPr/>
          <p:nvPr/>
        </p:nvSpPr>
        <p:spPr>
          <a:xfrm>
            <a:off x="1485900" y="6348413"/>
            <a:ext cx="15554325" cy="1143000"/>
          </a:xfrm>
          <a:prstGeom prst="rect">
            <a:avLst/>
          </a:prstGeom>
          <a:noFill/>
          <a:ln/>
        </p:spPr>
        <p:txBody>
          <a:bodyPr wrap="square" lIns="0" tIns="0" rIns="0" bIns="0" rtlCol="0" anchor="t"/>
          <a:lstStyle/>
          <a:p>
            <a:pPr marL="0" indent="0" algn="l">
              <a:lnSpc>
                <a:spcPts val="4200"/>
              </a:lnSpc>
              <a:buNone/>
            </a:pPr>
            <a:r>
              <a:rPr lang="en-US" sz="3000" dirty="0">
                <a:solidFill>
                  <a:srgbClr val="0D0D0D"/>
                </a:solidFill>
                <a:latin typeface="Poppins SemiBold" pitchFamily="34" charset="0"/>
                <a:ea typeface="Poppins SemiBold" pitchFamily="34" charset="-122"/>
                <a:cs typeface="Poppins SemiBold" pitchFamily="34" charset="-120"/>
              </a:rPr>
              <a:t>Look back at your data and codebook from cholera RQA.
What are some overarching themes? </a:t>
            </a:r>
            <a:endParaRPr lang="en-US" sz="3000" dirty="0"/>
          </a:p>
        </p:txBody>
      </p:sp>
      <p:sp>
        <p:nvSpPr>
          <p:cNvPr id="7" name="REMEMBER themes The overarching ideas  the pattern or relationships across the data set Emerge when we look over our codes and see how they combine to answer our researchassessment questions Tend to be broader and more inclusive than codes and expressed i"/>
          <p:cNvSpPr/>
          <p:nvPr/>
        </p:nvSpPr>
        <p:spPr>
          <a:xfrm>
            <a:off x="1485900" y="7586663"/>
            <a:ext cx="15554325" cy="15716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REMEMBER, themes
The overarching ideas – the pattern or relationships across the data set.
Emerge when we look over our codes and see how they combine to answer our research/assessment questions.
Tend to be broader and more inclusive than codes and expressed in longer phrases or sentences.
Involve analysis and interpretation, rather than just using the interview questions.</a:t>
            </a:r>
            <a:endParaRPr lang="en-US" sz="1500" dirty="0"/>
          </a:p>
        </p:txBody>
      </p:sp>
      <p:sp>
        <p:nvSpPr>
          <p:cNvPr id="8" name="What are the major issues facing survivorscaregivers illness narrative careseeking  treatment post discharge community perceptions CATI aftermath"/>
          <p:cNvSpPr/>
          <p:nvPr/>
        </p:nvSpPr>
        <p:spPr>
          <a:xfrm>
            <a:off x="1905000" y="3305175"/>
            <a:ext cx="14478000" cy="1714500"/>
          </a:xfrm>
          <a:prstGeom prst="rect">
            <a:avLst/>
          </a:prstGeom>
          <a:noFill/>
          <a:ln/>
        </p:spPr>
        <p:txBody>
          <a:bodyPr wrap="square" lIns="0" tIns="0" rIns="0" bIns="0" rtlCol="0" anchor="ctr"/>
          <a:lstStyle/>
          <a:p>
            <a:pPr marL="0" indent="0" algn="ctr">
              <a:lnSpc>
                <a:spcPts val="4500"/>
              </a:lnSpc>
              <a:buNone/>
            </a:pPr>
            <a:r>
              <a:rPr lang="en-US" sz="3150" dirty="0">
                <a:solidFill>
                  <a:srgbClr val="FFFFFF"/>
                </a:solidFill>
                <a:latin typeface="Poppins SemiBold" pitchFamily="34" charset="0"/>
                <a:ea typeface="Poppins SemiBold" pitchFamily="34" charset="-122"/>
                <a:cs typeface="Poppins SemiBold" pitchFamily="34" charset="-120"/>
              </a:rPr>
              <a:t>What are the major issues facing survivors/caregivers? (illness narrative, careseeking &amp; treatment, post discharge, community perceptions, CATI, aftermath)</a:t>
            </a:r>
            <a:endParaRPr lang="en-US" sz="31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7"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52500" y="3843338"/>
            <a:ext cx="16383000" cy="4400550"/>
          </a:xfrm>
          <a:prstGeom prst="rect">
            <a:avLst/>
          </a:prstGeom>
        </p:spPr>
      </p:pic>
      <p:sp>
        <p:nvSpPr>
          <p:cNvPr id="4" name="Tips for generating theme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Tips for generating themes</a:t>
            </a:r>
            <a:endParaRPr lang="en-US" sz="5250" dirty="0"/>
          </a:p>
        </p:txBody>
      </p:sp>
      <p:sp>
        <p:nvSpPr>
          <p:cNvPr id="5" name="Generating themes is the creative part of analysis The outcome of this step is a list of themes and maybe sub-themes with all the data coded against them Some of the individual codes may themselves become main themes but not necessarily some may become su"/>
          <p:cNvSpPr/>
          <p:nvPr/>
        </p:nvSpPr>
        <p:spPr>
          <a:xfrm>
            <a:off x="2114550" y="4710113"/>
            <a:ext cx="14077950" cy="2667000"/>
          </a:xfrm>
          <a:prstGeom prst="rect">
            <a:avLst/>
          </a:prstGeom>
          <a:noFill/>
          <a:ln/>
        </p:spPr>
        <p:txBody>
          <a:bodyPr wrap="square" lIns="0" tIns="0" rIns="0" bIns="0" rtlCol="0" anchor="t"/>
          <a:lstStyle/>
          <a:p>
            <a:pPr marL="0" indent="0" algn="l">
              <a:lnSpc>
                <a:spcPts val="3000"/>
              </a:lnSpc>
              <a:buNone/>
            </a:pPr>
            <a:r>
              <a:rPr lang="en-US" sz="2400" dirty="0">
                <a:solidFill>
                  <a:srgbClr val="0D0D0D"/>
                </a:solidFill>
                <a:latin typeface="Poppins Light" pitchFamily="34" charset="0"/>
                <a:ea typeface="Poppins Light" pitchFamily="34" charset="-122"/>
                <a:cs typeface="Poppins Light" pitchFamily="34" charset="-120"/>
              </a:rPr>
              <a:t>Generating themes is the creative part of analysis!  
The outcome of this step is a list of themes and maybe sub-themes, with all the data coded against them.
Some of the individual codes may themselves become main themes (but not necessarily), some may become sub-themes.
Some codes might not belong anywhere - keep these together and revisit them later. 
Some additional themes may continue to emerge as you group the data.</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Custom</PresentationFormat>
  <Paragraphs>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3</cp:revision>
  <dcterms:created xsi:type="dcterms:W3CDTF">2025-01-22T15:13:52Z</dcterms:created>
  <dcterms:modified xsi:type="dcterms:W3CDTF">2025-02-04T20:10:03Z</dcterms:modified>
</cp:coreProperties>
</file>