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8288000" cy="10287000"/>
  <p:notesSz cx="10287000" cy="18288000"/>
  <p:defaultTextStyle>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9C10FC1-5CA8-7264-2ABA-6F3D3BEF5145}" v="3" dt="2025-02-04T20:10:18.74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4610"/>
  </p:normalViewPr>
  <p:slideViewPr>
    <p:cSldViewPr snapToGrid="0" snapToObjects="1">
      <p:cViewPr varScale="1">
        <p:scale>
          <a:sx n="136" d="100"/>
          <a:sy n="136" d="100"/>
        </p:scale>
        <p:origin x="216" y="3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a Nikolava" userId="S::mnikolava@ucgp.net::ed7a87f1-b503-40aa-9a08-dd3cc353aa60" providerId="AD" clId="Web-{29C10FC1-5CA8-7264-2ABA-6F3D3BEF5145}"/>
    <pc:docChg chg="modSld">
      <pc:chgData name="Maria Nikolava" userId="S::mnikolava@ucgp.net::ed7a87f1-b503-40aa-9a08-dd3cc353aa60" providerId="AD" clId="Web-{29C10FC1-5CA8-7264-2ABA-6F3D3BEF5145}" dt="2025-02-04T20:10:18.743" v="2"/>
      <pc:docMkLst>
        <pc:docMk/>
      </pc:docMkLst>
      <pc:sldChg chg="addSp modSp">
        <pc:chgData name="Maria Nikolava" userId="S::mnikolava@ucgp.net::ed7a87f1-b503-40aa-9a08-dd3cc353aa60" providerId="AD" clId="Web-{29C10FC1-5CA8-7264-2ABA-6F3D3BEF5145}" dt="2025-02-04T20:10:18.743" v="2"/>
        <pc:sldMkLst>
          <pc:docMk/>
          <pc:sldMk cId="0" sldId="256"/>
        </pc:sldMkLst>
        <pc:spChg chg="add mod">
          <ac:chgData name="Maria Nikolava" userId="S::mnikolava@ucgp.net::ed7a87f1-b503-40aa-9a08-dd3cc353aa60" providerId="AD" clId="Web-{29C10FC1-5CA8-7264-2ABA-6F3D3BEF5145}" dt="2025-02-04T20:10:18.743" v="2"/>
          <ac:spMkLst>
            <pc:docMk/>
            <pc:sldMk cId="0" sldId="256"/>
            <ac:spMk id="6" creationId="{DE4D545B-55DD-3056-5706-5C7E1B72BAA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457700" cy="91757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5827713" y="0"/>
            <a:ext cx="4457700" cy="917575"/>
          </a:xfrm>
          <a:prstGeom prst="rect">
            <a:avLst/>
          </a:prstGeom>
        </p:spPr>
        <p:txBody>
          <a:bodyPr vert="horz" lIns="91440" tIns="45720" rIns="91440" bIns="45720" rtlCol="0"/>
          <a:lstStyle>
            <a:lvl1pPr algn="r">
              <a:defRPr sz="1200"/>
            </a:lvl1pPr>
          </a:lstStyle>
          <a:p>
            <a:fld id="{E91E46AD-BA19-4E5B-9FCB-1B9C93F4E215}" type="datetimeFigureOut">
              <a:t>2/4/2025</a:t>
            </a:fld>
            <a:endParaRPr lang="en-GB"/>
          </a:p>
        </p:txBody>
      </p:sp>
      <p:sp>
        <p:nvSpPr>
          <p:cNvPr id="4" name="Slide Image Placeholder 3"/>
          <p:cNvSpPr>
            <a:spLocks noGrp="1" noRot="1" noChangeAspect="1"/>
          </p:cNvSpPr>
          <p:nvPr>
            <p:ph type="sldImg" idx="2"/>
          </p:nvPr>
        </p:nvSpPr>
        <p:spPr>
          <a:xfrm>
            <a:off x="-342900" y="2286000"/>
            <a:ext cx="10972800" cy="61722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1028700" y="8801100"/>
            <a:ext cx="8229600" cy="720090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17372013"/>
            <a:ext cx="4457700" cy="9159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5827713" y="17372013"/>
            <a:ext cx="4457700" cy="915987"/>
          </a:xfrm>
          <a:prstGeom prst="rect">
            <a:avLst/>
          </a:prstGeom>
        </p:spPr>
        <p:txBody>
          <a:bodyPr vert="horz" lIns="91440" tIns="45720" rIns="91440" bIns="45720" rtlCol="0" anchor="b"/>
          <a:lstStyle>
            <a:lvl1pPr algn="r">
              <a:defRPr sz="1200"/>
            </a:lvl1pPr>
          </a:lstStyle>
          <a:p>
            <a:fld id="{94ED105E-7AB2-450C-B8CD-05F2F72A57BD}" type="slidenum">
              <a:t>‹#›</a:t>
            </a:fld>
            <a:endParaRPr lang="en-GB"/>
          </a:p>
        </p:txBody>
      </p:sp>
    </p:spTree>
    <p:extLst>
      <p:ext uri="{BB962C8B-B14F-4D97-AF65-F5344CB8AC3E}">
        <p14:creationId xmlns:p14="http://schemas.microsoft.com/office/powerpoint/2010/main" val="617627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10</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11</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12</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13</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14</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2</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3</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4</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5</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6</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7</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8</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9</a:t>
            </a:fld>
            <a:endParaRPr lang="en-US"/>
          </a:p>
        </p:txBody>
      </p:sp>
    </p:spTree>
    <p:extLst>
      <p:ext uri="{BB962C8B-B14F-4D97-AF65-F5344CB8AC3E}">
        <p14:creationId xmlns:p14="http://schemas.microsoft.com/office/powerpoint/2010/main" val="1024086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DEFAULT">
    <p:bg>
      <p:bgRef idx="1001">
        <a:schemeClr val="bg1"/>
      </p:bgRef>
    </p:bg>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svg"/></Relationships>
</file>

<file path=ppt/slides/_rels/slide10.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image" Target="../media/image31.jpeg"/><Relationship Id="rId4" Type="http://schemas.openxmlformats.org/officeDocument/2006/relationships/image" Target="../media/image26.svg"/></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image" Target="../media/image33.svg"/><Relationship Id="rId5" Type="http://schemas.openxmlformats.org/officeDocument/2006/relationships/image" Target="../media/image32.png"/><Relationship Id="rId4" Type="http://schemas.openxmlformats.org/officeDocument/2006/relationships/image" Target="../media/image7.svg"/></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image" Target="../media/image33.svg"/><Relationship Id="rId5" Type="http://schemas.openxmlformats.org/officeDocument/2006/relationships/image" Target="../media/image32.png"/><Relationship Id="rId4" Type="http://schemas.openxmlformats.org/officeDocument/2006/relationships/image" Target="../media/image7.svg"/></Relationships>
</file>

<file path=ppt/slides/_rels/slide13.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35.svg"/></Relationships>
</file>

<file path=ppt/slides/_rels/slide14.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35.sv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5.sv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7.svg"/></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7.sv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7.svg"/></Relationships>
</file>

<file path=ppt/slides/_rels/slide7.xml.rels><?xml version="1.0" encoding="UTF-8" standalone="yes"?>
<Relationships xmlns="http://schemas.openxmlformats.org/package/2006/relationships"><Relationship Id="rId8" Type="http://schemas.openxmlformats.org/officeDocument/2006/relationships/image" Target="../media/image16.svg"/><Relationship Id="rId3" Type="http://schemas.openxmlformats.org/officeDocument/2006/relationships/image" Target="../media/image6.png"/><Relationship Id="rId7" Type="http://schemas.openxmlformats.org/officeDocument/2006/relationships/image" Target="../media/image15.png"/><Relationship Id="rId12" Type="http://schemas.openxmlformats.org/officeDocument/2006/relationships/image" Target="../media/image20.svg"/><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image" Target="../media/image14.svg"/><Relationship Id="rId11" Type="http://schemas.openxmlformats.org/officeDocument/2006/relationships/image" Target="../media/image19.png"/><Relationship Id="rId5" Type="http://schemas.openxmlformats.org/officeDocument/2006/relationships/image" Target="../media/image13.png"/><Relationship Id="rId10" Type="http://schemas.openxmlformats.org/officeDocument/2006/relationships/image" Target="../media/image18.svg"/><Relationship Id="rId4" Type="http://schemas.openxmlformats.org/officeDocument/2006/relationships/image" Target="../media/image7.svg"/><Relationship Id="rId9" Type="http://schemas.openxmlformats.org/officeDocument/2006/relationships/image" Target="../media/image17.png"/></Relationships>
</file>

<file path=ppt/slides/_rels/slide8.xml.rels><?xml version="1.0" encoding="UTF-8" standalone="yes"?>
<Relationships xmlns="http://schemas.openxmlformats.org/package/2006/relationships"><Relationship Id="rId8" Type="http://schemas.openxmlformats.org/officeDocument/2006/relationships/image" Target="../media/image24.svg"/><Relationship Id="rId3" Type="http://schemas.openxmlformats.org/officeDocument/2006/relationships/image" Target="../media/image21.png"/><Relationship Id="rId7" Type="http://schemas.openxmlformats.org/officeDocument/2006/relationships/image" Target="../media/image23.png"/><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22.svg"/></Relationships>
</file>

<file path=ppt/slides/_rels/slide9.xml.rels><?xml version="1.0" encoding="UTF-8" standalone="yes"?>
<Relationships xmlns="http://schemas.openxmlformats.org/package/2006/relationships"><Relationship Id="rId8" Type="http://schemas.openxmlformats.org/officeDocument/2006/relationships/image" Target="../media/image30.svg"/><Relationship Id="rId3" Type="http://schemas.openxmlformats.org/officeDocument/2006/relationships/image" Target="../media/image25.png"/><Relationship Id="rId7" Type="http://schemas.openxmlformats.org/officeDocument/2006/relationships/image" Target="../media/image29.png"/><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image" Target="../media/image28.jpeg"/><Relationship Id="rId5" Type="http://schemas.openxmlformats.org/officeDocument/2006/relationships/image" Target="../media/image27.jpeg"/><Relationship Id="rId4" Type="http://schemas.openxmlformats.org/officeDocument/2006/relationships/image" Target="../media/image26.svg"/></Relationships>
</file>

<file path=ppt/slides/slide1.xml><?xml version="1.0" encoding="utf-8"?>
<p:sld xmlns:a="http://schemas.openxmlformats.org/drawingml/2006/main" xmlns:r="http://schemas.openxmlformats.org/officeDocument/2006/relationships" xmlns:p="http://schemas.openxmlformats.org/presentationml/2006/main">
  <p:cSld name="Slide 1">
    <p:bg>
      <p:bgPr>
        <a:solidFill>
          <a:srgbClr val="2B4561"/>
        </a:solidFill>
        <a:effectLst/>
      </p:bgPr>
    </p:bg>
    <p:spTree>
      <p:nvGrpSpPr>
        <p:cNvPr id="1" name=""/>
        <p:cNvGrpSpPr/>
        <p:nvPr/>
      </p:nvGrpSpPr>
      <p:grpSpPr>
        <a:xfrm>
          <a:off x="0" y="0"/>
          <a:ext cx="0" cy="0"/>
          <a:chOff x="0" y="0"/>
          <a:chExt cx="0" cy="0"/>
        </a:xfrm>
      </p:grpSpPr>
      <p:pic>
        <p:nvPicPr>
          <p:cNvPr id="2" name="Icon"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16144875" y="7943850"/>
            <a:ext cx="1190625" cy="1190625"/>
          </a:xfrm>
          <a:prstGeom prst="rect">
            <a:avLst/>
          </a:prstGeom>
        </p:spPr>
      </p:pic>
      <p:pic>
        <p:nvPicPr>
          <p:cNvPr id="3" name="Frame 2095584899" descr="preencoded.png"/>
          <p:cNvPicPr>
            <a:picLocks noChangeAspect="1"/>
          </p:cNvPicPr>
          <p:nvPr/>
        </p:nvPicPr>
        <p:blipFill>
          <a:blip r:embed="rId5"/>
          <a:srcRect/>
          <a:stretch/>
        </p:blipFill>
        <p:spPr>
          <a:xfrm>
            <a:off x="0" y="0"/>
            <a:ext cx="18288000" cy="1343025"/>
          </a:xfrm>
          <a:prstGeom prst="rect">
            <a:avLst/>
          </a:prstGeom>
        </p:spPr>
      </p:pic>
      <p:sp>
        <p:nvSpPr>
          <p:cNvPr id="4" name="Qualitative data analysis thematic analysis"/>
          <p:cNvSpPr/>
          <p:nvPr/>
        </p:nvSpPr>
        <p:spPr>
          <a:xfrm>
            <a:off x="939286" y="2599169"/>
            <a:ext cx="16402050" cy="2857500"/>
          </a:xfrm>
          <a:prstGeom prst="rect">
            <a:avLst/>
          </a:prstGeom>
          <a:noFill/>
          <a:ln/>
        </p:spPr>
        <p:txBody>
          <a:bodyPr wrap="square" lIns="0" tIns="0" rIns="0" bIns="0" rtlCol="0" anchor="t"/>
          <a:lstStyle/>
          <a:p>
            <a:r>
              <a:rPr lang="en-US" sz="9000">
                <a:solidFill>
                  <a:srgbClr val="FFFFFF"/>
                </a:solidFill>
                <a:latin typeface="Poppins SemiBold"/>
                <a:ea typeface="+mn-lt"/>
                <a:cs typeface="Poppins SemiBold"/>
              </a:rPr>
              <a:t>Analyse de données qualitatives (analyse thématique)</a:t>
            </a:r>
            <a:endParaRPr lang="en-US"/>
          </a:p>
          <a:p>
            <a:pPr marL="0" indent="0" algn="l">
              <a:lnSpc>
                <a:spcPts val="11250"/>
              </a:lnSpc>
              <a:buNone/>
            </a:pPr>
            <a:endParaRPr lang="en-US" sz="9000" dirty="0">
              <a:solidFill>
                <a:srgbClr val="FFFFFF"/>
              </a:solidFill>
              <a:latin typeface="Poppins SemiBold"/>
              <a:cs typeface="Poppins SemiBold"/>
            </a:endParaRPr>
          </a:p>
        </p:txBody>
      </p:sp>
      <p:sp>
        <p:nvSpPr>
          <p:cNvPr id="5" name="Deductive Inductive"/>
          <p:cNvSpPr/>
          <p:nvPr/>
        </p:nvSpPr>
        <p:spPr>
          <a:xfrm>
            <a:off x="1031783" y="5951969"/>
            <a:ext cx="16296340" cy="1961984"/>
          </a:xfrm>
          <a:prstGeom prst="rect">
            <a:avLst/>
          </a:prstGeom>
          <a:noFill/>
          <a:ln/>
        </p:spPr>
        <p:txBody>
          <a:bodyPr wrap="square" lIns="0" tIns="0" rIns="0" bIns="0" rtlCol="0" anchor="b"/>
          <a:lstStyle/>
          <a:p>
            <a:r>
              <a:rPr lang="en-US" sz="5250" dirty="0" err="1">
                <a:solidFill>
                  <a:srgbClr val="FFFFFF"/>
                </a:solidFill>
                <a:latin typeface="Poppins SemiBold"/>
                <a:ea typeface="+mn-lt"/>
                <a:cs typeface="Poppins SemiBold"/>
              </a:rPr>
              <a:t>Méthode</a:t>
            </a:r>
            <a:r>
              <a:rPr lang="en-US" sz="5250" dirty="0">
                <a:solidFill>
                  <a:srgbClr val="FFFFFF"/>
                </a:solidFill>
                <a:latin typeface="Poppins SemiBold"/>
                <a:ea typeface="+mn-lt"/>
                <a:cs typeface="Poppins SemiBold"/>
              </a:rPr>
              <a:t> </a:t>
            </a:r>
            <a:r>
              <a:rPr lang="en-US" sz="5250" dirty="0" err="1">
                <a:solidFill>
                  <a:srgbClr val="FFFFFF"/>
                </a:solidFill>
                <a:latin typeface="Poppins SemiBold"/>
                <a:ea typeface="+mn-lt"/>
                <a:cs typeface="Poppins SemiBold"/>
              </a:rPr>
              <a:t>déductive</a:t>
            </a:r>
            <a:r>
              <a:rPr lang="en-US" sz="5250" dirty="0">
                <a:solidFill>
                  <a:srgbClr val="FFFFFF"/>
                </a:solidFill>
                <a:latin typeface="Poppins SemiBold"/>
                <a:ea typeface="+mn-lt"/>
                <a:cs typeface="Poppins SemiBold"/>
              </a:rPr>
              <a:t> </a:t>
            </a:r>
            <a:r>
              <a:rPr lang="en-US" sz="5250" dirty="0" err="1">
                <a:solidFill>
                  <a:srgbClr val="FFFFFF"/>
                </a:solidFill>
                <a:latin typeface="Poppins SemiBold"/>
                <a:ea typeface="+mn-lt"/>
                <a:cs typeface="Poppins SemiBold"/>
              </a:rPr>
              <a:t>ou</a:t>
            </a:r>
            <a:r>
              <a:rPr lang="en-US" sz="5250" dirty="0">
                <a:solidFill>
                  <a:srgbClr val="FFFFFF"/>
                </a:solidFill>
                <a:latin typeface="Poppins SemiBold"/>
                <a:ea typeface="+mn-lt"/>
                <a:cs typeface="Poppins SemiBold"/>
              </a:rPr>
              <a:t> </a:t>
            </a:r>
            <a:r>
              <a:rPr lang="en-US" sz="5250" dirty="0" err="1">
                <a:solidFill>
                  <a:srgbClr val="FFFFFF"/>
                </a:solidFill>
                <a:latin typeface="Poppins SemiBold"/>
                <a:ea typeface="+mn-lt"/>
                <a:cs typeface="Poppins SemiBold"/>
              </a:rPr>
              <a:t>méthode</a:t>
            </a:r>
            <a:r>
              <a:rPr lang="en-US" sz="5250" dirty="0">
                <a:solidFill>
                  <a:srgbClr val="FFFFFF"/>
                </a:solidFill>
                <a:latin typeface="Poppins SemiBold"/>
                <a:ea typeface="+mn-lt"/>
                <a:cs typeface="Poppins SemiBold"/>
              </a:rPr>
              <a:t> inductive</a:t>
            </a:r>
            <a:endParaRPr lang="en-US" dirty="0"/>
          </a:p>
        </p:txBody>
      </p:sp>
      <p:sp>
        <p:nvSpPr>
          <p:cNvPr id="6" name="Rectangle 5">
            <a:extLst>
              <a:ext uri="{FF2B5EF4-FFF2-40B4-BE49-F238E27FC236}">
                <a16:creationId xmlns:a16="http://schemas.microsoft.com/office/drawing/2014/main" id="{DE4D545B-55DD-3056-5706-5C7E1B72BAAB}"/>
              </a:ext>
            </a:extLst>
          </p:cNvPr>
          <p:cNvSpPr/>
          <p:nvPr/>
        </p:nvSpPr>
        <p:spPr>
          <a:xfrm>
            <a:off x="11982450" y="209550"/>
            <a:ext cx="6057900" cy="1066800"/>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name="Slide 10">
    <p:bg>
      <p:bgPr>
        <a:solidFill>
          <a:srgbClr val="FFFFFF"/>
        </a:solidFill>
        <a:effectLst/>
      </p:bgPr>
    </p:bg>
    <p:spTree>
      <p:nvGrpSpPr>
        <p:cNvPr id="1" name=""/>
        <p:cNvGrpSpPr/>
        <p:nvPr/>
      </p:nvGrpSpPr>
      <p:grpSpPr>
        <a:xfrm>
          <a:off x="0" y="0"/>
          <a:ext cx="0" cy="0"/>
          <a:chOff x="0" y="0"/>
          <a:chExt cx="0" cy="0"/>
        </a:xfrm>
      </p:grpSpPr>
      <p:pic>
        <p:nvPicPr>
          <p:cNvPr id="2" name="Frame 2095584900"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0" y="0"/>
            <a:ext cx="18288000" cy="1876425"/>
          </a:xfrm>
          <a:prstGeom prst="rect">
            <a:avLst/>
          </a:prstGeom>
        </p:spPr>
      </p:pic>
      <p:pic>
        <p:nvPicPr>
          <p:cNvPr id="3" name="image5.png" descr="preencoded.png"/>
          <p:cNvPicPr>
            <a:picLocks noChangeAspect="1"/>
          </p:cNvPicPr>
          <p:nvPr/>
        </p:nvPicPr>
        <p:blipFill>
          <a:blip r:embed="rId5"/>
          <a:srcRect/>
          <a:stretch/>
        </p:blipFill>
        <p:spPr>
          <a:xfrm>
            <a:off x="952500" y="2190750"/>
            <a:ext cx="16383000" cy="7620000"/>
          </a:xfrm>
          <a:prstGeom prst="rect">
            <a:avLst/>
          </a:prstGeom>
        </p:spPr>
      </p:pic>
      <p:sp>
        <p:nvSpPr>
          <p:cNvPr id="4" name="Coding in an Excel spreadsheet"/>
          <p:cNvSpPr/>
          <p:nvPr/>
        </p:nvSpPr>
        <p:spPr>
          <a:xfrm>
            <a:off x="952500" y="571500"/>
            <a:ext cx="16640175" cy="904875"/>
          </a:xfrm>
          <a:prstGeom prst="rect">
            <a:avLst/>
          </a:prstGeom>
          <a:noFill/>
          <a:ln/>
        </p:spPr>
        <p:txBody>
          <a:bodyPr wrap="square" lIns="0" tIns="0" rIns="0" bIns="0" rtlCol="0" anchor="b"/>
          <a:lstStyle/>
          <a:p>
            <a:r>
              <a:rPr lang="en-US" sz="5250" dirty="0">
                <a:solidFill>
                  <a:srgbClr val="FFFFFF"/>
                </a:solidFill>
                <a:latin typeface="Poppins SemiBold"/>
                <a:ea typeface="+mn-lt"/>
                <a:cs typeface="Poppins SemiBold"/>
              </a:rPr>
              <a:t>Coder sous Excel</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name="Slide 11">
    <p:bg>
      <p:bgPr>
        <a:solidFill>
          <a:srgbClr val="FFFFFF"/>
        </a:solidFill>
        <a:effectLst/>
      </p:bgPr>
    </p:bg>
    <p:spTree>
      <p:nvGrpSpPr>
        <p:cNvPr id="1" name=""/>
        <p:cNvGrpSpPr/>
        <p:nvPr/>
      </p:nvGrpSpPr>
      <p:grpSpPr>
        <a:xfrm>
          <a:off x="0" y="0"/>
          <a:ext cx="0" cy="0"/>
          <a:chOff x="0" y="0"/>
          <a:chExt cx="0" cy="0"/>
        </a:xfrm>
      </p:grpSpPr>
      <p:pic>
        <p:nvPicPr>
          <p:cNvPr id="2" name="Frame 2095584900"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0" y="0"/>
            <a:ext cx="18288000" cy="2505075"/>
          </a:xfrm>
          <a:prstGeom prst="rect">
            <a:avLst/>
          </a:prstGeom>
        </p:spPr>
      </p:pic>
      <p:pic>
        <p:nvPicPr>
          <p:cNvPr id="3" name="Frame 2095584907" descr="preencoded.png"/>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952500" y="3843338"/>
            <a:ext cx="16383000" cy="4400550"/>
          </a:xfrm>
          <a:prstGeom prst="rect">
            <a:avLst/>
          </a:prstGeom>
        </p:spPr>
      </p:pic>
      <p:sp>
        <p:nvSpPr>
          <p:cNvPr id="4" name="Codebooks"/>
          <p:cNvSpPr/>
          <p:nvPr/>
        </p:nvSpPr>
        <p:spPr>
          <a:xfrm>
            <a:off x="952500" y="952500"/>
            <a:ext cx="16402050" cy="904875"/>
          </a:xfrm>
          <a:prstGeom prst="rect">
            <a:avLst/>
          </a:prstGeom>
          <a:noFill/>
          <a:ln/>
        </p:spPr>
        <p:txBody>
          <a:bodyPr wrap="square" lIns="0" tIns="0" rIns="0" bIns="0" rtlCol="0" anchor="b"/>
          <a:lstStyle/>
          <a:p>
            <a:r>
              <a:rPr lang="en-US" sz="5250" dirty="0">
                <a:solidFill>
                  <a:srgbClr val="FFFFFF"/>
                </a:solidFill>
                <a:latin typeface="Poppins SemiBold"/>
                <a:ea typeface="+mn-lt"/>
                <a:cs typeface="Poppins SemiBold"/>
              </a:rPr>
              <a:t>Livres de codes</a:t>
            </a:r>
            <a:endParaRPr lang="en-US" dirty="0"/>
          </a:p>
        </p:txBody>
      </p:sp>
      <p:sp>
        <p:nvSpPr>
          <p:cNvPr id="5" name="What is a code book Why use a codebook Inductive coding - develop the codebook as you go Deductive coding - prepare the codebook before you start your analysis Or a combination approach"/>
          <p:cNvSpPr/>
          <p:nvPr/>
        </p:nvSpPr>
        <p:spPr>
          <a:xfrm>
            <a:off x="2114550" y="4549475"/>
            <a:ext cx="14077950" cy="2667000"/>
          </a:xfrm>
          <a:prstGeom prst="rect">
            <a:avLst/>
          </a:prstGeom>
          <a:noFill/>
          <a:ln/>
        </p:spPr>
        <p:txBody>
          <a:bodyPr wrap="square" lIns="0" tIns="0" rIns="0" bIns="0" rtlCol="0" anchor="t"/>
          <a:lstStyle/>
          <a:p>
            <a:r>
              <a:rPr lang="en-US" sz="2400" err="1">
                <a:solidFill>
                  <a:srgbClr val="0D0D0D"/>
                </a:solidFill>
                <a:latin typeface="Poppins Light"/>
                <a:ea typeface="+mn-lt"/>
                <a:cs typeface="Poppins Light"/>
              </a:rPr>
              <a:t>Qu’est-ce</a:t>
            </a:r>
            <a:r>
              <a:rPr lang="en-US" sz="2400">
                <a:solidFill>
                  <a:srgbClr val="0D0D0D"/>
                </a:solidFill>
                <a:latin typeface="Poppins Light"/>
                <a:ea typeface="+mn-lt"/>
                <a:cs typeface="Poppins Light"/>
              </a:rPr>
              <a:t> </a:t>
            </a:r>
            <a:r>
              <a:rPr lang="en-US" sz="2400" err="1">
                <a:solidFill>
                  <a:srgbClr val="0D0D0D"/>
                </a:solidFill>
                <a:latin typeface="Poppins Light"/>
                <a:ea typeface="+mn-lt"/>
                <a:cs typeface="Poppins Light"/>
              </a:rPr>
              <a:t>qu’un</a:t>
            </a:r>
            <a:r>
              <a:rPr lang="en-US" sz="2400">
                <a:solidFill>
                  <a:srgbClr val="0D0D0D"/>
                </a:solidFill>
                <a:latin typeface="Poppins Light"/>
                <a:ea typeface="+mn-lt"/>
                <a:cs typeface="Poppins Light"/>
              </a:rPr>
              <a:t> livre de codes ? Pourquoi l’utiliser ?</a:t>
            </a:r>
            <a:endParaRPr lang="en-US"/>
          </a:p>
          <a:p>
            <a:br>
              <a:rPr lang="en-US" dirty="0"/>
            </a:br>
            <a:endParaRPr lang="en-US" dirty="0"/>
          </a:p>
          <a:p>
            <a:r>
              <a:rPr lang="en-US" sz="2400" err="1">
                <a:solidFill>
                  <a:srgbClr val="0D0D0D"/>
                </a:solidFill>
                <a:latin typeface="Poppins Light"/>
                <a:ea typeface="+mn-lt"/>
                <a:cs typeface="Poppins Light"/>
              </a:rPr>
              <a:t>Codage</a:t>
            </a:r>
            <a:r>
              <a:rPr lang="en-US" sz="2400">
                <a:solidFill>
                  <a:srgbClr val="0D0D0D"/>
                </a:solidFill>
                <a:latin typeface="Poppins Light"/>
                <a:ea typeface="+mn-lt"/>
                <a:cs typeface="Poppins Light"/>
              </a:rPr>
              <a:t> </a:t>
            </a:r>
            <a:r>
              <a:rPr lang="en-US" sz="2400" err="1">
                <a:solidFill>
                  <a:srgbClr val="0D0D0D"/>
                </a:solidFill>
                <a:latin typeface="Poppins Light"/>
                <a:ea typeface="+mn-lt"/>
                <a:cs typeface="Poppins Light"/>
              </a:rPr>
              <a:t>inductif</a:t>
            </a:r>
            <a:r>
              <a:rPr lang="en-US" sz="2400">
                <a:solidFill>
                  <a:srgbClr val="0D0D0D"/>
                </a:solidFill>
                <a:latin typeface="Poppins Light"/>
                <a:ea typeface="+mn-lt"/>
                <a:cs typeface="Poppins Light"/>
              </a:rPr>
              <a:t> – livre élaboré au fur et à mesure</a:t>
            </a:r>
            <a:endParaRPr lang="en-US"/>
          </a:p>
          <a:p>
            <a:br>
              <a:rPr lang="en-US" dirty="0"/>
            </a:br>
            <a:endParaRPr lang="en-US" dirty="0"/>
          </a:p>
          <a:p>
            <a:r>
              <a:rPr lang="en-US" sz="2400" err="1">
                <a:solidFill>
                  <a:srgbClr val="0D0D0D"/>
                </a:solidFill>
                <a:latin typeface="Poppins Light"/>
                <a:ea typeface="+mn-lt"/>
                <a:cs typeface="Poppins Light"/>
              </a:rPr>
              <a:t>Codage</a:t>
            </a:r>
            <a:r>
              <a:rPr lang="en-US" sz="2400">
                <a:solidFill>
                  <a:srgbClr val="0D0D0D"/>
                </a:solidFill>
                <a:latin typeface="Poppins Light"/>
                <a:ea typeface="+mn-lt"/>
                <a:cs typeface="Poppins Light"/>
              </a:rPr>
              <a:t> </a:t>
            </a:r>
            <a:r>
              <a:rPr lang="en-US" sz="2400" err="1">
                <a:solidFill>
                  <a:srgbClr val="0D0D0D"/>
                </a:solidFill>
                <a:latin typeface="Poppins Light"/>
                <a:ea typeface="+mn-lt"/>
                <a:cs typeface="Poppins Light"/>
              </a:rPr>
              <a:t>déductif</a:t>
            </a:r>
            <a:r>
              <a:rPr lang="en-US" sz="2400">
                <a:solidFill>
                  <a:srgbClr val="0D0D0D"/>
                </a:solidFill>
                <a:latin typeface="Poppins Light"/>
                <a:ea typeface="+mn-lt"/>
                <a:cs typeface="Poppins Light"/>
              </a:rPr>
              <a:t> – livre préparé avant le début de l’analyse</a:t>
            </a:r>
            <a:endParaRPr lang="en-US"/>
          </a:p>
          <a:p>
            <a:br>
              <a:rPr lang="en-US" dirty="0"/>
            </a:br>
            <a:endParaRPr lang="en-US" dirty="0"/>
          </a:p>
          <a:p>
            <a:r>
              <a:rPr lang="en-US" sz="2400">
                <a:solidFill>
                  <a:srgbClr val="0D0D0D"/>
                </a:solidFill>
                <a:latin typeface="Poppins Light"/>
                <a:ea typeface="+mn-lt"/>
                <a:cs typeface="Poppins Light"/>
              </a:rPr>
              <a:t>Ou </a:t>
            </a:r>
            <a:r>
              <a:rPr lang="en-US" sz="2400" err="1">
                <a:solidFill>
                  <a:srgbClr val="0D0D0D"/>
                </a:solidFill>
                <a:latin typeface="Poppins Light"/>
                <a:ea typeface="+mn-lt"/>
                <a:cs typeface="Poppins Light"/>
              </a:rPr>
              <a:t>combinaison</a:t>
            </a:r>
            <a:r>
              <a:rPr lang="en-US" sz="2400">
                <a:solidFill>
                  <a:srgbClr val="0D0D0D"/>
                </a:solidFill>
                <a:latin typeface="Poppins Light"/>
                <a:ea typeface="+mn-lt"/>
                <a:cs typeface="Poppins Light"/>
              </a:rPr>
              <a:t> des deux approches</a:t>
            </a:r>
            <a:endParaRPr lang="en-US"/>
          </a:p>
          <a:p>
            <a:pPr marL="0" indent="0" algn="l">
              <a:lnSpc>
                <a:spcPts val="3000"/>
              </a:lnSpc>
              <a:buNone/>
            </a:pPr>
            <a:endParaRPr lang="en-US" sz="2400" dirty="0">
              <a:solidFill>
                <a:srgbClr val="0D0D0D"/>
              </a:solidFill>
              <a:latin typeface="Poppins Light"/>
              <a:cs typeface="Poppins Light"/>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name="Slide 12">
    <p:bg>
      <p:bgPr>
        <a:solidFill>
          <a:srgbClr val="FFFFFF"/>
        </a:solidFill>
        <a:effectLst/>
      </p:bgPr>
    </p:bg>
    <p:spTree>
      <p:nvGrpSpPr>
        <p:cNvPr id="1" name=""/>
        <p:cNvGrpSpPr/>
        <p:nvPr/>
      </p:nvGrpSpPr>
      <p:grpSpPr>
        <a:xfrm>
          <a:off x="0" y="0"/>
          <a:ext cx="0" cy="0"/>
          <a:chOff x="0" y="0"/>
          <a:chExt cx="0" cy="0"/>
        </a:xfrm>
      </p:grpSpPr>
      <p:pic>
        <p:nvPicPr>
          <p:cNvPr id="2" name="Frame 2095584900"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0" y="0"/>
            <a:ext cx="18288000" cy="2505075"/>
          </a:xfrm>
          <a:prstGeom prst="rect">
            <a:avLst/>
          </a:prstGeom>
        </p:spPr>
      </p:pic>
      <p:pic>
        <p:nvPicPr>
          <p:cNvPr id="3" name="Frame 2095584907" descr="preencoded.png"/>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952500" y="3843338"/>
            <a:ext cx="16383000" cy="4400550"/>
          </a:xfrm>
          <a:prstGeom prst="rect">
            <a:avLst/>
          </a:prstGeom>
        </p:spPr>
      </p:pic>
      <p:sp>
        <p:nvSpPr>
          <p:cNvPr id="4" name="Top tips for coding"/>
          <p:cNvSpPr/>
          <p:nvPr/>
        </p:nvSpPr>
        <p:spPr>
          <a:xfrm>
            <a:off x="952500" y="952500"/>
            <a:ext cx="16402050" cy="904875"/>
          </a:xfrm>
          <a:prstGeom prst="rect">
            <a:avLst/>
          </a:prstGeom>
          <a:noFill/>
          <a:ln/>
        </p:spPr>
        <p:txBody>
          <a:bodyPr wrap="square" lIns="0" tIns="0" rIns="0" bIns="0" rtlCol="0" anchor="b"/>
          <a:lstStyle/>
          <a:p>
            <a:r>
              <a:rPr lang="en-US" sz="5250" dirty="0">
                <a:solidFill>
                  <a:srgbClr val="FFFFFF"/>
                </a:solidFill>
                <a:latin typeface="Poppins SemiBold"/>
                <a:ea typeface="+mn-lt"/>
                <a:cs typeface="Poppins SemiBold"/>
              </a:rPr>
              <a:t>Conseils </a:t>
            </a:r>
            <a:r>
              <a:rPr lang="en-US" sz="5250" dirty="0" err="1">
                <a:solidFill>
                  <a:srgbClr val="FFFFFF"/>
                </a:solidFill>
                <a:latin typeface="Poppins SemiBold"/>
                <a:ea typeface="+mn-lt"/>
                <a:cs typeface="Poppins SemiBold"/>
              </a:rPr>
              <a:t>importants</a:t>
            </a:r>
            <a:r>
              <a:rPr lang="en-US" sz="5250" dirty="0">
                <a:solidFill>
                  <a:srgbClr val="FFFFFF"/>
                </a:solidFill>
                <a:latin typeface="Poppins SemiBold"/>
                <a:ea typeface="+mn-lt"/>
                <a:cs typeface="Poppins SemiBold"/>
              </a:rPr>
              <a:t> pour coder</a:t>
            </a:r>
            <a:endParaRPr lang="en-US" dirty="0">
              <a:latin typeface="Poppins SemiBold"/>
              <a:cs typeface="Poppins SemiBold"/>
            </a:endParaRPr>
          </a:p>
        </p:txBody>
      </p:sp>
      <p:sp>
        <p:nvSpPr>
          <p:cNvPr id="5" name="Code as many interesting ideasfeatures as possible - you never know what might be of interest later on It is ok to code a word a few words or a sentence it will vary Code also the surrounding text so you dont lose the context of the extract You can code t"/>
          <p:cNvSpPr/>
          <p:nvPr/>
        </p:nvSpPr>
        <p:spPr>
          <a:xfrm>
            <a:off x="2114550" y="4710113"/>
            <a:ext cx="14077950" cy="2667000"/>
          </a:xfrm>
          <a:prstGeom prst="rect">
            <a:avLst/>
          </a:prstGeom>
          <a:noFill/>
          <a:ln/>
        </p:spPr>
        <p:txBody>
          <a:bodyPr wrap="square" lIns="0" tIns="0" rIns="0" bIns="0" rtlCol="0" anchor="t"/>
          <a:lstStyle/>
          <a:p>
            <a:r>
              <a:rPr lang="en-US" sz="2400" err="1">
                <a:solidFill>
                  <a:srgbClr val="0D0D0D"/>
                </a:solidFill>
                <a:latin typeface="Poppins Light"/>
                <a:ea typeface="+mn-lt"/>
                <a:cs typeface="Poppins Light"/>
              </a:rPr>
              <a:t>Codez</a:t>
            </a:r>
            <a:r>
              <a:rPr lang="en-US" sz="2400">
                <a:solidFill>
                  <a:srgbClr val="0D0D0D"/>
                </a:solidFill>
                <a:latin typeface="Poppins Light"/>
                <a:ea typeface="+mn-lt"/>
                <a:cs typeface="Poppins Light"/>
              </a:rPr>
              <a:t> </a:t>
            </a:r>
            <a:r>
              <a:rPr lang="en-US" sz="2400" err="1">
                <a:solidFill>
                  <a:srgbClr val="0D0D0D"/>
                </a:solidFill>
                <a:latin typeface="Poppins Light"/>
                <a:ea typeface="+mn-lt"/>
                <a:cs typeface="Poppins Light"/>
              </a:rPr>
              <a:t>toutes</a:t>
            </a:r>
            <a:r>
              <a:rPr lang="en-US" sz="2400">
                <a:solidFill>
                  <a:srgbClr val="0D0D0D"/>
                </a:solidFill>
                <a:latin typeface="Poppins Light"/>
                <a:ea typeface="+mn-lt"/>
                <a:cs typeface="Poppins Light"/>
              </a:rPr>
              <a:t> les idées/caractéristiques qui présentent de l’intérêt – vous ne savez pas ce qui pourrait se révéler important à terme.</a:t>
            </a:r>
            <a:endParaRPr lang="en-US"/>
          </a:p>
          <a:p>
            <a:r>
              <a:rPr lang="en-US" sz="2400">
                <a:solidFill>
                  <a:srgbClr val="0D0D0D"/>
                </a:solidFill>
                <a:latin typeface="Poppins Light"/>
                <a:ea typeface="+mn-lt"/>
                <a:cs typeface="Poppins Light"/>
              </a:rPr>
              <a:t>Vous </a:t>
            </a:r>
            <a:r>
              <a:rPr lang="en-US" sz="2400" err="1">
                <a:solidFill>
                  <a:srgbClr val="0D0D0D"/>
                </a:solidFill>
                <a:latin typeface="Poppins Light"/>
                <a:ea typeface="+mn-lt"/>
                <a:cs typeface="Poppins Light"/>
              </a:rPr>
              <a:t>pouvez</a:t>
            </a:r>
            <a:r>
              <a:rPr lang="en-US" sz="2400">
                <a:solidFill>
                  <a:srgbClr val="0D0D0D"/>
                </a:solidFill>
                <a:latin typeface="Poppins Light"/>
                <a:ea typeface="+mn-lt"/>
                <a:cs typeface="Poppins Light"/>
              </a:rPr>
              <a:t> coder un mot, un groupe de mots ou une phrase entière – cela peut varier !</a:t>
            </a:r>
            <a:endParaRPr lang="en-US"/>
          </a:p>
          <a:p>
            <a:r>
              <a:rPr lang="en-US" sz="2400" err="1">
                <a:solidFill>
                  <a:srgbClr val="0D0D0D"/>
                </a:solidFill>
                <a:latin typeface="Poppins Light"/>
                <a:ea typeface="+mn-lt"/>
                <a:cs typeface="Poppins Light"/>
              </a:rPr>
              <a:t>Codez</a:t>
            </a:r>
            <a:r>
              <a:rPr lang="en-US" sz="2400">
                <a:solidFill>
                  <a:srgbClr val="0D0D0D"/>
                </a:solidFill>
                <a:latin typeface="Poppins Light"/>
                <a:ea typeface="+mn-lt"/>
                <a:cs typeface="Poppins Light"/>
              </a:rPr>
              <a:t> </a:t>
            </a:r>
            <a:r>
              <a:rPr lang="en-US" sz="2400" err="1">
                <a:solidFill>
                  <a:srgbClr val="0D0D0D"/>
                </a:solidFill>
                <a:latin typeface="Poppins Light"/>
                <a:ea typeface="+mn-lt"/>
                <a:cs typeface="Poppins Light"/>
              </a:rPr>
              <a:t>aussi</a:t>
            </a:r>
            <a:r>
              <a:rPr lang="en-US" sz="2400">
                <a:solidFill>
                  <a:srgbClr val="0D0D0D"/>
                </a:solidFill>
                <a:latin typeface="Poppins Light"/>
                <a:ea typeface="+mn-lt"/>
                <a:cs typeface="Poppins Light"/>
              </a:rPr>
              <a:t> le texte de part et d’autre afin de pouvoir replacer l’extrait dans son contexte.</a:t>
            </a:r>
            <a:endParaRPr lang="en-US"/>
          </a:p>
          <a:p>
            <a:r>
              <a:rPr lang="en-US" sz="2400" dirty="0">
                <a:solidFill>
                  <a:srgbClr val="0D0D0D"/>
                </a:solidFill>
                <a:latin typeface="Poppins Light"/>
                <a:ea typeface="+mn-lt"/>
                <a:cs typeface="Poppins Light"/>
              </a:rPr>
              <a:t>Vous </a:t>
            </a:r>
            <a:r>
              <a:rPr lang="en-US" sz="2400" dirty="0" err="1">
                <a:solidFill>
                  <a:srgbClr val="0D0D0D"/>
                </a:solidFill>
                <a:latin typeface="Poppins Light"/>
                <a:ea typeface="+mn-lt"/>
                <a:cs typeface="Poppins Light"/>
              </a:rPr>
              <a:t>pouvez</a:t>
            </a:r>
            <a:r>
              <a:rPr lang="en-US" sz="2400" dirty="0">
                <a:solidFill>
                  <a:srgbClr val="0D0D0D"/>
                </a:solidFill>
                <a:latin typeface="Poppins Light"/>
                <a:ea typeface="+mn-lt"/>
                <a:cs typeface="Poppins Light"/>
              </a:rPr>
              <a:t> coder le </a:t>
            </a:r>
            <a:r>
              <a:rPr lang="en-US" sz="2400" dirty="0" err="1">
                <a:solidFill>
                  <a:srgbClr val="0D0D0D"/>
                </a:solidFill>
                <a:latin typeface="Poppins Light"/>
                <a:ea typeface="+mn-lt"/>
                <a:cs typeface="Poppins Light"/>
              </a:rPr>
              <a:t>même</a:t>
            </a:r>
            <a:r>
              <a:rPr lang="en-US" sz="2400" dirty="0">
                <a:solidFill>
                  <a:srgbClr val="0D0D0D"/>
                </a:solidFill>
                <a:latin typeface="Poppins Light"/>
                <a:ea typeface="+mn-lt"/>
                <a:cs typeface="Poppins Light"/>
              </a:rPr>
              <a:t> extrait de données </a:t>
            </a:r>
            <a:r>
              <a:rPr lang="en-US" sz="2400" dirty="0" err="1">
                <a:solidFill>
                  <a:srgbClr val="0D0D0D"/>
                </a:solidFill>
                <a:latin typeface="Poppins Light"/>
                <a:ea typeface="+mn-lt"/>
                <a:cs typeface="Poppins Light"/>
              </a:rPr>
              <a:t>plusieurs</a:t>
            </a:r>
            <a:r>
              <a:rPr lang="en-US" sz="2400" dirty="0">
                <a:solidFill>
                  <a:srgbClr val="0D0D0D"/>
                </a:solidFill>
                <a:latin typeface="Poppins Light"/>
                <a:ea typeface="+mn-lt"/>
                <a:cs typeface="Poppins Light"/>
              </a:rPr>
              <a:t> </a:t>
            </a:r>
            <a:r>
              <a:rPr lang="en-US" sz="2400" dirty="0" err="1">
                <a:solidFill>
                  <a:srgbClr val="0D0D0D"/>
                </a:solidFill>
                <a:latin typeface="Poppins Light"/>
                <a:ea typeface="+mn-lt"/>
                <a:cs typeface="Poppins Light"/>
              </a:rPr>
              <a:t>fois</a:t>
            </a:r>
            <a:r>
              <a:rPr lang="en-US" sz="2400" dirty="0">
                <a:solidFill>
                  <a:srgbClr val="0D0D0D"/>
                </a:solidFill>
                <a:latin typeface="Poppins Light"/>
                <a:ea typeface="+mn-lt"/>
                <a:cs typeface="Poppins Light"/>
              </a:rPr>
              <a:t> </a:t>
            </a:r>
            <a:r>
              <a:rPr lang="en-US" sz="2400" dirty="0" err="1">
                <a:solidFill>
                  <a:srgbClr val="0D0D0D"/>
                </a:solidFill>
                <a:latin typeface="Poppins Light"/>
                <a:ea typeface="+mn-lt"/>
                <a:cs typeface="Poppins Light"/>
              </a:rPr>
              <a:t>s’il</a:t>
            </a:r>
            <a:r>
              <a:rPr lang="en-US" sz="2400" dirty="0">
                <a:solidFill>
                  <a:srgbClr val="0D0D0D"/>
                </a:solidFill>
                <a:latin typeface="Poppins Light"/>
                <a:ea typeface="+mn-lt"/>
                <a:cs typeface="Poppins Light"/>
              </a:rPr>
              <a:t> correspond à </a:t>
            </a:r>
            <a:r>
              <a:rPr lang="en-US" sz="2400" dirty="0" err="1">
                <a:solidFill>
                  <a:srgbClr val="0D0D0D"/>
                </a:solidFill>
                <a:latin typeface="Poppins Light"/>
                <a:ea typeface="+mn-lt"/>
                <a:cs typeface="Poppins Light"/>
              </a:rPr>
              <a:t>plusieurs</a:t>
            </a:r>
            <a:r>
              <a:rPr lang="en-US" sz="2400" dirty="0">
                <a:solidFill>
                  <a:srgbClr val="0D0D0D"/>
                </a:solidFill>
                <a:latin typeface="Poppins Light"/>
                <a:ea typeface="+mn-lt"/>
                <a:cs typeface="Poppins Light"/>
              </a:rPr>
              <a:t> codes.</a:t>
            </a:r>
            <a:endParaRPr lang="en-US"/>
          </a:p>
          <a:p>
            <a:r>
              <a:rPr lang="en-US" sz="2400" dirty="0" err="1">
                <a:solidFill>
                  <a:srgbClr val="0D0D0D"/>
                </a:solidFill>
                <a:latin typeface="Poppins Light"/>
                <a:ea typeface="+mn-lt"/>
                <a:cs typeface="Poppins Light"/>
              </a:rPr>
              <a:t>Veillez</a:t>
            </a:r>
            <a:r>
              <a:rPr lang="en-US" sz="2400" dirty="0">
                <a:solidFill>
                  <a:srgbClr val="0D0D0D"/>
                </a:solidFill>
                <a:latin typeface="Poppins Light"/>
                <a:ea typeface="+mn-lt"/>
                <a:cs typeface="Poppins Light"/>
              </a:rPr>
              <a:t> à coder les </a:t>
            </a:r>
            <a:r>
              <a:rPr lang="en-US" sz="2400" dirty="0" err="1">
                <a:solidFill>
                  <a:srgbClr val="0D0D0D"/>
                </a:solidFill>
                <a:latin typeface="Poppins Light"/>
                <a:ea typeface="+mn-lt"/>
                <a:cs typeface="Poppins Light"/>
              </a:rPr>
              <a:t>idées</a:t>
            </a:r>
            <a:r>
              <a:rPr lang="en-US" sz="2400" dirty="0">
                <a:solidFill>
                  <a:srgbClr val="0D0D0D"/>
                </a:solidFill>
                <a:latin typeface="Poppins Light"/>
                <a:ea typeface="+mn-lt"/>
                <a:cs typeface="Poppins Light"/>
              </a:rPr>
              <a:t> </a:t>
            </a:r>
            <a:r>
              <a:rPr lang="en-US" sz="2400" dirty="0" err="1">
                <a:solidFill>
                  <a:srgbClr val="0D0D0D"/>
                </a:solidFill>
                <a:latin typeface="Poppins Light"/>
                <a:ea typeface="+mn-lt"/>
                <a:cs typeface="Poppins Light"/>
              </a:rPr>
              <a:t>récurrentes</a:t>
            </a:r>
            <a:r>
              <a:rPr lang="en-US" sz="2400" dirty="0">
                <a:solidFill>
                  <a:srgbClr val="0D0D0D"/>
                </a:solidFill>
                <a:latin typeface="Poppins Light"/>
                <a:ea typeface="+mn-lt"/>
                <a:cs typeface="Poppins Light"/>
              </a:rPr>
              <a:t> dans les </a:t>
            </a:r>
            <a:r>
              <a:rPr lang="en-US" sz="2400" dirty="0" err="1">
                <a:solidFill>
                  <a:srgbClr val="0D0D0D"/>
                </a:solidFill>
                <a:latin typeface="Poppins Light"/>
                <a:ea typeface="+mn-lt"/>
                <a:cs typeface="Poppins Light"/>
              </a:rPr>
              <a:t>différentes</a:t>
            </a:r>
            <a:r>
              <a:rPr lang="en-US" sz="2400" dirty="0">
                <a:solidFill>
                  <a:srgbClr val="0D0D0D"/>
                </a:solidFill>
                <a:latin typeface="Poppins Light"/>
                <a:ea typeface="+mn-lt"/>
                <a:cs typeface="Poppins Light"/>
              </a:rPr>
              <a:t> transcriptions, </a:t>
            </a:r>
            <a:r>
              <a:rPr lang="en-US" sz="2400" dirty="0" err="1">
                <a:solidFill>
                  <a:srgbClr val="0D0D0D"/>
                </a:solidFill>
                <a:latin typeface="Poppins Light"/>
                <a:ea typeface="+mn-lt"/>
                <a:cs typeface="Poppins Light"/>
              </a:rPr>
              <a:t>mais</a:t>
            </a:r>
            <a:r>
              <a:rPr lang="en-US" sz="2400" dirty="0">
                <a:solidFill>
                  <a:srgbClr val="0D0D0D"/>
                </a:solidFill>
                <a:latin typeface="Poppins Light"/>
                <a:ea typeface="+mn-lt"/>
                <a:cs typeface="Poppins Light"/>
              </a:rPr>
              <a:t> ne laissez pas de </a:t>
            </a:r>
            <a:r>
              <a:rPr lang="en-US" sz="2400" dirty="0" err="1">
                <a:solidFill>
                  <a:srgbClr val="0D0D0D"/>
                </a:solidFill>
                <a:latin typeface="Poppins Light"/>
                <a:ea typeface="+mn-lt"/>
                <a:cs typeface="Poppins Light"/>
              </a:rPr>
              <a:t>côté</a:t>
            </a:r>
            <a:r>
              <a:rPr lang="en-US" sz="2400" dirty="0">
                <a:solidFill>
                  <a:srgbClr val="0D0D0D"/>
                </a:solidFill>
                <a:latin typeface="Poppins Light"/>
                <a:ea typeface="+mn-lt"/>
                <a:cs typeface="Poppins Light"/>
              </a:rPr>
              <a:t> les </a:t>
            </a:r>
            <a:r>
              <a:rPr lang="en-US" sz="2400" dirty="0" err="1">
                <a:solidFill>
                  <a:srgbClr val="0D0D0D"/>
                </a:solidFill>
                <a:latin typeface="Poppins Light"/>
                <a:ea typeface="+mn-lt"/>
                <a:cs typeface="Poppins Light"/>
              </a:rPr>
              <a:t>idées</a:t>
            </a:r>
            <a:r>
              <a:rPr lang="en-US" sz="2400" dirty="0">
                <a:solidFill>
                  <a:srgbClr val="0D0D0D"/>
                </a:solidFill>
                <a:latin typeface="Poppins Light"/>
                <a:ea typeface="+mn-lt"/>
                <a:cs typeface="Poppins Light"/>
              </a:rPr>
              <a:t> </a:t>
            </a:r>
            <a:r>
              <a:rPr lang="en-US" sz="2400" dirty="0" err="1">
                <a:solidFill>
                  <a:srgbClr val="0D0D0D"/>
                </a:solidFill>
                <a:latin typeface="Poppins Light"/>
                <a:ea typeface="+mn-lt"/>
                <a:cs typeface="Poppins Light"/>
              </a:rPr>
              <a:t>inhabituelles</a:t>
            </a:r>
            <a:r>
              <a:rPr lang="en-US" sz="2400" dirty="0">
                <a:solidFill>
                  <a:srgbClr val="0D0D0D"/>
                </a:solidFill>
                <a:latin typeface="Poppins Light"/>
                <a:ea typeface="+mn-lt"/>
                <a:cs typeface="Poppins Light"/>
              </a:rPr>
              <a:t>/</a:t>
            </a:r>
            <a:r>
              <a:rPr lang="en-US" sz="2400" dirty="0" err="1">
                <a:solidFill>
                  <a:srgbClr val="0D0D0D"/>
                </a:solidFill>
                <a:latin typeface="Poppins Light"/>
                <a:ea typeface="+mn-lt"/>
                <a:cs typeface="Poppins Light"/>
              </a:rPr>
              <a:t>excentriques</a:t>
            </a:r>
            <a:r>
              <a:rPr lang="en-US" sz="2400" dirty="0">
                <a:solidFill>
                  <a:srgbClr val="0D0D0D"/>
                </a:solidFill>
                <a:latin typeface="Poppins Light"/>
                <a:ea typeface="+mn-lt"/>
                <a:cs typeface="Poppins Light"/>
              </a:rPr>
              <a:t>.</a:t>
            </a:r>
            <a:endParaRPr lang="en-US" dirty="0"/>
          </a:p>
          <a:p>
            <a:pPr marL="0" indent="0" algn="l">
              <a:lnSpc>
                <a:spcPts val="3000"/>
              </a:lnSpc>
              <a:buNone/>
            </a:pPr>
            <a:endParaRPr lang="en-US" sz="2400" dirty="0">
              <a:solidFill>
                <a:srgbClr val="0D0D0D"/>
              </a:solidFill>
              <a:latin typeface="Poppins Light"/>
              <a:cs typeface="Poppins Light"/>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name="Slide 13">
    <p:bg>
      <p:bgPr>
        <a:solidFill>
          <a:srgbClr val="2B4561"/>
        </a:solidFill>
        <a:effectLst/>
      </p:bgPr>
    </p:bg>
    <p:spTree>
      <p:nvGrpSpPr>
        <p:cNvPr id="1" name=""/>
        <p:cNvGrpSpPr/>
        <p:nvPr/>
      </p:nvGrpSpPr>
      <p:grpSpPr>
        <a:xfrm>
          <a:off x="0" y="0"/>
          <a:ext cx="0" cy="0"/>
          <a:chOff x="0" y="0"/>
          <a:chExt cx="0" cy="0"/>
        </a:xfrm>
      </p:grpSpPr>
      <p:pic>
        <p:nvPicPr>
          <p:cNvPr id="2" name="Frame 2095584901"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0" y="0"/>
            <a:ext cx="7896225" cy="10287000"/>
          </a:xfrm>
          <a:prstGeom prst="rect">
            <a:avLst/>
          </a:prstGeom>
        </p:spPr>
      </p:pic>
      <p:sp>
        <p:nvSpPr>
          <p:cNvPr id="3" name="What type of data do you usually collect What are some of the challenges to getting the right amount and detailed data What needs to be done to address this"/>
          <p:cNvSpPr/>
          <p:nvPr/>
        </p:nvSpPr>
        <p:spPr>
          <a:xfrm>
            <a:off x="8715375" y="3962400"/>
            <a:ext cx="9067800" cy="2362200"/>
          </a:xfrm>
          <a:prstGeom prst="rect">
            <a:avLst/>
          </a:prstGeom>
          <a:noFill/>
          <a:ln/>
        </p:spPr>
        <p:txBody>
          <a:bodyPr wrap="square" lIns="0" tIns="0" rIns="0" bIns="0" rtlCol="0" anchor="t"/>
          <a:lstStyle/>
          <a:p>
            <a:r>
              <a:rPr lang="en-US" sz="2250">
                <a:solidFill>
                  <a:srgbClr val="FFFFFF"/>
                </a:solidFill>
                <a:latin typeface="Poppins SemiBold"/>
                <a:ea typeface="+mn-lt"/>
                <a:cs typeface="Poppins SemiBold"/>
              </a:rPr>
              <a:t>Quel type de données recueillez-vous habituellement ?</a:t>
            </a:r>
            <a:endParaRPr lang="en-US"/>
          </a:p>
          <a:p>
            <a:pPr>
              <a:spcAft>
                <a:spcPts val="1050"/>
              </a:spcAft>
            </a:pPr>
            <a:br>
              <a:rPr lang="en-US" dirty="0"/>
            </a:br>
            <a:r>
              <a:rPr lang="en-US" sz="2250" dirty="0">
                <a:solidFill>
                  <a:srgbClr val="FFFFFF"/>
                </a:solidFill>
                <a:latin typeface="Poppins SemiBold"/>
                <a:ea typeface="+mn-lt"/>
                <a:cs typeface="Poppins SemiBold"/>
              </a:rPr>
              <a:t>Quels </a:t>
            </a:r>
            <a:r>
              <a:rPr lang="en-US" sz="2250" dirty="0" err="1">
                <a:solidFill>
                  <a:srgbClr val="FFFFFF"/>
                </a:solidFill>
                <a:latin typeface="Poppins SemiBold"/>
                <a:ea typeface="+mn-lt"/>
                <a:cs typeface="Poppins SemiBold"/>
              </a:rPr>
              <a:t>sont</a:t>
            </a:r>
            <a:r>
              <a:rPr lang="en-US" sz="2250" dirty="0">
                <a:solidFill>
                  <a:srgbClr val="FFFFFF"/>
                </a:solidFill>
                <a:latin typeface="Poppins SemiBold"/>
                <a:ea typeface="+mn-lt"/>
                <a:cs typeface="Poppins SemiBold"/>
              </a:rPr>
              <a:t> les obstacles à </a:t>
            </a:r>
            <a:r>
              <a:rPr lang="en-US" sz="2250" dirty="0" err="1">
                <a:solidFill>
                  <a:srgbClr val="FFFFFF"/>
                </a:solidFill>
                <a:latin typeface="Poppins SemiBold"/>
                <a:ea typeface="+mn-lt"/>
                <a:cs typeface="Poppins SemiBold"/>
              </a:rPr>
              <a:t>surmonter</a:t>
            </a:r>
            <a:r>
              <a:rPr lang="en-US" sz="2250" dirty="0">
                <a:solidFill>
                  <a:srgbClr val="FFFFFF"/>
                </a:solidFill>
                <a:latin typeface="Poppins SemiBold"/>
                <a:ea typeface="+mn-lt"/>
                <a:cs typeface="Poppins SemiBold"/>
              </a:rPr>
              <a:t> pour </a:t>
            </a:r>
            <a:r>
              <a:rPr lang="en-US" sz="2250" dirty="0" err="1">
                <a:solidFill>
                  <a:srgbClr val="FFFFFF"/>
                </a:solidFill>
                <a:latin typeface="Poppins SemiBold"/>
                <a:ea typeface="+mn-lt"/>
                <a:cs typeface="Poppins SemiBold"/>
              </a:rPr>
              <a:t>obtenir</a:t>
            </a:r>
            <a:r>
              <a:rPr lang="en-US" sz="2250" dirty="0">
                <a:solidFill>
                  <a:srgbClr val="FFFFFF"/>
                </a:solidFill>
                <a:latin typeface="Poppins SemiBold"/>
                <a:ea typeface="+mn-lt"/>
                <a:cs typeface="Poppins SemiBold"/>
              </a:rPr>
              <a:t> des données </a:t>
            </a:r>
            <a:r>
              <a:rPr lang="en-US" sz="2250" dirty="0" err="1">
                <a:solidFill>
                  <a:srgbClr val="FFFFFF"/>
                </a:solidFill>
                <a:latin typeface="Poppins SemiBold"/>
                <a:ea typeface="+mn-lt"/>
                <a:cs typeface="Poppins SemiBold"/>
              </a:rPr>
              <a:t>détaillées</a:t>
            </a:r>
            <a:r>
              <a:rPr lang="en-US" sz="2250" dirty="0">
                <a:solidFill>
                  <a:srgbClr val="FFFFFF"/>
                </a:solidFill>
                <a:latin typeface="Poppins SemiBold"/>
                <a:ea typeface="+mn-lt"/>
                <a:cs typeface="Poppins SemiBold"/>
              </a:rPr>
              <a:t> et </a:t>
            </a:r>
            <a:r>
              <a:rPr lang="en-US" sz="2250" dirty="0" err="1">
                <a:solidFill>
                  <a:srgbClr val="FFFFFF"/>
                </a:solidFill>
                <a:latin typeface="Poppins SemiBold"/>
                <a:ea typeface="+mn-lt"/>
                <a:cs typeface="Poppins SemiBold"/>
              </a:rPr>
              <a:t>en</a:t>
            </a:r>
            <a:r>
              <a:rPr lang="en-US" sz="2250" dirty="0">
                <a:solidFill>
                  <a:srgbClr val="FFFFFF"/>
                </a:solidFill>
                <a:latin typeface="Poppins SemiBold"/>
                <a:ea typeface="+mn-lt"/>
                <a:cs typeface="Poppins SemiBold"/>
              </a:rPr>
              <a:t> </a:t>
            </a:r>
            <a:r>
              <a:rPr lang="en-US" sz="2250" dirty="0" err="1">
                <a:solidFill>
                  <a:srgbClr val="FFFFFF"/>
                </a:solidFill>
                <a:latin typeface="Poppins SemiBold"/>
                <a:ea typeface="+mn-lt"/>
                <a:cs typeface="Poppins SemiBold"/>
              </a:rPr>
              <a:t>quantité</a:t>
            </a:r>
            <a:r>
              <a:rPr lang="en-US" sz="2250" dirty="0">
                <a:solidFill>
                  <a:srgbClr val="FFFFFF"/>
                </a:solidFill>
                <a:latin typeface="Poppins SemiBold"/>
                <a:ea typeface="+mn-lt"/>
                <a:cs typeface="Poppins SemiBold"/>
              </a:rPr>
              <a:t> suffisante ?</a:t>
            </a:r>
            <a:endParaRPr lang="en-US" dirty="0">
              <a:ea typeface="Calibri" panose="020F0502020204030204"/>
              <a:cs typeface="Calibri" panose="020F0502020204030204"/>
            </a:endParaRPr>
          </a:p>
          <a:p>
            <a:endParaRPr lang="en-US"/>
          </a:p>
          <a:p>
            <a:r>
              <a:rPr lang="en-US" sz="2250">
                <a:solidFill>
                  <a:srgbClr val="FFFFFF"/>
                </a:solidFill>
                <a:latin typeface="Poppins SemiBold"/>
                <a:ea typeface="+mn-lt"/>
                <a:cs typeface="Poppins SemiBold"/>
              </a:rPr>
              <a:t>Que faut-il faire pour remédier à ces problèmes ?</a:t>
            </a:r>
            <a:endParaRPr lang="en-US"/>
          </a:p>
          <a:p>
            <a:pPr marL="0" indent="0" algn="l">
              <a:lnSpc>
                <a:spcPts val="4125"/>
              </a:lnSpc>
              <a:spcAft>
                <a:spcPts val="1050"/>
              </a:spcAft>
              <a:buNone/>
            </a:pPr>
            <a:endParaRPr lang="en-US" sz="2250" dirty="0">
              <a:solidFill>
                <a:srgbClr val="FFFFFF"/>
              </a:solidFill>
              <a:latin typeface="Poppins SemiBold"/>
              <a:cs typeface="Poppins SemiBold"/>
            </a:endParaRPr>
          </a:p>
        </p:txBody>
      </p:sp>
      <p:sp>
        <p:nvSpPr>
          <p:cNvPr id="4" name="Importance of quality data"/>
          <p:cNvSpPr/>
          <p:nvPr/>
        </p:nvSpPr>
        <p:spPr>
          <a:xfrm>
            <a:off x="723900" y="2897659"/>
            <a:ext cx="6445078" cy="3429000"/>
          </a:xfrm>
          <a:prstGeom prst="rect">
            <a:avLst/>
          </a:prstGeom>
          <a:noFill/>
          <a:ln/>
        </p:spPr>
        <p:txBody>
          <a:bodyPr wrap="square" lIns="0" tIns="0" rIns="0" bIns="0" rtlCol="0" anchor="t"/>
          <a:lstStyle/>
          <a:p>
            <a:r>
              <a:rPr lang="en-US" sz="7500" dirty="0" err="1">
                <a:solidFill>
                  <a:srgbClr val="FFFFFF"/>
                </a:solidFill>
                <a:latin typeface="Poppins SemiBold"/>
                <a:ea typeface="+mn-lt"/>
                <a:cs typeface="Poppins SemiBold"/>
              </a:rPr>
              <a:t>L’importance</a:t>
            </a:r>
            <a:r>
              <a:rPr lang="en-US" sz="7500" dirty="0">
                <a:solidFill>
                  <a:srgbClr val="FFFFFF"/>
                </a:solidFill>
                <a:latin typeface="Poppins SemiBold"/>
                <a:ea typeface="+mn-lt"/>
                <a:cs typeface="Poppins SemiBold"/>
              </a:rPr>
              <a:t> </a:t>
            </a:r>
            <a:r>
              <a:rPr lang="en-US" sz="7500" dirty="0" err="1">
                <a:solidFill>
                  <a:srgbClr val="FFFFFF"/>
                </a:solidFill>
                <a:latin typeface="Poppins SemiBold"/>
                <a:ea typeface="+mn-lt"/>
                <a:cs typeface="Poppins SemiBold"/>
              </a:rPr>
              <a:t>d’avoir</a:t>
            </a:r>
            <a:r>
              <a:rPr lang="en-US" sz="7500" dirty="0">
                <a:solidFill>
                  <a:srgbClr val="FFFFFF"/>
                </a:solidFill>
                <a:latin typeface="Poppins SemiBold"/>
                <a:ea typeface="+mn-lt"/>
                <a:cs typeface="Poppins SemiBold"/>
              </a:rPr>
              <a:t> des données de </a:t>
            </a:r>
            <a:r>
              <a:rPr lang="en-US" sz="7500" dirty="0" err="1">
                <a:solidFill>
                  <a:srgbClr val="FFFFFF"/>
                </a:solidFill>
                <a:latin typeface="Poppins SemiBold"/>
                <a:ea typeface="+mn-lt"/>
                <a:cs typeface="Poppins SemiBold"/>
              </a:rPr>
              <a:t>qualité</a:t>
            </a:r>
            <a:endParaRPr lang="en-US" dirty="0" err="1"/>
          </a:p>
          <a:p>
            <a:pPr marL="0" indent="0" algn="l">
              <a:lnSpc>
                <a:spcPts val="9000"/>
              </a:lnSpc>
              <a:buNone/>
            </a:pPr>
            <a:endParaRPr lang="en-US" sz="7500" dirty="0">
              <a:solidFill>
                <a:srgbClr val="FFFFFF"/>
              </a:solidFill>
              <a:latin typeface="Poppins SemiBold"/>
              <a:cs typeface="Poppins SemiBold"/>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name="Slide 14">
    <p:bg>
      <p:bgPr>
        <a:solidFill>
          <a:srgbClr val="2B4561"/>
        </a:solidFill>
        <a:effectLst/>
      </p:bgPr>
    </p:bg>
    <p:spTree>
      <p:nvGrpSpPr>
        <p:cNvPr id="1" name=""/>
        <p:cNvGrpSpPr/>
        <p:nvPr/>
      </p:nvGrpSpPr>
      <p:grpSpPr>
        <a:xfrm>
          <a:off x="0" y="0"/>
          <a:ext cx="0" cy="0"/>
          <a:chOff x="0" y="0"/>
          <a:chExt cx="0" cy="0"/>
        </a:xfrm>
      </p:grpSpPr>
      <p:pic>
        <p:nvPicPr>
          <p:cNvPr id="2" name="Frame 2095584901"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0" y="0"/>
            <a:ext cx="7896225" cy="10287000"/>
          </a:xfrm>
          <a:prstGeom prst="rect">
            <a:avLst/>
          </a:prstGeom>
        </p:spPr>
      </p:pic>
      <p:sp>
        <p:nvSpPr>
          <p:cNvPr id="3" name="Coding your data - inductive coding - using RQA data can use either Word or Excel"/>
          <p:cNvSpPr/>
          <p:nvPr/>
        </p:nvSpPr>
        <p:spPr>
          <a:xfrm>
            <a:off x="8715375" y="3714750"/>
            <a:ext cx="8286750" cy="2857500"/>
          </a:xfrm>
          <a:prstGeom prst="rect">
            <a:avLst/>
          </a:prstGeom>
          <a:noFill/>
          <a:ln/>
        </p:spPr>
        <p:txBody>
          <a:bodyPr wrap="square" lIns="0" tIns="0" rIns="0" bIns="0" rtlCol="0" anchor="t"/>
          <a:lstStyle/>
          <a:p>
            <a:r>
              <a:rPr lang="en-US" sz="4500">
                <a:solidFill>
                  <a:srgbClr val="FFFFFF"/>
                </a:solidFill>
                <a:latin typeface="Poppins SemiBold"/>
                <a:ea typeface="+mn-lt"/>
                <a:cs typeface="Poppins SemiBold"/>
              </a:rPr>
              <a:t>Coder </a:t>
            </a:r>
            <a:r>
              <a:rPr lang="en-US" sz="4500" err="1">
                <a:solidFill>
                  <a:srgbClr val="FFFFFF"/>
                </a:solidFill>
                <a:latin typeface="Poppins SemiBold"/>
                <a:ea typeface="+mn-lt"/>
                <a:cs typeface="Poppins SemiBold"/>
              </a:rPr>
              <a:t>vos</a:t>
            </a:r>
            <a:r>
              <a:rPr lang="en-US" sz="4500">
                <a:solidFill>
                  <a:srgbClr val="FFFFFF"/>
                </a:solidFill>
                <a:latin typeface="Poppins SemiBold"/>
                <a:ea typeface="+mn-lt"/>
                <a:cs typeface="Poppins SemiBold"/>
              </a:rPr>
              <a:t> données – codage inductif – utilisation de données issues d’une EQR (travail possible sous Word </a:t>
            </a:r>
            <a:r>
              <a:rPr lang="en-US" sz="4500" err="1">
                <a:solidFill>
                  <a:srgbClr val="FFFFFF"/>
                </a:solidFill>
                <a:latin typeface="Poppins SemiBold"/>
                <a:ea typeface="+mn-lt"/>
                <a:cs typeface="Poppins SemiBold"/>
              </a:rPr>
              <a:t>ou</a:t>
            </a:r>
            <a:r>
              <a:rPr lang="en-US" sz="4500">
                <a:solidFill>
                  <a:srgbClr val="FFFFFF"/>
                </a:solidFill>
                <a:latin typeface="Poppins SemiBold"/>
                <a:ea typeface="+mn-lt"/>
                <a:cs typeface="Poppins SemiBold"/>
              </a:rPr>
              <a:t> Excel) </a:t>
            </a:r>
            <a:endParaRPr lang="en-US"/>
          </a:p>
          <a:p>
            <a:pPr marL="0" indent="0" algn="l">
              <a:lnSpc>
                <a:spcPts val="5625"/>
              </a:lnSpc>
              <a:buNone/>
            </a:pPr>
            <a:endParaRPr lang="en-US" sz="4500" dirty="0">
              <a:solidFill>
                <a:srgbClr val="FFFFFF"/>
              </a:solidFill>
              <a:latin typeface="Poppins SemiBold"/>
              <a:cs typeface="Poppins SemiBold"/>
            </a:endParaRPr>
          </a:p>
        </p:txBody>
      </p:sp>
      <p:sp>
        <p:nvSpPr>
          <p:cNvPr id="4" name="Practical exercise"/>
          <p:cNvSpPr/>
          <p:nvPr/>
        </p:nvSpPr>
        <p:spPr>
          <a:xfrm>
            <a:off x="952500" y="4000500"/>
            <a:ext cx="6210300" cy="2286000"/>
          </a:xfrm>
          <a:prstGeom prst="rect">
            <a:avLst/>
          </a:prstGeom>
          <a:noFill/>
          <a:ln/>
        </p:spPr>
        <p:txBody>
          <a:bodyPr wrap="square" lIns="0" tIns="0" rIns="0" bIns="0" rtlCol="0" anchor="t"/>
          <a:lstStyle/>
          <a:p>
            <a:r>
              <a:rPr lang="en-US" sz="7500" err="1">
                <a:solidFill>
                  <a:srgbClr val="FFFFFF"/>
                </a:solidFill>
                <a:latin typeface="Poppins SemiBold"/>
                <a:ea typeface="+mn-lt"/>
                <a:cs typeface="Poppins SemiBold"/>
              </a:rPr>
              <a:t>Exercice</a:t>
            </a:r>
            <a:r>
              <a:rPr lang="en-US" sz="7500">
                <a:solidFill>
                  <a:srgbClr val="FFFFFF"/>
                </a:solidFill>
                <a:latin typeface="Poppins SemiBold"/>
                <a:ea typeface="+mn-lt"/>
                <a:cs typeface="Poppins SemiBold"/>
              </a:rPr>
              <a:t> pratique</a:t>
            </a:r>
            <a:endParaRPr lang="en-US"/>
          </a:p>
          <a:p>
            <a:pPr>
              <a:lnSpc>
                <a:spcPts val="9000"/>
              </a:lnSpc>
            </a:pPr>
            <a:endParaRPr lang="en-US" sz="7500">
              <a:ea typeface="Calibri"/>
              <a:cs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Slide 2">
    <p:bg>
      <p:bgPr>
        <a:solidFill>
          <a:srgbClr val="2B4561"/>
        </a:solidFill>
        <a:effectLst/>
      </p:bgPr>
    </p:bg>
    <p:spTree>
      <p:nvGrpSpPr>
        <p:cNvPr id="1" name=""/>
        <p:cNvGrpSpPr/>
        <p:nvPr/>
      </p:nvGrpSpPr>
      <p:grpSpPr>
        <a:xfrm>
          <a:off x="0" y="0"/>
          <a:ext cx="0" cy="0"/>
          <a:chOff x="0" y="0"/>
          <a:chExt cx="0" cy="0"/>
        </a:xfrm>
      </p:grpSpPr>
      <p:pic>
        <p:nvPicPr>
          <p:cNvPr id="2" name="Frame 2095584901"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0" y="0"/>
            <a:ext cx="7419975" cy="10287000"/>
          </a:xfrm>
          <a:prstGeom prst="rect">
            <a:avLst/>
          </a:prstGeom>
        </p:spPr>
      </p:pic>
      <p:sp>
        <p:nvSpPr>
          <p:cNvPr id="3" name="To understand and practice the different steps to coding and analysing qualitative data using thematic analysis methods Session 1 Deductive and inductive coding with real data examples Session 2 Generating themes from coded qualitative data"/>
          <p:cNvSpPr/>
          <p:nvPr/>
        </p:nvSpPr>
        <p:spPr>
          <a:xfrm>
            <a:off x="8286750" y="2514600"/>
            <a:ext cx="9067800" cy="5248275"/>
          </a:xfrm>
          <a:prstGeom prst="rect">
            <a:avLst/>
          </a:prstGeom>
          <a:noFill/>
          <a:ln/>
        </p:spPr>
        <p:txBody>
          <a:bodyPr wrap="square" lIns="0" tIns="0" rIns="0" bIns="0" rtlCol="0" anchor="t"/>
          <a:lstStyle/>
          <a:p>
            <a:pPr>
              <a:spcAft>
                <a:spcPts val="1050"/>
              </a:spcAft>
            </a:pPr>
            <a:r>
              <a:rPr lang="en-US" sz="2700" dirty="0" err="1">
                <a:solidFill>
                  <a:srgbClr val="FFFFFF"/>
                </a:solidFill>
                <a:latin typeface="Poppins SemiBold"/>
                <a:ea typeface="+mn-lt"/>
                <a:cs typeface="Poppins SemiBold"/>
              </a:rPr>
              <a:t>Comprendre</a:t>
            </a:r>
            <a:r>
              <a:rPr lang="en-US" sz="2700" dirty="0">
                <a:solidFill>
                  <a:srgbClr val="FFFFFF"/>
                </a:solidFill>
                <a:latin typeface="Poppins SemiBold"/>
                <a:ea typeface="+mn-lt"/>
                <a:cs typeface="Poppins SemiBold"/>
              </a:rPr>
              <a:t> et </a:t>
            </a:r>
            <a:r>
              <a:rPr lang="en-US" sz="2700" dirty="0" err="1">
                <a:solidFill>
                  <a:srgbClr val="FFFFFF"/>
                </a:solidFill>
                <a:latin typeface="Poppins SemiBold"/>
                <a:ea typeface="+mn-lt"/>
                <a:cs typeface="Poppins SemiBold"/>
              </a:rPr>
              <a:t>mettre</a:t>
            </a:r>
            <a:r>
              <a:rPr lang="en-US" sz="2700" dirty="0">
                <a:solidFill>
                  <a:srgbClr val="FFFFFF"/>
                </a:solidFill>
                <a:latin typeface="Poppins SemiBold"/>
                <a:ea typeface="+mn-lt"/>
                <a:cs typeface="Poppins SemiBold"/>
              </a:rPr>
              <a:t> </a:t>
            </a:r>
            <a:r>
              <a:rPr lang="en-US" sz="2700" dirty="0" err="1">
                <a:solidFill>
                  <a:srgbClr val="FFFFFF"/>
                </a:solidFill>
                <a:latin typeface="Poppins SemiBold"/>
                <a:ea typeface="+mn-lt"/>
                <a:cs typeface="Poppins SemiBold"/>
              </a:rPr>
              <a:t>en</a:t>
            </a:r>
            <a:r>
              <a:rPr lang="en-US" sz="2700" dirty="0">
                <a:solidFill>
                  <a:srgbClr val="FFFFFF"/>
                </a:solidFill>
                <a:latin typeface="Poppins SemiBold"/>
                <a:ea typeface="+mn-lt"/>
                <a:cs typeface="Poppins SemiBold"/>
              </a:rPr>
              <a:t> application les </a:t>
            </a:r>
            <a:r>
              <a:rPr lang="en-US" sz="2700" dirty="0" err="1">
                <a:solidFill>
                  <a:srgbClr val="FFFFFF"/>
                </a:solidFill>
                <a:latin typeface="Poppins SemiBold"/>
                <a:ea typeface="+mn-lt"/>
                <a:cs typeface="Poppins SemiBold"/>
              </a:rPr>
              <a:t>différentes</a:t>
            </a:r>
            <a:r>
              <a:rPr lang="en-US" sz="2700" dirty="0">
                <a:solidFill>
                  <a:srgbClr val="FFFFFF"/>
                </a:solidFill>
                <a:latin typeface="Poppins SemiBold"/>
                <a:ea typeface="+mn-lt"/>
                <a:cs typeface="Poppins SemiBold"/>
              </a:rPr>
              <a:t> étapes du </a:t>
            </a:r>
            <a:r>
              <a:rPr lang="en-US" sz="2700" dirty="0" err="1">
                <a:solidFill>
                  <a:srgbClr val="FFFFFF"/>
                </a:solidFill>
                <a:latin typeface="Poppins SemiBold"/>
                <a:ea typeface="+mn-lt"/>
                <a:cs typeface="Poppins SemiBold"/>
              </a:rPr>
              <a:t>codage</a:t>
            </a:r>
            <a:r>
              <a:rPr lang="en-US" sz="2700" dirty="0">
                <a:solidFill>
                  <a:srgbClr val="FFFFFF"/>
                </a:solidFill>
                <a:latin typeface="Poppins SemiBold"/>
                <a:ea typeface="+mn-lt"/>
                <a:cs typeface="Poppins SemiBold"/>
              </a:rPr>
              <a:t> et de </a:t>
            </a:r>
            <a:r>
              <a:rPr lang="en-US" sz="2700" dirty="0" err="1">
                <a:solidFill>
                  <a:srgbClr val="FFFFFF"/>
                </a:solidFill>
                <a:latin typeface="Poppins SemiBold"/>
                <a:ea typeface="+mn-lt"/>
                <a:cs typeface="Poppins SemiBold"/>
              </a:rPr>
              <a:t>l’analyse</a:t>
            </a:r>
            <a:r>
              <a:rPr lang="en-US" sz="2700" dirty="0">
                <a:solidFill>
                  <a:srgbClr val="FFFFFF"/>
                </a:solidFill>
                <a:latin typeface="Poppins SemiBold"/>
                <a:ea typeface="+mn-lt"/>
                <a:cs typeface="Poppins SemiBold"/>
              </a:rPr>
              <a:t> de données </a:t>
            </a:r>
            <a:r>
              <a:rPr lang="en-US" sz="2700" dirty="0" err="1">
                <a:solidFill>
                  <a:srgbClr val="FFFFFF"/>
                </a:solidFill>
                <a:latin typeface="Poppins SemiBold"/>
                <a:ea typeface="+mn-lt"/>
                <a:cs typeface="Poppins SemiBold"/>
              </a:rPr>
              <a:t>qualitatives</a:t>
            </a:r>
            <a:r>
              <a:rPr lang="en-US" sz="2700" dirty="0">
                <a:solidFill>
                  <a:srgbClr val="FFFFFF"/>
                </a:solidFill>
                <a:latin typeface="Poppins SemiBold"/>
                <a:ea typeface="+mn-lt"/>
                <a:cs typeface="Poppins SemiBold"/>
              </a:rPr>
              <a:t> </a:t>
            </a:r>
            <a:r>
              <a:rPr lang="en-US" sz="2700" dirty="0" err="1">
                <a:solidFill>
                  <a:srgbClr val="FFFFFF"/>
                </a:solidFill>
                <a:latin typeface="Poppins SemiBold"/>
                <a:ea typeface="+mn-lt"/>
                <a:cs typeface="Poppins SemiBold"/>
              </a:rPr>
              <a:t>faisant</a:t>
            </a:r>
            <a:r>
              <a:rPr lang="en-US" sz="2700" dirty="0">
                <a:solidFill>
                  <a:srgbClr val="FFFFFF"/>
                </a:solidFill>
                <a:latin typeface="Poppins SemiBold"/>
                <a:ea typeface="+mn-lt"/>
                <a:cs typeface="Poppins SemiBold"/>
              </a:rPr>
              <a:t> </a:t>
            </a:r>
            <a:r>
              <a:rPr lang="en-US" sz="2700" dirty="0" err="1">
                <a:solidFill>
                  <a:srgbClr val="FFFFFF"/>
                </a:solidFill>
                <a:latin typeface="Poppins SemiBold"/>
                <a:ea typeface="+mn-lt"/>
                <a:cs typeface="Poppins SemiBold"/>
              </a:rPr>
              <a:t>appel</a:t>
            </a:r>
            <a:r>
              <a:rPr lang="en-US" sz="2700" dirty="0">
                <a:solidFill>
                  <a:srgbClr val="FFFFFF"/>
                </a:solidFill>
                <a:latin typeface="Poppins SemiBold"/>
                <a:ea typeface="+mn-lt"/>
                <a:cs typeface="Poppins SemiBold"/>
              </a:rPr>
              <a:t> aux </a:t>
            </a:r>
            <a:r>
              <a:rPr lang="en-US" sz="2700" dirty="0" err="1">
                <a:solidFill>
                  <a:srgbClr val="FFFFFF"/>
                </a:solidFill>
                <a:latin typeface="Poppins SemiBold"/>
                <a:ea typeface="+mn-lt"/>
                <a:cs typeface="Poppins SemiBold"/>
              </a:rPr>
              <a:t>méthodes</a:t>
            </a:r>
            <a:r>
              <a:rPr lang="en-US" sz="2700" dirty="0">
                <a:solidFill>
                  <a:srgbClr val="FFFFFF"/>
                </a:solidFill>
                <a:latin typeface="Poppins SemiBold"/>
                <a:ea typeface="+mn-lt"/>
                <a:cs typeface="Poppins SemiBold"/>
              </a:rPr>
              <a:t> </a:t>
            </a:r>
            <a:r>
              <a:rPr lang="en-US" sz="2700" dirty="0" err="1">
                <a:solidFill>
                  <a:srgbClr val="FFFFFF"/>
                </a:solidFill>
                <a:latin typeface="Poppins SemiBold"/>
                <a:ea typeface="+mn-lt"/>
                <a:cs typeface="Poppins SemiBold"/>
              </a:rPr>
              <a:t>d’analyse</a:t>
            </a:r>
            <a:r>
              <a:rPr lang="en-US" sz="2700" dirty="0">
                <a:solidFill>
                  <a:srgbClr val="FFFFFF"/>
                </a:solidFill>
                <a:latin typeface="Poppins SemiBold"/>
                <a:ea typeface="+mn-lt"/>
                <a:cs typeface="Poppins SemiBold"/>
              </a:rPr>
              <a:t> </a:t>
            </a:r>
            <a:r>
              <a:rPr lang="en-US" sz="2700" dirty="0" err="1">
                <a:solidFill>
                  <a:srgbClr val="FFFFFF"/>
                </a:solidFill>
                <a:latin typeface="Poppins SemiBold"/>
                <a:ea typeface="+mn-lt"/>
                <a:cs typeface="Poppins SemiBold"/>
              </a:rPr>
              <a:t>thématique</a:t>
            </a:r>
            <a:r>
              <a:rPr lang="en-US" sz="2700" dirty="0">
                <a:solidFill>
                  <a:srgbClr val="FFFFFF"/>
                </a:solidFill>
                <a:latin typeface="Poppins SemiBold"/>
                <a:ea typeface="+mn-lt"/>
                <a:cs typeface="Poppins SemiBold"/>
              </a:rPr>
              <a:t>.  </a:t>
            </a:r>
            <a:endParaRPr lang="en-US" dirty="0"/>
          </a:p>
          <a:p>
            <a:pPr>
              <a:spcAft>
                <a:spcPts val="1050"/>
              </a:spcAft>
            </a:pPr>
            <a:br>
              <a:rPr lang="en-US" dirty="0"/>
            </a:br>
            <a:endParaRPr lang="en-US" dirty="0"/>
          </a:p>
          <a:p>
            <a:pPr>
              <a:spcAft>
                <a:spcPts val="1050"/>
              </a:spcAft>
            </a:pPr>
            <a:r>
              <a:rPr lang="en-US" sz="2700" dirty="0">
                <a:solidFill>
                  <a:srgbClr val="FFFFFF"/>
                </a:solidFill>
                <a:latin typeface="Poppins SemiBold"/>
                <a:ea typeface="+mn-lt"/>
                <a:cs typeface="Poppins SemiBold"/>
              </a:rPr>
              <a:t>Session 1 : </a:t>
            </a:r>
            <a:r>
              <a:rPr lang="en-US" sz="2700" dirty="0" err="1">
                <a:solidFill>
                  <a:srgbClr val="FFFFFF"/>
                </a:solidFill>
                <a:latin typeface="Poppins SemiBold"/>
                <a:ea typeface="+mn-lt"/>
                <a:cs typeface="Poppins SemiBold"/>
              </a:rPr>
              <a:t>découvrir</a:t>
            </a:r>
            <a:r>
              <a:rPr lang="en-US" sz="2700" dirty="0">
                <a:solidFill>
                  <a:srgbClr val="FFFFFF"/>
                </a:solidFill>
                <a:latin typeface="Poppins SemiBold"/>
                <a:ea typeface="+mn-lt"/>
                <a:cs typeface="Poppins SemiBold"/>
              </a:rPr>
              <a:t> le </a:t>
            </a:r>
            <a:r>
              <a:rPr lang="en-US" sz="2700" dirty="0" err="1">
                <a:solidFill>
                  <a:srgbClr val="FFFFFF"/>
                </a:solidFill>
                <a:latin typeface="Poppins SemiBold"/>
                <a:ea typeface="+mn-lt"/>
                <a:cs typeface="Poppins SemiBold"/>
              </a:rPr>
              <a:t>codage</a:t>
            </a:r>
            <a:r>
              <a:rPr lang="en-US" sz="2700" dirty="0">
                <a:solidFill>
                  <a:srgbClr val="FFFFFF"/>
                </a:solidFill>
                <a:latin typeface="Poppins SemiBold"/>
                <a:ea typeface="+mn-lt"/>
                <a:cs typeface="Poppins SemiBold"/>
              </a:rPr>
              <a:t> </a:t>
            </a:r>
            <a:r>
              <a:rPr lang="en-US" sz="2700" dirty="0" err="1">
                <a:solidFill>
                  <a:srgbClr val="FFFFFF"/>
                </a:solidFill>
                <a:latin typeface="Poppins SemiBold"/>
                <a:ea typeface="+mn-lt"/>
                <a:cs typeface="Poppins SemiBold"/>
              </a:rPr>
              <a:t>déductif</a:t>
            </a:r>
            <a:r>
              <a:rPr lang="en-US" sz="2700" dirty="0">
                <a:solidFill>
                  <a:srgbClr val="FFFFFF"/>
                </a:solidFill>
                <a:latin typeface="Poppins SemiBold"/>
                <a:ea typeface="+mn-lt"/>
                <a:cs typeface="Poppins SemiBold"/>
              </a:rPr>
              <a:t> et le </a:t>
            </a:r>
            <a:r>
              <a:rPr lang="en-US" sz="2700" dirty="0" err="1">
                <a:solidFill>
                  <a:srgbClr val="FFFFFF"/>
                </a:solidFill>
                <a:latin typeface="Poppins SemiBold"/>
                <a:ea typeface="+mn-lt"/>
                <a:cs typeface="Poppins SemiBold"/>
              </a:rPr>
              <a:t>codage</a:t>
            </a:r>
            <a:r>
              <a:rPr lang="en-US" sz="2700" dirty="0">
                <a:solidFill>
                  <a:srgbClr val="FFFFFF"/>
                </a:solidFill>
                <a:latin typeface="Poppins SemiBold"/>
                <a:ea typeface="+mn-lt"/>
                <a:cs typeface="Poppins SemiBold"/>
              </a:rPr>
              <a:t> </a:t>
            </a:r>
            <a:r>
              <a:rPr lang="en-US" sz="2700" dirty="0" err="1">
                <a:solidFill>
                  <a:srgbClr val="FFFFFF"/>
                </a:solidFill>
                <a:latin typeface="Poppins SemiBold"/>
                <a:ea typeface="+mn-lt"/>
                <a:cs typeface="Poppins SemiBold"/>
              </a:rPr>
              <a:t>inductif</a:t>
            </a:r>
            <a:r>
              <a:rPr lang="en-US" sz="2700" dirty="0">
                <a:solidFill>
                  <a:srgbClr val="FFFFFF"/>
                </a:solidFill>
                <a:latin typeface="Poppins SemiBold"/>
                <a:ea typeface="+mn-lt"/>
                <a:cs typeface="Poppins SemiBold"/>
              </a:rPr>
              <a:t> à travers des </a:t>
            </a:r>
            <a:r>
              <a:rPr lang="en-US" sz="2700" dirty="0" err="1">
                <a:solidFill>
                  <a:srgbClr val="FFFFFF"/>
                </a:solidFill>
                <a:latin typeface="Poppins SemiBold"/>
                <a:ea typeface="+mn-lt"/>
                <a:cs typeface="Poppins SemiBold"/>
              </a:rPr>
              <a:t>exemples</a:t>
            </a:r>
            <a:r>
              <a:rPr lang="en-US" sz="2700" dirty="0">
                <a:solidFill>
                  <a:srgbClr val="FFFFFF"/>
                </a:solidFill>
                <a:latin typeface="Poppins SemiBold"/>
                <a:ea typeface="+mn-lt"/>
                <a:cs typeface="Poppins SemiBold"/>
              </a:rPr>
              <a:t> de données </a:t>
            </a:r>
            <a:r>
              <a:rPr lang="en-US" sz="2700" dirty="0" err="1">
                <a:solidFill>
                  <a:srgbClr val="FFFFFF"/>
                </a:solidFill>
                <a:latin typeface="Poppins SemiBold"/>
                <a:ea typeface="+mn-lt"/>
                <a:cs typeface="Poppins SemiBold"/>
              </a:rPr>
              <a:t>réelles</a:t>
            </a:r>
            <a:r>
              <a:rPr lang="en-US" sz="2700" dirty="0">
                <a:solidFill>
                  <a:srgbClr val="FFFFFF"/>
                </a:solidFill>
                <a:latin typeface="Poppins SemiBold"/>
                <a:ea typeface="+mn-lt"/>
                <a:cs typeface="Poppins SemiBold"/>
              </a:rPr>
              <a:t>.</a:t>
            </a:r>
            <a:endParaRPr lang="en-US" dirty="0"/>
          </a:p>
          <a:p>
            <a:pPr>
              <a:spcAft>
                <a:spcPts val="1050"/>
              </a:spcAft>
            </a:pPr>
            <a:endParaRPr lang="en-US" sz="2700" dirty="0">
              <a:solidFill>
                <a:srgbClr val="FFFFFF"/>
              </a:solidFill>
              <a:latin typeface="Poppins SemiBold"/>
              <a:ea typeface="+mn-lt"/>
              <a:cs typeface="Poppins SemiBold"/>
            </a:endParaRPr>
          </a:p>
          <a:p>
            <a:pPr>
              <a:spcAft>
                <a:spcPts val="1050"/>
              </a:spcAft>
            </a:pPr>
            <a:r>
              <a:rPr lang="en-US" sz="2700" dirty="0">
                <a:solidFill>
                  <a:srgbClr val="FFFFFF"/>
                </a:solidFill>
                <a:latin typeface="Poppins SemiBold"/>
                <a:ea typeface="+mn-lt"/>
                <a:cs typeface="Poppins SemiBold"/>
              </a:rPr>
              <a:t>Session 2 :  </a:t>
            </a:r>
            <a:r>
              <a:rPr lang="en-US" sz="2700" dirty="0" err="1">
                <a:solidFill>
                  <a:srgbClr val="FFFFFF"/>
                </a:solidFill>
                <a:latin typeface="Poppins SemiBold"/>
                <a:ea typeface="+mn-lt"/>
                <a:cs typeface="Poppins SemiBold"/>
              </a:rPr>
              <a:t>dégager</a:t>
            </a:r>
            <a:r>
              <a:rPr lang="en-US" sz="2700" dirty="0">
                <a:solidFill>
                  <a:srgbClr val="FFFFFF"/>
                </a:solidFill>
                <a:latin typeface="Poppins SemiBold"/>
                <a:ea typeface="+mn-lt"/>
                <a:cs typeface="Poppins SemiBold"/>
              </a:rPr>
              <a:t> des </a:t>
            </a:r>
            <a:r>
              <a:rPr lang="en-US" sz="2700" dirty="0" err="1">
                <a:solidFill>
                  <a:srgbClr val="FFFFFF"/>
                </a:solidFill>
                <a:latin typeface="Poppins SemiBold"/>
                <a:ea typeface="+mn-lt"/>
                <a:cs typeface="Poppins SemiBold"/>
              </a:rPr>
              <a:t>thèmes</a:t>
            </a:r>
            <a:r>
              <a:rPr lang="en-US" sz="2700" dirty="0">
                <a:solidFill>
                  <a:srgbClr val="FFFFFF"/>
                </a:solidFill>
                <a:latin typeface="Poppins SemiBold"/>
                <a:ea typeface="+mn-lt"/>
                <a:cs typeface="Poppins SemiBold"/>
              </a:rPr>
              <a:t> à </a:t>
            </a:r>
            <a:r>
              <a:rPr lang="en-US" sz="2700" dirty="0" err="1">
                <a:solidFill>
                  <a:srgbClr val="FFFFFF"/>
                </a:solidFill>
                <a:latin typeface="Poppins SemiBold"/>
                <a:ea typeface="+mn-lt"/>
                <a:cs typeface="Poppins SemiBold"/>
              </a:rPr>
              <a:t>partir</a:t>
            </a:r>
            <a:r>
              <a:rPr lang="en-US" sz="2700" dirty="0">
                <a:solidFill>
                  <a:srgbClr val="FFFFFF"/>
                </a:solidFill>
                <a:latin typeface="Poppins SemiBold"/>
                <a:ea typeface="+mn-lt"/>
                <a:cs typeface="Poppins SemiBold"/>
              </a:rPr>
              <a:t> de données </a:t>
            </a:r>
            <a:r>
              <a:rPr lang="en-US" sz="2700" dirty="0" err="1">
                <a:solidFill>
                  <a:srgbClr val="FFFFFF"/>
                </a:solidFill>
                <a:latin typeface="Poppins SemiBold"/>
                <a:ea typeface="+mn-lt"/>
                <a:cs typeface="Poppins SemiBold"/>
              </a:rPr>
              <a:t>qualitatives</a:t>
            </a:r>
            <a:r>
              <a:rPr lang="en-US" sz="2700" dirty="0">
                <a:solidFill>
                  <a:srgbClr val="FFFFFF"/>
                </a:solidFill>
                <a:latin typeface="Poppins SemiBold"/>
                <a:ea typeface="+mn-lt"/>
                <a:cs typeface="Poppins SemiBold"/>
              </a:rPr>
              <a:t> </a:t>
            </a:r>
            <a:r>
              <a:rPr lang="en-US" sz="2700" dirty="0" err="1">
                <a:solidFill>
                  <a:srgbClr val="FFFFFF"/>
                </a:solidFill>
                <a:latin typeface="Poppins SemiBold"/>
                <a:ea typeface="+mn-lt"/>
                <a:cs typeface="Poppins SemiBold"/>
              </a:rPr>
              <a:t>codées</a:t>
            </a:r>
            <a:r>
              <a:rPr lang="en-US" sz="2700" dirty="0">
                <a:solidFill>
                  <a:srgbClr val="FFFFFF"/>
                </a:solidFill>
                <a:latin typeface="Poppins SemiBold"/>
                <a:ea typeface="+mn-lt"/>
                <a:cs typeface="Poppins SemiBold"/>
              </a:rPr>
              <a:t>.</a:t>
            </a:r>
            <a:endParaRPr lang="en-US" dirty="0"/>
          </a:p>
          <a:p>
            <a:pPr marL="0" indent="0" algn="l">
              <a:lnSpc>
                <a:spcPts val="4125"/>
              </a:lnSpc>
              <a:spcAft>
                <a:spcPts val="1050"/>
              </a:spcAft>
              <a:buNone/>
            </a:pPr>
            <a:r>
              <a:rPr lang="en-US" sz="2700" dirty="0">
                <a:solidFill>
                  <a:srgbClr val="FFFFFF"/>
                </a:solidFill>
                <a:latin typeface="Poppins SemiBold"/>
                <a:ea typeface="Poppins SemiBold" pitchFamily="34" charset="-122"/>
                <a:cs typeface="Poppins SemiBold"/>
              </a:rPr>
              <a:t>
</a:t>
            </a:r>
            <a:endParaRPr lang="en-US" sz="2700">
              <a:latin typeface="Poppins SemiBold"/>
              <a:ea typeface="Calibri"/>
              <a:cs typeface="Calibri"/>
            </a:endParaRPr>
          </a:p>
        </p:txBody>
      </p:sp>
      <p:sp>
        <p:nvSpPr>
          <p:cNvPr id="4" name="Introduction"/>
          <p:cNvSpPr/>
          <p:nvPr/>
        </p:nvSpPr>
        <p:spPr>
          <a:xfrm>
            <a:off x="619125" y="4572000"/>
            <a:ext cx="6210300" cy="1143000"/>
          </a:xfrm>
          <a:prstGeom prst="rect">
            <a:avLst/>
          </a:prstGeom>
          <a:noFill/>
          <a:ln/>
        </p:spPr>
        <p:txBody>
          <a:bodyPr wrap="square" lIns="0" tIns="0" rIns="0" bIns="0" rtlCol="0" anchor="t"/>
          <a:lstStyle/>
          <a:p>
            <a:pPr marL="0" indent="0" algn="l">
              <a:lnSpc>
                <a:spcPts val="9000"/>
              </a:lnSpc>
              <a:buNone/>
            </a:pPr>
            <a:r>
              <a:rPr lang="en-US" sz="7500" dirty="0">
                <a:solidFill>
                  <a:srgbClr val="FFFFFF"/>
                </a:solidFill>
                <a:latin typeface="Poppins SemiBold" pitchFamily="34" charset="0"/>
                <a:ea typeface="Poppins SemiBold" pitchFamily="34" charset="-122"/>
                <a:cs typeface="Poppins SemiBold" pitchFamily="34" charset="-120"/>
              </a:rPr>
              <a:t>Introduction</a:t>
            </a:r>
            <a:endParaRPr lang="en-US" sz="75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name="Slide 3">
    <p:bg>
      <p:bgPr>
        <a:solidFill>
          <a:srgbClr val="2F9C67"/>
        </a:solidFill>
        <a:effectLst/>
      </p:bgPr>
    </p:bg>
    <p:spTree>
      <p:nvGrpSpPr>
        <p:cNvPr id="1" name=""/>
        <p:cNvGrpSpPr/>
        <p:nvPr/>
      </p:nvGrpSpPr>
      <p:grpSpPr>
        <a:xfrm>
          <a:off x="0" y="0"/>
          <a:ext cx="0" cy="0"/>
          <a:chOff x="0" y="0"/>
          <a:chExt cx="0" cy="0"/>
        </a:xfrm>
      </p:grpSpPr>
      <p:pic>
        <p:nvPicPr>
          <p:cNvPr id="2" name="Frame 2095584900"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0" y="0"/>
            <a:ext cx="18288000" cy="2505075"/>
          </a:xfrm>
          <a:prstGeom prst="rect">
            <a:avLst/>
          </a:prstGeom>
        </p:spPr>
      </p:pic>
      <p:sp>
        <p:nvSpPr>
          <p:cNvPr id="3" name="To review the different steps in analysing qualitative data using thematic analysis To apply deductive and inductive coding to real data examples"/>
          <p:cNvSpPr/>
          <p:nvPr/>
        </p:nvSpPr>
        <p:spPr>
          <a:xfrm>
            <a:off x="962025" y="4629150"/>
            <a:ext cx="14430375" cy="4286250"/>
          </a:xfrm>
          <a:prstGeom prst="rect">
            <a:avLst/>
          </a:prstGeom>
          <a:noFill/>
          <a:ln/>
        </p:spPr>
        <p:txBody>
          <a:bodyPr wrap="square" lIns="0" tIns="0" rIns="0" bIns="0" rtlCol="0" anchor="t"/>
          <a:lstStyle/>
          <a:p>
            <a:r>
              <a:rPr lang="en-US" sz="3600">
                <a:solidFill>
                  <a:srgbClr val="FFFFFF"/>
                </a:solidFill>
                <a:latin typeface="Poppins SemiBold"/>
                <a:ea typeface="+mn-lt"/>
                <a:cs typeface="Poppins SemiBold"/>
              </a:rPr>
              <a:t>Passer </a:t>
            </a:r>
            <a:r>
              <a:rPr lang="en-US" sz="3600" err="1">
                <a:solidFill>
                  <a:srgbClr val="FFFFFF"/>
                </a:solidFill>
                <a:latin typeface="Poppins SemiBold"/>
                <a:ea typeface="+mn-lt"/>
                <a:cs typeface="Poppins SemiBold"/>
              </a:rPr>
              <a:t>en</a:t>
            </a:r>
            <a:r>
              <a:rPr lang="en-US" sz="3600">
                <a:solidFill>
                  <a:srgbClr val="FFFFFF"/>
                </a:solidFill>
                <a:latin typeface="Poppins SemiBold"/>
                <a:ea typeface="+mn-lt"/>
                <a:cs typeface="Poppins SemiBold"/>
              </a:rPr>
              <a:t> revue les différentes étapes de l’analyse de données qualitatives faisant appel aux </a:t>
            </a:r>
            <a:r>
              <a:rPr lang="en-US" sz="3600" err="1">
                <a:solidFill>
                  <a:srgbClr val="FFFFFF"/>
                </a:solidFill>
                <a:latin typeface="Poppins SemiBold"/>
                <a:ea typeface="+mn-lt"/>
                <a:cs typeface="Poppins SemiBold"/>
              </a:rPr>
              <a:t>méthodes</a:t>
            </a:r>
            <a:r>
              <a:rPr lang="en-US" sz="3600">
                <a:solidFill>
                  <a:srgbClr val="FFFFFF"/>
                </a:solidFill>
                <a:latin typeface="Poppins SemiBold"/>
                <a:ea typeface="+mn-lt"/>
                <a:cs typeface="Poppins SemiBold"/>
              </a:rPr>
              <a:t> </a:t>
            </a:r>
            <a:r>
              <a:rPr lang="en-US" sz="3600" err="1">
                <a:solidFill>
                  <a:srgbClr val="FFFFFF"/>
                </a:solidFill>
                <a:latin typeface="Poppins SemiBold"/>
                <a:ea typeface="+mn-lt"/>
                <a:cs typeface="Poppins SemiBold"/>
              </a:rPr>
              <a:t>d’analyse</a:t>
            </a:r>
            <a:r>
              <a:rPr lang="en-US" sz="3600">
                <a:solidFill>
                  <a:srgbClr val="FFFFFF"/>
                </a:solidFill>
                <a:latin typeface="Poppins SemiBold"/>
                <a:ea typeface="+mn-lt"/>
                <a:cs typeface="Poppins SemiBold"/>
              </a:rPr>
              <a:t> </a:t>
            </a:r>
            <a:r>
              <a:rPr lang="en-US" sz="3600" err="1">
                <a:solidFill>
                  <a:srgbClr val="FFFFFF"/>
                </a:solidFill>
                <a:latin typeface="Poppins SemiBold"/>
                <a:ea typeface="+mn-lt"/>
                <a:cs typeface="Poppins SemiBold"/>
              </a:rPr>
              <a:t>thématique</a:t>
            </a:r>
            <a:r>
              <a:rPr lang="en-US" sz="3600">
                <a:solidFill>
                  <a:srgbClr val="FFFFFF"/>
                </a:solidFill>
                <a:latin typeface="Poppins SemiBold"/>
                <a:ea typeface="+mn-lt"/>
                <a:cs typeface="Poppins SemiBold"/>
              </a:rPr>
              <a:t>. </a:t>
            </a:r>
            <a:endParaRPr lang="en-US"/>
          </a:p>
          <a:p>
            <a:br>
              <a:rPr lang="en-US" dirty="0"/>
            </a:br>
            <a:endParaRPr lang="en-US" dirty="0"/>
          </a:p>
          <a:p>
            <a:r>
              <a:rPr lang="en-US" sz="3600" dirty="0">
                <a:solidFill>
                  <a:srgbClr val="FFFFFF"/>
                </a:solidFill>
                <a:latin typeface="Poppins SemiBold"/>
                <a:ea typeface="+mn-lt"/>
                <a:cs typeface="Poppins SemiBold"/>
              </a:rPr>
              <a:t>Appliquer les techniques de </a:t>
            </a:r>
            <a:r>
              <a:rPr lang="en-US" sz="3600" dirty="0" err="1">
                <a:solidFill>
                  <a:srgbClr val="FFFFFF"/>
                </a:solidFill>
                <a:latin typeface="Poppins SemiBold"/>
                <a:ea typeface="+mn-lt"/>
                <a:cs typeface="Poppins SemiBold"/>
              </a:rPr>
              <a:t>codage</a:t>
            </a:r>
            <a:r>
              <a:rPr lang="en-US" sz="3600" dirty="0">
                <a:solidFill>
                  <a:srgbClr val="FFFFFF"/>
                </a:solidFill>
                <a:latin typeface="Poppins SemiBold"/>
                <a:ea typeface="+mn-lt"/>
                <a:cs typeface="Poppins SemiBold"/>
              </a:rPr>
              <a:t> </a:t>
            </a:r>
            <a:r>
              <a:rPr lang="en-US" sz="3600" dirty="0" err="1">
                <a:solidFill>
                  <a:srgbClr val="FFFFFF"/>
                </a:solidFill>
                <a:latin typeface="Poppins SemiBold"/>
                <a:ea typeface="+mn-lt"/>
                <a:cs typeface="Poppins SemiBold"/>
              </a:rPr>
              <a:t>déductif</a:t>
            </a:r>
            <a:r>
              <a:rPr lang="en-US" sz="3600" dirty="0">
                <a:solidFill>
                  <a:srgbClr val="FFFFFF"/>
                </a:solidFill>
                <a:latin typeface="Poppins SemiBold"/>
                <a:ea typeface="+mn-lt"/>
                <a:cs typeface="Poppins SemiBold"/>
              </a:rPr>
              <a:t> et </a:t>
            </a:r>
            <a:r>
              <a:rPr lang="en-US" sz="3600" dirty="0" err="1">
                <a:solidFill>
                  <a:srgbClr val="FFFFFF"/>
                </a:solidFill>
                <a:latin typeface="Poppins SemiBold"/>
                <a:ea typeface="+mn-lt"/>
                <a:cs typeface="Poppins SemiBold"/>
              </a:rPr>
              <a:t>inductif</a:t>
            </a:r>
            <a:r>
              <a:rPr lang="en-US" sz="3600" dirty="0">
                <a:solidFill>
                  <a:srgbClr val="FFFFFF"/>
                </a:solidFill>
                <a:latin typeface="Poppins SemiBold"/>
                <a:ea typeface="+mn-lt"/>
                <a:cs typeface="Poppins SemiBold"/>
              </a:rPr>
              <a:t> à des </a:t>
            </a:r>
            <a:r>
              <a:rPr lang="en-US" sz="3600" dirty="0" err="1">
                <a:solidFill>
                  <a:srgbClr val="FFFFFF"/>
                </a:solidFill>
                <a:latin typeface="Poppins SemiBold"/>
                <a:ea typeface="+mn-lt"/>
                <a:cs typeface="Poppins SemiBold"/>
              </a:rPr>
              <a:t>exemples</a:t>
            </a:r>
            <a:r>
              <a:rPr lang="en-US" sz="3600" dirty="0">
                <a:solidFill>
                  <a:srgbClr val="FFFFFF"/>
                </a:solidFill>
                <a:latin typeface="Poppins SemiBold"/>
                <a:ea typeface="+mn-lt"/>
                <a:cs typeface="Poppins SemiBold"/>
              </a:rPr>
              <a:t> de données </a:t>
            </a:r>
            <a:r>
              <a:rPr lang="en-US" sz="3600" dirty="0" err="1">
                <a:solidFill>
                  <a:srgbClr val="FFFFFF"/>
                </a:solidFill>
                <a:latin typeface="Poppins SemiBold"/>
                <a:ea typeface="+mn-lt"/>
                <a:cs typeface="Poppins SemiBold"/>
              </a:rPr>
              <a:t>réelles</a:t>
            </a:r>
            <a:r>
              <a:rPr lang="en-US" sz="3600" dirty="0">
                <a:solidFill>
                  <a:srgbClr val="FFFFFF"/>
                </a:solidFill>
                <a:latin typeface="Poppins SemiBold"/>
                <a:ea typeface="+mn-lt"/>
                <a:cs typeface="Poppins SemiBold"/>
              </a:rPr>
              <a:t>. </a:t>
            </a:r>
            <a:endParaRPr lang="en-US"/>
          </a:p>
          <a:p>
            <a:pPr marL="0" indent="0" algn="l">
              <a:lnSpc>
                <a:spcPts val="5625"/>
              </a:lnSpc>
              <a:buNone/>
            </a:pPr>
            <a:r>
              <a:rPr lang="en-US" sz="3600" dirty="0">
                <a:solidFill>
                  <a:srgbClr val="FFFFFF"/>
                </a:solidFill>
                <a:latin typeface="Poppins SemiBold"/>
                <a:ea typeface="Poppins SemiBold" pitchFamily="34" charset="-122"/>
                <a:cs typeface="Poppins SemiBold"/>
              </a:rPr>
              <a:t>
 </a:t>
            </a:r>
            <a:endParaRPr lang="en-US" sz="3600">
              <a:latin typeface="Poppins SemiBold"/>
              <a:ea typeface="Calibri"/>
              <a:cs typeface="Calibri"/>
            </a:endParaRPr>
          </a:p>
        </p:txBody>
      </p:sp>
      <p:sp>
        <p:nvSpPr>
          <p:cNvPr id="4" name="Objective of todays session"/>
          <p:cNvSpPr/>
          <p:nvPr/>
        </p:nvSpPr>
        <p:spPr>
          <a:xfrm>
            <a:off x="952500" y="752475"/>
            <a:ext cx="16402050" cy="1000125"/>
          </a:xfrm>
          <a:prstGeom prst="rect">
            <a:avLst/>
          </a:prstGeom>
          <a:noFill/>
          <a:ln/>
        </p:spPr>
        <p:txBody>
          <a:bodyPr wrap="square" lIns="0" tIns="0" rIns="0" bIns="0" rtlCol="0" anchor="t"/>
          <a:lstStyle/>
          <a:p>
            <a:r>
              <a:rPr lang="en-US" sz="6000" err="1">
                <a:solidFill>
                  <a:srgbClr val="FFFFFF"/>
                </a:solidFill>
                <a:latin typeface="Poppins SemiBold"/>
                <a:ea typeface="+mn-lt"/>
                <a:cs typeface="Poppins SemiBold"/>
              </a:rPr>
              <a:t>Objectifs</a:t>
            </a:r>
            <a:r>
              <a:rPr lang="en-US" sz="6000">
                <a:solidFill>
                  <a:srgbClr val="FFFFFF"/>
                </a:solidFill>
                <a:latin typeface="Poppins SemiBold"/>
                <a:ea typeface="+mn-lt"/>
                <a:cs typeface="Poppins SemiBold"/>
              </a:rPr>
              <a:t> de </a:t>
            </a:r>
            <a:r>
              <a:rPr lang="en-US" sz="6000" err="1">
                <a:solidFill>
                  <a:srgbClr val="FFFFFF"/>
                </a:solidFill>
                <a:latin typeface="Poppins SemiBold"/>
                <a:ea typeface="+mn-lt"/>
                <a:cs typeface="Poppins SemiBold"/>
              </a:rPr>
              <a:t>cette</a:t>
            </a:r>
            <a:r>
              <a:rPr lang="en-US" sz="6000">
                <a:solidFill>
                  <a:srgbClr val="FFFFFF"/>
                </a:solidFill>
                <a:latin typeface="Poppins SemiBold"/>
                <a:ea typeface="+mn-lt"/>
                <a:cs typeface="Poppins SemiBold"/>
              </a:rPr>
              <a:t> session</a:t>
            </a:r>
            <a:endParaRPr lang="en-US"/>
          </a:p>
          <a:p>
            <a:pPr marL="0" indent="0" algn="l">
              <a:lnSpc>
                <a:spcPts val="7875"/>
              </a:lnSpc>
              <a:buNone/>
            </a:pPr>
            <a:endParaRPr lang="en-US" sz="6000" dirty="0">
              <a:solidFill>
                <a:srgbClr val="FFFFFF"/>
              </a:solidFill>
              <a:latin typeface="Poppins SemiBold"/>
              <a:cs typeface="Poppins SemiBold"/>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name="Slide 4">
    <p:bg>
      <p:bgPr>
        <a:solidFill>
          <a:srgbClr val="2B4561"/>
        </a:solidFill>
        <a:effectLst/>
      </p:bgPr>
    </p:bg>
    <p:spTree>
      <p:nvGrpSpPr>
        <p:cNvPr id="1" name=""/>
        <p:cNvGrpSpPr/>
        <p:nvPr/>
      </p:nvGrpSpPr>
      <p:grpSpPr>
        <a:xfrm>
          <a:off x="0" y="0"/>
          <a:ext cx="0" cy="0"/>
          <a:chOff x="0" y="0"/>
          <a:chExt cx="0" cy="0"/>
        </a:xfrm>
      </p:grpSpPr>
      <p:pic>
        <p:nvPicPr>
          <p:cNvPr id="2" name="Values" descr="preencoded.png"/>
          <p:cNvPicPr>
            <a:picLocks noChangeAspect="1"/>
          </p:cNvPicPr>
          <p:nvPr/>
        </p:nvPicPr>
        <p:blipFill>
          <a:blip r:embed="rId3"/>
          <a:srcRect/>
          <a:stretch/>
        </p:blipFill>
        <p:spPr>
          <a:xfrm>
            <a:off x="952500" y="4238625"/>
            <a:ext cx="15963900" cy="3667125"/>
          </a:xfrm>
          <a:prstGeom prst="rect">
            <a:avLst/>
          </a:prstGeom>
        </p:spPr>
      </p:pic>
      <p:sp>
        <p:nvSpPr>
          <p:cNvPr id="3" name="name_1"/>
          <p:cNvSpPr/>
          <p:nvPr/>
        </p:nvSpPr>
        <p:spPr>
          <a:xfrm>
            <a:off x="1209675" y="4591050"/>
            <a:ext cx="733425" cy="523875"/>
          </a:xfrm>
          <a:prstGeom prst="rect">
            <a:avLst/>
          </a:prstGeom>
          <a:noFill/>
          <a:ln/>
        </p:spPr>
        <p:txBody>
          <a:bodyPr wrap="square" lIns="0" tIns="0" rIns="0" bIns="0" rtlCol="0" anchor="ctr"/>
          <a:lstStyle/>
          <a:p>
            <a:pPr marL="0" indent="0" algn="ctr">
              <a:lnSpc>
                <a:spcPts val="4125"/>
              </a:lnSpc>
              <a:buNone/>
            </a:pPr>
            <a:r>
              <a:rPr lang="en-US" sz="2700" dirty="0">
                <a:solidFill>
                  <a:srgbClr val="0D0D0D"/>
                </a:solidFill>
                <a:latin typeface="Poppins SemiBold" pitchFamily="34" charset="0"/>
                <a:ea typeface="Poppins SemiBold" pitchFamily="34" charset="-122"/>
                <a:cs typeface="Poppins SemiBold" pitchFamily="34" charset="-120"/>
              </a:rPr>
              <a:t>1</a:t>
            </a:r>
            <a:endParaRPr lang="en-US" sz="2700" dirty="0"/>
          </a:p>
        </p:txBody>
      </p:sp>
      <p:sp>
        <p:nvSpPr>
          <p:cNvPr id="4" name="Step 1"/>
          <p:cNvSpPr/>
          <p:nvPr/>
        </p:nvSpPr>
        <p:spPr>
          <a:xfrm>
            <a:off x="952500" y="6061982"/>
            <a:ext cx="2141764" cy="700768"/>
          </a:xfrm>
          <a:prstGeom prst="rect">
            <a:avLst/>
          </a:prstGeom>
          <a:noFill/>
          <a:ln/>
        </p:spPr>
        <p:txBody>
          <a:bodyPr wrap="square" lIns="0" tIns="0" rIns="0" bIns="0" rtlCol="0" anchor="t"/>
          <a:lstStyle/>
          <a:p>
            <a:r>
              <a:rPr lang="en-US" sz="3750">
                <a:solidFill>
                  <a:srgbClr val="FFFFFF"/>
                </a:solidFill>
                <a:latin typeface="Poppins SemiBold"/>
                <a:ea typeface="+mn-lt"/>
                <a:cs typeface="Poppins SemiBold"/>
              </a:rPr>
              <a:t>Étape 1</a:t>
            </a:r>
            <a:endParaRPr lang="en-US"/>
          </a:p>
          <a:p>
            <a:pPr marL="0" indent="0" algn="l">
              <a:lnSpc>
                <a:spcPts val="5625"/>
              </a:lnSpc>
              <a:buNone/>
            </a:pPr>
            <a:endParaRPr lang="en-US" sz="3750" dirty="0">
              <a:solidFill>
                <a:srgbClr val="FFFFFF"/>
              </a:solidFill>
              <a:latin typeface="Poppins SemiBold"/>
              <a:cs typeface="Poppins SemiBold"/>
            </a:endParaRPr>
          </a:p>
        </p:txBody>
      </p:sp>
      <p:sp>
        <p:nvSpPr>
          <p:cNvPr id="5" name="Transcription and translation"/>
          <p:cNvSpPr/>
          <p:nvPr/>
        </p:nvSpPr>
        <p:spPr>
          <a:xfrm>
            <a:off x="952500" y="6991350"/>
            <a:ext cx="2114550" cy="609600"/>
          </a:xfrm>
          <a:prstGeom prst="rect">
            <a:avLst/>
          </a:prstGeom>
          <a:noFill/>
          <a:ln/>
        </p:spPr>
        <p:txBody>
          <a:bodyPr wrap="square" lIns="0" tIns="0" rIns="0" bIns="0" rtlCol="0" anchor="t"/>
          <a:lstStyle/>
          <a:p>
            <a:r>
              <a:rPr lang="en-US" err="1">
                <a:solidFill>
                  <a:srgbClr val="FFFFFF"/>
                </a:solidFill>
                <a:latin typeface="Poppins SemiBold"/>
                <a:ea typeface="+mn-lt"/>
                <a:cs typeface="Poppins SemiBold"/>
              </a:rPr>
              <a:t>Transcrire</a:t>
            </a:r>
            <a:r>
              <a:rPr lang="en-US">
                <a:solidFill>
                  <a:srgbClr val="FFFFFF"/>
                </a:solidFill>
                <a:latin typeface="Poppins SemiBold"/>
                <a:ea typeface="+mn-lt"/>
                <a:cs typeface="Poppins SemiBold"/>
              </a:rPr>
              <a:t> et </a:t>
            </a:r>
            <a:r>
              <a:rPr lang="en-US" err="1">
                <a:solidFill>
                  <a:srgbClr val="FFFFFF"/>
                </a:solidFill>
                <a:latin typeface="Poppins SemiBold"/>
                <a:ea typeface="+mn-lt"/>
                <a:cs typeface="Poppins SemiBold"/>
              </a:rPr>
              <a:t>traduire</a:t>
            </a:r>
            <a:endParaRPr lang="en-US" err="1"/>
          </a:p>
          <a:p>
            <a:pPr marL="0" indent="0" algn="l">
              <a:lnSpc>
                <a:spcPts val="2400"/>
              </a:lnSpc>
              <a:buNone/>
            </a:pPr>
            <a:endParaRPr lang="en-US" sz="1800" dirty="0">
              <a:solidFill>
                <a:srgbClr val="FFFFFF"/>
              </a:solidFill>
              <a:latin typeface="Poppins SemiBold"/>
              <a:cs typeface="Poppins SemiBold"/>
            </a:endParaRPr>
          </a:p>
        </p:txBody>
      </p:sp>
      <p:sp>
        <p:nvSpPr>
          <p:cNvPr id="6" name="name_2"/>
          <p:cNvSpPr/>
          <p:nvPr/>
        </p:nvSpPr>
        <p:spPr>
          <a:xfrm>
            <a:off x="4629150" y="4591050"/>
            <a:ext cx="733425" cy="523875"/>
          </a:xfrm>
          <a:prstGeom prst="rect">
            <a:avLst/>
          </a:prstGeom>
          <a:noFill/>
          <a:ln/>
        </p:spPr>
        <p:txBody>
          <a:bodyPr wrap="square" lIns="0" tIns="0" rIns="0" bIns="0" rtlCol="0" anchor="ctr"/>
          <a:lstStyle/>
          <a:p>
            <a:pPr marL="0" indent="0" algn="ctr">
              <a:lnSpc>
                <a:spcPts val="4125"/>
              </a:lnSpc>
              <a:buNone/>
            </a:pPr>
            <a:r>
              <a:rPr lang="en-US" sz="2700" dirty="0">
                <a:solidFill>
                  <a:srgbClr val="0D0D0D"/>
                </a:solidFill>
                <a:latin typeface="Poppins SemiBold" pitchFamily="34" charset="0"/>
                <a:ea typeface="Poppins SemiBold" pitchFamily="34" charset="-122"/>
                <a:cs typeface="Poppins SemiBold" pitchFamily="34" charset="-120"/>
              </a:rPr>
              <a:t>2</a:t>
            </a:r>
            <a:endParaRPr lang="en-US" sz="2700" dirty="0"/>
          </a:p>
        </p:txBody>
      </p:sp>
      <p:sp>
        <p:nvSpPr>
          <p:cNvPr id="7" name="Step 2"/>
          <p:cNvSpPr/>
          <p:nvPr/>
        </p:nvSpPr>
        <p:spPr>
          <a:xfrm>
            <a:off x="4367213" y="6055178"/>
            <a:ext cx="1899557" cy="707572"/>
          </a:xfrm>
          <a:prstGeom prst="rect">
            <a:avLst/>
          </a:prstGeom>
          <a:noFill/>
          <a:ln/>
        </p:spPr>
        <p:txBody>
          <a:bodyPr wrap="square" lIns="0" tIns="0" rIns="0" bIns="0" rtlCol="0" anchor="t"/>
          <a:lstStyle/>
          <a:p>
            <a:r>
              <a:rPr lang="en-US" sz="3750" dirty="0">
                <a:solidFill>
                  <a:srgbClr val="FFFFFF"/>
                </a:solidFill>
                <a:latin typeface="Poppins SemiBold"/>
                <a:ea typeface="+mn-lt"/>
                <a:cs typeface="Poppins SemiBold"/>
              </a:rPr>
              <a:t>Étape 2</a:t>
            </a:r>
            <a:endParaRPr lang="en-US" dirty="0"/>
          </a:p>
          <a:p>
            <a:pPr marL="0" indent="0" algn="l">
              <a:lnSpc>
                <a:spcPts val="5625"/>
              </a:lnSpc>
              <a:buNone/>
            </a:pPr>
            <a:endParaRPr lang="en-US" sz="3750" dirty="0">
              <a:solidFill>
                <a:srgbClr val="FFFFFF"/>
              </a:solidFill>
              <a:latin typeface="Poppins SemiBold"/>
              <a:cs typeface="Poppins SemiBold"/>
            </a:endParaRPr>
          </a:p>
        </p:txBody>
      </p:sp>
      <p:sp>
        <p:nvSpPr>
          <p:cNvPr id="8" name="Coding"/>
          <p:cNvSpPr/>
          <p:nvPr/>
        </p:nvSpPr>
        <p:spPr>
          <a:xfrm>
            <a:off x="4367213" y="6991350"/>
            <a:ext cx="1504950" cy="304800"/>
          </a:xfrm>
          <a:prstGeom prst="rect">
            <a:avLst/>
          </a:prstGeom>
          <a:noFill/>
          <a:ln/>
        </p:spPr>
        <p:txBody>
          <a:bodyPr wrap="square" lIns="0" tIns="0" rIns="0" bIns="0" rtlCol="0" anchor="t"/>
          <a:lstStyle/>
          <a:p>
            <a:r>
              <a:rPr lang="en-US" dirty="0">
                <a:solidFill>
                  <a:srgbClr val="FFFFFF"/>
                </a:solidFill>
                <a:latin typeface="Poppins SemiBold"/>
                <a:ea typeface="+mn-lt"/>
                <a:cs typeface="Poppins SemiBold"/>
              </a:rPr>
              <a:t>Coder</a:t>
            </a:r>
            <a:endParaRPr lang="en-US" dirty="0"/>
          </a:p>
          <a:p>
            <a:pPr marL="0" indent="0" algn="l">
              <a:lnSpc>
                <a:spcPts val="2400"/>
              </a:lnSpc>
              <a:buNone/>
            </a:pPr>
            <a:endParaRPr lang="en-US" sz="1800" dirty="0">
              <a:solidFill>
                <a:srgbClr val="FFFFFF"/>
              </a:solidFill>
              <a:latin typeface="Poppins SemiBold"/>
              <a:cs typeface="Poppins SemiBold"/>
            </a:endParaRPr>
          </a:p>
        </p:txBody>
      </p:sp>
      <p:sp>
        <p:nvSpPr>
          <p:cNvPr id="9" name="name_3"/>
          <p:cNvSpPr/>
          <p:nvPr/>
        </p:nvSpPr>
        <p:spPr>
          <a:xfrm>
            <a:off x="8039100" y="4591050"/>
            <a:ext cx="733425" cy="523875"/>
          </a:xfrm>
          <a:prstGeom prst="rect">
            <a:avLst/>
          </a:prstGeom>
          <a:noFill/>
          <a:ln/>
        </p:spPr>
        <p:txBody>
          <a:bodyPr wrap="square" lIns="0" tIns="0" rIns="0" bIns="0" rtlCol="0" anchor="ctr"/>
          <a:lstStyle/>
          <a:p>
            <a:pPr marL="0" indent="0" algn="ctr">
              <a:lnSpc>
                <a:spcPts val="4125"/>
              </a:lnSpc>
              <a:buNone/>
            </a:pPr>
            <a:r>
              <a:rPr lang="en-US" sz="2700" dirty="0">
                <a:solidFill>
                  <a:srgbClr val="0D0D0D"/>
                </a:solidFill>
                <a:latin typeface="Poppins SemiBold" pitchFamily="34" charset="0"/>
                <a:ea typeface="Poppins SemiBold" pitchFamily="34" charset="-122"/>
                <a:cs typeface="Poppins SemiBold" pitchFamily="34" charset="-120"/>
              </a:rPr>
              <a:t>3</a:t>
            </a:r>
            <a:endParaRPr lang="en-US" sz="2700" dirty="0"/>
          </a:p>
        </p:txBody>
      </p:sp>
      <p:sp>
        <p:nvSpPr>
          <p:cNvPr id="10" name="Step 3"/>
          <p:cNvSpPr/>
          <p:nvPr/>
        </p:nvSpPr>
        <p:spPr>
          <a:xfrm>
            <a:off x="7781925" y="6048375"/>
            <a:ext cx="2154010" cy="714375"/>
          </a:xfrm>
          <a:prstGeom prst="rect">
            <a:avLst/>
          </a:prstGeom>
          <a:noFill/>
          <a:ln/>
        </p:spPr>
        <p:txBody>
          <a:bodyPr wrap="square" lIns="0" tIns="0" rIns="0" bIns="0" rtlCol="0" anchor="t"/>
          <a:lstStyle/>
          <a:p>
            <a:r>
              <a:rPr lang="en-US" sz="3750" dirty="0">
                <a:solidFill>
                  <a:srgbClr val="FFFFFF"/>
                </a:solidFill>
                <a:latin typeface="Poppins SemiBold"/>
                <a:ea typeface="+mn-lt"/>
                <a:cs typeface="Poppins SemiBold"/>
              </a:rPr>
              <a:t>Étape 3 </a:t>
            </a:r>
            <a:endParaRPr lang="en-US" dirty="0"/>
          </a:p>
          <a:p>
            <a:pPr marL="0" indent="0" algn="l">
              <a:lnSpc>
                <a:spcPts val="5625"/>
              </a:lnSpc>
              <a:buNone/>
            </a:pPr>
            <a:endParaRPr lang="en-US" sz="3750" dirty="0">
              <a:solidFill>
                <a:srgbClr val="FFFFFF"/>
              </a:solidFill>
              <a:latin typeface="Poppins SemiBold"/>
              <a:cs typeface="Poppins SemiBold"/>
            </a:endParaRPr>
          </a:p>
        </p:txBody>
      </p:sp>
      <p:sp>
        <p:nvSpPr>
          <p:cNvPr id="11" name="Generating themes"/>
          <p:cNvSpPr/>
          <p:nvPr/>
        </p:nvSpPr>
        <p:spPr>
          <a:xfrm>
            <a:off x="7781925" y="6991350"/>
            <a:ext cx="3324225" cy="304800"/>
          </a:xfrm>
          <a:prstGeom prst="rect">
            <a:avLst/>
          </a:prstGeom>
          <a:noFill/>
          <a:ln/>
        </p:spPr>
        <p:txBody>
          <a:bodyPr wrap="square" lIns="0" tIns="0" rIns="0" bIns="0" rtlCol="0" anchor="t"/>
          <a:lstStyle/>
          <a:p>
            <a:r>
              <a:rPr lang="en-US" err="1">
                <a:solidFill>
                  <a:srgbClr val="FFFFFF"/>
                </a:solidFill>
                <a:latin typeface="Poppins SemiBold"/>
                <a:ea typeface="+mn-lt"/>
                <a:cs typeface="Poppins SemiBold"/>
              </a:rPr>
              <a:t>Dégager</a:t>
            </a:r>
            <a:r>
              <a:rPr lang="en-US">
                <a:solidFill>
                  <a:srgbClr val="FFFFFF"/>
                </a:solidFill>
                <a:latin typeface="Poppins SemiBold"/>
                <a:ea typeface="+mn-lt"/>
                <a:cs typeface="Poppins SemiBold"/>
              </a:rPr>
              <a:t> des </a:t>
            </a:r>
            <a:r>
              <a:rPr lang="en-US" err="1">
                <a:solidFill>
                  <a:srgbClr val="FFFFFF"/>
                </a:solidFill>
                <a:latin typeface="Poppins SemiBold"/>
                <a:ea typeface="+mn-lt"/>
                <a:cs typeface="Poppins SemiBold"/>
              </a:rPr>
              <a:t>thèmes</a:t>
            </a:r>
            <a:endParaRPr lang="en-US" err="1">
              <a:latin typeface="Poppins SemiBold"/>
              <a:cs typeface="Poppins SemiBold"/>
            </a:endParaRPr>
          </a:p>
          <a:p>
            <a:pPr>
              <a:lnSpc>
                <a:spcPts val="2400"/>
              </a:lnSpc>
            </a:pPr>
            <a:endParaRPr lang="en-US" sz="1800">
              <a:ea typeface="Calibri"/>
              <a:cs typeface="Calibri"/>
            </a:endParaRPr>
          </a:p>
        </p:txBody>
      </p:sp>
      <p:sp>
        <p:nvSpPr>
          <p:cNvPr id="12" name="name_4"/>
          <p:cNvSpPr/>
          <p:nvPr/>
        </p:nvSpPr>
        <p:spPr>
          <a:xfrm>
            <a:off x="11458575" y="4591050"/>
            <a:ext cx="733425" cy="523875"/>
          </a:xfrm>
          <a:prstGeom prst="rect">
            <a:avLst/>
          </a:prstGeom>
          <a:noFill/>
          <a:ln/>
        </p:spPr>
        <p:txBody>
          <a:bodyPr wrap="square" lIns="0" tIns="0" rIns="0" bIns="0" rtlCol="0" anchor="ctr"/>
          <a:lstStyle/>
          <a:p>
            <a:pPr marL="0" indent="0" algn="ctr">
              <a:lnSpc>
                <a:spcPts val="4125"/>
              </a:lnSpc>
              <a:buNone/>
            </a:pPr>
            <a:r>
              <a:rPr lang="en-US" sz="2700" dirty="0">
                <a:solidFill>
                  <a:srgbClr val="0D0D0D"/>
                </a:solidFill>
                <a:latin typeface="Poppins SemiBold" pitchFamily="34" charset="0"/>
                <a:ea typeface="Poppins SemiBold" pitchFamily="34" charset="-122"/>
                <a:cs typeface="Poppins SemiBold" pitchFamily="34" charset="-120"/>
              </a:rPr>
              <a:t>4</a:t>
            </a:r>
            <a:endParaRPr lang="en-US" sz="2700" dirty="0"/>
          </a:p>
        </p:txBody>
      </p:sp>
      <p:sp>
        <p:nvSpPr>
          <p:cNvPr id="13" name="Step 4"/>
          <p:cNvSpPr/>
          <p:nvPr/>
        </p:nvSpPr>
        <p:spPr>
          <a:xfrm>
            <a:off x="11196638" y="6048375"/>
            <a:ext cx="1883228" cy="714375"/>
          </a:xfrm>
          <a:prstGeom prst="rect">
            <a:avLst/>
          </a:prstGeom>
          <a:noFill/>
          <a:ln/>
        </p:spPr>
        <p:txBody>
          <a:bodyPr wrap="square" lIns="0" tIns="0" rIns="0" bIns="0" rtlCol="0" anchor="t"/>
          <a:lstStyle/>
          <a:p>
            <a:pPr>
              <a:lnSpc>
                <a:spcPts val="5625"/>
              </a:lnSpc>
            </a:pPr>
            <a:r>
              <a:rPr lang="en-US" sz="3800" dirty="0">
                <a:solidFill>
                  <a:srgbClr val="FFFFFF"/>
                </a:solidFill>
                <a:latin typeface="Poppins SemiBold"/>
                <a:ea typeface="Poppins SemiBold" pitchFamily="34" charset="-122"/>
                <a:cs typeface="Poppins SemiBold"/>
              </a:rPr>
              <a:t>Étape</a:t>
            </a:r>
            <a:r>
              <a:rPr lang="en-US" sz="3750" dirty="0">
                <a:solidFill>
                  <a:srgbClr val="FFFFFF"/>
                </a:solidFill>
                <a:latin typeface="Poppins SemiBold"/>
                <a:ea typeface="Poppins SemiBold" pitchFamily="34" charset="-122"/>
                <a:cs typeface="Poppins SemiBold"/>
              </a:rPr>
              <a:t> 4</a:t>
            </a:r>
            <a:endParaRPr lang="en-US" sz="3750" dirty="0">
              <a:latin typeface="Poppins SemiBold"/>
              <a:ea typeface="Calibri"/>
              <a:cs typeface="Poppins SemiBold"/>
            </a:endParaRPr>
          </a:p>
        </p:txBody>
      </p:sp>
      <p:sp>
        <p:nvSpPr>
          <p:cNvPr id="14" name="Prioritising key findings and writing up themes"/>
          <p:cNvSpPr/>
          <p:nvPr/>
        </p:nvSpPr>
        <p:spPr>
          <a:xfrm>
            <a:off x="11196638" y="6991350"/>
            <a:ext cx="2324100" cy="914400"/>
          </a:xfrm>
          <a:prstGeom prst="rect">
            <a:avLst/>
          </a:prstGeom>
          <a:noFill/>
          <a:ln/>
        </p:spPr>
        <p:txBody>
          <a:bodyPr wrap="square" lIns="0" tIns="0" rIns="0" bIns="0" rtlCol="0" anchor="t"/>
          <a:lstStyle/>
          <a:p>
            <a:pPr>
              <a:lnSpc>
                <a:spcPts val="2400"/>
              </a:lnSpc>
            </a:pPr>
            <a:r>
              <a:rPr lang="en-US" dirty="0">
                <a:solidFill>
                  <a:srgbClr val="FFFFFF"/>
                </a:solidFill>
                <a:latin typeface="Poppins SemiBold"/>
                <a:ea typeface="+mn-lt"/>
                <a:cs typeface="Poppins SemiBold"/>
              </a:rPr>
              <a:t>Classer les </a:t>
            </a:r>
            <a:r>
              <a:rPr lang="en-US" dirty="0" err="1">
                <a:solidFill>
                  <a:srgbClr val="FFFFFF"/>
                </a:solidFill>
                <a:latin typeface="Poppins SemiBold"/>
                <a:ea typeface="+mn-lt"/>
                <a:cs typeface="Poppins SemiBold"/>
              </a:rPr>
              <a:t>résultats</a:t>
            </a:r>
            <a:r>
              <a:rPr lang="en-US" dirty="0">
                <a:solidFill>
                  <a:srgbClr val="FFFFFF"/>
                </a:solidFill>
                <a:latin typeface="Poppins SemiBold"/>
                <a:ea typeface="+mn-lt"/>
                <a:cs typeface="Poppins SemiBold"/>
              </a:rPr>
              <a:t> </a:t>
            </a:r>
            <a:r>
              <a:rPr lang="en-US" dirty="0" err="1">
                <a:solidFill>
                  <a:srgbClr val="FFFFFF"/>
                </a:solidFill>
                <a:latin typeface="Poppins SemiBold"/>
                <a:ea typeface="+mn-lt"/>
                <a:cs typeface="Poppins SemiBold"/>
              </a:rPr>
              <a:t>clés</a:t>
            </a:r>
            <a:r>
              <a:rPr lang="en-US" dirty="0">
                <a:solidFill>
                  <a:srgbClr val="FFFFFF"/>
                </a:solidFill>
                <a:latin typeface="Poppins SemiBold"/>
                <a:ea typeface="+mn-lt"/>
                <a:cs typeface="Poppins SemiBold"/>
              </a:rPr>
              <a:t> par </a:t>
            </a:r>
            <a:r>
              <a:rPr lang="en-US" dirty="0" err="1">
                <a:solidFill>
                  <a:srgbClr val="FFFFFF"/>
                </a:solidFill>
                <a:latin typeface="Poppins SemiBold"/>
                <a:ea typeface="+mn-lt"/>
                <a:cs typeface="Poppins SemiBold"/>
              </a:rPr>
              <a:t>ordre</a:t>
            </a:r>
            <a:r>
              <a:rPr lang="en-US" dirty="0">
                <a:solidFill>
                  <a:srgbClr val="FFFFFF"/>
                </a:solidFill>
                <a:latin typeface="Poppins SemiBold"/>
                <a:ea typeface="+mn-lt"/>
                <a:cs typeface="Poppins SemiBold"/>
              </a:rPr>
              <a:t> de </a:t>
            </a:r>
            <a:r>
              <a:rPr lang="en-US" dirty="0" err="1">
                <a:solidFill>
                  <a:srgbClr val="FFFFFF"/>
                </a:solidFill>
                <a:latin typeface="Poppins SemiBold"/>
                <a:ea typeface="+mn-lt"/>
                <a:cs typeface="Poppins SemiBold"/>
              </a:rPr>
              <a:t>priorité</a:t>
            </a:r>
            <a:r>
              <a:rPr lang="en-US" dirty="0">
                <a:solidFill>
                  <a:srgbClr val="FFFFFF"/>
                </a:solidFill>
                <a:latin typeface="Poppins SemiBold"/>
                <a:ea typeface="+mn-lt"/>
                <a:cs typeface="Poppins SemiBold"/>
              </a:rPr>
              <a:t> et </a:t>
            </a:r>
            <a:r>
              <a:rPr lang="en-US" dirty="0" err="1">
                <a:solidFill>
                  <a:srgbClr val="FFFFFF"/>
                </a:solidFill>
                <a:latin typeface="Poppins SemiBold"/>
                <a:ea typeface="+mn-lt"/>
                <a:cs typeface="Poppins SemiBold"/>
              </a:rPr>
              <a:t>rédiger</a:t>
            </a:r>
            <a:r>
              <a:rPr lang="en-US" dirty="0">
                <a:solidFill>
                  <a:srgbClr val="FFFFFF"/>
                </a:solidFill>
                <a:latin typeface="Poppins SemiBold"/>
                <a:ea typeface="+mn-lt"/>
                <a:cs typeface="Poppins SemiBold"/>
              </a:rPr>
              <a:t> les </a:t>
            </a:r>
            <a:r>
              <a:rPr lang="en-US" dirty="0" err="1">
                <a:solidFill>
                  <a:srgbClr val="FFFFFF"/>
                </a:solidFill>
                <a:latin typeface="Poppins SemiBold"/>
                <a:ea typeface="+mn-lt"/>
                <a:cs typeface="Poppins SemiBold"/>
              </a:rPr>
              <a:t>thèmes</a:t>
            </a:r>
            <a:endParaRPr lang="en-US" dirty="0" err="1">
              <a:solidFill>
                <a:srgbClr val="000000"/>
              </a:solidFill>
              <a:latin typeface="Poppins SemiBold"/>
              <a:ea typeface="Calibri" panose="020F0502020204030204"/>
              <a:cs typeface="Calibri"/>
            </a:endParaRPr>
          </a:p>
          <a:p>
            <a:pPr marL="0" indent="0" algn="l">
              <a:lnSpc>
                <a:spcPts val="2400"/>
              </a:lnSpc>
              <a:buNone/>
            </a:pPr>
            <a:endParaRPr lang="en-US" sz="1800" dirty="0">
              <a:solidFill>
                <a:srgbClr val="FFFFFF"/>
              </a:solidFill>
              <a:latin typeface="Poppins SemiBold"/>
              <a:cs typeface="Poppins SemiBold"/>
            </a:endParaRPr>
          </a:p>
        </p:txBody>
      </p:sp>
      <p:sp>
        <p:nvSpPr>
          <p:cNvPr id="15" name="name_5"/>
          <p:cNvSpPr/>
          <p:nvPr/>
        </p:nvSpPr>
        <p:spPr>
          <a:xfrm>
            <a:off x="14868525" y="4591050"/>
            <a:ext cx="733425" cy="523875"/>
          </a:xfrm>
          <a:prstGeom prst="rect">
            <a:avLst/>
          </a:prstGeom>
          <a:noFill/>
          <a:ln/>
        </p:spPr>
        <p:txBody>
          <a:bodyPr wrap="square" lIns="0" tIns="0" rIns="0" bIns="0" rtlCol="0" anchor="ctr"/>
          <a:lstStyle/>
          <a:p>
            <a:pPr marL="0" indent="0" algn="ctr">
              <a:lnSpc>
                <a:spcPts val="4125"/>
              </a:lnSpc>
              <a:buNone/>
            </a:pPr>
            <a:r>
              <a:rPr lang="en-US" sz="2700" dirty="0">
                <a:solidFill>
                  <a:srgbClr val="0D0D0D"/>
                </a:solidFill>
                <a:latin typeface="Poppins SemiBold" pitchFamily="34" charset="0"/>
                <a:ea typeface="Poppins SemiBold" pitchFamily="34" charset="-122"/>
                <a:cs typeface="Poppins SemiBold" pitchFamily="34" charset="-120"/>
              </a:rPr>
              <a:t>5</a:t>
            </a:r>
            <a:endParaRPr lang="en-US" sz="2700" dirty="0"/>
          </a:p>
        </p:txBody>
      </p:sp>
      <p:sp>
        <p:nvSpPr>
          <p:cNvPr id="16" name="Step 5"/>
          <p:cNvSpPr/>
          <p:nvPr/>
        </p:nvSpPr>
        <p:spPr>
          <a:xfrm>
            <a:off x="14611350" y="6048375"/>
            <a:ext cx="2036989" cy="714375"/>
          </a:xfrm>
          <a:prstGeom prst="rect">
            <a:avLst/>
          </a:prstGeom>
          <a:noFill/>
          <a:ln/>
        </p:spPr>
        <p:txBody>
          <a:bodyPr wrap="square" lIns="0" tIns="0" rIns="0" bIns="0" rtlCol="0" anchor="t"/>
          <a:lstStyle/>
          <a:p>
            <a:pPr>
              <a:lnSpc>
                <a:spcPts val="5625"/>
              </a:lnSpc>
            </a:pPr>
            <a:r>
              <a:rPr lang="en-US" sz="3800" dirty="0">
                <a:solidFill>
                  <a:srgbClr val="FFFFFF"/>
                </a:solidFill>
                <a:latin typeface="Poppins SemiBold"/>
                <a:ea typeface="Poppins SemiBold" pitchFamily="34" charset="-122"/>
                <a:cs typeface="Poppins SemiBold"/>
              </a:rPr>
              <a:t>Étape</a:t>
            </a:r>
            <a:r>
              <a:rPr lang="en-US" sz="3750" dirty="0">
                <a:solidFill>
                  <a:srgbClr val="FFFFFF"/>
                </a:solidFill>
                <a:latin typeface="Poppins SemiBold"/>
                <a:ea typeface="Poppins SemiBold" pitchFamily="34" charset="-122"/>
                <a:cs typeface="Poppins SemiBold"/>
              </a:rPr>
              <a:t> 5</a:t>
            </a:r>
            <a:endParaRPr lang="en-US" sz="3750" dirty="0">
              <a:latin typeface="Poppins SemiBold"/>
              <a:ea typeface="Calibri"/>
              <a:cs typeface="Poppins SemiBold"/>
            </a:endParaRPr>
          </a:p>
        </p:txBody>
      </p:sp>
      <p:sp>
        <p:nvSpPr>
          <p:cNvPr id="17" name="Using themes and key findings as an evidence base"/>
          <p:cNvSpPr/>
          <p:nvPr/>
        </p:nvSpPr>
        <p:spPr>
          <a:xfrm>
            <a:off x="14611350" y="6991350"/>
            <a:ext cx="2324100" cy="914400"/>
          </a:xfrm>
          <a:prstGeom prst="rect">
            <a:avLst/>
          </a:prstGeom>
          <a:noFill/>
          <a:ln/>
        </p:spPr>
        <p:txBody>
          <a:bodyPr wrap="square" lIns="0" tIns="0" rIns="0" bIns="0" rtlCol="0" anchor="t"/>
          <a:lstStyle/>
          <a:p>
            <a:r>
              <a:rPr lang="en-US" err="1">
                <a:solidFill>
                  <a:srgbClr val="FFFFFF"/>
                </a:solidFill>
                <a:latin typeface="Poppins SemiBold"/>
                <a:ea typeface="+mn-lt"/>
                <a:cs typeface="Poppins SemiBold"/>
              </a:rPr>
              <a:t>Utiliser</a:t>
            </a:r>
            <a:r>
              <a:rPr lang="en-US">
                <a:solidFill>
                  <a:srgbClr val="FFFFFF"/>
                </a:solidFill>
                <a:latin typeface="Poppins SemiBold"/>
                <a:ea typeface="+mn-lt"/>
                <a:cs typeface="Poppins SemiBold"/>
              </a:rPr>
              <a:t> les </a:t>
            </a:r>
            <a:r>
              <a:rPr lang="en-US" err="1">
                <a:solidFill>
                  <a:srgbClr val="FFFFFF"/>
                </a:solidFill>
                <a:latin typeface="Poppins SemiBold"/>
                <a:ea typeface="+mn-lt"/>
                <a:cs typeface="Poppins SemiBold"/>
              </a:rPr>
              <a:t>thèmes</a:t>
            </a:r>
            <a:r>
              <a:rPr lang="en-US">
                <a:solidFill>
                  <a:srgbClr val="FFFFFF"/>
                </a:solidFill>
                <a:latin typeface="Poppins SemiBold"/>
                <a:ea typeface="+mn-lt"/>
                <a:cs typeface="Poppins SemiBold"/>
              </a:rPr>
              <a:t> et résultats clés comme </a:t>
            </a:r>
            <a:r>
              <a:rPr lang="en-US" sz="1800">
                <a:solidFill>
                  <a:srgbClr val="FFFFFF"/>
                </a:solidFill>
                <a:latin typeface="Poppins SemiBold"/>
                <a:ea typeface="+mn-lt"/>
                <a:cs typeface="Poppins SemiBold"/>
              </a:rPr>
              <a:t>base</a:t>
            </a:r>
            <a:r>
              <a:rPr lang="en-US">
                <a:solidFill>
                  <a:srgbClr val="FFFFFF"/>
                </a:solidFill>
                <a:latin typeface="Poppins SemiBold"/>
                <a:ea typeface="+mn-lt"/>
                <a:cs typeface="Poppins SemiBold"/>
              </a:rPr>
              <a:t> de données factuelles</a:t>
            </a:r>
            <a:endParaRPr lang="en-US"/>
          </a:p>
          <a:p>
            <a:pPr marL="0" indent="0" algn="l">
              <a:lnSpc>
                <a:spcPts val="2400"/>
              </a:lnSpc>
              <a:buNone/>
            </a:pPr>
            <a:endParaRPr lang="en-US" sz="1800" dirty="0">
              <a:solidFill>
                <a:srgbClr val="FFFFFF"/>
              </a:solidFill>
              <a:latin typeface="Poppins SemiBold"/>
              <a:cs typeface="Poppins SemiBold"/>
            </a:endParaRPr>
          </a:p>
        </p:txBody>
      </p:sp>
      <p:sp>
        <p:nvSpPr>
          <p:cNvPr id="18" name="Steps of thematic data analysis - and howwhere do we adapt for RQA"/>
          <p:cNvSpPr/>
          <p:nvPr/>
        </p:nvSpPr>
        <p:spPr>
          <a:xfrm>
            <a:off x="952500" y="952500"/>
            <a:ext cx="16592550" cy="2000250"/>
          </a:xfrm>
          <a:prstGeom prst="rect">
            <a:avLst/>
          </a:prstGeom>
          <a:noFill/>
          <a:ln/>
        </p:spPr>
        <p:txBody>
          <a:bodyPr wrap="square" lIns="0" tIns="0" rIns="0" bIns="0" rtlCol="0" anchor="t"/>
          <a:lstStyle/>
          <a:p>
            <a:r>
              <a:rPr lang="en-US" sz="6000" b="1" dirty="0">
                <a:solidFill>
                  <a:srgbClr val="FFFFFF"/>
                </a:solidFill>
                <a:ea typeface="+mn-lt"/>
                <a:cs typeface="+mn-lt"/>
              </a:rPr>
              <a:t>Étapes de </a:t>
            </a:r>
            <a:r>
              <a:rPr lang="en-US" sz="6000" b="1" dirty="0" err="1">
                <a:solidFill>
                  <a:srgbClr val="FFFFFF"/>
                </a:solidFill>
                <a:ea typeface="+mn-lt"/>
                <a:cs typeface="+mn-lt"/>
              </a:rPr>
              <a:t>l’analyse</a:t>
            </a:r>
            <a:r>
              <a:rPr lang="en-US" sz="6000" b="1" dirty="0">
                <a:solidFill>
                  <a:srgbClr val="FFFFFF"/>
                </a:solidFill>
                <a:ea typeface="+mn-lt"/>
                <a:cs typeface="+mn-lt"/>
              </a:rPr>
              <a:t> </a:t>
            </a:r>
            <a:r>
              <a:rPr lang="en-US" sz="6000" b="1" dirty="0" err="1">
                <a:solidFill>
                  <a:srgbClr val="FFFFFF"/>
                </a:solidFill>
                <a:ea typeface="+mn-lt"/>
                <a:cs typeface="+mn-lt"/>
              </a:rPr>
              <a:t>thématique</a:t>
            </a:r>
            <a:r>
              <a:rPr lang="en-US" sz="6000" b="1" dirty="0">
                <a:solidFill>
                  <a:srgbClr val="FFFFFF"/>
                </a:solidFill>
                <a:ea typeface="+mn-lt"/>
                <a:cs typeface="+mn-lt"/>
              </a:rPr>
              <a:t> de données – et comment/dans </a:t>
            </a:r>
            <a:r>
              <a:rPr lang="en-US" sz="6000" b="1" dirty="0" err="1">
                <a:solidFill>
                  <a:srgbClr val="FFFFFF"/>
                </a:solidFill>
                <a:ea typeface="+mn-lt"/>
                <a:cs typeface="+mn-lt"/>
              </a:rPr>
              <a:t>quels</a:t>
            </a:r>
            <a:r>
              <a:rPr lang="en-US" sz="6000" b="1" dirty="0">
                <a:solidFill>
                  <a:srgbClr val="FFFFFF"/>
                </a:solidFill>
                <a:ea typeface="+mn-lt"/>
                <a:cs typeface="+mn-lt"/>
              </a:rPr>
              <a:t> </a:t>
            </a:r>
            <a:r>
              <a:rPr lang="en-US" sz="6000" b="1" dirty="0" err="1">
                <a:solidFill>
                  <a:srgbClr val="FFFFFF"/>
                </a:solidFill>
                <a:ea typeface="+mn-lt"/>
                <a:cs typeface="+mn-lt"/>
              </a:rPr>
              <a:t>cas</a:t>
            </a:r>
            <a:r>
              <a:rPr lang="en-US" sz="6000" b="1" dirty="0">
                <a:solidFill>
                  <a:srgbClr val="FFFFFF"/>
                </a:solidFill>
                <a:ea typeface="+mn-lt"/>
                <a:cs typeface="+mn-lt"/>
              </a:rPr>
              <a:t> nous </a:t>
            </a:r>
            <a:r>
              <a:rPr lang="en-US" sz="6000" b="1" dirty="0" err="1">
                <a:solidFill>
                  <a:srgbClr val="FFFFFF"/>
                </a:solidFill>
                <a:ea typeface="+mn-lt"/>
                <a:cs typeface="+mn-lt"/>
              </a:rPr>
              <a:t>pouvons</a:t>
            </a:r>
            <a:r>
              <a:rPr lang="en-US" sz="6000" b="1" dirty="0">
                <a:solidFill>
                  <a:srgbClr val="FFFFFF"/>
                </a:solidFill>
                <a:ea typeface="+mn-lt"/>
                <a:cs typeface="+mn-lt"/>
              </a:rPr>
              <a:t> les adapter aux EQR </a:t>
            </a:r>
            <a:endParaRPr lang="en-US" dirty="0"/>
          </a:p>
          <a:p>
            <a:pPr marL="0" indent="0" algn="l">
              <a:lnSpc>
                <a:spcPts val="7875"/>
              </a:lnSpc>
              <a:buNone/>
            </a:pPr>
            <a:endParaRPr lang="en-US" sz="6000" dirty="0">
              <a:solidFill>
                <a:srgbClr val="FFFFFF"/>
              </a:solidFill>
              <a:latin typeface="Poppins SemiBold"/>
              <a:cs typeface="Poppins SemiBold"/>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name="Slide 5">
    <p:bg>
      <p:bgPr>
        <a:solidFill>
          <a:srgbClr val="FFFFFF"/>
        </a:solidFill>
        <a:effectLst/>
      </p:bgPr>
    </p:bg>
    <p:spTree>
      <p:nvGrpSpPr>
        <p:cNvPr id="1" name=""/>
        <p:cNvGrpSpPr/>
        <p:nvPr/>
      </p:nvGrpSpPr>
      <p:grpSpPr>
        <a:xfrm>
          <a:off x="0" y="0"/>
          <a:ext cx="0" cy="0"/>
          <a:chOff x="0" y="0"/>
          <a:chExt cx="0" cy="0"/>
        </a:xfrm>
      </p:grpSpPr>
      <p:pic>
        <p:nvPicPr>
          <p:cNvPr id="2" name="Frame 2095584900"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0" y="0"/>
            <a:ext cx="18288000" cy="2505075"/>
          </a:xfrm>
          <a:prstGeom prst="rect">
            <a:avLst/>
          </a:prstGeom>
        </p:spPr>
      </p:pic>
      <p:pic>
        <p:nvPicPr>
          <p:cNvPr id="3" name="Frame 2095584907" descr="preencoded.png"/>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952500" y="4352925"/>
            <a:ext cx="16383000" cy="3381375"/>
          </a:xfrm>
          <a:prstGeom prst="rect">
            <a:avLst/>
          </a:prstGeom>
        </p:spPr>
      </p:pic>
      <p:sp>
        <p:nvSpPr>
          <p:cNvPr id="4" name="Coding"/>
          <p:cNvSpPr/>
          <p:nvPr/>
        </p:nvSpPr>
        <p:spPr>
          <a:xfrm>
            <a:off x="952500" y="952500"/>
            <a:ext cx="16402050" cy="904875"/>
          </a:xfrm>
          <a:prstGeom prst="rect">
            <a:avLst/>
          </a:prstGeom>
          <a:noFill/>
          <a:ln/>
        </p:spPr>
        <p:txBody>
          <a:bodyPr wrap="square" lIns="0" tIns="0" rIns="0" bIns="0" rtlCol="0" anchor="b"/>
          <a:lstStyle/>
          <a:p>
            <a:r>
              <a:rPr lang="en-US" sz="5250" b="1" dirty="0">
                <a:solidFill>
                  <a:srgbClr val="FFFFFF"/>
                </a:solidFill>
                <a:ea typeface="+mn-lt"/>
                <a:cs typeface="+mn-lt"/>
              </a:rPr>
              <a:t>Coder</a:t>
            </a:r>
            <a:endParaRPr lang="en-US" dirty="0"/>
          </a:p>
        </p:txBody>
      </p:sp>
      <p:sp>
        <p:nvSpPr>
          <p:cNvPr id="5" name="Coding can be done in a Word document an Excel spreadsheet or qualitative analysis software or even paper and pen The approach to coding depends on the amount and type of data you need to analyse how specific the question is that you want to explore as we"/>
          <p:cNvSpPr/>
          <p:nvPr/>
        </p:nvSpPr>
        <p:spPr>
          <a:xfrm>
            <a:off x="2087336" y="5475515"/>
            <a:ext cx="14105164" cy="1392010"/>
          </a:xfrm>
          <a:prstGeom prst="rect">
            <a:avLst/>
          </a:prstGeom>
          <a:noFill/>
          <a:ln/>
        </p:spPr>
        <p:txBody>
          <a:bodyPr wrap="square" lIns="0" tIns="0" rIns="0" bIns="0" rtlCol="0" anchor="t"/>
          <a:lstStyle/>
          <a:p>
            <a:pPr marL="285750" indent="-285750">
              <a:buFont typeface="Arial"/>
              <a:buChar char="•"/>
            </a:pPr>
            <a:r>
              <a:rPr lang="en-US" sz="1500" dirty="0">
                <a:solidFill>
                  <a:srgbClr val="0D0D0D"/>
                </a:solidFill>
                <a:ea typeface="+mn-lt"/>
                <a:cs typeface="+mn-lt"/>
              </a:rPr>
              <a:t>Un code </a:t>
            </a:r>
            <a:r>
              <a:rPr lang="en-US" sz="1500" dirty="0" err="1">
                <a:solidFill>
                  <a:srgbClr val="0D0D0D"/>
                </a:solidFill>
                <a:ea typeface="+mn-lt"/>
                <a:cs typeface="+mn-lt"/>
              </a:rPr>
              <a:t>est</a:t>
            </a:r>
            <a:r>
              <a:rPr lang="en-US" sz="1500" dirty="0">
                <a:solidFill>
                  <a:srgbClr val="0D0D0D"/>
                </a:solidFill>
                <a:ea typeface="+mn-lt"/>
                <a:cs typeface="+mn-lt"/>
              </a:rPr>
              <a:t> </a:t>
            </a:r>
            <a:r>
              <a:rPr lang="en-US" sz="1500" dirty="0" err="1">
                <a:solidFill>
                  <a:srgbClr val="0D0D0D"/>
                </a:solidFill>
                <a:ea typeface="+mn-lt"/>
                <a:cs typeface="+mn-lt"/>
              </a:rPr>
              <a:t>généralement</a:t>
            </a:r>
            <a:r>
              <a:rPr lang="en-US" sz="1500" dirty="0">
                <a:solidFill>
                  <a:srgbClr val="0D0D0D"/>
                </a:solidFill>
                <a:ea typeface="+mn-lt"/>
                <a:cs typeface="+mn-lt"/>
              </a:rPr>
              <a:t> </a:t>
            </a:r>
            <a:r>
              <a:rPr lang="en-US" sz="1500" b="1" dirty="0">
                <a:solidFill>
                  <a:srgbClr val="0D0D0D"/>
                </a:solidFill>
                <a:ea typeface="+mn-lt"/>
                <a:cs typeface="+mn-lt"/>
              </a:rPr>
              <a:t>un mot </a:t>
            </a:r>
            <a:r>
              <a:rPr lang="en-US" sz="1500" b="1" dirty="0" err="1">
                <a:solidFill>
                  <a:srgbClr val="0D0D0D"/>
                </a:solidFill>
                <a:ea typeface="+mn-lt"/>
                <a:cs typeface="+mn-lt"/>
              </a:rPr>
              <a:t>ou</a:t>
            </a:r>
            <a:r>
              <a:rPr lang="en-US" sz="1500" b="1" dirty="0">
                <a:solidFill>
                  <a:srgbClr val="0D0D0D"/>
                </a:solidFill>
                <a:ea typeface="+mn-lt"/>
                <a:cs typeface="+mn-lt"/>
              </a:rPr>
              <a:t> </a:t>
            </a:r>
            <a:r>
              <a:rPr lang="en-US" sz="1500" b="1" dirty="0" err="1">
                <a:solidFill>
                  <a:srgbClr val="0D0D0D"/>
                </a:solidFill>
                <a:ea typeface="+mn-lt"/>
                <a:cs typeface="+mn-lt"/>
              </a:rPr>
              <a:t>une</a:t>
            </a:r>
            <a:r>
              <a:rPr lang="en-US" sz="1500" b="1" dirty="0">
                <a:solidFill>
                  <a:srgbClr val="0D0D0D"/>
                </a:solidFill>
                <a:ea typeface="+mn-lt"/>
                <a:cs typeface="+mn-lt"/>
              </a:rPr>
              <a:t> expression qui </a:t>
            </a:r>
            <a:r>
              <a:rPr lang="en-US" sz="1500" b="1" dirty="0" err="1">
                <a:solidFill>
                  <a:srgbClr val="0D0D0D"/>
                </a:solidFill>
                <a:ea typeface="+mn-lt"/>
                <a:cs typeface="+mn-lt"/>
              </a:rPr>
              <a:t>représente</a:t>
            </a:r>
            <a:r>
              <a:rPr lang="en-US" sz="1500" b="1" dirty="0">
                <a:solidFill>
                  <a:srgbClr val="0D0D0D"/>
                </a:solidFill>
                <a:ea typeface="+mn-lt"/>
                <a:cs typeface="+mn-lt"/>
              </a:rPr>
              <a:t> </a:t>
            </a:r>
            <a:r>
              <a:rPr lang="en-US" sz="1500" b="1" dirty="0" err="1">
                <a:solidFill>
                  <a:srgbClr val="0D0D0D"/>
                </a:solidFill>
                <a:ea typeface="+mn-lt"/>
                <a:cs typeface="+mn-lt"/>
              </a:rPr>
              <a:t>une</a:t>
            </a:r>
            <a:r>
              <a:rPr lang="en-US" sz="1500" b="1" dirty="0">
                <a:solidFill>
                  <a:srgbClr val="0D0D0D"/>
                </a:solidFill>
                <a:ea typeface="+mn-lt"/>
                <a:cs typeface="+mn-lt"/>
              </a:rPr>
              <a:t> idée </a:t>
            </a:r>
            <a:r>
              <a:rPr lang="en-US" sz="1500" b="1" dirty="0" err="1">
                <a:solidFill>
                  <a:srgbClr val="0D0D0D"/>
                </a:solidFill>
                <a:ea typeface="+mn-lt"/>
                <a:cs typeface="+mn-lt"/>
              </a:rPr>
              <a:t>récurrente</a:t>
            </a:r>
            <a:r>
              <a:rPr lang="en-US" sz="1500" b="1" dirty="0">
                <a:solidFill>
                  <a:srgbClr val="0D0D0D"/>
                </a:solidFill>
                <a:ea typeface="+mn-lt"/>
                <a:cs typeface="+mn-lt"/>
              </a:rPr>
              <a:t> </a:t>
            </a:r>
            <a:r>
              <a:rPr lang="en-US" sz="1500" dirty="0" err="1">
                <a:solidFill>
                  <a:srgbClr val="0D0D0D"/>
                </a:solidFill>
                <a:ea typeface="+mn-lt"/>
                <a:cs typeface="+mn-lt"/>
              </a:rPr>
              <a:t>ou</a:t>
            </a:r>
            <a:r>
              <a:rPr lang="en-US" sz="1500" dirty="0">
                <a:solidFill>
                  <a:srgbClr val="0D0D0D"/>
                </a:solidFill>
                <a:ea typeface="+mn-lt"/>
                <a:cs typeface="+mn-lt"/>
              </a:rPr>
              <a:t> un </a:t>
            </a:r>
            <a:r>
              <a:rPr lang="en-US" sz="1500" dirty="0" err="1">
                <a:solidFill>
                  <a:srgbClr val="0D0D0D"/>
                </a:solidFill>
                <a:ea typeface="+mn-lt"/>
                <a:cs typeface="+mn-lt"/>
              </a:rPr>
              <a:t>élément</a:t>
            </a:r>
            <a:r>
              <a:rPr lang="en-US" sz="1500" dirty="0">
                <a:solidFill>
                  <a:srgbClr val="0D0D0D"/>
                </a:solidFill>
                <a:ea typeface="+mn-lt"/>
                <a:cs typeface="+mn-lt"/>
              </a:rPr>
              <a:t> </a:t>
            </a:r>
            <a:r>
              <a:rPr lang="en-US" sz="1500" dirty="0" err="1">
                <a:solidFill>
                  <a:srgbClr val="0D0D0D"/>
                </a:solidFill>
                <a:ea typeface="+mn-lt"/>
                <a:cs typeface="+mn-lt"/>
              </a:rPr>
              <a:t>caractéristique</a:t>
            </a:r>
            <a:r>
              <a:rPr lang="en-US" sz="1500" dirty="0">
                <a:solidFill>
                  <a:srgbClr val="0D0D0D"/>
                </a:solidFill>
                <a:ea typeface="+mn-lt"/>
                <a:cs typeface="+mn-lt"/>
              </a:rPr>
              <a:t> </a:t>
            </a:r>
            <a:r>
              <a:rPr lang="en-US" sz="1500" dirty="0" err="1">
                <a:solidFill>
                  <a:srgbClr val="0D0D0D"/>
                </a:solidFill>
                <a:ea typeface="+mn-lt"/>
                <a:cs typeface="+mn-lt"/>
              </a:rPr>
              <a:t>identifié</a:t>
            </a:r>
            <a:r>
              <a:rPr lang="en-US" sz="1500" dirty="0">
                <a:solidFill>
                  <a:srgbClr val="0D0D0D"/>
                </a:solidFill>
                <a:ea typeface="+mn-lt"/>
                <a:cs typeface="+mn-lt"/>
              </a:rPr>
              <a:t> dans des données. </a:t>
            </a:r>
            <a:endParaRPr lang="en-US" dirty="0"/>
          </a:p>
          <a:p>
            <a:endParaRPr lang="en-US" dirty="0"/>
          </a:p>
          <a:p>
            <a:pPr marL="285750" indent="-285750">
              <a:buFont typeface="Arial"/>
              <a:buChar char="•"/>
            </a:pPr>
            <a:r>
              <a:rPr lang="en-US" sz="1500">
                <a:solidFill>
                  <a:srgbClr val="0D0D0D"/>
                </a:solidFill>
                <a:ea typeface="+mn-lt"/>
                <a:cs typeface="+mn-lt"/>
              </a:rPr>
              <a:t>Le </a:t>
            </a:r>
            <a:r>
              <a:rPr lang="en-US" sz="1500" err="1">
                <a:solidFill>
                  <a:srgbClr val="0D0D0D"/>
                </a:solidFill>
                <a:ea typeface="+mn-lt"/>
                <a:cs typeface="+mn-lt"/>
              </a:rPr>
              <a:t>codage</a:t>
            </a:r>
            <a:r>
              <a:rPr lang="en-US" sz="1500">
                <a:solidFill>
                  <a:srgbClr val="0D0D0D"/>
                </a:solidFill>
                <a:ea typeface="+mn-lt"/>
                <a:cs typeface="+mn-lt"/>
              </a:rPr>
              <a:t> </a:t>
            </a:r>
            <a:r>
              <a:rPr lang="en-US" sz="1500" err="1">
                <a:solidFill>
                  <a:srgbClr val="0D0D0D"/>
                </a:solidFill>
                <a:ea typeface="+mn-lt"/>
                <a:cs typeface="+mn-lt"/>
              </a:rPr>
              <a:t>peut</a:t>
            </a:r>
            <a:r>
              <a:rPr lang="en-US" sz="1500">
                <a:solidFill>
                  <a:srgbClr val="0D0D0D"/>
                </a:solidFill>
                <a:ea typeface="+mn-lt"/>
                <a:cs typeface="+mn-lt"/>
              </a:rPr>
              <a:t> être réalisé sous Word, Excel ou avec un logiciel d’analyse qualitative, voire avec un papier et un crayon. </a:t>
            </a:r>
            <a:endParaRPr lang="en-US"/>
          </a:p>
          <a:p>
            <a:pPr marL="285750" indent="-285750">
              <a:buFont typeface="Arial"/>
              <a:buChar char="•"/>
            </a:pPr>
            <a:endParaRPr lang="en-US"/>
          </a:p>
          <a:p>
            <a:pPr marL="285750" indent="-285750">
              <a:buFont typeface="Arial"/>
              <a:buChar char="•"/>
            </a:pPr>
            <a:r>
              <a:rPr lang="en-US" sz="1500">
                <a:solidFill>
                  <a:srgbClr val="0D0D0D"/>
                </a:solidFill>
                <a:ea typeface="+mn-lt"/>
                <a:cs typeface="+mn-lt"/>
              </a:rPr>
              <a:t>La </a:t>
            </a:r>
            <a:r>
              <a:rPr lang="en-US" sz="1500" err="1">
                <a:solidFill>
                  <a:srgbClr val="0D0D0D"/>
                </a:solidFill>
                <a:ea typeface="+mn-lt"/>
                <a:cs typeface="+mn-lt"/>
              </a:rPr>
              <a:t>méthode</a:t>
            </a:r>
            <a:r>
              <a:rPr lang="en-US" sz="1500">
                <a:solidFill>
                  <a:srgbClr val="0D0D0D"/>
                </a:solidFill>
                <a:ea typeface="+mn-lt"/>
                <a:cs typeface="+mn-lt"/>
              </a:rPr>
              <a:t> à appliquer </a:t>
            </a:r>
            <a:r>
              <a:rPr lang="en-US" sz="1500" b="1" err="1">
                <a:solidFill>
                  <a:srgbClr val="0D0D0D"/>
                </a:solidFill>
                <a:ea typeface="+mn-lt"/>
                <a:cs typeface="+mn-lt"/>
              </a:rPr>
              <a:t>dépend</a:t>
            </a:r>
            <a:r>
              <a:rPr lang="en-US" sz="1500" b="1">
                <a:solidFill>
                  <a:srgbClr val="0D0D0D"/>
                </a:solidFill>
                <a:ea typeface="+mn-lt"/>
                <a:cs typeface="+mn-lt"/>
              </a:rPr>
              <a:t> du volume et du type de données </a:t>
            </a:r>
            <a:r>
              <a:rPr lang="en-US" sz="1500">
                <a:solidFill>
                  <a:srgbClr val="0D0D0D"/>
                </a:solidFill>
                <a:ea typeface="+mn-lt"/>
                <a:cs typeface="+mn-lt"/>
              </a:rPr>
              <a:t>à </a:t>
            </a:r>
            <a:r>
              <a:rPr lang="en-US" sz="1500" err="1">
                <a:solidFill>
                  <a:srgbClr val="0D0D0D"/>
                </a:solidFill>
                <a:ea typeface="+mn-lt"/>
                <a:cs typeface="+mn-lt"/>
              </a:rPr>
              <a:t>analyser</a:t>
            </a:r>
            <a:r>
              <a:rPr lang="en-US" sz="1500">
                <a:solidFill>
                  <a:srgbClr val="0D0D0D"/>
                </a:solidFill>
                <a:ea typeface="+mn-lt"/>
                <a:cs typeface="+mn-lt"/>
              </a:rPr>
              <a:t>, du </a:t>
            </a:r>
            <a:r>
              <a:rPr lang="en-US" sz="1500" err="1">
                <a:solidFill>
                  <a:srgbClr val="0D0D0D"/>
                </a:solidFill>
                <a:ea typeface="+mn-lt"/>
                <a:cs typeface="+mn-lt"/>
              </a:rPr>
              <a:t>degré</a:t>
            </a:r>
            <a:r>
              <a:rPr lang="en-US" sz="1500">
                <a:solidFill>
                  <a:srgbClr val="0D0D0D"/>
                </a:solidFill>
                <a:ea typeface="+mn-lt"/>
                <a:cs typeface="+mn-lt"/>
              </a:rPr>
              <a:t> de </a:t>
            </a:r>
            <a:r>
              <a:rPr lang="en-US" sz="1500" err="1">
                <a:solidFill>
                  <a:srgbClr val="0D0D0D"/>
                </a:solidFill>
                <a:ea typeface="+mn-lt"/>
                <a:cs typeface="+mn-lt"/>
              </a:rPr>
              <a:t>précision</a:t>
            </a:r>
            <a:r>
              <a:rPr lang="en-US" sz="1500">
                <a:solidFill>
                  <a:srgbClr val="0D0D0D"/>
                </a:solidFill>
                <a:ea typeface="+mn-lt"/>
                <a:cs typeface="+mn-lt"/>
              </a:rPr>
              <a:t> de la question à </a:t>
            </a:r>
            <a:r>
              <a:rPr lang="en-US" sz="1500" err="1">
                <a:solidFill>
                  <a:srgbClr val="0D0D0D"/>
                </a:solidFill>
                <a:ea typeface="+mn-lt"/>
                <a:cs typeface="+mn-lt"/>
              </a:rPr>
              <a:t>étudier</a:t>
            </a:r>
            <a:r>
              <a:rPr lang="en-US" sz="1500">
                <a:solidFill>
                  <a:srgbClr val="0D0D0D"/>
                </a:solidFill>
                <a:ea typeface="+mn-lt"/>
                <a:cs typeface="+mn-lt"/>
              </a:rPr>
              <a:t>, </a:t>
            </a:r>
            <a:r>
              <a:rPr lang="en-US" sz="1500" err="1">
                <a:solidFill>
                  <a:srgbClr val="0D0D0D"/>
                </a:solidFill>
                <a:ea typeface="+mn-lt"/>
                <a:cs typeface="+mn-lt"/>
              </a:rPr>
              <a:t>ainsi</a:t>
            </a:r>
            <a:r>
              <a:rPr lang="en-US" sz="1500">
                <a:solidFill>
                  <a:srgbClr val="0D0D0D"/>
                </a:solidFill>
                <a:ea typeface="+mn-lt"/>
                <a:cs typeface="+mn-lt"/>
              </a:rPr>
              <a:t> que de </a:t>
            </a:r>
            <a:r>
              <a:rPr lang="en-US" sz="1500" err="1">
                <a:solidFill>
                  <a:srgbClr val="0D0D0D"/>
                </a:solidFill>
                <a:ea typeface="+mn-lt"/>
                <a:cs typeface="+mn-lt"/>
              </a:rPr>
              <a:t>vos</a:t>
            </a:r>
            <a:r>
              <a:rPr lang="en-US" sz="1500">
                <a:solidFill>
                  <a:srgbClr val="0D0D0D"/>
                </a:solidFill>
                <a:ea typeface="+mn-lt"/>
                <a:cs typeface="+mn-lt"/>
              </a:rPr>
              <a:t> </a:t>
            </a:r>
            <a:r>
              <a:rPr lang="en-US" sz="1500" err="1">
                <a:solidFill>
                  <a:srgbClr val="0D0D0D"/>
                </a:solidFill>
                <a:ea typeface="+mn-lt"/>
                <a:cs typeface="+mn-lt"/>
              </a:rPr>
              <a:t>préférences</a:t>
            </a:r>
            <a:r>
              <a:rPr lang="en-US" sz="1500">
                <a:solidFill>
                  <a:srgbClr val="0D0D0D"/>
                </a:solidFill>
                <a:ea typeface="+mn-lt"/>
                <a:cs typeface="+mn-lt"/>
              </a:rPr>
              <a:t> </a:t>
            </a:r>
            <a:r>
              <a:rPr lang="en-US" sz="1500" err="1">
                <a:solidFill>
                  <a:srgbClr val="0D0D0D"/>
                </a:solidFill>
                <a:ea typeface="+mn-lt"/>
                <a:cs typeface="+mn-lt"/>
              </a:rPr>
              <a:t>en</a:t>
            </a:r>
            <a:r>
              <a:rPr lang="en-US" sz="1500">
                <a:solidFill>
                  <a:srgbClr val="0D0D0D"/>
                </a:solidFill>
                <a:ea typeface="+mn-lt"/>
                <a:cs typeface="+mn-lt"/>
              </a:rPr>
              <a:t> tant </a:t>
            </a:r>
            <a:r>
              <a:rPr lang="en-US" sz="1500" err="1">
                <a:solidFill>
                  <a:srgbClr val="0D0D0D"/>
                </a:solidFill>
                <a:ea typeface="+mn-lt"/>
                <a:cs typeface="+mn-lt"/>
              </a:rPr>
              <a:t>qu’analyste</a:t>
            </a:r>
            <a:r>
              <a:rPr lang="en-US" sz="1500">
                <a:solidFill>
                  <a:srgbClr val="0D0D0D"/>
                </a:solidFill>
                <a:ea typeface="+mn-lt"/>
                <a:cs typeface="+mn-lt"/>
              </a:rPr>
              <a:t>. </a:t>
            </a:r>
            <a:endParaRPr lang="en-US"/>
          </a:p>
          <a:p>
            <a:pPr>
              <a:lnSpc>
                <a:spcPts val="2475"/>
              </a:lnSpc>
            </a:pPr>
            <a:endParaRPr lang="en-US" sz="1500">
              <a:ea typeface="Calibri"/>
              <a:cs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name="Slide 6">
    <p:bg>
      <p:bgPr>
        <a:solidFill>
          <a:srgbClr val="FFFFFF"/>
        </a:solidFill>
        <a:effectLst/>
      </p:bgPr>
    </p:bg>
    <p:spTree>
      <p:nvGrpSpPr>
        <p:cNvPr id="1" name=""/>
        <p:cNvGrpSpPr/>
        <p:nvPr/>
      </p:nvGrpSpPr>
      <p:grpSpPr>
        <a:xfrm>
          <a:off x="0" y="0"/>
          <a:ext cx="0" cy="0"/>
          <a:chOff x="0" y="0"/>
          <a:chExt cx="0" cy="0"/>
        </a:xfrm>
      </p:grpSpPr>
      <p:pic>
        <p:nvPicPr>
          <p:cNvPr id="2" name="Frame 2095584900"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0" y="0"/>
            <a:ext cx="18288000" cy="2505075"/>
          </a:xfrm>
          <a:prstGeom prst="rect">
            <a:avLst/>
          </a:prstGeom>
        </p:spPr>
      </p:pic>
      <p:pic>
        <p:nvPicPr>
          <p:cNvPr id="3" name="Frame 2095584907" descr="preencoded.png"/>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952500" y="4562475"/>
            <a:ext cx="16383000" cy="3305175"/>
          </a:xfrm>
          <a:prstGeom prst="rect">
            <a:avLst/>
          </a:prstGeom>
        </p:spPr>
      </p:pic>
      <p:sp>
        <p:nvSpPr>
          <p:cNvPr id="4" name="What are some standout features or ideas"/>
          <p:cNvSpPr/>
          <p:nvPr/>
        </p:nvSpPr>
        <p:spPr>
          <a:xfrm>
            <a:off x="952500" y="952500"/>
            <a:ext cx="16402050" cy="904875"/>
          </a:xfrm>
          <a:prstGeom prst="rect">
            <a:avLst/>
          </a:prstGeom>
          <a:noFill/>
          <a:ln/>
        </p:spPr>
        <p:txBody>
          <a:bodyPr wrap="square" lIns="0" tIns="0" rIns="0" bIns="0" rtlCol="0" anchor="b"/>
          <a:lstStyle/>
          <a:p>
            <a:r>
              <a:rPr lang="en-US" sz="5250" dirty="0">
                <a:solidFill>
                  <a:srgbClr val="FFFFFF"/>
                </a:solidFill>
                <a:latin typeface="Poppins SemiBold"/>
                <a:ea typeface="+mn-lt"/>
                <a:cs typeface="Poppins SemiBold"/>
              </a:rPr>
              <a:t>Quelles </a:t>
            </a:r>
            <a:r>
              <a:rPr lang="en-US" sz="5250" dirty="0" err="1">
                <a:solidFill>
                  <a:srgbClr val="FFFFFF"/>
                </a:solidFill>
                <a:latin typeface="Poppins SemiBold"/>
                <a:ea typeface="+mn-lt"/>
                <a:cs typeface="Poppins SemiBold"/>
              </a:rPr>
              <a:t>sont</a:t>
            </a:r>
            <a:r>
              <a:rPr lang="en-US" sz="5250" dirty="0">
                <a:solidFill>
                  <a:srgbClr val="FFFFFF"/>
                </a:solidFill>
                <a:latin typeface="Poppins SemiBold"/>
                <a:ea typeface="+mn-lt"/>
                <a:cs typeface="Poppins SemiBold"/>
              </a:rPr>
              <a:t> les </a:t>
            </a:r>
            <a:r>
              <a:rPr lang="en-US" sz="5250" dirty="0" err="1">
                <a:solidFill>
                  <a:srgbClr val="FFFFFF"/>
                </a:solidFill>
                <a:latin typeface="Poppins SemiBold"/>
                <a:ea typeface="+mn-lt"/>
                <a:cs typeface="Poppins SemiBold"/>
              </a:rPr>
              <a:t>idées</a:t>
            </a:r>
            <a:r>
              <a:rPr lang="en-US" sz="5250" dirty="0">
                <a:solidFill>
                  <a:srgbClr val="FFFFFF"/>
                </a:solidFill>
                <a:latin typeface="Poppins SemiBold"/>
                <a:ea typeface="+mn-lt"/>
                <a:cs typeface="Poppins SemiBold"/>
              </a:rPr>
              <a:t> </a:t>
            </a:r>
            <a:r>
              <a:rPr lang="en-US" sz="5250" dirty="0" err="1">
                <a:solidFill>
                  <a:srgbClr val="FFFFFF"/>
                </a:solidFill>
                <a:latin typeface="Poppins SemiBold"/>
                <a:ea typeface="+mn-lt"/>
                <a:cs typeface="Poppins SemiBold"/>
              </a:rPr>
              <a:t>ou</a:t>
            </a:r>
            <a:r>
              <a:rPr lang="en-US" sz="5250" dirty="0">
                <a:solidFill>
                  <a:srgbClr val="FFFFFF"/>
                </a:solidFill>
                <a:latin typeface="Poppins SemiBold"/>
                <a:ea typeface="+mn-lt"/>
                <a:cs typeface="Poppins SemiBold"/>
              </a:rPr>
              <a:t> </a:t>
            </a:r>
            <a:r>
              <a:rPr lang="en-US" sz="5250" dirty="0" err="1">
                <a:solidFill>
                  <a:srgbClr val="FFFFFF"/>
                </a:solidFill>
                <a:latin typeface="Poppins SemiBold"/>
                <a:ea typeface="+mn-lt"/>
                <a:cs typeface="Poppins SemiBold"/>
              </a:rPr>
              <a:t>caractéristiques</a:t>
            </a:r>
            <a:r>
              <a:rPr lang="en-US" sz="5250" dirty="0">
                <a:solidFill>
                  <a:srgbClr val="FFFFFF"/>
                </a:solidFill>
                <a:latin typeface="Poppins SemiBold"/>
                <a:ea typeface="+mn-lt"/>
                <a:cs typeface="Poppins SemiBold"/>
              </a:rPr>
              <a:t> qui </a:t>
            </a:r>
            <a:r>
              <a:rPr lang="en-US" sz="5250" dirty="0" err="1">
                <a:solidFill>
                  <a:srgbClr val="FFFFFF"/>
                </a:solidFill>
                <a:latin typeface="Poppins SemiBold"/>
                <a:ea typeface="+mn-lt"/>
                <a:cs typeface="Poppins SemiBold"/>
              </a:rPr>
              <a:t>ressortent</a:t>
            </a:r>
            <a:r>
              <a:rPr lang="en-US" sz="5250" dirty="0">
                <a:solidFill>
                  <a:srgbClr val="FFFFFF"/>
                </a:solidFill>
                <a:latin typeface="Poppins SemiBold"/>
                <a:ea typeface="+mn-lt"/>
                <a:cs typeface="Poppins SemiBold"/>
              </a:rPr>
              <a:t> du </a:t>
            </a:r>
            <a:r>
              <a:rPr lang="en-US" sz="5250" dirty="0" err="1">
                <a:solidFill>
                  <a:srgbClr val="FFFFFF"/>
                </a:solidFill>
                <a:latin typeface="Poppins SemiBold"/>
                <a:ea typeface="+mn-lt"/>
                <a:cs typeface="Poppins SemiBold"/>
              </a:rPr>
              <a:t>texte</a:t>
            </a:r>
            <a:r>
              <a:rPr lang="en-US" sz="5250" dirty="0">
                <a:solidFill>
                  <a:srgbClr val="FFFFFF"/>
                </a:solidFill>
                <a:latin typeface="Poppins SemiBold"/>
                <a:ea typeface="+mn-lt"/>
                <a:cs typeface="Poppins SemiBold"/>
              </a:rPr>
              <a:t> ?</a:t>
            </a:r>
            <a:endParaRPr lang="en-US" dirty="0"/>
          </a:p>
        </p:txBody>
      </p:sp>
      <p:sp>
        <p:nvSpPr>
          <p:cNvPr id="5" name="People migrated from the settlement to Landheer Shinbirale Qaloocan and Shandheeye villages under Buhodle Ethiopia region to find water and land for animal grazing Hunger and thirst is what we mostly faced during the migration process as there was nowhere"/>
          <p:cNvSpPr/>
          <p:nvPr/>
        </p:nvSpPr>
        <p:spPr>
          <a:xfrm>
            <a:off x="2114550" y="5429250"/>
            <a:ext cx="14077950" cy="1571625"/>
          </a:xfrm>
          <a:prstGeom prst="rect">
            <a:avLst/>
          </a:prstGeom>
          <a:noFill/>
          <a:ln/>
        </p:spPr>
        <p:txBody>
          <a:bodyPr wrap="square" lIns="0" tIns="0" rIns="0" bIns="0" rtlCol="0" anchor="t"/>
          <a:lstStyle/>
          <a:p>
            <a:r>
              <a:rPr lang="en-US" sz="1500">
                <a:solidFill>
                  <a:srgbClr val="0D0D0D"/>
                </a:solidFill>
                <a:latin typeface="Poppins Light"/>
                <a:ea typeface="+mn-lt"/>
                <a:cs typeface="Poppins Light"/>
              </a:rPr>
              <a:t>Des habitants du camp sont partis vers les villages de Landheer, Shinbirale, Qaloocan et Shandheeye, dans la région de Buhodle en Éthiopie, afin de trouver de l'eau et des pâturages pour leurs troupeaux. Ce sont la faim et la soif qui ont été les plus éprouvantes pendant la migration car nous n’avions nulle part où acheter de la nourriture et nous n'avions pas emporté suffisamment de provisions. Nous avons également craint d'être pris dans la guerre en cours. Les femmes et les enfants ont été les plus durement touchés car ils sont physiquement vulnérables. Surtout les femmes enceintes, parce qu’elles avaient du mal à se déplacer ou à suivre le rythme. Certaines ont accouché en cours de route, alors qu’il n’y avait ni sage-femme, ni hôpital. Souvent, des familles se séparaient parce qu’il leur était impossible de se déplacer ensemble en toute sécurité.</a:t>
            </a:r>
            <a:endParaRPr lang="en-US">
              <a:latin typeface="Poppins Light"/>
              <a:cs typeface="Poppins Light"/>
            </a:endParaRPr>
          </a:p>
          <a:p>
            <a:pPr marL="0" indent="0" algn="l">
              <a:lnSpc>
                <a:spcPts val="2475"/>
              </a:lnSpc>
              <a:buNone/>
            </a:pPr>
            <a:endParaRPr lang="en-US" sz="1500" dirty="0">
              <a:solidFill>
                <a:srgbClr val="0D0D0D"/>
              </a:solidFill>
              <a:latin typeface="Poppins Light"/>
              <a:cs typeface="Poppins Light"/>
            </a:endParaRPr>
          </a:p>
        </p:txBody>
      </p:sp>
      <p:sp>
        <p:nvSpPr>
          <p:cNvPr id="6" name="We are exploring risks faced during the displacement journey"/>
          <p:cNvSpPr/>
          <p:nvPr/>
        </p:nvSpPr>
        <p:spPr>
          <a:xfrm>
            <a:off x="952500" y="3448050"/>
            <a:ext cx="16402050" cy="523875"/>
          </a:xfrm>
          <a:prstGeom prst="rect">
            <a:avLst/>
          </a:prstGeom>
          <a:noFill/>
          <a:ln/>
        </p:spPr>
        <p:txBody>
          <a:bodyPr wrap="square" lIns="0" tIns="0" rIns="0" bIns="0" rtlCol="0" anchor="t"/>
          <a:lstStyle/>
          <a:p>
            <a:r>
              <a:rPr lang="en-US" sz="3150">
                <a:solidFill>
                  <a:srgbClr val="2B4561"/>
                </a:solidFill>
                <a:latin typeface="Poppins SemiBold"/>
                <a:ea typeface="+mn-lt"/>
                <a:cs typeface="Poppins SemiBold"/>
              </a:rPr>
              <a:t>Nous </a:t>
            </a:r>
            <a:r>
              <a:rPr lang="en-US" sz="3150" err="1">
                <a:solidFill>
                  <a:srgbClr val="2B4561"/>
                </a:solidFill>
                <a:latin typeface="Poppins SemiBold"/>
                <a:ea typeface="+mn-lt"/>
                <a:cs typeface="Poppins SemiBold"/>
              </a:rPr>
              <a:t>étudions</a:t>
            </a:r>
            <a:r>
              <a:rPr lang="en-US" sz="3150">
                <a:solidFill>
                  <a:srgbClr val="2B4561"/>
                </a:solidFill>
                <a:latin typeface="Poppins SemiBold"/>
                <a:ea typeface="+mn-lt"/>
                <a:cs typeface="Poppins SemiBold"/>
              </a:rPr>
              <a:t> les </a:t>
            </a:r>
            <a:r>
              <a:rPr lang="en-US" sz="3150" err="1">
                <a:solidFill>
                  <a:srgbClr val="2B4561"/>
                </a:solidFill>
                <a:latin typeface="Poppins SemiBold"/>
                <a:ea typeface="+mn-lt"/>
                <a:cs typeface="Poppins SemiBold"/>
              </a:rPr>
              <a:t>risques</a:t>
            </a:r>
            <a:r>
              <a:rPr lang="en-US" sz="3150">
                <a:solidFill>
                  <a:srgbClr val="2B4561"/>
                </a:solidFill>
                <a:latin typeface="Poppins SemiBold"/>
                <a:ea typeface="+mn-lt"/>
                <a:cs typeface="Poppins SemiBold"/>
              </a:rPr>
              <a:t> </a:t>
            </a:r>
            <a:r>
              <a:rPr lang="en-US" sz="3150" err="1">
                <a:solidFill>
                  <a:srgbClr val="2B4561"/>
                </a:solidFill>
                <a:latin typeface="Poppins SemiBold"/>
                <a:ea typeface="+mn-lt"/>
                <a:cs typeface="Poppins SemiBold"/>
              </a:rPr>
              <a:t>rencontrés</a:t>
            </a:r>
            <a:r>
              <a:rPr lang="en-US" sz="3150">
                <a:solidFill>
                  <a:srgbClr val="2B4561"/>
                </a:solidFill>
                <a:latin typeface="Poppins SemiBold"/>
                <a:ea typeface="+mn-lt"/>
                <a:cs typeface="Poppins SemiBold"/>
              </a:rPr>
              <a:t> pendant un </a:t>
            </a:r>
            <a:r>
              <a:rPr lang="en-US" sz="3150" err="1">
                <a:solidFill>
                  <a:srgbClr val="2B4561"/>
                </a:solidFill>
                <a:latin typeface="Poppins SemiBold"/>
                <a:ea typeface="+mn-lt"/>
                <a:cs typeface="Poppins SemiBold"/>
              </a:rPr>
              <a:t>déplacement</a:t>
            </a:r>
            <a:endParaRPr lang="en-US" err="1"/>
          </a:p>
          <a:p>
            <a:pPr marL="0" indent="0" algn="l">
              <a:lnSpc>
                <a:spcPts val="4125"/>
              </a:lnSpc>
              <a:buNone/>
            </a:pPr>
            <a:endParaRPr lang="en-US" sz="3150" dirty="0">
              <a:solidFill>
                <a:srgbClr val="2B4561"/>
              </a:solidFill>
              <a:latin typeface="Poppins SemiBold"/>
              <a:cs typeface="Poppins SemiBold"/>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name="Slide 7">
    <p:bg>
      <p:bgPr>
        <a:solidFill>
          <a:srgbClr val="FFFFFF"/>
        </a:solidFill>
        <a:effectLst/>
      </p:bgPr>
    </p:bg>
    <p:spTree>
      <p:nvGrpSpPr>
        <p:cNvPr id="1" name=""/>
        <p:cNvGrpSpPr/>
        <p:nvPr/>
      </p:nvGrpSpPr>
      <p:grpSpPr>
        <a:xfrm>
          <a:off x="0" y="0"/>
          <a:ext cx="0" cy="0"/>
          <a:chOff x="0" y="0"/>
          <a:chExt cx="0" cy="0"/>
        </a:xfrm>
      </p:grpSpPr>
      <p:pic>
        <p:nvPicPr>
          <p:cNvPr id="2" name="Frame 2095584900"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0" y="0"/>
            <a:ext cx="18288000" cy="2505075"/>
          </a:xfrm>
          <a:prstGeom prst="rect">
            <a:avLst/>
          </a:prstGeom>
        </p:spPr>
      </p:pic>
      <p:pic>
        <p:nvPicPr>
          <p:cNvPr id="3" name="Frame 2095584911" descr="preencoded.png"/>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10753725" y="4010025"/>
            <a:ext cx="4724400" cy="1543050"/>
          </a:xfrm>
          <a:prstGeom prst="rect">
            <a:avLst/>
          </a:prstGeom>
        </p:spPr>
      </p:pic>
      <p:pic>
        <p:nvPicPr>
          <p:cNvPr id="4" name="Frame 2095584912" descr="preencoded.png"/>
          <p:cNvPicPr>
            <a:picLocks noChangeAspect="1"/>
          </p:cNvPicPr>
          <p:nvPr/>
        </p:nvPicPr>
        <p:blipFill>
          <a:blip r:embed="rId7">
            <a:extLst>
              <a:ext uri="{96DAC541-7B7A-43D3-8B79-37D633B846F1}">
                <asvg:svgBlip xmlns:asvg="http://schemas.microsoft.com/office/drawing/2016/SVG/main" r:embed="rId8"/>
              </a:ext>
            </a:extLst>
          </a:blip>
          <a:srcRect/>
          <a:stretch/>
        </p:blipFill>
        <p:spPr>
          <a:xfrm>
            <a:off x="10753725" y="5981700"/>
            <a:ext cx="4724400" cy="1857375"/>
          </a:xfrm>
          <a:prstGeom prst="rect">
            <a:avLst/>
          </a:prstGeom>
        </p:spPr>
      </p:pic>
      <p:pic>
        <p:nvPicPr>
          <p:cNvPr id="5" name="Block 3" descr="preencoded.png"/>
          <p:cNvPicPr>
            <a:picLocks noChangeAspect="1"/>
          </p:cNvPicPr>
          <p:nvPr/>
        </p:nvPicPr>
        <p:blipFill>
          <a:blip r:embed="rId9">
            <a:extLst>
              <a:ext uri="{96DAC541-7B7A-43D3-8B79-37D633B846F1}">
                <asvg:svgBlip xmlns:asvg="http://schemas.microsoft.com/office/drawing/2016/SVG/main" r:embed="rId10"/>
              </a:ext>
            </a:extLst>
          </a:blip>
          <a:srcRect/>
          <a:stretch/>
        </p:blipFill>
        <p:spPr>
          <a:xfrm>
            <a:off x="952500" y="5981700"/>
            <a:ext cx="9077325" cy="714375"/>
          </a:xfrm>
          <a:prstGeom prst="rect">
            <a:avLst/>
          </a:prstGeom>
        </p:spPr>
      </p:pic>
      <p:pic>
        <p:nvPicPr>
          <p:cNvPr id="6" name="Block 5" descr="preencoded.png"/>
          <p:cNvPicPr>
            <a:picLocks noChangeAspect="1"/>
          </p:cNvPicPr>
          <p:nvPr/>
        </p:nvPicPr>
        <p:blipFill>
          <a:blip r:embed="rId9">
            <a:extLst>
              <a:ext uri="{96DAC541-7B7A-43D3-8B79-37D633B846F1}">
                <asvg:svgBlip xmlns:asvg="http://schemas.microsoft.com/office/drawing/2016/SVG/main" r:embed="rId10"/>
              </a:ext>
            </a:extLst>
          </a:blip>
          <a:srcRect/>
          <a:stretch/>
        </p:blipFill>
        <p:spPr>
          <a:xfrm>
            <a:off x="952500" y="7124700"/>
            <a:ext cx="9077325" cy="714375"/>
          </a:xfrm>
          <a:prstGeom prst="rect">
            <a:avLst/>
          </a:prstGeom>
        </p:spPr>
      </p:pic>
      <p:pic>
        <p:nvPicPr>
          <p:cNvPr id="7" name="Block 4" descr="preencoded.png"/>
          <p:cNvPicPr>
            <a:picLocks noChangeAspect="1"/>
          </p:cNvPicPr>
          <p:nvPr/>
        </p:nvPicPr>
        <p:blipFill>
          <a:blip r:embed="rId11">
            <a:extLst>
              <a:ext uri="{96DAC541-7B7A-43D3-8B79-37D633B846F1}">
                <asvg:svgBlip xmlns:asvg="http://schemas.microsoft.com/office/drawing/2016/SVG/main" r:embed="rId12"/>
              </a:ext>
            </a:extLst>
          </a:blip>
          <a:srcRect/>
          <a:stretch/>
        </p:blipFill>
        <p:spPr>
          <a:xfrm>
            <a:off x="952500" y="4010025"/>
            <a:ext cx="9077325" cy="1543050"/>
          </a:xfrm>
          <a:prstGeom prst="rect">
            <a:avLst/>
          </a:prstGeom>
        </p:spPr>
      </p:pic>
      <p:sp>
        <p:nvSpPr>
          <p:cNvPr id="8" name="Codes and sub-codes"/>
          <p:cNvSpPr/>
          <p:nvPr/>
        </p:nvSpPr>
        <p:spPr>
          <a:xfrm>
            <a:off x="952500" y="800100"/>
            <a:ext cx="16402050" cy="904875"/>
          </a:xfrm>
          <a:prstGeom prst="rect">
            <a:avLst/>
          </a:prstGeom>
          <a:noFill/>
          <a:ln/>
        </p:spPr>
        <p:txBody>
          <a:bodyPr wrap="square" lIns="0" tIns="0" rIns="0" bIns="0" rtlCol="0" anchor="b"/>
          <a:lstStyle/>
          <a:p>
            <a:r>
              <a:rPr lang="en-US" sz="5250" dirty="0">
                <a:solidFill>
                  <a:srgbClr val="FFFFFF"/>
                </a:solidFill>
                <a:latin typeface="Poppins SemiBold"/>
                <a:ea typeface="+mn-lt"/>
                <a:cs typeface="Poppins SemiBold"/>
              </a:rPr>
              <a:t>Codes et sous-codes</a:t>
            </a:r>
            <a:endParaRPr lang="en-US" dirty="0"/>
          </a:p>
        </p:txBody>
      </p:sp>
      <p:sp>
        <p:nvSpPr>
          <p:cNvPr id="9" name="Code"/>
          <p:cNvSpPr/>
          <p:nvPr/>
        </p:nvSpPr>
        <p:spPr>
          <a:xfrm>
            <a:off x="12287250" y="4567238"/>
            <a:ext cx="1676400" cy="428625"/>
          </a:xfrm>
          <a:prstGeom prst="rect">
            <a:avLst/>
          </a:prstGeom>
          <a:noFill/>
          <a:ln/>
        </p:spPr>
        <p:txBody>
          <a:bodyPr wrap="square" lIns="0" tIns="0" rIns="0" bIns="0" rtlCol="0" anchor="t"/>
          <a:lstStyle/>
          <a:p>
            <a:pPr marL="0" indent="0" algn="l">
              <a:lnSpc>
                <a:spcPts val="3375"/>
              </a:lnSpc>
              <a:buNone/>
            </a:pPr>
            <a:r>
              <a:rPr lang="en-US" sz="4800" dirty="0">
                <a:solidFill>
                  <a:srgbClr val="0D0D0D"/>
                </a:solidFill>
                <a:latin typeface="Poppins Regular" pitchFamily="34" charset="0"/>
                <a:ea typeface="Poppins Regular" pitchFamily="34" charset="-122"/>
                <a:cs typeface="Poppins Regular" pitchFamily="34" charset="-120"/>
              </a:rPr>
              <a:t>Code</a:t>
            </a:r>
            <a:endParaRPr lang="en-US" sz="4800" dirty="0"/>
          </a:p>
        </p:txBody>
      </p:sp>
      <p:sp>
        <p:nvSpPr>
          <p:cNvPr id="10" name="Sub-Code"/>
          <p:cNvSpPr/>
          <p:nvPr/>
        </p:nvSpPr>
        <p:spPr>
          <a:xfrm>
            <a:off x="11838896" y="6587218"/>
            <a:ext cx="2571749" cy="537482"/>
          </a:xfrm>
          <a:prstGeom prst="rect">
            <a:avLst/>
          </a:prstGeom>
          <a:noFill/>
          <a:ln/>
        </p:spPr>
        <p:txBody>
          <a:bodyPr wrap="square" lIns="0" tIns="0" rIns="0" bIns="0" rtlCol="0" anchor="t"/>
          <a:lstStyle/>
          <a:p>
            <a:r>
              <a:rPr lang="en-US" sz="4800">
                <a:solidFill>
                  <a:srgbClr val="0D0D0D"/>
                </a:solidFill>
                <a:latin typeface="Poppins Regular"/>
                <a:ea typeface="+mn-lt"/>
                <a:cs typeface="Poppins Regular"/>
              </a:rPr>
              <a:t>Sous-code</a:t>
            </a:r>
            <a:endParaRPr lang="en-US"/>
          </a:p>
          <a:p>
            <a:pPr marL="0" indent="0" algn="l">
              <a:lnSpc>
                <a:spcPts val="3375"/>
              </a:lnSpc>
              <a:buNone/>
            </a:pPr>
            <a:endParaRPr lang="en-US" sz="4800" dirty="0">
              <a:solidFill>
                <a:srgbClr val="0D0D0D"/>
              </a:solidFill>
              <a:latin typeface="Poppins Regular"/>
              <a:cs typeface="Poppins Regular"/>
            </a:endParaRPr>
          </a:p>
        </p:txBody>
      </p:sp>
      <p:sp>
        <p:nvSpPr>
          <p:cNvPr id="11" name="Women are less mobile when pregnant  LM"/>
          <p:cNvSpPr/>
          <p:nvPr/>
        </p:nvSpPr>
        <p:spPr>
          <a:xfrm>
            <a:off x="2147207" y="6342289"/>
            <a:ext cx="6683828" cy="714375"/>
          </a:xfrm>
          <a:prstGeom prst="rect">
            <a:avLst/>
          </a:prstGeom>
          <a:noFill/>
          <a:ln/>
        </p:spPr>
        <p:txBody>
          <a:bodyPr wrap="square" lIns="0" tIns="0" rIns="0" bIns="0" rtlCol="0" anchor="ctr"/>
          <a:lstStyle/>
          <a:p>
            <a:pPr algn="ctr"/>
            <a:r>
              <a:rPr lang="en-US">
                <a:solidFill>
                  <a:srgbClr val="FFFFFF"/>
                </a:solidFill>
                <a:latin typeface="Poppins SemiBold"/>
                <a:ea typeface="+mn-lt"/>
                <a:cs typeface="Poppins SemiBold"/>
              </a:rPr>
              <a:t>Manque de </a:t>
            </a:r>
            <a:r>
              <a:rPr lang="en-US" err="1">
                <a:solidFill>
                  <a:srgbClr val="FFFFFF"/>
                </a:solidFill>
                <a:latin typeface="Poppins SemiBold"/>
                <a:ea typeface="+mn-lt"/>
                <a:cs typeface="Poppins SemiBold"/>
              </a:rPr>
              <a:t>mobilité</a:t>
            </a:r>
            <a:r>
              <a:rPr lang="en-US">
                <a:solidFill>
                  <a:srgbClr val="FFFFFF"/>
                </a:solidFill>
                <a:latin typeface="Poppins SemiBold"/>
                <a:ea typeface="+mn-lt"/>
                <a:cs typeface="Poppins SemiBold"/>
              </a:rPr>
              <a:t> des femmes enceintes </a:t>
            </a:r>
            <a:r>
              <a:rPr lang="en-US" sz="1800">
                <a:solidFill>
                  <a:srgbClr val="FFFFFF"/>
                </a:solidFill>
                <a:latin typeface="Poppins SemiBold"/>
                <a:ea typeface="+mn-lt"/>
                <a:cs typeface="Poppins SemiBold"/>
              </a:rPr>
              <a:t>– </a:t>
            </a:r>
            <a:r>
              <a:rPr lang="en-US">
                <a:solidFill>
                  <a:srgbClr val="FFFFFF"/>
                </a:solidFill>
                <a:latin typeface="Poppins SemiBold"/>
                <a:ea typeface="+mn-lt"/>
                <a:cs typeface="Poppins SemiBold"/>
              </a:rPr>
              <a:t>MM</a:t>
            </a:r>
            <a:endParaRPr lang="en-US"/>
          </a:p>
          <a:p>
            <a:pPr algn="ctr">
              <a:lnSpc>
                <a:spcPts val="5625"/>
              </a:lnSpc>
            </a:pPr>
            <a:endParaRPr lang="en-US" sz="1800">
              <a:ea typeface="Calibri"/>
              <a:cs typeface="Calibri"/>
            </a:endParaRPr>
          </a:p>
        </p:txBody>
      </p:sp>
      <p:sp>
        <p:nvSpPr>
          <p:cNvPr id="12" name="Poor access to maternal healthcare MHC"/>
          <p:cNvSpPr/>
          <p:nvPr/>
        </p:nvSpPr>
        <p:spPr>
          <a:xfrm>
            <a:off x="2333625" y="7464879"/>
            <a:ext cx="6315075" cy="748392"/>
          </a:xfrm>
          <a:prstGeom prst="rect">
            <a:avLst/>
          </a:prstGeom>
          <a:noFill/>
          <a:ln/>
        </p:spPr>
        <p:txBody>
          <a:bodyPr wrap="square" lIns="0" tIns="0" rIns="0" bIns="0" rtlCol="0" anchor="ctr"/>
          <a:lstStyle/>
          <a:p>
            <a:pPr algn="ctr"/>
            <a:r>
              <a:rPr lang="en-US" dirty="0" err="1">
                <a:solidFill>
                  <a:srgbClr val="FFFFFF"/>
                </a:solidFill>
                <a:latin typeface="Poppins SemiBold"/>
                <a:ea typeface="+mn-lt"/>
                <a:cs typeface="Poppins SemiBold"/>
              </a:rPr>
              <a:t>Accès</a:t>
            </a:r>
            <a:r>
              <a:rPr lang="en-US" dirty="0">
                <a:solidFill>
                  <a:srgbClr val="FFFFFF"/>
                </a:solidFill>
                <a:latin typeface="Poppins SemiBold"/>
                <a:ea typeface="+mn-lt"/>
                <a:cs typeface="Poppins SemiBold"/>
              </a:rPr>
              <a:t> </a:t>
            </a:r>
            <a:r>
              <a:rPr lang="en-US" dirty="0" err="1">
                <a:solidFill>
                  <a:srgbClr val="FFFFFF"/>
                </a:solidFill>
                <a:latin typeface="Poppins SemiBold"/>
                <a:ea typeface="+mn-lt"/>
                <a:cs typeface="Poppins SemiBold"/>
              </a:rPr>
              <a:t>limité</a:t>
            </a:r>
            <a:r>
              <a:rPr lang="en-US" dirty="0">
                <a:solidFill>
                  <a:srgbClr val="FFFFFF"/>
                </a:solidFill>
                <a:latin typeface="Poppins SemiBold"/>
                <a:ea typeface="+mn-lt"/>
                <a:cs typeface="Poppins SemiBold"/>
              </a:rPr>
              <a:t> aux soins de santé </a:t>
            </a:r>
            <a:r>
              <a:rPr lang="en-US" dirty="0" err="1">
                <a:solidFill>
                  <a:srgbClr val="FFFFFF"/>
                </a:solidFill>
                <a:latin typeface="Poppins SemiBold"/>
                <a:ea typeface="+mn-lt"/>
                <a:cs typeface="Poppins SemiBold"/>
              </a:rPr>
              <a:t>maternelle</a:t>
            </a:r>
            <a:r>
              <a:rPr lang="en-US" dirty="0">
                <a:solidFill>
                  <a:srgbClr val="FFFFFF"/>
                </a:solidFill>
                <a:latin typeface="Poppins SemiBold"/>
                <a:ea typeface="+mn-lt"/>
                <a:cs typeface="Poppins SemiBold"/>
              </a:rPr>
              <a:t> </a:t>
            </a:r>
            <a:r>
              <a:rPr lang="en-US" sz="1800" dirty="0">
                <a:solidFill>
                  <a:srgbClr val="FFFFFF"/>
                </a:solidFill>
                <a:latin typeface="Poppins SemiBold"/>
                <a:ea typeface="+mn-lt"/>
                <a:cs typeface="Poppins SemiBold"/>
              </a:rPr>
              <a:t>– </a:t>
            </a:r>
            <a:r>
              <a:rPr lang="en-US" dirty="0">
                <a:solidFill>
                  <a:srgbClr val="FFFFFF"/>
                </a:solidFill>
                <a:latin typeface="Poppins SemiBold"/>
                <a:ea typeface="+mn-lt"/>
                <a:cs typeface="Poppins SemiBold"/>
              </a:rPr>
              <a:t>SSM </a:t>
            </a:r>
            <a:endParaRPr lang="en-US" dirty="0">
              <a:latin typeface="Poppins SemiBold"/>
              <a:cs typeface="Poppins SemiBold"/>
            </a:endParaRPr>
          </a:p>
          <a:p>
            <a:pPr algn="ctr">
              <a:lnSpc>
                <a:spcPts val="5625"/>
              </a:lnSpc>
            </a:pPr>
            <a:endParaRPr lang="en-US" sz="1800">
              <a:ea typeface="Calibri"/>
              <a:cs typeface="Calibri"/>
            </a:endParaRPr>
          </a:p>
        </p:txBody>
      </p:sp>
      <p:sp>
        <p:nvSpPr>
          <p:cNvPr id="13" name="Vulnerability of pregnant women  VPW"/>
          <p:cNvSpPr/>
          <p:nvPr/>
        </p:nvSpPr>
        <p:spPr>
          <a:xfrm>
            <a:off x="1390650" y="4784952"/>
            <a:ext cx="8196942" cy="714375"/>
          </a:xfrm>
          <a:prstGeom prst="rect">
            <a:avLst/>
          </a:prstGeom>
          <a:noFill/>
          <a:ln/>
        </p:spPr>
        <p:txBody>
          <a:bodyPr wrap="square" lIns="0" tIns="0" rIns="0" bIns="0" rtlCol="0" anchor="ctr"/>
          <a:lstStyle/>
          <a:p>
            <a:pPr algn="ctr"/>
            <a:r>
              <a:rPr lang="en-US" sz="3000" err="1">
                <a:solidFill>
                  <a:srgbClr val="FFFFFF"/>
                </a:solidFill>
                <a:latin typeface="Poppins SemiBold"/>
                <a:ea typeface="+mn-lt"/>
                <a:cs typeface="Poppins SemiBold"/>
              </a:rPr>
              <a:t>Vulnérabilité</a:t>
            </a:r>
            <a:r>
              <a:rPr lang="en-US" sz="3000">
                <a:solidFill>
                  <a:srgbClr val="FFFFFF"/>
                </a:solidFill>
                <a:latin typeface="Poppins SemiBold"/>
                <a:ea typeface="+mn-lt"/>
                <a:cs typeface="Poppins SemiBold"/>
              </a:rPr>
              <a:t> des femmes enceintes – VFE</a:t>
            </a:r>
            <a:endParaRPr lang="en-US"/>
          </a:p>
          <a:p>
            <a:pPr algn="ctr">
              <a:lnSpc>
                <a:spcPts val="5625"/>
              </a:lnSpc>
            </a:pPr>
            <a:endParaRPr lang="en-US" sz="3000">
              <a:ea typeface="Calibri"/>
              <a:cs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name="Slide 8">
    <p:bg>
      <p:bgPr>
        <a:solidFill>
          <a:srgbClr val="FFFFFF"/>
        </a:solidFill>
        <a:effectLst/>
      </p:bgPr>
    </p:bg>
    <p:spTree>
      <p:nvGrpSpPr>
        <p:cNvPr id="1" name=""/>
        <p:cNvGrpSpPr/>
        <p:nvPr/>
      </p:nvGrpSpPr>
      <p:grpSpPr>
        <a:xfrm>
          <a:off x="0" y="0"/>
          <a:ext cx="0" cy="0"/>
          <a:chOff x="0" y="0"/>
          <a:chExt cx="0" cy="0"/>
        </a:xfrm>
      </p:grpSpPr>
      <p:pic>
        <p:nvPicPr>
          <p:cNvPr id="2" name="Block 1"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952500" y="3438525"/>
            <a:ext cx="7848600" cy="628650"/>
          </a:xfrm>
          <a:prstGeom prst="rect">
            <a:avLst/>
          </a:prstGeom>
        </p:spPr>
      </p:pic>
      <p:pic>
        <p:nvPicPr>
          <p:cNvPr id="3" name="Frame 2095584900" descr="preencoded.png"/>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0" y="0"/>
            <a:ext cx="18288000" cy="2505075"/>
          </a:xfrm>
          <a:prstGeom prst="rect">
            <a:avLst/>
          </a:prstGeom>
        </p:spPr>
      </p:pic>
      <p:pic>
        <p:nvPicPr>
          <p:cNvPr id="4" name="Block 4"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9705975" y="3438525"/>
            <a:ext cx="7848600" cy="628650"/>
          </a:xfrm>
          <a:prstGeom prst="rect">
            <a:avLst/>
          </a:prstGeom>
        </p:spPr>
      </p:pic>
      <p:pic>
        <p:nvPicPr>
          <p:cNvPr id="5" name="Frame 2095584907" descr="preencoded.png"/>
          <p:cNvPicPr>
            <a:picLocks noChangeAspect="1"/>
          </p:cNvPicPr>
          <p:nvPr/>
        </p:nvPicPr>
        <p:blipFill>
          <a:blip r:embed="rId7">
            <a:extLst>
              <a:ext uri="{96DAC541-7B7A-43D3-8B79-37D633B846F1}">
                <asvg:svgBlip xmlns:asvg="http://schemas.microsoft.com/office/drawing/2016/SVG/main" r:embed="rId8"/>
              </a:ext>
            </a:extLst>
          </a:blip>
          <a:srcRect/>
          <a:stretch/>
        </p:blipFill>
        <p:spPr>
          <a:xfrm>
            <a:off x="952500" y="7186613"/>
            <a:ext cx="16602075" cy="1038225"/>
          </a:xfrm>
          <a:prstGeom prst="rect">
            <a:avLst/>
          </a:prstGeom>
        </p:spPr>
      </p:pic>
      <p:sp>
        <p:nvSpPr>
          <p:cNvPr id="6" name="INDUCTIVE CODING"/>
          <p:cNvSpPr/>
          <p:nvPr/>
        </p:nvSpPr>
        <p:spPr>
          <a:xfrm>
            <a:off x="1104900" y="3590925"/>
            <a:ext cx="4781550" cy="323850"/>
          </a:xfrm>
          <a:prstGeom prst="rect">
            <a:avLst/>
          </a:prstGeom>
          <a:noFill/>
          <a:ln/>
        </p:spPr>
        <p:txBody>
          <a:bodyPr wrap="square" lIns="0" tIns="0" rIns="0" bIns="0" rtlCol="0" anchor="t"/>
          <a:lstStyle/>
          <a:p>
            <a:r>
              <a:rPr lang="en-US">
                <a:solidFill>
                  <a:srgbClr val="FFFFFF"/>
                </a:solidFill>
                <a:latin typeface="Poppins SemiBold"/>
                <a:ea typeface="+mn-lt"/>
                <a:cs typeface="Poppins SemiBold"/>
              </a:rPr>
              <a:t>CODAGE INDUCTIF</a:t>
            </a:r>
            <a:endParaRPr lang="en-US"/>
          </a:p>
          <a:p>
            <a:pPr>
              <a:lnSpc>
                <a:spcPts val="2550"/>
              </a:lnSpc>
            </a:pPr>
            <a:endParaRPr lang="en-US" sz="1800">
              <a:ea typeface="Calibri"/>
              <a:cs typeface="Calibri"/>
            </a:endParaRPr>
          </a:p>
        </p:txBody>
      </p:sp>
      <p:sp>
        <p:nvSpPr>
          <p:cNvPr id="7" name="Deductive vs inductive coding"/>
          <p:cNvSpPr/>
          <p:nvPr/>
        </p:nvSpPr>
        <p:spPr>
          <a:xfrm>
            <a:off x="952500" y="952500"/>
            <a:ext cx="16402050" cy="904875"/>
          </a:xfrm>
          <a:prstGeom prst="rect">
            <a:avLst/>
          </a:prstGeom>
          <a:noFill/>
          <a:ln/>
        </p:spPr>
        <p:txBody>
          <a:bodyPr wrap="square" lIns="0" tIns="0" rIns="0" bIns="0" rtlCol="0" anchor="b"/>
          <a:lstStyle/>
          <a:p>
            <a:r>
              <a:rPr lang="en-US" sz="5250" dirty="0" err="1">
                <a:solidFill>
                  <a:srgbClr val="FFFFFF"/>
                </a:solidFill>
                <a:latin typeface="Poppins SemiBold"/>
                <a:ea typeface="+mn-lt"/>
                <a:cs typeface="Poppins SemiBold"/>
              </a:rPr>
              <a:t>Codage</a:t>
            </a:r>
            <a:r>
              <a:rPr lang="en-US" sz="5250" dirty="0">
                <a:solidFill>
                  <a:srgbClr val="FFFFFF"/>
                </a:solidFill>
                <a:latin typeface="Poppins SemiBold"/>
                <a:ea typeface="+mn-lt"/>
                <a:cs typeface="Poppins SemiBold"/>
              </a:rPr>
              <a:t> </a:t>
            </a:r>
            <a:r>
              <a:rPr lang="en-US" sz="5250" dirty="0" err="1">
                <a:solidFill>
                  <a:srgbClr val="FFFFFF"/>
                </a:solidFill>
                <a:latin typeface="Poppins SemiBold"/>
                <a:ea typeface="+mn-lt"/>
                <a:cs typeface="Poppins SemiBold"/>
              </a:rPr>
              <a:t>déductif</a:t>
            </a:r>
            <a:r>
              <a:rPr lang="en-US" sz="5250" dirty="0">
                <a:solidFill>
                  <a:srgbClr val="FFFFFF"/>
                </a:solidFill>
                <a:latin typeface="Poppins SemiBold"/>
                <a:ea typeface="+mn-lt"/>
                <a:cs typeface="Poppins SemiBold"/>
              </a:rPr>
              <a:t> </a:t>
            </a:r>
            <a:r>
              <a:rPr lang="en-US" sz="5250" dirty="0" err="1">
                <a:solidFill>
                  <a:srgbClr val="FFFFFF"/>
                </a:solidFill>
                <a:latin typeface="Poppins SemiBold"/>
                <a:ea typeface="+mn-lt"/>
                <a:cs typeface="Poppins SemiBold"/>
              </a:rPr>
              <a:t>ou</a:t>
            </a:r>
            <a:r>
              <a:rPr lang="en-US" sz="5250" dirty="0">
                <a:solidFill>
                  <a:srgbClr val="FFFFFF"/>
                </a:solidFill>
                <a:latin typeface="Poppins SemiBold"/>
                <a:ea typeface="+mn-lt"/>
                <a:cs typeface="Poppins SemiBold"/>
              </a:rPr>
              <a:t> </a:t>
            </a:r>
            <a:r>
              <a:rPr lang="en-US" sz="5250" dirty="0" err="1">
                <a:solidFill>
                  <a:srgbClr val="FFFFFF"/>
                </a:solidFill>
                <a:latin typeface="Poppins SemiBold"/>
                <a:ea typeface="+mn-lt"/>
                <a:cs typeface="Poppins SemiBold"/>
              </a:rPr>
              <a:t>codage</a:t>
            </a:r>
            <a:r>
              <a:rPr lang="en-US" sz="5250" dirty="0">
                <a:solidFill>
                  <a:srgbClr val="FFFFFF"/>
                </a:solidFill>
                <a:latin typeface="Poppins SemiBold"/>
                <a:ea typeface="+mn-lt"/>
                <a:cs typeface="Poppins SemiBold"/>
              </a:rPr>
              <a:t> </a:t>
            </a:r>
            <a:r>
              <a:rPr lang="en-US" sz="5250" dirty="0" err="1">
                <a:solidFill>
                  <a:srgbClr val="FFFFFF"/>
                </a:solidFill>
                <a:latin typeface="Poppins SemiBold"/>
                <a:ea typeface="+mn-lt"/>
                <a:cs typeface="Poppins SemiBold"/>
              </a:rPr>
              <a:t>inductif</a:t>
            </a:r>
            <a:endParaRPr lang="en-US" dirty="0" err="1"/>
          </a:p>
        </p:txBody>
      </p:sp>
      <p:sp>
        <p:nvSpPr>
          <p:cNvPr id="8" name="Means you do not have any pre-defined codes but create the codes as you read through the data This method can be useful if your research question is broader and you adopt an exploratory approach and do not want to be influenced by pre-conceived notions of"/>
          <p:cNvSpPr/>
          <p:nvPr/>
        </p:nvSpPr>
        <p:spPr>
          <a:xfrm>
            <a:off x="952500" y="4333875"/>
            <a:ext cx="7863014" cy="1571625"/>
          </a:xfrm>
          <a:prstGeom prst="rect">
            <a:avLst/>
          </a:prstGeom>
          <a:noFill/>
          <a:ln/>
        </p:spPr>
        <p:txBody>
          <a:bodyPr wrap="square" lIns="0" tIns="0" rIns="0" bIns="0" rtlCol="0" anchor="t"/>
          <a:lstStyle/>
          <a:p>
            <a:r>
              <a:rPr lang="en-US" sz="1500" dirty="0">
                <a:solidFill>
                  <a:srgbClr val="0D0D0D"/>
                </a:solidFill>
                <a:latin typeface="Poppins Light"/>
                <a:ea typeface="+mn-lt"/>
                <a:cs typeface="Poppins Light"/>
              </a:rPr>
              <a:t>Les codes ne </a:t>
            </a:r>
            <a:r>
              <a:rPr lang="en-US" sz="1500" dirty="0" err="1">
                <a:solidFill>
                  <a:srgbClr val="0D0D0D"/>
                </a:solidFill>
                <a:latin typeface="Poppins Light"/>
                <a:ea typeface="+mn-lt"/>
                <a:cs typeface="Poppins Light"/>
              </a:rPr>
              <a:t>sont</a:t>
            </a:r>
            <a:r>
              <a:rPr lang="en-US" sz="1500" dirty="0">
                <a:solidFill>
                  <a:srgbClr val="0D0D0D"/>
                </a:solidFill>
                <a:latin typeface="Poppins Light"/>
                <a:ea typeface="+mn-lt"/>
                <a:cs typeface="Poppins Light"/>
              </a:rPr>
              <a:t> pas </a:t>
            </a:r>
            <a:r>
              <a:rPr lang="en-US" sz="1500" dirty="0" err="1">
                <a:solidFill>
                  <a:srgbClr val="0D0D0D"/>
                </a:solidFill>
                <a:latin typeface="Poppins Light"/>
                <a:ea typeface="+mn-lt"/>
                <a:cs typeface="Poppins Light"/>
              </a:rPr>
              <a:t>prédéfinis</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mais</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créés</a:t>
            </a:r>
            <a:r>
              <a:rPr lang="en-US" sz="1500" dirty="0">
                <a:solidFill>
                  <a:srgbClr val="0D0D0D"/>
                </a:solidFill>
                <a:latin typeface="Poppins Light"/>
                <a:ea typeface="+mn-lt"/>
                <a:cs typeface="Poppins Light"/>
              </a:rPr>
              <a:t> à </a:t>
            </a:r>
            <a:r>
              <a:rPr lang="en-US" sz="1500" dirty="0" err="1">
                <a:solidFill>
                  <a:srgbClr val="0D0D0D"/>
                </a:solidFill>
                <a:latin typeface="Poppins Light"/>
                <a:ea typeface="+mn-lt"/>
                <a:cs typeface="Poppins Light"/>
              </a:rPr>
              <a:t>mesure</a:t>
            </a:r>
            <a:r>
              <a:rPr lang="en-US" sz="1500" dirty="0">
                <a:solidFill>
                  <a:srgbClr val="0D0D0D"/>
                </a:solidFill>
                <a:latin typeface="Poppins Light"/>
                <a:ea typeface="+mn-lt"/>
                <a:cs typeface="Poppins Light"/>
              </a:rPr>
              <a:t> que </a:t>
            </a:r>
            <a:r>
              <a:rPr lang="en-US" sz="1500" dirty="0" err="1">
                <a:solidFill>
                  <a:srgbClr val="0D0D0D"/>
                </a:solidFill>
                <a:latin typeface="Poppins Light"/>
                <a:ea typeface="+mn-lt"/>
                <a:cs typeface="Poppins Light"/>
              </a:rPr>
              <a:t>vous</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prenez</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connaissance</a:t>
            </a:r>
            <a:r>
              <a:rPr lang="en-US" sz="1500" dirty="0">
                <a:solidFill>
                  <a:srgbClr val="0D0D0D"/>
                </a:solidFill>
                <a:latin typeface="Poppins Light"/>
                <a:ea typeface="+mn-lt"/>
                <a:cs typeface="Poppins Light"/>
              </a:rPr>
              <a:t> des données.</a:t>
            </a:r>
            <a:endParaRPr lang="en-US" dirty="0"/>
          </a:p>
          <a:p>
            <a:endParaRPr lang="en-US" sz="1500" dirty="0">
              <a:solidFill>
                <a:srgbClr val="0D0D0D"/>
              </a:solidFill>
              <a:latin typeface="Poppins Light"/>
              <a:ea typeface="+mn-lt"/>
              <a:cs typeface="Poppins Light"/>
            </a:endParaRPr>
          </a:p>
          <a:p>
            <a:r>
              <a:rPr lang="en-US" sz="1500" err="1">
                <a:solidFill>
                  <a:srgbClr val="0D0D0D"/>
                </a:solidFill>
                <a:latin typeface="Poppins Light"/>
                <a:ea typeface="+mn-lt"/>
                <a:cs typeface="Poppins Light"/>
              </a:rPr>
              <a:t>Méthode</a:t>
            </a:r>
            <a:r>
              <a:rPr lang="en-US" sz="1500">
                <a:solidFill>
                  <a:srgbClr val="0D0D0D"/>
                </a:solidFill>
                <a:latin typeface="Poppins Light"/>
                <a:ea typeface="+mn-lt"/>
                <a:cs typeface="Poppins Light"/>
              </a:rPr>
              <a:t> </a:t>
            </a:r>
            <a:r>
              <a:rPr lang="en-US" sz="1500" err="1">
                <a:solidFill>
                  <a:srgbClr val="0D0D0D"/>
                </a:solidFill>
                <a:latin typeface="Poppins Light"/>
                <a:ea typeface="+mn-lt"/>
                <a:cs typeface="Poppins Light"/>
              </a:rPr>
              <a:t>pouvant</a:t>
            </a:r>
            <a:r>
              <a:rPr lang="en-US" sz="1500">
                <a:solidFill>
                  <a:srgbClr val="0D0D0D"/>
                </a:solidFill>
                <a:latin typeface="Poppins Light"/>
                <a:ea typeface="+mn-lt"/>
                <a:cs typeface="Poppins Light"/>
              </a:rPr>
              <a:t> </a:t>
            </a:r>
            <a:r>
              <a:rPr lang="en-US" sz="1500" err="1">
                <a:solidFill>
                  <a:srgbClr val="0D0D0D"/>
                </a:solidFill>
                <a:latin typeface="Poppins Light"/>
                <a:ea typeface="+mn-lt"/>
                <a:cs typeface="Poppins Light"/>
              </a:rPr>
              <a:t>être</a:t>
            </a:r>
            <a:r>
              <a:rPr lang="en-US" sz="1500">
                <a:solidFill>
                  <a:srgbClr val="0D0D0D"/>
                </a:solidFill>
                <a:latin typeface="Poppins Light"/>
                <a:ea typeface="+mn-lt"/>
                <a:cs typeface="Poppins Light"/>
              </a:rPr>
              <a:t> utile si votre question de recherche est plus large, que vous adoptez une approche exploratoire et ne voulez pas être influencé·e par des idées préconçues quant aux thèmes les plus importants.</a:t>
            </a:r>
            <a:endParaRPr lang="en-US"/>
          </a:p>
          <a:p>
            <a:pPr marL="0" indent="0" algn="l">
              <a:lnSpc>
                <a:spcPts val="2475"/>
              </a:lnSpc>
              <a:buNone/>
            </a:pPr>
            <a:endParaRPr lang="en-US" sz="1500" dirty="0">
              <a:solidFill>
                <a:srgbClr val="0D0D0D"/>
              </a:solidFill>
              <a:latin typeface="Poppins Light"/>
              <a:cs typeface="Poppins Light"/>
            </a:endParaRPr>
          </a:p>
        </p:txBody>
      </p:sp>
      <p:sp>
        <p:nvSpPr>
          <p:cNvPr id="9" name="DEDUCTIVE CODING"/>
          <p:cNvSpPr/>
          <p:nvPr/>
        </p:nvSpPr>
        <p:spPr>
          <a:xfrm>
            <a:off x="9858375" y="3590925"/>
            <a:ext cx="4781550" cy="323850"/>
          </a:xfrm>
          <a:prstGeom prst="rect">
            <a:avLst/>
          </a:prstGeom>
          <a:noFill/>
          <a:ln/>
        </p:spPr>
        <p:txBody>
          <a:bodyPr wrap="square" lIns="0" tIns="0" rIns="0" bIns="0" rtlCol="0" anchor="t"/>
          <a:lstStyle/>
          <a:p>
            <a:r>
              <a:rPr lang="en-US">
                <a:solidFill>
                  <a:srgbClr val="FFFFFF"/>
                </a:solidFill>
                <a:latin typeface="Poppins SemiBold"/>
                <a:ea typeface="+mn-lt"/>
                <a:cs typeface="Poppins SemiBold"/>
              </a:rPr>
              <a:t>CODAGE DÉDUCTIF</a:t>
            </a:r>
            <a:endParaRPr lang="en-US"/>
          </a:p>
          <a:p>
            <a:pPr>
              <a:lnSpc>
                <a:spcPts val="2550"/>
              </a:lnSpc>
            </a:pPr>
            <a:endParaRPr lang="en-US" sz="1800">
              <a:ea typeface="Calibri"/>
              <a:cs typeface="Calibri"/>
            </a:endParaRPr>
          </a:p>
        </p:txBody>
      </p:sp>
      <p:sp>
        <p:nvSpPr>
          <p:cNvPr id="10" name="Means you create a pre-defined set of codes before starting your analysis This can be useful if you already have a good idea of the questions andor ideas that you want to explore"/>
          <p:cNvSpPr/>
          <p:nvPr/>
        </p:nvSpPr>
        <p:spPr>
          <a:xfrm>
            <a:off x="9710607" y="4333875"/>
            <a:ext cx="7863014" cy="942975"/>
          </a:xfrm>
          <a:prstGeom prst="rect">
            <a:avLst/>
          </a:prstGeom>
          <a:noFill/>
          <a:ln/>
        </p:spPr>
        <p:txBody>
          <a:bodyPr wrap="square" lIns="0" tIns="0" rIns="0" bIns="0" rtlCol="0" anchor="t"/>
          <a:lstStyle/>
          <a:p>
            <a:r>
              <a:rPr lang="en-US" sz="1500" dirty="0">
                <a:solidFill>
                  <a:srgbClr val="0D0D0D"/>
                </a:solidFill>
                <a:latin typeface="Poppins Light"/>
                <a:ea typeface="+mn-lt"/>
                <a:cs typeface="Poppins Light"/>
              </a:rPr>
              <a:t>Une </a:t>
            </a:r>
            <a:r>
              <a:rPr lang="en-US" sz="1500" dirty="0" err="1">
                <a:solidFill>
                  <a:srgbClr val="0D0D0D"/>
                </a:solidFill>
                <a:latin typeface="Poppins Light"/>
                <a:ea typeface="+mn-lt"/>
                <a:cs typeface="Poppins Light"/>
              </a:rPr>
              <a:t>liste</a:t>
            </a:r>
            <a:r>
              <a:rPr lang="en-US" sz="1500" dirty="0">
                <a:solidFill>
                  <a:srgbClr val="0D0D0D"/>
                </a:solidFill>
                <a:latin typeface="Poppins Light"/>
                <a:ea typeface="+mn-lt"/>
                <a:cs typeface="Poppins Light"/>
              </a:rPr>
              <a:t> de codes </a:t>
            </a:r>
            <a:r>
              <a:rPr lang="en-US" sz="1500" dirty="0" err="1">
                <a:solidFill>
                  <a:srgbClr val="0D0D0D"/>
                </a:solidFill>
                <a:latin typeface="Poppins Light"/>
                <a:ea typeface="+mn-lt"/>
                <a:cs typeface="Poppins Light"/>
              </a:rPr>
              <a:t>est</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prédéfinie</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avant</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d’entamer</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votre</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analyse</a:t>
            </a:r>
            <a:r>
              <a:rPr lang="en-US" sz="1500" dirty="0">
                <a:solidFill>
                  <a:srgbClr val="0D0D0D"/>
                </a:solidFill>
                <a:latin typeface="Poppins Light"/>
                <a:ea typeface="+mn-lt"/>
                <a:cs typeface="Poppins Light"/>
              </a:rPr>
              <a:t>. </a:t>
            </a:r>
            <a:endParaRPr lang="en-US" dirty="0"/>
          </a:p>
          <a:p>
            <a:endParaRPr lang="en-US" sz="1500" dirty="0">
              <a:solidFill>
                <a:srgbClr val="0D0D0D"/>
              </a:solidFill>
              <a:latin typeface="Poppins Light"/>
              <a:ea typeface="+mn-lt"/>
              <a:cs typeface="Poppins Light"/>
            </a:endParaRPr>
          </a:p>
          <a:p>
            <a:r>
              <a:rPr lang="en-US" sz="1500" dirty="0" err="1">
                <a:solidFill>
                  <a:srgbClr val="0D0D0D"/>
                </a:solidFill>
                <a:latin typeface="Poppins Light"/>
                <a:ea typeface="+mn-lt"/>
                <a:cs typeface="Poppins Light"/>
              </a:rPr>
              <a:t>Méthode</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pouvant</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être</a:t>
            </a:r>
            <a:r>
              <a:rPr lang="en-US" sz="1500" dirty="0">
                <a:solidFill>
                  <a:srgbClr val="0D0D0D"/>
                </a:solidFill>
                <a:latin typeface="Poppins Light"/>
                <a:ea typeface="+mn-lt"/>
                <a:cs typeface="Poppins Light"/>
              </a:rPr>
              <a:t> utile </a:t>
            </a:r>
            <a:r>
              <a:rPr lang="en-US" sz="1500" dirty="0" err="1">
                <a:solidFill>
                  <a:srgbClr val="0D0D0D"/>
                </a:solidFill>
                <a:latin typeface="Poppins Light"/>
                <a:ea typeface="+mn-lt"/>
                <a:cs typeface="Poppins Light"/>
              </a:rPr>
              <a:t>si</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vous</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avez</a:t>
            </a:r>
            <a:r>
              <a:rPr lang="en-US" sz="1500" dirty="0">
                <a:solidFill>
                  <a:srgbClr val="0D0D0D"/>
                </a:solidFill>
                <a:latin typeface="Poppins Light"/>
                <a:ea typeface="+mn-lt"/>
                <a:cs typeface="Poppins Light"/>
              </a:rPr>
              <a:t> déjà </a:t>
            </a:r>
            <a:r>
              <a:rPr lang="en-US" sz="1500" dirty="0" err="1">
                <a:solidFill>
                  <a:srgbClr val="0D0D0D"/>
                </a:solidFill>
                <a:latin typeface="Poppins Light"/>
                <a:ea typeface="+mn-lt"/>
                <a:cs typeface="Poppins Light"/>
              </a:rPr>
              <a:t>une</a:t>
            </a:r>
            <a:r>
              <a:rPr lang="en-US" sz="1500" dirty="0">
                <a:solidFill>
                  <a:srgbClr val="0D0D0D"/>
                </a:solidFill>
                <a:latin typeface="Poppins Light"/>
                <a:ea typeface="+mn-lt"/>
                <a:cs typeface="Poppins Light"/>
              </a:rPr>
              <a:t> bonne idée des questions et/</a:t>
            </a:r>
            <a:r>
              <a:rPr lang="en-US" sz="1500" dirty="0" err="1">
                <a:solidFill>
                  <a:srgbClr val="0D0D0D"/>
                </a:solidFill>
                <a:latin typeface="Poppins Light"/>
                <a:ea typeface="+mn-lt"/>
                <a:cs typeface="Poppins Light"/>
              </a:rPr>
              <a:t>ou</a:t>
            </a:r>
            <a:r>
              <a:rPr lang="en-US" sz="1500" dirty="0">
                <a:solidFill>
                  <a:srgbClr val="0D0D0D"/>
                </a:solidFill>
                <a:latin typeface="Poppins Light"/>
                <a:ea typeface="+mn-lt"/>
                <a:cs typeface="Poppins Light"/>
              </a:rPr>
              <a:t> des </a:t>
            </a:r>
            <a:r>
              <a:rPr lang="en-US" sz="1500" dirty="0" err="1">
                <a:solidFill>
                  <a:srgbClr val="0D0D0D"/>
                </a:solidFill>
                <a:latin typeface="Poppins Light"/>
                <a:ea typeface="+mn-lt"/>
                <a:cs typeface="Poppins Light"/>
              </a:rPr>
              <a:t>idées</a:t>
            </a:r>
            <a:r>
              <a:rPr lang="en-US" sz="1500" dirty="0">
                <a:solidFill>
                  <a:srgbClr val="0D0D0D"/>
                </a:solidFill>
                <a:latin typeface="Poppins Light"/>
                <a:ea typeface="+mn-lt"/>
                <a:cs typeface="Poppins Light"/>
              </a:rPr>
              <a:t> que </a:t>
            </a:r>
            <a:r>
              <a:rPr lang="en-US" sz="1500" dirty="0" err="1">
                <a:solidFill>
                  <a:srgbClr val="0D0D0D"/>
                </a:solidFill>
                <a:latin typeface="Poppins Light"/>
                <a:ea typeface="+mn-lt"/>
                <a:cs typeface="Poppins Light"/>
              </a:rPr>
              <a:t>vous</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souhaitez</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étudier</a:t>
            </a:r>
            <a:r>
              <a:rPr lang="en-US" sz="1500" dirty="0">
                <a:solidFill>
                  <a:srgbClr val="0D0D0D"/>
                </a:solidFill>
                <a:latin typeface="Poppins Light"/>
                <a:ea typeface="+mn-lt"/>
                <a:cs typeface="Poppins Light"/>
              </a:rPr>
              <a:t>. </a:t>
            </a:r>
            <a:endParaRPr lang="en-US" dirty="0"/>
          </a:p>
          <a:p>
            <a:pPr marL="0" indent="0" algn="l">
              <a:lnSpc>
                <a:spcPts val="2475"/>
              </a:lnSpc>
              <a:buNone/>
            </a:pPr>
            <a:endParaRPr lang="en-US" sz="1500" dirty="0">
              <a:solidFill>
                <a:srgbClr val="0D0D0D"/>
              </a:solidFill>
              <a:latin typeface="Poppins Light"/>
              <a:cs typeface="Poppins Light"/>
            </a:endParaRPr>
          </a:p>
        </p:txBody>
      </p:sp>
      <p:sp>
        <p:nvSpPr>
          <p:cNvPr id="11" name="It is possible to use a mix of deductive and inductive coding"/>
          <p:cNvSpPr/>
          <p:nvPr/>
        </p:nvSpPr>
        <p:spPr>
          <a:xfrm>
            <a:off x="1257300" y="7491413"/>
            <a:ext cx="16011525" cy="428625"/>
          </a:xfrm>
          <a:prstGeom prst="rect">
            <a:avLst/>
          </a:prstGeom>
          <a:noFill/>
          <a:ln/>
        </p:spPr>
        <p:txBody>
          <a:bodyPr wrap="square" lIns="0" tIns="0" rIns="0" bIns="0" rtlCol="0" anchor="t"/>
          <a:lstStyle/>
          <a:p>
            <a:r>
              <a:rPr lang="en-US" sz="3600">
                <a:solidFill>
                  <a:srgbClr val="0D0D0D"/>
                </a:solidFill>
                <a:latin typeface="Poppins SemiBold"/>
                <a:ea typeface="+mn-lt"/>
                <a:cs typeface="Poppins SemiBold"/>
              </a:rPr>
              <a:t>Il </a:t>
            </a:r>
            <a:r>
              <a:rPr lang="en-US" sz="3600" err="1">
                <a:solidFill>
                  <a:srgbClr val="0D0D0D"/>
                </a:solidFill>
                <a:latin typeface="Poppins SemiBold"/>
                <a:ea typeface="+mn-lt"/>
                <a:cs typeface="Poppins SemiBold"/>
              </a:rPr>
              <a:t>est</a:t>
            </a:r>
            <a:r>
              <a:rPr lang="en-US" sz="3600">
                <a:solidFill>
                  <a:srgbClr val="0D0D0D"/>
                </a:solidFill>
                <a:latin typeface="Poppins SemiBold"/>
                <a:ea typeface="+mn-lt"/>
                <a:cs typeface="Poppins SemiBold"/>
              </a:rPr>
              <a:t> possible de combiner les deux méthodes</a:t>
            </a:r>
            <a:endParaRPr lang="en-US"/>
          </a:p>
          <a:p>
            <a:pPr marL="0" indent="0" algn="l">
              <a:lnSpc>
                <a:spcPts val="3375"/>
              </a:lnSpc>
              <a:buNone/>
            </a:pPr>
            <a:endParaRPr lang="en-US" sz="3600" dirty="0">
              <a:solidFill>
                <a:srgbClr val="0D0D0D"/>
              </a:solidFill>
              <a:latin typeface="Poppins SemiBold"/>
              <a:cs typeface="Poppins SemiBold"/>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name="Slide 9">
    <p:bg>
      <p:bgPr>
        <a:solidFill>
          <a:srgbClr val="FFFFFF"/>
        </a:solidFill>
        <a:effectLst/>
      </p:bgPr>
    </p:bg>
    <p:spTree>
      <p:nvGrpSpPr>
        <p:cNvPr id="1" name=""/>
        <p:cNvGrpSpPr/>
        <p:nvPr/>
      </p:nvGrpSpPr>
      <p:grpSpPr>
        <a:xfrm>
          <a:off x="0" y="0"/>
          <a:ext cx="0" cy="0"/>
          <a:chOff x="0" y="0"/>
          <a:chExt cx="0" cy="0"/>
        </a:xfrm>
      </p:grpSpPr>
      <p:pic>
        <p:nvPicPr>
          <p:cNvPr id="2" name="Frame 2095584900"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0" y="0"/>
            <a:ext cx="18288000" cy="1876425"/>
          </a:xfrm>
          <a:prstGeom prst="rect">
            <a:avLst/>
          </a:prstGeom>
        </p:spPr>
      </p:pic>
      <p:pic>
        <p:nvPicPr>
          <p:cNvPr id="3" name="image3.png" descr="preencoded.png"/>
          <p:cNvPicPr>
            <a:picLocks noChangeAspect="1"/>
          </p:cNvPicPr>
          <p:nvPr/>
        </p:nvPicPr>
        <p:blipFill>
          <a:blip r:embed="rId5"/>
          <a:srcRect/>
          <a:stretch/>
        </p:blipFill>
        <p:spPr>
          <a:xfrm>
            <a:off x="10496550" y="2257425"/>
            <a:ext cx="7277100" cy="7534275"/>
          </a:xfrm>
          <a:prstGeom prst="rect">
            <a:avLst/>
          </a:prstGeom>
        </p:spPr>
      </p:pic>
      <p:pic>
        <p:nvPicPr>
          <p:cNvPr id="4" name="image2.png" descr="preencoded.png"/>
          <p:cNvPicPr>
            <a:picLocks noChangeAspect="1"/>
          </p:cNvPicPr>
          <p:nvPr/>
        </p:nvPicPr>
        <p:blipFill>
          <a:blip r:embed="rId6"/>
          <a:srcRect/>
          <a:stretch/>
        </p:blipFill>
        <p:spPr>
          <a:xfrm>
            <a:off x="819150" y="5467350"/>
            <a:ext cx="9363075" cy="3152775"/>
          </a:xfrm>
          <a:prstGeom prst="rect">
            <a:avLst/>
          </a:prstGeom>
        </p:spPr>
      </p:pic>
      <p:pic>
        <p:nvPicPr>
          <p:cNvPr id="5" name="Frame 2095584907" descr="preencoded.png"/>
          <p:cNvPicPr>
            <a:picLocks noChangeAspect="1"/>
          </p:cNvPicPr>
          <p:nvPr/>
        </p:nvPicPr>
        <p:blipFill>
          <a:blip r:embed="rId7">
            <a:extLst>
              <a:ext uri="{96DAC541-7B7A-43D3-8B79-37D633B846F1}">
                <asvg:svgBlip xmlns:asvg="http://schemas.microsoft.com/office/drawing/2016/SVG/main" r:embed="rId8"/>
              </a:ext>
            </a:extLst>
          </a:blip>
          <a:srcRect/>
          <a:stretch/>
        </p:blipFill>
        <p:spPr>
          <a:xfrm>
            <a:off x="952500" y="2657475"/>
            <a:ext cx="9096375" cy="1895475"/>
          </a:xfrm>
          <a:prstGeom prst="rect">
            <a:avLst/>
          </a:prstGeom>
        </p:spPr>
      </p:pic>
      <p:sp>
        <p:nvSpPr>
          <p:cNvPr id="6" name="Coding in a Word document"/>
          <p:cNvSpPr/>
          <p:nvPr/>
        </p:nvSpPr>
        <p:spPr>
          <a:xfrm>
            <a:off x="952500" y="571500"/>
            <a:ext cx="16640175" cy="904875"/>
          </a:xfrm>
          <a:prstGeom prst="rect">
            <a:avLst/>
          </a:prstGeom>
          <a:noFill/>
          <a:ln/>
        </p:spPr>
        <p:txBody>
          <a:bodyPr wrap="square" lIns="0" tIns="0" rIns="0" bIns="0" rtlCol="0" anchor="b"/>
          <a:lstStyle/>
          <a:p>
            <a:r>
              <a:rPr lang="en-US" sz="5250" dirty="0">
                <a:solidFill>
                  <a:srgbClr val="FFFFFF"/>
                </a:solidFill>
                <a:latin typeface="Poppins SemiBold"/>
                <a:ea typeface="+mn-lt"/>
                <a:cs typeface="Poppins SemiBold"/>
              </a:rPr>
              <a:t>Coder sous Word</a:t>
            </a:r>
            <a:endParaRPr lang="en-US" dirty="0"/>
          </a:p>
        </p:txBody>
      </p:sp>
      <p:sp>
        <p:nvSpPr>
          <p:cNvPr id="7" name="KII  Research topic adolescent health Location Fara Village in Bagara Somalia Participant Fara village chief FC"/>
          <p:cNvSpPr/>
          <p:nvPr/>
        </p:nvSpPr>
        <p:spPr>
          <a:xfrm>
            <a:off x="1257300" y="2962275"/>
            <a:ext cx="8505825" cy="1421799"/>
          </a:xfrm>
          <a:prstGeom prst="rect">
            <a:avLst/>
          </a:prstGeom>
          <a:noFill/>
          <a:ln/>
        </p:spPr>
        <p:txBody>
          <a:bodyPr wrap="square" lIns="0" tIns="0" rIns="0" bIns="0" rtlCol="0" anchor="t"/>
          <a:lstStyle/>
          <a:p>
            <a:r>
              <a:rPr lang="en-US" sz="2250" dirty="0">
                <a:solidFill>
                  <a:srgbClr val="2F9C67"/>
                </a:solidFill>
                <a:latin typeface="Poppins SemiBold"/>
                <a:ea typeface="+mn-lt"/>
                <a:cs typeface="Poppins SemiBold"/>
              </a:rPr>
              <a:t>Entretien avec un </a:t>
            </a:r>
            <a:r>
              <a:rPr lang="en-US" sz="2250" err="1">
                <a:solidFill>
                  <a:srgbClr val="2F9C67"/>
                </a:solidFill>
                <a:latin typeface="Poppins SemiBold"/>
                <a:ea typeface="+mn-lt"/>
                <a:cs typeface="Poppins SemiBold"/>
              </a:rPr>
              <a:t>informateur</a:t>
            </a:r>
            <a:r>
              <a:rPr lang="en-US" sz="2250" dirty="0">
                <a:solidFill>
                  <a:srgbClr val="2F9C67"/>
                </a:solidFill>
                <a:latin typeface="Poppins SemiBold"/>
                <a:ea typeface="+mn-lt"/>
                <a:cs typeface="Poppins SemiBold"/>
              </a:rPr>
              <a:t> </a:t>
            </a:r>
            <a:r>
              <a:rPr lang="en-US" sz="2250" err="1">
                <a:solidFill>
                  <a:srgbClr val="2F9C67"/>
                </a:solidFill>
                <a:latin typeface="Poppins SemiBold"/>
                <a:ea typeface="+mn-lt"/>
                <a:cs typeface="Poppins SemiBold"/>
              </a:rPr>
              <a:t>clé</a:t>
            </a:r>
            <a:r>
              <a:rPr lang="en-US" sz="2250" dirty="0">
                <a:solidFill>
                  <a:srgbClr val="2F9C67"/>
                </a:solidFill>
                <a:latin typeface="Poppins SemiBold"/>
                <a:ea typeface="+mn-lt"/>
                <a:cs typeface="Poppins SemiBold"/>
              </a:rPr>
              <a:t> – </a:t>
            </a:r>
            <a:r>
              <a:rPr lang="en-US" sz="2250" err="1">
                <a:solidFill>
                  <a:srgbClr val="2F9C67"/>
                </a:solidFill>
                <a:latin typeface="Poppins SemiBold"/>
                <a:ea typeface="+mn-lt"/>
                <a:cs typeface="Poppins SemiBold"/>
              </a:rPr>
              <a:t>Sujet</a:t>
            </a:r>
            <a:r>
              <a:rPr lang="en-US" sz="2250" dirty="0">
                <a:solidFill>
                  <a:srgbClr val="2F9C67"/>
                </a:solidFill>
                <a:latin typeface="Poppins SemiBold"/>
                <a:ea typeface="+mn-lt"/>
                <a:cs typeface="Poppins SemiBold"/>
              </a:rPr>
              <a:t> de recherche : </a:t>
            </a:r>
            <a:r>
              <a:rPr lang="en-US" sz="2250">
                <a:solidFill>
                  <a:srgbClr val="2F9C67"/>
                </a:solidFill>
                <a:latin typeface="Poppins SemiBold"/>
                <a:ea typeface="+mn-lt"/>
                <a:cs typeface="Poppins SemiBold"/>
              </a:rPr>
              <a:t>santé des adolescents</a:t>
            </a:r>
            <a:r>
              <a:rPr lang="en-US" sz="2250" dirty="0">
                <a:solidFill>
                  <a:srgbClr val="2F9C67"/>
                </a:solidFill>
                <a:latin typeface="Poppins SemiBold"/>
                <a:ea typeface="Poppins SemiBold" pitchFamily="34" charset="-122"/>
                <a:cs typeface="Poppins SemiBold"/>
              </a:rPr>
              <a:t>
</a:t>
            </a:r>
            <a:r>
              <a:rPr lang="en-US" sz="2250">
                <a:latin typeface="Poppins SemiBold"/>
                <a:ea typeface="+mn-lt"/>
                <a:cs typeface="Poppins SemiBold"/>
              </a:rPr>
              <a:t>Lieu : Village de Fara à </a:t>
            </a:r>
            <a:r>
              <a:rPr lang="en-US" sz="2250" err="1">
                <a:latin typeface="Poppins SemiBold"/>
                <a:ea typeface="+mn-lt"/>
                <a:cs typeface="Poppins SemiBold"/>
              </a:rPr>
              <a:t>Bagara</a:t>
            </a:r>
            <a:r>
              <a:rPr lang="en-US" sz="2250" dirty="0">
                <a:latin typeface="Poppins SemiBold"/>
                <a:ea typeface="+mn-lt"/>
                <a:cs typeface="Poppins SemiBold"/>
              </a:rPr>
              <a:t> </a:t>
            </a:r>
            <a:r>
              <a:rPr lang="en-US" sz="2250" err="1">
                <a:latin typeface="Poppins SemiBold"/>
                <a:ea typeface="+mn-lt"/>
                <a:cs typeface="Poppins SemiBold"/>
              </a:rPr>
              <a:t>en</a:t>
            </a:r>
            <a:r>
              <a:rPr lang="en-US" sz="2250" dirty="0">
                <a:latin typeface="Poppins SemiBold"/>
                <a:ea typeface="+mn-lt"/>
                <a:cs typeface="Poppins SemiBold"/>
              </a:rPr>
              <a:t> </a:t>
            </a:r>
            <a:r>
              <a:rPr lang="en-US" sz="2250" err="1">
                <a:latin typeface="Poppins SemiBold"/>
                <a:ea typeface="+mn-lt"/>
                <a:cs typeface="Poppins SemiBold"/>
              </a:rPr>
              <a:t>Somalie</a:t>
            </a:r>
            <a:endParaRPr lang="en-US" sz="2250" err="1">
              <a:latin typeface="Poppins SemiBold"/>
              <a:ea typeface="Calibri"/>
              <a:cs typeface="Calibri"/>
            </a:endParaRPr>
          </a:p>
          <a:p>
            <a:r>
              <a:rPr lang="en-US" sz="2250" dirty="0">
                <a:latin typeface="Poppins SemiBold"/>
                <a:ea typeface="+mn-lt"/>
                <a:cs typeface="Poppins SemiBold"/>
              </a:rPr>
              <a:t>Participant : chef du village de Fara (FC)</a:t>
            </a:r>
            <a:endParaRPr lang="en-US" dirty="0"/>
          </a:p>
          <a:p>
            <a:endParaRPr lang="en-US" sz="2250" dirty="0">
              <a:solidFill>
                <a:srgbClr val="2F9C67"/>
              </a:solidFill>
              <a:latin typeface="Poppins SemiBold"/>
              <a:ea typeface="Calibri"/>
              <a:cs typeface="Poppins SemiBold"/>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Custom</PresentationFormat>
  <Paragraphs>0</Paragraphs>
  <Slides>14</Slides>
  <Notes>14</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PptxGenJS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PptxGenJS Presentation</dc:title>
  <dc:subject>PptxGenJS Presentation</dc:subject>
  <dc:creator>PptxGenJS</dc:creator>
  <cp:lastModifiedBy>PptxGenJS</cp:lastModifiedBy>
  <cp:revision>87</cp:revision>
  <dcterms:created xsi:type="dcterms:W3CDTF">2025-01-22T14:36:16Z</dcterms:created>
  <dcterms:modified xsi:type="dcterms:W3CDTF">2025-02-04T20:10:21Z</dcterms:modified>
</cp:coreProperties>
</file>