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8FFCC6-5E65-B861-695C-CE87202FAC54}" v="4" dt="2025-02-04T20:10:31.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518FFCC6-5E65-B861-695C-CE87202FAC54}"/>
    <pc:docChg chg="modSld">
      <pc:chgData name="Maria Nikolava" userId="S::mnikolava@ucgp.net::ed7a87f1-b503-40aa-9a08-dd3cc353aa60" providerId="AD" clId="Web-{518FFCC6-5E65-B861-695C-CE87202FAC54}" dt="2025-02-04T20:10:31.863" v="3"/>
      <pc:docMkLst>
        <pc:docMk/>
      </pc:docMkLst>
      <pc:sldChg chg="addSp modSp">
        <pc:chgData name="Maria Nikolava" userId="S::mnikolava@ucgp.net::ed7a87f1-b503-40aa-9a08-dd3cc353aa60" providerId="AD" clId="Web-{518FFCC6-5E65-B861-695C-CE87202FAC54}" dt="2025-02-04T20:10:31.863" v="3"/>
        <pc:sldMkLst>
          <pc:docMk/>
          <pc:sldMk cId="0" sldId="256"/>
        </pc:sldMkLst>
        <pc:spChg chg="add mod">
          <ac:chgData name="Maria Nikolava" userId="S::mnikolava@ucgp.net::ed7a87f1-b503-40aa-9a08-dd3cc353aa60" providerId="AD" clId="Web-{518FFCC6-5E65-B861-695C-CE87202FAC54}" dt="2025-02-04T20:10:31.863" v="3"/>
          <ac:spMkLst>
            <pc:docMk/>
            <pc:sldMk cId="0" sldId="256"/>
            <ac:spMk id="6" creationId="{3EBBED66-0115-BB38-1C35-0B098F1087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443E2FD3-703D-4D61-B9FC-99CF22C9AF9A}" type="datetimeFigureOut">
              <a:t>2/4/2025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75C7A0AD-5A51-4B36-8DB7-6B894CDC5DC1}" type="slidenum">
              <a:t>‹#›</a:t>
            </a:fld>
            <a:endParaRPr lang="en-GB"/>
          </a:p>
        </p:txBody>
      </p:sp>
    </p:spTree>
    <p:extLst>
      <p:ext uri="{BB962C8B-B14F-4D97-AF65-F5344CB8AC3E}">
        <p14:creationId xmlns:p14="http://schemas.microsoft.com/office/powerpoint/2010/main" val="3946927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28.sv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jpeg"/><Relationship Id="rId4" Type="http://schemas.openxmlformats.org/officeDocument/2006/relationships/image" Target="../media/image13.sv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9.jpeg"/><Relationship Id="rId4" Type="http://schemas.openxmlformats.org/officeDocument/2006/relationships/image" Target="../media/image13.sv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6.png"/><Relationship Id="rId7"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Qualitative data analysis thematic analysis"/>
          <p:cNvSpPr/>
          <p:nvPr/>
        </p:nvSpPr>
        <p:spPr>
          <a:xfrm>
            <a:off x="952500" y="2427668"/>
            <a:ext cx="16402050" cy="2857500"/>
          </a:xfrm>
          <a:prstGeom prst="rect">
            <a:avLst/>
          </a:prstGeom>
          <a:noFill/>
          <a:ln/>
        </p:spPr>
        <p:txBody>
          <a:bodyPr wrap="square" lIns="0" tIns="0" rIns="0" bIns="0" rtlCol="0" anchor="t"/>
          <a:lstStyle/>
          <a:p>
            <a:r>
              <a:rPr lang="en-US" sz="9000">
                <a:solidFill>
                  <a:srgbClr val="FFFFFF"/>
                </a:solidFill>
                <a:latin typeface="Poppins SemiBold"/>
                <a:ea typeface="+mn-lt"/>
                <a:cs typeface="Poppins SemiBold"/>
              </a:rPr>
              <a:t>Analyse de données qualitatives (analyse thématique)</a:t>
            </a:r>
            <a:endParaRPr lang="en-US"/>
          </a:p>
          <a:p>
            <a:pPr marL="0" indent="0" algn="l">
              <a:lnSpc>
                <a:spcPts val="11250"/>
              </a:lnSpc>
              <a:buNone/>
            </a:pPr>
            <a:endParaRPr lang="en-US" sz="9000" dirty="0">
              <a:solidFill>
                <a:srgbClr val="FFFFFF"/>
              </a:solidFill>
              <a:latin typeface="Poppins SemiBold"/>
              <a:cs typeface="Poppins SemiBold"/>
            </a:endParaRPr>
          </a:p>
        </p:txBody>
      </p:sp>
      <p:sp>
        <p:nvSpPr>
          <p:cNvPr id="5" name="Moving from coding to generating themes"/>
          <p:cNvSpPr/>
          <p:nvPr/>
        </p:nvSpPr>
        <p:spPr>
          <a:xfrm>
            <a:off x="952500" y="6859073"/>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Du </a:t>
            </a:r>
            <a:r>
              <a:rPr lang="en-US" sz="5250" dirty="0" err="1">
                <a:solidFill>
                  <a:srgbClr val="FFFFFF"/>
                </a:solidFill>
                <a:latin typeface="Poppins SemiBold"/>
                <a:ea typeface="+mn-lt"/>
                <a:cs typeface="Poppins SemiBold"/>
              </a:rPr>
              <a:t>codage</a:t>
            </a:r>
            <a:r>
              <a:rPr lang="en-US" sz="5250" dirty="0">
                <a:solidFill>
                  <a:srgbClr val="FFFFFF"/>
                </a:solidFill>
                <a:latin typeface="Poppins SemiBold"/>
                <a:ea typeface="+mn-lt"/>
                <a:cs typeface="Poppins SemiBold"/>
              </a:rPr>
              <a:t> à la </a:t>
            </a:r>
            <a:r>
              <a:rPr lang="en-US" sz="5250" dirty="0" err="1">
                <a:solidFill>
                  <a:srgbClr val="FFFFFF"/>
                </a:solidFill>
                <a:latin typeface="Poppins SemiBold"/>
                <a:ea typeface="+mn-lt"/>
                <a:cs typeface="Poppins SemiBold"/>
              </a:rPr>
              <a:t>définition</a:t>
            </a:r>
            <a:r>
              <a:rPr lang="en-US" sz="5250" dirty="0">
                <a:solidFill>
                  <a:srgbClr val="FFFFFF"/>
                </a:solidFill>
                <a:latin typeface="Poppins SemiBold"/>
                <a:ea typeface="+mn-lt"/>
                <a:cs typeface="Poppins SemiBold"/>
              </a:rPr>
              <a:t> des </a:t>
            </a:r>
            <a:r>
              <a:rPr lang="en-US" sz="5250" dirty="0" err="1">
                <a:solidFill>
                  <a:srgbClr val="FFFFFF"/>
                </a:solidFill>
                <a:latin typeface="Poppins SemiBold"/>
                <a:ea typeface="+mn-lt"/>
                <a:cs typeface="Poppins SemiBold"/>
              </a:rPr>
              <a:t>thèmes</a:t>
            </a:r>
            <a:endParaRPr lang="en-US" dirty="0" err="1"/>
          </a:p>
        </p:txBody>
      </p:sp>
      <p:sp>
        <p:nvSpPr>
          <p:cNvPr id="6" name="Rectangle 5">
            <a:extLst>
              <a:ext uri="{FF2B5EF4-FFF2-40B4-BE49-F238E27FC236}">
                <a16:creationId xmlns:a16="http://schemas.microsoft.com/office/drawing/2014/main" id="{3EBBED66-0115-BB38-1C35-0B098F1087B0}"/>
              </a:ext>
            </a:extLst>
          </p:cNvPr>
          <p:cNvSpPr/>
          <p:nvPr/>
        </p:nvSpPr>
        <p:spPr>
          <a:xfrm>
            <a:off x="11906249" y="247650"/>
            <a:ext cx="6115050" cy="952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Generating themes from your inductively coded cholera RQA data can use either Word or Excel"/>
          <p:cNvSpPr/>
          <p:nvPr/>
        </p:nvSpPr>
        <p:spPr>
          <a:xfrm>
            <a:off x="8715375" y="3714750"/>
            <a:ext cx="8239125" cy="2857500"/>
          </a:xfrm>
          <a:prstGeom prst="rect">
            <a:avLst/>
          </a:prstGeom>
          <a:noFill/>
          <a:ln/>
        </p:spPr>
        <p:txBody>
          <a:bodyPr wrap="square" lIns="0" tIns="0" rIns="0" bIns="0" rtlCol="0" anchor="t"/>
          <a:lstStyle/>
          <a:p>
            <a:r>
              <a:rPr lang="en-US" sz="4500" dirty="0" err="1">
                <a:solidFill>
                  <a:srgbClr val="FFFFFF"/>
                </a:solidFill>
                <a:latin typeface="Poppins SemiBold"/>
                <a:ea typeface="+mn-lt"/>
                <a:cs typeface="Poppins SemiBold"/>
              </a:rPr>
              <a:t>Créer</a:t>
            </a:r>
            <a:r>
              <a:rPr lang="en-US" sz="4500" dirty="0">
                <a:solidFill>
                  <a:srgbClr val="FFFFFF"/>
                </a:solidFill>
                <a:latin typeface="Poppins SemiBold"/>
                <a:ea typeface="+mn-lt"/>
                <a:cs typeface="Poppins SemiBold"/>
              </a:rPr>
              <a:t> des </a:t>
            </a:r>
            <a:r>
              <a:rPr lang="en-US" sz="4500" dirty="0" err="1">
                <a:solidFill>
                  <a:srgbClr val="FFFFFF"/>
                </a:solidFill>
                <a:latin typeface="Poppins SemiBold"/>
                <a:ea typeface="+mn-lt"/>
                <a:cs typeface="Poppins SemiBold"/>
              </a:rPr>
              <a:t>thèmes</a:t>
            </a:r>
            <a:r>
              <a:rPr lang="en-US" sz="4500" dirty="0">
                <a:solidFill>
                  <a:srgbClr val="FFFFFF"/>
                </a:solidFill>
                <a:latin typeface="Poppins SemiBold"/>
                <a:ea typeface="+mn-lt"/>
                <a:cs typeface="Poppins SemiBold"/>
              </a:rPr>
              <a:t> à </a:t>
            </a:r>
            <a:r>
              <a:rPr lang="en-US" sz="4500" dirty="0" err="1">
                <a:solidFill>
                  <a:srgbClr val="FFFFFF"/>
                </a:solidFill>
                <a:latin typeface="Poppins SemiBold"/>
                <a:ea typeface="+mn-lt"/>
                <a:cs typeface="Poppins SemiBold"/>
              </a:rPr>
              <a:t>partir</a:t>
            </a:r>
            <a:r>
              <a:rPr lang="en-US" sz="4500" dirty="0">
                <a:solidFill>
                  <a:srgbClr val="FFFFFF"/>
                </a:solidFill>
                <a:latin typeface="Poppins SemiBold"/>
                <a:ea typeface="+mn-lt"/>
                <a:cs typeface="Poppins SemiBold"/>
              </a:rPr>
              <a:t> de </a:t>
            </a:r>
            <a:r>
              <a:rPr lang="en-US" sz="4500" dirty="0" err="1">
                <a:solidFill>
                  <a:srgbClr val="FFFFFF"/>
                </a:solidFill>
                <a:latin typeface="Poppins SemiBold"/>
                <a:ea typeface="+mn-lt"/>
                <a:cs typeface="Poppins SemiBold"/>
              </a:rPr>
              <a:t>votre</a:t>
            </a:r>
            <a:r>
              <a:rPr lang="en-US" sz="4500" dirty="0">
                <a:solidFill>
                  <a:srgbClr val="FFFFFF"/>
                </a:solidFill>
                <a:latin typeface="Poppins SemiBold"/>
                <a:ea typeface="+mn-lt"/>
                <a:cs typeface="Poppins SemiBold"/>
              </a:rPr>
              <a:t> </a:t>
            </a:r>
            <a:r>
              <a:rPr lang="en-US" sz="4500" dirty="0" err="1">
                <a:solidFill>
                  <a:srgbClr val="FFFFFF"/>
                </a:solidFill>
                <a:latin typeface="Poppins SemiBold"/>
                <a:ea typeface="+mn-lt"/>
                <a:cs typeface="Poppins SemiBold"/>
              </a:rPr>
              <a:t>codage</a:t>
            </a:r>
            <a:r>
              <a:rPr lang="en-US" sz="4500" dirty="0">
                <a:solidFill>
                  <a:srgbClr val="FFFFFF"/>
                </a:solidFill>
                <a:latin typeface="Poppins SemiBold"/>
                <a:ea typeface="+mn-lt"/>
                <a:cs typeface="Poppins SemiBold"/>
              </a:rPr>
              <a:t> (</a:t>
            </a:r>
            <a:r>
              <a:rPr lang="en-US" sz="4500" dirty="0" err="1">
                <a:solidFill>
                  <a:srgbClr val="FFFFFF"/>
                </a:solidFill>
                <a:latin typeface="Poppins SemiBold"/>
                <a:ea typeface="+mn-lt"/>
                <a:cs typeface="Poppins SemiBold"/>
              </a:rPr>
              <a:t>inductif</a:t>
            </a:r>
            <a:r>
              <a:rPr lang="en-US" sz="4500" dirty="0">
                <a:solidFill>
                  <a:srgbClr val="FFFFFF"/>
                </a:solidFill>
                <a:latin typeface="Poppins SemiBold"/>
                <a:ea typeface="+mn-lt"/>
                <a:cs typeface="Poppins SemiBold"/>
              </a:rPr>
              <a:t>) des données issues de </a:t>
            </a:r>
            <a:r>
              <a:rPr lang="en-US" sz="4500" dirty="0" err="1">
                <a:solidFill>
                  <a:srgbClr val="FFFFFF"/>
                </a:solidFill>
                <a:latin typeface="Poppins SemiBold"/>
                <a:ea typeface="+mn-lt"/>
                <a:cs typeface="Poppins SemiBold"/>
              </a:rPr>
              <a:t>l’EQR</a:t>
            </a:r>
            <a:r>
              <a:rPr lang="en-US" sz="4500" dirty="0">
                <a:solidFill>
                  <a:srgbClr val="FFFFFF"/>
                </a:solidFill>
                <a:latin typeface="Poppins SemiBold"/>
                <a:ea typeface="+mn-lt"/>
                <a:cs typeface="Poppins SemiBold"/>
              </a:rPr>
              <a:t> sur le </a:t>
            </a:r>
            <a:r>
              <a:rPr lang="en-US" sz="4500" dirty="0" err="1">
                <a:solidFill>
                  <a:srgbClr val="FFFFFF"/>
                </a:solidFill>
                <a:latin typeface="Poppins SemiBold"/>
                <a:ea typeface="+mn-lt"/>
                <a:cs typeface="Poppins SemiBold"/>
              </a:rPr>
              <a:t>choléra</a:t>
            </a:r>
            <a:r>
              <a:rPr lang="en-US" sz="4500" dirty="0">
                <a:solidFill>
                  <a:srgbClr val="FFFFFF"/>
                </a:solidFill>
                <a:latin typeface="Poppins SemiBold"/>
                <a:ea typeface="+mn-lt"/>
                <a:cs typeface="Poppins SemiBold"/>
              </a:rPr>
              <a:t> (travail possible sous Word </a:t>
            </a:r>
            <a:r>
              <a:rPr lang="en-US" sz="4500" dirty="0" err="1">
                <a:solidFill>
                  <a:srgbClr val="FFFFFF"/>
                </a:solidFill>
                <a:latin typeface="Poppins SemiBold"/>
                <a:ea typeface="+mn-lt"/>
                <a:cs typeface="Poppins SemiBold"/>
              </a:rPr>
              <a:t>ou</a:t>
            </a:r>
            <a:r>
              <a:rPr lang="en-US" sz="4500" dirty="0">
                <a:solidFill>
                  <a:srgbClr val="FFFFFF"/>
                </a:solidFill>
                <a:latin typeface="Poppins SemiBold"/>
                <a:ea typeface="+mn-lt"/>
                <a:cs typeface="Poppins SemiBold"/>
              </a:rPr>
              <a:t> Excel). </a:t>
            </a:r>
            <a:endParaRPr lang="en-US" dirty="0"/>
          </a:p>
          <a:p>
            <a:pPr>
              <a:lnSpc>
                <a:spcPts val="5625"/>
              </a:lnSpc>
            </a:pPr>
            <a:endParaRPr lang="en-US" sz="4500">
              <a:ea typeface="Calibri"/>
              <a:cs typeface="Calibri"/>
            </a:endParaRPr>
          </a:p>
        </p:txBody>
      </p:sp>
      <p:sp>
        <p:nvSpPr>
          <p:cNvPr id="4" name="Practical exercise"/>
          <p:cNvSpPr/>
          <p:nvPr/>
        </p:nvSpPr>
        <p:spPr>
          <a:xfrm>
            <a:off x="952500" y="4000500"/>
            <a:ext cx="6210300" cy="2286000"/>
          </a:xfrm>
          <a:prstGeom prst="rect">
            <a:avLst/>
          </a:prstGeom>
          <a:noFill/>
          <a:ln/>
        </p:spPr>
        <p:txBody>
          <a:bodyPr wrap="square" lIns="0" tIns="0" rIns="0" bIns="0" rtlCol="0" anchor="t"/>
          <a:lstStyle/>
          <a:p>
            <a:r>
              <a:rPr lang="en-US" sz="7500" err="1">
                <a:solidFill>
                  <a:srgbClr val="FFFFFF"/>
                </a:solidFill>
                <a:latin typeface="Poppins SemiBold"/>
                <a:ea typeface="+mn-lt"/>
                <a:cs typeface="Poppins SemiBold"/>
              </a:rPr>
              <a:t>Exercice</a:t>
            </a:r>
            <a:r>
              <a:rPr lang="en-US" sz="7500">
                <a:solidFill>
                  <a:srgbClr val="FFFFFF"/>
                </a:solidFill>
                <a:latin typeface="Poppins SemiBold"/>
                <a:ea typeface="+mn-lt"/>
                <a:cs typeface="Poppins SemiBold"/>
              </a:rPr>
              <a:t> pratique</a:t>
            </a:r>
            <a:endParaRPr lang="en-US"/>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Examples of themes to emerge TBD TBD TBD TBD TBD"/>
          <p:cNvSpPr/>
          <p:nvPr/>
        </p:nvSpPr>
        <p:spPr>
          <a:xfrm>
            <a:off x="8795868" y="3999829"/>
            <a:ext cx="9067800" cy="4467225"/>
          </a:xfrm>
          <a:prstGeom prst="rect">
            <a:avLst/>
          </a:prstGeom>
          <a:noFill/>
          <a:ln/>
        </p:spPr>
        <p:txBody>
          <a:bodyPr wrap="square" lIns="0" tIns="0" rIns="0" bIns="0" rtlCol="0" anchor="t"/>
          <a:lstStyle/>
          <a:p>
            <a:pPr>
              <a:spcAft>
                <a:spcPts val="1050"/>
              </a:spcAft>
            </a:pPr>
            <a:r>
              <a:rPr lang="en-US" sz="2250" err="1">
                <a:solidFill>
                  <a:srgbClr val="FFFFFF"/>
                </a:solidFill>
                <a:latin typeface="Poppins SemiBold"/>
                <a:ea typeface="+mn-lt"/>
                <a:cs typeface="Poppins SemiBold"/>
              </a:rPr>
              <a:t>Exemples</a:t>
            </a:r>
            <a:r>
              <a:rPr lang="en-US" sz="2250">
                <a:solidFill>
                  <a:srgbClr val="FFFFFF"/>
                </a:solidFill>
                <a:latin typeface="Poppins SemiBold"/>
                <a:ea typeface="+mn-lt"/>
                <a:cs typeface="Poppins SemiBold"/>
              </a:rPr>
              <a:t> de </a:t>
            </a:r>
            <a:r>
              <a:rPr lang="en-US" sz="2250" err="1">
                <a:solidFill>
                  <a:srgbClr val="FFFFFF"/>
                </a:solidFill>
                <a:latin typeface="Poppins SemiBold"/>
                <a:ea typeface="+mn-lt"/>
                <a:cs typeface="Poppins SemiBold"/>
              </a:rPr>
              <a:t>thèmes</a:t>
            </a:r>
            <a:r>
              <a:rPr lang="en-US" sz="2250">
                <a:solidFill>
                  <a:srgbClr val="FFFFFF"/>
                </a:solidFill>
                <a:latin typeface="Poppins SemiBold"/>
                <a:ea typeface="+mn-lt"/>
                <a:cs typeface="Poppins SemiBold"/>
              </a:rPr>
              <a:t> à mettre en évidence</a:t>
            </a:r>
            <a:endParaRPr lang="en-US"/>
          </a:p>
          <a:p>
            <a:pPr>
              <a:spcAft>
                <a:spcPts val="1050"/>
              </a:spcAft>
            </a:pPr>
            <a:br>
              <a:rPr lang="en-US" dirty="0"/>
            </a:br>
            <a:endParaRPr lang="en-US" dirty="0"/>
          </a:p>
          <a:p>
            <a:r>
              <a:rPr lang="en-US" sz="2250">
                <a:solidFill>
                  <a:srgbClr val="FFFFFF"/>
                </a:solidFill>
                <a:latin typeface="Poppins SemiBold"/>
                <a:ea typeface="+mn-lt"/>
                <a:cs typeface="Poppins SemiBold"/>
              </a:rPr>
              <a:t>À </a:t>
            </a:r>
            <a:r>
              <a:rPr lang="en-US" sz="2250" err="1">
                <a:solidFill>
                  <a:srgbClr val="FFFFFF"/>
                </a:solidFill>
                <a:latin typeface="Poppins SemiBold"/>
                <a:ea typeface="+mn-lt"/>
                <a:cs typeface="Poppins SemiBold"/>
              </a:rPr>
              <a:t>déterminer</a:t>
            </a:r>
            <a:endParaRPr lang="en-US" err="1"/>
          </a:p>
          <a:p>
            <a:r>
              <a:rPr lang="en-US" sz="2250">
                <a:solidFill>
                  <a:srgbClr val="FFFFFF"/>
                </a:solidFill>
                <a:latin typeface="Poppins SemiBold"/>
                <a:ea typeface="+mn-lt"/>
                <a:cs typeface="Poppins SemiBold"/>
              </a:rPr>
              <a:t>À </a:t>
            </a:r>
            <a:r>
              <a:rPr lang="en-US" sz="2250" err="1">
                <a:solidFill>
                  <a:srgbClr val="FFFFFF"/>
                </a:solidFill>
                <a:latin typeface="Poppins SemiBold"/>
                <a:ea typeface="+mn-lt"/>
                <a:cs typeface="Poppins SemiBold"/>
              </a:rPr>
              <a:t>déterminer</a:t>
            </a:r>
            <a:endParaRPr lang="en-US" err="1"/>
          </a:p>
          <a:p>
            <a:r>
              <a:rPr lang="en-US" sz="2250" dirty="0">
                <a:solidFill>
                  <a:srgbClr val="FFFFFF"/>
                </a:solidFill>
                <a:latin typeface="Poppins SemiBold"/>
                <a:ea typeface="+mn-lt"/>
                <a:cs typeface="Poppins SemiBold"/>
              </a:rPr>
              <a:t>À </a:t>
            </a:r>
            <a:r>
              <a:rPr lang="en-US" sz="2250" dirty="0" err="1">
                <a:solidFill>
                  <a:srgbClr val="FFFFFF"/>
                </a:solidFill>
                <a:latin typeface="Poppins SemiBold"/>
                <a:ea typeface="+mn-lt"/>
                <a:cs typeface="Poppins SemiBold"/>
              </a:rPr>
              <a:t>déterminer</a:t>
            </a:r>
            <a:endParaRPr lang="en-US" dirty="0" err="1"/>
          </a:p>
          <a:p>
            <a:r>
              <a:rPr lang="en-US" sz="2250" dirty="0">
                <a:solidFill>
                  <a:srgbClr val="FFFFFF"/>
                </a:solidFill>
                <a:latin typeface="Poppins SemiBold"/>
                <a:ea typeface="+mn-lt"/>
                <a:cs typeface="Poppins SemiBold"/>
              </a:rPr>
              <a:t>À </a:t>
            </a:r>
            <a:r>
              <a:rPr lang="en-US" sz="2250" dirty="0" err="1">
                <a:solidFill>
                  <a:srgbClr val="FFFFFF"/>
                </a:solidFill>
                <a:latin typeface="Poppins SemiBold"/>
                <a:ea typeface="+mn-lt"/>
                <a:cs typeface="Poppins SemiBold"/>
              </a:rPr>
              <a:t>déterminer</a:t>
            </a:r>
            <a:endParaRPr lang="en-US" dirty="0" err="1"/>
          </a:p>
          <a:p>
            <a:r>
              <a:rPr lang="en-US" sz="2250" dirty="0">
                <a:solidFill>
                  <a:srgbClr val="FFFFFF"/>
                </a:solidFill>
                <a:latin typeface="Poppins SemiBold"/>
                <a:ea typeface="+mn-lt"/>
                <a:cs typeface="Poppins SemiBold"/>
              </a:rPr>
              <a:t>À </a:t>
            </a:r>
            <a:r>
              <a:rPr lang="en-US" sz="2250" dirty="0" err="1">
                <a:solidFill>
                  <a:srgbClr val="FFFFFF"/>
                </a:solidFill>
                <a:latin typeface="Poppins SemiBold"/>
                <a:ea typeface="+mn-lt"/>
                <a:cs typeface="Poppins SemiBold"/>
              </a:rPr>
              <a:t>déterminer</a:t>
            </a:r>
            <a:endParaRPr lang="en-US" dirty="0" err="1"/>
          </a:p>
          <a:p>
            <a:pPr>
              <a:lnSpc>
                <a:spcPts val="4125"/>
              </a:lnSpc>
              <a:spcAft>
                <a:spcPts val="1050"/>
              </a:spcAft>
            </a:pPr>
            <a:endParaRPr lang="en-US" sz="2250" dirty="0">
              <a:solidFill>
                <a:srgbClr val="FFFFFF"/>
              </a:solidFill>
              <a:latin typeface="Poppins SemiBold"/>
              <a:ea typeface="Calibri"/>
              <a:cs typeface="Poppins SemiBold"/>
            </a:endParaRPr>
          </a:p>
        </p:txBody>
      </p:sp>
      <p:sp>
        <p:nvSpPr>
          <p:cNvPr id="4" name="Generating themes"/>
          <p:cNvSpPr/>
          <p:nvPr/>
        </p:nvSpPr>
        <p:spPr>
          <a:xfrm>
            <a:off x="952500" y="4000500"/>
            <a:ext cx="6210300" cy="2286000"/>
          </a:xfrm>
          <a:prstGeom prst="rect">
            <a:avLst/>
          </a:prstGeom>
          <a:noFill/>
          <a:ln/>
        </p:spPr>
        <p:txBody>
          <a:bodyPr wrap="square" lIns="0" tIns="0" rIns="0" bIns="0" rtlCol="0" anchor="t"/>
          <a:lstStyle/>
          <a:p>
            <a:r>
              <a:rPr lang="en-US" sz="7500" err="1">
                <a:solidFill>
                  <a:srgbClr val="FFFFFF"/>
                </a:solidFill>
                <a:latin typeface="Poppins SemiBold"/>
                <a:ea typeface="+mn-lt"/>
                <a:cs typeface="Poppins SemiBold"/>
              </a:rPr>
              <a:t>Dégager</a:t>
            </a:r>
            <a:r>
              <a:rPr lang="en-US" sz="7500">
                <a:solidFill>
                  <a:srgbClr val="FFFFFF"/>
                </a:solidFill>
                <a:latin typeface="Poppins SemiBold"/>
                <a:ea typeface="+mn-lt"/>
                <a:cs typeface="Poppins SemiBold"/>
              </a:rPr>
              <a:t> des </a:t>
            </a:r>
            <a:r>
              <a:rPr lang="en-US" sz="7500" err="1">
                <a:solidFill>
                  <a:srgbClr val="FFFFFF"/>
                </a:solidFill>
                <a:latin typeface="Poppins SemiBold"/>
                <a:ea typeface="+mn-lt"/>
                <a:cs typeface="Poppins SemiBold"/>
              </a:rPr>
              <a:t>thèmes</a:t>
            </a:r>
            <a:endParaRPr lang="en-US" err="1"/>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4.png" descr="preencoded.png"/>
          <p:cNvPicPr>
            <a:picLocks noChangeAspect="1"/>
          </p:cNvPicPr>
          <p:nvPr/>
        </p:nvPicPr>
        <p:blipFill>
          <a:blip r:embed="rId5"/>
          <a:srcRect/>
          <a:stretch/>
        </p:blipFill>
        <p:spPr>
          <a:xfrm>
            <a:off x="11125200" y="2095500"/>
            <a:ext cx="5724525" cy="7820025"/>
          </a:xfrm>
          <a:prstGeom prst="rect">
            <a:avLst/>
          </a:prstGeom>
        </p:spPr>
      </p:pic>
      <p:pic>
        <p:nvPicPr>
          <p:cNvPr id="4" name="Frame 2095584907"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5166978"/>
            <a:ext cx="9096375" cy="1255555"/>
          </a:xfrm>
          <a:prstGeom prst="rect">
            <a:avLst/>
          </a:prstGeom>
        </p:spPr>
      </p:pic>
      <p:sp>
        <p:nvSpPr>
          <p:cNvPr id="5" name="Coding in a Word document"/>
          <p:cNvSpPr/>
          <p:nvPr/>
        </p:nvSpPr>
        <p:spPr>
          <a:xfrm>
            <a:off x="952500" y="571500"/>
            <a:ext cx="16640175"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Coding in a Word document</a:t>
            </a:r>
            <a:endParaRPr lang="en-US" sz="5250" dirty="0"/>
          </a:p>
        </p:txBody>
      </p:sp>
      <p:sp>
        <p:nvSpPr>
          <p:cNvPr id="6" name="Using Word to group coded data under themes"/>
          <p:cNvSpPr/>
          <p:nvPr/>
        </p:nvSpPr>
        <p:spPr>
          <a:xfrm>
            <a:off x="1257300" y="5495925"/>
            <a:ext cx="8505825" cy="428625"/>
          </a:xfrm>
          <a:prstGeom prst="rect">
            <a:avLst/>
          </a:prstGeom>
          <a:noFill/>
          <a:ln/>
        </p:spPr>
        <p:txBody>
          <a:bodyPr wrap="square" lIns="0" tIns="0" rIns="0" bIns="0" rtlCol="0" anchor="t"/>
          <a:lstStyle/>
          <a:p>
            <a:r>
              <a:rPr lang="en-US" sz="2250" dirty="0" err="1">
                <a:solidFill>
                  <a:srgbClr val="2F9C67"/>
                </a:solidFill>
                <a:latin typeface="Poppins SemiBold"/>
                <a:ea typeface="+mn-lt"/>
                <a:cs typeface="Poppins SemiBold"/>
              </a:rPr>
              <a:t>Utiliser</a:t>
            </a:r>
            <a:r>
              <a:rPr lang="en-US" sz="2250" dirty="0">
                <a:solidFill>
                  <a:srgbClr val="2F9C67"/>
                </a:solidFill>
                <a:latin typeface="Poppins SemiBold"/>
                <a:ea typeface="+mn-lt"/>
                <a:cs typeface="Poppins SemiBold"/>
              </a:rPr>
              <a:t> Word pour regrouper par thèmes des données codées</a:t>
            </a:r>
            <a:endParaRPr lang="en-US" dirty="0"/>
          </a:p>
          <a:p>
            <a:pPr marL="0" indent="0" algn="l">
              <a:lnSpc>
                <a:spcPts val="3375"/>
              </a:lnSpc>
              <a:buNone/>
            </a:pPr>
            <a:endParaRPr lang="en-US" sz="2250" dirty="0">
              <a:solidFill>
                <a:srgbClr val="2F9C67"/>
              </a:solidFill>
              <a:latin typeface="Poppins SemiBold"/>
              <a:cs typeface="Poppins SemiBo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2.png" descr="preencoded.png"/>
          <p:cNvPicPr>
            <a:picLocks noChangeAspect="1"/>
          </p:cNvPicPr>
          <p:nvPr/>
        </p:nvPicPr>
        <p:blipFill>
          <a:blip r:embed="rId5"/>
          <a:srcRect/>
          <a:stretch/>
        </p:blipFill>
        <p:spPr>
          <a:xfrm>
            <a:off x="0" y="2962275"/>
            <a:ext cx="18288000" cy="5739951"/>
          </a:xfrm>
          <a:prstGeom prst="rect">
            <a:avLst/>
          </a:prstGeom>
        </p:spPr>
      </p:pic>
      <p:sp>
        <p:nvSpPr>
          <p:cNvPr id="4" name="Using Excel to group coded data under themes"/>
          <p:cNvSpPr/>
          <p:nvPr/>
        </p:nvSpPr>
        <p:spPr>
          <a:xfrm>
            <a:off x="952500" y="941768"/>
            <a:ext cx="16640175" cy="904875"/>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Utiliser</a:t>
            </a:r>
            <a:r>
              <a:rPr lang="en-US" sz="5250" dirty="0">
                <a:solidFill>
                  <a:srgbClr val="FFFFFF"/>
                </a:solidFill>
                <a:latin typeface="Poppins SemiBold"/>
                <a:ea typeface="+mn-lt"/>
                <a:cs typeface="Poppins SemiBold"/>
              </a:rPr>
              <a:t> Excel pour </a:t>
            </a:r>
            <a:r>
              <a:rPr lang="en-US" sz="5250" dirty="0" err="1">
                <a:solidFill>
                  <a:srgbClr val="FFFFFF"/>
                </a:solidFill>
                <a:latin typeface="Poppins SemiBold"/>
                <a:ea typeface="+mn-lt"/>
                <a:cs typeface="Poppins SemiBold"/>
              </a:rPr>
              <a:t>regrouper</a:t>
            </a:r>
            <a:r>
              <a:rPr lang="en-US" sz="5250" dirty="0">
                <a:solidFill>
                  <a:srgbClr val="FFFFFF"/>
                </a:solidFill>
                <a:latin typeface="Poppins SemiBold"/>
                <a:ea typeface="+mn-lt"/>
                <a:cs typeface="Poppins SemiBold"/>
              </a:rPr>
              <a:t> par </a:t>
            </a:r>
            <a:r>
              <a:rPr lang="en-US" sz="5250" dirty="0" err="1">
                <a:solidFill>
                  <a:srgbClr val="FFFFFF"/>
                </a:solidFill>
                <a:latin typeface="Poppins SemiBold"/>
                <a:ea typeface="+mn-lt"/>
                <a:cs typeface="Poppins SemiBold"/>
              </a:rPr>
              <a:t>thèmes</a:t>
            </a:r>
            <a:r>
              <a:rPr lang="en-US" sz="5250" dirty="0">
                <a:solidFill>
                  <a:srgbClr val="FFFFFF"/>
                </a:solidFill>
                <a:latin typeface="Poppins SemiBold"/>
                <a:ea typeface="+mn-lt"/>
                <a:cs typeface="Poppins SemiBold"/>
              </a:rPr>
              <a:t> des données </a:t>
            </a:r>
            <a:r>
              <a:rPr lang="en-US" sz="5250" dirty="0" err="1">
                <a:solidFill>
                  <a:srgbClr val="FFFFFF"/>
                </a:solidFill>
                <a:latin typeface="Poppins SemiBold"/>
                <a:ea typeface="+mn-lt"/>
                <a:cs typeface="Poppins SemiBold"/>
              </a:rPr>
              <a:t>codées</a:t>
            </a:r>
            <a:endParaRPr lang="en-US" dirty="0" err="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Ask yourselves Do the themes link with the topicidea being explored Does the data support the themes Is there sufficient data to make this a theme Is the theme too broad or too narrow to be programmatically useful If themes overlap are they separate theme"/>
          <p:cNvSpPr/>
          <p:nvPr/>
        </p:nvSpPr>
        <p:spPr>
          <a:xfrm>
            <a:off x="8715375" y="3532299"/>
            <a:ext cx="9067800" cy="5514975"/>
          </a:xfrm>
          <a:prstGeom prst="rect">
            <a:avLst/>
          </a:prstGeom>
          <a:noFill/>
          <a:ln/>
        </p:spPr>
        <p:txBody>
          <a:bodyPr wrap="square" lIns="0" tIns="0" rIns="0" bIns="0" rtlCol="0" anchor="t"/>
          <a:lstStyle/>
          <a:p>
            <a:pPr>
              <a:spcAft>
                <a:spcPts val="1050"/>
              </a:spcAft>
            </a:pPr>
            <a:r>
              <a:rPr lang="en-US" sz="2250" err="1">
                <a:solidFill>
                  <a:srgbClr val="FFFFFF"/>
                </a:solidFill>
                <a:latin typeface="Poppins SemiBold"/>
                <a:ea typeface="+mn-lt"/>
                <a:cs typeface="Poppins SemiBold"/>
              </a:rPr>
              <a:t>Posez-vous</a:t>
            </a:r>
            <a:r>
              <a:rPr lang="en-US" sz="2250">
                <a:solidFill>
                  <a:srgbClr val="FFFFFF"/>
                </a:solidFill>
                <a:latin typeface="Poppins SemiBold"/>
                <a:ea typeface="+mn-lt"/>
                <a:cs typeface="Poppins SemiBold"/>
              </a:rPr>
              <a:t> les questions suivantes :</a:t>
            </a:r>
            <a:endParaRPr lang="en-US"/>
          </a:p>
          <a:p>
            <a:r>
              <a:rPr lang="en-US" sz="2250">
                <a:solidFill>
                  <a:srgbClr val="FFFFFF"/>
                </a:solidFill>
                <a:latin typeface="Poppins SemiBold"/>
                <a:ea typeface="+mn-lt"/>
                <a:cs typeface="Poppins SemiBold"/>
              </a:rPr>
              <a:t>Les </a:t>
            </a:r>
            <a:r>
              <a:rPr lang="en-US" sz="2250" err="1">
                <a:solidFill>
                  <a:srgbClr val="FFFFFF"/>
                </a:solidFill>
                <a:latin typeface="Poppins SemiBold"/>
                <a:ea typeface="+mn-lt"/>
                <a:cs typeface="Poppins SemiBold"/>
              </a:rPr>
              <a:t>thèmes</a:t>
            </a:r>
            <a:r>
              <a:rPr lang="en-US" sz="2250">
                <a:solidFill>
                  <a:srgbClr val="FFFFFF"/>
                </a:solidFill>
                <a:latin typeface="Poppins SemiBold"/>
                <a:ea typeface="+mn-lt"/>
                <a:cs typeface="Poppins SemiBold"/>
              </a:rPr>
              <a:t> </a:t>
            </a:r>
            <a:r>
              <a:rPr lang="en-US" sz="2250" err="1">
                <a:solidFill>
                  <a:srgbClr val="FFFFFF"/>
                </a:solidFill>
                <a:latin typeface="Poppins SemiBold"/>
                <a:ea typeface="+mn-lt"/>
                <a:cs typeface="Poppins SemiBold"/>
              </a:rPr>
              <a:t>ont-ils</a:t>
            </a:r>
            <a:r>
              <a:rPr lang="en-US" sz="2250">
                <a:solidFill>
                  <a:srgbClr val="FFFFFF"/>
                </a:solidFill>
                <a:latin typeface="Poppins SemiBold"/>
                <a:ea typeface="+mn-lt"/>
                <a:cs typeface="Poppins SemiBold"/>
              </a:rPr>
              <a:t> un lien avec le sujet/l’idée exploré·e ?</a:t>
            </a:r>
            <a:endParaRPr lang="en-US"/>
          </a:p>
          <a:p>
            <a:r>
              <a:rPr lang="en-US" sz="2250">
                <a:solidFill>
                  <a:srgbClr val="FFFFFF"/>
                </a:solidFill>
                <a:latin typeface="Poppins SemiBold"/>
                <a:ea typeface="+mn-lt"/>
                <a:cs typeface="Poppins SemiBold"/>
              </a:rPr>
              <a:t>Les données </a:t>
            </a:r>
            <a:r>
              <a:rPr lang="en-US" sz="2250" err="1">
                <a:solidFill>
                  <a:srgbClr val="FFFFFF"/>
                </a:solidFill>
                <a:latin typeface="Poppins SemiBold"/>
                <a:ea typeface="+mn-lt"/>
                <a:cs typeface="Poppins SemiBold"/>
              </a:rPr>
              <a:t>vont-elles</a:t>
            </a:r>
            <a:r>
              <a:rPr lang="en-US" sz="2250">
                <a:solidFill>
                  <a:srgbClr val="FFFFFF"/>
                </a:solidFill>
                <a:latin typeface="Poppins SemiBold"/>
                <a:ea typeface="+mn-lt"/>
                <a:cs typeface="Poppins SemiBold"/>
              </a:rPr>
              <a:t> dans le sens des thèmes ?</a:t>
            </a:r>
            <a:endParaRPr lang="en-US"/>
          </a:p>
          <a:p>
            <a:r>
              <a:rPr lang="en-US" sz="2250">
                <a:solidFill>
                  <a:srgbClr val="FFFFFF"/>
                </a:solidFill>
                <a:latin typeface="Poppins SemiBold"/>
                <a:ea typeface="+mn-lt"/>
                <a:cs typeface="Poppins SemiBold"/>
              </a:rPr>
              <a:t>Les données </a:t>
            </a:r>
            <a:r>
              <a:rPr lang="en-US" sz="2250" err="1">
                <a:solidFill>
                  <a:srgbClr val="FFFFFF"/>
                </a:solidFill>
                <a:latin typeface="Poppins SemiBold"/>
                <a:ea typeface="+mn-lt"/>
                <a:cs typeface="Poppins SemiBold"/>
              </a:rPr>
              <a:t>sont-elles</a:t>
            </a:r>
            <a:r>
              <a:rPr lang="en-US" sz="2250">
                <a:solidFill>
                  <a:srgbClr val="FFFFFF"/>
                </a:solidFill>
                <a:latin typeface="Poppins SemiBold"/>
                <a:ea typeface="+mn-lt"/>
                <a:cs typeface="Poppins SemiBold"/>
              </a:rPr>
              <a:t> suffisantes pour en faire un thème ?</a:t>
            </a:r>
            <a:endParaRPr lang="en-US"/>
          </a:p>
          <a:p>
            <a:r>
              <a:rPr lang="en-US" sz="2250" dirty="0">
                <a:solidFill>
                  <a:srgbClr val="FFFFFF"/>
                </a:solidFill>
                <a:latin typeface="Poppins SemiBold"/>
                <a:ea typeface="+mn-lt"/>
                <a:cs typeface="Poppins SemiBold"/>
              </a:rPr>
              <a:t>Le </a:t>
            </a:r>
            <a:r>
              <a:rPr lang="en-US" sz="2250" dirty="0" err="1">
                <a:solidFill>
                  <a:srgbClr val="FFFFFF"/>
                </a:solidFill>
                <a:latin typeface="Poppins SemiBold"/>
                <a:ea typeface="+mn-lt"/>
                <a:cs typeface="Poppins SemiBold"/>
              </a:rPr>
              <a:t>thème</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est</a:t>
            </a:r>
            <a:r>
              <a:rPr lang="en-US" sz="2250" dirty="0">
                <a:solidFill>
                  <a:srgbClr val="FFFFFF"/>
                </a:solidFill>
                <a:latin typeface="Poppins SemiBold"/>
                <a:ea typeface="+mn-lt"/>
                <a:cs typeface="Poppins SemiBold"/>
              </a:rPr>
              <a:t>-il trop large, </a:t>
            </a:r>
            <a:r>
              <a:rPr lang="en-US" sz="2250" dirty="0" err="1">
                <a:solidFill>
                  <a:srgbClr val="FFFFFF"/>
                </a:solidFill>
                <a:latin typeface="Poppins SemiBold"/>
                <a:ea typeface="+mn-lt"/>
                <a:cs typeface="Poppins SemiBold"/>
              </a:rPr>
              <a:t>ou</a:t>
            </a:r>
            <a:r>
              <a:rPr lang="en-US" sz="2250" dirty="0">
                <a:solidFill>
                  <a:srgbClr val="FFFFFF"/>
                </a:solidFill>
                <a:latin typeface="Poppins SemiBold"/>
                <a:ea typeface="+mn-lt"/>
                <a:cs typeface="Poppins SemiBold"/>
              </a:rPr>
              <a:t> trop </a:t>
            </a:r>
            <a:r>
              <a:rPr lang="en-US" sz="2250" dirty="0" err="1">
                <a:solidFill>
                  <a:srgbClr val="FFFFFF"/>
                </a:solidFill>
                <a:latin typeface="Poppins SemiBold"/>
                <a:ea typeface="+mn-lt"/>
                <a:cs typeface="Poppins SemiBold"/>
              </a:rPr>
              <a:t>restreint</a:t>
            </a:r>
            <a:r>
              <a:rPr lang="en-US" sz="2250" dirty="0">
                <a:solidFill>
                  <a:srgbClr val="FFFFFF"/>
                </a:solidFill>
                <a:latin typeface="Poppins SemiBold"/>
                <a:ea typeface="+mn-lt"/>
                <a:cs typeface="Poppins SemiBold"/>
              </a:rPr>
              <a:t>, pour </a:t>
            </a:r>
            <a:r>
              <a:rPr lang="en-US" sz="2250" dirty="0" err="1">
                <a:solidFill>
                  <a:srgbClr val="FFFFFF"/>
                </a:solidFill>
                <a:latin typeface="Poppins SemiBold"/>
                <a:ea typeface="+mn-lt"/>
                <a:cs typeface="Poppins SemiBold"/>
              </a:rPr>
              <a:t>être</a:t>
            </a:r>
            <a:r>
              <a:rPr lang="en-US" sz="2250" dirty="0">
                <a:solidFill>
                  <a:srgbClr val="FFFFFF"/>
                </a:solidFill>
                <a:latin typeface="Poppins SemiBold"/>
                <a:ea typeface="+mn-lt"/>
                <a:cs typeface="Poppins SemiBold"/>
              </a:rPr>
              <a:t> utile au </a:t>
            </a:r>
            <a:r>
              <a:rPr lang="en-US" sz="2250" dirty="0" err="1">
                <a:solidFill>
                  <a:srgbClr val="FFFFFF"/>
                </a:solidFill>
                <a:latin typeface="Poppins SemiBold"/>
                <a:ea typeface="+mn-lt"/>
                <a:cs typeface="Poppins SemiBold"/>
              </a:rPr>
              <a:t>programme</a:t>
            </a:r>
            <a:r>
              <a:rPr lang="en-US" sz="2250" dirty="0">
                <a:solidFill>
                  <a:srgbClr val="FFFFFF"/>
                </a:solidFill>
                <a:latin typeface="Poppins SemiBold"/>
                <a:ea typeface="+mn-lt"/>
                <a:cs typeface="Poppins SemiBold"/>
              </a:rPr>
              <a:t> ?</a:t>
            </a:r>
            <a:endParaRPr lang="en-US" dirty="0"/>
          </a:p>
          <a:p>
            <a:r>
              <a:rPr lang="en-US" sz="2250" dirty="0">
                <a:solidFill>
                  <a:srgbClr val="FFFFFF"/>
                </a:solidFill>
                <a:latin typeface="Poppins SemiBold"/>
                <a:ea typeface="+mn-lt"/>
                <a:cs typeface="Poppins SemiBold"/>
              </a:rPr>
              <a:t>Si des </a:t>
            </a:r>
            <a:r>
              <a:rPr lang="en-US" sz="2250" dirty="0" err="1">
                <a:solidFill>
                  <a:srgbClr val="FFFFFF"/>
                </a:solidFill>
                <a:latin typeface="Poppins SemiBold"/>
                <a:ea typeface="+mn-lt"/>
                <a:cs typeface="Poppins SemiBold"/>
              </a:rPr>
              <a:t>thèmes</a:t>
            </a:r>
            <a:r>
              <a:rPr lang="en-US" sz="2250" dirty="0">
                <a:solidFill>
                  <a:srgbClr val="FFFFFF"/>
                </a:solidFill>
                <a:latin typeface="Poppins SemiBold"/>
                <a:ea typeface="+mn-lt"/>
                <a:cs typeface="Poppins SemiBold"/>
              </a:rPr>
              <a:t> se </a:t>
            </a:r>
            <a:r>
              <a:rPr lang="en-US" sz="2250" dirty="0" err="1">
                <a:solidFill>
                  <a:srgbClr val="FFFFFF"/>
                </a:solidFill>
                <a:latin typeface="Poppins SemiBold"/>
                <a:ea typeface="+mn-lt"/>
                <a:cs typeface="Poppins SemiBold"/>
              </a:rPr>
              <a:t>chevauchent</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s’agit</a:t>
            </a:r>
            <a:r>
              <a:rPr lang="en-US" sz="2250" dirty="0">
                <a:solidFill>
                  <a:srgbClr val="FFFFFF"/>
                </a:solidFill>
                <a:latin typeface="Poppins SemiBold"/>
                <a:ea typeface="+mn-lt"/>
                <a:cs typeface="Poppins SemiBold"/>
              </a:rPr>
              <a:t>-il de </a:t>
            </a:r>
            <a:r>
              <a:rPr lang="en-US" sz="2250" dirty="0" err="1">
                <a:solidFill>
                  <a:srgbClr val="FFFFFF"/>
                </a:solidFill>
                <a:latin typeface="Poppins SemiBold"/>
                <a:ea typeface="+mn-lt"/>
                <a:cs typeface="Poppins SemiBold"/>
              </a:rPr>
              <a:t>thèmes</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distincts</a:t>
            </a:r>
            <a:r>
              <a:rPr lang="en-US" sz="2250" dirty="0">
                <a:solidFill>
                  <a:srgbClr val="FFFFFF"/>
                </a:solidFill>
                <a:latin typeface="Poppins SemiBold"/>
                <a:ea typeface="+mn-lt"/>
                <a:cs typeface="Poppins SemiBold"/>
              </a:rPr>
              <a:t> ?</a:t>
            </a:r>
            <a:endParaRPr lang="en-US" dirty="0"/>
          </a:p>
          <a:p>
            <a:r>
              <a:rPr lang="en-US" sz="2250" dirty="0">
                <a:solidFill>
                  <a:srgbClr val="FFFFFF"/>
                </a:solidFill>
                <a:latin typeface="Poppins SemiBold"/>
                <a:ea typeface="+mn-lt"/>
                <a:cs typeface="Poppins SemiBold"/>
              </a:rPr>
              <a:t>Suis-je </a:t>
            </a:r>
            <a:r>
              <a:rPr lang="en-US" sz="2250" dirty="0" err="1">
                <a:solidFill>
                  <a:srgbClr val="FFFFFF"/>
                </a:solidFill>
                <a:latin typeface="Poppins SemiBold"/>
                <a:ea typeface="+mn-lt"/>
                <a:cs typeface="Poppins SemiBold"/>
              </a:rPr>
              <a:t>en</a:t>
            </a:r>
            <a:r>
              <a:rPr lang="en-US" sz="2250" dirty="0">
                <a:solidFill>
                  <a:srgbClr val="FFFFFF"/>
                </a:solidFill>
                <a:latin typeface="Poppins SemiBold"/>
                <a:ea typeface="+mn-lt"/>
                <a:cs typeface="Poppins SemiBold"/>
              </a:rPr>
              <a:t> train de passer à </a:t>
            </a:r>
            <a:r>
              <a:rPr lang="en-US" sz="2250" dirty="0" err="1">
                <a:solidFill>
                  <a:srgbClr val="FFFFFF"/>
                </a:solidFill>
                <a:latin typeface="Poppins SemiBold"/>
                <a:ea typeface="+mn-lt"/>
                <a:cs typeface="Poppins SemiBold"/>
              </a:rPr>
              <a:t>côté</a:t>
            </a:r>
            <a:r>
              <a:rPr lang="en-US" sz="2250" dirty="0">
                <a:solidFill>
                  <a:srgbClr val="FFFFFF"/>
                </a:solidFill>
                <a:latin typeface="Poppins SemiBold"/>
                <a:ea typeface="+mn-lt"/>
                <a:cs typeface="Poppins SemiBold"/>
              </a:rPr>
              <a:t> de </a:t>
            </a:r>
            <a:r>
              <a:rPr lang="en-US" sz="2250" dirty="0" err="1">
                <a:solidFill>
                  <a:srgbClr val="FFFFFF"/>
                </a:solidFill>
                <a:latin typeface="Poppins SemiBold"/>
                <a:ea typeface="+mn-lt"/>
                <a:cs typeface="Poppins SemiBold"/>
              </a:rPr>
              <a:t>certains</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thèmes</a:t>
            </a:r>
            <a:r>
              <a:rPr lang="en-US" sz="2250" dirty="0">
                <a:solidFill>
                  <a:srgbClr val="FFFFFF"/>
                </a:solidFill>
                <a:latin typeface="Poppins SemiBold"/>
                <a:ea typeface="+mn-lt"/>
                <a:cs typeface="Poppins SemiBold"/>
              </a:rPr>
              <a:t> ? Est-</a:t>
            </a:r>
            <a:r>
              <a:rPr lang="en-US" sz="2250" dirty="0" err="1">
                <a:solidFill>
                  <a:srgbClr val="FFFFFF"/>
                </a:solidFill>
                <a:latin typeface="Poppins SemiBold"/>
                <a:ea typeface="+mn-lt"/>
                <a:cs typeface="Poppins SemiBold"/>
              </a:rPr>
              <a:t>ce</a:t>
            </a:r>
            <a:r>
              <a:rPr lang="en-US" sz="2250" dirty="0">
                <a:solidFill>
                  <a:srgbClr val="FFFFFF"/>
                </a:solidFill>
                <a:latin typeface="Poppins SemiBold"/>
                <a:ea typeface="+mn-lt"/>
                <a:cs typeface="Poppins SemiBold"/>
              </a:rPr>
              <a:t> que nous </a:t>
            </a:r>
            <a:r>
              <a:rPr lang="en-US" sz="2250" dirty="0" err="1">
                <a:solidFill>
                  <a:srgbClr val="FFFFFF"/>
                </a:solidFill>
                <a:latin typeface="Poppins SemiBold"/>
                <a:ea typeface="+mn-lt"/>
                <a:cs typeface="Poppins SemiBold"/>
              </a:rPr>
              <a:t>avons</a:t>
            </a:r>
            <a:r>
              <a:rPr lang="en-US" sz="2250" dirty="0">
                <a:solidFill>
                  <a:srgbClr val="FFFFFF"/>
                </a:solidFill>
                <a:latin typeface="Poppins SemiBold"/>
                <a:ea typeface="+mn-lt"/>
                <a:cs typeface="Poppins SemiBold"/>
              </a:rPr>
              <a:t> des données </a:t>
            </a:r>
            <a:r>
              <a:rPr lang="en-US" sz="2250" dirty="0" err="1">
                <a:solidFill>
                  <a:srgbClr val="FFFFFF"/>
                </a:solidFill>
                <a:latin typeface="Poppins SemiBold"/>
                <a:ea typeface="+mn-lt"/>
                <a:cs typeface="Poppins SemiBold"/>
              </a:rPr>
              <a:t>codées</a:t>
            </a:r>
            <a:r>
              <a:rPr lang="en-US" sz="2250" dirty="0">
                <a:solidFill>
                  <a:srgbClr val="FFFFFF"/>
                </a:solidFill>
                <a:latin typeface="Poppins SemiBold"/>
                <a:ea typeface="+mn-lt"/>
                <a:cs typeface="Poppins SemiBold"/>
              </a:rPr>
              <a:t> qui ne se </a:t>
            </a:r>
            <a:r>
              <a:rPr lang="en-US" sz="2250" dirty="0" err="1">
                <a:solidFill>
                  <a:srgbClr val="FFFFFF"/>
                </a:solidFill>
                <a:latin typeface="Poppins SemiBold"/>
                <a:ea typeface="+mn-lt"/>
                <a:cs typeface="Poppins SemiBold"/>
              </a:rPr>
              <a:t>rattachent</a:t>
            </a:r>
            <a:r>
              <a:rPr lang="en-US" sz="2250" dirty="0">
                <a:solidFill>
                  <a:srgbClr val="FFFFFF"/>
                </a:solidFill>
                <a:latin typeface="Poppins SemiBold"/>
                <a:ea typeface="+mn-lt"/>
                <a:cs typeface="Poppins SemiBold"/>
              </a:rPr>
              <a:t> à </a:t>
            </a:r>
            <a:r>
              <a:rPr lang="en-US" sz="2250" dirty="0" err="1">
                <a:solidFill>
                  <a:srgbClr val="FFFFFF"/>
                </a:solidFill>
                <a:latin typeface="Poppins SemiBold"/>
                <a:ea typeface="+mn-lt"/>
                <a:cs typeface="Poppins SemiBold"/>
              </a:rPr>
              <a:t>aucun</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thème</a:t>
            </a:r>
            <a:r>
              <a:rPr lang="en-US" sz="2250" dirty="0">
                <a:solidFill>
                  <a:srgbClr val="FFFFFF"/>
                </a:solidFill>
                <a:latin typeface="Poppins SemiBold"/>
                <a:ea typeface="+mn-lt"/>
                <a:cs typeface="Poppins SemiBold"/>
              </a:rPr>
              <a:t> ?</a:t>
            </a:r>
            <a:endParaRPr lang="en-US" dirty="0"/>
          </a:p>
          <a:p>
            <a:pPr marL="0" indent="0" algn="l">
              <a:lnSpc>
                <a:spcPts val="4125"/>
              </a:lnSpc>
              <a:spcAft>
                <a:spcPts val="1050"/>
              </a:spcAft>
              <a:buNone/>
            </a:pPr>
            <a:endParaRPr lang="en-US" sz="2250" dirty="0">
              <a:solidFill>
                <a:srgbClr val="FFFFFF"/>
              </a:solidFill>
              <a:latin typeface="Poppins SemiBold"/>
              <a:cs typeface="Poppins SemiBold"/>
            </a:endParaRPr>
          </a:p>
        </p:txBody>
      </p:sp>
      <p:sp>
        <p:nvSpPr>
          <p:cNvPr id="4" name="Reviewing your themes"/>
          <p:cNvSpPr/>
          <p:nvPr/>
        </p:nvSpPr>
        <p:spPr>
          <a:xfrm>
            <a:off x="952500" y="4000500"/>
            <a:ext cx="6210300" cy="2286000"/>
          </a:xfrm>
          <a:prstGeom prst="rect">
            <a:avLst/>
          </a:prstGeom>
          <a:noFill/>
          <a:ln/>
        </p:spPr>
        <p:txBody>
          <a:bodyPr wrap="square" lIns="0" tIns="0" rIns="0" bIns="0" rtlCol="0" anchor="t"/>
          <a:lstStyle/>
          <a:p>
            <a:r>
              <a:rPr lang="en-US" sz="7500" err="1">
                <a:solidFill>
                  <a:srgbClr val="FFFFFF"/>
                </a:solidFill>
                <a:latin typeface="Poppins SemiBold"/>
                <a:ea typeface="+mn-lt"/>
                <a:cs typeface="Poppins SemiBold"/>
              </a:rPr>
              <a:t>Contrôler</a:t>
            </a:r>
            <a:r>
              <a:rPr lang="en-US" sz="7500">
                <a:solidFill>
                  <a:srgbClr val="FFFFFF"/>
                </a:solidFill>
                <a:latin typeface="Poppins SemiBold"/>
                <a:ea typeface="+mn-lt"/>
                <a:cs typeface="Poppins SemiBold"/>
              </a:rPr>
              <a:t> </a:t>
            </a:r>
            <a:r>
              <a:rPr lang="en-US" sz="7500" err="1">
                <a:solidFill>
                  <a:srgbClr val="FFFFFF"/>
                </a:solidFill>
                <a:latin typeface="Poppins SemiBold"/>
                <a:ea typeface="+mn-lt"/>
                <a:cs typeface="Poppins SemiBold"/>
              </a:rPr>
              <a:t>vos</a:t>
            </a:r>
            <a:r>
              <a:rPr lang="en-US" sz="7500">
                <a:solidFill>
                  <a:srgbClr val="FFFFFF"/>
                </a:solidFill>
                <a:latin typeface="Poppins SemiBold"/>
                <a:ea typeface="+mn-lt"/>
                <a:cs typeface="Poppins SemiBold"/>
              </a:rPr>
              <a:t> </a:t>
            </a:r>
            <a:r>
              <a:rPr lang="en-US" sz="7500" err="1">
                <a:solidFill>
                  <a:srgbClr val="FFFFFF"/>
                </a:solidFill>
                <a:latin typeface="Poppins SemiBold"/>
                <a:ea typeface="+mn-lt"/>
                <a:cs typeface="Poppins SemiBold"/>
              </a:rPr>
              <a:t>thèmes</a:t>
            </a:r>
            <a:endParaRPr lang="en-US" err="1"/>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To understand and practice the different steps to coding and analysing qualitative data using thematic analysis methods Session 1 Deductive and inductive coding with real data examples Session 2 Generating themes from coded qualitative data"/>
          <p:cNvSpPr/>
          <p:nvPr/>
        </p:nvSpPr>
        <p:spPr>
          <a:xfrm>
            <a:off x="8286750" y="2514600"/>
            <a:ext cx="9067800" cy="5248275"/>
          </a:xfrm>
          <a:prstGeom prst="rect">
            <a:avLst/>
          </a:prstGeom>
          <a:noFill/>
          <a:ln/>
        </p:spPr>
        <p:txBody>
          <a:bodyPr wrap="square" lIns="0" tIns="0" rIns="0" bIns="0" rtlCol="0" anchor="t"/>
          <a:lstStyle/>
          <a:p>
            <a:pPr>
              <a:spcAft>
                <a:spcPts val="1050"/>
              </a:spcAft>
            </a:pPr>
            <a:r>
              <a:rPr lang="en-US" sz="2700" err="1">
                <a:solidFill>
                  <a:srgbClr val="FFFFFF"/>
                </a:solidFill>
                <a:latin typeface="Poppins SemiBold"/>
                <a:ea typeface="+mn-lt"/>
                <a:cs typeface="Poppins SemiBold"/>
              </a:rPr>
              <a:t>Comprendre</a:t>
            </a:r>
            <a:r>
              <a:rPr lang="en-US" sz="2700">
                <a:solidFill>
                  <a:srgbClr val="FFFFFF"/>
                </a:solidFill>
                <a:latin typeface="Poppins SemiBold"/>
                <a:ea typeface="+mn-lt"/>
                <a:cs typeface="Poppins SemiBold"/>
              </a:rPr>
              <a:t> et </a:t>
            </a:r>
            <a:r>
              <a:rPr lang="en-US" sz="2700" err="1">
                <a:solidFill>
                  <a:srgbClr val="FFFFFF"/>
                </a:solidFill>
                <a:latin typeface="Poppins SemiBold"/>
                <a:ea typeface="+mn-lt"/>
                <a:cs typeface="Poppins SemiBold"/>
              </a:rPr>
              <a:t>mettre</a:t>
            </a:r>
            <a:r>
              <a:rPr lang="en-US" sz="2700">
                <a:solidFill>
                  <a:srgbClr val="FFFFFF"/>
                </a:solidFill>
                <a:latin typeface="Poppins SemiBold"/>
                <a:ea typeface="+mn-lt"/>
                <a:cs typeface="Poppins SemiBold"/>
              </a:rPr>
              <a:t> en application les différentes étapes du codage et de l’analyse de données qualitatives faisant appel aux méthodes </a:t>
            </a:r>
            <a:r>
              <a:rPr lang="en-US" sz="2700" err="1">
                <a:solidFill>
                  <a:srgbClr val="FFFFFF"/>
                </a:solidFill>
                <a:latin typeface="Poppins SemiBold"/>
                <a:ea typeface="+mn-lt"/>
                <a:cs typeface="Poppins SemiBold"/>
              </a:rPr>
              <a:t>d’analyse</a:t>
            </a:r>
            <a:r>
              <a:rPr lang="en-US" sz="2700">
                <a:solidFill>
                  <a:srgbClr val="FFFFFF"/>
                </a:solidFill>
                <a:latin typeface="Poppins SemiBold"/>
                <a:ea typeface="+mn-lt"/>
                <a:cs typeface="Poppins SemiBold"/>
              </a:rPr>
              <a:t> </a:t>
            </a:r>
            <a:r>
              <a:rPr lang="en-US" sz="2700" err="1">
                <a:solidFill>
                  <a:srgbClr val="FFFFFF"/>
                </a:solidFill>
                <a:latin typeface="Poppins SemiBold"/>
                <a:ea typeface="+mn-lt"/>
                <a:cs typeface="Poppins SemiBold"/>
              </a:rPr>
              <a:t>thématique</a:t>
            </a:r>
            <a:r>
              <a:rPr lang="en-US" sz="2700">
                <a:solidFill>
                  <a:srgbClr val="FFFFFF"/>
                </a:solidFill>
                <a:latin typeface="Poppins SemiBold"/>
                <a:ea typeface="+mn-lt"/>
                <a:cs typeface="Poppins SemiBold"/>
              </a:rPr>
              <a:t>.  </a:t>
            </a:r>
            <a:endParaRPr lang="en-US"/>
          </a:p>
          <a:p>
            <a:pPr>
              <a:spcAft>
                <a:spcPts val="1050"/>
              </a:spcAft>
            </a:pPr>
            <a:br>
              <a:rPr lang="en-US" dirty="0"/>
            </a:br>
            <a:endParaRPr lang="en-US" dirty="0"/>
          </a:p>
          <a:p>
            <a:pPr>
              <a:spcAft>
                <a:spcPts val="1050"/>
              </a:spcAft>
            </a:pPr>
            <a:r>
              <a:rPr lang="en-US" sz="2700" dirty="0">
                <a:solidFill>
                  <a:srgbClr val="FFFFFF"/>
                </a:solidFill>
                <a:latin typeface="Poppins SemiBold"/>
                <a:ea typeface="+mn-lt"/>
                <a:cs typeface="Poppins SemiBold"/>
              </a:rPr>
              <a:t>Session 1 : </a:t>
            </a:r>
            <a:r>
              <a:rPr lang="en-US" sz="2700" dirty="0" err="1">
                <a:solidFill>
                  <a:srgbClr val="FFFFFF"/>
                </a:solidFill>
                <a:latin typeface="Poppins SemiBold"/>
                <a:ea typeface="+mn-lt"/>
                <a:cs typeface="Poppins SemiBold"/>
              </a:rPr>
              <a:t>découvrir</a:t>
            </a:r>
            <a:r>
              <a:rPr lang="en-US" sz="2700" dirty="0">
                <a:solidFill>
                  <a:srgbClr val="FFFFFF"/>
                </a:solidFill>
                <a:latin typeface="Poppins SemiBold"/>
                <a:ea typeface="+mn-lt"/>
                <a:cs typeface="Poppins SemiBold"/>
              </a:rPr>
              <a:t> le </a:t>
            </a:r>
            <a:r>
              <a:rPr lang="en-US" sz="2700" dirty="0" err="1">
                <a:solidFill>
                  <a:srgbClr val="FFFFFF"/>
                </a:solidFill>
                <a:latin typeface="Poppins SemiBold"/>
                <a:ea typeface="+mn-lt"/>
                <a:cs typeface="Poppins SemiBold"/>
              </a:rPr>
              <a:t>codage</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déductif</a:t>
            </a:r>
            <a:r>
              <a:rPr lang="en-US" sz="2700" dirty="0">
                <a:solidFill>
                  <a:srgbClr val="FFFFFF"/>
                </a:solidFill>
                <a:latin typeface="Poppins SemiBold"/>
                <a:ea typeface="+mn-lt"/>
                <a:cs typeface="Poppins SemiBold"/>
              </a:rPr>
              <a:t> et le </a:t>
            </a:r>
            <a:r>
              <a:rPr lang="en-US" sz="2700" dirty="0" err="1">
                <a:solidFill>
                  <a:srgbClr val="FFFFFF"/>
                </a:solidFill>
                <a:latin typeface="Poppins SemiBold"/>
                <a:ea typeface="+mn-lt"/>
                <a:cs typeface="Poppins SemiBold"/>
              </a:rPr>
              <a:t>codage</a:t>
            </a:r>
            <a:r>
              <a:rPr lang="en-US" sz="2700" dirty="0">
                <a:solidFill>
                  <a:srgbClr val="FFFFFF"/>
                </a:solidFill>
                <a:latin typeface="Poppins SemiBold"/>
                <a:ea typeface="+mn-lt"/>
                <a:cs typeface="Poppins SemiBold"/>
              </a:rPr>
              <a:t> </a:t>
            </a:r>
            <a:r>
              <a:rPr lang="en-US" sz="2700" dirty="0" err="1">
                <a:solidFill>
                  <a:srgbClr val="FFFFFF"/>
                </a:solidFill>
                <a:latin typeface="Poppins SemiBold"/>
                <a:ea typeface="+mn-lt"/>
                <a:cs typeface="Poppins SemiBold"/>
              </a:rPr>
              <a:t>inductif</a:t>
            </a:r>
            <a:r>
              <a:rPr lang="en-US" sz="2700" dirty="0">
                <a:solidFill>
                  <a:srgbClr val="FFFFFF"/>
                </a:solidFill>
                <a:latin typeface="Poppins SemiBold"/>
                <a:ea typeface="+mn-lt"/>
                <a:cs typeface="Poppins SemiBold"/>
              </a:rPr>
              <a:t> à travers des </a:t>
            </a:r>
            <a:r>
              <a:rPr lang="en-US" sz="2700" dirty="0" err="1">
                <a:solidFill>
                  <a:srgbClr val="FFFFFF"/>
                </a:solidFill>
                <a:latin typeface="Poppins SemiBold"/>
                <a:ea typeface="+mn-lt"/>
                <a:cs typeface="Poppins SemiBold"/>
              </a:rPr>
              <a:t>exemples</a:t>
            </a:r>
            <a:r>
              <a:rPr lang="en-US" sz="2700" dirty="0">
                <a:solidFill>
                  <a:srgbClr val="FFFFFF"/>
                </a:solidFill>
                <a:latin typeface="Poppins SemiBold"/>
                <a:ea typeface="+mn-lt"/>
                <a:cs typeface="Poppins SemiBold"/>
              </a:rPr>
              <a:t> de données </a:t>
            </a:r>
            <a:r>
              <a:rPr lang="en-US" sz="2700" dirty="0" err="1">
                <a:solidFill>
                  <a:srgbClr val="FFFFFF"/>
                </a:solidFill>
                <a:latin typeface="Poppins SemiBold"/>
                <a:ea typeface="+mn-lt"/>
                <a:cs typeface="Poppins SemiBold"/>
              </a:rPr>
              <a:t>réelles</a:t>
            </a:r>
            <a:r>
              <a:rPr lang="en-US" sz="2700" dirty="0">
                <a:solidFill>
                  <a:srgbClr val="FFFFFF"/>
                </a:solidFill>
                <a:latin typeface="Poppins SemiBold"/>
                <a:ea typeface="+mn-lt"/>
                <a:cs typeface="Poppins SemiBold"/>
              </a:rPr>
              <a:t>.</a:t>
            </a:r>
            <a:endParaRPr lang="en-US" dirty="0"/>
          </a:p>
          <a:p>
            <a:pPr>
              <a:spcAft>
                <a:spcPts val="1050"/>
              </a:spcAft>
            </a:pPr>
            <a:endParaRPr lang="en-US" sz="2700" dirty="0">
              <a:solidFill>
                <a:srgbClr val="FFFFFF"/>
              </a:solidFill>
              <a:latin typeface="Poppins SemiBold"/>
              <a:ea typeface="+mn-lt"/>
              <a:cs typeface="Poppins SemiBold"/>
            </a:endParaRPr>
          </a:p>
          <a:p>
            <a:pPr>
              <a:spcAft>
                <a:spcPts val="1050"/>
              </a:spcAft>
            </a:pPr>
            <a:r>
              <a:rPr lang="en-US" sz="2700">
                <a:solidFill>
                  <a:srgbClr val="FFFFFF"/>
                </a:solidFill>
                <a:latin typeface="Poppins SemiBold"/>
                <a:ea typeface="+mn-lt"/>
                <a:cs typeface="Poppins SemiBold"/>
              </a:rPr>
              <a:t>Session 2 :  </a:t>
            </a:r>
            <a:r>
              <a:rPr lang="en-US" sz="2700" err="1">
                <a:solidFill>
                  <a:srgbClr val="FFFFFF"/>
                </a:solidFill>
                <a:latin typeface="Poppins SemiBold"/>
                <a:ea typeface="+mn-lt"/>
                <a:cs typeface="Poppins SemiBold"/>
              </a:rPr>
              <a:t>dégager</a:t>
            </a:r>
            <a:r>
              <a:rPr lang="en-US" sz="2700">
                <a:solidFill>
                  <a:srgbClr val="FFFFFF"/>
                </a:solidFill>
                <a:latin typeface="Poppins SemiBold"/>
                <a:ea typeface="+mn-lt"/>
                <a:cs typeface="Poppins SemiBold"/>
              </a:rPr>
              <a:t> des </a:t>
            </a:r>
            <a:r>
              <a:rPr lang="en-US" sz="2700" err="1">
                <a:solidFill>
                  <a:srgbClr val="FFFFFF"/>
                </a:solidFill>
                <a:latin typeface="Poppins SemiBold"/>
                <a:ea typeface="+mn-lt"/>
                <a:cs typeface="Poppins SemiBold"/>
              </a:rPr>
              <a:t>thèmes</a:t>
            </a:r>
            <a:r>
              <a:rPr lang="en-US" sz="2700">
                <a:solidFill>
                  <a:srgbClr val="FFFFFF"/>
                </a:solidFill>
                <a:latin typeface="Poppins SemiBold"/>
                <a:ea typeface="+mn-lt"/>
                <a:cs typeface="Poppins SemiBold"/>
              </a:rPr>
              <a:t> à </a:t>
            </a:r>
            <a:r>
              <a:rPr lang="en-US" sz="2700" err="1">
                <a:solidFill>
                  <a:srgbClr val="FFFFFF"/>
                </a:solidFill>
                <a:latin typeface="Poppins SemiBold"/>
                <a:ea typeface="+mn-lt"/>
                <a:cs typeface="Poppins SemiBold"/>
              </a:rPr>
              <a:t>partir</a:t>
            </a:r>
            <a:r>
              <a:rPr lang="en-US" sz="2700">
                <a:solidFill>
                  <a:srgbClr val="FFFFFF"/>
                </a:solidFill>
                <a:latin typeface="Poppins SemiBold"/>
                <a:ea typeface="+mn-lt"/>
                <a:cs typeface="Poppins SemiBold"/>
              </a:rPr>
              <a:t> de données </a:t>
            </a:r>
            <a:r>
              <a:rPr lang="en-US" sz="2700" err="1">
                <a:solidFill>
                  <a:srgbClr val="FFFFFF"/>
                </a:solidFill>
                <a:latin typeface="Poppins SemiBold"/>
                <a:ea typeface="+mn-lt"/>
                <a:cs typeface="Poppins SemiBold"/>
              </a:rPr>
              <a:t>qualitatives</a:t>
            </a:r>
            <a:r>
              <a:rPr lang="en-US" sz="2700">
                <a:solidFill>
                  <a:srgbClr val="FFFFFF"/>
                </a:solidFill>
                <a:latin typeface="Poppins SemiBold"/>
                <a:ea typeface="+mn-lt"/>
                <a:cs typeface="Poppins SemiBold"/>
              </a:rPr>
              <a:t> </a:t>
            </a:r>
            <a:r>
              <a:rPr lang="en-US" sz="2700" err="1">
                <a:solidFill>
                  <a:srgbClr val="FFFFFF"/>
                </a:solidFill>
                <a:latin typeface="Poppins SemiBold"/>
                <a:ea typeface="+mn-lt"/>
                <a:cs typeface="Poppins SemiBold"/>
              </a:rPr>
              <a:t>codées</a:t>
            </a:r>
            <a:r>
              <a:rPr lang="en-US" sz="2700">
                <a:solidFill>
                  <a:srgbClr val="FFFFFF"/>
                </a:solidFill>
                <a:latin typeface="Poppins SemiBold"/>
                <a:ea typeface="+mn-lt"/>
                <a:cs typeface="Poppins SemiBold"/>
              </a:rPr>
              <a:t>.</a:t>
            </a:r>
            <a:endParaRPr lang="en-US"/>
          </a:p>
          <a:p>
            <a:pPr>
              <a:lnSpc>
                <a:spcPts val="4125"/>
              </a:lnSpc>
              <a:spcAft>
                <a:spcPts val="1050"/>
              </a:spcAft>
            </a:pPr>
            <a:r>
              <a:rPr lang="en-US" sz="2700" dirty="0">
                <a:solidFill>
                  <a:srgbClr val="FFFFFF"/>
                </a:solidFill>
                <a:latin typeface="Poppins SemiBold"/>
                <a:ea typeface="Poppins SemiBold" pitchFamily="34" charset="-122"/>
                <a:cs typeface="Poppins SemiBold"/>
              </a:rPr>
              <a:t>
</a:t>
            </a:r>
            <a:endParaRPr lang="en-US" sz="2700">
              <a:latin typeface="Poppins SemiBold"/>
              <a:ea typeface="Calibri"/>
              <a:cs typeface="Calibri"/>
            </a:endParaRPr>
          </a:p>
        </p:txBody>
      </p:sp>
      <p:sp>
        <p:nvSpPr>
          <p:cNvPr id="4" name="Introduction"/>
          <p:cNvSpPr/>
          <p:nvPr/>
        </p:nvSpPr>
        <p:spPr>
          <a:xfrm>
            <a:off x="619125" y="4572000"/>
            <a:ext cx="6210300" cy="1143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Introduction</a:t>
            </a:r>
            <a:endParaRPr lang="en-US" sz="7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To generate themes from coded qualitative data using the thematic analysis approach"/>
          <p:cNvSpPr/>
          <p:nvPr/>
        </p:nvSpPr>
        <p:spPr>
          <a:xfrm>
            <a:off x="962025" y="4629150"/>
            <a:ext cx="14430375" cy="2143125"/>
          </a:xfrm>
          <a:prstGeom prst="rect">
            <a:avLst/>
          </a:prstGeom>
          <a:noFill/>
          <a:ln/>
        </p:spPr>
        <p:txBody>
          <a:bodyPr wrap="square" lIns="0" tIns="0" rIns="0" bIns="0" rtlCol="0" anchor="t"/>
          <a:lstStyle/>
          <a:p>
            <a:r>
              <a:rPr lang="en-US" sz="4200" err="1">
                <a:solidFill>
                  <a:srgbClr val="FFFFFF"/>
                </a:solidFill>
                <a:latin typeface="Poppins SemiBold"/>
                <a:ea typeface="+mn-lt"/>
                <a:cs typeface="Poppins SemiBold"/>
              </a:rPr>
              <a:t>Dégager</a:t>
            </a:r>
            <a:r>
              <a:rPr lang="en-US" sz="4200">
                <a:solidFill>
                  <a:srgbClr val="FFFFFF"/>
                </a:solidFill>
                <a:latin typeface="Poppins SemiBold"/>
                <a:ea typeface="+mn-lt"/>
                <a:cs typeface="Poppins SemiBold"/>
              </a:rPr>
              <a:t> des </a:t>
            </a:r>
            <a:r>
              <a:rPr lang="en-US" sz="4200" err="1">
                <a:solidFill>
                  <a:srgbClr val="FFFFFF"/>
                </a:solidFill>
                <a:latin typeface="Poppins SemiBold"/>
                <a:ea typeface="+mn-lt"/>
                <a:cs typeface="Poppins SemiBold"/>
              </a:rPr>
              <a:t>thèmes</a:t>
            </a:r>
            <a:r>
              <a:rPr lang="en-US" sz="4200">
                <a:solidFill>
                  <a:srgbClr val="FFFFFF"/>
                </a:solidFill>
                <a:latin typeface="Poppins SemiBold"/>
                <a:ea typeface="+mn-lt"/>
                <a:cs typeface="Poppins SemiBold"/>
              </a:rPr>
              <a:t> à partir de données qualitatives codées en faisant appel à l’approche de l’analyse thématique.</a:t>
            </a:r>
            <a:endParaRPr lang="en-US"/>
          </a:p>
          <a:p>
            <a:pPr marL="0" indent="0" algn="l">
              <a:lnSpc>
                <a:spcPts val="5625"/>
              </a:lnSpc>
              <a:buNone/>
            </a:pPr>
            <a:r>
              <a:rPr lang="en-US" sz="4200" dirty="0">
                <a:solidFill>
                  <a:srgbClr val="FFFFFF"/>
                </a:solidFill>
                <a:latin typeface="Poppins SemiBold"/>
                <a:ea typeface="Poppins SemiBold" pitchFamily="34" charset="-122"/>
                <a:cs typeface="Poppins SemiBold"/>
              </a:rPr>
              <a:t>
</a:t>
            </a:r>
            <a:endParaRPr lang="en-US" sz="4200">
              <a:latin typeface="Poppins SemiBold"/>
              <a:ea typeface="Calibri"/>
              <a:cs typeface="Calibri"/>
            </a:endParaRPr>
          </a:p>
        </p:txBody>
      </p:sp>
      <p:sp>
        <p:nvSpPr>
          <p:cNvPr id="4" name="Objective of todays session"/>
          <p:cNvSpPr/>
          <p:nvPr/>
        </p:nvSpPr>
        <p:spPr>
          <a:xfrm>
            <a:off x="952500" y="752475"/>
            <a:ext cx="16402050" cy="1000125"/>
          </a:xfrm>
          <a:prstGeom prst="rect">
            <a:avLst/>
          </a:prstGeom>
          <a:noFill/>
          <a:ln/>
        </p:spPr>
        <p:txBody>
          <a:bodyPr wrap="square" lIns="0" tIns="0" rIns="0" bIns="0" rtlCol="0" anchor="t"/>
          <a:lstStyle/>
          <a:p>
            <a:r>
              <a:rPr lang="en-US" sz="6000" err="1">
                <a:solidFill>
                  <a:srgbClr val="FFFFFF"/>
                </a:solidFill>
                <a:latin typeface="Poppins SemiBold"/>
                <a:ea typeface="+mn-lt"/>
                <a:cs typeface="Poppins SemiBold"/>
              </a:rPr>
              <a:t>Objectifs</a:t>
            </a:r>
            <a:r>
              <a:rPr lang="en-US" sz="6000">
                <a:solidFill>
                  <a:srgbClr val="FFFFFF"/>
                </a:solidFill>
                <a:latin typeface="Poppins SemiBold"/>
                <a:ea typeface="+mn-lt"/>
                <a:cs typeface="Poppins SemiBold"/>
              </a:rPr>
              <a:t> de </a:t>
            </a:r>
            <a:r>
              <a:rPr lang="en-US" sz="6000" err="1">
                <a:solidFill>
                  <a:srgbClr val="FFFFFF"/>
                </a:solidFill>
                <a:latin typeface="Poppins SemiBold"/>
                <a:ea typeface="+mn-lt"/>
                <a:cs typeface="Poppins SemiBold"/>
              </a:rPr>
              <a:t>cette</a:t>
            </a:r>
            <a:r>
              <a:rPr lang="en-US" sz="6000">
                <a:solidFill>
                  <a:srgbClr val="FFFFFF"/>
                </a:solidFill>
                <a:latin typeface="Poppins SemiBold"/>
                <a:ea typeface="+mn-lt"/>
                <a:cs typeface="Poppins SemiBold"/>
              </a:rPr>
              <a:t> session</a:t>
            </a:r>
            <a:endParaRPr lang="en-US"/>
          </a:p>
          <a:p>
            <a:pPr>
              <a:lnSpc>
                <a:spcPts val="7875"/>
              </a:lnSpc>
            </a:pPr>
            <a:endParaRPr lang="en-US" sz="6000">
              <a:ea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2B4561"/>
        </a:solidFill>
        <a:effectLst/>
      </p:bgPr>
    </p:bg>
    <p:spTree>
      <p:nvGrpSpPr>
        <p:cNvPr id="1" name=""/>
        <p:cNvGrpSpPr/>
        <p:nvPr/>
      </p:nvGrpSpPr>
      <p:grpSpPr>
        <a:xfrm>
          <a:off x="0" y="0"/>
          <a:ext cx="0" cy="0"/>
          <a:chOff x="0" y="0"/>
          <a:chExt cx="0" cy="0"/>
        </a:xfrm>
      </p:grpSpPr>
      <p:pic>
        <p:nvPicPr>
          <p:cNvPr id="2" name="Values" descr="preencoded.png"/>
          <p:cNvPicPr>
            <a:picLocks noChangeAspect="1"/>
          </p:cNvPicPr>
          <p:nvPr/>
        </p:nvPicPr>
        <p:blipFill>
          <a:blip r:embed="rId3"/>
          <a:srcRect/>
          <a:stretch/>
        </p:blipFill>
        <p:spPr>
          <a:xfrm>
            <a:off x="952500" y="4238625"/>
            <a:ext cx="15963900" cy="3667125"/>
          </a:xfrm>
          <a:prstGeom prst="rect">
            <a:avLst/>
          </a:prstGeom>
        </p:spPr>
      </p:pic>
      <p:sp>
        <p:nvSpPr>
          <p:cNvPr id="3" name="name_1"/>
          <p:cNvSpPr/>
          <p:nvPr/>
        </p:nvSpPr>
        <p:spPr>
          <a:xfrm>
            <a:off x="12096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1</a:t>
            </a:r>
            <a:endParaRPr lang="en-US" sz="2700" dirty="0"/>
          </a:p>
        </p:txBody>
      </p:sp>
      <p:sp>
        <p:nvSpPr>
          <p:cNvPr id="4" name="Step 1"/>
          <p:cNvSpPr/>
          <p:nvPr/>
        </p:nvSpPr>
        <p:spPr>
          <a:xfrm>
            <a:off x="952500" y="6056424"/>
            <a:ext cx="2462682" cy="706326"/>
          </a:xfrm>
          <a:prstGeom prst="rect">
            <a:avLst/>
          </a:prstGeom>
          <a:noFill/>
          <a:ln/>
        </p:spPr>
        <p:txBody>
          <a:bodyPr wrap="square" lIns="0" tIns="0" rIns="0" bIns="0" rtlCol="0" anchor="t"/>
          <a:lstStyle/>
          <a:p>
            <a:r>
              <a:rPr lang="en-US" sz="3750">
                <a:solidFill>
                  <a:srgbClr val="FFFFFF"/>
                </a:solidFill>
                <a:latin typeface="Poppins SemiBold"/>
                <a:ea typeface="+mn-lt"/>
                <a:cs typeface="Poppins SemiBold"/>
              </a:rPr>
              <a:t>Étape 1</a:t>
            </a:r>
            <a:endParaRPr lang="en-US" sz="3750">
              <a:latin typeface="Poppins SemiBold"/>
              <a:ea typeface="Calibri"/>
              <a:cs typeface="Calibri"/>
            </a:endParaRPr>
          </a:p>
        </p:txBody>
      </p:sp>
      <p:sp>
        <p:nvSpPr>
          <p:cNvPr id="5" name="Transcription and translation"/>
          <p:cNvSpPr/>
          <p:nvPr/>
        </p:nvSpPr>
        <p:spPr>
          <a:xfrm>
            <a:off x="952500" y="6991350"/>
            <a:ext cx="2114550" cy="60960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Transcrire</a:t>
            </a:r>
            <a:r>
              <a:rPr lang="en-US">
                <a:solidFill>
                  <a:srgbClr val="FFFFFF"/>
                </a:solidFill>
                <a:latin typeface="Poppins SemiBold"/>
                <a:ea typeface="+mn-lt"/>
                <a:cs typeface="Poppins SemiBold"/>
              </a:rPr>
              <a:t> et </a:t>
            </a:r>
            <a:r>
              <a:rPr lang="en-US" err="1">
                <a:solidFill>
                  <a:srgbClr val="FFFFFF"/>
                </a:solidFill>
                <a:latin typeface="Poppins SemiBold"/>
                <a:ea typeface="+mn-lt"/>
                <a:cs typeface="Poppins SemiBold"/>
              </a:rPr>
              <a:t>traduire</a:t>
            </a:r>
            <a:endParaRPr lang="en-US" err="1"/>
          </a:p>
          <a:p>
            <a:pPr marL="0" indent="0" algn="l">
              <a:lnSpc>
                <a:spcPts val="2400"/>
              </a:lnSpc>
              <a:buNone/>
            </a:pPr>
            <a:endParaRPr lang="en-US" sz="1800" dirty="0">
              <a:solidFill>
                <a:srgbClr val="FFFFFF"/>
              </a:solidFill>
              <a:latin typeface="Poppins SemiBold"/>
              <a:cs typeface="Poppins SemiBold"/>
            </a:endParaRPr>
          </a:p>
        </p:txBody>
      </p:sp>
      <p:sp>
        <p:nvSpPr>
          <p:cNvPr id="6" name="name_2"/>
          <p:cNvSpPr/>
          <p:nvPr/>
        </p:nvSpPr>
        <p:spPr>
          <a:xfrm>
            <a:off x="462915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2</a:t>
            </a:r>
            <a:endParaRPr lang="en-US" sz="2700" dirty="0"/>
          </a:p>
        </p:txBody>
      </p:sp>
      <p:sp>
        <p:nvSpPr>
          <p:cNvPr id="7" name="Step 2"/>
          <p:cNvSpPr/>
          <p:nvPr/>
        </p:nvSpPr>
        <p:spPr>
          <a:xfrm>
            <a:off x="4367213" y="6048375"/>
            <a:ext cx="2245485" cy="714375"/>
          </a:xfrm>
          <a:prstGeom prst="rect">
            <a:avLst/>
          </a:prstGeom>
          <a:noFill/>
          <a:ln/>
        </p:spPr>
        <p:txBody>
          <a:bodyPr wrap="square" lIns="0" tIns="0" rIns="0" bIns="0" rtlCol="0" anchor="t"/>
          <a:lstStyle/>
          <a:p>
            <a:r>
              <a:rPr lang="en-US" sz="3750">
                <a:solidFill>
                  <a:srgbClr val="FFFFFF"/>
                </a:solidFill>
                <a:latin typeface="Poppins SemiBold"/>
                <a:ea typeface="+mn-lt"/>
                <a:cs typeface="Poppins SemiBold"/>
              </a:rPr>
              <a:t>Étape </a:t>
            </a:r>
            <a:r>
              <a:rPr lang="en-US" sz="3750" dirty="0">
                <a:solidFill>
                  <a:srgbClr val="FFFFFF"/>
                </a:solidFill>
                <a:latin typeface="Poppins SemiBold"/>
                <a:ea typeface="+mn-lt"/>
                <a:cs typeface="Poppins SemiBold"/>
              </a:rPr>
              <a:t>2</a:t>
            </a:r>
            <a:endParaRPr lang="en-US" sz="3750">
              <a:latin typeface="Poppins SemiBold"/>
              <a:ea typeface="Calibri"/>
              <a:cs typeface="Calibri"/>
            </a:endParaRPr>
          </a:p>
        </p:txBody>
      </p:sp>
      <p:sp>
        <p:nvSpPr>
          <p:cNvPr id="8" name="Coding"/>
          <p:cNvSpPr/>
          <p:nvPr/>
        </p:nvSpPr>
        <p:spPr>
          <a:xfrm>
            <a:off x="4367213" y="6991350"/>
            <a:ext cx="1504950" cy="304800"/>
          </a:xfrm>
          <a:prstGeom prst="rect">
            <a:avLst/>
          </a:prstGeom>
          <a:noFill/>
          <a:ln/>
        </p:spPr>
        <p:txBody>
          <a:bodyPr wrap="square" lIns="0" tIns="0" rIns="0" bIns="0" rtlCol="0" anchor="t"/>
          <a:lstStyle/>
          <a:p>
            <a:r>
              <a:rPr lang="en-US">
                <a:solidFill>
                  <a:srgbClr val="FFFFFF"/>
                </a:solidFill>
                <a:latin typeface="Poppins SemiBold"/>
                <a:ea typeface="+mn-lt"/>
                <a:cs typeface="Poppins SemiBold"/>
              </a:rPr>
              <a:t>Coder</a:t>
            </a:r>
            <a:endParaRPr lang="en-US"/>
          </a:p>
          <a:p>
            <a:pPr marL="0" indent="0" algn="l">
              <a:lnSpc>
                <a:spcPts val="2400"/>
              </a:lnSpc>
              <a:buNone/>
            </a:pPr>
            <a:endParaRPr lang="en-US" sz="1800" dirty="0">
              <a:solidFill>
                <a:srgbClr val="FFFFFF"/>
              </a:solidFill>
              <a:latin typeface="Poppins SemiBold"/>
              <a:cs typeface="Poppins SemiBold"/>
            </a:endParaRPr>
          </a:p>
        </p:txBody>
      </p:sp>
      <p:sp>
        <p:nvSpPr>
          <p:cNvPr id="9" name="name_3"/>
          <p:cNvSpPr/>
          <p:nvPr/>
        </p:nvSpPr>
        <p:spPr>
          <a:xfrm>
            <a:off x="803910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3</a:t>
            </a:r>
            <a:endParaRPr lang="en-US" sz="2700" dirty="0"/>
          </a:p>
        </p:txBody>
      </p:sp>
      <p:sp>
        <p:nvSpPr>
          <p:cNvPr id="10" name="Step 3"/>
          <p:cNvSpPr/>
          <p:nvPr/>
        </p:nvSpPr>
        <p:spPr>
          <a:xfrm>
            <a:off x="7781925" y="6048375"/>
            <a:ext cx="2287207" cy="714375"/>
          </a:xfrm>
          <a:prstGeom prst="rect">
            <a:avLst/>
          </a:prstGeom>
          <a:noFill/>
          <a:ln/>
        </p:spPr>
        <p:txBody>
          <a:bodyPr wrap="square" lIns="0" tIns="0" rIns="0" bIns="0" rtlCol="0" anchor="t"/>
          <a:lstStyle/>
          <a:p>
            <a:pPr>
              <a:lnSpc>
                <a:spcPts val="5625"/>
              </a:lnSpc>
            </a:pPr>
            <a:r>
              <a:rPr lang="en-US" sz="3800" dirty="0">
                <a:solidFill>
                  <a:srgbClr val="FFFFFF"/>
                </a:solidFill>
                <a:latin typeface="Poppins SemiBold"/>
                <a:ea typeface="Poppins SemiBold" pitchFamily="34" charset="-122"/>
                <a:cs typeface="Poppins SemiBold"/>
              </a:rPr>
              <a:t>Étape</a:t>
            </a:r>
            <a:r>
              <a:rPr lang="en-US" sz="3750" dirty="0">
                <a:solidFill>
                  <a:srgbClr val="FFFFFF"/>
                </a:solidFill>
                <a:latin typeface="Poppins SemiBold"/>
                <a:ea typeface="Poppins SemiBold" pitchFamily="34" charset="-122"/>
                <a:cs typeface="Poppins SemiBold"/>
              </a:rPr>
              <a:t> 3</a:t>
            </a:r>
            <a:endParaRPr lang="en-US" sz="3750" dirty="0">
              <a:latin typeface="Poppins SemiBold"/>
              <a:ea typeface="Calibri"/>
              <a:cs typeface="Poppins SemiBold"/>
            </a:endParaRPr>
          </a:p>
        </p:txBody>
      </p:sp>
      <p:sp>
        <p:nvSpPr>
          <p:cNvPr id="11" name="Generating themes"/>
          <p:cNvSpPr/>
          <p:nvPr/>
        </p:nvSpPr>
        <p:spPr>
          <a:xfrm>
            <a:off x="7781925" y="6991350"/>
            <a:ext cx="3324225" cy="30480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Dégager</a:t>
            </a:r>
            <a:r>
              <a:rPr lang="en-US">
                <a:solidFill>
                  <a:srgbClr val="FFFFFF"/>
                </a:solidFill>
                <a:latin typeface="Poppins SemiBold"/>
                <a:ea typeface="+mn-lt"/>
                <a:cs typeface="Poppins SemiBold"/>
              </a:rPr>
              <a:t> des </a:t>
            </a:r>
            <a:r>
              <a:rPr lang="en-US" err="1">
                <a:solidFill>
                  <a:srgbClr val="FFFFFF"/>
                </a:solidFill>
                <a:latin typeface="Poppins SemiBold"/>
                <a:ea typeface="+mn-lt"/>
                <a:cs typeface="Poppins SemiBold"/>
              </a:rPr>
              <a:t>thèmes</a:t>
            </a:r>
            <a:endParaRPr lang="en-US" err="1"/>
          </a:p>
          <a:p>
            <a:pPr marL="0" indent="0" algn="l">
              <a:lnSpc>
                <a:spcPts val="2400"/>
              </a:lnSpc>
              <a:buNone/>
            </a:pPr>
            <a:endParaRPr lang="en-US" sz="1800" dirty="0">
              <a:solidFill>
                <a:srgbClr val="FFFFFF"/>
              </a:solidFill>
              <a:latin typeface="Poppins SemiBold"/>
              <a:cs typeface="Poppins SemiBold"/>
            </a:endParaRPr>
          </a:p>
        </p:txBody>
      </p:sp>
      <p:sp>
        <p:nvSpPr>
          <p:cNvPr id="12" name="name_4"/>
          <p:cNvSpPr/>
          <p:nvPr/>
        </p:nvSpPr>
        <p:spPr>
          <a:xfrm>
            <a:off x="114585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4</a:t>
            </a:r>
            <a:endParaRPr lang="en-US" sz="2700" dirty="0"/>
          </a:p>
        </p:txBody>
      </p:sp>
      <p:sp>
        <p:nvSpPr>
          <p:cNvPr id="13" name="Step 4"/>
          <p:cNvSpPr/>
          <p:nvPr/>
        </p:nvSpPr>
        <p:spPr>
          <a:xfrm>
            <a:off x="11148343" y="6048375"/>
            <a:ext cx="2170894" cy="714375"/>
          </a:xfrm>
          <a:prstGeom prst="rect">
            <a:avLst/>
          </a:prstGeom>
          <a:noFill/>
          <a:ln/>
        </p:spPr>
        <p:txBody>
          <a:bodyPr wrap="square" lIns="0" tIns="0" rIns="0" bIns="0" rtlCol="0" anchor="t"/>
          <a:lstStyle/>
          <a:p>
            <a:pPr>
              <a:lnSpc>
                <a:spcPts val="5625"/>
              </a:lnSpc>
            </a:pPr>
            <a:r>
              <a:rPr lang="en-US" sz="3800" dirty="0">
                <a:solidFill>
                  <a:srgbClr val="FFFFFF"/>
                </a:solidFill>
                <a:latin typeface="Poppins SemiBold"/>
                <a:ea typeface="Poppins SemiBold" pitchFamily="34" charset="-122"/>
                <a:cs typeface="Poppins SemiBold"/>
              </a:rPr>
              <a:t>Étape</a:t>
            </a:r>
            <a:r>
              <a:rPr lang="en-US" sz="3750" dirty="0">
                <a:solidFill>
                  <a:srgbClr val="FFFFFF"/>
                </a:solidFill>
                <a:latin typeface="Poppins SemiBold"/>
                <a:ea typeface="Poppins SemiBold" pitchFamily="34" charset="-122"/>
                <a:cs typeface="Poppins SemiBold"/>
              </a:rPr>
              <a:t> 4</a:t>
            </a:r>
            <a:endParaRPr lang="en-US" sz="3750" dirty="0">
              <a:latin typeface="Poppins SemiBold"/>
              <a:ea typeface="Calibri"/>
              <a:cs typeface="Poppins SemiBold"/>
            </a:endParaRPr>
          </a:p>
        </p:txBody>
      </p:sp>
      <p:sp>
        <p:nvSpPr>
          <p:cNvPr id="14" name="Prioritising key findings and writing up themes"/>
          <p:cNvSpPr/>
          <p:nvPr/>
        </p:nvSpPr>
        <p:spPr>
          <a:xfrm>
            <a:off x="11196638" y="6991350"/>
            <a:ext cx="2324100" cy="914400"/>
          </a:xfrm>
          <a:prstGeom prst="rect">
            <a:avLst/>
          </a:prstGeom>
          <a:noFill/>
          <a:ln/>
        </p:spPr>
        <p:txBody>
          <a:bodyPr wrap="square" lIns="0" tIns="0" rIns="0" bIns="0" rtlCol="0" anchor="t"/>
          <a:lstStyle/>
          <a:p>
            <a:r>
              <a:rPr lang="en-US">
                <a:solidFill>
                  <a:srgbClr val="FFFFFF"/>
                </a:solidFill>
                <a:latin typeface="Poppins SemiBold"/>
                <a:ea typeface="+mn-lt"/>
                <a:cs typeface="Poppins SemiBold"/>
              </a:rPr>
              <a:t>Classer les </a:t>
            </a:r>
            <a:r>
              <a:rPr lang="en-US" err="1">
                <a:solidFill>
                  <a:srgbClr val="FFFFFF"/>
                </a:solidFill>
                <a:latin typeface="Poppins SemiBold"/>
                <a:ea typeface="+mn-lt"/>
                <a:cs typeface="Poppins SemiBold"/>
              </a:rPr>
              <a:t>résultats</a:t>
            </a:r>
            <a:r>
              <a:rPr lang="en-US">
                <a:solidFill>
                  <a:srgbClr val="FFFFFF"/>
                </a:solidFill>
                <a:latin typeface="Poppins SemiBold"/>
                <a:ea typeface="+mn-lt"/>
                <a:cs typeface="Poppins SemiBold"/>
              </a:rPr>
              <a:t> clés par ordre de priorité et rédiger les thèmes</a:t>
            </a:r>
            <a:endParaRPr lang="en-US">
              <a:latin typeface="Poppins SemiBold"/>
              <a:cs typeface="Poppins SemiBold"/>
            </a:endParaRPr>
          </a:p>
          <a:p>
            <a:pPr marL="0" indent="0" algn="l">
              <a:lnSpc>
                <a:spcPts val="2400"/>
              </a:lnSpc>
              <a:buNone/>
            </a:pPr>
            <a:endParaRPr lang="en-US" sz="1800" dirty="0">
              <a:solidFill>
                <a:srgbClr val="FFFFFF"/>
              </a:solidFill>
              <a:latin typeface="Poppins SemiBold"/>
              <a:cs typeface="Poppins SemiBold"/>
            </a:endParaRPr>
          </a:p>
        </p:txBody>
      </p:sp>
      <p:sp>
        <p:nvSpPr>
          <p:cNvPr id="15" name="name_5"/>
          <p:cNvSpPr/>
          <p:nvPr/>
        </p:nvSpPr>
        <p:spPr>
          <a:xfrm>
            <a:off x="1486852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5</a:t>
            </a:r>
            <a:endParaRPr lang="en-US" sz="2700" dirty="0"/>
          </a:p>
        </p:txBody>
      </p:sp>
      <p:sp>
        <p:nvSpPr>
          <p:cNvPr id="16" name="Step 5"/>
          <p:cNvSpPr/>
          <p:nvPr/>
        </p:nvSpPr>
        <p:spPr>
          <a:xfrm>
            <a:off x="14611350" y="6048375"/>
            <a:ext cx="2080877" cy="714375"/>
          </a:xfrm>
          <a:prstGeom prst="rect">
            <a:avLst/>
          </a:prstGeom>
          <a:noFill/>
          <a:ln/>
        </p:spPr>
        <p:txBody>
          <a:bodyPr wrap="square" lIns="0" tIns="0" rIns="0" bIns="0" rtlCol="0" anchor="t"/>
          <a:lstStyle/>
          <a:p>
            <a:pPr>
              <a:lnSpc>
                <a:spcPts val="5625"/>
              </a:lnSpc>
            </a:pPr>
            <a:r>
              <a:rPr lang="en-US" sz="3800">
                <a:solidFill>
                  <a:srgbClr val="FFFFFF"/>
                </a:solidFill>
                <a:latin typeface="Poppins SemiBold"/>
                <a:ea typeface="Calibri"/>
                <a:cs typeface="Poppins SemiBold"/>
              </a:rPr>
              <a:t>Étape </a:t>
            </a:r>
            <a:r>
              <a:rPr lang="en-US" sz="3750" dirty="0">
                <a:solidFill>
                  <a:srgbClr val="FFFFFF"/>
                </a:solidFill>
                <a:latin typeface="Poppins SemiBold"/>
                <a:ea typeface="Calibri"/>
                <a:cs typeface="Poppins SemiBold"/>
              </a:rPr>
              <a:t>5</a:t>
            </a:r>
            <a:endParaRPr lang="en-US" sz="3750" dirty="0">
              <a:ea typeface="Calibri"/>
              <a:cs typeface="Calibri"/>
            </a:endParaRPr>
          </a:p>
        </p:txBody>
      </p:sp>
      <p:sp>
        <p:nvSpPr>
          <p:cNvPr id="17" name="Using themes and key findings as an evidence base"/>
          <p:cNvSpPr/>
          <p:nvPr/>
        </p:nvSpPr>
        <p:spPr>
          <a:xfrm>
            <a:off x="14611350" y="6991350"/>
            <a:ext cx="2324100" cy="914400"/>
          </a:xfrm>
          <a:prstGeom prst="rect">
            <a:avLst/>
          </a:prstGeom>
          <a:noFill/>
          <a:ln/>
        </p:spPr>
        <p:txBody>
          <a:bodyPr wrap="square" lIns="0" tIns="0" rIns="0" bIns="0" rtlCol="0" anchor="t"/>
          <a:lstStyle/>
          <a:p>
            <a:r>
              <a:rPr lang="en-US" dirty="0" err="1">
                <a:solidFill>
                  <a:srgbClr val="FFFFFF"/>
                </a:solidFill>
                <a:latin typeface="Poppins SemiBold"/>
                <a:ea typeface="+mn-lt"/>
                <a:cs typeface="Poppins SemiBold"/>
              </a:rPr>
              <a:t>Utiliser</a:t>
            </a:r>
            <a:r>
              <a:rPr lang="en-US" dirty="0">
                <a:solidFill>
                  <a:srgbClr val="FFFFFF"/>
                </a:solidFill>
                <a:latin typeface="Poppins SemiBold"/>
                <a:ea typeface="+mn-lt"/>
                <a:cs typeface="Poppins SemiBold"/>
              </a:rPr>
              <a:t> les </a:t>
            </a:r>
            <a:r>
              <a:rPr lang="en-US" dirty="0" err="1">
                <a:solidFill>
                  <a:srgbClr val="FFFFFF"/>
                </a:solidFill>
                <a:latin typeface="Poppins SemiBold"/>
                <a:ea typeface="+mn-lt"/>
                <a:cs typeface="Poppins SemiBold"/>
              </a:rPr>
              <a:t>thèmes</a:t>
            </a:r>
            <a:r>
              <a:rPr lang="en-US" dirty="0">
                <a:solidFill>
                  <a:srgbClr val="FFFFFF"/>
                </a:solidFill>
                <a:latin typeface="Poppins SemiBold"/>
                <a:ea typeface="+mn-lt"/>
                <a:cs typeface="Poppins SemiBold"/>
              </a:rPr>
              <a:t> et résultats clés comme </a:t>
            </a:r>
            <a:r>
              <a:rPr lang="en-US" sz="1800" dirty="0">
                <a:solidFill>
                  <a:srgbClr val="FFFFFF"/>
                </a:solidFill>
                <a:latin typeface="Poppins SemiBold"/>
                <a:ea typeface="+mn-lt"/>
                <a:cs typeface="Poppins SemiBold"/>
              </a:rPr>
              <a:t>base</a:t>
            </a:r>
            <a:r>
              <a:rPr lang="en-US" dirty="0">
                <a:solidFill>
                  <a:srgbClr val="FFFFFF"/>
                </a:solidFill>
                <a:latin typeface="Poppins SemiBold"/>
                <a:ea typeface="+mn-lt"/>
                <a:cs typeface="Poppins SemiBold"/>
              </a:rPr>
              <a:t> de données factuelles</a:t>
            </a:r>
            <a:endParaRPr lang="en-US" dirty="0"/>
          </a:p>
          <a:p>
            <a:pPr marL="0" indent="0" algn="l">
              <a:lnSpc>
                <a:spcPts val="2400"/>
              </a:lnSpc>
              <a:buNone/>
            </a:pPr>
            <a:endParaRPr lang="en-US" sz="1800" dirty="0">
              <a:solidFill>
                <a:srgbClr val="FFFFFF"/>
              </a:solidFill>
              <a:latin typeface="Poppins SemiBold"/>
              <a:cs typeface="Poppins SemiBold"/>
            </a:endParaRPr>
          </a:p>
        </p:txBody>
      </p:sp>
      <p:sp>
        <p:nvSpPr>
          <p:cNvPr id="18" name="Steps of thematic data analysis - and howwhere do we adapt for RQA"/>
          <p:cNvSpPr/>
          <p:nvPr/>
        </p:nvSpPr>
        <p:spPr>
          <a:xfrm>
            <a:off x="952500" y="952500"/>
            <a:ext cx="14306550" cy="2000250"/>
          </a:xfrm>
          <a:prstGeom prst="rect">
            <a:avLst/>
          </a:prstGeom>
          <a:noFill/>
          <a:ln/>
        </p:spPr>
        <p:txBody>
          <a:bodyPr wrap="square" lIns="0" tIns="0" rIns="0" bIns="0" rtlCol="0" anchor="t"/>
          <a:lstStyle/>
          <a:p>
            <a:r>
              <a:rPr lang="en-US" sz="6000">
                <a:solidFill>
                  <a:srgbClr val="FFFFFF"/>
                </a:solidFill>
                <a:latin typeface="Poppins SemiBold"/>
                <a:ea typeface="+mn-lt"/>
                <a:cs typeface="Poppins SemiBold"/>
              </a:rPr>
              <a:t>Étapes de </a:t>
            </a:r>
            <a:r>
              <a:rPr lang="en-US" sz="6000" err="1">
                <a:solidFill>
                  <a:srgbClr val="FFFFFF"/>
                </a:solidFill>
                <a:latin typeface="Poppins SemiBold"/>
                <a:ea typeface="+mn-lt"/>
                <a:cs typeface="Poppins SemiBold"/>
              </a:rPr>
              <a:t>l’analyse</a:t>
            </a:r>
            <a:r>
              <a:rPr lang="en-US" sz="6000">
                <a:solidFill>
                  <a:srgbClr val="FFFFFF"/>
                </a:solidFill>
                <a:latin typeface="Poppins SemiBold"/>
                <a:ea typeface="+mn-lt"/>
                <a:cs typeface="Poppins SemiBold"/>
              </a:rPr>
              <a:t> thématique de données</a:t>
            </a:r>
            <a:endParaRPr lang="en-US"/>
          </a:p>
          <a:p>
            <a:pPr marL="0" indent="0" algn="l">
              <a:lnSpc>
                <a:spcPts val="7875"/>
              </a:lnSpc>
              <a:buNone/>
            </a:pPr>
            <a:endParaRPr lang="en-US" sz="6000" dirty="0">
              <a:solidFill>
                <a:srgbClr val="FFFFFF"/>
              </a:solidFill>
              <a:latin typeface="Poppins SemiBold"/>
              <a:cs typeface="Poppins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3438525"/>
            <a:ext cx="7848600" cy="628650"/>
          </a:xfrm>
          <a:prstGeom prst="rect">
            <a:avLst/>
          </a:prstGeom>
        </p:spPr>
      </p:pic>
      <p:pic>
        <p:nvPicPr>
          <p:cNvPr id="3" name="Frame 2095584900" descr="preencoded.png"/>
          <p:cNvPicPr>
            <a:picLocks noChangeAspect="1"/>
          </p:cNvPicPr>
          <p:nvPr/>
        </p:nvPicPr>
        <p:blipFill>
          <a:blip r:embed="rId5"/>
          <a:srcRect/>
          <a:stretch/>
        </p:blipFill>
        <p:spPr>
          <a:xfrm>
            <a:off x="0" y="0"/>
            <a:ext cx="18288000" cy="2505075"/>
          </a:xfrm>
          <a:prstGeom prst="rect">
            <a:avLst/>
          </a:prstGeom>
        </p:spPr>
      </p:pic>
      <p:pic>
        <p:nvPicPr>
          <p:cNvPr id="4" name="Block 4"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05975" y="3438525"/>
            <a:ext cx="7848600" cy="628650"/>
          </a:xfrm>
          <a:prstGeom prst="rect">
            <a:avLst/>
          </a:prstGeom>
        </p:spPr>
      </p:pic>
      <p:sp>
        <p:nvSpPr>
          <p:cNvPr id="5" name="CODES"/>
          <p:cNvSpPr/>
          <p:nvPr/>
        </p:nvSpPr>
        <p:spPr>
          <a:xfrm>
            <a:off x="1104900"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CODES</a:t>
            </a:r>
            <a:endParaRPr lang="en-US" sz="1800" dirty="0"/>
          </a:p>
        </p:txBody>
      </p:sp>
      <p:sp>
        <p:nvSpPr>
          <p:cNvPr id="6" name="Step 3 Generating theme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Étape 3 : </a:t>
            </a:r>
            <a:r>
              <a:rPr lang="en-US" sz="5250" dirty="0" err="1">
                <a:solidFill>
                  <a:srgbClr val="FFFFFF"/>
                </a:solidFill>
                <a:latin typeface="Poppins SemiBold"/>
                <a:ea typeface="+mn-lt"/>
                <a:cs typeface="Poppins SemiBold"/>
              </a:rPr>
              <a:t>Dégager</a:t>
            </a:r>
            <a:r>
              <a:rPr lang="en-US" sz="5250" dirty="0">
                <a:solidFill>
                  <a:srgbClr val="FFFFFF"/>
                </a:solidFill>
                <a:latin typeface="Poppins SemiBold"/>
                <a:ea typeface="+mn-lt"/>
                <a:cs typeface="Poppins SemiBold"/>
              </a:rPr>
              <a:t> des </a:t>
            </a:r>
            <a:r>
              <a:rPr lang="en-US" sz="5250" dirty="0" err="1">
                <a:solidFill>
                  <a:srgbClr val="FFFFFF"/>
                </a:solidFill>
                <a:latin typeface="Poppins SemiBold"/>
                <a:ea typeface="+mn-lt"/>
                <a:cs typeface="Poppins SemiBold"/>
              </a:rPr>
              <a:t>thèmes</a:t>
            </a:r>
            <a:endParaRPr lang="en-US" dirty="0" err="1"/>
          </a:p>
        </p:txBody>
      </p:sp>
      <p:sp>
        <p:nvSpPr>
          <p:cNvPr id="7" name="Basic analytic units You can think of them as labels words or short phrases given to a piece of text about a particular topic Tools for organising your data"/>
          <p:cNvSpPr/>
          <p:nvPr/>
        </p:nvSpPr>
        <p:spPr>
          <a:xfrm>
            <a:off x="952500" y="4333875"/>
            <a:ext cx="7863014" cy="125730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Unités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d’analyse</a:t>
            </a:r>
            <a:r>
              <a:rPr lang="en-US" sz="1500">
                <a:solidFill>
                  <a:srgbClr val="0D0D0D"/>
                </a:solidFill>
                <a:latin typeface="Poppins Light"/>
                <a:ea typeface="+mn-lt"/>
                <a:cs typeface="Poppins Light"/>
              </a:rPr>
              <a:t> de base. </a:t>
            </a:r>
            <a:endParaRPr lang="en-US"/>
          </a:p>
          <a:p>
            <a:r>
              <a:rPr lang="en-US" sz="1500">
                <a:solidFill>
                  <a:srgbClr val="0D0D0D"/>
                </a:solidFill>
                <a:latin typeface="Poppins Light"/>
                <a:ea typeface="+mn-lt"/>
                <a:cs typeface="Poppins Light"/>
              </a:rPr>
              <a:t>Vous </a:t>
            </a:r>
            <a:r>
              <a:rPr lang="en-US" sz="1500" err="1">
                <a:solidFill>
                  <a:srgbClr val="0D0D0D"/>
                </a:solidFill>
                <a:latin typeface="Poppins Light"/>
                <a:ea typeface="+mn-lt"/>
                <a:cs typeface="Poppins Light"/>
              </a:rPr>
              <a:t>pouvez</a:t>
            </a:r>
            <a:r>
              <a:rPr lang="en-US" sz="1500">
                <a:solidFill>
                  <a:srgbClr val="0D0D0D"/>
                </a:solidFill>
                <a:latin typeface="Poppins Light"/>
                <a:ea typeface="+mn-lt"/>
                <a:cs typeface="Poppins Light"/>
              </a:rPr>
              <a:t> les voir comme des étiquettes (mots ou expressions courtes) attribuées à un segment de texte se rapportant à un sujet particulier.</a:t>
            </a:r>
            <a:endParaRPr lang="en-US"/>
          </a:p>
          <a:p>
            <a:r>
              <a:rPr lang="en-US" sz="1500" err="1">
                <a:solidFill>
                  <a:srgbClr val="0D0D0D"/>
                </a:solidFill>
                <a:latin typeface="Poppins Light"/>
                <a:ea typeface="+mn-lt"/>
                <a:cs typeface="Poppins Light"/>
              </a:rPr>
              <a:t>Outils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permettant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d’organiser</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vos</a:t>
            </a:r>
            <a:r>
              <a:rPr lang="en-US" sz="1500">
                <a:solidFill>
                  <a:srgbClr val="0D0D0D"/>
                </a:solidFill>
                <a:latin typeface="Poppins Light"/>
                <a:ea typeface="+mn-lt"/>
                <a:cs typeface="Poppins Light"/>
              </a:rPr>
              <a:t> données. </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8" name="THEMES"/>
          <p:cNvSpPr/>
          <p:nvPr/>
        </p:nvSpPr>
        <p:spPr>
          <a:xfrm>
            <a:off x="9858375"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THEMES</a:t>
            </a:r>
            <a:endParaRPr lang="en-US" sz="1800" dirty="0"/>
          </a:p>
        </p:txBody>
      </p:sp>
      <p:sp>
        <p:nvSpPr>
          <p:cNvPr id="9" name="The overarching ideas  the pattern or relationships across the data set Emerge when we look over our codes and see how they combine to answer our researchassessment questions Tend to be broader and more inclusive than codes often combining several codes i"/>
          <p:cNvSpPr/>
          <p:nvPr/>
        </p:nvSpPr>
        <p:spPr>
          <a:xfrm>
            <a:off x="9710607" y="4333875"/>
            <a:ext cx="7863014" cy="220027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Ce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les </a:t>
            </a:r>
            <a:r>
              <a:rPr lang="en-US" sz="1500" dirty="0" err="1">
                <a:solidFill>
                  <a:srgbClr val="0D0D0D"/>
                </a:solidFill>
                <a:latin typeface="Poppins Light"/>
                <a:ea typeface="+mn-lt"/>
                <a:cs typeface="Poppins Light"/>
              </a:rPr>
              <a:t>idées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principales</a:t>
            </a:r>
            <a:r>
              <a:rPr lang="en-US" sz="1500" dirty="0">
                <a:solidFill>
                  <a:srgbClr val="0D0D0D"/>
                </a:solidFill>
                <a:latin typeface="Poppins Light"/>
                <a:ea typeface="+mn-lt"/>
                <a:cs typeface="Poppins Light"/>
              </a:rPr>
              <a:t> – </a:t>
            </a:r>
            <a:r>
              <a:rPr lang="en-US" sz="1500" dirty="0" err="1">
                <a:solidFill>
                  <a:srgbClr val="0D0D0D"/>
                </a:solidFill>
                <a:latin typeface="Poppins Light"/>
                <a:ea typeface="+mn-lt"/>
                <a:cs typeface="Poppins Light"/>
              </a:rPr>
              <a:t>récurrences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relations </a:t>
            </a:r>
            <a:r>
              <a:rPr lang="en-US" sz="1500" dirty="0" err="1">
                <a:solidFill>
                  <a:srgbClr val="0D0D0D"/>
                </a:solidFill>
                <a:latin typeface="Poppins Light"/>
                <a:ea typeface="+mn-lt"/>
                <a:cs typeface="Poppins Light"/>
              </a:rPr>
              <a:t>ressortant</a:t>
            </a:r>
            <a:r>
              <a:rPr lang="en-US" sz="1500" dirty="0">
                <a:solidFill>
                  <a:srgbClr val="0D0D0D"/>
                </a:solidFill>
                <a:latin typeface="Poppins Light"/>
                <a:ea typeface="+mn-lt"/>
                <a:cs typeface="Poppins Light"/>
              </a:rPr>
              <a:t> de </a:t>
            </a:r>
            <a:r>
              <a:rPr lang="en-US" sz="1500" dirty="0" err="1">
                <a:solidFill>
                  <a:srgbClr val="0D0D0D"/>
                </a:solidFill>
                <a:latin typeface="Poppins Light"/>
                <a:ea typeface="+mn-lt"/>
                <a:cs typeface="Poppins Light"/>
              </a:rPr>
              <a:t>l’ensemble</a:t>
            </a:r>
            <a:r>
              <a:rPr lang="en-US" sz="1500" dirty="0">
                <a:solidFill>
                  <a:srgbClr val="0D0D0D"/>
                </a:solidFill>
                <a:latin typeface="Poppins Light"/>
                <a:ea typeface="+mn-lt"/>
                <a:cs typeface="Poppins Light"/>
              </a:rPr>
              <a:t> de données.</a:t>
            </a:r>
            <a:endParaRPr lang="en-US" dirty="0"/>
          </a:p>
          <a:p>
            <a:r>
              <a:rPr lang="en-US" sz="1500" dirty="0" err="1">
                <a:solidFill>
                  <a:srgbClr val="0D0D0D"/>
                </a:solidFill>
                <a:latin typeface="Poppins Light"/>
                <a:ea typeface="+mn-lt"/>
                <a:cs typeface="Poppins Light"/>
              </a:rPr>
              <a:t>Ils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émergent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lorsque</a:t>
            </a:r>
            <a:r>
              <a:rPr lang="en-US" sz="1500" dirty="0">
                <a:solidFill>
                  <a:srgbClr val="0D0D0D"/>
                </a:solidFill>
                <a:latin typeface="Poppins Light"/>
                <a:ea typeface="+mn-lt"/>
                <a:cs typeface="Poppins Light"/>
              </a:rPr>
              <a:t> nous </a:t>
            </a:r>
            <a:r>
              <a:rPr lang="en-US" sz="1500" dirty="0" err="1">
                <a:solidFill>
                  <a:srgbClr val="0D0D0D"/>
                </a:solidFill>
                <a:latin typeface="Poppins Light"/>
                <a:ea typeface="+mn-lt"/>
                <a:cs typeface="Poppins Light"/>
              </a:rPr>
              <a:t>examinons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nos</a:t>
            </a:r>
            <a:r>
              <a:rPr lang="en-US" sz="1500" dirty="0">
                <a:solidFill>
                  <a:srgbClr val="0D0D0D"/>
                </a:solidFill>
                <a:latin typeface="Poppins Light"/>
                <a:ea typeface="+mn-lt"/>
                <a:cs typeface="Poppins Light"/>
              </a:rPr>
              <a:t> codes et </a:t>
            </a:r>
            <a:r>
              <a:rPr lang="en-US" sz="1500" dirty="0" err="1">
                <a:solidFill>
                  <a:srgbClr val="0D0D0D"/>
                </a:solidFill>
                <a:latin typeface="Poppins Light"/>
                <a:ea typeface="+mn-lt"/>
                <a:cs typeface="Poppins Light"/>
              </a:rPr>
              <a:t>voyons</a:t>
            </a:r>
            <a:r>
              <a:rPr lang="en-US" sz="1500" dirty="0">
                <a:solidFill>
                  <a:srgbClr val="0D0D0D"/>
                </a:solidFill>
                <a:latin typeface="Poppins Light"/>
                <a:ea typeface="+mn-lt"/>
                <a:cs typeface="Poppins Light"/>
              </a:rPr>
              <a:t> comment </a:t>
            </a:r>
            <a:r>
              <a:rPr lang="en-US" sz="1500" dirty="0" err="1">
                <a:solidFill>
                  <a:srgbClr val="0D0D0D"/>
                </a:solidFill>
                <a:latin typeface="Poppins Light"/>
                <a:ea typeface="+mn-lt"/>
                <a:cs typeface="Poppins Light"/>
              </a:rPr>
              <a:t>ils</a:t>
            </a:r>
            <a:r>
              <a:rPr lang="en-US" sz="1500" dirty="0">
                <a:solidFill>
                  <a:srgbClr val="0D0D0D"/>
                </a:solidFill>
                <a:latin typeface="Poppins Light"/>
                <a:ea typeface="+mn-lt"/>
                <a:cs typeface="Poppins Light"/>
              </a:rPr>
              <a:t> se </a:t>
            </a:r>
            <a:r>
              <a:rPr lang="en-US" sz="1500" dirty="0" err="1">
                <a:solidFill>
                  <a:srgbClr val="0D0D0D"/>
                </a:solidFill>
                <a:latin typeface="Poppins Light"/>
                <a:ea typeface="+mn-lt"/>
                <a:cs typeface="Poppins Light"/>
              </a:rPr>
              <a:t>combinent</a:t>
            </a:r>
            <a:r>
              <a:rPr lang="en-US" sz="1500" dirty="0">
                <a:solidFill>
                  <a:srgbClr val="0D0D0D"/>
                </a:solidFill>
                <a:latin typeface="Poppins Light"/>
                <a:ea typeface="+mn-lt"/>
                <a:cs typeface="Poppins Light"/>
              </a:rPr>
              <a:t> pour </a:t>
            </a:r>
            <a:r>
              <a:rPr lang="en-US" sz="1500" dirty="0" err="1">
                <a:solidFill>
                  <a:srgbClr val="0D0D0D"/>
                </a:solidFill>
                <a:latin typeface="Poppins Light"/>
                <a:ea typeface="+mn-lt"/>
                <a:cs typeface="Poppins Light"/>
              </a:rPr>
              <a:t>répondre</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nos</a:t>
            </a:r>
            <a:r>
              <a:rPr lang="en-US" sz="1500" dirty="0">
                <a:solidFill>
                  <a:srgbClr val="0D0D0D"/>
                </a:solidFill>
                <a:latin typeface="Poppins Light"/>
                <a:ea typeface="+mn-lt"/>
                <a:cs typeface="Poppins Light"/>
              </a:rPr>
              <a:t> questions de recherche/</a:t>
            </a:r>
            <a:r>
              <a:rPr lang="en-US" sz="1500" dirty="0" err="1">
                <a:solidFill>
                  <a:srgbClr val="0D0D0D"/>
                </a:solidFill>
                <a:latin typeface="Poppins Light"/>
                <a:ea typeface="+mn-lt"/>
                <a:cs typeface="Poppins Light"/>
              </a:rPr>
              <a:t>d’évaluation</a:t>
            </a:r>
            <a:r>
              <a:rPr lang="en-US" sz="1500" dirty="0">
                <a:solidFill>
                  <a:srgbClr val="0D0D0D"/>
                </a:solidFill>
                <a:latin typeface="Poppins Light"/>
                <a:ea typeface="+mn-lt"/>
                <a:cs typeface="Poppins Light"/>
              </a:rPr>
              <a:t>.</a:t>
            </a:r>
            <a:endParaRPr lang="en-US" dirty="0"/>
          </a:p>
          <a:p>
            <a:r>
              <a:rPr lang="en-US" sz="1500" dirty="0" err="1">
                <a:solidFill>
                  <a:srgbClr val="0D0D0D"/>
                </a:solidFill>
                <a:latin typeface="Poppins Light"/>
                <a:ea typeface="+mn-lt"/>
                <a:cs typeface="Poppins Light"/>
              </a:rPr>
              <a:t>Ils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généralement</a:t>
            </a:r>
            <a:r>
              <a:rPr lang="en-US" sz="1500" dirty="0">
                <a:solidFill>
                  <a:srgbClr val="0D0D0D"/>
                </a:solidFill>
                <a:latin typeface="Poppins Light"/>
                <a:ea typeface="+mn-lt"/>
                <a:cs typeface="Poppins Light"/>
              </a:rPr>
              <a:t> plus larges et </a:t>
            </a:r>
            <a:r>
              <a:rPr lang="en-US" sz="1500" dirty="0" err="1">
                <a:solidFill>
                  <a:srgbClr val="0D0D0D"/>
                </a:solidFill>
                <a:latin typeface="Poppins Light"/>
                <a:ea typeface="+mn-lt"/>
                <a:cs typeface="Poppins Light"/>
              </a:rPr>
              <a:t>inclusifs</a:t>
            </a:r>
            <a:r>
              <a:rPr lang="en-US" sz="1500" dirty="0">
                <a:solidFill>
                  <a:srgbClr val="0D0D0D"/>
                </a:solidFill>
                <a:latin typeface="Poppins Light"/>
                <a:ea typeface="+mn-lt"/>
                <a:cs typeface="Poppins Light"/>
              </a:rPr>
              <a:t> que les codes (un </a:t>
            </a:r>
            <a:r>
              <a:rPr lang="en-US" sz="1500" dirty="0" err="1">
                <a:solidFill>
                  <a:srgbClr val="0D0D0D"/>
                </a:solidFill>
                <a:latin typeface="Poppins Light"/>
                <a:ea typeface="+mn-lt"/>
                <a:cs typeface="Poppins Light"/>
              </a:rPr>
              <a:t>thème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regroupe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souvent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plusieurs</a:t>
            </a:r>
            <a:r>
              <a:rPr lang="en-US" sz="1500" dirty="0">
                <a:solidFill>
                  <a:srgbClr val="0D0D0D"/>
                </a:solidFill>
                <a:latin typeface="Poppins Light"/>
                <a:ea typeface="+mn-lt"/>
                <a:cs typeface="Poppins Light"/>
              </a:rPr>
              <a:t> codes), et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exprimés</a:t>
            </a:r>
            <a:r>
              <a:rPr lang="en-US" sz="1500" dirty="0">
                <a:solidFill>
                  <a:srgbClr val="0D0D0D"/>
                </a:solidFill>
                <a:latin typeface="Poppins Light"/>
                <a:ea typeface="+mn-lt"/>
                <a:cs typeface="Poppins Light"/>
              </a:rPr>
              <a:t> par des expressions plus longues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des phrases.</a:t>
            </a:r>
            <a:endParaRPr lang="en-US" dirty="0"/>
          </a:p>
          <a:p>
            <a:r>
              <a:rPr lang="en-US" sz="1500" dirty="0">
                <a:solidFill>
                  <a:srgbClr val="0D0D0D"/>
                </a:solidFill>
                <a:latin typeface="Poppins Light"/>
                <a:ea typeface="+mn-lt"/>
                <a:cs typeface="Poppins Light"/>
              </a:rPr>
              <a:t>Les questions de </a:t>
            </a:r>
            <a:r>
              <a:rPr lang="en-US" sz="1500" dirty="0" err="1">
                <a:solidFill>
                  <a:srgbClr val="0D0D0D"/>
                </a:solidFill>
                <a:latin typeface="Poppins Light"/>
                <a:ea typeface="+mn-lt"/>
                <a:cs typeface="Poppins Light"/>
              </a:rPr>
              <a:t>l’entretien</a:t>
            </a:r>
            <a:r>
              <a:rPr lang="en-US" sz="1500" dirty="0">
                <a:solidFill>
                  <a:srgbClr val="0D0D0D"/>
                </a:solidFill>
                <a:latin typeface="Poppins Light"/>
                <a:ea typeface="+mn-lt"/>
                <a:cs typeface="Poppins Light"/>
              </a:rPr>
              <a:t> ne </a:t>
            </a:r>
            <a:r>
              <a:rPr lang="en-US" sz="1500" dirty="0" err="1">
                <a:solidFill>
                  <a:srgbClr val="0D0D0D"/>
                </a:solidFill>
                <a:latin typeface="Poppins Light"/>
                <a:ea typeface="+mn-lt"/>
                <a:cs typeface="Poppins Light"/>
              </a:rPr>
              <a:t>suffisent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généralement</a:t>
            </a:r>
            <a:r>
              <a:rPr lang="en-US" sz="1500" dirty="0">
                <a:solidFill>
                  <a:srgbClr val="0D0D0D"/>
                </a:solidFill>
                <a:latin typeface="Poppins Light"/>
                <a:ea typeface="+mn-lt"/>
                <a:cs typeface="Poppins Light"/>
              </a:rPr>
              <a:t> pas à les identifier : il faut pour </a:t>
            </a:r>
            <a:r>
              <a:rPr lang="en-US" sz="1500" dirty="0" err="1">
                <a:solidFill>
                  <a:srgbClr val="0D0D0D"/>
                </a:solidFill>
                <a:latin typeface="Poppins Light"/>
                <a:ea typeface="+mn-lt"/>
                <a:cs typeface="Poppins Light"/>
              </a:rPr>
              <a:t>cela</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procéder</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analyse</a:t>
            </a:r>
            <a:r>
              <a:rPr lang="en-US" sz="1500" dirty="0">
                <a:solidFill>
                  <a:srgbClr val="0D0D0D"/>
                </a:solidFill>
                <a:latin typeface="Poppins Light"/>
                <a:ea typeface="+mn-lt"/>
                <a:cs typeface="Poppins Light"/>
              </a:rPr>
              <a:t> et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interprétation</a:t>
            </a:r>
            <a:r>
              <a:rPr lang="en-US" sz="1500" dirty="0">
                <a:solidFill>
                  <a:srgbClr val="0D0D0D"/>
                </a:solidFill>
                <a:latin typeface="Poppins Light"/>
                <a:ea typeface="+mn-lt"/>
                <a:cs typeface="Poppins Light"/>
              </a:rPr>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3.png" descr="preencoded.png"/>
          <p:cNvPicPr>
            <a:picLocks noChangeAspect="1"/>
          </p:cNvPicPr>
          <p:nvPr/>
        </p:nvPicPr>
        <p:blipFill>
          <a:blip r:embed="rId5"/>
          <a:srcRect/>
          <a:stretch/>
        </p:blipFill>
        <p:spPr>
          <a:xfrm>
            <a:off x="10496550" y="2257425"/>
            <a:ext cx="7277100" cy="7534275"/>
          </a:xfrm>
          <a:prstGeom prst="rect">
            <a:avLst/>
          </a:prstGeom>
        </p:spPr>
      </p:pic>
      <p:pic>
        <p:nvPicPr>
          <p:cNvPr id="4" name="image2.png" descr="preencoded.png"/>
          <p:cNvPicPr>
            <a:picLocks noChangeAspect="1"/>
          </p:cNvPicPr>
          <p:nvPr/>
        </p:nvPicPr>
        <p:blipFill>
          <a:blip r:embed="rId6"/>
          <a:srcRect/>
          <a:stretch/>
        </p:blipFill>
        <p:spPr>
          <a:xfrm>
            <a:off x="819150" y="5467350"/>
            <a:ext cx="9363075" cy="3152775"/>
          </a:xfrm>
          <a:prstGeom prst="rect">
            <a:avLst/>
          </a:prstGeom>
        </p:spPr>
      </p:pic>
      <p:pic>
        <p:nvPicPr>
          <p:cNvPr id="5" name="Frame 209558490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2657475"/>
            <a:ext cx="9096375" cy="1895475"/>
          </a:xfrm>
          <a:prstGeom prst="rect">
            <a:avLst/>
          </a:prstGeom>
        </p:spPr>
      </p:pic>
      <p:sp>
        <p:nvSpPr>
          <p:cNvPr id="6" name="Coding in a Word document"/>
          <p:cNvSpPr/>
          <p:nvPr/>
        </p:nvSpPr>
        <p:spPr>
          <a:xfrm>
            <a:off x="952500" y="571500"/>
            <a:ext cx="16640175"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Coder sous Word</a:t>
            </a:r>
            <a:endParaRPr lang="en-US" dirty="0"/>
          </a:p>
        </p:txBody>
      </p:sp>
      <p:sp>
        <p:nvSpPr>
          <p:cNvPr id="7" name="KII  Research topic adolescent health Location Fara Village in Bagara Somalia Participant Fara village chief FC"/>
          <p:cNvSpPr/>
          <p:nvPr/>
        </p:nvSpPr>
        <p:spPr>
          <a:xfrm>
            <a:off x="1257300" y="2962275"/>
            <a:ext cx="8505825" cy="1285875"/>
          </a:xfrm>
          <a:prstGeom prst="rect">
            <a:avLst/>
          </a:prstGeom>
          <a:noFill/>
          <a:ln/>
        </p:spPr>
        <p:txBody>
          <a:bodyPr wrap="square" lIns="0" tIns="0" rIns="0" bIns="0" rtlCol="0" anchor="t"/>
          <a:lstStyle/>
          <a:p>
            <a:r>
              <a:rPr lang="en-US" sz="2250">
                <a:solidFill>
                  <a:srgbClr val="2F9C67"/>
                </a:solidFill>
                <a:latin typeface="Poppins SemiBold"/>
                <a:ea typeface="+mn-lt"/>
                <a:cs typeface="Poppins SemiBold"/>
              </a:rPr>
              <a:t>Entretien avec un </a:t>
            </a:r>
            <a:r>
              <a:rPr lang="en-US" sz="2250" err="1">
                <a:solidFill>
                  <a:srgbClr val="2F9C67"/>
                </a:solidFill>
                <a:latin typeface="Poppins SemiBold"/>
                <a:ea typeface="+mn-lt"/>
                <a:cs typeface="Poppins SemiBold"/>
              </a:rPr>
              <a:t>informateur</a:t>
            </a:r>
            <a:r>
              <a:rPr lang="en-US" sz="2250" dirty="0">
                <a:solidFill>
                  <a:srgbClr val="2F9C67"/>
                </a:solidFill>
                <a:latin typeface="Poppins SemiBold"/>
                <a:ea typeface="+mn-lt"/>
                <a:cs typeface="Poppins SemiBold"/>
              </a:rPr>
              <a:t> </a:t>
            </a:r>
            <a:r>
              <a:rPr lang="en-US" sz="2250" err="1">
                <a:solidFill>
                  <a:srgbClr val="2F9C67"/>
                </a:solidFill>
                <a:latin typeface="Poppins SemiBold"/>
                <a:ea typeface="+mn-lt"/>
                <a:cs typeface="Poppins SemiBold"/>
              </a:rPr>
              <a:t>clé</a:t>
            </a:r>
            <a:r>
              <a:rPr lang="en-US" sz="2250">
                <a:solidFill>
                  <a:srgbClr val="2F9C67"/>
                </a:solidFill>
                <a:latin typeface="Poppins SemiBold"/>
                <a:ea typeface="+mn-lt"/>
                <a:cs typeface="Poppins SemiBold"/>
              </a:rPr>
              <a:t> – </a:t>
            </a:r>
            <a:r>
              <a:rPr lang="en-US" sz="2250" err="1">
                <a:solidFill>
                  <a:srgbClr val="2F9C67"/>
                </a:solidFill>
                <a:latin typeface="Poppins SemiBold"/>
                <a:ea typeface="+mn-lt"/>
                <a:cs typeface="Poppins SemiBold"/>
              </a:rPr>
              <a:t>Sujet</a:t>
            </a:r>
            <a:r>
              <a:rPr lang="en-US" sz="2250">
                <a:solidFill>
                  <a:srgbClr val="2F9C67"/>
                </a:solidFill>
                <a:latin typeface="Poppins SemiBold"/>
                <a:ea typeface="+mn-lt"/>
                <a:cs typeface="Poppins SemiBold"/>
              </a:rPr>
              <a:t> de recherche : santé des adolescents</a:t>
            </a:r>
            <a:r>
              <a:rPr lang="en-US" sz="2250" dirty="0">
                <a:solidFill>
                  <a:srgbClr val="2F9C67"/>
                </a:solidFill>
                <a:latin typeface="Poppins SemiBold"/>
                <a:ea typeface="Poppins SemiBold" pitchFamily="34" charset="-122"/>
                <a:cs typeface="Poppins SemiBold"/>
              </a:rPr>
              <a:t>
</a:t>
            </a:r>
            <a:r>
              <a:rPr lang="en-US" sz="2250">
                <a:latin typeface="Poppins SemiBold"/>
                <a:ea typeface="+mn-lt"/>
                <a:cs typeface="Poppins SemiBold"/>
              </a:rPr>
              <a:t>Lieu : Village de Fara à </a:t>
            </a:r>
            <a:r>
              <a:rPr lang="en-US" sz="2250" err="1">
                <a:latin typeface="Poppins SemiBold"/>
                <a:ea typeface="+mn-lt"/>
                <a:cs typeface="Poppins SemiBold"/>
              </a:rPr>
              <a:t>Bagara</a:t>
            </a:r>
            <a:r>
              <a:rPr lang="en-US" sz="2250" dirty="0">
                <a:latin typeface="Poppins SemiBold"/>
                <a:ea typeface="+mn-lt"/>
                <a:cs typeface="Poppins SemiBold"/>
              </a:rPr>
              <a:t> </a:t>
            </a:r>
            <a:r>
              <a:rPr lang="en-US" sz="2250" err="1">
                <a:latin typeface="Poppins SemiBold"/>
                <a:ea typeface="+mn-lt"/>
                <a:cs typeface="Poppins SemiBold"/>
              </a:rPr>
              <a:t>en</a:t>
            </a:r>
            <a:r>
              <a:rPr lang="en-US" sz="2250" dirty="0">
                <a:latin typeface="Poppins SemiBold"/>
                <a:ea typeface="+mn-lt"/>
                <a:cs typeface="Poppins SemiBold"/>
              </a:rPr>
              <a:t> </a:t>
            </a:r>
            <a:r>
              <a:rPr lang="en-US" sz="2250" err="1">
                <a:latin typeface="Poppins SemiBold"/>
                <a:ea typeface="+mn-lt"/>
                <a:cs typeface="Poppins SemiBold"/>
              </a:rPr>
              <a:t>Somalie</a:t>
            </a:r>
            <a:endParaRPr lang="en-US" sz="2250" err="1">
              <a:latin typeface="Poppins SemiBold"/>
              <a:ea typeface="Calibri"/>
              <a:cs typeface="Calibri"/>
            </a:endParaRPr>
          </a:p>
          <a:p>
            <a:r>
              <a:rPr lang="en-US" sz="2250">
                <a:latin typeface="Poppins SemiBold"/>
                <a:ea typeface="+mn-lt"/>
                <a:cs typeface="Poppins SemiBold"/>
              </a:rPr>
              <a:t>Participant : chef du village de Fara (FC)</a:t>
            </a:r>
            <a:endParaRPr lang="en-US"/>
          </a:p>
          <a:p>
            <a:endParaRPr lang="en-US" sz="2250" dirty="0">
              <a:solidFill>
                <a:srgbClr val="2F9C67"/>
              </a:solidFill>
              <a:latin typeface="Poppins SemiBold"/>
              <a:ea typeface="Calibri"/>
              <a:cs typeface="Poppins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3438525"/>
            <a:ext cx="7848600" cy="628650"/>
          </a:xfrm>
          <a:prstGeom prst="rect">
            <a:avLst/>
          </a:prstGeom>
        </p:spPr>
      </p:pic>
      <p:pic>
        <p:nvPicPr>
          <p:cNvPr id="3" name="Frame 2095584900" descr="preencoded.png"/>
          <p:cNvPicPr>
            <a:picLocks noChangeAspect="1"/>
          </p:cNvPicPr>
          <p:nvPr/>
        </p:nvPicPr>
        <p:blipFill>
          <a:blip r:embed="rId5"/>
          <a:srcRect/>
          <a:stretch/>
        </p:blipFill>
        <p:spPr>
          <a:xfrm>
            <a:off x="0" y="0"/>
            <a:ext cx="18288000" cy="2505075"/>
          </a:xfrm>
          <a:prstGeom prst="rect">
            <a:avLst/>
          </a:prstGeom>
        </p:spPr>
      </p:pic>
      <p:pic>
        <p:nvPicPr>
          <p:cNvPr id="4" name="Block 4"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05975" y="3438525"/>
            <a:ext cx="7848600" cy="628650"/>
          </a:xfrm>
          <a:prstGeom prst="rect">
            <a:avLst/>
          </a:prstGeom>
        </p:spPr>
      </p:pic>
      <p:pic>
        <p:nvPicPr>
          <p:cNvPr id="5" name="Block 6"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6448425"/>
            <a:ext cx="7848600" cy="628650"/>
          </a:xfrm>
          <a:prstGeom prst="rect">
            <a:avLst/>
          </a:prstGeom>
        </p:spPr>
      </p:pic>
      <p:sp>
        <p:nvSpPr>
          <p:cNvPr id="6" name="CODES"/>
          <p:cNvSpPr/>
          <p:nvPr/>
        </p:nvSpPr>
        <p:spPr>
          <a:xfrm>
            <a:off x="1104900"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CODES</a:t>
            </a:r>
            <a:endParaRPr lang="en-US" sz="1800" dirty="0"/>
          </a:p>
        </p:txBody>
      </p:sp>
      <p:sp>
        <p:nvSpPr>
          <p:cNvPr id="7" name="Step 3 Generating theme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Étape 3 : </a:t>
            </a:r>
            <a:r>
              <a:rPr lang="en-US" sz="5250" dirty="0" err="1">
                <a:solidFill>
                  <a:srgbClr val="FFFFFF"/>
                </a:solidFill>
                <a:latin typeface="Poppins SemiBold"/>
                <a:ea typeface="+mn-lt"/>
                <a:cs typeface="Poppins SemiBold"/>
              </a:rPr>
              <a:t>Dégager</a:t>
            </a:r>
            <a:r>
              <a:rPr lang="en-US" sz="5250" dirty="0">
                <a:solidFill>
                  <a:srgbClr val="FFFFFF"/>
                </a:solidFill>
                <a:latin typeface="Poppins SemiBold"/>
                <a:ea typeface="+mn-lt"/>
                <a:cs typeface="Poppins SemiBold"/>
              </a:rPr>
              <a:t> des </a:t>
            </a:r>
            <a:r>
              <a:rPr lang="en-US" sz="5250" dirty="0" err="1">
                <a:solidFill>
                  <a:srgbClr val="FFFFFF"/>
                </a:solidFill>
                <a:latin typeface="Poppins SemiBold"/>
                <a:ea typeface="+mn-lt"/>
                <a:cs typeface="Poppins SemiBold"/>
              </a:rPr>
              <a:t>thèmes</a:t>
            </a:r>
            <a:endParaRPr lang="en-US" dirty="0" err="1"/>
          </a:p>
        </p:txBody>
      </p:sp>
      <p:sp>
        <p:nvSpPr>
          <p:cNvPr id="8" name="Basic analytic units You can think of them as labels words or short phrases given to a piece of text about a particular topic Tools for organising your data"/>
          <p:cNvSpPr/>
          <p:nvPr/>
        </p:nvSpPr>
        <p:spPr>
          <a:xfrm>
            <a:off x="952500" y="4333875"/>
            <a:ext cx="7863014" cy="125730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Unités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d’analyse</a:t>
            </a:r>
            <a:r>
              <a:rPr lang="en-US" sz="1500">
                <a:solidFill>
                  <a:srgbClr val="0D0D0D"/>
                </a:solidFill>
                <a:latin typeface="Poppins Light"/>
                <a:ea typeface="+mn-lt"/>
                <a:cs typeface="Poppins Light"/>
              </a:rPr>
              <a:t> de base. </a:t>
            </a:r>
            <a:endParaRPr lang="en-US"/>
          </a:p>
          <a:p>
            <a:r>
              <a:rPr lang="en-US" sz="1500">
                <a:solidFill>
                  <a:srgbClr val="0D0D0D"/>
                </a:solidFill>
                <a:latin typeface="Poppins Light"/>
                <a:ea typeface="+mn-lt"/>
                <a:cs typeface="Poppins Light"/>
              </a:rPr>
              <a:t>Vous </a:t>
            </a:r>
            <a:r>
              <a:rPr lang="en-US" sz="1500" err="1">
                <a:solidFill>
                  <a:srgbClr val="0D0D0D"/>
                </a:solidFill>
                <a:latin typeface="Poppins Light"/>
                <a:ea typeface="+mn-lt"/>
                <a:cs typeface="Poppins Light"/>
              </a:rPr>
              <a:t>pouvez</a:t>
            </a:r>
            <a:r>
              <a:rPr lang="en-US" sz="1500">
                <a:solidFill>
                  <a:srgbClr val="0D0D0D"/>
                </a:solidFill>
                <a:latin typeface="Poppins Light"/>
                <a:ea typeface="+mn-lt"/>
                <a:cs typeface="Poppins Light"/>
              </a:rPr>
              <a:t> les voir comme des étiquettes (mots ou expressions courtes) attribuées à un segment de texte se rapportant à un sujet particulier.</a:t>
            </a:r>
            <a:endParaRPr lang="en-US"/>
          </a:p>
          <a:p>
            <a:r>
              <a:rPr lang="en-US" sz="1500" err="1">
                <a:solidFill>
                  <a:srgbClr val="0D0D0D"/>
                </a:solidFill>
                <a:latin typeface="Poppins Light"/>
                <a:ea typeface="+mn-lt"/>
                <a:cs typeface="Poppins Light"/>
              </a:rPr>
              <a:t>Outils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permettant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d’organiser</a:t>
            </a:r>
            <a:r>
              <a:rPr lang="en-US" sz="1500">
                <a:solidFill>
                  <a:srgbClr val="0D0D0D"/>
                </a:solidFill>
                <a:latin typeface="Poppins Light"/>
                <a:ea typeface="+mn-lt"/>
                <a:cs typeface="Poppins Light"/>
              </a:rPr>
              <a:t> vos données.</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9" name="THEMES"/>
          <p:cNvSpPr/>
          <p:nvPr/>
        </p:nvSpPr>
        <p:spPr>
          <a:xfrm>
            <a:off x="9858375"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THEMES</a:t>
            </a:r>
            <a:endParaRPr lang="en-US" sz="1800" dirty="0"/>
          </a:p>
        </p:txBody>
      </p:sp>
      <p:sp>
        <p:nvSpPr>
          <p:cNvPr id="10" name="The overarching ideas  the pattern or relationships across the data set Emerge when we look over our codes and see how they combine to answer our researchassessment questions Tend to be broader and more inclusive than codes often combining several codes i"/>
          <p:cNvSpPr/>
          <p:nvPr/>
        </p:nvSpPr>
        <p:spPr>
          <a:xfrm>
            <a:off x="9710607" y="4333875"/>
            <a:ext cx="7863014" cy="220027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Ce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les idées principales – récurrences ou relations ressortant de l’ensemble de données.</a:t>
            </a:r>
            <a:endParaRPr lang="en-US" dirty="0"/>
          </a:p>
          <a:p>
            <a:r>
              <a:rPr lang="en-US" sz="1500" dirty="0" err="1">
                <a:solidFill>
                  <a:srgbClr val="0D0D0D"/>
                </a:solidFill>
                <a:latin typeface="Poppins Light"/>
                <a:ea typeface="+mn-lt"/>
                <a:cs typeface="Poppins Light"/>
              </a:rPr>
              <a:t>Ils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émergent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lorsque</a:t>
            </a:r>
            <a:r>
              <a:rPr lang="en-US" sz="1500" dirty="0">
                <a:solidFill>
                  <a:srgbClr val="0D0D0D"/>
                </a:solidFill>
                <a:latin typeface="Poppins Light"/>
                <a:ea typeface="+mn-lt"/>
                <a:cs typeface="Poppins Light"/>
              </a:rPr>
              <a:t> nous examinons nos codes et voyons comment ils se </a:t>
            </a:r>
            <a:r>
              <a:rPr lang="en-US" sz="1500" dirty="0" err="1">
                <a:solidFill>
                  <a:srgbClr val="0D0D0D"/>
                </a:solidFill>
                <a:latin typeface="Poppins Light"/>
                <a:ea typeface="+mn-lt"/>
                <a:cs typeface="Poppins Light"/>
              </a:rPr>
              <a:t>combinent</a:t>
            </a:r>
            <a:r>
              <a:rPr lang="en-US" sz="1500" dirty="0">
                <a:solidFill>
                  <a:srgbClr val="0D0D0D"/>
                </a:solidFill>
                <a:latin typeface="Poppins Light"/>
                <a:ea typeface="+mn-lt"/>
                <a:cs typeface="Poppins Light"/>
              </a:rPr>
              <a:t> pour </a:t>
            </a:r>
            <a:r>
              <a:rPr lang="en-US" sz="1500" dirty="0" err="1">
                <a:solidFill>
                  <a:srgbClr val="0D0D0D"/>
                </a:solidFill>
                <a:latin typeface="Poppins Light"/>
                <a:ea typeface="+mn-lt"/>
                <a:cs typeface="Poppins Light"/>
              </a:rPr>
              <a:t>répondre</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nos</a:t>
            </a:r>
            <a:r>
              <a:rPr lang="en-US" sz="1500" dirty="0">
                <a:solidFill>
                  <a:srgbClr val="0D0D0D"/>
                </a:solidFill>
                <a:latin typeface="Poppins Light"/>
                <a:ea typeface="+mn-lt"/>
                <a:cs typeface="Poppins Light"/>
              </a:rPr>
              <a:t> questions de recherche/</a:t>
            </a:r>
            <a:r>
              <a:rPr lang="en-US" sz="1500" dirty="0" err="1">
                <a:solidFill>
                  <a:srgbClr val="0D0D0D"/>
                </a:solidFill>
                <a:latin typeface="Poppins Light"/>
                <a:ea typeface="+mn-lt"/>
                <a:cs typeface="Poppins Light"/>
              </a:rPr>
              <a:t>d’évaluation</a:t>
            </a:r>
            <a:r>
              <a:rPr lang="en-US" sz="1500" dirty="0">
                <a:solidFill>
                  <a:srgbClr val="0D0D0D"/>
                </a:solidFill>
                <a:latin typeface="Poppins Light"/>
                <a:ea typeface="+mn-lt"/>
                <a:cs typeface="Poppins Light"/>
              </a:rPr>
              <a:t>.</a:t>
            </a:r>
            <a:endParaRPr lang="en-US" dirty="0"/>
          </a:p>
          <a:p>
            <a:r>
              <a:rPr lang="en-US" sz="1500" dirty="0" err="1">
                <a:solidFill>
                  <a:srgbClr val="0D0D0D"/>
                </a:solidFill>
                <a:latin typeface="Poppins Light"/>
                <a:ea typeface="+mn-lt"/>
                <a:cs typeface="Poppins Light"/>
              </a:rPr>
              <a:t>Ils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généralement</a:t>
            </a:r>
            <a:r>
              <a:rPr lang="en-US" sz="1500" dirty="0">
                <a:solidFill>
                  <a:srgbClr val="0D0D0D"/>
                </a:solidFill>
                <a:latin typeface="Poppins Light"/>
                <a:ea typeface="+mn-lt"/>
                <a:cs typeface="Poppins Light"/>
              </a:rPr>
              <a:t> plus larges et </a:t>
            </a:r>
            <a:r>
              <a:rPr lang="en-US" sz="1500" dirty="0" err="1">
                <a:solidFill>
                  <a:srgbClr val="0D0D0D"/>
                </a:solidFill>
                <a:latin typeface="Poppins Light"/>
                <a:ea typeface="+mn-lt"/>
                <a:cs typeface="Poppins Light"/>
              </a:rPr>
              <a:t>inclusifs</a:t>
            </a:r>
            <a:r>
              <a:rPr lang="en-US" sz="1500" dirty="0">
                <a:solidFill>
                  <a:srgbClr val="0D0D0D"/>
                </a:solidFill>
                <a:latin typeface="Poppins Light"/>
                <a:ea typeface="+mn-lt"/>
                <a:cs typeface="Poppins Light"/>
              </a:rPr>
              <a:t> que les codes (un </a:t>
            </a:r>
            <a:r>
              <a:rPr lang="en-US" sz="1500" dirty="0" err="1">
                <a:solidFill>
                  <a:srgbClr val="0D0D0D"/>
                </a:solidFill>
                <a:latin typeface="Poppins Light"/>
                <a:ea typeface="+mn-lt"/>
                <a:cs typeface="Poppins Light"/>
              </a:rPr>
              <a:t>thème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regroupe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souvent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plusieurs</a:t>
            </a:r>
            <a:r>
              <a:rPr lang="en-US" sz="1500" dirty="0">
                <a:solidFill>
                  <a:srgbClr val="0D0D0D"/>
                </a:solidFill>
                <a:latin typeface="Poppins Light"/>
                <a:ea typeface="+mn-lt"/>
                <a:cs typeface="Poppins Light"/>
              </a:rPr>
              <a:t> codes), et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exprimés</a:t>
            </a:r>
            <a:r>
              <a:rPr lang="en-US" sz="1500" dirty="0">
                <a:solidFill>
                  <a:srgbClr val="0D0D0D"/>
                </a:solidFill>
                <a:latin typeface="Poppins Light"/>
                <a:ea typeface="+mn-lt"/>
                <a:cs typeface="Poppins Light"/>
              </a:rPr>
              <a:t> par des expressions plus longues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des phrases.</a:t>
            </a:r>
            <a:endParaRPr lang="en-US" dirty="0"/>
          </a:p>
          <a:p>
            <a:r>
              <a:rPr lang="en-US" sz="1500" dirty="0">
                <a:solidFill>
                  <a:srgbClr val="0D0D0D"/>
                </a:solidFill>
                <a:latin typeface="Poppins Light"/>
                <a:ea typeface="+mn-lt"/>
                <a:cs typeface="Poppins Light"/>
              </a:rPr>
              <a:t>Les questions de </a:t>
            </a:r>
            <a:r>
              <a:rPr lang="en-US" sz="1500" dirty="0" err="1">
                <a:solidFill>
                  <a:srgbClr val="0D0D0D"/>
                </a:solidFill>
                <a:latin typeface="Poppins Light"/>
                <a:ea typeface="+mn-lt"/>
                <a:cs typeface="Poppins Light"/>
              </a:rPr>
              <a:t>l’entretien</a:t>
            </a:r>
            <a:r>
              <a:rPr lang="en-US" sz="1500" dirty="0">
                <a:solidFill>
                  <a:srgbClr val="0D0D0D"/>
                </a:solidFill>
                <a:latin typeface="Poppins Light"/>
                <a:ea typeface="+mn-lt"/>
                <a:cs typeface="Poppins Light"/>
              </a:rPr>
              <a:t> ne </a:t>
            </a:r>
            <a:r>
              <a:rPr lang="en-US" sz="1500" dirty="0" err="1">
                <a:solidFill>
                  <a:srgbClr val="0D0D0D"/>
                </a:solidFill>
                <a:latin typeface="Poppins Light"/>
                <a:ea typeface="+mn-lt"/>
                <a:cs typeface="Poppins Light"/>
              </a:rPr>
              <a:t>suffisent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généralement</a:t>
            </a:r>
            <a:r>
              <a:rPr lang="en-US" sz="1500" dirty="0">
                <a:solidFill>
                  <a:srgbClr val="0D0D0D"/>
                </a:solidFill>
                <a:latin typeface="Poppins Light"/>
                <a:ea typeface="+mn-lt"/>
                <a:cs typeface="Poppins Light"/>
              </a:rPr>
              <a:t> pas à les identifier : il faut pour </a:t>
            </a:r>
            <a:r>
              <a:rPr lang="en-US" sz="1500" dirty="0" err="1">
                <a:solidFill>
                  <a:srgbClr val="0D0D0D"/>
                </a:solidFill>
                <a:latin typeface="Poppins Light"/>
                <a:ea typeface="+mn-lt"/>
                <a:cs typeface="Poppins Light"/>
              </a:rPr>
              <a:t>cela</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procéder</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analyse</a:t>
            </a:r>
            <a:r>
              <a:rPr lang="en-US" sz="1500" dirty="0">
                <a:solidFill>
                  <a:srgbClr val="0D0D0D"/>
                </a:solidFill>
                <a:latin typeface="Poppins Light"/>
                <a:ea typeface="+mn-lt"/>
                <a:cs typeface="Poppins Light"/>
              </a:rPr>
              <a:t> et 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interprétation</a:t>
            </a:r>
            <a:r>
              <a:rPr lang="en-US" sz="1500" dirty="0">
                <a:solidFill>
                  <a:srgbClr val="0D0D0D"/>
                </a:solidFill>
                <a:latin typeface="Poppins Light"/>
                <a:ea typeface="+mn-lt"/>
                <a:cs typeface="Poppins Light"/>
              </a:rPr>
              <a:t>.</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11" name="Overarching theme"/>
          <p:cNvSpPr/>
          <p:nvPr/>
        </p:nvSpPr>
        <p:spPr>
          <a:xfrm>
            <a:off x="1104900" y="6600825"/>
            <a:ext cx="4781550" cy="32385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Thème</a:t>
            </a:r>
            <a:r>
              <a:rPr lang="en-US">
                <a:solidFill>
                  <a:srgbClr val="FFFFFF"/>
                </a:solidFill>
                <a:latin typeface="Poppins SemiBold"/>
                <a:ea typeface="+mn-lt"/>
                <a:cs typeface="Poppins SemiBold"/>
              </a:rPr>
              <a:t> principal</a:t>
            </a:r>
            <a:endParaRPr lang="en-US"/>
          </a:p>
          <a:p>
            <a:pPr marL="0" indent="0" algn="l">
              <a:lnSpc>
                <a:spcPts val="2550"/>
              </a:lnSpc>
              <a:buNone/>
            </a:pPr>
            <a:endParaRPr lang="en-US" sz="1800" dirty="0">
              <a:solidFill>
                <a:srgbClr val="FFFFFF"/>
              </a:solidFill>
              <a:latin typeface="Poppins SemiBold"/>
              <a:cs typeface="Poppins SemiBold"/>
            </a:endParaRPr>
          </a:p>
        </p:txBody>
      </p:sp>
      <p:sp>
        <p:nvSpPr>
          <p:cNvPr id="12" name="Social position influences access to healthy foods for adolescents in rural Somalia"/>
          <p:cNvSpPr/>
          <p:nvPr/>
        </p:nvSpPr>
        <p:spPr>
          <a:xfrm>
            <a:off x="957132" y="7343775"/>
            <a:ext cx="7863014" cy="6286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Dans les zones rurales de Somalie, la situation sociale a une influence sur l’accès des adolescents à une alimentation saine</a:t>
            </a:r>
            <a:endParaRPr lang="en-US"/>
          </a:p>
          <a:p>
            <a:pPr marL="0" indent="0" algn="l">
              <a:lnSpc>
                <a:spcPts val="2475"/>
              </a:lnSpc>
              <a:buNone/>
            </a:pPr>
            <a:endParaRPr lang="en-US" sz="1500" dirty="0">
              <a:solidFill>
                <a:srgbClr val="0D0D0D"/>
              </a:solidFill>
              <a:latin typeface="Poppins Light"/>
              <a:cs typeface="Poppins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8"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5724525"/>
            <a:ext cx="16602075" cy="4057650"/>
          </a:xfrm>
          <a:prstGeom prst="rect">
            <a:avLst/>
          </a:prstGeom>
        </p:spPr>
      </p:pic>
      <p:pic>
        <p:nvPicPr>
          <p:cNvPr id="4" name="Frame 2095584913"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2867025"/>
            <a:ext cx="16602075" cy="2590800"/>
          </a:xfrm>
          <a:prstGeom prst="rect">
            <a:avLst/>
          </a:prstGeom>
        </p:spPr>
      </p:pic>
      <p:sp>
        <p:nvSpPr>
          <p:cNvPr id="5" name="Deductive vs inductive coding"/>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Deductive vs. inductive coding</a:t>
            </a:r>
            <a:endParaRPr lang="en-US" sz="5250" dirty="0"/>
          </a:p>
        </p:txBody>
      </p:sp>
      <p:sp>
        <p:nvSpPr>
          <p:cNvPr id="6" name="Look back at your data and codebook from cholera RQA What are some overarching themes"/>
          <p:cNvSpPr/>
          <p:nvPr/>
        </p:nvSpPr>
        <p:spPr>
          <a:xfrm>
            <a:off x="1485900" y="6348413"/>
            <a:ext cx="15554325" cy="1143000"/>
          </a:xfrm>
          <a:prstGeom prst="rect">
            <a:avLst/>
          </a:prstGeom>
          <a:noFill/>
          <a:ln/>
        </p:spPr>
        <p:txBody>
          <a:bodyPr wrap="square" lIns="0" tIns="0" rIns="0" bIns="0" rtlCol="0" anchor="t"/>
          <a:lstStyle/>
          <a:p>
            <a:r>
              <a:rPr lang="en-US" sz="3000" dirty="0" err="1">
                <a:solidFill>
                  <a:srgbClr val="0D0D0D"/>
                </a:solidFill>
                <a:latin typeface="Poppins SemiBold"/>
                <a:ea typeface="+mn-lt"/>
                <a:cs typeface="Poppins SemiBold"/>
              </a:rPr>
              <a:t>Reportez-vous</a:t>
            </a:r>
            <a:r>
              <a:rPr lang="en-US" sz="3000" dirty="0">
                <a:solidFill>
                  <a:srgbClr val="0D0D0D"/>
                </a:solidFill>
                <a:latin typeface="Poppins SemiBold"/>
                <a:ea typeface="+mn-lt"/>
                <a:cs typeface="Poppins SemiBold"/>
              </a:rPr>
              <a:t> aux données et au livres de codes de </a:t>
            </a:r>
            <a:r>
              <a:rPr lang="en-US" sz="3000" dirty="0" err="1">
                <a:solidFill>
                  <a:srgbClr val="0D0D0D"/>
                </a:solidFill>
                <a:latin typeface="Poppins SemiBold"/>
                <a:ea typeface="+mn-lt"/>
                <a:cs typeface="Poppins SemiBold"/>
              </a:rPr>
              <a:t>l’EQR</a:t>
            </a:r>
            <a:r>
              <a:rPr lang="en-US" sz="3000" dirty="0">
                <a:solidFill>
                  <a:srgbClr val="0D0D0D"/>
                </a:solidFill>
                <a:latin typeface="Poppins SemiBold"/>
                <a:ea typeface="+mn-lt"/>
                <a:cs typeface="Poppins SemiBold"/>
              </a:rPr>
              <a:t> sur le </a:t>
            </a:r>
            <a:r>
              <a:rPr lang="en-US" sz="3000" dirty="0" err="1">
                <a:solidFill>
                  <a:srgbClr val="0D0D0D"/>
                </a:solidFill>
                <a:latin typeface="Poppins SemiBold"/>
                <a:ea typeface="+mn-lt"/>
                <a:cs typeface="Poppins SemiBold"/>
              </a:rPr>
              <a:t>choléra</a:t>
            </a:r>
            <a:r>
              <a:rPr lang="en-US" sz="3000" dirty="0">
                <a:solidFill>
                  <a:srgbClr val="0D0D0D"/>
                </a:solidFill>
                <a:latin typeface="Poppins SemiBold"/>
                <a:ea typeface="+mn-lt"/>
                <a:cs typeface="Poppins SemiBold"/>
              </a:rPr>
              <a:t>.</a:t>
            </a:r>
            <a:br>
              <a:rPr lang="en-US" dirty="0"/>
            </a:br>
            <a:r>
              <a:rPr lang="en-US" sz="3000" dirty="0">
                <a:solidFill>
                  <a:srgbClr val="0D0D0D"/>
                </a:solidFill>
                <a:latin typeface="Poppins SemiBold"/>
                <a:ea typeface="+mn-lt"/>
                <a:cs typeface="Poppins SemiBold"/>
              </a:rPr>
              <a:t>Quels </a:t>
            </a:r>
            <a:r>
              <a:rPr lang="en-US" sz="3000" dirty="0" err="1">
                <a:solidFill>
                  <a:srgbClr val="0D0D0D"/>
                </a:solidFill>
                <a:latin typeface="Poppins SemiBold"/>
                <a:ea typeface="+mn-lt"/>
                <a:cs typeface="Poppins SemiBold"/>
              </a:rPr>
              <a:t>sont</a:t>
            </a:r>
            <a:r>
              <a:rPr lang="en-US" sz="3000" dirty="0">
                <a:solidFill>
                  <a:srgbClr val="0D0D0D"/>
                </a:solidFill>
                <a:latin typeface="Poppins SemiBold"/>
                <a:ea typeface="+mn-lt"/>
                <a:cs typeface="Poppins SemiBold"/>
              </a:rPr>
              <a:t> les </a:t>
            </a:r>
            <a:r>
              <a:rPr lang="en-US" sz="3000" dirty="0" err="1">
                <a:solidFill>
                  <a:srgbClr val="0D0D0D"/>
                </a:solidFill>
                <a:latin typeface="Poppins SemiBold"/>
                <a:ea typeface="+mn-lt"/>
                <a:cs typeface="Poppins SemiBold"/>
              </a:rPr>
              <a:t>thèmes</a:t>
            </a:r>
            <a:r>
              <a:rPr lang="en-US" sz="3000" dirty="0">
                <a:solidFill>
                  <a:srgbClr val="0D0D0D"/>
                </a:solidFill>
                <a:latin typeface="Poppins SemiBold"/>
                <a:ea typeface="+mn-lt"/>
                <a:cs typeface="Poppins SemiBold"/>
              </a:rPr>
              <a:t> </a:t>
            </a:r>
            <a:r>
              <a:rPr lang="en-US" sz="3000" dirty="0" err="1">
                <a:solidFill>
                  <a:srgbClr val="0D0D0D"/>
                </a:solidFill>
                <a:latin typeface="Poppins SemiBold"/>
                <a:ea typeface="+mn-lt"/>
                <a:cs typeface="Poppins SemiBold"/>
              </a:rPr>
              <a:t>principaux</a:t>
            </a:r>
            <a:r>
              <a:rPr lang="en-US" sz="3000" dirty="0">
                <a:solidFill>
                  <a:srgbClr val="0D0D0D"/>
                </a:solidFill>
                <a:latin typeface="Poppins SemiBold"/>
                <a:ea typeface="+mn-lt"/>
                <a:cs typeface="Poppins SemiBold"/>
              </a:rPr>
              <a:t> ? </a:t>
            </a:r>
            <a:endParaRPr lang="en-US" dirty="0">
              <a:latin typeface="Poppins SemiBold"/>
              <a:cs typeface="Poppins SemiBold"/>
            </a:endParaRPr>
          </a:p>
          <a:p>
            <a:pPr marL="0" indent="0" algn="l">
              <a:lnSpc>
                <a:spcPts val="4200"/>
              </a:lnSpc>
              <a:buNone/>
            </a:pPr>
            <a:endParaRPr lang="en-US" sz="3000" dirty="0">
              <a:solidFill>
                <a:srgbClr val="0D0D0D"/>
              </a:solidFill>
              <a:latin typeface="Poppins SemiBold"/>
              <a:cs typeface="Poppins SemiBold"/>
            </a:endParaRPr>
          </a:p>
        </p:txBody>
      </p:sp>
      <p:sp>
        <p:nvSpPr>
          <p:cNvPr id="7" name="REMEMBER themes The overarching ideas  the pattern or relationships across the data set Emerge when we look over our codes and see how they combine to answer our researchassessment questions Tend to be broader and more inclusive than codes and expressed i"/>
          <p:cNvSpPr/>
          <p:nvPr/>
        </p:nvSpPr>
        <p:spPr>
          <a:xfrm>
            <a:off x="1485900" y="7586663"/>
            <a:ext cx="15554325" cy="15716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RAPPELEZ-VOUS, les </a:t>
            </a:r>
            <a:r>
              <a:rPr lang="en-US" sz="1500" err="1">
                <a:solidFill>
                  <a:srgbClr val="0D0D0D"/>
                </a:solidFill>
                <a:latin typeface="Poppins Light"/>
                <a:ea typeface="+mn-lt"/>
                <a:cs typeface="Poppins Light"/>
              </a:rPr>
              <a:t>thèmes</a:t>
            </a:r>
            <a:r>
              <a:rPr lang="en-US" sz="1500">
                <a:solidFill>
                  <a:srgbClr val="0D0D0D"/>
                </a:solidFill>
                <a:latin typeface="Poppins Light"/>
                <a:ea typeface="+mn-lt"/>
                <a:cs typeface="Poppins Light"/>
              </a:rPr>
              <a:t> :</a:t>
            </a:r>
            <a:endParaRPr lang="en-US"/>
          </a:p>
          <a:p>
            <a:endParaRPr lang="en-US" sz="1500" dirty="0">
              <a:solidFill>
                <a:srgbClr val="0D0D0D"/>
              </a:solidFill>
              <a:latin typeface="Poppins Light"/>
              <a:ea typeface="+mn-lt"/>
              <a:cs typeface="Poppins Light"/>
            </a:endParaRPr>
          </a:p>
          <a:p>
            <a:pPr marL="285750" indent="-285750">
              <a:buFont typeface="Arial"/>
              <a:buChar char="•"/>
            </a:pPr>
            <a:r>
              <a:rPr lang="en-US" sz="1500" err="1">
                <a:solidFill>
                  <a:srgbClr val="0D0D0D"/>
                </a:solidFill>
                <a:latin typeface="Poppins Light"/>
                <a:ea typeface="+mn-lt"/>
                <a:cs typeface="Poppins Light"/>
              </a:rPr>
              <a:t>sont</a:t>
            </a:r>
            <a:r>
              <a:rPr lang="en-US" sz="1500">
                <a:solidFill>
                  <a:srgbClr val="0D0D0D"/>
                </a:solidFill>
                <a:latin typeface="Poppins Light"/>
                <a:ea typeface="+mn-lt"/>
                <a:cs typeface="Poppins Light"/>
              </a:rPr>
              <a:t> les </a:t>
            </a:r>
            <a:r>
              <a:rPr lang="en-US" sz="1500" err="1">
                <a:solidFill>
                  <a:srgbClr val="0D0D0D"/>
                </a:solidFill>
                <a:latin typeface="Poppins Light"/>
                <a:ea typeface="+mn-lt"/>
                <a:cs typeface="Poppins Light"/>
              </a:rPr>
              <a:t>idées</a:t>
            </a:r>
            <a:r>
              <a:rPr lang="en-US" sz="1500" dirty="0">
                <a:solidFill>
                  <a:srgbClr val="0D0D0D"/>
                </a:solidFill>
                <a:latin typeface="Poppins Light"/>
                <a:ea typeface="+mn-lt"/>
                <a:cs typeface="Poppins Light"/>
              </a:rPr>
              <a:t> </a:t>
            </a:r>
            <a:r>
              <a:rPr lang="en-US" sz="1500" err="1">
                <a:solidFill>
                  <a:srgbClr val="0D0D0D"/>
                </a:solidFill>
                <a:latin typeface="Poppins Light"/>
                <a:ea typeface="+mn-lt"/>
                <a:cs typeface="Poppins Light"/>
              </a:rPr>
              <a:t>principales</a:t>
            </a:r>
            <a:r>
              <a:rPr lang="en-US" sz="1500">
                <a:solidFill>
                  <a:srgbClr val="0D0D0D"/>
                </a:solidFill>
                <a:latin typeface="Poppins Light"/>
                <a:ea typeface="+mn-lt"/>
                <a:cs typeface="Poppins Light"/>
              </a:rPr>
              <a:t> – </a:t>
            </a:r>
            <a:r>
              <a:rPr lang="en-US" sz="1500" err="1">
                <a:solidFill>
                  <a:srgbClr val="0D0D0D"/>
                </a:solidFill>
                <a:latin typeface="Poppins Light"/>
                <a:ea typeface="+mn-lt"/>
                <a:cs typeface="Poppins Light"/>
              </a:rPr>
              <a:t>récurrences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relations </a:t>
            </a:r>
            <a:r>
              <a:rPr lang="en-US" sz="1500" err="1">
                <a:solidFill>
                  <a:srgbClr val="0D0D0D"/>
                </a:solidFill>
                <a:latin typeface="Poppins Light"/>
                <a:ea typeface="+mn-lt"/>
                <a:cs typeface="Poppins Light"/>
              </a:rPr>
              <a:t>ressortant</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l’ensemble</a:t>
            </a:r>
            <a:r>
              <a:rPr lang="en-US" sz="1500" dirty="0">
                <a:solidFill>
                  <a:srgbClr val="0D0D0D"/>
                </a:solidFill>
                <a:latin typeface="Poppins Light"/>
                <a:ea typeface="+mn-lt"/>
                <a:cs typeface="Poppins Light"/>
              </a:rPr>
              <a:t> de données ;</a:t>
            </a:r>
            <a:endParaRPr lang="en-US">
              <a:ea typeface="Calibri" panose="020F0502020204030204"/>
              <a:cs typeface="Calibri" panose="020F0502020204030204"/>
            </a:endParaRPr>
          </a:p>
          <a:p>
            <a:pPr marL="285750" indent="-285750">
              <a:buFont typeface="Arial"/>
              <a:buChar char="•"/>
            </a:pPr>
            <a:r>
              <a:rPr lang="en-US" sz="1500" err="1">
                <a:solidFill>
                  <a:srgbClr val="0D0D0D"/>
                </a:solidFill>
                <a:latin typeface="Poppins Light"/>
                <a:ea typeface="+mn-lt"/>
                <a:cs typeface="Poppins Light"/>
              </a:rPr>
              <a:t>émergent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lorsque</a:t>
            </a:r>
            <a:r>
              <a:rPr lang="en-US" sz="1500">
                <a:solidFill>
                  <a:srgbClr val="0D0D0D"/>
                </a:solidFill>
                <a:latin typeface="Poppins Light"/>
                <a:ea typeface="+mn-lt"/>
                <a:cs typeface="Poppins Light"/>
              </a:rPr>
              <a:t> nous </a:t>
            </a:r>
            <a:r>
              <a:rPr lang="en-US" sz="1500" err="1">
                <a:solidFill>
                  <a:srgbClr val="0D0D0D"/>
                </a:solidFill>
                <a:latin typeface="Poppins Light"/>
                <a:ea typeface="+mn-lt"/>
                <a:cs typeface="Poppins Light"/>
              </a:rPr>
              <a:t>examinons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nos</a:t>
            </a:r>
            <a:r>
              <a:rPr lang="en-US" sz="1500">
                <a:solidFill>
                  <a:srgbClr val="0D0D0D"/>
                </a:solidFill>
                <a:latin typeface="Poppins Light"/>
                <a:ea typeface="+mn-lt"/>
                <a:cs typeface="Poppins Light"/>
              </a:rPr>
              <a:t> codes et </a:t>
            </a:r>
            <a:r>
              <a:rPr lang="en-US" sz="1500" err="1">
                <a:solidFill>
                  <a:srgbClr val="0D0D0D"/>
                </a:solidFill>
                <a:latin typeface="Poppins Light"/>
                <a:ea typeface="+mn-lt"/>
                <a:cs typeface="Poppins Light"/>
              </a:rPr>
              <a:t>voyons</a:t>
            </a:r>
            <a:r>
              <a:rPr lang="en-US" sz="1500">
                <a:solidFill>
                  <a:srgbClr val="0D0D0D"/>
                </a:solidFill>
                <a:latin typeface="Poppins Light"/>
                <a:ea typeface="+mn-lt"/>
                <a:cs typeface="Poppins Light"/>
              </a:rPr>
              <a:t> comment </a:t>
            </a:r>
            <a:r>
              <a:rPr lang="en-US" sz="1500" err="1">
                <a:solidFill>
                  <a:srgbClr val="0D0D0D"/>
                </a:solidFill>
                <a:latin typeface="Poppins Light"/>
                <a:ea typeface="+mn-lt"/>
                <a:cs typeface="Poppins Light"/>
              </a:rPr>
              <a:t>ils</a:t>
            </a:r>
            <a:r>
              <a:rPr lang="en-US" sz="1500">
                <a:solidFill>
                  <a:srgbClr val="0D0D0D"/>
                </a:solidFill>
                <a:latin typeface="Poppins Light"/>
                <a:ea typeface="+mn-lt"/>
                <a:cs typeface="Poppins Light"/>
              </a:rPr>
              <a:t> se </a:t>
            </a:r>
            <a:r>
              <a:rPr lang="en-US" sz="1500" err="1">
                <a:solidFill>
                  <a:srgbClr val="0D0D0D"/>
                </a:solidFill>
                <a:latin typeface="Poppins Light"/>
                <a:ea typeface="+mn-lt"/>
                <a:cs typeface="Poppins Light"/>
              </a:rPr>
              <a:t>combinent</a:t>
            </a:r>
            <a:r>
              <a:rPr lang="en-US" sz="1500">
                <a:solidFill>
                  <a:srgbClr val="0D0D0D"/>
                </a:solidFill>
                <a:latin typeface="Poppins Light"/>
                <a:ea typeface="+mn-lt"/>
                <a:cs typeface="Poppins Light"/>
              </a:rPr>
              <a:t> pour </a:t>
            </a:r>
            <a:r>
              <a:rPr lang="en-US" sz="1500" err="1">
                <a:solidFill>
                  <a:srgbClr val="0D0D0D"/>
                </a:solidFill>
                <a:latin typeface="Poppins Light"/>
                <a:ea typeface="+mn-lt"/>
                <a:cs typeface="Poppins Light"/>
              </a:rPr>
              <a:t>répondre</a:t>
            </a:r>
            <a:r>
              <a:rPr lang="en-US" sz="1500">
                <a:solidFill>
                  <a:srgbClr val="0D0D0D"/>
                </a:solidFill>
                <a:latin typeface="Poppins Light"/>
                <a:ea typeface="+mn-lt"/>
                <a:cs typeface="Poppins Light"/>
              </a:rPr>
              <a:t> à </a:t>
            </a:r>
            <a:r>
              <a:rPr lang="en-US" sz="1500" err="1">
                <a:solidFill>
                  <a:srgbClr val="0D0D0D"/>
                </a:solidFill>
                <a:latin typeface="Poppins Light"/>
                <a:ea typeface="+mn-lt"/>
                <a:cs typeface="Poppins Light"/>
              </a:rPr>
              <a:t>nos</a:t>
            </a:r>
            <a:r>
              <a:rPr lang="en-US" sz="1500">
                <a:solidFill>
                  <a:srgbClr val="0D0D0D"/>
                </a:solidFill>
                <a:latin typeface="Poppins Light"/>
                <a:ea typeface="+mn-lt"/>
                <a:cs typeface="Poppins Light"/>
              </a:rPr>
              <a:t> questions de recherche/</a:t>
            </a:r>
            <a:r>
              <a:rPr lang="en-US" sz="1500" err="1">
                <a:solidFill>
                  <a:srgbClr val="0D0D0D"/>
                </a:solidFill>
                <a:latin typeface="Poppins Light"/>
                <a:ea typeface="+mn-lt"/>
                <a:cs typeface="Poppins Light"/>
              </a:rPr>
              <a:t>d’évaluation</a:t>
            </a:r>
            <a:r>
              <a:rPr lang="en-US" sz="1500">
                <a:solidFill>
                  <a:srgbClr val="0D0D0D"/>
                </a:solidFill>
                <a:latin typeface="Poppins Light"/>
                <a:ea typeface="+mn-lt"/>
                <a:cs typeface="Poppins Light"/>
              </a:rPr>
              <a:t> ;</a:t>
            </a:r>
            <a:endParaRPr lang="en-US">
              <a:ea typeface="Calibri" panose="020F0502020204030204"/>
              <a:cs typeface="Calibri" panose="020F0502020204030204"/>
            </a:endParaRPr>
          </a:p>
          <a:p>
            <a:pPr marL="285750" indent="-285750">
              <a:buFont typeface="Arial"/>
              <a:buChar char="•"/>
            </a:pPr>
            <a:r>
              <a:rPr lang="en-US" sz="1500" err="1">
                <a:solidFill>
                  <a:srgbClr val="0D0D0D"/>
                </a:solidFill>
                <a:latin typeface="Poppins Light"/>
                <a:ea typeface="+mn-lt"/>
                <a:cs typeface="Poppins Light"/>
              </a:rPr>
              <a:t>sont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généralement</a:t>
            </a:r>
            <a:r>
              <a:rPr lang="en-US" sz="1500">
                <a:solidFill>
                  <a:srgbClr val="0D0D0D"/>
                </a:solidFill>
                <a:latin typeface="Poppins Light"/>
                <a:ea typeface="+mn-lt"/>
                <a:cs typeface="Poppins Light"/>
              </a:rPr>
              <a:t> plus larges et </a:t>
            </a:r>
            <a:r>
              <a:rPr lang="en-US" sz="1500" err="1">
                <a:solidFill>
                  <a:srgbClr val="0D0D0D"/>
                </a:solidFill>
                <a:latin typeface="Poppins Light"/>
                <a:ea typeface="+mn-lt"/>
                <a:cs typeface="Poppins Light"/>
              </a:rPr>
              <a:t>inclusifs</a:t>
            </a:r>
            <a:r>
              <a:rPr lang="en-US" sz="1500">
                <a:solidFill>
                  <a:srgbClr val="0D0D0D"/>
                </a:solidFill>
                <a:latin typeface="Poppins Light"/>
                <a:ea typeface="+mn-lt"/>
                <a:cs typeface="Poppins Light"/>
              </a:rPr>
              <a:t> que les codes, et </a:t>
            </a:r>
            <a:r>
              <a:rPr lang="en-US" sz="1500" err="1">
                <a:solidFill>
                  <a:srgbClr val="0D0D0D"/>
                </a:solidFill>
                <a:latin typeface="Poppins Light"/>
                <a:ea typeface="+mn-lt"/>
                <a:cs typeface="Poppins Light"/>
              </a:rPr>
              <a:t>sont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exprimés</a:t>
            </a:r>
            <a:r>
              <a:rPr lang="en-US" sz="1500">
                <a:solidFill>
                  <a:srgbClr val="0D0D0D"/>
                </a:solidFill>
                <a:latin typeface="Poppins Light"/>
                <a:ea typeface="+mn-lt"/>
                <a:cs typeface="Poppins Light"/>
              </a:rPr>
              <a:t> par des expressions plus longues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des phrases ;</a:t>
            </a:r>
            <a:endParaRPr lang="en-US">
              <a:ea typeface="Calibri" panose="020F0502020204030204"/>
              <a:cs typeface="Calibri" panose="020F0502020204030204"/>
            </a:endParaRPr>
          </a:p>
          <a:p>
            <a:pPr marL="285750" indent="-285750">
              <a:buFont typeface="Arial"/>
              <a:buChar char="•"/>
            </a:pPr>
            <a:r>
              <a:rPr lang="en-US" sz="1500" err="1">
                <a:solidFill>
                  <a:srgbClr val="0D0D0D"/>
                </a:solidFill>
                <a:latin typeface="Poppins Light"/>
                <a:ea typeface="+mn-lt"/>
                <a:cs typeface="Poppins Light"/>
              </a:rPr>
              <a:t>nécessitent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une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analyse</a:t>
            </a:r>
            <a:r>
              <a:rPr lang="en-US" sz="1500">
                <a:solidFill>
                  <a:srgbClr val="0D0D0D"/>
                </a:solidFill>
                <a:latin typeface="Poppins Light"/>
                <a:ea typeface="+mn-lt"/>
                <a:cs typeface="Poppins Light"/>
              </a:rPr>
              <a:t> et </a:t>
            </a:r>
            <a:r>
              <a:rPr lang="en-US" sz="1500" err="1">
                <a:solidFill>
                  <a:srgbClr val="0D0D0D"/>
                </a:solidFill>
                <a:latin typeface="Poppins Light"/>
                <a:ea typeface="+mn-lt"/>
                <a:cs typeface="Poppins Light"/>
              </a:rPr>
              <a:t>une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interprétation</a:t>
            </a:r>
            <a:r>
              <a:rPr lang="en-US" sz="1500">
                <a:solidFill>
                  <a:srgbClr val="0D0D0D"/>
                </a:solidFill>
                <a:latin typeface="Poppins Light"/>
                <a:ea typeface="+mn-lt"/>
                <a:cs typeface="Poppins Light"/>
              </a:rPr>
              <a:t> ; les questions </a:t>
            </a:r>
            <a:r>
              <a:rPr lang="en-US" sz="1500" err="1">
                <a:solidFill>
                  <a:srgbClr val="0D0D0D"/>
                </a:solidFill>
                <a:latin typeface="Poppins Light"/>
                <a:ea typeface="+mn-lt"/>
                <a:cs typeface="Poppins Light"/>
              </a:rPr>
              <a:t>posées</a:t>
            </a:r>
            <a:r>
              <a:rPr lang="en-US" sz="1500">
                <a:solidFill>
                  <a:srgbClr val="0D0D0D"/>
                </a:solidFill>
                <a:latin typeface="Poppins Light"/>
                <a:ea typeface="+mn-lt"/>
                <a:cs typeface="Poppins Light"/>
              </a:rPr>
              <a:t> pendant </a:t>
            </a:r>
            <a:r>
              <a:rPr lang="en-US" sz="1500" err="1">
                <a:solidFill>
                  <a:srgbClr val="0D0D0D"/>
                </a:solidFill>
                <a:latin typeface="Poppins Light"/>
                <a:ea typeface="+mn-lt"/>
                <a:cs typeface="Poppins Light"/>
              </a:rPr>
              <a:t>l’entretien</a:t>
            </a:r>
            <a:r>
              <a:rPr lang="en-US" sz="1500">
                <a:solidFill>
                  <a:srgbClr val="0D0D0D"/>
                </a:solidFill>
                <a:latin typeface="Poppins Light"/>
                <a:ea typeface="+mn-lt"/>
                <a:cs typeface="Poppins Light"/>
              </a:rPr>
              <a:t> ne </a:t>
            </a:r>
            <a:r>
              <a:rPr lang="en-US" sz="1500" err="1">
                <a:solidFill>
                  <a:srgbClr val="0D0D0D"/>
                </a:solidFill>
                <a:latin typeface="Poppins Light"/>
                <a:ea typeface="+mn-lt"/>
                <a:cs typeface="Poppins Light"/>
              </a:rPr>
              <a:t>suffisent</a:t>
            </a:r>
            <a:r>
              <a:rPr lang="en-US" sz="1500">
                <a:solidFill>
                  <a:srgbClr val="0D0D0D"/>
                </a:solidFill>
                <a:latin typeface="Poppins Light"/>
                <a:ea typeface="+mn-lt"/>
                <a:cs typeface="Poppins Light"/>
              </a:rPr>
              <a:t> pas à les identifier. </a:t>
            </a:r>
            <a:endParaRPr lang="en-US">
              <a:ea typeface="Calibri" panose="020F0502020204030204"/>
              <a:cs typeface="Calibri" panose="020F0502020204030204"/>
            </a:endParaRPr>
          </a:p>
          <a:p>
            <a:pPr marL="0" indent="0" algn="l">
              <a:lnSpc>
                <a:spcPts val="2475"/>
              </a:lnSpc>
              <a:buNone/>
            </a:pPr>
            <a:endParaRPr lang="en-US" sz="1500" dirty="0">
              <a:solidFill>
                <a:srgbClr val="0D0D0D"/>
              </a:solidFill>
              <a:latin typeface="Poppins Light"/>
              <a:cs typeface="Poppins Light"/>
            </a:endParaRPr>
          </a:p>
        </p:txBody>
      </p:sp>
      <p:sp>
        <p:nvSpPr>
          <p:cNvPr id="8" name="What are the major issues facing survivorscaregivers illness narrative careseeking  treatment post discharge community perceptions CATI aftermath"/>
          <p:cNvSpPr/>
          <p:nvPr/>
        </p:nvSpPr>
        <p:spPr>
          <a:xfrm>
            <a:off x="1905000" y="3562752"/>
            <a:ext cx="14478000" cy="1714500"/>
          </a:xfrm>
          <a:prstGeom prst="rect">
            <a:avLst/>
          </a:prstGeom>
          <a:noFill/>
          <a:ln/>
        </p:spPr>
        <p:txBody>
          <a:bodyPr wrap="square" lIns="0" tIns="0" rIns="0" bIns="0" rtlCol="0" anchor="ctr"/>
          <a:lstStyle/>
          <a:p>
            <a:pPr algn="ctr"/>
            <a:r>
              <a:rPr lang="en-US" sz="3150">
                <a:solidFill>
                  <a:srgbClr val="FFFFFF"/>
                </a:solidFill>
                <a:latin typeface="Poppins SemiBold"/>
                <a:ea typeface="+mn-lt"/>
                <a:cs typeface="Poppins SemiBold"/>
              </a:rPr>
              <a:t>Quelles </a:t>
            </a:r>
            <a:r>
              <a:rPr lang="en-US" sz="3150" err="1">
                <a:solidFill>
                  <a:srgbClr val="FFFFFF"/>
                </a:solidFill>
                <a:latin typeface="Poppins SemiBold"/>
                <a:ea typeface="+mn-lt"/>
                <a:cs typeface="Poppins SemiBold"/>
              </a:rPr>
              <a:t>sont</a:t>
            </a:r>
            <a:r>
              <a:rPr lang="en-US" sz="3150">
                <a:solidFill>
                  <a:srgbClr val="FFFFFF"/>
                </a:solidFill>
                <a:latin typeface="Poppins SemiBold"/>
                <a:ea typeface="+mn-lt"/>
                <a:cs typeface="Poppins SemiBold"/>
              </a:rPr>
              <a:t> les principales difficultés rencontrées par les personnes survivantes/ayant des malades à charge ? (récit de l’expérience de la maladie, recherche de soins et traitements, sortie d’hospitalisation, perceptions de la communauté, CATI, conséquences).</a:t>
            </a:r>
            <a:endParaRPr lang="en-US"/>
          </a:p>
          <a:p>
            <a:pPr marL="0" indent="0" algn="ctr">
              <a:lnSpc>
                <a:spcPts val="4500"/>
              </a:lnSpc>
              <a:buNone/>
            </a:pPr>
            <a:endParaRPr lang="en-US" sz="3150" dirty="0">
              <a:solidFill>
                <a:srgbClr val="FFFFFF"/>
              </a:solidFill>
              <a:latin typeface="Poppins SemiBold"/>
              <a:cs typeface="Poppins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43338"/>
            <a:ext cx="16383000" cy="4400550"/>
          </a:xfrm>
          <a:prstGeom prst="rect">
            <a:avLst/>
          </a:prstGeom>
        </p:spPr>
      </p:pic>
      <p:sp>
        <p:nvSpPr>
          <p:cNvPr id="4" name="Tips for generating theme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Conseils pour identifier des </a:t>
            </a:r>
            <a:r>
              <a:rPr lang="en-US" sz="5250" dirty="0" err="1">
                <a:solidFill>
                  <a:srgbClr val="FFFFFF"/>
                </a:solidFill>
                <a:latin typeface="Poppins SemiBold"/>
                <a:ea typeface="+mn-lt"/>
                <a:cs typeface="Poppins SemiBold"/>
              </a:rPr>
              <a:t>thèmes</a:t>
            </a:r>
            <a:endParaRPr lang="en-US" dirty="0" err="1"/>
          </a:p>
        </p:txBody>
      </p:sp>
      <p:sp>
        <p:nvSpPr>
          <p:cNvPr id="5" name="Generating themes is the creative part of analysis The outcome of this step is a list of themes and maybe sub-themes with all the data coded against them Some of the individual codes may themselves become main themes but not necessarily some may become su"/>
          <p:cNvSpPr/>
          <p:nvPr/>
        </p:nvSpPr>
        <p:spPr>
          <a:xfrm>
            <a:off x="1486705" y="4388141"/>
            <a:ext cx="15510724" cy="2667000"/>
          </a:xfrm>
          <a:prstGeom prst="rect">
            <a:avLst/>
          </a:prstGeom>
          <a:noFill/>
          <a:ln/>
        </p:spPr>
        <p:txBody>
          <a:bodyPr wrap="square" lIns="0" tIns="0" rIns="0" bIns="0" rtlCol="0" anchor="t"/>
          <a:lstStyle/>
          <a:p>
            <a:r>
              <a:rPr lang="en-US" sz="2400" err="1">
                <a:solidFill>
                  <a:srgbClr val="0D0D0D"/>
                </a:solidFill>
                <a:latin typeface="Poppins Light"/>
                <a:ea typeface="+mn-lt"/>
                <a:cs typeface="Poppins Light"/>
              </a:rPr>
              <a:t>L’identification</a:t>
            </a:r>
            <a:r>
              <a:rPr lang="en-US" sz="2400">
                <a:solidFill>
                  <a:srgbClr val="0D0D0D"/>
                </a:solidFill>
                <a:latin typeface="Poppins Light"/>
                <a:ea typeface="+mn-lt"/>
                <a:cs typeface="Poppins Light"/>
              </a:rPr>
              <a:t> des </a:t>
            </a:r>
            <a:r>
              <a:rPr lang="en-US" sz="2400" err="1">
                <a:solidFill>
                  <a:srgbClr val="0D0D0D"/>
                </a:solidFill>
                <a:latin typeface="Poppins Light"/>
                <a:ea typeface="+mn-lt"/>
                <a:cs typeface="Poppins Light"/>
              </a:rPr>
              <a:t>thèmes</a:t>
            </a:r>
            <a:r>
              <a:rPr lang="en-US" sz="2400">
                <a:solidFill>
                  <a:srgbClr val="0D0D0D"/>
                </a:solidFill>
                <a:latin typeface="Poppins Light"/>
                <a:ea typeface="+mn-lt"/>
                <a:cs typeface="Poppins Light"/>
              </a:rPr>
              <a:t> est la partie créative de l’analyse !</a:t>
            </a:r>
            <a:endParaRPr lang="en-US"/>
          </a:p>
          <a:p>
            <a:r>
              <a:rPr lang="en-US" sz="2400">
                <a:solidFill>
                  <a:srgbClr val="0D0D0D"/>
                </a:solidFill>
                <a:latin typeface="Poppins Light"/>
                <a:ea typeface="+mn-lt"/>
                <a:cs typeface="Poppins Light"/>
              </a:rPr>
              <a:t>Cette étape </a:t>
            </a:r>
            <a:r>
              <a:rPr lang="en-US" sz="2400" err="1">
                <a:solidFill>
                  <a:srgbClr val="0D0D0D"/>
                </a:solidFill>
                <a:latin typeface="Poppins Light"/>
                <a:ea typeface="+mn-lt"/>
                <a:cs typeface="Poppins Light"/>
              </a:rPr>
              <a:t>aboutit</a:t>
            </a:r>
            <a:r>
              <a:rPr lang="en-US" sz="2400">
                <a:solidFill>
                  <a:srgbClr val="0D0D0D"/>
                </a:solidFill>
                <a:latin typeface="Poppins Light"/>
                <a:ea typeface="+mn-lt"/>
                <a:cs typeface="Poppins Light"/>
              </a:rPr>
              <a:t> à la création d’une liste de thèmes et éventuellement de sous-thèmes, avec toutes les données codées se </a:t>
            </a:r>
            <a:r>
              <a:rPr lang="en-US" sz="2400" err="1">
                <a:solidFill>
                  <a:srgbClr val="0D0D0D"/>
                </a:solidFill>
                <a:latin typeface="Poppins Light"/>
                <a:ea typeface="+mn-lt"/>
                <a:cs typeface="Poppins Light"/>
              </a:rPr>
              <a:t>rapportant</a:t>
            </a:r>
            <a:r>
              <a:rPr lang="en-US" sz="2400">
                <a:solidFill>
                  <a:srgbClr val="0D0D0D"/>
                </a:solidFill>
                <a:latin typeface="Poppins Light"/>
                <a:ea typeface="+mn-lt"/>
                <a:cs typeface="Poppins Light"/>
              </a:rPr>
              <a:t> à </a:t>
            </a:r>
            <a:r>
              <a:rPr lang="en-US" sz="2400" err="1">
                <a:solidFill>
                  <a:srgbClr val="0D0D0D"/>
                </a:solidFill>
                <a:latin typeface="Poppins Light"/>
                <a:ea typeface="+mn-lt"/>
                <a:cs typeface="Poppins Light"/>
              </a:rPr>
              <a:t>ceux</a:t>
            </a:r>
            <a:r>
              <a:rPr lang="en-US" sz="2400">
                <a:solidFill>
                  <a:srgbClr val="0D0D0D"/>
                </a:solidFill>
                <a:latin typeface="Poppins Light"/>
                <a:ea typeface="+mn-lt"/>
                <a:cs typeface="Poppins Light"/>
              </a:rPr>
              <a:t>-ci. </a:t>
            </a:r>
            <a:endParaRPr lang="en-US"/>
          </a:p>
          <a:p>
            <a:r>
              <a:rPr lang="en-US" sz="2400">
                <a:solidFill>
                  <a:srgbClr val="0D0D0D"/>
                </a:solidFill>
                <a:latin typeface="Poppins Light"/>
                <a:ea typeface="+mn-lt"/>
                <a:cs typeface="Poppins Light"/>
              </a:rPr>
              <a:t>Certains codes </a:t>
            </a:r>
            <a:r>
              <a:rPr lang="en-US" sz="2400" err="1">
                <a:solidFill>
                  <a:srgbClr val="0D0D0D"/>
                </a:solidFill>
                <a:latin typeface="Poppins Light"/>
                <a:ea typeface="+mn-lt"/>
                <a:cs typeface="Poppins Light"/>
              </a:rPr>
              <a:t>peuvent</a:t>
            </a:r>
            <a:r>
              <a:rPr lang="en-US" sz="2400">
                <a:solidFill>
                  <a:srgbClr val="0D0D0D"/>
                </a:solidFill>
                <a:latin typeface="Poppins Light"/>
                <a:ea typeface="+mn-lt"/>
                <a:cs typeface="Poppins Light"/>
              </a:rPr>
              <a:t> eux-mêmes devenir des thèmes principaux (mais pas nécessairement), </a:t>
            </a:r>
            <a:r>
              <a:rPr lang="en-US" sz="2400" err="1">
                <a:solidFill>
                  <a:srgbClr val="0D0D0D"/>
                </a:solidFill>
                <a:latin typeface="Poppins Light"/>
                <a:ea typeface="+mn-lt"/>
                <a:cs typeface="Poppins Light"/>
              </a:rPr>
              <a:t>d’autres</a:t>
            </a:r>
            <a:r>
              <a:rPr lang="en-US" sz="2400">
                <a:solidFill>
                  <a:srgbClr val="0D0D0D"/>
                </a:solidFill>
                <a:latin typeface="Poppins Light"/>
                <a:ea typeface="+mn-lt"/>
                <a:cs typeface="Poppins Light"/>
              </a:rPr>
              <a:t> des sous-</a:t>
            </a:r>
            <a:r>
              <a:rPr lang="en-US" sz="2400" err="1">
                <a:solidFill>
                  <a:srgbClr val="0D0D0D"/>
                </a:solidFill>
                <a:latin typeface="Poppins Light"/>
                <a:ea typeface="+mn-lt"/>
                <a:cs typeface="Poppins Light"/>
              </a:rPr>
              <a:t>thèmes</a:t>
            </a:r>
            <a:r>
              <a:rPr lang="en-US" sz="2400">
                <a:solidFill>
                  <a:srgbClr val="0D0D0D"/>
                </a:solidFill>
                <a:latin typeface="Poppins Light"/>
                <a:ea typeface="+mn-lt"/>
                <a:cs typeface="Poppins Light"/>
              </a:rPr>
              <a:t>. </a:t>
            </a:r>
            <a:endParaRPr lang="en-US"/>
          </a:p>
          <a:p>
            <a:r>
              <a:rPr lang="en-US" sz="2400">
                <a:solidFill>
                  <a:srgbClr val="0D0D0D"/>
                </a:solidFill>
                <a:latin typeface="Poppins Light"/>
                <a:ea typeface="+mn-lt"/>
                <a:cs typeface="Poppins Light"/>
              </a:rPr>
              <a:t>Il se </a:t>
            </a:r>
            <a:r>
              <a:rPr lang="en-US" sz="2400" err="1">
                <a:solidFill>
                  <a:srgbClr val="0D0D0D"/>
                </a:solidFill>
                <a:latin typeface="Poppins Light"/>
                <a:ea typeface="+mn-lt"/>
                <a:cs typeface="Poppins Light"/>
              </a:rPr>
              <a:t>peut</a:t>
            </a:r>
            <a:r>
              <a:rPr lang="en-US" sz="2400">
                <a:solidFill>
                  <a:srgbClr val="0D0D0D"/>
                </a:solidFill>
                <a:latin typeface="Poppins Light"/>
                <a:ea typeface="+mn-lt"/>
                <a:cs typeface="Poppins Light"/>
              </a:rPr>
              <a:t> que certains codes ne se rattachent à rien. Mettez-les de côté pour les réexaminer plus tard.</a:t>
            </a:r>
            <a:endParaRPr lang="en-US"/>
          </a:p>
          <a:p>
            <a:r>
              <a:rPr lang="en-US" sz="2400" dirty="0">
                <a:solidFill>
                  <a:srgbClr val="0D0D0D"/>
                </a:solidFill>
                <a:latin typeface="Poppins Light"/>
                <a:ea typeface="+mn-lt"/>
                <a:cs typeface="Poppins Light"/>
              </a:rPr>
              <a:t>Des </a:t>
            </a:r>
            <a:r>
              <a:rPr lang="en-US" sz="2400" dirty="0" err="1">
                <a:solidFill>
                  <a:srgbClr val="0D0D0D"/>
                </a:solidFill>
                <a:latin typeface="Poppins Light"/>
                <a:ea typeface="+mn-lt"/>
                <a:cs typeface="Poppins Light"/>
              </a:rPr>
              <a:t>thèmes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supplémentaires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peuvent</a:t>
            </a:r>
            <a:r>
              <a:rPr lang="en-US" sz="2400" dirty="0">
                <a:solidFill>
                  <a:srgbClr val="0D0D0D"/>
                </a:solidFill>
                <a:latin typeface="Poppins Light"/>
                <a:ea typeface="+mn-lt"/>
                <a:cs typeface="Poppins Light"/>
              </a:rPr>
              <a:t> continuer </a:t>
            </a:r>
            <a:r>
              <a:rPr lang="en-US" sz="2400" dirty="0" err="1">
                <a:solidFill>
                  <a:srgbClr val="0D0D0D"/>
                </a:solidFill>
                <a:latin typeface="Poppins Light"/>
                <a:ea typeface="+mn-lt"/>
                <a:cs typeface="Poppins Light"/>
              </a:rPr>
              <a:t>d’émerger</a:t>
            </a:r>
            <a:r>
              <a:rPr lang="en-US" sz="2400" dirty="0">
                <a:solidFill>
                  <a:srgbClr val="0D0D0D"/>
                </a:solidFill>
                <a:latin typeface="Poppins Light"/>
                <a:ea typeface="+mn-lt"/>
                <a:cs typeface="Poppins Light"/>
              </a:rPr>
              <a:t> à </a:t>
            </a:r>
            <a:r>
              <a:rPr lang="en-US" sz="2400" dirty="0" err="1">
                <a:solidFill>
                  <a:srgbClr val="0D0D0D"/>
                </a:solidFill>
                <a:latin typeface="Poppins Light"/>
                <a:ea typeface="+mn-lt"/>
                <a:cs typeface="Poppins Light"/>
              </a:rPr>
              <a:t>mesure</a:t>
            </a:r>
            <a:r>
              <a:rPr lang="en-US" sz="2400" dirty="0">
                <a:solidFill>
                  <a:srgbClr val="0D0D0D"/>
                </a:solidFill>
                <a:latin typeface="Poppins Light"/>
                <a:ea typeface="+mn-lt"/>
                <a:cs typeface="Poppins Light"/>
              </a:rPr>
              <a:t> que </a:t>
            </a:r>
            <a:r>
              <a:rPr lang="en-US" sz="2400" dirty="0" err="1">
                <a:solidFill>
                  <a:srgbClr val="0D0D0D"/>
                </a:solidFill>
                <a:latin typeface="Poppins Light"/>
                <a:ea typeface="+mn-lt"/>
                <a:cs typeface="Poppins Light"/>
              </a:rPr>
              <a:t>vous</a:t>
            </a:r>
            <a:r>
              <a:rPr lang="en-US" sz="2400" dirty="0">
                <a:solidFill>
                  <a:srgbClr val="0D0D0D"/>
                </a:solidFill>
                <a:latin typeface="Poppins Light"/>
                <a:ea typeface="+mn-lt"/>
                <a:cs typeface="Poppins Light"/>
              </a:rPr>
              <a:t> </a:t>
            </a:r>
            <a:r>
              <a:rPr lang="en-US" sz="2400" dirty="0" err="1">
                <a:solidFill>
                  <a:srgbClr val="0D0D0D"/>
                </a:solidFill>
                <a:latin typeface="Poppins Light"/>
                <a:ea typeface="+mn-lt"/>
                <a:cs typeface="Poppins Light"/>
              </a:rPr>
              <a:t>regroupez</a:t>
            </a:r>
            <a:r>
              <a:rPr lang="en-US" sz="2400" dirty="0">
                <a:solidFill>
                  <a:srgbClr val="0D0D0D"/>
                </a:solidFill>
                <a:latin typeface="Poppins Light"/>
                <a:ea typeface="+mn-lt"/>
                <a:cs typeface="Poppins Light"/>
              </a:rPr>
              <a:t> les données. </a:t>
            </a:r>
            <a:endParaRPr lang="en-US" dirty="0"/>
          </a:p>
          <a:p>
            <a:pPr marL="0" indent="0" algn="l">
              <a:lnSpc>
                <a:spcPts val="3000"/>
              </a:lnSpc>
              <a:buNone/>
            </a:pPr>
            <a:endParaRPr lang="en-US" sz="2400" dirty="0">
              <a:solidFill>
                <a:srgbClr val="0D0D0D"/>
              </a:solidFill>
              <a:latin typeface="Poppins Light"/>
              <a:cs typeface="Poppins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81</cp:revision>
  <dcterms:created xsi:type="dcterms:W3CDTF">2025-01-22T15:13:52Z</dcterms:created>
  <dcterms:modified xsi:type="dcterms:W3CDTF">2025-02-04T20:10:34Z</dcterms:modified>
</cp:coreProperties>
</file>