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8288000" cy="10287000"/>
  <p:notesSz cx="10287000" cy="1828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9EFA28-F66B-D2E8-2037-884C413301BE}" v="5" dt="2025-02-03T19:11:36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Nikolava" userId="S::mnikolava@ucgp.net::ed7a87f1-b503-40aa-9a08-dd3cc353aa60" providerId="AD" clId="Web-{4B9EFA28-F66B-D2E8-2037-884C413301BE}"/>
    <pc:docChg chg="modSld">
      <pc:chgData name="Maria Nikolava" userId="S::mnikolava@ucgp.net::ed7a87f1-b503-40aa-9a08-dd3cc353aa60" providerId="AD" clId="Web-{4B9EFA28-F66B-D2E8-2037-884C413301BE}" dt="2025-02-03T19:11:36.710" v="4"/>
      <pc:docMkLst>
        <pc:docMk/>
      </pc:docMkLst>
      <pc:sldChg chg="addSp delSp modSp">
        <pc:chgData name="Maria Nikolava" userId="S::mnikolava@ucgp.net::ed7a87f1-b503-40aa-9a08-dd3cc353aa60" providerId="AD" clId="Web-{4B9EFA28-F66B-D2E8-2037-884C413301BE}" dt="2025-02-03T19:11:36.710" v="4"/>
        <pc:sldMkLst>
          <pc:docMk/>
          <pc:sldMk cId="0" sldId="256"/>
        </pc:sldMkLst>
        <pc:spChg chg="add del">
          <ac:chgData name="Maria Nikolava" userId="S::mnikolava@ucgp.net::ed7a87f1-b503-40aa-9a08-dd3cc353aa60" providerId="AD" clId="Web-{4B9EFA28-F66B-D2E8-2037-884C413301BE}" dt="2025-02-03T19:11:33.507" v="1"/>
          <ac:spMkLst>
            <pc:docMk/>
            <pc:sldMk cId="0" sldId="256"/>
            <ac:spMk id="6" creationId="{C13A34C0-C0CF-F38A-AAA8-CE11A7633467}"/>
          </ac:spMkLst>
        </pc:spChg>
        <pc:spChg chg="add mod">
          <ac:chgData name="Maria Nikolava" userId="S::mnikolava@ucgp.net::ed7a87f1-b503-40aa-9a08-dd3cc353aa60" providerId="AD" clId="Web-{4B9EFA28-F66B-D2E8-2037-884C413301BE}" dt="2025-02-03T19:11:36.710" v="4"/>
          <ac:spMkLst>
            <pc:docMk/>
            <pc:sldMk cId="0" sldId="256"/>
            <ac:spMk id="7" creationId="{2DC6606B-82C9-9D63-8B2B-95564280FC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827713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9056D-6371-47B9-A2F0-FC18096664C2}" type="datetimeFigureOut">
              <a:t>03/02/2025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342900" y="2286000"/>
            <a:ext cx="10972800" cy="617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8700" y="8801100"/>
            <a:ext cx="8229600" cy="7200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27713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15596-D123-4F78-B0EE-6A5C3332DDF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13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jpeg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jpeg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4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8.jpe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2B45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con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6144875" y="8143875"/>
            <a:ext cx="1190625" cy="1190625"/>
          </a:xfrm>
          <a:prstGeom prst="rect">
            <a:avLst/>
          </a:prstGeom>
        </p:spPr>
      </p:pic>
      <p:pic>
        <p:nvPicPr>
          <p:cNvPr id="3" name="Frame 2095584899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0" y="0"/>
            <a:ext cx="18288000" cy="1343025"/>
          </a:xfrm>
          <a:prstGeom prst="rect">
            <a:avLst/>
          </a:prstGeom>
        </p:spPr>
      </p:pic>
      <p:sp>
        <p:nvSpPr>
          <p:cNvPr id="4" name="Deductive Qualitative Analysis"/>
          <p:cNvSpPr/>
          <p:nvPr/>
        </p:nvSpPr>
        <p:spPr>
          <a:xfrm>
            <a:off x="952500" y="3200400"/>
            <a:ext cx="16402050" cy="2857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1250"/>
              </a:lnSpc>
              <a:buNone/>
            </a:pPr>
            <a:r>
              <a:rPr lang="en-US" sz="90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Deductive Qualitative Analysis</a:t>
            </a:r>
            <a:endParaRPr lang="en-US" sz="9000" dirty="0"/>
          </a:p>
        </p:txBody>
      </p:sp>
      <p:sp>
        <p:nvSpPr>
          <p:cNvPr id="5" name="Day 3 July 11 2024"/>
          <p:cNvSpPr/>
          <p:nvPr/>
        </p:nvSpPr>
        <p:spPr>
          <a:xfrm>
            <a:off x="952500" y="752475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Day 3
July 11, 2024 </a:t>
            </a:r>
            <a:endParaRPr lang="en-US" sz="525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C6606B-82C9-9D63-8B2B-95564280FC53}"/>
              </a:ext>
            </a:extLst>
          </p:cNvPr>
          <p:cNvSpPr/>
          <p:nvPr/>
        </p:nvSpPr>
        <p:spPr>
          <a:xfrm>
            <a:off x="11944350" y="266700"/>
            <a:ext cx="607695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lock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52500" y="3495675"/>
            <a:ext cx="6638925" cy="1714500"/>
          </a:xfrm>
          <a:prstGeom prst="rect">
            <a:avLst/>
          </a:prstGeom>
        </p:spPr>
      </p:pic>
      <p:pic>
        <p:nvPicPr>
          <p:cNvPr id="3" name="Frame 2095584900" descr="preencoded.png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sp>
        <p:nvSpPr>
          <p:cNvPr id="4" name="What if multiple codes apply to the same segment of text"/>
          <p:cNvSpPr/>
          <p:nvPr/>
        </p:nvSpPr>
        <p:spPr>
          <a:xfrm>
            <a:off x="952500" y="3495675"/>
            <a:ext cx="6657975" cy="857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What if multiple codes apply to the same segment of text?</a:t>
            </a:r>
            <a:endParaRPr lang="en-US" sz="2250" dirty="0"/>
          </a:p>
        </p:txBody>
      </p:sp>
      <p:sp>
        <p:nvSpPr>
          <p:cNvPr id="5" name="Double coding is okay If the same 2 codes are being applied repeatedly reconsider definitions"/>
          <p:cNvSpPr/>
          <p:nvPr/>
        </p:nvSpPr>
        <p:spPr>
          <a:xfrm>
            <a:off x="952500" y="4581525"/>
            <a:ext cx="6657975" cy="6286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Double coding is okay! If the same 2 codes are being applied repeatedly, reconsider definitions.</a:t>
            </a:r>
            <a:endParaRPr lang="en-US" sz="1500" dirty="0"/>
          </a:p>
        </p:txBody>
      </p:sp>
      <p:sp>
        <p:nvSpPr>
          <p:cNvPr id="6" name="How much text should I code as a segment"/>
          <p:cNvSpPr/>
          <p:nvPr/>
        </p:nvSpPr>
        <p:spPr>
          <a:xfrm>
            <a:off x="952500" y="5981700"/>
            <a:ext cx="6038850" cy="857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How much text should I code as a “segment”?</a:t>
            </a:r>
            <a:endParaRPr lang="en-US" sz="2250" dirty="0"/>
          </a:p>
        </p:txBody>
      </p:sp>
      <p:sp>
        <p:nvSpPr>
          <p:cNvPr id="7" name="Include the question and any relevant text from the answer to the sentencephrase level no need to include unlreated text that follows"/>
          <p:cNvSpPr/>
          <p:nvPr/>
        </p:nvSpPr>
        <p:spPr>
          <a:xfrm>
            <a:off x="952500" y="7067550"/>
            <a:ext cx="6038850" cy="9429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Include the question, and any relevant text from the answer, to the sentence/phrase level (no need to include unlreated text that follows</a:t>
            </a:r>
            <a:endParaRPr lang="en-US" sz="1500" dirty="0"/>
          </a:p>
        </p:txBody>
      </p:sp>
      <p:sp>
        <p:nvSpPr>
          <p:cNvPr id="8" name="What if something comes up in the data that doesnt have an applicable code but seems important"/>
          <p:cNvSpPr/>
          <p:nvPr/>
        </p:nvSpPr>
        <p:spPr>
          <a:xfrm>
            <a:off x="9458325" y="3495675"/>
            <a:ext cx="7219950" cy="12858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What if something comes up in the data that doesn’t have an applicable code but seems important?</a:t>
            </a:r>
            <a:endParaRPr lang="en-US" sz="2250" dirty="0"/>
          </a:p>
        </p:txBody>
      </p:sp>
      <p:sp>
        <p:nvSpPr>
          <p:cNvPr id="9" name="Code as miscellaneousother and then revisit with the team to create a new code if needed"/>
          <p:cNvSpPr/>
          <p:nvPr/>
        </p:nvSpPr>
        <p:spPr>
          <a:xfrm>
            <a:off x="9458325" y="5010150"/>
            <a:ext cx="7219950" cy="6286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Code as “miscellaneous/other” and then revisit with the team to create a new code if needed</a:t>
            </a:r>
            <a:endParaRPr lang="en-US" sz="1500" dirty="0"/>
          </a:p>
        </p:txBody>
      </p:sp>
      <p:sp>
        <p:nvSpPr>
          <p:cNvPr id="10" name="Deductive Coding FAQs"/>
          <p:cNvSpPr/>
          <p:nvPr/>
        </p:nvSpPr>
        <p:spPr>
          <a:xfrm>
            <a:off x="952500" y="9525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Deductive Coding: FAQs</a:t>
            </a:r>
            <a:endParaRPr lang="en-US" sz="52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2F9C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hank you"/>
          <p:cNvSpPr/>
          <p:nvPr/>
        </p:nvSpPr>
        <p:spPr>
          <a:xfrm>
            <a:off x="952500" y="3705225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4250"/>
              </a:lnSpc>
              <a:buNone/>
            </a:pPr>
            <a:r>
              <a:rPr lang="en-US" sz="120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Thank you!</a:t>
            </a:r>
            <a:endParaRPr lang="en-US" sz="1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2B45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1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7419975" cy="10287000"/>
          </a:xfrm>
          <a:prstGeom prst="rect">
            <a:avLst/>
          </a:prstGeom>
        </p:spPr>
      </p:pic>
      <p:sp>
        <p:nvSpPr>
          <p:cNvPr id="3" name="This is ONE example of a coding scheme can be organized based on your needs FEEDBACK Type - questions observations suggestions Category - questions about response processes about disease about vaccines Code - questions about disease symptoms questions abo"/>
          <p:cNvSpPr/>
          <p:nvPr/>
        </p:nvSpPr>
        <p:spPr>
          <a:xfrm>
            <a:off x="8286750" y="3267075"/>
            <a:ext cx="9067800" cy="37528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00"/>
              </a:lnSpc>
              <a:spcAft>
                <a:spcPts val="1050"/>
              </a:spcAft>
              <a:buNone/>
            </a:pPr>
            <a:r>
              <a:rPr lang="en-US" sz="19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This is ONE example of a coding scheme, can be organized based on your needs
[FEEDBACK]
Type - questions, observations, suggestions?
Category - questions about response processes, about disease, about vaccines
Code - questions about disease symptoms, questions about vaccine safety</a:t>
            </a:r>
            <a:endParaRPr lang="en-US" sz="1950" dirty="0"/>
          </a:p>
        </p:txBody>
      </p:sp>
      <p:sp>
        <p:nvSpPr>
          <p:cNvPr id="4" name="Using a pre-established codebook"/>
          <p:cNvSpPr/>
          <p:nvPr/>
        </p:nvSpPr>
        <p:spPr>
          <a:xfrm>
            <a:off x="619125" y="3429000"/>
            <a:ext cx="6210300" cy="3429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9000"/>
              </a:lnSpc>
              <a:buNone/>
            </a:pPr>
            <a:r>
              <a:rPr lang="en-US" sz="75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Using a pre-established codebook</a:t>
            </a:r>
            <a:endParaRPr lang="en-US" sz="7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4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467100" y="2828925"/>
            <a:ext cx="11363325" cy="7458075"/>
          </a:xfrm>
          <a:prstGeom prst="rect">
            <a:avLst/>
          </a:prstGeom>
        </p:spPr>
      </p:pic>
      <p:sp>
        <p:nvSpPr>
          <p:cNvPr id="4" name="Coding feedback data"/>
          <p:cNvSpPr/>
          <p:nvPr/>
        </p:nvSpPr>
        <p:spPr>
          <a:xfrm>
            <a:off x="952500" y="8001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Coding feedback data</a:t>
            </a:r>
            <a:endParaRPr lang="en-US" sz="525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3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057275" y="2505075"/>
            <a:ext cx="16173450" cy="7648575"/>
          </a:xfrm>
          <a:prstGeom prst="rect">
            <a:avLst/>
          </a:prstGeom>
        </p:spPr>
      </p:pic>
      <p:sp>
        <p:nvSpPr>
          <p:cNvPr id="4" name="Coding community feedback data"/>
          <p:cNvSpPr/>
          <p:nvPr/>
        </p:nvSpPr>
        <p:spPr>
          <a:xfrm>
            <a:off x="952500" y="8001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Coding community feedback data</a:t>
            </a:r>
            <a:endParaRPr lang="en-US" sz="52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1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1506200" y="2943225"/>
            <a:ext cx="4448175" cy="6905625"/>
          </a:xfrm>
          <a:prstGeom prst="rect">
            <a:avLst/>
          </a:prstGeom>
        </p:spPr>
      </p:pic>
      <p:sp>
        <p:nvSpPr>
          <p:cNvPr id="4" name="Deductive Analysis"/>
          <p:cNvSpPr/>
          <p:nvPr/>
        </p:nvSpPr>
        <p:spPr>
          <a:xfrm>
            <a:off x="952500" y="8001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Deductive Analysis</a:t>
            </a:r>
            <a:endParaRPr lang="en-US" sz="5250" dirty="0"/>
          </a:p>
        </p:txBody>
      </p:sp>
      <p:sp>
        <p:nvSpPr>
          <p:cNvPr id="5" name="When to use a deductive approach When you already have an idea of the responsestopics Helpful with a larger coding team When time is limitedneed to code quickly"/>
          <p:cNvSpPr/>
          <p:nvPr/>
        </p:nvSpPr>
        <p:spPr>
          <a:xfrm>
            <a:off x="952500" y="3705225"/>
            <a:ext cx="6972300" cy="2000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150"/>
              </a:lnSpc>
              <a:buNone/>
            </a:pPr>
            <a:r>
              <a:rPr lang="en-US" sz="24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When to use a deductive approach:
When you already have an idea of the responses/topics 
Helpful with a larger coding team 
When time is limited/need to code quickly</a:t>
            </a:r>
            <a:endParaRPr lang="en-US" sz="2400" dirty="0"/>
          </a:p>
        </p:txBody>
      </p:sp>
      <p:sp>
        <p:nvSpPr>
          <p:cNvPr id="6" name="Limitations not ideal for exploratory analysis"/>
          <p:cNvSpPr/>
          <p:nvPr/>
        </p:nvSpPr>
        <p:spPr>
          <a:xfrm>
            <a:off x="952500" y="6391275"/>
            <a:ext cx="5448300" cy="11525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200"/>
              </a:lnSpc>
              <a:buNone/>
            </a:pPr>
            <a:r>
              <a:rPr lang="en-US" sz="42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Limitations:
</a:t>
            </a:r>
            <a:r>
              <a:rPr lang="en-US" sz="24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not ideal for exploratory analysis</a:t>
            </a:r>
            <a:endParaRPr lang="en-US" sz="4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sp>
        <p:nvSpPr>
          <p:cNvPr id="3" name="Locations"/>
          <p:cNvSpPr/>
          <p:nvPr/>
        </p:nvSpPr>
        <p:spPr>
          <a:xfrm>
            <a:off x="952500" y="6543675"/>
            <a:ext cx="3914775" cy="4286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Locations</a:t>
            </a:r>
            <a:endParaRPr lang="en-US" sz="2250" dirty="0"/>
          </a:p>
        </p:txBody>
      </p:sp>
      <p:sp>
        <p:nvSpPr>
          <p:cNvPr id="4" name="Guatemala El Salvador Belize and Kenya"/>
          <p:cNvSpPr/>
          <p:nvPr/>
        </p:nvSpPr>
        <p:spPr>
          <a:xfrm>
            <a:off x="952500" y="7200900"/>
            <a:ext cx="3943350" cy="3143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Guatemala, El Salvador, Belize, and Kenya</a:t>
            </a:r>
            <a:endParaRPr lang="en-US" sz="1500" dirty="0"/>
          </a:p>
        </p:txBody>
      </p:sp>
      <p:sp>
        <p:nvSpPr>
          <p:cNvPr id="5" name="Four Coding Teams"/>
          <p:cNvSpPr/>
          <p:nvPr/>
        </p:nvSpPr>
        <p:spPr>
          <a:xfrm>
            <a:off x="7391400" y="6543675"/>
            <a:ext cx="4219575" cy="4286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Four Coding Teams</a:t>
            </a:r>
            <a:endParaRPr lang="en-US" sz="2250" dirty="0"/>
          </a:p>
        </p:txBody>
      </p:sp>
      <p:sp>
        <p:nvSpPr>
          <p:cNvPr id="6" name="Atlanta USA Houston USA Kenya Guatemala"/>
          <p:cNvSpPr/>
          <p:nvPr/>
        </p:nvSpPr>
        <p:spPr>
          <a:xfrm>
            <a:off x="7391400" y="7200900"/>
            <a:ext cx="4248150" cy="3143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Atlanta USA, Houston USA, Kenya, Guatemala</a:t>
            </a:r>
            <a:endParaRPr lang="en-US" sz="1500" dirty="0"/>
          </a:p>
        </p:txBody>
      </p:sp>
      <p:sp>
        <p:nvSpPr>
          <p:cNvPr id="7" name="Approach"/>
          <p:cNvSpPr/>
          <p:nvPr/>
        </p:nvSpPr>
        <p:spPr>
          <a:xfrm>
            <a:off x="14135100" y="6543675"/>
            <a:ext cx="1466850" cy="4286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Approach</a:t>
            </a:r>
            <a:endParaRPr lang="en-US" sz="2250" dirty="0"/>
          </a:p>
        </p:txBody>
      </p:sp>
      <p:sp>
        <p:nvSpPr>
          <p:cNvPr id="8" name="Deductive"/>
          <p:cNvSpPr/>
          <p:nvPr/>
        </p:nvSpPr>
        <p:spPr>
          <a:xfrm>
            <a:off x="14135100" y="7200900"/>
            <a:ext cx="1466850" cy="3143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Deductive </a:t>
            </a:r>
            <a:endParaRPr lang="en-US" sz="1500" dirty="0"/>
          </a:p>
        </p:txBody>
      </p:sp>
      <p:sp>
        <p:nvSpPr>
          <p:cNvPr id="9" name="Examples of using deductive approach Hand Hygiene in Schools in 4 Countries"/>
          <p:cNvSpPr/>
          <p:nvPr/>
        </p:nvSpPr>
        <p:spPr>
          <a:xfrm>
            <a:off x="952500" y="34290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Examples of using deductive approach: 
Hand Hygiene in Schools in 4 Countries</a:t>
            </a:r>
            <a:endParaRPr lang="en-US" sz="5250" dirty="0"/>
          </a:p>
        </p:txBody>
      </p:sp>
      <p:sp>
        <p:nvSpPr>
          <p:cNvPr id="10" name="A priori codebook with clear definitions made it possible to look across settings to see what challenges are experienced across contexts which are context specific"/>
          <p:cNvSpPr/>
          <p:nvPr/>
        </p:nvSpPr>
        <p:spPr>
          <a:xfrm>
            <a:off x="952500" y="3695700"/>
            <a:ext cx="16230600" cy="16573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A priori codebook with clear definitions made it possible to look across settings to see what challenges are experienced across contexts, which are context specific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sp>
        <p:nvSpPr>
          <p:cNvPr id="4" name="Using a pre-established codebook example"/>
          <p:cNvSpPr/>
          <p:nvPr/>
        </p:nvSpPr>
        <p:spPr>
          <a:xfrm>
            <a:off x="952500" y="8001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Using a pre-established codebook: example</a:t>
            </a:r>
            <a:endParaRPr lang="en-US" sz="5250" dirty="0"/>
          </a:p>
        </p:txBody>
      </p:sp>
      <p:sp>
        <p:nvSpPr>
          <p:cNvPr id="5" name="General structure Category  Code  Sub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General structure: Category / Code / Subcode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pic>
        <p:nvPicPr>
          <p:cNvPr id="4" name="Frame 2095584902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028825" y="3886200"/>
            <a:ext cx="2428875" cy="533400"/>
          </a:xfrm>
          <a:prstGeom prst="rect">
            <a:avLst/>
          </a:prstGeom>
        </p:spPr>
      </p:pic>
      <p:sp>
        <p:nvSpPr>
          <p:cNvPr id="5" name="Using a pre-established codebook example"/>
          <p:cNvSpPr/>
          <p:nvPr/>
        </p:nvSpPr>
        <p:spPr>
          <a:xfrm>
            <a:off x="952500" y="8001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Using a pre-established codebook: example</a:t>
            </a:r>
            <a:endParaRPr lang="en-US" sz="5250" dirty="0"/>
          </a:p>
        </p:txBody>
      </p:sp>
      <p:sp>
        <p:nvSpPr>
          <p:cNvPr id="6" name="General structure Category  Code  Sub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General structure: Category / Code / Subcode</a:t>
            </a:r>
            <a:endParaRPr lang="en-US" sz="3600" dirty="0"/>
          </a:p>
        </p:txBody>
      </p:sp>
      <p:sp>
        <p:nvSpPr>
          <p:cNvPr id="7" name="CategoryTopic"/>
          <p:cNvSpPr/>
          <p:nvPr/>
        </p:nvSpPr>
        <p:spPr>
          <a:xfrm>
            <a:off x="2143125" y="4000500"/>
            <a:ext cx="2257425" cy="304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2400" b="1" dirty="0">
                <a:solidFill>
                  <a:srgbClr val="FFFFFF"/>
                </a:solidFill>
                <a:latin typeface="Arial Bold" pitchFamily="34" charset="0"/>
                <a:ea typeface="Arial Bold" pitchFamily="34" charset="-122"/>
                <a:cs typeface="Arial Bold" pitchFamily="34" charset="-120"/>
              </a:rPr>
              <a:t>Category/Topic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pic>
        <p:nvPicPr>
          <p:cNvPr id="4" name="Frame 2095584902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105400" y="6019800"/>
            <a:ext cx="2438400" cy="533400"/>
          </a:xfrm>
          <a:prstGeom prst="rect">
            <a:avLst/>
          </a:prstGeom>
        </p:spPr>
      </p:pic>
      <p:sp>
        <p:nvSpPr>
          <p:cNvPr id="5" name="Using a pre-established codebook example"/>
          <p:cNvSpPr/>
          <p:nvPr/>
        </p:nvSpPr>
        <p:spPr>
          <a:xfrm>
            <a:off x="952500" y="8001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Using a pre-established codebook: example</a:t>
            </a:r>
            <a:endParaRPr lang="en-US" sz="5250" dirty="0"/>
          </a:p>
        </p:txBody>
      </p:sp>
      <p:sp>
        <p:nvSpPr>
          <p:cNvPr id="6" name="General structure Category  Code  Sub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General structure: Category / Code / Subcode</a:t>
            </a:r>
            <a:endParaRPr lang="en-US" sz="3600" dirty="0"/>
          </a:p>
        </p:txBody>
      </p:sp>
      <p:sp>
        <p:nvSpPr>
          <p:cNvPr id="7" name="Main Code"/>
          <p:cNvSpPr/>
          <p:nvPr/>
        </p:nvSpPr>
        <p:spPr>
          <a:xfrm>
            <a:off x="5553075" y="6134100"/>
            <a:ext cx="1581150" cy="304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2400" b="1" dirty="0">
                <a:solidFill>
                  <a:srgbClr val="FFFFFF"/>
                </a:solidFill>
                <a:latin typeface="Arial Bold" pitchFamily="34" charset="0"/>
                <a:ea typeface="Arial Bold" pitchFamily="34" charset="-122"/>
                <a:cs typeface="Arial Bold" pitchFamily="34" charset="-120"/>
              </a:rPr>
              <a:t>Main Code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pic>
        <p:nvPicPr>
          <p:cNvPr id="4" name="Frame 2095584902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257800" y="3886200"/>
            <a:ext cx="2438400" cy="533400"/>
          </a:xfrm>
          <a:prstGeom prst="rect">
            <a:avLst/>
          </a:prstGeom>
        </p:spPr>
      </p:pic>
      <p:sp>
        <p:nvSpPr>
          <p:cNvPr id="5" name="Using a pre-established codebook example"/>
          <p:cNvSpPr/>
          <p:nvPr/>
        </p:nvSpPr>
        <p:spPr>
          <a:xfrm>
            <a:off x="952500" y="8001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Using a pre-established codebook: example</a:t>
            </a:r>
            <a:endParaRPr lang="en-US" sz="5250" dirty="0"/>
          </a:p>
        </p:txBody>
      </p:sp>
      <p:sp>
        <p:nvSpPr>
          <p:cNvPr id="6" name="General structure Category  Code  Sub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General structure: Category / Code / Subcode</a:t>
            </a:r>
            <a:endParaRPr lang="en-US" sz="3600" dirty="0"/>
          </a:p>
        </p:txBody>
      </p:sp>
      <p:sp>
        <p:nvSpPr>
          <p:cNvPr id="7" name="Sub-Code"/>
          <p:cNvSpPr/>
          <p:nvPr/>
        </p:nvSpPr>
        <p:spPr>
          <a:xfrm>
            <a:off x="5753100" y="4000500"/>
            <a:ext cx="1485900" cy="304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2400" b="1" dirty="0">
                <a:solidFill>
                  <a:srgbClr val="FFFFFF"/>
                </a:solidFill>
                <a:latin typeface="Arial Bold" pitchFamily="34" charset="0"/>
                <a:ea typeface="Arial Bold" pitchFamily="34" charset="-122"/>
                <a:cs typeface="Arial Bold" pitchFamily="34" charset="-120"/>
              </a:rPr>
              <a:t>Sub-Code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pic>
        <p:nvPicPr>
          <p:cNvPr id="4" name="Frame 2095584902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678150" y="6362700"/>
            <a:ext cx="2438400" cy="838200"/>
          </a:xfrm>
          <a:prstGeom prst="rect">
            <a:avLst/>
          </a:prstGeom>
        </p:spPr>
      </p:pic>
      <p:sp>
        <p:nvSpPr>
          <p:cNvPr id="5" name="Using a pre-established codebook example"/>
          <p:cNvSpPr/>
          <p:nvPr/>
        </p:nvSpPr>
        <p:spPr>
          <a:xfrm>
            <a:off x="952500" y="8001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Using a pre-established codebook: example</a:t>
            </a:r>
            <a:endParaRPr lang="en-US" sz="5250" dirty="0"/>
          </a:p>
        </p:txBody>
      </p:sp>
      <p:sp>
        <p:nvSpPr>
          <p:cNvPr id="6" name="General structure Category  Code  Sub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General structure: Category / Code / Subcode</a:t>
            </a:r>
            <a:endParaRPr lang="en-US" sz="3600" dirty="0"/>
          </a:p>
        </p:txBody>
      </p:sp>
      <p:sp>
        <p:nvSpPr>
          <p:cNvPr id="7" name="Define your codes"/>
          <p:cNvSpPr/>
          <p:nvPr/>
        </p:nvSpPr>
        <p:spPr>
          <a:xfrm>
            <a:off x="16068675" y="6477000"/>
            <a:ext cx="1666875" cy="609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400"/>
              </a:lnSpc>
              <a:buNone/>
            </a:pPr>
            <a:r>
              <a:rPr lang="en-US" sz="2400" b="1" dirty="0">
                <a:solidFill>
                  <a:srgbClr val="FFFFFF"/>
                </a:solidFill>
                <a:latin typeface="Arial Bold" pitchFamily="34" charset="0"/>
                <a:ea typeface="Arial Bold" pitchFamily="34" charset="-122"/>
                <a:cs typeface="Arial Bold" pitchFamily="34" charset="-120"/>
              </a:rPr>
              <a:t>Define 
your codes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sp>
        <p:nvSpPr>
          <p:cNvPr id="3" name="Deductive Coding Process"/>
          <p:cNvSpPr/>
          <p:nvPr/>
        </p:nvSpPr>
        <p:spPr>
          <a:xfrm>
            <a:off x="952500" y="9525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Deductive Coding Process</a:t>
            </a:r>
            <a:endParaRPr lang="en-US" sz="5250" dirty="0"/>
          </a:p>
        </p:txBody>
      </p:sp>
      <p:sp>
        <p:nvSpPr>
          <p:cNvPr id="4" name="Share with teammate for full review of codes Meet to reviewresolve differences in codes"/>
          <p:cNvSpPr/>
          <p:nvPr/>
        </p:nvSpPr>
        <p:spPr>
          <a:xfrm>
            <a:off x="10858500" y="6829425"/>
            <a:ext cx="6496050" cy="762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00" dirty="0">
                <a:solidFill>
                  <a:srgbClr val="2B4561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Share with teammate for full review of codes
Meet to review/resolve differences in codes</a:t>
            </a:r>
            <a:endParaRPr lang="en-US" sz="1800" dirty="0"/>
          </a:p>
        </p:txBody>
      </p:sp>
      <p:sp>
        <p:nvSpPr>
          <p:cNvPr id="5" name="name_04"/>
          <p:cNvSpPr/>
          <p:nvPr/>
        </p:nvSpPr>
        <p:spPr>
          <a:xfrm>
            <a:off x="9324975" y="6610350"/>
            <a:ext cx="1352550" cy="11906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9375"/>
              </a:lnSpc>
              <a:buNone/>
            </a:pPr>
            <a:r>
              <a:rPr lang="en-US" sz="7500" dirty="0">
                <a:solidFill>
                  <a:srgbClr val="2B4561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04</a:t>
            </a:r>
            <a:endParaRPr lang="en-US" sz="7500" dirty="0"/>
          </a:p>
        </p:txBody>
      </p:sp>
      <p:sp>
        <p:nvSpPr>
          <p:cNvPr id="6" name="Select and code the data to the most specific level you can"/>
          <p:cNvSpPr/>
          <p:nvPr/>
        </p:nvSpPr>
        <p:spPr>
          <a:xfrm>
            <a:off x="10858500" y="4067175"/>
            <a:ext cx="6496050" cy="762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00" dirty="0">
                <a:solidFill>
                  <a:srgbClr val="2B4561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Select and code the data to the most specific level you can</a:t>
            </a:r>
            <a:endParaRPr lang="en-US" sz="1800" dirty="0"/>
          </a:p>
        </p:txBody>
      </p:sp>
      <p:sp>
        <p:nvSpPr>
          <p:cNvPr id="7" name="name_03"/>
          <p:cNvSpPr/>
          <p:nvPr/>
        </p:nvSpPr>
        <p:spPr>
          <a:xfrm>
            <a:off x="9324975" y="3857625"/>
            <a:ext cx="1352550" cy="11906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9375"/>
              </a:lnSpc>
              <a:buNone/>
            </a:pPr>
            <a:r>
              <a:rPr lang="en-US" sz="7500" dirty="0">
                <a:solidFill>
                  <a:srgbClr val="2B4561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03</a:t>
            </a:r>
            <a:endParaRPr lang="en-US" sz="7500" dirty="0"/>
          </a:p>
        </p:txBody>
      </p:sp>
      <p:sp>
        <p:nvSpPr>
          <p:cNvPr id="8" name="Read-through of interview notestranscript"/>
          <p:cNvSpPr/>
          <p:nvPr/>
        </p:nvSpPr>
        <p:spPr>
          <a:xfrm>
            <a:off x="2476500" y="7010400"/>
            <a:ext cx="6496050" cy="381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00" dirty="0">
                <a:solidFill>
                  <a:srgbClr val="2B4561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Read-through of interview notes/transcript</a:t>
            </a:r>
            <a:endParaRPr lang="en-US" sz="1800" dirty="0"/>
          </a:p>
        </p:txBody>
      </p:sp>
      <p:sp>
        <p:nvSpPr>
          <p:cNvPr id="9" name="name_02"/>
          <p:cNvSpPr/>
          <p:nvPr/>
        </p:nvSpPr>
        <p:spPr>
          <a:xfrm>
            <a:off x="942975" y="6610350"/>
            <a:ext cx="1352550" cy="11906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9375"/>
              </a:lnSpc>
              <a:buNone/>
            </a:pPr>
            <a:r>
              <a:rPr lang="en-US" sz="7500" dirty="0">
                <a:solidFill>
                  <a:srgbClr val="2B4561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02</a:t>
            </a:r>
            <a:endParaRPr lang="en-US" sz="7500" dirty="0"/>
          </a:p>
        </p:txBody>
      </p:sp>
      <p:sp>
        <p:nvSpPr>
          <p:cNvPr id="10" name="Review the codebook discuss with team"/>
          <p:cNvSpPr/>
          <p:nvPr/>
        </p:nvSpPr>
        <p:spPr>
          <a:xfrm>
            <a:off x="2476500" y="4257675"/>
            <a:ext cx="6496050" cy="381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00" dirty="0">
                <a:solidFill>
                  <a:srgbClr val="2B4561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Review the codebook, discuss with team</a:t>
            </a:r>
            <a:endParaRPr lang="en-US" sz="1800" dirty="0"/>
          </a:p>
        </p:txBody>
      </p:sp>
      <p:sp>
        <p:nvSpPr>
          <p:cNvPr id="11" name="name_01"/>
          <p:cNvSpPr/>
          <p:nvPr/>
        </p:nvSpPr>
        <p:spPr>
          <a:xfrm>
            <a:off x="942975" y="3857625"/>
            <a:ext cx="1352550" cy="11906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9375"/>
              </a:lnSpc>
              <a:buNone/>
            </a:pPr>
            <a:r>
              <a:rPr lang="en-US" sz="7500" dirty="0">
                <a:solidFill>
                  <a:srgbClr val="2B4561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01</a:t>
            </a:r>
            <a:endParaRPr lang="en-US" sz="7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3</cp:revision>
  <dcterms:created xsi:type="dcterms:W3CDTF">2025-01-24T17:10:30Z</dcterms:created>
  <dcterms:modified xsi:type="dcterms:W3CDTF">2025-02-03T19:11:44Z</dcterms:modified>
</cp:coreProperties>
</file>