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8288000" cy="10287000"/>
  <p:notesSz cx="10287000" cy="18288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C6132C-4D91-8F82-7CDC-0077B6A5B11F}" v="3" dt="2025-02-03T19:12:03.86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10"/>
  </p:normalViewPr>
  <p:slideViewPr>
    <p:cSldViewPr snapToGrid="0" snapToObjects="1">
      <p:cViewPr varScale="1">
        <p:scale>
          <a:sx n="136" d="100"/>
          <a:sy n="136" d="100"/>
        </p:scale>
        <p:origin x="216"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Nikolava" userId="S::mnikolava@ucgp.net::ed7a87f1-b503-40aa-9a08-dd3cc353aa60" providerId="AD" clId="Web-{54C6132C-4D91-8F82-7CDC-0077B6A5B11F}"/>
    <pc:docChg chg="modSld">
      <pc:chgData name="Maria Nikolava" userId="S::mnikolava@ucgp.net::ed7a87f1-b503-40aa-9a08-dd3cc353aa60" providerId="AD" clId="Web-{54C6132C-4D91-8F82-7CDC-0077B6A5B11F}" dt="2025-02-03T19:12:03.867" v="2"/>
      <pc:docMkLst>
        <pc:docMk/>
      </pc:docMkLst>
      <pc:sldChg chg="addSp modSp">
        <pc:chgData name="Maria Nikolava" userId="S::mnikolava@ucgp.net::ed7a87f1-b503-40aa-9a08-dd3cc353aa60" providerId="AD" clId="Web-{54C6132C-4D91-8F82-7CDC-0077B6A5B11F}" dt="2025-02-03T19:12:03.867" v="2"/>
        <pc:sldMkLst>
          <pc:docMk/>
          <pc:sldMk cId="0" sldId="256"/>
        </pc:sldMkLst>
        <pc:spChg chg="add mod">
          <ac:chgData name="Maria Nikolava" userId="S::mnikolava@ucgp.net::ed7a87f1-b503-40aa-9a08-dd3cc353aa60" providerId="AD" clId="Web-{54C6132C-4D91-8F82-7CDC-0077B6A5B11F}" dt="2025-02-03T19:12:03.867" v="2"/>
          <ac:spMkLst>
            <pc:docMk/>
            <pc:sldMk cId="0" sldId="256"/>
            <ac:spMk id="9" creationId="{704027A7-EC96-25D4-D8F9-AA6FD23E231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457700" cy="9175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827713" y="0"/>
            <a:ext cx="4457700" cy="917575"/>
          </a:xfrm>
          <a:prstGeom prst="rect">
            <a:avLst/>
          </a:prstGeom>
        </p:spPr>
        <p:txBody>
          <a:bodyPr vert="horz" lIns="91440" tIns="45720" rIns="91440" bIns="45720" rtlCol="0"/>
          <a:lstStyle>
            <a:lvl1pPr algn="r">
              <a:defRPr sz="1200"/>
            </a:lvl1pPr>
          </a:lstStyle>
          <a:p>
            <a:fld id="{A8E8C636-5FB8-461B-A1A1-B97B9F438504}" type="datetimeFigureOut">
              <a:t>03/02/2025</a:t>
            </a:fld>
            <a:endParaRPr lang="en-GB"/>
          </a:p>
        </p:txBody>
      </p:sp>
      <p:sp>
        <p:nvSpPr>
          <p:cNvPr id="4" name="Slide Image Placeholder 3"/>
          <p:cNvSpPr>
            <a:spLocks noGrp="1" noRot="1" noChangeAspect="1"/>
          </p:cNvSpPr>
          <p:nvPr>
            <p:ph type="sldImg" idx="2"/>
          </p:nvPr>
        </p:nvSpPr>
        <p:spPr>
          <a:xfrm>
            <a:off x="-342900" y="2286000"/>
            <a:ext cx="10972800" cy="61722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1028700" y="8801100"/>
            <a:ext cx="8229600" cy="72009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17372013"/>
            <a:ext cx="4457700" cy="9159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827713" y="17372013"/>
            <a:ext cx="4457700" cy="915987"/>
          </a:xfrm>
          <a:prstGeom prst="rect">
            <a:avLst/>
          </a:prstGeom>
        </p:spPr>
        <p:txBody>
          <a:bodyPr vert="horz" lIns="91440" tIns="45720" rIns="91440" bIns="45720" rtlCol="0" anchor="b"/>
          <a:lstStyle>
            <a:lvl1pPr algn="r">
              <a:defRPr sz="1200"/>
            </a:lvl1pPr>
          </a:lstStyle>
          <a:p>
            <a:fld id="{787BFEA3-D746-4E75-B007-B82A492D3A8B}" type="slidenum">
              <a:t>‹#›</a:t>
            </a:fld>
            <a:endParaRPr lang="en-GB"/>
          </a:p>
        </p:txBody>
      </p:sp>
    </p:spTree>
    <p:extLst>
      <p:ext uri="{BB962C8B-B14F-4D97-AF65-F5344CB8AC3E}">
        <p14:creationId xmlns:p14="http://schemas.microsoft.com/office/powerpoint/2010/main" val="20297994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10</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17</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18</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19</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20</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7</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8</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9</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png"/><Relationship Id="rId7" Type="http://schemas.openxmlformats.org/officeDocument/2006/relationships/image" Target="../media/image5.sv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18.png"/><Relationship Id="rId7" Type="http://schemas.openxmlformats.org/officeDocument/2006/relationships/image" Target="../media/image23.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22.png"/><Relationship Id="rId5" Type="http://schemas.openxmlformats.org/officeDocument/2006/relationships/image" Target="../media/image21.svg"/><Relationship Id="rId10" Type="http://schemas.openxmlformats.org/officeDocument/2006/relationships/image" Target="../media/image26.svg"/><Relationship Id="rId4" Type="http://schemas.openxmlformats.org/officeDocument/2006/relationships/image" Target="../media/image20.png"/><Relationship Id="rId9" Type="http://schemas.openxmlformats.org/officeDocument/2006/relationships/image" Target="../media/image25.png"/></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7.png"/></Relationships>
</file>

<file path=ppt/slides/_rels/slide13.xml.rels><?xml version="1.0" encoding="UTF-8" standalone="yes"?>
<Relationships xmlns="http://schemas.openxmlformats.org/package/2006/relationships"><Relationship Id="rId8" Type="http://schemas.openxmlformats.org/officeDocument/2006/relationships/image" Target="../media/image32.png"/><Relationship Id="rId13" Type="http://schemas.openxmlformats.org/officeDocument/2006/relationships/image" Target="../media/image37.svg"/><Relationship Id="rId18" Type="http://schemas.openxmlformats.org/officeDocument/2006/relationships/image" Target="../media/image42.svg"/><Relationship Id="rId26" Type="http://schemas.openxmlformats.org/officeDocument/2006/relationships/image" Target="../media/image50.png"/><Relationship Id="rId3" Type="http://schemas.openxmlformats.org/officeDocument/2006/relationships/image" Target="../media/image18.png"/><Relationship Id="rId21" Type="http://schemas.openxmlformats.org/officeDocument/2006/relationships/image" Target="../media/image45.svg"/><Relationship Id="rId7" Type="http://schemas.openxmlformats.org/officeDocument/2006/relationships/image" Target="../media/image31.svg"/><Relationship Id="rId12" Type="http://schemas.openxmlformats.org/officeDocument/2006/relationships/image" Target="../media/image36.png"/><Relationship Id="rId17" Type="http://schemas.openxmlformats.org/officeDocument/2006/relationships/image" Target="../media/image41.svg"/><Relationship Id="rId25" Type="http://schemas.openxmlformats.org/officeDocument/2006/relationships/image" Target="../media/image49.svg"/><Relationship Id="rId2" Type="http://schemas.openxmlformats.org/officeDocument/2006/relationships/notesSlide" Target="../notesSlides/notesSlide13.xml"/><Relationship Id="rId16" Type="http://schemas.openxmlformats.org/officeDocument/2006/relationships/image" Target="../media/image40.png"/><Relationship Id="rId20" Type="http://schemas.openxmlformats.org/officeDocument/2006/relationships/image" Target="../media/image44.png"/><Relationship Id="rId1" Type="http://schemas.openxmlformats.org/officeDocument/2006/relationships/slideLayout" Target="../slideLayouts/slideLayout1.xml"/><Relationship Id="rId6" Type="http://schemas.openxmlformats.org/officeDocument/2006/relationships/image" Target="../media/image30.png"/><Relationship Id="rId11" Type="http://schemas.openxmlformats.org/officeDocument/2006/relationships/image" Target="../media/image35.svg"/><Relationship Id="rId24" Type="http://schemas.openxmlformats.org/officeDocument/2006/relationships/image" Target="../media/image48.png"/><Relationship Id="rId5" Type="http://schemas.openxmlformats.org/officeDocument/2006/relationships/image" Target="../media/image29.svg"/><Relationship Id="rId15" Type="http://schemas.openxmlformats.org/officeDocument/2006/relationships/image" Target="../media/image39.svg"/><Relationship Id="rId23" Type="http://schemas.openxmlformats.org/officeDocument/2006/relationships/image" Target="../media/image47.svg"/><Relationship Id="rId10" Type="http://schemas.openxmlformats.org/officeDocument/2006/relationships/image" Target="../media/image34.png"/><Relationship Id="rId19" Type="http://schemas.openxmlformats.org/officeDocument/2006/relationships/image" Target="../media/image43.svg"/><Relationship Id="rId4" Type="http://schemas.openxmlformats.org/officeDocument/2006/relationships/image" Target="../media/image28.png"/><Relationship Id="rId9" Type="http://schemas.openxmlformats.org/officeDocument/2006/relationships/image" Target="../media/image33.svg"/><Relationship Id="rId14" Type="http://schemas.openxmlformats.org/officeDocument/2006/relationships/image" Target="../media/image38.png"/><Relationship Id="rId22" Type="http://schemas.openxmlformats.org/officeDocument/2006/relationships/image" Target="../media/image46.png"/><Relationship Id="rId27" Type="http://schemas.openxmlformats.org/officeDocument/2006/relationships/image" Target="../media/image51.svg"/></Relationships>
</file>

<file path=ppt/slides/_rels/slide1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53.svg"/></Relationships>
</file>

<file path=ppt/slides/_rels/slide1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54.png"/></Relationships>
</file>

<file path=ppt/slides/_rels/slide18.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53.svg"/></Relationships>
</file>

<file path=ppt/slides/_rels/slide1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8.svg"/></Relationships>
</file>

<file path=ppt/slides/_rels/slide2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53.svg"/></Relationships>
</file>

<file path=ppt/slides/_rels/slide23.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53.svg"/></Relationships>
</file>

<file path=ppt/slides/_rels/slide3.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10.svg"/><Relationship Id="rId5" Type="http://schemas.openxmlformats.org/officeDocument/2006/relationships/image" Target="../media/image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8.sv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15.jpeg"/><Relationship Id="rId4" Type="http://schemas.openxmlformats.org/officeDocument/2006/relationships/image" Target="../media/image8.sv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16.png"/><Relationship Id="rId4" Type="http://schemas.openxmlformats.org/officeDocument/2006/relationships/image" Target="../media/image8.svg"/></Relationships>
</file>

<file path=ppt/slides/_rels/slide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19.png"/></Relationships>
</file>

<file path=ppt/slides/_rels/slide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name="Slide 1">
    <p:bg>
      <p:bgPr>
        <a:solidFill>
          <a:srgbClr val="FFFFFF"/>
        </a:solidFill>
        <a:effectLst/>
      </p:bgPr>
    </p:bg>
    <p:spTree>
      <p:nvGrpSpPr>
        <p:cNvPr id="1" name=""/>
        <p:cNvGrpSpPr/>
        <p:nvPr/>
      </p:nvGrpSpPr>
      <p:grpSpPr>
        <a:xfrm>
          <a:off x="0" y="0"/>
          <a:ext cx="0" cy="0"/>
          <a:chOff x="0" y="0"/>
          <a:chExt cx="0" cy="0"/>
        </a:xfrm>
      </p:grpSpPr>
      <p:pic>
        <p:nvPicPr>
          <p:cNvPr id="2" name="Icon"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16144875" y="7943850"/>
            <a:ext cx="1190625" cy="1190625"/>
          </a:xfrm>
          <a:prstGeom prst="rect">
            <a:avLst/>
          </a:prstGeom>
        </p:spPr>
      </p:pic>
      <p:pic>
        <p:nvPicPr>
          <p:cNvPr id="3" name="Image" descr="preencoded.png"/>
          <p:cNvPicPr>
            <a:picLocks noChangeAspect="1"/>
          </p:cNvPicPr>
          <p:nvPr/>
        </p:nvPicPr>
        <p:blipFill>
          <a:blip r:embed="rId5"/>
          <a:srcRect/>
          <a:stretch/>
        </p:blipFill>
        <p:spPr>
          <a:xfrm>
            <a:off x="381000" y="1847850"/>
            <a:ext cx="17526000" cy="5143500"/>
          </a:xfrm>
          <a:prstGeom prst="rect">
            <a:avLst/>
          </a:prstGeom>
        </p:spPr>
      </p:pic>
      <p:pic>
        <p:nvPicPr>
          <p:cNvPr id="4" name="Vector" descr="preencoded.png"/>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952500" y="4972050"/>
            <a:ext cx="8305800" cy="2019300"/>
          </a:xfrm>
          <a:prstGeom prst="rect">
            <a:avLst/>
          </a:prstGeom>
        </p:spPr>
      </p:pic>
      <p:pic>
        <p:nvPicPr>
          <p:cNvPr id="5" name="Frame 2095584899" descr="preencoded.png"/>
          <p:cNvPicPr>
            <a:picLocks noChangeAspect="1"/>
          </p:cNvPicPr>
          <p:nvPr/>
        </p:nvPicPr>
        <p:blipFill>
          <a:blip r:embed="rId8"/>
          <a:srcRect/>
          <a:stretch/>
        </p:blipFill>
        <p:spPr>
          <a:xfrm>
            <a:off x="0" y="0"/>
            <a:ext cx="18288000" cy="1343025"/>
          </a:xfrm>
          <a:prstGeom prst="rect">
            <a:avLst/>
          </a:prstGeom>
        </p:spPr>
      </p:pic>
      <p:sp>
        <p:nvSpPr>
          <p:cNvPr id="6" name="Mcanisme de retour dinformation de la communaut  consolidation et analyse"/>
          <p:cNvSpPr/>
          <p:nvPr/>
        </p:nvSpPr>
        <p:spPr>
          <a:xfrm>
            <a:off x="952500" y="7639050"/>
            <a:ext cx="14506575" cy="1809750"/>
          </a:xfrm>
          <a:prstGeom prst="rect">
            <a:avLst/>
          </a:prstGeom>
          <a:noFill/>
          <a:ln/>
        </p:spPr>
        <p:txBody>
          <a:bodyPr wrap="square" lIns="0" tIns="0" rIns="0" bIns="0" rtlCol="0" anchor="t"/>
          <a:lstStyle/>
          <a:p>
            <a:pPr marL="0" indent="0" algn="l">
              <a:lnSpc>
                <a:spcPts val="7125"/>
              </a:lnSpc>
              <a:buNone/>
            </a:pPr>
            <a:r>
              <a:rPr lang="en-US" sz="5250" dirty="0">
                <a:solidFill>
                  <a:srgbClr val="000000"/>
                </a:solidFill>
                <a:latin typeface="Poppins SemiBold" pitchFamily="34" charset="0"/>
                <a:ea typeface="Poppins SemiBold" pitchFamily="34" charset="-122"/>
                <a:cs typeface="Poppins SemiBold" pitchFamily="34" charset="-120"/>
              </a:rPr>
              <a:t>Mécanisme de retour d’information de la communauté – consolidation et analyse</a:t>
            </a:r>
            <a:endParaRPr lang="en-US" sz="5250" dirty="0"/>
          </a:p>
        </p:txBody>
      </p:sp>
      <p:sp>
        <p:nvSpPr>
          <p:cNvPr id="7" name="MODULE 4 SESSION 10"/>
          <p:cNvSpPr/>
          <p:nvPr/>
        </p:nvSpPr>
        <p:spPr>
          <a:xfrm>
            <a:off x="1371600" y="5334000"/>
            <a:ext cx="4219575" cy="371475"/>
          </a:xfrm>
          <a:prstGeom prst="rect">
            <a:avLst/>
          </a:prstGeom>
          <a:noFill/>
          <a:ln/>
        </p:spPr>
        <p:txBody>
          <a:bodyPr wrap="square" lIns="0" tIns="0" rIns="0" bIns="0" rtlCol="0" anchor="b"/>
          <a:lstStyle/>
          <a:p>
            <a:pPr marL="0" indent="0" algn="l">
              <a:lnSpc>
                <a:spcPts val="2925"/>
              </a:lnSpc>
              <a:buNone/>
            </a:pPr>
            <a:r>
              <a:rPr lang="en-US" sz="2400" dirty="0">
                <a:solidFill>
                  <a:srgbClr val="FFFFFF"/>
                </a:solidFill>
                <a:latin typeface="Montserrat ExtraBold" pitchFamily="34" charset="0"/>
                <a:ea typeface="Montserrat ExtraBold" pitchFamily="34" charset="-122"/>
                <a:cs typeface="Montserrat ExtraBold" pitchFamily="34" charset="-120"/>
              </a:rPr>
              <a:t>MODULE 4, SESSION 10</a:t>
            </a:r>
            <a:endParaRPr lang="en-US" sz="2400" dirty="0"/>
          </a:p>
        </p:txBody>
      </p:sp>
      <p:sp>
        <p:nvSpPr>
          <p:cNvPr id="8" name="FORMATION DU SERVICE COLLECTIF SUR LES SCIENCES SOCIALES"/>
          <p:cNvSpPr/>
          <p:nvPr/>
        </p:nvSpPr>
        <p:spPr>
          <a:xfrm>
            <a:off x="1371600" y="5448300"/>
            <a:ext cx="7486650" cy="1114425"/>
          </a:xfrm>
          <a:prstGeom prst="rect">
            <a:avLst/>
          </a:prstGeom>
          <a:noFill/>
          <a:ln/>
        </p:spPr>
        <p:txBody>
          <a:bodyPr wrap="square" lIns="0" tIns="0" rIns="0" bIns="0" rtlCol="0" anchor="b"/>
          <a:lstStyle/>
          <a:p>
            <a:pPr marL="0" indent="0" algn="l">
              <a:lnSpc>
                <a:spcPts val="2925"/>
              </a:lnSpc>
              <a:buNone/>
            </a:pPr>
            <a:r>
              <a:rPr lang="en-US" sz="2400" dirty="0">
                <a:solidFill>
                  <a:srgbClr val="FFFFFF"/>
                </a:solidFill>
                <a:latin typeface="Montserrat Regular" pitchFamily="34" charset="0"/>
                <a:ea typeface="Montserrat Regular" pitchFamily="34" charset="-122"/>
                <a:cs typeface="Montserrat Regular" pitchFamily="34" charset="-120"/>
              </a:rPr>
              <a:t>
FORMATION DU SERVICE COLLECTIF SUR LES SCIENCES SOCIALES</a:t>
            </a:r>
            <a:endParaRPr lang="en-US" sz="2400" dirty="0"/>
          </a:p>
        </p:txBody>
      </p:sp>
      <p:sp>
        <p:nvSpPr>
          <p:cNvPr id="9" name="Rectangle 8">
            <a:extLst>
              <a:ext uri="{FF2B5EF4-FFF2-40B4-BE49-F238E27FC236}">
                <a16:creationId xmlns:a16="http://schemas.microsoft.com/office/drawing/2014/main" id="{704027A7-EC96-25D4-D8F9-AA6FD23E2311}"/>
              </a:ext>
            </a:extLst>
          </p:cNvPr>
          <p:cNvSpPr/>
          <p:nvPr/>
        </p:nvSpPr>
        <p:spPr>
          <a:xfrm>
            <a:off x="11963399" y="228600"/>
            <a:ext cx="6115050" cy="91440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 10">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srcRect/>
          <a:stretch/>
        </p:blipFill>
        <p:spPr>
          <a:xfrm>
            <a:off x="0" y="0"/>
            <a:ext cx="18288000" cy="2505075"/>
          </a:xfrm>
          <a:prstGeom prst="rect">
            <a:avLst/>
          </a:prstGeom>
        </p:spPr>
      </p:pic>
      <p:pic>
        <p:nvPicPr>
          <p:cNvPr id="3" name="Frame 2095584924" descr="preencoded.png"/>
          <p:cNvPicPr>
            <a:picLocks noChangeAspect="1"/>
          </p:cNvPicPr>
          <p:nvPr/>
        </p:nvPicPr>
        <p:blipFill>
          <a:blip r:embed="rId4">
            <a:extLst>
              <a:ext uri="{96DAC541-7B7A-43D3-8B79-37D633B846F1}">
                <asvg:svgBlip xmlns:asvg="http://schemas.microsoft.com/office/drawing/2016/SVG/main" r:embed="rId5"/>
              </a:ext>
            </a:extLst>
          </a:blip>
          <a:srcRect/>
          <a:stretch/>
        </p:blipFill>
        <p:spPr>
          <a:xfrm>
            <a:off x="1266825" y="4752975"/>
            <a:ext cx="7380350" cy="1866900"/>
          </a:xfrm>
          <a:prstGeom prst="rect">
            <a:avLst/>
          </a:prstGeom>
        </p:spPr>
      </p:pic>
      <p:pic>
        <p:nvPicPr>
          <p:cNvPr id="4" name="Frame 2095584926" descr="preencoded.png"/>
          <p:cNvPicPr>
            <a:picLocks noChangeAspect="1"/>
          </p:cNvPicPr>
          <p:nvPr/>
        </p:nvPicPr>
        <p:blipFill>
          <a:blip r:embed="rId6"/>
          <a:srcRect/>
          <a:stretch/>
        </p:blipFill>
        <p:spPr>
          <a:xfrm>
            <a:off x="1266825" y="7077075"/>
            <a:ext cx="7381875" cy="1866900"/>
          </a:xfrm>
          <a:prstGeom prst="rect">
            <a:avLst/>
          </a:prstGeom>
        </p:spPr>
      </p:pic>
      <p:pic>
        <p:nvPicPr>
          <p:cNvPr id="5" name="Frame 2095584927" descr="preencoded.png"/>
          <p:cNvPicPr>
            <a:picLocks noChangeAspect="1"/>
          </p:cNvPicPr>
          <p:nvPr/>
        </p:nvPicPr>
        <p:blipFill>
          <a:blip r:embed="rId7">
            <a:extLst>
              <a:ext uri="{96DAC541-7B7A-43D3-8B79-37D633B846F1}">
                <asvg:svgBlip xmlns:asvg="http://schemas.microsoft.com/office/drawing/2016/SVG/main" r:embed="rId8"/>
              </a:ext>
            </a:extLst>
          </a:blip>
          <a:srcRect/>
          <a:stretch/>
        </p:blipFill>
        <p:spPr>
          <a:xfrm>
            <a:off x="9172575" y="7077075"/>
            <a:ext cx="7839075" cy="1866900"/>
          </a:xfrm>
          <a:prstGeom prst="rect">
            <a:avLst/>
          </a:prstGeom>
        </p:spPr>
      </p:pic>
      <p:pic>
        <p:nvPicPr>
          <p:cNvPr id="6" name="Frame 2095584925" descr="preencoded.png"/>
          <p:cNvPicPr>
            <a:picLocks noChangeAspect="1"/>
          </p:cNvPicPr>
          <p:nvPr/>
        </p:nvPicPr>
        <p:blipFill>
          <a:blip r:embed="rId9">
            <a:extLst>
              <a:ext uri="{96DAC541-7B7A-43D3-8B79-37D633B846F1}">
                <asvg:svgBlip xmlns:asvg="http://schemas.microsoft.com/office/drawing/2016/SVG/main" r:embed="rId10"/>
              </a:ext>
            </a:extLst>
          </a:blip>
          <a:srcRect/>
          <a:stretch/>
        </p:blipFill>
        <p:spPr>
          <a:xfrm>
            <a:off x="9172575" y="4752975"/>
            <a:ext cx="7839075" cy="1866900"/>
          </a:xfrm>
          <a:prstGeom prst="rect">
            <a:avLst/>
          </a:prstGeom>
        </p:spPr>
      </p:pic>
      <p:sp>
        <p:nvSpPr>
          <p:cNvPr id="7" name="tape 3  transmission et analyse"/>
          <p:cNvSpPr/>
          <p:nvPr/>
        </p:nvSpPr>
        <p:spPr>
          <a:xfrm>
            <a:off x="952500" y="952500"/>
            <a:ext cx="16402050" cy="904875"/>
          </a:xfrm>
          <a:prstGeom prst="rect">
            <a:avLst/>
          </a:prstGeom>
          <a:noFill/>
          <a:ln/>
        </p:spPr>
        <p:txBody>
          <a:bodyPr wrap="square" lIns="0" tIns="0" rIns="0" bIns="0" rtlCol="0" anchor="b"/>
          <a:lstStyle/>
          <a:p>
            <a:pPr marL="0" indent="0" algn="l">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Étape 3 : transmission et analyse</a:t>
            </a:r>
            <a:endParaRPr lang="en-US" sz="5250" dirty="0"/>
          </a:p>
        </p:txBody>
      </p:sp>
      <p:sp>
        <p:nvSpPr>
          <p:cNvPr id="8" name="Nous avons entendu que lhpital allait tre attaqu demain"/>
          <p:cNvSpPr/>
          <p:nvPr/>
        </p:nvSpPr>
        <p:spPr>
          <a:xfrm>
            <a:off x="2789300" y="5286375"/>
            <a:ext cx="5343525" cy="800100"/>
          </a:xfrm>
          <a:prstGeom prst="rect">
            <a:avLst/>
          </a:prstGeom>
          <a:noFill/>
          <a:ln/>
        </p:spPr>
        <p:txBody>
          <a:bodyPr wrap="square" lIns="0" tIns="0" rIns="0" bIns="0" rtlCol="0" anchor="ctr"/>
          <a:lstStyle/>
          <a:p>
            <a:pPr marL="0" indent="0" algn="l">
              <a:lnSpc>
                <a:spcPts val="3150"/>
              </a:lnSpc>
              <a:buNone/>
            </a:pPr>
            <a:r>
              <a:rPr lang="en-US" sz="2400" dirty="0">
                <a:solidFill>
                  <a:srgbClr val="2B4561"/>
                </a:solidFill>
                <a:latin typeface="Poppins SemiBold" pitchFamily="34" charset="0"/>
                <a:ea typeface="Poppins SemiBold" pitchFamily="34" charset="-122"/>
                <a:cs typeface="Poppins SemiBold" pitchFamily="34" charset="-120"/>
              </a:rPr>
              <a:t>Nous avons entendu que l’hôpital allait être attaqué demain.</a:t>
            </a:r>
            <a:endParaRPr lang="en-US" sz="2400" dirty="0"/>
          </a:p>
        </p:txBody>
      </p:sp>
      <p:sp>
        <p:nvSpPr>
          <p:cNvPr id="9" name="Le vaccin nous tuera en lespace de 5 ans"/>
          <p:cNvSpPr/>
          <p:nvPr/>
        </p:nvSpPr>
        <p:spPr>
          <a:xfrm>
            <a:off x="2789300" y="7610475"/>
            <a:ext cx="5257800" cy="800100"/>
          </a:xfrm>
          <a:prstGeom prst="rect">
            <a:avLst/>
          </a:prstGeom>
          <a:noFill/>
          <a:ln/>
        </p:spPr>
        <p:txBody>
          <a:bodyPr wrap="square" lIns="0" tIns="0" rIns="0" bIns="0" rtlCol="0" anchor="ctr"/>
          <a:lstStyle/>
          <a:p>
            <a:pPr marL="0" indent="0" algn="l">
              <a:lnSpc>
                <a:spcPts val="3150"/>
              </a:lnSpc>
              <a:buNone/>
            </a:pPr>
            <a:r>
              <a:rPr lang="en-US" sz="2400" dirty="0">
                <a:solidFill>
                  <a:srgbClr val="2B4561"/>
                </a:solidFill>
                <a:latin typeface="Poppins SemiBold" pitchFamily="34" charset="0"/>
                <a:ea typeface="Poppins SemiBold" pitchFamily="34" charset="-122"/>
                <a:cs typeface="Poppins SemiBold" pitchFamily="34" charset="-120"/>
              </a:rPr>
              <a:t> Le vaccin nous tuera en l’espace de 5 ans.</a:t>
            </a:r>
            <a:endParaRPr lang="en-US" sz="2400" dirty="0"/>
          </a:p>
        </p:txBody>
      </p:sp>
      <p:sp>
        <p:nvSpPr>
          <p:cNvPr id="10" name="Mon voisin est tomb malade aprs avoir particip  votre manifestation"/>
          <p:cNvSpPr/>
          <p:nvPr/>
        </p:nvSpPr>
        <p:spPr>
          <a:xfrm>
            <a:off x="10695050" y="7610475"/>
            <a:ext cx="5800725" cy="800100"/>
          </a:xfrm>
          <a:prstGeom prst="rect">
            <a:avLst/>
          </a:prstGeom>
          <a:noFill/>
          <a:ln/>
        </p:spPr>
        <p:txBody>
          <a:bodyPr wrap="square" lIns="0" tIns="0" rIns="0" bIns="0" rtlCol="0" anchor="ctr"/>
          <a:lstStyle/>
          <a:p>
            <a:pPr marL="0" indent="0" algn="l">
              <a:lnSpc>
                <a:spcPts val="3150"/>
              </a:lnSpc>
              <a:buNone/>
            </a:pPr>
            <a:r>
              <a:rPr lang="en-US" sz="2400" dirty="0">
                <a:solidFill>
                  <a:srgbClr val="2B4561"/>
                </a:solidFill>
                <a:latin typeface="Poppins SemiBold" pitchFamily="34" charset="0"/>
                <a:ea typeface="Poppins SemiBold" pitchFamily="34" charset="-122"/>
                <a:cs typeface="Poppins SemiBold" pitchFamily="34" charset="-120"/>
              </a:rPr>
              <a:t>Mon voisin est tombé malade après avoir participé à votre manifestation.</a:t>
            </a:r>
            <a:endParaRPr lang="en-US" sz="2400" dirty="0"/>
          </a:p>
        </p:txBody>
      </p:sp>
      <p:sp>
        <p:nvSpPr>
          <p:cNvPr id="11" name="Votre vaccin provoque des fausses couches chez les femmes enceintes"/>
          <p:cNvSpPr/>
          <p:nvPr/>
        </p:nvSpPr>
        <p:spPr>
          <a:xfrm>
            <a:off x="10695050" y="5286375"/>
            <a:ext cx="5800725" cy="800100"/>
          </a:xfrm>
          <a:prstGeom prst="rect">
            <a:avLst/>
          </a:prstGeom>
          <a:noFill/>
          <a:ln/>
        </p:spPr>
        <p:txBody>
          <a:bodyPr wrap="square" lIns="0" tIns="0" rIns="0" bIns="0" rtlCol="0" anchor="ctr"/>
          <a:lstStyle/>
          <a:p>
            <a:pPr marL="0" indent="0" algn="l">
              <a:lnSpc>
                <a:spcPts val="3150"/>
              </a:lnSpc>
              <a:buNone/>
            </a:pPr>
            <a:r>
              <a:rPr lang="en-US" sz="2400" dirty="0">
                <a:solidFill>
                  <a:srgbClr val="2B4561"/>
                </a:solidFill>
                <a:latin typeface="Poppins SemiBold" pitchFamily="34" charset="0"/>
                <a:ea typeface="Poppins SemiBold" pitchFamily="34" charset="-122"/>
                <a:cs typeface="Poppins SemiBold" pitchFamily="34" charset="-120"/>
              </a:rPr>
              <a:t>Votre vaccin provoque des fausses couches chez les femmes enceintes.</a:t>
            </a:r>
            <a:endParaRPr lang="en-US" sz="2400" dirty="0"/>
          </a:p>
        </p:txBody>
      </p:sp>
      <p:sp>
        <p:nvSpPr>
          <p:cNvPr id="12" name="Connaissez-vous des exemples de retours dinformation critiques informations devant faire lobjet dun suivi ou tre transmises de toute urgence"/>
          <p:cNvSpPr/>
          <p:nvPr/>
        </p:nvSpPr>
        <p:spPr>
          <a:xfrm>
            <a:off x="952500" y="3019425"/>
            <a:ext cx="12287250" cy="857250"/>
          </a:xfrm>
          <a:prstGeom prst="rect">
            <a:avLst/>
          </a:prstGeom>
          <a:noFill/>
          <a:ln/>
        </p:spPr>
        <p:txBody>
          <a:bodyPr wrap="square" lIns="0" tIns="0" rIns="0" bIns="0" rtlCol="0" anchor="t"/>
          <a:lstStyle/>
          <a:p>
            <a:pPr marL="0" indent="0" algn="l">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Connaissez-vous des exemples de retours d’information critiques (informations devant faire l’objet d’un suivi ou être transmises de toute urgence) ?</a:t>
            </a:r>
            <a:endParaRPr lang="en-US" sz="225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 11">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srcRect/>
          <a:stretch/>
        </p:blipFill>
        <p:spPr>
          <a:xfrm>
            <a:off x="0" y="0"/>
            <a:ext cx="18288000" cy="2505075"/>
          </a:xfrm>
          <a:prstGeom prst="rect">
            <a:avLst/>
          </a:prstGeom>
        </p:spPr>
      </p:pic>
      <p:sp>
        <p:nvSpPr>
          <p:cNvPr id="3" name="tape 3  transmission et analyse"/>
          <p:cNvSpPr/>
          <p:nvPr/>
        </p:nvSpPr>
        <p:spPr>
          <a:xfrm>
            <a:off x="952500" y="952500"/>
            <a:ext cx="16402050" cy="904875"/>
          </a:xfrm>
          <a:prstGeom prst="rect">
            <a:avLst/>
          </a:prstGeom>
          <a:noFill/>
          <a:ln/>
        </p:spPr>
        <p:txBody>
          <a:bodyPr wrap="square" lIns="0" tIns="0" rIns="0" bIns="0" rtlCol="0" anchor="b"/>
          <a:lstStyle/>
          <a:p>
            <a:pPr marL="0" indent="0" algn="l">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Étape 3 : transmission et analyse</a:t>
            </a:r>
            <a:endParaRPr lang="en-US" sz="5250" dirty="0"/>
          </a:p>
        </p:txBody>
      </p:sp>
      <p:sp>
        <p:nvSpPr>
          <p:cNvPr id="4" name="Coder les donnes pour dgager les thmes cls"/>
          <p:cNvSpPr/>
          <p:nvPr/>
        </p:nvSpPr>
        <p:spPr>
          <a:xfrm>
            <a:off x="2476500" y="3324225"/>
            <a:ext cx="14878050" cy="428625"/>
          </a:xfrm>
          <a:prstGeom prst="rect">
            <a:avLst/>
          </a:prstGeom>
          <a:noFill/>
          <a:ln/>
        </p:spPr>
        <p:txBody>
          <a:bodyPr wrap="square" lIns="0" tIns="0" rIns="0" bIns="0" rtlCol="0" anchor="t"/>
          <a:lstStyle/>
          <a:p>
            <a:pPr marL="0" indent="0" algn="l">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Coder les données pour dégager les thèmes clés</a:t>
            </a:r>
            <a:endParaRPr lang="en-US" sz="2250" dirty="0"/>
          </a:p>
        </p:txBody>
      </p:sp>
      <p:sp>
        <p:nvSpPr>
          <p:cNvPr id="5" name="Compiler  runissez toutes les donnes du retour dinformation que vous souhaitez analyser Dgager des thmes  Identifiez quels sujets se dmarquent Ventiler  Dterminez sil existe des diffrences entre les lieux les groupes dmographiques et les canaux de retour"/>
          <p:cNvSpPr/>
          <p:nvPr/>
        </p:nvSpPr>
        <p:spPr>
          <a:xfrm>
            <a:off x="2476500" y="3981450"/>
            <a:ext cx="14878050" cy="4800600"/>
          </a:xfrm>
          <a:prstGeom prst="rect">
            <a:avLst/>
          </a:prstGeom>
          <a:noFill/>
          <a:ln/>
        </p:spPr>
        <p:txBody>
          <a:bodyPr wrap="square" lIns="0" tIns="0" rIns="0" bIns="0" rtlCol="0" anchor="t"/>
          <a:lstStyle/>
          <a:p>
            <a:pPr marL="0" indent="0" algn="l">
              <a:lnSpc>
                <a:spcPts val="4200"/>
              </a:lnSpc>
              <a:buNone/>
            </a:pPr>
            <a:r>
              <a:rPr lang="en-US" sz="2400" dirty="0">
                <a:solidFill>
                  <a:srgbClr val="0D0D0D"/>
                </a:solidFill>
                <a:latin typeface="Poppins Light" pitchFamily="34" charset="0"/>
                <a:ea typeface="Poppins Light" pitchFamily="34" charset="-122"/>
                <a:cs typeface="Poppins Light" pitchFamily="34" charset="-120"/>
              </a:rPr>
              <a:t>Compiler – réunissez toutes les données du retour d’information que vous souhaitez analyser
Dégager des thèmes – Identifiez quels sujets se démarquent
Ventiler – Déterminez s’il existe des différences entre les lieux, les groupes démographiques et les canaux de retour d’information
Identifier les changements – Déterminez si les données montrent une évolution
Recouper – Vérifiez si d’autres sources d’information confirment vos résultats et apportent des éclairages nouveaux
Des codes (mots clés ou locutions) sont utilisés pour organiser les données issues du retour d’information.</a:t>
            </a:r>
            <a:endParaRPr lang="en-US" sz="2400" dirty="0"/>
          </a:p>
        </p:txBody>
      </p:sp>
      <p:sp>
        <p:nvSpPr>
          <p:cNvPr id="6" name="name_03"/>
          <p:cNvSpPr/>
          <p:nvPr/>
        </p:nvSpPr>
        <p:spPr>
          <a:xfrm>
            <a:off x="942975" y="3190875"/>
            <a:ext cx="1352550" cy="1190625"/>
          </a:xfrm>
          <a:prstGeom prst="rect">
            <a:avLst/>
          </a:prstGeom>
          <a:noFill/>
          <a:ln/>
        </p:spPr>
        <p:txBody>
          <a:bodyPr wrap="square" lIns="0" tIns="0" rIns="0" bIns="0" rtlCol="0" anchor="ctr"/>
          <a:lstStyle/>
          <a:p>
            <a:pPr marL="0" indent="0" algn="ctr">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03</a:t>
            </a:r>
            <a:endParaRPr lang="en-US" sz="75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 12">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srcRect/>
          <a:stretch/>
        </p:blipFill>
        <p:spPr>
          <a:xfrm>
            <a:off x="0" y="0"/>
            <a:ext cx="18288000" cy="2505075"/>
          </a:xfrm>
          <a:prstGeom prst="rect">
            <a:avLst/>
          </a:prstGeom>
        </p:spPr>
      </p:pic>
      <p:pic>
        <p:nvPicPr>
          <p:cNvPr id="3" name="Block 1" descr="preencoded.png"/>
          <p:cNvPicPr>
            <a:picLocks noChangeAspect="1"/>
          </p:cNvPicPr>
          <p:nvPr/>
        </p:nvPicPr>
        <p:blipFill>
          <a:blip r:embed="rId4"/>
          <a:srcRect/>
          <a:stretch/>
        </p:blipFill>
        <p:spPr>
          <a:xfrm>
            <a:off x="2476500" y="3324225"/>
            <a:ext cx="14859000" cy="2562225"/>
          </a:xfrm>
          <a:prstGeom prst="rect">
            <a:avLst/>
          </a:prstGeom>
        </p:spPr>
      </p:pic>
      <p:sp>
        <p:nvSpPr>
          <p:cNvPr id="4" name="tape 3  transmission et analyse"/>
          <p:cNvSpPr/>
          <p:nvPr/>
        </p:nvSpPr>
        <p:spPr>
          <a:xfrm>
            <a:off x="952500" y="952500"/>
            <a:ext cx="16402050" cy="904875"/>
          </a:xfrm>
          <a:prstGeom prst="rect">
            <a:avLst/>
          </a:prstGeom>
          <a:noFill/>
          <a:ln/>
        </p:spPr>
        <p:txBody>
          <a:bodyPr wrap="square" lIns="0" tIns="0" rIns="0" bIns="0" rtlCol="0" anchor="b"/>
          <a:lstStyle/>
          <a:p>
            <a:pPr marL="0" indent="0" algn="l">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Étape 3 : transmission et analyse</a:t>
            </a:r>
            <a:endParaRPr lang="en-US" sz="5250" dirty="0"/>
          </a:p>
        </p:txBody>
      </p:sp>
      <p:sp>
        <p:nvSpPr>
          <p:cNvPr id="5" name="Coder les donnes pour dgager les thmes cls"/>
          <p:cNvSpPr/>
          <p:nvPr/>
        </p:nvSpPr>
        <p:spPr>
          <a:xfrm>
            <a:off x="2476500" y="3324225"/>
            <a:ext cx="14878050" cy="428625"/>
          </a:xfrm>
          <a:prstGeom prst="rect">
            <a:avLst/>
          </a:prstGeom>
          <a:noFill/>
          <a:ln/>
        </p:spPr>
        <p:txBody>
          <a:bodyPr wrap="square" lIns="0" tIns="0" rIns="0" bIns="0" rtlCol="0" anchor="t"/>
          <a:lstStyle/>
          <a:p>
            <a:pPr marL="0" indent="0" algn="l">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Coder les données pour dégager les thèmes clés</a:t>
            </a:r>
            <a:endParaRPr lang="en-US" sz="2250" dirty="0"/>
          </a:p>
        </p:txBody>
      </p:sp>
      <p:sp>
        <p:nvSpPr>
          <p:cNvPr id="6" name="Quels sont les outils et les moyens susceptibles dtre utiliss pour coder les donnes extraites des retours dinformation  Voir la session 46"/>
          <p:cNvSpPr/>
          <p:nvPr/>
        </p:nvSpPr>
        <p:spPr>
          <a:xfrm>
            <a:off x="2476500" y="3981450"/>
            <a:ext cx="14878050" cy="1905000"/>
          </a:xfrm>
          <a:prstGeom prst="rect">
            <a:avLst/>
          </a:prstGeom>
          <a:noFill/>
          <a:ln/>
        </p:spPr>
        <p:txBody>
          <a:bodyPr wrap="square" lIns="0" tIns="0" rIns="0" bIns="0" rtlCol="0" anchor="t"/>
          <a:lstStyle/>
          <a:p>
            <a:pPr marL="0" indent="0" algn="l">
              <a:lnSpc>
                <a:spcPts val="4200"/>
              </a:lnSpc>
              <a:buNone/>
            </a:pPr>
            <a:r>
              <a:rPr lang="en-US" sz="3600" dirty="0">
                <a:solidFill>
                  <a:srgbClr val="0D0D0D"/>
                </a:solidFill>
                <a:latin typeface="Poppins Light" pitchFamily="34" charset="0"/>
                <a:ea typeface="Poppins Light" pitchFamily="34" charset="-122"/>
                <a:cs typeface="Poppins Light" pitchFamily="34" charset="-120"/>
              </a:rPr>
              <a:t>Quels sont les outils et les moyens susceptibles d’être utilisés pour coder les données extraites des retours d’information ?
</a:t>
            </a:r>
            <a:r>
              <a:rPr lang="en-US" sz="1500" dirty="0">
                <a:solidFill>
                  <a:srgbClr val="0D0D0D"/>
                </a:solidFill>
                <a:latin typeface="Poppins Light" pitchFamily="34" charset="0"/>
                <a:ea typeface="Poppins Light" pitchFamily="34" charset="-122"/>
                <a:cs typeface="Poppins Light" pitchFamily="34" charset="-120"/>
              </a:rPr>
              <a:t>Voir la session 4.6</a:t>
            </a:r>
            <a:endParaRPr lang="en-US" sz="3600" dirty="0"/>
          </a:p>
        </p:txBody>
      </p:sp>
      <p:sp>
        <p:nvSpPr>
          <p:cNvPr id="7" name="name_03"/>
          <p:cNvSpPr/>
          <p:nvPr/>
        </p:nvSpPr>
        <p:spPr>
          <a:xfrm>
            <a:off x="942975" y="3190875"/>
            <a:ext cx="1352550" cy="1190625"/>
          </a:xfrm>
          <a:prstGeom prst="rect">
            <a:avLst/>
          </a:prstGeom>
          <a:noFill/>
          <a:ln/>
        </p:spPr>
        <p:txBody>
          <a:bodyPr wrap="square" lIns="0" tIns="0" rIns="0" bIns="0" rtlCol="0" anchor="ctr"/>
          <a:lstStyle/>
          <a:p>
            <a:pPr marL="0" indent="0" algn="ctr">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03</a:t>
            </a:r>
            <a:endParaRPr lang="en-US" sz="75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Slide 13">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srcRect/>
          <a:stretch/>
        </p:blipFill>
        <p:spPr>
          <a:xfrm>
            <a:off x="0" y="0"/>
            <a:ext cx="18288000" cy="2505075"/>
          </a:xfrm>
          <a:prstGeom prst="rect">
            <a:avLst/>
          </a:prstGeom>
        </p:spPr>
      </p:pic>
      <p:pic>
        <p:nvPicPr>
          <p:cNvPr id="3" name="Vector" descr="preencoded.png"/>
          <p:cNvPicPr>
            <a:picLocks noChangeAspect="1"/>
          </p:cNvPicPr>
          <p:nvPr/>
        </p:nvPicPr>
        <p:blipFill>
          <a:blip r:embed="rId4">
            <a:extLst>
              <a:ext uri="{96DAC541-7B7A-43D3-8B79-37D633B846F1}">
                <asvg:svgBlip xmlns:asvg="http://schemas.microsoft.com/office/drawing/2016/SVG/main" r:embed="rId5"/>
              </a:ext>
            </a:extLst>
          </a:blip>
          <a:srcRect/>
          <a:stretch/>
        </p:blipFill>
        <p:spPr>
          <a:xfrm>
            <a:off x="10241459" y="6186808"/>
            <a:ext cx="38100" cy="548277"/>
          </a:xfrm>
          <a:prstGeom prst="rect">
            <a:avLst/>
          </a:prstGeom>
        </p:spPr>
      </p:pic>
      <p:pic>
        <p:nvPicPr>
          <p:cNvPr id="4" name="Google Shape;378;p14" descr="preencoded.png"/>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9130159" y="5429250"/>
            <a:ext cx="2295302" cy="777998"/>
          </a:xfrm>
          <a:prstGeom prst="rect">
            <a:avLst/>
          </a:prstGeom>
        </p:spPr>
      </p:pic>
      <p:pic>
        <p:nvPicPr>
          <p:cNvPr id="5" name="Google Shape;379;p14" descr="preencoded.png"/>
          <p:cNvPicPr>
            <a:picLocks noChangeAspect="1"/>
          </p:cNvPicPr>
          <p:nvPr/>
        </p:nvPicPr>
        <p:blipFill>
          <a:blip r:embed="rId8">
            <a:extLst>
              <a:ext uri="{96DAC541-7B7A-43D3-8B79-37D633B846F1}">
                <asvg:svgBlip xmlns:asvg="http://schemas.microsoft.com/office/drawing/2016/SVG/main" r:embed="rId9"/>
              </a:ext>
            </a:extLst>
          </a:blip>
          <a:srcRect/>
          <a:stretch/>
        </p:blipFill>
        <p:spPr>
          <a:xfrm>
            <a:off x="8305279" y="6758115"/>
            <a:ext cx="3948652" cy="1097407"/>
          </a:xfrm>
          <a:prstGeom prst="rect">
            <a:avLst/>
          </a:prstGeom>
        </p:spPr>
      </p:pic>
      <p:pic>
        <p:nvPicPr>
          <p:cNvPr id="6" name="Google Shape;380;p14" descr="preencoded.png"/>
          <p:cNvPicPr>
            <a:picLocks noChangeAspect="1"/>
          </p:cNvPicPr>
          <p:nvPr/>
        </p:nvPicPr>
        <p:blipFill>
          <a:blip r:embed="rId10">
            <a:extLst>
              <a:ext uri="{96DAC541-7B7A-43D3-8B79-37D633B846F1}">
                <asvg:svgBlip xmlns:asvg="http://schemas.microsoft.com/office/drawing/2016/SVG/main" r:embed="rId11"/>
              </a:ext>
            </a:extLst>
          </a:blip>
          <a:srcRect/>
          <a:stretch/>
        </p:blipFill>
        <p:spPr>
          <a:xfrm>
            <a:off x="4448175" y="8407739"/>
            <a:ext cx="3655740" cy="1351776"/>
          </a:xfrm>
          <a:prstGeom prst="rect">
            <a:avLst/>
          </a:prstGeom>
        </p:spPr>
      </p:pic>
      <p:pic>
        <p:nvPicPr>
          <p:cNvPr id="7" name="Google Shape;381;p14" descr="preencoded.png"/>
          <p:cNvPicPr>
            <a:picLocks noChangeAspect="1"/>
          </p:cNvPicPr>
          <p:nvPr/>
        </p:nvPicPr>
        <p:blipFill>
          <a:blip r:embed="rId12">
            <a:extLst>
              <a:ext uri="{96DAC541-7B7A-43D3-8B79-37D633B846F1}">
                <asvg:svgBlip xmlns:asvg="http://schemas.microsoft.com/office/drawing/2016/SVG/main" r:embed="rId13"/>
              </a:ext>
            </a:extLst>
          </a:blip>
          <a:srcRect/>
          <a:stretch/>
        </p:blipFill>
        <p:spPr>
          <a:xfrm>
            <a:off x="8450387" y="8407739"/>
            <a:ext cx="3655740" cy="1351776"/>
          </a:xfrm>
          <a:prstGeom prst="rect">
            <a:avLst/>
          </a:prstGeom>
        </p:spPr>
      </p:pic>
      <p:pic>
        <p:nvPicPr>
          <p:cNvPr id="8" name="Google Shape;382;p14" descr="preencoded.png"/>
          <p:cNvPicPr>
            <a:picLocks noChangeAspect="1"/>
          </p:cNvPicPr>
          <p:nvPr/>
        </p:nvPicPr>
        <p:blipFill>
          <a:blip r:embed="rId14">
            <a:extLst>
              <a:ext uri="{96DAC541-7B7A-43D3-8B79-37D633B846F1}">
                <asvg:svgBlip xmlns:asvg="http://schemas.microsoft.com/office/drawing/2016/SVG/main" r:embed="rId15"/>
              </a:ext>
            </a:extLst>
          </a:blip>
          <a:srcRect/>
          <a:stretch/>
        </p:blipFill>
        <p:spPr>
          <a:xfrm>
            <a:off x="12406778" y="8407739"/>
            <a:ext cx="3655740" cy="1351776"/>
          </a:xfrm>
          <a:prstGeom prst="rect">
            <a:avLst/>
          </a:prstGeom>
        </p:spPr>
      </p:pic>
      <p:pic>
        <p:nvPicPr>
          <p:cNvPr id="9" name="Vector" descr="preencoded.png"/>
          <p:cNvPicPr>
            <a:picLocks noChangeAspect="1"/>
          </p:cNvPicPr>
          <p:nvPr/>
        </p:nvPicPr>
        <p:blipFill>
          <a:blip r:embed="rId16">
            <a:extLst>
              <a:ext uri="{96DAC541-7B7A-43D3-8B79-37D633B846F1}">
                <asvg:svgBlip xmlns:asvg="http://schemas.microsoft.com/office/drawing/2016/SVG/main" r:embed="rId17"/>
              </a:ext>
            </a:extLst>
          </a:blip>
          <a:srcRect/>
          <a:stretch/>
        </p:blipFill>
        <p:spPr>
          <a:xfrm>
            <a:off x="6128538" y="8041154"/>
            <a:ext cx="38100" cy="362008"/>
          </a:xfrm>
          <a:prstGeom prst="rect">
            <a:avLst/>
          </a:prstGeom>
        </p:spPr>
      </p:pic>
      <p:pic>
        <p:nvPicPr>
          <p:cNvPr id="10" name="Vector" descr="preencoded.png"/>
          <p:cNvPicPr>
            <a:picLocks noChangeAspect="1"/>
          </p:cNvPicPr>
          <p:nvPr/>
        </p:nvPicPr>
        <p:blipFill>
          <a:blip r:embed="rId16">
            <a:extLst>
              <a:ext uri="{96DAC541-7B7A-43D3-8B79-37D633B846F1}">
                <asvg:svgBlip xmlns:asvg="http://schemas.microsoft.com/office/drawing/2016/SVG/main" r:embed="rId18"/>
              </a:ext>
            </a:extLst>
          </a:blip>
          <a:srcRect/>
          <a:stretch/>
        </p:blipFill>
        <p:spPr>
          <a:xfrm>
            <a:off x="10245328" y="8048791"/>
            <a:ext cx="38100" cy="362008"/>
          </a:xfrm>
          <a:prstGeom prst="rect">
            <a:avLst/>
          </a:prstGeom>
        </p:spPr>
      </p:pic>
      <p:pic>
        <p:nvPicPr>
          <p:cNvPr id="11" name="Vector" descr="preencoded.png"/>
          <p:cNvPicPr>
            <a:picLocks noChangeAspect="1"/>
          </p:cNvPicPr>
          <p:nvPr/>
        </p:nvPicPr>
        <p:blipFill>
          <a:blip r:embed="rId16">
            <a:extLst>
              <a:ext uri="{96DAC541-7B7A-43D3-8B79-37D633B846F1}">
                <asvg:svgBlip xmlns:asvg="http://schemas.microsoft.com/office/drawing/2016/SVG/main" r:embed="rId19"/>
              </a:ext>
            </a:extLst>
          </a:blip>
          <a:srcRect/>
          <a:stretch/>
        </p:blipFill>
        <p:spPr>
          <a:xfrm>
            <a:off x="14194055" y="8048791"/>
            <a:ext cx="38100" cy="362008"/>
          </a:xfrm>
          <a:prstGeom prst="rect">
            <a:avLst/>
          </a:prstGeom>
        </p:spPr>
      </p:pic>
      <p:pic>
        <p:nvPicPr>
          <p:cNvPr id="12" name="Vector" descr="preencoded.png"/>
          <p:cNvPicPr>
            <a:picLocks noChangeAspect="1"/>
          </p:cNvPicPr>
          <p:nvPr/>
        </p:nvPicPr>
        <p:blipFill>
          <a:blip r:embed="rId20">
            <a:extLst>
              <a:ext uri="{96DAC541-7B7A-43D3-8B79-37D633B846F1}">
                <asvg:svgBlip xmlns:asvg="http://schemas.microsoft.com/office/drawing/2016/SVG/main" r:embed="rId21"/>
              </a:ext>
            </a:extLst>
          </a:blip>
          <a:srcRect/>
          <a:stretch/>
        </p:blipFill>
        <p:spPr>
          <a:xfrm>
            <a:off x="6143774" y="8014467"/>
            <a:ext cx="8070986" cy="38100"/>
          </a:xfrm>
          <a:prstGeom prst="rect">
            <a:avLst/>
          </a:prstGeom>
        </p:spPr>
      </p:pic>
      <p:pic>
        <p:nvPicPr>
          <p:cNvPr id="13" name="Vector" descr="preencoded.png"/>
          <p:cNvPicPr>
            <a:picLocks noChangeAspect="1"/>
          </p:cNvPicPr>
          <p:nvPr/>
        </p:nvPicPr>
        <p:blipFill>
          <a:blip r:embed="rId22">
            <a:extLst>
              <a:ext uri="{96DAC541-7B7A-43D3-8B79-37D633B846F1}">
                <asvg:svgBlip xmlns:asvg="http://schemas.microsoft.com/office/drawing/2016/SVG/main" r:embed="rId23"/>
              </a:ext>
            </a:extLst>
          </a:blip>
          <a:srcRect/>
          <a:stretch/>
        </p:blipFill>
        <p:spPr>
          <a:xfrm>
            <a:off x="10268192" y="7857863"/>
            <a:ext cx="38100" cy="178965"/>
          </a:xfrm>
          <a:prstGeom prst="rect">
            <a:avLst/>
          </a:prstGeom>
        </p:spPr>
      </p:pic>
      <p:pic>
        <p:nvPicPr>
          <p:cNvPr id="14" name="Frame 2095584910" descr="preencoded.png"/>
          <p:cNvPicPr>
            <a:picLocks noChangeAspect="1"/>
          </p:cNvPicPr>
          <p:nvPr/>
        </p:nvPicPr>
        <p:blipFill>
          <a:blip r:embed="rId24">
            <a:extLst>
              <a:ext uri="{96DAC541-7B7A-43D3-8B79-37D633B846F1}">
                <asvg:svgBlip xmlns:asvg="http://schemas.microsoft.com/office/drawing/2016/SVG/main" r:embed="rId25"/>
              </a:ext>
            </a:extLst>
          </a:blip>
          <a:srcRect/>
          <a:stretch/>
        </p:blipFill>
        <p:spPr>
          <a:xfrm>
            <a:off x="952500" y="5429250"/>
            <a:ext cx="4191000" cy="752475"/>
          </a:xfrm>
          <a:prstGeom prst="rect">
            <a:avLst/>
          </a:prstGeom>
        </p:spPr>
      </p:pic>
      <p:pic>
        <p:nvPicPr>
          <p:cNvPr id="15" name="Frame 2095584911" descr="preencoded.png"/>
          <p:cNvPicPr>
            <a:picLocks noChangeAspect="1"/>
          </p:cNvPicPr>
          <p:nvPr/>
        </p:nvPicPr>
        <p:blipFill>
          <a:blip r:embed="rId24">
            <a:extLst>
              <a:ext uri="{96DAC541-7B7A-43D3-8B79-37D633B846F1}">
                <asvg:svgBlip xmlns:asvg="http://schemas.microsoft.com/office/drawing/2016/SVG/main" r:embed="rId25"/>
              </a:ext>
            </a:extLst>
          </a:blip>
          <a:srcRect/>
          <a:stretch/>
        </p:blipFill>
        <p:spPr>
          <a:xfrm>
            <a:off x="952500" y="6619875"/>
            <a:ext cx="4191000" cy="752475"/>
          </a:xfrm>
          <a:prstGeom prst="rect">
            <a:avLst/>
          </a:prstGeom>
        </p:spPr>
      </p:pic>
      <p:pic>
        <p:nvPicPr>
          <p:cNvPr id="16" name="Frame 2095584912" descr="preencoded.png"/>
          <p:cNvPicPr>
            <a:picLocks noChangeAspect="1"/>
          </p:cNvPicPr>
          <p:nvPr/>
        </p:nvPicPr>
        <p:blipFill>
          <a:blip r:embed="rId26">
            <a:extLst>
              <a:ext uri="{96DAC541-7B7A-43D3-8B79-37D633B846F1}">
                <asvg:svgBlip xmlns:asvg="http://schemas.microsoft.com/office/drawing/2016/SVG/main" r:embed="rId27"/>
              </a:ext>
            </a:extLst>
          </a:blip>
          <a:srcRect/>
          <a:stretch/>
        </p:blipFill>
        <p:spPr>
          <a:xfrm>
            <a:off x="952500" y="8401050"/>
            <a:ext cx="2790825" cy="752475"/>
          </a:xfrm>
          <a:prstGeom prst="rect">
            <a:avLst/>
          </a:prstGeom>
        </p:spPr>
      </p:pic>
      <p:sp>
        <p:nvSpPr>
          <p:cNvPr id="17" name="tape 3  transmission et analyse"/>
          <p:cNvSpPr/>
          <p:nvPr/>
        </p:nvSpPr>
        <p:spPr>
          <a:xfrm>
            <a:off x="952500" y="952500"/>
            <a:ext cx="16402050" cy="904875"/>
          </a:xfrm>
          <a:prstGeom prst="rect">
            <a:avLst/>
          </a:prstGeom>
          <a:noFill/>
          <a:ln/>
        </p:spPr>
        <p:txBody>
          <a:bodyPr wrap="square" lIns="0" tIns="0" rIns="0" bIns="0" rtlCol="0" anchor="b"/>
          <a:lstStyle/>
          <a:p>
            <a:pPr marL="0" indent="0" algn="l">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Étape 3 : transmission et analyse</a:t>
            </a:r>
            <a:endParaRPr lang="en-US" sz="5250" dirty="0"/>
          </a:p>
        </p:txBody>
      </p:sp>
      <p:sp>
        <p:nvSpPr>
          <p:cNvPr id="18" name="Coder les donnes pour dgager les thmes cls"/>
          <p:cNvSpPr/>
          <p:nvPr/>
        </p:nvSpPr>
        <p:spPr>
          <a:xfrm>
            <a:off x="2476500" y="3324225"/>
            <a:ext cx="14878050" cy="428625"/>
          </a:xfrm>
          <a:prstGeom prst="rect">
            <a:avLst/>
          </a:prstGeom>
          <a:noFill/>
          <a:ln/>
        </p:spPr>
        <p:txBody>
          <a:bodyPr wrap="square" lIns="0" tIns="0" rIns="0" bIns="0" rtlCol="0" anchor="t"/>
          <a:lstStyle/>
          <a:p>
            <a:pPr marL="0" indent="0" algn="l">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Coder les données pour dégager les thèmes clés</a:t>
            </a:r>
            <a:endParaRPr lang="en-US" sz="2250" dirty="0"/>
          </a:p>
        </p:txBody>
      </p:sp>
      <p:sp>
        <p:nvSpPr>
          <p:cNvPr id="19" name="Cadres de codage  titre dexemple voici un petit aperu du cadre de codage utilis pour classer le retour dinformation dune communaut"/>
          <p:cNvSpPr/>
          <p:nvPr/>
        </p:nvSpPr>
        <p:spPr>
          <a:xfrm>
            <a:off x="2476500" y="3981450"/>
            <a:ext cx="14878050" cy="609600"/>
          </a:xfrm>
          <a:prstGeom prst="rect">
            <a:avLst/>
          </a:prstGeom>
          <a:noFill/>
          <a:ln/>
        </p:spPr>
        <p:txBody>
          <a:bodyPr wrap="square" lIns="0" tIns="0" rIns="0" bIns="0" rtlCol="0" anchor="t"/>
          <a:lstStyle/>
          <a:p>
            <a:pPr marL="0" indent="0" algn="l">
              <a:lnSpc>
                <a:spcPts val="2400"/>
              </a:lnSpc>
              <a:buNone/>
            </a:pPr>
            <a:r>
              <a:rPr lang="en-US" sz="1800" dirty="0">
                <a:solidFill>
                  <a:srgbClr val="0D0D0D"/>
                </a:solidFill>
                <a:latin typeface="Poppins Light" pitchFamily="34" charset="0"/>
                <a:ea typeface="Poppins Light" pitchFamily="34" charset="-122"/>
                <a:cs typeface="Poppins Light" pitchFamily="34" charset="-120"/>
              </a:rPr>
              <a:t>Cadres de codage
À titre d’exemple, voici un petit aperçu du cadre de codage utilisé pour classer le retour d’information d’une communauté :</a:t>
            </a:r>
            <a:endParaRPr lang="en-US" sz="1800" dirty="0"/>
          </a:p>
        </p:txBody>
      </p:sp>
      <p:sp>
        <p:nvSpPr>
          <p:cNvPr id="20" name="name_03"/>
          <p:cNvSpPr/>
          <p:nvPr/>
        </p:nvSpPr>
        <p:spPr>
          <a:xfrm>
            <a:off x="942975" y="3190875"/>
            <a:ext cx="1352550" cy="1190625"/>
          </a:xfrm>
          <a:prstGeom prst="rect">
            <a:avLst/>
          </a:prstGeom>
          <a:noFill/>
          <a:ln/>
        </p:spPr>
        <p:txBody>
          <a:bodyPr wrap="square" lIns="0" tIns="0" rIns="0" bIns="0" rtlCol="0" anchor="ctr"/>
          <a:lstStyle/>
          <a:p>
            <a:pPr marL="0" indent="0" algn="ctr">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03</a:t>
            </a:r>
            <a:endParaRPr lang="en-US" sz="7500" dirty="0"/>
          </a:p>
        </p:txBody>
      </p:sp>
      <p:sp>
        <p:nvSpPr>
          <p:cNvPr id="21" name="Questions"/>
          <p:cNvSpPr/>
          <p:nvPr/>
        </p:nvSpPr>
        <p:spPr>
          <a:xfrm>
            <a:off x="9305925" y="5463500"/>
            <a:ext cx="1948650" cy="714375"/>
          </a:xfrm>
          <a:prstGeom prst="rect">
            <a:avLst/>
          </a:prstGeom>
          <a:noFill/>
          <a:ln/>
        </p:spPr>
        <p:txBody>
          <a:bodyPr wrap="square" lIns="0" tIns="0" rIns="0" bIns="0" rtlCol="0" anchor="ctr"/>
          <a:lstStyle/>
          <a:p>
            <a:pPr marL="0" indent="0" algn="ctr">
              <a:lnSpc>
                <a:spcPts val="5625"/>
              </a:lnSpc>
              <a:buNone/>
            </a:pPr>
            <a:r>
              <a:rPr lang="en-US" sz="1800" dirty="0">
                <a:solidFill>
                  <a:srgbClr val="FFFFFF"/>
                </a:solidFill>
                <a:latin typeface="Poppins SemiBold" pitchFamily="34" charset="0"/>
                <a:ea typeface="Poppins SemiBold" pitchFamily="34" charset="-122"/>
                <a:cs typeface="Poppins SemiBold" pitchFamily="34" charset="-120"/>
              </a:rPr>
              <a:t>Questions</a:t>
            </a:r>
            <a:endParaRPr lang="en-US" sz="1800" dirty="0"/>
          </a:p>
        </p:txBody>
      </p:sp>
      <p:sp>
        <p:nvSpPr>
          <p:cNvPr id="22" name="Questions sur les activits de lintervention"/>
          <p:cNvSpPr/>
          <p:nvPr/>
        </p:nvSpPr>
        <p:spPr>
          <a:xfrm>
            <a:off x="8477250" y="7011439"/>
            <a:ext cx="3601999" cy="609600"/>
          </a:xfrm>
          <a:prstGeom prst="rect">
            <a:avLst/>
          </a:prstGeom>
          <a:noFill/>
          <a:ln/>
        </p:spPr>
        <p:txBody>
          <a:bodyPr wrap="square" lIns="0" tIns="0" rIns="0" bIns="0" rtlCol="0" anchor="ctr"/>
          <a:lstStyle/>
          <a:p>
            <a:pPr marL="0" indent="0" algn="ctr">
              <a:lnSpc>
                <a:spcPts val="2400"/>
              </a:lnSpc>
              <a:buNone/>
            </a:pPr>
            <a:r>
              <a:rPr lang="en-US" sz="1800" dirty="0">
                <a:solidFill>
                  <a:srgbClr val="FFFFFF"/>
                </a:solidFill>
                <a:latin typeface="Poppins SemiBold" pitchFamily="34" charset="0"/>
                <a:ea typeface="Poppins SemiBold" pitchFamily="34" charset="-122"/>
                <a:cs typeface="Poppins SemiBold" pitchFamily="34" charset="-120"/>
              </a:rPr>
              <a:t>Questions sur les activités de l’intervention</a:t>
            </a:r>
            <a:endParaRPr lang="en-US" sz="1800" dirty="0"/>
          </a:p>
        </p:txBody>
      </p:sp>
      <p:sp>
        <p:nvSpPr>
          <p:cNvPr id="23" name="Questions sur les distributions"/>
          <p:cNvSpPr/>
          <p:nvPr/>
        </p:nvSpPr>
        <p:spPr>
          <a:xfrm>
            <a:off x="4619625" y="8775364"/>
            <a:ext cx="3309089" cy="609600"/>
          </a:xfrm>
          <a:prstGeom prst="rect">
            <a:avLst/>
          </a:prstGeom>
          <a:noFill/>
          <a:ln/>
        </p:spPr>
        <p:txBody>
          <a:bodyPr wrap="square" lIns="0" tIns="0" rIns="0" bIns="0" rtlCol="0" anchor="ctr"/>
          <a:lstStyle/>
          <a:p>
            <a:pPr marL="0" indent="0" algn="ctr">
              <a:lnSpc>
                <a:spcPts val="2400"/>
              </a:lnSpc>
              <a:buNone/>
            </a:pPr>
            <a:r>
              <a:rPr lang="en-US" sz="1800" dirty="0">
                <a:solidFill>
                  <a:srgbClr val="FFFFFF"/>
                </a:solidFill>
                <a:latin typeface="Poppins SemiBold" pitchFamily="34" charset="0"/>
                <a:ea typeface="Poppins SemiBold" pitchFamily="34" charset="-122"/>
                <a:cs typeface="Poppins SemiBold" pitchFamily="34" charset="-120"/>
              </a:rPr>
              <a:t>Questions sur les distributions</a:t>
            </a:r>
            <a:endParaRPr lang="en-US" sz="1800" dirty="0"/>
          </a:p>
        </p:txBody>
      </p:sp>
      <p:sp>
        <p:nvSpPr>
          <p:cNvPr id="24" name="Questions sur les critres de slection"/>
          <p:cNvSpPr/>
          <p:nvPr/>
        </p:nvSpPr>
        <p:spPr>
          <a:xfrm>
            <a:off x="8620125" y="8775364"/>
            <a:ext cx="3309089" cy="609600"/>
          </a:xfrm>
          <a:prstGeom prst="rect">
            <a:avLst/>
          </a:prstGeom>
          <a:noFill/>
          <a:ln/>
        </p:spPr>
        <p:txBody>
          <a:bodyPr wrap="square" lIns="0" tIns="0" rIns="0" bIns="0" rtlCol="0" anchor="ctr"/>
          <a:lstStyle/>
          <a:p>
            <a:pPr marL="0" indent="0" algn="ctr">
              <a:lnSpc>
                <a:spcPts val="2400"/>
              </a:lnSpc>
              <a:buNone/>
            </a:pPr>
            <a:r>
              <a:rPr lang="en-US" sz="1800" dirty="0">
                <a:solidFill>
                  <a:srgbClr val="FFFFFF"/>
                </a:solidFill>
                <a:latin typeface="Poppins SemiBold" pitchFamily="34" charset="0"/>
                <a:ea typeface="Poppins SemiBold" pitchFamily="34" charset="-122"/>
                <a:cs typeface="Poppins SemiBold" pitchFamily="34" charset="-120"/>
              </a:rPr>
              <a:t>Questions sur les critères de sélection</a:t>
            </a:r>
            <a:endParaRPr lang="en-US" sz="1800" dirty="0"/>
          </a:p>
        </p:txBody>
      </p:sp>
      <p:sp>
        <p:nvSpPr>
          <p:cNvPr id="25" name="Questions sur les modalits de demande daide"/>
          <p:cNvSpPr/>
          <p:nvPr/>
        </p:nvSpPr>
        <p:spPr>
          <a:xfrm>
            <a:off x="12582525" y="8775364"/>
            <a:ext cx="3309089" cy="609600"/>
          </a:xfrm>
          <a:prstGeom prst="rect">
            <a:avLst/>
          </a:prstGeom>
          <a:noFill/>
          <a:ln/>
        </p:spPr>
        <p:txBody>
          <a:bodyPr wrap="square" lIns="0" tIns="0" rIns="0" bIns="0" rtlCol="0" anchor="ctr"/>
          <a:lstStyle/>
          <a:p>
            <a:pPr marL="0" indent="0" algn="ctr">
              <a:lnSpc>
                <a:spcPts val="2400"/>
              </a:lnSpc>
              <a:buNone/>
            </a:pPr>
            <a:r>
              <a:rPr lang="en-US" sz="1800" dirty="0">
                <a:solidFill>
                  <a:srgbClr val="FFFFFF"/>
                </a:solidFill>
                <a:latin typeface="Poppins SemiBold" pitchFamily="34" charset="0"/>
                <a:ea typeface="Poppins SemiBold" pitchFamily="34" charset="-122"/>
                <a:cs typeface="Poppins SemiBold" pitchFamily="34" charset="-120"/>
              </a:rPr>
              <a:t>Questions sur les modalités de demande d’aide</a:t>
            </a:r>
            <a:endParaRPr lang="en-US" sz="1800" dirty="0"/>
          </a:p>
        </p:txBody>
      </p:sp>
      <p:sp>
        <p:nvSpPr>
          <p:cNvPr id="26" name="TYPE DE RETOUR DINFORMATION"/>
          <p:cNvSpPr/>
          <p:nvPr/>
        </p:nvSpPr>
        <p:spPr>
          <a:xfrm>
            <a:off x="1181100" y="5591175"/>
            <a:ext cx="3819525" cy="428625"/>
          </a:xfrm>
          <a:prstGeom prst="rect">
            <a:avLst/>
          </a:prstGeom>
          <a:noFill/>
          <a:ln/>
        </p:spPr>
        <p:txBody>
          <a:bodyPr wrap="square" lIns="0" tIns="0" rIns="0" bIns="0" rtlCol="0" anchor="t"/>
          <a:lstStyle/>
          <a:p>
            <a:pPr marL="0" indent="0" algn="l">
              <a:lnSpc>
                <a:spcPts val="3375"/>
              </a:lnSpc>
              <a:buNone/>
            </a:pPr>
            <a:r>
              <a:rPr lang="en-US" sz="1800" dirty="0">
                <a:solidFill>
                  <a:srgbClr val="0D0D0D"/>
                </a:solidFill>
                <a:latin typeface="Poppins SemiBold" pitchFamily="34" charset="0"/>
                <a:ea typeface="Poppins SemiBold" pitchFamily="34" charset="-122"/>
                <a:cs typeface="Poppins SemiBold" pitchFamily="34" charset="-120"/>
              </a:rPr>
              <a:t>TYPE DE RETOUR D’INFORMATION</a:t>
            </a:r>
            <a:endParaRPr lang="en-US" sz="1800" dirty="0"/>
          </a:p>
        </p:txBody>
      </p:sp>
      <p:sp>
        <p:nvSpPr>
          <p:cNvPr id="27" name="CATGORIE"/>
          <p:cNvSpPr/>
          <p:nvPr/>
        </p:nvSpPr>
        <p:spPr>
          <a:xfrm>
            <a:off x="1181100" y="6781800"/>
            <a:ext cx="1343025" cy="428625"/>
          </a:xfrm>
          <a:prstGeom prst="rect">
            <a:avLst/>
          </a:prstGeom>
          <a:noFill/>
          <a:ln/>
        </p:spPr>
        <p:txBody>
          <a:bodyPr wrap="square" lIns="0" tIns="0" rIns="0" bIns="0" rtlCol="0" anchor="t"/>
          <a:lstStyle/>
          <a:p>
            <a:pPr marL="0" indent="0" algn="l">
              <a:lnSpc>
                <a:spcPts val="3375"/>
              </a:lnSpc>
              <a:buNone/>
            </a:pPr>
            <a:r>
              <a:rPr lang="en-US" sz="1800" dirty="0">
                <a:solidFill>
                  <a:srgbClr val="0D0D0D"/>
                </a:solidFill>
                <a:latin typeface="Poppins SemiBold" pitchFamily="34" charset="0"/>
                <a:ea typeface="Poppins SemiBold" pitchFamily="34" charset="-122"/>
                <a:cs typeface="Poppins SemiBold" pitchFamily="34" charset="-120"/>
              </a:rPr>
              <a:t>CATÉGORIE </a:t>
            </a:r>
            <a:endParaRPr lang="en-US" sz="1800" dirty="0"/>
          </a:p>
        </p:txBody>
      </p:sp>
      <p:sp>
        <p:nvSpPr>
          <p:cNvPr id="28" name="CODE"/>
          <p:cNvSpPr/>
          <p:nvPr/>
        </p:nvSpPr>
        <p:spPr>
          <a:xfrm>
            <a:off x="1181100" y="8562975"/>
            <a:ext cx="695325" cy="428625"/>
          </a:xfrm>
          <a:prstGeom prst="rect">
            <a:avLst/>
          </a:prstGeom>
          <a:noFill/>
          <a:ln/>
        </p:spPr>
        <p:txBody>
          <a:bodyPr wrap="square" lIns="0" tIns="0" rIns="0" bIns="0" rtlCol="0" anchor="t"/>
          <a:lstStyle/>
          <a:p>
            <a:pPr marL="0" indent="0" algn="l">
              <a:lnSpc>
                <a:spcPts val="3375"/>
              </a:lnSpc>
              <a:buNone/>
            </a:pPr>
            <a:r>
              <a:rPr lang="en-US" sz="1800" dirty="0">
                <a:solidFill>
                  <a:srgbClr val="0D0D0D"/>
                </a:solidFill>
                <a:latin typeface="Poppins SemiBold" pitchFamily="34" charset="0"/>
                <a:ea typeface="Poppins SemiBold" pitchFamily="34" charset="-122"/>
                <a:cs typeface="Poppins SemiBold" pitchFamily="34" charset="-120"/>
              </a:rPr>
              <a:t>CODE </a:t>
            </a:r>
            <a:endParaRPr lang="en-US"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name="Slide 14">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srcRect/>
          <a:stretch/>
        </p:blipFill>
        <p:spPr>
          <a:xfrm>
            <a:off x="0" y="0"/>
            <a:ext cx="18288000" cy="2505075"/>
          </a:xfrm>
          <a:prstGeom prst="rect">
            <a:avLst/>
          </a:prstGeom>
        </p:spPr>
      </p:pic>
      <p:sp>
        <p:nvSpPr>
          <p:cNvPr id="3" name="tape 3  transmission et analyse"/>
          <p:cNvSpPr/>
          <p:nvPr/>
        </p:nvSpPr>
        <p:spPr>
          <a:xfrm>
            <a:off x="952500" y="952500"/>
            <a:ext cx="16402050" cy="904875"/>
          </a:xfrm>
          <a:prstGeom prst="rect">
            <a:avLst/>
          </a:prstGeom>
          <a:noFill/>
          <a:ln/>
        </p:spPr>
        <p:txBody>
          <a:bodyPr wrap="square" lIns="0" tIns="0" rIns="0" bIns="0" rtlCol="0" anchor="b"/>
          <a:lstStyle/>
          <a:p>
            <a:pPr marL="0" indent="0" algn="l">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Étape 3 : transmission et analyse</a:t>
            </a:r>
            <a:endParaRPr lang="en-US" sz="5250" dirty="0"/>
          </a:p>
        </p:txBody>
      </p:sp>
      <p:sp>
        <p:nvSpPr>
          <p:cNvPr id="4" name="Coder les donnes pour dgager les thmes cls"/>
          <p:cNvSpPr/>
          <p:nvPr/>
        </p:nvSpPr>
        <p:spPr>
          <a:xfrm>
            <a:off x="2476500" y="3324225"/>
            <a:ext cx="14878050" cy="428625"/>
          </a:xfrm>
          <a:prstGeom prst="rect">
            <a:avLst/>
          </a:prstGeom>
          <a:noFill/>
          <a:ln/>
        </p:spPr>
        <p:txBody>
          <a:bodyPr wrap="square" lIns="0" tIns="0" rIns="0" bIns="0" rtlCol="0" anchor="t"/>
          <a:lstStyle/>
          <a:p>
            <a:pPr marL="0" indent="0" algn="l">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Coder les données pour dégager les thèmes clés</a:t>
            </a:r>
            <a:endParaRPr lang="en-US" sz="2250" dirty="0"/>
          </a:p>
        </p:txBody>
      </p:sp>
      <p:sp>
        <p:nvSpPr>
          <p:cNvPr id="5" name="Livres de codes Un livre de codes pour les donnes extraites du retour dinformation de la communaut peut tre structur comme suit"/>
          <p:cNvSpPr/>
          <p:nvPr/>
        </p:nvSpPr>
        <p:spPr>
          <a:xfrm>
            <a:off x="2476500" y="3981450"/>
            <a:ext cx="14878050" cy="1600200"/>
          </a:xfrm>
          <a:prstGeom prst="rect">
            <a:avLst/>
          </a:prstGeom>
          <a:noFill/>
          <a:ln/>
        </p:spPr>
        <p:txBody>
          <a:bodyPr wrap="square" lIns="0" tIns="0" rIns="0" bIns="0" rtlCol="0" anchor="t"/>
          <a:lstStyle/>
          <a:p>
            <a:pPr marL="0" indent="0" algn="l">
              <a:lnSpc>
                <a:spcPts val="4200"/>
              </a:lnSpc>
              <a:buNone/>
            </a:pPr>
            <a:r>
              <a:rPr lang="en-US" sz="3600" dirty="0">
                <a:solidFill>
                  <a:srgbClr val="0D0D0D"/>
                </a:solidFill>
                <a:latin typeface="Poppins Light" pitchFamily="34" charset="0"/>
                <a:ea typeface="Poppins Light" pitchFamily="34" charset="-122"/>
                <a:cs typeface="Poppins Light" pitchFamily="34" charset="-120"/>
              </a:rPr>
              <a:t>Livres de codes
Un livre de codes pour les données extraites du retour d’information de la communauté peut être structuré comme suit </a:t>
            </a:r>
            <a:endParaRPr lang="en-US" sz="3600" dirty="0"/>
          </a:p>
        </p:txBody>
      </p:sp>
      <p:sp>
        <p:nvSpPr>
          <p:cNvPr id="6" name="name_03"/>
          <p:cNvSpPr/>
          <p:nvPr/>
        </p:nvSpPr>
        <p:spPr>
          <a:xfrm>
            <a:off x="942975" y="3190875"/>
            <a:ext cx="1352550" cy="1190625"/>
          </a:xfrm>
          <a:prstGeom prst="rect">
            <a:avLst/>
          </a:prstGeom>
          <a:noFill/>
          <a:ln/>
        </p:spPr>
        <p:txBody>
          <a:bodyPr wrap="square" lIns="0" tIns="0" rIns="0" bIns="0" rtlCol="0" anchor="ctr"/>
          <a:lstStyle/>
          <a:p>
            <a:pPr marL="0" indent="0" algn="ctr">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03</a:t>
            </a:r>
            <a:endParaRPr lang="en-US" sz="75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name="Slide 15">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srcRect/>
          <a:stretch/>
        </p:blipFill>
        <p:spPr>
          <a:xfrm>
            <a:off x="0" y="0"/>
            <a:ext cx="18288000" cy="2505075"/>
          </a:xfrm>
          <a:prstGeom prst="rect">
            <a:avLst/>
          </a:prstGeom>
        </p:spPr>
      </p:pic>
      <p:sp>
        <p:nvSpPr>
          <p:cNvPr id="3" name="tape 3  transmission et analyse"/>
          <p:cNvSpPr/>
          <p:nvPr/>
        </p:nvSpPr>
        <p:spPr>
          <a:xfrm>
            <a:off x="952500" y="952500"/>
            <a:ext cx="16402050" cy="904875"/>
          </a:xfrm>
          <a:prstGeom prst="rect">
            <a:avLst/>
          </a:prstGeom>
          <a:noFill/>
          <a:ln/>
        </p:spPr>
        <p:txBody>
          <a:bodyPr wrap="square" lIns="0" tIns="0" rIns="0" bIns="0" rtlCol="0" anchor="b"/>
          <a:lstStyle/>
          <a:p>
            <a:pPr marL="0" indent="0" algn="l">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Étape 3 : transmission et analyse</a:t>
            </a:r>
            <a:endParaRPr lang="en-US" sz="5250" dirty="0"/>
          </a:p>
        </p:txBody>
      </p:sp>
      <p:sp>
        <p:nvSpPr>
          <p:cNvPr id="4" name="Coder les donnes pour dgager les thmes cls"/>
          <p:cNvSpPr/>
          <p:nvPr/>
        </p:nvSpPr>
        <p:spPr>
          <a:xfrm>
            <a:off x="2476500" y="3324225"/>
            <a:ext cx="14249400" cy="428625"/>
          </a:xfrm>
          <a:prstGeom prst="rect">
            <a:avLst/>
          </a:prstGeom>
          <a:noFill/>
          <a:ln/>
        </p:spPr>
        <p:txBody>
          <a:bodyPr wrap="square" lIns="0" tIns="0" rIns="0" bIns="0" rtlCol="0" anchor="t"/>
          <a:lstStyle/>
          <a:p>
            <a:pPr marL="0" indent="0" algn="l">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Coder les données pour dégager les thèmes clés</a:t>
            </a:r>
            <a:endParaRPr lang="en-US" sz="2250" dirty="0"/>
          </a:p>
        </p:txBody>
      </p:sp>
      <p:sp>
        <p:nvSpPr>
          <p:cNvPr id="5" name="Types de retours dinformation Questions  Peuvent rvler ce que les communauts ont besoin de savoir et vous aider  identifier les lacunes  combler en termes dinformation Suggestions ou demandes  Peuvent vous indiquer les ides de la communaut sur ce qui devr"/>
          <p:cNvSpPr/>
          <p:nvPr/>
        </p:nvSpPr>
        <p:spPr>
          <a:xfrm>
            <a:off x="2476500" y="3981450"/>
            <a:ext cx="14249400" cy="4572000"/>
          </a:xfrm>
          <a:prstGeom prst="rect">
            <a:avLst/>
          </a:prstGeom>
          <a:noFill/>
          <a:ln/>
        </p:spPr>
        <p:txBody>
          <a:bodyPr wrap="square" lIns="0" tIns="0" rIns="0" bIns="0" rtlCol="0" anchor="t"/>
          <a:lstStyle/>
          <a:p>
            <a:pPr marL="0" indent="0" algn="l">
              <a:lnSpc>
                <a:spcPts val="3000"/>
              </a:lnSpc>
              <a:buNone/>
            </a:pPr>
            <a:r>
              <a:rPr lang="en-US" sz="1800" dirty="0">
                <a:solidFill>
                  <a:srgbClr val="0D0D0D"/>
                </a:solidFill>
                <a:latin typeface="Poppins Light" pitchFamily="34" charset="0"/>
                <a:ea typeface="Poppins Light" pitchFamily="34" charset="-122"/>
                <a:cs typeface="Poppins Light" pitchFamily="34" charset="-120"/>
              </a:rPr>
              <a:t>Types de retours d’information
Questions – Peuvent révéler ce que les communautés ont besoin de savoir et vous aider à identifier les lacunes à combler en termes d’information.
Suggestions ou demandes – Peuvent vous indiquer les idées de la communauté sur ce qui devrait être fait à propos de problèmes spécifiques ou sur ce que vous pourriez faire mieux ou autrement. 
Observations, croyances et perceptions – Peuvent vous indiquer ce que les communautés comprennent et pensent de leur situation. Cela inclut des croyances susceptibles d’être qualifiées de « rumeurs », superstitions ou commérages, ou d’être stigmatisées comme telles. 
Encouragements et compliments – Peuvent vous indiquer ce que les communautés apprécient et souhaitent voir se poursuivre. Ils indiquent que vous êtes sur la bonne voie. 
Signalements de préoccupations ou d’incidents – Il s’agit de commentaires sur des problèmes spécifiques pouvant nécessiter un traitement au cas par cas. </a:t>
            </a:r>
            <a:endParaRPr lang="en-US" sz="1800" dirty="0"/>
          </a:p>
        </p:txBody>
      </p:sp>
      <p:sp>
        <p:nvSpPr>
          <p:cNvPr id="6" name="name_03"/>
          <p:cNvSpPr/>
          <p:nvPr/>
        </p:nvSpPr>
        <p:spPr>
          <a:xfrm>
            <a:off x="942975" y="3190875"/>
            <a:ext cx="1352550" cy="1190625"/>
          </a:xfrm>
          <a:prstGeom prst="rect">
            <a:avLst/>
          </a:prstGeom>
          <a:noFill/>
          <a:ln/>
        </p:spPr>
        <p:txBody>
          <a:bodyPr wrap="square" lIns="0" tIns="0" rIns="0" bIns="0" rtlCol="0" anchor="ctr"/>
          <a:lstStyle/>
          <a:p>
            <a:pPr marL="0" indent="0" algn="ctr">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03</a:t>
            </a:r>
            <a:endParaRPr lang="en-US" sz="75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name="Slide 16">
    <p:bg>
      <p:bgPr>
        <a:solidFill>
          <a:srgbClr val="2B4561"/>
        </a:solidFill>
        <a:effectLst/>
      </p:bgPr>
    </p:bg>
    <p:spTree>
      <p:nvGrpSpPr>
        <p:cNvPr id="1" name=""/>
        <p:cNvGrpSpPr/>
        <p:nvPr/>
      </p:nvGrpSpPr>
      <p:grpSpPr>
        <a:xfrm>
          <a:off x="0" y="0"/>
          <a:ext cx="0" cy="0"/>
          <a:chOff x="0" y="0"/>
          <a:chExt cx="0" cy="0"/>
        </a:xfrm>
      </p:grpSpPr>
      <p:pic>
        <p:nvPicPr>
          <p:cNvPr id="2" name="Frame 2095584901"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7419975" cy="10287000"/>
          </a:xfrm>
          <a:prstGeom prst="rect">
            <a:avLst/>
          </a:prstGeom>
        </p:spPr>
      </p:pic>
      <p:sp>
        <p:nvSpPr>
          <p:cNvPr id="3" name="quel type appartient chacun des retours dinformation ci-dessous  O puis-je minscrire pour obtenir une aide  Le tremblement de terre est un signe de la colre des dieux Les latrines de notre secteur sont hors dusage et doivent tre rpares Nous adorons vos m"/>
          <p:cNvSpPr/>
          <p:nvPr/>
        </p:nvSpPr>
        <p:spPr>
          <a:xfrm>
            <a:off x="8286750" y="1104900"/>
            <a:ext cx="9067800" cy="8077200"/>
          </a:xfrm>
          <a:prstGeom prst="rect">
            <a:avLst/>
          </a:prstGeom>
          <a:noFill/>
          <a:ln/>
        </p:spPr>
        <p:txBody>
          <a:bodyPr wrap="square" lIns="0" tIns="0" rIns="0" bIns="0" rtlCol="0" anchor="t"/>
          <a:lstStyle/>
          <a:p>
            <a:pPr marL="0" indent="0" algn="l">
              <a:lnSpc>
                <a:spcPts val="3000"/>
              </a:lnSpc>
              <a:spcAft>
                <a:spcPts val="1050"/>
              </a:spcAft>
              <a:buNone/>
            </a:pPr>
            <a:r>
              <a:rPr lang="en-US" sz="2400" dirty="0">
                <a:solidFill>
                  <a:srgbClr val="FFFFFF"/>
                </a:solidFill>
                <a:latin typeface="Poppins SemiBold" pitchFamily="34" charset="0"/>
                <a:ea typeface="Poppins SemiBold" pitchFamily="34" charset="-122"/>
                <a:cs typeface="Poppins SemiBold" pitchFamily="34" charset="-120"/>
              </a:rPr>
              <a:t>À quel « type » appartient chacun des retours d’information ci-dessous ?
Où puis-je m’inscrire pour obtenir une aide ?
Le tremblement de terre est un signe de la colère des dieux.
Les latrines de notre secteur sont hors d’usage et doivent être réparées.
Nous adorons vos émissions de radio, continuez sur cette voie !
Vous devriez nous fournir des masques de protection.
« Types » de retour d’information
Questions
Suggestions ou demandes
Observations, croyances et perceptions 
Encouragements et compliments 
Signalements de préoccupations ou d’incidents </a:t>
            </a:r>
            <a:endParaRPr lang="en-US" sz="2400" dirty="0"/>
          </a:p>
        </p:txBody>
      </p:sp>
      <p:sp>
        <p:nvSpPr>
          <p:cNvPr id="4" name="Exercice de groupe"/>
          <p:cNvSpPr/>
          <p:nvPr/>
        </p:nvSpPr>
        <p:spPr>
          <a:xfrm>
            <a:off x="619125" y="4000500"/>
            <a:ext cx="6210300" cy="2286000"/>
          </a:xfrm>
          <a:prstGeom prst="rect">
            <a:avLst/>
          </a:prstGeom>
          <a:noFill/>
          <a:ln/>
        </p:spPr>
        <p:txBody>
          <a:bodyPr wrap="square" lIns="0" tIns="0" rIns="0" bIns="0" rtlCol="0" anchor="t"/>
          <a:lstStyle/>
          <a:p>
            <a:pPr marL="0" indent="0" algn="l">
              <a:lnSpc>
                <a:spcPts val="9000"/>
              </a:lnSpc>
              <a:buNone/>
            </a:pPr>
            <a:r>
              <a:rPr lang="en-US" sz="7500" dirty="0">
                <a:solidFill>
                  <a:srgbClr val="FFFFFF"/>
                </a:solidFill>
                <a:latin typeface="Poppins SemiBold" pitchFamily="34" charset="0"/>
                <a:ea typeface="Poppins SemiBold" pitchFamily="34" charset="-122"/>
                <a:cs typeface="Poppins SemiBold" pitchFamily="34" charset="-120"/>
              </a:rPr>
              <a:t>Exercice de groupe</a:t>
            </a:r>
            <a:endParaRPr lang="en-US" sz="75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name="Slide 17">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srcRect/>
          <a:stretch/>
        </p:blipFill>
        <p:spPr>
          <a:xfrm>
            <a:off x="0" y="0"/>
            <a:ext cx="18288000" cy="2505075"/>
          </a:xfrm>
          <a:prstGeom prst="rect">
            <a:avLst/>
          </a:prstGeom>
        </p:spPr>
      </p:pic>
      <p:pic>
        <p:nvPicPr>
          <p:cNvPr id="3" name="Block 1" descr="preencoded.png"/>
          <p:cNvPicPr>
            <a:picLocks noChangeAspect="1"/>
          </p:cNvPicPr>
          <p:nvPr/>
        </p:nvPicPr>
        <p:blipFill>
          <a:blip r:embed="rId4"/>
          <a:srcRect/>
          <a:stretch/>
        </p:blipFill>
        <p:spPr>
          <a:xfrm>
            <a:off x="2476500" y="3324225"/>
            <a:ext cx="11229975" cy="4943475"/>
          </a:xfrm>
          <a:prstGeom prst="rect">
            <a:avLst/>
          </a:prstGeom>
        </p:spPr>
      </p:pic>
      <p:sp>
        <p:nvSpPr>
          <p:cNvPr id="4" name="tape 3  transmission et analyse"/>
          <p:cNvSpPr/>
          <p:nvPr/>
        </p:nvSpPr>
        <p:spPr>
          <a:xfrm>
            <a:off x="952500" y="952500"/>
            <a:ext cx="16402050" cy="904875"/>
          </a:xfrm>
          <a:prstGeom prst="rect">
            <a:avLst/>
          </a:prstGeom>
          <a:noFill/>
          <a:ln/>
        </p:spPr>
        <p:txBody>
          <a:bodyPr wrap="square" lIns="0" tIns="0" rIns="0" bIns="0" rtlCol="0" anchor="b"/>
          <a:lstStyle/>
          <a:p>
            <a:pPr marL="0" indent="0" algn="l">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Étape 3 : transmission et analyse</a:t>
            </a:r>
            <a:endParaRPr lang="en-US" sz="5250" dirty="0"/>
          </a:p>
        </p:txBody>
      </p:sp>
      <p:sp>
        <p:nvSpPr>
          <p:cNvPr id="5" name="Coder les donnes pour dgager les thmes cls"/>
          <p:cNvSpPr/>
          <p:nvPr/>
        </p:nvSpPr>
        <p:spPr>
          <a:xfrm>
            <a:off x="2476500" y="3324225"/>
            <a:ext cx="11249025" cy="428625"/>
          </a:xfrm>
          <a:prstGeom prst="rect">
            <a:avLst/>
          </a:prstGeom>
          <a:noFill/>
          <a:ln/>
        </p:spPr>
        <p:txBody>
          <a:bodyPr wrap="square" lIns="0" tIns="0" rIns="0" bIns="0" rtlCol="0" anchor="t"/>
          <a:lstStyle/>
          <a:p>
            <a:pPr marL="0" indent="0" algn="l">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Coder les données pour dégager les thèmes clés</a:t>
            </a:r>
            <a:endParaRPr lang="en-US" sz="2250" dirty="0"/>
          </a:p>
        </p:txBody>
      </p:sp>
      <p:sp>
        <p:nvSpPr>
          <p:cNvPr id="6" name="Il est possible de procder  lanalyse suivant diffrentes approches  Examiner des sujets spcifiques ou des cas voqus dans les retours dinformation tels quun vnement ou un problme mergent au sein de la communaut Regrouper les retours dinformation de diffrent"/>
          <p:cNvSpPr/>
          <p:nvPr/>
        </p:nvSpPr>
        <p:spPr>
          <a:xfrm>
            <a:off x="2476500" y="3981450"/>
            <a:ext cx="14744700" cy="4286250"/>
          </a:xfrm>
          <a:prstGeom prst="rect">
            <a:avLst/>
          </a:prstGeom>
          <a:noFill/>
          <a:ln/>
        </p:spPr>
        <p:txBody>
          <a:bodyPr wrap="square" lIns="0" tIns="0" rIns="0" bIns="0" rtlCol="0" anchor="t"/>
          <a:lstStyle/>
          <a:p>
            <a:pPr marL="0" indent="0" algn="l">
              <a:lnSpc>
                <a:spcPts val="3750"/>
              </a:lnSpc>
              <a:buNone/>
            </a:pPr>
            <a:r>
              <a:rPr lang="en-US" sz="2400" dirty="0">
                <a:solidFill>
                  <a:srgbClr val="0D0D0D"/>
                </a:solidFill>
                <a:latin typeface="Poppins Light" pitchFamily="34" charset="0"/>
                <a:ea typeface="Poppins Light" pitchFamily="34" charset="-122"/>
                <a:cs typeface="Poppins Light" pitchFamily="34" charset="-120"/>
              </a:rPr>
              <a:t>Il est possible de procéder à l’analyse suivant différentes approches :
Examiner des sujets spécifiques ou des cas évoqués dans les retours d’information, tels qu’un événement ou un problème émergent au sein de la communauté.
Regrouper les retours d’information de différents lieux et canaux.
Procéder à une analyse pilotée par les parties prenantes ou la communauté.
S’assurer que les résultats du retour d’information de la communauté sont pris en compte dans des analyses plus larges et recoupés avec les résultats d’autres recherches en sciences sociales (Session 4.8). 
Révisez votre stratégie de collecte si/quand vous atteignez le point de saturation des données.</a:t>
            </a:r>
            <a:endParaRPr lang="en-US" sz="2400" dirty="0"/>
          </a:p>
        </p:txBody>
      </p:sp>
      <p:sp>
        <p:nvSpPr>
          <p:cNvPr id="7" name="name_03"/>
          <p:cNvSpPr/>
          <p:nvPr/>
        </p:nvSpPr>
        <p:spPr>
          <a:xfrm>
            <a:off x="942975" y="3190875"/>
            <a:ext cx="1352550" cy="1190625"/>
          </a:xfrm>
          <a:prstGeom prst="rect">
            <a:avLst/>
          </a:prstGeom>
          <a:noFill/>
          <a:ln/>
        </p:spPr>
        <p:txBody>
          <a:bodyPr wrap="square" lIns="0" tIns="0" rIns="0" bIns="0" rtlCol="0" anchor="ctr"/>
          <a:lstStyle/>
          <a:p>
            <a:pPr marL="0" indent="0" algn="ctr">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03</a:t>
            </a:r>
            <a:endParaRPr lang="en-US" sz="75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name="Slide 18">
    <p:bg>
      <p:bgPr>
        <a:solidFill>
          <a:srgbClr val="2B4561"/>
        </a:solidFill>
        <a:effectLst/>
      </p:bgPr>
    </p:bg>
    <p:spTree>
      <p:nvGrpSpPr>
        <p:cNvPr id="1" name=""/>
        <p:cNvGrpSpPr/>
        <p:nvPr/>
      </p:nvGrpSpPr>
      <p:grpSpPr>
        <a:xfrm>
          <a:off x="0" y="0"/>
          <a:ext cx="0" cy="0"/>
          <a:chOff x="0" y="0"/>
          <a:chExt cx="0" cy="0"/>
        </a:xfrm>
      </p:grpSpPr>
      <p:pic>
        <p:nvPicPr>
          <p:cNvPr id="2" name="Frame 2095584901"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7419975" cy="10287000"/>
          </a:xfrm>
          <a:prstGeom prst="rect">
            <a:avLst/>
          </a:prstGeom>
        </p:spPr>
      </p:pic>
      <p:sp>
        <p:nvSpPr>
          <p:cNvPr id="3" name="Regroupez-vous par deux Examinez ensemble le modle de cadre de codage et le modle de livre de codes du Kit de retour dinformation de la FICR Choisissez sur la feuille du modle de livre de codes un type de retour dinformation p ex question  demande ou sugg"/>
          <p:cNvSpPr/>
          <p:nvPr/>
        </p:nvSpPr>
        <p:spPr>
          <a:xfrm>
            <a:off x="8286750" y="1352550"/>
            <a:ext cx="9067800" cy="8658225"/>
          </a:xfrm>
          <a:prstGeom prst="rect">
            <a:avLst/>
          </a:prstGeom>
          <a:noFill/>
          <a:ln/>
        </p:spPr>
        <p:txBody>
          <a:bodyPr wrap="square" lIns="0" tIns="0" rIns="0" bIns="0" rtlCol="0" anchor="t"/>
          <a:lstStyle/>
          <a:p>
            <a:pPr marL="0" indent="0" algn="l">
              <a:lnSpc>
                <a:spcPts val="4125"/>
              </a:lnSpc>
              <a:spcAft>
                <a:spcPts val="1050"/>
              </a:spcAft>
              <a:buNone/>
            </a:pPr>
            <a:r>
              <a:rPr lang="en-US" sz="2700" dirty="0">
                <a:solidFill>
                  <a:srgbClr val="FFFFFF"/>
                </a:solidFill>
                <a:latin typeface="Poppins SemiBold" pitchFamily="34" charset="0"/>
                <a:ea typeface="Poppins SemiBold" pitchFamily="34" charset="-122"/>
                <a:cs typeface="Poppins SemiBold" pitchFamily="34" charset="-120"/>
              </a:rPr>
              <a:t>Regroupez-vous par deux.
Examinez ensemble le modèle de cadre de codage et le modèle de livre de codes du Kit de retour d’information de la FICR. Choisissez, sur la feuille du modèle de livre de codes, un type de retour d’information (p. ex. question ; demande ou suggestion ; observation, perception ou croyance ; encouragement ou compliment ; signalement de préoccupations ou d’un incident).
Discutez avec votre partenaire des catégories, codes et exemples de retour d’information. 
</a:t>
            </a:r>
            <a:endParaRPr lang="en-US" sz="2700" dirty="0"/>
          </a:p>
        </p:txBody>
      </p:sp>
      <p:sp>
        <p:nvSpPr>
          <p:cNvPr id="4" name="Exercice de groupe"/>
          <p:cNvSpPr/>
          <p:nvPr/>
        </p:nvSpPr>
        <p:spPr>
          <a:xfrm>
            <a:off x="619125" y="4000500"/>
            <a:ext cx="6210300" cy="2286000"/>
          </a:xfrm>
          <a:prstGeom prst="rect">
            <a:avLst/>
          </a:prstGeom>
          <a:noFill/>
          <a:ln/>
        </p:spPr>
        <p:txBody>
          <a:bodyPr wrap="square" lIns="0" tIns="0" rIns="0" bIns="0" rtlCol="0" anchor="t"/>
          <a:lstStyle/>
          <a:p>
            <a:pPr marL="0" indent="0" algn="l">
              <a:lnSpc>
                <a:spcPts val="9000"/>
              </a:lnSpc>
              <a:buNone/>
            </a:pPr>
            <a:r>
              <a:rPr lang="en-US" sz="7500" dirty="0">
                <a:solidFill>
                  <a:srgbClr val="FFFFFF"/>
                </a:solidFill>
                <a:latin typeface="Poppins SemiBold" pitchFamily="34" charset="0"/>
                <a:ea typeface="Poppins SemiBold" pitchFamily="34" charset="-122"/>
                <a:cs typeface="Poppins SemiBold" pitchFamily="34" charset="-120"/>
              </a:rPr>
              <a:t>Exercice de groupe</a:t>
            </a:r>
            <a:endParaRPr lang="en-US" sz="75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name="Slide 19">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srcRect/>
          <a:stretch/>
        </p:blipFill>
        <p:spPr>
          <a:xfrm>
            <a:off x="0" y="0"/>
            <a:ext cx="18288000" cy="2505075"/>
          </a:xfrm>
          <a:prstGeom prst="rect">
            <a:avLst/>
          </a:prstGeom>
        </p:spPr>
      </p:pic>
      <p:sp>
        <p:nvSpPr>
          <p:cNvPr id="3" name="tape 3  transmission et analyse"/>
          <p:cNvSpPr/>
          <p:nvPr/>
        </p:nvSpPr>
        <p:spPr>
          <a:xfrm>
            <a:off x="952500" y="952500"/>
            <a:ext cx="16402050" cy="904875"/>
          </a:xfrm>
          <a:prstGeom prst="rect">
            <a:avLst/>
          </a:prstGeom>
          <a:noFill/>
          <a:ln/>
        </p:spPr>
        <p:txBody>
          <a:bodyPr wrap="square" lIns="0" tIns="0" rIns="0" bIns="0" rtlCol="0" anchor="b"/>
          <a:lstStyle/>
          <a:p>
            <a:pPr marL="0" indent="0" algn="l">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Étape 3 : transmission et analyse</a:t>
            </a:r>
            <a:endParaRPr lang="en-US" sz="5250" dirty="0"/>
          </a:p>
        </p:txBody>
      </p:sp>
      <p:sp>
        <p:nvSpPr>
          <p:cNvPr id="4" name="Ventiler et recouper les rsultats"/>
          <p:cNvSpPr/>
          <p:nvPr/>
        </p:nvSpPr>
        <p:spPr>
          <a:xfrm>
            <a:off x="2476500" y="3324225"/>
            <a:ext cx="11249025" cy="428625"/>
          </a:xfrm>
          <a:prstGeom prst="rect">
            <a:avLst/>
          </a:prstGeom>
          <a:noFill/>
          <a:ln/>
        </p:spPr>
        <p:txBody>
          <a:bodyPr wrap="square" lIns="0" tIns="0" rIns="0" bIns="0" rtlCol="0" anchor="t"/>
          <a:lstStyle/>
          <a:p>
            <a:pPr marL="0" indent="0" algn="l">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Ventiler et recouper les résultats</a:t>
            </a:r>
            <a:endParaRPr lang="en-US" sz="2250" dirty="0"/>
          </a:p>
        </p:txBody>
      </p:sp>
      <p:sp>
        <p:nvSpPr>
          <p:cNvPr id="5" name="Ventiler  classez les donnes extraites du retour dinformation suivant des facteurs autres que le thme de sorte  comprendre les tendances relatives aux commentaires en fonction de leurs auteurs du moment o ils les ont exprims comment et pourquoi Recouper"/>
          <p:cNvSpPr/>
          <p:nvPr/>
        </p:nvSpPr>
        <p:spPr>
          <a:xfrm>
            <a:off x="2476500" y="3981450"/>
            <a:ext cx="14458950" cy="4800600"/>
          </a:xfrm>
          <a:prstGeom prst="rect">
            <a:avLst/>
          </a:prstGeom>
          <a:noFill/>
          <a:ln/>
        </p:spPr>
        <p:txBody>
          <a:bodyPr wrap="square" lIns="0" tIns="0" rIns="0" bIns="0" rtlCol="0" anchor="t"/>
          <a:lstStyle/>
          <a:p>
            <a:pPr marL="0" indent="0" algn="l">
              <a:lnSpc>
                <a:spcPts val="4200"/>
              </a:lnSpc>
              <a:buNone/>
            </a:pPr>
            <a:r>
              <a:rPr lang="en-US" sz="3600" dirty="0">
                <a:solidFill>
                  <a:srgbClr val="0D0D0D"/>
                </a:solidFill>
                <a:latin typeface="Poppins Light" pitchFamily="34" charset="0"/>
                <a:ea typeface="Poppins Light" pitchFamily="34" charset="-122"/>
                <a:cs typeface="Poppins Light" pitchFamily="34" charset="-120"/>
              </a:rPr>
              <a:t>Ventiler : classez les données extraites du retour d’information suivant des facteurs autres que le thème, de sorte à comprendre les tendances relatives aux commentaires en fonction de leurs auteurs, du moment où ils les ont exprimés, comment et pourquoi.
Recouper : comparez les informations avec d’autres sources de données pour confirmer les résultats et obtenir d’autres éclairages</a:t>
            </a:r>
            <a:endParaRPr lang="en-US" sz="3600" dirty="0"/>
          </a:p>
        </p:txBody>
      </p:sp>
      <p:sp>
        <p:nvSpPr>
          <p:cNvPr id="6" name="name_04"/>
          <p:cNvSpPr/>
          <p:nvPr/>
        </p:nvSpPr>
        <p:spPr>
          <a:xfrm>
            <a:off x="942975" y="3190875"/>
            <a:ext cx="1352550" cy="1190625"/>
          </a:xfrm>
          <a:prstGeom prst="rect">
            <a:avLst/>
          </a:prstGeom>
          <a:noFill/>
          <a:ln/>
        </p:spPr>
        <p:txBody>
          <a:bodyPr wrap="square" lIns="0" tIns="0" rIns="0" bIns="0" rtlCol="0" anchor="ctr"/>
          <a:lstStyle/>
          <a:p>
            <a:pPr marL="0" indent="0" algn="ctr">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04</a:t>
            </a:r>
            <a:endParaRPr lang="en-US" sz="75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2">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sp>
        <p:nvSpPr>
          <p:cNvPr id="3" name="Apprendre  reconnatre un retour dinformation critique ou sensible"/>
          <p:cNvSpPr/>
          <p:nvPr/>
        </p:nvSpPr>
        <p:spPr>
          <a:xfrm>
            <a:off x="2476500" y="7648575"/>
            <a:ext cx="12639675" cy="457200"/>
          </a:xfrm>
          <a:prstGeom prst="rect">
            <a:avLst/>
          </a:prstGeom>
          <a:noFill/>
          <a:ln/>
        </p:spPr>
        <p:txBody>
          <a:bodyPr wrap="square" lIns="0" tIns="0" rIns="0" bIns="0" rtlCol="0" anchor="t"/>
          <a:lstStyle/>
          <a:p>
            <a:pPr marL="0" indent="0" algn="l">
              <a:lnSpc>
                <a:spcPts val="3600"/>
              </a:lnSpc>
              <a:buNone/>
            </a:pPr>
            <a:r>
              <a:rPr lang="en-US" sz="2400" dirty="0">
                <a:solidFill>
                  <a:srgbClr val="2B4561"/>
                </a:solidFill>
                <a:latin typeface="Poppins Light" pitchFamily="34" charset="0"/>
                <a:ea typeface="Poppins Light" pitchFamily="34" charset="-122"/>
                <a:cs typeface="Poppins Light" pitchFamily="34" charset="-120"/>
              </a:rPr>
              <a:t>Apprendre à reconnaître un retour d’information critique ou sensible</a:t>
            </a:r>
            <a:endParaRPr lang="en-US" sz="2400" dirty="0"/>
          </a:p>
        </p:txBody>
      </p:sp>
      <p:sp>
        <p:nvSpPr>
          <p:cNvPr id="4" name="name_03"/>
          <p:cNvSpPr/>
          <p:nvPr/>
        </p:nvSpPr>
        <p:spPr>
          <a:xfrm>
            <a:off x="942975" y="7286625"/>
            <a:ext cx="1352550" cy="1190625"/>
          </a:xfrm>
          <a:prstGeom prst="rect">
            <a:avLst/>
          </a:prstGeom>
          <a:noFill/>
          <a:ln/>
        </p:spPr>
        <p:txBody>
          <a:bodyPr wrap="square" lIns="0" tIns="0" rIns="0" bIns="0" rtlCol="0" anchor="ctr"/>
          <a:lstStyle/>
          <a:p>
            <a:pPr marL="0" indent="0" algn="ctr">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03</a:t>
            </a:r>
            <a:endParaRPr lang="en-US" sz="7500" dirty="0"/>
          </a:p>
        </p:txBody>
      </p:sp>
      <p:sp>
        <p:nvSpPr>
          <p:cNvPr id="5" name="Dcouvrir les mthodes dorganisation et danalyse du retour dinformation de la communaut"/>
          <p:cNvSpPr/>
          <p:nvPr/>
        </p:nvSpPr>
        <p:spPr>
          <a:xfrm>
            <a:off x="2476500" y="5715000"/>
            <a:ext cx="12544425" cy="914400"/>
          </a:xfrm>
          <a:prstGeom prst="rect">
            <a:avLst/>
          </a:prstGeom>
          <a:noFill/>
          <a:ln/>
        </p:spPr>
        <p:txBody>
          <a:bodyPr wrap="square" lIns="0" tIns="0" rIns="0" bIns="0" rtlCol="0" anchor="t"/>
          <a:lstStyle/>
          <a:p>
            <a:pPr marL="0" indent="0" algn="l">
              <a:lnSpc>
                <a:spcPts val="3600"/>
              </a:lnSpc>
              <a:buNone/>
            </a:pPr>
            <a:r>
              <a:rPr lang="en-US" sz="2400" dirty="0">
                <a:solidFill>
                  <a:srgbClr val="2B4561"/>
                </a:solidFill>
                <a:latin typeface="Poppins Light" pitchFamily="34" charset="0"/>
                <a:ea typeface="Poppins Light" pitchFamily="34" charset="-122"/>
                <a:cs typeface="Poppins Light" pitchFamily="34" charset="-120"/>
              </a:rPr>
              <a:t>Découvrir les méthodes d’organisation et d’analyse du retour d’information de la communauté</a:t>
            </a:r>
            <a:endParaRPr lang="en-US" sz="2400" dirty="0"/>
          </a:p>
        </p:txBody>
      </p:sp>
      <p:sp>
        <p:nvSpPr>
          <p:cNvPr id="6" name="name_02"/>
          <p:cNvSpPr/>
          <p:nvPr/>
        </p:nvSpPr>
        <p:spPr>
          <a:xfrm>
            <a:off x="942975" y="5572125"/>
            <a:ext cx="1352550" cy="1190625"/>
          </a:xfrm>
          <a:prstGeom prst="rect">
            <a:avLst/>
          </a:prstGeom>
          <a:noFill/>
          <a:ln/>
        </p:spPr>
        <p:txBody>
          <a:bodyPr wrap="square" lIns="0" tIns="0" rIns="0" bIns="0" rtlCol="0" anchor="ctr"/>
          <a:lstStyle/>
          <a:p>
            <a:pPr marL="0" indent="0" algn="ctr">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02</a:t>
            </a:r>
            <a:endParaRPr lang="en-US" sz="7500" dirty="0"/>
          </a:p>
        </p:txBody>
      </p:sp>
      <p:sp>
        <p:nvSpPr>
          <p:cNvPr id="7" name="Se familiariser avec les donnes issues dun retour dinformation de type ouvert ou structur ainsi quavec leur analyse"/>
          <p:cNvSpPr/>
          <p:nvPr/>
        </p:nvSpPr>
        <p:spPr>
          <a:xfrm>
            <a:off x="2476500" y="4000500"/>
            <a:ext cx="12544425" cy="914400"/>
          </a:xfrm>
          <a:prstGeom prst="rect">
            <a:avLst/>
          </a:prstGeom>
          <a:noFill/>
          <a:ln/>
        </p:spPr>
        <p:txBody>
          <a:bodyPr wrap="square" lIns="0" tIns="0" rIns="0" bIns="0" rtlCol="0" anchor="t"/>
          <a:lstStyle/>
          <a:p>
            <a:pPr marL="0" indent="0" algn="l">
              <a:lnSpc>
                <a:spcPts val="3600"/>
              </a:lnSpc>
              <a:buNone/>
            </a:pPr>
            <a:r>
              <a:rPr lang="en-US" sz="2400" dirty="0">
                <a:solidFill>
                  <a:srgbClr val="2B4561"/>
                </a:solidFill>
                <a:latin typeface="Poppins Light" pitchFamily="34" charset="0"/>
                <a:ea typeface="Poppins Light" pitchFamily="34" charset="-122"/>
                <a:cs typeface="Poppins Light" pitchFamily="34" charset="-120"/>
              </a:rPr>
              <a:t>Se familiariser avec les données issues d’un retour d’information de type ouvert ou structuré, ainsi qu’avec leur analyse</a:t>
            </a:r>
            <a:endParaRPr lang="en-US" sz="2400" dirty="0"/>
          </a:p>
        </p:txBody>
      </p:sp>
      <p:sp>
        <p:nvSpPr>
          <p:cNvPr id="8" name="name_01"/>
          <p:cNvSpPr/>
          <p:nvPr/>
        </p:nvSpPr>
        <p:spPr>
          <a:xfrm>
            <a:off x="942975" y="3857625"/>
            <a:ext cx="1352550" cy="1190625"/>
          </a:xfrm>
          <a:prstGeom prst="rect">
            <a:avLst/>
          </a:prstGeom>
          <a:noFill/>
          <a:ln/>
        </p:spPr>
        <p:txBody>
          <a:bodyPr wrap="square" lIns="0" tIns="0" rIns="0" bIns="0" rtlCol="0" anchor="ctr"/>
          <a:lstStyle/>
          <a:p>
            <a:pPr marL="0" indent="0" algn="ctr">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01</a:t>
            </a:r>
            <a:endParaRPr lang="en-US" sz="7500" dirty="0"/>
          </a:p>
        </p:txBody>
      </p:sp>
      <p:sp>
        <p:nvSpPr>
          <p:cNvPr id="9" name="Objectifs pdagogiques"/>
          <p:cNvSpPr/>
          <p:nvPr/>
        </p:nvSpPr>
        <p:spPr>
          <a:xfrm>
            <a:off x="952500" y="800100"/>
            <a:ext cx="16268700" cy="904875"/>
          </a:xfrm>
          <a:prstGeom prst="rect">
            <a:avLst/>
          </a:prstGeom>
          <a:noFill/>
          <a:ln/>
        </p:spPr>
        <p:txBody>
          <a:bodyPr wrap="square" lIns="0" tIns="0" rIns="0" bIns="0" rtlCol="0" anchor="b"/>
          <a:lstStyle/>
          <a:p>
            <a:pPr marL="0" indent="0" algn="l">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Objectifs pédagogiques</a:t>
            </a:r>
            <a:endParaRPr lang="en-US" sz="525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name="Slide 20">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srcRect/>
          <a:stretch/>
        </p:blipFill>
        <p:spPr>
          <a:xfrm>
            <a:off x="0" y="0"/>
            <a:ext cx="18288000" cy="2505075"/>
          </a:xfrm>
          <a:prstGeom prst="rect">
            <a:avLst/>
          </a:prstGeom>
        </p:spPr>
      </p:pic>
      <p:sp>
        <p:nvSpPr>
          <p:cNvPr id="3" name="tape 3  transmission et analyse"/>
          <p:cNvSpPr/>
          <p:nvPr/>
        </p:nvSpPr>
        <p:spPr>
          <a:xfrm>
            <a:off x="952500" y="952500"/>
            <a:ext cx="16402050" cy="904875"/>
          </a:xfrm>
          <a:prstGeom prst="rect">
            <a:avLst/>
          </a:prstGeom>
          <a:noFill/>
          <a:ln/>
        </p:spPr>
        <p:txBody>
          <a:bodyPr wrap="square" lIns="0" tIns="0" rIns="0" bIns="0" rtlCol="0" anchor="b"/>
          <a:lstStyle/>
          <a:p>
            <a:pPr marL="0" indent="0" algn="l">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Étape 3 : transmission et analyse</a:t>
            </a:r>
            <a:endParaRPr lang="en-US" sz="5250" dirty="0"/>
          </a:p>
        </p:txBody>
      </p:sp>
      <p:sp>
        <p:nvSpPr>
          <p:cNvPr id="4" name="Intgrer les donnes issues du retour dinformation dans des processus danalyse plus larges"/>
          <p:cNvSpPr/>
          <p:nvPr/>
        </p:nvSpPr>
        <p:spPr>
          <a:xfrm>
            <a:off x="2476500" y="3324225"/>
            <a:ext cx="11249025" cy="857250"/>
          </a:xfrm>
          <a:prstGeom prst="rect">
            <a:avLst/>
          </a:prstGeom>
          <a:noFill/>
          <a:ln/>
        </p:spPr>
        <p:txBody>
          <a:bodyPr wrap="square" lIns="0" tIns="0" rIns="0" bIns="0" rtlCol="0" anchor="t"/>
          <a:lstStyle/>
          <a:p>
            <a:pPr marL="0" indent="0" algn="l">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Intégrer les données issues du retour d’information dans des processus d’analyse plus larges</a:t>
            </a:r>
            <a:endParaRPr lang="en-US" sz="2250" dirty="0"/>
          </a:p>
        </p:txBody>
      </p:sp>
      <p:sp>
        <p:nvSpPr>
          <p:cNvPr id="5" name="Un cadre analytique permet de catgoriser lensemble des informations disponibles et dencourager la collaboration entre diffrentes quipes Les codes attribus au retour dinformation de la communaut peuvent tre lis au cadre analytique Il convient dactualiser r"/>
          <p:cNvSpPr/>
          <p:nvPr/>
        </p:nvSpPr>
        <p:spPr>
          <a:xfrm>
            <a:off x="2476500" y="4410075"/>
            <a:ext cx="14211300" cy="5334000"/>
          </a:xfrm>
          <a:prstGeom prst="rect">
            <a:avLst/>
          </a:prstGeom>
          <a:noFill/>
          <a:ln/>
        </p:spPr>
        <p:txBody>
          <a:bodyPr wrap="square" lIns="0" tIns="0" rIns="0" bIns="0" rtlCol="0" anchor="t"/>
          <a:lstStyle/>
          <a:p>
            <a:pPr marL="0" indent="0" algn="l">
              <a:lnSpc>
                <a:spcPts val="4200"/>
              </a:lnSpc>
              <a:buNone/>
            </a:pPr>
            <a:r>
              <a:rPr lang="en-US" sz="3600" dirty="0">
                <a:solidFill>
                  <a:srgbClr val="0D0D0D"/>
                </a:solidFill>
                <a:latin typeface="Poppins Light" pitchFamily="34" charset="0"/>
                <a:ea typeface="Poppins Light" pitchFamily="34" charset="-122"/>
                <a:cs typeface="Poppins Light" pitchFamily="34" charset="-120"/>
              </a:rPr>
              <a:t>Un cadre analytique permet de catégoriser l’ensemble des informations disponibles et d’encourager la collaboration entre différentes équipes.
Les codes attribués au retour d’information de la communauté peuvent être liés au cadre analytique.
Il convient d’actualiser régulièrement ce cadre afin d’y inclure les sujets émergents et existants qui ressortent du retour d’information. 
Révisez votre stratégie de collecte si/quand vous atteignez le point de saturation des données.</a:t>
            </a:r>
            <a:endParaRPr lang="en-US" sz="3600" dirty="0"/>
          </a:p>
        </p:txBody>
      </p:sp>
      <p:sp>
        <p:nvSpPr>
          <p:cNvPr id="6" name="name_05"/>
          <p:cNvSpPr/>
          <p:nvPr/>
        </p:nvSpPr>
        <p:spPr>
          <a:xfrm>
            <a:off x="942975" y="3190875"/>
            <a:ext cx="1352550" cy="1190625"/>
          </a:xfrm>
          <a:prstGeom prst="rect">
            <a:avLst/>
          </a:prstGeom>
          <a:noFill/>
          <a:ln/>
        </p:spPr>
        <p:txBody>
          <a:bodyPr wrap="square" lIns="0" tIns="0" rIns="0" bIns="0" rtlCol="0" anchor="ctr"/>
          <a:lstStyle/>
          <a:p>
            <a:pPr marL="0" indent="0" algn="ctr">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05</a:t>
            </a:r>
            <a:endParaRPr lang="en-US" sz="75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name="Slide 21">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srcRect/>
          <a:stretch/>
        </p:blipFill>
        <p:spPr>
          <a:xfrm>
            <a:off x="0" y="0"/>
            <a:ext cx="18288000" cy="2505075"/>
          </a:xfrm>
          <a:prstGeom prst="rect">
            <a:avLst/>
          </a:prstGeom>
        </p:spPr>
      </p:pic>
      <p:sp>
        <p:nvSpPr>
          <p:cNvPr id="3" name="tape 3  transmission et analyse"/>
          <p:cNvSpPr/>
          <p:nvPr/>
        </p:nvSpPr>
        <p:spPr>
          <a:xfrm>
            <a:off x="952500" y="952500"/>
            <a:ext cx="16402050" cy="904875"/>
          </a:xfrm>
          <a:prstGeom prst="rect">
            <a:avLst/>
          </a:prstGeom>
          <a:noFill/>
          <a:ln/>
        </p:spPr>
        <p:txBody>
          <a:bodyPr wrap="square" lIns="0" tIns="0" rIns="0" bIns="0" rtlCol="0" anchor="b"/>
          <a:lstStyle/>
          <a:p>
            <a:pPr marL="0" indent="0" algn="l">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Étape 3 : transmission et analyse</a:t>
            </a:r>
            <a:endParaRPr lang="en-US" sz="5250" dirty="0"/>
          </a:p>
        </p:txBody>
      </p:sp>
      <p:sp>
        <p:nvSpPr>
          <p:cNvPr id="4" name="Intgrer les donnes issues du retour dinformation dans des processus danalyse plus larges"/>
          <p:cNvSpPr/>
          <p:nvPr/>
        </p:nvSpPr>
        <p:spPr>
          <a:xfrm>
            <a:off x="2476500" y="3324225"/>
            <a:ext cx="11249025" cy="857250"/>
          </a:xfrm>
          <a:prstGeom prst="rect">
            <a:avLst/>
          </a:prstGeom>
          <a:noFill/>
          <a:ln/>
        </p:spPr>
        <p:txBody>
          <a:bodyPr wrap="square" lIns="0" tIns="0" rIns="0" bIns="0" rtlCol="0" anchor="t"/>
          <a:lstStyle/>
          <a:p>
            <a:pPr marL="0" indent="0" algn="l">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Intégrer les données issues du retour d’information dans des processus d’analyse plus larges</a:t>
            </a:r>
            <a:endParaRPr lang="en-US" sz="2250" dirty="0"/>
          </a:p>
        </p:txBody>
      </p:sp>
      <p:sp>
        <p:nvSpPr>
          <p:cNvPr id="5" name="Dans quels processus danalyse convient-il dintgrer les donnesrsultats issus du retour dinformation"/>
          <p:cNvSpPr/>
          <p:nvPr/>
        </p:nvSpPr>
        <p:spPr>
          <a:xfrm>
            <a:off x="2476500" y="4410075"/>
            <a:ext cx="11249025" cy="4800600"/>
          </a:xfrm>
          <a:prstGeom prst="rect">
            <a:avLst/>
          </a:prstGeom>
          <a:noFill/>
          <a:ln/>
        </p:spPr>
        <p:txBody>
          <a:bodyPr wrap="square" lIns="0" tIns="0" rIns="0" bIns="0" rtlCol="0" anchor="t"/>
          <a:lstStyle/>
          <a:p>
            <a:pPr marL="0" indent="0" algn="l">
              <a:lnSpc>
                <a:spcPts val="4200"/>
              </a:lnSpc>
              <a:buNone/>
            </a:pPr>
            <a:r>
              <a:rPr lang="en-US" sz="3600" dirty="0">
                <a:solidFill>
                  <a:srgbClr val="0D0D0D"/>
                </a:solidFill>
                <a:latin typeface="Poppins Light" pitchFamily="34" charset="0"/>
                <a:ea typeface="Poppins Light" pitchFamily="34" charset="-122"/>
                <a:cs typeface="Poppins Light" pitchFamily="34" charset="-120"/>
              </a:rPr>
              <a:t>Dans quels processus d’analyse convient-il d’intégrer les données/résultats issus du retour d’information ?
</a:t>
            </a:r>
            <a:endParaRPr lang="en-US" sz="3600" dirty="0"/>
          </a:p>
        </p:txBody>
      </p:sp>
      <p:sp>
        <p:nvSpPr>
          <p:cNvPr id="6" name="name_05"/>
          <p:cNvSpPr/>
          <p:nvPr/>
        </p:nvSpPr>
        <p:spPr>
          <a:xfrm>
            <a:off x="942975" y="3190875"/>
            <a:ext cx="1352550" cy="1190625"/>
          </a:xfrm>
          <a:prstGeom prst="rect">
            <a:avLst/>
          </a:prstGeom>
          <a:noFill/>
          <a:ln/>
        </p:spPr>
        <p:txBody>
          <a:bodyPr wrap="square" lIns="0" tIns="0" rIns="0" bIns="0" rtlCol="0" anchor="ctr"/>
          <a:lstStyle/>
          <a:p>
            <a:pPr marL="0" indent="0" algn="ctr">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05</a:t>
            </a:r>
            <a:endParaRPr lang="en-US" sz="75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name="Slide 22">
    <p:bg>
      <p:bgPr>
        <a:solidFill>
          <a:srgbClr val="2B4561"/>
        </a:solidFill>
        <a:effectLst/>
      </p:bgPr>
    </p:bg>
    <p:spTree>
      <p:nvGrpSpPr>
        <p:cNvPr id="1" name=""/>
        <p:cNvGrpSpPr/>
        <p:nvPr/>
      </p:nvGrpSpPr>
      <p:grpSpPr>
        <a:xfrm>
          <a:off x="0" y="0"/>
          <a:ext cx="0" cy="0"/>
          <a:chOff x="0" y="0"/>
          <a:chExt cx="0" cy="0"/>
        </a:xfrm>
      </p:grpSpPr>
      <p:pic>
        <p:nvPicPr>
          <p:cNvPr id="2" name="Frame 2095584901"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7419975" cy="10287000"/>
          </a:xfrm>
          <a:prstGeom prst="rect">
            <a:avLst/>
          </a:prstGeom>
        </p:spPr>
      </p:pic>
      <p:sp>
        <p:nvSpPr>
          <p:cNvPr id="3" name="Certains retours dinformation revtent un caractre sensible ou critique et doivent  ce titre faire lobjet dun traitement immdiat ou tre ports  la connaissance des quipes ou de la direction du programme Pour une collecte de donnes de qualit il est important"/>
          <p:cNvSpPr/>
          <p:nvPr/>
        </p:nvSpPr>
        <p:spPr>
          <a:xfrm>
            <a:off x="8286750" y="2952750"/>
            <a:ext cx="9067800" cy="4381500"/>
          </a:xfrm>
          <a:prstGeom prst="rect">
            <a:avLst/>
          </a:prstGeom>
          <a:noFill/>
          <a:ln/>
        </p:spPr>
        <p:txBody>
          <a:bodyPr wrap="square" lIns="0" tIns="0" rIns="0" bIns="0" rtlCol="0" anchor="t"/>
          <a:lstStyle/>
          <a:p>
            <a:pPr marL="0" indent="0" algn="l">
              <a:lnSpc>
                <a:spcPts val="2700"/>
              </a:lnSpc>
              <a:spcAft>
                <a:spcPts val="1050"/>
              </a:spcAft>
              <a:buNone/>
            </a:pPr>
            <a:r>
              <a:rPr lang="en-US" sz="1950" dirty="0">
                <a:solidFill>
                  <a:srgbClr val="FFFFFF"/>
                </a:solidFill>
                <a:latin typeface="Poppins SemiBold" pitchFamily="34" charset="0"/>
                <a:ea typeface="Poppins SemiBold" pitchFamily="34" charset="-122"/>
                <a:cs typeface="Poppins SemiBold" pitchFamily="34" charset="-120"/>
              </a:rPr>
              <a:t>Certains retours d’information revêtent un caractère sensible ou critique et doivent, à ce titre, faire l’objet d’un traitement immédiat ou être portés à la connaissance des équipes ou de la direction du programme. 
Pour une collecte de données de qualité, il est important de consolider rapidement les retours d’information, en les intégrant dans une base de données ou en en discutant lors d’une réunion. Il est également important d’examiner et de nettoyer les données, afin de vérifier que celles-ci sont claires et exhaustives.
Le classement des retours d’information par ordre de priorité, ainsi que leur transmission lorsque cela est nécessaire, constituent des mesures clés au regard de notre obligation de redevabilité.</a:t>
            </a:r>
            <a:endParaRPr lang="en-US" sz="1950" dirty="0"/>
          </a:p>
        </p:txBody>
      </p:sp>
      <p:sp>
        <p:nvSpPr>
          <p:cNvPr id="4" name="Rsum"/>
          <p:cNvSpPr/>
          <p:nvPr/>
        </p:nvSpPr>
        <p:spPr>
          <a:xfrm>
            <a:off x="619125" y="4572000"/>
            <a:ext cx="6210300" cy="1143000"/>
          </a:xfrm>
          <a:prstGeom prst="rect">
            <a:avLst/>
          </a:prstGeom>
          <a:noFill/>
          <a:ln/>
        </p:spPr>
        <p:txBody>
          <a:bodyPr wrap="square" lIns="0" tIns="0" rIns="0" bIns="0" rtlCol="0" anchor="t"/>
          <a:lstStyle/>
          <a:p>
            <a:pPr marL="0" indent="0" algn="l">
              <a:lnSpc>
                <a:spcPts val="9000"/>
              </a:lnSpc>
              <a:buNone/>
            </a:pPr>
            <a:r>
              <a:rPr lang="en-US" sz="7500" dirty="0">
                <a:solidFill>
                  <a:srgbClr val="FFFFFF"/>
                </a:solidFill>
                <a:latin typeface="Poppins SemiBold" pitchFamily="34" charset="0"/>
                <a:ea typeface="Poppins SemiBold" pitchFamily="34" charset="-122"/>
                <a:cs typeface="Poppins SemiBold" pitchFamily="34" charset="-120"/>
              </a:rPr>
              <a:t>Résumé</a:t>
            </a:r>
            <a:endParaRPr lang="en-US" sz="75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name="Slide 23">
    <p:bg>
      <p:bgPr>
        <a:solidFill>
          <a:srgbClr val="2B4561"/>
        </a:solidFill>
        <a:effectLst/>
      </p:bgPr>
    </p:bg>
    <p:spTree>
      <p:nvGrpSpPr>
        <p:cNvPr id="1" name=""/>
        <p:cNvGrpSpPr/>
        <p:nvPr/>
      </p:nvGrpSpPr>
      <p:grpSpPr>
        <a:xfrm>
          <a:off x="0" y="0"/>
          <a:ext cx="0" cy="0"/>
          <a:chOff x="0" y="0"/>
          <a:chExt cx="0" cy="0"/>
        </a:xfrm>
      </p:grpSpPr>
      <p:pic>
        <p:nvPicPr>
          <p:cNvPr id="2" name="Frame 2095584901"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7419975" cy="10287000"/>
          </a:xfrm>
          <a:prstGeom prst="rect">
            <a:avLst/>
          </a:prstGeom>
        </p:spPr>
      </p:pic>
      <p:sp>
        <p:nvSpPr>
          <p:cNvPr id="3" name="Les principales tapes de lanalyse sont  La consolidation et le nettoyage des donnes Le classement par ordre de priorit et la transmission des retours dinformation Le codage des donnes et lidentification des thmes cls La ventilation et le recoupement des r"/>
          <p:cNvSpPr/>
          <p:nvPr/>
        </p:nvSpPr>
        <p:spPr>
          <a:xfrm>
            <a:off x="8286750" y="1866900"/>
            <a:ext cx="9067800" cy="6553200"/>
          </a:xfrm>
          <a:prstGeom prst="rect">
            <a:avLst/>
          </a:prstGeom>
          <a:noFill/>
          <a:ln/>
        </p:spPr>
        <p:txBody>
          <a:bodyPr wrap="square" lIns="0" tIns="0" rIns="0" bIns="0" rtlCol="0" anchor="t"/>
          <a:lstStyle/>
          <a:p>
            <a:pPr marL="0" indent="0" algn="l">
              <a:lnSpc>
                <a:spcPts val="2700"/>
              </a:lnSpc>
              <a:spcAft>
                <a:spcPts val="1050"/>
              </a:spcAft>
              <a:buNone/>
            </a:pPr>
            <a:r>
              <a:rPr lang="en-US" sz="1950" dirty="0">
                <a:solidFill>
                  <a:srgbClr val="FFFFFF"/>
                </a:solidFill>
                <a:latin typeface="Poppins SemiBold" pitchFamily="34" charset="0"/>
                <a:ea typeface="Poppins SemiBold" pitchFamily="34" charset="-122"/>
                <a:cs typeface="Poppins SemiBold" pitchFamily="34" charset="-120"/>
              </a:rPr>
              <a:t>Les principales étapes de l’analyse sont :
La consolidation et le nettoyage des données
Le classement par ordre de priorité et la transmission des retours d’information
Le codage des données et l’identification des thèmes clés
La ventilation et le recoupement des résultats
L’intégration de ceux-ci dans des analyses plus larges
Les codes sont des outils qui nous aident à organiser le retour d’information. Ils sont eux-mêmes structurés au moyen d’un cadre de codage et d’un livre de codes. 
Les cadres analytiques aident à organiser stratégiquement l’information entre les équipes d’une organisation ou d’une intervention. 
Il est important que les analystes et les collecteurs de données communiquent afin que le volume de données demeure à la fois exploitable et gérable. </a:t>
            </a:r>
            <a:endParaRPr lang="en-US" sz="1950" dirty="0"/>
          </a:p>
        </p:txBody>
      </p:sp>
      <p:sp>
        <p:nvSpPr>
          <p:cNvPr id="4" name="Rsum"/>
          <p:cNvSpPr/>
          <p:nvPr/>
        </p:nvSpPr>
        <p:spPr>
          <a:xfrm>
            <a:off x="619125" y="4572000"/>
            <a:ext cx="6210300" cy="1143000"/>
          </a:xfrm>
          <a:prstGeom prst="rect">
            <a:avLst/>
          </a:prstGeom>
          <a:noFill/>
          <a:ln/>
        </p:spPr>
        <p:txBody>
          <a:bodyPr wrap="square" lIns="0" tIns="0" rIns="0" bIns="0" rtlCol="0" anchor="t"/>
          <a:lstStyle/>
          <a:p>
            <a:pPr marL="0" indent="0" algn="l">
              <a:lnSpc>
                <a:spcPts val="9000"/>
              </a:lnSpc>
              <a:buNone/>
            </a:pPr>
            <a:r>
              <a:rPr lang="en-US" sz="7500" dirty="0">
                <a:solidFill>
                  <a:srgbClr val="FFFFFF"/>
                </a:solidFill>
                <a:latin typeface="Poppins SemiBold" pitchFamily="34" charset="0"/>
                <a:ea typeface="Poppins SemiBold" pitchFamily="34" charset="-122"/>
                <a:cs typeface="Poppins SemiBold" pitchFamily="34" charset="-120"/>
              </a:rPr>
              <a:t>Résumé</a:t>
            </a:r>
            <a:endParaRPr lang="en-US" sz="75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3">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pic>
        <p:nvPicPr>
          <p:cNvPr id="3" name="Frame 2095584902" descr="preencoded.png"/>
          <p:cNvPicPr>
            <a:picLocks noChangeAspect="1"/>
          </p:cNvPicPr>
          <p:nvPr/>
        </p:nvPicPr>
        <p:blipFill>
          <a:blip r:embed="rId5">
            <a:extLst>
              <a:ext uri="{96DAC541-7B7A-43D3-8B79-37D633B846F1}">
                <asvg:svgBlip xmlns:asvg="http://schemas.microsoft.com/office/drawing/2016/SVG/main" r:embed="rId6"/>
              </a:ext>
            </a:extLst>
          </a:blip>
          <a:srcRect/>
          <a:stretch/>
        </p:blipFill>
        <p:spPr>
          <a:xfrm>
            <a:off x="904875" y="3952875"/>
            <a:ext cx="4886325" cy="4867275"/>
          </a:xfrm>
          <a:prstGeom prst="rect">
            <a:avLst/>
          </a:prstGeom>
        </p:spPr>
      </p:pic>
      <p:pic>
        <p:nvPicPr>
          <p:cNvPr id="4" name="Frame 2095584916" descr="preencoded.png"/>
          <p:cNvPicPr>
            <a:picLocks noChangeAspect="1"/>
          </p:cNvPicPr>
          <p:nvPr/>
        </p:nvPicPr>
        <p:blipFill>
          <a:blip r:embed="rId7">
            <a:extLst>
              <a:ext uri="{96DAC541-7B7A-43D3-8B79-37D633B846F1}">
                <asvg:svgBlip xmlns:asvg="http://schemas.microsoft.com/office/drawing/2016/SVG/main" r:embed="rId8"/>
              </a:ext>
            </a:extLst>
          </a:blip>
          <a:srcRect/>
          <a:stretch/>
        </p:blipFill>
        <p:spPr>
          <a:xfrm>
            <a:off x="6467475" y="2819400"/>
            <a:ext cx="9696450" cy="7058025"/>
          </a:xfrm>
          <a:prstGeom prst="rect">
            <a:avLst/>
          </a:prstGeom>
        </p:spPr>
      </p:pic>
      <p:pic>
        <p:nvPicPr>
          <p:cNvPr id="5" name="Frame 2095584902 --&gt; Frame 2095584916" descr="preencoded.png"/>
          <p:cNvPicPr>
            <a:picLocks noChangeAspect="1"/>
          </p:cNvPicPr>
          <p:nvPr/>
        </p:nvPicPr>
        <p:blipFill>
          <a:blip r:embed="rId9">
            <a:extLst>
              <a:ext uri="{96DAC541-7B7A-43D3-8B79-37D633B846F1}">
                <asvg:svgBlip xmlns:asvg="http://schemas.microsoft.com/office/drawing/2016/SVG/main" r:embed="rId10"/>
              </a:ext>
            </a:extLst>
          </a:blip>
          <a:srcRect/>
          <a:stretch/>
        </p:blipFill>
        <p:spPr>
          <a:xfrm>
            <a:off x="5734050" y="6281148"/>
            <a:ext cx="747713" cy="210426"/>
          </a:xfrm>
          <a:prstGeom prst="rect">
            <a:avLst/>
          </a:prstGeom>
        </p:spPr>
      </p:pic>
      <p:sp>
        <p:nvSpPr>
          <p:cNvPr id="6" name="LES Questions cls de la recherche en sciences sociales"/>
          <p:cNvSpPr/>
          <p:nvPr/>
        </p:nvSpPr>
        <p:spPr>
          <a:xfrm>
            <a:off x="952500" y="342900"/>
            <a:ext cx="16268700" cy="1809750"/>
          </a:xfrm>
          <a:prstGeom prst="rect">
            <a:avLst/>
          </a:prstGeom>
          <a:noFill/>
          <a:ln/>
        </p:spPr>
        <p:txBody>
          <a:bodyPr wrap="square" lIns="0" tIns="0" rIns="0" bIns="0" rtlCol="0" anchor="b"/>
          <a:lstStyle/>
          <a:p>
            <a:pPr marL="0" indent="0" algn="l">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LES Questions clés de la recherche en sciences sociales</a:t>
            </a:r>
            <a:endParaRPr lang="en-US" sz="5250" dirty="0"/>
          </a:p>
        </p:txBody>
      </p:sp>
      <p:sp>
        <p:nvSpPr>
          <p:cNvPr id="7" name="DES DONNES POUR AGIR"/>
          <p:cNvSpPr/>
          <p:nvPr/>
        </p:nvSpPr>
        <p:spPr>
          <a:xfrm>
            <a:off x="1047750" y="4910138"/>
            <a:ext cx="4610100" cy="819150"/>
          </a:xfrm>
          <a:prstGeom prst="rect">
            <a:avLst/>
          </a:prstGeom>
          <a:noFill/>
          <a:ln/>
        </p:spPr>
        <p:txBody>
          <a:bodyPr wrap="square" lIns="0" tIns="0" rIns="0" bIns="0" rtlCol="0" anchor="t"/>
          <a:lstStyle/>
          <a:p>
            <a:pPr marL="0" indent="0" algn="ctr">
              <a:lnSpc>
                <a:spcPts val="3240"/>
              </a:lnSpc>
              <a:buNone/>
            </a:pPr>
            <a:r>
              <a:rPr lang="en-US" sz="3600" b="1" dirty="0">
                <a:solidFill>
                  <a:srgbClr val="FFFFFF"/>
                </a:solidFill>
                <a:latin typeface="Montserrat Bold" pitchFamily="34" charset="0"/>
                <a:ea typeface="Montserrat Bold" pitchFamily="34" charset="-122"/>
                <a:cs typeface="Montserrat Bold" pitchFamily="34" charset="-120"/>
              </a:rPr>
              <a:t>DES DONNÉES POUR AGIR : </a:t>
            </a:r>
            <a:endParaRPr lang="en-US" sz="3600" dirty="0"/>
          </a:p>
        </p:txBody>
      </p:sp>
      <p:sp>
        <p:nvSpPr>
          <p:cNvPr id="8" name="les questions cls de la recherche en sciences sociales"/>
          <p:cNvSpPr/>
          <p:nvPr/>
        </p:nvSpPr>
        <p:spPr>
          <a:xfrm>
            <a:off x="1047750" y="6034088"/>
            <a:ext cx="4600575" cy="1828800"/>
          </a:xfrm>
          <a:prstGeom prst="rect">
            <a:avLst/>
          </a:prstGeom>
          <a:noFill/>
          <a:ln/>
        </p:spPr>
        <p:txBody>
          <a:bodyPr wrap="square" lIns="0" tIns="0" rIns="0" bIns="0" rtlCol="0" anchor="t"/>
          <a:lstStyle/>
          <a:p>
            <a:pPr marL="0" indent="0" algn="ctr">
              <a:lnSpc>
                <a:spcPts val="3600"/>
              </a:lnSpc>
              <a:buNone/>
            </a:pPr>
            <a:r>
              <a:rPr lang="en-US" sz="2400" dirty="0">
                <a:solidFill>
                  <a:srgbClr val="FFFFFF"/>
                </a:solidFill>
                <a:latin typeface="Poppins Light" pitchFamily="34" charset="0"/>
                <a:ea typeface="Poppins Light" pitchFamily="34" charset="-122"/>
                <a:cs typeface="Poppins Light" pitchFamily="34" charset="-120"/>
              </a:rPr>
              <a:t>les questions clés de la recherche en sciences sociales
 </a:t>
            </a:r>
            <a:endParaRPr lang="en-US" sz="2400" dirty="0"/>
          </a:p>
        </p:txBody>
      </p:sp>
      <p:sp>
        <p:nvSpPr>
          <p:cNvPr id="9" name="De quelles informations a-t-on besoin"/>
          <p:cNvSpPr/>
          <p:nvPr/>
        </p:nvSpPr>
        <p:spPr>
          <a:xfrm>
            <a:off x="6772275" y="2971800"/>
            <a:ext cx="4972050" cy="314325"/>
          </a:xfrm>
          <a:prstGeom prst="rect">
            <a:avLst/>
          </a:prstGeom>
          <a:noFill/>
          <a:ln/>
        </p:spPr>
        <p:txBody>
          <a:bodyPr wrap="square" lIns="0" tIns="0" rIns="0" bIns="0" rtlCol="0" anchor="t"/>
          <a:lstStyle/>
          <a:p>
            <a:pPr marL="0" indent="0" algn="l">
              <a:lnSpc>
                <a:spcPts val="2475"/>
              </a:lnSpc>
              <a:buNone/>
            </a:pPr>
            <a:r>
              <a:rPr lang="en-US" sz="1500" dirty="0">
                <a:solidFill>
                  <a:srgbClr val="0D0D0D"/>
                </a:solidFill>
                <a:latin typeface="Poppins Light" pitchFamily="34" charset="0"/>
                <a:ea typeface="Poppins Light" pitchFamily="34" charset="-122"/>
                <a:cs typeface="Poppins Light" pitchFamily="34" charset="-120"/>
              </a:rPr>
              <a:t>De quelles informations a-t-on besoin ?  </a:t>
            </a:r>
            <a:endParaRPr lang="en-US" sz="1500" dirty="0"/>
          </a:p>
        </p:txBody>
      </p:sp>
      <p:sp>
        <p:nvSpPr>
          <p:cNvPr id="10" name="Qui a besoin de ces informations"/>
          <p:cNvSpPr/>
          <p:nvPr/>
        </p:nvSpPr>
        <p:spPr>
          <a:xfrm>
            <a:off x="6772275" y="3667125"/>
            <a:ext cx="9105900" cy="314325"/>
          </a:xfrm>
          <a:prstGeom prst="rect">
            <a:avLst/>
          </a:prstGeom>
          <a:noFill/>
          <a:ln/>
        </p:spPr>
        <p:txBody>
          <a:bodyPr wrap="square" lIns="0" tIns="0" rIns="0" bIns="0" rtlCol="0" anchor="t"/>
          <a:lstStyle/>
          <a:p>
            <a:pPr marL="0" indent="0" algn="l">
              <a:lnSpc>
                <a:spcPts val="2475"/>
              </a:lnSpc>
              <a:buNone/>
            </a:pPr>
            <a:r>
              <a:rPr lang="en-US" sz="1500" dirty="0">
                <a:solidFill>
                  <a:srgbClr val="0D0D0D"/>
                </a:solidFill>
                <a:latin typeface="Poppins Light" pitchFamily="34" charset="0"/>
                <a:ea typeface="Poppins Light" pitchFamily="34" charset="-122"/>
                <a:cs typeface="Poppins Light" pitchFamily="34" charset="-120"/>
              </a:rPr>
              <a:t>Qui a besoin de ces informations ?  </a:t>
            </a:r>
            <a:endParaRPr lang="en-US" sz="1500" dirty="0"/>
          </a:p>
        </p:txBody>
      </p:sp>
      <p:sp>
        <p:nvSpPr>
          <p:cNvPr id="11" name="Ces informations existent-t-elles dj  Une valuation ou une tude des besoins connexe a-t-elle dj t ralise"/>
          <p:cNvSpPr/>
          <p:nvPr/>
        </p:nvSpPr>
        <p:spPr>
          <a:xfrm>
            <a:off x="6772275" y="4362450"/>
            <a:ext cx="8724900" cy="628650"/>
          </a:xfrm>
          <a:prstGeom prst="rect">
            <a:avLst/>
          </a:prstGeom>
          <a:noFill/>
          <a:ln/>
        </p:spPr>
        <p:txBody>
          <a:bodyPr wrap="square" lIns="0" tIns="0" rIns="0" bIns="0" rtlCol="0" anchor="t"/>
          <a:lstStyle/>
          <a:p>
            <a:pPr marL="0" indent="0" algn="l">
              <a:lnSpc>
                <a:spcPts val="2475"/>
              </a:lnSpc>
              <a:buNone/>
            </a:pPr>
            <a:r>
              <a:rPr lang="en-US" sz="1500" dirty="0">
                <a:solidFill>
                  <a:srgbClr val="0D0D0D"/>
                </a:solidFill>
                <a:latin typeface="Poppins Light" pitchFamily="34" charset="0"/>
                <a:ea typeface="Poppins Light" pitchFamily="34" charset="-122"/>
                <a:cs typeface="Poppins Light" pitchFamily="34" charset="-120"/>
              </a:rPr>
              <a:t>Ces informations existent-t-elles déjà ? Une évaluation ou une étude des besoins connexe a-t-elle déjà été réalisée ? </a:t>
            </a:r>
            <a:endParaRPr lang="en-US" sz="1500" dirty="0"/>
          </a:p>
        </p:txBody>
      </p:sp>
      <p:sp>
        <p:nvSpPr>
          <p:cNvPr id="12" name="Qui peut recueillir ces informations"/>
          <p:cNvSpPr/>
          <p:nvPr/>
        </p:nvSpPr>
        <p:spPr>
          <a:xfrm>
            <a:off x="6772275" y="5372100"/>
            <a:ext cx="9105900" cy="314325"/>
          </a:xfrm>
          <a:prstGeom prst="rect">
            <a:avLst/>
          </a:prstGeom>
          <a:noFill/>
          <a:ln/>
        </p:spPr>
        <p:txBody>
          <a:bodyPr wrap="square" lIns="0" tIns="0" rIns="0" bIns="0" rtlCol="0" anchor="t"/>
          <a:lstStyle/>
          <a:p>
            <a:pPr marL="0" indent="0" algn="l">
              <a:lnSpc>
                <a:spcPts val="2475"/>
              </a:lnSpc>
              <a:buNone/>
            </a:pPr>
            <a:r>
              <a:rPr lang="en-US" sz="1500" dirty="0">
                <a:solidFill>
                  <a:srgbClr val="0D0D0D"/>
                </a:solidFill>
                <a:latin typeface="Poppins Light" pitchFamily="34" charset="0"/>
                <a:ea typeface="Poppins Light" pitchFamily="34" charset="-122"/>
                <a:cs typeface="Poppins Light" pitchFamily="34" charset="-120"/>
              </a:rPr>
              <a:t>Qui peut recueillir ces informations ?</a:t>
            </a:r>
            <a:endParaRPr lang="en-US" sz="1500" dirty="0"/>
          </a:p>
        </p:txBody>
      </p:sp>
      <p:sp>
        <p:nvSpPr>
          <p:cNvPr id="13" name="Quels sont la mthodologie et les outils  employer pour collecter et analyser ces informations"/>
          <p:cNvSpPr/>
          <p:nvPr/>
        </p:nvSpPr>
        <p:spPr>
          <a:xfrm>
            <a:off x="6772275" y="6067425"/>
            <a:ext cx="9182100" cy="314325"/>
          </a:xfrm>
          <a:prstGeom prst="rect">
            <a:avLst/>
          </a:prstGeom>
          <a:noFill/>
          <a:ln/>
        </p:spPr>
        <p:txBody>
          <a:bodyPr wrap="square" lIns="0" tIns="0" rIns="0" bIns="0" rtlCol="0" anchor="t"/>
          <a:lstStyle/>
          <a:p>
            <a:pPr marL="0" indent="0" algn="l">
              <a:lnSpc>
                <a:spcPts val="2475"/>
              </a:lnSpc>
              <a:buNone/>
            </a:pPr>
            <a:r>
              <a:rPr lang="en-US" sz="1500" dirty="0">
                <a:solidFill>
                  <a:srgbClr val="0D0D0D"/>
                </a:solidFill>
                <a:latin typeface="Poppins Light" pitchFamily="34" charset="0"/>
                <a:ea typeface="Poppins Light" pitchFamily="34" charset="-122"/>
                <a:cs typeface="Poppins Light" pitchFamily="34" charset="-120"/>
              </a:rPr>
              <a:t>Quels sont la méthodologie et les outils à employer pour collecter et analyser ces informations ?</a:t>
            </a:r>
            <a:endParaRPr lang="en-US" sz="1500" dirty="0"/>
          </a:p>
        </p:txBody>
      </p:sp>
      <p:sp>
        <p:nvSpPr>
          <p:cNvPr id="14" name="Comment sassurer que ces informations sont restitues aux communauts  Et quelles guident les mesures menes au niveau communautaire ainsi que la prise de dcisions relatives  lintervention en gnral"/>
          <p:cNvSpPr/>
          <p:nvPr/>
        </p:nvSpPr>
        <p:spPr>
          <a:xfrm>
            <a:off x="6772275" y="6762750"/>
            <a:ext cx="9105900" cy="942975"/>
          </a:xfrm>
          <a:prstGeom prst="rect">
            <a:avLst/>
          </a:prstGeom>
          <a:noFill/>
          <a:ln/>
        </p:spPr>
        <p:txBody>
          <a:bodyPr wrap="square" lIns="0" tIns="0" rIns="0" bIns="0" rtlCol="0" anchor="t"/>
          <a:lstStyle/>
          <a:p>
            <a:pPr marL="0" indent="0" algn="l">
              <a:lnSpc>
                <a:spcPts val="2475"/>
              </a:lnSpc>
              <a:buNone/>
            </a:pPr>
            <a:r>
              <a:rPr lang="en-US" sz="1500" dirty="0">
                <a:solidFill>
                  <a:srgbClr val="0D0D0D"/>
                </a:solidFill>
                <a:latin typeface="Poppins Light" pitchFamily="34" charset="0"/>
                <a:ea typeface="Poppins Light" pitchFamily="34" charset="-122"/>
                <a:cs typeface="Poppins Light" pitchFamily="34" charset="-120"/>
              </a:rPr>
              <a:t>Comment s’assurer que ces informations sont restituées aux communautés ? Et qu’elles guident les mesures menées au niveau communautaire ainsi que la prise de décisions relatives à l’intervention en général ? </a:t>
            </a:r>
            <a:endParaRPr lang="en-US" sz="1500" dirty="0"/>
          </a:p>
        </p:txBody>
      </p:sp>
      <p:sp>
        <p:nvSpPr>
          <p:cNvPr id="15" name="Comment sassurer que les informations sont prises en compte dans les dcisions oprationnelles etou stratgiques"/>
          <p:cNvSpPr/>
          <p:nvPr/>
        </p:nvSpPr>
        <p:spPr>
          <a:xfrm>
            <a:off x="6772275" y="8086725"/>
            <a:ext cx="9105900" cy="628650"/>
          </a:xfrm>
          <a:prstGeom prst="rect">
            <a:avLst/>
          </a:prstGeom>
          <a:noFill/>
          <a:ln/>
        </p:spPr>
        <p:txBody>
          <a:bodyPr wrap="square" lIns="0" tIns="0" rIns="0" bIns="0" rtlCol="0" anchor="t"/>
          <a:lstStyle/>
          <a:p>
            <a:pPr marL="0" indent="0" algn="l">
              <a:lnSpc>
                <a:spcPts val="2475"/>
              </a:lnSpc>
              <a:buNone/>
            </a:pPr>
            <a:r>
              <a:rPr lang="en-US" sz="1500" dirty="0">
                <a:solidFill>
                  <a:srgbClr val="0D0D0D"/>
                </a:solidFill>
                <a:latin typeface="Poppins Light" pitchFamily="34" charset="0"/>
                <a:ea typeface="Poppins Light" pitchFamily="34" charset="-122"/>
                <a:cs typeface="Poppins Light" pitchFamily="34" charset="-120"/>
              </a:rPr>
              <a:t>Comment s’assurer que les informations sont prises en compte dans les décisions opérationnelles et/ou stratégiques ?</a:t>
            </a:r>
            <a:endParaRPr lang="en-US" sz="1500" dirty="0"/>
          </a:p>
        </p:txBody>
      </p:sp>
      <p:sp>
        <p:nvSpPr>
          <p:cNvPr id="16" name="Comment suivre les informations utilises pour sassurer quelles contribuent effectivement  la ralisation des priorits oprationnelles et stratgiques"/>
          <p:cNvSpPr/>
          <p:nvPr/>
        </p:nvSpPr>
        <p:spPr>
          <a:xfrm>
            <a:off x="6772275" y="9096375"/>
            <a:ext cx="9105900" cy="628650"/>
          </a:xfrm>
          <a:prstGeom prst="rect">
            <a:avLst/>
          </a:prstGeom>
          <a:noFill/>
          <a:ln/>
        </p:spPr>
        <p:txBody>
          <a:bodyPr wrap="square" lIns="0" tIns="0" rIns="0" bIns="0" rtlCol="0" anchor="t"/>
          <a:lstStyle/>
          <a:p>
            <a:pPr marL="0" indent="0" algn="l">
              <a:lnSpc>
                <a:spcPts val="2475"/>
              </a:lnSpc>
              <a:buNone/>
            </a:pPr>
            <a:r>
              <a:rPr lang="en-US" sz="1500" dirty="0">
                <a:solidFill>
                  <a:srgbClr val="0D0D0D"/>
                </a:solidFill>
                <a:latin typeface="Poppins Light" pitchFamily="34" charset="0"/>
                <a:ea typeface="Poppins Light" pitchFamily="34" charset="-122"/>
                <a:cs typeface="Poppins Light" pitchFamily="34" charset="-120"/>
              </a:rPr>
              <a:t>Comment suivre les informations utilisées pour s’assurer qu’elles contribuent effectivement à la réalisation des priorités opérationnelles et stratégiques ?</a:t>
            </a:r>
            <a:endParaRPr lang="en-US" sz="15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4">
    <p:bg>
      <p:bgPr>
        <a:solidFill>
          <a:srgbClr val="2F9C67"/>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sp>
        <p:nvSpPr>
          <p:cNvPr id="3" name="Rappel  quentendons-nous par retour dinformation de la communaut  Le retour dinformation de la communaut dsigne les informations fournies par des membres de la communaut Ceux-ci ont le droit de sexprimer sur les actions que nous menons auprs deux Un mcani"/>
          <p:cNvSpPr/>
          <p:nvPr/>
        </p:nvSpPr>
        <p:spPr>
          <a:xfrm>
            <a:off x="962025" y="3200400"/>
            <a:ext cx="16611600" cy="6286500"/>
          </a:xfrm>
          <a:prstGeom prst="rect">
            <a:avLst/>
          </a:prstGeom>
          <a:noFill/>
          <a:ln/>
        </p:spPr>
        <p:txBody>
          <a:bodyPr wrap="square" lIns="0" tIns="0" rIns="0" bIns="0" rtlCol="0" anchor="t"/>
          <a:lstStyle/>
          <a:p>
            <a:pPr marL="0" indent="0" algn="l">
              <a:lnSpc>
                <a:spcPts val="4500"/>
              </a:lnSpc>
              <a:buNone/>
            </a:pPr>
            <a:r>
              <a:rPr lang="en-US" sz="3150" dirty="0">
                <a:solidFill>
                  <a:srgbClr val="FFFFFF"/>
                </a:solidFill>
                <a:latin typeface="Poppins SemiBold" pitchFamily="34" charset="0"/>
                <a:ea typeface="Poppins SemiBold" pitchFamily="34" charset="-122"/>
                <a:cs typeface="Poppins SemiBold" pitchFamily="34" charset="-120"/>
              </a:rPr>
              <a:t>Rappel : qu’entendons-nous par « retour d’information de la communauté »  ?
Le « retour d’information de la communauté »  désigne les informations fournies par des membres de la communauté. Ceux-ci ont le droit de s’exprimer sur les actions que nous menons auprès d’eux.
Un mécanisme de retour d’information de la communauté permet d’écouter systématiquement et régulièrement ce que les communautés ont à nous dire, et d’agir en conséquence. 
Il s’agit d’un aspect essentiel de toute intervention. En reconnaissant, en respectant et en valorisant les connaissances locales, nous instaurons et entretenons un climat de confiance et nous restons en mesure de rendre des comptes. Il est de notre devoir d’écouter les communautés. </a:t>
            </a:r>
            <a:endParaRPr lang="en-US" sz="3150" dirty="0"/>
          </a:p>
        </p:txBody>
      </p:sp>
      <p:sp>
        <p:nvSpPr>
          <p:cNvPr id="4" name="Retour dinformation de la communaut"/>
          <p:cNvSpPr/>
          <p:nvPr/>
        </p:nvSpPr>
        <p:spPr>
          <a:xfrm>
            <a:off x="952500" y="752475"/>
            <a:ext cx="16402050" cy="1000125"/>
          </a:xfrm>
          <a:prstGeom prst="rect">
            <a:avLst/>
          </a:prstGeom>
          <a:noFill/>
          <a:ln/>
        </p:spPr>
        <p:txBody>
          <a:bodyPr wrap="square" lIns="0" tIns="0" rIns="0" bIns="0" rtlCol="0" anchor="t"/>
          <a:lstStyle/>
          <a:p>
            <a:pPr marL="0" indent="0" algn="l">
              <a:lnSpc>
                <a:spcPts val="7875"/>
              </a:lnSpc>
              <a:buNone/>
            </a:pPr>
            <a:r>
              <a:rPr lang="en-US" sz="6000" dirty="0">
                <a:solidFill>
                  <a:srgbClr val="FFFFFF"/>
                </a:solidFill>
                <a:latin typeface="Poppins SemiBold" pitchFamily="34" charset="0"/>
                <a:ea typeface="Poppins SemiBold" pitchFamily="34" charset="-122"/>
                <a:cs typeface="Poppins SemiBold" pitchFamily="34" charset="-120"/>
              </a:rPr>
              <a:t>Retour d’information de la communauté</a:t>
            </a:r>
            <a:endParaRPr lang="en-US" sz="6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 5">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pic>
        <p:nvPicPr>
          <p:cNvPr id="3" name="image13.png" descr="preencoded.png"/>
          <p:cNvPicPr>
            <a:picLocks noChangeAspect="1"/>
          </p:cNvPicPr>
          <p:nvPr/>
        </p:nvPicPr>
        <p:blipFill>
          <a:blip r:embed="rId5"/>
          <a:srcRect/>
          <a:stretch/>
        </p:blipFill>
        <p:spPr>
          <a:xfrm>
            <a:off x="7800975" y="3619500"/>
            <a:ext cx="9201150" cy="5048250"/>
          </a:xfrm>
          <a:prstGeom prst="rect">
            <a:avLst/>
          </a:prstGeom>
        </p:spPr>
      </p:pic>
      <p:sp>
        <p:nvSpPr>
          <p:cNvPr id="4" name="tude de cas"/>
          <p:cNvSpPr/>
          <p:nvPr/>
        </p:nvSpPr>
        <p:spPr>
          <a:xfrm>
            <a:off x="952500" y="952500"/>
            <a:ext cx="16402050" cy="904875"/>
          </a:xfrm>
          <a:prstGeom prst="rect">
            <a:avLst/>
          </a:prstGeom>
          <a:noFill/>
          <a:ln/>
        </p:spPr>
        <p:txBody>
          <a:bodyPr wrap="square" lIns="0" tIns="0" rIns="0" bIns="0" rtlCol="0" anchor="b"/>
          <a:lstStyle/>
          <a:p>
            <a:pPr marL="0" indent="0" algn="l">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Étude de cas</a:t>
            </a:r>
            <a:endParaRPr lang="en-US" sz="5250" dirty="0"/>
          </a:p>
        </p:txBody>
      </p:sp>
      <p:sp>
        <p:nvSpPr>
          <p:cNvPr id="5" name="Des volontaires de la Croix-Rouge de la RDC assurent la recherche de contacts alertent les communauts et orientent vers les hpitaux les cas suspects dEbola"/>
          <p:cNvSpPr/>
          <p:nvPr/>
        </p:nvSpPr>
        <p:spPr>
          <a:xfrm>
            <a:off x="952500" y="5915025"/>
            <a:ext cx="5734050" cy="942975"/>
          </a:xfrm>
          <a:prstGeom prst="rect">
            <a:avLst/>
          </a:prstGeom>
          <a:noFill/>
          <a:ln/>
        </p:spPr>
        <p:txBody>
          <a:bodyPr wrap="square" lIns="0" tIns="0" rIns="0" bIns="0" rtlCol="0" anchor="t"/>
          <a:lstStyle/>
          <a:p>
            <a:pPr marL="0" indent="0" algn="l">
              <a:lnSpc>
                <a:spcPts val="2475"/>
              </a:lnSpc>
              <a:buNone/>
            </a:pPr>
            <a:r>
              <a:rPr lang="en-US" sz="1500" dirty="0">
                <a:solidFill>
                  <a:srgbClr val="0D0D0D"/>
                </a:solidFill>
                <a:latin typeface="Poppins Light" pitchFamily="34" charset="0"/>
                <a:ea typeface="Poppins Light" pitchFamily="34" charset="-122"/>
                <a:cs typeface="Poppins Light" pitchFamily="34" charset="-120"/>
              </a:rPr>
              <a:t>Des volontaires de la Croix-Rouge de la RDC assurent la recherche de contacts, alertent les communautés et orientent vers les hôpitaux les cas suspects d’Ebola.  </a:t>
            </a:r>
            <a:endParaRPr lang="en-US" sz="1500" dirty="0"/>
          </a:p>
        </p:txBody>
      </p:sp>
      <p:sp>
        <p:nvSpPr>
          <p:cNvPr id="6" name="La Croix-Rouge de la RDC recueille les avis des communauts concernant les interventions mises en place face  lpidmie dEbola et  lruption volcanique"/>
          <p:cNvSpPr/>
          <p:nvPr/>
        </p:nvSpPr>
        <p:spPr>
          <a:xfrm>
            <a:off x="952500" y="3619500"/>
            <a:ext cx="5734050" cy="2143125"/>
          </a:xfrm>
          <a:prstGeom prst="rect">
            <a:avLst/>
          </a:prstGeom>
          <a:noFill/>
          <a:ln/>
        </p:spPr>
        <p:txBody>
          <a:bodyPr wrap="square" lIns="0" tIns="0" rIns="0" bIns="0" rtlCol="0" anchor="t"/>
          <a:lstStyle/>
          <a:p>
            <a:pPr marL="0" indent="0" algn="l">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La Croix-Rouge de la RDC recueille les avis des communautés concernant les interventions mises en place face à l’épidémie d’Ebola et à l’éruption volcanique</a:t>
            </a:r>
            <a:endParaRPr lang="en-US" sz="225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 6">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0" y="0"/>
            <a:ext cx="18288000" cy="2505075"/>
          </a:xfrm>
          <a:prstGeom prst="rect">
            <a:avLst/>
          </a:prstGeom>
        </p:spPr>
      </p:pic>
      <p:pic>
        <p:nvPicPr>
          <p:cNvPr id="3" name="image14.png" descr="preencoded.png"/>
          <p:cNvPicPr>
            <a:picLocks noChangeAspect="1"/>
          </p:cNvPicPr>
          <p:nvPr/>
        </p:nvPicPr>
        <p:blipFill>
          <a:blip r:embed="rId5"/>
          <a:srcRect/>
          <a:stretch/>
        </p:blipFill>
        <p:spPr>
          <a:xfrm>
            <a:off x="6838950" y="2886075"/>
            <a:ext cx="11449050" cy="6705600"/>
          </a:xfrm>
          <a:prstGeom prst="rect">
            <a:avLst/>
          </a:prstGeom>
        </p:spPr>
      </p:pic>
      <p:sp>
        <p:nvSpPr>
          <p:cNvPr id="4" name="Cycle de retour dinformation de la communaut"/>
          <p:cNvSpPr/>
          <p:nvPr/>
        </p:nvSpPr>
        <p:spPr>
          <a:xfrm>
            <a:off x="952500" y="342900"/>
            <a:ext cx="16402050" cy="1809750"/>
          </a:xfrm>
          <a:prstGeom prst="rect">
            <a:avLst/>
          </a:prstGeom>
          <a:noFill/>
          <a:ln/>
        </p:spPr>
        <p:txBody>
          <a:bodyPr wrap="square" lIns="0" tIns="0" rIns="0" bIns="0" rtlCol="0" anchor="b"/>
          <a:lstStyle/>
          <a:p>
            <a:pPr marL="0" indent="0" algn="l">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Cycle de retour d’information de la communauté</a:t>
            </a:r>
            <a:endParaRPr lang="en-US" sz="5250" dirty="0"/>
          </a:p>
        </p:txBody>
      </p:sp>
      <p:sp>
        <p:nvSpPr>
          <p:cNvPr id="5" name="Les membres de la communaut participent et sont pris en compte  chaque tape Le travail est effectu en collaboration avec les autres secteurs  pas de cloisonnement Les communauts gardent la matrise des donnes et des mesures mises en uvre Le retour dinforma"/>
          <p:cNvSpPr/>
          <p:nvPr/>
        </p:nvSpPr>
        <p:spPr>
          <a:xfrm>
            <a:off x="952500" y="3781425"/>
            <a:ext cx="5905500" cy="5143500"/>
          </a:xfrm>
          <a:prstGeom prst="rect">
            <a:avLst/>
          </a:prstGeom>
          <a:noFill/>
          <a:ln/>
        </p:spPr>
        <p:txBody>
          <a:bodyPr wrap="square" lIns="0" tIns="0" rIns="0" bIns="0" rtlCol="0" anchor="t"/>
          <a:lstStyle/>
          <a:p>
            <a:pPr marL="0" indent="0" algn="l">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Les membres de la communauté participent et sont pris en compte à chaque étape
Le travail est effectué en collaboration avec les autres secteurs  – pas de cloisonnement
Les communautés gardent la maîtrise des données et des mesures mises en œuvre
Le retour d’information de la communauté repose avant tout sur une écoute respectueuse</a:t>
            </a:r>
            <a:endParaRPr lang="en-US" sz="225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 7">
    <p:bg>
      <p:bgPr>
        <a:solidFill>
          <a:srgbClr val="2B4561"/>
        </a:solidFill>
        <a:effectLst/>
      </p:bgPr>
    </p:bg>
    <p:spTree>
      <p:nvGrpSpPr>
        <p:cNvPr id="1" name=""/>
        <p:cNvGrpSpPr/>
        <p:nvPr/>
      </p:nvGrpSpPr>
      <p:grpSpPr>
        <a:xfrm>
          <a:off x="0" y="0"/>
          <a:ext cx="0" cy="0"/>
          <a:chOff x="0" y="0"/>
          <a:chExt cx="0" cy="0"/>
        </a:xfrm>
      </p:grpSpPr>
      <p:pic>
        <p:nvPicPr>
          <p:cNvPr id="2" name="Frame 2095584901" descr="preencoded.png"/>
          <p:cNvPicPr>
            <a:picLocks noChangeAspect="1"/>
          </p:cNvPicPr>
          <p:nvPr/>
        </p:nvPicPr>
        <p:blipFill>
          <a:blip r:embed="rId3"/>
          <a:srcRect/>
          <a:stretch/>
        </p:blipFill>
        <p:spPr>
          <a:xfrm>
            <a:off x="0" y="0"/>
            <a:ext cx="7419975" cy="10287000"/>
          </a:xfrm>
          <a:prstGeom prst="rect">
            <a:avLst/>
          </a:prstGeom>
        </p:spPr>
      </p:pic>
      <p:sp>
        <p:nvSpPr>
          <p:cNvPr id="3" name="Quest-ce quun retour dinformation sensible ou critique  Pourquoi est-il ncessaire de le transmettre rapidement aux quipes ou  la direction du programme  Voir la session 49 pour les tapes 1-2"/>
          <p:cNvSpPr/>
          <p:nvPr/>
        </p:nvSpPr>
        <p:spPr>
          <a:xfrm>
            <a:off x="8286750" y="3962400"/>
            <a:ext cx="9067800" cy="2362200"/>
          </a:xfrm>
          <a:prstGeom prst="rect">
            <a:avLst/>
          </a:prstGeom>
          <a:noFill/>
          <a:ln/>
        </p:spPr>
        <p:txBody>
          <a:bodyPr wrap="square" lIns="0" tIns="0" rIns="0" bIns="0" rtlCol="0" anchor="t"/>
          <a:lstStyle/>
          <a:p>
            <a:pPr marL="0" indent="0" algn="l">
              <a:lnSpc>
                <a:spcPts val="4125"/>
              </a:lnSpc>
              <a:spcAft>
                <a:spcPts val="1050"/>
              </a:spcAft>
              <a:buNone/>
            </a:pPr>
            <a:r>
              <a:rPr lang="en-US" sz="1950" dirty="0">
                <a:solidFill>
                  <a:srgbClr val="FFFFFF"/>
                </a:solidFill>
                <a:latin typeface="Poppins SemiBold" pitchFamily="34" charset="0"/>
                <a:ea typeface="Poppins SemiBold" pitchFamily="34" charset="-122"/>
                <a:cs typeface="Poppins SemiBold" pitchFamily="34" charset="-120"/>
              </a:rPr>
              <a:t>Qu’est-ce qu’un retour d’information sensible ou critique ? 
Pourquoi est-il nécessaire de le transmettre rapidement aux équipes ou à la direction du programme ?
Voir la session 4.9 pour les étapes 1-2</a:t>
            </a:r>
            <a:endParaRPr lang="en-US" sz="1950" dirty="0"/>
          </a:p>
        </p:txBody>
      </p:sp>
      <p:sp>
        <p:nvSpPr>
          <p:cNvPr id="4" name="tape 3  transmission et analyse"/>
          <p:cNvSpPr/>
          <p:nvPr/>
        </p:nvSpPr>
        <p:spPr>
          <a:xfrm>
            <a:off x="619125" y="3429000"/>
            <a:ext cx="6819900" cy="3429000"/>
          </a:xfrm>
          <a:prstGeom prst="rect">
            <a:avLst/>
          </a:prstGeom>
          <a:noFill/>
          <a:ln/>
        </p:spPr>
        <p:txBody>
          <a:bodyPr wrap="square" lIns="0" tIns="0" rIns="0" bIns="0" rtlCol="0" anchor="t"/>
          <a:lstStyle/>
          <a:p>
            <a:pPr marL="0" indent="0" algn="l">
              <a:lnSpc>
                <a:spcPts val="9000"/>
              </a:lnSpc>
              <a:buNone/>
            </a:pPr>
            <a:r>
              <a:rPr lang="en-US" sz="7500" dirty="0">
                <a:solidFill>
                  <a:srgbClr val="FFFFFF"/>
                </a:solidFill>
                <a:latin typeface="Poppins SemiBold" pitchFamily="34" charset="0"/>
                <a:ea typeface="Poppins SemiBold" pitchFamily="34" charset="-122"/>
                <a:cs typeface="Poppins SemiBold" pitchFamily="34" charset="-120"/>
              </a:rPr>
              <a:t>Étape  3 : transmission et analyse</a:t>
            </a:r>
            <a:endParaRPr lang="en-US" sz="75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 8">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srcRect/>
          <a:stretch/>
        </p:blipFill>
        <p:spPr>
          <a:xfrm>
            <a:off x="0" y="0"/>
            <a:ext cx="18288000" cy="2505075"/>
          </a:xfrm>
          <a:prstGeom prst="rect">
            <a:avLst/>
          </a:prstGeom>
        </p:spPr>
      </p:pic>
      <p:pic>
        <p:nvPicPr>
          <p:cNvPr id="3" name="image11.png" descr="preencoded.png"/>
          <p:cNvPicPr>
            <a:picLocks noChangeAspect="1"/>
          </p:cNvPicPr>
          <p:nvPr/>
        </p:nvPicPr>
        <p:blipFill>
          <a:blip r:embed="rId4"/>
          <a:srcRect/>
          <a:stretch/>
        </p:blipFill>
        <p:spPr>
          <a:xfrm>
            <a:off x="1726862" y="2540776"/>
            <a:ext cx="14951329" cy="6807108"/>
          </a:xfrm>
          <a:prstGeom prst="rect">
            <a:avLst/>
          </a:prstGeom>
        </p:spPr>
      </p:pic>
      <p:sp>
        <p:nvSpPr>
          <p:cNvPr id="4" name="tape 3  transmission et analyse"/>
          <p:cNvSpPr/>
          <p:nvPr/>
        </p:nvSpPr>
        <p:spPr>
          <a:xfrm>
            <a:off x="952500" y="952500"/>
            <a:ext cx="16402050" cy="904875"/>
          </a:xfrm>
          <a:prstGeom prst="rect">
            <a:avLst/>
          </a:prstGeom>
          <a:noFill/>
          <a:ln/>
        </p:spPr>
        <p:txBody>
          <a:bodyPr wrap="square" lIns="0" tIns="0" rIns="0" bIns="0" rtlCol="0" anchor="b"/>
          <a:lstStyle/>
          <a:p>
            <a:pPr marL="0" indent="0" algn="l">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Étape 3 : transmission et analyse</a:t>
            </a:r>
            <a:endParaRPr lang="en-US" sz="5250" dirty="0"/>
          </a:p>
        </p:txBody>
      </p:sp>
      <p:sp>
        <p:nvSpPr>
          <p:cNvPr id="5" name="RETOUR DINFORMATION SENSIBLE Informations pouvant mettre en danger la personne qui les partage ou dautres personnes concernes et devant tre traites avec prcaution"/>
          <p:cNvSpPr/>
          <p:nvPr/>
        </p:nvSpPr>
        <p:spPr>
          <a:xfrm>
            <a:off x="2755367" y="3556983"/>
            <a:ext cx="5426029" cy="1038225"/>
          </a:xfrm>
          <a:prstGeom prst="rect">
            <a:avLst/>
          </a:prstGeom>
          <a:noFill/>
          <a:ln/>
        </p:spPr>
        <p:txBody>
          <a:bodyPr wrap="square" lIns="0" tIns="0" rIns="0" bIns="0" rtlCol="0" anchor="ctr"/>
          <a:lstStyle/>
          <a:p>
            <a:pPr marL="0" indent="0" algn="l">
              <a:lnSpc>
                <a:spcPts val="2025"/>
              </a:lnSpc>
              <a:buNone/>
            </a:pPr>
            <a:r>
              <a:rPr lang="en-US" sz="2250" b="1" dirty="0">
                <a:solidFill>
                  <a:srgbClr val="2F9C67"/>
                </a:solidFill>
                <a:latin typeface="Poppins Bold" pitchFamily="34" charset="0"/>
                <a:ea typeface="Poppins Bold" pitchFamily="34" charset="-122"/>
                <a:cs typeface="Poppins Bold" pitchFamily="34" charset="-120"/>
              </a:rPr>
              <a:t>RETOUR D’INFORMATION SENSIBLE
</a:t>
            </a:r>
            <a:r>
              <a:rPr lang="en-US" sz="2400" b="1" dirty="0">
                <a:solidFill>
                  <a:srgbClr val="2F9C67"/>
                </a:solidFill>
                <a:latin typeface="Poppins Bold" pitchFamily="34" charset="0"/>
                <a:ea typeface="Poppins Bold" pitchFamily="34" charset="-122"/>
                <a:cs typeface="Poppins Bold" pitchFamily="34" charset="-120"/>
              </a:rPr>
              <a:t>
</a:t>
            </a:r>
            <a:r>
              <a:rPr lang="en-US" sz="1500" dirty="0">
                <a:solidFill>
                  <a:srgbClr val="2F9C67"/>
                </a:solidFill>
                <a:latin typeface="Poppins Regular" pitchFamily="34" charset="0"/>
                <a:ea typeface="Poppins Regular" pitchFamily="34" charset="-122"/>
                <a:cs typeface="Poppins Regular" pitchFamily="34" charset="-120"/>
              </a:rPr>
              <a:t>Informations pouvant mettre en danger la personne qui les partage ou d’autres personnes concernées, et devant être traitées avec précaution.</a:t>
            </a:r>
            <a:endParaRPr lang="en-US" sz="2250" dirty="0"/>
          </a:p>
        </p:txBody>
      </p:sp>
      <p:sp>
        <p:nvSpPr>
          <p:cNvPr id="6" name="RETOUR DINFORMATION CRITIQUE Informations qui ncessitent un suivi urgentrapide mais qui ne sont pas de nature sensible"/>
          <p:cNvSpPr/>
          <p:nvPr/>
        </p:nvSpPr>
        <p:spPr>
          <a:xfrm>
            <a:off x="11492768" y="5288347"/>
            <a:ext cx="4534317" cy="1123950"/>
          </a:xfrm>
          <a:prstGeom prst="rect">
            <a:avLst/>
          </a:prstGeom>
          <a:noFill/>
          <a:ln/>
        </p:spPr>
        <p:txBody>
          <a:bodyPr wrap="square" lIns="0" tIns="0" rIns="0" bIns="0" rtlCol="0" anchor="ctr"/>
          <a:lstStyle/>
          <a:p>
            <a:pPr marL="0" indent="0" algn="l">
              <a:lnSpc>
                <a:spcPts val="2025"/>
              </a:lnSpc>
              <a:buNone/>
            </a:pPr>
            <a:r>
              <a:rPr lang="en-US" sz="2250" b="1" dirty="0">
                <a:solidFill>
                  <a:srgbClr val="2F9C67"/>
                </a:solidFill>
                <a:latin typeface="Poppins Bold" pitchFamily="34" charset="0"/>
                <a:ea typeface="Poppins Bold" pitchFamily="34" charset="-122"/>
                <a:cs typeface="Poppins Bold" pitchFamily="34" charset="-120"/>
              </a:rPr>
              <a:t>RETOUR D’INFORMATION CRITIQUE
</a:t>
            </a:r>
            <a:r>
              <a:rPr lang="en-US" sz="2400" b="1" dirty="0">
                <a:solidFill>
                  <a:srgbClr val="2F9C67"/>
                </a:solidFill>
                <a:latin typeface="Poppins Bold" pitchFamily="34" charset="0"/>
                <a:ea typeface="Poppins Bold" pitchFamily="34" charset="-122"/>
                <a:cs typeface="Poppins Bold" pitchFamily="34" charset="-120"/>
              </a:rPr>
              <a:t>
</a:t>
            </a:r>
            <a:r>
              <a:rPr lang="en-US" sz="1500" dirty="0">
                <a:solidFill>
                  <a:srgbClr val="2F9C67"/>
                </a:solidFill>
                <a:latin typeface="Poppins Regular" pitchFamily="34" charset="0"/>
                <a:ea typeface="Poppins Regular" pitchFamily="34" charset="-122"/>
                <a:cs typeface="Poppins Regular" pitchFamily="34" charset="-120"/>
              </a:rPr>
              <a:t>Informations qui nécessitent un suivi urgent/rapide mais qui ne sont pas de nature sensible. </a:t>
            </a:r>
            <a:endParaRPr lang="en-US" sz="2250" dirty="0"/>
          </a:p>
        </p:txBody>
      </p:sp>
      <p:sp>
        <p:nvSpPr>
          <p:cNvPr id="7" name="RETOUR DINFORMATION CLASSIQUE Informations qui ne ncessitent pas une rponse urgente et peuvent tre intgres dans le cycle habituel de gestion des retours dinformation  collecte analyse action et rponse"/>
          <p:cNvSpPr/>
          <p:nvPr/>
        </p:nvSpPr>
        <p:spPr>
          <a:xfrm>
            <a:off x="2419350" y="6867525"/>
            <a:ext cx="4143375" cy="1638300"/>
          </a:xfrm>
          <a:prstGeom prst="rect">
            <a:avLst/>
          </a:prstGeom>
          <a:noFill/>
          <a:ln/>
        </p:spPr>
        <p:txBody>
          <a:bodyPr wrap="square" lIns="0" tIns="0" rIns="0" bIns="0" rtlCol="0" anchor="ctr"/>
          <a:lstStyle/>
          <a:p>
            <a:pPr marL="0" indent="0" algn="l">
              <a:lnSpc>
                <a:spcPts val="2025"/>
              </a:lnSpc>
              <a:buNone/>
            </a:pPr>
            <a:r>
              <a:rPr lang="en-US" sz="2250" b="1" dirty="0">
                <a:solidFill>
                  <a:srgbClr val="2F9C67"/>
                </a:solidFill>
                <a:latin typeface="Poppins Bold" pitchFamily="34" charset="0"/>
                <a:ea typeface="Poppins Bold" pitchFamily="34" charset="-122"/>
                <a:cs typeface="Poppins Bold" pitchFamily="34" charset="-120"/>
              </a:rPr>
              <a:t>RETOUR D’INFORMATION CLASSIQUE
</a:t>
            </a:r>
            <a:r>
              <a:rPr lang="en-US" sz="2400" b="1" dirty="0">
                <a:solidFill>
                  <a:srgbClr val="2F9C67"/>
                </a:solidFill>
                <a:latin typeface="Poppins Bold" pitchFamily="34" charset="0"/>
                <a:ea typeface="Poppins Bold" pitchFamily="34" charset="-122"/>
                <a:cs typeface="Poppins Bold" pitchFamily="34" charset="-120"/>
              </a:rPr>
              <a:t>
</a:t>
            </a:r>
            <a:r>
              <a:rPr lang="en-US" sz="1500" dirty="0">
                <a:solidFill>
                  <a:srgbClr val="2F9C67"/>
                </a:solidFill>
                <a:latin typeface="Poppins Regular" pitchFamily="34" charset="0"/>
                <a:ea typeface="Poppins Regular" pitchFamily="34" charset="-122"/>
                <a:cs typeface="Poppins Regular" pitchFamily="34" charset="-120"/>
              </a:rPr>
              <a:t>Informations qui ne nécessitent pas une réponse urgente et peuvent être intégrées dans le cycle habituel de gestion des retours d’information : collecte, analyse, action et réponse.</a:t>
            </a:r>
            <a:endParaRPr lang="en-US" sz="225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 9">
    <p:bg>
      <p:bgPr>
        <a:solidFill>
          <a:srgbClr val="FFFFFF"/>
        </a:solidFill>
        <a:effectLst/>
      </p:bgPr>
    </p:bg>
    <p:spTree>
      <p:nvGrpSpPr>
        <p:cNvPr id="1" name=""/>
        <p:cNvGrpSpPr/>
        <p:nvPr/>
      </p:nvGrpSpPr>
      <p:grpSpPr>
        <a:xfrm>
          <a:off x="0" y="0"/>
          <a:ext cx="0" cy="0"/>
          <a:chOff x="0" y="0"/>
          <a:chExt cx="0" cy="0"/>
        </a:xfrm>
      </p:grpSpPr>
      <p:pic>
        <p:nvPicPr>
          <p:cNvPr id="2" name="Frame 2095584900" descr="preencoded.png"/>
          <p:cNvPicPr>
            <a:picLocks noChangeAspect="1"/>
          </p:cNvPicPr>
          <p:nvPr/>
        </p:nvPicPr>
        <p:blipFill>
          <a:blip r:embed="rId3"/>
          <a:srcRect/>
          <a:stretch/>
        </p:blipFill>
        <p:spPr>
          <a:xfrm>
            <a:off x="0" y="0"/>
            <a:ext cx="18288000" cy="2505075"/>
          </a:xfrm>
          <a:prstGeom prst="rect">
            <a:avLst/>
          </a:prstGeom>
        </p:spPr>
      </p:pic>
      <p:sp>
        <p:nvSpPr>
          <p:cNvPr id="3" name="tape 3  transmission et analyse"/>
          <p:cNvSpPr/>
          <p:nvPr/>
        </p:nvSpPr>
        <p:spPr>
          <a:xfrm>
            <a:off x="952500" y="952500"/>
            <a:ext cx="16402050" cy="904875"/>
          </a:xfrm>
          <a:prstGeom prst="rect">
            <a:avLst/>
          </a:prstGeom>
          <a:noFill/>
          <a:ln/>
        </p:spPr>
        <p:txBody>
          <a:bodyPr wrap="square" lIns="0" tIns="0" rIns="0" bIns="0" rtlCol="0" anchor="b"/>
          <a:lstStyle/>
          <a:p>
            <a:pPr marL="0" indent="0" algn="l">
              <a:lnSpc>
                <a:spcPts val="7125"/>
              </a:lnSpc>
              <a:buNone/>
            </a:pPr>
            <a:r>
              <a:rPr lang="en-US" sz="5250" dirty="0">
                <a:solidFill>
                  <a:srgbClr val="FFFFFF"/>
                </a:solidFill>
                <a:latin typeface="Poppins SemiBold" pitchFamily="34" charset="0"/>
                <a:ea typeface="Poppins SemiBold" pitchFamily="34" charset="-122"/>
                <a:cs typeface="Poppins SemiBold" pitchFamily="34" charset="-120"/>
              </a:rPr>
              <a:t>Étape 3 : transmission et analyse</a:t>
            </a:r>
            <a:endParaRPr lang="en-US" sz="5250" dirty="0"/>
          </a:p>
        </p:txBody>
      </p:sp>
      <p:sp>
        <p:nvSpPr>
          <p:cNvPr id="4" name="Consolider et nettoyer le retour dinformation"/>
          <p:cNvSpPr/>
          <p:nvPr/>
        </p:nvSpPr>
        <p:spPr>
          <a:xfrm>
            <a:off x="2476500" y="3057525"/>
            <a:ext cx="6276975" cy="857250"/>
          </a:xfrm>
          <a:prstGeom prst="rect">
            <a:avLst/>
          </a:prstGeom>
          <a:noFill/>
          <a:ln/>
        </p:spPr>
        <p:txBody>
          <a:bodyPr wrap="square" lIns="0" tIns="0" rIns="0" bIns="0" rtlCol="0" anchor="t"/>
          <a:lstStyle/>
          <a:p>
            <a:pPr marL="0" indent="0" algn="l">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Consolider et nettoyer le retour d’information</a:t>
            </a:r>
            <a:endParaRPr lang="en-US" sz="2250" dirty="0"/>
          </a:p>
        </p:txBody>
      </p:sp>
      <p:sp>
        <p:nvSpPr>
          <p:cNvPr id="5" name="Consolider Runissez au mme endroit et classez les retours dinformation ds que possible aprs leur collecte Exemples Saisir les retours dinformation dans un registre ou une base de donnes commune Discuter des retours dinformation en runion Mettre au propre"/>
          <p:cNvSpPr/>
          <p:nvPr/>
        </p:nvSpPr>
        <p:spPr>
          <a:xfrm>
            <a:off x="2476500" y="4143375"/>
            <a:ext cx="6772275" cy="5972175"/>
          </a:xfrm>
          <a:prstGeom prst="rect">
            <a:avLst/>
          </a:prstGeom>
          <a:noFill/>
          <a:ln/>
        </p:spPr>
        <p:txBody>
          <a:bodyPr wrap="square" lIns="0" tIns="0" rIns="0" bIns="0" rtlCol="0" anchor="t"/>
          <a:lstStyle/>
          <a:p>
            <a:pPr marL="0" indent="0" algn="l">
              <a:lnSpc>
                <a:spcPts val="2475"/>
              </a:lnSpc>
              <a:buNone/>
            </a:pPr>
            <a:r>
              <a:rPr lang="en-US" sz="1500" b="1" dirty="0">
                <a:solidFill>
                  <a:srgbClr val="0D0D0D"/>
                </a:solidFill>
                <a:latin typeface="Poppins Bold" pitchFamily="34" charset="0"/>
                <a:ea typeface="Poppins Bold" pitchFamily="34" charset="-122"/>
                <a:cs typeface="Poppins Bold" pitchFamily="34" charset="-120"/>
              </a:rPr>
              <a:t>Consolider
</a:t>
            </a:r>
            <a:r>
              <a:rPr lang="en-US" sz="1500" dirty="0">
                <a:solidFill>
                  <a:srgbClr val="0D0D0D"/>
                </a:solidFill>
                <a:latin typeface="Poppins Light" pitchFamily="34" charset="0"/>
                <a:ea typeface="Poppins Light" pitchFamily="34" charset="-122"/>
                <a:cs typeface="Poppins Light" pitchFamily="34" charset="-120"/>
              </a:rPr>
              <a:t>Réunissez au même endroit et classez les retours d’information dès que possible après leur collecte.
</a:t>
            </a:r>
            <a:r>
              <a:rPr lang="en-US" sz="1500" b="1" dirty="0">
                <a:solidFill>
                  <a:srgbClr val="0D0D0D"/>
                </a:solidFill>
                <a:latin typeface="Poppins Bold" pitchFamily="34" charset="0"/>
                <a:ea typeface="Poppins Bold" pitchFamily="34" charset="-122"/>
                <a:cs typeface="Poppins Bold" pitchFamily="34" charset="-120"/>
              </a:rPr>
              <a:t>Exemples: 
</a:t>
            </a:r>
            <a:r>
              <a:rPr lang="en-US" sz="1500" dirty="0">
                <a:solidFill>
                  <a:srgbClr val="0D0D0D"/>
                </a:solidFill>
                <a:latin typeface="Poppins Light" pitchFamily="34" charset="0"/>
                <a:ea typeface="Poppins Light" pitchFamily="34" charset="-122"/>
                <a:cs typeface="Poppins Light" pitchFamily="34" charset="-120"/>
              </a:rPr>
              <a:t>Saisir les retours d’information dans un registre ou une base de données commune
Discuter des retours d’information en réunion
Mettre au propre les notes et les formulaires de collecte de données
</a:t>
            </a:r>
            <a:r>
              <a:rPr lang="en-US" sz="1500" b="1" dirty="0">
                <a:solidFill>
                  <a:srgbClr val="0D0D0D"/>
                </a:solidFill>
                <a:latin typeface="Poppins Bold" pitchFamily="34" charset="0"/>
                <a:ea typeface="Poppins Bold" pitchFamily="34" charset="-122"/>
                <a:cs typeface="Poppins Bold" pitchFamily="34" charset="-120"/>
              </a:rPr>
              <a:t>Nettoyer
</a:t>
            </a:r>
            <a:r>
              <a:rPr lang="en-US" sz="1500" dirty="0">
                <a:solidFill>
                  <a:srgbClr val="0D0D0D"/>
                </a:solidFill>
                <a:latin typeface="Poppins Light" pitchFamily="34" charset="0"/>
                <a:ea typeface="Poppins Light" pitchFamily="34" charset="-122"/>
                <a:cs typeface="Poppins Light" pitchFamily="34" charset="-120"/>
              </a:rPr>
              <a:t>Passez en revue vos données pour vous assurer qu’elles sont claires, complètes, exemptes d’erreur et bien classées (notamment en ce qui concerne les retours d’information sensibles)
Travaillez en collaboration avec un coéquipier pour vérifier mutuellement vos travaux
Le cas échéant, signalez aux collecteurs de données les problèmes récurrents liés à la qualité des données
Pour plus de renseignements sur le nettoyage des données, voir le Kit de retour d’information de la FICR.
</a:t>
            </a:r>
            <a:endParaRPr lang="en-US" sz="1500" dirty="0"/>
          </a:p>
        </p:txBody>
      </p:sp>
      <p:sp>
        <p:nvSpPr>
          <p:cNvPr id="6" name="name_01"/>
          <p:cNvSpPr/>
          <p:nvPr/>
        </p:nvSpPr>
        <p:spPr>
          <a:xfrm>
            <a:off x="942975" y="2924175"/>
            <a:ext cx="1352550" cy="1190625"/>
          </a:xfrm>
          <a:prstGeom prst="rect">
            <a:avLst/>
          </a:prstGeom>
          <a:noFill/>
          <a:ln/>
        </p:spPr>
        <p:txBody>
          <a:bodyPr wrap="square" lIns="0" tIns="0" rIns="0" bIns="0" rtlCol="0" anchor="ctr"/>
          <a:lstStyle/>
          <a:p>
            <a:pPr marL="0" indent="0" algn="ctr">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01</a:t>
            </a:r>
            <a:endParaRPr lang="en-US" sz="7500" dirty="0"/>
          </a:p>
        </p:txBody>
      </p:sp>
      <p:sp>
        <p:nvSpPr>
          <p:cNvPr id="7" name="Classer par ordre de priorit et transmettre les donnes"/>
          <p:cNvSpPr/>
          <p:nvPr/>
        </p:nvSpPr>
        <p:spPr>
          <a:xfrm>
            <a:off x="11077575" y="3057525"/>
            <a:ext cx="6276975" cy="857250"/>
          </a:xfrm>
          <a:prstGeom prst="rect">
            <a:avLst/>
          </a:prstGeom>
          <a:noFill/>
          <a:ln/>
        </p:spPr>
        <p:txBody>
          <a:bodyPr wrap="square" lIns="0" tIns="0" rIns="0" bIns="0" rtlCol="0" anchor="t"/>
          <a:lstStyle/>
          <a:p>
            <a:pPr marL="0" indent="0" algn="l">
              <a:lnSpc>
                <a:spcPts val="3375"/>
              </a:lnSpc>
              <a:buNone/>
            </a:pPr>
            <a:r>
              <a:rPr lang="en-US" sz="2250" dirty="0">
                <a:solidFill>
                  <a:srgbClr val="0D0D0D"/>
                </a:solidFill>
                <a:latin typeface="Poppins SemiBold" pitchFamily="34" charset="0"/>
                <a:ea typeface="Poppins SemiBold" pitchFamily="34" charset="-122"/>
                <a:cs typeface="Poppins SemiBold" pitchFamily="34" charset="-120"/>
              </a:rPr>
              <a:t>Classer par ordre de priorité et transmettre les données</a:t>
            </a:r>
            <a:endParaRPr lang="en-US" sz="2250" dirty="0"/>
          </a:p>
        </p:txBody>
      </p:sp>
      <p:sp>
        <p:nvSpPr>
          <p:cNvPr id="8" name="Reprez les ventuels retours dinformation critiques et transmettez-les  la personne responsable Consignez dans votre registre quand et comment ces informations ont t transmises Connaissez-vous des exemples de retours dinformation critiques informations dev"/>
          <p:cNvSpPr/>
          <p:nvPr/>
        </p:nvSpPr>
        <p:spPr>
          <a:xfrm>
            <a:off x="11077575" y="4143375"/>
            <a:ext cx="6276975" cy="2200275"/>
          </a:xfrm>
          <a:prstGeom prst="rect">
            <a:avLst/>
          </a:prstGeom>
          <a:noFill/>
          <a:ln/>
        </p:spPr>
        <p:txBody>
          <a:bodyPr wrap="square" lIns="0" tIns="0" rIns="0" bIns="0" rtlCol="0" anchor="t"/>
          <a:lstStyle/>
          <a:p>
            <a:pPr marL="0" indent="0" algn="l">
              <a:lnSpc>
                <a:spcPts val="2475"/>
              </a:lnSpc>
              <a:buNone/>
            </a:pPr>
            <a:r>
              <a:rPr lang="en-US" sz="1500" dirty="0">
                <a:solidFill>
                  <a:srgbClr val="0D0D0D"/>
                </a:solidFill>
                <a:latin typeface="Poppins Light" pitchFamily="34" charset="0"/>
                <a:ea typeface="Poppins Light" pitchFamily="34" charset="-122"/>
                <a:cs typeface="Poppins Light" pitchFamily="34" charset="-120"/>
              </a:rPr>
              <a:t>Repérez les éventuels retours d’information critiques et transmettez-les à la personne responsable
Consignez dans votre registre quand et comment ces informations ont été transmises.
Connaissez-vous des exemples de retours d’information critiques (informations devant faire l’objet d’un suivi ou être transmises de toute urgence) ?</a:t>
            </a:r>
            <a:endParaRPr lang="en-US" sz="1500" dirty="0"/>
          </a:p>
        </p:txBody>
      </p:sp>
      <p:sp>
        <p:nvSpPr>
          <p:cNvPr id="9" name="name_02"/>
          <p:cNvSpPr/>
          <p:nvPr/>
        </p:nvSpPr>
        <p:spPr>
          <a:xfrm>
            <a:off x="9544050" y="2924175"/>
            <a:ext cx="1352550" cy="1190625"/>
          </a:xfrm>
          <a:prstGeom prst="rect">
            <a:avLst/>
          </a:prstGeom>
          <a:noFill/>
          <a:ln/>
        </p:spPr>
        <p:txBody>
          <a:bodyPr wrap="square" lIns="0" tIns="0" rIns="0" bIns="0" rtlCol="0" anchor="ctr"/>
          <a:lstStyle/>
          <a:p>
            <a:pPr marL="0" indent="0" algn="ctr">
              <a:lnSpc>
                <a:spcPts val="9375"/>
              </a:lnSpc>
              <a:buNone/>
            </a:pPr>
            <a:r>
              <a:rPr lang="en-US" sz="7500" dirty="0">
                <a:solidFill>
                  <a:srgbClr val="2B4561"/>
                </a:solidFill>
                <a:latin typeface="Poppins SemiBold" pitchFamily="34" charset="0"/>
                <a:ea typeface="Poppins SemiBold" pitchFamily="34" charset="-122"/>
                <a:cs typeface="Poppins SemiBold" pitchFamily="34" charset="-120"/>
              </a:rPr>
              <a:t>02</a:t>
            </a:r>
            <a:endParaRPr lang="en-US" sz="75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Custom</PresentationFormat>
  <Paragraphs>0</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PptxGenJS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PptxGenJS Presentation</dc:title>
  <dc:subject>PptxGenJS Presentation</dc:subject>
  <dc:creator>PptxGenJS</dc:creator>
  <cp:lastModifiedBy>PptxGenJS</cp:lastModifiedBy>
  <cp:revision>3</cp:revision>
  <dcterms:created xsi:type="dcterms:W3CDTF">2025-01-24T17:08:43Z</dcterms:created>
  <dcterms:modified xsi:type="dcterms:W3CDTF">2025-02-03T19:12:06Z</dcterms:modified>
</cp:coreProperties>
</file>