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7" r:id="rId2"/>
    <p:sldId id="259" r:id="rId3"/>
    <p:sldId id="287" r:id="rId4"/>
    <p:sldId id="433" r:id="rId5"/>
    <p:sldId id="471" r:id="rId6"/>
    <p:sldId id="473" r:id="rId7"/>
    <p:sldId id="474" r:id="rId8"/>
    <p:sldId id="475" r:id="rId9"/>
    <p:sldId id="476" r:id="rId10"/>
    <p:sldId id="477" r:id="rId11"/>
    <p:sldId id="481" r:id="rId12"/>
    <p:sldId id="478" r:id="rId13"/>
    <p:sldId id="479" r:id="rId14"/>
    <p:sldId id="480" r:id="rId15"/>
    <p:sldId id="482" r:id="rId16"/>
    <p:sldId id="469" r:id="rId17"/>
    <p:sldId id="470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3" userDrawn="1">
          <p15:clr>
            <a:srgbClr val="A4A3A4"/>
          </p15:clr>
        </p15:guide>
        <p15:guide id="2" pos="4626" userDrawn="1">
          <p15:clr>
            <a:srgbClr val="A4A3A4"/>
          </p15:clr>
        </p15:guide>
        <p15:guide id="3" orient="horz" pos="758" userDrawn="1">
          <p15:clr>
            <a:srgbClr val="A4A3A4"/>
          </p15:clr>
        </p15:guide>
        <p15:guide id="4" orient="horz" pos="2663" userDrawn="1">
          <p15:clr>
            <a:srgbClr val="A4A3A4"/>
          </p15:clr>
        </p15:guide>
        <p15:guide id="5" pos="544" userDrawn="1">
          <p15:clr>
            <a:srgbClr val="A4A3A4"/>
          </p15:clr>
        </p15:guide>
        <p15:guide id="6" pos="34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669"/>
    <a:srgbClr val="D90368"/>
    <a:srgbClr val="7B6A67"/>
    <a:srgbClr val="FCCF9E"/>
    <a:srgbClr val="2F9C67"/>
    <a:srgbClr val="3C3C3B"/>
    <a:srgbClr val="E4E6ED"/>
    <a:srgbClr val="EEF5EF"/>
    <a:srgbClr val="EEE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5"/>
    <p:restoredTop sz="94674"/>
  </p:normalViewPr>
  <p:slideViewPr>
    <p:cSldViewPr snapToGrid="0" snapToObjects="1" showGuides="1">
      <p:cViewPr varScale="1">
        <p:scale>
          <a:sx n="170" d="100"/>
          <a:sy n="170" d="100"/>
        </p:scale>
        <p:origin x="200" y="1096"/>
      </p:cViewPr>
      <p:guideLst>
        <p:guide orient="horz" pos="1053"/>
        <p:guide pos="4626"/>
        <p:guide orient="horz" pos="758"/>
        <p:guide orient="horz" pos="2663"/>
        <p:guide pos="544"/>
        <p:guide pos="34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85FB7-AE7A-644D-9572-54AB9FD75633}" type="datetimeFigureOut">
              <a:t>08/04/2022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1CB56-0F3F-C84B-AA86-8857D567A56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53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54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_Green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27DE961B-0C10-DC4A-A6DC-3B0E4817B522}"/>
              </a:ext>
            </a:extLst>
          </p:cNvPr>
          <p:cNvSpPr/>
          <p:nvPr userDrawn="1"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2EC3894-018F-AE43-8A08-58CA159B2B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2653" y="643071"/>
            <a:ext cx="716698" cy="10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8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um_Green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8497"/>
            <a:ext cx="7886700" cy="593396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55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46E275-F756-B54F-B064-666DB293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78E3EE0-6525-C74C-B657-6658108501C7}" type="datetimeFigureOut">
              <a:t>08/04/2022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C191D6-7CD2-4147-8A8B-0427C9E0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64C85E-F58C-2242-9B63-FC203A3D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C7B9000-7EE9-434F-99E7-74615C45F7D6}" type="slidenum">
              <a:t>‹N°›</a:t>
            </a:fld>
            <a:endParaRPr lang="fr-FR"/>
          </a:p>
        </p:txBody>
      </p:sp>
      <p:pic>
        <p:nvPicPr>
          <p:cNvPr id="8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id="{80C7DE60-FD07-BF46-B454-A1802CF6C4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23" y="211756"/>
            <a:ext cx="3648064" cy="559989"/>
          </a:xfrm>
          <a:prstGeom prst="rect">
            <a:avLst/>
          </a:prstGeom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30A5BBB5-F030-A74C-9F3A-CF577125C3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82" r="782"/>
          <a:stretch/>
        </p:blipFill>
        <p:spPr>
          <a:xfrm>
            <a:off x="0" y="996132"/>
            <a:ext cx="9144000" cy="2361042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9774ACF8-263B-4D43-8400-0912E1FAC6FC}"/>
              </a:ext>
            </a:extLst>
          </p:cNvPr>
          <p:cNvSpPr txBox="1"/>
          <p:nvPr userDrawn="1"/>
        </p:nvSpPr>
        <p:spPr>
          <a:xfrm>
            <a:off x="400261" y="3558747"/>
            <a:ext cx="8157143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2B9C67"/>
                </a:solidFill>
                <a:latin typeface="Montserrat" panose="00000500000000000000" pitchFamily="2" charset="0"/>
              </a:rPr>
              <a:t>Tracking the use or ‘application’ of integrated operational social science outputs: </a:t>
            </a:r>
            <a:r>
              <a:rPr lang="en-US" b="0" i="0">
                <a:solidFill>
                  <a:srgbClr val="2B9C67"/>
                </a:solidFill>
                <a:latin typeface="Montserrat Light" pitchFamily="2" charset="77"/>
              </a:rPr>
              <a:t>Integrated Outbreak Analytics and MONITO </a:t>
            </a:r>
          </a:p>
        </p:txBody>
      </p:sp>
      <p:sp>
        <p:nvSpPr>
          <p:cNvPr id="12" name="docshape7">
            <a:extLst>
              <a:ext uri="{FF2B5EF4-FFF2-40B4-BE49-F238E27FC236}">
                <a16:creationId xmlns:a16="http://schemas.microsoft.com/office/drawing/2014/main" id="{DC7D3BC4-E2EB-1E44-8F2F-E32982A30D28}"/>
              </a:ext>
            </a:extLst>
          </p:cNvPr>
          <p:cNvSpPr>
            <a:spLocks/>
          </p:cNvSpPr>
          <p:nvPr userDrawn="1"/>
        </p:nvSpPr>
        <p:spPr bwMode="auto">
          <a:xfrm>
            <a:off x="0" y="982045"/>
            <a:ext cx="9144000" cy="45719"/>
          </a:xfrm>
          <a:prstGeom prst="rect">
            <a:avLst/>
          </a:prstGeom>
          <a:solidFill>
            <a:srgbClr val="2F9C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8A887B5-B729-E548-B22A-F6F0B4F0314E}"/>
              </a:ext>
            </a:extLst>
          </p:cNvPr>
          <p:cNvSpPr txBox="1"/>
          <p:nvPr userDrawn="1"/>
        </p:nvSpPr>
        <p:spPr>
          <a:xfrm>
            <a:off x="395288" y="1012432"/>
            <a:ext cx="2841657" cy="369332"/>
          </a:xfrm>
          <a:prstGeom prst="rect">
            <a:avLst/>
          </a:prstGeom>
          <a:solidFill>
            <a:srgbClr val="2F9C67"/>
          </a:solidFill>
        </p:spPr>
        <p:txBody>
          <a:bodyPr wrap="none" lIns="72000" rIns="72000" rtlCol="0">
            <a:spAutoFit/>
          </a:bodyPr>
          <a:lstStyle/>
          <a:p>
            <a:r>
              <a:rPr lang="fr-FR" sz="1000" b="1">
                <a:solidFill>
                  <a:schemeClr val="bg1"/>
                </a:solidFill>
                <a:latin typeface="Montserrat" pitchFamily="2" charset="77"/>
              </a:rPr>
              <a:t>MODULE 7, SESSION 1</a:t>
            </a:r>
          </a:p>
          <a:p>
            <a:r>
              <a:rPr lang="fr-FR" sz="800">
                <a:solidFill>
                  <a:schemeClr val="bg1"/>
                </a:solidFill>
                <a:latin typeface="Montserrat Light" pitchFamily="2" charset="77"/>
              </a:rPr>
              <a:t>COLLECTIVE SERVICE TRAINING IN SOCIAL SCIENCE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6F33D36-5F34-4143-BD49-F8C8DEBC4602}"/>
              </a:ext>
            </a:extLst>
          </p:cNvPr>
          <p:cNvGrpSpPr/>
          <p:nvPr userDrawn="1"/>
        </p:nvGrpSpPr>
        <p:grpSpPr>
          <a:xfrm>
            <a:off x="5608156" y="4577334"/>
            <a:ext cx="3373919" cy="499684"/>
            <a:chOff x="5608156" y="3987387"/>
            <a:chExt cx="3373919" cy="499684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5C151B3-E0DE-2B49-8700-B184B4D689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08156" y="4171951"/>
              <a:ext cx="610318" cy="186356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FBAFB1D-5715-9541-B822-8C94955228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89926" y="4105311"/>
              <a:ext cx="692149" cy="216021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B88C227-A28A-9A4D-A19D-750094298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266608" y="4119751"/>
              <a:ext cx="855042" cy="205444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79FD79C-3CAD-5244-881C-6FAA3F2682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191586" y="3987387"/>
              <a:ext cx="1107193" cy="49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87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solidFill>
          <a:srgbClr val="EFF5F0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590931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6EA9F77-F733-E24D-94C9-4CBF860ED091}"/>
              </a:ext>
            </a:extLst>
          </p:cNvPr>
          <p:cNvCxnSpPr/>
          <p:nvPr userDrawn="1"/>
        </p:nvCxnSpPr>
        <p:spPr>
          <a:xfrm>
            <a:off x="648261" y="1132339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70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orient="horz" pos="5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2lignes et contenu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590931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6EA9F77-F733-E24D-94C9-4CBF860ED091}"/>
              </a:ext>
            </a:extLst>
          </p:cNvPr>
          <p:cNvCxnSpPr/>
          <p:nvPr userDrawn="1"/>
        </p:nvCxnSpPr>
        <p:spPr>
          <a:xfrm>
            <a:off x="648261" y="1132339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27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orient="horz" pos="55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5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50AFC060-56BB-684A-BF96-33ED1E4224F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732601-92C5-FB47-9385-C112E4E42C1B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DADAD-AB9A-104F-A8BF-6AE380C2D5F6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7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2lignes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590931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6EA9F77-F733-E24D-94C9-4CBF860ED091}"/>
              </a:ext>
            </a:extLst>
          </p:cNvPr>
          <p:cNvCxnSpPr/>
          <p:nvPr userDrawn="1"/>
        </p:nvCxnSpPr>
        <p:spPr>
          <a:xfrm>
            <a:off x="648261" y="1132339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C0543FE7-8A14-7140-9010-BC655A23E5E2}"/>
              </a:ext>
            </a:extLst>
          </p:cNvPr>
          <p:cNvSpPr/>
          <p:nvPr userDrawn="1"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41FA233-D983-4643-A5E6-20FEF60092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2653" y="643071"/>
            <a:ext cx="716698" cy="10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26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>
          <p15:clr>
            <a:srgbClr val="FBAE40"/>
          </p15:clr>
        </p15:guide>
        <p15:guide id="2" orient="horz" pos="55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  <a:prstGeom prst="rect">
            <a:avLst/>
          </a:prstGeom>
        </p:spPr>
        <p:txBody>
          <a:bodyPr vert="horz" lIns="0" tIns="45720" rIns="91440" bIns="45720" rtlCol="0" anchor="t" anchorCtr="0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3803-D53F-D949-8B94-05B7A9B045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80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7" r:id="rId3"/>
    <p:sldLayoutId id="2147483679" r:id="rId4"/>
    <p:sldLayoutId id="2147483684" r:id="rId5"/>
    <p:sldLayoutId id="2147483686" r:id="rId6"/>
    <p:sldLayoutId id="2147483667" r:id="rId7"/>
    <p:sldLayoutId id="2147483688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i="0" kern="1200">
          <a:solidFill>
            <a:srgbClr val="2F9C67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04669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Sl7e24iKk4&amp;t=3s" TargetMode="External"/><Relationship Id="rId2" Type="http://schemas.openxmlformats.org/officeDocument/2006/relationships/hyperlink" Target="https://www.youtube.com/watch?v=-3EOn1yil1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zwyihBmAf8&amp;t=298s" TargetMode="External"/><Relationship Id="rId2" Type="http://schemas.openxmlformats.org/officeDocument/2006/relationships/hyperlink" Target="https://www.youtube.com/watch?v=-3EOn1yil1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Sl7e24iKk4&amp;t=3s" TargetMode="External"/><Relationship Id="rId2" Type="http://schemas.openxmlformats.org/officeDocument/2006/relationships/hyperlink" Target="https://www.youtube.com/watch?v=-3EOn1yil1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37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E9A1202-5C00-6E4C-8559-FECB1F3B07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58191" y="385541"/>
            <a:ext cx="3404304" cy="406899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2290B28-BA95-6741-8129-A0A1A4D4A06A}"/>
              </a:ext>
            </a:extLst>
          </p:cNvPr>
          <p:cNvSpPr txBox="1"/>
          <p:nvPr/>
        </p:nvSpPr>
        <p:spPr>
          <a:xfrm>
            <a:off x="3740046" y="742012"/>
            <a:ext cx="2083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>
                <a:solidFill>
                  <a:srgbClr val="2F9C67"/>
                </a:solidFill>
                <a:latin typeface="Montserrat Light" pitchFamily="2" charset="77"/>
              </a:rPr>
              <a:t>Compiles recommendations co-developed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536E62-2435-7845-BCA5-9AD53AFE46FF}"/>
              </a:ext>
            </a:extLst>
          </p:cNvPr>
          <p:cNvSpPr txBox="1"/>
          <p:nvPr/>
        </p:nvSpPr>
        <p:spPr>
          <a:xfrm>
            <a:off x="3740046" y="1566472"/>
            <a:ext cx="2083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>
                <a:solidFill>
                  <a:srgbClr val="204669"/>
                </a:solidFill>
                <a:latin typeface="Montserrat Light" pitchFamily="2" charset="77"/>
              </a:rPr>
              <a:t>Follow up the consideration and implementation of the recommendations by the partners concerned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B17B86-C912-EA4C-8291-E8D4C61D8CA0}"/>
              </a:ext>
            </a:extLst>
          </p:cNvPr>
          <p:cNvSpPr txBox="1"/>
          <p:nvPr/>
        </p:nvSpPr>
        <p:spPr>
          <a:xfrm>
            <a:off x="3740046" y="2592144"/>
            <a:ext cx="20836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>
                <a:solidFill>
                  <a:srgbClr val="FCCF9E"/>
                </a:solidFill>
                <a:latin typeface="Montserrat Light" pitchFamily="2" charset="77"/>
              </a:rPr>
              <a:t>Documents the work of </a:t>
            </a:r>
            <a:br>
              <a:rPr lang="fr-FR" sz="1000">
                <a:solidFill>
                  <a:srgbClr val="FCCF9E"/>
                </a:solidFill>
                <a:latin typeface="Montserrat Light" pitchFamily="2" charset="77"/>
              </a:rPr>
            </a:br>
            <a:r>
              <a:rPr lang="fr-FR" sz="1000">
                <a:solidFill>
                  <a:srgbClr val="FCCF9E"/>
                </a:solidFill>
                <a:latin typeface="Montserrat Light" pitchFamily="2" charset="77"/>
              </a:rPr>
              <a:t>the CASS with partners (when, who, where, what)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235488-77F0-C54A-AB3F-1D2C517A033C}"/>
              </a:ext>
            </a:extLst>
          </p:cNvPr>
          <p:cNvSpPr txBox="1"/>
          <p:nvPr/>
        </p:nvSpPr>
        <p:spPr>
          <a:xfrm>
            <a:off x="3740046" y="3506632"/>
            <a:ext cx="2083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>
                <a:solidFill>
                  <a:srgbClr val="7B6A67"/>
                </a:solidFill>
                <a:latin typeface="Montserrat Light" pitchFamily="2" charset="77"/>
              </a:rPr>
              <a:t>Contribute to meassuring </a:t>
            </a:r>
            <a:br>
              <a:rPr lang="fr-FR" sz="1000">
                <a:solidFill>
                  <a:srgbClr val="7B6A67"/>
                </a:solidFill>
                <a:latin typeface="Montserrat Light" pitchFamily="2" charset="77"/>
              </a:rPr>
            </a:br>
            <a:r>
              <a:rPr lang="fr-FR" sz="1000">
                <a:solidFill>
                  <a:srgbClr val="7B6A67"/>
                </a:solidFill>
                <a:latin typeface="Montserrat Light" pitchFamily="2" charset="77"/>
              </a:rPr>
              <a:t>the impact of social science research on response interventions</a:t>
            </a:r>
          </a:p>
        </p:txBody>
      </p:sp>
    </p:spTree>
    <p:extLst>
      <p:ext uri="{BB962C8B-B14F-4D97-AF65-F5344CB8AC3E}">
        <p14:creationId xmlns:p14="http://schemas.microsoft.com/office/powerpoint/2010/main" val="1845985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443839FC-234A-FB45-A6CB-14C4B1941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1445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Video explaining CASS and IOA</a:t>
            </a:r>
          </a:p>
          <a:p>
            <a:pPr marL="133350" indent="0">
              <a:buNone/>
            </a:pPr>
            <a:r>
              <a:rPr lang="en-US" dirty="0">
                <a:solidFill>
                  <a:srgbClr val="20466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https://www.youtube.com/watch?v=-3EOn1yil1w</a:t>
            </a:r>
            <a:endParaRPr lang="en-GB" dirty="0">
              <a:solidFill>
                <a:srgbClr val="204669"/>
              </a:solidFill>
            </a:endParaRPr>
          </a:p>
          <a:p>
            <a:pPr marL="133350" indent="0">
              <a:buNone/>
            </a:pPr>
            <a:r>
              <a:rPr lang="en-GB" dirty="0"/>
              <a:t>Use of IOA in the Democratic Republic of Congo (DRC) 2018-2020 –</a:t>
            </a:r>
            <a:r>
              <a:rPr lang="en-GB" dirty="0">
                <a:solidFill>
                  <a:srgbClr val="204669"/>
                </a:solidFill>
              </a:rPr>
              <a:t> </a:t>
            </a:r>
            <a:r>
              <a:rPr lang="en-GB" u="sng" dirty="0">
                <a:solidFill>
                  <a:srgbClr val="20466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https://www.youtube.com/watch?v=7Sl7e24iKk4&amp;t=3s</a:t>
            </a:r>
            <a:r>
              <a:rPr lang="en-GB" dirty="0">
                <a:solidFill>
                  <a:srgbClr val="204669"/>
                </a:solidFill>
              </a:rPr>
              <a:t> 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ADC413B-2E85-984B-96B2-7E9234FB599F}"/>
              </a:ext>
            </a:extLst>
          </p:cNvPr>
          <p:cNvSpPr/>
          <p:nvPr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FCCF9E">
              <a:alpha val="10000"/>
            </a:srgbClr>
          </a:solidFill>
          <a:ln w="6350">
            <a:solidFill>
              <a:srgbClr val="FCC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9602A6-BFC4-EE4F-B7FF-45DD6EB90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855" y="689429"/>
            <a:ext cx="933595" cy="904420"/>
          </a:xfrm>
          <a:prstGeom prst="rect">
            <a:avLst/>
          </a:prstGeom>
        </p:spPr>
      </p:pic>
      <p:sp>
        <p:nvSpPr>
          <p:cNvPr id="18" name="Titre 17">
            <a:extLst>
              <a:ext uri="{FF2B5EF4-FFF2-40B4-BE49-F238E27FC236}">
                <a16:creationId xmlns:a16="http://schemas.microsoft.com/office/drawing/2014/main" id="{226F1DD4-5903-4E4C-A030-AB6EAFAD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590931"/>
          </a:xfrm>
        </p:spPr>
        <p:txBody>
          <a:bodyPr/>
          <a:lstStyle/>
          <a:p>
            <a:r>
              <a:rPr lang="fr-FR"/>
              <a:t>Case example</a:t>
            </a:r>
            <a:br>
              <a:rPr lang="fr-FR"/>
            </a:b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83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1EB15D-99F1-7849-9E35-B714837D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MONITO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C00F70-0F28-0242-AAF8-C526DE2F4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854596" cy="3263504"/>
          </a:xfrm>
        </p:spPr>
        <p:txBody>
          <a:bodyPr/>
          <a:lstStyle/>
          <a:p>
            <a:pPr marL="285750" indent="-285750"/>
            <a:r>
              <a:rPr lang="en-GB" dirty="0"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en-US" dirty="0">
                <a:ea typeface="Times New Roman" panose="02020603050405020304" pitchFamily="18" charset="0"/>
                <a:cs typeface="Calibri" panose="020F0502020204030204" pitchFamily="34" charset="0"/>
              </a:rPr>
              <a:t>tool (database) to </a:t>
            </a:r>
            <a:r>
              <a:rPr lang="en-US" i="1" dirty="0">
                <a:ea typeface="Times New Roman" panose="02020603050405020304" pitchFamily="18" charset="0"/>
                <a:cs typeface="Calibri" panose="020F0502020204030204" pitchFamily="34" charset="0"/>
              </a:rPr>
              <a:t>document and monitor the use of evidence generated through operational research. </a:t>
            </a:r>
            <a:r>
              <a:rPr lang="en-US" dirty="0">
                <a:ea typeface="Times New Roman" panose="02020603050405020304" pitchFamily="18" charset="0"/>
                <a:cs typeface="Calibri" panose="020F0502020204030204" pitchFamily="34" charset="0"/>
              </a:rPr>
              <a:t>Agreed actions are recorded in the MONITO, and their implementation tracked over time.  </a:t>
            </a:r>
            <a:endParaRPr lang="en-GB" dirty="0">
              <a:ea typeface="Times New Roman" panose="02020603050405020304" pitchFamily="18" charset="0"/>
            </a:endParaRPr>
          </a:p>
          <a:p>
            <a:pPr marL="285750" indent="-285750"/>
            <a:r>
              <a:rPr lang="en-US" dirty="0">
                <a:ea typeface="Times New Roman" panose="02020603050405020304" pitchFamily="18" charset="0"/>
                <a:cs typeface="Calibri" panose="020F0502020204030204" pitchFamily="34" charset="0"/>
              </a:rPr>
              <a:t>A MONITO can help response actors do what they say they will do, when they say they will do it. So, in a way, it holds them accountable, while ensuring that the monitoring process does not become top-down ‘policing’.</a:t>
            </a:r>
            <a:endParaRPr lang="en-GB" dirty="0">
              <a:ea typeface="Times New Roman" panose="02020603050405020304" pitchFamily="18" charset="0"/>
            </a:endParaRPr>
          </a:p>
          <a:p>
            <a:pPr marL="285750" indent="-285750"/>
            <a:r>
              <a:rPr lang="en-US" dirty="0">
                <a:ea typeface="Times New Roman" panose="02020603050405020304" pitchFamily="18" charset="0"/>
                <a:cs typeface="Calibri" panose="020F0502020204030204" pitchFamily="34" charset="0"/>
              </a:rPr>
              <a:t>Ethically, operational research is not possible to justify without a MONITO. </a:t>
            </a:r>
            <a:br>
              <a:rPr lang="en-US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dirty="0">
                <a:ea typeface="Times New Roman" panose="02020603050405020304" pitchFamily="18" charset="0"/>
                <a:cs typeface="Calibri" panose="020F0502020204030204" pitchFamily="34" charset="0"/>
              </a:rPr>
              <a:t>Not only does it help show whether research evidence actually gets used, but it allows researchers to evaluate their own performance and effectiveness, </a:t>
            </a:r>
            <a:br>
              <a:rPr lang="en-US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dirty="0">
                <a:ea typeface="Times New Roman" panose="02020603050405020304" pitchFamily="18" charset="0"/>
                <a:cs typeface="Calibri" panose="020F0502020204030204" pitchFamily="34" charset="0"/>
              </a:rPr>
              <a:t>and the relevance of data generated. </a:t>
            </a:r>
            <a:endParaRPr lang="en-GB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74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2CEB4-AB53-CA49-B701-844C93152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MONITO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0B4BAD-8ABE-8A4C-A2B0-CBB24DD2B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041973" cy="3263504"/>
          </a:xfrm>
        </p:spPr>
        <p:txBody>
          <a:bodyPr/>
          <a:lstStyle/>
          <a:p>
            <a:r>
              <a:rPr lang="fr-FR"/>
              <a:t>What could this tool look like to make it work for you? </a:t>
            </a:r>
          </a:p>
          <a:p>
            <a:r>
              <a:rPr lang="fr-FR"/>
              <a:t>What is needed to ensure it works?</a:t>
            </a:r>
          </a:p>
          <a:p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270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2CEB4-AB53-CA49-B701-844C93152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MONITO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0B4BAD-8ABE-8A4C-A2B0-CBB24DD2B42B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326037" y="2854681"/>
            <a:ext cx="3642613" cy="256728"/>
          </a:xfrm>
          <a:solidFill>
            <a:srgbClr val="D90368">
              <a:alpha val="10000"/>
            </a:srgbClr>
          </a:solidFill>
          <a:ln>
            <a:solidFill>
              <a:srgbClr val="D90368"/>
            </a:solidFill>
          </a:ln>
        </p:spPr>
        <p:txBody>
          <a:bodyPr wrap="square" lIns="0" tIns="36000" rIns="0" bIns="36000" anchor="ctr" anchorCtr="0">
            <a:spAutoFit/>
          </a:bodyPr>
          <a:lstStyle/>
          <a:p>
            <a:pPr marL="0" indent="0" algn="ctr">
              <a:buNone/>
            </a:pPr>
            <a:r>
              <a:rPr lang="fr-FR" b="1">
                <a:solidFill>
                  <a:srgbClr val="D903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 considerations for a MONITO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4152D7-E909-3246-93FB-687EDDA3F7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47981" y="1050568"/>
            <a:ext cx="4898171" cy="394115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9F641FD-6518-2343-994D-FF5BE761D213}"/>
              </a:ext>
            </a:extLst>
          </p:cNvPr>
          <p:cNvSpPr txBox="1"/>
          <p:nvPr/>
        </p:nvSpPr>
        <p:spPr>
          <a:xfrm>
            <a:off x="2720715" y="1176729"/>
            <a:ext cx="2083633" cy="79945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fr-FR" sz="1000">
                <a:solidFill>
                  <a:srgbClr val="2F9C67"/>
                </a:solidFill>
                <a:latin typeface="Montserrat Light" pitchFamily="2" charset="77"/>
              </a:rPr>
              <a:t>Who will manage the tool: one person, or several?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EC4E4E-0ED2-414A-B24A-A43F769E3C58}"/>
              </a:ext>
            </a:extLst>
          </p:cNvPr>
          <p:cNvSpPr txBox="1"/>
          <p:nvPr/>
        </p:nvSpPr>
        <p:spPr>
          <a:xfrm>
            <a:off x="2720715" y="2083632"/>
            <a:ext cx="3635114" cy="80561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fr-FR" sz="1000">
                <a:solidFill>
                  <a:srgbClr val="204669"/>
                </a:solidFill>
                <a:latin typeface="Montserrat Light" pitchFamily="2" charset="77"/>
              </a:rPr>
              <a:t>What kind of indicators do we want to be able to produce with the tool (progress status per area, per actor, number of recommendations per actor, etc.)?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3FFF20-8F4E-FD43-B664-A243C15D5F56}"/>
              </a:ext>
            </a:extLst>
          </p:cNvPr>
          <p:cNvSpPr txBox="1"/>
          <p:nvPr/>
        </p:nvSpPr>
        <p:spPr>
          <a:xfrm>
            <a:off x="2720715" y="3057993"/>
            <a:ext cx="3477718" cy="80197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fr-FR" sz="1000">
                <a:solidFill>
                  <a:srgbClr val="FCCF9E"/>
                </a:solidFill>
                <a:latin typeface="Montserrat Light" pitchFamily="2" charset="77"/>
              </a:rPr>
              <a:t>Do we want to group the recommendations </a:t>
            </a:r>
          </a:p>
          <a:p>
            <a:r>
              <a:rPr lang="fr-FR" sz="1000">
                <a:solidFill>
                  <a:srgbClr val="FCCF9E"/>
                </a:solidFill>
                <a:latin typeface="Montserrat Light" pitchFamily="2" charset="77"/>
              </a:rPr>
              <a:t>into major themes? If so, wich ones?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ADB3C4-1731-0748-B013-D23B1E7A7640}"/>
              </a:ext>
            </a:extLst>
          </p:cNvPr>
          <p:cNvSpPr txBox="1"/>
          <p:nvPr/>
        </p:nvSpPr>
        <p:spPr>
          <a:xfrm>
            <a:off x="2720715" y="3994878"/>
            <a:ext cx="3515193" cy="82445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fr-FR" sz="1000">
                <a:solidFill>
                  <a:srgbClr val="7B6A67"/>
                </a:solidFill>
                <a:latin typeface="Montserrat Light" pitchFamily="2" charset="77"/>
              </a:rPr>
              <a:t>How can we avoid duplication of counting when the same recommendations has several responsible actors, or is applicable across different areas?</a:t>
            </a:r>
          </a:p>
        </p:txBody>
      </p:sp>
    </p:spTree>
    <p:extLst>
      <p:ext uri="{BB962C8B-B14F-4D97-AF65-F5344CB8AC3E}">
        <p14:creationId xmlns:p14="http://schemas.microsoft.com/office/powerpoint/2010/main" val="4083197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443839FC-234A-FB45-A6CB-14C4B1941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5997002" cy="1445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Video on how the CASS MONITO tool was developed in the DRC, and how it is used to track the implementation of actions:</a:t>
            </a:r>
            <a:endParaRPr lang="en-GB" dirty="0"/>
          </a:p>
          <a:p>
            <a:pPr marL="133350" indent="0">
              <a:buNone/>
            </a:pPr>
            <a:r>
              <a:rPr lang="en-US" u="sng" dirty="0">
                <a:solidFill>
                  <a:srgbClr val="20466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https://www.youtube.com/watch?v=-3EOn1yil1w</a:t>
            </a:r>
            <a:r>
              <a:rPr lang="en-US" dirty="0">
                <a:solidFill>
                  <a:srgbClr val="204669"/>
                </a:solidFill>
              </a:rPr>
              <a:t> </a:t>
            </a:r>
            <a:r>
              <a:rPr lang="en-US" dirty="0"/>
              <a:t>(min. 9.20 – 36) </a:t>
            </a:r>
          </a:p>
          <a:p>
            <a:pPr marL="133350" indent="0">
              <a:buNone/>
            </a:pPr>
            <a:r>
              <a:rPr lang="en-US" b="1" dirty="0">
                <a:solidFill>
                  <a:srgbClr val="2046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</a:p>
          <a:p>
            <a:pPr marL="133350" indent="0">
              <a:buNone/>
            </a:pPr>
            <a:r>
              <a:rPr lang="en-US" u="sng" dirty="0">
                <a:solidFill>
                  <a:srgbClr val="20466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https://www.youtube.com/watch?v=4zwyihBmAf8&amp;t=298s</a:t>
            </a:r>
            <a:r>
              <a:rPr lang="en-US" dirty="0">
                <a:solidFill>
                  <a:srgbClr val="204669"/>
                </a:solidFill>
              </a:rPr>
              <a:t> </a:t>
            </a:r>
            <a:r>
              <a:rPr lang="en-US" dirty="0"/>
              <a:t>(min. 10.39 - 40)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ADC413B-2E85-984B-96B2-7E9234FB599F}"/>
              </a:ext>
            </a:extLst>
          </p:cNvPr>
          <p:cNvSpPr/>
          <p:nvPr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FCCF9E">
              <a:alpha val="10000"/>
            </a:srgbClr>
          </a:solidFill>
          <a:ln w="6350">
            <a:solidFill>
              <a:srgbClr val="FCC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9602A6-BFC4-EE4F-B7FF-45DD6EB90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855" y="689429"/>
            <a:ext cx="933595" cy="904420"/>
          </a:xfrm>
          <a:prstGeom prst="rect">
            <a:avLst/>
          </a:prstGeom>
        </p:spPr>
      </p:pic>
      <p:sp>
        <p:nvSpPr>
          <p:cNvPr id="18" name="Titre 17">
            <a:extLst>
              <a:ext uri="{FF2B5EF4-FFF2-40B4-BE49-F238E27FC236}">
                <a16:creationId xmlns:a16="http://schemas.microsoft.com/office/drawing/2014/main" id="{226F1DD4-5903-4E4C-A030-AB6EAFAD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MONITO</a:t>
            </a:r>
          </a:p>
        </p:txBody>
      </p:sp>
    </p:spTree>
    <p:extLst>
      <p:ext uri="{BB962C8B-B14F-4D97-AF65-F5344CB8AC3E}">
        <p14:creationId xmlns:p14="http://schemas.microsoft.com/office/powerpoint/2010/main" val="232323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6642A-9CBD-EF46-AB74-59C2BA6B1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Summary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038E50-9B52-D94F-9F4C-6CE645C0A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034478" cy="3263504"/>
          </a:xfrm>
        </p:spPr>
        <p:txBody>
          <a:bodyPr>
            <a:normAutofit/>
          </a:bodyPr>
          <a:lstStyle/>
          <a:p>
            <a:r>
              <a:rPr lang="fr-FR"/>
              <a:t>Integrated Outbreak Analytics (IOA) is an approach which brings together and analyses different data sources to generate a solid, reliable evidence base with which to inform operational decision-making for emergency response.</a:t>
            </a:r>
          </a:p>
          <a:p>
            <a:r>
              <a:rPr lang="fr-FR"/>
              <a:t>A crucial component of this approach is to involve those who will be using the data/evidence, at every stage of the research process, to make sure that the data will be both usable and used.</a:t>
            </a:r>
          </a:p>
          <a:p>
            <a:r>
              <a:rPr lang="fr-FR"/>
              <a:t>Part of making sure that evidence is used is then actively tracking or monitoring if and how the evidence has been taken up.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527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6642A-9CBD-EF46-AB74-59C2BA6B1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Summary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038E50-9B52-D94F-9F4C-6CE645C0A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5082602" cy="3263504"/>
          </a:xfrm>
        </p:spPr>
        <p:txBody>
          <a:bodyPr>
            <a:normAutofit/>
          </a:bodyPr>
          <a:lstStyle/>
          <a:p>
            <a:r>
              <a:rPr lang="fr-FR"/>
              <a:t>MONITO is one example of a tool (database) used by CASS to document and monitor the use of evidence generated through operational research. Agreed actions are recorded in the MONITO, and their implementation tracked over time.</a:t>
            </a:r>
          </a:p>
          <a:p>
            <a:r>
              <a:rPr lang="fr-FR"/>
              <a:t>A MONITO can help response actors do what they say they will do, when they say they will do it. So, in a way, it holds them accountable, while ensuring that the monitoring process does not become top-down ‘policing’.</a:t>
            </a:r>
          </a:p>
        </p:txBody>
      </p:sp>
    </p:spTree>
    <p:extLst>
      <p:ext uri="{BB962C8B-B14F-4D97-AF65-F5344CB8AC3E}">
        <p14:creationId xmlns:p14="http://schemas.microsoft.com/office/powerpoint/2010/main" val="253436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42F09-33D9-1F4E-9FB8-47778B6A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424732"/>
          </a:xfrm>
        </p:spPr>
        <p:txBody>
          <a:bodyPr/>
          <a:lstStyle/>
          <a:p>
            <a:r>
              <a:rPr lang="fr-FR"/>
              <a:t>LEARNING OUTCOMES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1F27E5-375B-8442-A4DC-9FCE040E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202523" cy="3263504"/>
          </a:xfrm>
        </p:spPr>
        <p:txBody>
          <a:bodyPr/>
          <a:lstStyle/>
          <a:p>
            <a:pPr marL="177800" lvl="0"/>
            <a:r>
              <a:rPr lang="en-GB" dirty="0"/>
              <a:t>Understand the Integrated Outbreak Analytics approach and its application in emergency response</a:t>
            </a:r>
          </a:p>
          <a:p>
            <a:pPr marL="177800" lvl="0"/>
            <a:r>
              <a:rPr lang="en-GB" dirty="0"/>
              <a:t>Know different methods for ensuring the use of evidence for operational decision-making</a:t>
            </a:r>
          </a:p>
          <a:p>
            <a:pPr marL="177800" lvl="0"/>
            <a:r>
              <a:rPr lang="en-GB" dirty="0"/>
              <a:t>Learn what is needed to set up and manage a tool for monitoring the use of evidence</a:t>
            </a:r>
          </a:p>
        </p:txBody>
      </p:sp>
    </p:spTree>
    <p:extLst>
      <p:ext uri="{BB962C8B-B14F-4D97-AF65-F5344CB8AC3E}">
        <p14:creationId xmlns:p14="http://schemas.microsoft.com/office/powerpoint/2010/main" val="107553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4827E-2EE0-224B-88F0-B042DBB4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Key questions in social science research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417AAFB-B95C-994E-97C4-F7B39F2229F6}"/>
              </a:ext>
            </a:extLst>
          </p:cNvPr>
          <p:cNvGrpSpPr/>
          <p:nvPr/>
        </p:nvGrpSpPr>
        <p:grpSpPr>
          <a:xfrm>
            <a:off x="2215379" y="1132113"/>
            <a:ext cx="4932907" cy="3341189"/>
            <a:chOff x="2215379" y="1132113"/>
            <a:chExt cx="4932907" cy="33411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0264C4-ECED-3A44-9FBC-9E301B937E50}"/>
                </a:ext>
              </a:extLst>
            </p:cNvPr>
            <p:cNvSpPr/>
            <p:nvPr/>
          </p:nvSpPr>
          <p:spPr>
            <a:xfrm>
              <a:off x="3760932" y="3077987"/>
              <a:ext cx="3387354" cy="488201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6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ensure that this information goes back to communities? To inform community-level actions and decision-making of the broader response?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F5491B-A7C6-2B4F-AD08-9AD4D0A97587}"/>
                </a:ext>
              </a:extLst>
            </p:cNvPr>
            <p:cNvSpPr/>
            <p:nvPr/>
          </p:nvSpPr>
          <p:spPr>
            <a:xfrm>
              <a:off x="3760932" y="2632537"/>
              <a:ext cx="3387354" cy="349702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5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What methodology and tools should be used to collect and analyse this information?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3B6D42-0B40-CA46-A22B-001A67B5B5C7}"/>
                </a:ext>
              </a:extLst>
            </p:cNvPr>
            <p:cNvSpPr/>
            <p:nvPr/>
          </p:nvSpPr>
          <p:spPr>
            <a:xfrm>
              <a:off x="3760932" y="4109684"/>
              <a:ext cx="3387354" cy="349702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8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track the information used to ensure that it effectively contributes to operational and strategic priorities?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601AF4C-F4C1-504C-9057-DA23A1D185D8}"/>
                </a:ext>
              </a:extLst>
            </p:cNvPr>
            <p:cNvSpPr/>
            <p:nvPr/>
          </p:nvSpPr>
          <p:spPr>
            <a:xfrm>
              <a:off x="3760932" y="2304478"/>
              <a:ext cx="3387354" cy="211203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4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Who can collect this information?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0264384-3DA6-D04A-8F88-383001CDAD20}"/>
                </a:ext>
              </a:extLst>
            </p:cNvPr>
            <p:cNvSpPr/>
            <p:nvPr/>
          </p:nvSpPr>
          <p:spPr>
            <a:xfrm>
              <a:off x="3760932" y="1840161"/>
              <a:ext cx="3387354" cy="349702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3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Does this information already exist? Is there a related needs assessment or study?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4776CA-0C54-1A4D-B2E1-85C2A1C8D87D}"/>
                </a:ext>
              </a:extLst>
            </p:cNvPr>
            <p:cNvSpPr/>
            <p:nvPr/>
          </p:nvSpPr>
          <p:spPr>
            <a:xfrm>
              <a:off x="3760932" y="1159934"/>
              <a:ext cx="3387354" cy="211203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What information is needed?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EBB79E-1532-4548-AF15-4FA509B10429}"/>
                </a:ext>
              </a:extLst>
            </p:cNvPr>
            <p:cNvSpPr/>
            <p:nvPr/>
          </p:nvSpPr>
          <p:spPr>
            <a:xfrm>
              <a:off x="2215379" y="1132113"/>
              <a:ext cx="1070638" cy="3341189"/>
            </a:xfrm>
            <a:prstGeom prst="rect">
              <a:avLst/>
            </a:prstGeom>
            <a:solidFill>
              <a:srgbClr val="20466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>
                  <a:solidFill>
                    <a:srgbClr val="FFFFFF"/>
                  </a:solidFill>
                  <a:effectLst/>
                  <a:latin typeface="Open Sans Semibold" panose="020B0606030504020204" pitchFamily="34" charset="0"/>
                  <a:ea typeface="OpenSans-Light" panose="020B0606030504020204" pitchFamily="34" charset="0"/>
                </a:rPr>
                <a:t>DATA TO ACTION:</a:t>
              </a:r>
              <a: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 </a:t>
              </a:r>
              <a:b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</a:b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  <a:p>
              <a:pPr algn="ctr"/>
              <a: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Key questions in social science research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  <a:p>
              <a:pPr algn="ctr"/>
              <a:r>
                <a:rPr lang="en-US" sz="1100">
                  <a:effectLst/>
                  <a:latin typeface="OpenSans-Light" panose="020B0606030504020204" pitchFamily="34" charset="0"/>
                  <a:ea typeface="OpenSans-Light" panose="020B0606030504020204" pitchFamily="34" charset="0"/>
                </a:rPr>
                <a:t> 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4AA4F4E-16B8-D248-B289-BD228E162B4E}"/>
                </a:ext>
              </a:extLst>
            </p:cNvPr>
            <p:cNvSpPr/>
            <p:nvPr/>
          </p:nvSpPr>
          <p:spPr>
            <a:xfrm>
              <a:off x="3760932" y="1502319"/>
              <a:ext cx="3387354" cy="211203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2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Who needs this information?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5E5A3B03-00EC-EA45-91BE-AE0844467961}"/>
                </a:ext>
              </a:extLst>
            </p:cNvPr>
            <p:cNvCxnSpPr/>
            <p:nvPr/>
          </p:nvCxnSpPr>
          <p:spPr>
            <a:xfrm>
              <a:off x="3281616" y="2892950"/>
              <a:ext cx="25286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82D901A6-DFDE-C84C-AE6A-3D1EC81A7F02}"/>
                </a:ext>
              </a:extLst>
            </p:cNvPr>
            <p:cNvCxnSpPr/>
            <p:nvPr/>
          </p:nvCxnSpPr>
          <p:spPr>
            <a:xfrm flipV="1">
              <a:off x="3535947" y="1278849"/>
              <a:ext cx="0" cy="3002228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8F79861C-4E63-344C-9817-0458D336A910}"/>
                </a:ext>
              </a:extLst>
            </p:cNvPr>
            <p:cNvCxnSpPr/>
            <p:nvPr/>
          </p:nvCxnSpPr>
          <p:spPr>
            <a:xfrm>
              <a:off x="3535947" y="127884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F0C2B6AF-F7E4-704C-AFAE-DB17E50F62B8}"/>
                </a:ext>
              </a:extLst>
            </p:cNvPr>
            <p:cNvCxnSpPr/>
            <p:nvPr/>
          </p:nvCxnSpPr>
          <p:spPr>
            <a:xfrm>
              <a:off x="3535947" y="4282056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C28FF6BD-C7CF-444B-A86D-30CD160B44D7}"/>
                </a:ext>
              </a:extLst>
            </p:cNvPr>
            <p:cNvCxnSpPr/>
            <p:nvPr/>
          </p:nvCxnSpPr>
          <p:spPr>
            <a:xfrm flipH="1">
              <a:off x="3535947" y="1611452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63C4238E-6F5B-AC43-BFA0-ABD082F953C5}"/>
                </a:ext>
              </a:extLst>
            </p:cNvPr>
            <p:cNvCxnSpPr/>
            <p:nvPr/>
          </p:nvCxnSpPr>
          <p:spPr>
            <a:xfrm flipH="1">
              <a:off x="3535947" y="2012532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8E54A063-055F-A946-89B8-CF45246784E3}"/>
                </a:ext>
              </a:extLst>
            </p:cNvPr>
            <p:cNvCxnSpPr/>
            <p:nvPr/>
          </p:nvCxnSpPr>
          <p:spPr>
            <a:xfrm flipH="1">
              <a:off x="3535947" y="240382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4693B02D-7805-4348-A85C-23D4395C5553}"/>
                </a:ext>
              </a:extLst>
            </p:cNvPr>
            <p:cNvCxnSpPr/>
            <p:nvPr/>
          </p:nvCxnSpPr>
          <p:spPr>
            <a:xfrm flipH="1">
              <a:off x="3535947" y="276577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440C05D-6EA5-9240-A73E-FA6CBAE03684}"/>
                </a:ext>
              </a:extLst>
            </p:cNvPr>
            <p:cNvSpPr/>
            <p:nvPr/>
          </p:nvSpPr>
          <p:spPr>
            <a:xfrm>
              <a:off x="3760932" y="3649910"/>
              <a:ext cx="3387354" cy="349702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7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ensure that the information is used to make operational and/or strategic decisions?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1F3E2474-C457-C74F-851F-13935DA42E8D}"/>
                </a:ext>
              </a:extLst>
            </p:cNvPr>
            <p:cNvCxnSpPr/>
            <p:nvPr/>
          </p:nvCxnSpPr>
          <p:spPr>
            <a:xfrm flipH="1">
              <a:off x="3535947" y="3294030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9A91C7C8-D6E0-0F44-92C4-424EDF1BAB72}"/>
                </a:ext>
              </a:extLst>
            </p:cNvPr>
            <p:cNvCxnSpPr/>
            <p:nvPr/>
          </p:nvCxnSpPr>
          <p:spPr>
            <a:xfrm flipH="1">
              <a:off x="3535947" y="3861411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219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7B119-1342-234A-9CB2-F0493F4E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Integrated Outbreak Analytics (IOA)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A6309AC7-032B-CF47-8FFA-19E997EA0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190688" cy="3263504"/>
          </a:xfrm>
        </p:spPr>
        <p:txBody>
          <a:bodyPr/>
          <a:lstStyle/>
          <a:p>
            <a:pPr marL="0" indent="0">
              <a:buNone/>
            </a:pPr>
            <a:r>
              <a:rPr lang="fr-FR" b="1">
                <a:solidFill>
                  <a:srgbClr val="204669"/>
                </a:solidFill>
                <a:latin typeface="Montserrat" pitchFamily="2" charset="77"/>
              </a:rPr>
              <a:t>What is IOA?</a:t>
            </a:r>
          </a:p>
          <a:p>
            <a:pPr marL="177800" indent="0">
              <a:buNone/>
            </a:pPr>
            <a:r>
              <a:rPr lang="fr-FR"/>
              <a:t>An approach which brings together and analyses different data sources to generate a solid, reliable evidence base with which to inform operational decision-making for health emergency response.</a:t>
            </a:r>
          </a:p>
          <a:p>
            <a:endParaRPr lang="fr-FR"/>
          </a:p>
        </p:txBody>
      </p:sp>
      <p:sp>
        <p:nvSpPr>
          <p:cNvPr id="10" name="Google Shape;69;p14">
            <a:extLst>
              <a:ext uri="{FF2B5EF4-FFF2-40B4-BE49-F238E27FC236}">
                <a16:creationId xmlns:a16="http://schemas.microsoft.com/office/drawing/2014/main" id="{319593CA-E016-DF4F-BBFC-1E3C1F85AB71}"/>
              </a:ext>
            </a:extLst>
          </p:cNvPr>
          <p:cNvSpPr txBox="1"/>
          <p:nvPr/>
        </p:nvSpPr>
        <p:spPr>
          <a:xfrm>
            <a:off x="1189430" y="3000971"/>
            <a:ext cx="6105573" cy="136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400" b="1" dirty="0">
                <a:solidFill>
                  <a:srgbClr val="204669"/>
                </a:solidFill>
                <a:latin typeface="Montserrat" pitchFamily="2" charset="77"/>
                <a:cs typeface="Calibri Light" panose="020F0302020204030204" pitchFamily="34" charset="0"/>
              </a:rPr>
              <a:t>What are some examples of data sources to include in the IOA process?</a:t>
            </a:r>
          </a:p>
        </p:txBody>
      </p:sp>
    </p:spTree>
    <p:extLst>
      <p:ext uri="{BB962C8B-B14F-4D97-AF65-F5344CB8AC3E}">
        <p14:creationId xmlns:p14="http://schemas.microsoft.com/office/powerpoint/2010/main" val="230089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228597-40E7-D047-9417-A96BDBC09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590931"/>
          </a:xfrm>
        </p:spPr>
        <p:txBody>
          <a:bodyPr/>
          <a:lstStyle/>
          <a:p>
            <a:r>
              <a:rPr lang="fr-FR"/>
              <a:t>Examples of IOA for public health emergencies</a:t>
            </a:r>
            <a:br>
              <a:rPr lang="fr-FR"/>
            </a:br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F3DD658-1E7A-4047-9A3D-7262A30B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1038" y="945218"/>
            <a:ext cx="8233347" cy="3791673"/>
          </a:xfrm>
          <a:prstGeom prst="rect">
            <a:avLst/>
          </a:prstGeom>
        </p:spPr>
      </p:pic>
      <p:sp>
        <p:nvSpPr>
          <p:cNvPr id="8" name="Google Shape;225;p20">
            <a:extLst>
              <a:ext uri="{FF2B5EF4-FFF2-40B4-BE49-F238E27FC236}">
                <a16:creationId xmlns:a16="http://schemas.microsoft.com/office/drawing/2014/main" id="{DC1DA2EC-CA93-C541-ABBD-F9D4D799D85B}"/>
              </a:ext>
            </a:extLst>
          </p:cNvPr>
          <p:cNvSpPr/>
          <p:nvPr/>
        </p:nvSpPr>
        <p:spPr>
          <a:xfrm>
            <a:off x="689548" y="1831388"/>
            <a:ext cx="1873770" cy="2766869"/>
          </a:xfrm>
          <a:prstGeom prst="rect">
            <a:avLst/>
          </a:prstGeom>
          <a:noFill/>
          <a:ln w="63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144000" rIns="72000" bIns="0" anchor="t" anchorCtr="0">
            <a:noAutofit/>
          </a:bodyPr>
          <a:lstStyle/>
          <a:p>
            <a:pPr marL="6350" lvl="1" algn="ctr" defTabSz="342900">
              <a:buClr>
                <a:srgbClr val="4B5866"/>
              </a:buClr>
              <a:buSzPts val="2800"/>
              <a:defRPr/>
            </a:pPr>
            <a:r>
              <a:rPr lang="en-GB" sz="1000" b="1" kern="1200" dirty="0">
                <a:solidFill>
                  <a:srgbClr val="204669"/>
                </a:solidFill>
                <a:latin typeface="Montserrat" pitchFamily="2" charset="77"/>
                <a:cs typeface="Calibri"/>
                <a:sym typeface="Calibri"/>
              </a:rPr>
              <a:t>BIG OUTBREAKS</a:t>
            </a:r>
          </a:p>
          <a:p>
            <a:pPr marL="6350" lvl="1" algn="ctr" defTabSz="342900">
              <a:buClr>
                <a:srgbClr val="4B5866"/>
              </a:buClr>
              <a:buSzPts val="2800"/>
              <a:defRPr/>
            </a:pPr>
            <a:r>
              <a:rPr lang="en-GB" sz="1000" b="1" kern="1200" dirty="0">
                <a:solidFill>
                  <a:srgbClr val="2F9C67"/>
                </a:solidFill>
                <a:latin typeface="Montserrat" pitchFamily="2" charset="77"/>
                <a:cs typeface="Calibri"/>
                <a:sym typeface="Calibri"/>
              </a:rPr>
              <a:t>Ebola </a:t>
            </a:r>
          </a:p>
          <a:p>
            <a:pPr marL="257175" indent="-257175" defTabSz="342900">
              <a:buClr>
                <a:srgbClr val="4B5866"/>
              </a:buClr>
              <a:buSzPct val="101000"/>
              <a:buFont typeface="Arial" panose="020B0604020202020204" pitchFamily="34" charset="0"/>
              <a:buChar char="•"/>
              <a:defRPr/>
            </a:pPr>
            <a:endParaRPr lang="en-GB" sz="1000" kern="1200" dirty="0">
              <a:solidFill>
                <a:srgbClr val="4B5866"/>
              </a:solidFill>
              <a:latin typeface="Calibri Light"/>
              <a:ea typeface="+mn-ea"/>
              <a:cs typeface="Calibri"/>
              <a:sym typeface="Calibri"/>
            </a:endParaRPr>
          </a:p>
          <a:p>
            <a:pPr marL="177800" indent="-88900" defTabSz="342900">
              <a:lnSpc>
                <a:spcPts val="1200"/>
              </a:lnSpc>
              <a:buClr>
                <a:srgbClr val="4B5866"/>
              </a:buClr>
              <a:buSzPct val="101000"/>
              <a:buFont typeface="Arial" panose="020B0604020202020204" pitchFamily="34" charset="0"/>
              <a:buChar char="•"/>
              <a:defRPr/>
            </a:pPr>
            <a:r>
              <a:rPr lang="en-GB" sz="900" kern="1200" dirty="0">
                <a:solidFill>
                  <a:srgbClr val="4B58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Explaining differential trends </a:t>
            </a:r>
            <a:br>
              <a:rPr lang="en-GB" sz="900" kern="1200" dirty="0">
                <a:solidFill>
                  <a:srgbClr val="4B58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</a:br>
            <a:r>
              <a:rPr lang="en-GB" sz="900" kern="1200" dirty="0">
                <a:solidFill>
                  <a:srgbClr val="4B58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in outbreak dynamics</a:t>
            </a:r>
          </a:p>
          <a:p>
            <a:pPr marL="177800" indent="-88900" defTabSz="342900">
              <a:lnSpc>
                <a:spcPts val="1200"/>
              </a:lnSpc>
              <a:buClr>
                <a:srgbClr val="4B5866"/>
              </a:buClr>
              <a:buSzPct val="101000"/>
              <a:buFont typeface="Arial" panose="020B0604020202020204" pitchFamily="34" charset="0"/>
              <a:buChar char="•"/>
              <a:defRPr/>
            </a:pPr>
            <a:endParaRPr lang="en-GB" sz="900" kern="1200" dirty="0">
              <a:solidFill>
                <a:srgbClr val="4B586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Calibri"/>
            </a:endParaRPr>
          </a:p>
          <a:p>
            <a:pPr marL="177800" indent="-88900" defTabSz="342900">
              <a:lnSpc>
                <a:spcPts val="1200"/>
              </a:lnSpc>
              <a:buClr>
                <a:srgbClr val="4B5866"/>
              </a:buClr>
              <a:buSzPct val="101000"/>
              <a:buFont typeface="Arial" panose="020B0604020202020204" pitchFamily="34" charset="0"/>
              <a:buChar char="•"/>
              <a:defRPr/>
            </a:pPr>
            <a:r>
              <a:rPr lang="en-GB" sz="900" kern="1200" dirty="0">
                <a:solidFill>
                  <a:srgbClr val="4B58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Monitoring community health outcomes including impact </a:t>
            </a:r>
            <a:br>
              <a:rPr lang="en-GB" sz="900" kern="1200" dirty="0">
                <a:solidFill>
                  <a:srgbClr val="4B58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</a:br>
            <a:r>
              <a:rPr lang="en-GB" sz="900" kern="1200" dirty="0">
                <a:solidFill>
                  <a:srgbClr val="4B58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on SRMCH</a:t>
            </a:r>
          </a:p>
          <a:p>
            <a:pPr marL="177800" indent="-88900" defTabSz="342900">
              <a:lnSpc>
                <a:spcPts val="1200"/>
              </a:lnSpc>
              <a:buClr>
                <a:srgbClr val="4B5866"/>
              </a:buClr>
              <a:buSzPct val="101000"/>
              <a:buFont typeface="Arial" panose="020B0604020202020204" pitchFamily="34" charset="0"/>
              <a:buChar char="•"/>
              <a:defRPr/>
            </a:pPr>
            <a:endParaRPr lang="en-GB" sz="900" kern="1200" dirty="0">
              <a:solidFill>
                <a:srgbClr val="4B586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Calibri"/>
            </a:endParaRPr>
          </a:p>
          <a:p>
            <a:pPr marL="177800" indent="-88900" defTabSz="342900">
              <a:lnSpc>
                <a:spcPts val="1200"/>
              </a:lnSpc>
              <a:buClr>
                <a:srgbClr val="4B5866"/>
              </a:buClr>
              <a:buSzPct val="101000"/>
              <a:buFont typeface="Arial" panose="020B0604020202020204" pitchFamily="34" charset="0"/>
              <a:buChar char="•"/>
              <a:defRPr/>
            </a:pPr>
            <a:r>
              <a:rPr lang="en-GB" sz="900" kern="1200" dirty="0">
                <a:solidFill>
                  <a:srgbClr val="4B58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Monitoring and identifying outbreak specific trends (exposure/risk follow up) for specific groups (e.g. children under 5)</a:t>
            </a:r>
          </a:p>
        </p:txBody>
      </p:sp>
      <p:sp>
        <p:nvSpPr>
          <p:cNvPr id="9" name="Google Shape;226;p20">
            <a:extLst>
              <a:ext uri="{FF2B5EF4-FFF2-40B4-BE49-F238E27FC236}">
                <a16:creationId xmlns:a16="http://schemas.microsoft.com/office/drawing/2014/main" id="{802DF06A-1F2D-3D42-9A4B-288EECE86176}"/>
              </a:ext>
            </a:extLst>
          </p:cNvPr>
          <p:cNvSpPr/>
          <p:nvPr/>
        </p:nvSpPr>
        <p:spPr>
          <a:xfrm>
            <a:off x="2667195" y="1808903"/>
            <a:ext cx="1873770" cy="2766869"/>
          </a:xfrm>
          <a:prstGeom prst="rect">
            <a:avLst/>
          </a:prstGeom>
          <a:noFill/>
          <a:ln w="63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144000" rIns="72000" bIns="0" anchor="t" anchorCtr="0">
            <a:noAutofit/>
          </a:bodyPr>
          <a:lstStyle/>
          <a:p>
            <a:pPr marL="6350" lvl="1" algn="ctr" defTabSz="342900">
              <a:buClr>
                <a:srgbClr val="4B5866"/>
              </a:buClr>
              <a:buSzPts val="2800"/>
              <a:defRPr/>
            </a:pPr>
            <a:r>
              <a:rPr lang="en-GB" sz="1000" b="1" kern="1200" dirty="0">
                <a:solidFill>
                  <a:srgbClr val="204669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ENDEMIC OUTBREAKS</a:t>
            </a:r>
          </a:p>
          <a:p>
            <a:pPr marL="6350" lvl="1" algn="ctr" defTabSz="342900">
              <a:buClr>
                <a:srgbClr val="4B5866"/>
              </a:buClr>
              <a:buSzPts val="2800"/>
              <a:defRPr/>
            </a:pPr>
            <a:r>
              <a:rPr lang="en-GB" sz="1000" b="1" kern="1200" dirty="0">
                <a:solidFill>
                  <a:srgbClr val="2F9C67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Cholera, Plague</a:t>
            </a:r>
          </a:p>
          <a:p>
            <a:pPr marL="257175" lvl="1" indent="-257175" defTabSz="342900">
              <a:buClr>
                <a:srgbClr val="4B586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900" kern="1200" dirty="0">
              <a:solidFill>
                <a:srgbClr val="4B5866"/>
              </a:solidFill>
              <a:latin typeface="Calibri Light"/>
              <a:ea typeface="Calibri"/>
              <a:cs typeface="Calibri"/>
              <a:sym typeface="Calibri"/>
            </a:endParaRPr>
          </a:p>
          <a:p>
            <a:pPr marL="177800" lvl="1" indent="-88900" defTabSz="342900">
              <a:buClr>
                <a:srgbClr val="4B586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900" kern="1200" dirty="0">
                <a:solidFill>
                  <a:srgbClr val="2046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Understanding disease dynamics</a:t>
            </a:r>
          </a:p>
          <a:p>
            <a:pPr marL="177800" lvl="1" indent="-88900" defTabSz="342900">
              <a:buClr>
                <a:srgbClr val="4B586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900" kern="1200" dirty="0">
              <a:solidFill>
                <a:srgbClr val="20466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Calibri"/>
            </a:endParaRPr>
          </a:p>
          <a:p>
            <a:pPr marL="177800" lvl="1" indent="-88900" defTabSz="342900">
              <a:buClr>
                <a:srgbClr val="4B586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900" kern="1200" dirty="0">
                <a:solidFill>
                  <a:srgbClr val="2046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Interaction with malnutrition, diarrhoea and gender?</a:t>
            </a:r>
          </a:p>
          <a:p>
            <a:pPr marL="177800" lvl="1" indent="-88900" defTabSz="342900">
              <a:buClr>
                <a:srgbClr val="4B586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900" kern="1200" dirty="0">
              <a:solidFill>
                <a:srgbClr val="20466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Calibri"/>
            </a:endParaRPr>
          </a:p>
          <a:p>
            <a:pPr marL="177800" lvl="1" indent="-88900" defTabSz="342900">
              <a:buClr>
                <a:srgbClr val="4B586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900" kern="1200" dirty="0">
                <a:solidFill>
                  <a:srgbClr val="2046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Knowledge and practices (prevention/ risk)</a:t>
            </a:r>
          </a:p>
          <a:p>
            <a:pPr marL="177800" lvl="1" indent="-88900" defTabSz="342900">
              <a:buClr>
                <a:srgbClr val="4B5866"/>
              </a:buClr>
              <a:buSzPct val="100000"/>
              <a:defRPr/>
            </a:pPr>
            <a:endParaRPr lang="en-GB" sz="900" kern="1200" dirty="0">
              <a:solidFill>
                <a:srgbClr val="20466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Calibri"/>
            </a:endParaRPr>
          </a:p>
          <a:p>
            <a:pPr marL="177800" lvl="1" indent="-88900" defTabSz="342900">
              <a:buClr>
                <a:srgbClr val="4B586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900" kern="1200" dirty="0">
                <a:solidFill>
                  <a:srgbClr val="2046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Broader health dynamics</a:t>
            </a:r>
            <a:endParaRPr lang="en-GB" sz="900" kern="1200" dirty="0">
              <a:solidFill>
                <a:srgbClr val="20466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57175" lvl="1" indent="-257175" defTabSz="342900">
              <a:buClr>
                <a:srgbClr val="4B586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1000" kern="1200" dirty="0">
              <a:solidFill>
                <a:srgbClr val="4B5866"/>
              </a:solidFill>
              <a:latin typeface="Calibri Light"/>
              <a:ea typeface="Calibri"/>
              <a:cs typeface="Calibri"/>
              <a:sym typeface="Calibri"/>
            </a:endParaRPr>
          </a:p>
          <a:p>
            <a:pPr marL="257175" lvl="1" indent="-257175" defTabSz="342900">
              <a:buClr>
                <a:srgbClr val="4B586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1000" kern="1200" dirty="0">
              <a:solidFill>
                <a:srgbClr val="4B5866"/>
              </a:solidFill>
              <a:latin typeface="Calibri Light"/>
              <a:ea typeface="Calibri"/>
              <a:cs typeface="Calibri"/>
              <a:sym typeface="Calibri"/>
            </a:endParaRPr>
          </a:p>
          <a:p>
            <a:pPr marL="257175" lvl="1" indent="-257175" defTabSz="342900">
              <a:buClr>
                <a:srgbClr val="4B586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1000" kern="1200" dirty="0">
              <a:solidFill>
                <a:srgbClr val="4B5866"/>
              </a:solidFill>
              <a:latin typeface="Calibri Light" panose="020F0302020204030204"/>
              <a:ea typeface="+mn-ea"/>
              <a:cs typeface="Calibri"/>
              <a:sym typeface="Calibri"/>
            </a:endParaRPr>
          </a:p>
        </p:txBody>
      </p:sp>
      <p:sp>
        <p:nvSpPr>
          <p:cNvPr id="10" name="Google Shape;226;p20">
            <a:extLst>
              <a:ext uri="{FF2B5EF4-FFF2-40B4-BE49-F238E27FC236}">
                <a16:creationId xmlns:a16="http://schemas.microsoft.com/office/drawing/2014/main" id="{E551481A-42D3-864F-AAD9-AEC0306CBD24}"/>
              </a:ext>
            </a:extLst>
          </p:cNvPr>
          <p:cNvSpPr/>
          <p:nvPr/>
        </p:nvSpPr>
        <p:spPr>
          <a:xfrm>
            <a:off x="4665194" y="1831389"/>
            <a:ext cx="1852157" cy="2766870"/>
          </a:xfrm>
          <a:prstGeom prst="rect">
            <a:avLst/>
          </a:prstGeom>
          <a:noFill/>
          <a:ln w="63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144000" rIns="72000" bIns="0" anchor="t" anchorCtr="0">
            <a:noAutofit/>
          </a:bodyPr>
          <a:lstStyle/>
          <a:p>
            <a:pPr marL="6350" lvl="1" algn="ctr" defTabSz="342900">
              <a:buClr>
                <a:srgbClr val="4B5866"/>
              </a:buClr>
              <a:buSzPts val="2800"/>
              <a:defRPr/>
            </a:pPr>
            <a:r>
              <a:rPr lang="en-GB" sz="1000" b="1" kern="1200" dirty="0">
                <a:solidFill>
                  <a:srgbClr val="204669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BROADER IMPACTS</a:t>
            </a:r>
          </a:p>
          <a:p>
            <a:pPr marL="6350" lvl="1" algn="ctr" defTabSz="342900">
              <a:buClr>
                <a:srgbClr val="4B5866"/>
              </a:buClr>
              <a:buSzPts val="2800"/>
              <a:defRPr/>
            </a:pPr>
            <a:r>
              <a:rPr lang="en-GB" sz="1000" b="1" kern="1200" dirty="0">
                <a:solidFill>
                  <a:srgbClr val="2F9C67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COVID</a:t>
            </a:r>
          </a:p>
          <a:p>
            <a:pPr marL="257175" lvl="1" indent="-257175" defTabSz="342900">
              <a:buClr>
                <a:srgbClr val="4B586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1000" kern="1200" dirty="0">
              <a:solidFill>
                <a:srgbClr val="4B5866"/>
              </a:solidFill>
              <a:latin typeface="Calibri Light"/>
              <a:ea typeface="Calibri"/>
              <a:cs typeface="Calibri"/>
              <a:sym typeface="Calibri"/>
            </a:endParaRPr>
          </a:p>
          <a:p>
            <a:pPr marL="177800" lvl="1" indent="-88900" defTabSz="342900">
              <a:buClr>
                <a:srgbClr val="20466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900" kern="1200" dirty="0">
                <a:solidFill>
                  <a:srgbClr val="2046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Monitoring and explaining the causes of trends in the use of health services </a:t>
            </a:r>
          </a:p>
          <a:p>
            <a:pPr marL="177800" lvl="1" indent="-88900" defTabSz="342900">
              <a:buClr>
                <a:srgbClr val="20466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900" kern="1200" dirty="0">
              <a:solidFill>
                <a:srgbClr val="20466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Calibri"/>
            </a:endParaRPr>
          </a:p>
          <a:p>
            <a:pPr marL="177800" lvl="1" indent="-88900" defTabSz="342900">
              <a:buClr>
                <a:srgbClr val="20466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900" kern="1200" dirty="0">
                <a:solidFill>
                  <a:srgbClr val="2046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Understanding the impacts of COVID-19</a:t>
            </a:r>
          </a:p>
          <a:p>
            <a:pPr marL="177800" lvl="1" indent="-88900" defTabSz="342900">
              <a:buClr>
                <a:srgbClr val="20466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900" kern="1200" dirty="0">
              <a:solidFill>
                <a:srgbClr val="20466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Calibri"/>
            </a:endParaRPr>
          </a:p>
          <a:p>
            <a:pPr marL="177800" lvl="1" indent="-88900" defTabSz="342900">
              <a:buClr>
                <a:srgbClr val="20466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900" kern="1200" dirty="0">
                <a:solidFill>
                  <a:srgbClr val="2046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On women/girls</a:t>
            </a:r>
          </a:p>
          <a:p>
            <a:pPr marL="177800" lvl="1" indent="-88900" defTabSz="342900">
              <a:buClr>
                <a:srgbClr val="20466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900" kern="1200" dirty="0">
              <a:solidFill>
                <a:srgbClr val="20466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Calibri"/>
            </a:endParaRPr>
          </a:p>
          <a:p>
            <a:pPr marL="177800" lvl="1" indent="-88900" defTabSz="342900">
              <a:buClr>
                <a:srgbClr val="20466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900" kern="1200" dirty="0">
                <a:solidFill>
                  <a:srgbClr val="2046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On other diseases </a:t>
            </a:r>
          </a:p>
          <a:p>
            <a:pPr marL="177800" lvl="1" indent="-88900" defTabSz="342900">
              <a:buClr>
                <a:srgbClr val="20466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900" kern="1200" dirty="0">
              <a:solidFill>
                <a:srgbClr val="20466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Calibri"/>
            </a:endParaRPr>
          </a:p>
          <a:p>
            <a:pPr marL="177800" lvl="1" indent="-88900" defTabSz="342900">
              <a:buClr>
                <a:srgbClr val="20466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900" kern="1200" dirty="0">
                <a:solidFill>
                  <a:srgbClr val="2046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Monitoring the impact of school closures on adolescent health </a:t>
            </a:r>
            <a:endParaRPr lang="en-GB" sz="900" kern="1200" dirty="0">
              <a:solidFill>
                <a:srgbClr val="20466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Google Shape;226;p20">
            <a:extLst>
              <a:ext uri="{FF2B5EF4-FFF2-40B4-BE49-F238E27FC236}">
                <a16:creationId xmlns:a16="http://schemas.microsoft.com/office/drawing/2014/main" id="{1BF736A7-D038-6341-A56D-CBC6F3B29699}"/>
              </a:ext>
            </a:extLst>
          </p:cNvPr>
          <p:cNvSpPr/>
          <p:nvPr/>
        </p:nvSpPr>
        <p:spPr>
          <a:xfrm>
            <a:off x="6663192" y="1812625"/>
            <a:ext cx="1852157" cy="2766869"/>
          </a:xfrm>
          <a:prstGeom prst="rect">
            <a:avLst/>
          </a:prstGeom>
          <a:noFill/>
          <a:ln w="63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144000" rIns="72000" bIns="0" anchor="t" anchorCtr="0">
            <a:noAutofit/>
          </a:bodyPr>
          <a:lstStyle/>
          <a:p>
            <a:pPr marL="6350" lvl="1" algn="ctr" defTabSz="342900">
              <a:buClr>
                <a:srgbClr val="4B5866"/>
              </a:buClr>
              <a:buSzPts val="2800"/>
              <a:defRPr/>
            </a:pPr>
            <a:r>
              <a:rPr lang="en-GB" sz="1000" b="1" kern="1200" dirty="0">
                <a:solidFill>
                  <a:srgbClr val="204669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LONG-TERM HEALTH</a:t>
            </a:r>
          </a:p>
          <a:p>
            <a:pPr marL="6350" lvl="1" algn="ctr" defTabSz="342900">
              <a:buClr>
                <a:srgbClr val="4B5866"/>
              </a:buClr>
              <a:buSzPts val="2800"/>
              <a:defRPr/>
            </a:pPr>
            <a:r>
              <a:rPr lang="en-GB" sz="1000" b="1" kern="1200" dirty="0">
                <a:solidFill>
                  <a:srgbClr val="2F9C67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MALNUTRITION</a:t>
            </a:r>
          </a:p>
          <a:p>
            <a:pPr marL="257175" lvl="1" indent="-257175" defTabSz="342900">
              <a:buClr>
                <a:srgbClr val="4B586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1000" kern="1200" dirty="0">
              <a:solidFill>
                <a:srgbClr val="4B5866"/>
              </a:solidFill>
              <a:latin typeface="Calibri Light"/>
              <a:ea typeface="Calibri"/>
              <a:cs typeface="Calibri"/>
              <a:sym typeface="Calibri"/>
            </a:endParaRPr>
          </a:p>
          <a:p>
            <a:pPr marL="177800" lvl="1" indent="-88900" defTabSz="342900">
              <a:buClr>
                <a:srgbClr val="20466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900" kern="1200" dirty="0">
                <a:solidFill>
                  <a:srgbClr val="4B58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Integrated factors recurrent </a:t>
            </a:r>
            <a:br>
              <a:rPr lang="en-GB" sz="900" kern="1200" dirty="0">
                <a:solidFill>
                  <a:srgbClr val="4B58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</a:br>
            <a:r>
              <a:rPr lang="en-GB" sz="900" kern="1200" dirty="0">
                <a:solidFill>
                  <a:srgbClr val="4B58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in cases of anaemia</a:t>
            </a:r>
          </a:p>
          <a:p>
            <a:pPr marL="177800" lvl="1" indent="-88900" defTabSz="342900">
              <a:buClr>
                <a:srgbClr val="20466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900" kern="1200" dirty="0">
              <a:solidFill>
                <a:srgbClr val="4B586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Calibri"/>
            </a:endParaRPr>
          </a:p>
          <a:p>
            <a:pPr marL="177800" lvl="1" indent="-88900" defTabSz="342900">
              <a:buClr>
                <a:srgbClr val="20466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900" kern="1200" dirty="0">
                <a:solidFill>
                  <a:srgbClr val="4B58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Gendered dimensions of malnutrition</a:t>
            </a:r>
          </a:p>
          <a:p>
            <a:pPr marL="177800" lvl="1" indent="-88900" defTabSz="342900">
              <a:buClr>
                <a:srgbClr val="20466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900" kern="1200" dirty="0">
              <a:solidFill>
                <a:srgbClr val="4B586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Calibri"/>
            </a:endParaRPr>
          </a:p>
          <a:p>
            <a:pPr marL="177800" lvl="1" indent="-88900" defTabSz="342900">
              <a:buClr>
                <a:srgbClr val="20466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900" kern="1200" dirty="0">
                <a:solidFill>
                  <a:srgbClr val="4B58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Understand the relationships/ dynamics with WASH, malaria, existing health issues</a:t>
            </a:r>
            <a:endParaRPr lang="en-GB" sz="900" kern="12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5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443839FC-234A-FB45-A6CB-14C4B1941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1445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Video explaining CASS and IOA</a:t>
            </a:r>
          </a:p>
          <a:p>
            <a:pPr marL="133350" indent="0">
              <a:buNone/>
            </a:pPr>
            <a:r>
              <a:rPr lang="en-US" dirty="0">
                <a:solidFill>
                  <a:srgbClr val="20466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https://www.youtube.com/watch?v=-3EOn1yil1w</a:t>
            </a:r>
            <a:endParaRPr lang="en-GB" dirty="0">
              <a:solidFill>
                <a:srgbClr val="204669"/>
              </a:solidFill>
            </a:endParaRPr>
          </a:p>
          <a:p>
            <a:pPr marL="133350" indent="0">
              <a:buNone/>
            </a:pPr>
            <a:r>
              <a:rPr lang="en-GB" dirty="0">
                <a:solidFill>
                  <a:srgbClr val="204669"/>
                </a:solidFill>
              </a:rPr>
              <a:t>Use of IOA in the Democratic Republic of Congo (DRC) 2018-2020 – </a:t>
            </a:r>
            <a:r>
              <a:rPr lang="en-GB" u="sng" dirty="0">
                <a:solidFill>
                  <a:srgbClr val="20466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https://www.youtube.com/watch?v=7Sl7e24iKk4&amp;t=3s</a:t>
            </a:r>
            <a:r>
              <a:rPr lang="en-GB" dirty="0">
                <a:solidFill>
                  <a:srgbClr val="204669"/>
                </a:solidFill>
              </a:rPr>
              <a:t> 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ADC413B-2E85-984B-96B2-7E9234FB599F}"/>
              </a:ext>
            </a:extLst>
          </p:cNvPr>
          <p:cNvSpPr/>
          <p:nvPr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FCCF9E">
              <a:alpha val="10000"/>
            </a:srgbClr>
          </a:solidFill>
          <a:ln w="6350">
            <a:solidFill>
              <a:srgbClr val="FCC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9602A6-BFC4-EE4F-B7FF-45DD6EB90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855" y="689429"/>
            <a:ext cx="933595" cy="904420"/>
          </a:xfrm>
          <a:prstGeom prst="rect">
            <a:avLst/>
          </a:prstGeom>
        </p:spPr>
      </p:pic>
      <p:sp>
        <p:nvSpPr>
          <p:cNvPr id="18" name="Titre 17">
            <a:extLst>
              <a:ext uri="{FF2B5EF4-FFF2-40B4-BE49-F238E27FC236}">
                <a16:creationId xmlns:a16="http://schemas.microsoft.com/office/drawing/2014/main" id="{226F1DD4-5903-4E4C-A030-AB6EAFAD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590931"/>
          </a:xfrm>
        </p:spPr>
        <p:txBody>
          <a:bodyPr/>
          <a:lstStyle/>
          <a:p>
            <a:r>
              <a:rPr lang="fr-FR"/>
              <a:t>Case example</a:t>
            </a:r>
            <a:br>
              <a:rPr lang="fr-FR"/>
            </a:b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71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26128-4C54-294A-A18C-2CF62B17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Ensuring the use of research evidence</a:t>
            </a:r>
          </a:p>
        </p:txBody>
      </p:sp>
      <p:sp>
        <p:nvSpPr>
          <p:cNvPr id="7" name="Rectangle : avec coins arrondis en diagonale 6">
            <a:extLst>
              <a:ext uri="{FF2B5EF4-FFF2-40B4-BE49-F238E27FC236}">
                <a16:creationId xmlns:a16="http://schemas.microsoft.com/office/drawing/2014/main" id="{6C2F7BEC-5A76-3549-B6E7-84C0CE1E2D07}"/>
              </a:ext>
            </a:extLst>
          </p:cNvPr>
          <p:cNvSpPr/>
          <p:nvPr/>
        </p:nvSpPr>
        <p:spPr>
          <a:xfrm>
            <a:off x="831954" y="1574831"/>
            <a:ext cx="2773180" cy="2112750"/>
          </a:xfrm>
          <a:prstGeom prst="round2DiagRect">
            <a:avLst/>
          </a:prstGeom>
          <a:solidFill>
            <a:srgbClr val="204669">
              <a:alpha val="10000"/>
            </a:srgbClr>
          </a:solidFill>
          <a:ln w="6350">
            <a:solidFill>
              <a:srgbClr val="204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fr-FR"/>
          </a:p>
        </p:txBody>
      </p:sp>
      <p:sp>
        <p:nvSpPr>
          <p:cNvPr id="8" name="Rectangle : avec coins arrondis en diagonale 7">
            <a:extLst>
              <a:ext uri="{FF2B5EF4-FFF2-40B4-BE49-F238E27FC236}">
                <a16:creationId xmlns:a16="http://schemas.microsoft.com/office/drawing/2014/main" id="{1A3CF12F-4183-3444-9B54-1CA48A92853B}"/>
              </a:ext>
            </a:extLst>
          </p:cNvPr>
          <p:cNvSpPr/>
          <p:nvPr/>
        </p:nvSpPr>
        <p:spPr>
          <a:xfrm>
            <a:off x="4264701" y="1574831"/>
            <a:ext cx="2773180" cy="2112750"/>
          </a:xfrm>
          <a:prstGeom prst="round2DiagRect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7249191-F2C3-4A4B-9508-172843CD88A6}"/>
              </a:ext>
            </a:extLst>
          </p:cNvPr>
          <p:cNvSpPr txBox="1"/>
          <p:nvPr/>
        </p:nvSpPr>
        <p:spPr>
          <a:xfrm>
            <a:off x="946008" y="1754367"/>
            <a:ext cx="243427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204669"/>
              </a:buClr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2046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Include the relevant stakeholders in survey design and study questions</a:t>
            </a:r>
          </a:p>
          <a:p>
            <a:pPr marL="171450" indent="-171450">
              <a:spcAft>
                <a:spcPts val="600"/>
              </a:spcAft>
              <a:buClr>
                <a:srgbClr val="204669"/>
              </a:buClr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2046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Prioritize questions/information required by decision-makers</a:t>
            </a:r>
          </a:p>
          <a:p>
            <a:pPr marL="171450" indent="-171450">
              <a:spcAft>
                <a:spcPts val="600"/>
              </a:spcAft>
              <a:buClr>
                <a:srgbClr val="204669"/>
              </a:buClr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2046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Triangulate and integrate data</a:t>
            </a:r>
          </a:p>
          <a:p>
            <a:pPr marL="171450" indent="-171450">
              <a:spcAft>
                <a:spcPts val="600"/>
              </a:spcAft>
              <a:buClr>
                <a:srgbClr val="204669"/>
              </a:buClr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2046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Coordinate data well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1D784DC-B598-5C47-AD5D-EBBA2B233641}"/>
              </a:ext>
            </a:extLst>
          </p:cNvPr>
          <p:cNvSpPr txBox="1"/>
          <p:nvPr/>
        </p:nvSpPr>
        <p:spPr>
          <a:xfrm>
            <a:off x="4366887" y="1754367"/>
            <a:ext cx="243115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2F9C67"/>
              </a:buClr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2046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  <a:r>
              <a:rPr lang="fr-FR" sz="120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Discuss results with different researchers and analysts before presenting</a:t>
            </a:r>
          </a:p>
          <a:p>
            <a:pPr marL="171450" indent="-171450">
              <a:spcAft>
                <a:spcPts val="600"/>
              </a:spcAft>
              <a:buClr>
                <a:srgbClr val="2F9C67"/>
              </a:buClr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Systematically present results</a:t>
            </a:r>
          </a:p>
          <a:p>
            <a:pPr marL="171450" indent="-171450">
              <a:spcAft>
                <a:spcPts val="600"/>
              </a:spcAft>
              <a:buClr>
                <a:srgbClr val="2F9C67"/>
              </a:buClr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Organize discussions with influencers and decision-makers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3C86392-53F3-A249-9EE9-E722FD65D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594" y="2384737"/>
            <a:ext cx="660107" cy="25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4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7902F-9BCC-C640-8DDD-75839A9E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Co-development of actions based on IOA evidence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A083247-C7B1-B849-A9ED-C5BBE3F2073B}"/>
              </a:ext>
            </a:extLst>
          </p:cNvPr>
          <p:cNvGrpSpPr/>
          <p:nvPr/>
        </p:nvGrpSpPr>
        <p:grpSpPr>
          <a:xfrm>
            <a:off x="4122297" y="1581462"/>
            <a:ext cx="3331134" cy="2503358"/>
            <a:chOff x="3979889" y="1274164"/>
            <a:chExt cx="3740045" cy="28106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AEBF60-75DE-6E43-A92F-B8EFA24502FC}"/>
                </a:ext>
              </a:extLst>
            </p:cNvPr>
            <p:cNvSpPr/>
            <p:nvPr/>
          </p:nvSpPr>
          <p:spPr>
            <a:xfrm>
              <a:off x="3979889" y="1274164"/>
              <a:ext cx="3740045" cy="2810656"/>
            </a:xfrm>
            <a:prstGeom prst="rect">
              <a:avLst/>
            </a:prstGeom>
            <a:solidFill>
              <a:srgbClr val="2046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A44A8709-801E-C341-89F4-2615A9C49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90" t="11174"/>
            <a:stretch/>
          </p:blipFill>
          <p:spPr>
            <a:xfrm>
              <a:off x="4094031" y="1423175"/>
              <a:ext cx="3511760" cy="2512635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396144F-A71D-D74E-9348-9509FC130DEE}"/>
              </a:ext>
            </a:extLst>
          </p:cNvPr>
          <p:cNvSpPr/>
          <p:nvPr/>
        </p:nvSpPr>
        <p:spPr>
          <a:xfrm>
            <a:off x="728455" y="1581462"/>
            <a:ext cx="2996601" cy="495108"/>
          </a:xfrm>
          <a:prstGeom prst="rect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204669"/>
                </a:solidFill>
                <a:latin typeface="Open Sans Light" panose="020B0306030504020204" pitchFamily="34" charset="0"/>
                <a:ea typeface="OpenSans-Light" panose="020B0606030504020204" pitchFamily="34" charset="0"/>
                <a:cs typeface="OpenSans-Light" panose="020B0606030504020204" pitchFamily="34" charset="0"/>
              </a:rPr>
              <a:t>Those generating evidence should support those who are intended to use it.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335FFA-6D76-7E4E-9C15-0A6D619FC811}"/>
              </a:ext>
            </a:extLst>
          </p:cNvPr>
          <p:cNvSpPr/>
          <p:nvPr/>
        </p:nvSpPr>
        <p:spPr>
          <a:xfrm>
            <a:off x="728433" y="2447087"/>
            <a:ext cx="2996601" cy="633608"/>
          </a:xfrm>
          <a:prstGeom prst="rect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204669"/>
                </a:solidFill>
                <a:latin typeface="Open Sans Light" panose="020B0306030504020204" pitchFamily="34" charset="0"/>
                <a:ea typeface="OpenSans-Light" panose="020B0606030504020204" pitchFamily="34" charset="0"/>
                <a:cs typeface="OpenSans-Light" panose="020B0606030504020204" pitchFamily="34" charset="0"/>
              </a:rPr>
              <a:t>The more involved they are, the more invested the response actors will be in using the data to influence decision-making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21ADDE-CD4B-4848-A32C-EBBAB8860B2D}"/>
              </a:ext>
            </a:extLst>
          </p:cNvPr>
          <p:cNvSpPr/>
          <p:nvPr/>
        </p:nvSpPr>
        <p:spPr>
          <a:xfrm>
            <a:off x="728432" y="3451212"/>
            <a:ext cx="2996601" cy="633608"/>
          </a:xfrm>
          <a:prstGeom prst="rect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204669"/>
                </a:solidFill>
                <a:latin typeface="Open Sans Light" panose="020B0306030504020204" pitchFamily="34" charset="0"/>
                <a:ea typeface="OpenSans-Light" panose="020B0606030504020204" pitchFamily="34" charset="0"/>
                <a:cs typeface="OpenSans-Light" panose="020B0606030504020204" pitchFamily="34" charset="0"/>
              </a:rPr>
              <a:t>After the development of recommendations/actions, what should come next to make sure they are implemented?</a:t>
            </a:r>
          </a:p>
        </p:txBody>
      </p:sp>
    </p:spTree>
    <p:extLst>
      <p:ext uri="{BB962C8B-B14F-4D97-AF65-F5344CB8AC3E}">
        <p14:creationId xmlns:p14="http://schemas.microsoft.com/office/powerpoint/2010/main" val="262343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26128-4C54-294A-A18C-2CF62B17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Tracking the implementation of research recommendations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0DC81-EA2F-7F48-98AE-340A859C7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6537"/>
            <a:ext cx="5734675" cy="326350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  <a:latin typeface="Montserrat Ligh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We’re doing social science but no one is using our data</a:t>
            </a:r>
            <a:endParaRPr lang="en-GB" dirty="0">
              <a:latin typeface="Montserrat Light" pitchFamily="2" charset="77"/>
              <a:ea typeface="Times New Roman" panose="02020603050405020304" pitchFamily="18" charset="0"/>
            </a:endParaRPr>
          </a:p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FA4E1C-1523-6544-A196-6500662805A7}"/>
              </a:ext>
            </a:extLst>
          </p:cNvPr>
          <p:cNvSpPr txBox="1"/>
          <p:nvPr/>
        </p:nvSpPr>
        <p:spPr>
          <a:xfrm>
            <a:off x="941350" y="1406044"/>
            <a:ext cx="383118" cy="94731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GB" sz="10000" b="1" dirty="0">
                <a:solidFill>
                  <a:srgbClr val="2F9C67">
                    <a:alpha val="20937"/>
                  </a:srgbClr>
                </a:solidFill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endParaRPr lang="fr-FR" sz="10000">
              <a:solidFill>
                <a:srgbClr val="2F9C67">
                  <a:alpha val="20937"/>
                </a:srgb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5A86BAA-C1A1-3C4D-873C-A68C701C07E7}"/>
              </a:ext>
            </a:extLst>
          </p:cNvPr>
          <p:cNvSpPr txBox="1"/>
          <p:nvPr/>
        </p:nvSpPr>
        <p:spPr>
          <a:xfrm>
            <a:off x="5472660" y="1583154"/>
            <a:ext cx="55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04669"/>
                </a:solidFill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493AA1-7F4C-ED4F-AC59-4F34EB8CB2A9}"/>
              </a:ext>
            </a:extLst>
          </p:cNvPr>
          <p:cNvSpPr/>
          <p:nvPr/>
        </p:nvSpPr>
        <p:spPr>
          <a:xfrm>
            <a:off x="1193149" y="2281903"/>
            <a:ext cx="4390687" cy="556664"/>
          </a:xfrm>
          <a:prstGeom prst="rect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204669"/>
                </a:solidFill>
                <a:latin typeface="Open Sans Light" panose="020B0306030504020204" pitchFamily="34" charset="0"/>
                <a:ea typeface="OpenSans-Light" panose="020B0606030504020204" pitchFamily="34" charset="0"/>
                <a:cs typeface="OpenSans-Light" panose="020B0606030504020204" pitchFamily="34" charset="0"/>
              </a:rPr>
              <a:t>Part of making sure that evidence is used is then </a:t>
            </a:r>
            <a:r>
              <a:rPr lang="en-US" sz="1100" b="1" i="1">
                <a:solidFill>
                  <a:srgbClr val="204669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actively tracking or monitoring if and how </a:t>
            </a:r>
            <a:r>
              <a:rPr lang="en-US" sz="1100">
                <a:solidFill>
                  <a:srgbClr val="204669"/>
                </a:solidFill>
                <a:latin typeface="Open Sans Light" panose="020B0306030504020204" pitchFamily="34" charset="0"/>
                <a:ea typeface="OpenSans-Light" panose="020B0606030504020204" pitchFamily="34" charset="0"/>
                <a:cs typeface="OpenSans-Light" panose="020B0606030504020204" pitchFamily="34" charset="0"/>
              </a:rPr>
              <a:t>the evidence has been taken up.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8FB407-8757-8241-BD50-28114FA20986}"/>
              </a:ext>
            </a:extLst>
          </p:cNvPr>
          <p:cNvSpPr txBox="1"/>
          <p:nvPr/>
        </p:nvSpPr>
        <p:spPr>
          <a:xfrm>
            <a:off x="1193149" y="3079060"/>
            <a:ext cx="439068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204669"/>
              </a:buClr>
              <a:buFont typeface="Arial" panose="020B0604020202020204" pitchFamily="34" charset="0"/>
              <a:buChar char="•"/>
            </a:pPr>
            <a:r>
              <a:rPr lang="fr-FR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Please think about any experiences from your work of when you had to track that recommendations made for a project were actually taken up. </a:t>
            </a:r>
          </a:p>
          <a:p>
            <a:pPr marL="171450" indent="-171450">
              <a:buClr>
                <a:srgbClr val="204669"/>
              </a:buClr>
              <a:buFont typeface="Arial" panose="020B0604020202020204" pitchFamily="34" charset="0"/>
              <a:buChar char="•"/>
            </a:pPr>
            <a:r>
              <a:rPr lang="fr-FR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did you do?</a:t>
            </a:r>
          </a:p>
        </p:txBody>
      </p:sp>
    </p:spTree>
    <p:extLst>
      <p:ext uri="{BB962C8B-B14F-4D97-AF65-F5344CB8AC3E}">
        <p14:creationId xmlns:p14="http://schemas.microsoft.com/office/powerpoint/2010/main" val="31354435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2065</TotalTime>
  <Words>1191</Words>
  <Application>Microsoft Macintosh PowerPoint</Application>
  <PresentationFormat>Affichage à l'écran (16:9)</PresentationFormat>
  <Paragraphs>117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Montserrat Light</vt:lpstr>
      <vt:lpstr>Open Sans</vt:lpstr>
      <vt:lpstr>Open Sans Light</vt:lpstr>
      <vt:lpstr>Open Sans Semibold</vt:lpstr>
      <vt:lpstr>OpenSans-Light</vt:lpstr>
      <vt:lpstr>Thème Office</vt:lpstr>
      <vt:lpstr>Présentation PowerPoint</vt:lpstr>
      <vt:lpstr>LEARNING OUTCOMES</vt:lpstr>
      <vt:lpstr>Key questions in social science research</vt:lpstr>
      <vt:lpstr>Integrated Outbreak Analytics (IOA)</vt:lpstr>
      <vt:lpstr>Examples of IOA for public health emergencies </vt:lpstr>
      <vt:lpstr>Case example </vt:lpstr>
      <vt:lpstr>Ensuring the use of research evidence</vt:lpstr>
      <vt:lpstr>Co-development of actions based on IOA evidence </vt:lpstr>
      <vt:lpstr>Tracking the implementation of research recommendations</vt:lpstr>
      <vt:lpstr>Présentation PowerPoint</vt:lpstr>
      <vt:lpstr>Case example </vt:lpstr>
      <vt:lpstr>MONITO</vt:lpstr>
      <vt:lpstr>MONITO</vt:lpstr>
      <vt:lpstr>MONITO</vt:lpstr>
      <vt:lpstr>MONITO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66</cp:revision>
  <cp:lastPrinted>2022-03-21T12:05:02Z</cp:lastPrinted>
  <dcterms:created xsi:type="dcterms:W3CDTF">2022-03-21T09:09:42Z</dcterms:created>
  <dcterms:modified xsi:type="dcterms:W3CDTF">2022-04-08T16:55:30Z</dcterms:modified>
</cp:coreProperties>
</file>