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8" r:id="rId6"/>
    <p:sldId id="262" r:id="rId7"/>
    <p:sldId id="264" r:id="rId8"/>
    <p:sldId id="265" r:id="rId9"/>
    <p:sldId id="266" r:id="rId10"/>
    <p:sldId id="267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67"/>
    <a:srgbClr val="204669"/>
    <a:srgbClr val="D90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2"/>
    <p:restoredTop sz="94674"/>
  </p:normalViewPr>
  <p:slideViewPr>
    <p:cSldViewPr snapToGrid="0" snapToObjects="1" showGuides="1">
      <p:cViewPr varScale="1">
        <p:scale>
          <a:sx n="167" d="100"/>
          <a:sy n="167" d="100"/>
        </p:scale>
        <p:origin x="176" y="208"/>
      </p:cViewPr>
      <p:guideLst>
        <p:guide orient="horz" pos="1620"/>
        <p:guide pos="4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1BD3A4F-A24A-E344-8551-97A9DAEF6FB8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26/03/2022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‹N°›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64" b="764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Introduction to social science: </a:t>
            </a:r>
            <a:b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</a:br>
            <a:r>
              <a:rPr lang="en-US">
                <a:solidFill>
                  <a:srgbClr val="2B9C67"/>
                </a:solidFill>
                <a:latin typeface="Montserrat Light" pitchFamily="2" charset="77"/>
              </a:rPr>
              <a:t>Definition, approaches and role in humanitarian action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4580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1, SESSION 1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9313268-3F14-3B46-8D7D-62330E4DAD91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E85762D-4AB9-D24C-946F-09DD63F4D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DCB38CD-A79B-5D41-AC04-18D67CD07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DE02844-642B-514A-BDD3-5C4B0662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25460CD-4096-714B-B2EF-5211CE9BA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D6692-9E74-1748-86B6-9B719CAF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542CA-5541-AE4A-B08C-9764BCF8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A0A7F-FB23-C447-B19F-DBC9364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C4220-015B-2645-B74E-BE85EFA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8615-2D48-5F46-A0C6-680AB73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17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EE25-62BF-7148-9070-DF724CB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76274-8257-134A-897A-5EE6987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86C65-CBE5-D24E-B9F2-C7A4DD5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2C822-978E-F240-BF27-E14F205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D95C-E195-2D4A-BDAB-5B79A72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9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43E0-B4CF-864B-B165-6D651F2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588C8-28FF-6F4F-BE8A-76CCC194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E21ED-418A-D04A-9081-63D6BFAC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06ED8-230D-DC48-8702-BDF6427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A4A7ED-628A-7E4F-A0F1-62A7C87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9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D73F2-0F42-0541-B5D2-783DC80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18D4D-BF7B-044C-9C48-0BDC5ED90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E267AC-FE8A-7E4C-899F-9858A95D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4026A-2AFC-464A-A94A-BD8CC3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E5A0B-9367-554E-9810-9B9CAFF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0AC87-3E59-5245-818F-6EF1EEB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1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1B81-4FE5-C844-8451-CBCCC74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439D3-09A9-DD43-85EB-CA58ADC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CF8CA-E84C-EC42-A49E-5F4B945F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CAEB-4BAA-BB48-96E4-DDD7098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78AFBD-2BDD-CE46-97A3-824721C3F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1BB9D8-C9AB-A348-86A8-611D2E79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5F3CF2-B8F1-194A-822B-3720478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49FC2-33C6-814D-909C-482A00E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249E9-02A4-A74A-AE5B-35D3CB3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1FF2F-7A8F-554F-97C4-46619CD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25FB6-32B3-314B-A206-9AD6ADC4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15A9-3154-C446-A1B4-169B60C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80E9-1DAF-BF4E-96E6-61B4888B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967B2-25D3-2B4D-AA82-5755D9E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86E7-849A-F140-91AC-1D4D2C9D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A54C7-96AB-0047-A82F-7ECA2EA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14723-D8B2-0C4E-A016-FE5218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60E0-0F0B-8546-A9E0-74E2EAD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4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30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43366-661A-E04B-995E-A25C7617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F15828-2C45-974B-B3DD-2CD868E7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D4B0C-F372-B74D-BB7E-EAC9867E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F09FEB-0D05-6443-A7E9-68DDE77B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4F9D-2CE4-CB42-9CBD-35A386D5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116A9-689B-5D42-ACEC-1F4858B3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12EE-9D06-4941-95DA-6228549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DC9A3-4DDF-1C4C-8A15-0C94FB96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FB318-24E1-1448-B1A5-FD95F9B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47034-436A-4D49-9170-FD889C5B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BD06-C1D4-A34B-96BB-65B913A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35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3B259-1654-894C-BAC7-37EF10DA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3C6E0F-AD87-9D41-AC13-A7B48DB0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C3250-3C12-1B4B-A5E2-07F875DC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302E2-ABA6-724B-9D77-64EB7CF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D9FA1-01CC-ED4E-A392-2F73CD0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1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0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6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26/03/2022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406DD1-E112-9E47-A65C-841964A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B26E3-F185-7849-A3F2-13623464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66FAF-3C31-2743-830F-17E78CFB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700A-5575-4944-8DB4-00964DB9EBCB}" type="datetimeFigureOut"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82D28-B658-C24F-A780-61844DB0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C94E7-4328-2045-AF7D-74D8F58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DB1B-06A7-B849-835D-30BFE4CD0E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8387"/>
            <a:ext cx="7886700" cy="3263504"/>
          </a:xfrm>
        </p:spPr>
        <p:txBody>
          <a:bodyPr>
            <a:noAutofit/>
          </a:bodyPr>
          <a:lstStyle/>
          <a:p>
            <a:r>
              <a:rPr lang="fr-FR"/>
              <a:t>The use of social science is of critical importance to humanitarian action:</a:t>
            </a:r>
          </a:p>
          <a:p>
            <a:r>
              <a:rPr lang="fr-FR"/>
              <a:t>To understand people’s perceptions, values, priorities, beliefs and life experiences</a:t>
            </a:r>
          </a:p>
          <a:p>
            <a:r>
              <a:rPr lang="fr-FR"/>
              <a:t>To consider how systems responding to a crisis are organized, and which systems already exist</a:t>
            </a:r>
          </a:p>
          <a:p>
            <a:pPr lvl="1">
              <a:lnSpc>
                <a:spcPts val="15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/>
              <a:t>To understand how social, cultural, psychological, historical, political and economic factors influence people’s behaviour and / or the functioning of systems responding to the emergency. </a:t>
            </a:r>
          </a:p>
          <a:p>
            <a:pPr lvl="1">
              <a:lnSpc>
                <a:spcPts val="15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/>
              <a:t>To identify potential tensions in how communities see and interpret the response</a:t>
            </a:r>
          </a:p>
          <a:p>
            <a:pPr lvl="1">
              <a:lnSpc>
                <a:spcPts val="15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/>
              <a:t>To understand local priorities for action</a:t>
            </a:r>
          </a:p>
          <a:p>
            <a:pPr lvl="1">
              <a:lnSpc>
                <a:spcPts val="15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/>
              <a:t>To identify local capacities, resources and current actions.</a:t>
            </a:r>
          </a:p>
          <a:p>
            <a:pPr lvl="1">
              <a:lnSpc>
                <a:spcPts val="15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/>
              <a:t>And to use this information to adapt the design and delivery of services during an emergency. </a:t>
            </a:r>
          </a:p>
          <a:p>
            <a:r>
              <a:rPr lang="fr-FR"/>
              <a:t>Social science is particularly important when activities involve engaging with affected communities, and social science approaches can support the design and delivery of community-led responses.</a:t>
            </a:r>
          </a:p>
          <a:p>
            <a:r>
              <a:rPr lang="fr-FR"/>
              <a:t>Research should be ‘operational’, producing findings that are both usable &amp; used.</a:t>
            </a: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5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en-GB" dirty="0"/>
              <a:t>Become familiar with concepts and key consideration of social sciences </a:t>
            </a:r>
            <a:br>
              <a:rPr lang="en-GB" dirty="0"/>
            </a:br>
            <a:r>
              <a:rPr lang="en-GB" dirty="0"/>
              <a:t>in public health emergencies and humanitarian responses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Understand how social sciences can support the design, delivery, </a:t>
            </a:r>
            <a:br>
              <a:rPr lang="en-GB" dirty="0"/>
            </a:br>
            <a:r>
              <a:rPr lang="en-GB" dirty="0"/>
              <a:t>and continuous adjustment of community engagement and/or communication </a:t>
            </a:r>
            <a:br>
              <a:rPr lang="en-GB" dirty="0"/>
            </a:br>
            <a:r>
              <a:rPr lang="en-GB" dirty="0"/>
              <a:t>activities and wider response action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1F142-E13E-F548-B7C2-6858C7AB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SOCIAL SCIENCE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F940A-3A06-C641-9BAF-5768C891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Autofit/>
          </a:bodyPr>
          <a:lstStyle/>
          <a:p>
            <a:r>
              <a:rPr lang="en-GB" dirty="0"/>
              <a:t>What is social science?</a:t>
            </a:r>
          </a:p>
          <a:p>
            <a:r>
              <a:rPr lang="fr-FR"/>
              <a:t>Society and individuals</a:t>
            </a:r>
          </a:p>
          <a:p>
            <a:endParaRPr lang="fr-FR" sz="800"/>
          </a:p>
          <a:p>
            <a:pPr marL="573088" lvl="2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>
                <a:solidFill>
                  <a:srgbClr val="204669"/>
                </a:solidFill>
              </a:rPr>
              <a:t>How individuals interact with each other</a:t>
            </a:r>
          </a:p>
          <a:p>
            <a:pPr marL="573088" lvl="2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>
                <a:solidFill>
                  <a:srgbClr val="204669"/>
                </a:solidFill>
              </a:rPr>
              <a:t>How people behave and the dynamics between different (population) groups  </a:t>
            </a:r>
          </a:p>
          <a:p>
            <a:pPr marL="573088" lvl="2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>
                <a:solidFill>
                  <a:srgbClr val="204669"/>
                </a:solidFill>
              </a:rPr>
              <a:t>How individuals influence their environment and how the environment influences the individuals</a:t>
            </a:r>
          </a:p>
          <a:p>
            <a:pPr marL="573088" lvl="2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>
                <a:solidFill>
                  <a:srgbClr val="204669"/>
                </a:solidFill>
              </a:rPr>
              <a:t>What is the world beyond our immediate experience?</a:t>
            </a:r>
          </a:p>
          <a:p>
            <a:pPr marL="573088" lvl="2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200">
                <a:solidFill>
                  <a:srgbClr val="204669"/>
                </a:solidFill>
              </a:rPr>
              <a:t>How can it help us systematically explain how our own society works?</a:t>
            </a:r>
          </a:p>
          <a:p>
            <a:pPr marL="401638" lvl="2" indent="0">
              <a:buNone/>
            </a:pPr>
            <a:endParaRPr lang="fr-FR" sz="1200"/>
          </a:p>
          <a:p>
            <a:r>
              <a:rPr lang="fr-FR"/>
              <a:t>What disciplines fall under social science?</a:t>
            </a:r>
          </a:p>
          <a:p>
            <a:r>
              <a:rPr lang="fr-FR"/>
              <a:t>What is social science research?</a:t>
            </a:r>
          </a:p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7E8B-9B14-FE42-B9BC-D3FB0C984022}"/>
              </a:ext>
            </a:extLst>
          </p:cNvPr>
          <p:cNvSpPr/>
          <p:nvPr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0C2-AF2E-444B-8B1E-A1A47224D728}"/>
              </a:ext>
            </a:extLst>
          </p:cNvPr>
          <p:cNvSpPr/>
          <p:nvPr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5A0A013-6164-5F4F-A6B2-8956495E95A8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59F365-9165-2E47-9DD6-EAAB16D2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0954E-6CD4-E84F-9DBF-A6F77D57CC55}"/>
              </a:ext>
            </a:extLst>
          </p:cNvPr>
          <p:cNvSpPr/>
          <p:nvPr/>
        </p:nvSpPr>
        <p:spPr>
          <a:xfrm>
            <a:off x="2384612" y="499528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people’s values, priorities, beliefs and life experiences interact with the response </a:t>
            </a:r>
          </a:p>
          <a:p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humanitarian needs.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F43F-733C-A744-A82E-A9959AB692AB}"/>
              </a:ext>
            </a:extLst>
          </p:cNvPr>
          <p:cNvSpPr/>
          <p:nvPr/>
        </p:nvSpPr>
        <p:spPr>
          <a:xfrm>
            <a:off x="2384612" y="1084815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consider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systems responding to the crisis are organized (e.g. the health system) </a:t>
            </a:r>
            <a:b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which mechanisms (e.g. social protection) and structures (e.g. churches) already exist.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9CDA4-9793-EE48-81CE-227583F52F36}"/>
              </a:ext>
            </a:extLst>
          </p:cNvPr>
          <p:cNvSpPr/>
          <p:nvPr/>
        </p:nvSpPr>
        <p:spPr>
          <a:xfrm>
            <a:off x="2384612" y="1670102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social, cultural, psychological, historical, political and economic factors influence people’s behaviour and / or the functioning of systems responding to the emergency.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7A595-B004-FC4A-B060-EF584CB389AF}"/>
              </a:ext>
            </a:extLst>
          </p:cNvPr>
          <p:cNvSpPr/>
          <p:nvPr/>
        </p:nvSpPr>
        <p:spPr>
          <a:xfrm>
            <a:off x="2384612" y="2255389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 gaps or tensions between how the response is being designed and delivered </a:t>
            </a:r>
            <a:b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how communities see and interpret it.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5C2F6-23C6-1D44-8EA3-6421132A7CD0}"/>
              </a:ext>
            </a:extLst>
          </p:cNvPr>
          <p:cNvSpPr/>
          <p:nvPr/>
        </p:nvSpPr>
        <p:spPr>
          <a:xfrm>
            <a:off x="2384612" y="2840676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local priorities for action, even where they contradict with the priorities </a:t>
            </a:r>
            <a:b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emergency responses.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26D36-DE3C-5B41-8598-9CD788009905}"/>
              </a:ext>
            </a:extLst>
          </p:cNvPr>
          <p:cNvSpPr/>
          <p:nvPr/>
        </p:nvSpPr>
        <p:spPr>
          <a:xfrm>
            <a:off x="2384612" y="3425961"/>
            <a:ext cx="6158752" cy="226591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local capacities and resources, and local actions.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393F3-13C5-6C46-967A-1F2ABCE3C5F7}"/>
              </a:ext>
            </a:extLst>
          </p:cNvPr>
          <p:cNvSpPr/>
          <p:nvPr/>
        </p:nvSpPr>
        <p:spPr>
          <a:xfrm>
            <a:off x="2384612" y="3843676"/>
            <a:ext cx="6158752" cy="483960"/>
          </a:xfrm>
          <a:prstGeom prst="rect">
            <a:avLst/>
          </a:prstGeom>
          <a:solidFill>
            <a:srgbClr val="204669">
              <a:alpha val="10000"/>
            </a:srgbClr>
          </a:solidFill>
          <a:ln w="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/>
            <a:r>
              <a:rPr lang="en-GB" sz="1100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use this information to adapt the design and delivery of services and the way </a:t>
            </a:r>
            <a:br>
              <a:rPr lang="en-GB" sz="1100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100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actors engage with communities throughout the response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A01F5E-8030-D347-A8B3-A5F1BFB34FB2}"/>
              </a:ext>
            </a:extLst>
          </p:cNvPr>
          <p:cNvSpPr/>
          <p:nvPr/>
        </p:nvSpPr>
        <p:spPr>
          <a:xfrm>
            <a:off x="524341" y="508525"/>
            <a:ext cx="1725800" cy="3149075"/>
          </a:xfrm>
          <a:prstGeom prst="rect">
            <a:avLst/>
          </a:prstGeom>
          <a:solidFill>
            <a:srgbClr val="2F9C67"/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SOCIAL </a:t>
            </a:r>
            <a:br>
              <a:rPr lang="en-GB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SCIENCE </a:t>
            </a:r>
            <a:br>
              <a:rPr lang="en-GB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 CRISIS RESPONSE</a:t>
            </a:r>
          </a:p>
        </p:txBody>
      </p:sp>
    </p:spTree>
    <p:extLst>
      <p:ext uri="{BB962C8B-B14F-4D97-AF65-F5344CB8AC3E}">
        <p14:creationId xmlns:p14="http://schemas.microsoft.com/office/powerpoint/2010/main" val="66160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7DDB1F-F556-284D-AB73-0A2E32B540CA}"/>
              </a:ext>
            </a:extLst>
          </p:cNvPr>
          <p:cNvSpPr/>
          <p:nvPr/>
        </p:nvSpPr>
        <p:spPr>
          <a:xfrm>
            <a:off x="405516" y="1073425"/>
            <a:ext cx="8380675" cy="3387257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08AB67-E629-D044-B34C-E2726BC4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CASE STUDY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69EDA16-69FB-1147-9DCD-97E062221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48457" y="1690976"/>
            <a:ext cx="2065621" cy="2576553"/>
          </a:xfrm>
        </p:spPr>
      </p:pic>
      <p:pic>
        <p:nvPicPr>
          <p:cNvPr id="10" name="Espace réservé du contenu 8">
            <a:extLst>
              <a:ext uri="{FF2B5EF4-FFF2-40B4-BE49-F238E27FC236}">
                <a16:creationId xmlns:a16="http://schemas.microsoft.com/office/drawing/2014/main" id="{8A641494-86F2-A14E-86E7-AF923AFF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40153" y="1690994"/>
            <a:ext cx="2661916" cy="25584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D9313C-90B8-4047-942B-847AFE4FD207}"/>
              </a:ext>
            </a:extLst>
          </p:cNvPr>
          <p:cNvSpPr txBox="1"/>
          <p:nvPr/>
        </p:nvSpPr>
        <p:spPr>
          <a:xfrm>
            <a:off x="536714" y="1172815"/>
            <a:ext cx="458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Montserrat" pitchFamily="2" charset="77"/>
              </a:rPr>
              <a:t>BURIAL RITUALS AND COMMUNITY FEEDBACK</a:t>
            </a:r>
            <a:endParaRPr lang="fr-FR" sz="14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C43E39-3177-A74A-9BC0-F45E59B397C0}"/>
              </a:ext>
            </a:extLst>
          </p:cNvPr>
          <p:cNvSpPr/>
          <p:nvPr/>
        </p:nvSpPr>
        <p:spPr>
          <a:xfrm>
            <a:off x="3254068" y="1825098"/>
            <a:ext cx="2146852" cy="2146852"/>
          </a:xfrm>
          <a:prstGeom prst="ellipse">
            <a:avLst/>
          </a:prstGeom>
          <a:solidFill>
            <a:srgbClr val="2F9C67"/>
          </a:solidFill>
          <a:ln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may have been the consequences had social science research not been integrated into these response actions? </a:t>
            </a:r>
          </a:p>
        </p:txBody>
      </p:sp>
      <p:cxnSp>
        <p:nvCxnSpPr>
          <p:cNvPr id="15" name="Straight Connector 55">
            <a:extLst>
              <a:ext uri="{FF2B5EF4-FFF2-40B4-BE49-F238E27FC236}">
                <a16:creationId xmlns:a16="http://schemas.microsoft.com/office/drawing/2014/main" id="{5184F17C-06F6-AF48-A6F0-C50F9877A19A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0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BEHAVIOURAL DRIVERS MODEL: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97BB78D-ADF6-974F-9B3B-C94F4409B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05926" y="1703782"/>
            <a:ext cx="5932147" cy="2133600"/>
          </a:xfr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B16851-2D47-E948-ACFD-2250A3FDA2DE}"/>
              </a:ext>
            </a:extLst>
          </p:cNvPr>
          <p:cNvSpPr txBox="1"/>
          <p:nvPr/>
        </p:nvSpPr>
        <p:spPr>
          <a:xfrm>
            <a:off x="647700" y="1040523"/>
            <a:ext cx="23713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1200" b="1">
                <a:solidFill>
                  <a:srgbClr val="204669"/>
                </a:solidFill>
                <a:latin typeface="Montserrat" pitchFamily="2" charset="77"/>
              </a:rPr>
              <a:t>LEVEL 1 DRIVERS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3C38935-B46B-E346-B7D1-E5D012F759C2}"/>
              </a:ext>
            </a:extLst>
          </p:cNvPr>
          <p:cNvGrpSpPr/>
          <p:nvPr/>
        </p:nvGrpSpPr>
        <p:grpSpPr>
          <a:xfrm>
            <a:off x="2629004" y="2435948"/>
            <a:ext cx="3756025" cy="1208952"/>
            <a:chOff x="2629004" y="2435948"/>
            <a:chExt cx="3756025" cy="1208952"/>
          </a:xfrm>
        </p:grpSpPr>
        <p:sp>
          <p:nvSpPr>
            <p:cNvPr id="10" name="Zone de texte 56">
              <a:extLst>
                <a:ext uri="{FF2B5EF4-FFF2-40B4-BE49-F238E27FC236}">
                  <a16:creationId xmlns:a16="http://schemas.microsoft.com/office/drawing/2014/main" id="{5D9A31FC-21EE-2E48-9BF7-70C7FA1D290D}"/>
                </a:ext>
              </a:extLst>
            </p:cNvPr>
            <p:cNvSpPr txBox="1"/>
            <p:nvPr/>
          </p:nvSpPr>
          <p:spPr>
            <a:xfrm>
              <a:off x="2629004" y="3536950"/>
              <a:ext cx="12496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700">
                  <a:solidFill>
                    <a:srgbClr val="2F9C67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PSYCHOLOGY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1" name="Zone de texte 57">
              <a:extLst>
                <a:ext uri="{FF2B5EF4-FFF2-40B4-BE49-F238E27FC236}">
                  <a16:creationId xmlns:a16="http://schemas.microsoft.com/office/drawing/2014/main" id="{E6C104FA-1B35-7E45-8550-1055595CC1DD}"/>
                </a:ext>
              </a:extLst>
            </p:cNvPr>
            <p:cNvSpPr txBox="1"/>
            <p:nvPr/>
          </p:nvSpPr>
          <p:spPr>
            <a:xfrm>
              <a:off x="3852014" y="3536950"/>
              <a:ext cx="12496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700">
                  <a:solidFill>
                    <a:srgbClr val="D90368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SOCIOLOGY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2" name="Zone de texte 451">
              <a:extLst>
                <a:ext uri="{FF2B5EF4-FFF2-40B4-BE49-F238E27FC236}">
                  <a16:creationId xmlns:a16="http://schemas.microsoft.com/office/drawing/2014/main" id="{D39FC418-D184-BA48-9276-E3A695240879}"/>
                </a:ext>
              </a:extLst>
            </p:cNvPr>
            <p:cNvSpPr txBox="1"/>
            <p:nvPr/>
          </p:nvSpPr>
          <p:spPr>
            <a:xfrm>
              <a:off x="5135349" y="3536950"/>
              <a:ext cx="12496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ENVIRONMENT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3" name="Zone de texte 468">
              <a:extLst>
                <a:ext uri="{FF2B5EF4-FFF2-40B4-BE49-F238E27FC236}">
                  <a16:creationId xmlns:a16="http://schemas.microsoft.com/office/drawing/2014/main" id="{62BC59C0-A25B-6447-B774-55E8FC12DADF}"/>
                </a:ext>
              </a:extLst>
            </p:cNvPr>
            <p:cNvSpPr txBox="1"/>
            <p:nvPr/>
          </p:nvSpPr>
          <p:spPr>
            <a:xfrm>
              <a:off x="3508221" y="2435948"/>
              <a:ext cx="1808480" cy="107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fr-CH" sz="850" b="1">
                  <a:solidFill>
                    <a:srgbClr val="3C3C3B"/>
                  </a:solidFill>
                  <a:effectLst/>
                  <a:latin typeface="Montserrat SemiBold" pitchFamily="2" charset="77"/>
                  <a:ea typeface="OpenSans-Light" panose="020B0606030504020204" pitchFamily="34" charset="0"/>
                </a:rPr>
                <a:t>What drives a behaviour?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61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BEHAVIOURAL DRIVERS MODEL: </a:t>
            </a:r>
            <a:endParaRPr lang="fr-FR" b="0">
              <a:latin typeface="Montserrat Light" pitchFamily="2" charset="77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2899738-49D7-8549-8F8E-58DBCFC61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31990" y="1654969"/>
            <a:ext cx="6080020" cy="26924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DFB7D4-1F2A-F349-A4C1-A1145F675BB4}"/>
              </a:ext>
            </a:extLst>
          </p:cNvPr>
          <p:cNvSpPr txBox="1"/>
          <p:nvPr/>
        </p:nvSpPr>
        <p:spPr>
          <a:xfrm>
            <a:off x="647700" y="1040523"/>
            <a:ext cx="297048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1200" b="1">
                <a:solidFill>
                  <a:srgbClr val="204669"/>
                </a:solidFill>
                <a:latin typeface="Montserrat" pitchFamily="2" charset="77"/>
              </a:rPr>
              <a:t>LEVEL 1 DRIVERS ACROSS SEM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33EFB02-3587-4849-AA94-2E91991A33E2}"/>
              </a:ext>
            </a:extLst>
          </p:cNvPr>
          <p:cNvGrpSpPr/>
          <p:nvPr/>
        </p:nvGrpSpPr>
        <p:grpSpPr>
          <a:xfrm>
            <a:off x="5683609" y="1998410"/>
            <a:ext cx="1016635" cy="1629406"/>
            <a:chOff x="0" y="0"/>
            <a:chExt cx="1016635" cy="1629717"/>
          </a:xfrm>
        </p:grpSpPr>
        <p:sp>
          <p:nvSpPr>
            <p:cNvPr id="12" name="Zone de texte 38">
              <a:extLst>
                <a:ext uri="{FF2B5EF4-FFF2-40B4-BE49-F238E27FC236}">
                  <a16:creationId xmlns:a16="http://schemas.microsoft.com/office/drawing/2014/main" id="{33D03386-79BA-9B4C-954F-DDD5B2158DE1}"/>
                </a:ext>
              </a:extLst>
            </p:cNvPr>
            <p:cNvSpPr txBox="1"/>
            <p:nvPr/>
          </p:nvSpPr>
          <p:spPr>
            <a:xfrm>
              <a:off x="0" y="0"/>
              <a:ext cx="1016635" cy="114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POLICY AND SYSTEMS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3" name="Zone de texte 41">
              <a:extLst>
                <a:ext uri="{FF2B5EF4-FFF2-40B4-BE49-F238E27FC236}">
                  <a16:creationId xmlns:a16="http://schemas.microsoft.com/office/drawing/2014/main" id="{3273A93D-4E81-A84F-9041-F9F9426C30DF}"/>
                </a:ext>
              </a:extLst>
            </p:cNvPr>
            <p:cNvSpPr txBox="1"/>
            <p:nvPr/>
          </p:nvSpPr>
          <p:spPr>
            <a:xfrm>
              <a:off x="0" y="394925"/>
              <a:ext cx="871220" cy="2228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INSTITUTIONAL AND SOCIETAL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4" name="Zone de texte 46">
              <a:extLst>
                <a:ext uri="{FF2B5EF4-FFF2-40B4-BE49-F238E27FC236}">
                  <a16:creationId xmlns:a16="http://schemas.microsoft.com/office/drawing/2014/main" id="{F9A2F86A-4B13-F344-830C-9D4715C63C9B}"/>
                </a:ext>
              </a:extLst>
            </p:cNvPr>
            <p:cNvSpPr txBox="1"/>
            <p:nvPr/>
          </p:nvSpPr>
          <p:spPr>
            <a:xfrm>
              <a:off x="0" y="784440"/>
              <a:ext cx="871220" cy="114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COMMUNITY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5" name="Zone de texte 49">
              <a:extLst>
                <a:ext uri="{FF2B5EF4-FFF2-40B4-BE49-F238E27FC236}">
                  <a16:creationId xmlns:a16="http://schemas.microsoft.com/office/drawing/2014/main" id="{1C27114B-FF85-474B-826C-93B3AF38AB91}"/>
                </a:ext>
              </a:extLst>
            </p:cNvPr>
            <p:cNvSpPr txBox="1"/>
            <p:nvPr/>
          </p:nvSpPr>
          <p:spPr>
            <a:xfrm>
              <a:off x="0" y="1130676"/>
              <a:ext cx="871220" cy="114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FAMILY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16" name="Zone de texte 50">
              <a:extLst>
                <a:ext uri="{FF2B5EF4-FFF2-40B4-BE49-F238E27FC236}">
                  <a16:creationId xmlns:a16="http://schemas.microsoft.com/office/drawing/2014/main" id="{8A662D42-B768-AF43-8262-354644E0291C}"/>
                </a:ext>
              </a:extLst>
            </p:cNvPr>
            <p:cNvSpPr txBox="1"/>
            <p:nvPr/>
          </p:nvSpPr>
          <p:spPr>
            <a:xfrm>
              <a:off x="0" y="1514782"/>
              <a:ext cx="871220" cy="1149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CH" sz="700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</a:rPr>
                <a:t>INDIVIDUAL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04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SOCIAL SCIENCE FOR ENGAGING AFFECTED COMMUNITIES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CDBBAF4-F2E7-1F43-A41F-B21FA1F05B70}"/>
              </a:ext>
            </a:extLst>
          </p:cNvPr>
          <p:cNvSpPr/>
          <p:nvPr/>
        </p:nvSpPr>
        <p:spPr>
          <a:xfrm>
            <a:off x="3657600" y="1057753"/>
            <a:ext cx="2083241" cy="540138"/>
          </a:xfrm>
          <a:prstGeom prst="round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Individuals’ and communities’ capacity to respond to the crisis.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A200BC8-51F0-2944-845A-BF94957560FE}"/>
              </a:ext>
            </a:extLst>
          </p:cNvPr>
          <p:cNvSpPr/>
          <p:nvPr/>
        </p:nvSpPr>
        <p:spPr>
          <a:xfrm>
            <a:off x="1273537" y="1754169"/>
            <a:ext cx="2153476" cy="1056591"/>
          </a:xfrm>
          <a:prstGeom prst="round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People’s needs and priorities and how they are changing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Are systems functioning, available and accessible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Trust in services, policies, information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E28B7F9-3CE5-DF4B-8A28-370F11D4E6EE}"/>
              </a:ext>
            </a:extLst>
          </p:cNvPr>
          <p:cNvSpPr/>
          <p:nvPr/>
        </p:nvSpPr>
        <p:spPr>
          <a:xfrm>
            <a:off x="1290762" y="3276216"/>
            <a:ext cx="2136251" cy="1181448"/>
          </a:xfrm>
          <a:prstGeom prst="round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People’s preferences to access information and their information needs 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Languages people speak and prefer to communicate with each other and response actors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CA905E-5168-7F4C-9482-B7690C42365B}"/>
              </a:ext>
            </a:extLst>
          </p:cNvPr>
          <p:cNvSpPr/>
          <p:nvPr/>
        </p:nvSpPr>
        <p:spPr>
          <a:xfrm>
            <a:off x="5975405" y="3276216"/>
            <a:ext cx="2111072" cy="1181448"/>
          </a:xfrm>
          <a:prstGeom prst="round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Existing vulnerabilities and social inequalities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Existing social networks, informal and formal community leadership structures and related social and power dynamics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6DBA8B1-DC80-7040-BD66-F36A361CE955}"/>
              </a:ext>
            </a:extLst>
          </p:cNvPr>
          <p:cNvSpPr/>
          <p:nvPr/>
        </p:nvSpPr>
        <p:spPr>
          <a:xfrm>
            <a:off x="6014393" y="1165773"/>
            <a:ext cx="2087988" cy="1697902"/>
          </a:xfrm>
          <a:prstGeom prst="round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People’s belief system, sociocultural norms, and traditions 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Individuals’ and communities’ knowledge and resources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People’s perceptions, attitudes, practices and behaviours </a:t>
            </a:r>
          </a:p>
          <a:p>
            <a:pPr marL="133350" indent="-1333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2F9C67"/>
                </a:solidFill>
                <a:latin typeface="Montserrat Light" pitchFamily="2" charset="77"/>
                <a:ea typeface="Times New Roman" panose="02020603050405020304" pitchFamily="18" charset="0"/>
              </a:rPr>
              <a:t>‘Rumours’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82165CC-4B98-E245-81F6-6EC425E8C54E}"/>
              </a:ext>
            </a:extLst>
          </p:cNvPr>
          <p:cNvSpPr/>
          <p:nvPr/>
        </p:nvSpPr>
        <p:spPr>
          <a:xfrm>
            <a:off x="3801304" y="2021491"/>
            <a:ext cx="1805676" cy="1805676"/>
          </a:xfrm>
          <a:prstGeom prst="ellipse">
            <a:avLst/>
          </a:prstGeom>
          <a:solidFill>
            <a:srgbClr val="204669">
              <a:alpha val="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000">
              <a:latin typeface="Montserrat Light" pitchFamily="2" charset="77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0909A6-836E-864B-9BBD-E55B0797F5EE}"/>
              </a:ext>
            </a:extLst>
          </p:cNvPr>
          <p:cNvSpPr/>
          <p:nvPr/>
        </p:nvSpPr>
        <p:spPr>
          <a:xfrm>
            <a:off x="3905036" y="2125223"/>
            <a:ext cx="1598213" cy="1598213"/>
          </a:xfrm>
          <a:prstGeom prst="ellipse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>
                <a:latin typeface="Montserrat Light" pitchFamily="2" charset="77"/>
              </a:rPr>
              <a:t>WHAT WE WANT TO UNDERSTAND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16221BF-454B-A047-8ED2-0F44ED6AD481}"/>
              </a:ext>
            </a:extLst>
          </p:cNvPr>
          <p:cNvCxnSpPr>
            <a:cxnSpLocks/>
            <a:stCxn id="6" idx="2"/>
            <a:endCxn id="29" idx="0"/>
          </p:cNvCxnSpPr>
          <p:nvPr/>
        </p:nvCxnSpPr>
        <p:spPr>
          <a:xfrm>
            <a:off x="4699221" y="1597891"/>
            <a:ext cx="4921" cy="423600"/>
          </a:xfrm>
          <a:prstGeom prst="line">
            <a:avLst/>
          </a:prstGeom>
          <a:ln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6179AE9-8BAB-744C-9524-80F93582408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27013" y="2282465"/>
            <a:ext cx="491844" cy="194035"/>
          </a:xfrm>
          <a:prstGeom prst="line">
            <a:avLst/>
          </a:prstGeom>
          <a:ln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F41FD52-56D3-3645-8C51-E5AFFDDBB19C}"/>
              </a:ext>
            </a:extLst>
          </p:cNvPr>
          <p:cNvCxnSpPr>
            <a:cxnSpLocks/>
            <a:stCxn id="29" idx="7"/>
            <a:endCxn id="10" idx="1"/>
          </p:cNvCxnSpPr>
          <p:nvPr/>
        </p:nvCxnSpPr>
        <p:spPr>
          <a:xfrm flipV="1">
            <a:off x="5342545" y="2014724"/>
            <a:ext cx="671848" cy="271202"/>
          </a:xfrm>
          <a:prstGeom prst="line">
            <a:avLst/>
          </a:prstGeom>
          <a:ln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BF3A244-D4D3-D74E-BE95-5BA9DF277989}"/>
              </a:ext>
            </a:extLst>
          </p:cNvPr>
          <p:cNvCxnSpPr>
            <a:cxnSpLocks/>
            <a:stCxn id="29" idx="5"/>
            <a:endCxn id="9" idx="1"/>
          </p:cNvCxnSpPr>
          <p:nvPr/>
        </p:nvCxnSpPr>
        <p:spPr>
          <a:xfrm>
            <a:off x="5342545" y="3562732"/>
            <a:ext cx="632860" cy="304208"/>
          </a:xfrm>
          <a:prstGeom prst="line">
            <a:avLst/>
          </a:prstGeom>
          <a:ln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5E6B457-7AB7-9243-A398-D49844428ACD}"/>
              </a:ext>
            </a:extLst>
          </p:cNvPr>
          <p:cNvCxnSpPr>
            <a:cxnSpLocks/>
            <a:stCxn id="8" idx="3"/>
            <a:endCxn id="29" idx="3"/>
          </p:cNvCxnSpPr>
          <p:nvPr/>
        </p:nvCxnSpPr>
        <p:spPr>
          <a:xfrm flipV="1">
            <a:off x="3427013" y="3562732"/>
            <a:ext cx="638726" cy="304208"/>
          </a:xfrm>
          <a:prstGeom prst="line">
            <a:avLst/>
          </a:prstGeom>
          <a:ln>
            <a:solidFill>
              <a:srgbClr val="204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4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WHAT IS OPERATIONAL SOCIAL SCIENCE?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D9BBA16-604F-2149-9E1B-E81D7A12DD2A}"/>
              </a:ext>
            </a:extLst>
          </p:cNvPr>
          <p:cNvGrpSpPr/>
          <p:nvPr/>
        </p:nvGrpSpPr>
        <p:grpSpPr>
          <a:xfrm>
            <a:off x="811179" y="1184798"/>
            <a:ext cx="7131533" cy="2794000"/>
            <a:chOff x="680555" y="1174750"/>
            <a:chExt cx="7131533" cy="279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8128B1-A8BF-104D-970B-233301F18361}"/>
                </a:ext>
              </a:extLst>
            </p:cNvPr>
            <p:cNvSpPr/>
            <p:nvPr/>
          </p:nvSpPr>
          <p:spPr>
            <a:xfrm>
              <a:off x="2750372" y="1641733"/>
              <a:ext cx="5061716" cy="725941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72000" bIns="108000" rtlCol="0" anchor="ctr">
              <a:spAutoFit/>
            </a:bodyPr>
            <a:lstStyle/>
            <a:p>
              <a:r>
                <a:rPr lang="en-GB" sz="1100" b="1" dirty="0">
                  <a:solidFill>
                    <a:srgbClr val="20466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should be operationalized: </a:t>
              </a:r>
              <a:r>
                <a:rPr lang="en-GB" sz="1100" dirty="0">
                  <a:solidFill>
                    <a:srgbClr val="204669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where data is collected and transformed into information that can be used to improve the coverage, quality and effectiveness of the humanitarian response.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84DB46-2956-EB46-8B28-F3FB570F73EC}"/>
                </a:ext>
              </a:extLst>
            </p:cNvPr>
            <p:cNvSpPr/>
            <p:nvPr/>
          </p:nvSpPr>
          <p:spPr>
            <a:xfrm>
              <a:off x="2750372" y="2790871"/>
              <a:ext cx="5061716" cy="895218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72000" bIns="108000" rtlCol="0" anchor="ctr">
              <a:spAutoFit/>
            </a:bodyPr>
            <a:lstStyle/>
            <a:p>
              <a:r>
                <a:rPr lang="en-GB" sz="1100" b="1" dirty="0">
                  <a:solidFill>
                    <a:srgbClr val="20466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should be communicated: </a:t>
              </a:r>
              <a:r>
                <a:rPr lang="en-GB" sz="1100" dirty="0">
                  <a:solidFill>
                    <a:srgbClr val="204669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where the results / findings of a research is effectively disseminated to key stakeholders and actors in the response – including communities – who are likely to use this information </a:t>
              </a:r>
              <a:br>
                <a:rPr lang="en-GB" sz="1100" dirty="0">
                  <a:solidFill>
                    <a:srgbClr val="204669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GB" sz="1100" dirty="0">
                  <a:solidFill>
                    <a:srgbClr val="204669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to improve the humanitarian response (the way it is designed and delivered)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3B6FED2-1530-D74B-8AE9-5D5CBBBC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55" y="1174750"/>
              <a:ext cx="1739900" cy="27940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5E24F4E-80A3-9E42-B0CF-C9D62B9FD152}"/>
                </a:ext>
              </a:extLst>
            </p:cNvPr>
            <p:cNvSpPr txBox="1"/>
            <p:nvPr/>
          </p:nvSpPr>
          <p:spPr>
            <a:xfrm>
              <a:off x="1041621" y="1749287"/>
              <a:ext cx="1032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>
                  <a:solidFill>
                    <a:schemeClr val="bg1"/>
                  </a:solidFill>
                  <a:latin typeface="Montserrat" pitchFamily="2" charset="77"/>
                </a:rPr>
                <a:t>USEFUL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F085D18-00C5-8C43-A9F2-64567946695B}"/>
                </a:ext>
              </a:extLst>
            </p:cNvPr>
            <p:cNvSpPr txBox="1"/>
            <p:nvPr/>
          </p:nvSpPr>
          <p:spPr>
            <a:xfrm>
              <a:off x="1165052" y="2402473"/>
              <a:ext cx="785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>
                  <a:solidFill>
                    <a:schemeClr val="bg1"/>
                  </a:solidFill>
                  <a:latin typeface="Montserrat" pitchFamily="2" charset="77"/>
                </a:rPr>
                <a:t>USED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099BD5E-21F1-5949-A386-9220023325B1}"/>
                </a:ext>
              </a:extLst>
            </p:cNvPr>
            <p:cNvSpPr txBox="1"/>
            <p:nvPr/>
          </p:nvSpPr>
          <p:spPr>
            <a:xfrm>
              <a:off x="1165052" y="3075806"/>
              <a:ext cx="785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>
                  <a:solidFill>
                    <a:srgbClr val="2F9C67"/>
                  </a:solidFill>
                  <a:latin typeface="Montserrat" pitchFamily="2" charset="77"/>
                </a:rPr>
                <a:t>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427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727</Words>
  <Application>Microsoft Macintosh PowerPoint</Application>
  <PresentationFormat>Affichage à l'écran (16:9)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Light</vt:lpstr>
      <vt:lpstr>Montserrat SemiBold</vt:lpstr>
      <vt:lpstr>Open Sans</vt:lpstr>
      <vt:lpstr>Open Sans Light</vt:lpstr>
      <vt:lpstr>OpenSans-Light</vt:lpstr>
      <vt:lpstr>Wingdings</vt:lpstr>
      <vt:lpstr>Thème Office</vt:lpstr>
      <vt:lpstr>Conception personnalisée</vt:lpstr>
      <vt:lpstr>Présentation PowerPoint</vt:lpstr>
      <vt:lpstr>LEARNING OUTCOMES</vt:lpstr>
      <vt:lpstr>SOCIAL SCIENCE</vt:lpstr>
      <vt:lpstr>Présentation PowerPoint</vt:lpstr>
      <vt:lpstr>CASE STUDY</vt:lpstr>
      <vt:lpstr>THE BEHAVIOURAL DRIVERS MODEL:</vt:lpstr>
      <vt:lpstr>THE BEHAVIOURAL DRIVERS MODEL: </vt:lpstr>
      <vt:lpstr>SOCIAL SCIENCE FOR ENGAGING AFFECTED COMMUNITIES</vt:lpstr>
      <vt:lpstr>WHAT IS OPERATIONAL SOCIAL SCIENCE?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17</cp:revision>
  <cp:lastPrinted>2022-03-21T12:05:02Z</cp:lastPrinted>
  <dcterms:created xsi:type="dcterms:W3CDTF">2022-03-21T09:09:42Z</dcterms:created>
  <dcterms:modified xsi:type="dcterms:W3CDTF">2022-03-26T07:38:16Z</dcterms:modified>
</cp:coreProperties>
</file>