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0"/>
  </p:notesMasterIdLst>
  <p:sldIdLst>
    <p:sldId id="257" r:id="rId6"/>
    <p:sldId id="259" r:id="rId7"/>
    <p:sldId id="287" r:id="rId8"/>
    <p:sldId id="327" r:id="rId9"/>
    <p:sldId id="328" r:id="rId10"/>
    <p:sldId id="329" r:id="rId11"/>
    <p:sldId id="331" r:id="rId12"/>
    <p:sldId id="330" r:id="rId13"/>
    <p:sldId id="333" r:id="rId14"/>
    <p:sldId id="332" r:id="rId15"/>
    <p:sldId id="334" r:id="rId16"/>
    <p:sldId id="335" r:id="rId17"/>
    <p:sldId id="336" r:id="rId18"/>
    <p:sldId id="32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pos="46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368"/>
    <a:srgbClr val="204669"/>
    <a:srgbClr val="2F9C67"/>
    <a:srgbClr val="7B6A67"/>
    <a:srgbClr val="FCCF9E"/>
    <a:srgbClr val="E4E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0FE78-D460-41EF-A297-06F5F5286880}" v="13" dt="2022-06-16T07:32:49.032"/>
    <p1510:client id="{39327803-B0A0-198D-A123-501ADC6FE344}" v="16" dt="2022-07-01T16:52:52.3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2"/>
    <p:restoredTop sz="80844" autoAdjust="0"/>
  </p:normalViewPr>
  <p:slideViewPr>
    <p:cSldViewPr snapToGrid="0" snapToObjects="1" showGuides="1">
      <p:cViewPr varScale="1">
        <p:scale>
          <a:sx n="113" d="100"/>
          <a:sy n="113" d="100"/>
        </p:scale>
        <p:origin x="672" y="168"/>
      </p:cViewPr>
      <p:guideLst>
        <p:guide orient="horz" pos="917"/>
        <p:guide pos="462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7/13/22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icef.org/evaluation/community-rapid-assessment-cra-covid-1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amboard.google.com/d/1dJdZE9ROrgULIeAI--sCzjcdlLaFCH1HkXy5DcNNWeI/viewer?f=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starting have handouts ready to post into the chat.  You could post these ahead of time and refer back to them during the session.</a:t>
            </a:r>
          </a:p>
          <a:p>
            <a:endParaRPr lang="en-US" dirty="0">
              <a:cs typeface="Calibri"/>
            </a:endParaRPr>
          </a:p>
          <a:p>
            <a:r>
              <a:rPr lang="en-US" dirty="0"/>
              <a:t>We talked about why we want to do social science research and what questions we want to answer, and how it’s important to involve people affected. But how? So let’s start getting into that.</a:t>
            </a:r>
            <a:endParaRPr lang="en-US" dirty="0">
              <a:cs typeface="Calibri"/>
            </a:endParaRPr>
          </a:p>
          <a:p>
            <a:r>
              <a:rPr lang="en-US" dirty="0"/>
              <a:t>Mainly 2 approaches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C31CB56-0F3F-C84B-AA86-8857D567A561}" type="slidenum">
              <a:rPr lang="en-AU" smtClean="0"/>
              <a:t>1</a:t>
            </a:fld>
            <a:endParaRPr lang="en-AU"/>
          </a:p>
        </p:txBody>
      </p:sp>
    </p:spTree>
    <p:extLst>
      <p:ext uri="{BB962C8B-B14F-4D97-AF65-F5344CB8AC3E}">
        <p14:creationId xmlns:p14="http://schemas.microsoft.com/office/powerpoint/2010/main" val="37141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Answer – read </a:t>
            </a:r>
          </a:p>
          <a:p>
            <a:endParaRPr lang="en-US" dirty="0">
              <a:cs typeface="Calibri" panose="020F0502020204030204"/>
            </a:endParaRPr>
          </a:p>
          <a:p>
            <a:r>
              <a:rPr lang="en-US" dirty="0"/>
              <a:t>Understanding why and how allows us to direct resources where they are needed, and address root causes</a:t>
            </a:r>
            <a:endParaRPr lang="en-US" dirty="0">
              <a:cs typeface="Calibri" panose="020F0502020204030204"/>
            </a:endParaRPr>
          </a:p>
          <a:p>
            <a:r>
              <a:rPr lang="en-US" dirty="0"/>
              <a:t>Building relationships, trust that can lead to further points of contact and have successful programs</a:t>
            </a:r>
            <a:endParaRPr lang="en-US" dirty="0">
              <a:cs typeface="Calibri" panose="020F0502020204030204"/>
            </a:endParaRPr>
          </a:p>
          <a:p>
            <a:r>
              <a:rPr lang="en-US" dirty="0"/>
              <a:t>Leverage local strengths and resilience mechanisms</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C31CB56-0F3F-C84B-AA86-8857D567A561}" type="slidenum">
              <a:rPr lang="en-AU" smtClean="0"/>
              <a:t>10</a:t>
            </a:fld>
            <a:endParaRPr lang="en-AU"/>
          </a:p>
        </p:txBody>
      </p:sp>
    </p:spTree>
    <p:extLst>
      <p:ext uri="{BB962C8B-B14F-4D97-AF65-F5344CB8AC3E}">
        <p14:creationId xmlns:p14="http://schemas.microsoft.com/office/powerpoint/2010/main" val="193127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Answer read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Oftentimes people choose to mix quantitative and qualitative approaches to get the benefits of both. We talk more about this in Session 4.7.</a:t>
            </a:r>
            <a:endParaRPr lang="en-AU" sz="1200" kern="1200" dirty="0">
              <a:solidFill>
                <a:schemeClr val="tx1"/>
              </a:solidFill>
              <a:effectLst/>
              <a:latin typeface="+mn-lt"/>
              <a:ea typeface="+mn-ea"/>
              <a:cs typeface="+mn-cs"/>
            </a:endParaRPr>
          </a:p>
          <a:p>
            <a:endParaRPr lang="en-US" dirty="0">
              <a:cs typeface="Calibri"/>
            </a:endParaRPr>
          </a:p>
          <a:p>
            <a:r>
              <a:rPr lang="en-US" dirty="0"/>
              <a:t>Carefully built sample and rigorous data – generalizable findings</a:t>
            </a:r>
          </a:p>
          <a:p>
            <a:r>
              <a:rPr lang="en-US" dirty="0"/>
              <a:t>Oftentimes people choose to mix quantitative and qualitative approaches to get the benefits of both. We talk more about this in Session 4.7.</a:t>
            </a:r>
          </a:p>
          <a:p>
            <a:r>
              <a:rPr lang="en-US" dirty="0"/>
              <a:t>Example of repeated measures over time:</a:t>
            </a:r>
          </a:p>
          <a:p>
            <a:r>
              <a:rPr lang="en-US" dirty="0"/>
              <a:t>Intention to seek health care upon onset of COVID-19 symptoms</a:t>
            </a:r>
          </a:p>
          <a:p>
            <a:r>
              <a:rPr lang="en-US" dirty="0"/>
              <a:t>In Afghanistan, the proportion of respondents intending to seek health care services upon the onset of</a:t>
            </a:r>
          </a:p>
          <a:p>
            <a:r>
              <a:rPr lang="en-US" dirty="0"/>
              <a:t>COVID-19 symptoms increased to more than half (between December 2020 and March 2021). However,</a:t>
            </a:r>
          </a:p>
          <a:p>
            <a:r>
              <a:rPr lang="en-US" dirty="0"/>
              <a:t>the proportion intending to treat themselves using home remedies was still high (28 per cent) by March</a:t>
            </a:r>
          </a:p>
          <a:p>
            <a:r>
              <a:rPr lang="en-US" dirty="0"/>
              <a:t>2021. Similarly, in India (April 2021) and Nepal (August and December 2020) the majority of respondents</a:t>
            </a:r>
          </a:p>
          <a:p>
            <a:r>
              <a:rPr lang="en-US" dirty="0"/>
              <a:t>reported that they would actively seek support from a health service by going to a clinic or hospital or</a:t>
            </a:r>
          </a:p>
          <a:p>
            <a:r>
              <a:rPr lang="en-US" dirty="0"/>
              <a:t>getting tested for COVID-19. In Pakistan, information from three time points (December 2020, January</a:t>
            </a:r>
          </a:p>
          <a:p>
            <a:r>
              <a:rPr lang="en-US" dirty="0"/>
              <a:t>2021 and March 2021) indicated that only a minority would practice active health seeking </a:t>
            </a:r>
            <a:r>
              <a:rPr lang="en-US" dirty="0" err="1"/>
              <a:t>behaviour</a:t>
            </a:r>
            <a:endParaRPr lang="en-US" dirty="0"/>
          </a:p>
          <a:p>
            <a:r>
              <a:rPr lang="en-US" dirty="0"/>
              <a:t>(such as get tested, go to a clinic or hospital or call a helpline) and this changed little over time.</a:t>
            </a:r>
          </a:p>
          <a:p>
            <a:r>
              <a:rPr lang="en-US" dirty="0"/>
              <a:t>Community Rapid Assessment (CRA) on COVID-19</a:t>
            </a:r>
          </a:p>
          <a:p>
            <a:r>
              <a:rPr lang="en-US" i="1" dirty="0"/>
              <a:t>Time Series Social Data for Assessing Behavioral Change During COVID-19</a:t>
            </a:r>
            <a:endParaRPr lang="en-US" dirty="0"/>
          </a:p>
          <a:p>
            <a:r>
              <a:rPr lang="en-US" dirty="0"/>
              <a:t>UNICEF Evaluation Office</a:t>
            </a:r>
          </a:p>
          <a:p>
            <a:r>
              <a:rPr lang="en-US" dirty="0">
                <a:hlinkClick r:id="rId3"/>
              </a:rPr>
              <a:t>https://www.unicef.org/evaluation/community-rapid-assessment-cra-covid-19</a:t>
            </a:r>
            <a:endParaRPr lang="en-US"/>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C31CB56-0F3F-C84B-AA86-8857D567A561}" type="slidenum">
              <a:rPr lang="en-AU" smtClean="0"/>
              <a:t>11</a:t>
            </a:fld>
            <a:endParaRPr lang="en-AU"/>
          </a:p>
        </p:txBody>
      </p:sp>
    </p:spTree>
    <p:extLst>
      <p:ext uri="{BB962C8B-B14F-4D97-AF65-F5344CB8AC3E}">
        <p14:creationId xmlns:p14="http://schemas.microsoft.com/office/powerpoint/2010/main" val="379709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Breakout rooms – 5 groups, 10 minutes total.</a:t>
            </a:r>
          </a:p>
          <a:p>
            <a:endParaRPr lang="en-US" dirty="0"/>
          </a:p>
          <a:p>
            <a:r>
              <a:rPr lang="en-US" dirty="0"/>
              <a:t>Report back in plenary one group 2 minutes.</a:t>
            </a:r>
          </a:p>
          <a:p>
            <a:endParaRPr lang="en-US" dirty="0">
              <a:cs typeface="Calibri" panose="020F0502020204030204"/>
            </a:endParaRPr>
          </a:p>
          <a:p>
            <a:r>
              <a:rPr lang="en-US" dirty="0" err="1">
                <a:cs typeface="Calibri" panose="020F0502020204030204"/>
              </a:rPr>
              <a:t>Jamboard</a:t>
            </a:r>
            <a:r>
              <a:rPr lang="en-US" dirty="0">
                <a:cs typeface="Calibri" panose="020F0502020204030204"/>
              </a:rPr>
              <a:t> </a:t>
            </a:r>
            <a:r>
              <a:rPr lang="en-US" dirty="0">
                <a:hlinkClick r:id="rId3"/>
              </a:rPr>
              <a:t>https://jamboard.google.com/d/1dJdZE9ROrgULIeAI--sCzjcdlLaFCH1HkXy5DcNNWeI/viewer?f=1</a:t>
            </a:r>
            <a:r>
              <a:rPr lang="en-US" dirty="0"/>
              <a:t>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C31CB56-0F3F-C84B-AA86-8857D567A561}" type="slidenum">
              <a:rPr lang="en-AU" smtClean="0"/>
              <a:t>12</a:t>
            </a:fld>
            <a:endParaRPr lang="en-AU"/>
          </a:p>
        </p:txBody>
      </p:sp>
    </p:spTree>
    <p:extLst>
      <p:ext uri="{BB962C8B-B14F-4D97-AF65-F5344CB8AC3E}">
        <p14:creationId xmlns:p14="http://schemas.microsoft.com/office/powerpoint/2010/main" val="14770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Qualitative and quantitative methods are both helpful. They allow us to address different sorts of questions</a:t>
            </a:r>
          </a:p>
          <a:p>
            <a:pPr marL="285750" indent="-285750">
              <a:buFont typeface="Arial"/>
              <a:buChar char="•"/>
            </a:pPr>
            <a:r>
              <a:rPr lang="en-US" dirty="0"/>
              <a:t>Use quantitative methods when you want to know </a:t>
            </a:r>
            <a:r>
              <a:rPr lang="en-US" u="sng" dirty="0"/>
              <a:t>‘how many’ and/or ‘how often’</a:t>
            </a:r>
            <a:endParaRPr lang="en-US" dirty="0"/>
          </a:p>
          <a:p>
            <a:pPr marL="285750" indent="-285750">
              <a:buFont typeface="Arial"/>
              <a:buChar char="•"/>
            </a:pPr>
            <a:r>
              <a:rPr lang="en-US" dirty="0"/>
              <a:t>Use qualitative methods when you want to know </a:t>
            </a:r>
            <a:r>
              <a:rPr lang="en-US" u="sng" dirty="0"/>
              <a:t>how people feel and what they think</a:t>
            </a:r>
            <a:r>
              <a:rPr lang="en-US" dirty="0"/>
              <a:t>  </a:t>
            </a:r>
            <a:endParaRPr lang="en-US" dirty="0">
              <a:cs typeface="Calibri"/>
            </a:endParaRPr>
          </a:p>
          <a:p>
            <a:r>
              <a:rPr lang="en-US" b="1" dirty="0"/>
              <a:t>Qualitative methods</a:t>
            </a:r>
            <a:r>
              <a:rPr lang="en-US" dirty="0"/>
              <a:t> are important during an emergency because they:</a:t>
            </a:r>
            <a:endParaRPr lang="en-US" dirty="0">
              <a:cs typeface="Calibri" panose="020F0502020204030204"/>
            </a:endParaRPr>
          </a:p>
          <a:p>
            <a:pPr marL="285750" indent="-285750">
              <a:buFont typeface="Arial"/>
              <a:buChar char="•"/>
            </a:pPr>
            <a:r>
              <a:rPr lang="en-US" dirty="0"/>
              <a:t>Allow an understanding of why and how affected people and communities cope with and are impacted by an emergency </a:t>
            </a:r>
          </a:p>
          <a:p>
            <a:pPr marL="285750" indent="-285750">
              <a:buFont typeface="Arial"/>
              <a:buChar char="•"/>
            </a:pPr>
            <a:r>
              <a:rPr lang="en-US" dirty="0"/>
              <a:t>Give us an opportunity to listen to people</a:t>
            </a:r>
            <a:endParaRPr lang="en-US" dirty="0">
              <a:cs typeface="Calibri"/>
            </a:endParaRPr>
          </a:p>
          <a:p>
            <a:pPr marL="285750" indent="-285750">
              <a:buFont typeface="Arial"/>
              <a:buChar char="•"/>
            </a:pPr>
            <a:r>
              <a:rPr lang="en-US" dirty="0"/>
              <a:t>Help to start a dialogue/conversation with people affected by an emergency situation</a:t>
            </a:r>
            <a:endParaRPr lang="en-US" dirty="0">
              <a:cs typeface="+mn-lt"/>
            </a:endParaRPr>
          </a:p>
          <a:p>
            <a:r>
              <a:rPr lang="en-US" b="1" dirty="0"/>
              <a:t>Quantitative methods</a:t>
            </a:r>
            <a:r>
              <a:rPr lang="en-US" dirty="0"/>
              <a:t> are important during an emergency because they:</a:t>
            </a:r>
            <a:endParaRPr lang="en-US" dirty="0">
              <a:cs typeface="Calibri" panose="020F0502020204030204"/>
            </a:endParaRPr>
          </a:p>
          <a:p>
            <a:pPr marL="285750" indent="-285750">
              <a:buFont typeface="Arial"/>
              <a:buChar char="•"/>
            </a:pPr>
            <a:r>
              <a:rPr lang="en-US" dirty="0"/>
              <a:t>Can provide findings which are widely applicable</a:t>
            </a:r>
            <a:endParaRPr lang="en-US" dirty="0">
              <a:cs typeface="Calibri"/>
            </a:endParaRPr>
          </a:p>
          <a:p>
            <a:pPr marL="285750" indent="-285750">
              <a:buFont typeface="Arial"/>
              <a:buChar char="•"/>
            </a:pPr>
            <a:r>
              <a:rPr lang="en-US" dirty="0"/>
              <a:t>Allow for the comparison of data between different communities within different locations </a:t>
            </a:r>
            <a:endParaRPr lang="en-US" dirty="0">
              <a:cs typeface="Calibri"/>
            </a:endParaRPr>
          </a:p>
          <a:p>
            <a:pPr marL="285750" indent="-285750">
              <a:buFont typeface="Arial"/>
              <a:buChar char="•"/>
            </a:pPr>
            <a:r>
              <a:rPr lang="en-US" dirty="0"/>
              <a:t>If the instruments are used at different points in time, they can also show trends in phenomena over time</a:t>
            </a:r>
            <a:endParaRPr lang="en-US" dirty="0">
              <a:cs typeface="Calibri"/>
            </a:endParaRPr>
          </a:p>
          <a:p>
            <a:pPr marL="285750" indent="-285750">
              <a:buFont typeface="Arial"/>
              <a:buChar char="•"/>
            </a:pPr>
            <a:r>
              <a:rPr lang="en-US" dirty="0"/>
              <a:t>Communications and community engagement work often tries to change knowledge, attitudes, beliefs, perceptions and practices so having repeated measures in a community, offers a feedback loop</a:t>
            </a:r>
            <a:endParaRPr lang="en-US" dirty="0">
              <a:cs typeface="Calibri"/>
            </a:endParaRPr>
          </a:p>
          <a:p>
            <a:pPr marL="285750" indent="-285750">
              <a:buFont typeface="Arial"/>
              <a:buChar char="•"/>
            </a:pPr>
            <a:r>
              <a:rPr lang="en-US" dirty="0"/>
              <a:t>If repeated measures are done with the same group of people over time, would be able to detect changes in individuals which could help address any service delivery issues people may be encountering, as well as changes in perceptions and experiences</a:t>
            </a:r>
            <a:endParaRPr lang="en-US" dirty="0">
              <a:cs typeface="Calibri"/>
            </a:endParaRPr>
          </a:p>
        </p:txBody>
      </p:sp>
      <p:sp>
        <p:nvSpPr>
          <p:cNvPr id="4" name="Slide Number Placeholder 3"/>
          <p:cNvSpPr>
            <a:spLocks noGrp="1"/>
          </p:cNvSpPr>
          <p:nvPr>
            <p:ph type="sldNum" sz="quarter" idx="5"/>
          </p:nvPr>
        </p:nvSpPr>
        <p:spPr/>
        <p:txBody>
          <a:bodyPr/>
          <a:lstStyle/>
          <a:p>
            <a:fld id="{1C31CB56-0F3F-C84B-AA86-8857D567A561}" type="slidenum">
              <a:rPr lang="en-US"/>
              <a:t>14</a:t>
            </a:fld>
            <a:endParaRPr lang="en-US"/>
          </a:p>
        </p:txBody>
      </p:sp>
    </p:spTree>
    <p:extLst>
      <p:ext uri="{BB962C8B-B14F-4D97-AF65-F5344CB8AC3E}">
        <p14:creationId xmlns:p14="http://schemas.microsoft.com/office/powerpoint/2010/main" val="218176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learning outcomes on the slide.  </a:t>
            </a:r>
            <a:r>
              <a:rPr lang="en-US" dirty="0" err="1"/>
              <a:t>i.e</a:t>
            </a:r>
            <a:r>
              <a:rPr lang="en-US" dirty="0"/>
              <a:t> this session is an introductory session to know </a:t>
            </a:r>
            <a:r>
              <a:rPr lang="en-GB" dirty="0"/>
              <a:t>the difference between qualitative and quantitative data collection approaches to social science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need to </a:t>
            </a:r>
            <a:r>
              <a:rPr lang="en-GB" b="0" dirty="0"/>
              <a:t>have </a:t>
            </a:r>
            <a:r>
              <a:rPr lang="en-US" sz="1200" b="0" kern="1200" dirty="0">
                <a:solidFill>
                  <a:schemeClr val="tx1"/>
                </a:solidFill>
                <a:effectLst/>
                <a:latin typeface="+mn-lt"/>
                <a:ea typeface="+mn-ea"/>
                <a:cs typeface="+mn-cs"/>
              </a:rPr>
              <a:t>completed 4.1 before doing this session.  </a:t>
            </a:r>
            <a:endParaRPr lang="en-AU"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AU" smtClean="0"/>
              <a:t>2</a:t>
            </a:fld>
            <a:endParaRPr lang="en-AU"/>
          </a:p>
        </p:txBody>
      </p:sp>
    </p:spTree>
    <p:extLst>
      <p:ext uri="{BB962C8B-B14F-4D97-AF65-F5344CB8AC3E}">
        <p14:creationId xmlns:p14="http://schemas.microsoft.com/office/powerpoint/2010/main" val="223846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This module relates to the questions highlighted on the Data to Action visual on this slide.</a:t>
            </a:r>
          </a:p>
          <a:p>
            <a:endParaRPr lang="en-US" dirty="0"/>
          </a:p>
          <a:p>
            <a:r>
              <a:rPr lang="en-US" dirty="0"/>
              <a:t>Read the questions highlighted – 1 and 5</a:t>
            </a:r>
          </a:p>
        </p:txBody>
      </p:sp>
      <p:sp>
        <p:nvSpPr>
          <p:cNvPr id="4" name="Slide Number Placeholder 3"/>
          <p:cNvSpPr>
            <a:spLocks noGrp="1"/>
          </p:cNvSpPr>
          <p:nvPr>
            <p:ph type="sldNum" sz="quarter" idx="5"/>
          </p:nvPr>
        </p:nvSpPr>
        <p:spPr/>
        <p:txBody>
          <a:bodyPr/>
          <a:lstStyle/>
          <a:p>
            <a:fld id="{1C31CB56-0F3F-C84B-AA86-8857D567A561}" type="slidenum">
              <a:rPr lang="en-AU" smtClean="0"/>
              <a:t>3</a:t>
            </a:fld>
            <a:endParaRPr lang="en-AU"/>
          </a:p>
        </p:txBody>
      </p:sp>
    </p:spTree>
    <p:extLst>
      <p:ext uri="{BB962C8B-B14F-4D97-AF65-F5344CB8AC3E}">
        <p14:creationId xmlns:p14="http://schemas.microsoft.com/office/powerpoint/2010/main" val="128179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10 minute exercise </a:t>
            </a:r>
          </a:p>
          <a:p>
            <a:endParaRPr lang="en-US" dirty="0"/>
          </a:p>
          <a:p>
            <a:r>
              <a:rPr lang="en-US" dirty="0"/>
              <a:t>Read question on the slide: </a:t>
            </a:r>
            <a:r>
              <a:rPr lang="en-US" sz="1200" kern="1200" dirty="0">
                <a:solidFill>
                  <a:schemeClr val="tx1"/>
                </a:solidFill>
                <a:effectLst/>
                <a:latin typeface="+mn-lt"/>
                <a:ea typeface="+mn-ea"/>
                <a:cs typeface="+mn-cs"/>
              </a:rPr>
              <a:t>How are quantitative research methods different to qualitative research methods?</a:t>
            </a:r>
          </a:p>
          <a:p>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Invite the participants to write the answers in the chat function and summarize</a:t>
            </a:r>
            <a:endParaRPr lang="en-AU"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Ask two or three participants to share their thoughts</a:t>
            </a:r>
            <a:endParaRPr lang="en-AU"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Quantitative approaches differ from qualitative approaches in several ways.</a:t>
            </a:r>
            <a:r>
              <a:rPr lang="en-AU" dirty="0">
                <a:effectLst/>
              </a:rPr>
              <a:t>  CLICK TO NEXT SLIDE </a:t>
            </a:r>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AU" smtClean="0"/>
              <a:t>4</a:t>
            </a:fld>
            <a:endParaRPr lang="en-AU"/>
          </a:p>
        </p:txBody>
      </p:sp>
    </p:spTree>
    <p:extLst>
      <p:ext uri="{BB962C8B-B14F-4D97-AF65-F5344CB8AC3E}">
        <p14:creationId xmlns:p14="http://schemas.microsoft.com/office/powerpoint/2010/main" val="62438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err="1"/>
              <a:t>Answer</a:t>
            </a:r>
            <a:r>
              <a:rPr lang="fr-FR" i="1" dirty="0"/>
              <a:t> in the chat – 10 </a:t>
            </a:r>
            <a:r>
              <a:rPr lang="fr-FR" i="1" dirty="0" err="1"/>
              <a:t>mintue</a:t>
            </a:r>
            <a:r>
              <a:rPr lang="fr-FR" i="1" dirty="0"/>
              <a:t> </a:t>
            </a:r>
            <a:r>
              <a:rPr lang="fr-FR" i="1" dirty="0" err="1"/>
              <a:t>exericse</a:t>
            </a:r>
            <a:r>
              <a:rPr lang="fr-FR"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quantitative methods when you want to know </a:t>
            </a:r>
            <a:r>
              <a:rPr lang="en-US" sz="1200" u="sng" kern="1200" dirty="0">
                <a:solidFill>
                  <a:schemeClr val="tx1"/>
                </a:solidFill>
                <a:effectLst/>
                <a:latin typeface="+mn-lt"/>
                <a:ea typeface="+mn-ea"/>
                <a:cs typeface="+mn-cs"/>
              </a:rPr>
              <a:t>‘how many’ and/or ‘how often’</a:t>
            </a:r>
            <a:endParaRPr lang="en-AU" sz="1200" kern="1200" dirty="0">
              <a:solidFill>
                <a:schemeClr val="tx1"/>
              </a:solidFill>
              <a:effectLst/>
              <a:latin typeface="+mn-lt"/>
              <a:ea typeface="+mn-ea"/>
              <a:cs typeface="+mn-cs"/>
            </a:endParaRPr>
          </a:p>
          <a:p>
            <a:endParaRPr lang="en-US" dirty="0"/>
          </a:p>
          <a:p>
            <a:r>
              <a:rPr lang="en-US" dirty="0"/>
              <a:t>Read dot points. </a:t>
            </a:r>
          </a:p>
        </p:txBody>
      </p:sp>
      <p:sp>
        <p:nvSpPr>
          <p:cNvPr id="4" name="Slide Number Placeholder 3"/>
          <p:cNvSpPr>
            <a:spLocks noGrp="1"/>
          </p:cNvSpPr>
          <p:nvPr>
            <p:ph type="sldNum" sz="quarter" idx="5"/>
          </p:nvPr>
        </p:nvSpPr>
        <p:spPr/>
        <p:txBody>
          <a:bodyPr/>
          <a:lstStyle/>
          <a:p>
            <a:fld id="{1C31CB56-0F3F-C84B-AA86-8857D567A561}" type="slidenum">
              <a:rPr lang="en-AU" smtClean="0"/>
              <a:t>5</a:t>
            </a:fld>
            <a:endParaRPr lang="en-AU"/>
          </a:p>
        </p:txBody>
      </p:sp>
    </p:spTree>
    <p:extLst>
      <p:ext uri="{BB962C8B-B14F-4D97-AF65-F5344CB8AC3E}">
        <p14:creationId xmlns:p14="http://schemas.microsoft.com/office/powerpoint/2010/main" val="368657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might be some of the strengths of quantitative methods? What might be some of the weaknesses of quantitative methods?</a:t>
            </a:r>
          </a:p>
          <a:p>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Invite the participants to write the answers in the chat function and summarize</a:t>
            </a:r>
            <a:endParaRPr lang="en-AU"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Offline: Divide the room into two groups, half of the room to give strengths, half to give weaknesses</a:t>
            </a:r>
            <a:r>
              <a:rPr lang="en-AU" dirty="0">
                <a:effectLst/>
              </a:rPr>
              <a:t> </a:t>
            </a:r>
          </a:p>
          <a:p>
            <a:endParaRPr lang="en-AU" dirty="0">
              <a:effectLst/>
            </a:endParaRPr>
          </a:p>
          <a:p>
            <a:r>
              <a:rPr lang="en-AU" dirty="0">
                <a:effectLst/>
              </a:rPr>
              <a:t>Answer: </a:t>
            </a:r>
            <a:r>
              <a:rPr lang="en-US" dirty="0">
                <a:effectLst/>
              </a:rPr>
              <a:t>s</a:t>
            </a:r>
            <a:r>
              <a:rPr lang="en-US" dirty="0"/>
              <a:t>lide shows strengths and weaknesses of quantitative approaches.  CLICK TO REVEAL</a:t>
            </a:r>
          </a:p>
          <a:p>
            <a:endParaRPr lang="en-US" dirty="0">
              <a:cs typeface="Calibri" panose="020F0502020204030204"/>
            </a:endParaRPr>
          </a:p>
          <a:p>
            <a:r>
              <a:rPr lang="en-US" dirty="0"/>
              <a:t>Quant is more heavy in the set-up. If all is set up well, analysis can involve point and click.</a:t>
            </a:r>
            <a:endParaRPr lang="en-US" dirty="0">
              <a:cs typeface="Calibri" panose="020F0502020204030204"/>
            </a:endParaRPr>
          </a:p>
          <a:p>
            <a:r>
              <a:rPr lang="en-US" dirty="0"/>
              <a:t>With quant methods, we want to be able to say something about a whole group of people, e.g. all youth in </a:t>
            </a:r>
            <a:r>
              <a:rPr lang="en-US" dirty="0" err="1"/>
              <a:t>Bangara</a:t>
            </a:r>
            <a:r>
              <a:rPr lang="en-US" dirty="0"/>
              <a:t>. But usually there is no way we could reach all youth in </a:t>
            </a:r>
            <a:r>
              <a:rPr lang="en-US" dirty="0" err="1"/>
              <a:t>Bangara</a:t>
            </a:r>
            <a:r>
              <a:rPr lang="en-US" dirty="0"/>
              <a:t> within a reasonable time to ask them. So, we can take a sample that we choose carefully to represent that population. But since we aren’t asking everyone, we take a small risk, that our sample won’t represent the population. </a:t>
            </a:r>
            <a:endParaRPr lang="en-US" dirty="0">
              <a:cs typeface="Calibri"/>
            </a:endParaRPr>
          </a:p>
          <a:p>
            <a:r>
              <a:rPr lang="en-US" dirty="0"/>
              <a:t>We can try to account for this by making sure we ask enough people. The more people we ask, the more we’re sure any differences are not due to our random unluckiness.</a:t>
            </a:r>
            <a:endParaRPr lang="en-US" dirty="0">
              <a:cs typeface="Calibri"/>
            </a:endParaRPr>
          </a:p>
          <a:p>
            <a:r>
              <a:rPr lang="en-US" dirty="0"/>
              <a:t>Accuracy (validity) and reliability (consistency)</a:t>
            </a:r>
            <a:endParaRPr lang="en-US" dirty="0">
              <a:cs typeface="Calibri"/>
            </a:endParaRPr>
          </a:p>
          <a:p>
            <a:r>
              <a:rPr lang="en-US" dirty="0"/>
              <a:t>Variation and sampling error – greater variation means greater potential error because of differences between people.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C31CB56-0F3F-C84B-AA86-8857D567A561}" type="slidenum">
              <a:rPr lang="en-AU" smtClean="0"/>
              <a:t>6</a:t>
            </a:fld>
            <a:endParaRPr lang="en-AU"/>
          </a:p>
        </p:txBody>
      </p:sp>
    </p:spTree>
    <p:extLst>
      <p:ext uri="{BB962C8B-B14F-4D97-AF65-F5344CB8AC3E}">
        <p14:creationId xmlns:p14="http://schemas.microsoft.com/office/powerpoint/2010/main" val="198626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dirty="0"/>
          </a:p>
          <a:p>
            <a:r>
              <a:rPr lang="en-US" dirty="0"/>
              <a:t>Handout 1 summaries the </a:t>
            </a:r>
            <a:r>
              <a:rPr lang="en-US" sz="1200" kern="1200" dirty="0">
                <a:solidFill>
                  <a:schemeClr val="tx1"/>
                </a:solidFill>
                <a:effectLst/>
                <a:latin typeface="+mn-lt"/>
                <a:ea typeface="+mn-ea"/>
                <a:cs typeface="+mn-cs"/>
              </a:rPr>
              <a:t>main differences between quantitative and qualitative approaches in social science research</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qualitative methods when you want to know </a:t>
            </a:r>
            <a:r>
              <a:rPr lang="en-US" sz="1200" u="sng" kern="1200" dirty="0">
                <a:solidFill>
                  <a:schemeClr val="tx1"/>
                </a:solidFill>
                <a:effectLst/>
                <a:latin typeface="+mn-lt"/>
                <a:ea typeface="+mn-ea"/>
                <a:cs typeface="+mn-cs"/>
              </a:rPr>
              <a:t>‘how </a:t>
            </a:r>
            <a:r>
              <a:rPr lang="en-AU" sz="1200" u="sng" kern="1200" dirty="0">
                <a:solidFill>
                  <a:schemeClr val="tx1"/>
                </a:solidFill>
                <a:effectLst/>
                <a:latin typeface="+mn-lt"/>
                <a:ea typeface="+mn-ea"/>
                <a:cs typeface="+mn-cs"/>
              </a:rPr>
              <a:t>people feel and what they think’</a:t>
            </a:r>
            <a:endParaRPr lang="en-AU" sz="1200" kern="1200" dirty="0">
              <a:solidFill>
                <a:schemeClr val="tx1"/>
              </a:solidFill>
              <a:effectLst/>
              <a:latin typeface="+mn-lt"/>
              <a:ea typeface="+mn-ea"/>
              <a:cs typeface="+mn-cs"/>
            </a:endParaRPr>
          </a:p>
          <a:p>
            <a:endParaRPr lang="en-US" dirty="0"/>
          </a:p>
          <a:p>
            <a:r>
              <a:rPr lang="en-US" dirty="0"/>
              <a:t>Read dot points.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AU" smtClean="0"/>
              <a:t>7</a:t>
            </a:fld>
            <a:endParaRPr lang="en-AU"/>
          </a:p>
        </p:txBody>
      </p:sp>
    </p:spTree>
    <p:extLst>
      <p:ext uri="{BB962C8B-B14F-4D97-AF65-F5344CB8AC3E}">
        <p14:creationId xmlns:p14="http://schemas.microsoft.com/office/powerpoint/2010/main" val="337968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might be some of the strengths of qualitative methods? What might be some of the weaknesses of qualitative methods?</a:t>
            </a:r>
          </a:p>
          <a:p>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Invite the participants to write the answers in the chat function and summarize</a:t>
            </a:r>
            <a:endParaRPr lang="en-AU"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Offline: Divide the room into two groups, half of the room to give strengths, half to give weaknesses</a:t>
            </a:r>
            <a:r>
              <a:rPr lang="en-AU" dirty="0">
                <a:effectLst/>
              </a:rPr>
              <a:t> </a:t>
            </a:r>
          </a:p>
          <a:p>
            <a:endParaRPr lang="en-A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Answer: </a:t>
            </a:r>
            <a:r>
              <a:rPr lang="en-US" dirty="0">
                <a:effectLst/>
              </a:rPr>
              <a:t>s</a:t>
            </a:r>
            <a:r>
              <a:rPr lang="en-US" dirty="0"/>
              <a:t>lide shows strengths and weaknesses of quantitative approaches.  CLICK TO REVEAL</a:t>
            </a: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AU" smtClean="0"/>
              <a:t>8</a:t>
            </a:fld>
            <a:endParaRPr lang="en-AU"/>
          </a:p>
        </p:txBody>
      </p:sp>
    </p:spTree>
    <p:extLst>
      <p:ext uri="{BB962C8B-B14F-4D97-AF65-F5344CB8AC3E}">
        <p14:creationId xmlns:p14="http://schemas.microsoft.com/office/powerpoint/2010/main" val="288061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notes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the best approach to produce social and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evidence relevant to your work in community engagement/communications in an emergency setting: quantitative or qualitative?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Assign groups the role of advocating for either quantitative or qualitative methods</a:t>
            </a:r>
          </a:p>
          <a:p>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Invite the participants to write the answers in the chat function and summarize both sides of the debate</a:t>
            </a:r>
            <a:r>
              <a:rPr lang="en-US" i="1" dirty="0"/>
              <a:t>. Spontaneously, popcorn style!</a:t>
            </a:r>
            <a:endParaRPr lang="en-AU"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Offline: Ask two or three participants from each ‘side’ to give their view. </a:t>
            </a:r>
          </a:p>
          <a:p>
            <a:endParaRPr lang="en-US" dirty="0">
              <a:cs typeface="Calibri" panose="020F0502020204030204"/>
            </a:endParaRPr>
          </a:p>
          <a:p>
            <a:r>
              <a:rPr lang="en-US" dirty="0"/>
              <a:t>Bottom line: there is no one best approach, oftentimes we mix approaches in mixed methods. Moh Yin will tell us more about this in session 4.7.</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C31CB56-0F3F-C84B-AA86-8857D567A561}" type="slidenum">
              <a:rPr lang="en-AU" smtClean="0"/>
              <a:t>9</a:t>
            </a:fld>
            <a:endParaRPr lang="en-AU"/>
          </a:p>
        </p:txBody>
      </p:sp>
    </p:spTree>
    <p:extLst>
      <p:ext uri="{BB962C8B-B14F-4D97-AF65-F5344CB8AC3E}">
        <p14:creationId xmlns:p14="http://schemas.microsoft.com/office/powerpoint/2010/main" val="3336578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32356510-41DF-C911-091D-AFEB58FCC40A}"/>
              </a:ext>
            </a:extLst>
          </p:cNvPr>
          <p:cNvPicPr>
            <a:picLocks noChangeAspect="1"/>
          </p:cNvPicPr>
          <p:nvPr userDrawn="1"/>
        </p:nvPicPr>
        <p:blipFill>
          <a:blip r:embed="rId2"/>
          <a:stretch>
            <a:fillRect/>
          </a:stretch>
        </p:blipFill>
        <p:spPr>
          <a:xfrm>
            <a:off x="7694984" y="4605705"/>
            <a:ext cx="1640732" cy="741368"/>
          </a:xfrm>
          <a:prstGeom prst="rect">
            <a:avLst/>
          </a:prstGeom>
        </p:spPr>
      </p:pic>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7/13/22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7/13/22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7/13/22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7/13/22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7/13/22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7/13/22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7/13/22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7/13/22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94B2B2AD-33F0-CC43-20A8-9268112F4DDD}"/>
              </a:ext>
            </a:extLst>
          </p:cNvPr>
          <p:cNvPicPr>
            <a:picLocks noChangeAspect="1"/>
          </p:cNvPicPr>
          <p:nvPr userDrawn="1"/>
        </p:nvPicPr>
        <p:blipFill>
          <a:blip r:embed="rId2"/>
          <a:stretch>
            <a:fillRect/>
          </a:stretch>
        </p:blipFill>
        <p:spPr>
          <a:xfrm>
            <a:off x="7694984" y="4605705"/>
            <a:ext cx="1640732" cy="741368"/>
          </a:xfrm>
          <a:prstGeom prst="rect">
            <a:avLst/>
          </a:prstGeom>
        </p:spPr>
      </p:pic>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65315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92841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7/13/22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7/13/22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7/13/22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7/13/22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7/13/22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7/13/22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7/13/22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Quantitative and qualitative approaches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to generate data in operational social science research</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2</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53617A19-9A4F-0E5C-8E38-FA9DD5C0364F}"/>
              </a:ext>
            </a:extLst>
          </p:cNvPr>
          <p:cNvPicPr>
            <a:picLocks noChangeAspect="1"/>
          </p:cNvPicPr>
          <p:nvPr userDrawn="1"/>
        </p:nvPicPr>
        <p:blipFill>
          <a:blip r:embed="rId2"/>
          <a:stretch>
            <a:fillRect/>
          </a:stretch>
        </p:blipFill>
        <p:spPr>
          <a:xfrm>
            <a:off x="7694984" y="4533501"/>
            <a:ext cx="1640732" cy="741368"/>
          </a:xfrm>
          <a:prstGeom prst="rect">
            <a:avLst/>
          </a:prstGeom>
        </p:spPr>
      </p:pic>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50B946A1-B848-4DF5-2B3D-C5C9678C3B1B}"/>
              </a:ext>
            </a:extLst>
          </p:cNvPr>
          <p:cNvPicPr>
            <a:picLocks noChangeAspect="1"/>
          </p:cNvPicPr>
          <p:nvPr userDrawn="1"/>
        </p:nvPicPr>
        <p:blipFill>
          <a:blip r:embed="rId2"/>
          <a:stretch>
            <a:fillRect/>
          </a:stretch>
        </p:blipFill>
        <p:spPr>
          <a:xfrm>
            <a:off x="7579189" y="4498918"/>
            <a:ext cx="1640732" cy="741368"/>
          </a:xfrm>
          <a:prstGeom prst="rect">
            <a:avLst/>
          </a:prstGeom>
        </p:spPr>
      </p:pic>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7/13/22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Logo&#10;&#10;Description automatically generated">
            <a:extLst>
              <a:ext uri="{FF2B5EF4-FFF2-40B4-BE49-F238E27FC236}">
                <a16:creationId xmlns:a16="http://schemas.microsoft.com/office/drawing/2014/main" id="{D585CD04-C954-ADCD-20A0-17D8288C3E3B}"/>
              </a:ext>
            </a:extLst>
          </p:cNvPr>
          <p:cNvPicPr>
            <a:picLocks noChangeAspect="1"/>
          </p:cNvPicPr>
          <p:nvPr userDrawn="1"/>
        </p:nvPicPr>
        <p:blipFill>
          <a:blip r:embed="rId2"/>
          <a:stretch>
            <a:fillRect/>
          </a:stretch>
        </p:blipFill>
        <p:spPr>
          <a:xfrm>
            <a:off x="7694984" y="4533501"/>
            <a:ext cx="1640732" cy="741368"/>
          </a:xfrm>
          <a:prstGeom prst="rect">
            <a:avLst/>
          </a:prstGeom>
        </p:spPr>
      </p:pic>
    </p:spTree>
    <p:extLst>
      <p:ext uri="{BB962C8B-B14F-4D97-AF65-F5344CB8AC3E}">
        <p14:creationId xmlns:p14="http://schemas.microsoft.com/office/powerpoint/2010/main" val="141173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7/13/22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7/13/22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7/13/22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
        <p:nvSpPr>
          <p:cNvPr id="8" name="TextBox 7">
            <a:extLst>
              <a:ext uri="{FF2B5EF4-FFF2-40B4-BE49-F238E27FC236}">
                <a16:creationId xmlns:a16="http://schemas.microsoft.com/office/drawing/2014/main" id="{D7C8DD13-C26C-AD85-32B5-0E74E0D4567F}"/>
              </a:ext>
            </a:extLst>
          </p:cNvPr>
          <p:cNvSpPr txBox="1"/>
          <p:nvPr userDrawn="1">
            <p:extLst>
              <p:ext uri="{1162E1C5-73C7-4A58-AE30-91384D911F3F}">
                <p184:classification xmlns:p184="http://schemas.microsoft.com/office/powerpoint/2018/4/main" xmlns="" val="ftr"/>
              </p:ext>
            </p:extLst>
          </p:nvPr>
        </p:nvSpPr>
        <p:spPr>
          <a:xfrm>
            <a:off x="0" y="4991100"/>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79" r:id="rId3"/>
    <p:sldLayoutId id="2147483684" r:id="rId4"/>
    <p:sldLayoutId id="2147483686" r:id="rId5"/>
    <p:sldLayoutId id="2147483667" r:id="rId6"/>
    <p:sldLayoutId id="2147483661" r:id="rId7"/>
    <p:sldLayoutId id="2147483663" r:id="rId8"/>
    <p:sldLayoutId id="2147483664" r:id="rId9"/>
    <p:sldLayoutId id="2147483665" r:id="rId10"/>
    <p:sldLayoutId id="2147483666" r:id="rId11"/>
    <p:sldLayoutId id="2147483668" r:id="rId12"/>
    <p:sldLayoutId id="2147483669" r:id="rId13"/>
    <p:sldLayoutId id="2147483670" r:id="rId14"/>
    <p:sldLayoutId id="2147483671" r:id="rId15"/>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7/13/22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
        <p:nvSpPr>
          <p:cNvPr id="8" name="TextBox 7">
            <a:extLst>
              <a:ext uri="{FF2B5EF4-FFF2-40B4-BE49-F238E27FC236}">
                <a16:creationId xmlns:a16="http://schemas.microsoft.com/office/drawing/2014/main" id="{005C2E14-F6CE-8665-CE09-EFAF40EABD1E}"/>
              </a:ext>
            </a:extLst>
          </p:cNvPr>
          <p:cNvSpPr txBox="1"/>
          <p:nvPr userDrawn="1">
            <p:extLst>
              <p:ext uri="{1162E1C5-73C7-4A58-AE30-91384D911F3F}">
                <p184:classification xmlns:p184="http://schemas.microsoft.com/office/powerpoint/2018/4/main" xmlns="" val="ftr"/>
              </p:ext>
            </p:extLst>
          </p:nvPr>
        </p:nvSpPr>
        <p:spPr>
          <a:xfrm>
            <a:off x="0" y="4991100"/>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86991-2DCD-7A43-A66C-1B0110893FF2}"/>
              </a:ext>
            </a:extLst>
          </p:cNvPr>
          <p:cNvSpPr>
            <a:spLocks noGrp="1"/>
          </p:cNvSpPr>
          <p:nvPr>
            <p:ph type="title"/>
          </p:nvPr>
        </p:nvSpPr>
        <p:spPr>
          <a:xfrm>
            <a:off x="628650" y="537795"/>
            <a:ext cx="7886700" cy="341632"/>
          </a:xfrm>
        </p:spPr>
        <p:txBody>
          <a:bodyPr/>
          <a:lstStyle/>
          <a:p>
            <a:r>
              <a:rPr lang="fr-FR"/>
              <a:t>Why are qualitative approaches important?</a:t>
            </a:r>
          </a:p>
        </p:txBody>
      </p:sp>
      <p:sp>
        <p:nvSpPr>
          <p:cNvPr id="3" name="Espace réservé du contenu 2">
            <a:extLst>
              <a:ext uri="{FF2B5EF4-FFF2-40B4-BE49-F238E27FC236}">
                <a16:creationId xmlns:a16="http://schemas.microsoft.com/office/drawing/2014/main" id="{CF2FA78E-A94C-9748-9A62-FF1044F285C0}"/>
              </a:ext>
            </a:extLst>
          </p:cNvPr>
          <p:cNvSpPr>
            <a:spLocks noGrp="1"/>
          </p:cNvSpPr>
          <p:nvPr>
            <p:ph idx="1"/>
          </p:nvPr>
        </p:nvSpPr>
        <p:spPr>
          <a:xfrm>
            <a:off x="628651" y="1455738"/>
            <a:ext cx="5713908" cy="3263504"/>
          </a:xfrm>
        </p:spPr>
        <p:txBody>
          <a:bodyPr vert="horz" lIns="91440" tIns="45720" rIns="91440" bIns="45720" rtlCol="0" anchor="t">
            <a:normAutofit/>
          </a:bodyPr>
          <a:lstStyle/>
          <a:p>
            <a:r>
              <a:rPr lang="fr-FR" sz="1400" dirty="0" err="1"/>
              <a:t>Allow</a:t>
            </a:r>
            <a:r>
              <a:rPr lang="fr-FR" sz="1400" dirty="0"/>
              <a:t> an </a:t>
            </a:r>
            <a:r>
              <a:rPr lang="fr-FR" sz="1400" dirty="0" err="1"/>
              <a:t>understanding</a:t>
            </a:r>
            <a:r>
              <a:rPr lang="fr-FR" sz="1400" dirty="0"/>
              <a:t> of </a:t>
            </a:r>
            <a:r>
              <a:rPr lang="fr-FR" sz="1400" b="1" dirty="0" err="1"/>
              <a:t>why</a:t>
            </a:r>
            <a:r>
              <a:rPr lang="fr-FR" sz="1400" b="1" dirty="0"/>
              <a:t> and how </a:t>
            </a:r>
            <a:r>
              <a:rPr lang="fr-FR" sz="1400" dirty="0" err="1"/>
              <a:t>affected</a:t>
            </a:r>
            <a:r>
              <a:rPr lang="fr-FR" sz="1400" dirty="0"/>
              <a:t> people and </a:t>
            </a:r>
            <a:r>
              <a:rPr lang="fr-FR" sz="1400" dirty="0" err="1"/>
              <a:t>communities</a:t>
            </a:r>
            <a:r>
              <a:rPr lang="fr-FR" sz="1400" dirty="0"/>
              <a:t> </a:t>
            </a:r>
            <a:r>
              <a:rPr lang="fr-FR" sz="1400" dirty="0" err="1"/>
              <a:t>cope</a:t>
            </a:r>
            <a:r>
              <a:rPr lang="fr-FR" sz="1400" dirty="0"/>
              <a:t> </a:t>
            </a:r>
            <a:r>
              <a:rPr lang="fr-FR" sz="1400" dirty="0" err="1"/>
              <a:t>with</a:t>
            </a:r>
            <a:r>
              <a:rPr lang="fr-FR" sz="1400" dirty="0"/>
              <a:t> and are </a:t>
            </a:r>
            <a:r>
              <a:rPr lang="fr-FR" sz="1400" dirty="0" err="1"/>
              <a:t>impacted</a:t>
            </a:r>
            <a:r>
              <a:rPr lang="fr-FR" sz="1400" dirty="0"/>
              <a:t> by an emergency </a:t>
            </a:r>
          </a:p>
          <a:p>
            <a:r>
              <a:rPr lang="fr-FR" sz="1400" dirty="0" err="1"/>
              <a:t>Give</a:t>
            </a:r>
            <a:r>
              <a:rPr lang="fr-FR" sz="1400" dirty="0"/>
              <a:t> us an </a:t>
            </a:r>
            <a:r>
              <a:rPr lang="fr-FR" sz="1400" b="1" dirty="0" err="1"/>
              <a:t>opportunity</a:t>
            </a:r>
            <a:r>
              <a:rPr lang="fr-FR" sz="1400" b="1" dirty="0"/>
              <a:t> to </a:t>
            </a:r>
            <a:r>
              <a:rPr lang="fr-FR" sz="1400" b="1" dirty="0" err="1"/>
              <a:t>listen</a:t>
            </a:r>
            <a:r>
              <a:rPr lang="fr-FR" sz="1400" b="1" dirty="0"/>
              <a:t> to people</a:t>
            </a:r>
          </a:p>
          <a:p>
            <a:r>
              <a:rPr lang="fr-FR" sz="1400" dirty="0"/>
              <a:t>Help to start a </a:t>
            </a:r>
            <a:r>
              <a:rPr lang="fr-FR" sz="1400" b="1" dirty="0"/>
              <a:t>dialogue/conversation </a:t>
            </a:r>
            <a:r>
              <a:rPr lang="fr-FR" sz="1400" dirty="0" err="1"/>
              <a:t>with</a:t>
            </a:r>
            <a:r>
              <a:rPr lang="fr-FR" sz="1400" dirty="0"/>
              <a:t> people </a:t>
            </a:r>
            <a:r>
              <a:rPr lang="fr-FR" sz="1400" dirty="0" err="1"/>
              <a:t>affected</a:t>
            </a:r>
            <a:r>
              <a:rPr lang="fr-FR" sz="1400" dirty="0"/>
              <a:t> by an emergency situation</a:t>
            </a:r>
          </a:p>
          <a:p>
            <a:r>
              <a:rPr lang="fr-FR" sz="1400" dirty="0"/>
              <a:t>Can help to </a:t>
            </a:r>
            <a:r>
              <a:rPr lang="fr-FR" sz="1400" b="1" dirty="0" err="1"/>
              <a:t>build</a:t>
            </a:r>
            <a:r>
              <a:rPr lang="fr-FR" sz="1400" b="1" dirty="0"/>
              <a:t> </a:t>
            </a:r>
            <a:r>
              <a:rPr lang="fr-FR" sz="1400" b="1" dirty="0" err="1"/>
              <a:t>relationships</a:t>
            </a:r>
            <a:r>
              <a:rPr lang="fr-FR" sz="1400" b="1" dirty="0"/>
              <a:t>, acceptance and trust</a:t>
            </a:r>
            <a:r>
              <a:rPr lang="fr-FR" sz="1400" dirty="0"/>
              <a:t> </a:t>
            </a:r>
            <a:r>
              <a:rPr lang="fr-FR" sz="1400" dirty="0" err="1"/>
              <a:t>among</a:t>
            </a:r>
            <a:r>
              <a:rPr lang="fr-FR" sz="1400" dirty="0"/>
              <a:t> the </a:t>
            </a:r>
            <a:r>
              <a:rPr lang="fr-FR" sz="1400" dirty="0" err="1"/>
              <a:t>crisis-affected</a:t>
            </a:r>
            <a:r>
              <a:rPr lang="fr-FR" sz="1400" dirty="0"/>
              <a:t> population </a:t>
            </a:r>
          </a:p>
          <a:p>
            <a:r>
              <a:rPr lang="fr-FR" sz="1400" dirty="0" err="1">
                <a:latin typeface="Open Sans Light"/>
                <a:ea typeface="Open Sans Light"/>
                <a:cs typeface="Open Sans Light"/>
              </a:rPr>
              <a:t>Better</a:t>
            </a:r>
            <a:r>
              <a:rPr lang="fr-FR" sz="1400" dirty="0">
                <a:latin typeface="Open Sans Light"/>
                <a:ea typeface="Open Sans Light"/>
                <a:cs typeface="Open Sans Light"/>
              </a:rPr>
              <a:t> able to </a:t>
            </a:r>
            <a:r>
              <a:rPr lang="fr-FR" sz="1400" dirty="0" err="1">
                <a:latin typeface="Open Sans Light"/>
                <a:ea typeface="Open Sans Light"/>
                <a:cs typeface="Open Sans Light"/>
              </a:rPr>
              <a:t>identify</a:t>
            </a:r>
            <a:r>
              <a:rPr lang="fr-FR" sz="1400" dirty="0">
                <a:latin typeface="Open Sans Light"/>
                <a:ea typeface="Open Sans Light"/>
                <a:cs typeface="Open Sans Light"/>
              </a:rPr>
              <a:t> and support </a:t>
            </a:r>
            <a:r>
              <a:rPr lang="fr-FR" sz="1400" b="1" dirty="0">
                <a:latin typeface="Open Sans Light"/>
                <a:ea typeface="Open Sans Light"/>
                <a:cs typeface="Open Sans Light"/>
              </a:rPr>
              <a:t>local </a:t>
            </a:r>
            <a:r>
              <a:rPr lang="fr-FR" sz="1400" b="1" dirty="0" err="1">
                <a:latin typeface="Open Sans Light"/>
                <a:ea typeface="Open Sans Light"/>
                <a:cs typeface="Open Sans Light"/>
              </a:rPr>
              <a:t>resilience</a:t>
            </a:r>
            <a:r>
              <a:rPr lang="fr-FR" sz="1400" b="1" dirty="0">
                <a:latin typeface="Open Sans Light"/>
                <a:ea typeface="Open Sans Light"/>
                <a:cs typeface="Open Sans Light"/>
              </a:rPr>
              <a:t> </a:t>
            </a:r>
            <a:r>
              <a:rPr lang="fr-FR" sz="1400" b="1" dirty="0" err="1">
                <a:latin typeface="Open Sans Light"/>
                <a:ea typeface="Open Sans Light"/>
                <a:cs typeface="Open Sans Light"/>
              </a:rPr>
              <a:t>mechanisms</a:t>
            </a:r>
            <a:r>
              <a:rPr lang="fr-FR" sz="1400" b="1" dirty="0">
                <a:latin typeface="Open Sans Light"/>
                <a:ea typeface="Open Sans Light"/>
                <a:cs typeface="Open Sans Light"/>
              </a:rPr>
              <a:t> </a:t>
            </a:r>
            <a:r>
              <a:rPr lang="fr-FR" sz="1400" dirty="0">
                <a:latin typeface="Open Sans Light"/>
                <a:ea typeface="Open Sans Light"/>
                <a:cs typeface="Open Sans Light"/>
              </a:rPr>
              <a:t>for </a:t>
            </a:r>
            <a:r>
              <a:rPr lang="fr-FR" sz="1400" dirty="0" err="1">
                <a:latin typeface="Open Sans Light"/>
                <a:ea typeface="Open Sans Light"/>
                <a:cs typeface="Open Sans Light"/>
              </a:rPr>
              <a:t>responding</a:t>
            </a:r>
            <a:r>
              <a:rPr lang="fr-FR" sz="1400" dirty="0">
                <a:latin typeface="Open Sans Light"/>
                <a:ea typeface="Open Sans Light"/>
                <a:cs typeface="Open Sans Light"/>
              </a:rPr>
              <a:t> to </a:t>
            </a:r>
            <a:r>
              <a:rPr lang="fr-FR" sz="1400" dirty="0" err="1">
                <a:latin typeface="Open Sans Light"/>
                <a:ea typeface="Open Sans Light"/>
                <a:cs typeface="Open Sans Light"/>
              </a:rPr>
              <a:t>crisis</a:t>
            </a:r>
            <a:endParaRPr lang="fr-FR" sz="1400" dirty="0" err="1"/>
          </a:p>
        </p:txBody>
      </p:sp>
      <p:grpSp>
        <p:nvGrpSpPr>
          <p:cNvPr id="4" name="Groupe 3">
            <a:extLst>
              <a:ext uri="{FF2B5EF4-FFF2-40B4-BE49-F238E27FC236}">
                <a16:creationId xmlns:a16="http://schemas.microsoft.com/office/drawing/2014/main" id="{5B630528-9205-564F-B6E2-2771648393E5}"/>
              </a:ext>
            </a:extLst>
          </p:cNvPr>
          <p:cNvGrpSpPr/>
          <p:nvPr/>
        </p:nvGrpSpPr>
        <p:grpSpPr>
          <a:xfrm>
            <a:off x="7103356" y="708611"/>
            <a:ext cx="1584176" cy="1584176"/>
            <a:chOff x="7103356" y="367818"/>
            <a:chExt cx="1584176" cy="1584176"/>
          </a:xfrm>
        </p:grpSpPr>
        <p:pic>
          <p:nvPicPr>
            <p:cNvPr id="5" name="Image 4">
              <a:extLst>
                <a:ext uri="{FF2B5EF4-FFF2-40B4-BE49-F238E27FC236}">
                  <a16:creationId xmlns:a16="http://schemas.microsoft.com/office/drawing/2014/main" id="{A4554FFE-344A-4B4A-A443-33593A7B13DB}"/>
                </a:ext>
              </a:extLst>
            </p:cNvPr>
            <p:cNvPicPr>
              <a:picLocks noChangeAspect="1"/>
            </p:cNvPicPr>
            <p:nvPr/>
          </p:nvPicPr>
          <p:blipFill>
            <a:blip r:embed="rId3"/>
            <a:stretch>
              <a:fillRect/>
            </a:stretch>
          </p:blipFill>
          <p:spPr>
            <a:xfrm>
              <a:off x="7456138" y="658255"/>
              <a:ext cx="933519" cy="933519"/>
            </a:xfrm>
            <a:prstGeom prst="rect">
              <a:avLst/>
            </a:prstGeom>
          </p:spPr>
        </p:pic>
        <p:sp>
          <p:nvSpPr>
            <p:cNvPr id="6" name="Ellipse 5">
              <a:extLst>
                <a:ext uri="{FF2B5EF4-FFF2-40B4-BE49-F238E27FC236}">
                  <a16:creationId xmlns:a16="http://schemas.microsoft.com/office/drawing/2014/main" id="{3988A3F1-3BA2-7C44-AF5C-D15C42B215E6}"/>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1695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86991-2DCD-7A43-A66C-1B0110893FF2}"/>
              </a:ext>
            </a:extLst>
          </p:cNvPr>
          <p:cNvSpPr>
            <a:spLocks noGrp="1"/>
          </p:cNvSpPr>
          <p:nvPr>
            <p:ph type="title"/>
          </p:nvPr>
        </p:nvSpPr>
        <p:spPr>
          <a:xfrm>
            <a:off x="628650" y="537795"/>
            <a:ext cx="7886700" cy="341632"/>
          </a:xfrm>
        </p:spPr>
        <p:txBody>
          <a:bodyPr/>
          <a:lstStyle/>
          <a:p>
            <a:r>
              <a:rPr lang="fr-FR"/>
              <a:t>Why are quantitative approaches important?</a:t>
            </a:r>
          </a:p>
        </p:txBody>
      </p:sp>
      <p:sp>
        <p:nvSpPr>
          <p:cNvPr id="3" name="Espace réservé du contenu 2">
            <a:extLst>
              <a:ext uri="{FF2B5EF4-FFF2-40B4-BE49-F238E27FC236}">
                <a16:creationId xmlns:a16="http://schemas.microsoft.com/office/drawing/2014/main" id="{CF2FA78E-A94C-9748-9A62-FF1044F285C0}"/>
              </a:ext>
            </a:extLst>
          </p:cNvPr>
          <p:cNvSpPr>
            <a:spLocks noGrp="1"/>
          </p:cNvSpPr>
          <p:nvPr>
            <p:ph idx="1"/>
          </p:nvPr>
        </p:nvSpPr>
        <p:spPr>
          <a:xfrm>
            <a:off x="628651" y="1455738"/>
            <a:ext cx="5428521" cy="3263504"/>
          </a:xfrm>
        </p:spPr>
        <p:txBody>
          <a:bodyPr>
            <a:normAutofit/>
          </a:bodyPr>
          <a:lstStyle/>
          <a:p>
            <a:r>
              <a:rPr lang="fr-FR" sz="1400" dirty="0"/>
              <a:t>Can </a:t>
            </a:r>
            <a:r>
              <a:rPr lang="fr-FR" sz="1400" dirty="0" err="1"/>
              <a:t>provide</a:t>
            </a:r>
            <a:r>
              <a:rPr lang="fr-FR" sz="1400" dirty="0"/>
              <a:t> </a:t>
            </a:r>
            <a:r>
              <a:rPr lang="fr-FR" sz="1400" b="1" dirty="0" err="1"/>
              <a:t>findings</a:t>
            </a:r>
            <a:r>
              <a:rPr lang="fr-FR" sz="1400" b="1" dirty="0"/>
              <a:t> </a:t>
            </a:r>
            <a:r>
              <a:rPr lang="fr-FR" sz="1400" b="1" dirty="0" err="1"/>
              <a:t>which</a:t>
            </a:r>
            <a:r>
              <a:rPr lang="fr-FR" sz="1400" b="1" dirty="0"/>
              <a:t> are </a:t>
            </a:r>
            <a:r>
              <a:rPr lang="fr-FR" sz="1400" b="1" dirty="0" err="1"/>
              <a:t>widely</a:t>
            </a:r>
            <a:r>
              <a:rPr lang="fr-FR" sz="1400" b="1" dirty="0"/>
              <a:t> applicable</a:t>
            </a:r>
          </a:p>
          <a:p>
            <a:r>
              <a:rPr lang="fr-FR" sz="1400" dirty="0" err="1"/>
              <a:t>Allow</a:t>
            </a:r>
            <a:r>
              <a:rPr lang="fr-FR" sz="1400" dirty="0"/>
              <a:t> for the </a:t>
            </a:r>
            <a:r>
              <a:rPr lang="fr-FR" sz="1400" dirty="0" err="1"/>
              <a:t>comparison</a:t>
            </a:r>
            <a:r>
              <a:rPr lang="fr-FR" sz="1400" dirty="0"/>
              <a:t> of data </a:t>
            </a:r>
            <a:r>
              <a:rPr lang="fr-FR" sz="1400" dirty="0" err="1"/>
              <a:t>between</a:t>
            </a:r>
            <a:r>
              <a:rPr lang="fr-FR" sz="1400" dirty="0"/>
              <a:t> </a:t>
            </a:r>
            <a:r>
              <a:rPr lang="fr-FR" sz="1400" dirty="0" err="1"/>
              <a:t>different</a:t>
            </a:r>
            <a:r>
              <a:rPr lang="fr-FR" sz="1400" dirty="0"/>
              <a:t> </a:t>
            </a:r>
            <a:r>
              <a:rPr lang="fr-FR" sz="1400" dirty="0" err="1"/>
              <a:t>communities</a:t>
            </a:r>
            <a:r>
              <a:rPr lang="fr-FR" sz="1400" dirty="0"/>
              <a:t> </a:t>
            </a:r>
            <a:r>
              <a:rPr lang="fr-FR" sz="1400" dirty="0" err="1"/>
              <a:t>within</a:t>
            </a:r>
            <a:r>
              <a:rPr lang="fr-FR" sz="1400" dirty="0"/>
              <a:t> </a:t>
            </a:r>
            <a:r>
              <a:rPr lang="fr-FR" sz="1400" dirty="0" err="1"/>
              <a:t>different</a:t>
            </a:r>
            <a:r>
              <a:rPr lang="fr-FR" sz="1400" dirty="0"/>
              <a:t> locations </a:t>
            </a:r>
          </a:p>
          <a:p>
            <a:r>
              <a:rPr lang="fr-FR" sz="1400" dirty="0"/>
              <a:t>If the instruments are </a:t>
            </a:r>
            <a:r>
              <a:rPr lang="fr-FR" sz="1400" dirty="0" err="1"/>
              <a:t>used</a:t>
            </a:r>
            <a:r>
              <a:rPr lang="fr-FR" sz="1400" dirty="0"/>
              <a:t> at </a:t>
            </a:r>
            <a:r>
              <a:rPr lang="fr-FR" sz="1400" dirty="0" err="1"/>
              <a:t>different</a:t>
            </a:r>
            <a:r>
              <a:rPr lang="fr-FR" sz="1400" dirty="0"/>
              <a:t> points in time, </a:t>
            </a:r>
            <a:r>
              <a:rPr lang="fr-FR" sz="1400" dirty="0" err="1"/>
              <a:t>they</a:t>
            </a:r>
            <a:r>
              <a:rPr lang="fr-FR" sz="1400" dirty="0"/>
              <a:t> can </a:t>
            </a:r>
            <a:r>
              <a:rPr lang="fr-FR" sz="1400" dirty="0" err="1"/>
              <a:t>also</a:t>
            </a:r>
            <a:r>
              <a:rPr lang="fr-FR" sz="1400" dirty="0"/>
              <a:t> show trends in </a:t>
            </a:r>
            <a:r>
              <a:rPr lang="fr-FR" sz="1400" dirty="0" err="1"/>
              <a:t>phenomena</a:t>
            </a:r>
            <a:r>
              <a:rPr lang="fr-FR" sz="1400" dirty="0"/>
              <a:t> over time</a:t>
            </a:r>
          </a:p>
          <a:p>
            <a:r>
              <a:rPr lang="fr-FR" sz="1400" dirty="0" err="1"/>
              <a:t>Having</a:t>
            </a:r>
            <a:r>
              <a:rPr lang="fr-FR" sz="1400" dirty="0"/>
              <a:t> </a:t>
            </a:r>
            <a:r>
              <a:rPr lang="fr-FR" sz="1400" dirty="0" err="1"/>
              <a:t>repeated</a:t>
            </a:r>
            <a:r>
              <a:rPr lang="fr-FR" sz="1400" dirty="0"/>
              <a:t> </a:t>
            </a:r>
            <a:r>
              <a:rPr lang="fr-FR" sz="1400" dirty="0" err="1"/>
              <a:t>measures</a:t>
            </a:r>
            <a:r>
              <a:rPr lang="fr-FR" sz="1400" dirty="0"/>
              <a:t> in a </a:t>
            </a:r>
            <a:r>
              <a:rPr lang="fr-FR" sz="1400" dirty="0" err="1"/>
              <a:t>community</a:t>
            </a:r>
            <a:r>
              <a:rPr lang="fr-FR" sz="1400" dirty="0"/>
              <a:t> </a:t>
            </a:r>
            <a:r>
              <a:rPr lang="fr-FR" sz="1400" dirty="0" err="1"/>
              <a:t>offer</a:t>
            </a:r>
            <a:r>
              <a:rPr lang="fr-FR" sz="1400" dirty="0"/>
              <a:t> a type of feedback </a:t>
            </a:r>
            <a:r>
              <a:rPr lang="fr-FR" sz="1400" dirty="0" err="1"/>
              <a:t>loop</a:t>
            </a:r>
            <a:endParaRPr lang="fr-FR" sz="1400" dirty="0"/>
          </a:p>
          <a:p>
            <a:r>
              <a:rPr lang="fr-FR" sz="1400" dirty="0"/>
              <a:t>If </a:t>
            </a:r>
            <a:r>
              <a:rPr lang="fr-FR" sz="1400" dirty="0" err="1"/>
              <a:t>repeated</a:t>
            </a:r>
            <a:r>
              <a:rPr lang="fr-FR" sz="1400" dirty="0"/>
              <a:t> </a:t>
            </a:r>
            <a:r>
              <a:rPr lang="fr-FR" sz="1400" dirty="0" err="1"/>
              <a:t>measures</a:t>
            </a:r>
            <a:r>
              <a:rPr lang="fr-FR" sz="1400" dirty="0"/>
              <a:t> are </a:t>
            </a:r>
            <a:r>
              <a:rPr lang="fr-FR" sz="1400" dirty="0" err="1"/>
              <a:t>done</a:t>
            </a:r>
            <a:r>
              <a:rPr lang="fr-FR" sz="1400" dirty="0"/>
              <a:t> </a:t>
            </a:r>
            <a:r>
              <a:rPr lang="fr-FR" sz="1400" dirty="0" err="1"/>
              <a:t>with</a:t>
            </a:r>
            <a:r>
              <a:rPr lang="fr-FR" sz="1400" dirty="0"/>
              <a:t> the </a:t>
            </a:r>
            <a:r>
              <a:rPr lang="fr-FR" sz="1400" dirty="0" err="1"/>
              <a:t>same</a:t>
            </a:r>
            <a:r>
              <a:rPr lang="fr-FR" sz="1400" dirty="0"/>
              <a:t> group of people over time, can </a:t>
            </a:r>
            <a:r>
              <a:rPr lang="fr-FR" sz="1400" dirty="0" err="1"/>
              <a:t>detect</a:t>
            </a:r>
            <a:r>
              <a:rPr lang="fr-FR" sz="1400" dirty="0"/>
              <a:t> changes in </a:t>
            </a:r>
            <a:r>
              <a:rPr lang="fr-FR" sz="1400" dirty="0" err="1"/>
              <a:t>individuals</a:t>
            </a:r>
            <a:r>
              <a:rPr lang="fr-FR" sz="1400" dirty="0"/>
              <a:t> </a:t>
            </a:r>
            <a:r>
              <a:rPr lang="fr-FR" sz="1400" dirty="0" err="1"/>
              <a:t>which</a:t>
            </a:r>
            <a:r>
              <a:rPr lang="fr-FR" sz="1400" dirty="0"/>
              <a:t> </a:t>
            </a:r>
            <a:r>
              <a:rPr lang="fr-FR" sz="1400" dirty="0" err="1"/>
              <a:t>could</a:t>
            </a:r>
            <a:r>
              <a:rPr lang="fr-FR" sz="1400" dirty="0"/>
              <a:t> help </a:t>
            </a:r>
            <a:r>
              <a:rPr lang="fr-FR" sz="1400" dirty="0" err="1"/>
              <a:t>address</a:t>
            </a:r>
            <a:r>
              <a:rPr lang="fr-FR" sz="1400" dirty="0"/>
              <a:t> </a:t>
            </a:r>
            <a:r>
              <a:rPr lang="fr-FR" sz="1400" dirty="0" err="1"/>
              <a:t>any</a:t>
            </a:r>
            <a:r>
              <a:rPr lang="fr-FR" sz="1400" dirty="0"/>
              <a:t> service </a:t>
            </a:r>
            <a:r>
              <a:rPr lang="fr-FR" sz="1400" dirty="0" err="1"/>
              <a:t>delivery</a:t>
            </a:r>
            <a:r>
              <a:rPr lang="fr-FR" sz="1400" dirty="0"/>
              <a:t> issues people </a:t>
            </a:r>
            <a:r>
              <a:rPr lang="fr-FR" sz="1400" dirty="0" err="1"/>
              <a:t>may</a:t>
            </a:r>
            <a:r>
              <a:rPr lang="fr-FR" sz="1400" dirty="0"/>
              <a:t> </a:t>
            </a:r>
            <a:r>
              <a:rPr lang="fr-FR" sz="1400" dirty="0" err="1"/>
              <a:t>be</a:t>
            </a:r>
            <a:r>
              <a:rPr lang="fr-FR" sz="1400" dirty="0"/>
              <a:t> </a:t>
            </a:r>
            <a:r>
              <a:rPr lang="fr-FR" sz="1400" dirty="0" err="1"/>
              <a:t>encountering</a:t>
            </a:r>
            <a:endParaRPr lang="fr-FR" sz="1400" dirty="0"/>
          </a:p>
        </p:txBody>
      </p:sp>
      <p:grpSp>
        <p:nvGrpSpPr>
          <p:cNvPr id="4" name="Groupe 3">
            <a:extLst>
              <a:ext uri="{FF2B5EF4-FFF2-40B4-BE49-F238E27FC236}">
                <a16:creationId xmlns:a16="http://schemas.microsoft.com/office/drawing/2014/main" id="{EE5D9526-B1C0-144A-BC1F-C0BD80349C48}"/>
              </a:ext>
            </a:extLst>
          </p:cNvPr>
          <p:cNvGrpSpPr/>
          <p:nvPr/>
        </p:nvGrpSpPr>
        <p:grpSpPr>
          <a:xfrm>
            <a:off x="7103356" y="845730"/>
            <a:ext cx="1584176" cy="1584176"/>
            <a:chOff x="7103356" y="367818"/>
            <a:chExt cx="1584176" cy="1584176"/>
          </a:xfrm>
        </p:grpSpPr>
        <p:sp>
          <p:nvSpPr>
            <p:cNvPr id="5" name="Ellipse 4">
              <a:extLst>
                <a:ext uri="{FF2B5EF4-FFF2-40B4-BE49-F238E27FC236}">
                  <a16:creationId xmlns:a16="http://schemas.microsoft.com/office/drawing/2014/main" id="{ED109271-E4A1-9C40-9F5E-1E37C17CDAA9}"/>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C365D68-06CE-7948-8052-DA4119955469}"/>
                </a:ext>
              </a:extLst>
            </p:cNvPr>
            <p:cNvPicPr>
              <a:picLocks noChangeAspect="1"/>
            </p:cNvPicPr>
            <p:nvPr/>
          </p:nvPicPr>
          <p:blipFill>
            <a:blip r:embed="rId3"/>
            <a:stretch>
              <a:fillRect/>
            </a:stretch>
          </p:blipFill>
          <p:spPr>
            <a:xfrm>
              <a:off x="7430265" y="399606"/>
              <a:ext cx="1066800" cy="1435100"/>
            </a:xfrm>
            <a:prstGeom prst="rect">
              <a:avLst/>
            </a:prstGeom>
          </p:spPr>
        </p:pic>
      </p:grpSp>
    </p:spTree>
    <p:extLst>
      <p:ext uri="{BB962C8B-B14F-4D97-AF65-F5344CB8AC3E}">
        <p14:creationId xmlns:p14="http://schemas.microsoft.com/office/powerpoint/2010/main" val="101594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en-CH" dirty="0">
                <a:solidFill>
                  <a:srgbClr val="7B6A67"/>
                </a:solidFill>
                <a:latin typeface="Montserrat"/>
              </a:rPr>
              <a:t>SCENARIO - </a:t>
            </a:r>
            <a:r>
              <a:rPr lang="fr-FR" dirty="0">
                <a:solidFill>
                  <a:srgbClr val="7B6A67"/>
                </a:solidFill>
                <a:latin typeface="Montserrat"/>
              </a:rPr>
              <a:t>Group </a:t>
            </a:r>
            <a:r>
              <a:rPr lang="en-CH" dirty="0">
                <a:solidFill>
                  <a:srgbClr val="7B6A67"/>
                </a:solidFill>
                <a:latin typeface="Montserrat"/>
              </a:rPr>
              <a:t>WORK</a:t>
            </a:r>
            <a:r>
              <a:rPr lang="fr-FR" dirty="0">
                <a:solidFill>
                  <a:srgbClr val="7B6A67"/>
                </a:solidFill>
                <a:latin typeface="Montserrat"/>
              </a:rPr>
              <a:t> </a:t>
            </a:r>
            <a:endParaRPr lang="fr-FR" dirty="0">
              <a:solidFill>
                <a:srgbClr val="7B6A67"/>
              </a:solidFill>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6D1B6223-C94C-7E46-87A3-B9EBD7D0D6BD}"/>
              </a:ext>
            </a:extLst>
          </p:cNvPr>
          <p:cNvGrpSpPr/>
          <p:nvPr/>
        </p:nvGrpSpPr>
        <p:grpSpPr>
          <a:xfrm>
            <a:off x="6794227" y="868796"/>
            <a:ext cx="1721123" cy="1696639"/>
            <a:chOff x="7103356" y="367818"/>
            <a:chExt cx="1584176" cy="1584176"/>
          </a:xfrm>
        </p:grpSpPr>
        <p:sp>
          <p:nvSpPr>
            <p:cNvPr id="7" name="Ellipse 6">
              <a:extLst>
                <a:ext uri="{FF2B5EF4-FFF2-40B4-BE49-F238E27FC236}">
                  <a16:creationId xmlns:a16="http://schemas.microsoft.com/office/drawing/2014/main" id="{1BDCD3B5-58A0-2E41-AD62-879ABA823E97}"/>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1" name="Image 10">
              <a:extLst>
                <a:ext uri="{FF2B5EF4-FFF2-40B4-BE49-F238E27FC236}">
                  <a16:creationId xmlns:a16="http://schemas.microsoft.com/office/drawing/2014/main" id="{9C36B305-A213-F741-BE08-744294F903A5}"/>
                </a:ext>
              </a:extLst>
            </p:cNvPr>
            <p:cNvPicPr>
              <a:picLocks noChangeAspect="1"/>
            </p:cNvPicPr>
            <p:nvPr/>
          </p:nvPicPr>
          <p:blipFill>
            <a:blip r:embed="rId3"/>
            <a:stretch>
              <a:fillRect/>
            </a:stretch>
          </p:blipFill>
          <p:spPr>
            <a:xfrm>
              <a:off x="7474546" y="699542"/>
              <a:ext cx="841796" cy="928134"/>
            </a:xfrm>
            <a:prstGeom prst="rect">
              <a:avLst/>
            </a:prstGeom>
          </p:spPr>
        </p:pic>
      </p:grpSp>
      <p:cxnSp>
        <p:nvCxnSpPr>
          <p:cNvPr id="12" name="Straight Connector 55">
            <a:extLst>
              <a:ext uri="{FF2B5EF4-FFF2-40B4-BE49-F238E27FC236}">
                <a16:creationId xmlns:a16="http://schemas.microsoft.com/office/drawing/2014/main" id="{3253C16A-72A2-3048-9202-F4997C899214}"/>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a:extLst>
              <a:ext uri="{FF2B5EF4-FFF2-40B4-BE49-F238E27FC236}">
                <a16:creationId xmlns:a16="http://schemas.microsoft.com/office/drawing/2014/main" id="{1611DC3E-3769-C34D-874E-80E75914A1F7}"/>
              </a:ext>
            </a:extLst>
          </p:cNvPr>
          <p:cNvSpPr>
            <a:spLocks noGrp="1"/>
          </p:cNvSpPr>
          <p:nvPr>
            <p:ph idx="1"/>
          </p:nvPr>
        </p:nvSpPr>
        <p:spPr>
          <a:xfrm>
            <a:off x="628651" y="1455738"/>
            <a:ext cx="5532664" cy="3263504"/>
          </a:xfrm>
        </p:spPr>
        <p:txBody>
          <a:bodyPr vert="horz" lIns="91440" tIns="45720" rIns="91440" bIns="45720" rtlCol="0" anchor="t">
            <a:normAutofit/>
          </a:bodyPr>
          <a:lstStyle/>
          <a:p>
            <a:pPr marL="0" indent="0">
              <a:buNone/>
            </a:pPr>
            <a:r>
              <a:rPr lang="en-GB" sz="1400" dirty="0">
                <a:latin typeface="Open Sans Light"/>
                <a:ea typeface="Open Sans Light"/>
                <a:cs typeface="Open Sans Light"/>
              </a:rPr>
              <a:t>You are working in a response in </a:t>
            </a:r>
            <a:r>
              <a:rPr lang="en-GB" sz="1400" dirty="0" err="1">
                <a:latin typeface="Open Sans Light"/>
                <a:ea typeface="Open Sans Light"/>
                <a:cs typeface="Open Sans Light"/>
              </a:rPr>
              <a:t>Bangara</a:t>
            </a:r>
            <a:r>
              <a:rPr lang="en-GB" sz="1400" dirty="0">
                <a:latin typeface="Open Sans Light"/>
                <a:ea typeface="Open Sans Light"/>
                <a:cs typeface="Open Sans Light"/>
              </a:rPr>
              <a:t> which has been recently hit by a cyclone. You have been requested to lead a three-week in-depth assessment to ensure that migrants and other vulnerable populations in the hardest hit areas are included in the main community engagement activities in the country. </a:t>
            </a:r>
            <a:endParaRPr lang="en-GB" sz="1400" dirty="0"/>
          </a:p>
          <a:p>
            <a:pPr marL="0" indent="0">
              <a:buNone/>
            </a:pPr>
            <a:r>
              <a:rPr lang="en-GB" sz="1400" dirty="0"/>
              <a:t>Ask yourself:</a:t>
            </a:r>
          </a:p>
          <a:p>
            <a:pPr marL="342900" lvl="0" indent="-342900"/>
            <a:r>
              <a:rPr lang="en-GB" sz="1400" dirty="0"/>
              <a:t>What information do we want to collect? </a:t>
            </a:r>
          </a:p>
          <a:p>
            <a:pPr marL="342900" lvl="0" indent="-342900"/>
            <a:r>
              <a:rPr lang="en-GB" sz="1400" dirty="0"/>
              <a:t>What is the most appropriate research approach? </a:t>
            </a:r>
          </a:p>
          <a:p>
            <a:pPr marL="342900" indent="-342900"/>
            <a:r>
              <a:rPr lang="en-GB" sz="1400" dirty="0">
                <a:latin typeface="Open Sans Light"/>
                <a:ea typeface="Open Sans Light"/>
                <a:cs typeface="Open Sans Light"/>
              </a:rPr>
              <a:t>Jamboard</a:t>
            </a:r>
            <a:r>
              <a:rPr lang="en-CH" sz="1400" dirty="0">
                <a:latin typeface="Open Sans Light"/>
                <a:ea typeface="Open Sans Light"/>
                <a:cs typeface="Open Sans Light"/>
              </a:rPr>
              <a:t> </a:t>
            </a:r>
            <a:r>
              <a:rPr lang="en-CH" sz="1400" dirty="0">
                <a:solidFill>
                  <a:srgbClr val="00B0F0"/>
                </a:solidFill>
                <a:latin typeface="Open Sans Light"/>
                <a:ea typeface="Open Sans Light"/>
                <a:cs typeface="Open Sans Light"/>
              </a:rPr>
              <a:t>LINK</a:t>
            </a:r>
            <a:r>
              <a:rPr lang="en-GB" sz="1400" dirty="0">
                <a:solidFill>
                  <a:srgbClr val="00B0F0"/>
                </a:solidFill>
                <a:latin typeface="Open Sans Light"/>
                <a:ea typeface="Open Sans Light"/>
                <a:cs typeface="Open Sans Light"/>
              </a:rPr>
              <a:t>: https://jamboard.google.com/d/1dJdZE9ROrgULIeAI--sCzjcdlLaFCH1HkXy5DcNNWeI/viewer?f=1</a:t>
            </a:r>
            <a:endParaRPr lang="en-CH" sz="1400" dirty="0">
              <a:solidFill>
                <a:srgbClr val="00B0F0"/>
              </a:solidFill>
              <a:latin typeface="Open Sans Light"/>
              <a:ea typeface="Open Sans Light"/>
              <a:cs typeface="Open Sans Light"/>
            </a:endParaRPr>
          </a:p>
          <a:p>
            <a:pPr marL="342900" indent="-342900"/>
            <a:endParaRPr lang="en-GB" sz="1400" dirty="0"/>
          </a:p>
        </p:txBody>
      </p:sp>
    </p:spTree>
    <p:extLst>
      <p:ext uri="{BB962C8B-B14F-4D97-AF65-F5344CB8AC3E}">
        <p14:creationId xmlns:p14="http://schemas.microsoft.com/office/powerpoint/2010/main" val="170872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05F8F91-A9A4-153D-3C82-56E57508CA71}"/>
              </a:ext>
            </a:extLst>
          </p:cNvPr>
          <p:cNvPicPr>
            <a:picLocks noChangeAspect="1"/>
          </p:cNvPicPr>
          <p:nvPr/>
        </p:nvPicPr>
        <p:blipFill>
          <a:blip r:embed="rId2"/>
          <a:stretch>
            <a:fillRect/>
          </a:stretch>
        </p:blipFill>
        <p:spPr>
          <a:xfrm>
            <a:off x="703203" y="482599"/>
            <a:ext cx="7737592" cy="4178300"/>
          </a:xfrm>
          <a:prstGeom prst="rect">
            <a:avLst/>
          </a:prstGeom>
        </p:spPr>
      </p:pic>
    </p:spTree>
    <p:extLst>
      <p:ext uri="{BB962C8B-B14F-4D97-AF65-F5344CB8AC3E}">
        <p14:creationId xmlns:p14="http://schemas.microsoft.com/office/powerpoint/2010/main" val="272578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ss, outdoor, sky, tree&#10;&#10;Description automatically generated">
            <a:extLst>
              <a:ext uri="{FF2B5EF4-FFF2-40B4-BE49-F238E27FC236}">
                <a16:creationId xmlns:a16="http://schemas.microsoft.com/office/drawing/2014/main" id="{5B4240F3-A82D-38DD-1FD4-64B11DE77548}"/>
              </a:ext>
            </a:extLst>
          </p:cNvPr>
          <p:cNvPicPr>
            <a:picLocks noChangeAspect="1"/>
          </p:cNvPicPr>
          <p:nvPr/>
        </p:nvPicPr>
        <p:blipFill rotWithShape="1">
          <a:blip r:embed="rId3"/>
          <a:srcRect r="6587" b="-2"/>
          <a:stretch/>
        </p:blipFill>
        <p:spPr>
          <a:xfrm>
            <a:off x="20" y="10"/>
            <a:ext cx="7252212" cy="51434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a:xfrm>
            <a:off x="5648707" y="273843"/>
            <a:ext cx="2866642" cy="1424934"/>
          </a:xfrm>
        </p:spPr>
        <p:txBody>
          <a:bodyPr>
            <a:normAutofit/>
          </a:bodyPr>
          <a:lstStyle/>
          <a:p>
            <a:r>
              <a:rPr lang="fr-FR" sz="3000"/>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5648707" y="1825650"/>
            <a:ext cx="2866642" cy="2807072"/>
          </a:xfrm>
        </p:spPr>
        <p:txBody>
          <a:bodyPr vert="horz" lIns="91440" tIns="45720" rIns="91440" bIns="45720" rtlCol="0">
            <a:normAutofit/>
          </a:bodyPr>
          <a:lstStyle/>
          <a:p>
            <a:r>
              <a:rPr lang="fr-FR" sz="1500">
                <a:latin typeface="Open Sans Light"/>
                <a:ea typeface="Open Sans Light"/>
                <a:cs typeface="Open Sans Light"/>
              </a:rPr>
              <a:t>Qualitative and quantitative methods are both helpful. They allow us to address different sorts of questions:</a:t>
            </a:r>
          </a:p>
          <a:p>
            <a:pPr marL="360045" indent="-180975">
              <a:buClr>
                <a:srgbClr val="2F9C67"/>
              </a:buClr>
              <a:buSzPct val="70000"/>
              <a:buFont typeface="Wingdings" pitchFamily="2" charset="2"/>
              <a:buChar char="Ø"/>
            </a:pPr>
            <a:r>
              <a:rPr lang="fr-FR" sz="1500">
                <a:latin typeface="Open Sans Light"/>
                <a:ea typeface="Open Sans Light"/>
                <a:cs typeface="Open Sans Light"/>
              </a:rPr>
              <a:t>Use quantitative methods when you want to know ‘how many’ and/or ‘how often’</a:t>
            </a:r>
          </a:p>
          <a:p>
            <a:pPr marL="360045" indent="-180975">
              <a:buClr>
                <a:srgbClr val="2F9C67"/>
              </a:buClr>
              <a:buSzPct val="70000"/>
              <a:buFont typeface="Wingdings" pitchFamily="2" charset="2"/>
              <a:buChar char="Ø"/>
            </a:pPr>
            <a:r>
              <a:rPr lang="fr-FR" sz="1500">
                <a:latin typeface="Open Sans Light"/>
                <a:ea typeface="Open Sans Light"/>
                <a:cs typeface="Open Sans Light"/>
              </a:rPr>
              <a:t>Use qualitative methods when you want to know how people feel and what they think</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73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6417043" cy="3263504"/>
          </a:xfrm>
        </p:spPr>
        <p:txBody>
          <a:bodyPr>
            <a:normAutofit/>
          </a:bodyPr>
          <a:lstStyle/>
          <a:p>
            <a:pPr lvl="0"/>
            <a:r>
              <a:rPr lang="en-GB" sz="1600" dirty="0"/>
              <a:t>Know the difference between qualitative and quantitative data collection approaches to social science research </a:t>
            </a:r>
          </a:p>
          <a:p>
            <a:pPr lvl="0"/>
            <a:r>
              <a:rPr lang="en-GB" sz="1600" dirty="0"/>
              <a:t>Know when to apply these different approaches, including to which types of research questions</a:t>
            </a:r>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dirty="0">
                  <a:solidFill>
                    <a:srgbClr val="D90368"/>
                  </a:solidFill>
                  <a:effectLst/>
                  <a:latin typeface="Open Sans Light"/>
                  <a:ea typeface="OpenSans-Light" panose="020B0606030504020204" pitchFamily="34" charset="0"/>
                  <a:cs typeface="Open Sans Light"/>
                </a:rPr>
                <a:t>What methodology and tools should be used to collect and </a:t>
              </a:r>
              <a:r>
                <a:rPr lang="en-US" sz="900" dirty="0" err="1">
                  <a:solidFill>
                    <a:srgbClr val="D90368"/>
                  </a:solidFill>
                  <a:effectLst/>
                  <a:latin typeface="Open Sans Light"/>
                  <a:ea typeface="OpenSans-Light" panose="020B0606030504020204" pitchFamily="34" charset="0"/>
                  <a:cs typeface="Open Sans Light"/>
                </a:rPr>
                <a:t>analyse</a:t>
              </a:r>
              <a:r>
                <a:rPr lang="en-US" sz="900" dirty="0">
                  <a:solidFill>
                    <a:srgbClr val="D90368"/>
                  </a:solidFill>
                  <a:effectLst/>
                  <a:latin typeface="Open Sans Light"/>
                  <a:ea typeface="OpenSans-Light" panose="020B0606030504020204" pitchFamily="34" charset="0"/>
                  <a:cs typeface="Open Sans Light"/>
                </a:rPr>
                <a:t> this information?</a:t>
              </a:r>
              <a:endParaRPr lang="fr-FR" sz="900" dirty="0">
                <a:solidFill>
                  <a:srgbClr val="D90368"/>
                </a:solidFill>
                <a:effectLst/>
                <a:latin typeface="Open Sans Light"/>
                <a:ea typeface="OpenSans-Light" panose="020B0606030504020204" pitchFamily="34" charset="0"/>
                <a:cs typeface="Open Sans Light"/>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a:buClr>
                  <a:srgbClr val="204669"/>
                </a:buClr>
                <a:buFont typeface="+mj-lt"/>
                <a:buAutoNum type="arabicPeriod"/>
              </a:pPr>
              <a:r>
                <a:rPr lang="en-US" sz="900" dirty="0">
                  <a:solidFill>
                    <a:srgbClr val="D90368"/>
                  </a:solidFill>
                  <a:effectLst/>
                  <a:latin typeface="Open Sans Light"/>
                  <a:ea typeface="OpenSans-Light" panose="020B0606030504020204" pitchFamily="34" charset="0"/>
                  <a:cs typeface="Open Sans Light"/>
                </a:rPr>
                <a:t>What information is needed?</a:t>
              </a:r>
              <a:r>
                <a:rPr lang="en-US" sz="900" dirty="0">
                  <a:solidFill>
                    <a:srgbClr val="D90368"/>
                  </a:solidFill>
                  <a:latin typeface="Open Sans Light"/>
                  <a:ea typeface="OpenSans-Light" panose="020B0606030504020204" pitchFamily="34" charset="0"/>
                  <a:cs typeface="Open Sans Light"/>
                </a:rPr>
                <a:t>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 floor, ceiling, indoor&#10;&#10;Description automatically generated">
            <a:extLst>
              <a:ext uri="{FF2B5EF4-FFF2-40B4-BE49-F238E27FC236}">
                <a16:creationId xmlns:a16="http://schemas.microsoft.com/office/drawing/2014/main" id="{50F645EF-9553-423C-286E-624C721C3F7C}"/>
              </a:ext>
            </a:extLst>
          </p:cNvPr>
          <p:cNvPicPr>
            <a:picLocks noChangeAspect="1"/>
          </p:cNvPicPr>
          <p:nvPr/>
        </p:nvPicPr>
        <p:blipFill rotWithShape="1">
          <a:blip r:embed="rId3"/>
          <a:srcRect l="5782" r="14907"/>
          <a:stretch/>
        </p:blipFill>
        <p:spPr>
          <a:xfrm>
            <a:off x="20" y="10"/>
            <a:ext cx="7252212" cy="51434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450952B-F18C-A740-B8D0-688570046A2C}"/>
              </a:ext>
            </a:extLst>
          </p:cNvPr>
          <p:cNvSpPr>
            <a:spLocks noGrp="1"/>
          </p:cNvSpPr>
          <p:nvPr>
            <p:ph type="title"/>
          </p:nvPr>
        </p:nvSpPr>
        <p:spPr>
          <a:xfrm>
            <a:off x="5648707" y="273843"/>
            <a:ext cx="2866642" cy="1424934"/>
          </a:xfrm>
        </p:spPr>
        <p:txBody>
          <a:bodyPr>
            <a:normAutofit/>
          </a:bodyPr>
          <a:lstStyle/>
          <a:p>
            <a:r>
              <a:rPr lang="fr-FR" sz="2300" dirty="0">
                <a:latin typeface="Montserrat"/>
              </a:rPr>
              <a:t>Quantitative vs Qualitative - DISCUSS</a:t>
            </a:r>
          </a:p>
        </p:txBody>
      </p:sp>
      <p:sp>
        <p:nvSpPr>
          <p:cNvPr id="3" name="Espace réservé du contenu 2">
            <a:extLst>
              <a:ext uri="{FF2B5EF4-FFF2-40B4-BE49-F238E27FC236}">
                <a16:creationId xmlns:a16="http://schemas.microsoft.com/office/drawing/2014/main" id="{B0472D0D-954D-DF4E-B0AA-EBEC95DC91CD}"/>
              </a:ext>
            </a:extLst>
          </p:cNvPr>
          <p:cNvSpPr>
            <a:spLocks noGrp="1"/>
          </p:cNvSpPr>
          <p:nvPr>
            <p:ph idx="1"/>
          </p:nvPr>
        </p:nvSpPr>
        <p:spPr>
          <a:xfrm>
            <a:off x="5648707" y="1825650"/>
            <a:ext cx="2866642" cy="2807072"/>
          </a:xfrm>
        </p:spPr>
        <p:txBody>
          <a:bodyPr>
            <a:normAutofit/>
          </a:bodyPr>
          <a:lstStyle/>
          <a:p>
            <a:r>
              <a:rPr lang="en-GB" sz="1800" dirty="0"/>
              <a:t>How are </a:t>
            </a:r>
            <a:r>
              <a:rPr lang="en-GB" sz="1800" b="1" dirty="0">
                <a:latin typeface="Open Sans" panose="020B0606030504020204" pitchFamily="34" charset="0"/>
                <a:ea typeface="Open Sans" panose="020B0606030504020204" pitchFamily="34" charset="0"/>
                <a:cs typeface="Open Sans" panose="020B0606030504020204" pitchFamily="34" charset="0"/>
              </a:rPr>
              <a:t>quantitative</a:t>
            </a:r>
            <a:r>
              <a:rPr lang="en-GB" sz="1800" dirty="0"/>
              <a:t> research methods different to </a:t>
            </a:r>
            <a:r>
              <a:rPr lang="en-GB" sz="1800" b="1" dirty="0">
                <a:latin typeface="Open Sans" panose="020B0606030504020204" pitchFamily="34" charset="0"/>
                <a:ea typeface="Open Sans" panose="020B0606030504020204" pitchFamily="34" charset="0"/>
                <a:cs typeface="Open Sans" panose="020B0606030504020204" pitchFamily="34" charset="0"/>
              </a:rPr>
              <a:t>qualitative</a:t>
            </a:r>
            <a:r>
              <a:rPr lang="en-GB" sz="1800" dirty="0"/>
              <a:t> research methods?</a:t>
            </a:r>
          </a:p>
          <a:p>
            <a:pPr marL="0" indent="0">
              <a:buNone/>
            </a:pPr>
            <a:endParaRPr lang="fr-FR" sz="1800" dirty="0"/>
          </a:p>
          <a:p>
            <a:pPr marL="0" indent="0">
              <a:buNone/>
            </a:pPr>
            <a:r>
              <a:rPr lang="fr-FR" sz="1800" i="1" dirty="0" err="1"/>
              <a:t>Answer</a:t>
            </a:r>
            <a:r>
              <a:rPr lang="fr-FR" sz="1800" i="1" dirty="0"/>
              <a:t> in the chat – 10 minute</a:t>
            </a:r>
            <a:r>
              <a:rPr lang="en-CH" sz="1800" i="1" dirty="0"/>
              <a:t>s</a:t>
            </a:r>
            <a:r>
              <a:rPr lang="fr-FR" sz="1800" i="1" dirty="0"/>
              <a:t> exercice </a:t>
            </a:r>
          </a:p>
        </p:txBody>
      </p:sp>
    </p:spTree>
    <p:extLst>
      <p:ext uri="{BB962C8B-B14F-4D97-AF65-F5344CB8AC3E}">
        <p14:creationId xmlns:p14="http://schemas.microsoft.com/office/powerpoint/2010/main" val="400527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45463F9-5DB4-8746-A906-19E4EA6C79E1}"/>
              </a:ext>
            </a:extLst>
          </p:cNvPr>
          <p:cNvSpPr>
            <a:spLocks noGrp="1"/>
          </p:cNvSpPr>
          <p:nvPr>
            <p:ph type="title"/>
          </p:nvPr>
        </p:nvSpPr>
        <p:spPr>
          <a:xfrm>
            <a:off x="628650" y="537795"/>
            <a:ext cx="7886700" cy="341632"/>
          </a:xfrm>
        </p:spPr>
        <p:txBody>
          <a:bodyPr/>
          <a:lstStyle/>
          <a:p>
            <a:r>
              <a:rPr lang="fr-FR"/>
              <a:t>Quantitative approaches…</a:t>
            </a:r>
          </a:p>
        </p:txBody>
      </p:sp>
      <p:sp>
        <p:nvSpPr>
          <p:cNvPr id="7" name="Espace réservé du contenu 6">
            <a:extLst>
              <a:ext uri="{FF2B5EF4-FFF2-40B4-BE49-F238E27FC236}">
                <a16:creationId xmlns:a16="http://schemas.microsoft.com/office/drawing/2014/main" id="{8FCCEA31-4BE8-3242-87D2-1CCBE325D02E}"/>
              </a:ext>
            </a:extLst>
          </p:cNvPr>
          <p:cNvSpPr>
            <a:spLocks noGrp="1"/>
          </p:cNvSpPr>
          <p:nvPr>
            <p:ph idx="1"/>
          </p:nvPr>
        </p:nvSpPr>
        <p:spPr>
          <a:xfrm>
            <a:off x="628650" y="1369219"/>
            <a:ext cx="6830929" cy="3263504"/>
          </a:xfrm>
        </p:spPr>
        <p:txBody>
          <a:bodyPr>
            <a:normAutofit/>
          </a:bodyPr>
          <a:lstStyle/>
          <a:p>
            <a:pPr marL="0" indent="0">
              <a:buNone/>
            </a:pPr>
            <a:r>
              <a:rPr lang="en-GB" sz="1400" b="1" dirty="0">
                <a:solidFill>
                  <a:srgbClr val="204669"/>
                </a:solidFill>
                <a:latin typeface="Montserrat SemiBold" pitchFamily="2" charset="77"/>
              </a:rPr>
              <a:t>Use quantitative methods when you want to know </a:t>
            </a:r>
            <a:r>
              <a:rPr lang="en-GB" sz="1400" b="1" u="sng" dirty="0">
                <a:solidFill>
                  <a:srgbClr val="204669"/>
                </a:solidFill>
                <a:latin typeface="Montserrat SemiBold" pitchFamily="2" charset="77"/>
              </a:rPr>
              <a:t>‘how many’ and/or ‘how often’</a:t>
            </a:r>
          </a:p>
          <a:p>
            <a:pPr marL="285750" lvl="0" indent="-285750"/>
            <a:r>
              <a:rPr lang="en-GB" sz="1400" dirty="0"/>
              <a:t>Work with numbers– the instrument used in quantitative research poses questions in which response options are assigned numbers</a:t>
            </a:r>
            <a:r>
              <a:rPr lang="en-US" sz="1400" dirty="0"/>
              <a:t> </a:t>
            </a:r>
            <a:endParaRPr lang="en-GB" sz="1400" dirty="0"/>
          </a:p>
          <a:p>
            <a:pPr marL="285750" lvl="0" indent="-285750"/>
            <a:r>
              <a:rPr lang="en-GB" sz="1400" dirty="0"/>
              <a:t>Generally uses surveying of a large group of people and a structured questionnaire that contain predominantly close-ended, or forced choice, questions. </a:t>
            </a:r>
          </a:p>
          <a:p>
            <a:pPr marL="285750" lvl="0" indent="-285750"/>
            <a:r>
              <a:rPr lang="en-GB" sz="1400" dirty="0"/>
              <a:t>Can test theories you have about a situation</a:t>
            </a:r>
          </a:p>
          <a:p>
            <a:pPr marL="285750" lvl="0" indent="-285750"/>
            <a:r>
              <a:rPr lang="en-GB" sz="1400" dirty="0"/>
              <a:t>Can establish causal relationships </a:t>
            </a:r>
            <a:r>
              <a:rPr lang="en-GB" sz="1400" i="1" dirty="0"/>
              <a:t>–</a:t>
            </a:r>
            <a:r>
              <a:rPr lang="en-GB" sz="1400" dirty="0"/>
              <a:t> e.g. X causes Y </a:t>
            </a:r>
          </a:p>
          <a:p>
            <a:pPr marL="285750" lvl="0" indent="-285750"/>
            <a:r>
              <a:rPr lang="en-GB" sz="1400" dirty="0"/>
              <a:t>Analysis often uses statistical methods</a:t>
            </a:r>
          </a:p>
          <a:p>
            <a:pPr marL="285750" lvl="0" indent="-285750"/>
            <a:r>
              <a:rPr lang="en-GB" sz="1400" dirty="0"/>
              <a:t>The more representative the sample is, the more likely it can be generalized to </a:t>
            </a:r>
            <a:br>
              <a:rPr lang="en-GB" sz="1400" dirty="0"/>
            </a:br>
            <a:r>
              <a:rPr lang="en-GB" sz="1400" dirty="0"/>
              <a:t>a wider population </a:t>
            </a:r>
          </a:p>
        </p:txBody>
      </p:sp>
    </p:spTree>
    <p:extLst>
      <p:ext uri="{BB962C8B-B14F-4D97-AF65-F5344CB8AC3E}">
        <p14:creationId xmlns:p14="http://schemas.microsoft.com/office/powerpoint/2010/main" val="10907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9FC0117B-C5FF-974C-8029-44A8B483F55D}"/>
              </a:ext>
            </a:extLst>
          </p:cNvPr>
          <p:cNvGrpSpPr/>
          <p:nvPr/>
        </p:nvGrpSpPr>
        <p:grpSpPr>
          <a:xfrm>
            <a:off x="909591" y="972457"/>
            <a:ext cx="7329633" cy="3434397"/>
            <a:chOff x="1511935" y="947102"/>
            <a:chExt cx="6120130" cy="3249295"/>
          </a:xfrm>
        </p:grpSpPr>
        <p:pic>
          <p:nvPicPr>
            <p:cNvPr id="13" name="Image 12">
              <a:extLst>
                <a:ext uri="{FF2B5EF4-FFF2-40B4-BE49-F238E27FC236}">
                  <a16:creationId xmlns:a16="http://schemas.microsoft.com/office/drawing/2014/main" id="{5453B5CF-C8DD-0044-A5F4-E685B8026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35" y="947102"/>
              <a:ext cx="6120130" cy="3249295"/>
            </a:xfrm>
            <a:prstGeom prst="rect">
              <a:avLst/>
            </a:prstGeom>
          </p:spPr>
        </p:pic>
        <p:sp>
          <p:nvSpPr>
            <p:cNvPr id="14" name="Zone de texte 16">
              <a:extLst>
                <a:ext uri="{FF2B5EF4-FFF2-40B4-BE49-F238E27FC236}">
                  <a16:creationId xmlns:a16="http://schemas.microsoft.com/office/drawing/2014/main" id="{22926639-F1AB-AE4B-93A1-4FAA11322E03}"/>
                </a:ext>
              </a:extLst>
            </p:cNvPr>
            <p:cNvSpPr txBox="1"/>
            <p:nvPr/>
          </p:nvSpPr>
          <p:spPr>
            <a:xfrm rot="16200000">
              <a:off x="1483723" y="2110650"/>
              <a:ext cx="883376" cy="261620"/>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r>
                <a:rPr lang="en-US" sz="1100" b="1">
                  <a:solidFill>
                    <a:srgbClr val="FFFFFF"/>
                  </a:solidFill>
                  <a:effectLst/>
                  <a:latin typeface="Montserrat SemiBold" pitchFamily="2" charset="77"/>
                  <a:ea typeface="OpenSans-Light" panose="020B0606030504020204" pitchFamily="34" charset="0"/>
                </a:rPr>
                <a:t>STRENGTHS</a:t>
              </a:r>
              <a:endParaRPr lang="fr-FR" sz="1100">
                <a:effectLst/>
                <a:latin typeface="OpenSans-Light" panose="020B0606030504020204" pitchFamily="34" charset="0"/>
                <a:ea typeface="OpenSans-Light" panose="020B0606030504020204" pitchFamily="34" charset="0"/>
              </a:endParaRPr>
            </a:p>
          </p:txBody>
        </p:sp>
        <p:sp>
          <p:nvSpPr>
            <p:cNvPr id="15" name="Zone de texte 17">
              <a:extLst>
                <a:ext uri="{FF2B5EF4-FFF2-40B4-BE49-F238E27FC236}">
                  <a16:creationId xmlns:a16="http://schemas.microsoft.com/office/drawing/2014/main" id="{4FEF7145-F80C-8747-A73F-2B353B5D593A}"/>
                </a:ext>
              </a:extLst>
            </p:cNvPr>
            <p:cNvSpPr txBox="1"/>
            <p:nvPr/>
          </p:nvSpPr>
          <p:spPr>
            <a:xfrm rot="5400000">
              <a:off x="6729956" y="2777172"/>
              <a:ext cx="1030605" cy="261620"/>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r>
                <a:rPr lang="en-US" sz="1100" b="1" dirty="0">
                  <a:solidFill>
                    <a:srgbClr val="FFFFFF"/>
                  </a:solidFill>
                  <a:effectLst/>
                  <a:latin typeface="Montserrat SemiBold" pitchFamily="2" charset="77"/>
                  <a:ea typeface="OpenSans-Light" panose="020B0606030504020204" pitchFamily="34" charset="0"/>
                </a:rPr>
                <a:t>WEAKNESSES</a:t>
              </a:r>
              <a:endParaRPr lang="fr-FR" sz="1100" dirty="0">
                <a:effectLst/>
                <a:latin typeface="OpenSans-Light" panose="020B0606030504020204" pitchFamily="34" charset="0"/>
                <a:ea typeface="OpenSans-Light" panose="020B0606030504020204" pitchFamily="34" charset="0"/>
              </a:endParaRPr>
            </a:p>
          </p:txBody>
        </p:sp>
      </p:grpSp>
      <p:sp>
        <p:nvSpPr>
          <p:cNvPr id="5" name="Titre 4">
            <a:extLst>
              <a:ext uri="{FF2B5EF4-FFF2-40B4-BE49-F238E27FC236}">
                <a16:creationId xmlns:a16="http://schemas.microsoft.com/office/drawing/2014/main" id="{23BE5E9B-D240-B24F-A212-1DD78EA0E3D7}"/>
              </a:ext>
            </a:extLst>
          </p:cNvPr>
          <p:cNvSpPr>
            <a:spLocks noGrp="1"/>
          </p:cNvSpPr>
          <p:nvPr>
            <p:ph type="title"/>
          </p:nvPr>
        </p:nvSpPr>
        <p:spPr>
          <a:xfrm>
            <a:off x="628650" y="537795"/>
            <a:ext cx="7886700" cy="341632"/>
          </a:xfrm>
        </p:spPr>
        <p:txBody>
          <a:bodyPr/>
          <a:lstStyle/>
          <a:p>
            <a:r>
              <a:rPr lang="fr-FR"/>
              <a:t>Quantitative approaches…</a:t>
            </a:r>
          </a:p>
        </p:txBody>
      </p:sp>
      <p:sp>
        <p:nvSpPr>
          <p:cNvPr id="7" name="Zone de texte 25">
            <a:extLst>
              <a:ext uri="{FF2B5EF4-FFF2-40B4-BE49-F238E27FC236}">
                <a16:creationId xmlns:a16="http://schemas.microsoft.com/office/drawing/2014/main" id="{84F2A64A-8CB2-0943-A93E-15E8E26D3C30}"/>
              </a:ext>
            </a:extLst>
          </p:cNvPr>
          <p:cNvSpPr txBox="1"/>
          <p:nvPr/>
        </p:nvSpPr>
        <p:spPr>
          <a:xfrm>
            <a:off x="2226324" y="1448365"/>
            <a:ext cx="1944370" cy="224676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179388" lvl="0" indent="-179388" rtl="0">
              <a:spcBef>
                <a:spcPts val="600"/>
              </a:spcBef>
              <a:buClr>
                <a:srgbClr val="2F9C67"/>
              </a:buClr>
              <a:buFont typeface="Wingdings" pitchFamily="2" charset="2"/>
              <a:buChar char=""/>
            </a:pPr>
            <a:r>
              <a:rPr lang="en-GB" sz="1050" u="none" strike="noStrike" dirty="0">
                <a:effectLst/>
                <a:latin typeface="Open Sans Light" panose="020B0306030504020204" pitchFamily="34" charset="0"/>
                <a:ea typeface="OpenSans-Light" panose="020B0606030504020204" pitchFamily="34" charset="0"/>
                <a:cs typeface="Wingdings" pitchFamily="2" charset="2"/>
              </a:rPr>
              <a:t>Number-based estimates</a:t>
            </a:r>
            <a:endParaRPr lang="fr-FR" sz="110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9388">
              <a:spcBef>
                <a:spcPts val="600"/>
              </a:spcBef>
              <a:buClr>
                <a:srgbClr val="2F9C67"/>
              </a:buClr>
              <a:buFont typeface="Wingdings" pitchFamily="2" charset="2"/>
              <a:buChar char=""/>
            </a:pPr>
            <a:r>
              <a:rPr lang="en-GB" sz="1050" u="none" strike="noStrike" dirty="0">
                <a:effectLst/>
                <a:latin typeface="Open Sans Light" panose="020B0306030504020204" pitchFamily="34" charset="0"/>
                <a:ea typeface="OpenSans-Light" panose="020B0606030504020204" pitchFamily="34" charset="0"/>
                <a:cs typeface="Wingdings" pitchFamily="2" charset="2"/>
              </a:rPr>
              <a:t>Opportunity for relatively uncomplicated data analysis</a:t>
            </a:r>
            <a:endParaRPr lang="fr-FR" sz="110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9388">
              <a:spcBef>
                <a:spcPts val="600"/>
              </a:spcBef>
              <a:buClr>
                <a:srgbClr val="2F9C67"/>
              </a:buClr>
              <a:buFont typeface="Wingdings" pitchFamily="2" charset="2"/>
              <a:buChar char=""/>
            </a:pPr>
            <a:r>
              <a:rPr lang="en-GB" sz="1050" u="none" strike="noStrike" dirty="0">
                <a:effectLst/>
                <a:latin typeface="Open Sans Light" panose="020B0306030504020204" pitchFamily="34" charset="0"/>
                <a:ea typeface="OpenSans-Light" panose="020B0606030504020204" pitchFamily="34" charset="0"/>
                <a:cs typeface="Wingdings" pitchFamily="2" charset="2"/>
              </a:rPr>
              <a:t>The accuracy of the data can be checked</a:t>
            </a:r>
            <a:endParaRPr lang="fr-FR" sz="110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9388">
              <a:spcBef>
                <a:spcPts val="600"/>
              </a:spcBef>
              <a:buClr>
                <a:srgbClr val="2F9C67"/>
              </a:buClr>
              <a:buFont typeface="Wingdings" pitchFamily="2" charset="2"/>
              <a:buChar char=""/>
            </a:pPr>
            <a:r>
              <a:rPr lang="en-GB" sz="1050" u="none" strike="noStrike" dirty="0">
                <a:effectLst/>
                <a:latin typeface="Open Sans Light" panose="020B0306030504020204" pitchFamily="34" charset="0"/>
                <a:ea typeface="OpenSans-Light" panose="020B0606030504020204" pitchFamily="34" charset="0"/>
                <a:cs typeface="Wingdings" pitchFamily="2" charset="2"/>
              </a:rPr>
              <a:t>Can compare data between different communities within different locations </a:t>
            </a:r>
            <a:endParaRPr lang="fr-FR" sz="110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9388">
              <a:spcBef>
                <a:spcPts val="600"/>
              </a:spcBef>
              <a:buClr>
                <a:srgbClr val="2F9C67"/>
              </a:buClr>
              <a:buFont typeface="Wingdings" pitchFamily="2" charset="2"/>
              <a:buChar char=""/>
            </a:pPr>
            <a:r>
              <a:rPr lang="en-GB" sz="1050" u="none" strike="noStrike" dirty="0">
                <a:effectLst/>
                <a:latin typeface="Open Sans Light" panose="020B0306030504020204" pitchFamily="34" charset="0"/>
                <a:ea typeface="OpenSans-Light" panose="020B0606030504020204" pitchFamily="34" charset="0"/>
                <a:cs typeface="Wingdings" pitchFamily="2" charset="2"/>
              </a:rPr>
              <a:t>Data does not require individual judgement beyond consideration of how information will be presented </a:t>
            </a:r>
            <a:endParaRPr lang="fr-FR" sz="1100" u="none" strike="noStrike" dirty="0">
              <a:effectLst/>
              <a:latin typeface="Open Sans Light" panose="020B0306030504020204" pitchFamily="34" charset="0"/>
              <a:ea typeface="OpenSans-Light" panose="020B0606030504020204" pitchFamily="34" charset="0"/>
              <a:cs typeface="Wingdings" pitchFamily="2" charset="2"/>
            </a:endParaRPr>
          </a:p>
        </p:txBody>
      </p:sp>
      <p:sp>
        <p:nvSpPr>
          <p:cNvPr id="8" name="Zone de texte 27">
            <a:extLst>
              <a:ext uri="{FF2B5EF4-FFF2-40B4-BE49-F238E27FC236}">
                <a16:creationId xmlns:a16="http://schemas.microsoft.com/office/drawing/2014/main" id="{5D46726C-C501-2440-A36F-E8AE683DACAE}"/>
              </a:ext>
            </a:extLst>
          </p:cNvPr>
          <p:cNvSpPr txBox="1"/>
          <p:nvPr/>
        </p:nvSpPr>
        <p:spPr>
          <a:xfrm>
            <a:off x="4726124" y="1227716"/>
            <a:ext cx="2337758" cy="29238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201613" lvl="0" indent="-201613" rtl="0">
              <a:spcBef>
                <a:spcPts val="600"/>
              </a:spcBef>
              <a:buClr>
                <a:srgbClr val="2F9C67"/>
              </a:buClr>
              <a:buFont typeface="Wingdings" pitchFamily="2" charset="2"/>
              <a:buChar char=""/>
            </a:pPr>
            <a:r>
              <a:rPr lang="en-GB" sz="1000" u="none" strike="noStrike" dirty="0">
                <a:effectLst/>
                <a:latin typeface="Open Sans Light" panose="020B0306030504020204" pitchFamily="34" charset="0"/>
                <a:ea typeface="OpenSans-Light" panose="020B0606030504020204" pitchFamily="34" charset="0"/>
                <a:cs typeface="Wingdings" pitchFamily="2" charset="2"/>
              </a:rPr>
              <a:t>Often leaves gaps in information - including around 'why' and 'how'</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201613" lvl="0" indent="-201613">
              <a:spcBef>
                <a:spcPts val="600"/>
              </a:spcBef>
              <a:buClr>
                <a:srgbClr val="2F9C67"/>
              </a:buClr>
              <a:buFont typeface="Wingdings" pitchFamily="2" charset="2"/>
              <a:buChar char=""/>
            </a:pPr>
            <a:r>
              <a:rPr lang="en-GB" sz="1000" u="none" strike="noStrike" dirty="0">
                <a:effectLst/>
                <a:latin typeface="Open Sans Light" panose="020B0306030504020204" pitchFamily="34" charset="0"/>
                <a:ea typeface="OpenSans-Light" panose="020B0606030504020204" pitchFamily="34" charset="0"/>
                <a:cs typeface="Wingdings" pitchFamily="2" charset="2"/>
              </a:rPr>
              <a:t>Close-ended questions and tools limit outcomes, and response options are based on the selection of the researcher. So results might not always represent the actual situation</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201613" lvl="0" indent="-201613">
              <a:spcBef>
                <a:spcPts val="600"/>
              </a:spcBef>
              <a:buClr>
                <a:srgbClr val="2F9C67"/>
              </a:buClr>
              <a:buFont typeface="Wingdings" pitchFamily="2" charset="2"/>
              <a:buChar char=""/>
            </a:pPr>
            <a:r>
              <a:rPr lang="en-GB" sz="1000" u="none" strike="noStrike" dirty="0">
                <a:effectLst/>
                <a:latin typeface="Open Sans Light" panose="020B0306030504020204" pitchFamily="34" charset="0"/>
                <a:ea typeface="OpenSans-Light" panose="020B0606030504020204" pitchFamily="34" charset="0"/>
                <a:cs typeface="Wingdings" pitchFamily="2" charset="2"/>
              </a:rPr>
              <a:t>A labour intensive and resource-heavy data collection process </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201613" lvl="0" indent="-201613">
              <a:spcBef>
                <a:spcPts val="600"/>
              </a:spcBef>
              <a:buClr>
                <a:srgbClr val="2F9C67"/>
              </a:buClr>
              <a:buFont typeface="Wingdings" pitchFamily="2" charset="2"/>
              <a:buChar char=""/>
            </a:pPr>
            <a:r>
              <a:rPr lang="en-GB" sz="1000" u="none" strike="noStrike" dirty="0">
                <a:effectLst/>
                <a:latin typeface="Open Sans Light" panose="020B0306030504020204" pitchFamily="34" charset="0"/>
                <a:ea typeface="OpenSans-Light" panose="020B0606030504020204" pitchFamily="34" charset="0"/>
                <a:cs typeface="Wingdings" pitchFamily="2" charset="2"/>
              </a:rPr>
              <a:t>Usually, there is limited participation by affected persons in the development of questions and in the way the information collection process flows </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201613" lvl="0" indent="-201613">
              <a:spcBef>
                <a:spcPts val="600"/>
              </a:spcBef>
              <a:buClr>
                <a:srgbClr val="2F9C67"/>
              </a:buClr>
              <a:buFont typeface="Wingdings" pitchFamily="2" charset="2"/>
              <a:buChar char=""/>
            </a:pPr>
            <a:r>
              <a:rPr lang="en-GB" sz="1000" u="none" strike="noStrike" dirty="0">
                <a:effectLst/>
                <a:latin typeface="Open Sans Light" panose="020B0306030504020204" pitchFamily="34" charset="0"/>
                <a:ea typeface="OpenSans-Light" panose="020B0606030504020204" pitchFamily="34" charset="0"/>
                <a:cs typeface="Wingdings" pitchFamily="2" charset="2"/>
              </a:rPr>
              <a:t>Method least likely to lead to relationship-building for community engagement</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p:txBody>
      </p:sp>
    </p:spTree>
    <p:extLst>
      <p:ext uri="{BB962C8B-B14F-4D97-AF65-F5344CB8AC3E}">
        <p14:creationId xmlns:p14="http://schemas.microsoft.com/office/powerpoint/2010/main" val="267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3BE5E9B-D240-B24F-A212-1DD78EA0E3D7}"/>
              </a:ext>
            </a:extLst>
          </p:cNvPr>
          <p:cNvSpPr>
            <a:spLocks noGrp="1"/>
          </p:cNvSpPr>
          <p:nvPr>
            <p:ph type="title"/>
          </p:nvPr>
        </p:nvSpPr>
        <p:spPr>
          <a:xfrm>
            <a:off x="628650" y="537795"/>
            <a:ext cx="7886700" cy="341632"/>
          </a:xfrm>
        </p:spPr>
        <p:txBody>
          <a:bodyPr/>
          <a:lstStyle/>
          <a:p>
            <a:r>
              <a:rPr lang="fr-FR"/>
              <a:t>Qualitative approaches…</a:t>
            </a:r>
          </a:p>
        </p:txBody>
      </p:sp>
      <p:sp>
        <p:nvSpPr>
          <p:cNvPr id="14" name="Espace réservé du contenu 2">
            <a:extLst>
              <a:ext uri="{FF2B5EF4-FFF2-40B4-BE49-F238E27FC236}">
                <a16:creationId xmlns:a16="http://schemas.microsoft.com/office/drawing/2014/main" id="{011DC9D0-6FAD-334B-BAD0-DA9666A0FD82}"/>
              </a:ext>
            </a:extLst>
          </p:cNvPr>
          <p:cNvSpPr>
            <a:spLocks noGrp="1"/>
          </p:cNvSpPr>
          <p:nvPr>
            <p:ph idx="1"/>
          </p:nvPr>
        </p:nvSpPr>
        <p:spPr>
          <a:xfrm>
            <a:off x="628650" y="1369219"/>
            <a:ext cx="6352721" cy="3263504"/>
          </a:xfrm>
        </p:spPr>
        <p:txBody>
          <a:bodyPr>
            <a:normAutofit/>
          </a:bodyPr>
          <a:lstStyle/>
          <a:p>
            <a:pPr marL="0" indent="0">
              <a:buNone/>
            </a:pPr>
            <a:r>
              <a:rPr lang="en-US" sz="1400" b="1" dirty="0">
                <a:solidFill>
                  <a:srgbClr val="204669"/>
                </a:solidFill>
                <a:latin typeface="Montserrat SemiBold" pitchFamily="2" charset="77"/>
              </a:rPr>
              <a:t>Use qualitative methods when you want to know </a:t>
            </a:r>
            <a:r>
              <a:rPr lang="en-US" sz="1400" b="1" u="sng" dirty="0">
                <a:solidFill>
                  <a:srgbClr val="204669"/>
                </a:solidFill>
                <a:latin typeface="Montserrat SemiBold" pitchFamily="2" charset="77"/>
              </a:rPr>
              <a:t>how people feel and what they think</a:t>
            </a:r>
            <a:r>
              <a:rPr lang="en-US" sz="1400" b="1" dirty="0">
                <a:solidFill>
                  <a:srgbClr val="204669"/>
                </a:solidFill>
                <a:latin typeface="Montserrat SemiBold" pitchFamily="2" charset="77"/>
              </a:rPr>
              <a:t> – You don’t need to know how many people think or feel this way</a:t>
            </a:r>
            <a:endParaRPr lang="en-GB" sz="1400" dirty="0"/>
          </a:p>
          <a:p>
            <a:pPr marL="285750" lvl="0" indent="-285750"/>
            <a:r>
              <a:rPr lang="en-GB" sz="1400" dirty="0"/>
              <a:t>Not based on numbers</a:t>
            </a:r>
          </a:p>
          <a:p>
            <a:pPr marL="285750" lvl="0" indent="-285750"/>
            <a:r>
              <a:rPr lang="en-GB" sz="1400" dirty="0"/>
              <a:t>Generally use interviews, focus groups discussions and observations</a:t>
            </a:r>
          </a:p>
          <a:p>
            <a:pPr marL="285750" lvl="0" indent="-285750"/>
            <a:r>
              <a:rPr lang="en-GB" sz="1400" dirty="0"/>
              <a:t>Exploratory: looking at factors such as cultural expectations, gender roles, ethnic and religious implications and individual feelings</a:t>
            </a:r>
          </a:p>
          <a:p>
            <a:pPr marL="285750" lvl="0" indent="-285750"/>
            <a:r>
              <a:rPr lang="en-GB" sz="1400" dirty="0"/>
              <a:t>Usually use a smaller sample size than quantitative approaches</a:t>
            </a:r>
          </a:p>
          <a:p>
            <a:pPr marL="285750" lvl="0" indent="-285750"/>
            <a:r>
              <a:rPr lang="en-US" sz="1400" dirty="0"/>
              <a:t>Provide data that are usually rich and detailed, offering many ideas and concepts to inform your </a:t>
            </a:r>
            <a:r>
              <a:rPr lang="en-US" sz="1400" dirty="0" err="1"/>
              <a:t>programme</a:t>
            </a:r>
            <a:r>
              <a:rPr lang="en-US" sz="1400" dirty="0"/>
              <a:t> </a:t>
            </a:r>
            <a:endParaRPr lang="en-GB" sz="1400" dirty="0"/>
          </a:p>
        </p:txBody>
      </p:sp>
      <p:grpSp>
        <p:nvGrpSpPr>
          <p:cNvPr id="4" name="Groupe 3">
            <a:extLst>
              <a:ext uri="{FF2B5EF4-FFF2-40B4-BE49-F238E27FC236}">
                <a16:creationId xmlns:a16="http://schemas.microsoft.com/office/drawing/2014/main" id="{7CC4864E-78C1-D443-907E-73B741C12C5B}"/>
              </a:ext>
            </a:extLst>
          </p:cNvPr>
          <p:cNvGrpSpPr/>
          <p:nvPr/>
        </p:nvGrpSpPr>
        <p:grpSpPr>
          <a:xfrm>
            <a:off x="7103356" y="708611"/>
            <a:ext cx="1584176" cy="1584176"/>
            <a:chOff x="7103356" y="367818"/>
            <a:chExt cx="1584176" cy="1584176"/>
          </a:xfrm>
        </p:grpSpPr>
        <p:pic>
          <p:nvPicPr>
            <p:cNvPr id="6" name="Image 5">
              <a:extLst>
                <a:ext uri="{FF2B5EF4-FFF2-40B4-BE49-F238E27FC236}">
                  <a16:creationId xmlns:a16="http://schemas.microsoft.com/office/drawing/2014/main" id="{9859F8E0-4725-3E4B-B1FA-1F78F5037F99}"/>
                </a:ext>
              </a:extLst>
            </p:cNvPr>
            <p:cNvPicPr>
              <a:picLocks noChangeAspect="1"/>
            </p:cNvPicPr>
            <p:nvPr/>
          </p:nvPicPr>
          <p:blipFill>
            <a:blip r:embed="rId3"/>
            <a:stretch>
              <a:fillRect/>
            </a:stretch>
          </p:blipFill>
          <p:spPr>
            <a:xfrm>
              <a:off x="7456138" y="658255"/>
              <a:ext cx="933519" cy="933519"/>
            </a:xfrm>
            <a:prstGeom prst="rect">
              <a:avLst/>
            </a:prstGeom>
          </p:spPr>
        </p:pic>
        <p:sp>
          <p:nvSpPr>
            <p:cNvPr id="7" name="Ellipse 6">
              <a:extLst>
                <a:ext uri="{FF2B5EF4-FFF2-40B4-BE49-F238E27FC236}">
                  <a16:creationId xmlns:a16="http://schemas.microsoft.com/office/drawing/2014/main" id="{2DAF538D-2B51-8D47-94FC-4A190E259572}"/>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8808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3BE5E9B-D240-B24F-A212-1DD78EA0E3D7}"/>
              </a:ext>
            </a:extLst>
          </p:cNvPr>
          <p:cNvSpPr>
            <a:spLocks noGrp="1"/>
          </p:cNvSpPr>
          <p:nvPr>
            <p:ph type="title"/>
          </p:nvPr>
        </p:nvSpPr>
        <p:spPr>
          <a:xfrm>
            <a:off x="628650" y="537795"/>
            <a:ext cx="7886700" cy="341632"/>
          </a:xfrm>
        </p:spPr>
        <p:txBody>
          <a:bodyPr/>
          <a:lstStyle/>
          <a:p>
            <a:r>
              <a:rPr lang="fr-FR"/>
              <a:t>Qualitative approaches…</a:t>
            </a:r>
          </a:p>
        </p:txBody>
      </p:sp>
      <p:grpSp>
        <p:nvGrpSpPr>
          <p:cNvPr id="11" name="Groupe 10">
            <a:extLst>
              <a:ext uri="{FF2B5EF4-FFF2-40B4-BE49-F238E27FC236}">
                <a16:creationId xmlns:a16="http://schemas.microsoft.com/office/drawing/2014/main" id="{33F09583-F13A-2947-9CE5-BB03789FBFF2}"/>
              </a:ext>
            </a:extLst>
          </p:cNvPr>
          <p:cNvGrpSpPr/>
          <p:nvPr/>
        </p:nvGrpSpPr>
        <p:grpSpPr>
          <a:xfrm>
            <a:off x="628651" y="972457"/>
            <a:ext cx="7745328" cy="3561042"/>
            <a:chOff x="1511935" y="947102"/>
            <a:chExt cx="6120130" cy="3249295"/>
          </a:xfrm>
        </p:grpSpPr>
        <p:pic>
          <p:nvPicPr>
            <p:cNvPr id="6" name="Image 5">
              <a:extLst>
                <a:ext uri="{FF2B5EF4-FFF2-40B4-BE49-F238E27FC236}">
                  <a16:creationId xmlns:a16="http://schemas.microsoft.com/office/drawing/2014/main" id="{423FEB71-4601-324B-B116-8CC8C60BA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35" y="947102"/>
              <a:ext cx="6120130" cy="3249295"/>
            </a:xfrm>
            <a:prstGeom prst="rect">
              <a:avLst/>
            </a:prstGeom>
          </p:spPr>
        </p:pic>
        <p:sp>
          <p:nvSpPr>
            <p:cNvPr id="9" name="Zone de texte 16">
              <a:extLst>
                <a:ext uri="{FF2B5EF4-FFF2-40B4-BE49-F238E27FC236}">
                  <a16:creationId xmlns:a16="http://schemas.microsoft.com/office/drawing/2014/main" id="{A041386D-04C7-6940-9BB9-871660AEF0A9}"/>
                </a:ext>
              </a:extLst>
            </p:cNvPr>
            <p:cNvSpPr txBox="1"/>
            <p:nvPr/>
          </p:nvSpPr>
          <p:spPr>
            <a:xfrm rot="16200000">
              <a:off x="1483723" y="2110650"/>
              <a:ext cx="883376" cy="261620"/>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r>
                <a:rPr lang="en-US" sz="1100" b="1">
                  <a:solidFill>
                    <a:srgbClr val="FFFFFF"/>
                  </a:solidFill>
                  <a:effectLst/>
                  <a:latin typeface="Montserrat SemiBold" pitchFamily="2" charset="77"/>
                  <a:ea typeface="OpenSans-Light" panose="020B0606030504020204" pitchFamily="34" charset="0"/>
                </a:rPr>
                <a:t>STRENGTHS</a:t>
              </a:r>
              <a:endParaRPr lang="fr-FR" sz="1100">
                <a:effectLst/>
                <a:latin typeface="OpenSans-Light" panose="020B0606030504020204" pitchFamily="34" charset="0"/>
                <a:ea typeface="OpenSans-Light" panose="020B0606030504020204" pitchFamily="34" charset="0"/>
              </a:endParaRPr>
            </a:p>
          </p:txBody>
        </p:sp>
        <p:sp>
          <p:nvSpPr>
            <p:cNvPr id="10" name="Zone de texte 17">
              <a:extLst>
                <a:ext uri="{FF2B5EF4-FFF2-40B4-BE49-F238E27FC236}">
                  <a16:creationId xmlns:a16="http://schemas.microsoft.com/office/drawing/2014/main" id="{89999D80-66FF-C84D-9233-36C1A82A981A}"/>
                </a:ext>
              </a:extLst>
            </p:cNvPr>
            <p:cNvSpPr txBox="1"/>
            <p:nvPr/>
          </p:nvSpPr>
          <p:spPr>
            <a:xfrm rot="5400000">
              <a:off x="6729956" y="2777172"/>
              <a:ext cx="1030605" cy="261620"/>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r>
                <a:rPr lang="en-US" sz="1100" b="1">
                  <a:solidFill>
                    <a:srgbClr val="FFFFFF"/>
                  </a:solidFill>
                  <a:effectLst/>
                  <a:latin typeface="Montserrat SemiBold" pitchFamily="2" charset="77"/>
                  <a:ea typeface="OpenSans-Light" panose="020B0606030504020204" pitchFamily="34" charset="0"/>
                </a:rPr>
                <a:t>WEAKNESSES</a:t>
              </a:r>
              <a:endParaRPr lang="fr-FR" sz="1100">
                <a:effectLst/>
                <a:latin typeface="OpenSans-Light" panose="020B0606030504020204" pitchFamily="34" charset="0"/>
                <a:ea typeface="OpenSans-Light" panose="020B0606030504020204" pitchFamily="34" charset="0"/>
              </a:endParaRPr>
            </a:p>
          </p:txBody>
        </p:sp>
      </p:grpSp>
      <p:sp>
        <p:nvSpPr>
          <p:cNvPr id="12" name="Zone de texte 26">
            <a:extLst>
              <a:ext uri="{FF2B5EF4-FFF2-40B4-BE49-F238E27FC236}">
                <a16:creationId xmlns:a16="http://schemas.microsoft.com/office/drawing/2014/main" id="{5C0216CA-507F-D746-8B22-6CB59FAC19B4}"/>
              </a:ext>
            </a:extLst>
          </p:cNvPr>
          <p:cNvSpPr txBox="1"/>
          <p:nvPr/>
        </p:nvSpPr>
        <p:spPr>
          <a:xfrm>
            <a:off x="1908763" y="1457008"/>
            <a:ext cx="2275818" cy="26930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179070" lvl="0" indent="-179070" rtl="0">
              <a:spcBef>
                <a:spcPts val="600"/>
              </a:spcBef>
              <a:spcAft>
                <a:spcPts val="0"/>
              </a:spcAft>
              <a:buClr>
                <a:srgbClr val="2F9C67"/>
              </a:buClr>
              <a:buFont typeface="Wingdings" pitchFamily="2" charset="2"/>
              <a:buChar char=""/>
            </a:pPr>
            <a:r>
              <a:rPr lang="en-GB" sz="1000" u="none" strike="noStrike" dirty="0">
                <a:effectLst/>
                <a:latin typeface="Open Sans Light"/>
                <a:ea typeface="OpenSans-Light" panose="020B0606030504020204" pitchFamily="34" charset="0"/>
                <a:cs typeface="Wingdings" pitchFamily="2" charset="2"/>
              </a:rPr>
              <a:t>Rich and detailed information about affected populations and the impact of the emergency</a:t>
            </a:r>
            <a:endParaRPr lang="fr-FR" sz="1000" u="none" strike="noStrike" dirty="0">
              <a:effectLst/>
              <a:latin typeface="Open Sans Light"/>
              <a:ea typeface="OpenSans-Light" panose="020B0606030504020204" pitchFamily="34" charset="0"/>
              <a:cs typeface="Wingdings" pitchFamily="2" charset="2"/>
            </a:endParaRPr>
          </a:p>
          <a:p>
            <a:pPr marL="179070" lvl="0" indent="-179070">
              <a:spcBef>
                <a:spcPts val="600"/>
              </a:spcBef>
              <a:spcAft>
                <a:spcPts val="0"/>
              </a:spcAft>
              <a:buClr>
                <a:srgbClr val="2F9C67"/>
              </a:buClr>
              <a:buFont typeface="Wingdings" pitchFamily="2" charset="2"/>
              <a:buChar char=""/>
            </a:pPr>
            <a:r>
              <a:rPr lang="en-US" sz="1000" u="none" strike="noStrike" dirty="0">
                <a:effectLst/>
                <a:latin typeface="Open Sans Light"/>
                <a:ea typeface="OpenSans-Light" panose="020B0606030504020204" pitchFamily="34" charset="0"/>
                <a:cs typeface="Wingdings" pitchFamily="2" charset="2"/>
              </a:rPr>
              <a:t>Perspectives</a:t>
            </a:r>
            <a:r>
              <a:rPr lang="en-GB" sz="1000" u="none" strike="noStrike" dirty="0">
                <a:effectLst/>
                <a:latin typeface="Open Sans Light"/>
                <a:ea typeface="OpenSans-Light" panose="020B0606030504020204" pitchFamily="34" charset="0"/>
                <a:cs typeface="Wingdings" pitchFamily="2" charset="2"/>
              </a:rPr>
              <a:t> of specific social and cultural contexts (i.e. the human voice of the disaster)</a:t>
            </a:r>
            <a:endParaRPr lang="fr-FR" sz="1000" u="none" strike="noStrike" dirty="0">
              <a:effectLst/>
              <a:latin typeface="Open Sans Light"/>
              <a:ea typeface="OpenSans-Light" panose="020B0606030504020204" pitchFamily="34" charset="0"/>
              <a:cs typeface="Wingdings" pitchFamily="2" charset="2"/>
            </a:endParaRPr>
          </a:p>
          <a:p>
            <a:pPr marL="179070" lvl="0" indent="-179070">
              <a:spcBef>
                <a:spcPts val="600"/>
              </a:spcBef>
              <a:spcAft>
                <a:spcPts val="0"/>
              </a:spcAft>
              <a:buClr>
                <a:srgbClr val="2F9C67"/>
              </a:buClr>
              <a:buFont typeface="Wingdings" pitchFamily="2" charset="2"/>
              <a:buChar char=""/>
            </a:pPr>
            <a:r>
              <a:rPr lang="en-GB" sz="900" u="none" strike="noStrike" dirty="0">
                <a:effectLst/>
                <a:latin typeface="Open Sans Light" panose="020B0306030504020204" pitchFamily="34" charset="0"/>
                <a:ea typeface="OpenSans-Light" panose="020B0606030504020204" pitchFamily="34" charset="0"/>
                <a:cs typeface="Wingdings" pitchFamily="2" charset="2"/>
              </a:rPr>
              <a:t>Opportunity for more active participation in the research process and community engagement</a:t>
            </a:r>
            <a:endParaRPr lang="fr-FR" sz="1000" u="none" strike="noStrike" dirty="0">
              <a:effectLst/>
              <a:latin typeface="Open Sans Light" panose="020B0306030504020204" pitchFamily="34" charset="0"/>
              <a:ea typeface="OpenSans-Light" panose="020B0606030504020204" pitchFamily="34" charset="0"/>
              <a:cs typeface="Wingdings" pitchFamily="2" charset="2"/>
            </a:endParaRPr>
          </a:p>
          <a:p>
            <a:pPr marL="179070" lvl="0" indent="-179070">
              <a:spcBef>
                <a:spcPts val="600"/>
              </a:spcBef>
              <a:spcAft>
                <a:spcPts val="0"/>
              </a:spcAft>
              <a:buClr>
                <a:srgbClr val="2F9C67"/>
              </a:buClr>
              <a:buFont typeface="Wingdings" pitchFamily="2" charset="2"/>
              <a:buChar char=""/>
            </a:pPr>
            <a:r>
              <a:rPr lang="en-GB" sz="900" u="none" strike="noStrike" dirty="0">
                <a:effectLst/>
                <a:latin typeface="Open Sans Light" panose="020B0306030504020204" pitchFamily="34" charset="0"/>
                <a:ea typeface="OpenSans-Light" panose="020B0606030504020204" pitchFamily="34" charset="0"/>
                <a:cs typeface="Wingdings" pitchFamily="2" charset="2"/>
              </a:rPr>
              <a:t>Flexible and open tools means that the focus of research can be adjusted if appropriate</a:t>
            </a:r>
            <a:endParaRPr lang="fr-FR" sz="1000" u="none" strike="noStrike" dirty="0">
              <a:effectLst/>
              <a:latin typeface="Open Sans Light" panose="020B0306030504020204" pitchFamily="34" charset="0"/>
              <a:ea typeface="OpenSans-Light" panose="020B0606030504020204" pitchFamily="34" charset="0"/>
              <a:cs typeface="Wingdings" pitchFamily="2" charset="2"/>
            </a:endParaRPr>
          </a:p>
          <a:p>
            <a:pPr marL="179070" lvl="0" indent="-179070">
              <a:spcBef>
                <a:spcPts val="600"/>
              </a:spcBef>
              <a:spcAft>
                <a:spcPts val="0"/>
              </a:spcAft>
              <a:buClr>
                <a:srgbClr val="2F9C67"/>
              </a:buClr>
              <a:buFont typeface="Wingdings" pitchFamily="2" charset="2"/>
              <a:buChar char=""/>
            </a:pPr>
            <a:r>
              <a:rPr lang="en-GB" sz="900" u="none" strike="noStrike" dirty="0">
                <a:effectLst/>
                <a:latin typeface="Open Sans Light" panose="020B0306030504020204" pitchFamily="34" charset="0"/>
                <a:ea typeface="OpenSans-Light" panose="020B0606030504020204" pitchFamily="34" charset="0"/>
                <a:cs typeface="Wingdings" pitchFamily="2" charset="2"/>
              </a:rPr>
              <a:t>A data collection process which requires limited numbers of respondents </a:t>
            </a:r>
            <a:endParaRPr lang="fr-FR" sz="1000" u="none" strike="noStrike" dirty="0">
              <a:effectLst/>
              <a:latin typeface="Open Sans Light" panose="020B0306030504020204" pitchFamily="34" charset="0"/>
              <a:ea typeface="OpenSans-Light" panose="020B0606030504020204" pitchFamily="34" charset="0"/>
              <a:cs typeface="Wingdings" pitchFamily="2" charset="2"/>
            </a:endParaRPr>
          </a:p>
          <a:p>
            <a:pPr marL="179070" lvl="0" indent="-179070">
              <a:spcBef>
                <a:spcPts val="600"/>
              </a:spcBef>
              <a:spcAft>
                <a:spcPts val="0"/>
              </a:spcAft>
              <a:buClr>
                <a:srgbClr val="2F9C67"/>
              </a:buClr>
              <a:buFont typeface="Wingdings" pitchFamily="2" charset="2"/>
              <a:buChar char=""/>
            </a:pPr>
            <a:r>
              <a:rPr lang="en-GB" sz="900" u="none" strike="noStrike" dirty="0">
                <a:effectLst/>
                <a:latin typeface="Open Sans Light" panose="020B0306030504020204" pitchFamily="34" charset="0"/>
                <a:ea typeface="OpenSans-Light" panose="020B0606030504020204" pitchFamily="34" charset="0"/>
                <a:cs typeface="Wingdings" pitchFamily="2" charset="2"/>
              </a:rPr>
              <a:t>A data collection process which can be carried out with limited resources. </a:t>
            </a:r>
            <a:endParaRPr lang="fr-FR" sz="1000" u="none" strike="noStrike" dirty="0">
              <a:effectLst/>
              <a:latin typeface="Open Sans Light" panose="020B0306030504020204" pitchFamily="34" charset="0"/>
              <a:ea typeface="OpenSans-Light" panose="020B0606030504020204" pitchFamily="34" charset="0"/>
              <a:cs typeface="Wingdings" pitchFamily="2" charset="2"/>
            </a:endParaRPr>
          </a:p>
        </p:txBody>
      </p:sp>
      <p:sp>
        <p:nvSpPr>
          <p:cNvPr id="13" name="Zone de texte 37">
            <a:extLst>
              <a:ext uri="{FF2B5EF4-FFF2-40B4-BE49-F238E27FC236}">
                <a16:creationId xmlns:a16="http://schemas.microsoft.com/office/drawing/2014/main" id="{99F20D5A-0A14-CD4A-9553-ABE70A45EF16}"/>
              </a:ext>
            </a:extLst>
          </p:cNvPr>
          <p:cNvSpPr txBox="1"/>
          <p:nvPr/>
        </p:nvSpPr>
        <p:spPr>
          <a:xfrm>
            <a:off x="4668253" y="1175200"/>
            <a:ext cx="2566984" cy="323165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179388" lvl="0" indent="-173038" rtl="0">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Results in data which the accuracy of the data cannot be objectively checked</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3038">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May require a more labour intensive analysis process (categorisation, recoding, etc.) </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3038">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Needs skilled interviewers to successfully carry out the primary data collection activities. </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3038">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Requires a detailed dissemination and visualisation plan (data is text and words not percentages and graphs)</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3038">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Data does not as easily translate (as numbers) into PowerPoint presentation</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3038">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Potentially more time intensive for recipients of this information to take in detailed findings </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a:p>
            <a:pPr marL="179388" lvl="0" indent="-173038">
              <a:spcBef>
                <a:spcPts val="600"/>
              </a:spcBef>
              <a:buClr>
                <a:srgbClr val="2F9C67"/>
              </a:buClr>
              <a:buFont typeface="Wingdings" pitchFamily="2" charset="2"/>
              <a:buChar char=""/>
            </a:pPr>
            <a:r>
              <a:rPr lang="en-GB" sz="1000" u="none" strike="noStrike" spc="-20" dirty="0">
                <a:effectLst/>
                <a:latin typeface="Open Sans Light" panose="020B0306030504020204" pitchFamily="34" charset="0"/>
                <a:ea typeface="OpenSans-Light" panose="020B0606030504020204" pitchFamily="34" charset="0"/>
                <a:cs typeface="Wingdings" pitchFamily="2" charset="2"/>
              </a:rPr>
              <a:t>(see Session 5.3 for information on presenting and communicating evidence)</a:t>
            </a:r>
            <a:endParaRPr lang="fr-FR" sz="1050" u="none" strike="noStrike" dirty="0">
              <a:effectLst/>
              <a:latin typeface="Open Sans Light" panose="020B0306030504020204" pitchFamily="34" charset="0"/>
              <a:ea typeface="OpenSans-Light" panose="020B0606030504020204" pitchFamily="34" charset="0"/>
              <a:cs typeface="Wingdings" pitchFamily="2" charset="2"/>
            </a:endParaRPr>
          </a:p>
        </p:txBody>
      </p:sp>
    </p:spTree>
    <p:extLst>
      <p:ext uri="{BB962C8B-B14F-4D97-AF65-F5344CB8AC3E}">
        <p14:creationId xmlns:p14="http://schemas.microsoft.com/office/powerpoint/2010/main" val="36172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dirty="0">
                <a:solidFill>
                  <a:srgbClr val="7B6A67"/>
                </a:solidFill>
                <a:latin typeface="Montserrat"/>
              </a:rPr>
              <a:t>Group </a:t>
            </a:r>
            <a:r>
              <a:rPr lang="fr-FR" dirty="0" err="1">
                <a:solidFill>
                  <a:srgbClr val="7B6A67"/>
                </a:solidFill>
                <a:latin typeface="Montserrat"/>
              </a:rPr>
              <a:t>exercise</a:t>
            </a:r>
            <a:r>
              <a:rPr lang="fr-FR" dirty="0">
                <a:solidFill>
                  <a:srgbClr val="7B6A67"/>
                </a:solidFill>
                <a:latin typeface="Montserrat"/>
              </a:rPr>
              <a:t> – </a:t>
            </a:r>
            <a:r>
              <a:rPr lang="fr-FR" dirty="0">
                <a:solidFill>
                  <a:srgbClr val="D90368"/>
                </a:solidFill>
                <a:latin typeface="Montserrat"/>
              </a:rPr>
              <a:t>DISCUSS</a:t>
            </a:r>
            <a:endParaRPr lang="fr-FR" dirty="0">
              <a:solidFill>
                <a:srgbClr val="7B6A67"/>
              </a:solidFill>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6D1B6223-C94C-7E46-87A3-B9EBD7D0D6BD}"/>
              </a:ext>
            </a:extLst>
          </p:cNvPr>
          <p:cNvGrpSpPr/>
          <p:nvPr/>
        </p:nvGrpSpPr>
        <p:grpSpPr>
          <a:xfrm>
            <a:off x="7070104" y="708611"/>
            <a:ext cx="1617428" cy="1544392"/>
            <a:chOff x="7103356" y="367818"/>
            <a:chExt cx="1584176" cy="1584176"/>
          </a:xfrm>
        </p:grpSpPr>
        <p:sp>
          <p:nvSpPr>
            <p:cNvPr id="7" name="Ellipse 6">
              <a:extLst>
                <a:ext uri="{FF2B5EF4-FFF2-40B4-BE49-F238E27FC236}">
                  <a16:creationId xmlns:a16="http://schemas.microsoft.com/office/drawing/2014/main" id="{1BDCD3B5-58A0-2E41-AD62-879ABA823E97}"/>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1" name="Image 10">
              <a:extLst>
                <a:ext uri="{FF2B5EF4-FFF2-40B4-BE49-F238E27FC236}">
                  <a16:creationId xmlns:a16="http://schemas.microsoft.com/office/drawing/2014/main" id="{9C36B305-A213-F741-BE08-744294F903A5}"/>
                </a:ext>
              </a:extLst>
            </p:cNvPr>
            <p:cNvPicPr>
              <a:picLocks noChangeAspect="1"/>
            </p:cNvPicPr>
            <p:nvPr/>
          </p:nvPicPr>
          <p:blipFill>
            <a:blip r:embed="rId3"/>
            <a:stretch>
              <a:fillRect/>
            </a:stretch>
          </p:blipFill>
          <p:spPr>
            <a:xfrm>
              <a:off x="7474546" y="699542"/>
              <a:ext cx="841796" cy="928134"/>
            </a:xfrm>
            <a:prstGeom prst="rect">
              <a:avLst/>
            </a:prstGeom>
          </p:spPr>
        </p:pic>
      </p:grpSp>
      <p:cxnSp>
        <p:nvCxnSpPr>
          <p:cNvPr id="12" name="Straight Connector 55">
            <a:extLst>
              <a:ext uri="{FF2B5EF4-FFF2-40B4-BE49-F238E27FC236}">
                <a16:creationId xmlns:a16="http://schemas.microsoft.com/office/drawing/2014/main" id="{3253C16A-72A2-3048-9202-F4997C899214}"/>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a:extLst>
              <a:ext uri="{FF2B5EF4-FFF2-40B4-BE49-F238E27FC236}">
                <a16:creationId xmlns:a16="http://schemas.microsoft.com/office/drawing/2014/main" id="{1611DC3E-3769-C34D-874E-80E75914A1F7}"/>
              </a:ext>
            </a:extLst>
          </p:cNvPr>
          <p:cNvSpPr>
            <a:spLocks noGrp="1"/>
          </p:cNvSpPr>
          <p:nvPr>
            <p:ph idx="1"/>
          </p:nvPr>
        </p:nvSpPr>
        <p:spPr>
          <a:xfrm>
            <a:off x="628651" y="1455738"/>
            <a:ext cx="5532664" cy="3263504"/>
          </a:xfrm>
        </p:spPr>
        <p:txBody>
          <a:bodyPr vert="horz" lIns="91440" tIns="45720" rIns="91440" bIns="45720" rtlCol="0" anchor="t">
            <a:normAutofit/>
          </a:bodyPr>
          <a:lstStyle/>
          <a:p>
            <a:r>
              <a:rPr lang="en-GB" sz="1400" dirty="0">
                <a:latin typeface="Open Sans Light"/>
                <a:ea typeface="Open Sans Light"/>
                <a:cs typeface="Open Sans Light"/>
              </a:rPr>
              <a:t>What is the best approach to produce social and behavioural evidence relevant to community engagement/communications activities in an emergency – quantitative or qualitative?</a:t>
            </a:r>
          </a:p>
          <a:p>
            <a:r>
              <a:rPr lang="en-GB" sz="1400" dirty="0">
                <a:latin typeface="Open Sans Light"/>
                <a:ea typeface="Open Sans Light"/>
                <a:cs typeface="Open Sans Light"/>
              </a:rPr>
              <a:t>Each group advocates for one approach – </a:t>
            </a:r>
            <a:r>
              <a:rPr lang="en-GB" sz="1400" b="1" u="sng" dirty="0">
                <a:latin typeface="Open Sans Light"/>
                <a:ea typeface="Open Sans Light"/>
                <a:cs typeface="Open Sans Light"/>
              </a:rPr>
              <a:t>10 minutes. </a:t>
            </a:r>
            <a:r>
              <a:rPr lang="en-GB" sz="1400" dirty="0">
                <a:latin typeface="Open Sans Light"/>
                <a:ea typeface="Open Sans Light"/>
                <a:cs typeface="Open Sans Light"/>
              </a:rPr>
              <a:t>Nominate a notetaker and feedback back response in plenary.</a:t>
            </a:r>
          </a:p>
          <a:p>
            <a:endParaRPr lang="en-GB" sz="1400" b="1" u="sng" dirty="0">
              <a:latin typeface="Open Sans Light"/>
              <a:ea typeface="Open Sans Light"/>
              <a:cs typeface="Open Sans Light"/>
            </a:endParaRPr>
          </a:p>
          <a:p>
            <a:pPr lvl="1"/>
            <a:r>
              <a:rPr lang="en-GB" sz="1400" dirty="0">
                <a:latin typeface="Open Sans Light"/>
                <a:ea typeface="Open Sans Light"/>
                <a:cs typeface="Open Sans Light"/>
              </a:rPr>
              <a:t>Groups Yellow, Orange &amp; Purple: Qualitative</a:t>
            </a:r>
          </a:p>
          <a:p>
            <a:pPr lvl="1"/>
            <a:r>
              <a:rPr lang="en-GB" sz="1400" dirty="0">
                <a:latin typeface="Open Sans Light"/>
                <a:ea typeface="Open Sans Light"/>
                <a:cs typeface="Open Sans Light"/>
              </a:rPr>
              <a:t>Groups Green &amp; Blue: Quantitative</a:t>
            </a:r>
          </a:p>
        </p:txBody>
      </p:sp>
    </p:spTree>
    <p:extLst>
      <p:ext uri="{BB962C8B-B14F-4D97-AF65-F5344CB8AC3E}">
        <p14:creationId xmlns:p14="http://schemas.microsoft.com/office/powerpoint/2010/main" val="27285270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ingLink xmlns="cf328f71-004c-4ec5-8aac-4c1fe87c002c" xsi:nil="true"/>
    <TaxCatchAll xmlns="133e5729-7bb1-4685-bd1f-c5e580a2ee33" xsi:nil="true"/>
    <lcf76f155ced4ddcb4097134ff3c332f xmlns="cf328f71-004c-4ec5-8aac-4c1fe87c002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7" ma:contentTypeDescription="Create a new document." ma:contentTypeScope="" ma:versionID="83e8bc61bb1af528973fd4a740bce75f">
  <xsd:schema xmlns:xsd="http://www.w3.org/2001/XMLSchema" xmlns:xs="http://www.w3.org/2001/XMLSchema" xmlns:p="http://schemas.microsoft.com/office/2006/metadata/properties" xmlns:ns2="133e5729-7bb1-4685-bd1f-c5e580a2ee33" xmlns:ns3="cf328f71-004c-4ec5-8aac-4c1fe87c002c" targetNamespace="http://schemas.microsoft.com/office/2006/metadata/properties" ma:root="true" ma:fieldsID="402b2b49cc70603e83eb6bd97bf22878" ns2:_="" ns3:_="">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588C5-CADE-49B8-8AC4-A63C9375A58D}">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cf328f71-004c-4ec5-8aac-4c1fe87c002c"/>
    <ds:schemaRef ds:uri="http://purl.org/dc/elements/1.1/"/>
    <ds:schemaRef ds:uri="http://purl.org/dc/dcmitype/"/>
    <ds:schemaRef ds:uri="133e5729-7bb1-4685-bd1f-c5e580a2ee3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B5E08A3-2A46-4D0B-987F-8E23D12E6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e5729-7bb1-4685-bd1f-c5e580a2ee33"/>
    <ds:schemaRef ds:uri="cf328f71-004c-4ec5-8aac-4c1fe87c0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D4DBFA-B9E0-4D49-9DE3-DB7C8ABF4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1273</TotalTime>
  <Words>2377</Words>
  <Application>Microsoft Macintosh PowerPoint</Application>
  <PresentationFormat>On-screen Show (16:9)</PresentationFormat>
  <Paragraphs>226</Paragraphs>
  <Slides>14</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Calibri</vt:lpstr>
      <vt:lpstr>Calibri Light</vt:lpstr>
      <vt:lpstr>Montserrat</vt:lpstr>
      <vt:lpstr>Montserrat Light</vt:lpstr>
      <vt:lpstr>Montserrat SemiBold</vt:lpstr>
      <vt:lpstr>Open Sans</vt:lpstr>
      <vt:lpstr>Open Sans Light</vt:lpstr>
      <vt:lpstr>Open Sans Semibold</vt:lpstr>
      <vt:lpstr>OpenSans-Light</vt:lpstr>
      <vt:lpstr>Wingdings</vt:lpstr>
      <vt:lpstr>Thème Office</vt:lpstr>
      <vt:lpstr>Conception personnalisée</vt:lpstr>
      <vt:lpstr>PowerPoint Presentation</vt:lpstr>
      <vt:lpstr>LEARNING OUTCOMES</vt:lpstr>
      <vt:lpstr>Key questions in social science research</vt:lpstr>
      <vt:lpstr>Quantitative vs Qualitative - DISCUSS</vt:lpstr>
      <vt:lpstr>Quantitative approaches…</vt:lpstr>
      <vt:lpstr>Quantitative approaches…</vt:lpstr>
      <vt:lpstr>Qualitative approaches…</vt:lpstr>
      <vt:lpstr>Qualitative approaches…</vt:lpstr>
      <vt:lpstr>Group exercise – DISCUSS</vt:lpstr>
      <vt:lpstr>Why are qualitative approaches important?</vt:lpstr>
      <vt:lpstr>Why are quantitative approaches important?</vt:lpstr>
      <vt:lpstr>SCENARIO - Group WORK </vt:lpstr>
      <vt:lpstr>PowerPoint Presentation</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129</cp:revision>
  <cp:lastPrinted>2022-03-21T12:05:02Z</cp:lastPrinted>
  <dcterms:created xsi:type="dcterms:W3CDTF">2022-03-21T09:09:42Z</dcterms:created>
  <dcterms:modified xsi:type="dcterms:W3CDTF">2022-07-13T09:38:16Z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y fmtid="{D5CDD505-2E9C-101B-9397-08002B2CF9AE}" pid="3" name="MSIP_Label_caf3f7fd-5cd4-4287-9002-aceb9af13c42_Enabled">
    <vt:lpwstr>true</vt:lpwstr>
  </property>
  <property fmtid="{D5CDD505-2E9C-101B-9397-08002B2CF9AE}" pid="4" name="MSIP_Label_caf3f7fd-5cd4-4287-9002-aceb9af13c42_SetDate">
    <vt:lpwstr>2022-05-10T23:46:42Z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7142d53b-4caf-4750-96f9-f50f8d972345</vt:lpwstr>
  </property>
  <property fmtid="{D5CDD505-2E9C-101B-9397-08002B2CF9AE}" pid="9" name="MSIP_Label_caf3f7fd-5cd4-4287-9002-aceb9af13c42_ContentBits">
    <vt:lpwstr>2</vt:lpwstr>
  </property>
  <property fmtid="{D5CDD505-2E9C-101B-9397-08002B2CF9AE}" pid="10" name="ClassificationContentMarkingFooterLocations">
    <vt:lpwstr>Thème Office:8\Conception personnalisée:8</vt:lpwstr>
  </property>
  <property fmtid="{D5CDD505-2E9C-101B-9397-08002B2CF9AE}" pid="11" name="ClassificationContentMarkingFooterText">
    <vt:lpwstr>Public</vt:lpwstr>
  </property>
  <property fmtid="{D5CDD505-2E9C-101B-9397-08002B2CF9AE}" pid="12" name="MediaServiceImageTags">
    <vt:lpwstr/>
  </property>
</Properties>
</file>