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97" r:id="rId2"/>
    <p:sldId id="398" r:id="rId3"/>
    <p:sldId id="409" r:id="rId4"/>
    <p:sldId id="382" r:id="rId5"/>
    <p:sldId id="325" r:id="rId6"/>
    <p:sldId id="376" r:id="rId7"/>
    <p:sldId id="386" r:id="rId8"/>
    <p:sldId id="394" r:id="rId9"/>
    <p:sldId id="393" r:id="rId10"/>
    <p:sldId id="387" r:id="rId11"/>
    <p:sldId id="388" r:id="rId12"/>
    <p:sldId id="389" r:id="rId13"/>
    <p:sldId id="390" r:id="rId14"/>
    <p:sldId id="335" r:id="rId15"/>
    <p:sldId id="391" r:id="rId16"/>
    <p:sldId id="396" r:id="rId17"/>
  </p:sldIdLst>
  <p:sldSz cx="12192000" cy="6858000"/>
  <p:notesSz cx="6858000" cy="99472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12" autoAdjust="0"/>
  </p:normalViewPr>
  <p:slideViewPr>
    <p:cSldViewPr>
      <p:cViewPr varScale="1">
        <p:scale>
          <a:sx n="75" d="100"/>
          <a:sy n="75" d="100"/>
        </p:scale>
        <p:origin x="300" y="36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604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46BED-85CA-4883-B5BB-7D244A11C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752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12A79-0C6F-439B-980F-180FD6192020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57219-775A-4C98-913D-5B0D90BE5ED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864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ko-KR" sz="1800" dirty="0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18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7219-775A-4C98-913D-5B0D90BE5ED4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1039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7219-775A-4C98-913D-5B0D90BE5ED4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1039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7219-775A-4C98-913D-5B0D90BE5ED4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331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7219-775A-4C98-913D-5B0D90BE5ED4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94945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7219-775A-4C98-913D-5B0D90BE5ED4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2230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" y="746125"/>
            <a:ext cx="6629400" cy="3730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557219-775A-4C98-913D-5B0D90BE5ED4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6297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338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3431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9580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67F4F03-0177-41EF-9DFC-65F4BD22461A}" type="datetimeFigureOut">
              <a:rPr lang="en-US"/>
              <a:pPr>
                <a:defRPr/>
              </a:pPr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263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892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9923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293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1412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141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885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5037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628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95C3B-7E95-4506-AC18-751B8B4E0F55}" type="datetimeFigureOut">
              <a:rPr lang="fr-FR" smtClean="0"/>
              <a:t>10/11/2019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7555B-3531-4A5A-B0F6-33BCA682D3CB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281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708907" y="2564904"/>
            <a:ext cx="9143999" cy="1143000"/>
          </a:xfrm>
          <a:prstGeom prst="rect">
            <a:avLst/>
          </a:prstGeom>
          <a:noFill/>
          <a:extLst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8</a:t>
            </a:r>
            <a:br>
              <a:rPr lang="en-US" altLang="fr-FR" sz="5200" b="1" dirty="0">
                <a:latin typeface="+mn-lt"/>
              </a:rPr>
            </a:br>
            <a:r>
              <a:rPr lang="fr-FR" altLang="fr-FR" sz="5200" b="1" dirty="0">
                <a:latin typeface="+mn-lt"/>
              </a:rPr>
              <a:t>L’art de la n</a:t>
            </a:r>
            <a:r>
              <a:rPr lang="fr-FR" sz="5200" b="1" dirty="0">
                <a:latin typeface="+mn-lt"/>
              </a:rPr>
              <a:t>égociation ?</a:t>
            </a:r>
            <a:br>
              <a:rPr lang="en-US" sz="5200" b="1" i="1" dirty="0">
                <a:latin typeface="+mn-lt"/>
              </a:rPr>
            </a:br>
            <a:endParaRPr lang="en-US" altLang="fr-FR" sz="5200" b="1" dirty="0">
              <a:latin typeface="+mn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6405666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LA NEGOCIATION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r>
              <a:rPr lang="fr-FR" dirty="0"/>
              <a:t>Un </a:t>
            </a:r>
            <a:r>
              <a:rPr lang="fr-FR" dirty="0">
                <a:solidFill>
                  <a:srgbClr val="FF0000"/>
                </a:solidFill>
              </a:rPr>
              <a:t>processus</a:t>
            </a:r>
            <a:r>
              <a:rPr lang="fr-FR" dirty="0"/>
              <a:t>  de </a:t>
            </a:r>
            <a:r>
              <a:rPr lang="fr-FR" dirty="0">
                <a:solidFill>
                  <a:srgbClr val="FF0000"/>
                </a:solidFill>
              </a:rPr>
              <a:t>communication</a:t>
            </a:r>
            <a:r>
              <a:rPr lang="fr-FR" dirty="0"/>
              <a:t> entre deux ou plusieurs parties </a:t>
            </a:r>
          </a:p>
          <a:p>
            <a:r>
              <a:rPr lang="fr-FR" dirty="0"/>
              <a:t>Qui ont un </a:t>
            </a:r>
            <a:r>
              <a:rPr lang="fr-FR" dirty="0">
                <a:solidFill>
                  <a:srgbClr val="FF0000"/>
                </a:solidFill>
              </a:rPr>
              <a:t>intérêt commun </a:t>
            </a:r>
            <a:r>
              <a:rPr lang="fr-FR" dirty="0"/>
              <a:t>et </a:t>
            </a:r>
            <a:r>
              <a:rPr lang="fr-FR" dirty="0">
                <a:solidFill>
                  <a:srgbClr val="FF0000"/>
                </a:solidFill>
              </a:rPr>
              <a:t>opposé </a:t>
            </a:r>
          </a:p>
          <a:p>
            <a:r>
              <a:rPr lang="fr-FR" dirty="0"/>
              <a:t>Ou tout le monde doit essayer de  </a:t>
            </a:r>
            <a:r>
              <a:rPr lang="fr-FR" dirty="0">
                <a:solidFill>
                  <a:srgbClr val="FF0000"/>
                </a:solidFill>
              </a:rPr>
              <a:t>DONNER</a:t>
            </a:r>
            <a:r>
              <a:rPr lang="fr-FR" dirty="0"/>
              <a:t> et de </a:t>
            </a:r>
            <a:r>
              <a:rPr lang="fr-FR" dirty="0">
                <a:solidFill>
                  <a:srgbClr val="FF0000"/>
                </a:solidFill>
              </a:rPr>
              <a:t>RECEVOIR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8426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Objectif de la NEGOCIATION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dirty="0"/>
              <a:t>N’est pas d’avoir la </a:t>
            </a:r>
            <a:r>
              <a:rPr lang="fr-FR" b="1" dirty="0"/>
              <a:t>même chose </a:t>
            </a:r>
            <a:endParaRPr lang="fr-FR" dirty="0"/>
          </a:p>
          <a:p>
            <a:r>
              <a:rPr lang="fr-FR" dirty="0"/>
              <a:t>Mais d’</a:t>
            </a:r>
            <a:r>
              <a:rPr lang="fr-FR" b="1" dirty="0"/>
              <a:t>avoir</a:t>
            </a:r>
            <a:r>
              <a:rPr lang="fr-FR" dirty="0"/>
              <a:t> ce que l’on </a:t>
            </a:r>
            <a:r>
              <a:rPr lang="fr-FR" b="1" dirty="0"/>
              <a:t>voulait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C’est le niveau de satisfaction du désir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EXERCICE…. 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387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Comment négocier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b="1" u="sng" dirty="0"/>
              <a:t>7 Etapes sont à observer</a:t>
            </a:r>
          </a:p>
          <a:p>
            <a:pPr marL="514350" indent="-514350">
              <a:buAutoNum type="arabicPeriod"/>
            </a:pPr>
            <a:r>
              <a:rPr lang="fr-FR" dirty="0"/>
              <a:t>Préparation</a:t>
            </a:r>
          </a:p>
          <a:p>
            <a:pPr marL="514350" indent="-514350">
              <a:buAutoNum type="arabicPeriod"/>
            </a:pPr>
            <a:r>
              <a:rPr lang="fr-FR" dirty="0"/>
              <a:t>Règles et procédures</a:t>
            </a:r>
          </a:p>
          <a:p>
            <a:pPr marL="514350" indent="-514350">
              <a:buAutoNum type="arabicPeriod"/>
            </a:pPr>
            <a:r>
              <a:rPr lang="fr-FR" dirty="0"/>
              <a:t>Exploration</a:t>
            </a:r>
          </a:p>
          <a:p>
            <a:pPr marL="514350" indent="-514350">
              <a:buAutoNum type="arabicPeriod"/>
            </a:pPr>
            <a:r>
              <a:rPr lang="fr-FR" dirty="0"/>
              <a:t>Marchandage</a:t>
            </a:r>
          </a:p>
          <a:p>
            <a:pPr marL="514350" indent="-514350">
              <a:buAutoNum type="arabicPeriod"/>
            </a:pPr>
            <a:r>
              <a:rPr lang="fr-FR" dirty="0"/>
              <a:t>Arrangement/faire l’affaire</a:t>
            </a:r>
          </a:p>
          <a:p>
            <a:pPr marL="514350" indent="-514350">
              <a:buAutoNum type="arabicPeriod"/>
            </a:pPr>
            <a:r>
              <a:rPr lang="fr-FR" dirty="0"/>
              <a:t>Circonscription</a:t>
            </a:r>
          </a:p>
          <a:p>
            <a:pPr marL="514350" indent="-514350">
              <a:buAutoNum type="arabicPeriod"/>
            </a:pPr>
            <a:r>
              <a:rPr lang="fr-FR" dirty="0"/>
              <a:t> Implémentation</a:t>
            </a:r>
          </a:p>
          <a:p>
            <a:pPr marL="514350" indent="-514350">
              <a:buAutoNum type="arabicPeriod"/>
            </a:pPr>
            <a:endParaRPr lang="fr-FR" dirty="0"/>
          </a:p>
          <a:p>
            <a:pPr marL="514350" indent="-514350">
              <a:buAutoNum type="arabicPeriod"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6391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Attitudes possibles pendant la négociation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      Compétition                             collaboration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                             Compromis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   Fuite                                            </a:t>
            </a:r>
            <a:r>
              <a:rPr lang="fr-FR" dirty="0" err="1"/>
              <a:t>Accomodation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514350" indent="-514350">
              <a:buAutoNum type="arabicPeriod"/>
            </a:pPr>
            <a:endParaRPr lang="fr-FR" dirty="0"/>
          </a:p>
          <a:p>
            <a:endParaRPr lang="fr-FR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2567608" y="1844824"/>
            <a:ext cx="0" cy="43204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567608" y="6165304"/>
            <a:ext cx="72008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89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Six sources de pouvoir pendant toute négociation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r-FR" dirty="0"/>
              <a:t>Structurelle</a:t>
            </a:r>
          </a:p>
          <a:p>
            <a:pPr marL="514350" indent="-514350">
              <a:buAutoNum type="arabicPeriod"/>
            </a:pPr>
            <a:r>
              <a:rPr lang="fr-FR" dirty="0"/>
              <a:t>Situationnelle</a:t>
            </a:r>
          </a:p>
          <a:p>
            <a:pPr marL="514350" indent="-514350">
              <a:buAutoNum type="arabicPeriod"/>
            </a:pPr>
            <a:r>
              <a:rPr lang="fr-FR" dirty="0"/>
              <a:t>Positionnelle</a:t>
            </a:r>
          </a:p>
          <a:p>
            <a:pPr marL="514350" indent="-514350">
              <a:buAutoNum type="arabicPeriod"/>
            </a:pPr>
            <a:r>
              <a:rPr lang="fr-FR" dirty="0" err="1"/>
              <a:t>Délégationnelle</a:t>
            </a:r>
            <a:endParaRPr lang="fr-FR" dirty="0"/>
          </a:p>
          <a:p>
            <a:pPr marL="514350" indent="-514350">
              <a:buAutoNum type="arabicPeriod"/>
            </a:pPr>
            <a:r>
              <a:rPr lang="fr-FR" dirty="0"/>
              <a:t>Personnelle</a:t>
            </a:r>
          </a:p>
          <a:p>
            <a:pPr marL="514350" indent="-514350">
              <a:buAutoNum type="arabicPeriod"/>
            </a:pPr>
            <a:r>
              <a:rPr lang="fr-FR" dirty="0"/>
              <a:t>Expertise</a:t>
            </a:r>
          </a:p>
          <a:p>
            <a:pPr marL="514350" indent="-514350">
              <a:buAutoNum type="arabi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7640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Exercice sur la Négociation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6000" dirty="0">
                <a:solidFill>
                  <a:srgbClr val="FF0000"/>
                </a:solidFill>
              </a:rPr>
              <a:t>Travail en groupes</a:t>
            </a:r>
          </a:p>
        </p:txBody>
      </p:sp>
    </p:spTree>
    <p:extLst>
      <p:ext uri="{BB962C8B-B14F-4D97-AF65-F5344CB8AC3E}">
        <p14:creationId xmlns:p14="http://schemas.microsoft.com/office/powerpoint/2010/main" val="802253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 txBox="1">
            <a:spLocks/>
          </p:cNvSpPr>
          <p:nvPr/>
        </p:nvSpPr>
        <p:spPr>
          <a:xfrm>
            <a:off x="1807780" y="1352662"/>
            <a:ext cx="8544417" cy="5363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fr-FR" sz="3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FR" sz="3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FR" sz="35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fr-FR" sz="3500" b="1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fr-FR" sz="3500" b="1" dirty="0">
                <a:solidFill>
                  <a:srgbClr val="FF0000"/>
                </a:solidFill>
              </a:rPr>
              <a:t>MERCI</a:t>
            </a:r>
            <a:endParaRPr lang="fr-FR" sz="4000" dirty="0"/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 descr="PEAR - Programme Elargi d'Assistance aux Retournés, RD Con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8610600" cy="958468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590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"/>
    </mc:Choice>
    <mc:Fallback xmlns="">
      <p:transition spd="slow" advTm="184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5965" y="116632"/>
            <a:ext cx="9144000" cy="857250"/>
          </a:xfrm>
        </p:spPr>
        <p:txBody>
          <a:bodyPr>
            <a:normAutofit/>
          </a:bodyPr>
          <a:lstStyle/>
          <a:p>
            <a:r>
              <a:rPr lang="en-US" sz="2700" b="1" dirty="0" err="1"/>
              <a:t>Objectifs</a:t>
            </a:r>
            <a:r>
              <a:rPr lang="en-US" sz="2700" b="1" dirty="0"/>
              <a:t> de la session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9514" y="1883664"/>
            <a:ext cx="7876903" cy="2567178"/>
          </a:xfrm>
        </p:spPr>
        <p:txBody>
          <a:bodyPr>
            <a:normAutofit/>
          </a:bodyPr>
          <a:lstStyle/>
          <a:p>
            <a:r>
              <a:rPr lang="fr-FR" sz="2100" dirty="0"/>
              <a:t>Objectifs</a:t>
            </a:r>
          </a:p>
          <a:p>
            <a:pPr lvl="1"/>
            <a:r>
              <a:rPr lang="en-US" sz="1800" dirty="0" err="1"/>
              <a:t>Comprendre</a:t>
            </a:r>
            <a:r>
              <a:rPr lang="en-US" sz="1800" dirty="0"/>
              <a:t> </a:t>
            </a:r>
            <a:r>
              <a:rPr lang="en-US" sz="1800" dirty="0" err="1"/>
              <a:t>l’art</a:t>
            </a:r>
            <a:r>
              <a:rPr lang="en-US" sz="1800" dirty="0"/>
              <a:t> de </a:t>
            </a:r>
            <a:r>
              <a:rPr lang="en-US" sz="1800" dirty="0" err="1"/>
              <a:t>négocier</a:t>
            </a:r>
            <a:endParaRPr lang="fr-FR" sz="1800" dirty="0"/>
          </a:p>
          <a:p>
            <a:pPr marL="0" indent="0">
              <a:buNone/>
            </a:pPr>
            <a:endParaRPr lang="fr-FR" sz="21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638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8668" y="2480312"/>
            <a:ext cx="7876903" cy="59207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sz="3300" b="1" dirty="0"/>
              <a:t>Techniques de négociation </a:t>
            </a:r>
            <a:endParaRPr lang="en-US" sz="66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256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 txBox="1">
            <a:spLocks/>
          </p:cNvSpPr>
          <p:nvPr/>
        </p:nvSpPr>
        <p:spPr>
          <a:xfrm>
            <a:off x="407368" y="1352662"/>
            <a:ext cx="10059741" cy="5316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b="1" dirty="0"/>
              <a:t>INTERETS, POSITIONS ET BESOINS DES PARTIES EN CONFLIT</a:t>
            </a:r>
          </a:p>
          <a:p>
            <a:pPr>
              <a:buFont typeface="Wingdings" pitchFamily="2" charset="2"/>
              <a:buChar char="§"/>
            </a:pPr>
            <a:endParaRPr lang="fr-FR" sz="2400" b="1" dirty="0"/>
          </a:p>
          <a:p>
            <a:pPr>
              <a:buFont typeface="Wingdings" pitchFamily="2" charset="2"/>
              <a:buChar char="§"/>
            </a:pPr>
            <a:r>
              <a:rPr lang="fr-FR" sz="2400" b="1" dirty="0">
                <a:solidFill>
                  <a:srgbClr val="FF0000"/>
                </a:solidFill>
              </a:rPr>
              <a:t>LES POSITIONS</a:t>
            </a:r>
            <a:r>
              <a:rPr lang="fr-FR" sz="2400" b="1" dirty="0"/>
              <a:t> : ce que les parties en conflit </a:t>
            </a:r>
            <a:r>
              <a:rPr lang="fr-FR" sz="2400" b="1" dirty="0">
                <a:solidFill>
                  <a:srgbClr val="FF0000"/>
                </a:solidFill>
              </a:rPr>
              <a:t>DISENT VOULOIR.</a:t>
            </a:r>
          </a:p>
          <a:p>
            <a:pPr marL="0" indent="0">
              <a:buNone/>
            </a:pPr>
            <a:endParaRPr lang="fr-FR" sz="2400" b="1" dirty="0"/>
          </a:p>
          <a:p>
            <a:pPr>
              <a:buFont typeface="Wingdings" pitchFamily="2" charset="2"/>
              <a:buChar char="§"/>
            </a:pPr>
            <a:r>
              <a:rPr lang="fr-FR" sz="2400" b="1" dirty="0">
                <a:solidFill>
                  <a:srgbClr val="FF0000"/>
                </a:solidFill>
              </a:rPr>
              <a:t>LES INTERETS</a:t>
            </a:r>
            <a:r>
              <a:rPr lang="fr-FR" sz="2400" b="1" dirty="0"/>
              <a:t> : ce que les parties en conflit </a:t>
            </a:r>
            <a:r>
              <a:rPr lang="fr-FR" sz="2400" b="1" dirty="0">
                <a:solidFill>
                  <a:srgbClr val="FF0000"/>
                </a:solidFill>
              </a:rPr>
              <a:t>VEULENT VRAIMENT.</a:t>
            </a:r>
          </a:p>
          <a:p>
            <a:pPr marL="0" indent="0">
              <a:buNone/>
            </a:pPr>
            <a:endParaRPr lang="fr-FR" sz="2400" b="1" dirty="0"/>
          </a:p>
          <a:p>
            <a:pPr>
              <a:buFont typeface="Wingdings" pitchFamily="2" charset="2"/>
              <a:buChar char="§"/>
            </a:pPr>
            <a:r>
              <a:rPr lang="fr-FR" sz="2400" b="1" dirty="0">
                <a:solidFill>
                  <a:srgbClr val="FF0000"/>
                </a:solidFill>
              </a:rPr>
              <a:t>LES BESOINS</a:t>
            </a:r>
            <a:r>
              <a:rPr lang="fr-FR" sz="2400" b="1" dirty="0"/>
              <a:t> : ce que les parties en conflit </a:t>
            </a:r>
            <a:r>
              <a:rPr lang="fr-FR" sz="2400" b="1" dirty="0">
                <a:solidFill>
                  <a:srgbClr val="FF0000"/>
                </a:solidFill>
              </a:rPr>
              <a:t>DOIVENT AVOIR.</a:t>
            </a:r>
          </a:p>
          <a:p>
            <a:pPr>
              <a:buFont typeface="Wingdings" pitchFamily="2" charset="2"/>
              <a:buChar char="§"/>
            </a:pPr>
            <a:endParaRPr lang="fr-FR" sz="2400" b="1" dirty="0"/>
          </a:p>
          <a:p>
            <a:pPr>
              <a:buFont typeface="Wingdings" pitchFamily="2" charset="2"/>
              <a:buChar char="§"/>
            </a:pPr>
            <a:endParaRPr lang="fr-FR" sz="2400" b="1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§"/>
            </a:pPr>
            <a:endParaRPr lang="fr-FR" sz="2400" b="1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§"/>
            </a:pPr>
            <a:endParaRPr lang="fr-FR" sz="2400" i="1" dirty="0"/>
          </a:p>
          <a:p>
            <a:endParaRPr lang="fr-FR" sz="28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3100" y="240371"/>
            <a:ext cx="8229600" cy="114300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Picture 3" descr="PEAR - Programme Elargi d'Assistance aux Retournés, RD Con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8610600" cy="958468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962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"/>
    </mc:Choice>
    <mc:Fallback xmlns="">
      <p:transition spd="slow" advTm="184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/>
              <a:t>LA PYRAMIDE DE MASLOW</a:t>
            </a:r>
          </a:p>
        </p:txBody>
      </p:sp>
      <p:pic>
        <p:nvPicPr>
          <p:cNvPr id="5" name="Espace réservé du contenu 4" descr="http://wp.unil.ch/blogechanges/files/2013/09/Maslow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870" y="1600201"/>
            <a:ext cx="4752261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942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 txBox="1">
            <a:spLocks/>
          </p:cNvSpPr>
          <p:nvPr/>
        </p:nvSpPr>
        <p:spPr>
          <a:xfrm>
            <a:off x="551384" y="1352662"/>
            <a:ext cx="5400601" cy="5303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500" b="1" dirty="0">
                <a:solidFill>
                  <a:schemeClr val="accent1"/>
                </a:solidFill>
              </a:rPr>
              <a:t>Les 3N du conflit</a:t>
            </a:r>
          </a:p>
          <a:p>
            <a:pPr marL="0" indent="0">
              <a:buNone/>
            </a:pPr>
            <a:endParaRPr lang="fr-FR" sz="3600" b="1" dirty="0">
              <a:solidFill>
                <a:schemeClr val="accent1"/>
              </a:solidFill>
            </a:endParaRPr>
          </a:p>
          <a:p>
            <a:r>
              <a:rPr lang="fr-FR" sz="3600" b="1" dirty="0"/>
              <a:t>Le conflit est un phénomène social</a:t>
            </a:r>
          </a:p>
          <a:p>
            <a:pPr lvl="1">
              <a:buFont typeface="Courier New" pitchFamily="49" charset="0"/>
              <a:buChar char="o"/>
            </a:pPr>
            <a:r>
              <a:rPr lang="fr-FR" sz="3600" b="1" dirty="0">
                <a:solidFill>
                  <a:srgbClr val="FF0000"/>
                </a:solidFill>
              </a:rPr>
              <a:t> Naturel</a:t>
            </a:r>
          </a:p>
          <a:p>
            <a:pPr lvl="1">
              <a:buFont typeface="Courier New" pitchFamily="49" charset="0"/>
              <a:buChar char="o"/>
            </a:pPr>
            <a:r>
              <a:rPr lang="fr-FR" sz="3600" b="1" dirty="0">
                <a:solidFill>
                  <a:srgbClr val="FF0000"/>
                </a:solidFill>
              </a:rPr>
              <a:t> Normal</a:t>
            </a:r>
          </a:p>
          <a:p>
            <a:pPr lvl="1">
              <a:buFont typeface="Courier New" pitchFamily="49" charset="0"/>
              <a:buChar char="o"/>
            </a:pPr>
            <a:r>
              <a:rPr lang="fr-FR" sz="3600" b="1" dirty="0">
                <a:solidFill>
                  <a:srgbClr val="FF0000"/>
                </a:solidFill>
              </a:rPr>
              <a:t> Neutre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 descr="PEAR - Programme Elargi d'Assistance aux Retournés, RD Con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8610600" cy="9584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riangle isocèle 6"/>
          <p:cNvSpPr/>
          <p:nvPr/>
        </p:nvSpPr>
        <p:spPr>
          <a:xfrm>
            <a:off x="5591944" y="2702953"/>
            <a:ext cx="4350878" cy="3187540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/>
              <a:t>CONFLIT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464152" y="1755533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904996" y="5733256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863134" y="5758977"/>
            <a:ext cx="1000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843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"/>
    </mc:Choice>
    <mc:Fallback xmlns="">
      <p:transition spd="slow" advTm="18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 txBox="1">
            <a:spLocks/>
          </p:cNvSpPr>
          <p:nvPr/>
        </p:nvSpPr>
        <p:spPr>
          <a:xfrm>
            <a:off x="479376" y="1463676"/>
            <a:ext cx="10801200" cy="51929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b="1" dirty="0">
                <a:solidFill>
                  <a:srgbClr val="FF0000"/>
                </a:solidFill>
              </a:rPr>
              <a:t>Comment prévenir et gérer les conflits et les tensions ?</a:t>
            </a:r>
          </a:p>
          <a:p>
            <a:pPr marL="0" indent="0">
              <a:buNone/>
            </a:pPr>
            <a:r>
              <a:rPr lang="fr-FR" sz="3600" b="1" dirty="0">
                <a:solidFill>
                  <a:srgbClr val="FF0000"/>
                </a:solidFill>
              </a:rPr>
              <a:t>En se servant du N = Neutre on peut :</a:t>
            </a:r>
          </a:p>
          <a:p>
            <a:pPr lvl="0"/>
            <a:r>
              <a:rPr lang="fr-FR" sz="3600" dirty="0"/>
              <a:t>Suivre les principes d’une bonne communication</a:t>
            </a:r>
          </a:p>
          <a:p>
            <a:pPr lvl="0"/>
            <a:r>
              <a:rPr lang="fr-FR" sz="3600" dirty="0"/>
              <a:t>Comprendre comment la communauté perçoit la riposte, si elle vous fait confiance et si elle pense que vous êtes honnête</a:t>
            </a:r>
          </a:p>
          <a:p>
            <a:pPr lvl="0"/>
            <a:r>
              <a:rPr lang="fr-FR" sz="3600" dirty="0"/>
              <a:t>Faire des efforts pour maintenir de bonnes relations et la confiance dans la communauté. C’est un travail de tous les jours</a:t>
            </a:r>
          </a:p>
          <a:p>
            <a:pPr marL="0" indent="0">
              <a:buNone/>
            </a:pPr>
            <a:endParaRPr lang="fr-FR" sz="3500" b="1" dirty="0">
              <a:solidFill>
                <a:srgbClr val="FF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 descr="PEAR - Programme Elargi d'Assistance aux Retournés, RD Con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8610600" cy="958468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15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"/>
    </mc:Choice>
    <mc:Fallback xmlns="">
      <p:transition spd="slow" advTm="184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 txBox="1">
            <a:spLocks/>
          </p:cNvSpPr>
          <p:nvPr/>
        </p:nvSpPr>
        <p:spPr>
          <a:xfrm>
            <a:off x="479376" y="1463676"/>
            <a:ext cx="11305256" cy="51929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b="1" dirty="0">
                <a:solidFill>
                  <a:srgbClr val="FF0000"/>
                </a:solidFill>
              </a:rPr>
              <a:t>Comment prévenir et gérer les conflits et les tensions ?</a:t>
            </a:r>
          </a:p>
          <a:p>
            <a:pPr marL="0" indent="0">
              <a:buNone/>
            </a:pPr>
            <a:r>
              <a:rPr lang="fr-FR" sz="3600" b="1" dirty="0">
                <a:solidFill>
                  <a:srgbClr val="FF0000"/>
                </a:solidFill>
              </a:rPr>
              <a:t>En se servant du N = Neutre on peut :</a:t>
            </a:r>
          </a:p>
          <a:p>
            <a:pPr lvl="0"/>
            <a:r>
              <a:rPr lang="fr-FR" sz="3600" dirty="0"/>
              <a:t>Expliquer toujours qui vous êtes, ce que vous venez faire, dans quel but</a:t>
            </a:r>
          </a:p>
          <a:p>
            <a:pPr lvl="0"/>
            <a:r>
              <a:rPr lang="fr-FR" sz="3600" dirty="0"/>
              <a:t>Fournir une information/des services fiables, pertinents et appropriés</a:t>
            </a:r>
          </a:p>
          <a:p>
            <a:pPr lvl="0"/>
            <a:r>
              <a:rPr lang="fr-FR" sz="3600" dirty="0"/>
              <a:t>Impliquer les bénéficiaires dans les discussions</a:t>
            </a:r>
          </a:p>
          <a:p>
            <a:pPr lvl="0"/>
            <a:r>
              <a:rPr lang="fr-FR" sz="3600" dirty="0"/>
              <a:t>Utiliser un langage neutre</a:t>
            </a:r>
          </a:p>
          <a:p>
            <a:pPr lvl="0"/>
            <a:r>
              <a:rPr lang="fr-FR" sz="3600" dirty="0"/>
              <a:t>Rester neutre et ne pas prendre partie</a:t>
            </a:r>
          </a:p>
          <a:p>
            <a:pPr lvl="0"/>
            <a:r>
              <a:rPr lang="fr-FR" sz="3600" dirty="0"/>
              <a:t>Rester calme</a:t>
            </a:r>
          </a:p>
          <a:p>
            <a:pPr marL="0" indent="0">
              <a:buNone/>
            </a:pPr>
            <a:endParaRPr lang="fr-FR" sz="3500" b="1" dirty="0">
              <a:solidFill>
                <a:srgbClr val="FF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 descr="PEAR - Programme Elargi d'Assistance aux Retournés, RD Con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8610600" cy="958468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9572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"/>
    </mc:Choice>
    <mc:Fallback xmlns="">
      <p:transition spd="slow" advTm="184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contenu 2"/>
          <p:cNvSpPr txBox="1">
            <a:spLocks/>
          </p:cNvSpPr>
          <p:nvPr/>
        </p:nvSpPr>
        <p:spPr>
          <a:xfrm>
            <a:off x="551384" y="1463676"/>
            <a:ext cx="11161240" cy="5192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itchFamily="34" charset="0"/>
              <a:buAutoNum type="arabicPeriod"/>
            </a:pPr>
            <a:r>
              <a:rPr lang="fr-FR" sz="3500" b="1" dirty="0">
                <a:solidFill>
                  <a:srgbClr val="FF0000"/>
                </a:solidFill>
              </a:rPr>
              <a:t>Pourquoi les gens négocient-ils ?</a:t>
            </a:r>
            <a:endParaRPr lang="fr-FR" sz="35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r-FR" sz="3500" b="1" dirty="0">
                <a:solidFill>
                  <a:schemeClr val="accent1"/>
                </a:solidFill>
              </a:rPr>
              <a:t>Parce qu’il y a des besoins à satisfaire,</a:t>
            </a:r>
          </a:p>
          <a:p>
            <a:pPr marL="0" indent="0">
              <a:buNone/>
            </a:pPr>
            <a:r>
              <a:rPr lang="fr-FR" sz="3500" b="1" dirty="0">
                <a:solidFill>
                  <a:schemeClr val="accent1"/>
                </a:solidFill>
              </a:rPr>
              <a:t>Parce que l’</a:t>
            </a:r>
            <a:r>
              <a:rPr lang="fr-FR" sz="3500" b="1" dirty="0" err="1">
                <a:solidFill>
                  <a:schemeClr val="accent1"/>
                </a:solidFill>
              </a:rPr>
              <a:t>intéret</a:t>
            </a:r>
            <a:r>
              <a:rPr lang="fr-FR" sz="3500" b="1" dirty="0">
                <a:solidFill>
                  <a:schemeClr val="accent1"/>
                </a:solidFill>
              </a:rPr>
              <a:t> doit être atteint</a:t>
            </a:r>
          </a:p>
          <a:p>
            <a:pPr marL="0" indent="0">
              <a:buNone/>
            </a:pPr>
            <a:r>
              <a:rPr lang="fr-FR" sz="3500" b="1" dirty="0">
                <a:solidFill>
                  <a:schemeClr val="accent1"/>
                </a:solidFill>
              </a:rPr>
              <a:t>2. Comment négocier?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Picture 3" descr="PEAR - Programme Elargi d'Assistance aux Retournés, RD Congo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8610600" cy="958468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1696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4"/>
    </mc:Choice>
    <mc:Fallback xmlns="">
      <p:transition spd="slow" advTm="184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3|0.2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3|0.2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3|0.2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3|0.2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3|0.2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3|0.3|0.2|0.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3053</TotalTime>
  <Words>244</Words>
  <Application>Microsoft Office PowerPoint</Application>
  <PresentationFormat>Widescreen</PresentationFormat>
  <Paragraphs>101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맑은 고딕</vt:lpstr>
      <vt:lpstr>Arial</vt:lpstr>
      <vt:lpstr>Calibri</vt:lpstr>
      <vt:lpstr>Courier New</vt:lpstr>
      <vt:lpstr>Times New Roman</vt:lpstr>
      <vt:lpstr>Wingdings</vt:lpstr>
      <vt:lpstr>Thème Office</vt:lpstr>
      <vt:lpstr>Session 8 L’art de la négociation ? </vt:lpstr>
      <vt:lpstr>Objectifs de la session 8</vt:lpstr>
      <vt:lpstr>PowerPoint Presentation</vt:lpstr>
      <vt:lpstr>PowerPoint Presentation</vt:lpstr>
      <vt:lpstr>LA PYRAMIDE DE MASLOW</vt:lpstr>
      <vt:lpstr>PowerPoint Presentation</vt:lpstr>
      <vt:lpstr>PowerPoint Presentation</vt:lpstr>
      <vt:lpstr>PowerPoint Presentation</vt:lpstr>
      <vt:lpstr>PowerPoint Presentation</vt:lpstr>
      <vt:lpstr>LA NEGOCIATION</vt:lpstr>
      <vt:lpstr>Objectif de la NEGOCIATION</vt:lpstr>
      <vt:lpstr>Comment négocier ?</vt:lpstr>
      <vt:lpstr>Attitudes possibles pendant la négociation</vt:lpstr>
      <vt:lpstr>Six sources de pouvoir pendant toute négociation</vt:lpstr>
      <vt:lpstr>Exercice sur la Négociation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Charline</dc:creator>
  <cp:lastModifiedBy>Djoukoua Dapre</cp:lastModifiedBy>
  <cp:revision>241</cp:revision>
  <cp:lastPrinted>2015-08-25T07:14:37Z</cp:lastPrinted>
  <dcterms:created xsi:type="dcterms:W3CDTF">2012-01-16T10:59:17Z</dcterms:created>
  <dcterms:modified xsi:type="dcterms:W3CDTF">2019-11-10T08:47:14Z</dcterms:modified>
</cp:coreProperties>
</file>