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0"/>
  </p:notesMasterIdLst>
  <p:handoutMasterIdLst>
    <p:handoutMasterId r:id="rId71"/>
  </p:handoutMasterIdLst>
  <p:sldIdLst>
    <p:sldId id="256" r:id="rId2"/>
    <p:sldId id="261" r:id="rId3"/>
    <p:sldId id="297" r:id="rId4"/>
    <p:sldId id="298" r:id="rId5"/>
    <p:sldId id="299" r:id="rId6"/>
    <p:sldId id="280" r:id="rId7"/>
    <p:sldId id="282" r:id="rId8"/>
    <p:sldId id="283" r:id="rId9"/>
    <p:sldId id="284" r:id="rId10"/>
    <p:sldId id="285" r:id="rId11"/>
    <p:sldId id="286" r:id="rId12"/>
    <p:sldId id="287" r:id="rId13"/>
    <p:sldId id="288" r:id="rId14"/>
    <p:sldId id="270" r:id="rId15"/>
    <p:sldId id="295" r:id="rId16"/>
    <p:sldId id="291" r:id="rId17"/>
    <p:sldId id="294" r:id="rId18"/>
    <p:sldId id="296"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49" r:id="rId42"/>
    <p:sldId id="323" r:id="rId43"/>
    <p:sldId id="324" r:id="rId44"/>
    <p:sldId id="325" r:id="rId45"/>
    <p:sldId id="326" r:id="rId46"/>
    <p:sldId id="327" r:id="rId47"/>
    <p:sldId id="328" r:id="rId48"/>
    <p:sldId id="329" r:id="rId49"/>
    <p:sldId id="330" r:id="rId50"/>
    <p:sldId id="331" r:id="rId51"/>
    <p:sldId id="332" r:id="rId52"/>
    <p:sldId id="333" r:id="rId53"/>
    <p:sldId id="350"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naby Skinner" initials="BS" lastIdx="1" clrIdx="0">
    <p:extLst>
      <p:ext uri="{19B8F6BF-5375-455C-9EA6-DF929625EA0E}">
        <p15:presenceInfo xmlns:p15="http://schemas.microsoft.com/office/powerpoint/2012/main" userId="f3fa17a1d4a6354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1E41"/>
    <a:srgbClr val="EF33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33" autoAdjust="0"/>
    <p:restoredTop sz="94660"/>
  </p:normalViewPr>
  <p:slideViewPr>
    <p:cSldViewPr snapToGrid="0">
      <p:cViewPr varScale="1">
        <p:scale>
          <a:sx n="157" d="100"/>
          <a:sy n="157" d="100"/>
        </p:scale>
        <p:origin x="168" y="258"/>
      </p:cViewPr>
      <p:guideLst/>
    </p:cSldViewPr>
  </p:slideViewPr>
  <p:notesTextViewPr>
    <p:cViewPr>
      <p:scale>
        <a:sx n="1" d="1"/>
        <a:sy n="1" d="1"/>
      </p:scale>
      <p:origin x="0" y="0"/>
    </p:cViewPr>
  </p:notesTextViewPr>
  <p:notesViewPr>
    <p:cSldViewPr snapToGrid="0">
      <p:cViewPr varScale="1">
        <p:scale>
          <a:sx n="123" d="100"/>
          <a:sy n="123" d="100"/>
        </p:scale>
        <p:origin x="497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naby Skinner" userId="f3fa17a1d4a63543" providerId="LiveId" clId="{ACE1E473-C6AA-4746-89DA-A217B30D6A62}"/>
    <pc:docChg chg="undo custSel addSld delSld modSld addMainMaster delMainMaster modMainMaster">
      <pc:chgData name="Barnaby Skinner" userId="f3fa17a1d4a63543" providerId="LiveId" clId="{ACE1E473-C6AA-4746-89DA-A217B30D6A62}" dt="2021-04-28T23:49:45.393" v="780" actId="207"/>
      <pc:docMkLst>
        <pc:docMk/>
      </pc:docMkLst>
      <pc:sldChg chg="delSp modSp mod">
        <pc:chgData name="Barnaby Skinner" userId="f3fa17a1d4a63543" providerId="LiveId" clId="{ACE1E473-C6AA-4746-89DA-A217B30D6A62}" dt="2021-04-28T12:48:09.199" v="718" actId="255"/>
        <pc:sldMkLst>
          <pc:docMk/>
          <pc:sldMk cId="3307610478" sldId="256"/>
        </pc:sldMkLst>
        <pc:spChg chg="mod">
          <ac:chgData name="Barnaby Skinner" userId="f3fa17a1d4a63543" providerId="LiveId" clId="{ACE1E473-C6AA-4746-89DA-A217B30D6A62}" dt="2021-04-28T12:48:09.199" v="718" actId="255"/>
          <ac:spMkLst>
            <pc:docMk/>
            <pc:sldMk cId="3307610478" sldId="256"/>
            <ac:spMk id="2" creationId="{19352006-9F9A-4AD5-8A4F-6C5A1520061F}"/>
          </ac:spMkLst>
        </pc:spChg>
        <pc:spChg chg="mod">
          <ac:chgData name="Barnaby Skinner" userId="f3fa17a1d4a63543" providerId="LiveId" clId="{ACE1E473-C6AA-4746-89DA-A217B30D6A62}" dt="2021-04-28T10:30:21.734" v="517" actId="1076"/>
          <ac:spMkLst>
            <pc:docMk/>
            <pc:sldMk cId="3307610478" sldId="256"/>
            <ac:spMk id="3" creationId="{2E4DBFE6-EDD5-434A-8AAE-3E71CD13A463}"/>
          </ac:spMkLst>
        </pc:spChg>
        <pc:spChg chg="mod">
          <ac:chgData name="Barnaby Skinner" userId="f3fa17a1d4a63543" providerId="LiveId" clId="{ACE1E473-C6AA-4746-89DA-A217B30D6A62}" dt="2021-04-28T10:30:27.936" v="519" actId="1076"/>
          <ac:spMkLst>
            <pc:docMk/>
            <pc:sldMk cId="3307610478" sldId="256"/>
            <ac:spMk id="4" creationId="{2333693E-4473-4BD0-A17E-13934098D70A}"/>
          </ac:spMkLst>
        </pc:spChg>
        <pc:picChg chg="del">
          <ac:chgData name="Barnaby Skinner" userId="f3fa17a1d4a63543" providerId="LiveId" clId="{ACE1E473-C6AA-4746-89DA-A217B30D6A62}" dt="2021-04-28T10:30:09.538" v="513" actId="478"/>
          <ac:picMkLst>
            <pc:docMk/>
            <pc:sldMk cId="3307610478" sldId="256"/>
            <ac:picMk id="6" creationId="{D3D87EC1-F09F-4F7F-AEE4-2309161FB2F3}"/>
          </ac:picMkLst>
        </pc:picChg>
      </pc:sldChg>
      <pc:sldChg chg="modSp mod">
        <pc:chgData name="Barnaby Skinner" userId="f3fa17a1d4a63543" providerId="LiveId" clId="{ACE1E473-C6AA-4746-89DA-A217B30D6A62}" dt="2021-04-28T10:50:26.174" v="635" actId="14100"/>
        <pc:sldMkLst>
          <pc:docMk/>
          <pc:sldMk cId="3071318683" sldId="258"/>
        </pc:sldMkLst>
        <pc:spChg chg="mod">
          <ac:chgData name="Barnaby Skinner" userId="f3fa17a1d4a63543" providerId="LiveId" clId="{ACE1E473-C6AA-4746-89DA-A217B30D6A62}" dt="2021-04-28T10:50:26.174" v="635" actId="14100"/>
          <ac:spMkLst>
            <pc:docMk/>
            <pc:sldMk cId="3071318683" sldId="258"/>
            <ac:spMk id="2" creationId="{0601DB23-5533-46E9-9A29-33D7F6292121}"/>
          </ac:spMkLst>
        </pc:spChg>
      </pc:sldChg>
      <pc:sldChg chg="modSp mod">
        <pc:chgData name="Barnaby Skinner" userId="f3fa17a1d4a63543" providerId="LiveId" clId="{ACE1E473-C6AA-4746-89DA-A217B30D6A62}" dt="2021-04-28T12:55:33.425" v="750" actId="27636"/>
        <pc:sldMkLst>
          <pc:docMk/>
          <pc:sldMk cId="1672564287" sldId="259"/>
        </pc:sldMkLst>
        <pc:spChg chg="mod">
          <ac:chgData name="Barnaby Skinner" userId="f3fa17a1d4a63543" providerId="LiveId" clId="{ACE1E473-C6AA-4746-89DA-A217B30D6A62}" dt="2021-04-28T12:55:33.425" v="750" actId="27636"/>
          <ac:spMkLst>
            <pc:docMk/>
            <pc:sldMk cId="1672564287" sldId="259"/>
            <ac:spMk id="3" creationId="{0F68712A-DA1A-46B9-BBD0-B55BB786D230}"/>
          </ac:spMkLst>
        </pc:spChg>
      </pc:sldChg>
      <pc:sldChg chg="addSp delSp modSp new mod chgLayout">
        <pc:chgData name="Barnaby Skinner" userId="f3fa17a1d4a63543" providerId="LiveId" clId="{ACE1E473-C6AA-4746-89DA-A217B30D6A62}" dt="2021-04-28T12:53:35.401" v="737" actId="700"/>
        <pc:sldMkLst>
          <pc:docMk/>
          <pc:sldMk cId="1254579772" sldId="260"/>
        </pc:sldMkLst>
        <pc:spChg chg="del">
          <ac:chgData name="Barnaby Skinner" userId="f3fa17a1d4a63543" providerId="LiveId" clId="{ACE1E473-C6AA-4746-89DA-A217B30D6A62}" dt="2021-04-28T09:35:00.862" v="2" actId="700"/>
          <ac:spMkLst>
            <pc:docMk/>
            <pc:sldMk cId="1254579772" sldId="260"/>
            <ac:spMk id="2" creationId="{70660415-CB4C-4C80-9EB0-5F1AF2D27E4D}"/>
          </ac:spMkLst>
        </pc:spChg>
        <pc:spChg chg="del">
          <ac:chgData name="Barnaby Skinner" userId="f3fa17a1d4a63543" providerId="LiveId" clId="{ACE1E473-C6AA-4746-89DA-A217B30D6A62}" dt="2021-04-28T09:35:00.862" v="2" actId="700"/>
          <ac:spMkLst>
            <pc:docMk/>
            <pc:sldMk cId="1254579772" sldId="260"/>
            <ac:spMk id="3" creationId="{1BC82227-E45F-4393-8981-F1B5EFA9A33A}"/>
          </ac:spMkLst>
        </pc:spChg>
        <pc:spChg chg="add mod ord">
          <ac:chgData name="Barnaby Skinner" userId="f3fa17a1d4a63543" providerId="LiveId" clId="{ACE1E473-C6AA-4746-89DA-A217B30D6A62}" dt="2021-04-28T12:53:35.401" v="737" actId="700"/>
          <ac:spMkLst>
            <pc:docMk/>
            <pc:sldMk cId="1254579772" sldId="260"/>
            <ac:spMk id="4" creationId="{044C8868-D831-488F-B0B1-2F2F5390B4FF}"/>
          </ac:spMkLst>
        </pc:spChg>
        <pc:spChg chg="add mod ord">
          <ac:chgData name="Barnaby Skinner" userId="f3fa17a1d4a63543" providerId="LiveId" clId="{ACE1E473-C6AA-4746-89DA-A217B30D6A62}" dt="2021-04-28T12:53:35.401" v="737" actId="700"/>
          <ac:spMkLst>
            <pc:docMk/>
            <pc:sldMk cId="1254579772" sldId="260"/>
            <ac:spMk id="5" creationId="{246A7D54-465D-4F12-B017-9DEEB0E30AB4}"/>
          </ac:spMkLst>
        </pc:spChg>
        <pc:spChg chg="add del mod ord">
          <ac:chgData name="Barnaby Skinner" userId="f3fa17a1d4a63543" providerId="LiveId" clId="{ACE1E473-C6AA-4746-89DA-A217B30D6A62}" dt="2021-04-28T12:53:35.401" v="737" actId="700"/>
          <ac:spMkLst>
            <pc:docMk/>
            <pc:sldMk cId="1254579772" sldId="260"/>
            <ac:spMk id="6" creationId="{89F7ED53-B572-42AF-9D11-D8DDAB8311E9}"/>
          </ac:spMkLst>
        </pc:spChg>
      </pc:sldChg>
      <pc:sldChg chg="del">
        <pc:chgData name="Barnaby Skinner" userId="f3fa17a1d4a63543" providerId="LiveId" clId="{ACE1E473-C6AA-4746-89DA-A217B30D6A62}" dt="2021-04-28T09:34:45.930" v="0" actId="47"/>
        <pc:sldMkLst>
          <pc:docMk/>
          <pc:sldMk cId="2917326790" sldId="260"/>
        </pc:sldMkLst>
      </pc:sldChg>
      <pc:sldChg chg="addSp delSp modSp new mod modClrScheme chgLayout">
        <pc:chgData name="Barnaby Skinner" userId="f3fa17a1d4a63543" providerId="LiveId" clId="{ACE1E473-C6AA-4746-89DA-A217B30D6A62}" dt="2021-04-28T09:51:48.795" v="97" actId="27636"/>
        <pc:sldMkLst>
          <pc:docMk/>
          <pc:sldMk cId="999859391" sldId="261"/>
        </pc:sldMkLst>
        <pc:spChg chg="del">
          <ac:chgData name="Barnaby Skinner" userId="f3fa17a1d4a63543" providerId="LiveId" clId="{ACE1E473-C6AA-4746-89DA-A217B30D6A62}" dt="2021-04-28T09:49:25.499" v="66" actId="700"/>
          <ac:spMkLst>
            <pc:docMk/>
            <pc:sldMk cId="999859391" sldId="261"/>
            <ac:spMk id="2" creationId="{A1C5B5D3-ED3A-47D4-84B4-D02F2042B8B3}"/>
          </ac:spMkLst>
        </pc:spChg>
        <pc:spChg chg="del mod ord">
          <ac:chgData name="Barnaby Skinner" userId="f3fa17a1d4a63543" providerId="LiveId" clId="{ACE1E473-C6AA-4746-89DA-A217B30D6A62}" dt="2021-04-28T09:49:25.499" v="66" actId="700"/>
          <ac:spMkLst>
            <pc:docMk/>
            <pc:sldMk cId="999859391" sldId="261"/>
            <ac:spMk id="3" creationId="{C554132F-520F-4E53-ABBD-8FA84FADB7FF}"/>
          </ac:spMkLst>
        </pc:spChg>
        <pc:spChg chg="add del mod ord">
          <ac:chgData name="Barnaby Skinner" userId="f3fa17a1d4a63543" providerId="LiveId" clId="{ACE1E473-C6AA-4746-89DA-A217B30D6A62}" dt="2021-04-28T09:49:38.730" v="67" actId="700"/>
          <ac:spMkLst>
            <pc:docMk/>
            <pc:sldMk cId="999859391" sldId="261"/>
            <ac:spMk id="4" creationId="{C0368EA5-F5EA-4FB9-A8CC-91179642C983}"/>
          </ac:spMkLst>
        </pc:spChg>
        <pc:spChg chg="add del mod ord">
          <ac:chgData name="Barnaby Skinner" userId="f3fa17a1d4a63543" providerId="LiveId" clId="{ACE1E473-C6AA-4746-89DA-A217B30D6A62}" dt="2021-04-28T09:49:38.730" v="67" actId="700"/>
          <ac:spMkLst>
            <pc:docMk/>
            <pc:sldMk cId="999859391" sldId="261"/>
            <ac:spMk id="5" creationId="{D93E1299-3D97-4AA2-95A7-363CE960E03E}"/>
          </ac:spMkLst>
        </pc:spChg>
        <pc:spChg chg="add del mod ord">
          <ac:chgData name="Barnaby Skinner" userId="f3fa17a1d4a63543" providerId="LiveId" clId="{ACE1E473-C6AA-4746-89DA-A217B30D6A62}" dt="2021-04-28T09:49:43.565" v="68" actId="700"/>
          <ac:spMkLst>
            <pc:docMk/>
            <pc:sldMk cId="999859391" sldId="261"/>
            <ac:spMk id="6" creationId="{634AF98B-04C0-4BF9-8134-1616BE452A22}"/>
          </ac:spMkLst>
        </pc:spChg>
        <pc:spChg chg="add del mod ord">
          <ac:chgData name="Barnaby Skinner" userId="f3fa17a1d4a63543" providerId="LiveId" clId="{ACE1E473-C6AA-4746-89DA-A217B30D6A62}" dt="2021-04-28T09:49:43.565" v="68" actId="700"/>
          <ac:spMkLst>
            <pc:docMk/>
            <pc:sldMk cId="999859391" sldId="261"/>
            <ac:spMk id="7" creationId="{6CD11976-41ED-461B-BE59-3E5A76112452}"/>
          </ac:spMkLst>
        </pc:spChg>
        <pc:spChg chg="add del mod ord">
          <ac:chgData name="Barnaby Skinner" userId="f3fa17a1d4a63543" providerId="LiveId" clId="{ACE1E473-C6AA-4746-89DA-A217B30D6A62}" dt="2021-04-28T09:49:47.297" v="69" actId="700"/>
          <ac:spMkLst>
            <pc:docMk/>
            <pc:sldMk cId="999859391" sldId="261"/>
            <ac:spMk id="8" creationId="{C161290A-927F-43EF-806F-805D27356CA3}"/>
          </ac:spMkLst>
        </pc:spChg>
        <pc:spChg chg="add del mod ord">
          <ac:chgData name="Barnaby Skinner" userId="f3fa17a1d4a63543" providerId="LiveId" clId="{ACE1E473-C6AA-4746-89DA-A217B30D6A62}" dt="2021-04-28T09:49:47.297" v="69" actId="700"/>
          <ac:spMkLst>
            <pc:docMk/>
            <pc:sldMk cId="999859391" sldId="261"/>
            <ac:spMk id="9" creationId="{75B6BFE4-2A9A-4AC5-9D53-E6E30A137539}"/>
          </ac:spMkLst>
        </pc:spChg>
        <pc:spChg chg="add mod ord">
          <ac:chgData name="Barnaby Skinner" userId="f3fa17a1d4a63543" providerId="LiveId" clId="{ACE1E473-C6AA-4746-89DA-A217B30D6A62}" dt="2021-04-28T09:51:48.795" v="97" actId="27636"/>
          <ac:spMkLst>
            <pc:docMk/>
            <pc:sldMk cId="999859391" sldId="261"/>
            <ac:spMk id="10" creationId="{7ECF6986-E22A-4BE8-ABC9-CFA35E6CE689}"/>
          </ac:spMkLst>
        </pc:spChg>
        <pc:spChg chg="add del mod ord">
          <ac:chgData name="Barnaby Skinner" userId="f3fa17a1d4a63543" providerId="LiveId" clId="{ACE1E473-C6AA-4746-89DA-A217B30D6A62}" dt="2021-04-28T09:51:25.610" v="93" actId="478"/>
          <ac:spMkLst>
            <pc:docMk/>
            <pc:sldMk cId="999859391" sldId="261"/>
            <ac:spMk id="11" creationId="{AF6F4651-FE83-4446-8403-1EBAD5BD53CB}"/>
          </ac:spMkLst>
        </pc:spChg>
      </pc:sldChg>
      <pc:sldChg chg="addSp delSp modSp new del mod">
        <pc:chgData name="Barnaby Skinner" userId="f3fa17a1d4a63543" providerId="LiveId" clId="{ACE1E473-C6AA-4746-89DA-A217B30D6A62}" dt="2021-04-28T10:00:28.340" v="156" actId="47"/>
        <pc:sldMkLst>
          <pc:docMk/>
          <pc:sldMk cId="20649683" sldId="262"/>
        </pc:sldMkLst>
        <pc:spChg chg="add del">
          <ac:chgData name="Barnaby Skinner" userId="f3fa17a1d4a63543" providerId="LiveId" clId="{ACE1E473-C6AA-4746-89DA-A217B30D6A62}" dt="2021-04-28T09:58:56.916" v="136" actId="478"/>
          <ac:spMkLst>
            <pc:docMk/>
            <pc:sldMk cId="20649683" sldId="262"/>
            <ac:spMk id="2" creationId="{8DA70FA0-DD4E-44A1-B8DE-A2E5656EE6E6}"/>
          </ac:spMkLst>
        </pc:spChg>
        <pc:spChg chg="del">
          <ac:chgData name="Barnaby Skinner" userId="f3fa17a1d4a63543" providerId="LiveId" clId="{ACE1E473-C6AA-4746-89DA-A217B30D6A62}" dt="2021-04-28T09:58:58.319" v="137" actId="478"/>
          <ac:spMkLst>
            <pc:docMk/>
            <pc:sldMk cId="20649683" sldId="262"/>
            <ac:spMk id="3" creationId="{014D6807-8840-4E4D-AD14-2F50E5AD14E6}"/>
          </ac:spMkLst>
        </pc:spChg>
        <pc:picChg chg="add del mod">
          <ac:chgData name="Barnaby Skinner" userId="f3fa17a1d4a63543" providerId="LiveId" clId="{ACE1E473-C6AA-4746-89DA-A217B30D6A62}" dt="2021-04-28T09:56:48.302" v="127" actId="931"/>
          <ac:picMkLst>
            <pc:docMk/>
            <pc:sldMk cId="20649683" sldId="262"/>
            <ac:picMk id="5" creationId="{26B86B01-22FB-4DD5-AFB5-562A7CBD95E8}"/>
          </ac:picMkLst>
        </pc:picChg>
      </pc:sldChg>
      <pc:sldChg chg="modSp new del mod">
        <pc:chgData name="Barnaby Skinner" userId="f3fa17a1d4a63543" providerId="LiveId" clId="{ACE1E473-C6AA-4746-89DA-A217B30D6A62}" dt="2021-04-28T10:01:54.632" v="163" actId="47"/>
        <pc:sldMkLst>
          <pc:docMk/>
          <pc:sldMk cId="196968817" sldId="262"/>
        </pc:sldMkLst>
        <pc:spChg chg="mod">
          <ac:chgData name="Barnaby Skinner" userId="f3fa17a1d4a63543" providerId="LiveId" clId="{ACE1E473-C6AA-4746-89DA-A217B30D6A62}" dt="2021-04-28T10:01:19.522" v="162" actId="14100"/>
          <ac:spMkLst>
            <pc:docMk/>
            <pc:sldMk cId="196968817" sldId="262"/>
            <ac:spMk id="2" creationId="{0CAF1704-D256-4302-A852-F36D7954ABDD}"/>
          </ac:spMkLst>
        </pc:spChg>
      </pc:sldChg>
      <pc:sldChg chg="modSp new mod">
        <pc:chgData name="Barnaby Skinner" userId="f3fa17a1d4a63543" providerId="LiveId" clId="{ACE1E473-C6AA-4746-89DA-A217B30D6A62}" dt="2021-04-28T10:02:58.732" v="193"/>
        <pc:sldMkLst>
          <pc:docMk/>
          <pc:sldMk cId="1456122404" sldId="262"/>
        </pc:sldMkLst>
        <pc:spChg chg="mod">
          <ac:chgData name="Barnaby Skinner" userId="f3fa17a1d4a63543" providerId="LiveId" clId="{ACE1E473-C6AA-4746-89DA-A217B30D6A62}" dt="2021-04-28T10:02:58.732" v="193"/>
          <ac:spMkLst>
            <pc:docMk/>
            <pc:sldMk cId="1456122404" sldId="262"/>
            <ac:spMk id="2" creationId="{C314C66E-FD1C-408E-B649-447F825E545D}"/>
          </ac:spMkLst>
        </pc:spChg>
      </pc:sldChg>
      <pc:sldChg chg="addSp delSp modSp new del mod setBg modClrScheme chgLayout">
        <pc:chgData name="Barnaby Skinner" userId="f3fa17a1d4a63543" providerId="LiveId" clId="{ACE1E473-C6AA-4746-89DA-A217B30D6A62}" dt="2021-04-28T09:54:48.075" v="111" actId="2696"/>
        <pc:sldMkLst>
          <pc:docMk/>
          <pc:sldMk cId="2793675277" sldId="262"/>
        </pc:sldMkLst>
        <pc:spChg chg="del">
          <ac:chgData name="Barnaby Skinner" userId="f3fa17a1d4a63543" providerId="LiveId" clId="{ACE1E473-C6AA-4746-89DA-A217B30D6A62}" dt="2021-04-28T09:53:44.790" v="99" actId="700"/>
          <ac:spMkLst>
            <pc:docMk/>
            <pc:sldMk cId="2793675277" sldId="262"/>
            <ac:spMk id="2" creationId="{E2F6B99F-8104-4094-8038-7EA8C8DEF0A5}"/>
          </ac:spMkLst>
        </pc:spChg>
        <pc:spChg chg="del mod ord">
          <ac:chgData name="Barnaby Skinner" userId="f3fa17a1d4a63543" providerId="LiveId" clId="{ACE1E473-C6AA-4746-89DA-A217B30D6A62}" dt="2021-04-28T09:53:44.790" v="99" actId="700"/>
          <ac:spMkLst>
            <pc:docMk/>
            <pc:sldMk cId="2793675277" sldId="262"/>
            <ac:spMk id="3" creationId="{7ABA766F-82C9-4602-841A-60C375C9015F}"/>
          </ac:spMkLst>
        </pc:spChg>
        <pc:spChg chg="add del mod ord">
          <ac:chgData name="Barnaby Skinner" userId="f3fa17a1d4a63543" providerId="LiveId" clId="{ACE1E473-C6AA-4746-89DA-A217B30D6A62}" dt="2021-04-28T09:53:51.132" v="100" actId="700"/>
          <ac:spMkLst>
            <pc:docMk/>
            <pc:sldMk cId="2793675277" sldId="262"/>
            <ac:spMk id="4" creationId="{2DF298A5-BBE5-48C0-968A-EB7BB8671D0B}"/>
          </ac:spMkLst>
        </pc:spChg>
        <pc:spChg chg="add del mod ord">
          <ac:chgData name="Barnaby Skinner" userId="f3fa17a1d4a63543" providerId="LiveId" clId="{ACE1E473-C6AA-4746-89DA-A217B30D6A62}" dt="2021-04-28T09:53:51.132" v="100" actId="700"/>
          <ac:spMkLst>
            <pc:docMk/>
            <pc:sldMk cId="2793675277" sldId="262"/>
            <ac:spMk id="5" creationId="{36327254-AF2D-4A50-A4F9-A3A080758AD8}"/>
          </ac:spMkLst>
        </pc:spChg>
        <pc:spChg chg="add del mod ord">
          <ac:chgData name="Barnaby Skinner" userId="f3fa17a1d4a63543" providerId="LiveId" clId="{ACE1E473-C6AA-4746-89DA-A217B30D6A62}" dt="2021-04-28T09:54:26.075" v="108" actId="478"/>
          <ac:spMkLst>
            <pc:docMk/>
            <pc:sldMk cId="2793675277" sldId="262"/>
            <ac:spMk id="6" creationId="{9FDF0190-CB8E-4083-8D2F-6DF838A3CEE0}"/>
          </ac:spMkLst>
        </pc:spChg>
        <pc:spChg chg="add mod ord">
          <ac:chgData name="Barnaby Skinner" userId="f3fa17a1d4a63543" providerId="LiveId" clId="{ACE1E473-C6AA-4746-89DA-A217B30D6A62}" dt="2021-04-28T09:54:17.827" v="107" actId="26606"/>
          <ac:spMkLst>
            <pc:docMk/>
            <pc:sldMk cId="2793675277" sldId="262"/>
            <ac:spMk id="7" creationId="{566EB6D9-0BF0-46CA-A9CB-DAFAB2B70806}"/>
          </ac:spMkLst>
        </pc:spChg>
        <pc:spChg chg="add del">
          <ac:chgData name="Barnaby Skinner" userId="f3fa17a1d4a63543" providerId="LiveId" clId="{ACE1E473-C6AA-4746-89DA-A217B30D6A62}" dt="2021-04-28T09:54:06.521" v="102" actId="26606"/>
          <ac:spMkLst>
            <pc:docMk/>
            <pc:sldMk cId="2793675277" sldId="262"/>
            <ac:spMk id="12" creationId="{09588DA8-065E-4F6F-8EFD-43104AB2E0CF}"/>
          </ac:spMkLst>
        </pc:spChg>
        <pc:spChg chg="add del">
          <ac:chgData name="Barnaby Skinner" userId="f3fa17a1d4a63543" providerId="LiveId" clId="{ACE1E473-C6AA-4746-89DA-A217B30D6A62}" dt="2021-04-28T09:54:06.521" v="102" actId="26606"/>
          <ac:spMkLst>
            <pc:docMk/>
            <pc:sldMk cId="2793675277" sldId="262"/>
            <ac:spMk id="14" creationId="{C4285719-470E-454C-AF62-8323075F1F5B}"/>
          </ac:spMkLst>
        </pc:spChg>
        <pc:spChg chg="add del">
          <ac:chgData name="Barnaby Skinner" userId="f3fa17a1d4a63543" providerId="LiveId" clId="{ACE1E473-C6AA-4746-89DA-A217B30D6A62}" dt="2021-04-28T09:54:06.521" v="102" actId="26606"/>
          <ac:spMkLst>
            <pc:docMk/>
            <pc:sldMk cId="2793675277" sldId="262"/>
            <ac:spMk id="16" creationId="{CD9FE4EF-C4D8-49A0-B2FF-81D8DB7D8A24}"/>
          </ac:spMkLst>
        </pc:spChg>
        <pc:spChg chg="add del">
          <ac:chgData name="Barnaby Skinner" userId="f3fa17a1d4a63543" providerId="LiveId" clId="{ACE1E473-C6AA-4746-89DA-A217B30D6A62}" dt="2021-04-28T09:54:06.521" v="102" actId="26606"/>
          <ac:spMkLst>
            <pc:docMk/>
            <pc:sldMk cId="2793675277" sldId="262"/>
            <ac:spMk id="18" creationId="{4300840D-0A0B-4512-BACA-B439D5B9C57C}"/>
          </ac:spMkLst>
        </pc:spChg>
        <pc:spChg chg="add del">
          <ac:chgData name="Barnaby Skinner" userId="f3fa17a1d4a63543" providerId="LiveId" clId="{ACE1E473-C6AA-4746-89DA-A217B30D6A62}" dt="2021-04-28T09:54:06.521" v="102" actId="26606"/>
          <ac:spMkLst>
            <pc:docMk/>
            <pc:sldMk cId="2793675277" sldId="262"/>
            <ac:spMk id="20" creationId="{D2B78728-A580-49A7-84F9-6EF6F583ADE0}"/>
          </ac:spMkLst>
        </pc:spChg>
        <pc:spChg chg="add del">
          <ac:chgData name="Barnaby Skinner" userId="f3fa17a1d4a63543" providerId="LiveId" clId="{ACE1E473-C6AA-4746-89DA-A217B30D6A62}" dt="2021-04-28T09:54:06.521" v="102" actId="26606"/>
          <ac:spMkLst>
            <pc:docMk/>
            <pc:sldMk cId="2793675277" sldId="262"/>
            <ac:spMk id="22" creationId="{38FAA1A1-D861-433F-88FA-1E9D6FD31D11}"/>
          </ac:spMkLst>
        </pc:spChg>
        <pc:spChg chg="add del">
          <ac:chgData name="Barnaby Skinner" userId="f3fa17a1d4a63543" providerId="LiveId" clId="{ACE1E473-C6AA-4746-89DA-A217B30D6A62}" dt="2021-04-28T09:54:06.521" v="102" actId="26606"/>
          <ac:spMkLst>
            <pc:docMk/>
            <pc:sldMk cId="2793675277" sldId="262"/>
            <ac:spMk id="24" creationId="{8D71EDA1-87BF-4D5D-AB79-F346FD19278A}"/>
          </ac:spMkLst>
        </pc:spChg>
        <pc:spChg chg="add del">
          <ac:chgData name="Barnaby Skinner" userId="f3fa17a1d4a63543" providerId="LiveId" clId="{ACE1E473-C6AA-4746-89DA-A217B30D6A62}" dt="2021-04-28T09:54:14.951" v="104" actId="26606"/>
          <ac:spMkLst>
            <pc:docMk/>
            <pc:sldMk cId="2793675277" sldId="262"/>
            <ac:spMk id="26" creationId="{3B854194-185D-494D-905C-7C7CB2E30F6E}"/>
          </ac:spMkLst>
        </pc:spChg>
        <pc:spChg chg="add del">
          <ac:chgData name="Barnaby Skinner" userId="f3fa17a1d4a63543" providerId="LiveId" clId="{ACE1E473-C6AA-4746-89DA-A217B30D6A62}" dt="2021-04-28T09:54:14.951" v="104" actId="26606"/>
          <ac:spMkLst>
            <pc:docMk/>
            <pc:sldMk cId="2793675277" sldId="262"/>
            <ac:spMk id="27" creationId="{B4F5FA0D-0104-4987-8241-EFF7C85B88DE}"/>
          </ac:spMkLst>
        </pc:spChg>
        <pc:spChg chg="add del">
          <ac:chgData name="Barnaby Skinner" userId="f3fa17a1d4a63543" providerId="LiveId" clId="{ACE1E473-C6AA-4746-89DA-A217B30D6A62}" dt="2021-04-28T09:54:17.816" v="106" actId="26606"/>
          <ac:spMkLst>
            <pc:docMk/>
            <pc:sldMk cId="2793675277" sldId="262"/>
            <ac:spMk id="30" creationId="{4351DFE5-F63D-4BE0-BDA9-E3EB88F01AA5}"/>
          </ac:spMkLst>
        </pc:spChg>
        <pc:spChg chg="add">
          <ac:chgData name="Barnaby Skinner" userId="f3fa17a1d4a63543" providerId="LiveId" clId="{ACE1E473-C6AA-4746-89DA-A217B30D6A62}" dt="2021-04-28T09:54:17.827" v="107" actId="26606"/>
          <ac:spMkLst>
            <pc:docMk/>
            <pc:sldMk cId="2793675277" sldId="262"/>
            <ac:spMk id="33" creationId="{09588DA8-065E-4F6F-8EFD-43104AB2E0CF}"/>
          </ac:spMkLst>
        </pc:spChg>
        <pc:spChg chg="add">
          <ac:chgData name="Barnaby Skinner" userId="f3fa17a1d4a63543" providerId="LiveId" clId="{ACE1E473-C6AA-4746-89DA-A217B30D6A62}" dt="2021-04-28T09:54:17.827" v="107" actId="26606"/>
          <ac:spMkLst>
            <pc:docMk/>
            <pc:sldMk cId="2793675277" sldId="262"/>
            <ac:spMk id="34" creationId="{C4285719-470E-454C-AF62-8323075F1F5B}"/>
          </ac:spMkLst>
        </pc:spChg>
        <pc:spChg chg="add">
          <ac:chgData name="Barnaby Skinner" userId="f3fa17a1d4a63543" providerId="LiveId" clId="{ACE1E473-C6AA-4746-89DA-A217B30D6A62}" dt="2021-04-28T09:54:17.827" v="107" actId="26606"/>
          <ac:spMkLst>
            <pc:docMk/>
            <pc:sldMk cId="2793675277" sldId="262"/>
            <ac:spMk id="35" creationId="{CD9FE4EF-C4D8-49A0-B2FF-81D8DB7D8A24}"/>
          </ac:spMkLst>
        </pc:spChg>
        <pc:spChg chg="add">
          <ac:chgData name="Barnaby Skinner" userId="f3fa17a1d4a63543" providerId="LiveId" clId="{ACE1E473-C6AA-4746-89DA-A217B30D6A62}" dt="2021-04-28T09:54:17.827" v="107" actId="26606"/>
          <ac:spMkLst>
            <pc:docMk/>
            <pc:sldMk cId="2793675277" sldId="262"/>
            <ac:spMk id="36" creationId="{4300840D-0A0B-4512-BACA-B439D5B9C57C}"/>
          </ac:spMkLst>
        </pc:spChg>
        <pc:spChg chg="add">
          <ac:chgData name="Barnaby Skinner" userId="f3fa17a1d4a63543" providerId="LiveId" clId="{ACE1E473-C6AA-4746-89DA-A217B30D6A62}" dt="2021-04-28T09:54:17.827" v="107" actId="26606"/>
          <ac:spMkLst>
            <pc:docMk/>
            <pc:sldMk cId="2793675277" sldId="262"/>
            <ac:spMk id="37" creationId="{D2B78728-A580-49A7-84F9-6EF6F583ADE0}"/>
          </ac:spMkLst>
        </pc:spChg>
        <pc:spChg chg="add">
          <ac:chgData name="Barnaby Skinner" userId="f3fa17a1d4a63543" providerId="LiveId" clId="{ACE1E473-C6AA-4746-89DA-A217B30D6A62}" dt="2021-04-28T09:54:17.827" v="107" actId="26606"/>
          <ac:spMkLst>
            <pc:docMk/>
            <pc:sldMk cId="2793675277" sldId="262"/>
            <ac:spMk id="38" creationId="{38FAA1A1-D861-433F-88FA-1E9D6FD31D11}"/>
          </ac:spMkLst>
        </pc:spChg>
        <pc:spChg chg="add">
          <ac:chgData name="Barnaby Skinner" userId="f3fa17a1d4a63543" providerId="LiveId" clId="{ACE1E473-C6AA-4746-89DA-A217B30D6A62}" dt="2021-04-28T09:54:17.827" v="107" actId="26606"/>
          <ac:spMkLst>
            <pc:docMk/>
            <pc:sldMk cId="2793675277" sldId="262"/>
            <ac:spMk id="39" creationId="{8D71EDA1-87BF-4D5D-AB79-F346FD19278A}"/>
          </ac:spMkLst>
        </pc:spChg>
        <pc:picChg chg="add del">
          <ac:chgData name="Barnaby Skinner" userId="f3fa17a1d4a63543" providerId="LiveId" clId="{ACE1E473-C6AA-4746-89DA-A217B30D6A62}" dt="2021-04-28T09:54:14.951" v="104" actId="26606"/>
          <ac:picMkLst>
            <pc:docMk/>
            <pc:sldMk cId="2793675277" sldId="262"/>
            <ac:picMk id="28" creationId="{2897127E-6CEF-446C-BE87-93B7C46E49D1}"/>
          </ac:picMkLst>
        </pc:picChg>
        <pc:picChg chg="add del">
          <ac:chgData name="Barnaby Skinner" userId="f3fa17a1d4a63543" providerId="LiveId" clId="{ACE1E473-C6AA-4746-89DA-A217B30D6A62}" dt="2021-04-28T09:54:17.816" v="106" actId="26606"/>
          <ac:picMkLst>
            <pc:docMk/>
            <pc:sldMk cId="2793675277" sldId="262"/>
            <ac:picMk id="31" creationId="{3AA16612-ACD2-4A16-8F2B-4514FD6BF28F}"/>
          </ac:picMkLst>
        </pc:picChg>
      </pc:sldChg>
      <pc:sldChg chg="addSp delSp modSp new mod modClrScheme chgLayout">
        <pc:chgData name="Barnaby Skinner" userId="f3fa17a1d4a63543" providerId="LiveId" clId="{ACE1E473-C6AA-4746-89DA-A217B30D6A62}" dt="2021-04-28T12:54:02.485" v="739" actId="700"/>
        <pc:sldMkLst>
          <pc:docMk/>
          <pc:sldMk cId="1729974687" sldId="263"/>
        </pc:sldMkLst>
        <pc:spChg chg="del mod ord">
          <ac:chgData name="Barnaby Skinner" userId="f3fa17a1d4a63543" providerId="LiveId" clId="{ACE1E473-C6AA-4746-89DA-A217B30D6A62}" dt="2021-04-28T10:05:08.335" v="260" actId="700"/>
          <ac:spMkLst>
            <pc:docMk/>
            <pc:sldMk cId="1729974687" sldId="263"/>
            <ac:spMk id="2" creationId="{FB1B8223-40D9-4197-85DE-3968D7211A63}"/>
          </ac:spMkLst>
        </pc:spChg>
        <pc:spChg chg="add mod ord">
          <ac:chgData name="Barnaby Skinner" userId="f3fa17a1d4a63543" providerId="LiveId" clId="{ACE1E473-C6AA-4746-89DA-A217B30D6A62}" dt="2021-04-28T12:54:02.485" v="739" actId="700"/>
          <ac:spMkLst>
            <pc:docMk/>
            <pc:sldMk cId="1729974687" sldId="263"/>
            <ac:spMk id="3" creationId="{66C90284-A43D-4A69-A673-C67AFE886F56}"/>
          </ac:spMkLst>
        </pc:spChg>
        <pc:spChg chg="add del mod">
          <ac:chgData name="Barnaby Skinner" userId="f3fa17a1d4a63543" providerId="LiveId" clId="{ACE1E473-C6AA-4746-89DA-A217B30D6A62}" dt="2021-04-28T10:26:10.940" v="512" actId="6264"/>
          <ac:spMkLst>
            <pc:docMk/>
            <pc:sldMk cId="1729974687" sldId="263"/>
            <ac:spMk id="4" creationId="{0CFFCF24-A48B-4598-8704-5429AB662DE9}"/>
          </ac:spMkLst>
        </pc:spChg>
        <pc:spChg chg="add del mod ord">
          <ac:chgData name="Barnaby Skinner" userId="f3fa17a1d4a63543" providerId="LiveId" clId="{ACE1E473-C6AA-4746-89DA-A217B30D6A62}" dt="2021-04-28T10:26:10.940" v="512" actId="6264"/>
          <ac:spMkLst>
            <pc:docMk/>
            <pc:sldMk cId="1729974687" sldId="263"/>
            <ac:spMk id="5" creationId="{A96B5875-82D7-429A-806F-AABD68846862}"/>
          </ac:spMkLst>
        </pc:spChg>
        <pc:spChg chg="add del mod">
          <ac:chgData name="Barnaby Skinner" userId="f3fa17a1d4a63543" providerId="LiveId" clId="{ACE1E473-C6AA-4746-89DA-A217B30D6A62}" dt="2021-04-28T10:47:43.431" v="588" actId="6264"/>
          <ac:spMkLst>
            <pc:docMk/>
            <pc:sldMk cId="1729974687" sldId="263"/>
            <ac:spMk id="6" creationId="{9545FAEF-0508-4093-A5DB-30C60489944C}"/>
          </ac:spMkLst>
        </pc:spChg>
        <pc:spChg chg="add del mod">
          <ac:chgData name="Barnaby Skinner" userId="f3fa17a1d4a63543" providerId="LiveId" clId="{ACE1E473-C6AA-4746-89DA-A217B30D6A62}" dt="2021-04-28T10:47:42.879" v="587" actId="6264"/>
          <ac:spMkLst>
            <pc:docMk/>
            <pc:sldMk cId="1729974687" sldId="263"/>
            <ac:spMk id="7" creationId="{4230B6FE-9541-408A-8975-CD8A36424FB4}"/>
          </ac:spMkLst>
        </pc:spChg>
        <pc:spChg chg="add del mod">
          <ac:chgData name="Barnaby Skinner" userId="f3fa17a1d4a63543" providerId="LiveId" clId="{ACE1E473-C6AA-4746-89DA-A217B30D6A62}" dt="2021-04-28T10:47:42.215" v="586" actId="6264"/>
          <ac:spMkLst>
            <pc:docMk/>
            <pc:sldMk cId="1729974687" sldId="263"/>
            <ac:spMk id="8" creationId="{D4736601-022C-470C-BBB5-A2C7A5DEB14D}"/>
          </ac:spMkLst>
        </pc:spChg>
        <pc:spChg chg="add del mod">
          <ac:chgData name="Barnaby Skinner" userId="f3fa17a1d4a63543" providerId="LiveId" clId="{ACE1E473-C6AA-4746-89DA-A217B30D6A62}" dt="2021-04-28T10:47:41.492" v="585" actId="6264"/>
          <ac:spMkLst>
            <pc:docMk/>
            <pc:sldMk cId="1729974687" sldId="263"/>
            <ac:spMk id="9" creationId="{19C98E64-113F-4450-9AC3-098A9D3E8403}"/>
          </ac:spMkLst>
        </pc:spChg>
        <pc:spChg chg="add del mod">
          <ac:chgData name="Barnaby Skinner" userId="f3fa17a1d4a63543" providerId="LiveId" clId="{ACE1E473-C6AA-4746-89DA-A217B30D6A62}" dt="2021-04-28T10:47:40.864" v="584" actId="6264"/>
          <ac:spMkLst>
            <pc:docMk/>
            <pc:sldMk cId="1729974687" sldId="263"/>
            <ac:spMk id="10" creationId="{54129330-E814-4EE8-947E-826667151560}"/>
          </ac:spMkLst>
        </pc:spChg>
        <pc:spChg chg="add del mod">
          <ac:chgData name="Barnaby Skinner" userId="f3fa17a1d4a63543" providerId="LiveId" clId="{ACE1E473-C6AA-4746-89DA-A217B30D6A62}" dt="2021-04-28T10:47:40.024" v="583" actId="6264"/>
          <ac:spMkLst>
            <pc:docMk/>
            <pc:sldMk cId="1729974687" sldId="263"/>
            <ac:spMk id="11" creationId="{E372EAF7-2C95-4C4C-8055-1ADCA683177E}"/>
          </ac:spMkLst>
        </pc:spChg>
        <pc:spChg chg="add del mod">
          <ac:chgData name="Barnaby Skinner" userId="f3fa17a1d4a63543" providerId="LiveId" clId="{ACE1E473-C6AA-4746-89DA-A217B30D6A62}" dt="2021-04-28T10:47:39.400" v="582" actId="6264"/>
          <ac:spMkLst>
            <pc:docMk/>
            <pc:sldMk cId="1729974687" sldId="263"/>
            <ac:spMk id="12" creationId="{CC38A153-5962-4986-BF49-0D18B955F762}"/>
          </ac:spMkLst>
        </pc:spChg>
        <pc:spChg chg="add mod ord">
          <ac:chgData name="Barnaby Skinner" userId="f3fa17a1d4a63543" providerId="LiveId" clId="{ACE1E473-C6AA-4746-89DA-A217B30D6A62}" dt="2021-04-28T12:54:02.485" v="739" actId="700"/>
          <ac:spMkLst>
            <pc:docMk/>
            <pc:sldMk cId="1729974687" sldId="263"/>
            <ac:spMk id="13" creationId="{64FE1748-BC2B-411E-9791-5BA3C4A76432}"/>
          </ac:spMkLst>
        </pc:spChg>
        <pc:spChg chg="add del mod ord">
          <ac:chgData name="Barnaby Skinner" userId="f3fa17a1d4a63543" providerId="LiveId" clId="{ACE1E473-C6AA-4746-89DA-A217B30D6A62}" dt="2021-04-28T12:51:40.402" v="733" actId="700"/>
          <ac:spMkLst>
            <pc:docMk/>
            <pc:sldMk cId="1729974687" sldId="263"/>
            <ac:spMk id="14" creationId="{7AE9E061-DD50-40E1-B4E1-17FFA389D1FB}"/>
          </ac:spMkLst>
        </pc:spChg>
      </pc:sldChg>
      <pc:sldChg chg="addSp delSp modSp new mod modClrScheme chgLayout">
        <pc:chgData name="Barnaby Skinner" userId="f3fa17a1d4a63543" providerId="LiveId" clId="{ACE1E473-C6AA-4746-89DA-A217B30D6A62}" dt="2021-04-28T12:57:31.736" v="753" actId="948"/>
        <pc:sldMkLst>
          <pc:docMk/>
          <pc:sldMk cId="1971749824" sldId="264"/>
        </pc:sldMkLst>
        <pc:spChg chg="mod ord">
          <ac:chgData name="Barnaby Skinner" userId="f3fa17a1d4a63543" providerId="LiveId" clId="{ACE1E473-C6AA-4746-89DA-A217B30D6A62}" dt="2021-04-28T12:54:02.485" v="739" actId="700"/>
          <ac:spMkLst>
            <pc:docMk/>
            <pc:sldMk cId="1971749824" sldId="264"/>
            <ac:spMk id="2" creationId="{B6404AF3-EF11-4F98-ADBC-A9A871533281}"/>
          </ac:spMkLst>
        </pc:spChg>
        <pc:spChg chg="add mod ord">
          <ac:chgData name="Barnaby Skinner" userId="f3fa17a1d4a63543" providerId="LiveId" clId="{ACE1E473-C6AA-4746-89DA-A217B30D6A62}" dt="2021-04-28T12:57:31.736" v="753" actId="948"/>
          <ac:spMkLst>
            <pc:docMk/>
            <pc:sldMk cId="1971749824" sldId="264"/>
            <ac:spMk id="3" creationId="{C904F222-4792-427B-AA74-DEF68D8EED23}"/>
          </ac:spMkLst>
        </pc:spChg>
        <pc:spChg chg="add del mod ord">
          <ac:chgData name="Barnaby Skinner" userId="f3fa17a1d4a63543" providerId="LiveId" clId="{ACE1E473-C6AA-4746-89DA-A217B30D6A62}" dt="2021-04-28T12:53:44.991" v="738" actId="478"/>
          <ac:spMkLst>
            <pc:docMk/>
            <pc:sldMk cId="1971749824" sldId="264"/>
            <ac:spMk id="4" creationId="{4BFF0461-166B-4932-BD28-51ECE892E8F5}"/>
          </ac:spMkLst>
        </pc:spChg>
      </pc:sldChg>
      <pc:sldChg chg="addSp modSp new mod modClrScheme chgLayout">
        <pc:chgData name="Barnaby Skinner" userId="f3fa17a1d4a63543" providerId="LiveId" clId="{ACE1E473-C6AA-4746-89DA-A217B30D6A62}" dt="2021-04-28T12:54:48.804" v="744" actId="242"/>
        <pc:sldMkLst>
          <pc:docMk/>
          <pc:sldMk cId="2429523696" sldId="265"/>
        </pc:sldMkLst>
        <pc:spChg chg="mod ord">
          <ac:chgData name="Barnaby Skinner" userId="f3fa17a1d4a63543" providerId="LiveId" clId="{ACE1E473-C6AA-4746-89DA-A217B30D6A62}" dt="2021-04-28T12:54:02.485" v="739" actId="700"/>
          <ac:spMkLst>
            <pc:docMk/>
            <pc:sldMk cId="2429523696" sldId="265"/>
            <ac:spMk id="2" creationId="{542B49D9-A9BE-44D2-85CE-9B54E750FED1}"/>
          </ac:spMkLst>
        </pc:spChg>
        <pc:spChg chg="add mod ord">
          <ac:chgData name="Barnaby Skinner" userId="f3fa17a1d4a63543" providerId="LiveId" clId="{ACE1E473-C6AA-4746-89DA-A217B30D6A62}" dt="2021-04-28T12:54:48.804" v="744" actId="242"/>
          <ac:spMkLst>
            <pc:docMk/>
            <pc:sldMk cId="2429523696" sldId="265"/>
            <ac:spMk id="3" creationId="{3663B7AB-F2F3-47AF-B4E2-E5AAB9E411B8}"/>
          </ac:spMkLst>
        </pc:spChg>
      </pc:sldChg>
      <pc:sldChg chg="addSp modSp add mod modClrScheme chgLayout">
        <pc:chgData name="Barnaby Skinner" userId="f3fa17a1d4a63543" providerId="LiveId" clId="{ACE1E473-C6AA-4746-89DA-A217B30D6A62}" dt="2021-04-28T12:54:55.252" v="746" actId="242"/>
        <pc:sldMkLst>
          <pc:docMk/>
          <pc:sldMk cId="1107326524" sldId="266"/>
        </pc:sldMkLst>
        <pc:spChg chg="mod ord">
          <ac:chgData name="Barnaby Skinner" userId="f3fa17a1d4a63543" providerId="LiveId" clId="{ACE1E473-C6AA-4746-89DA-A217B30D6A62}" dt="2021-04-28T12:54:02.485" v="739" actId="700"/>
          <ac:spMkLst>
            <pc:docMk/>
            <pc:sldMk cId="1107326524" sldId="266"/>
            <ac:spMk id="2" creationId="{542B49D9-A9BE-44D2-85CE-9B54E750FED1}"/>
          </ac:spMkLst>
        </pc:spChg>
        <pc:spChg chg="add mod ord">
          <ac:chgData name="Barnaby Skinner" userId="f3fa17a1d4a63543" providerId="LiveId" clId="{ACE1E473-C6AA-4746-89DA-A217B30D6A62}" dt="2021-04-28T12:54:55.252" v="746" actId="242"/>
          <ac:spMkLst>
            <pc:docMk/>
            <pc:sldMk cId="1107326524" sldId="266"/>
            <ac:spMk id="3" creationId="{632CAB73-D2F8-4D6D-B117-09FD4C58B795}"/>
          </ac:spMkLst>
        </pc:spChg>
      </pc:sldChg>
      <pc:sldChg chg="addSp modSp add mod modClrScheme chgLayout">
        <pc:chgData name="Barnaby Skinner" userId="f3fa17a1d4a63543" providerId="LiveId" clId="{ACE1E473-C6AA-4746-89DA-A217B30D6A62}" dt="2021-04-28T12:55:01.801" v="748" actId="242"/>
        <pc:sldMkLst>
          <pc:docMk/>
          <pc:sldMk cId="1631450534" sldId="267"/>
        </pc:sldMkLst>
        <pc:spChg chg="mod ord">
          <ac:chgData name="Barnaby Skinner" userId="f3fa17a1d4a63543" providerId="LiveId" clId="{ACE1E473-C6AA-4746-89DA-A217B30D6A62}" dt="2021-04-28T12:54:02.485" v="739" actId="700"/>
          <ac:spMkLst>
            <pc:docMk/>
            <pc:sldMk cId="1631450534" sldId="267"/>
            <ac:spMk id="2" creationId="{542B49D9-A9BE-44D2-85CE-9B54E750FED1}"/>
          </ac:spMkLst>
        </pc:spChg>
        <pc:spChg chg="add mod ord">
          <ac:chgData name="Barnaby Skinner" userId="f3fa17a1d4a63543" providerId="LiveId" clId="{ACE1E473-C6AA-4746-89DA-A217B30D6A62}" dt="2021-04-28T12:55:01.801" v="748" actId="242"/>
          <ac:spMkLst>
            <pc:docMk/>
            <pc:sldMk cId="1631450534" sldId="267"/>
            <ac:spMk id="3" creationId="{CD6EDD46-2F1F-43D3-BB90-A96A9CC798B5}"/>
          </ac:spMkLst>
        </pc:spChg>
      </pc:sldChg>
      <pc:sldChg chg="addSp modSp add mod modClrScheme chgLayout">
        <pc:chgData name="Barnaby Skinner" userId="f3fa17a1d4a63543" providerId="LiveId" clId="{ACE1E473-C6AA-4746-89DA-A217B30D6A62}" dt="2021-04-28T12:54:02.485" v="739" actId="700"/>
        <pc:sldMkLst>
          <pc:docMk/>
          <pc:sldMk cId="3151148365" sldId="268"/>
        </pc:sldMkLst>
        <pc:spChg chg="mod ord">
          <ac:chgData name="Barnaby Skinner" userId="f3fa17a1d4a63543" providerId="LiveId" clId="{ACE1E473-C6AA-4746-89DA-A217B30D6A62}" dt="2021-04-28T12:54:02.485" v="739" actId="700"/>
          <ac:spMkLst>
            <pc:docMk/>
            <pc:sldMk cId="3151148365" sldId="268"/>
            <ac:spMk id="2" creationId="{542B49D9-A9BE-44D2-85CE-9B54E750FED1}"/>
          </ac:spMkLst>
        </pc:spChg>
        <pc:spChg chg="add mod ord">
          <ac:chgData name="Barnaby Skinner" userId="f3fa17a1d4a63543" providerId="LiveId" clId="{ACE1E473-C6AA-4746-89DA-A217B30D6A62}" dt="2021-04-28T12:54:02.485" v="739" actId="700"/>
          <ac:spMkLst>
            <pc:docMk/>
            <pc:sldMk cId="3151148365" sldId="268"/>
            <ac:spMk id="3" creationId="{1B11B72F-6641-4C3A-A748-B2DBD3F6B6B2}"/>
          </ac:spMkLst>
        </pc:spChg>
      </pc:sldChg>
      <pc:sldChg chg="modSp add mod">
        <pc:chgData name="Barnaby Skinner" userId="f3fa17a1d4a63543" providerId="LiveId" clId="{ACE1E473-C6AA-4746-89DA-A217B30D6A62}" dt="2021-04-28T12:58:13.058" v="757" actId="27636"/>
        <pc:sldMkLst>
          <pc:docMk/>
          <pc:sldMk cId="1955324235" sldId="269"/>
        </pc:sldMkLst>
        <pc:spChg chg="mod">
          <ac:chgData name="Barnaby Skinner" userId="f3fa17a1d4a63543" providerId="LiveId" clId="{ACE1E473-C6AA-4746-89DA-A217B30D6A62}" dt="2021-04-28T12:58:13.058" v="757" actId="27636"/>
          <ac:spMkLst>
            <pc:docMk/>
            <pc:sldMk cId="1955324235" sldId="269"/>
            <ac:spMk id="2" creationId="{542B49D9-A9BE-44D2-85CE-9B54E750FED1}"/>
          </ac:spMkLst>
        </pc:spChg>
        <pc:spChg chg="mod">
          <ac:chgData name="Barnaby Skinner" userId="f3fa17a1d4a63543" providerId="LiveId" clId="{ACE1E473-C6AA-4746-89DA-A217B30D6A62}" dt="2021-04-28T12:58:05.846" v="755"/>
          <ac:spMkLst>
            <pc:docMk/>
            <pc:sldMk cId="1955324235" sldId="269"/>
            <ac:spMk id="3" creationId="{1B11B72F-6641-4C3A-A748-B2DBD3F6B6B2}"/>
          </ac:spMkLst>
        </pc:spChg>
      </pc:sldChg>
      <pc:sldChg chg="addSp delSp modSp new mod modClrScheme chgLayout">
        <pc:chgData name="Barnaby Skinner" userId="f3fa17a1d4a63543" providerId="LiveId" clId="{ACE1E473-C6AA-4746-89DA-A217B30D6A62}" dt="2021-04-28T13:00:13.192" v="768" actId="27636"/>
        <pc:sldMkLst>
          <pc:docMk/>
          <pc:sldMk cId="79628019" sldId="270"/>
        </pc:sldMkLst>
        <pc:spChg chg="del mod ord">
          <ac:chgData name="Barnaby Skinner" userId="f3fa17a1d4a63543" providerId="LiveId" clId="{ACE1E473-C6AA-4746-89DA-A217B30D6A62}" dt="2021-04-28T12:59:35.115" v="761" actId="700"/>
          <ac:spMkLst>
            <pc:docMk/>
            <pc:sldMk cId="79628019" sldId="270"/>
            <ac:spMk id="2" creationId="{5A5E2CFC-7296-40CE-A1B6-4D7EC6286D53}"/>
          </ac:spMkLst>
        </pc:spChg>
        <pc:spChg chg="del mod ord">
          <ac:chgData name="Barnaby Skinner" userId="f3fa17a1d4a63543" providerId="LiveId" clId="{ACE1E473-C6AA-4746-89DA-A217B30D6A62}" dt="2021-04-28T12:59:35.115" v="761" actId="700"/>
          <ac:spMkLst>
            <pc:docMk/>
            <pc:sldMk cId="79628019" sldId="270"/>
            <ac:spMk id="3" creationId="{CEA1DD4C-6EED-410C-A88A-A601B887FDD1}"/>
          </ac:spMkLst>
        </pc:spChg>
        <pc:spChg chg="mod ord">
          <ac:chgData name="Barnaby Skinner" userId="f3fa17a1d4a63543" providerId="LiveId" clId="{ACE1E473-C6AA-4746-89DA-A217B30D6A62}" dt="2021-04-28T12:59:35.115" v="761" actId="700"/>
          <ac:spMkLst>
            <pc:docMk/>
            <pc:sldMk cId="79628019" sldId="270"/>
            <ac:spMk id="4" creationId="{5D0AD729-BE9C-4211-87AB-30394EE40E9A}"/>
          </ac:spMkLst>
        </pc:spChg>
        <pc:spChg chg="add mod ord">
          <ac:chgData name="Barnaby Skinner" userId="f3fa17a1d4a63543" providerId="LiveId" clId="{ACE1E473-C6AA-4746-89DA-A217B30D6A62}" dt="2021-04-28T12:59:37.679" v="762"/>
          <ac:spMkLst>
            <pc:docMk/>
            <pc:sldMk cId="79628019" sldId="270"/>
            <ac:spMk id="5" creationId="{59455E56-39EF-425B-9CD8-29595BE23E70}"/>
          </ac:spMkLst>
        </pc:spChg>
        <pc:spChg chg="add mod ord">
          <ac:chgData name="Barnaby Skinner" userId="f3fa17a1d4a63543" providerId="LiveId" clId="{ACE1E473-C6AA-4746-89DA-A217B30D6A62}" dt="2021-04-28T13:00:13.192" v="768" actId="27636"/>
          <ac:spMkLst>
            <pc:docMk/>
            <pc:sldMk cId="79628019" sldId="270"/>
            <ac:spMk id="6" creationId="{3EB6D228-9CCD-46CD-A8C3-FFE21738F740}"/>
          </ac:spMkLst>
        </pc:spChg>
      </pc:sldChg>
      <pc:sldChg chg="modSp add mod">
        <pc:chgData name="Barnaby Skinner" userId="f3fa17a1d4a63543" providerId="LiveId" clId="{ACE1E473-C6AA-4746-89DA-A217B30D6A62}" dt="2021-04-28T13:01:21.010" v="778" actId="2711"/>
        <pc:sldMkLst>
          <pc:docMk/>
          <pc:sldMk cId="3682427999" sldId="271"/>
        </pc:sldMkLst>
        <pc:spChg chg="mod">
          <ac:chgData name="Barnaby Skinner" userId="f3fa17a1d4a63543" providerId="LiveId" clId="{ACE1E473-C6AA-4746-89DA-A217B30D6A62}" dt="2021-04-28T13:00:50.185" v="770"/>
          <ac:spMkLst>
            <pc:docMk/>
            <pc:sldMk cId="3682427999" sldId="271"/>
            <ac:spMk id="5" creationId="{59455E56-39EF-425B-9CD8-29595BE23E70}"/>
          </ac:spMkLst>
        </pc:spChg>
        <pc:spChg chg="mod">
          <ac:chgData name="Barnaby Skinner" userId="f3fa17a1d4a63543" providerId="LiveId" clId="{ACE1E473-C6AA-4746-89DA-A217B30D6A62}" dt="2021-04-28T13:01:21.010" v="778" actId="2711"/>
          <ac:spMkLst>
            <pc:docMk/>
            <pc:sldMk cId="3682427999" sldId="271"/>
            <ac:spMk id="6" creationId="{3EB6D228-9CCD-46CD-A8C3-FFE21738F740}"/>
          </ac:spMkLst>
        </pc:spChg>
      </pc:sldChg>
      <pc:sldMasterChg chg="addSp delSp modSp mod addSldLayout modSldLayout">
        <pc:chgData name="Barnaby Skinner" userId="f3fa17a1d4a63543" providerId="LiveId" clId="{ACE1E473-C6AA-4746-89DA-A217B30D6A62}" dt="2021-04-28T23:49:45.393" v="780" actId="207"/>
        <pc:sldMasterMkLst>
          <pc:docMk/>
          <pc:sldMasterMk cId="371899389" sldId="2147483648"/>
        </pc:sldMasterMkLst>
        <pc:spChg chg="mod">
          <ac:chgData name="Barnaby Skinner" userId="f3fa17a1d4a63543" providerId="LiveId" clId="{ACE1E473-C6AA-4746-89DA-A217B30D6A62}" dt="2021-04-28T12:44:29.536" v="677" actId="255"/>
          <ac:spMkLst>
            <pc:docMk/>
            <pc:sldMasterMk cId="371899389" sldId="2147483648"/>
            <ac:spMk id="2" creationId="{E2248488-61CD-4E32-B053-5F68756EEB31}"/>
          </ac:spMkLst>
        </pc:spChg>
        <pc:spChg chg="mod">
          <ac:chgData name="Barnaby Skinner" userId="f3fa17a1d4a63543" providerId="LiveId" clId="{ACE1E473-C6AA-4746-89DA-A217B30D6A62}" dt="2021-04-28T10:17:41.170" v="458" actId="14100"/>
          <ac:spMkLst>
            <pc:docMk/>
            <pc:sldMasterMk cId="371899389" sldId="2147483648"/>
            <ac:spMk id="3" creationId="{240058B3-D103-46C1-A77B-CBE6381B47AA}"/>
          </ac:spMkLst>
        </pc:spChg>
        <pc:spChg chg="add del mod">
          <ac:chgData name="Barnaby Skinner" userId="f3fa17a1d4a63543" providerId="LiveId" clId="{ACE1E473-C6AA-4746-89DA-A217B30D6A62}" dt="2021-04-28T10:22:54.955" v="492" actId="478"/>
          <ac:spMkLst>
            <pc:docMk/>
            <pc:sldMasterMk cId="371899389" sldId="2147483648"/>
            <ac:spMk id="8" creationId="{3EDCF244-DC8F-4C0A-B0E8-B4DB535F3C47}"/>
          </ac:spMkLst>
        </pc:spChg>
        <pc:spChg chg="add del mod">
          <ac:chgData name="Barnaby Skinner" userId="f3fa17a1d4a63543" providerId="LiveId" clId="{ACE1E473-C6AA-4746-89DA-A217B30D6A62}" dt="2021-04-28T10:22:54.147" v="491" actId="478"/>
          <ac:spMkLst>
            <pc:docMk/>
            <pc:sldMasterMk cId="371899389" sldId="2147483648"/>
            <ac:spMk id="9" creationId="{5112C0DA-22F3-484B-8A52-D197473B918F}"/>
          </ac:spMkLst>
        </pc:spChg>
        <pc:spChg chg="add del mod">
          <ac:chgData name="Barnaby Skinner" userId="f3fa17a1d4a63543" providerId="LiveId" clId="{ACE1E473-C6AA-4746-89DA-A217B30D6A62}" dt="2021-04-28T10:23:07.135" v="496" actId="478"/>
          <ac:spMkLst>
            <pc:docMk/>
            <pc:sldMasterMk cId="371899389" sldId="2147483648"/>
            <ac:spMk id="10" creationId="{C787028E-088E-48B8-96D8-999EB90861A0}"/>
          </ac:spMkLst>
        </pc:spChg>
        <pc:spChg chg="add del mod">
          <ac:chgData name="Barnaby Skinner" userId="f3fa17a1d4a63543" providerId="LiveId" clId="{ACE1E473-C6AA-4746-89DA-A217B30D6A62}" dt="2021-04-28T10:23:09.007" v="497" actId="478"/>
          <ac:spMkLst>
            <pc:docMk/>
            <pc:sldMasterMk cId="371899389" sldId="2147483648"/>
            <ac:spMk id="11" creationId="{6945BC58-6B87-4107-AB8C-9066C9C7AE9B}"/>
          </ac:spMkLst>
        </pc:spChg>
        <pc:spChg chg="add mod">
          <ac:chgData name="Barnaby Skinner" userId="f3fa17a1d4a63543" providerId="LiveId" clId="{ACE1E473-C6AA-4746-89DA-A217B30D6A62}" dt="2021-04-28T10:47:17.586" v="574" actId="2711"/>
          <ac:spMkLst>
            <pc:docMk/>
            <pc:sldMasterMk cId="371899389" sldId="2147483648"/>
            <ac:spMk id="12" creationId="{BD950C0D-1997-45FC-AECF-474440616448}"/>
          </ac:spMkLst>
        </pc:spChg>
        <pc:picChg chg="add del mod">
          <ac:chgData name="Barnaby Skinner" userId="f3fa17a1d4a63543" providerId="LiveId" clId="{ACE1E473-C6AA-4746-89DA-A217B30D6A62}" dt="2021-04-28T12:24:23.665" v="665" actId="478"/>
          <ac:picMkLst>
            <pc:docMk/>
            <pc:sldMasterMk cId="371899389" sldId="2147483648"/>
            <ac:picMk id="7" creationId="{AB87617D-C217-4397-9984-1F34FBA5C77D}"/>
          </ac:picMkLst>
        </pc:picChg>
        <pc:sldLayoutChg chg="addSp delSp modSp mod">
          <pc:chgData name="Barnaby Skinner" userId="f3fa17a1d4a63543" providerId="LiveId" clId="{ACE1E473-C6AA-4746-89DA-A217B30D6A62}" dt="2021-04-28T12:46:44.203" v="714" actId="255"/>
          <pc:sldLayoutMkLst>
            <pc:docMk/>
            <pc:sldMasterMk cId="371899389" sldId="2147483648"/>
            <pc:sldLayoutMk cId="3932672036" sldId="2147483649"/>
          </pc:sldLayoutMkLst>
          <pc:spChg chg="del">
            <ac:chgData name="Barnaby Skinner" userId="f3fa17a1d4a63543" providerId="LiveId" clId="{ACE1E473-C6AA-4746-89DA-A217B30D6A62}" dt="2021-04-28T10:38:56.129" v="546"/>
            <ac:spMkLst>
              <pc:docMk/>
              <pc:sldMasterMk cId="371899389" sldId="2147483648"/>
              <pc:sldLayoutMk cId="3932672036" sldId="2147483649"/>
              <ac:spMk id="2" creationId="{2749BB9B-80FD-40F7-A70D-FEEAB355DFB6}"/>
            </ac:spMkLst>
          </pc:spChg>
          <pc:spChg chg="add del mod">
            <ac:chgData name="Barnaby Skinner" userId="f3fa17a1d4a63543" providerId="LiveId" clId="{ACE1E473-C6AA-4746-89DA-A217B30D6A62}" dt="2021-04-28T10:48:16.838" v="612"/>
            <ac:spMkLst>
              <pc:docMk/>
              <pc:sldMasterMk cId="371899389" sldId="2147483648"/>
              <pc:sldLayoutMk cId="3932672036" sldId="2147483649"/>
              <ac:spMk id="8" creationId="{33C2904F-A6A2-4F78-AF1B-32A4917D4966}"/>
            </ac:spMkLst>
          </pc:spChg>
          <pc:spChg chg="add mod">
            <ac:chgData name="Barnaby Skinner" userId="f3fa17a1d4a63543" providerId="LiveId" clId="{ACE1E473-C6AA-4746-89DA-A217B30D6A62}" dt="2021-04-28T12:46:44.203" v="714" actId="255"/>
            <ac:spMkLst>
              <pc:docMk/>
              <pc:sldMasterMk cId="371899389" sldId="2147483648"/>
              <pc:sldLayoutMk cId="3932672036" sldId="2147483649"/>
              <ac:spMk id="9" creationId="{6CA3B0E5-F8FF-47F4-A978-0637E4890994}"/>
            </ac:spMkLst>
          </pc:spChg>
          <pc:spChg chg="add del mod">
            <ac:chgData name="Barnaby Skinner" userId="f3fa17a1d4a63543" providerId="LiveId" clId="{ACE1E473-C6AA-4746-89DA-A217B30D6A62}" dt="2021-04-28T10:49:39.209" v="628" actId="478"/>
            <ac:spMkLst>
              <pc:docMk/>
              <pc:sldMasterMk cId="371899389" sldId="2147483648"/>
              <pc:sldLayoutMk cId="3932672036" sldId="2147483649"/>
              <ac:spMk id="10" creationId="{9408ED10-3109-4543-89D4-609474F295CF}"/>
            </ac:spMkLst>
          </pc:spChg>
          <pc:picChg chg="add del mod">
            <ac:chgData name="Barnaby Skinner" userId="f3fa17a1d4a63543" providerId="LiveId" clId="{ACE1E473-C6AA-4746-89DA-A217B30D6A62}" dt="2021-04-28T12:24:26.713" v="666" actId="478"/>
            <ac:picMkLst>
              <pc:docMk/>
              <pc:sldMasterMk cId="371899389" sldId="2147483648"/>
              <pc:sldLayoutMk cId="3932672036" sldId="2147483649"/>
              <ac:picMk id="7" creationId="{3534F385-619A-462D-85FD-49D35F1F29C3}"/>
            </ac:picMkLst>
          </pc:picChg>
        </pc:sldLayoutChg>
        <pc:sldLayoutChg chg="addSp delSp modSp mod">
          <pc:chgData name="Barnaby Skinner" userId="f3fa17a1d4a63543" providerId="LiveId" clId="{ACE1E473-C6AA-4746-89DA-A217B30D6A62}" dt="2021-04-28T23:49:40.201" v="779" actId="207"/>
          <pc:sldLayoutMkLst>
            <pc:docMk/>
            <pc:sldMasterMk cId="371899389" sldId="2147483648"/>
            <pc:sldLayoutMk cId="3833857998" sldId="2147483650"/>
          </pc:sldLayoutMkLst>
          <pc:spChg chg="del">
            <ac:chgData name="Barnaby Skinner" userId="f3fa17a1d4a63543" providerId="LiveId" clId="{ACE1E473-C6AA-4746-89DA-A217B30D6A62}" dt="2021-04-28T10:36:22.218" v="544"/>
            <ac:spMkLst>
              <pc:docMk/>
              <pc:sldMasterMk cId="371899389" sldId="2147483648"/>
              <pc:sldLayoutMk cId="3833857998" sldId="2147483650"/>
              <ac:spMk id="2" creationId="{71DE1C23-58DE-462C-BB9C-D063E484C34D}"/>
            </ac:spMkLst>
          </pc:spChg>
          <pc:spChg chg="mod">
            <ac:chgData name="Barnaby Skinner" userId="f3fa17a1d4a63543" providerId="LiveId" clId="{ACE1E473-C6AA-4746-89DA-A217B30D6A62}" dt="2021-04-28T12:43:47.464" v="675" actId="14100"/>
            <ac:spMkLst>
              <pc:docMk/>
              <pc:sldMasterMk cId="371899389" sldId="2147483648"/>
              <pc:sldLayoutMk cId="3833857998" sldId="2147483650"/>
              <ac:spMk id="3" creationId="{16C754B0-59DF-4B6A-8A47-D6588F85D7BF}"/>
            </ac:spMkLst>
          </pc:spChg>
          <pc:spChg chg="add del">
            <ac:chgData name="Barnaby Skinner" userId="f3fa17a1d4a63543" providerId="LiveId" clId="{ACE1E473-C6AA-4746-89DA-A217B30D6A62}" dt="2021-04-28T10:15:29.024" v="442" actId="11529"/>
            <ac:spMkLst>
              <pc:docMk/>
              <pc:sldMasterMk cId="371899389" sldId="2147483648"/>
              <pc:sldLayoutMk cId="3833857998" sldId="2147483650"/>
              <ac:spMk id="9" creationId="{C472102D-2E45-491F-AE07-83A3E5643425}"/>
            </ac:spMkLst>
          </pc:spChg>
          <pc:spChg chg="add del mod">
            <ac:chgData name="Barnaby Skinner" userId="f3fa17a1d4a63543" providerId="LiveId" clId="{ACE1E473-C6AA-4746-89DA-A217B30D6A62}" dt="2021-04-28T10:18:36.672" v="459" actId="478"/>
            <ac:spMkLst>
              <pc:docMk/>
              <pc:sldMasterMk cId="371899389" sldId="2147483648"/>
              <pc:sldLayoutMk cId="3833857998" sldId="2147483650"/>
              <ac:spMk id="10" creationId="{858E3DBA-8E6B-4100-A844-07CB1E8A3C20}"/>
            </ac:spMkLst>
          </pc:spChg>
          <pc:spChg chg="add del">
            <ac:chgData name="Barnaby Skinner" userId="f3fa17a1d4a63543" providerId="LiveId" clId="{ACE1E473-C6AA-4746-89DA-A217B30D6A62}" dt="2021-04-28T10:19:08.296" v="462" actId="11529"/>
            <ac:spMkLst>
              <pc:docMk/>
              <pc:sldMasterMk cId="371899389" sldId="2147483648"/>
              <pc:sldLayoutMk cId="3833857998" sldId="2147483650"/>
              <ac:spMk id="11" creationId="{6C5F02B2-D195-424C-99AD-DEB065127BE8}"/>
            </ac:spMkLst>
          </pc:spChg>
          <pc:spChg chg="add del mod">
            <ac:chgData name="Barnaby Skinner" userId="f3fa17a1d4a63543" providerId="LiveId" clId="{ACE1E473-C6AA-4746-89DA-A217B30D6A62}" dt="2021-04-28T10:23:12.582" v="498" actId="478"/>
            <ac:spMkLst>
              <pc:docMk/>
              <pc:sldMasterMk cId="371899389" sldId="2147483648"/>
              <pc:sldLayoutMk cId="3833857998" sldId="2147483650"/>
              <ac:spMk id="12" creationId="{6B443717-B6F4-47DB-8247-32FFF0E54875}"/>
            </ac:spMkLst>
          </pc:spChg>
          <pc:spChg chg="add del mod ord">
            <ac:chgData name="Barnaby Skinner" userId="f3fa17a1d4a63543" providerId="LiveId" clId="{ACE1E473-C6AA-4746-89DA-A217B30D6A62}" dt="2021-04-28T10:23:13.982" v="499" actId="478"/>
            <ac:spMkLst>
              <pc:docMk/>
              <pc:sldMasterMk cId="371899389" sldId="2147483648"/>
              <pc:sldLayoutMk cId="3833857998" sldId="2147483650"/>
              <ac:spMk id="13" creationId="{EA42A3C6-425B-4839-9A91-79AD4AC13E53}"/>
            </ac:spMkLst>
          </pc:spChg>
          <pc:spChg chg="add del mod">
            <ac:chgData name="Barnaby Skinner" userId="f3fa17a1d4a63543" providerId="LiveId" clId="{ACE1E473-C6AA-4746-89DA-A217B30D6A62}" dt="2021-04-28T10:32:57.599" v="522" actId="478"/>
            <ac:spMkLst>
              <pc:docMk/>
              <pc:sldMasterMk cId="371899389" sldId="2147483648"/>
              <pc:sldLayoutMk cId="3833857998" sldId="2147483650"/>
              <ac:spMk id="14" creationId="{FD8B018F-05AA-43E2-AE5D-7F18CB680943}"/>
            </ac:spMkLst>
          </pc:spChg>
          <pc:spChg chg="add del mod ord">
            <ac:chgData name="Barnaby Skinner" userId="f3fa17a1d4a63543" providerId="LiveId" clId="{ACE1E473-C6AA-4746-89DA-A217B30D6A62}" dt="2021-04-28T12:23:07.083" v="645" actId="478"/>
            <ac:spMkLst>
              <pc:docMk/>
              <pc:sldMasterMk cId="371899389" sldId="2147483648"/>
              <pc:sldLayoutMk cId="3833857998" sldId="2147483650"/>
              <ac:spMk id="15" creationId="{E7D4A683-F2F4-4357-8F51-8F380B14FFE1}"/>
            </ac:spMkLst>
          </pc:spChg>
          <pc:spChg chg="add mod">
            <ac:chgData name="Barnaby Skinner" userId="f3fa17a1d4a63543" providerId="LiveId" clId="{ACE1E473-C6AA-4746-89DA-A217B30D6A62}" dt="2021-04-28T23:49:40.201" v="779" actId="207"/>
            <ac:spMkLst>
              <pc:docMk/>
              <pc:sldMasterMk cId="371899389" sldId="2147483648"/>
              <pc:sldLayoutMk cId="3833857998" sldId="2147483650"/>
              <ac:spMk id="16" creationId="{31BB91CB-9500-4E5E-9EDE-D5008A4E917E}"/>
            </ac:spMkLst>
          </pc:spChg>
          <pc:spChg chg="add del mod">
            <ac:chgData name="Barnaby Skinner" userId="f3fa17a1d4a63543" providerId="LiveId" clId="{ACE1E473-C6AA-4746-89DA-A217B30D6A62}" dt="2021-04-28T10:48:04.684" v="610"/>
            <ac:spMkLst>
              <pc:docMk/>
              <pc:sldMasterMk cId="371899389" sldId="2147483648"/>
              <pc:sldLayoutMk cId="3833857998" sldId="2147483650"/>
              <ac:spMk id="17" creationId="{E5F95406-EABC-40D1-A729-62E1E7B67196}"/>
            </ac:spMkLst>
          </pc:spChg>
          <pc:spChg chg="add mod">
            <ac:chgData name="Barnaby Skinner" userId="f3fa17a1d4a63543" providerId="LiveId" clId="{ACE1E473-C6AA-4746-89DA-A217B30D6A62}" dt="2021-04-28T12:43:39.969" v="673" actId="1076"/>
            <ac:spMkLst>
              <pc:docMk/>
              <pc:sldMasterMk cId="371899389" sldId="2147483648"/>
              <pc:sldLayoutMk cId="3833857998" sldId="2147483650"/>
              <ac:spMk id="18" creationId="{E15984C9-C5AE-4B72-BF93-302EA4A2C39B}"/>
            </ac:spMkLst>
          </pc:spChg>
          <pc:spChg chg="add del">
            <ac:chgData name="Barnaby Skinner" userId="f3fa17a1d4a63543" providerId="LiveId" clId="{ACE1E473-C6AA-4746-89DA-A217B30D6A62}" dt="2021-04-28T12:48:39.604" v="719" actId="11529"/>
            <ac:spMkLst>
              <pc:docMk/>
              <pc:sldMasterMk cId="371899389" sldId="2147483648"/>
              <pc:sldLayoutMk cId="3833857998" sldId="2147483650"/>
              <ac:spMk id="19" creationId="{781363FC-2DFC-482D-9D2C-87D3CB204F11}"/>
            </ac:spMkLst>
          </pc:spChg>
          <pc:spChg chg="add del mod ord">
            <ac:chgData name="Barnaby Skinner" userId="f3fa17a1d4a63543" providerId="LiveId" clId="{ACE1E473-C6AA-4746-89DA-A217B30D6A62}" dt="2021-04-28T12:50:21.332" v="728" actId="478"/>
            <ac:spMkLst>
              <pc:docMk/>
              <pc:sldMasterMk cId="371899389" sldId="2147483648"/>
              <pc:sldLayoutMk cId="3833857998" sldId="2147483650"/>
              <ac:spMk id="20" creationId="{85335FF2-44CC-4076-BE36-079FD816E74E}"/>
            </ac:spMkLst>
          </pc:spChg>
          <pc:picChg chg="add mod">
            <ac:chgData name="Barnaby Skinner" userId="f3fa17a1d4a63543" providerId="LiveId" clId="{ACE1E473-C6AA-4746-89DA-A217B30D6A62}" dt="2021-04-28T10:14:45.544" v="437" actId="29295"/>
            <ac:picMkLst>
              <pc:docMk/>
              <pc:sldMasterMk cId="371899389" sldId="2147483648"/>
              <pc:sldLayoutMk cId="3833857998" sldId="2147483650"/>
              <ac:picMk id="8" creationId="{C0AFDDC6-2D09-4BDC-938A-82B0C714DCDD}"/>
            </ac:picMkLst>
          </pc:picChg>
        </pc:sldLayoutChg>
        <pc:sldLayoutChg chg="addSp delSp modSp mod">
          <pc:chgData name="Barnaby Skinner" userId="f3fa17a1d4a63543" providerId="LiveId" clId="{ACE1E473-C6AA-4746-89DA-A217B30D6A62}" dt="2021-04-28T12:23:32.038" v="652" actId="1076"/>
          <pc:sldLayoutMkLst>
            <pc:docMk/>
            <pc:sldMasterMk cId="371899389" sldId="2147483648"/>
            <pc:sldLayoutMk cId="466931137" sldId="2147483660"/>
          </pc:sldLayoutMkLst>
          <pc:spChg chg="mod">
            <ac:chgData name="Barnaby Skinner" userId="f3fa17a1d4a63543" providerId="LiveId" clId="{ACE1E473-C6AA-4746-89DA-A217B30D6A62}" dt="2021-04-28T10:11:27.425" v="305" actId="14100"/>
            <ac:spMkLst>
              <pc:docMk/>
              <pc:sldMasterMk cId="371899389" sldId="2147483648"/>
              <pc:sldLayoutMk cId="466931137" sldId="2147483660"/>
              <ac:spMk id="7" creationId="{1D3881B2-FABF-491F-83A6-E15A4C897E87}"/>
            </ac:spMkLst>
          </pc:spChg>
          <pc:spChg chg="add del mod">
            <ac:chgData name="Barnaby Skinner" userId="f3fa17a1d4a63543" providerId="LiveId" clId="{ACE1E473-C6AA-4746-89DA-A217B30D6A62}" dt="2021-04-28T10:18:39.778" v="460" actId="478"/>
            <ac:spMkLst>
              <pc:docMk/>
              <pc:sldMasterMk cId="371899389" sldId="2147483648"/>
              <pc:sldLayoutMk cId="466931137" sldId="2147483660"/>
              <ac:spMk id="9" creationId="{DE225A68-8607-458C-B52A-05F304EC3E8C}"/>
            </ac:spMkLst>
          </pc:spChg>
          <pc:spChg chg="add del mod">
            <ac:chgData name="Barnaby Skinner" userId="f3fa17a1d4a63543" providerId="LiveId" clId="{ACE1E473-C6AA-4746-89DA-A217B30D6A62}" dt="2021-04-28T10:23:19.913" v="502" actId="478"/>
            <ac:spMkLst>
              <pc:docMk/>
              <pc:sldMasterMk cId="371899389" sldId="2147483648"/>
              <pc:sldLayoutMk cId="466931137" sldId="2147483660"/>
              <ac:spMk id="10" creationId="{791C2925-EFD6-4D7D-A0C6-B46298E29B96}"/>
            </ac:spMkLst>
          </pc:spChg>
          <pc:spChg chg="add del mod">
            <ac:chgData name="Barnaby Skinner" userId="f3fa17a1d4a63543" providerId="LiveId" clId="{ACE1E473-C6AA-4746-89DA-A217B30D6A62}" dt="2021-04-28T10:23:21.884" v="503" actId="478"/>
            <ac:spMkLst>
              <pc:docMk/>
              <pc:sldMasterMk cId="371899389" sldId="2147483648"/>
              <pc:sldLayoutMk cId="466931137" sldId="2147483660"/>
              <ac:spMk id="11" creationId="{87C4EB08-0341-4167-A337-8FCCB2BB85A1}"/>
            </ac:spMkLst>
          </pc:spChg>
          <pc:spChg chg="add del mod">
            <ac:chgData name="Barnaby Skinner" userId="f3fa17a1d4a63543" providerId="LiveId" clId="{ACE1E473-C6AA-4746-89DA-A217B30D6A62}" dt="2021-04-28T10:33:26.943" v="529" actId="478"/>
            <ac:spMkLst>
              <pc:docMk/>
              <pc:sldMasterMk cId="371899389" sldId="2147483648"/>
              <pc:sldLayoutMk cId="466931137" sldId="2147483660"/>
              <ac:spMk id="12" creationId="{153B305F-67CB-4C10-8C11-57801C5B0901}"/>
            </ac:spMkLst>
          </pc:spChg>
          <pc:spChg chg="add del mod">
            <ac:chgData name="Barnaby Skinner" userId="f3fa17a1d4a63543" providerId="LiveId" clId="{ACE1E473-C6AA-4746-89DA-A217B30D6A62}" dt="2021-04-28T10:33:26.331" v="528" actId="478"/>
            <ac:spMkLst>
              <pc:docMk/>
              <pc:sldMasterMk cId="371899389" sldId="2147483648"/>
              <pc:sldLayoutMk cId="466931137" sldId="2147483660"/>
              <ac:spMk id="13" creationId="{B52F5D85-BB20-4E55-A409-2BDF57D020FF}"/>
            </ac:spMkLst>
          </pc:spChg>
          <pc:spChg chg="add del mod">
            <ac:chgData name="Barnaby Skinner" userId="f3fa17a1d4a63543" providerId="LiveId" clId="{ACE1E473-C6AA-4746-89DA-A217B30D6A62}" dt="2021-04-28T12:23:09.286" v="646" actId="478"/>
            <ac:spMkLst>
              <pc:docMk/>
              <pc:sldMasterMk cId="371899389" sldId="2147483648"/>
              <pc:sldLayoutMk cId="466931137" sldId="2147483660"/>
              <ac:spMk id="14" creationId="{D5EE727F-E1F5-4A7C-AC27-F5D29EE69554}"/>
            </ac:spMkLst>
          </pc:spChg>
          <pc:spChg chg="add del mod">
            <ac:chgData name="Barnaby Skinner" userId="f3fa17a1d4a63543" providerId="LiveId" clId="{ACE1E473-C6AA-4746-89DA-A217B30D6A62}" dt="2021-04-28T10:48:03.567" v="607"/>
            <ac:spMkLst>
              <pc:docMk/>
              <pc:sldMasterMk cId="371899389" sldId="2147483648"/>
              <pc:sldLayoutMk cId="466931137" sldId="2147483660"/>
              <ac:spMk id="15" creationId="{F942EE3C-CD30-430C-BC2E-67DAB3FC7ED4}"/>
            </ac:spMkLst>
          </pc:spChg>
          <pc:spChg chg="add del mod">
            <ac:chgData name="Barnaby Skinner" userId="f3fa17a1d4a63543" providerId="LiveId" clId="{ACE1E473-C6AA-4746-89DA-A217B30D6A62}" dt="2021-04-28T10:47:58.422" v="590"/>
            <ac:spMkLst>
              <pc:docMk/>
              <pc:sldMasterMk cId="371899389" sldId="2147483648"/>
              <pc:sldLayoutMk cId="466931137" sldId="2147483660"/>
              <ac:spMk id="16" creationId="{6D3312B1-8B86-463C-A845-3ED54DD68E1B}"/>
            </ac:spMkLst>
          </pc:spChg>
          <pc:spChg chg="add mod">
            <ac:chgData name="Barnaby Skinner" userId="f3fa17a1d4a63543" providerId="LiveId" clId="{ACE1E473-C6AA-4746-89DA-A217B30D6A62}" dt="2021-04-28T12:23:32.038" v="652" actId="1076"/>
            <ac:spMkLst>
              <pc:docMk/>
              <pc:sldMasterMk cId="371899389" sldId="2147483648"/>
              <pc:sldLayoutMk cId="466931137" sldId="2147483660"/>
              <ac:spMk id="17" creationId="{65A3D52B-0850-4A6D-B116-3346E7145139}"/>
            </ac:spMkLst>
          </pc:spChg>
          <pc:picChg chg="add mod">
            <ac:chgData name="Barnaby Skinner" userId="f3fa17a1d4a63543" providerId="LiveId" clId="{ACE1E473-C6AA-4746-89DA-A217B30D6A62}" dt="2021-04-28T10:14:38.053" v="435" actId="29295"/>
            <ac:picMkLst>
              <pc:docMk/>
              <pc:sldMasterMk cId="371899389" sldId="2147483648"/>
              <pc:sldLayoutMk cId="466931137" sldId="2147483660"/>
              <ac:picMk id="8" creationId="{67DD79B8-CFD0-455D-A0D9-4E06706F1010}"/>
            </ac:picMkLst>
          </pc:picChg>
        </pc:sldLayoutChg>
        <pc:sldLayoutChg chg="addSp delSp modSp mod setBg">
          <pc:chgData name="Barnaby Skinner" userId="f3fa17a1d4a63543" providerId="LiveId" clId="{ACE1E473-C6AA-4746-89DA-A217B30D6A62}" dt="2021-04-28T12:24:01.352" v="662" actId="14100"/>
          <pc:sldLayoutMkLst>
            <pc:docMk/>
            <pc:sldMasterMk cId="371899389" sldId="2147483648"/>
            <pc:sldLayoutMk cId="2626068246" sldId="2147483661"/>
          </pc:sldLayoutMkLst>
          <pc:spChg chg="mod">
            <ac:chgData name="Barnaby Skinner" userId="f3fa17a1d4a63543" providerId="LiveId" clId="{ACE1E473-C6AA-4746-89DA-A217B30D6A62}" dt="2021-04-28T12:24:01.352" v="662" actId="14100"/>
            <ac:spMkLst>
              <pc:docMk/>
              <pc:sldMasterMk cId="371899389" sldId="2147483648"/>
              <pc:sldLayoutMk cId="2626068246" sldId="2147483661"/>
              <ac:spMk id="3" creationId="{FD3DA097-184B-474E-A906-1FEE35061C4F}"/>
            </ac:spMkLst>
          </pc:spChg>
          <pc:spChg chg="add del mod">
            <ac:chgData name="Barnaby Skinner" userId="f3fa17a1d4a63543" providerId="LiveId" clId="{ACE1E473-C6AA-4746-89DA-A217B30D6A62}" dt="2021-04-28T10:18:43.001" v="461" actId="478"/>
            <ac:spMkLst>
              <pc:docMk/>
              <pc:sldMasterMk cId="371899389" sldId="2147483648"/>
              <pc:sldLayoutMk cId="2626068246" sldId="2147483661"/>
              <ac:spMk id="6" creationId="{9FBF9F2C-90E5-4D5E-A219-4133FD5B6DFE}"/>
            </ac:spMkLst>
          </pc:spChg>
          <pc:spChg chg="mod">
            <ac:chgData name="Barnaby Skinner" userId="f3fa17a1d4a63543" providerId="LiveId" clId="{ACE1E473-C6AA-4746-89DA-A217B30D6A62}" dt="2021-04-28T12:23:55.200" v="660" actId="14100"/>
            <ac:spMkLst>
              <pc:docMk/>
              <pc:sldMasterMk cId="371899389" sldId="2147483648"/>
              <pc:sldLayoutMk cId="2626068246" sldId="2147483661"/>
              <ac:spMk id="7" creationId="{1D3881B2-FABF-491F-83A6-E15A4C897E87}"/>
            </ac:spMkLst>
          </pc:spChg>
          <pc:spChg chg="add del mod">
            <ac:chgData name="Barnaby Skinner" userId="f3fa17a1d4a63543" providerId="LiveId" clId="{ACE1E473-C6AA-4746-89DA-A217B30D6A62}" dt="2021-04-28T10:23:26.434" v="505" actId="478"/>
            <ac:spMkLst>
              <pc:docMk/>
              <pc:sldMasterMk cId="371899389" sldId="2147483648"/>
              <pc:sldLayoutMk cId="2626068246" sldId="2147483661"/>
              <ac:spMk id="8" creationId="{91962317-ACA1-47C6-BB85-C1D4B975D66D}"/>
            </ac:spMkLst>
          </pc:spChg>
          <pc:spChg chg="add del mod">
            <ac:chgData name="Barnaby Skinner" userId="f3fa17a1d4a63543" providerId="LiveId" clId="{ACE1E473-C6AA-4746-89DA-A217B30D6A62}" dt="2021-04-28T10:23:27.398" v="506" actId="478"/>
            <ac:spMkLst>
              <pc:docMk/>
              <pc:sldMasterMk cId="371899389" sldId="2147483648"/>
              <pc:sldLayoutMk cId="2626068246" sldId="2147483661"/>
              <ac:spMk id="9" creationId="{F5889A51-02CB-41DD-883A-CD96D12E7535}"/>
            </ac:spMkLst>
          </pc:spChg>
          <pc:spChg chg="add del mod">
            <ac:chgData name="Barnaby Skinner" userId="f3fa17a1d4a63543" providerId="LiveId" clId="{ACE1E473-C6AA-4746-89DA-A217B30D6A62}" dt="2021-04-28T10:33:35.381" v="533" actId="478"/>
            <ac:spMkLst>
              <pc:docMk/>
              <pc:sldMasterMk cId="371899389" sldId="2147483648"/>
              <pc:sldLayoutMk cId="2626068246" sldId="2147483661"/>
              <ac:spMk id="10" creationId="{C1C44CFC-EB49-4DC9-87BC-48B42C099C84}"/>
            </ac:spMkLst>
          </pc:spChg>
          <pc:spChg chg="add del mod">
            <ac:chgData name="Barnaby Skinner" userId="f3fa17a1d4a63543" providerId="LiveId" clId="{ACE1E473-C6AA-4746-89DA-A217B30D6A62}" dt="2021-04-28T10:33:35.017" v="532" actId="478"/>
            <ac:spMkLst>
              <pc:docMk/>
              <pc:sldMasterMk cId="371899389" sldId="2147483648"/>
              <pc:sldLayoutMk cId="2626068246" sldId="2147483661"/>
              <ac:spMk id="11" creationId="{A50DA818-50FA-4F4B-AB31-F13D12E61D1E}"/>
            </ac:spMkLst>
          </pc:spChg>
          <pc:spChg chg="add del mod">
            <ac:chgData name="Barnaby Skinner" userId="f3fa17a1d4a63543" providerId="LiveId" clId="{ACE1E473-C6AA-4746-89DA-A217B30D6A62}" dt="2021-04-28T12:23:14.821" v="648" actId="478"/>
            <ac:spMkLst>
              <pc:docMk/>
              <pc:sldMasterMk cId="371899389" sldId="2147483648"/>
              <pc:sldLayoutMk cId="2626068246" sldId="2147483661"/>
              <ac:spMk id="12" creationId="{6A036565-7AB5-4336-987F-6B4A982DCBE9}"/>
            </ac:spMkLst>
          </pc:spChg>
          <pc:spChg chg="add del mod">
            <ac:chgData name="Barnaby Skinner" userId="f3fa17a1d4a63543" providerId="LiveId" clId="{ACE1E473-C6AA-4746-89DA-A217B30D6A62}" dt="2021-04-28T10:48:02.568" v="604"/>
            <ac:spMkLst>
              <pc:docMk/>
              <pc:sldMasterMk cId="371899389" sldId="2147483648"/>
              <pc:sldLayoutMk cId="2626068246" sldId="2147483661"/>
              <ac:spMk id="13" creationId="{C16C0194-A4FE-4D8F-A0D0-EE34D46A0A95}"/>
            </ac:spMkLst>
          </pc:spChg>
          <pc:spChg chg="add mod">
            <ac:chgData name="Barnaby Skinner" userId="f3fa17a1d4a63543" providerId="LiveId" clId="{ACE1E473-C6AA-4746-89DA-A217B30D6A62}" dt="2021-04-28T12:23:36.565" v="654" actId="1076"/>
            <ac:spMkLst>
              <pc:docMk/>
              <pc:sldMasterMk cId="371899389" sldId="2147483648"/>
              <pc:sldLayoutMk cId="2626068246" sldId="2147483661"/>
              <ac:spMk id="14" creationId="{630E6C7E-F8B8-40F9-942D-F8FA3931E344}"/>
            </ac:spMkLst>
          </pc:spChg>
          <pc:picChg chg="add mod">
            <ac:chgData name="Barnaby Skinner" userId="f3fa17a1d4a63543" providerId="LiveId" clId="{ACE1E473-C6AA-4746-89DA-A217B30D6A62}" dt="2021-04-28T10:14:56.839" v="441" actId="29295"/>
            <ac:picMkLst>
              <pc:docMk/>
              <pc:sldMasterMk cId="371899389" sldId="2147483648"/>
              <pc:sldLayoutMk cId="2626068246" sldId="2147483661"/>
              <ac:picMk id="5" creationId="{34CBA248-E71B-4A36-8223-6FDC26476881}"/>
            </ac:picMkLst>
          </pc:picChg>
        </pc:sldLayoutChg>
        <pc:sldLayoutChg chg="modSp mod">
          <pc:chgData name="Barnaby Skinner" userId="f3fa17a1d4a63543" providerId="LiveId" clId="{ACE1E473-C6AA-4746-89DA-A217B30D6A62}" dt="2021-04-28T12:24:17.800" v="664" actId="14100"/>
          <pc:sldLayoutMkLst>
            <pc:docMk/>
            <pc:sldMasterMk cId="371899389" sldId="2147483648"/>
            <pc:sldLayoutMk cId="4154532270" sldId="2147483662"/>
          </pc:sldLayoutMkLst>
          <pc:spChg chg="mod">
            <ac:chgData name="Barnaby Skinner" userId="f3fa17a1d4a63543" providerId="LiveId" clId="{ACE1E473-C6AA-4746-89DA-A217B30D6A62}" dt="2021-04-28T12:24:17.800" v="664" actId="14100"/>
            <ac:spMkLst>
              <pc:docMk/>
              <pc:sldMasterMk cId="371899389" sldId="2147483648"/>
              <pc:sldLayoutMk cId="4154532270" sldId="2147483662"/>
              <ac:spMk id="4" creationId="{B2F2559D-F26F-413E-AB8F-3CC39ECE3291}"/>
            </ac:spMkLst>
          </pc:spChg>
        </pc:sldLayoutChg>
        <pc:sldLayoutChg chg="addSp delSp modSp new mod">
          <pc:chgData name="Barnaby Skinner" userId="f3fa17a1d4a63543" providerId="LiveId" clId="{ACE1E473-C6AA-4746-89DA-A217B30D6A62}" dt="2021-04-28T12:24:35.755" v="669" actId="14100"/>
          <pc:sldLayoutMkLst>
            <pc:docMk/>
            <pc:sldMasterMk cId="371899389" sldId="2147483648"/>
            <pc:sldLayoutMk cId="4172903836" sldId="2147483663"/>
          </pc:sldLayoutMkLst>
          <pc:spChg chg="del">
            <ac:chgData name="Barnaby Skinner" userId="f3fa17a1d4a63543" providerId="LiveId" clId="{ACE1E473-C6AA-4746-89DA-A217B30D6A62}" dt="2021-04-28T09:55:09.148" v="115" actId="478"/>
            <ac:spMkLst>
              <pc:docMk/>
              <pc:sldMasterMk cId="371899389" sldId="2147483648"/>
              <pc:sldLayoutMk cId="4172903836" sldId="2147483663"/>
              <ac:spMk id="2" creationId="{70407C87-255C-4251-BACE-9D55CB1292D7}"/>
            </ac:spMkLst>
          </pc:spChg>
          <pc:spChg chg="add del">
            <ac:chgData name="Barnaby Skinner" userId="f3fa17a1d4a63543" providerId="LiveId" clId="{ACE1E473-C6AA-4746-89DA-A217B30D6A62}" dt="2021-04-28T09:55:22.066" v="116" actId="11529"/>
            <ac:spMkLst>
              <pc:docMk/>
              <pc:sldMasterMk cId="371899389" sldId="2147483648"/>
              <pc:sldLayoutMk cId="4172903836" sldId="2147483663"/>
              <ac:spMk id="3" creationId="{CA6E5860-3A0E-4C08-93FA-C9B78DD3C01C}"/>
            </ac:spMkLst>
          </pc:spChg>
          <pc:spChg chg="add del mod">
            <ac:chgData name="Barnaby Skinner" userId="f3fa17a1d4a63543" providerId="LiveId" clId="{ACE1E473-C6AA-4746-89DA-A217B30D6A62}" dt="2021-04-28T09:58:19.348" v="128" actId="478"/>
            <ac:spMkLst>
              <pc:docMk/>
              <pc:sldMasterMk cId="371899389" sldId="2147483648"/>
              <pc:sldLayoutMk cId="4172903836" sldId="2147483663"/>
              <ac:spMk id="4" creationId="{7B0FD03F-E733-4259-9CAC-B1015166FEDA}"/>
            </ac:spMkLst>
          </pc:spChg>
          <pc:spChg chg="add del">
            <ac:chgData name="Barnaby Skinner" userId="f3fa17a1d4a63543" providerId="LiveId" clId="{ACE1E473-C6AA-4746-89DA-A217B30D6A62}" dt="2021-04-28T09:55:52.300" v="121" actId="11529"/>
            <ac:spMkLst>
              <pc:docMk/>
              <pc:sldMasterMk cId="371899389" sldId="2147483648"/>
              <pc:sldLayoutMk cId="4172903836" sldId="2147483663"/>
              <ac:spMk id="5" creationId="{DAF7D090-AF9F-44A2-9645-AA2FE91D848C}"/>
            </ac:spMkLst>
          </pc:spChg>
          <pc:spChg chg="add del mod">
            <ac:chgData name="Barnaby Skinner" userId="f3fa17a1d4a63543" providerId="LiveId" clId="{ACE1E473-C6AA-4746-89DA-A217B30D6A62}" dt="2021-04-28T09:58:21.378" v="129" actId="478"/>
            <ac:spMkLst>
              <pc:docMk/>
              <pc:sldMasterMk cId="371899389" sldId="2147483648"/>
              <pc:sldLayoutMk cId="4172903836" sldId="2147483663"/>
              <ac:spMk id="6" creationId="{2CA4AE97-E8EF-4292-B156-D364DEC9B071}"/>
            </ac:spMkLst>
          </pc:spChg>
          <pc:spChg chg="add del">
            <ac:chgData name="Barnaby Skinner" userId="f3fa17a1d4a63543" providerId="LiveId" clId="{ACE1E473-C6AA-4746-89DA-A217B30D6A62}" dt="2021-04-28T09:59:23.131" v="139" actId="11529"/>
            <ac:spMkLst>
              <pc:docMk/>
              <pc:sldMasterMk cId="371899389" sldId="2147483648"/>
              <pc:sldLayoutMk cId="4172903836" sldId="2147483663"/>
              <ac:spMk id="9" creationId="{35C891C3-FC35-453C-83F6-F4527BD3C94C}"/>
            </ac:spMkLst>
          </pc:spChg>
          <pc:spChg chg="add mod">
            <ac:chgData name="Barnaby Skinner" userId="f3fa17a1d4a63543" providerId="LiveId" clId="{ACE1E473-C6AA-4746-89DA-A217B30D6A62}" dt="2021-04-28T10:02:32.040" v="170" actId="14100"/>
            <ac:spMkLst>
              <pc:docMk/>
              <pc:sldMasterMk cId="371899389" sldId="2147483648"/>
              <pc:sldLayoutMk cId="4172903836" sldId="2147483663"/>
              <ac:spMk id="10" creationId="{845F84FB-B5F5-4E26-BDC8-B0B583512D29}"/>
            </ac:spMkLst>
          </pc:spChg>
          <pc:picChg chg="add mod">
            <ac:chgData name="Barnaby Skinner" userId="f3fa17a1d4a63543" providerId="LiveId" clId="{ACE1E473-C6AA-4746-89DA-A217B30D6A62}" dt="2021-04-28T12:24:35.755" v="669" actId="14100"/>
            <ac:picMkLst>
              <pc:docMk/>
              <pc:sldMasterMk cId="371899389" sldId="2147483648"/>
              <pc:sldLayoutMk cId="4172903836" sldId="2147483663"/>
              <ac:picMk id="8" creationId="{B9C8A6D0-B3B0-4CD4-892A-EBBAFCD4DC00}"/>
            </ac:picMkLst>
          </pc:picChg>
        </pc:sldLayoutChg>
        <pc:sldLayoutChg chg="modSp add mod modTransition">
          <pc:chgData name="Barnaby Skinner" userId="f3fa17a1d4a63543" providerId="LiveId" clId="{ACE1E473-C6AA-4746-89DA-A217B30D6A62}" dt="2021-04-28T23:49:45.393" v="780" actId="207"/>
          <pc:sldLayoutMkLst>
            <pc:docMk/>
            <pc:sldMasterMk cId="371899389" sldId="2147483648"/>
            <pc:sldLayoutMk cId="847380127" sldId="2147483664"/>
          </pc:sldLayoutMkLst>
          <pc:spChg chg="mod">
            <ac:chgData name="Barnaby Skinner" userId="f3fa17a1d4a63543" providerId="LiveId" clId="{ACE1E473-C6AA-4746-89DA-A217B30D6A62}" dt="2021-04-28T23:49:45.393" v="780" actId="207"/>
            <ac:spMkLst>
              <pc:docMk/>
              <pc:sldMasterMk cId="371899389" sldId="2147483648"/>
              <pc:sldLayoutMk cId="847380127" sldId="2147483664"/>
              <ac:spMk id="16" creationId="{31BB91CB-9500-4E5E-9EDE-D5008A4E917E}"/>
            </ac:spMkLst>
          </pc:spChg>
        </pc:sldLayoutChg>
      </pc:sldMasterChg>
      <pc:sldMasterChg chg="new del mod addSldLayout delSldLayout">
        <pc:chgData name="Barnaby Skinner" userId="f3fa17a1d4a63543" providerId="LiveId" clId="{ACE1E473-C6AA-4746-89DA-A217B30D6A62}" dt="2021-04-28T09:55:02.825" v="113" actId="6938"/>
        <pc:sldMasterMkLst>
          <pc:docMk/>
          <pc:sldMasterMk cId="356177439" sldId="2147483663"/>
        </pc:sldMasterMkLst>
        <pc:sldLayoutChg chg="new del replId">
          <pc:chgData name="Barnaby Skinner" userId="f3fa17a1d4a63543" providerId="LiveId" clId="{ACE1E473-C6AA-4746-89DA-A217B30D6A62}" dt="2021-04-28T09:55:02.825" v="113" actId="6938"/>
          <pc:sldLayoutMkLst>
            <pc:docMk/>
            <pc:sldMasterMk cId="356177439" sldId="2147483663"/>
            <pc:sldLayoutMk cId="3709054696" sldId="2147483664"/>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2158020641" sldId="2147483665"/>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1395153456" sldId="2147483666"/>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164309984" sldId="2147483667"/>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3937490279" sldId="2147483668"/>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2218532380" sldId="2147483669"/>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71775287" sldId="2147483670"/>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3952818108" sldId="2147483671"/>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2830251017" sldId="2147483672"/>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1507589683" sldId="2147483673"/>
          </pc:sldLayoutMkLst>
        </pc:sldLayoutChg>
        <pc:sldLayoutChg chg="new del replId">
          <pc:chgData name="Barnaby Skinner" userId="f3fa17a1d4a63543" providerId="LiveId" clId="{ACE1E473-C6AA-4746-89DA-A217B30D6A62}" dt="2021-04-28T09:55:02.825" v="113" actId="6938"/>
          <pc:sldLayoutMkLst>
            <pc:docMk/>
            <pc:sldMasterMk cId="356177439" sldId="2147483663"/>
            <pc:sldLayoutMk cId="352389073" sldId="2147483674"/>
          </pc:sldLayoutMkLst>
        </pc:sldLayoutChg>
      </pc:sldMasterChg>
      <pc:sldMasterChg chg="new add del mod addSldLayout delSldLayout">
        <pc:chgData name="Barnaby Skinner" userId="f3fa17a1d4a63543" providerId="LiveId" clId="{ACE1E473-C6AA-4746-89DA-A217B30D6A62}" dt="2021-04-28T10:49:29.755" v="626" actId="2696"/>
        <pc:sldMasterMkLst>
          <pc:docMk/>
          <pc:sldMasterMk cId="3874457828" sldId="2147483664"/>
        </pc:sldMasterMkLst>
        <pc:sldLayoutChg chg="new add del replId">
          <pc:chgData name="Barnaby Skinner" userId="f3fa17a1d4a63543" providerId="LiveId" clId="{ACE1E473-C6AA-4746-89DA-A217B30D6A62}" dt="2021-04-28T10:49:29.744" v="615" actId="2696"/>
          <pc:sldLayoutMkLst>
            <pc:docMk/>
            <pc:sldMasterMk cId="3874457828" sldId="2147483664"/>
            <pc:sldLayoutMk cId="1269129186" sldId="2147483665"/>
          </pc:sldLayoutMkLst>
        </pc:sldLayoutChg>
        <pc:sldLayoutChg chg="new add del replId">
          <pc:chgData name="Barnaby Skinner" userId="f3fa17a1d4a63543" providerId="LiveId" clId="{ACE1E473-C6AA-4746-89DA-A217B30D6A62}" dt="2021-04-28T10:49:29.745" v="616" actId="2696"/>
          <pc:sldLayoutMkLst>
            <pc:docMk/>
            <pc:sldMasterMk cId="3874457828" sldId="2147483664"/>
            <pc:sldLayoutMk cId="4091586869" sldId="2147483666"/>
          </pc:sldLayoutMkLst>
        </pc:sldLayoutChg>
        <pc:sldLayoutChg chg="new add del replId">
          <pc:chgData name="Barnaby Skinner" userId="f3fa17a1d4a63543" providerId="LiveId" clId="{ACE1E473-C6AA-4746-89DA-A217B30D6A62}" dt="2021-04-28T10:49:29.747" v="617" actId="2696"/>
          <pc:sldLayoutMkLst>
            <pc:docMk/>
            <pc:sldMasterMk cId="3874457828" sldId="2147483664"/>
            <pc:sldLayoutMk cId="533567686" sldId="2147483667"/>
          </pc:sldLayoutMkLst>
        </pc:sldLayoutChg>
        <pc:sldLayoutChg chg="new add del replId">
          <pc:chgData name="Barnaby Skinner" userId="f3fa17a1d4a63543" providerId="LiveId" clId="{ACE1E473-C6AA-4746-89DA-A217B30D6A62}" dt="2021-04-28T10:49:29.747" v="618" actId="2696"/>
          <pc:sldLayoutMkLst>
            <pc:docMk/>
            <pc:sldMasterMk cId="3874457828" sldId="2147483664"/>
            <pc:sldLayoutMk cId="692482267" sldId="2147483668"/>
          </pc:sldLayoutMkLst>
        </pc:sldLayoutChg>
        <pc:sldLayoutChg chg="new add del replId">
          <pc:chgData name="Barnaby Skinner" userId="f3fa17a1d4a63543" providerId="LiveId" clId="{ACE1E473-C6AA-4746-89DA-A217B30D6A62}" dt="2021-04-28T10:49:29.749" v="619" actId="2696"/>
          <pc:sldLayoutMkLst>
            <pc:docMk/>
            <pc:sldMasterMk cId="3874457828" sldId="2147483664"/>
            <pc:sldLayoutMk cId="104760308" sldId="2147483669"/>
          </pc:sldLayoutMkLst>
        </pc:sldLayoutChg>
        <pc:sldLayoutChg chg="new add del replId">
          <pc:chgData name="Barnaby Skinner" userId="f3fa17a1d4a63543" providerId="LiveId" clId="{ACE1E473-C6AA-4746-89DA-A217B30D6A62}" dt="2021-04-28T10:49:29.749" v="620" actId="2696"/>
          <pc:sldLayoutMkLst>
            <pc:docMk/>
            <pc:sldMasterMk cId="3874457828" sldId="2147483664"/>
            <pc:sldLayoutMk cId="4128148271" sldId="2147483670"/>
          </pc:sldLayoutMkLst>
        </pc:sldLayoutChg>
        <pc:sldLayoutChg chg="new add del replId">
          <pc:chgData name="Barnaby Skinner" userId="f3fa17a1d4a63543" providerId="LiveId" clId="{ACE1E473-C6AA-4746-89DA-A217B30D6A62}" dt="2021-04-28T10:49:29.750" v="621" actId="2696"/>
          <pc:sldLayoutMkLst>
            <pc:docMk/>
            <pc:sldMasterMk cId="3874457828" sldId="2147483664"/>
            <pc:sldLayoutMk cId="3665356532" sldId="2147483671"/>
          </pc:sldLayoutMkLst>
        </pc:sldLayoutChg>
        <pc:sldLayoutChg chg="new add del replId">
          <pc:chgData name="Barnaby Skinner" userId="f3fa17a1d4a63543" providerId="LiveId" clId="{ACE1E473-C6AA-4746-89DA-A217B30D6A62}" dt="2021-04-28T10:49:29.751" v="622" actId="2696"/>
          <pc:sldLayoutMkLst>
            <pc:docMk/>
            <pc:sldMasterMk cId="3874457828" sldId="2147483664"/>
            <pc:sldLayoutMk cId="3730517173" sldId="2147483672"/>
          </pc:sldLayoutMkLst>
        </pc:sldLayoutChg>
        <pc:sldLayoutChg chg="new add del replId">
          <pc:chgData name="Barnaby Skinner" userId="f3fa17a1d4a63543" providerId="LiveId" clId="{ACE1E473-C6AA-4746-89DA-A217B30D6A62}" dt="2021-04-28T10:49:29.752" v="623" actId="2696"/>
          <pc:sldLayoutMkLst>
            <pc:docMk/>
            <pc:sldMasterMk cId="3874457828" sldId="2147483664"/>
            <pc:sldLayoutMk cId="4278921970" sldId="2147483673"/>
          </pc:sldLayoutMkLst>
        </pc:sldLayoutChg>
        <pc:sldLayoutChg chg="new add del replId">
          <pc:chgData name="Barnaby Skinner" userId="f3fa17a1d4a63543" providerId="LiveId" clId="{ACE1E473-C6AA-4746-89DA-A217B30D6A62}" dt="2021-04-28T10:49:29.753" v="624" actId="2696"/>
          <pc:sldLayoutMkLst>
            <pc:docMk/>
            <pc:sldMasterMk cId="3874457828" sldId="2147483664"/>
            <pc:sldLayoutMk cId="3116321379" sldId="2147483674"/>
          </pc:sldLayoutMkLst>
        </pc:sldLayoutChg>
        <pc:sldLayoutChg chg="new add del replId">
          <pc:chgData name="Barnaby Skinner" userId="f3fa17a1d4a63543" providerId="LiveId" clId="{ACE1E473-C6AA-4746-89DA-A217B30D6A62}" dt="2021-04-28T10:49:29.753" v="625" actId="2696"/>
          <pc:sldLayoutMkLst>
            <pc:docMk/>
            <pc:sldMasterMk cId="3874457828" sldId="2147483664"/>
            <pc:sldLayoutMk cId="3584075302" sldId="2147483675"/>
          </pc:sldLayoutMkLst>
        </pc:sldLayoutChg>
      </pc:sldMasterChg>
    </pc:docChg>
  </pc:docChgLst>
  <pc:docChgLst>
    <pc:chgData name="Barnaby Skinner" userId="f3fa17a1d4a63543" providerId="LiveId" clId="{2F6ADF9A-28C9-472A-86D9-05527F4FB606}"/>
    <pc:docChg chg="custSel modSld">
      <pc:chgData name="Barnaby Skinner" userId="f3fa17a1d4a63543" providerId="LiveId" clId="{2F6ADF9A-28C9-472A-86D9-05527F4FB606}" dt="2021-09-20T00:05:53.048" v="2" actId="27636"/>
      <pc:docMkLst>
        <pc:docMk/>
      </pc:docMkLst>
      <pc:sldChg chg="modSp mod">
        <pc:chgData name="Barnaby Skinner" userId="f3fa17a1d4a63543" providerId="LiveId" clId="{2F6ADF9A-28C9-472A-86D9-05527F4FB606}" dt="2021-09-20T00:05:53.048" v="2" actId="27636"/>
        <pc:sldMkLst>
          <pc:docMk/>
          <pc:sldMk cId="999859391" sldId="261"/>
        </pc:sldMkLst>
        <pc:spChg chg="mod">
          <ac:chgData name="Barnaby Skinner" userId="f3fa17a1d4a63543" providerId="LiveId" clId="{2F6ADF9A-28C9-472A-86D9-05527F4FB606}" dt="2021-09-20T00:05:53.048" v="2" actId="27636"/>
          <ac:spMkLst>
            <pc:docMk/>
            <pc:sldMk cId="999859391" sldId="261"/>
            <ac:spMk id="10" creationId="{7ECF6986-E22A-4BE8-ABC9-CFA35E6CE68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86F0344-C728-4D92-813F-C070771EAD6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EFB41F9-ACE2-4EAE-95D9-3E94A682AA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2EE0E5-807E-4B4F-995A-C05B6DFE5BE2}" type="datetimeFigureOut">
              <a:rPr lang="en-GB" smtClean="0"/>
              <a:t>20/09/2021</a:t>
            </a:fld>
            <a:endParaRPr lang="en-GB"/>
          </a:p>
        </p:txBody>
      </p:sp>
      <p:sp>
        <p:nvSpPr>
          <p:cNvPr id="4" name="Footer Placeholder 3">
            <a:extLst>
              <a:ext uri="{FF2B5EF4-FFF2-40B4-BE49-F238E27FC236}">
                <a16:creationId xmlns:a16="http://schemas.microsoft.com/office/drawing/2014/main" id="{D07E6DD7-3C6D-45AA-A0B2-FE888A1805F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206DF01-6DDE-4356-AA71-F7ADF48C40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030A38-DCBF-4568-A0A7-6E487AE8CD1E}" type="slidenum">
              <a:rPr lang="en-GB" smtClean="0"/>
              <a:t>‹#›</a:t>
            </a:fld>
            <a:endParaRPr lang="en-GB"/>
          </a:p>
        </p:txBody>
      </p:sp>
    </p:spTree>
    <p:extLst>
      <p:ext uri="{BB962C8B-B14F-4D97-AF65-F5344CB8AC3E}">
        <p14:creationId xmlns:p14="http://schemas.microsoft.com/office/powerpoint/2010/main" val="1409030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A9228-EE2A-47F8-8DE7-6564A48858FF}" type="datetimeFigureOut">
              <a:rPr lang="en-GB" smtClean="0"/>
              <a:t>20/09/2021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38278D-FBF5-43AA-AF88-E0FADE2F133F}" type="slidenum">
              <a:rPr lang="en-GB" smtClean="0"/>
              <a:t>‹#›</a:t>
            </a:fld>
            <a:endParaRPr lang="en-GB"/>
          </a:p>
        </p:txBody>
      </p:sp>
    </p:spTree>
    <p:extLst>
      <p:ext uri="{BB962C8B-B14F-4D97-AF65-F5344CB8AC3E}">
        <p14:creationId xmlns:p14="http://schemas.microsoft.com/office/powerpoint/2010/main" val="819465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ssion start">
    <p:bg>
      <p:bgPr>
        <a:solidFill>
          <a:srgbClr val="011E4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7E5CC3B-FD45-46AF-B75F-ED1D11AF0EAB}"/>
              </a:ext>
            </a:extLst>
          </p:cNvPr>
          <p:cNvSpPr>
            <a:spLocks noGrp="1"/>
          </p:cNvSpPr>
          <p:nvPr>
            <p:ph type="subTitle" idx="1"/>
          </p:nvPr>
        </p:nvSpPr>
        <p:spPr>
          <a:xfrm>
            <a:off x="350321" y="4201742"/>
            <a:ext cx="11554691"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9" name="Title 8">
            <a:extLst>
              <a:ext uri="{FF2B5EF4-FFF2-40B4-BE49-F238E27FC236}">
                <a16:creationId xmlns:a16="http://schemas.microsoft.com/office/drawing/2014/main" id="{6CA3B0E5-F8FF-47F4-A978-0637E4890994}"/>
              </a:ext>
            </a:extLst>
          </p:cNvPr>
          <p:cNvSpPr>
            <a:spLocks noGrp="1"/>
          </p:cNvSpPr>
          <p:nvPr>
            <p:ph type="title" hasCustomPrompt="1"/>
          </p:nvPr>
        </p:nvSpPr>
        <p:spPr>
          <a:xfrm>
            <a:off x="350321" y="3040214"/>
            <a:ext cx="11525754" cy="777572"/>
          </a:xfrm>
        </p:spPr>
        <p:txBody>
          <a:bodyPr>
            <a:normAutofit/>
          </a:bodyPr>
          <a:lstStyle>
            <a:lvl1pPr algn="ctr">
              <a:defRPr sz="3600">
                <a:solidFill>
                  <a:schemeClr val="bg1"/>
                </a:solidFill>
              </a:defRPr>
            </a:lvl1pPr>
          </a:lstStyle>
          <a:p>
            <a:r>
              <a:rPr lang="en-US" dirty="0"/>
              <a:t>Click to edit title (Montserrat </a:t>
            </a:r>
            <a:r>
              <a:rPr lang="en-US" dirty="0" err="1"/>
              <a:t>SBold</a:t>
            </a:r>
            <a:r>
              <a:rPr lang="en-US" dirty="0"/>
              <a:t> 32pt)</a:t>
            </a:r>
            <a:endParaRPr lang="en-GB" dirty="0"/>
          </a:p>
        </p:txBody>
      </p:sp>
    </p:spTree>
    <p:extLst>
      <p:ext uri="{BB962C8B-B14F-4D97-AF65-F5344CB8AC3E}">
        <p14:creationId xmlns:p14="http://schemas.microsoft.com/office/powerpoint/2010/main" val="3932672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ssion learning obj">
    <p:spTree>
      <p:nvGrpSpPr>
        <p:cNvPr id="1" name=""/>
        <p:cNvGrpSpPr/>
        <p:nvPr/>
      </p:nvGrpSpPr>
      <p:grpSpPr>
        <a:xfrm>
          <a:off x="0" y="0"/>
          <a:ext cx="0" cy="0"/>
          <a:chOff x="0" y="0"/>
          <a:chExt cx="0" cy="0"/>
        </a:xfrm>
      </p:grpSpPr>
      <p:pic>
        <p:nvPicPr>
          <p:cNvPr id="5" name="Picture 4" descr="Logo&#10;&#10;Description automatically generated">
            <a:extLst>
              <a:ext uri="{FF2B5EF4-FFF2-40B4-BE49-F238E27FC236}">
                <a16:creationId xmlns:a16="http://schemas.microsoft.com/office/drawing/2014/main" id="{1ABF1DF9-9255-498D-8D26-12F8B3CC7095}"/>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5302589" y="6127146"/>
            <a:ext cx="1561088" cy="730854"/>
          </a:xfrm>
          <a:prstGeom prst="rect">
            <a:avLst/>
          </a:prstGeom>
        </p:spPr>
      </p:pic>
      <p:sp>
        <p:nvSpPr>
          <p:cNvPr id="7" name="TextBox 6">
            <a:extLst>
              <a:ext uri="{FF2B5EF4-FFF2-40B4-BE49-F238E27FC236}">
                <a16:creationId xmlns:a16="http://schemas.microsoft.com/office/drawing/2014/main" id="{DF7EC14D-9A4C-47F9-9591-89C89694EF41}"/>
              </a:ext>
            </a:extLst>
          </p:cNvPr>
          <p:cNvSpPr txBox="1">
            <a:spLocks noChangeAspect="1"/>
          </p:cNvSpPr>
          <p:nvPr userDrawn="1"/>
        </p:nvSpPr>
        <p:spPr>
          <a:xfrm>
            <a:off x="11111999" y="0"/>
            <a:ext cx="1080000" cy="1080000"/>
          </a:xfrm>
          <a:prstGeom prst="rect">
            <a:avLst/>
          </a:prstGeom>
          <a:solidFill>
            <a:schemeClr val="bg1">
              <a:lumMod val="85000"/>
            </a:schemeClr>
          </a:solidFill>
        </p:spPr>
        <p:txBody>
          <a:bodyPr wrap="square" lIns="144000" tIns="144000" rIns="144000" bIns="144000" rtlCol="0" anchor="ctr" anchorCtr="0">
            <a:normAutofit fontScale="62500" lnSpcReduction="20000"/>
          </a:bodyPr>
          <a:lstStyle/>
          <a:p>
            <a:pPr algn="ctr"/>
            <a:fld id="{8F91780E-9C77-46B9-AB94-F052A8528F5F}" type="slidenum">
              <a:rPr lang="en-GB" sz="6600" smtClean="0">
                <a:solidFill>
                  <a:schemeClr val="bg1"/>
                </a:solidFill>
                <a:latin typeface="+mj-lt"/>
              </a:rPr>
              <a:t>‹#›</a:t>
            </a:fld>
            <a:endParaRPr lang="en-GB" sz="6600" dirty="0">
              <a:solidFill>
                <a:schemeClr val="bg1"/>
              </a:solidFill>
              <a:latin typeface="+mj-lt"/>
            </a:endParaRPr>
          </a:p>
        </p:txBody>
      </p:sp>
      <p:sp>
        <p:nvSpPr>
          <p:cNvPr id="13" name="Title 8">
            <a:extLst>
              <a:ext uri="{FF2B5EF4-FFF2-40B4-BE49-F238E27FC236}">
                <a16:creationId xmlns:a16="http://schemas.microsoft.com/office/drawing/2014/main" id="{A4827C22-103B-467A-88D3-50CEB32BDF1E}"/>
              </a:ext>
            </a:extLst>
          </p:cNvPr>
          <p:cNvSpPr>
            <a:spLocks noGrp="1"/>
          </p:cNvSpPr>
          <p:nvPr>
            <p:ph type="title" hasCustomPrompt="1"/>
          </p:nvPr>
        </p:nvSpPr>
        <p:spPr>
          <a:xfrm>
            <a:off x="333724" y="0"/>
            <a:ext cx="10778276" cy="2517648"/>
          </a:xfrm>
        </p:spPr>
        <p:txBody>
          <a:bodyPr>
            <a:normAutofit/>
          </a:bodyPr>
          <a:lstStyle/>
          <a:p>
            <a:r>
              <a:rPr lang="en-GB" dirty="0">
                <a:solidFill>
                  <a:schemeClr val="bg1"/>
                </a:solidFill>
                <a:highlight>
                  <a:srgbClr val="FF0000"/>
                </a:highlight>
                <a:latin typeface="Montserrat Black" panose="00000A00000000000000" pitchFamily="2" charset="0"/>
              </a:rPr>
              <a:t>Session II</a:t>
            </a:r>
            <a:br>
              <a:rPr lang="en-GB" dirty="0">
                <a:solidFill>
                  <a:schemeClr val="bg1"/>
                </a:solidFill>
                <a:highlight>
                  <a:srgbClr val="FF0000"/>
                </a:highlight>
                <a:latin typeface="Montserrat Black" panose="00000A00000000000000" pitchFamily="2" charset="0"/>
              </a:rPr>
            </a:br>
            <a:br>
              <a:rPr lang="en-GB" dirty="0">
                <a:solidFill>
                  <a:srgbClr val="011E41"/>
                </a:solidFill>
                <a:latin typeface="Montserrat Black" panose="00000A00000000000000" pitchFamily="2" charset="0"/>
              </a:rPr>
            </a:br>
            <a:r>
              <a:rPr lang="en-GB" dirty="0">
                <a:solidFill>
                  <a:srgbClr val="011E41"/>
                </a:solidFill>
                <a:latin typeface="Montserrat Black" panose="00000A00000000000000" pitchFamily="2" charset="0"/>
              </a:rPr>
              <a:t>CEA Ebola outbreak response approaches and expectations</a:t>
            </a:r>
            <a:endParaRPr lang="en-GB" b="1" dirty="0">
              <a:solidFill>
                <a:srgbClr val="011E41"/>
              </a:solidFill>
              <a:latin typeface="Montserrat Black" panose="00000A00000000000000" pitchFamily="2" charset="0"/>
            </a:endParaRPr>
          </a:p>
        </p:txBody>
      </p:sp>
      <p:sp>
        <p:nvSpPr>
          <p:cNvPr id="6" name="Content Placeholder 2">
            <a:extLst>
              <a:ext uri="{FF2B5EF4-FFF2-40B4-BE49-F238E27FC236}">
                <a16:creationId xmlns:a16="http://schemas.microsoft.com/office/drawing/2014/main" id="{E940FB57-F13E-4E5E-B622-15A172C9B451}"/>
              </a:ext>
            </a:extLst>
          </p:cNvPr>
          <p:cNvSpPr>
            <a:spLocks noGrp="1"/>
          </p:cNvSpPr>
          <p:nvPr>
            <p:ph idx="1" hasCustomPrompt="1"/>
          </p:nvPr>
        </p:nvSpPr>
        <p:spPr>
          <a:xfrm>
            <a:off x="333723" y="2767583"/>
            <a:ext cx="11560151" cy="3359563"/>
          </a:xfrm>
        </p:spPr>
        <p:txBody>
          <a:bodyPr/>
          <a:lstStyle>
            <a:lvl1pPr marL="0" indent="0">
              <a:lnSpc>
                <a:spcPct val="150000"/>
              </a:lnSpc>
              <a:buNone/>
              <a:defRPr sz="1700" b="0">
                <a:latin typeface="+mn-lt"/>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This is body text – Open Sans light at 17pt. For header you should use Open Sans and select Bold.</a:t>
            </a:r>
          </a:p>
        </p:txBody>
      </p:sp>
    </p:spTree>
    <p:extLst>
      <p:ext uri="{BB962C8B-B14F-4D97-AF65-F5344CB8AC3E}">
        <p14:creationId xmlns:p14="http://schemas.microsoft.com/office/powerpoint/2010/main" val="4172903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ssion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C754B0-59DF-4B6A-8A47-D6588F85D7BF}"/>
              </a:ext>
            </a:extLst>
          </p:cNvPr>
          <p:cNvSpPr>
            <a:spLocks noGrp="1"/>
          </p:cNvSpPr>
          <p:nvPr>
            <p:ph idx="1" hasCustomPrompt="1"/>
          </p:nvPr>
        </p:nvSpPr>
        <p:spPr>
          <a:xfrm>
            <a:off x="333723" y="1306287"/>
            <a:ext cx="11560151" cy="4820860"/>
          </a:xfrm>
        </p:spPr>
        <p:txBody>
          <a:bodyPr/>
          <a:lstStyle>
            <a:lvl1pPr marL="0" indent="0">
              <a:lnSpc>
                <a:spcPct val="150000"/>
              </a:lnSpc>
              <a:buNone/>
              <a:defRPr sz="1700" b="0">
                <a:latin typeface="+mn-lt"/>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This is body text – Open Sans light at 17pt. For header you should use Open Sans and select Bold.</a:t>
            </a:r>
          </a:p>
        </p:txBody>
      </p:sp>
      <p:pic>
        <p:nvPicPr>
          <p:cNvPr id="8" name="Picture 7" descr="Logo&#10;&#10;Description automatically generated">
            <a:extLst>
              <a:ext uri="{FF2B5EF4-FFF2-40B4-BE49-F238E27FC236}">
                <a16:creationId xmlns:a16="http://schemas.microsoft.com/office/drawing/2014/main" id="{C0AFDDC6-2D09-4BDC-938A-82B0C714DCDD}"/>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5302589" y="6127146"/>
            <a:ext cx="1561088" cy="730854"/>
          </a:xfrm>
          <a:prstGeom prst="rect">
            <a:avLst/>
          </a:prstGeom>
        </p:spPr>
      </p:pic>
      <p:sp>
        <p:nvSpPr>
          <p:cNvPr id="16" name="Title 15">
            <a:extLst>
              <a:ext uri="{FF2B5EF4-FFF2-40B4-BE49-F238E27FC236}">
                <a16:creationId xmlns:a16="http://schemas.microsoft.com/office/drawing/2014/main" id="{31BB91CB-9500-4E5E-9EDE-D5008A4E917E}"/>
              </a:ext>
            </a:extLst>
          </p:cNvPr>
          <p:cNvSpPr>
            <a:spLocks noGrp="1"/>
          </p:cNvSpPr>
          <p:nvPr>
            <p:ph type="title" hasCustomPrompt="1"/>
          </p:nvPr>
        </p:nvSpPr>
        <p:spPr>
          <a:xfrm>
            <a:off x="0" y="0"/>
            <a:ext cx="11111999" cy="1081262"/>
          </a:xfrm>
          <a:solidFill>
            <a:srgbClr val="011E41"/>
          </a:solidFill>
        </p:spPr>
        <p:txBody>
          <a:bodyPr anchor="ctr">
            <a:normAutofit/>
          </a:bodyPr>
          <a:lstStyle>
            <a:lvl1pPr marL="288000">
              <a:defRPr sz="2800">
                <a:solidFill>
                  <a:schemeClr val="bg1"/>
                </a:solidFill>
              </a:defRPr>
            </a:lvl1pPr>
          </a:lstStyle>
          <a:p>
            <a:r>
              <a:rPr lang="en-US" dirty="0"/>
              <a:t>Click to edit title (Montserrat </a:t>
            </a:r>
            <a:r>
              <a:rPr lang="en-US" dirty="0" err="1"/>
              <a:t>SBold</a:t>
            </a:r>
            <a:r>
              <a:rPr lang="en-US" dirty="0"/>
              <a:t> 32pt)</a:t>
            </a:r>
            <a:endParaRPr lang="en-GB" dirty="0"/>
          </a:p>
        </p:txBody>
      </p:sp>
      <p:sp>
        <p:nvSpPr>
          <p:cNvPr id="6" name="TextBox 5">
            <a:extLst>
              <a:ext uri="{FF2B5EF4-FFF2-40B4-BE49-F238E27FC236}">
                <a16:creationId xmlns:a16="http://schemas.microsoft.com/office/drawing/2014/main" id="{BDBBDA54-D890-4898-96A0-CFCE07005EC8}"/>
              </a:ext>
            </a:extLst>
          </p:cNvPr>
          <p:cNvSpPr txBox="1">
            <a:spLocks noChangeAspect="1"/>
          </p:cNvSpPr>
          <p:nvPr userDrawn="1"/>
        </p:nvSpPr>
        <p:spPr>
          <a:xfrm>
            <a:off x="11111999" y="0"/>
            <a:ext cx="1080000" cy="1080000"/>
          </a:xfrm>
          <a:prstGeom prst="rect">
            <a:avLst/>
          </a:prstGeom>
          <a:solidFill>
            <a:schemeClr val="bg1">
              <a:lumMod val="85000"/>
            </a:schemeClr>
          </a:solidFill>
        </p:spPr>
        <p:txBody>
          <a:bodyPr wrap="square" lIns="144000" tIns="144000" rIns="144000" bIns="144000" rtlCol="0" anchor="ctr" anchorCtr="0">
            <a:normAutofit fontScale="62500" lnSpcReduction="20000"/>
          </a:bodyPr>
          <a:lstStyle/>
          <a:p>
            <a:pPr algn="ctr"/>
            <a:fld id="{8F91780E-9C77-46B9-AB94-F052A8528F5F}" type="slidenum">
              <a:rPr lang="en-GB" sz="6600" smtClean="0">
                <a:solidFill>
                  <a:schemeClr val="bg1"/>
                </a:solidFill>
                <a:latin typeface="+mj-lt"/>
              </a:rPr>
              <a:t>‹#›</a:t>
            </a:fld>
            <a:endParaRPr lang="en-GB" sz="6600" dirty="0">
              <a:solidFill>
                <a:schemeClr val="bg1"/>
              </a:solidFill>
              <a:latin typeface="+mj-lt"/>
            </a:endParaRPr>
          </a:p>
        </p:txBody>
      </p:sp>
    </p:spTree>
    <p:extLst>
      <p:ext uri="{BB962C8B-B14F-4D97-AF65-F5344CB8AC3E}">
        <p14:creationId xmlns:p14="http://schemas.microsoft.com/office/powerpoint/2010/main" val="3833857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ssion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C754B0-59DF-4B6A-8A47-D6588F85D7BF}"/>
              </a:ext>
            </a:extLst>
          </p:cNvPr>
          <p:cNvSpPr>
            <a:spLocks noGrp="1"/>
          </p:cNvSpPr>
          <p:nvPr>
            <p:ph idx="1" hasCustomPrompt="1"/>
          </p:nvPr>
        </p:nvSpPr>
        <p:spPr>
          <a:xfrm>
            <a:off x="333723" y="1306287"/>
            <a:ext cx="11560151" cy="4820860"/>
          </a:xfrm>
        </p:spPr>
        <p:txBody>
          <a:bodyPr/>
          <a:lstStyle>
            <a:lvl1pPr marL="0" indent="0">
              <a:lnSpc>
                <a:spcPct val="150000"/>
              </a:lnSpc>
              <a:buNone/>
              <a:defRPr sz="1700" b="0">
                <a:latin typeface="+mn-lt"/>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This is body text – Open Sans light at 17pt. For header you should use Open Sans and select Bold.</a:t>
            </a:r>
          </a:p>
        </p:txBody>
      </p:sp>
      <p:pic>
        <p:nvPicPr>
          <p:cNvPr id="8" name="Picture 7" descr="Logo&#10;&#10;Description automatically generated">
            <a:extLst>
              <a:ext uri="{FF2B5EF4-FFF2-40B4-BE49-F238E27FC236}">
                <a16:creationId xmlns:a16="http://schemas.microsoft.com/office/drawing/2014/main" id="{C0AFDDC6-2D09-4BDC-938A-82B0C714DCDD}"/>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5302589" y="6127146"/>
            <a:ext cx="1561088" cy="730854"/>
          </a:xfrm>
          <a:prstGeom prst="rect">
            <a:avLst/>
          </a:prstGeom>
        </p:spPr>
      </p:pic>
      <p:sp>
        <p:nvSpPr>
          <p:cNvPr id="16" name="Title 15">
            <a:extLst>
              <a:ext uri="{FF2B5EF4-FFF2-40B4-BE49-F238E27FC236}">
                <a16:creationId xmlns:a16="http://schemas.microsoft.com/office/drawing/2014/main" id="{31BB91CB-9500-4E5E-9EDE-D5008A4E917E}"/>
              </a:ext>
            </a:extLst>
          </p:cNvPr>
          <p:cNvSpPr>
            <a:spLocks noGrp="1"/>
          </p:cNvSpPr>
          <p:nvPr>
            <p:ph type="title" hasCustomPrompt="1"/>
          </p:nvPr>
        </p:nvSpPr>
        <p:spPr>
          <a:xfrm>
            <a:off x="0" y="0"/>
            <a:ext cx="11111999" cy="1081262"/>
          </a:xfrm>
          <a:solidFill>
            <a:schemeClr val="bg2"/>
          </a:solidFill>
        </p:spPr>
        <p:txBody>
          <a:bodyPr anchor="ctr">
            <a:normAutofit/>
          </a:bodyPr>
          <a:lstStyle>
            <a:lvl1pPr marL="288000">
              <a:defRPr sz="2800">
                <a:solidFill>
                  <a:schemeClr val="bg1"/>
                </a:solidFill>
                <a:highlight>
                  <a:srgbClr val="FF0000"/>
                </a:highlight>
              </a:defRPr>
            </a:lvl1pPr>
          </a:lstStyle>
          <a:p>
            <a:r>
              <a:rPr lang="en-US" dirty="0"/>
              <a:t>Click to edit title (Montserrat </a:t>
            </a:r>
            <a:r>
              <a:rPr lang="en-US" dirty="0" err="1"/>
              <a:t>SBold</a:t>
            </a:r>
            <a:r>
              <a:rPr lang="en-US" dirty="0"/>
              <a:t> 32pt)</a:t>
            </a:r>
            <a:endParaRPr lang="en-GB" dirty="0"/>
          </a:p>
        </p:txBody>
      </p:sp>
      <p:sp>
        <p:nvSpPr>
          <p:cNvPr id="7" name="TextBox 6">
            <a:extLst>
              <a:ext uri="{FF2B5EF4-FFF2-40B4-BE49-F238E27FC236}">
                <a16:creationId xmlns:a16="http://schemas.microsoft.com/office/drawing/2014/main" id="{4E851EFD-AEEA-48D3-8FCC-4233AA58DF5C}"/>
              </a:ext>
            </a:extLst>
          </p:cNvPr>
          <p:cNvSpPr txBox="1">
            <a:spLocks noChangeAspect="1"/>
          </p:cNvSpPr>
          <p:nvPr userDrawn="1"/>
        </p:nvSpPr>
        <p:spPr>
          <a:xfrm>
            <a:off x="11111999" y="0"/>
            <a:ext cx="1080000" cy="1080000"/>
          </a:xfrm>
          <a:prstGeom prst="rect">
            <a:avLst/>
          </a:prstGeom>
          <a:solidFill>
            <a:schemeClr val="bg1">
              <a:lumMod val="85000"/>
            </a:schemeClr>
          </a:solidFill>
        </p:spPr>
        <p:txBody>
          <a:bodyPr wrap="square" lIns="144000" tIns="144000" rIns="144000" bIns="144000" rtlCol="0" anchor="ctr" anchorCtr="0">
            <a:normAutofit fontScale="62500" lnSpcReduction="20000"/>
          </a:bodyPr>
          <a:lstStyle/>
          <a:p>
            <a:pPr algn="ctr"/>
            <a:fld id="{8F91780E-9C77-46B9-AB94-F052A8528F5F}" type="slidenum">
              <a:rPr lang="en-GB" sz="6600" smtClean="0">
                <a:solidFill>
                  <a:schemeClr val="bg1"/>
                </a:solidFill>
                <a:latin typeface="+mj-lt"/>
              </a:rPr>
              <a:t>‹#›</a:t>
            </a:fld>
            <a:endParaRPr lang="en-GB" sz="6600" dirty="0">
              <a:solidFill>
                <a:schemeClr val="bg1"/>
              </a:solidFill>
              <a:latin typeface="+mj-lt"/>
            </a:endParaRPr>
          </a:p>
        </p:txBody>
      </p:sp>
    </p:spTree>
    <p:extLst>
      <p:ext uri="{BB962C8B-B14F-4D97-AF65-F5344CB8AC3E}">
        <p14:creationId xmlns:p14="http://schemas.microsoft.com/office/powerpoint/2010/main" val="1796341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ssion activity">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C754B0-59DF-4B6A-8A47-D6588F85D7BF}"/>
              </a:ext>
            </a:extLst>
          </p:cNvPr>
          <p:cNvSpPr>
            <a:spLocks noGrp="1"/>
          </p:cNvSpPr>
          <p:nvPr>
            <p:ph idx="1" hasCustomPrompt="1"/>
          </p:nvPr>
        </p:nvSpPr>
        <p:spPr>
          <a:xfrm>
            <a:off x="333723" y="1306287"/>
            <a:ext cx="6963189" cy="4820860"/>
          </a:xfrm>
        </p:spPr>
        <p:txBody>
          <a:bodyPr>
            <a:normAutofit/>
          </a:bodyPr>
          <a:lstStyle>
            <a:lvl1pPr marL="0" indent="0">
              <a:lnSpc>
                <a:spcPct val="150000"/>
              </a:lnSpc>
              <a:buNone/>
              <a:defRPr sz="1700">
                <a:latin typeface="+mn-lt"/>
              </a:defRPr>
            </a:lvl1pPr>
          </a:lstStyle>
          <a:p>
            <a:pPr lvl="0"/>
            <a:r>
              <a:rPr lang="en-US" dirty="0"/>
              <a:t>This is body text – open sans light at 17pt. For header you should use Open Sans and select Bold.</a:t>
            </a:r>
          </a:p>
        </p:txBody>
      </p:sp>
      <p:pic>
        <p:nvPicPr>
          <p:cNvPr id="8" name="Picture 7" descr="Logo&#10;&#10;Description automatically generated">
            <a:extLst>
              <a:ext uri="{FF2B5EF4-FFF2-40B4-BE49-F238E27FC236}">
                <a16:creationId xmlns:a16="http://schemas.microsoft.com/office/drawing/2014/main" id="{C0AFDDC6-2D09-4BDC-938A-82B0C714DCDD}"/>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5302589" y="6127146"/>
            <a:ext cx="1561088" cy="730854"/>
          </a:xfrm>
          <a:prstGeom prst="rect">
            <a:avLst/>
          </a:prstGeom>
        </p:spPr>
      </p:pic>
      <p:sp>
        <p:nvSpPr>
          <p:cNvPr id="16" name="Title 15">
            <a:extLst>
              <a:ext uri="{FF2B5EF4-FFF2-40B4-BE49-F238E27FC236}">
                <a16:creationId xmlns:a16="http://schemas.microsoft.com/office/drawing/2014/main" id="{31BB91CB-9500-4E5E-9EDE-D5008A4E917E}"/>
              </a:ext>
            </a:extLst>
          </p:cNvPr>
          <p:cNvSpPr>
            <a:spLocks noGrp="1"/>
          </p:cNvSpPr>
          <p:nvPr>
            <p:ph type="title" hasCustomPrompt="1"/>
          </p:nvPr>
        </p:nvSpPr>
        <p:spPr>
          <a:xfrm>
            <a:off x="0" y="0"/>
            <a:ext cx="11111999" cy="1081262"/>
          </a:xfrm>
          <a:solidFill>
            <a:schemeClr val="accent4"/>
          </a:solidFill>
        </p:spPr>
        <p:txBody>
          <a:bodyPr anchor="ctr">
            <a:normAutofit/>
          </a:bodyPr>
          <a:lstStyle>
            <a:lvl1pPr marL="288000">
              <a:defRPr sz="2800">
                <a:solidFill>
                  <a:schemeClr val="tx1"/>
                </a:solidFill>
              </a:defRPr>
            </a:lvl1pPr>
          </a:lstStyle>
          <a:p>
            <a:r>
              <a:rPr lang="en-US" dirty="0"/>
              <a:t>Click to edit title (Montserrat </a:t>
            </a:r>
            <a:r>
              <a:rPr lang="en-US" dirty="0" err="1"/>
              <a:t>SBold</a:t>
            </a:r>
            <a:r>
              <a:rPr lang="en-US" dirty="0"/>
              <a:t> 32pt)</a:t>
            </a:r>
            <a:endParaRPr lang="en-GB" dirty="0"/>
          </a:p>
        </p:txBody>
      </p:sp>
      <p:sp>
        <p:nvSpPr>
          <p:cNvPr id="7" name="TextBox 6">
            <a:extLst>
              <a:ext uri="{FF2B5EF4-FFF2-40B4-BE49-F238E27FC236}">
                <a16:creationId xmlns:a16="http://schemas.microsoft.com/office/drawing/2014/main" id="{E95D5D9A-C9BB-4B49-B79F-7F690039E9A5}"/>
              </a:ext>
            </a:extLst>
          </p:cNvPr>
          <p:cNvSpPr txBox="1">
            <a:spLocks noChangeAspect="1"/>
          </p:cNvSpPr>
          <p:nvPr userDrawn="1"/>
        </p:nvSpPr>
        <p:spPr>
          <a:xfrm>
            <a:off x="11111999" y="0"/>
            <a:ext cx="1080000" cy="1080000"/>
          </a:xfrm>
          <a:prstGeom prst="rect">
            <a:avLst/>
          </a:prstGeom>
          <a:solidFill>
            <a:schemeClr val="bg1">
              <a:lumMod val="85000"/>
            </a:schemeClr>
          </a:solidFill>
        </p:spPr>
        <p:txBody>
          <a:bodyPr wrap="square" lIns="144000" tIns="144000" rIns="144000" bIns="144000" rtlCol="0" anchor="ctr" anchorCtr="0">
            <a:normAutofit fontScale="62500" lnSpcReduction="20000"/>
          </a:bodyPr>
          <a:lstStyle/>
          <a:p>
            <a:pPr algn="ctr"/>
            <a:fld id="{8F91780E-9C77-46B9-AB94-F052A8528F5F}" type="slidenum">
              <a:rPr lang="en-GB" sz="6600" smtClean="0">
                <a:solidFill>
                  <a:schemeClr val="bg1"/>
                </a:solidFill>
                <a:latin typeface="+mj-lt"/>
              </a:rPr>
              <a:t>‹#›</a:t>
            </a:fld>
            <a:endParaRPr lang="en-GB" sz="6600" dirty="0">
              <a:solidFill>
                <a:schemeClr val="bg1"/>
              </a:solidFill>
              <a:latin typeface="+mj-lt"/>
            </a:endParaRPr>
          </a:p>
        </p:txBody>
      </p:sp>
    </p:spTree>
    <p:extLst>
      <p:ext uri="{BB962C8B-B14F-4D97-AF65-F5344CB8AC3E}">
        <p14:creationId xmlns:p14="http://schemas.microsoft.com/office/powerpoint/2010/main" val="162599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ssion summary">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C754B0-59DF-4B6A-8A47-D6588F85D7BF}"/>
              </a:ext>
            </a:extLst>
          </p:cNvPr>
          <p:cNvSpPr>
            <a:spLocks noGrp="1"/>
          </p:cNvSpPr>
          <p:nvPr>
            <p:ph idx="1" hasCustomPrompt="1"/>
          </p:nvPr>
        </p:nvSpPr>
        <p:spPr>
          <a:xfrm>
            <a:off x="333723" y="1306287"/>
            <a:ext cx="11560151" cy="4820860"/>
          </a:xfrm>
        </p:spPr>
        <p:txBody>
          <a:bodyPr>
            <a:normAutofit/>
          </a:bodyPr>
          <a:lstStyle>
            <a:lvl1pPr marL="0" indent="0">
              <a:buNone/>
              <a:defRPr sz="1700"/>
            </a:lvl1pPr>
          </a:lstStyle>
          <a:p>
            <a:pPr lvl="0"/>
            <a:r>
              <a:rPr lang="en-US" dirty="0"/>
              <a:t>This is body text – open sans light at 17pt. For header you should use Open Sans and select Bold.</a:t>
            </a:r>
          </a:p>
        </p:txBody>
      </p:sp>
      <p:pic>
        <p:nvPicPr>
          <p:cNvPr id="8" name="Picture 7" descr="Logo&#10;&#10;Description automatically generated">
            <a:extLst>
              <a:ext uri="{FF2B5EF4-FFF2-40B4-BE49-F238E27FC236}">
                <a16:creationId xmlns:a16="http://schemas.microsoft.com/office/drawing/2014/main" id="{C0AFDDC6-2D09-4BDC-938A-82B0C714DCDD}"/>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5302589" y="6127146"/>
            <a:ext cx="1561088" cy="730854"/>
          </a:xfrm>
          <a:prstGeom prst="rect">
            <a:avLst/>
          </a:prstGeom>
        </p:spPr>
      </p:pic>
      <p:sp>
        <p:nvSpPr>
          <p:cNvPr id="16" name="Title 15">
            <a:extLst>
              <a:ext uri="{FF2B5EF4-FFF2-40B4-BE49-F238E27FC236}">
                <a16:creationId xmlns:a16="http://schemas.microsoft.com/office/drawing/2014/main" id="{31BB91CB-9500-4E5E-9EDE-D5008A4E917E}"/>
              </a:ext>
            </a:extLst>
          </p:cNvPr>
          <p:cNvSpPr>
            <a:spLocks noGrp="1"/>
          </p:cNvSpPr>
          <p:nvPr>
            <p:ph type="title" hasCustomPrompt="1"/>
          </p:nvPr>
        </p:nvSpPr>
        <p:spPr>
          <a:xfrm>
            <a:off x="0" y="0"/>
            <a:ext cx="11111999" cy="1081262"/>
          </a:xfrm>
          <a:solidFill>
            <a:srgbClr val="EF3340"/>
          </a:solidFill>
        </p:spPr>
        <p:txBody>
          <a:bodyPr anchor="ctr">
            <a:normAutofit/>
          </a:bodyPr>
          <a:lstStyle>
            <a:lvl1pPr marL="288000">
              <a:defRPr sz="2800">
                <a:solidFill>
                  <a:schemeClr val="bg1"/>
                </a:solidFill>
              </a:defRPr>
            </a:lvl1pPr>
          </a:lstStyle>
          <a:p>
            <a:r>
              <a:rPr lang="en-US" dirty="0"/>
              <a:t>Click to edit title (Montserrat </a:t>
            </a:r>
            <a:r>
              <a:rPr lang="en-US" dirty="0" err="1"/>
              <a:t>SBold</a:t>
            </a:r>
            <a:r>
              <a:rPr lang="en-US" dirty="0"/>
              <a:t> 32pt)</a:t>
            </a:r>
            <a:endParaRPr lang="en-GB" dirty="0"/>
          </a:p>
        </p:txBody>
      </p:sp>
      <p:sp>
        <p:nvSpPr>
          <p:cNvPr id="6" name="TextBox 5">
            <a:extLst>
              <a:ext uri="{FF2B5EF4-FFF2-40B4-BE49-F238E27FC236}">
                <a16:creationId xmlns:a16="http://schemas.microsoft.com/office/drawing/2014/main" id="{B9F43B23-BFE9-43CF-88DE-195F92E8ADE1}"/>
              </a:ext>
            </a:extLst>
          </p:cNvPr>
          <p:cNvSpPr txBox="1">
            <a:spLocks noChangeAspect="1"/>
          </p:cNvSpPr>
          <p:nvPr userDrawn="1"/>
        </p:nvSpPr>
        <p:spPr>
          <a:xfrm>
            <a:off x="11111999" y="0"/>
            <a:ext cx="1080000" cy="1080000"/>
          </a:xfrm>
          <a:prstGeom prst="rect">
            <a:avLst/>
          </a:prstGeom>
          <a:solidFill>
            <a:schemeClr val="bg1">
              <a:lumMod val="85000"/>
            </a:schemeClr>
          </a:solidFill>
        </p:spPr>
        <p:txBody>
          <a:bodyPr wrap="square" lIns="144000" tIns="144000" rIns="144000" bIns="144000" rtlCol="0" anchor="ctr" anchorCtr="0">
            <a:normAutofit fontScale="62500" lnSpcReduction="20000"/>
          </a:bodyPr>
          <a:lstStyle/>
          <a:p>
            <a:pPr algn="ctr"/>
            <a:fld id="{8F91780E-9C77-46B9-AB94-F052A8528F5F}" type="slidenum">
              <a:rPr lang="en-GB" sz="6600" smtClean="0">
                <a:solidFill>
                  <a:schemeClr val="bg1"/>
                </a:solidFill>
                <a:latin typeface="+mj-lt"/>
              </a:rPr>
              <a:t>‹#›</a:t>
            </a:fld>
            <a:endParaRPr lang="en-GB" sz="6600" dirty="0">
              <a:solidFill>
                <a:schemeClr val="bg1"/>
              </a:solidFill>
              <a:latin typeface="+mj-lt"/>
            </a:endParaRPr>
          </a:p>
        </p:txBody>
      </p:sp>
    </p:spTree>
    <p:extLst>
      <p:ext uri="{BB962C8B-B14F-4D97-AF65-F5344CB8AC3E}">
        <p14:creationId xmlns:p14="http://schemas.microsoft.com/office/powerpoint/2010/main" val="847380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ize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5D0BD88-117C-493C-BBA4-9233C3D702A8}"/>
              </a:ext>
            </a:extLst>
          </p:cNvPr>
          <p:cNvSpPr>
            <a:spLocks noGrp="1"/>
          </p:cNvSpPr>
          <p:nvPr>
            <p:ph type="pic" sz="quarter" idx="10"/>
          </p:nvPr>
        </p:nvSpPr>
        <p:spPr>
          <a:xfrm>
            <a:off x="0" y="0"/>
            <a:ext cx="12192000" cy="6858000"/>
          </a:xfrm>
        </p:spPr>
        <p:txBody>
          <a:bodyPr/>
          <a:lstStyle/>
          <a:p>
            <a:endParaRPr lang="en-GB"/>
          </a:p>
        </p:txBody>
      </p:sp>
    </p:spTree>
    <p:extLst>
      <p:ext uri="{BB962C8B-B14F-4D97-AF65-F5344CB8AC3E}">
        <p14:creationId xmlns:p14="http://schemas.microsoft.com/office/powerpoint/2010/main" val="3729803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248488-61CD-4E32-B053-5F68756EEB31}"/>
              </a:ext>
            </a:extLst>
          </p:cNvPr>
          <p:cNvSpPr>
            <a:spLocks noGrp="1"/>
          </p:cNvSpPr>
          <p:nvPr>
            <p:ph type="title"/>
          </p:nvPr>
        </p:nvSpPr>
        <p:spPr>
          <a:xfrm>
            <a:off x="333723" y="303690"/>
            <a:ext cx="11560151" cy="777572"/>
          </a:xfrm>
          <a:prstGeom prst="rect">
            <a:avLst/>
          </a:prstGeom>
        </p:spPr>
        <p:txBody>
          <a:bodyPr vert="horz" lIns="91440" tIns="45720" rIns="91440" bIns="45720" rtlCol="0" anchor="ctr">
            <a:normAutofit/>
          </a:bodyPr>
          <a:lstStyle/>
          <a:p>
            <a:r>
              <a:rPr lang="en-US" dirty="0"/>
              <a:t>Click to edit title (Montserrat </a:t>
            </a:r>
            <a:r>
              <a:rPr lang="en-US" dirty="0" err="1"/>
              <a:t>SBold</a:t>
            </a:r>
            <a:r>
              <a:rPr lang="en-US" dirty="0"/>
              <a:t> 32pt)</a:t>
            </a:r>
            <a:endParaRPr lang="en-GB" dirty="0"/>
          </a:p>
        </p:txBody>
      </p:sp>
      <p:sp>
        <p:nvSpPr>
          <p:cNvPr id="3" name="Text Placeholder 2">
            <a:extLst>
              <a:ext uri="{FF2B5EF4-FFF2-40B4-BE49-F238E27FC236}">
                <a16:creationId xmlns:a16="http://schemas.microsoft.com/office/drawing/2014/main" id="{240058B3-D103-46C1-A77B-CBE6381B47AA}"/>
              </a:ext>
            </a:extLst>
          </p:cNvPr>
          <p:cNvSpPr>
            <a:spLocks noGrp="1"/>
          </p:cNvSpPr>
          <p:nvPr>
            <p:ph type="body" idx="1"/>
          </p:nvPr>
        </p:nvSpPr>
        <p:spPr>
          <a:xfrm>
            <a:off x="333723" y="1314868"/>
            <a:ext cx="11560151" cy="4812278"/>
          </a:xfrm>
          <a:prstGeom prst="rect">
            <a:avLst/>
          </a:prstGeom>
        </p:spPr>
        <p:txBody>
          <a:bodyPr vert="horz" lIns="91440" tIns="45720" rIns="91440" bIns="45720" rtlCol="0">
            <a:normAutofit/>
          </a:bodyPr>
          <a:lstStyle/>
          <a:p>
            <a:pPr lvl="0"/>
            <a:r>
              <a:rPr lang="en-US" dirty="0"/>
              <a:t>This is body text – open sans light at 17pt. For header you should use Open Sans and select Bold.</a:t>
            </a:r>
          </a:p>
        </p:txBody>
      </p:sp>
    </p:spTree>
    <p:extLst>
      <p:ext uri="{BB962C8B-B14F-4D97-AF65-F5344CB8AC3E}">
        <p14:creationId xmlns:p14="http://schemas.microsoft.com/office/powerpoint/2010/main" val="371899389"/>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66" r:id="rId4"/>
    <p:sldLayoutId id="2147483665" r:id="rId5"/>
    <p:sldLayoutId id="2147483664" r:id="rId6"/>
    <p:sldLayoutId id="2147483655" r:id="rId7"/>
  </p:sldLayoutIdLst>
  <p:hf hdr="0" ftr="0" dt="0"/>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0" indent="0" algn="l" defTabSz="914400" rtl="0" eaLnBrk="1" latinLnBrk="0" hangingPunct="1">
        <a:lnSpc>
          <a:spcPct val="150000"/>
        </a:lnSpc>
        <a:spcBef>
          <a:spcPts val="1000"/>
        </a:spcBef>
        <a:buFont typeface="Arial" panose="020B0604020202020204" pitchFamily="34" charset="0"/>
        <a:buNone/>
        <a:defRPr sz="17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6.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4.xml"/><Relationship Id="rId5" Type="http://schemas.openxmlformats.org/officeDocument/2006/relationships/image" Target="../media/image26.jpg"/><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3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3.jpg"/><Relationship Id="rId7" Type="http://schemas.openxmlformats.org/officeDocument/2006/relationships/image" Target="../media/image47.jpg"/><Relationship Id="rId2" Type="http://schemas.openxmlformats.org/officeDocument/2006/relationships/image" Target="../media/image19.jpg"/><Relationship Id="rId1" Type="http://schemas.openxmlformats.org/officeDocument/2006/relationships/slideLayout" Target="../slideLayouts/slideLayout6.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3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5.jpg"/><Relationship Id="rId7" Type="http://schemas.openxmlformats.org/officeDocument/2006/relationships/image" Target="../media/image59.jpg"/><Relationship Id="rId2" Type="http://schemas.openxmlformats.org/officeDocument/2006/relationships/image" Target="../media/image14.jpg"/><Relationship Id="rId1" Type="http://schemas.openxmlformats.org/officeDocument/2006/relationships/slideLayout" Target="../slideLayouts/slideLayout6.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 Id="rId5" Type="http://schemas.openxmlformats.org/officeDocument/2006/relationships/image" Target="../media/image65.png"/><Relationship Id="rId4" Type="http://schemas.openxmlformats.org/officeDocument/2006/relationships/image" Target="../media/image6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5.xml"/><Relationship Id="rId5" Type="http://schemas.openxmlformats.org/officeDocument/2006/relationships/image" Target="../media/image69.png"/><Relationship Id="rId4" Type="http://schemas.openxmlformats.org/officeDocument/2006/relationships/image" Target="../media/image68.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73.jpg"/><Relationship Id="rId7" Type="http://schemas.openxmlformats.org/officeDocument/2006/relationships/image" Target="../media/image77.jpg"/><Relationship Id="rId2" Type="http://schemas.openxmlformats.org/officeDocument/2006/relationships/image" Target="../media/image72.jpg"/><Relationship Id="rId1" Type="http://schemas.openxmlformats.org/officeDocument/2006/relationships/slideLayout" Target="../slideLayouts/slideLayout6.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7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 Id="rId5" Type="http://schemas.openxmlformats.org/officeDocument/2006/relationships/image" Target="../media/image8.jp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334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52006-9F9A-4AD5-8A4F-6C5A1520061F}"/>
              </a:ext>
            </a:extLst>
          </p:cNvPr>
          <p:cNvSpPr>
            <a:spLocks noGrp="1"/>
          </p:cNvSpPr>
          <p:nvPr>
            <p:ph type="ctrTitle"/>
          </p:nvPr>
        </p:nvSpPr>
        <p:spPr>
          <a:xfrm>
            <a:off x="350321" y="1462458"/>
            <a:ext cx="11554691" cy="2387600"/>
          </a:xfrm>
        </p:spPr>
        <p:txBody>
          <a:bodyPr>
            <a:normAutofit/>
          </a:bodyPr>
          <a:lstStyle/>
          <a:p>
            <a:r>
              <a:rPr lang="en-GB" sz="4800" dirty="0">
                <a:solidFill>
                  <a:schemeClr val="bg1"/>
                </a:solidFill>
                <a:latin typeface="Montserrat Black" panose="00000A00000000000000" pitchFamily="2" charset="0"/>
              </a:rPr>
              <a:t>CEA Training Toolkit</a:t>
            </a:r>
            <a:br>
              <a:rPr lang="en-GB" sz="4800" dirty="0">
                <a:solidFill>
                  <a:schemeClr val="bg1"/>
                </a:solidFill>
                <a:latin typeface="Montserrat Black" panose="00000A00000000000000" pitchFamily="2" charset="0"/>
              </a:rPr>
            </a:br>
            <a:r>
              <a:rPr lang="en-GB" sz="4800" dirty="0">
                <a:solidFill>
                  <a:schemeClr val="bg1"/>
                </a:solidFill>
                <a:latin typeface="Montserrat Black" panose="00000A00000000000000" pitchFamily="2" charset="0"/>
              </a:rPr>
              <a:t>for Ebola Responses</a:t>
            </a:r>
          </a:p>
        </p:txBody>
      </p:sp>
      <p:sp>
        <p:nvSpPr>
          <p:cNvPr id="3" name="Subtitle 2">
            <a:extLst>
              <a:ext uri="{FF2B5EF4-FFF2-40B4-BE49-F238E27FC236}">
                <a16:creationId xmlns:a16="http://schemas.microsoft.com/office/drawing/2014/main" id="{2E4DBFE6-EDD5-434A-8AAE-3E71CD13A463}"/>
              </a:ext>
            </a:extLst>
          </p:cNvPr>
          <p:cNvSpPr>
            <a:spLocks noGrp="1"/>
          </p:cNvSpPr>
          <p:nvPr>
            <p:ph type="subTitle" idx="1"/>
          </p:nvPr>
        </p:nvSpPr>
        <p:spPr>
          <a:xfrm>
            <a:off x="1524000" y="5719745"/>
            <a:ext cx="9144000" cy="384746"/>
          </a:xfrm>
          <a:solidFill>
            <a:schemeClr val="bg1"/>
          </a:solidFill>
        </p:spPr>
        <p:txBody>
          <a:bodyPr>
            <a:normAutofit fontScale="85000" lnSpcReduction="20000"/>
          </a:bodyPr>
          <a:lstStyle/>
          <a:p>
            <a:pPr>
              <a:lnSpc>
                <a:spcPct val="110000"/>
              </a:lnSpc>
              <a:spcBef>
                <a:spcPts val="0"/>
              </a:spcBef>
            </a:pPr>
            <a:r>
              <a:rPr lang="en-GB" dirty="0">
                <a:solidFill>
                  <a:srgbClr val="EF3340"/>
                </a:solidFill>
                <a:latin typeface="Montserrat Thin" panose="00000300000000000000" pitchFamily="2" charset="0"/>
              </a:rPr>
              <a:t>Community Engagement and Accountability</a:t>
            </a:r>
          </a:p>
        </p:txBody>
      </p:sp>
      <p:sp>
        <p:nvSpPr>
          <p:cNvPr id="4" name="Subtitle 2">
            <a:extLst>
              <a:ext uri="{FF2B5EF4-FFF2-40B4-BE49-F238E27FC236}">
                <a16:creationId xmlns:a16="http://schemas.microsoft.com/office/drawing/2014/main" id="{2333693E-4473-4BD0-A17E-13934098D70A}"/>
              </a:ext>
            </a:extLst>
          </p:cNvPr>
          <p:cNvSpPr txBox="1">
            <a:spLocks/>
          </p:cNvSpPr>
          <p:nvPr/>
        </p:nvSpPr>
        <p:spPr>
          <a:xfrm>
            <a:off x="1524000" y="5153300"/>
            <a:ext cx="9144000" cy="384746"/>
          </a:xfrm>
          <a:prstGeom prst="rect">
            <a:avLst/>
          </a:prstGeom>
          <a:noFill/>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latin typeface="Montserrat Black" panose="00000A00000000000000" pitchFamily="2" charset="0"/>
              </a:rPr>
              <a:t>IFRC Official Toolkit</a:t>
            </a:r>
          </a:p>
        </p:txBody>
      </p:sp>
      <p:sp>
        <p:nvSpPr>
          <p:cNvPr id="5" name="Subtitle 2">
            <a:extLst>
              <a:ext uri="{FF2B5EF4-FFF2-40B4-BE49-F238E27FC236}">
                <a16:creationId xmlns:a16="http://schemas.microsoft.com/office/drawing/2014/main" id="{0A1BF105-B42B-4610-B1C2-238FDC458E6F}"/>
              </a:ext>
            </a:extLst>
          </p:cNvPr>
          <p:cNvSpPr txBox="1">
            <a:spLocks/>
          </p:cNvSpPr>
          <p:nvPr/>
        </p:nvSpPr>
        <p:spPr>
          <a:xfrm>
            <a:off x="1524000" y="3657685"/>
            <a:ext cx="9144000" cy="384746"/>
          </a:xfrm>
          <a:prstGeom prst="rect">
            <a:avLst/>
          </a:prstGeom>
          <a:noFill/>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latin typeface="Montserrat Black" panose="00000A00000000000000" pitchFamily="2" charset="0"/>
              </a:rPr>
              <a:t>Module 1</a:t>
            </a:r>
          </a:p>
        </p:txBody>
      </p:sp>
    </p:spTree>
    <p:extLst>
      <p:ext uri="{BB962C8B-B14F-4D97-AF65-F5344CB8AC3E}">
        <p14:creationId xmlns:p14="http://schemas.microsoft.com/office/powerpoint/2010/main" val="3307610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BB5C0DA-79C3-4C40-BB0B-887BD8C0F5E0}"/>
              </a:ext>
            </a:extLst>
          </p:cNvPr>
          <p:cNvSpPr>
            <a:spLocks noGrp="1"/>
          </p:cNvSpPr>
          <p:nvPr>
            <p:ph idx="1"/>
          </p:nvPr>
        </p:nvSpPr>
        <p:spPr>
          <a:xfrm>
            <a:off x="333723" y="1306287"/>
            <a:ext cx="11423962" cy="4820860"/>
          </a:xfrm>
        </p:spPr>
        <p:txBody>
          <a:bodyPr/>
          <a:lstStyle/>
          <a:p>
            <a:pPr>
              <a:lnSpc>
                <a:spcPct val="150000"/>
              </a:lnSpc>
            </a:pPr>
            <a:r>
              <a:rPr lang="en-GB" b="1" dirty="0">
                <a:latin typeface="Open Sans" panose="020B0606030504020204" pitchFamily="34" charset="0"/>
                <a:ea typeface="Open Sans" panose="020B0606030504020204" pitchFamily="34" charset="0"/>
                <a:cs typeface="Open Sans" panose="020B0606030504020204" pitchFamily="34" charset="0"/>
              </a:rPr>
              <a:t>Read the following scenarios and discuss within the wider group whether the actions taken are right or wrong. Tell the group:</a:t>
            </a:r>
          </a:p>
        </p:txBody>
      </p:sp>
      <p:sp>
        <p:nvSpPr>
          <p:cNvPr id="3" name="Title 2">
            <a:extLst>
              <a:ext uri="{FF2B5EF4-FFF2-40B4-BE49-F238E27FC236}">
                <a16:creationId xmlns:a16="http://schemas.microsoft.com/office/drawing/2014/main" id="{24DC1E34-2DCE-468D-969F-FD741DAAB097}"/>
              </a:ext>
            </a:extLst>
          </p:cNvPr>
          <p:cNvSpPr>
            <a:spLocks noGrp="1"/>
          </p:cNvSpPr>
          <p:nvPr>
            <p:ph type="title"/>
          </p:nvPr>
        </p:nvSpPr>
        <p:spPr/>
        <p:txBody>
          <a:bodyPr>
            <a:normAutofit/>
          </a:bodyPr>
          <a:lstStyle/>
          <a:p>
            <a:r>
              <a:rPr lang="en-GB" dirty="0">
                <a:solidFill>
                  <a:schemeClr val="tx1"/>
                </a:solidFill>
              </a:rPr>
              <a:t>Discussion - session 1 scenario questions</a:t>
            </a:r>
          </a:p>
        </p:txBody>
      </p:sp>
      <p:pic>
        <p:nvPicPr>
          <p:cNvPr id="7" name="Picture 6" descr="Icon&#10;&#10;Description automatically generated">
            <a:extLst>
              <a:ext uri="{FF2B5EF4-FFF2-40B4-BE49-F238E27FC236}">
                <a16:creationId xmlns:a16="http://schemas.microsoft.com/office/drawing/2014/main" id="{106630AD-6B36-478D-B1BD-7D304B6061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059" y="4655277"/>
            <a:ext cx="998245" cy="998245"/>
          </a:xfrm>
          <a:prstGeom prst="rect">
            <a:avLst/>
          </a:prstGeom>
        </p:spPr>
      </p:pic>
      <p:pic>
        <p:nvPicPr>
          <p:cNvPr id="8" name="Picture 7">
            <a:extLst>
              <a:ext uri="{FF2B5EF4-FFF2-40B4-BE49-F238E27FC236}">
                <a16:creationId xmlns:a16="http://schemas.microsoft.com/office/drawing/2014/main" id="{2F1FDAE8-0322-4011-BDF9-3F2FC895A5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2059" y="2929877"/>
            <a:ext cx="998245" cy="998245"/>
          </a:xfrm>
          <a:prstGeom prst="rect">
            <a:avLst/>
          </a:prstGeom>
        </p:spPr>
      </p:pic>
      <p:sp>
        <p:nvSpPr>
          <p:cNvPr id="9" name="TextBox 8">
            <a:extLst>
              <a:ext uri="{FF2B5EF4-FFF2-40B4-BE49-F238E27FC236}">
                <a16:creationId xmlns:a16="http://schemas.microsoft.com/office/drawing/2014/main" id="{7C9E62C7-39E4-45FB-82DC-A68F02407765}"/>
              </a:ext>
            </a:extLst>
          </p:cNvPr>
          <p:cNvSpPr txBox="1"/>
          <p:nvPr/>
        </p:nvSpPr>
        <p:spPr>
          <a:xfrm>
            <a:off x="2360744" y="2989456"/>
            <a:ext cx="9043147" cy="879087"/>
          </a:xfrm>
          <a:prstGeom prst="rect">
            <a:avLst/>
          </a:prstGeom>
          <a:noFill/>
        </p:spPr>
        <p:txBody>
          <a:bodyPr wrap="square" rtlCol="0">
            <a:spAutoFit/>
          </a:bodyPr>
          <a:lstStyle/>
          <a:p>
            <a:pPr>
              <a:lnSpc>
                <a:spcPct val="150000"/>
              </a:lnSpc>
            </a:pPr>
            <a:r>
              <a:rPr lang="en-GB" dirty="0"/>
              <a:t>As a volunteer what would you advise in each scenario, based on the health information given?</a:t>
            </a:r>
          </a:p>
        </p:txBody>
      </p:sp>
      <p:sp>
        <p:nvSpPr>
          <p:cNvPr id="10" name="TextBox 9">
            <a:extLst>
              <a:ext uri="{FF2B5EF4-FFF2-40B4-BE49-F238E27FC236}">
                <a16:creationId xmlns:a16="http://schemas.microsoft.com/office/drawing/2014/main" id="{76581C60-028B-496B-A2EE-7B7B645DDE7B}"/>
              </a:ext>
            </a:extLst>
          </p:cNvPr>
          <p:cNvSpPr txBox="1"/>
          <p:nvPr/>
        </p:nvSpPr>
        <p:spPr>
          <a:xfrm>
            <a:off x="2360744" y="4891797"/>
            <a:ext cx="9043147" cy="463588"/>
          </a:xfrm>
          <a:prstGeom prst="rect">
            <a:avLst/>
          </a:prstGeom>
          <a:noFill/>
        </p:spPr>
        <p:txBody>
          <a:bodyPr wrap="square" rtlCol="0">
            <a:spAutoFit/>
          </a:bodyPr>
          <a:lstStyle/>
          <a:p>
            <a:pPr>
              <a:lnSpc>
                <a:spcPct val="150000"/>
              </a:lnSpc>
            </a:pPr>
            <a:r>
              <a:rPr lang="en-GB" dirty="0"/>
              <a:t>Why would you give this advice and how does it help prevent the spread of Ebola?</a:t>
            </a:r>
          </a:p>
        </p:txBody>
      </p:sp>
    </p:spTree>
    <p:extLst>
      <p:ext uri="{BB962C8B-B14F-4D97-AF65-F5344CB8AC3E}">
        <p14:creationId xmlns:p14="http://schemas.microsoft.com/office/powerpoint/2010/main" val="3538202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96E9ED-FE4E-4C85-B69C-7B808570C4C3}"/>
              </a:ext>
            </a:extLst>
          </p:cNvPr>
          <p:cNvSpPr>
            <a:spLocks noGrp="1"/>
          </p:cNvSpPr>
          <p:nvPr>
            <p:ph idx="1"/>
          </p:nvPr>
        </p:nvSpPr>
        <p:spPr>
          <a:xfrm>
            <a:off x="333723" y="1306286"/>
            <a:ext cx="6774213" cy="5118897"/>
          </a:xfrm>
        </p:spPr>
        <p:txBody>
          <a:bodyPr>
            <a:normAutofit/>
          </a:bodyPr>
          <a:lstStyle/>
          <a:p>
            <a:pPr>
              <a:lnSpc>
                <a:spcPct val="150000"/>
              </a:lnSpc>
            </a:pPr>
            <a:r>
              <a:rPr lang="en-GB" b="1" dirty="0">
                <a:latin typeface="Open Sans" panose="020B0606030504020204" pitchFamily="34" charset="0"/>
                <a:ea typeface="Open Sans" panose="020B0606030504020204" pitchFamily="34" charset="0"/>
                <a:cs typeface="Open Sans" panose="020B0606030504020204" pitchFamily="34" charset="0"/>
              </a:rPr>
              <a:t>Scenario A </a:t>
            </a:r>
          </a:p>
          <a:p>
            <a:pPr>
              <a:lnSpc>
                <a:spcPct val="150000"/>
              </a:lnSpc>
            </a:pPr>
            <a:r>
              <a:rPr lang="en-GB" dirty="0"/>
              <a:t>Joseph is a 22-year-old man, from Village Y. During this time of year, it is tradition for many young men leave the village to go hunting. Joseph and his brother have been away for nearly a week to hunt animals that they can bring back home for their family to eat. During their hunting trip, they found some fruit bats that were hidden in a cave. Fruit bats are a delicacy where they come from because of their rich source of protein. Joseph and his brother decide to return home with the fruit bats. When they return to Village Y, they show their family the animals they captured during their trip. They are so delighted that they plan to cook and eat the fruit bats with their family and friends that evening.</a:t>
            </a:r>
          </a:p>
        </p:txBody>
      </p:sp>
      <p:sp>
        <p:nvSpPr>
          <p:cNvPr id="3" name="Title 2">
            <a:extLst>
              <a:ext uri="{FF2B5EF4-FFF2-40B4-BE49-F238E27FC236}">
                <a16:creationId xmlns:a16="http://schemas.microsoft.com/office/drawing/2014/main" id="{DDD0029F-71CB-4D70-A7AA-E6182269EE3C}"/>
              </a:ext>
            </a:extLst>
          </p:cNvPr>
          <p:cNvSpPr>
            <a:spLocks noGrp="1"/>
          </p:cNvSpPr>
          <p:nvPr>
            <p:ph type="title"/>
          </p:nvPr>
        </p:nvSpPr>
        <p:spPr/>
        <p:txBody>
          <a:bodyPr/>
          <a:lstStyle/>
          <a:p>
            <a:r>
              <a:rPr lang="en-GB" dirty="0">
                <a:solidFill>
                  <a:schemeClr val="tx1"/>
                </a:solidFill>
              </a:rPr>
              <a:t>Discussion - session 1 scenario A</a:t>
            </a:r>
          </a:p>
        </p:txBody>
      </p:sp>
      <p:pic>
        <p:nvPicPr>
          <p:cNvPr id="6" name="Picture 5" descr="A picture containing person, person, standing&#10;&#10;Description automatically generated">
            <a:extLst>
              <a:ext uri="{FF2B5EF4-FFF2-40B4-BE49-F238E27FC236}">
                <a16:creationId xmlns:a16="http://schemas.microsoft.com/office/drawing/2014/main" id="{6D2C4A1B-2F62-4DB7-82D5-2C2FD9D3C32D}"/>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44599" t="2449" r="9482" b="2312"/>
          <a:stretch/>
        </p:blipFill>
        <p:spPr>
          <a:xfrm>
            <a:off x="7585732" y="1081262"/>
            <a:ext cx="4608666" cy="5776738"/>
          </a:xfrm>
          <a:prstGeom prst="round2DiagRect">
            <a:avLst>
              <a:gd name="adj1" fmla="val 50000"/>
              <a:gd name="adj2" fmla="val 0"/>
            </a:avLst>
          </a:prstGeom>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2142299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39D423-47DE-43A2-82EC-8FBEB0E20C9E}"/>
              </a:ext>
            </a:extLst>
          </p:cNvPr>
          <p:cNvSpPr>
            <a:spLocks noGrp="1"/>
          </p:cNvSpPr>
          <p:nvPr>
            <p:ph idx="1"/>
          </p:nvPr>
        </p:nvSpPr>
        <p:spPr>
          <a:xfrm>
            <a:off x="333723" y="1306287"/>
            <a:ext cx="6995227" cy="4820860"/>
          </a:xfrm>
        </p:spPr>
        <p:txBody>
          <a:bodyPr>
            <a:normAutofit/>
          </a:bodyPr>
          <a:lstStyle/>
          <a:p>
            <a:pPr>
              <a:lnSpc>
                <a:spcPct val="150000"/>
              </a:lnSpc>
            </a:pPr>
            <a:r>
              <a:rPr lang="en-GB" b="1" dirty="0">
                <a:latin typeface="Open Sans" panose="020B0606030504020204" pitchFamily="34" charset="0"/>
                <a:ea typeface="Open Sans" panose="020B0606030504020204" pitchFamily="34" charset="0"/>
                <a:cs typeface="Open Sans" panose="020B0606030504020204" pitchFamily="34" charset="0"/>
              </a:rPr>
              <a:t>Scenario B</a:t>
            </a:r>
          </a:p>
          <a:p>
            <a:pPr>
              <a:lnSpc>
                <a:spcPct val="150000"/>
              </a:lnSpc>
            </a:pPr>
            <a:r>
              <a:rPr lang="en-GB" dirty="0" err="1"/>
              <a:t>Kavira</a:t>
            </a:r>
            <a:r>
              <a:rPr lang="en-GB" dirty="0"/>
              <a:t> is a single mother living in Town A with three young children. Over the last month, </a:t>
            </a:r>
            <a:r>
              <a:rPr lang="en-GB" dirty="0" err="1"/>
              <a:t>Kavira</a:t>
            </a:r>
            <a:r>
              <a:rPr lang="en-GB" dirty="0"/>
              <a:t> has been caring for her husband, who passed away just a few weeks ago after falling ill. Lately, </a:t>
            </a:r>
            <a:r>
              <a:rPr lang="en-GB" dirty="0" err="1"/>
              <a:t>Kavira</a:t>
            </a:r>
            <a:r>
              <a:rPr lang="en-GB" dirty="0"/>
              <a:t> herself has been feeling sick with a high fever of 40C, severe body aches, and unable to keep food down. Despite feeling unwell, she does not want to seek medical care because she needs to take care of her children at home. She also cannot afford the transport costs to the health clinic. A group of neighbours want to help her, so they start to come by every day to care for </a:t>
            </a:r>
            <a:r>
              <a:rPr lang="en-GB" dirty="0" err="1"/>
              <a:t>Kavira</a:t>
            </a:r>
            <a:r>
              <a:rPr lang="en-GB" dirty="0"/>
              <a:t> and her children by cooking them food, cleaning her house, and washing the dirty clothes.</a:t>
            </a:r>
          </a:p>
        </p:txBody>
      </p:sp>
      <p:sp>
        <p:nvSpPr>
          <p:cNvPr id="3" name="Title 2">
            <a:extLst>
              <a:ext uri="{FF2B5EF4-FFF2-40B4-BE49-F238E27FC236}">
                <a16:creationId xmlns:a16="http://schemas.microsoft.com/office/drawing/2014/main" id="{ABEEAA3B-B864-4A62-850B-65BA2EA1DF03}"/>
              </a:ext>
            </a:extLst>
          </p:cNvPr>
          <p:cNvSpPr>
            <a:spLocks noGrp="1"/>
          </p:cNvSpPr>
          <p:nvPr>
            <p:ph type="title"/>
          </p:nvPr>
        </p:nvSpPr>
        <p:spPr/>
        <p:txBody>
          <a:bodyPr/>
          <a:lstStyle/>
          <a:p>
            <a:r>
              <a:rPr lang="en-GB" dirty="0">
                <a:solidFill>
                  <a:schemeClr val="tx1"/>
                </a:solidFill>
              </a:rPr>
              <a:t>Discussion - session 1 scenario B</a:t>
            </a:r>
          </a:p>
        </p:txBody>
      </p:sp>
      <p:pic>
        <p:nvPicPr>
          <p:cNvPr id="15" name="Picture 14">
            <a:extLst>
              <a:ext uri="{FF2B5EF4-FFF2-40B4-BE49-F238E27FC236}">
                <a16:creationId xmlns:a16="http://schemas.microsoft.com/office/drawing/2014/main" id="{0662F669-A72C-4B74-8790-CE423D3F93A9}"/>
              </a:ext>
            </a:extLst>
          </p:cNvPr>
          <p:cNvPicPr>
            <a:picLocks noChangeAspect="1"/>
          </p:cNvPicPr>
          <p:nvPr/>
        </p:nvPicPr>
        <p:blipFill>
          <a:blip r:embed="rId2">
            <a:alphaModFix/>
            <a:extLst>
              <a:ext uri="{28A0092B-C50C-407E-A947-70E740481C1C}">
                <a14:useLocalDpi xmlns:a14="http://schemas.microsoft.com/office/drawing/2010/main" val="0"/>
              </a:ext>
            </a:extLst>
          </a:blip>
          <a:srcRect l="23378" r="23378"/>
          <a:stretch/>
        </p:blipFill>
        <p:spPr>
          <a:xfrm>
            <a:off x="7585732" y="1081262"/>
            <a:ext cx="4608666" cy="5776738"/>
          </a:xfrm>
          <a:prstGeom prst="round2DiagRect">
            <a:avLst>
              <a:gd name="adj1" fmla="val 50000"/>
              <a:gd name="adj2" fmla="val 0"/>
            </a:avLst>
          </a:prstGeom>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2290050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0182C-A570-4277-83BD-0EF6BA014B9A}"/>
              </a:ext>
            </a:extLst>
          </p:cNvPr>
          <p:cNvSpPr>
            <a:spLocks noGrp="1"/>
          </p:cNvSpPr>
          <p:nvPr>
            <p:ph idx="1"/>
          </p:nvPr>
        </p:nvSpPr>
        <p:spPr>
          <a:xfrm>
            <a:off x="333723" y="1306287"/>
            <a:ext cx="6933351" cy="4820860"/>
          </a:xfrm>
        </p:spPr>
        <p:txBody>
          <a:bodyPr/>
          <a:lstStyle/>
          <a:p>
            <a:pPr>
              <a:lnSpc>
                <a:spcPct val="150000"/>
              </a:lnSpc>
            </a:pPr>
            <a:r>
              <a:rPr lang="en-GB" b="1" dirty="0">
                <a:latin typeface="Open Sans" panose="020B0606030504020204" pitchFamily="34" charset="0"/>
                <a:ea typeface="Open Sans" panose="020B0606030504020204" pitchFamily="34" charset="0"/>
                <a:cs typeface="Open Sans" panose="020B0606030504020204" pitchFamily="34" charset="0"/>
              </a:rPr>
              <a:t>Scenario C</a:t>
            </a:r>
          </a:p>
          <a:p>
            <a:pPr>
              <a:lnSpc>
                <a:spcPct val="150000"/>
              </a:lnSpc>
            </a:pPr>
            <a:r>
              <a:rPr lang="en-GB" dirty="0"/>
              <a:t>Fabrice is a 10-year-old boy from Village X who recently passed away after being diagnosed with Ebola. When news came out of his death there were many people from the village that wanted to pay their respects. His family members and the village leaders have planned a traditional burial, with more than 100 people from different villages invited. In traditional burials in Village X, it is customary to cleanse the corpse with herbs and bury the bodies in a hut after digging a small hole and wrapping the corpse in grass.</a:t>
            </a:r>
          </a:p>
        </p:txBody>
      </p:sp>
      <p:sp>
        <p:nvSpPr>
          <p:cNvPr id="3" name="Title 2">
            <a:extLst>
              <a:ext uri="{FF2B5EF4-FFF2-40B4-BE49-F238E27FC236}">
                <a16:creationId xmlns:a16="http://schemas.microsoft.com/office/drawing/2014/main" id="{D8D27CAF-A00E-4B2B-AA21-E465E75F1833}"/>
              </a:ext>
            </a:extLst>
          </p:cNvPr>
          <p:cNvSpPr>
            <a:spLocks noGrp="1"/>
          </p:cNvSpPr>
          <p:nvPr>
            <p:ph type="title"/>
          </p:nvPr>
        </p:nvSpPr>
        <p:spPr/>
        <p:txBody>
          <a:bodyPr/>
          <a:lstStyle/>
          <a:p>
            <a:r>
              <a:rPr lang="en-GB" dirty="0">
                <a:solidFill>
                  <a:schemeClr val="tx1"/>
                </a:solidFill>
              </a:rPr>
              <a:t>Discussion - session 1 scenario C</a:t>
            </a:r>
          </a:p>
        </p:txBody>
      </p:sp>
      <p:pic>
        <p:nvPicPr>
          <p:cNvPr id="6" name="Picture 5">
            <a:extLst>
              <a:ext uri="{FF2B5EF4-FFF2-40B4-BE49-F238E27FC236}">
                <a16:creationId xmlns:a16="http://schemas.microsoft.com/office/drawing/2014/main" id="{9422A645-9D43-4C17-B98E-3AAEBA4C40FE}"/>
              </a:ext>
            </a:extLst>
          </p:cNvPr>
          <p:cNvPicPr>
            <a:picLocks noChangeAspect="1"/>
          </p:cNvPicPr>
          <p:nvPr/>
        </p:nvPicPr>
        <p:blipFill>
          <a:blip r:embed="rId2">
            <a:extLst>
              <a:ext uri="{28A0092B-C50C-407E-A947-70E740481C1C}">
                <a14:useLocalDpi xmlns:a14="http://schemas.microsoft.com/office/drawing/2010/main" val="0"/>
              </a:ext>
            </a:extLst>
          </a:blip>
          <a:srcRect l="23403" r="23403"/>
          <a:stretch/>
        </p:blipFill>
        <p:spPr>
          <a:xfrm>
            <a:off x="7585732" y="1081262"/>
            <a:ext cx="4608666" cy="5776738"/>
          </a:xfrm>
          <a:prstGeom prst="round2DiagRect">
            <a:avLst>
              <a:gd name="adj1" fmla="val 50000"/>
              <a:gd name="adj2" fmla="val 0"/>
            </a:avLst>
          </a:prstGeom>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667428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455E56-39EF-425B-9CD8-29595BE23E70}"/>
              </a:ext>
            </a:extLst>
          </p:cNvPr>
          <p:cNvSpPr>
            <a:spLocks noGrp="1"/>
          </p:cNvSpPr>
          <p:nvPr>
            <p:ph type="title"/>
          </p:nvPr>
        </p:nvSpPr>
        <p:spPr/>
        <p:txBody>
          <a:bodyPr/>
          <a:lstStyle/>
          <a:p>
            <a:r>
              <a:rPr lang="en-GB"/>
              <a:t>Session I Summary</a:t>
            </a:r>
            <a:endParaRPr lang="en-GB" dirty="0"/>
          </a:p>
        </p:txBody>
      </p:sp>
      <p:pic>
        <p:nvPicPr>
          <p:cNvPr id="18" name="Picture 17" descr="Text&#10;&#10;Description automatically generated">
            <a:extLst>
              <a:ext uri="{FF2B5EF4-FFF2-40B4-BE49-F238E27FC236}">
                <a16:creationId xmlns:a16="http://schemas.microsoft.com/office/drawing/2014/main" id="{4A672CCD-EA7B-4EF9-A98C-4A412C21A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776" y="1386204"/>
            <a:ext cx="3525784" cy="2305058"/>
          </a:xfrm>
          <a:prstGeom prst="rect">
            <a:avLst/>
          </a:prstGeom>
        </p:spPr>
      </p:pic>
      <p:pic>
        <p:nvPicPr>
          <p:cNvPr id="20" name="Picture 19" descr="Text&#10;&#10;Description automatically generated">
            <a:extLst>
              <a:ext uri="{FF2B5EF4-FFF2-40B4-BE49-F238E27FC236}">
                <a16:creationId xmlns:a16="http://schemas.microsoft.com/office/drawing/2014/main" id="{FDE4947A-07B5-4DDC-8C60-4E75EEDC70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6867" y="1386204"/>
            <a:ext cx="3511848" cy="2302740"/>
          </a:xfrm>
          <a:prstGeom prst="rect">
            <a:avLst/>
          </a:prstGeom>
        </p:spPr>
      </p:pic>
      <p:pic>
        <p:nvPicPr>
          <p:cNvPr id="22" name="Picture 21" descr="Graphical user interface, text, application&#10;&#10;Description automatically generated">
            <a:extLst>
              <a:ext uri="{FF2B5EF4-FFF2-40B4-BE49-F238E27FC236}">
                <a16:creationId xmlns:a16="http://schemas.microsoft.com/office/drawing/2014/main" id="{2BE5303B-4872-4D16-A564-EADEBC524E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2442" y="1386203"/>
            <a:ext cx="3498264" cy="2302741"/>
          </a:xfrm>
          <a:prstGeom prst="rect">
            <a:avLst/>
          </a:prstGeom>
        </p:spPr>
      </p:pic>
      <p:pic>
        <p:nvPicPr>
          <p:cNvPr id="26" name="Picture 25" descr="Graphical user interface, text, application&#10;&#10;Description automatically generated">
            <a:extLst>
              <a:ext uri="{FF2B5EF4-FFF2-40B4-BE49-F238E27FC236}">
                <a16:creationId xmlns:a16="http://schemas.microsoft.com/office/drawing/2014/main" id="{A3931D14-6CB7-4B08-B961-4D2D7105E5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775" y="3989436"/>
            <a:ext cx="3498265" cy="2293833"/>
          </a:xfrm>
          <a:prstGeom prst="rect">
            <a:avLst/>
          </a:prstGeom>
        </p:spPr>
      </p:pic>
      <p:pic>
        <p:nvPicPr>
          <p:cNvPr id="30" name="Picture 29" descr="A picture containing graphical user interface&#10;&#10;Description automatically generated">
            <a:extLst>
              <a:ext uri="{FF2B5EF4-FFF2-40B4-BE49-F238E27FC236}">
                <a16:creationId xmlns:a16="http://schemas.microsoft.com/office/drawing/2014/main" id="{84A2797F-0B39-414F-BE50-B782C39238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6867" y="3989437"/>
            <a:ext cx="3498265" cy="2293833"/>
          </a:xfrm>
          <a:prstGeom prst="rect">
            <a:avLst/>
          </a:prstGeom>
        </p:spPr>
      </p:pic>
      <p:pic>
        <p:nvPicPr>
          <p:cNvPr id="34" name="Picture 33" descr="Text&#10;&#10;Description automatically generated">
            <a:extLst>
              <a:ext uri="{FF2B5EF4-FFF2-40B4-BE49-F238E27FC236}">
                <a16:creationId xmlns:a16="http://schemas.microsoft.com/office/drawing/2014/main" id="{46DDAF64-D80E-4B1E-A208-1F75B97E98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92442" y="3996202"/>
            <a:ext cx="3498265" cy="2287067"/>
          </a:xfrm>
          <a:prstGeom prst="rect">
            <a:avLst/>
          </a:prstGeom>
        </p:spPr>
      </p:pic>
    </p:spTree>
    <p:extLst>
      <p:ext uri="{BB962C8B-B14F-4D97-AF65-F5344CB8AC3E}">
        <p14:creationId xmlns:p14="http://schemas.microsoft.com/office/powerpoint/2010/main" val="79628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EFEDE1-F22A-4F1E-9E57-DCD2D6C9622F}"/>
              </a:ext>
            </a:extLst>
          </p:cNvPr>
          <p:cNvSpPr>
            <a:spLocks noGrp="1"/>
          </p:cNvSpPr>
          <p:nvPr>
            <p:ph type="title"/>
          </p:nvPr>
        </p:nvSpPr>
        <p:spPr>
          <a:xfrm>
            <a:off x="333724" y="0"/>
            <a:ext cx="10778276" cy="2694432"/>
          </a:xfrm>
        </p:spPr>
        <p:txBody>
          <a:bodyPr/>
          <a:lstStyle/>
          <a:p>
            <a:r>
              <a:rPr lang="en-GB" dirty="0">
                <a:solidFill>
                  <a:schemeClr val="bg1"/>
                </a:solidFill>
                <a:highlight>
                  <a:srgbClr val="FF0000"/>
                </a:highlight>
                <a:latin typeface="Montserrat Black" panose="00000A00000000000000" pitchFamily="2" charset="0"/>
              </a:rPr>
              <a:t>Session II</a:t>
            </a:r>
            <a:br>
              <a:rPr lang="en-GB" dirty="0">
                <a:solidFill>
                  <a:schemeClr val="bg1"/>
                </a:solidFill>
                <a:highlight>
                  <a:srgbClr val="FF0000"/>
                </a:highlight>
                <a:latin typeface="Montserrat Black" panose="00000A00000000000000" pitchFamily="2" charset="0"/>
              </a:rPr>
            </a:br>
            <a:br>
              <a:rPr lang="en-GB" dirty="0">
                <a:solidFill>
                  <a:srgbClr val="011E41"/>
                </a:solidFill>
                <a:latin typeface="Montserrat Black" panose="00000A00000000000000" pitchFamily="2" charset="0"/>
              </a:rPr>
            </a:br>
            <a:r>
              <a:rPr lang="en-GB" dirty="0">
                <a:solidFill>
                  <a:srgbClr val="011E41"/>
                </a:solidFill>
                <a:latin typeface="Montserrat Black" panose="00000A00000000000000" pitchFamily="2" charset="0"/>
              </a:rPr>
              <a:t>CEA Ebola outbreak response approaches and expectations</a:t>
            </a:r>
          </a:p>
        </p:txBody>
      </p:sp>
      <p:sp>
        <p:nvSpPr>
          <p:cNvPr id="4" name="Content Placeholder 5">
            <a:extLst>
              <a:ext uri="{FF2B5EF4-FFF2-40B4-BE49-F238E27FC236}">
                <a16:creationId xmlns:a16="http://schemas.microsoft.com/office/drawing/2014/main" id="{73DFCB11-4B65-4D71-8A1D-0F329732BF07}"/>
              </a:ext>
            </a:extLst>
          </p:cNvPr>
          <p:cNvSpPr>
            <a:spLocks noGrp="1"/>
          </p:cNvSpPr>
          <p:nvPr>
            <p:ph idx="1"/>
          </p:nvPr>
        </p:nvSpPr>
        <p:spPr>
          <a:xfrm>
            <a:off x="333723" y="2351313"/>
            <a:ext cx="11560151" cy="3775833"/>
          </a:xfrm>
        </p:spPr>
        <p:txBody>
          <a:bodyPr/>
          <a:lstStyle/>
          <a:p>
            <a:r>
              <a:rPr lang="en-GB" dirty="0"/>
              <a:t>Evidence has shown that to successfully control an Ebola outbreak, CEA needs to be at the centre of any response. Trusted, clear, and effective communication and engagement approaches are critical to ensure that fear, panic, and rumours do not undermine response efforts or encourage the spread of disease. Good community engagement can help responders to better understand the perceptions and behaviours of different groups that make up a community and ensure the continued and active development of effective and targeted messaging. Remember - CEA is key to successfully controlling Ebola outbreaks.</a:t>
            </a:r>
          </a:p>
        </p:txBody>
      </p:sp>
      <p:pic>
        <p:nvPicPr>
          <p:cNvPr id="6" name="Picture 5" descr="Icon&#10;&#10;Description automatically generated">
            <a:extLst>
              <a:ext uri="{FF2B5EF4-FFF2-40B4-BE49-F238E27FC236}">
                <a16:creationId xmlns:a16="http://schemas.microsoft.com/office/drawing/2014/main" id="{ED7DBB69-66F1-487C-BCE7-7A29BC1B33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9905" y="4628159"/>
            <a:ext cx="2083969" cy="1819726"/>
          </a:xfrm>
          <a:prstGeom prst="rect">
            <a:avLst/>
          </a:prstGeom>
        </p:spPr>
      </p:pic>
    </p:spTree>
    <p:extLst>
      <p:ext uri="{BB962C8B-B14F-4D97-AF65-F5344CB8AC3E}">
        <p14:creationId xmlns:p14="http://schemas.microsoft.com/office/powerpoint/2010/main" val="3103703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D937EE-FF4A-4A9A-88A3-976F8E45D6B5}"/>
              </a:ext>
            </a:extLst>
          </p:cNvPr>
          <p:cNvSpPr>
            <a:spLocks noGrp="1"/>
          </p:cNvSpPr>
          <p:nvPr>
            <p:ph type="title"/>
          </p:nvPr>
        </p:nvSpPr>
        <p:spPr/>
        <p:txBody>
          <a:bodyPr>
            <a:normAutofit/>
          </a:bodyPr>
          <a:lstStyle/>
          <a:p>
            <a:r>
              <a:rPr lang="en-GB" sz="2800" dirty="0"/>
              <a:t>Session II – Learning Objectives</a:t>
            </a:r>
          </a:p>
        </p:txBody>
      </p:sp>
      <p:pic>
        <p:nvPicPr>
          <p:cNvPr id="7" name="Picture 6" descr="Graphical user interface, text, application, email&#10;&#10;Description automatically generated">
            <a:extLst>
              <a:ext uri="{FF2B5EF4-FFF2-40B4-BE49-F238E27FC236}">
                <a16:creationId xmlns:a16="http://schemas.microsoft.com/office/drawing/2014/main" id="{9C346EE7-F5A1-40C4-AE97-7EA30D9279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389" y="2480960"/>
            <a:ext cx="10144062" cy="3428693"/>
          </a:xfrm>
          <a:prstGeom prst="rect">
            <a:avLst/>
          </a:prstGeom>
        </p:spPr>
      </p:pic>
      <p:sp>
        <p:nvSpPr>
          <p:cNvPr id="4" name="TextBox 3">
            <a:extLst>
              <a:ext uri="{FF2B5EF4-FFF2-40B4-BE49-F238E27FC236}">
                <a16:creationId xmlns:a16="http://schemas.microsoft.com/office/drawing/2014/main" id="{DBA1A512-DE7E-46EA-960C-6FDA75699BA3}"/>
              </a:ext>
            </a:extLst>
          </p:cNvPr>
          <p:cNvSpPr txBox="1"/>
          <p:nvPr/>
        </p:nvSpPr>
        <p:spPr>
          <a:xfrm>
            <a:off x="350502" y="1505891"/>
            <a:ext cx="11841498" cy="461665"/>
          </a:xfrm>
          <a:prstGeom prst="rect">
            <a:avLst/>
          </a:prstGeom>
          <a:noFill/>
        </p:spPr>
        <p:txBody>
          <a:bodyPr wrap="square">
            <a:spAutoFit/>
          </a:bodyPr>
          <a:lstStyle/>
          <a:p>
            <a:r>
              <a:rPr lang="en-GB" sz="2400" dirty="0"/>
              <a:t>After completing this session, participants will be able to:</a:t>
            </a:r>
          </a:p>
        </p:txBody>
      </p:sp>
    </p:spTree>
    <p:extLst>
      <p:ext uri="{BB962C8B-B14F-4D97-AF65-F5344CB8AC3E}">
        <p14:creationId xmlns:p14="http://schemas.microsoft.com/office/powerpoint/2010/main" val="2786280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8181CD-6B43-4E86-A5F3-D941F1C7F146}"/>
              </a:ext>
            </a:extLst>
          </p:cNvPr>
          <p:cNvSpPr>
            <a:spLocks noGrp="1"/>
          </p:cNvSpPr>
          <p:nvPr>
            <p:ph idx="1"/>
          </p:nvPr>
        </p:nvSpPr>
        <p:spPr/>
        <p:txBody>
          <a:bodyPr>
            <a:normAutofit fontScale="70000" lnSpcReduction="20000"/>
          </a:bodyPr>
          <a:lstStyle/>
          <a:p>
            <a:r>
              <a:rPr lang="en-GB" sz="1800" b="1" dirty="0">
                <a:latin typeface="Open Sans" panose="020B0606030504020204" pitchFamily="34" charset="0"/>
              </a:rPr>
              <a:t>What is community engagement?</a:t>
            </a:r>
          </a:p>
          <a:p>
            <a:r>
              <a:rPr lang="en-GB" sz="1800" dirty="0"/>
              <a:t>Community engagement and accountability (CEA) is an approach to Red Cross Red Crescent programming and operations. It is supported by a set of activities that help to put communities at the centre of what we do, by integrating communication and participation throughout the programme cycle or operation. </a:t>
            </a:r>
          </a:p>
          <a:p>
            <a:r>
              <a:rPr lang="en-GB" sz="1800" dirty="0"/>
              <a:t>CEA encourages those involved in programmes and operations to adopt innovative approaches to better understand and engage with people and communities and help them address unhealthy and unsafe practices.</a:t>
            </a:r>
          </a:p>
          <a:p>
            <a:r>
              <a:rPr lang="en-GB" sz="1800" dirty="0"/>
              <a:t>In the context of the RC/RC CEA Guide, “community” refers to any group of people your programme or activity is aiming to support. This can be further defined by:</a:t>
            </a:r>
          </a:p>
          <a:p>
            <a:r>
              <a:rPr lang="en-GB" sz="1800" dirty="0"/>
              <a:t>Geographical region, such as:</a:t>
            </a:r>
          </a:p>
          <a:p>
            <a:pPr marL="171450" indent="-171450">
              <a:lnSpc>
                <a:spcPct val="100000"/>
              </a:lnSpc>
              <a:buFont typeface="Arial" panose="020B0604020202020204" pitchFamily="34" charset="0"/>
              <a:buChar char="•"/>
            </a:pPr>
            <a:r>
              <a:rPr lang="en-GB" sz="1800" dirty="0"/>
              <a:t>Rural.</a:t>
            </a:r>
          </a:p>
          <a:p>
            <a:pPr marL="171450" indent="-171450">
              <a:lnSpc>
                <a:spcPct val="100000"/>
              </a:lnSpc>
              <a:buFont typeface="Arial" panose="020B0604020202020204" pitchFamily="34" charset="0"/>
              <a:buChar char="•"/>
            </a:pPr>
            <a:r>
              <a:rPr lang="en-GB" sz="1800" dirty="0"/>
              <a:t>Urban.</a:t>
            </a:r>
          </a:p>
          <a:p>
            <a:pPr marL="171450" indent="-171450">
              <a:lnSpc>
                <a:spcPct val="100000"/>
              </a:lnSpc>
              <a:buFont typeface="Arial" panose="020B0604020202020204" pitchFamily="34" charset="0"/>
              <a:buChar char="•"/>
            </a:pPr>
            <a:r>
              <a:rPr lang="en-GB" sz="1800" dirty="0"/>
              <a:t>Living in temporary or permanent camps.</a:t>
            </a:r>
          </a:p>
          <a:p>
            <a:pPr marL="171450" indent="-171450">
              <a:lnSpc>
                <a:spcPct val="100000"/>
              </a:lnSpc>
              <a:buFont typeface="Arial" panose="020B0604020202020204" pitchFamily="34" charset="0"/>
              <a:buChar char="•"/>
            </a:pPr>
            <a:r>
              <a:rPr lang="en-GB" sz="1800" dirty="0"/>
              <a:t>On the move, such as migrants or nomads.</a:t>
            </a:r>
          </a:p>
          <a:p>
            <a:pPr marL="171450" indent="-171450">
              <a:lnSpc>
                <a:spcPct val="100000"/>
              </a:lnSpc>
              <a:buFont typeface="Arial" panose="020B0604020202020204" pitchFamily="34" charset="0"/>
              <a:buChar char="•"/>
            </a:pPr>
            <a:r>
              <a:rPr lang="en-GB" sz="1800" dirty="0"/>
              <a:t>Personal characteristics such as age, gender, disability, or vulnerability level such as pregnant women.</a:t>
            </a:r>
          </a:p>
          <a:p>
            <a:pPr marL="171450" indent="-171450">
              <a:lnSpc>
                <a:spcPct val="100000"/>
              </a:lnSpc>
              <a:buFont typeface="Arial" panose="020B0604020202020204" pitchFamily="34" charset="0"/>
              <a:buChar char="•"/>
            </a:pPr>
            <a:r>
              <a:rPr lang="en-GB" sz="1800" dirty="0"/>
              <a:t>In today’s world communities may even be online!</a:t>
            </a:r>
          </a:p>
        </p:txBody>
      </p:sp>
      <p:sp>
        <p:nvSpPr>
          <p:cNvPr id="3" name="Title 2">
            <a:extLst>
              <a:ext uri="{FF2B5EF4-FFF2-40B4-BE49-F238E27FC236}">
                <a16:creationId xmlns:a16="http://schemas.microsoft.com/office/drawing/2014/main" id="{82535CC5-B099-45BF-9730-97A04D9F70B5}"/>
              </a:ext>
            </a:extLst>
          </p:cNvPr>
          <p:cNvSpPr>
            <a:spLocks noGrp="1"/>
          </p:cNvSpPr>
          <p:nvPr>
            <p:ph type="title"/>
          </p:nvPr>
        </p:nvSpPr>
        <p:spPr/>
        <p:txBody>
          <a:bodyPr>
            <a:normAutofit/>
          </a:bodyPr>
          <a:lstStyle/>
          <a:p>
            <a:pPr>
              <a:lnSpc>
                <a:spcPct val="100000"/>
              </a:lnSpc>
            </a:pPr>
            <a:r>
              <a:rPr lang="en-GB" sz="2800" dirty="0"/>
              <a:t>II.1.  CEA Ebola outbreak response general information, expectations, and approaches</a:t>
            </a:r>
            <a:r>
              <a:rPr lang="en-GB" sz="2800" baseline="30000" dirty="0"/>
              <a:t> # 1/2</a:t>
            </a:r>
            <a:endParaRPr lang="en-GB" sz="2800" dirty="0"/>
          </a:p>
        </p:txBody>
      </p:sp>
    </p:spTree>
    <p:extLst>
      <p:ext uri="{BB962C8B-B14F-4D97-AF65-F5344CB8AC3E}">
        <p14:creationId xmlns:p14="http://schemas.microsoft.com/office/powerpoint/2010/main" val="1185313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C6954C-9B39-4AC3-B2CF-C57083EF8A80}"/>
              </a:ext>
            </a:extLst>
          </p:cNvPr>
          <p:cNvSpPr>
            <a:spLocks noGrp="1"/>
          </p:cNvSpPr>
          <p:nvPr>
            <p:ph idx="1"/>
          </p:nvPr>
        </p:nvSpPr>
        <p:spPr/>
        <p:txBody>
          <a:bodyPr>
            <a:normAutofit fontScale="92500" lnSpcReduction="10000"/>
          </a:bodyPr>
          <a:lstStyle/>
          <a:p>
            <a:r>
              <a:rPr lang="en-GB" sz="1800" b="1" dirty="0">
                <a:latin typeface="Open Sans" panose="020B0606030504020204" pitchFamily="34" charset="0"/>
              </a:rPr>
              <a:t>“Accountability” within CEA means:</a:t>
            </a:r>
          </a:p>
          <a:p>
            <a:pPr marL="285750" indent="-285750">
              <a:buFont typeface="Arial" panose="020B0604020202020204" pitchFamily="34" charset="0"/>
              <a:buChar char="•"/>
            </a:pPr>
            <a:r>
              <a:rPr lang="en-GB" sz="1800" dirty="0"/>
              <a:t>Sharing honest and timely information with communities about who we are and what we are doing. We do this using channels and methods of communication preferred and understood by the community.</a:t>
            </a:r>
          </a:p>
          <a:p>
            <a:pPr marL="285750" indent="-285750">
              <a:buFont typeface="Arial" panose="020B0604020202020204" pitchFamily="34" charset="0"/>
              <a:buChar char="•"/>
            </a:pPr>
            <a:r>
              <a:rPr lang="en-GB" sz="1800" dirty="0"/>
              <a:t>Communicating regularly with communities. We ask and listen to what they think, need, want, and believe and act on that information.</a:t>
            </a:r>
          </a:p>
          <a:p>
            <a:pPr marL="285750" indent="-285750">
              <a:buFont typeface="Arial" panose="020B0604020202020204" pitchFamily="34" charset="0"/>
              <a:buChar char="•"/>
            </a:pPr>
            <a:r>
              <a:rPr lang="en-GB" sz="1800" dirty="0"/>
              <a:t>Participation. We ensure communities can and do participate in decision-making and play an active role in guiding activities and plans.</a:t>
            </a:r>
          </a:p>
          <a:p>
            <a:pPr marL="285750" indent="-285750">
              <a:buFont typeface="Arial" panose="020B0604020202020204" pitchFamily="34" charset="0"/>
              <a:buChar char="•"/>
            </a:pPr>
            <a:r>
              <a:rPr lang="en-GB" sz="1800" dirty="0"/>
              <a:t>Learning. Learning is linked to acting on feedback and is about learning from what the community tell us from past programmes, enabling us to avoid repeating the same mistakes. We also learn from the community who are a source of knowledge and expertise on their own situation, needs, and solutions to issues. For example, we can learn from traditional community practices.</a:t>
            </a:r>
          </a:p>
          <a:p>
            <a:endParaRPr lang="en-GB" dirty="0"/>
          </a:p>
        </p:txBody>
      </p:sp>
      <p:sp>
        <p:nvSpPr>
          <p:cNvPr id="3" name="Title 2">
            <a:extLst>
              <a:ext uri="{FF2B5EF4-FFF2-40B4-BE49-F238E27FC236}">
                <a16:creationId xmlns:a16="http://schemas.microsoft.com/office/drawing/2014/main" id="{A54416B5-2D89-47DA-BAD2-EC686976B6AD}"/>
              </a:ext>
            </a:extLst>
          </p:cNvPr>
          <p:cNvSpPr>
            <a:spLocks noGrp="1"/>
          </p:cNvSpPr>
          <p:nvPr>
            <p:ph type="title"/>
          </p:nvPr>
        </p:nvSpPr>
        <p:spPr/>
        <p:txBody>
          <a:bodyPr>
            <a:normAutofit/>
          </a:bodyPr>
          <a:lstStyle/>
          <a:p>
            <a:pPr>
              <a:lnSpc>
                <a:spcPct val="100000"/>
              </a:lnSpc>
            </a:pPr>
            <a:r>
              <a:rPr lang="en-GB" sz="2800" dirty="0"/>
              <a:t>II.1.  CEA Ebola outbreak response general information, expectations, and approaches</a:t>
            </a:r>
            <a:r>
              <a:rPr lang="en-GB" sz="2800" baseline="30000" dirty="0"/>
              <a:t> # 2/2</a:t>
            </a:r>
            <a:endParaRPr lang="en-GB" sz="2800" dirty="0"/>
          </a:p>
        </p:txBody>
      </p:sp>
    </p:spTree>
    <p:extLst>
      <p:ext uri="{BB962C8B-B14F-4D97-AF65-F5344CB8AC3E}">
        <p14:creationId xmlns:p14="http://schemas.microsoft.com/office/powerpoint/2010/main" val="2752754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 businesscard&#10;&#10;Description automatically generated">
            <a:extLst>
              <a:ext uri="{FF2B5EF4-FFF2-40B4-BE49-F238E27FC236}">
                <a16:creationId xmlns:a16="http://schemas.microsoft.com/office/drawing/2014/main" id="{48188CC1-DF32-4AC4-842B-D5E7500C172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81842" y="1129729"/>
            <a:ext cx="6428316" cy="4821237"/>
          </a:xfrm>
        </p:spPr>
      </p:pic>
      <p:sp>
        <p:nvSpPr>
          <p:cNvPr id="3" name="Title 2">
            <a:extLst>
              <a:ext uri="{FF2B5EF4-FFF2-40B4-BE49-F238E27FC236}">
                <a16:creationId xmlns:a16="http://schemas.microsoft.com/office/drawing/2014/main" id="{2C243CD9-9EDC-40E4-9A4C-8E7460A4BE2D}"/>
              </a:ext>
            </a:extLst>
          </p:cNvPr>
          <p:cNvSpPr>
            <a:spLocks noGrp="1"/>
          </p:cNvSpPr>
          <p:nvPr>
            <p:ph type="title"/>
          </p:nvPr>
        </p:nvSpPr>
        <p:spPr/>
        <p:txBody>
          <a:bodyPr>
            <a:normAutofit/>
          </a:bodyPr>
          <a:lstStyle/>
          <a:p>
            <a:r>
              <a:rPr lang="en-GB" sz="2800" dirty="0"/>
              <a:t>II.2.  Why is CEA important in the response to Ebola?</a:t>
            </a:r>
          </a:p>
        </p:txBody>
      </p:sp>
    </p:spTree>
    <p:extLst>
      <p:ext uri="{BB962C8B-B14F-4D97-AF65-F5344CB8AC3E}">
        <p14:creationId xmlns:p14="http://schemas.microsoft.com/office/powerpoint/2010/main" val="2247800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ECF6986-E22A-4BE8-ABC9-CFA35E6CE689}"/>
              </a:ext>
            </a:extLst>
          </p:cNvPr>
          <p:cNvSpPr>
            <a:spLocks noGrp="1"/>
          </p:cNvSpPr>
          <p:nvPr>
            <p:ph type="ctrTitle"/>
          </p:nvPr>
        </p:nvSpPr>
        <p:spPr>
          <a:xfrm>
            <a:off x="350321" y="2235200"/>
            <a:ext cx="11554691" cy="2387600"/>
          </a:xfrm>
        </p:spPr>
        <p:txBody>
          <a:bodyPr>
            <a:normAutofit/>
          </a:bodyPr>
          <a:lstStyle/>
          <a:p>
            <a:pPr>
              <a:lnSpc>
                <a:spcPct val="120000"/>
              </a:lnSpc>
            </a:pPr>
            <a:r>
              <a:rPr lang="en-GB" sz="4000" dirty="0">
                <a:latin typeface="Montserrat Black" panose="00000A00000000000000" pitchFamily="2" charset="0"/>
              </a:rPr>
              <a:t>Module 1</a:t>
            </a:r>
            <a:br>
              <a:rPr lang="en-GB" sz="4000" dirty="0"/>
            </a:br>
            <a:r>
              <a:rPr lang="en-GB" sz="4000" dirty="0"/>
              <a:t>CEA EVD outbreak response training </a:t>
            </a:r>
            <a:r>
              <a:rPr lang="en-GB" sz="4000"/>
              <a:t>for volunteers</a:t>
            </a:r>
            <a:endParaRPr lang="en-GB" sz="4000" dirty="0">
              <a:latin typeface="Montserrat Thin" panose="00000300000000000000" pitchFamily="2" charset="0"/>
            </a:endParaRPr>
          </a:p>
        </p:txBody>
      </p:sp>
    </p:spTree>
    <p:extLst>
      <p:ext uri="{BB962C8B-B14F-4D97-AF65-F5344CB8AC3E}">
        <p14:creationId xmlns:p14="http://schemas.microsoft.com/office/powerpoint/2010/main" val="999859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4D4A97-0E5D-4F7D-9654-19C636B12B5D}"/>
              </a:ext>
            </a:extLst>
          </p:cNvPr>
          <p:cNvSpPr>
            <a:spLocks noGrp="1"/>
          </p:cNvSpPr>
          <p:nvPr>
            <p:ph idx="1"/>
          </p:nvPr>
        </p:nvSpPr>
        <p:spPr>
          <a:xfrm>
            <a:off x="2036064" y="1306286"/>
            <a:ext cx="9857810" cy="5021361"/>
          </a:xfrm>
        </p:spPr>
        <p:txBody>
          <a:bodyPr>
            <a:normAutofit/>
          </a:bodyPr>
          <a:lstStyle/>
          <a:p>
            <a:r>
              <a:rPr lang="en-GB" sz="1400" b="1" dirty="0">
                <a:latin typeface="Open Sans" panose="020B0606030504020204" pitchFamily="34" charset="0"/>
              </a:rPr>
              <a:t>Community participation and feedback</a:t>
            </a:r>
          </a:p>
          <a:p>
            <a:r>
              <a:rPr lang="en-GB" sz="1000" dirty="0"/>
              <a:t>CEA supports those involved in our programmes and operations to share honest, timely and accessible information with communities about who we are and what we are doing, find ways to engage them in guiding programme design and delivery, and to set up systems for responding and acting on feedback, questions, and complaints.</a:t>
            </a:r>
          </a:p>
          <a:p>
            <a:r>
              <a:rPr lang="en-GB" sz="1400" b="1" dirty="0">
                <a:latin typeface="Open Sans" panose="020B0606030504020204" pitchFamily="34" charset="0"/>
              </a:rPr>
              <a:t>Providing information as aid</a:t>
            </a:r>
          </a:p>
          <a:p>
            <a:r>
              <a:rPr lang="en-GB" sz="1000" dirty="0"/>
              <a:t>During a disaster or conflict, people need information as much as water, food, medicine, or shelter. CEA supports those involved in our programmes and operations to share timely, actionable, and potentially life-saving information with communities quickly, efficiently and at large-scale, using systems such as SMS, social media, or radio broadcasts.</a:t>
            </a:r>
          </a:p>
          <a:p>
            <a:r>
              <a:rPr lang="en-GB" sz="1400" b="1" dirty="0">
                <a:latin typeface="Open Sans" panose="020B0606030504020204" pitchFamily="34" charset="0"/>
              </a:rPr>
              <a:t>Behaviour and social change communication</a:t>
            </a:r>
          </a:p>
          <a:p>
            <a:r>
              <a:rPr lang="en-GB" sz="1000" dirty="0"/>
              <a:t>CEA helps behaviour and social change programmes to gain an insight into the perceptions and behaviours of different groups, and to develop engaging and targeted messages. It also provides innovative and participatory communication approaches that support communities to adopt safer and healthier practices.</a:t>
            </a:r>
          </a:p>
          <a:p>
            <a:r>
              <a:rPr lang="en-GB" sz="1400" b="1" dirty="0">
                <a:latin typeface="Open Sans" panose="020B0606030504020204" pitchFamily="34" charset="0"/>
              </a:rPr>
              <a:t>Evidence-based advocacy</a:t>
            </a:r>
          </a:p>
          <a:p>
            <a:r>
              <a:rPr lang="en-GB" sz="1000" dirty="0"/>
              <a:t>Community members are experts on the challenges that affect them and their solutions, but they can find it difficult to make their voices heard by the relevant authorities or organizations. CEA helps create spaces for communities to speak out about the issues that affect them and make their voices heard to influence decision-makers to take action.</a:t>
            </a:r>
          </a:p>
        </p:txBody>
      </p:sp>
      <p:sp>
        <p:nvSpPr>
          <p:cNvPr id="3" name="Title 2">
            <a:extLst>
              <a:ext uri="{FF2B5EF4-FFF2-40B4-BE49-F238E27FC236}">
                <a16:creationId xmlns:a16="http://schemas.microsoft.com/office/drawing/2014/main" id="{AF0038C1-2CB6-4B49-A519-D473E901ECB1}"/>
              </a:ext>
            </a:extLst>
          </p:cNvPr>
          <p:cNvSpPr>
            <a:spLocks noGrp="1"/>
          </p:cNvSpPr>
          <p:nvPr>
            <p:ph type="title"/>
          </p:nvPr>
        </p:nvSpPr>
        <p:spPr/>
        <p:txBody>
          <a:bodyPr>
            <a:normAutofit/>
          </a:bodyPr>
          <a:lstStyle/>
          <a:p>
            <a:r>
              <a:rPr lang="en-GB" sz="2800" dirty="0"/>
              <a:t>II.3.  What are the components of CEA?</a:t>
            </a:r>
          </a:p>
        </p:txBody>
      </p:sp>
      <p:pic>
        <p:nvPicPr>
          <p:cNvPr id="5" name="Picture 4" descr="Icon&#10;&#10;Description automatically generated">
            <a:extLst>
              <a:ext uri="{FF2B5EF4-FFF2-40B4-BE49-F238E27FC236}">
                <a16:creationId xmlns:a16="http://schemas.microsoft.com/office/drawing/2014/main" id="{85393DA1-4F94-4F09-B730-C4B7CD3028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906" y="3572420"/>
            <a:ext cx="863806" cy="863806"/>
          </a:xfrm>
          <a:prstGeom prst="rect">
            <a:avLst/>
          </a:prstGeom>
        </p:spPr>
      </p:pic>
      <p:pic>
        <p:nvPicPr>
          <p:cNvPr id="7" name="Picture 6" descr="Icon&#10;&#10;Description automatically generated">
            <a:extLst>
              <a:ext uri="{FF2B5EF4-FFF2-40B4-BE49-F238E27FC236}">
                <a16:creationId xmlns:a16="http://schemas.microsoft.com/office/drawing/2014/main" id="{B25AAC87-734A-4017-8977-4DE4CF827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25" y="1400757"/>
            <a:ext cx="863806" cy="863806"/>
          </a:xfrm>
          <a:prstGeom prst="rect">
            <a:avLst/>
          </a:prstGeom>
        </p:spPr>
      </p:pic>
      <p:pic>
        <p:nvPicPr>
          <p:cNvPr id="9" name="Picture 8" descr="Circle&#10;&#10;Description automatically generated">
            <a:extLst>
              <a:ext uri="{FF2B5EF4-FFF2-40B4-BE49-F238E27FC236}">
                <a16:creationId xmlns:a16="http://schemas.microsoft.com/office/drawing/2014/main" id="{642BF020-6AE9-42A9-A053-8932732BBE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06" y="4689627"/>
            <a:ext cx="863806" cy="863806"/>
          </a:xfrm>
          <a:prstGeom prst="rect">
            <a:avLst/>
          </a:prstGeom>
        </p:spPr>
      </p:pic>
      <p:pic>
        <p:nvPicPr>
          <p:cNvPr id="11" name="Picture 10" descr="Icon&#10;&#10;Description automatically generated">
            <a:extLst>
              <a:ext uri="{FF2B5EF4-FFF2-40B4-BE49-F238E27FC236}">
                <a16:creationId xmlns:a16="http://schemas.microsoft.com/office/drawing/2014/main" id="{469291B8-2A0B-4BCB-A54C-0381C2AC87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906" y="2503981"/>
            <a:ext cx="863806" cy="863806"/>
          </a:xfrm>
          <a:prstGeom prst="rect">
            <a:avLst/>
          </a:prstGeom>
        </p:spPr>
      </p:pic>
    </p:spTree>
    <p:extLst>
      <p:ext uri="{BB962C8B-B14F-4D97-AF65-F5344CB8AC3E}">
        <p14:creationId xmlns:p14="http://schemas.microsoft.com/office/powerpoint/2010/main" val="3250685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646817E-7DF2-4EE3-9085-D43804D625A8}"/>
              </a:ext>
            </a:extLst>
          </p:cNvPr>
          <p:cNvSpPr>
            <a:spLocks noGrp="1"/>
          </p:cNvSpPr>
          <p:nvPr>
            <p:ph idx="1"/>
          </p:nvPr>
        </p:nvSpPr>
        <p:spPr>
          <a:xfrm>
            <a:off x="333723" y="1306287"/>
            <a:ext cx="7079013" cy="1302801"/>
          </a:xfrm>
        </p:spPr>
        <p:txBody>
          <a:bodyPr>
            <a:normAutofit fontScale="85000" lnSpcReduction="10000"/>
          </a:bodyPr>
          <a:lstStyle/>
          <a:p>
            <a:r>
              <a:rPr lang="en-GB" b="1" dirty="0">
                <a:latin typeface="Open Sans" panose="020B0606030504020204" pitchFamily="34" charset="0"/>
                <a:ea typeface="Open Sans" panose="020B0606030504020204" pitchFamily="34" charset="0"/>
                <a:cs typeface="Open Sans" panose="020B0606030504020204" pitchFamily="34" charset="0"/>
              </a:rPr>
              <a:t>In small groups, each person should share an example of a time when something went wrong in their work because there was not enough engagement with the community. Then, each group should select one of the examples shared and discuss the following questions:</a:t>
            </a:r>
          </a:p>
        </p:txBody>
      </p:sp>
      <p:sp>
        <p:nvSpPr>
          <p:cNvPr id="4" name="Title 3">
            <a:extLst>
              <a:ext uri="{FF2B5EF4-FFF2-40B4-BE49-F238E27FC236}">
                <a16:creationId xmlns:a16="http://schemas.microsoft.com/office/drawing/2014/main" id="{8274269C-336D-4C28-ACD1-E95421BBF0F8}"/>
              </a:ext>
            </a:extLst>
          </p:cNvPr>
          <p:cNvSpPr>
            <a:spLocks noGrp="1"/>
          </p:cNvSpPr>
          <p:nvPr>
            <p:ph type="title"/>
          </p:nvPr>
        </p:nvSpPr>
        <p:spPr/>
        <p:txBody>
          <a:bodyPr/>
          <a:lstStyle/>
          <a:p>
            <a:r>
              <a:rPr lang="en-GB" dirty="0"/>
              <a:t>Group Activity – What went wrong?</a:t>
            </a:r>
          </a:p>
        </p:txBody>
      </p:sp>
      <p:pic>
        <p:nvPicPr>
          <p:cNvPr id="8" name="Picture 7" descr="Icon&#10;&#10;Description automatically generated">
            <a:extLst>
              <a:ext uri="{FF2B5EF4-FFF2-40B4-BE49-F238E27FC236}">
                <a16:creationId xmlns:a16="http://schemas.microsoft.com/office/drawing/2014/main" id="{D6C3DCFB-4FCE-4C63-B17E-7262B306A7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430" y="4154013"/>
            <a:ext cx="689228" cy="689228"/>
          </a:xfrm>
          <a:prstGeom prst="rect">
            <a:avLst/>
          </a:prstGeom>
        </p:spPr>
      </p:pic>
      <p:pic>
        <p:nvPicPr>
          <p:cNvPr id="9" name="Picture 8">
            <a:extLst>
              <a:ext uri="{FF2B5EF4-FFF2-40B4-BE49-F238E27FC236}">
                <a16:creationId xmlns:a16="http://schemas.microsoft.com/office/drawing/2014/main" id="{175E686B-D1C7-4E06-A206-1748AB1249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6430" y="3143995"/>
            <a:ext cx="689228" cy="689228"/>
          </a:xfrm>
          <a:prstGeom prst="rect">
            <a:avLst/>
          </a:prstGeom>
        </p:spPr>
      </p:pic>
      <p:pic>
        <p:nvPicPr>
          <p:cNvPr id="10" name="Picture 9">
            <a:extLst>
              <a:ext uri="{FF2B5EF4-FFF2-40B4-BE49-F238E27FC236}">
                <a16:creationId xmlns:a16="http://schemas.microsoft.com/office/drawing/2014/main" id="{B0054391-D726-4C12-99DC-93E3F3CCD4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6430" y="5164031"/>
            <a:ext cx="689228" cy="689228"/>
          </a:xfrm>
          <a:prstGeom prst="rect">
            <a:avLst/>
          </a:prstGeom>
        </p:spPr>
      </p:pic>
      <p:sp>
        <p:nvSpPr>
          <p:cNvPr id="11" name="TextBox 10">
            <a:extLst>
              <a:ext uri="{FF2B5EF4-FFF2-40B4-BE49-F238E27FC236}">
                <a16:creationId xmlns:a16="http://schemas.microsoft.com/office/drawing/2014/main" id="{0F03C658-7957-4D5E-B3E9-44F677939810}"/>
              </a:ext>
            </a:extLst>
          </p:cNvPr>
          <p:cNvSpPr txBox="1"/>
          <p:nvPr/>
        </p:nvSpPr>
        <p:spPr>
          <a:xfrm>
            <a:off x="1762556" y="3049065"/>
            <a:ext cx="4833315" cy="879087"/>
          </a:xfrm>
          <a:prstGeom prst="rect">
            <a:avLst/>
          </a:prstGeom>
          <a:noFill/>
        </p:spPr>
        <p:txBody>
          <a:bodyPr wrap="square" rtlCol="0">
            <a:spAutoFit/>
          </a:bodyPr>
          <a:lstStyle/>
          <a:p>
            <a:pPr>
              <a:lnSpc>
                <a:spcPct val="150000"/>
              </a:lnSpc>
            </a:pPr>
            <a:r>
              <a:rPr lang="en-GB" dirty="0"/>
              <a:t>Why was there not enough community engagement?</a:t>
            </a:r>
          </a:p>
        </p:txBody>
      </p:sp>
      <p:sp>
        <p:nvSpPr>
          <p:cNvPr id="12" name="TextBox 11">
            <a:extLst>
              <a:ext uri="{FF2B5EF4-FFF2-40B4-BE49-F238E27FC236}">
                <a16:creationId xmlns:a16="http://schemas.microsoft.com/office/drawing/2014/main" id="{860F4B43-29EC-48DD-A5A7-77DA9F9A34E4}"/>
              </a:ext>
            </a:extLst>
          </p:cNvPr>
          <p:cNvSpPr txBox="1"/>
          <p:nvPr/>
        </p:nvSpPr>
        <p:spPr>
          <a:xfrm>
            <a:off x="1762557" y="4266833"/>
            <a:ext cx="4333443" cy="463588"/>
          </a:xfrm>
          <a:prstGeom prst="rect">
            <a:avLst/>
          </a:prstGeom>
          <a:noFill/>
        </p:spPr>
        <p:txBody>
          <a:bodyPr wrap="square" rtlCol="0">
            <a:spAutoFit/>
          </a:bodyPr>
          <a:lstStyle/>
          <a:p>
            <a:pPr>
              <a:lnSpc>
                <a:spcPct val="150000"/>
              </a:lnSpc>
            </a:pPr>
            <a:r>
              <a:rPr lang="en-GB" dirty="0"/>
              <a:t>What were the consequences?</a:t>
            </a:r>
          </a:p>
        </p:txBody>
      </p:sp>
      <p:sp>
        <p:nvSpPr>
          <p:cNvPr id="13" name="TextBox 12">
            <a:extLst>
              <a:ext uri="{FF2B5EF4-FFF2-40B4-BE49-F238E27FC236}">
                <a16:creationId xmlns:a16="http://schemas.microsoft.com/office/drawing/2014/main" id="{7DE055EB-22DE-42BC-9588-D4C3863FAADB}"/>
              </a:ext>
            </a:extLst>
          </p:cNvPr>
          <p:cNvSpPr txBox="1"/>
          <p:nvPr/>
        </p:nvSpPr>
        <p:spPr>
          <a:xfrm>
            <a:off x="1762557" y="5276851"/>
            <a:ext cx="4333444" cy="463588"/>
          </a:xfrm>
          <a:prstGeom prst="rect">
            <a:avLst/>
          </a:prstGeom>
          <a:noFill/>
        </p:spPr>
        <p:txBody>
          <a:bodyPr wrap="square" rtlCol="0">
            <a:spAutoFit/>
          </a:bodyPr>
          <a:lstStyle/>
          <a:p>
            <a:pPr>
              <a:lnSpc>
                <a:spcPct val="150000"/>
              </a:lnSpc>
            </a:pPr>
            <a:r>
              <a:rPr lang="en-GB" dirty="0"/>
              <a:t>What could have been done differently?</a:t>
            </a:r>
          </a:p>
        </p:txBody>
      </p:sp>
      <p:pic>
        <p:nvPicPr>
          <p:cNvPr id="14" name="Picture 13">
            <a:extLst>
              <a:ext uri="{FF2B5EF4-FFF2-40B4-BE49-F238E27FC236}">
                <a16:creationId xmlns:a16="http://schemas.microsoft.com/office/drawing/2014/main" id="{40371BD8-7495-466E-84A4-7313EEE6687C}"/>
              </a:ext>
            </a:extLst>
          </p:cNvPr>
          <p:cNvPicPr>
            <a:picLocks noChangeAspect="1"/>
          </p:cNvPicPr>
          <p:nvPr/>
        </p:nvPicPr>
        <p:blipFill>
          <a:blip r:embed="rId4">
            <a:extLst>
              <a:ext uri="{28A0092B-C50C-407E-A947-70E740481C1C}">
                <a14:useLocalDpi xmlns:a14="http://schemas.microsoft.com/office/drawing/2010/main" val="0"/>
              </a:ext>
            </a:extLst>
          </a:blip>
          <a:srcRect l="23407" r="23407"/>
          <a:stretch/>
        </p:blipFill>
        <p:spPr>
          <a:xfrm>
            <a:off x="7583334" y="1081262"/>
            <a:ext cx="4608666" cy="5776738"/>
          </a:xfrm>
          <a:prstGeom prst="round2DiagRect">
            <a:avLst>
              <a:gd name="adj1" fmla="val 50000"/>
              <a:gd name="adj2" fmla="val 0"/>
            </a:avLst>
          </a:prstGeom>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28888460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BE7DFF2-0615-4841-BE32-0107BF8A6DB0}"/>
              </a:ext>
            </a:extLst>
          </p:cNvPr>
          <p:cNvSpPr>
            <a:spLocks noGrp="1"/>
          </p:cNvSpPr>
          <p:nvPr>
            <p:ph idx="1"/>
          </p:nvPr>
        </p:nvSpPr>
        <p:spPr>
          <a:xfrm>
            <a:off x="333723" y="2810255"/>
            <a:ext cx="11560151" cy="3371755"/>
          </a:xfrm>
        </p:spPr>
        <p:txBody>
          <a:bodyPr>
            <a:normAutofit/>
          </a:bodyPr>
          <a:lstStyle/>
          <a:p>
            <a:pPr marR="0" algn="just" rtl="0"/>
            <a:r>
              <a:rPr lang="en-GB" sz="2400" b="1" i="0" u="none" strike="noStrike" baseline="30000" dirty="0">
                <a:solidFill>
                  <a:srgbClr val="000000"/>
                </a:solidFill>
                <a:latin typeface="Open Sans" panose="020B0606030504020204" pitchFamily="34" charset="0"/>
              </a:rPr>
              <a:t>Preparedness (no cases)</a:t>
            </a:r>
          </a:p>
          <a:p>
            <a:pPr marR="0" algn="just" rtl="0"/>
            <a:r>
              <a:rPr lang="en-GB" sz="2400" baseline="30000" dirty="0">
                <a:solidFill>
                  <a:srgbClr val="000000"/>
                </a:solidFill>
              </a:rPr>
              <a:t>T</a:t>
            </a:r>
            <a:r>
              <a:rPr lang="en-GB" sz="2400" i="0" u="none" strike="noStrike" baseline="30000" dirty="0">
                <a:solidFill>
                  <a:srgbClr val="000000"/>
                </a:solidFill>
              </a:rPr>
              <a:t>his helps communities not yet affected by Ebola to prepare for rapid response should a case be detected.</a:t>
            </a:r>
          </a:p>
          <a:p>
            <a:pPr marR="0" algn="just" rtl="0"/>
            <a:r>
              <a:rPr lang="en-GB" sz="2400" b="1" i="0" u="none" strike="noStrike" baseline="30000" dirty="0">
                <a:solidFill>
                  <a:srgbClr val="000000"/>
                </a:solidFill>
                <a:latin typeface="Open Sans" panose="020B0606030504020204" pitchFamily="34" charset="0"/>
              </a:rPr>
              <a:t>Containment (few cases)</a:t>
            </a:r>
          </a:p>
          <a:p>
            <a:pPr marR="0" algn="just" rtl="0"/>
            <a:r>
              <a:rPr lang="en-GB" sz="2400" b="0" i="0" u="none" strike="noStrike" baseline="30000" dirty="0">
                <a:solidFill>
                  <a:srgbClr val="000000"/>
                </a:solidFill>
              </a:rPr>
              <a:t>Once a case has been detected, activities should be scaled up to stop the transmission of the virus into the general population. This happens through rapid detection and isolation of Ebola cases.</a:t>
            </a:r>
            <a:endParaRPr lang="en-GB" sz="2400" b="1" baseline="30000" dirty="0">
              <a:solidFill>
                <a:srgbClr val="000000"/>
              </a:solidFill>
            </a:endParaRPr>
          </a:p>
          <a:p>
            <a:pPr marR="0" algn="just" rtl="0"/>
            <a:r>
              <a:rPr lang="en-GB" sz="2400" b="1" i="0" u="none" strike="noStrike" baseline="30000" dirty="0">
                <a:solidFill>
                  <a:srgbClr val="000000"/>
                </a:solidFill>
                <a:latin typeface="Open Sans" panose="020B0606030504020204" pitchFamily="34" charset="0"/>
              </a:rPr>
              <a:t>Mitigation (cluster of cases, large outbreaks)</a:t>
            </a:r>
          </a:p>
          <a:p>
            <a:pPr marR="0" algn="just" rtl="0"/>
            <a:r>
              <a:rPr lang="en-GB" sz="2400" b="0" i="0" u="none" strike="noStrike" baseline="30000" dirty="0">
                <a:solidFill>
                  <a:srgbClr val="000000"/>
                </a:solidFill>
              </a:rPr>
              <a:t>Limiting the impact of the outbreak once there are many cases within the general population.</a:t>
            </a:r>
          </a:p>
        </p:txBody>
      </p:sp>
      <p:sp>
        <p:nvSpPr>
          <p:cNvPr id="6" name="Title 5">
            <a:extLst>
              <a:ext uri="{FF2B5EF4-FFF2-40B4-BE49-F238E27FC236}">
                <a16:creationId xmlns:a16="http://schemas.microsoft.com/office/drawing/2014/main" id="{2AFB8E73-889C-4132-AB09-2A215C053F84}"/>
              </a:ext>
            </a:extLst>
          </p:cNvPr>
          <p:cNvSpPr>
            <a:spLocks noGrp="1"/>
          </p:cNvSpPr>
          <p:nvPr>
            <p:ph type="title"/>
          </p:nvPr>
        </p:nvSpPr>
        <p:spPr/>
        <p:txBody>
          <a:bodyPr>
            <a:normAutofit/>
          </a:bodyPr>
          <a:lstStyle/>
          <a:p>
            <a:r>
              <a:rPr lang="en-GB" sz="2800" dirty="0"/>
              <a:t>II.4.  CEA across the response phases</a:t>
            </a:r>
          </a:p>
        </p:txBody>
      </p:sp>
      <p:pic>
        <p:nvPicPr>
          <p:cNvPr id="11" name="Picture 10">
            <a:extLst>
              <a:ext uri="{FF2B5EF4-FFF2-40B4-BE49-F238E27FC236}">
                <a16:creationId xmlns:a16="http://schemas.microsoft.com/office/drawing/2014/main" id="{3A09BFA1-A703-48A4-A5C8-47DC7A090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9117" y="1329367"/>
            <a:ext cx="7149362" cy="1232782"/>
          </a:xfrm>
          <a:prstGeom prst="rect">
            <a:avLst/>
          </a:prstGeom>
        </p:spPr>
      </p:pic>
    </p:spTree>
    <p:extLst>
      <p:ext uri="{BB962C8B-B14F-4D97-AF65-F5344CB8AC3E}">
        <p14:creationId xmlns:p14="http://schemas.microsoft.com/office/powerpoint/2010/main" val="3591261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798795-2069-49D5-87A5-E8136CB1E3EA}"/>
              </a:ext>
            </a:extLst>
          </p:cNvPr>
          <p:cNvSpPr>
            <a:spLocks noGrp="1"/>
          </p:cNvSpPr>
          <p:nvPr>
            <p:ph idx="1"/>
          </p:nvPr>
        </p:nvSpPr>
        <p:spPr>
          <a:xfrm>
            <a:off x="333724" y="1306287"/>
            <a:ext cx="5922698" cy="4820860"/>
          </a:xfrm>
        </p:spPr>
        <p:txBody>
          <a:bodyPr/>
          <a:lstStyle/>
          <a:p>
            <a:r>
              <a:rPr lang="en-GB" dirty="0"/>
              <a:t>Human dignity depends on people’s autonomy in determining their own needs and finding their own solutions. To enable people to do that, we need to know how we can better listen to them and ask about their needs, priorities, and importantly their capacities. Integrating CEA into the assessment phase of an Ebola outbreak will ensure you gather the information needed to plan appropriate CEA activities in support of the programme’s aims and objectives and needs of the community.</a:t>
            </a:r>
          </a:p>
        </p:txBody>
      </p:sp>
      <p:sp>
        <p:nvSpPr>
          <p:cNvPr id="3" name="Title 2">
            <a:extLst>
              <a:ext uri="{FF2B5EF4-FFF2-40B4-BE49-F238E27FC236}">
                <a16:creationId xmlns:a16="http://schemas.microsoft.com/office/drawing/2014/main" id="{A9BB394B-9E28-4654-90DE-9F18E4352C22}"/>
              </a:ext>
            </a:extLst>
          </p:cNvPr>
          <p:cNvSpPr>
            <a:spLocks noGrp="1"/>
          </p:cNvSpPr>
          <p:nvPr>
            <p:ph type="title"/>
          </p:nvPr>
        </p:nvSpPr>
        <p:spPr/>
        <p:txBody>
          <a:bodyPr>
            <a:normAutofit/>
          </a:bodyPr>
          <a:lstStyle/>
          <a:p>
            <a:r>
              <a:rPr lang="en-GB" sz="2800" dirty="0"/>
              <a:t>II.5.  Why integrate community engagement during assessments?</a:t>
            </a:r>
          </a:p>
        </p:txBody>
      </p:sp>
      <p:pic>
        <p:nvPicPr>
          <p:cNvPr id="4" name="Picture 3">
            <a:extLst>
              <a:ext uri="{FF2B5EF4-FFF2-40B4-BE49-F238E27FC236}">
                <a16:creationId xmlns:a16="http://schemas.microsoft.com/office/drawing/2014/main" id="{06EFD775-6CA0-4CF9-BC19-A4453F754DCB}"/>
              </a:ext>
            </a:extLst>
          </p:cNvPr>
          <p:cNvPicPr>
            <a:picLocks noChangeAspect="1"/>
          </p:cNvPicPr>
          <p:nvPr/>
        </p:nvPicPr>
        <p:blipFill>
          <a:blip r:embed="rId2">
            <a:extLst>
              <a:ext uri="{28A0092B-C50C-407E-A947-70E740481C1C}">
                <a14:useLocalDpi xmlns:a14="http://schemas.microsoft.com/office/drawing/2010/main" val="0"/>
              </a:ext>
            </a:extLst>
          </a:blip>
          <a:srcRect l="23407" r="23407"/>
          <a:stretch/>
        </p:blipFill>
        <p:spPr>
          <a:xfrm>
            <a:off x="6367470" y="1588167"/>
            <a:ext cx="2659879" cy="3334029"/>
          </a:xfrm>
          <a:prstGeom prst="round2DiagRect">
            <a:avLst>
              <a:gd name="adj1" fmla="val 0"/>
              <a:gd name="adj2" fmla="val 50000"/>
            </a:avLst>
          </a:prstGeom>
          <a:ln w="88900" cap="sq">
            <a:noFill/>
            <a:miter lim="800000"/>
          </a:ln>
          <a:effectLst/>
          <a:scene3d>
            <a:camera prst="orthographicFront">
              <a:rot lat="0" lon="0" rev="0"/>
            </a:camera>
            <a:lightRig rig="contrasting" dir="t">
              <a:rot lat="0" lon="0" rev="7800000"/>
            </a:lightRig>
          </a:scene3d>
          <a:sp3d>
            <a:bevelT w="139700" h="139700"/>
          </a:sp3d>
        </p:spPr>
      </p:pic>
      <p:sp>
        <p:nvSpPr>
          <p:cNvPr id="8" name="Rectangle: Diagonal Corners Rounded 7">
            <a:extLst>
              <a:ext uri="{FF2B5EF4-FFF2-40B4-BE49-F238E27FC236}">
                <a16:creationId xmlns:a16="http://schemas.microsoft.com/office/drawing/2014/main" id="{1BE086CF-BF5F-423C-B702-3E2E577E168A}"/>
              </a:ext>
            </a:extLst>
          </p:cNvPr>
          <p:cNvSpPr/>
          <p:nvPr/>
        </p:nvSpPr>
        <p:spPr>
          <a:xfrm>
            <a:off x="9198397" y="1588167"/>
            <a:ext cx="2659879" cy="3334029"/>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611FF8E-E40E-47D5-97B0-3AB8E4CF2E40}"/>
              </a:ext>
            </a:extLst>
          </p:cNvPr>
          <p:cNvSpPr txBox="1"/>
          <p:nvPr/>
        </p:nvSpPr>
        <p:spPr>
          <a:xfrm>
            <a:off x="9557820" y="2194560"/>
            <a:ext cx="2075144" cy="584775"/>
          </a:xfrm>
          <a:prstGeom prst="rect">
            <a:avLst/>
          </a:prstGeom>
          <a:noFill/>
        </p:spPr>
        <p:txBody>
          <a:bodyPr wrap="square" rtlCol="0">
            <a:spAutoFit/>
          </a:bodyPr>
          <a:lstStyle/>
          <a:p>
            <a:r>
              <a:rPr lang="en-GB" sz="1600" dirty="0">
                <a:solidFill>
                  <a:schemeClr val="bg2"/>
                </a:solidFill>
                <a:latin typeface="+mj-lt"/>
              </a:rPr>
              <a:t>The Integration of CEA...</a:t>
            </a:r>
          </a:p>
        </p:txBody>
      </p:sp>
      <p:sp>
        <p:nvSpPr>
          <p:cNvPr id="12" name="TextBox 11">
            <a:extLst>
              <a:ext uri="{FF2B5EF4-FFF2-40B4-BE49-F238E27FC236}">
                <a16:creationId xmlns:a16="http://schemas.microsoft.com/office/drawing/2014/main" id="{D04FFF45-5880-43DC-B7E3-012AC8EAF6A1}"/>
              </a:ext>
            </a:extLst>
          </p:cNvPr>
          <p:cNvSpPr txBox="1"/>
          <p:nvPr/>
        </p:nvSpPr>
        <p:spPr>
          <a:xfrm>
            <a:off x="9557820" y="2889063"/>
            <a:ext cx="2075144" cy="1323439"/>
          </a:xfrm>
          <a:prstGeom prst="rect">
            <a:avLst/>
          </a:prstGeom>
          <a:noFill/>
        </p:spPr>
        <p:txBody>
          <a:bodyPr wrap="square" rtlCol="0">
            <a:spAutoFit/>
          </a:bodyPr>
          <a:lstStyle/>
          <a:p>
            <a:r>
              <a:rPr lang="en-GB" sz="1000" dirty="0">
                <a:solidFill>
                  <a:schemeClr val="bg2"/>
                </a:solidFill>
              </a:rPr>
              <a:t>...into the assessment phase of an Ebola outbreak will ensure you gather the information needed to plan appropriate CEA activities in support of the programme’s aims and objectives and needs of the community.</a:t>
            </a:r>
          </a:p>
        </p:txBody>
      </p:sp>
    </p:spTree>
    <p:extLst>
      <p:ext uri="{BB962C8B-B14F-4D97-AF65-F5344CB8AC3E}">
        <p14:creationId xmlns:p14="http://schemas.microsoft.com/office/powerpoint/2010/main" val="2063907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709A8B-878B-4350-9C32-9B360E6FB9B2}"/>
              </a:ext>
            </a:extLst>
          </p:cNvPr>
          <p:cNvSpPr>
            <a:spLocks noGrp="1"/>
          </p:cNvSpPr>
          <p:nvPr>
            <p:ph idx="1"/>
          </p:nvPr>
        </p:nvSpPr>
        <p:spPr/>
        <p:txBody>
          <a:bodyPr>
            <a:normAutofit fontScale="77500" lnSpcReduction="20000"/>
          </a:bodyPr>
          <a:lstStyle/>
          <a:p>
            <a:r>
              <a:rPr lang="en-GB" dirty="0"/>
              <a:t>To help you plan and integrate CEA approaches and activities, consider the types of information you might want to collect as part of a programme assessment. These might include:</a:t>
            </a:r>
          </a:p>
          <a:p>
            <a:r>
              <a:rPr lang="en-GB" b="1" dirty="0">
                <a:latin typeface="Open Sans" panose="020B0606030504020204" pitchFamily="34" charset="0"/>
              </a:rPr>
              <a:t>Priority issues &amp; information needs </a:t>
            </a:r>
            <a:r>
              <a:rPr lang="en-GB" dirty="0"/>
              <a:t>- this will ensure you understand what issues matter most to the community and what they would like to know. Keep in mind that they may prioritize information that is not part of your program, so you need to think how you would deal with that. It is important to differentiate between what the community WANTS to know and NEEDS to know - they might not be the same thing!</a:t>
            </a:r>
          </a:p>
          <a:p>
            <a:r>
              <a:rPr lang="en-GB" b="1" dirty="0">
                <a:latin typeface="Open Sans" panose="020B0606030504020204" pitchFamily="34" charset="0"/>
              </a:rPr>
              <a:t>Channels</a:t>
            </a:r>
            <a:r>
              <a:rPr lang="en-GB" dirty="0"/>
              <a:t> – to help understand where people get their information from, which sources they trust, and how well this information is shared among the community. This will help you plan how to share program information, highlight potential barriers, and how best to collect feedback and complaints.</a:t>
            </a:r>
          </a:p>
          <a:p>
            <a:r>
              <a:rPr lang="en-GB" b="1" dirty="0">
                <a:latin typeface="Open Sans" panose="020B0606030504020204" pitchFamily="34" charset="0"/>
              </a:rPr>
              <a:t>Existing knowledge and beliefs </a:t>
            </a:r>
            <a:r>
              <a:rPr lang="en-GB" dirty="0"/>
              <a:t>– this information will help you understand what the community think about a specific issue, such as Ebola or flooding. For behaviour change communication, knowing what information people have heard already, how they reacted to it, and why they might be resistant to change can help you develop effective and targeted messaging which is more likely to be listened to and acted upon by the community. People are not helpless so it’s important to find out what they are doing already and how they can participate and help shape programme activities.</a:t>
            </a:r>
          </a:p>
          <a:p>
            <a:r>
              <a:rPr lang="en-GB" b="1" dirty="0">
                <a:latin typeface="Open Sans" panose="020B0606030504020204" pitchFamily="34" charset="0"/>
              </a:rPr>
              <a:t>Local capacities </a:t>
            </a:r>
            <a:r>
              <a:rPr lang="en-GB" dirty="0"/>
              <a:t>– ask yourself “what is their current capacity?” People are not helpless, so it is important to understand what their existing strengths are and build on these rather than introducing new approaches that may clash with existing practices. This is about building on the community expertise.</a:t>
            </a:r>
          </a:p>
          <a:p>
            <a:r>
              <a:rPr lang="en-GB" b="1" dirty="0">
                <a:latin typeface="Open Sans" panose="020B0606030504020204" pitchFamily="34" charset="0"/>
              </a:rPr>
              <a:t>Perceptions</a:t>
            </a:r>
            <a:r>
              <a:rPr lang="en-GB" dirty="0"/>
              <a:t> - we need to collect and understand existing community knowledge about the Red Cross and Red Crescent and the reputation of the NS. Will information you share be trusted and will the community be open to working with you?</a:t>
            </a:r>
          </a:p>
        </p:txBody>
      </p:sp>
      <p:sp>
        <p:nvSpPr>
          <p:cNvPr id="3" name="Title 2">
            <a:extLst>
              <a:ext uri="{FF2B5EF4-FFF2-40B4-BE49-F238E27FC236}">
                <a16:creationId xmlns:a16="http://schemas.microsoft.com/office/drawing/2014/main" id="{E9152B59-3193-4AC3-88D3-F38E8761F366}"/>
              </a:ext>
            </a:extLst>
          </p:cNvPr>
          <p:cNvSpPr>
            <a:spLocks noGrp="1"/>
          </p:cNvSpPr>
          <p:nvPr>
            <p:ph type="title"/>
          </p:nvPr>
        </p:nvSpPr>
        <p:spPr/>
        <p:txBody>
          <a:bodyPr>
            <a:normAutofit/>
          </a:bodyPr>
          <a:lstStyle/>
          <a:p>
            <a:r>
              <a:rPr lang="en-GB" sz="2800" dirty="0"/>
              <a:t>II.6.  What information do we need to know about communities’ needs and capacities?</a:t>
            </a:r>
          </a:p>
        </p:txBody>
      </p:sp>
    </p:spTree>
    <p:extLst>
      <p:ext uri="{BB962C8B-B14F-4D97-AF65-F5344CB8AC3E}">
        <p14:creationId xmlns:p14="http://schemas.microsoft.com/office/powerpoint/2010/main" val="1897528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497433-DB14-4797-9F0E-2EC929269D07}"/>
              </a:ext>
            </a:extLst>
          </p:cNvPr>
          <p:cNvSpPr>
            <a:spLocks noGrp="1"/>
          </p:cNvSpPr>
          <p:nvPr>
            <p:ph idx="1"/>
          </p:nvPr>
        </p:nvSpPr>
        <p:spPr/>
        <p:txBody>
          <a:bodyPr>
            <a:normAutofit fontScale="85000" lnSpcReduction="10000"/>
          </a:bodyPr>
          <a:lstStyle/>
          <a:p>
            <a:r>
              <a:rPr lang="en-GB" b="1" dirty="0">
                <a:latin typeface="Open Sans" panose="020B0606030504020204" pitchFamily="34" charset="0"/>
              </a:rPr>
              <a:t>Culture</a:t>
            </a:r>
            <a:r>
              <a:rPr lang="en-GB" dirty="0"/>
              <a:t> affects people’s beliefs and values. The culture people live in will affect how they understand and respond to risk. Different groups in the community might also view things differently, for example older people may believe that river water is safe to drink because that is what they have always done.</a:t>
            </a:r>
          </a:p>
          <a:p>
            <a:r>
              <a:rPr lang="en-GB" b="1" dirty="0">
                <a:latin typeface="Open Sans" panose="020B0606030504020204" pitchFamily="34" charset="0"/>
              </a:rPr>
              <a:t>Power dynamics </a:t>
            </a:r>
            <a:r>
              <a:rPr lang="en-GB" dirty="0"/>
              <a:t>will also define how different groups are seen within the community. For example, what is the role of women? Are the elderly respected? Different groups may also view things differently depending on the socio-cultural environment, youth attitudes may differ from those of the community elders. </a:t>
            </a:r>
          </a:p>
          <a:p>
            <a:r>
              <a:rPr lang="en-GB" b="1" dirty="0">
                <a:latin typeface="Open Sans" panose="020B0606030504020204" pitchFamily="34" charset="0"/>
              </a:rPr>
              <a:t>Community structures </a:t>
            </a:r>
            <a:r>
              <a:rPr lang="en-GB" dirty="0"/>
              <a:t>help us understand how a community is structured and identify the best times and methods of reaching different groups. For example, when do people work? What is the main religion? Are there mainly old or young people?</a:t>
            </a:r>
          </a:p>
          <a:p>
            <a:r>
              <a:rPr lang="en-GB" b="1" dirty="0">
                <a:latin typeface="Open Sans" panose="020B0606030504020204" pitchFamily="34" charset="0"/>
              </a:rPr>
              <a:t>Social cohesion </a:t>
            </a:r>
            <a:r>
              <a:rPr lang="en-GB" dirty="0"/>
              <a:t>affects how a community works together and whether they trust one another. Are community leaders trusted or seen as corrupt? If you are trying to encourage social change, such as clearing drains or avoiding garbage pile-ups, the amount of the community willing to work collectively will be critical.</a:t>
            </a:r>
          </a:p>
          <a:p>
            <a:r>
              <a:rPr lang="en-GB" dirty="0"/>
              <a:t>Understanding these functions will help ensure your activities do not unintentionally put people at risk or exacerbate existing tensions and inequalities.</a:t>
            </a:r>
          </a:p>
        </p:txBody>
      </p:sp>
      <p:sp>
        <p:nvSpPr>
          <p:cNvPr id="3" name="Title 2">
            <a:extLst>
              <a:ext uri="{FF2B5EF4-FFF2-40B4-BE49-F238E27FC236}">
                <a16:creationId xmlns:a16="http://schemas.microsoft.com/office/drawing/2014/main" id="{64FD692E-C45E-4226-8FEB-CF6BB9590261}"/>
              </a:ext>
            </a:extLst>
          </p:cNvPr>
          <p:cNvSpPr>
            <a:spLocks noGrp="1"/>
          </p:cNvSpPr>
          <p:nvPr>
            <p:ph type="title"/>
          </p:nvPr>
        </p:nvSpPr>
        <p:spPr/>
        <p:txBody>
          <a:bodyPr>
            <a:normAutofit/>
          </a:bodyPr>
          <a:lstStyle/>
          <a:p>
            <a:r>
              <a:rPr lang="en-GB" sz="2800" dirty="0"/>
              <a:t>II.7.  Understand how the community functions </a:t>
            </a:r>
          </a:p>
        </p:txBody>
      </p:sp>
    </p:spTree>
    <p:extLst>
      <p:ext uri="{BB962C8B-B14F-4D97-AF65-F5344CB8AC3E}">
        <p14:creationId xmlns:p14="http://schemas.microsoft.com/office/powerpoint/2010/main" val="1582356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F8AD6E-F617-4BC2-A0C0-7A4B81DB53A2}"/>
              </a:ext>
            </a:extLst>
          </p:cNvPr>
          <p:cNvSpPr>
            <a:spLocks noGrp="1"/>
          </p:cNvSpPr>
          <p:nvPr>
            <p:ph idx="1"/>
          </p:nvPr>
        </p:nvSpPr>
        <p:spPr/>
        <p:txBody>
          <a:bodyPr>
            <a:noAutofit/>
          </a:bodyPr>
          <a:lstStyle/>
          <a:p>
            <a:r>
              <a:rPr lang="en-GB" sz="1600" b="1" dirty="0">
                <a:latin typeface="Open Sans" panose="020B0606030504020204" pitchFamily="34" charset="0"/>
              </a:rPr>
              <a:t>Epidemics start and end in communities. </a:t>
            </a:r>
            <a:r>
              <a:rPr lang="en-GB" sz="1600" dirty="0"/>
              <a:t>If we do not stop the spread of infection in the community, cases will continue to rise and overwhelm hospitals. </a:t>
            </a:r>
          </a:p>
          <a:p>
            <a:r>
              <a:rPr lang="en-GB" sz="1600" b="1" dirty="0">
                <a:latin typeface="Open Sans" panose="020B0606030504020204" pitchFamily="34" charset="0"/>
              </a:rPr>
              <a:t>Every community has their own challenges and capacities. </a:t>
            </a:r>
            <a:r>
              <a:rPr lang="en-GB" sz="1600" dirty="0"/>
              <a:t>There is not one approach that fits all contexts, we need to listen to ideas, identify community-led solutions, and support the ideas chosen to be implemented. </a:t>
            </a:r>
          </a:p>
          <a:p>
            <a:r>
              <a:rPr lang="en-GB" sz="1600" b="1" dirty="0">
                <a:latin typeface="Open Sans" panose="020B0606030504020204" pitchFamily="34" charset="0"/>
              </a:rPr>
              <a:t>Community engagement is about building trust with communities. </a:t>
            </a:r>
            <a:r>
              <a:rPr lang="en-GB" sz="1600" dirty="0"/>
              <a:t>If communities do not trust us, they will not listen to us and they will not comply with infection prevention measures.</a:t>
            </a:r>
          </a:p>
          <a:p>
            <a:r>
              <a:rPr lang="en-GB" sz="1600" b="1" dirty="0">
                <a:latin typeface="Open Sans" panose="020B0606030504020204" pitchFamily="34" charset="0"/>
              </a:rPr>
              <a:t>To build trust, we need to listen, and we need to act on what communities tell us. </a:t>
            </a:r>
            <a:r>
              <a:rPr lang="en-GB" sz="1600" dirty="0"/>
              <a:t>This means building community feedback mechanisms, implementing methods to analyse that feedback. and ACTING on it so that communities see we are listening and responding to their real concerns.</a:t>
            </a:r>
          </a:p>
          <a:p>
            <a:r>
              <a:rPr lang="en-GB" sz="1600" b="1" dirty="0">
                <a:latin typeface="Open Sans" panose="020B0606030504020204" pitchFamily="34" charset="0"/>
              </a:rPr>
              <a:t>We need to be responsive to the real issues and concerns people have. </a:t>
            </a:r>
            <a:r>
              <a:rPr lang="en-GB" sz="1600" dirty="0"/>
              <a:t>Some news sources may give conflicting information. When rumours spread faster than the truth and contradict real health information, it can stop people from protecting themselves and undermine our risk communication efforts.</a:t>
            </a:r>
          </a:p>
        </p:txBody>
      </p:sp>
      <p:sp>
        <p:nvSpPr>
          <p:cNvPr id="3" name="Title 2">
            <a:extLst>
              <a:ext uri="{FF2B5EF4-FFF2-40B4-BE49-F238E27FC236}">
                <a16:creationId xmlns:a16="http://schemas.microsoft.com/office/drawing/2014/main" id="{23D5AA46-B31B-4A24-9858-9F6F484B766F}"/>
              </a:ext>
            </a:extLst>
          </p:cNvPr>
          <p:cNvSpPr>
            <a:spLocks noGrp="1"/>
          </p:cNvSpPr>
          <p:nvPr>
            <p:ph type="title"/>
          </p:nvPr>
        </p:nvSpPr>
        <p:spPr/>
        <p:txBody>
          <a:bodyPr>
            <a:normAutofit/>
          </a:bodyPr>
          <a:lstStyle/>
          <a:p>
            <a:r>
              <a:rPr lang="en-GB" sz="2800" dirty="0"/>
              <a:t>II.8.  Why is it important to engage with communities during the planning process?</a:t>
            </a:r>
          </a:p>
        </p:txBody>
      </p:sp>
    </p:spTree>
    <p:extLst>
      <p:ext uri="{BB962C8B-B14F-4D97-AF65-F5344CB8AC3E}">
        <p14:creationId xmlns:p14="http://schemas.microsoft.com/office/powerpoint/2010/main" val="1777426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5A38C9-9494-4E2A-847D-68D51B45A473}"/>
              </a:ext>
            </a:extLst>
          </p:cNvPr>
          <p:cNvSpPr>
            <a:spLocks noGrp="1"/>
          </p:cNvSpPr>
          <p:nvPr>
            <p:ph idx="1"/>
          </p:nvPr>
        </p:nvSpPr>
        <p:spPr/>
        <p:txBody>
          <a:bodyPr/>
          <a:lstStyle/>
          <a:p>
            <a:r>
              <a:rPr lang="en-GB" dirty="0"/>
              <a:t>RCCE supports CEA activities during an epidemic outbreak. It refers to the real-time exchange of information, opinion, and advice between volunteers and the community facing a threat to their survival, health, economic, or social wellbeing. It is a combination of processes and approaches that systematically consult, engage, and communicate with communities who are at risk, or whose practices affect risk. RCCE through CEA ensures that all communities affected by disease can make informed decisions in order to minimize the effects of threats such as Ebola or Covid-19 in their community.</a:t>
            </a:r>
          </a:p>
        </p:txBody>
      </p:sp>
      <p:sp>
        <p:nvSpPr>
          <p:cNvPr id="3" name="Title 2">
            <a:extLst>
              <a:ext uri="{FF2B5EF4-FFF2-40B4-BE49-F238E27FC236}">
                <a16:creationId xmlns:a16="http://schemas.microsoft.com/office/drawing/2014/main" id="{1F06A378-EBCE-4A76-BFCB-94F4C0501B4B}"/>
              </a:ext>
            </a:extLst>
          </p:cNvPr>
          <p:cNvSpPr>
            <a:spLocks noGrp="1"/>
          </p:cNvSpPr>
          <p:nvPr>
            <p:ph type="title"/>
          </p:nvPr>
        </p:nvSpPr>
        <p:spPr/>
        <p:txBody>
          <a:bodyPr>
            <a:normAutofit/>
          </a:bodyPr>
          <a:lstStyle/>
          <a:p>
            <a:r>
              <a:rPr lang="en-GB" sz="2800" dirty="0"/>
              <a:t>II.9.  What is risk communication and community engagement (RCCE)?</a:t>
            </a:r>
          </a:p>
        </p:txBody>
      </p:sp>
      <p:pic>
        <p:nvPicPr>
          <p:cNvPr id="5" name="Picture 4" descr="A picture containing text, clipart&#10;&#10;Description automatically generated">
            <a:extLst>
              <a:ext uri="{FF2B5EF4-FFF2-40B4-BE49-F238E27FC236}">
                <a16:creationId xmlns:a16="http://schemas.microsoft.com/office/drawing/2014/main" id="{2369E956-C678-4392-8920-01A7E93406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2080" y="3957633"/>
            <a:ext cx="2571668" cy="2169514"/>
          </a:xfrm>
          <a:prstGeom prst="rect">
            <a:avLst/>
          </a:prstGeom>
        </p:spPr>
      </p:pic>
    </p:spTree>
    <p:extLst>
      <p:ext uri="{BB962C8B-B14F-4D97-AF65-F5344CB8AC3E}">
        <p14:creationId xmlns:p14="http://schemas.microsoft.com/office/powerpoint/2010/main" val="28982206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7FEEB4D-DF79-4B41-ABC4-B1E58F7A70CC}"/>
              </a:ext>
            </a:extLst>
          </p:cNvPr>
          <p:cNvSpPr>
            <a:spLocks noGrp="1"/>
          </p:cNvSpPr>
          <p:nvPr>
            <p:ph idx="1"/>
          </p:nvPr>
        </p:nvSpPr>
        <p:spPr>
          <a:xfrm>
            <a:off x="333724" y="1306287"/>
            <a:ext cx="7146481" cy="2014429"/>
          </a:xfrm>
        </p:spPr>
        <p:txBody>
          <a:bodyPr>
            <a:normAutofit fontScale="92500"/>
          </a:bodyPr>
          <a:lstStyle/>
          <a:p>
            <a:r>
              <a:rPr lang="en-GB" b="1" dirty="0">
                <a:latin typeface="Open Sans" panose="020B0606030504020204" pitchFamily="34" charset="0"/>
                <a:ea typeface="Open Sans" panose="020B0606030504020204" pitchFamily="34" charset="0"/>
                <a:cs typeface="Open Sans" panose="020B0606030504020204" pitchFamily="34" charset="0"/>
              </a:rPr>
              <a:t>You are in a community affected by Ebola, talking to local people about the virus. What are the dos and don’ts of your communication? In small groups, discuss the following questions and write all your answers on a flip board. Your facilitator will then ask you to discuss your answers with the wider group.</a:t>
            </a:r>
          </a:p>
        </p:txBody>
      </p:sp>
      <p:sp>
        <p:nvSpPr>
          <p:cNvPr id="6" name="Title 5">
            <a:extLst>
              <a:ext uri="{FF2B5EF4-FFF2-40B4-BE49-F238E27FC236}">
                <a16:creationId xmlns:a16="http://schemas.microsoft.com/office/drawing/2014/main" id="{D21854D9-8A8C-4570-A3A7-804CEC668D13}"/>
              </a:ext>
            </a:extLst>
          </p:cNvPr>
          <p:cNvSpPr>
            <a:spLocks noGrp="1"/>
          </p:cNvSpPr>
          <p:nvPr>
            <p:ph type="title"/>
          </p:nvPr>
        </p:nvSpPr>
        <p:spPr/>
        <p:txBody>
          <a:bodyPr/>
          <a:lstStyle/>
          <a:p>
            <a:r>
              <a:rPr lang="en-GB" dirty="0"/>
              <a:t>Group Activity - Good communication skills</a:t>
            </a:r>
          </a:p>
        </p:txBody>
      </p:sp>
      <p:pic>
        <p:nvPicPr>
          <p:cNvPr id="8" name="Picture 7" descr="Icon&#10;&#10;Description automatically generated">
            <a:extLst>
              <a:ext uri="{FF2B5EF4-FFF2-40B4-BE49-F238E27FC236}">
                <a16:creationId xmlns:a16="http://schemas.microsoft.com/office/drawing/2014/main" id="{A3F16204-0C16-4633-9396-6E4BCA9DAD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059" y="5088415"/>
            <a:ext cx="998245" cy="998245"/>
          </a:xfrm>
          <a:prstGeom prst="rect">
            <a:avLst/>
          </a:prstGeom>
        </p:spPr>
      </p:pic>
      <p:pic>
        <p:nvPicPr>
          <p:cNvPr id="9" name="Picture 8">
            <a:extLst>
              <a:ext uri="{FF2B5EF4-FFF2-40B4-BE49-F238E27FC236}">
                <a16:creationId xmlns:a16="http://schemas.microsoft.com/office/drawing/2014/main" id="{4A309FE1-231B-4BC3-ABA4-1EB1EADAC3B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2059" y="3734275"/>
            <a:ext cx="998245" cy="998245"/>
          </a:xfrm>
          <a:prstGeom prst="rect">
            <a:avLst/>
          </a:prstGeom>
        </p:spPr>
      </p:pic>
      <p:sp>
        <p:nvSpPr>
          <p:cNvPr id="10" name="TextBox 9">
            <a:extLst>
              <a:ext uri="{FF2B5EF4-FFF2-40B4-BE49-F238E27FC236}">
                <a16:creationId xmlns:a16="http://schemas.microsoft.com/office/drawing/2014/main" id="{B58FF432-4B04-44E8-AA45-EA6FC4690146}"/>
              </a:ext>
            </a:extLst>
          </p:cNvPr>
          <p:cNvSpPr txBox="1"/>
          <p:nvPr/>
        </p:nvSpPr>
        <p:spPr>
          <a:xfrm>
            <a:off x="2353869" y="4001603"/>
            <a:ext cx="9043147" cy="463588"/>
          </a:xfrm>
          <a:prstGeom prst="rect">
            <a:avLst/>
          </a:prstGeom>
          <a:noFill/>
        </p:spPr>
        <p:txBody>
          <a:bodyPr wrap="square" rtlCol="0">
            <a:spAutoFit/>
          </a:bodyPr>
          <a:lstStyle/>
          <a:p>
            <a:pPr>
              <a:lnSpc>
                <a:spcPct val="150000"/>
              </a:lnSpc>
            </a:pPr>
            <a:r>
              <a:rPr lang="en-GB" dirty="0"/>
              <a:t>What would a good communicator do?</a:t>
            </a:r>
          </a:p>
        </p:txBody>
      </p:sp>
      <p:sp>
        <p:nvSpPr>
          <p:cNvPr id="12" name="TextBox 11">
            <a:extLst>
              <a:ext uri="{FF2B5EF4-FFF2-40B4-BE49-F238E27FC236}">
                <a16:creationId xmlns:a16="http://schemas.microsoft.com/office/drawing/2014/main" id="{B9F193A4-06C3-4A12-8FC2-BE19DD7079FB}"/>
              </a:ext>
            </a:extLst>
          </p:cNvPr>
          <p:cNvSpPr txBox="1"/>
          <p:nvPr/>
        </p:nvSpPr>
        <p:spPr>
          <a:xfrm>
            <a:off x="2353869" y="5355743"/>
            <a:ext cx="9043147" cy="463588"/>
          </a:xfrm>
          <a:prstGeom prst="rect">
            <a:avLst/>
          </a:prstGeom>
          <a:noFill/>
        </p:spPr>
        <p:txBody>
          <a:bodyPr wrap="square" rtlCol="0">
            <a:spAutoFit/>
          </a:bodyPr>
          <a:lstStyle/>
          <a:p>
            <a:pPr>
              <a:lnSpc>
                <a:spcPct val="150000"/>
              </a:lnSpc>
            </a:pPr>
            <a:r>
              <a:rPr lang="en-GB" dirty="0"/>
              <a:t>What would a bad communicator do?</a:t>
            </a:r>
          </a:p>
        </p:txBody>
      </p:sp>
      <p:pic>
        <p:nvPicPr>
          <p:cNvPr id="13" name="Picture 12">
            <a:extLst>
              <a:ext uri="{FF2B5EF4-FFF2-40B4-BE49-F238E27FC236}">
                <a16:creationId xmlns:a16="http://schemas.microsoft.com/office/drawing/2014/main" id="{2BBB187A-3EDF-44F8-8383-D675B988E911}"/>
              </a:ext>
            </a:extLst>
          </p:cNvPr>
          <p:cNvPicPr>
            <a:picLocks noChangeAspect="1"/>
          </p:cNvPicPr>
          <p:nvPr/>
        </p:nvPicPr>
        <p:blipFill rotWithShape="1">
          <a:blip r:embed="rId4">
            <a:extLst>
              <a:ext uri="{28A0092B-C50C-407E-A947-70E740481C1C}">
                <a14:useLocalDpi xmlns:a14="http://schemas.microsoft.com/office/drawing/2010/main" val="0"/>
              </a:ext>
            </a:extLst>
          </a:blip>
          <a:srcRect l="33402" r="13485"/>
          <a:stretch/>
        </p:blipFill>
        <p:spPr>
          <a:xfrm>
            <a:off x="7583334" y="1081262"/>
            <a:ext cx="4608000" cy="5776738"/>
          </a:xfrm>
          <a:prstGeom prst="round2DiagRect">
            <a:avLst>
              <a:gd name="adj1" fmla="val 50000"/>
              <a:gd name="adj2" fmla="val 0"/>
            </a:avLst>
          </a:prstGeom>
          <a:noFill/>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3917859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132ADC5-E8B9-471A-9667-E6C8B532C14B}"/>
              </a:ext>
            </a:extLst>
          </p:cNvPr>
          <p:cNvSpPr>
            <a:spLocks noGrp="1"/>
          </p:cNvSpPr>
          <p:nvPr>
            <p:ph idx="1"/>
          </p:nvPr>
        </p:nvSpPr>
        <p:spPr/>
        <p:txBody>
          <a:bodyPr>
            <a:normAutofit fontScale="47500" lnSpcReduction="20000"/>
          </a:bodyPr>
          <a:lstStyle/>
          <a:p>
            <a:r>
              <a:rPr lang="en-GB" dirty="0"/>
              <a:t>For effective risk communication we may have to change the way we do things. For example, instead of telling people what to do, we need to ask the community what they already know and think first, and then we offer to share key health information with them.</a:t>
            </a:r>
          </a:p>
          <a:p>
            <a:r>
              <a:rPr lang="en-GB" dirty="0"/>
              <a:t>Risk communication and community engagement is not about ‘blasting out’ handwashing messages to raise awareness. We know from previous Ebola responses that this will not work. If we agree that action at the community level will end this epidemic, so we as the Red Cross need to listen to the community’s ideas, identify community-led solutions, and support these to be implemented.</a:t>
            </a:r>
          </a:p>
          <a:p>
            <a:r>
              <a:rPr lang="en-GB" dirty="0"/>
              <a:t>Health messages written at the start of the epidemic may need to be updated regularly as the situation changes. For example, during an Ebola response in the DRC, at the start of a vaccination campaign we promoted messages that tried to be simple and clear i.e., ‘Stop Ebola! Get vaccinated’. These worked at the beginning but did not reflect the ring vaccination strategy that was implemented later in the campaign and instead raised expectations of people who were not eligible to get vaccinated. The continued use of these massages caused frustration amongst people who thought they could get vaccinated and were then denied, essentially undermining trust in our response.</a:t>
            </a:r>
          </a:p>
          <a:p>
            <a:r>
              <a:rPr lang="en-GB" dirty="0"/>
              <a:t>To mobilize a community effectively during an Ebola outbreak, we need to make sure we are using good communication techniques. This includes thinking about what we say, how we say it, how we react to communities, and the body language we use. Consider these methods of communication when dealing with a potential Ebola outbreak:</a:t>
            </a:r>
          </a:p>
          <a:p>
            <a:pPr marL="285750" indent="-285750">
              <a:buFont typeface="Arial" panose="020B0604020202020204" pitchFamily="34" charset="0"/>
              <a:buChar char="•"/>
            </a:pPr>
            <a:r>
              <a:rPr lang="en-GB" dirty="0"/>
              <a:t>Use simple and clear language that the community will understand.</a:t>
            </a:r>
          </a:p>
          <a:p>
            <a:pPr marL="285750" indent="-285750">
              <a:buFont typeface="Arial" panose="020B0604020202020204" pitchFamily="34" charset="0"/>
              <a:buChar char="•"/>
            </a:pPr>
            <a:r>
              <a:rPr lang="en-GB" dirty="0"/>
              <a:t>Use the local language that people will be more likely to recognise and understand.</a:t>
            </a:r>
          </a:p>
          <a:p>
            <a:pPr marL="285750" indent="-285750">
              <a:buFont typeface="Arial" panose="020B0604020202020204" pitchFamily="34" charset="0"/>
              <a:buChar char="•"/>
            </a:pPr>
            <a:r>
              <a:rPr lang="en-GB" dirty="0"/>
              <a:t>Keep your communications short. </a:t>
            </a:r>
          </a:p>
          <a:p>
            <a:pPr marL="285750" indent="-285750">
              <a:buFont typeface="Arial" panose="020B0604020202020204" pitchFamily="34" charset="0"/>
              <a:buChar char="•"/>
            </a:pPr>
            <a:r>
              <a:rPr lang="en-GB" dirty="0"/>
              <a:t>Be open, honest, and transparent. Don’t make false promises or make up answers to questions if you do not know the actual answer.</a:t>
            </a:r>
          </a:p>
          <a:p>
            <a:pPr marL="285750" indent="-285750">
              <a:buFont typeface="Arial" panose="020B0604020202020204" pitchFamily="34" charset="0"/>
              <a:buChar char="•"/>
            </a:pPr>
            <a:r>
              <a:rPr lang="en-GB" dirty="0"/>
              <a:t>Listen to people’s questions first - It is important to listen to communities before you start talking. Find out what they already know about Ebola and then add to their knowledge and answer specific questions. Before sharing information, find out what rumours and beliefs are circulating inside the communities that might block the effectiveness of the new information shared. At times, only after addressing those rumours, can new information be accepted in communities.</a:t>
            </a:r>
          </a:p>
          <a:p>
            <a:pPr marL="285750" indent="-285750">
              <a:buFont typeface="Arial" panose="020B0604020202020204" pitchFamily="34" charset="0"/>
              <a:buChar char="•"/>
            </a:pPr>
            <a:r>
              <a:rPr lang="en-GB" dirty="0"/>
              <a:t>Share trusted and accurate information that the community needs and wants.</a:t>
            </a:r>
          </a:p>
          <a:p>
            <a:pPr marL="285750" indent="-285750">
              <a:buFont typeface="Arial" panose="020B0604020202020204" pitchFamily="34" charset="0"/>
              <a:buChar char="•"/>
            </a:pPr>
            <a:r>
              <a:rPr lang="en-GB" dirty="0"/>
              <a:t>Explain things clearly and give reasons. Don’t just say ‘wash your hands’ but explain why this is important in language that people will understand.</a:t>
            </a:r>
          </a:p>
          <a:p>
            <a:pPr marL="285750" indent="-285750">
              <a:buFont typeface="Arial" panose="020B0604020202020204" pitchFamily="34" charset="0"/>
              <a:buChar char="•"/>
            </a:pPr>
            <a:r>
              <a:rPr lang="en-GB" dirty="0"/>
              <a:t>Give actionable advice that is feasible and realistic.</a:t>
            </a:r>
          </a:p>
          <a:p>
            <a:pPr marL="285750" indent="-285750">
              <a:buFont typeface="Arial" panose="020B0604020202020204" pitchFamily="34" charset="0"/>
              <a:buChar char="•"/>
            </a:pPr>
            <a:r>
              <a:rPr lang="en-GB" dirty="0"/>
              <a:t>Respect people’s views even if they are different from your own. Show understanding and empathize with their problems.</a:t>
            </a:r>
          </a:p>
        </p:txBody>
      </p:sp>
      <p:sp>
        <p:nvSpPr>
          <p:cNvPr id="4" name="Title 3">
            <a:extLst>
              <a:ext uri="{FF2B5EF4-FFF2-40B4-BE49-F238E27FC236}">
                <a16:creationId xmlns:a16="http://schemas.microsoft.com/office/drawing/2014/main" id="{4E404726-FC7E-4472-963B-260CD3CF8605}"/>
              </a:ext>
            </a:extLst>
          </p:cNvPr>
          <p:cNvSpPr>
            <a:spLocks noGrp="1"/>
          </p:cNvSpPr>
          <p:nvPr>
            <p:ph type="title"/>
          </p:nvPr>
        </p:nvSpPr>
        <p:spPr/>
        <p:txBody>
          <a:bodyPr>
            <a:normAutofit/>
          </a:bodyPr>
          <a:lstStyle/>
          <a:p>
            <a:r>
              <a:rPr lang="en-GB" sz="2800" dirty="0"/>
              <a:t>II.10.  How can we effectively communicate with communities?</a:t>
            </a:r>
          </a:p>
        </p:txBody>
      </p:sp>
    </p:spTree>
    <p:extLst>
      <p:ext uri="{BB962C8B-B14F-4D97-AF65-F5344CB8AC3E}">
        <p14:creationId xmlns:p14="http://schemas.microsoft.com/office/powerpoint/2010/main" val="1705360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3361-B925-470B-A4E9-9F03CEB2635F}"/>
              </a:ext>
            </a:extLst>
          </p:cNvPr>
          <p:cNvSpPr>
            <a:spLocks noGrp="1"/>
          </p:cNvSpPr>
          <p:nvPr>
            <p:ph type="title"/>
          </p:nvPr>
        </p:nvSpPr>
        <p:spPr/>
        <p:txBody>
          <a:bodyPr/>
          <a:lstStyle/>
          <a:p>
            <a:r>
              <a:rPr lang="en-GB" b="1" dirty="0">
                <a:solidFill>
                  <a:schemeClr val="bg1"/>
                </a:solidFill>
                <a:highlight>
                  <a:srgbClr val="FF0000"/>
                </a:highlight>
                <a:latin typeface="Montserrat Black" panose="00000A00000000000000" pitchFamily="2" charset="0"/>
              </a:rPr>
              <a:t>Session I</a:t>
            </a:r>
            <a:br>
              <a:rPr lang="en-GB" b="1" dirty="0">
                <a:solidFill>
                  <a:srgbClr val="011E41"/>
                </a:solidFill>
                <a:latin typeface="Montserrat Black" panose="00000A00000000000000" pitchFamily="2" charset="0"/>
              </a:rPr>
            </a:br>
            <a:br>
              <a:rPr lang="en-GB" b="1" dirty="0">
                <a:solidFill>
                  <a:srgbClr val="011E41"/>
                </a:solidFill>
                <a:latin typeface="Montserrat Black" panose="00000A00000000000000" pitchFamily="2" charset="0"/>
              </a:rPr>
            </a:br>
            <a:r>
              <a:rPr lang="en-GB" b="1" dirty="0">
                <a:solidFill>
                  <a:srgbClr val="011E41"/>
                </a:solidFill>
                <a:latin typeface="Montserrat Black" panose="00000A00000000000000" pitchFamily="2" charset="0"/>
              </a:rPr>
              <a:t>EVD symptoms, transmission, treatment, and prevention</a:t>
            </a:r>
            <a:endParaRPr lang="en-GB" dirty="0"/>
          </a:p>
        </p:txBody>
      </p:sp>
      <p:sp>
        <p:nvSpPr>
          <p:cNvPr id="6" name="TextBox 5">
            <a:extLst>
              <a:ext uri="{FF2B5EF4-FFF2-40B4-BE49-F238E27FC236}">
                <a16:creationId xmlns:a16="http://schemas.microsoft.com/office/drawing/2014/main" id="{987CE8A7-0F24-4720-960F-445DE48B3E12}"/>
              </a:ext>
            </a:extLst>
          </p:cNvPr>
          <p:cNvSpPr txBox="1"/>
          <p:nvPr/>
        </p:nvSpPr>
        <p:spPr>
          <a:xfrm>
            <a:off x="333724" y="2435781"/>
            <a:ext cx="11480324" cy="2797432"/>
          </a:xfrm>
          <a:prstGeom prst="rect">
            <a:avLst/>
          </a:prstGeom>
          <a:noFill/>
        </p:spPr>
        <p:txBody>
          <a:bodyPr wrap="square">
            <a:spAutoFit/>
          </a:bodyPr>
          <a:lstStyle/>
          <a:p>
            <a:pPr>
              <a:lnSpc>
                <a:spcPct val="150000"/>
              </a:lnSpc>
            </a:pPr>
            <a:r>
              <a:rPr lang="en-GB" sz="1700" dirty="0"/>
              <a:t>Ebola, formerly known as Ebola haemorrhagic fever, is a severe, often fatal illness affecting humans and animals. The first Ebola outbreaks occurred in remote villages in Central Africa, near tropical rainforests. The 2014-2016 outbreak in West Africa, which started in Guinea then moved across Sierra Leone and Liberia, was the largest and most complex Ebola outbreak since the virus was first discovered in 1976. In 2018, the second deadliest Ebola outbreak occurred in the Democratic Republic of Congo. This already complex outbreak unfolded in a region of the country affected by a two-decades long conflict that claimed countless lives and deprived millions of people of even the most basic needs and services.</a:t>
            </a:r>
          </a:p>
        </p:txBody>
      </p:sp>
      <p:pic>
        <p:nvPicPr>
          <p:cNvPr id="7" name="Picture 6" descr="A black and white logo&#10;&#10;Description automatically generated with low confidence">
            <a:extLst>
              <a:ext uri="{FF2B5EF4-FFF2-40B4-BE49-F238E27FC236}">
                <a16:creationId xmlns:a16="http://schemas.microsoft.com/office/drawing/2014/main" id="{34A9DA2A-5C59-4748-B723-358A2F945C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11" y="4989862"/>
            <a:ext cx="2008301" cy="1494744"/>
          </a:xfrm>
          <a:prstGeom prst="rect">
            <a:avLst/>
          </a:prstGeom>
        </p:spPr>
      </p:pic>
    </p:spTree>
    <p:extLst>
      <p:ext uri="{BB962C8B-B14F-4D97-AF65-F5344CB8AC3E}">
        <p14:creationId xmlns:p14="http://schemas.microsoft.com/office/powerpoint/2010/main" val="1416522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B6B8A0-8623-4816-9403-2C1582D7BBFB}"/>
              </a:ext>
            </a:extLst>
          </p:cNvPr>
          <p:cNvSpPr>
            <a:spLocks noGrp="1"/>
          </p:cNvSpPr>
          <p:nvPr>
            <p:ph idx="1"/>
          </p:nvPr>
        </p:nvSpPr>
        <p:spPr/>
        <p:txBody>
          <a:bodyPr/>
          <a:lstStyle/>
          <a:p>
            <a:r>
              <a:rPr lang="en-GB" b="1" dirty="0">
                <a:latin typeface="Open Sans" panose="020B0606030504020204" pitchFamily="34" charset="0"/>
              </a:rPr>
              <a:t>Technical information. </a:t>
            </a:r>
            <a:r>
              <a:rPr lang="en-GB" dirty="0"/>
              <a:t>Evidence-based information about an Ebola outbreak should be shared with the affected community and adapted to the local language and context.</a:t>
            </a:r>
          </a:p>
          <a:p>
            <a:r>
              <a:rPr lang="en-GB" b="1" dirty="0">
                <a:latin typeface="Open Sans" panose="020B0606030504020204" pitchFamily="34" charset="0"/>
              </a:rPr>
              <a:t>Values. </a:t>
            </a:r>
            <a:r>
              <a:rPr lang="en-GB" dirty="0"/>
              <a:t>Respect the values, beliefs, and perceptions of the affected community during all CEA activities.</a:t>
            </a:r>
          </a:p>
          <a:p>
            <a:r>
              <a:rPr lang="en-GB" b="1" dirty="0">
                <a:latin typeface="Open Sans" panose="020B0606030504020204" pitchFamily="34" charset="0"/>
              </a:rPr>
              <a:t>Empathy or expression of care. </a:t>
            </a:r>
            <a:r>
              <a:rPr lang="en-GB" dirty="0"/>
              <a:t>Affected communities need to know that you care about and respect them. This should be expressed during the communication of information.</a:t>
            </a:r>
          </a:p>
          <a:p>
            <a:r>
              <a:rPr lang="en-GB" b="1" dirty="0">
                <a:latin typeface="Open Sans" panose="020B0606030504020204" pitchFamily="34" charset="0"/>
              </a:rPr>
              <a:t>Credibility. </a:t>
            </a:r>
            <a:r>
              <a:rPr lang="en-GB" dirty="0"/>
              <a:t>Make sure to communicate only facts to the affected community.</a:t>
            </a:r>
          </a:p>
          <a:p>
            <a:r>
              <a:rPr lang="en-GB" b="1" dirty="0">
                <a:latin typeface="Open Sans" panose="020B0606030504020204" pitchFamily="34" charset="0"/>
              </a:rPr>
              <a:t>Trust. </a:t>
            </a:r>
            <a:r>
              <a:rPr lang="en-GB" dirty="0"/>
              <a:t>During an Ebola outbreak, building and maintaining trust is crucial to the success of CEA activities. With a high level of trust, the information given to an affected community will be taken more seriously, and they are more likely to engage with responders.</a:t>
            </a:r>
          </a:p>
        </p:txBody>
      </p:sp>
      <p:sp>
        <p:nvSpPr>
          <p:cNvPr id="3" name="Title 2">
            <a:extLst>
              <a:ext uri="{FF2B5EF4-FFF2-40B4-BE49-F238E27FC236}">
                <a16:creationId xmlns:a16="http://schemas.microsoft.com/office/drawing/2014/main" id="{1DADAF5A-0871-425F-85A2-F43BCCFC9D48}"/>
              </a:ext>
            </a:extLst>
          </p:cNvPr>
          <p:cNvSpPr>
            <a:spLocks noGrp="1"/>
          </p:cNvSpPr>
          <p:nvPr>
            <p:ph type="title"/>
          </p:nvPr>
        </p:nvSpPr>
        <p:spPr/>
        <p:txBody>
          <a:bodyPr>
            <a:normAutofit/>
          </a:bodyPr>
          <a:lstStyle/>
          <a:p>
            <a:r>
              <a:rPr lang="en-GB" sz="2800" dirty="0"/>
              <a:t>II.11.  What are the building blocks used when designing Ebola risk communication activities?</a:t>
            </a:r>
          </a:p>
        </p:txBody>
      </p:sp>
    </p:spTree>
    <p:extLst>
      <p:ext uri="{BB962C8B-B14F-4D97-AF65-F5344CB8AC3E}">
        <p14:creationId xmlns:p14="http://schemas.microsoft.com/office/powerpoint/2010/main" val="2450912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1AF1B8-DF1C-4557-AAA3-B8866110FDAC}"/>
              </a:ext>
            </a:extLst>
          </p:cNvPr>
          <p:cNvSpPr>
            <a:spLocks noGrp="1"/>
          </p:cNvSpPr>
          <p:nvPr>
            <p:ph idx="1"/>
          </p:nvPr>
        </p:nvSpPr>
        <p:spPr/>
        <p:txBody>
          <a:bodyPr>
            <a:normAutofit fontScale="92500" lnSpcReduction="20000"/>
          </a:bodyPr>
          <a:lstStyle/>
          <a:p>
            <a:r>
              <a:rPr lang="en-GB" b="1" dirty="0">
                <a:latin typeface="Open Sans" panose="020B0606030504020204" pitchFamily="34" charset="0"/>
              </a:rPr>
              <a:t>Existing knowledge. </a:t>
            </a:r>
            <a:r>
              <a:rPr lang="en-GB" dirty="0"/>
              <a:t>Understand the level of knowledge the community already have about Ebola, so you do not just repeat information they know. Discover gaps in their knowledge by asking what questions they have about the virus.</a:t>
            </a:r>
          </a:p>
          <a:p>
            <a:r>
              <a:rPr lang="en-GB" b="1" dirty="0">
                <a:latin typeface="Open Sans" panose="020B0606030504020204" pitchFamily="34" charset="0"/>
              </a:rPr>
              <a:t>Communicate the threat. </a:t>
            </a:r>
            <a:r>
              <a:rPr lang="en-GB" dirty="0"/>
              <a:t>Be clear and concise about the danger, risk, and treatments options when communicating about the Ebola virus. For example, the short, simple message “Ebola kills” communicated during Ebola outbreaks, if communicated alone, can lead people to believe the virus is incurable, causing them to choose to die at home rather than go to a treatment centre.</a:t>
            </a:r>
          </a:p>
          <a:p>
            <a:r>
              <a:rPr lang="en-GB" b="1" dirty="0">
                <a:latin typeface="Open Sans" panose="020B0606030504020204" pitchFamily="34" charset="0"/>
              </a:rPr>
              <a:t>Provide a call to action. </a:t>
            </a:r>
            <a:r>
              <a:rPr lang="en-GB" dirty="0"/>
              <a:t>Communicate clear and practical actions that you want people to take. Providing a call to action tells community members what they can do to achieve the benefit i.e., ‘wash your hands with soap after every social contact to protect against Ebola’​.</a:t>
            </a:r>
          </a:p>
          <a:p>
            <a:r>
              <a:rPr lang="en-GB" b="1" dirty="0">
                <a:latin typeface="Open Sans" panose="020B0606030504020204" pitchFamily="34" charset="0"/>
              </a:rPr>
              <a:t>Explain why. </a:t>
            </a:r>
            <a:r>
              <a:rPr lang="en-GB" dirty="0"/>
              <a:t>What do people gain by following your advice? Always explain why you are advocating a certain </a:t>
            </a:r>
            <a:r>
              <a:rPr lang="en-GB" dirty="0" err="1"/>
              <a:t>behavior</a:t>
            </a:r>
            <a:r>
              <a:rPr lang="en-GB" dirty="0"/>
              <a:t>. If people understand why it is important to do something, then they are more likely to do it. For example, if people understand that washing their hands prevents bacteria moving from their hands to their food to their mouths, they will be more likely wash their hands.</a:t>
            </a:r>
          </a:p>
        </p:txBody>
      </p:sp>
      <p:sp>
        <p:nvSpPr>
          <p:cNvPr id="3" name="Title 2">
            <a:extLst>
              <a:ext uri="{FF2B5EF4-FFF2-40B4-BE49-F238E27FC236}">
                <a16:creationId xmlns:a16="http://schemas.microsoft.com/office/drawing/2014/main" id="{1ACEC3B3-53F5-4BFC-92BC-F1C55E9B830D}"/>
              </a:ext>
            </a:extLst>
          </p:cNvPr>
          <p:cNvSpPr>
            <a:spLocks noGrp="1"/>
          </p:cNvSpPr>
          <p:nvPr>
            <p:ph type="title"/>
          </p:nvPr>
        </p:nvSpPr>
        <p:spPr/>
        <p:txBody>
          <a:bodyPr>
            <a:normAutofit/>
          </a:bodyPr>
          <a:lstStyle/>
          <a:p>
            <a:r>
              <a:rPr lang="en-GB" sz="2800" dirty="0"/>
              <a:t>II.12.  Key principles of risk communication messaging about Ebola</a:t>
            </a:r>
          </a:p>
        </p:txBody>
      </p:sp>
    </p:spTree>
    <p:extLst>
      <p:ext uri="{BB962C8B-B14F-4D97-AF65-F5344CB8AC3E}">
        <p14:creationId xmlns:p14="http://schemas.microsoft.com/office/powerpoint/2010/main" val="13879565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6761BD4-3E8B-453B-B950-BF892E2EED9E}"/>
              </a:ext>
            </a:extLst>
          </p:cNvPr>
          <p:cNvSpPr>
            <a:spLocks noGrp="1"/>
          </p:cNvSpPr>
          <p:nvPr>
            <p:ph idx="1"/>
          </p:nvPr>
        </p:nvSpPr>
        <p:spPr>
          <a:xfrm>
            <a:off x="333723" y="1306287"/>
            <a:ext cx="11522997" cy="979713"/>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Each group will be assigned one message. Discuss whether these Ebola risk communication messages are effective. What would you add, change, or improve?</a:t>
            </a:r>
          </a:p>
          <a:p>
            <a:endParaRPr lang="en-GB" dirty="0"/>
          </a:p>
        </p:txBody>
      </p:sp>
      <p:sp>
        <p:nvSpPr>
          <p:cNvPr id="4" name="Title 3">
            <a:extLst>
              <a:ext uri="{FF2B5EF4-FFF2-40B4-BE49-F238E27FC236}">
                <a16:creationId xmlns:a16="http://schemas.microsoft.com/office/drawing/2014/main" id="{D8CE4CB9-E747-4E90-A548-1D11BC41E189}"/>
              </a:ext>
            </a:extLst>
          </p:cNvPr>
          <p:cNvSpPr>
            <a:spLocks noGrp="1"/>
          </p:cNvSpPr>
          <p:nvPr>
            <p:ph type="title"/>
          </p:nvPr>
        </p:nvSpPr>
        <p:spPr/>
        <p:txBody>
          <a:bodyPr/>
          <a:lstStyle/>
          <a:p>
            <a:r>
              <a:rPr lang="en-GB" dirty="0"/>
              <a:t>Group Activity – What is wrong with these messages?</a:t>
            </a:r>
          </a:p>
        </p:txBody>
      </p:sp>
      <p:pic>
        <p:nvPicPr>
          <p:cNvPr id="7" name="Picture 6" descr="Diagram&#10;&#10;Description automatically generated">
            <a:extLst>
              <a:ext uri="{FF2B5EF4-FFF2-40B4-BE49-F238E27FC236}">
                <a16:creationId xmlns:a16="http://schemas.microsoft.com/office/drawing/2014/main" id="{6CB17B25-2ABC-4E91-BC79-A4D3ADBD6A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4985" y="4448646"/>
            <a:ext cx="2309135" cy="1739906"/>
          </a:xfrm>
          <a:prstGeom prst="rect">
            <a:avLst/>
          </a:prstGeom>
        </p:spPr>
      </p:pic>
      <p:pic>
        <p:nvPicPr>
          <p:cNvPr id="9" name="Picture 8" descr="Diagram, text, chat or text message&#10;&#10;Description automatically generated">
            <a:extLst>
              <a:ext uri="{FF2B5EF4-FFF2-40B4-BE49-F238E27FC236}">
                <a16:creationId xmlns:a16="http://schemas.microsoft.com/office/drawing/2014/main" id="{7BD99C15-9FB4-417E-BE5D-1D2521ADD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63" y="2494375"/>
            <a:ext cx="1967098" cy="1448499"/>
          </a:xfrm>
          <a:prstGeom prst="rect">
            <a:avLst/>
          </a:prstGeom>
        </p:spPr>
      </p:pic>
      <p:pic>
        <p:nvPicPr>
          <p:cNvPr id="11" name="Picture 10" descr="Diagram&#10;&#10;Description automatically generated">
            <a:extLst>
              <a:ext uri="{FF2B5EF4-FFF2-40B4-BE49-F238E27FC236}">
                <a16:creationId xmlns:a16="http://schemas.microsoft.com/office/drawing/2014/main" id="{05C82D94-4FF4-4287-8132-8D4CCE97BA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0474" y="2429884"/>
            <a:ext cx="1569203" cy="1628048"/>
          </a:xfrm>
          <a:prstGeom prst="rect">
            <a:avLst/>
          </a:prstGeom>
        </p:spPr>
      </p:pic>
      <p:pic>
        <p:nvPicPr>
          <p:cNvPr id="13" name="Picture 12" descr="A picture containing text, clipart&#10;&#10;Description automatically generated">
            <a:extLst>
              <a:ext uri="{FF2B5EF4-FFF2-40B4-BE49-F238E27FC236}">
                <a16:creationId xmlns:a16="http://schemas.microsoft.com/office/drawing/2014/main" id="{EBDF8F8D-9799-45D4-A46A-C2E133224A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7827" y="4323231"/>
            <a:ext cx="1751822" cy="1739906"/>
          </a:xfrm>
          <a:prstGeom prst="rect">
            <a:avLst/>
          </a:prstGeom>
        </p:spPr>
      </p:pic>
      <p:pic>
        <p:nvPicPr>
          <p:cNvPr id="15" name="Picture 14" descr="A picture containing icon&#10;&#10;Description automatically generated">
            <a:extLst>
              <a:ext uri="{FF2B5EF4-FFF2-40B4-BE49-F238E27FC236}">
                <a16:creationId xmlns:a16="http://schemas.microsoft.com/office/drawing/2014/main" id="{C8B59028-B6D5-4E92-AC60-A03F175892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5072" y="2317360"/>
            <a:ext cx="1989318" cy="1802528"/>
          </a:xfrm>
          <a:prstGeom prst="rect">
            <a:avLst/>
          </a:prstGeom>
        </p:spPr>
      </p:pic>
      <p:pic>
        <p:nvPicPr>
          <p:cNvPr id="17" name="Picture 16" descr="Graphical user interface, text, application, chat or text message&#10;&#10;Description automatically generated">
            <a:extLst>
              <a:ext uri="{FF2B5EF4-FFF2-40B4-BE49-F238E27FC236}">
                <a16:creationId xmlns:a16="http://schemas.microsoft.com/office/drawing/2014/main" id="{FD55B9E5-B372-4478-85D2-317FBF1094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52604" y="4543264"/>
            <a:ext cx="1896998" cy="1457878"/>
          </a:xfrm>
          <a:prstGeom prst="rect">
            <a:avLst/>
          </a:prstGeom>
        </p:spPr>
      </p:pic>
    </p:spTree>
    <p:extLst>
      <p:ext uri="{BB962C8B-B14F-4D97-AF65-F5344CB8AC3E}">
        <p14:creationId xmlns:p14="http://schemas.microsoft.com/office/powerpoint/2010/main" val="1326220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D819077-C8BE-4706-9A34-E81546212729}"/>
              </a:ext>
            </a:extLst>
          </p:cNvPr>
          <p:cNvSpPr>
            <a:spLocks noGrp="1"/>
          </p:cNvSpPr>
          <p:nvPr>
            <p:ph idx="1"/>
          </p:nvPr>
        </p:nvSpPr>
        <p:spPr/>
        <p:txBody>
          <a:bodyPr/>
          <a:lstStyle/>
          <a:p>
            <a:pPr marL="285750" indent="-285750">
              <a:buFont typeface="Arial" panose="020B0604020202020204" pitchFamily="34" charset="0"/>
              <a:buChar char="•"/>
            </a:pPr>
            <a:r>
              <a:rPr lang="en-GB" dirty="0"/>
              <a:t>Be open, honest, and transparent.</a:t>
            </a:r>
          </a:p>
          <a:p>
            <a:pPr marL="285750" indent="-285750">
              <a:buFont typeface="Arial" panose="020B0604020202020204" pitchFamily="34" charset="0"/>
              <a:buChar char="•"/>
            </a:pPr>
            <a:r>
              <a:rPr lang="en-GB" dirty="0"/>
              <a:t>Be consistent and frequently give out accurate information as quickly as possible.</a:t>
            </a:r>
          </a:p>
          <a:p>
            <a:pPr marL="285750" indent="-285750">
              <a:buFont typeface="Arial" panose="020B0604020202020204" pitchFamily="34" charset="0"/>
              <a:buChar char="•"/>
            </a:pPr>
            <a:r>
              <a:rPr lang="en-GB" dirty="0"/>
              <a:t>State what you know, what you do not know, and what you are doing about it.</a:t>
            </a:r>
          </a:p>
          <a:p>
            <a:pPr marL="285750" indent="-285750">
              <a:buFont typeface="Arial" panose="020B0604020202020204" pitchFamily="34" charset="0"/>
              <a:buChar char="•"/>
            </a:pPr>
            <a:r>
              <a:rPr lang="en-GB" dirty="0"/>
              <a:t>Express empathy, address community concerns, and show that you understand and care.</a:t>
            </a:r>
          </a:p>
          <a:p>
            <a:pPr marL="285750" indent="-285750">
              <a:buFont typeface="Arial" panose="020B0604020202020204" pitchFamily="34" charset="0"/>
              <a:buChar char="•"/>
            </a:pPr>
            <a:r>
              <a:rPr lang="en-GB" dirty="0"/>
              <a:t>Follow up with the community and respond to their needs.</a:t>
            </a:r>
          </a:p>
          <a:p>
            <a:pPr marL="285750" indent="-285750">
              <a:buFont typeface="Arial" panose="020B0604020202020204" pitchFamily="34" charset="0"/>
              <a:buChar char="•"/>
            </a:pPr>
            <a:r>
              <a:rPr lang="en-GB" dirty="0"/>
              <a:t>Work together with communities as partners.</a:t>
            </a:r>
          </a:p>
          <a:p>
            <a:pPr marL="285750" indent="-285750">
              <a:buFont typeface="Arial" panose="020B0604020202020204" pitchFamily="34" charset="0"/>
              <a:buChar char="•"/>
            </a:pPr>
            <a:r>
              <a:rPr lang="en-GB" dirty="0"/>
              <a:t>Collect and respond to community feedback in order to help break down barriers and build trust.</a:t>
            </a:r>
          </a:p>
        </p:txBody>
      </p:sp>
      <p:sp>
        <p:nvSpPr>
          <p:cNvPr id="4" name="Title 3">
            <a:extLst>
              <a:ext uri="{FF2B5EF4-FFF2-40B4-BE49-F238E27FC236}">
                <a16:creationId xmlns:a16="http://schemas.microsoft.com/office/drawing/2014/main" id="{508584F5-F0CB-4EC7-BE88-0D543E47E842}"/>
              </a:ext>
            </a:extLst>
          </p:cNvPr>
          <p:cNvSpPr>
            <a:spLocks noGrp="1"/>
          </p:cNvSpPr>
          <p:nvPr>
            <p:ph type="title"/>
          </p:nvPr>
        </p:nvSpPr>
        <p:spPr/>
        <p:txBody>
          <a:bodyPr>
            <a:normAutofit/>
          </a:bodyPr>
          <a:lstStyle/>
          <a:p>
            <a:r>
              <a:rPr lang="en-GB" sz="2800" dirty="0"/>
              <a:t>II.13.  What should you do to build and maintain trust during an Ebola outbreak?</a:t>
            </a:r>
          </a:p>
        </p:txBody>
      </p:sp>
    </p:spTree>
    <p:extLst>
      <p:ext uri="{BB962C8B-B14F-4D97-AF65-F5344CB8AC3E}">
        <p14:creationId xmlns:p14="http://schemas.microsoft.com/office/powerpoint/2010/main" val="674955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66127AD-8C9A-4BE7-8058-A133DCEDA573}"/>
              </a:ext>
            </a:extLst>
          </p:cNvPr>
          <p:cNvSpPr>
            <a:spLocks noGrp="1"/>
          </p:cNvSpPr>
          <p:nvPr>
            <p:ph idx="1"/>
          </p:nvPr>
        </p:nvSpPr>
        <p:spPr>
          <a:xfrm>
            <a:off x="333724" y="1306287"/>
            <a:ext cx="6534590" cy="1314993"/>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Read the following questions with your group and then share your answers with the facilitator and wider group:</a:t>
            </a:r>
          </a:p>
        </p:txBody>
      </p:sp>
      <p:sp>
        <p:nvSpPr>
          <p:cNvPr id="4" name="Title 3">
            <a:extLst>
              <a:ext uri="{FF2B5EF4-FFF2-40B4-BE49-F238E27FC236}">
                <a16:creationId xmlns:a16="http://schemas.microsoft.com/office/drawing/2014/main" id="{3FE434C3-CBC0-4E7F-A024-05B729553490}"/>
              </a:ext>
            </a:extLst>
          </p:cNvPr>
          <p:cNvSpPr>
            <a:spLocks noGrp="1"/>
          </p:cNvSpPr>
          <p:nvPr>
            <p:ph type="title"/>
          </p:nvPr>
        </p:nvSpPr>
        <p:spPr/>
        <p:txBody>
          <a:bodyPr/>
          <a:lstStyle/>
          <a:p>
            <a:r>
              <a:rPr lang="en-GB" dirty="0"/>
              <a:t>Discussion – RCCE communication channels </a:t>
            </a:r>
          </a:p>
        </p:txBody>
      </p:sp>
      <p:pic>
        <p:nvPicPr>
          <p:cNvPr id="6" name="Picture 5" descr="Icon&#10;&#10;Description automatically generated">
            <a:extLst>
              <a:ext uri="{FF2B5EF4-FFF2-40B4-BE49-F238E27FC236}">
                <a16:creationId xmlns:a16="http://schemas.microsoft.com/office/drawing/2014/main" id="{20824A77-5992-41B0-B417-6A4053D17A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238" y="4045421"/>
            <a:ext cx="689228" cy="689228"/>
          </a:xfrm>
          <a:prstGeom prst="rect">
            <a:avLst/>
          </a:prstGeom>
        </p:spPr>
      </p:pic>
      <p:pic>
        <p:nvPicPr>
          <p:cNvPr id="7" name="Picture 6">
            <a:extLst>
              <a:ext uri="{FF2B5EF4-FFF2-40B4-BE49-F238E27FC236}">
                <a16:creationId xmlns:a16="http://schemas.microsoft.com/office/drawing/2014/main" id="{7E66B8BE-693B-42C8-B51A-A954133B817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4238" y="2739772"/>
            <a:ext cx="689228" cy="689228"/>
          </a:xfrm>
          <a:prstGeom prst="rect">
            <a:avLst/>
          </a:prstGeom>
        </p:spPr>
      </p:pic>
      <p:pic>
        <p:nvPicPr>
          <p:cNvPr id="8" name="Picture 7">
            <a:extLst>
              <a:ext uri="{FF2B5EF4-FFF2-40B4-BE49-F238E27FC236}">
                <a16:creationId xmlns:a16="http://schemas.microsoft.com/office/drawing/2014/main" id="{4A87E980-5017-43FA-8D85-68889005CD2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4238" y="5296072"/>
            <a:ext cx="689228" cy="689228"/>
          </a:xfrm>
          <a:prstGeom prst="rect">
            <a:avLst/>
          </a:prstGeom>
        </p:spPr>
      </p:pic>
      <p:sp>
        <p:nvSpPr>
          <p:cNvPr id="9" name="TextBox 8">
            <a:extLst>
              <a:ext uri="{FF2B5EF4-FFF2-40B4-BE49-F238E27FC236}">
                <a16:creationId xmlns:a16="http://schemas.microsoft.com/office/drawing/2014/main" id="{D459DB45-7DEF-47C1-B87D-2C816815B7D3}"/>
              </a:ext>
            </a:extLst>
          </p:cNvPr>
          <p:cNvSpPr txBox="1"/>
          <p:nvPr/>
        </p:nvSpPr>
        <p:spPr>
          <a:xfrm>
            <a:off x="1750365" y="2437093"/>
            <a:ext cx="5674839" cy="1294585"/>
          </a:xfrm>
          <a:prstGeom prst="rect">
            <a:avLst/>
          </a:prstGeom>
          <a:noFill/>
        </p:spPr>
        <p:txBody>
          <a:bodyPr wrap="square" rtlCol="0">
            <a:spAutoFit/>
          </a:bodyPr>
          <a:lstStyle/>
          <a:p>
            <a:pPr>
              <a:lnSpc>
                <a:spcPct val="150000"/>
              </a:lnSpc>
            </a:pPr>
            <a:r>
              <a:rPr lang="en-GB" dirty="0"/>
              <a:t>What are the most common communication channels used in your area? Why do you think that people use them?</a:t>
            </a:r>
          </a:p>
        </p:txBody>
      </p:sp>
      <p:sp>
        <p:nvSpPr>
          <p:cNvPr id="10" name="TextBox 9">
            <a:extLst>
              <a:ext uri="{FF2B5EF4-FFF2-40B4-BE49-F238E27FC236}">
                <a16:creationId xmlns:a16="http://schemas.microsoft.com/office/drawing/2014/main" id="{E3D15F2B-34F3-45CF-AA44-3C2EF9B4459F}"/>
              </a:ext>
            </a:extLst>
          </p:cNvPr>
          <p:cNvSpPr txBox="1"/>
          <p:nvPr/>
        </p:nvSpPr>
        <p:spPr>
          <a:xfrm>
            <a:off x="1769891" y="3978239"/>
            <a:ext cx="5496083" cy="879087"/>
          </a:xfrm>
          <a:prstGeom prst="rect">
            <a:avLst/>
          </a:prstGeom>
          <a:noFill/>
        </p:spPr>
        <p:txBody>
          <a:bodyPr wrap="square" rtlCol="0">
            <a:spAutoFit/>
          </a:bodyPr>
          <a:lstStyle/>
          <a:p>
            <a:pPr>
              <a:lnSpc>
                <a:spcPct val="150000"/>
              </a:lnSpc>
            </a:pPr>
            <a:r>
              <a:rPr lang="en-GB" dirty="0"/>
              <a:t>Which channels are used to share information about Ebola?</a:t>
            </a:r>
          </a:p>
        </p:txBody>
      </p:sp>
      <p:sp>
        <p:nvSpPr>
          <p:cNvPr id="11" name="TextBox 10">
            <a:extLst>
              <a:ext uri="{FF2B5EF4-FFF2-40B4-BE49-F238E27FC236}">
                <a16:creationId xmlns:a16="http://schemas.microsoft.com/office/drawing/2014/main" id="{0AC16583-B5E7-4087-840E-748B6AD73ACA}"/>
              </a:ext>
            </a:extLst>
          </p:cNvPr>
          <p:cNvSpPr txBox="1"/>
          <p:nvPr/>
        </p:nvSpPr>
        <p:spPr>
          <a:xfrm>
            <a:off x="1750365" y="5201142"/>
            <a:ext cx="5551086" cy="879087"/>
          </a:xfrm>
          <a:prstGeom prst="rect">
            <a:avLst/>
          </a:prstGeom>
          <a:noFill/>
        </p:spPr>
        <p:txBody>
          <a:bodyPr wrap="square" rtlCol="0">
            <a:spAutoFit/>
          </a:bodyPr>
          <a:lstStyle/>
          <a:p>
            <a:pPr>
              <a:lnSpc>
                <a:spcPct val="150000"/>
              </a:lnSpc>
            </a:pPr>
            <a:r>
              <a:rPr lang="en-GB" dirty="0"/>
              <a:t>Are different channels used to reach women, children, or disabled people in your community?</a:t>
            </a:r>
          </a:p>
        </p:txBody>
      </p:sp>
      <p:pic>
        <p:nvPicPr>
          <p:cNvPr id="12" name="Picture 11">
            <a:extLst>
              <a:ext uri="{FF2B5EF4-FFF2-40B4-BE49-F238E27FC236}">
                <a16:creationId xmlns:a16="http://schemas.microsoft.com/office/drawing/2014/main" id="{E4E9945D-99A5-44F5-B889-80F135C2E0BF}"/>
              </a:ext>
            </a:extLst>
          </p:cNvPr>
          <p:cNvPicPr>
            <a:picLocks noChangeAspect="1"/>
          </p:cNvPicPr>
          <p:nvPr/>
        </p:nvPicPr>
        <p:blipFill>
          <a:blip r:embed="rId4">
            <a:extLst>
              <a:ext uri="{28A0092B-C50C-407E-A947-70E740481C1C}">
                <a14:useLocalDpi xmlns:a14="http://schemas.microsoft.com/office/drawing/2010/main" val="0"/>
              </a:ext>
            </a:extLst>
          </a:blip>
          <a:srcRect l="23403" r="23403"/>
          <a:stretch/>
        </p:blipFill>
        <p:spPr>
          <a:xfrm>
            <a:off x="7585732" y="1081262"/>
            <a:ext cx="4608666" cy="5776738"/>
          </a:xfrm>
          <a:prstGeom prst="round2DiagRect">
            <a:avLst>
              <a:gd name="adj1" fmla="val 50000"/>
              <a:gd name="adj2" fmla="val 0"/>
            </a:avLst>
          </a:prstGeom>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2319282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6D275B7-69DF-40B0-B3EF-5045C80ECCB6}"/>
              </a:ext>
            </a:extLst>
          </p:cNvPr>
          <p:cNvSpPr>
            <a:spLocks noGrp="1"/>
          </p:cNvSpPr>
          <p:nvPr>
            <p:ph idx="1"/>
          </p:nvPr>
        </p:nvSpPr>
        <p:spPr>
          <a:xfrm>
            <a:off x="6675807" y="1155032"/>
            <a:ext cx="5224942" cy="4957009"/>
          </a:xfrm>
        </p:spPr>
        <p:txBody>
          <a:bodyPr>
            <a:normAutofit fontScale="85000" lnSpcReduction="10000"/>
          </a:bodyPr>
          <a:lstStyle/>
          <a:p>
            <a:r>
              <a:rPr lang="en-GB" dirty="0"/>
              <a:t>Before deciding on a communication channel to use there are factors that need to be considered. These are:</a:t>
            </a:r>
          </a:p>
          <a:p>
            <a:r>
              <a:rPr lang="en-GB" b="1" dirty="0">
                <a:latin typeface="Open Sans" panose="020B0606030504020204" pitchFamily="34" charset="0"/>
              </a:rPr>
              <a:t>Type of information </a:t>
            </a:r>
            <a:r>
              <a:rPr lang="en-GB" dirty="0">
                <a:latin typeface="Open Sans" panose="020B0606030504020204" pitchFamily="34" charset="0"/>
              </a:rPr>
              <a:t>- how much information can the channel convey?</a:t>
            </a:r>
          </a:p>
          <a:p>
            <a:r>
              <a:rPr lang="en-GB" b="1" dirty="0">
                <a:latin typeface="Open Sans" panose="020B0606030504020204" pitchFamily="34" charset="0"/>
              </a:rPr>
              <a:t>Reach</a:t>
            </a:r>
            <a:r>
              <a:rPr lang="en-GB" dirty="0">
                <a:latin typeface="Open Sans" panose="020B0606030504020204" pitchFamily="34" charset="0"/>
              </a:rPr>
              <a:t> - do you need to reach a lot of people quickly?</a:t>
            </a:r>
          </a:p>
          <a:p>
            <a:r>
              <a:rPr lang="en-GB" b="1" dirty="0">
                <a:latin typeface="Open Sans" panose="020B0606030504020204" pitchFamily="34" charset="0"/>
              </a:rPr>
              <a:t>Two-way</a:t>
            </a:r>
            <a:r>
              <a:rPr lang="en-GB" dirty="0">
                <a:latin typeface="Open Sans" panose="020B0606030504020204" pitchFamily="34" charset="0"/>
              </a:rPr>
              <a:t> - if you want to ask questions and collect feedback then the channel you choose should allow two-way communication.</a:t>
            </a:r>
          </a:p>
          <a:p>
            <a:r>
              <a:rPr lang="en-GB" b="1" dirty="0">
                <a:latin typeface="Open Sans" panose="020B0606030504020204" pitchFamily="34" charset="0"/>
              </a:rPr>
              <a:t>Accessibility</a:t>
            </a:r>
            <a:r>
              <a:rPr lang="en-GB" dirty="0">
                <a:latin typeface="Open Sans" panose="020B0606030504020204" pitchFamily="34" charset="0"/>
              </a:rPr>
              <a:t> - can your intended audience access your chosen channel?</a:t>
            </a:r>
          </a:p>
          <a:p>
            <a:r>
              <a:rPr lang="en-GB" b="1" dirty="0">
                <a:latin typeface="Open Sans" panose="020B0606030504020204" pitchFamily="34" charset="0"/>
              </a:rPr>
              <a:t>Trusted</a:t>
            </a:r>
            <a:r>
              <a:rPr lang="en-GB" dirty="0">
                <a:latin typeface="Open Sans" panose="020B0606030504020204" pitchFamily="34" charset="0"/>
              </a:rPr>
              <a:t> - do people trust the communication channel?</a:t>
            </a:r>
          </a:p>
          <a:p>
            <a:r>
              <a:rPr lang="en-GB" b="1" dirty="0">
                <a:latin typeface="Open Sans" panose="020B0606030504020204" pitchFamily="34" charset="0"/>
              </a:rPr>
              <a:t>Context</a:t>
            </a:r>
            <a:r>
              <a:rPr lang="en-GB" dirty="0">
                <a:latin typeface="Open Sans" panose="020B0606030504020204" pitchFamily="34" charset="0"/>
              </a:rPr>
              <a:t> - what context are you working in?</a:t>
            </a:r>
          </a:p>
        </p:txBody>
      </p:sp>
      <p:sp>
        <p:nvSpPr>
          <p:cNvPr id="6" name="Title 5">
            <a:extLst>
              <a:ext uri="{FF2B5EF4-FFF2-40B4-BE49-F238E27FC236}">
                <a16:creationId xmlns:a16="http://schemas.microsoft.com/office/drawing/2014/main" id="{6F798C5F-E364-4935-BF7D-BE13A70E9BB6}"/>
              </a:ext>
            </a:extLst>
          </p:cNvPr>
          <p:cNvSpPr>
            <a:spLocks noGrp="1"/>
          </p:cNvSpPr>
          <p:nvPr>
            <p:ph type="title"/>
          </p:nvPr>
        </p:nvSpPr>
        <p:spPr/>
        <p:txBody>
          <a:bodyPr>
            <a:normAutofit/>
          </a:bodyPr>
          <a:lstStyle/>
          <a:p>
            <a:r>
              <a:rPr lang="en-GB" sz="2800" dirty="0"/>
              <a:t>II.14.  Channels for risk communication</a:t>
            </a:r>
          </a:p>
        </p:txBody>
      </p:sp>
      <p:pic>
        <p:nvPicPr>
          <p:cNvPr id="9" name="Picture 8">
            <a:extLst>
              <a:ext uri="{FF2B5EF4-FFF2-40B4-BE49-F238E27FC236}">
                <a16:creationId xmlns:a16="http://schemas.microsoft.com/office/drawing/2014/main" id="{2716AA17-1EFB-4C74-B7B0-84494BCF40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674" y="990023"/>
            <a:ext cx="2509894" cy="2670101"/>
          </a:xfrm>
          <a:prstGeom prst="rect">
            <a:avLst/>
          </a:prstGeom>
        </p:spPr>
      </p:pic>
      <p:pic>
        <p:nvPicPr>
          <p:cNvPr id="11" name="Picture 10" descr="Diagram&#10;&#10;Description automatically generated">
            <a:extLst>
              <a:ext uri="{FF2B5EF4-FFF2-40B4-BE49-F238E27FC236}">
                <a16:creationId xmlns:a16="http://schemas.microsoft.com/office/drawing/2014/main" id="{69AED252-97E6-4066-A036-0FBD204E8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9523" y="978684"/>
            <a:ext cx="2560925" cy="2681440"/>
          </a:xfrm>
          <a:prstGeom prst="rect">
            <a:avLst/>
          </a:prstGeom>
        </p:spPr>
      </p:pic>
      <p:pic>
        <p:nvPicPr>
          <p:cNvPr id="13" name="Picture 12">
            <a:extLst>
              <a:ext uri="{FF2B5EF4-FFF2-40B4-BE49-F238E27FC236}">
                <a16:creationId xmlns:a16="http://schemas.microsoft.com/office/drawing/2014/main" id="{D1757AE1-415E-4355-AB46-7A8A730CE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522" y="3976825"/>
            <a:ext cx="2703862" cy="2719627"/>
          </a:xfrm>
          <a:prstGeom prst="rect">
            <a:avLst/>
          </a:prstGeom>
        </p:spPr>
      </p:pic>
      <p:pic>
        <p:nvPicPr>
          <p:cNvPr id="15" name="Picture 14">
            <a:extLst>
              <a:ext uri="{FF2B5EF4-FFF2-40B4-BE49-F238E27FC236}">
                <a16:creationId xmlns:a16="http://schemas.microsoft.com/office/drawing/2014/main" id="{2D1D6170-2BDD-4F75-872B-57E6EEAD39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1350" y="3809810"/>
            <a:ext cx="2742730" cy="2302231"/>
          </a:xfrm>
          <a:prstGeom prst="rect">
            <a:avLst/>
          </a:prstGeom>
        </p:spPr>
      </p:pic>
    </p:spTree>
    <p:extLst>
      <p:ext uri="{BB962C8B-B14F-4D97-AF65-F5344CB8AC3E}">
        <p14:creationId xmlns:p14="http://schemas.microsoft.com/office/powerpoint/2010/main" val="3826362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C0FD5B5-25CE-4E7C-90BB-27AD2E1ED0D0}"/>
              </a:ext>
            </a:extLst>
          </p:cNvPr>
          <p:cNvSpPr>
            <a:spLocks noGrp="1"/>
          </p:cNvSpPr>
          <p:nvPr>
            <p:ph idx="1"/>
          </p:nvPr>
        </p:nvSpPr>
        <p:spPr>
          <a:xfrm>
            <a:off x="333723" y="1306287"/>
            <a:ext cx="11553477" cy="1436913"/>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Each group will be assigned one of the methods of communication discussed - face-to-face, mass media, written, and digital communication. In your groups try to identify the advantages and disadvantages of your allocated method of communications. Fill in the table below with your answers:</a:t>
            </a:r>
          </a:p>
        </p:txBody>
      </p:sp>
      <p:sp>
        <p:nvSpPr>
          <p:cNvPr id="4" name="Title 3">
            <a:extLst>
              <a:ext uri="{FF2B5EF4-FFF2-40B4-BE49-F238E27FC236}">
                <a16:creationId xmlns:a16="http://schemas.microsoft.com/office/drawing/2014/main" id="{E764DCD5-E695-43AC-86CF-8D5BF8F9EF9F}"/>
              </a:ext>
            </a:extLst>
          </p:cNvPr>
          <p:cNvSpPr>
            <a:spLocks noGrp="1"/>
          </p:cNvSpPr>
          <p:nvPr>
            <p:ph type="title"/>
          </p:nvPr>
        </p:nvSpPr>
        <p:spPr/>
        <p:txBody>
          <a:bodyPr/>
          <a:lstStyle/>
          <a:p>
            <a:r>
              <a:rPr lang="en-GB" dirty="0"/>
              <a:t>Group Activity – Advantages and disadvantages of different channels</a:t>
            </a:r>
          </a:p>
        </p:txBody>
      </p:sp>
      <p:graphicFrame>
        <p:nvGraphicFramePr>
          <p:cNvPr id="2" name="Table 2">
            <a:extLst>
              <a:ext uri="{FF2B5EF4-FFF2-40B4-BE49-F238E27FC236}">
                <a16:creationId xmlns:a16="http://schemas.microsoft.com/office/drawing/2014/main" id="{2DBF46E2-5BAA-4DD0-9597-0B09C3F8164F}"/>
              </a:ext>
            </a:extLst>
          </p:cNvPr>
          <p:cNvGraphicFramePr>
            <a:graphicFrameLocks noGrp="1"/>
          </p:cNvGraphicFramePr>
          <p:nvPr>
            <p:extLst>
              <p:ext uri="{D42A27DB-BD31-4B8C-83A1-F6EECF244321}">
                <p14:modId xmlns:p14="http://schemas.microsoft.com/office/powerpoint/2010/main" val="3620113550"/>
              </p:ext>
            </p:extLst>
          </p:nvPr>
        </p:nvGraphicFramePr>
        <p:xfrm>
          <a:off x="2032000" y="2908130"/>
          <a:ext cx="8128000" cy="29667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278991203"/>
                    </a:ext>
                  </a:extLst>
                </a:gridCol>
                <a:gridCol w="4064000">
                  <a:extLst>
                    <a:ext uri="{9D8B030D-6E8A-4147-A177-3AD203B41FA5}">
                      <a16:colId xmlns:a16="http://schemas.microsoft.com/office/drawing/2014/main" val="3583315584"/>
                    </a:ext>
                  </a:extLst>
                </a:gridCol>
              </a:tblGrid>
              <a:tr h="370840">
                <a:tc>
                  <a:txBody>
                    <a:bodyPr/>
                    <a:lstStyle/>
                    <a:p>
                      <a:pPr algn="ctr"/>
                      <a:r>
                        <a:rPr lang="en-GB" dirty="0">
                          <a:latin typeface="+mj-lt"/>
                        </a:rPr>
                        <a:t>Advantages</a:t>
                      </a:r>
                    </a:p>
                  </a:txBody>
                  <a:tcPr/>
                </a:tc>
                <a:tc>
                  <a:txBody>
                    <a:bodyPr/>
                    <a:lstStyle/>
                    <a:p>
                      <a:pPr algn="ctr"/>
                      <a:r>
                        <a:rPr lang="en-GB" dirty="0">
                          <a:latin typeface="+mj-lt"/>
                        </a:rPr>
                        <a:t>Disadvantages</a:t>
                      </a:r>
                    </a:p>
                  </a:txBody>
                  <a:tcPr/>
                </a:tc>
                <a:extLst>
                  <a:ext uri="{0D108BD9-81ED-4DB2-BD59-A6C34878D82A}">
                    <a16:rowId xmlns:a16="http://schemas.microsoft.com/office/drawing/2014/main" val="2602676365"/>
                  </a:ext>
                </a:extLst>
              </a:tr>
              <a:tr h="370840">
                <a:tc>
                  <a:txBody>
                    <a:bodyPr/>
                    <a:lstStyle/>
                    <a:p>
                      <a:endParaRPr lang="en-GB"/>
                    </a:p>
                  </a:txBody>
                  <a:tcPr/>
                </a:tc>
                <a:tc>
                  <a:txBody>
                    <a:bodyPr/>
                    <a:lstStyle/>
                    <a:p>
                      <a:endParaRPr lang="en-GB"/>
                    </a:p>
                  </a:txBody>
                  <a:tcPr/>
                </a:tc>
                <a:extLst>
                  <a:ext uri="{0D108BD9-81ED-4DB2-BD59-A6C34878D82A}">
                    <a16:rowId xmlns:a16="http://schemas.microsoft.com/office/drawing/2014/main" val="926841450"/>
                  </a:ext>
                </a:extLst>
              </a:tr>
              <a:tr h="370840">
                <a:tc>
                  <a:txBody>
                    <a:bodyPr/>
                    <a:lstStyle/>
                    <a:p>
                      <a:endParaRPr lang="en-GB"/>
                    </a:p>
                  </a:txBody>
                  <a:tcPr/>
                </a:tc>
                <a:tc>
                  <a:txBody>
                    <a:bodyPr/>
                    <a:lstStyle/>
                    <a:p>
                      <a:endParaRPr lang="en-GB"/>
                    </a:p>
                  </a:txBody>
                  <a:tcPr/>
                </a:tc>
                <a:extLst>
                  <a:ext uri="{0D108BD9-81ED-4DB2-BD59-A6C34878D82A}">
                    <a16:rowId xmlns:a16="http://schemas.microsoft.com/office/drawing/2014/main" val="1146710819"/>
                  </a:ext>
                </a:extLst>
              </a:tr>
              <a:tr h="370840">
                <a:tc>
                  <a:txBody>
                    <a:bodyPr/>
                    <a:lstStyle/>
                    <a:p>
                      <a:endParaRPr lang="en-GB" dirty="0"/>
                    </a:p>
                  </a:txBody>
                  <a:tcPr/>
                </a:tc>
                <a:tc>
                  <a:txBody>
                    <a:bodyPr/>
                    <a:lstStyle/>
                    <a:p>
                      <a:endParaRPr lang="en-GB"/>
                    </a:p>
                  </a:txBody>
                  <a:tcPr/>
                </a:tc>
                <a:extLst>
                  <a:ext uri="{0D108BD9-81ED-4DB2-BD59-A6C34878D82A}">
                    <a16:rowId xmlns:a16="http://schemas.microsoft.com/office/drawing/2014/main" val="3420376473"/>
                  </a:ext>
                </a:extLst>
              </a:tr>
              <a:tr h="370840">
                <a:tc>
                  <a:txBody>
                    <a:bodyPr/>
                    <a:lstStyle/>
                    <a:p>
                      <a:endParaRPr lang="en-GB"/>
                    </a:p>
                  </a:txBody>
                  <a:tcPr/>
                </a:tc>
                <a:tc>
                  <a:txBody>
                    <a:bodyPr/>
                    <a:lstStyle/>
                    <a:p>
                      <a:endParaRPr lang="en-GB"/>
                    </a:p>
                  </a:txBody>
                  <a:tcPr/>
                </a:tc>
                <a:extLst>
                  <a:ext uri="{0D108BD9-81ED-4DB2-BD59-A6C34878D82A}">
                    <a16:rowId xmlns:a16="http://schemas.microsoft.com/office/drawing/2014/main" val="3082793746"/>
                  </a:ext>
                </a:extLst>
              </a:tr>
              <a:tr h="370840">
                <a:tc>
                  <a:txBody>
                    <a:bodyPr/>
                    <a:lstStyle/>
                    <a:p>
                      <a:endParaRPr lang="en-GB"/>
                    </a:p>
                  </a:txBody>
                  <a:tcPr/>
                </a:tc>
                <a:tc>
                  <a:txBody>
                    <a:bodyPr/>
                    <a:lstStyle/>
                    <a:p>
                      <a:endParaRPr lang="en-GB"/>
                    </a:p>
                  </a:txBody>
                  <a:tcPr/>
                </a:tc>
                <a:extLst>
                  <a:ext uri="{0D108BD9-81ED-4DB2-BD59-A6C34878D82A}">
                    <a16:rowId xmlns:a16="http://schemas.microsoft.com/office/drawing/2014/main" val="582889637"/>
                  </a:ext>
                </a:extLst>
              </a:tr>
              <a:tr h="370840">
                <a:tc>
                  <a:txBody>
                    <a:bodyPr/>
                    <a:lstStyle/>
                    <a:p>
                      <a:endParaRPr lang="en-GB"/>
                    </a:p>
                  </a:txBody>
                  <a:tcPr/>
                </a:tc>
                <a:tc>
                  <a:txBody>
                    <a:bodyPr/>
                    <a:lstStyle/>
                    <a:p>
                      <a:endParaRPr lang="en-GB"/>
                    </a:p>
                  </a:txBody>
                  <a:tcPr/>
                </a:tc>
                <a:extLst>
                  <a:ext uri="{0D108BD9-81ED-4DB2-BD59-A6C34878D82A}">
                    <a16:rowId xmlns:a16="http://schemas.microsoft.com/office/drawing/2014/main" val="4112070078"/>
                  </a:ext>
                </a:extLst>
              </a:tr>
              <a:tr h="370840">
                <a:tc>
                  <a:txBody>
                    <a:bodyPr/>
                    <a:lstStyle/>
                    <a:p>
                      <a:endParaRPr lang="en-GB"/>
                    </a:p>
                  </a:txBody>
                  <a:tcPr/>
                </a:tc>
                <a:tc>
                  <a:txBody>
                    <a:bodyPr/>
                    <a:lstStyle/>
                    <a:p>
                      <a:endParaRPr lang="en-GB" dirty="0"/>
                    </a:p>
                  </a:txBody>
                  <a:tcPr/>
                </a:tc>
                <a:extLst>
                  <a:ext uri="{0D108BD9-81ED-4DB2-BD59-A6C34878D82A}">
                    <a16:rowId xmlns:a16="http://schemas.microsoft.com/office/drawing/2014/main" val="969706791"/>
                  </a:ext>
                </a:extLst>
              </a:tr>
            </a:tbl>
          </a:graphicData>
        </a:graphic>
      </p:graphicFrame>
    </p:spTree>
    <p:extLst>
      <p:ext uri="{BB962C8B-B14F-4D97-AF65-F5344CB8AC3E}">
        <p14:creationId xmlns:p14="http://schemas.microsoft.com/office/powerpoint/2010/main" val="2560108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81836D2-4211-4495-838E-D7B97C6A5F5F}"/>
              </a:ext>
            </a:extLst>
          </p:cNvPr>
          <p:cNvSpPr>
            <a:spLocks noGrp="1"/>
          </p:cNvSpPr>
          <p:nvPr>
            <p:ph idx="1"/>
          </p:nvPr>
        </p:nvSpPr>
        <p:spPr>
          <a:xfrm>
            <a:off x="333723" y="1306287"/>
            <a:ext cx="11560151" cy="1888017"/>
          </a:xfrm>
        </p:spPr>
        <p:txBody>
          <a:bodyPr/>
          <a:lstStyle/>
          <a:p>
            <a:r>
              <a:rPr lang="en-GB" dirty="0"/>
              <a:t>Think about the Ebola virus and the community who will be influenced by your RCCE activities. Who are all the different groups of people you may need to reach to achieve your aims? Who is likely to help you and who will try and block you?</a:t>
            </a:r>
          </a:p>
          <a:p>
            <a:r>
              <a:rPr lang="en-GB" dirty="0"/>
              <a:t>For RCCE activities, you will need to think about all the different types of people you need to engage with. These are:​</a:t>
            </a:r>
          </a:p>
        </p:txBody>
      </p:sp>
      <p:sp>
        <p:nvSpPr>
          <p:cNvPr id="4" name="Title 3">
            <a:extLst>
              <a:ext uri="{FF2B5EF4-FFF2-40B4-BE49-F238E27FC236}">
                <a16:creationId xmlns:a16="http://schemas.microsoft.com/office/drawing/2014/main" id="{F04A0F83-8885-430E-8599-A4EF87D41DEE}"/>
              </a:ext>
            </a:extLst>
          </p:cNvPr>
          <p:cNvSpPr>
            <a:spLocks noGrp="1"/>
          </p:cNvSpPr>
          <p:nvPr>
            <p:ph type="title"/>
          </p:nvPr>
        </p:nvSpPr>
        <p:spPr/>
        <p:txBody>
          <a:bodyPr>
            <a:normAutofit/>
          </a:bodyPr>
          <a:lstStyle/>
          <a:p>
            <a:r>
              <a:rPr lang="en-GB" sz="2800" dirty="0"/>
              <a:t>II.15.  Who do you need to reach?</a:t>
            </a:r>
          </a:p>
        </p:txBody>
      </p:sp>
      <p:pic>
        <p:nvPicPr>
          <p:cNvPr id="7" name="Picture 6" descr="Icon&#10;&#10;Description automatically generated">
            <a:extLst>
              <a:ext uri="{FF2B5EF4-FFF2-40B4-BE49-F238E27FC236}">
                <a16:creationId xmlns:a16="http://schemas.microsoft.com/office/drawing/2014/main" id="{22F6D009-0352-4525-AB0D-13E24C9807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3050" y="3589587"/>
            <a:ext cx="6961496" cy="2559003"/>
          </a:xfrm>
          <a:prstGeom prst="rect">
            <a:avLst/>
          </a:prstGeom>
        </p:spPr>
      </p:pic>
    </p:spTree>
    <p:extLst>
      <p:ext uri="{BB962C8B-B14F-4D97-AF65-F5344CB8AC3E}">
        <p14:creationId xmlns:p14="http://schemas.microsoft.com/office/powerpoint/2010/main" val="40605984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EF030E-9935-4E42-9667-6E449809E12A}"/>
              </a:ext>
            </a:extLst>
          </p:cNvPr>
          <p:cNvSpPr>
            <a:spLocks noGrp="1"/>
          </p:cNvSpPr>
          <p:nvPr>
            <p:ph type="title"/>
          </p:nvPr>
        </p:nvSpPr>
        <p:spPr/>
        <p:txBody>
          <a:bodyPr/>
          <a:lstStyle/>
          <a:p>
            <a:r>
              <a:rPr lang="en-GB" dirty="0"/>
              <a:t>Session II Summary</a:t>
            </a:r>
          </a:p>
        </p:txBody>
      </p:sp>
      <p:pic>
        <p:nvPicPr>
          <p:cNvPr id="11" name="Picture 10" descr="Text&#10;&#10;Description automatically generated">
            <a:extLst>
              <a:ext uri="{FF2B5EF4-FFF2-40B4-BE49-F238E27FC236}">
                <a16:creationId xmlns:a16="http://schemas.microsoft.com/office/drawing/2014/main" id="{AE0023EE-CBBE-4311-88A6-46D69620B6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2442" y="3996202"/>
            <a:ext cx="3498265" cy="2287067"/>
          </a:xfrm>
          <a:prstGeom prst="rect">
            <a:avLst/>
          </a:prstGeom>
        </p:spPr>
      </p:pic>
      <p:pic>
        <p:nvPicPr>
          <p:cNvPr id="3" name="Picture 2" descr="Text&#10;&#10;Description automatically generated">
            <a:extLst>
              <a:ext uri="{FF2B5EF4-FFF2-40B4-BE49-F238E27FC236}">
                <a16:creationId xmlns:a16="http://schemas.microsoft.com/office/drawing/2014/main" id="{ADF6E4B0-EB5B-448D-B917-4C413DB3E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424" y="1392552"/>
            <a:ext cx="3498265" cy="2293833"/>
          </a:xfrm>
          <a:prstGeom prst="rect">
            <a:avLst/>
          </a:prstGeom>
        </p:spPr>
      </p:pic>
      <p:pic>
        <p:nvPicPr>
          <p:cNvPr id="13" name="Picture 12" descr="Text&#10;&#10;Description automatically generated">
            <a:extLst>
              <a:ext uri="{FF2B5EF4-FFF2-40B4-BE49-F238E27FC236}">
                <a16:creationId xmlns:a16="http://schemas.microsoft.com/office/drawing/2014/main" id="{14758AFD-8B90-4D0B-BDE0-FC8A6B5131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6866" y="1392553"/>
            <a:ext cx="3505029" cy="2293832"/>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323F8BAD-FE9A-4716-9D39-B688098433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2439" y="1386203"/>
            <a:ext cx="3498265" cy="2305058"/>
          </a:xfrm>
          <a:prstGeom prst="rect">
            <a:avLst/>
          </a:prstGeom>
        </p:spPr>
      </p:pic>
      <p:pic>
        <p:nvPicPr>
          <p:cNvPr id="17" name="Picture 16" descr="Graphical user interface, text, application&#10;&#10;Description automatically generated">
            <a:extLst>
              <a:ext uri="{FF2B5EF4-FFF2-40B4-BE49-F238E27FC236}">
                <a16:creationId xmlns:a16="http://schemas.microsoft.com/office/drawing/2014/main" id="{5711005E-95AE-437D-8D1D-415BA55592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7424" y="3996201"/>
            <a:ext cx="3477687" cy="2287067"/>
          </a:xfrm>
          <a:prstGeom prst="rect">
            <a:avLst/>
          </a:prstGeom>
        </p:spPr>
      </p:pic>
      <p:pic>
        <p:nvPicPr>
          <p:cNvPr id="19" name="Picture 18" descr="Text&#10;&#10;Description automatically generated">
            <a:extLst>
              <a:ext uri="{FF2B5EF4-FFF2-40B4-BE49-F238E27FC236}">
                <a16:creationId xmlns:a16="http://schemas.microsoft.com/office/drawing/2014/main" id="{531613DC-8949-43C0-A87A-A667821630D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33284" y="3989434"/>
            <a:ext cx="3505028" cy="2305047"/>
          </a:xfrm>
          <a:prstGeom prst="rect">
            <a:avLst/>
          </a:prstGeom>
        </p:spPr>
      </p:pic>
      <p:pic>
        <p:nvPicPr>
          <p:cNvPr id="21" name="Picture 20" descr="Text&#10;&#10;Description automatically generated">
            <a:extLst>
              <a:ext uri="{FF2B5EF4-FFF2-40B4-BE49-F238E27FC236}">
                <a16:creationId xmlns:a16="http://schemas.microsoft.com/office/drawing/2014/main" id="{CAD82BF1-9D82-402A-B091-43A07EF6977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92440" y="3989435"/>
            <a:ext cx="3511850" cy="2302741"/>
          </a:xfrm>
          <a:prstGeom prst="rect">
            <a:avLst/>
          </a:prstGeom>
        </p:spPr>
      </p:pic>
    </p:spTree>
    <p:extLst>
      <p:ext uri="{BB962C8B-B14F-4D97-AF65-F5344CB8AC3E}">
        <p14:creationId xmlns:p14="http://schemas.microsoft.com/office/powerpoint/2010/main" val="35324022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840934-0BFB-4BBB-8E86-F9F715F652EC}"/>
              </a:ext>
            </a:extLst>
          </p:cNvPr>
          <p:cNvSpPr>
            <a:spLocks noGrp="1"/>
          </p:cNvSpPr>
          <p:nvPr>
            <p:ph type="title"/>
          </p:nvPr>
        </p:nvSpPr>
        <p:spPr/>
        <p:txBody>
          <a:bodyPr/>
          <a:lstStyle/>
          <a:p>
            <a:r>
              <a:rPr lang="en-GB" dirty="0">
                <a:solidFill>
                  <a:schemeClr val="bg1"/>
                </a:solidFill>
                <a:highlight>
                  <a:srgbClr val="FF0000"/>
                </a:highlight>
                <a:latin typeface="Montserrat Black" panose="00000A00000000000000" pitchFamily="2" charset="0"/>
              </a:rPr>
              <a:t>Session III </a:t>
            </a:r>
            <a:br>
              <a:rPr lang="en-GB" dirty="0">
                <a:solidFill>
                  <a:schemeClr val="bg1"/>
                </a:solidFill>
                <a:highlight>
                  <a:srgbClr val="FF0000"/>
                </a:highlight>
                <a:latin typeface="Montserrat Black" panose="00000A00000000000000" pitchFamily="2" charset="0"/>
              </a:rPr>
            </a:br>
            <a:br>
              <a:rPr lang="en-GB" dirty="0">
                <a:solidFill>
                  <a:srgbClr val="011E41"/>
                </a:solidFill>
                <a:latin typeface="Montserrat Black" panose="00000A00000000000000" pitchFamily="2" charset="0"/>
              </a:rPr>
            </a:br>
            <a:r>
              <a:rPr lang="en-GB" dirty="0">
                <a:solidFill>
                  <a:srgbClr val="011E41"/>
                </a:solidFill>
                <a:latin typeface="Montserrat Black" panose="00000A00000000000000" pitchFamily="2" charset="0"/>
              </a:rPr>
              <a:t>​Managing community feedback as part of an Ebola outbreak response activity</a:t>
            </a:r>
            <a:endParaRPr lang="en-GB" dirty="0"/>
          </a:p>
        </p:txBody>
      </p:sp>
      <p:sp>
        <p:nvSpPr>
          <p:cNvPr id="4" name="Content Placeholder 3">
            <a:extLst>
              <a:ext uri="{FF2B5EF4-FFF2-40B4-BE49-F238E27FC236}">
                <a16:creationId xmlns:a16="http://schemas.microsoft.com/office/drawing/2014/main" id="{D04DF5DF-F15D-43F4-B1EA-B5D12AB6ABEB}"/>
              </a:ext>
            </a:extLst>
          </p:cNvPr>
          <p:cNvSpPr>
            <a:spLocks noGrp="1"/>
          </p:cNvSpPr>
          <p:nvPr>
            <p:ph idx="1"/>
          </p:nvPr>
        </p:nvSpPr>
        <p:spPr>
          <a:xfrm>
            <a:off x="333723" y="2365695"/>
            <a:ext cx="11560151" cy="3761452"/>
          </a:xfrm>
        </p:spPr>
        <p:txBody>
          <a:bodyPr/>
          <a:lstStyle/>
          <a:p>
            <a:r>
              <a:rPr lang="en-GB" dirty="0"/>
              <a:t>Community feedback is how community members express their concerns and seek out responses in relation to CEA activities, in a way that is safe, accessible, and not threatening. A secure and trusted feedback loop allows the community to set their own agenda and share any information, complaints, concerns, or rumours / misinformation / misconceptions that they may have. It is important that affected communities understand that this feedback loop service is active, rapid, a trusted, and effective from the very beginning of any RC/RC RCCE response.</a:t>
            </a:r>
          </a:p>
        </p:txBody>
      </p:sp>
      <p:pic>
        <p:nvPicPr>
          <p:cNvPr id="5" name="Picture 4" descr="Icon&#10;&#10;Description automatically generated">
            <a:extLst>
              <a:ext uri="{FF2B5EF4-FFF2-40B4-BE49-F238E27FC236}">
                <a16:creationId xmlns:a16="http://schemas.microsoft.com/office/drawing/2014/main" id="{E5C9CEF6-3DC1-407F-A701-3305BFF29F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0506" y="4645152"/>
            <a:ext cx="1767438" cy="1811380"/>
          </a:xfrm>
          <a:prstGeom prst="rect">
            <a:avLst/>
          </a:prstGeom>
        </p:spPr>
      </p:pic>
    </p:spTree>
    <p:extLst>
      <p:ext uri="{BB962C8B-B14F-4D97-AF65-F5344CB8AC3E}">
        <p14:creationId xmlns:p14="http://schemas.microsoft.com/office/powerpoint/2010/main" val="2107141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CFE7E3B-E809-4BDD-932D-7D89D615B49D}"/>
              </a:ext>
            </a:extLst>
          </p:cNvPr>
          <p:cNvSpPr>
            <a:spLocks noGrp="1"/>
          </p:cNvSpPr>
          <p:nvPr>
            <p:ph type="title"/>
          </p:nvPr>
        </p:nvSpPr>
        <p:spPr/>
        <p:txBody>
          <a:bodyPr/>
          <a:lstStyle/>
          <a:p>
            <a:r>
              <a:rPr lang="en-GB" dirty="0">
                <a:latin typeface="+mj-lt"/>
              </a:rPr>
              <a:t>Session I – Learning objectives</a:t>
            </a:r>
            <a:endParaRPr lang="en-GB" dirty="0"/>
          </a:p>
        </p:txBody>
      </p:sp>
      <p:pic>
        <p:nvPicPr>
          <p:cNvPr id="5" name="Picture 4">
            <a:extLst>
              <a:ext uri="{FF2B5EF4-FFF2-40B4-BE49-F238E27FC236}">
                <a16:creationId xmlns:a16="http://schemas.microsoft.com/office/drawing/2014/main" id="{54718B98-2C2E-4E14-A9E4-7AE44D708F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455" y="2486178"/>
            <a:ext cx="10491359" cy="3530342"/>
          </a:xfrm>
          <a:prstGeom prst="rect">
            <a:avLst/>
          </a:prstGeom>
        </p:spPr>
      </p:pic>
      <p:sp>
        <p:nvSpPr>
          <p:cNvPr id="4" name="TextBox 3">
            <a:extLst>
              <a:ext uri="{FF2B5EF4-FFF2-40B4-BE49-F238E27FC236}">
                <a16:creationId xmlns:a16="http://schemas.microsoft.com/office/drawing/2014/main" id="{5DE4BAFD-EF30-4510-AB97-D53FF3D057C5}"/>
              </a:ext>
            </a:extLst>
          </p:cNvPr>
          <p:cNvSpPr txBox="1"/>
          <p:nvPr/>
        </p:nvSpPr>
        <p:spPr>
          <a:xfrm>
            <a:off x="350502" y="1505891"/>
            <a:ext cx="11841498" cy="461665"/>
          </a:xfrm>
          <a:prstGeom prst="rect">
            <a:avLst/>
          </a:prstGeom>
          <a:noFill/>
        </p:spPr>
        <p:txBody>
          <a:bodyPr wrap="square">
            <a:spAutoFit/>
          </a:bodyPr>
          <a:lstStyle/>
          <a:p>
            <a:r>
              <a:rPr lang="en-GB" sz="2400" dirty="0"/>
              <a:t>After completing this session, participants will be able to:</a:t>
            </a:r>
          </a:p>
        </p:txBody>
      </p:sp>
    </p:spTree>
    <p:extLst>
      <p:ext uri="{BB962C8B-B14F-4D97-AF65-F5344CB8AC3E}">
        <p14:creationId xmlns:p14="http://schemas.microsoft.com/office/powerpoint/2010/main" val="5175602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B64528-68F2-4AE7-ADFE-5CAB0D7CB233}"/>
              </a:ext>
            </a:extLst>
          </p:cNvPr>
          <p:cNvSpPr>
            <a:spLocks noGrp="1"/>
          </p:cNvSpPr>
          <p:nvPr>
            <p:ph type="title"/>
          </p:nvPr>
        </p:nvSpPr>
        <p:spPr/>
        <p:txBody>
          <a:bodyPr/>
          <a:lstStyle/>
          <a:p>
            <a:r>
              <a:rPr lang="en-GB" sz="2800" dirty="0"/>
              <a:t>Session III – Learning Objectives</a:t>
            </a:r>
            <a:endParaRPr lang="en-GB" dirty="0"/>
          </a:p>
        </p:txBody>
      </p:sp>
      <p:pic>
        <p:nvPicPr>
          <p:cNvPr id="6" name="Picture 5" descr="A screenshot of a computer&#10;&#10;Description automatically generated with medium confidence">
            <a:extLst>
              <a:ext uri="{FF2B5EF4-FFF2-40B4-BE49-F238E27FC236}">
                <a16:creationId xmlns:a16="http://schemas.microsoft.com/office/drawing/2014/main" id="{4C703E09-3A70-4D8F-B861-3A4F5E9709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502" y="2357184"/>
            <a:ext cx="9862180" cy="3303830"/>
          </a:xfrm>
          <a:prstGeom prst="rect">
            <a:avLst/>
          </a:prstGeom>
        </p:spPr>
      </p:pic>
      <p:sp>
        <p:nvSpPr>
          <p:cNvPr id="4" name="TextBox 3">
            <a:extLst>
              <a:ext uri="{FF2B5EF4-FFF2-40B4-BE49-F238E27FC236}">
                <a16:creationId xmlns:a16="http://schemas.microsoft.com/office/drawing/2014/main" id="{B863E782-E990-460E-B5BB-D37FED57EE35}"/>
              </a:ext>
            </a:extLst>
          </p:cNvPr>
          <p:cNvSpPr txBox="1"/>
          <p:nvPr/>
        </p:nvSpPr>
        <p:spPr>
          <a:xfrm>
            <a:off x="350502" y="1390067"/>
            <a:ext cx="11841498" cy="461665"/>
          </a:xfrm>
          <a:prstGeom prst="rect">
            <a:avLst/>
          </a:prstGeom>
          <a:noFill/>
        </p:spPr>
        <p:txBody>
          <a:bodyPr wrap="square">
            <a:spAutoFit/>
          </a:bodyPr>
          <a:lstStyle/>
          <a:p>
            <a:r>
              <a:rPr lang="en-GB" sz="2400" dirty="0"/>
              <a:t>After completing this session, participants will be able to:</a:t>
            </a:r>
          </a:p>
        </p:txBody>
      </p:sp>
    </p:spTree>
    <p:extLst>
      <p:ext uri="{BB962C8B-B14F-4D97-AF65-F5344CB8AC3E}">
        <p14:creationId xmlns:p14="http://schemas.microsoft.com/office/powerpoint/2010/main" val="27444577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31F8553-B72D-48D8-A618-70404118CBD8}"/>
              </a:ext>
            </a:extLst>
          </p:cNvPr>
          <p:cNvSpPr>
            <a:spLocks noGrp="1"/>
          </p:cNvSpPr>
          <p:nvPr>
            <p:ph idx="1"/>
          </p:nvPr>
        </p:nvSpPr>
        <p:spPr>
          <a:xfrm>
            <a:off x="333723" y="1335025"/>
            <a:ext cx="11560151" cy="615227"/>
          </a:xfrm>
        </p:spPr>
        <p:txBody>
          <a:bodyPr>
            <a:normAutofit/>
          </a:bodyPr>
          <a:lstStyle/>
          <a:p>
            <a:pPr>
              <a:lnSpc>
                <a:spcPct val="100000"/>
              </a:lnSpc>
            </a:pPr>
            <a:r>
              <a:rPr lang="en-GB" sz="1200" dirty="0"/>
              <a:t>Community feedback is divided in to two main categories - non-sensitive and sensitive/violent, and then divided again depending on the type and severity of comment:</a:t>
            </a:r>
          </a:p>
          <a:p>
            <a:pPr>
              <a:lnSpc>
                <a:spcPct val="100000"/>
              </a:lnSpc>
            </a:pPr>
            <a:r>
              <a:rPr lang="en-GB" sz="1200" b="1" dirty="0">
                <a:latin typeface="Open Sans" panose="020B0606030504020204" pitchFamily="34" charset="0"/>
              </a:rPr>
              <a:t>Non-sensitive feedback can be divided in to:</a:t>
            </a:r>
          </a:p>
        </p:txBody>
      </p:sp>
      <p:sp>
        <p:nvSpPr>
          <p:cNvPr id="4" name="Title 3">
            <a:extLst>
              <a:ext uri="{FF2B5EF4-FFF2-40B4-BE49-F238E27FC236}">
                <a16:creationId xmlns:a16="http://schemas.microsoft.com/office/drawing/2014/main" id="{4D5FA54D-E56E-4B61-BD58-89D6956B32EC}"/>
              </a:ext>
            </a:extLst>
          </p:cNvPr>
          <p:cNvSpPr>
            <a:spLocks noGrp="1"/>
          </p:cNvSpPr>
          <p:nvPr>
            <p:ph type="title"/>
          </p:nvPr>
        </p:nvSpPr>
        <p:spPr/>
        <p:txBody>
          <a:bodyPr/>
          <a:lstStyle/>
          <a:p>
            <a:r>
              <a:rPr lang="en-GB" dirty="0"/>
              <a:t>III.1.  What are the main types of community feedback?</a:t>
            </a:r>
          </a:p>
        </p:txBody>
      </p:sp>
      <p:sp>
        <p:nvSpPr>
          <p:cNvPr id="2" name="Rectangle: Rounded Corners 1">
            <a:extLst>
              <a:ext uri="{FF2B5EF4-FFF2-40B4-BE49-F238E27FC236}">
                <a16:creationId xmlns:a16="http://schemas.microsoft.com/office/drawing/2014/main" id="{36E0559C-A10B-4864-9B32-69BA6ECF8D0C}"/>
              </a:ext>
            </a:extLst>
          </p:cNvPr>
          <p:cNvSpPr/>
          <p:nvPr/>
        </p:nvSpPr>
        <p:spPr>
          <a:xfrm>
            <a:off x="426215" y="2069360"/>
            <a:ext cx="1051793" cy="1051793"/>
          </a:xfrm>
          <a:prstGeom prst="roundRect">
            <a:avLst/>
          </a:prstGeom>
          <a:ln w="38100"/>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800" b="1" dirty="0">
                <a:latin typeface="Open Sans" panose="020B0606030504020204" pitchFamily="34" charset="0"/>
                <a:ea typeface="Open Sans" panose="020B0606030504020204" pitchFamily="34" charset="0"/>
                <a:cs typeface="Open Sans" panose="020B0606030504020204" pitchFamily="34" charset="0"/>
              </a:rPr>
              <a:t>Rumours, observations, and beliefs</a:t>
            </a:r>
          </a:p>
        </p:txBody>
      </p:sp>
      <p:sp>
        <p:nvSpPr>
          <p:cNvPr id="6" name="Rectangle: Rounded Corners 5">
            <a:extLst>
              <a:ext uri="{FF2B5EF4-FFF2-40B4-BE49-F238E27FC236}">
                <a16:creationId xmlns:a16="http://schemas.microsoft.com/office/drawing/2014/main" id="{457E00C7-4DCD-4571-8310-E14C91ED7370}"/>
              </a:ext>
            </a:extLst>
          </p:cNvPr>
          <p:cNvSpPr/>
          <p:nvPr/>
        </p:nvSpPr>
        <p:spPr>
          <a:xfrm>
            <a:off x="1755143" y="2069359"/>
            <a:ext cx="1051793" cy="1051793"/>
          </a:xfrm>
          <a:prstGeom prst="roundRect">
            <a:avLst/>
          </a:prstGeom>
          <a:ln w="38100"/>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800" b="1" dirty="0">
                <a:latin typeface="Open Sans" panose="020B0606030504020204" pitchFamily="34" charset="0"/>
                <a:ea typeface="Open Sans" panose="020B0606030504020204" pitchFamily="34" charset="0"/>
                <a:cs typeface="Open Sans" panose="020B0606030504020204" pitchFamily="34" charset="0"/>
              </a:rPr>
              <a:t>Questions - </a:t>
            </a:r>
            <a:r>
              <a:rPr lang="en-GB" sz="800" dirty="0">
                <a:latin typeface="Open Sans" panose="020B0606030504020204" pitchFamily="34" charset="0"/>
                <a:ea typeface="Open Sans" panose="020B0606030504020204" pitchFamily="34" charset="0"/>
                <a:cs typeface="Open Sans" panose="020B0606030504020204" pitchFamily="34" charset="0"/>
              </a:rPr>
              <a:t>anything the community wants to know</a:t>
            </a:r>
          </a:p>
        </p:txBody>
      </p:sp>
      <p:sp>
        <p:nvSpPr>
          <p:cNvPr id="7" name="Rectangle: Rounded Corners 6">
            <a:extLst>
              <a:ext uri="{FF2B5EF4-FFF2-40B4-BE49-F238E27FC236}">
                <a16:creationId xmlns:a16="http://schemas.microsoft.com/office/drawing/2014/main" id="{CFD209AB-2D6F-4508-9ED6-88B579D7F71D}"/>
              </a:ext>
            </a:extLst>
          </p:cNvPr>
          <p:cNvSpPr/>
          <p:nvPr/>
        </p:nvSpPr>
        <p:spPr>
          <a:xfrm>
            <a:off x="3090167" y="2069359"/>
            <a:ext cx="1051793" cy="1051793"/>
          </a:xfrm>
          <a:prstGeom prst="roundRect">
            <a:avLst/>
          </a:prstGeom>
          <a:ln w="38100"/>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GB" sz="800" b="1" dirty="0">
                <a:latin typeface="Open Sans" panose="020B0606030504020204" pitchFamily="34" charset="0"/>
                <a:ea typeface="Open Sans" panose="020B0606030504020204" pitchFamily="34" charset="0"/>
                <a:cs typeface="Open Sans" panose="020B0606030504020204" pitchFamily="34" charset="0"/>
              </a:rPr>
              <a:t>Suggestions</a:t>
            </a:r>
            <a:r>
              <a:rPr lang="en-GB" sz="800" dirty="0">
                <a:latin typeface="Open Sans" panose="020B0606030504020204" pitchFamily="34" charset="0"/>
                <a:ea typeface="Open Sans" panose="020B0606030504020204" pitchFamily="34" charset="0"/>
                <a:cs typeface="Open Sans" panose="020B0606030504020204" pitchFamily="34" charset="0"/>
              </a:rPr>
              <a:t> - community ideas about tackling issues</a:t>
            </a:r>
          </a:p>
        </p:txBody>
      </p:sp>
      <p:sp>
        <p:nvSpPr>
          <p:cNvPr id="8" name="Rectangle: Rounded Corners 7">
            <a:extLst>
              <a:ext uri="{FF2B5EF4-FFF2-40B4-BE49-F238E27FC236}">
                <a16:creationId xmlns:a16="http://schemas.microsoft.com/office/drawing/2014/main" id="{DA259328-67BB-4FF6-A3E1-F4EA676F564B}"/>
              </a:ext>
            </a:extLst>
          </p:cNvPr>
          <p:cNvSpPr/>
          <p:nvPr/>
        </p:nvSpPr>
        <p:spPr>
          <a:xfrm>
            <a:off x="4425191" y="2069359"/>
            <a:ext cx="1051793" cy="1051793"/>
          </a:xfrm>
          <a:prstGeom prst="roundRect">
            <a:avLst/>
          </a:prstGeom>
          <a:ln w="38100"/>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GB" sz="700" b="1" dirty="0">
                <a:latin typeface="Open Sans" panose="020B0606030504020204" pitchFamily="34" charset="0"/>
                <a:ea typeface="Open Sans" panose="020B0606030504020204" pitchFamily="34" charset="0"/>
                <a:cs typeface="Open Sans" panose="020B0606030504020204" pitchFamily="34" charset="0"/>
              </a:rPr>
              <a:t>Acknowledgement </a:t>
            </a:r>
            <a:r>
              <a:rPr lang="en-GB" sz="800" b="1" dirty="0">
                <a:latin typeface="Open Sans" panose="020B0606030504020204" pitchFamily="34" charset="0"/>
                <a:ea typeface="Open Sans" panose="020B0606030504020204" pitchFamily="34" charset="0"/>
                <a:cs typeface="Open Sans" panose="020B0606030504020204" pitchFamily="34" charset="0"/>
              </a:rPr>
              <a:t>&amp; praise - </a:t>
            </a:r>
            <a:r>
              <a:rPr lang="en-GB" sz="800" dirty="0">
                <a:latin typeface="Open Sans" panose="020B0606030504020204" pitchFamily="34" charset="0"/>
                <a:ea typeface="Open Sans" panose="020B0606030504020204" pitchFamily="34" charset="0"/>
                <a:cs typeface="Open Sans" panose="020B0606030504020204" pitchFamily="34" charset="0"/>
              </a:rPr>
              <a:t>compliments</a:t>
            </a:r>
          </a:p>
        </p:txBody>
      </p:sp>
      <p:sp>
        <p:nvSpPr>
          <p:cNvPr id="9" name="Content Placeholder 4">
            <a:extLst>
              <a:ext uri="{FF2B5EF4-FFF2-40B4-BE49-F238E27FC236}">
                <a16:creationId xmlns:a16="http://schemas.microsoft.com/office/drawing/2014/main" id="{4389F7D5-1F4C-46D8-901C-9EF7877755B0}"/>
              </a:ext>
            </a:extLst>
          </p:cNvPr>
          <p:cNvSpPr txBox="1">
            <a:spLocks/>
          </p:cNvSpPr>
          <p:nvPr/>
        </p:nvSpPr>
        <p:spPr>
          <a:xfrm>
            <a:off x="333723" y="3258077"/>
            <a:ext cx="11560151" cy="597174"/>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000"/>
              </a:spcBef>
              <a:buFont typeface="Arial" panose="020B0604020202020204" pitchFamily="34" charset="0"/>
              <a:buNone/>
              <a:defRPr sz="1700" b="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1200" dirty="0"/>
              <a:t>Sensitive or violent feedback can be divided in to:</a:t>
            </a:r>
          </a:p>
          <a:p>
            <a:pPr>
              <a:lnSpc>
                <a:spcPct val="100000"/>
              </a:lnSpc>
            </a:pPr>
            <a:r>
              <a:rPr lang="en-GB" sz="1200" b="1" dirty="0">
                <a:latin typeface="Open Sans" panose="020B0606030504020204" pitchFamily="34" charset="0"/>
              </a:rPr>
              <a:t>Sensitive feedback</a:t>
            </a:r>
          </a:p>
        </p:txBody>
      </p:sp>
      <p:sp>
        <p:nvSpPr>
          <p:cNvPr id="10" name="Content Placeholder 4">
            <a:extLst>
              <a:ext uri="{FF2B5EF4-FFF2-40B4-BE49-F238E27FC236}">
                <a16:creationId xmlns:a16="http://schemas.microsoft.com/office/drawing/2014/main" id="{1985A327-F04A-40B7-B991-39C379EDAB64}"/>
              </a:ext>
            </a:extLst>
          </p:cNvPr>
          <p:cNvSpPr txBox="1">
            <a:spLocks/>
          </p:cNvSpPr>
          <p:nvPr/>
        </p:nvSpPr>
        <p:spPr>
          <a:xfrm>
            <a:off x="333723" y="5163076"/>
            <a:ext cx="11560151" cy="310897"/>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000"/>
              </a:spcBef>
              <a:buFont typeface="Arial" panose="020B0604020202020204" pitchFamily="34" charset="0"/>
              <a:buNone/>
              <a:defRPr sz="1700" b="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1200" b="1" dirty="0">
                <a:latin typeface="Open Sans" panose="020B0606030504020204" pitchFamily="34" charset="0"/>
              </a:rPr>
              <a:t>Violent feedback</a:t>
            </a:r>
          </a:p>
        </p:txBody>
      </p:sp>
      <p:sp>
        <p:nvSpPr>
          <p:cNvPr id="17" name="Rectangle: Rounded Corners 16">
            <a:extLst>
              <a:ext uri="{FF2B5EF4-FFF2-40B4-BE49-F238E27FC236}">
                <a16:creationId xmlns:a16="http://schemas.microsoft.com/office/drawing/2014/main" id="{176660E0-C022-48A8-985F-0F4B4484900E}"/>
              </a:ext>
            </a:extLst>
          </p:cNvPr>
          <p:cNvSpPr/>
          <p:nvPr/>
        </p:nvSpPr>
        <p:spPr>
          <a:xfrm>
            <a:off x="426215" y="3974593"/>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600" dirty="0">
                <a:latin typeface="Open Sans" panose="020B0606030504020204" pitchFamily="34" charset="0"/>
                <a:ea typeface="Open Sans" panose="020B0606030504020204" pitchFamily="34" charset="0"/>
                <a:cs typeface="Open Sans" panose="020B0606030504020204" pitchFamily="34" charset="0"/>
              </a:rPr>
              <a:t>Observations or complaints about the behaviour of staff or volunteers that either </a:t>
            </a:r>
            <a:r>
              <a:rPr lang="en-GB" sz="600" b="1" dirty="0">
                <a:latin typeface="Open Sans" panose="020B0606030504020204" pitchFamily="34" charset="0"/>
                <a:ea typeface="Open Sans" panose="020B0606030504020204" pitchFamily="34" charset="0"/>
                <a:cs typeface="Open Sans" panose="020B0606030504020204" pitchFamily="34" charset="0"/>
              </a:rPr>
              <a:t>breach a Code of Conduct or relate to sexual exploitation abuse </a:t>
            </a:r>
            <a:r>
              <a:rPr lang="en-GB" sz="600" dirty="0">
                <a:latin typeface="Open Sans" panose="020B0606030504020204" pitchFamily="34" charset="0"/>
                <a:ea typeface="Open Sans" panose="020B0606030504020204" pitchFamily="34" charset="0"/>
                <a:cs typeface="Open Sans" panose="020B0606030504020204" pitchFamily="34" charset="0"/>
              </a:rPr>
              <a:t>(SEA), and/or corruption</a:t>
            </a:r>
          </a:p>
        </p:txBody>
      </p:sp>
      <p:sp>
        <p:nvSpPr>
          <p:cNvPr id="18" name="Rectangle: Rounded Corners 17">
            <a:extLst>
              <a:ext uri="{FF2B5EF4-FFF2-40B4-BE49-F238E27FC236}">
                <a16:creationId xmlns:a16="http://schemas.microsoft.com/office/drawing/2014/main" id="{D60BEE42-90E1-40B6-A8BA-99AFF276D26A}"/>
              </a:ext>
            </a:extLst>
          </p:cNvPr>
          <p:cNvSpPr/>
          <p:nvPr/>
        </p:nvSpPr>
        <p:spPr>
          <a:xfrm>
            <a:off x="1755143"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800" b="1" dirty="0">
                <a:latin typeface="Open Sans" panose="020B0606030504020204" pitchFamily="34" charset="0"/>
                <a:ea typeface="Open Sans" panose="020B0606030504020204" pitchFamily="34" charset="0"/>
                <a:cs typeface="Open Sans" panose="020B0606030504020204" pitchFamily="34" charset="0"/>
              </a:rPr>
              <a:t>Sexual activity with children under 18 years old</a:t>
            </a:r>
            <a:endParaRPr lang="en-GB" sz="800" dirty="0">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Rounded Corners 18">
            <a:extLst>
              <a:ext uri="{FF2B5EF4-FFF2-40B4-BE49-F238E27FC236}">
                <a16:creationId xmlns:a16="http://schemas.microsoft.com/office/drawing/2014/main" id="{E3B320E5-174B-4B44-9448-4376516B806E}"/>
              </a:ext>
            </a:extLst>
          </p:cNvPr>
          <p:cNvSpPr/>
          <p:nvPr/>
        </p:nvSpPr>
        <p:spPr>
          <a:xfrm>
            <a:off x="3090167"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lnSpc>
                <a:spcPct val="120000"/>
              </a:lnSpc>
            </a:pPr>
            <a:r>
              <a:rPr lang="en-GB" sz="800" dirty="0">
                <a:latin typeface="Open Sans" panose="020B0606030504020204" pitchFamily="34" charset="0"/>
                <a:ea typeface="Open Sans" panose="020B0606030504020204" pitchFamily="34" charset="0"/>
                <a:cs typeface="Open Sans" panose="020B0606030504020204" pitchFamily="34" charset="0"/>
              </a:rPr>
              <a:t>Exchange of money, jobs, goods, or services for </a:t>
            </a:r>
            <a:r>
              <a:rPr lang="en-GB" sz="800" b="1" dirty="0">
                <a:latin typeface="Open Sans" panose="020B0606030504020204" pitchFamily="34" charset="0"/>
                <a:ea typeface="Open Sans" panose="020B0606030504020204" pitchFamily="34" charset="0"/>
                <a:cs typeface="Open Sans" panose="020B0606030504020204" pitchFamily="34" charset="0"/>
              </a:rPr>
              <a:t>sexual relations</a:t>
            </a:r>
          </a:p>
        </p:txBody>
      </p:sp>
      <p:sp>
        <p:nvSpPr>
          <p:cNvPr id="20" name="Rectangle: Rounded Corners 19">
            <a:extLst>
              <a:ext uri="{FF2B5EF4-FFF2-40B4-BE49-F238E27FC236}">
                <a16:creationId xmlns:a16="http://schemas.microsoft.com/office/drawing/2014/main" id="{87127233-2BD3-493D-97AF-4D8A1761A332}"/>
              </a:ext>
            </a:extLst>
          </p:cNvPr>
          <p:cNvSpPr/>
          <p:nvPr/>
        </p:nvSpPr>
        <p:spPr>
          <a:xfrm>
            <a:off x="4425191"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lnSpc>
                <a:spcPct val="120000"/>
              </a:lnSpc>
            </a:pPr>
            <a:r>
              <a:rPr lang="en-GB" sz="700" b="1" dirty="0">
                <a:latin typeface="Open Sans" panose="020B0606030504020204" pitchFamily="34" charset="0"/>
                <a:ea typeface="Open Sans" panose="020B0606030504020204" pitchFamily="34" charset="0"/>
                <a:cs typeface="Open Sans" panose="020B0606030504020204" pitchFamily="34" charset="0"/>
              </a:rPr>
              <a:t>Sexual relations </a:t>
            </a:r>
            <a:r>
              <a:rPr lang="en-GB" sz="700" dirty="0">
                <a:latin typeface="Open Sans" panose="020B0606030504020204" pitchFamily="34" charset="0"/>
                <a:ea typeface="Open Sans" panose="020B0606030504020204" pitchFamily="34" charset="0"/>
                <a:cs typeface="Open Sans" panose="020B0606030504020204" pitchFamily="34" charset="0"/>
              </a:rPr>
              <a:t>between staff/volunteers and beneficiaries/</a:t>
            </a:r>
          </a:p>
          <a:p>
            <a:pPr algn="ctr">
              <a:lnSpc>
                <a:spcPct val="120000"/>
              </a:lnSpc>
            </a:pPr>
            <a:r>
              <a:rPr lang="en-GB" sz="700" dirty="0">
                <a:latin typeface="Open Sans" panose="020B0606030504020204" pitchFamily="34" charset="0"/>
                <a:ea typeface="Open Sans" panose="020B0606030504020204" pitchFamily="34" charset="0"/>
                <a:cs typeface="Open Sans" panose="020B0606030504020204" pitchFamily="34" charset="0"/>
              </a:rPr>
              <a:t>participants</a:t>
            </a:r>
          </a:p>
        </p:txBody>
      </p:sp>
      <p:sp>
        <p:nvSpPr>
          <p:cNvPr id="21" name="Rectangle: Rounded Corners 20">
            <a:extLst>
              <a:ext uri="{FF2B5EF4-FFF2-40B4-BE49-F238E27FC236}">
                <a16:creationId xmlns:a16="http://schemas.microsoft.com/office/drawing/2014/main" id="{F66ABF25-03DE-46BF-A683-82614A335996}"/>
              </a:ext>
            </a:extLst>
          </p:cNvPr>
          <p:cNvSpPr/>
          <p:nvPr/>
        </p:nvSpPr>
        <p:spPr>
          <a:xfrm>
            <a:off x="401831" y="5546309"/>
            <a:ext cx="1051793" cy="1051793"/>
          </a:xfrm>
          <a:prstGeom prst="round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latin typeface="Open Sans" panose="020B0606030504020204" pitchFamily="34" charset="0"/>
                <a:ea typeface="Open Sans" panose="020B0606030504020204" pitchFamily="34" charset="0"/>
                <a:cs typeface="Open Sans" panose="020B0606030504020204" pitchFamily="34" charset="0"/>
              </a:rPr>
              <a:t>Individuals who threaten staff or volunteers during the collecting of feedback</a:t>
            </a:r>
          </a:p>
        </p:txBody>
      </p:sp>
      <p:sp>
        <p:nvSpPr>
          <p:cNvPr id="22" name="Rectangle: Rounded Corners 21">
            <a:extLst>
              <a:ext uri="{FF2B5EF4-FFF2-40B4-BE49-F238E27FC236}">
                <a16:creationId xmlns:a16="http://schemas.microsoft.com/office/drawing/2014/main" id="{88D522F2-2154-4D87-A67A-C1499EAD3E22}"/>
              </a:ext>
            </a:extLst>
          </p:cNvPr>
          <p:cNvSpPr/>
          <p:nvPr/>
        </p:nvSpPr>
        <p:spPr>
          <a:xfrm>
            <a:off x="1730759" y="5546308"/>
            <a:ext cx="1051793" cy="1051793"/>
          </a:xfrm>
          <a:prstGeom prst="round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b="1" dirty="0">
                <a:latin typeface="Open Sans" panose="020B0606030504020204" pitchFamily="34" charset="0"/>
                <a:ea typeface="Open Sans" panose="020B0606030504020204" pitchFamily="34" charset="0"/>
                <a:cs typeface="Open Sans" panose="020B0606030504020204" pitchFamily="34" charset="0"/>
              </a:rPr>
              <a:t>Other violent comments</a:t>
            </a:r>
            <a:endParaRPr lang="en-GB" sz="8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Rounded Corners 22">
            <a:extLst>
              <a:ext uri="{FF2B5EF4-FFF2-40B4-BE49-F238E27FC236}">
                <a16:creationId xmlns:a16="http://schemas.microsoft.com/office/drawing/2014/main" id="{21872613-D66E-4386-BF06-365837A7E63F}"/>
              </a:ext>
            </a:extLst>
          </p:cNvPr>
          <p:cNvSpPr/>
          <p:nvPr/>
        </p:nvSpPr>
        <p:spPr>
          <a:xfrm>
            <a:off x="5748023"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lnSpc>
                <a:spcPct val="120000"/>
              </a:lnSpc>
            </a:pPr>
            <a:r>
              <a:rPr lang="en-GB" sz="800" b="1" dirty="0">
                <a:latin typeface="Open Sans" panose="020B0606030504020204" pitchFamily="34" charset="0"/>
                <a:ea typeface="Open Sans" panose="020B0606030504020204" pitchFamily="34" charset="0"/>
                <a:cs typeface="Open Sans" panose="020B0606030504020204" pitchFamily="34" charset="0"/>
              </a:rPr>
              <a:t>Corruption</a:t>
            </a:r>
            <a:endParaRPr lang="en-GB" sz="800"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Rounded Corners 23">
            <a:extLst>
              <a:ext uri="{FF2B5EF4-FFF2-40B4-BE49-F238E27FC236}">
                <a16:creationId xmlns:a16="http://schemas.microsoft.com/office/drawing/2014/main" id="{98DE5186-64BB-4D5E-8C18-93F207943110}"/>
              </a:ext>
            </a:extLst>
          </p:cNvPr>
          <p:cNvSpPr/>
          <p:nvPr/>
        </p:nvSpPr>
        <p:spPr>
          <a:xfrm>
            <a:off x="7052567"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lnSpc>
                <a:spcPct val="120000"/>
              </a:lnSpc>
            </a:pPr>
            <a:r>
              <a:rPr lang="en-GB" sz="800" b="1" dirty="0">
                <a:latin typeface="Open Sans" panose="020B0606030504020204" pitchFamily="34" charset="0"/>
                <a:ea typeface="Open Sans" panose="020B0606030504020204" pitchFamily="34" charset="0"/>
                <a:cs typeface="Open Sans" panose="020B0606030504020204" pitchFamily="34" charset="0"/>
              </a:rPr>
              <a:t>Theft</a:t>
            </a:r>
            <a:endParaRPr lang="en-GB" sz="8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Rounded Corners 24">
            <a:extLst>
              <a:ext uri="{FF2B5EF4-FFF2-40B4-BE49-F238E27FC236}">
                <a16:creationId xmlns:a16="http://schemas.microsoft.com/office/drawing/2014/main" id="{0323F73D-7129-4D95-9C24-CD7A84902C58}"/>
              </a:ext>
            </a:extLst>
          </p:cNvPr>
          <p:cNvSpPr/>
          <p:nvPr/>
        </p:nvSpPr>
        <p:spPr>
          <a:xfrm>
            <a:off x="8387591"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lnSpc>
                <a:spcPct val="120000"/>
              </a:lnSpc>
            </a:pPr>
            <a:r>
              <a:rPr lang="en-GB" sz="800" b="1" dirty="0">
                <a:latin typeface="Open Sans" panose="020B0606030504020204" pitchFamily="34" charset="0"/>
                <a:ea typeface="Open Sans" panose="020B0606030504020204" pitchFamily="34" charset="0"/>
                <a:cs typeface="Open Sans" panose="020B0606030504020204" pitchFamily="34" charset="0"/>
              </a:rPr>
              <a:t>Nepotism</a:t>
            </a:r>
            <a:r>
              <a:rPr lang="en-GB" sz="800" dirty="0">
                <a:latin typeface="Open Sans" panose="020B0606030504020204" pitchFamily="34" charset="0"/>
                <a:ea typeface="Open Sans" panose="020B0606030504020204" pitchFamily="34" charset="0"/>
                <a:cs typeface="Open Sans" panose="020B0606030504020204" pitchFamily="34" charset="0"/>
              </a:rPr>
              <a:t>, such as giving jobs to friends or family over other individuals</a:t>
            </a:r>
          </a:p>
        </p:txBody>
      </p:sp>
      <p:sp>
        <p:nvSpPr>
          <p:cNvPr id="26" name="Rectangle: Rounded Corners 25">
            <a:extLst>
              <a:ext uri="{FF2B5EF4-FFF2-40B4-BE49-F238E27FC236}">
                <a16:creationId xmlns:a16="http://schemas.microsoft.com/office/drawing/2014/main" id="{C2D97FB4-389B-4707-BA52-DA2AF2AF78F4}"/>
              </a:ext>
            </a:extLst>
          </p:cNvPr>
          <p:cNvSpPr/>
          <p:nvPr/>
        </p:nvSpPr>
        <p:spPr>
          <a:xfrm>
            <a:off x="9710423" y="3974592"/>
            <a:ext cx="1051793" cy="1051793"/>
          </a:xfrm>
          <a:prstGeom prst="roundRect">
            <a:avLst/>
          </a:prstGeom>
          <a:ln w="38100"/>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lnSpc>
                <a:spcPct val="120000"/>
              </a:lnSpc>
            </a:pPr>
            <a:r>
              <a:rPr lang="en-GB" sz="800" b="1" dirty="0">
                <a:latin typeface="Open Sans" panose="020B0606030504020204" pitchFamily="34" charset="0"/>
                <a:ea typeface="Open Sans" panose="020B0606030504020204" pitchFamily="34" charset="0"/>
                <a:cs typeface="Open Sans" panose="020B0606030504020204" pitchFamily="34" charset="0"/>
              </a:rPr>
              <a:t>Bribery</a:t>
            </a:r>
            <a:endParaRPr lang="en-GB" sz="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618420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C75CCD-4D6F-4332-9149-45330CA14F22}"/>
              </a:ext>
            </a:extLst>
          </p:cNvPr>
          <p:cNvSpPr>
            <a:spLocks noGrp="1"/>
          </p:cNvSpPr>
          <p:nvPr>
            <p:ph idx="1"/>
          </p:nvPr>
        </p:nvSpPr>
        <p:spPr/>
        <p:txBody>
          <a:bodyPr/>
          <a:lstStyle/>
          <a:p>
            <a:r>
              <a:rPr lang="en-GB" dirty="0"/>
              <a:t>Typically, feedback is collected and handled depending on the type and severity. Sensitive feedback must be handled carefully and quickly, and may be passed on to anyone listed below:</a:t>
            </a:r>
          </a:p>
          <a:p>
            <a:pPr marL="285750" indent="-285750">
              <a:buFont typeface="Arial" panose="020B0604020202020204" pitchFamily="34" charset="0"/>
              <a:buChar char="•"/>
            </a:pPr>
            <a:r>
              <a:rPr lang="en-GB" dirty="0"/>
              <a:t>The Code of Conduct and PSEA Focal point.</a:t>
            </a:r>
          </a:p>
          <a:p>
            <a:pPr marL="285750" indent="-285750">
              <a:buFont typeface="Arial" panose="020B0604020202020204" pitchFamily="34" charset="0"/>
              <a:buChar char="•"/>
            </a:pPr>
            <a:r>
              <a:rPr lang="en-GB" dirty="0"/>
              <a:t>A line manager.</a:t>
            </a:r>
          </a:p>
          <a:p>
            <a:pPr marL="285750" indent="-285750">
              <a:buFont typeface="Arial" panose="020B0604020202020204" pitchFamily="34" charset="0"/>
              <a:buChar char="•"/>
            </a:pPr>
            <a:r>
              <a:rPr lang="en-GB" dirty="0"/>
              <a:t>An HR representative.</a:t>
            </a:r>
          </a:p>
          <a:p>
            <a:pPr marL="285750" indent="-285750">
              <a:buFont typeface="Arial" panose="020B0604020202020204" pitchFamily="34" charset="0"/>
              <a:buChar char="•"/>
            </a:pPr>
            <a:r>
              <a:rPr lang="en-GB" dirty="0"/>
              <a:t>Through the independent reporting agency </a:t>
            </a:r>
            <a:r>
              <a:rPr lang="en-GB" dirty="0" err="1"/>
              <a:t>Safecall</a:t>
            </a:r>
            <a:r>
              <a:rPr lang="en-GB" dirty="0"/>
              <a:t> (ifrc@safecall.co.uk, www.safecall.co.uk/fiel-a-report/, +44 207 696 59 52; you can also make the report anonymously, without disclosing your own identity).</a:t>
            </a:r>
          </a:p>
        </p:txBody>
      </p:sp>
      <p:sp>
        <p:nvSpPr>
          <p:cNvPr id="3" name="Title 2">
            <a:extLst>
              <a:ext uri="{FF2B5EF4-FFF2-40B4-BE49-F238E27FC236}">
                <a16:creationId xmlns:a16="http://schemas.microsoft.com/office/drawing/2014/main" id="{B6060C43-D403-4526-89CE-015FC00FA3DA}"/>
              </a:ext>
            </a:extLst>
          </p:cNvPr>
          <p:cNvSpPr>
            <a:spLocks noGrp="1"/>
          </p:cNvSpPr>
          <p:nvPr>
            <p:ph type="title"/>
          </p:nvPr>
        </p:nvSpPr>
        <p:spPr/>
        <p:txBody>
          <a:bodyPr/>
          <a:lstStyle/>
          <a:p>
            <a:r>
              <a:rPr lang="en-GB" dirty="0"/>
              <a:t>III.2.  Reporting options - who do we pass sensitive feedback to?</a:t>
            </a:r>
          </a:p>
        </p:txBody>
      </p:sp>
      <p:pic>
        <p:nvPicPr>
          <p:cNvPr id="5" name="Picture 4" descr="A picture containing text, clipart&#10;&#10;Description automatically generated">
            <a:extLst>
              <a:ext uri="{FF2B5EF4-FFF2-40B4-BE49-F238E27FC236}">
                <a16:creationId xmlns:a16="http://schemas.microsoft.com/office/drawing/2014/main" id="{6A583FB2-9E48-4D7A-AFFA-A3C77DB0D4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7072" y="5312771"/>
            <a:ext cx="3170498" cy="1039401"/>
          </a:xfrm>
          <a:prstGeom prst="rect">
            <a:avLst/>
          </a:prstGeom>
        </p:spPr>
      </p:pic>
    </p:spTree>
    <p:extLst>
      <p:ext uri="{BB962C8B-B14F-4D97-AF65-F5344CB8AC3E}">
        <p14:creationId xmlns:p14="http://schemas.microsoft.com/office/powerpoint/2010/main" val="965682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7B1989-09BD-43F0-B4B2-A659AC08EE54}"/>
              </a:ext>
            </a:extLst>
          </p:cNvPr>
          <p:cNvSpPr>
            <a:spLocks noGrp="1"/>
          </p:cNvSpPr>
          <p:nvPr>
            <p:ph idx="1"/>
          </p:nvPr>
        </p:nvSpPr>
        <p:spPr/>
        <p:txBody>
          <a:bodyPr/>
          <a:lstStyle/>
          <a:p>
            <a:r>
              <a:rPr lang="en-GB" dirty="0"/>
              <a:t>When setting up a feedback loop it is crucial that staff and volunteers know how to identify a sensitive or serious complaint and understand which steps to take. If a complaint or allegation is made which is particularly serious then it may merit an investigation. For example, does the allegation constitute a breach of our code of conduct, such as physical abuse, sexual exploitation, or corruption?</a:t>
            </a:r>
          </a:p>
          <a:p>
            <a:r>
              <a:rPr lang="en-GB" dirty="0"/>
              <a:t>The complainant should be protected and treated respectfully at all times.</a:t>
            </a:r>
          </a:p>
          <a:p>
            <a:r>
              <a:rPr lang="en-GB" dirty="0"/>
              <a:t>The volunteer / staff member who receives the serious or sensitive complaint should not investigate the situation any further by themselves. Ideally they will have a PSEA focal point who should be contacted with the feedback. They will then determine what steps to take next.</a:t>
            </a:r>
          </a:p>
          <a:p>
            <a:r>
              <a:rPr lang="en-GB" dirty="0"/>
              <a:t>Follow all available guidelines on how to handle sensitive complaints. For example, sensitive or serious complaints should not be included in the general feedback database.</a:t>
            </a:r>
          </a:p>
        </p:txBody>
      </p:sp>
      <p:sp>
        <p:nvSpPr>
          <p:cNvPr id="3" name="Title 2">
            <a:extLst>
              <a:ext uri="{FF2B5EF4-FFF2-40B4-BE49-F238E27FC236}">
                <a16:creationId xmlns:a16="http://schemas.microsoft.com/office/drawing/2014/main" id="{03798EA4-CB96-430E-9A10-BD0890806EC0}"/>
              </a:ext>
            </a:extLst>
          </p:cNvPr>
          <p:cNvSpPr>
            <a:spLocks noGrp="1"/>
          </p:cNvSpPr>
          <p:nvPr>
            <p:ph type="title"/>
          </p:nvPr>
        </p:nvSpPr>
        <p:spPr/>
        <p:txBody>
          <a:bodyPr/>
          <a:lstStyle/>
          <a:p>
            <a:r>
              <a:rPr lang="en-GB" dirty="0"/>
              <a:t>III.3.  How do you manage sensitive or serious complaints?</a:t>
            </a:r>
          </a:p>
        </p:txBody>
      </p:sp>
    </p:spTree>
    <p:extLst>
      <p:ext uri="{BB962C8B-B14F-4D97-AF65-F5344CB8AC3E}">
        <p14:creationId xmlns:p14="http://schemas.microsoft.com/office/powerpoint/2010/main" val="14043601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47B74DC-FAC7-4262-B93B-796661B78A34}"/>
              </a:ext>
            </a:extLst>
          </p:cNvPr>
          <p:cNvSpPr>
            <a:spLocks noGrp="1"/>
          </p:cNvSpPr>
          <p:nvPr>
            <p:ph idx="1"/>
          </p:nvPr>
        </p:nvSpPr>
        <p:spPr>
          <a:xfrm>
            <a:off x="333723" y="1306287"/>
            <a:ext cx="11462037" cy="1004097"/>
          </a:xfrm>
        </p:spPr>
        <p:txBody>
          <a:bodyPr>
            <a:normAutofit fontScale="92500"/>
          </a:bodyPr>
          <a:lstStyle/>
          <a:p>
            <a:r>
              <a:rPr lang="en-GB" b="1" dirty="0">
                <a:latin typeface="Open Sans" panose="020B0606030504020204" pitchFamily="34" charset="0"/>
                <a:ea typeface="Open Sans" panose="020B0606030504020204" pitchFamily="34" charset="0"/>
                <a:cs typeface="Open Sans" panose="020B0606030504020204" pitchFamily="34" charset="0"/>
              </a:rPr>
              <a:t>There are many different types of feedback and complaints from communities. This feedback and complaints can be organised into six different categories. Match the examples below to one of the categories.</a:t>
            </a:r>
          </a:p>
        </p:txBody>
      </p:sp>
      <p:sp>
        <p:nvSpPr>
          <p:cNvPr id="4" name="Title 3">
            <a:extLst>
              <a:ext uri="{FF2B5EF4-FFF2-40B4-BE49-F238E27FC236}">
                <a16:creationId xmlns:a16="http://schemas.microsoft.com/office/drawing/2014/main" id="{D579407A-7679-4E01-A4FF-CF21AE381545}"/>
              </a:ext>
            </a:extLst>
          </p:cNvPr>
          <p:cNvSpPr>
            <a:spLocks noGrp="1"/>
          </p:cNvSpPr>
          <p:nvPr>
            <p:ph type="title"/>
          </p:nvPr>
        </p:nvSpPr>
        <p:spPr/>
        <p:txBody>
          <a:bodyPr/>
          <a:lstStyle/>
          <a:p>
            <a:r>
              <a:rPr lang="en-GB" dirty="0"/>
              <a:t>Exercise - What type of feedback is this?</a:t>
            </a:r>
          </a:p>
        </p:txBody>
      </p:sp>
      <p:pic>
        <p:nvPicPr>
          <p:cNvPr id="7" name="Picture 6">
            <a:extLst>
              <a:ext uri="{FF2B5EF4-FFF2-40B4-BE49-F238E27FC236}">
                <a16:creationId xmlns:a16="http://schemas.microsoft.com/office/drawing/2014/main" id="{76C2D405-EA7E-480E-B024-5B3A52229B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8706" y="2310384"/>
            <a:ext cx="3297538" cy="4090942"/>
          </a:xfrm>
          <a:prstGeom prst="rect">
            <a:avLst/>
          </a:prstGeom>
        </p:spPr>
      </p:pic>
      <p:pic>
        <p:nvPicPr>
          <p:cNvPr id="8" name="Picture 7">
            <a:extLst>
              <a:ext uri="{FF2B5EF4-FFF2-40B4-BE49-F238E27FC236}">
                <a16:creationId xmlns:a16="http://schemas.microsoft.com/office/drawing/2014/main" id="{9FDB16EC-A0FF-49E3-8247-80A0CCCD69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9082" y="2310384"/>
            <a:ext cx="3297538" cy="4090942"/>
          </a:xfrm>
          <a:prstGeom prst="rect">
            <a:avLst/>
          </a:prstGeom>
        </p:spPr>
      </p:pic>
      <p:sp>
        <p:nvSpPr>
          <p:cNvPr id="9" name="Arrow: Right 8">
            <a:extLst>
              <a:ext uri="{FF2B5EF4-FFF2-40B4-BE49-F238E27FC236}">
                <a16:creationId xmlns:a16="http://schemas.microsoft.com/office/drawing/2014/main" id="{AED7AAEF-E81D-4775-8E58-F79927AC74D9}"/>
              </a:ext>
            </a:extLst>
          </p:cNvPr>
          <p:cNvSpPr/>
          <p:nvPr/>
        </p:nvSpPr>
        <p:spPr>
          <a:xfrm>
            <a:off x="5379159" y="4017264"/>
            <a:ext cx="1204521" cy="82296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ln w="0">
                <a:solidFill>
                  <a:schemeClr val="bg1"/>
                </a:solidFill>
              </a:ln>
              <a:solidFill>
                <a:schemeClr val="tx1"/>
              </a:solidFill>
              <a:effectLst>
                <a:outerShdw blurRad="38100" dist="19050" dir="2700000" algn="tl" rotWithShape="0">
                  <a:schemeClr val="dk1">
                    <a:alpha val="40000"/>
                  </a:schemeClr>
                </a:outerShdw>
                <a:reflection blurRad="6350" stA="55000" endA="300" endPos="45500" dir="5400000" sy="-100000" algn="bl" rotWithShape="0"/>
              </a:effectLst>
            </a:endParaRPr>
          </a:p>
        </p:txBody>
      </p:sp>
      <p:cxnSp>
        <p:nvCxnSpPr>
          <p:cNvPr id="12" name="Straight Arrow Connector 11">
            <a:extLst>
              <a:ext uri="{FF2B5EF4-FFF2-40B4-BE49-F238E27FC236}">
                <a16:creationId xmlns:a16="http://schemas.microsoft.com/office/drawing/2014/main" id="{FAB35779-8B5E-4A73-98A4-E3387D33B355}"/>
              </a:ext>
            </a:extLst>
          </p:cNvPr>
          <p:cNvCxnSpPr/>
          <p:nvPr/>
        </p:nvCxnSpPr>
        <p:spPr>
          <a:xfrm flipH="1">
            <a:off x="7760208" y="4622608"/>
            <a:ext cx="536448" cy="25603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id="{065FCB68-137B-4636-9BDD-C8F94F343C4C}"/>
              </a:ext>
            </a:extLst>
          </p:cNvPr>
          <p:cNvSpPr/>
          <p:nvPr/>
        </p:nvSpPr>
        <p:spPr>
          <a:xfrm rot="20612251">
            <a:off x="6964680" y="4423222"/>
            <a:ext cx="2651760" cy="7685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647563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F3C91CB-5896-498F-B2C6-27C8864C5510}"/>
              </a:ext>
            </a:extLst>
          </p:cNvPr>
          <p:cNvSpPr>
            <a:spLocks noGrp="1"/>
          </p:cNvSpPr>
          <p:nvPr>
            <p:ph idx="1"/>
          </p:nvPr>
        </p:nvSpPr>
        <p:spPr/>
        <p:txBody>
          <a:bodyPr>
            <a:normAutofit lnSpcReduction="10000"/>
          </a:bodyPr>
          <a:lstStyle/>
          <a:p>
            <a:r>
              <a:rPr lang="en-GB" dirty="0"/>
              <a:t>Implementing and managing a feedback loop mechanism between the RC/RC and an Ebola affected community not only boosts public trust in our ability to help, but also gives community members an opportunity to voice their valuable opinion or concern. </a:t>
            </a:r>
            <a:r>
              <a:rPr lang="en-GB" b="1" dirty="0">
                <a:latin typeface="Open Sans" panose="020B0606030504020204" pitchFamily="34" charset="0"/>
              </a:rPr>
              <a:t>Collecting feedback helps us to:</a:t>
            </a:r>
          </a:p>
          <a:p>
            <a:pPr marL="285750" indent="-285750">
              <a:buFont typeface="Arial" panose="020B0604020202020204" pitchFamily="34" charset="0"/>
              <a:buChar char="•"/>
            </a:pPr>
            <a:r>
              <a:rPr lang="en-GB" dirty="0"/>
              <a:t>Ensure we communicate about the right topics.</a:t>
            </a:r>
          </a:p>
          <a:p>
            <a:pPr marL="285750" indent="-285750">
              <a:buFont typeface="Arial" panose="020B0604020202020204" pitchFamily="34" charset="0"/>
              <a:buChar char="•"/>
            </a:pPr>
            <a:r>
              <a:rPr lang="en-GB" dirty="0"/>
              <a:t>Improve.</a:t>
            </a:r>
          </a:p>
          <a:p>
            <a:pPr marL="285750" indent="-285750">
              <a:buFont typeface="Arial" panose="020B0604020202020204" pitchFamily="34" charset="0"/>
              <a:buChar char="•"/>
            </a:pPr>
            <a:r>
              <a:rPr lang="en-GB" dirty="0"/>
              <a:t>Catch problems early.</a:t>
            </a:r>
          </a:p>
          <a:p>
            <a:pPr marL="285750" indent="-285750">
              <a:buFont typeface="Arial" panose="020B0604020202020204" pitchFamily="34" charset="0"/>
              <a:buChar char="•"/>
            </a:pPr>
            <a:r>
              <a:rPr lang="en-GB" dirty="0"/>
              <a:t>Highlight cases of fraud and abuse.</a:t>
            </a:r>
          </a:p>
          <a:p>
            <a:pPr marL="285750" indent="-285750">
              <a:buFont typeface="Arial" panose="020B0604020202020204" pitchFamily="34" charset="0"/>
              <a:buChar char="•"/>
            </a:pPr>
            <a:r>
              <a:rPr lang="en-GB" dirty="0"/>
              <a:t>Futureproof our processes.</a:t>
            </a:r>
          </a:p>
          <a:p>
            <a:pPr marL="285750" indent="-285750">
              <a:buFont typeface="Arial" panose="020B0604020202020204" pitchFamily="34" charset="0"/>
              <a:buChar char="•"/>
            </a:pPr>
            <a:r>
              <a:rPr lang="en-GB" dirty="0"/>
              <a:t>Protect volunteers.</a:t>
            </a:r>
          </a:p>
          <a:p>
            <a:pPr marL="285750" indent="-285750">
              <a:buFont typeface="Arial" panose="020B0604020202020204" pitchFamily="34" charset="0"/>
              <a:buChar char="•"/>
            </a:pPr>
            <a:r>
              <a:rPr lang="en-GB" dirty="0"/>
              <a:t>Ensure communities are heard.</a:t>
            </a:r>
          </a:p>
        </p:txBody>
      </p:sp>
      <p:sp>
        <p:nvSpPr>
          <p:cNvPr id="4" name="Title 3">
            <a:extLst>
              <a:ext uri="{FF2B5EF4-FFF2-40B4-BE49-F238E27FC236}">
                <a16:creationId xmlns:a16="http://schemas.microsoft.com/office/drawing/2014/main" id="{F16B21DB-D428-49B8-8DA6-AB59FBE6BFC0}"/>
              </a:ext>
            </a:extLst>
          </p:cNvPr>
          <p:cNvSpPr>
            <a:spLocks noGrp="1"/>
          </p:cNvSpPr>
          <p:nvPr>
            <p:ph type="title"/>
          </p:nvPr>
        </p:nvSpPr>
        <p:spPr/>
        <p:txBody>
          <a:bodyPr/>
          <a:lstStyle/>
          <a:p>
            <a:r>
              <a:rPr lang="en-GB" dirty="0"/>
              <a:t>III.4.  Why do we need to manage feedback and complaints?</a:t>
            </a:r>
          </a:p>
        </p:txBody>
      </p:sp>
      <p:pic>
        <p:nvPicPr>
          <p:cNvPr id="3" name="Picture 2" descr="Icon&#10;&#10;Description automatically generated">
            <a:extLst>
              <a:ext uri="{FF2B5EF4-FFF2-40B4-BE49-F238E27FC236}">
                <a16:creationId xmlns:a16="http://schemas.microsoft.com/office/drawing/2014/main" id="{887F1C49-EFA7-4797-8FAA-BE5FA0AC0E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4209" y="3719476"/>
            <a:ext cx="2316126" cy="2546757"/>
          </a:xfrm>
          <a:prstGeom prst="rect">
            <a:avLst/>
          </a:prstGeom>
        </p:spPr>
      </p:pic>
    </p:spTree>
    <p:extLst>
      <p:ext uri="{BB962C8B-B14F-4D97-AF65-F5344CB8AC3E}">
        <p14:creationId xmlns:p14="http://schemas.microsoft.com/office/powerpoint/2010/main" val="14444420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D2FB3B-0940-4BC4-9F5F-7E6EC830B112}"/>
              </a:ext>
            </a:extLst>
          </p:cNvPr>
          <p:cNvSpPr>
            <a:spLocks noGrp="1"/>
          </p:cNvSpPr>
          <p:nvPr>
            <p:ph idx="1"/>
          </p:nvPr>
        </p:nvSpPr>
        <p:spPr/>
        <p:txBody>
          <a:bodyPr>
            <a:normAutofit lnSpcReduction="10000"/>
          </a:bodyPr>
          <a:lstStyle/>
          <a:p>
            <a:r>
              <a:rPr lang="en-GB" b="1" dirty="0">
                <a:latin typeface="Open Sans" panose="020B0606030504020204" pitchFamily="34" charset="0"/>
              </a:rPr>
              <a:t>Design. </a:t>
            </a:r>
            <a:r>
              <a:rPr lang="en-GB" dirty="0"/>
              <a:t>The purpose of feedback loop cycles is to generate pertinent questions that are considered important to an Ebola affected community.</a:t>
            </a:r>
          </a:p>
          <a:p>
            <a:r>
              <a:rPr lang="en-GB" b="1" dirty="0">
                <a:latin typeface="Open Sans" panose="020B0606030504020204" pitchFamily="34" charset="0"/>
              </a:rPr>
              <a:t>Data collection. </a:t>
            </a:r>
            <a:r>
              <a:rPr lang="en-GB" dirty="0"/>
              <a:t>Consider different methods for different situations - they should be context-specific and can range from face-to-face interviews to radio shows.</a:t>
            </a:r>
          </a:p>
          <a:p>
            <a:r>
              <a:rPr lang="en-GB" b="1" dirty="0">
                <a:latin typeface="Open Sans" panose="020B0606030504020204" pitchFamily="34" charset="0"/>
              </a:rPr>
              <a:t>Data preparation. </a:t>
            </a:r>
            <a:r>
              <a:rPr lang="en-GB" dirty="0"/>
              <a:t>Collected data should be analysed to understand key questions, concerns, and rumours. The results should be presented in a clear, simple, and visually compelling format. The data should be segmented by key demographic characteristics such as gender, age, health area, and health zone.</a:t>
            </a:r>
          </a:p>
          <a:p>
            <a:r>
              <a:rPr lang="en-GB" b="1" dirty="0">
                <a:latin typeface="Open Sans" panose="020B0606030504020204" pitchFamily="34" charset="0"/>
              </a:rPr>
              <a:t>Dialogue. </a:t>
            </a:r>
            <a:r>
              <a:rPr lang="en-GB" dirty="0"/>
              <a:t>Share community feedback internally with relevant colleagues and externally with partners to discuss findings and decide on recommendations. The findings should also be shared back to communities to seek their opinions.</a:t>
            </a:r>
          </a:p>
          <a:p>
            <a:r>
              <a:rPr lang="en-GB" b="1" dirty="0">
                <a:latin typeface="Open Sans" panose="020B0606030504020204" pitchFamily="34" charset="0"/>
              </a:rPr>
              <a:t>Action. </a:t>
            </a:r>
            <a:r>
              <a:rPr lang="en-GB" dirty="0"/>
              <a:t>Implement set actions that were decided upon during the dialogue phase.</a:t>
            </a:r>
          </a:p>
        </p:txBody>
      </p:sp>
      <p:sp>
        <p:nvSpPr>
          <p:cNvPr id="3" name="Title 2">
            <a:extLst>
              <a:ext uri="{FF2B5EF4-FFF2-40B4-BE49-F238E27FC236}">
                <a16:creationId xmlns:a16="http://schemas.microsoft.com/office/drawing/2014/main" id="{33DC0951-D7BE-4F53-A97B-73F200302549}"/>
              </a:ext>
            </a:extLst>
          </p:cNvPr>
          <p:cNvSpPr>
            <a:spLocks noGrp="1"/>
          </p:cNvSpPr>
          <p:nvPr>
            <p:ph type="title"/>
          </p:nvPr>
        </p:nvSpPr>
        <p:spPr/>
        <p:txBody>
          <a:bodyPr/>
          <a:lstStyle/>
          <a:p>
            <a:r>
              <a:rPr lang="en-GB" dirty="0"/>
              <a:t>III.5.  What are the community feedback loop cycles during an Ebola outbreak?</a:t>
            </a:r>
          </a:p>
        </p:txBody>
      </p:sp>
    </p:spTree>
    <p:extLst>
      <p:ext uri="{BB962C8B-B14F-4D97-AF65-F5344CB8AC3E}">
        <p14:creationId xmlns:p14="http://schemas.microsoft.com/office/powerpoint/2010/main" val="2926795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C7014E-F050-4E6D-B529-C6D9A1F62FD1}"/>
              </a:ext>
            </a:extLst>
          </p:cNvPr>
          <p:cNvSpPr>
            <a:spLocks noGrp="1"/>
          </p:cNvSpPr>
          <p:nvPr>
            <p:ph type="title"/>
          </p:nvPr>
        </p:nvSpPr>
        <p:spPr/>
        <p:txBody>
          <a:bodyPr/>
          <a:lstStyle/>
          <a:p>
            <a:r>
              <a:rPr lang="en-GB" dirty="0"/>
              <a:t>III.6.  Channels for collecting community feedback during an Ebola response</a:t>
            </a:r>
          </a:p>
        </p:txBody>
      </p:sp>
      <p:pic>
        <p:nvPicPr>
          <p:cNvPr id="7" name="Picture 6" descr="Diagram&#10;&#10;Description automatically generated">
            <a:extLst>
              <a:ext uri="{FF2B5EF4-FFF2-40B4-BE49-F238E27FC236}">
                <a16:creationId xmlns:a16="http://schemas.microsoft.com/office/drawing/2014/main" id="{8F9E1F2D-CEFD-487D-82E1-9B19BD0FA2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571" y="978137"/>
            <a:ext cx="6420858" cy="5299709"/>
          </a:xfrm>
          <a:prstGeom prst="rect">
            <a:avLst/>
          </a:prstGeom>
        </p:spPr>
      </p:pic>
    </p:spTree>
    <p:extLst>
      <p:ext uri="{BB962C8B-B14F-4D97-AF65-F5344CB8AC3E}">
        <p14:creationId xmlns:p14="http://schemas.microsoft.com/office/powerpoint/2010/main" val="33590689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351537A-AB36-45E1-8D3F-564B18BE8484}"/>
              </a:ext>
            </a:extLst>
          </p:cNvPr>
          <p:cNvSpPr>
            <a:spLocks noGrp="1"/>
          </p:cNvSpPr>
          <p:nvPr>
            <p:ph idx="1"/>
          </p:nvPr>
        </p:nvSpPr>
        <p:spPr>
          <a:xfrm>
            <a:off x="333723" y="1306287"/>
            <a:ext cx="11407173" cy="4820860"/>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Your facilitator will choose one of you to act as a National Society representative and one to act as a community member. The community member will be given an example complaint or feedback by the facilitator. Share this complaint or feedback with the National Society representative in front of the wider group. The National Society rep now needs to role play in the correct way to respond.</a:t>
            </a:r>
          </a:p>
        </p:txBody>
      </p:sp>
      <p:sp>
        <p:nvSpPr>
          <p:cNvPr id="4" name="Title 3">
            <a:extLst>
              <a:ext uri="{FF2B5EF4-FFF2-40B4-BE49-F238E27FC236}">
                <a16:creationId xmlns:a16="http://schemas.microsoft.com/office/drawing/2014/main" id="{82656DF3-67A7-4927-9E51-83AE6EF57804}"/>
              </a:ext>
            </a:extLst>
          </p:cNvPr>
          <p:cNvSpPr>
            <a:spLocks noGrp="1"/>
          </p:cNvSpPr>
          <p:nvPr>
            <p:ph type="title"/>
          </p:nvPr>
        </p:nvSpPr>
        <p:spPr/>
        <p:txBody>
          <a:bodyPr/>
          <a:lstStyle/>
          <a:p>
            <a:r>
              <a:rPr lang="en-GB" dirty="0"/>
              <a:t>Role Play - Collecting and acknowledging feedback</a:t>
            </a:r>
          </a:p>
        </p:txBody>
      </p:sp>
      <p:pic>
        <p:nvPicPr>
          <p:cNvPr id="6" name="Picture 5" descr="Icon&#10;&#10;Description automatically generated">
            <a:extLst>
              <a:ext uri="{FF2B5EF4-FFF2-40B4-BE49-F238E27FC236}">
                <a16:creationId xmlns:a16="http://schemas.microsoft.com/office/drawing/2014/main" id="{2924E978-E44D-4DDE-BD89-ADEFBBDEE6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104" y="4670286"/>
            <a:ext cx="689228" cy="689228"/>
          </a:xfrm>
          <a:prstGeom prst="rect">
            <a:avLst/>
          </a:prstGeom>
        </p:spPr>
      </p:pic>
      <p:pic>
        <p:nvPicPr>
          <p:cNvPr id="7" name="Picture 6">
            <a:extLst>
              <a:ext uri="{FF2B5EF4-FFF2-40B4-BE49-F238E27FC236}">
                <a16:creationId xmlns:a16="http://schemas.microsoft.com/office/drawing/2014/main" id="{F14DC5B3-955A-4EBB-95E7-4E942EA162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1104" y="3660268"/>
            <a:ext cx="689228" cy="689228"/>
          </a:xfrm>
          <a:prstGeom prst="rect">
            <a:avLst/>
          </a:prstGeom>
        </p:spPr>
      </p:pic>
      <p:sp>
        <p:nvSpPr>
          <p:cNvPr id="8" name="TextBox 7">
            <a:extLst>
              <a:ext uri="{FF2B5EF4-FFF2-40B4-BE49-F238E27FC236}">
                <a16:creationId xmlns:a16="http://schemas.microsoft.com/office/drawing/2014/main" id="{17056034-61F7-4746-89D2-E925119D19A9}"/>
              </a:ext>
            </a:extLst>
          </p:cNvPr>
          <p:cNvSpPr txBox="1"/>
          <p:nvPr/>
        </p:nvSpPr>
        <p:spPr>
          <a:xfrm>
            <a:off x="1727230" y="3729930"/>
            <a:ext cx="9043147" cy="463588"/>
          </a:xfrm>
          <a:prstGeom prst="rect">
            <a:avLst/>
          </a:prstGeom>
          <a:noFill/>
        </p:spPr>
        <p:txBody>
          <a:bodyPr wrap="square" rtlCol="0">
            <a:spAutoFit/>
          </a:bodyPr>
          <a:lstStyle/>
          <a:p>
            <a:pPr>
              <a:lnSpc>
                <a:spcPct val="150000"/>
              </a:lnSpc>
            </a:pPr>
            <a:r>
              <a:rPr lang="en-GB" dirty="0"/>
              <a:t>Did they respond well or was something missing?</a:t>
            </a:r>
          </a:p>
        </p:txBody>
      </p:sp>
      <p:sp>
        <p:nvSpPr>
          <p:cNvPr id="9" name="TextBox 8">
            <a:extLst>
              <a:ext uri="{FF2B5EF4-FFF2-40B4-BE49-F238E27FC236}">
                <a16:creationId xmlns:a16="http://schemas.microsoft.com/office/drawing/2014/main" id="{BFD1D760-4F90-40A4-BCDE-BA77C6C75822}"/>
              </a:ext>
            </a:extLst>
          </p:cNvPr>
          <p:cNvSpPr txBox="1"/>
          <p:nvPr/>
        </p:nvSpPr>
        <p:spPr>
          <a:xfrm>
            <a:off x="1727231" y="4783106"/>
            <a:ext cx="9043147" cy="463588"/>
          </a:xfrm>
          <a:prstGeom prst="rect">
            <a:avLst/>
          </a:prstGeom>
          <a:noFill/>
        </p:spPr>
        <p:txBody>
          <a:bodyPr wrap="square" rtlCol="0">
            <a:spAutoFit/>
          </a:bodyPr>
          <a:lstStyle/>
          <a:p>
            <a:pPr>
              <a:lnSpc>
                <a:spcPct val="150000"/>
              </a:lnSpc>
            </a:pPr>
            <a:r>
              <a:rPr lang="en-GB" dirty="0"/>
              <a:t>Could it have been improved?</a:t>
            </a:r>
          </a:p>
        </p:txBody>
      </p:sp>
    </p:spTree>
    <p:extLst>
      <p:ext uri="{BB962C8B-B14F-4D97-AF65-F5344CB8AC3E}">
        <p14:creationId xmlns:p14="http://schemas.microsoft.com/office/powerpoint/2010/main" val="15663820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E950E83-24A2-4731-8DA8-9C3D4B0C76DA}"/>
              </a:ext>
            </a:extLst>
          </p:cNvPr>
          <p:cNvSpPr>
            <a:spLocks noGrp="1"/>
          </p:cNvSpPr>
          <p:nvPr>
            <p:ph idx="1"/>
          </p:nvPr>
        </p:nvSpPr>
        <p:spPr/>
        <p:txBody>
          <a:bodyPr>
            <a:normAutofit fontScale="55000" lnSpcReduction="20000"/>
          </a:bodyPr>
          <a:lstStyle/>
          <a:p>
            <a:r>
              <a:rPr lang="en-GB" dirty="0"/>
              <a:t>Feedback management is accountability. It is not enough just to collect feedback - answers must be provided back to community. Depending on the type of feedback, the response can either be information and/or actions. Whether it is sharing information or taking physical action, the same principles apply:</a:t>
            </a:r>
          </a:p>
          <a:p>
            <a:pPr marL="285750" indent="-285750">
              <a:buFont typeface="Arial" panose="020B0604020202020204" pitchFamily="34" charset="0"/>
              <a:buChar char="•"/>
            </a:pPr>
            <a:r>
              <a:rPr lang="en-GB" dirty="0"/>
              <a:t>When people provide feedback, they should be told what will happen with their feedback and when to expect a response.</a:t>
            </a:r>
          </a:p>
          <a:p>
            <a:pPr marL="285750" indent="-285750">
              <a:buFont typeface="Arial" panose="020B0604020202020204" pitchFamily="34" charset="0"/>
              <a:buChar char="•"/>
            </a:pPr>
            <a:r>
              <a:rPr lang="en-GB" dirty="0"/>
              <a:t>Where possible, feedback should be responded to immediately. Training and having a frequently asked questions guide can help volunteers to feel confident to answer common questions.</a:t>
            </a:r>
          </a:p>
          <a:p>
            <a:pPr marL="285750" indent="-285750">
              <a:buFont typeface="Arial" panose="020B0604020202020204" pitchFamily="34" charset="0"/>
              <a:buChar char="•"/>
            </a:pPr>
            <a:r>
              <a:rPr lang="en-GB" dirty="0"/>
              <a:t>If an answer cannot be provided immediately it is important not to make one up but explain a response will come later, generally after the feedback has been analysed and discussed internally.</a:t>
            </a:r>
          </a:p>
          <a:p>
            <a:pPr marL="285750" indent="-285750">
              <a:buFont typeface="Arial" panose="020B0604020202020204" pitchFamily="34" charset="0"/>
              <a:buChar char="•"/>
            </a:pPr>
            <a:r>
              <a:rPr lang="en-GB" dirty="0"/>
              <a:t>Timeframes to respond to feedback depend on the context but should not be more than 2 weeks. Sensitive feedback and serious complaints should be referred and acted upon immediately.</a:t>
            </a:r>
          </a:p>
          <a:p>
            <a:pPr marL="285750" indent="-285750">
              <a:buFont typeface="Arial" panose="020B0604020202020204" pitchFamily="34" charset="0"/>
              <a:buChar char="•"/>
            </a:pPr>
            <a:r>
              <a:rPr lang="en-GB" dirty="0"/>
              <a:t>If feedback cannot be acted upon, it is important to advise the community of this and explain why nothing can be done. If we do not do this, the community will lose trust in the mechanism.</a:t>
            </a:r>
          </a:p>
          <a:p>
            <a:r>
              <a:rPr lang="en-GB" dirty="0"/>
              <a:t>How a response is provided depends on community preference, the type of feedback, and National Society capacity. For example: </a:t>
            </a:r>
          </a:p>
          <a:p>
            <a:pPr marL="285750" indent="-285750">
              <a:buFont typeface="Arial" panose="020B0604020202020204" pitchFamily="34" charset="0"/>
              <a:buChar char="•"/>
            </a:pPr>
            <a:r>
              <a:rPr lang="en-GB" dirty="0"/>
              <a:t>Specific questions or complaints can be answered directly to the individual who made them, either face-to-face or by phone e.g., questions about entitlements.</a:t>
            </a:r>
          </a:p>
          <a:p>
            <a:pPr marL="285750" indent="-285750">
              <a:buFont typeface="Arial" panose="020B0604020202020204" pitchFamily="34" charset="0"/>
              <a:buChar char="•"/>
            </a:pPr>
            <a:r>
              <a:rPr lang="en-GB" dirty="0"/>
              <a:t>Common issues or concerns raised by lots of people can be addressed publicly to the whole community through a meeting or noticeboard e.g., complaints about the type of food provided or suggestions for how to improve.</a:t>
            </a:r>
          </a:p>
          <a:p>
            <a:pPr marL="285750" indent="-285750">
              <a:buFont typeface="Arial" panose="020B0604020202020204" pitchFamily="34" charset="0"/>
              <a:buChar char="•"/>
            </a:pPr>
            <a:r>
              <a:rPr lang="en-GB" dirty="0"/>
              <a:t>Sensitive feedback or serious complaints should always be responded to confidentially by an expert trained in the reported issues.</a:t>
            </a:r>
          </a:p>
          <a:p>
            <a:pPr marL="285750" indent="-285750">
              <a:buFont typeface="Arial" panose="020B0604020202020204" pitchFamily="34" charset="0"/>
              <a:buChar char="•"/>
            </a:pPr>
            <a:r>
              <a:rPr lang="en-GB" dirty="0"/>
              <a:t>Taking action is the best response as it shows the National Society have listened, for example, building latrines. Do not forget to tell people what action was taken to reinforce trust in the mechanism.</a:t>
            </a:r>
          </a:p>
          <a:p>
            <a:pPr marL="285750" indent="-285750">
              <a:buFont typeface="Arial" panose="020B0604020202020204" pitchFamily="34" charset="0"/>
              <a:buChar char="•"/>
            </a:pPr>
            <a:r>
              <a:rPr lang="en-GB" dirty="0"/>
              <a:t>If the feedback is encouraging, view it as an opportunity to reinforce the communities positive experience and to show them that you appreciate their feedback.</a:t>
            </a:r>
          </a:p>
        </p:txBody>
      </p:sp>
      <p:sp>
        <p:nvSpPr>
          <p:cNvPr id="4" name="Title 3">
            <a:extLst>
              <a:ext uri="{FF2B5EF4-FFF2-40B4-BE49-F238E27FC236}">
                <a16:creationId xmlns:a16="http://schemas.microsoft.com/office/drawing/2014/main" id="{7D70A7A5-AD13-49CB-9C4B-BAC1D2F0D261}"/>
              </a:ext>
            </a:extLst>
          </p:cNvPr>
          <p:cNvSpPr>
            <a:spLocks noGrp="1"/>
          </p:cNvSpPr>
          <p:nvPr>
            <p:ph type="title"/>
          </p:nvPr>
        </p:nvSpPr>
        <p:spPr/>
        <p:txBody>
          <a:bodyPr/>
          <a:lstStyle/>
          <a:p>
            <a:r>
              <a:rPr lang="en-GB" dirty="0"/>
              <a:t>III.7.  How do you respond community feedback?</a:t>
            </a:r>
          </a:p>
        </p:txBody>
      </p:sp>
    </p:spTree>
    <p:extLst>
      <p:ext uri="{BB962C8B-B14F-4D97-AF65-F5344CB8AC3E}">
        <p14:creationId xmlns:p14="http://schemas.microsoft.com/office/powerpoint/2010/main" val="3431743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51E7EFF-DADE-4396-92CB-593A7441B36E}"/>
              </a:ext>
            </a:extLst>
          </p:cNvPr>
          <p:cNvSpPr>
            <a:spLocks noGrp="1"/>
          </p:cNvSpPr>
          <p:nvPr>
            <p:ph idx="1"/>
          </p:nvPr>
        </p:nvSpPr>
        <p:spPr/>
        <p:txBody>
          <a:bodyPr/>
          <a:lstStyle/>
          <a:p>
            <a:pPr marL="285750" indent="-285750">
              <a:buFont typeface="Arial" panose="020B0604020202020204" pitchFamily="34" charset="0"/>
              <a:buChar char="•"/>
            </a:pPr>
            <a:r>
              <a:rPr lang="en-GB" dirty="0"/>
              <a:t>Ebola is a very severe and deadly disease that can kill around half or more of the people infected. The incubation period of Ebola - meaning the time between infection and display of symptoms - is 2 to 21 days.</a:t>
            </a:r>
          </a:p>
          <a:p>
            <a:pPr marL="285750" indent="-285750">
              <a:buFont typeface="Arial" panose="020B0604020202020204" pitchFamily="34" charset="0"/>
              <a:buChar char="•"/>
            </a:pPr>
            <a:r>
              <a:rPr lang="en-GB" dirty="0"/>
              <a:t>Ebola symptoms start with sudden fever, tiredness, muscle pain, headache, and a sore throat.</a:t>
            </a:r>
          </a:p>
          <a:p>
            <a:pPr marL="285750" indent="-285750">
              <a:buFont typeface="Arial" panose="020B0604020202020204" pitchFamily="34" charset="0"/>
              <a:buChar char="•"/>
            </a:pPr>
            <a:r>
              <a:rPr lang="en-GB" dirty="0"/>
              <a:t>They are usually followed by vomiting, diarrhoea, and skin rash. Sometimes people can also bleed under the skin or from the nose and gums (inside mouth), or cough blood or have bloody stools (faeces).</a:t>
            </a:r>
          </a:p>
          <a:p>
            <a:pPr marL="285750" indent="-285750">
              <a:buFont typeface="Arial" panose="020B0604020202020204" pitchFamily="34" charset="0"/>
              <a:buChar char="•"/>
            </a:pPr>
            <a:r>
              <a:rPr lang="en-GB" dirty="0"/>
              <a:t>Other symptoms can include red eyes and hiccups.</a:t>
            </a:r>
          </a:p>
          <a:p>
            <a:pPr marL="285750" indent="-285750">
              <a:buFont typeface="Arial" panose="020B0604020202020204" pitchFamily="34" charset="0"/>
              <a:buChar char="•"/>
            </a:pPr>
            <a:r>
              <a:rPr lang="en-GB" dirty="0"/>
              <a:t>Ebola can eventually cause kidney and liver failure, and death if untreated in the later stages.</a:t>
            </a:r>
          </a:p>
        </p:txBody>
      </p:sp>
      <p:sp>
        <p:nvSpPr>
          <p:cNvPr id="4" name="Title 3">
            <a:extLst>
              <a:ext uri="{FF2B5EF4-FFF2-40B4-BE49-F238E27FC236}">
                <a16:creationId xmlns:a16="http://schemas.microsoft.com/office/drawing/2014/main" id="{31960475-1796-475D-B3A9-3BD552193E5C}"/>
              </a:ext>
            </a:extLst>
          </p:cNvPr>
          <p:cNvSpPr>
            <a:spLocks noGrp="1"/>
          </p:cNvSpPr>
          <p:nvPr>
            <p:ph type="title"/>
          </p:nvPr>
        </p:nvSpPr>
        <p:spPr/>
        <p:txBody>
          <a:bodyPr/>
          <a:lstStyle/>
          <a:p>
            <a:r>
              <a:rPr lang="en-GB" dirty="0"/>
              <a:t>I.1.  What are the symptoms of Ebola?</a:t>
            </a:r>
          </a:p>
        </p:txBody>
      </p:sp>
    </p:spTree>
    <p:extLst>
      <p:ext uri="{BB962C8B-B14F-4D97-AF65-F5344CB8AC3E}">
        <p14:creationId xmlns:p14="http://schemas.microsoft.com/office/powerpoint/2010/main" val="9531819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59D3F2B-9545-45DA-ADAD-4DDABF2A83E9}"/>
              </a:ext>
            </a:extLst>
          </p:cNvPr>
          <p:cNvSpPr>
            <a:spLocks noGrp="1"/>
          </p:cNvSpPr>
          <p:nvPr>
            <p:ph idx="1"/>
          </p:nvPr>
        </p:nvSpPr>
        <p:spPr>
          <a:xfrm>
            <a:off x="333723" y="1306287"/>
            <a:ext cx="11553477" cy="613953"/>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In your group discuss the following questions:</a:t>
            </a:r>
          </a:p>
        </p:txBody>
      </p:sp>
      <p:sp>
        <p:nvSpPr>
          <p:cNvPr id="4" name="Title 3">
            <a:extLst>
              <a:ext uri="{FF2B5EF4-FFF2-40B4-BE49-F238E27FC236}">
                <a16:creationId xmlns:a16="http://schemas.microsoft.com/office/drawing/2014/main" id="{724C7A11-A132-4388-B0AC-4F8FC2973C08}"/>
              </a:ext>
            </a:extLst>
          </p:cNvPr>
          <p:cNvSpPr>
            <a:spLocks noGrp="1"/>
          </p:cNvSpPr>
          <p:nvPr>
            <p:ph type="title"/>
          </p:nvPr>
        </p:nvSpPr>
        <p:spPr/>
        <p:txBody>
          <a:bodyPr/>
          <a:lstStyle/>
          <a:p>
            <a:r>
              <a:rPr lang="en-GB" dirty="0"/>
              <a:t>Group Activity – Designing a feedback and complaints system</a:t>
            </a:r>
          </a:p>
        </p:txBody>
      </p:sp>
      <p:pic>
        <p:nvPicPr>
          <p:cNvPr id="6" name="Picture 5" descr="Icon&#10;&#10;Description automatically generated">
            <a:extLst>
              <a:ext uri="{FF2B5EF4-FFF2-40B4-BE49-F238E27FC236}">
                <a16:creationId xmlns:a16="http://schemas.microsoft.com/office/drawing/2014/main" id="{0694158C-FB61-4331-B810-DD7435284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351" y="2827693"/>
            <a:ext cx="468704" cy="468704"/>
          </a:xfrm>
          <a:prstGeom prst="rect">
            <a:avLst/>
          </a:prstGeom>
        </p:spPr>
      </p:pic>
      <p:pic>
        <p:nvPicPr>
          <p:cNvPr id="7" name="Picture 6">
            <a:extLst>
              <a:ext uri="{FF2B5EF4-FFF2-40B4-BE49-F238E27FC236}">
                <a16:creationId xmlns:a16="http://schemas.microsoft.com/office/drawing/2014/main" id="{340D8592-EF05-44D4-8989-A17B8554423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9351" y="2145265"/>
            <a:ext cx="468704" cy="468704"/>
          </a:xfrm>
          <a:prstGeom prst="rect">
            <a:avLst/>
          </a:prstGeom>
        </p:spPr>
      </p:pic>
      <p:sp>
        <p:nvSpPr>
          <p:cNvPr id="8" name="TextBox 7">
            <a:extLst>
              <a:ext uri="{FF2B5EF4-FFF2-40B4-BE49-F238E27FC236}">
                <a16:creationId xmlns:a16="http://schemas.microsoft.com/office/drawing/2014/main" id="{6EFD6376-B8BA-4664-91D0-24E7E248B328}"/>
              </a:ext>
            </a:extLst>
          </p:cNvPr>
          <p:cNvSpPr txBox="1"/>
          <p:nvPr/>
        </p:nvSpPr>
        <p:spPr>
          <a:xfrm>
            <a:off x="1044952" y="2080459"/>
            <a:ext cx="7441153" cy="463588"/>
          </a:xfrm>
          <a:prstGeom prst="rect">
            <a:avLst/>
          </a:prstGeom>
          <a:noFill/>
        </p:spPr>
        <p:txBody>
          <a:bodyPr wrap="square" rtlCol="0">
            <a:spAutoFit/>
          </a:bodyPr>
          <a:lstStyle/>
          <a:p>
            <a:pPr>
              <a:lnSpc>
                <a:spcPct val="150000"/>
              </a:lnSpc>
            </a:pPr>
            <a:r>
              <a:rPr lang="en-GB" dirty="0"/>
              <a:t>How would you plan your own feedback and complaints system?</a:t>
            </a:r>
          </a:p>
        </p:txBody>
      </p:sp>
      <p:sp>
        <p:nvSpPr>
          <p:cNvPr id="9" name="TextBox 8">
            <a:extLst>
              <a:ext uri="{FF2B5EF4-FFF2-40B4-BE49-F238E27FC236}">
                <a16:creationId xmlns:a16="http://schemas.microsoft.com/office/drawing/2014/main" id="{0C24C4CA-5A23-476B-942D-6C3E0D278B61}"/>
              </a:ext>
            </a:extLst>
          </p:cNvPr>
          <p:cNvSpPr txBox="1"/>
          <p:nvPr/>
        </p:nvSpPr>
        <p:spPr>
          <a:xfrm>
            <a:off x="1044952" y="2784576"/>
            <a:ext cx="7441153" cy="463588"/>
          </a:xfrm>
          <a:prstGeom prst="rect">
            <a:avLst/>
          </a:prstGeom>
          <a:noFill/>
        </p:spPr>
        <p:txBody>
          <a:bodyPr wrap="square" rtlCol="0">
            <a:spAutoFit/>
          </a:bodyPr>
          <a:lstStyle/>
          <a:p>
            <a:pPr>
              <a:lnSpc>
                <a:spcPct val="150000"/>
              </a:lnSpc>
            </a:pPr>
            <a:r>
              <a:rPr lang="en-GB" dirty="0"/>
              <a:t>How will feedback and complaints be collected and acknowledged?</a:t>
            </a:r>
          </a:p>
        </p:txBody>
      </p:sp>
      <p:pic>
        <p:nvPicPr>
          <p:cNvPr id="10" name="Picture 9" descr="Icon&#10;&#10;Description automatically generated">
            <a:extLst>
              <a:ext uri="{FF2B5EF4-FFF2-40B4-BE49-F238E27FC236}">
                <a16:creationId xmlns:a16="http://schemas.microsoft.com/office/drawing/2014/main" id="{36276816-DB30-4F1C-A9F8-12FF7919C4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351" y="4204919"/>
            <a:ext cx="468704" cy="468704"/>
          </a:xfrm>
          <a:prstGeom prst="rect">
            <a:avLst/>
          </a:prstGeom>
        </p:spPr>
      </p:pic>
      <p:pic>
        <p:nvPicPr>
          <p:cNvPr id="11" name="Picture 10">
            <a:extLst>
              <a:ext uri="{FF2B5EF4-FFF2-40B4-BE49-F238E27FC236}">
                <a16:creationId xmlns:a16="http://schemas.microsoft.com/office/drawing/2014/main" id="{B4430D62-EAE4-47FA-B105-2FD7502FB93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9351" y="3516306"/>
            <a:ext cx="468704" cy="468704"/>
          </a:xfrm>
          <a:prstGeom prst="rect">
            <a:avLst/>
          </a:prstGeom>
        </p:spPr>
      </p:pic>
      <p:sp>
        <p:nvSpPr>
          <p:cNvPr id="12" name="TextBox 11">
            <a:extLst>
              <a:ext uri="{FF2B5EF4-FFF2-40B4-BE49-F238E27FC236}">
                <a16:creationId xmlns:a16="http://schemas.microsoft.com/office/drawing/2014/main" id="{42F218AC-AE8B-4F76-94E9-C8D3426B536B}"/>
              </a:ext>
            </a:extLst>
          </p:cNvPr>
          <p:cNvSpPr txBox="1"/>
          <p:nvPr/>
        </p:nvSpPr>
        <p:spPr>
          <a:xfrm>
            <a:off x="1044952" y="3479131"/>
            <a:ext cx="7441153" cy="463588"/>
          </a:xfrm>
          <a:prstGeom prst="rect">
            <a:avLst/>
          </a:prstGeom>
          <a:noFill/>
        </p:spPr>
        <p:txBody>
          <a:bodyPr wrap="square" rtlCol="0">
            <a:spAutoFit/>
          </a:bodyPr>
          <a:lstStyle/>
          <a:p>
            <a:pPr>
              <a:lnSpc>
                <a:spcPct val="150000"/>
              </a:lnSpc>
            </a:pPr>
            <a:r>
              <a:rPr lang="en-GB" dirty="0"/>
              <a:t>How will it be recorded and analysed?</a:t>
            </a:r>
          </a:p>
        </p:txBody>
      </p:sp>
      <p:sp>
        <p:nvSpPr>
          <p:cNvPr id="13" name="TextBox 12">
            <a:extLst>
              <a:ext uri="{FF2B5EF4-FFF2-40B4-BE49-F238E27FC236}">
                <a16:creationId xmlns:a16="http://schemas.microsoft.com/office/drawing/2014/main" id="{D842247A-669A-4F22-B86D-C3183D3F307A}"/>
              </a:ext>
            </a:extLst>
          </p:cNvPr>
          <p:cNvSpPr txBox="1"/>
          <p:nvPr/>
        </p:nvSpPr>
        <p:spPr>
          <a:xfrm>
            <a:off x="1044952" y="4089543"/>
            <a:ext cx="7441153" cy="704232"/>
          </a:xfrm>
          <a:prstGeom prst="rect">
            <a:avLst/>
          </a:prstGeom>
          <a:noFill/>
        </p:spPr>
        <p:txBody>
          <a:bodyPr wrap="square" rtlCol="0">
            <a:spAutoFit/>
          </a:bodyPr>
          <a:lstStyle/>
          <a:p>
            <a:pPr>
              <a:lnSpc>
                <a:spcPct val="150000"/>
              </a:lnSpc>
            </a:pPr>
            <a:r>
              <a:rPr lang="en-GB" sz="1400" dirty="0"/>
              <a:t>How will a response be given to the community on how their feedback and complaints have been acted on?</a:t>
            </a:r>
          </a:p>
        </p:txBody>
      </p:sp>
      <p:pic>
        <p:nvPicPr>
          <p:cNvPr id="14" name="Picture 13" descr="Icon&#10;&#10;Description automatically generated">
            <a:extLst>
              <a:ext uri="{FF2B5EF4-FFF2-40B4-BE49-F238E27FC236}">
                <a16:creationId xmlns:a16="http://schemas.microsoft.com/office/drawing/2014/main" id="{FF6A6A85-D173-401D-8D9C-CFFC07A89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554" y="5575960"/>
            <a:ext cx="468704" cy="468704"/>
          </a:xfrm>
          <a:prstGeom prst="rect">
            <a:avLst/>
          </a:prstGeom>
        </p:spPr>
      </p:pic>
      <p:pic>
        <p:nvPicPr>
          <p:cNvPr id="15" name="Picture 14">
            <a:extLst>
              <a:ext uri="{FF2B5EF4-FFF2-40B4-BE49-F238E27FC236}">
                <a16:creationId xmlns:a16="http://schemas.microsoft.com/office/drawing/2014/main" id="{DC30363B-8CD4-4CDD-A3D0-94E5F8B703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9554" y="4893532"/>
            <a:ext cx="468704" cy="468704"/>
          </a:xfrm>
          <a:prstGeom prst="rect">
            <a:avLst/>
          </a:prstGeom>
        </p:spPr>
      </p:pic>
      <p:sp>
        <p:nvSpPr>
          <p:cNvPr id="16" name="TextBox 15">
            <a:extLst>
              <a:ext uri="{FF2B5EF4-FFF2-40B4-BE49-F238E27FC236}">
                <a16:creationId xmlns:a16="http://schemas.microsoft.com/office/drawing/2014/main" id="{83E3E3A2-D77E-4840-9B70-DEF7A8DBB3EF}"/>
              </a:ext>
            </a:extLst>
          </p:cNvPr>
          <p:cNvSpPr txBox="1"/>
          <p:nvPr/>
        </p:nvSpPr>
        <p:spPr>
          <a:xfrm>
            <a:off x="1045155" y="4853418"/>
            <a:ext cx="7441153" cy="463588"/>
          </a:xfrm>
          <a:prstGeom prst="rect">
            <a:avLst/>
          </a:prstGeom>
          <a:noFill/>
        </p:spPr>
        <p:txBody>
          <a:bodyPr wrap="square" rtlCol="0">
            <a:spAutoFit/>
          </a:bodyPr>
          <a:lstStyle/>
          <a:p>
            <a:pPr>
              <a:lnSpc>
                <a:spcPct val="150000"/>
              </a:lnSpc>
            </a:pPr>
            <a:r>
              <a:rPr lang="en-GB" dirty="0"/>
              <a:t>Did they respond well or was something missing?</a:t>
            </a:r>
          </a:p>
        </p:txBody>
      </p:sp>
      <p:sp>
        <p:nvSpPr>
          <p:cNvPr id="17" name="TextBox 16">
            <a:extLst>
              <a:ext uri="{FF2B5EF4-FFF2-40B4-BE49-F238E27FC236}">
                <a16:creationId xmlns:a16="http://schemas.microsoft.com/office/drawing/2014/main" id="{1581C5BD-0069-4B16-B403-7BF807FD2A70}"/>
              </a:ext>
            </a:extLst>
          </p:cNvPr>
          <p:cNvSpPr txBox="1"/>
          <p:nvPr/>
        </p:nvSpPr>
        <p:spPr>
          <a:xfrm>
            <a:off x="1045155" y="5531159"/>
            <a:ext cx="7441153" cy="463588"/>
          </a:xfrm>
          <a:prstGeom prst="rect">
            <a:avLst/>
          </a:prstGeom>
          <a:noFill/>
        </p:spPr>
        <p:txBody>
          <a:bodyPr wrap="square" rtlCol="0">
            <a:spAutoFit/>
          </a:bodyPr>
          <a:lstStyle/>
          <a:p>
            <a:pPr>
              <a:lnSpc>
                <a:spcPct val="150000"/>
              </a:lnSpc>
            </a:pPr>
            <a:r>
              <a:rPr lang="en-GB" dirty="0"/>
              <a:t>Did they respond well or was something missing?</a:t>
            </a:r>
          </a:p>
        </p:txBody>
      </p:sp>
    </p:spTree>
    <p:extLst>
      <p:ext uri="{BB962C8B-B14F-4D97-AF65-F5344CB8AC3E}">
        <p14:creationId xmlns:p14="http://schemas.microsoft.com/office/powerpoint/2010/main" val="15854811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1E7F93-99BD-4C4A-8939-4FE1CDE25C0E}"/>
              </a:ext>
            </a:extLst>
          </p:cNvPr>
          <p:cNvSpPr>
            <a:spLocks noGrp="1"/>
          </p:cNvSpPr>
          <p:nvPr>
            <p:ph type="title"/>
          </p:nvPr>
        </p:nvSpPr>
        <p:spPr/>
        <p:txBody>
          <a:bodyPr/>
          <a:lstStyle/>
          <a:p>
            <a:r>
              <a:rPr lang="en-GB" dirty="0"/>
              <a:t>Session III </a:t>
            </a:r>
            <a:r>
              <a:rPr lang="en-GB" dirty="0" err="1"/>
              <a:t>Sumary</a:t>
            </a:r>
            <a:endParaRPr lang="en-GB" dirty="0"/>
          </a:p>
        </p:txBody>
      </p:sp>
      <p:pic>
        <p:nvPicPr>
          <p:cNvPr id="6" name="Picture 5" descr="Text&#10;&#10;Description automatically generated">
            <a:extLst>
              <a:ext uri="{FF2B5EF4-FFF2-40B4-BE49-F238E27FC236}">
                <a16:creationId xmlns:a16="http://schemas.microsoft.com/office/drawing/2014/main" id="{63E4D237-FF21-43F4-A5B7-4870C975D4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776" y="1386204"/>
            <a:ext cx="3525784" cy="2305058"/>
          </a:xfrm>
          <a:prstGeom prst="rect">
            <a:avLst/>
          </a:prstGeom>
        </p:spPr>
      </p:pic>
      <p:pic>
        <p:nvPicPr>
          <p:cNvPr id="3" name="Picture 2" descr="Text&#10;&#10;Description automatically generated">
            <a:extLst>
              <a:ext uri="{FF2B5EF4-FFF2-40B4-BE49-F238E27FC236}">
                <a16:creationId xmlns:a16="http://schemas.microsoft.com/office/drawing/2014/main" id="{E848648B-2FE1-4B8E-9DDE-6969C71A5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2653" y="1386202"/>
            <a:ext cx="2302113" cy="2302113"/>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D2E8B1B4-74BF-446C-B318-E59393785D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2439" y="1379853"/>
            <a:ext cx="2302113" cy="2308904"/>
          </a:xfrm>
          <a:prstGeom prst="rect">
            <a:avLst/>
          </a:prstGeom>
        </p:spPr>
      </p:pic>
      <p:pic>
        <p:nvPicPr>
          <p:cNvPr id="15" name="Picture 14" descr="Graphical user interface&#10;&#10;Description automatically generated">
            <a:extLst>
              <a:ext uri="{FF2B5EF4-FFF2-40B4-BE49-F238E27FC236}">
                <a16:creationId xmlns:a16="http://schemas.microsoft.com/office/drawing/2014/main" id="{B32D1B63-6FBE-406A-8079-3FE95F3C1B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656" y="3993141"/>
            <a:ext cx="4664005" cy="2284959"/>
          </a:xfrm>
          <a:prstGeom prst="rect">
            <a:avLst/>
          </a:prstGeom>
        </p:spPr>
      </p:pic>
      <p:pic>
        <p:nvPicPr>
          <p:cNvPr id="17" name="Picture 16" descr="Graphical user interface, text&#10;&#10;Description automatically generated">
            <a:extLst>
              <a:ext uri="{FF2B5EF4-FFF2-40B4-BE49-F238E27FC236}">
                <a16:creationId xmlns:a16="http://schemas.microsoft.com/office/drawing/2014/main" id="{19B82FC8-CACF-4C25-998F-A60874BFBC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82653" y="3970691"/>
            <a:ext cx="4664005" cy="2284959"/>
          </a:xfrm>
          <a:prstGeom prst="rect">
            <a:avLst/>
          </a:prstGeom>
        </p:spPr>
      </p:pic>
      <p:pic>
        <p:nvPicPr>
          <p:cNvPr id="21" name="Picture 20" descr="A red background with white text&#10;&#10;Description automatically generated with medium confidence">
            <a:extLst>
              <a:ext uri="{FF2B5EF4-FFF2-40B4-BE49-F238E27FC236}">
                <a16:creationId xmlns:a16="http://schemas.microsoft.com/office/drawing/2014/main" id="{C6A4CA9C-8542-4726-929A-C67FF76F48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3775" y="1385832"/>
            <a:ext cx="4714164" cy="2302740"/>
          </a:xfrm>
          <a:prstGeom prst="rect">
            <a:avLst/>
          </a:prstGeom>
        </p:spPr>
      </p:pic>
    </p:spTree>
    <p:extLst>
      <p:ext uri="{BB962C8B-B14F-4D97-AF65-F5344CB8AC3E}">
        <p14:creationId xmlns:p14="http://schemas.microsoft.com/office/powerpoint/2010/main" val="36404930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8A715DE-6214-4750-BFB7-888ED53791FD}"/>
              </a:ext>
            </a:extLst>
          </p:cNvPr>
          <p:cNvSpPr>
            <a:spLocks noGrp="1"/>
          </p:cNvSpPr>
          <p:nvPr>
            <p:ph type="title"/>
          </p:nvPr>
        </p:nvSpPr>
        <p:spPr/>
        <p:txBody>
          <a:bodyPr/>
          <a:lstStyle/>
          <a:p>
            <a:r>
              <a:rPr lang="en-GB" dirty="0">
                <a:solidFill>
                  <a:schemeClr val="bg1"/>
                </a:solidFill>
                <a:highlight>
                  <a:srgbClr val="FF0000"/>
                </a:highlight>
                <a:latin typeface="Montserrat Black" panose="00000A00000000000000" pitchFamily="2" charset="0"/>
              </a:rPr>
              <a:t>Session IV</a:t>
            </a:r>
            <a:br>
              <a:rPr lang="en-GB" dirty="0">
                <a:solidFill>
                  <a:schemeClr val="bg1"/>
                </a:solidFill>
                <a:highlight>
                  <a:srgbClr val="FF0000"/>
                </a:highlight>
                <a:latin typeface="Montserrat Black" panose="00000A00000000000000" pitchFamily="2" charset="0"/>
              </a:rPr>
            </a:br>
            <a:br>
              <a:rPr lang="en-GB" dirty="0">
                <a:solidFill>
                  <a:srgbClr val="011E41"/>
                </a:solidFill>
                <a:latin typeface="Montserrat Black" panose="00000A00000000000000" pitchFamily="2" charset="0"/>
              </a:rPr>
            </a:br>
            <a:r>
              <a:rPr lang="en-GB" dirty="0">
                <a:solidFill>
                  <a:srgbClr val="011E41"/>
                </a:solidFill>
                <a:latin typeface="Montserrat Black" panose="00000A00000000000000" pitchFamily="2" charset="0"/>
              </a:rPr>
              <a:t>​Listening for and managing rumours and stigma as part of an Ebola outbreak response activity</a:t>
            </a:r>
            <a:endParaRPr lang="en-GB" dirty="0"/>
          </a:p>
        </p:txBody>
      </p:sp>
      <p:sp>
        <p:nvSpPr>
          <p:cNvPr id="5" name="Content Placeholder 4">
            <a:extLst>
              <a:ext uri="{FF2B5EF4-FFF2-40B4-BE49-F238E27FC236}">
                <a16:creationId xmlns:a16="http://schemas.microsoft.com/office/drawing/2014/main" id="{F9C63580-F64C-4BB0-93EC-C3515662883D}"/>
              </a:ext>
            </a:extLst>
          </p:cNvPr>
          <p:cNvSpPr>
            <a:spLocks noGrp="1"/>
          </p:cNvSpPr>
          <p:nvPr>
            <p:ph idx="1"/>
          </p:nvPr>
        </p:nvSpPr>
        <p:spPr>
          <a:xfrm>
            <a:off x="333723" y="2517647"/>
            <a:ext cx="11560151" cy="3609499"/>
          </a:xfrm>
        </p:spPr>
        <p:txBody>
          <a:bodyPr/>
          <a:lstStyle/>
          <a:p>
            <a:r>
              <a:rPr lang="en-GB" dirty="0"/>
              <a:t>Rumours are generally unverified pieces of information that can be spread on purpose or by mistake. They can be true, false, or a mix of both. Rumours often involve associating two facts falsely or a statement that has become increasingly exaggerated. They are often seen as negative and damaging and as such are usually dismissed as idle talk or gossip.</a:t>
            </a:r>
          </a:p>
        </p:txBody>
      </p:sp>
    </p:spTree>
    <p:extLst>
      <p:ext uri="{BB962C8B-B14F-4D97-AF65-F5344CB8AC3E}">
        <p14:creationId xmlns:p14="http://schemas.microsoft.com/office/powerpoint/2010/main" val="39111959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5BCAEF-171C-42B3-93EA-8E2DE50446A6}"/>
              </a:ext>
            </a:extLst>
          </p:cNvPr>
          <p:cNvSpPr>
            <a:spLocks noGrp="1"/>
          </p:cNvSpPr>
          <p:nvPr>
            <p:ph type="title"/>
          </p:nvPr>
        </p:nvSpPr>
        <p:spPr/>
        <p:txBody>
          <a:bodyPr>
            <a:normAutofit/>
          </a:bodyPr>
          <a:lstStyle/>
          <a:p>
            <a:r>
              <a:rPr lang="en-GB" sz="2800" dirty="0"/>
              <a:t>Session IV – Learning Objectives</a:t>
            </a:r>
            <a:endParaRPr lang="en-GB" dirty="0"/>
          </a:p>
        </p:txBody>
      </p:sp>
      <p:pic>
        <p:nvPicPr>
          <p:cNvPr id="6" name="Picture 5" descr="A screenshot of a computer&#10;&#10;Description automatically generated with medium confidence">
            <a:extLst>
              <a:ext uri="{FF2B5EF4-FFF2-40B4-BE49-F238E27FC236}">
                <a16:creationId xmlns:a16="http://schemas.microsoft.com/office/drawing/2014/main" id="{07EFB4AD-6ED6-411E-8C67-CDC27797D1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638" y="2593070"/>
            <a:ext cx="9518420" cy="3127013"/>
          </a:xfrm>
          <a:prstGeom prst="rect">
            <a:avLst/>
          </a:prstGeom>
        </p:spPr>
      </p:pic>
      <p:sp>
        <p:nvSpPr>
          <p:cNvPr id="8" name="TextBox 7">
            <a:extLst>
              <a:ext uri="{FF2B5EF4-FFF2-40B4-BE49-F238E27FC236}">
                <a16:creationId xmlns:a16="http://schemas.microsoft.com/office/drawing/2014/main" id="{1EACD121-7248-4709-A94C-D72053CF9644}"/>
              </a:ext>
            </a:extLst>
          </p:cNvPr>
          <p:cNvSpPr txBox="1"/>
          <p:nvPr/>
        </p:nvSpPr>
        <p:spPr>
          <a:xfrm>
            <a:off x="350502" y="1505891"/>
            <a:ext cx="11841498" cy="461665"/>
          </a:xfrm>
          <a:prstGeom prst="rect">
            <a:avLst/>
          </a:prstGeom>
          <a:noFill/>
        </p:spPr>
        <p:txBody>
          <a:bodyPr wrap="square">
            <a:spAutoFit/>
          </a:bodyPr>
          <a:lstStyle/>
          <a:p>
            <a:r>
              <a:rPr lang="en-GB" sz="2400" dirty="0"/>
              <a:t>After completing this session, participants will be able to:</a:t>
            </a:r>
          </a:p>
        </p:txBody>
      </p:sp>
    </p:spTree>
    <p:extLst>
      <p:ext uri="{BB962C8B-B14F-4D97-AF65-F5344CB8AC3E}">
        <p14:creationId xmlns:p14="http://schemas.microsoft.com/office/powerpoint/2010/main" val="19280754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4FC869F-605C-4882-B74F-02EB8FB354A2}"/>
              </a:ext>
            </a:extLst>
          </p:cNvPr>
          <p:cNvSpPr>
            <a:spLocks noGrp="1"/>
          </p:cNvSpPr>
          <p:nvPr>
            <p:ph idx="1"/>
          </p:nvPr>
        </p:nvSpPr>
        <p:spPr/>
        <p:txBody>
          <a:bodyPr/>
          <a:lstStyle/>
          <a:p>
            <a:r>
              <a:rPr lang="en-GB" dirty="0"/>
              <a:t>A rumour is “a currently circulating story or report of uncertain or doubtful truth”. In general, a rumour is a piece of information that includes some kind of misinformation or misconception in it. However, rumours often contain a grain of truth. Rumours can be split into two sub-groups, each defined by the intent of the person spreading them:</a:t>
            </a:r>
          </a:p>
          <a:p>
            <a:r>
              <a:rPr lang="en-GB" dirty="0"/>
              <a:t>Misinformation is incorrect information spread by people without the intent to deceive, for example through a misunderstanding.</a:t>
            </a:r>
          </a:p>
          <a:p>
            <a:r>
              <a:rPr lang="en-GB" dirty="0"/>
              <a:t>Disinformation is incorrect information spread by people to deceive or manipulate others. ‘Fake news’ is a good example of this, which is disinformation disguised as news and often spread for political or economic gain.</a:t>
            </a:r>
          </a:p>
        </p:txBody>
      </p:sp>
      <p:sp>
        <p:nvSpPr>
          <p:cNvPr id="3" name="Title 2">
            <a:extLst>
              <a:ext uri="{FF2B5EF4-FFF2-40B4-BE49-F238E27FC236}">
                <a16:creationId xmlns:a16="http://schemas.microsoft.com/office/drawing/2014/main" id="{66B2D5F0-8DDC-4995-8609-1F46B3E8FF6B}"/>
              </a:ext>
            </a:extLst>
          </p:cNvPr>
          <p:cNvSpPr>
            <a:spLocks noGrp="1"/>
          </p:cNvSpPr>
          <p:nvPr>
            <p:ph type="title"/>
          </p:nvPr>
        </p:nvSpPr>
        <p:spPr/>
        <p:txBody>
          <a:bodyPr/>
          <a:lstStyle/>
          <a:p>
            <a:r>
              <a:rPr lang="en-GB" dirty="0"/>
              <a:t>IV.1.  What is the difference between rumours, misinformation, and disinformation?</a:t>
            </a:r>
          </a:p>
        </p:txBody>
      </p:sp>
    </p:spTree>
    <p:extLst>
      <p:ext uri="{BB962C8B-B14F-4D97-AF65-F5344CB8AC3E}">
        <p14:creationId xmlns:p14="http://schemas.microsoft.com/office/powerpoint/2010/main" val="10611651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20EED3C-FA5B-40E2-9905-9AC944D147C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045" y="1196006"/>
            <a:ext cx="6166435" cy="4821237"/>
          </a:xfrm>
        </p:spPr>
      </p:pic>
      <p:sp>
        <p:nvSpPr>
          <p:cNvPr id="3" name="Title 2">
            <a:extLst>
              <a:ext uri="{FF2B5EF4-FFF2-40B4-BE49-F238E27FC236}">
                <a16:creationId xmlns:a16="http://schemas.microsoft.com/office/drawing/2014/main" id="{786F0EF0-3DBD-47C4-AFB9-1B5094D32383}"/>
              </a:ext>
            </a:extLst>
          </p:cNvPr>
          <p:cNvSpPr>
            <a:spLocks noGrp="1"/>
          </p:cNvSpPr>
          <p:nvPr>
            <p:ph type="title"/>
          </p:nvPr>
        </p:nvSpPr>
        <p:spPr/>
        <p:txBody>
          <a:bodyPr/>
          <a:lstStyle/>
          <a:p>
            <a:r>
              <a:rPr lang="en-GB" dirty="0"/>
              <a:t>IV.2.  What are the different types of rumours?</a:t>
            </a:r>
          </a:p>
        </p:txBody>
      </p:sp>
    </p:spTree>
    <p:extLst>
      <p:ext uri="{BB962C8B-B14F-4D97-AF65-F5344CB8AC3E}">
        <p14:creationId xmlns:p14="http://schemas.microsoft.com/office/powerpoint/2010/main" val="35405888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D6714A9-DC61-4D96-BE6D-B198855FCED9}"/>
              </a:ext>
            </a:extLst>
          </p:cNvPr>
          <p:cNvSpPr>
            <a:spLocks noGrp="1"/>
          </p:cNvSpPr>
          <p:nvPr>
            <p:ph idx="1"/>
          </p:nvPr>
        </p:nvSpPr>
        <p:spPr>
          <a:xfrm>
            <a:off x="333723" y="1306287"/>
            <a:ext cx="11522997" cy="4820860"/>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In small groups, discuss the potential impact these rumours will have for volunteers and the community:</a:t>
            </a:r>
          </a:p>
        </p:txBody>
      </p:sp>
      <p:sp>
        <p:nvSpPr>
          <p:cNvPr id="4" name="Title 3">
            <a:extLst>
              <a:ext uri="{FF2B5EF4-FFF2-40B4-BE49-F238E27FC236}">
                <a16:creationId xmlns:a16="http://schemas.microsoft.com/office/drawing/2014/main" id="{3CD79D59-988F-48EA-A76C-5AA1B4CF505D}"/>
              </a:ext>
            </a:extLst>
          </p:cNvPr>
          <p:cNvSpPr>
            <a:spLocks noGrp="1"/>
          </p:cNvSpPr>
          <p:nvPr>
            <p:ph type="title"/>
          </p:nvPr>
        </p:nvSpPr>
        <p:spPr/>
        <p:txBody>
          <a:bodyPr/>
          <a:lstStyle/>
          <a:p>
            <a:r>
              <a:rPr lang="en-GB" dirty="0"/>
              <a:t>Group Activity - The impact of rumours</a:t>
            </a:r>
          </a:p>
        </p:txBody>
      </p:sp>
      <p:pic>
        <p:nvPicPr>
          <p:cNvPr id="7" name="Picture 6" descr="Graphical user interface, text&#10;&#10;Description automatically generated">
            <a:extLst>
              <a:ext uri="{FF2B5EF4-FFF2-40B4-BE49-F238E27FC236}">
                <a16:creationId xmlns:a16="http://schemas.microsoft.com/office/drawing/2014/main" id="{867778C4-3AB4-4AD6-A0B7-1AD1ABFCE7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529" y="2318021"/>
            <a:ext cx="5199888" cy="1239876"/>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17BEFC47-2360-447D-8260-BAF486CA3E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5402" y="2312829"/>
            <a:ext cx="5199888" cy="1349320"/>
          </a:xfrm>
          <a:prstGeom prst="rect">
            <a:avLst/>
          </a:prstGeom>
        </p:spPr>
      </p:pic>
      <p:pic>
        <p:nvPicPr>
          <p:cNvPr id="11" name="Picture 10" descr="Graphical user interface, text, application&#10;&#10;Description automatically generated">
            <a:extLst>
              <a:ext uri="{FF2B5EF4-FFF2-40B4-BE49-F238E27FC236}">
                <a16:creationId xmlns:a16="http://schemas.microsoft.com/office/drawing/2014/main" id="{E9E12414-0EF6-4E3D-870D-283058F8BF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416" y="4486443"/>
            <a:ext cx="5007001" cy="1090684"/>
          </a:xfrm>
          <a:prstGeom prst="rect">
            <a:avLst/>
          </a:prstGeom>
        </p:spPr>
      </p:pic>
      <p:pic>
        <p:nvPicPr>
          <p:cNvPr id="13" name="Picture 12" descr="Chart, bubble chart&#10;&#10;Description automatically generated">
            <a:extLst>
              <a:ext uri="{FF2B5EF4-FFF2-40B4-BE49-F238E27FC236}">
                <a16:creationId xmlns:a16="http://schemas.microsoft.com/office/drawing/2014/main" id="{3A26163D-11ED-40B9-B2E3-2D1C6F5A5E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7992" y="4382811"/>
            <a:ext cx="5055153" cy="1605204"/>
          </a:xfrm>
          <a:prstGeom prst="rect">
            <a:avLst/>
          </a:prstGeom>
        </p:spPr>
      </p:pic>
    </p:spTree>
    <p:extLst>
      <p:ext uri="{BB962C8B-B14F-4D97-AF65-F5344CB8AC3E}">
        <p14:creationId xmlns:p14="http://schemas.microsoft.com/office/powerpoint/2010/main" val="15253191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F04B653-DC3D-46F6-9EC2-B620A44E62B4}"/>
              </a:ext>
            </a:extLst>
          </p:cNvPr>
          <p:cNvSpPr>
            <a:spLocks noGrp="1"/>
          </p:cNvSpPr>
          <p:nvPr>
            <p:ph idx="1"/>
          </p:nvPr>
        </p:nvSpPr>
        <p:spPr/>
        <p:txBody>
          <a:bodyPr>
            <a:normAutofit lnSpcReduction="10000"/>
          </a:bodyPr>
          <a:lstStyle/>
          <a:p>
            <a:r>
              <a:rPr lang="en-GB" dirty="0"/>
              <a:t>Rumours can spread rapidly and have serious consequences for the reputation and community trust of National Societies. For example, a rumour about the NS or its programmes, such as they work for the Government or have an unfair selection criterion, will affect how people perceive the NS and the trust they have in the organisation.</a:t>
            </a:r>
          </a:p>
          <a:p>
            <a:r>
              <a:rPr lang="en-GB" dirty="0"/>
              <a:t>Rumours about a disease or social issue can have a big impact on people’s behaviour and beliefs. For example, if people believe Ebola is transmitted through the air, they will unlikely respond well to hygiene promotion messages aimed at increasing hand washing; why would washing hands stop Ebola when it spreads through air?</a:t>
            </a:r>
          </a:p>
          <a:p>
            <a:r>
              <a:rPr lang="en-GB" dirty="0"/>
              <a:t>Collecting rumours can provide valuable feedback into what information the community is missing, what they have not understood, or what they think about you and the response.</a:t>
            </a:r>
          </a:p>
          <a:p>
            <a:r>
              <a:rPr lang="en-GB" dirty="0"/>
              <a:t>Rumours surrounding an issue or about the NS and its programmes can often cause a rise in community tensions which affects the safety of staff, volunteers, and community members. For example, health workers and community leaders promoting the use of chlorine could be attacked or threatened because the community fear they are poisoning the water supply.</a:t>
            </a:r>
          </a:p>
        </p:txBody>
      </p:sp>
      <p:sp>
        <p:nvSpPr>
          <p:cNvPr id="4" name="Title 3">
            <a:extLst>
              <a:ext uri="{FF2B5EF4-FFF2-40B4-BE49-F238E27FC236}">
                <a16:creationId xmlns:a16="http://schemas.microsoft.com/office/drawing/2014/main" id="{18AF5E31-E6D7-415C-BFA7-637348007584}"/>
              </a:ext>
            </a:extLst>
          </p:cNvPr>
          <p:cNvSpPr>
            <a:spLocks noGrp="1"/>
          </p:cNvSpPr>
          <p:nvPr>
            <p:ph type="title"/>
          </p:nvPr>
        </p:nvSpPr>
        <p:spPr/>
        <p:txBody>
          <a:bodyPr/>
          <a:lstStyle/>
          <a:p>
            <a:r>
              <a:rPr lang="en-GB" dirty="0"/>
              <a:t>IV.3.  Why do we need to address rumours?</a:t>
            </a:r>
          </a:p>
        </p:txBody>
      </p:sp>
    </p:spTree>
    <p:extLst>
      <p:ext uri="{BB962C8B-B14F-4D97-AF65-F5344CB8AC3E}">
        <p14:creationId xmlns:p14="http://schemas.microsoft.com/office/powerpoint/2010/main" val="2578364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540FA-6773-4F76-97B4-6F3308AEBE86}"/>
              </a:ext>
            </a:extLst>
          </p:cNvPr>
          <p:cNvSpPr>
            <a:spLocks noGrp="1"/>
          </p:cNvSpPr>
          <p:nvPr>
            <p:ph idx="1"/>
          </p:nvPr>
        </p:nvSpPr>
        <p:spPr/>
        <p:txBody>
          <a:bodyPr>
            <a:normAutofit fontScale="92500" lnSpcReduction="10000"/>
          </a:bodyPr>
          <a:lstStyle/>
          <a:p>
            <a:r>
              <a:rPr lang="en-GB" b="1" dirty="0">
                <a:latin typeface="Open Sans" panose="020B0606030504020204" pitchFamily="34" charset="0"/>
              </a:rPr>
              <a:t>Step 1: Listen and document</a:t>
            </a:r>
          </a:p>
          <a:p>
            <a:pPr marL="285750" indent="-285750">
              <a:buFont typeface="Arial" panose="020B0604020202020204" pitchFamily="34" charset="0"/>
              <a:buChar char="•"/>
            </a:pPr>
            <a:r>
              <a:rPr lang="en-GB" sz="1400" dirty="0"/>
              <a:t>Establish a system for listening and capturing rumours from different people through multiple channels.</a:t>
            </a:r>
          </a:p>
          <a:p>
            <a:pPr marL="285750" indent="-285750">
              <a:buFont typeface="Arial" panose="020B0604020202020204" pitchFamily="34" charset="0"/>
              <a:buChar char="•"/>
            </a:pPr>
            <a:r>
              <a:rPr lang="en-GB" sz="1400" dirty="0"/>
              <a:t>Identifying rumours is not as simple as asking people ‘what rumours have you heard’. People may believe a rumour to be true and therefore not even consider it a rumour, or people may not trust you as someone to discuss this with. </a:t>
            </a:r>
          </a:p>
          <a:p>
            <a:r>
              <a:rPr lang="en-GB" b="1" dirty="0">
                <a:latin typeface="Open Sans" panose="020B0606030504020204" pitchFamily="34" charset="0"/>
              </a:rPr>
              <a:t>Step 2 – Verify the rumour</a:t>
            </a:r>
          </a:p>
          <a:p>
            <a:pPr marL="285750" indent="-285750">
              <a:buFont typeface="Arial" panose="020B0604020202020204" pitchFamily="34" charset="0"/>
              <a:buChar char="•"/>
            </a:pPr>
            <a:r>
              <a:rPr lang="en-GB" sz="1400" dirty="0"/>
              <a:t>Is the rumour true, false, or a mix of both?</a:t>
            </a:r>
          </a:p>
          <a:p>
            <a:pPr marL="285750" indent="-285750">
              <a:buFont typeface="Arial" panose="020B0604020202020204" pitchFamily="34" charset="0"/>
              <a:buChar char="•"/>
            </a:pPr>
            <a:r>
              <a:rPr lang="en-GB" sz="1400" dirty="0"/>
              <a:t>Speak to the source of the rumour if possible or approach the community for more information.</a:t>
            </a:r>
          </a:p>
          <a:p>
            <a:pPr marL="285750" indent="-285750">
              <a:buFont typeface="Arial" panose="020B0604020202020204" pitchFamily="34" charset="0"/>
              <a:buChar char="•"/>
            </a:pPr>
            <a:r>
              <a:rPr lang="en-GB" sz="1400" dirty="0"/>
              <a:t>Be careful not to spread rumours in the process of verification.</a:t>
            </a:r>
          </a:p>
          <a:p>
            <a:r>
              <a:rPr lang="en-GB" b="1" dirty="0">
                <a:latin typeface="Open Sans" panose="020B0606030504020204" pitchFamily="34" charset="0"/>
              </a:rPr>
              <a:t>Step 3 – Engage &amp; Respond</a:t>
            </a:r>
          </a:p>
          <a:p>
            <a:pPr marL="285750" indent="-285750">
              <a:buFont typeface="Arial" panose="020B0604020202020204" pitchFamily="34" charset="0"/>
              <a:buChar char="•"/>
            </a:pPr>
            <a:r>
              <a:rPr lang="en-GB" sz="1400" dirty="0"/>
              <a:t>Do not ignore or deny the rumour exists, replace it by sharing factual information through trusted communication channels. Avoid using emotive and judgmental words. Ensure staff and volunteers are regularly informed about the latest rumours. Check that your messages and narrative are being received, understood, and believed by the community. Respect local customs and culture.</a:t>
            </a:r>
          </a:p>
        </p:txBody>
      </p:sp>
      <p:sp>
        <p:nvSpPr>
          <p:cNvPr id="3" name="Title 2">
            <a:extLst>
              <a:ext uri="{FF2B5EF4-FFF2-40B4-BE49-F238E27FC236}">
                <a16:creationId xmlns:a16="http://schemas.microsoft.com/office/drawing/2014/main" id="{FE5F57F0-3A4F-48BB-9670-1AB0C041943A}"/>
              </a:ext>
            </a:extLst>
          </p:cNvPr>
          <p:cNvSpPr>
            <a:spLocks noGrp="1"/>
          </p:cNvSpPr>
          <p:nvPr>
            <p:ph type="title"/>
          </p:nvPr>
        </p:nvSpPr>
        <p:spPr/>
        <p:txBody>
          <a:bodyPr/>
          <a:lstStyle/>
          <a:p>
            <a:r>
              <a:rPr lang="en-GB" dirty="0"/>
              <a:t>IV.4.  How do you address rumours during an Ebola outbreak?</a:t>
            </a:r>
          </a:p>
        </p:txBody>
      </p:sp>
    </p:spTree>
    <p:extLst>
      <p:ext uri="{BB962C8B-B14F-4D97-AF65-F5344CB8AC3E}">
        <p14:creationId xmlns:p14="http://schemas.microsoft.com/office/powerpoint/2010/main" val="33052453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7469D40-3FCE-4DEA-A243-1916BF578DA5}"/>
              </a:ext>
            </a:extLst>
          </p:cNvPr>
          <p:cNvSpPr>
            <a:spLocks noGrp="1"/>
          </p:cNvSpPr>
          <p:nvPr>
            <p:ph idx="1"/>
          </p:nvPr>
        </p:nvSpPr>
        <p:spPr>
          <a:xfrm>
            <a:off x="333723" y="1306287"/>
            <a:ext cx="11504709" cy="918753"/>
          </a:xfrm>
        </p:spPr>
        <p:txBody>
          <a:bodyPr>
            <a:normAutofit fontScale="85000" lnSpcReduction="20000"/>
          </a:bodyPr>
          <a:lstStyle/>
          <a:p>
            <a:r>
              <a:rPr lang="en-GB" b="1" dirty="0">
                <a:latin typeface="Open Sans" panose="020B0606030504020204" pitchFamily="34" charset="0"/>
                <a:ea typeface="Open Sans" panose="020B0606030504020204" pitchFamily="34" charset="0"/>
                <a:cs typeface="Open Sans" panose="020B0606030504020204" pitchFamily="34" charset="0"/>
              </a:rPr>
              <a:t>Each group will be assigned a different rumour to discuss. Identify ways to respond and tackle your rumour. Be as creative as possible when creating your message, it can be a song, poem, demonstration, role play, radio spot etc. Decide on the content to use and the best way to deliver it.</a:t>
            </a:r>
          </a:p>
        </p:txBody>
      </p:sp>
      <p:sp>
        <p:nvSpPr>
          <p:cNvPr id="4" name="Title 3">
            <a:extLst>
              <a:ext uri="{FF2B5EF4-FFF2-40B4-BE49-F238E27FC236}">
                <a16:creationId xmlns:a16="http://schemas.microsoft.com/office/drawing/2014/main" id="{F4477E57-B4C2-41A6-9F3A-F3350A5D67EF}"/>
              </a:ext>
            </a:extLst>
          </p:cNvPr>
          <p:cNvSpPr>
            <a:spLocks noGrp="1"/>
          </p:cNvSpPr>
          <p:nvPr>
            <p:ph type="title"/>
          </p:nvPr>
        </p:nvSpPr>
        <p:spPr/>
        <p:txBody>
          <a:bodyPr/>
          <a:lstStyle/>
          <a:p>
            <a:r>
              <a:rPr lang="en-GB" dirty="0"/>
              <a:t>Group Activity - Responding to rumours</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5FA8A5A-07FC-4350-B434-3AE2C147A8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905" y="2525402"/>
            <a:ext cx="5612479" cy="1527870"/>
          </a:xfrm>
          <a:prstGeom prst="rect">
            <a:avLst/>
          </a:prstGeom>
        </p:spPr>
      </p:pic>
      <p:pic>
        <p:nvPicPr>
          <p:cNvPr id="9" name="Picture 8" descr="Diagram&#10;&#10;Description automatically generated with low confidence">
            <a:extLst>
              <a:ext uri="{FF2B5EF4-FFF2-40B4-BE49-F238E27FC236}">
                <a16:creationId xmlns:a16="http://schemas.microsoft.com/office/drawing/2014/main" id="{CE61DCA2-BE78-4B2A-A71F-74C70E337A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905" y="4543797"/>
            <a:ext cx="5612479" cy="1522726"/>
          </a:xfrm>
          <a:prstGeom prst="rect">
            <a:avLst/>
          </a:prstGeom>
        </p:spPr>
      </p:pic>
      <p:pic>
        <p:nvPicPr>
          <p:cNvPr id="11" name="Picture 10" descr="A picture containing bubble chart&#10;&#10;Description automatically generated">
            <a:extLst>
              <a:ext uri="{FF2B5EF4-FFF2-40B4-BE49-F238E27FC236}">
                <a16:creationId xmlns:a16="http://schemas.microsoft.com/office/drawing/2014/main" id="{684039C3-D051-4346-8062-EA83B92E40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0384" y="2493161"/>
            <a:ext cx="5612479" cy="1782515"/>
          </a:xfrm>
          <a:prstGeom prst="rect">
            <a:avLst/>
          </a:prstGeom>
        </p:spPr>
      </p:pic>
      <p:pic>
        <p:nvPicPr>
          <p:cNvPr id="13" name="Picture 12" descr="A picture containing text, businesscard&#10;&#10;Description automatically generated">
            <a:extLst>
              <a:ext uri="{FF2B5EF4-FFF2-40B4-BE49-F238E27FC236}">
                <a16:creationId xmlns:a16="http://schemas.microsoft.com/office/drawing/2014/main" id="{572AD002-031E-4B67-97A3-CD4C8AADC3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0383" y="4382934"/>
            <a:ext cx="5612479" cy="1921413"/>
          </a:xfrm>
          <a:prstGeom prst="rect">
            <a:avLst/>
          </a:prstGeom>
        </p:spPr>
      </p:pic>
    </p:spTree>
    <p:extLst>
      <p:ext uri="{BB962C8B-B14F-4D97-AF65-F5344CB8AC3E}">
        <p14:creationId xmlns:p14="http://schemas.microsoft.com/office/powerpoint/2010/main" val="1834967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CE7B185-4FF7-465B-A8A4-823E2037AB8B}"/>
              </a:ext>
            </a:extLst>
          </p:cNvPr>
          <p:cNvSpPr>
            <a:spLocks noGrp="1"/>
          </p:cNvSpPr>
          <p:nvPr>
            <p:ph idx="1"/>
          </p:nvPr>
        </p:nvSpPr>
        <p:spPr/>
        <p:txBody>
          <a:bodyPr>
            <a:normAutofit/>
          </a:bodyPr>
          <a:lstStyle/>
          <a:p>
            <a:r>
              <a:rPr lang="en-GB" b="1" dirty="0">
                <a:latin typeface="Open Sans" panose="020B0606030504020204" pitchFamily="34" charset="0"/>
              </a:rPr>
              <a:t>Most cases of Ebola transmission are caused by human-to-human contact.  People can become infected with Ebola through the following ways:</a:t>
            </a:r>
          </a:p>
        </p:txBody>
      </p:sp>
      <p:sp>
        <p:nvSpPr>
          <p:cNvPr id="3" name="Title 2">
            <a:extLst>
              <a:ext uri="{FF2B5EF4-FFF2-40B4-BE49-F238E27FC236}">
                <a16:creationId xmlns:a16="http://schemas.microsoft.com/office/drawing/2014/main" id="{162E9610-AAC4-4B55-B6C3-AC3DD1CF0ED2}"/>
              </a:ext>
            </a:extLst>
          </p:cNvPr>
          <p:cNvSpPr>
            <a:spLocks noGrp="1"/>
          </p:cNvSpPr>
          <p:nvPr>
            <p:ph type="title"/>
          </p:nvPr>
        </p:nvSpPr>
        <p:spPr/>
        <p:txBody>
          <a:bodyPr/>
          <a:lstStyle/>
          <a:p>
            <a:r>
              <a:rPr lang="en-GB" dirty="0"/>
              <a:t>I.2.  </a:t>
            </a:r>
            <a:r>
              <a:rPr lang="en-GB" dirty="0">
                <a:uFill>
                  <a:solidFill>
                    <a:schemeClr val="accent1"/>
                  </a:solidFill>
                </a:uFill>
              </a:rPr>
              <a:t>How</a:t>
            </a:r>
            <a:r>
              <a:rPr lang="en-GB" dirty="0"/>
              <a:t> is Ebola spread?</a:t>
            </a:r>
          </a:p>
        </p:txBody>
      </p:sp>
      <p:pic>
        <p:nvPicPr>
          <p:cNvPr id="4" name="Picture 3">
            <a:extLst>
              <a:ext uri="{FF2B5EF4-FFF2-40B4-BE49-F238E27FC236}">
                <a16:creationId xmlns:a16="http://schemas.microsoft.com/office/drawing/2014/main" id="{5E1A649C-08FD-459C-9D3F-42F659217994}"/>
              </a:ext>
            </a:extLst>
          </p:cNvPr>
          <p:cNvPicPr>
            <a:picLocks noChangeAspect="1"/>
          </p:cNvPicPr>
          <p:nvPr/>
        </p:nvPicPr>
        <p:blipFill>
          <a:blip r:embed="rId2"/>
          <a:stretch>
            <a:fillRect/>
          </a:stretch>
        </p:blipFill>
        <p:spPr>
          <a:xfrm>
            <a:off x="-60960" y="1944624"/>
            <a:ext cx="12192000" cy="4724399"/>
          </a:xfrm>
          <a:prstGeom prst="rect">
            <a:avLst/>
          </a:prstGeom>
        </p:spPr>
      </p:pic>
    </p:spTree>
    <p:extLst>
      <p:ext uri="{BB962C8B-B14F-4D97-AF65-F5344CB8AC3E}">
        <p14:creationId xmlns:p14="http://schemas.microsoft.com/office/powerpoint/2010/main" val="14849549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6BCD087-9D7A-428E-AD0B-097CB4B42FE3}"/>
              </a:ext>
            </a:extLst>
          </p:cNvPr>
          <p:cNvSpPr>
            <a:spLocks noGrp="1"/>
          </p:cNvSpPr>
          <p:nvPr>
            <p:ph idx="1"/>
          </p:nvPr>
        </p:nvSpPr>
        <p:spPr/>
        <p:txBody>
          <a:bodyPr/>
          <a:lstStyle/>
          <a:p>
            <a:r>
              <a:rPr lang="en-GB" dirty="0"/>
              <a:t>Not all rumours will require a response. When deciding how to respond, consider the potential consequences if this rumour spreads:</a:t>
            </a:r>
          </a:p>
          <a:p>
            <a:pPr marL="285750" indent="-285750">
              <a:buFont typeface="Arial" panose="020B0604020202020204" pitchFamily="34" charset="0"/>
              <a:buChar char="•"/>
            </a:pPr>
            <a:r>
              <a:rPr lang="en-GB" dirty="0"/>
              <a:t>Will people’s health or lives be at risk?</a:t>
            </a:r>
          </a:p>
          <a:p>
            <a:pPr marL="285750" indent="-285750">
              <a:buFont typeface="Arial" panose="020B0604020202020204" pitchFamily="34" charset="0"/>
              <a:buChar char="•"/>
            </a:pPr>
            <a:r>
              <a:rPr lang="en-GB" dirty="0"/>
              <a:t>Could the rumour impact the spread of Ebola? For example, communities not using the vaccination centre or engaging in practices that put them at a higher risk of Ebola.</a:t>
            </a:r>
          </a:p>
          <a:p>
            <a:pPr marL="285750" indent="-285750">
              <a:buFont typeface="Arial" panose="020B0604020202020204" pitchFamily="34" charset="0"/>
              <a:buChar char="•"/>
            </a:pPr>
            <a:r>
              <a:rPr lang="en-GB" dirty="0"/>
              <a:t>The potential damage to trust and reputation of RC/RC.</a:t>
            </a:r>
          </a:p>
        </p:txBody>
      </p:sp>
      <p:sp>
        <p:nvSpPr>
          <p:cNvPr id="4" name="Title 3">
            <a:extLst>
              <a:ext uri="{FF2B5EF4-FFF2-40B4-BE49-F238E27FC236}">
                <a16:creationId xmlns:a16="http://schemas.microsoft.com/office/drawing/2014/main" id="{3BB14432-74B0-4999-8118-0FB40E5639F3}"/>
              </a:ext>
            </a:extLst>
          </p:cNvPr>
          <p:cNvSpPr>
            <a:spLocks noGrp="1"/>
          </p:cNvSpPr>
          <p:nvPr>
            <p:ph type="title"/>
          </p:nvPr>
        </p:nvSpPr>
        <p:spPr/>
        <p:txBody>
          <a:bodyPr/>
          <a:lstStyle/>
          <a:p>
            <a:r>
              <a:rPr lang="en-GB" dirty="0"/>
              <a:t>IV.5.  Deciding when to act on rumours</a:t>
            </a:r>
          </a:p>
        </p:txBody>
      </p:sp>
    </p:spTree>
    <p:extLst>
      <p:ext uri="{BB962C8B-B14F-4D97-AF65-F5344CB8AC3E}">
        <p14:creationId xmlns:p14="http://schemas.microsoft.com/office/powerpoint/2010/main" val="18898502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173271-9CE8-478E-9169-0BCC426E34C7}"/>
              </a:ext>
            </a:extLst>
          </p:cNvPr>
          <p:cNvSpPr>
            <a:spLocks noGrp="1"/>
          </p:cNvSpPr>
          <p:nvPr>
            <p:ph idx="1"/>
          </p:nvPr>
        </p:nvSpPr>
        <p:spPr/>
        <p:txBody>
          <a:bodyPr/>
          <a:lstStyle/>
          <a:p>
            <a:pPr marL="285750" indent="-285750">
              <a:buFont typeface="Arial" panose="020B0604020202020204" pitchFamily="34" charset="0"/>
              <a:buChar char="•"/>
            </a:pPr>
            <a:r>
              <a:rPr lang="en-GB" dirty="0"/>
              <a:t>Do not ignore rumours, they can paralyse an Ebola response and put people at risk.</a:t>
            </a:r>
          </a:p>
          <a:p>
            <a:pPr marL="285750" indent="-285750">
              <a:buFont typeface="Arial" panose="020B0604020202020204" pitchFamily="34" charset="0"/>
              <a:buChar char="•"/>
            </a:pPr>
            <a:r>
              <a:rPr lang="en-GB" dirty="0"/>
              <a:t>Consider rumours as an early warning system. Harness them for good and to improve Ebola response work.</a:t>
            </a:r>
          </a:p>
          <a:p>
            <a:pPr marL="285750" indent="-285750">
              <a:buFont typeface="Arial" panose="020B0604020202020204" pitchFamily="34" charset="0"/>
              <a:buChar char="•"/>
            </a:pPr>
            <a:r>
              <a:rPr lang="en-GB" dirty="0"/>
              <a:t>Address the critical rumours quickly to protect communities, staff, and volunteers.</a:t>
            </a:r>
          </a:p>
          <a:p>
            <a:pPr marL="285750" indent="-285750">
              <a:buFont typeface="Arial" panose="020B0604020202020204" pitchFamily="34" charset="0"/>
              <a:buChar char="•"/>
            </a:pPr>
            <a:r>
              <a:rPr lang="en-GB" dirty="0"/>
              <a:t>Discuss rumours in meetings with supervisors, RC staff, and communities.</a:t>
            </a:r>
          </a:p>
        </p:txBody>
      </p:sp>
      <p:sp>
        <p:nvSpPr>
          <p:cNvPr id="3" name="Title 2">
            <a:extLst>
              <a:ext uri="{FF2B5EF4-FFF2-40B4-BE49-F238E27FC236}">
                <a16:creationId xmlns:a16="http://schemas.microsoft.com/office/drawing/2014/main" id="{0B9BA1AB-C27B-4661-BEBB-487BDF01CF0C}"/>
              </a:ext>
            </a:extLst>
          </p:cNvPr>
          <p:cNvSpPr>
            <a:spLocks noGrp="1"/>
          </p:cNvSpPr>
          <p:nvPr>
            <p:ph type="title"/>
          </p:nvPr>
        </p:nvSpPr>
        <p:spPr/>
        <p:txBody>
          <a:bodyPr/>
          <a:lstStyle/>
          <a:p>
            <a:r>
              <a:rPr lang="en-GB" dirty="0"/>
              <a:t>IV.6.  When managing rumours remember</a:t>
            </a:r>
          </a:p>
        </p:txBody>
      </p:sp>
    </p:spTree>
    <p:extLst>
      <p:ext uri="{BB962C8B-B14F-4D97-AF65-F5344CB8AC3E}">
        <p14:creationId xmlns:p14="http://schemas.microsoft.com/office/powerpoint/2010/main" val="17423224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9425EE-0611-49A8-85B2-B3C74AEC6747}"/>
              </a:ext>
            </a:extLst>
          </p:cNvPr>
          <p:cNvSpPr>
            <a:spLocks noGrp="1"/>
          </p:cNvSpPr>
          <p:nvPr>
            <p:ph idx="1"/>
          </p:nvPr>
        </p:nvSpPr>
        <p:spPr/>
        <p:txBody>
          <a:bodyPr/>
          <a:lstStyle/>
          <a:p>
            <a:r>
              <a:rPr lang="en-GB" dirty="0"/>
              <a:t>Stigma in the context of health is the negative association between a person or group of people who share certain characteristics and a specific disease. In an outbreak, this may mean people are labelled, stereotyped, discriminated against, treated separately, and/or experience loss of status because of a perceived link with a disease. Such treatment can negatively affect those with the disease, as well as their caregivers, family, friends, and communities. People who do not have the disease but share other characteristics with this group may also suffer from stigma. Examples of stigma include:</a:t>
            </a:r>
          </a:p>
          <a:p>
            <a:pPr marL="285750" indent="-285750">
              <a:buFont typeface="Arial" panose="020B0604020202020204" pitchFamily="34" charset="0"/>
              <a:buChar char="•"/>
            </a:pPr>
            <a:r>
              <a:rPr lang="en-GB" dirty="0"/>
              <a:t>Refusing to take care of a person/relative who is sick with Ebola or helping them access a health facility.</a:t>
            </a:r>
          </a:p>
          <a:p>
            <a:pPr marL="285750" indent="-285750">
              <a:buFont typeface="Arial" panose="020B0604020202020204" pitchFamily="34" charset="0"/>
              <a:buChar char="•"/>
            </a:pPr>
            <a:r>
              <a:rPr lang="en-GB" dirty="0"/>
              <a:t>Avoiding or shaming families who have a family member sick with Ebola.</a:t>
            </a:r>
          </a:p>
          <a:p>
            <a:pPr marL="285750" indent="-285750">
              <a:buFont typeface="Arial" panose="020B0604020202020204" pitchFamily="34" charset="0"/>
              <a:buChar char="•"/>
            </a:pPr>
            <a:r>
              <a:rPr lang="en-GB" dirty="0"/>
              <a:t>Threatening, attacking, evicting, and excluding survivors of Ebola by their families, friends, or communities.</a:t>
            </a:r>
          </a:p>
        </p:txBody>
      </p:sp>
      <p:sp>
        <p:nvSpPr>
          <p:cNvPr id="3" name="Title 2">
            <a:extLst>
              <a:ext uri="{FF2B5EF4-FFF2-40B4-BE49-F238E27FC236}">
                <a16:creationId xmlns:a16="http://schemas.microsoft.com/office/drawing/2014/main" id="{27B1681C-39E9-4AF8-83D4-BAA53BF2D6E4}"/>
              </a:ext>
            </a:extLst>
          </p:cNvPr>
          <p:cNvSpPr>
            <a:spLocks noGrp="1"/>
          </p:cNvSpPr>
          <p:nvPr>
            <p:ph type="title"/>
          </p:nvPr>
        </p:nvSpPr>
        <p:spPr/>
        <p:txBody>
          <a:bodyPr/>
          <a:lstStyle/>
          <a:p>
            <a:r>
              <a:rPr lang="en-GB" dirty="0"/>
              <a:t>IV.7.  What is stigma?</a:t>
            </a:r>
          </a:p>
        </p:txBody>
      </p:sp>
    </p:spTree>
    <p:extLst>
      <p:ext uri="{BB962C8B-B14F-4D97-AF65-F5344CB8AC3E}">
        <p14:creationId xmlns:p14="http://schemas.microsoft.com/office/powerpoint/2010/main" val="28307013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FA8DFB-9E5A-4773-94EA-9A9544ED107A}"/>
              </a:ext>
            </a:extLst>
          </p:cNvPr>
          <p:cNvSpPr>
            <a:spLocks noGrp="1"/>
          </p:cNvSpPr>
          <p:nvPr>
            <p:ph idx="1"/>
          </p:nvPr>
        </p:nvSpPr>
        <p:spPr/>
        <p:txBody>
          <a:bodyPr/>
          <a:lstStyle/>
          <a:p>
            <a:pPr marL="285750" indent="-285750">
              <a:buFont typeface="Arial" panose="020B0604020202020204" pitchFamily="34" charset="0"/>
              <a:buChar char="•"/>
            </a:pPr>
            <a:r>
              <a:rPr lang="en-GB" dirty="0"/>
              <a:t>A lack of knowledge about how Ebola is spread.</a:t>
            </a:r>
          </a:p>
          <a:p>
            <a:pPr marL="285750" indent="-285750">
              <a:buFont typeface="Arial" panose="020B0604020202020204" pitchFamily="34" charset="0"/>
              <a:buChar char="•"/>
            </a:pPr>
            <a:r>
              <a:rPr lang="en-GB" dirty="0"/>
              <a:t>Cultural beliefs can sometimes contribute to stigma. For example, people may believe that Ebola is a bewitched condition, with those affected at fault or deserving of their illness.</a:t>
            </a:r>
          </a:p>
          <a:p>
            <a:pPr marL="285750" indent="-285750">
              <a:buFont typeface="Arial" panose="020B0604020202020204" pitchFamily="34" charset="0"/>
              <a:buChar char="•"/>
            </a:pPr>
            <a:r>
              <a:rPr lang="en-GB" dirty="0"/>
              <a:t>The spread of rumours, myths, and misinformation about Ebola.</a:t>
            </a:r>
          </a:p>
          <a:p>
            <a:pPr marL="285750" indent="-285750">
              <a:buFont typeface="Arial" panose="020B0604020202020204" pitchFamily="34" charset="0"/>
              <a:buChar char="•"/>
            </a:pPr>
            <a:r>
              <a:rPr lang="en-GB" dirty="0"/>
              <a:t>Fear of the disease or outsiders.</a:t>
            </a:r>
          </a:p>
        </p:txBody>
      </p:sp>
      <p:sp>
        <p:nvSpPr>
          <p:cNvPr id="3" name="Title 2">
            <a:extLst>
              <a:ext uri="{FF2B5EF4-FFF2-40B4-BE49-F238E27FC236}">
                <a16:creationId xmlns:a16="http://schemas.microsoft.com/office/drawing/2014/main" id="{306A50AF-1F67-4E75-B179-535BC1369862}"/>
              </a:ext>
            </a:extLst>
          </p:cNvPr>
          <p:cNvSpPr>
            <a:spLocks noGrp="1"/>
          </p:cNvSpPr>
          <p:nvPr>
            <p:ph type="title"/>
          </p:nvPr>
        </p:nvSpPr>
        <p:spPr/>
        <p:txBody>
          <a:bodyPr/>
          <a:lstStyle/>
          <a:p>
            <a:r>
              <a:rPr lang="en-GB" dirty="0"/>
              <a:t>IV.8.  What causes stigma?</a:t>
            </a:r>
          </a:p>
        </p:txBody>
      </p:sp>
      <p:pic>
        <p:nvPicPr>
          <p:cNvPr id="5" name="Picture 4" descr="Icon&#10;&#10;Description automatically generated">
            <a:extLst>
              <a:ext uri="{FF2B5EF4-FFF2-40B4-BE49-F238E27FC236}">
                <a16:creationId xmlns:a16="http://schemas.microsoft.com/office/drawing/2014/main" id="{6DEF62BB-B980-497C-A5AA-FD9C53201955}"/>
              </a:ext>
            </a:extLst>
          </p:cNvPr>
          <p:cNvPicPr>
            <a:picLocks noChangeAspect="1"/>
          </p:cNvPicPr>
          <p:nvPr/>
        </p:nvPicPr>
        <p:blipFill rotWithShape="1">
          <a:blip r:embed="rId2">
            <a:extLst>
              <a:ext uri="{28A0092B-C50C-407E-A947-70E740481C1C}">
                <a14:useLocalDpi xmlns:a14="http://schemas.microsoft.com/office/drawing/2010/main" val="0"/>
              </a:ext>
            </a:extLst>
          </a:blip>
          <a:srcRect l="67575"/>
          <a:stretch/>
        </p:blipFill>
        <p:spPr>
          <a:xfrm>
            <a:off x="10168403" y="4064817"/>
            <a:ext cx="1632985" cy="2525486"/>
          </a:xfrm>
          <a:prstGeom prst="rect">
            <a:avLst/>
          </a:prstGeom>
        </p:spPr>
      </p:pic>
      <p:pic>
        <p:nvPicPr>
          <p:cNvPr id="7" name="Picture 6" descr="Icon&#10;&#10;Description automatically generated">
            <a:extLst>
              <a:ext uri="{FF2B5EF4-FFF2-40B4-BE49-F238E27FC236}">
                <a16:creationId xmlns:a16="http://schemas.microsoft.com/office/drawing/2014/main" id="{B3C3D362-4CB7-40AF-9D26-AD8FE02D6B76}"/>
              </a:ext>
            </a:extLst>
          </p:cNvPr>
          <p:cNvPicPr>
            <a:picLocks noChangeAspect="1"/>
          </p:cNvPicPr>
          <p:nvPr/>
        </p:nvPicPr>
        <p:blipFill rotWithShape="1">
          <a:blip r:embed="rId2">
            <a:extLst>
              <a:ext uri="{28A0092B-C50C-407E-A947-70E740481C1C}">
                <a14:useLocalDpi xmlns:a14="http://schemas.microsoft.com/office/drawing/2010/main" val="0"/>
              </a:ext>
            </a:extLst>
          </a:blip>
          <a:srcRect r="36246"/>
          <a:stretch/>
        </p:blipFill>
        <p:spPr>
          <a:xfrm>
            <a:off x="390612" y="4064818"/>
            <a:ext cx="3210765" cy="2525485"/>
          </a:xfrm>
          <a:prstGeom prst="rect">
            <a:avLst/>
          </a:prstGeom>
        </p:spPr>
      </p:pic>
    </p:spTree>
    <p:extLst>
      <p:ext uri="{BB962C8B-B14F-4D97-AF65-F5344CB8AC3E}">
        <p14:creationId xmlns:p14="http://schemas.microsoft.com/office/powerpoint/2010/main" val="30718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EDB318-60DA-41E7-829E-349F73D4DE53}"/>
              </a:ext>
            </a:extLst>
          </p:cNvPr>
          <p:cNvSpPr>
            <a:spLocks noGrp="1"/>
          </p:cNvSpPr>
          <p:nvPr>
            <p:ph idx="1"/>
          </p:nvPr>
        </p:nvSpPr>
        <p:spPr/>
        <p:txBody>
          <a:bodyPr/>
          <a:lstStyle/>
          <a:p>
            <a:r>
              <a:rPr lang="en-GB" dirty="0"/>
              <a:t>Stigma can undermine social cohesion and prompt social isolation of groups, which might contribute to a situation where the virus is more, not less, likely to spread. This can result in more severe health problems and difficulties controlling a disease outbreak. Stigma can: </a:t>
            </a:r>
          </a:p>
          <a:p>
            <a:pPr marL="285750" indent="-285750">
              <a:buFont typeface="Arial" panose="020B0604020202020204" pitchFamily="34" charset="0"/>
              <a:buChar char="•"/>
            </a:pPr>
            <a:r>
              <a:rPr lang="en-GB" dirty="0"/>
              <a:t>Drive people to hide the illness to avoid discrimination.</a:t>
            </a:r>
          </a:p>
          <a:p>
            <a:pPr marL="285750" indent="-285750">
              <a:buFont typeface="Arial" panose="020B0604020202020204" pitchFamily="34" charset="0"/>
              <a:buChar char="•"/>
            </a:pPr>
            <a:r>
              <a:rPr lang="en-GB" dirty="0"/>
              <a:t>Prevent people from seeking health care immediately.</a:t>
            </a:r>
          </a:p>
          <a:p>
            <a:pPr marL="285750" indent="-285750">
              <a:buFont typeface="Arial" panose="020B0604020202020204" pitchFamily="34" charset="0"/>
              <a:buChar char="•"/>
            </a:pPr>
            <a:r>
              <a:rPr lang="en-GB" dirty="0"/>
              <a:t>Discourage communities from adopting healthy behaviour.</a:t>
            </a:r>
          </a:p>
        </p:txBody>
      </p:sp>
      <p:sp>
        <p:nvSpPr>
          <p:cNvPr id="3" name="Title 2">
            <a:extLst>
              <a:ext uri="{FF2B5EF4-FFF2-40B4-BE49-F238E27FC236}">
                <a16:creationId xmlns:a16="http://schemas.microsoft.com/office/drawing/2014/main" id="{7D3601D1-9545-4788-8DEE-0A12EFBC8B7D}"/>
              </a:ext>
            </a:extLst>
          </p:cNvPr>
          <p:cNvSpPr>
            <a:spLocks noGrp="1"/>
          </p:cNvSpPr>
          <p:nvPr>
            <p:ph type="title"/>
          </p:nvPr>
        </p:nvSpPr>
        <p:spPr/>
        <p:txBody>
          <a:bodyPr/>
          <a:lstStyle/>
          <a:p>
            <a:r>
              <a:rPr lang="en-GB" dirty="0"/>
              <a:t>IV.9.  What is the impact?</a:t>
            </a:r>
          </a:p>
        </p:txBody>
      </p:sp>
      <p:pic>
        <p:nvPicPr>
          <p:cNvPr id="4" name="Picture 3" descr="Icon&#10;&#10;Description automatically generated">
            <a:extLst>
              <a:ext uri="{FF2B5EF4-FFF2-40B4-BE49-F238E27FC236}">
                <a16:creationId xmlns:a16="http://schemas.microsoft.com/office/drawing/2014/main" id="{9DCB50CB-332A-4C11-A05F-B9E6F696DB63}"/>
              </a:ext>
            </a:extLst>
          </p:cNvPr>
          <p:cNvPicPr>
            <a:picLocks noChangeAspect="1"/>
          </p:cNvPicPr>
          <p:nvPr/>
        </p:nvPicPr>
        <p:blipFill rotWithShape="1">
          <a:blip r:embed="rId2">
            <a:extLst>
              <a:ext uri="{28A0092B-C50C-407E-A947-70E740481C1C}">
                <a14:useLocalDpi xmlns:a14="http://schemas.microsoft.com/office/drawing/2010/main" val="0"/>
              </a:ext>
            </a:extLst>
          </a:blip>
          <a:srcRect l="67575"/>
          <a:stretch/>
        </p:blipFill>
        <p:spPr>
          <a:xfrm>
            <a:off x="10168403" y="4064817"/>
            <a:ext cx="1632985" cy="2525486"/>
          </a:xfrm>
          <a:prstGeom prst="rect">
            <a:avLst/>
          </a:prstGeom>
        </p:spPr>
      </p:pic>
    </p:spTree>
    <p:extLst>
      <p:ext uri="{BB962C8B-B14F-4D97-AF65-F5344CB8AC3E}">
        <p14:creationId xmlns:p14="http://schemas.microsoft.com/office/powerpoint/2010/main" val="10171806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225B33-63B8-4685-9448-30B7216713F6}"/>
              </a:ext>
            </a:extLst>
          </p:cNvPr>
          <p:cNvSpPr>
            <a:spLocks noGrp="1"/>
          </p:cNvSpPr>
          <p:nvPr>
            <p:ph idx="1"/>
          </p:nvPr>
        </p:nvSpPr>
        <p:spPr/>
        <p:txBody>
          <a:bodyPr/>
          <a:lstStyle/>
          <a:p>
            <a:r>
              <a:rPr lang="en-GB" dirty="0"/>
              <a:t>Evidence clearly shows that stigma and fear around communicable diseases hamper response efforts. To combat stigma, we focus on building trust in reliable health services and factual, actionable advice, showing empathy with those affected, understanding the disease itself, and adopting effective, practical measures so communities can help keep themselves and their loved ones safe.</a:t>
            </a:r>
          </a:p>
          <a:p>
            <a:r>
              <a:rPr lang="en-GB" dirty="0"/>
              <a:t>How we communicate about Ebola is critical in supporting people to take effective action to help combat the disease and to avoid fuelling fear and stigma. An environment needs to be created in which the disease and its impact can be discussed and addressed openly, honestly, and effectively.</a:t>
            </a:r>
          </a:p>
        </p:txBody>
      </p:sp>
      <p:sp>
        <p:nvSpPr>
          <p:cNvPr id="3" name="Title 2">
            <a:extLst>
              <a:ext uri="{FF2B5EF4-FFF2-40B4-BE49-F238E27FC236}">
                <a16:creationId xmlns:a16="http://schemas.microsoft.com/office/drawing/2014/main" id="{4AE88D19-DBCB-443B-9F79-0779B3612FE6}"/>
              </a:ext>
            </a:extLst>
          </p:cNvPr>
          <p:cNvSpPr>
            <a:spLocks noGrp="1"/>
          </p:cNvSpPr>
          <p:nvPr>
            <p:ph type="title"/>
          </p:nvPr>
        </p:nvSpPr>
        <p:spPr/>
        <p:txBody>
          <a:bodyPr/>
          <a:lstStyle/>
          <a:p>
            <a:r>
              <a:rPr lang="en-GB" dirty="0"/>
              <a:t>IV.10.  How to address stigma?</a:t>
            </a:r>
          </a:p>
        </p:txBody>
      </p:sp>
    </p:spTree>
    <p:extLst>
      <p:ext uri="{BB962C8B-B14F-4D97-AF65-F5344CB8AC3E}">
        <p14:creationId xmlns:p14="http://schemas.microsoft.com/office/powerpoint/2010/main" val="38825193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12023F1-DC50-4178-89D8-62DD708ECF59}"/>
              </a:ext>
            </a:extLst>
          </p:cNvPr>
          <p:cNvSpPr>
            <a:spLocks noGrp="1"/>
          </p:cNvSpPr>
          <p:nvPr>
            <p:ph idx="1"/>
          </p:nvPr>
        </p:nvSpPr>
        <p:spPr>
          <a:xfrm>
            <a:off x="333723" y="1306287"/>
            <a:ext cx="11535189" cy="4820860"/>
          </a:xfrm>
        </p:spPr>
        <p:txBody>
          <a:bodyPr/>
          <a:lstStyle/>
          <a:p>
            <a:r>
              <a:rPr lang="en-GB" b="1" dirty="0">
                <a:latin typeface="Open Sans" panose="020B0606030504020204" pitchFamily="34" charset="0"/>
                <a:ea typeface="Open Sans" panose="020B0606030504020204" pitchFamily="34" charset="0"/>
                <a:cs typeface="Open Sans" panose="020B0606030504020204" pitchFamily="34" charset="0"/>
              </a:rPr>
              <a:t>Read the following scenario (on next page) and discuss within the wider group whether the actions taken are right or wrong.</a:t>
            </a:r>
          </a:p>
        </p:txBody>
      </p:sp>
      <p:sp>
        <p:nvSpPr>
          <p:cNvPr id="4" name="Title 3">
            <a:extLst>
              <a:ext uri="{FF2B5EF4-FFF2-40B4-BE49-F238E27FC236}">
                <a16:creationId xmlns:a16="http://schemas.microsoft.com/office/drawing/2014/main" id="{32BDF430-9A91-45E8-BA5A-F37FAE92F18B}"/>
              </a:ext>
            </a:extLst>
          </p:cNvPr>
          <p:cNvSpPr>
            <a:spLocks noGrp="1"/>
          </p:cNvSpPr>
          <p:nvPr>
            <p:ph type="title"/>
          </p:nvPr>
        </p:nvSpPr>
        <p:spPr/>
        <p:txBody>
          <a:bodyPr/>
          <a:lstStyle/>
          <a:p>
            <a:r>
              <a:rPr lang="en-GB" dirty="0"/>
              <a:t>Discussion - scenarios</a:t>
            </a:r>
          </a:p>
        </p:txBody>
      </p:sp>
      <p:pic>
        <p:nvPicPr>
          <p:cNvPr id="6" name="Picture 5" descr="Icon&#10;&#10;Description automatically generated">
            <a:extLst>
              <a:ext uri="{FF2B5EF4-FFF2-40B4-BE49-F238E27FC236}">
                <a16:creationId xmlns:a16="http://schemas.microsoft.com/office/drawing/2014/main" id="{EA528D83-F881-4E34-A900-7CBB1D28E2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104" y="3414510"/>
            <a:ext cx="689228" cy="689228"/>
          </a:xfrm>
          <a:prstGeom prst="rect">
            <a:avLst/>
          </a:prstGeom>
        </p:spPr>
      </p:pic>
      <p:pic>
        <p:nvPicPr>
          <p:cNvPr id="7" name="Picture 6">
            <a:extLst>
              <a:ext uri="{FF2B5EF4-FFF2-40B4-BE49-F238E27FC236}">
                <a16:creationId xmlns:a16="http://schemas.microsoft.com/office/drawing/2014/main" id="{5D232B56-B837-445F-AE0A-1D06CB2D7DB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1104" y="2404492"/>
            <a:ext cx="689228" cy="689228"/>
          </a:xfrm>
          <a:prstGeom prst="rect">
            <a:avLst/>
          </a:prstGeom>
        </p:spPr>
      </p:pic>
      <p:sp>
        <p:nvSpPr>
          <p:cNvPr id="8" name="TextBox 7">
            <a:extLst>
              <a:ext uri="{FF2B5EF4-FFF2-40B4-BE49-F238E27FC236}">
                <a16:creationId xmlns:a16="http://schemas.microsoft.com/office/drawing/2014/main" id="{965109D5-059C-4362-9859-9F940B51250F}"/>
              </a:ext>
            </a:extLst>
          </p:cNvPr>
          <p:cNvSpPr txBox="1"/>
          <p:nvPr/>
        </p:nvSpPr>
        <p:spPr>
          <a:xfrm>
            <a:off x="1727230" y="2474154"/>
            <a:ext cx="9043147" cy="463588"/>
          </a:xfrm>
          <a:prstGeom prst="rect">
            <a:avLst/>
          </a:prstGeom>
          <a:noFill/>
        </p:spPr>
        <p:txBody>
          <a:bodyPr wrap="square" rtlCol="0">
            <a:spAutoFit/>
          </a:bodyPr>
          <a:lstStyle/>
          <a:p>
            <a:pPr>
              <a:lnSpc>
                <a:spcPct val="150000"/>
              </a:lnSpc>
            </a:pPr>
            <a:r>
              <a:rPr lang="en-GB" dirty="0"/>
              <a:t>What do you think is happening in this scenario?</a:t>
            </a:r>
          </a:p>
        </p:txBody>
      </p:sp>
      <p:sp>
        <p:nvSpPr>
          <p:cNvPr id="9" name="TextBox 8">
            <a:extLst>
              <a:ext uri="{FF2B5EF4-FFF2-40B4-BE49-F238E27FC236}">
                <a16:creationId xmlns:a16="http://schemas.microsoft.com/office/drawing/2014/main" id="{453BA541-7345-45D7-B64B-7D3DE4E641A5}"/>
              </a:ext>
            </a:extLst>
          </p:cNvPr>
          <p:cNvSpPr txBox="1"/>
          <p:nvPr/>
        </p:nvSpPr>
        <p:spPr>
          <a:xfrm>
            <a:off x="1727231" y="3527330"/>
            <a:ext cx="9043147" cy="463588"/>
          </a:xfrm>
          <a:prstGeom prst="rect">
            <a:avLst/>
          </a:prstGeom>
          <a:noFill/>
        </p:spPr>
        <p:txBody>
          <a:bodyPr wrap="square" rtlCol="0">
            <a:spAutoFit/>
          </a:bodyPr>
          <a:lstStyle/>
          <a:p>
            <a:pPr>
              <a:lnSpc>
                <a:spcPct val="150000"/>
              </a:lnSpc>
            </a:pPr>
            <a:r>
              <a:rPr lang="en-GB" dirty="0"/>
              <a:t>Why do you think that it is happening?</a:t>
            </a:r>
          </a:p>
        </p:txBody>
      </p:sp>
      <p:pic>
        <p:nvPicPr>
          <p:cNvPr id="10" name="Picture 9" descr="Icon&#10;&#10;Description automatically generated">
            <a:extLst>
              <a:ext uri="{FF2B5EF4-FFF2-40B4-BE49-F238E27FC236}">
                <a16:creationId xmlns:a16="http://schemas.microsoft.com/office/drawing/2014/main" id="{BF657F05-B615-485D-883B-1FBD31979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104" y="5437919"/>
            <a:ext cx="689228" cy="689228"/>
          </a:xfrm>
          <a:prstGeom prst="rect">
            <a:avLst/>
          </a:prstGeom>
        </p:spPr>
      </p:pic>
      <p:pic>
        <p:nvPicPr>
          <p:cNvPr id="11" name="Picture 10">
            <a:extLst>
              <a:ext uri="{FF2B5EF4-FFF2-40B4-BE49-F238E27FC236}">
                <a16:creationId xmlns:a16="http://schemas.microsoft.com/office/drawing/2014/main" id="{E523FE51-D94F-4F7E-BC3B-B87396AFD6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1104" y="4427901"/>
            <a:ext cx="689228" cy="689228"/>
          </a:xfrm>
          <a:prstGeom prst="rect">
            <a:avLst/>
          </a:prstGeom>
        </p:spPr>
      </p:pic>
      <p:sp>
        <p:nvSpPr>
          <p:cNvPr id="12" name="TextBox 11">
            <a:extLst>
              <a:ext uri="{FF2B5EF4-FFF2-40B4-BE49-F238E27FC236}">
                <a16:creationId xmlns:a16="http://schemas.microsoft.com/office/drawing/2014/main" id="{B0C5522E-6A75-46D0-984B-593D935AB3AB}"/>
              </a:ext>
            </a:extLst>
          </p:cNvPr>
          <p:cNvSpPr txBox="1"/>
          <p:nvPr/>
        </p:nvSpPr>
        <p:spPr>
          <a:xfrm>
            <a:off x="1727230" y="4497563"/>
            <a:ext cx="9043147" cy="463588"/>
          </a:xfrm>
          <a:prstGeom prst="rect">
            <a:avLst/>
          </a:prstGeom>
          <a:noFill/>
        </p:spPr>
        <p:txBody>
          <a:bodyPr wrap="square" rtlCol="0">
            <a:spAutoFit/>
          </a:bodyPr>
          <a:lstStyle/>
          <a:p>
            <a:pPr>
              <a:lnSpc>
                <a:spcPct val="150000"/>
              </a:lnSpc>
            </a:pPr>
            <a:r>
              <a:rPr lang="en-GB" dirty="0"/>
              <a:t>What do you think Yves is feeling?</a:t>
            </a:r>
          </a:p>
        </p:txBody>
      </p:sp>
      <p:sp>
        <p:nvSpPr>
          <p:cNvPr id="13" name="TextBox 12">
            <a:extLst>
              <a:ext uri="{FF2B5EF4-FFF2-40B4-BE49-F238E27FC236}">
                <a16:creationId xmlns:a16="http://schemas.microsoft.com/office/drawing/2014/main" id="{C55F6B31-1DEC-45CF-BB3A-7483F2678021}"/>
              </a:ext>
            </a:extLst>
          </p:cNvPr>
          <p:cNvSpPr txBox="1"/>
          <p:nvPr/>
        </p:nvSpPr>
        <p:spPr>
          <a:xfrm>
            <a:off x="1727231" y="5550739"/>
            <a:ext cx="9043147" cy="463588"/>
          </a:xfrm>
          <a:prstGeom prst="rect">
            <a:avLst/>
          </a:prstGeom>
          <a:noFill/>
        </p:spPr>
        <p:txBody>
          <a:bodyPr wrap="square" rtlCol="0">
            <a:spAutoFit/>
          </a:bodyPr>
          <a:lstStyle/>
          <a:p>
            <a:pPr>
              <a:lnSpc>
                <a:spcPct val="150000"/>
              </a:lnSpc>
            </a:pPr>
            <a:r>
              <a:rPr lang="en-GB" dirty="0"/>
              <a:t>As a volunteer, what would you say to the neighbours?</a:t>
            </a:r>
          </a:p>
        </p:txBody>
      </p:sp>
    </p:spTree>
    <p:extLst>
      <p:ext uri="{BB962C8B-B14F-4D97-AF65-F5344CB8AC3E}">
        <p14:creationId xmlns:p14="http://schemas.microsoft.com/office/powerpoint/2010/main" val="38116690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A541AA-EDCB-4347-B286-25FF1A37C17A}"/>
              </a:ext>
            </a:extLst>
          </p:cNvPr>
          <p:cNvSpPr>
            <a:spLocks noGrp="1"/>
          </p:cNvSpPr>
          <p:nvPr>
            <p:ph idx="1"/>
          </p:nvPr>
        </p:nvSpPr>
        <p:spPr>
          <a:xfrm>
            <a:off x="333723" y="1306287"/>
            <a:ext cx="7066821" cy="4820860"/>
          </a:xfrm>
        </p:spPr>
        <p:txBody>
          <a:bodyPr>
            <a:normAutofit fontScale="70000" lnSpcReduction="20000"/>
          </a:bodyPr>
          <a:lstStyle/>
          <a:p>
            <a:r>
              <a:rPr lang="en-GB"/>
              <a:t>Yves is a 30-year-old woman from Town C, who has been caring for her sister’s two young children. Her sister died six days ago after being severely ill. Yves starts to feel a sharp pain in her body when she wakes up in the mornings, but she cannot stay in bed all day because her livelihood depends on selling her goods at the market. She hopes that the pain will pass. However, after a few days the pain worsens and now she is unable to move. The Red Cross volunteers have been coming to Town C for many weeks, informing people of a virus called Ebola. They say there are already 150 cases in the area. Yves feels hopeless, she has been in bed for several days and unable to care for her sister’s young children. When the county health team arrive to assess Yves and her family, they all test positive for the Ebola virus and they are taken to a treatment centre. The following day both children die. The grief and guilt Yves feels is almost too much.</a:t>
            </a:r>
          </a:p>
          <a:p>
            <a:r>
              <a:rPr lang="en-GB"/>
              <a:t>Feeling sad and lonely, Yves returns to her community after recovering from the virus. She sees her neighbours walk by, but they do not talk to her. “Maybe they didn’t see me”, Yves thinks to herself, or “maybe they are avoiding me.” She notices that people are looking at her and whispering to each other “oh the Ebola woman, that’s the Ebola woman”. </a:t>
            </a:r>
          </a:p>
          <a:p>
            <a:r>
              <a:rPr lang="en-GB"/>
              <a:t>Yves gets near her home where she sees small group of people are waiting. She approaches them and sees that they are very nervous. Finally, one of them says to her that they would like her to move to another area, they are afraid that she will pass the virus on to them or their children. Even though she is now cured this deeply hurts Yves, but she has no one to support her.</a:t>
            </a:r>
            <a:endParaRPr lang="en-GB" dirty="0"/>
          </a:p>
        </p:txBody>
      </p:sp>
      <p:sp>
        <p:nvSpPr>
          <p:cNvPr id="3" name="Title 2">
            <a:extLst>
              <a:ext uri="{FF2B5EF4-FFF2-40B4-BE49-F238E27FC236}">
                <a16:creationId xmlns:a16="http://schemas.microsoft.com/office/drawing/2014/main" id="{3218D528-3C78-47E6-9224-2CC845804F2C}"/>
              </a:ext>
            </a:extLst>
          </p:cNvPr>
          <p:cNvSpPr>
            <a:spLocks noGrp="1"/>
          </p:cNvSpPr>
          <p:nvPr>
            <p:ph type="title"/>
          </p:nvPr>
        </p:nvSpPr>
        <p:spPr/>
        <p:txBody>
          <a:bodyPr/>
          <a:lstStyle/>
          <a:p>
            <a:r>
              <a:rPr lang="en-GB"/>
              <a:t>Scenario</a:t>
            </a:r>
            <a:endParaRPr lang="en-GB" dirty="0"/>
          </a:p>
        </p:txBody>
      </p:sp>
      <p:pic>
        <p:nvPicPr>
          <p:cNvPr id="4" name="Picture 3">
            <a:extLst>
              <a:ext uri="{FF2B5EF4-FFF2-40B4-BE49-F238E27FC236}">
                <a16:creationId xmlns:a16="http://schemas.microsoft.com/office/drawing/2014/main" id="{AFAF61F1-569A-449A-AF11-E652BB16A9D6}"/>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5000" contrast="-12000"/>
                    </a14:imgEffect>
                  </a14:imgLayer>
                </a14:imgProps>
              </a:ext>
              <a:ext uri="{28A0092B-C50C-407E-A947-70E740481C1C}">
                <a14:useLocalDpi xmlns:a14="http://schemas.microsoft.com/office/drawing/2010/main" val="0"/>
              </a:ext>
            </a:extLst>
          </a:blip>
          <a:srcRect l="1803" r="45011"/>
          <a:stretch/>
        </p:blipFill>
        <p:spPr>
          <a:xfrm>
            <a:off x="7585732" y="1081262"/>
            <a:ext cx="4608666" cy="5776738"/>
          </a:xfrm>
          <a:prstGeom prst="round2DiagRect">
            <a:avLst>
              <a:gd name="adj1" fmla="val 50000"/>
              <a:gd name="adj2" fmla="val 0"/>
            </a:avLst>
          </a:prstGeom>
          <a:ln w="88900" cap="sq">
            <a:noFill/>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35772678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3AA0B3-57E5-45FA-9204-A6671A3A3586}"/>
              </a:ext>
            </a:extLst>
          </p:cNvPr>
          <p:cNvSpPr>
            <a:spLocks noGrp="1"/>
          </p:cNvSpPr>
          <p:nvPr>
            <p:ph type="title"/>
          </p:nvPr>
        </p:nvSpPr>
        <p:spPr/>
        <p:txBody>
          <a:bodyPr/>
          <a:lstStyle/>
          <a:p>
            <a:r>
              <a:rPr lang="en-GB" dirty="0"/>
              <a:t>Session IV Summary</a:t>
            </a:r>
          </a:p>
        </p:txBody>
      </p:sp>
      <p:pic>
        <p:nvPicPr>
          <p:cNvPr id="3" name="Picture 2" descr="Text&#10;&#10;Description automatically generated">
            <a:extLst>
              <a:ext uri="{FF2B5EF4-FFF2-40B4-BE49-F238E27FC236}">
                <a16:creationId xmlns:a16="http://schemas.microsoft.com/office/drawing/2014/main" id="{E189366E-A07C-4F06-A963-3F29BE3570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775" y="1389377"/>
            <a:ext cx="3498264" cy="2293833"/>
          </a:xfrm>
          <a:prstGeom prst="rect">
            <a:avLst/>
          </a:prstGeom>
        </p:spPr>
      </p:pic>
      <p:pic>
        <p:nvPicPr>
          <p:cNvPr id="13" name="Picture 12" descr="Text&#10;&#10;Description automatically generated">
            <a:extLst>
              <a:ext uri="{FF2B5EF4-FFF2-40B4-BE49-F238E27FC236}">
                <a16:creationId xmlns:a16="http://schemas.microsoft.com/office/drawing/2014/main" id="{0A40D973-0E26-4CE9-807A-74D193BF94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6866" y="1389378"/>
            <a:ext cx="3498263" cy="2289404"/>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84A48E9A-0292-40D9-AC57-C7272B8FE0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6021" y="1386203"/>
            <a:ext cx="3484685" cy="2296110"/>
          </a:xfrm>
          <a:prstGeom prst="rect">
            <a:avLst/>
          </a:prstGeom>
        </p:spPr>
      </p:pic>
      <p:pic>
        <p:nvPicPr>
          <p:cNvPr id="17" name="Picture 16" descr="Graphical user interface, text, application&#10;&#10;Description automatically generated">
            <a:extLst>
              <a:ext uri="{FF2B5EF4-FFF2-40B4-BE49-F238E27FC236}">
                <a16:creationId xmlns:a16="http://schemas.microsoft.com/office/drawing/2014/main" id="{02B3D6C3-EA79-4308-8589-1593EB282A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775" y="3989435"/>
            <a:ext cx="3498264" cy="2300599"/>
          </a:xfrm>
          <a:prstGeom prst="rect">
            <a:avLst/>
          </a:prstGeom>
        </p:spPr>
      </p:pic>
      <p:pic>
        <p:nvPicPr>
          <p:cNvPr id="19" name="Picture 18" descr="Text&#10;&#10;Description automatically generated">
            <a:extLst>
              <a:ext uri="{FF2B5EF4-FFF2-40B4-BE49-F238E27FC236}">
                <a16:creationId xmlns:a16="http://schemas.microsoft.com/office/drawing/2014/main" id="{FFA5A6CA-6374-4E78-9083-59D4FC13C1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6867" y="3996201"/>
            <a:ext cx="3498262" cy="2293831"/>
          </a:xfrm>
          <a:prstGeom prst="rect">
            <a:avLst/>
          </a:prstGeom>
        </p:spPr>
      </p:pic>
      <p:pic>
        <p:nvPicPr>
          <p:cNvPr id="21" name="Picture 20" descr="Text&#10;&#10;Description automatically generated">
            <a:extLst>
              <a:ext uri="{FF2B5EF4-FFF2-40B4-BE49-F238E27FC236}">
                <a16:creationId xmlns:a16="http://schemas.microsoft.com/office/drawing/2014/main" id="{87F764DD-A116-47DD-88E6-85018136633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92440" y="3996202"/>
            <a:ext cx="3498260" cy="2293830"/>
          </a:xfrm>
          <a:prstGeom prst="rect">
            <a:avLst/>
          </a:prstGeom>
        </p:spPr>
      </p:pic>
    </p:spTree>
    <p:extLst>
      <p:ext uri="{BB962C8B-B14F-4D97-AF65-F5344CB8AC3E}">
        <p14:creationId xmlns:p14="http://schemas.microsoft.com/office/powerpoint/2010/main" val="2172782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742BC2-3BE3-4E78-9036-DF0FDEC3ADDC}"/>
              </a:ext>
            </a:extLst>
          </p:cNvPr>
          <p:cNvSpPr>
            <a:spLocks noGrp="1"/>
          </p:cNvSpPr>
          <p:nvPr>
            <p:ph idx="1"/>
          </p:nvPr>
        </p:nvSpPr>
        <p:spPr/>
        <p:txBody>
          <a:bodyPr>
            <a:normAutofit/>
          </a:bodyPr>
          <a:lstStyle/>
          <a:p>
            <a:r>
              <a:rPr lang="en-GB" b="1" dirty="0">
                <a:latin typeface="Open Sans" panose="020B0606030504020204" pitchFamily="34" charset="0"/>
              </a:rPr>
              <a:t>Ebola is a serious disease, but it can be prevented, treated, and immunised against. Remember:</a:t>
            </a:r>
          </a:p>
          <a:p>
            <a:pPr marL="285750" indent="-285750">
              <a:buFont typeface="Arial" panose="020B0604020202020204" pitchFamily="34" charset="0"/>
              <a:buChar char="•"/>
            </a:pPr>
            <a:r>
              <a:rPr lang="en-GB" dirty="0"/>
              <a:t>Avoid touching sick or dead fruit bats, monkey, or apes or their faeces and waste.</a:t>
            </a:r>
          </a:p>
          <a:p>
            <a:pPr marL="285750" indent="-285750">
              <a:buFont typeface="Arial" panose="020B0604020202020204" pitchFamily="34" charset="0"/>
              <a:buChar char="•"/>
            </a:pPr>
            <a:r>
              <a:rPr lang="en-GB" dirty="0"/>
              <a:t>Do not eat bushmeat or animal products (including blood and meat) unless they have been well cooked.</a:t>
            </a:r>
          </a:p>
          <a:p>
            <a:pPr marL="285750" indent="-285750">
              <a:buFont typeface="Arial" panose="020B0604020202020204" pitchFamily="34" charset="0"/>
              <a:buChar char="•"/>
            </a:pPr>
            <a:r>
              <a:rPr lang="en-GB" dirty="0"/>
              <a:t>Avoid contact with blood and bodily fluids such as urine, faeces, saliva, sweat, vomit, breast milk, amniotic fluid, semen, and vaginal fluids of suspected or confirmed cases of Ebola.</a:t>
            </a:r>
          </a:p>
          <a:p>
            <a:pPr marL="285750" indent="-285750">
              <a:buFont typeface="Arial" panose="020B0604020202020204" pitchFamily="34" charset="0"/>
              <a:buChar char="•"/>
            </a:pPr>
            <a:r>
              <a:rPr lang="en-GB" dirty="0"/>
              <a:t>Avoid contact with objects that may have come in to contact with an infected person’s blood or body fluids. These objects include clothes, bedding, needles, and medical equipment. Use Personal Protective Equipment (PPE) e.g., gloves, masks, clothing when taking care of infected people.</a:t>
            </a:r>
          </a:p>
          <a:p>
            <a:pPr marL="285750" indent="-285750">
              <a:buFont typeface="Arial" panose="020B0604020202020204" pitchFamily="34" charset="0"/>
              <a:buChar char="•"/>
            </a:pPr>
            <a:r>
              <a:rPr lang="en-GB" dirty="0"/>
              <a:t>Disinfect the homes and personal belongings of infected people or people who have died from the virus. Disinfect reusable supplies.</a:t>
            </a:r>
          </a:p>
          <a:p>
            <a:endParaRPr lang="en-GB" dirty="0"/>
          </a:p>
        </p:txBody>
      </p:sp>
      <p:sp>
        <p:nvSpPr>
          <p:cNvPr id="3" name="Title 2">
            <a:extLst>
              <a:ext uri="{FF2B5EF4-FFF2-40B4-BE49-F238E27FC236}">
                <a16:creationId xmlns:a16="http://schemas.microsoft.com/office/drawing/2014/main" id="{03B46539-DC97-4BF4-924A-E90A6D0FA2F8}"/>
              </a:ext>
            </a:extLst>
          </p:cNvPr>
          <p:cNvSpPr>
            <a:spLocks noGrp="1"/>
          </p:cNvSpPr>
          <p:nvPr>
            <p:ph type="title"/>
          </p:nvPr>
        </p:nvSpPr>
        <p:spPr/>
        <p:txBody>
          <a:bodyPr>
            <a:normAutofit/>
          </a:bodyPr>
          <a:lstStyle/>
          <a:p>
            <a:pPr>
              <a:lnSpc>
                <a:spcPct val="100000"/>
              </a:lnSpc>
            </a:pPr>
            <a:r>
              <a:rPr lang="en-GB" sz="2800" dirty="0"/>
              <a:t>I.3.  What are the recognised preventative measures to stop the spread of Ebola? </a:t>
            </a:r>
            <a:r>
              <a:rPr lang="en-GB" sz="2800" baseline="30000" dirty="0"/>
              <a:t># 1/2 </a:t>
            </a:r>
          </a:p>
        </p:txBody>
      </p:sp>
    </p:spTree>
    <p:extLst>
      <p:ext uri="{BB962C8B-B14F-4D97-AF65-F5344CB8AC3E}">
        <p14:creationId xmlns:p14="http://schemas.microsoft.com/office/powerpoint/2010/main" val="2635761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742BC2-3BE3-4E78-9036-DF0FDEC3ADDC}"/>
              </a:ext>
            </a:extLst>
          </p:cNvPr>
          <p:cNvSpPr>
            <a:spLocks noGrp="1"/>
          </p:cNvSpPr>
          <p:nvPr>
            <p:ph idx="1"/>
          </p:nvPr>
        </p:nvSpPr>
        <p:spPr/>
        <p:txBody>
          <a:bodyPr>
            <a:noAutofit/>
          </a:bodyPr>
          <a:lstStyle/>
          <a:p>
            <a:pPr marL="285750" indent="-285750">
              <a:buFont typeface="Arial" panose="020B0604020202020204" pitchFamily="34" charset="0"/>
              <a:buChar char="•"/>
            </a:pPr>
            <a:r>
              <a:rPr lang="en-GB" dirty="0"/>
              <a:t>Always wash hands with soap.</a:t>
            </a:r>
          </a:p>
          <a:p>
            <a:pPr marL="285750" indent="-285750">
              <a:buFont typeface="Arial" panose="020B0604020202020204" pitchFamily="34" charset="0"/>
              <a:buChar char="•"/>
            </a:pPr>
            <a:r>
              <a:rPr lang="en-GB" dirty="0"/>
              <a:t>Refrain from handling or preparing bodies of people who are suspected of or confirmed to have died from Ebola.</a:t>
            </a:r>
          </a:p>
          <a:p>
            <a:pPr marL="285750" indent="-285750">
              <a:buFont typeface="Arial" panose="020B0604020202020204" pitchFamily="34" charset="0"/>
              <a:buChar char="•"/>
            </a:pPr>
            <a:r>
              <a:rPr lang="en-GB" dirty="0"/>
              <a:t>Dead bodies should only be prepared for burial by trained volunteers with proven PPE equipment. Ensure safe and dignified burials.</a:t>
            </a:r>
          </a:p>
          <a:p>
            <a:pPr marL="285750" indent="-285750">
              <a:buFont typeface="Arial" panose="020B0604020202020204" pitchFamily="34" charset="0"/>
              <a:buChar char="•"/>
            </a:pPr>
            <a:r>
              <a:rPr lang="en-GB" dirty="0"/>
              <a:t>Promote social distancing and ensure to isolate sick people.</a:t>
            </a:r>
          </a:p>
          <a:p>
            <a:pPr marL="285750" indent="-285750">
              <a:buFont typeface="Arial" panose="020B0604020202020204" pitchFamily="34" charset="0"/>
              <a:buChar char="•"/>
            </a:pPr>
            <a:r>
              <a:rPr lang="en-GB" dirty="0"/>
              <a:t>Dispose safely of waste that might be contaminated by burning or burial.</a:t>
            </a:r>
          </a:p>
          <a:p>
            <a:pPr marL="285750" indent="-285750">
              <a:buFont typeface="Arial" panose="020B0604020202020204" pitchFamily="34" charset="0"/>
              <a:buChar char="•"/>
            </a:pPr>
            <a:r>
              <a:rPr lang="en-GB" dirty="0"/>
              <a:t>Provide psychosocial support.</a:t>
            </a:r>
          </a:p>
          <a:p>
            <a:pPr marL="285750" indent="-285750">
              <a:buFont typeface="Arial" panose="020B0604020202020204" pitchFamily="34" charset="0"/>
              <a:buChar char="•"/>
            </a:pPr>
            <a:r>
              <a:rPr lang="en-GB" dirty="0"/>
              <a:t>Male survivors of Ebola must practise safe sex for 12 months from the onset of symptoms or until their semen tests negative twice for the virus.</a:t>
            </a:r>
          </a:p>
          <a:p>
            <a:pPr marL="285750" indent="-285750">
              <a:buFont typeface="Arial" panose="020B0604020202020204" pitchFamily="34" charset="0"/>
              <a:buChar char="•"/>
            </a:pPr>
            <a:r>
              <a:rPr lang="en-GB" dirty="0"/>
              <a:t>Immunization is possible using an Ebola vaccine. </a:t>
            </a:r>
          </a:p>
        </p:txBody>
      </p:sp>
      <p:sp>
        <p:nvSpPr>
          <p:cNvPr id="3" name="Title 2">
            <a:extLst>
              <a:ext uri="{FF2B5EF4-FFF2-40B4-BE49-F238E27FC236}">
                <a16:creationId xmlns:a16="http://schemas.microsoft.com/office/drawing/2014/main" id="{03B46539-DC97-4BF4-924A-E90A6D0FA2F8}"/>
              </a:ext>
            </a:extLst>
          </p:cNvPr>
          <p:cNvSpPr>
            <a:spLocks noGrp="1"/>
          </p:cNvSpPr>
          <p:nvPr>
            <p:ph type="title"/>
          </p:nvPr>
        </p:nvSpPr>
        <p:spPr/>
        <p:txBody>
          <a:bodyPr>
            <a:normAutofit/>
          </a:bodyPr>
          <a:lstStyle/>
          <a:p>
            <a:pPr>
              <a:lnSpc>
                <a:spcPct val="100000"/>
              </a:lnSpc>
            </a:pPr>
            <a:r>
              <a:rPr lang="en-GB" sz="2800" dirty="0"/>
              <a:t>I.3.  What are the recognised preventative measures to stop the spread of Ebola? </a:t>
            </a:r>
            <a:r>
              <a:rPr lang="en-GB" sz="2800" baseline="30000" dirty="0"/>
              <a:t># 2/2</a:t>
            </a:r>
          </a:p>
        </p:txBody>
      </p:sp>
    </p:spTree>
    <p:extLst>
      <p:ext uri="{BB962C8B-B14F-4D97-AF65-F5344CB8AC3E}">
        <p14:creationId xmlns:p14="http://schemas.microsoft.com/office/powerpoint/2010/main" val="2837318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918DD-52AC-428A-B252-A4BD634DB7DA}"/>
              </a:ext>
            </a:extLst>
          </p:cNvPr>
          <p:cNvSpPr>
            <a:spLocks noGrp="1"/>
          </p:cNvSpPr>
          <p:nvPr>
            <p:ph idx="1"/>
          </p:nvPr>
        </p:nvSpPr>
        <p:spPr>
          <a:xfrm>
            <a:off x="333723" y="1306287"/>
            <a:ext cx="11560151" cy="2942579"/>
          </a:xfrm>
        </p:spPr>
        <p:txBody>
          <a:bodyPr/>
          <a:lstStyle/>
          <a:p>
            <a:r>
              <a:rPr lang="en-GB" b="1" u="sng" dirty="0">
                <a:latin typeface="Open Sans" panose="020B0606030504020204" pitchFamily="34" charset="0"/>
              </a:rPr>
              <a:t>Everyone is vulnerable to Ebola</a:t>
            </a:r>
            <a:r>
              <a:rPr lang="en-GB" b="1" dirty="0">
                <a:latin typeface="Open Sans" panose="020B0606030504020204" pitchFamily="34" charset="0"/>
              </a:rPr>
              <a:t>; however, some people are known to be at a higher risk of infection than others. They are:</a:t>
            </a:r>
          </a:p>
          <a:p>
            <a:pPr marL="285750" indent="-285750">
              <a:buFont typeface="Arial" panose="020B0604020202020204" pitchFamily="34" charset="0"/>
              <a:buChar char="•"/>
            </a:pPr>
            <a:r>
              <a:rPr lang="en-GB" dirty="0"/>
              <a:t>Health workers.</a:t>
            </a:r>
          </a:p>
          <a:p>
            <a:pPr marL="285750" indent="-285750">
              <a:buFont typeface="Arial" panose="020B0604020202020204" pitchFamily="34" charset="0"/>
              <a:buChar char="•"/>
            </a:pPr>
            <a:r>
              <a:rPr lang="en-GB" dirty="0"/>
              <a:t>Family members and friends who have been or are in close contact with an infected patient.</a:t>
            </a:r>
          </a:p>
          <a:p>
            <a:pPr marL="285750" indent="-285750">
              <a:buFont typeface="Arial" panose="020B0604020202020204" pitchFamily="34" charset="0"/>
              <a:buChar char="•"/>
            </a:pPr>
            <a:r>
              <a:rPr lang="en-GB" dirty="0"/>
              <a:t>Mourners who have had or have direct contact with infected bodies during burial rituals.</a:t>
            </a:r>
          </a:p>
          <a:p>
            <a:pPr marL="285750" indent="-285750">
              <a:buFont typeface="Arial" panose="020B0604020202020204" pitchFamily="34" charset="0"/>
              <a:buChar char="•"/>
            </a:pPr>
            <a:r>
              <a:rPr lang="en-GB" dirty="0"/>
              <a:t>Any person who has come into contact with contaminated blood or bodily fluids.</a:t>
            </a:r>
          </a:p>
        </p:txBody>
      </p:sp>
      <p:sp>
        <p:nvSpPr>
          <p:cNvPr id="3" name="Title 2">
            <a:extLst>
              <a:ext uri="{FF2B5EF4-FFF2-40B4-BE49-F238E27FC236}">
                <a16:creationId xmlns:a16="http://schemas.microsoft.com/office/drawing/2014/main" id="{7E2765E1-D9DA-4C8B-AFD7-DD3005AD1901}"/>
              </a:ext>
            </a:extLst>
          </p:cNvPr>
          <p:cNvSpPr>
            <a:spLocks noGrp="1"/>
          </p:cNvSpPr>
          <p:nvPr>
            <p:ph type="title"/>
          </p:nvPr>
        </p:nvSpPr>
        <p:spPr/>
        <p:txBody>
          <a:bodyPr/>
          <a:lstStyle/>
          <a:p>
            <a:r>
              <a:rPr lang="en-GB" dirty="0"/>
              <a:t>I.4.  Who is at risk from Ebola?</a:t>
            </a:r>
          </a:p>
        </p:txBody>
      </p:sp>
      <p:pic>
        <p:nvPicPr>
          <p:cNvPr id="10" name="Picture 9">
            <a:extLst>
              <a:ext uri="{FF2B5EF4-FFF2-40B4-BE49-F238E27FC236}">
                <a16:creationId xmlns:a16="http://schemas.microsoft.com/office/drawing/2014/main" id="{A226D789-74BB-4A0F-AA1C-D6DBA02EC35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20" y="4832247"/>
            <a:ext cx="2998669" cy="2025753"/>
          </a:xfrm>
          <a:prstGeom prst="rect">
            <a:avLst/>
          </a:prstGeom>
          <a:ln w="57150">
            <a:solidFill>
              <a:schemeClr val="bg1"/>
            </a:solidFill>
          </a:ln>
        </p:spPr>
      </p:pic>
      <p:pic>
        <p:nvPicPr>
          <p:cNvPr id="11" name="Picture 10">
            <a:extLst>
              <a:ext uri="{FF2B5EF4-FFF2-40B4-BE49-F238E27FC236}">
                <a16:creationId xmlns:a16="http://schemas.microsoft.com/office/drawing/2014/main" id="{48C399F3-D886-4203-814C-422B61974B4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24830" y="4832247"/>
            <a:ext cx="3058491" cy="2038994"/>
          </a:xfrm>
          <a:prstGeom prst="rect">
            <a:avLst/>
          </a:prstGeom>
          <a:ln w="57150">
            <a:solidFill>
              <a:schemeClr val="bg1"/>
            </a:solidFill>
          </a:ln>
        </p:spPr>
      </p:pic>
      <p:pic>
        <p:nvPicPr>
          <p:cNvPr id="12" name="Picture 11">
            <a:extLst>
              <a:ext uri="{FF2B5EF4-FFF2-40B4-BE49-F238E27FC236}">
                <a16:creationId xmlns:a16="http://schemas.microsoft.com/office/drawing/2014/main" id="{ED9E3FC5-D2E8-469E-B991-ECE193A6697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1660" y="4833257"/>
            <a:ext cx="3055170" cy="2036780"/>
          </a:xfrm>
          <a:prstGeom prst="rect">
            <a:avLst/>
          </a:prstGeom>
          <a:ln w="57150">
            <a:solidFill>
              <a:schemeClr val="bg1"/>
            </a:solidFill>
          </a:ln>
        </p:spPr>
      </p:pic>
      <p:pic>
        <p:nvPicPr>
          <p:cNvPr id="13" name="Picture 12">
            <a:extLst>
              <a:ext uri="{FF2B5EF4-FFF2-40B4-BE49-F238E27FC236}">
                <a16:creationId xmlns:a16="http://schemas.microsoft.com/office/drawing/2014/main" id="{24B3FD22-7ED3-4C2D-94C2-C32CC1763B6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36830" y="4833257"/>
            <a:ext cx="3023171" cy="2036780"/>
          </a:xfrm>
          <a:prstGeom prst="rect">
            <a:avLst/>
          </a:prstGeom>
          <a:ln w="57150">
            <a:solidFill>
              <a:schemeClr val="bg1"/>
            </a:solidFill>
          </a:ln>
        </p:spPr>
      </p:pic>
    </p:spTree>
    <p:extLst>
      <p:ext uri="{BB962C8B-B14F-4D97-AF65-F5344CB8AC3E}">
        <p14:creationId xmlns:p14="http://schemas.microsoft.com/office/powerpoint/2010/main" val="3312347163"/>
      </p:ext>
    </p:extLst>
  </p:cSld>
  <p:clrMapOvr>
    <a:masterClrMapping/>
  </p:clrMapOvr>
</p:sld>
</file>

<file path=ppt/theme/theme1.xml><?xml version="1.0" encoding="utf-8"?>
<a:theme xmlns:a="http://schemas.openxmlformats.org/drawingml/2006/main" name="Office Theme">
  <a:themeElements>
    <a:clrScheme name="IFRC Colour Set 1">
      <a:dk1>
        <a:sysClr val="windowText" lastClr="000000"/>
      </a:dk1>
      <a:lt1>
        <a:sysClr val="window" lastClr="FFFFFF"/>
      </a:lt1>
      <a:dk2>
        <a:srgbClr val="011E41"/>
      </a:dk2>
      <a:lt2>
        <a:srgbClr val="FFFFFF"/>
      </a:lt2>
      <a:accent1>
        <a:srgbClr val="EF3340"/>
      </a:accent1>
      <a:accent2>
        <a:srgbClr val="011E41"/>
      </a:accent2>
      <a:accent3>
        <a:srgbClr val="323232"/>
      </a:accent3>
      <a:accent4>
        <a:srgbClr val="FFC000"/>
      </a:accent4>
      <a:accent5>
        <a:srgbClr val="5B9BD5"/>
      </a:accent5>
      <a:accent6>
        <a:srgbClr val="70AD47"/>
      </a:accent6>
      <a:hlink>
        <a:srgbClr val="EF3340"/>
      </a:hlink>
      <a:folHlink>
        <a:srgbClr val="011E41"/>
      </a:folHlink>
    </a:clrScheme>
    <a:fontScheme name="IFRC font light">
      <a:majorFont>
        <a:latin typeface="Montserrat SemiBold"/>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2816</TotalTime>
  <Words>8013</Words>
  <Application>Microsoft Office PowerPoint</Application>
  <PresentationFormat>Widescreen</PresentationFormat>
  <Paragraphs>329</Paragraphs>
  <Slides>68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Arial</vt:lpstr>
      <vt:lpstr>Calibri</vt:lpstr>
      <vt:lpstr>Montserrat Black</vt:lpstr>
      <vt:lpstr>Montserrat SemiBold</vt:lpstr>
      <vt:lpstr>Montserrat Thin</vt:lpstr>
      <vt:lpstr>Open Sans</vt:lpstr>
      <vt:lpstr>Open Sans Light</vt:lpstr>
      <vt:lpstr>Office Theme</vt:lpstr>
      <vt:lpstr>CEA Training Toolkit for Ebola Responses</vt:lpstr>
      <vt:lpstr>Module 1 CEA EVD outbreak response training for volunteers</vt:lpstr>
      <vt:lpstr>Session I  EVD symptoms, transmission, treatment, and prevention</vt:lpstr>
      <vt:lpstr>Session I – Learning objectives</vt:lpstr>
      <vt:lpstr>I.1.  What are the symptoms of Ebola?</vt:lpstr>
      <vt:lpstr>I.2.  How is Ebola spread?</vt:lpstr>
      <vt:lpstr>I.3.  What are the recognised preventative measures to stop the spread of Ebola? # 1/2 </vt:lpstr>
      <vt:lpstr>I.3.  What are the recognised preventative measures to stop the spread of Ebola? # 2/2</vt:lpstr>
      <vt:lpstr>I.4.  Who is at risk from Ebola?</vt:lpstr>
      <vt:lpstr>Discussion - session 1 scenario questions</vt:lpstr>
      <vt:lpstr>Discussion - session 1 scenario A</vt:lpstr>
      <vt:lpstr>Discussion - session 1 scenario B</vt:lpstr>
      <vt:lpstr>Discussion - session 1 scenario C</vt:lpstr>
      <vt:lpstr>Session I Summary</vt:lpstr>
      <vt:lpstr>Session II  CEA Ebola outbreak response approaches and expectations</vt:lpstr>
      <vt:lpstr>Session II – Learning Objectives</vt:lpstr>
      <vt:lpstr>II.1.  CEA Ebola outbreak response general information, expectations, and approaches # 1/2</vt:lpstr>
      <vt:lpstr>II.1.  CEA Ebola outbreak response general information, expectations, and approaches # 2/2</vt:lpstr>
      <vt:lpstr>II.2.  Why is CEA important in the response to Ebola?</vt:lpstr>
      <vt:lpstr>II.3.  What are the components of CEA?</vt:lpstr>
      <vt:lpstr>Group Activity – What went wrong?</vt:lpstr>
      <vt:lpstr>II.4.  CEA across the response phases</vt:lpstr>
      <vt:lpstr>II.5.  Why integrate community engagement during assessments?</vt:lpstr>
      <vt:lpstr>II.6.  What information do we need to know about communities’ needs and capacities?</vt:lpstr>
      <vt:lpstr>II.7.  Understand how the community functions </vt:lpstr>
      <vt:lpstr>II.8.  Why is it important to engage with communities during the planning process?</vt:lpstr>
      <vt:lpstr>II.9.  What is risk communication and community engagement (RCCE)?</vt:lpstr>
      <vt:lpstr>Group Activity - Good communication skills</vt:lpstr>
      <vt:lpstr>II.10.  How can we effectively communicate with communities?</vt:lpstr>
      <vt:lpstr>II.11.  What are the building blocks used when designing Ebola risk communication activities?</vt:lpstr>
      <vt:lpstr>II.12.  Key principles of risk communication messaging about Ebola</vt:lpstr>
      <vt:lpstr>Group Activity – What is wrong with these messages?</vt:lpstr>
      <vt:lpstr>II.13.  What should you do to build and maintain trust during an Ebola outbreak?</vt:lpstr>
      <vt:lpstr>Discussion – RCCE communication channels </vt:lpstr>
      <vt:lpstr>II.14.  Channels for risk communication</vt:lpstr>
      <vt:lpstr>Group Activity – Advantages and disadvantages of different channels</vt:lpstr>
      <vt:lpstr>II.15.  Who do you need to reach?</vt:lpstr>
      <vt:lpstr>Session II Summary</vt:lpstr>
      <vt:lpstr>Session III   ​Managing community feedback as part of an Ebola outbreak response activity</vt:lpstr>
      <vt:lpstr>Session III – Learning Objectives</vt:lpstr>
      <vt:lpstr>III.1.  What are the main types of community feedback?</vt:lpstr>
      <vt:lpstr>III.2.  Reporting options - who do we pass sensitive feedback to?</vt:lpstr>
      <vt:lpstr>III.3.  How do you manage sensitive or serious complaints?</vt:lpstr>
      <vt:lpstr>Exercise - What type of feedback is this?</vt:lpstr>
      <vt:lpstr>III.4.  Why do we need to manage feedback and complaints?</vt:lpstr>
      <vt:lpstr>III.5.  What are the community feedback loop cycles during an Ebola outbreak?</vt:lpstr>
      <vt:lpstr>III.6.  Channels for collecting community feedback during an Ebola response</vt:lpstr>
      <vt:lpstr>Role Play - Collecting and acknowledging feedback</vt:lpstr>
      <vt:lpstr>III.7.  How do you respond community feedback?</vt:lpstr>
      <vt:lpstr>Group Activity – Designing a feedback and complaints system</vt:lpstr>
      <vt:lpstr>Session III Sumary</vt:lpstr>
      <vt:lpstr>Session IV  ​Listening for and managing rumours and stigma as part of an Ebola outbreak response activity</vt:lpstr>
      <vt:lpstr>Session IV – Learning Objectives</vt:lpstr>
      <vt:lpstr>IV.1.  What is the difference between rumours, misinformation, and disinformation?</vt:lpstr>
      <vt:lpstr>IV.2.  What are the different types of rumours?</vt:lpstr>
      <vt:lpstr>Group Activity - The impact of rumours</vt:lpstr>
      <vt:lpstr>IV.3.  Why do we need to address rumours?</vt:lpstr>
      <vt:lpstr>IV.4.  How do you address rumours during an Ebola outbreak?</vt:lpstr>
      <vt:lpstr>Group Activity - Responding to rumours</vt:lpstr>
      <vt:lpstr>IV.5.  Deciding when to act on rumours</vt:lpstr>
      <vt:lpstr>IV.6.  When managing rumours remember</vt:lpstr>
      <vt:lpstr>IV.7.  What is stigma?</vt:lpstr>
      <vt:lpstr>IV.8.  What causes stigma?</vt:lpstr>
      <vt:lpstr>IV.9.  What is the impact?</vt:lpstr>
      <vt:lpstr>IV.10.  How to address stigma?</vt:lpstr>
      <vt:lpstr>Discussion - scenarios</vt:lpstr>
      <vt:lpstr>Scenario</vt:lpstr>
      <vt:lpstr>Session IV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IFRC CEA Ebola Outbreak Response Training</dc:title>
  <dc:creator>Barnaby Skinner</dc:creator>
  <cp:lastModifiedBy>Barnaby Skinner</cp:lastModifiedBy>
  <cp:revision>63</cp:revision>
  <dcterms:created xsi:type="dcterms:W3CDTF">2021-04-28T09:04:31Z</dcterms:created>
  <dcterms:modified xsi:type="dcterms:W3CDTF">2021-09-20T00:05:55Z</dcterms:modified>
</cp:coreProperties>
</file>