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2" r:id="rId2"/>
    <p:sldId id="273" r:id="rId3"/>
    <p:sldId id="291" r:id="rId4"/>
    <p:sldId id="292" r:id="rId5"/>
    <p:sldId id="296" r:id="rId6"/>
    <p:sldId id="30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916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158AB-D38E-4868-9E0D-4E027C5F32B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134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67F4F03-0177-41EF-9DFC-65F4BD22461A}" type="datetimeFigureOut">
              <a:rPr lang="en-US"/>
              <a:pPr>
                <a:defRPr/>
              </a:pPr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A936-95A9-41E8-8A3D-7E2B707742B7}" type="datetime1">
              <a:rPr lang="en-US" smtClean="0"/>
              <a:t>11/10/2019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095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C0459-6F48-4933-9BFD-CDD094B0EA0A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-84" y="2680045"/>
            <a:ext cx="12192000" cy="152400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10</a:t>
            </a:r>
            <a:br>
              <a:rPr lang="en-US" altLang="fr-FR" sz="5200" b="1" dirty="0">
                <a:latin typeface="+mn-lt"/>
              </a:rPr>
            </a:br>
            <a:r>
              <a:rPr lang="fr-FR" sz="5200" b="1" dirty="0">
                <a:latin typeface="+mn-lt"/>
              </a:rPr>
              <a:t>Comment organiser des activités d’engagement communautaire ?</a:t>
            </a:r>
            <a:br>
              <a:rPr lang="en-US" sz="5400" b="1" i="1" dirty="0">
                <a:latin typeface="+mn-lt"/>
              </a:rPr>
            </a:br>
            <a:endParaRPr lang="en-US" altLang="fr-FR" sz="5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6044" y="4556009"/>
            <a:ext cx="589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Objectif de la session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74" y="1472947"/>
            <a:ext cx="10927026" cy="1708403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en-US" sz="2800" dirty="0" err="1"/>
              <a:t>Connaître</a:t>
            </a:r>
            <a:r>
              <a:rPr lang="en-US" sz="2800" dirty="0"/>
              <a:t> les techniques pour engager les </a:t>
            </a:r>
            <a:r>
              <a:rPr lang="en-US" sz="2800" dirty="0" err="1"/>
              <a:t>communautés</a:t>
            </a:r>
            <a:r>
              <a:rPr lang="en-US" sz="2800" dirty="0"/>
              <a:t> (</a:t>
            </a:r>
            <a:r>
              <a:rPr lang="fr-FR" sz="2800" dirty="0"/>
              <a:t>tribunes populaires, dialogues communautaires, visites de porte-à-porte, causeries éducatives)</a:t>
            </a:r>
            <a:endParaRPr lang="en-US" sz="2800" dirty="0"/>
          </a:p>
          <a:p>
            <a:endParaRPr lang="fr-FR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4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025FF9-ED1D-4816-8710-BB13E991C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0975"/>
            <a:ext cx="12192000" cy="1048384"/>
          </a:xfrm>
        </p:spPr>
        <p:txBody>
          <a:bodyPr>
            <a:normAutofit fontScale="90000"/>
          </a:bodyPr>
          <a:lstStyle/>
          <a:p>
            <a:r>
              <a:rPr lang="fr-CA" sz="4000" b="1" dirty="0" err="1"/>
              <a:t>Eléments</a:t>
            </a:r>
            <a:r>
              <a:rPr lang="fr-CA" sz="4000" b="1" dirty="0"/>
              <a:t> clés </a:t>
            </a:r>
            <a:r>
              <a:rPr lang="fr-FR" sz="4000" b="1" dirty="0"/>
              <a:t>pour réussir une bonne activité de communication interpersonnelle</a:t>
            </a:r>
            <a:r>
              <a:rPr lang="fr-CA" sz="4000" b="1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F5A5BF-463E-4073-B28F-C40D3D86C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893" y="1487297"/>
            <a:ext cx="11274214" cy="48860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Préparer l’activité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Connaître le public cible (âge, sexe, types d’activités, niveau d’instruction, intérêt, valeurs, croyances, coutumes etc.)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Choisir le moment pour faire passer le message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Porter des habits adaptés au milieu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Organiser adéquatement le lieu où vous allez faire votre communication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Présenter le sujet de façon claire et précise avec un langage accessible pour la cible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Utiliser des supports de communication si possible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Faire participer tout le monde, respecter et écouter les autres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Expliquer de plusieurs façons différentes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2400" dirty="0"/>
              <a:t>Résumer les discussions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4278772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F5A5BF-463E-4073-B28F-C40D3D86C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786" y="1151386"/>
            <a:ext cx="7500747" cy="4963663"/>
          </a:xfrm>
        </p:spPr>
        <p:txBody>
          <a:bodyPr>
            <a:normAutofit/>
          </a:bodyPr>
          <a:lstStyle/>
          <a:p>
            <a:pPr marL="228600" indent="-228600"/>
            <a:r>
              <a:rPr lang="fr-CA" sz="2800" b="1" dirty="0"/>
              <a:t>Définition : </a:t>
            </a:r>
            <a:r>
              <a:rPr lang="fr-FR" sz="2800" dirty="0"/>
              <a:t>Se rendre dans une famille pour rencontrer une personne ou un groupe de personnes pour </a:t>
            </a:r>
          </a:p>
          <a:p>
            <a:pPr lvl="1"/>
            <a:r>
              <a:rPr lang="fr-FR" sz="2400" dirty="0"/>
              <a:t>Echanger des informations</a:t>
            </a:r>
          </a:p>
          <a:p>
            <a:pPr lvl="1"/>
            <a:r>
              <a:rPr lang="fr-FR" sz="2400" dirty="0"/>
              <a:t>Observer le milieu pour constater d'éventuelles causes de problèmes  de santé</a:t>
            </a:r>
          </a:p>
          <a:p>
            <a:pPr lvl="1"/>
            <a:r>
              <a:rPr lang="fr-FR" sz="2400" dirty="0"/>
              <a:t>Recueillir des informations</a:t>
            </a:r>
          </a:p>
          <a:p>
            <a:pPr lvl="1"/>
            <a:r>
              <a:rPr lang="fr-FR" sz="2400" dirty="0"/>
              <a:t>Donner des conseils</a:t>
            </a:r>
          </a:p>
          <a:p>
            <a:pPr lvl="1"/>
            <a:r>
              <a:rPr lang="fr-FR" sz="2400" dirty="0"/>
              <a:t>Aider à résoudre des problèmes de santé rencontrés dans le ménage</a:t>
            </a:r>
            <a:endParaRPr lang="fr-CA" sz="24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EBDF5C36-3F82-4EF9-BF32-FDEFB2B3B93E}"/>
              </a:ext>
            </a:extLst>
          </p:cNvPr>
          <p:cNvSpPr txBox="1">
            <a:spLocks/>
          </p:cNvSpPr>
          <p:nvPr/>
        </p:nvSpPr>
        <p:spPr>
          <a:xfrm>
            <a:off x="0" y="-804"/>
            <a:ext cx="12192000" cy="87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sz="3600" b="1" dirty="0"/>
              <a:t>Visites porte-à-porte (</a:t>
            </a:r>
            <a:r>
              <a:rPr lang="fr-FR" sz="3600" b="1" dirty="0"/>
              <a:t>visite à domicile)</a:t>
            </a:r>
            <a:endParaRPr lang="fr-CA" sz="3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533" y="1416208"/>
            <a:ext cx="3670141" cy="367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71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0C2C61-77A0-4ED1-A953-D8B85ECEF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944" y="1144529"/>
            <a:ext cx="8243697" cy="5132446"/>
          </a:xfrm>
        </p:spPr>
        <p:txBody>
          <a:bodyPr>
            <a:normAutofit/>
          </a:bodyPr>
          <a:lstStyle/>
          <a:p>
            <a:r>
              <a:rPr lang="fr-CA" sz="2800" b="1" dirty="0"/>
              <a:t>Définition des causeries éducatives : </a:t>
            </a:r>
            <a:r>
              <a:rPr lang="fr-FR" sz="2800" dirty="0"/>
              <a:t>Technique d’échange d’informations entre un animateur et un groupe restreint (15 à 20 personnes) sur un thème spécifique en vue d’aider à l’adoption d’un comportement favorable à la santé</a:t>
            </a:r>
          </a:p>
          <a:p>
            <a:r>
              <a:rPr lang="fr-CA" sz="2800" b="1" dirty="0"/>
              <a:t>Définition des tribunes d’expression populaires : </a:t>
            </a:r>
            <a:r>
              <a:rPr lang="fr-CA" sz="2800" dirty="0"/>
              <a:t>Activité de sensibilisation avec des présentations de thèmes à travers des jeux, chansons ou sketch dans un lieu de fortes affluences afin d’attirer un public à suivre et participer en s’exprimant librement sur un thème donné</a:t>
            </a:r>
          </a:p>
          <a:p>
            <a:pPr marL="0" indent="0">
              <a:buNone/>
            </a:pPr>
            <a:endParaRPr lang="fr-CA" sz="28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E9EDED82-26E8-44CA-A4E3-46A8E8D6A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14400"/>
          </a:xfrm>
        </p:spPr>
        <p:txBody>
          <a:bodyPr>
            <a:normAutofit/>
          </a:bodyPr>
          <a:lstStyle/>
          <a:p>
            <a:r>
              <a:rPr lang="fr-CA" sz="3600" b="1" dirty="0"/>
              <a:t>Causeries éducatives et tribunes d’expression populaires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991" y="935975"/>
            <a:ext cx="2528109" cy="25281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293" y="3321209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5C2644-6DFD-4604-882D-E9B45611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1832"/>
          </a:xfrm>
        </p:spPr>
        <p:txBody>
          <a:bodyPr>
            <a:normAutofit/>
          </a:bodyPr>
          <a:lstStyle/>
          <a:p>
            <a:r>
              <a:rPr lang="fr-CA" sz="3600" b="1" dirty="0"/>
              <a:t>Dialogue communautaire  </a:t>
            </a:r>
            <a:endParaRPr lang="fr-CA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3D73F7-508B-42A3-9161-0504BC9F1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941831"/>
            <a:ext cx="11231880" cy="5249419"/>
          </a:xfrm>
        </p:spPr>
        <p:txBody>
          <a:bodyPr>
            <a:normAutofit fontScale="92500"/>
          </a:bodyPr>
          <a:lstStyle/>
          <a:p>
            <a:pPr marL="228600" indent="-228600"/>
            <a:r>
              <a:rPr lang="fr-CA" sz="2800" b="1" dirty="0"/>
              <a:t>Définition : </a:t>
            </a:r>
            <a:r>
              <a:rPr lang="fr-CA" sz="2800" dirty="0"/>
              <a:t>Discussion organisée dans la communauté par la </a:t>
            </a:r>
            <a:br>
              <a:rPr lang="fr-CA" sz="2800" dirty="0"/>
            </a:br>
            <a:r>
              <a:rPr lang="fr-CA" sz="2800" dirty="0"/>
              <a:t>communauté à la suite d’une situation donnée, conduite par </a:t>
            </a:r>
            <a:br>
              <a:rPr lang="fr-CA" sz="2800" dirty="0"/>
            </a:br>
            <a:r>
              <a:rPr lang="fr-CA" sz="2800" dirty="0"/>
              <a:t>le leader communautaire local (chef de village/chef de quartier, </a:t>
            </a:r>
            <a:br>
              <a:rPr lang="fr-CA" sz="2800" dirty="0"/>
            </a:br>
            <a:r>
              <a:rPr lang="fr-CA" sz="2800" dirty="0"/>
              <a:t>leader religieux, responsable d’une association, etc.)</a:t>
            </a:r>
          </a:p>
          <a:p>
            <a:pPr marL="228600" indent="-228600"/>
            <a:r>
              <a:rPr lang="fr-CA" sz="2800" b="1" dirty="0"/>
              <a:t>Dans le cadre de cette épidémie : </a:t>
            </a:r>
            <a:r>
              <a:rPr lang="fr-CA" sz="2800" dirty="0"/>
              <a:t>Discussion entre les membres </a:t>
            </a:r>
            <a:br>
              <a:rPr lang="fr-CA" sz="2800" dirty="0"/>
            </a:br>
            <a:r>
              <a:rPr lang="fr-CA" sz="2800" dirty="0"/>
              <a:t>de la communauté pour changer la situation de l’épidémie et </a:t>
            </a:r>
            <a:br>
              <a:rPr lang="fr-CA" sz="2800" dirty="0"/>
            </a:br>
            <a:r>
              <a:rPr lang="fr-CA" sz="2800" dirty="0"/>
              <a:t>trouver des solutions  en vue des actions collectives pour stopper la chaine de la transmission</a:t>
            </a:r>
          </a:p>
          <a:p>
            <a:r>
              <a:rPr lang="fr-CA" sz="2800" dirty="0"/>
              <a:t>But du dialogue communautaire :</a:t>
            </a:r>
          </a:p>
          <a:p>
            <a:pPr lvl="1"/>
            <a:r>
              <a:rPr lang="fr-CA" sz="2400" dirty="0"/>
              <a:t>Faire l’analyse de la situation de l’épidémie dans la communauté </a:t>
            </a:r>
          </a:p>
          <a:p>
            <a:pPr lvl="1"/>
            <a:r>
              <a:rPr lang="fr-CA" sz="2400" dirty="0"/>
              <a:t>Discuter des problèmes éventuels survenus dans la communauté à la suite de l’épidémie</a:t>
            </a:r>
          </a:p>
          <a:p>
            <a:pPr lvl="1"/>
            <a:r>
              <a:rPr lang="fr-CA" sz="2400" dirty="0"/>
              <a:t>Adhérer collectivement à une solution communautaire</a:t>
            </a:r>
          </a:p>
          <a:p>
            <a:pPr marL="228600" indent="-228600"/>
            <a:endParaRPr lang="fr-CA" sz="2800" dirty="0"/>
          </a:p>
          <a:p>
            <a:pPr marL="0" indent="0">
              <a:buNone/>
            </a:pPr>
            <a:endParaRPr lang="fr-C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288" y="865630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48470"/>
      </p:ext>
    </p:extLst>
  </p:cSld>
  <p:clrMapOvr>
    <a:masterClrMapping/>
  </p:clrMapOvr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233</TotalTime>
  <Words>281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Calibri</vt:lpstr>
      <vt:lpstr>Times New Roman</vt:lpstr>
      <vt:lpstr>ppt1B35.tmp</vt:lpstr>
      <vt:lpstr>Session 10 Comment organiser des activités d’engagement communautaire ? </vt:lpstr>
      <vt:lpstr>Objectif de la session 10</vt:lpstr>
      <vt:lpstr>Eléments clés pour réussir une bonne activité de communication interpersonnelle </vt:lpstr>
      <vt:lpstr>PowerPoint Presentation</vt:lpstr>
      <vt:lpstr>Causeries éducatives et tribunes d’expression populaires</vt:lpstr>
      <vt:lpstr>Dialogue communautaire  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50</cp:revision>
  <dcterms:created xsi:type="dcterms:W3CDTF">2019-07-07T17:38:06Z</dcterms:created>
  <dcterms:modified xsi:type="dcterms:W3CDTF">2019-11-10T08:49:09Z</dcterms:modified>
</cp:coreProperties>
</file>