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2"/>
  </p:notesMasterIdLst>
  <p:handoutMasterIdLst>
    <p:handoutMasterId r:id="rId23"/>
  </p:handoutMasterIdLst>
  <p:sldIdLst>
    <p:sldId id="272" r:id="rId2"/>
    <p:sldId id="292" r:id="rId3"/>
    <p:sldId id="309" r:id="rId4"/>
    <p:sldId id="311" r:id="rId5"/>
    <p:sldId id="277" r:id="rId6"/>
    <p:sldId id="291" r:id="rId7"/>
    <p:sldId id="307" r:id="rId8"/>
    <p:sldId id="315" r:id="rId9"/>
    <p:sldId id="275" r:id="rId10"/>
    <p:sldId id="308" r:id="rId11"/>
    <p:sldId id="310" r:id="rId12"/>
    <p:sldId id="314" r:id="rId13"/>
    <p:sldId id="276" r:id="rId14"/>
    <p:sldId id="286" r:id="rId15"/>
    <p:sldId id="287" r:id="rId16"/>
    <p:sldId id="288" r:id="rId17"/>
    <p:sldId id="313" r:id="rId18"/>
    <p:sldId id="304" r:id="rId19"/>
    <p:sldId id="285" r:id="rId20"/>
    <p:sldId id="312" r:id="rId2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99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1032" autoAdjust="0"/>
  </p:normalViewPr>
  <p:slideViewPr>
    <p:cSldViewPr snapToGrid="0">
      <p:cViewPr varScale="1">
        <p:scale>
          <a:sx n="72" d="100"/>
          <a:sy n="72" d="100"/>
        </p:scale>
        <p:origin x="456" y="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4" d="100"/>
          <a:sy n="64" d="100"/>
        </p:scale>
        <p:origin x="3115" y="7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A0EA43-1C62-4F0E-9F32-F38E0F29549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5857654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34A12CB-C897-48A4-B159-D427C80EC60C}" type="datetimeFigureOut">
              <a:rPr lang="en-US" smtClean="0"/>
              <a:t>11/10/2019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52E24F2-D425-4B22-9C4C-758F54AF23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48191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Object rect 1"/>
          <p:cNvSpPr>
            <a:spLocks noGrp="1" noRot="1" noChangeAspect="1" noChangeArrowheads="1"/>
          </p:cNvSpPr>
          <p:nvPr>
            <p:ph type="sldImg"/>
          </p:nvPr>
        </p:nvSpPr>
        <p:spPr/>
      </p:sp>
      <p:sp>
        <p:nvSpPr>
          <p:cNvPr id="3" name="Rect 3"/>
          <p:cNvSpPr>
            <a:spLocks noGrp="1" noChangeArrowheads="1"/>
          </p:cNvSpPr>
          <p:nvPr>
            <p:ph type="body" idx="1"/>
          </p:nvPr>
        </p:nvSpPr>
        <p:spPr>
          <a:xfrm>
            <a:off x="914400" y="4330700"/>
            <a:ext cx="5029200" cy="4103688"/>
          </a:xfrm>
          <a:prstGeom prst="rect">
            <a:avLst/>
          </a:prstGeom>
          <a:noFill/>
          <a:ln w="0">
            <a:noFill/>
          </a:ln>
        </p:spPr>
        <p:txBody>
          <a:bodyPr wrap="square" lIns="0" tIns="0" rIns="0" bIns="0" anchor="t"/>
          <a:lstStyle/>
          <a:p>
            <a:pPr marL="0" indent="0" algn="l" defTabSz="508000">
              <a:lnSpc>
                <a:spcPct val="129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en-US" altLang="ko-KR" sz="1800" dirty="0">
              <a:solidFill>
                <a:srgbClr val="000000"/>
              </a:solidFill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4231258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2E24F2-D425-4B22-9C4C-758F54AF23B0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23847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>
            <a:lvl1pPr>
              <a:defRPr>
                <a:cs typeface="Arial" pitchFamily="34" charset="0"/>
              </a:defRPr>
            </a:lvl1pPr>
          </a:lstStyle>
          <a:p>
            <a:pPr>
              <a:defRPr/>
            </a:pPr>
            <a:fld id="{760F9B98-19A4-4FF4-95F8-08C7F512C798}" type="datetime1">
              <a:rPr lang="en-US" smtClean="0"/>
              <a:t>11/10/2019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>
              <a:defRPr>
                <a:cs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>
            <a:lvl1pPr>
              <a:defRPr>
                <a:cs typeface="Arial" pitchFamily="34" charset="0"/>
              </a:defRPr>
            </a:lvl1pPr>
          </a:lstStyle>
          <a:p>
            <a:pPr>
              <a:defRPr/>
            </a:pPr>
            <a:fld id="{2425961B-361E-4E68-AB87-F13E351E80D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858239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B9D90FA-3E70-40A3-8149-2054D27C8D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fr-CA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17B63D35-F60B-4A01-B1D0-6B20927AE0F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A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2277A197-D664-43BD-8232-73C80ED6AD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287872-C980-48E8-8D68-4EA90E2752BC}" type="datetime1">
              <a:rPr lang="fr-CA"/>
              <a:pPr>
                <a:defRPr/>
              </a:pPr>
              <a:t>2019-11-10</a:t>
            </a:fld>
            <a:endParaRPr lang="fr-CA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83A44B34-EFC1-49C6-81BB-1388C73BEB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E64B229-76E1-41A3-9439-80917AA652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F727CE-CBDE-4550-A096-4C11FEC106A4}" type="slidenum">
              <a:rPr lang="fr-CA"/>
              <a:pPr>
                <a:defRPr/>
              </a:pPr>
              <a:t>‹#›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1503792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fr-B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4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4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23AB7F-F6DA-471C-A5C7-DA76979C452B}" type="datetime1">
              <a:rPr lang="en-US" smtClean="0"/>
              <a:t>11/10/2019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4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4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E919DD-BA44-4C32-BD88-93E1628F18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89751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6" r:id="rId2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g"/><Relationship Id="rId3" Type="http://schemas.openxmlformats.org/officeDocument/2006/relationships/image" Target="../media/image1.png"/><Relationship Id="rId7" Type="http://schemas.openxmlformats.org/officeDocument/2006/relationships/image" Target="../media/image5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10" Type="http://schemas.openxmlformats.org/officeDocument/2006/relationships/image" Target="../media/image8.jpg"/><Relationship Id="rId4" Type="http://schemas.openxmlformats.org/officeDocument/2006/relationships/image" Target="../media/image2.png"/><Relationship Id="rId9" Type="http://schemas.openxmlformats.org/officeDocument/2006/relationships/image" Target="../media/image7.jp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755" b="19667"/>
          <a:stretch/>
        </p:blipFill>
        <p:spPr>
          <a:xfrm>
            <a:off x="4858072" y="0"/>
            <a:ext cx="2755208" cy="1724148"/>
          </a:xfrm>
          <a:prstGeom prst="rect">
            <a:avLst/>
          </a:prstGeom>
        </p:spPr>
      </p:pic>
      <p:sp>
        <p:nvSpPr>
          <p:cNvPr id="10243" name="Rectangle 3"/>
          <p:cNvSpPr>
            <a:spLocks noGrp="1" noChangeArrowheads="1"/>
          </p:cNvSpPr>
          <p:nvPr>
            <p:ph type="ctrTitle" idx="4294967295"/>
          </p:nvPr>
        </p:nvSpPr>
        <p:spPr bwMode="auto">
          <a:xfrm>
            <a:off x="0" y="2220072"/>
            <a:ext cx="12192000" cy="1524000"/>
          </a:xfrm>
          <a:prstGeom prst="rect">
            <a:avLst/>
          </a:prstGeom>
          <a:noFill/>
        </p:spPr>
        <p:txBody>
          <a:bodyPr>
            <a:noAutofit/>
          </a:bodyPr>
          <a:lstStyle/>
          <a:p>
            <a:r>
              <a:rPr lang="en-US" altLang="fr-FR" sz="5200" i="1" dirty="0">
                <a:latin typeface="+mn-lt"/>
              </a:rPr>
              <a:t>Session 3</a:t>
            </a:r>
            <a:br>
              <a:rPr lang="en-US" altLang="fr-FR" sz="5200" b="1" dirty="0">
                <a:latin typeface="+mn-lt"/>
              </a:rPr>
            </a:br>
            <a:r>
              <a:rPr lang="fr-FR" altLang="fr-FR" sz="5200" b="1" dirty="0">
                <a:latin typeface="+mn-lt"/>
              </a:rPr>
              <a:t>La </a:t>
            </a:r>
            <a:r>
              <a:rPr lang="fr-FR" sz="5200" b="1" dirty="0">
                <a:latin typeface="+mn-lt"/>
              </a:rPr>
              <a:t>communication du risque</a:t>
            </a:r>
            <a:endParaRPr lang="en-US" altLang="fr-FR" sz="5200" b="1" dirty="0">
              <a:latin typeface="+mn-lt"/>
            </a:endParaRPr>
          </a:p>
        </p:txBody>
      </p:sp>
      <p:grpSp>
        <p:nvGrpSpPr>
          <p:cNvPr id="14" name="Group 13"/>
          <p:cNvGrpSpPr/>
          <p:nvPr/>
        </p:nvGrpSpPr>
        <p:grpSpPr>
          <a:xfrm>
            <a:off x="216823" y="5652505"/>
            <a:ext cx="11644251" cy="1011975"/>
            <a:chOff x="216823" y="5652505"/>
            <a:chExt cx="11644251" cy="1011975"/>
          </a:xfrm>
        </p:grpSpPr>
        <p:pic>
          <p:nvPicPr>
            <p:cNvPr id="21" name="Picture 20"/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0377" b="27509"/>
            <a:stretch/>
          </p:blipFill>
          <p:spPr>
            <a:xfrm>
              <a:off x="5849328" y="5738970"/>
              <a:ext cx="2743200" cy="868680"/>
            </a:xfrm>
            <a:prstGeom prst="rect">
              <a:avLst/>
            </a:prstGeom>
          </p:spPr>
        </p:pic>
        <p:pic>
          <p:nvPicPr>
            <p:cNvPr id="22" name="Picture 21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543903" y="5789906"/>
              <a:ext cx="1317171" cy="766809"/>
            </a:xfrm>
            <a:prstGeom prst="rect">
              <a:avLst/>
            </a:prstGeom>
          </p:spPr>
        </p:pic>
        <p:pic>
          <p:nvPicPr>
            <p:cNvPr id="23" name="Picture 22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16823" y="5758185"/>
              <a:ext cx="1301000" cy="800615"/>
            </a:xfrm>
            <a:prstGeom prst="rect">
              <a:avLst/>
            </a:prstGeom>
          </p:spPr>
        </p:pic>
        <p:pic>
          <p:nvPicPr>
            <p:cNvPr id="24" name="Picture 23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737600" y="5785857"/>
              <a:ext cx="1686560" cy="774906"/>
            </a:xfrm>
            <a:prstGeom prst="rect">
              <a:avLst/>
            </a:prstGeom>
          </p:spPr>
        </p:pic>
        <p:pic>
          <p:nvPicPr>
            <p:cNvPr id="25" name="Picture 24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08907" y="5652505"/>
              <a:ext cx="1187971" cy="1011975"/>
            </a:xfrm>
            <a:prstGeom prst="rect">
              <a:avLst/>
            </a:prstGeom>
          </p:spPr>
        </p:pic>
        <p:pic>
          <p:nvPicPr>
            <p:cNvPr id="26" name="Picture 25"/>
            <p:cNvPicPr>
              <a:picLocks noChangeAspect="1"/>
            </p:cNvPicPr>
            <p:nvPr/>
          </p:nvPicPr>
          <p:blipFill rotWithShape="1"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41088"/>
            <a:stretch/>
          </p:blipFill>
          <p:spPr>
            <a:xfrm>
              <a:off x="4491335" y="5808576"/>
              <a:ext cx="1238250" cy="729468"/>
            </a:xfrm>
            <a:prstGeom prst="rect">
              <a:avLst/>
            </a:prstGeom>
          </p:spPr>
        </p:pic>
        <p:pic>
          <p:nvPicPr>
            <p:cNvPr id="27" name="Picture 26"/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087962" y="5671520"/>
              <a:ext cx="1083904" cy="973943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173596321"/>
      </p:ext>
    </p:extLst>
  </p:cSld>
  <p:clrMapOvr>
    <a:masterClrMapping/>
  </p:clrMapOvr>
  <p:transition spd="slow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re 1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12192000" cy="996696"/>
          </a:xfrm>
        </p:spPr>
        <p:txBody>
          <a:bodyPr>
            <a:normAutofit/>
          </a:bodyPr>
          <a:lstStyle/>
          <a:p>
            <a:pPr algn="ctr"/>
            <a:r>
              <a:rPr lang="fr-FR" altLang="en-US" sz="3600" b="1" dirty="0"/>
              <a:t>Ce que le communicateur doit FAIRE en période de crise</a:t>
            </a:r>
            <a:endParaRPr lang="fr-CA" altLang="en-US" sz="3600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7E199551-2FC9-47A3-AE1D-6D22659F5E5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162598"/>
            <a:ext cx="10972800" cy="4988820"/>
          </a:xfrm>
        </p:spPr>
        <p:txBody>
          <a:bodyPr rtlCol="0">
            <a:normAutofit/>
          </a:bodyPr>
          <a:lstStyle/>
          <a:p>
            <a:pPr>
              <a:defRPr/>
            </a:pPr>
            <a:r>
              <a:rPr lang="fr-FR" sz="2800" b="1" dirty="0"/>
              <a:t>Écouter</a:t>
            </a:r>
            <a:r>
              <a:rPr lang="fr-FR" sz="2800" dirty="0"/>
              <a:t> d’abord les préoccupations et les perceptions pour créer un climat de confiance et prendre des conseils</a:t>
            </a:r>
            <a:endParaRPr lang="fr-CA" sz="2800" dirty="0"/>
          </a:p>
          <a:p>
            <a:pPr fontAlgn="auto">
              <a:spcAft>
                <a:spcPts val="0"/>
              </a:spcAft>
              <a:defRPr/>
            </a:pPr>
            <a:r>
              <a:rPr lang="fr-FR" sz="2800" b="1" dirty="0"/>
              <a:t>Être réceptif </a:t>
            </a:r>
            <a:r>
              <a:rPr lang="fr-FR" sz="2800" dirty="0"/>
              <a:t>et aider à créer un état d'esprit réceptif</a:t>
            </a:r>
            <a:endParaRPr lang="fr-CA" sz="2800" dirty="0"/>
          </a:p>
          <a:p>
            <a:pPr fontAlgn="auto">
              <a:spcAft>
                <a:spcPts val="0"/>
              </a:spcAft>
              <a:defRPr/>
            </a:pPr>
            <a:r>
              <a:rPr lang="fr-FR" sz="2800" dirty="0"/>
              <a:t>Créer une communication </a:t>
            </a:r>
            <a:r>
              <a:rPr lang="fr-FR" sz="2800" dirty="0" err="1"/>
              <a:t>bi-directionnelle</a:t>
            </a:r>
            <a:endParaRPr lang="fr-FR" sz="2800" dirty="0"/>
          </a:p>
          <a:p>
            <a:pPr fontAlgn="auto">
              <a:spcAft>
                <a:spcPts val="0"/>
              </a:spcAft>
              <a:defRPr/>
            </a:pPr>
            <a:r>
              <a:rPr lang="fr-FR" sz="2800" dirty="0"/>
              <a:t>Apporter des informations correctes, précises, et adaptées</a:t>
            </a:r>
          </a:p>
          <a:p>
            <a:pPr fontAlgn="auto">
              <a:spcAft>
                <a:spcPts val="0"/>
              </a:spcAft>
              <a:defRPr/>
            </a:pPr>
            <a:r>
              <a:rPr lang="fr-FR" sz="2800" dirty="0"/>
              <a:t>Expliquer les bénéfices a la communauté des actions a faire pour qu’elle se protège</a:t>
            </a:r>
            <a:endParaRPr lang="fr-CA" sz="2800" dirty="0"/>
          </a:p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fr-CA" sz="2400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44524E5C-1B94-43FB-8CF1-4B821C476A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8971125-8A30-4B81-AC19-DEB59D8D4175}" type="slidenum">
              <a:rPr lang="fr-CA"/>
              <a:pPr>
                <a:defRPr/>
              </a:pPr>
              <a:t>10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91740761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30352F1-9581-45EB-B87D-136BD6A5D1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941832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fr-FR" sz="3600" b="1" dirty="0"/>
              <a:t>Ce que les communautés veulent savoir en période de crise </a:t>
            </a:r>
            <a:endParaRPr lang="fr-CA" sz="3600" dirty="0"/>
          </a:p>
        </p:txBody>
      </p:sp>
      <p:sp>
        <p:nvSpPr>
          <p:cNvPr id="6147" name="Espace réservé du contenu 2"/>
          <p:cNvSpPr>
            <a:spLocks noGrp="1" noChangeArrowheads="1"/>
          </p:cNvSpPr>
          <p:nvPr>
            <p:ph idx="1"/>
          </p:nvPr>
        </p:nvSpPr>
        <p:spPr>
          <a:xfrm>
            <a:off x="609600" y="1076767"/>
            <a:ext cx="10972800" cy="3364604"/>
          </a:xfrm>
        </p:spPr>
        <p:txBody>
          <a:bodyPr>
            <a:noAutofit/>
          </a:bodyPr>
          <a:lstStyle/>
          <a:p>
            <a:r>
              <a:rPr lang="fr-FR" altLang="en-US" sz="2800" dirty="0"/>
              <a:t>Qu’est-ce qui se passe ?</a:t>
            </a:r>
            <a:endParaRPr lang="fr-CA" altLang="en-US" sz="2800" dirty="0"/>
          </a:p>
          <a:p>
            <a:r>
              <a:rPr lang="fr-FR" altLang="en-US" sz="2800" dirty="0"/>
              <a:t>Qu’est-ce que je dois faire pour me protéger et protéger ma famille ?</a:t>
            </a:r>
          </a:p>
          <a:p>
            <a:r>
              <a:rPr lang="fr-FR" altLang="en-US" sz="2800" dirty="0"/>
              <a:t>Pourquoi je dois faire cela et pas autre chose ?</a:t>
            </a:r>
            <a:endParaRPr lang="fr-CA" altLang="en-US" sz="2800" dirty="0"/>
          </a:p>
          <a:p>
            <a:r>
              <a:rPr lang="fr-FR" altLang="en-US" sz="2800" dirty="0"/>
              <a:t>Est-ce que je suis en danger, en sécurité ?</a:t>
            </a:r>
            <a:endParaRPr lang="fr-CA" altLang="en-US" sz="2800" dirty="0"/>
          </a:p>
          <a:p>
            <a:r>
              <a:rPr lang="fr-FR" altLang="en-US" sz="2800" dirty="0"/>
              <a:t>Où est-ce que je peux trouver de l’information et de l’aide ?</a:t>
            </a:r>
          </a:p>
          <a:p>
            <a:r>
              <a:rPr lang="fr-FR" altLang="en-US" sz="2800" dirty="0"/>
              <a:t>Qui sont ceux qui me viennent en aide?</a:t>
            </a:r>
          </a:p>
          <a:p>
            <a:r>
              <a:rPr lang="fr-FR" altLang="en-US" sz="2800" dirty="0"/>
              <a:t>Quand est-ce que ça va se terminer ?</a:t>
            </a:r>
          </a:p>
          <a:p>
            <a:endParaRPr lang="fr-CA" altLang="en-US" sz="2800" dirty="0">
              <a:highlight>
                <a:srgbClr val="FFFF00"/>
              </a:highlight>
            </a:endParaRP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91E100AE-5D1D-447B-BAEC-B6371B646F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760A76E-F521-4133-B62A-4E277C58069D}" type="slidenum">
              <a:rPr lang="fr-CA"/>
              <a:pPr>
                <a:defRPr/>
              </a:pPr>
              <a:t>11</a:t>
            </a:fld>
            <a:endParaRPr lang="fr-CA"/>
          </a:p>
        </p:txBody>
      </p:sp>
      <p:sp>
        <p:nvSpPr>
          <p:cNvPr id="5" name="TextBox 4"/>
          <p:cNvSpPr txBox="1"/>
          <p:nvPr/>
        </p:nvSpPr>
        <p:spPr>
          <a:xfrm>
            <a:off x="989838" y="4951448"/>
            <a:ext cx="10212324" cy="95410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 anchor="ctr" anchorCtr="0">
            <a:spAutoFit/>
          </a:bodyPr>
          <a:lstStyle/>
          <a:p>
            <a:pPr algn="ctr"/>
            <a:r>
              <a:rPr lang="fr-FR" sz="2800" b="1" dirty="0">
                <a:solidFill>
                  <a:srgbClr val="339933"/>
                </a:solidFill>
              </a:rPr>
              <a:t>Exercice : Quelles sont les autres choses que </a:t>
            </a:r>
            <a:br>
              <a:rPr lang="fr-FR" sz="2800" b="1" dirty="0">
                <a:solidFill>
                  <a:srgbClr val="339933"/>
                </a:solidFill>
              </a:rPr>
            </a:br>
            <a:r>
              <a:rPr lang="fr-FR" sz="2800" b="1" dirty="0">
                <a:solidFill>
                  <a:srgbClr val="339933"/>
                </a:solidFill>
              </a:rPr>
              <a:t>les communautés veulent savoir?</a:t>
            </a:r>
          </a:p>
        </p:txBody>
      </p:sp>
    </p:spTree>
    <p:extLst>
      <p:ext uri="{BB962C8B-B14F-4D97-AF65-F5344CB8AC3E}">
        <p14:creationId xmlns:p14="http://schemas.microsoft.com/office/powerpoint/2010/main" val="411122181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425961B-361E-4E68-AB87-F13E351E80D3}" type="slidenum">
              <a:rPr lang="en-US" altLang="en-US" smtClean="0"/>
              <a:pPr>
                <a:defRPr/>
              </a:pPr>
              <a:t>12</a:t>
            </a:fld>
            <a:endParaRPr lang="en-US" altLang="en-US"/>
          </a:p>
        </p:txBody>
      </p:sp>
      <p:sp>
        <p:nvSpPr>
          <p:cNvPr id="3" name="TextBox 2"/>
          <p:cNvSpPr txBox="1"/>
          <p:nvPr/>
        </p:nvSpPr>
        <p:spPr>
          <a:xfrm>
            <a:off x="3058509" y="2396358"/>
            <a:ext cx="597513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400" b="1" dirty="0"/>
              <a:t>Les difficultés</a:t>
            </a:r>
            <a:endParaRPr lang="fr-CD" sz="4400" b="1" dirty="0"/>
          </a:p>
        </p:txBody>
      </p:sp>
    </p:spTree>
    <p:extLst>
      <p:ext uri="{BB962C8B-B14F-4D97-AF65-F5344CB8AC3E}">
        <p14:creationId xmlns:p14="http://schemas.microsoft.com/office/powerpoint/2010/main" val="10813834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30352F1-9581-45EB-B87D-136BD6A5D1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941832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fr-FR" sz="3600" b="1" dirty="0"/>
              <a:t>Le public a changé </a:t>
            </a:r>
            <a:endParaRPr lang="fr-CA" sz="3600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91E100AE-5D1D-447B-BAEC-B6371B646F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760A76E-F521-4133-B62A-4E277C58069D}" type="slidenum">
              <a:rPr lang="fr-CA"/>
              <a:pPr>
                <a:defRPr/>
              </a:pPr>
              <a:t>13</a:t>
            </a:fld>
            <a:endParaRPr lang="fr-CA"/>
          </a:p>
        </p:txBody>
      </p:sp>
      <p:sp>
        <p:nvSpPr>
          <p:cNvPr id="7" name="Espace réservé du contenu 2">
            <a:extLst>
              <a:ext uri="{FF2B5EF4-FFF2-40B4-BE49-F238E27FC236}">
                <a16:creationId xmlns:a16="http://schemas.microsoft.com/office/drawing/2014/main" id="{7E199551-2FC9-47A3-AE1D-6D22659F5E5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6460" y="1029221"/>
            <a:ext cx="6526720" cy="3469627"/>
          </a:xfrm>
        </p:spPr>
        <p:txBody>
          <a:bodyPr rtlCol="0">
            <a:normAutofit/>
          </a:bodyPr>
          <a:lstStyle/>
          <a:p>
            <a:pPr>
              <a:defRPr/>
            </a:pPr>
            <a:r>
              <a:rPr lang="fr-FR" sz="2800" dirty="0"/>
              <a:t>Ecoute de moins en moins les experts, a de moins en moins confiance en eux, se méfie de plus en plus d’eux</a:t>
            </a:r>
          </a:p>
          <a:p>
            <a:pPr>
              <a:defRPr/>
            </a:pPr>
            <a:r>
              <a:rPr lang="fr-FR" sz="2800" dirty="0"/>
              <a:t>Cherche ses informations sur l’internet, les médias sociaux</a:t>
            </a:r>
          </a:p>
          <a:p>
            <a:pPr>
              <a:defRPr/>
            </a:pPr>
            <a:r>
              <a:rPr lang="fr-FR" sz="2800" dirty="0"/>
              <a:t>Croit facilement les informations fausses, les rumeurs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54608" y="1029221"/>
            <a:ext cx="4752412" cy="3162514"/>
          </a:xfrm>
          <a:prstGeom prst="rect">
            <a:avLst/>
          </a:prstGeom>
        </p:spPr>
      </p:pic>
      <p:sp>
        <p:nvSpPr>
          <p:cNvPr id="8" name="Oval Callout 7"/>
          <p:cNvSpPr/>
          <p:nvPr/>
        </p:nvSpPr>
        <p:spPr>
          <a:xfrm>
            <a:off x="7003180" y="988743"/>
            <a:ext cx="2238470" cy="1161149"/>
          </a:xfrm>
          <a:custGeom>
            <a:avLst/>
            <a:gdLst>
              <a:gd name="connsiteX0" fmla="*/ 2325239 w 2350008"/>
              <a:gd name="connsiteY0" fmla="*/ 1024939 h 1114258"/>
              <a:gd name="connsiteX1" fmla="*/ 1904506 w 2350008"/>
              <a:gd name="connsiteY1" fmla="*/ 993879 h 1114258"/>
              <a:gd name="connsiteX2" fmla="*/ 899594 w 2350008"/>
              <a:gd name="connsiteY2" fmla="*/ 1098738 h 1114258"/>
              <a:gd name="connsiteX3" fmla="*/ 299526 w 2350008"/>
              <a:gd name="connsiteY3" fmla="*/ 185541 h 1114258"/>
              <a:gd name="connsiteX4" fmla="*/ 1364783 w 2350008"/>
              <a:gd name="connsiteY4" fmla="*/ 7315 h 1114258"/>
              <a:gd name="connsiteX5" fmla="*/ 2196444 w 2350008"/>
              <a:gd name="connsiteY5" fmla="*/ 832502 h 1114258"/>
              <a:gd name="connsiteX6" fmla="*/ 2325239 w 2350008"/>
              <a:gd name="connsiteY6" fmla="*/ 1024939 h 1114258"/>
              <a:gd name="connsiteX0" fmla="*/ 2103846 w 2144671"/>
              <a:gd name="connsiteY0" fmla="*/ 1096767 h 1186091"/>
              <a:gd name="connsiteX1" fmla="*/ 1683113 w 2144671"/>
              <a:gd name="connsiteY1" fmla="*/ 1065707 h 1186091"/>
              <a:gd name="connsiteX2" fmla="*/ 678201 w 2144671"/>
              <a:gd name="connsiteY2" fmla="*/ 1170566 h 1186091"/>
              <a:gd name="connsiteX3" fmla="*/ 78133 w 2144671"/>
              <a:gd name="connsiteY3" fmla="*/ 257369 h 1186091"/>
              <a:gd name="connsiteX4" fmla="*/ 1225686 w 2144671"/>
              <a:gd name="connsiteY4" fmla="*/ 5991 h 1186091"/>
              <a:gd name="connsiteX5" fmla="*/ 1975051 w 2144671"/>
              <a:gd name="connsiteY5" fmla="*/ 904330 h 1186091"/>
              <a:gd name="connsiteX6" fmla="*/ 2103846 w 2144671"/>
              <a:gd name="connsiteY6" fmla="*/ 1096767 h 1186091"/>
              <a:gd name="connsiteX0" fmla="*/ 2098471 w 2125800"/>
              <a:gd name="connsiteY0" fmla="*/ 1132174 h 1221498"/>
              <a:gd name="connsiteX1" fmla="*/ 1677738 w 2125800"/>
              <a:gd name="connsiteY1" fmla="*/ 1101114 h 1221498"/>
              <a:gd name="connsiteX2" fmla="*/ 672826 w 2125800"/>
              <a:gd name="connsiteY2" fmla="*/ 1205973 h 1221498"/>
              <a:gd name="connsiteX3" fmla="*/ 72758 w 2125800"/>
              <a:gd name="connsiteY3" fmla="*/ 292776 h 1221498"/>
              <a:gd name="connsiteX4" fmla="*/ 1147159 w 2125800"/>
              <a:gd name="connsiteY4" fmla="*/ 4822 h 1221498"/>
              <a:gd name="connsiteX5" fmla="*/ 1969676 w 2125800"/>
              <a:gd name="connsiteY5" fmla="*/ 939737 h 1221498"/>
              <a:gd name="connsiteX6" fmla="*/ 2098471 w 2125800"/>
              <a:gd name="connsiteY6" fmla="*/ 1132174 h 1221498"/>
              <a:gd name="connsiteX0" fmla="*/ 2143762 w 2171091"/>
              <a:gd name="connsiteY0" fmla="*/ 1129728 h 1248970"/>
              <a:gd name="connsiteX1" fmla="*/ 1723029 w 2171091"/>
              <a:gd name="connsiteY1" fmla="*/ 1098668 h 1248970"/>
              <a:gd name="connsiteX2" fmla="*/ 718117 w 2171091"/>
              <a:gd name="connsiteY2" fmla="*/ 1203527 h 1248970"/>
              <a:gd name="connsiteX3" fmla="*/ 8321 w 2171091"/>
              <a:gd name="connsiteY3" fmla="*/ 445778 h 1248970"/>
              <a:gd name="connsiteX4" fmla="*/ 1192450 w 2171091"/>
              <a:gd name="connsiteY4" fmla="*/ 2376 h 1248970"/>
              <a:gd name="connsiteX5" fmla="*/ 2014967 w 2171091"/>
              <a:gd name="connsiteY5" fmla="*/ 937291 h 1248970"/>
              <a:gd name="connsiteX6" fmla="*/ 2143762 w 2171091"/>
              <a:gd name="connsiteY6" fmla="*/ 1129728 h 1248970"/>
              <a:gd name="connsiteX0" fmla="*/ 2170310 w 2197639"/>
              <a:gd name="connsiteY0" fmla="*/ 1129659 h 1208686"/>
              <a:gd name="connsiteX1" fmla="*/ 1749577 w 2197639"/>
              <a:gd name="connsiteY1" fmla="*/ 1098599 h 1208686"/>
              <a:gd name="connsiteX2" fmla="*/ 442913 w 2197639"/>
              <a:gd name="connsiteY2" fmla="*/ 1148594 h 1208686"/>
              <a:gd name="connsiteX3" fmla="*/ 34869 w 2197639"/>
              <a:gd name="connsiteY3" fmla="*/ 445709 h 1208686"/>
              <a:gd name="connsiteX4" fmla="*/ 1218998 w 2197639"/>
              <a:gd name="connsiteY4" fmla="*/ 2307 h 1208686"/>
              <a:gd name="connsiteX5" fmla="*/ 2041515 w 2197639"/>
              <a:gd name="connsiteY5" fmla="*/ 937222 h 1208686"/>
              <a:gd name="connsiteX6" fmla="*/ 2170310 w 2197639"/>
              <a:gd name="connsiteY6" fmla="*/ 1129659 h 1208686"/>
              <a:gd name="connsiteX0" fmla="*/ 2169188 w 2193421"/>
              <a:gd name="connsiteY0" fmla="*/ 993839 h 1072866"/>
              <a:gd name="connsiteX1" fmla="*/ 1748455 w 2193421"/>
              <a:gd name="connsiteY1" fmla="*/ 962779 h 1072866"/>
              <a:gd name="connsiteX2" fmla="*/ 441791 w 2193421"/>
              <a:gd name="connsiteY2" fmla="*/ 1012774 h 1072866"/>
              <a:gd name="connsiteX3" fmla="*/ 33747 w 2193421"/>
              <a:gd name="connsiteY3" fmla="*/ 309889 h 1072866"/>
              <a:gd name="connsiteX4" fmla="*/ 1199588 w 2193421"/>
              <a:gd name="connsiteY4" fmla="*/ 3647 h 1072866"/>
              <a:gd name="connsiteX5" fmla="*/ 2040393 w 2193421"/>
              <a:gd name="connsiteY5" fmla="*/ 801402 h 1072866"/>
              <a:gd name="connsiteX6" fmla="*/ 2169188 w 2193421"/>
              <a:gd name="connsiteY6" fmla="*/ 993839 h 1072866"/>
              <a:gd name="connsiteX0" fmla="*/ 2169188 w 2193421"/>
              <a:gd name="connsiteY0" fmla="*/ 990192 h 1069219"/>
              <a:gd name="connsiteX1" fmla="*/ 1748455 w 2193421"/>
              <a:gd name="connsiteY1" fmla="*/ 959132 h 1069219"/>
              <a:gd name="connsiteX2" fmla="*/ 441791 w 2193421"/>
              <a:gd name="connsiteY2" fmla="*/ 1009127 h 1069219"/>
              <a:gd name="connsiteX3" fmla="*/ 33747 w 2193421"/>
              <a:gd name="connsiteY3" fmla="*/ 306242 h 1069219"/>
              <a:gd name="connsiteX4" fmla="*/ 1199588 w 2193421"/>
              <a:gd name="connsiteY4" fmla="*/ 0 h 1069219"/>
              <a:gd name="connsiteX5" fmla="*/ 2040393 w 2193421"/>
              <a:gd name="connsiteY5" fmla="*/ 797755 h 1069219"/>
              <a:gd name="connsiteX6" fmla="*/ 2169188 w 2193421"/>
              <a:gd name="connsiteY6" fmla="*/ 990192 h 1069219"/>
              <a:gd name="connsiteX0" fmla="*/ 2180059 w 2238470"/>
              <a:gd name="connsiteY0" fmla="*/ 1026768 h 1105795"/>
              <a:gd name="connsiteX1" fmla="*/ 1759326 w 2238470"/>
              <a:gd name="connsiteY1" fmla="*/ 995708 h 1105795"/>
              <a:gd name="connsiteX2" fmla="*/ 452662 w 2238470"/>
              <a:gd name="connsiteY2" fmla="*/ 1045703 h 1105795"/>
              <a:gd name="connsiteX3" fmla="*/ 44618 w 2238470"/>
              <a:gd name="connsiteY3" fmla="*/ 342818 h 1105795"/>
              <a:gd name="connsiteX4" fmla="*/ 1384195 w 2238470"/>
              <a:gd name="connsiteY4" fmla="*/ 0 h 1105795"/>
              <a:gd name="connsiteX5" fmla="*/ 2051264 w 2238470"/>
              <a:gd name="connsiteY5" fmla="*/ 834331 h 1105795"/>
              <a:gd name="connsiteX6" fmla="*/ 2180059 w 2238470"/>
              <a:gd name="connsiteY6" fmla="*/ 1026768 h 1105795"/>
              <a:gd name="connsiteX0" fmla="*/ 2165859 w 2181404"/>
              <a:gd name="connsiteY0" fmla="*/ 1054200 h 1133227"/>
              <a:gd name="connsiteX1" fmla="*/ 1745126 w 2181404"/>
              <a:gd name="connsiteY1" fmla="*/ 1023140 h 1133227"/>
              <a:gd name="connsiteX2" fmla="*/ 438462 w 2181404"/>
              <a:gd name="connsiteY2" fmla="*/ 1073135 h 1133227"/>
              <a:gd name="connsiteX3" fmla="*/ 30418 w 2181404"/>
              <a:gd name="connsiteY3" fmla="*/ 370250 h 1133227"/>
              <a:gd name="connsiteX4" fmla="*/ 1141395 w 2181404"/>
              <a:gd name="connsiteY4" fmla="*/ 0 h 1133227"/>
              <a:gd name="connsiteX5" fmla="*/ 2037064 w 2181404"/>
              <a:gd name="connsiteY5" fmla="*/ 861763 h 1133227"/>
              <a:gd name="connsiteX6" fmla="*/ 2165859 w 2181404"/>
              <a:gd name="connsiteY6" fmla="*/ 1054200 h 1133227"/>
              <a:gd name="connsiteX0" fmla="*/ 2171438 w 2201970"/>
              <a:gd name="connsiteY0" fmla="*/ 1136496 h 1215523"/>
              <a:gd name="connsiteX1" fmla="*/ 1750705 w 2201970"/>
              <a:gd name="connsiteY1" fmla="*/ 1105436 h 1215523"/>
              <a:gd name="connsiteX2" fmla="*/ 444041 w 2201970"/>
              <a:gd name="connsiteY2" fmla="*/ 1155431 h 1215523"/>
              <a:gd name="connsiteX3" fmla="*/ 35997 w 2201970"/>
              <a:gd name="connsiteY3" fmla="*/ 452546 h 1215523"/>
              <a:gd name="connsiteX4" fmla="*/ 1238414 w 2201970"/>
              <a:gd name="connsiteY4" fmla="*/ 0 h 1215523"/>
              <a:gd name="connsiteX5" fmla="*/ 2042643 w 2201970"/>
              <a:gd name="connsiteY5" fmla="*/ 944059 h 1215523"/>
              <a:gd name="connsiteX6" fmla="*/ 2171438 w 2201970"/>
              <a:gd name="connsiteY6" fmla="*/ 1136496 h 1215523"/>
              <a:gd name="connsiteX0" fmla="*/ 2170311 w 2197640"/>
              <a:gd name="connsiteY0" fmla="*/ 1054200 h 1133227"/>
              <a:gd name="connsiteX1" fmla="*/ 1749578 w 2197640"/>
              <a:gd name="connsiteY1" fmla="*/ 1023140 h 1133227"/>
              <a:gd name="connsiteX2" fmla="*/ 442914 w 2197640"/>
              <a:gd name="connsiteY2" fmla="*/ 1073135 h 1133227"/>
              <a:gd name="connsiteX3" fmla="*/ 34870 w 2197640"/>
              <a:gd name="connsiteY3" fmla="*/ 370250 h 1133227"/>
              <a:gd name="connsiteX4" fmla="*/ 1218999 w 2197640"/>
              <a:gd name="connsiteY4" fmla="*/ 0 h 1133227"/>
              <a:gd name="connsiteX5" fmla="*/ 2041516 w 2197640"/>
              <a:gd name="connsiteY5" fmla="*/ 861763 h 1133227"/>
              <a:gd name="connsiteX6" fmla="*/ 2170311 w 2197640"/>
              <a:gd name="connsiteY6" fmla="*/ 1054200 h 1133227"/>
              <a:gd name="connsiteX0" fmla="*/ 2180059 w 2238470"/>
              <a:gd name="connsiteY0" fmla="*/ 1081632 h 1160659"/>
              <a:gd name="connsiteX1" fmla="*/ 1759326 w 2238470"/>
              <a:gd name="connsiteY1" fmla="*/ 1050572 h 1160659"/>
              <a:gd name="connsiteX2" fmla="*/ 452662 w 2238470"/>
              <a:gd name="connsiteY2" fmla="*/ 1100567 h 1160659"/>
              <a:gd name="connsiteX3" fmla="*/ 44618 w 2238470"/>
              <a:gd name="connsiteY3" fmla="*/ 397682 h 1160659"/>
              <a:gd name="connsiteX4" fmla="*/ 1384195 w 2238470"/>
              <a:gd name="connsiteY4" fmla="*/ 0 h 1160659"/>
              <a:gd name="connsiteX5" fmla="*/ 2051264 w 2238470"/>
              <a:gd name="connsiteY5" fmla="*/ 889195 h 1160659"/>
              <a:gd name="connsiteX6" fmla="*/ 2180059 w 2238470"/>
              <a:gd name="connsiteY6" fmla="*/ 1081632 h 1160659"/>
              <a:gd name="connsiteX0" fmla="*/ 2180059 w 2238470"/>
              <a:gd name="connsiteY0" fmla="*/ 1082122 h 1161149"/>
              <a:gd name="connsiteX1" fmla="*/ 1759326 w 2238470"/>
              <a:gd name="connsiteY1" fmla="*/ 1051062 h 1161149"/>
              <a:gd name="connsiteX2" fmla="*/ 452662 w 2238470"/>
              <a:gd name="connsiteY2" fmla="*/ 1101057 h 1161149"/>
              <a:gd name="connsiteX3" fmla="*/ 44618 w 2238470"/>
              <a:gd name="connsiteY3" fmla="*/ 398172 h 1161149"/>
              <a:gd name="connsiteX4" fmla="*/ 1384195 w 2238470"/>
              <a:gd name="connsiteY4" fmla="*/ 490 h 1161149"/>
              <a:gd name="connsiteX5" fmla="*/ 2051264 w 2238470"/>
              <a:gd name="connsiteY5" fmla="*/ 889685 h 1161149"/>
              <a:gd name="connsiteX6" fmla="*/ 2180059 w 2238470"/>
              <a:gd name="connsiteY6" fmla="*/ 1082122 h 11611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238470" h="1161149">
                <a:moveTo>
                  <a:pt x="2180059" y="1082122"/>
                </a:moveTo>
                <a:lnTo>
                  <a:pt x="1759326" y="1051062"/>
                </a:lnTo>
                <a:cubicBezTo>
                  <a:pt x="1476156" y="1157397"/>
                  <a:pt x="738447" y="1209872"/>
                  <a:pt x="452662" y="1101057"/>
                </a:cubicBezTo>
                <a:cubicBezTo>
                  <a:pt x="166877" y="992242"/>
                  <a:pt x="-110638" y="581600"/>
                  <a:pt x="44618" y="398172"/>
                </a:cubicBezTo>
                <a:cubicBezTo>
                  <a:pt x="199874" y="214744"/>
                  <a:pt x="485301" y="-11950"/>
                  <a:pt x="1384195" y="490"/>
                </a:cubicBezTo>
                <a:cubicBezTo>
                  <a:pt x="2191851" y="63164"/>
                  <a:pt x="2455777" y="552354"/>
                  <a:pt x="2051264" y="889685"/>
                </a:cubicBezTo>
                <a:lnTo>
                  <a:pt x="2180059" y="1082122"/>
                </a:lnTo>
                <a:close/>
              </a:path>
            </a:pathLst>
          </a:cu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D" b="1" dirty="0">
                <a:solidFill>
                  <a:schemeClr val="tx1"/>
                </a:solidFill>
              </a:rPr>
              <a:t>Faites-moi confiance, </a:t>
            </a:r>
            <a:br>
              <a:rPr lang="fr-CD" b="1" dirty="0">
                <a:solidFill>
                  <a:schemeClr val="tx1"/>
                </a:solidFill>
              </a:rPr>
            </a:br>
            <a:r>
              <a:rPr lang="fr-CD" b="1" dirty="0">
                <a:solidFill>
                  <a:schemeClr val="tx1"/>
                </a:solidFill>
              </a:rPr>
              <a:t>je suis médecin!</a:t>
            </a:r>
          </a:p>
        </p:txBody>
      </p:sp>
    </p:spTree>
    <p:extLst>
      <p:ext uri="{BB962C8B-B14F-4D97-AF65-F5344CB8AC3E}">
        <p14:creationId xmlns:p14="http://schemas.microsoft.com/office/powerpoint/2010/main" val="229107046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2845B1C-54AA-4DA7-BF72-01CC5122C7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931817"/>
          </a:xfrm>
        </p:spPr>
        <p:txBody>
          <a:bodyPr>
            <a:normAutofit/>
          </a:bodyPr>
          <a:lstStyle/>
          <a:p>
            <a:r>
              <a:rPr lang="fr-FR" sz="3600" b="1" dirty="0"/>
              <a:t>Défis et difficultés</a:t>
            </a:r>
            <a:endParaRPr lang="fr-FR" sz="3600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9728FBEC-2E50-4211-A912-FBC081D1A48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5048" y="1567503"/>
            <a:ext cx="5058176" cy="4153164"/>
          </a:xfrm>
        </p:spPr>
        <p:txBody>
          <a:bodyPr>
            <a:noAutofit/>
          </a:bodyPr>
          <a:lstStyle/>
          <a:p>
            <a:pPr lvl="0"/>
            <a:r>
              <a:rPr lang="en-US" sz="2400" dirty="0" err="1"/>
              <a:t>Rumeurs</a:t>
            </a:r>
            <a:r>
              <a:rPr lang="en-US" sz="2400" dirty="0"/>
              <a:t>, bouche à </a:t>
            </a:r>
            <a:r>
              <a:rPr lang="en-US" sz="2400" dirty="0" err="1"/>
              <a:t>oreille</a:t>
            </a:r>
            <a:endParaRPr lang="fr-CA" sz="2400" dirty="0"/>
          </a:p>
          <a:p>
            <a:pPr lvl="0"/>
            <a:r>
              <a:rPr lang="en-US" sz="2400" dirty="0" err="1"/>
              <a:t>Réticences</a:t>
            </a:r>
            <a:r>
              <a:rPr lang="en-US" sz="2400" dirty="0"/>
              <a:t> </a:t>
            </a:r>
            <a:r>
              <a:rPr lang="en-US" sz="2400" dirty="0" err="1"/>
              <a:t>communautaires</a:t>
            </a:r>
            <a:endParaRPr lang="en-US" sz="2400" dirty="0"/>
          </a:p>
          <a:p>
            <a:pPr lvl="0"/>
            <a:r>
              <a:rPr lang="en-US" sz="2400" dirty="0" err="1"/>
              <a:t>Méfiances</a:t>
            </a:r>
            <a:r>
              <a:rPr lang="en-US" sz="2400" dirty="0"/>
              <a:t> </a:t>
            </a:r>
            <a:r>
              <a:rPr lang="en-US" sz="2400" dirty="0" err="1"/>
              <a:t>envers</a:t>
            </a:r>
            <a:r>
              <a:rPr lang="en-US" sz="2400" dirty="0"/>
              <a:t> le personnel de la </a:t>
            </a:r>
            <a:r>
              <a:rPr lang="en-US" sz="2400" dirty="0" err="1"/>
              <a:t>réponse</a:t>
            </a:r>
            <a:endParaRPr lang="en-US" sz="2400" dirty="0"/>
          </a:p>
          <a:p>
            <a:pPr lvl="0"/>
            <a:r>
              <a:rPr lang="en-US" sz="2400" dirty="0" err="1"/>
              <a:t>Peur</a:t>
            </a:r>
            <a:endParaRPr lang="fr-CA" sz="2400" dirty="0"/>
          </a:p>
          <a:p>
            <a:pPr marL="0" indent="0">
              <a:buNone/>
            </a:pPr>
            <a:endParaRPr lang="fr-CA" sz="2400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9258F2CC-28A5-46C2-98E8-C6402821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4FFF31-3C03-472F-B777-3E5F9BCCBFC4}" type="slidenum">
              <a:rPr lang="fr-CA" smtClean="0"/>
              <a:t>14</a:t>
            </a:fld>
            <a:endParaRPr lang="fr-CA"/>
          </a:p>
        </p:txBody>
      </p:sp>
      <p:sp>
        <p:nvSpPr>
          <p:cNvPr id="5" name="TextBox 4"/>
          <p:cNvSpPr txBox="1"/>
          <p:nvPr/>
        </p:nvSpPr>
        <p:spPr>
          <a:xfrm>
            <a:off x="898806" y="5658744"/>
            <a:ext cx="10394387" cy="52322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 anchor="ctr" anchorCtr="0">
            <a:spAutoFit/>
          </a:bodyPr>
          <a:lstStyle/>
          <a:p>
            <a:pPr algn="ctr"/>
            <a:r>
              <a:rPr lang="fr-FR" sz="2800" b="1" dirty="0">
                <a:solidFill>
                  <a:srgbClr val="339933"/>
                </a:solidFill>
              </a:rPr>
              <a:t>Exercice : Quelles sont d’autres difficultés ?</a:t>
            </a:r>
          </a:p>
        </p:txBody>
      </p:sp>
      <p:sp>
        <p:nvSpPr>
          <p:cNvPr id="7" name="Espace réservé du contenu 2">
            <a:extLst>
              <a:ext uri="{FF2B5EF4-FFF2-40B4-BE49-F238E27FC236}">
                <a16:creationId xmlns:a16="http://schemas.microsoft.com/office/drawing/2014/main" id="{9728FBEC-2E50-4211-A912-FBC081D1A485}"/>
              </a:ext>
            </a:extLst>
          </p:cNvPr>
          <p:cNvSpPr txBox="1">
            <a:spLocks/>
          </p:cNvSpPr>
          <p:nvPr/>
        </p:nvSpPr>
        <p:spPr>
          <a:xfrm>
            <a:off x="6235017" y="1505579"/>
            <a:ext cx="5058176" cy="415316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 err="1"/>
              <a:t>Mobilité</a:t>
            </a:r>
            <a:r>
              <a:rPr lang="en-US" sz="2400" dirty="0"/>
              <a:t> de la population</a:t>
            </a:r>
          </a:p>
          <a:p>
            <a:r>
              <a:rPr lang="fr-CA" sz="2400" dirty="0"/>
              <a:t>Difficultés d’accès aux malades (isolement de la communauté)</a:t>
            </a:r>
          </a:p>
          <a:p>
            <a:r>
              <a:rPr lang="en-US" sz="2400" dirty="0" err="1"/>
              <a:t>Technologie</a:t>
            </a:r>
            <a:r>
              <a:rPr lang="en-US" sz="2400" dirty="0"/>
              <a:t> mobile/</a:t>
            </a:r>
            <a:r>
              <a:rPr lang="en-US" sz="2400" dirty="0" err="1"/>
              <a:t>média</a:t>
            </a:r>
            <a:r>
              <a:rPr lang="en-US" sz="2400" dirty="0"/>
              <a:t> </a:t>
            </a:r>
            <a:r>
              <a:rPr lang="en-US" sz="2400" dirty="0" err="1"/>
              <a:t>sociaux</a:t>
            </a:r>
            <a:endParaRPr lang="fr-CA" sz="2400" dirty="0"/>
          </a:p>
          <a:p>
            <a:r>
              <a:rPr lang="en-US" sz="2400" dirty="0" err="1"/>
              <a:t>Climat</a:t>
            </a:r>
            <a:r>
              <a:rPr lang="en-US" sz="2400" dirty="0"/>
              <a:t> </a:t>
            </a:r>
            <a:r>
              <a:rPr lang="en-US" sz="2400" dirty="0" err="1"/>
              <a:t>politique</a:t>
            </a:r>
            <a:r>
              <a:rPr lang="en-US" sz="2400" dirty="0"/>
              <a:t>/</a:t>
            </a:r>
            <a:r>
              <a:rPr lang="en-US" sz="2400" dirty="0" err="1"/>
              <a:t>conflit</a:t>
            </a:r>
            <a:endParaRPr lang="fr-CA" sz="2400" dirty="0"/>
          </a:p>
          <a:p>
            <a:pPr marL="0" indent="0">
              <a:buFont typeface="Arial" pitchFamily="34" charset="0"/>
              <a:buNone/>
            </a:pPr>
            <a:endParaRPr lang="fr-CA" sz="2400" dirty="0"/>
          </a:p>
        </p:txBody>
      </p:sp>
    </p:spTree>
    <p:extLst>
      <p:ext uri="{BB962C8B-B14F-4D97-AF65-F5344CB8AC3E}">
        <p14:creationId xmlns:p14="http://schemas.microsoft.com/office/powerpoint/2010/main" val="164972882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2845B1C-54AA-4DA7-BF72-01CC5122C7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969264"/>
          </a:xfrm>
        </p:spPr>
        <p:txBody>
          <a:bodyPr>
            <a:normAutofit/>
          </a:bodyPr>
          <a:lstStyle/>
          <a:p>
            <a:r>
              <a:rPr lang="fr-FR" sz="3600" b="1" dirty="0"/>
              <a:t>Les rumeurs, c’est quoi ?</a:t>
            </a:r>
            <a:endParaRPr lang="fr-CA" sz="3600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9728FBEC-2E50-4211-A912-FBC081D1A48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156861"/>
            <a:ext cx="10972800" cy="4078329"/>
          </a:xfrm>
        </p:spPr>
        <p:txBody>
          <a:bodyPr>
            <a:noAutofit/>
          </a:bodyPr>
          <a:lstStyle/>
          <a:p>
            <a:pPr lvl="0"/>
            <a:r>
              <a:rPr lang="fr-FR" sz="2800" dirty="0"/>
              <a:t>Informations non vérifiées pouvant être propagées intentionnellement ou non</a:t>
            </a:r>
            <a:endParaRPr lang="fr-CA" sz="2800" dirty="0"/>
          </a:p>
          <a:p>
            <a:pPr lvl="0"/>
            <a:r>
              <a:rPr lang="fr-CA" sz="2800" dirty="0"/>
              <a:t>Informations incomplètes</a:t>
            </a:r>
          </a:p>
          <a:p>
            <a:pPr lvl="0"/>
            <a:r>
              <a:rPr lang="fr-FR" sz="2800" dirty="0"/>
              <a:t>Peuvent être vraies, fausses, un mélange des deux</a:t>
            </a:r>
            <a:endParaRPr lang="fr-CA" sz="2800" dirty="0"/>
          </a:p>
          <a:p>
            <a:pPr lvl="0"/>
            <a:r>
              <a:rPr lang="fr-FR" sz="2800" dirty="0"/>
              <a:t>Souvent perçues comme négatives, mais ayant un gros impact et même pouvant être utiles</a:t>
            </a:r>
            <a:endParaRPr lang="fr-CA" sz="2800" dirty="0"/>
          </a:p>
          <a:p>
            <a:pPr lvl="0"/>
            <a:r>
              <a:rPr lang="fr-FR" sz="2800" dirty="0"/>
              <a:t>Peuvent être sur la réponse elle-même ou la société en général</a:t>
            </a:r>
            <a:endParaRPr lang="fr-CA" sz="2800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A3E1290F-27CF-4A46-8854-2619E687AF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4FFF31-3C03-472F-B777-3E5F9BCCBFC4}" type="slidenum">
              <a:rPr lang="fr-CA" smtClean="0"/>
              <a:t>15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88195504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C7A89DB-7832-43C9-834E-21C4C131C5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06656" cy="950976"/>
          </a:xfrm>
        </p:spPr>
        <p:txBody>
          <a:bodyPr>
            <a:noAutofit/>
          </a:bodyPr>
          <a:lstStyle/>
          <a:p>
            <a:r>
              <a:rPr lang="fr-FR" sz="3600" b="1" dirty="0"/>
              <a:t> </a:t>
            </a:r>
            <a:br>
              <a:rPr lang="fr-CA" sz="3600" dirty="0"/>
            </a:br>
            <a:r>
              <a:rPr lang="fr-FR" sz="3600" b="1" dirty="0"/>
              <a:t>Faut-il ignorer ou nier les rumeurs ?</a:t>
            </a:r>
            <a:br>
              <a:rPr lang="fr-CA" sz="3600" dirty="0"/>
            </a:br>
            <a:endParaRPr lang="fr-CA" sz="3600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228D04A3-0821-4312-8629-D8E5EE86A48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2924" y="1042416"/>
            <a:ext cx="11442563" cy="4160520"/>
          </a:xfrm>
        </p:spPr>
        <p:txBody>
          <a:bodyPr>
            <a:noAutofit/>
          </a:bodyPr>
          <a:lstStyle/>
          <a:p>
            <a:pPr lvl="0"/>
            <a:r>
              <a:rPr lang="fr-FR" sz="2800" dirty="0"/>
              <a:t>NON ! Il faut les répertorier et les orienter</a:t>
            </a:r>
          </a:p>
          <a:p>
            <a:pPr lvl="1"/>
            <a:r>
              <a:rPr lang="fr-FR" sz="2400" dirty="0"/>
              <a:t>Elles peuvent fournir des informations utiles pour la réponse </a:t>
            </a:r>
          </a:p>
          <a:p>
            <a:pPr lvl="1"/>
            <a:r>
              <a:rPr lang="fr-FR" sz="2400" dirty="0"/>
              <a:t>Elles peuvent menacer des vies et faire souffrir</a:t>
            </a:r>
          </a:p>
          <a:p>
            <a:pPr lvl="0"/>
            <a:r>
              <a:rPr lang="fr-FR" sz="2800" dirty="0"/>
              <a:t>Remplacez-les par des informations vraies et aidez les gens à faire des choix éclairés</a:t>
            </a:r>
            <a:endParaRPr lang="fr-CA" sz="2800" dirty="0"/>
          </a:p>
          <a:p>
            <a:r>
              <a:rPr lang="fr-FR" sz="2800" dirty="0"/>
              <a:t>Assurez-vous que votre personnel et les bénévoles ont la bonne information</a:t>
            </a:r>
            <a:endParaRPr lang="fr-CA" sz="2800" dirty="0"/>
          </a:p>
          <a:p>
            <a:pPr lvl="0"/>
            <a:r>
              <a:rPr lang="fr-FR" sz="2800" dirty="0"/>
              <a:t>Utilisez la langue locale, les mots appropriés</a:t>
            </a:r>
            <a:endParaRPr lang="fr-CA" sz="2800" dirty="0"/>
          </a:p>
          <a:p>
            <a:pPr lvl="0"/>
            <a:r>
              <a:rPr lang="fr-FR" sz="2800" dirty="0"/>
              <a:t>Respecter les coutumes et la culture locales</a:t>
            </a:r>
            <a:endParaRPr lang="fr-CA" sz="2800" dirty="0"/>
          </a:p>
          <a:p>
            <a:pPr lvl="0"/>
            <a:r>
              <a:rPr lang="fr-FR" sz="2800" dirty="0"/>
              <a:t>Engagez la conversation et vérifiez que vous êtes bien compris</a:t>
            </a:r>
            <a:endParaRPr lang="fr-CA" sz="2800" dirty="0"/>
          </a:p>
          <a:p>
            <a:pPr lvl="0"/>
            <a:endParaRPr lang="fr-CA" sz="2800" dirty="0"/>
          </a:p>
          <a:p>
            <a:pPr marL="0" indent="0">
              <a:buNone/>
            </a:pPr>
            <a:endParaRPr lang="fr-CA" sz="2800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B22CC638-B042-4E86-9A5D-2D962C0A96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4FFF31-3C03-472F-B777-3E5F9BCCBFC4}" type="slidenum">
              <a:rPr lang="fr-CA" smtClean="0"/>
              <a:t>16</a:t>
            </a:fld>
            <a:endParaRPr lang="fr-CA"/>
          </a:p>
        </p:txBody>
      </p:sp>
      <p:sp>
        <p:nvSpPr>
          <p:cNvPr id="5" name="TextBox 4"/>
          <p:cNvSpPr txBox="1"/>
          <p:nvPr/>
        </p:nvSpPr>
        <p:spPr>
          <a:xfrm>
            <a:off x="462924" y="6015696"/>
            <a:ext cx="11164389" cy="52322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2800" b="1" dirty="0"/>
              <a:t>S'engager et réagir</a:t>
            </a:r>
            <a:endParaRPr lang="fr-CA" sz="2800" b="1" dirty="0"/>
          </a:p>
        </p:txBody>
      </p:sp>
    </p:spTree>
    <p:extLst>
      <p:ext uri="{BB962C8B-B14F-4D97-AF65-F5344CB8AC3E}">
        <p14:creationId xmlns:p14="http://schemas.microsoft.com/office/powerpoint/2010/main" val="16696243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425961B-361E-4E68-AB87-F13E351E80D3}" type="slidenum">
              <a:rPr lang="en-US" altLang="en-US" smtClean="0"/>
              <a:pPr>
                <a:defRPr/>
              </a:pPr>
              <a:t>17</a:t>
            </a:fld>
            <a:endParaRPr lang="en-US" altLang="en-US"/>
          </a:p>
        </p:txBody>
      </p:sp>
      <p:sp>
        <p:nvSpPr>
          <p:cNvPr id="3" name="TextBox 2"/>
          <p:cNvSpPr txBox="1"/>
          <p:nvPr/>
        </p:nvSpPr>
        <p:spPr>
          <a:xfrm>
            <a:off x="3004400" y="1845123"/>
            <a:ext cx="5975131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400" b="1" dirty="0"/>
              <a:t>La Communication du Risque et de l’Engagement Communautaire (CREC)</a:t>
            </a:r>
            <a:endParaRPr lang="fr-CD" sz="4400" b="1" dirty="0"/>
          </a:p>
        </p:txBody>
      </p:sp>
    </p:spTree>
    <p:extLst>
      <p:ext uri="{BB962C8B-B14F-4D97-AF65-F5344CB8AC3E}">
        <p14:creationId xmlns:p14="http://schemas.microsoft.com/office/powerpoint/2010/main" val="293336742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1005840"/>
          </a:xfrm>
        </p:spPr>
        <p:txBody>
          <a:bodyPr>
            <a:normAutofit/>
          </a:bodyPr>
          <a:lstStyle/>
          <a:p>
            <a:r>
              <a:rPr lang="fr-FR" sz="3600" b="1" dirty="0"/>
              <a:t>Bénéfice de la CREC pour la communauté</a:t>
            </a:r>
            <a:endParaRPr lang="fr-FR" sz="3600" b="1" strike="sngStrike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27404" y="1413708"/>
            <a:ext cx="6595872" cy="4890110"/>
          </a:xfrm>
        </p:spPr>
        <p:txBody>
          <a:bodyPr>
            <a:noAutofit/>
          </a:bodyPr>
          <a:lstStyle/>
          <a:p>
            <a:r>
              <a:rPr lang="fr-FR" sz="2800" dirty="0"/>
              <a:t>La bonne communication sur les risques mène à l’engagement communautaire</a:t>
            </a:r>
          </a:p>
          <a:p>
            <a:r>
              <a:rPr lang="fr-FR" sz="2800" dirty="0"/>
              <a:t>Quand la communauté comprend la menace et le danger elle peut prendre des décisions éclairées pour s’approprier des actions</a:t>
            </a:r>
          </a:p>
          <a:p>
            <a:r>
              <a:rPr lang="fr-FR" sz="2800" dirty="0"/>
              <a:t>La communauté a besoin de connaitre et comprendre le pourquoi des actions suggérées par le communicateur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42510" y="1298451"/>
            <a:ext cx="3641185" cy="36411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151712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FCB733F-31ED-4363-996C-458372804F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52254"/>
            <a:ext cx="12192000" cy="769935"/>
          </a:xfrm>
        </p:spPr>
        <p:txBody>
          <a:bodyPr>
            <a:noAutofit/>
          </a:bodyPr>
          <a:lstStyle/>
          <a:p>
            <a:r>
              <a:rPr lang="fr-FR" sz="3600" b="1" dirty="0"/>
              <a:t>En période de crise…</a:t>
            </a:r>
            <a:endParaRPr lang="fr-CA" sz="3600" b="1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ABE1EC1B-264C-43A0-B4E7-9EBD4EF396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4FFF31-3C03-472F-B777-3E5F9BCCBFC4}" type="slidenum">
              <a:rPr lang="fr-CA" smtClean="0"/>
              <a:t>19</a:t>
            </a:fld>
            <a:endParaRPr lang="fr-CA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19296016"/>
              </p:ext>
            </p:extLst>
          </p:nvPr>
        </p:nvGraphicFramePr>
        <p:xfrm>
          <a:off x="328126" y="1079834"/>
          <a:ext cx="11535748" cy="5516880"/>
        </p:xfrm>
        <a:graphic>
          <a:graphicData uri="http://schemas.openxmlformats.org/drawingml/2006/table">
            <a:tbl>
              <a:tblPr firstRow="1" bandRow="1">
                <a:tableStyleId>{9D7B26C5-4107-4FEC-AEDC-1716B250A1EF}</a:tableStyleId>
              </a:tblPr>
              <a:tblGrid>
                <a:gridCol w="4122576">
                  <a:extLst>
                    <a:ext uri="{9D8B030D-6E8A-4147-A177-3AD203B41FA5}">
                      <a16:colId xmlns:a16="http://schemas.microsoft.com/office/drawing/2014/main" val="716815674"/>
                    </a:ext>
                  </a:extLst>
                </a:gridCol>
                <a:gridCol w="7413172">
                  <a:extLst>
                    <a:ext uri="{9D8B030D-6E8A-4147-A177-3AD203B41FA5}">
                      <a16:colId xmlns:a16="http://schemas.microsoft.com/office/drawing/2014/main" val="133424102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sz="2000" dirty="0"/>
                        <a:t>Communication &amp; engagement communautaire peuvent</a:t>
                      </a:r>
                      <a:endParaRPr lang="fr-CD" sz="2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D" sz="2000" dirty="0"/>
                        <a:t>Dans le but de</a:t>
                      </a:r>
                      <a:endParaRPr lang="fr-CD" sz="2000" b="1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5553755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000" dirty="0"/>
                        <a:t>Alerter des risques et des dangers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fr-FR" sz="2000" dirty="0"/>
                        <a:t>Sauver des vies</a:t>
                      </a:r>
                      <a:endParaRPr lang="fr-CA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02051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000" dirty="0"/>
                        <a:t>Réduire la peur et l'anxiété et</a:t>
                      </a:r>
                      <a:endParaRPr lang="fr-CD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fr-FR" sz="2000" dirty="0"/>
                        <a:t>Développer la confiance avec les communautés</a:t>
                      </a:r>
                      <a:endParaRPr lang="fr-CA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3629417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000" dirty="0"/>
                        <a:t>Engager des conversations et écouter les questions, les réactions, les plaintes et les rumeurs des gens</a:t>
                      </a:r>
                      <a:endParaRPr lang="fr-CD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33363" marR="0" lvl="0" indent="-233363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fr-FR" sz="2000" dirty="0"/>
                        <a:t>Les utiliser pour adapter et </a:t>
                      </a:r>
                      <a:r>
                        <a:rPr lang="fr-FR" sz="20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informer la  réponse</a:t>
                      </a:r>
                      <a:endParaRPr lang="fr-CA" sz="20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233363" marR="0" lvl="0" indent="-233363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fr-FR" sz="2000" dirty="0"/>
                        <a:t>Dissiper les rumeurs et la désinformation</a:t>
                      </a:r>
                    </a:p>
                    <a:p>
                      <a:pPr marL="233363" marR="0" lvl="0" indent="-233363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fr-FR" sz="2000" dirty="0"/>
                        <a:t>Donner une voix aux populations</a:t>
                      </a:r>
                      <a:endParaRPr lang="fr-CA" sz="2000" dirty="0"/>
                    </a:p>
                    <a:p>
                      <a:pPr marL="233363" marR="0" lvl="0" indent="-233363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fr-FR" sz="2000" dirty="0"/>
                        <a:t>Aider à identifier des solutions</a:t>
                      </a:r>
                      <a:endParaRPr lang="fr-CA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9656579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000" dirty="0"/>
                        <a:t>Utiliser des approches innovantes</a:t>
                      </a:r>
                      <a:endParaRPr lang="fr-CA" sz="2000" dirty="0"/>
                    </a:p>
                    <a:p>
                      <a:endParaRPr lang="fr-CD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fr-FR" sz="2000" dirty="0"/>
                        <a:t>Encourager les changements de comportement</a:t>
                      </a:r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fr-FR" sz="2000" dirty="0"/>
                        <a:t>Faire accepter les actions de protection et de prévention</a:t>
                      </a:r>
                      <a:endParaRPr lang="fr-CD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4816117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000" dirty="0"/>
                        <a:t>Utiliser les méthodes de communication les plus appropriées</a:t>
                      </a:r>
                      <a:endParaRPr lang="fr-CA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fr-FR" sz="2000" dirty="0"/>
                        <a:t>Donner des </a:t>
                      </a:r>
                      <a:r>
                        <a:rPr lang="fr-FR" sz="20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informations vitales, correctes, pertinentes, </a:t>
                      </a:r>
                      <a:r>
                        <a:rPr lang="fr-FR" sz="2000" dirty="0"/>
                        <a:t>et exploitables </a:t>
                      </a:r>
                      <a:endParaRPr lang="fr-CD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5832867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000" dirty="0"/>
                        <a:t>Responsabiliser les organisations</a:t>
                      </a:r>
                      <a:endParaRPr lang="fr-CA" sz="2000" dirty="0"/>
                    </a:p>
                    <a:p>
                      <a:endParaRPr lang="fr-CD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33363" marR="0" lvl="0" indent="-233363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fr-FR" sz="20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Générer</a:t>
                      </a:r>
                      <a:r>
                        <a:rPr lang="fr-FR" sz="2000" dirty="0"/>
                        <a:t> une action et mobiliser des ressources</a:t>
                      </a:r>
                      <a:endParaRPr lang="fr-CA" sz="2000" dirty="0"/>
                    </a:p>
                    <a:p>
                      <a:pPr marL="233363" marR="0" lvl="0" indent="-233363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fr-FR" sz="2000" dirty="0"/>
                        <a:t>Renforcer les efforts d’aide/d’assistance</a:t>
                      </a:r>
                    </a:p>
                    <a:p>
                      <a:pPr marL="233363" marR="0" lvl="0" indent="-233363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fr-FR" sz="2000" dirty="0"/>
                        <a:t>Aider les communautés à trouver des solutions</a:t>
                      </a:r>
                      <a:endParaRPr lang="fr-CA" sz="2000" dirty="0"/>
                    </a:p>
                    <a:p>
                      <a:pPr marL="233363" marR="0" lvl="0" indent="-233363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fr-FR" sz="2000" dirty="0"/>
                        <a:t>Fournir un soutien psycho-social</a:t>
                      </a:r>
                      <a:endParaRPr lang="fr-CA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68663075"/>
                  </a:ext>
                </a:extLst>
              </a:tr>
            </a:tbl>
          </a:graphicData>
        </a:graphic>
      </p:graphicFrame>
      <p:sp>
        <p:nvSpPr>
          <p:cNvPr id="6" name="Espace réservé du contenu 2">
            <a:extLst>
              <a:ext uri="{FF2B5EF4-FFF2-40B4-BE49-F238E27FC236}">
                <a16:creationId xmlns:a16="http://schemas.microsoft.com/office/drawing/2014/main" id="{F64F4113-3CB5-471C-A30A-D6FD6A7B19AB}"/>
              </a:ext>
            </a:extLst>
          </p:cNvPr>
          <p:cNvSpPr txBox="1">
            <a:spLocks/>
          </p:cNvSpPr>
          <p:nvPr/>
        </p:nvSpPr>
        <p:spPr>
          <a:xfrm>
            <a:off x="9739884" y="1160905"/>
            <a:ext cx="4904232" cy="522185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endParaRPr lang="fr-CA" sz="1800" dirty="0"/>
          </a:p>
        </p:txBody>
      </p:sp>
    </p:spTree>
    <p:extLst>
      <p:ext uri="{BB962C8B-B14F-4D97-AF65-F5344CB8AC3E}">
        <p14:creationId xmlns:p14="http://schemas.microsoft.com/office/powerpoint/2010/main" val="19629645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1143000"/>
          </a:xfrm>
        </p:spPr>
        <p:txBody>
          <a:bodyPr>
            <a:normAutofit/>
          </a:bodyPr>
          <a:lstStyle/>
          <a:p>
            <a:r>
              <a:rPr lang="en-US" sz="3600" b="1" dirty="0" err="1"/>
              <a:t>Objectifs</a:t>
            </a:r>
            <a:r>
              <a:rPr lang="en-US" sz="3600" b="1" dirty="0"/>
              <a:t> de la session 3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4269" y="1365392"/>
            <a:ext cx="10502537" cy="3889247"/>
          </a:xfrm>
        </p:spPr>
        <p:txBody>
          <a:bodyPr>
            <a:normAutofit/>
          </a:bodyPr>
          <a:lstStyle/>
          <a:p>
            <a:r>
              <a:rPr lang="en-US" altLang="en-US" sz="2800" dirty="0" err="1"/>
              <a:t>Comprendre</a:t>
            </a:r>
            <a:r>
              <a:rPr lang="en-US" altLang="en-US" sz="2800" dirty="0"/>
              <a:t> les </a:t>
            </a:r>
            <a:r>
              <a:rPr lang="en-US" altLang="en-US" sz="2800" dirty="0" err="1"/>
              <a:t>éléments</a:t>
            </a:r>
            <a:r>
              <a:rPr lang="en-US" altLang="en-US" sz="2800" dirty="0"/>
              <a:t> de la communication du </a:t>
            </a:r>
            <a:r>
              <a:rPr lang="en-US" altLang="en-US" sz="2800" dirty="0" err="1"/>
              <a:t>risque</a:t>
            </a:r>
            <a:endParaRPr lang="en-US" altLang="en-US" sz="2800" dirty="0"/>
          </a:p>
          <a:p>
            <a:r>
              <a:rPr lang="en-US" altLang="en-US" sz="2800" dirty="0" err="1"/>
              <a:t>Comprendre</a:t>
            </a:r>
            <a:r>
              <a:rPr lang="en-US" altLang="en-US" sz="2800" dirty="0"/>
              <a:t> les </a:t>
            </a:r>
            <a:r>
              <a:rPr lang="en-US" altLang="en-US" sz="2800" dirty="0" err="1"/>
              <a:t>réactions</a:t>
            </a:r>
            <a:r>
              <a:rPr lang="en-US" altLang="en-US" sz="2800" dirty="0"/>
              <a:t> des </a:t>
            </a:r>
            <a:r>
              <a:rPr lang="en-US" altLang="en-US" sz="2800" dirty="0" err="1"/>
              <a:t>personnes</a:t>
            </a:r>
            <a:r>
              <a:rPr lang="en-US" altLang="en-US" sz="2800" dirty="0"/>
              <a:t> </a:t>
            </a:r>
            <a:r>
              <a:rPr lang="fr-CD" altLang="en-US" sz="2800" dirty="0"/>
              <a:t>affectées</a:t>
            </a:r>
            <a:r>
              <a:rPr lang="en-US" altLang="en-US" sz="2800" dirty="0"/>
              <a:t> par </a:t>
            </a:r>
            <a:r>
              <a:rPr lang="en-US" altLang="en-US" sz="2800" dirty="0" err="1"/>
              <a:t>une</a:t>
            </a:r>
            <a:r>
              <a:rPr lang="en-US" altLang="en-US" sz="2800" dirty="0"/>
              <a:t> </a:t>
            </a:r>
            <a:r>
              <a:rPr lang="en-US" altLang="en-US" sz="2800" dirty="0" err="1"/>
              <a:t>crise</a:t>
            </a:r>
            <a:r>
              <a:rPr lang="en-US" altLang="en-US" sz="2800" dirty="0"/>
              <a:t> </a:t>
            </a:r>
          </a:p>
          <a:p>
            <a:r>
              <a:rPr lang="en-US" altLang="en-US" sz="2800" dirty="0"/>
              <a:t>Savoir </a:t>
            </a:r>
            <a:r>
              <a:rPr lang="en-US" altLang="en-US" sz="2800" dirty="0" err="1"/>
              <a:t>communiquer</a:t>
            </a:r>
            <a:r>
              <a:rPr lang="en-US" altLang="en-US" sz="2800" dirty="0"/>
              <a:t> avec les </a:t>
            </a:r>
            <a:r>
              <a:rPr lang="en-US" altLang="en-US" sz="2800" dirty="0" err="1"/>
              <a:t>communautés</a:t>
            </a:r>
            <a:r>
              <a:rPr lang="en-US" altLang="en-US" sz="2800" dirty="0"/>
              <a:t> pendant </a:t>
            </a:r>
            <a:r>
              <a:rPr lang="en-US" altLang="en-US" sz="2800" dirty="0" err="1"/>
              <a:t>une</a:t>
            </a:r>
            <a:r>
              <a:rPr lang="en-US" altLang="en-US" sz="2800" dirty="0"/>
              <a:t> </a:t>
            </a:r>
            <a:r>
              <a:rPr lang="en-US" altLang="en-US" sz="2800" dirty="0" err="1"/>
              <a:t>crise</a:t>
            </a:r>
            <a:endParaRPr lang="en-US" altLang="en-US" sz="2800" dirty="0"/>
          </a:p>
          <a:p>
            <a:r>
              <a:rPr lang="en-US" altLang="en-US" sz="2800" dirty="0" err="1"/>
              <a:t>Renforcer</a:t>
            </a:r>
            <a:r>
              <a:rPr lang="en-US" altLang="en-US" sz="2800" dirty="0"/>
              <a:t> le lien entre la communication du </a:t>
            </a:r>
            <a:r>
              <a:rPr lang="en-US" altLang="en-US" sz="2800" dirty="0" err="1"/>
              <a:t>risque</a:t>
            </a:r>
            <a:r>
              <a:rPr lang="en-US" altLang="en-US" sz="2800" dirty="0"/>
              <a:t> et les </a:t>
            </a:r>
            <a:r>
              <a:rPr lang="en-US" altLang="en-US" sz="2800" dirty="0" err="1"/>
              <a:t>communautés</a:t>
            </a:r>
            <a:r>
              <a:rPr lang="en-US" altLang="en-US" sz="2800" dirty="0"/>
              <a:t> </a:t>
            </a:r>
            <a:endParaRPr lang="fr-CA" altLang="en-US" sz="2800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9EAFEC-3AD7-194A-B4B6-A7C592CFCA05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392367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57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36024" y="1217960"/>
            <a:ext cx="11060741" cy="433619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514350" indent="-514350">
              <a:lnSpc>
                <a:spcPct val="90000"/>
              </a:lnSpc>
              <a:spcBef>
                <a:spcPts val="1200"/>
              </a:spcBef>
              <a:buFont typeface="+mj-lt"/>
              <a:buAutoNum type="arabicPeriod"/>
            </a:pPr>
            <a:r>
              <a:rPr lang="fr-FR" sz="2800" b="1" dirty="0"/>
              <a:t>Pratiquez l’écoute active : </a:t>
            </a:r>
            <a:r>
              <a:rPr lang="fr-FR" sz="2800" dirty="0"/>
              <a:t>Prenez le temps d’écouter les préoccupations de la communauté</a:t>
            </a:r>
          </a:p>
          <a:p>
            <a:pPr marL="514350" indent="-514350">
              <a:lnSpc>
                <a:spcPct val="90000"/>
              </a:lnSpc>
              <a:spcBef>
                <a:spcPts val="1200"/>
              </a:spcBef>
              <a:buFont typeface="+mj-lt"/>
              <a:buAutoNum type="arabicPeriod"/>
            </a:pPr>
            <a:r>
              <a:rPr lang="fr-FR" sz="2800" b="1" dirty="0"/>
              <a:t>Montrez l'empathie : </a:t>
            </a:r>
            <a:r>
              <a:rPr lang="fr-FR" sz="2800" dirty="0"/>
              <a:t>Réaffirmer ce que les gens ressentent, cela donne la confiance</a:t>
            </a:r>
          </a:p>
          <a:p>
            <a:pPr marL="514350" indent="-514350">
              <a:lnSpc>
                <a:spcPct val="90000"/>
              </a:lnSpc>
              <a:spcBef>
                <a:spcPts val="1200"/>
              </a:spcBef>
              <a:buFont typeface="+mj-lt"/>
              <a:buAutoNum type="arabicPeriod"/>
            </a:pPr>
            <a:r>
              <a:rPr lang="fr-FR" sz="2800" b="1" dirty="0"/>
              <a:t>Encouragez l'action positive : </a:t>
            </a:r>
            <a:r>
              <a:rPr lang="fr-FR" sz="2800" dirty="0"/>
              <a:t>Donnez aux gens des choses à faire car cela apaise l'anxiété</a:t>
            </a:r>
          </a:p>
          <a:p>
            <a:pPr marL="514350" indent="-514350">
              <a:lnSpc>
                <a:spcPct val="90000"/>
              </a:lnSpc>
              <a:spcBef>
                <a:spcPts val="1200"/>
              </a:spcBef>
              <a:buFont typeface="+mj-lt"/>
              <a:buAutoNum type="arabicPeriod"/>
            </a:pPr>
            <a:r>
              <a:rPr lang="fr-FR" sz="2800" b="1" dirty="0"/>
              <a:t>Soyez respectueux : </a:t>
            </a:r>
            <a:r>
              <a:rPr lang="fr-FR" sz="2800" dirty="0"/>
              <a:t>Traitez les gens comme vous aimeriez être traité</a:t>
            </a:r>
          </a:p>
          <a:p>
            <a:pPr marL="514350" indent="-514350">
              <a:lnSpc>
                <a:spcPct val="90000"/>
              </a:lnSpc>
              <a:spcBef>
                <a:spcPts val="1200"/>
              </a:spcBef>
              <a:buFont typeface="+mj-lt"/>
              <a:buAutoNum type="arabicPeriod"/>
            </a:pPr>
            <a:r>
              <a:rPr lang="fr-FR" sz="2800" b="1" dirty="0"/>
              <a:t>Créez le partenariat : </a:t>
            </a:r>
            <a:r>
              <a:rPr lang="fr-FR" sz="2800" dirty="0"/>
              <a:t>S’entendre sur les bases de la collaboration future</a:t>
            </a:r>
            <a:endParaRPr lang="en-US" sz="2800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0" y="10237"/>
            <a:ext cx="12192000" cy="9041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BE" dirty="0"/>
              <a:t>5 attitudes à avoir sur le terrain</a:t>
            </a:r>
          </a:p>
        </p:txBody>
      </p:sp>
    </p:spTree>
    <p:extLst>
      <p:ext uri="{BB962C8B-B14F-4D97-AF65-F5344CB8AC3E}">
        <p14:creationId xmlns:p14="http://schemas.microsoft.com/office/powerpoint/2010/main" val="3807232497"/>
      </p:ext>
    </p:extLst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425961B-361E-4E68-AB87-F13E351E80D3}" type="slidenum">
              <a:rPr lang="en-US" altLang="en-US" smtClean="0"/>
              <a:pPr>
                <a:defRPr/>
              </a:pPr>
              <a:t>3</a:t>
            </a:fld>
            <a:endParaRPr lang="en-US" altLang="en-US"/>
          </a:p>
        </p:txBody>
      </p:sp>
      <p:sp>
        <p:nvSpPr>
          <p:cNvPr id="3" name="TextBox 2"/>
          <p:cNvSpPr txBox="1"/>
          <p:nvPr/>
        </p:nvSpPr>
        <p:spPr>
          <a:xfrm>
            <a:off x="3058509" y="2396358"/>
            <a:ext cx="5975131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400" b="1" dirty="0"/>
              <a:t>Communiquer le risque en période de crise</a:t>
            </a:r>
            <a:endParaRPr lang="fr-CD" sz="4400" b="1" dirty="0"/>
          </a:p>
        </p:txBody>
      </p:sp>
    </p:spTree>
    <p:extLst>
      <p:ext uri="{BB962C8B-B14F-4D97-AF65-F5344CB8AC3E}">
        <p14:creationId xmlns:p14="http://schemas.microsoft.com/office/powerpoint/2010/main" val="22442490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987552"/>
          </a:xfrm>
        </p:spPr>
        <p:txBody>
          <a:bodyPr>
            <a:normAutofit/>
          </a:bodyPr>
          <a:lstStyle/>
          <a:p>
            <a:r>
              <a:rPr lang="fr-BE" sz="3600" b="1" dirty="0"/>
              <a:t>Qu’est ce que la communication du risque ?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5444" y="2578607"/>
            <a:ext cx="3629755" cy="362975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243584" y="1490472"/>
            <a:ext cx="998524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altLang="fr-FR" sz="2800" b="1" dirty="0">
                <a:ea typeface="ＭＳ Ｐゴシック" panose="020B0600070205080204" pitchFamily="34" charset="-128"/>
                <a:cs typeface="Arial" panose="020B0604020202020204" pitchFamily="34" charset="0"/>
                <a:sym typeface="Arial" panose="020B0604020202020204" pitchFamily="34" charset="0"/>
              </a:rPr>
              <a:t>Dialogue</a:t>
            </a:r>
            <a:r>
              <a:rPr lang="fr-FR" altLang="fr-FR" sz="2800" dirty="0">
                <a:ea typeface="ＭＳ Ｐゴシック" panose="020B0600070205080204" pitchFamily="34" charset="-128"/>
                <a:cs typeface="Arial" panose="020B0604020202020204" pitchFamily="34" charset="0"/>
                <a:sym typeface="Arial" panose="020B0604020202020204" pitchFamily="34" charset="0"/>
              </a:rPr>
              <a:t> en temps réel entre les </a:t>
            </a:r>
            <a:r>
              <a:rPr lang="en-GB" sz="2800" b="1" dirty="0" err="1"/>
              <a:t>communicateurs</a:t>
            </a:r>
            <a:r>
              <a:rPr lang="fr-FR" altLang="fr-FR" sz="2800" dirty="0">
                <a:ea typeface="ＭＳ Ｐゴシック" panose="020B0600070205080204" pitchFamily="34" charset="-128"/>
                <a:cs typeface="Arial" panose="020B0604020202020204" pitchFamily="34" charset="0"/>
                <a:sym typeface="Arial" panose="020B0604020202020204" pitchFamily="34" charset="0"/>
              </a:rPr>
              <a:t> et le </a:t>
            </a:r>
            <a:r>
              <a:rPr lang="fr-FR" altLang="fr-FR" sz="2800" b="1" dirty="0">
                <a:ea typeface="ＭＳ Ｐゴシック" panose="020B0600070205080204" pitchFamily="34" charset="-128"/>
                <a:cs typeface="Arial" panose="020B0604020202020204" pitchFamily="34" charset="0"/>
                <a:sym typeface="Arial" panose="020B0604020202020204" pitchFamily="34" charset="0"/>
              </a:rPr>
              <a:t>public</a:t>
            </a:r>
            <a:r>
              <a:rPr lang="fr-FR" altLang="fr-FR" sz="2800" dirty="0">
                <a:ea typeface="ＭＳ Ｐゴシック" panose="020B0600070205080204" pitchFamily="34" charset="-128"/>
                <a:cs typeface="Arial" panose="020B0604020202020204" pitchFamily="34" charset="0"/>
                <a:sym typeface="Arial" panose="020B0604020202020204" pitchFamily="34" charset="0"/>
              </a:rPr>
              <a:t> confronté à une </a:t>
            </a:r>
            <a:r>
              <a:rPr lang="fr-FR" altLang="fr-FR" sz="2800" b="1" dirty="0">
                <a:ea typeface="ＭＳ Ｐゴシック" panose="020B0600070205080204" pitchFamily="34" charset="-128"/>
                <a:cs typeface="Arial" panose="020B0604020202020204" pitchFamily="34" charset="0"/>
                <a:sym typeface="Arial" panose="020B0604020202020204" pitchFamily="34" charset="0"/>
              </a:rPr>
              <a:t>menace</a:t>
            </a:r>
            <a:r>
              <a:rPr lang="fr-FR" altLang="fr-FR" sz="2800" dirty="0">
                <a:ea typeface="ＭＳ Ｐゴシック" panose="020B0600070205080204" pitchFamily="34" charset="-128"/>
                <a:cs typeface="Arial" panose="020B0604020202020204" pitchFamily="34" charset="0"/>
                <a:sym typeface="Arial" panose="020B0604020202020204" pitchFamily="34" charset="0"/>
              </a:rPr>
              <a:t> afin qu’il soit en mesure de prendre des décisions éclairées pour se </a:t>
            </a:r>
            <a:r>
              <a:rPr lang="fr-FR" altLang="fr-FR" sz="2800" b="1" dirty="0">
                <a:ea typeface="ＭＳ Ｐゴシック" panose="020B0600070205080204" pitchFamily="34" charset="-128"/>
                <a:cs typeface="Arial" panose="020B0604020202020204" pitchFamily="34" charset="0"/>
                <a:sym typeface="Arial" panose="020B0604020202020204" pitchFamily="34" charset="0"/>
              </a:rPr>
              <a:t>protéger</a:t>
            </a:r>
          </a:p>
        </p:txBody>
      </p:sp>
    </p:spTree>
    <p:extLst>
      <p:ext uri="{BB962C8B-B14F-4D97-AF65-F5344CB8AC3E}">
        <p14:creationId xmlns:p14="http://schemas.microsoft.com/office/powerpoint/2010/main" val="14271695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C1B42502-972F-4D51-95AA-09632A69D3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9B30DD0-F486-45BC-B825-53586CBA3F02}" type="slidenum">
              <a:rPr lang="fr-CA"/>
              <a:pPr>
                <a:defRPr/>
              </a:pPr>
              <a:t>5</a:t>
            </a:fld>
            <a:endParaRPr lang="fr-CA"/>
          </a:p>
        </p:txBody>
      </p:sp>
      <p:sp>
        <p:nvSpPr>
          <p:cNvPr id="6" name="Title 7"/>
          <p:cNvSpPr>
            <a:spLocks noGrp="1"/>
          </p:cNvSpPr>
          <p:nvPr>
            <p:ph type="title"/>
          </p:nvPr>
        </p:nvSpPr>
        <p:spPr>
          <a:xfrm>
            <a:off x="0" y="114415"/>
            <a:ext cx="12192000" cy="945696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sz="3600" b="1" dirty="0" err="1"/>
              <a:t>Quel</a:t>
            </a:r>
            <a:r>
              <a:rPr lang="en-US" sz="3600" b="1" dirty="0"/>
              <a:t> </a:t>
            </a:r>
            <a:r>
              <a:rPr lang="en-US" sz="3600" b="1" dirty="0" err="1"/>
              <a:t>est</a:t>
            </a:r>
            <a:r>
              <a:rPr lang="en-US" sz="3600" b="1" dirty="0"/>
              <a:t> le b</a:t>
            </a:r>
            <a:r>
              <a:rPr lang="en-US" sz="3600" b="1" dirty="0">
                <a:solidFill>
                  <a:schemeClr val="tx1"/>
                </a:solidFill>
              </a:rPr>
              <a:t>ut de la communication du </a:t>
            </a:r>
            <a:r>
              <a:rPr lang="en-US" sz="3600" b="1" dirty="0" err="1">
                <a:solidFill>
                  <a:schemeClr val="tx1"/>
                </a:solidFill>
              </a:rPr>
              <a:t>risque</a:t>
            </a:r>
            <a:r>
              <a:rPr lang="en-US" sz="3600" b="1" dirty="0">
                <a:solidFill>
                  <a:schemeClr val="tx1"/>
                </a:solidFill>
              </a:rPr>
              <a:t> ?</a:t>
            </a:r>
            <a:endParaRPr lang="en-US" sz="2000" b="1" i="1" dirty="0">
              <a:solidFill>
                <a:schemeClr val="tx1"/>
              </a:solidFill>
            </a:endParaRPr>
          </a:p>
        </p:txBody>
      </p:sp>
      <p:sp>
        <p:nvSpPr>
          <p:cNvPr id="8" name="Espace réservé du contenu 2">
            <a:extLst>
              <a:ext uri="{FF2B5EF4-FFF2-40B4-BE49-F238E27FC236}">
                <a16:creationId xmlns:a16="http://schemas.microsoft.com/office/drawing/2014/main" id="{7E199551-2FC9-47A3-AE1D-6D22659F5E53}"/>
              </a:ext>
            </a:extLst>
          </p:cNvPr>
          <p:cNvSpPr txBox="1">
            <a:spLocks/>
          </p:cNvSpPr>
          <p:nvPr/>
        </p:nvSpPr>
        <p:spPr>
          <a:xfrm>
            <a:off x="6402832" y="1536510"/>
            <a:ext cx="2302256" cy="358413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  <a:defRPr/>
            </a:pPr>
            <a:endParaRPr lang="fr-CA" sz="2800" b="1" dirty="0"/>
          </a:p>
        </p:txBody>
      </p:sp>
      <p:sp>
        <p:nvSpPr>
          <p:cNvPr id="10" name="Rounded Rectangle 9"/>
          <p:cNvSpPr/>
          <p:nvPr/>
        </p:nvSpPr>
        <p:spPr>
          <a:xfrm>
            <a:off x="731520" y="1344486"/>
            <a:ext cx="5126736" cy="225856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defRPr/>
            </a:pPr>
            <a:r>
              <a:rPr lang="en-US" sz="2800" b="1" dirty="0"/>
              <a:t>			</a:t>
            </a:r>
            <a:r>
              <a:rPr lang="en-US" sz="2800" b="1" dirty="0" err="1"/>
              <a:t>Venir</a:t>
            </a:r>
            <a:r>
              <a:rPr lang="en-US" sz="2800" b="1" dirty="0"/>
              <a:t> </a:t>
            </a:r>
            <a:r>
              <a:rPr lang="en-US" sz="2800" b="1" dirty="0" err="1"/>
              <a:t>en</a:t>
            </a:r>
            <a:r>
              <a:rPr lang="en-US" sz="2800" b="1" dirty="0"/>
              <a:t> aide</a:t>
            </a:r>
            <a:endParaRPr lang="fr-CA" sz="2800" b="1" dirty="0"/>
          </a:p>
        </p:txBody>
      </p:sp>
      <p:sp>
        <p:nvSpPr>
          <p:cNvPr id="11" name="Rounded Rectangle 10"/>
          <p:cNvSpPr/>
          <p:nvPr/>
        </p:nvSpPr>
        <p:spPr>
          <a:xfrm>
            <a:off x="731520" y="3991356"/>
            <a:ext cx="5126736" cy="225856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defRPr/>
            </a:pPr>
            <a:r>
              <a:rPr lang="en-US" sz="2800" b="1" dirty="0"/>
              <a:t>		         Persuader les </a:t>
            </a:r>
            <a:br>
              <a:rPr lang="en-US" sz="2800" b="1" dirty="0"/>
            </a:br>
            <a:r>
              <a:rPr lang="en-US" sz="2800" b="1" dirty="0"/>
              <a:t>		         </a:t>
            </a:r>
            <a:r>
              <a:rPr lang="en-US" sz="2800" b="1" dirty="0" err="1"/>
              <a:t>communaut</a:t>
            </a:r>
            <a:r>
              <a:rPr lang="fr-FR" sz="2800" b="1" dirty="0"/>
              <a:t>é</a:t>
            </a:r>
            <a:r>
              <a:rPr lang="en-US" sz="2800" b="1" dirty="0"/>
              <a:t>s</a:t>
            </a:r>
            <a:endParaRPr lang="fr-CA" sz="2800" b="1" dirty="0"/>
          </a:p>
        </p:txBody>
      </p:sp>
      <p:sp>
        <p:nvSpPr>
          <p:cNvPr id="13" name="Rounded Rectangle 12"/>
          <p:cNvSpPr/>
          <p:nvPr/>
        </p:nvSpPr>
        <p:spPr>
          <a:xfrm>
            <a:off x="6330696" y="1344486"/>
            <a:ext cx="5391912" cy="225856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defRPr/>
            </a:pPr>
            <a:r>
              <a:rPr lang="en-US" sz="2800" b="1" dirty="0"/>
              <a:t> 		    Donner les 			    </a:t>
            </a:r>
            <a:r>
              <a:rPr lang="en-US" sz="2800" b="1" dirty="0" err="1"/>
              <a:t>informations</a:t>
            </a:r>
            <a:r>
              <a:rPr lang="en-US" sz="2800" b="1" dirty="0"/>
              <a:t> </a:t>
            </a:r>
          </a:p>
          <a:p>
            <a:pPr>
              <a:defRPr/>
            </a:pPr>
            <a:r>
              <a:rPr lang="en-US" sz="2800" b="1" dirty="0"/>
              <a:t>		    </a:t>
            </a:r>
            <a:r>
              <a:rPr lang="en-US" sz="2800" b="1" dirty="0" err="1"/>
              <a:t>correctes</a:t>
            </a:r>
            <a:r>
              <a:rPr lang="en-US" sz="2800" b="1" dirty="0"/>
              <a:t> </a:t>
            </a:r>
            <a:r>
              <a:rPr lang="en-US" sz="2800" b="1" dirty="0" err="1"/>
              <a:t>en</a:t>
            </a:r>
            <a:r>
              <a:rPr lang="en-US" sz="2800" b="1" dirty="0"/>
              <a:t> temps 		    r</a:t>
            </a:r>
            <a:r>
              <a:rPr lang="fr-FR" sz="2800" b="1" dirty="0"/>
              <a:t>é</a:t>
            </a:r>
            <a:r>
              <a:rPr lang="en-US" sz="2800" b="1" dirty="0"/>
              <a:t>el, et </a:t>
            </a:r>
            <a:r>
              <a:rPr lang="en-US" sz="2800" b="1" dirty="0" err="1"/>
              <a:t>adaptées</a:t>
            </a:r>
            <a:r>
              <a:rPr lang="en-US" sz="2800" b="1" dirty="0"/>
              <a:t> </a:t>
            </a:r>
            <a:br>
              <a:rPr lang="en-US" sz="2800" b="1" dirty="0"/>
            </a:br>
            <a:r>
              <a:rPr lang="en-US" sz="2800" b="1" dirty="0"/>
              <a:t>		    aux </a:t>
            </a:r>
            <a:r>
              <a:rPr lang="en-US" sz="2800" b="1" dirty="0" err="1"/>
              <a:t>besoins</a:t>
            </a:r>
            <a:endParaRPr lang="fr-CA" sz="2800" b="1" dirty="0"/>
          </a:p>
        </p:txBody>
      </p:sp>
      <p:sp>
        <p:nvSpPr>
          <p:cNvPr id="14" name="Rounded Rectangle 13"/>
          <p:cNvSpPr/>
          <p:nvPr/>
        </p:nvSpPr>
        <p:spPr>
          <a:xfrm>
            <a:off x="6330696" y="3991356"/>
            <a:ext cx="5391912" cy="225856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en-GB" sz="2800" b="1" dirty="0"/>
              <a:t>		Cr</a:t>
            </a:r>
            <a:r>
              <a:rPr lang="fr-FR" sz="2800" b="1" dirty="0"/>
              <a:t>é</a:t>
            </a:r>
            <a:r>
              <a:rPr lang="en-GB" sz="2800" b="1" dirty="0" err="1"/>
              <a:t>er</a:t>
            </a:r>
            <a:r>
              <a:rPr lang="en-GB" sz="2800" b="1" dirty="0"/>
              <a:t> et/</a:t>
            </a:r>
            <a:r>
              <a:rPr lang="en-GB" sz="2800" b="1" dirty="0" err="1"/>
              <a:t>ou</a:t>
            </a:r>
            <a:r>
              <a:rPr lang="en-GB" sz="2800" b="1" dirty="0"/>
              <a:t> </a:t>
            </a:r>
            <a:br>
              <a:rPr lang="en-GB" sz="2800" b="1" dirty="0"/>
            </a:br>
            <a:r>
              <a:rPr lang="en-GB" sz="2800" b="1" dirty="0"/>
              <a:t>		</a:t>
            </a:r>
            <a:r>
              <a:rPr lang="en-GB" sz="2800" b="1" dirty="0" err="1"/>
              <a:t>restaurer</a:t>
            </a:r>
            <a:r>
              <a:rPr lang="en-GB" sz="2800" b="1" dirty="0"/>
              <a:t> la</a:t>
            </a:r>
            <a:r>
              <a:rPr lang="en-US" sz="2800" b="1" dirty="0"/>
              <a:t> </a:t>
            </a:r>
          </a:p>
          <a:p>
            <a:pPr algn="ctr">
              <a:defRPr/>
            </a:pPr>
            <a:r>
              <a:rPr lang="en-US" sz="2800" b="1" dirty="0"/>
              <a:t>		</a:t>
            </a:r>
            <a:r>
              <a:rPr lang="en-US" sz="2800" b="1" dirty="0" err="1"/>
              <a:t>confiance</a:t>
            </a:r>
            <a:endParaRPr lang="fr-CA" sz="2800" b="1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97918" y="1152912"/>
            <a:ext cx="2539682" cy="253968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9358" y="4133526"/>
            <a:ext cx="1974227" cy="197422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6970" y="3763457"/>
            <a:ext cx="2539682" cy="2539682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8753" y="1585648"/>
            <a:ext cx="1880170" cy="1880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80286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48D8117-EE7E-4233-AC51-9DD37E7E42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4168"/>
            <a:ext cx="12192000" cy="1081178"/>
          </a:xfrm>
        </p:spPr>
        <p:txBody>
          <a:bodyPr>
            <a:noAutofit/>
          </a:bodyPr>
          <a:lstStyle/>
          <a:p>
            <a:r>
              <a:rPr lang="fr-FR" sz="3600" b="1" dirty="0"/>
              <a:t>Spécificités de la communication en période de crise</a:t>
            </a:r>
            <a:endParaRPr lang="fr-CA" sz="3600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C3925184-B56A-4892-9B91-CC4C2DFDB8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9182" y="1211535"/>
            <a:ext cx="4979562" cy="3278521"/>
          </a:xfrm>
        </p:spPr>
        <p:txBody>
          <a:bodyPr>
            <a:noAutofit/>
          </a:bodyPr>
          <a:lstStyle/>
          <a:p>
            <a:pPr lvl="0"/>
            <a:r>
              <a:rPr lang="fr-FR" sz="2800" dirty="0"/>
              <a:t>Forte demande d’information</a:t>
            </a:r>
            <a:endParaRPr lang="fr-CA" sz="2800" dirty="0"/>
          </a:p>
          <a:p>
            <a:pPr lvl="0"/>
            <a:r>
              <a:rPr lang="fr-FR" sz="2800" dirty="0"/>
              <a:t>Besoin de disséminer l’information rapidement </a:t>
            </a:r>
          </a:p>
          <a:p>
            <a:pPr lvl="0"/>
            <a:r>
              <a:rPr lang="fr-FR" sz="2800" dirty="0"/>
              <a:t>Problème des rumeurs</a:t>
            </a:r>
          </a:p>
          <a:p>
            <a:r>
              <a:rPr lang="fr-FR" sz="2800" dirty="0"/>
              <a:t>Décalage entre perception et réalité</a:t>
            </a:r>
            <a:endParaRPr lang="fr-CA" sz="2800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75DA37A3-5CCB-4463-82C7-B4A1BF1D62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4FFF31-3C03-472F-B777-3E5F9BCCBFC4}" type="slidenum">
              <a:rPr lang="fr-CA" smtClean="0"/>
              <a:t>6</a:t>
            </a:fld>
            <a:endParaRPr lang="fr-CA"/>
          </a:p>
        </p:txBody>
      </p:sp>
      <p:sp>
        <p:nvSpPr>
          <p:cNvPr id="5" name="TextBox 4"/>
          <p:cNvSpPr txBox="1"/>
          <p:nvPr/>
        </p:nvSpPr>
        <p:spPr>
          <a:xfrm>
            <a:off x="418011" y="5156025"/>
            <a:ext cx="11164389" cy="1200329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2400" b="1" dirty="0"/>
              <a:t>Lors d’une crise, les gens sont plus enclins à prendre des décisions fondées sur la confiance. La CONFIANCE dans les individus et les organisations est le plus grand facteur pour communiquer le risque.</a:t>
            </a:r>
            <a:endParaRPr lang="fr-CA" sz="2400" b="1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51600" y="1211535"/>
            <a:ext cx="4572000" cy="3257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462120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7E199551-2FC9-47A3-AE1D-6D22659F5E5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294947"/>
            <a:ext cx="10972800" cy="3584130"/>
          </a:xfrm>
        </p:spPr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fr-BE" sz="2800" dirty="0"/>
              <a:t>Crédibilité</a:t>
            </a:r>
          </a:p>
          <a:p>
            <a:pPr fontAlgn="auto">
              <a:spcAft>
                <a:spcPts val="0"/>
              </a:spcAft>
              <a:defRPr/>
            </a:pPr>
            <a:r>
              <a:rPr lang="fr-BE" sz="2800" dirty="0"/>
              <a:t>Confiance</a:t>
            </a:r>
          </a:p>
          <a:p>
            <a:pPr fontAlgn="auto">
              <a:spcAft>
                <a:spcPts val="0"/>
              </a:spcAft>
              <a:defRPr/>
            </a:pPr>
            <a:r>
              <a:rPr lang="fr-BE" sz="2800" dirty="0"/>
              <a:t>Information technique</a:t>
            </a:r>
          </a:p>
          <a:p>
            <a:pPr fontAlgn="auto">
              <a:spcAft>
                <a:spcPts val="0"/>
              </a:spcAft>
              <a:defRPr/>
            </a:pPr>
            <a:r>
              <a:rPr lang="fr-BE" sz="2800" dirty="0"/>
              <a:t>Valeur </a:t>
            </a:r>
          </a:p>
          <a:p>
            <a:pPr fontAlgn="auto">
              <a:spcAft>
                <a:spcPts val="0"/>
              </a:spcAft>
              <a:defRPr/>
            </a:pPr>
            <a:r>
              <a:rPr lang="fr-BE" sz="2800" dirty="0"/>
              <a:t>Transparence</a:t>
            </a:r>
          </a:p>
          <a:p>
            <a:pPr fontAlgn="auto">
              <a:spcAft>
                <a:spcPts val="0"/>
              </a:spcAft>
              <a:defRPr/>
            </a:pPr>
            <a:r>
              <a:rPr lang="fr-BE" sz="2800" dirty="0"/>
              <a:t>Empathie</a:t>
            </a:r>
            <a:endParaRPr lang="fr-CA" sz="2800" dirty="0"/>
          </a:p>
          <a:p>
            <a:pPr fontAlgn="auto">
              <a:spcAft>
                <a:spcPts val="0"/>
              </a:spcAft>
              <a:defRPr/>
            </a:pPr>
            <a:endParaRPr lang="fr-CA" sz="2800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C1B42502-972F-4D51-95AA-09632A69D3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9B30DD0-F486-45BC-B825-53586CBA3F02}" type="slidenum">
              <a:rPr lang="fr-CA"/>
              <a:pPr>
                <a:defRPr/>
              </a:pPr>
              <a:t>7</a:t>
            </a:fld>
            <a:endParaRPr lang="fr-CA"/>
          </a:p>
        </p:txBody>
      </p:sp>
      <p:sp>
        <p:nvSpPr>
          <p:cNvPr id="6" name="Title 7"/>
          <p:cNvSpPr>
            <a:spLocks noGrp="1"/>
          </p:cNvSpPr>
          <p:nvPr>
            <p:ph type="title"/>
          </p:nvPr>
        </p:nvSpPr>
        <p:spPr>
          <a:xfrm>
            <a:off x="0" y="110533"/>
            <a:ext cx="12192000" cy="945696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sz="3600" b="1" dirty="0" err="1"/>
              <a:t>Caract</a:t>
            </a:r>
            <a:r>
              <a:rPr lang="fr-BE" sz="3600" b="1" dirty="0"/>
              <a:t>é</a:t>
            </a:r>
            <a:r>
              <a:rPr lang="en-US" sz="3600" b="1" dirty="0" err="1"/>
              <a:t>ristiques</a:t>
            </a:r>
            <a:r>
              <a:rPr lang="en-US" sz="3600" b="1" dirty="0"/>
              <a:t> de la communication du </a:t>
            </a:r>
            <a:r>
              <a:rPr lang="en-US" sz="3600" b="1" dirty="0" err="1"/>
              <a:t>risque</a:t>
            </a:r>
            <a:endParaRPr lang="en-US" sz="2000" b="1" i="1" dirty="0">
              <a:solidFill>
                <a:schemeClr val="tx1"/>
              </a:solidFill>
              <a:highlight>
                <a:srgbClr val="FFFF00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80626650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7E199551-2FC9-47A3-AE1D-6D22659F5E5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8971" y="945695"/>
            <a:ext cx="10972800" cy="3837319"/>
          </a:xfrm>
        </p:spPr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fr-FR" sz="2800" dirty="0"/>
              <a:t>Elle rend la réponse plus efficace</a:t>
            </a:r>
            <a:endParaRPr lang="fr-CA" sz="2800" dirty="0"/>
          </a:p>
          <a:p>
            <a:pPr fontAlgn="auto">
              <a:spcAft>
                <a:spcPts val="0"/>
              </a:spcAft>
              <a:defRPr/>
            </a:pPr>
            <a:r>
              <a:rPr lang="fr-FR" sz="2800" dirty="0"/>
              <a:t>Elle aide à mieux percevoir et comprendre les risques</a:t>
            </a:r>
          </a:p>
          <a:p>
            <a:pPr fontAlgn="auto">
              <a:spcAft>
                <a:spcPts val="0"/>
              </a:spcAft>
              <a:defRPr/>
            </a:pPr>
            <a:r>
              <a:rPr lang="fr-FR" sz="2800" dirty="0"/>
              <a:t>Elle vise a changer les comportements des gens</a:t>
            </a:r>
            <a:endParaRPr lang="fr-CA" sz="2800" dirty="0"/>
          </a:p>
          <a:p>
            <a:pPr fontAlgn="auto">
              <a:spcAft>
                <a:spcPts val="0"/>
              </a:spcAft>
              <a:defRPr/>
            </a:pPr>
            <a:r>
              <a:rPr lang="fr-FR" sz="2800" dirty="0"/>
              <a:t>Elle est une marque de respect et construit la confiance au sein des communautés</a:t>
            </a:r>
            <a:endParaRPr lang="fr-CA" sz="2800" dirty="0"/>
          </a:p>
          <a:p>
            <a:pPr fontAlgn="auto">
              <a:spcAft>
                <a:spcPts val="0"/>
              </a:spcAft>
              <a:defRPr/>
            </a:pPr>
            <a:r>
              <a:rPr lang="fr-FR" sz="2800" dirty="0"/>
              <a:t>Elle dissipe les rumeurs</a:t>
            </a:r>
            <a:endParaRPr lang="fr-CA" sz="2800" dirty="0"/>
          </a:p>
          <a:p>
            <a:pPr fontAlgn="auto">
              <a:spcAft>
                <a:spcPts val="0"/>
              </a:spcAft>
              <a:defRPr/>
            </a:pPr>
            <a:r>
              <a:rPr lang="fr-FR" sz="2800" dirty="0"/>
              <a:t>Elle résout les problèmes</a:t>
            </a:r>
            <a:endParaRPr lang="fr-CA" sz="2800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C1B42502-972F-4D51-95AA-09632A69D3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9B30DD0-F486-45BC-B825-53586CBA3F02}" type="slidenum">
              <a:rPr lang="fr-CA"/>
              <a:pPr>
                <a:defRPr/>
              </a:pPr>
              <a:t>8</a:t>
            </a:fld>
            <a:endParaRPr lang="fr-CA"/>
          </a:p>
        </p:txBody>
      </p:sp>
      <p:sp>
        <p:nvSpPr>
          <p:cNvPr id="6" name="Title 7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945696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sz="3600" b="1" dirty="0">
                <a:solidFill>
                  <a:schemeClr val="tx1"/>
                </a:solidFill>
              </a:rPr>
              <a:t>Que fait la communication du </a:t>
            </a:r>
            <a:r>
              <a:rPr lang="en-US" sz="3600" b="1" dirty="0" err="1">
                <a:solidFill>
                  <a:schemeClr val="tx1"/>
                </a:solidFill>
              </a:rPr>
              <a:t>risque</a:t>
            </a:r>
            <a:r>
              <a:rPr lang="en-US" sz="3600" b="1" dirty="0">
                <a:solidFill>
                  <a:schemeClr val="tx1"/>
                </a:solidFill>
              </a:rPr>
              <a:t> ?</a:t>
            </a:r>
            <a:endParaRPr lang="en-US" sz="2000" b="1" i="1" dirty="0">
              <a:solidFill>
                <a:schemeClr val="tx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939596" y="4962064"/>
            <a:ext cx="10212324" cy="95410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 anchor="ctr" anchorCtr="0">
            <a:spAutoFit/>
          </a:bodyPr>
          <a:lstStyle/>
          <a:p>
            <a:pPr algn="ctr"/>
            <a:r>
              <a:rPr lang="fr-FR" sz="2800" b="1" dirty="0"/>
              <a:t>Lorsque des personnes sont en danger, </a:t>
            </a:r>
            <a:br>
              <a:rPr lang="fr-FR" sz="2800" b="1" dirty="0"/>
            </a:br>
            <a:r>
              <a:rPr lang="fr-FR" sz="2800" b="1" dirty="0"/>
              <a:t>la communication peut sauver des vies</a:t>
            </a:r>
          </a:p>
        </p:txBody>
      </p:sp>
    </p:spTree>
    <p:extLst>
      <p:ext uri="{BB962C8B-B14F-4D97-AF65-F5344CB8AC3E}">
        <p14:creationId xmlns:p14="http://schemas.microsoft.com/office/powerpoint/2010/main" val="19247415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re 1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12192000" cy="996696"/>
          </a:xfrm>
        </p:spPr>
        <p:txBody>
          <a:bodyPr>
            <a:normAutofit/>
          </a:bodyPr>
          <a:lstStyle/>
          <a:p>
            <a:pPr algn="ctr"/>
            <a:r>
              <a:rPr lang="fr-FR" altLang="en-US" sz="3600" b="1" dirty="0"/>
              <a:t>Ce que le communicateur doit SAVOIR en période de crise</a:t>
            </a:r>
            <a:endParaRPr lang="fr-CA" altLang="en-US" sz="3600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7E199551-2FC9-47A3-AE1D-6D22659F5E5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153454"/>
            <a:ext cx="10972800" cy="4396954"/>
          </a:xfrm>
        </p:spPr>
        <p:txBody>
          <a:bodyPr rtlCol="0">
            <a:normAutofit fontScale="92500" lnSpcReduction="10000"/>
          </a:bodyPr>
          <a:lstStyle/>
          <a:p>
            <a:pPr>
              <a:defRPr/>
            </a:pPr>
            <a:r>
              <a:rPr lang="fr-FR" sz="2800" dirty="0"/>
              <a:t>Comment fonctionne la communauté ?</a:t>
            </a:r>
            <a:endParaRPr lang="fr-CA" sz="2800" dirty="0"/>
          </a:p>
          <a:p>
            <a:pPr>
              <a:defRPr/>
            </a:pPr>
            <a:r>
              <a:rPr lang="fr-FR" sz="2800" dirty="0"/>
              <a:t>Y-a-t-il des groupes vulnérables, des minorités ?</a:t>
            </a:r>
            <a:endParaRPr lang="fr-CA" sz="2800" dirty="0"/>
          </a:p>
          <a:p>
            <a:pPr fontAlgn="auto">
              <a:spcAft>
                <a:spcPts val="0"/>
              </a:spcAft>
              <a:defRPr/>
            </a:pPr>
            <a:r>
              <a:rPr lang="fr-FR" sz="2800" dirty="0"/>
              <a:t>Quelles informations la communauté veut-elle ?</a:t>
            </a:r>
            <a:endParaRPr lang="fr-CA" sz="2800" dirty="0"/>
          </a:p>
          <a:p>
            <a:pPr fontAlgn="auto">
              <a:spcAft>
                <a:spcPts val="0"/>
              </a:spcAft>
              <a:defRPr/>
            </a:pPr>
            <a:r>
              <a:rPr lang="fr-FR" sz="2800" dirty="0"/>
              <a:t>De quelles informations la communauté a-t-elle besoin ?</a:t>
            </a:r>
          </a:p>
          <a:p>
            <a:pPr fontAlgn="auto">
              <a:spcAft>
                <a:spcPts val="0"/>
              </a:spcAft>
              <a:defRPr/>
            </a:pPr>
            <a:r>
              <a:rPr lang="fr-FR" sz="2800" dirty="0"/>
              <a:t>Où la communauté obtient-elle ses informations ? </a:t>
            </a:r>
          </a:p>
          <a:p>
            <a:pPr fontAlgn="auto">
              <a:spcAft>
                <a:spcPts val="0"/>
              </a:spcAft>
              <a:defRPr/>
            </a:pPr>
            <a:r>
              <a:rPr lang="fr-CA" sz="2800" dirty="0"/>
              <a:t>Quelles sont ces sources d’information de confiance?</a:t>
            </a:r>
          </a:p>
          <a:p>
            <a:pPr fontAlgn="auto">
              <a:spcAft>
                <a:spcPts val="0"/>
              </a:spcAft>
              <a:defRPr/>
            </a:pPr>
            <a:r>
              <a:rPr lang="fr-CA" sz="2800" dirty="0"/>
              <a:t>Quelles sont les informations dont elle dispose déjà?</a:t>
            </a:r>
          </a:p>
          <a:p>
            <a:pPr fontAlgn="auto">
              <a:spcAft>
                <a:spcPts val="0"/>
              </a:spcAft>
              <a:defRPr/>
            </a:pPr>
            <a:r>
              <a:rPr lang="fr-FR" sz="2800" dirty="0"/>
              <a:t>Quelle est la perception de la communauté envers les organisations qui travaillent dans la réponse ?</a:t>
            </a:r>
          </a:p>
          <a:p>
            <a:pPr fontAlgn="auto">
              <a:spcAft>
                <a:spcPts val="0"/>
              </a:spcAft>
              <a:defRPr/>
            </a:pPr>
            <a:r>
              <a:rPr lang="fr-FR" sz="2800" dirty="0"/>
              <a:t>Quelles sont les réticences et résistances dans la communauté ?</a:t>
            </a:r>
            <a:endParaRPr lang="fr-CA" sz="2800" dirty="0"/>
          </a:p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fr-CA" sz="2400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44524E5C-1B94-43FB-8CF1-4B821C476A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8971125-8A30-4B81-AC19-DEB59D8D4175}" type="slidenum">
              <a:rPr lang="fr-CA"/>
              <a:pPr>
                <a:defRPr/>
              </a:pPr>
              <a:t>9</a:t>
            </a:fld>
            <a:endParaRPr lang="fr-CA"/>
          </a:p>
        </p:txBody>
      </p:sp>
      <p:sp>
        <p:nvSpPr>
          <p:cNvPr id="5" name="TextBox 4"/>
          <p:cNvSpPr txBox="1"/>
          <p:nvPr/>
        </p:nvSpPr>
        <p:spPr>
          <a:xfrm>
            <a:off x="989838" y="5707166"/>
            <a:ext cx="10212324" cy="52322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 anchor="ctr" anchorCtr="0">
            <a:spAutoFit/>
          </a:bodyPr>
          <a:lstStyle/>
          <a:p>
            <a:pPr algn="ctr"/>
            <a:r>
              <a:rPr lang="fr-FR" sz="2800" b="1" dirty="0">
                <a:solidFill>
                  <a:srgbClr val="339933"/>
                </a:solidFill>
              </a:rPr>
              <a:t>Exercice: Quelles sont les autres questions qu’on peut poser?</a:t>
            </a:r>
          </a:p>
        </p:txBody>
      </p:sp>
    </p:spTree>
    <p:extLst>
      <p:ext uri="{BB962C8B-B14F-4D97-AF65-F5344CB8AC3E}">
        <p14:creationId xmlns:p14="http://schemas.microsoft.com/office/powerpoint/2010/main" val="1600620441"/>
      </p:ext>
    </p:extLst>
  </p:cSld>
  <p:clrMapOvr>
    <a:masterClrMapping/>
  </p:clrMapOvr>
</p:sld>
</file>

<file path=ppt/theme/theme1.xml><?xml version="1.0" encoding="utf-8"?>
<a:theme xmlns:a="http://schemas.openxmlformats.org/drawingml/2006/main" name="ppt1B35.tmp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ppt1B35.tmp</Template>
  <TotalTime>1102</TotalTime>
  <Words>872</Words>
  <Application>Microsoft Office PowerPoint</Application>
  <PresentationFormat>Widescreen</PresentationFormat>
  <Paragraphs>145</Paragraphs>
  <Slides>20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6" baseType="lpstr">
      <vt:lpstr>맑은 고딕</vt:lpstr>
      <vt:lpstr>ＭＳ Ｐゴシック</vt:lpstr>
      <vt:lpstr>Arial</vt:lpstr>
      <vt:lpstr>Calibri</vt:lpstr>
      <vt:lpstr>Times New Roman</vt:lpstr>
      <vt:lpstr>ppt1B35.tmp</vt:lpstr>
      <vt:lpstr>Session 3 La communication du risque</vt:lpstr>
      <vt:lpstr>Objectifs de la session 3</vt:lpstr>
      <vt:lpstr>PowerPoint Presentation</vt:lpstr>
      <vt:lpstr>Qu’est ce que la communication du risque ?</vt:lpstr>
      <vt:lpstr>Quel est le but de la communication du risque ?</vt:lpstr>
      <vt:lpstr>Spécificités de la communication en période de crise</vt:lpstr>
      <vt:lpstr>Caractéristiques de la communication du risque</vt:lpstr>
      <vt:lpstr>Que fait la communication du risque ?</vt:lpstr>
      <vt:lpstr>Ce que le communicateur doit SAVOIR en période de crise</vt:lpstr>
      <vt:lpstr>Ce que le communicateur doit FAIRE en période de crise</vt:lpstr>
      <vt:lpstr>Ce que les communautés veulent savoir en période de crise </vt:lpstr>
      <vt:lpstr>PowerPoint Presentation</vt:lpstr>
      <vt:lpstr>Le public a changé </vt:lpstr>
      <vt:lpstr>Défis et difficultés</vt:lpstr>
      <vt:lpstr>Les rumeurs, c’est quoi ?</vt:lpstr>
      <vt:lpstr>  Faut-il ignorer ou nier les rumeurs ? </vt:lpstr>
      <vt:lpstr>PowerPoint Presentation</vt:lpstr>
      <vt:lpstr>Bénéfice de la CREC pour la communauté</vt:lpstr>
      <vt:lpstr>En période de crise…</vt:lpstr>
      <vt:lpstr>PowerPoint Presentation</vt:lpstr>
    </vt:vector>
  </TitlesOfParts>
  <Company>Centers for Disease Control and Prevention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EPUser</dc:creator>
  <cp:lastModifiedBy>Djoukoua Dapre</cp:lastModifiedBy>
  <cp:revision>117</cp:revision>
  <dcterms:created xsi:type="dcterms:W3CDTF">2019-07-07T17:38:06Z</dcterms:created>
  <dcterms:modified xsi:type="dcterms:W3CDTF">2019-11-10T08:21:18Z</dcterms:modified>
</cp:coreProperties>
</file>