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handoutMasterIdLst>
    <p:handoutMasterId r:id="rId27"/>
  </p:handoutMasterIdLst>
  <p:sldIdLst>
    <p:sldId id="272" r:id="rId2"/>
    <p:sldId id="273" r:id="rId3"/>
    <p:sldId id="345" r:id="rId4"/>
    <p:sldId id="346" r:id="rId5"/>
    <p:sldId id="347" r:id="rId6"/>
    <p:sldId id="348" r:id="rId7"/>
    <p:sldId id="349" r:id="rId8"/>
    <p:sldId id="350" r:id="rId9"/>
    <p:sldId id="351" r:id="rId10"/>
    <p:sldId id="352" r:id="rId11"/>
    <p:sldId id="353" r:id="rId12"/>
    <p:sldId id="354" r:id="rId13"/>
    <p:sldId id="355" r:id="rId14"/>
    <p:sldId id="356" r:id="rId15"/>
    <p:sldId id="357" r:id="rId16"/>
    <p:sldId id="358" r:id="rId17"/>
    <p:sldId id="359" r:id="rId18"/>
    <p:sldId id="360" r:id="rId19"/>
    <p:sldId id="361" r:id="rId20"/>
    <p:sldId id="362" r:id="rId21"/>
    <p:sldId id="363" r:id="rId22"/>
    <p:sldId id="364" r:id="rId23"/>
    <p:sldId id="365" r:id="rId24"/>
    <p:sldId id="366"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4521" autoAdjust="0"/>
  </p:normalViewPr>
  <p:slideViewPr>
    <p:cSldViewPr snapToGrid="0">
      <p:cViewPr varScale="1">
        <p:scale>
          <a:sx n="67" d="100"/>
          <a:sy n="67" d="100"/>
        </p:scale>
        <p:origin x="644" y="56"/>
      </p:cViewPr>
      <p:guideLst/>
    </p:cSldViewPr>
  </p:slideViewPr>
  <p:notesTextViewPr>
    <p:cViewPr>
      <p:scale>
        <a:sx n="1" d="1"/>
        <a:sy n="1" d="1"/>
      </p:scale>
      <p:origin x="0" y="0"/>
    </p:cViewPr>
  </p:notesTextViewPr>
  <p:notesViewPr>
    <p:cSldViewPr snapToGrid="0">
      <p:cViewPr varScale="1">
        <p:scale>
          <a:sx n="57" d="100"/>
          <a:sy n="57" d="100"/>
        </p:scale>
        <p:origin x="916" y="4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7F6260F-BE8F-41D1-B87C-7ECB2EB072CB}" type="slidenum">
              <a:rPr lang="fr-FR" smtClean="0"/>
              <a:t>‹#›</a:t>
            </a:fld>
            <a:endParaRPr lang="fr-FR"/>
          </a:p>
        </p:txBody>
      </p:sp>
    </p:spTree>
    <p:extLst>
      <p:ext uri="{BB962C8B-B14F-4D97-AF65-F5344CB8AC3E}">
        <p14:creationId xmlns:p14="http://schemas.microsoft.com/office/powerpoint/2010/main" val="18453097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4A12CB-C897-48A4-B159-D427C80EC60C}" type="datetimeFigureOut">
              <a:rPr lang="en-US" smtClean="0"/>
              <a:t>11/10/2019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2E24F2-D425-4B22-9C4C-758F54AF23B0}" type="slidenum">
              <a:rPr lang="en-US" smtClean="0"/>
              <a:t>‹#›</a:t>
            </a:fld>
            <a:endParaRPr lang="en-US"/>
          </a:p>
        </p:txBody>
      </p:sp>
    </p:spTree>
    <p:extLst>
      <p:ext uri="{BB962C8B-B14F-4D97-AF65-F5344CB8AC3E}">
        <p14:creationId xmlns:p14="http://schemas.microsoft.com/office/powerpoint/2010/main" val="2094819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Object rect 1"/>
          <p:cNvSpPr>
            <a:spLocks noGrp="1" noRot="1" noChangeAspect="1" noChangeArrowheads="1"/>
          </p:cNvSpPr>
          <p:nvPr>
            <p:ph type="sldImg"/>
          </p:nvPr>
        </p:nvSpPr>
        <p:spPr/>
      </p:sp>
      <p:sp>
        <p:nvSpPr>
          <p:cNvPr id="3" name="Rect 3"/>
          <p:cNvSpPr>
            <a:spLocks noGrp="1" noChangeArrowheads="1"/>
          </p:cNvSpPr>
          <p:nvPr>
            <p:ph type="body" idx="1"/>
          </p:nvPr>
        </p:nvSpPr>
        <p:spPr>
          <a:xfrm>
            <a:off x="914400" y="4330700"/>
            <a:ext cx="5029200" cy="4103688"/>
          </a:xfrm>
          <a:prstGeom prst="rect">
            <a:avLst/>
          </a:prstGeom>
          <a:noFill/>
          <a:ln w="0">
            <a:noFill/>
          </a:ln>
        </p:spPr>
        <p:txBody>
          <a:bodyPr wrap="square" lIns="0" tIns="0" rIns="0" bIns="0" anchor="t"/>
          <a:lstStyle/>
          <a:p>
            <a:pPr marL="0" indent="0" algn="l" defTabSz="508000">
              <a:lnSpc>
                <a:spcPct val="129000"/>
              </a:lnSpc>
              <a:spcBef>
                <a:spcPts val="0"/>
              </a:spcBef>
              <a:spcAft>
                <a:spcPts val="0"/>
              </a:spcAft>
              <a:buFontTx/>
              <a:buNone/>
            </a:pPr>
            <a:endParaRPr lang="en-US" altLang="ko-KR" sz="1800" dirty="0">
              <a:solidFill>
                <a:srgbClr val="000000"/>
              </a:solidFill>
              <a:latin typeface="Times New Roman" charset="0"/>
            </a:endParaRPr>
          </a:p>
        </p:txBody>
      </p:sp>
    </p:spTree>
    <p:extLst>
      <p:ext uri="{BB962C8B-B14F-4D97-AF65-F5344CB8AC3E}">
        <p14:creationId xmlns:p14="http://schemas.microsoft.com/office/powerpoint/2010/main" val="5423125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609600" y="6356351"/>
            <a:ext cx="2844800" cy="365125"/>
          </a:xfrm>
          <a:prstGeom prst="rect">
            <a:avLst/>
          </a:prstGeom>
        </p:spPr>
        <p:txBody>
          <a:bodyPr/>
          <a:lstStyle>
            <a:lvl1pPr>
              <a:defRPr>
                <a:cs typeface="Arial" pitchFamily="34" charset="0"/>
              </a:defRPr>
            </a:lvl1pPr>
          </a:lstStyle>
          <a:p>
            <a:pPr>
              <a:defRPr/>
            </a:pPr>
            <a:fld id="{867F4F03-0177-41EF-9DFC-65F4BD22461A}" type="datetimeFigureOut">
              <a:rPr lang="en-US"/>
              <a:pPr>
                <a:defRPr/>
              </a:pPr>
              <a:t>11/10/2019</a:t>
            </a:fld>
            <a:endParaRPr lang="en-US"/>
          </a:p>
        </p:txBody>
      </p:sp>
      <p:sp>
        <p:nvSpPr>
          <p:cNvPr id="3" name="Footer Placeholder 4"/>
          <p:cNvSpPr>
            <a:spLocks noGrp="1"/>
          </p:cNvSpPr>
          <p:nvPr>
            <p:ph type="ftr" sz="quarter" idx="11"/>
          </p:nvPr>
        </p:nvSpPr>
        <p:spPr>
          <a:xfrm>
            <a:off x="4165600" y="6356351"/>
            <a:ext cx="3860800" cy="365125"/>
          </a:xfrm>
          <a:prstGeom prst="rect">
            <a:avLst/>
          </a:prstGeom>
        </p:spPr>
        <p:txBody>
          <a:bodyPr/>
          <a:lstStyle>
            <a:lvl1pPr>
              <a:defRPr>
                <a:cs typeface="Arial" pitchFamily="34" charset="0"/>
              </a:defRPr>
            </a:lvl1pPr>
          </a:lstStyle>
          <a:p>
            <a:pPr>
              <a:defRPr/>
            </a:pPr>
            <a:endParaRPr lang="en-US"/>
          </a:p>
        </p:txBody>
      </p:sp>
      <p:sp>
        <p:nvSpPr>
          <p:cNvPr id="4" name="Slide Number Placeholder 5"/>
          <p:cNvSpPr>
            <a:spLocks noGrp="1"/>
          </p:cNvSpPr>
          <p:nvPr>
            <p:ph type="sldNum" sz="quarter" idx="12"/>
          </p:nvPr>
        </p:nvSpPr>
        <p:spPr>
          <a:xfrm>
            <a:off x="8737600" y="6356351"/>
            <a:ext cx="2844800" cy="365125"/>
          </a:xfrm>
          <a:prstGeom prst="rect">
            <a:avLst/>
          </a:prstGeom>
        </p:spPr>
        <p:txBody>
          <a:bodyPr/>
          <a:lstStyle>
            <a:lvl1pPr>
              <a:defRPr>
                <a:cs typeface="Arial" pitchFamily="34" charset="0"/>
              </a:defRPr>
            </a:lvl1pPr>
          </a:lstStyle>
          <a:p>
            <a:pPr>
              <a:defRPr/>
            </a:pPr>
            <a:fld id="{2425961B-361E-4E68-AB87-F13E351E80D3}" type="slidenum">
              <a:rPr lang="en-US" altLang="en-US"/>
              <a:pPr>
                <a:defRPr/>
              </a:pPr>
              <a:t>‹#›</a:t>
            </a:fld>
            <a:endParaRPr lang="en-US" altLang="en-US"/>
          </a:p>
        </p:txBody>
      </p:sp>
    </p:spTree>
    <p:extLst>
      <p:ext uri="{BB962C8B-B14F-4D97-AF65-F5344CB8AC3E}">
        <p14:creationId xmlns:p14="http://schemas.microsoft.com/office/powerpoint/2010/main" val="1685823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BE"/>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BE"/>
          </a:p>
        </p:txBody>
      </p:sp>
      <p:sp>
        <p:nvSpPr>
          <p:cNvPr id="4" name="Date Placeholder 3"/>
          <p:cNvSpPr>
            <a:spLocks noGrp="1"/>
          </p:cNvSpPr>
          <p:nvPr>
            <p:ph type="dt" sz="half" idx="10"/>
          </p:nvPr>
        </p:nvSpPr>
        <p:spPr/>
        <p:txBody>
          <a:bodyPr/>
          <a:lstStyle/>
          <a:p>
            <a:fld id="{2E08A936-95A9-41E8-8A3D-7E2B707742B7}" type="datetime1">
              <a:rPr lang="en-US" smtClean="0"/>
              <a:t>11/10/2019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09EAFEC-3AD7-194A-B4B6-A7C592CFCA05}" type="slidenum">
              <a:rPr lang="fr-FR" smtClean="0"/>
              <a:t>‹#›</a:t>
            </a:fld>
            <a:endParaRPr lang="fr-FR"/>
          </a:p>
        </p:txBody>
      </p:sp>
    </p:spTree>
    <p:extLst>
      <p:ext uri="{BB962C8B-B14F-4D97-AF65-F5344CB8AC3E}">
        <p14:creationId xmlns:p14="http://schemas.microsoft.com/office/powerpoint/2010/main" val="1829036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28600"/>
            <a:ext cx="10972800" cy="914400"/>
          </a:xfrm>
        </p:spPr>
        <p:txBody>
          <a:bodyPr anchor="ctr"/>
          <a:lstStyle>
            <a:lvl1pPr>
              <a:defRPr/>
            </a:lvl1pPr>
          </a:lstStyle>
          <a:p>
            <a:r>
              <a:rPr lang="fr-FR"/>
              <a:t>Cliquez et modifiez le titre</a:t>
            </a:r>
            <a:endParaRPr lang="en-US"/>
          </a:p>
        </p:txBody>
      </p:sp>
      <p:sp>
        <p:nvSpPr>
          <p:cNvPr id="3" name="Espace réservé du texte 2"/>
          <p:cNvSpPr>
            <a:spLocks noGrp="1"/>
          </p:cNvSpPr>
          <p:nvPr>
            <p:ph type="body" idx="1"/>
          </p:nvPr>
        </p:nvSpPr>
        <p:spPr>
          <a:xfrm>
            <a:off x="609600" y="1285875"/>
            <a:ext cx="5386917"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fr-FR"/>
              <a:t>Cliquez pour modifier les styles du texte du masque</a:t>
            </a:r>
          </a:p>
        </p:txBody>
      </p:sp>
      <p:sp>
        <p:nvSpPr>
          <p:cNvPr id="4" name="Espace réservé du texte 3"/>
          <p:cNvSpPr>
            <a:spLocks noGrp="1"/>
          </p:cNvSpPr>
          <p:nvPr>
            <p:ph type="body" sz="half" idx="3"/>
          </p:nvPr>
        </p:nvSpPr>
        <p:spPr>
          <a:xfrm>
            <a:off x="6197601" y="1295400"/>
            <a:ext cx="5389033"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fr-FR"/>
              <a:t>Cliquez pour modifier les styles du texte du masque</a:t>
            </a:r>
          </a:p>
        </p:txBody>
      </p:sp>
      <p:sp>
        <p:nvSpPr>
          <p:cNvPr id="11" name="Espace réservé du contenu 10"/>
          <p:cNvSpPr>
            <a:spLocks noGrp="1"/>
          </p:cNvSpPr>
          <p:nvPr>
            <p:ph sz="quarter" idx="2"/>
          </p:nvPr>
        </p:nvSpPr>
        <p:spPr>
          <a:xfrm>
            <a:off x="609600" y="2133600"/>
            <a:ext cx="5384800" cy="40386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13" name="Espace réservé du contenu 12"/>
          <p:cNvSpPr>
            <a:spLocks noGrp="1"/>
          </p:cNvSpPr>
          <p:nvPr>
            <p:ph sz="quarter" idx="4"/>
          </p:nvPr>
        </p:nvSpPr>
        <p:spPr>
          <a:xfrm>
            <a:off x="6197600" y="2133600"/>
            <a:ext cx="5384800" cy="40386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Espace réservé de la date 13">
            <a:extLst>
              <a:ext uri="{FF2B5EF4-FFF2-40B4-BE49-F238E27FC236}">
                <a16:creationId xmlns:a16="http://schemas.microsoft.com/office/drawing/2014/main" id="{9A5D1197-9C71-4FD9-B9ED-DAE108C25803}"/>
              </a:ext>
            </a:extLst>
          </p:cNvPr>
          <p:cNvSpPr>
            <a:spLocks noGrp="1"/>
          </p:cNvSpPr>
          <p:nvPr>
            <p:ph type="dt" sz="half" idx="10"/>
          </p:nvPr>
        </p:nvSpPr>
        <p:spPr/>
        <p:txBody>
          <a:bodyPr/>
          <a:lstStyle>
            <a:lvl1pPr>
              <a:defRPr/>
            </a:lvl1pPr>
          </a:lstStyle>
          <a:p>
            <a:pPr>
              <a:defRPr/>
            </a:pPr>
            <a:fld id="{B06BC745-511F-4CCF-A9E8-70D341F3B42F}" type="datetimeFigureOut">
              <a:rPr lang="fr-FR"/>
              <a:pPr>
                <a:defRPr/>
              </a:pPr>
              <a:t>10/11/2019</a:t>
            </a:fld>
            <a:endParaRPr lang="fr-FR"/>
          </a:p>
        </p:txBody>
      </p:sp>
      <p:sp>
        <p:nvSpPr>
          <p:cNvPr id="8" name="Espace réservé du pied de page 2">
            <a:extLst>
              <a:ext uri="{FF2B5EF4-FFF2-40B4-BE49-F238E27FC236}">
                <a16:creationId xmlns:a16="http://schemas.microsoft.com/office/drawing/2014/main" id="{D5886283-9666-4210-8B47-724843C0CFA8}"/>
              </a:ext>
            </a:extLst>
          </p:cNvPr>
          <p:cNvSpPr>
            <a:spLocks noGrp="1"/>
          </p:cNvSpPr>
          <p:nvPr>
            <p:ph type="ftr" sz="quarter" idx="11"/>
          </p:nvPr>
        </p:nvSpPr>
        <p:spPr/>
        <p:txBody>
          <a:bodyPr/>
          <a:lstStyle>
            <a:lvl1pPr>
              <a:defRPr/>
            </a:lvl1pPr>
          </a:lstStyle>
          <a:p>
            <a:pPr>
              <a:defRPr/>
            </a:pPr>
            <a:endParaRPr lang="fr-FR"/>
          </a:p>
        </p:txBody>
      </p:sp>
      <p:sp>
        <p:nvSpPr>
          <p:cNvPr id="9" name="Espace réservé du numéro de diapositive 22">
            <a:extLst>
              <a:ext uri="{FF2B5EF4-FFF2-40B4-BE49-F238E27FC236}">
                <a16:creationId xmlns:a16="http://schemas.microsoft.com/office/drawing/2014/main" id="{2763A15C-D68A-4617-BA55-220D6A93CB4A}"/>
              </a:ext>
            </a:extLst>
          </p:cNvPr>
          <p:cNvSpPr>
            <a:spLocks noGrp="1"/>
          </p:cNvSpPr>
          <p:nvPr>
            <p:ph type="sldNum" sz="quarter" idx="12"/>
          </p:nvPr>
        </p:nvSpPr>
        <p:spPr/>
        <p:txBody>
          <a:bodyPr/>
          <a:lstStyle>
            <a:lvl1pPr>
              <a:defRPr/>
            </a:lvl1pPr>
          </a:lstStyle>
          <a:p>
            <a:pPr>
              <a:defRPr/>
            </a:pPr>
            <a:fld id="{223EEB06-D791-4EE8-A020-B428A971C65F}" type="slidenum">
              <a:rPr lang="fr-FR" altLang="en-US"/>
              <a:pPr>
                <a:defRPr/>
              </a:pPr>
              <a:t>‹#›</a:t>
            </a:fld>
            <a:endParaRPr lang="fr-FR" altLang="en-US"/>
          </a:p>
        </p:txBody>
      </p:sp>
    </p:spTree>
    <p:extLst>
      <p:ext uri="{BB962C8B-B14F-4D97-AF65-F5344CB8AC3E}">
        <p14:creationId xmlns:p14="http://schemas.microsoft.com/office/powerpoint/2010/main" val="977369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3" name="Triangle isocèle 10">
            <a:extLst>
              <a:ext uri="{FF2B5EF4-FFF2-40B4-BE49-F238E27FC236}">
                <a16:creationId xmlns:a16="http://schemas.microsoft.com/office/drawing/2014/main" id="{AEFEA07B-AE80-4B5A-A8C9-F85E66C54A7A}"/>
              </a:ext>
            </a:extLst>
          </p:cNvPr>
          <p:cNvSpPr>
            <a:spLocks noChangeAspect="1"/>
          </p:cNvSpPr>
          <p:nvPr/>
        </p:nvSpPr>
        <p:spPr>
          <a:xfrm rot="5400000">
            <a:off x="590550" y="6447367"/>
            <a:ext cx="190500" cy="160867"/>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a:p>
        </p:txBody>
      </p:sp>
      <p:sp>
        <p:nvSpPr>
          <p:cNvPr id="2" name="Titre 1"/>
          <p:cNvSpPr>
            <a:spLocks noGrp="1"/>
          </p:cNvSpPr>
          <p:nvPr>
            <p:ph type="title"/>
          </p:nvPr>
        </p:nvSpPr>
        <p:spPr>
          <a:xfrm>
            <a:off x="609600" y="228600"/>
            <a:ext cx="10972800" cy="914400"/>
          </a:xfrm>
        </p:spPr>
        <p:txBody>
          <a:bodyPr/>
          <a:lstStyle/>
          <a:p>
            <a:r>
              <a:rPr lang="fr-FR"/>
              <a:t>Cliquez et modifiez le titre</a:t>
            </a:r>
            <a:endParaRPr lang="en-US"/>
          </a:p>
        </p:txBody>
      </p:sp>
      <p:sp>
        <p:nvSpPr>
          <p:cNvPr id="4" name="Espace réservé de la date 2">
            <a:extLst>
              <a:ext uri="{FF2B5EF4-FFF2-40B4-BE49-F238E27FC236}">
                <a16:creationId xmlns:a16="http://schemas.microsoft.com/office/drawing/2014/main" id="{2723D186-7403-4C7E-A667-BF78C4D3861B}"/>
              </a:ext>
            </a:extLst>
          </p:cNvPr>
          <p:cNvSpPr>
            <a:spLocks noGrp="1"/>
          </p:cNvSpPr>
          <p:nvPr>
            <p:ph type="dt" sz="half" idx="10"/>
          </p:nvPr>
        </p:nvSpPr>
        <p:spPr/>
        <p:txBody>
          <a:bodyPr/>
          <a:lstStyle>
            <a:lvl1pPr>
              <a:defRPr/>
            </a:lvl1pPr>
          </a:lstStyle>
          <a:p>
            <a:pPr>
              <a:defRPr/>
            </a:pPr>
            <a:fld id="{E18B1FF2-540B-4975-875D-3236232EE92D}" type="datetimeFigureOut">
              <a:rPr lang="fr-FR"/>
              <a:pPr>
                <a:defRPr/>
              </a:pPr>
              <a:t>10/11/2019</a:t>
            </a:fld>
            <a:endParaRPr lang="fr-FR"/>
          </a:p>
        </p:txBody>
      </p:sp>
      <p:sp>
        <p:nvSpPr>
          <p:cNvPr id="5" name="Espace réservé du pied de page 3">
            <a:extLst>
              <a:ext uri="{FF2B5EF4-FFF2-40B4-BE49-F238E27FC236}">
                <a16:creationId xmlns:a16="http://schemas.microsoft.com/office/drawing/2014/main" id="{C146C5A5-F897-497B-98B6-7F08724C7E4D}"/>
              </a:ext>
            </a:extLst>
          </p:cNvPr>
          <p:cNvSpPr>
            <a:spLocks noGrp="1"/>
          </p:cNvSpPr>
          <p:nvPr>
            <p:ph type="ftr" sz="quarter" idx="11"/>
          </p:nvPr>
        </p:nvSpPr>
        <p:spPr/>
        <p:txBody>
          <a:bodyPr/>
          <a:lstStyle>
            <a:lvl1pPr>
              <a:defRPr/>
            </a:lvl1pPr>
          </a:lstStyle>
          <a:p>
            <a:pPr>
              <a:defRPr/>
            </a:pPr>
            <a:endParaRPr lang="fr-FR"/>
          </a:p>
        </p:txBody>
      </p:sp>
      <p:sp>
        <p:nvSpPr>
          <p:cNvPr id="6" name="Espace réservé du numéro de diapositive 4">
            <a:extLst>
              <a:ext uri="{FF2B5EF4-FFF2-40B4-BE49-F238E27FC236}">
                <a16:creationId xmlns:a16="http://schemas.microsoft.com/office/drawing/2014/main" id="{3428E10F-B15B-456C-9560-A8A52221D0F4}"/>
              </a:ext>
            </a:extLst>
          </p:cNvPr>
          <p:cNvSpPr>
            <a:spLocks noGrp="1"/>
          </p:cNvSpPr>
          <p:nvPr>
            <p:ph type="sldNum" sz="quarter" idx="12"/>
          </p:nvPr>
        </p:nvSpPr>
        <p:spPr/>
        <p:txBody>
          <a:bodyPr/>
          <a:lstStyle>
            <a:lvl1pPr>
              <a:defRPr/>
            </a:lvl1pPr>
          </a:lstStyle>
          <a:p>
            <a:pPr>
              <a:defRPr/>
            </a:pPr>
            <a:fld id="{37A21FF4-0501-4681-871F-E2CFDAE85EF6}" type="slidenum">
              <a:rPr lang="fr-FR" altLang="en-US"/>
              <a:pPr>
                <a:defRPr/>
              </a:pPr>
              <a:t>‹#›</a:t>
            </a:fld>
            <a:endParaRPr lang="fr-FR" altLang="en-US"/>
          </a:p>
        </p:txBody>
      </p:sp>
    </p:spTree>
    <p:extLst>
      <p:ext uri="{BB962C8B-B14F-4D97-AF65-F5344CB8AC3E}">
        <p14:creationId xmlns:p14="http://schemas.microsoft.com/office/powerpoint/2010/main" val="9590123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Click to edit Master title style</a:t>
            </a:r>
            <a:endParaRPr lang="fr-BE" dirty="0"/>
          </a:p>
        </p:txBody>
      </p:sp>
      <p:sp>
        <p:nvSpPr>
          <p:cNvPr id="3" name="Text Placeholder 2"/>
          <p:cNvSpPr>
            <a:spLocks noGrp="1"/>
          </p:cNvSpPr>
          <p:nvPr>
            <p:ph type="body" idx="1"/>
          </p:nvPr>
        </p:nvSpPr>
        <p:spPr>
          <a:xfrm>
            <a:off x="609600" y="1600204"/>
            <a:ext cx="10972800" cy="452596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r-BE" dirty="0"/>
          </a:p>
        </p:txBody>
      </p:sp>
      <p:sp>
        <p:nvSpPr>
          <p:cNvPr id="4" name="Date Placeholder 3"/>
          <p:cNvSpPr>
            <a:spLocks noGrp="1"/>
          </p:cNvSpPr>
          <p:nvPr>
            <p:ph type="dt" sz="half" idx="2"/>
          </p:nvPr>
        </p:nvSpPr>
        <p:spPr>
          <a:xfrm>
            <a:off x="609600" y="6356354"/>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4C0459-6F48-4933-9BFD-CDD094B0EA0A}" type="datetime1">
              <a:rPr lang="en-US" smtClean="0"/>
              <a:t>11/10/2019</a:t>
            </a:fld>
            <a:endParaRPr lang="en-US"/>
          </a:p>
        </p:txBody>
      </p:sp>
      <p:sp>
        <p:nvSpPr>
          <p:cNvPr id="5" name="Footer Placeholder 4"/>
          <p:cNvSpPr>
            <a:spLocks noGrp="1"/>
          </p:cNvSpPr>
          <p:nvPr>
            <p:ph type="ftr" sz="quarter" idx="3"/>
          </p:nvPr>
        </p:nvSpPr>
        <p:spPr>
          <a:xfrm>
            <a:off x="4165600" y="6356354"/>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4"/>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E919DD-BA44-4C32-BD88-93E1628F18C1}" type="slidenum">
              <a:rPr lang="en-US" smtClean="0"/>
              <a:t>‹#›</a:t>
            </a:fld>
            <a:endParaRPr lang="en-US"/>
          </a:p>
        </p:txBody>
      </p:sp>
    </p:spTree>
    <p:extLst>
      <p:ext uri="{BB962C8B-B14F-4D97-AF65-F5344CB8AC3E}">
        <p14:creationId xmlns:p14="http://schemas.microsoft.com/office/powerpoint/2010/main" val="1148975118"/>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9" r:id="rId3"/>
    <p:sldLayoutId id="2147483670"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image" Target="../media/image1.png"/><Relationship Id="rId7"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jpg"/><Relationship Id="rId4" Type="http://schemas.openxmlformats.org/officeDocument/2006/relationships/image" Target="../media/image2.png"/><Relationship Id="rId9" Type="http://schemas.openxmlformats.org/officeDocument/2006/relationships/image" Target="../media/image7.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3">
            <a:extLst>
              <a:ext uri="{28A0092B-C50C-407E-A947-70E740481C1C}">
                <a14:useLocalDpi xmlns:a14="http://schemas.microsoft.com/office/drawing/2010/main" val="0"/>
              </a:ext>
            </a:extLst>
          </a:blip>
          <a:srcRect t="17755" b="19667"/>
          <a:stretch/>
        </p:blipFill>
        <p:spPr>
          <a:xfrm>
            <a:off x="4858072" y="0"/>
            <a:ext cx="2755208" cy="1724148"/>
          </a:xfrm>
          <a:prstGeom prst="rect">
            <a:avLst/>
          </a:prstGeom>
        </p:spPr>
      </p:pic>
      <p:sp>
        <p:nvSpPr>
          <p:cNvPr id="10243" name="Rectangle 3"/>
          <p:cNvSpPr>
            <a:spLocks noGrp="1" noChangeArrowheads="1"/>
          </p:cNvSpPr>
          <p:nvPr>
            <p:ph type="ctrTitle" idx="4294967295"/>
          </p:nvPr>
        </p:nvSpPr>
        <p:spPr bwMode="auto">
          <a:xfrm>
            <a:off x="0" y="2176161"/>
            <a:ext cx="12192000" cy="1524000"/>
          </a:xfrm>
          <a:prstGeom prst="rect">
            <a:avLst/>
          </a:prstGeom>
          <a:noFill/>
          <a:extLst/>
        </p:spPr>
        <p:txBody>
          <a:bodyPr>
            <a:noAutofit/>
          </a:bodyPr>
          <a:lstStyle/>
          <a:p>
            <a:r>
              <a:rPr lang="en-US" altLang="fr-FR" sz="5200" i="1" dirty="0"/>
              <a:t>Session 10</a:t>
            </a:r>
            <a:br>
              <a:rPr lang="en-US" altLang="fr-FR" sz="5200" b="1" dirty="0"/>
            </a:br>
            <a:r>
              <a:rPr lang="fr-FR" sz="5200" b="1" dirty="0"/>
              <a:t>Les messages clés</a:t>
            </a:r>
            <a:endParaRPr lang="en-US" altLang="fr-FR" sz="5200" b="1" dirty="0"/>
          </a:p>
        </p:txBody>
      </p:sp>
      <p:grpSp>
        <p:nvGrpSpPr>
          <p:cNvPr id="14" name="Group 13"/>
          <p:cNvGrpSpPr/>
          <p:nvPr/>
        </p:nvGrpSpPr>
        <p:grpSpPr>
          <a:xfrm>
            <a:off x="216823" y="5652505"/>
            <a:ext cx="11644251" cy="1011975"/>
            <a:chOff x="216823" y="5652505"/>
            <a:chExt cx="11644251" cy="1011975"/>
          </a:xfrm>
        </p:grpSpPr>
        <p:pic>
          <p:nvPicPr>
            <p:cNvPr id="15" name="Picture 14"/>
            <p:cNvPicPr>
              <a:picLocks noChangeAspect="1"/>
            </p:cNvPicPr>
            <p:nvPr/>
          </p:nvPicPr>
          <p:blipFill rotWithShape="1">
            <a:blip r:embed="rId4">
              <a:extLst>
                <a:ext uri="{28A0092B-C50C-407E-A947-70E740481C1C}">
                  <a14:useLocalDpi xmlns:a14="http://schemas.microsoft.com/office/drawing/2010/main" val="0"/>
                </a:ext>
              </a:extLst>
            </a:blip>
            <a:srcRect t="20377" b="27509"/>
            <a:stretch/>
          </p:blipFill>
          <p:spPr>
            <a:xfrm>
              <a:off x="5849328" y="5738970"/>
              <a:ext cx="2743200" cy="868680"/>
            </a:xfrm>
            <a:prstGeom prst="rect">
              <a:avLst/>
            </a:prstGeom>
          </p:spPr>
        </p:pic>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543903" y="5789906"/>
              <a:ext cx="1317171" cy="766809"/>
            </a:xfrm>
            <a:prstGeom prst="rect">
              <a:avLst/>
            </a:prstGeom>
          </p:spPr>
        </p:pic>
        <p:pic>
          <p:nvPicPr>
            <p:cNvPr id="17" name="Picture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6823" y="5758185"/>
              <a:ext cx="1301000" cy="800615"/>
            </a:xfrm>
            <a:prstGeom prst="rect">
              <a:avLst/>
            </a:prstGeom>
          </p:spPr>
        </p:pic>
        <p:pic>
          <p:nvPicPr>
            <p:cNvPr id="25" name="Picture 2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737600" y="5785857"/>
              <a:ext cx="1686560" cy="774906"/>
            </a:xfrm>
            <a:prstGeom prst="rect">
              <a:avLst/>
            </a:prstGeom>
          </p:spPr>
        </p:pic>
        <p:pic>
          <p:nvPicPr>
            <p:cNvPr id="26" name="Picture 2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08907" y="5652505"/>
              <a:ext cx="1187971" cy="1011975"/>
            </a:xfrm>
            <a:prstGeom prst="rect">
              <a:avLst/>
            </a:prstGeom>
          </p:spPr>
        </p:pic>
        <p:pic>
          <p:nvPicPr>
            <p:cNvPr id="27" name="Picture 26"/>
            <p:cNvPicPr>
              <a:picLocks noChangeAspect="1"/>
            </p:cNvPicPr>
            <p:nvPr/>
          </p:nvPicPr>
          <p:blipFill rotWithShape="1">
            <a:blip r:embed="rId9">
              <a:extLst>
                <a:ext uri="{28A0092B-C50C-407E-A947-70E740481C1C}">
                  <a14:useLocalDpi xmlns:a14="http://schemas.microsoft.com/office/drawing/2010/main" val="0"/>
                </a:ext>
              </a:extLst>
            </a:blip>
            <a:srcRect b="41088"/>
            <a:stretch/>
          </p:blipFill>
          <p:spPr>
            <a:xfrm>
              <a:off x="4491335" y="5808576"/>
              <a:ext cx="1238250" cy="729468"/>
            </a:xfrm>
            <a:prstGeom prst="rect">
              <a:avLst/>
            </a:prstGeom>
          </p:spPr>
        </p:pic>
        <p:pic>
          <p:nvPicPr>
            <p:cNvPr id="28" name="Picture 2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087962" y="5671520"/>
              <a:ext cx="1083904" cy="973943"/>
            </a:xfrm>
            <a:prstGeom prst="rect">
              <a:avLst/>
            </a:prstGeom>
          </p:spPr>
        </p:pic>
      </p:grpSp>
    </p:spTree>
    <p:extLst>
      <p:ext uri="{BB962C8B-B14F-4D97-AF65-F5344CB8AC3E}">
        <p14:creationId xmlns:p14="http://schemas.microsoft.com/office/powerpoint/2010/main" val="3173596321"/>
      </p:ext>
    </p:extLst>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9BDFB4C8-5C05-4C4F-BFBA-5CA7512AD25C}"/>
              </a:ext>
            </a:extLst>
          </p:cNvPr>
          <p:cNvSpPr>
            <a:spLocks noGrp="1" noChangeArrowheads="1"/>
          </p:cNvSpPr>
          <p:nvPr>
            <p:ph type="title"/>
          </p:nvPr>
        </p:nvSpPr>
        <p:spPr>
          <a:xfrm>
            <a:off x="1703388" y="228600"/>
            <a:ext cx="8856662" cy="679450"/>
          </a:xfrm>
        </p:spPr>
        <p:txBody>
          <a:bodyPr/>
          <a:lstStyle/>
          <a:p>
            <a:pPr marL="838200" indent="-838200">
              <a:defRPr/>
            </a:pPr>
            <a:r>
              <a:rPr lang="fr-FR" sz="3000" b="1" dirty="0">
                <a:latin typeface="+mn-lt"/>
              </a:rPr>
              <a:t>Principales sous-thématiques et audiences </a:t>
            </a:r>
          </a:p>
        </p:txBody>
      </p:sp>
      <p:sp>
        <p:nvSpPr>
          <p:cNvPr id="28675" name="Rectangle 3">
            <a:extLst>
              <a:ext uri="{FF2B5EF4-FFF2-40B4-BE49-F238E27FC236}">
                <a16:creationId xmlns:a16="http://schemas.microsoft.com/office/drawing/2014/main" id="{86CEE50B-B4D9-4CC7-81B1-B29678CB47C9}"/>
              </a:ext>
            </a:extLst>
          </p:cNvPr>
          <p:cNvSpPr>
            <a:spLocks noGrp="1" noChangeArrowheads="1"/>
          </p:cNvSpPr>
          <p:nvPr>
            <p:ph type="body" idx="1"/>
          </p:nvPr>
        </p:nvSpPr>
        <p:spPr>
          <a:xfrm>
            <a:off x="2063750" y="1219201"/>
            <a:ext cx="8496300" cy="5522913"/>
          </a:xfrm>
        </p:spPr>
        <p:txBody>
          <a:bodyPr/>
          <a:lstStyle/>
          <a:p>
            <a:pPr marL="1325563" lvl="3" indent="-457200">
              <a:buFont typeface="+mj-lt"/>
              <a:buAutoNum type="arabicPeriod"/>
              <a:defRPr/>
            </a:pPr>
            <a:endParaRPr lang="fr-FR" altLang="en-US" dirty="0"/>
          </a:p>
          <a:p>
            <a:pPr marL="0" indent="0">
              <a:lnSpc>
                <a:spcPct val="90000"/>
              </a:lnSpc>
              <a:buNone/>
              <a:defRPr/>
            </a:pPr>
            <a:endParaRPr lang="fr-FR" altLang="en-US" dirty="0"/>
          </a:p>
          <a:p>
            <a:pPr marL="457200" indent="-457200">
              <a:lnSpc>
                <a:spcPct val="90000"/>
              </a:lnSpc>
              <a:buFontTx/>
              <a:buAutoNum type="arabicPeriod"/>
              <a:defRPr/>
            </a:pPr>
            <a:endParaRPr lang="fr-FR" altLang="en-US" dirty="0"/>
          </a:p>
          <a:p>
            <a:pPr marL="457200" indent="-457200">
              <a:lnSpc>
                <a:spcPct val="90000"/>
              </a:lnSpc>
              <a:buFontTx/>
              <a:buAutoNum type="arabicPeriod"/>
              <a:defRPr/>
            </a:pPr>
            <a:endParaRPr lang="fr-FR" altLang="en-US" dirty="0"/>
          </a:p>
        </p:txBody>
      </p:sp>
      <p:graphicFrame>
        <p:nvGraphicFramePr>
          <p:cNvPr id="3" name="Table 2">
            <a:extLst>
              <a:ext uri="{FF2B5EF4-FFF2-40B4-BE49-F238E27FC236}">
                <a16:creationId xmlns:a16="http://schemas.microsoft.com/office/drawing/2014/main" id="{5E9692D0-6D86-48E0-9D1E-75F4E4813D50}"/>
              </a:ext>
            </a:extLst>
          </p:cNvPr>
          <p:cNvGraphicFramePr>
            <a:graphicFrameLocks noGrp="1"/>
          </p:cNvGraphicFramePr>
          <p:nvPr>
            <p:extLst>
              <p:ext uri="{D42A27DB-BD31-4B8C-83A1-F6EECF244321}">
                <p14:modId xmlns:p14="http://schemas.microsoft.com/office/powerpoint/2010/main" val="1648516503"/>
              </p:ext>
            </p:extLst>
          </p:nvPr>
        </p:nvGraphicFramePr>
        <p:xfrm>
          <a:off x="831273" y="1073150"/>
          <a:ext cx="10474036" cy="5434416"/>
        </p:xfrm>
        <a:graphic>
          <a:graphicData uri="http://schemas.openxmlformats.org/drawingml/2006/table">
            <a:tbl>
              <a:tblPr firstRow="1" bandRow="1">
                <a:tableStyleId>{5C22544A-7EE6-4342-B048-85BDC9FD1C3A}</a:tableStyleId>
              </a:tblPr>
              <a:tblGrid>
                <a:gridCol w="3810526">
                  <a:extLst>
                    <a:ext uri="{9D8B030D-6E8A-4147-A177-3AD203B41FA5}">
                      <a16:colId xmlns:a16="http://schemas.microsoft.com/office/drawing/2014/main" val="4032594443"/>
                    </a:ext>
                  </a:extLst>
                </a:gridCol>
                <a:gridCol w="6663510">
                  <a:extLst>
                    <a:ext uri="{9D8B030D-6E8A-4147-A177-3AD203B41FA5}">
                      <a16:colId xmlns:a16="http://schemas.microsoft.com/office/drawing/2014/main" val="1867903991"/>
                    </a:ext>
                  </a:extLst>
                </a:gridCol>
              </a:tblGrid>
              <a:tr h="865082">
                <a:tc>
                  <a:txBody>
                    <a:bodyPr/>
                    <a:lstStyle/>
                    <a:p>
                      <a:pPr algn="ctr"/>
                      <a:r>
                        <a:rPr lang="fr-FR" sz="2800" noProof="0" dirty="0"/>
                        <a:t>Sous- thématique</a:t>
                      </a:r>
                    </a:p>
                  </a:txBody>
                  <a:tcPr marL="91444" marR="91444" marT="45727" marB="45727"/>
                </a:tc>
                <a:tc>
                  <a:txBody>
                    <a:bodyPr/>
                    <a:lstStyle/>
                    <a:p>
                      <a:pPr algn="ctr"/>
                      <a:r>
                        <a:rPr lang="fr-FR" sz="2800" noProof="0" dirty="0"/>
                        <a:t>Audience</a:t>
                      </a:r>
                    </a:p>
                  </a:txBody>
                  <a:tcPr marL="91444" marR="91444" marT="45727" marB="45727"/>
                </a:tc>
                <a:extLst>
                  <a:ext uri="{0D108BD9-81ED-4DB2-BD59-A6C34878D82A}">
                    <a16:rowId xmlns:a16="http://schemas.microsoft.com/office/drawing/2014/main" val="1385888510"/>
                  </a:ext>
                </a:extLst>
              </a:tr>
              <a:tr h="1758070">
                <a:tc>
                  <a:txBody>
                    <a:bodyPr/>
                    <a:lstStyle/>
                    <a:p>
                      <a:r>
                        <a:rPr lang="en-US" sz="2400" dirty="0"/>
                        <a:t> </a:t>
                      </a:r>
                      <a:r>
                        <a:rPr lang="en-US" altLang="en-US" sz="2400" b="1" dirty="0"/>
                        <a:t>VACCINATION</a:t>
                      </a:r>
                      <a:r>
                        <a:rPr lang="en-US" altLang="en-US" sz="2400" dirty="0"/>
                        <a:t> </a:t>
                      </a:r>
                      <a:endParaRPr lang="en-US" sz="2400" dirty="0"/>
                    </a:p>
                  </a:txBody>
                  <a:tcPr marL="91444" marR="91444" marT="45727" marB="45727"/>
                </a:tc>
                <a:tc>
                  <a:txBody>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fr-FR" altLang="en-US" sz="2400" b="0" dirty="0"/>
                        <a:t>Contact à haut risque(CHR)</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fr-FR" altLang="en-US" sz="2400" b="0" dirty="0"/>
                        <a:t> Contact de contact (CC)</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fr-FR" altLang="en-US" sz="2400" b="0" dirty="0"/>
                        <a:t> Contact de contact de contact</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fr-FR" sz="2400" b="0" kern="1200" dirty="0">
                          <a:solidFill>
                            <a:schemeClr val="dk1"/>
                          </a:solidFill>
                          <a:effectLst/>
                          <a:latin typeface="+mn-lt"/>
                          <a:ea typeface="+mn-ea"/>
                          <a:cs typeface="+mn-cs"/>
                        </a:rPr>
                        <a:t>Membres de la communauté </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fr-FR" sz="2400" b="0" kern="1200" dirty="0">
                          <a:solidFill>
                            <a:schemeClr val="dk1"/>
                          </a:solidFill>
                          <a:effectLst/>
                          <a:latin typeface="+mn-lt"/>
                          <a:ea typeface="+mn-ea"/>
                          <a:cs typeface="+mn-cs"/>
                        </a:rPr>
                        <a:t>Personnes vaccinées </a:t>
                      </a:r>
                      <a:endParaRPr lang="en-US" sz="2400" dirty="0"/>
                    </a:p>
                  </a:txBody>
                  <a:tcPr marL="91444" marR="91444" marT="45727" marB="45727"/>
                </a:tc>
                <a:extLst>
                  <a:ext uri="{0D108BD9-81ED-4DB2-BD59-A6C34878D82A}">
                    <a16:rowId xmlns:a16="http://schemas.microsoft.com/office/drawing/2014/main" val="2950350772"/>
                  </a:ext>
                </a:extLst>
              </a:tr>
              <a:tr h="26490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1" kern="1200" cap="all" dirty="0">
                          <a:solidFill>
                            <a:schemeClr val="dk1"/>
                          </a:solidFill>
                          <a:effectLst/>
                          <a:latin typeface="+mn-lt"/>
                          <a:ea typeface="+mn-ea"/>
                          <a:cs typeface="+mn-cs"/>
                        </a:rPr>
                        <a:t>Enterrements Dignes et Sécurisés (EDS)</a:t>
                      </a:r>
                      <a:endParaRPr kumimoji="0" lang="en-US" sz="2400" kern="1200" dirty="0">
                        <a:solidFill>
                          <a:schemeClr val="dk1"/>
                        </a:solidFill>
                        <a:effectLst/>
                        <a:latin typeface="+mn-lt"/>
                        <a:ea typeface="+mn-ea"/>
                        <a:cs typeface="+mn-cs"/>
                      </a:endParaRPr>
                    </a:p>
                    <a:p>
                      <a:endParaRPr lang="en-US" sz="2400" dirty="0"/>
                    </a:p>
                  </a:txBody>
                  <a:tcPr marL="91444" marR="91444" marT="45727" marB="45727"/>
                </a:tc>
                <a:tc>
                  <a:txBody>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fr-FR" sz="2400" b="0" kern="1200" dirty="0">
                          <a:solidFill>
                            <a:schemeClr val="dk1"/>
                          </a:solidFill>
                          <a:latin typeface="+mn-lt"/>
                          <a:ea typeface="+mn-ea"/>
                          <a:cs typeface="+mn-cs"/>
                        </a:rPr>
                        <a:t>Membres de la famille de la personne décédée d’Ebola et famille restreinte du défunt</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fr-FR" sz="2400" b="0" kern="1200" dirty="0">
                          <a:solidFill>
                            <a:schemeClr val="dk1"/>
                          </a:solidFill>
                          <a:latin typeface="+mn-lt"/>
                          <a:ea typeface="+mn-ea"/>
                          <a:cs typeface="+mn-cs"/>
                        </a:rPr>
                        <a:t>Leaders religieux</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fr-FR" sz="2400" b="0" kern="1200" dirty="0">
                          <a:solidFill>
                            <a:schemeClr val="dk1"/>
                          </a:solidFill>
                          <a:latin typeface="+mn-lt"/>
                          <a:ea typeface="+mn-ea"/>
                          <a:cs typeface="+mn-cs"/>
                        </a:rPr>
                        <a:t>Leaders communautaires</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fr-FR" sz="2400" b="0" kern="1200" dirty="0">
                          <a:solidFill>
                            <a:schemeClr val="dk1"/>
                          </a:solidFill>
                          <a:latin typeface="+mn-lt"/>
                          <a:ea typeface="+mn-ea"/>
                          <a:cs typeface="+mn-cs"/>
                        </a:rPr>
                        <a:t>Membres de la communauté</a:t>
                      </a:r>
                      <a:endParaRPr kumimoji="0" lang="en-US" sz="2400" kern="1200" dirty="0">
                        <a:solidFill>
                          <a:schemeClr val="dk1"/>
                        </a:solidFill>
                        <a:effectLst/>
                        <a:latin typeface="+mn-lt"/>
                        <a:ea typeface="+mn-ea"/>
                        <a:cs typeface="+mn-cs"/>
                      </a:endParaRPr>
                    </a:p>
                    <a:p>
                      <a:endParaRPr lang="en-US" sz="2400" dirty="0"/>
                    </a:p>
                  </a:txBody>
                  <a:tcPr marL="91444" marR="91444" marT="45727" marB="45727"/>
                </a:tc>
                <a:extLst>
                  <a:ext uri="{0D108BD9-81ED-4DB2-BD59-A6C34878D82A}">
                    <a16:rowId xmlns:a16="http://schemas.microsoft.com/office/drawing/2014/main" val="3773766721"/>
                  </a:ext>
                </a:extLst>
              </a:tr>
            </a:tbl>
          </a:graphicData>
        </a:graphic>
      </p:graphicFrame>
    </p:spTree>
    <p:extLst>
      <p:ext uri="{BB962C8B-B14F-4D97-AF65-F5344CB8AC3E}">
        <p14:creationId xmlns:p14="http://schemas.microsoft.com/office/powerpoint/2010/main" val="18189822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9BDFB4C8-5C05-4C4F-BFBA-5CA7512AD25C}"/>
              </a:ext>
            </a:extLst>
          </p:cNvPr>
          <p:cNvSpPr>
            <a:spLocks noGrp="1" noChangeArrowheads="1"/>
          </p:cNvSpPr>
          <p:nvPr>
            <p:ph type="title"/>
          </p:nvPr>
        </p:nvSpPr>
        <p:spPr>
          <a:xfrm>
            <a:off x="1703388" y="228600"/>
            <a:ext cx="8856662" cy="679450"/>
          </a:xfrm>
        </p:spPr>
        <p:txBody>
          <a:bodyPr/>
          <a:lstStyle/>
          <a:p>
            <a:pPr marL="838200" indent="-838200">
              <a:defRPr/>
            </a:pPr>
            <a:r>
              <a:rPr lang="fr-FR" sz="3000" b="1" dirty="0"/>
              <a:t>Principales sous-thématiques et audiences </a:t>
            </a:r>
            <a:endParaRPr lang="fr-FR" sz="3000" b="1" dirty="0">
              <a:latin typeface="+mn-lt"/>
            </a:endParaRPr>
          </a:p>
        </p:txBody>
      </p:sp>
      <p:sp>
        <p:nvSpPr>
          <p:cNvPr id="28675" name="Rectangle 3">
            <a:extLst>
              <a:ext uri="{FF2B5EF4-FFF2-40B4-BE49-F238E27FC236}">
                <a16:creationId xmlns:a16="http://schemas.microsoft.com/office/drawing/2014/main" id="{86CEE50B-B4D9-4CC7-81B1-B29678CB47C9}"/>
              </a:ext>
            </a:extLst>
          </p:cNvPr>
          <p:cNvSpPr>
            <a:spLocks noGrp="1" noChangeArrowheads="1"/>
          </p:cNvSpPr>
          <p:nvPr>
            <p:ph type="body" idx="1"/>
          </p:nvPr>
        </p:nvSpPr>
        <p:spPr>
          <a:xfrm>
            <a:off x="2063750" y="1219201"/>
            <a:ext cx="8496300" cy="5522913"/>
          </a:xfrm>
        </p:spPr>
        <p:txBody>
          <a:bodyPr/>
          <a:lstStyle/>
          <a:p>
            <a:pPr marL="1325563" lvl="3" indent="-457200">
              <a:buFont typeface="+mj-lt"/>
              <a:buAutoNum type="arabicPeriod"/>
              <a:defRPr/>
            </a:pPr>
            <a:endParaRPr lang="fr-FR" altLang="en-US" dirty="0"/>
          </a:p>
          <a:p>
            <a:pPr marL="0" indent="0">
              <a:lnSpc>
                <a:spcPct val="90000"/>
              </a:lnSpc>
              <a:buNone/>
              <a:defRPr/>
            </a:pPr>
            <a:endParaRPr lang="fr-FR" altLang="en-US" dirty="0"/>
          </a:p>
          <a:p>
            <a:pPr marL="457200" indent="-457200">
              <a:lnSpc>
                <a:spcPct val="90000"/>
              </a:lnSpc>
              <a:buFontTx/>
              <a:buAutoNum type="arabicPeriod"/>
              <a:defRPr/>
            </a:pPr>
            <a:endParaRPr lang="fr-FR" altLang="en-US" dirty="0"/>
          </a:p>
          <a:p>
            <a:pPr marL="457200" indent="-457200">
              <a:lnSpc>
                <a:spcPct val="90000"/>
              </a:lnSpc>
              <a:buFontTx/>
              <a:buAutoNum type="arabicPeriod"/>
              <a:defRPr/>
            </a:pPr>
            <a:endParaRPr lang="fr-FR" altLang="en-US" dirty="0"/>
          </a:p>
        </p:txBody>
      </p:sp>
      <p:graphicFrame>
        <p:nvGraphicFramePr>
          <p:cNvPr id="3" name="Table 2">
            <a:extLst>
              <a:ext uri="{FF2B5EF4-FFF2-40B4-BE49-F238E27FC236}">
                <a16:creationId xmlns:a16="http://schemas.microsoft.com/office/drawing/2014/main" id="{5E9692D0-6D86-48E0-9D1E-75F4E4813D50}"/>
              </a:ext>
            </a:extLst>
          </p:cNvPr>
          <p:cNvGraphicFramePr>
            <a:graphicFrameLocks noGrp="1"/>
          </p:cNvGraphicFramePr>
          <p:nvPr>
            <p:extLst>
              <p:ext uri="{D42A27DB-BD31-4B8C-83A1-F6EECF244321}">
                <p14:modId xmlns:p14="http://schemas.microsoft.com/office/powerpoint/2010/main" val="1536122042"/>
              </p:ext>
            </p:extLst>
          </p:nvPr>
        </p:nvGraphicFramePr>
        <p:xfrm>
          <a:off x="568036" y="1073151"/>
          <a:ext cx="10958946" cy="5589501"/>
        </p:xfrm>
        <a:graphic>
          <a:graphicData uri="http://schemas.openxmlformats.org/drawingml/2006/table">
            <a:tbl>
              <a:tblPr firstRow="1" bandRow="1">
                <a:tableStyleId>{5C22544A-7EE6-4342-B048-85BDC9FD1C3A}</a:tableStyleId>
              </a:tblPr>
              <a:tblGrid>
                <a:gridCol w="3105195">
                  <a:extLst>
                    <a:ext uri="{9D8B030D-6E8A-4147-A177-3AD203B41FA5}">
                      <a16:colId xmlns:a16="http://schemas.microsoft.com/office/drawing/2014/main" val="4032594443"/>
                    </a:ext>
                  </a:extLst>
                </a:gridCol>
                <a:gridCol w="7853751">
                  <a:extLst>
                    <a:ext uri="{9D8B030D-6E8A-4147-A177-3AD203B41FA5}">
                      <a16:colId xmlns:a16="http://schemas.microsoft.com/office/drawing/2014/main" val="1867903991"/>
                    </a:ext>
                  </a:extLst>
                </a:gridCol>
              </a:tblGrid>
              <a:tr h="863721">
                <a:tc>
                  <a:txBody>
                    <a:bodyPr/>
                    <a:lstStyle/>
                    <a:p>
                      <a:pPr algn="ctr"/>
                      <a:r>
                        <a:rPr lang="fr-FR" sz="2800" noProof="0" dirty="0"/>
                        <a:t>Sous- thématique</a:t>
                      </a:r>
                    </a:p>
                  </a:txBody>
                  <a:tcPr marT="45716" marB="45716"/>
                </a:tc>
                <a:tc>
                  <a:txBody>
                    <a:bodyPr/>
                    <a:lstStyle/>
                    <a:p>
                      <a:pPr algn="ctr"/>
                      <a:r>
                        <a:rPr lang="fr-FR" sz="2800" noProof="0" dirty="0"/>
                        <a:t>Audience</a:t>
                      </a:r>
                    </a:p>
                  </a:txBody>
                  <a:tcPr marT="45716" marB="45716"/>
                </a:tc>
                <a:extLst>
                  <a:ext uri="{0D108BD9-81ED-4DB2-BD59-A6C34878D82A}">
                    <a16:rowId xmlns:a16="http://schemas.microsoft.com/office/drawing/2014/main" val="1385888510"/>
                  </a:ext>
                </a:extLst>
              </a:tr>
              <a:tr h="175536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b="0" dirty="0"/>
                        <a:t> </a:t>
                      </a:r>
                      <a:r>
                        <a:rPr kumimoji="0" lang="fr-FR" sz="2400" b="0" kern="1200" cap="all" dirty="0">
                          <a:solidFill>
                            <a:schemeClr val="dk1"/>
                          </a:solidFill>
                          <a:effectLst/>
                          <a:latin typeface="+mn-lt"/>
                          <a:ea typeface="+mn-ea"/>
                          <a:cs typeface="+mn-cs"/>
                        </a:rPr>
                        <a:t>PCI</a:t>
                      </a:r>
                      <a:endParaRPr kumimoji="0" lang="en-US" sz="2400" b="0" kern="1200" dirty="0">
                        <a:solidFill>
                          <a:schemeClr val="dk1"/>
                        </a:solidFill>
                        <a:effectLst/>
                        <a:latin typeface="+mn-lt"/>
                        <a:ea typeface="+mn-ea"/>
                        <a:cs typeface="+mn-cs"/>
                      </a:endParaRPr>
                    </a:p>
                    <a:p>
                      <a:endParaRPr lang="en-US" sz="2400" b="0" dirty="0"/>
                    </a:p>
                  </a:txBody>
                  <a:tcPr marT="45716" marB="45716"/>
                </a:tc>
                <a:tc>
                  <a:txBody>
                    <a:bodyPr/>
                    <a:lstStyle/>
                    <a:p>
                      <a:pPr marL="342900" indent="-342900">
                        <a:buFont typeface="+mj-lt"/>
                        <a:buAutoNum type="arabicPeriod"/>
                      </a:pPr>
                      <a:r>
                        <a:rPr kumimoji="0" lang="fr-FR" sz="2400" b="0" kern="1200" dirty="0">
                          <a:solidFill>
                            <a:schemeClr val="dk1"/>
                          </a:solidFill>
                          <a:effectLst/>
                          <a:latin typeface="+mn-lt"/>
                          <a:ea typeface="+mn-ea"/>
                          <a:cs typeface="+mn-cs"/>
                        </a:rPr>
                        <a:t>Membres de la famille du malade</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fr-FR" sz="2400" b="0" kern="1200" dirty="0">
                          <a:solidFill>
                            <a:schemeClr val="dk1"/>
                          </a:solidFill>
                          <a:effectLst/>
                          <a:latin typeface="+mn-lt"/>
                          <a:ea typeface="+mn-ea"/>
                          <a:cs typeface="+mn-cs"/>
                        </a:rPr>
                        <a:t>Membres de la communauté</a:t>
                      </a:r>
                      <a:endParaRPr kumimoji="0" lang="en-US" sz="2400" b="0" kern="1200" dirty="0">
                        <a:solidFill>
                          <a:schemeClr val="dk1"/>
                        </a:solidFill>
                        <a:effectLst/>
                        <a:latin typeface="+mn-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fr-FR" sz="2400" b="0" kern="1200" dirty="0">
                          <a:solidFill>
                            <a:schemeClr val="dk1"/>
                          </a:solidFill>
                          <a:effectLst/>
                          <a:latin typeface="+mn-lt"/>
                          <a:ea typeface="+mn-ea"/>
                          <a:cs typeface="+mn-cs"/>
                        </a:rPr>
                        <a:t>Professionnels de santé</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fr-FR" sz="2400" b="0" kern="1200" dirty="0">
                          <a:solidFill>
                            <a:schemeClr val="dk1"/>
                          </a:solidFill>
                          <a:effectLst/>
                          <a:latin typeface="+mn-lt"/>
                          <a:ea typeface="+mn-ea"/>
                          <a:cs typeface="+mn-cs"/>
                        </a:rPr>
                        <a:t>Patients</a:t>
                      </a:r>
                      <a:endParaRPr kumimoji="0" lang="en-US" sz="2400" b="0" kern="1200" dirty="0">
                        <a:solidFill>
                          <a:schemeClr val="dk1"/>
                        </a:solidFill>
                        <a:effectLst/>
                        <a:latin typeface="+mn-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fr-FR" sz="2400" b="0" kern="1200" dirty="0">
                          <a:solidFill>
                            <a:schemeClr val="dk1"/>
                          </a:solidFill>
                          <a:effectLst/>
                          <a:latin typeface="+mn-lt"/>
                          <a:ea typeface="+mn-ea"/>
                          <a:cs typeface="+mn-cs"/>
                        </a:rPr>
                        <a:t>Membres de la famille</a:t>
                      </a:r>
                      <a:endParaRPr lang="en-US" sz="2400" b="0" dirty="0"/>
                    </a:p>
                  </a:txBody>
                  <a:tcPr marT="45716" marB="45716"/>
                </a:tc>
                <a:extLst>
                  <a:ext uri="{0D108BD9-81ED-4DB2-BD59-A6C34878D82A}">
                    <a16:rowId xmlns:a16="http://schemas.microsoft.com/office/drawing/2014/main" val="2950350772"/>
                  </a:ext>
                </a:extLst>
              </a:tr>
              <a:tr h="2805548">
                <a:tc>
                  <a:txBody>
                    <a:bodyPr/>
                    <a:lstStyle/>
                    <a:p>
                      <a:r>
                        <a:rPr kumimoji="0" lang="fr-FR" sz="2400" b="0" kern="1200" cap="all" dirty="0">
                          <a:solidFill>
                            <a:schemeClr val="dk1"/>
                          </a:solidFill>
                          <a:effectLst/>
                          <a:latin typeface="+mn-lt"/>
                          <a:ea typeface="+mn-ea"/>
                          <a:cs typeface="+mn-cs"/>
                        </a:rPr>
                        <a:t>Prise en charge médicale</a:t>
                      </a:r>
                      <a:endParaRPr kumimoji="0" lang="en-US" sz="2400" b="0" kern="1200" dirty="0">
                        <a:solidFill>
                          <a:schemeClr val="dk1"/>
                        </a:solidFill>
                        <a:effectLst/>
                        <a:latin typeface="+mn-lt"/>
                        <a:ea typeface="+mn-ea"/>
                        <a:cs typeface="+mn-cs"/>
                      </a:endParaRPr>
                    </a:p>
                    <a:p>
                      <a:endParaRPr lang="en-US" sz="2400" b="0" dirty="0"/>
                    </a:p>
                  </a:txBody>
                  <a:tcPr marT="45716" marB="45716"/>
                </a:tc>
                <a:tc>
                  <a:txBody>
                    <a:bodyPr/>
                    <a:lstStyle/>
                    <a:p>
                      <a:pPr marL="342900" indent="-342900">
                        <a:buFont typeface="+mj-lt"/>
                        <a:buAutoNum type="arabicPeriod"/>
                      </a:pPr>
                      <a:r>
                        <a:rPr kumimoji="0" lang="fr-FR" sz="2400" b="0" kern="1200" dirty="0">
                          <a:solidFill>
                            <a:schemeClr val="dk1"/>
                          </a:solidFill>
                          <a:effectLst/>
                          <a:latin typeface="+mn-lt"/>
                          <a:ea typeface="+mn-ea"/>
                          <a:cs typeface="+mn-cs"/>
                        </a:rPr>
                        <a:t>Chefs de ménage</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fr-FR" sz="2400" b="0" kern="1200" dirty="0">
                          <a:solidFill>
                            <a:schemeClr val="dk1"/>
                          </a:solidFill>
                          <a:effectLst/>
                          <a:latin typeface="+mn-lt"/>
                          <a:ea typeface="+mn-ea"/>
                          <a:cs typeface="+mn-cs"/>
                        </a:rPr>
                        <a:t>Jeunes</a:t>
                      </a:r>
                      <a:endParaRPr kumimoji="0" lang="en-US" sz="2400" b="0" kern="1200" dirty="0">
                        <a:solidFill>
                          <a:schemeClr val="dk1"/>
                        </a:solidFill>
                        <a:effectLst/>
                        <a:latin typeface="+mn-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fr-FR" sz="2400" b="0" kern="1200" dirty="0">
                          <a:solidFill>
                            <a:schemeClr val="dk1"/>
                          </a:solidFill>
                          <a:effectLst/>
                          <a:latin typeface="+mn-lt"/>
                          <a:ea typeface="+mn-ea"/>
                          <a:cs typeface="+mn-cs"/>
                        </a:rPr>
                        <a:t>Les Autorités politico-administratives (Chefs de rue, cellule, village quartier, Bourgmestre, Maire, Gouverneur, …)</a:t>
                      </a:r>
                      <a:endParaRPr kumimoji="0" lang="en-US" sz="2400" b="0" kern="1200" dirty="0">
                        <a:solidFill>
                          <a:schemeClr val="dk1"/>
                        </a:solidFill>
                        <a:effectLst/>
                        <a:latin typeface="+mn-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fr-FR" sz="2400" b="0" kern="1200" dirty="0">
                          <a:solidFill>
                            <a:schemeClr val="dk1"/>
                          </a:solidFill>
                          <a:effectLst/>
                          <a:latin typeface="+mn-lt"/>
                          <a:ea typeface="+mn-ea"/>
                          <a:cs typeface="+mn-cs"/>
                        </a:rPr>
                        <a:t>Personnels des CT et CTE</a:t>
                      </a:r>
                      <a:endParaRPr kumimoji="0" lang="en-US" sz="2400" b="0" kern="1200" dirty="0">
                        <a:solidFill>
                          <a:schemeClr val="dk1"/>
                        </a:solidFill>
                        <a:effectLst/>
                        <a:latin typeface="+mn-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fr-FR" sz="2400" b="0" kern="1200" dirty="0">
                          <a:solidFill>
                            <a:schemeClr val="dk1"/>
                          </a:solidFill>
                          <a:effectLst/>
                          <a:latin typeface="+mn-lt"/>
                          <a:ea typeface="+mn-ea"/>
                          <a:cs typeface="+mn-cs"/>
                        </a:rPr>
                        <a:t>Membres de la communauté</a:t>
                      </a:r>
                      <a:endParaRPr lang="en-US" sz="2400" b="0" dirty="0"/>
                    </a:p>
                  </a:txBody>
                  <a:tcPr marT="45716" marB="45716"/>
                </a:tc>
                <a:extLst>
                  <a:ext uri="{0D108BD9-81ED-4DB2-BD59-A6C34878D82A}">
                    <a16:rowId xmlns:a16="http://schemas.microsoft.com/office/drawing/2014/main" val="3773766721"/>
                  </a:ext>
                </a:extLst>
              </a:tr>
            </a:tbl>
          </a:graphicData>
        </a:graphic>
      </p:graphicFrame>
    </p:spTree>
    <p:extLst>
      <p:ext uri="{BB962C8B-B14F-4D97-AF65-F5344CB8AC3E}">
        <p14:creationId xmlns:p14="http://schemas.microsoft.com/office/powerpoint/2010/main" val="34640288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9BDFB4C8-5C05-4C4F-BFBA-5CA7512AD25C}"/>
              </a:ext>
            </a:extLst>
          </p:cNvPr>
          <p:cNvSpPr>
            <a:spLocks noGrp="1" noChangeArrowheads="1"/>
          </p:cNvSpPr>
          <p:nvPr>
            <p:ph type="title"/>
          </p:nvPr>
        </p:nvSpPr>
        <p:spPr>
          <a:xfrm>
            <a:off x="1643063" y="103188"/>
            <a:ext cx="8856662" cy="679450"/>
          </a:xfrm>
        </p:spPr>
        <p:txBody>
          <a:bodyPr/>
          <a:lstStyle/>
          <a:p>
            <a:pPr marL="838200" indent="-838200">
              <a:defRPr/>
            </a:pPr>
            <a:r>
              <a:rPr lang="fr-FR" sz="3000" b="1" dirty="0"/>
              <a:t>Principales sous-thématiques et audiences </a:t>
            </a:r>
            <a:endParaRPr lang="fr-FR" sz="3000" b="1" dirty="0">
              <a:latin typeface="+mn-lt"/>
            </a:endParaRPr>
          </a:p>
        </p:txBody>
      </p:sp>
      <p:sp>
        <p:nvSpPr>
          <p:cNvPr id="28675" name="Rectangle 3">
            <a:extLst>
              <a:ext uri="{FF2B5EF4-FFF2-40B4-BE49-F238E27FC236}">
                <a16:creationId xmlns:a16="http://schemas.microsoft.com/office/drawing/2014/main" id="{86CEE50B-B4D9-4CC7-81B1-B29678CB47C9}"/>
              </a:ext>
            </a:extLst>
          </p:cNvPr>
          <p:cNvSpPr>
            <a:spLocks noGrp="1" noChangeArrowheads="1"/>
          </p:cNvSpPr>
          <p:nvPr>
            <p:ph type="body" idx="1"/>
          </p:nvPr>
        </p:nvSpPr>
        <p:spPr>
          <a:xfrm>
            <a:off x="2063750" y="1219201"/>
            <a:ext cx="8496300" cy="5522913"/>
          </a:xfrm>
        </p:spPr>
        <p:txBody>
          <a:bodyPr/>
          <a:lstStyle/>
          <a:p>
            <a:pPr marL="1325563" lvl="3" indent="-457200">
              <a:buFont typeface="+mj-lt"/>
              <a:buAutoNum type="arabicPeriod"/>
              <a:defRPr/>
            </a:pPr>
            <a:endParaRPr lang="fr-FR" altLang="en-US" dirty="0"/>
          </a:p>
          <a:p>
            <a:pPr marL="0" indent="0">
              <a:lnSpc>
                <a:spcPct val="90000"/>
              </a:lnSpc>
              <a:buNone/>
              <a:defRPr/>
            </a:pPr>
            <a:endParaRPr lang="fr-FR" altLang="en-US" dirty="0"/>
          </a:p>
          <a:p>
            <a:pPr marL="457200" indent="-457200">
              <a:lnSpc>
                <a:spcPct val="90000"/>
              </a:lnSpc>
              <a:buFontTx/>
              <a:buAutoNum type="arabicPeriod"/>
              <a:defRPr/>
            </a:pPr>
            <a:endParaRPr lang="fr-FR" altLang="en-US" dirty="0"/>
          </a:p>
          <a:p>
            <a:pPr marL="457200" indent="-457200">
              <a:lnSpc>
                <a:spcPct val="90000"/>
              </a:lnSpc>
              <a:buFontTx/>
              <a:buAutoNum type="arabicPeriod"/>
              <a:defRPr/>
            </a:pPr>
            <a:endParaRPr lang="fr-FR" altLang="en-US" dirty="0"/>
          </a:p>
        </p:txBody>
      </p:sp>
      <p:graphicFrame>
        <p:nvGraphicFramePr>
          <p:cNvPr id="3" name="Table 2">
            <a:extLst>
              <a:ext uri="{FF2B5EF4-FFF2-40B4-BE49-F238E27FC236}">
                <a16:creationId xmlns:a16="http://schemas.microsoft.com/office/drawing/2014/main" id="{5E9692D0-6D86-48E0-9D1E-75F4E4813D50}"/>
              </a:ext>
            </a:extLst>
          </p:cNvPr>
          <p:cNvGraphicFramePr>
            <a:graphicFrameLocks noGrp="1"/>
          </p:cNvGraphicFramePr>
          <p:nvPr>
            <p:extLst>
              <p:ext uri="{D42A27DB-BD31-4B8C-83A1-F6EECF244321}">
                <p14:modId xmlns:p14="http://schemas.microsoft.com/office/powerpoint/2010/main" val="3641241453"/>
              </p:ext>
            </p:extLst>
          </p:nvPr>
        </p:nvGraphicFramePr>
        <p:xfrm>
          <a:off x="581891" y="782638"/>
          <a:ext cx="11028218" cy="6389857"/>
        </p:xfrm>
        <a:graphic>
          <a:graphicData uri="http://schemas.openxmlformats.org/drawingml/2006/table">
            <a:tbl>
              <a:tblPr firstRow="1" bandRow="1">
                <a:tableStyleId>{5C22544A-7EE6-4342-B048-85BDC9FD1C3A}</a:tableStyleId>
              </a:tblPr>
              <a:tblGrid>
                <a:gridCol w="3124824">
                  <a:extLst>
                    <a:ext uri="{9D8B030D-6E8A-4147-A177-3AD203B41FA5}">
                      <a16:colId xmlns:a16="http://schemas.microsoft.com/office/drawing/2014/main" val="4032594443"/>
                    </a:ext>
                  </a:extLst>
                </a:gridCol>
                <a:gridCol w="7903394">
                  <a:extLst>
                    <a:ext uri="{9D8B030D-6E8A-4147-A177-3AD203B41FA5}">
                      <a16:colId xmlns:a16="http://schemas.microsoft.com/office/drawing/2014/main" val="1867903991"/>
                    </a:ext>
                  </a:extLst>
                </a:gridCol>
              </a:tblGrid>
              <a:tr h="720549">
                <a:tc>
                  <a:txBody>
                    <a:bodyPr/>
                    <a:lstStyle/>
                    <a:p>
                      <a:pPr algn="ctr"/>
                      <a:r>
                        <a:rPr lang="fr-FR" sz="2800" noProof="0" dirty="0"/>
                        <a:t>Sous- thématique</a:t>
                      </a:r>
                    </a:p>
                  </a:txBody>
                  <a:tcPr marT="45727" marB="45727"/>
                </a:tc>
                <a:tc>
                  <a:txBody>
                    <a:bodyPr/>
                    <a:lstStyle/>
                    <a:p>
                      <a:pPr algn="ctr"/>
                      <a:r>
                        <a:rPr lang="fr-FR" sz="2800" noProof="0" dirty="0"/>
                        <a:t>Audience</a:t>
                      </a:r>
                    </a:p>
                  </a:txBody>
                  <a:tcPr marT="45727" marB="45727"/>
                </a:tc>
                <a:extLst>
                  <a:ext uri="{0D108BD9-81ED-4DB2-BD59-A6C34878D82A}">
                    <a16:rowId xmlns:a16="http://schemas.microsoft.com/office/drawing/2014/main" val="1385888510"/>
                  </a:ext>
                </a:extLst>
              </a:tr>
              <a:tr h="2112473">
                <a:tc>
                  <a:txBody>
                    <a:bodyPr/>
                    <a:lstStyle/>
                    <a:p>
                      <a:r>
                        <a:rPr kumimoji="0" lang="fr-FR" sz="2400" b="0" kern="1200" cap="all" dirty="0">
                          <a:solidFill>
                            <a:schemeClr val="dk1"/>
                          </a:solidFill>
                          <a:effectLst/>
                          <a:latin typeface="+mn-lt"/>
                          <a:ea typeface="+mn-ea"/>
                          <a:cs typeface="+mn-cs"/>
                        </a:rPr>
                        <a:t>Nutrition</a:t>
                      </a:r>
                      <a:endParaRPr kumimoji="0" lang="en-US" sz="2400" b="0" kern="1200" dirty="0">
                        <a:solidFill>
                          <a:schemeClr val="dk1"/>
                        </a:solidFill>
                        <a:effectLst/>
                        <a:latin typeface="+mn-lt"/>
                        <a:ea typeface="+mn-ea"/>
                        <a:cs typeface="+mn-cs"/>
                      </a:endParaRPr>
                    </a:p>
                    <a:p>
                      <a:endParaRPr lang="en-US" sz="2400" b="0" dirty="0"/>
                    </a:p>
                  </a:txBody>
                  <a:tcPr marT="45727" marB="45727"/>
                </a:tc>
                <a:tc>
                  <a:txBody>
                    <a:bodyPr/>
                    <a:lstStyle/>
                    <a:p>
                      <a:pPr marL="285750" indent="-285750">
                        <a:buFont typeface="Arial" panose="020B0604020202020204" pitchFamily="34" charset="0"/>
                        <a:buChar char="•"/>
                      </a:pPr>
                      <a:r>
                        <a:rPr kumimoji="0" lang="fr-FR" sz="2400" b="0" kern="1200" dirty="0">
                          <a:solidFill>
                            <a:schemeClr val="dk1"/>
                          </a:solidFill>
                          <a:effectLst/>
                          <a:latin typeface="+mn-lt"/>
                          <a:ea typeface="+mn-ea"/>
                          <a:cs typeface="+mn-cs"/>
                        </a:rPr>
                        <a:t>Membres de famille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400" b="0" kern="1200" dirty="0">
                          <a:solidFill>
                            <a:schemeClr val="dk1"/>
                          </a:solidFill>
                          <a:effectLst/>
                          <a:latin typeface="+mn-lt"/>
                          <a:ea typeface="+mn-ea"/>
                          <a:cs typeface="+mn-cs"/>
                        </a:rPr>
                        <a:t>Femmes guéries allaitantes</a:t>
                      </a:r>
                      <a:endParaRPr kumimoji="0" lang="en-US" sz="2400" b="0" kern="1200" dirty="0">
                        <a:solidFill>
                          <a:schemeClr val="dk1"/>
                        </a:solidFill>
                        <a:effectLst/>
                        <a:latin typeface="+mn-lt"/>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400" b="0" kern="1200" dirty="0">
                          <a:solidFill>
                            <a:schemeClr val="dk1"/>
                          </a:solidFill>
                          <a:effectLst/>
                          <a:latin typeface="+mn-lt"/>
                          <a:ea typeface="+mn-ea"/>
                          <a:cs typeface="+mn-cs"/>
                        </a:rPr>
                        <a:t>Familles affectées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400" b="0" kern="1200" dirty="0">
                          <a:solidFill>
                            <a:schemeClr val="dk1"/>
                          </a:solidFill>
                          <a:effectLst/>
                          <a:latin typeface="+mn-lt"/>
                          <a:ea typeface="+mn-ea"/>
                          <a:cs typeface="+mn-cs"/>
                        </a:rPr>
                        <a:t>Gardiens d’enfants séparés et orphelins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400" b="0" kern="1200" dirty="0">
                          <a:solidFill>
                            <a:schemeClr val="dk1"/>
                          </a:solidFill>
                          <a:effectLst/>
                          <a:latin typeface="+mn-lt"/>
                          <a:ea typeface="+mn-ea"/>
                          <a:cs typeface="+mn-cs"/>
                        </a:rPr>
                        <a:t>Prestataires /Nutritionnistes</a:t>
                      </a:r>
                      <a:endParaRPr kumimoji="0" lang="en-US" sz="2400" b="0" kern="1200" dirty="0">
                        <a:solidFill>
                          <a:schemeClr val="dk1"/>
                        </a:solidFill>
                        <a:effectLst/>
                        <a:latin typeface="+mn-lt"/>
                        <a:ea typeface="+mn-ea"/>
                        <a:cs typeface="+mn-cs"/>
                      </a:endParaRPr>
                    </a:p>
                    <a:p>
                      <a:endParaRPr kumimoji="0" lang="en-US" sz="2400" b="0" kern="1200" dirty="0">
                        <a:solidFill>
                          <a:schemeClr val="dk1"/>
                        </a:solidFill>
                        <a:effectLst/>
                        <a:latin typeface="+mn-lt"/>
                        <a:ea typeface="+mn-ea"/>
                        <a:cs typeface="+mn-cs"/>
                      </a:endParaRPr>
                    </a:p>
                  </a:txBody>
                  <a:tcPr marT="45727" marB="45727"/>
                </a:tc>
                <a:extLst>
                  <a:ext uri="{0D108BD9-81ED-4DB2-BD59-A6C34878D82A}">
                    <a16:rowId xmlns:a16="http://schemas.microsoft.com/office/drawing/2014/main" val="2950350772"/>
                  </a:ext>
                </a:extLst>
              </a:tr>
              <a:tr h="3126454">
                <a:tc>
                  <a:txBody>
                    <a:bodyPr/>
                    <a:lstStyle/>
                    <a:p>
                      <a:r>
                        <a:rPr kumimoji="0" lang="fr-FR" sz="2400" b="0" kern="1200" dirty="0">
                          <a:solidFill>
                            <a:schemeClr val="dk1"/>
                          </a:solidFill>
                          <a:effectLst/>
                          <a:latin typeface="+mn-lt"/>
                          <a:ea typeface="+mn-ea"/>
                          <a:cs typeface="+mn-cs"/>
                        </a:rPr>
                        <a:t>POINTS D’ENTREE</a:t>
                      </a:r>
                      <a:endParaRPr kumimoji="0" lang="en-US" sz="2400" b="0" kern="1200" dirty="0">
                        <a:solidFill>
                          <a:schemeClr val="dk1"/>
                        </a:solidFill>
                        <a:effectLst/>
                        <a:latin typeface="+mn-lt"/>
                        <a:ea typeface="+mn-ea"/>
                        <a:cs typeface="+mn-cs"/>
                      </a:endParaRPr>
                    </a:p>
                    <a:p>
                      <a:endParaRPr lang="en-US" sz="2400" b="0" dirty="0"/>
                    </a:p>
                  </a:txBody>
                  <a:tcPr marT="45727" marB="45727"/>
                </a:tc>
                <a:tc>
                  <a:txBody>
                    <a:bodyPr/>
                    <a:lstStyle/>
                    <a:p>
                      <a:pPr marL="285750" indent="-285750">
                        <a:buFont typeface="Arial" panose="020B0604020202020204" pitchFamily="34" charset="0"/>
                        <a:buChar char="•"/>
                      </a:pPr>
                      <a:r>
                        <a:rPr kumimoji="0" lang="fr-FR" sz="2400" b="0" kern="1200" dirty="0">
                          <a:solidFill>
                            <a:schemeClr val="dk1"/>
                          </a:solidFill>
                          <a:effectLst/>
                          <a:latin typeface="+mn-lt"/>
                          <a:ea typeface="+mn-ea"/>
                          <a:cs typeface="+mn-cs"/>
                        </a:rPr>
                        <a:t>Communauté</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400" b="0" kern="1200" dirty="0">
                          <a:solidFill>
                            <a:schemeClr val="dk1"/>
                          </a:solidFill>
                          <a:effectLst/>
                          <a:latin typeface="+mn-lt"/>
                          <a:ea typeface="+mn-ea"/>
                          <a:cs typeface="+mn-cs"/>
                        </a:rPr>
                        <a:t>Leaders communautaires</a:t>
                      </a:r>
                      <a:endParaRPr kumimoji="0" lang="en-US" sz="2400" b="0" kern="1200" dirty="0">
                        <a:solidFill>
                          <a:schemeClr val="dk1"/>
                        </a:solidFill>
                        <a:effectLst/>
                        <a:latin typeface="+mn-lt"/>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400" b="0" kern="1200" dirty="0">
                          <a:solidFill>
                            <a:schemeClr val="dk1"/>
                          </a:solidFill>
                          <a:effectLst/>
                          <a:latin typeface="+mn-lt"/>
                          <a:ea typeface="+mn-ea"/>
                          <a:cs typeface="+mn-cs"/>
                        </a:rPr>
                        <a:t>Prestataires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400" b="0" kern="1200" dirty="0">
                          <a:solidFill>
                            <a:schemeClr val="dk1"/>
                          </a:solidFill>
                          <a:effectLst/>
                          <a:latin typeface="+mn-lt"/>
                          <a:ea typeface="+mn-ea"/>
                          <a:cs typeface="+mn-cs"/>
                        </a:rPr>
                        <a:t>Autorités politico-administratives, MONUSCO, les hommes en uniforme, les humanitaires</a:t>
                      </a:r>
                      <a:endParaRPr kumimoji="0" lang="en-US" sz="2400" b="0" kern="1200" dirty="0">
                        <a:solidFill>
                          <a:schemeClr val="dk1"/>
                        </a:solidFill>
                        <a:effectLst/>
                        <a:latin typeface="+mn-lt"/>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400" b="0" kern="1200" dirty="0">
                          <a:solidFill>
                            <a:schemeClr val="dk1"/>
                          </a:solidFill>
                          <a:effectLst/>
                          <a:latin typeface="+mn-lt"/>
                          <a:ea typeface="+mn-ea"/>
                          <a:cs typeface="+mn-cs"/>
                        </a:rPr>
                        <a:t>Transporteurs</a:t>
                      </a:r>
                      <a:endParaRPr kumimoji="0" lang="en-US" sz="2400" b="0" kern="1200" dirty="0">
                        <a:solidFill>
                          <a:schemeClr val="dk1"/>
                        </a:solidFill>
                        <a:effectLst/>
                        <a:latin typeface="+mn-lt"/>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2400" b="0" kern="1200" dirty="0">
                          <a:solidFill>
                            <a:schemeClr val="dk1"/>
                          </a:solidFill>
                          <a:effectLst/>
                          <a:latin typeface="+mn-lt"/>
                          <a:ea typeface="+mn-ea"/>
                          <a:cs typeface="+mn-cs"/>
                        </a:rPr>
                        <a:t>Voyageurs</a:t>
                      </a:r>
                      <a:endParaRPr kumimoji="0" lang="en-US" sz="2400" b="0"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kern="1200" dirty="0">
                        <a:solidFill>
                          <a:schemeClr val="dk1"/>
                        </a:solidFill>
                        <a:effectLst/>
                        <a:latin typeface="+mn-lt"/>
                        <a:ea typeface="+mn-ea"/>
                        <a:cs typeface="+mn-cs"/>
                      </a:endParaRPr>
                    </a:p>
                    <a:p>
                      <a:endParaRPr kumimoji="0" lang="en-US" sz="2400" b="0" kern="1200" dirty="0">
                        <a:solidFill>
                          <a:schemeClr val="dk1"/>
                        </a:solidFill>
                        <a:effectLst/>
                        <a:latin typeface="+mn-lt"/>
                        <a:ea typeface="+mn-ea"/>
                        <a:cs typeface="+mn-cs"/>
                      </a:endParaRPr>
                    </a:p>
                  </a:txBody>
                  <a:tcPr marT="45727" marB="45727"/>
                </a:tc>
                <a:extLst>
                  <a:ext uri="{0D108BD9-81ED-4DB2-BD59-A6C34878D82A}">
                    <a16:rowId xmlns:a16="http://schemas.microsoft.com/office/drawing/2014/main" val="3773766721"/>
                  </a:ext>
                </a:extLst>
              </a:tr>
            </a:tbl>
          </a:graphicData>
        </a:graphic>
      </p:graphicFrame>
    </p:spTree>
    <p:extLst>
      <p:ext uri="{BB962C8B-B14F-4D97-AF65-F5344CB8AC3E}">
        <p14:creationId xmlns:p14="http://schemas.microsoft.com/office/powerpoint/2010/main" val="24570218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9BDFB4C8-5C05-4C4F-BFBA-5CA7512AD25C}"/>
              </a:ext>
            </a:extLst>
          </p:cNvPr>
          <p:cNvSpPr>
            <a:spLocks noGrp="1" noChangeArrowheads="1"/>
          </p:cNvSpPr>
          <p:nvPr>
            <p:ph type="title"/>
          </p:nvPr>
        </p:nvSpPr>
        <p:spPr>
          <a:xfrm>
            <a:off x="1643063" y="103188"/>
            <a:ext cx="8856662" cy="679450"/>
          </a:xfrm>
        </p:spPr>
        <p:txBody>
          <a:bodyPr/>
          <a:lstStyle/>
          <a:p>
            <a:pPr marL="838200" indent="-838200">
              <a:defRPr/>
            </a:pPr>
            <a:r>
              <a:rPr lang="fr-FR" sz="3000" b="1" dirty="0"/>
              <a:t>Principales sous-thématiques et audiences </a:t>
            </a:r>
            <a:endParaRPr lang="fr-FR" sz="3000" b="1" dirty="0">
              <a:latin typeface="+mn-lt"/>
            </a:endParaRPr>
          </a:p>
        </p:txBody>
      </p:sp>
      <p:sp>
        <p:nvSpPr>
          <p:cNvPr id="28675" name="Rectangle 3">
            <a:extLst>
              <a:ext uri="{FF2B5EF4-FFF2-40B4-BE49-F238E27FC236}">
                <a16:creationId xmlns:a16="http://schemas.microsoft.com/office/drawing/2014/main" id="{86CEE50B-B4D9-4CC7-81B1-B29678CB47C9}"/>
              </a:ext>
            </a:extLst>
          </p:cNvPr>
          <p:cNvSpPr>
            <a:spLocks noGrp="1" noChangeArrowheads="1"/>
          </p:cNvSpPr>
          <p:nvPr>
            <p:ph type="body" idx="1"/>
          </p:nvPr>
        </p:nvSpPr>
        <p:spPr>
          <a:xfrm>
            <a:off x="2063750" y="1219201"/>
            <a:ext cx="8496300" cy="5522913"/>
          </a:xfrm>
        </p:spPr>
        <p:txBody>
          <a:bodyPr/>
          <a:lstStyle/>
          <a:p>
            <a:pPr marL="1325563" lvl="3" indent="-457200">
              <a:buFont typeface="+mj-lt"/>
              <a:buAutoNum type="arabicPeriod"/>
              <a:defRPr/>
            </a:pPr>
            <a:endParaRPr lang="fr-FR" altLang="en-US" dirty="0"/>
          </a:p>
          <a:p>
            <a:pPr marL="0" indent="0">
              <a:lnSpc>
                <a:spcPct val="90000"/>
              </a:lnSpc>
              <a:buNone/>
              <a:defRPr/>
            </a:pPr>
            <a:endParaRPr lang="fr-FR" altLang="en-US" dirty="0"/>
          </a:p>
          <a:p>
            <a:pPr marL="457200" indent="-457200">
              <a:lnSpc>
                <a:spcPct val="90000"/>
              </a:lnSpc>
              <a:buFontTx/>
              <a:buAutoNum type="arabicPeriod"/>
              <a:defRPr/>
            </a:pPr>
            <a:endParaRPr lang="fr-FR" altLang="en-US" dirty="0"/>
          </a:p>
          <a:p>
            <a:pPr marL="457200" indent="-457200">
              <a:lnSpc>
                <a:spcPct val="90000"/>
              </a:lnSpc>
              <a:buFontTx/>
              <a:buAutoNum type="arabicPeriod"/>
              <a:defRPr/>
            </a:pPr>
            <a:endParaRPr lang="fr-FR" altLang="en-US" dirty="0"/>
          </a:p>
        </p:txBody>
      </p:sp>
      <p:graphicFrame>
        <p:nvGraphicFramePr>
          <p:cNvPr id="3" name="Table 2">
            <a:extLst>
              <a:ext uri="{FF2B5EF4-FFF2-40B4-BE49-F238E27FC236}">
                <a16:creationId xmlns:a16="http://schemas.microsoft.com/office/drawing/2014/main" id="{5E9692D0-6D86-48E0-9D1E-75F4E4813D50}"/>
              </a:ext>
            </a:extLst>
          </p:cNvPr>
          <p:cNvGraphicFramePr>
            <a:graphicFrameLocks noGrp="1"/>
          </p:cNvGraphicFramePr>
          <p:nvPr>
            <p:extLst>
              <p:ext uri="{D42A27DB-BD31-4B8C-83A1-F6EECF244321}">
                <p14:modId xmlns:p14="http://schemas.microsoft.com/office/powerpoint/2010/main" val="3476577741"/>
              </p:ext>
            </p:extLst>
          </p:nvPr>
        </p:nvGraphicFramePr>
        <p:xfrm>
          <a:off x="498764" y="782640"/>
          <a:ext cx="11457709" cy="5658600"/>
        </p:xfrm>
        <a:graphic>
          <a:graphicData uri="http://schemas.openxmlformats.org/drawingml/2006/table">
            <a:tbl>
              <a:tblPr firstRow="1" bandRow="1">
                <a:tableStyleId>{5C22544A-7EE6-4342-B048-85BDC9FD1C3A}</a:tableStyleId>
              </a:tblPr>
              <a:tblGrid>
                <a:gridCol w="3246518">
                  <a:extLst>
                    <a:ext uri="{9D8B030D-6E8A-4147-A177-3AD203B41FA5}">
                      <a16:colId xmlns:a16="http://schemas.microsoft.com/office/drawing/2014/main" val="4032594443"/>
                    </a:ext>
                  </a:extLst>
                </a:gridCol>
                <a:gridCol w="8211191">
                  <a:extLst>
                    <a:ext uri="{9D8B030D-6E8A-4147-A177-3AD203B41FA5}">
                      <a16:colId xmlns:a16="http://schemas.microsoft.com/office/drawing/2014/main" val="1867903991"/>
                    </a:ext>
                  </a:extLst>
                </a:gridCol>
              </a:tblGrid>
              <a:tr h="817957">
                <a:tc>
                  <a:txBody>
                    <a:bodyPr/>
                    <a:lstStyle/>
                    <a:p>
                      <a:pPr algn="ctr"/>
                      <a:r>
                        <a:rPr lang="fr-FR" sz="2300" noProof="0" dirty="0"/>
                        <a:t>Sous- thématique</a:t>
                      </a:r>
                    </a:p>
                  </a:txBody>
                  <a:tcPr marT="45723" marB="45723"/>
                </a:tc>
                <a:tc>
                  <a:txBody>
                    <a:bodyPr/>
                    <a:lstStyle/>
                    <a:p>
                      <a:pPr algn="ctr"/>
                      <a:r>
                        <a:rPr lang="fr-FR" sz="2300" noProof="0" dirty="0"/>
                        <a:t>Audience</a:t>
                      </a:r>
                    </a:p>
                  </a:txBody>
                  <a:tcPr marT="45723" marB="45723"/>
                </a:tc>
                <a:extLst>
                  <a:ext uri="{0D108BD9-81ED-4DB2-BD59-A6C34878D82A}">
                    <a16:rowId xmlns:a16="http://schemas.microsoft.com/office/drawing/2014/main" val="1385888510"/>
                  </a:ext>
                </a:extLst>
              </a:tr>
              <a:tr h="2295557">
                <a:tc>
                  <a:txBody>
                    <a:bodyPr/>
                    <a:lstStyle/>
                    <a:p>
                      <a:r>
                        <a:rPr kumimoji="0" lang="fr-FR" sz="2300" b="0" kern="1200" cap="all" dirty="0">
                          <a:solidFill>
                            <a:schemeClr val="dk1"/>
                          </a:solidFill>
                          <a:effectLst/>
                          <a:latin typeface="+mn-lt"/>
                          <a:ea typeface="+mn-ea"/>
                          <a:cs typeface="+mn-cs"/>
                        </a:rPr>
                        <a:t>Guéris</a:t>
                      </a:r>
                      <a:endParaRPr kumimoji="0" lang="en-US" sz="2300" b="0" kern="1200" dirty="0">
                        <a:solidFill>
                          <a:schemeClr val="dk1"/>
                        </a:solidFill>
                        <a:effectLst/>
                        <a:latin typeface="+mn-lt"/>
                        <a:ea typeface="+mn-ea"/>
                        <a:cs typeface="+mn-cs"/>
                      </a:endParaRPr>
                    </a:p>
                    <a:p>
                      <a:endParaRPr lang="en-US" sz="2300" b="0" dirty="0"/>
                    </a:p>
                  </a:txBody>
                  <a:tcPr marT="45723" marB="45723"/>
                </a:tc>
                <a:tc>
                  <a:txBody>
                    <a:bodyPr/>
                    <a:lstStyle/>
                    <a:p>
                      <a:pPr marL="457200" indent="-457200">
                        <a:buFont typeface="+mj-lt"/>
                        <a:buAutoNum type="arabicPeriod"/>
                      </a:pPr>
                      <a:r>
                        <a:rPr kumimoji="0" lang="fr-FR" sz="2300" b="0" kern="1200" dirty="0">
                          <a:solidFill>
                            <a:schemeClr val="dk1"/>
                          </a:solidFill>
                          <a:effectLst/>
                          <a:latin typeface="+mn-lt"/>
                          <a:ea typeface="+mn-ea"/>
                          <a:cs typeface="+mn-cs"/>
                        </a:rPr>
                        <a:t>Personnes guéries </a:t>
                      </a:r>
                      <a:endParaRPr kumimoji="0" lang="en-US" sz="2300" b="0" kern="1200" dirty="0">
                        <a:solidFill>
                          <a:schemeClr val="dk1"/>
                        </a:solidFill>
                        <a:effectLst/>
                        <a:latin typeface="+mn-lt"/>
                        <a:ea typeface="+mn-ea"/>
                        <a:cs typeface="+mn-cs"/>
                      </a:endParaRPr>
                    </a:p>
                    <a:p>
                      <a:pPr marL="457200" indent="-457200">
                        <a:buFont typeface="+mj-lt"/>
                        <a:buAutoNum type="arabicPeriod"/>
                      </a:pPr>
                      <a:r>
                        <a:rPr kumimoji="0" lang="fr-FR" sz="2300" b="0" kern="1200" dirty="0">
                          <a:solidFill>
                            <a:schemeClr val="dk1"/>
                          </a:solidFill>
                          <a:effectLst/>
                          <a:latin typeface="+mn-lt"/>
                          <a:ea typeface="+mn-ea"/>
                          <a:cs typeface="+mn-cs"/>
                        </a:rPr>
                        <a:t>Personnes guéries membres des équipes des CTE/CT </a:t>
                      </a:r>
                      <a:endParaRPr kumimoji="0" lang="en-US" sz="2300" b="0" kern="1200" dirty="0">
                        <a:solidFill>
                          <a:schemeClr val="dk1"/>
                        </a:solidFill>
                        <a:effectLst/>
                        <a:latin typeface="+mn-lt"/>
                        <a:ea typeface="+mn-ea"/>
                        <a:cs typeface="+mn-cs"/>
                      </a:endParaRPr>
                    </a:p>
                    <a:p>
                      <a:pPr marL="457200" indent="-457200">
                        <a:buFont typeface="+mj-lt"/>
                        <a:buAutoNum type="arabicPeriod"/>
                      </a:pPr>
                      <a:r>
                        <a:rPr kumimoji="0" lang="fr-FR" sz="2300" b="0" kern="1200" dirty="0">
                          <a:solidFill>
                            <a:schemeClr val="dk1"/>
                          </a:solidFill>
                          <a:effectLst/>
                          <a:latin typeface="+mn-lt"/>
                          <a:ea typeface="+mn-ea"/>
                          <a:cs typeface="+mn-cs"/>
                        </a:rPr>
                        <a:t>Personnes guéries membres des équipes des crèches</a:t>
                      </a:r>
                    </a:p>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r>
                        <a:rPr kumimoji="0" lang="fr-FR" sz="2300" b="0" kern="1200" dirty="0">
                          <a:solidFill>
                            <a:schemeClr val="dk1"/>
                          </a:solidFill>
                          <a:effectLst/>
                          <a:latin typeface="+mn-lt"/>
                          <a:ea typeface="+mn-ea"/>
                          <a:cs typeface="+mn-cs"/>
                        </a:rPr>
                        <a:t>Membres de famille</a:t>
                      </a:r>
                      <a:endParaRPr kumimoji="0" lang="en-US" sz="2300" b="0" kern="1200" dirty="0">
                        <a:solidFill>
                          <a:schemeClr val="dk1"/>
                        </a:solidFill>
                        <a:effectLst/>
                        <a:latin typeface="+mn-lt"/>
                        <a:ea typeface="+mn-ea"/>
                        <a:cs typeface="+mn-cs"/>
                      </a:endParaRPr>
                    </a:p>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r>
                        <a:rPr kumimoji="0" lang="fr-FR" sz="2300" b="0" kern="1200" dirty="0">
                          <a:solidFill>
                            <a:schemeClr val="dk1"/>
                          </a:solidFill>
                          <a:effectLst/>
                          <a:latin typeface="+mn-lt"/>
                          <a:ea typeface="+mn-ea"/>
                          <a:cs typeface="+mn-cs"/>
                        </a:rPr>
                        <a:t>Membres de la communauté</a:t>
                      </a:r>
                      <a:endParaRPr kumimoji="0" lang="en-US" sz="2300" b="0" kern="1200" dirty="0">
                        <a:solidFill>
                          <a:schemeClr val="dk1"/>
                        </a:solidFill>
                        <a:effectLst/>
                        <a:latin typeface="+mn-lt"/>
                        <a:ea typeface="+mn-ea"/>
                        <a:cs typeface="+mn-cs"/>
                      </a:endParaRPr>
                    </a:p>
                  </a:txBody>
                  <a:tcPr marT="45723" marB="45723"/>
                </a:tc>
                <a:extLst>
                  <a:ext uri="{0D108BD9-81ED-4DB2-BD59-A6C34878D82A}">
                    <a16:rowId xmlns:a16="http://schemas.microsoft.com/office/drawing/2014/main" val="2950350772"/>
                  </a:ext>
                </a:extLst>
              </a:tr>
              <a:tr h="2518502">
                <a:tc>
                  <a:txBody>
                    <a:bodyPr/>
                    <a:lstStyle/>
                    <a:p>
                      <a:r>
                        <a:rPr kumimoji="0" lang="fr-FR" sz="2300" b="0" kern="1200" cap="all" dirty="0">
                          <a:solidFill>
                            <a:schemeClr val="dk1"/>
                          </a:solidFill>
                          <a:effectLst/>
                          <a:latin typeface="+mn-lt"/>
                          <a:ea typeface="+mn-ea"/>
                          <a:cs typeface="+mn-cs"/>
                        </a:rPr>
                        <a:t>SURVEILLANCE</a:t>
                      </a:r>
                      <a:endParaRPr kumimoji="0" lang="en-US" sz="2300" b="0" kern="1200" dirty="0">
                        <a:solidFill>
                          <a:schemeClr val="dk1"/>
                        </a:solidFill>
                        <a:effectLst/>
                        <a:latin typeface="+mn-lt"/>
                        <a:ea typeface="+mn-ea"/>
                        <a:cs typeface="+mn-cs"/>
                      </a:endParaRPr>
                    </a:p>
                    <a:p>
                      <a:endParaRPr lang="en-US" sz="2300" b="0" dirty="0"/>
                    </a:p>
                  </a:txBody>
                  <a:tcPr marT="45723" marB="45723"/>
                </a:tc>
                <a:tc>
                  <a:txBody>
                    <a:bodyPr/>
                    <a:lstStyle/>
                    <a:p>
                      <a:pPr marL="457200" indent="-457200">
                        <a:buFont typeface="+mj-lt"/>
                        <a:buAutoNum type="arabicPeriod"/>
                      </a:pPr>
                      <a:r>
                        <a:rPr kumimoji="0" lang="fr-FR" sz="2300" b="0" kern="1200" dirty="0">
                          <a:solidFill>
                            <a:schemeClr val="dk1"/>
                          </a:solidFill>
                          <a:effectLst/>
                          <a:latin typeface="+mn-lt"/>
                          <a:ea typeface="+mn-ea"/>
                          <a:cs typeface="+mn-cs"/>
                        </a:rPr>
                        <a:t>Contacts à Haut risque   </a:t>
                      </a:r>
                      <a:endParaRPr kumimoji="0" lang="en-US" sz="2300" b="0" kern="1200" dirty="0">
                        <a:solidFill>
                          <a:schemeClr val="dk1"/>
                        </a:solidFill>
                        <a:effectLst/>
                        <a:latin typeface="+mn-lt"/>
                        <a:ea typeface="+mn-ea"/>
                        <a:cs typeface="+mn-cs"/>
                      </a:endParaRPr>
                    </a:p>
                    <a:p>
                      <a:pPr marL="457200" indent="-457200">
                        <a:buFont typeface="+mj-lt"/>
                        <a:buAutoNum type="arabicPeriod"/>
                      </a:pPr>
                      <a:r>
                        <a:rPr kumimoji="0" lang="fr-FR" sz="2300" b="0" kern="1200" dirty="0">
                          <a:solidFill>
                            <a:schemeClr val="dk1"/>
                          </a:solidFill>
                          <a:effectLst/>
                          <a:latin typeface="+mn-lt"/>
                          <a:ea typeface="+mn-ea"/>
                          <a:cs typeface="+mn-cs"/>
                        </a:rPr>
                        <a:t>Membres de la famille et Voisins</a:t>
                      </a:r>
                    </a:p>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r>
                        <a:rPr kumimoji="0" lang="fr-FR" sz="2300" b="0" kern="1200" dirty="0">
                          <a:solidFill>
                            <a:schemeClr val="dk1"/>
                          </a:solidFill>
                          <a:effectLst/>
                          <a:latin typeface="+mn-lt"/>
                          <a:ea typeface="+mn-ea"/>
                          <a:cs typeface="+mn-cs"/>
                        </a:rPr>
                        <a:t>Leaders religieux (Pasteurs, Imams, Prêtre…)</a:t>
                      </a:r>
                    </a:p>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r>
                        <a:rPr kumimoji="0" lang="fr-FR" sz="2300" b="0" kern="1200" dirty="0">
                          <a:solidFill>
                            <a:schemeClr val="dk1"/>
                          </a:solidFill>
                          <a:effectLst/>
                          <a:latin typeface="+mn-lt"/>
                          <a:ea typeface="+mn-ea"/>
                          <a:cs typeface="+mn-cs"/>
                        </a:rPr>
                        <a:t>Leaders communautaires, Groupes de pression, les pasteurs, les chefs des 10 maisons (autorités politico-administratives locales)   </a:t>
                      </a:r>
                    </a:p>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r>
                        <a:rPr kumimoji="0" lang="fr-FR" sz="2300" b="0" kern="1200" dirty="0">
                          <a:solidFill>
                            <a:schemeClr val="dk1"/>
                          </a:solidFill>
                          <a:effectLst/>
                          <a:latin typeface="+mn-lt"/>
                          <a:ea typeface="+mn-ea"/>
                          <a:cs typeface="+mn-cs"/>
                        </a:rPr>
                        <a:t>Prestataires</a:t>
                      </a:r>
                      <a:endParaRPr kumimoji="0" lang="en-US" sz="2300" b="0" kern="1200" dirty="0">
                        <a:solidFill>
                          <a:schemeClr val="dk1"/>
                        </a:solidFill>
                        <a:effectLst/>
                        <a:latin typeface="+mn-lt"/>
                        <a:ea typeface="+mn-ea"/>
                        <a:cs typeface="+mn-cs"/>
                      </a:endParaRPr>
                    </a:p>
                  </a:txBody>
                  <a:tcPr marT="45723" marB="45723"/>
                </a:tc>
                <a:extLst>
                  <a:ext uri="{0D108BD9-81ED-4DB2-BD59-A6C34878D82A}">
                    <a16:rowId xmlns:a16="http://schemas.microsoft.com/office/drawing/2014/main" val="3773766721"/>
                  </a:ext>
                </a:extLst>
              </a:tr>
            </a:tbl>
          </a:graphicData>
        </a:graphic>
      </p:graphicFrame>
    </p:spTree>
    <p:extLst>
      <p:ext uri="{BB962C8B-B14F-4D97-AF65-F5344CB8AC3E}">
        <p14:creationId xmlns:p14="http://schemas.microsoft.com/office/powerpoint/2010/main" val="30305896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2135188" y="2781300"/>
            <a:ext cx="8229600" cy="1079500"/>
          </a:xfrm>
        </p:spPr>
        <p:txBody>
          <a:bodyPr>
            <a:normAutofit fontScale="90000"/>
          </a:bodyPr>
          <a:lstStyle/>
          <a:p>
            <a:pPr algn="ctr"/>
            <a:r>
              <a:rPr lang="fr-FR" altLang="en-US" b="1">
                <a:solidFill>
                  <a:schemeClr val="tx1"/>
                </a:solidFill>
              </a:rPr>
              <a:t>Quelques exemples d’analyse comportementale</a:t>
            </a:r>
            <a:endParaRPr lang="en-US" altLang="en-US" b="1"/>
          </a:p>
        </p:txBody>
      </p:sp>
    </p:spTree>
    <p:extLst>
      <p:ext uri="{BB962C8B-B14F-4D97-AF65-F5344CB8AC3E}">
        <p14:creationId xmlns:p14="http://schemas.microsoft.com/office/powerpoint/2010/main" val="11620276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9BDFB4C8-5C05-4C4F-BFBA-5CA7512AD25C}"/>
              </a:ext>
            </a:extLst>
          </p:cNvPr>
          <p:cNvSpPr>
            <a:spLocks noGrp="1" noChangeArrowheads="1"/>
          </p:cNvSpPr>
          <p:nvPr>
            <p:ph type="title"/>
          </p:nvPr>
        </p:nvSpPr>
        <p:spPr>
          <a:xfrm>
            <a:off x="1649413" y="26988"/>
            <a:ext cx="8856662" cy="608012"/>
          </a:xfrm>
        </p:spPr>
        <p:txBody>
          <a:bodyPr/>
          <a:lstStyle/>
          <a:p>
            <a:pPr marL="838200" indent="-838200">
              <a:defRPr/>
            </a:pPr>
            <a:r>
              <a:rPr lang="fr-FR" sz="3000" dirty="0">
                <a:latin typeface="+mn-lt"/>
              </a:rPr>
              <a:t>Prise en charge </a:t>
            </a:r>
          </a:p>
        </p:txBody>
      </p:sp>
      <p:graphicFrame>
        <p:nvGraphicFramePr>
          <p:cNvPr id="4" name="Content Placeholder 3">
            <a:extLst>
              <a:ext uri="{FF2B5EF4-FFF2-40B4-BE49-F238E27FC236}">
                <a16:creationId xmlns:a16="http://schemas.microsoft.com/office/drawing/2014/main" id="{6FDEE404-0C07-449A-8B0D-0AF2ACC81AA5}"/>
              </a:ext>
            </a:extLst>
          </p:cNvPr>
          <p:cNvGraphicFramePr>
            <a:graphicFrameLocks noGrp="1"/>
          </p:cNvGraphicFramePr>
          <p:nvPr>
            <p:ph sz="quarter" idx="1"/>
            <p:extLst>
              <p:ext uri="{D42A27DB-BD31-4B8C-83A1-F6EECF244321}">
                <p14:modId xmlns:p14="http://schemas.microsoft.com/office/powerpoint/2010/main" val="1569240767"/>
              </p:ext>
            </p:extLst>
          </p:nvPr>
        </p:nvGraphicFramePr>
        <p:xfrm>
          <a:off x="263236" y="650875"/>
          <a:ext cx="11513129" cy="5738813"/>
        </p:xfrm>
        <a:graphic>
          <a:graphicData uri="http://schemas.openxmlformats.org/drawingml/2006/table">
            <a:tbl>
              <a:tblPr firstRow="1" bandRow="1">
                <a:tableStyleId>{5C22544A-7EE6-4342-B048-85BDC9FD1C3A}</a:tableStyleId>
              </a:tblPr>
              <a:tblGrid>
                <a:gridCol w="1431749">
                  <a:extLst>
                    <a:ext uri="{9D8B030D-6E8A-4147-A177-3AD203B41FA5}">
                      <a16:colId xmlns:a16="http://schemas.microsoft.com/office/drawing/2014/main" val="570803901"/>
                    </a:ext>
                  </a:extLst>
                </a:gridCol>
                <a:gridCol w="3214495">
                  <a:extLst>
                    <a:ext uri="{9D8B030D-6E8A-4147-A177-3AD203B41FA5}">
                      <a16:colId xmlns:a16="http://schemas.microsoft.com/office/drawing/2014/main" val="3912437204"/>
                    </a:ext>
                  </a:extLst>
                </a:gridCol>
                <a:gridCol w="4309460">
                  <a:extLst>
                    <a:ext uri="{9D8B030D-6E8A-4147-A177-3AD203B41FA5}">
                      <a16:colId xmlns:a16="http://schemas.microsoft.com/office/drawing/2014/main" val="651353216"/>
                    </a:ext>
                  </a:extLst>
                </a:gridCol>
                <a:gridCol w="2557425">
                  <a:extLst>
                    <a:ext uri="{9D8B030D-6E8A-4147-A177-3AD203B41FA5}">
                      <a16:colId xmlns:a16="http://schemas.microsoft.com/office/drawing/2014/main" val="977661496"/>
                    </a:ext>
                  </a:extLst>
                </a:gridCol>
              </a:tblGrid>
              <a:tr h="1432521">
                <a:tc>
                  <a:txBody>
                    <a:bodyPr/>
                    <a:lstStyle/>
                    <a:p>
                      <a:r>
                        <a:rPr lang="fr-FR" sz="2200" noProof="0" dirty="0"/>
                        <a:t>Audience</a:t>
                      </a:r>
                    </a:p>
                  </a:txBody>
                  <a:tcPr marL="91436" marR="91436" marT="45719" marB="45719"/>
                </a:tc>
                <a:tc>
                  <a:txBody>
                    <a:bodyPr/>
                    <a:lstStyle/>
                    <a:p>
                      <a:r>
                        <a:rPr lang="fr-FR" sz="2200" noProof="0" dirty="0"/>
                        <a:t> Connaissances/comportements actuelles</a:t>
                      </a:r>
                    </a:p>
                  </a:txBody>
                  <a:tcPr marL="91436" marR="91436" marT="45719" marB="45719"/>
                </a:tc>
                <a:tc>
                  <a:txBody>
                    <a:bodyPr/>
                    <a:lstStyle/>
                    <a:p>
                      <a:endParaRPr lang="fr-FR" sz="2200" noProof="0" dirty="0"/>
                    </a:p>
                    <a:p>
                      <a:r>
                        <a:rPr lang="fr-FR" sz="2200" noProof="0" dirty="0"/>
                        <a:t>Barrières</a:t>
                      </a:r>
                    </a:p>
                  </a:txBody>
                  <a:tcPr marL="91436" marR="91436" marT="45719" marB="45719"/>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2200" noProof="0" dirty="0"/>
                        <a:t>Connaissances/ Comportements  désirés</a:t>
                      </a:r>
                    </a:p>
                  </a:txBody>
                  <a:tcPr marL="91436" marR="91436" marT="45719" marB="45719"/>
                </a:tc>
                <a:extLst>
                  <a:ext uri="{0D108BD9-81ED-4DB2-BD59-A6C34878D82A}">
                    <a16:rowId xmlns:a16="http://schemas.microsoft.com/office/drawing/2014/main" val="332321901"/>
                  </a:ext>
                </a:extLst>
              </a:tr>
              <a:tr h="4306292">
                <a:tc>
                  <a:txBody>
                    <a:bodyPr/>
                    <a:lstStyle/>
                    <a:p>
                      <a:r>
                        <a:rPr kumimoji="0" lang="fr-FR" sz="2200" kern="1200" dirty="0">
                          <a:solidFill>
                            <a:schemeClr val="dk1"/>
                          </a:solidFill>
                          <a:effectLst/>
                          <a:latin typeface="+mn-lt"/>
                          <a:ea typeface="+mn-ea"/>
                          <a:cs typeface="+mn-cs"/>
                        </a:rPr>
                        <a:t>Malades</a:t>
                      </a:r>
                      <a:endParaRPr lang="fr-FR" sz="2200" noProof="0" dirty="0"/>
                    </a:p>
                  </a:txBody>
                  <a:tcPr marL="91436" marR="91436" marT="45719" marB="45719"/>
                </a:tc>
                <a:tc>
                  <a:txBody>
                    <a:bodyPr/>
                    <a:lstStyle/>
                    <a:p>
                      <a:pPr marL="0" marR="0" lvl="0" indent="0" algn="l">
                        <a:lnSpc>
                          <a:spcPct val="115000"/>
                        </a:lnSpc>
                        <a:spcBef>
                          <a:spcPts val="0"/>
                        </a:spcBef>
                        <a:spcAft>
                          <a:spcPts val="0"/>
                        </a:spcAft>
                        <a:buFont typeface="Symbol" panose="05050102010706020507" pitchFamily="18" charset="2"/>
                        <a:buNone/>
                      </a:pPr>
                      <a:r>
                        <a:rPr lang="fr-FR" sz="2200" dirty="0">
                          <a:effectLst/>
                          <a:latin typeface="Calibri" panose="020F0502020204030204" pitchFamily="34" charset="0"/>
                          <a:ea typeface="Calibri" panose="020F0502020204030204" pitchFamily="34" charset="0"/>
                          <a:cs typeface="Arial" panose="020B0604020202020204" pitchFamily="34" charset="0"/>
                        </a:rPr>
                        <a:t>Certains  malades continuent a se  cacher au lieu de se rendre au CS,  malgré les nombreuses campagnes de sensibilisation. </a:t>
                      </a:r>
                      <a:endParaRPr lang="en-US" sz="2200" dirty="0">
                        <a:effectLst/>
                        <a:latin typeface="Calibri" panose="020F0502020204030204" pitchFamily="34" charset="0"/>
                        <a:ea typeface="Calibri" panose="020F0502020204030204" pitchFamily="34" charset="0"/>
                        <a:cs typeface="Arial" panose="020B0604020202020204" pitchFamily="34" charset="0"/>
                      </a:endParaRPr>
                    </a:p>
                  </a:txBody>
                  <a:tcPr marL="89531" marR="89531" marT="0" marB="0"/>
                </a:tc>
                <a:tc>
                  <a:txBody>
                    <a:bodyPr/>
                    <a:lstStyle/>
                    <a:p>
                      <a:pPr marL="0" marR="0" lvl="0" indent="0" algn="l">
                        <a:lnSpc>
                          <a:spcPct val="115000"/>
                        </a:lnSpc>
                        <a:spcBef>
                          <a:spcPts val="0"/>
                        </a:spcBef>
                        <a:spcAft>
                          <a:spcPts val="0"/>
                        </a:spcAft>
                        <a:buFont typeface="Symbol" panose="05050102010706020507" pitchFamily="18" charset="2"/>
                        <a:buNone/>
                      </a:pPr>
                      <a:r>
                        <a:rPr lang="fr-FR" sz="2200" dirty="0">
                          <a:effectLst/>
                          <a:latin typeface="Calibri" panose="020F0502020204030204" pitchFamily="34" charset="0"/>
                          <a:ea typeface="Calibri" panose="020F0502020204030204" pitchFamily="34" charset="0"/>
                          <a:cs typeface="Arial" panose="020B0604020202020204" pitchFamily="34" charset="0"/>
                        </a:rPr>
                        <a:t>- L’hôpital est perçu comme un mouroir pour les malades d’Ebola</a:t>
                      </a:r>
                    </a:p>
                    <a:p>
                      <a:pPr marL="0" marR="0" lvl="0" indent="0" algn="l">
                        <a:lnSpc>
                          <a:spcPct val="115000"/>
                        </a:lnSpc>
                        <a:spcBef>
                          <a:spcPts val="0"/>
                        </a:spcBef>
                        <a:spcAft>
                          <a:spcPts val="0"/>
                        </a:spcAft>
                        <a:buFontTx/>
                        <a:buNone/>
                      </a:pPr>
                      <a:r>
                        <a:rPr lang="fr-FR" sz="2200" dirty="0">
                          <a:effectLst/>
                          <a:latin typeface="Calibri" panose="020F0502020204030204" pitchFamily="34" charset="0"/>
                          <a:ea typeface="Calibri" panose="020F0502020204030204" pitchFamily="34" charset="0"/>
                          <a:cs typeface="Arial" panose="020B0604020202020204" pitchFamily="34" charset="0"/>
                        </a:rPr>
                        <a:t>- Certains ne  croient toujours pas a l'existence de la MVE.</a:t>
                      </a:r>
                    </a:p>
                    <a:p>
                      <a:pPr marL="0" marR="0" lvl="0" indent="0" algn="l">
                        <a:lnSpc>
                          <a:spcPct val="115000"/>
                        </a:lnSpc>
                        <a:spcBef>
                          <a:spcPts val="0"/>
                        </a:spcBef>
                        <a:spcAft>
                          <a:spcPts val="0"/>
                        </a:spcAft>
                        <a:buFontTx/>
                        <a:buNone/>
                      </a:pPr>
                      <a:r>
                        <a:rPr lang="fr-FR" sz="2200" dirty="0">
                          <a:effectLst/>
                          <a:latin typeface="Calibri" panose="020F0502020204030204" pitchFamily="34" charset="0"/>
                          <a:ea typeface="Calibri" panose="020F0502020204030204" pitchFamily="34" charset="0"/>
                          <a:cs typeface="Arial" panose="020B0604020202020204" pitchFamily="34" charset="0"/>
                        </a:rPr>
                        <a:t>Les malades au CTE ne mangent pas bien</a:t>
                      </a:r>
                    </a:p>
                    <a:p>
                      <a:pPr marL="342900" marR="0" lvl="0" indent="-342900" algn="l">
                        <a:lnSpc>
                          <a:spcPct val="115000"/>
                        </a:lnSpc>
                        <a:spcBef>
                          <a:spcPts val="0"/>
                        </a:spcBef>
                        <a:spcAft>
                          <a:spcPts val="0"/>
                        </a:spcAft>
                        <a:buFontTx/>
                        <a:buChar char="-"/>
                      </a:pPr>
                      <a:endParaRPr lang="en-US" sz="2200" dirty="0">
                        <a:effectLst/>
                        <a:latin typeface="Calibri" panose="020F0502020204030204" pitchFamily="34" charset="0"/>
                        <a:ea typeface="Calibri" panose="020F0502020204030204" pitchFamily="34" charset="0"/>
                        <a:cs typeface="Arial" panose="020B0604020202020204" pitchFamily="34" charset="0"/>
                      </a:endParaRPr>
                    </a:p>
                  </a:txBody>
                  <a:tcPr marL="89531" marR="89531"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200" kern="1200" dirty="0">
                          <a:solidFill>
                            <a:schemeClr val="dk1"/>
                          </a:solidFill>
                          <a:effectLst/>
                          <a:latin typeface="+mn-lt"/>
                          <a:ea typeface="+mn-ea"/>
                          <a:cs typeface="+mn-cs"/>
                        </a:rPr>
                        <a:t>Se rendre au centre de sante le plus proche dès l’apparition des premiers signes, comme une forte fièvre</a:t>
                      </a:r>
                      <a:endParaRPr lang="en-US" sz="2200" dirty="0"/>
                    </a:p>
                  </a:txBody>
                  <a:tcPr marL="91436" marR="91436" marT="45719" marB="45719"/>
                </a:tc>
                <a:extLst>
                  <a:ext uri="{0D108BD9-81ED-4DB2-BD59-A6C34878D82A}">
                    <a16:rowId xmlns:a16="http://schemas.microsoft.com/office/drawing/2014/main" val="861567247"/>
                  </a:ext>
                </a:extLst>
              </a:tr>
            </a:tbl>
          </a:graphicData>
        </a:graphic>
      </p:graphicFrame>
    </p:spTree>
    <p:extLst>
      <p:ext uri="{BB962C8B-B14F-4D97-AF65-F5344CB8AC3E}">
        <p14:creationId xmlns:p14="http://schemas.microsoft.com/office/powerpoint/2010/main" val="32307883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9BDFB4C8-5C05-4C4F-BFBA-5CA7512AD25C}"/>
              </a:ext>
            </a:extLst>
          </p:cNvPr>
          <p:cNvSpPr>
            <a:spLocks noGrp="1" noChangeArrowheads="1"/>
          </p:cNvSpPr>
          <p:nvPr>
            <p:ph type="title"/>
          </p:nvPr>
        </p:nvSpPr>
        <p:spPr>
          <a:xfrm>
            <a:off x="1524000" y="228601"/>
            <a:ext cx="9036050" cy="608013"/>
          </a:xfrm>
        </p:spPr>
        <p:txBody>
          <a:bodyPr/>
          <a:lstStyle/>
          <a:p>
            <a:pPr marL="838200" indent="-838200">
              <a:defRPr/>
            </a:pPr>
            <a:r>
              <a:rPr lang="fr-FR" sz="3000" dirty="0">
                <a:latin typeface="+mn-lt"/>
              </a:rPr>
              <a:t>Prise en charge (suite)</a:t>
            </a:r>
          </a:p>
        </p:txBody>
      </p:sp>
      <p:graphicFrame>
        <p:nvGraphicFramePr>
          <p:cNvPr id="4" name="Content Placeholder 3">
            <a:extLst>
              <a:ext uri="{FF2B5EF4-FFF2-40B4-BE49-F238E27FC236}">
                <a16:creationId xmlns:a16="http://schemas.microsoft.com/office/drawing/2014/main" id="{6FDEE404-0C07-449A-8B0D-0AF2ACC81AA5}"/>
              </a:ext>
            </a:extLst>
          </p:cNvPr>
          <p:cNvGraphicFramePr>
            <a:graphicFrameLocks noGrp="1"/>
          </p:cNvGraphicFramePr>
          <p:nvPr>
            <p:ph sz="quarter" idx="1"/>
            <p:extLst>
              <p:ext uri="{D42A27DB-BD31-4B8C-83A1-F6EECF244321}">
                <p14:modId xmlns:p14="http://schemas.microsoft.com/office/powerpoint/2010/main" val="831193475"/>
              </p:ext>
            </p:extLst>
          </p:nvPr>
        </p:nvGraphicFramePr>
        <p:xfrm>
          <a:off x="457199" y="836614"/>
          <a:ext cx="11457709" cy="5976937"/>
        </p:xfrm>
        <a:graphic>
          <a:graphicData uri="http://schemas.openxmlformats.org/drawingml/2006/table">
            <a:tbl>
              <a:tblPr firstRow="1" bandRow="1">
                <a:tableStyleId>{5C22544A-7EE6-4342-B048-85BDC9FD1C3A}</a:tableStyleId>
              </a:tblPr>
              <a:tblGrid>
                <a:gridCol w="2997191">
                  <a:extLst>
                    <a:ext uri="{9D8B030D-6E8A-4147-A177-3AD203B41FA5}">
                      <a16:colId xmlns:a16="http://schemas.microsoft.com/office/drawing/2014/main" val="96837932"/>
                    </a:ext>
                  </a:extLst>
                </a:gridCol>
                <a:gridCol w="3439246">
                  <a:extLst>
                    <a:ext uri="{9D8B030D-6E8A-4147-A177-3AD203B41FA5}">
                      <a16:colId xmlns:a16="http://schemas.microsoft.com/office/drawing/2014/main" val="3912437204"/>
                    </a:ext>
                  </a:extLst>
                </a:gridCol>
                <a:gridCol w="5021272">
                  <a:extLst>
                    <a:ext uri="{9D8B030D-6E8A-4147-A177-3AD203B41FA5}">
                      <a16:colId xmlns:a16="http://schemas.microsoft.com/office/drawing/2014/main" val="651353216"/>
                    </a:ext>
                  </a:extLst>
                </a:gridCol>
              </a:tblGrid>
              <a:tr h="1670028">
                <a:tc>
                  <a:txBody>
                    <a:bodyPr/>
                    <a:lstStyle/>
                    <a:p>
                      <a:r>
                        <a:rPr lang="fr-FR" sz="1800" noProof="0" dirty="0"/>
                        <a:t>Petite action faisable </a:t>
                      </a:r>
                    </a:p>
                  </a:txBody>
                  <a:tcPr marT="45725" marB="45725"/>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noProof="0" dirty="0"/>
                        <a:t> Raison d'importance et pertinence</a:t>
                      </a:r>
                    </a:p>
                    <a:p>
                      <a:endParaRPr lang="fr-FR" sz="1800" noProof="0" dirty="0"/>
                    </a:p>
                  </a:txBody>
                  <a:tcPr marT="45725" marB="45725"/>
                </a:tc>
                <a:tc>
                  <a:txBody>
                    <a:bodyPr/>
                    <a:lstStyle/>
                    <a:p>
                      <a:endParaRPr lang="fr-FR" sz="1800" noProof="0" dirty="0"/>
                    </a:p>
                    <a:p>
                      <a:r>
                        <a:rPr lang="fr-FR" sz="1800" noProof="0" dirty="0"/>
                        <a:t> Message générique </a:t>
                      </a:r>
                    </a:p>
                  </a:txBody>
                  <a:tcPr marT="45725" marB="45725"/>
                </a:tc>
                <a:extLst>
                  <a:ext uri="{0D108BD9-81ED-4DB2-BD59-A6C34878D82A}">
                    <a16:rowId xmlns:a16="http://schemas.microsoft.com/office/drawing/2014/main" val="332321901"/>
                  </a:ext>
                </a:extLst>
              </a:tr>
              <a:tr h="4306909">
                <a:tc>
                  <a:txBody>
                    <a:bodyPr/>
                    <a:lstStyle/>
                    <a:p>
                      <a:r>
                        <a:rPr lang="fr-FR" sz="1800" dirty="0"/>
                        <a:t>Se rendre au centre de sante le plus proche a temps </a:t>
                      </a:r>
                      <a:endParaRPr lang="en-US" sz="1800" dirty="0"/>
                    </a:p>
                  </a:txBody>
                  <a:tcPr marT="45725" marB="45725"/>
                </a:tc>
                <a:tc>
                  <a:txBody>
                    <a:bodyPr/>
                    <a:lstStyle/>
                    <a:p>
                      <a:pPr marL="285750" indent="-285750">
                        <a:buFont typeface="Arial" panose="020B0604020202020204" pitchFamily="34" charset="0"/>
                        <a:buChar char="•"/>
                      </a:pPr>
                      <a:r>
                        <a:rPr lang="fr-FR" sz="1800" dirty="0"/>
                        <a:t>Augmentation des chances de guérison  </a:t>
                      </a:r>
                    </a:p>
                    <a:p>
                      <a:pPr marL="285750" indent="-285750">
                        <a:buFont typeface="Arial" panose="020B0604020202020204" pitchFamily="34" charset="0"/>
                        <a:buChar char="•"/>
                      </a:pPr>
                      <a:r>
                        <a:rPr lang="fr-FR" sz="1800" dirty="0"/>
                        <a:t>Protéger sa propre famille et sa communauté de la MVE </a:t>
                      </a:r>
                      <a:endParaRPr lang="en-US" sz="1800" dirty="0"/>
                    </a:p>
                  </a:txBody>
                  <a:tcPr marT="45725" marB="45725"/>
                </a:tc>
                <a:tc>
                  <a:txBody>
                    <a:bodyPr/>
                    <a:lstStyle/>
                    <a:p>
                      <a:pPr marL="342900" marR="0" lvl="0" indent="-342900" algn="l">
                        <a:lnSpc>
                          <a:spcPct val="115000"/>
                        </a:lnSpc>
                        <a:spcBef>
                          <a:spcPts val="225"/>
                        </a:spcBef>
                        <a:spcAft>
                          <a:spcPts val="225"/>
                        </a:spcAft>
                        <a:buFont typeface="Symbol" panose="05050102010706020507" pitchFamily="18" charset="2"/>
                        <a:buChar char=""/>
                      </a:pPr>
                      <a:r>
                        <a:rPr lang="fr-FR" sz="2000" dirty="0">
                          <a:solidFill>
                            <a:schemeClr val="tx1"/>
                          </a:solidFill>
                          <a:effectLst/>
                          <a:latin typeface="Calibri" panose="020F0502020204030204" pitchFamily="34" charset="0"/>
                          <a:ea typeface="Calibri" panose="020F0502020204030204" pitchFamily="34" charset="0"/>
                          <a:cs typeface="Arial" panose="020B0604020202020204" pitchFamily="34" charset="0"/>
                        </a:rPr>
                        <a:t>Se rendre tôt au centre de santé quand on développe un signe d’Ebola, comme une  forte fièvre permet de :</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800100" marR="0" lvl="1" indent="-342900" algn="l">
                        <a:lnSpc>
                          <a:spcPct val="115000"/>
                        </a:lnSpc>
                        <a:spcBef>
                          <a:spcPts val="225"/>
                        </a:spcBef>
                        <a:spcAft>
                          <a:spcPts val="225"/>
                        </a:spcAft>
                        <a:buFont typeface="+mj-lt"/>
                        <a:buAutoNum type="arabicPeriod"/>
                      </a:pPr>
                      <a:r>
                        <a:rPr lang="fr-FR" sz="2000" dirty="0">
                          <a:solidFill>
                            <a:schemeClr val="tx1"/>
                          </a:solidFill>
                          <a:effectLst/>
                          <a:latin typeface="Calibri" panose="020F0502020204030204" pitchFamily="34" charset="0"/>
                          <a:ea typeface="Calibri" panose="020F0502020204030204" pitchFamily="34" charset="0"/>
                          <a:cs typeface="Arial" panose="020B0604020202020204" pitchFamily="34" charset="0"/>
                        </a:rPr>
                        <a:t>être examiné tôt et d’être traité de façon appropriée</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800100" marR="0" lvl="1" indent="-342900" algn="l">
                        <a:lnSpc>
                          <a:spcPct val="115000"/>
                        </a:lnSpc>
                        <a:spcBef>
                          <a:spcPts val="225"/>
                        </a:spcBef>
                        <a:spcAft>
                          <a:spcPts val="225"/>
                        </a:spcAft>
                        <a:buFont typeface="+mj-lt"/>
                        <a:buAutoNum type="arabicPeriod"/>
                      </a:pPr>
                      <a:r>
                        <a:rPr lang="fr-FR" sz="2000" dirty="0">
                          <a:solidFill>
                            <a:schemeClr val="tx1"/>
                          </a:solidFill>
                          <a:effectLst/>
                          <a:latin typeface="Calibri" panose="020F0502020204030204" pitchFamily="34" charset="0"/>
                          <a:ea typeface="Calibri" panose="020F0502020204030204" pitchFamily="34" charset="0"/>
                          <a:cs typeface="Arial" panose="020B0604020202020204" pitchFamily="34" charset="0"/>
                        </a:rPr>
                        <a:t>avoir plus de chance d’être guéri</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800100" marR="0" lvl="1" indent="-342900" algn="l">
                        <a:lnSpc>
                          <a:spcPct val="115000"/>
                        </a:lnSpc>
                        <a:spcBef>
                          <a:spcPts val="225"/>
                        </a:spcBef>
                        <a:spcAft>
                          <a:spcPts val="225"/>
                        </a:spcAft>
                        <a:buFont typeface="+mj-lt"/>
                        <a:buAutoNum type="arabicPeriod"/>
                      </a:pPr>
                      <a:r>
                        <a:rPr lang="fr-FR" sz="2000" dirty="0">
                          <a:solidFill>
                            <a:schemeClr val="tx1"/>
                          </a:solidFill>
                          <a:effectLst/>
                          <a:latin typeface="Calibri" panose="020F0502020204030204" pitchFamily="34" charset="0"/>
                          <a:ea typeface="Calibri" panose="020F0502020204030204" pitchFamily="34" charset="0"/>
                          <a:cs typeface="Arial" panose="020B0604020202020204" pitchFamily="34" charset="0"/>
                        </a:rPr>
                        <a:t>protéger sa propre famille et sa communauté de la transmission de la maladie</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89535" marR="89535" marT="0" marB="0"/>
                </a:tc>
                <a:extLst>
                  <a:ext uri="{0D108BD9-81ED-4DB2-BD59-A6C34878D82A}">
                    <a16:rowId xmlns:a16="http://schemas.microsoft.com/office/drawing/2014/main" val="861567247"/>
                  </a:ext>
                </a:extLst>
              </a:tr>
            </a:tbl>
          </a:graphicData>
        </a:graphic>
      </p:graphicFrame>
    </p:spTree>
    <p:extLst>
      <p:ext uri="{BB962C8B-B14F-4D97-AF65-F5344CB8AC3E}">
        <p14:creationId xmlns:p14="http://schemas.microsoft.com/office/powerpoint/2010/main" val="34321570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9BDFB4C8-5C05-4C4F-BFBA-5CA7512AD25C}"/>
              </a:ext>
            </a:extLst>
          </p:cNvPr>
          <p:cNvSpPr>
            <a:spLocks noGrp="1" noChangeArrowheads="1"/>
          </p:cNvSpPr>
          <p:nvPr>
            <p:ph type="title"/>
          </p:nvPr>
        </p:nvSpPr>
        <p:spPr>
          <a:xfrm>
            <a:off x="1703388" y="228601"/>
            <a:ext cx="8856662" cy="608013"/>
          </a:xfrm>
        </p:spPr>
        <p:txBody>
          <a:bodyPr/>
          <a:lstStyle/>
          <a:p>
            <a:pPr marL="838200" indent="-838200">
              <a:defRPr/>
            </a:pPr>
            <a:r>
              <a:rPr lang="fr-FR" sz="3000" dirty="0"/>
              <a:t>Nutrition </a:t>
            </a:r>
            <a:endParaRPr lang="fr-FR" sz="3000" dirty="0">
              <a:latin typeface="+mn-lt"/>
            </a:endParaRPr>
          </a:p>
        </p:txBody>
      </p:sp>
      <p:graphicFrame>
        <p:nvGraphicFramePr>
          <p:cNvPr id="4" name="Content Placeholder 3">
            <a:extLst>
              <a:ext uri="{FF2B5EF4-FFF2-40B4-BE49-F238E27FC236}">
                <a16:creationId xmlns:a16="http://schemas.microsoft.com/office/drawing/2014/main" id="{6FDEE404-0C07-449A-8B0D-0AF2ACC81AA5}"/>
              </a:ext>
            </a:extLst>
          </p:cNvPr>
          <p:cNvGraphicFramePr>
            <a:graphicFrameLocks noGrp="1"/>
          </p:cNvGraphicFramePr>
          <p:nvPr>
            <p:ph sz="quarter" idx="1"/>
            <p:extLst>
              <p:ext uri="{D42A27DB-BD31-4B8C-83A1-F6EECF244321}">
                <p14:modId xmlns:p14="http://schemas.microsoft.com/office/powerpoint/2010/main" val="3638903266"/>
              </p:ext>
            </p:extLst>
          </p:nvPr>
        </p:nvGraphicFramePr>
        <p:xfrm>
          <a:off x="290946" y="1125538"/>
          <a:ext cx="11540836" cy="5233698"/>
        </p:xfrm>
        <a:graphic>
          <a:graphicData uri="http://schemas.openxmlformats.org/drawingml/2006/table">
            <a:tbl>
              <a:tblPr firstRow="1" bandRow="1">
                <a:tableStyleId>{5C22544A-7EE6-4342-B048-85BDC9FD1C3A}</a:tableStyleId>
              </a:tblPr>
              <a:tblGrid>
                <a:gridCol w="2647609">
                  <a:extLst>
                    <a:ext uri="{9D8B030D-6E8A-4147-A177-3AD203B41FA5}">
                      <a16:colId xmlns:a16="http://schemas.microsoft.com/office/drawing/2014/main" val="570803901"/>
                    </a:ext>
                  </a:extLst>
                </a:gridCol>
                <a:gridCol w="2964409">
                  <a:extLst>
                    <a:ext uri="{9D8B030D-6E8A-4147-A177-3AD203B41FA5}">
                      <a16:colId xmlns:a16="http://schemas.microsoft.com/office/drawing/2014/main" val="3912437204"/>
                    </a:ext>
                  </a:extLst>
                </a:gridCol>
                <a:gridCol w="2964409">
                  <a:extLst>
                    <a:ext uri="{9D8B030D-6E8A-4147-A177-3AD203B41FA5}">
                      <a16:colId xmlns:a16="http://schemas.microsoft.com/office/drawing/2014/main" val="651353216"/>
                    </a:ext>
                  </a:extLst>
                </a:gridCol>
                <a:gridCol w="2964409">
                  <a:extLst>
                    <a:ext uri="{9D8B030D-6E8A-4147-A177-3AD203B41FA5}">
                      <a16:colId xmlns:a16="http://schemas.microsoft.com/office/drawing/2014/main" val="977661496"/>
                    </a:ext>
                  </a:extLst>
                </a:gridCol>
              </a:tblGrid>
              <a:tr h="1496462">
                <a:tc>
                  <a:txBody>
                    <a:bodyPr/>
                    <a:lstStyle/>
                    <a:p>
                      <a:r>
                        <a:rPr lang="fr-FR" sz="2200" noProof="0" dirty="0"/>
                        <a:t>Audience</a:t>
                      </a:r>
                    </a:p>
                  </a:txBody>
                  <a:tcPr marL="91431" marR="91431" marT="45728" marB="45728"/>
                </a:tc>
                <a:tc>
                  <a:txBody>
                    <a:bodyPr/>
                    <a:lstStyle/>
                    <a:p>
                      <a:r>
                        <a:rPr lang="fr-FR" sz="2200" noProof="0" dirty="0"/>
                        <a:t> Connaissances/comportements actuelles</a:t>
                      </a:r>
                    </a:p>
                  </a:txBody>
                  <a:tcPr marL="91431" marR="91431" marT="45728" marB="45728"/>
                </a:tc>
                <a:tc>
                  <a:txBody>
                    <a:bodyPr/>
                    <a:lstStyle/>
                    <a:p>
                      <a:endParaRPr lang="fr-FR" sz="2200" noProof="0" dirty="0"/>
                    </a:p>
                    <a:p>
                      <a:r>
                        <a:rPr lang="fr-FR" sz="2200" noProof="0" dirty="0"/>
                        <a:t>Barrières</a:t>
                      </a:r>
                    </a:p>
                  </a:txBody>
                  <a:tcPr marL="91431" marR="91431" marT="45728" marB="4572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2200" noProof="0" dirty="0"/>
                        <a:t>Connaissances/ Comportements  désirés</a:t>
                      </a:r>
                    </a:p>
                    <a:p>
                      <a:endParaRPr lang="fr-FR" sz="2200" noProof="0" dirty="0"/>
                    </a:p>
                  </a:txBody>
                  <a:tcPr marL="91431" marR="91431" marT="45728" marB="45728"/>
                </a:tc>
                <a:extLst>
                  <a:ext uri="{0D108BD9-81ED-4DB2-BD59-A6C34878D82A}">
                    <a16:rowId xmlns:a16="http://schemas.microsoft.com/office/drawing/2014/main" val="332321901"/>
                  </a:ext>
                </a:extLst>
              </a:tr>
              <a:tr h="3737236">
                <a:tc>
                  <a:txBody>
                    <a:bodyPr/>
                    <a:lstStyle/>
                    <a:p>
                      <a:r>
                        <a:rPr lang="fr-FR" sz="2200" noProof="0" dirty="0"/>
                        <a:t>Membres de la famille de la femme  allaitante affectée </a:t>
                      </a:r>
                    </a:p>
                  </a:txBody>
                  <a:tcPr marL="91431" marR="91431" marT="45728" marB="45728"/>
                </a:tc>
                <a:tc>
                  <a:txBody>
                    <a:bodyPr/>
                    <a:lstStyle/>
                    <a:p>
                      <a:r>
                        <a:rPr lang="en-US" sz="2200" dirty="0"/>
                        <a:t>Usage de biberon pour donner le substitut du lait maternel  si la mere ne peut nourrir son enfant au sein</a:t>
                      </a:r>
                    </a:p>
                  </a:txBody>
                  <a:tcPr marL="91431" marR="91431" marT="45728" marB="45728"/>
                </a:tc>
                <a:tc>
                  <a:txBody>
                    <a:bodyPr/>
                    <a:lstStyle/>
                    <a:p>
                      <a:pPr marL="285750" indent="-285750">
                        <a:buFontTx/>
                        <a:buChar char="-"/>
                      </a:pPr>
                      <a:r>
                        <a:rPr lang="fr-FR" sz="2200" dirty="0"/>
                        <a:t>Manque de connaissance sur les méfaits du biberon et les avantages de l'alimentation des nourrissons avec la tasse</a:t>
                      </a:r>
                    </a:p>
                    <a:p>
                      <a:pPr marL="285750" indent="-285750">
                        <a:buFontTx/>
                        <a:buChar char="-"/>
                      </a:pPr>
                      <a:endParaRPr lang="en-US" sz="2200" dirty="0"/>
                    </a:p>
                  </a:txBody>
                  <a:tcPr marL="91431" marR="91431" marT="45728" marB="4572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t>Usage du gobelet si la mere ne peut nourrir son enfant au sein, car le biberon </a:t>
                      </a:r>
                      <a:r>
                        <a:rPr lang="fr-FR" sz="2200" dirty="0"/>
                        <a:t>facilite la prolifération des microbes qui sont a la base de maladie et de décès d’ enfants</a:t>
                      </a:r>
                      <a:endParaRPr lang="en-US" sz="2200" dirty="0"/>
                    </a:p>
                    <a:p>
                      <a:endParaRPr lang="en-US" sz="2200" dirty="0"/>
                    </a:p>
                  </a:txBody>
                  <a:tcPr marL="91431" marR="91431" marT="45728" marB="45728"/>
                </a:tc>
                <a:extLst>
                  <a:ext uri="{0D108BD9-81ED-4DB2-BD59-A6C34878D82A}">
                    <a16:rowId xmlns:a16="http://schemas.microsoft.com/office/drawing/2014/main" val="861567247"/>
                  </a:ext>
                </a:extLst>
              </a:tr>
            </a:tbl>
          </a:graphicData>
        </a:graphic>
      </p:graphicFrame>
    </p:spTree>
    <p:extLst>
      <p:ext uri="{BB962C8B-B14F-4D97-AF65-F5344CB8AC3E}">
        <p14:creationId xmlns:p14="http://schemas.microsoft.com/office/powerpoint/2010/main" val="7235710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9BDFB4C8-5C05-4C4F-BFBA-5CA7512AD25C}"/>
              </a:ext>
            </a:extLst>
          </p:cNvPr>
          <p:cNvSpPr>
            <a:spLocks noGrp="1" noChangeArrowheads="1"/>
          </p:cNvSpPr>
          <p:nvPr>
            <p:ph type="title"/>
          </p:nvPr>
        </p:nvSpPr>
        <p:spPr>
          <a:xfrm>
            <a:off x="1524000" y="228601"/>
            <a:ext cx="9036050" cy="608013"/>
          </a:xfrm>
        </p:spPr>
        <p:txBody>
          <a:bodyPr/>
          <a:lstStyle/>
          <a:p>
            <a:pPr marL="838200" indent="-838200">
              <a:defRPr/>
            </a:pPr>
            <a:r>
              <a:rPr lang="fr-FR" sz="3000" dirty="0">
                <a:latin typeface="+mn-lt"/>
              </a:rPr>
              <a:t>Nutrition (suite)</a:t>
            </a:r>
          </a:p>
        </p:txBody>
      </p:sp>
      <p:graphicFrame>
        <p:nvGraphicFramePr>
          <p:cNvPr id="4" name="Content Placeholder 3">
            <a:extLst>
              <a:ext uri="{FF2B5EF4-FFF2-40B4-BE49-F238E27FC236}">
                <a16:creationId xmlns:a16="http://schemas.microsoft.com/office/drawing/2014/main" id="{6FDEE404-0C07-449A-8B0D-0AF2ACC81AA5}"/>
              </a:ext>
            </a:extLst>
          </p:cNvPr>
          <p:cNvGraphicFramePr>
            <a:graphicFrameLocks noGrp="1"/>
          </p:cNvGraphicFramePr>
          <p:nvPr>
            <p:ph sz="quarter" idx="1"/>
            <p:extLst>
              <p:ext uri="{D42A27DB-BD31-4B8C-83A1-F6EECF244321}">
                <p14:modId xmlns:p14="http://schemas.microsoft.com/office/powerpoint/2010/main" val="2224623659"/>
              </p:ext>
            </p:extLst>
          </p:nvPr>
        </p:nvGraphicFramePr>
        <p:xfrm>
          <a:off x="540327" y="836614"/>
          <a:ext cx="11125200" cy="5403861"/>
        </p:xfrm>
        <a:graphic>
          <a:graphicData uri="http://schemas.openxmlformats.org/drawingml/2006/table">
            <a:tbl>
              <a:tblPr firstRow="1" bandRow="1">
                <a:tableStyleId>{5C22544A-7EE6-4342-B048-85BDC9FD1C3A}</a:tableStyleId>
              </a:tblPr>
              <a:tblGrid>
                <a:gridCol w="2910211">
                  <a:extLst>
                    <a:ext uri="{9D8B030D-6E8A-4147-A177-3AD203B41FA5}">
                      <a16:colId xmlns:a16="http://schemas.microsoft.com/office/drawing/2014/main" val="96837932"/>
                    </a:ext>
                  </a:extLst>
                </a:gridCol>
                <a:gridCol w="3697072">
                  <a:extLst>
                    <a:ext uri="{9D8B030D-6E8A-4147-A177-3AD203B41FA5}">
                      <a16:colId xmlns:a16="http://schemas.microsoft.com/office/drawing/2014/main" val="3912437204"/>
                    </a:ext>
                  </a:extLst>
                </a:gridCol>
                <a:gridCol w="4517917">
                  <a:extLst>
                    <a:ext uri="{9D8B030D-6E8A-4147-A177-3AD203B41FA5}">
                      <a16:colId xmlns:a16="http://schemas.microsoft.com/office/drawing/2014/main" val="651353216"/>
                    </a:ext>
                  </a:extLst>
                </a:gridCol>
              </a:tblGrid>
              <a:tr h="1097271">
                <a:tc>
                  <a:txBody>
                    <a:bodyPr/>
                    <a:lstStyle/>
                    <a:p>
                      <a:r>
                        <a:rPr lang="fr-FR" sz="2200" noProof="0" dirty="0"/>
                        <a:t>Petite action faisable </a:t>
                      </a:r>
                    </a:p>
                  </a:txBody>
                  <a:tcPr marT="45721" marB="45721"/>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2200" noProof="0" dirty="0"/>
                        <a:t> Raison d'importance et pertinence</a:t>
                      </a:r>
                    </a:p>
                    <a:p>
                      <a:endParaRPr lang="fr-FR" sz="2200" noProof="0" dirty="0"/>
                    </a:p>
                  </a:txBody>
                  <a:tcPr marT="45721" marB="45721"/>
                </a:tc>
                <a:tc>
                  <a:txBody>
                    <a:bodyPr/>
                    <a:lstStyle/>
                    <a:p>
                      <a:endParaRPr lang="fr-FR" sz="2200" noProof="0" dirty="0"/>
                    </a:p>
                    <a:p>
                      <a:r>
                        <a:rPr lang="fr-FR" sz="2200" noProof="0" dirty="0"/>
                        <a:t> Message générique </a:t>
                      </a:r>
                    </a:p>
                  </a:txBody>
                  <a:tcPr marT="45721" marB="45721"/>
                </a:tc>
                <a:extLst>
                  <a:ext uri="{0D108BD9-81ED-4DB2-BD59-A6C34878D82A}">
                    <a16:rowId xmlns:a16="http://schemas.microsoft.com/office/drawing/2014/main" val="332321901"/>
                  </a:ext>
                </a:extLst>
              </a:tr>
              <a:tr h="4306579">
                <a:tc>
                  <a:txBody>
                    <a:bodyPr/>
                    <a:lstStyle/>
                    <a:p>
                      <a:r>
                        <a:rPr lang="fr-FR" sz="2200" dirty="0"/>
                        <a:t>Donner du lait maternalisé a l’enfant a l’aide du gobelet/une tasse </a:t>
                      </a:r>
                      <a:endParaRPr lang="en-US" sz="2200" dirty="0"/>
                    </a:p>
                  </a:txBody>
                  <a:tcPr marT="45721" marB="45721"/>
                </a:tc>
                <a:tc>
                  <a:txBody>
                    <a:bodyPr/>
                    <a:lstStyle/>
                    <a:p>
                      <a:pPr marL="285750" indent="-285750">
                        <a:buFont typeface="Arial" panose="020B0604020202020204" pitchFamily="34" charset="0"/>
                        <a:buChar char="•"/>
                      </a:pPr>
                      <a:r>
                        <a:rPr lang="fr-FR" sz="2200" dirty="0"/>
                        <a:t>Reduction du risque d’infection a cause des microbes contenus dans le biberon</a:t>
                      </a:r>
                    </a:p>
                    <a:p>
                      <a:pPr marL="285750" indent="-285750">
                        <a:buFont typeface="Arial" panose="020B0604020202020204" pitchFamily="34" charset="0"/>
                        <a:buChar char="•"/>
                      </a:pPr>
                      <a:r>
                        <a:rPr lang="fr-FR" sz="2200" dirty="0"/>
                        <a:t>Le gobelet/tasse est facile a nettoyer</a:t>
                      </a:r>
                    </a:p>
                    <a:p>
                      <a:pPr marL="0" indent="0">
                        <a:buFont typeface="Arial" panose="020B0604020202020204" pitchFamily="34" charset="0"/>
                        <a:buNone/>
                      </a:pPr>
                      <a:endParaRPr lang="fr-FR" sz="2200" dirty="0"/>
                    </a:p>
                  </a:txBody>
                  <a:tcPr marT="45721" marB="45721"/>
                </a:tc>
                <a:tc>
                  <a:txBody>
                    <a:bodyPr/>
                    <a:lstStyle/>
                    <a:p>
                      <a:pPr marL="342900" marR="0" lvl="0" indent="-342900" algn="l">
                        <a:lnSpc>
                          <a:spcPct val="115000"/>
                        </a:lnSpc>
                        <a:spcBef>
                          <a:spcPts val="225"/>
                        </a:spcBef>
                        <a:spcAft>
                          <a:spcPts val="225"/>
                        </a:spcAft>
                        <a:buFont typeface="Symbol" panose="05050102010706020507" pitchFamily="18" charset="2"/>
                        <a:buChar char=""/>
                      </a:pPr>
                      <a:r>
                        <a:rPr lang="fr-FR" altLang="en-US" sz="2200" dirty="0"/>
                        <a:t>Pour éviter les maladies causées par l'utilisation du biberon, chaque nourrisson séparé de sa mère ou chaque orphelin doit avoir sa tasse ou son gobelet avec la mention de son nom .  Donner le lait a l’enfant uniquement a l’aide d’une tasse ou d’un gobelet. </a:t>
                      </a:r>
                      <a:endParaRPr lang="en-US" sz="22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89535" marR="89535" marT="0" marB="0"/>
                </a:tc>
                <a:extLst>
                  <a:ext uri="{0D108BD9-81ED-4DB2-BD59-A6C34878D82A}">
                    <a16:rowId xmlns:a16="http://schemas.microsoft.com/office/drawing/2014/main" val="861567247"/>
                  </a:ext>
                </a:extLst>
              </a:tr>
            </a:tbl>
          </a:graphicData>
        </a:graphic>
      </p:graphicFrame>
    </p:spTree>
    <p:extLst>
      <p:ext uri="{BB962C8B-B14F-4D97-AF65-F5344CB8AC3E}">
        <p14:creationId xmlns:p14="http://schemas.microsoft.com/office/powerpoint/2010/main" val="41685533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9BDFB4C8-5C05-4C4F-BFBA-5CA7512AD25C}"/>
              </a:ext>
            </a:extLst>
          </p:cNvPr>
          <p:cNvSpPr>
            <a:spLocks noGrp="1" noChangeArrowheads="1"/>
          </p:cNvSpPr>
          <p:nvPr>
            <p:ph type="title"/>
          </p:nvPr>
        </p:nvSpPr>
        <p:spPr>
          <a:xfrm>
            <a:off x="1703388" y="228601"/>
            <a:ext cx="8856662" cy="608013"/>
          </a:xfrm>
        </p:spPr>
        <p:txBody>
          <a:bodyPr/>
          <a:lstStyle/>
          <a:p>
            <a:pPr marL="838200" indent="-838200">
              <a:defRPr/>
            </a:pPr>
            <a:r>
              <a:rPr lang="fr-FR" sz="3000" dirty="0"/>
              <a:t>Vaccination </a:t>
            </a:r>
            <a:endParaRPr lang="fr-FR" sz="3000" dirty="0">
              <a:latin typeface="+mn-lt"/>
            </a:endParaRPr>
          </a:p>
        </p:txBody>
      </p:sp>
      <p:graphicFrame>
        <p:nvGraphicFramePr>
          <p:cNvPr id="4" name="Content Placeholder 3">
            <a:extLst>
              <a:ext uri="{FF2B5EF4-FFF2-40B4-BE49-F238E27FC236}">
                <a16:creationId xmlns:a16="http://schemas.microsoft.com/office/drawing/2014/main" id="{6FDEE404-0C07-449A-8B0D-0AF2ACC81AA5}"/>
              </a:ext>
            </a:extLst>
          </p:cNvPr>
          <p:cNvGraphicFramePr>
            <a:graphicFrameLocks noGrp="1"/>
          </p:cNvGraphicFramePr>
          <p:nvPr>
            <p:ph sz="quarter" idx="1"/>
            <p:extLst>
              <p:ext uri="{D42A27DB-BD31-4B8C-83A1-F6EECF244321}">
                <p14:modId xmlns:p14="http://schemas.microsoft.com/office/powerpoint/2010/main" val="3777705979"/>
              </p:ext>
            </p:extLst>
          </p:nvPr>
        </p:nvGraphicFramePr>
        <p:xfrm>
          <a:off x="360217" y="981075"/>
          <a:ext cx="11388438" cy="5295034"/>
        </p:xfrm>
        <a:graphic>
          <a:graphicData uri="http://schemas.openxmlformats.org/drawingml/2006/table">
            <a:tbl>
              <a:tblPr firstRow="1" bandRow="1">
                <a:tableStyleId>{5C22544A-7EE6-4342-B048-85BDC9FD1C3A}</a:tableStyleId>
              </a:tblPr>
              <a:tblGrid>
                <a:gridCol w="2612646">
                  <a:extLst>
                    <a:ext uri="{9D8B030D-6E8A-4147-A177-3AD203B41FA5}">
                      <a16:colId xmlns:a16="http://schemas.microsoft.com/office/drawing/2014/main" val="570803901"/>
                    </a:ext>
                  </a:extLst>
                </a:gridCol>
                <a:gridCol w="2925264">
                  <a:extLst>
                    <a:ext uri="{9D8B030D-6E8A-4147-A177-3AD203B41FA5}">
                      <a16:colId xmlns:a16="http://schemas.microsoft.com/office/drawing/2014/main" val="3912437204"/>
                    </a:ext>
                  </a:extLst>
                </a:gridCol>
                <a:gridCol w="2925264">
                  <a:extLst>
                    <a:ext uri="{9D8B030D-6E8A-4147-A177-3AD203B41FA5}">
                      <a16:colId xmlns:a16="http://schemas.microsoft.com/office/drawing/2014/main" val="651353216"/>
                    </a:ext>
                  </a:extLst>
                </a:gridCol>
                <a:gridCol w="2925264">
                  <a:extLst>
                    <a:ext uri="{9D8B030D-6E8A-4147-A177-3AD203B41FA5}">
                      <a16:colId xmlns:a16="http://schemas.microsoft.com/office/drawing/2014/main" val="977661496"/>
                    </a:ext>
                  </a:extLst>
                </a:gridCol>
              </a:tblGrid>
              <a:tr h="1513999">
                <a:tc>
                  <a:txBody>
                    <a:bodyPr/>
                    <a:lstStyle/>
                    <a:p>
                      <a:r>
                        <a:rPr lang="fr-FR" sz="2200" noProof="0" dirty="0"/>
                        <a:t>Audience</a:t>
                      </a:r>
                    </a:p>
                  </a:txBody>
                  <a:tcPr marL="91441" marR="91441" marT="45728" marB="45728"/>
                </a:tc>
                <a:tc>
                  <a:txBody>
                    <a:bodyPr/>
                    <a:lstStyle/>
                    <a:p>
                      <a:r>
                        <a:rPr lang="fr-FR" sz="2200" noProof="0" dirty="0"/>
                        <a:t> Connaissances/comportements actuelles</a:t>
                      </a:r>
                    </a:p>
                  </a:txBody>
                  <a:tcPr marL="91441" marR="91441" marT="45728" marB="45728"/>
                </a:tc>
                <a:tc>
                  <a:txBody>
                    <a:bodyPr/>
                    <a:lstStyle/>
                    <a:p>
                      <a:endParaRPr lang="fr-FR" sz="2200" noProof="0" dirty="0"/>
                    </a:p>
                    <a:p>
                      <a:r>
                        <a:rPr lang="fr-FR" sz="2200" noProof="0" dirty="0"/>
                        <a:t>Barrières</a:t>
                      </a:r>
                    </a:p>
                  </a:txBody>
                  <a:tcPr marL="91441" marR="91441" marT="45728" marB="4572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2200" noProof="0" dirty="0"/>
                        <a:t>Connaissances/ Comportements  désirés</a:t>
                      </a:r>
                    </a:p>
                    <a:p>
                      <a:endParaRPr lang="fr-FR" sz="2200" noProof="0" dirty="0"/>
                    </a:p>
                  </a:txBody>
                  <a:tcPr marL="91441" marR="91441" marT="45728" marB="45728"/>
                </a:tc>
                <a:extLst>
                  <a:ext uri="{0D108BD9-81ED-4DB2-BD59-A6C34878D82A}">
                    <a16:rowId xmlns:a16="http://schemas.microsoft.com/office/drawing/2014/main" val="332321901"/>
                  </a:ext>
                </a:extLst>
              </a:tr>
              <a:tr h="3781035">
                <a:tc>
                  <a:txBody>
                    <a:bodyPr/>
                    <a:lstStyle/>
                    <a:p>
                      <a:r>
                        <a:rPr lang="fr-FR" sz="2200" noProof="0" dirty="0"/>
                        <a:t>Contact a haut risque</a:t>
                      </a:r>
                    </a:p>
                    <a:p>
                      <a:r>
                        <a:rPr lang="fr-FR" sz="2200" noProof="0" dirty="0"/>
                        <a:t>Contact des contacts</a:t>
                      </a:r>
                    </a:p>
                  </a:txBody>
                  <a:tcPr marL="91441" marR="91441" marT="45728" marB="45728"/>
                </a:tc>
                <a:tc>
                  <a:txBody>
                    <a:bodyPr/>
                    <a:lstStyle/>
                    <a:p>
                      <a:r>
                        <a:rPr lang="fr-FR" sz="2200" noProof="0" dirty="0"/>
                        <a:t>Certains contacts/contacts de contact fuient leur lieu de résidence après avoir identifiés et inclus sur la liste des personnes a vacciner </a:t>
                      </a:r>
                    </a:p>
                  </a:txBody>
                  <a:tcPr marL="91441" marR="91441" marT="45728" marB="45728"/>
                </a:tc>
                <a:tc>
                  <a:txBody>
                    <a:bodyPr/>
                    <a:lstStyle/>
                    <a:p>
                      <a:pPr marL="285750" indent="-285750">
                        <a:buFontTx/>
                        <a:buChar char="-"/>
                      </a:pPr>
                      <a:r>
                        <a:rPr lang="fr-FR" sz="2200" dirty="0"/>
                        <a:t>Rumeurs sur la vaccination au sein de la communauté;</a:t>
                      </a:r>
                    </a:p>
                    <a:p>
                      <a:pPr marL="285750" indent="-285750">
                        <a:buFontTx/>
                        <a:buChar char="-"/>
                      </a:pPr>
                      <a:r>
                        <a:rPr lang="fr-FR" sz="2200" dirty="0"/>
                        <a:t>Pensent que le vaccin transmet le virus Ebola</a:t>
                      </a:r>
                    </a:p>
                    <a:p>
                      <a:pPr marL="285750" indent="-285750">
                        <a:buFontTx/>
                        <a:buChar char="-"/>
                      </a:pPr>
                      <a:r>
                        <a:rPr lang="fr-FR" sz="2200" dirty="0"/>
                        <a:t>Honte d’être compté parmi les personnes a risque</a:t>
                      </a:r>
                      <a:endParaRPr lang="en-US" sz="2200" dirty="0"/>
                    </a:p>
                  </a:txBody>
                  <a:tcPr marL="91441" marR="91441" marT="45728" marB="45728"/>
                </a:tc>
                <a:tc>
                  <a:txBody>
                    <a:bodyPr/>
                    <a:lstStyle/>
                    <a:p>
                      <a:r>
                        <a:rPr lang="fr-FR" sz="2200" noProof="0" dirty="0"/>
                        <a:t>Ils acceptent d’ être vaccinés  si on est identifie comme contact ou contact de contact</a:t>
                      </a:r>
                    </a:p>
                  </a:txBody>
                  <a:tcPr marL="91441" marR="91441" marT="45728" marB="45728"/>
                </a:tc>
                <a:extLst>
                  <a:ext uri="{0D108BD9-81ED-4DB2-BD59-A6C34878D82A}">
                    <a16:rowId xmlns:a16="http://schemas.microsoft.com/office/drawing/2014/main" val="861567247"/>
                  </a:ext>
                </a:extLst>
              </a:tr>
            </a:tbl>
          </a:graphicData>
        </a:graphic>
      </p:graphicFrame>
    </p:spTree>
    <p:extLst>
      <p:ext uri="{BB962C8B-B14F-4D97-AF65-F5344CB8AC3E}">
        <p14:creationId xmlns:p14="http://schemas.microsoft.com/office/powerpoint/2010/main" val="16566482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143000"/>
          </a:xfrm>
        </p:spPr>
        <p:txBody>
          <a:bodyPr>
            <a:normAutofit/>
          </a:bodyPr>
          <a:lstStyle/>
          <a:p>
            <a:r>
              <a:rPr lang="en-US" sz="3600" b="1" dirty="0" err="1"/>
              <a:t>Objectifs</a:t>
            </a:r>
            <a:r>
              <a:rPr lang="en-US" sz="3600" b="1" dirty="0"/>
              <a:t> de la session 10</a:t>
            </a:r>
          </a:p>
        </p:txBody>
      </p:sp>
      <p:sp>
        <p:nvSpPr>
          <p:cNvPr id="3" name="Content Placeholder 2"/>
          <p:cNvSpPr>
            <a:spLocks noGrp="1"/>
          </p:cNvSpPr>
          <p:nvPr>
            <p:ph idx="1"/>
          </p:nvPr>
        </p:nvSpPr>
        <p:spPr>
          <a:xfrm>
            <a:off x="414690" y="1374284"/>
            <a:ext cx="10803770" cy="3724655"/>
          </a:xfrm>
        </p:spPr>
        <p:txBody>
          <a:bodyPr>
            <a:normAutofit/>
          </a:bodyPr>
          <a:lstStyle/>
          <a:p>
            <a:r>
              <a:rPr lang="fr-BE" dirty="0"/>
              <a:t>Comprendre l’historique et l’ évolution des messages sur la MVE depuis le début de la réponse jusqu’à maintenant</a:t>
            </a:r>
          </a:p>
          <a:p>
            <a:r>
              <a:rPr lang="fr-BE" dirty="0"/>
              <a:t>Comprendre le processus de création des messages clés</a:t>
            </a:r>
            <a:endParaRPr lang="en-GB" dirty="0"/>
          </a:p>
          <a:p>
            <a:pPr marL="0" indent="0">
              <a:buNone/>
            </a:pPr>
            <a:endParaRPr lang="fr-FR" sz="2800" dirty="0"/>
          </a:p>
        </p:txBody>
      </p:sp>
      <p:sp>
        <p:nvSpPr>
          <p:cNvPr id="8" name="Slide Number Placeholder 7"/>
          <p:cNvSpPr>
            <a:spLocks noGrp="1"/>
          </p:cNvSpPr>
          <p:nvPr>
            <p:ph type="sldNum" sz="quarter" idx="12"/>
          </p:nvPr>
        </p:nvSpPr>
        <p:spPr/>
        <p:txBody>
          <a:bodyPr/>
          <a:lstStyle/>
          <a:p>
            <a:fld id="{509EAFEC-3AD7-194A-B4B6-A7C592CFCA05}" type="slidenum">
              <a:rPr lang="fr-FR" smtClean="0"/>
              <a:t>2</a:t>
            </a:fld>
            <a:endParaRPr lang="fr-FR"/>
          </a:p>
        </p:txBody>
      </p:sp>
    </p:spTree>
    <p:extLst>
      <p:ext uri="{BB962C8B-B14F-4D97-AF65-F5344CB8AC3E}">
        <p14:creationId xmlns:p14="http://schemas.microsoft.com/office/powerpoint/2010/main" val="20132405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9BDFB4C8-5C05-4C4F-BFBA-5CA7512AD25C}"/>
              </a:ext>
            </a:extLst>
          </p:cNvPr>
          <p:cNvSpPr>
            <a:spLocks noGrp="1" noChangeArrowheads="1"/>
          </p:cNvSpPr>
          <p:nvPr>
            <p:ph type="title"/>
          </p:nvPr>
        </p:nvSpPr>
        <p:spPr>
          <a:xfrm>
            <a:off x="1524000" y="228601"/>
            <a:ext cx="9036050" cy="608013"/>
          </a:xfrm>
        </p:spPr>
        <p:txBody>
          <a:bodyPr/>
          <a:lstStyle/>
          <a:p>
            <a:pPr marL="838200" indent="-838200">
              <a:defRPr/>
            </a:pPr>
            <a:r>
              <a:rPr lang="fr-FR" sz="3000" dirty="0">
                <a:latin typeface="+mn-lt"/>
              </a:rPr>
              <a:t>Vaccination (suite)</a:t>
            </a:r>
          </a:p>
        </p:txBody>
      </p:sp>
      <p:graphicFrame>
        <p:nvGraphicFramePr>
          <p:cNvPr id="4" name="Content Placeholder 3">
            <a:extLst>
              <a:ext uri="{FF2B5EF4-FFF2-40B4-BE49-F238E27FC236}">
                <a16:creationId xmlns:a16="http://schemas.microsoft.com/office/drawing/2014/main" id="{6FDEE404-0C07-449A-8B0D-0AF2ACC81AA5}"/>
              </a:ext>
            </a:extLst>
          </p:cNvPr>
          <p:cNvGraphicFramePr>
            <a:graphicFrameLocks noGrp="1"/>
          </p:cNvGraphicFramePr>
          <p:nvPr>
            <p:ph sz="quarter" idx="1"/>
            <p:extLst>
              <p:ext uri="{D42A27DB-BD31-4B8C-83A1-F6EECF244321}">
                <p14:modId xmlns:p14="http://schemas.microsoft.com/office/powerpoint/2010/main" val="2891408107"/>
              </p:ext>
            </p:extLst>
          </p:nvPr>
        </p:nvGraphicFramePr>
        <p:xfrm>
          <a:off x="623455" y="1052514"/>
          <a:ext cx="11055927" cy="5403861"/>
        </p:xfrm>
        <a:graphic>
          <a:graphicData uri="http://schemas.openxmlformats.org/drawingml/2006/table">
            <a:tbl>
              <a:tblPr firstRow="1" bandRow="1">
                <a:tableStyleId>{5C22544A-7EE6-4342-B048-85BDC9FD1C3A}</a:tableStyleId>
              </a:tblPr>
              <a:tblGrid>
                <a:gridCol w="2892090">
                  <a:extLst>
                    <a:ext uri="{9D8B030D-6E8A-4147-A177-3AD203B41FA5}">
                      <a16:colId xmlns:a16="http://schemas.microsoft.com/office/drawing/2014/main" val="96837932"/>
                    </a:ext>
                  </a:extLst>
                </a:gridCol>
                <a:gridCol w="3674052">
                  <a:extLst>
                    <a:ext uri="{9D8B030D-6E8A-4147-A177-3AD203B41FA5}">
                      <a16:colId xmlns:a16="http://schemas.microsoft.com/office/drawing/2014/main" val="3912437204"/>
                    </a:ext>
                  </a:extLst>
                </a:gridCol>
                <a:gridCol w="4489785">
                  <a:extLst>
                    <a:ext uri="{9D8B030D-6E8A-4147-A177-3AD203B41FA5}">
                      <a16:colId xmlns:a16="http://schemas.microsoft.com/office/drawing/2014/main" val="651353216"/>
                    </a:ext>
                  </a:extLst>
                </a:gridCol>
              </a:tblGrid>
              <a:tr h="1097271">
                <a:tc>
                  <a:txBody>
                    <a:bodyPr/>
                    <a:lstStyle/>
                    <a:p>
                      <a:r>
                        <a:rPr lang="fr-FR" sz="2200" noProof="0" dirty="0"/>
                        <a:t>Petite action faisable </a:t>
                      </a:r>
                    </a:p>
                  </a:txBody>
                  <a:tcPr marT="45721" marB="45721"/>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2200" noProof="0" dirty="0"/>
                        <a:t> Raison d'importance et pertinence</a:t>
                      </a:r>
                    </a:p>
                    <a:p>
                      <a:endParaRPr lang="fr-FR" sz="2200" noProof="0" dirty="0"/>
                    </a:p>
                  </a:txBody>
                  <a:tcPr marT="45721" marB="45721"/>
                </a:tc>
                <a:tc>
                  <a:txBody>
                    <a:bodyPr/>
                    <a:lstStyle/>
                    <a:p>
                      <a:endParaRPr lang="fr-FR" sz="2200" noProof="0" dirty="0"/>
                    </a:p>
                    <a:p>
                      <a:r>
                        <a:rPr lang="fr-FR" sz="2200" noProof="0" dirty="0"/>
                        <a:t> Message générique </a:t>
                      </a:r>
                    </a:p>
                  </a:txBody>
                  <a:tcPr marT="45721" marB="45721"/>
                </a:tc>
                <a:extLst>
                  <a:ext uri="{0D108BD9-81ED-4DB2-BD59-A6C34878D82A}">
                    <a16:rowId xmlns:a16="http://schemas.microsoft.com/office/drawing/2014/main" val="332321901"/>
                  </a:ext>
                </a:extLst>
              </a:tr>
              <a:tr h="4306579">
                <a:tc>
                  <a:txBody>
                    <a:bodyPr/>
                    <a:lstStyle/>
                    <a:p>
                      <a:r>
                        <a:rPr lang="fr-FR" sz="2400" noProof="0" dirty="0"/>
                        <a:t>Acceptent d’ être vaccinés  si on est identifié comme contact ou contact de contact</a:t>
                      </a:r>
                    </a:p>
                  </a:txBody>
                  <a:tcPr marT="45721" marB="45721"/>
                </a:tc>
                <a:tc>
                  <a:txBody>
                    <a:bodyPr/>
                    <a:lstStyle/>
                    <a:p>
                      <a:pPr marL="285750" indent="-285750">
                        <a:buFont typeface="Arial" panose="020B0604020202020204" pitchFamily="34" charset="0"/>
                        <a:buChar char="•"/>
                      </a:pPr>
                      <a:r>
                        <a:rPr lang="fr-FR" sz="2400" dirty="0"/>
                        <a:t>Reduction du risque de tomber malade</a:t>
                      </a:r>
                    </a:p>
                    <a:p>
                      <a:pPr marL="285750" indent="-285750">
                        <a:buFont typeface="Arial" panose="020B0604020202020204" pitchFamily="34" charset="0"/>
                        <a:buChar char="•"/>
                      </a:pPr>
                      <a:r>
                        <a:rPr lang="fr-FR" sz="2400" dirty="0"/>
                        <a:t>Protection de l’entourage également</a:t>
                      </a:r>
                    </a:p>
                    <a:p>
                      <a:pPr marL="285750" indent="-285750">
                        <a:buFont typeface="Arial" panose="020B0604020202020204" pitchFamily="34" charset="0"/>
                        <a:buChar char="•"/>
                      </a:pPr>
                      <a:r>
                        <a:rPr lang="fr-FR" sz="2400" dirty="0"/>
                        <a:t>Contribution a l’interruption de la propagation de la maladie</a:t>
                      </a:r>
                    </a:p>
                    <a:p>
                      <a:pPr marL="0" indent="0">
                        <a:buFont typeface="Arial" panose="020B0604020202020204" pitchFamily="34" charset="0"/>
                        <a:buNone/>
                      </a:pPr>
                      <a:endParaRPr lang="fr-FR" sz="2400" dirty="0"/>
                    </a:p>
                  </a:txBody>
                  <a:tcPr marT="45721" marB="45721"/>
                </a:tc>
                <a:tc>
                  <a:txBody>
                    <a:bodyPr/>
                    <a:lstStyle/>
                    <a:p>
                      <a:pPr marL="342900" marR="0" lvl="0" indent="-342900" algn="l" defTabSz="914400" rtl="0" eaLnBrk="1" fontAlgn="auto" latinLnBrk="0" hangingPunct="1">
                        <a:lnSpc>
                          <a:spcPct val="115000"/>
                        </a:lnSpc>
                        <a:spcBef>
                          <a:spcPts val="225"/>
                        </a:spcBef>
                        <a:spcAft>
                          <a:spcPts val="225"/>
                        </a:spcAft>
                        <a:buClrTx/>
                        <a:buSzTx/>
                        <a:buFont typeface="Symbol" panose="05050102010706020507" pitchFamily="18" charset="2"/>
                        <a:buChar char=""/>
                        <a:tabLst/>
                        <a:defRPr/>
                      </a:pPr>
                      <a:r>
                        <a:rPr kumimoji="0" lang="fr-FR" sz="2400" kern="1200" dirty="0">
                          <a:solidFill>
                            <a:schemeClr val="dk1"/>
                          </a:solidFill>
                          <a:effectLst/>
                          <a:latin typeface="+mn-lt"/>
                          <a:ea typeface="+mn-ea"/>
                          <a:cs typeface="+mn-cs"/>
                        </a:rPr>
                        <a:t>Acceptez la vaccination contre Ébola si vous avez touché, lavé, nettoyé, soigné, manipulé un malade ou un corps décédé d’Ebola. Cela vous protègera contre cette maladie. Ainsi que votre entourage.</a:t>
                      </a:r>
                      <a:r>
                        <a:rPr lang="fr-FR" altLang="en-US" sz="2400" dirty="0"/>
                        <a:t> </a:t>
                      </a:r>
                      <a:endParaRPr lang="en-US" sz="24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89535" marR="89535" marT="0" marB="0"/>
                </a:tc>
                <a:extLst>
                  <a:ext uri="{0D108BD9-81ED-4DB2-BD59-A6C34878D82A}">
                    <a16:rowId xmlns:a16="http://schemas.microsoft.com/office/drawing/2014/main" val="861567247"/>
                  </a:ext>
                </a:extLst>
              </a:tr>
            </a:tbl>
          </a:graphicData>
        </a:graphic>
      </p:graphicFrame>
    </p:spTree>
    <p:extLst>
      <p:ext uri="{BB962C8B-B14F-4D97-AF65-F5344CB8AC3E}">
        <p14:creationId xmlns:p14="http://schemas.microsoft.com/office/powerpoint/2010/main" val="33355702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9BDFB4C8-5C05-4C4F-BFBA-5CA7512AD25C}"/>
              </a:ext>
            </a:extLst>
          </p:cNvPr>
          <p:cNvSpPr>
            <a:spLocks noGrp="1" noChangeArrowheads="1"/>
          </p:cNvSpPr>
          <p:nvPr>
            <p:ph type="title"/>
          </p:nvPr>
        </p:nvSpPr>
        <p:spPr>
          <a:xfrm>
            <a:off x="1668464" y="17463"/>
            <a:ext cx="8855075" cy="608012"/>
          </a:xfrm>
        </p:spPr>
        <p:txBody>
          <a:bodyPr/>
          <a:lstStyle/>
          <a:p>
            <a:pPr marL="838200" indent="-838200">
              <a:defRPr/>
            </a:pPr>
            <a:r>
              <a:rPr lang="fr-FR" sz="3000" dirty="0"/>
              <a:t>EDS </a:t>
            </a:r>
            <a:endParaRPr lang="fr-FR" sz="3000" dirty="0">
              <a:latin typeface="+mn-lt"/>
            </a:endParaRPr>
          </a:p>
        </p:txBody>
      </p:sp>
      <p:graphicFrame>
        <p:nvGraphicFramePr>
          <p:cNvPr id="4" name="Content Placeholder 3">
            <a:extLst>
              <a:ext uri="{FF2B5EF4-FFF2-40B4-BE49-F238E27FC236}">
                <a16:creationId xmlns:a16="http://schemas.microsoft.com/office/drawing/2014/main" id="{6FDEE404-0C07-449A-8B0D-0AF2ACC81AA5}"/>
              </a:ext>
            </a:extLst>
          </p:cNvPr>
          <p:cNvGraphicFramePr>
            <a:graphicFrameLocks noGrp="1"/>
          </p:cNvGraphicFramePr>
          <p:nvPr>
            <p:ph sz="quarter" idx="1"/>
            <p:extLst>
              <p:ext uri="{D42A27DB-BD31-4B8C-83A1-F6EECF244321}">
                <p14:modId xmlns:p14="http://schemas.microsoft.com/office/powerpoint/2010/main" val="3489055119"/>
              </p:ext>
            </p:extLst>
          </p:nvPr>
        </p:nvGraphicFramePr>
        <p:xfrm>
          <a:off x="526474" y="784226"/>
          <a:ext cx="11166761" cy="5187083"/>
        </p:xfrm>
        <a:graphic>
          <a:graphicData uri="http://schemas.openxmlformats.org/drawingml/2006/table">
            <a:tbl>
              <a:tblPr firstRow="1" bandRow="1">
                <a:tableStyleId>{5C22544A-7EE6-4342-B048-85BDC9FD1C3A}</a:tableStyleId>
              </a:tblPr>
              <a:tblGrid>
                <a:gridCol w="2561792">
                  <a:extLst>
                    <a:ext uri="{9D8B030D-6E8A-4147-A177-3AD203B41FA5}">
                      <a16:colId xmlns:a16="http://schemas.microsoft.com/office/drawing/2014/main" val="570803901"/>
                    </a:ext>
                  </a:extLst>
                </a:gridCol>
                <a:gridCol w="2868323">
                  <a:extLst>
                    <a:ext uri="{9D8B030D-6E8A-4147-A177-3AD203B41FA5}">
                      <a16:colId xmlns:a16="http://schemas.microsoft.com/office/drawing/2014/main" val="3912437204"/>
                    </a:ext>
                  </a:extLst>
                </a:gridCol>
                <a:gridCol w="2868323">
                  <a:extLst>
                    <a:ext uri="{9D8B030D-6E8A-4147-A177-3AD203B41FA5}">
                      <a16:colId xmlns:a16="http://schemas.microsoft.com/office/drawing/2014/main" val="651353216"/>
                    </a:ext>
                  </a:extLst>
                </a:gridCol>
                <a:gridCol w="2868323">
                  <a:extLst>
                    <a:ext uri="{9D8B030D-6E8A-4147-A177-3AD203B41FA5}">
                      <a16:colId xmlns:a16="http://schemas.microsoft.com/office/drawing/2014/main" val="977661496"/>
                    </a:ext>
                  </a:extLst>
                </a:gridCol>
              </a:tblGrid>
              <a:tr h="1483133">
                <a:tc>
                  <a:txBody>
                    <a:bodyPr/>
                    <a:lstStyle/>
                    <a:p>
                      <a:r>
                        <a:rPr lang="fr-FR" sz="2200" noProof="0" dirty="0"/>
                        <a:t>Audience</a:t>
                      </a:r>
                    </a:p>
                  </a:txBody>
                  <a:tcPr marL="91436" marR="91436" marT="45732" marB="45732"/>
                </a:tc>
                <a:tc>
                  <a:txBody>
                    <a:bodyPr/>
                    <a:lstStyle/>
                    <a:p>
                      <a:r>
                        <a:rPr lang="fr-FR" sz="2200" noProof="0" dirty="0"/>
                        <a:t> Connaissances/comportements actuelles</a:t>
                      </a:r>
                    </a:p>
                  </a:txBody>
                  <a:tcPr marL="91436" marR="91436" marT="45732" marB="45732"/>
                </a:tc>
                <a:tc>
                  <a:txBody>
                    <a:bodyPr/>
                    <a:lstStyle/>
                    <a:p>
                      <a:endParaRPr lang="fr-FR" sz="2200" noProof="0" dirty="0"/>
                    </a:p>
                    <a:p>
                      <a:r>
                        <a:rPr lang="fr-FR" sz="2200" noProof="0" dirty="0"/>
                        <a:t>Barrières</a:t>
                      </a:r>
                    </a:p>
                  </a:txBody>
                  <a:tcPr marL="91436" marR="91436" marT="45732" marB="4573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2200" noProof="0" dirty="0"/>
                        <a:t>Connaissances/ Comportements  désirés</a:t>
                      </a:r>
                    </a:p>
                    <a:p>
                      <a:endParaRPr lang="fr-FR" sz="2200" noProof="0" dirty="0"/>
                    </a:p>
                  </a:txBody>
                  <a:tcPr marL="91436" marR="91436" marT="45732" marB="45732"/>
                </a:tc>
                <a:extLst>
                  <a:ext uri="{0D108BD9-81ED-4DB2-BD59-A6C34878D82A}">
                    <a16:rowId xmlns:a16="http://schemas.microsoft.com/office/drawing/2014/main" val="332321901"/>
                  </a:ext>
                </a:extLst>
              </a:tr>
              <a:tr h="3703950">
                <a:tc>
                  <a:txBody>
                    <a:bodyPr/>
                    <a:lstStyle/>
                    <a:p>
                      <a:r>
                        <a:rPr lang="fr-FR" sz="2200" noProof="0" dirty="0"/>
                        <a:t>Membres de la famille restreinte du défunt</a:t>
                      </a:r>
                    </a:p>
                  </a:txBody>
                  <a:tcPr marL="91436" marR="91436" marT="45732" marB="45732"/>
                </a:tc>
                <a:tc>
                  <a:txBody>
                    <a:bodyPr/>
                    <a:lstStyle/>
                    <a:p>
                      <a:r>
                        <a:rPr lang="fr-FR" sz="2200" noProof="0" dirty="0"/>
                        <a:t>Certains membres de la famille restreinte des personnes décédées refusent que les équipes de la riposte utilisent les sacs mortuaires lors des EDS </a:t>
                      </a:r>
                    </a:p>
                  </a:txBody>
                  <a:tcPr marL="91436" marR="91436" marT="45732" marB="45732"/>
                </a:tc>
                <a:tc>
                  <a:txBody>
                    <a:bodyPr/>
                    <a:lstStyle/>
                    <a:p>
                      <a:pPr marL="285750" indent="-285750">
                        <a:buFontTx/>
                        <a:buChar char="-"/>
                      </a:pPr>
                      <a:r>
                        <a:rPr lang="fr-FR" sz="2200" dirty="0"/>
                        <a:t>Us et coutumes,</a:t>
                      </a:r>
                    </a:p>
                    <a:p>
                      <a:pPr marL="285750" indent="-285750">
                        <a:buFontTx/>
                        <a:buChar char="-"/>
                      </a:pPr>
                      <a:r>
                        <a:rPr lang="fr-FR" sz="2200" dirty="0"/>
                        <a:t> Insuffisance d'information</a:t>
                      </a:r>
                    </a:p>
                    <a:p>
                      <a:pPr marL="285750" indent="-285750">
                        <a:buFontTx/>
                        <a:buChar char="-"/>
                      </a:pPr>
                      <a:r>
                        <a:rPr lang="fr-FR" sz="2200" dirty="0"/>
                        <a:t>Rumeurs sur le sac mortuaire</a:t>
                      </a:r>
                    </a:p>
                    <a:p>
                      <a:pPr marL="285750" indent="-285750">
                        <a:buFontTx/>
                        <a:buChar char="-"/>
                      </a:pPr>
                      <a:endParaRPr lang="fr-FR" sz="2200" dirty="0"/>
                    </a:p>
                    <a:p>
                      <a:pPr marL="285750" indent="-285750">
                        <a:buFontTx/>
                        <a:buChar char="-"/>
                      </a:pPr>
                      <a:endParaRPr lang="en-US" sz="2200" dirty="0"/>
                    </a:p>
                  </a:txBody>
                  <a:tcPr marL="91436" marR="91436" marT="45732" marB="45732"/>
                </a:tc>
                <a:tc>
                  <a:txBody>
                    <a:bodyPr/>
                    <a:lstStyle/>
                    <a:p>
                      <a:r>
                        <a:rPr lang="fr-FR" sz="2200" noProof="0" dirty="0"/>
                        <a:t>Les membres  de la famille laissent les équipes de la réponse utiliser les sacs mortuaires lors des EDS </a:t>
                      </a:r>
                    </a:p>
                  </a:txBody>
                  <a:tcPr marL="91436" marR="91436" marT="45732" marB="45732"/>
                </a:tc>
                <a:extLst>
                  <a:ext uri="{0D108BD9-81ED-4DB2-BD59-A6C34878D82A}">
                    <a16:rowId xmlns:a16="http://schemas.microsoft.com/office/drawing/2014/main" val="861567247"/>
                  </a:ext>
                </a:extLst>
              </a:tr>
            </a:tbl>
          </a:graphicData>
        </a:graphic>
      </p:graphicFrame>
    </p:spTree>
    <p:extLst>
      <p:ext uri="{BB962C8B-B14F-4D97-AF65-F5344CB8AC3E}">
        <p14:creationId xmlns:p14="http://schemas.microsoft.com/office/powerpoint/2010/main" val="42261932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9BDFB4C8-5C05-4C4F-BFBA-5CA7512AD25C}"/>
              </a:ext>
            </a:extLst>
          </p:cNvPr>
          <p:cNvSpPr>
            <a:spLocks noGrp="1" noChangeArrowheads="1"/>
          </p:cNvSpPr>
          <p:nvPr>
            <p:ph type="title"/>
          </p:nvPr>
        </p:nvSpPr>
        <p:spPr>
          <a:xfrm>
            <a:off x="1524000" y="228601"/>
            <a:ext cx="9036050" cy="608013"/>
          </a:xfrm>
        </p:spPr>
        <p:txBody>
          <a:bodyPr/>
          <a:lstStyle/>
          <a:p>
            <a:pPr marL="838200" indent="-838200">
              <a:defRPr/>
            </a:pPr>
            <a:r>
              <a:rPr lang="fr-FR" sz="3000" dirty="0">
                <a:latin typeface="+mn-lt"/>
              </a:rPr>
              <a:t>EDS (suite)</a:t>
            </a:r>
          </a:p>
        </p:txBody>
      </p:sp>
      <p:graphicFrame>
        <p:nvGraphicFramePr>
          <p:cNvPr id="4" name="Content Placeholder 3">
            <a:extLst>
              <a:ext uri="{FF2B5EF4-FFF2-40B4-BE49-F238E27FC236}">
                <a16:creationId xmlns:a16="http://schemas.microsoft.com/office/drawing/2014/main" id="{6FDEE404-0C07-449A-8B0D-0AF2ACC81AA5}"/>
              </a:ext>
            </a:extLst>
          </p:cNvPr>
          <p:cNvGraphicFramePr>
            <a:graphicFrameLocks noGrp="1"/>
          </p:cNvGraphicFramePr>
          <p:nvPr>
            <p:ph sz="quarter" idx="1"/>
            <p:extLst>
              <p:ext uri="{D42A27DB-BD31-4B8C-83A1-F6EECF244321}">
                <p14:modId xmlns:p14="http://schemas.microsoft.com/office/powerpoint/2010/main" val="1945635087"/>
              </p:ext>
            </p:extLst>
          </p:nvPr>
        </p:nvGraphicFramePr>
        <p:xfrm>
          <a:off x="484909" y="836614"/>
          <a:ext cx="11055927" cy="5403861"/>
        </p:xfrm>
        <a:graphic>
          <a:graphicData uri="http://schemas.openxmlformats.org/drawingml/2006/table">
            <a:tbl>
              <a:tblPr firstRow="1" bandRow="1">
                <a:tableStyleId>{5C22544A-7EE6-4342-B048-85BDC9FD1C3A}</a:tableStyleId>
              </a:tblPr>
              <a:tblGrid>
                <a:gridCol w="2892090">
                  <a:extLst>
                    <a:ext uri="{9D8B030D-6E8A-4147-A177-3AD203B41FA5}">
                      <a16:colId xmlns:a16="http://schemas.microsoft.com/office/drawing/2014/main" val="96837932"/>
                    </a:ext>
                  </a:extLst>
                </a:gridCol>
                <a:gridCol w="3674052">
                  <a:extLst>
                    <a:ext uri="{9D8B030D-6E8A-4147-A177-3AD203B41FA5}">
                      <a16:colId xmlns:a16="http://schemas.microsoft.com/office/drawing/2014/main" val="3912437204"/>
                    </a:ext>
                  </a:extLst>
                </a:gridCol>
                <a:gridCol w="4489785">
                  <a:extLst>
                    <a:ext uri="{9D8B030D-6E8A-4147-A177-3AD203B41FA5}">
                      <a16:colId xmlns:a16="http://schemas.microsoft.com/office/drawing/2014/main" val="651353216"/>
                    </a:ext>
                  </a:extLst>
                </a:gridCol>
              </a:tblGrid>
              <a:tr h="1097271">
                <a:tc>
                  <a:txBody>
                    <a:bodyPr/>
                    <a:lstStyle/>
                    <a:p>
                      <a:r>
                        <a:rPr lang="fr-FR" sz="2200" noProof="0" dirty="0"/>
                        <a:t>Petite action faisable </a:t>
                      </a:r>
                    </a:p>
                  </a:txBody>
                  <a:tcPr marT="45721" marB="45721"/>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2200" noProof="0" dirty="0"/>
                        <a:t> Raison d'importance et pertinence</a:t>
                      </a:r>
                    </a:p>
                    <a:p>
                      <a:endParaRPr lang="fr-FR" sz="2200" noProof="0" dirty="0"/>
                    </a:p>
                  </a:txBody>
                  <a:tcPr marT="45721" marB="45721"/>
                </a:tc>
                <a:tc>
                  <a:txBody>
                    <a:bodyPr/>
                    <a:lstStyle/>
                    <a:p>
                      <a:endParaRPr lang="fr-FR" sz="2200" noProof="0" dirty="0"/>
                    </a:p>
                    <a:p>
                      <a:r>
                        <a:rPr lang="fr-FR" sz="2200" noProof="0" dirty="0"/>
                        <a:t> Message générique </a:t>
                      </a:r>
                    </a:p>
                  </a:txBody>
                  <a:tcPr marT="45721" marB="45721"/>
                </a:tc>
                <a:extLst>
                  <a:ext uri="{0D108BD9-81ED-4DB2-BD59-A6C34878D82A}">
                    <a16:rowId xmlns:a16="http://schemas.microsoft.com/office/drawing/2014/main" val="332321901"/>
                  </a:ext>
                </a:extLst>
              </a:tr>
              <a:tr h="4306579">
                <a:tc>
                  <a:txBody>
                    <a:bodyPr/>
                    <a:lstStyle/>
                    <a:p>
                      <a:r>
                        <a:rPr lang="fr-FR" sz="2200" dirty="0"/>
                        <a:t>Accepter l’utilisation des sacs mortuaires lors des EDS </a:t>
                      </a:r>
                      <a:endParaRPr lang="en-US" sz="2200" dirty="0"/>
                    </a:p>
                  </a:txBody>
                  <a:tcPr marT="45721" marB="45721"/>
                </a:tc>
                <a:tc>
                  <a:txBody>
                    <a:bodyPr/>
                    <a:lstStyle/>
                    <a:p>
                      <a:pPr marL="285750" indent="-285750">
                        <a:buFont typeface="Arial" panose="020B0604020202020204" pitchFamily="34" charset="0"/>
                        <a:buChar char="•"/>
                      </a:pPr>
                      <a:r>
                        <a:rPr lang="fr-FR" sz="2200" dirty="0"/>
                        <a:t>Empêcher la contamination des personnes qui participent a l’enterrement</a:t>
                      </a:r>
                    </a:p>
                    <a:p>
                      <a:pPr marL="0" indent="0">
                        <a:buFont typeface="Arial" panose="020B0604020202020204" pitchFamily="34" charset="0"/>
                        <a:buNone/>
                      </a:pPr>
                      <a:endParaRPr lang="fr-FR" sz="2200" dirty="0"/>
                    </a:p>
                  </a:txBody>
                  <a:tcPr marT="45721" marB="45721"/>
                </a:tc>
                <a:tc>
                  <a:txBody>
                    <a:bodyPr/>
                    <a:lstStyle/>
                    <a:p>
                      <a:pPr marL="342900" marR="0" lvl="0" indent="-342900" algn="l" defTabSz="914400" rtl="0" eaLnBrk="1" fontAlgn="auto" latinLnBrk="0" hangingPunct="1">
                        <a:lnSpc>
                          <a:spcPct val="115000"/>
                        </a:lnSpc>
                        <a:spcBef>
                          <a:spcPts val="225"/>
                        </a:spcBef>
                        <a:spcAft>
                          <a:spcPts val="225"/>
                        </a:spcAft>
                        <a:buClrTx/>
                        <a:buSzTx/>
                        <a:buFont typeface="Symbol" panose="05050102010706020507" pitchFamily="18" charset="2"/>
                        <a:buChar char=""/>
                        <a:tabLst/>
                        <a:defRPr/>
                      </a:pPr>
                      <a:r>
                        <a:rPr kumimoji="0" lang="fr-FR" sz="2200" kern="1200" dirty="0">
                          <a:solidFill>
                            <a:schemeClr val="dk1"/>
                          </a:solidFill>
                          <a:effectLst/>
                          <a:latin typeface="+mn-lt"/>
                          <a:ea typeface="+mn-ea"/>
                          <a:cs typeface="+mn-cs"/>
                        </a:rPr>
                        <a:t>Chers Papa et Mamans, les sacs utilisés pour enterrer les morts empêchent la contamination des personnes qui participent à l’enterrement. Acceptons leur utilisation pendant les enterrements pour éviter la propagation d'Ebola.</a:t>
                      </a:r>
                      <a:endParaRPr kumimoji="0" lang="en-US" sz="2200" kern="1200" dirty="0">
                        <a:solidFill>
                          <a:schemeClr val="dk1"/>
                        </a:solidFill>
                        <a:effectLst/>
                        <a:latin typeface="+mn-lt"/>
                        <a:ea typeface="+mn-ea"/>
                        <a:cs typeface="+mn-cs"/>
                      </a:endParaRPr>
                    </a:p>
                    <a:p>
                      <a:pPr marL="0" marR="0" lvl="0" indent="0" algn="l">
                        <a:lnSpc>
                          <a:spcPct val="115000"/>
                        </a:lnSpc>
                        <a:spcBef>
                          <a:spcPts val="225"/>
                        </a:spcBef>
                        <a:spcAft>
                          <a:spcPts val="225"/>
                        </a:spcAft>
                        <a:buFont typeface="Symbol" panose="05050102010706020507" pitchFamily="18" charset="2"/>
                        <a:buNone/>
                      </a:pPr>
                      <a:r>
                        <a:rPr lang="fr-FR" altLang="en-US" sz="2200" dirty="0"/>
                        <a:t> </a:t>
                      </a:r>
                      <a:endParaRPr lang="en-US" sz="22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89535" marR="89535" marT="0" marB="0"/>
                </a:tc>
                <a:extLst>
                  <a:ext uri="{0D108BD9-81ED-4DB2-BD59-A6C34878D82A}">
                    <a16:rowId xmlns:a16="http://schemas.microsoft.com/office/drawing/2014/main" val="861567247"/>
                  </a:ext>
                </a:extLst>
              </a:tr>
            </a:tbl>
          </a:graphicData>
        </a:graphic>
      </p:graphicFrame>
    </p:spTree>
    <p:extLst>
      <p:ext uri="{BB962C8B-B14F-4D97-AF65-F5344CB8AC3E}">
        <p14:creationId xmlns:p14="http://schemas.microsoft.com/office/powerpoint/2010/main" val="39510324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9BDFB4C8-5C05-4C4F-BFBA-5CA7512AD25C}"/>
              </a:ext>
            </a:extLst>
          </p:cNvPr>
          <p:cNvSpPr>
            <a:spLocks noGrp="1" noChangeArrowheads="1"/>
          </p:cNvSpPr>
          <p:nvPr>
            <p:ph type="title"/>
          </p:nvPr>
        </p:nvSpPr>
        <p:spPr>
          <a:xfrm>
            <a:off x="1703388" y="228601"/>
            <a:ext cx="8856662" cy="608013"/>
          </a:xfrm>
        </p:spPr>
        <p:txBody>
          <a:bodyPr/>
          <a:lstStyle/>
          <a:p>
            <a:pPr marL="838200" indent="-838200">
              <a:defRPr/>
            </a:pPr>
            <a:r>
              <a:rPr lang="fr-FR" sz="3000"/>
              <a:t>Guéris  </a:t>
            </a:r>
            <a:endParaRPr lang="fr-FR" sz="3000" dirty="0">
              <a:latin typeface="+mn-lt"/>
            </a:endParaRPr>
          </a:p>
        </p:txBody>
      </p:sp>
      <p:graphicFrame>
        <p:nvGraphicFramePr>
          <p:cNvPr id="4" name="Content Placeholder 3">
            <a:extLst>
              <a:ext uri="{FF2B5EF4-FFF2-40B4-BE49-F238E27FC236}">
                <a16:creationId xmlns:a16="http://schemas.microsoft.com/office/drawing/2014/main" id="{6FDEE404-0C07-449A-8B0D-0AF2ACC81AA5}"/>
              </a:ext>
            </a:extLst>
          </p:cNvPr>
          <p:cNvGraphicFramePr>
            <a:graphicFrameLocks noGrp="1"/>
          </p:cNvGraphicFramePr>
          <p:nvPr>
            <p:ph sz="quarter" idx="1"/>
            <p:extLst>
              <p:ext uri="{D42A27DB-BD31-4B8C-83A1-F6EECF244321}">
                <p14:modId xmlns:p14="http://schemas.microsoft.com/office/powerpoint/2010/main" val="4101741753"/>
              </p:ext>
            </p:extLst>
          </p:nvPr>
        </p:nvGraphicFramePr>
        <p:xfrm>
          <a:off x="581891" y="981075"/>
          <a:ext cx="11139053" cy="5101070"/>
        </p:xfrm>
        <a:graphic>
          <a:graphicData uri="http://schemas.openxmlformats.org/drawingml/2006/table">
            <a:tbl>
              <a:tblPr firstRow="1" bandRow="1">
                <a:tableStyleId>{5C22544A-7EE6-4342-B048-85BDC9FD1C3A}</a:tableStyleId>
              </a:tblPr>
              <a:tblGrid>
                <a:gridCol w="2555435">
                  <a:extLst>
                    <a:ext uri="{9D8B030D-6E8A-4147-A177-3AD203B41FA5}">
                      <a16:colId xmlns:a16="http://schemas.microsoft.com/office/drawing/2014/main" val="570803901"/>
                    </a:ext>
                  </a:extLst>
                </a:gridCol>
                <a:gridCol w="2861206">
                  <a:extLst>
                    <a:ext uri="{9D8B030D-6E8A-4147-A177-3AD203B41FA5}">
                      <a16:colId xmlns:a16="http://schemas.microsoft.com/office/drawing/2014/main" val="3912437204"/>
                    </a:ext>
                  </a:extLst>
                </a:gridCol>
                <a:gridCol w="2861206">
                  <a:extLst>
                    <a:ext uri="{9D8B030D-6E8A-4147-A177-3AD203B41FA5}">
                      <a16:colId xmlns:a16="http://schemas.microsoft.com/office/drawing/2014/main" val="651353216"/>
                    </a:ext>
                  </a:extLst>
                </a:gridCol>
                <a:gridCol w="2861206">
                  <a:extLst>
                    <a:ext uri="{9D8B030D-6E8A-4147-A177-3AD203B41FA5}">
                      <a16:colId xmlns:a16="http://schemas.microsoft.com/office/drawing/2014/main" val="977661496"/>
                    </a:ext>
                  </a:extLst>
                </a:gridCol>
              </a:tblGrid>
              <a:tr h="1458539">
                <a:tc>
                  <a:txBody>
                    <a:bodyPr/>
                    <a:lstStyle/>
                    <a:p>
                      <a:r>
                        <a:rPr lang="fr-FR" sz="2200" noProof="0" dirty="0"/>
                        <a:t>Audience</a:t>
                      </a:r>
                    </a:p>
                  </a:txBody>
                  <a:tcPr marL="91434" marR="91434" marT="45728" marB="45728"/>
                </a:tc>
                <a:tc>
                  <a:txBody>
                    <a:bodyPr/>
                    <a:lstStyle/>
                    <a:p>
                      <a:r>
                        <a:rPr lang="fr-FR" sz="2200" noProof="0" dirty="0"/>
                        <a:t> Connaissances/comportements actuelles</a:t>
                      </a:r>
                    </a:p>
                  </a:txBody>
                  <a:tcPr marL="91434" marR="91434" marT="45728" marB="45728"/>
                </a:tc>
                <a:tc>
                  <a:txBody>
                    <a:bodyPr/>
                    <a:lstStyle/>
                    <a:p>
                      <a:endParaRPr lang="fr-FR" sz="2200" noProof="0" dirty="0"/>
                    </a:p>
                    <a:p>
                      <a:r>
                        <a:rPr lang="fr-FR" sz="2200" noProof="0" dirty="0"/>
                        <a:t>Barrières</a:t>
                      </a:r>
                    </a:p>
                  </a:txBody>
                  <a:tcPr marL="91434" marR="91434" marT="45728" marB="4572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2200" noProof="0" dirty="0"/>
                        <a:t>Connaissances/ Comportements  désirés</a:t>
                      </a:r>
                    </a:p>
                    <a:p>
                      <a:endParaRPr lang="fr-FR" sz="2200" noProof="0" dirty="0"/>
                    </a:p>
                  </a:txBody>
                  <a:tcPr marL="91434" marR="91434" marT="45728" marB="45728"/>
                </a:tc>
                <a:extLst>
                  <a:ext uri="{0D108BD9-81ED-4DB2-BD59-A6C34878D82A}">
                    <a16:rowId xmlns:a16="http://schemas.microsoft.com/office/drawing/2014/main" val="332321901"/>
                  </a:ext>
                </a:extLst>
              </a:tr>
              <a:tr h="3642531">
                <a:tc>
                  <a:txBody>
                    <a:bodyPr/>
                    <a:lstStyle/>
                    <a:p>
                      <a:r>
                        <a:rPr lang="fr-FR" sz="2200" noProof="0" dirty="0"/>
                        <a:t>Personnes guéries</a:t>
                      </a:r>
                    </a:p>
                  </a:txBody>
                  <a:tcPr marL="91434" marR="91434" marT="45728" marB="45728"/>
                </a:tc>
                <a:tc>
                  <a:txBody>
                    <a:bodyPr/>
                    <a:lstStyle/>
                    <a:p>
                      <a:r>
                        <a:rPr lang="fr-FR" sz="2200" noProof="0" dirty="0"/>
                        <a:t>Certains guéris se recroquevillent sur eux-mêmes et refusent de participer a la réponse </a:t>
                      </a:r>
                    </a:p>
                  </a:txBody>
                  <a:tcPr marL="91434" marR="91434" marT="45728" marB="45728"/>
                </a:tc>
                <a:tc>
                  <a:txBody>
                    <a:bodyPr/>
                    <a:lstStyle/>
                    <a:p>
                      <a:pPr marL="285750" indent="-285750">
                        <a:buFontTx/>
                        <a:buChar char="-"/>
                      </a:pPr>
                      <a:r>
                        <a:rPr lang="fr-FR" sz="2200" dirty="0"/>
                        <a:t>Perte de confiance en soi</a:t>
                      </a:r>
                    </a:p>
                    <a:p>
                      <a:pPr marL="285750" indent="-285750">
                        <a:buFontTx/>
                        <a:buChar char="-"/>
                      </a:pPr>
                      <a:r>
                        <a:rPr lang="fr-FR" sz="2200" dirty="0"/>
                        <a:t>Peur de la stigmatisation</a:t>
                      </a:r>
                    </a:p>
                    <a:p>
                      <a:pPr marL="285750" indent="-285750">
                        <a:buFontTx/>
                        <a:buChar char="-"/>
                      </a:pPr>
                      <a:r>
                        <a:rPr lang="fr-FR" sz="2200" dirty="0"/>
                        <a:t>Ne savent pas toujours qu’ils peuvent être utiles a leurs communautés. </a:t>
                      </a:r>
                    </a:p>
                    <a:p>
                      <a:pPr marL="285750" indent="-285750">
                        <a:buFontTx/>
                        <a:buChar char="-"/>
                      </a:pPr>
                      <a:endParaRPr lang="en-US" sz="2200" dirty="0"/>
                    </a:p>
                  </a:txBody>
                  <a:tcPr marL="91434" marR="91434" marT="45728" marB="45728"/>
                </a:tc>
                <a:tc>
                  <a:txBody>
                    <a:bodyPr/>
                    <a:lstStyle/>
                    <a:p>
                      <a:r>
                        <a:rPr lang="fr-FR" sz="2200" noProof="0" dirty="0"/>
                        <a:t>Les guéris participent a la réponse pour aider leurs communautés a interrompre la propagation de la maladie.</a:t>
                      </a:r>
                    </a:p>
                  </a:txBody>
                  <a:tcPr marL="91434" marR="91434" marT="45728" marB="45728"/>
                </a:tc>
                <a:extLst>
                  <a:ext uri="{0D108BD9-81ED-4DB2-BD59-A6C34878D82A}">
                    <a16:rowId xmlns:a16="http://schemas.microsoft.com/office/drawing/2014/main" val="861567247"/>
                  </a:ext>
                </a:extLst>
              </a:tr>
            </a:tbl>
          </a:graphicData>
        </a:graphic>
      </p:graphicFrame>
    </p:spTree>
    <p:extLst>
      <p:ext uri="{BB962C8B-B14F-4D97-AF65-F5344CB8AC3E}">
        <p14:creationId xmlns:p14="http://schemas.microsoft.com/office/powerpoint/2010/main" val="21061441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9BDFB4C8-5C05-4C4F-BFBA-5CA7512AD25C}"/>
              </a:ext>
            </a:extLst>
          </p:cNvPr>
          <p:cNvSpPr>
            <a:spLocks noGrp="1" noChangeArrowheads="1"/>
          </p:cNvSpPr>
          <p:nvPr>
            <p:ph type="title"/>
          </p:nvPr>
        </p:nvSpPr>
        <p:spPr>
          <a:xfrm>
            <a:off x="1524000" y="228601"/>
            <a:ext cx="9036050" cy="608013"/>
          </a:xfrm>
        </p:spPr>
        <p:txBody>
          <a:bodyPr/>
          <a:lstStyle/>
          <a:p>
            <a:pPr marL="838200" indent="-838200">
              <a:defRPr/>
            </a:pPr>
            <a:r>
              <a:rPr lang="fr-FR" sz="3000" dirty="0">
                <a:latin typeface="+mn-lt"/>
              </a:rPr>
              <a:t>Guéris  (suite)</a:t>
            </a:r>
          </a:p>
        </p:txBody>
      </p:sp>
      <p:graphicFrame>
        <p:nvGraphicFramePr>
          <p:cNvPr id="4" name="Content Placeholder 3">
            <a:extLst>
              <a:ext uri="{FF2B5EF4-FFF2-40B4-BE49-F238E27FC236}">
                <a16:creationId xmlns:a16="http://schemas.microsoft.com/office/drawing/2014/main" id="{6FDEE404-0C07-449A-8B0D-0AF2ACC81AA5}"/>
              </a:ext>
            </a:extLst>
          </p:cNvPr>
          <p:cNvGraphicFramePr>
            <a:graphicFrameLocks noGrp="1"/>
          </p:cNvGraphicFramePr>
          <p:nvPr>
            <p:ph sz="quarter" idx="1"/>
            <p:extLst>
              <p:ext uri="{D42A27DB-BD31-4B8C-83A1-F6EECF244321}">
                <p14:modId xmlns:p14="http://schemas.microsoft.com/office/powerpoint/2010/main" val="3117017146"/>
              </p:ext>
            </p:extLst>
          </p:nvPr>
        </p:nvGraphicFramePr>
        <p:xfrm>
          <a:off x="637309" y="836614"/>
          <a:ext cx="10945091" cy="5403861"/>
        </p:xfrm>
        <a:graphic>
          <a:graphicData uri="http://schemas.openxmlformats.org/drawingml/2006/table">
            <a:tbl>
              <a:tblPr firstRow="1" bandRow="1">
                <a:tableStyleId>{5C22544A-7EE6-4342-B048-85BDC9FD1C3A}</a:tableStyleId>
              </a:tblPr>
              <a:tblGrid>
                <a:gridCol w="2863097">
                  <a:extLst>
                    <a:ext uri="{9D8B030D-6E8A-4147-A177-3AD203B41FA5}">
                      <a16:colId xmlns:a16="http://schemas.microsoft.com/office/drawing/2014/main" val="96837932"/>
                    </a:ext>
                  </a:extLst>
                </a:gridCol>
                <a:gridCol w="3637219">
                  <a:extLst>
                    <a:ext uri="{9D8B030D-6E8A-4147-A177-3AD203B41FA5}">
                      <a16:colId xmlns:a16="http://schemas.microsoft.com/office/drawing/2014/main" val="3912437204"/>
                    </a:ext>
                  </a:extLst>
                </a:gridCol>
                <a:gridCol w="4444775">
                  <a:extLst>
                    <a:ext uri="{9D8B030D-6E8A-4147-A177-3AD203B41FA5}">
                      <a16:colId xmlns:a16="http://schemas.microsoft.com/office/drawing/2014/main" val="651353216"/>
                    </a:ext>
                  </a:extLst>
                </a:gridCol>
              </a:tblGrid>
              <a:tr h="1097271">
                <a:tc>
                  <a:txBody>
                    <a:bodyPr/>
                    <a:lstStyle/>
                    <a:p>
                      <a:r>
                        <a:rPr lang="fr-FR" sz="2200" noProof="0" dirty="0"/>
                        <a:t>Petite action faisable </a:t>
                      </a:r>
                    </a:p>
                  </a:txBody>
                  <a:tcPr marT="45721" marB="45721"/>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2200" noProof="0" dirty="0"/>
                        <a:t> Raison d'importance et pertinence</a:t>
                      </a:r>
                    </a:p>
                    <a:p>
                      <a:endParaRPr lang="fr-FR" sz="2200" noProof="0" dirty="0"/>
                    </a:p>
                  </a:txBody>
                  <a:tcPr marT="45721" marB="45721"/>
                </a:tc>
                <a:tc>
                  <a:txBody>
                    <a:bodyPr/>
                    <a:lstStyle/>
                    <a:p>
                      <a:endParaRPr lang="fr-FR" sz="2200" noProof="0" dirty="0"/>
                    </a:p>
                    <a:p>
                      <a:r>
                        <a:rPr lang="fr-FR" sz="2200" noProof="0" dirty="0"/>
                        <a:t> Message générique </a:t>
                      </a:r>
                    </a:p>
                  </a:txBody>
                  <a:tcPr marT="45721" marB="45721"/>
                </a:tc>
                <a:extLst>
                  <a:ext uri="{0D108BD9-81ED-4DB2-BD59-A6C34878D82A}">
                    <a16:rowId xmlns:a16="http://schemas.microsoft.com/office/drawing/2014/main" val="332321901"/>
                  </a:ext>
                </a:extLst>
              </a:tr>
              <a:tr h="4306579">
                <a:tc>
                  <a:txBody>
                    <a:bodyPr/>
                    <a:lstStyle/>
                    <a:p>
                      <a:r>
                        <a:rPr lang="fr-FR" sz="2200" dirty="0"/>
                        <a:t>Participer a la réponse </a:t>
                      </a:r>
                      <a:endParaRPr lang="en-US" sz="2200" dirty="0"/>
                    </a:p>
                  </a:txBody>
                  <a:tcPr marT="45721" marB="45721"/>
                </a:tc>
                <a:tc>
                  <a:txBody>
                    <a:bodyPr/>
                    <a:lstStyle/>
                    <a:p>
                      <a:pPr marL="285750" indent="-285750">
                        <a:buFont typeface="Arial" panose="020B0604020202020204" pitchFamily="34" charset="0"/>
                        <a:buChar char="•"/>
                      </a:pPr>
                      <a:r>
                        <a:rPr lang="fr-FR" sz="2200" dirty="0"/>
                        <a:t>Contribuer a la protection des membres de sa communauté</a:t>
                      </a:r>
                    </a:p>
                    <a:p>
                      <a:pPr marL="285750" indent="-285750">
                        <a:buFont typeface="Arial" panose="020B0604020202020204" pitchFamily="34" charset="0"/>
                        <a:buChar char="•"/>
                      </a:pPr>
                      <a:r>
                        <a:rPr lang="fr-FR" sz="2200" dirty="0"/>
                        <a:t>Contribuer a interrompre la propagation de la maladie dans sa communauté</a:t>
                      </a:r>
                    </a:p>
                    <a:p>
                      <a:pPr marL="285750" indent="-285750">
                        <a:buFont typeface="Arial" panose="020B0604020202020204" pitchFamily="34" charset="0"/>
                        <a:buChar char="•"/>
                      </a:pPr>
                      <a:r>
                        <a:rPr lang="fr-FR" sz="2200" dirty="0"/>
                        <a:t>Se rendre utile pour sa communauté  </a:t>
                      </a:r>
                    </a:p>
                  </a:txBody>
                  <a:tcPr marT="45721" marB="45721"/>
                </a:tc>
                <a:tc>
                  <a:txBody>
                    <a:bodyPr/>
                    <a:lstStyle/>
                    <a:p>
                      <a:pPr marL="342900" marR="0" lvl="0" indent="-342900" algn="l" defTabSz="914400" rtl="0" eaLnBrk="1" fontAlgn="auto" latinLnBrk="0" hangingPunct="1">
                        <a:lnSpc>
                          <a:spcPct val="115000"/>
                        </a:lnSpc>
                        <a:spcBef>
                          <a:spcPts val="225"/>
                        </a:spcBef>
                        <a:spcAft>
                          <a:spcPts val="225"/>
                        </a:spcAft>
                        <a:buClrTx/>
                        <a:buSzTx/>
                        <a:buFont typeface="Symbol" panose="05050102010706020507" pitchFamily="18" charset="2"/>
                        <a:buChar char=""/>
                        <a:tabLst/>
                        <a:defRPr/>
                      </a:pPr>
                      <a:r>
                        <a:rPr kumimoji="0" lang="fr-FR" sz="2200" kern="1200" dirty="0">
                          <a:solidFill>
                            <a:schemeClr val="dk1"/>
                          </a:solidFill>
                          <a:effectLst/>
                          <a:latin typeface="+mn-lt"/>
                          <a:ea typeface="+mn-ea"/>
                          <a:cs typeface="+mn-cs"/>
                        </a:rPr>
                        <a:t>Chers guéris d’Ebola, vous êtes une richesse de la communauté. Votre contribution dans la réponse sauve des vies.  Partagez votre expérience et aidez votre communauté à adopter les bonnes pratiques et se protéger contre Ebola</a:t>
                      </a:r>
                      <a:endParaRPr lang="en-US" sz="22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89535" marR="89535" marT="0" marB="0"/>
                </a:tc>
                <a:extLst>
                  <a:ext uri="{0D108BD9-81ED-4DB2-BD59-A6C34878D82A}">
                    <a16:rowId xmlns:a16="http://schemas.microsoft.com/office/drawing/2014/main" val="861567247"/>
                  </a:ext>
                </a:extLst>
              </a:tr>
            </a:tbl>
          </a:graphicData>
        </a:graphic>
      </p:graphicFrame>
    </p:spTree>
    <p:extLst>
      <p:ext uri="{BB962C8B-B14F-4D97-AF65-F5344CB8AC3E}">
        <p14:creationId xmlns:p14="http://schemas.microsoft.com/office/powerpoint/2010/main" val="3459340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06711" y="2694433"/>
            <a:ext cx="10502537" cy="1274064"/>
          </a:xfrm>
        </p:spPr>
        <p:txBody>
          <a:bodyPr>
            <a:normAutofit/>
          </a:bodyPr>
          <a:lstStyle/>
          <a:p>
            <a:pPr marL="0" lvl="1" indent="0" algn="ctr">
              <a:buNone/>
            </a:pPr>
            <a:r>
              <a:rPr lang="fr-FR" sz="4400" b="1" dirty="0"/>
              <a:t>Pourquoi des messages clés ?</a:t>
            </a:r>
            <a:endParaRPr lang="en-US" sz="4400" b="1" dirty="0"/>
          </a:p>
        </p:txBody>
      </p:sp>
      <p:sp>
        <p:nvSpPr>
          <p:cNvPr id="8" name="Slide Number Placeholder 7"/>
          <p:cNvSpPr>
            <a:spLocks noGrp="1"/>
          </p:cNvSpPr>
          <p:nvPr>
            <p:ph type="sldNum" sz="quarter" idx="12"/>
          </p:nvPr>
        </p:nvSpPr>
        <p:spPr/>
        <p:txBody>
          <a:bodyPr/>
          <a:lstStyle/>
          <a:p>
            <a:fld id="{509EAFEC-3AD7-194A-B4B6-A7C592CFCA05}" type="slidenum">
              <a:rPr lang="fr-FR" smtClean="0"/>
              <a:t>3</a:t>
            </a:fld>
            <a:endParaRPr lang="fr-FR"/>
          </a:p>
        </p:txBody>
      </p:sp>
    </p:spTree>
    <p:extLst>
      <p:ext uri="{BB962C8B-B14F-4D97-AF65-F5344CB8AC3E}">
        <p14:creationId xmlns:p14="http://schemas.microsoft.com/office/powerpoint/2010/main" val="12949024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9BDFB4C8-5C05-4C4F-BFBA-5CA7512AD25C}"/>
              </a:ext>
            </a:extLst>
          </p:cNvPr>
          <p:cNvSpPr>
            <a:spLocks noGrp="1" noChangeArrowheads="1"/>
          </p:cNvSpPr>
          <p:nvPr>
            <p:ph type="title"/>
          </p:nvPr>
        </p:nvSpPr>
        <p:spPr>
          <a:xfrm>
            <a:off x="1127126" y="-100013"/>
            <a:ext cx="8856663" cy="914401"/>
          </a:xfrm>
        </p:spPr>
        <p:txBody>
          <a:bodyPr>
            <a:normAutofit fontScale="90000"/>
          </a:bodyPr>
          <a:lstStyle/>
          <a:p>
            <a:pPr marL="838200" indent="-838200">
              <a:defRPr/>
            </a:pPr>
            <a:br>
              <a:rPr lang="fr-FR" sz="3000" b="1" dirty="0">
                <a:latin typeface="+mn-lt"/>
              </a:rPr>
            </a:br>
            <a:r>
              <a:rPr lang="fr-FR" sz="3000" b="1" dirty="0">
                <a:latin typeface="+mn-lt"/>
              </a:rPr>
              <a:t>Historique des messages utilisés </a:t>
            </a:r>
          </a:p>
        </p:txBody>
      </p:sp>
      <p:sp>
        <p:nvSpPr>
          <p:cNvPr id="28675" name="Rectangle 3">
            <a:extLst>
              <a:ext uri="{FF2B5EF4-FFF2-40B4-BE49-F238E27FC236}">
                <a16:creationId xmlns:a16="http://schemas.microsoft.com/office/drawing/2014/main" id="{86CEE50B-B4D9-4CC7-81B1-B29678CB47C9}"/>
              </a:ext>
            </a:extLst>
          </p:cNvPr>
          <p:cNvSpPr>
            <a:spLocks noGrp="1" noChangeArrowheads="1"/>
          </p:cNvSpPr>
          <p:nvPr>
            <p:ph type="body" idx="1"/>
          </p:nvPr>
        </p:nvSpPr>
        <p:spPr>
          <a:xfrm>
            <a:off x="831273" y="981076"/>
            <a:ext cx="9512877" cy="5522913"/>
          </a:xfrm>
        </p:spPr>
        <p:txBody>
          <a:bodyPr>
            <a:normAutofit lnSpcReduction="10000"/>
          </a:bodyPr>
          <a:lstStyle/>
          <a:p>
            <a:pPr eaLnBrk="1" hangingPunct="1">
              <a:defRPr/>
            </a:pPr>
            <a:r>
              <a:rPr lang="fr-FR" altLang="en-US" sz="2800" dirty="0"/>
              <a:t>Début de l’épidémie : utilisation des anciens messages élaborés a l’Equateur</a:t>
            </a:r>
          </a:p>
          <a:p>
            <a:pPr eaLnBrk="1" hangingPunct="1">
              <a:defRPr/>
            </a:pPr>
            <a:r>
              <a:rPr lang="fr-FR" altLang="en-US" sz="2800" dirty="0"/>
              <a:t>Octobre 2018 : première révision des messages en les adaptant aux réalités locales (Beni et Mangina) et à l’évolution des interventions</a:t>
            </a:r>
          </a:p>
          <a:p>
            <a:pPr eaLnBrk="1" hangingPunct="1">
              <a:defRPr/>
            </a:pPr>
            <a:r>
              <a:rPr lang="fr-FR" altLang="en-US" sz="2800" dirty="0"/>
              <a:t>Juin 2019 : révision des messages sur la base du feedback communautaire et des résultats des recherches en sciences sociales</a:t>
            </a:r>
          </a:p>
          <a:p>
            <a:pPr lvl="2" eaLnBrk="1" hangingPunct="1">
              <a:buFont typeface="Wingdings" panose="05000000000000000000" pitchFamily="2" charset="2"/>
              <a:buChar char="ü"/>
              <a:defRPr/>
            </a:pPr>
            <a:r>
              <a:rPr lang="fr-FR" altLang="en-US" sz="1500" dirty="0"/>
              <a:t> </a:t>
            </a:r>
            <a:r>
              <a:rPr lang="fr-FR" altLang="en-US" i="1" dirty="0"/>
              <a:t>Atelier de révision des messages</a:t>
            </a:r>
          </a:p>
          <a:p>
            <a:pPr lvl="2" eaLnBrk="1" hangingPunct="1">
              <a:buFont typeface="Wingdings" panose="05000000000000000000" pitchFamily="2" charset="2"/>
              <a:buChar char="ü"/>
              <a:defRPr/>
            </a:pPr>
            <a:r>
              <a:rPr lang="fr-FR" altLang="en-US" i="1" dirty="0"/>
              <a:t> Approche participative : spécialistes en RCCE,  experts des piliers de la riposte, partenaires d’appui et membres de la communauté</a:t>
            </a:r>
          </a:p>
          <a:p>
            <a:pPr lvl="2" eaLnBrk="1" hangingPunct="1">
              <a:buFont typeface="Wingdings" panose="05000000000000000000" pitchFamily="2" charset="2"/>
              <a:buChar char="ü"/>
              <a:defRPr/>
            </a:pPr>
            <a:r>
              <a:rPr lang="fr-FR" altLang="en-US" i="1" dirty="0"/>
              <a:t> Prétest sur le terrain</a:t>
            </a:r>
          </a:p>
          <a:p>
            <a:pPr lvl="2" eaLnBrk="1" hangingPunct="1">
              <a:buFont typeface="Wingdings" panose="05000000000000000000" pitchFamily="2" charset="2"/>
              <a:buChar char="ü"/>
              <a:defRPr/>
            </a:pPr>
            <a:r>
              <a:rPr lang="fr-FR" altLang="en-US" i="1" dirty="0"/>
              <a:t>Finalisation et dissémination des messages</a:t>
            </a:r>
          </a:p>
          <a:p>
            <a:pPr lvl="2" eaLnBrk="1" hangingPunct="1">
              <a:buFont typeface="Wingdings" panose="05000000000000000000" pitchFamily="2" charset="2"/>
              <a:buChar char="ü"/>
              <a:defRPr/>
            </a:pPr>
            <a:endParaRPr lang="fr-FR" altLang="en-US" i="1" dirty="0"/>
          </a:p>
          <a:p>
            <a:pPr lvl="2" eaLnBrk="1" hangingPunct="1">
              <a:buFont typeface="Wingdings" panose="05000000000000000000" pitchFamily="2" charset="2"/>
              <a:buChar char="ü"/>
              <a:defRPr/>
            </a:pPr>
            <a:endParaRPr lang="fr-FR" altLang="en-US" i="1" dirty="0"/>
          </a:p>
          <a:p>
            <a:pPr lvl="1" eaLnBrk="1" hangingPunct="1">
              <a:buFont typeface="Arial" panose="020B0604020202020204" pitchFamily="34" charset="0"/>
              <a:buChar char="•"/>
              <a:defRPr/>
            </a:pPr>
            <a:endParaRPr lang="fr-FR" altLang="en-US" sz="2100" dirty="0"/>
          </a:p>
          <a:p>
            <a:pPr marL="274638" lvl="1" indent="0">
              <a:buNone/>
              <a:defRPr/>
            </a:pPr>
            <a:endParaRPr lang="fr-FR" altLang="en-US" sz="2100" dirty="0"/>
          </a:p>
          <a:p>
            <a:pPr marL="0" indent="0">
              <a:lnSpc>
                <a:spcPct val="90000"/>
              </a:lnSpc>
              <a:buNone/>
              <a:defRPr/>
            </a:pPr>
            <a:endParaRPr lang="fr-FR" altLang="en-US" dirty="0"/>
          </a:p>
          <a:p>
            <a:pPr marL="457200" indent="-457200">
              <a:lnSpc>
                <a:spcPct val="90000"/>
              </a:lnSpc>
              <a:buFontTx/>
              <a:buAutoNum type="arabicPeriod"/>
              <a:defRPr/>
            </a:pPr>
            <a:endParaRPr lang="fr-FR" altLang="en-US" dirty="0"/>
          </a:p>
          <a:p>
            <a:pPr marL="457200" indent="-457200">
              <a:lnSpc>
                <a:spcPct val="90000"/>
              </a:lnSpc>
              <a:buFontTx/>
              <a:buAutoNum type="arabicPeriod"/>
              <a:defRPr/>
            </a:pPr>
            <a:endParaRPr lang="fr-FR" altLang="en-US" dirty="0"/>
          </a:p>
        </p:txBody>
      </p:sp>
    </p:spTree>
    <p:extLst>
      <p:ext uri="{BB962C8B-B14F-4D97-AF65-F5344CB8AC3E}">
        <p14:creationId xmlns:p14="http://schemas.microsoft.com/office/powerpoint/2010/main" val="10146662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9BDFB4C8-5C05-4C4F-BFBA-5CA7512AD25C}"/>
              </a:ext>
            </a:extLst>
          </p:cNvPr>
          <p:cNvSpPr>
            <a:spLocks noGrp="1" noChangeArrowheads="1"/>
          </p:cNvSpPr>
          <p:nvPr>
            <p:ph type="title"/>
          </p:nvPr>
        </p:nvSpPr>
        <p:spPr>
          <a:xfrm>
            <a:off x="1703388" y="228600"/>
            <a:ext cx="8856662" cy="914400"/>
          </a:xfrm>
        </p:spPr>
        <p:txBody>
          <a:bodyPr>
            <a:normAutofit fontScale="90000"/>
          </a:bodyPr>
          <a:lstStyle/>
          <a:p>
            <a:pPr marL="838200" indent="-838200">
              <a:defRPr/>
            </a:pPr>
            <a:r>
              <a:rPr lang="fr-FR" sz="3000" b="1" dirty="0">
                <a:latin typeface="+mn-lt"/>
              </a:rPr>
              <a:t>Méthodologie utilisée pour élaborer/ réviser les messages MVE</a:t>
            </a:r>
          </a:p>
        </p:txBody>
      </p:sp>
      <p:sp>
        <p:nvSpPr>
          <p:cNvPr id="28675" name="Rectangle 3">
            <a:extLst>
              <a:ext uri="{FF2B5EF4-FFF2-40B4-BE49-F238E27FC236}">
                <a16:creationId xmlns:a16="http://schemas.microsoft.com/office/drawing/2014/main" id="{86CEE50B-B4D9-4CC7-81B1-B29678CB47C9}"/>
              </a:ext>
            </a:extLst>
          </p:cNvPr>
          <p:cNvSpPr>
            <a:spLocks noGrp="1" noChangeArrowheads="1"/>
          </p:cNvSpPr>
          <p:nvPr>
            <p:ph type="body" idx="1"/>
          </p:nvPr>
        </p:nvSpPr>
        <p:spPr>
          <a:xfrm>
            <a:off x="872836" y="1219201"/>
            <a:ext cx="10196946" cy="5522913"/>
          </a:xfrm>
        </p:spPr>
        <p:txBody>
          <a:bodyPr/>
          <a:lstStyle/>
          <a:p>
            <a:pPr eaLnBrk="1" hangingPunct="1">
              <a:defRPr/>
            </a:pPr>
            <a:r>
              <a:rPr lang="fr-FR" altLang="en-US" sz="2800" dirty="0"/>
              <a:t>Sur la base du feedback communautaire recu par pilier et des résultats de la recherche en sciences sociales (Focus Group, CAP…), identification de : </a:t>
            </a:r>
          </a:p>
          <a:p>
            <a:pPr marL="1281113" lvl="3" indent="-457200">
              <a:buFont typeface="+mj-lt"/>
              <a:buAutoNum type="arabicPeriod"/>
              <a:defRPr/>
            </a:pPr>
            <a:r>
              <a:rPr lang="fr-FR" altLang="en-US" dirty="0"/>
              <a:t>Thématique et sous- thématiques</a:t>
            </a:r>
          </a:p>
          <a:p>
            <a:pPr marL="1281113" lvl="3" indent="-457200">
              <a:buFont typeface="+mj-lt"/>
              <a:buAutoNum type="arabicPeriod"/>
              <a:defRPr/>
            </a:pPr>
            <a:r>
              <a:rPr lang="fr-FR" altLang="en-US" dirty="0"/>
              <a:t> Audiences</a:t>
            </a:r>
          </a:p>
          <a:p>
            <a:pPr marL="1281113" lvl="3" indent="-457200">
              <a:buFont typeface="+mj-lt"/>
              <a:buAutoNum type="arabicPeriod"/>
              <a:defRPr/>
            </a:pPr>
            <a:r>
              <a:rPr lang="fr-FR" altLang="en-US" dirty="0"/>
              <a:t>Connaissances ou comportements actuels qui doivent changer</a:t>
            </a:r>
          </a:p>
          <a:p>
            <a:pPr marL="1281113" lvl="3" indent="-457200">
              <a:buFont typeface="+mj-lt"/>
              <a:buAutoNum type="arabicPeriod"/>
              <a:defRPr/>
            </a:pPr>
            <a:r>
              <a:rPr lang="fr-FR" altLang="en-US" dirty="0"/>
              <a:t>Barrières actuelles</a:t>
            </a:r>
          </a:p>
          <a:p>
            <a:pPr marL="1281113" lvl="3" indent="-457200">
              <a:buFont typeface="+mj-lt"/>
              <a:buAutoNum type="arabicPeriod"/>
              <a:defRPr/>
            </a:pPr>
            <a:r>
              <a:rPr lang="fr-FR" altLang="en-US" dirty="0"/>
              <a:t>Connaissances ou comportements désirés</a:t>
            </a:r>
          </a:p>
          <a:p>
            <a:pPr marL="1281113" lvl="3" indent="-457200">
              <a:buFont typeface="+mj-lt"/>
              <a:buAutoNum type="arabicPeriod"/>
              <a:defRPr/>
            </a:pPr>
            <a:r>
              <a:rPr lang="fr-FR" altLang="en-US" dirty="0"/>
              <a:t>Importance et pertinence</a:t>
            </a:r>
          </a:p>
          <a:p>
            <a:pPr marL="1281113" lvl="3" indent="-457200">
              <a:buFont typeface="+mj-lt"/>
              <a:buAutoNum type="arabicPeriod"/>
              <a:defRPr/>
            </a:pPr>
            <a:r>
              <a:rPr lang="fr-FR" altLang="en-US" dirty="0"/>
              <a:t>Petites actions faisables</a:t>
            </a:r>
          </a:p>
          <a:p>
            <a:pPr marL="1281113" lvl="3" indent="-457200">
              <a:buFont typeface="+mj-lt"/>
              <a:buAutoNum type="arabicPeriod"/>
              <a:defRPr/>
            </a:pPr>
            <a:r>
              <a:rPr lang="fr-FR" altLang="en-US" dirty="0"/>
              <a:t>Message</a:t>
            </a:r>
          </a:p>
          <a:p>
            <a:pPr marL="1325563" lvl="3" indent="-457200">
              <a:buFont typeface="+mj-lt"/>
              <a:buAutoNum type="arabicPeriod"/>
              <a:defRPr/>
            </a:pPr>
            <a:endParaRPr lang="fr-FR" altLang="en-US" dirty="0"/>
          </a:p>
          <a:p>
            <a:pPr marL="0" indent="0">
              <a:lnSpc>
                <a:spcPct val="90000"/>
              </a:lnSpc>
              <a:buNone/>
              <a:defRPr/>
            </a:pPr>
            <a:endParaRPr lang="fr-FR" altLang="en-US" dirty="0"/>
          </a:p>
          <a:p>
            <a:pPr marL="457200" indent="-457200">
              <a:lnSpc>
                <a:spcPct val="90000"/>
              </a:lnSpc>
              <a:buFontTx/>
              <a:buAutoNum type="arabicPeriod"/>
              <a:defRPr/>
            </a:pPr>
            <a:endParaRPr lang="fr-FR" altLang="en-US" dirty="0"/>
          </a:p>
          <a:p>
            <a:pPr marL="457200" indent="-457200">
              <a:lnSpc>
                <a:spcPct val="90000"/>
              </a:lnSpc>
              <a:buFontTx/>
              <a:buAutoNum type="arabicPeriod"/>
              <a:defRPr/>
            </a:pPr>
            <a:endParaRPr lang="fr-FR" altLang="en-US" dirty="0"/>
          </a:p>
        </p:txBody>
      </p:sp>
    </p:spTree>
    <p:extLst>
      <p:ext uri="{BB962C8B-B14F-4D97-AF65-F5344CB8AC3E}">
        <p14:creationId xmlns:p14="http://schemas.microsoft.com/office/powerpoint/2010/main" val="8879837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normAutofit fontScale="90000"/>
          </a:bodyPr>
          <a:lstStyle/>
          <a:p>
            <a:r>
              <a:rPr lang="fr-FR" altLang="en-US" b="1">
                <a:latin typeface="Calibri" panose="020F0502020204030204" pitchFamily="34" charset="0"/>
                <a:cs typeface="Calibri" panose="020F0502020204030204" pitchFamily="34" charset="0"/>
              </a:rPr>
              <a:t>Evolution des messages</a:t>
            </a:r>
            <a:br>
              <a:rPr lang="fr-FR" altLang="en-US" b="1">
                <a:latin typeface="Calibri" panose="020F0502020204030204" pitchFamily="34" charset="0"/>
                <a:cs typeface="Calibri" panose="020F0502020204030204" pitchFamily="34" charset="0"/>
              </a:rPr>
            </a:br>
            <a:r>
              <a:rPr lang="fr-FR" altLang="en-US" b="1">
                <a:solidFill>
                  <a:srgbClr val="0070C0"/>
                </a:solidFill>
                <a:latin typeface="Calibri" panose="020F0502020204030204" pitchFamily="34" charset="0"/>
                <a:cs typeface="Calibri" panose="020F0502020204030204" pitchFamily="34" charset="0"/>
              </a:rPr>
              <a:t>Prise en charge</a:t>
            </a:r>
            <a:endParaRPr lang="en-US" altLang="en-US"/>
          </a:p>
        </p:txBody>
      </p:sp>
      <p:sp>
        <p:nvSpPr>
          <p:cNvPr id="14339" name="Text Placeholder 2"/>
          <p:cNvSpPr>
            <a:spLocks noGrp="1"/>
          </p:cNvSpPr>
          <p:nvPr>
            <p:ph type="body" idx="1"/>
          </p:nvPr>
        </p:nvSpPr>
        <p:spPr/>
        <p:txBody>
          <a:bodyPr/>
          <a:lstStyle/>
          <a:p>
            <a:r>
              <a:rPr lang="fr-FR" altLang="en-US" dirty="0">
                <a:solidFill>
                  <a:schemeClr val="tx1"/>
                </a:solidFill>
                <a:cs typeface="Calibri" panose="020F0502020204030204" pitchFamily="34" charset="0"/>
              </a:rPr>
              <a:t>Début de l’</a:t>
            </a:r>
            <a:r>
              <a:rPr lang="fr-FR" altLang="en-US" dirty="0" err="1">
                <a:solidFill>
                  <a:schemeClr val="tx1"/>
                </a:solidFill>
                <a:cs typeface="Calibri" panose="020F0502020204030204" pitchFamily="34" charset="0"/>
              </a:rPr>
              <a:t>epidémie</a:t>
            </a:r>
            <a:r>
              <a:rPr lang="fr-FR" altLang="en-US" dirty="0">
                <a:solidFill>
                  <a:schemeClr val="tx1"/>
                </a:solidFill>
                <a:cs typeface="Calibri" panose="020F0502020204030204" pitchFamily="34" charset="0"/>
              </a:rPr>
              <a:t> de Beni (aout 2018)</a:t>
            </a:r>
            <a:endParaRPr lang="en-US" altLang="en-US" dirty="0"/>
          </a:p>
        </p:txBody>
      </p:sp>
      <p:sp>
        <p:nvSpPr>
          <p:cNvPr id="14340" name="Text Placeholder 3"/>
          <p:cNvSpPr>
            <a:spLocks noGrp="1"/>
          </p:cNvSpPr>
          <p:nvPr>
            <p:ph type="body" sz="half" idx="3"/>
          </p:nvPr>
        </p:nvSpPr>
        <p:spPr/>
        <p:txBody>
          <a:bodyPr>
            <a:noAutofit/>
          </a:bodyPr>
          <a:lstStyle/>
          <a:p>
            <a:endParaRPr lang="fr-FR" altLang="en-US" dirty="0">
              <a:solidFill>
                <a:schemeClr val="tx1"/>
              </a:solidFill>
              <a:cs typeface="Calibri" panose="020F0502020204030204" pitchFamily="34" charset="0"/>
            </a:endParaRPr>
          </a:p>
          <a:p>
            <a:endParaRPr lang="fr-FR" altLang="en-US" dirty="0">
              <a:solidFill>
                <a:schemeClr val="tx1"/>
              </a:solidFill>
              <a:cs typeface="Calibri" panose="020F0502020204030204" pitchFamily="34" charset="0"/>
            </a:endParaRPr>
          </a:p>
          <a:p>
            <a:r>
              <a:rPr lang="fr-FR" altLang="en-US" dirty="0">
                <a:solidFill>
                  <a:schemeClr val="tx1"/>
                </a:solidFill>
                <a:cs typeface="Calibri" panose="020F0502020204030204" pitchFamily="34" charset="0"/>
              </a:rPr>
              <a:t> </a:t>
            </a:r>
          </a:p>
          <a:p>
            <a:r>
              <a:rPr lang="fr-FR" altLang="en-US" dirty="0">
                <a:solidFill>
                  <a:schemeClr val="tx1"/>
                </a:solidFill>
                <a:cs typeface="Calibri" panose="020F0502020204030204" pitchFamily="34" charset="0"/>
              </a:rPr>
              <a:t>Epidémie de Beni (octobre 2018)</a:t>
            </a:r>
            <a:endParaRPr lang="en-US" altLang="en-US" dirty="0"/>
          </a:p>
        </p:txBody>
      </p:sp>
      <p:sp>
        <p:nvSpPr>
          <p:cNvPr id="14341" name="Content Placeholder 4"/>
          <p:cNvSpPr>
            <a:spLocks noGrp="1"/>
          </p:cNvSpPr>
          <p:nvPr>
            <p:ph sz="quarter" idx="2"/>
          </p:nvPr>
        </p:nvSpPr>
        <p:spPr/>
        <p:txBody>
          <a:bodyPr/>
          <a:lstStyle/>
          <a:p>
            <a:r>
              <a:rPr lang="fr-FR" altLang="en-US" sz="1400">
                <a:latin typeface="Calibri" panose="020F0502020204030204" pitchFamily="34" charset="0"/>
                <a:cs typeface="Calibri" panose="020F0502020204030204" pitchFamily="34" charset="0"/>
              </a:rPr>
              <a:t>La maladie à virus Ebola (autrefois appelée fièvre hémorragique à virus Ebola) est </a:t>
            </a:r>
            <a:r>
              <a:rPr lang="fr-FR" altLang="en-US" sz="1400" b="1">
                <a:latin typeface="Calibri" panose="020F0502020204030204" pitchFamily="34" charset="0"/>
                <a:cs typeface="Calibri" panose="020F0502020204030204" pitchFamily="34" charset="0"/>
              </a:rPr>
              <a:t>une maladie très contagieuse et dangereuse, qui souvent tue.</a:t>
            </a:r>
            <a:r>
              <a:rPr lang="fr-FR" altLang="en-US" sz="1400">
                <a:latin typeface="Calibri" panose="020F0502020204030204" pitchFamily="34" charset="0"/>
                <a:cs typeface="Calibri" panose="020F0502020204030204" pitchFamily="34" charset="0"/>
              </a:rPr>
              <a:t> </a:t>
            </a:r>
            <a:r>
              <a:rPr lang="en-US" altLang="en-US" sz="1400">
                <a:latin typeface="Calibri" panose="020F0502020204030204" pitchFamily="34" charset="0"/>
                <a:cs typeface="Calibri" panose="020F0502020204030204" pitchFamily="34" charset="0"/>
              </a:rPr>
              <a:t> </a:t>
            </a:r>
            <a:r>
              <a:rPr lang="fr-FR" altLang="en-US" sz="1400">
                <a:latin typeface="Calibri" panose="020F0502020204030204" pitchFamily="34" charset="0"/>
                <a:cs typeface="Calibri" panose="020F0502020204030204" pitchFamily="34" charset="0"/>
              </a:rPr>
              <a:t>Elle se manifeste principalement par une  forte fièvre, une fatigue intense, des maux de tête, des douleurs abdominales, des hoquets, des vomissements, des diarrhées, d’éruption cutanée, des yeux rouges et parfois des saignements. Rendez-vous immédiatement au centre de prise en charge dès l’apparition des premiers signes. Cela vous permet :  </a:t>
            </a:r>
            <a:endParaRPr lang="en-US" altLang="en-US" sz="1400">
              <a:latin typeface="Calibri" panose="020F0502020204030204" pitchFamily="34" charset="0"/>
              <a:cs typeface="Calibri" panose="020F0502020204030204" pitchFamily="34" charset="0"/>
            </a:endParaRPr>
          </a:p>
          <a:p>
            <a:pPr lvl="1"/>
            <a:r>
              <a:rPr lang="fr-FR" altLang="en-US" sz="1400"/>
              <a:t>d’être examiné tôt et d’augmenter vos chances de guérison</a:t>
            </a:r>
            <a:endParaRPr lang="en-US" altLang="en-US" sz="1400"/>
          </a:p>
          <a:p>
            <a:pPr lvl="1"/>
            <a:r>
              <a:rPr lang="fr-FR" altLang="en-US" sz="1400"/>
              <a:t>de protéger votre propre famille et votre communauté de la transmission de la maladie.</a:t>
            </a:r>
            <a:endParaRPr lang="en-US" altLang="en-US" sz="1400"/>
          </a:p>
          <a:p>
            <a:endParaRPr lang="en-US" altLang="en-US" sz="1400"/>
          </a:p>
        </p:txBody>
      </p:sp>
      <p:sp>
        <p:nvSpPr>
          <p:cNvPr id="14342" name="Content Placeholder 5"/>
          <p:cNvSpPr>
            <a:spLocks noGrp="1"/>
          </p:cNvSpPr>
          <p:nvPr>
            <p:ph sz="quarter" idx="4"/>
          </p:nvPr>
        </p:nvSpPr>
        <p:spPr/>
        <p:txBody>
          <a:bodyPr/>
          <a:lstStyle/>
          <a:p>
            <a:r>
              <a:rPr lang="fr-FR" altLang="en-US" sz="1600">
                <a:latin typeface="Calibri" panose="020F0502020204030204" pitchFamily="34" charset="0"/>
                <a:cs typeface="Calibri" panose="020F0502020204030204" pitchFamily="34" charset="0"/>
              </a:rPr>
              <a:t>Ebola est une maladie bien réelle qui tue mais qui se soigne médicalement. Vous pouvez vous protéger et protéger votre famille et votre communauté. Un traitement précoce d’Ebola dans un centre de santé accroît vos chances de survie.</a:t>
            </a:r>
            <a:r>
              <a:rPr lang="fr-FR" altLang="en-US" sz="1600"/>
              <a:t> En vous rendant au centre de santé dès les premiers symptômes, vous protégez votre famille et votre communauté et aidez à stopper la propagation de la maladie</a:t>
            </a:r>
            <a:endParaRPr lang="en-US" altLang="en-US" sz="1600">
              <a:latin typeface="Calibri" panose="020F0502020204030204" pitchFamily="34" charset="0"/>
              <a:cs typeface="Calibri" panose="020F0502020204030204" pitchFamily="34" charset="0"/>
            </a:endParaRPr>
          </a:p>
          <a:p>
            <a:endParaRPr lang="en-US" altLang="en-US" sz="1600"/>
          </a:p>
        </p:txBody>
      </p:sp>
    </p:spTree>
    <p:extLst>
      <p:ext uri="{BB962C8B-B14F-4D97-AF65-F5344CB8AC3E}">
        <p14:creationId xmlns:p14="http://schemas.microsoft.com/office/powerpoint/2010/main" val="10110803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normAutofit fontScale="90000"/>
          </a:bodyPr>
          <a:lstStyle/>
          <a:p>
            <a:pPr algn="ctr"/>
            <a:r>
              <a:rPr lang="fr-FR" altLang="en-US" b="1">
                <a:latin typeface="Calibri" panose="020F0502020204030204" pitchFamily="34" charset="0"/>
                <a:cs typeface="Calibri" panose="020F0502020204030204" pitchFamily="34" charset="0"/>
              </a:rPr>
              <a:t>Evolution des messages</a:t>
            </a:r>
            <a:br>
              <a:rPr lang="fr-FR" altLang="en-US" b="1">
                <a:latin typeface="Calibri" panose="020F0502020204030204" pitchFamily="34" charset="0"/>
                <a:cs typeface="Calibri" panose="020F0502020204030204" pitchFamily="34" charset="0"/>
              </a:rPr>
            </a:br>
            <a:r>
              <a:rPr lang="fr-FR" altLang="en-US" b="1">
                <a:solidFill>
                  <a:srgbClr val="0070C0"/>
                </a:solidFill>
                <a:latin typeface="Calibri" panose="020F0502020204030204" pitchFamily="34" charset="0"/>
                <a:cs typeface="Calibri" panose="020F0502020204030204" pitchFamily="34" charset="0"/>
              </a:rPr>
              <a:t>Prise en charge</a:t>
            </a:r>
          </a:p>
        </p:txBody>
      </p:sp>
      <p:sp>
        <p:nvSpPr>
          <p:cNvPr id="15363" name="Text Placeholder 2"/>
          <p:cNvSpPr>
            <a:spLocks noGrp="1"/>
          </p:cNvSpPr>
          <p:nvPr>
            <p:ph type="body" idx="1"/>
          </p:nvPr>
        </p:nvSpPr>
        <p:spPr>
          <a:xfrm>
            <a:off x="3432176" y="1524000"/>
            <a:ext cx="6048375" cy="685800"/>
          </a:xfrm>
        </p:spPr>
        <p:txBody>
          <a:bodyPr/>
          <a:lstStyle/>
          <a:p>
            <a:pPr algn="ctr"/>
            <a:r>
              <a:rPr lang="fr-FR" altLang="en-US" sz="2800">
                <a:solidFill>
                  <a:schemeClr val="tx1"/>
                </a:solidFill>
                <a:cs typeface="Calibri" panose="020F0502020204030204" pitchFamily="34" charset="0"/>
              </a:rPr>
              <a:t>Epidémie de Beni (Juin 2019) </a:t>
            </a:r>
          </a:p>
        </p:txBody>
      </p:sp>
      <p:sp>
        <p:nvSpPr>
          <p:cNvPr id="15364" name="Content Placeholder 4"/>
          <p:cNvSpPr>
            <a:spLocks noGrp="1"/>
          </p:cNvSpPr>
          <p:nvPr>
            <p:ph sz="quarter" idx="2"/>
          </p:nvPr>
        </p:nvSpPr>
        <p:spPr>
          <a:xfrm>
            <a:off x="1066800" y="2590800"/>
            <a:ext cx="9947564" cy="4038600"/>
          </a:xfrm>
        </p:spPr>
        <p:txBody>
          <a:bodyPr/>
          <a:lstStyle/>
          <a:p>
            <a:r>
              <a:rPr lang="fr-FR" altLang="en-US" dirty="0"/>
              <a:t>Cher papa, chère maman, rendez-vous immédiatement au centre de santé le plus proche si vous ou un membre de votre famille a de la fièvre, augmentation de température ou tout autre signe d’Ebola. Cela vous permettra d’être soigné tôt et d’avoir plus de chance de guérir.</a:t>
            </a:r>
            <a:endParaRPr lang="en-US" altLang="en-US" dirty="0"/>
          </a:p>
          <a:p>
            <a:endParaRPr lang="en-US" altLang="en-US" dirty="0"/>
          </a:p>
        </p:txBody>
      </p:sp>
    </p:spTree>
    <p:extLst>
      <p:ext uri="{BB962C8B-B14F-4D97-AF65-F5344CB8AC3E}">
        <p14:creationId xmlns:p14="http://schemas.microsoft.com/office/powerpoint/2010/main" val="29999555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normAutofit fontScale="90000"/>
          </a:bodyPr>
          <a:lstStyle/>
          <a:p>
            <a:r>
              <a:rPr lang="fr-FR" altLang="en-US" b="1">
                <a:latin typeface="Calibri" panose="020F0502020204030204" pitchFamily="34" charset="0"/>
                <a:cs typeface="Calibri" panose="020F0502020204030204" pitchFamily="34" charset="0"/>
              </a:rPr>
              <a:t>Evolution des messages</a:t>
            </a:r>
            <a:br>
              <a:rPr lang="fr-FR" altLang="en-US" b="1">
                <a:latin typeface="Calibri" panose="020F0502020204030204" pitchFamily="34" charset="0"/>
                <a:cs typeface="Calibri" panose="020F0502020204030204" pitchFamily="34" charset="0"/>
              </a:rPr>
            </a:br>
            <a:r>
              <a:rPr lang="fr-FR" altLang="en-US" b="1">
                <a:solidFill>
                  <a:srgbClr val="0070C0"/>
                </a:solidFill>
                <a:latin typeface="Calibri" panose="020F0502020204030204" pitchFamily="34" charset="0"/>
                <a:cs typeface="Calibri" panose="020F0502020204030204" pitchFamily="34" charset="0"/>
              </a:rPr>
              <a:t>Vaccination</a:t>
            </a:r>
            <a:endParaRPr lang="en-US" altLang="en-US"/>
          </a:p>
        </p:txBody>
      </p:sp>
      <p:sp>
        <p:nvSpPr>
          <p:cNvPr id="16387" name="Text Placeholder 2"/>
          <p:cNvSpPr>
            <a:spLocks noGrp="1"/>
          </p:cNvSpPr>
          <p:nvPr>
            <p:ph type="body" idx="1"/>
          </p:nvPr>
        </p:nvSpPr>
        <p:spPr>
          <a:xfrm>
            <a:off x="608541" y="1295400"/>
            <a:ext cx="5386917" cy="685800"/>
          </a:xfrm>
        </p:spPr>
        <p:txBody>
          <a:bodyPr/>
          <a:lstStyle/>
          <a:p>
            <a:r>
              <a:rPr lang="en-US" altLang="en-US" dirty="0" err="1"/>
              <a:t>Aout</a:t>
            </a:r>
            <a:r>
              <a:rPr lang="en-US" altLang="en-US" dirty="0"/>
              <a:t> 2018</a:t>
            </a:r>
          </a:p>
        </p:txBody>
      </p:sp>
      <p:sp>
        <p:nvSpPr>
          <p:cNvPr id="16388" name="Text Placeholder 3"/>
          <p:cNvSpPr>
            <a:spLocks noGrp="1"/>
          </p:cNvSpPr>
          <p:nvPr>
            <p:ph type="body" sz="half" idx="3"/>
          </p:nvPr>
        </p:nvSpPr>
        <p:spPr/>
        <p:txBody>
          <a:bodyPr/>
          <a:lstStyle/>
          <a:p>
            <a:r>
              <a:rPr lang="en-US" altLang="en-US"/>
              <a:t>October 2018</a:t>
            </a:r>
          </a:p>
        </p:txBody>
      </p:sp>
      <p:sp>
        <p:nvSpPr>
          <p:cNvPr id="16389" name="Content Placeholder 4"/>
          <p:cNvSpPr>
            <a:spLocks noGrp="1"/>
          </p:cNvSpPr>
          <p:nvPr>
            <p:ph sz="quarter" idx="2"/>
          </p:nvPr>
        </p:nvSpPr>
        <p:spPr>
          <a:xfrm>
            <a:off x="609600" y="2244436"/>
            <a:ext cx="5384800" cy="3927764"/>
          </a:xfrm>
        </p:spPr>
        <p:txBody>
          <a:bodyPr/>
          <a:lstStyle/>
          <a:p>
            <a:r>
              <a:rPr lang="fr-FR" altLang="en-US" sz="2000" dirty="0"/>
              <a:t>La vaccination est proposée aux personnes les plus exposées à la maladie : les personnes qui s'occupent des malades et des morts (la famille et les proches d'une personne malade, le personnel soignant, les équipes EDS). </a:t>
            </a:r>
            <a:endParaRPr lang="en-US" altLang="en-US" sz="2000" b="1" dirty="0"/>
          </a:p>
          <a:p>
            <a:endParaRPr lang="en-US" altLang="en-US" sz="2000" dirty="0"/>
          </a:p>
          <a:p>
            <a:endParaRPr lang="en-US" altLang="en-US" sz="2000" dirty="0"/>
          </a:p>
        </p:txBody>
      </p:sp>
      <p:sp>
        <p:nvSpPr>
          <p:cNvPr id="16390" name="Content Placeholder 5"/>
          <p:cNvSpPr>
            <a:spLocks noGrp="1"/>
          </p:cNvSpPr>
          <p:nvPr>
            <p:ph sz="quarter" idx="4"/>
          </p:nvPr>
        </p:nvSpPr>
        <p:spPr/>
        <p:txBody>
          <a:bodyPr/>
          <a:lstStyle/>
          <a:p>
            <a:r>
              <a:rPr lang="fr-FR" altLang="en-US" sz="2000" dirty="0"/>
              <a:t>La vaccination est proposée aux personnes les plus exposées a la maladie : les personnes qui s’occupent des malades et des morts (la famille et les proches d’une personne malade, le personnel soignant, les équipes EDS)Cependant les femmes enceintes et les enfants de moins d’un an ne peuvent pas être vaccines contre Ebola.</a:t>
            </a:r>
            <a:endParaRPr lang="en-US" altLang="en-US" sz="2000" dirty="0"/>
          </a:p>
        </p:txBody>
      </p:sp>
    </p:spTree>
    <p:extLst>
      <p:ext uri="{BB962C8B-B14F-4D97-AF65-F5344CB8AC3E}">
        <p14:creationId xmlns:p14="http://schemas.microsoft.com/office/powerpoint/2010/main" val="596137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normAutofit fontScale="90000"/>
          </a:bodyPr>
          <a:lstStyle/>
          <a:p>
            <a:pPr algn="ctr"/>
            <a:r>
              <a:rPr lang="fr-FR" altLang="en-US" b="1">
                <a:latin typeface="Calibri" panose="020F0502020204030204" pitchFamily="34" charset="0"/>
                <a:cs typeface="Calibri" panose="020F0502020204030204" pitchFamily="34" charset="0"/>
              </a:rPr>
              <a:t>Evolution des messages</a:t>
            </a:r>
            <a:br>
              <a:rPr lang="fr-FR" altLang="en-US" b="1">
                <a:latin typeface="Calibri" panose="020F0502020204030204" pitchFamily="34" charset="0"/>
                <a:cs typeface="Calibri" panose="020F0502020204030204" pitchFamily="34" charset="0"/>
              </a:rPr>
            </a:br>
            <a:r>
              <a:rPr lang="fr-FR" altLang="en-US" b="1">
                <a:solidFill>
                  <a:srgbClr val="0070C0"/>
                </a:solidFill>
                <a:latin typeface="Calibri" panose="020F0502020204030204" pitchFamily="34" charset="0"/>
                <a:cs typeface="Calibri" panose="020F0502020204030204" pitchFamily="34" charset="0"/>
              </a:rPr>
              <a:t>Vaccination</a:t>
            </a:r>
          </a:p>
        </p:txBody>
      </p:sp>
      <p:sp>
        <p:nvSpPr>
          <p:cNvPr id="17411" name="Text Placeholder 2"/>
          <p:cNvSpPr>
            <a:spLocks noGrp="1"/>
          </p:cNvSpPr>
          <p:nvPr>
            <p:ph type="body" idx="1"/>
          </p:nvPr>
        </p:nvSpPr>
        <p:spPr>
          <a:xfrm>
            <a:off x="3409951" y="1181100"/>
            <a:ext cx="6048375" cy="685800"/>
          </a:xfrm>
        </p:spPr>
        <p:txBody>
          <a:bodyPr/>
          <a:lstStyle/>
          <a:p>
            <a:pPr algn="ctr"/>
            <a:r>
              <a:rPr lang="fr-FR" altLang="en-US" sz="2800">
                <a:solidFill>
                  <a:schemeClr val="tx1"/>
                </a:solidFill>
                <a:cs typeface="Calibri" panose="020F0502020204030204" pitchFamily="34" charset="0"/>
              </a:rPr>
              <a:t>Epidémie de Beni ( Juin  2019) </a:t>
            </a:r>
          </a:p>
        </p:txBody>
      </p:sp>
      <p:sp>
        <p:nvSpPr>
          <p:cNvPr id="17412" name="Content Placeholder 4"/>
          <p:cNvSpPr>
            <a:spLocks noGrp="1"/>
          </p:cNvSpPr>
          <p:nvPr>
            <p:ph sz="quarter" idx="2"/>
          </p:nvPr>
        </p:nvSpPr>
        <p:spPr>
          <a:xfrm>
            <a:off x="609600" y="1857375"/>
            <a:ext cx="10654145" cy="4038600"/>
          </a:xfrm>
        </p:spPr>
        <p:txBody>
          <a:bodyPr>
            <a:normAutofit/>
          </a:bodyPr>
          <a:lstStyle/>
          <a:p>
            <a:r>
              <a:rPr lang="fr-FR" altLang="en-US" sz="2400" dirty="0"/>
              <a:t>Faisons-nous vacciner. La sélection des personnes à vacciner se fait sans discrimination de race, de tribu, de confession religieuse, de profession ou de rang social.</a:t>
            </a:r>
          </a:p>
          <a:p>
            <a:r>
              <a:rPr lang="fr-FR" altLang="en-US" sz="2400" b="1" dirty="0"/>
              <a:t>Pour les femmes enceintes et allaitantes, et les enfants de moins d’un an</a:t>
            </a:r>
            <a:r>
              <a:rPr lang="fr-FR" altLang="en-US" sz="2400" dirty="0"/>
              <a:t> : acceptons tous le suivi pendant 21 si nous avons été vaccinés pour s’assurer d’une bonne évolution de notre santé et celle de nos enfants. </a:t>
            </a:r>
            <a:endParaRPr lang="fr-FR" altLang="en-US" sz="2400" dirty="0">
              <a:cs typeface="Arial" panose="020B0604020202020204" pitchFamily="34" charset="0"/>
            </a:endParaRPr>
          </a:p>
          <a:p>
            <a:r>
              <a:rPr lang="fr-FR" altLang="en-US" sz="2400" dirty="0"/>
              <a:t>La vaccination est proposée aux personnes les plus exposées à la maladie : les personnes qui s'occupent des malades et des morts (la famille et les proches d'une personne malade, le personnel soignant, les équipes EDS). Cependant les femmes enceintes et les enfants ne peuvent </a:t>
            </a:r>
            <a:r>
              <a:rPr lang="fr-FR" altLang="en-US" sz="2400" dirty="0" err="1"/>
              <a:t>aps</a:t>
            </a:r>
            <a:r>
              <a:rPr lang="fr-FR" altLang="en-US" sz="2400" dirty="0"/>
              <a:t> </a:t>
            </a:r>
            <a:r>
              <a:rPr lang="fr-FR" altLang="en-US" sz="2400" dirty="0" err="1"/>
              <a:t>etre</a:t>
            </a:r>
            <a:r>
              <a:rPr lang="fr-FR" altLang="en-US" sz="2400" dirty="0"/>
              <a:t> vaccines contre Ebola. </a:t>
            </a:r>
            <a:endParaRPr lang="en-US" altLang="en-US" sz="2400" dirty="0"/>
          </a:p>
          <a:p>
            <a:endParaRPr lang="en-US" altLang="en-US" dirty="0"/>
          </a:p>
          <a:p>
            <a:endParaRPr lang="en-US" altLang="en-US" dirty="0"/>
          </a:p>
        </p:txBody>
      </p:sp>
    </p:spTree>
    <p:extLst>
      <p:ext uri="{BB962C8B-B14F-4D97-AF65-F5344CB8AC3E}">
        <p14:creationId xmlns:p14="http://schemas.microsoft.com/office/powerpoint/2010/main" val="2246602780"/>
      </p:ext>
    </p:extLst>
  </p:cSld>
  <p:clrMapOvr>
    <a:masterClrMapping/>
  </p:clrMapOvr>
</p:sld>
</file>

<file path=ppt/theme/theme1.xml><?xml version="1.0" encoding="utf-8"?>
<a:theme xmlns:a="http://schemas.openxmlformats.org/drawingml/2006/main" name="ppt1B35.tm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ppt1B35.tmp</Template>
  <TotalTime>177</TotalTime>
  <Words>1637</Words>
  <Application>Microsoft Office PowerPoint</Application>
  <PresentationFormat>Widescreen</PresentationFormat>
  <Paragraphs>233</Paragraphs>
  <Slides>24</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맑은 고딕</vt:lpstr>
      <vt:lpstr>Arial</vt:lpstr>
      <vt:lpstr>Calibri</vt:lpstr>
      <vt:lpstr>Symbol</vt:lpstr>
      <vt:lpstr>Times New Roman</vt:lpstr>
      <vt:lpstr>Wingdings</vt:lpstr>
      <vt:lpstr>ppt1B35.tmp</vt:lpstr>
      <vt:lpstr>Session 10 Les messages clés</vt:lpstr>
      <vt:lpstr>Objectifs de la session 10</vt:lpstr>
      <vt:lpstr>PowerPoint Presentation</vt:lpstr>
      <vt:lpstr> Historique des messages utilisés </vt:lpstr>
      <vt:lpstr>Méthodologie utilisée pour élaborer/ réviser les messages MVE</vt:lpstr>
      <vt:lpstr>Evolution des messages Prise en charge</vt:lpstr>
      <vt:lpstr>Evolution des messages Prise en charge</vt:lpstr>
      <vt:lpstr>Evolution des messages Vaccination</vt:lpstr>
      <vt:lpstr>Evolution des messages Vaccination</vt:lpstr>
      <vt:lpstr>Principales sous-thématiques et audiences </vt:lpstr>
      <vt:lpstr>Principales sous-thématiques et audiences </vt:lpstr>
      <vt:lpstr>Principales sous-thématiques et audiences </vt:lpstr>
      <vt:lpstr>Principales sous-thématiques et audiences </vt:lpstr>
      <vt:lpstr>Quelques exemples d’analyse comportementale</vt:lpstr>
      <vt:lpstr>Prise en charge </vt:lpstr>
      <vt:lpstr>Prise en charge (suite)</vt:lpstr>
      <vt:lpstr>Nutrition </vt:lpstr>
      <vt:lpstr>Nutrition (suite)</vt:lpstr>
      <vt:lpstr>Vaccination </vt:lpstr>
      <vt:lpstr>Vaccination (suite)</vt:lpstr>
      <vt:lpstr>EDS </vt:lpstr>
      <vt:lpstr>EDS (suite)</vt:lpstr>
      <vt:lpstr>Guéris  </vt:lpstr>
      <vt:lpstr>Guéris  (suite)</vt:lpstr>
    </vt:vector>
  </TitlesOfParts>
  <Company>Centers for Disease Control and Prevention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EPUser</dc:creator>
  <cp:lastModifiedBy>Djoukoua Dapre</cp:lastModifiedBy>
  <cp:revision>45</cp:revision>
  <dcterms:created xsi:type="dcterms:W3CDTF">2019-07-07T17:38:06Z</dcterms:created>
  <dcterms:modified xsi:type="dcterms:W3CDTF">2019-11-10T08:49:45Z</dcterms:modified>
</cp:coreProperties>
</file>