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  <p:sldMasterId id="2147483684" r:id="rId6"/>
  </p:sldMasterIdLst>
  <p:notesMasterIdLst>
    <p:notesMasterId r:id="rId28"/>
  </p:notesMasterIdLst>
  <p:sldIdLst>
    <p:sldId id="301" r:id="rId7"/>
    <p:sldId id="302" r:id="rId8"/>
    <p:sldId id="304" r:id="rId9"/>
    <p:sldId id="287" r:id="rId10"/>
    <p:sldId id="305" r:id="rId11"/>
    <p:sldId id="288" r:id="rId12"/>
    <p:sldId id="293" r:id="rId13"/>
    <p:sldId id="306" r:id="rId14"/>
    <p:sldId id="307" r:id="rId15"/>
    <p:sldId id="281" r:id="rId16"/>
    <p:sldId id="266" r:id="rId17"/>
    <p:sldId id="267" r:id="rId18"/>
    <p:sldId id="261" r:id="rId19"/>
    <p:sldId id="308" r:id="rId20"/>
    <p:sldId id="269" r:id="rId21"/>
    <p:sldId id="300" r:id="rId22"/>
    <p:sldId id="272" r:id="rId23"/>
    <p:sldId id="271" r:id="rId24"/>
    <p:sldId id="311" r:id="rId25"/>
    <p:sldId id="263" r:id="rId26"/>
    <p:sldId id="310" r:id="rId2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34" autoAdjust="0"/>
    <p:restoredTop sz="93719" autoAdjust="0"/>
  </p:normalViewPr>
  <p:slideViewPr>
    <p:cSldViewPr snapToGrid="0">
      <p:cViewPr varScale="1">
        <p:scale>
          <a:sx n="63" d="100"/>
          <a:sy n="63" d="100"/>
        </p:scale>
        <p:origin x="1552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ED9EB6-5599-42AF-87F2-BC141AC890ED}" type="datetimeFigureOut">
              <a:rPr lang="fr-FR" smtClean="0"/>
              <a:t>01/04/2020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F1AE6E-82A5-4BE1-B237-B97F31D9021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9813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A5B54-51EA-4373-B71B-56C0B55019D3}" type="datetimeFigureOut">
              <a:rPr lang="fr-FR" smtClean="0"/>
              <a:t>01/04/2020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8D61-04E4-4A24-AB1B-7CE9A1133F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4189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A5B54-51EA-4373-B71B-56C0B55019D3}" type="datetimeFigureOut">
              <a:rPr lang="fr-FR" smtClean="0"/>
              <a:t>01/04/2020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8D61-04E4-4A24-AB1B-7CE9A1133F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155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A5B54-51EA-4373-B71B-56C0B55019D3}" type="datetimeFigureOut">
              <a:rPr lang="fr-FR" smtClean="0"/>
              <a:t>01/04/2020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8D61-04E4-4A24-AB1B-7CE9A1133F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77400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0481F-395A-468C-B90D-1BA2AF38473D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01/04/2020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7AE314-A077-4A8E-A8FF-CE900002778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65063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0481F-395A-468C-B90D-1BA2AF38473D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01/04/2020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7AE314-A077-4A8E-A8FF-CE900002778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43012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0481F-395A-468C-B90D-1BA2AF38473D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01/04/2020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7AE314-A077-4A8E-A8FF-CE900002778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21556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0481F-395A-468C-B90D-1BA2AF38473D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01/04/2020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7AE314-A077-4A8E-A8FF-CE900002778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99445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0481F-395A-468C-B90D-1BA2AF38473D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01/04/2020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7AE314-A077-4A8E-A8FF-CE900002778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99210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0481F-395A-468C-B90D-1BA2AF38473D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01/04/2020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7AE314-A077-4A8E-A8FF-CE900002778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26968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0481F-395A-468C-B90D-1BA2AF38473D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01/04/2020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7AE314-A077-4A8E-A8FF-CE900002778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07619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0481F-395A-468C-B90D-1BA2AF38473D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01/04/2020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7AE314-A077-4A8E-A8FF-CE900002778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7015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A5B54-51EA-4373-B71B-56C0B55019D3}" type="datetimeFigureOut">
              <a:rPr lang="fr-FR" smtClean="0"/>
              <a:t>01/04/2020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8D61-04E4-4A24-AB1B-7CE9A1133F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94882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0481F-395A-468C-B90D-1BA2AF38473D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01/04/2020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7AE314-A077-4A8E-A8FF-CE900002778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28510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0481F-395A-468C-B90D-1BA2AF38473D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01/04/2020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7AE314-A077-4A8E-A8FF-CE900002778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85028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0481F-395A-468C-B90D-1BA2AF38473D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01/04/2020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7AE314-A077-4A8E-A8FF-CE900002778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39804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0481F-395A-468C-B90D-1BA2AF38473D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01/04/2020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7AE314-A077-4A8E-A8FF-CE900002778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9771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0481F-395A-468C-B90D-1BA2AF38473D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01/04/2020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7AE314-A077-4A8E-A8FF-CE900002778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02422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0481F-395A-468C-B90D-1BA2AF38473D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01/04/2020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7AE314-A077-4A8E-A8FF-CE900002778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71268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0481F-395A-468C-B90D-1BA2AF38473D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01/04/2020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7AE314-A077-4A8E-A8FF-CE900002778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59941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0481F-395A-468C-B90D-1BA2AF38473D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01/04/2020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7AE314-A077-4A8E-A8FF-CE900002778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24665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0481F-395A-468C-B90D-1BA2AF38473D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01/04/2020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7AE314-A077-4A8E-A8FF-CE900002778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41399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0481F-395A-468C-B90D-1BA2AF38473D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01/04/2020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7AE314-A077-4A8E-A8FF-CE900002778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9333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A5B54-51EA-4373-B71B-56C0B55019D3}" type="datetimeFigureOut">
              <a:rPr lang="fr-FR" smtClean="0"/>
              <a:t>01/04/2020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8D61-04E4-4A24-AB1B-7CE9A1133F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05606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0481F-395A-468C-B90D-1BA2AF38473D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01/04/2020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7AE314-A077-4A8E-A8FF-CE900002778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73287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0481F-395A-468C-B90D-1BA2AF38473D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01/04/2020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7AE314-A077-4A8E-A8FF-CE900002778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89413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0481F-395A-468C-B90D-1BA2AF38473D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01/04/2020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7AE314-A077-4A8E-A8FF-CE900002778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931048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0481F-395A-468C-B90D-1BA2AF38473D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01/04/2020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7AE314-A077-4A8E-A8FF-CE900002778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0812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A5B54-51EA-4373-B71B-56C0B55019D3}" type="datetimeFigureOut">
              <a:rPr lang="fr-FR" smtClean="0"/>
              <a:t>01/04/2020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8D61-04E4-4A24-AB1B-7CE9A1133F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3084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A5B54-51EA-4373-B71B-56C0B55019D3}" type="datetimeFigureOut">
              <a:rPr lang="fr-FR" smtClean="0"/>
              <a:t>01/04/2020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8D61-04E4-4A24-AB1B-7CE9A1133F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9778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A5B54-51EA-4373-B71B-56C0B55019D3}" type="datetimeFigureOut">
              <a:rPr lang="fr-FR" smtClean="0"/>
              <a:t>01/04/2020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8D61-04E4-4A24-AB1B-7CE9A1133F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2968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A5B54-51EA-4373-B71B-56C0B55019D3}" type="datetimeFigureOut">
              <a:rPr lang="fr-FR" smtClean="0"/>
              <a:t>01/04/2020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8D61-04E4-4A24-AB1B-7CE9A1133F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5286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A5B54-51EA-4373-B71B-56C0B55019D3}" type="datetimeFigureOut">
              <a:rPr lang="fr-FR" smtClean="0"/>
              <a:t>01/04/2020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8D61-04E4-4A24-AB1B-7CE9A1133F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1566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A5B54-51EA-4373-B71B-56C0B55019D3}" type="datetimeFigureOut">
              <a:rPr lang="fr-FR" smtClean="0"/>
              <a:t>01/04/2020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08D61-04E4-4A24-AB1B-7CE9A1133F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5606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A5B54-51EA-4373-B71B-56C0B55019D3}" type="datetimeFigureOut">
              <a:rPr lang="fr-FR" smtClean="0"/>
              <a:t>01/04/2020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908D61-04E4-4A24-AB1B-7CE9A1133F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4147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0481F-395A-468C-B90D-1BA2AF38473D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01/04/2020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7AE314-A077-4A8E-A8FF-CE900002778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8065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D0481F-395A-468C-B90D-1BA2AF38473D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01/04/2020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7AE314-A077-4A8E-A8FF-CE900002778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3678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D&#233;finitions%20des%20cas.doc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0.jp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2.jpeg"/><Relationship Id="rId7" Type="http://schemas.openxmlformats.org/officeDocument/2006/relationships/image" Target="../media/image1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0872B-641C-4394-98BE-5E7B26EDE8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1" y="897942"/>
            <a:ext cx="7772400" cy="2387600"/>
          </a:xfrm>
        </p:spPr>
        <p:txBody>
          <a:bodyPr>
            <a:normAutofit/>
          </a:bodyPr>
          <a:lstStyle/>
          <a:p>
            <a:r>
              <a:rPr lang="fr-CM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Surveillance à base communautaire.</a:t>
            </a:r>
            <a:endParaRPr lang="fr-B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F71977-7089-4E94-84E9-733F4A16CF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1" y="4079875"/>
            <a:ext cx="6858000" cy="1655762"/>
          </a:xfrm>
        </p:spPr>
        <p:txBody>
          <a:bodyPr>
            <a:normAutofit fontScale="85000" lnSpcReduction="20000"/>
          </a:bodyPr>
          <a:lstStyle/>
          <a:p>
            <a:r>
              <a:rPr lang="fr-CM" sz="2800" b="1" dirty="0">
                <a:latin typeface="Maiandra GD" panose="020E0502030308020204" pitchFamily="34" charset="0"/>
              </a:rPr>
              <a:t>Module de formation pour les relais communautaires.</a:t>
            </a:r>
          </a:p>
          <a:p>
            <a:endParaRPr lang="fr-CM" b="1" dirty="0">
              <a:latin typeface="Maiandra GD" panose="020E0502030308020204" pitchFamily="34" charset="0"/>
            </a:endParaRPr>
          </a:p>
          <a:p>
            <a:r>
              <a:rPr lang="fr-BE" b="1" i="1" dirty="0">
                <a:latin typeface="Maiandra GD" panose="020E0502030308020204" pitchFamily="34" charset="0"/>
              </a:rPr>
              <a:t>Coordination stratégique de  BENI</a:t>
            </a:r>
          </a:p>
          <a:p>
            <a:r>
              <a:rPr lang="fr-BE" b="1" i="1" dirty="0">
                <a:latin typeface="Maiandra GD" panose="020E0502030308020204" pitchFamily="34" charset="0"/>
              </a:rPr>
              <a:t>Février 2020</a:t>
            </a:r>
          </a:p>
        </p:txBody>
      </p:sp>
      <p:pic>
        <p:nvPicPr>
          <p:cNvPr id="4" name="Picture 4" descr="drapeau-anim012">
            <a:extLst>
              <a:ext uri="{FF2B5EF4-FFF2-40B4-BE49-F238E27FC236}">
                <a16:creationId xmlns:a16="http://schemas.microsoft.com/office/drawing/2014/main" id="{2EED0A31-ECA6-4A78-8B24-B78C98376E8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2178"/>
            <a:ext cx="1143000" cy="81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9">
            <a:extLst>
              <a:ext uri="{FF2B5EF4-FFF2-40B4-BE49-F238E27FC236}">
                <a16:creationId xmlns:a16="http://schemas.microsoft.com/office/drawing/2014/main" id="{6F9B3432-9B41-43FA-B165-1E4450EDC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AF6"/>
              </a:clrFrom>
              <a:clrTo>
                <a:srgbClr val="FBFA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4" t="1550" r="9424" b="5469"/>
          <a:stretch>
            <a:fillRect/>
          </a:stretch>
        </p:blipFill>
        <p:spPr bwMode="auto">
          <a:xfrm>
            <a:off x="8001000" y="59477"/>
            <a:ext cx="1074738" cy="838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12014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601" y="1995173"/>
            <a:ext cx="6440557" cy="4637382"/>
          </a:xfr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lvl="1" indent="-34290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q"/>
            </a:pPr>
            <a:r>
              <a:rPr lang="fr-CM" dirty="0">
                <a:solidFill>
                  <a:prstClr val="black"/>
                </a:solidFill>
              </a:rPr>
              <a:t>La surveillance est un processus continu de détection, de notification, de collecte, d’analyse et de partage d’informations pour la prise d’actions de riposte;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r-FR" sz="2400" dirty="0">
                <a:solidFill>
                  <a:prstClr val="black"/>
                </a:solidFill>
              </a:rPr>
              <a:t>Surveillance à base communautaire est celle dont la communauté est impliquée au premier plan, appuyée par tous les acteurs de la riposte.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r-FR" sz="2400" dirty="0">
                <a:solidFill>
                  <a:prstClr val="black"/>
                </a:solidFill>
              </a:rPr>
              <a:t>La SBC est essentielle pour la détection de certaines maladies dangereuses (et contagieuses) dans la communauté y compris la maladie à Virus Ebola.</a:t>
            </a:r>
          </a:p>
          <a:p>
            <a:pPr lvl="1"/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F179FFA-5497-4074-B139-CB82D9F75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2999" y="139959"/>
            <a:ext cx="6946642" cy="1214828"/>
          </a:xfrm>
        </p:spPr>
        <p:txBody>
          <a:bodyPr>
            <a:noAutofit/>
          </a:bodyPr>
          <a:lstStyle/>
          <a:p>
            <a:r>
              <a:rPr lang="fr-BE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B. ORGANISATION DE LA SURVEILLANCE A BASE COMMUNAUTAIRE.</a:t>
            </a:r>
            <a:endParaRPr lang="fr-BE" sz="3600" dirty="0"/>
          </a:p>
        </p:txBody>
      </p:sp>
      <p:pic>
        <p:nvPicPr>
          <p:cNvPr id="11" name="Picture 4" descr="drapeau-anim012">
            <a:extLst>
              <a:ext uri="{FF2B5EF4-FFF2-40B4-BE49-F238E27FC236}">
                <a16:creationId xmlns:a16="http://schemas.microsoft.com/office/drawing/2014/main" id="{09B6634C-F104-47E4-BF8C-77E28E7F9B2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2178"/>
            <a:ext cx="1143000" cy="81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 9">
            <a:extLst>
              <a:ext uri="{FF2B5EF4-FFF2-40B4-BE49-F238E27FC236}">
                <a16:creationId xmlns:a16="http://schemas.microsoft.com/office/drawing/2014/main" id="{A2F41C86-8DD1-4729-9087-76860FAB1D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AF6"/>
              </a:clrFrom>
              <a:clrTo>
                <a:srgbClr val="FBFA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4" t="1550" r="9424" b="5469"/>
          <a:stretch>
            <a:fillRect/>
          </a:stretch>
        </p:blipFill>
        <p:spPr bwMode="auto">
          <a:xfrm>
            <a:off x="8001000" y="59477"/>
            <a:ext cx="1074738" cy="838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5A5FA6DC-C039-4472-B223-0671DAABDCE3}"/>
              </a:ext>
            </a:extLst>
          </p:cNvPr>
          <p:cNvSpPr txBox="1">
            <a:spLocks/>
          </p:cNvSpPr>
          <p:nvPr/>
        </p:nvSpPr>
        <p:spPr>
          <a:xfrm>
            <a:off x="429208" y="1096820"/>
            <a:ext cx="8285584" cy="12341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fr-BE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  <a:ea typeface="+mn-ea"/>
                <a:cs typeface="+mn-cs"/>
              </a:rPr>
              <a:t>1. </a:t>
            </a:r>
            <a:r>
              <a:rPr lang="fr-BE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LA SURVEILLANCE A BASE COMMUNAUTAIRE C’EST QUOI </a:t>
            </a:r>
            <a:r>
              <a:rPr lang="fr-BE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  <a:ea typeface="+mn-ea"/>
                <a:cs typeface="+mn-cs"/>
              </a:rPr>
              <a:t> ?</a:t>
            </a:r>
            <a:endParaRPr 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C1FF3DC-5C69-4D85-A7AA-5E852744CF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5798" y="4920166"/>
            <a:ext cx="2831300" cy="16987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6D250FA-AE10-4917-86EC-9BFFCF8620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5694" y="2266968"/>
            <a:ext cx="2381404" cy="2381404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CED7120-92C2-48A0-8267-1D6E7927B601}"/>
              </a:ext>
            </a:extLst>
          </p:cNvPr>
          <p:cNvCxnSpPr>
            <a:cxnSpLocks/>
          </p:cNvCxnSpPr>
          <p:nvPr/>
        </p:nvCxnSpPr>
        <p:spPr>
          <a:xfrm>
            <a:off x="429208" y="1331843"/>
            <a:ext cx="819743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82075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71986" y="2440744"/>
            <a:ext cx="1871663" cy="50323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dirty="0"/>
              <a:t>Team Lead et IT</a:t>
            </a:r>
          </a:p>
        </p:txBody>
      </p:sp>
      <p:sp>
        <p:nvSpPr>
          <p:cNvPr id="9" name="Rectangle 8"/>
          <p:cNvSpPr/>
          <p:nvPr/>
        </p:nvSpPr>
        <p:spPr>
          <a:xfrm>
            <a:off x="3671986" y="3357563"/>
            <a:ext cx="1873250" cy="50323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dirty="0"/>
              <a:t>SUPERVISEUR</a:t>
            </a:r>
          </a:p>
        </p:txBody>
      </p:sp>
      <p:sp>
        <p:nvSpPr>
          <p:cNvPr id="10" name="Rectangle 9"/>
          <p:cNvSpPr/>
          <p:nvPr/>
        </p:nvSpPr>
        <p:spPr>
          <a:xfrm>
            <a:off x="2448024" y="4292600"/>
            <a:ext cx="1873250" cy="50482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dirty="0"/>
              <a:t>RECO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80049" y="4292600"/>
            <a:ext cx="1873250" cy="50482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dirty="0"/>
              <a:t>RECO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615880" y="5219676"/>
            <a:ext cx="1008062" cy="50323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1600" b="1" dirty="0"/>
              <a:t>MENAGE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537174" y="5229225"/>
            <a:ext cx="1008062" cy="50323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1600" dirty="0"/>
              <a:t>MENAGE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384649" y="5229225"/>
            <a:ext cx="1079500" cy="50323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1600" dirty="0"/>
              <a:t>MENAGE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232124" y="5229225"/>
            <a:ext cx="1079500" cy="50323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1600" dirty="0"/>
              <a:t>MENAGE</a:t>
            </a:r>
          </a:p>
        </p:txBody>
      </p:sp>
      <p:cxnSp>
        <p:nvCxnSpPr>
          <p:cNvPr id="21" name="Connecteur en angle 20"/>
          <p:cNvCxnSpPr>
            <a:cxnSpLocks/>
            <a:stCxn id="5" idx="2"/>
            <a:endCxn id="9" idx="0"/>
          </p:cNvCxnSpPr>
          <p:nvPr/>
        </p:nvCxnSpPr>
        <p:spPr>
          <a:xfrm rot="16200000" flipH="1">
            <a:off x="4401424" y="3150375"/>
            <a:ext cx="413581" cy="793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en angle 24"/>
          <p:cNvCxnSpPr>
            <a:stCxn id="9" idx="2"/>
            <a:endCxn id="10" idx="0"/>
          </p:cNvCxnSpPr>
          <p:nvPr/>
        </p:nvCxnSpPr>
        <p:spPr>
          <a:xfrm rot="5400000">
            <a:off x="3780730" y="3464719"/>
            <a:ext cx="431800" cy="1223962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en angle 26"/>
          <p:cNvCxnSpPr>
            <a:stCxn id="9" idx="2"/>
            <a:endCxn id="11" idx="0"/>
          </p:cNvCxnSpPr>
          <p:nvPr/>
        </p:nvCxnSpPr>
        <p:spPr>
          <a:xfrm rot="16200000" flipH="1">
            <a:off x="4896743" y="3572668"/>
            <a:ext cx="431800" cy="1008063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en angle 32"/>
          <p:cNvCxnSpPr>
            <a:stCxn id="10" idx="2"/>
            <a:endCxn id="17" idx="0"/>
          </p:cNvCxnSpPr>
          <p:nvPr/>
        </p:nvCxnSpPr>
        <p:spPr>
          <a:xfrm rot="5400000">
            <a:off x="2862362" y="4706938"/>
            <a:ext cx="431800" cy="612775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en angle 34"/>
          <p:cNvCxnSpPr>
            <a:stCxn id="10" idx="2"/>
            <a:endCxn id="16" idx="0"/>
          </p:cNvCxnSpPr>
          <p:nvPr/>
        </p:nvCxnSpPr>
        <p:spPr>
          <a:xfrm rot="16200000" flipH="1">
            <a:off x="3438624" y="4743450"/>
            <a:ext cx="431800" cy="539750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en angle 36"/>
          <p:cNvCxnSpPr>
            <a:stCxn id="11" idx="2"/>
            <a:endCxn id="15" idx="0"/>
          </p:cNvCxnSpPr>
          <p:nvPr/>
        </p:nvCxnSpPr>
        <p:spPr>
          <a:xfrm rot="5400000">
            <a:off x="5112643" y="4725193"/>
            <a:ext cx="431800" cy="576263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en angle 38"/>
          <p:cNvCxnSpPr>
            <a:stCxn id="11" idx="2"/>
            <a:endCxn id="14" idx="0"/>
          </p:cNvCxnSpPr>
          <p:nvPr/>
        </p:nvCxnSpPr>
        <p:spPr>
          <a:xfrm rot="16200000" flipH="1">
            <a:off x="5657167" y="4756931"/>
            <a:ext cx="422251" cy="503237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lèche courbée vers la droite 37"/>
          <p:cNvSpPr/>
          <p:nvPr/>
        </p:nvSpPr>
        <p:spPr>
          <a:xfrm rot="10800000">
            <a:off x="6655785" y="3722921"/>
            <a:ext cx="863600" cy="1016285"/>
          </a:xfrm>
          <a:prstGeom prst="curvedRightArrow">
            <a:avLst>
              <a:gd name="adj1" fmla="val 25000"/>
              <a:gd name="adj2" fmla="val 48911"/>
              <a:gd name="adj3" fmla="val 412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BE">
              <a:solidFill>
                <a:schemeClr val="tx1"/>
              </a:solidFill>
            </a:endParaRPr>
          </a:p>
        </p:txBody>
      </p:sp>
      <p:sp>
        <p:nvSpPr>
          <p:cNvPr id="47" name="Flèche courbée vers la droite 37">
            <a:extLst>
              <a:ext uri="{FF2B5EF4-FFF2-40B4-BE49-F238E27FC236}">
                <a16:creationId xmlns:a16="http://schemas.microsoft.com/office/drawing/2014/main" id="{03AA30B7-E603-4A61-8216-A486454E9F45}"/>
              </a:ext>
            </a:extLst>
          </p:cNvPr>
          <p:cNvSpPr/>
          <p:nvPr/>
        </p:nvSpPr>
        <p:spPr>
          <a:xfrm rot="10800000">
            <a:off x="5760342" y="2592896"/>
            <a:ext cx="863600" cy="1130026"/>
          </a:xfrm>
          <a:prstGeom prst="curvedRightArrow">
            <a:avLst>
              <a:gd name="adj1" fmla="val 25000"/>
              <a:gd name="adj2" fmla="val 48911"/>
              <a:gd name="adj3" fmla="val 412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BE">
              <a:solidFill>
                <a:schemeClr val="tx1"/>
              </a:solidFill>
            </a:endParaRPr>
          </a:p>
        </p:txBody>
      </p:sp>
      <p:sp>
        <p:nvSpPr>
          <p:cNvPr id="48" name="Flèche courbée vers la droite 37">
            <a:extLst>
              <a:ext uri="{FF2B5EF4-FFF2-40B4-BE49-F238E27FC236}">
                <a16:creationId xmlns:a16="http://schemas.microsoft.com/office/drawing/2014/main" id="{23B79EE1-914F-4A8C-9B45-28C49FE34FAA}"/>
              </a:ext>
            </a:extLst>
          </p:cNvPr>
          <p:cNvSpPr/>
          <p:nvPr/>
        </p:nvSpPr>
        <p:spPr>
          <a:xfrm rot="10800000">
            <a:off x="6903300" y="4670680"/>
            <a:ext cx="863600" cy="1016286"/>
          </a:xfrm>
          <a:prstGeom prst="curvedRightArrow">
            <a:avLst>
              <a:gd name="adj1" fmla="val 25000"/>
              <a:gd name="adj2" fmla="val 48911"/>
              <a:gd name="adj3" fmla="val 412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BE">
              <a:solidFill>
                <a:schemeClr val="tx1"/>
              </a:solidFill>
            </a:endParaRP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FE0C6F9D-7B1A-416D-8A64-DC0725F646DB}"/>
              </a:ext>
            </a:extLst>
          </p:cNvPr>
          <p:cNvSpPr txBox="1">
            <a:spLocks/>
          </p:cNvSpPr>
          <p:nvPr/>
        </p:nvSpPr>
        <p:spPr>
          <a:xfrm>
            <a:off x="1142999" y="139959"/>
            <a:ext cx="6946642" cy="1214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BE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B. ORGANISATION DE LA SURVEILLANCE A BASE COMMUNAUTAIRE.</a:t>
            </a:r>
            <a:endParaRPr lang="fr-BE" sz="3600" dirty="0"/>
          </a:p>
        </p:txBody>
      </p:sp>
      <p:pic>
        <p:nvPicPr>
          <p:cNvPr id="50" name="Picture 4" descr="drapeau-anim012">
            <a:extLst>
              <a:ext uri="{FF2B5EF4-FFF2-40B4-BE49-F238E27FC236}">
                <a16:creationId xmlns:a16="http://schemas.microsoft.com/office/drawing/2014/main" id="{4F52D7CE-F0B3-4CC5-AE4D-756DAB9E116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2178"/>
            <a:ext cx="1143000" cy="81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Image 9">
            <a:extLst>
              <a:ext uri="{FF2B5EF4-FFF2-40B4-BE49-F238E27FC236}">
                <a16:creationId xmlns:a16="http://schemas.microsoft.com/office/drawing/2014/main" id="{28E5112C-D59A-4BC8-B554-08938485DD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AF6"/>
              </a:clrFrom>
              <a:clrTo>
                <a:srgbClr val="FBFA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4" t="1550" r="9424" b="5469"/>
          <a:stretch>
            <a:fillRect/>
          </a:stretch>
        </p:blipFill>
        <p:spPr bwMode="auto">
          <a:xfrm>
            <a:off x="8001000" y="59477"/>
            <a:ext cx="1074738" cy="838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Titre 1">
            <a:extLst>
              <a:ext uri="{FF2B5EF4-FFF2-40B4-BE49-F238E27FC236}">
                <a16:creationId xmlns:a16="http://schemas.microsoft.com/office/drawing/2014/main" id="{F2CE3A28-03EE-4229-9833-DB2C6C59D129}"/>
              </a:ext>
            </a:extLst>
          </p:cNvPr>
          <p:cNvSpPr txBox="1">
            <a:spLocks/>
          </p:cNvSpPr>
          <p:nvPr/>
        </p:nvSpPr>
        <p:spPr>
          <a:xfrm>
            <a:off x="2705553" y="953592"/>
            <a:ext cx="3847746" cy="12341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fr-BE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  <a:ea typeface="+mn-ea"/>
                <a:cs typeface="+mn-cs"/>
              </a:rPr>
              <a:t>2. </a:t>
            </a:r>
            <a:r>
              <a:rPr lang="fr-F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FLUX D’INFORMATION</a:t>
            </a:r>
            <a:r>
              <a:rPr lang="fr-BE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  <a:ea typeface="+mn-ea"/>
                <a:cs typeface="+mn-cs"/>
              </a:rPr>
              <a:t>.</a:t>
            </a:r>
            <a:endParaRPr 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7EF8B45-4763-4A6B-A400-026A179CB60E}"/>
              </a:ext>
            </a:extLst>
          </p:cNvPr>
          <p:cNvCxnSpPr/>
          <p:nvPr/>
        </p:nvCxnSpPr>
        <p:spPr>
          <a:xfrm>
            <a:off x="934278" y="1331843"/>
            <a:ext cx="74941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A9541203-CA6D-47CC-B56E-BB42507511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2418" y="5992346"/>
            <a:ext cx="1079500" cy="67674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4DB61DE-31D0-4737-BF09-EC76B0392A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5880" y="5943500"/>
            <a:ext cx="1079500" cy="67674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B6E0223-DB6F-4D54-881A-4135DD5467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4149" y="5992346"/>
            <a:ext cx="1079500" cy="67674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A64C7D3-FB9F-4FB8-84E2-6CA2661FCB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4173" y="5981906"/>
            <a:ext cx="1079500" cy="676742"/>
          </a:xfrm>
          <a:prstGeom prst="rect">
            <a:avLst/>
          </a:prstGeom>
        </p:spPr>
      </p:pic>
      <p:sp>
        <p:nvSpPr>
          <p:cNvPr id="44" name="Cloud 43">
            <a:extLst>
              <a:ext uri="{FF2B5EF4-FFF2-40B4-BE49-F238E27FC236}">
                <a16:creationId xmlns:a16="http://schemas.microsoft.com/office/drawing/2014/main" id="{AE752C62-3D86-42A5-AF77-CDBF74F9496B}"/>
              </a:ext>
            </a:extLst>
          </p:cNvPr>
          <p:cNvSpPr/>
          <p:nvPr/>
        </p:nvSpPr>
        <p:spPr>
          <a:xfrm>
            <a:off x="30717" y="4187690"/>
            <a:ext cx="2338485" cy="820859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2400" b="1" dirty="0"/>
              <a:t>20/SUP.</a:t>
            </a:r>
          </a:p>
        </p:txBody>
      </p:sp>
      <p:sp>
        <p:nvSpPr>
          <p:cNvPr id="45" name="Cloud 44">
            <a:extLst>
              <a:ext uri="{FF2B5EF4-FFF2-40B4-BE49-F238E27FC236}">
                <a16:creationId xmlns:a16="http://schemas.microsoft.com/office/drawing/2014/main" id="{46F6E529-BF36-4B9A-88FD-E0A363B9D42A}"/>
              </a:ext>
            </a:extLst>
          </p:cNvPr>
          <p:cNvSpPr/>
          <p:nvPr/>
        </p:nvSpPr>
        <p:spPr>
          <a:xfrm>
            <a:off x="72976" y="5132543"/>
            <a:ext cx="2159099" cy="86696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2000" b="1" dirty="0"/>
              <a:t>30/RECO</a:t>
            </a:r>
          </a:p>
        </p:txBody>
      </p:sp>
    </p:spTree>
    <p:extLst>
      <p:ext uri="{BB962C8B-B14F-4D97-AF65-F5344CB8AC3E}">
        <p14:creationId xmlns:p14="http://schemas.microsoft.com/office/powerpoint/2010/main" val="22527818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3188" y="1707150"/>
            <a:ext cx="8920812" cy="4433810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2200" dirty="0">
                <a:solidFill>
                  <a:prstClr val="black"/>
                </a:solidFill>
              </a:rPr>
              <a:t>Toute personne avec: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r-FR" sz="2200" dirty="0">
                <a:solidFill>
                  <a:prstClr val="black"/>
                </a:solidFill>
              </a:rPr>
              <a:t> un début soudain de fièvre élevée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r-FR" sz="2200" dirty="0">
                <a:solidFill>
                  <a:prstClr val="black"/>
                </a:solidFill>
              </a:rPr>
              <a:t>autres signes d’Ebola: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r-FR" sz="1800" dirty="0">
                <a:solidFill>
                  <a:prstClr val="black"/>
                </a:solidFill>
              </a:rPr>
              <a:t>Mal de tête, mal du corps, mal au ventre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r-FR" sz="1800" dirty="0">
                <a:solidFill>
                  <a:prstClr val="black"/>
                </a:solidFill>
              </a:rPr>
              <a:t> fatigue, manque d’</a:t>
            </a:r>
            <a:r>
              <a:rPr lang="fr-FR" sz="1800" dirty="0" err="1">
                <a:solidFill>
                  <a:prstClr val="black"/>
                </a:solidFill>
              </a:rPr>
              <a:t>appetit</a:t>
            </a:r>
            <a:endParaRPr lang="fr-FR" sz="1800" dirty="0">
              <a:solidFill>
                <a:prstClr val="black"/>
              </a:solidFill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r-FR" sz="1800" dirty="0">
                <a:solidFill>
                  <a:prstClr val="black"/>
                </a:solidFill>
              </a:rPr>
              <a:t>Vomissements, diarrhées.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r-FR" sz="2200" dirty="0">
                <a:solidFill>
                  <a:prstClr val="black"/>
                </a:solidFill>
              </a:rPr>
              <a:t>Saignements: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r-FR" sz="1800" dirty="0">
                <a:solidFill>
                  <a:prstClr val="black"/>
                </a:solidFill>
              </a:rPr>
              <a:t>diarrhées rouges (sang dans les selles)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r-FR" sz="1800" dirty="0">
                <a:solidFill>
                  <a:prstClr val="black"/>
                </a:solidFill>
              </a:rPr>
              <a:t>vomissements avec du sang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r-FR" sz="1800" dirty="0">
                <a:solidFill>
                  <a:prstClr val="black"/>
                </a:solidFill>
              </a:rPr>
              <a:t>sang dans les urines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r-FR" sz="2200" dirty="0">
                <a:solidFill>
                  <a:prstClr val="black"/>
                </a:solidFill>
              </a:rPr>
              <a:t>mort soudaine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2F53FD-49AE-4C9C-9636-BEB13501D3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40" r="8812" b="58641"/>
          <a:stretch/>
        </p:blipFill>
        <p:spPr bwMode="auto">
          <a:xfrm>
            <a:off x="7801251" y="1682658"/>
            <a:ext cx="1203593" cy="1267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1B833B98-1435-4065-9BC8-8BD28B6E60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3" t="46074" r="69316" b="4413"/>
          <a:stretch/>
        </p:blipFill>
        <p:spPr bwMode="auto">
          <a:xfrm>
            <a:off x="7624319" y="3429000"/>
            <a:ext cx="1380525" cy="14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87D663A9-0383-4967-8E4B-370938FADF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00" t="39817" r="7625" b="6971"/>
          <a:stretch/>
        </p:blipFill>
        <p:spPr bwMode="auto">
          <a:xfrm>
            <a:off x="6155120" y="3429000"/>
            <a:ext cx="1167851" cy="1527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F446102C-6E4C-4CA1-8443-173E77E861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75" t="50000" r="39072"/>
          <a:stretch/>
        </p:blipFill>
        <p:spPr bwMode="auto">
          <a:xfrm>
            <a:off x="7760416" y="4932651"/>
            <a:ext cx="1244428" cy="1656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81E8BC6F-573F-4B9D-B7B8-7B108906E9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441" b="53367"/>
          <a:stretch/>
        </p:blipFill>
        <p:spPr bwMode="auto">
          <a:xfrm>
            <a:off x="6127993" y="1847229"/>
            <a:ext cx="1222103" cy="129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747AC97-172F-4290-81BC-68F7528CA0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833" y="5246067"/>
            <a:ext cx="1840583" cy="1343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D4D24A2D-6517-4864-B040-2711ED3FC69D}"/>
              </a:ext>
            </a:extLst>
          </p:cNvPr>
          <p:cNvSpPr txBox="1">
            <a:spLocks/>
          </p:cNvSpPr>
          <p:nvPr/>
        </p:nvSpPr>
        <p:spPr>
          <a:xfrm>
            <a:off x="1142999" y="139959"/>
            <a:ext cx="6946642" cy="1214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BE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B. ORGANISATION DE LA SURVEILLANCE A BASE COMMUNAUTAIRE.</a:t>
            </a:r>
            <a:endParaRPr lang="fr-BE" sz="3600" dirty="0"/>
          </a:p>
        </p:txBody>
      </p:sp>
      <p:pic>
        <p:nvPicPr>
          <p:cNvPr id="13" name="Picture 4" descr="drapeau-anim012">
            <a:extLst>
              <a:ext uri="{FF2B5EF4-FFF2-40B4-BE49-F238E27FC236}">
                <a16:creationId xmlns:a16="http://schemas.microsoft.com/office/drawing/2014/main" id="{C9CC6899-12CD-4DCA-9B0E-1CD18803710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2178"/>
            <a:ext cx="1143000" cy="81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 9">
            <a:extLst>
              <a:ext uri="{FF2B5EF4-FFF2-40B4-BE49-F238E27FC236}">
                <a16:creationId xmlns:a16="http://schemas.microsoft.com/office/drawing/2014/main" id="{64C5B297-1DB6-4676-97A7-6A15D2F7E3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BFAF6"/>
              </a:clrFrom>
              <a:clrTo>
                <a:srgbClr val="FBFA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4" t="1550" r="9424" b="5469"/>
          <a:stretch>
            <a:fillRect/>
          </a:stretch>
        </p:blipFill>
        <p:spPr bwMode="auto">
          <a:xfrm>
            <a:off x="8001000" y="59477"/>
            <a:ext cx="1074738" cy="838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re 1">
            <a:extLst>
              <a:ext uri="{FF2B5EF4-FFF2-40B4-BE49-F238E27FC236}">
                <a16:creationId xmlns:a16="http://schemas.microsoft.com/office/drawing/2014/main" id="{0F94EDFF-C8A4-4E54-AC25-823876D99F8A}"/>
              </a:ext>
            </a:extLst>
          </p:cNvPr>
          <p:cNvSpPr txBox="1">
            <a:spLocks/>
          </p:cNvSpPr>
          <p:nvPr/>
        </p:nvSpPr>
        <p:spPr>
          <a:xfrm>
            <a:off x="1827924" y="882630"/>
            <a:ext cx="5601577" cy="12341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fr-BE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  <a:ea typeface="+mn-ea"/>
                <a:cs typeface="+mn-cs"/>
              </a:rPr>
              <a:t>3. </a:t>
            </a:r>
            <a:r>
              <a:rPr lang="fr-F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COMMENT IDENTIFIER UN CAS EBOLA DANS LA COMMUNAUTE (CAS ALERTE)?</a:t>
            </a:r>
          </a:p>
        </p:txBody>
      </p:sp>
    </p:spTree>
    <p:extLst>
      <p:ext uri="{BB962C8B-B14F-4D97-AF65-F5344CB8AC3E}">
        <p14:creationId xmlns:p14="http://schemas.microsoft.com/office/powerpoint/2010/main" val="28223627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67342" y="2160817"/>
            <a:ext cx="8497955" cy="4236501"/>
          </a:xfrm>
        </p:spPr>
        <p:txBody>
          <a:bodyPr>
            <a:normAutofit fontScale="62500" lnSpcReduction="20000"/>
          </a:bodyPr>
          <a:lstStyle/>
          <a:p>
            <a:pPr lvl="0">
              <a:buFont typeface="Wingdings" panose="05000000000000000000" pitchFamily="2" charset="2"/>
              <a:buChar char="q"/>
            </a:pPr>
            <a:r>
              <a:rPr lang="fr-FR" sz="3800" dirty="0">
                <a:solidFill>
                  <a:prstClr val="black"/>
                </a:solidFill>
              </a:rPr>
              <a:t>Les autorités administratives locales; 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fr-FR" sz="3800" dirty="0">
                <a:solidFill>
                  <a:prstClr val="black"/>
                </a:solidFill>
              </a:rPr>
              <a:t>Les leaders d’opinion 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fr-FR" sz="3800" dirty="0">
                <a:solidFill>
                  <a:prstClr val="black"/>
                </a:solidFill>
              </a:rPr>
              <a:t>Les pasteurs, tradipraticiens, marabout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fr-FR" sz="3800" dirty="0">
                <a:solidFill>
                  <a:prstClr val="black"/>
                </a:solidFill>
              </a:rPr>
              <a:t>Les enseignants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fr-FR" sz="3800" dirty="0">
                <a:solidFill>
                  <a:prstClr val="black"/>
                </a:solidFill>
              </a:rPr>
              <a:t>Les présidents des jeunes, des transporteurs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fr-FR" sz="3800" dirty="0">
                <a:solidFill>
                  <a:prstClr val="black"/>
                </a:solidFill>
              </a:rPr>
              <a:t>Présidents du marché …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sz="3800" dirty="0">
                <a:solidFill>
                  <a:prstClr val="black"/>
                </a:solidFill>
              </a:rPr>
              <a:t>Les chef des ménages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fr-FR" sz="3800" b="1" dirty="0">
                <a:solidFill>
                  <a:prstClr val="black"/>
                </a:solidFill>
              </a:rPr>
              <a:t>Les relais communautaires ;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fr-FR" sz="3800" dirty="0">
                <a:solidFill>
                  <a:prstClr val="black"/>
                </a:solidFill>
              </a:rPr>
              <a:t>Les infirmiers responsables des aires de santé et les privés ;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fr-FR" sz="3800" dirty="0">
                <a:solidFill>
                  <a:prstClr val="black"/>
                </a:solidFill>
              </a:rPr>
              <a:t>Les  superviseurs  chargés de la surveillance.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fr-FR" sz="3800" dirty="0">
                <a:solidFill>
                  <a:prstClr val="black"/>
                </a:solidFill>
              </a:rPr>
              <a:t>Toute la communauté.</a:t>
            </a:r>
          </a:p>
          <a:p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DA4E26-1D70-4204-9E7D-30068D6D260D}"/>
              </a:ext>
            </a:extLst>
          </p:cNvPr>
          <p:cNvSpPr txBox="1">
            <a:spLocks/>
          </p:cNvSpPr>
          <p:nvPr/>
        </p:nvSpPr>
        <p:spPr>
          <a:xfrm>
            <a:off x="1142999" y="139959"/>
            <a:ext cx="6946642" cy="1214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BE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B. ORGANISATION DE LA SURVEILLANCE A BASE COMMUNAUTAIRE.</a:t>
            </a:r>
            <a:endParaRPr lang="fr-BE" sz="3600" dirty="0"/>
          </a:p>
        </p:txBody>
      </p:sp>
      <p:pic>
        <p:nvPicPr>
          <p:cNvPr id="9" name="Picture 4" descr="drapeau-anim012">
            <a:extLst>
              <a:ext uri="{FF2B5EF4-FFF2-40B4-BE49-F238E27FC236}">
                <a16:creationId xmlns:a16="http://schemas.microsoft.com/office/drawing/2014/main" id="{A1D82CDA-7F22-4224-8EE2-86E40337FE7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2178"/>
            <a:ext cx="1143000" cy="81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9DD1BF6-FEDE-4B83-9990-EBE8F5AD2D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AF6"/>
              </a:clrFrom>
              <a:clrTo>
                <a:srgbClr val="FBFA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4" t="1550" r="9424" b="5469"/>
          <a:stretch>
            <a:fillRect/>
          </a:stretch>
        </p:blipFill>
        <p:spPr bwMode="auto">
          <a:xfrm>
            <a:off x="8001000" y="59477"/>
            <a:ext cx="1074738" cy="838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re 1">
            <a:extLst>
              <a:ext uri="{FF2B5EF4-FFF2-40B4-BE49-F238E27FC236}">
                <a16:creationId xmlns:a16="http://schemas.microsoft.com/office/drawing/2014/main" id="{0EDA3564-F2EE-4B43-8888-EC82645E983A}"/>
              </a:ext>
            </a:extLst>
          </p:cNvPr>
          <p:cNvSpPr txBox="1">
            <a:spLocks/>
          </p:cNvSpPr>
          <p:nvPr/>
        </p:nvSpPr>
        <p:spPr>
          <a:xfrm>
            <a:off x="760445" y="965723"/>
            <a:ext cx="7623110" cy="12341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fr-BE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  <a:ea typeface="+mn-ea"/>
                <a:cs typeface="+mn-cs"/>
              </a:rPr>
              <a:t>4. </a:t>
            </a:r>
            <a:r>
              <a:rPr lang="fr-F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PERSONNES IMPLIQUES DANS LA SURVEILLANCE A BASE COMMUNAUTAIRE.</a:t>
            </a:r>
            <a:endParaRPr 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F868F63-F755-455F-881F-1759E69BE8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0901" y="5309169"/>
            <a:ext cx="2504661" cy="140887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8732C65-C805-4770-B51B-AC54101025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8098" y="1840094"/>
            <a:ext cx="2522331" cy="1418811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52F883D-2CBB-43C2-871D-16F13AC8F3DB}"/>
              </a:ext>
            </a:extLst>
          </p:cNvPr>
          <p:cNvCxnSpPr/>
          <p:nvPr/>
        </p:nvCxnSpPr>
        <p:spPr>
          <a:xfrm>
            <a:off x="934277" y="1174314"/>
            <a:ext cx="74941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91886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622FCD-BC3A-4799-93B1-64185D017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2999" y="139959"/>
            <a:ext cx="6858001" cy="1214828"/>
          </a:xfrm>
        </p:spPr>
        <p:txBody>
          <a:bodyPr>
            <a:noAutofit/>
          </a:bodyPr>
          <a:lstStyle/>
          <a:p>
            <a:pPr algn="ctr"/>
            <a:r>
              <a:rPr lang="fr-BE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C.</a:t>
            </a:r>
            <a:r>
              <a:rPr lang="fr-FR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 RESPONSABILITES POUR LA SBC</a:t>
            </a:r>
            <a:r>
              <a:rPr lang="fr-BE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D65CEA-1441-4913-ACF9-EB191787F2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871" y="2337021"/>
            <a:ext cx="8557590" cy="2681061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fr-BE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RESPONSABILITES POUR DETECTER LES CAS.</a:t>
            </a:r>
          </a:p>
          <a:p>
            <a:pPr marL="457200" indent="-457200">
              <a:buFont typeface="+mj-lt"/>
              <a:buAutoNum type="arabicPeriod"/>
            </a:pPr>
            <a:endParaRPr lang="fr-BE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fr-F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RESPONSABILITES POUR MOBILISER LA COMMUNAUTE.</a:t>
            </a:r>
          </a:p>
          <a:p>
            <a:pPr marL="457200" indent="-457200">
              <a:buFont typeface="+mj-lt"/>
              <a:buAutoNum type="arabicPeriod"/>
            </a:pPr>
            <a:endParaRPr lang="fr-FR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fr-BE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CONDUITE A TENIR AU NIVEAU DE LA COMMUNAUTE LORSQU’UN CAS ALERTE EST IDENTIFIE. </a:t>
            </a:r>
          </a:p>
          <a:p>
            <a:pPr marL="457200" indent="-457200">
              <a:buFont typeface="+mj-lt"/>
              <a:buAutoNum type="arabicPeriod"/>
            </a:pPr>
            <a:endParaRPr lang="fr-BE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fr-F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RESPONSABILITES DU SUPERVISEUR.</a:t>
            </a:r>
            <a:endParaRPr lang="fr-BE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  <a:p>
            <a:pPr marL="0" indent="0">
              <a:buNone/>
            </a:pPr>
            <a:endParaRPr lang="fr-BE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</p:txBody>
      </p:sp>
      <p:pic>
        <p:nvPicPr>
          <p:cNvPr id="4" name="Picture 4" descr="drapeau-anim012">
            <a:extLst>
              <a:ext uri="{FF2B5EF4-FFF2-40B4-BE49-F238E27FC236}">
                <a16:creationId xmlns:a16="http://schemas.microsoft.com/office/drawing/2014/main" id="{11F303DF-AFB5-4078-8A2F-0764094C5E5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2178"/>
            <a:ext cx="1143000" cy="81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9">
            <a:extLst>
              <a:ext uri="{FF2B5EF4-FFF2-40B4-BE49-F238E27FC236}">
                <a16:creationId xmlns:a16="http://schemas.microsoft.com/office/drawing/2014/main" id="{0C82BF13-1EC9-447C-AEAA-62E4CC96C6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AF6"/>
              </a:clrFrom>
              <a:clrTo>
                <a:srgbClr val="FBFA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4" t="1550" r="9424" b="5469"/>
          <a:stretch>
            <a:fillRect/>
          </a:stretch>
        </p:blipFill>
        <p:spPr bwMode="auto">
          <a:xfrm>
            <a:off x="8001000" y="59477"/>
            <a:ext cx="1074738" cy="838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0DAC02D-3D3B-4063-AED6-A11F21D91F1A}"/>
              </a:ext>
            </a:extLst>
          </p:cNvPr>
          <p:cNvCxnSpPr/>
          <p:nvPr/>
        </p:nvCxnSpPr>
        <p:spPr>
          <a:xfrm>
            <a:off x="934278" y="1331843"/>
            <a:ext cx="74941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4396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28650" y="1493949"/>
            <a:ext cx="8335046" cy="4953471"/>
          </a:xfrm>
        </p:spPr>
        <p:txBody>
          <a:bodyPr vert="horz" lIns="91440" tIns="45720" rIns="91440" bIns="45720" rtlCol="0">
            <a:normAutofit/>
          </a:bodyPr>
          <a:lstStyle/>
          <a:p>
            <a:pPr lvl="0">
              <a:buFont typeface="Wingdings" panose="05000000000000000000" pitchFamily="2" charset="2"/>
              <a:buChar char="q"/>
            </a:pPr>
            <a:r>
              <a:rPr lang="fr-FR" dirty="0">
                <a:solidFill>
                  <a:prstClr val="black"/>
                </a:solidFill>
              </a:rPr>
              <a:t>Identifier les ménages 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fr-BE" dirty="0">
                <a:solidFill>
                  <a:prstClr val="black"/>
                </a:solidFill>
              </a:rPr>
              <a:t>Signaler toute rumeur/Évènement</a:t>
            </a:r>
            <a:endParaRPr lang="fr-FR" dirty="0">
              <a:solidFill>
                <a:prstClr val="black"/>
              </a:solidFill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fr-FR" dirty="0">
                <a:solidFill>
                  <a:prstClr val="black"/>
                </a:solidFill>
              </a:rPr>
              <a:t>Savoir identifier/détecter un cas Ebola dans la communauté (définition communautaire des cas)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fr-FR" dirty="0">
                <a:solidFill>
                  <a:prstClr val="black"/>
                </a:solidFill>
              </a:rPr>
              <a:t>Rechercher les cas suspects dans les ménages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fr-BE" dirty="0">
                <a:solidFill>
                  <a:prstClr val="black"/>
                </a:solidFill>
              </a:rPr>
              <a:t>Notifier tout cas suspect ou décès à son superviseur</a:t>
            </a:r>
            <a:endParaRPr lang="fr-FR" dirty="0">
              <a:solidFill>
                <a:prstClr val="black"/>
              </a:solidFill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fr-BE" dirty="0">
                <a:solidFill>
                  <a:prstClr val="black"/>
                </a:solidFill>
              </a:rPr>
              <a:t>Signaler les déplacements éventuels des contacts/visiteurs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fr-BE" dirty="0">
                <a:solidFill>
                  <a:prstClr val="black"/>
                </a:solidFill>
              </a:rPr>
              <a:t>Participation aux réunions </a:t>
            </a:r>
            <a:r>
              <a:rPr lang="fr-BE" dirty="0" err="1">
                <a:solidFill>
                  <a:prstClr val="black"/>
                </a:solidFill>
              </a:rPr>
              <a:t>bi-mensuels</a:t>
            </a:r>
            <a:r>
              <a:rPr lang="fr-BE" dirty="0">
                <a:solidFill>
                  <a:prstClr val="black"/>
                </a:solidFill>
              </a:rPr>
              <a:t> 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fr-BE" dirty="0">
                <a:solidFill>
                  <a:prstClr val="black"/>
                </a:solidFill>
              </a:rPr>
              <a:t>Sensibiliser la communauté sur EBOLA</a:t>
            </a:r>
            <a:endParaRPr lang="fr-FR" dirty="0">
              <a:solidFill>
                <a:prstClr val="black"/>
              </a:solidFill>
            </a:endParaRPr>
          </a:p>
          <a:p>
            <a:pPr lvl="0">
              <a:buFont typeface="Wingdings" panose="05000000000000000000" pitchFamily="2" charset="2"/>
              <a:buChar char="q"/>
            </a:pPr>
            <a:endParaRPr lang="fr-FR" sz="2400" dirty="0">
              <a:solidFill>
                <a:prstClr val="black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620E785-FE26-4A58-BCEE-8974B065E051}"/>
              </a:ext>
            </a:extLst>
          </p:cNvPr>
          <p:cNvSpPr txBox="1">
            <a:spLocks/>
          </p:cNvSpPr>
          <p:nvPr/>
        </p:nvSpPr>
        <p:spPr>
          <a:xfrm>
            <a:off x="1043607" y="-128705"/>
            <a:ext cx="6858001" cy="1214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BE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C.</a:t>
            </a:r>
            <a:r>
              <a:rPr lang="fr-FR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 RESPONSABILITES POUR LA SBC</a:t>
            </a:r>
            <a:r>
              <a:rPr lang="fr-BE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.</a:t>
            </a:r>
          </a:p>
        </p:txBody>
      </p:sp>
      <p:pic>
        <p:nvPicPr>
          <p:cNvPr id="7" name="Picture 4" descr="drapeau-anim012">
            <a:extLst>
              <a:ext uri="{FF2B5EF4-FFF2-40B4-BE49-F238E27FC236}">
                <a16:creationId xmlns:a16="http://schemas.microsoft.com/office/drawing/2014/main" id="{F96546AC-607B-4711-AEAD-CA3445AA241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2178"/>
            <a:ext cx="1143000" cy="81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 9">
            <a:extLst>
              <a:ext uri="{FF2B5EF4-FFF2-40B4-BE49-F238E27FC236}">
                <a16:creationId xmlns:a16="http://schemas.microsoft.com/office/drawing/2014/main" id="{A1E3F1B3-D8FF-4CB8-B5C2-D495944115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AF6"/>
              </a:clrFrom>
              <a:clrTo>
                <a:srgbClr val="FBFA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4" t="1550" r="9424" b="5469"/>
          <a:stretch>
            <a:fillRect/>
          </a:stretch>
        </p:blipFill>
        <p:spPr bwMode="auto">
          <a:xfrm>
            <a:off x="8001000" y="59477"/>
            <a:ext cx="1074738" cy="838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4BE74044-8CF0-47EA-92B8-54F03D401785}"/>
              </a:ext>
            </a:extLst>
          </p:cNvPr>
          <p:cNvSpPr txBox="1">
            <a:spLocks/>
          </p:cNvSpPr>
          <p:nvPr/>
        </p:nvSpPr>
        <p:spPr>
          <a:xfrm>
            <a:off x="915259" y="535208"/>
            <a:ext cx="7623110" cy="12341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fr-BE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  <a:ea typeface="+mn-ea"/>
                <a:cs typeface="+mn-cs"/>
              </a:rPr>
              <a:t>1. </a:t>
            </a:r>
            <a:r>
              <a:rPr lang="fr-BE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RESPONSABILITES POUR DETECTER LES CAS</a:t>
            </a:r>
            <a:r>
              <a:rPr lang="fr-F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.</a:t>
            </a:r>
            <a:endParaRPr 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D4ED469-4ADA-4305-B4F4-F566306F7F68}"/>
              </a:ext>
            </a:extLst>
          </p:cNvPr>
          <p:cNvCxnSpPr>
            <a:cxnSpLocks/>
          </p:cNvCxnSpPr>
          <p:nvPr/>
        </p:nvCxnSpPr>
        <p:spPr>
          <a:xfrm>
            <a:off x="1143001" y="889068"/>
            <a:ext cx="707666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74220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42517748-ED62-4AE5-B9EE-9FAF55F1AC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15831" y="4995518"/>
            <a:ext cx="2459907" cy="149473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E7106B0-474E-44A4-8E9C-8C29254B77D8}"/>
              </a:ext>
            </a:extLst>
          </p:cNvPr>
          <p:cNvSpPr txBox="1">
            <a:spLocks/>
          </p:cNvSpPr>
          <p:nvPr/>
        </p:nvSpPr>
        <p:spPr>
          <a:xfrm>
            <a:off x="1043607" y="-128705"/>
            <a:ext cx="6858001" cy="1214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BE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C.</a:t>
            </a:r>
            <a:r>
              <a:rPr lang="fr-FR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 RESPONSABILITES POUR LA SBC</a:t>
            </a:r>
            <a:r>
              <a:rPr lang="fr-BE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.</a:t>
            </a:r>
          </a:p>
        </p:txBody>
      </p:sp>
      <p:pic>
        <p:nvPicPr>
          <p:cNvPr id="9" name="Picture 4" descr="drapeau-anim012">
            <a:extLst>
              <a:ext uri="{FF2B5EF4-FFF2-40B4-BE49-F238E27FC236}">
                <a16:creationId xmlns:a16="http://schemas.microsoft.com/office/drawing/2014/main" id="{F0FE41BD-AF99-4898-8BE9-815A115EA93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2178"/>
            <a:ext cx="1143000" cy="81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2335AA7-6741-48CF-9003-71F1C4B45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BFAF6"/>
              </a:clrFrom>
              <a:clrTo>
                <a:srgbClr val="FBFA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4" t="1550" r="9424" b="5469"/>
          <a:stretch>
            <a:fillRect/>
          </a:stretch>
        </p:blipFill>
        <p:spPr bwMode="auto">
          <a:xfrm>
            <a:off x="8001000" y="59477"/>
            <a:ext cx="1074738" cy="838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re 1">
            <a:extLst>
              <a:ext uri="{FF2B5EF4-FFF2-40B4-BE49-F238E27FC236}">
                <a16:creationId xmlns:a16="http://schemas.microsoft.com/office/drawing/2014/main" id="{204BD667-EA81-4154-994B-DC2CBD363325}"/>
              </a:ext>
            </a:extLst>
          </p:cNvPr>
          <p:cNvSpPr txBox="1">
            <a:spLocks/>
          </p:cNvSpPr>
          <p:nvPr/>
        </p:nvSpPr>
        <p:spPr>
          <a:xfrm>
            <a:off x="915259" y="535208"/>
            <a:ext cx="7623110" cy="12341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fr-BE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  <a:ea typeface="+mn-ea"/>
                <a:cs typeface="+mn-cs"/>
              </a:rPr>
              <a:t>2. </a:t>
            </a:r>
            <a:r>
              <a:rPr lang="fr-F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RESPONSABILITES POUR MOBILISER LA COMMUNAUTE.</a:t>
            </a:r>
            <a:endParaRPr 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5A76B6-647D-4281-BFC9-F1296DBB3E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1039" y="1682130"/>
            <a:ext cx="1752657" cy="161034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AA6B1E3-7E04-450B-8807-6E95041D02A1}"/>
              </a:ext>
            </a:extLst>
          </p:cNvPr>
          <p:cNvSpPr txBox="1"/>
          <p:nvPr/>
        </p:nvSpPr>
        <p:spPr>
          <a:xfrm>
            <a:off x="68263" y="1560443"/>
            <a:ext cx="6717450" cy="8463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Font typeface="Wingdings" panose="05000000000000000000" pitchFamily="2" charset="2"/>
              <a:buChar char="q"/>
            </a:pPr>
            <a:r>
              <a:rPr lang="fr-FR" sz="2800" dirty="0">
                <a:solidFill>
                  <a:prstClr val="black"/>
                </a:solidFill>
              </a:rPr>
              <a:t> </a:t>
            </a:r>
            <a:r>
              <a:rPr lang="fr-FR" sz="2400" dirty="0">
                <a:solidFill>
                  <a:prstClr val="black"/>
                </a:solidFill>
              </a:rPr>
              <a:t>Avoir un bon </a:t>
            </a:r>
            <a:r>
              <a:rPr lang="fr-FR" sz="2400" b="1" dirty="0">
                <a:solidFill>
                  <a:prstClr val="black"/>
                </a:solidFill>
              </a:rPr>
              <a:t>comportement</a:t>
            </a:r>
            <a:r>
              <a:rPr lang="fr-FR" sz="2400" dirty="0">
                <a:solidFill>
                  <a:prstClr val="black"/>
                </a:solidFill>
              </a:rPr>
              <a:t> dans la communauté afin de se faire accepter, </a:t>
            </a:r>
          </a:p>
          <a:p>
            <a:pPr lvl="0" algn="just">
              <a:buFont typeface="Wingdings" panose="05000000000000000000" pitchFamily="2" charset="2"/>
              <a:buChar char="q"/>
            </a:pPr>
            <a:r>
              <a:rPr lang="fr-BE" sz="2400" dirty="0">
                <a:solidFill>
                  <a:prstClr val="black"/>
                </a:solidFill>
              </a:rPr>
              <a:t> Tenir des rencontres régulières avec les différents </a:t>
            </a:r>
            <a:r>
              <a:rPr lang="fr-BE" sz="2400" b="1" dirty="0">
                <a:solidFill>
                  <a:prstClr val="black"/>
                </a:solidFill>
              </a:rPr>
              <a:t>leaders de la communauté et les autorités politico administratives</a:t>
            </a:r>
            <a:r>
              <a:rPr lang="fr-BE" sz="2400" dirty="0">
                <a:solidFill>
                  <a:prstClr val="black"/>
                </a:solidFill>
              </a:rPr>
              <a:t>,</a:t>
            </a:r>
          </a:p>
          <a:p>
            <a:pPr lvl="0" algn="just">
              <a:buFont typeface="Wingdings" panose="05000000000000000000" pitchFamily="2" charset="2"/>
              <a:buChar char="q"/>
            </a:pPr>
            <a:r>
              <a:rPr lang="fr-FR" sz="2400" dirty="0">
                <a:solidFill>
                  <a:prstClr val="black"/>
                </a:solidFill>
              </a:rPr>
              <a:t>Organiser des </a:t>
            </a:r>
            <a:r>
              <a:rPr lang="fr-FR" sz="2400" b="1" dirty="0">
                <a:solidFill>
                  <a:prstClr val="black"/>
                </a:solidFill>
              </a:rPr>
              <a:t>séances de sensibilisation </a:t>
            </a:r>
            <a:r>
              <a:rPr lang="fr-FR" sz="2400" dirty="0">
                <a:solidFill>
                  <a:prstClr val="black"/>
                </a:solidFill>
              </a:rPr>
              <a:t>a l'endroit des membres des ménages/communauté,</a:t>
            </a:r>
          </a:p>
          <a:p>
            <a:pPr lvl="0" algn="just">
              <a:buFont typeface="Wingdings" panose="05000000000000000000" pitchFamily="2" charset="2"/>
              <a:buChar char="q"/>
            </a:pPr>
            <a:r>
              <a:rPr lang="fr-FR" sz="2400" dirty="0">
                <a:solidFill>
                  <a:prstClr val="black"/>
                </a:solidFill>
              </a:rPr>
              <a:t>Avoir une </a:t>
            </a:r>
            <a:r>
              <a:rPr lang="fr-FR" sz="2400" b="1" dirty="0">
                <a:solidFill>
                  <a:prstClr val="black"/>
                </a:solidFill>
              </a:rPr>
              <a:t>écoute particulière </a:t>
            </a:r>
            <a:r>
              <a:rPr lang="fr-FR" sz="2400" dirty="0">
                <a:solidFill>
                  <a:prstClr val="black"/>
                </a:solidFill>
              </a:rPr>
              <a:t>aux préoccupations de la communauté et remontée les problèmes/rumeurs,</a:t>
            </a:r>
          </a:p>
          <a:p>
            <a:pPr lvl="0" algn="just">
              <a:buFont typeface="Wingdings" panose="05000000000000000000" pitchFamily="2" charset="2"/>
              <a:buChar char="q"/>
            </a:pPr>
            <a:r>
              <a:rPr lang="fr-FR" sz="2400" b="1" dirty="0">
                <a:solidFill>
                  <a:prstClr val="black"/>
                </a:solidFill>
              </a:rPr>
              <a:t>Compatir aux douleurs/difficultés </a:t>
            </a:r>
            <a:r>
              <a:rPr lang="fr-FR" sz="2400" dirty="0">
                <a:solidFill>
                  <a:prstClr val="black"/>
                </a:solidFill>
              </a:rPr>
              <a:t>des familles selon la coutume,</a:t>
            </a:r>
            <a:endParaRPr lang="en-GB" sz="2400" dirty="0">
              <a:solidFill>
                <a:prstClr val="black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en-GB" sz="2800" dirty="0">
              <a:solidFill>
                <a:prstClr val="black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en-GB" sz="2800" dirty="0">
              <a:solidFill>
                <a:prstClr val="black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en-GB" sz="2800" dirty="0">
              <a:solidFill>
                <a:prstClr val="black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en-GB" sz="2800" dirty="0">
              <a:solidFill>
                <a:prstClr val="black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en-GB" sz="2800" dirty="0">
              <a:solidFill>
                <a:prstClr val="black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en-GB" sz="2800" dirty="0">
              <a:solidFill>
                <a:prstClr val="black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en-GB" sz="2800" dirty="0">
              <a:solidFill>
                <a:prstClr val="black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en-GB" sz="2800" dirty="0">
              <a:solidFill>
                <a:prstClr val="black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fr-BE" sz="2800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85A3863-C024-48D0-B962-7D40699A6BF3}"/>
              </a:ext>
            </a:extLst>
          </p:cNvPr>
          <p:cNvCxnSpPr/>
          <p:nvPr/>
        </p:nvCxnSpPr>
        <p:spPr>
          <a:xfrm>
            <a:off x="824947" y="897942"/>
            <a:ext cx="74941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43154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BD5B77EF-958D-4C5F-9A20-97C335E4814F}"/>
              </a:ext>
            </a:extLst>
          </p:cNvPr>
          <p:cNvSpPr txBox="1">
            <a:spLocks/>
          </p:cNvSpPr>
          <p:nvPr/>
        </p:nvSpPr>
        <p:spPr>
          <a:xfrm>
            <a:off x="1043607" y="-128705"/>
            <a:ext cx="6858001" cy="1214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BE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C.</a:t>
            </a:r>
            <a:r>
              <a:rPr lang="fr-FR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 RESPONSABILITES POUR LA SBC</a:t>
            </a:r>
            <a:r>
              <a:rPr lang="fr-BE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.</a:t>
            </a:r>
          </a:p>
        </p:txBody>
      </p:sp>
      <p:pic>
        <p:nvPicPr>
          <p:cNvPr id="11" name="Picture 4" descr="drapeau-anim012">
            <a:extLst>
              <a:ext uri="{FF2B5EF4-FFF2-40B4-BE49-F238E27FC236}">
                <a16:creationId xmlns:a16="http://schemas.microsoft.com/office/drawing/2014/main" id="{C57E78A4-0A75-4FE2-8966-59605BBFD4A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2178"/>
            <a:ext cx="1143000" cy="81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 9">
            <a:extLst>
              <a:ext uri="{FF2B5EF4-FFF2-40B4-BE49-F238E27FC236}">
                <a16:creationId xmlns:a16="http://schemas.microsoft.com/office/drawing/2014/main" id="{2F8B81A4-997D-4CCC-8978-D10944636C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AF6"/>
              </a:clrFrom>
              <a:clrTo>
                <a:srgbClr val="FBFA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4" t="1550" r="9424" b="5469"/>
          <a:stretch>
            <a:fillRect/>
          </a:stretch>
        </p:blipFill>
        <p:spPr bwMode="auto">
          <a:xfrm>
            <a:off x="8001000" y="59477"/>
            <a:ext cx="1074738" cy="838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45325F84-F4E8-4C06-94F1-CAA8CE842F37}"/>
              </a:ext>
            </a:extLst>
          </p:cNvPr>
          <p:cNvSpPr txBox="1">
            <a:spLocks/>
          </p:cNvSpPr>
          <p:nvPr/>
        </p:nvSpPr>
        <p:spPr>
          <a:xfrm>
            <a:off x="915259" y="844906"/>
            <a:ext cx="7623110" cy="12341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fr-BE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  <a:ea typeface="+mn-ea"/>
                <a:cs typeface="+mn-cs"/>
              </a:rPr>
              <a:t>3. </a:t>
            </a:r>
            <a:r>
              <a:rPr lang="fr-BE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CONDUITE A TENIR AU NIVEAU DE LA COMMUNAUTE LORSQU’UN CAS ALERTE EST IDENTIFIE. 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636FC731-81DA-4882-BD2F-03B933A2CE28}"/>
              </a:ext>
            </a:extLst>
          </p:cNvPr>
          <p:cNvSpPr txBox="1">
            <a:spLocks/>
          </p:cNvSpPr>
          <p:nvPr/>
        </p:nvSpPr>
        <p:spPr>
          <a:xfrm>
            <a:off x="377891" y="1959827"/>
            <a:ext cx="7523718" cy="367563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fr-BE" dirty="0">
                <a:solidFill>
                  <a:prstClr val="black"/>
                </a:solidFill>
              </a:rPr>
              <a:t>Notifier le cas à son superviseur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BE" dirty="0">
                <a:solidFill>
                  <a:prstClr val="black"/>
                </a:solidFill>
              </a:rPr>
              <a:t>Orienter la famille sur la conduite à tenir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BE" dirty="0">
                <a:solidFill>
                  <a:prstClr val="black"/>
                </a:solidFill>
              </a:rPr>
              <a:t>Aider à dresser la liste des personnes ayant été en contact avec le cas alerte si cas validé par le superviseur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BE" dirty="0">
                <a:solidFill>
                  <a:prstClr val="black"/>
                </a:solidFill>
              </a:rPr>
              <a:t>NB: chaque relais communautaire doit avoir le numéro de son superviseur.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BE" dirty="0"/>
              <a:t>Les activités du RECO sont suivies par son superviseur et les RECO avec « faible » performance seront remplacés.</a:t>
            </a:r>
            <a:endParaRPr lang="fr-FR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06AB8B4-8C93-4C50-97D6-A4286C285E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2443" y="5080624"/>
            <a:ext cx="2792896" cy="1697073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EB5EB8A-242F-4476-9BB9-D22AE3C67C65}"/>
              </a:ext>
            </a:extLst>
          </p:cNvPr>
          <p:cNvCxnSpPr/>
          <p:nvPr/>
        </p:nvCxnSpPr>
        <p:spPr>
          <a:xfrm>
            <a:off x="824947" y="1070429"/>
            <a:ext cx="74941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59397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93183" y="815009"/>
            <a:ext cx="8882555" cy="5864087"/>
          </a:xfr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indent="0" fontAlgn="t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None/>
              <a:defRPr/>
            </a:pPr>
            <a:r>
              <a:rPr lang="fr-BE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  <a:ea typeface="ヒラギノ角ゴ Pro W3" pitchFamily="-104" charset="-128"/>
                <a:cs typeface="ヒラギノ角ゴ Pro W3" pitchFamily="-104" charset="-128"/>
              </a:rPr>
              <a:t> </a:t>
            </a:r>
          </a:p>
          <a:p>
            <a:pPr lvl="0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fr-BE" dirty="0">
                <a:solidFill>
                  <a:prstClr val="black"/>
                </a:solidFill>
              </a:rPr>
              <a:t>Maitriser la localisation des sites de supervision (son rayon d’action)</a:t>
            </a:r>
          </a:p>
          <a:p>
            <a:pPr lvl="0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fr-BE" dirty="0">
                <a:solidFill>
                  <a:prstClr val="black"/>
                </a:solidFill>
              </a:rPr>
              <a:t>Assurer la collecte des informations;</a:t>
            </a:r>
          </a:p>
          <a:p>
            <a:pPr lvl="0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fr-BE" dirty="0">
                <a:solidFill>
                  <a:prstClr val="black"/>
                </a:solidFill>
              </a:rPr>
              <a:t>Investiguer toutes les rumeurs et alertes en provenance des RECO</a:t>
            </a:r>
          </a:p>
          <a:p>
            <a:pPr lvl="0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fr-BE" dirty="0">
                <a:solidFill>
                  <a:prstClr val="black"/>
                </a:solidFill>
              </a:rPr>
              <a:t>Rechercher  activement les cas suspects</a:t>
            </a:r>
          </a:p>
          <a:p>
            <a:pPr lvl="0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fr-BE" dirty="0">
                <a:solidFill>
                  <a:prstClr val="black"/>
                </a:solidFill>
              </a:rPr>
              <a:t>Notifier au TL ou l’IT sur le cas suspects (et décès) à alerter; </a:t>
            </a:r>
          </a:p>
          <a:p>
            <a:pPr lvl="0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fr-BE" dirty="0">
                <a:solidFill>
                  <a:prstClr val="black"/>
                </a:solidFill>
              </a:rPr>
              <a:t>S’assurer que le cas suspect (vivant/décès) a été alerté en cas de validation </a:t>
            </a:r>
          </a:p>
          <a:p>
            <a:pPr lvl="0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fr-BE" dirty="0">
                <a:solidFill>
                  <a:prstClr val="black"/>
                </a:solidFill>
              </a:rPr>
              <a:t>Organiser le transfert du cas suspect au centre de traitement de la MVE</a:t>
            </a:r>
          </a:p>
          <a:p>
            <a:pPr lvl="0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fr-BE" dirty="0">
                <a:solidFill>
                  <a:prstClr val="black"/>
                </a:solidFill>
              </a:rPr>
              <a:t>Assurer une supervision des Relais communautaires de son rayon d’action</a:t>
            </a:r>
          </a:p>
          <a:p>
            <a:pPr lvl="0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fr-BE" dirty="0">
                <a:solidFill>
                  <a:prstClr val="black"/>
                </a:solidFill>
              </a:rPr>
              <a:t>Faire la recherche active des cas suspects dans les formations sanitaires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52DA359-B1A6-40B9-AED4-AB7E79667854}"/>
              </a:ext>
            </a:extLst>
          </p:cNvPr>
          <p:cNvSpPr txBox="1">
            <a:spLocks/>
          </p:cNvSpPr>
          <p:nvPr/>
        </p:nvSpPr>
        <p:spPr>
          <a:xfrm>
            <a:off x="1043607" y="-128705"/>
            <a:ext cx="6858001" cy="1214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BE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C.</a:t>
            </a:r>
            <a:r>
              <a:rPr lang="fr-FR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 RESPONSABILITES POUR LA SBC</a:t>
            </a:r>
            <a:r>
              <a:rPr lang="fr-BE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.</a:t>
            </a:r>
          </a:p>
        </p:txBody>
      </p:sp>
      <p:pic>
        <p:nvPicPr>
          <p:cNvPr id="9" name="Picture 4" descr="drapeau-anim012">
            <a:extLst>
              <a:ext uri="{FF2B5EF4-FFF2-40B4-BE49-F238E27FC236}">
                <a16:creationId xmlns:a16="http://schemas.microsoft.com/office/drawing/2014/main" id="{BF5AE876-33CE-406D-9000-B957B9DC567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2178"/>
            <a:ext cx="1143000" cy="81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746D53A-1E76-4CA3-A9EB-DF353DAF94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AF6"/>
              </a:clrFrom>
              <a:clrTo>
                <a:srgbClr val="FBFA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4" t="1550" r="9424" b="5469"/>
          <a:stretch>
            <a:fillRect/>
          </a:stretch>
        </p:blipFill>
        <p:spPr bwMode="auto">
          <a:xfrm>
            <a:off x="8001000" y="59477"/>
            <a:ext cx="1074738" cy="838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re 1">
            <a:extLst>
              <a:ext uri="{FF2B5EF4-FFF2-40B4-BE49-F238E27FC236}">
                <a16:creationId xmlns:a16="http://schemas.microsoft.com/office/drawing/2014/main" id="{08069ACE-1E03-4D59-A8DB-804F70928EBE}"/>
              </a:ext>
            </a:extLst>
          </p:cNvPr>
          <p:cNvSpPr txBox="1">
            <a:spLocks/>
          </p:cNvSpPr>
          <p:nvPr/>
        </p:nvSpPr>
        <p:spPr>
          <a:xfrm>
            <a:off x="661052" y="481729"/>
            <a:ext cx="7623110" cy="12341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fr-BE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  <a:ea typeface="+mn-ea"/>
                <a:cs typeface="+mn-cs"/>
              </a:rPr>
              <a:t>4. </a:t>
            </a:r>
            <a:r>
              <a:rPr lang="fr-F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RESPONSABILITES DU SUPERVISEUR</a:t>
            </a:r>
            <a:r>
              <a:rPr lang="fr-BE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. 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ABE680C-71A0-417A-829D-F709625F6A67}"/>
              </a:ext>
            </a:extLst>
          </p:cNvPr>
          <p:cNvCxnSpPr>
            <a:cxnSpLocks/>
          </p:cNvCxnSpPr>
          <p:nvPr/>
        </p:nvCxnSpPr>
        <p:spPr>
          <a:xfrm>
            <a:off x="1380493" y="897942"/>
            <a:ext cx="65211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21798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93183" y="815009"/>
            <a:ext cx="8882555" cy="5864087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fontAlgn="t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None/>
              <a:defRPr/>
            </a:pPr>
            <a:r>
              <a:rPr lang="fr-BE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  <a:ea typeface="ヒラギノ角ゴ Pro W3" pitchFamily="-104" charset="-128"/>
                <a:cs typeface="ヒラギノ角ゴ Pro W3" pitchFamily="-104" charset="-128"/>
              </a:rPr>
              <a:t> </a:t>
            </a:r>
          </a:p>
          <a:p>
            <a:pPr lvl="0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fr-BE" dirty="0"/>
              <a:t>NB: Le superviseur doit utiliser les définitions des cas à sa possession (définition d’un cas suspect et la définition d’un cas probable) afin de filtrer toutes les alertes en provenance des RECO.</a:t>
            </a:r>
          </a:p>
          <a:p>
            <a:pPr lvl="0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fr-BE" dirty="0"/>
              <a:t>La « performance » de chaque RECO est suivie avec la fiche de monitoring des RECO et une réunion de suivi est faite chaque deux semaines pour comprendre les difficultés et encourager chaque RECO à mieux faire le travail.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52DA359-B1A6-40B9-AED4-AB7E79667854}"/>
              </a:ext>
            </a:extLst>
          </p:cNvPr>
          <p:cNvSpPr txBox="1">
            <a:spLocks/>
          </p:cNvSpPr>
          <p:nvPr/>
        </p:nvSpPr>
        <p:spPr>
          <a:xfrm>
            <a:off x="1043607" y="-128705"/>
            <a:ext cx="6858001" cy="1214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BE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C.</a:t>
            </a:r>
            <a:r>
              <a:rPr lang="fr-FR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 RESPONSABILITES POUR LA SBC</a:t>
            </a:r>
            <a:r>
              <a:rPr lang="fr-BE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.</a:t>
            </a:r>
          </a:p>
        </p:txBody>
      </p:sp>
      <p:pic>
        <p:nvPicPr>
          <p:cNvPr id="9" name="Picture 4" descr="drapeau-anim012">
            <a:extLst>
              <a:ext uri="{FF2B5EF4-FFF2-40B4-BE49-F238E27FC236}">
                <a16:creationId xmlns:a16="http://schemas.microsoft.com/office/drawing/2014/main" id="{BF5AE876-33CE-406D-9000-B957B9DC567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2178"/>
            <a:ext cx="1143000" cy="81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746D53A-1E76-4CA3-A9EB-DF353DAF94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AF6"/>
              </a:clrFrom>
              <a:clrTo>
                <a:srgbClr val="FBFA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4" t="1550" r="9424" b="5469"/>
          <a:stretch>
            <a:fillRect/>
          </a:stretch>
        </p:blipFill>
        <p:spPr bwMode="auto">
          <a:xfrm>
            <a:off x="8001000" y="59477"/>
            <a:ext cx="1074738" cy="838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re 1">
            <a:extLst>
              <a:ext uri="{FF2B5EF4-FFF2-40B4-BE49-F238E27FC236}">
                <a16:creationId xmlns:a16="http://schemas.microsoft.com/office/drawing/2014/main" id="{08069ACE-1E03-4D59-A8DB-804F70928EBE}"/>
              </a:ext>
            </a:extLst>
          </p:cNvPr>
          <p:cNvSpPr txBox="1">
            <a:spLocks/>
          </p:cNvSpPr>
          <p:nvPr/>
        </p:nvSpPr>
        <p:spPr>
          <a:xfrm>
            <a:off x="661052" y="481729"/>
            <a:ext cx="7623110" cy="12341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fr-BE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  <a:ea typeface="+mn-ea"/>
                <a:cs typeface="+mn-cs"/>
              </a:rPr>
              <a:t>4. </a:t>
            </a:r>
            <a:r>
              <a:rPr lang="fr-F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RESPONSABILITES DU SUPERVISEUR</a:t>
            </a:r>
            <a:r>
              <a:rPr lang="fr-BE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. 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ABE680C-71A0-417A-829D-F709625F6A67}"/>
              </a:ext>
            </a:extLst>
          </p:cNvPr>
          <p:cNvCxnSpPr>
            <a:cxnSpLocks/>
          </p:cNvCxnSpPr>
          <p:nvPr/>
        </p:nvCxnSpPr>
        <p:spPr>
          <a:xfrm>
            <a:off x="1380493" y="897942"/>
            <a:ext cx="65211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5578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1BB8F8-4AB6-4FB7-93D7-DE81143AC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2" y="235160"/>
            <a:ext cx="7886700" cy="1325563"/>
          </a:xfrm>
        </p:spPr>
        <p:txBody>
          <a:bodyPr/>
          <a:lstStyle/>
          <a:p>
            <a:pPr algn="ctr"/>
            <a:r>
              <a:rPr lang="fr-FR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PLAN</a:t>
            </a:r>
            <a:endParaRPr lang="fr-B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6FB953-05D4-4966-8757-F877A621B8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1" y="1996338"/>
            <a:ext cx="7886700" cy="4351338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fr-BE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CONNAISSANCES SUR LA MALADIE A VIRUS EBOLA; 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fr-BE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ORGANISATION DE LA SURVEILLANCE A BASE COMMUNAUTAIRE (SBC);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RESPONSABILITES POUR LA SBC;</a:t>
            </a:r>
          </a:p>
          <a:p>
            <a:pPr marL="514350" indent="-514350">
              <a:buFont typeface="+mj-lt"/>
              <a:buAutoNum type="alphaUcPeriod"/>
            </a:pP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OUTILS UTILISES;</a:t>
            </a:r>
          </a:p>
          <a:p>
            <a:pPr marL="514350" indent="-514350">
              <a:buFont typeface="+mj-lt"/>
              <a:buAutoNum type="alphaUcPeriod"/>
            </a:pP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CONCLUSION.</a:t>
            </a:r>
          </a:p>
        </p:txBody>
      </p:sp>
      <p:pic>
        <p:nvPicPr>
          <p:cNvPr id="4" name="Picture 4" descr="drapeau-anim012">
            <a:extLst>
              <a:ext uri="{FF2B5EF4-FFF2-40B4-BE49-F238E27FC236}">
                <a16:creationId xmlns:a16="http://schemas.microsoft.com/office/drawing/2014/main" id="{B8547CE6-A4E3-46FB-833E-0B078014C29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2178"/>
            <a:ext cx="1143000" cy="81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9">
            <a:extLst>
              <a:ext uri="{FF2B5EF4-FFF2-40B4-BE49-F238E27FC236}">
                <a16:creationId xmlns:a16="http://schemas.microsoft.com/office/drawing/2014/main" id="{A32A2277-4E41-411B-B4D8-D848E69B20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AF6"/>
              </a:clrFrom>
              <a:clrTo>
                <a:srgbClr val="FBFA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4" t="1550" r="9424" b="5469"/>
          <a:stretch>
            <a:fillRect/>
          </a:stretch>
        </p:blipFill>
        <p:spPr bwMode="auto">
          <a:xfrm>
            <a:off x="8001000" y="59477"/>
            <a:ext cx="1074738" cy="838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5A313EA-8990-4354-B632-31DC2DFA0174}"/>
              </a:ext>
            </a:extLst>
          </p:cNvPr>
          <p:cNvCxnSpPr/>
          <p:nvPr/>
        </p:nvCxnSpPr>
        <p:spPr>
          <a:xfrm>
            <a:off x="934278" y="1331843"/>
            <a:ext cx="74941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68434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28650" y="1510748"/>
            <a:ext cx="7886700" cy="3627782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fr-FR" dirty="0">
                <a:solidFill>
                  <a:prstClr val="black"/>
                </a:solidFill>
              </a:rPr>
              <a:t>La </a:t>
            </a:r>
            <a:r>
              <a:rPr lang="fr-FR" dirty="0">
                <a:solidFill>
                  <a:prstClr val="black"/>
                </a:solidFill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définition</a:t>
            </a:r>
            <a:r>
              <a:rPr lang="fr-FR" dirty="0">
                <a:solidFill>
                  <a:prstClr val="black"/>
                </a:solidFill>
              </a:rPr>
              <a:t> communautaire des cas (cas alerte);</a:t>
            </a:r>
          </a:p>
          <a:p>
            <a:pPr marL="0" indent="0">
              <a:buNone/>
            </a:pPr>
            <a:endParaRPr lang="fr-FR" dirty="0">
              <a:solidFill>
                <a:prstClr val="black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fr-FR" dirty="0">
                <a:solidFill>
                  <a:prstClr val="black"/>
                </a:solidFill>
              </a:rPr>
              <a:t>Fiche de surveillance communautaire (RECO);</a:t>
            </a:r>
          </a:p>
          <a:p>
            <a:pPr marL="0" indent="0">
              <a:buNone/>
            </a:pPr>
            <a:endParaRPr lang="fr-FR" dirty="0">
              <a:solidFill>
                <a:prstClr val="black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fr-FR" dirty="0">
                <a:solidFill>
                  <a:prstClr val="black"/>
                </a:solidFill>
              </a:rPr>
              <a:t>Fiche de synthèse SBC (superviseur);</a:t>
            </a:r>
          </a:p>
          <a:p>
            <a:pPr>
              <a:buFont typeface="Wingdings" panose="05000000000000000000" pitchFamily="2" charset="2"/>
              <a:buChar char="q"/>
            </a:pPr>
            <a:endParaRPr lang="fr-FR" dirty="0">
              <a:solidFill>
                <a:prstClr val="black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fr-FR" dirty="0">
                <a:solidFill>
                  <a:prstClr val="black"/>
                </a:solidFill>
              </a:rPr>
              <a:t>Fiche de monitoring des RECO (superviseur).</a:t>
            </a:r>
          </a:p>
          <a:p>
            <a:pPr marL="0" indent="0">
              <a:buNone/>
            </a:pP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91890FE-0293-416C-B9FA-B8FDA4024495}"/>
              </a:ext>
            </a:extLst>
          </p:cNvPr>
          <p:cNvSpPr txBox="1">
            <a:spLocks/>
          </p:cNvSpPr>
          <p:nvPr/>
        </p:nvSpPr>
        <p:spPr>
          <a:xfrm>
            <a:off x="1043607" y="72177"/>
            <a:ext cx="6858001" cy="10139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BE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D.</a:t>
            </a:r>
            <a:r>
              <a:rPr lang="fr-FR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 OUTILS UTILISES</a:t>
            </a:r>
            <a:r>
              <a:rPr lang="fr-BE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.</a:t>
            </a:r>
          </a:p>
        </p:txBody>
      </p:sp>
      <p:pic>
        <p:nvPicPr>
          <p:cNvPr id="9" name="Picture 4" descr="drapeau-anim012">
            <a:extLst>
              <a:ext uri="{FF2B5EF4-FFF2-40B4-BE49-F238E27FC236}">
                <a16:creationId xmlns:a16="http://schemas.microsoft.com/office/drawing/2014/main" id="{722ECD6A-0260-4D5D-8F70-123A7749AC0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2178"/>
            <a:ext cx="1143000" cy="81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F567819-A22F-41FF-914A-07BDF9BB61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BFAF6"/>
              </a:clrFrom>
              <a:clrTo>
                <a:srgbClr val="FBFA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4" t="1550" r="9424" b="5469"/>
          <a:stretch>
            <a:fillRect/>
          </a:stretch>
        </p:blipFill>
        <p:spPr bwMode="auto">
          <a:xfrm>
            <a:off x="8001000" y="59477"/>
            <a:ext cx="1074738" cy="838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6EEE4C7-AC13-4CBF-8F57-643DBC9102E1}"/>
              </a:ext>
            </a:extLst>
          </p:cNvPr>
          <p:cNvCxnSpPr>
            <a:cxnSpLocks/>
          </p:cNvCxnSpPr>
          <p:nvPr/>
        </p:nvCxnSpPr>
        <p:spPr>
          <a:xfrm>
            <a:off x="1021245" y="1086123"/>
            <a:ext cx="68803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90020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C7BDC4-48A2-45A9-ACEA-BE83461DE9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81539"/>
            <a:ext cx="7886700" cy="4795424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fr-FR" dirty="0">
                <a:solidFill>
                  <a:prstClr val="black"/>
                </a:solidFill>
              </a:rPr>
              <a:t>Surveillance à base communautaire est celle dont la communauté est impliquée au premier plan avec le relais communautaire comme un acteur majeur.</a:t>
            </a:r>
          </a:p>
          <a:p>
            <a:pPr marL="0" indent="0">
              <a:buNone/>
            </a:pPr>
            <a:endParaRPr lang="fr-FR" dirty="0">
              <a:solidFill>
                <a:prstClr val="black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fr-FR" dirty="0">
                <a:solidFill>
                  <a:prstClr val="black"/>
                </a:solidFill>
              </a:rPr>
              <a:t>Le RECO </a:t>
            </a:r>
            <a:r>
              <a:rPr lang="fr-BE" dirty="0">
                <a:solidFill>
                  <a:prstClr val="black"/>
                </a:solidFill>
              </a:rPr>
              <a:t>a</a:t>
            </a:r>
            <a:r>
              <a:rPr lang="fr-FR" dirty="0">
                <a:solidFill>
                  <a:prstClr val="black"/>
                </a:solidFill>
              </a:rPr>
              <a:t> pour but d’une part de détecter et de notifier tous les cas et d’autre part de mobiliser la communauté à s’engager contre la maladie a virus Ebola.</a:t>
            </a:r>
          </a:p>
          <a:p>
            <a:pPr marL="0" indent="0">
              <a:buNone/>
            </a:pPr>
            <a:endParaRPr lang="fr-BE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39D494C-E423-451F-9E50-B0409A759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571" y="73623"/>
            <a:ext cx="7056857" cy="1214828"/>
          </a:xfrm>
        </p:spPr>
        <p:txBody>
          <a:bodyPr>
            <a:noAutofit/>
          </a:bodyPr>
          <a:lstStyle/>
          <a:p>
            <a:pPr algn="ctr"/>
            <a:r>
              <a:rPr lang="fr-BE" sz="3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E. CONCLUSION.</a:t>
            </a:r>
            <a:endParaRPr lang="fr-BE" sz="3800" dirty="0"/>
          </a:p>
        </p:txBody>
      </p:sp>
      <p:pic>
        <p:nvPicPr>
          <p:cNvPr id="5" name="Picture 4" descr="drapeau-anim012">
            <a:extLst>
              <a:ext uri="{FF2B5EF4-FFF2-40B4-BE49-F238E27FC236}">
                <a16:creationId xmlns:a16="http://schemas.microsoft.com/office/drawing/2014/main" id="{108A75F2-7E02-4F11-A483-E04C0DF431B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2178"/>
            <a:ext cx="1143000" cy="81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9">
            <a:extLst>
              <a:ext uri="{FF2B5EF4-FFF2-40B4-BE49-F238E27FC236}">
                <a16:creationId xmlns:a16="http://schemas.microsoft.com/office/drawing/2014/main" id="{E9657CB8-3238-4A82-94E1-AD9AD0C13B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AF6"/>
              </a:clrFrom>
              <a:clrTo>
                <a:srgbClr val="FBFA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4" t="1550" r="9424" b="5469"/>
          <a:stretch>
            <a:fillRect/>
          </a:stretch>
        </p:blipFill>
        <p:spPr bwMode="auto">
          <a:xfrm>
            <a:off x="8001000" y="59477"/>
            <a:ext cx="1074738" cy="838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1B524D6-9A42-4F8E-AE25-4840948DE8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8811" y="4482548"/>
            <a:ext cx="2848513" cy="230182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DBBEB74-AC6E-4B8E-8440-D35542A46CEC}"/>
              </a:ext>
            </a:extLst>
          </p:cNvPr>
          <p:cNvCxnSpPr/>
          <p:nvPr/>
        </p:nvCxnSpPr>
        <p:spPr>
          <a:xfrm>
            <a:off x="824947" y="1091211"/>
            <a:ext cx="74941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96778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622FCD-BC3A-4799-93B1-64185D017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9252" y="281654"/>
            <a:ext cx="7056857" cy="1214828"/>
          </a:xfrm>
        </p:spPr>
        <p:txBody>
          <a:bodyPr>
            <a:noAutofit/>
          </a:bodyPr>
          <a:lstStyle/>
          <a:p>
            <a:r>
              <a:rPr lang="fr-BE" sz="3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A. CONNAISSANCES SUR LA MALADIE A VIRUS EBOLA.</a:t>
            </a:r>
            <a:endParaRPr lang="fr-BE" sz="3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D65CEA-1441-4913-ACF9-EB191787F2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2999" y="2337021"/>
            <a:ext cx="6858001" cy="2681061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fr-BE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QU’EST-CE QUE LA MALADIE A VIRUS EBOLA ?</a:t>
            </a:r>
          </a:p>
          <a:p>
            <a:pPr marL="457200" indent="-457200">
              <a:buFont typeface="+mj-lt"/>
              <a:buAutoNum type="arabicPeriod"/>
            </a:pPr>
            <a:endParaRPr lang="fr-BE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COMMENT SE TRANSMET LA MALADIE ?</a:t>
            </a:r>
          </a:p>
          <a:p>
            <a:pPr marL="457200" indent="-457200">
              <a:buFont typeface="+mj-lt"/>
              <a:buAutoNum type="arabicPeriod"/>
            </a:pPr>
            <a:endParaRPr lang="en-US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fr-BE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COMMENT SE MANIFESTE LA MALADIE ?</a:t>
            </a:r>
          </a:p>
          <a:p>
            <a:pPr marL="457200" indent="-457200">
              <a:buFont typeface="+mj-lt"/>
              <a:buAutoNum type="arabicPeriod"/>
            </a:pPr>
            <a:endParaRPr lang="fr-BE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fr-BE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QU’EST CE QU’UN CONTACT?</a:t>
            </a:r>
          </a:p>
          <a:p>
            <a:pPr marL="0" indent="0">
              <a:buNone/>
            </a:pPr>
            <a:endParaRPr lang="en-US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  <a:p>
            <a:endParaRPr lang="en-US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  <a:p>
            <a:endParaRPr lang="en-US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  <a:p>
            <a:endParaRPr lang="en-US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  <a:p>
            <a:endParaRPr lang="fr-BE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</p:txBody>
      </p:sp>
      <p:pic>
        <p:nvPicPr>
          <p:cNvPr id="4" name="Picture 4" descr="drapeau-anim012">
            <a:extLst>
              <a:ext uri="{FF2B5EF4-FFF2-40B4-BE49-F238E27FC236}">
                <a16:creationId xmlns:a16="http://schemas.microsoft.com/office/drawing/2014/main" id="{11F303DF-AFB5-4078-8A2F-0764094C5E5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2178"/>
            <a:ext cx="1143000" cy="81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9">
            <a:extLst>
              <a:ext uri="{FF2B5EF4-FFF2-40B4-BE49-F238E27FC236}">
                <a16:creationId xmlns:a16="http://schemas.microsoft.com/office/drawing/2014/main" id="{0C82BF13-1EC9-447C-AEAA-62E4CC96C6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AF6"/>
              </a:clrFrom>
              <a:clrTo>
                <a:srgbClr val="FBFA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4" t="1550" r="9424" b="5469"/>
          <a:stretch>
            <a:fillRect/>
          </a:stretch>
        </p:blipFill>
        <p:spPr bwMode="auto">
          <a:xfrm>
            <a:off x="8001000" y="59477"/>
            <a:ext cx="1074738" cy="838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BE3A29B-19C9-411B-BD7B-529046C29E03}"/>
              </a:ext>
            </a:extLst>
          </p:cNvPr>
          <p:cNvCxnSpPr/>
          <p:nvPr/>
        </p:nvCxnSpPr>
        <p:spPr>
          <a:xfrm>
            <a:off x="802004" y="1668727"/>
            <a:ext cx="74941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25187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66256" y="1065663"/>
            <a:ext cx="6611485" cy="1234191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lang="fr-BE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  <a:ea typeface="+mn-ea"/>
                <a:cs typeface="+mn-cs"/>
              </a:rPr>
              <a:t>1. QU’EST-CE QUE LA MALADIE A VIRUS EBOLA ?</a:t>
            </a:r>
            <a:endParaRPr 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8912" y="2299855"/>
            <a:ext cx="8439912" cy="4082657"/>
          </a:xfrm>
        </p:spPr>
        <p:txBody>
          <a:bodyPr>
            <a:normAutofit/>
          </a:bodyPr>
          <a:lstStyle/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endParaRPr lang="fr-FR" dirty="0"/>
          </a:p>
          <a:p>
            <a:endParaRPr lang="fr-FR" dirty="0"/>
          </a:p>
          <a:p>
            <a:pPr algn="just">
              <a:buFont typeface="Wingdings" panose="05000000000000000000" pitchFamily="2" charset="2"/>
              <a:buChar char="q"/>
            </a:pPr>
            <a:r>
              <a:rPr lang="fr-FR" dirty="0"/>
              <a:t>Une maladie causée par le virus Ébola;</a:t>
            </a:r>
          </a:p>
          <a:p>
            <a:pPr algn="just">
              <a:buFont typeface="Wingdings" panose="05000000000000000000" pitchFamily="2" charset="2"/>
              <a:buChar char="q"/>
            </a:pPr>
            <a:endParaRPr lang="fr-FR" dirty="0"/>
          </a:p>
          <a:p>
            <a:pPr algn="just">
              <a:buFont typeface="Wingdings" panose="05000000000000000000" pitchFamily="2" charset="2"/>
              <a:buChar char="q"/>
            </a:pPr>
            <a:r>
              <a:rPr lang="fr-FR" dirty="0"/>
              <a:t>Maladie grave qui se transmet facilement d’une personne à une autre et cause beaucoup de décès.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315" y="2220431"/>
            <a:ext cx="4067369" cy="1479802"/>
          </a:xfrm>
          <a:prstGeom prst="rect">
            <a:avLst/>
          </a:prstGeom>
        </p:spPr>
      </p:pic>
      <p:pic>
        <p:nvPicPr>
          <p:cNvPr id="7" name="Picture 4" descr="drapeau-anim012">
            <a:extLst>
              <a:ext uri="{FF2B5EF4-FFF2-40B4-BE49-F238E27FC236}">
                <a16:creationId xmlns:a16="http://schemas.microsoft.com/office/drawing/2014/main" id="{0F2659C7-50CF-4D3C-BF97-D64F90DB507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2178"/>
            <a:ext cx="1143000" cy="81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 9">
            <a:extLst>
              <a:ext uri="{FF2B5EF4-FFF2-40B4-BE49-F238E27FC236}">
                <a16:creationId xmlns:a16="http://schemas.microsoft.com/office/drawing/2014/main" id="{C56C2B60-FE2E-4327-9637-84813E928E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BFAF6"/>
              </a:clrFrom>
              <a:clrTo>
                <a:srgbClr val="FBFA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4" t="1550" r="9424" b="5469"/>
          <a:stretch>
            <a:fillRect/>
          </a:stretch>
        </p:blipFill>
        <p:spPr bwMode="auto">
          <a:xfrm>
            <a:off x="8001000" y="59477"/>
            <a:ext cx="1074738" cy="838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52B9D96-D7A9-459B-AD0E-A37F5FDA3419}"/>
              </a:ext>
            </a:extLst>
          </p:cNvPr>
          <p:cNvSpPr txBox="1">
            <a:spLocks/>
          </p:cNvSpPr>
          <p:nvPr/>
        </p:nvSpPr>
        <p:spPr>
          <a:xfrm>
            <a:off x="1458493" y="192581"/>
            <a:ext cx="7056857" cy="1214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BE" sz="3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A. CONNAISSANCES SUR LA MALADIE A VIRUS EBOLA.</a:t>
            </a:r>
            <a:endParaRPr lang="fr-BE" sz="3800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70CBF4F-FA7D-4DDF-A0B7-65976F2A8706}"/>
              </a:ext>
            </a:extLst>
          </p:cNvPr>
          <p:cNvCxnSpPr/>
          <p:nvPr/>
        </p:nvCxnSpPr>
        <p:spPr>
          <a:xfrm>
            <a:off x="1021245" y="1407409"/>
            <a:ext cx="74941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365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rapeau-anim012">
            <a:extLst>
              <a:ext uri="{FF2B5EF4-FFF2-40B4-BE49-F238E27FC236}">
                <a16:creationId xmlns:a16="http://schemas.microsoft.com/office/drawing/2014/main" id="{071376E3-D3A8-479B-A842-900B551431F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2178"/>
            <a:ext cx="1143000" cy="81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9">
            <a:extLst>
              <a:ext uri="{FF2B5EF4-FFF2-40B4-BE49-F238E27FC236}">
                <a16:creationId xmlns:a16="http://schemas.microsoft.com/office/drawing/2014/main" id="{D5407120-3CBB-4512-A585-812E304470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AF6"/>
              </a:clrFrom>
              <a:clrTo>
                <a:srgbClr val="FBFA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4" t="1550" r="9424" b="5469"/>
          <a:stretch>
            <a:fillRect/>
          </a:stretch>
        </p:blipFill>
        <p:spPr bwMode="auto">
          <a:xfrm>
            <a:off x="8001000" y="59477"/>
            <a:ext cx="1074738" cy="838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4B51BB6-F8A7-4866-9A8C-1C88B9457618}"/>
              </a:ext>
            </a:extLst>
          </p:cNvPr>
          <p:cNvSpPr txBox="1">
            <a:spLocks/>
          </p:cNvSpPr>
          <p:nvPr/>
        </p:nvSpPr>
        <p:spPr>
          <a:xfrm>
            <a:off x="1359063" y="72178"/>
            <a:ext cx="6425874" cy="1214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BE" sz="3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A. CONNAISSANCES SUR LA MALADIE A VIRUS EBOLA.</a:t>
            </a:r>
            <a:endParaRPr lang="fr-BE" sz="3800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3CF37A5F-E137-4024-864A-E84C6C953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9815" y="1040833"/>
            <a:ext cx="6165692" cy="1234191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2.  COMMENT SE TRANSMET LA MALADIE ?</a:t>
            </a:r>
          </a:p>
        </p:txBody>
      </p:sp>
      <p:pic>
        <p:nvPicPr>
          <p:cNvPr id="8" name="Image 3">
            <a:extLst>
              <a:ext uri="{FF2B5EF4-FFF2-40B4-BE49-F238E27FC236}">
                <a16:creationId xmlns:a16="http://schemas.microsoft.com/office/drawing/2014/main" id="{06D6BAE6-D680-4408-9A9E-AEDC15B05E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395" y="2045253"/>
            <a:ext cx="7886700" cy="4486274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E49ACAB-1703-4875-BF45-7D8A4DDA4EFF}"/>
              </a:ext>
            </a:extLst>
          </p:cNvPr>
          <p:cNvCxnSpPr/>
          <p:nvPr/>
        </p:nvCxnSpPr>
        <p:spPr>
          <a:xfrm>
            <a:off x="931606" y="1295375"/>
            <a:ext cx="74941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2663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80688" y="2023410"/>
            <a:ext cx="2189019" cy="314036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6268" y="1808018"/>
            <a:ext cx="2484582" cy="324196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32786" y="1745761"/>
            <a:ext cx="8009893" cy="28809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3449955" lvl="0" indent="-285750" algn="just" fontAlgn="base">
              <a:lnSpc>
                <a:spcPct val="101000"/>
              </a:lnSpc>
              <a:spcAft>
                <a:spcPts val="40"/>
              </a:spcAft>
              <a:buClr>
                <a:srgbClr val="2A2D33"/>
              </a:buClr>
              <a:buSzPts val="2150"/>
              <a:buFont typeface="Wingdings" panose="05000000000000000000" pitchFamily="2" charset="2"/>
              <a:buChar char="q"/>
            </a:pPr>
            <a:r>
              <a:rPr lang="fr-FR" dirty="0">
                <a:solidFill>
                  <a:srgbClr val="2A2D33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virus Ébola se transmet d’une </a:t>
            </a:r>
            <a:r>
              <a:rPr lang="fr-FR" dirty="0">
                <a:solidFill>
                  <a:srgbClr val="181717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personne à l’autre par:</a:t>
            </a:r>
          </a:p>
          <a:p>
            <a:pPr marR="3449955" lvl="0" algn="just" fontAlgn="base">
              <a:lnSpc>
                <a:spcPct val="101000"/>
              </a:lnSpc>
              <a:spcAft>
                <a:spcPts val="40"/>
              </a:spcAft>
              <a:buClr>
                <a:srgbClr val="2A2D33"/>
              </a:buClr>
              <a:buSzPts val="2150"/>
            </a:pPr>
            <a:endParaRPr lang="fr-FR" dirty="0">
              <a:solidFill>
                <a:srgbClr val="181717"/>
              </a:solidFill>
              <a:uFill>
                <a:solidFill>
                  <a:srgbClr val="000000"/>
                </a:solidFill>
              </a:u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42950" marR="3449955" lvl="1" indent="-285750" algn="just" fontAlgn="base">
              <a:lnSpc>
                <a:spcPct val="101000"/>
              </a:lnSpc>
              <a:spcAft>
                <a:spcPts val="40"/>
              </a:spcAft>
              <a:buClr>
                <a:srgbClr val="2A2D33"/>
              </a:buClr>
              <a:buSzPts val="2150"/>
              <a:buFont typeface="Wingdings" panose="05000000000000000000" pitchFamily="2" charset="2"/>
              <a:buChar char="ü"/>
            </a:pPr>
            <a:r>
              <a:rPr lang="fr-FR" b="1" dirty="0">
                <a:solidFill>
                  <a:srgbClr val="181717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contact direct </a:t>
            </a:r>
            <a:r>
              <a:rPr lang="fr-FR" dirty="0">
                <a:solidFill>
                  <a:srgbClr val="181717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avec le corps ou du sang ou autres fluides corporels d’une personne malade</a:t>
            </a:r>
          </a:p>
          <a:p>
            <a:pPr marR="3449955" lvl="1" algn="just" fontAlgn="base">
              <a:lnSpc>
                <a:spcPct val="101000"/>
              </a:lnSpc>
              <a:spcAft>
                <a:spcPts val="40"/>
              </a:spcAft>
              <a:buClr>
                <a:srgbClr val="2A2D33"/>
              </a:buClr>
              <a:buSzPts val="2150"/>
            </a:pPr>
            <a:endParaRPr lang="fr-FR" dirty="0">
              <a:solidFill>
                <a:srgbClr val="181717"/>
              </a:solidFill>
              <a:uFill>
                <a:solidFill>
                  <a:srgbClr val="000000"/>
                </a:solidFill>
              </a:u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42950" marR="3449955" lvl="1" indent="-285750" algn="just" fontAlgn="base">
              <a:lnSpc>
                <a:spcPct val="101000"/>
              </a:lnSpc>
              <a:spcAft>
                <a:spcPts val="40"/>
              </a:spcAft>
              <a:buClr>
                <a:srgbClr val="2A2D33"/>
              </a:buClr>
              <a:buSzPts val="2150"/>
              <a:buFont typeface="Wingdings" panose="05000000000000000000" pitchFamily="2" charset="2"/>
              <a:buChar char="ü"/>
            </a:pPr>
            <a:r>
              <a:rPr lang="fr-FR" b="1" dirty="0">
                <a:solidFill>
                  <a:srgbClr val="181717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cs typeface="Calibri" panose="020F0502020204030204" pitchFamily="34" charset="0"/>
              </a:rPr>
              <a:t>contact indirect </a:t>
            </a:r>
            <a:r>
              <a:rPr lang="fr-FR" dirty="0">
                <a:solidFill>
                  <a:srgbClr val="181717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cs typeface="Calibri" panose="020F0502020204030204" pitchFamily="34" charset="0"/>
              </a:rPr>
              <a:t>avec du matériel contaminé</a:t>
            </a:r>
          </a:p>
          <a:p>
            <a:pPr marR="3449955" lvl="1" fontAlgn="base">
              <a:lnSpc>
                <a:spcPct val="101000"/>
              </a:lnSpc>
              <a:spcAft>
                <a:spcPts val="40"/>
              </a:spcAft>
              <a:buClr>
                <a:srgbClr val="2A2D33"/>
              </a:buClr>
              <a:buSzPts val="2150"/>
            </a:pPr>
            <a:endParaRPr lang="fr-FR" dirty="0">
              <a:solidFill>
                <a:srgbClr val="181717"/>
              </a:solidFill>
              <a:uFill>
                <a:solidFill>
                  <a:srgbClr val="000000"/>
                </a:solidFill>
              </a:u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41003" y="4669064"/>
            <a:ext cx="46228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 fontAlgn="base">
              <a:buFont typeface="Wingdings" panose="05000000000000000000" pitchFamily="2" charset="2"/>
              <a:buChar char="q"/>
            </a:pPr>
            <a:r>
              <a:rPr lang="fr-FR" dirty="0"/>
              <a:t>Une fois infecté, il faut entre </a:t>
            </a:r>
            <a:r>
              <a:rPr lang="fr-FR" sz="2000" b="1" dirty="0"/>
              <a:t>2 à 21 jours </a:t>
            </a:r>
            <a:r>
              <a:rPr lang="fr-FR" dirty="0"/>
              <a:t>pour qu’il ait manifestation des signes de maladie</a:t>
            </a:r>
          </a:p>
        </p:txBody>
      </p:sp>
      <p:sp>
        <p:nvSpPr>
          <p:cNvPr id="8" name="Rectangle 7"/>
          <p:cNvSpPr/>
          <p:nvPr/>
        </p:nvSpPr>
        <p:spPr>
          <a:xfrm>
            <a:off x="341003" y="5753822"/>
            <a:ext cx="8009893" cy="922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3449955" lvl="0" indent="-285750" algn="just" fontAlgn="base">
              <a:lnSpc>
                <a:spcPct val="101000"/>
              </a:lnSpc>
              <a:spcAft>
                <a:spcPts val="40"/>
              </a:spcAft>
              <a:buClr>
                <a:srgbClr val="2A2D33"/>
              </a:buClr>
              <a:buSzPts val="2150"/>
              <a:buFont typeface="Wingdings" panose="05000000000000000000" pitchFamily="2" charset="2"/>
              <a:buChar char="q"/>
            </a:pPr>
            <a:r>
              <a:rPr lang="fr-FR" dirty="0"/>
              <a:t>Une personne atteinte d’Ébola n’est pas contagieuse jusqu’à l’apparition des symptômes.</a:t>
            </a:r>
            <a:endParaRPr lang="fr-FR" sz="10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9" name="Picture 4" descr="drapeau-anim012">
            <a:extLst>
              <a:ext uri="{FF2B5EF4-FFF2-40B4-BE49-F238E27FC236}">
                <a16:creationId xmlns:a16="http://schemas.microsoft.com/office/drawing/2014/main" id="{3B22D02D-CA6E-489D-88C7-4A1192810BC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2178"/>
            <a:ext cx="1143000" cy="81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D24A16A9-5CDB-40CF-80C8-148BA763E6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BFAF6"/>
              </a:clrFrom>
              <a:clrTo>
                <a:srgbClr val="FBFA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4" t="1550" r="9424" b="5469"/>
          <a:stretch>
            <a:fillRect/>
          </a:stretch>
        </p:blipFill>
        <p:spPr bwMode="auto">
          <a:xfrm>
            <a:off x="8001000" y="59477"/>
            <a:ext cx="1074738" cy="838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7C7196D5-0B44-45B4-AC53-42B1360201F6}"/>
              </a:ext>
            </a:extLst>
          </p:cNvPr>
          <p:cNvSpPr txBox="1">
            <a:spLocks/>
          </p:cNvSpPr>
          <p:nvPr/>
        </p:nvSpPr>
        <p:spPr>
          <a:xfrm>
            <a:off x="1359063" y="72178"/>
            <a:ext cx="6425874" cy="1214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BE" sz="3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A. CONNAISSANCES SUR LA MALADIE A VIRUS EBOLA.</a:t>
            </a:r>
            <a:endParaRPr lang="fr-BE" sz="3800" dirty="0"/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F2D1107E-193E-4735-BF0C-1B40960B0B56}"/>
              </a:ext>
            </a:extLst>
          </p:cNvPr>
          <p:cNvSpPr txBox="1">
            <a:spLocks/>
          </p:cNvSpPr>
          <p:nvPr/>
        </p:nvSpPr>
        <p:spPr>
          <a:xfrm>
            <a:off x="1489154" y="904684"/>
            <a:ext cx="6165692" cy="12341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2.  COMMENT SE TRANSMET LA MALADIE ?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F5D38FF-48A9-4A97-8BB7-0CEE045F46B5}"/>
              </a:ext>
            </a:extLst>
          </p:cNvPr>
          <p:cNvCxnSpPr/>
          <p:nvPr/>
        </p:nvCxnSpPr>
        <p:spPr>
          <a:xfrm>
            <a:off x="856791" y="1271312"/>
            <a:ext cx="74941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86316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contenu 2"/>
          <p:cNvSpPr>
            <a:spLocks noGrp="1"/>
          </p:cNvSpPr>
          <p:nvPr>
            <p:ph sz="half" idx="1"/>
          </p:nvPr>
        </p:nvSpPr>
        <p:spPr>
          <a:xfrm>
            <a:off x="66899" y="2138876"/>
            <a:ext cx="5827995" cy="4336570"/>
          </a:xfrm>
        </p:spPr>
        <p:txBody>
          <a:bodyPr numCol="2"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fr-FR" sz="1800" dirty="0">
                <a:latin typeface="Arial" pitchFamily="34" charset="0"/>
                <a:cs typeface="Arial" pitchFamily="34" charset="0"/>
              </a:rPr>
              <a:t>Fièvre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sz="1800" dirty="0">
                <a:latin typeface="Arial" pitchFamily="34" charset="0"/>
                <a:cs typeface="Arial" pitchFamily="34" charset="0"/>
              </a:rPr>
              <a:t>Mal a la tête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sz="1800" dirty="0">
                <a:latin typeface="Arial" pitchFamily="34" charset="0"/>
                <a:cs typeface="Arial" pitchFamily="34" charset="0"/>
              </a:rPr>
              <a:t>Vomissements/nausées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sz="1800" dirty="0">
                <a:latin typeface="Arial" pitchFamily="34" charset="0"/>
                <a:cs typeface="Arial" pitchFamily="34" charset="0"/>
              </a:rPr>
              <a:t>Perte de l’appétit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sz="1800" dirty="0">
                <a:latin typeface="Arial" pitchFamily="34" charset="0"/>
                <a:cs typeface="Arial" pitchFamily="34" charset="0"/>
              </a:rPr>
              <a:t>Diarrhée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sz="1800" dirty="0">
                <a:latin typeface="Arial" pitchFamily="34" charset="0"/>
                <a:cs typeface="Arial" pitchFamily="34" charset="0"/>
              </a:rPr>
              <a:t>Fatigue intense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sz="1800" dirty="0">
                <a:latin typeface="Arial" pitchFamily="34" charset="0"/>
                <a:cs typeface="Arial" pitchFamily="34" charset="0"/>
              </a:rPr>
              <a:t>Mal au ventre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sz="1800" dirty="0">
                <a:latin typeface="Arial" pitchFamily="34" charset="0"/>
                <a:cs typeface="Arial" pitchFamily="34" charset="0"/>
              </a:rPr>
              <a:t>Mal au corps ou articulations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sz="1800" dirty="0">
                <a:latin typeface="Arial" pitchFamily="34" charset="0"/>
                <a:cs typeface="Arial" pitchFamily="34" charset="0"/>
              </a:rPr>
              <a:t>Difficultés à avaler ou à respirer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sz="1800" dirty="0">
                <a:latin typeface="Arial" pitchFamily="34" charset="0"/>
                <a:cs typeface="Arial" pitchFamily="34" charset="0"/>
              </a:rPr>
              <a:t>Hoquet</a:t>
            </a:r>
          </a:p>
          <a:p>
            <a:pPr>
              <a:buFont typeface="Wingdings" panose="05000000000000000000" pitchFamily="2" charset="2"/>
              <a:buChar char="q"/>
            </a:pPr>
            <a:endParaRPr lang="fr-FR" sz="1800" dirty="0">
              <a:latin typeface="Arial" pitchFamily="34" charset="0"/>
              <a:cs typeface="Arial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fr-FR" sz="1800" dirty="0">
                <a:latin typeface="Arial" pitchFamily="34" charset="0"/>
                <a:cs typeface="Arial" pitchFamily="34" charset="0"/>
              </a:rPr>
              <a:t>Toute sorte de saignement inexpliqué tels que: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fr-FR" sz="1400" dirty="0">
                <a:latin typeface="Arial" pitchFamily="34" charset="0"/>
                <a:cs typeface="Arial" pitchFamily="34" charset="0"/>
              </a:rPr>
              <a:t>yeux rouges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fr-FR" sz="1400" dirty="0">
                <a:latin typeface="Arial" pitchFamily="34" charset="0"/>
                <a:cs typeface="Arial" pitchFamily="34" charset="0"/>
              </a:rPr>
              <a:t>saignement par le nez ou par la gorge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fr-FR" sz="1400" dirty="0">
                <a:latin typeface="Arial" pitchFamily="34" charset="0"/>
                <a:cs typeface="Arial" pitchFamily="34" charset="0"/>
              </a:rPr>
              <a:t>Selles avec du sang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fr-FR" sz="1400" dirty="0">
                <a:latin typeface="Arial" pitchFamily="34" charset="0"/>
                <a:cs typeface="Arial" pitchFamily="34" charset="0"/>
              </a:rPr>
              <a:t>Vomissements avec du sang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fr-FR" sz="1400" dirty="0">
                <a:latin typeface="Arial" pitchFamily="34" charset="0"/>
                <a:cs typeface="Arial" pitchFamily="34" charset="0"/>
              </a:rPr>
              <a:t>Boutons rouges sur le corps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fr-FR" sz="1400" dirty="0">
                <a:latin typeface="Arial" pitchFamily="34" charset="0"/>
                <a:cs typeface="Arial" pitchFamily="34" charset="0"/>
              </a:rPr>
              <a:t>Décès sans cause</a:t>
            </a:r>
          </a:p>
          <a:p>
            <a:pPr marL="457200" lvl="1" indent="0">
              <a:buNone/>
            </a:pPr>
            <a:endParaRPr lang="fr-FR" sz="1400" dirty="0">
              <a:latin typeface="Arial" pitchFamily="34" charset="0"/>
              <a:cs typeface="Arial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fr-FR" sz="1800" dirty="0">
                <a:latin typeface="Arial" pitchFamily="34" charset="0"/>
                <a:cs typeface="Arial" pitchFamily="34" charset="0"/>
              </a:rPr>
              <a:t>Décès sans cause</a:t>
            </a:r>
          </a:p>
          <a:p>
            <a:pPr marL="0" indent="0">
              <a:buNone/>
            </a:pPr>
            <a:endParaRPr lang="fr-FR" sz="1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4" descr="drapeau-anim012">
            <a:extLst>
              <a:ext uri="{FF2B5EF4-FFF2-40B4-BE49-F238E27FC236}">
                <a16:creationId xmlns:a16="http://schemas.microsoft.com/office/drawing/2014/main" id="{488FBE31-4AB1-44D7-B209-17B5EE49D57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2178"/>
            <a:ext cx="1143000" cy="81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Image 9">
            <a:extLst>
              <a:ext uri="{FF2B5EF4-FFF2-40B4-BE49-F238E27FC236}">
                <a16:creationId xmlns:a16="http://schemas.microsoft.com/office/drawing/2014/main" id="{2D828DCD-005D-4CD1-9E96-06BBF6ADCE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AF6"/>
              </a:clrFrom>
              <a:clrTo>
                <a:srgbClr val="FBFA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4" t="1550" r="9424" b="5469"/>
          <a:stretch>
            <a:fillRect/>
          </a:stretch>
        </p:blipFill>
        <p:spPr bwMode="auto">
          <a:xfrm>
            <a:off x="8001000" y="59477"/>
            <a:ext cx="1074738" cy="838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ABEF2A9-8A42-4E9C-A45E-27CA8E3688A2}"/>
              </a:ext>
            </a:extLst>
          </p:cNvPr>
          <p:cNvSpPr txBox="1">
            <a:spLocks/>
          </p:cNvSpPr>
          <p:nvPr/>
        </p:nvSpPr>
        <p:spPr>
          <a:xfrm>
            <a:off x="1228972" y="125381"/>
            <a:ext cx="6425874" cy="1214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BE" sz="3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A. CONNAISSANCES SUR LA MALADIE A VIRUS EBOLA.</a:t>
            </a:r>
            <a:endParaRPr lang="fr-BE" sz="3800" dirty="0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52CD407-1067-4952-8575-4FA80B640ED4}"/>
              </a:ext>
            </a:extLst>
          </p:cNvPr>
          <p:cNvSpPr txBox="1">
            <a:spLocks/>
          </p:cNvSpPr>
          <p:nvPr/>
        </p:nvSpPr>
        <p:spPr>
          <a:xfrm>
            <a:off x="1489154" y="1016031"/>
            <a:ext cx="6165692" cy="12341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3. </a:t>
            </a:r>
            <a:r>
              <a:rPr lang="fr-BE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COMMENT SE MANIFESTE LA MALADIE</a:t>
            </a:r>
            <a:r>
              <a:rPr 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 ?</a:t>
            </a:r>
          </a:p>
        </p:txBody>
      </p:sp>
      <p:grpSp>
        <p:nvGrpSpPr>
          <p:cNvPr id="16" name="Group 25079">
            <a:extLst>
              <a:ext uri="{FF2B5EF4-FFF2-40B4-BE49-F238E27FC236}">
                <a16:creationId xmlns:a16="http://schemas.microsoft.com/office/drawing/2014/main" id="{71E4F5CE-3DE4-4E4D-B2C5-4F7DE293F575}"/>
              </a:ext>
            </a:extLst>
          </p:cNvPr>
          <p:cNvGrpSpPr/>
          <p:nvPr/>
        </p:nvGrpSpPr>
        <p:grpSpPr>
          <a:xfrm>
            <a:off x="5894894" y="2365309"/>
            <a:ext cx="3041780" cy="3657601"/>
            <a:chOff x="0" y="0"/>
            <a:chExt cx="4225925" cy="5315712"/>
          </a:xfrm>
        </p:grpSpPr>
        <p:pic>
          <p:nvPicPr>
            <p:cNvPr id="17" name="Picture 1325">
              <a:extLst>
                <a:ext uri="{FF2B5EF4-FFF2-40B4-BE49-F238E27FC236}">
                  <a16:creationId xmlns:a16="http://schemas.microsoft.com/office/drawing/2014/main" id="{8128AAEA-3373-4075-90FD-BF18DDF2B8ED}"/>
                </a:ext>
              </a:extLst>
            </p:cNvPr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408178" y="0"/>
              <a:ext cx="2042922" cy="2643632"/>
            </a:xfrm>
            <a:prstGeom prst="rect">
              <a:avLst/>
            </a:prstGeom>
          </p:spPr>
        </p:pic>
        <p:pic>
          <p:nvPicPr>
            <p:cNvPr id="18" name="Picture 1327">
              <a:extLst>
                <a:ext uri="{FF2B5EF4-FFF2-40B4-BE49-F238E27FC236}">
                  <a16:creationId xmlns:a16="http://schemas.microsoft.com/office/drawing/2014/main" id="{538F3E14-A173-4A77-8B1C-196EF540711E}"/>
                </a:ext>
              </a:extLst>
            </p:cNvPr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2776983"/>
              <a:ext cx="1913636" cy="2476246"/>
            </a:xfrm>
            <a:prstGeom prst="rect">
              <a:avLst/>
            </a:prstGeom>
          </p:spPr>
        </p:pic>
        <p:pic>
          <p:nvPicPr>
            <p:cNvPr id="19" name="Picture 1329">
              <a:extLst>
                <a:ext uri="{FF2B5EF4-FFF2-40B4-BE49-F238E27FC236}">
                  <a16:creationId xmlns:a16="http://schemas.microsoft.com/office/drawing/2014/main" id="{5A8E6C0A-E70E-49FD-9A11-41AFB5CB4441}"/>
                </a:ext>
              </a:extLst>
            </p:cNvPr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2312289" y="127"/>
              <a:ext cx="1913636" cy="2476246"/>
            </a:xfrm>
            <a:prstGeom prst="rect">
              <a:avLst/>
            </a:prstGeom>
          </p:spPr>
        </p:pic>
        <p:pic>
          <p:nvPicPr>
            <p:cNvPr id="20" name="Picture 1331">
              <a:extLst>
                <a:ext uri="{FF2B5EF4-FFF2-40B4-BE49-F238E27FC236}">
                  <a16:creationId xmlns:a16="http://schemas.microsoft.com/office/drawing/2014/main" id="{2831F577-7FD3-4A0A-83B3-39FAECD58BDC}"/>
                </a:ext>
              </a:extLst>
            </p:cNvPr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1857883" y="2672080"/>
              <a:ext cx="2042922" cy="2643632"/>
            </a:xfrm>
            <a:prstGeom prst="rect">
              <a:avLst/>
            </a:prstGeom>
          </p:spPr>
        </p:pic>
      </p:grp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AF46F0C-D1DC-45E1-86AD-381E4CB84937}"/>
              </a:ext>
            </a:extLst>
          </p:cNvPr>
          <p:cNvCxnSpPr/>
          <p:nvPr/>
        </p:nvCxnSpPr>
        <p:spPr>
          <a:xfrm>
            <a:off x="934278" y="1331843"/>
            <a:ext cx="74941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6040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54854-92BF-425F-8A36-98F4F56AC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255" y="1912722"/>
            <a:ext cx="6532925" cy="4440591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fr-FR" dirty="0">
                <a:solidFill>
                  <a:prstClr val="black"/>
                </a:solidFill>
              </a:rPr>
              <a:t>Toute personne  qui a été en contact: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fr-FR" dirty="0">
                <a:solidFill>
                  <a:prstClr val="black"/>
                </a:solidFill>
              </a:rPr>
              <a:t>physique avec une personne confirmée (vivante ou morte);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fr-FR" dirty="0">
                <a:solidFill>
                  <a:prstClr val="black"/>
                </a:solidFill>
              </a:rPr>
              <a:t>avec les liquides biologiques d’une personne confirmée (ou probable).</a:t>
            </a:r>
          </a:p>
          <a:p>
            <a:pPr marL="457200" lvl="1" indent="0">
              <a:buNone/>
            </a:pPr>
            <a:endParaRPr lang="fr-FR" dirty="0">
              <a:solidFill>
                <a:prstClr val="black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fr-FR" dirty="0">
                <a:solidFill>
                  <a:prstClr val="black"/>
                </a:solidFill>
              </a:rPr>
              <a:t>Le contact c’est quelqu’un qui </a:t>
            </a:r>
            <a:r>
              <a:rPr lang="fr-BE" dirty="0">
                <a:solidFill>
                  <a:prstClr val="black"/>
                </a:solidFill>
              </a:rPr>
              <a:t>a</a:t>
            </a:r>
            <a:r>
              <a:rPr lang="fr-FR" dirty="0">
                <a:solidFill>
                  <a:prstClr val="black"/>
                </a:solidFill>
              </a:rPr>
              <a:t> :</a:t>
            </a:r>
            <a:r>
              <a:rPr lang="fr-FR" dirty="0"/>
              <a:t>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fr-FR" dirty="0"/>
              <a:t>partagé la même pièce ou le même lit avec un malade Ébola;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fr-FR" dirty="0"/>
              <a:t>soigné un patient Ébola;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fr-FR" dirty="0"/>
              <a:t>touché des liquides biologiques d’un malade Ébola;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fr-FR" dirty="0"/>
              <a:t>participé de près à un enterrement d’un cas Ébola.</a:t>
            </a:r>
          </a:p>
          <a:p>
            <a:pPr marL="457200" lvl="1" indent="0">
              <a:buNone/>
            </a:pPr>
            <a:r>
              <a:rPr lang="fr-FR" dirty="0"/>
              <a:t> </a:t>
            </a:r>
            <a:endParaRPr lang="fr-FR" dirty="0">
              <a:solidFill>
                <a:prstClr val="black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fr-FR" dirty="0">
                <a:solidFill>
                  <a:prstClr val="black"/>
                </a:solidFill>
              </a:rPr>
              <a:t>Le contact </a:t>
            </a:r>
            <a:r>
              <a:rPr lang="fr-FR" b="1" dirty="0">
                <a:solidFill>
                  <a:prstClr val="black"/>
                </a:solidFill>
              </a:rPr>
              <a:t>n’a pas de signes ou symptômes </a:t>
            </a:r>
            <a:r>
              <a:rPr lang="fr-FR" dirty="0">
                <a:solidFill>
                  <a:prstClr val="black"/>
                </a:solidFill>
              </a:rPr>
              <a:t>de la maladie Ebola.</a:t>
            </a:r>
          </a:p>
        </p:txBody>
      </p:sp>
      <p:pic>
        <p:nvPicPr>
          <p:cNvPr id="4" name="Picture 4" descr="drapeau-anim012">
            <a:extLst>
              <a:ext uri="{FF2B5EF4-FFF2-40B4-BE49-F238E27FC236}">
                <a16:creationId xmlns:a16="http://schemas.microsoft.com/office/drawing/2014/main" id="{C6597392-FFAF-40C0-9421-5E00D6E68E0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2178"/>
            <a:ext cx="1143000" cy="81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9">
            <a:extLst>
              <a:ext uri="{FF2B5EF4-FFF2-40B4-BE49-F238E27FC236}">
                <a16:creationId xmlns:a16="http://schemas.microsoft.com/office/drawing/2014/main" id="{421D745A-D053-42EB-AC84-2B4FBE3B7A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AF6"/>
              </a:clrFrom>
              <a:clrTo>
                <a:srgbClr val="FBFA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4" t="1550" r="9424" b="5469"/>
          <a:stretch>
            <a:fillRect/>
          </a:stretch>
        </p:blipFill>
        <p:spPr bwMode="auto">
          <a:xfrm>
            <a:off x="8001000" y="59477"/>
            <a:ext cx="1074738" cy="838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E0017C7-A25A-46AE-B140-2A4FB7164FDD}"/>
              </a:ext>
            </a:extLst>
          </p:cNvPr>
          <p:cNvSpPr txBox="1">
            <a:spLocks/>
          </p:cNvSpPr>
          <p:nvPr/>
        </p:nvSpPr>
        <p:spPr>
          <a:xfrm>
            <a:off x="1228972" y="125381"/>
            <a:ext cx="6425874" cy="1214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BE" sz="3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A. CONNAISSANCES SUR LA MALADIE A VIRUS EBOLA.</a:t>
            </a:r>
            <a:endParaRPr lang="fr-BE" sz="3800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3338A0CD-B7E2-4A14-8AC3-DEE735CD0157}"/>
              </a:ext>
            </a:extLst>
          </p:cNvPr>
          <p:cNvSpPr txBox="1">
            <a:spLocks/>
          </p:cNvSpPr>
          <p:nvPr/>
        </p:nvSpPr>
        <p:spPr>
          <a:xfrm>
            <a:off x="1779298" y="986695"/>
            <a:ext cx="4566413" cy="12341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4. </a:t>
            </a:r>
            <a:r>
              <a:rPr lang="fr-BE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QU’EST CE QU’UN CONTACT?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5188BD3F-DCFC-4784-B61E-D5E25EF992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576" y="5560199"/>
            <a:ext cx="1362492" cy="127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324E954E-437D-4CCF-BAEB-E026384F9B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953" y="3645768"/>
            <a:ext cx="1681006" cy="1647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37ED0B8B-5CD4-4B57-861C-56C69AEA3E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953" y="2104404"/>
            <a:ext cx="1681006" cy="138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5B08CB89-E01C-4AF3-9306-441E3806BE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6" r="5822"/>
          <a:stretch/>
        </p:blipFill>
        <p:spPr bwMode="auto">
          <a:xfrm>
            <a:off x="7124321" y="5517790"/>
            <a:ext cx="1883638" cy="1214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D5AA1E1F-77D0-461B-A901-C971FC901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258" y="5526157"/>
            <a:ext cx="2052247" cy="113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F007B0C-A691-403E-B99C-C86E79AC5F03}"/>
              </a:ext>
            </a:extLst>
          </p:cNvPr>
          <p:cNvCxnSpPr>
            <a:cxnSpLocks/>
          </p:cNvCxnSpPr>
          <p:nvPr/>
        </p:nvCxnSpPr>
        <p:spPr>
          <a:xfrm>
            <a:off x="934278" y="1331843"/>
            <a:ext cx="65854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4340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622FCD-BC3A-4799-93B1-64185D017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2999" y="139959"/>
            <a:ext cx="6946642" cy="1214828"/>
          </a:xfrm>
        </p:spPr>
        <p:txBody>
          <a:bodyPr>
            <a:noAutofit/>
          </a:bodyPr>
          <a:lstStyle/>
          <a:p>
            <a:r>
              <a:rPr lang="fr-BE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B. ORGANISATION DE LA SURVEILLANCE A BASE COMMUNAUTAIRE.</a:t>
            </a:r>
            <a:endParaRPr lang="fr-B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D65CEA-1441-4913-ACF9-EB191787F2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2999" y="2337021"/>
            <a:ext cx="6858001" cy="2681061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fr-BE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LA SURVEILLANCE A BASE COMMUNAUTAIRE C’EST QUOI </a:t>
            </a:r>
            <a:r>
              <a:rPr lang="fr-F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?</a:t>
            </a:r>
            <a:endParaRPr lang="fr-BE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fr-BE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fr-F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FLUX D’INFORMATION</a:t>
            </a:r>
            <a:endParaRPr lang="en-US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fr-F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COMMENT IDENTIFIER UN CAS EBOLA DANS LA COMMUNAUTE (CAS ALERTE)</a:t>
            </a:r>
          </a:p>
          <a:p>
            <a:pPr marL="457200" indent="-457200">
              <a:buFont typeface="+mj-lt"/>
              <a:buAutoNum type="arabicPeriod"/>
            </a:pPr>
            <a:endParaRPr lang="fr-FR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fr-F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anose="020E0502030308020204" pitchFamily="34" charset="0"/>
              </a:rPr>
              <a:t>PERSONNES IMPLIQUEES DANS LA SURVEILLANCE A BASE COMMUNAUTAIRE.</a:t>
            </a:r>
            <a:endParaRPr lang="en-US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  <a:p>
            <a:endParaRPr lang="fr-BE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iandra GD" panose="020E0502030308020204" pitchFamily="34" charset="0"/>
            </a:endParaRPr>
          </a:p>
        </p:txBody>
      </p:sp>
      <p:pic>
        <p:nvPicPr>
          <p:cNvPr id="4" name="Picture 4" descr="drapeau-anim012">
            <a:extLst>
              <a:ext uri="{FF2B5EF4-FFF2-40B4-BE49-F238E27FC236}">
                <a16:creationId xmlns:a16="http://schemas.microsoft.com/office/drawing/2014/main" id="{11F303DF-AFB5-4078-8A2F-0764094C5E5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2178"/>
            <a:ext cx="1143000" cy="81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9">
            <a:extLst>
              <a:ext uri="{FF2B5EF4-FFF2-40B4-BE49-F238E27FC236}">
                <a16:creationId xmlns:a16="http://schemas.microsoft.com/office/drawing/2014/main" id="{0C82BF13-1EC9-447C-AEAA-62E4CC96C6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AF6"/>
              </a:clrFrom>
              <a:clrTo>
                <a:srgbClr val="FBFA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4" t="1550" r="9424" b="5469"/>
          <a:stretch>
            <a:fillRect/>
          </a:stretch>
        </p:blipFill>
        <p:spPr bwMode="auto">
          <a:xfrm>
            <a:off x="8001000" y="59477"/>
            <a:ext cx="1074738" cy="838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C4D824-90C1-4774-945A-76C549F398BA}"/>
              </a:ext>
            </a:extLst>
          </p:cNvPr>
          <p:cNvCxnSpPr/>
          <p:nvPr/>
        </p:nvCxnSpPr>
        <p:spPr>
          <a:xfrm>
            <a:off x="934278" y="1331843"/>
            <a:ext cx="74941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028986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3833E83A0B4B45B802FCCD3D242E75" ma:contentTypeVersion="13" ma:contentTypeDescription="Create a new document." ma:contentTypeScope="" ma:versionID="16afd6ffcd854381b290487481db2068">
  <xsd:schema xmlns:xsd="http://www.w3.org/2001/XMLSchema" xmlns:xs="http://www.w3.org/2001/XMLSchema" xmlns:p="http://schemas.microsoft.com/office/2006/metadata/properties" xmlns:ns3="2d2d9671-420f-4895-b2d5-b58f11fa0aa1" xmlns:ns4="6b789ed7-0f42-49bd-8a37-ca798a85fa77" targetNamespace="http://schemas.microsoft.com/office/2006/metadata/properties" ma:root="true" ma:fieldsID="2db6612e994a49dd15f3fd15235b5081" ns3:_="" ns4:_="">
    <xsd:import namespace="2d2d9671-420f-4895-b2d5-b58f11fa0aa1"/>
    <xsd:import namespace="6b789ed7-0f42-49bd-8a37-ca798a85fa7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2d9671-420f-4895-b2d5-b58f11fa0aa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789ed7-0f42-49bd-8a37-ca798a85f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3E4F423-EAE2-4E9E-95C2-B7093FB6B9E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9FBF984-F450-4DC5-8D02-C912B5C36ECC}">
  <ds:schemaRefs>
    <ds:schemaRef ds:uri="http://purl.org/dc/elements/1.1/"/>
    <ds:schemaRef ds:uri="http://purl.org/dc/terms/"/>
    <ds:schemaRef ds:uri="http://schemas.microsoft.com/office/2006/metadata/properties"/>
    <ds:schemaRef ds:uri="http://www.w3.org/XML/1998/namespace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6b789ed7-0f42-49bd-8a37-ca798a85fa77"/>
    <ds:schemaRef ds:uri="2d2d9671-420f-4895-b2d5-b58f11fa0aa1"/>
  </ds:schemaRefs>
</ds:datastoreItem>
</file>

<file path=customXml/itemProps3.xml><?xml version="1.0" encoding="utf-8"?>
<ds:datastoreItem xmlns:ds="http://schemas.openxmlformats.org/officeDocument/2006/customXml" ds:itemID="{7B5616E5-9950-4113-A7B4-EBD65086AA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d2d9671-420f-4895-b2d5-b58f11fa0aa1"/>
    <ds:schemaRef ds:uri="6b789ed7-0f42-49bd-8a37-ca798a85f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6360</TotalTime>
  <Words>1215</Words>
  <Application>Microsoft Office PowerPoint</Application>
  <PresentationFormat>On-screen Show (4:3)</PresentationFormat>
  <Paragraphs>196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Calibri</vt:lpstr>
      <vt:lpstr>Calibri Light</vt:lpstr>
      <vt:lpstr>Maiandra GD</vt:lpstr>
      <vt:lpstr>Wingdings</vt:lpstr>
      <vt:lpstr>Thème Office</vt:lpstr>
      <vt:lpstr>1_Thème Office</vt:lpstr>
      <vt:lpstr>2_Thème Office</vt:lpstr>
      <vt:lpstr>Surveillance à base communautaire.</vt:lpstr>
      <vt:lpstr>PLAN</vt:lpstr>
      <vt:lpstr>A. CONNAISSANCES SUR LA MALADIE A VIRUS EBOLA.</vt:lpstr>
      <vt:lpstr>1. QU’EST-CE QUE LA MALADIE A VIRUS EBOLA ?</vt:lpstr>
      <vt:lpstr>2.  COMMENT SE TRANSMET LA MALADIE ?</vt:lpstr>
      <vt:lpstr>PowerPoint Presentation</vt:lpstr>
      <vt:lpstr>PowerPoint Presentation</vt:lpstr>
      <vt:lpstr>PowerPoint Presentation</vt:lpstr>
      <vt:lpstr>B. ORGANISATION DE LA SURVEILLANCE A BASE COMMUNAUTAIRE.</vt:lpstr>
      <vt:lpstr>B. ORGANISATION DE LA SURVEILLANCE A BASE COMMUNAUTAIRE.</vt:lpstr>
      <vt:lpstr>PowerPoint Presentation</vt:lpstr>
      <vt:lpstr>PowerPoint Presentation</vt:lpstr>
      <vt:lpstr>PowerPoint Presentation</vt:lpstr>
      <vt:lpstr>C. RESPONSABILITES POUR LA SBC.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E. CONCLUSION.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Surveillance à base communautaire</dc:title>
  <dc:creator>User</dc:creator>
  <cp:lastModifiedBy>Bakoly Rabenarivo</cp:lastModifiedBy>
  <cp:revision>95</cp:revision>
  <dcterms:created xsi:type="dcterms:W3CDTF">2014-11-06T03:55:40Z</dcterms:created>
  <dcterms:modified xsi:type="dcterms:W3CDTF">2020-04-01T16:19:01Z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0x010100C33833E83A0B4B45B802FCCD3D242E75</vt:lpwstr>
  </property>
</Properties>
</file>