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72" r:id="rId2"/>
    <p:sldId id="276" r:id="rId3"/>
    <p:sldId id="273" r:id="rId4"/>
    <p:sldId id="284" r:id="rId5"/>
    <p:sldId id="329" r:id="rId6"/>
    <p:sldId id="336" r:id="rId7"/>
    <p:sldId id="312" r:id="rId8"/>
    <p:sldId id="314" r:id="rId9"/>
    <p:sldId id="315" r:id="rId10"/>
    <p:sldId id="338" r:id="rId11"/>
    <p:sldId id="339" r:id="rId12"/>
    <p:sldId id="316" r:id="rId13"/>
    <p:sldId id="330" r:id="rId14"/>
    <p:sldId id="331" r:id="rId15"/>
    <p:sldId id="334" r:id="rId16"/>
    <p:sldId id="33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DE6D3"/>
    <a:srgbClr val="F9B47B"/>
    <a:srgbClr val="F79F57"/>
    <a:srgbClr val="F47914"/>
    <a:srgbClr val="BC5908"/>
    <a:srgbClr val="984807"/>
    <a:srgbClr val="6F9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F7C115-A7AE-401B-B3CD-717DC70183C0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D71FBE80-035D-41B8-8E1E-4D7094EBD5E5}">
      <dgm:prSet phldrT="[Text]"/>
      <dgm:spPr/>
      <dgm:t>
        <a:bodyPr/>
        <a:lstStyle/>
        <a:p>
          <a:r>
            <a:rPr lang="fr-FR" dirty="0"/>
            <a:t>Corriger les comportements difficiles…</a:t>
          </a:r>
          <a:endParaRPr lang="en-US" dirty="0"/>
        </a:p>
      </dgm:t>
    </dgm:pt>
    <dgm:pt modelId="{4D266B10-DF9F-4F35-AF01-D7392A7018D8}" type="parTrans" cxnId="{1A091D42-13BD-4F4B-840D-C8DBDC32B747}">
      <dgm:prSet/>
      <dgm:spPr/>
      <dgm:t>
        <a:bodyPr/>
        <a:lstStyle/>
        <a:p>
          <a:endParaRPr lang="en-US"/>
        </a:p>
      </dgm:t>
    </dgm:pt>
    <dgm:pt modelId="{63E1D46E-FE77-44C3-8258-424788F77B18}" type="sibTrans" cxnId="{1A091D42-13BD-4F4B-840D-C8DBDC32B747}">
      <dgm:prSet/>
      <dgm:spPr/>
      <dgm:t>
        <a:bodyPr/>
        <a:lstStyle/>
        <a:p>
          <a:endParaRPr lang="en-US"/>
        </a:p>
      </dgm:t>
    </dgm:pt>
    <dgm:pt modelId="{19CB1458-79DD-4029-97A9-F673557409FE}">
      <dgm:prSet phldrT="[Text]"/>
      <dgm:spPr/>
      <dgm:t>
        <a:bodyPr/>
        <a:lstStyle/>
        <a:p>
          <a:r>
            <a:rPr lang="fr-FR" dirty="0"/>
            <a:t>…Tout en préservant l'estime de soi de « l’enfant à problème »</a:t>
          </a:r>
          <a:endParaRPr lang="en-US" dirty="0"/>
        </a:p>
      </dgm:t>
    </dgm:pt>
    <dgm:pt modelId="{61E74245-3DEF-45D9-B7BA-D6287F7E7902}" type="parTrans" cxnId="{41A2A804-3B8F-4E03-8EFC-04B84362F14A}">
      <dgm:prSet/>
      <dgm:spPr/>
      <dgm:t>
        <a:bodyPr/>
        <a:lstStyle/>
        <a:p>
          <a:endParaRPr lang="en-US"/>
        </a:p>
      </dgm:t>
    </dgm:pt>
    <dgm:pt modelId="{D4F3AAC0-B89A-4246-A2E3-D240A01C965D}" type="sibTrans" cxnId="{41A2A804-3B8F-4E03-8EFC-04B84362F14A}">
      <dgm:prSet/>
      <dgm:spPr/>
      <dgm:t>
        <a:bodyPr/>
        <a:lstStyle/>
        <a:p>
          <a:endParaRPr lang="en-US"/>
        </a:p>
      </dgm:t>
    </dgm:pt>
    <dgm:pt modelId="{275C4ED6-F929-4A32-9413-F20E838380AE}" type="pres">
      <dgm:prSet presAssocID="{10F7C115-A7AE-401B-B3CD-717DC70183C0}" presName="CompostProcess" presStyleCnt="0">
        <dgm:presLayoutVars>
          <dgm:dir/>
          <dgm:resizeHandles val="exact"/>
        </dgm:presLayoutVars>
      </dgm:prSet>
      <dgm:spPr/>
    </dgm:pt>
    <dgm:pt modelId="{BDB4C26F-D992-4961-9B05-297837655128}" type="pres">
      <dgm:prSet presAssocID="{10F7C115-A7AE-401B-B3CD-717DC70183C0}" presName="arrow" presStyleLbl="bgShp" presStyleIdx="0" presStyleCnt="1"/>
      <dgm:spPr/>
    </dgm:pt>
    <dgm:pt modelId="{FD470A39-51FD-4FEF-BE14-0C062379DD59}" type="pres">
      <dgm:prSet presAssocID="{10F7C115-A7AE-401B-B3CD-717DC70183C0}" presName="linearProcess" presStyleCnt="0"/>
      <dgm:spPr/>
    </dgm:pt>
    <dgm:pt modelId="{8F4ED316-8725-411E-ADCA-CF5AEAB7C8C5}" type="pres">
      <dgm:prSet presAssocID="{D71FBE80-035D-41B8-8E1E-4D7094EBD5E5}" presName="textNode" presStyleLbl="node1" presStyleIdx="0" presStyleCnt="2">
        <dgm:presLayoutVars>
          <dgm:bulletEnabled val="1"/>
        </dgm:presLayoutVars>
      </dgm:prSet>
      <dgm:spPr/>
    </dgm:pt>
    <dgm:pt modelId="{B7D4634B-71F6-4EDD-A84C-75D2B8781F31}" type="pres">
      <dgm:prSet presAssocID="{63E1D46E-FE77-44C3-8258-424788F77B18}" presName="sibTrans" presStyleCnt="0"/>
      <dgm:spPr/>
    </dgm:pt>
    <dgm:pt modelId="{72C1E0ED-5D30-4175-8E38-7102DE8F1298}" type="pres">
      <dgm:prSet presAssocID="{19CB1458-79DD-4029-97A9-F673557409FE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41A2A804-3B8F-4E03-8EFC-04B84362F14A}" srcId="{10F7C115-A7AE-401B-B3CD-717DC70183C0}" destId="{19CB1458-79DD-4029-97A9-F673557409FE}" srcOrd="1" destOrd="0" parTransId="{61E74245-3DEF-45D9-B7BA-D6287F7E7902}" sibTransId="{D4F3AAC0-B89A-4246-A2E3-D240A01C965D}"/>
    <dgm:cxn modelId="{1F83D80F-B1BB-4546-88A2-185167CF396E}" type="presOf" srcId="{D71FBE80-035D-41B8-8E1E-4D7094EBD5E5}" destId="{8F4ED316-8725-411E-ADCA-CF5AEAB7C8C5}" srcOrd="0" destOrd="0" presId="urn:microsoft.com/office/officeart/2005/8/layout/hProcess9"/>
    <dgm:cxn modelId="{1A091D42-13BD-4F4B-840D-C8DBDC32B747}" srcId="{10F7C115-A7AE-401B-B3CD-717DC70183C0}" destId="{D71FBE80-035D-41B8-8E1E-4D7094EBD5E5}" srcOrd="0" destOrd="0" parTransId="{4D266B10-DF9F-4F35-AF01-D7392A7018D8}" sibTransId="{63E1D46E-FE77-44C3-8258-424788F77B18}"/>
    <dgm:cxn modelId="{E5CF2A62-84F4-4B2F-B828-965792D3798A}" type="presOf" srcId="{19CB1458-79DD-4029-97A9-F673557409FE}" destId="{72C1E0ED-5D30-4175-8E38-7102DE8F1298}" srcOrd="0" destOrd="0" presId="urn:microsoft.com/office/officeart/2005/8/layout/hProcess9"/>
    <dgm:cxn modelId="{5D9B836D-0CD1-4CAF-BE05-BEBCF6FDB32D}" type="presOf" srcId="{10F7C115-A7AE-401B-B3CD-717DC70183C0}" destId="{275C4ED6-F929-4A32-9413-F20E838380AE}" srcOrd="0" destOrd="0" presId="urn:microsoft.com/office/officeart/2005/8/layout/hProcess9"/>
    <dgm:cxn modelId="{F60664FE-5D41-4ED1-A9AA-F53A07B36FC6}" type="presParOf" srcId="{275C4ED6-F929-4A32-9413-F20E838380AE}" destId="{BDB4C26F-D992-4961-9B05-297837655128}" srcOrd="0" destOrd="0" presId="urn:microsoft.com/office/officeart/2005/8/layout/hProcess9"/>
    <dgm:cxn modelId="{9A4FA625-B34D-46F3-9C90-C401D6C99D71}" type="presParOf" srcId="{275C4ED6-F929-4A32-9413-F20E838380AE}" destId="{FD470A39-51FD-4FEF-BE14-0C062379DD59}" srcOrd="1" destOrd="0" presId="urn:microsoft.com/office/officeart/2005/8/layout/hProcess9"/>
    <dgm:cxn modelId="{5AFF9FEB-43E8-4ECE-A070-39A540C998FF}" type="presParOf" srcId="{FD470A39-51FD-4FEF-BE14-0C062379DD59}" destId="{8F4ED316-8725-411E-ADCA-CF5AEAB7C8C5}" srcOrd="0" destOrd="0" presId="urn:microsoft.com/office/officeart/2005/8/layout/hProcess9"/>
    <dgm:cxn modelId="{982B3BF0-8CC0-454B-B4AF-2AAE23CEDF28}" type="presParOf" srcId="{FD470A39-51FD-4FEF-BE14-0C062379DD59}" destId="{B7D4634B-71F6-4EDD-A84C-75D2B8781F31}" srcOrd="1" destOrd="0" presId="urn:microsoft.com/office/officeart/2005/8/layout/hProcess9"/>
    <dgm:cxn modelId="{A5838E57-EAFF-42E7-B327-404BB3BB5ABB}" type="presParOf" srcId="{FD470A39-51FD-4FEF-BE14-0C062379DD59}" destId="{72C1E0ED-5D30-4175-8E38-7102DE8F1298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4C26F-D992-4961-9B05-297837655128}">
      <dsp:nvSpPr>
        <dsp:cNvPr id="0" name=""/>
        <dsp:cNvSpPr/>
      </dsp:nvSpPr>
      <dsp:spPr>
        <a:xfrm>
          <a:off x="594359" y="0"/>
          <a:ext cx="6736080" cy="40640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ED316-8725-411E-ADCA-CF5AEAB7C8C5}">
      <dsp:nvSpPr>
        <dsp:cNvPr id="0" name=""/>
        <dsp:cNvSpPr/>
      </dsp:nvSpPr>
      <dsp:spPr>
        <a:xfrm>
          <a:off x="25635" y="1219199"/>
          <a:ext cx="3840122" cy="1625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Corriger les comportements difficiles…</a:t>
          </a:r>
          <a:endParaRPr lang="en-US" sz="2900" kern="1200" dirty="0"/>
        </a:p>
      </dsp:txBody>
      <dsp:txXfrm>
        <a:off x="104990" y="1298554"/>
        <a:ext cx="3681412" cy="1466890"/>
      </dsp:txXfrm>
    </dsp:sp>
    <dsp:sp modelId="{72C1E0ED-5D30-4175-8E38-7102DE8F1298}">
      <dsp:nvSpPr>
        <dsp:cNvPr id="0" name=""/>
        <dsp:cNvSpPr/>
      </dsp:nvSpPr>
      <dsp:spPr>
        <a:xfrm>
          <a:off x="4059041" y="1219199"/>
          <a:ext cx="3840122" cy="16256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…Tout en préservant l'estime de soi de « l’enfant à problème »</a:t>
          </a:r>
          <a:endParaRPr lang="en-US" sz="2900" kern="1200" dirty="0"/>
        </a:p>
      </dsp:txBody>
      <dsp:txXfrm>
        <a:off x="4138396" y="1298554"/>
        <a:ext cx="3681412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2E4D2-9689-40C1-A8B4-05533689FBD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831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BC8ABE-291F-44E2-A878-06BFFB791CE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52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60F9B98-19A4-4FF4-95F8-08C7F512C798}" type="datetime1">
              <a:rPr lang="en-US" smtClean="0"/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A936-95A9-41E8-8A3D-7E2B707742B7}" type="datetime1">
              <a:rPr lang="en-US" smtClean="0"/>
              <a:t>11/10/2019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89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915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3AB7F-F6DA-471C-A5C7-DA76979C452B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7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052557"/>
            <a:ext cx="12191999" cy="1524000"/>
          </a:xfrm>
          <a:prstGeom prst="rect">
            <a:avLst/>
          </a:prstGeom>
          <a:noFill/>
          <a:extLst/>
        </p:spPr>
        <p:txBody>
          <a:bodyPr>
            <a:noAutofit/>
          </a:bodyPr>
          <a:lstStyle/>
          <a:p>
            <a:r>
              <a:rPr lang="en-US" altLang="fr-FR" sz="4800" i="1" dirty="0">
                <a:latin typeface="+mn-lt"/>
              </a:rPr>
              <a:t>Session 1</a:t>
            </a:r>
            <a:br>
              <a:rPr lang="en-US" altLang="fr-FR" sz="4800" b="1" dirty="0">
                <a:latin typeface="+mn-lt"/>
              </a:rPr>
            </a:br>
            <a:r>
              <a:rPr lang="en-US" altLang="fr-FR" sz="4800" b="1" dirty="0" err="1">
                <a:latin typeface="+mn-lt"/>
              </a:rPr>
              <a:t>Objectifs</a:t>
            </a:r>
            <a:r>
              <a:rPr lang="en-US" altLang="fr-FR" sz="4800" b="1" dirty="0">
                <a:latin typeface="+mn-lt"/>
              </a:rPr>
              <a:t> et</a:t>
            </a:r>
            <a:r>
              <a:rPr lang="fr-FR" sz="4800" b="1" dirty="0">
                <a:latin typeface="+mn-lt"/>
              </a:rPr>
              <a:t> normes de travail</a:t>
            </a:r>
            <a:br>
              <a:rPr lang="fr-FR" sz="4800" b="1" dirty="0">
                <a:latin typeface="+mn-lt"/>
              </a:rPr>
            </a:br>
            <a:r>
              <a:rPr lang="fr-FR" sz="4800" b="1" dirty="0">
                <a:latin typeface="+mn-lt"/>
              </a:rPr>
              <a:t>de la formation des formateurs </a:t>
            </a:r>
            <a:endParaRPr lang="en-US" altLang="fr-FR" sz="5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5961B-361E-4E68-AB87-F13E351E80D3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9234"/>
          </a:xfrm>
        </p:spPr>
        <p:txBody>
          <a:bodyPr>
            <a:normAutofit/>
          </a:bodyPr>
          <a:lstStyle/>
          <a:p>
            <a:r>
              <a:rPr lang="fr-FR" sz="3600" b="1" dirty="0"/>
              <a:t>Comment le formateur peut gérer l'apprentissage adulte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00496" y="1156064"/>
            <a:ext cx="11000014" cy="4613799"/>
          </a:xfrm>
          <a:solidFill>
            <a:schemeClr val="bg1">
              <a:alpha val="64000"/>
            </a:schemeClr>
          </a:solidFill>
        </p:spPr>
        <p:txBody>
          <a:bodyPr>
            <a:noAutofit/>
          </a:bodyPr>
          <a:lstStyle/>
          <a:p>
            <a:r>
              <a:rPr lang="en-US" sz="2800" dirty="0"/>
              <a:t>Les </a:t>
            </a:r>
            <a:r>
              <a:rPr lang="fr-FR" sz="2800" dirty="0"/>
              <a:t>caractéristiques</a:t>
            </a:r>
            <a:r>
              <a:rPr lang="en-US" sz="2800" dirty="0"/>
              <a:t> du participant </a:t>
            </a:r>
            <a:r>
              <a:rPr lang="en-US" sz="2800" dirty="0" err="1"/>
              <a:t>adulte</a:t>
            </a:r>
            <a:r>
              <a:rPr lang="en-US" sz="2800" dirty="0"/>
              <a:t> </a:t>
            </a:r>
          </a:p>
          <a:p>
            <a:pPr lvl="1"/>
            <a:r>
              <a:rPr lang="fr-FR" sz="2400" dirty="0"/>
              <a:t>Identité particulière </a:t>
            </a:r>
          </a:p>
          <a:p>
            <a:pPr lvl="1"/>
            <a:r>
              <a:rPr lang="en-US" sz="2400" dirty="0"/>
              <a:t>Importance de la d</a:t>
            </a:r>
            <a:r>
              <a:rPr lang="fr-FR" sz="2400" dirty="0" err="1"/>
              <a:t>écouverte</a:t>
            </a:r>
            <a:endParaRPr lang="fr-FR" sz="2400" dirty="0"/>
          </a:p>
          <a:p>
            <a:pPr lvl="1"/>
            <a:r>
              <a:rPr lang="fr-FR" sz="2400" dirty="0"/>
              <a:t>A souvent peur de se tromper et d’être mal évalué </a:t>
            </a:r>
          </a:p>
          <a:p>
            <a:pPr lvl="1"/>
            <a:r>
              <a:rPr lang="fr-FR" sz="2400" dirty="0"/>
              <a:t>La raison de l’apprentissage</a:t>
            </a:r>
          </a:p>
          <a:p>
            <a:pPr lvl="1"/>
            <a:r>
              <a:rPr lang="fr-FR" sz="2400" dirty="0"/>
              <a:t>L’estime de soi, la surestimation de soi, ou le manque d’estime de soi</a:t>
            </a:r>
          </a:p>
          <a:p>
            <a:pPr marL="400050"/>
            <a:r>
              <a:rPr lang="fr-FR" sz="2800" dirty="0"/>
              <a:t>Le formateur doit </a:t>
            </a:r>
          </a:p>
          <a:p>
            <a:pPr marL="800100" lvl="1"/>
            <a:r>
              <a:rPr lang="fr-FR" sz="2400" dirty="0"/>
              <a:t>Prendre en compte les diverses personnalités du groupe</a:t>
            </a:r>
          </a:p>
          <a:p>
            <a:pPr marL="800100" lvl="1"/>
            <a:r>
              <a:rPr lang="fr-FR" sz="2400" dirty="0"/>
              <a:t>Donner des feedbacks positifs</a:t>
            </a:r>
          </a:p>
          <a:p>
            <a:pPr lvl="1"/>
            <a:endParaRPr lang="fr-FR" sz="2400" dirty="0"/>
          </a:p>
          <a:p>
            <a:endParaRPr lang="fr-FR" sz="2400" dirty="0"/>
          </a:p>
          <a:p>
            <a:endParaRPr lang="fr-FR" sz="2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95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9234"/>
          </a:xfrm>
        </p:spPr>
        <p:txBody>
          <a:bodyPr>
            <a:normAutofit/>
          </a:bodyPr>
          <a:lstStyle/>
          <a:p>
            <a:r>
              <a:rPr lang="fr-FR" sz="3600" b="1" dirty="0"/>
              <a:t>Comment stimuler l'apprentissage adulte 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95993" y="1129938"/>
            <a:ext cx="11000014" cy="5079273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/>
          <a:p>
            <a:r>
              <a:rPr lang="fr-FR" sz="2800" dirty="0"/>
              <a:t>Insistez sur les connaissances pratiques et pas la théorie (concret pas abstrait)</a:t>
            </a:r>
          </a:p>
          <a:p>
            <a:r>
              <a:rPr lang="fr-FR" sz="2800" dirty="0"/>
              <a:t>Limitez le cours magistral</a:t>
            </a:r>
          </a:p>
          <a:p>
            <a:r>
              <a:rPr lang="fr-FR" sz="2800" dirty="0"/>
              <a:t>Faites beaucoup d’exercices</a:t>
            </a:r>
            <a:endParaRPr lang="en-US" sz="2800" dirty="0"/>
          </a:p>
          <a:p>
            <a:r>
              <a:rPr lang="fr-FR" sz="2800" dirty="0"/>
              <a:t>Facilitez la découverte</a:t>
            </a:r>
            <a:endParaRPr lang="en-US" sz="2800" dirty="0"/>
          </a:p>
          <a:p>
            <a:r>
              <a:rPr lang="fr-FR" sz="2800" dirty="0"/>
              <a:t>Ne leurs donnez pas les réponses tout de suite</a:t>
            </a:r>
          </a:p>
          <a:p>
            <a:r>
              <a:rPr lang="fr-FR" sz="2800" dirty="0"/>
              <a:t>Respectez-les</a:t>
            </a:r>
          </a:p>
          <a:p>
            <a:r>
              <a:rPr lang="fr-FR" sz="2800" dirty="0"/>
              <a:t>Posez-leur des questions</a:t>
            </a:r>
          </a:p>
          <a:p>
            <a:r>
              <a:rPr lang="fr-FR" sz="2800" dirty="0"/>
              <a:t>Faites-les participer activement le plus possible</a:t>
            </a:r>
          </a:p>
        </p:txBody>
      </p:sp>
      <p:sp>
        <p:nvSpPr>
          <p:cNvPr id="4" name="Content Placeholder 1"/>
          <p:cNvSpPr>
            <a:spLocks noGrp="1"/>
          </p:cNvSpPr>
          <p:nvPr/>
        </p:nvSpPr>
        <p:spPr bwMode="auto">
          <a:xfrm>
            <a:off x="1132477" y="5934891"/>
            <a:ext cx="10201366" cy="54863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dirty="0">
                <a:solidFill>
                  <a:srgbClr val="339933"/>
                </a:solidFill>
              </a:rPr>
              <a:t>Exercice : Quelles autres suggestions ajouteriez-vous à cette liste ?</a:t>
            </a:r>
            <a:endParaRPr lang="en-US" sz="2400" b="1" dirty="0">
              <a:solidFill>
                <a:srgbClr val="339933"/>
              </a:solidFill>
            </a:endParaRPr>
          </a:p>
          <a:p>
            <a:pPr algn="ctr"/>
            <a:endParaRPr lang="fr-FR" sz="2400" b="1" i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61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4069"/>
          </a:xfrm>
        </p:spPr>
        <p:txBody>
          <a:bodyPr>
            <a:normAutofit/>
          </a:bodyPr>
          <a:lstStyle/>
          <a:p>
            <a:r>
              <a:rPr lang="fr-FR" sz="3600" b="1" dirty="0"/>
              <a:t>Directives pour faciliter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59180" y="1471750"/>
            <a:ext cx="9730740" cy="3731429"/>
          </a:xfrm>
        </p:spPr>
        <p:txBody>
          <a:bodyPr>
            <a:noAutofit/>
          </a:bodyPr>
          <a:lstStyle/>
          <a:p>
            <a:r>
              <a:rPr lang="fr-FR" sz="2800" dirty="0"/>
              <a:t>Encouragez le groupe à présenter et à partager des informations</a:t>
            </a:r>
          </a:p>
          <a:p>
            <a:r>
              <a:rPr lang="fr-FR" sz="2800" dirty="0"/>
              <a:t>Écoutez et respectez les opinions des participants</a:t>
            </a:r>
          </a:p>
          <a:p>
            <a:r>
              <a:rPr lang="fr-FR" sz="2800" dirty="0"/>
              <a:t>Résumez les commentaires des participants</a:t>
            </a:r>
          </a:p>
          <a:p>
            <a:r>
              <a:rPr lang="fr-FR" sz="2800" dirty="0"/>
              <a:t>Ne concentrez pas votre attention sur vos propres expériences</a:t>
            </a:r>
          </a:p>
          <a:p>
            <a:r>
              <a:rPr lang="fr-FR" sz="2800" dirty="0"/>
              <a:t>Évitez de répondre directement aux questions</a:t>
            </a:r>
          </a:p>
          <a:p>
            <a:r>
              <a:rPr lang="fr-FR" sz="2800" dirty="0"/>
              <a:t>Traitez les comportements non-productifs</a:t>
            </a:r>
          </a:p>
          <a:p>
            <a:pPr marL="1371600" lvl="1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32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56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37736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chemeClr val="tx1"/>
                </a:solidFill>
              </a:rPr>
              <a:t>Stratégies pédagogiques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0" y="4306669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795201" y="1105488"/>
            <a:ext cx="10601598" cy="49121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Utiliser des diapos </a:t>
            </a:r>
          </a:p>
          <a:p>
            <a:pPr lvl="1"/>
            <a:r>
              <a:rPr lang="fr-FR" sz="2000" dirty="0"/>
              <a:t>Ne bloquez pas la vue des participants sur l’écran</a:t>
            </a:r>
          </a:p>
          <a:p>
            <a:pPr lvl="1"/>
            <a:r>
              <a:rPr lang="fr-FR" sz="2000" dirty="0"/>
              <a:t>Placez-vous sur un côté de l'écran</a:t>
            </a:r>
          </a:p>
          <a:p>
            <a:pPr lvl="1"/>
            <a:r>
              <a:rPr lang="fr-FR" sz="2000" dirty="0"/>
              <a:t>Parlez au public et non à l'écran</a:t>
            </a:r>
          </a:p>
          <a:p>
            <a:pPr lvl="1"/>
            <a:r>
              <a:rPr lang="fr-FR" sz="2000" dirty="0"/>
              <a:t>Ne lisez pas les diapos</a:t>
            </a:r>
          </a:p>
          <a:p>
            <a:pPr lvl="1"/>
            <a:r>
              <a:rPr lang="fr-FR" sz="2000" dirty="0"/>
              <a:t>Préparez des notes</a:t>
            </a:r>
          </a:p>
          <a:p>
            <a:pPr lvl="1"/>
            <a:r>
              <a:rPr lang="fr-FR" sz="2000" dirty="0"/>
              <a:t>Pratiquez votre présentation plusieurs fois avant la session</a:t>
            </a:r>
            <a:endParaRPr lang="fr-FR" sz="2400" dirty="0"/>
          </a:p>
          <a:p>
            <a:r>
              <a:rPr lang="fr-FR" sz="2400" dirty="0"/>
              <a:t>Utiliser le </a:t>
            </a:r>
            <a:r>
              <a:rPr lang="fr-FR" sz="2400" dirty="0" err="1"/>
              <a:t>flipchart</a:t>
            </a:r>
            <a:endParaRPr lang="fr-FR" sz="2400" dirty="0"/>
          </a:p>
          <a:p>
            <a:pPr lvl="1"/>
            <a:r>
              <a:rPr lang="fr-FR" sz="1800" dirty="0"/>
              <a:t>Mettez-vous de côté pour lire les informations</a:t>
            </a:r>
          </a:p>
          <a:p>
            <a:pPr lvl="1"/>
            <a:r>
              <a:rPr lang="fr-FR" sz="1800" dirty="0"/>
              <a:t>Ecrivez pour qu’on puisse le lire à distance</a:t>
            </a:r>
          </a:p>
          <a:p>
            <a:pPr lvl="1"/>
            <a:r>
              <a:rPr lang="fr-FR" sz="1800" dirty="0"/>
              <a:t>Utilisez des mots et des phrases clés</a:t>
            </a:r>
          </a:p>
          <a:p>
            <a:pPr lvl="1"/>
            <a:r>
              <a:rPr lang="fr-FR" sz="1800" dirty="0"/>
              <a:t>Ne parlez pas en écrivant</a:t>
            </a:r>
          </a:p>
          <a:p>
            <a:pPr lvl="1"/>
            <a:r>
              <a:rPr lang="fr-FR" sz="1800" dirty="0"/>
              <a:t>Faites participer la classe en leur demandant de rédiger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09EAFEC-3AD7-194A-B4B6-A7C592CFCA05}" type="slidenum">
              <a:rPr lang="fr-FR" sz="1200" smtClean="0"/>
              <a:pPr algn="r"/>
              <a:t>13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11891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37736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chemeClr val="tx1"/>
                </a:solidFill>
              </a:rPr>
              <a:t>Stratégies pédagogiques : Discussion de groupe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0" y="4306669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795201" y="1268662"/>
            <a:ext cx="10601598" cy="30380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Invitez la participation de </a:t>
            </a:r>
            <a:r>
              <a:rPr lang="fr-FR" sz="2800" b="1" dirty="0"/>
              <a:t>tous</a:t>
            </a:r>
          </a:p>
          <a:p>
            <a:r>
              <a:rPr lang="fr-FR" sz="2800" dirty="0"/>
              <a:t>Encouragez la participation en écrivant les réponses sur le </a:t>
            </a:r>
            <a:r>
              <a:rPr lang="fr-FR" sz="2800" dirty="0" err="1"/>
              <a:t>flipchart</a:t>
            </a:r>
            <a:endParaRPr lang="fr-FR" sz="2800" dirty="0"/>
          </a:p>
          <a:p>
            <a:r>
              <a:rPr lang="fr-FR" sz="2800" dirty="0"/>
              <a:t>Paraphrasez les réponses des participants</a:t>
            </a:r>
          </a:p>
          <a:p>
            <a:r>
              <a:rPr lang="fr-FR" sz="2800" dirty="0"/>
              <a:t>Rappelez le respect des autres </a:t>
            </a:r>
          </a:p>
          <a:p>
            <a:r>
              <a:rPr lang="fr-FR" sz="2800" dirty="0"/>
              <a:t>Dirigez les discussions pour éviter les « hors-sujets »</a:t>
            </a:r>
          </a:p>
          <a:p>
            <a:r>
              <a:rPr lang="fr-FR" sz="2800" dirty="0"/>
              <a:t>Utilisez le parking lot pour les questions qui nécessitent plus de discussion</a:t>
            </a:r>
          </a:p>
          <a:p>
            <a:r>
              <a:rPr lang="fr-FR" sz="2800" dirty="0"/>
              <a:t>Attention à l’horloge</a:t>
            </a:r>
          </a:p>
          <a:p>
            <a:endParaRPr lang="fr-FR" sz="2800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09EAFEC-3AD7-194A-B4B6-A7C592CFCA05}" type="slidenum">
              <a:rPr lang="fr-FR" sz="1200" smtClean="0"/>
              <a:pPr algn="r"/>
              <a:t>14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4171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15094" y="0"/>
            <a:ext cx="9152906" cy="914400"/>
          </a:xfrm>
        </p:spPr>
        <p:txBody>
          <a:bodyPr>
            <a:normAutofit/>
          </a:bodyPr>
          <a:lstStyle/>
          <a:p>
            <a:r>
              <a:rPr lang="fr-FR" sz="3600" b="1" dirty="0"/>
              <a:t>Gérer les comportements difficiles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548529"/>
              </p:ext>
            </p:extLst>
          </p:nvPr>
        </p:nvGraphicFramePr>
        <p:xfrm>
          <a:off x="714103" y="1030356"/>
          <a:ext cx="11016343" cy="533709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72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43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77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Comportement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Ce </a:t>
                      </a:r>
                      <a:r>
                        <a:rPr lang="en-US" sz="1800" dirty="0" err="1"/>
                        <a:t>qu’il</a:t>
                      </a:r>
                      <a:r>
                        <a:rPr lang="en-US" sz="1800" dirty="0"/>
                        <a:t>/</a:t>
                      </a:r>
                      <a:r>
                        <a:rPr lang="en-US" sz="1800" dirty="0" err="1"/>
                        <a:t>elle</a:t>
                      </a:r>
                      <a:r>
                        <a:rPr lang="en-US" sz="1800" baseline="0" dirty="0"/>
                        <a:t> fait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310">
                <a:tc>
                  <a:txBody>
                    <a:bodyPr/>
                    <a:lstStyle/>
                    <a:p>
                      <a:pPr marL="0" marR="0" indent="0" algn="l" defTabSz="8694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D" sz="1800" kern="1200" dirty="0" err="1">
                          <a:effectLst/>
                        </a:rPr>
                        <a:t>Papoteur</a:t>
                      </a:r>
                      <a:r>
                        <a:rPr lang="fr-CD" sz="1800" kern="1200" dirty="0">
                          <a:effectLst/>
                        </a:rPr>
                        <a:t>, </a:t>
                      </a:r>
                      <a:r>
                        <a:rPr lang="fr-CD" sz="1800" kern="1200" dirty="0" err="1">
                          <a:effectLst/>
                        </a:rPr>
                        <a:t>bavardeur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Parle quand vous parlez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A continuellement des conversations privées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Parle quand il devrait travailler sur des travaux / exercices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6617">
                <a:tc>
                  <a:txBody>
                    <a:bodyPr/>
                    <a:lstStyle/>
                    <a:p>
                      <a:r>
                        <a:rPr lang="en-US" sz="1800" kern="1200" dirty="0"/>
                        <a:t>Monsieur Je-Sais-Tout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800" kern="1200" dirty="0"/>
                        <a:t>Monopolise</a:t>
                      </a:r>
                      <a:r>
                        <a:rPr lang="fr-FR" dirty="0"/>
                        <a:t> la discussion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Montre constamment son expertise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0187">
                <a:tc>
                  <a:txBody>
                    <a:bodyPr/>
                    <a:lstStyle/>
                    <a:p>
                      <a:r>
                        <a:rPr lang="en-US" sz="1800" dirty="0" err="1"/>
                        <a:t>L’Ennuy</a:t>
                      </a:r>
                      <a:r>
                        <a:rPr lang="fr-FR" dirty="0"/>
                        <a:t>é</a:t>
                      </a:r>
                      <a:r>
                        <a:rPr lang="en-US" sz="1800" baseline="0" dirty="0"/>
                        <a:t>…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Montre verbalement ou non verbalement son ennui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Peut impliquer que le matériel est sans importance, incorrect, ou une perte de temps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7977">
                <a:tc>
                  <a:txBody>
                    <a:bodyPr/>
                    <a:lstStyle/>
                    <a:p>
                      <a:r>
                        <a:rPr lang="en-US" sz="1800" dirty="0" err="1"/>
                        <a:t>Fantôme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/>
                        <a:t>N’écoute pas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/>
                        <a:t>Fait autre chose (email, médias sociaux)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414841"/>
                  </a:ext>
                </a:extLst>
              </a:tr>
              <a:tr h="736617">
                <a:tc>
                  <a:txBody>
                    <a:bodyPr/>
                    <a:lstStyle/>
                    <a:p>
                      <a:r>
                        <a:rPr lang="en-US" dirty="0" err="1"/>
                        <a:t>Râleurs</a:t>
                      </a:r>
                      <a:endParaRPr lang="en-US" sz="1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Jamais d'accord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Rien n'est juste / rien ne fonctionne; mais ne propose pas d'alternative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6617">
                <a:tc>
                  <a:txBody>
                    <a:bodyPr/>
                    <a:lstStyle/>
                    <a:p>
                      <a:r>
                        <a:rPr lang="en-US" sz="1800" dirty="0" err="1"/>
                        <a:t>Silencieux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Semble intéressé, mais ne parle jamais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Semble être intimidé par le groupe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5"/>
          <p:cNvSpPr txBox="1">
            <a:spLocks/>
          </p:cNvSpPr>
          <p:nvPr/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09EAFEC-3AD7-194A-B4B6-A7C592CFCA05}" type="slidenum">
              <a:rPr lang="fr-FR" sz="1200" smtClean="0"/>
              <a:pPr algn="r"/>
              <a:t>15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26385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15094" y="0"/>
            <a:ext cx="9152906" cy="914400"/>
          </a:xfrm>
        </p:spPr>
        <p:txBody>
          <a:bodyPr>
            <a:normAutofit/>
          </a:bodyPr>
          <a:lstStyle/>
          <a:p>
            <a:r>
              <a:rPr lang="en-US" sz="3600" b="1" dirty="0"/>
              <a:t>Que faire 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53602229"/>
              </p:ext>
            </p:extLst>
          </p:nvPr>
        </p:nvGraphicFramePr>
        <p:xfrm>
          <a:off x="2133600" y="1397000"/>
          <a:ext cx="7924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 txBox="1">
            <a:spLocks/>
          </p:cNvSpPr>
          <p:nvPr/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09EAFEC-3AD7-194A-B4B6-A7C592CFCA05}" type="slidenum">
              <a:rPr lang="fr-FR" sz="1200" smtClean="0"/>
              <a:pPr algn="r"/>
              <a:t>16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8003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fr-FR" sz="3600" b="1" dirty="0"/>
              <a:t>Objectifs de la formation de 3 jours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165" y="1124712"/>
            <a:ext cx="10737669" cy="4811484"/>
          </a:xfrm>
        </p:spPr>
        <p:txBody>
          <a:bodyPr>
            <a:normAutofit/>
          </a:bodyPr>
          <a:lstStyle/>
          <a:p>
            <a:r>
              <a:rPr lang="fr-FR" sz="2800" dirty="0"/>
              <a:t>Former les participants en </a:t>
            </a:r>
            <a:r>
              <a:rPr lang="en-US" sz="2800" dirty="0"/>
              <a:t>Communication du </a:t>
            </a:r>
            <a:r>
              <a:rPr lang="en-US" sz="2800" dirty="0" err="1"/>
              <a:t>Risque</a:t>
            </a:r>
            <a:r>
              <a:rPr lang="en-US" sz="2800" dirty="0"/>
              <a:t> et Engagement </a:t>
            </a:r>
            <a:r>
              <a:rPr lang="en-US" sz="2800" dirty="0" err="1"/>
              <a:t>Communautaire</a:t>
            </a:r>
            <a:r>
              <a:rPr lang="en-US" sz="2800" dirty="0"/>
              <a:t> (CREC) </a:t>
            </a:r>
            <a:r>
              <a:rPr lang="fr-FR" sz="2800" dirty="0"/>
              <a:t>pour effectuer des formations en cascade </a:t>
            </a:r>
          </a:p>
          <a:p>
            <a:r>
              <a:rPr lang="fr-FR" sz="2800" dirty="0"/>
              <a:t>Familiariser les formateurs aux divers aspects de la réponse à la </a:t>
            </a:r>
            <a:r>
              <a:rPr lang="en-US" sz="2800" dirty="0" err="1"/>
              <a:t>maladie</a:t>
            </a:r>
            <a:r>
              <a:rPr lang="en-US" sz="2800" dirty="0"/>
              <a:t> à virus Ebola (MVE)</a:t>
            </a:r>
          </a:p>
          <a:p>
            <a:r>
              <a:rPr lang="fr-FR" sz="2800" dirty="0"/>
              <a:t>Préparer les formateurs à mener des activités d’engagement communautaire dans les zones affectées</a:t>
            </a:r>
          </a:p>
          <a:p>
            <a:r>
              <a:rPr lang="fr-FR" sz="2800" dirty="0"/>
              <a:t>Préparer les formateurs à former en CREC des travailleurs de première ligne et autres personnes responsables dans la réponse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71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Objectifs</a:t>
            </a:r>
            <a:r>
              <a:rPr lang="en-US" sz="3600" b="1" dirty="0"/>
              <a:t> de la session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03" y="1359408"/>
            <a:ext cx="10502537" cy="2170176"/>
          </a:xfrm>
        </p:spPr>
        <p:txBody>
          <a:bodyPr>
            <a:normAutofit/>
          </a:bodyPr>
          <a:lstStyle/>
          <a:p>
            <a:r>
              <a:rPr lang="en-US" sz="2800" dirty="0" err="1"/>
              <a:t>Etablir</a:t>
            </a:r>
            <a:r>
              <a:rPr lang="en-US" sz="2800" dirty="0"/>
              <a:t> des </a:t>
            </a:r>
            <a:r>
              <a:rPr lang="fr-CD" sz="2800" dirty="0"/>
              <a:t>règles</a:t>
            </a:r>
            <a:r>
              <a:rPr lang="en-US" sz="2800" dirty="0"/>
              <a:t> pour la bonne </a:t>
            </a:r>
            <a:r>
              <a:rPr lang="en-US" sz="2800" dirty="0" err="1"/>
              <a:t>conduite</a:t>
            </a:r>
            <a:r>
              <a:rPr lang="en-US" sz="2800" dirty="0"/>
              <a:t> de </a:t>
            </a:r>
            <a:r>
              <a:rPr lang="en-US" sz="2800" dirty="0" err="1"/>
              <a:t>notre</a:t>
            </a:r>
            <a:r>
              <a:rPr lang="en-US" sz="2800" dirty="0"/>
              <a:t> formation (</a:t>
            </a:r>
            <a:r>
              <a:rPr lang="en-US" sz="2800" dirty="0" err="1"/>
              <a:t>horaires</a:t>
            </a:r>
            <a:r>
              <a:rPr lang="en-US" sz="2800" dirty="0"/>
              <a:t>, comportment, etc.)</a:t>
            </a:r>
          </a:p>
          <a:p>
            <a:r>
              <a:rPr lang="en-US" sz="2800" dirty="0" err="1"/>
              <a:t>Apprendre</a:t>
            </a:r>
            <a:r>
              <a:rPr lang="en-US" sz="2800" dirty="0"/>
              <a:t> les </a:t>
            </a:r>
            <a:r>
              <a:rPr lang="en-US" sz="2800" dirty="0" err="1"/>
              <a:t>principes</a:t>
            </a:r>
            <a:r>
              <a:rPr lang="en-US" sz="2800" dirty="0"/>
              <a:t> de formation pour </a:t>
            </a:r>
            <a:r>
              <a:rPr lang="en-US" sz="2800" dirty="0" err="1"/>
              <a:t>adultes</a:t>
            </a:r>
            <a:endParaRPr lang="en-US" sz="2800" dirty="0"/>
          </a:p>
          <a:p>
            <a:r>
              <a:rPr lang="fr-FR" sz="2800"/>
              <a:t>Prendre connaissance </a:t>
            </a:r>
            <a:r>
              <a:rPr lang="fr-FR" sz="2800" dirty="0"/>
              <a:t>de</a:t>
            </a:r>
            <a:r>
              <a:rPr lang="en-US" sz="2800" dirty="0"/>
              <a:t> </a:t>
            </a:r>
            <a:r>
              <a:rPr lang="en-US" sz="2800" dirty="0" err="1"/>
              <a:t>l’agenda</a:t>
            </a:r>
            <a:r>
              <a:rPr lang="en-US" sz="2800" dirty="0"/>
              <a:t> de la formation</a:t>
            </a:r>
          </a:p>
          <a:p>
            <a:endParaRPr lang="fr-FR" dirty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84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143000"/>
          </a:xfrm>
        </p:spPr>
        <p:txBody>
          <a:bodyPr>
            <a:noAutofit/>
          </a:bodyPr>
          <a:lstStyle/>
          <a:p>
            <a:r>
              <a:rPr lang="fr-FR" sz="3600" b="1" dirty="0"/>
              <a:t>Règles de travail pendant la formation :</a:t>
            </a:r>
            <a:br>
              <a:rPr lang="fr-FR" sz="3600" b="1" dirty="0"/>
            </a:br>
            <a:r>
              <a:rPr lang="fr-FR" sz="3600" b="1" dirty="0"/>
              <a:t>Les dix commandements</a:t>
            </a:r>
            <a:endParaRPr lang="en-US" sz="3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4</a:t>
            </a:fld>
            <a:endParaRPr lang="fr-FR"/>
          </a:p>
        </p:txBody>
      </p:sp>
      <p:sp>
        <p:nvSpPr>
          <p:cNvPr id="7" name="Content Placeholder 1"/>
          <p:cNvSpPr>
            <a:spLocks noGrp="1"/>
          </p:cNvSpPr>
          <p:nvPr/>
        </p:nvSpPr>
        <p:spPr bwMode="auto">
          <a:xfrm>
            <a:off x="1990634" y="5929316"/>
            <a:ext cx="7670800" cy="609600"/>
          </a:xfrm>
          <a:prstGeom prst="rect">
            <a:avLst/>
          </a:prstGeom>
          <a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/>
              <a:t>Je serai attentif, engagé, et respectueux</a:t>
            </a:r>
            <a:endParaRPr lang="fr-FR" sz="28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622" y="1332334"/>
            <a:ext cx="4086664" cy="4360068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56162" y="1425125"/>
            <a:ext cx="10113917" cy="4174486"/>
          </a:xfrm>
        </p:spPr>
        <p:txBody>
          <a:bodyPr>
            <a:normAutofit lnSpcReduction="10000"/>
          </a:bodyPr>
          <a:lstStyle/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Soyez ponctuel, retournez promptement des pauses et du déjeuner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Pas de rendez-vous ou voyages pendant les cours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Soyez engagé et participez activement aux activités 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Pas de téléphones, d’emails, de médias sociaux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Limitez le bavardage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Ne monopolisez pas la classe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Respectez les idées des autres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Écoutez et n’interrompez pas les autres qui parlent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Respectez les instructions du facilitateur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r>
              <a:rPr lang="fr-FR" sz="2400" dirty="0"/>
              <a:t>Autre ?</a:t>
            </a:r>
          </a:p>
          <a:p>
            <a:pPr marL="396875" indent="-396875">
              <a:spcBef>
                <a:spcPts val="600"/>
              </a:spcBef>
              <a:buFont typeface="+mj-lt"/>
              <a:buAutoNum type="arabicPeriod"/>
            </a:pPr>
            <a:endParaRPr lang="fr-FR" sz="2400" dirty="0"/>
          </a:p>
          <a:p>
            <a:pPr>
              <a:spcBef>
                <a:spcPts val="600"/>
              </a:spcBef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7402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16777"/>
            <a:ext cx="12192000" cy="1143000"/>
          </a:xfrm>
        </p:spPr>
        <p:txBody>
          <a:bodyPr>
            <a:noAutofit/>
          </a:bodyPr>
          <a:lstStyle/>
          <a:p>
            <a:r>
              <a:rPr lang="fr-FR" sz="4800" b="1" dirty="0"/>
              <a:t>L’apprentissage des adultes</a:t>
            </a:r>
            <a:endParaRPr lang="en-US" sz="4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74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9234"/>
          </a:xfrm>
        </p:spPr>
        <p:txBody>
          <a:bodyPr>
            <a:normAutofit/>
          </a:bodyPr>
          <a:lstStyle/>
          <a:p>
            <a:r>
              <a:rPr lang="fr-FR" sz="3600" b="1" dirty="0"/>
              <a:t>Définition éducation et formation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0130" y="1442141"/>
            <a:ext cx="10111739" cy="2893421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/>
          <a:p>
            <a:r>
              <a:rPr lang="fr-FR" sz="2800" b="1" dirty="0"/>
              <a:t>Education : </a:t>
            </a:r>
            <a:r>
              <a:rPr lang="fr-FR" sz="2800" dirty="0"/>
              <a:t>processus d’apprentissage systématique de quelque chose dans une institution qui développe un sens du jugement et du raisonnement chez les employés</a:t>
            </a:r>
          </a:p>
          <a:p>
            <a:r>
              <a:rPr lang="fr-FR" sz="2800" b="1" dirty="0"/>
              <a:t>Formation : </a:t>
            </a:r>
            <a:r>
              <a:rPr lang="fr-FR" sz="2800" dirty="0"/>
              <a:t>acte de transmettre une compétence ou un comportement particulier à quelqu’un</a:t>
            </a:r>
          </a:p>
        </p:txBody>
      </p:sp>
      <p:sp>
        <p:nvSpPr>
          <p:cNvPr id="4" name="Content Placeholder 1"/>
          <p:cNvSpPr>
            <a:spLocks noGrp="1"/>
          </p:cNvSpPr>
          <p:nvPr/>
        </p:nvSpPr>
        <p:spPr bwMode="auto">
          <a:xfrm>
            <a:off x="2704737" y="4589416"/>
            <a:ext cx="6108337" cy="1027612"/>
          </a:xfrm>
          <a:prstGeom prst="rect">
            <a:avLst/>
          </a:prstGeom>
          <a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/>
              <a:t>Education : Apprendre en classe</a:t>
            </a:r>
          </a:p>
          <a:p>
            <a:pPr algn="ctr"/>
            <a:r>
              <a:rPr lang="fr-FR" sz="2800" b="1" dirty="0"/>
              <a:t>Formation : Apprendre en faisant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35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58240"/>
          </a:xfrm>
        </p:spPr>
        <p:txBody>
          <a:bodyPr>
            <a:normAutofit/>
          </a:bodyPr>
          <a:lstStyle/>
          <a:p>
            <a:r>
              <a:rPr lang="fr-FR" sz="3600" b="1" dirty="0"/>
              <a:t>Vous êtes un facilitateur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21525" y="1385750"/>
            <a:ext cx="10587000" cy="1792879"/>
          </a:xfrm>
        </p:spPr>
        <p:txBody>
          <a:bodyPr>
            <a:normAutofit/>
          </a:bodyPr>
          <a:lstStyle/>
          <a:p>
            <a:r>
              <a:rPr lang="fr-FR" sz="2800" dirty="0"/>
              <a:t>Faciliter : Rendre (quelque chose) plus facile</a:t>
            </a:r>
          </a:p>
          <a:p>
            <a:r>
              <a:rPr lang="fr-FR" sz="2800" dirty="0"/>
              <a:t>Facilitateur : Celui qui aide les autres à apprendre</a:t>
            </a:r>
          </a:p>
          <a:p>
            <a:endParaRPr lang="en-US" sz="2800" dirty="0"/>
          </a:p>
        </p:txBody>
      </p:sp>
      <p:sp>
        <p:nvSpPr>
          <p:cNvPr id="9" name="Content Placeholder 1"/>
          <p:cNvSpPr>
            <a:spLocks noGrp="1"/>
          </p:cNvSpPr>
          <p:nvPr/>
        </p:nvSpPr>
        <p:spPr bwMode="auto">
          <a:xfrm>
            <a:off x="2844074" y="3727268"/>
            <a:ext cx="6108337" cy="1454332"/>
          </a:xfrm>
          <a:prstGeom prst="rect">
            <a:avLst/>
          </a:prstGeom>
          <a:blipFill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800" b="1" dirty="0"/>
              <a:t>VOTRE ROLE</a:t>
            </a:r>
          </a:p>
          <a:p>
            <a:r>
              <a:rPr lang="fr-FR" sz="2800" b="1" dirty="0"/>
              <a:t>Les participants font l'apprentissage</a:t>
            </a:r>
            <a:br>
              <a:rPr lang="fr-FR" sz="2800" b="1" dirty="0"/>
            </a:br>
            <a:r>
              <a:rPr lang="fr-FR" sz="2800" b="1" dirty="0"/>
              <a:t>Vous êtes là pour les aider à apprendre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0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95" y="6210"/>
            <a:ext cx="12118935" cy="1104900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339933"/>
                </a:solidFill>
              </a:rPr>
              <a:t>A votre tour : Qu'est-ce qu'un bon facilitateur ?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562600" y="3124201"/>
            <a:ext cx="3314700" cy="2811205"/>
            <a:chOff x="4038600" y="3124200"/>
            <a:chExt cx="3314700" cy="2811205"/>
          </a:xfrm>
        </p:grpSpPr>
        <p:grpSp>
          <p:nvGrpSpPr>
            <p:cNvPr id="15" name="Group 14"/>
            <p:cNvGrpSpPr/>
            <p:nvPr/>
          </p:nvGrpSpPr>
          <p:grpSpPr>
            <a:xfrm>
              <a:off x="4305300" y="3124200"/>
              <a:ext cx="3048000" cy="2811205"/>
              <a:chOff x="4305300" y="3124200"/>
              <a:chExt cx="3048000" cy="2811205"/>
            </a:xfrm>
            <a:solidFill>
              <a:schemeClr val="bg1"/>
            </a:solidFill>
          </p:grpSpPr>
          <p:grpSp>
            <p:nvGrpSpPr>
              <p:cNvPr id="6" name="Group 5"/>
              <p:cNvGrpSpPr/>
              <p:nvPr/>
            </p:nvGrpSpPr>
            <p:grpSpPr>
              <a:xfrm>
                <a:off x="4305300" y="3124200"/>
                <a:ext cx="3048000" cy="2811205"/>
                <a:chOff x="4267200" y="3124200"/>
                <a:chExt cx="3048000" cy="2811205"/>
              </a:xfrm>
              <a:grpFill/>
            </p:grpSpPr>
            <p:sp>
              <p:nvSpPr>
                <p:cNvPr id="5" name="Rounded Rectangle 4"/>
                <p:cNvSpPr/>
                <p:nvPr/>
              </p:nvSpPr>
              <p:spPr bwMode="auto">
                <a:xfrm>
                  <a:off x="5105400" y="3124200"/>
                  <a:ext cx="2209800" cy="2667000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7" name="Rounded Rectangle 6"/>
                <p:cNvSpPr/>
                <p:nvPr/>
              </p:nvSpPr>
              <p:spPr bwMode="auto">
                <a:xfrm rot="507261">
                  <a:off x="5021398" y="3161603"/>
                  <a:ext cx="601139" cy="1249346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8" name="Rounded Rectangle 7"/>
                <p:cNvSpPr/>
                <p:nvPr/>
              </p:nvSpPr>
              <p:spPr bwMode="auto">
                <a:xfrm rot="949130">
                  <a:off x="5068505" y="3338679"/>
                  <a:ext cx="601139" cy="1048632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9" name="Rounded Rectangle 8"/>
                <p:cNvSpPr/>
                <p:nvPr/>
              </p:nvSpPr>
              <p:spPr bwMode="auto">
                <a:xfrm rot="1185477">
                  <a:off x="4913981" y="3574676"/>
                  <a:ext cx="601139" cy="1374539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10" name="Rounded Rectangle 9"/>
                <p:cNvSpPr/>
                <p:nvPr/>
              </p:nvSpPr>
              <p:spPr bwMode="auto">
                <a:xfrm rot="1570843">
                  <a:off x="4720031" y="3969268"/>
                  <a:ext cx="601139" cy="1500771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11" name="Rounded Rectangle 10"/>
                <p:cNvSpPr/>
                <p:nvPr/>
              </p:nvSpPr>
              <p:spPr bwMode="auto">
                <a:xfrm rot="1937925">
                  <a:off x="4507351" y="4322129"/>
                  <a:ext cx="601139" cy="1500771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12" name="Rounded Rectangle 11"/>
                <p:cNvSpPr/>
                <p:nvPr/>
              </p:nvSpPr>
              <p:spPr bwMode="auto">
                <a:xfrm rot="2435072">
                  <a:off x="4393050" y="4434634"/>
                  <a:ext cx="601139" cy="1500771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  <p:sp>
              <p:nvSpPr>
                <p:cNvPr id="13" name="Rounded Rectangle 12"/>
                <p:cNvSpPr/>
                <p:nvPr/>
              </p:nvSpPr>
              <p:spPr bwMode="auto">
                <a:xfrm rot="5400000">
                  <a:off x="4717016" y="4731784"/>
                  <a:ext cx="601139" cy="1500771"/>
                </a:xfrm>
                <a:prstGeom prst="roundRect">
                  <a:avLst/>
                </a:prstGeom>
                <a:grp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62025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500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4" name="Rectangle 13"/>
              <p:cNvSpPr/>
              <p:nvPr/>
            </p:nvSpPr>
            <p:spPr bwMode="auto">
              <a:xfrm rot="2413832">
                <a:off x="4400550" y="4653502"/>
                <a:ext cx="533400" cy="1066800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6202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00" dirty="0">
                  <a:latin typeface="Times New Roman" pitchFamily="18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 bwMode="auto">
            <a:xfrm>
              <a:off x="4038600" y="5257800"/>
              <a:ext cx="533400" cy="6096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62025" fontAlgn="base">
                <a:spcBef>
                  <a:spcPct val="0"/>
                </a:spcBef>
                <a:spcAft>
                  <a:spcPct val="0"/>
                </a:spcAft>
              </a:pPr>
              <a:endParaRPr lang="en-US" sz="2500" dirty="0">
                <a:latin typeface="Times New Roman" pitchFamily="18" charset="0"/>
              </a:endParaRPr>
            </a:p>
          </p:txBody>
        </p:sp>
      </p:grp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166404" y="1445575"/>
            <a:ext cx="7772400" cy="1007469"/>
          </a:xfrm>
        </p:spPr>
        <p:txBody>
          <a:bodyPr>
            <a:noAutofit/>
          </a:bodyPr>
          <a:lstStyle/>
          <a:p>
            <a:r>
              <a:rPr lang="fr-FR" sz="2800" dirty="0"/>
              <a:t>Caractéristiques d'un bon facilitateur</a:t>
            </a:r>
          </a:p>
          <a:p>
            <a:r>
              <a:rPr lang="fr-FR" sz="2800" dirty="0"/>
              <a:t>Caractéristiques d'un facilitateur médiocre</a:t>
            </a:r>
          </a:p>
          <a:p>
            <a:endParaRPr lang="en-US" sz="2800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96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9234"/>
          </a:xfrm>
        </p:spPr>
        <p:txBody>
          <a:bodyPr>
            <a:normAutofit/>
          </a:bodyPr>
          <a:lstStyle/>
          <a:p>
            <a:r>
              <a:rPr lang="fr-FR" sz="3600" b="1" dirty="0"/>
              <a:t>Caractéristiques de l'apprenant adulte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138" y="949234"/>
            <a:ext cx="10625545" cy="3947156"/>
          </a:xfrm>
          <a:solidFill>
            <a:schemeClr val="bg1">
              <a:alpha val="64000"/>
            </a:schemeClr>
          </a:solidFill>
        </p:spPr>
        <p:txBody>
          <a:bodyPr>
            <a:noAutofit/>
          </a:bodyPr>
          <a:lstStyle/>
          <a:p>
            <a:r>
              <a:rPr lang="en-US" sz="2800" b="1" dirty="0" err="1"/>
              <a:t>Autodétermination</a:t>
            </a:r>
            <a:r>
              <a:rPr lang="en-US" sz="2800" b="1" dirty="0"/>
              <a:t> </a:t>
            </a:r>
            <a:r>
              <a:rPr lang="fr-FR" sz="2800" b="1" dirty="0"/>
              <a:t>: </a:t>
            </a:r>
            <a:r>
              <a:rPr lang="fr-FR" sz="2800" dirty="0"/>
              <a:t>N’est pas une personne dépendante, mais il se voit comme un être autonome</a:t>
            </a:r>
          </a:p>
          <a:p>
            <a:r>
              <a:rPr lang="fr-FR" sz="2800" b="1" dirty="0"/>
              <a:t>Expérience et erreurs : </a:t>
            </a:r>
            <a:r>
              <a:rPr lang="fr-FR" sz="2800" dirty="0"/>
              <a:t>Accumule des expériences et veut les utiliser</a:t>
            </a:r>
          </a:p>
          <a:p>
            <a:r>
              <a:rPr lang="en-US" sz="2800" b="1" dirty="0" err="1"/>
              <a:t>Pragmatisme</a:t>
            </a:r>
            <a:r>
              <a:rPr lang="en-US" sz="2800" b="1" dirty="0"/>
              <a:t> </a:t>
            </a:r>
            <a:r>
              <a:rPr lang="fr-FR" sz="2800" b="1" dirty="0"/>
              <a:t>: </a:t>
            </a:r>
            <a:r>
              <a:rPr lang="fr-FR" sz="2800" dirty="0"/>
              <a:t>Veut apprendre des choses qui ont un impact immédiat dans sa vie personnelle ou professionnelle et veut utiliser immédiatement la connaissance</a:t>
            </a:r>
          </a:p>
          <a:p>
            <a:r>
              <a:rPr lang="fr-FR" sz="2800" b="1" dirty="0"/>
              <a:t>Rigidité : </a:t>
            </a:r>
            <a:r>
              <a:rPr lang="fr-FR" sz="2800" dirty="0"/>
              <a:t>Est moins ouvert et résiste au changement</a:t>
            </a:r>
          </a:p>
          <a:p>
            <a:r>
              <a:rPr lang="fr-FR" sz="2800" b="1" dirty="0"/>
              <a:t>Attentes élevées : </a:t>
            </a:r>
            <a:r>
              <a:rPr lang="fr-FR" sz="2800" dirty="0"/>
              <a:t>Veut apprendre et ne pas perdre de temps</a:t>
            </a:r>
            <a:endParaRPr lang="en-US" sz="2800" dirty="0"/>
          </a:p>
          <a:p>
            <a:r>
              <a:rPr lang="fr-FR" sz="2800" b="1" dirty="0"/>
              <a:t>Apprentissage plus lent, mais connaissances mieux intégrées : </a:t>
            </a:r>
            <a:r>
              <a:rPr lang="fr-FR" sz="2800" dirty="0"/>
              <a:t>Apprend plus lentement mais mieux</a:t>
            </a:r>
            <a:endParaRPr lang="en-US" sz="2800" dirty="0"/>
          </a:p>
          <a:p>
            <a:endParaRPr lang="fr-FR" sz="2800" dirty="0"/>
          </a:p>
        </p:txBody>
      </p:sp>
      <p:sp>
        <p:nvSpPr>
          <p:cNvPr id="4" name="Content Placeholder 1"/>
          <p:cNvSpPr>
            <a:spLocks noGrp="1"/>
          </p:cNvSpPr>
          <p:nvPr/>
        </p:nvSpPr>
        <p:spPr bwMode="auto">
          <a:xfrm>
            <a:off x="894733" y="5954975"/>
            <a:ext cx="10201366" cy="54863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dirty="0">
                <a:solidFill>
                  <a:srgbClr val="339933"/>
                </a:solidFill>
              </a:rPr>
              <a:t>Exercice : Quelles autres caractéristiques ajouteriez-vous à cette liste ?</a:t>
            </a:r>
            <a:endParaRPr lang="en-US" sz="2400" b="1" dirty="0">
              <a:solidFill>
                <a:srgbClr val="339933"/>
              </a:solidFill>
            </a:endParaRPr>
          </a:p>
          <a:p>
            <a:pPr algn="ctr"/>
            <a:endParaRPr lang="fr-FR" sz="2400" b="1" i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</p:spPr>
        <p:txBody>
          <a:bodyPr/>
          <a:lstStyle/>
          <a:p>
            <a:fld id="{509EAFEC-3AD7-194A-B4B6-A7C592CFCA0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9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1558</TotalTime>
  <Words>770</Words>
  <Application>Microsoft Office PowerPoint</Application>
  <PresentationFormat>Widescreen</PresentationFormat>
  <Paragraphs>139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맑은 고딕</vt:lpstr>
      <vt:lpstr>Arial</vt:lpstr>
      <vt:lpstr>Calibri</vt:lpstr>
      <vt:lpstr>Times New Roman</vt:lpstr>
      <vt:lpstr>ppt1B35.tmp</vt:lpstr>
      <vt:lpstr>Session 1 Objectifs et normes de travail de la formation des formateurs </vt:lpstr>
      <vt:lpstr>Objectifs de la formation de 3 jours</vt:lpstr>
      <vt:lpstr>Objectifs de la session 1</vt:lpstr>
      <vt:lpstr>Règles de travail pendant la formation : Les dix commandements</vt:lpstr>
      <vt:lpstr>L’apprentissage des adultes</vt:lpstr>
      <vt:lpstr>Définition éducation et formation</vt:lpstr>
      <vt:lpstr>Vous êtes un facilitateur</vt:lpstr>
      <vt:lpstr>A votre tour : Qu'est-ce qu'un bon facilitateur ?</vt:lpstr>
      <vt:lpstr>Caractéristiques de l'apprenant adulte</vt:lpstr>
      <vt:lpstr>Comment le formateur peut gérer l'apprentissage adulte</vt:lpstr>
      <vt:lpstr>Comment stimuler l'apprentissage adulte ?</vt:lpstr>
      <vt:lpstr>Directives pour faciliter</vt:lpstr>
      <vt:lpstr>Stratégies pédagogiques</vt:lpstr>
      <vt:lpstr>Stratégies pédagogiques : Discussion de groupe</vt:lpstr>
      <vt:lpstr>Gérer les comportements difficiles</vt:lpstr>
      <vt:lpstr>Que faire ?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99</cp:revision>
  <dcterms:created xsi:type="dcterms:W3CDTF">2019-07-07T17:38:06Z</dcterms:created>
  <dcterms:modified xsi:type="dcterms:W3CDTF">2019-11-10T08:19:33Z</dcterms:modified>
</cp:coreProperties>
</file>