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handoutMasterIdLst>
    <p:handoutMasterId r:id="rId27"/>
  </p:handoutMasterIdLst>
  <p:sldIdLst>
    <p:sldId id="272" r:id="rId2"/>
    <p:sldId id="273" r:id="rId3"/>
    <p:sldId id="618" r:id="rId4"/>
    <p:sldId id="711" r:id="rId5"/>
    <p:sldId id="422" r:id="rId6"/>
    <p:sldId id="473" r:id="rId7"/>
    <p:sldId id="372" r:id="rId8"/>
    <p:sldId id="801" r:id="rId9"/>
    <p:sldId id="798" r:id="rId10"/>
    <p:sldId id="800" r:id="rId11"/>
    <p:sldId id="804" r:id="rId12"/>
    <p:sldId id="803" r:id="rId13"/>
    <p:sldId id="805" r:id="rId14"/>
    <p:sldId id="379" r:id="rId15"/>
    <p:sldId id="381" r:id="rId16"/>
    <p:sldId id="410" r:id="rId17"/>
    <p:sldId id="409" r:id="rId18"/>
    <p:sldId id="396" r:id="rId19"/>
    <p:sldId id="434" r:id="rId20"/>
    <p:sldId id="354" r:id="rId21"/>
    <p:sldId id="712" r:id="rId22"/>
    <p:sldId id="713" r:id="rId23"/>
    <p:sldId id="398" r:id="rId24"/>
    <p:sldId id="26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8109" autoAdjust="0"/>
  </p:normalViewPr>
  <p:slideViewPr>
    <p:cSldViewPr snapToGrid="0">
      <p:cViewPr varScale="1">
        <p:scale>
          <a:sx n="70" d="100"/>
          <a:sy n="70" d="100"/>
        </p:scale>
        <p:origin x="536" y="60"/>
      </p:cViewPr>
      <p:guideLst/>
    </p:cSldViewPr>
  </p:slideViewPr>
  <p:notesTextViewPr>
    <p:cViewPr>
      <p:scale>
        <a:sx n="1" d="1"/>
        <a:sy n="1" d="1"/>
      </p:scale>
      <p:origin x="0" y="0"/>
    </p:cViewPr>
  </p:notesTextViewPr>
  <p:notesViewPr>
    <p:cSldViewPr snapToGrid="0">
      <p:cViewPr varScale="1">
        <p:scale>
          <a:sx n="57" d="100"/>
          <a:sy n="57" d="100"/>
        </p:scale>
        <p:origin x="916"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90560B-5DEC-436A-93DD-9277D5508165}" type="slidenum">
              <a:rPr lang="fr-FR" smtClean="0"/>
              <a:t>‹#›</a:t>
            </a:fld>
            <a:endParaRPr lang="fr-FR"/>
          </a:p>
        </p:txBody>
      </p:sp>
    </p:spTree>
    <p:extLst>
      <p:ext uri="{BB962C8B-B14F-4D97-AF65-F5344CB8AC3E}">
        <p14:creationId xmlns:p14="http://schemas.microsoft.com/office/powerpoint/2010/main" val="27190426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4A12CB-C897-48A4-B159-D427C80EC60C}" type="datetimeFigureOut">
              <a:rPr lang="en-US" smtClean="0"/>
              <a:t>11/10/2019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2E24F2-D425-4B22-9C4C-758F54AF23B0}" type="slidenum">
              <a:rPr lang="en-US" smtClean="0"/>
              <a:t>‹#›</a:t>
            </a:fld>
            <a:endParaRPr lang="en-US"/>
          </a:p>
        </p:txBody>
      </p:sp>
    </p:spTree>
    <p:extLst>
      <p:ext uri="{BB962C8B-B14F-4D97-AF65-F5344CB8AC3E}">
        <p14:creationId xmlns:p14="http://schemas.microsoft.com/office/powerpoint/2010/main" val="2094819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Object rect 1"/>
          <p:cNvSpPr>
            <a:spLocks noGrp="1" noRot="1" noChangeAspect="1" noChangeArrowheads="1"/>
          </p:cNvSpPr>
          <p:nvPr>
            <p:ph type="sldImg"/>
          </p:nvPr>
        </p:nvSpPr>
        <p:spPr/>
      </p:sp>
      <p:sp>
        <p:nvSpPr>
          <p:cNvPr id="3" name="Rect 3"/>
          <p:cNvSpPr>
            <a:spLocks noGrp="1" noChangeArrowheads="1"/>
          </p:cNvSpPr>
          <p:nvPr>
            <p:ph type="body" idx="1"/>
          </p:nvPr>
        </p:nvSpPr>
        <p:spPr>
          <a:xfrm>
            <a:off x="914400" y="4330700"/>
            <a:ext cx="5029200" cy="4103688"/>
          </a:xfrm>
          <a:prstGeom prst="rect">
            <a:avLst/>
          </a:prstGeom>
          <a:noFill/>
          <a:ln w="0">
            <a:noFill/>
          </a:ln>
        </p:spPr>
        <p:txBody>
          <a:bodyPr wrap="square" lIns="0" tIns="0" rIns="0" bIns="0" anchor="t"/>
          <a:lstStyle/>
          <a:p>
            <a:pPr marL="0" indent="0" algn="l" defTabSz="508000">
              <a:lnSpc>
                <a:spcPct val="129000"/>
              </a:lnSpc>
              <a:spcBef>
                <a:spcPts val="0"/>
              </a:spcBef>
              <a:spcAft>
                <a:spcPts val="0"/>
              </a:spcAft>
              <a:buFontTx/>
              <a:buNone/>
            </a:pPr>
            <a:endParaRPr lang="en-US" altLang="ko-KR" sz="18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542312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C52E24F2-D425-4B22-9C4C-758F54AF23B0}" type="slidenum">
              <a:rPr lang="en-US" smtClean="0"/>
              <a:t>3</a:t>
            </a:fld>
            <a:endParaRPr lang="en-US"/>
          </a:p>
        </p:txBody>
      </p:sp>
    </p:spTree>
    <p:extLst>
      <p:ext uri="{BB962C8B-B14F-4D97-AF65-F5344CB8AC3E}">
        <p14:creationId xmlns:p14="http://schemas.microsoft.com/office/powerpoint/2010/main" val="4116649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714AE4B6-A04D-433E-B9CA-50BF65F47D6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B5D2ECF8-C4E7-45FF-9F16-3EF502525F5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3428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1769568F-A57C-41D7-9C97-6FD367943B6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27255410-09D5-4FED-8810-5B05E5161C0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CD" altLang="en-US" b="1" dirty="0">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05445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Répondant au niveau national</a:t>
            </a:r>
            <a:endParaRPr lang="en-US" dirty="0"/>
          </a:p>
        </p:txBody>
      </p:sp>
      <p:sp>
        <p:nvSpPr>
          <p:cNvPr id="4" name="Espace réservé du numéro de diapositive 3"/>
          <p:cNvSpPr>
            <a:spLocks noGrp="1"/>
          </p:cNvSpPr>
          <p:nvPr>
            <p:ph type="sldNum" sz="quarter" idx="5"/>
          </p:nvPr>
        </p:nvSpPr>
        <p:spPr/>
        <p:txBody>
          <a:bodyPr/>
          <a:lstStyle/>
          <a:p>
            <a:fld id="{C52E24F2-D425-4B22-9C4C-758F54AF23B0}" type="slidenum">
              <a:rPr lang="en-US" smtClean="0"/>
              <a:t>19</a:t>
            </a:fld>
            <a:endParaRPr lang="en-US"/>
          </a:p>
        </p:txBody>
      </p:sp>
    </p:spTree>
    <p:extLst>
      <p:ext uri="{BB962C8B-B14F-4D97-AF65-F5344CB8AC3E}">
        <p14:creationId xmlns:p14="http://schemas.microsoft.com/office/powerpoint/2010/main" val="4095261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609600" y="6356351"/>
            <a:ext cx="2844800" cy="365125"/>
          </a:xfrm>
          <a:prstGeom prst="rect">
            <a:avLst/>
          </a:prstGeom>
        </p:spPr>
        <p:txBody>
          <a:bodyPr/>
          <a:lstStyle>
            <a:lvl1pPr>
              <a:defRPr>
                <a:cs typeface="Calibri" panose="020F0502020204030204" pitchFamily="34" charset="0"/>
              </a:defRPr>
            </a:lvl1pPr>
          </a:lstStyle>
          <a:p>
            <a:pPr>
              <a:defRPr/>
            </a:pPr>
            <a:fld id="{867F4F03-0177-41EF-9DFC-65F4BD22461A}" type="datetimeFigureOut">
              <a:rPr lang="en-US" smtClean="0"/>
              <a:pPr>
                <a:defRPr/>
              </a:pPr>
              <a:t>11/10/2019</a:t>
            </a:fld>
            <a:endParaRPr lang="en-US" dirty="0"/>
          </a:p>
        </p:txBody>
      </p:sp>
      <p:sp>
        <p:nvSpPr>
          <p:cNvPr id="3" name="Footer Placeholder 4"/>
          <p:cNvSpPr>
            <a:spLocks noGrp="1"/>
          </p:cNvSpPr>
          <p:nvPr>
            <p:ph type="ftr" sz="quarter" idx="11"/>
          </p:nvPr>
        </p:nvSpPr>
        <p:spPr>
          <a:xfrm>
            <a:off x="4165600" y="6356351"/>
            <a:ext cx="3860800" cy="365125"/>
          </a:xfrm>
          <a:prstGeom prst="rect">
            <a:avLst/>
          </a:prstGeom>
        </p:spPr>
        <p:txBody>
          <a:bodyPr/>
          <a:lstStyle>
            <a:lvl1pPr>
              <a:defRPr>
                <a:cs typeface="Calibri" panose="020F0502020204030204" pitchFamily="34" charset="0"/>
              </a:defRPr>
            </a:lvl1pPr>
          </a:lstStyle>
          <a:p>
            <a:pPr>
              <a:defRPr/>
            </a:pPr>
            <a:endParaRPr lang="en-US" dirty="0"/>
          </a:p>
        </p:txBody>
      </p:sp>
      <p:sp>
        <p:nvSpPr>
          <p:cNvPr id="4" name="Slide Number Placeholder 5"/>
          <p:cNvSpPr>
            <a:spLocks noGrp="1"/>
          </p:cNvSpPr>
          <p:nvPr>
            <p:ph type="sldNum" sz="quarter" idx="12"/>
          </p:nvPr>
        </p:nvSpPr>
        <p:spPr>
          <a:xfrm>
            <a:off x="8737600" y="6356351"/>
            <a:ext cx="2844800" cy="365125"/>
          </a:xfrm>
          <a:prstGeom prst="rect">
            <a:avLst/>
          </a:prstGeom>
        </p:spPr>
        <p:txBody>
          <a:bodyPr/>
          <a:lstStyle>
            <a:lvl1pPr>
              <a:defRPr>
                <a:cs typeface="Calibri" panose="020F0502020204030204" pitchFamily="34" charset="0"/>
              </a:defRPr>
            </a:lvl1pPr>
          </a:lstStyle>
          <a:p>
            <a:pPr>
              <a:defRPr/>
            </a:pPr>
            <a:fld id="{2425961B-361E-4E68-AB87-F13E351E80D3}" type="slidenum">
              <a:rPr lang="en-US" altLang="en-US" smtClean="0"/>
              <a:pPr>
                <a:defRPr/>
              </a:pPr>
              <a:t>‹#›</a:t>
            </a:fld>
            <a:endParaRPr lang="en-US" altLang="en-US" dirty="0"/>
          </a:p>
        </p:txBody>
      </p:sp>
    </p:spTree>
    <p:extLst>
      <p:ext uri="{BB962C8B-B14F-4D97-AF65-F5344CB8AC3E}">
        <p14:creationId xmlns:p14="http://schemas.microsoft.com/office/powerpoint/2010/main" val="1685823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Date Placeholder 3"/>
          <p:cNvSpPr>
            <a:spLocks noGrp="1"/>
          </p:cNvSpPr>
          <p:nvPr>
            <p:ph type="dt" sz="half" idx="10"/>
          </p:nvPr>
        </p:nvSpPr>
        <p:spPr/>
        <p:txBody>
          <a:bodyPr/>
          <a:lstStyle/>
          <a:p>
            <a:fld id="{2E08A936-95A9-41E8-8A3D-7E2B707742B7}" type="datetime1">
              <a:rPr lang="en-US" smtClean="0"/>
              <a:t>11/10/2019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509EAFEC-3AD7-194A-B4B6-A7C592CFCA05}" type="slidenum">
              <a:rPr lang="fr-FR" smtClean="0"/>
              <a:t>‹#›</a:t>
            </a:fld>
            <a:endParaRPr lang="fr-FR"/>
          </a:p>
        </p:txBody>
      </p:sp>
    </p:spTree>
    <p:extLst>
      <p:ext uri="{BB962C8B-B14F-4D97-AF65-F5344CB8AC3E}">
        <p14:creationId xmlns:p14="http://schemas.microsoft.com/office/powerpoint/2010/main" val="178506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6" name="Title 1"/>
          <p:cNvSpPr>
            <a:spLocks noGrp="1"/>
          </p:cNvSpPr>
          <p:nvPr>
            <p:ph type="ctrTitle"/>
          </p:nvPr>
        </p:nvSpPr>
        <p:spPr>
          <a:xfrm>
            <a:off x="1159224" y="306390"/>
            <a:ext cx="10070400" cy="506413"/>
          </a:xfrm>
          <a:prstGeom prst="rect">
            <a:avLst/>
          </a:prstGeom>
        </p:spPr>
        <p:txBody>
          <a:bodyPr/>
          <a:lstStyle>
            <a:lvl1pPr algn="l">
              <a:defRPr sz="2800" b="0">
                <a:solidFill>
                  <a:srgbClr val="0099F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7" name="Text Placeholder 10"/>
          <p:cNvSpPr>
            <a:spLocks noGrp="1"/>
          </p:cNvSpPr>
          <p:nvPr>
            <p:ph type="body" sz="quarter" idx="14"/>
          </p:nvPr>
        </p:nvSpPr>
        <p:spPr>
          <a:xfrm>
            <a:off x="1162046" y="2374900"/>
            <a:ext cx="10606615" cy="3492500"/>
          </a:xfrm>
          <a:prstGeom prst="rect">
            <a:avLst/>
          </a:prstGeom>
        </p:spPr>
        <p:txBody>
          <a:bodyPr/>
          <a:lstStyle>
            <a:lvl1pPr>
              <a:defRPr sz="2800">
                <a:latin typeface="Calibri" panose="020F0502020204030204" pitchFamily="34" charset="0"/>
                <a:cs typeface="Calibri" panose="020F0502020204030204" pitchFamily="34" charset="0"/>
              </a:defRPr>
            </a:lvl1pPr>
            <a:lvl2pPr>
              <a:defRPr sz="2400">
                <a:latin typeface="Calibri" panose="020F0502020204030204" pitchFamily="34" charset="0"/>
                <a:cs typeface="Calibri" panose="020F0502020204030204" pitchFamily="34" charset="0"/>
              </a:defRPr>
            </a:lvl2pPr>
            <a:lvl3pPr>
              <a:defRPr>
                <a:latin typeface="Arial"/>
                <a:cs typeface="Arial"/>
              </a:defRPr>
            </a:lvl3pPr>
          </a:lstStyle>
          <a:p>
            <a:pPr lvl="0"/>
            <a:r>
              <a:rPr lang="en-US" dirty="0"/>
              <a:t>Click to edit Master text styles</a:t>
            </a:r>
          </a:p>
          <a:p>
            <a:pPr lvl="1"/>
            <a:r>
              <a:rPr lang="en-US" dirty="0"/>
              <a:t>Second level</a:t>
            </a:r>
          </a:p>
        </p:txBody>
      </p:sp>
      <p:sp>
        <p:nvSpPr>
          <p:cNvPr id="10" name="Text Placeholder 11"/>
          <p:cNvSpPr>
            <a:spLocks noGrp="1"/>
          </p:cNvSpPr>
          <p:nvPr>
            <p:ph type="body" sz="quarter" idx="15"/>
          </p:nvPr>
        </p:nvSpPr>
        <p:spPr>
          <a:xfrm>
            <a:off x="1168400" y="1660533"/>
            <a:ext cx="10606616" cy="696912"/>
          </a:xfrm>
          <a:prstGeom prst="rect">
            <a:avLst/>
          </a:prstGeom>
        </p:spPr>
        <p:txBody>
          <a:bodyPr/>
          <a:lstStyle>
            <a:lvl1pPr marL="0">
              <a:spcBef>
                <a:spcPts val="0"/>
              </a:spcBef>
              <a:buFontTx/>
              <a:buNone/>
              <a:defRPr sz="2800" b="1">
                <a:latin typeface="Calibri" panose="020F0502020204030204" pitchFamily="34" charset="0"/>
                <a:cs typeface="Calibri" panose="020F0502020204030204" pitchFamily="34" charset="0"/>
              </a:defRPr>
            </a:lvl1pPr>
            <a:lvl2pPr marL="0">
              <a:spcBef>
                <a:spcPts val="0"/>
              </a:spcBef>
              <a:buFontTx/>
              <a:buNone/>
              <a:defRPr sz="2800" b="1">
                <a:latin typeface="Arial"/>
                <a:cs typeface="Arial"/>
              </a:defRPr>
            </a:lvl2pPr>
            <a:lvl3pPr marL="0">
              <a:spcBef>
                <a:spcPts val="0"/>
              </a:spcBef>
              <a:buFontTx/>
              <a:buNone/>
              <a:defRPr sz="2800" b="1">
                <a:latin typeface="Arial"/>
                <a:cs typeface="Arial"/>
              </a:defRPr>
            </a:lvl3pPr>
            <a:lvl4pPr marL="0">
              <a:spcBef>
                <a:spcPts val="0"/>
              </a:spcBef>
              <a:buFontTx/>
              <a:buNone/>
              <a:defRPr sz="2800" b="1">
                <a:latin typeface="Arial"/>
                <a:cs typeface="Arial"/>
              </a:defRPr>
            </a:lvl4pPr>
            <a:lvl5pPr marL="0">
              <a:spcBef>
                <a:spcPts val="0"/>
              </a:spcBef>
              <a:buFontTx/>
              <a:buNone/>
              <a:defRPr sz="2800" b="1">
                <a:latin typeface="Arial"/>
                <a:cs typeface="Arial"/>
              </a:defRPr>
            </a:lvl5pPr>
          </a:lstStyle>
          <a:p>
            <a:pPr lvl="0"/>
            <a:r>
              <a:rPr lang="en-US" dirty="0"/>
              <a:t>Click to edit Master text styles</a:t>
            </a:r>
          </a:p>
        </p:txBody>
      </p:sp>
      <p:sp>
        <p:nvSpPr>
          <p:cNvPr id="9" name="Date Placeholder 2">
            <a:extLst>
              <a:ext uri="{FF2B5EF4-FFF2-40B4-BE49-F238E27FC236}">
                <a16:creationId xmlns:a16="http://schemas.microsoft.com/office/drawing/2014/main" id="{673DE06E-5DD0-49A3-B72F-C8DE5B324DEE}"/>
              </a:ext>
            </a:extLst>
          </p:cNvPr>
          <p:cNvSpPr>
            <a:spLocks noGrp="1"/>
          </p:cNvSpPr>
          <p:nvPr>
            <p:ph type="dt" sz="half" idx="16"/>
          </p:nvPr>
        </p:nvSpPr>
        <p:spPr/>
        <p:txBody>
          <a:bodyPr/>
          <a:lstStyle>
            <a:lvl1pPr>
              <a:defRPr/>
            </a:lvl1pPr>
          </a:lstStyle>
          <a:p>
            <a:pPr>
              <a:defRPr/>
            </a:pPr>
            <a:fld id="{DDC3F101-70D6-4CFC-B87D-778C69979B07}" type="datetime1">
              <a:rPr lang="en-US"/>
              <a:pPr>
                <a:defRPr/>
              </a:pPr>
              <a:t>11/10/2019</a:t>
            </a:fld>
            <a:endParaRPr lang="en-US"/>
          </a:p>
        </p:txBody>
      </p:sp>
      <p:sp>
        <p:nvSpPr>
          <p:cNvPr id="11" name="Footer Placeholder 3">
            <a:extLst>
              <a:ext uri="{FF2B5EF4-FFF2-40B4-BE49-F238E27FC236}">
                <a16:creationId xmlns:a16="http://schemas.microsoft.com/office/drawing/2014/main" id="{54626004-EB9E-4C07-84CF-178DB1DB6090}"/>
              </a:ext>
            </a:extLst>
          </p:cNvPr>
          <p:cNvSpPr>
            <a:spLocks noGrp="1"/>
          </p:cNvSpPr>
          <p:nvPr>
            <p:ph type="ftr" sz="quarter" idx="17"/>
          </p:nvPr>
        </p:nvSpPr>
        <p:spPr/>
        <p:txBody>
          <a:bodyPr/>
          <a:lstStyle>
            <a:lvl1pPr>
              <a:defRPr/>
            </a:lvl1pPr>
          </a:lstStyle>
          <a:p>
            <a:pPr>
              <a:defRPr/>
            </a:pPr>
            <a:endParaRPr lang="en-US"/>
          </a:p>
        </p:txBody>
      </p:sp>
      <p:sp>
        <p:nvSpPr>
          <p:cNvPr id="12" name="Slide Number Placeholder 4">
            <a:extLst>
              <a:ext uri="{FF2B5EF4-FFF2-40B4-BE49-F238E27FC236}">
                <a16:creationId xmlns:a16="http://schemas.microsoft.com/office/drawing/2014/main" id="{EC44E1FF-0DAA-4FCB-9EDE-D22A15DA311A}"/>
              </a:ext>
            </a:extLst>
          </p:cNvPr>
          <p:cNvSpPr>
            <a:spLocks noGrp="1"/>
          </p:cNvSpPr>
          <p:nvPr>
            <p:ph type="sldNum" sz="quarter" idx="18"/>
          </p:nvPr>
        </p:nvSpPr>
        <p:spPr/>
        <p:txBody>
          <a:bodyPr/>
          <a:lstStyle>
            <a:lvl1pPr>
              <a:defRPr/>
            </a:lvl1pPr>
          </a:lstStyle>
          <a:p>
            <a:pPr>
              <a:defRPr/>
            </a:pPr>
            <a:fld id="{CF088506-8B42-40C6-BFB1-E9EAD4DF2FB2}" type="slidenum">
              <a:rPr lang="en-US" altLang="en-US"/>
              <a:pPr>
                <a:defRPr/>
              </a:pPr>
              <a:t>‹#›</a:t>
            </a:fld>
            <a:endParaRPr lang="en-US" altLang="en-US"/>
          </a:p>
        </p:txBody>
      </p:sp>
    </p:spTree>
    <p:extLst>
      <p:ext uri="{BB962C8B-B14F-4D97-AF65-F5344CB8AC3E}">
        <p14:creationId xmlns:p14="http://schemas.microsoft.com/office/powerpoint/2010/main" val="2102190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F5B551E7-FD3E-47AB-BC8D-E33A0129F133}"/>
              </a:ext>
            </a:extLst>
          </p:cNvPr>
          <p:cNvSpPr>
            <a:spLocks noGrp="1"/>
          </p:cNvSpPr>
          <p:nvPr>
            <p:ph type="dt" sz="half" idx="10"/>
          </p:nvPr>
        </p:nvSpPr>
        <p:spPr/>
        <p:txBody>
          <a:bodyPr/>
          <a:lstStyle>
            <a:lvl1pPr>
              <a:defRPr/>
            </a:lvl1pPr>
          </a:lstStyle>
          <a:p>
            <a:pPr>
              <a:defRPr/>
            </a:pPr>
            <a:fld id="{328C76C3-A949-4727-91C3-8FCA6401E8C4}" type="datetimeFigureOut">
              <a:rPr lang="en-US"/>
              <a:pPr>
                <a:defRPr/>
              </a:pPr>
              <a:t>11/10/2019</a:t>
            </a:fld>
            <a:endParaRPr lang="en-US"/>
          </a:p>
        </p:txBody>
      </p:sp>
      <p:sp>
        <p:nvSpPr>
          <p:cNvPr id="6" name="Espace réservé du pied de page 4">
            <a:extLst>
              <a:ext uri="{FF2B5EF4-FFF2-40B4-BE49-F238E27FC236}">
                <a16:creationId xmlns:a16="http://schemas.microsoft.com/office/drawing/2014/main" id="{73851531-6A04-4243-992C-A7898F50BC9E}"/>
              </a:ext>
            </a:extLst>
          </p:cNvPr>
          <p:cNvSpPr>
            <a:spLocks noGrp="1"/>
          </p:cNvSpPr>
          <p:nvPr>
            <p:ph type="ftr" sz="quarter" idx="11"/>
          </p:nvPr>
        </p:nvSpPr>
        <p:spPr/>
        <p:txBody>
          <a:bodyPr/>
          <a:lstStyle>
            <a:lvl1pPr>
              <a:defRPr/>
            </a:lvl1pPr>
          </a:lstStyle>
          <a:p>
            <a:pPr>
              <a:defRPr/>
            </a:pPr>
            <a:endParaRPr lang="en-US"/>
          </a:p>
        </p:txBody>
      </p:sp>
      <p:sp>
        <p:nvSpPr>
          <p:cNvPr id="7" name="Espace réservé du numéro de diapositive 5">
            <a:extLst>
              <a:ext uri="{FF2B5EF4-FFF2-40B4-BE49-F238E27FC236}">
                <a16:creationId xmlns:a16="http://schemas.microsoft.com/office/drawing/2014/main" id="{CD915174-A1C4-4BFB-B738-BE32F2C671E6}"/>
              </a:ext>
            </a:extLst>
          </p:cNvPr>
          <p:cNvSpPr>
            <a:spLocks noGrp="1"/>
          </p:cNvSpPr>
          <p:nvPr>
            <p:ph type="sldNum" sz="quarter" idx="12"/>
          </p:nvPr>
        </p:nvSpPr>
        <p:spPr/>
        <p:txBody>
          <a:bodyPr/>
          <a:lstStyle>
            <a:lvl1pPr>
              <a:defRPr/>
            </a:lvl1pPr>
          </a:lstStyle>
          <a:p>
            <a:pPr>
              <a:defRPr/>
            </a:pPr>
            <a:fld id="{33F878CB-A0B2-49C7-B237-3CFF9A68B820}" type="slidenum">
              <a:rPr lang="en-US" altLang="en-US"/>
              <a:pPr>
                <a:defRPr/>
              </a:pPr>
              <a:t>‹#›</a:t>
            </a:fld>
            <a:endParaRPr lang="en-US" altLang="en-US"/>
          </a:p>
        </p:txBody>
      </p:sp>
    </p:spTree>
    <p:extLst>
      <p:ext uri="{BB962C8B-B14F-4D97-AF65-F5344CB8AC3E}">
        <p14:creationId xmlns:p14="http://schemas.microsoft.com/office/powerpoint/2010/main" val="3506742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0E13AA0D-47C5-4A6F-AA2C-FE430C2B83D5}"/>
              </a:ext>
            </a:extLst>
          </p:cNvPr>
          <p:cNvSpPr>
            <a:spLocks noGrp="1"/>
          </p:cNvSpPr>
          <p:nvPr>
            <p:ph type="dt" sz="half" idx="10"/>
          </p:nvPr>
        </p:nvSpPr>
        <p:spPr/>
        <p:txBody>
          <a:bodyPr/>
          <a:lstStyle>
            <a:lvl1pPr>
              <a:defRPr/>
            </a:lvl1pPr>
          </a:lstStyle>
          <a:p>
            <a:pPr>
              <a:defRPr/>
            </a:pPr>
            <a:fld id="{501ECC8D-FBAE-45E4-9547-43103A79FBD0}" type="datetimeFigureOut">
              <a:rPr lang="en-US"/>
              <a:pPr>
                <a:defRPr/>
              </a:pPr>
              <a:t>11/10/2019</a:t>
            </a:fld>
            <a:endParaRPr lang="en-US"/>
          </a:p>
        </p:txBody>
      </p:sp>
      <p:sp>
        <p:nvSpPr>
          <p:cNvPr id="8" name="Espace réservé du pied de page 4">
            <a:extLst>
              <a:ext uri="{FF2B5EF4-FFF2-40B4-BE49-F238E27FC236}">
                <a16:creationId xmlns:a16="http://schemas.microsoft.com/office/drawing/2014/main" id="{5CE5DDA0-5F8F-47E7-894F-9C2D490DE7A9}"/>
              </a:ext>
            </a:extLst>
          </p:cNvPr>
          <p:cNvSpPr>
            <a:spLocks noGrp="1"/>
          </p:cNvSpPr>
          <p:nvPr>
            <p:ph type="ftr" sz="quarter" idx="11"/>
          </p:nvPr>
        </p:nvSpPr>
        <p:spPr/>
        <p:txBody>
          <a:bodyPr/>
          <a:lstStyle>
            <a:lvl1pPr>
              <a:defRPr/>
            </a:lvl1pPr>
          </a:lstStyle>
          <a:p>
            <a:pPr>
              <a:defRPr/>
            </a:pPr>
            <a:endParaRPr lang="en-US"/>
          </a:p>
        </p:txBody>
      </p:sp>
      <p:sp>
        <p:nvSpPr>
          <p:cNvPr id="9" name="Espace réservé du numéro de diapositive 5">
            <a:extLst>
              <a:ext uri="{FF2B5EF4-FFF2-40B4-BE49-F238E27FC236}">
                <a16:creationId xmlns:a16="http://schemas.microsoft.com/office/drawing/2014/main" id="{EAD89F5A-9C50-48F8-BA43-3D8E114CDBBB}"/>
              </a:ext>
            </a:extLst>
          </p:cNvPr>
          <p:cNvSpPr>
            <a:spLocks noGrp="1"/>
          </p:cNvSpPr>
          <p:nvPr>
            <p:ph type="sldNum" sz="quarter" idx="12"/>
          </p:nvPr>
        </p:nvSpPr>
        <p:spPr/>
        <p:txBody>
          <a:bodyPr/>
          <a:lstStyle>
            <a:lvl1pPr>
              <a:defRPr/>
            </a:lvl1pPr>
          </a:lstStyle>
          <a:p>
            <a:pPr>
              <a:defRPr/>
            </a:pPr>
            <a:fld id="{12B254D7-01D3-4271-9449-F5860FB21FEF}" type="slidenum">
              <a:rPr lang="en-US" altLang="en-US"/>
              <a:pPr>
                <a:defRPr/>
              </a:pPr>
              <a:t>‹#›</a:t>
            </a:fld>
            <a:endParaRPr lang="en-US" altLang="en-US"/>
          </a:p>
        </p:txBody>
      </p:sp>
    </p:spTree>
    <p:extLst>
      <p:ext uri="{BB962C8B-B14F-4D97-AF65-F5344CB8AC3E}">
        <p14:creationId xmlns:p14="http://schemas.microsoft.com/office/powerpoint/2010/main" val="15706837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fr-BE"/>
          </a:p>
        </p:txBody>
      </p:sp>
      <p:sp>
        <p:nvSpPr>
          <p:cNvPr id="3" name="Text Placeholder 2"/>
          <p:cNvSpPr>
            <a:spLocks noGrp="1"/>
          </p:cNvSpPr>
          <p:nvPr>
            <p:ph type="body" idx="1"/>
          </p:nvPr>
        </p:nvSpPr>
        <p:spPr>
          <a:xfrm>
            <a:off x="609600" y="1600204"/>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Date Placeholder 3"/>
          <p:cNvSpPr>
            <a:spLocks noGrp="1"/>
          </p:cNvSpPr>
          <p:nvPr>
            <p:ph type="dt" sz="half" idx="2"/>
          </p:nvPr>
        </p:nvSpPr>
        <p:spPr>
          <a:xfrm>
            <a:off x="609600" y="6356354"/>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4C0459-6F48-4933-9BFD-CDD094B0EA0A}" type="datetime1">
              <a:rPr lang="en-US" smtClean="0"/>
              <a:t>11/10/2019</a:t>
            </a:fld>
            <a:endParaRPr lang="en-US"/>
          </a:p>
        </p:txBody>
      </p:sp>
      <p:sp>
        <p:nvSpPr>
          <p:cNvPr id="5" name="Footer Placeholder 4"/>
          <p:cNvSpPr>
            <a:spLocks noGrp="1"/>
          </p:cNvSpPr>
          <p:nvPr>
            <p:ph type="ftr" sz="quarter" idx="3"/>
          </p:nvPr>
        </p:nvSpPr>
        <p:spPr>
          <a:xfrm>
            <a:off x="4165600" y="6356354"/>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4"/>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E919DD-BA44-4C32-BD88-93E1628F18C1}" type="slidenum">
              <a:rPr lang="en-US" smtClean="0"/>
              <a:t>‹#›</a:t>
            </a:fld>
            <a:endParaRPr lang="en-US"/>
          </a:p>
        </p:txBody>
      </p:sp>
    </p:spTree>
    <p:extLst>
      <p:ext uri="{BB962C8B-B14F-4D97-AF65-F5344CB8AC3E}">
        <p14:creationId xmlns:p14="http://schemas.microsoft.com/office/powerpoint/2010/main" val="1148975118"/>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pn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jpg"/><Relationship Id="rId4" Type="http://schemas.openxmlformats.org/officeDocument/2006/relationships/image" Target="../media/image2.png"/><Relationship Id="rId9" Type="http://schemas.openxmlformats.org/officeDocument/2006/relationships/image" Target="../media/image7.jp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t="17755" b="19667"/>
          <a:stretch/>
        </p:blipFill>
        <p:spPr>
          <a:xfrm>
            <a:off x="4858072" y="0"/>
            <a:ext cx="2755208" cy="1724148"/>
          </a:xfrm>
          <a:prstGeom prst="rect">
            <a:avLst/>
          </a:prstGeom>
        </p:spPr>
      </p:pic>
      <p:sp>
        <p:nvSpPr>
          <p:cNvPr id="10243" name="Rectangle 3"/>
          <p:cNvSpPr>
            <a:spLocks noGrp="1" noChangeArrowheads="1"/>
          </p:cNvSpPr>
          <p:nvPr>
            <p:ph type="ctrTitle" idx="4294967295"/>
          </p:nvPr>
        </p:nvSpPr>
        <p:spPr bwMode="auto">
          <a:xfrm>
            <a:off x="0" y="2363940"/>
            <a:ext cx="12192000" cy="1524000"/>
          </a:xfrm>
          <a:prstGeom prst="rect">
            <a:avLst/>
          </a:prstGeom>
          <a:noFill/>
        </p:spPr>
        <p:txBody>
          <a:bodyPr>
            <a:noAutofit/>
          </a:bodyPr>
          <a:lstStyle/>
          <a:p>
            <a:r>
              <a:rPr lang="en-US" altLang="fr-FR" sz="5200" i="1" dirty="0">
                <a:latin typeface="+mn-lt"/>
              </a:rPr>
              <a:t>Session 9</a:t>
            </a:r>
            <a:br>
              <a:rPr lang="en-US" altLang="fr-FR" sz="5200" b="1" dirty="0">
                <a:latin typeface="+mn-lt"/>
              </a:rPr>
            </a:br>
            <a:r>
              <a:rPr lang="en-US" sz="5200" b="1" dirty="0">
                <a:latin typeface="+mn-lt"/>
              </a:rPr>
              <a:t>Comment </a:t>
            </a:r>
            <a:r>
              <a:rPr lang="fr-FR" sz="5200" b="1" dirty="0">
                <a:latin typeface="+mn-lt"/>
              </a:rPr>
              <a:t>engager les Cellules </a:t>
            </a:r>
            <a:br>
              <a:rPr lang="fr-FR" sz="5200" b="1" dirty="0">
                <a:latin typeface="+mn-lt"/>
              </a:rPr>
            </a:br>
            <a:r>
              <a:rPr lang="fr-FR" sz="5200" b="1" dirty="0">
                <a:latin typeface="+mn-lt"/>
              </a:rPr>
              <a:t>d’Animation Communautaire (CAC) </a:t>
            </a:r>
            <a:br>
              <a:rPr lang="en-US" sz="5200" b="1" i="1" dirty="0">
                <a:latin typeface="+mn-lt"/>
              </a:rPr>
            </a:br>
            <a:endParaRPr lang="en-US" altLang="fr-FR" sz="5200" b="1" dirty="0">
              <a:latin typeface="+mn-lt"/>
            </a:endParaRPr>
          </a:p>
        </p:txBody>
      </p:sp>
      <p:grpSp>
        <p:nvGrpSpPr>
          <p:cNvPr id="14" name="Group 13"/>
          <p:cNvGrpSpPr/>
          <p:nvPr/>
        </p:nvGrpSpPr>
        <p:grpSpPr>
          <a:xfrm>
            <a:off x="216823" y="5652505"/>
            <a:ext cx="11644251" cy="1011975"/>
            <a:chOff x="216823" y="5652505"/>
            <a:chExt cx="11644251" cy="1011975"/>
          </a:xfrm>
        </p:grpSpPr>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t="20377" b="27509"/>
            <a:stretch/>
          </p:blipFill>
          <p:spPr>
            <a:xfrm>
              <a:off x="5849328" y="5738970"/>
              <a:ext cx="2743200" cy="86868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43903" y="5789906"/>
              <a:ext cx="1317171" cy="766809"/>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6823" y="5758185"/>
              <a:ext cx="1301000" cy="800615"/>
            </a:xfrm>
            <a:prstGeom prst="rect">
              <a:avLst/>
            </a:prstGeom>
          </p:spPr>
        </p:pic>
        <p:pic>
          <p:nvPicPr>
            <p:cNvPr id="25" name="Picture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37600" y="5785857"/>
              <a:ext cx="1686560" cy="774906"/>
            </a:xfrm>
            <a:prstGeom prst="rect">
              <a:avLst/>
            </a:prstGeom>
          </p:spPr>
        </p:pic>
        <p:pic>
          <p:nvPicPr>
            <p:cNvPr id="26" name="Pictur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08907" y="5652505"/>
              <a:ext cx="1187971" cy="1011975"/>
            </a:xfrm>
            <a:prstGeom prst="rect">
              <a:avLst/>
            </a:prstGeom>
          </p:spPr>
        </p:pic>
        <p:pic>
          <p:nvPicPr>
            <p:cNvPr id="27" name="Picture 26"/>
            <p:cNvPicPr>
              <a:picLocks noChangeAspect="1"/>
            </p:cNvPicPr>
            <p:nvPr/>
          </p:nvPicPr>
          <p:blipFill rotWithShape="1">
            <a:blip r:embed="rId9">
              <a:extLst>
                <a:ext uri="{28A0092B-C50C-407E-A947-70E740481C1C}">
                  <a14:useLocalDpi xmlns:a14="http://schemas.microsoft.com/office/drawing/2010/main" val="0"/>
                </a:ext>
              </a:extLst>
            </a:blip>
            <a:srcRect b="41088"/>
            <a:stretch/>
          </p:blipFill>
          <p:spPr>
            <a:xfrm>
              <a:off x="4491335" y="5808576"/>
              <a:ext cx="1238250" cy="729468"/>
            </a:xfrm>
            <a:prstGeom prst="rect">
              <a:avLst/>
            </a:prstGeom>
          </p:spPr>
        </p:pic>
        <p:pic>
          <p:nvPicPr>
            <p:cNvPr id="28" name="Picture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87962" y="5671520"/>
              <a:ext cx="1083904" cy="973943"/>
            </a:xfrm>
            <a:prstGeom prst="rect">
              <a:avLst/>
            </a:prstGeom>
          </p:spPr>
        </p:pic>
      </p:grpSp>
    </p:spTree>
    <p:extLst>
      <p:ext uri="{BB962C8B-B14F-4D97-AF65-F5344CB8AC3E}">
        <p14:creationId xmlns:p14="http://schemas.microsoft.com/office/powerpoint/2010/main" val="3173596321"/>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23677A4-84A6-4303-845E-E64BE0682CFA}"/>
              </a:ext>
            </a:extLst>
          </p:cNvPr>
          <p:cNvSpPr>
            <a:spLocks noGrp="1"/>
          </p:cNvSpPr>
          <p:nvPr>
            <p:ph type="title"/>
          </p:nvPr>
        </p:nvSpPr>
        <p:spPr>
          <a:xfrm>
            <a:off x="1" y="0"/>
            <a:ext cx="12191999" cy="1138237"/>
          </a:xfrm>
        </p:spPr>
        <p:txBody>
          <a:bodyPr>
            <a:noAutofit/>
          </a:bodyPr>
          <a:lstStyle/>
          <a:p>
            <a:br>
              <a:rPr lang="fr-FR" altLang="en-US" sz="3600" b="1" dirty="0">
                <a:latin typeface="+mn-lt"/>
                <a:cs typeface="Calibri" panose="020F0502020204030204" pitchFamily="34" charset="0"/>
              </a:rPr>
            </a:br>
            <a:r>
              <a:rPr lang="fr-FR" altLang="en-US" sz="3600" b="1" dirty="0">
                <a:latin typeface="+mn-lt"/>
                <a:cs typeface="Calibri" panose="020F0502020204030204" pitchFamily="34" charset="0"/>
              </a:rPr>
              <a:t>2. Feedback communautaire et retour aux communautés </a:t>
            </a:r>
            <a:br>
              <a:rPr lang="en-US" altLang="en-US" sz="3600" dirty="0">
                <a:latin typeface="+mn-lt"/>
                <a:ea typeface="Calibri" panose="020F0502020204030204" pitchFamily="34" charset="0"/>
                <a:cs typeface="Calibri" panose="020F0502020204030204" pitchFamily="34" charset="0"/>
              </a:rPr>
            </a:br>
            <a:endParaRPr lang="en-US" altLang="en-US" sz="3600" dirty="0">
              <a:latin typeface="+mn-lt"/>
            </a:endParaRPr>
          </a:p>
        </p:txBody>
      </p:sp>
      <p:sp>
        <p:nvSpPr>
          <p:cNvPr id="17411" name="Content Placeholder 3">
            <a:extLst>
              <a:ext uri="{FF2B5EF4-FFF2-40B4-BE49-F238E27FC236}">
                <a16:creationId xmlns:a16="http://schemas.microsoft.com/office/drawing/2014/main" id="{527221D8-EE56-4B3F-A2B0-B11F2BE55C42}"/>
              </a:ext>
            </a:extLst>
          </p:cNvPr>
          <p:cNvSpPr>
            <a:spLocks noGrp="1"/>
          </p:cNvSpPr>
          <p:nvPr>
            <p:ph sz="half" idx="2"/>
          </p:nvPr>
        </p:nvSpPr>
        <p:spPr>
          <a:xfrm>
            <a:off x="6231118" y="1270824"/>
            <a:ext cx="5806910" cy="4649209"/>
          </a:xfrm>
        </p:spPr>
        <p:txBody>
          <a:bodyPr>
            <a:normAutofit/>
          </a:bodyPr>
          <a:lstStyle/>
          <a:p>
            <a:pPr marL="0" indent="0">
              <a:buNone/>
            </a:pPr>
            <a:r>
              <a:rPr lang="fr-FR" altLang="en-US" dirty="0"/>
              <a:t>Coordonner </a:t>
            </a:r>
          </a:p>
          <a:p>
            <a:pPr marL="171450" indent="-171450"/>
            <a:r>
              <a:rPr lang="fr-FR" altLang="en-US" sz="2400" dirty="0"/>
              <a:t>La collecte des  préoccupations et les plaintes de la communauté en lien avec la réponse</a:t>
            </a:r>
          </a:p>
          <a:p>
            <a:pPr marL="171450" indent="-171450"/>
            <a:r>
              <a:rPr lang="fr-FR" altLang="en-US" sz="2400" dirty="0"/>
              <a:t>Leur partage avec les équipes de la réponse</a:t>
            </a:r>
          </a:p>
          <a:p>
            <a:pPr marL="171450" indent="-171450"/>
            <a:r>
              <a:rPr lang="fr-FR" altLang="en-US" sz="2400" dirty="0"/>
              <a:t> le retour des équipes de la réponse vers la communauté </a:t>
            </a:r>
          </a:p>
        </p:txBody>
      </p:sp>
      <p:pic>
        <p:nvPicPr>
          <p:cNvPr id="17412" name="Content Placeholder 4">
            <a:extLst>
              <a:ext uri="{FF2B5EF4-FFF2-40B4-BE49-F238E27FC236}">
                <a16:creationId xmlns:a16="http://schemas.microsoft.com/office/drawing/2014/main" id="{E547FEEC-4C5B-49F4-B7CA-6B185D5FF4FD}"/>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97010" y="1270824"/>
            <a:ext cx="5479274" cy="4110420"/>
          </a:xfrm>
        </p:spPr>
      </p:pic>
    </p:spTree>
    <p:extLst>
      <p:ext uri="{BB962C8B-B14F-4D97-AF65-F5344CB8AC3E}">
        <p14:creationId xmlns:p14="http://schemas.microsoft.com/office/powerpoint/2010/main" val="1923625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EF9391C0-DBDC-413E-9F28-AFDE41BE692D}"/>
              </a:ext>
            </a:extLst>
          </p:cNvPr>
          <p:cNvSpPr>
            <a:spLocks noGrp="1"/>
          </p:cNvSpPr>
          <p:nvPr>
            <p:ph type="title"/>
          </p:nvPr>
        </p:nvSpPr>
        <p:spPr>
          <a:xfrm>
            <a:off x="0" y="15875"/>
            <a:ext cx="12191999" cy="1138238"/>
          </a:xfrm>
        </p:spPr>
        <p:txBody>
          <a:bodyPr>
            <a:noAutofit/>
          </a:bodyPr>
          <a:lstStyle/>
          <a:p>
            <a:br>
              <a:rPr lang="fr-FR" altLang="en-US" sz="3600" b="1" dirty="0">
                <a:latin typeface="+mn-lt"/>
                <a:cs typeface="Calibri" panose="020F0502020204030204" pitchFamily="34" charset="0"/>
              </a:rPr>
            </a:br>
            <a:br>
              <a:rPr lang="fr-FR" altLang="en-US" sz="3600" b="1" dirty="0">
                <a:latin typeface="+mn-lt"/>
                <a:cs typeface="Calibri" panose="020F0502020204030204" pitchFamily="34" charset="0"/>
              </a:rPr>
            </a:br>
            <a:r>
              <a:rPr lang="fr-FR" altLang="en-US" sz="3600" b="1" dirty="0">
                <a:latin typeface="+mn-lt"/>
                <a:cs typeface="Calibri" panose="020F0502020204030204" pitchFamily="34" charset="0"/>
              </a:rPr>
              <a:t>3. Prévention et gestion des réticences/refus/résistances</a:t>
            </a:r>
            <a:br>
              <a:rPr lang="en-US" altLang="en-US" sz="3600" dirty="0">
                <a:latin typeface="+mn-lt"/>
                <a:ea typeface="Calibri" panose="020F0502020204030204" pitchFamily="34" charset="0"/>
                <a:cs typeface="Calibri" panose="020F0502020204030204" pitchFamily="34" charset="0"/>
              </a:rPr>
            </a:br>
            <a:br>
              <a:rPr lang="en-US" altLang="en-US" sz="3600" dirty="0">
                <a:latin typeface="+mn-lt"/>
                <a:ea typeface="Calibri" panose="020F0502020204030204" pitchFamily="34" charset="0"/>
                <a:cs typeface="Calibri" panose="020F0502020204030204" pitchFamily="34" charset="0"/>
              </a:rPr>
            </a:br>
            <a:endParaRPr lang="en-US" altLang="en-US" sz="3600" dirty="0">
              <a:latin typeface="+mn-lt"/>
            </a:endParaRPr>
          </a:p>
        </p:txBody>
      </p:sp>
      <p:sp>
        <p:nvSpPr>
          <p:cNvPr id="4" name="Content Placeholder 3">
            <a:extLst>
              <a:ext uri="{FF2B5EF4-FFF2-40B4-BE49-F238E27FC236}">
                <a16:creationId xmlns:a16="http://schemas.microsoft.com/office/drawing/2014/main" id="{07244627-8124-4784-99CA-82E430163DB1}"/>
              </a:ext>
            </a:extLst>
          </p:cNvPr>
          <p:cNvSpPr>
            <a:spLocks noGrp="1"/>
          </p:cNvSpPr>
          <p:nvPr>
            <p:ph sz="half" idx="2"/>
          </p:nvPr>
        </p:nvSpPr>
        <p:spPr>
          <a:xfrm>
            <a:off x="5417050" y="1060594"/>
            <a:ext cx="6602433" cy="5631151"/>
          </a:xfrm>
        </p:spPr>
        <p:txBody>
          <a:bodyPr>
            <a:normAutofit fontScale="92500" lnSpcReduction="10000"/>
          </a:bodyPr>
          <a:lstStyle/>
          <a:p>
            <a:pPr>
              <a:defRPr/>
            </a:pPr>
            <a:r>
              <a:rPr lang="fr-FR" sz="3000" dirty="0"/>
              <a:t>Coordonner </a:t>
            </a:r>
          </a:p>
          <a:p>
            <a:pPr marL="685800" lvl="1" indent="-342900">
              <a:defRPr/>
            </a:pPr>
            <a:r>
              <a:rPr lang="fr-FR" sz="2600" dirty="0"/>
              <a:t>L’identification des cas de réticences/refus/résistances envers les interventions de la réponse </a:t>
            </a:r>
          </a:p>
          <a:p>
            <a:pPr marL="685800" lvl="1" indent="-342900">
              <a:defRPr/>
            </a:pPr>
            <a:r>
              <a:rPr lang="fr-FR" sz="2600" dirty="0"/>
              <a:t>Le rapportage de  tous les cas non résolus de réticences/refus/résistances </a:t>
            </a:r>
          </a:p>
          <a:p>
            <a:pPr>
              <a:defRPr/>
            </a:pPr>
            <a:r>
              <a:rPr lang="fr-FR" sz="3000" dirty="0"/>
              <a:t>Conduire la négociation avec les personnes/ménages/familles concernés</a:t>
            </a:r>
          </a:p>
          <a:p>
            <a:pPr>
              <a:defRPr/>
            </a:pPr>
            <a:r>
              <a:rPr lang="fr-FR" sz="3000" dirty="0"/>
              <a:t>Organiser des séances de dialogue collectif en cas de résistance généralisée</a:t>
            </a:r>
          </a:p>
          <a:p>
            <a:pPr>
              <a:defRPr/>
            </a:pPr>
            <a:r>
              <a:rPr lang="fr-FR" sz="3000" dirty="0"/>
              <a:t>Accompagner les équipes de la réponse qui interviennent dans le village a la suite dans la gestion des réticences/refus/ résistances </a:t>
            </a:r>
          </a:p>
          <a:p>
            <a:pPr marL="0" indent="0">
              <a:buNone/>
              <a:defRPr/>
            </a:pPr>
            <a:endParaRPr lang="fr-FR" sz="2600" dirty="0"/>
          </a:p>
        </p:txBody>
      </p:sp>
      <p:pic>
        <p:nvPicPr>
          <p:cNvPr id="5" name="Content Placeholder 4" descr="A group of people standing next to a tree&#10;&#10;Description generated with very high confidence">
            <a:extLst>
              <a:ext uri="{FF2B5EF4-FFF2-40B4-BE49-F238E27FC236}">
                <a16:creationId xmlns:a16="http://schemas.microsoft.com/office/drawing/2014/main" id="{79C706FD-F719-4B2E-95AD-6ADCAB8B0A61}"/>
              </a:ext>
            </a:extLst>
          </p:cNvPr>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434888" y="1154113"/>
            <a:ext cx="4809646" cy="3607233"/>
          </a:xfrm>
          <a:effectLst/>
        </p:spPr>
      </p:pic>
    </p:spTree>
    <p:extLst>
      <p:ext uri="{BB962C8B-B14F-4D97-AF65-F5344CB8AC3E}">
        <p14:creationId xmlns:p14="http://schemas.microsoft.com/office/powerpoint/2010/main" val="566212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572878CD-438A-422A-8F52-D12F7EA76285}"/>
              </a:ext>
            </a:extLst>
          </p:cNvPr>
          <p:cNvSpPr>
            <a:spLocks noGrp="1"/>
          </p:cNvSpPr>
          <p:nvPr>
            <p:ph type="title"/>
          </p:nvPr>
        </p:nvSpPr>
        <p:spPr>
          <a:xfrm>
            <a:off x="0" y="0"/>
            <a:ext cx="12192000" cy="924178"/>
          </a:xfrm>
        </p:spPr>
        <p:txBody>
          <a:bodyPr>
            <a:noAutofit/>
          </a:bodyPr>
          <a:lstStyle/>
          <a:p>
            <a:br>
              <a:rPr lang="fr-FR" altLang="en-US" sz="3600" b="1" dirty="0">
                <a:latin typeface="+mn-lt"/>
                <a:cs typeface="Calibri" panose="020F0502020204030204" pitchFamily="34" charset="0"/>
              </a:rPr>
            </a:br>
            <a:r>
              <a:rPr lang="fr-FR" altLang="en-US" sz="3600" b="1" dirty="0">
                <a:latin typeface="+mn-lt"/>
                <a:cs typeface="Calibri" panose="020F0502020204030204" pitchFamily="34" charset="0"/>
              </a:rPr>
              <a:t>4. Surveillance à base communautaire</a:t>
            </a:r>
            <a:br>
              <a:rPr lang="en-US" altLang="en-US" sz="3600" dirty="0">
                <a:latin typeface="+mn-lt"/>
                <a:ea typeface="Calibri" panose="020F0502020204030204" pitchFamily="34" charset="0"/>
                <a:cs typeface="Calibri" panose="020F0502020204030204" pitchFamily="34" charset="0"/>
              </a:rPr>
            </a:br>
            <a:endParaRPr lang="en-US" altLang="en-US" sz="3600" dirty="0">
              <a:latin typeface="+mn-lt"/>
            </a:endParaRPr>
          </a:p>
        </p:txBody>
      </p:sp>
      <p:sp>
        <p:nvSpPr>
          <p:cNvPr id="4" name="Content Placeholder 3">
            <a:extLst>
              <a:ext uri="{FF2B5EF4-FFF2-40B4-BE49-F238E27FC236}">
                <a16:creationId xmlns:a16="http://schemas.microsoft.com/office/drawing/2014/main" id="{07244627-8124-4784-99CA-82E430163DB1}"/>
              </a:ext>
            </a:extLst>
          </p:cNvPr>
          <p:cNvSpPr>
            <a:spLocks noGrp="1"/>
          </p:cNvSpPr>
          <p:nvPr>
            <p:ph sz="half" idx="2"/>
          </p:nvPr>
        </p:nvSpPr>
        <p:spPr>
          <a:xfrm>
            <a:off x="5298435" y="924178"/>
            <a:ext cx="6547201" cy="5576887"/>
          </a:xfrm>
        </p:spPr>
        <p:txBody>
          <a:bodyPr>
            <a:normAutofit fontScale="92500" lnSpcReduction="20000"/>
          </a:bodyPr>
          <a:lstStyle/>
          <a:p>
            <a:pPr>
              <a:defRPr/>
            </a:pPr>
            <a:r>
              <a:rPr lang="fr-FR" sz="3000" dirty="0"/>
              <a:t>Signaler toutes les alertes (malades et décès) aux équipes de la réponse </a:t>
            </a:r>
            <a:r>
              <a:rPr lang="fr-FR" sz="3000" i="1" dirty="0"/>
              <a:t>(Appels au numéro gratuit disponible) </a:t>
            </a:r>
          </a:p>
          <a:p>
            <a:pPr>
              <a:defRPr/>
            </a:pPr>
            <a:r>
              <a:rPr lang="fr-FR" sz="3000" dirty="0"/>
              <a:t>Faire appel à l’équipe de la réponse pour transférer les malades au CTE</a:t>
            </a:r>
          </a:p>
          <a:p>
            <a:pPr>
              <a:defRPr/>
            </a:pPr>
            <a:r>
              <a:rPr lang="fr-FR" sz="3000" dirty="0"/>
              <a:t>Préparer les familles à la suite du processus</a:t>
            </a:r>
          </a:p>
          <a:p>
            <a:pPr>
              <a:defRPr/>
            </a:pPr>
            <a:r>
              <a:rPr lang="fr-FR" sz="3000" dirty="0"/>
              <a:t>Faciliter le transfert au CTE</a:t>
            </a:r>
          </a:p>
          <a:p>
            <a:pPr>
              <a:defRPr/>
            </a:pPr>
            <a:r>
              <a:rPr lang="fr-FR" sz="3000" dirty="0"/>
              <a:t>Demander à la communauté de se surveiller mutuellement et de signaler les visiteurs </a:t>
            </a:r>
          </a:p>
          <a:p>
            <a:pPr>
              <a:defRPr/>
            </a:pPr>
            <a:r>
              <a:rPr lang="fr-FR" sz="3000" dirty="0"/>
              <a:t>Coordonner les activités des RECO </a:t>
            </a:r>
          </a:p>
          <a:p>
            <a:pPr lvl="1">
              <a:defRPr/>
            </a:pPr>
            <a:r>
              <a:rPr lang="fr-FR" sz="2600" dirty="0"/>
              <a:t>Rechercher/identifier tous les malades dans la communauté (village, cellule)</a:t>
            </a:r>
          </a:p>
          <a:p>
            <a:pPr>
              <a:defRPr/>
            </a:pPr>
            <a:endParaRPr lang="fr-FR" sz="2600" dirty="0"/>
          </a:p>
          <a:p>
            <a:pPr marL="0" indent="0">
              <a:buNone/>
              <a:defRPr/>
            </a:pPr>
            <a:endParaRPr lang="fr-FR" dirty="0"/>
          </a:p>
        </p:txBody>
      </p:sp>
      <p:pic>
        <p:nvPicPr>
          <p:cNvPr id="18436" name="Content Placeholder 3">
            <a:extLst>
              <a:ext uri="{FF2B5EF4-FFF2-40B4-BE49-F238E27FC236}">
                <a16:creationId xmlns:a16="http://schemas.microsoft.com/office/drawing/2014/main" id="{37CA3BE6-71FF-4C12-82FB-7C05F159EA47}"/>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43477" y="924178"/>
            <a:ext cx="4832858" cy="5219454"/>
          </a:xfrm>
          <a:noFill/>
        </p:spPr>
      </p:pic>
    </p:spTree>
    <p:extLst>
      <p:ext uri="{BB962C8B-B14F-4D97-AF65-F5344CB8AC3E}">
        <p14:creationId xmlns:p14="http://schemas.microsoft.com/office/powerpoint/2010/main" val="434842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a:extLst>
              <a:ext uri="{FF2B5EF4-FFF2-40B4-BE49-F238E27FC236}">
                <a16:creationId xmlns:a16="http://schemas.microsoft.com/office/drawing/2014/main" id="{BADC7330-7853-4DEA-8195-719B52F5A8CF}"/>
              </a:ext>
            </a:extLst>
          </p:cNvPr>
          <p:cNvSpPr>
            <a:spLocks noChangeArrowheads="1"/>
          </p:cNvSpPr>
          <p:nvPr/>
        </p:nvSpPr>
        <p:spPr bwMode="auto">
          <a:xfrm>
            <a:off x="2190750" y="1447801"/>
            <a:ext cx="7950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endParaRPr lang="en-US" altLang="en-US" sz="2400" b="1" dirty="0"/>
          </a:p>
        </p:txBody>
      </p:sp>
      <p:sp>
        <p:nvSpPr>
          <p:cNvPr id="17411" name="Title 4">
            <a:extLst>
              <a:ext uri="{FF2B5EF4-FFF2-40B4-BE49-F238E27FC236}">
                <a16:creationId xmlns:a16="http://schemas.microsoft.com/office/drawing/2014/main" id="{E5D52ADB-5B1D-4BB9-8257-09F97921FF5B}"/>
              </a:ext>
            </a:extLst>
          </p:cNvPr>
          <p:cNvSpPr>
            <a:spLocks noGrp="1"/>
          </p:cNvSpPr>
          <p:nvPr>
            <p:ph type="ctrTitle"/>
          </p:nvPr>
        </p:nvSpPr>
        <p:spPr>
          <a:xfrm>
            <a:off x="0" y="-9525"/>
            <a:ext cx="12192000" cy="1069398"/>
          </a:xfrm>
        </p:spPr>
        <p:txBody>
          <a:bodyPr>
            <a:noAutofit/>
          </a:bodyPr>
          <a:lstStyle/>
          <a:p>
            <a:pPr lvl="1" algn="ctr">
              <a:defRPr/>
            </a:pPr>
            <a:r>
              <a:rPr lang="fr-FR" altLang="en-US" sz="3600" b="1" dirty="0">
                <a:solidFill>
                  <a:schemeClr val="tx1"/>
                </a:solidFill>
                <a:latin typeface="+mn-lt"/>
                <a:ea typeface="Calibri" panose="020F0502020204030204" pitchFamily="34" charset="0"/>
                <a:cs typeface="Calibri" panose="020F0502020204030204" pitchFamily="34" charset="0"/>
              </a:rPr>
              <a:t>    </a:t>
            </a:r>
            <a:br>
              <a:rPr lang="fr-FR" altLang="en-US" sz="3600" b="1" dirty="0">
                <a:solidFill>
                  <a:schemeClr val="tx1"/>
                </a:solidFill>
                <a:latin typeface="+mn-lt"/>
                <a:ea typeface="Calibri" panose="020F0502020204030204" pitchFamily="34" charset="0"/>
                <a:cs typeface="Calibri" panose="020F0502020204030204" pitchFamily="34" charset="0"/>
              </a:rPr>
            </a:br>
            <a:r>
              <a:rPr lang="fr-FR" altLang="en-US" sz="3600" b="1" dirty="0">
                <a:solidFill>
                  <a:schemeClr val="tx1"/>
                </a:solidFill>
                <a:latin typeface="+mn-lt"/>
                <a:ea typeface="Calibri" panose="020F0502020204030204" pitchFamily="34" charset="0"/>
                <a:cs typeface="Calibri" panose="020F0502020204030204" pitchFamily="34" charset="0"/>
              </a:rPr>
              <a:t>5. </a:t>
            </a:r>
            <a:r>
              <a:rPr lang="fr-FR" altLang="en-US" sz="3600" b="1" dirty="0">
                <a:latin typeface="+mn-lt"/>
                <a:ea typeface="Calibri" panose="020F0502020204030204" pitchFamily="34" charset="0"/>
                <a:cs typeface="Calibri" panose="020F0502020204030204" pitchFamily="34" charset="0"/>
              </a:rPr>
              <a:t>Préparer et assurer les prestations communautaires éventuelles</a:t>
            </a:r>
            <a:endParaRPr lang="en-US" altLang="en-US" sz="3600" b="1" kern="1200" dirty="0">
              <a:solidFill>
                <a:schemeClr val="tx1"/>
              </a:solidFill>
              <a:latin typeface="+mn-lt"/>
              <a:ea typeface="+mj-ea"/>
              <a:cs typeface="Calibri" panose="020F0502020204030204" pitchFamily="34" charset="0"/>
            </a:endParaRPr>
          </a:p>
        </p:txBody>
      </p:sp>
      <p:sp>
        <p:nvSpPr>
          <p:cNvPr id="13316" name="Rectangle 1">
            <a:extLst>
              <a:ext uri="{FF2B5EF4-FFF2-40B4-BE49-F238E27FC236}">
                <a16:creationId xmlns:a16="http://schemas.microsoft.com/office/drawing/2014/main" id="{61F43265-73CA-4BF2-8A89-76AECDAF5325}"/>
              </a:ext>
            </a:extLst>
          </p:cNvPr>
          <p:cNvSpPr>
            <a:spLocks noChangeArrowheads="1"/>
          </p:cNvSpPr>
          <p:nvPr/>
        </p:nvSpPr>
        <p:spPr bwMode="auto">
          <a:xfrm>
            <a:off x="391680" y="1339534"/>
            <a:ext cx="11600814" cy="51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514350" indent="-514350">
              <a:spcBef>
                <a:spcPts val="0"/>
              </a:spcBef>
              <a:spcAft>
                <a:spcPts val="600"/>
              </a:spcAft>
              <a:buFont typeface="Arial" panose="020B0604020202020204" pitchFamily="34" charset="0"/>
              <a:buAutoNum type="arabicPeriod"/>
              <a:defRPr/>
            </a:pPr>
            <a:r>
              <a:rPr lang="fr-FR" altLang="en-US" sz="2800" dirty="0">
                <a:ea typeface="Calibri" panose="020F0502020204030204" pitchFamily="34" charset="0"/>
                <a:cs typeface="Calibri" panose="020F0502020204030204" pitchFamily="34" charset="0"/>
              </a:rPr>
              <a:t>Soutien psychosocial</a:t>
            </a:r>
          </a:p>
          <a:p>
            <a:pPr lvl="1" indent="-342900">
              <a:spcBef>
                <a:spcPts val="0"/>
              </a:spcBef>
              <a:spcAft>
                <a:spcPts val="600"/>
              </a:spcAft>
              <a:defRPr/>
            </a:pPr>
            <a:r>
              <a:rPr lang="fr-FR" altLang="en-US" sz="2400" dirty="0">
                <a:cs typeface="Calibri" panose="020F0502020204030204" pitchFamily="34" charset="0"/>
              </a:rPr>
              <a:t>Distribution des intrants (vivres, kits, et autres dotations) aux familles affectées </a:t>
            </a:r>
          </a:p>
          <a:p>
            <a:pPr marL="514350" indent="-514350">
              <a:spcBef>
                <a:spcPts val="0"/>
              </a:spcBef>
              <a:spcAft>
                <a:spcPts val="600"/>
              </a:spcAft>
              <a:buFont typeface="Arial" panose="020B0604020202020204" pitchFamily="34" charset="0"/>
              <a:buAutoNum type="arabicPeriod"/>
              <a:defRPr/>
            </a:pPr>
            <a:r>
              <a:rPr lang="fr-FR" altLang="en-US" sz="2800" dirty="0">
                <a:ea typeface="Calibri" panose="020F0502020204030204" pitchFamily="34" charset="0"/>
                <a:cs typeface="Calibri" panose="020F0502020204030204" pitchFamily="34" charset="0"/>
              </a:rPr>
              <a:t>Prevention et contrôle des infections (PCI)</a:t>
            </a:r>
          </a:p>
          <a:p>
            <a:pPr lvl="1" indent="-342900">
              <a:spcBef>
                <a:spcPts val="0"/>
              </a:spcBef>
              <a:spcAft>
                <a:spcPts val="600"/>
              </a:spcAft>
              <a:defRPr/>
            </a:pPr>
            <a:r>
              <a:rPr lang="fr-FR" altLang="en-US" sz="2400" dirty="0">
                <a:cs typeface="Calibri" panose="020F0502020204030204" pitchFamily="34" charset="0"/>
              </a:rPr>
              <a:t>PCI communautaire</a:t>
            </a:r>
          </a:p>
          <a:p>
            <a:pPr lvl="1" indent="-342900">
              <a:spcBef>
                <a:spcPts val="0"/>
              </a:spcBef>
              <a:spcAft>
                <a:spcPts val="600"/>
              </a:spcAft>
              <a:defRPr/>
            </a:pPr>
            <a:r>
              <a:rPr lang="fr-FR" altLang="en-US" sz="2400" dirty="0">
                <a:cs typeface="Calibri" panose="020F0502020204030204" pitchFamily="34" charset="0"/>
              </a:rPr>
              <a:t>Préparer le terrain avant le passage des équipes de PCI</a:t>
            </a:r>
          </a:p>
          <a:p>
            <a:pPr lvl="1" indent="-342900">
              <a:spcBef>
                <a:spcPts val="0"/>
              </a:spcBef>
              <a:spcAft>
                <a:spcPts val="600"/>
              </a:spcAft>
              <a:defRPr/>
            </a:pPr>
            <a:r>
              <a:rPr lang="fr-FR" altLang="en-US" sz="2400" dirty="0">
                <a:cs typeface="Calibri" panose="020F0502020204030204" pitchFamily="34" charset="0"/>
              </a:rPr>
              <a:t>Appuyer les équipes de PCI</a:t>
            </a:r>
          </a:p>
          <a:p>
            <a:pPr lvl="1" indent="-342900">
              <a:spcBef>
                <a:spcPts val="0"/>
              </a:spcBef>
              <a:spcAft>
                <a:spcPts val="600"/>
              </a:spcAft>
              <a:defRPr/>
            </a:pPr>
            <a:r>
              <a:rPr lang="fr-FR" altLang="en-US" sz="2400" dirty="0">
                <a:cs typeface="Calibri" panose="020F0502020204030204" pitchFamily="34" charset="0"/>
              </a:rPr>
              <a:t>Appuyer les familles dans la décontamination de leurs ménages </a:t>
            </a:r>
          </a:p>
          <a:p>
            <a:pPr marL="514350" indent="-514350">
              <a:spcBef>
                <a:spcPts val="0"/>
              </a:spcBef>
              <a:spcAft>
                <a:spcPts val="600"/>
              </a:spcAft>
              <a:buFont typeface="Arial" panose="020B0604020202020204" pitchFamily="34" charset="0"/>
              <a:buAutoNum type="arabicPeriod"/>
              <a:defRPr/>
            </a:pPr>
            <a:r>
              <a:rPr lang="fr-FR" altLang="en-US" sz="2800" dirty="0">
                <a:ea typeface="Calibri" panose="020F0502020204030204" pitchFamily="34" charset="0"/>
                <a:cs typeface="Calibri" panose="020F0502020204030204" pitchFamily="34" charset="0"/>
              </a:rPr>
              <a:t>Enterrement digne et s</a:t>
            </a:r>
            <a:r>
              <a:rPr lang="fr-FR" altLang="en-US" sz="2800" dirty="0">
                <a:cs typeface="Calibri" panose="020F0502020204030204" pitchFamily="34" charset="0"/>
              </a:rPr>
              <a:t>é</a:t>
            </a:r>
            <a:r>
              <a:rPr lang="fr-FR" altLang="en-US" sz="2800" dirty="0">
                <a:ea typeface="Calibri" panose="020F0502020204030204" pitchFamily="34" charset="0"/>
                <a:cs typeface="Calibri" panose="020F0502020204030204" pitchFamily="34" charset="0"/>
              </a:rPr>
              <a:t>curis</a:t>
            </a:r>
            <a:r>
              <a:rPr lang="fr-FR" altLang="en-US" sz="2800" dirty="0">
                <a:cs typeface="Calibri" panose="020F0502020204030204" pitchFamily="34" charset="0"/>
              </a:rPr>
              <a:t>é</a:t>
            </a:r>
            <a:r>
              <a:rPr lang="fr-FR" altLang="en-US" sz="2800" dirty="0">
                <a:ea typeface="Calibri" panose="020F0502020204030204" pitchFamily="34" charset="0"/>
                <a:cs typeface="Calibri" panose="020F0502020204030204" pitchFamily="34" charset="0"/>
              </a:rPr>
              <a:t> (EDS) </a:t>
            </a:r>
          </a:p>
          <a:p>
            <a:pPr marL="741363" lvl="1" indent="-341313">
              <a:spcBef>
                <a:spcPts val="0"/>
              </a:spcBef>
              <a:spcAft>
                <a:spcPts val="600"/>
              </a:spcAft>
              <a:defRPr/>
            </a:pPr>
            <a:r>
              <a:rPr lang="fr-FR" altLang="en-US" sz="2400" dirty="0">
                <a:cs typeface="Calibri" panose="020F0502020204030204" pitchFamily="34" charset="0"/>
              </a:rPr>
              <a:t>EDS communautaire </a:t>
            </a:r>
          </a:p>
          <a:p>
            <a:pPr lvl="1" indent="-342900">
              <a:spcBef>
                <a:spcPts val="0"/>
              </a:spcBef>
              <a:spcAft>
                <a:spcPts val="600"/>
              </a:spcAft>
              <a:defRPr/>
            </a:pPr>
            <a:r>
              <a:rPr lang="fr-FR" altLang="en-US" sz="2400" dirty="0">
                <a:cs typeface="Calibri" panose="020F0502020204030204" pitchFamily="34" charset="0"/>
              </a:rPr>
              <a:t>Sensibiliser la communauté avant le passage des équipes de EDS </a:t>
            </a:r>
            <a:endParaRPr lang="fr-FR" altLang="en-US" b="1" dirty="0">
              <a:cs typeface="Calibri" panose="020F0502020204030204" pitchFamily="34" charset="0"/>
            </a:endParaRPr>
          </a:p>
          <a:p>
            <a:pPr lvl="1" indent="-342900">
              <a:spcBef>
                <a:spcPts val="0"/>
              </a:spcBef>
              <a:spcAft>
                <a:spcPts val="600"/>
              </a:spcAft>
              <a:defRPr/>
            </a:pPr>
            <a:r>
              <a:rPr lang="fr-FR" altLang="en-US" sz="2400" dirty="0">
                <a:cs typeface="Calibri" panose="020F0502020204030204" pitchFamily="34" charset="0"/>
              </a:rPr>
              <a:t>Etc.</a:t>
            </a:r>
          </a:p>
        </p:txBody>
      </p:sp>
    </p:spTree>
    <p:extLst>
      <p:ext uri="{BB962C8B-B14F-4D97-AF65-F5344CB8AC3E}">
        <p14:creationId xmlns:p14="http://schemas.microsoft.com/office/powerpoint/2010/main" val="1940708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a:extLst>
              <a:ext uri="{FF2B5EF4-FFF2-40B4-BE49-F238E27FC236}">
                <a16:creationId xmlns:a16="http://schemas.microsoft.com/office/drawing/2014/main" id="{595FBDBB-5D4C-49A5-B5C3-9709517EE4E4}"/>
              </a:ext>
            </a:extLst>
          </p:cNvPr>
          <p:cNvSpPr>
            <a:spLocks noChangeArrowheads="1"/>
          </p:cNvSpPr>
          <p:nvPr/>
        </p:nvSpPr>
        <p:spPr bwMode="auto">
          <a:xfrm>
            <a:off x="413766" y="918004"/>
            <a:ext cx="11778234"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r>
              <a:rPr lang="fr-FR" altLang="en-US" sz="2800" dirty="0"/>
              <a:t>Définition</a:t>
            </a:r>
          </a:p>
          <a:p>
            <a:pPr lvl="1" indent="-342900">
              <a:defRPr/>
            </a:pPr>
            <a:r>
              <a:rPr lang="fr-FR" altLang="en-US" sz="2400" dirty="0">
                <a:cs typeface="Calibri" panose="020F0502020204030204" pitchFamily="34" charset="0"/>
              </a:rPr>
              <a:t>Personne volontaire habitant le village/la cellule, choisi par les habitants</a:t>
            </a:r>
          </a:p>
          <a:p>
            <a:pPr lvl="1" indent="-342900">
              <a:defRPr/>
            </a:pPr>
            <a:r>
              <a:rPr lang="fr-FR" altLang="en-US" sz="2400" dirty="0">
                <a:cs typeface="Calibri" panose="020F0502020204030204" pitchFamily="34" charset="0"/>
              </a:rPr>
              <a:t>Consacre une partie de son temps aux activités d’intérêts communautaires pour contribuer de façon durable aux objectifs de développement du village/de la cellule</a:t>
            </a:r>
          </a:p>
          <a:p>
            <a:pPr lvl="1" indent="-342900">
              <a:defRPr/>
            </a:pPr>
            <a:r>
              <a:rPr lang="fr-FR" altLang="en-US" sz="2400" dirty="0">
                <a:cs typeface="Calibri" panose="020F0502020204030204" pitchFamily="34" charset="0"/>
              </a:rPr>
              <a:t> Travaille désormais sous la coordination de la CAC dont il devient « la pièce maitresse »</a:t>
            </a:r>
          </a:p>
          <a:p>
            <a:r>
              <a:rPr lang="en-US" altLang="en-US" sz="2800" dirty="0" err="1"/>
              <a:t>Tâches</a:t>
            </a:r>
            <a:endParaRPr lang="fr-FR" altLang="en-US" sz="2800" dirty="0"/>
          </a:p>
          <a:p>
            <a:pPr lvl="1" indent="-342900">
              <a:defRPr/>
            </a:pPr>
            <a:r>
              <a:rPr lang="fr-FR" altLang="en-US" sz="2400" dirty="0">
                <a:cs typeface="Calibri" panose="020F0502020204030204" pitchFamily="34" charset="0"/>
              </a:rPr>
              <a:t>Dénombrement de ménages et actualisation de données</a:t>
            </a:r>
            <a:endParaRPr lang="en-US" altLang="en-US" sz="2400" dirty="0">
              <a:cs typeface="Calibri" panose="020F0502020204030204" pitchFamily="34" charset="0"/>
            </a:endParaRPr>
          </a:p>
          <a:p>
            <a:pPr lvl="1" indent="-342900">
              <a:defRPr/>
            </a:pPr>
            <a:r>
              <a:rPr lang="fr-FR" altLang="en-US" sz="2400" dirty="0">
                <a:cs typeface="Calibri" panose="020F0502020204030204" pitchFamily="34" charset="0"/>
              </a:rPr>
              <a:t>Récupération/orientation  aux services sociaux de base</a:t>
            </a:r>
            <a:endParaRPr lang="en-US" altLang="en-US" sz="2400" dirty="0">
              <a:cs typeface="Calibri" panose="020F0502020204030204" pitchFamily="34" charset="0"/>
            </a:endParaRPr>
          </a:p>
          <a:p>
            <a:pPr lvl="1" indent="-342900">
              <a:defRPr/>
            </a:pPr>
            <a:r>
              <a:rPr lang="fr-FR" altLang="en-US" sz="2400" dirty="0">
                <a:cs typeface="Calibri" panose="020F0502020204030204" pitchFamily="34" charset="0"/>
              </a:rPr>
              <a:t>Distribution d’intrants</a:t>
            </a:r>
            <a:endParaRPr lang="en-US" altLang="en-US" sz="2400" dirty="0">
              <a:cs typeface="Calibri" panose="020F0502020204030204" pitchFamily="34" charset="0"/>
            </a:endParaRPr>
          </a:p>
          <a:p>
            <a:pPr lvl="1" indent="-342900">
              <a:defRPr/>
            </a:pPr>
            <a:r>
              <a:rPr lang="fr-FR" altLang="en-US" sz="2400" dirty="0">
                <a:cs typeface="Calibri" panose="020F0502020204030204" pitchFamily="34" charset="0"/>
              </a:rPr>
              <a:t>Suivi communautaire de l’adoption des pratiques familiales essentielles (M&amp;E, mesure du changement)</a:t>
            </a:r>
            <a:endParaRPr lang="en-US" altLang="en-US" sz="2400" dirty="0">
              <a:cs typeface="Calibri" panose="020F0502020204030204" pitchFamily="34" charset="0"/>
            </a:endParaRPr>
          </a:p>
          <a:p>
            <a:pPr lvl="1" indent="-342900">
              <a:defRPr/>
            </a:pPr>
            <a:r>
              <a:rPr lang="fr-FR" altLang="en-US" sz="2400" dirty="0">
                <a:cs typeface="Calibri" panose="020F0502020204030204" pitchFamily="34" charset="0"/>
              </a:rPr>
              <a:t>Surveillance à base communautaire des maladies, assure le pont entre les ménages et les services sociaux de base (santé, éducation, protection, WASH, logement…)</a:t>
            </a:r>
            <a:r>
              <a:rPr lang="fr-FR" altLang="en-US" sz="2400" dirty="0"/>
              <a:t> </a:t>
            </a:r>
          </a:p>
        </p:txBody>
      </p:sp>
      <p:sp>
        <p:nvSpPr>
          <p:cNvPr id="21507" name="Title 4">
            <a:extLst>
              <a:ext uri="{FF2B5EF4-FFF2-40B4-BE49-F238E27FC236}">
                <a16:creationId xmlns:a16="http://schemas.microsoft.com/office/drawing/2014/main" id="{20375066-3DE7-40F6-9ADE-B6A6DF6DB68F}"/>
              </a:ext>
            </a:extLst>
          </p:cNvPr>
          <p:cNvSpPr>
            <a:spLocks noGrp="1"/>
          </p:cNvSpPr>
          <p:nvPr>
            <p:ph type="ctrTitle"/>
          </p:nvPr>
        </p:nvSpPr>
        <p:spPr>
          <a:xfrm>
            <a:off x="0" y="-381"/>
            <a:ext cx="12192000" cy="997077"/>
          </a:xfrm>
        </p:spPr>
        <p:txBody>
          <a:bodyPr>
            <a:normAutofit/>
          </a:bodyPr>
          <a:lstStyle/>
          <a:p>
            <a:pPr algn="ctr"/>
            <a:r>
              <a:rPr lang="en-US" altLang="en-US" sz="3600" b="1" dirty="0">
                <a:solidFill>
                  <a:schemeClr val="tx1"/>
                </a:solidFill>
              </a:rPr>
              <a:t>   D</a:t>
            </a:r>
            <a:r>
              <a:rPr lang="fr-FR" altLang="en-US" sz="3600" b="1" dirty="0">
                <a:solidFill>
                  <a:schemeClr val="tx1"/>
                </a:solidFill>
                <a:ea typeface="Calibri" panose="020F0502020204030204" pitchFamily="34" charset="0"/>
              </a:rPr>
              <a:t>é</a:t>
            </a:r>
            <a:r>
              <a:rPr lang="en-US" altLang="en-US" sz="3600" b="1" dirty="0">
                <a:solidFill>
                  <a:schemeClr val="tx1"/>
                </a:solidFill>
              </a:rPr>
              <a:t>finition et tâches du relais communautaire (RECO) </a:t>
            </a:r>
          </a:p>
        </p:txBody>
      </p:sp>
    </p:spTree>
    <p:extLst>
      <p:ext uri="{BB962C8B-B14F-4D97-AF65-F5344CB8AC3E}">
        <p14:creationId xmlns:p14="http://schemas.microsoft.com/office/powerpoint/2010/main" val="1206036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4">
            <a:extLst>
              <a:ext uri="{FF2B5EF4-FFF2-40B4-BE49-F238E27FC236}">
                <a16:creationId xmlns:a16="http://schemas.microsoft.com/office/drawing/2014/main" id="{98CD7089-BD63-4444-B042-77FF8F297CF5}"/>
              </a:ext>
            </a:extLst>
          </p:cNvPr>
          <p:cNvSpPr>
            <a:spLocks noGrp="1"/>
          </p:cNvSpPr>
          <p:nvPr>
            <p:ph type="ctrTitle"/>
          </p:nvPr>
        </p:nvSpPr>
        <p:spPr>
          <a:xfrm>
            <a:off x="0" y="-9525"/>
            <a:ext cx="12192000" cy="873125"/>
          </a:xfrm>
        </p:spPr>
        <p:txBody>
          <a:bodyPr>
            <a:normAutofit/>
          </a:bodyPr>
          <a:lstStyle/>
          <a:p>
            <a:pPr algn="ctr"/>
            <a:r>
              <a:rPr lang="en-US" altLang="en-US" sz="3600" b="1" dirty="0">
                <a:solidFill>
                  <a:schemeClr val="tx1"/>
                </a:solidFill>
              </a:rPr>
              <a:t> Election du RECO </a:t>
            </a:r>
            <a:endParaRPr lang="en-US" altLang="en-US" b="1" dirty="0"/>
          </a:p>
        </p:txBody>
      </p:sp>
      <p:sp>
        <p:nvSpPr>
          <p:cNvPr id="6" name="Title 1">
            <a:extLst>
              <a:ext uri="{FF2B5EF4-FFF2-40B4-BE49-F238E27FC236}">
                <a16:creationId xmlns:a16="http://schemas.microsoft.com/office/drawing/2014/main" id="{03E1160E-AD32-4032-AA10-77F075DC2EAE}"/>
              </a:ext>
            </a:extLst>
          </p:cNvPr>
          <p:cNvSpPr txBox="1">
            <a:spLocks/>
          </p:cNvSpPr>
          <p:nvPr/>
        </p:nvSpPr>
        <p:spPr bwMode="auto">
          <a:xfrm>
            <a:off x="387350" y="1115568"/>
            <a:ext cx="10941812" cy="4133088"/>
          </a:xfrm>
          <a:prstGeom prst="rect">
            <a:avLst/>
          </a:prstGeom>
          <a:noFill/>
          <a:ln>
            <a:noFill/>
          </a:ln>
        </p:spPr>
        <p:txBody>
          <a:bodyPr anchor="t" anchorCtr="0">
            <a:noAutofit/>
          </a:bodyPr>
          <a:lstStyle>
            <a:lvl1pPr algn="l" rtl="0" eaLnBrk="0" fontAlgn="base" hangingPunct="0">
              <a:spcBef>
                <a:spcPct val="0"/>
              </a:spcBef>
              <a:spcAft>
                <a:spcPct val="0"/>
              </a:spcAft>
              <a:defRPr sz="2800" b="0">
                <a:solidFill>
                  <a:srgbClr val="0099FF"/>
                </a:solidFill>
                <a:latin typeface="Arial"/>
                <a:ea typeface="+mj-ea"/>
                <a:cs typeface="Arial"/>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marL="347663" indent="-347663">
              <a:buFont typeface="Arial" panose="020B0604020202020204" pitchFamily="34" charset="0"/>
              <a:buChar char="•"/>
              <a:defRPr/>
            </a:pPr>
            <a:r>
              <a:rPr lang="fr-FR" altLang="en-US" dirty="0">
                <a:solidFill>
                  <a:schemeClr val="tx1"/>
                </a:solidFill>
                <a:latin typeface="+mn-lt"/>
                <a:ea typeface="+mn-ea"/>
                <a:cs typeface="Calibri" panose="020F0502020204030204" pitchFamily="34" charset="0"/>
              </a:rPr>
              <a:t>Mode de d</a:t>
            </a:r>
            <a:r>
              <a:rPr lang="fr-FR" altLang="en-US" dirty="0">
                <a:solidFill>
                  <a:schemeClr val="tx1"/>
                </a:solidFill>
                <a:latin typeface="+mn-lt"/>
                <a:cs typeface="Calibri" panose="020F0502020204030204" pitchFamily="34" charset="0"/>
              </a:rPr>
              <a:t>é</a:t>
            </a:r>
            <a:r>
              <a:rPr lang="fr-FR" altLang="en-US" dirty="0">
                <a:solidFill>
                  <a:schemeClr val="tx1"/>
                </a:solidFill>
                <a:latin typeface="+mn-lt"/>
                <a:ea typeface="+mn-ea"/>
                <a:cs typeface="Calibri" panose="020F0502020204030204" pitchFamily="34" charset="0"/>
              </a:rPr>
              <a:t>signation: Elu lors de l’assemblée villageoise organisé sous le leadership du chef de village/de la cellule </a:t>
            </a:r>
          </a:p>
          <a:p>
            <a:pPr marL="347663" indent="-347663">
              <a:buFont typeface="Arial" panose="020B0604020202020204" pitchFamily="34" charset="0"/>
              <a:buChar char="•"/>
              <a:defRPr/>
            </a:pPr>
            <a:r>
              <a:rPr lang="en-US" kern="0" dirty="0">
                <a:solidFill>
                  <a:schemeClr val="tx1"/>
                </a:solidFill>
                <a:latin typeface="+mn-lt"/>
                <a:cs typeface="Calibri" panose="020F0502020204030204" pitchFamily="34" charset="0"/>
              </a:rPr>
              <a:t>Champs </a:t>
            </a:r>
            <a:r>
              <a:rPr lang="en-US" kern="0" dirty="0" err="1">
                <a:solidFill>
                  <a:schemeClr val="tx1"/>
                </a:solidFill>
                <a:latin typeface="+mn-lt"/>
                <a:cs typeface="Calibri" panose="020F0502020204030204" pitchFamily="34" charset="0"/>
              </a:rPr>
              <a:t>d’action</a:t>
            </a:r>
            <a:r>
              <a:rPr lang="en-US" kern="0" dirty="0">
                <a:solidFill>
                  <a:schemeClr val="tx1"/>
                </a:solidFill>
                <a:latin typeface="+mn-lt"/>
                <a:cs typeface="Calibri" panose="020F0502020204030204" pitchFamily="34" charset="0"/>
              </a:rPr>
              <a:t> : C</a:t>
            </a:r>
            <a:r>
              <a:rPr lang="fr-FR" altLang="en-US" dirty="0">
                <a:solidFill>
                  <a:schemeClr val="tx1"/>
                </a:solidFill>
                <a:latin typeface="+mn-lt"/>
              </a:rPr>
              <a:t>ouvre 50 ménages (pour des villages de plus de 50 ménages, le nombre de RECO sera au prorata du nombre de ménages)</a:t>
            </a:r>
          </a:p>
          <a:p>
            <a:pPr marL="347663" indent="-347663">
              <a:buFont typeface="Arial" panose="020B0604020202020204" pitchFamily="34" charset="0"/>
              <a:buChar char="•"/>
              <a:defRPr/>
            </a:pPr>
            <a:r>
              <a:rPr lang="fr-FR" kern="0" dirty="0">
                <a:solidFill>
                  <a:schemeClr val="tx1"/>
                </a:solidFill>
                <a:latin typeface="+mn-lt"/>
              </a:rPr>
              <a:t>Mandat du RECO : </a:t>
            </a:r>
            <a:r>
              <a:rPr lang="fr-BE" altLang="en-US" dirty="0">
                <a:solidFill>
                  <a:schemeClr val="tx1"/>
                </a:solidFill>
                <a:latin typeface="+mn-lt"/>
              </a:rPr>
              <a:t>3 ans, renouvelable une fois </a:t>
            </a:r>
          </a:p>
          <a:p>
            <a:pPr marL="347663" indent="-347663">
              <a:buFont typeface="Arial" panose="020B0604020202020204" pitchFamily="34" charset="0"/>
              <a:buChar char="•"/>
              <a:defRPr/>
            </a:pPr>
            <a:r>
              <a:rPr lang="fr-BE" altLang="en-US" dirty="0">
                <a:solidFill>
                  <a:schemeClr val="tx1"/>
                </a:solidFill>
                <a:latin typeface="+mn-lt"/>
              </a:rPr>
              <a:t>Si la population n'est pas satisfaite de la performance du RECO, il peut être remplacé avant l'expiration du mandat et de nouvelles élections doivent être organisées</a:t>
            </a:r>
            <a:endParaRPr lang="en-US" kern="0" dirty="0">
              <a:solidFill>
                <a:schemeClr val="tx1"/>
              </a:solidFill>
              <a:latin typeface="+mn-lt"/>
              <a:cs typeface="Calibri" panose="020F0502020204030204" pitchFamily="34" charset="0"/>
            </a:endParaRPr>
          </a:p>
        </p:txBody>
      </p:sp>
    </p:spTree>
    <p:extLst>
      <p:ext uri="{BB962C8B-B14F-4D97-AF65-F5344CB8AC3E}">
        <p14:creationId xmlns:p14="http://schemas.microsoft.com/office/powerpoint/2010/main" val="388012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a:extLst>
              <a:ext uri="{FF2B5EF4-FFF2-40B4-BE49-F238E27FC236}">
                <a16:creationId xmlns:a16="http://schemas.microsoft.com/office/drawing/2014/main" id="{0EA098D2-4069-42CF-87F7-74EB423F934B}"/>
              </a:ext>
            </a:extLst>
          </p:cNvPr>
          <p:cNvSpPr>
            <a:spLocks noChangeArrowheads="1"/>
          </p:cNvSpPr>
          <p:nvPr/>
        </p:nvSpPr>
        <p:spPr bwMode="auto">
          <a:xfrm>
            <a:off x="385572" y="1594762"/>
            <a:ext cx="11420856"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r>
              <a:rPr lang="fr-BE" altLang="en-US" sz="2800" dirty="0"/>
              <a:t>Organe de participation communautaire, représentatif de tous les villages/cellules de l’Aire de santé (AS)</a:t>
            </a:r>
            <a:endParaRPr lang="fr-FR" altLang="en-US" sz="2800" dirty="0"/>
          </a:p>
          <a:p>
            <a:r>
              <a:rPr lang="fr-BE" altLang="en-US" sz="2800" dirty="0"/>
              <a:t>Partenaire de l’équipe du centre de santé et des intervenants dans l’AS dont les membres sont dotés des capacités de micro planifier, de cogérer et de mobiliser les ressources locales pour revitaliser les services sociaux de base (santé, Eau- Hygiène -Assainissement, éducation, protection légale et sociale etc.. ) </a:t>
            </a:r>
            <a:endParaRPr lang="fr-FR" altLang="en-US" sz="2800" dirty="0"/>
          </a:p>
          <a:p>
            <a:r>
              <a:rPr lang="fr-BE" altLang="en-US" sz="2800" dirty="0"/>
              <a:t>Structure communautaire œuvrant pour le développement intégral de  l’AS</a:t>
            </a:r>
            <a:endParaRPr lang="fr-FR" altLang="en-US" sz="2800" dirty="0"/>
          </a:p>
        </p:txBody>
      </p:sp>
      <p:sp>
        <p:nvSpPr>
          <p:cNvPr id="24579" name="Title 4">
            <a:extLst>
              <a:ext uri="{FF2B5EF4-FFF2-40B4-BE49-F238E27FC236}">
                <a16:creationId xmlns:a16="http://schemas.microsoft.com/office/drawing/2014/main" id="{E6DAB58B-54B8-4A4A-9587-62CFFDD96635}"/>
              </a:ext>
            </a:extLst>
          </p:cNvPr>
          <p:cNvSpPr>
            <a:spLocks noGrp="1"/>
          </p:cNvSpPr>
          <p:nvPr>
            <p:ph type="ctrTitle"/>
          </p:nvPr>
        </p:nvSpPr>
        <p:spPr>
          <a:xfrm>
            <a:off x="0" y="146304"/>
            <a:ext cx="12192000" cy="914781"/>
          </a:xfrm>
        </p:spPr>
        <p:txBody>
          <a:bodyPr>
            <a:noAutofit/>
          </a:bodyPr>
          <a:lstStyle/>
          <a:p>
            <a:pPr algn="ctr"/>
            <a:r>
              <a:rPr lang="fr-FR" altLang="en-US" sz="3600" b="1" dirty="0">
                <a:solidFill>
                  <a:schemeClr val="tx1"/>
                </a:solidFill>
                <a:latin typeface="+mn-lt"/>
              </a:rPr>
              <a:t> Quel est le rôle  du comit</a:t>
            </a:r>
            <a:r>
              <a:rPr lang="fr-FR" altLang="en-US" sz="3600" b="1" dirty="0">
                <a:solidFill>
                  <a:schemeClr val="tx1"/>
                </a:solidFill>
              </a:rPr>
              <a:t>é</a:t>
            </a:r>
            <a:r>
              <a:rPr lang="fr-FR" altLang="en-US" sz="3600" b="1" dirty="0">
                <a:solidFill>
                  <a:schemeClr val="tx1"/>
                </a:solidFill>
                <a:latin typeface="+mn-lt"/>
              </a:rPr>
              <a:t> de développement </a:t>
            </a:r>
            <a:br>
              <a:rPr lang="fr-FR" altLang="en-US" sz="3600" b="1" dirty="0">
                <a:solidFill>
                  <a:schemeClr val="tx1"/>
                </a:solidFill>
                <a:latin typeface="+mn-lt"/>
              </a:rPr>
            </a:br>
            <a:r>
              <a:rPr lang="fr-FR" altLang="en-US" sz="3600" b="1" dirty="0">
                <a:solidFill>
                  <a:schemeClr val="tx1"/>
                </a:solidFill>
                <a:latin typeface="+mn-lt"/>
              </a:rPr>
              <a:t>de l’Aire de santé (CODESA) ?</a:t>
            </a:r>
          </a:p>
        </p:txBody>
      </p:sp>
    </p:spTree>
    <p:extLst>
      <p:ext uri="{BB962C8B-B14F-4D97-AF65-F5344CB8AC3E}">
        <p14:creationId xmlns:p14="http://schemas.microsoft.com/office/powerpoint/2010/main" val="4110393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a:extLst>
              <a:ext uri="{FF2B5EF4-FFF2-40B4-BE49-F238E27FC236}">
                <a16:creationId xmlns:a16="http://schemas.microsoft.com/office/drawing/2014/main" id="{15F3153A-9742-4C88-93EF-FB8A81DF0DF4}"/>
              </a:ext>
            </a:extLst>
          </p:cNvPr>
          <p:cNvSpPr>
            <a:spLocks noChangeArrowheads="1"/>
          </p:cNvSpPr>
          <p:nvPr/>
        </p:nvSpPr>
        <p:spPr bwMode="auto">
          <a:xfrm>
            <a:off x="364503" y="1026192"/>
            <a:ext cx="11462993" cy="2936188"/>
          </a:xfrm>
          <a:prstGeom prst="rect">
            <a:avLst/>
          </a:prstGeom>
          <a:noFill/>
          <a:ln w="9525">
            <a:noFill/>
            <a:miter lim="800000"/>
            <a:headEnd/>
            <a:tailEnd/>
          </a:ln>
        </p:spPr>
        <p:txBody>
          <a:bodyPr wrap="square">
            <a:spAutoFit/>
          </a:bodyPr>
          <a:lstStyle/>
          <a:p>
            <a:pPr marL="457200" indent="-457200">
              <a:spcBef>
                <a:spcPct val="20000"/>
              </a:spcBef>
              <a:buFont typeface="Arial" panose="020B0604020202020204" pitchFamily="34" charset="0"/>
              <a:buChar char="•"/>
              <a:defRPr/>
            </a:pPr>
            <a:r>
              <a:rPr lang="fr-BE" sz="2800" dirty="0">
                <a:latin typeface="Calibri" panose="020F0502020204030204" pitchFamily="34" charset="0"/>
                <a:cs typeface="Calibri" panose="020F0502020204030204" pitchFamily="34" charset="0"/>
              </a:rPr>
              <a:t>Equipe multidisciplinaire composée des délégués des CAC de l’aire de santé, en raison d’un membre par CAC</a:t>
            </a:r>
          </a:p>
          <a:p>
            <a:pPr marL="457200" indent="-457200">
              <a:spcBef>
                <a:spcPct val="20000"/>
              </a:spcBef>
              <a:buFont typeface="Arial" panose="020B0604020202020204" pitchFamily="34" charset="0"/>
              <a:buChar char="•"/>
              <a:defRPr/>
            </a:pPr>
            <a:r>
              <a:rPr lang="fr-BE" sz="2800" dirty="0">
                <a:latin typeface="Calibri" panose="020F0502020204030204" pitchFamily="34" charset="0"/>
                <a:cs typeface="Calibri" panose="020F0502020204030204" pitchFamily="34" charset="0"/>
              </a:rPr>
              <a:t>Au moins 5 délégués de la société civile cooptés selon le degré d’influence dans la communauté</a:t>
            </a:r>
            <a:endParaRPr lang="fr-FR" sz="2800" dirty="0">
              <a:latin typeface="Calibri" panose="020F0502020204030204" pitchFamily="34" charset="0"/>
              <a:cs typeface="Calibri" panose="020F0502020204030204" pitchFamily="34" charset="0"/>
            </a:endParaRPr>
          </a:p>
          <a:p>
            <a:pPr marL="457200" indent="-457200">
              <a:spcBef>
                <a:spcPct val="20000"/>
              </a:spcBef>
              <a:buFont typeface="Arial" panose="020B0604020202020204" pitchFamily="34" charset="0"/>
              <a:buChar char="•"/>
              <a:defRPr/>
            </a:pPr>
            <a:r>
              <a:rPr lang="fr-BE" sz="2800" dirty="0">
                <a:latin typeface="Calibri" panose="020F0502020204030204" pitchFamily="34" charset="0"/>
                <a:cs typeface="Calibri" panose="020F0502020204030204" pitchFamily="34" charset="0"/>
              </a:rPr>
              <a:t>Il est souhaitable qu’un minimum de 30% des membres soient des femmes </a:t>
            </a:r>
          </a:p>
          <a:p>
            <a:pPr marL="457200" indent="-457200">
              <a:spcBef>
                <a:spcPct val="20000"/>
              </a:spcBef>
              <a:buFont typeface="Arial" panose="020B0604020202020204" pitchFamily="34" charset="0"/>
              <a:buChar char="•"/>
              <a:defRPr/>
            </a:pPr>
            <a:r>
              <a:rPr lang="fr-BE" sz="2800" dirty="0">
                <a:latin typeface="Calibri" panose="020F0502020204030204" pitchFamily="34" charset="0"/>
                <a:cs typeface="Calibri" panose="020F0502020204030204" pitchFamily="34" charset="0"/>
              </a:rPr>
              <a:t>Le mandat des membres est de 3 ans, renouvelable une fois </a:t>
            </a:r>
          </a:p>
        </p:txBody>
      </p:sp>
      <p:sp>
        <p:nvSpPr>
          <p:cNvPr id="25603" name="Title 4">
            <a:extLst>
              <a:ext uri="{FF2B5EF4-FFF2-40B4-BE49-F238E27FC236}">
                <a16:creationId xmlns:a16="http://schemas.microsoft.com/office/drawing/2014/main" id="{7639AD39-E99E-490D-82ED-514658593893}"/>
              </a:ext>
            </a:extLst>
          </p:cNvPr>
          <p:cNvSpPr>
            <a:spLocks noGrp="1"/>
          </p:cNvSpPr>
          <p:nvPr>
            <p:ph type="ctrTitle"/>
          </p:nvPr>
        </p:nvSpPr>
        <p:spPr>
          <a:xfrm>
            <a:off x="0" y="-9525"/>
            <a:ext cx="12192000" cy="786765"/>
          </a:xfrm>
        </p:spPr>
        <p:txBody>
          <a:bodyPr>
            <a:normAutofit/>
          </a:bodyPr>
          <a:lstStyle/>
          <a:p>
            <a:pPr algn="ctr"/>
            <a:r>
              <a:rPr lang="en-US" altLang="en-US" sz="3600" b="1" dirty="0">
                <a:solidFill>
                  <a:schemeClr val="tx1"/>
                </a:solidFill>
              </a:rPr>
              <a:t>Quelle est la composition du </a:t>
            </a:r>
            <a:r>
              <a:rPr lang="fr-FR" altLang="en-US" sz="3600" b="1" dirty="0">
                <a:solidFill>
                  <a:schemeClr val="tx1"/>
                </a:solidFill>
              </a:rPr>
              <a:t>CODESA ?</a:t>
            </a:r>
            <a:endParaRPr lang="en-US" altLang="en-US" sz="3200" b="1" dirty="0"/>
          </a:p>
        </p:txBody>
      </p:sp>
    </p:spTree>
    <p:extLst>
      <p:ext uri="{BB962C8B-B14F-4D97-AF65-F5344CB8AC3E}">
        <p14:creationId xmlns:p14="http://schemas.microsoft.com/office/powerpoint/2010/main" val="42208583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a:extLst>
              <a:ext uri="{FF2B5EF4-FFF2-40B4-BE49-F238E27FC236}">
                <a16:creationId xmlns:a16="http://schemas.microsoft.com/office/drawing/2014/main" id="{F6519735-BAE3-4221-AFED-22A790616FDD}"/>
              </a:ext>
            </a:extLst>
          </p:cNvPr>
          <p:cNvSpPr>
            <a:spLocks noChangeArrowheads="1"/>
          </p:cNvSpPr>
          <p:nvPr/>
        </p:nvSpPr>
        <p:spPr bwMode="auto">
          <a:xfrm>
            <a:off x="603505" y="1481328"/>
            <a:ext cx="11173967"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Char char="•"/>
            </a:pPr>
            <a:r>
              <a:rPr lang="fr-BE" altLang="en-US" sz="2800" dirty="0"/>
              <a:t>Organe de participation communautaire, représentatif de tous les CODESA de la zone de santé (ZS)</a:t>
            </a:r>
          </a:p>
          <a:p>
            <a:pPr>
              <a:spcBef>
                <a:spcPct val="0"/>
              </a:spcBef>
              <a:buFontTx/>
              <a:buChar char="•"/>
            </a:pPr>
            <a:r>
              <a:rPr lang="fr-BE" altLang="en-US" sz="2800" dirty="0"/>
              <a:t>Représente la voix de la population dans la ZS</a:t>
            </a:r>
            <a:endParaRPr lang="fr-FR" altLang="en-US" sz="2800" dirty="0"/>
          </a:p>
          <a:p>
            <a:pPr eaLnBrk="1" hangingPunct="1">
              <a:spcBef>
                <a:spcPct val="0"/>
              </a:spcBef>
              <a:buFontTx/>
              <a:buChar char="•"/>
            </a:pPr>
            <a:r>
              <a:rPr lang="fr-FR" altLang="en-US" sz="2800" dirty="0"/>
              <a:t>L’ Equipe-cadre de la Zone de sante (ECZS) coordonne des interventions à base communautaire au niveau de la ZS à travers l’ AC et le président de l’UCODESA</a:t>
            </a:r>
          </a:p>
          <a:p>
            <a:pPr>
              <a:spcBef>
                <a:spcPct val="0"/>
              </a:spcBef>
              <a:buFontTx/>
              <a:buChar char="•"/>
            </a:pPr>
            <a:r>
              <a:rPr lang="fr-FR" altLang="en-US" sz="2800" dirty="0"/>
              <a:t>L’ ECZS veille à l’intégration des activités de santé communautaire dans son Plan d’Action Opérationnel (PAO) et assure le suivi  des interventions à base communautaire à travers les réunions de monitorage, du comité de gestion et du Conseil d’ Administration,  mais aussi à l’occasion  de la supervision sur le terrain</a:t>
            </a:r>
          </a:p>
        </p:txBody>
      </p:sp>
      <p:sp>
        <p:nvSpPr>
          <p:cNvPr id="26627" name="Title 4">
            <a:extLst>
              <a:ext uri="{FF2B5EF4-FFF2-40B4-BE49-F238E27FC236}">
                <a16:creationId xmlns:a16="http://schemas.microsoft.com/office/drawing/2014/main" id="{D592A101-7C2E-43AE-AADD-B5B657941496}"/>
              </a:ext>
            </a:extLst>
          </p:cNvPr>
          <p:cNvSpPr>
            <a:spLocks noGrp="1"/>
          </p:cNvSpPr>
          <p:nvPr>
            <p:ph type="ctrTitle"/>
          </p:nvPr>
        </p:nvSpPr>
        <p:spPr>
          <a:xfrm>
            <a:off x="0" y="164211"/>
            <a:ext cx="12192000" cy="896493"/>
          </a:xfrm>
        </p:spPr>
        <p:txBody>
          <a:bodyPr>
            <a:noAutofit/>
          </a:bodyPr>
          <a:lstStyle/>
          <a:p>
            <a:pPr algn="ctr"/>
            <a:r>
              <a:rPr lang="en-US" altLang="en-US" sz="3600" b="1" dirty="0">
                <a:solidFill>
                  <a:schemeClr val="tx1"/>
                </a:solidFill>
              </a:rPr>
              <a:t> </a:t>
            </a:r>
            <a:r>
              <a:rPr lang="fr-FR" altLang="en-US" sz="3600" b="1" dirty="0">
                <a:solidFill>
                  <a:schemeClr val="tx1"/>
                </a:solidFill>
              </a:rPr>
              <a:t>Quel est le rôle de l’union des comités de développement </a:t>
            </a:r>
            <a:br>
              <a:rPr lang="fr-FR" altLang="en-US" sz="3600" b="1" dirty="0">
                <a:solidFill>
                  <a:schemeClr val="tx1"/>
                </a:solidFill>
              </a:rPr>
            </a:br>
            <a:r>
              <a:rPr lang="fr-FR" altLang="en-US" sz="3600" b="1" dirty="0">
                <a:solidFill>
                  <a:schemeClr val="tx1"/>
                </a:solidFill>
              </a:rPr>
              <a:t>des aires de santé  (UCODESA) ?</a:t>
            </a:r>
          </a:p>
        </p:txBody>
      </p:sp>
    </p:spTree>
    <p:extLst>
      <p:ext uri="{BB962C8B-B14F-4D97-AF65-F5344CB8AC3E}">
        <p14:creationId xmlns:p14="http://schemas.microsoft.com/office/powerpoint/2010/main" val="1617226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re 1">
            <a:extLst>
              <a:ext uri="{FF2B5EF4-FFF2-40B4-BE49-F238E27FC236}">
                <a16:creationId xmlns:a16="http://schemas.microsoft.com/office/drawing/2014/main" id="{F5329CFB-FE12-48A6-A6EF-D3D0B803E5B3}"/>
              </a:ext>
            </a:extLst>
          </p:cNvPr>
          <p:cNvSpPr>
            <a:spLocks noGrp="1"/>
          </p:cNvSpPr>
          <p:nvPr>
            <p:ph type="title"/>
          </p:nvPr>
        </p:nvSpPr>
        <p:spPr>
          <a:xfrm>
            <a:off x="0" y="214313"/>
            <a:ext cx="12192000" cy="714375"/>
          </a:xfrm>
        </p:spPr>
        <p:txBody>
          <a:bodyPr>
            <a:noAutofit/>
          </a:bodyPr>
          <a:lstStyle/>
          <a:p>
            <a:r>
              <a:rPr lang="fr-BE" altLang="en-US" sz="3600" b="1" dirty="0">
                <a:latin typeface="Calibri" panose="020F0502020204030204" pitchFamily="34" charset="0"/>
                <a:cs typeface="Calibri" panose="020F0502020204030204" pitchFamily="34" charset="0"/>
              </a:rPr>
              <a:t>Modèle d’une collaboration sectorielle et multisectorielle :</a:t>
            </a:r>
            <a:br>
              <a:rPr lang="fr-BE" altLang="en-US" sz="3600" b="1" dirty="0">
                <a:latin typeface="Calibri" panose="020F0502020204030204" pitchFamily="34" charset="0"/>
                <a:cs typeface="Calibri" panose="020F0502020204030204" pitchFamily="34" charset="0"/>
              </a:rPr>
            </a:br>
            <a:r>
              <a:rPr lang="fr-BE" altLang="en-US" sz="3600" b="1" dirty="0">
                <a:latin typeface="Calibri" panose="020F0502020204030204" pitchFamily="34" charset="0"/>
                <a:cs typeface="Calibri" panose="020F0502020204030204" pitchFamily="34" charset="0"/>
              </a:rPr>
              <a:t>circuit d’informations </a:t>
            </a:r>
            <a:endParaRPr lang="fr-FR" altLang="en-US" sz="3600" dirty="0"/>
          </a:p>
        </p:txBody>
      </p:sp>
      <p:sp>
        <p:nvSpPr>
          <p:cNvPr id="28677" name="Espace réservé du texte 4">
            <a:extLst>
              <a:ext uri="{FF2B5EF4-FFF2-40B4-BE49-F238E27FC236}">
                <a16:creationId xmlns:a16="http://schemas.microsoft.com/office/drawing/2014/main" id="{AC3EEF37-4FC2-461E-8ED5-0B9D34738DA9}"/>
              </a:ext>
            </a:extLst>
          </p:cNvPr>
          <p:cNvSpPr>
            <a:spLocks noGrp="1"/>
          </p:cNvSpPr>
          <p:nvPr>
            <p:ph type="body" sz="quarter" idx="3"/>
          </p:nvPr>
        </p:nvSpPr>
        <p:spPr/>
        <p:txBody>
          <a:bodyPr/>
          <a:lstStyle/>
          <a:p>
            <a:endParaRPr lang="fr-FR" altLang="en-US"/>
          </a:p>
        </p:txBody>
      </p:sp>
      <p:pic>
        <p:nvPicPr>
          <p:cNvPr id="28678" name="Picture 2">
            <a:extLst>
              <a:ext uri="{FF2B5EF4-FFF2-40B4-BE49-F238E27FC236}">
                <a16:creationId xmlns:a16="http://schemas.microsoft.com/office/drawing/2014/main" id="{579F34AE-84DB-4FB5-836A-EA93AC9DB6F5}"/>
              </a:ext>
            </a:extLst>
          </p:cNvPr>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3575050" y="1214438"/>
            <a:ext cx="7042150" cy="5429250"/>
          </a:xfrm>
          <a:noFill/>
        </p:spPr>
      </p:pic>
      <p:sp>
        <p:nvSpPr>
          <p:cNvPr id="10" name="Rectangle 9">
            <a:extLst>
              <a:ext uri="{FF2B5EF4-FFF2-40B4-BE49-F238E27FC236}">
                <a16:creationId xmlns:a16="http://schemas.microsoft.com/office/drawing/2014/main" id="{133E3FD7-40BA-407B-B577-9AB58CDB78B2}"/>
              </a:ext>
            </a:extLst>
          </p:cNvPr>
          <p:cNvSpPr/>
          <p:nvPr/>
        </p:nvSpPr>
        <p:spPr>
          <a:xfrm>
            <a:off x="1809751" y="2286001"/>
            <a:ext cx="1628775" cy="785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FR" dirty="0"/>
              <a:t>ETD (secteur – chefferie- commune/ville</a:t>
            </a:r>
          </a:p>
        </p:txBody>
      </p:sp>
      <p:sp>
        <p:nvSpPr>
          <p:cNvPr id="11" name="Rectangle 10">
            <a:extLst>
              <a:ext uri="{FF2B5EF4-FFF2-40B4-BE49-F238E27FC236}">
                <a16:creationId xmlns:a16="http://schemas.microsoft.com/office/drawing/2014/main" id="{48D6BEEA-0C28-4774-8AE3-48ABE2FE0D64}"/>
              </a:ext>
            </a:extLst>
          </p:cNvPr>
          <p:cNvSpPr/>
          <p:nvPr/>
        </p:nvSpPr>
        <p:spPr>
          <a:xfrm>
            <a:off x="1881188" y="5786438"/>
            <a:ext cx="1428750" cy="7858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FR" dirty="0"/>
              <a:t>Chef du village</a:t>
            </a:r>
          </a:p>
        </p:txBody>
      </p:sp>
      <p:sp>
        <p:nvSpPr>
          <p:cNvPr id="12" name="Rectangle 11">
            <a:extLst>
              <a:ext uri="{FF2B5EF4-FFF2-40B4-BE49-F238E27FC236}">
                <a16:creationId xmlns:a16="http://schemas.microsoft.com/office/drawing/2014/main" id="{1D696C70-8659-4A84-A44E-94C04EE73004}"/>
              </a:ext>
            </a:extLst>
          </p:cNvPr>
          <p:cNvSpPr/>
          <p:nvPr/>
        </p:nvSpPr>
        <p:spPr>
          <a:xfrm>
            <a:off x="1881189" y="4071938"/>
            <a:ext cx="1628775" cy="7858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FR" dirty="0"/>
              <a:t>Chef du groupement/ quartier</a:t>
            </a:r>
          </a:p>
        </p:txBody>
      </p:sp>
      <p:sp>
        <p:nvSpPr>
          <p:cNvPr id="13" name="Ellipse 12">
            <a:extLst>
              <a:ext uri="{FF2B5EF4-FFF2-40B4-BE49-F238E27FC236}">
                <a16:creationId xmlns:a16="http://schemas.microsoft.com/office/drawing/2014/main" id="{C62AA899-BA1C-4B52-AB82-1729BEF283B8}"/>
              </a:ext>
            </a:extLst>
          </p:cNvPr>
          <p:cNvSpPr/>
          <p:nvPr/>
        </p:nvSpPr>
        <p:spPr>
          <a:xfrm>
            <a:off x="1881189" y="1071563"/>
            <a:ext cx="1628775" cy="857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FR" dirty="0"/>
              <a:t>Province</a:t>
            </a:r>
          </a:p>
        </p:txBody>
      </p:sp>
      <p:cxnSp>
        <p:nvCxnSpPr>
          <p:cNvPr id="15" name="Connecteur droit avec flèche 14">
            <a:extLst>
              <a:ext uri="{FF2B5EF4-FFF2-40B4-BE49-F238E27FC236}">
                <a16:creationId xmlns:a16="http://schemas.microsoft.com/office/drawing/2014/main" id="{4A6B40BE-F015-4DCA-8635-81770B8E4E7A}"/>
              </a:ext>
            </a:extLst>
          </p:cNvPr>
          <p:cNvCxnSpPr>
            <a:stCxn id="11" idx="0"/>
          </p:cNvCxnSpPr>
          <p:nvPr/>
        </p:nvCxnSpPr>
        <p:spPr>
          <a:xfrm rot="5400000" flipH="1" flipV="1">
            <a:off x="2166144" y="5358606"/>
            <a:ext cx="8572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B72734F8-6B74-4E72-9645-8F7132E317EA}"/>
              </a:ext>
            </a:extLst>
          </p:cNvPr>
          <p:cNvCxnSpPr>
            <a:stCxn id="12" idx="0"/>
          </p:cNvCxnSpPr>
          <p:nvPr/>
        </p:nvCxnSpPr>
        <p:spPr>
          <a:xfrm rot="16200000" flipV="1">
            <a:off x="2216944" y="3593307"/>
            <a:ext cx="928688" cy="285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a16="http://schemas.microsoft.com/office/drawing/2014/main" id="{C4DF8186-E7CA-4F46-8AA8-30B3F8746EAD}"/>
              </a:ext>
            </a:extLst>
          </p:cNvPr>
          <p:cNvCxnSpPr/>
          <p:nvPr/>
        </p:nvCxnSpPr>
        <p:spPr>
          <a:xfrm rot="5400000" flipH="1" flipV="1">
            <a:off x="2438400" y="1728788"/>
            <a:ext cx="357188" cy="428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avec flèche 26">
            <a:extLst>
              <a:ext uri="{FF2B5EF4-FFF2-40B4-BE49-F238E27FC236}">
                <a16:creationId xmlns:a16="http://schemas.microsoft.com/office/drawing/2014/main" id="{67D95B30-9894-4CF5-B680-B4F525145F21}"/>
              </a:ext>
            </a:extLst>
          </p:cNvPr>
          <p:cNvCxnSpPr>
            <a:stCxn id="10" idx="0"/>
            <a:endCxn id="13" idx="4"/>
          </p:cNvCxnSpPr>
          <p:nvPr/>
        </p:nvCxnSpPr>
        <p:spPr>
          <a:xfrm rot="5400000" flipH="1" flipV="1">
            <a:off x="2481264" y="2071689"/>
            <a:ext cx="357187" cy="71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Connecteur droit avec flèche 35">
            <a:extLst>
              <a:ext uri="{FF2B5EF4-FFF2-40B4-BE49-F238E27FC236}">
                <a16:creationId xmlns:a16="http://schemas.microsoft.com/office/drawing/2014/main" id="{7D41FEF5-28A4-4B2D-9E2E-8A1A57B41E22}"/>
              </a:ext>
            </a:extLst>
          </p:cNvPr>
          <p:cNvCxnSpPr/>
          <p:nvPr/>
        </p:nvCxnSpPr>
        <p:spPr>
          <a:xfrm rot="10800000">
            <a:off x="3381376" y="6286500"/>
            <a:ext cx="7143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52C1E374-E727-40C3-B0EE-AC6E36D23139}"/>
              </a:ext>
            </a:extLst>
          </p:cNvPr>
          <p:cNvCxnSpPr>
            <a:endCxn id="12" idx="3"/>
          </p:cNvCxnSpPr>
          <p:nvPr/>
        </p:nvCxnSpPr>
        <p:spPr>
          <a:xfrm rot="10800000" flipV="1">
            <a:off x="3509964" y="4429126"/>
            <a:ext cx="3729037" cy="365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Connecteur droit avec flèche 39">
            <a:extLst>
              <a:ext uri="{FF2B5EF4-FFF2-40B4-BE49-F238E27FC236}">
                <a16:creationId xmlns:a16="http://schemas.microsoft.com/office/drawing/2014/main" id="{8965B968-1AC8-4D5B-BC11-89B465BCD20E}"/>
              </a:ext>
            </a:extLst>
          </p:cNvPr>
          <p:cNvCxnSpPr/>
          <p:nvPr/>
        </p:nvCxnSpPr>
        <p:spPr>
          <a:xfrm rot="10800000">
            <a:off x="3595689" y="2500314"/>
            <a:ext cx="38576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Connecteur droit avec flèche 41">
            <a:extLst>
              <a:ext uri="{FF2B5EF4-FFF2-40B4-BE49-F238E27FC236}">
                <a16:creationId xmlns:a16="http://schemas.microsoft.com/office/drawing/2014/main" id="{AF97C192-A033-4B06-87C7-2FACCA38D773}"/>
              </a:ext>
            </a:extLst>
          </p:cNvPr>
          <p:cNvCxnSpPr/>
          <p:nvPr/>
        </p:nvCxnSpPr>
        <p:spPr>
          <a:xfrm rot="10800000">
            <a:off x="3667125" y="1643064"/>
            <a:ext cx="2357438"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2258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43000"/>
          </a:xfrm>
        </p:spPr>
        <p:txBody>
          <a:bodyPr>
            <a:normAutofit/>
          </a:bodyPr>
          <a:lstStyle/>
          <a:p>
            <a:r>
              <a:rPr lang="en-US" sz="3600" b="1" dirty="0" err="1"/>
              <a:t>Objectifs</a:t>
            </a:r>
            <a:r>
              <a:rPr lang="en-US" sz="3600" b="1" dirty="0"/>
              <a:t> de la session 9</a:t>
            </a:r>
          </a:p>
        </p:txBody>
      </p:sp>
      <p:sp>
        <p:nvSpPr>
          <p:cNvPr id="3" name="Content Placeholder 2"/>
          <p:cNvSpPr>
            <a:spLocks noGrp="1"/>
          </p:cNvSpPr>
          <p:nvPr>
            <p:ph idx="1"/>
          </p:nvPr>
        </p:nvSpPr>
        <p:spPr>
          <a:xfrm>
            <a:off x="380881" y="1330036"/>
            <a:ext cx="11128783" cy="2213263"/>
          </a:xfrm>
        </p:spPr>
        <p:txBody>
          <a:bodyPr>
            <a:normAutofit/>
          </a:bodyPr>
          <a:lstStyle/>
          <a:p>
            <a:r>
              <a:rPr lang="en-GB" sz="2800" dirty="0" err="1"/>
              <a:t>Expliquer</a:t>
            </a:r>
            <a:r>
              <a:rPr lang="en-GB" sz="2800" dirty="0"/>
              <a:t> l</a:t>
            </a:r>
            <a:r>
              <a:rPr lang="fr-FR" sz="2800" dirty="0"/>
              <a:t>’approche  « Village – CAC », son but, sa structure et son mode de fonctionnement </a:t>
            </a:r>
          </a:p>
          <a:p>
            <a:r>
              <a:rPr lang="fr-FR" sz="2800" dirty="0"/>
              <a:t>Expliquer les rôles et responsabilités des CAC dans la réponse</a:t>
            </a:r>
          </a:p>
          <a:p>
            <a:r>
              <a:rPr lang="fr-FR" sz="2800" dirty="0"/>
              <a:t>Expliquer le processus conduisant à la mise en place des CAC</a:t>
            </a:r>
            <a:endParaRPr lang="fr-FR" dirty="0"/>
          </a:p>
        </p:txBody>
      </p:sp>
      <p:sp>
        <p:nvSpPr>
          <p:cNvPr id="8" name="Slide Number Placeholder 7"/>
          <p:cNvSpPr>
            <a:spLocks noGrp="1"/>
          </p:cNvSpPr>
          <p:nvPr>
            <p:ph type="sldNum" sz="quarter" idx="12"/>
          </p:nvPr>
        </p:nvSpPr>
        <p:spPr/>
        <p:txBody>
          <a:bodyPr/>
          <a:lstStyle/>
          <a:p>
            <a:fld id="{509EAFEC-3AD7-194A-B4B6-A7C592CFCA05}" type="slidenum">
              <a:rPr lang="fr-FR" smtClean="0"/>
              <a:t>2</a:t>
            </a:fld>
            <a:endParaRPr lang="fr-FR"/>
          </a:p>
        </p:txBody>
      </p:sp>
    </p:spTree>
    <p:extLst>
      <p:ext uri="{BB962C8B-B14F-4D97-AF65-F5344CB8AC3E}">
        <p14:creationId xmlns:p14="http://schemas.microsoft.com/office/powerpoint/2010/main" val="26113493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a:extLst>
              <a:ext uri="{FF2B5EF4-FFF2-40B4-BE49-F238E27FC236}">
                <a16:creationId xmlns:a16="http://schemas.microsoft.com/office/drawing/2014/main" id="{C2DA4708-D268-4DE5-8869-02DD14881E31}"/>
              </a:ext>
            </a:extLst>
          </p:cNvPr>
          <p:cNvSpPr>
            <a:spLocks noChangeArrowheads="1"/>
          </p:cNvSpPr>
          <p:nvPr/>
        </p:nvSpPr>
        <p:spPr bwMode="auto">
          <a:xfrm>
            <a:off x="753133" y="1117923"/>
            <a:ext cx="9953244" cy="259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514350" indent="-514350">
              <a:buFont typeface="+mj-lt"/>
              <a:buAutoNum type="arabicPeriod"/>
              <a:defRPr/>
            </a:pPr>
            <a:r>
              <a:rPr lang="fr-FR" sz="2800" dirty="0">
                <a:latin typeface="Calibri" panose="020F0502020204030204" pitchFamily="34" charset="0"/>
                <a:cs typeface="Calibri" panose="020F0502020204030204" pitchFamily="34" charset="0"/>
              </a:rPr>
              <a:t>Préparatoire </a:t>
            </a:r>
          </a:p>
          <a:p>
            <a:pPr marL="514350" indent="-514350">
              <a:buFont typeface="+mj-lt"/>
              <a:buAutoNum type="arabicPeriod"/>
              <a:defRPr/>
            </a:pPr>
            <a:r>
              <a:rPr lang="fr-FR" sz="2800" dirty="0">
                <a:latin typeface="Calibri" panose="020F0502020204030204" pitchFamily="34" charset="0"/>
                <a:cs typeface="Calibri" panose="020F0502020204030204" pitchFamily="34" charset="0"/>
              </a:rPr>
              <a:t>Déclenchement du dialogue communautaire</a:t>
            </a:r>
          </a:p>
          <a:p>
            <a:pPr marL="514350" indent="-514350">
              <a:buFont typeface="+mj-lt"/>
              <a:buAutoNum type="arabicPeriod"/>
              <a:defRPr/>
            </a:pPr>
            <a:r>
              <a:rPr lang="fr-FR" sz="2800" dirty="0">
                <a:latin typeface="Calibri" panose="020F0502020204030204" pitchFamily="34" charset="0"/>
                <a:cs typeface="Calibri" panose="020F0502020204030204" pitchFamily="34" charset="0"/>
              </a:rPr>
              <a:t>Elaboration et mise en œuvre du PA communautaire</a:t>
            </a:r>
          </a:p>
          <a:p>
            <a:pPr marL="514350" indent="-514350">
              <a:buFont typeface="+mj-lt"/>
              <a:buAutoNum type="arabicPeriod"/>
              <a:defRPr/>
            </a:pPr>
            <a:r>
              <a:rPr lang="fr-FR" altLang="en-US" sz="2800" dirty="0">
                <a:latin typeface="Calibri" panose="020F0502020204030204" pitchFamily="34" charset="0"/>
                <a:cs typeface="Calibri" panose="020F0502020204030204" pitchFamily="34" charset="0"/>
              </a:rPr>
              <a:t>Accompagnement (suivi participatif)</a:t>
            </a:r>
            <a:endParaRPr lang="en-US" altLang="en-US" sz="2800" dirty="0">
              <a:latin typeface="Calibri" panose="020F0502020204030204" pitchFamily="34" charset="0"/>
              <a:cs typeface="Calibri" panose="020F0502020204030204" pitchFamily="34" charset="0"/>
            </a:endParaRPr>
          </a:p>
          <a:p>
            <a:pPr marL="514350" indent="-514350">
              <a:buFont typeface="+mj-lt"/>
              <a:buAutoNum type="arabicPeriod"/>
              <a:defRPr/>
            </a:pPr>
            <a:r>
              <a:rPr lang="fr-FR" altLang="en-US" sz="2800" dirty="0">
                <a:latin typeface="Calibri" panose="020F0502020204030204" pitchFamily="34" charset="0"/>
                <a:cs typeface="Calibri" panose="020F0502020204030204" pitchFamily="34" charset="0"/>
              </a:rPr>
              <a:t>Supervision, suivi, et </a:t>
            </a:r>
            <a:r>
              <a:rPr lang="fr-FR" sz="2800" dirty="0">
                <a:latin typeface="Calibri" panose="020F0502020204030204" pitchFamily="34" charset="0"/>
                <a:cs typeface="Calibri" panose="020F0502020204030204" pitchFamily="34" charset="0"/>
              </a:rPr>
              <a:t>é</a:t>
            </a:r>
            <a:r>
              <a:rPr lang="fr-FR" altLang="en-US" sz="2800" dirty="0">
                <a:latin typeface="Calibri" panose="020F0502020204030204" pitchFamily="34" charset="0"/>
                <a:cs typeface="Calibri" panose="020F0502020204030204" pitchFamily="34" charset="0"/>
              </a:rPr>
              <a:t>valuation</a:t>
            </a:r>
          </a:p>
        </p:txBody>
      </p:sp>
      <p:sp>
        <p:nvSpPr>
          <p:cNvPr id="38915" name="Title 4">
            <a:extLst>
              <a:ext uri="{FF2B5EF4-FFF2-40B4-BE49-F238E27FC236}">
                <a16:creationId xmlns:a16="http://schemas.microsoft.com/office/drawing/2014/main" id="{C787F8EA-9CF9-4D48-916E-7D2F0D24BE95}"/>
              </a:ext>
            </a:extLst>
          </p:cNvPr>
          <p:cNvSpPr>
            <a:spLocks noGrp="1"/>
          </p:cNvSpPr>
          <p:nvPr>
            <p:ph type="ctrTitle"/>
          </p:nvPr>
        </p:nvSpPr>
        <p:spPr>
          <a:xfrm>
            <a:off x="0" y="-9525"/>
            <a:ext cx="12192000" cy="887349"/>
          </a:xfrm>
        </p:spPr>
        <p:txBody>
          <a:bodyPr>
            <a:normAutofit/>
          </a:bodyPr>
          <a:lstStyle/>
          <a:p>
            <a:pPr algn="ctr">
              <a:defRPr/>
            </a:pPr>
            <a:r>
              <a:rPr lang="en-US" altLang="en-US" sz="3600" b="1" dirty="0">
                <a:solidFill>
                  <a:schemeClr val="tx1"/>
                </a:solidFill>
              </a:rPr>
              <a:t> </a:t>
            </a:r>
            <a:r>
              <a:rPr lang="fr-FR" sz="3600" b="1" dirty="0">
                <a:solidFill>
                  <a:schemeClr val="tx1"/>
                </a:solidFill>
              </a:rPr>
              <a:t>La dynamique communautaire est déclenchée en 5 étapes </a:t>
            </a:r>
            <a:endParaRPr lang="en-US" sz="3600" dirty="0">
              <a:solidFill>
                <a:schemeClr val="tx1"/>
              </a:solidFill>
            </a:endParaRPr>
          </a:p>
        </p:txBody>
      </p:sp>
    </p:spTree>
    <p:extLst>
      <p:ext uri="{BB962C8B-B14F-4D97-AF65-F5344CB8AC3E}">
        <p14:creationId xmlns:p14="http://schemas.microsoft.com/office/powerpoint/2010/main" val="34678373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a:extLst>
              <a:ext uri="{FF2B5EF4-FFF2-40B4-BE49-F238E27FC236}">
                <a16:creationId xmlns:a16="http://schemas.microsoft.com/office/drawing/2014/main" id="{21047DBC-75E5-4FCE-AD70-53C07FB25639}"/>
              </a:ext>
            </a:extLst>
          </p:cNvPr>
          <p:cNvSpPr>
            <a:spLocks noChangeArrowheads="1"/>
          </p:cNvSpPr>
          <p:nvPr/>
        </p:nvSpPr>
        <p:spPr bwMode="auto">
          <a:xfrm>
            <a:off x="2263776" y="858839"/>
            <a:ext cx="8328025"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z="2800" dirty="0">
              <a:latin typeface="Calibri" panose="020F0502020204030204" pitchFamily="34" charset="0"/>
              <a:cs typeface="Calibri" panose="020F0502020204030204" pitchFamily="34" charset="0"/>
            </a:endParaRPr>
          </a:p>
          <a:p>
            <a:pPr marL="0" indent="0">
              <a:spcBef>
                <a:spcPct val="0"/>
              </a:spcBef>
              <a:spcAft>
                <a:spcPts val="800"/>
              </a:spcAft>
              <a:buNone/>
              <a:defRPr/>
            </a:pPr>
            <a:endParaRPr lang="en-US" altLang="en-US" sz="4400" dirty="0">
              <a:latin typeface="Calibri" panose="020F0502020204030204" pitchFamily="34" charset="0"/>
              <a:cs typeface="Calibri" panose="020F0502020204030204" pitchFamily="34" charset="0"/>
            </a:endParaRPr>
          </a:p>
          <a:p>
            <a:pPr eaLnBrk="1" hangingPunct="1">
              <a:defRPr/>
            </a:pPr>
            <a:endParaRPr lang="en-US" altLang="en-US" sz="2800" dirty="0">
              <a:latin typeface="Calibri" panose="020F0502020204030204" pitchFamily="34" charset="0"/>
              <a:cs typeface="Calibri" panose="020F0502020204030204" pitchFamily="34" charset="0"/>
            </a:endParaRPr>
          </a:p>
        </p:txBody>
      </p:sp>
      <p:sp>
        <p:nvSpPr>
          <p:cNvPr id="44035" name="Title 4">
            <a:extLst>
              <a:ext uri="{FF2B5EF4-FFF2-40B4-BE49-F238E27FC236}">
                <a16:creationId xmlns:a16="http://schemas.microsoft.com/office/drawing/2014/main" id="{F57A26C0-8D75-4D14-AFD8-0663922F0F3B}"/>
              </a:ext>
            </a:extLst>
          </p:cNvPr>
          <p:cNvSpPr>
            <a:spLocks noGrp="1"/>
          </p:cNvSpPr>
          <p:nvPr>
            <p:ph type="ctrTitle"/>
          </p:nvPr>
        </p:nvSpPr>
        <p:spPr>
          <a:xfrm>
            <a:off x="0" y="0"/>
            <a:ext cx="12192000" cy="800100"/>
          </a:xfrm>
        </p:spPr>
        <p:txBody>
          <a:bodyPr>
            <a:normAutofit/>
          </a:bodyPr>
          <a:lstStyle/>
          <a:p>
            <a:pPr algn="ctr">
              <a:defRPr/>
            </a:pPr>
            <a:r>
              <a:rPr lang="fr-FR" altLang="en-US" sz="3600" b="1" dirty="0">
                <a:solidFill>
                  <a:schemeClr val="tx1"/>
                </a:solidFill>
              </a:rPr>
              <a:t> Résumé des activités clés pour la mise en place des CAC (1) </a:t>
            </a:r>
          </a:p>
        </p:txBody>
      </p:sp>
      <p:graphicFrame>
        <p:nvGraphicFramePr>
          <p:cNvPr id="2" name="Table 1">
            <a:extLst>
              <a:ext uri="{FF2B5EF4-FFF2-40B4-BE49-F238E27FC236}">
                <a16:creationId xmlns:a16="http://schemas.microsoft.com/office/drawing/2014/main" id="{EB5CC50B-2D67-4E05-9394-C0F0DB0E6C87}"/>
              </a:ext>
            </a:extLst>
          </p:cNvPr>
          <p:cNvGraphicFramePr>
            <a:graphicFrameLocks noGrp="1"/>
          </p:cNvGraphicFramePr>
          <p:nvPr>
            <p:extLst>
              <p:ext uri="{D42A27DB-BD31-4B8C-83A1-F6EECF244321}">
                <p14:modId xmlns:p14="http://schemas.microsoft.com/office/powerpoint/2010/main" val="2171277884"/>
              </p:ext>
            </p:extLst>
          </p:nvPr>
        </p:nvGraphicFramePr>
        <p:xfrm>
          <a:off x="133317" y="1049482"/>
          <a:ext cx="11696764" cy="5114640"/>
        </p:xfrm>
        <a:graphic>
          <a:graphicData uri="http://schemas.openxmlformats.org/drawingml/2006/table">
            <a:tbl>
              <a:tblPr firstRow="1" firstCol="1" bandRow="1">
                <a:tableStyleId>{5940675A-B579-460E-94D1-54222C63F5DA}</a:tableStyleId>
              </a:tblPr>
              <a:tblGrid>
                <a:gridCol w="1666644">
                  <a:extLst>
                    <a:ext uri="{9D8B030D-6E8A-4147-A177-3AD203B41FA5}">
                      <a16:colId xmlns:a16="http://schemas.microsoft.com/office/drawing/2014/main" val="1971216137"/>
                    </a:ext>
                  </a:extLst>
                </a:gridCol>
                <a:gridCol w="7299446">
                  <a:extLst>
                    <a:ext uri="{9D8B030D-6E8A-4147-A177-3AD203B41FA5}">
                      <a16:colId xmlns:a16="http://schemas.microsoft.com/office/drawing/2014/main" val="3839009312"/>
                    </a:ext>
                  </a:extLst>
                </a:gridCol>
                <a:gridCol w="2730674">
                  <a:extLst>
                    <a:ext uri="{9D8B030D-6E8A-4147-A177-3AD203B41FA5}">
                      <a16:colId xmlns:a16="http://schemas.microsoft.com/office/drawing/2014/main" val="2906188141"/>
                    </a:ext>
                  </a:extLst>
                </a:gridCol>
              </a:tblGrid>
              <a:tr h="310853">
                <a:tc>
                  <a:txBody>
                    <a:bodyPr/>
                    <a:lstStyle/>
                    <a:p>
                      <a:pPr marL="0" marR="0" algn="ctr">
                        <a:lnSpc>
                          <a:spcPct val="107000"/>
                        </a:lnSpc>
                        <a:spcBef>
                          <a:spcPts val="0"/>
                        </a:spcBef>
                        <a:spcAft>
                          <a:spcPts val="0"/>
                        </a:spcAft>
                      </a:pPr>
                      <a:r>
                        <a:rPr lang="fr-FR" sz="2000" b="1" dirty="0">
                          <a:effectLst/>
                        </a:rPr>
                        <a:t>NIVEAU</a:t>
                      </a:r>
                      <a:endParaRPr lang="en-US" sz="2000" b="1" dirty="0">
                        <a:effectLst/>
                        <a:latin typeface="Calibri" panose="020F0502020204030204" pitchFamily="34" charset="0"/>
                        <a:ea typeface="Calibri" panose="020F0502020204030204" pitchFamily="34" charset="0"/>
                        <a:cs typeface="Calibri" panose="020F0502020204030204" pitchFamily="34" charset="0"/>
                      </a:endParaRPr>
                    </a:p>
                  </a:txBody>
                  <a:tcPr marL="63519" marR="63519" marT="0" marB="0">
                    <a:solidFill>
                      <a:schemeClr val="bg1">
                        <a:lumMod val="85000"/>
                      </a:schemeClr>
                    </a:solidFill>
                  </a:tcPr>
                </a:tc>
                <a:tc>
                  <a:txBody>
                    <a:bodyPr/>
                    <a:lstStyle/>
                    <a:p>
                      <a:pPr marL="0" marR="0" algn="ctr">
                        <a:lnSpc>
                          <a:spcPct val="107000"/>
                        </a:lnSpc>
                        <a:spcBef>
                          <a:spcPts val="0"/>
                        </a:spcBef>
                        <a:spcAft>
                          <a:spcPts val="0"/>
                        </a:spcAft>
                      </a:pPr>
                      <a:r>
                        <a:rPr lang="fr-FR" sz="2000" b="1" dirty="0">
                          <a:effectLst/>
                        </a:rPr>
                        <a:t>ACTIVITES</a:t>
                      </a:r>
                      <a:endParaRPr lang="en-US" sz="2000" b="1" dirty="0">
                        <a:effectLst/>
                        <a:latin typeface="Calibri" panose="020F0502020204030204" pitchFamily="34" charset="0"/>
                        <a:ea typeface="Calibri" panose="020F0502020204030204" pitchFamily="34" charset="0"/>
                        <a:cs typeface="Calibri" panose="020F0502020204030204" pitchFamily="34" charset="0"/>
                      </a:endParaRPr>
                    </a:p>
                  </a:txBody>
                  <a:tcPr marL="63519" marR="63519" marT="0" marB="0">
                    <a:solidFill>
                      <a:schemeClr val="bg1">
                        <a:lumMod val="85000"/>
                      </a:schemeClr>
                    </a:solidFill>
                  </a:tcPr>
                </a:tc>
                <a:tc>
                  <a:txBody>
                    <a:bodyPr/>
                    <a:lstStyle/>
                    <a:p>
                      <a:pPr marL="0" marR="0" algn="ctr">
                        <a:lnSpc>
                          <a:spcPct val="107000"/>
                        </a:lnSpc>
                        <a:spcBef>
                          <a:spcPts val="0"/>
                        </a:spcBef>
                        <a:spcAft>
                          <a:spcPts val="0"/>
                        </a:spcAft>
                      </a:pPr>
                      <a:r>
                        <a:rPr lang="fr-FR" sz="2000" b="1" dirty="0">
                          <a:effectLst/>
                        </a:rPr>
                        <a:t>RESPONSABLES</a:t>
                      </a:r>
                      <a:endParaRPr lang="en-US" sz="2000" b="1" dirty="0">
                        <a:effectLst/>
                        <a:latin typeface="Calibri" panose="020F0502020204030204" pitchFamily="34" charset="0"/>
                        <a:ea typeface="Calibri" panose="020F0502020204030204" pitchFamily="34" charset="0"/>
                        <a:cs typeface="Calibri" panose="020F0502020204030204" pitchFamily="34" charset="0"/>
                      </a:endParaRPr>
                    </a:p>
                  </a:txBody>
                  <a:tcPr marL="63519" marR="63519" marT="0" marB="0">
                    <a:solidFill>
                      <a:schemeClr val="bg1">
                        <a:lumMod val="85000"/>
                      </a:schemeClr>
                    </a:solidFill>
                  </a:tcPr>
                </a:tc>
                <a:extLst>
                  <a:ext uri="{0D108BD9-81ED-4DB2-BD59-A6C34878D82A}">
                    <a16:rowId xmlns:a16="http://schemas.microsoft.com/office/drawing/2014/main" val="2019801124"/>
                  </a:ext>
                </a:extLst>
              </a:tr>
              <a:tr h="2539809">
                <a:tc>
                  <a:txBody>
                    <a:bodyPr/>
                    <a:lstStyle/>
                    <a:p>
                      <a:pPr marL="0" marR="0">
                        <a:lnSpc>
                          <a:spcPct val="107000"/>
                        </a:lnSpc>
                        <a:spcBef>
                          <a:spcPts val="0"/>
                        </a:spcBef>
                        <a:spcAft>
                          <a:spcPts val="0"/>
                        </a:spcAft>
                      </a:pPr>
                      <a:r>
                        <a:rPr lang="fr-FR" sz="2200" dirty="0">
                          <a:effectLst/>
                        </a:rPr>
                        <a:t>Provincial</a:t>
                      </a:r>
                      <a:endParaRPr lang="en-US" sz="2200" dirty="0">
                        <a:effectLst/>
                        <a:latin typeface="Calibri" panose="020F0502020204030204" pitchFamily="34" charset="0"/>
                        <a:ea typeface="Calibri" panose="020F0502020204030204" pitchFamily="34" charset="0"/>
                        <a:cs typeface="Calibri" panose="020F0502020204030204" pitchFamily="34" charset="0"/>
                      </a:endParaRPr>
                    </a:p>
                  </a:txBody>
                  <a:tcPr marL="63519" marR="63519" marT="0" marB="0"/>
                </a:tc>
                <a:tc>
                  <a:txBody>
                    <a:bodyPr/>
                    <a:lstStyle/>
                    <a:p>
                      <a:pPr marL="342900" marR="0" lvl="0" indent="-342900">
                        <a:lnSpc>
                          <a:spcPct val="115000"/>
                        </a:lnSpc>
                        <a:spcBef>
                          <a:spcPts val="0"/>
                        </a:spcBef>
                        <a:spcAft>
                          <a:spcPts val="0"/>
                        </a:spcAft>
                        <a:buFont typeface="+mj-lt"/>
                        <a:buAutoNum type="arabicPeriod"/>
                      </a:pPr>
                      <a:r>
                        <a:rPr lang="fr-FR" sz="2200" dirty="0">
                          <a:effectLst/>
                        </a:rPr>
                        <a:t>Plaidoyer auprès des autorités provinciales : Gouverneur, ministre de l’intérieur et ministres ayant les secteurs sociaux de base dans leurs attributions : Sante, Education, Affaires sociales, Justice…</a:t>
                      </a:r>
                      <a:endParaRPr lang="en-US" sz="2200" dirty="0">
                        <a:effectLst/>
                      </a:endParaRPr>
                    </a:p>
                    <a:p>
                      <a:pPr marL="342900" marR="0" lvl="0" indent="-342900">
                        <a:lnSpc>
                          <a:spcPct val="115000"/>
                        </a:lnSpc>
                        <a:spcBef>
                          <a:spcPts val="0"/>
                        </a:spcBef>
                        <a:spcAft>
                          <a:spcPts val="0"/>
                        </a:spcAft>
                        <a:buFont typeface="+mj-lt"/>
                        <a:buAutoNum type="arabicPeriod"/>
                      </a:pPr>
                      <a:r>
                        <a:rPr lang="fr-FR" sz="2200" dirty="0">
                          <a:effectLst/>
                        </a:rPr>
                        <a:t>Briefing du noyau des facilitateurs provinciaux (Task Force. Encadreurs des zones de sante, Focal Point d’ONGs partenaires)</a:t>
                      </a:r>
                      <a:endParaRPr lang="en-US" sz="2200" dirty="0">
                        <a:effectLst/>
                        <a:latin typeface="Calibri" panose="020F0502020204030204" pitchFamily="34" charset="0"/>
                        <a:ea typeface="Calibri" panose="020F0502020204030204" pitchFamily="34" charset="0"/>
                        <a:cs typeface="Calibri" panose="020F0502020204030204" pitchFamily="34" charset="0"/>
                      </a:endParaRPr>
                    </a:p>
                  </a:txBody>
                  <a:tcPr marL="63519" marR="63519" marT="0" marB="0"/>
                </a:tc>
                <a:tc>
                  <a:txBody>
                    <a:bodyPr/>
                    <a:lstStyle/>
                    <a:p>
                      <a:pPr marL="342900" marR="0" indent="-342900">
                        <a:lnSpc>
                          <a:spcPct val="107000"/>
                        </a:lnSpc>
                        <a:spcBef>
                          <a:spcPts val="0"/>
                        </a:spcBef>
                        <a:spcAft>
                          <a:spcPts val="0"/>
                        </a:spcAft>
                        <a:buFont typeface="Arial" panose="020B0604020202020204" pitchFamily="34" charset="0"/>
                        <a:buChar char="•"/>
                      </a:pPr>
                      <a:r>
                        <a:rPr lang="fr-FR" sz="2200" dirty="0">
                          <a:effectLst/>
                        </a:rPr>
                        <a:t>Comité national de pilotage</a:t>
                      </a:r>
                      <a:endParaRPr lang="en-US" sz="2200" dirty="0">
                        <a:effectLst/>
                      </a:endParaRPr>
                    </a:p>
                    <a:p>
                      <a:pPr marL="342900" marR="0" indent="-342900">
                        <a:lnSpc>
                          <a:spcPct val="107000"/>
                        </a:lnSpc>
                        <a:spcBef>
                          <a:spcPts val="0"/>
                        </a:spcBef>
                        <a:spcAft>
                          <a:spcPts val="0"/>
                        </a:spcAft>
                        <a:buFont typeface="Arial" panose="020B0604020202020204" pitchFamily="34" charset="0"/>
                        <a:buChar char="•"/>
                      </a:pPr>
                      <a:r>
                        <a:rPr lang="fr-FR" sz="2200" dirty="0">
                          <a:effectLst/>
                        </a:rPr>
                        <a:t>Noyau provincial</a:t>
                      </a:r>
                      <a:endParaRPr lang="en-US" sz="2200" dirty="0">
                        <a:effectLst/>
                      </a:endParaRPr>
                    </a:p>
                    <a:p>
                      <a:pPr marL="0" marR="0">
                        <a:lnSpc>
                          <a:spcPct val="107000"/>
                        </a:lnSpc>
                        <a:spcBef>
                          <a:spcPts val="0"/>
                        </a:spcBef>
                        <a:spcAft>
                          <a:spcPts val="0"/>
                        </a:spcAft>
                      </a:pPr>
                      <a:r>
                        <a:rPr lang="fr-FR" sz="2200" dirty="0">
                          <a:effectLst/>
                        </a:rPr>
                        <a:t> </a:t>
                      </a:r>
                      <a:endParaRPr lang="en-US" sz="2200" dirty="0">
                        <a:effectLst/>
                      </a:endParaRPr>
                    </a:p>
                    <a:p>
                      <a:pPr marL="0" marR="0">
                        <a:lnSpc>
                          <a:spcPct val="107000"/>
                        </a:lnSpc>
                        <a:spcBef>
                          <a:spcPts val="0"/>
                        </a:spcBef>
                        <a:spcAft>
                          <a:spcPts val="0"/>
                        </a:spcAft>
                      </a:pPr>
                      <a:r>
                        <a:rPr lang="fr-FR" sz="2200" dirty="0">
                          <a:effectLst/>
                        </a:rPr>
                        <a:t> </a:t>
                      </a:r>
                      <a:endParaRPr lang="en-US" sz="2200" dirty="0">
                        <a:effectLst/>
                      </a:endParaRPr>
                    </a:p>
                    <a:p>
                      <a:pPr marL="0" marR="0" algn="ctr">
                        <a:lnSpc>
                          <a:spcPct val="107000"/>
                        </a:lnSpc>
                        <a:spcBef>
                          <a:spcPts val="0"/>
                        </a:spcBef>
                        <a:spcAft>
                          <a:spcPts val="0"/>
                        </a:spcAft>
                      </a:pPr>
                      <a:r>
                        <a:rPr lang="fr-FR" sz="2200" dirty="0">
                          <a:effectLst/>
                        </a:rPr>
                        <a:t> </a:t>
                      </a:r>
                      <a:endParaRPr lang="en-US" sz="2200" dirty="0">
                        <a:effectLst/>
                        <a:latin typeface="Calibri" panose="020F0502020204030204" pitchFamily="34" charset="0"/>
                        <a:ea typeface="Calibri" panose="020F0502020204030204" pitchFamily="34" charset="0"/>
                        <a:cs typeface="Calibri" panose="020F0502020204030204" pitchFamily="34" charset="0"/>
                      </a:endParaRPr>
                    </a:p>
                  </a:txBody>
                  <a:tcPr marL="63519" marR="63519" marT="0" marB="0"/>
                </a:tc>
                <a:extLst>
                  <a:ext uri="{0D108BD9-81ED-4DB2-BD59-A6C34878D82A}">
                    <a16:rowId xmlns:a16="http://schemas.microsoft.com/office/drawing/2014/main" val="3482474647"/>
                  </a:ext>
                </a:extLst>
              </a:tr>
              <a:tr h="2126584">
                <a:tc>
                  <a:txBody>
                    <a:bodyPr/>
                    <a:lstStyle/>
                    <a:p>
                      <a:pPr marL="0" marR="0">
                        <a:lnSpc>
                          <a:spcPct val="107000"/>
                        </a:lnSpc>
                        <a:spcBef>
                          <a:spcPts val="0"/>
                        </a:spcBef>
                        <a:spcAft>
                          <a:spcPts val="0"/>
                        </a:spcAft>
                      </a:pPr>
                      <a:r>
                        <a:rPr lang="fr-FR" sz="2200" dirty="0">
                          <a:effectLst/>
                        </a:rPr>
                        <a:t>Zones de santé</a:t>
                      </a:r>
                      <a:endParaRPr lang="en-US" sz="2200" dirty="0">
                        <a:effectLst/>
                        <a:latin typeface="Calibri" panose="020F0502020204030204" pitchFamily="34" charset="0"/>
                        <a:ea typeface="Calibri" panose="020F0502020204030204" pitchFamily="34" charset="0"/>
                        <a:cs typeface="Calibri" panose="020F0502020204030204" pitchFamily="34" charset="0"/>
                      </a:endParaRPr>
                    </a:p>
                  </a:txBody>
                  <a:tcPr marL="63519" marR="63519" marT="0" marB="0">
                    <a:solidFill>
                      <a:schemeClr val="bg1">
                        <a:lumMod val="95000"/>
                      </a:schemeClr>
                    </a:solidFill>
                  </a:tcPr>
                </a:tc>
                <a:tc>
                  <a:txBody>
                    <a:bodyPr/>
                    <a:lstStyle/>
                    <a:p>
                      <a:pPr marL="342900" marR="0" lvl="0" indent="-342900">
                        <a:lnSpc>
                          <a:spcPct val="115000"/>
                        </a:lnSpc>
                        <a:spcBef>
                          <a:spcPts val="0"/>
                        </a:spcBef>
                        <a:spcAft>
                          <a:spcPts val="0"/>
                        </a:spcAft>
                        <a:buFont typeface="+mj-lt"/>
                        <a:buAutoNum type="arabicPeriod"/>
                      </a:pPr>
                      <a:r>
                        <a:rPr lang="fr-FR" sz="2200" dirty="0">
                          <a:effectLst/>
                        </a:rPr>
                        <a:t>Plaidoyer des autorités politico-administratives au niveau des Territoires, secteurs et chefferies </a:t>
                      </a:r>
                      <a:endParaRPr lang="en-US" sz="2200" dirty="0">
                        <a:effectLst/>
                      </a:endParaRPr>
                    </a:p>
                    <a:p>
                      <a:pPr marL="342900" marR="0" lvl="0" indent="-342900">
                        <a:lnSpc>
                          <a:spcPct val="115000"/>
                        </a:lnSpc>
                        <a:spcBef>
                          <a:spcPts val="0"/>
                        </a:spcBef>
                        <a:spcAft>
                          <a:spcPts val="0"/>
                        </a:spcAft>
                        <a:buFont typeface="+mj-lt"/>
                        <a:buAutoNum type="arabicPeriod"/>
                      </a:pPr>
                      <a:r>
                        <a:rPr lang="fr-FR" sz="2200" dirty="0">
                          <a:effectLst/>
                        </a:rPr>
                        <a:t>Briefing des équipes-cadres des zones de sante (en pools) </a:t>
                      </a:r>
                      <a:br>
                        <a:rPr lang="fr-FR" sz="2200" dirty="0">
                          <a:effectLst/>
                        </a:rPr>
                      </a:br>
                      <a:r>
                        <a:rPr lang="fr-FR" sz="2200" dirty="0">
                          <a:effectLst/>
                        </a:rPr>
                        <a:t>(2 Jours)</a:t>
                      </a:r>
                      <a:endParaRPr lang="en-US" sz="2200" dirty="0">
                        <a:effectLst/>
                      </a:endParaRPr>
                    </a:p>
                    <a:p>
                      <a:pPr marL="342900" marR="0" lvl="0" indent="-342900">
                        <a:lnSpc>
                          <a:spcPct val="115000"/>
                        </a:lnSpc>
                        <a:spcBef>
                          <a:spcPts val="0"/>
                        </a:spcBef>
                        <a:spcAft>
                          <a:spcPts val="0"/>
                        </a:spcAft>
                        <a:buFont typeface="+mj-lt"/>
                        <a:buAutoNum type="arabicPeriod"/>
                      </a:pPr>
                      <a:r>
                        <a:rPr lang="fr-FR" sz="2200" dirty="0">
                          <a:effectLst/>
                        </a:rPr>
                        <a:t>Supervision de la mise en place des CAC</a:t>
                      </a:r>
                      <a:endParaRPr lang="en-US" sz="2200" dirty="0">
                        <a:effectLst/>
                        <a:latin typeface="Calibri" panose="020F0502020204030204" pitchFamily="34" charset="0"/>
                        <a:ea typeface="Calibri" panose="020F0502020204030204" pitchFamily="34" charset="0"/>
                        <a:cs typeface="Calibri" panose="020F0502020204030204" pitchFamily="34" charset="0"/>
                      </a:endParaRPr>
                    </a:p>
                  </a:txBody>
                  <a:tcPr marL="63519" marR="63519" marT="0" marB="0">
                    <a:solidFill>
                      <a:schemeClr val="bg1">
                        <a:lumMod val="95000"/>
                      </a:schemeClr>
                    </a:solidFill>
                  </a:tcPr>
                </a:tc>
                <a:tc>
                  <a:txBody>
                    <a:bodyPr/>
                    <a:lstStyle/>
                    <a:p>
                      <a:pPr marL="0" marR="0">
                        <a:lnSpc>
                          <a:spcPct val="107000"/>
                        </a:lnSpc>
                        <a:spcBef>
                          <a:spcPts val="0"/>
                        </a:spcBef>
                        <a:spcAft>
                          <a:spcPts val="0"/>
                        </a:spcAft>
                      </a:pPr>
                      <a:r>
                        <a:rPr lang="fr-FR" sz="2200" dirty="0">
                          <a:effectLst/>
                        </a:rPr>
                        <a:t>Noyau provincial et Equipe-cadre des zones de santé </a:t>
                      </a:r>
                      <a:endParaRPr lang="en-US" sz="2200" dirty="0">
                        <a:effectLst/>
                      </a:endParaRPr>
                    </a:p>
                    <a:p>
                      <a:pPr marL="0" marR="0">
                        <a:lnSpc>
                          <a:spcPct val="107000"/>
                        </a:lnSpc>
                        <a:spcBef>
                          <a:spcPts val="0"/>
                        </a:spcBef>
                        <a:spcAft>
                          <a:spcPts val="0"/>
                        </a:spcAft>
                      </a:pPr>
                      <a:r>
                        <a:rPr lang="fr-FR" sz="2200" dirty="0">
                          <a:effectLst/>
                        </a:rPr>
                        <a:t> </a:t>
                      </a:r>
                      <a:endParaRPr lang="en-US" sz="2200" dirty="0">
                        <a:effectLst/>
                        <a:latin typeface="Calibri" panose="020F0502020204030204" pitchFamily="34" charset="0"/>
                        <a:ea typeface="Calibri" panose="020F0502020204030204" pitchFamily="34" charset="0"/>
                        <a:cs typeface="Calibri" panose="020F0502020204030204" pitchFamily="34" charset="0"/>
                      </a:endParaRPr>
                    </a:p>
                  </a:txBody>
                  <a:tcPr marL="63519" marR="63519" marT="0" marB="0">
                    <a:solidFill>
                      <a:schemeClr val="bg1">
                        <a:lumMod val="95000"/>
                      </a:schemeClr>
                    </a:solidFill>
                  </a:tcPr>
                </a:tc>
                <a:extLst>
                  <a:ext uri="{0D108BD9-81ED-4DB2-BD59-A6C34878D82A}">
                    <a16:rowId xmlns:a16="http://schemas.microsoft.com/office/drawing/2014/main" val="1003733240"/>
                  </a:ext>
                </a:extLst>
              </a:tr>
            </a:tbl>
          </a:graphicData>
        </a:graphic>
      </p:graphicFrame>
    </p:spTree>
    <p:extLst>
      <p:ext uri="{BB962C8B-B14F-4D97-AF65-F5344CB8AC3E}">
        <p14:creationId xmlns:p14="http://schemas.microsoft.com/office/powerpoint/2010/main" val="34533302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a:extLst>
              <a:ext uri="{FF2B5EF4-FFF2-40B4-BE49-F238E27FC236}">
                <a16:creationId xmlns:a16="http://schemas.microsoft.com/office/drawing/2014/main" id="{8E1F019A-E7E8-4379-841E-79FD364A3905}"/>
              </a:ext>
            </a:extLst>
          </p:cNvPr>
          <p:cNvSpPr>
            <a:spLocks noChangeArrowheads="1"/>
          </p:cNvSpPr>
          <p:nvPr/>
        </p:nvSpPr>
        <p:spPr bwMode="auto">
          <a:xfrm>
            <a:off x="2263776" y="858839"/>
            <a:ext cx="8328025"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z="2800" dirty="0">
              <a:latin typeface="Calibri" panose="020F0502020204030204" pitchFamily="34" charset="0"/>
              <a:cs typeface="Calibri" panose="020F0502020204030204" pitchFamily="34" charset="0"/>
            </a:endParaRPr>
          </a:p>
          <a:p>
            <a:pPr marL="0" indent="0">
              <a:spcBef>
                <a:spcPct val="0"/>
              </a:spcBef>
              <a:spcAft>
                <a:spcPts val="800"/>
              </a:spcAft>
              <a:buNone/>
              <a:defRPr/>
            </a:pPr>
            <a:endParaRPr lang="en-US" altLang="en-US" sz="4400" dirty="0">
              <a:latin typeface="Calibri" panose="020F0502020204030204" pitchFamily="34" charset="0"/>
              <a:cs typeface="Calibri" panose="020F0502020204030204" pitchFamily="34" charset="0"/>
            </a:endParaRPr>
          </a:p>
          <a:p>
            <a:pPr eaLnBrk="1" hangingPunct="1">
              <a:defRPr/>
            </a:pPr>
            <a:endParaRPr lang="en-US" altLang="en-US" sz="2800" dirty="0">
              <a:latin typeface="Calibri" panose="020F0502020204030204" pitchFamily="34" charset="0"/>
              <a:cs typeface="Calibri" panose="020F0502020204030204" pitchFamily="34" charset="0"/>
            </a:endParaRPr>
          </a:p>
        </p:txBody>
      </p:sp>
      <p:sp>
        <p:nvSpPr>
          <p:cNvPr id="44035" name="Title 4">
            <a:extLst>
              <a:ext uri="{FF2B5EF4-FFF2-40B4-BE49-F238E27FC236}">
                <a16:creationId xmlns:a16="http://schemas.microsoft.com/office/drawing/2014/main" id="{B29E93FC-CAF4-42EC-BCAC-8980E276F6CF}"/>
              </a:ext>
            </a:extLst>
          </p:cNvPr>
          <p:cNvSpPr>
            <a:spLocks noGrp="1"/>
          </p:cNvSpPr>
          <p:nvPr>
            <p:ph type="ctrTitle"/>
          </p:nvPr>
        </p:nvSpPr>
        <p:spPr>
          <a:xfrm>
            <a:off x="0" y="-4185"/>
            <a:ext cx="12192000" cy="887413"/>
          </a:xfrm>
        </p:spPr>
        <p:txBody>
          <a:bodyPr>
            <a:normAutofit/>
          </a:bodyPr>
          <a:lstStyle/>
          <a:p>
            <a:pPr algn="ctr">
              <a:defRPr/>
            </a:pPr>
            <a:r>
              <a:rPr lang="fr-FR" altLang="en-US" sz="3600" dirty="0"/>
              <a:t> </a:t>
            </a:r>
            <a:r>
              <a:rPr lang="fr-FR" altLang="en-US" sz="3600" b="1" dirty="0">
                <a:solidFill>
                  <a:schemeClr val="tx1"/>
                </a:solidFill>
              </a:rPr>
              <a:t>Résumé des activités clés pour la mise en place des CAC (2)</a:t>
            </a:r>
            <a:endParaRPr lang="fr-FR" altLang="en-US" sz="3600" dirty="0"/>
          </a:p>
        </p:txBody>
      </p:sp>
      <p:graphicFrame>
        <p:nvGraphicFramePr>
          <p:cNvPr id="3" name="Table 2">
            <a:extLst>
              <a:ext uri="{FF2B5EF4-FFF2-40B4-BE49-F238E27FC236}">
                <a16:creationId xmlns:a16="http://schemas.microsoft.com/office/drawing/2014/main" id="{4A9946AE-774C-40FB-B32C-E302ABDB6F82}"/>
              </a:ext>
            </a:extLst>
          </p:cNvPr>
          <p:cNvGraphicFramePr>
            <a:graphicFrameLocks noGrp="1"/>
          </p:cNvGraphicFramePr>
          <p:nvPr>
            <p:extLst>
              <p:ext uri="{D42A27DB-BD31-4B8C-83A1-F6EECF244321}">
                <p14:modId xmlns:p14="http://schemas.microsoft.com/office/powerpoint/2010/main" val="1502035110"/>
              </p:ext>
            </p:extLst>
          </p:nvPr>
        </p:nvGraphicFramePr>
        <p:xfrm>
          <a:off x="446809" y="1132968"/>
          <a:ext cx="11409218" cy="4072878"/>
        </p:xfrm>
        <a:graphic>
          <a:graphicData uri="http://schemas.openxmlformats.org/drawingml/2006/table">
            <a:tbl>
              <a:tblPr firstRow="1" firstCol="1" bandRow="1">
                <a:tableStyleId>{5940675A-B579-460E-94D1-54222C63F5DA}</a:tableStyleId>
              </a:tblPr>
              <a:tblGrid>
                <a:gridCol w="2202810">
                  <a:extLst>
                    <a:ext uri="{9D8B030D-6E8A-4147-A177-3AD203B41FA5}">
                      <a16:colId xmlns:a16="http://schemas.microsoft.com/office/drawing/2014/main" val="3723646734"/>
                    </a:ext>
                  </a:extLst>
                </a:gridCol>
                <a:gridCol w="6086926">
                  <a:extLst>
                    <a:ext uri="{9D8B030D-6E8A-4147-A177-3AD203B41FA5}">
                      <a16:colId xmlns:a16="http://schemas.microsoft.com/office/drawing/2014/main" val="911110338"/>
                    </a:ext>
                  </a:extLst>
                </a:gridCol>
                <a:gridCol w="3119482">
                  <a:extLst>
                    <a:ext uri="{9D8B030D-6E8A-4147-A177-3AD203B41FA5}">
                      <a16:colId xmlns:a16="http://schemas.microsoft.com/office/drawing/2014/main" val="484280241"/>
                    </a:ext>
                  </a:extLst>
                </a:gridCol>
              </a:tblGrid>
              <a:tr h="402728">
                <a:tc rowSpan="2">
                  <a:txBody>
                    <a:bodyPr/>
                    <a:lstStyle/>
                    <a:p>
                      <a:pPr marL="0" marR="0">
                        <a:lnSpc>
                          <a:spcPct val="107000"/>
                        </a:lnSpc>
                        <a:spcBef>
                          <a:spcPts val="0"/>
                        </a:spcBef>
                        <a:spcAft>
                          <a:spcPts val="0"/>
                        </a:spcAft>
                      </a:pPr>
                      <a:r>
                        <a:rPr lang="fr-FR" sz="2200" b="1" dirty="0">
                          <a:effectLst/>
                        </a:rPr>
                        <a:t>Aires de santé</a:t>
                      </a:r>
                      <a:endParaRPr lang="en-US" sz="2200" b="1" dirty="0">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tc>
                <a:tc>
                  <a:txBody>
                    <a:bodyPr/>
                    <a:lstStyle/>
                    <a:p>
                      <a:pPr marL="0" marR="0" lvl="0" indent="0" algn="ctr">
                        <a:lnSpc>
                          <a:spcPct val="115000"/>
                        </a:lnSpc>
                        <a:spcBef>
                          <a:spcPts val="0"/>
                        </a:spcBef>
                        <a:spcAft>
                          <a:spcPts val="0"/>
                        </a:spcAft>
                        <a:buFont typeface="+mj-lt"/>
                        <a:buNone/>
                      </a:pPr>
                      <a:r>
                        <a:rPr lang="fr-FR" sz="2200" b="1" noProof="0" dirty="0">
                          <a:effectLst/>
                        </a:rPr>
                        <a:t>Briefing des IT des AS ciblées </a:t>
                      </a:r>
                      <a:endParaRPr lang="fr-FR" sz="2200" b="1" noProof="0" dirty="0">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solidFill>
                      <a:schemeClr val="bg1">
                        <a:lumMod val="85000"/>
                      </a:schemeClr>
                    </a:solidFill>
                  </a:tcPr>
                </a:tc>
                <a:tc>
                  <a:txBody>
                    <a:bodyPr/>
                    <a:lstStyle/>
                    <a:p>
                      <a:pPr marL="0" marR="0">
                        <a:lnSpc>
                          <a:spcPct val="107000"/>
                        </a:lnSpc>
                        <a:spcBef>
                          <a:spcPts val="0"/>
                        </a:spcBef>
                        <a:spcAft>
                          <a:spcPts val="0"/>
                        </a:spcAft>
                      </a:pPr>
                      <a:r>
                        <a:rPr lang="fr-FR" sz="2200" b="1" noProof="0" dirty="0">
                          <a:effectLst/>
                        </a:rPr>
                        <a:t>Equipes-cadre des ZS</a:t>
                      </a:r>
                      <a:endParaRPr lang="fr-FR" sz="2200" b="1" noProof="0" dirty="0">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solidFill>
                      <a:schemeClr val="bg1">
                        <a:lumMod val="85000"/>
                      </a:schemeClr>
                    </a:solidFill>
                  </a:tcPr>
                </a:tc>
                <a:extLst>
                  <a:ext uri="{0D108BD9-81ED-4DB2-BD59-A6C34878D82A}">
                    <a16:rowId xmlns:a16="http://schemas.microsoft.com/office/drawing/2014/main" val="472857288"/>
                  </a:ext>
                </a:extLst>
              </a:tr>
              <a:tr h="3670150">
                <a:tc vMerge="1">
                  <a:txBody>
                    <a:bodyPr/>
                    <a:lstStyle/>
                    <a:p>
                      <a:endParaRPr lang="en-US"/>
                    </a:p>
                  </a:txBody>
                  <a:tcPr/>
                </a:tc>
                <a:tc>
                  <a:txBody>
                    <a:bodyPr/>
                    <a:lstStyle/>
                    <a:p>
                      <a:pPr marL="342900" marR="0" lvl="0" indent="-342900">
                        <a:lnSpc>
                          <a:spcPct val="115000"/>
                        </a:lnSpc>
                        <a:spcBef>
                          <a:spcPts val="0"/>
                        </a:spcBef>
                        <a:spcAft>
                          <a:spcPts val="0"/>
                        </a:spcAft>
                        <a:buFont typeface="+mj-lt"/>
                        <a:buAutoNum type="arabicPeriod"/>
                      </a:pPr>
                      <a:r>
                        <a:rPr lang="fr-FR" sz="2200" dirty="0">
                          <a:effectLst/>
                        </a:rPr>
                        <a:t>Identification des facilitateurs locaux, soit 2 pour 4 villages (1 jour)</a:t>
                      </a:r>
                      <a:endParaRPr lang="en-US" sz="2200" dirty="0">
                        <a:effectLst/>
                      </a:endParaRPr>
                    </a:p>
                    <a:p>
                      <a:pPr marL="342900" marR="0" lvl="0" indent="-342900">
                        <a:lnSpc>
                          <a:spcPct val="115000"/>
                        </a:lnSpc>
                        <a:spcBef>
                          <a:spcPts val="0"/>
                        </a:spcBef>
                        <a:spcAft>
                          <a:spcPts val="0"/>
                        </a:spcAft>
                        <a:buFont typeface="+mj-lt"/>
                        <a:buAutoNum type="arabicPeriod"/>
                      </a:pPr>
                      <a:r>
                        <a:rPr lang="fr-FR" sz="2200" dirty="0">
                          <a:effectLst/>
                        </a:rPr>
                        <a:t>Briefing des facilitateurs locaux (2 jours)</a:t>
                      </a:r>
                      <a:endParaRPr lang="en-US" sz="2200" dirty="0">
                        <a:effectLst/>
                      </a:endParaRPr>
                    </a:p>
                    <a:p>
                      <a:pPr marL="342900" marR="0" lvl="0" indent="-342900">
                        <a:lnSpc>
                          <a:spcPct val="115000"/>
                        </a:lnSpc>
                        <a:spcBef>
                          <a:spcPts val="0"/>
                        </a:spcBef>
                        <a:spcAft>
                          <a:spcPts val="0"/>
                        </a:spcAft>
                        <a:buFont typeface="+mj-lt"/>
                        <a:buAutoNum type="arabicPeriod"/>
                      </a:pPr>
                      <a:r>
                        <a:rPr lang="fr-FR" sz="2200" dirty="0">
                          <a:effectLst/>
                        </a:rPr>
                        <a:t>Cartographie des villages/cellules et des structures communautaires existantes. </a:t>
                      </a:r>
                      <a:endParaRPr lang="en-US" sz="2200" dirty="0">
                        <a:effectLst/>
                      </a:endParaRPr>
                    </a:p>
                    <a:p>
                      <a:pPr marL="342900" marR="0" lvl="0" indent="-342900">
                        <a:lnSpc>
                          <a:spcPct val="115000"/>
                        </a:lnSpc>
                        <a:spcBef>
                          <a:spcPts val="0"/>
                        </a:spcBef>
                        <a:spcAft>
                          <a:spcPts val="0"/>
                        </a:spcAft>
                        <a:buFont typeface="+mj-lt"/>
                        <a:buAutoNum type="arabicPeriod"/>
                      </a:pPr>
                      <a:r>
                        <a:rPr lang="fr-FR" sz="2200" dirty="0">
                          <a:effectLst/>
                        </a:rPr>
                        <a:t>Deploiement des facilitateurs dans les villages/quartiers pour la mise en place des CAC </a:t>
                      </a:r>
                      <a:endParaRPr lang="en-US" sz="2200" dirty="0">
                        <a:effectLst/>
                      </a:endParaRPr>
                    </a:p>
                    <a:p>
                      <a:pPr marL="342900" marR="0" lvl="0" indent="-342900">
                        <a:lnSpc>
                          <a:spcPct val="115000"/>
                        </a:lnSpc>
                        <a:spcBef>
                          <a:spcPts val="0"/>
                        </a:spcBef>
                        <a:spcAft>
                          <a:spcPts val="0"/>
                        </a:spcAft>
                        <a:buFont typeface="+mj-lt"/>
                        <a:buAutoNum type="arabicPeriod"/>
                      </a:pPr>
                      <a:r>
                        <a:rPr lang="fr-FR" sz="2200" dirty="0">
                          <a:effectLst/>
                        </a:rPr>
                        <a:t>Suivi continu des CAC par les facilitateurs locaux et les IT</a:t>
                      </a:r>
                      <a:endParaRPr lang="en-US" sz="2200" dirty="0">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tc>
                <a:tc>
                  <a:txBody>
                    <a:bodyPr/>
                    <a:lstStyle/>
                    <a:p>
                      <a:pPr marL="0" marR="0">
                        <a:lnSpc>
                          <a:spcPct val="107000"/>
                        </a:lnSpc>
                        <a:spcBef>
                          <a:spcPts val="0"/>
                        </a:spcBef>
                        <a:spcAft>
                          <a:spcPts val="0"/>
                        </a:spcAft>
                      </a:pPr>
                      <a:r>
                        <a:rPr lang="fr-FR" sz="2200" dirty="0">
                          <a:effectLst/>
                        </a:rPr>
                        <a:t> </a:t>
                      </a:r>
                      <a:endParaRPr lang="en-US" sz="2200" dirty="0">
                        <a:effectLst/>
                      </a:endParaRPr>
                    </a:p>
                    <a:p>
                      <a:pPr marL="0" marR="0">
                        <a:lnSpc>
                          <a:spcPct val="107000"/>
                        </a:lnSpc>
                        <a:spcBef>
                          <a:spcPts val="0"/>
                        </a:spcBef>
                        <a:spcAft>
                          <a:spcPts val="0"/>
                        </a:spcAft>
                      </a:pPr>
                      <a:r>
                        <a:rPr lang="fr-FR" sz="2200" dirty="0">
                          <a:effectLst/>
                        </a:rPr>
                        <a:t>  IT </a:t>
                      </a:r>
                      <a:endParaRPr lang="en-US" sz="2200" dirty="0">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tc>
                <a:extLst>
                  <a:ext uri="{0D108BD9-81ED-4DB2-BD59-A6C34878D82A}">
                    <a16:rowId xmlns:a16="http://schemas.microsoft.com/office/drawing/2014/main" val="626569939"/>
                  </a:ext>
                </a:extLst>
              </a:tr>
            </a:tbl>
          </a:graphicData>
        </a:graphic>
      </p:graphicFrame>
    </p:spTree>
    <p:extLst>
      <p:ext uri="{BB962C8B-B14F-4D97-AF65-F5344CB8AC3E}">
        <p14:creationId xmlns:p14="http://schemas.microsoft.com/office/powerpoint/2010/main" val="2481314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a:extLst>
              <a:ext uri="{FF2B5EF4-FFF2-40B4-BE49-F238E27FC236}">
                <a16:creationId xmlns:a16="http://schemas.microsoft.com/office/drawing/2014/main" id="{A18492D5-5BD0-4DDD-9EEE-F12DF969E2EA}"/>
              </a:ext>
            </a:extLst>
          </p:cNvPr>
          <p:cNvSpPr>
            <a:spLocks noChangeArrowheads="1"/>
          </p:cNvSpPr>
          <p:nvPr/>
        </p:nvSpPr>
        <p:spPr bwMode="auto">
          <a:xfrm>
            <a:off x="2263776" y="858839"/>
            <a:ext cx="8328025"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z="2800" dirty="0">
              <a:latin typeface="Calibri" panose="020F0502020204030204" pitchFamily="34" charset="0"/>
              <a:cs typeface="Calibri" panose="020F0502020204030204" pitchFamily="34" charset="0"/>
            </a:endParaRPr>
          </a:p>
          <a:p>
            <a:pPr marL="0" indent="0">
              <a:spcBef>
                <a:spcPct val="0"/>
              </a:spcBef>
              <a:spcAft>
                <a:spcPts val="800"/>
              </a:spcAft>
              <a:buNone/>
              <a:defRPr/>
            </a:pPr>
            <a:endParaRPr lang="en-US" altLang="en-US" sz="4400" dirty="0">
              <a:latin typeface="Calibri" panose="020F0502020204030204" pitchFamily="34" charset="0"/>
              <a:cs typeface="Calibri" panose="020F0502020204030204" pitchFamily="34" charset="0"/>
            </a:endParaRPr>
          </a:p>
          <a:p>
            <a:pPr eaLnBrk="1" hangingPunct="1">
              <a:defRPr/>
            </a:pPr>
            <a:endParaRPr lang="en-US" altLang="en-US" sz="2800" dirty="0">
              <a:latin typeface="Calibri" panose="020F0502020204030204" pitchFamily="34" charset="0"/>
              <a:cs typeface="Calibri" panose="020F0502020204030204" pitchFamily="34" charset="0"/>
            </a:endParaRPr>
          </a:p>
        </p:txBody>
      </p:sp>
      <p:sp>
        <p:nvSpPr>
          <p:cNvPr id="44035" name="Title 4">
            <a:extLst>
              <a:ext uri="{FF2B5EF4-FFF2-40B4-BE49-F238E27FC236}">
                <a16:creationId xmlns:a16="http://schemas.microsoft.com/office/drawing/2014/main" id="{6BBE07E1-DEB5-4343-916C-4E44E23B7EB9}"/>
              </a:ext>
            </a:extLst>
          </p:cNvPr>
          <p:cNvSpPr>
            <a:spLocks noGrp="1"/>
          </p:cNvSpPr>
          <p:nvPr>
            <p:ph type="ctrTitle"/>
          </p:nvPr>
        </p:nvSpPr>
        <p:spPr>
          <a:xfrm>
            <a:off x="0" y="0"/>
            <a:ext cx="12192000" cy="858839"/>
          </a:xfrm>
        </p:spPr>
        <p:txBody>
          <a:bodyPr>
            <a:normAutofit/>
          </a:bodyPr>
          <a:lstStyle/>
          <a:p>
            <a:pPr>
              <a:defRPr/>
            </a:pPr>
            <a:r>
              <a:rPr lang="fr-FR" altLang="en-US" sz="3600" dirty="0"/>
              <a:t> </a:t>
            </a:r>
            <a:r>
              <a:rPr lang="fr-FR" altLang="en-US" sz="3600" b="1" dirty="0">
                <a:solidFill>
                  <a:schemeClr val="tx1"/>
                </a:solidFill>
              </a:rPr>
              <a:t>Résumé des activités clés pour la mise en place des CAC (3)</a:t>
            </a:r>
            <a:endParaRPr lang="fr-FR" altLang="en-US" sz="3600" dirty="0"/>
          </a:p>
        </p:txBody>
      </p:sp>
      <p:graphicFrame>
        <p:nvGraphicFramePr>
          <p:cNvPr id="2" name="Table 1">
            <a:extLst>
              <a:ext uri="{FF2B5EF4-FFF2-40B4-BE49-F238E27FC236}">
                <a16:creationId xmlns:a16="http://schemas.microsoft.com/office/drawing/2014/main" id="{CD21DC82-4E71-40B4-8E7E-793E667AEF65}"/>
              </a:ext>
            </a:extLst>
          </p:cNvPr>
          <p:cNvGraphicFramePr>
            <a:graphicFrameLocks noGrp="1"/>
          </p:cNvGraphicFramePr>
          <p:nvPr>
            <p:extLst>
              <p:ext uri="{D42A27DB-BD31-4B8C-83A1-F6EECF244321}">
                <p14:modId xmlns:p14="http://schemas.microsoft.com/office/powerpoint/2010/main" val="3328686042"/>
              </p:ext>
            </p:extLst>
          </p:nvPr>
        </p:nvGraphicFramePr>
        <p:xfrm>
          <a:off x="366718" y="990169"/>
          <a:ext cx="11458564" cy="5093568"/>
        </p:xfrm>
        <a:graphic>
          <a:graphicData uri="http://schemas.openxmlformats.org/drawingml/2006/table">
            <a:tbl>
              <a:tblPr firstRow="1" firstCol="1" bandRow="1">
                <a:tableStyleId>{5940675A-B579-460E-94D1-54222C63F5DA}</a:tableStyleId>
              </a:tblPr>
              <a:tblGrid>
                <a:gridCol w="2022100">
                  <a:extLst>
                    <a:ext uri="{9D8B030D-6E8A-4147-A177-3AD203B41FA5}">
                      <a16:colId xmlns:a16="http://schemas.microsoft.com/office/drawing/2014/main" val="175311479"/>
                    </a:ext>
                  </a:extLst>
                </a:gridCol>
                <a:gridCol w="7683594">
                  <a:extLst>
                    <a:ext uri="{9D8B030D-6E8A-4147-A177-3AD203B41FA5}">
                      <a16:colId xmlns:a16="http://schemas.microsoft.com/office/drawing/2014/main" val="1711682404"/>
                    </a:ext>
                  </a:extLst>
                </a:gridCol>
                <a:gridCol w="1752870">
                  <a:extLst>
                    <a:ext uri="{9D8B030D-6E8A-4147-A177-3AD203B41FA5}">
                      <a16:colId xmlns:a16="http://schemas.microsoft.com/office/drawing/2014/main" val="1816084219"/>
                    </a:ext>
                  </a:extLst>
                </a:gridCol>
              </a:tblGrid>
              <a:tr h="2521813">
                <a:tc rowSpan="2">
                  <a:txBody>
                    <a:bodyPr/>
                    <a:lstStyle/>
                    <a:p>
                      <a:pPr marL="0" marR="0">
                        <a:lnSpc>
                          <a:spcPct val="107000"/>
                        </a:lnSpc>
                        <a:spcBef>
                          <a:spcPts val="0"/>
                        </a:spcBef>
                        <a:spcAft>
                          <a:spcPts val="0"/>
                        </a:spcAft>
                      </a:pPr>
                      <a:r>
                        <a:rPr lang="fr-FR" sz="2400" b="1" dirty="0">
                          <a:effectLst/>
                        </a:rPr>
                        <a:t>Villages</a:t>
                      </a:r>
                      <a:endParaRPr lang="en-US" sz="2000" b="1" dirty="0">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tc>
                <a:tc>
                  <a:txBody>
                    <a:bodyPr/>
                    <a:lstStyle/>
                    <a:p>
                      <a:pPr marL="342900" marR="0" lvl="0" indent="-342900">
                        <a:lnSpc>
                          <a:spcPct val="115000"/>
                        </a:lnSpc>
                        <a:spcBef>
                          <a:spcPts val="0"/>
                        </a:spcBef>
                        <a:spcAft>
                          <a:spcPts val="0"/>
                        </a:spcAft>
                        <a:buFont typeface="+mj-lt"/>
                        <a:buAutoNum type="arabicPeriod"/>
                      </a:pPr>
                      <a:r>
                        <a:rPr lang="fr-FR" sz="2000" dirty="0">
                          <a:effectLst/>
                        </a:rPr>
                        <a:t>Contact avec le chef du village ou de Cellule et les leaders d’opinion du village pour les sensibiliser sur l’importance et le processus de la dynamique communautaire pour susciter leur implication et planifier les dates de tenue des Assemblées villageoises pour l’organisation des élections des structures de participation communautaire</a:t>
                      </a:r>
                      <a:endParaRPr lang="en-US" sz="2000" dirty="0">
                        <a:effectLst/>
                      </a:endParaRPr>
                    </a:p>
                    <a:p>
                      <a:pPr marL="342900" marR="0" lvl="0" indent="-342900">
                        <a:lnSpc>
                          <a:spcPct val="115000"/>
                        </a:lnSpc>
                        <a:spcBef>
                          <a:spcPts val="0"/>
                        </a:spcBef>
                        <a:spcAft>
                          <a:spcPts val="0"/>
                        </a:spcAft>
                        <a:buFont typeface="+mj-lt"/>
                        <a:buAutoNum type="arabicPeriod"/>
                      </a:pPr>
                      <a:r>
                        <a:rPr lang="fr-FR" sz="2000" dirty="0">
                          <a:effectLst/>
                        </a:rPr>
                        <a:t>Convocation de l’Assemblée villageoise pour l’élection des membres de CAC et RECO</a:t>
                      </a:r>
                      <a:endParaRPr lang="en-US" sz="20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solidFill>
                      <a:schemeClr val="bg1">
                        <a:lumMod val="95000"/>
                      </a:schemeClr>
                    </a:solidFill>
                  </a:tcPr>
                </a:tc>
                <a:tc>
                  <a:txBody>
                    <a:bodyPr/>
                    <a:lstStyle/>
                    <a:p>
                      <a:pPr marL="0" marR="0">
                        <a:lnSpc>
                          <a:spcPct val="107000"/>
                        </a:lnSpc>
                        <a:spcBef>
                          <a:spcPts val="0"/>
                        </a:spcBef>
                        <a:spcAft>
                          <a:spcPts val="0"/>
                        </a:spcAft>
                      </a:pPr>
                      <a:r>
                        <a:rPr lang="fr-FR" sz="2000" dirty="0">
                          <a:effectLst/>
                        </a:rPr>
                        <a:t>Facilitateurs locaux </a:t>
                      </a:r>
                      <a:endParaRPr lang="en-US" sz="20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solidFill>
                      <a:schemeClr val="bg1">
                        <a:lumMod val="95000"/>
                      </a:schemeClr>
                    </a:solidFill>
                  </a:tcPr>
                </a:tc>
                <a:extLst>
                  <a:ext uri="{0D108BD9-81ED-4DB2-BD59-A6C34878D82A}">
                    <a16:rowId xmlns:a16="http://schemas.microsoft.com/office/drawing/2014/main" val="2132031398"/>
                  </a:ext>
                </a:extLst>
              </a:tr>
              <a:tr h="2571755">
                <a:tc vMerge="1">
                  <a:txBody>
                    <a:bodyPr/>
                    <a:lstStyle/>
                    <a:p>
                      <a:endParaRPr lang="en-US"/>
                    </a:p>
                  </a:txBody>
                  <a:tcPr/>
                </a:tc>
                <a:tc>
                  <a:txBody>
                    <a:bodyPr/>
                    <a:lstStyle/>
                    <a:p>
                      <a:pPr marL="342900" marR="0" lvl="0" indent="-342900">
                        <a:lnSpc>
                          <a:spcPct val="115000"/>
                        </a:lnSpc>
                        <a:spcBef>
                          <a:spcPts val="0"/>
                        </a:spcBef>
                        <a:spcAft>
                          <a:spcPts val="0"/>
                        </a:spcAft>
                        <a:buFont typeface="+mj-lt"/>
                        <a:buAutoNum type="arabicPeriod"/>
                      </a:pPr>
                      <a:r>
                        <a:rPr lang="fr-FR" sz="2000" dirty="0">
                          <a:effectLst/>
                        </a:rPr>
                        <a:t>Formation des membres des CAC (en groupes de 3 à 4 villages) ( 2 jours)</a:t>
                      </a:r>
                      <a:endParaRPr lang="en-US" sz="2000" dirty="0">
                        <a:effectLst/>
                      </a:endParaRPr>
                    </a:p>
                    <a:p>
                      <a:pPr marL="342900" marR="0" lvl="0" indent="-342900">
                        <a:lnSpc>
                          <a:spcPct val="115000"/>
                        </a:lnSpc>
                        <a:spcBef>
                          <a:spcPts val="0"/>
                        </a:spcBef>
                        <a:spcAft>
                          <a:spcPts val="0"/>
                        </a:spcAft>
                        <a:buFont typeface="+mj-lt"/>
                        <a:buAutoNum type="arabicPeriod"/>
                      </a:pPr>
                      <a:r>
                        <a:rPr lang="fr-FR" sz="2000" dirty="0">
                          <a:effectLst/>
                        </a:rPr>
                        <a:t>Diagnostic communautaire et élaboration des plans d’action communautaire (PAC) des CAC </a:t>
                      </a:r>
                      <a:endParaRPr lang="en-US" sz="2000" dirty="0">
                        <a:effectLst/>
                      </a:endParaRPr>
                    </a:p>
                    <a:p>
                      <a:pPr marL="342900" marR="0" lvl="0" indent="-342900">
                        <a:lnSpc>
                          <a:spcPct val="115000"/>
                        </a:lnSpc>
                        <a:spcBef>
                          <a:spcPts val="0"/>
                        </a:spcBef>
                        <a:spcAft>
                          <a:spcPts val="0"/>
                        </a:spcAft>
                        <a:buFont typeface="+mj-lt"/>
                        <a:buAutoNum type="arabicPeriod"/>
                      </a:pPr>
                      <a:r>
                        <a:rPr lang="fr-FR" sz="2000" dirty="0">
                          <a:effectLst/>
                        </a:rPr>
                        <a:t>Mise en œuvre des Plans d’action communautaire</a:t>
                      </a:r>
                      <a:endParaRPr lang="en-US" sz="2000" dirty="0">
                        <a:effectLst/>
                      </a:endParaRPr>
                    </a:p>
                    <a:p>
                      <a:pPr marL="342900" marR="0" lvl="0" indent="-342900">
                        <a:lnSpc>
                          <a:spcPct val="115000"/>
                        </a:lnSpc>
                        <a:spcBef>
                          <a:spcPts val="0"/>
                        </a:spcBef>
                        <a:spcAft>
                          <a:spcPts val="0"/>
                        </a:spcAft>
                        <a:buFont typeface="+mj-lt"/>
                        <a:buAutoNum type="arabicPeriod"/>
                      </a:pPr>
                      <a:r>
                        <a:rPr lang="fr-FR" sz="2000" dirty="0">
                          <a:effectLst/>
                        </a:rPr>
                        <a:t>Réunions mensuelles des CAC</a:t>
                      </a:r>
                      <a:endParaRPr lang="en-US" sz="2000" dirty="0">
                        <a:effectLst/>
                      </a:endParaRPr>
                    </a:p>
                    <a:p>
                      <a:pPr marL="342900" marR="0" lvl="0" indent="-342900">
                        <a:lnSpc>
                          <a:spcPct val="115000"/>
                        </a:lnSpc>
                        <a:spcBef>
                          <a:spcPts val="0"/>
                        </a:spcBef>
                        <a:spcAft>
                          <a:spcPts val="0"/>
                        </a:spcAft>
                        <a:buFont typeface="+mj-lt"/>
                        <a:buAutoNum type="arabicPeriod"/>
                      </a:pPr>
                      <a:r>
                        <a:rPr lang="fr-FR" sz="2000" dirty="0">
                          <a:effectLst/>
                        </a:rPr>
                        <a:t>Suivi continu par les facilitateurs locaux et les IT</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tc>
                <a:tc>
                  <a:txBody>
                    <a:bodyPr/>
                    <a:lstStyle/>
                    <a:p>
                      <a:pPr marL="0" marR="0">
                        <a:lnSpc>
                          <a:spcPct val="107000"/>
                        </a:lnSpc>
                        <a:spcBef>
                          <a:spcPts val="0"/>
                        </a:spcBef>
                        <a:spcAft>
                          <a:spcPts val="0"/>
                        </a:spcAft>
                      </a:pPr>
                      <a:r>
                        <a:rPr lang="fr-FR" sz="2000" dirty="0">
                          <a:effectLst/>
                        </a:rPr>
                        <a:t>Facilitateurs locaux </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a:txBody>
                  <a:tcPr marL="63513" marR="63513" marT="0" marB="0"/>
                </a:tc>
                <a:extLst>
                  <a:ext uri="{0D108BD9-81ED-4DB2-BD59-A6C34878D82A}">
                    <a16:rowId xmlns:a16="http://schemas.microsoft.com/office/drawing/2014/main" val="3735686661"/>
                  </a:ext>
                </a:extLst>
              </a:tr>
            </a:tbl>
          </a:graphicData>
        </a:graphic>
      </p:graphicFrame>
    </p:spTree>
    <p:extLst>
      <p:ext uri="{BB962C8B-B14F-4D97-AF65-F5344CB8AC3E}">
        <p14:creationId xmlns:p14="http://schemas.microsoft.com/office/powerpoint/2010/main" val="3955531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4">
            <a:extLst>
              <a:ext uri="{FF2B5EF4-FFF2-40B4-BE49-F238E27FC236}">
                <a16:creationId xmlns:a16="http://schemas.microsoft.com/office/drawing/2014/main" id="{438D07D9-2A28-4A46-8901-4EF52899FC34}"/>
              </a:ext>
            </a:extLst>
          </p:cNvPr>
          <p:cNvSpPr>
            <a:spLocks noGrp="1"/>
          </p:cNvSpPr>
          <p:nvPr>
            <p:ph type="ctrTitle"/>
          </p:nvPr>
        </p:nvSpPr>
        <p:spPr>
          <a:xfrm>
            <a:off x="0" y="-9525"/>
            <a:ext cx="12192000" cy="887413"/>
          </a:xfrm>
        </p:spPr>
        <p:txBody>
          <a:bodyPr>
            <a:normAutofit/>
          </a:bodyPr>
          <a:lstStyle/>
          <a:p>
            <a:pPr algn="ctr"/>
            <a:r>
              <a:rPr lang="fr-FR" altLang="en-US" sz="3600" b="1" dirty="0">
                <a:solidFill>
                  <a:schemeClr val="tx1"/>
                </a:solidFill>
                <a:latin typeface="Calibri" panose="020F0502020204030204" pitchFamily="34" charset="0"/>
              </a:rPr>
              <a:t>Modèle de planification communautaire</a:t>
            </a:r>
          </a:p>
        </p:txBody>
      </p:sp>
      <p:graphicFrame>
        <p:nvGraphicFramePr>
          <p:cNvPr id="5" name="Espace réservé du contenu 3">
            <a:extLst>
              <a:ext uri="{FF2B5EF4-FFF2-40B4-BE49-F238E27FC236}">
                <a16:creationId xmlns:a16="http://schemas.microsoft.com/office/drawing/2014/main" id="{E92D6BC4-E5E6-41C9-90DD-14559ECE85D8}"/>
              </a:ext>
            </a:extLst>
          </p:cNvPr>
          <p:cNvGraphicFramePr>
            <a:graphicFrameLocks/>
          </p:cNvGraphicFramePr>
          <p:nvPr>
            <p:extLst>
              <p:ext uri="{D42A27DB-BD31-4B8C-83A1-F6EECF244321}">
                <p14:modId xmlns:p14="http://schemas.microsoft.com/office/powerpoint/2010/main" val="286266530"/>
              </p:ext>
            </p:extLst>
          </p:nvPr>
        </p:nvGraphicFramePr>
        <p:xfrm>
          <a:off x="608012" y="1272742"/>
          <a:ext cx="11248014" cy="4324398"/>
        </p:xfrm>
        <a:graphic>
          <a:graphicData uri="http://schemas.openxmlformats.org/drawingml/2006/table">
            <a:tbl>
              <a:tblPr firstRow="1" bandRow="1">
                <a:tableStyleId>{616DA210-FB5B-4158-B5E0-FEB733F419BA}</a:tableStyleId>
              </a:tblPr>
              <a:tblGrid>
                <a:gridCol w="1606859">
                  <a:extLst>
                    <a:ext uri="{9D8B030D-6E8A-4147-A177-3AD203B41FA5}">
                      <a16:colId xmlns:a16="http://schemas.microsoft.com/office/drawing/2014/main" val="20000"/>
                    </a:ext>
                  </a:extLst>
                </a:gridCol>
                <a:gridCol w="1606859">
                  <a:extLst>
                    <a:ext uri="{9D8B030D-6E8A-4147-A177-3AD203B41FA5}">
                      <a16:colId xmlns:a16="http://schemas.microsoft.com/office/drawing/2014/main" val="20001"/>
                    </a:ext>
                  </a:extLst>
                </a:gridCol>
                <a:gridCol w="1606859">
                  <a:extLst>
                    <a:ext uri="{9D8B030D-6E8A-4147-A177-3AD203B41FA5}">
                      <a16:colId xmlns:a16="http://schemas.microsoft.com/office/drawing/2014/main" val="20002"/>
                    </a:ext>
                  </a:extLst>
                </a:gridCol>
                <a:gridCol w="1123934">
                  <a:extLst>
                    <a:ext uri="{9D8B030D-6E8A-4147-A177-3AD203B41FA5}">
                      <a16:colId xmlns:a16="http://schemas.microsoft.com/office/drawing/2014/main" val="20003"/>
                    </a:ext>
                  </a:extLst>
                </a:gridCol>
                <a:gridCol w="2089785">
                  <a:extLst>
                    <a:ext uri="{9D8B030D-6E8A-4147-A177-3AD203B41FA5}">
                      <a16:colId xmlns:a16="http://schemas.microsoft.com/office/drawing/2014/main" val="20004"/>
                    </a:ext>
                  </a:extLst>
                </a:gridCol>
                <a:gridCol w="1293687">
                  <a:extLst>
                    <a:ext uri="{9D8B030D-6E8A-4147-A177-3AD203B41FA5}">
                      <a16:colId xmlns:a16="http://schemas.microsoft.com/office/drawing/2014/main" val="20006"/>
                    </a:ext>
                  </a:extLst>
                </a:gridCol>
                <a:gridCol w="1920031">
                  <a:extLst>
                    <a:ext uri="{9D8B030D-6E8A-4147-A177-3AD203B41FA5}">
                      <a16:colId xmlns:a16="http://schemas.microsoft.com/office/drawing/2014/main" val="20007"/>
                    </a:ext>
                  </a:extLst>
                </a:gridCol>
              </a:tblGrid>
              <a:tr h="514494">
                <a:tc>
                  <a:txBody>
                    <a:bodyPr/>
                    <a:lstStyle/>
                    <a:p>
                      <a:pPr algn="ctr">
                        <a:lnSpc>
                          <a:spcPct val="115000"/>
                        </a:lnSpc>
                        <a:spcAft>
                          <a:spcPts val="0"/>
                        </a:spcAft>
                      </a:pPr>
                      <a:r>
                        <a:rPr lang="fr-BE" sz="2400" dirty="0">
                          <a:latin typeface="+mn-lt"/>
                        </a:rPr>
                        <a:t>Problème</a:t>
                      </a:r>
                      <a:endParaRPr lang="fr-FR"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r>
                        <a:rPr lang="fr-BE" sz="2400" dirty="0">
                          <a:latin typeface="+mn-lt"/>
                        </a:rPr>
                        <a:t>Pourquoi  ? </a:t>
                      </a:r>
                      <a:endParaRPr lang="fr-FR"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600"/>
                        </a:spcAft>
                        <a:tabLst>
                          <a:tab pos="-571500" algn="l"/>
                        </a:tabLst>
                      </a:pPr>
                      <a:r>
                        <a:rPr lang="fr-FR" sz="2400" dirty="0">
                          <a:latin typeface="+mn-lt"/>
                        </a:rPr>
                        <a:t>Quoi faire ?</a:t>
                      </a:r>
                      <a:endParaRPr lang="fr-FR"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600"/>
                        </a:spcAft>
                        <a:tabLst>
                          <a:tab pos="-571500" algn="l"/>
                        </a:tabLst>
                      </a:pPr>
                      <a:r>
                        <a:rPr lang="fr-FR" sz="2400" dirty="0">
                          <a:latin typeface="+mn-lt"/>
                        </a:rPr>
                        <a:t>Qui ? </a:t>
                      </a:r>
                      <a:endParaRPr lang="fr-FR" sz="2400" dirty="0">
                        <a:latin typeface="+mn-lt"/>
                        <a:ea typeface="Calibri"/>
                        <a:cs typeface="Calibri" panose="020F0502020204030204" pitchFamily="34" charset="0"/>
                      </a:endParaRPr>
                    </a:p>
                  </a:txBody>
                  <a:tcPr marL="68571" marR="68571" marT="0" marB="0"/>
                </a:tc>
                <a:tc>
                  <a:txBody>
                    <a:bodyPr/>
                    <a:lstStyle/>
                    <a:p>
                      <a:pPr marL="0" marR="0" lvl="0" indent="0" algn="ctr" defTabSz="914400" rtl="0" eaLnBrk="1" fontAlgn="auto" latinLnBrk="0" hangingPunct="1">
                        <a:lnSpc>
                          <a:spcPct val="115000"/>
                        </a:lnSpc>
                        <a:spcBef>
                          <a:spcPts val="0"/>
                        </a:spcBef>
                        <a:spcAft>
                          <a:spcPts val="600"/>
                        </a:spcAft>
                        <a:buClrTx/>
                        <a:buSzTx/>
                        <a:buFontTx/>
                        <a:buNone/>
                        <a:tabLst>
                          <a:tab pos="-571500" algn="l"/>
                        </a:tabLst>
                        <a:defRPr/>
                      </a:pPr>
                      <a:r>
                        <a:rPr lang="fr-FR" sz="2400" dirty="0">
                          <a:latin typeface="+mn-lt"/>
                        </a:rPr>
                        <a:t>Comment ?</a:t>
                      </a:r>
                      <a:endParaRPr lang="fr-FR"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600"/>
                        </a:spcAft>
                        <a:tabLst>
                          <a:tab pos="-571500" algn="l"/>
                        </a:tabLst>
                      </a:pPr>
                      <a:r>
                        <a:rPr lang="fr-FR" sz="2400" dirty="0">
                          <a:latin typeface="+mn-lt"/>
                        </a:rPr>
                        <a:t>Quand ?</a:t>
                      </a:r>
                      <a:endParaRPr lang="fr-FR"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600"/>
                        </a:spcAft>
                        <a:tabLst>
                          <a:tab pos="-571500" algn="l"/>
                        </a:tabLst>
                      </a:pPr>
                      <a:r>
                        <a:rPr lang="fr-FR" sz="2400" dirty="0">
                          <a:latin typeface="+mn-lt"/>
                        </a:rPr>
                        <a:t>Indicateur</a:t>
                      </a:r>
                      <a:endParaRPr lang="fr-FR" sz="2400" dirty="0">
                        <a:latin typeface="+mn-lt"/>
                        <a:ea typeface="Calibri"/>
                        <a:cs typeface="Calibri" panose="020F0502020204030204" pitchFamily="34" charset="0"/>
                      </a:endParaRPr>
                    </a:p>
                  </a:txBody>
                  <a:tcPr marL="68571" marR="68571" marT="0" marB="0"/>
                </a:tc>
                <a:extLst>
                  <a:ext uri="{0D108BD9-81ED-4DB2-BD59-A6C34878D82A}">
                    <a16:rowId xmlns:a16="http://schemas.microsoft.com/office/drawing/2014/main" val="10000"/>
                  </a:ext>
                </a:extLst>
              </a:tr>
              <a:tr h="644236">
                <a:tc>
                  <a:txBody>
                    <a:bodyPr/>
                    <a:lstStyle/>
                    <a:p>
                      <a:pPr algn="ctr">
                        <a:lnSpc>
                          <a:spcPct val="115000"/>
                        </a:lnSpc>
                        <a:spcAft>
                          <a:spcPts val="0"/>
                        </a:spcAft>
                      </a:pPr>
                      <a:endParaRPr lang="fr-FR"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extLst>
                  <a:ext uri="{0D108BD9-81ED-4DB2-BD59-A6C34878D82A}">
                    <a16:rowId xmlns:a16="http://schemas.microsoft.com/office/drawing/2014/main" val="10001"/>
                  </a:ext>
                </a:extLst>
              </a:tr>
              <a:tr h="581892">
                <a:tc>
                  <a:txBody>
                    <a:bodyPr/>
                    <a:lstStyle/>
                    <a:p>
                      <a:pPr algn="ctr">
                        <a:lnSpc>
                          <a:spcPct val="115000"/>
                        </a:lnSpc>
                        <a:spcAft>
                          <a:spcPts val="0"/>
                        </a:spcAft>
                      </a:pPr>
                      <a:endParaRPr lang="fr-FR"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tc>
                  <a:txBody>
                    <a:bodyPr/>
                    <a:lstStyle/>
                    <a:p>
                      <a:pPr algn="ctr">
                        <a:lnSpc>
                          <a:spcPct val="115000"/>
                        </a:lnSpc>
                        <a:spcAft>
                          <a:spcPts val="0"/>
                        </a:spcAft>
                      </a:pPr>
                      <a:endParaRPr lang="fr-BE" sz="2400" dirty="0">
                        <a:latin typeface="+mn-lt"/>
                        <a:ea typeface="Calibri"/>
                        <a:cs typeface="Calibri" panose="020F0502020204030204" pitchFamily="34" charset="0"/>
                      </a:endParaRPr>
                    </a:p>
                  </a:txBody>
                  <a:tcPr marL="68571" marR="68571" marT="0" marB="0"/>
                </a:tc>
                <a:extLst>
                  <a:ext uri="{0D108BD9-81ED-4DB2-BD59-A6C34878D82A}">
                    <a16:rowId xmlns:a16="http://schemas.microsoft.com/office/drawing/2014/main" val="10002"/>
                  </a:ext>
                </a:extLst>
              </a:tr>
              <a:tr h="654627">
                <a:tc>
                  <a:txBody>
                    <a:bodyPr/>
                    <a:lstStyle/>
                    <a:p>
                      <a:endParaRPr lang="fr-FR" sz="2400">
                        <a:latin typeface="+mn-lt"/>
                      </a:endParaRPr>
                    </a:p>
                  </a:txBody>
                  <a:tcPr marL="91428" marR="91428" marT="45724" marB="45724"/>
                </a:tc>
                <a:tc>
                  <a:txBody>
                    <a:bodyPr/>
                    <a:lstStyle/>
                    <a:p>
                      <a:endParaRPr lang="fr-FR" sz="2400">
                        <a:latin typeface="+mn-lt"/>
                      </a:endParaRPr>
                    </a:p>
                  </a:txBody>
                  <a:tcPr marL="91428" marR="91428" marT="45724" marB="45724"/>
                </a:tc>
                <a:tc>
                  <a:txBody>
                    <a:bodyPr/>
                    <a:lstStyle/>
                    <a:p>
                      <a:endParaRPr lang="fr-FR" sz="2400">
                        <a:latin typeface="+mn-lt"/>
                      </a:endParaRPr>
                    </a:p>
                  </a:txBody>
                  <a:tcPr marL="91428" marR="91428" marT="45724" marB="45724"/>
                </a:tc>
                <a:tc>
                  <a:txBody>
                    <a:bodyPr/>
                    <a:lstStyle/>
                    <a:p>
                      <a:endParaRPr lang="fr-FR" sz="2400">
                        <a:latin typeface="+mn-lt"/>
                      </a:endParaRPr>
                    </a:p>
                  </a:txBody>
                  <a:tcPr marL="91428" marR="91428" marT="45724" marB="45724"/>
                </a:tc>
                <a:tc>
                  <a:txBody>
                    <a:bodyPr/>
                    <a:lstStyle/>
                    <a:p>
                      <a:endParaRPr lang="fr-FR" sz="2400">
                        <a:latin typeface="+mn-lt"/>
                      </a:endParaRPr>
                    </a:p>
                  </a:txBody>
                  <a:tcPr marL="91428" marR="91428" marT="45724" marB="45724"/>
                </a:tc>
                <a:tc>
                  <a:txBody>
                    <a:bodyPr/>
                    <a:lstStyle/>
                    <a:p>
                      <a:endParaRPr lang="fr-FR" sz="2400">
                        <a:latin typeface="+mn-lt"/>
                      </a:endParaRPr>
                    </a:p>
                  </a:txBody>
                  <a:tcPr marL="91428" marR="91428" marT="45724" marB="45724"/>
                </a:tc>
                <a:tc>
                  <a:txBody>
                    <a:bodyPr/>
                    <a:lstStyle/>
                    <a:p>
                      <a:endParaRPr lang="fr-FR" sz="2400">
                        <a:latin typeface="+mn-lt"/>
                      </a:endParaRPr>
                    </a:p>
                  </a:txBody>
                  <a:tcPr marL="91428" marR="91428" marT="45724" marB="45724"/>
                </a:tc>
                <a:extLst>
                  <a:ext uri="{0D108BD9-81ED-4DB2-BD59-A6C34878D82A}">
                    <a16:rowId xmlns:a16="http://schemas.microsoft.com/office/drawing/2014/main" val="10003"/>
                  </a:ext>
                </a:extLst>
              </a:tr>
              <a:tr h="571500">
                <a:tc>
                  <a:txBody>
                    <a:bodyPr/>
                    <a:lstStyle/>
                    <a:p>
                      <a:endParaRPr lang="fr-FR" sz="2400">
                        <a:latin typeface="+mn-lt"/>
                      </a:endParaRPr>
                    </a:p>
                  </a:txBody>
                  <a:tcPr marL="91428" marR="91428" marT="45724" marB="45724"/>
                </a:tc>
                <a:tc>
                  <a:txBody>
                    <a:bodyPr/>
                    <a:lstStyle/>
                    <a:p>
                      <a:endParaRPr lang="fr-FR" sz="2400">
                        <a:latin typeface="+mn-lt"/>
                      </a:endParaRPr>
                    </a:p>
                  </a:txBody>
                  <a:tcPr marL="91428" marR="91428" marT="45724" marB="45724"/>
                </a:tc>
                <a:tc>
                  <a:txBody>
                    <a:bodyPr/>
                    <a:lstStyle/>
                    <a:p>
                      <a:endParaRPr lang="fr-FR" sz="2400">
                        <a:latin typeface="+mn-lt"/>
                      </a:endParaRPr>
                    </a:p>
                  </a:txBody>
                  <a:tcPr marL="91428" marR="91428" marT="45724" marB="45724"/>
                </a:tc>
                <a:tc>
                  <a:txBody>
                    <a:bodyPr/>
                    <a:lstStyle/>
                    <a:p>
                      <a:endParaRPr lang="fr-FR" sz="240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a:latin typeface="+mn-lt"/>
                      </a:endParaRPr>
                    </a:p>
                  </a:txBody>
                  <a:tcPr marL="91428" marR="91428" marT="45724" marB="45724"/>
                </a:tc>
                <a:tc>
                  <a:txBody>
                    <a:bodyPr/>
                    <a:lstStyle/>
                    <a:p>
                      <a:endParaRPr lang="fr-FR" sz="2400" dirty="0">
                        <a:latin typeface="+mn-lt"/>
                      </a:endParaRPr>
                    </a:p>
                  </a:txBody>
                  <a:tcPr marL="91428" marR="91428" marT="45724" marB="45724"/>
                </a:tc>
                <a:extLst>
                  <a:ext uri="{0D108BD9-81ED-4DB2-BD59-A6C34878D82A}">
                    <a16:rowId xmlns:a16="http://schemas.microsoft.com/office/drawing/2014/main" val="10004"/>
                  </a:ext>
                </a:extLst>
              </a:tr>
              <a:tr h="602673">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extLst>
                  <a:ext uri="{0D108BD9-81ED-4DB2-BD59-A6C34878D82A}">
                    <a16:rowId xmlns:a16="http://schemas.microsoft.com/office/drawing/2014/main" val="1438563802"/>
                  </a:ext>
                </a:extLst>
              </a:tr>
              <a:tr h="754976">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tc>
                  <a:txBody>
                    <a:bodyPr/>
                    <a:lstStyle/>
                    <a:p>
                      <a:endParaRPr lang="fr-FR" sz="2400" dirty="0">
                        <a:latin typeface="+mn-lt"/>
                      </a:endParaRPr>
                    </a:p>
                  </a:txBody>
                  <a:tcPr marL="91428" marR="91428" marT="45724" marB="45724"/>
                </a:tc>
                <a:extLst>
                  <a:ext uri="{0D108BD9-81ED-4DB2-BD59-A6C34878D82A}">
                    <a16:rowId xmlns:a16="http://schemas.microsoft.com/office/drawing/2014/main" val="1790569787"/>
                  </a:ext>
                </a:extLst>
              </a:tr>
            </a:tbl>
          </a:graphicData>
        </a:graphic>
      </p:graphicFrame>
    </p:spTree>
    <p:extLst>
      <p:ext uri="{BB962C8B-B14F-4D97-AF65-F5344CB8AC3E}">
        <p14:creationId xmlns:p14="http://schemas.microsoft.com/office/powerpoint/2010/main" val="27812143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4">
            <a:extLst>
              <a:ext uri="{FF2B5EF4-FFF2-40B4-BE49-F238E27FC236}">
                <a16:creationId xmlns:a16="http://schemas.microsoft.com/office/drawing/2014/main" id="{ED50A3C5-76E6-4E25-83C6-86122F0E3DA5}"/>
              </a:ext>
            </a:extLst>
          </p:cNvPr>
          <p:cNvSpPr>
            <a:spLocks noGrp="1"/>
          </p:cNvSpPr>
          <p:nvPr>
            <p:ph type="ctrTitle"/>
          </p:nvPr>
        </p:nvSpPr>
        <p:spPr>
          <a:xfrm>
            <a:off x="0" y="0"/>
            <a:ext cx="12192000" cy="808038"/>
          </a:xfrm>
        </p:spPr>
        <p:txBody>
          <a:bodyPr>
            <a:noAutofit/>
          </a:bodyPr>
          <a:lstStyle/>
          <a:p>
            <a:pPr algn="ctr"/>
            <a:br>
              <a:rPr lang="en-GB" altLang="en-US" sz="3600" b="1" dirty="0">
                <a:solidFill>
                  <a:schemeClr val="tx1"/>
                </a:solidFill>
              </a:rPr>
            </a:br>
            <a:r>
              <a:rPr lang="en-GB" altLang="en-US" sz="3600" b="1" dirty="0" err="1">
                <a:solidFill>
                  <a:schemeClr val="tx1"/>
                </a:solidFill>
              </a:rPr>
              <a:t>Historique</a:t>
            </a:r>
            <a:r>
              <a:rPr lang="en-GB" altLang="en-US" sz="3600" b="1" dirty="0">
                <a:solidFill>
                  <a:schemeClr val="tx1"/>
                </a:solidFill>
              </a:rPr>
              <a:t> </a:t>
            </a:r>
            <a:br>
              <a:rPr lang="en-US" altLang="en-US" sz="3600" b="1" dirty="0">
                <a:solidFill>
                  <a:schemeClr val="tx1"/>
                </a:solidFill>
              </a:rPr>
            </a:br>
            <a:endParaRPr lang="en-US" altLang="en-US" sz="3600" b="1" dirty="0">
              <a:solidFill>
                <a:schemeClr val="tx1"/>
              </a:solidFill>
            </a:endParaRPr>
          </a:p>
        </p:txBody>
      </p:sp>
      <p:sp>
        <p:nvSpPr>
          <p:cNvPr id="5123" name="Rectangle 1">
            <a:extLst>
              <a:ext uri="{FF2B5EF4-FFF2-40B4-BE49-F238E27FC236}">
                <a16:creationId xmlns:a16="http://schemas.microsoft.com/office/drawing/2014/main" id="{2699FB72-AEAD-44F3-9CE9-39CA29EF563A}"/>
              </a:ext>
            </a:extLst>
          </p:cNvPr>
          <p:cNvSpPr>
            <a:spLocks noChangeArrowheads="1"/>
          </p:cNvSpPr>
          <p:nvPr/>
        </p:nvSpPr>
        <p:spPr bwMode="auto">
          <a:xfrm>
            <a:off x="1080655" y="5701515"/>
            <a:ext cx="10567554" cy="904863"/>
          </a:xfrm>
          <a:prstGeom prst="rect">
            <a:avLst/>
          </a:prstGeom>
          <a:solidFill>
            <a:schemeClr val="accent1">
              <a:lumMod val="40000"/>
              <a:lumOff val="60000"/>
            </a:schemeClr>
          </a:solidFill>
          <a:ln w="9525">
            <a:solidFill>
              <a:srgbClr val="00B05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Tx/>
              <a:buNone/>
            </a:pPr>
            <a:r>
              <a:rPr lang="fr-FR" altLang="en-US" sz="2400" b="1" dirty="0">
                <a:latin typeface="+mn-lt"/>
              </a:rPr>
              <a:t>Gouvernement (Leadership du </a:t>
            </a:r>
            <a:r>
              <a:rPr lang="fr-FR" altLang="en-US" sz="2400" b="1" dirty="0" err="1">
                <a:latin typeface="+mn-lt"/>
              </a:rPr>
              <a:t>Minisanté</a:t>
            </a:r>
            <a:r>
              <a:rPr lang="fr-FR" altLang="en-US" sz="2400" b="1" dirty="0">
                <a:latin typeface="+mn-lt"/>
              </a:rPr>
              <a:t>), Partenaires techniques et financiers </a:t>
            </a:r>
          </a:p>
          <a:p>
            <a:pPr algn="ctr" eaLnBrk="1" hangingPunct="1">
              <a:buFontTx/>
              <a:buNone/>
            </a:pPr>
            <a:r>
              <a:rPr lang="fr-FR" altLang="en-US" sz="2400" dirty="0">
                <a:latin typeface="+mn-lt"/>
              </a:rPr>
              <a:t>( UNICEF, OMS,  USAID, Banque Mondiale, Fonds Mondial…) et </a:t>
            </a:r>
            <a:r>
              <a:rPr lang="fr-FR" altLang="en-US" sz="2400" b="1" dirty="0">
                <a:latin typeface="+mn-lt"/>
              </a:rPr>
              <a:t>Société civile</a:t>
            </a:r>
          </a:p>
        </p:txBody>
      </p:sp>
      <p:sp>
        <p:nvSpPr>
          <p:cNvPr id="7" name="Rectangle 6">
            <a:extLst>
              <a:ext uri="{FF2B5EF4-FFF2-40B4-BE49-F238E27FC236}">
                <a16:creationId xmlns:a16="http://schemas.microsoft.com/office/drawing/2014/main" id="{8CC31425-46A9-4FAD-B494-CD418FB8AA1F}"/>
              </a:ext>
            </a:extLst>
          </p:cNvPr>
          <p:cNvSpPr/>
          <p:nvPr/>
        </p:nvSpPr>
        <p:spPr>
          <a:xfrm>
            <a:off x="4656065" y="5227030"/>
            <a:ext cx="3240088" cy="450850"/>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FR" sz="2400" b="1" dirty="0">
                <a:solidFill>
                  <a:schemeClr val="bg1"/>
                </a:solidFill>
              </a:rPr>
              <a:t>Parties prenantes  </a:t>
            </a:r>
          </a:p>
        </p:txBody>
      </p:sp>
      <p:sp>
        <p:nvSpPr>
          <p:cNvPr id="4" name="Right Arrow 3">
            <a:extLst>
              <a:ext uri="{FF2B5EF4-FFF2-40B4-BE49-F238E27FC236}">
                <a16:creationId xmlns:a16="http://schemas.microsoft.com/office/drawing/2014/main" id="{5BA25B55-3BAF-48D6-ABAB-5ADA7CF6D6EB}"/>
              </a:ext>
            </a:extLst>
          </p:cNvPr>
          <p:cNvSpPr/>
          <p:nvPr/>
        </p:nvSpPr>
        <p:spPr>
          <a:xfrm>
            <a:off x="5818205" y="799521"/>
            <a:ext cx="1281040" cy="582468"/>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221751262"/>
              </p:ext>
            </p:extLst>
          </p:nvPr>
        </p:nvGraphicFramePr>
        <p:xfrm>
          <a:off x="140965" y="799521"/>
          <a:ext cx="5606758" cy="4206240"/>
        </p:xfrm>
        <a:graphic>
          <a:graphicData uri="http://schemas.openxmlformats.org/drawingml/2006/table">
            <a:tbl>
              <a:tblPr firstRow="1" bandRow="1">
                <a:tableStyleId>{5940675A-B579-460E-94D1-54222C63F5DA}</a:tableStyleId>
              </a:tblPr>
              <a:tblGrid>
                <a:gridCol w="5606758">
                  <a:extLst>
                    <a:ext uri="{9D8B030D-6E8A-4147-A177-3AD203B41FA5}">
                      <a16:colId xmlns:a16="http://schemas.microsoft.com/office/drawing/2014/main" val="3154530490"/>
                    </a:ext>
                  </a:extLst>
                </a:gridCol>
              </a:tblGrid>
              <a:tr h="370840">
                <a:tc>
                  <a:txBody>
                    <a:bodyPr/>
                    <a:lstStyle/>
                    <a:p>
                      <a:pPr algn="ctr"/>
                      <a:r>
                        <a:rPr lang="en-US" sz="2400" b="1" dirty="0" err="1"/>
                        <a:t>Contexte</a:t>
                      </a:r>
                      <a:endParaRPr lang="fr-FR" sz="2400" b="1" dirty="0"/>
                    </a:p>
                  </a:txBody>
                  <a:tcPr>
                    <a:solidFill>
                      <a:schemeClr val="tx2">
                        <a:lumMod val="40000"/>
                        <a:lumOff val="60000"/>
                      </a:schemeClr>
                    </a:solidFill>
                  </a:tcPr>
                </a:tc>
                <a:extLst>
                  <a:ext uri="{0D108BD9-81ED-4DB2-BD59-A6C34878D82A}">
                    <a16:rowId xmlns:a16="http://schemas.microsoft.com/office/drawing/2014/main" val="3959081596"/>
                  </a:ext>
                </a:extLst>
              </a:tr>
              <a:tr h="370840">
                <a:tc>
                  <a:txBody>
                    <a:bodyPr/>
                    <a:lstStyle/>
                    <a:p>
                      <a:pPr marL="290513" indent="-290513" eaLnBrk="1" hangingPunct="1">
                        <a:buFont typeface="Arial" panose="020B0604020202020204" pitchFamily="34" charset="0"/>
                        <a:buChar char="•"/>
                      </a:pPr>
                      <a:r>
                        <a:rPr lang="fr-FR" altLang="en-US" sz="2400" dirty="0"/>
                        <a:t>Nombreuses approches communautaires développées par plusieurs acteurs</a:t>
                      </a:r>
                    </a:p>
                    <a:p>
                      <a:pPr marL="290513" indent="-290513" eaLnBrk="1" hangingPunct="1">
                        <a:buFont typeface="Arial" panose="020B0604020202020204" pitchFamily="34" charset="0"/>
                        <a:buChar char="•"/>
                      </a:pPr>
                      <a:r>
                        <a:rPr lang="fr-FR" altLang="en-US" sz="2400" dirty="0"/>
                        <a:t> Faible harmonisation et coordination des interventions communautaires sur le terrain</a:t>
                      </a:r>
                    </a:p>
                    <a:p>
                      <a:pPr marL="290513" indent="-290513" eaLnBrk="1" hangingPunct="1">
                        <a:buFont typeface="Arial" panose="020B0604020202020204" pitchFamily="34" charset="0"/>
                        <a:buChar char="•"/>
                      </a:pPr>
                      <a:r>
                        <a:rPr lang="fr-FR" altLang="en-US" sz="2400" dirty="0"/>
                        <a:t>Multiplicité de structures de </a:t>
                      </a:r>
                      <a:r>
                        <a:rPr lang="fr-FR" altLang="en-US" sz="2400" dirty="0" err="1"/>
                        <a:t>Particom</a:t>
                      </a:r>
                      <a:r>
                        <a:rPr lang="fr-FR" altLang="en-US" sz="2400" dirty="0"/>
                        <a:t> au niveau village </a:t>
                      </a:r>
                    </a:p>
                    <a:p>
                      <a:pPr marL="290513" indent="-290513" eaLnBrk="1" hangingPunct="1">
                        <a:buFont typeface="Arial" panose="020B0604020202020204" pitchFamily="34" charset="0"/>
                        <a:buChar char="•"/>
                      </a:pPr>
                      <a:r>
                        <a:rPr lang="fr-FR" altLang="en-US" sz="2400" dirty="0"/>
                        <a:t>Faible fonctionnalité des organes de </a:t>
                      </a:r>
                      <a:r>
                        <a:rPr lang="fr-FR" altLang="en-US" sz="2400" dirty="0" err="1"/>
                        <a:t>Particom</a:t>
                      </a:r>
                      <a:r>
                        <a:rPr lang="fr-FR" altLang="en-US" sz="2400" dirty="0"/>
                        <a:t>, avec un désengagement régulier des acteurs</a:t>
                      </a:r>
                      <a:r>
                        <a:rPr lang="fr-FR" altLang="en-US" sz="2400" baseline="0" dirty="0"/>
                        <a:t> </a:t>
                      </a:r>
                      <a:r>
                        <a:rPr lang="fr-FR" altLang="en-US" sz="2400" dirty="0"/>
                        <a:t>communautaires</a:t>
                      </a:r>
                    </a:p>
                  </a:txBody>
                  <a:tcPr/>
                </a:tc>
                <a:extLst>
                  <a:ext uri="{0D108BD9-81ED-4DB2-BD59-A6C34878D82A}">
                    <a16:rowId xmlns:a16="http://schemas.microsoft.com/office/drawing/2014/main" val="2860830532"/>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410004328"/>
              </p:ext>
            </p:extLst>
          </p:nvPr>
        </p:nvGraphicFramePr>
        <p:xfrm>
          <a:off x="7169727" y="799521"/>
          <a:ext cx="4750663" cy="3840480"/>
        </p:xfrm>
        <a:graphic>
          <a:graphicData uri="http://schemas.openxmlformats.org/drawingml/2006/table">
            <a:tbl>
              <a:tblPr firstRow="1" bandRow="1">
                <a:tableStyleId>{5940675A-B579-460E-94D1-54222C63F5DA}</a:tableStyleId>
              </a:tblPr>
              <a:tblGrid>
                <a:gridCol w="4750663">
                  <a:extLst>
                    <a:ext uri="{9D8B030D-6E8A-4147-A177-3AD203B41FA5}">
                      <a16:colId xmlns:a16="http://schemas.microsoft.com/office/drawing/2014/main" val="3154530490"/>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400" b="1" dirty="0"/>
                        <a:t>Démarche</a:t>
                      </a:r>
                    </a:p>
                  </a:txBody>
                  <a:tcPr>
                    <a:solidFill>
                      <a:schemeClr val="tx2">
                        <a:lumMod val="40000"/>
                        <a:lumOff val="60000"/>
                      </a:schemeClr>
                    </a:solidFill>
                  </a:tcPr>
                </a:tc>
                <a:extLst>
                  <a:ext uri="{0D108BD9-81ED-4DB2-BD59-A6C34878D82A}">
                    <a16:rowId xmlns:a16="http://schemas.microsoft.com/office/drawing/2014/main" val="3959081596"/>
                  </a:ext>
                </a:extLst>
              </a:tr>
              <a:tr h="370840">
                <a:tc>
                  <a:txBody>
                    <a:bodyPr/>
                    <a:lstStyle/>
                    <a:p>
                      <a:pPr marL="290513" indent="-290513" eaLnBrk="1" hangingPunct="1">
                        <a:buFont typeface="Arial" panose="020B0604020202020204" pitchFamily="34" charset="0"/>
                        <a:buChar char="•"/>
                        <a:defRPr/>
                      </a:pPr>
                      <a:r>
                        <a:rPr lang="fr-FR" altLang="en-US" sz="2400" kern="1200" dirty="0"/>
                        <a:t>A</a:t>
                      </a:r>
                      <a:r>
                        <a:rPr lang="fr-FR" sz="2400" kern="1200" dirty="0"/>
                        <a:t>telier d’harmonisation des approches communautaires en décembre 2015</a:t>
                      </a:r>
                    </a:p>
                    <a:p>
                      <a:pPr marL="290513" indent="-290513" eaLnBrk="1" hangingPunct="1">
                        <a:buFont typeface="Arial" panose="020B0604020202020204" pitchFamily="34" charset="0"/>
                        <a:buChar char="•"/>
                        <a:defRPr/>
                      </a:pPr>
                      <a:r>
                        <a:rPr lang="fr-FR" sz="2400" kern="1200" dirty="0"/>
                        <a:t> Atelier de validation des documents du cadre stratégique  et du manuel des procédures révisé de </a:t>
                      </a:r>
                      <a:r>
                        <a:rPr lang="fr-FR" sz="2400" kern="1200" dirty="0" err="1"/>
                        <a:t>Particom</a:t>
                      </a:r>
                      <a:r>
                        <a:rPr lang="fr-FR" sz="2400" kern="1200" dirty="0"/>
                        <a:t> en juillet 2016</a:t>
                      </a:r>
                    </a:p>
                    <a:p>
                      <a:pPr marL="290513" indent="-290513" eaLnBrk="1" hangingPunct="1">
                        <a:buFont typeface="Arial" panose="020B0604020202020204" pitchFamily="34" charset="0"/>
                        <a:buChar char="•"/>
                        <a:defRPr/>
                      </a:pPr>
                      <a:r>
                        <a:rPr lang="fr-FR" altLang="en-US" sz="2400" kern="1200" dirty="0"/>
                        <a:t>Validation par le comit</a:t>
                      </a:r>
                      <a:r>
                        <a:rPr lang="fr-FR" sz="2400" kern="1200" dirty="0"/>
                        <a:t>é</a:t>
                      </a:r>
                      <a:r>
                        <a:rPr lang="fr-FR" altLang="en-US" sz="2400" kern="1200" dirty="0"/>
                        <a:t> de coordination technique/</a:t>
                      </a:r>
                      <a:r>
                        <a:rPr lang="fr-FR" altLang="en-US" sz="2400" kern="1200" dirty="0" err="1"/>
                        <a:t>Minisanté</a:t>
                      </a:r>
                      <a:endParaRPr lang="en-US" altLang="en-US" sz="2400" kern="1200" dirty="0"/>
                    </a:p>
                  </a:txBody>
                  <a:tcPr/>
                </a:tc>
                <a:extLst>
                  <a:ext uri="{0D108BD9-81ED-4DB2-BD59-A6C34878D82A}">
                    <a16:rowId xmlns:a16="http://schemas.microsoft.com/office/drawing/2014/main" val="2860830532"/>
                  </a:ext>
                </a:extLst>
              </a:tr>
            </a:tbl>
          </a:graphicData>
        </a:graphic>
      </p:graphicFrame>
    </p:spTree>
    <p:extLst>
      <p:ext uri="{BB962C8B-B14F-4D97-AF65-F5344CB8AC3E}">
        <p14:creationId xmlns:p14="http://schemas.microsoft.com/office/powerpoint/2010/main" val="702563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4">
            <a:extLst>
              <a:ext uri="{FF2B5EF4-FFF2-40B4-BE49-F238E27FC236}">
                <a16:creationId xmlns:a16="http://schemas.microsoft.com/office/drawing/2014/main" id="{CEEEA591-5549-4A97-BA41-1858E114CAD5}"/>
              </a:ext>
            </a:extLst>
          </p:cNvPr>
          <p:cNvSpPr>
            <a:spLocks noGrp="1"/>
          </p:cNvSpPr>
          <p:nvPr>
            <p:ph type="ctrTitle"/>
          </p:nvPr>
        </p:nvSpPr>
        <p:spPr>
          <a:xfrm>
            <a:off x="0" y="0"/>
            <a:ext cx="12192000" cy="806387"/>
          </a:xfrm>
        </p:spPr>
        <p:txBody>
          <a:bodyPr>
            <a:noAutofit/>
          </a:bodyPr>
          <a:lstStyle/>
          <a:p>
            <a:pPr algn="ctr"/>
            <a:br>
              <a:rPr lang="fr-FR" altLang="en-US" sz="3600" b="1" dirty="0">
                <a:solidFill>
                  <a:schemeClr val="tx1"/>
                </a:solidFill>
              </a:rPr>
            </a:br>
            <a:r>
              <a:rPr lang="fr-FR" altLang="en-US" sz="3600" b="1" dirty="0">
                <a:solidFill>
                  <a:schemeClr val="tx1"/>
                </a:solidFill>
              </a:rPr>
              <a:t> Contenu de l’approche « Village-CAC »</a:t>
            </a:r>
            <a:r>
              <a:rPr lang="en-GB" altLang="en-US" sz="3600" b="1" dirty="0">
                <a:solidFill>
                  <a:schemeClr val="tx1"/>
                </a:solidFill>
              </a:rPr>
              <a:t> </a:t>
            </a:r>
            <a:br>
              <a:rPr lang="en-US" altLang="en-US" sz="3600" dirty="0">
                <a:solidFill>
                  <a:schemeClr val="tx1"/>
                </a:solidFill>
              </a:rPr>
            </a:br>
            <a:endParaRPr lang="en-US" altLang="en-US" sz="3600" b="1" dirty="0">
              <a:solidFill>
                <a:schemeClr val="tx1"/>
              </a:solidFill>
            </a:endParaRPr>
          </a:p>
        </p:txBody>
      </p:sp>
      <p:sp>
        <p:nvSpPr>
          <p:cNvPr id="6147" name="Rectangle 1">
            <a:extLst>
              <a:ext uri="{FF2B5EF4-FFF2-40B4-BE49-F238E27FC236}">
                <a16:creationId xmlns:a16="http://schemas.microsoft.com/office/drawing/2014/main" id="{020F5D93-90D8-46E9-8D12-72836A9B8D98}"/>
              </a:ext>
            </a:extLst>
          </p:cNvPr>
          <p:cNvSpPr>
            <a:spLocks noChangeArrowheads="1"/>
          </p:cNvSpPr>
          <p:nvPr/>
        </p:nvSpPr>
        <p:spPr bwMode="auto">
          <a:xfrm>
            <a:off x="437261" y="1001459"/>
            <a:ext cx="11317478"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Char char="•"/>
            </a:pPr>
            <a:r>
              <a:rPr lang="fr-FR" altLang="en-US" sz="2600" b="1" dirty="0"/>
              <a:t>Définition d’un CAC : </a:t>
            </a:r>
            <a:r>
              <a:rPr lang="fr-FR" altLang="en-US" sz="2600" dirty="0"/>
              <a:t>structure </a:t>
            </a:r>
            <a:r>
              <a:rPr lang="fr-FR" altLang="en-US" sz="2600" b="1" dirty="0"/>
              <a:t>multisectorielle et multidisciplinaire de coordination </a:t>
            </a:r>
            <a:r>
              <a:rPr lang="fr-FR" altLang="en-US" sz="2600" dirty="0"/>
              <a:t>des initiatives communautaires au niveau du village/de la cellule</a:t>
            </a:r>
          </a:p>
          <a:p>
            <a:pPr>
              <a:buFontTx/>
              <a:buChar char="•"/>
            </a:pPr>
            <a:r>
              <a:rPr lang="fr-BE" sz="2600" dirty="0"/>
              <a:t>Elle est placée sous le leadership du Chef de village/cellule et est constituée de toutes les forces vives du village/cellule : leaders religieux, d’opinion, délégués des organisations à assise communautaire,  y compris les relais communautaires (RECO) </a:t>
            </a:r>
          </a:p>
          <a:p>
            <a:pPr>
              <a:buFontTx/>
              <a:buChar char="•"/>
            </a:pPr>
            <a:r>
              <a:rPr lang="fr-FR" altLang="en-US" sz="2600" dirty="0"/>
              <a:t>Standardisation du processus de déclenchement de la dynamique communautaire + amplification des voix de la communauté</a:t>
            </a:r>
          </a:p>
          <a:p>
            <a:pPr eaLnBrk="1" hangingPunct="1">
              <a:buFontTx/>
              <a:buChar char="•"/>
            </a:pPr>
            <a:r>
              <a:rPr lang="fr-FR" altLang="en-US" sz="2600" dirty="0"/>
              <a:t>Election des membres des CAC et relais communautaires (RECO) par l’assemblée du village/de la cellule pour renforcer leur autonomisation et leur redevabilité </a:t>
            </a:r>
          </a:p>
          <a:p>
            <a:pPr>
              <a:buFontTx/>
              <a:buChar char="•"/>
            </a:pPr>
            <a:endParaRPr lang="fr-FR" altLang="en-US" sz="2600" b="1" dirty="0">
              <a:latin typeface="Arial" panose="020B0604020202020204" pitchFamily="34" charset="0"/>
            </a:endParaRPr>
          </a:p>
          <a:p>
            <a:pPr marL="0" indent="0">
              <a:buNone/>
            </a:pPr>
            <a:r>
              <a:rPr lang="fr-FR" altLang="en-US" sz="2600" dirty="0">
                <a:latin typeface="Arial" panose="020B0604020202020204" pitchFamily="34" charset="0"/>
              </a:rPr>
              <a:t> </a:t>
            </a:r>
          </a:p>
        </p:txBody>
      </p:sp>
    </p:spTree>
    <p:extLst>
      <p:ext uri="{BB962C8B-B14F-4D97-AF65-F5344CB8AC3E}">
        <p14:creationId xmlns:p14="http://schemas.microsoft.com/office/powerpoint/2010/main" val="538178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re 1">
            <a:extLst>
              <a:ext uri="{FF2B5EF4-FFF2-40B4-BE49-F238E27FC236}">
                <a16:creationId xmlns:a16="http://schemas.microsoft.com/office/drawing/2014/main" id="{624ADDBE-80DE-4EF2-BFAE-A25296A9B500}"/>
              </a:ext>
            </a:extLst>
          </p:cNvPr>
          <p:cNvSpPr>
            <a:spLocks noGrp="1"/>
          </p:cNvSpPr>
          <p:nvPr>
            <p:ph type="title"/>
          </p:nvPr>
        </p:nvSpPr>
        <p:spPr>
          <a:xfrm>
            <a:off x="0" y="125107"/>
            <a:ext cx="12192000" cy="740663"/>
          </a:xfrm>
        </p:spPr>
        <p:txBody>
          <a:bodyPr>
            <a:noAutofit/>
          </a:bodyPr>
          <a:lstStyle/>
          <a:p>
            <a:pPr eaLnBrk="1" hangingPunct="1">
              <a:defRPr/>
            </a:pPr>
            <a:br>
              <a:rPr lang="fr-BE" sz="3600" b="1" dirty="0">
                <a:latin typeface="+mn-lt"/>
                <a:ea typeface="+mn-ea"/>
                <a:cs typeface="+mn-cs"/>
              </a:rPr>
            </a:br>
            <a:r>
              <a:rPr lang="fr-BE" sz="3600" b="1" dirty="0">
                <a:latin typeface="+mn-lt"/>
                <a:ea typeface="+mn-ea"/>
                <a:cs typeface="+mn-cs"/>
              </a:rPr>
              <a:t>Structures de participation communautaire</a:t>
            </a:r>
            <a:br>
              <a:rPr lang="fr-BE" sz="3600" b="1" dirty="0">
                <a:latin typeface="+mn-lt"/>
              </a:rPr>
            </a:br>
            <a:endParaRPr lang="fr-BE" sz="3600" dirty="0">
              <a:latin typeface="+mn-lt"/>
            </a:endParaRPr>
          </a:p>
        </p:txBody>
      </p:sp>
      <p:sp>
        <p:nvSpPr>
          <p:cNvPr id="5" name="Rectangle 4"/>
          <p:cNvSpPr/>
          <p:nvPr/>
        </p:nvSpPr>
        <p:spPr>
          <a:xfrm>
            <a:off x="186376" y="3730157"/>
            <a:ext cx="3315360" cy="2909027"/>
          </a:xfrm>
          <a:prstGeom prst="rect">
            <a:avLst/>
          </a:prstGeom>
          <a:solidFill>
            <a:schemeClr val="accent1">
              <a:lumMod val="75000"/>
            </a:schemeClr>
          </a:solidFill>
          <a:ln>
            <a:solidFill>
              <a:schemeClr val="tx1"/>
            </a:solid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242746" tIns="189406" rIns="242746" bIns="189406" numCol="1" spcCol="1270" anchor="ctr" anchorCtr="0">
            <a:noAutofit/>
          </a:bodyPr>
          <a:lstStyle/>
          <a:p>
            <a:pPr lvl="0" algn="ctr" defTabSz="1244600" rtl="0">
              <a:lnSpc>
                <a:spcPct val="90000"/>
              </a:lnSpc>
              <a:spcBef>
                <a:spcPct val="0"/>
              </a:spcBef>
              <a:spcAft>
                <a:spcPct val="35000"/>
              </a:spcAft>
            </a:pPr>
            <a:r>
              <a:rPr lang="fr-BE" sz="2800" b="1" kern="1200" dirty="0">
                <a:solidFill>
                  <a:schemeClr val="bg1"/>
                </a:solidFill>
              </a:rPr>
              <a:t>Structures sectorielles </a:t>
            </a:r>
            <a:endParaRPr lang="fr-BE" sz="2800" kern="1200" dirty="0">
              <a:solidFill>
                <a:schemeClr val="bg1"/>
              </a:solidFill>
            </a:endParaRPr>
          </a:p>
        </p:txBody>
      </p:sp>
      <p:sp>
        <p:nvSpPr>
          <p:cNvPr id="7" name="Rectangle 6"/>
          <p:cNvSpPr/>
          <p:nvPr/>
        </p:nvSpPr>
        <p:spPr>
          <a:xfrm>
            <a:off x="186376" y="865770"/>
            <a:ext cx="3315360" cy="2739875"/>
          </a:xfrm>
          <a:prstGeom prst="rect">
            <a:avLst/>
          </a:prstGeom>
          <a:solidFill>
            <a:srgbClr val="92D050"/>
          </a:solidFill>
          <a:ln>
            <a:solidFill>
              <a:schemeClr val="tx1"/>
            </a:solid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9933876"/>
              <a:satOff val="39811"/>
              <a:lumOff val="8628"/>
              <a:alphaOff val="0"/>
            </a:schemeClr>
          </a:fillRef>
          <a:effectRef idx="1">
            <a:schemeClr val="accent5">
              <a:hueOff val="-9933876"/>
              <a:satOff val="39811"/>
              <a:lumOff val="8628"/>
              <a:alphaOff val="0"/>
            </a:schemeClr>
          </a:effectRef>
          <a:fontRef idx="minor">
            <a:schemeClr val="dk1"/>
          </a:fontRef>
        </p:style>
        <p:txBody>
          <a:bodyPr spcFirstLastPara="0" vert="horz" wrap="square" lIns="225557" tIns="164597" rIns="225557" bIns="164597" numCol="1" spcCol="127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BE" sz="3200" b="1" kern="1200" dirty="0">
                <a:solidFill>
                  <a:schemeClr val="bg1"/>
                </a:solidFill>
              </a:rPr>
              <a:t>Structures multisectorielles</a:t>
            </a:r>
            <a:endParaRPr lang="fr-BE" sz="3600" kern="1200" dirty="0">
              <a:solidFill>
                <a:schemeClr val="bg1"/>
              </a:solidFill>
            </a:endParaRPr>
          </a:p>
          <a:p>
            <a:pPr lvl="0" algn="ctr" rtl="0">
              <a:spcBef>
                <a:spcPct val="0"/>
              </a:spcBef>
            </a:pPr>
            <a:endParaRPr lang="fr-BE" sz="3200" kern="1200" dirty="0"/>
          </a:p>
        </p:txBody>
      </p:sp>
      <p:sp>
        <p:nvSpPr>
          <p:cNvPr id="9" name="Rectangle 8"/>
          <p:cNvSpPr/>
          <p:nvPr/>
        </p:nvSpPr>
        <p:spPr>
          <a:xfrm>
            <a:off x="3501736" y="869310"/>
            <a:ext cx="8510155" cy="2736336"/>
          </a:xfrm>
          <a:prstGeom prst="rect">
            <a:avLst/>
          </a:prstGeom>
          <a:solidFill>
            <a:schemeClr val="accent3">
              <a:lumMod val="40000"/>
              <a:lumOff val="60000"/>
            </a:schemeClr>
          </a:solidFill>
          <a:ln>
            <a:solidFill>
              <a:schemeClr val="tx1"/>
            </a:solid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9933876"/>
              <a:satOff val="39811"/>
              <a:lumOff val="8628"/>
              <a:alphaOff val="0"/>
            </a:schemeClr>
          </a:fillRef>
          <a:effectRef idx="1">
            <a:schemeClr val="accent5">
              <a:hueOff val="-9933876"/>
              <a:satOff val="39811"/>
              <a:lumOff val="8628"/>
              <a:alphaOff val="0"/>
            </a:schemeClr>
          </a:effectRef>
          <a:fontRef idx="minor">
            <a:schemeClr val="dk1"/>
          </a:fontRef>
        </p:style>
        <p:txBody>
          <a:bodyPr spcFirstLastPara="0" vert="horz" wrap="square" lIns="225557" tIns="164597" rIns="225557" bIns="164597" numCol="1" spcCol="1270" anchor="ctr" anchorCtr="0">
            <a:noAutofit/>
          </a:bodyPr>
          <a:lstStyle/>
          <a:p>
            <a:pPr marL="344488" lvl="1" indent="-344488" defTabSz="800100">
              <a:lnSpc>
                <a:spcPct val="90000"/>
              </a:lnSpc>
              <a:spcBef>
                <a:spcPct val="0"/>
              </a:spcBef>
              <a:spcAft>
                <a:spcPct val="15000"/>
              </a:spcAft>
              <a:buFont typeface="+mj-lt"/>
              <a:buAutoNum type="arabicPeriod"/>
            </a:pPr>
            <a:r>
              <a:rPr lang="fr-BE" sz="2400" dirty="0"/>
              <a:t>Village/Cellule : CAC – RECO</a:t>
            </a:r>
          </a:p>
          <a:p>
            <a:pPr marL="344488" lvl="1" indent="-344488" defTabSz="800100">
              <a:lnSpc>
                <a:spcPct val="90000"/>
              </a:lnSpc>
              <a:spcBef>
                <a:spcPct val="0"/>
              </a:spcBef>
              <a:spcAft>
                <a:spcPct val="15000"/>
              </a:spcAft>
              <a:buFont typeface="+mj-lt"/>
              <a:buAutoNum type="arabicPeriod"/>
            </a:pPr>
            <a:r>
              <a:rPr lang="fr-BE" sz="2400" dirty="0"/>
              <a:t>Groupement &amp; quartier: Comite de Développement (CODEV)</a:t>
            </a:r>
          </a:p>
          <a:p>
            <a:pPr marL="344488" lvl="1" indent="-344488" defTabSz="800100">
              <a:lnSpc>
                <a:spcPct val="90000"/>
              </a:lnSpc>
              <a:spcBef>
                <a:spcPct val="0"/>
              </a:spcBef>
              <a:spcAft>
                <a:spcPct val="15000"/>
              </a:spcAft>
              <a:buFont typeface="+mj-lt"/>
              <a:buAutoNum type="arabicPeriod"/>
            </a:pPr>
            <a:r>
              <a:rPr lang="fr-BE" sz="2400" dirty="0"/>
              <a:t>Secteur : Comité Local de Développement (CLD)</a:t>
            </a:r>
          </a:p>
          <a:p>
            <a:pPr marL="344488" lvl="1" indent="-344488" defTabSz="800100">
              <a:lnSpc>
                <a:spcPct val="90000"/>
              </a:lnSpc>
              <a:spcBef>
                <a:spcPct val="0"/>
              </a:spcBef>
              <a:spcAft>
                <a:spcPct val="15000"/>
              </a:spcAft>
              <a:buFont typeface="+mj-lt"/>
              <a:buAutoNum type="arabicPeriod"/>
            </a:pPr>
            <a:r>
              <a:rPr lang="fr-BE" sz="2400" dirty="0"/>
              <a:t>Province:  Comite Provincial de Développement (CPD) </a:t>
            </a:r>
          </a:p>
          <a:p>
            <a:pPr marL="344488" lvl="1" indent="-344488" defTabSz="800100">
              <a:lnSpc>
                <a:spcPct val="90000"/>
              </a:lnSpc>
              <a:spcBef>
                <a:spcPct val="0"/>
              </a:spcBef>
              <a:spcAft>
                <a:spcPct val="15000"/>
              </a:spcAft>
              <a:buFont typeface="+mj-lt"/>
              <a:buAutoNum type="arabicPeriod"/>
            </a:pPr>
            <a:r>
              <a:rPr lang="fr-BE" sz="2400" dirty="0"/>
              <a:t>Niveau central: </a:t>
            </a:r>
            <a:r>
              <a:rPr lang="fr-BE" sz="1600" dirty="0"/>
              <a:t>(</a:t>
            </a:r>
            <a:r>
              <a:rPr lang="fr-BE" sz="2400" dirty="0"/>
              <a:t>Groupe de Travail Technique d'Accompagnement de la PARTICOM ( GTTAP)</a:t>
            </a:r>
          </a:p>
        </p:txBody>
      </p:sp>
      <p:sp>
        <p:nvSpPr>
          <p:cNvPr id="10" name="Rectangle 9"/>
          <p:cNvSpPr/>
          <p:nvPr/>
        </p:nvSpPr>
        <p:spPr>
          <a:xfrm>
            <a:off x="3501736" y="3730157"/>
            <a:ext cx="8510155" cy="2909027"/>
          </a:xfrm>
          <a:prstGeom prst="rect">
            <a:avLst/>
          </a:prstGeom>
          <a:solidFill>
            <a:schemeClr val="tx2">
              <a:lumMod val="20000"/>
              <a:lumOff val="80000"/>
            </a:schemeClr>
          </a:solidFill>
          <a:ln>
            <a:solidFill>
              <a:schemeClr val="tx1"/>
            </a:solid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242746" tIns="189406" rIns="242746" bIns="189406" numCol="1" spcCol="1270" anchor="ctr" anchorCtr="0">
            <a:noAutofit/>
          </a:bodyPr>
          <a:lstStyle/>
          <a:p>
            <a:pPr marL="290513" lvl="1" indent="-290513" defTabSz="800100">
              <a:lnSpc>
                <a:spcPct val="90000"/>
              </a:lnSpc>
              <a:spcBef>
                <a:spcPct val="0"/>
              </a:spcBef>
              <a:spcAft>
                <a:spcPct val="15000"/>
              </a:spcAft>
              <a:buFont typeface="+mj-lt"/>
              <a:buAutoNum type="arabicPeriod"/>
            </a:pPr>
            <a:r>
              <a:rPr lang="fr-BE" sz="2200" dirty="0">
                <a:solidFill>
                  <a:schemeClr val="tx1"/>
                </a:solidFill>
              </a:rPr>
              <a:t>Santé: Comite de développement de l’Aire de Sante (CODESA), Union des CODESA (UCODESA)</a:t>
            </a:r>
          </a:p>
          <a:p>
            <a:pPr marL="290513" lvl="1" indent="-290513" defTabSz="800100">
              <a:lnSpc>
                <a:spcPct val="90000"/>
              </a:lnSpc>
              <a:spcBef>
                <a:spcPct val="0"/>
              </a:spcBef>
              <a:spcAft>
                <a:spcPct val="15000"/>
              </a:spcAft>
              <a:buFont typeface="+mj-lt"/>
              <a:buAutoNum type="arabicPeriod"/>
            </a:pPr>
            <a:r>
              <a:rPr lang="fr-BE" sz="2200" dirty="0">
                <a:solidFill>
                  <a:schemeClr val="tx1"/>
                </a:solidFill>
              </a:rPr>
              <a:t>Éducation: Comite des Parents (COPA), Union des (COPA), Comite d’élèves (COEL) </a:t>
            </a:r>
          </a:p>
          <a:p>
            <a:pPr marL="290513" lvl="1" indent="-290513" defTabSz="800100">
              <a:lnSpc>
                <a:spcPct val="90000"/>
              </a:lnSpc>
              <a:spcBef>
                <a:spcPct val="0"/>
              </a:spcBef>
              <a:spcAft>
                <a:spcPct val="15000"/>
              </a:spcAft>
              <a:buFont typeface="+mj-lt"/>
              <a:buAutoNum type="arabicPeriod"/>
            </a:pPr>
            <a:r>
              <a:rPr lang="fr-BE" sz="2200" dirty="0">
                <a:solidFill>
                  <a:schemeClr val="tx1"/>
                </a:solidFill>
              </a:rPr>
              <a:t>Protection sociale: Comité protectrice (CP) CEREPHA (Centre Provincial d’Apprentissage Professionnel pour Handicapés) CEREPEH (Centre Provincial Polyvalent d’Education Permanente hospice), CRS (Centre de Promotion Sociale), CPS (Centre Provincial de Rééducation et de Reclassement Social) </a:t>
            </a:r>
          </a:p>
        </p:txBody>
      </p:sp>
    </p:spTree>
    <p:extLst>
      <p:ext uri="{BB962C8B-B14F-4D97-AF65-F5344CB8AC3E}">
        <p14:creationId xmlns:p14="http://schemas.microsoft.com/office/powerpoint/2010/main" val="801923903"/>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a:extLst>
              <a:ext uri="{FF2B5EF4-FFF2-40B4-BE49-F238E27FC236}">
                <a16:creationId xmlns:a16="http://schemas.microsoft.com/office/drawing/2014/main" id="{E2570300-E4D1-46F8-9BA3-1FFDA3DEA7FA}"/>
              </a:ext>
            </a:extLst>
          </p:cNvPr>
          <p:cNvSpPr>
            <a:spLocks noGrp="1"/>
          </p:cNvSpPr>
          <p:nvPr>
            <p:ph type="ctrTitle"/>
          </p:nvPr>
        </p:nvSpPr>
        <p:spPr>
          <a:xfrm>
            <a:off x="0" y="16256"/>
            <a:ext cx="12192000" cy="871537"/>
          </a:xfrm>
        </p:spPr>
        <p:txBody>
          <a:bodyPr>
            <a:normAutofit/>
          </a:bodyPr>
          <a:lstStyle/>
          <a:p>
            <a:pPr algn="ctr">
              <a:defRPr/>
            </a:pPr>
            <a:r>
              <a:rPr lang="en-US" altLang="en-US" sz="3600" b="1" dirty="0">
                <a:solidFill>
                  <a:schemeClr val="tx1"/>
                </a:solidFill>
              </a:rPr>
              <a:t>Principaux changements de paradigme</a:t>
            </a:r>
          </a:p>
        </p:txBody>
      </p:sp>
      <p:graphicFrame>
        <p:nvGraphicFramePr>
          <p:cNvPr id="2" name="Table 1"/>
          <p:cNvGraphicFramePr>
            <a:graphicFrameLocks noGrp="1"/>
          </p:cNvGraphicFramePr>
          <p:nvPr>
            <p:extLst>
              <p:ext uri="{D42A27DB-BD31-4B8C-83A1-F6EECF244321}">
                <p14:modId xmlns:p14="http://schemas.microsoft.com/office/powerpoint/2010/main" val="3026546415"/>
              </p:ext>
            </p:extLst>
          </p:nvPr>
        </p:nvGraphicFramePr>
        <p:xfrm>
          <a:off x="409321" y="1143825"/>
          <a:ext cx="11373358" cy="4206240"/>
        </p:xfrm>
        <a:graphic>
          <a:graphicData uri="http://schemas.openxmlformats.org/drawingml/2006/table">
            <a:tbl>
              <a:tblPr firstRow="1" bandRow="1">
                <a:tableStyleId>{9D7B26C5-4107-4FEC-AEDC-1716B250A1EF}</a:tableStyleId>
              </a:tblPr>
              <a:tblGrid>
                <a:gridCol w="5686679">
                  <a:extLst>
                    <a:ext uri="{9D8B030D-6E8A-4147-A177-3AD203B41FA5}">
                      <a16:colId xmlns:a16="http://schemas.microsoft.com/office/drawing/2014/main" val="1501434287"/>
                    </a:ext>
                  </a:extLst>
                </a:gridCol>
                <a:gridCol w="5686679">
                  <a:extLst>
                    <a:ext uri="{9D8B030D-6E8A-4147-A177-3AD203B41FA5}">
                      <a16:colId xmlns:a16="http://schemas.microsoft.com/office/drawing/2014/main" val="3622582208"/>
                    </a:ext>
                  </a:extLst>
                </a:gridCol>
              </a:tblGrid>
              <a:tr h="379631">
                <a:tc>
                  <a:txBody>
                    <a:bodyPr/>
                    <a:lstStyle/>
                    <a:p>
                      <a:pPr algn="ctr"/>
                      <a:r>
                        <a:rPr lang="fr-FR" sz="2400" dirty="0"/>
                        <a:t>ANCIEN PARADIGME</a:t>
                      </a:r>
                      <a:r>
                        <a:rPr lang="fr-FR" sz="2400" baseline="0" dirty="0"/>
                        <a:t> </a:t>
                      </a:r>
                      <a:endParaRPr lang="fr-FR" sz="2400" dirty="0"/>
                    </a:p>
                  </a:txBody>
                  <a:tcPr/>
                </a:tc>
                <a:tc>
                  <a:txBody>
                    <a:bodyPr/>
                    <a:lstStyle/>
                    <a:p>
                      <a:pPr algn="ctr"/>
                      <a:r>
                        <a:rPr lang="fr-FR" sz="2400" dirty="0"/>
                        <a:t>NOUVEAU</a:t>
                      </a:r>
                      <a:r>
                        <a:rPr lang="fr-FR" sz="2400" baseline="0" dirty="0"/>
                        <a:t> </a:t>
                      </a:r>
                      <a:r>
                        <a:rPr lang="fr-FR" sz="2400" dirty="0"/>
                        <a:t>PARADIGME</a:t>
                      </a:r>
                    </a:p>
                  </a:txBody>
                  <a:tcPr/>
                </a:tc>
                <a:extLst>
                  <a:ext uri="{0D108BD9-81ED-4DB2-BD59-A6C34878D82A}">
                    <a16:rowId xmlns:a16="http://schemas.microsoft.com/office/drawing/2014/main" val="3916036535"/>
                  </a:ext>
                </a:extLst>
              </a:tr>
              <a:tr h="4425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en-US" sz="2400" dirty="0"/>
                        <a:t>Approche sectorielle santé au niveau village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en-US" sz="2400" dirty="0"/>
                        <a:t>Approche multisectorielle au niveau village </a:t>
                      </a:r>
                      <a:r>
                        <a:rPr lang="fr-FR" altLang="en-US" sz="2400" kern="1200" dirty="0">
                          <a:solidFill>
                            <a:schemeClr val="tx1"/>
                          </a:solidFill>
                          <a:latin typeface="+mn-lt"/>
                          <a:ea typeface="+mn-ea"/>
                          <a:cs typeface="+mn-cs"/>
                        </a:rPr>
                        <a:t>et </a:t>
                      </a:r>
                      <a:r>
                        <a:rPr lang="fr-CD" altLang="en-US" sz="2400" kern="1200" dirty="0">
                          <a:solidFill>
                            <a:schemeClr val="tx1"/>
                          </a:solidFill>
                          <a:latin typeface="+mn-lt"/>
                          <a:ea typeface="+mn-ea"/>
                          <a:cs typeface="+mn-cs"/>
                        </a:rPr>
                        <a:t>entité décentralisée</a:t>
                      </a:r>
                      <a:endParaRPr lang="fr-FR" altLang="en-US" sz="2400" kern="1200" dirty="0">
                        <a:solidFill>
                          <a:schemeClr val="tx1"/>
                        </a:solidFill>
                        <a:latin typeface="+mn-lt"/>
                        <a:ea typeface="+mn-ea"/>
                        <a:cs typeface="+mn-cs"/>
                      </a:endParaRPr>
                    </a:p>
                  </a:txBody>
                  <a:tcPr/>
                </a:tc>
                <a:extLst>
                  <a:ext uri="{0D108BD9-81ED-4DB2-BD59-A6C34878D82A}">
                    <a16:rowId xmlns:a16="http://schemas.microsoft.com/office/drawing/2014/main" val="2014209912"/>
                  </a:ext>
                </a:extLst>
              </a:tr>
              <a:tr h="6949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en-US" sz="2400" dirty="0"/>
                        <a:t>Approche sans coordination au niveau village </a:t>
                      </a:r>
                      <a:endParaRPr lang="fr-BE" alt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en-US" sz="2400" dirty="0"/>
                        <a:t>Approche avec coordination assurée par la CAC au niveau village</a:t>
                      </a:r>
                      <a:endParaRPr lang="fr-BE" altLang="en-US" sz="2400" dirty="0"/>
                    </a:p>
                  </a:txBody>
                  <a:tcPr/>
                </a:tc>
                <a:extLst>
                  <a:ext uri="{0D108BD9-81ED-4DB2-BD59-A6C34878D82A}">
                    <a16:rowId xmlns:a16="http://schemas.microsoft.com/office/drawing/2014/main" val="1789948464"/>
                  </a:ext>
                </a:extLst>
              </a:tr>
              <a:tr h="62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altLang="en-US" sz="2400" dirty="0"/>
                        <a:t>Approche avec focus sur le changement individuel</a:t>
                      </a:r>
                      <a:endParaRPr lang="fr-BE" altLang="en-US" sz="24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en-US" sz="2400" dirty="0"/>
                        <a:t>Approche avec focus sur le changement individuel et collectif</a:t>
                      </a:r>
                      <a:endParaRPr lang="fr-FR" altLang="en-US" sz="2400" dirty="0">
                        <a:solidFill>
                          <a:srgbClr val="FF0000"/>
                        </a:solidFill>
                      </a:endParaRPr>
                    </a:p>
                  </a:txBody>
                  <a:tcPr/>
                </a:tc>
                <a:extLst>
                  <a:ext uri="{0D108BD9-81ED-4DB2-BD59-A6C34878D82A}">
                    <a16:rowId xmlns:a16="http://schemas.microsoft.com/office/drawing/2014/main" val="3528224115"/>
                  </a:ext>
                </a:extLst>
              </a:tr>
              <a:tr h="4023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en-US" sz="2400" dirty="0"/>
                        <a:t>Regroupement des RECO</a:t>
                      </a:r>
                      <a:endParaRPr lang="fr-FR" altLang="en-US" sz="24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en-US" sz="2400" dirty="0"/>
                        <a:t>Regroupement des forces vives + RECO</a:t>
                      </a:r>
                      <a:endParaRPr lang="fr-FR" altLang="en-US" sz="2400" dirty="0">
                        <a:solidFill>
                          <a:srgbClr val="FF0000"/>
                        </a:solidFill>
                      </a:endParaRPr>
                    </a:p>
                  </a:txBody>
                  <a:tcPr/>
                </a:tc>
                <a:extLst>
                  <a:ext uri="{0D108BD9-81ED-4DB2-BD59-A6C34878D82A}">
                    <a16:rowId xmlns:a16="http://schemas.microsoft.com/office/drawing/2014/main" val="3271720224"/>
                  </a:ext>
                </a:extLst>
              </a:tr>
              <a:tr h="685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en-US" sz="2400" dirty="0"/>
                        <a:t>Redevabilité des RECO vis-à-vis de l’infirmier titulaire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en-US" sz="2400" dirty="0"/>
                        <a:t>Redevabilité des RECO et des membres vis-à-vis de la communauté </a:t>
                      </a:r>
                    </a:p>
                  </a:txBody>
                  <a:tcPr/>
                </a:tc>
                <a:extLst>
                  <a:ext uri="{0D108BD9-81ED-4DB2-BD59-A6C34878D82A}">
                    <a16:rowId xmlns:a16="http://schemas.microsoft.com/office/drawing/2014/main" val="1252044000"/>
                  </a:ext>
                </a:extLst>
              </a:tr>
            </a:tbl>
          </a:graphicData>
        </a:graphic>
      </p:graphicFrame>
    </p:spTree>
    <p:extLst>
      <p:ext uri="{BB962C8B-B14F-4D97-AF65-F5344CB8AC3E}">
        <p14:creationId xmlns:p14="http://schemas.microsoft.com/office/powerpoint/2010/main" val="1289763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a:extLst>
              <a:ext uri="{FF2B5EF4-FFF2-40B4-BE49-F238E27FC236}">
                <a16:creationId xmlns:a16="http://schemas.microsoft.com/office/drawing/2014/main" id="{D11F240A-F054-45A1-9DD5-9AAFA7C08ECB}"/>
              </a:ext>
            </a:extLst>
          </p:cNvPr>
          <p:cNvSpPr>
            <a:spLocks noChangeArrowheads="1"/>
          </p:cNvSpPr>
          <p:nvPr/>
        </p:nvSpPr>
        <p:spPr bwMode="auto">
          <a:xfrm>
            <a:off x="311539" y="727329"/>
            <a:ext cx="11550634" cy="5890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228600" indent="-228600"/>
            <a:r>
              <a:rPr lang="fr-FR" altLang="en-US" sz="2400" dirty="0"/>
              <a:t>Coordonner les activités</a:t>
            </a:r>
            <a:endParaRPr lang="fr-FR" altLang="en-US" sz="1800" dirty="0"/>
          </a:p>
          <a:p>
            <a:pPr marL="457200" lvl="1" indent="-228600"/>
            <a:r>
              <a:rPr lang="fr-FR" altLang="en-US" sz="2000" dirty="0"/>
              <a:t>De développement du village/de la cellule: conduite et mise en œuvre PAC, maintien des ouvrages du village, assurer la sécurité du matériel, matériaux et équipements affectés dans les villages/cellules,  réunions de concertation avec la population </a:t>
            </a:r>
          </a:p>
          <a:p>
            <a:pPr marL="457200" lvl="1" indent="-228600"/>
            <a:r>
              <a:rPr lang="fr-FR" altLang="en-US" sz="2000" dirty="0"/>
              <a:t>Des RECO</a:t>
            </a:r>
          </a:p>
          <a:p>
            <a:pPr marL="457200" lvl="1" indent="-228600"/>
            <a:r>
              <a:rPr lang="fr-FR" altLang="en-US" sz="2000" dirty="0"/>
              <a:t>De communication et de promotion des pratiques favorables à la santé, au développement et à la protection</a:t>
            </a:r>
          </a:p>
          <a:p>
            <a:pPr marL="457200" lvl="1" indent="-228600"/>
            <a:r>
              <a:rPr lang="fr-FR" altLang="en-US" sz="2000" dirty="0"/>
              <a:t>De prestation au niveau communautaire </a:t>
            </a:r>
          </a:p>
          <a:p>
            <a:pPr marL="747713" lvl="2" indent="-290513">
              <a:buFontTx/>
              <a:buChar char="–"/>
            </a:pPr>
            <a:r>
              <a:rPr lang="fr-FR" altLang="en-US" sz="1800" dirty="0"/>
              <a:t>Dénombrement/identification de la population </a:t>
            </a:r>
          </a:p>
          <a:p>
            <a:pPr marL="747713" lvl="2" indent="-290513">
              <a:buFontTx/>
              <a:buChar char="–"/>
            </a:pPr>
            <a:r>
              <a:rPr lang="fr-FR" altLang="en-US" sz="1800" dirty="0"/>
              <a:t>Distribution communautaire (kits familiaux, préservatifs, moustiquaires imprégnées d’insecticide, actes de naissance établis par l’officier de l’Etat civil, procuration pour enregistrement des naissances, purifiant, subvention scolaire, ivermectine, etc.</a:t>
            </a:r>
          </a:p>
          <a:p>
            <a:pPr marL="747713" lvl="2" indent="-290513">
              <a:buFontTx/>
              <a:buChar char="–"/>
            </a:pPr>
            <a:r>
              <a:rPr lang="fr-FR" altLang="en-US" sz="1800" dirty="0"/>
              <a:t>Maintenance des ouvrages. </a:t>
            </a:r>
          </a:p>
          <a:p>
            <a:pPr marL="747713" lvl="2" indent="-290513">
              <a:buFontTx/>
              <a:buChar char="–"/>
            </a:pPr>
            <a:r>
              <a:rPr lang="fr-FR" altLang="en-US" sz="1800" dirty="0"/>
              <a:t>Gestion de site des soins communautaires</a:t>
            </a:r>
          </a:p>
          <a:p>
            <a:pPr marL="747713" lvl="2" indent="-290513">
              <a:buFontTx/>
              <a:buChar char="–"/>
            </a:pPr>
            <a:r>
              <a:rPr lang="fr-FR" altLang="en-US" sz="1800" dirty="0"/>
              <a:t>Suivi communautaire</a:t>
            </a:r>
          </a:p>
          <a:p>
            <a:pPr marL="285750" indent="-285750"/>
            <a:r>
              <a:rPr lang="fr-FR" altLang="en-US" sz="2400" dirty="0"/>
              <a:t>Représenter le village/la cellule dans la gestion des services sociaux de base (santé/WASH, protection, éducation…)</a:t>
            </a:r>
            <a:endParaRPr lang="fr-FR" altLang="en-US" sz="1800" dirty="0"/>
          </a:p>
        </p:txBody>
      </p:sp>
      <p:sp>
        <p:nvSpPr>
          <p:cNvPr id="13315" name="Title 4">
            <a:extLst>
              <a:ext uri="{FF2B5EF4-FFF2-40B4-BE49-F238E27FC236}">
                <a16:creationId xmlns:a16="http://schemas.microsoft.com/office/drawing/2014/main" id="{7F857E5C-3FB8-4A20-80D2-64DAF682385B}"/>
              </a:ext>
            </a:extLst>
          </p:cNvPr>
          <p:cNvSpPr>
            <a:spLocks noGrp="1"/>
          </p:cNvSpPr>
          <p:nvPr>
            <p:ph type="ctrTitle"/>
          </p:nvPr>
        </p:nvSpPr>
        <p:spPr>
          <a:xfrm>
            <a:off x="-9144" y="0"/>
            <a:ext cx="12192000" cy="841629"/>
          </a:xfrm>
        </p:spPr>
        <p:txBody>
          <a:bodyPr>
            <a:noAutofit/>
          </a:bodyPr>
          <a:lstStyle/>
          <a:p>
            <a:pPr algn="ctr" eaLnBrk="1" hangingPunct="1"/>
            <a:r>
              <a:rPr lang="fr-FR" altLang="en-US" sz="3600" b="1" dirty="0">
                <a:solidFill>
                  <a:schemeClr val="tx1"/>
                </a:solidFill>
              </a:rPr>
              <a:t>Rôle traditionnel des CAC</a:t>
            </a:r>
            <a:endParaRPr lang="en-US" altLang="en-US" sz="3600" b="1" dirty="0">
              <a:solidFill>
                <a:schemeClr val="tx1"/>
              </a:solidFill>
            </a:endParaRPr>
          </a:p>
        </p:txBody>
      </p:sp>
    </p:spTree>
    <p:extLst>
      <p:ext uri="{BB962C8B-B14F-4D97-AF65-F5344CB8AC3E}">
        <p14:creationId xmlns:p14="http://schemas.microsoft.com/office/powerpoint/2010/main" val="2961577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a:extLst>
              <a:ext uri="{FF2B5EF4-FFF2-40B4-BE49-F238E27FC236}">
                <a16:creationId xmlns:a16="http://schemas.microsoft.com/office/drawing/2014/main" id="{407268DE-87AF-43A1-A7CA-2311F0C555DB}"/>
              </a:ext>
            </a:extLst>
          </p:cNvPr>
          <p:cNvSpPr>
            <a:spLocks noGrp="1"/>
          </p:cNvSpPr>
          <p:nvPr>
            <p:ph type="ctrTitle"/>
          </p:nvPr>
        </p:nvSpPr>
        <p:spPr>
          <a:xfrm>
            <a:off x="0" y="209931"/>
            <a:ext cx="12192000" cy="887413"/>
          </a:xfrm>
        </p:spPr>
        <p:txBody>
          <a:bodyPr>
            <a:noAutofit/>
          </a:bodyPr>
          <a:lstStyle/>
          <a:p>
            <a:pPr algn="ctr"/>
            <a:r>
              <a:rPr lang="fr-FR" altLang="en-US" sz="3600" b="1" dirty="0">
                <a:solidFill>
                  <a:schemeClr val="tx1"/>
                </a:solidFill>
              </a:rPr>
              <a:t>Rôle des CAC en période d’épidémie de MVE :</a:t>
            </a:r>
            <a:br>
              <a:rPr lang="fr-FR" altLang="en-US" sz="3600" b="1" dirty="0">
                <a:solidFill>
                  <a:schemeClr val="tx1"/>
                </a:solidFill>
              </a:rPr>
            </a:br>
            <a:r>
              <a:rPr lang="fr-FR" altLang="en-US" sz="3600" b="1" dirty="0">
                <a:solidFill>
                  <a:schemeClr val="tx1"/>
                </a:solidFill>
                <a:ea typeface="Calibri" panose="020F0502020204030204" pitchFamily="34" charset="0"/>
              </a:rPr>
              <a:t>Assurer la redevabilité envers la communauté </a:t>
            </a:r>
            <a:r>
              <a:rPr lang="fr-FR" altLang="en-US" sz="3600" b="1" dirty="0">
                <a:solidFill>
                  <a:schemeClr val="tx1"/>
                </a:solidFill>
              </a:rPr>
              <a:t> </a:t>
            </a:r>
            <a:endParaRPr lang="fr-FR" altLang="en-US" sz="3200" dirty="0">
              <a:solidFill>
                <a:schemeClr val="tx1"/>
              </a:solidFill>
            </a:endParaRPr>
          </a:p>
        </p:txBody>
      </p:sp>
      <p:sp>
        <p:nvSpPr>
          <p:cNvPr id="9219" name="Rectangle 1">
            <a:extLst>
              <a:ext uri="{FF2B5EF4-FFF2-40B4-BE49-F238E27FC236}">
                <a16:creationId xmlns:a16="http://schemas.microsoft.com/office/drawing/2014/main" id="{E151A834-CBB8-46C2-9B9C-3062D5A268D9}"/>
              </a:ext>
            </a:extLst>
          </p:cNvPr>
          <p:cNvSpPr>
            <a:spLocks noChangeArrowheads="1"/>
          </p:cNvSpPr>
          <p:nvPr/>
        </p:nvSpPr>
        <p:spPr bwMode="auto">
          <a:xfrm>
            <a:off x="433610" y="1584579"/>
            <a:ext cx="11324779" cy="356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914400" indent="-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lvl="1" eaLnBrk="1" hangingPunct="1">
              <a:lnSpc>
                <a:spcPct val="115000"/>
              </a:lnSpc>
              <a:spcBef>
                <a:spcPct val="0"/>
              </a:spcBef>
              <a:buFont typeface="+mj-lt"/>
              <a:buAutoNum type="arabicPeriod"/>
              <a:defRPr/>
            </a:pPr>
            <a:r>
              <a:rPr lang="fr-FR" altLang="en-US" dirty="0">
                <a:ea typeface="Calibri" panose="020F0502020204030204" pitchFamily="34" charset="0"/>
                <a:cs typeface="Calibri" panose="020F0502020204030204" pitchFamily="34" charset="0"/>
              </a:rPr>
              <a:t>Promotion des mesures préventives contre la MVE </a:t>
            </a:r>
          </a:p>
          <a:p>
            <a:pPr marL="457200" lvl="1" eaLnBrk="1" hangingPunct="1">
              <a:lnSpc>
                <a:spcPct val="115000"/>
              </a:lnSpc>
              <a:spcBef>
                <a:spcPct val="0"/>
              </a:spcBef>
              <a:buFont typeface="+mj-lt"/>
              <a:buAutoNum type="arabicPeriod"/>
              <a:defRPr/>
            </a:pPr>
            <a:r>
              <a:rPr lang="fr-FR" altLang="en-US" dirty="0">
                <a:ea typeface="Calibri" panose="020F0502020204030204" pitchFamily="34" charset="0"/>
                <a:cs typeface="Calibri" panose="020F0502020204030204" pitchFamily="34" charset="0"/>
              </a:rPr>
              <a:t>Feedback communautaire et retour aux communautés </a:t>
            </a:r>
          </a:p>
          <a:p>
            <a:pPr marL="457200" lvl="1" eaLnBrk="1" hangingPunct="1">
              <a:lnSpc>
                <a:spcPct val="115000"/>
              </a:lnSpc>
              <a:spcBef>
                <a:spcPct val="0"/>
              </a:spcBef>
              <a:buFont typeface="+mj-lt"/>
              <a:buAutoNum type="arabicPeriod"/>
              <a:defRPr/>
            </a:pPr>
            <a:r>
              <a:rPr lang="fr-FR" altLang="en-US" dirty="0">
                <a:ea typeface="Calibri" panose="020F0502020204030204" pitchFamily="34" charset="0"/>
                <a:cs typeface="Calibri" panose="020F0502020204030204" pitchFamily="34" charset="0"/>
              </a:rPr>
              <a:t>Prévention et gestion des réticences/refus/résistances</a:t>
            </a:r>
            <a:endParaRPr lang="en-US" altLang="en-US" dirty="0">
              <a:ea typeface="Calibri" panose="020F0502020204030204" pitchFamily="34" charset="0"/>
              <a:cs typeface="Calibri" panose="020F0502020204030204" pitchFamily="34" charset="0"/>
            </a:endParaRPr>
          </a:p>
          <a:p>
            <a:pPr marL="457200" lvl="1" eaLnBrk="1" hangingPunct="1">
              <a:lnSpc>
                <a:spcPct val="115000"/>
              </a:lnSpc>
              <a:spcBef>
                <a:spcPct val="0"/>
              </a:spcBef>
              <a:buFont typeface="+mj-lt"/>
              <a:buAutoNum type="arabicPeriod"/>
              <a:defRPr/>
            </a:pPr>
            <a:r>
              <a:rPr lang="fr-FR" altLang="en-US" dirty="0">
                <a:ea typeface="Calibri" panose="020F0502020204030204" pitchFamily="34" charset="0"/>
                <a:cs typeface="Calibri" panose="020F0502020204030204" pitchFamily="34" charset="0"/>
              </a:rPr>
              <a:t>Surveillance à base communautaire de la MVE </a:t>
            </a:r>
            <a:endParaRPr lang="en-US" altLang="en-US" dirty="0">
              <a:ea typeface="Calibri" panose="020F0502020204030204" pitchFamily="34" charset="0"/>
              <a:cs typeface="Calibri" panose="020F0502020204030204" pitchFamily="34" charset="0"/>
            </a:endParaRPr>
          </a:p>
          <a:p>
            <a:pPr marL="457200" lvl="1" eaLnBrk="1" hangingPunct="1">
              <a:lnSpc>
                <a:spcPct val="115000"/>
              </a:lnSpc>
              <a:spcBef>
                <a:spcPct val="0"/>
              </a:spcBef>
              <a:buFont typeface="+mj-lt"/>
              <a:buAutoNum type="arabicPeriod"/>
              <a:defRPr/>
            </a:pPr>
            <a:r>
              <a:rPr lang="fr-FR" altLang="en-US" dirty="0">
                <a:ea typeface="Calibri" panose="020F0502020204030204" pitchFamily="34" charset="0"/>
                <a:cs typeface="Calibri" panose="020F0502020204030204" pitchFamily="34" charset="0"/>
              </a:rPr>
              <a:t>Préparer et assurer les prestations communautaires éventuelles : enterrements dignes et sécurises, prévention et contrôle des infections, psychosocial, et surveillance à base communautaire</a:t>
            </a:r>
          </a:p>
        </p:txBody>
      </p:sp>
    </p:spTree>
    <p:extLst>
      <p:ext uri="{BB962C8B-B14F-4D97-AF65-F5344CB8AC3E}">
        <p14:creationId xmlns:p14="http://schemas.microsoft.com/office/powerpoint/2010/main" val="490624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31088-9656-438B-A26D-BE7519DF9C9D}"/>
              </a:ext>
            </a:extLst>
          </p:cNvPr>
          <p:cNvSpPr>
            <a:spLocks noGrp="1"/>
          </p:cNvSpPr>
          <p:nvPr>
            <p:ph type="title"/>
          </p:nvPr>
        </p:nvSpPr>
        <p:spPr>
          <a:xfrm>
            <a:off x="0" y="-19278"/>
            <a:ext cx="12192000" cy="850900"/>
          </a:xfrm>
        </p:spPr>
        <p:txBody>
          <a:bodyPr>
            <a:noAutofit/>
          </a:bodyPr>
          <a:lstStyle/>
          <a:p>
            <a:pPr lvl="1" algn="ctr" eaLnBrk="1" hangingPunct="1">
              <a:lnSpc>
                <a:spcPct val="115000"/>
              </a:lnSpc>
              <a:defRPr/>
            </a:pPr>
            <a:r>
              <a:rPr lang="fr-FR" altLang="en-US" sz="3600" b="1" dirty="0">
                <a:solidFill>
                  <a:schemeClr val="tx1"/>
                </a:solidFill>
                <a:latin typeface="Calibri" panose="020F0502020204030204" pitchFamily="34" charset="0"/>
                <a:cs typeface="Calibri" panose="020F0502020204030204" pitchFamily="34" charset="0"/>
              </a:rPr>
              <a:t>1. Promotion des mesures préventives contre la MVE</a:t>
            </a:r>
            <a:endParaRPr lang="fr-FR" altLang="en-US" sz="3600" b="1" kern="1200" dirty="0">
              <a:solidFill>
                <a:schemeClr val="tx1"/>
              </a:solidFill>
              <a:latin typeface="Calibri" panose="020F0502020204030204" pitchFamily="34" charset="0"/>
              <a:ea typeface="+mj-ea"/>
              <a:cs typeface="Calibri" panose="020F0502020204030204" pitchFamily="34" charset="0"/>
            </a:endParaRPr>
          </a:p>
        </p:txBody>
      </p:sp>
      <p:sp>
        <p:nvSpPr>
          <p:cNvPr id="4" name="Content Placeholder 3">
            <a:extLst>
              <a:ext uri="{FF2B5EF4-FFF2-40B4-BE49-F238E27FC236}">
                <a16:creationId xmlns:a16="http://schemas.microsoft.com/office/drawing/2014/main" id="{07244627-8124-4784-99CA-82E430163DB1}"/>
              </a:ext>
            </a:extLst>
          </p:cNvPr>
          <p:cNvSpPr>
            <a:spLocks noGrp="1"/>
          </p:cNvSpPr>
          <p:nvPr>
            <p:ph sz="half" idx="2"/>
          </p:nvPr>
        </p:nvSpPr>
        <p:spPr>
          <a:xfrm>
            <a:off x="4793694" y="829134"/>
            <a:ext cx="6862713" cy="5816763"/>
          </a:xfrm>
        </p:spPr>
        <p:txBody>
          <a:bodyPr>
            <a:normAutofit/>
          </a:bodyPr>
          <a:lstStyle/>
          <a:p>
            <a:pPr>
              <a:defRPr/>
            </a:pPr>
            <a:r>
              <a:rPr lang="fr-FR" altLang="en-US" dirty="0"/>
              <a:t>Coordonner </a:t>
            </a:r>
          </a:p>
          <a:p>
            <a:pPr lvl="1">
              <a:defRPr/>
            </a:pPr>
            <a:r>
              <a:rPr lang="fr-FR" altLang="en-US" dirty="0"/>
              <a:t>les visites porte a porte par les Reco</a:t>
            </a:r>
          </a:p>
          <a:p>
            <a:pPr lvl="1">
              <a:defRPr/>
            </a:pPr>
            <a:r>
              <a:rPr lang="fr-FR" altLang="en-US" dirty="0"/>
              <a:t> la diffusion des messages essentiels de la réponse dans les églises, les écoles et autres canaux du village/cellule</a:t>
            </a:r>
          </a:p>
          <a:p>
            <a:pPr lvl="1">
              <a:defRPr/>
            </a:pPr>
            <a:r>
              <a:rPr lang="fr-FR" altLang="en-US" dirty="0"/>
              <a:t>la diffusion des supports : placement des affiches, distribution des dépliants dans les ménages et dans les écoles du village/cellule</a:t>
            </a:r>
          </a:p>
          <a:p>
            <a:pPr>
              <a:defRPr/>
            </a:pPr>
            <a:r>
              <a:rPr lang="fr-FR" altLang="en-US" dirty="0"/>
              <a:t>Organiser</a:t>
            </a:r>
            <a:r>
              <a:rPr lang="fr-FR" altLang="en-US" b="1" dirty="0"/>
              <a:t> </a:t>
            </a:r>
          </a:p>
          <a:p>
            <a:pPr lvl="1">
              <a:defRPr/>
            </a:pPr>
            <a:r>
              <a:rPr lang="fr-FR" altLang="en-US" dirty="0"/>
              <a:t>Des séances de dialogue communautaire (avec les témoignages des guéris notamment )</a:t>
            </a:r>
          </a:p>
          <a:p>
            <a:pPr lvl="1">
              <a:defRPr/>
            </a:pPr>
            <a:r>
              <a:rPr lang="fr-FR" altLang="en-US" dirty="0"/>
              <a:t>Etc.</a:t>
            </a:r>
          </a:p>
          <a:p>
            <a:pPr marL="0" indent="0">
              <a:buNone/>
              <a:defRPr/>
            </a:pPr>
            <a:endParaRPr lang="fr-FR" altLang="en-US" sz="2300" dirty="0">
              <a:solidFill>
                <a:srgbClr val="FFFF00"/>
              </a:solidFill>
            </a:endParaRPr>
          </a:p>
          <a:p>
            <a:pPr eaLnBrk="1" hangingPunct="1">
              <a:defRPr/>
            </a:pPr>
            <a:endParaRPr lang="fr-FR" altLang="en-US" sz="2400" dirty="0"/>
          </a:p>
          <a:p>
            <a:pPr eaLnBrk="1" hangingPunct="1">
              <a:defRPr/>
            </a:pPr>
            <a:endParaRPr lang="fr-FR" altLang="en-US" sz="2400" dirty="0"/>
          </a:p>
          <a:p>
            <a:pPr marL="0" indent="0">
              <a:buNone/>
              <a:defRPr/>
            </a:pPr>
            <a:endParaRPr lang="en-US" dirty="0"/>
          </a:p>
        </p:txBody>
      </p:sp>
      <p:pic>
        <p:nvPicPr>
          <p:cNvPr id="5" name="Content Placeholder 4">
            <a:extLst>
              <a:ext uri="{FF2B5EF4-FFF2-40B4-BE49-F238E27FC236}">
                <a16:creationId xmlns:a16="http://schemas.microsoft.com/office/drawing/2014/main" id="{0E7E3C31-736A-466E-9688-6B629CF6951B}"/>
              </a:ext>
            </a:extLst>
          </p:cNvPr>
          <p:cNvPicPr>
            <a:picLocks noGrp="1" noChangeAspect="1"/>
          </p:cNvPicPr>
          <p:nvPr>
            <p:ph sz="half" idx="1"/>
          </p:nvPr>
        </p:nvPicPr>
        <p:blipFill rotWithShape="1">
          <a:blip r:embed="rId2" cstate="email">
            <a:extLst>
              <a:ext uri="{28A0092B-C50C-407E-A947-70E740481C1C}">
                <a14:useLocalDpi xmlns:a14="http://schemas.microsoft.com/office/drawing/2010/main"/>
              </a:ext>
            </a:extLst>
          </a:blip>
          <a:srcRect/>
          <a:stretch/>
        </p:blipFill>
        <p:spPr>
          <a:xfrm>
            <a:off x="684317" y="829134"/>
            <a:ext cx="3573785" cy="2960105"/>
          </a:xfrm>
          <a:effectLst/>
        </p:spPr>
      </p:pic>
      <p:pic>
        <p:nvPicPr>
          <p:cNvPr id="9" name="Picture 2">
            <a:extLst>
              <a:ext uri="{FF2B5EF4-FFF2-40B4-BE49-F238E27FC236}">
                <a16:creationId xmlns:a16="http://schemas.microsoft.com/office/drawing/2014/main" id="{C8F0DA94-6AA4-454B-88BE-0857E9C256F6}"/>
              </a:ext>
            </a:extLst>
          </p:cNvPr>
          <p:cNvPicPr>
            <a:picLocks noChangeAspect="1" noChangeArrowheads="1"/>
          </p:cNvPicPr>
          <p:nvPr/>
        </p:nvPicPr>
        <p:blipFill>
          <a:blip r:embed="rId3"/>
          <a:srcRect/>
          <a:stretch>
            <a:fillRect/>
          </a:stretch>
        </p:blipFill>
        <p:spPr bwMode="auto">
          <a:xfrm>
            <a:off x="684317" y="3864531"/>
            <a:ext cx="3573785" cy="2902029"/>
          </a:xfrm>
          <a:prstGeom prst="rect">
            <a:avLst/>
          </a:prstGeom>
          <a:ln>
            <a:noFill/>
          </a:ln>
          <a:effectLst/>
        </p:spPr>
      </p:pic>
    </p:spTree>
    <p:extLst>
      <p:ext uri="{BB962C8B-B14F-4D97-AF65-F5344CB8AC3E}">
        <p14:creationId xmlns:p14="http://schemas.microsoft.com/office/powerpoint/2010/main" val="2104177282"/>
      </p:ext>
    </p:extLst>
  </p:cSld>
  <p:clrMapOvr>
    <a:masterClrMapping/>
  </p:clrMapOvr>
</p:sld>
</file>

<file path=ppt/theme/theme1.xml><?xml version="1.0" encoding="utf-8"?>
<a:theme xmlns:a="http://schemas.openxmlformats.org/drawingml/2006/main" name="ppt1B35.tm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ppt1B35.tmp</Template>
  <TotalTime>454</TotalTime>
  <Words>1667</Words>
  <Application>Microsoft Office PowerPoint</Application>
  <PresentationFormat>Widescreen</PresentationFormat>
  <Paragraphs>205</Paragraphs>
  <Slides>24</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맑은 고딕</vt:lpstr>
      <vt:lpstr>Arial</vt:lpstr>
      <vt:lpstr>Calibri</vt:lpstr>
      <vt:lpstr>ppt1B35.tmp</vt:lpstr>
      <vt:lpstr>Session 9 Comment engager les Cellules  d’Animation Communautaire (CAC)  </vt:lpstr>
      <vt:lpstr>Objectifs de la session 9</vt:lpstr>
      <vt:lpstr> Historique  </vt:lpstr>
      <vt:lpstr>  Contenu de l’approche « Village-CAC »  </vt:lpstr>
      <vt:lpstr> Structures de participation communautaire </vt:lpstr>
      <vt:lpstr>Principaux changements de paradigme</vt:lpstr>
      <vt:lpstr>Rôle traditionnel des CAC</vt:lpstr>
      <vt:lpstr>Rôle des CAC en période d’épidémie de MVE : Assurer la redevabilité envers la communauté  </vt:lpstr>
      <vt:lpstr>1. Promotion des mesures préventives contre la MVE</vt:lpstr>
      <vt:lpstr> 2. Feedback communautaire et retour aux communautés  </vt:lpstr>
      <vt:lpstr>  3. Prévention et gestion des réticences/refus/résistances  </vt:lpstr>
      <vt:lpstr> 4. Surveillance à base communautaire </vt:lpstr>
      <vt:lpstr>     5. Préparer et assurer les prestations communautaires éventuelles</vt:lpstr>
      <vt:lpstr>   Définition et tâches du relais communautaire (RECO) </vt:lpstr>
      <vt:lpstr> Election du RECO </vt:lpstr>
      <vt:lpstr> Quel est le rôle  du comité de développement  de l’Aire de santé (CODESA) ?</vt:lpstr>
      <vt:lpstr>Quelle est la composition du CODESA ?</vt:lpstr>
      <vt:lpstr> Quel est le rôle de l’union des comités de développement  des aires de santé  (UCODESA) ?</vt:lpstr>
      <vt:lpstr>Modèle d’une collaboration sectorielle et multisectorielle : circuit d’informations </vt:lpstr>
      <vt:lpstr> La dynamique communautaire est déclenchée en 5 étapes </vt:lpstr>
      <vt:lpstr> Résumé des activités clés pour la mise en place des CAC (1) </vt:lpstr>
      <vt:lpstr> Résumé des activités clés pour la mise en place des CAC (2)</vt:lpstr>
      <vt:lpstr> Résumé des activités clés pour la mise en place des CAC (3)</vt:lpstr>
      <vt:lpstr>Modèle de planification communautaire</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EPUser</dc:creator>
  <cp:lastModifiedBy>Djoukoua Dapre</cp:lastModifiedBy>
  <cp:revision>86</cp:revision>
  <dcterms:created xsi:type="dcterms:W3CDTF">2019-07-07T17:38:06Z</dcterms:created>
  <dcterms:modified xsi:type="dcterms:W3CDTF">2019-11-10T08:30:25Z</dcterms:modified>
</cp:coreProperties>
</file>