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272" r:id="rId2"/>
    <p:sldId id="273" r:id="rId3"/>
    <p:sldId id="289" r:id="rId4"/>
    <p:sldId id="298" r:id="rId5"/>
    <p:sldId id="300" r:id="rId6"/>
    <p:sldId id="299" r:id="rId7"/>
    <p:sldId id="275" r:id="rId8"/>
    <p:sldId id="283" r:id="rId9"/>
    <p:sldId id="328" r:id="rId10"/>
    <p:sldId id="287" r:id="rId11"/>
    <p:sldId id="281" r:id="rId12"/>
    <p:sldId id="324" r:id="rId13"/>
    <p:sldId id="276" r:id="rId14"/>
    <p:sldId id="277" r:id="rId15"/>
    <p:sldId id="278" r:id="rId16"/>
    <p:sldId id="325" r:id="rId17"/>
    <p:sldId id="326" r:id="rId18"/>
    <p:sldId id="327" r:id="rId19"/>
    <p:sldId id="323" r:id="rId20"/>
    <p:sldId id="282" r:id="rId21"/>
    <p:sldId id="305" r:id="rId22"/>
    <p:sldId id="306" r:id="rId23"/>
    <p:sldId id="308" r:id="rId24"/>
    <p:sldId id="309" r:id="rId25"/>
    <p:sldId id="311" r:id="rId26"/>
    <p:sldId id="312" r:id="rId27"/>
    <p:sldId id="314" r:id="rId28"/>
    <p:sldId id="316" r:id="rId29"/>
    <p:sldId id="301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9432" autoAdjust="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916" y="4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277EEF-0AC2-4F46-964F-2F888B3EADA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0954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4A12CB-C897-48A4-B159-D427C80EC60C}" type="datetimeFigureOut">
              <a:rPr lang="en-US" smtClean="0"/>
              <a:t>11/10/2019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2E24F2-D425-4B22-9C4C-758F54AF2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819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Object rect 1"/>
          <p:cNvSpPr>
            <a:spLocks noGrp="1" noRot="1" noChangeAspect="1" noChangeArrowheads="1"/>
          </p:cNvSpPr>
          <p:nvPr>
            <p:ph type="sldImg"/>
          </p:nvPr>
        </p:nvSpPr>
        <p:spPr/>
      </p:sp>
      <p:sp>
        <p:nvSpPr>
          <p:cNvPr id="3" name="Rect 3"/>
          <p:cNvSpPr>
            <a:spLocks noGrp="1" noChangeArrowheads="1"/>
          </p:cNvSpPr>
          <p:nvPr>
            <p:ph type="body" idx="1"/>
          </p:nvPr>
        </p:nvSpPr>
        <p:spPr>
          <a:xfrm>
            <a:off x="914400" y="4330700"/>
            <a:ext cx="5029200" cy="4103688"/>
          </a:xfrm>
          <a:prstGeom prst="rect">
            <a:avLst/>
          </a:prstGeom>
          <a:noFill/>
          <a:ln w="0">
            <a:noFill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altLang="ko-KR" sz="1800" dirty="0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3125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E24F2-D425-4B22-9C4C-758F54AF23B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7437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E24F2-D425-4B22-9C4C-758F54AF23B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9081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E24F2-D425-4B22-9C4C-758F54AF23B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279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E24F2-D425-4B22-9C4C-758F54AF23B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1707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E24F2-D425-4B22-9C4C-758F54AF23B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0049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E24F2-D425-4B22-9C4C-758F54AF23B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60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E24F2-D425-4B22-9C4C-758F54AF23B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178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EF6717-3C4D-45F4-BC15-0B3B817F9D66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35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1788" y="696913"/>
            <a:ext cx="6199187" cy="3487737"/>
          </a:xfrm>
          <a:ln/>
        </p:spPr>
      </p:sp>
      <p:sp>
        <p:nvSpPr>
          <p:cNvPr id="1735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0891" y="4267200"/>
            <a:ext cx="5486400" cy="4953000"/>
          </a:xfrm>
        </p:spPr>
        <p:txBody>
          <a:bodyPr/>
          <a:lstStyle/>
          <a:p>
            <a:pPr defTabSz="914350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130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EF6717-3C4D-45F4-BC15-0B3B817F9D66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35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1788" y="696913"/>
            <a:ext cx="6199187" cy="3487737"/>
          </a:xfrm>
          <a:ln/>
        </p:spPr>
      </p:sp>
      <p:sp>
        <p:nvSpPr>
          <p:cNvPr id="1735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0891" y="4267200"/>
            <a:ext cx="5486400" cy="4953000"/>
          </a:xfrm>
        </p:spPr>
        <p:txBody>
          <a:bodyPr/>
          <a:lstStyle/>
          <a:p>
            <a:pPr defTabSz="914350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6426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E24F2-D425-4B22-9C4C-758F54AF23B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4247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EF6717-3C4D-45F4-BC15-0B3B817F9D66}" type="slidenum">
              <a:rPr lang="en-US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35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1788" y="696913"/>
            <a:ext cx="6199187" cy="3487737"/>
          </a:xfrm>
          <a:ln/>
        </p:spPr>
      </p:sp>
      <p:sp>
        <p:nvSpPr>
          <p:cNvPr id="1735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0891" y="4267200"/>
            <a:ext cx="5486400" cy="4953000"/>
          </a:xfrm>
        </p:spPr>
        <p:txBody>
          <a:bodyPr/>
          <a:lstStyle/>
          <a:p>
            <a:pPr defTabSz="914350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8162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E24F2-D425-4B22-9C4C-758F54AF23B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5062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E24F2-D425-4B22-9C4C-758F54AF23B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6258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EF6717-3C4D-45F4-BC15-0B3B817F9D66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35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1788" y="696913"/>
            <a:ext cx="6199187" cy="3487737"/>
          </a:xfrm>
          <a:ln/>
        </p:spPr>
      </p:sp>
      <p:sp>
        <p:nvSpPr>
          <p:cNvPr id="1735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0891" y="4267200"/>
            <a:ext cx="5486400" cy="4953000"/>
          </a:xfrm>
        </p:spPr>
        <p:txBody>
          <a:bodyPr/>
          <a:lstStyle/>
          <a:p>
            <a:pPr defTabSz="914350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2437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E24F2-D425-4B22-9C4C-758F54AF23B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229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867F4F03-0177-41EF-9DFC-65F4BD22461A}" type="datetimeFigureOut">
              <a:rPr lang="en-US" smtClean="0"/>
              <a:pPr>
                <a:defRPr/>
              </a:pPr>
              <a:t>11/10/2019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Calibri" panose="020F050202020403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2425961B-361E-4E68-AB87-F13E351E80D3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85823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A936-95A9-41E8-8A3D-7E2B707742B7}" type="datetime1">
              <a:rPr lang="en-US" smtClean="0"/>
              <a:t>11/10/2019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9884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C0459-6F48-4933-9BFD-CDD094B0EA0A}" type="datetime1">
              <a:rPr lang="en-US" smtClean="0"/>
              <a:t>11/10/2019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4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919DD-BA44-4C32-BD88-93E1628F1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975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jpg"/><Relationship Id="rId4" Type="http://schemas.openxmlformats.org/officeDocument/2006/relationships/image" Target="../media/image2.png"/><Relationship Id="rId9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55" b="19667"/>
          <a:stretch/>
        </p:blipFill>
        <p:spPr>
          <a:xfrm>
            <a:off x="4858072" y="0"/>
            <a:ext cx="2755208" cy="1724148"/>
          </a:xfrm>
          <a:prstGeom prst="rect">
            <a:avLst/>
          </a:prstGeom>
        </p:spPr>
      </p:pic>
      <p:sp>
        <p:nvSpPr>
          <p:cNvPr id="10243" name="Rectangle 3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0" y="2488678"/>
            <a:ext cx="12192000" cy="1524000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r>
              <a:rPr lang="en-US" altLang="fr-FR" sz="5200" i="1" dirty="0">
                <a:latin typeface="+mn-lt"/>
              </a:rPr>
              <a:t>Session 4</a:t>
            </a:r>
            <a:br>
              <a:rPr lang="en-US" altLang="fr-FR" sz="5200" b="1" dirty="0">
                <a:latin typeface="+mn-lt"/>
              </a:rPr>
            </a:br>
            <a:r>
              <a:rPr lang="fr-FR" sz="5200" b="1" dirty="0">
                <a:latin typeface="+mn-lt"/>
              </a:rPr>
              <a:t>L’humanisation de la réponse et </a:t>
            </a:r>
            <a:br>
              <a:rPr lang="fr-FR" sz="5200" b="1" dirty="0">
                <a:latin typeface="+mn-lt"/>
              </a:rPr>
            </a:br>
            <a:r>
              <a:rPr lang="fr-FR" sz="5200" b="1" dirty="0">
                <a:latin typeface="+mn-lt"/>
              </a:rPr>
              <a:t>le feedback communautaire</a:t>
            </a:r>
            <a:br>
              <a:rPr lang="en-US" sz="5200" b="1" i="1" dirty="0">
                <a:latin typeface="+mn-lt"/>
              </a:rPr>
            </a:br>
            <a:endParaRPr lang="en-US" altLang="fr-FR" sz="5200" b="1" dirty="0">
              <a:latin typeface="+mn-lt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16823" y="5652505"/>
            <a:ext cx="11644251" cy="1011975"/>
            <a:chOff x="216823" y="5652505"/>
            <a:chExt cx="11644251" cy="1011975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377" b="27509"/>
            <a:stretch/>
          </p:blipFill>
          <p:spPr>
            <a:xfrm>
              <a:off x="5849328" y="5738970"/>
              <a:ext cx="2743200" cy="86868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43903" y="5789906"/>
              <a:ext cx="1317171" cy="766809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823" y="5758185"/>
              <a:ext cx="1301000" cy="800615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37600" y="5785857"/>
              <a:ext cx="1686560" cy="774906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8907" y="5652505"/>
              <a:ext cx="1187971" cy="1011975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1088"/>
            <a:stretch/>
          </p:blipFill>
          <p:spPr>
            <a:xfrm>
              <a:off x="4491335" y="5808576"/>
              <a:ext cx="1238250" cy="729468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7962" y="5671520"/>
              <a:ext cx="1083904" cy="9739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73596321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66800"/>
          </a:xfrm>
        </p:spPr>
        <p:txBody>
          <a:bodyPr>
            <a:normAutofit/>
          </a:bodyPr>
          <a:lstStyle/>
          <a:p>
            <a:r>
              <a:rPr lang="fr-FR" sz="3600" b="1" dirty="0"/>
              <a:t>A faire et ne pas faire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146910"/>
              </p:ext>
            </p:extLst>
          </p:nvPr>
        </p:nvGraphicFramePr>
        <p:xfrm>
          <a:off x="962152" y="1618488"/>
          <a:ext cx="4469384" cy="29169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69384">
                  <a:extLst>
                    <a:ext uri="{9D8B030D-6E8A-4147-A177-3AD203B41FA5}">
                      <a16:colId xmlns:a16="http://schemas.microsoft.com/office/drawing/2014/main" val="3251213183"/>
                    </a:ext>
                  </a:extLst>
                </a:gridCol>
              </a:tblGrid>
              <a:tr h="589630"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>
                          <a:solidFill>
                            <a:schemeClr val="bg1"/>
                          </a:solidFill>
                        </a:rPr>
                        <a:t>A faire</a:t>
                      </a:r>
                    </a:p>
                  </a:txBody>
                  <a:tcPr>
                    <a:solidFill>
                      <a:srgbClr val="3399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3168375"/>
                  </a:ext>
                </a:extLst>
              </a:tr>
              <a:tr h="2327306">
                <a:tc>
                  <a:txBody>
                    <a:bodyPr/>
                    <a:lstStyle/>
                    <a:p>
                      <a:pPr marL="285750" lvl="0" indent="-285750">
                        <a:lnSpc>
                          <a:spcPct val="90000"/>
                        </a:lnSpc>
                        <a:spcBef>
                          <a:spcPts val="1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fr-FR" sz="2800" dirty="0"/>
                        <a:t>Sympathisez avec les gens</a:t>
                      </a:r>
                      <a:endParaRPr lang="en-US" sz="2800" i="1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2800" dirty="0"/>
                        <a:t>Pratiquez l'écoute active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2800" dirty="0"/>
                        <a:t>Eviter d'interrompre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2800" dirty="0"/>
                        <a:t>Soyez modeste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2800" dirty="0"/>
                        <a:t>Soyez</a:t>
                      </a:r>
                      <a:r>
                        <a:rPr lang="fr-FR" sz="2800" baseline="0" dirty="0"/>
                        <a:t> respectueux</a:t>
                      </a:r>
                      <a:endParaRPr lang="fr-FR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3806946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338599"/>
              </p:ext>
            </p:extLst>
          </p:nvPr>
        </p:nvGraphicFramePr>
        <p:xfrm>
          <a:off x="6096000" y="1618488"/>
          <a:ext cx="4640072" cy="2316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40072">
                  <a:extLst>
                    <a:ext uri="{9D8B030D-6E8A-4147-A177-3AD203B41FA5}">
                      <a16:colId xmlns:a16="http://schemas.microsoft.com/office/drawing/2014/main" val="32512131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>
                          <a:solidFill>
                            <a:schemeClr val="bg1"/>
                          </a:solidFill>
                        </a:rPr>
                        <a:t>A ne pas faire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3168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2800" dirty="0"/>
                        <a:t>Ne dites pas : « Je sais ce que vous ressentez »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2800" dirty="0"/>
                        <a:t>Evitez l’indifférence, la fierté, l’arrogance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38069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9973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56C220-85ED-4857-9459-AB65F857B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404872"/>
            <a:ext cx="12192000" cy="978408"/>
          </a:xfrm>
        </p:spPr>
        <p:txBody>
          <a:bodyPr>
            <a:noAutofit/>
          </a:bodyPr>
          <a:lstStyle/>
          <a:p>
            <a:r>
              <a:rPr lang="en-US" sz="3600" b="1" dirty="0" err="1"/>
              <a:t>Réussir</a:t>
            </a:r>
            <a:r>
              <a:rPr lang="en-US" sz="3600" b="1" dirty="0"/>
              <a:t> son entrée </a:t>
            </a:r>
            <a:r>
              <a:rPr lang="en-US" sz="3600" b="1" dirty="0" err="1"/>
              <a:t>dans</a:t>
            </a:r>
            <a:r>
              <a:rPr lang="en-US" sz="3600" b="1" dirty="0"/>
              <a:t> les </a:t>
            </a:r>
            <a:br>
              <a:rPr lang="en-US" sz="3600" b="1" dirty="0"/>
            </a:br>
            <a:r>
              <a:rPr lang="en-US" sz="3600" b="1" dirty="0" err="1"/>
              <a:t>familles</a:t>
            </a:r>
            <a:r>
              <a:rPr lang="en-US" sz="3600" b="1" dirty="0"/>
              <a:t> et les </a:t>
            </a:r>
            <a:r>
              <a:rPr lang="en-US" sz="3600" b="1" dirty="0" err="1"/>
              <a:t>communautés</a:t>
            </a:r>
            <a:r>
              <a:rPr lang="en-US" sz="3600" b="1" dirty="0"/>
              <a:t> </a:t>
            </a:r>
            <a:endParaRPr 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218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56C220-85ED-4857-9459-AB65F857B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78408"/>
          </a:xfrm>
        </p:spPr>
        <p:txBody>
          <a:bodyPr>
            <a:noAutofit/>
          </a:bodyPr>
          <a:lstStyle/>
          <a:p>
            <a:r>
              <a:rPr lang="en-US" sz="3600" b="1" dirty="0" err="1"/>
              <a:t>Réussir</a:t>
            </a:r>
            <a:r>
              <a:rPr lang="en-US" sz="3600" b="1" dirty="0"/>
              <a:t> son entrée </a:t>
            </a:r>
            <a:r>
              <a:rPr lang="en-US" sz="3600" b="1" dirty="0" err="1"/>
              <a:t>dans</a:t>
            </a:r>
            <a:r>
              <a:rPr lang="en-US" sz="3600" b="1" dirty="0"/>
              <a:t> les </a:t>
            </a:r>
            <a:r>
              <a:rPr lang="en-US" sz="3600" b="1" dirty="0" err="1"/>
              <a:t>familles</a:t>
            </a:r>
            <a:r>
              <a:rPr lang="en-US" sz="3600" b="1" dirty="0"/>
              <a:t> et les </a:t>
            </a:r>
            <a:r>
              <a:rPr lang="en-US" sz="3600" b="1" dirty="0" err="1"/>
              <a:t>communautés</a:t>
            </a:r>
            <a:r>
              <a:rPr lang="en-US" sz="3600" b="1" dirty="0"/>
              <a:t> </a:t>
            </a:r>
            <a:endParaRPr 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84632" y="1265001"/>
            <a:ext cx="11222736" cy="4928611"/>
          </a:xfrm>
        </p:spPr>
        <p:txBody>
          <a:bodyPr>
            <a:normAutofit/>
          </a:bodyPr>
          <a:lstStyle/>
          <a:p>
            <a:r>
              <a:rPr lang="en-US" sz="2800" dirty="0" err="1"/>
              <a:t>Etablir</a:t>
            </a:r>
            <a:r>
              <a:rPr lang="en-US" sz="2800" dirty="0"/>
              <a:t> le lien : savoir </a:t>
            </a:r>
            <a:r>
              <a:rPr lang="en-US" sz="2800" dirty="0" err="1"/>
              <a:t>décrypter</a:t>
            </a:r>
            <a:r>
              <a:rPr lang="en-US" sz="2800" dirty="0"/>
              <a:t> les situations </a:t>
            </a:r>
            <a:r>
              <a:rPr lang="en-US" sz="2800" dirty="0" err="1"/>
              <a:t>courantes</a:t>
            </a:r>
            <a:r>
              <a:rPr lang="en-US" sz="2800" dirty="0"/>
              <a:t> et </a:t>
            </a:r>
            <a:r>
              <a:rPr lang="en-US" sz="2800" dirty="0" err="1"/>
              <a:t>s’y</a:t>
            </a:r>
            <a:r>
              <a:rPr lang="en-US" sz="2800" dirty="0"/>
              <a:t> </a:t>
            </a:r>
            <a:r>
              <a:rPr lang="en-US" sz="2800" dirty="0" err="1"/>
              <a:t>inscrire</a:t>
            </a:r>
            <a:r>
              <a:rPr lang="en-US" sz="2800" dirty="0"/>
              <a:t> </a:t>
            </a:r>
          </a:p>
          <a:p>
            <a:r>
              <a:rPr lang="en-US" sz="2800" dirty="0" err="1"/>
              <a:t>Identifiez</a:t>
            </a:r>
            <a:r>
              <a:rPr lang="en-US" sz="2800" dirty="0"/>
              <a:t> les </a:t>
            </a:r>
            <a:r>
              <a:rPr lang="en-US" sz="2800" dirty="0" err="1"/>
              <a:t>portes</a:t>
            </a:r>
            <a:r>
              <a:rPr lang="en-US" sz="2800" dirty="0"/>
              <a:t> </a:t>
            </a:r>
            <a:r>
              <a:rPr lang="en-US" sz="2800" dirty="0" err="1"/>
              <a:t>d’entrée</a:t>
            </a:r>
            <a:r>
              <a:rPr lang="en-US" sz="2800" dirty="0"/>
              <a:t> </a:t>
            </a:r>
            <a:r>
              <a:rPr lang="en-US" sz="2800" dirty="0" err="1"/>
              <a:t>mais</a:t>
            </a:r>
            <a:r>
              <a:rPr lang="en-US" sz="2800" dirty="0"/>
              <a:t> </a:t>
            </a:r>
            <a:r>
              <a:rPr lang="en-US" sz="2800" dirty="0" err="1"/>
              <a:t>respectez</a:t>
            </a:r>
            <a:r>
              <a:rPr lang="en-US" sz="2800" dirty="0"/>
              <a:t> la </a:t>
            </a:r>
            <a:r>
              <a:rPr lang="en-US" sz="2800" dirty="0" err="1"/>
              <a:t>hiérarchie</a:t>
            </a:r>
            <a:r>
              <a:rPr lang="en-US" sz="2800" dirty="0"/>
              <a:t> </a:t>
            </a:r>
            <a:r>
              <a:rPr lang="en-US" sz="2800" dirty="0" err="1"/>
              <a:t>sociale</a:t>
            </a:r>
            <a:r>
              <a:rPr lang="en-US" sz="2800" dirty="0"/>
              <a:t> </a:t>
            </a:r>
            <a:r>
              <a:rPr lang="en-US" sz="2800" dirty="0" err="1"/>
              <a:t>établie</a:t>
            </a:r>
            <a:r>
              <a:rPr lang="en-US" sz="2800" dirty="0"/>
              <a:t> </a:t>
            </a:r>
          </a:p>
          <a:p>
            <a:r>
              <a:rPr lang="en-US" sz="2800" dirty="0" err="1"/>
              <a:t>Prenez</a:t>
            </a:r>
            <a:r>
              <a:rPr lang="en-US" sz="2800" dirty="0"/>
              <a:t> le temps de </a:t>
            </a:r>
            <a:r>
              <a:rPr lang="en-US" sz="2800" dirty="0" err="1"/>
              <a:t>questionner</a:t>
            </a:r>
            <a:r>
              <a:rPr lang="en-US" sz="2800" dirty="0"/>
              <a:t> et </a:t>
            </a:r>
            <a:r>
              <a:rPr lang="en-US" sz="2800" dirty="0" err="1"/>
              <a:t>d’écouter</a:t>
            </a:r>
            <a:r>
              <a:rPr lang="en-US" sz="2800" dirty="0"/>
              <a:t> les points de </a:t>
            </a:r>
            <a:r>
              <a:rPr lang="en-US" sz="2800" dirty="0" err="1"/>
              <a:t>vue</a:t>
            </a:r>
            <a:r>
              <a:rPr lang="en-US" sz="2800" dirty="0"/>
              <a:t> des </a:t>
            </a:r>
            <a:r>
              <a:rPr lang="en-US" sz="2800" dirty="0" err="1"/>
              <a:t>familles</a:t>
            </a:r>
            <a:r>
              <a:rPr lang="en-US" sz="2800" dirty="0"/>
              <a:t>  </a:t>
            </a:r>
          </a:p>
          <a:p>
            <a:r>
              <a:rPr lang="en-US" sz="2800" dirty="0" err="1"/>
              <a:t>Tenir</a:t>
            </a:r>
            <a:r>
              <a:rPr lang="en-US" sz="2800" dirty="0"/>
              <a:t> </a:t>
            </a:r>
            <a:r>
              <a:rPr lang="en-US" sz="2800" dirty="0" err="1"/>
              <a:t>ses</a:t>
            </a:r>
            <a:r>
              <a:rPr lang="en-US" sz="2800" dirty="0"/>
              <a:t> </a:t>
            </a:r>
            <a:r>
              <a:rPr lang="en-US" sz="2800" dirty="0" err="1"/>
              <a:t>promesses</a:t>
            </a:r>
            <a:r>
              <a:rPr lang="en-US" sz="2800" dirty="0"/>
              <a:t> et engagements </a:t>
            </a:r>
            <a:r>
              <a:rPr lang="en-US" sz="2800" dirty="0" err="1"/>
              <a:t>dans</a:t>
            </a:r>
            <a:r>
              <a:rPr lang="en-US" sz="2800" dirty="0"/>
              <a:t> les </a:t>
            </a:r>
            <a:r>
              <a:rPr lang="en-US" sz="2800" dirty="0" err="1"/>
              <a:t>délais</a:t>
            </a:r>
            <a:endParaRPr lang="en-US" sz="2800" dirty="0"/>
          </a:p>
          <a:p>
            <a:r>
              <a:rPr lang="en-US" sz="2800" dirty="0"/>
              <a:t>Ne pas </a:t>
            </a:r>
            <a:r>
              <a:rPr lang="en-US" sz="2800" dirty="0" err="1"/>
              <a:t>mentir</a:t>
            </a:r>
            <a:r>
              <a:rPr lang="en-US" sz="2800" dirty="0"/>
              <a:t>, </a:t>
            </a:r>
            <a:r>
              <a:rPr lang="en-US" sz="2800" dirty="0" err="1"/>
              <a:t>ni</a:t>
            </a:r>
            <a:r>
              <a:rPr lang="en-US" sz="2800" dirty="0"/>
              <a:t> </a:t>
            </a:r>
            <a:r>
              <a:rPr lang="en-US" sz="2800" dirty="0" err="1"/>
              <a:t>inventer</a:t>
            </a:r>
            <a:endParaRPr lang="en-US" sz="2800" dirty="0"/>
          </a:p>
          <a:p>
            <a:r>
              <a:rPr lang="en-US" sz="2800" dirty="0" err="1"/>
              <a:t>Sachez</a:t>
            </a:r>
            <a:r>
              <a:rPr lang="en-US" sz="2800" dirty="0"/>
              <a:t> </a:t>
            </a:r>
            <a:r>
              <a:rPr lang="fr-BE" sz="2800" dirty="0"/>
              <a:t>comprendre le langage</a:t>
            </a:r>
            <a:r>
              <a:rPr lang="en-US" sz="2800" dirty="0"/>
              <a:t> et </a:t>
            </a:r>
            <a:r>
              <a:rPr lang="en-US" sz="2800" dirty="0" err="1"/>
              <a:t>être</a:t>
            </a:r>
            <a:r>
              <a:rPr lang="en-US" sz="2800" dirty="0"/>
              <a:t> sensible aux </a:t>
            </a:r>
            <a:r>
              <a:rPr lang="en-US" sz="2800" dirty="0" err="1"/>
              <a:t>émotions</a:t>
            </a:r>
            <a:r>
              <a:rPr lang="en-US" sz="2800" dirty="0"/>
              <a:t> de la </a:t>
            </a:r>
            <a:r>
              <a:rPr lang="en-US" sz="2800" dirty="0" err="1"/>
              <a:t>famille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78446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56C220-85ED-4857-9459-AB65F857B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8017"/>
            <a:ext cx="12192000" cy="969264"/>
          </a:xfrm>
        </p:spPr>
        <p:txBody>
          <a:bodyPr>
            <a:noAutofit/>
          </a:bodyPr>
          <a:lstStyle/>
          <a:p>
            <a:r>
              <a:rPr lang="fr-FR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Savoir dialoguer avec, comprendre, </a:t>
            </a:r>
            <a:br>
              <a:rPr lang="fr-FR" sz="3600" b="1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fr-FR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et collaborer avec les communautés</a:t>
            </a:r>
            <a:endParaRPr lang="en-US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7240" y="1268011"/>
            <a:ext cx="11497519" cy="5225387"/>
          </a:xfrm>
        </p:spPr>
        <p:txBody>
          <a:bodyPr>
            <a:noAutofit/>
          </a:bodyPr>
          <a:lstStyle/>
          <a:p>
            <a:r>
              <a:rPr lang="fr-FR" sz="2400" dirty="0">
                <a:solidFill>
                  <a:srgbClr val="000000"/>
                </a:solidFill>
                <a:latin typeface="Calibri" panose="020F0502020204030204" pitchFamily="34" charset="0"/>
              </a:rPr>
              <a:t>Savoir comment interroger la communauté (comment, quoi, voudriez-vous, pourquoi…) sans autorité, ni imposition </a:t>
            </a:r>
          </a:p>
          <a:p>
            <a:r>
              <a:rPr lang="fr-FR" sz="2400" dirty="0">
                <a:solidFill>
                  <a:srgbClr val="000000"/>
                </a:solidFill>
                <a:latin typeface="Calibri" panose="020F0502020204030204" pitchFamily="34" charset="0"/>
              </a:rPr>
              <a:t>Entendre et comprendre ce que ressent la communauté (peur, colère, stigmatisation, incrédulité…)</a:t>
            </a:r>
          </a:p>
          <a:p>
            <a:r>
              <a:rPr lang="fr-FR" sz="2400" dirty="0">
                <a:solidFill>
                  <a:srgbClr val="000000"/>
                </a:solidFill>
                <a:latin typeface="Calibri" panose="020F0502020204030204" pitchFamily="34" charset="0"/>
              </a:rPr>
              <a:t>Demander verbalement aux gens d'exprimer leurs craintes et d'exprimer leurs préoccupations</a:t>
            </a:r>
          </a:p>
          <a:p>
            <a:r>
              <a:rPr lang="fr-FR" sz="2400" dirty="0">
                <a:solidFill>
                  <a:srgbClr val="000000"/>
                </a:solidFill>
                <a:latin typeface="Calibri" panose="020F0502020204030204" pitchFamily="34" charset="0"/>
              </a:rPr>
              <a:t>Reconnaître et accepter ces ressentis et montrer une volonté de les comprendre pour mieux aider</a:t>
            </a:r>
          </a:p>
          <a:p>
            <a:r>
              <a:rPr lang="fr-FR" sz="2400" dirty="0">
                <a:solidFill>
                  <a:srgbClr val="000000"/>
                </a:solidFill>
                <a:latin typeface="Calibri" panose="020F0502020204030204" pitchFamily="34" charset="0"/>
              </a:rPr>
              <a:t>Plutôt que de dire aux gens ce qu’il faut faire, il faut les engager dans l’adoption du comportement</a:t>
            </a:r>
          </a:p>
          <a:p>
            <a:r>
              <a:rPr lang="en-US" sz="2400" dirty="0" err="1"/>
              <a:t>Expliquer</a:t>
            </a:r>
            <a:r>
              <a:rPr lang="en-US" sz="2400" dirty="0"/>
              <a:t> les </a:t>
            </a:r>
            <a:r>
              <a:rPr lang="en-US" sz="2400" dirty="0" err="1"/>
              <a:t>differentes</a:t>
            </a:r>
            <a:r>
              <a:rPr lang="en-US" sz="2400" dirty="0"/>
              <a:t> </a:t>
            </a:r>
            <a:r>
              <a:rPr lang="fr-FR" sz="2400" dirty="0">
                <a:solidFill>
                  <a:srgbClr val="000000"/>
                </a:solidFill>
                <a:latin typeface="Calibri" panose="020F0502020204030204" pitchFamily="34" charset="0"/>
              </a:rPr>
              <a:t>é</a:t>
            </a:r>
            <a:r>
              <a:rPr lang="en-US" sz="2400" dirty="0"/>
              <a:t>tapes de la riposte </a:t>
            </a:r>
            <a:r>
              <a:rPr lang="en-US" sz="2400" dirty="0" err="1"/>
              <a:t>afin</a:t>
            </a:r>
            <a:r>
              <a:rPr lang="en-US" sz="2400" dirty="0"/>
              <a:t> </a:t>
            </a:r>
            <a:r>
              <a:rPr lang="en-US" sz="2400" dirty="0" err="1"/>
              <a:t>d’informer</a:t>
            </a:r>
            <a:r>
              <a:rPr lang="en-US" sz="2400" dirty="0"/>
              <a:t> les gens (au </a:t>
            </a:r>
            <a:r>
              <a:rPr lang="en-US" sz="2400" dirty="0" err="1"/>
              <a:t>cas</a:t>
            </a:r>
            <a:r>
              <a:rPr lang="en-US" sz="2400" dirty="0"/>
              <a:t>-par-</a:t>
            </a:r>
            <a:r>
              <a:rPr lang="en-US" sz="2400" dirty="0" err="1"/>
              <a:t>cas</a:t>
            </a:r>
            <a:r>
              <a:rPr lang="en-US" sz="2400" dirty="0"/>
              <a:t>) pour </a:t>
            </a:r>
            <a:r>
              <a:rPr lang="en-US" sz="2400" dirty="0" err="1"/>
              <a:t>pr</a:t>
            </a:r>
            <a:r>
              <a:rPr lang="fr-FR" sz="2400" dirty="0">
                <a:solidFill>
                  <a:srgbClr val="000000"/>
                </a:solidFill>
                <a:latin typeface="Calibri" panose="020F0502020204030204" pitchFamily="34" charset="0"/>
              </a:rPr>
              <a:t>é</a:t>
            </a:r>
            <a:r>
              <a:rPr lang="en-US" sz="2400" dirty="0" err="1"/>
              <a:t>parer</a:t>
            </a:r>
            <a:r>
              <a:rPr lang="en-US" sz="2400" dirty="0"/>
              <a:t> les </a:t>
            </a:r>
            <a:r>
              <a:rPr lang="en-US" sz="2400" dirty="0" err="1"/>
              <a:t>communaut</a:t>
            </a:r>
            <a:r>
              <a:rPr lang="fr-FR" sz="2400" dirty="0">
                <a:solidFill>
                  <a:srgbClr val="000000"/>
                </a:solidFill>
                <a:latin typeface="Calibri" panose="020F0502020204030204" pitchFamily="34" charset="0"/>
              </a:rPr>
              <a:t>é</a:t>
            </a:r>
            <a:r>
              <a:rPr lang="en-US" sz="2400" dirty="0"/>
              <a:t>s</a:t>
            </a:r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288429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758"/>
            <a:ext cx="12192000" cy="11430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Savoir </a:t>
            </a:r>
            <a:r>
              <a:rPr lang="en-US" sz="3600" b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communiquer</a:t>
            </a:r>
            <a:r>
              <a:rPr lang="en-US" sz="36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3600" b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lors</a:t>
            </a:r>
            <a:r>
              <a:rPr lang="en-US" sz="36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des interactions avec les </a:t>
            </a:r>
            <a:r>
              <a:rPr lang="en-US" sz="3600" b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communautés</a:t>
            </a:r>
            <a:r>
              <a:rPr lang="en-US" sz="36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3600" b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dans</a:t>
            </a:r>
            <a:r>
              <a:rPr lang="en-US" sz="36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les interventions de la riposte</a:t>
            </a:r>
            <a:endParaRPr lang="fr-F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577" y="1417325"/>
            <a:ext cx="10972800" cy="4334252"/>
          </a:xfrm>
        </p:spPr>
        <p:txBody>
          <a:bodyPr>
            <a:noAutofit/>
          </a:bodyPr>
          <a:lstStyle/>
          <a:p>
            <a:r>
              <a:rPr lang="fr-FR" sz="2800" dirty="0">
                <a:solidFill>
                  <a:srgbClr val="000000"/>
                </a:solidFill>
              </a:rPr>
              <a:t>Répondre aux questions de manière simple et généreuse</a:t>
            </a:r>
          </a:p>
          <a:p>
            <a:pPr lvl="1"/>
            <a:r>
              <a:rPr lang="fr-FR" sz="2400" dirty="0">
                <a:solidFill>
                  <a:srgbClr val="000000"/>
                </a:solidFill>
              </a:rPr>
              <a:t>Accepter de répondre aux questions que les populations nous posent</a:t>
            </a:r>
          </a:p>
          <a:p>
            <a:r>
              <a:rPr lang="fr-FR" sz="2800" dirty="0">
                <a:solidFill>
                  <a:srgbClr val="000000"/>
                </a:solidFill>
              </a:rPr>
              <a:t>Avoir une communication honnête et transparente</a:t>
            </a:r>
          </a:p>
          <a:p>
            <a:r>
              <a:rPr lang="fr-FR" sz="2800" dirty="0">
                <a:solidFill>
                  <a:srgbClr val="000000"/>
                </a:solidFill>
              </a:rPr>
              <a:t>Reconnaître ses limites, l’incertitude</a:t>
            </a:r>
          </a:p>
          <a:p>
            <a:r>
              <a:rPr lang="en-US" sz="2800" dirty="0" err="1"/>
              <a:t>S’assurer</a:t>
            </a:r>
            <a:r>
              <a:rPr lang="en-US" sz="2800" dirty="0"/>
              <a:t> </a:t>
            </a:r>
            <a:r>
              <a:rPr lang="en-US" sz="2800" dirty="0" err="1"/>
              <a:t>d’avoir</a:t>
            </a:r>
            <a:r>
              <a:rPr lang="en-US" sz="2800" dirty="0"/>
              <a:t> la bonne information </a:t>
            </a:r>
            <a:r>
              <a:rPr lang="en-US" sz="2800" dirty="0" err="1"/>
              <a:t>complète</a:t>
            </a:r>
            <a:endParaRPr lang="en-US" sz="2800" dirty="0"/>
          </a:p>
          <a:p>
            <a:r>
              <a:rPr lang="en-US" sz="2800" dirty="0" err="1"/>
              <a:t>Etablir</a:t>
            </a:r>
            <a:r>
              <a:rPr lang="en-US" sz="2800" dirty="0"/>
              <a:t> </a:t>
            </a:r>
            <a:r>
              <a:rPr lang="en-US" sz="2800" dirty="0" err="1"/>
              <a:t>une</a:t>
            </a:r>
            <a:r>
              <a:rPr lang="en-US" sz="2800" dirty="0"/>
              <a:t> relation de </a:t>
            </a:r>
            <a:r>
              <a:rPr lang="en-US" sz="2800" dirty="0" err="1"/>
              <a:t>confiance</a:t>
            </a:r>
            <a:endParaRPr lang="fr-FR" sz="2800" dirty="0">
              <a:solidFill>
                <a:srgbClr val="000000"/>
              </a:solidFill>
            </a:endParaRPr>
          </a:p>
          <a:p>
            <a:r>
              <a:rPr lang="fr-FR" sz="2800" dirty="0">
                <a:solidFill>
                  <a:srgbClr val="000000"/>
                </a:solidFill>
              </a:rPr>
              <a:t>Communiquer de manière dynamique (ça peut changer) </a:t>
            </a:r>
          </a:p>
          <a:p>
            <a:pPr lvl="1"/>
            <a:r>
              <a:rPr lang="fr-FR" sz="2400" dirty="0">
                <a:solidFill>
                  <a:srgbClr val="000000"/>
                </a:solidFill>
              </a:rPr>
              <a:t>Nécessite le feedback aux communautés</a:t>
            </a:r>
          </a:p>
          <a:p>
            <a:pPr lvl="1"/>
            <a:r>
              <a:rPr lang="fr-FR" sz="2400" dirty="0">
                <a:solidFill>
                  <a:srgbClr val="000000"/>
                </a:solidFill>
              </a:rPr>
              <a:t>Exemple de la vaccination des femmes enceintes, allaitantes et des bébés de plus de 6 mois, interdite avant et qui est maintenant mise en œuvre</a:t>
            </a:r>
          </a:p>
          <a:p>
            <a:r>
              <a:rPr lang="fr-FR" sz="2800" dirty="0">
                <a:solidFill>
                  <a:srgbClr val="000000"/>
                </a:solidFill>
              </a:rPr>
              <a:t>Faire un feedback aux familles lorsque les décisions changent </a:t>
            </a:r>
            <a:endParaRPr lang="fr-F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52520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87552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Observer et </a:t>
            </a:r>
            <a:r>
              <a:rPr lang="en-US" sz="3600" b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décrypter</a:t>
            </a:r>
            <a:r>
              <a:rPr lang="en-US" sz="36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la communication non </a:t>
            </a:r>
            <a:r>
              <a:rPr lang="en-US" sz="3600" b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verbale</a:t>
            </a:r>
            <a:r>
              <a:rPr lang="en-US" sz="36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fr-F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58748"/>
            <a:ext cx="10972800" cy="1097276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000000"/>
                </a:solidFill>
                <a:latin typeface="Calibri" panose="020F0502020204030204" pitchFamily="34" charset="0"/>
              </a:rPr>
              <a:t>Savoir décrypter ce que les communautés ne disent pas, mais pensent (silences, regard, langage corporel)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15</a:t>
            </a:fld>
            <a:endParaRPr lang="fr-FR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1209171"/>
            <a:ext cx="10972800" cy="68363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b="1" dirty="0">
                <a:solidFill>
                  <a:srgbClr val="339933"/>
                </a:solidFill>
              </a:rPr>
              <a:t>Exercice : Qu’est-ce que la communication non-verbale ?</a:t>
            </a:r>
          </a:p>
        </p:txBody>
      </p:sp>
    </p:spTree>
    <p:extLst>
      <p:ext uri="{BB962C8B-B14F-4D97-AF65-F5344CB8AC3E}">
        <p14:creationId xmlns:p14="http://schemas.microsoft.com/office/powerpoint/2010/main" val="23805514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73" y="125084"/>
            <a:ext cx="12192000" cy="804354"/>
          </a:xfrm>
        </p:spPr>
        <p:txBody>
          <a:bodyPr>
            <a:noAutofit/>
          </a:bodyPr>
          <a:lstStyle/>
          <a:p>
            <a:r>
              <a:rPr lang="en-US" sz="3600" b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Soyez</a:t>
            </a:r>
            <a:r>
              <a:rPr lang="en-US" sz="36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3600" b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respectueux</a:t>
            </a:r>
            <a:r>
              <a:rPr lang="en-US" sz="36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FR" sz="3600" b="1" dirty="0"/>
              <a:t>pour maintenir l’ordre social : le geste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16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591115"/>
              </p:ext>
            </p:extLst>
          </p:nvPr>
        </p:nvGraphicFramePr>
        <p:xfrm>
          <a:off x="743853" y="1022036"/>
          <a:ext cx="5152175" cy="5516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52175">
                  <a:extLst>
                    <a:ext uri="{9D8B030D-6E8A-4147-A177-3AD203B41FA5}">
                      <a16:colId xmlns:a16="http://schemas.microsoft.com/office/drawing/2014/main" val="32512131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>
                          <a:solidFill>
                            <a:schemeClr val="bg1"/>
                          </a:solidFill>
                        </a:rPr>
                        <a:t>A ne pas faire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3168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sz="2800" dirty="0"/>
                        <a:t>Ne buvez pas</a:t>
                      </a:r>
                      <a:r>
                        <a:rPr lang="fr-FR" sz="2800" baseline="0" dirty="0"/>
                        <a:t> d</a:t>
                      </a:r>
                      <a:r>
                        <a:rPr lang="fr-FR" sz="2800" dirty="0"/>
                        <a:t>’alcool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3806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2800" dirty="0"/>
                        <a:t>Ne courtisez</a:t>
                      </a:r>
                      <a:r>
                        <a:rPr lang="fr-FR" sz="2800" baseline="0" dirty="0"/>
                        <a:t> pas les</a:t>
                      </a:r>
                      <a:r>
                        <a:rPr lang="fr-FR" sz="2800" dirty="0"/>
                        <a:t> jeunes filles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0185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2800" dirty="0"/>
                        <a:t>Ne riez pas dans une maison endeuillée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8044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N’utilisez pas les toilettes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368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 mangez pas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1677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 touchez personne, gardez vos distances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1250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 serrez pas les mains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1884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2800" dirty="0"/>
                        <a:t>Ne restez</a:t>
                      </a:r>
                      <a:r>
                        <a:rPr lang="fr-FR" sz="2800" baseline="0" dirty="0"/>
                        <a:t> pas fig</a:t>
                      </a:r>
                      <a:r>
                        <a:rPr lang="fr-FR" sz="2800" dirty="0"/>
                        <a:t>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2890118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866693"/>
              </p:ext>
            </p:extLst>
          </p:nvPr>
        </p:nvGraphicFramePr>
        <p:xfrm>
          <a:off x="6272690" y="1022036"/>
          <a:ext cx="5451192" cy="3017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51192">
                  <a:extLst>
                    <a:ext uri="{9D8B030D-6E8A-4147-A177-3AD203B41FA5}">
                      <a16:colId xmlns:a16="http://schemas.microsoft.com/office/drawing/2014/main" val="32512131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>
                          <a:solidFill>
                            <a:schemeClr val="bg1"/>
                          </a:solidFill>
                        </a:rPr>
                        <a:t>A faire</a:t>
                      </a:r>
                    </a:p>
                  </a:txBody>
                  <a:tcPr>
                    <a:solidFill>
                      <a:srgbClr val="3399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3168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2800" dirty="0"/>
                        <a:t>Ayez</a:t>
                      </a:r>
                      <a:r>
                        <a:rPr lang="fr-FR" sz="2800" baseline="0" dirty="0"/>
                        <a:t> un regard compatissant</a:t>
                      </a:r>
                      <a:endParaRPr lang="fr-FR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0185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2800" dirty="0"/>
                        <a:t>Utilisez</a:t>
                      </a:r>
                      <a:r>
                        <a:rPr lang="fr-FR" sz="2800" baseline="0" dirty="0"/>
                        <a:t> un autre geste au lieu de serrer les mains</a:t>
                      </a:r>
                      <a:endParaRPr lang="fr-FR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8044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2800" dirty="0"/>
                        <a:t>Regarder</a:t>
                      </a:r>
                      <a:r>
                        <a:rPr lang="fr-FR" sz="2800" baseline="0" dirty="0"/>
                        <a:t> les gens autour de vous</a:t>
                      </a:r>
                      <a:endParaRPr lang="fr-FR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1250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800" i="0" dirty="0" err="1"/>
                        <a:t>Prenez</a:t>
                      </a:r>
                      <a:r>
                        <a:rPr lang="en-US" sz="2800" i="0" baseline="0" dirty="0"/>
                        <a:t> </a:t>
                      </a:r>
                      <a:r>
                        <a:rPr lang="en-US" sz="2800" i="0" baseline="0" dirty="0" err="1"/>
                        <a:t>votre</a:t>
                      </a:r>
                      <a:r>
                        <a:rPr lang="en-US" sz="2800" i="0" baseline="0" dirty="0"/>
                        <a:t> temps pendant la </a:t>
                      </a:r>
                      <a:r>
                        <a:rPr lang="en-US" sz="2800" i="0" baseline="0" dirty="0" err="1"/>
                        <a:t>visite</a:t>
                      </a:r>
                      <a:endParaRPr lang="en-US" sz="280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18847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28065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0046"/>
            <a:ext cx="12192000" cy="804354"/>
          </a:xfrm>
        </p:spPr>
        <p:txBody>
          <a:bodyPr>
            <a:noAutofit/>
          </a:bodyPr>
          <a:lstStyle/>
          <a:p>
            <a:r>
              <a:rPr lang="en-US" sz="3600" b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Soyez</a:t>
            </a:r>
            <a:r>
              <a:rPr lang="en-US" sz="36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3600" b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respectueux</a:t>
            </a:r>
            <a:r>
              <a:rPr lang="en-US" sz="36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FR" sz="3600" b="1" dirty="0"/>
              <a:t>pour maintenir l’ordre social : la parole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17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8233789"/>
              </p:ext>
            </p:extLst>
          </p:nvPr>
        </p:nvGraphicFramePr>
        <p:xfrm>
          <a:off x="292608" y="1251458"/>
          <a:ext cx="5240445" cy="28407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40445">
                  <a:extLst>
                    <a:ext uri="{9D8B030D-6E8A-4147-A177-3AD203B41FA5}">
                      <a16:colId xmlns:a16="http://schemas.microsoft.com/office/drawing/2014/main" val="32512131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>
                          <a:solidFill>
                            <a:schemeClr val="bg1"/>
                          </a:solidFill>
                        </a:rPr>
                        <a:t>A ne pas faire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3168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2800" dirty="0"/>
                        <a:t>Ne vous fâchez pas, ne ridiculisez pas, ne vous impatientez pas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0185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1300"/>
                        </a:spcBef>
                      </a:pPr>
                      <a:r>
                        <a:rPr lang="fr-FR" sz="2800" dirty="0"/>
                        <a:t>Evitez de parler trop, pas assez, simultanément </a:t>
                      </a:r>
                      <a:endParaRPr lang="en-US" sz="28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1250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2800" dirty="0"/>
                        <a:t>Evitez une voix monotone </a:t>
                      </a:r>
                      <a:endParaRPr lang="en-US" sz="28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1884765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7924873"/>
              </p:ext>
            </p:extLst>
          </p:nvPr>
        </p:nvGraphicFramePr>
        <p:xfrm>
          <a:off x="5918719" y="1251458"/>
          <a:ext cx="5959337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59337">
                  <a:extLst>
                    <a:ext uri="{9D8B030D-6E8A-4147-A177-3AD203B41FA5}">
                      <a16:colId xmlns:a16="http://schemas.microsoft.com/office/drawing/2014/main" val="32512131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>
                          <a:solidFill>
                            <a:schemeClr val="bg1"/>
                          </a:solidFill>
                        </a:rPr>
                        <a:t>A faire</a:t>
                      </a:r>
                    </a:p>
                  </a:txBody>
                  <a:tcPr>
                    <a:solidFill>
                      <a:srgbClr val="3399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3168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2800" dirty="0"/>
                        <a:t>Saluez tous</a:t>
                      </a:r>
                      <a:r>
                        <a:rPr lang="fr-FR" sz="2800" baseline="0" dirty="0"/>
                        <a:t> le monde </a:t>
                      </a:r>
                      <a:r>
                        <a:rPr lang="fr-FR" sz="2800" b="1" baseline="0" dirty="0">
                          <a:solidFill>
                            <a:srgbClr val="C00000"/>
                          </a:solidFill>
                        </a:rPr>
                        <a:t>(sans les toucher)</a:t>
                      </a:r>
                      <a:endParaRPr lang="fr-FR" sz="2800" b="1" dirty="0">
                        <a:solidFill>
                          <a:srgbClr val="C0000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sz="2800" baseline="0" dirty="0"/>
                        <a:t>et pr</a:t>
                      </a:r>
                      <a:r>
                        <a:rPr lang="fr-FR" sz="2800" dirty="0"/>
                        <a:t>é</a:t>
                      </a:r>
                      <a:r>
                        <a:rPr lang="fr-FR" sz="2800" baseline="0" dirty="0"/>
                        <a:t>sentez-vous</a:t>
                      </a:r>
                      <a:endParaRPr lang="fr-FR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3806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2800" dirty="0"/>
                        <a:t>Présentez vos condoléances si…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1250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800" i="0" dirty="0" err="1"/>
                        <a:t>Gardez</a:t>
                      </a:r>
                      <a:r>
                        <a:rPr lang="en-US" sz="2800" i="0" dirty="0"/>
                        <a:t> </a:t>
                      </a:r>
                      <a:r>
                        <a:rPr lang="en-US" sz="2800" i="0" dirty="0" err="1"/>
                        <a:t>votre</a:t>
                      </a:r>
                      <a:r>
                        <a:rPr lang="en-US" sz="2800" i="0" dirty="0"/>
                        <a:t> </a:t>
                      </a:r>
                      <a:r>
                        <a:rPr lang="en-US" sz="2800" i="0" dirty="0" err="1"/>
                        <a:t>calme</a:t>
                      </a:r>
                      <a:endParaRPr lang="en-US" sz="280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18834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2800" dirty="0"/>
                        <a:t>Soyez interactif  </a:t>
                      </a:r>
                      <a:endParaRPr lang="en-US" sz="28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53306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2800" dirty="0"/>
                        <a:t>Soyez diplomatique quand vous avez de mauvaises réponses ou réactions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18847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51658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0046"/>
            <a:ext cx="12192000" cy="804354"/>
          </a:xfrm>
        </p:spPr>
        <p:txBody>
          <a:bodyPr>
            <a:noAutofit/>
          </a:bodyPr>
          <a:lstStyle/>
          <a:p>
            <a:r>
              <a:rPr lang="en-US" sz="3600" b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Soyez</a:t>
            </a:r>
            <a:r>
              <a:rPr lang="en-US" sz="36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3600" b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respectueux</a:t>
            </a:r>
            <a:r>
              <a:rPr lang="en-US" sz="36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FR" sz="3600" b="1" dirty="0"/>
              <a:t>pour maintenir l’ordre social : le message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18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223642"/>
              </p:ext>
            </p:extLst>
          </p:nvPr>
        </p:nvGraphicFramePr>
        <p:xfrm>
          <a:off x="292608" y="1378783"/>
          <a:ext cx="5240445" cy="37856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40445">
                  <a:extLst>
                    <a:ext uri="{9D8B030D-6E8A-4147-A177-3AD203B41FA5}">
                      <a16:colId xmlns:a16="http://schemas.microsoft.com/office/drawing/2014/main" val="32512131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>
                          <a:solidFill>
                            <a:schemeClr val="bg1"/>
                          </a:solidFill>
                        </a:rPr>
                        <a:t>A ne pas faire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3168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Bef>
                          <a:spcPts val="1300"/>
                        </a:spcBef>
                      </a:pPr>
                      <a:r>
                        <a:rPr lang="fr-FR" sz="2800" dirty="0"/>
                        <a:t>N’utilisez pas de mots compliqués, difficiles, techniques, longs</a:t>
                      </a:r>
                      <a:endParaRPr lang="en-US" sz="28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3806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2800" dirty="0"/>
                        <a:t>N’utilisez</a:t>
                      </a:r>
                      <a:r>
                        <a:rPr lang="fr-FR" sz="2800" baseline="0" dirty="0"/>
                        <a:t> pas le jargon médical</a:t>
                      </a:r>
                      <a:endParaRPr lang="fr-FR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0185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BE" sz="2800" dirty="0"/>
                        <a:t>N’inventez pas quand vous n’avez pas la réponse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2105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BE" sz="2800" dirty="0"/>
                        <a:t>Ne donnez pas des faux messages pour convaincre les gens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415591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220757"/>
              </p:ext>
            </p:extLst>
          </p:nvPr>
        </p:nvGraphicFramePr>
        <p:xfrm>
          <a:off x="5918719" y="1378783"/>
          <a:ext cx="5959337" cy="3535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59337">
                  <a:extLst>
                    <a:ext uri="{9D8B030D-6E8A-4147-A177-3AD203B41FA5}">
                      <a16:colId xmlns:a16="http://schemas.microsoft.com/office/drawing/2014/main" val="32512131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>
                          <a:solidFill>
                            <a:schemeClr val="bg1"/>
                          </a:solidFill>
                        </a:rPr>
                        <a:t>A faire</a:t>
                      </a:r>
                    </a:p>
                  </a:txBody>
                  <a:tcPr>
                    <a:solidFill>
                      <a:srgbClr val="3399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3168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sz="2800" dirty="0"/>
                        <a:t>Utilisez</a:t>
                      </a:r>
                      <a:r>
                        <a:rPr lang="fr-FR" sz="2800" baseline="0" dirty="0"/>
                        <a:t> un langage simple et clair</a:t>
                      </a:r>
                      <a:endParaRPr lang="fr-FR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32793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2800" dirty="0"/>
                        <a:t>Utilisez toujours la langue locale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3806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2800" dirty="0"/>
                        <a:t>Encouragez les questions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1250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2800" dirty="0"/>
                        <a:t>Ecoutez attentivement et répétez ce que la personne a dit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1884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BE" sz="2800" dirty="0"/>
                        <a:t>Soyez honnête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38785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64614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31640"/>
          </a:xfrm>
        </p:spPr>
        <p:txBody>
          <a:bodyPr>
            <a:noAutofit/>
          </a:bodyPr>
          <a:lstStyle/>
          <a:p>
            <a:pPr lvl="0"/>
            <a:r>
              <a:rPr lang="fr-FR" sz="3600" b="1" dirty="0"/>
              <a:t>Pour rassurer les familles : quelques techniques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165" y="1331640"/>
            <a:ext cx="11217669" cy="4758264"/>
          </a:xfrm>
        </p:spPr>
        <p:txBody>
          <a:bodyPr>
            <a:noAutofit/>
          </a:bodyPr>
          <a:lstStyle/>
          <a:p>
            <a:pPr marL="284163" lvl="1" indent="-284163">
              <a:buFont typeface="Arial" panose="020B0604020202020204" pitchFamily="34" charset="0"/>
              <a:buChar char="•"/>
            </a:pPr>
            <a:r>
              <a:rPr lang="fr-FR" dirty="0"/>
              <a:t>Saluez tout la famille </a:t>
            </a:r>
            <a:r>
              <a:rPr lang="fr-FR" b="1" dirty="0">
                <a:solidFill>
                  <a:srgbClr val="C00000"/>
                </a:solidFill>
              </a:rPr>
              <a:t>(sans toucher)</a:t>
            </a:r>
            <a:endParaRPr lang="en-US" b="1" dirty="0">
              <a:solidFill>
                <a:srgbClr val="C00000"/>
              </a:solidFill>
            </a:endParaRPr>
          </a:p>
          <a:p>
            <a:pPr marL="284163" lvl="1" indent="-284163">
              <a:buFont typeface="Arial" panose="020B0604020202020204" pitchFamily="34" charset="0"/>
              <a:buChar char="•"/>
            </a:pPr>
            <a:r>
              <a:rPr lang="fr-FR" dirty="0"/>
              <a:t>Créez une atmosphère de dialogue</a:t>
            </a:r>
            <a:endParaRPr lang="en-US" dirty="0"/>
          </a:p>
          <a:p>
            <a:pPr marL="284163" lvl="1" indent="-284163">
              <a:buFont typeface="Arial" panose="020B0604020202020204" pitchFamily="34" charset="0"/>
              <a:buChar char="•"/>
            </a:pPr>
            <a:r>
              <a:rPr lang="fr-FR" dirty="0"/>
              <a:t>Exprimez compassion, solidarité, et respect</a:t>
            </a:r>
            <a:endParaRPr lang="en-US" dirty="0"/>
          </a:p>
          <a:p>
            <a:pPr marL="284163" lvl="1" indent="-284163">
              <a:buFont typeface="Arial" panose="020B0604020202020204" pitchFamily="34" charset="0"/>
              <a:buChar char="•"/>
            </a:pPr>
            <a:r>
              <a:rPr lang="fr-FR" dirty="0"/>
              <a:t>Soyez patients, c’est un moment très stressant et difficile pour les familles</a:t>
            </a:r>
            <a:endParaRPr lang="en-US" dirty="0"/>
          </a:p>
          <a:p>
            <a:pPr marL="284163" lvl="1" indent="-284163">
              <a:buFont typeface="Arial" panose="020B0604020202020204" pitchFamily="34" charset="0"/>
              <a:buChar char="•"/>
            </a:pPr>
            <a:r>
              <a:rPr lang="fr-FR" dirty="0"/>
              <a:t>Sollicitez les questions</a:t>
            </a:r>
          </a:p>
          <a:p>
            <a:pPr marL="284163" lvl="1" indent="-284163">
              <a:buFont typeface="Arial" panose="020B0604020202020204" pitchFamily="34" charset="0"/>
              <a:buChar char="•"/>
            </a:pPr>
            <a:r>
              <a:rPr lang="fr-FR" dirty="0"/>
              <a:t>Echangez vos coordonn</a:t>
            </a:r>
            <a:r>
              <a:rPr lang="fr-FR" dirty="0">
                <a:latin typeface="Calibri"/>
              </a:rPr>
              <a:t>ées</a:t>
            </a:r>
          </a:p>
          <a:p>
            <a:pPr marL="284163" lvl="1" indent="-284163">
              <a:buFont typeface="Arial" panose="020B0604020202020204" pitchFamily="34" charset="0"/>
              <a:buChar char="•"/>
            </a:pPr>
            <a:r>
              <a:rPr lang="fr-FR" dirty="0">
                <a:latin typeface="Calibri"/>
              </a:rPr>
              <a:t>Dites-leur</a:t>
            </a:r>
            <a:r>
              <a:rPr lang="fr-FR" dirty="0"/>
              <a:t> de vous appeler </a:t>
            </a:r>
            <a:r>
              <a:rPr lang="fr-FR" b="1" dirty="0">
                <a:solidFill>
                  <a:srgbClr val="C00000"/>
                </a:solidFill>
              </a:rPr>
              <a:t>immédiatement</a:t>
            </a:r>
            <a:r>
              <a:rPr lang="fr-FR" dirty="0"/>
              <a:t> s’ils ont des questions ou s’ils commencent à se sentir malade</a:t>
            </a:r>
          </a:p>
          <a:p>
            <a:pPr marL="284163" lvl="1" indent="-284163">
              <a:buFont typeface="Arial" panose="020B0604020202020204" pitchFamily="34" charset="0"/>
              <a:buChar char="•"/>
            </a:pPr>
            <a:r>
              <a:rPr lang="fr-FR" dirty="0"/>
              <a:t>Etablissez une relation de confiance </a:t>
            </a:r>
            <a:endParaRPr lang="en-US" dirty="0"/>
          </a:p>
          <a:p>
            <a:endParaRPr lang="fr-BE" sz="2800" dirty="0"/>
          </a:p>
          <a:p>
            <a:endParaRPr lang="fr-BE" sz="2800" dirty="0"/>
          </a:p>
        </p:txBody>
      </p:sp>
    </p:spTree>
    <p:extLst>
      <p:ext uri="{BB962C8B-B14F-4D97-AF65-F5344CB8AC3E}">
        <p14:creationId xmlns:p14="http://schemas.microsoft.com/office/powerpoint/2010/main" val="867834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</p:spPr>
        <p:txBody>
          <a:bodyPr>
            <a:normAutofit/>
          </a:bodyPr>
          <a:lstStyle/>
          <a:p>
            <a:r>
              <a:rPr lang="en-US" sz="3600" b="1" dirty="0" err="1"/>
              <a:t>Objectifs</a:t>
            </a:r>
            <a:r>
              <a:rPr lang="en-US" sz="3600" b="1" dirty="0"/>
              <a:t> de la session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98" y="1432676"/>
            <a:ext cx="10502537" cy="1460995"/>
          </a:xfrm>
        </p:spPr>
        <p:txBody>
          <a:bodyPr>
            <a:normAutofit/>
          </a:bodyPr>
          <a:lstStyle/>
          <a:p>
            <a:r>
              <a:rPr lang="en-US" sz="2800" dirty="0" err="1"/>
              <a:t>Comprendre</a:t>
            </a:r>
            <a:r>
              <a:rPr lang="en-US" sz="2800" dirty="0"/>
              <a:t> </a:t>
            </a:r>
            <a:r>
              <a:rPr lang="en-US" sz="2800" dirty="0" err="1"/>
              <a:t>ce</a:t>
            </a:r>
            <a:r>
              <a:rPr lang="en-US" sz="2800" dirty="0"/>
              <a:t> </a:t>
            </a:r>
            <a:r>
              <a:rPr lang="en-US" sz="2800" dirty="0" err="1"/>
              <a:t>qu’est</a:t>
            </a:r>
            <a:r>
              <a:rPr lang="en-US" sz="2800" dirty="0"/>
              <a:t> </a:t>
            </a:r>
            <a:r>
              <a:rPr lang="en-US" sz="2800" dirty="0" err="1"/>
              <a:t>l’empathie</a:t>
            </a:r>
            <a:r>
              <a:rPr lang="en-US" sz="2800" dirty="0"/>
              <a:t> pour </a:t>
            </a:r>
            <a:r>
              <a:rPr lang="en-US" sz="2800" dirty="0" err="1"/>
              <a:t>l’utiliser</a:t>
            </a:r>
            <a:r>
              <a:rPr lang="en-US" sz="2800" dirty="0"/>
              <a:t> </a:t>
            </a:r>
            <a:r>
              <a:rPr lang="en-US" sz="2800" dirty="0" err="1"/>
              <a:t>dans</a:t>
            </a:r>
            <a:r>
              <a:rPr lang="en-US" sz="2800" dirty="0"/>
              <a:t> la </a:t>
            </a:r>
            <a:r>
              <a:rPr lang="en-US" sz="2800" dirty="0" err="1"/>
              <a:t>réponse</a:t>
            </a:r>
            <a:endParaRPr lang="en-US" sz="2800" dirty="0"/>
          </a:p>
          <a:p>
            <a:r>
              <a:rPr lang="en-US" sz="2800" dirty="0"/>
              <a:t>Savoir comment se </a:t>
            </a:r>
            <a:r>
              <a:rPr lang="en-US" sz="2800" dirty="0" err="1"/>
              <a:t>comporter</a:t>
            </a:r>
            <a:r>
              <a:rPr lang="en-US" sz="2800" dirty="0"/>
              <a:t> pour </a:t>
            </a:r>
            <a:r>
              <a:rPr lang="en-US" sz="2800" dirty="0" err="1"/>
              <a:t>humaniser</a:t>
            </a:r>
            <a:r>
              <a:rPr lang="en-US" sz="2800" dirty="0"/>
              <a:t> la </a:t>
            </a:r>
            <a:r>
              <a:rPr lang="en-US" sz="2800" dirty="0" err="1"/>
              <a:t>réponse</a:t>
            </a:r>
            <a:endParaRPr lang="en-US" sz="2800" dirty="0"/>
          </a:p>
          <a:p>
            <a:endParaRPr lang="fr-FR" sz="28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68791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36057"/>
            <a:ext cx="12192000" cy="7997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400" b="1" dirty="0"/>
              <a:t>Le feedback communautaire </a:t>
            </a:r>
            <a:endParaRPr lang="en-US" sz="6000" b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31024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56C220-85ED-4857-9459-AB65F857B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69264"/>
          </a:xfrm>
        </p:spPr>
        <p:txBody>
          <a:bodyPr/>
          <a:lstStyle/>
          <a:p>
            <a:r>
              <a:rPr lang="fr-BE" sz="3600" b="1" dirty="0">
                <a:latin typeface="Calibri" panose="020F0502020204030204" pitchFamily="34" charset="0"/>
                <a:cs typeface="Calibri" panose="020F0502020204030204" pitchFamily="34" charset="0"/>
              </a:rPr>
              <a:t>Challenges liés au contexte</a:t>
            </a:r>
            <a:endParaRPr lang="en-US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1D5B7E1-A201-483B-ACB5-4B229BE48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787" y="2892633"/>
            <a:ext cx="10972800" cy="277062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2800" dirty="0" err="1"/>
              <a:t>Rumeurs</a:t>
            </a:r>
            <a:r>
              <a:rPr lang="en-US" sz="2800" dirty="0"/>
              <a:t> et </a:t>
            </a:r>
            <a:r>
              <a:rPr lang="en-US" sz="2800" dirty="0" err="1"/>
              <a:t>questionnement</a:t>
            </a:r>
            <a:r>
              <a:rPr lang="en-US" sz="2800" dirty="0"/>
              <a:t> de la </a:t>
            </a:r>
            <a:r>
              <a:rPr lang="en-US" sz="2800" dirty="0" err="1"/>
              <a:t>communauté</a:t>
            </a:r>
            <a:endParaRPr lang="en-US" sz="2800" dirty="0"/>
          </a:p>
          <a:p>
            <a:pPr lvl="0"/>
            <a:r>
              <a:rPr lang="en-US" sz="2800" dirty="0" err="1"/>
              <a:t>Réticences</a:t>
            </a:r>
            <a:r>
              <a:rPr lang="en-US" sz="2800" dirty="0"/>
              <a:t>/</a:t>
            </a:r>
            <a:r>
              <a:rPr lang="en-US" sz="2800" dirty="0" err="1"/>
              <a:t>refus</a:t>
            </a:r>
            <a:r>
              <a:rPr lang="en-US" sz="2800" dirty="0"/>
              <a:t>/resistances </a:t>
            </a:r>
            <a:r>
              <a:rPr lang="en-US" sz="2800" dirty="0" err="1"/>
              <a:t>communautaires</a:t>
            </a:r>
            <a:endParaRPr lang="en-US" sz="2800" dirty="0"/>
          </a:p>
          <a:p>
            <a:pPr lvl="0"/>
            <a:r>
              <a:rPr lang="en-US" sz="2800" dirty="0" err="1"/>
              <a:t>Mobilité</a:t>
            </a:r>
            <a:r>
              <a:rPr lang="en-US" sz="2800" dirty="0"/>
              <a:t> de la population</a:t>
            </a:r>
          </a:p>
          <a:p>
            <a:pPr lvl="0"/>
            <a:r>
              <a:rPr lang="en-US" sz="2800" dirty="0" err="1"/>
              <a:t>Technologie</a:t>
            </a:r>
            <a:r>
              <a:rPr lang="en-US" sz="2800" dirty="0"/>
              <a:t> mobile/</a:t>
            </a:r>
            <a:r>
              <a:rPr lang="en-US" sz="2800" dirty="0" err="1"/>
              <a:t>médias</a:t>
            </a:r>
            <a:r>
              <a:rPr lang="en-US" sz="2800" dirty="0"/>
              <a:t> </a:t>
            </a:r>
            <a:r>
              <a:rPr lang="en-US" sz="2800" dirty="0" err="1"/>
              <a:t>sociaux</a:t>
            </a:r>
            <a:endParaRPr lang="en-US" sz="2800" dirty="0"/>
          </a:p>
          <a:p>
            <a:pPr lvl="0"/>
            <a:r>
              <a:rPr lang="en-US" sz="2800" dirty="0" err="1"/>
              <a:t>Climat</a:t>
            </a:r>
            <a:r>
              <a:rPr lang="en-US" sz="2800" dirty="0"/>
              <a:t> politique/</a:t>
            </a:r>
            <a:r>
              <a:rPr lang="en-US" sz="2800" dirty="0" err="1"/>
              <a:t>conflit</a:t>
            </a:r>
            <a:endParaRPr lang="en-US" sz="2800" dirty="0"/>
          </a:p>
          <a:p>
            <a:pPr lvl="0"/>
            <a:r>
              <a:rPr lang="en-US" sz="2800" dirty="0" err="1"/>
              <a:t>L’insécurité</a:t>
            </a:r>
            <a:endParaRPr lang="en-US" sz="2800" dirty="0"/>
          </a:p>
          <a:p>
            <a:endParaRPr lang="en-US" sz="28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9FFAC4B-A605-4585-88AE-187DBF778B87}"/>
              </a:ext>
            </a:extLst>
          </p:cNvPr>
          <p:cNvSpPr txBox="1">
            <a:spLocks/>
          </p:cNvSpPr>
          <p:nvPr/>
        </p:nvSpPr>
        <p:spPr>
          <a:xfrm>
            <a:off x="701040" y="1261877"/>
            <a:ext cx="10972800" cy="100676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800" b="1" dirty="0">
                <a:solidFill>
                  <a:srgbClr val="339933"/>
                </a:solidFill>
              </a:rPr>
              <a:t>Discussion : </a:t>
            </a:r>
            <a:r>
              <a:rPr lang="en-US" sz="2800" b="1" dirty="0" err="1">
                <a:solidFill>
                  <a:srgbClr val="339933"/>
                </a:solidFill>
              </a:rPr>
              <a:t>Quels</a:t>
            </a:r>
            <a:r>
              <a:rPr lang="en-US" sz="2800" b="1" dirty="0">
                <a:solidFill>
                  <a:srgbClr val="339933"/>
                </a:solidFill>
              </a:rPr>
              <a:t> </a:t>
            </a:r>
            <a:r>
              <a:rPr lang="en-US" sz="2800" b="1" dirty="0" err="1">
                <a:solidFill>
                  <a:srgbClr val="339933"/>
                </a:solidFill>
              </a:rPr>
              <a:t>sont</a:t>
            </a:r>
            <a:r>
              <a:rPr lang="en-US" sz="2800" b="1" dirty="0">
                <a:solidFill>
                  <a:srgbClr val="339933"/>
                </a:solidFill>
              </a:rPr>
              <a:t> les challenges </a:t>
            </a:r>
            <a:r>
              <a:rPr lang="fr-CD" sz="2800" b="1" dirty="0">
                <a:solidFill>
                  <a:srgbClr val="339933"/>
                </a:solidFill>
              </a:rPr>
              <a:t>liés</a:t>
            </a:r>
            <a:r>
              <a:rPr lang="en-US" sz="2800" b="1" dirty="0">
                <a:solidFill>
                  <a:srgbClr val="339933"/>
                </a:solidFill>
              </a:rPr>
              <a:t> au </a:t>
            </a:r>
            <a:r>
              <a:rPr lang="en-US" sz="2800" b="1" dirty="0" err="1">
                <a:solidFill>
                  <a:srgbClr val="339933"/>
                </a:solidFill>
              </a:rPr>
              <a:t>contexte</a:t>
            </a:r>
            <a:r>
              <a:rPr lang="en-US" sz="2800" b="1" dirty="0">
                <a:solidFill>
                  <a:srgbClr val="339933"/>
                </a:solidFill>
              </a:rPr>
              <a:t> </a:t>
            </a:r>
            <a:r>
              <a:rPr lang="en-US" sz="2800" b="1" dirty="0" err="1">
                <a:solidFill>
                  <a:srgbClr val="339933"/>
                </a:solidFill>
              </a:rPr>
              <a:t>dans</a:t>
            </a:r>
            <a:r>
              <a:rPr lang="en-US" sz="2800" b="1" dirty="0">
                <a:solidFill>
                  <a:srgbClr val="339933"/>
                </a:solidFill>
              </a:rPr>
              <a:t> </a:t>
            </a:r>
            <a:r>
              <a:rPr lang="en-US" sz="2800" b="1" dirty="0" err="1">
                <a:solidFill>
                  <a:srgbClr val="339933"/>
                </a:solidFill>
              </a:rPr>
              <a:t>lequel</a:t>
            </a:r>
            <a:r>
              <a:rPr lang="en-US" sz="2800" b="1" dirty="0">
                <a:solidFill>
                  <a:srgbClr val="339933"/>
                </a:solidFill>
              </a:rPr>
              <a:t> </a:t>
            </a:r>
            <a:r>
              <a:rPr lang="en-US" sz="2800" b="1" dirty="0" err="1">
                <a:solidFill>
                  <a:srgbClr val="339933"/>
                </a:solidFill>
              </a:rPr>
              <a:t>vous</a:t>
            </a:r>
            <a:r>
              <a:rPr lang="en-US" sz="2800" b="1" dirty="0">
                <a:solidFill>
                  <a:srgbClr val="339933"/>
                </a:solidFill>
              </a:rPr>
              <a:t> </a:t>
            </a:r>
            <a:r>
              <a:rPr lang="en-US" sz="2800" b="1" dirty="0" err="1">
                <a:solidFill>
                  <a:srgbClr val="339933"/>
                </a:solidFill>
              </a:rPr>
              <a:t>travaillez</a:t>
            </a:r>
            <a:r>
              <a:rPr lang="en-US" sz="2800" b="1" dirty="0">
                <a:solidFill>
                  <a:srgbClr val="339933"/>
                </a:solidFill>
              </a:rPr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37727452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56C220-85ED-4857-9459-AB65F857B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32103"/>
          </a:xfrm>
        </p:spPr>
        <p:txBody>
          <a:bodyPr/>
          <a:lstStyle/>
          <a:p>
            <a:r>
              <a:rPr lang="fr-FR" sz="3600" b="1" dirty="0">
                <a:latin typeface="Calibri" panose="020F0502020204030204" pitchFamily="34" charset="0"/>
                <a:cs typeface="Calibri" panose="020F0502020204030204" pitchFamily="34" charset="0"/>
              </a:rPr>
              <a:t>Un feedback, c’est quoi ?</a:t>
            </a:r>
            <a:endParaRPr lang="en-US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1D5B7E1-A201-483B-ACB5-4B229BE48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051" y="832104"/>
            <a:ext cx="11355402" cy="5811764"/>
          </a:xfrm>
        </p:spPr>
        <p:txBody>
          <a:bodyPr>
            <a:normAutofit/>
          </a:bodyPr>
          <a:lstStyle/>
          <a:p>
            <a:r>
              <a:rPr lang="fr-FR" sz="2800" dirty="0"/>
              <a:t>Retour d’information ou de réclamation de la communauté (positif ou négatif)</a:t>
            </a:r>
          </a:p>
          <a:p>
            <a:r>
              <a:rPr lang="fr-FR" sz="2800" dirty="0"/>
              <a:t>Qu’est-ce que le retour d’information ?  </a:t>
            </a:r>
            <a:endParaRPr lang="en-GB" sz="2800" dirty="0"/>
          </a:p>
          <a:p>
            <a:pPr lvl="1"/>
            <a:r>
              <a:rPr lang="fr-FR" sz="2400" dirty="0"/>
              <a:t>Une information partagée avec nous par la communauté</a:t>
            </a:r>
          </a:p>
          <a:p>
            <a:pPr marL="1257300" lvl="4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/>
              <a:t>Des questions : </a:t>
            </a:r>
            <a:r>
              <a:rPr lang="fr-FR" sz="2400" dirty="0"/>
              <a:t>nous dit ce que les gens veulent savoir</a:t>
            </a:r>
          </a:p>
          <a:p>
            <a:pPr marL="1257300" lvl="4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/>
              <a:t>Des suggestions </a:t>
            </a:r>
            <a:r>
              <a:rPr lang="en-GB" sz="2400" dirty="0" err="1"/>
              <a:t>ou</a:t>
            </a:r>
            <a:r>
              <a:rPr lang="en-GB" sz="2400" dirty="0"/>
              <a:t> des </a:t>
            </a:r>
            <a:r>
              <a:rPr lang="en-GB" sz="2400" dirty="0" err="1"/>
              <a:t>requêtes</a:t>
            </a:r>
            <a:r>
              <a:rPr lang="en-GB" sz="2400" dirty="0"/>
              <a:t> : </a:t>
            </a:r>
            <a:r>
              <a:rPr lang="fr-FR" sz="2400" dirty="0"/>
              <a:t>des idées sur la façon dont nous pourrions améliorer les choses</a:t>
            </a:r>
          </a:p>
          <a:p>
            <a:pPr marL="1257300" lvl="4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/>
              <a:t>Des </a:t>
            </a:r>
            <a:r>
              <a:rPr lang="en-GB" sz="2400" dirty="0" err="1"/>
              <a:t>rumeurs</a:t>
            </a:r>
            <a:r>
              <a:rPr lang="en-GB" sz="2400" dirty="0"/>
              <a:t> : </a:t>
            </a:r>
            <a:r>
              <a:rPr lang="fr-FR" sz="2400" dirty="0"/>
              <a:t>information bonne ou mauvaise circulant dans la communauté</a:t>
            </a:r>
          </a:p>
          <a:p>
            <a:pPr marL="1257300" lvl="4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/>
              <a:t>Des appreciations </a:t>
            </a:r>
            <a:r>
              <a:rPr lang="en-GB" sz="2400" dirty="0" err="1"/>
              <a:t>ou</a:t>
            </a:r>
            <a:r>
              <a:rPr lang="en-GB" sz="2400" dirty="0"/>
              <a:t> des encouragements : </a:t>
            </a:r>
            <a:r>
              <a:rPr lang="fr-FR" sz="2400" dirty="0"/>
              <a:t>ce qui a satisfait les gens</a:t>
            </a:r>
          </a:p>
          <a:p>
            <a:r>
              <a:rPr lang="fr-FR" sz="2800" dirty="0"/>
              <a:t>Qu’est ce qu’une réclamation/plainte ? </a:t>
            </a:r>
          </a:p>
          <a:p>
            <a:pPr lvl="1"/>
            <a:r>
              <a:rPr lang="fr-FR" sz="2400" dirty="0"/>
              <a:t>Une expression d'insatisfaction à l'égard du programme ou du comportement d'une personne qui nécessite une investigation et un suivi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681549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56C220-85ED-4857-9459-AB65F857B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01044"/>
          </a:xfrm>
        </p:spPr>
        <p:txBody>
          <a:bodyPr/>
          <a:lstStyle/>
          <a:p>
            <a:r>
              <a:rPr lang="fr-FR" sz="3600" b="1" dirty="0">
                <a:latin typeface="Calibri" panose="020F0502020204030204" pitchFamily="34" charset="0"/>
                <a:cs typeface="Calibri" panose="020F0502020204030204" pitchFamily="34" charset="0"/>
              </a:rPr>
              <a:t>Pourquoi gérons-nous les feedbacks ? </a:t>
            </a:r>
            <a:endParaRPr lang="en-GB" sz="36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5F25D12C-1F67-43E1-97D8-5620A7707B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61555"/>
            <a:ext cx="10972800" cy="4525963"/>
          </a:xfrm>
        </p:spPr>
        <p:txBody>
          <a:bodyPr>
            <a:normAutofit fontScale="92500" lnSpcReduction="10000"/>
          </a:bodyPr>
          <a:lstStyle/>
          <a:p>
            <a:r>
              <a:rPr lang="fr-FR" sz="2800" dirty="0"/>
              <a:t>Nous aide à améliorer la riposte</a:t>
            </a:r>
          </a:p>
          <a:p>
            <a:r>
              <a:rPr lang="fr-FR" sz="2800" dirty="0"/>
              <a:t>Bâtit une relation de confiance avec les communautés</a:t>
            </a:r>
          </a:p>
          <a:p>
            <a:r>
              <a:rPr lang="fr-FR" sz="2800" dirty="0"/>
              <a:t>Mieux comprendre la communauté</a:t>
            </a:r>
          </a:p>
          <a:p>
            <a:r>
              <a:rPr lang="fr-FR" sz="2800" dirty="0"/>
              <a:t>Améliorer les programmes et activités</a:t>
            </a:r>
          </a:p>
          <a:p>
            <a:r>
              <a:rPr lang="fr-FR" sz="2800" dirty="0"/>
              <a:t>Identifie certaines exploitations, abus et corruption </a:t>
            </a:r>
          </a:p>
          <a:p>
            <a:r>
              <a:rPr lang="fr-FR" sz="2800" dirty="0"/>
              <a:t>Les gens ont le droit de se plaindre et nous avons la responsabilité d’écouter et de répondre </a:t>
            </a:r>
          </a:p>
          <a:p>
            <a:r>
              <a:rPr lang="fr-FR" sz="2800" dirty="0"/>
              <a:t>Empêcher les réclamations/plaintes d’escalader et de menacer la sécurité et l’accès </a:t>
            </a:r>
          </a:p>
          <a:p>
            <a:r>
              <a:rPr lang="fr-FR" sz="2800" dirty="0"/>
              <a:t>Alléger la pression sur le personnel de première ligne</a:t>
            </a:r>
          </a:p>
          <a:p>
            <a:endParaRPr lang="en-US" sz="28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4F8BF9-A2EE-4A94-B71A-D971F9158FB3}"/>
              </a:ext>
            </a:extLst>
          </p:cNvPr>
          <p:cNvSpPr txBox="1">
            <a:spLocks/>
          </p:cNvSpPr>
          <p:nvPr/>
        </p:nvSpPr>
        <p:spPr>
          <a:xfrm>
            <a:off x="1713186" y="2286533"/>
            <a:ext cx="7725312" cy="3989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endParaRPr lang="fr-FR" sz="2000" b="1" dirty="0"/>
          </a:p>
          <a:p>
            <a:pPr>
              <a:buFont typeface="Arial" panose="020B0604020202020204" pitchFamily="34" charset="0"/>
              <a:buNone/>
            </a:pPr>
            <a:endParaRPr lang="fr-FR" sz="2000" b="1" dirty="0"/>
          </a:p>
          <a:p>
            <a:pPr marL="0" indent="0">
              <a:spcAft>
                <a:spcPts val="1200"/>
              </a:spcAft>
              <a:buFont typeface="Arial" panose="020B0604020202020204" pitchFamily="34" charset="0"/>
              <a:buNone/>
            </a:pPr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19298124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56C220-85ED-4857-9459-AB65F857B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50391"/>
          </a:xfrm>
        </p:spPr>
        <p:txBody>
          <a:bodyPr/>
          <a:lstStyle/>
          <a:p>
            <a:r>
              <a:rPr lang="fr-FR" sz="3600" b="1" dirty="0">
                <a:latin typeface="Calibri" panose="020F0502020204030204" pitchFamily="34" charset="0"/>
                <a:cs typeface="Calibri" panose="020F0502020204030204" pitchFamily="34" charset="0"/>
              </a:rPr>
              <a:t>Gestion des feedback, une redevabilité ?</a:t>
            </a:r>
            <a:endParaRPr lang="en-US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1D5B7E1-A201-483B-ACB5-4B229BE48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448" y="1152148"/>
            <a:ext cx="10972800" cy="5279132"/>
          </a:xfrm>
        </p:spPr>
        <p:txBody>
          <a:bodyPr>
            <a:normAutofit/>
          </a:bodyPr>
          <a:lstStyle/>
          <a:p>
            <a:pPr lvl="0"/>
            <a:r>
              <a:rPr lang="fr-BE" sz="2800" dirty="0"/>
              <a:t>Il ne suffit pas de collecter le feedback, des réponses doivent être apportées à la communauté</a:t>
            </a:r>
          </a:p>
          <a:p>
            <a:pPr lvl="0"/>
            <a:r>
              <a:rPr lang="fr-BE" sz="2800" dirty="0"/>
              <a:t>Selon le type de feedback la réponse peut être une information et/ou une action</a:t>
            </a:r>
          </a:p>
          <a:p>
            <a:pPr lvl="0"/>
            <a:r>
              <a:rPr lang="fr-FR" sz="2800" dirty="0"/>
              <a:t>S’assurer que la réponse/action apportée soit bien comprise et réponde aux besoins de la communauté</a:t>
            </a:r>
          </a:p>
          <a:p>
            <a:pPr lvl="0"/>
            <a:r>
              <a:rPr lang="fr-FR" sz="2800" dirty="0"/>
              <a:t>Assurer une gestion spécifique des </a:t>
            </a:r>
            <a:r>
              <a:rPr lang="fr-FR" sz="2800" b="1" dirty="0"/>
              <a:t>réclamations et plaintes graves liées aux abus</a:t>
            </a:r>
          </a:p>
          <a:p>
            <a:r>
              <a:rPr lang="en-US" sz="2800" dirty="0" err="1"/>
              <a:t>Envisager</a:t>
            </a:r>
            <a:r>
              <a:rPr lang="en-US" sz="2800" dirty="0"/>
              <a:t> des </a:t>
            </a:r>
            <a:r>
              <a:rPr lang="en-US" sz="2800" dirty="0" err="1"/>
              <a:t>changements</a:t>
            </a:r>
            <a:r>
              <a:rPr lang="en-US" sz="2800" dirty="0"/>
              <a:t> </a:t>
            </a:r>
            <a:r>
              <a:rPr lang="en-US" sz="2800" dirty="0" err="1"/>
              <a:t>si</a:t>
            </a:r>
            <a:r>
              <a:rPr lang="en-US" sz="2800" dirty="0"/>
              <a:t> </a:t>
            </a:r>
            <a:r>
              <a:rPr lang="en-US" sz="2800" dirty="0" err="1"/>
              <a:t>justifiés</a:t>
            </a:r>
            <a:endParaRPr lang="en-US" sz="2800" dirty="0"/>
          </a:p>
          <a:p>
            <a:r>
              <a:rPr lang="en-US" sz="2800" dirty="0"/>
              <a:t>Pour les </a:t>
            </a:r>
            <a:r>
              <a:rPr lang="en-US" sz="2800" dirty="0" err="1"/>
              <a:t>rumeurs</a:t>
            </a:r>
            <a:r>
              <a:rPr lang="en-US" sz="2800" dirty="0"/>
              <a:t> </a:t>
            </a:r>
            <a:r>
              <a:rPr lang="en-US" sz="2800" dirty="0" err="1"/>
              <a:t>infondées</a:t>
            </a:r>
            <a:r>
              <a:rPr lang="en-US" sz="2800" dirty="0"/>
              <a:t>, </a:t>
            </a:r>
            <a:r>
              <a:rPr lang="en-US" sz="2800" dirty="0" err="1"/>
              <a:t>s’assurer</a:t>
            </a:r>
            <a:r>
              <a:rPr lang="en-US" sz="2800" dirty="0"/>
              <a:t> de donner la bonne information </a:t>
            </a:r>
            <a:r>
              <a:rPr lang="en-US" sz="2800" dirty="0" err="1"/>
              <a:t>aussi</a:t>
            </a:r>
            <a:r>
              <a:rPr lang="en-US" sz="2800" dirty="0"/>
              <a:t> </a:t>
            </a:r>
            <a:r>
              <a:rPr lang="en-US" sz="2800" dirty="0" err="1"/>
              <a:t>rapidement</a:t>
            </a:r>
            <a:r>
              <a:rPr lang="en-US" sz="2800" dirty="0"/>
              <a:t> que possible</a:t>
            </a:r>
          </a:p>
          <a:p>
            <a:pPr lvl="0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9707158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585BA58D-C7E3-4AE1-BA75-26C17A236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944" y="1"/>
            <a:ext cx="12192000" cy="649224"/>
          </a:xfrm>
        </p:spPr>
        <p:txBody>
          <a:bodyPr>
            <a:normAutofit/>
          </a:bodyPr>
          <a:lstStyle/>
          <a:p>
            <a:r>
              <a:rPr lang="fr-FR" sz="3600" b="1" dirty="0">
                <a:latin typeface="Calibri" panose="020F0502020204030204" pitchFamily="34" charset="0"/>
                <a:cs typeface="Calibri" panose="020F0502020204030204" pitchFamily="34" charset="0"/>
              </a:rPr>
              <a:t>Qu’est-ce qu’un système gestion de feedback ?</a:t>
            </a:r>
            <a:endParaRPr lang="en-US" sz="4000" dirty="0"/>
          </a:p>
        </p:txBody>
      </p:sp>
      <p:pic>
        <p:nvPicPr>
          <p:cNvPr id="9" name="Picture 6" descr="D:\ASA TRAD\Capture.PNG">
            <a:extLst>
              <a:ext uri="{FF2B5EF4-FFF2-40B4-BE49-F238E27FC236}">
                <a16:creationId xmlns:a16="http://schemas.microsoft.com/office/drawing/2014/main" id="{52749966-7FC7-4B16-A3DD-6F5AF4DE4B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7092" y="928143"/>
            <a:ext cx="9191927" cy="54452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754612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56C220-85ED-4857-9459-AB65F857B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49807"/>
          </a:xfrm>
        </p:spPr>
        <p:txBody>
          <a:bodyPr/>
          <a:lstStyle/>
          <a:p>
            <a:r>
              <a:rPr lang="fr-FR" sz="3600" b="1" dirty="0">
                <a:latin typeface="Calibri" panose="020F0502020204030204" pitchFamily="34" charset="0"/>
                <a:cs typeface="Calibri" panose="020F0502020204030204" pitchFamily="34" charset="0"/>
              </a:rPr>
              <a:t>Options pour répondre au feedback</a:t>
            </a:r>
            <a:endParaRPr lang="en-US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1D5B7E1-A201-483B-ACB5-4B229BE48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896116"/>
            <a:ext cx="10972800" cy="5240356"/>
          </a:xfrm>
        </p:spPr>
        <p:txBody>
          <a:bodyPr>
            <a:noAutofit/>
          </a:bodyPr>
          <a:lstStyle/>
          <a:p>
            <a:r>
              <a:rPr lang="fr-FR" sz="2800" dirty="0">
                <a:cs typeface="Calibri" panose="020F0502020204030204" pitchFamily="34" charset="0"/>
              </a:rPr>
              <a:t>Répondez immédiatement si possible par des informations factuelles </a:t>
            </a:r>
          </a:p>
          <a:p>
            <a:r>
              <a:rPr lang="fr-FR" sz="2800" dirty="0">
                <a:cs typeface="Calibri" panose="020F0502020204030204" pitchFamily="34" charset="0"/>
              </a:rPr>
              <a:t>Si vous ne pouvez pas répondre tout de suite, précisez clairement  les délais</a:t>
            </a:r>
          </a:p>
          <a:p>
            <a:pPr lvl="0"/>
            <a:r>
              <a:rPr lang="fr-FR" sz="2800" dirty="0"/>
              <a:t>Utilisez des canaux de communication sécurisés</a:t>
            </a:r>
            <a:endParaRPr lang="en-US" sz="2800" dirty="0"/>
          </a:p>
          <a:p>
            <a:pPr lvl="0"/>
            <a:r>
              <a:rPr lang="fr-FR" sz="2800" dirty="0"/>
              <a:t>Utilisez un langage adapté</a:t>
            </a:r>
          </a:p>
          <a:p>
            <a:pPr lvl="0"/>
            <a:r>
              <a:rPr lang="fr-FR" sz="2800" dirty="0">
                <a:cs typeface="Calibri" panose="020F0502020204030204" pitchFamily="34" charset="0"/>
              </a:rPr>
              <a:t>Options</a:t>
            </a:r>
          </a:p>
          <a:p>
            <a:pPr lvl="1" eaLnBrk="0" hangingPunct="0">
              <a:buSzPct val="80000"/>
              <a:tabLst>
                <a:tab pos="914400" algn="l"/>
              </a:tabLst>
            </a:pPr>
            <a:r>
              <a:rPr lang="fr-FR" sz="2400" dirty="0">
                <a:cs typeface="Calibri" panose="020F0502020204030204" pitchFamily="34" charset="0"/>
              </a:rPr>
              <a:t>Directement à l’individu </a:t>
            </a:r>
          </a:p>
          <a:p>
            <a:pPr lvl="1" eaLnBrk="0" hangingPunct="0">
              <a:buSzPct val="80000"/>
              <a:tabLst>
                <a:tab pos="914400" algn="l"/>
              </a:tabLst>
            </a:pPr>
            <a:r>
              <a:rPr lang="fr-FR" sz="2400" dirty="0">
                <a:cs typeface="Calibri" panose="020F0502020204030204" pitchFamily="34" charset="0"/>
              </a:rPr>
              <a:t>A l’ensemble de la communauté </a:t>
            </a:r>
          </a:p>
          <a:p>
            <a:pPr lvl="1" eaLnBrk="0" hangingPunct="0">
              <a:buSzPct val="80000"/>
              <a:tabLst>
                <a:tab pos="914400" algn="l"/>
              </a:tabLst>
            </a:pPr>
            <a:r>
              <a:rPr lang="fr-FR" sz="2400" dirty="0">
                <a:cs typeface="Calibri" panose="020F0502020204030204" pitchFamily="34" charset="0"/>
              </a:rPr>
              <a:t>Via des supports de communication </a:t>
            </a:r>
          </a:p>
          <a:p>
            <a:pPr lvl="1" eaLnBrk="0" hangingPunct="0">
              <a:buSzPct val="80000"/>
              <a:tabLst>
                <a:tab pos="914400" algn="l"/>
              </a:tabLst>
            </a:pPr>
            <a:r>
              <a:rPr lang="fr-FR" sz="2400" dirty="0">
                <a:cs typeface="Calibri" panose="020F0502020204030204" pitchFamily="34" charset="0"/>
              </a:rPr>
              <a:t>En apportant des modifications à l’activité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895160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56C220-85ED-4857-9459-AB65F857B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089"/>
            <a:ext cx="12192000" cy="833159"/>
          </a:xfrm>
        </p:spPr>
        <p:txBody>
          <a:bodyPr/>
          <a:lstStyle/>
          <a:p>
            <a:r>
              <a:rPr lang="fr-FR" sz="3600" b="1" dirty="0">
                <a:latin typeface="Calibri" panose="020F0502020204030204" pitchFamily="34" charset="0"/>
                <a:cs typeface="Calibri" panose="020F0502020204030204" pitchFamily="34" charset="0"/>
              </a:rPr>
              <a:t>Qu’entend-on par réclamations graves ou délicates ?  </a:t>
            </a:r>
            <a:endParaRPr lang="en-US" sz="36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1D5B7E1-A201-483B-ACB5-4B229BE48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424" y="914404"/>
            <a:ext cx="10972800" cy="5404100"/>
          </a:xfrm>
        </p:spPr>
        <p:txBody>
          <a:bodyPr>
            <a:normAutofit fontScale="85000" lnSpcReduction="10000"/>
          </a:bodyPr>
          <a:lstStyle/>
          <a:p>
            <a:pPr marL="228600" indent="-228600" eaLnBrk="0" hangingPunc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</a:pPr>
            <a:r>
              <a:rPr lang="fr-FR" sz="3600" dirty="0">
                <a:cs typeface="Calibri" panose="020F0502020204030204" pitchFamily="34" charset="0"/>
              </a:rPr>
              <a:t>Exploitation et abus sexuels (EAS) </a:t>
            </a:r>
          </a:p>
          <a:p>
            <a:pPr lvl="1" eaLnBrk="0" hangingPunc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—"/>
            </a:pPr>
            <a:r>
              <a:rPr lang="fr-FR" sz="3100" dirty="0">
                <a:cs typeface="Calibri" panose="020F0502020204030204" pitchFamily="34" charset="0"/>
              </a:rPr>
              <a:t> Relation sexuelle avec des enfants (&lt;18) </a:t>
            </a:r>
          </a:p>
          <a:p>
            <a:pPr lvl="1" eaLnBrk="0" hangingPunc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—"/>
            </a:pPr>
            <a:r>
              <a:rPr lang="fr-FR" sz="3100" dirty="0">
                <a:cs typeface="Calibri" panose="020F0502020204030204" pitchFamily="34" charset="0"/>
              </a:rPr>
              <a:t> Echange d’argent, d’emplois, de biens ou de services contre des services sexuels </a:t>
            </a:r>
          </a:p>
          <a:p>
            <a:pPr lvl="1" eaLnBrk="0" hangingPunc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—"/>
            </a:pPr>
            <a:r>
              <a:rPr lang="fr-FR" sz="3100" dirty="0">
                <a:cs typeface="Calibri" panose="020F0502020204030204" pitchFamily="34" charset="0"/>
              </a:rPr>
              <a:t> Relations sexuelles entre le personnel / bénévoles et les bénéficiaires </a:t>
            </a:r>
          </a:p>
          <a:p>
            <a:pPr lvl="1" eaLnBrk="0" hangingPunc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—"/>
            </a:pPr>
            <a:r>
              <a:rPr lang="fr-FR" sz="3100" dirty="0">
                <a:cs typeface="Calibri" panose="020F0502020204030204" pitchFamily="34" charset="0"/>
              </a:rPr>
              <a:t> Nous avons tous le devoir de le signaler si nous avons des soupçons</a:t>
            </a:r>
          </a:p>
          <a:p>
            <a:pPr eaLnBrk="0" hangingPunc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</a:pPr>
            <a:r>
              <a:rPr lang="fr-FR" sz="3600" dirty="0">
                <a:cs typeface="Calibri" panose="020F0502020204030204" pitchFamily="34" charset="0"/>
              </a:rPr>
              <a:t>Corruption </a:t>
            </a:r>
          </a:p>
          <a:p>
            <a:pPr lvl="1" eaLnBrk="0" hangingPunc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</a:pPr>
            <a:r>
              <a:rPr lang="fr-FR" sz="3100" dirty="0">
                <a:cs typeface="Calibri" panose="020F0502020204030204" pitchFamily="34" charset="0"/>
              </a:rPr>
              <a:t>Vol </a:t>
            </a:r>
          </a:p>
          <a:p>
            <a:pPr lvl="1" eaLnBrk="0" hangingPunc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</a:pPr>
            <a:r>
              <a:rPr lang="fr-FR" sz="3100" dirty="0">
                <a:cs typeface="Calibri" panose="020F0502020204030204" pitchFamily="34" charset="0"/>
              </a:rPr>
              <a:t>Népotisme– des emplois pour les amis et la famille </a:t>
            </a:r>
          </a:p>
          <a:p>
            <a:pPr lvl="1" eaLnBrk="0" hangingPunc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100000"/>
            </a:pPr>
            <a:r>
              <a:rPr lang="fr-FR" sz="3100" dirty="0">
                <a:cs typeface="Calibri" panose="020F0502020204030204" pitchFamily="34" charset="0"/>
              </a:rPr>
              <a:t>Pots-de-vin</a:t>
            </a:r>
          </a:p>
        </p:txBody>
      </p:sp>
    </p:spTree>
    <p:extLst>
      <p:ext uri="{BB962C8B-B14F-4D97-AF65-F5344CB8AC3E}">
        <p14:creationId xmlns:p14="http://schemas.microsoft.com/office/powerpoint/2010/main" val="28601434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56C220-85ED-4857-9459-AB65F857B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32688"/>
          </a:xfrm>
        </p:spPr>
        <p:txBody>
          <a:bodyPr/>
          <a:lstStyle/>
          <a:p>
            <a:r>
              <a:rPr lang="fr-FR" sz="3600" b="1" dirty="0">
                <a:latin typeface="+mn-lt"/>
                <a:cs typeface="Calibri" panose="020F0502020204030204" pitchFamily="34" charset="0"/>
              </a:rPr>
              <a:t>Comment gérer des réclamations graves ou délicates ?  </a:t>
            </a:r>
            <a:r>
              <a:rPr lang="fr-FR" sz="3600" b="1" dirty="0">
                <a:solidFill>
                  <a:srgbClr val="FF0000"/>
                </a:solidFill>
                <a:latin typeface="+mn-lt"/>
                <a:cs typeface="Calibri" panose="020F0502020204030204" pitchFamily="34" charset="0"/>
              </a:rPr>
              <a:t> </a:t>
            </a:r>
            <a:endParaRPr lang="en-US" sz="3600" b="1" dirty="0">
              <a:solidFill>
                <a:srgbClr val="FF0000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1D5B7E1-A201-483B-ACB5-4B229BE48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88725"/>
            <a:ext cx="10972800" cy="3255260"/>
          </a:xfrm>
        </p:spPr>
        <p:txBody>
          <a:bodyPr>
            <a:normAutofit/>
          </a:bodyPr>
          <a:lstStyle/>
          <a:p>
            <a:pPr eaLnBrk="0" hangingPunct="0">
              <a:spcBef>
                <a:spcPct val="20000"/>
              </a:spcBef>
              <a:buSzPct val="100000"/>
            </a:pPr>
            <a:r>
              <a:rPr lang="fr-FR" sz="2800" dirty="0">
                <a:cs typeface="Calibri" panose="020F0502020204030204" pitchFamily="34" charset="0"/>
              </a:rPr>
              <a:t>Formez les staffs et agent communautaire (RECO, volontaire…)</a:t>
            </a:r>
          </a:p>
          <a:p>
            <a:pPr eaLnBrk="0" hangingPunct="0">
              <a:spcBef>
                <a:spcPct val="20000"/>
              </a:spcBef>
              <a:buSzPct val="100000"/>
            </a:pPr>
            <a:r>
              <a:rPr lang="fr-FR" sz="2800" dirty="0">
                <a:cs typeface="Calibri" panose="020F0502020204030204" pitchFamily="34" charset="0"/>
              </a:rPr>
              <a:t>Protégez le réclamant</a:t>
            </a:r>
          </a:p>
          <a:p>
            <a:pPr eaLnBrk="0" hangingPunct="0">
              <a:spcBef>
                <a:spcPct val="20000"/>
              </a:spcBef>
              <a:buSzPct val="100000"/>
            </a:pPr>
            <a:r>
              <a:rPr lang="fr-FR" sz="2800" dirty="0">
                <a:cs typeface="Calibri" panose="020F0502020204030204" pitchFamily="34" charset="0"/>
              </a:rPr>
              <a:t>Décidez qui a besoin de savoir</a:t>
            </a:r>
          </a:p>
          <a:p>
            <a:pPr eaLnBrk="0" hangingPunct="0">
              <a:spcBef>
                <a:spcPct val="20000"/>
              </a:spcBef>
              <a:buSzPct val="100000"/>
            </a:pPr>
            <a:r>
              <a:rPr lang="fr-FR" sz="2800" dirty="0">
                <a:cs typeface="Calibri" panose="020F0502020204030204" pitchFamily="34" charset="0"/>
              </a:rPr>
              <a:t>Séparez les plaintes délicates</a:t>
            </a:r>
          </a:p>
          <a:p>
            <a:pPr eaLnBrk="0" hangingPunct="0">
              <a:spcBef>
                <a:spcPct val="20000"/>
              </a:spcBef>
              <a:buSzPct val="100000"/>
            </a:pPr>
            <a:r>
              <a:rPr lang="fr-FR" sz="2800" dirty="0">
                <a:cs typeface="Calibri" panose="020F0502020204030204" pitchFamily="34" charset="0"/>
              </a:rPr>
              <a:t>Suivez les directives sur la façon de traiter les plaintes délicates ou graves</a:t>
            </a:r>
          </a:p>
        </p:txBody>
      </p:sp>
    </p:spTree>
    <p:extLst>
      <p:ext uri="{BB962C8B-B14F-4D97-AF65-F5344CB8AC3E}">
        <p14:creationId xmlns:p14="http://schemas.microsoft.com/office/powerpoint/2010/main" val="21199403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8768" y="2236057"/>
            <a:ext cx="6500948" cy="22890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400" b="1"/>
              <a:t>Discussion</a:t>
            </a:r>
            <a:endParaRPr lang="en-US" sz="4400" b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29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711" y="1985423"/>
            <a:ext cx="2539682" cy="2539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53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0" y="1658420"/>
            <a:ext cx="12192000" cy="2130081"/>
          </a:xfrm>
        </p:spPr>
        <p:txBody>
          <a:bodyPr>
            <a:normAutofit/>
          </a:bodyPr>
          <a:lstStyle/>
          <a:p>
            <a:r>
              <a:rPr lang="fr-FR" sz="3600" b="1" dirty="0"/>
              <a:t>Que ressentent les gens </a:t>
            </a:r>
            <a:br>
              <a:rPr lang="fr-FR" sz="3600" b="1" dirty="0"/>
            </a:br>
            <a:r>
              <a:rPr lang="fr-FR" sz="3600" b="1" dirty="0"/>
              <a:t>en période de crise ?</a:t>
            </a:r>
          </a:p>
        </p:txBody>
      </p:sp>
    </p:spTree>
    <p:extLst>
      <p:ext uri="{BB962C8B-B14F-4D97-AF65-F5344CB8AC3E}">
        <p14:creationId xmlns:p14="http://schemas.microsoft.com/office/powerpoint/2010/main" val="1264400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1832"/>
          </a:xfrm>
        </p:spPr>
        <p:txBody>
          <a:bodyPr>
            <a:normAutofit/>
          </a:bodyPr>
          <a:lstStyle/>
          <a:p>
            <a:r>
              <a:rPr lang="fr-FR" sz="3600" b="1" dirty="0"/>
              <a:t>Quelles émotions les gens manifestent-ils en période de crise ?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37032" y="2081782"/>
            <a:ext cx="8305800" cy="4172714"/>
          </a:xfrm>
        </p:spPr>
        <p:txBody>
          <a:bodyPr>
            <a:noAutofit/>
          </a:bodyPr>
          <a:lstStyle/>
          <a:p>
            <a:r>
              <a:rPr lang="fr-FR" sz="2800" dirty="0"/>
              <a:t>Peur</a:t>
            </a:r>
          </a:p>
          <a:p>
            <a:r>
              <a:rPr lang="fr-FR" sz="2800" dirty="0"/>
              <a:t>Désespoir</a:t>
            </a:r>
          </a:p>
          <a:p>
            <a:r>
              <a:rPr lang="fr-FR" sz="2800" dirty="0"/>
              <a:t>Impuissance</a:t>
            </a:r>
          </a:p>
          <a:p>
            <a:r>
              <a:rPr lang="fr-FR" sz="2800" dirty="0"/>
              <a:t>Déni</a:t>
            </a:r>
          </a:p>
          <a:p>
            <a:r>
              <a:rPr lang="fr-FR" sz="2800" dirty="0"/>
              <a:t>Colère</a:t>
            </a:r>
          </a:p>
          <a:p>
            <a:r>
              <a:rPr lang="fr-FR" sz="2800" dirty="0"/>
              <a:t>Frustration</a:t>
            </a:r>
          </a:p>
          <a:p>
            <a:r>
              <a:rPr lang="fr-FR" sz="2800" dirty="0"/>
              <a:t>Comportement nuisible</a:t>
            </a:r>
          </a:p>
          <a:p>
            <a:r>
              <a:rPr lang="fr-FR" sz="2800" dirty="0"/>
              <a:t>Stigmatisation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37032" y="1200469"/>
            <a:ext cx="10972800" cy="68363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2800" b="1" dirty="0">
                <a:solidFill>
                  <a:srgbClr val="339933"/>
                </a:solidFill>
              </a:rPr>
              <a:t>Discussion : Qu’est-ce qu’ils ressentent ?</a:t>
            </a:r>
          </a:p>
        </p:txBody>
      </p:sp>
    </p:spTree>
    <p:extLst>
      <p:ext uri="{BB962C8B-B14F-4D97-AF65-F5344CB8AC3E}">
        <p14:creationId xmlns:p14="http://schemas.microsoft.com/office/powerpoint/2010/main" val="346640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 noChangeArrowheads="1"/>
          </p:cNvSpPr>
          <p:nvPr>
            <p:ph type="title"/>
          </p:nvPr>
        </p:nvSpPr>
        <p:spPr>
          <a:xfrm>
            <a:off x="0" y="35588"/>
            <a:ext cx="12192000" cy="840059"/>
          </a:xfrm>
        </p:spPr>
        <p:txBody>
          <a:bodyPr>
            <a:normAutofit/>
          </a:bodyPr>
          <a:lstStyle/>
          <a:p>
            <a:r>
              <a:rPr lang="en-US" sz="3600" b="1" dirty="0"/>
              <a:t>La perception du </a:t>
            </a:r>
            <a:r>
              <a:rPr lang="en-US" sz="3600" b="1" dirty="0" err="1"/>
              <a:t>risque</a:t>
            </a:r>
            <a:r>
              <a:rPr lang="en-US" sz="3600" b="1" dirty="0"/>
              <a:t> </a:t>
            </a:r>
            <a:r>
              <a:rPr lang="en-US" sz="3600" b="1" dirty="0" err="1"/>
              <a:t>dépend</a:t>
            </a:r>
            <a:r>
              <a:rPr lang="en-US" sz="3600" b="1" dirty="0"/>
              <a:t> des </a:t>
            </a:r>
            <a:r>
              <a:rPr lang="en-US" sz="3600" b="1" dirty="0" err="1"/>
              <a:t>facteurs</a:t>
            </a:r>
            <a:endParaRPr lang="fr-CA" altLang="en-US" sz="36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531FF5F-B371-4472-9E04-6C249C946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4C7D83-5496-4052-B903-EA4FE75A4089}" type="slidenum">
              <a:rPr lang="fr-CA"/>
              <a:pPr>
                <a:defRPr/>
              </a:pPr>
              <a:t>5</a:t>
            </a:fld>
            <a:endParaRPr lang="fr-CA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100865"/>
              </p:ext>
            </p:extLst>
          </p:nvPr>
        </p:nvGraphicFramePr>
        <p:xfrm>
          <a:off x="609600" y="1286523"/>
          <a:ext cx="4754880" cy="533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54880">
                  <a:extLst>
                    <a:ext uri="{9D8B030D-6E8A-4147-A177-3AD203B41FA5}">
                      <a16:colId xmlns:a16="http://schemas.microsoft.com/office/drawing/2014/main" val="18600785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/>
                        <a:t>Le public est moins concerné quand la maladie est</a:t>
                      </a:r>
                      <a:endParaRPr lang="fr-CA" sz="28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8541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fr-FR" sz="2800" dirty="0"/>
                        <a:t>Familière (ex : paludisme)</a:t>
                      </a:r>
                      <a:endParaRPr lang="fr-C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6769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fr-FR" sz="2800" dirty="0"/>
                        <a:t>Contrôlée personnellement</a:t>
                      </a:r>
                      <a:endParaRPr lang="fr-C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7200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fr-FR" sz="2800" dirty="0"/>
                        <a:t>Chronique (ex : diabète)</a:t>
                      </a:r>
                      <a:endParaRPr lang="fr-C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814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fr-FR" sz="2800" dirty="0"/>
                        <a:t>Diffuse géographiquement (pas concentrée dans un endroit, loin de la communauté)</a:t>
                      </a:r>
                      <a:endParaRPr lang="fr-C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5385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2800" dirty="0"/>
                        <a:t>Non fatale</a:t>
                      </a:r>
                      <a:endParaRPr lang="fr-C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06237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A" sz="2800" dirty="0"/>
                        <a:t>« Juste » (une personne</a:t>
                      </a:r>
                      <a:r>
                        <a:rPr lang="fr-CA" sz="2800" baseline="0" dirty="0"/>
                        <a:t> âgée qui meurt)</a:t>
                      </a:r>
                      <a:endParaRPr lang="fr-C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939211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45558"/>
              </p:ext>
            </p:extLst>
          </p:nvPr>
        </p:nvGraphicFramePr>
        <p:xfrm>
          <a:off x="5725016" y="1286523"/>
          <a:ext cx="5430664" cy="4998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0664">
                  <a:extLst>
                    <a:ext uri="{9D8B030D-6E8A-4147-A177-3AD203B41FA5}">
                      <a16:colId xmlns:a16="http://schemas.microsoft.com/office/drawing/2014/main" val="1860078551"/>
                    </a:ext>
                  </a:extLst>
                </a:gridCol>
              </a:tblGrid>
              <a:tr h="9420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/>
                        <a:t>Le public se sent plus concerné quand la maladie est</a:t>
                      </a:r>
                      <a:endParaRPr lang="fr-CA" sz="28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8541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fr-FR" sz="2800" dirty="0"/>
                        <a:t>Non-familière, nouvelle, rare</a:t>
                      </a:r>
                      <a:endParaRPr lang="fr-C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6769581"/>
                  </a:ext>
                </a:extLst>
              </a:tr>
              <a:tr h="496557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fr-FR" sz="2800" dirty="0"/>
                        <a:t>Provoquée par autrui</a:t>
                      </a:r>
                      <a:endParaRPr lang="fr-C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893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fr-FR" sz="2800" dirty="0"/>
                        <a:t>Contagieuse</a:t>
                      </a:r>
                      <a:endParaRPr lang="fr-C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083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2800" dirty="0"/>
                        <a:t>Concentrée géographiquement ou dans le temps</a:t>
                      </a:r>
                      <a:endParaRPr lang="fr-C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2368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fr-FR" sz="2800" dirty="0"/>
                        <a:t>Fatale</a:t>
                      </a:r>
                      <a:endParaRPr lang="fr-C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5709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fr-CA" sz="2800" dirty="0"/>
                        <a:t>Concerne tout le monde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1422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fr-FR" sz="2800" dirty="0"/>
                        <a:t>« Injuste » (ex : un</a:t>
                      </a:r>
                      <a:r>
                        <a:rPr lang="fr-FR" sz="2800" baseline="0" dirty="0"/>
                        <a:t> bébé, un enfant)</a:t>
                      </a:r>
                      <a:endParaRPr lang="fr-CA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07168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698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0" y="2121407"/>
            <a:ext cx="12192000" cy="1498485"/>
          </a:xfrm>
        </p:spPr>
        <p:txBody>
          <a:bodyPr>
            <a:normAutofit/>
          </a:bodyPr>
          <a:lstStyle/>
          <a:p>
            <a:r>
              <a:rPr lang="fr-FR" sz="3600" b="1" dirty="0"/>
              <a:t>Comment vous comporter envers </a:t>
            </a:r>
            <a:br>
              <a:rPr lang="fr-FR" sz="3600" b="1" dirty="0"/>
            </a:br>
            <a:r>
              <a:rPr lang="fr-FR" sz="3600" b="1" dirty="0"/>
              <a:t>les membres de la communauté ?</a:t>
            </a:r>
          </a:p>
        </p:txBody>
      </p:sp>
    </p:spTree>
    <p:extLst>
      <p:ext uri="{BB962C8B-B14F-4D97-AF65-F5344CB8AC3E}">
        <p14:creationId xmlns:p14="http://schemas.microsoft.com/office/powerpoint/2010/main" val="1426612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56C220-85ED-4857-9459-AB65F857B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69264"/>
          </a:xfrm>
        </p:spPr>
        <p:txBody>
          <a:bodyPr>
            <a:noAutofit/>
          </a:bodyPr>
          <a:lstStyle/>
          <a:p>
            <a:r>
              <a:rPr lang="en-US" sz="3600" b="1" dirty="0" err="1"/>
              <a:t>Qu’est-ce</a:t>
            </a:r>
            <a:r>
              <a:rPr lang="en-US" sz="3600" b="1" dirty="0"/>
              <a:t> que </a:t>
            </a:r>
            <a:r>
              <a:rPr lang="en-US" sz="3600" b="1" dirty="0" err="1"/>
              <a:t>l’empathie</a:t>
            </a:r>
            <a:r>
              <a:rPr lang="en-US" sz="3600" b="1" dirty="0"/>
              <a:t> et la compassion ?</a:t>
            </a:r>
            <a:endParaRPr 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39712" y="1096967"/>
            <a:ext cx="4858512" cy="4583012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2800" b="1" dirty="0"/>
              <a:t>COMPASSION</a:t>
            </a:r>
            <a:endParaRPr lang="fr-FR" sz="2000" b="1" dirty="0"/>
          </a:p>
          <a:p>
            <a:pPr marL="0" indent="0">
              <a:buNone/>
            </a:pPr>
            <a:r>
              <a:rPr lang="fr-FR" sz="2800" dirty="0"/>
              <a:t>La capacité de partager la souffrance avec une autre personne.</a:t>
            </a:r>
          </a:p>
          <a:p>
            <a:pPr marL="0" indent="0" algn="ctr">
              <a:buNone/>
            </a:pPr>
            <a:r>
              <a:rPr lang="fr-FR" sz="2800" b="1" dirty="0"/>
              <a:t>Basée sur l’action</a:t>
            </a:r>
          </a:p>
        </p:txBody>
      </p:sp>
      <p:sp>
        <p:nvSpPr>
          <p:cNvPr id="4" name="Content Placeholder 4"/>
          <p:cNvSpPr txBox="1">
            <a:spLocks/>
          </p:cNvSpPr>
          <p:nvPr/>
        </p:nvSpPr>
        <p:spPr>
          <a:xfrm>
            <a:off x="972312" y="1085092"/>
            <a:ext cx="4858512" cy="458301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fr-FR" sz="2800" b="1" dirty="0"/>
              <a:t>EMPATHIE</a:t>
            </a:r>
          </a:p>
          <a:p>
            <a:pPr marL="0" indent="0">
              <a:buFont typeface="Arial" pitchFamily="34" charset="0"/>
              <a:buNone/>
            </a:pPr>
            <a:r>
              <a:rPr lang="fr-FR" sz="2800" dirty="0"/>
              <a:t>La capacité de se mettre à la place d’une autre personne et de lui faire sentir qu’on l’écoute. </a:t>
            </a:r>
          </a:p>
          <a:p>
            <a:pPr marL="0" indent="0" algn="ctr">
              <a:buNone/>
            </a:pPr>
            <a:r>
              <a:rPr lang="fr-FR" sz="2800" b="1" dirty="0"/>
              <a:t>Basée sur l’écoute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48028" y="5961888"/>
            <a:ext cx="8165592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Compassion = empathie en action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695" y="3584448"/>
            <a:ext cx="2083656" cy="20836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455" y="3584448"/>
            <a:ext cx="2013553" cy="20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92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  <p:bldP spid="4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979"/>
            <a:ext cx="12192000" cy="1143000"/>
          </a:xfrm>
        </p:spPr>
        <p:txBody>
          <a:bodyPr>
            <a:noAutofit/>
          </a:bodyPr>
          <a:lstStyle/>
          <a:p>
            <a:r>
              <a:rPr lang="fr-FR" sz="3600" b="1" dirty="0"/>
              <a:t>Ayez la conscience d’autrui : savoir écouter et </a:t>
            </a:r>
            <a:br>
              <a:rPr lang="fr-FR" sz="3600" b="1" dirty="0"/>
            </a:br>
            <a:r>
              <a:rPr lang="fr-FR" sz="3600" b="1" dirty="0"/>
              <a:t>comprendre ce qu’exprime les personnes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8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04959"/>
              </p:ext>
            </p:extLst>
          </p:nvPr>
        </p:nvGraphicFramePr>
        <p:xfrm>
          <a:off x="619886" y="1487346"/>
          <a:ext cx="11302039" cy="513453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00701">
                  <a:extLst>
                    <a:ext uri="{9D8B030D-6E8A-4147-A177-3AD203B41FA5}">
                      <a16:colId xmlns:a16="http://schemas.microsoft.com/office/drawing/2014/main" val="1472315007"/>
                    </a:ext>
                  </a:extLst>
                </a:gridCol>
                <a:gridCol w="2152891">
                  <a:extLst>
                    <a:ext uri="{9D8B030D-6E8A-4147-A177-3AD203B41FA5}">
                      <a16:colId xmlns:a16="http://schemas.microsoft.com/office/drawing/2014/main" val="1759608039"/>
                    </a:ext>
                  </a:extLst>
                </a:gridCol>
                <a:gridCol w="3761772">
                  <a:extLst>
                    <a:ext uri="{9D8B030D-6E8A-4147-A177-3AD203B41FA5}">
                      <a16:colId xmlns:a16="http://schemas.microsoft.com/office/drawing/2014/main" val="3136730546"/>
                    </a:ext>
                  </a:extLst>
                </a:gridCol>
                <a:gridCol w="1886675">
                  <a:extLst>
                    <a:ext uri="{9D8B030D-6E8A-4147-A177-3AD203B41FA5}">
                      <a16:colId xmlns:a16="http://schemas.microsoft.com/office/drawing/2014/main" val="2981554331"/>
                    </a:ext>
                  </a:extLst>
                </a:gridCol>
              </a:tblGrid>
              <a:tr h="2482771"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 1. </a:t>
                      </a:r>
                    </a:p>
                    <a:p>
                      <a:pPr algn="ctr"/>
                      <a:r>
                        <a:rPr lang="fr-FR" sz="2800" b="1" dirty="0"/>
                        <a:t>Ecouter avec les oreilles : qu'est-ce qui est dit et quel ton est utilisé ? 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800" b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2. </a:t>
                      </a:r>
                    </a:p>
                    <a:p>
                      <a:pPr algn="ctr"/>
                      <a:r>
                        <a:rPr lang="fr-FR" sz="2800" b="1" dirty="0"/>
                        <a:t>Ecouter avec les yeux : que fait la personne avec son corps en parlant ? 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800" b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140069671"/>
                  </a:ext>
                </a:extLst>
              </a:tr>
              <a:tr h="2442167"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3. </a:t>
                      </a:r>
                    </a:p>
                    <a:p>
                      <a:pPr algn="ctr"/>
                      <a:r>
                        <a:rPr lang="fr-FR" sz="2800" b="1" dirty="0"/>
                        <a:t>Ecouter avec l’instinct : sentez-vous que la personne communique quelque chose d'important ?  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800" b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/>
                        <a:t>4.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/>
                        <a:t>Ecouter avec le cœur : que pensez-vous que ressent l'autre personne ? 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800" b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620268349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7873" y="4328265"/>
            <a:ext cx="1531205" cy="15312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037" y="4328265"/>
            <a:ext cx="1887157" cy="18871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2117" y="1627807"/>
            <a:ext cx="2005077" cy="200507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6104" y="1487346"/>
            <a:ext cx="2185821" cy="2185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77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</p:spPr>
        <p:txBody>
          <a:bodyPr>
            <a:normAutofit/>
          </a:bodyPr>
          <a:lstStyle/>
          <a:p>
            <a:r>
              <a:rPr lang="fr-FR" sz="3600" b="1" dirty="0"/>
              <a:t>Comment faire face à des gens en colère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10972800" cy="4460681"/>
          </a:xfrm>
        </p:spPr>
        <p:txBody>
          <a:bodyPr>
            <a:noAutofit/>
          </a:bodyPr>
          <a:lstStyle/>
          <a:p>
            <a:r>
              <a:rPr lang="fr-FR" sz="2800" b="1" dirty="0"/>
              <a:t>Exprimez l'empathie</a:t>
            </a:r>
          </a:p>
          <a:p>
            <a:r>
              <a:rPr lang="fr-FR" sz="2800" dirty="0"/>
              <a:t>Montrer du respect (présenter vos condoléances…)</a:t>
            </a:r>
          </a:p>
          <a:p>
            <a:r>
              <a:rPr lang="fr-FR" sz="2800" dirty="0"/>
              <a:t>Reconnaissez leurs préoccupations</a:t>
            </a:r>
          </a:p>
          <a:p>
            <a:r>
              <a:rPr lang="fr-FR" sz="2800" dirty="0"/>
              <a:t>Reconnaissez à voix haute ce que les gens ressentent - cela renforce la confiance</a:t>
            </a:r>
          </a:p>
          <a:p>
            <a:r>
              <a:rPr lang="fr-FR" sz="2800" dirty="0"/>
              <a:t>Permettez-leur de ressentir de la peur</a:t>
            </a:r>
          </a:p>
          <a:p>
            <a:r>
              <a:rPr lang="fr-FR" sz="2800" dirty="0"/>
              <a:t>Traitez les gens comme vous le souhaitez, toujours comme vous le souhaitez, même lorsque des décisions difficiles doivent être communiquées</a:t>
            </a:r>
          </a:p>
          <a:p>
            <a:r>
              <a:rPr lang="fr-FR" sz="2800" dirty="0"/>
              <a:t>Donnez-leur des choses significatives à faire</a:t>
            </a:r>
          </a:p>
          <a:p>
            <a:endParaRPr lang="fr-FR" sz="2800" dirty="0"/>
          </a:p>
          <a:p>
            <a:endParaRPr lang="fr-F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51015"/>
      </p:ext>
    </p:extLst>
  </p:cSld>
  <p:clrMapOvr>
    <a:masterClrMapping/>
  </p:clrMapOvr>
</p:sld>
</file>

<file path=ppt/theme/theme1.xml><?xml version="1.0" encoding="utf-8"?>
<a:theme xmlns:a="http://schemas.openxmlformats.org/drawingml/2006/main" name="ppt1B35.tm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ppt1B35.tmp</Template>
  <TotalTime>4461</TotalTime>
  <Words>1185</Words>
  <Application>Microsoft Office PowerPoint</Application>
  <PresentationFormat>Widescreen</PresentationFormat>
  <Paragraphs>234</Paragraphs>
  <Slides>29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맑은 고딕</vt:lpstr>
      <vt:lpstr>Arial</vt:lpstr>
      <vt:lpstr>Calibri</vt:lpstr>
      <vt:lpstr>Times New Roman</vt:lpstr>
      <vt:lpstr>Wingdings</vt:lpstr>
      <vt:lpstr>ppt1B35.tmp</vt:lpstr>
      <vt:lpstr>Session 4 L’humanisation de la réponse et  le feedback communautaire </vt:lpstr>
      <vt:lpstr>Objectifs de la session 4</vt:lpstr>
      <vt:lpstr>Que ressentent les gens  en période de crise ?</vt:lpstr>
      <vt:lpstr>Quelles émotions les gens manifestent-ils en période de crise ?</vt:lpstr>
      <vt:lpstr>La perception du risque dépend des facteurs</vt:lpstr>
      <vt:lpstr>Comment vous comporter envers  les membres de la communauté ?</vt:lpstr>
      <vt:lpstr>Qu’est-ce que l’empathie et la compassion ?</vt:lpstr>
      <vt:lpstr>Ayez la conscience d’autrui : savoir écouter et  comprendre ce qu’exprime les personnes </vt:lpstr>
      <vt:lpstr>Comment faire face à des gens en colère ?</vt:lpstr>
      <vt:lpstr>A faire et ne pas faire</vt:lpstr>
      <vt:lpstr>Réussir son entrée dans les  familles et les communautés </vt:lpstr>
      <vt:lpstr>Réussir son entrée dans les familles et les communautés </vt:lpstr>
      <vt:lpstr>Savoir dialoguer avec, comprendre,  et collaborer avec les communautés</vt:lpstr>
      <vt:lpstr>Savoir communiquer lors des interactions avec les communautés dans les interventions de la riposte</vt:lpstr>
      <vt:lpstr>Observer et décrypter la communication non verbale </vt:lpstr>
      <vt:lpstr>Soyez respectueux pour maintenir l’ordre social : le geste </vt:lpstr>
      <vt:lpstr>Soyez respectueux pour maintenir l’ordre social : la parole </vt:lpstr>
      <vt:lpstr>Soyez respectueux pour maintenir l’ordre social : le message </vt:lpstr>
      <vt:lpstr>Pour rassurer les familles : quelques techniques </vt:lpstr>
      <vt:lpstr>PowerPoint Presentation</vt:lpstr>
      <vt:lpstr>Challenges liés au contexte</vt:lpstr>
      <vt:lpstr>Un feedback, c’est quoi ?</vt:lpstr>
      <vt:lpstr>Pourquoi gérons-nous les feedbacks ? </vt:lpstr>
      <vt:lpstr>Gestion des feedback, une redevabilité ?</vt:lpstr>
      <vt:lpstr>Qu’est-ce qu’un système gestion de feedback ?</vt:lpstr>
      <vt:lpstr>Options pour répondre au feedback</vt:lpstr>
      <vt:lpstr>Qu’entend-on par réclamations graves ou délicates ?  </vt:lpstr>
      <vt:lpstr>Comment gérer des réclamations graves ou délicates ?   </vt:lpstr>
      <vt:lpstr>PowerPoint Presentation</vt:lpstr>
    </vt:vector>
  </TitlesOfParts>
  <Company>Centers for Disease Control and Prevention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EPUser</dc:creator>
  <cp:lastModifiedBy>Djoukoua Dapre</cp:lastModifiedBy>
  <cp:revision>94</cp:revision>
  <dcterms:created xsi:type="dcterms:W3CDTF">2019-07-07T17:38:06Z</dcterms:created>
  <dcterms:modified xsi:type="dcterms:W3CDTF">2019-11-10T08:22:39Z</dcterms:modified>
</cp:coreProperties>
</file>