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932" r:id="rId2"/>
  </p:sldMasterIdLst>
  <p:notesMasterIdLst>
    <p:notesMasterId r:id="rId10"/>
  </p:notesMasterIdLst>
  <p:handoutMasterIdLst>
    <p:handoutMasterId r:id="rId11"/>
  </p:handoutMasterIdLst>
  <p:sldIdLst>
    <p:sldId id="672" r:id="rId3"/>
    <p:sldId id="703" r:id="rId4"/>
    <p:sldId id="664" r:id="rId5"/>
    <p:sldId id="677" r:id="rId6"/>
    <p:sldId id="257" r:id="rId7"/>
    <p:sldId id="260" r:id="rId8"/>
    <p:sldId id="259" r:id="rId9"/>
  </p:sldIdLst>
  <p:sldSz cx="9144000" cy="6858000" type="screen4x3"/>
  <p:notesSz cx="6797675" cy="9929813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sz="3200" b="1" kern="1200">
        <a:solidFill>
          <a:schemeClr val="tx1"/>
        </a:solidFill>
        <a:latin typeface="Calibri" charset="0"/>
        <a:ea typeface="Arial" charset="0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3200" b="1" kern="1200">
        <a:solidFill>
          <a:schemeClr val="tx1"/>
        </a:solidFill>
        <a:latin typeface="Calibri" charset="0"/>
        <a:ea typeface="Arial" charset="0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3200" b="1" kern="1200">
        <a:solidFill>
          <a:schemeClr val="tx1"/>
        </a:solidFill>
        <a:latin typeface="Calibri" charset="0"/>
        <a:ea typeface="Arial" charset="0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3200" b="1" kern="1200">
        <a:solidFill>
          <a:schemeClr val="tx1"/>
        </a:solidFill>
        <a:latin typeface="Calibri" charset="0"/>
        <a:ea typeface="Arial" charset="0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3200" b="1" kern="1200">
        <a:solidFill>
          <a:schemeClr val="tx1"/>
        </a:solidFill>
        <a:latin typeface="Calibri" charset="0"/>
        <a:ea typeface="Arial" charset="0"/>
        <a:cs typeface="Arial" charset="0"/>
      </a:defRPr>
    </a:lvl5pPr>
    <a:lvl6pPr marL="2286000" algn="l" defTabSz="914400" rtl="0" eaLnBrk="1" latinLnBrk="0" hangingPunct="1">
      <a:defRPr sz="3200" b="1" kern="1200">
        <a:solidFill>
          <a:schemeClr val="tx1"/>
        </a:solidFill>
        <a:latin typeface="Calibri" charset="0"/>
        <a:ea typeface="Arial" charset="0"/>
        <a:cs typeface="Arial" charset="0"/>
      </a:defRPr>
    </a:lvl6pPr>
    <a:lvl7pPr marL="2743200" algn="l" defTabSz="914400" rtl="0" eaLnBrk="1" latinLnBrk="0" hangingPunct="1">
      <a:defRPr sz="3200" b="1" kern="1200">
        <a:solidFill>
          <a:schemeClr val="tx1"/>
        </a:solidFill>
        <a:latin typeface="Calibri" charset="0"/>
        <a:ea typeface="Arial" charset="0"/>
        <a:cs typeface="Arial" charset="0"/>
      </a:defRPr>
    </a:lvl7pPr>
    <a:lvl8pPr marL="3200400" algn="l" defTabSz="914400" rtl="0" eaLnBrk="1" latinLnBrk="0" hangingPunct="1">
      <a:defRPr sz="3200" b="1" kern="1200">
        <a:solidFill>
          <a:schemeClr val="tx1"/>
        </a:solidFill>
        <a:latin typeface="Calibri" charset="0"/>
        <a:ea typeface="Arial" charset="0"/>
        <a:cs typeface="Arial" charset="0"/>
      </a:defRPr>
    </a:lvl8pPr>
    <a:lvl9pPr marL="3657600" algn="l" defTabSz="914400" rtl="0" eaLnBrk="1" latinLnBrk="0" hangingPunct="1">
      <a:defRPr sz="3200" b="1" kern="1200">
        <a:solidFill>
          <a:schemeClr val="tx1"/>
        </a:solidFill>
        <a:latin typeface="Calibri" charset="0"/>
        <a:ea typeface="Arial" charset="0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9">
          <p15:clr>
            <a:srgbClr val="A4A3A4"/>
          </p15:clr>
        </p15:guide>
        <p15:guide id="2" pos="2142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00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0099"/>
    <a:srgbClr val="FFFF66"/>
    <a:srgbClr val="D60093"/>
    <a:srgbClr val="660066"/>
    <a:srgbClr val="00FF99"/>
    <a:srgbClr val="604A7B"/>
    <a:srgbClr val="00FF00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425" autoAdjust="0"/>
    <p:restoredTop sz="90469" autoAdjust="0"/>
  </p:normalViewPr>
  <p:slideViewPr>
    <p:cSldViewPr>
      <p:cViewPr varScale="1">
        <p:scale>
          <a:sx n="72" d="100"/>
          <a:sy n="72" d="100"/>
        </p:scale>
        <p:origin x="1164" y="3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>
        <p:scale>
          <a:sx n="100" d="100"/>
          <a:sy n="100" d="100"/>
        </p:scale>
        <p:origin x="2416" y="144"/>
      </p:cViewPr>
      <p:guideLst>
        <p:guide orient="horz" pos="3129"/>
        <p:guide pos="214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53" tIns="46077" rIns="92153" bIns="46077" numCol="1" anchor="t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0"/>
              </a:spcBef>
              <a:buFontTx/>
              <a:buNone/>
              <a:defRPr sz="1200" b="0">
                <a:latin typeface="Arial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53" tIns="46077" rIns="92153" bIns="46077" numCol="1" anchor="t" anchorCtr="0" compatLnSpc="1">
            <a:prstTxWarp prst="textNoShape">
              <a:avLst/>
            </a:prstTxWarp>
          </a:bodyPr>
          <a:lstStyle>
            <a:lvl1pPr algn="r" eaLnBrk="0" hangingPunct="0">
              <a:spcBef>
                <a:spcPct val="0"/>
              </a:spcBef>
              <a:buFontTx/>
              <a:buNone/>
              <a:defRPr sz="1200" b="0">
                <a:latin typeface="Arial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fld id="{F92B1902-BC40-E948-9198-1419601FA60B}" type="datetimeFigureOut">
              <a:rPr lang="en-US"/>
              <a:pPr>
                <a:defRPr/>
              </a:pPr>
              <a:t>11/10/2019</a:t>
            </a:fld>
            <a:endParaRPr lang="en-US"/>
          </a:p>
        </p:txBody>
      </p:sp>
      <p:sp>
        <p:nvSpPr>
          <p:cNvPr id="3686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31338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53" tIns="46077" rIns="92153" bIns="46077" numCol="1" anchor="b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0"/>
              </a:spcBef>
              <a:buFontTx/>
              <a:buNone/>
              <a:defRPr sz="1200" b="0">
                <a:latin typeface="Arial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686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88" y="9431338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53" tIns="46077" rIns="92153" bIns="46077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 b="0">
                <a:latin typeface="Arial" charset="0"/>
              </a:defRPr>
            </a:lvl1pPr>
          </a:lstStyle>
          <a:p>
            <a:fld id="{4CF48F56-2D52-4C46-8395-19D8D39D0BF9}" type="slidenum">
              <a:rPr lang="en-US" altLang="x-none"/>
              <a:pPr/>
              <a:t>‹#›</a:t>
            </a:fld>
            <a:endParaRPr lang="en-US" altLang="x-non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2153" tIns="46077" rIns="92153" bIns="46077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fr-CH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2153" tIns="46077" rIns="92153" bIns="46077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0072A9E7-A858-3A4D-A0AE-D1624C251245}" type="datetimeFigureOut">
              <a:rPr lang="fr-FR"/>
              <a:pPr>
                <a:defRPr/>
              </a:pPr>
              <a:t>10/11/2019</a:t>
            </a:fld>
            <a:endParaRPr lang="fr-CH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15988" y="744538"/>
            <a:ext cx="4965700" cy="3724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153" tIns="46077" rIns="92153" bIns="46077" rtlCol="0" anchor="ctr"/>
          <a:lstStyle/>
          <a:p>
            <a:pPr lvl="0"/>
            <a:endParaRPr lang="fr-CH" noProof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9450" y="4716463"/>
            <a:ext cx="5438775" cy="4468812"/>
          </a:xfrm>
          <a:prstGeom prst="rect">
            <a:avLst/>
          </a:prstGeom>
        </p:spPr>
        <p:txBody>
          <a:bodyPr vert="horz" lIns="92153" tIns="46077" rIns="92153" bIns="46077" rtlCol="0">
            <a:normAutofit/>
          </a:bodyPr>
          <a:lstStyle/>
          <a:p>
            <a:pPr lvl="0"/>
            <a:r>
              <a:rPr lang="fr-FR" noProof="0"/>
              <a:t>Cliquez pour modifier les styles du texte du masque</a:t>
            </a:r>
          </a:p>
          <a:p>
            <a:pPr lvl="1"/>
            <a:r>
              <a:rPr lang="fr-FR" noProof="0"/>
              <a:t>Deuxième niveau</a:t>
            </a:r>
          </a:p>
          <a:p>
            <a:pPr lvl="2"/>
            <a:r>
              <a:rPr lang="fr-FR" noProof="0"/>
              <a:t>Troisième niveau</a:t>
            </a:r>
          </a:p>
          <a:p>
            <a:pPr lvl="3"/>
            <a:r>
              <a:rPr lang="fr-FR" noProof="0"/>
              <a:t>Quatrième niveau</a:t>
            </a:r>
          </a:p>
          <a:p>
            <a:pPr lvl="4"/>
            <a:r>
              <a:rPr lang="fr-FR" noProof="0"/>
              <a:t>Cinquième niveau</a:t>
            </a:r>
            <a:endParaRPr lang="fr-CH" noProof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31338"/>
            <a:ext cx="2946400" cy="496887"/>
          </a:xfrm>
          <a:prstGeom prst="rect">
            <a:avLst/>
          </a:prstGeom>
        </p:spPr>
        <p:txBody>
          <a:bodyPr vert="horz" lIns="92153" tIns="46077" rIns="92153" bIns="46077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fr-CH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49688" y="9431338"/>
            <a:ext cx="2946400" cy="496887"/>
          </a:xfrm>
          <a:prstGeom prst="rect">
            <a:avLst/>
          </a:prstGeom>
        </p:spPr>
        <p:txBody>
          <a:bodyPr vert="horz" wrap="square" lIns="92153" tIns="46077" rIns="92153" bIns="46077" numCol="1" anchor="b" anchorCtr="0" compatLnSpc="1">
            <a:prstTxWarp prst="textNoShape">
              <a:avLst/>
            </a:prstTxWarp>
          </a:bodyPr>
          <a:lstStyle>
            <a:lvl1pPr algn="r">
              <a:defRPr sz="1200" b="0"/>
            </a:lvl1pPr>
          </a:lstStyle>
          <a:p>
            <a:fld id="{51828A4B-A78A-4A40-AA33-C67D75E28F90}" type="slidenum">
              <a:rPr lang="fr-CH" altLang="x-none"/>
              <a:pPr/>
              <a:t>‹#›</a:t>
            </a:fld>
            <a:endParaRPr lang="fr-CH" altLang="x-non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/>
              <a:t>Cliquez pour modifier le style du titre</a:t>
            </a:r>
            <a:endParaRPr lang="fr-CH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Cliquez pour modifier le style des sous-titres du masque</a:t>
            </a:r>
            <a:endParaRPr lang="fr-CH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7004D9-819F-D842-8DCA-C68CDC772825}" type="datetime1">
              <a:rPr lang="fr-FR"/>
              <a:pPr>
                <a:defRPr/>
              </a:pPr>
              <a:t>10/11/2019</a:t>
            </a:fld>
            <a:endParaRPr lang="fr-CH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H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AA4FD4A-447A-4142-8F3E-BD8A1F178D0B}" type="slidenum">
              <a:rPr lang="fr-CH" altLang="x-none"/>
              <a:pPr/>
              <a:t>‹#›</a:t>
            </a:fld>
            <a:endParaRPr lang="fr-CH" altLang="x-none"/>
          </a:p>
        </p:txBody>
      </p:sp>
    </p:spTree>
    <p:extLst>
      <p:ext uri="{BB962C8B-B14F-4D97-AF65-F5344CB8AC3E}">
        <p14:creationId xmlns:p14="http://schemas.microsoft.com/office/powerpoint/2010/main" val="1233805520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  <a:endParaRPr lang="fr-CH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8EB35C-037C-6645-BD79-12AFC0CBAA6C}" type="datetime1">
              <a:rPr lang="fr-FR"/>
              <a:pPr>
                <a:defRPr/>
              </a:pPr>
              <a:t>10/11/2019</a:t>
            </a:fld>
            <a:endParaRPr lang="fr-CH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H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3153B5-5669-C64C-AF38-C5EE1638E4B2}" type="slidenum">
              <a:rPr lang="fr-CH" altLang="x-none"/>
              <a:pPr/>
              <a:t>‹#›</a:t>
            </a:fld>
            <a:endParaRPr lang="fr-CH" altLang="x-none"/>
          </a:p>
        </p:txBody>
      </p:sp>
    </p:spTree>
    <p:extLst>
      <p:ext uri="{BB962C8B-B14F-4D97-AF65-F5344CB8AC3E}">
        <p14:creationId xmlns:p14="http://schemas.microsoft.com/office/powerpoint/2010/main" val="509753175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/>
              <a:t>Cliquez pour modifier le style du titre</a:t>
            </a:r>
            <a:endParaRPr lang="fr-CH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808DE5-A660-7649-8BC0-9BAF4CDA68FD}" type="datetime1">
              <a:rPr lang="fr-FR"/>
              <a:pPr>
                <a:defRPr/>
              </a:pPr>
              <a:t>10/11/2019</a:t>
            </a:fld>
            <a:endParaRPr lang="fr-CH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H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EE631B3-8874-9A45-84F9-F74117807268}" type="slidenum">
              <a:rPr lang="fr-CH" altLang="x-none"/>
              <a:pPr/>
              <a:t>‹#›</a:t>
            </a:fld>
            <a:endParaRPr lang="fr-CH" altLang="x-none"/>
          </a:p>
        </p:txBody>
      </p:sp>
    </p:spTree>
    <p:extLst>
      <p:ext uri="{BB962C8B-B14F-4D97-AF65-F5344CB8AC3E}">
        <p14:creationId xmlns:p14="http://schemas.microsoft.com/office/powerpoint/2010/main" val="1109344342"/>
      </p:ext>
    </p:extLst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Title and Diagram or Organization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martArt Placeholder 2"/>
          <p:cNvSpPr>
            <a:spLocks noGrp="1"/>
          </p:cNvSpPr>
          <p:nvPr>
            <p:ph type="dgm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B91C36-6530-894C-AC72-9DBFBA1F1DCA}" type="datetime1">
              <a:rPr lang="fr-FR"/>
              <a:pPr>
                <a:defRPr/>
              </a:pPr>
              <a:t>10/11/2019</a:t>
            </a:fld>
            <a:endParaRPr lang="fr-CH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H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4717F07-BA9B-E742-98D5-BFD7CEEF9756}" type="slidenum">
              <a:rPr lang="fr-CH" altLang="x-none"/>
              <a:pPr/>
              <a:t>‹#›</a:t>
            </a:fld>
            <a:endParaRPr lang="fr-CH" altLang="x-none"/>
          </a:p>
        </p:txBody>
      </p:sp>
    </p:spTree>
    <p:extLst>
      <p:ext uri="{BB962C8B-B14F-4D97-AF65-F5344CB8AC3E}">
        <p14:creationId xmlns:p14="http://schemas.microsoft.com/office/powerpoint/2010/main" val="297332740"/>
      </p:ext>
    </p:extLst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Cliquez et modifiez le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67C98D-87FD-8D4B-8FD7-2EA92594D7CF}" type="datetimeFigureOut">
              <a:rPr lang="fr-FR" smtClean="0"/>
              <a:pPr/>
              <a:t>10/11/2019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FE12E3-23E2-304D-B93A-6859FB8FC778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1834785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Cliquez pour modifier les styles du texte du masque</a:t>
            </a:r>
          </a:p>
          <a:p>
            <a:pPr lvl="1"/>
            <a:r>
              <a:rPr lang="en-US"/>
              <a:t>Deuxième niveau</a:t>
            </a:r>
          </a:p>
          <a:p>
            <a:pPr lvl="2"/>
            <a:r>
              <a:rPr lang="en-US"/>
              <a:t>Troisième niveau</a:t>
            </a:r>
          </a:p>
          <a:p>
            <a:pPr lvl="3"/>
            <a:r>
              <a:rPr lang="en-US"/>
              <a:t>Quatrième niveau</a:t>
            </a:r>
          </a:p>
          <a:p>
            <a:pPr lvl="4"/>
            <a:r>
              <a:rPr lang="en-US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67C98D-87FD-8D4B-8FD7-2EA92594D7CF}" type="datetimeFigureOut">
              <a:rPr lang="fr-FR" smtClean="0"/>
              <a:pPr/>
              <a:t>10/11/2019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FE12E3-23E2-304D-B93A-6859FB8FC778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7112622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67C98D-87FD-8D4B-8FD7-2EA92594D7CF}" type="datetimeFigureOut">
              <a:rPr lang="fr-FR" smtClean="0"/>
              <a:pPr/>
              <a:t>10/11/2019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FE12E3-23E2-304D-B93A-6859FB8FC778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6308528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Cliquez pour modifier les styles du texte du masque</a:t>
            </a:r>
          </a:p>
          <a:p>
            <a:pPr lvl="1"/>
            <a:r>
              <a:rPr lang="en-US"/>
              <a:t>Deuxième niveau</a:t>
            </a:r>
          </a:p>
          <a:p>
            <a:pPr lvl="2"/>
            <a:r>
              <a:rPr lang="en-US"/>
              <a:t>Troisième niveau</a:t>
            </a:r>
          </a:p>
          <a:p>
            <a:pPr lvl="3"/>
            <a:r>
              <a:rPr lang="en-US"/>
              <a:t>Quatrième niveau</a:t>
            </a:r>
          </a:p>
          <a:p>
            <a:pPr lvl="4"/>
            <a:r>
              <a:rPr lang="en-US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Cliquez pour modifier les styles du texte du masque</a:t>
            </a:r>
          </a:p>
          <a:p>
            <a:pPr lvl="1"/>
            <a:r>
              <a:rPr lang="en-US"/>
              <a:t>Deuxième niveau</a:t>
            </a:r>
          </a:p>
          <a:p>
            <a:pPr lvl="2"/>
            <a:r>
              <a:rPr lang="en-US"/>
              <a:t>Troisième niveau</a:t>
            </a:r>
          </a:p>
          <a:p>
            <a:pPr lvl="3"/>
            <a:r>
              <a:rPr lang="en-US"/>
              <a:t>Quatrième niveau</a:t>
            </a:r>
          </a:p>
          <a:p>
            <a:pPr lvl="4"/>
            <a:r>
              <a:rPr lang="en-US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67C98D-87FD-8D4B-8FD7-2EA92594D7CF}" type="datetimeFigureOut">
              <a:rPr lang="fr-FR" smtClean="0"/>
              <a:pPr/>
              <a:t>10/11/2019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FE12E3-23E2-304D-B93A-6859FB8FC778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8344773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Cliquez pour modifier les styles du texte du masque</a:t>
            </a:r>
          </a:p>
          <a:p>
            <a:pPr lvl="1"/>
            <a:r>
              <a:rPr lang="en-US"/>
              <a:t>Deuxième niveau</a:t>
            </a:r>
          </a:p>
          <a:p>
            <a:pPr lvl="2"/>
            <a:r>
              <a:rPr lang="en-US"/>
              <a:t>Troisième niveau</a:t>
            </a:r>
          </a:p>
          <a:p>
            <a:pPr lvl="3"/>
            <a:r>
              <a:rPr lang="en-US"/>
              <a:t>Quatrième niveau</a:t>
            </a:r>
          </a:p>
          <a:p>
            <a:pPr lvl="4"/>
            <a:r>
              <a:rPr lang="en-US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Cliquez pour modifier les styles du texte du masque</a:t>
            </a:r>
          </a:p>
          <a:p>
            <a:pPr lvl="1"/>
            <a:r>
              <a:rPr lang="en-US"/>
              <a:t>Deuxième niveau</a:t>
            </a:r>
          </a:p>
          <a:p>
            <a:pPr lvl="2"/>
            <a:r>
              <a:rPr lang="en-US"/>
              <a:t>Troisième niveau</a:t>
            </a:r>
          </a:p>
          <a:p>
            <a:pPr lvl="3"/>
            <a:r>
              <a:rPr lang="en-US"/>
              <a:t>Quatrième niveau</a:t>
            </a:r>
          </a:p>
          <a:p>
            <a:pPr lvl="4"/>
            <a:r>
              <a:rPr lang="en-US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67C98D-87FD-8D4B-8FD7-2EA92594D7CF}" type="datetimeFigureOut">
              <a:rPr lang="fr-FR" smtClean="0"/>
              <a:pPr/>
              <a:t>10/11/2019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FE12E3-23E2-304D-B93A-6859FB8FC778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2548890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Cliquez et modifiez le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67C98D-87FD-8D4B-8FD7-2EA92594D7CF}" type="datetimeFigureOut">
              <a:rPr lang="fr-FR" smtClean="0"/>
              <a:pPr/>
              <a:t>10/11/2019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FE12E3-23E2-304D-B93A-6859FB8FC778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3710790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67C98D-87FD-8D4B-8FD7-2EA92594D7CF}" type="datetimeFigureOut">
              <a:rPr lang="fr-FR" smtClean="0"/>
              <a:pPr/>
              <a:t>10/11/2019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FE12E3-23E2-304D-B93A-6859FB8FC778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585634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  <a:endParaRPr lang="fr-CH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9998E4-F6A1-6843-9A83-6461DA0161BC}" type="datetime1">
              <a:rPr lang="fr-FR"/>
              <a:pPr>
                <a:defRPr/>
              </a:pPr>
              <a:t>10/11/2019</a:t>
            </a:fld>
            <a:endParaRPr lang="fr-CH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H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265A872-0DB8-5941-93E1-FA7EB0D3DFB4}" type="slidenum">
              <a:rPr lang="fr-CH" altLang="x-none"/>
              <a:pPr/>
              <a:t>‹#›</a:t>
            </a:fld>
            <a:endParaRPr lang="fr-CH" altLang="x-none"/>
          </a:p>
        </p:txBody>
      </p:sp>
    </p:spTree>
    <p:extLst>
      <p:ext uri="{BB962C8B-B14F-4D97-AF65-F5344CB8AC3E}">
        <p14:creationId xmlns:p14="http://schemas.microsoft.com/office/powerpoint/2010/main" val="467279208"/>
      </p:ext>
    </p:extLst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Cliquez pour modifier les styles du texte du masque</a:t>
            </a:r>
          </a:p>
          <a:p>
            <a:pPr lvl="1"/>
            <a:r>
              <a:rPr lang="en-US"/>
              <a:t>Deuxième niveau</a:t>
            </a:r>
          </a:p>
          <a:p>
            <a:pPr lvl="2"/>
            <a:r>
              <a:rPr lang="en-US"/>
              <a:t>Troisième niveau</a:t>
            </a:r>
          </a:p>
          <a:p>
            <a:pPr lvl="3"/>
            <a:r>
              <a:rPr lang="en-US"/>
              <a:t>Quatrième niveau</a:t>
            </a:r>
          </a:p>
          <a:p>
            <a:pPr lvl="4"/>
            <a:r>
              <a:rPr lang="en-US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67C98D-87FD-8D4B-8FD7-2EA92594D7CF}" type="datetimeFigureOut">
              <a:rPr lang="fr-FR" smtClean="0"/>
              <a:pPr/>
              <a:t>10/11/2019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FE12E3-23E2-304D-B93A-6859FB8FC778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5171254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67C98D-87FD-8D4B-8FD7-2EA92594D7CF}" type="datetimeFigureOut">
              <a:rPr lang="fr-FR" smtClean="0"/>
              <a:pPr/>
              <a:t>10/11/2019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FE12E3-23E2-304D-B93A-6859FB8FC778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4320791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Cliquez pour modifier les styles du texte du masque</a:t>
            </a:r>
          </a:p>
          <a:p>
            <a:pPr lvl="1"/>
            <a:r>
              <a:rPr lang="en-US"/>
              <a:t>Deuxième niveau</a:t>
            </a:r>
          </a:p>
          <a:p>
            <a:pPr lvl="2"/>
            <a:r>
              <a:rPr lang="en-US"/>
              <a:t>Troisième niveau</a:t>
            </a:r>
          </a:p>
          <a:p>
            <a:pPr lvl="3"/>
            <a:r>
              <a:rPr lang="en-US"/>
              <a:t>Quatrième niveau</a:t>
            </a:r>
          </a:p>
          <a:p>
            <a:pPr lvl="4"/>
            <a:r>
              <a:rPr lang="en-US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67C98D-87FD-8D4B-8FD7-2EA92594D7CF}" type="datetimeFigureOut">
              <a:rPr lang="fr-FR" smtClean="0"/>
              <a:pPr/>
              <a:t>10/11/2019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FE12E3-23E2-304D-B93A-6859FB8FC778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0971297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Cliquez pour modifier les styles du texte du masque</a:t>
            </a:r>
          </a:p>
          <a:p>
            <a:pPr lvl="1"/>
            <a:r>
              <a:rPr lang="en-US"/>
              <a:t>Deuxième niveau</a:t>
            </a:r>
          </a:p>
          <a:p>
            <a:pPr lvl="2"/>
            <a:r>
              <a:rPr lang="en-US"/>
              <a:t>Troisième niveau</a:t>
            </a:r>
          </a:p>
          <a:p>
            <a:pPr lvl="3"/>
            <a:r>
              <a:rPr lang="en-US"/>
              <a:t>Quatrième niveau</a:t>
            </a:r>
          </a:p>
          <a:p>
            <a:pPr lvl="4"/>
            <a:r>
              <a:rPr lang="en-US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67C98D-87FD-8D4B-8FD7-2EA92594D7CF}" type="datetimeFigureOut">
              <a:rPr lang="fr-FR" smtClean="0"/>
              <a:pPr/>
              <a:t>10/11/2019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FE12E3-23E2-304D-B93A-6859FB8FC778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750661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Cliquez pour modifier le style du titre</a:t>
            </a:r>
            <a:endParaRPr lang="fr-CH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D69B04-172B-E04B-812C-BFC087F03D7C}" type="datetime1">
              <a:rPr lang="fr-FR"/>
              <a:pPr>
                <a:defRPr/>
              </a:pPr>
              <a:t>10/11/2019</a:t>
            </a:fld>
            <a:endParaRPr lang="fr-CH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H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89A1A8-43E9-F74E-9753-848229C46813}" type="slidenum">
              <a:rPr lang="fr-CH" altLang="x-none"/>
              <a:pPr/>
              <a:t>‹#›</a:t>
            </a:fld>
            <a:endParaRPr lang="fr-CH" altLang="x-none"/>
          </a:p>
        </p:txBody>
      </p:sp>
    </p:spTree>
    <p:extLst>
      <p:ext uri="{BB962C8B-B14F-4D97-AF65-F5344CB8AC3E}">
        <p14:creationId xmlns:p14="http://schemas.microsoft.com/office/powerpoint/2010/main" val="213951777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  <a:endParaRPr lang="fr-CH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327E31-04D0-444C-B20B-92934D71F414}" type="datetime1">
              <a:rPr lang="fr-FR"/>
              <a:pPr>
                <a:defRPr/>
              </a:pPr>
              <a:t>10/11/2019</a:t>
            </a:fld>
            <a:endParaRPr lang="fr-CH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H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C52762-CFD0-2743-A7C6-F2DD2DECF0EA}" type="slidenum">
              <a:rPr lang="fr-CH" altLang="x-none"/>
              <a:pPr/>
              <a:t>‹#›</a:t>
            </a:fld>
            <a:endParaRPr lang="fr-CH" altLang="x-none"/>
          </a:p>
        </p:txBody>
      </p:sp>
    </p:spTree>
    <p:extLst>
      <p:ext uri="{BB962C8B-B14F-4D97-AF65-F5344CB8AC3E}">
        <p14:creationId xmlns:p14="http://schemas.microsoft.com/office/powerpoint/2010/main" val="999890961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Cliquez pour modifier le style du titre</a:t>
            </a:r>
            <a:endParaRPr lang="fr-CH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7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888A83-77E3-E744-8A3D-A07C1B08D45D}" type="datetime1">
              <a:rPr lang="fr-FR"/>
              <a:pPr>
                <a:defRPr/>
              </a:pPr>
              <a:t>10/11/2019</a:t>
            </a:fld>
            <a:endParaRPr lang="fr-CH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H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C11965D-04FA-8942-ADF7-8EBD8565377E}" type="slidenum">
              <a:rPr lang="fr-CH" altLang="x-none"/>
              <a:pPr/>
              <a:t>‹#›</a:t>
            </a:fld>
            <a:endParaRPr lang="fr-CH" altLang="x-none"/>
          </a:p>
        </p:txBody>
      </p:sp>
    </p:spTree>
    <p:extLst>
      <p:ext uri="{BB962C8B-B14F-4D97-AF65-F5344CB8AC3E}">
        <p14:creationId xmlns:p14="http://schemas.microsoft.com/office/powerpoint/2010/main" val="1107843752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  <a:endParaRPr lang="fr-CH"/>
          </a:p>
        </p:txBody>
      </p:sp>
      <p:sp>
        <p:nvSpPr>
          <p:cNvPr id="3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2EA4F4-DC04-724B-BCF1-BAC0177BE8A7}" type="datetime1">
              <a:rPr lang="fr-FR"/>
              <a:pPr>
                <a:defRPr/>
              </a:pPr>
              <a:t>10/11/2019</a:t>
            </a:fld>
            <a:endParaRPr lang="fr-CH"/>
          </a:p>
        </p:txBody>
      </p:sp>
      <p:sp>
        <p:nvSpPr>
          <p:cNvPr id="4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H"/>
          </a:p>
        </p:txBody>
      </p:sp>
      <p:sp>
        <p:nvSpPr>
          <p:cNvPr id="5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BF05EBF-D8E2-EC45-B485-37F69B1C915D}" type="slidenum">
              <a:rPr lang="fr-CH" altLang="x-none"/>
              <a:pPr/>
              <a:t>‹#›</a:t>
            </a:fld>
            <a:endParaRPr lang="fr-CH" altLang="x-none"/>
          </a:p>
        </p:txBody>
      </p:sp>
    </p:spTree>
    <p:extLst>
      <p:ext uri="{BB962C8B-B14F-4D97-AF65-F5344CB8AC3E}">
        <p14:creationId xmlns:p14="http://schemas.microsoft.com/office/powerpoint/2010/main" val="846720374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063328-2AAB-1047-B41C-3127F1C00AB1}" type="datetime1">
              <a:rPr lang="fr-FR"/>
              <a:pPr>
                <a:defRPr/>
              </a:pPr>
              <a:t>10/11/2019</a:t>
            </a:fld>
            <a:endParaRPr lang="fr-CH"/>
          </a:p>
        </p:txBody>
      </p:sp>
      <p:sp>
        <p:nvSpPr>
          <p:cNvPr id="3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H"/>
          </a:p>
        </p:txBody>
      </p:sp>
      <p:sp>
        <p:nvSpPr>
          <p:cNvPr id="4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3446893-65F8-D64D-AAD4-52E0184FF330}" type="slidenum">
              <a:rPr lang="fr-CH" altLang="x-none"/>
              <a:pPr/>
              <a:t>‹#›</a:t>
            </a:fld>
            <a:endParaRPr lang="fr-CH" altLang="x-none"/>
          </a:p>
        </p:txBody>
      </p:sp>
    </p:spTree>
    <p:extLst>
      <p:ext uri="{BB962C8B-B14F-4D97-AF65-F5344CB8AC3E}">
        <p14:creationId xmlns:p14="http://schemas.microsoft.com/office/powerpoint/2010/main" val="1602680796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pour modifier le style du titre</a:t>
            </a:r>
            <a:endParaRPr lang="fr-CH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0DFE7F-8959-9C4B-A1D5-B199130EE851}" type="datetime1">
              <a:rPr lang="fr-FR"/>
              <a:pPr>
                <a:defRPr/>
              </a:pPr>
              <a:t>10/11/2019</a:t>
            </a:fld>
            <a:endParaRPr lang="fr-CH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H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5DD654-AD5E-264A-B773-78826B307C37}" type="slidenum">
              <a:rPr lang="fr-CH" altLang="x-none"/>
              <a:pPr/>
              <a:t>‹#›</a:t>
            </a:fld>
            <a:endParaRPr lang="fr-CH" altLang="x-none"/>
          </a:p>
        </p:txBody>
      </p:sp>
    </p:spTree>
    <p:extLst>
      <p:ext uri="{BB962C8B-B14F-4D97-AF65-F5344CB8AC3E}">
        <p14:creationId xmlns:p14="http://schemas.microsoft.com/office/powerpoint/2010/main" val="368754051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pour modifier le style du titre</a:t>
            </a:r>
            <a:endParaRPr lang="fr-CH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CH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B1BCF0-54AB-CC43-8FEF-E2BF082225B2}" type="datetime1">
              <a:rPr lang="fr-FR"/>
              <a:pPr>
                <a:defRPr/>
              </a:pPr>
              <a:t>10/11/2019</a:t>
            </a:fld>
            <a:endParaRPr lang="fr-CH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H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F9047C5-3A48-B14B-8A63-45F2434A6759}" type="slidenum">
              <a:rPr lang="fr-CH" altLang="x-none"/>
              <a:pPr/>
              <a:t>‹#›</a:t>
            </a:fld>
            <a:endParaRPr lang="fr-CH" altLang="x-none"/>
          </a:p>
        </p:txBody>
      </p:sp>
    </p:spTree>
    <p:extLst>
      <p:ext uri="{BB962C8B-B14F-4D97-AF65-F5344CB8AC3E}">
        <p14:creationId xmlns:p14="http://schemas.microsoft.com/office/powerpoint/2010/main" val="11529915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Espace réservé du titre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x-none"/>
              <a:t>Cliquez pour modifier le style du titre</a:t>
            </a:r>
            <a:endParaRPr lang="fr-CH" altLang="x-none"/>
          </a:p>
        </p:txBody>
      </p:sp>
      <p:sp>
        <p:nvSpPr>
          <p:cNvPr id="1027" name="Espace réservé du texte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x-none"/>
              <a:t>Cliquez pour modifier les styles du texte du masque</a:t>
            </a:r>
          </a:p>
          <a:p>
            <a:pPr lvl="1"/>
            <a:r>
              <a:rPr lang="fr-FR" altLang="x-none"/>
              <a:t>Deuxième niveau</a:t>
            </a:r>
          </a:p>
          <a:p>
            <a:pPr lvl="2"/>
            <a:r>
              <a:rPr lang="fr-FR" altLang="x-none"/>
              <a:t>Troisième niveau</a:t>
            </a:r>
          </a:p>
          <a:p>
            <a:pPr lvl="3"/>
            <a:r>
              <a:rPr lang="fr-FR" altLang="x-none"/>
              <a:t>Quatrième niveau</a:t>
            </a:r>
          </a:p>
          <a:p>
            <a:pPr lvl="4"/>
            <a:r>
              <a:rPr lang="fr-FR" altLang="x-none"/>
              <a:t>Cinquième niveau</a:t>
            </a:r>
            <a:endParaRPr lang="fr-CH" altLang="x-non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EB593936-DC44-9B47-9F8B-38DA777B24E2}" type="datetime1">
              <a:rPr lang="fr-FR"/>
              <a:pPr>
                <a:defRPr/>
              </a:pPr>
              <a:t>10/11/2019</a:t>
            </a:fld>
            <a:endParaRPr lang="fr-CH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spcBef>
                <a:spcPct val="0"/>
              </a:spcBef>
              <a:buFontTx/>
              <a:buNone/>
              <a:defRPr sz="1200" b="0">
                <a:solidFill>
                  <a:srgbClr val="898989"/>
                </a:solidFill>
                <a:latin typeface="Calibri" pitchFamily="34" charset="0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endParaRPr lang="fr-CH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rgbClr val="898989"/>
                </a:solidFill>
              </a:defRPr>
            </a:lvl1pPr>
          </a:lstStyle>
          <a:p>
            <a:fld id="{536CD073-96D3-914A-8175-AA36B0578BC9}" type="slidenum">
              <a:rPr lang="fr-CH" altLang="x-none"/>
              <a:pPr/>
              <a:t>‹#›</a:t>
            </a:fld>
            <a:endParaRPr lang="fr-CH" altLang="x-non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20" r:id="rId1"/>
    <p:sldLayoutId id="2147483921" r:id="rId2"/>
    <p:sldLayoutId id="2147483922" r:id="rId3"/>
    <p:sldLayoutId id="2147483923" r:id="rId4"/>
    <p:sldLayoutId id="2147483924" r:id="rId5"/>
    <p:sldLayoutId id="2147483925" r:id="rId6"/>
    <p:sldLayoutId id="2147483926" r:id="rId7"/>
    <p:sldLayoutId id="2147483927" r:id="rId8"/>
    <p:sldLayoutId id="2147483928" r:id="rId9"/>
    <p:sldLayoutId id="2147483929" r:id="rId10"/>
    <p:sldLayoutId id="2147483930" r:id="rId11"/>
    <p:sldLayoutId id="2147483931" r:id="rId12"/>
  </p:sldLayoutIdLst>
  <p:transition/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Cliquez pour modifier les styles du texte du masque</a:t>
            </a:r>
          </a:p>
          <a:p>
            <a:pPr lvl="1"/>
            <a:r>
              <a:rPr lang="en-US"/>
              <a:t>Deuxième niveau</a:t>
            </a:r>
          </a:p>
          <a:p>
            <a:pPr lvl="2"/>
            <a:r>
              <a:rPr lang="en-US"/>
              <a:t>Troisième niveau</a:t>
            </a:r>
          </a:p>
          <a:p>
            <a:pPr lvl="3"/>
            <a:r>
              <a:rPr lang="en-US"/>
              <a:t>Quatrième niveau</a:t>
            </a:r>
          </a:p>
          <a:p>
            <a:pPr lvl="4"/>
            <a:r>
              <a:rPr lang="en-US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67C98D-87FD-8D4B-8FD7-2EA92594D7CF}" type="datetimeFigureOut">
              <a:rPr lang="fr-FR" smtClean="0"/>
              <a:pPr/>
              <a:t>10/11/2019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FE12E3-23E2-304D-B93A-6859FB8FC778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902277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33" r:id="rId1"/>
    <p:sldLayoutId id="2147483934" r:id="rId2"/>
    <p:sldLayoutId id="2147483935" r:id="rId3"/>
    <p:sldLayoutId id="2147483936" r:id="rId4"/>
    <p:sldLayoutId id="2147483937" r:id="rId5"/>
    <p:sldLayoutId id="2147483938" r:id="rId6"/>
    <p:sldLayoutId id="2147483939" r:id="rId7"/>
    <p:sldLayoutId id="2147483940" r:id="rId8"/>
    <p:sldLayoutId id="2147483941" r:id="rId9"/>
    <p:sldLayoutId id="2147483942" r:id="rId10"/>
    <p:sldLayoutId id="2147483943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" name="Titre 1"/>
          <p:cNvSpPr txBox="1">
            <a:spLocks/>
          </p:cNvSpPr>
          <p:nvPr/>
        </p:nvSpPr>
        <p:spPr>
          <a:xfrm>
            <a:off x="130729" y="2416175"/>
            <a:ext cx="8833519" cy="1470025"/>
          </a:xfrm>
          <a:prstGeom prst="rect">
            <a:avLst/>
          </a:prstGeom>
        </p:spPr>
        <p:txBody>
          <a:bodyPr>
            <a:no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 pitchFamily="18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 pitchFamily="18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 pitchFamily="18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 pitchFamily="18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 pitchFamily="18" charset="0"/>
              </a:defRPr>
            </a:lvl9pPr>
          </a:lstStyle>
          <a:p>
            <a:r>
              <a:rPr lang="fr-FR" sz="4000" dirty="0">
                <a:latin typeface="Arial"/>
                <a:cs typeface="Arial"/>
              </a:rPr>
              <a:t>L’analyse comportementale rapide en trois questions</a:t>
            </a:r>
          </a:p>
        </p:txBody>
      </p:sp>
      <p:sp>
        <p:nvSpPr>
          <p:cNvPr id="5" name="Rectangle 4"/>
          <p:cNvSpPr/>
          <p:nvPr/>
        </p:nvSpPr>
        <p:spPr>
          <a:xfrm>
            <a:off x="0" y="476672"/>
            <a:ext cx="896424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b="0" i="1" dirty="0" err="1"/>
              <a:t>Renforcement</a:t>
            </a:r>
            <a:r>
              <a:rPr lang="en-US" b="0" i="1" dirty="0"/>
              <a:t> des </a:t>
            </a:r>
            <a:r>
              <a:rPr lang="en-US" b="0" i="1" dirty="0" err="1"/>
              <a:t>capacités</a:t>
            </a:r>
            <a:r>
              <a:rPr lang="en-US" b="0" i="1" dirty="0"/>
              <a:t> - CREC</a:t>
            </a:r>
          </a:p>
        </p:txBody>
      </p:sp>
    </p:spTree>
    <p:extLst>
      <p:ext uri="{BB962C8B-B14F-4D97-AF65-F5344CB8AC3E}">
        <p14:creationId xmlns:p14="http://schemas.microsoft.com/office/powerpoint/2010/main" val="2032252216"/>
      </p:ext>
    </p:extLst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77AE027-6FBB-6643-8DFD-35AB8A0529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E559BAE7-7AD8-2644-8865-EE81579CBE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65A872-0DB8-5941-93E1-FA7EB0D3DFB4}" type="slidenum">
              <a:rPr lang="fr-CH" altLang="x-none" smtClean="0"/>
              <a:pPr/>
              <a:t>2</a:t>
            </a:fld>
            <a:endParaRPr lang="fr-CH" altLang="x-none"/>
          </a:p>
        </p:txBody>
      </p:sp>
      <p:sp>
        <p:nvSpPr>
          <p:cNvPr id="5" name="Rectangle 2">
            <a:extLst>
              <a:ext uri="{FF2B5EF4-FFF2-40B4-BE49-F238E27FC236}">
                <a16:creationId xmlns:a16="http://schemas.microsoft.com/office/drawing/2014/main" id="{06591ECA-33E9-8A42-83FC-C64248BB848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0"/>
            <a:ext cx="9144000" cy="13716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bg1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defRPr/>
            </a:pPr>
            <a:r>
              <a:rPr lang="en-US" sz="3600" b="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Avant tout, </a:t>
            </a:r>
            <a:r>
              <a:rPr lang="en-US" sz="3600" b="0" dirty="0" err="1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comprendre</a:t>
            </a:r>
            <a:r>
              <a:rPr lang="en-US" sz="3600" b="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 </a:t>
            </a:r>
            <a:r>
              <a:rPr lang="en-US" sz="3600" b="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ce</a:t>
            </a:r>
            <a:r>
              <a:rPr lang="en-US" sz="3600" b="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 </a:t>
            </a:r>
            <a:r>
              <a:rPr lang="en-US" sz="3600" b="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qu’il</a:t>
            </a:r>
            <a:r>
              <a:rPr lang="en-US" sz="3600" b="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 y a </a:t>
            </a:r>
            <a:r>
              <a:rPr lang="en-US" sz="3600" b="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derrière le feedback </a:t>
            </a:r>
            <a:r>
              <a:rPr lang="en-US" sz="3600" b="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reçu</a:t>
            </a:r>
            <a:endParaRPr lang="en-US" sz="3600" b="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grpSp>
        <p:nvGrpSpPr>
          <p:cNvPr id="10" name="Groupe 9">
            <a:extLst>
              <a:ext uri="{FF2B5EF4-FFF2-40B4-BE49-F238E27FC236}">
                <a16:creationId xmlns:a16="http://schemas.microsoft.com/office/drawing/2014/main" id="{8642A475-A4EB-CD45-83A4-D1695A1FEF5C}"/>
              </a:ext>
            </a:extLst>
          </p:cNvPr>
          <p:cNvGrpSpPr/>
          <p:nvPr/>
        </p:nvGrpSpPr>
        <p:grpSpPr>
          <a:xfrm>
            <a:off x="1371600" y="1600200"/>
            <a:ext cx="6477000" cy="4572000"/>
            <a:chOff x="1371600" y="1600200"/>
            <a:chExt cx="6477000" cy="4572000"/>
          </a:xfrm>
        </p:grpSpPr>
        <p:sp>
          <p:nvSpPr>
            <p:cNvPr id="6" name="Ellipse 5">
              <a:extLst>
                <a:ext uri="{FF2B5EF4-FFF2-40B4-BE49-F238E27FC236}">
                  <a16:creationId xmlns:a16="http://schemas.microsoft.com/office/drawing/2014/main" id="{52B9A231-049A-C344-8AC4-4FBAF920B819}"/>
                </a:ext>
              </a:extLst>
            </p:cNvPr>
            <p:cNvSpPr/>
            <p:nvPr/>
          </p:nvSpPr>
          <p:spPr bwMode="auto">
            <a:xfrm>
              <a:off x="1371600" y="1600200"/>
              <a:ext cx="6477000" cy="4572000"/>
            </a:xfrm>
            <a:prstGeom prst="ellipse">
              <a:avLst/>
            </a:prstGeom>
            <a:gradFill>
              <a:gsLst>
                <a:gs pos="19000">
                  <a:srgbClr val="DDEBCF">
                    <a:alpha val="2000"/>
                  </a:srgbClr>
                </a:gs>
                <a:gs pos="50000">
                  <a:srgbClr val="9CB86E"/>
                </a:gs>
                <a:gs pos="100000">
                  <a:srgbClr val="156B13"/>
                </a:gs>
              </a:gsLst>
              <a:path path="shape">
                <a:fillToRect l="50000" t="50000" r="50000" b="50000"/>
              </a:path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393700" dist="546100" dir="6540000" algn="ctr" rotWithShape="0">
                <a:srgbClr val="000000">
                  <a:alpha val="82000"/>
                </a:srgbClr>
              </a:outerShdw>
            </a:effectLst>
          </p:spPr>
          <p:txBody>
            <a:bodyPr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45FCE00D-C38B-1D41-A647-8E45EFA371CE}"/>
                </a:ext>
              </a:extLst>
            </p:cNvPr>
            <p:cNvSpPr/>
            <p:nvPr/>
          </p:nvSpPr>
          <p:spPr bwMode="auto">
            <a:xfrm>
              <a:off x="3067718" y="3329697"/>
              <a:ext cx="3160466" cy="132343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defRPr/>
              </a:pPr>
              <a:r>
                <a:rPr lang="en-US" sz="40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Feedback </a:t>
              </a:r>
              <a:r>
                <a:rPr lang="en-US" sz="4000" dirty="0" err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reçu</a:t>
              </a:r>
              <a:endParaRPr lang="en-US" sz="3200" dirty="0"/>
            </a:p>
          </p:txBody>
        </p:sp>
      </p:grpSp>
      <p:sp>
        <p:nvSpPr>
          <p:cNvPr id="8" name="Rectangle 3">
            <a:extLst>
              <a:ext uri="{FF2B5EF4-FFF2-40B4-BE49-F238E27FC236}">
                <a16:creationId xmlns:a16="http://schemas.microsoft.com/office/drawing/2014/main" id="{8355B3AC-331C-9B4E-A6D0-3CDA94BBCAB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52121" y="5943600"/>
            <a:ext cx="3491880" cy="9906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marL="276225" algn="ctr" eaLnBrk="1" hangingPunct="1">
              <a:spcBef>
                <a:spcPct val="20000"/>
              </a:spcBef>
              <a:buClr>
                <a:srgbClr val="FFFF00"/>
              </a:buClr>
              <a:defRPr/>
            </a:pPr>
            <a:r>
              <a:rPr lang="en-US" sz="3200" kern="0" dirty="0" err="1">
                <a:solidFill>
                  <a:schemeClr val="bg1"/>
                </a:solidFill>
                <a:effectLst>
                  <a:outerShdw blurRad="38100" dist="38100" dir="2700000" algn="tl">
                    <a:schemeClr val="tx1">
                      <a:alpha val="43000"/>
                    </a:schemeClr>
                  </a:outerShdw>
                </a:effectLst>
              </a:rPr>
              <a:t>Comportement</a:t>
            </a:r>
            <a:endParaRPr lang="en-US" sz="4000" kern="0" dirty="0">
              <a:solidFill>
                <a:schemeClr val="bg1"/>
              </a:solidFill>
              <a:effectLst>
                <a:outerShdw blurRad="38100" dist="38100" dir="2700000" algn="tl">
                  <a:schemeClr val="tx1">
                    <a:alpha val="43000"/>
                  </a:schemeClr>
                </a:outerShdw>
              </a:effectLst>
            </a:endParaRPr>
          </a:p>
        </p:txBody>
      </p:sp>
      <p:sp>
        <p:nvSpPr>
          <p:cNvPr id="9" name="Rectangle 3">
            <a:extLst>
              <a:ext uri="{FF2B5EF4-FFF2-40B4-BE49-F238E27FC236}">
                <a16:creationId xmlns:a16="http://schemas.microsoft.com/office/drawing/2014/main" id="{369C033C-A626-C246-A8AA-2D01960A8C7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1371600"/>
            <a:ext cx="2590800" cy="9906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marL="82550" indent="20638" eaLnBrk="1" hangingPunct="1">
              <a:spcBef>
                <a:spcPct val="20000"/>
              </a:spcBef>
              <a:buClr>
                <a:srgbClr val="FFFF00"/>
              </a:buClr>
              <a:defRPr/>
            </a:pPr>
            <a:r>
              <a:rPr lang="en-US" kern="0" dirty="0">
                <a:solidFill>
                  <a:schemeClr val="bg1"/>
                </a:solidFill>
                <a:effectLst>
                  <a:outerShdw blurRad="38100" dist="38100" dir="2700000" algn="tl">
                    <a:schemeClr val="tx1">
                      <a:alpha val="43000"/>
                    </a:schemeClr>
                  </a:outerShdw>
                </a:effectLst>
              </a:rPr>
              <a:t>Environment Social </a:t>
            </a:r>
          </a:p>
        </p:txBody>
      </p:sp>
    </p:spTree>
    <p:extLst>
      <p:ext uri="{BB962C8B-B14F-4D97-AF65-F5344CB8AC3E}">
        <p14:creationId xmlns:p14="http://schemas.microsoft.com/office/powerpoint/2010/main" val="367659508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6213" y="990600"/>
            <a:ext cx="4648200" cy="4964114"/>
            <a:chOff x="0" y="1632"/>
            <a:chExt cx="2928" cy="3127"/>
          </a:xfrm>
        </p:grpSpPr>
        <p:sp>
          <p:nvSpPr>
            <p:cNvPr id="9233" name="Text Box 4"/>
            <p:cNvSpPr txBox="1">
              <a:spLocks noChangeArrowheads="1"/>
            </p:cNvSpPr>
            <p:nvPr/>
          </p:nvSpPr>
          <p:spPr bwMode="auto">
            <a:xfrm>
              <a:off x="0" y="2064"/>
              <a:ext cx="1728" cy="2695"/>
            </a:xfrm>
            <a:prstGeom prst="rect">
              <a:avLst/>
            </a:prstGeom>
            <a:noFill/>
            <a:ln w="28575">
              <a:solidFill>
                <a:schemeClr val="bg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marL="285750" indent="-285750">
                <a:spcBef>
                  <a:spcPct val="50000"/>
                </a:spcBef>
                <a:buFontTx/>
                <a:buChar char="•"/>
                <a:tabLst>
                  <a:tab pos="571500" algn="l"/>
                </a:tabLst>
              </a:pPr>
              <a:r>
                <a:rPr lang="fr-FR" dirty="0">
                  <a:solidFill>
                    <a:schemeClr val="bg1"/>
                  </a:solidFill>
                </a:rPr>
                <a:t>De </a:t>
              </a:r>
              <a:r>
                <a:rPr lang="fr-FR" dirty="0" err="1">
                  <a:solidFill>
                    <a:schemeClr val="bg1"/>
                  </a:solidFill>
                </a:rPr>
                <a:t>facon</a:t>
              </a:r>
              <a:r>
                <a:rPr lang="fr-FR" dirty="0">
                  <a:solidFill>
                    <a:schemeClr val="bg1"/>
                  </a:solidFill>
                </a:rPr>
                <a:t> générale, </a:t>
              </a:r>
              <a:r>
                <a:rPr lang="fr-FR" dirty="0">
                  <a:solidFill>
                    <a:srgbClr val="FFCC00"/>
                  </a:solidFill>
                </a:rPr>
                <a:t>le groupe ou sous/ groupe </a:t>
              </a:r>
              <a:r>
                <a:rPr lang="fr-FR" dirty="0" err="1">
                  <a:solidFill>
                    <a:schemeClr val="bg1"/>
                  </a:solidFill>
                </a:rPr>
                <a:t>veut-il</a:t>
              </a:r>
              <a:r>
                <a:rPr lang="fr-FR" dirty="0">
                  <a:solidFill>
                    <a:schemeClr val="bg1"/>
                  </a:solidFill>
                </a:rPr>
                <a:t> le comportement?  </a:t>
              </a:r>
              <a:r>
                <a:rPr lang="fr-FR" sz="2400" dirty="0">
                  <a:solidFill>
                    <a:schemeClr val="bg1"/>
                  </a:solidFill>
                </a:rPr>
                <a:t>(croyances, attitudes, peurs, infos, etc. )</a:t>
              </a:r>
              <a:endParaRPr lang="fr-FR" dirty="0">
                <a:solidFill>
                  <a:schemeClr val="bg1"/>
                </a:solidFill>
              </a:endParaRPr>
            </a:p>
          </p:txBody>
        </p:sp>
        <p:sp>
          <p:nvSpPr>
            <p:cNvPr id="9234" name="Line 5"/>
            <p:cNvSpPr>
              <a:spLocks noChangeShapeType="1"/>
            </p:cNvSpPr>
            <p:nvPr/>
          </p:nvSpPr>
          <p:spPr bwMode="auto">
            <a:xfrm>
              <a:off x="864" y="1824"/>
              <a:ext cx="2064" cy="0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9235" name="Line 6"/>
            <p:cNvSpPr>
              <a:spLocks noChangeShapeType="1"/>
            </p:cNvSpPr>
            <p:nvPr/>
          </p:nvSpPr>
          <p:spPr bwMode="auto">
            <a:xfrm>
              <a:off x="864" y="1824"/>
              <a:ext cx="0" cy="240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 type="triangle" w="med" len="med"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9236" name="Line 7"/>
            <p:cNvSpPr>
              <a:spLocks noChangeShapeType="1"/>
            </p:cNvSpPr>
            <p:nvPr/>
          </p:nvSpPr>
          <p:spPr bwMode="auto">
            <a:xfrm>
              <a:off x="2828" y="1632"/>
              <a:ext cx="0" cy="192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 type="triangle" w="med" len="med"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</p:grpSp>
      <p:sp>
        <p:nvSpPr>
          <p:cNvPr id="2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9144000" cy="914400"/>
          </a:xfrm>
          <a:solidFill>
            <a:schemeClr val="accent1"/>
          </a:solidFill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defRPr/>
            </a:pPr>
            <a:r>
              <a:rPr lang="en-US" sz="4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Trois questions de base </a:t>
            </a:r>
            <a:r>
              <a:rPr lang="en-US" sz="40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à</a:t>
            </a:r>
            <a:r>
              <a:rPr lang="en-US" sz="4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 poser</a:t>
            </a:r>
          </a:p>
        </p:txBody>
      </p:sp>
      <p:grpSp>
        <p:nvGrpSpPr>
          <p:cNvPr id="10" name="Grouper 9"/>
          <p:cNvGrpSpPr/>
          <p:nvPr/>
        </p:nvGrpSpPr>
        <p:grpSpPr>
          <a:xfrm>
            <a:off x="2743200" y="1303336"/>
            <a:ext cx="3247888" cy="3750649"/>
            <a:chOff x="2743200" y="1379536"/>
            <a:chExt cx="3247888" cy="3750649"/>
          </a:xfrm>
        </p:grpSpPr>
        <p:sp>
          <p:nvSpPr>
            <p:cNvPr id="9231" name="Text Box 13"/>
            <p:cNvSpPr txBox="1">
              <a:spLocks noChangeArrowheads="1"/>
            </p:cNvSpPr>
            <p:nvPr/>
          </p:nvSpPr>
          <p:spPr bwMode="auto">
            <a:xfrm>
              <a:off x="3019288" y="1806198"/>
              <a:ext cx="2971800" cy="3323987"/>
            </a:xfrm>
            <a:prstGeom prst="rect">
              <a:avLst/>
            </a:prstGeom>
            <a:noFill/>
            <a:ln w="28575">
              <a:solidFill>
                <a:schemeClr val="bg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marL="285750" indent="-285750">
                <a:spcBef>
                  <a:spcPct val="50000"/>
                </a:spcBef>
                <a:buFontTx/>
                <a:buChar char="•"/>
                <a:tabLst>
                  <a:tab pos="571500" algn="l"/>
                </a:tabLst>
              </a:pPr>
              <a:r>
                <a:rPr lang="fr-FR" sz="3200" dirty="0">
                  <a:solidFill>
                    <a:schemeClr val="bg1"/>
                  </a:solidFill>
                </a:rPr>
                <a:t>Se </a:t>
              </a:r>
              <a:r>
                <a:rPr lang="fr-FR" sz="3200" dirty="0" err="1">
                  <a:solidFill>
                    <a:schemeClr val="bg1"/>
                  </a:solidFill>
                </a:rPr>
                <a:t>sent-il</a:t>
              </a:r>
              <a:r>
                <a:rPr lang="fr-FR" sz="3200" dirty="0">
                  <a:solidFill>
                    <a:schemeClr val="bg1"/>
                  </a:solidFill>
                </a:rPr>
                <a:t> </a:t>
              </a:r>
              <a:r>
                <a:rPr lang="fr-FR" sz="3200" dirty="0">
                  <a:solidFill>
                    <a:srgbClr val="FFCC00"/>
                  </a:solidFill>
                </a:rPr>
                <a:t>capable </a:t>
              </a:r>
              <a:r>
                <a:rPr lang="fr-FR" sz="3200" dirty="0">
                  <a:solidFill>
                    <a:schemeClr val="bg1"/>
                  </a:solidFill>
                </a:rPr>
                <a:t>de le faire?</a:t>
              </a:r>
            </a:p>
            <a:p>
              <a:pPr marL="342900" indent="-342900">
                <a:spcBef>
                  <a:spcPct val="50000"/>
                </a:spcBef>
                <a:buFont typeface="Arial"/>
                <a:buChar char="•"/>
                <a:tabLst>
                  <a:tab pos="571500" algn="l"/>
                </a:tabLst>
              </a:pPr>
              <a:r>
                <a:rPr lang="fr-FR" sz="2800" i="1" dirty="0">
                  <a:solidFill>
                    <a:schemeClr val="bg1"/>
                  </a:solidFill>
                </a:rPr>
                <a:t>(</a:t>
              </a:r>
              <a:r>
                <a:rPr lang="fr-FR" sz="2400" dirty="0">
                  <a:solidFill>
                    <a:schemeClr val="bg1"/>
                  </a:solidFill>
                </a:rPr>
                <a:t>Confiance en soi et dans les services MEV (dispo, accès, qualité, </a:t>
              </a:r>
              <a:r>
                <a:rPr lang="fr-FR" sz="2400" dirty="0" err="1">
                  <a:solidFill>
                    <a:schemeClr val="bg1"/>
                  </a:solidFill>
                </a:rPr>
                <a:t>etc</a:t>
              </a:r>
              <a:r>
                <a:rPr lang="fr-FR" sz="2400" dirty="0">
                  <a:solidFill>
                    <a:schemeClr val="bg1"/>
                  </a:solidFill>
                </a:rPr>
                <a:t>)</a:t>
              </a:r>
              <a:endParaRPr lang="fr-FR" sz="2800" dirty="0">
                <a:solidFill>
                  <a:schemeClr val="bg1"/>
                </a:solidFill>
              </a:endParaRPr>
            </a:p>
          </p:txBody>
        </p:sp>
        <p:sp>
          <p:nvSpPr>
            <p:cNvPr id="9232" name="Line 14"/>
            <p:cNvSpPr>
              <a:spLocks noChangeShapeType="1"/>
            </p:cNvSpPr>
            <p:nvPr/>
          </p:nvSpPr>
          <p:spPr bwMode="auto">
            <a:xfrm>
              <a:off x="4505188" y="1379536"/>
              <a:ext cx="0" cy="426662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cxnSp>
          <p:nvCxnSpPr>
            <p:cNvPr id="7" name="Connecteur droit avec flèche 6"/>
            <p:cNvCxnSpPr/>
            <p:nvPr/>
          </p:nvCxnSpPr>
          <p:spPr bwMode="auto">
            <a:xfrm>
              <a:off x="2743200" y="3581400"/>
              <a:ext cx="228600" cy="0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arrow"/>
              <a:tailEnd type="arrow"/>
            </a:ln>
            <a:effectLst/>
          </p:spPr>
        </p:cxnSp>
      </p:grpSp>
      <p:grpSp>
        <p:nvGrpSpPr>
          <p:cNvPr id="11" name="Grouper 10"/>
          <p:cNvGrpSpPr/>
          <p:nvPr/>
        </p:nvGrpSpPr>
        <p:grpSpPr>
          <a:xfrm>
            <a:off x="4619488" y="1303337"/>
            <a:ext cx="4495800" cy="3889376"/>
            <a:chOff x="4619488" y="1379537"/>
            <a:chExt cx="4495800" cy="3889376"/>
          </a:xfrm>
        </p:grpSpPr>
        <p:grpSp>
          <p:nvGrpSpPr>
            <p:cNvPr id="4" name="Group 15"/>
            <p:cNvGrpSpPr>
              <a:grpSpLocks/>
            </p:cNvGrpSpPr>
            <p:nvPr/>
          </p:nvGrpSpPr>
          <p:grpSpPr bwMode="auto">
            <a:xfrm>
              <a:off x="4619488" y="1379537"/>
              <a:ext cx="4495800" cy="3889376"/>
              <a:chOff x="2928" y="1824"/>
              <a:chExt cx="2832" cy="2450"/>
            </a:xfrm>
          </p:grpSpPr>
          <p:sp>
            <p:nvSpPr>
              <p:cNvPr id="9228" name="Text Box 16"/>
              <p:cNvSpPr txBox="1">
                <a:spLocks noChangeArrowheads="1"/>
              </p:cNvSpPr>
              <p:nvPr/>
            </p:nvSpPr>
            <p:spPr bwMode="auto">
              <a:xfrm>
                <a:off x="4032" y="2064"/>
                <a:ext cx="1728" cy="2210"/>
              </a:xfrm>
              <a:prstGeom prst="rect">
                <a:avLst/>
              </a:prstGeom>
              <a:noFill/>
              <a:ln w="28575">
                <a:solidFill>
                  <a:schemeClr val="bg1"/>
                </a:solidFill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  <a:tabLst>
                    <a:tab pos="571500" algn="l"/>
                  </a:tabLst>
                </a:pPr>
                <a:r>
                  <a:rPr lang="fr-FR" sz="2800" dirty="0">
                    <a:solidFill>
                      <a:schemeClr val="bg1"/>
                    </a:solidFill>
                  </a:rPr>
                  <a:t>Se </a:t>
                </a:r>
                <a:r>
                  <a:rPr lang="fr-FR" sz="2800" dirty="0" err="1">
                    <a:solidFill>
                      <a:schemeClr val="bg1"/>
                    </a:solidFill>
                  </a:rPr>
                  <a:t>sent-il</a:t>
                </a:r>
                <a:r>
                  <a:rPr lang="fr-FR" sz="2800" dirty="0">
                    <a:solidFill>
                      <a:schemeClr val="bg1"/>
                    </a:solidFill>
                  </a:rPr>
                  <a:t> </a:t>
                </a:r>
                <a:r>
                  <a:rPr lang="fr-FR" sz="2800" dirty="0">
                    <a:solidFill>
                      <a:srgbClr val="FFCC00"/>
                    </a:solidFill>
                  </a:rPr>
                  <a:t>supporté / encouragé?</a:t>
                </a:r>
              </a:p>
              <a:p>
                <a:pPr marL="342900" indent="-342900">
                  <a:spcBef>
                    <a:spcPct val="50000"/>
                  </a:spcBef>
                  <a:buFont typeface="Arial"/>
                  <a:buChar char="•"/>
                  <a:tabLst>
                    <a:tab pos="571500" algn="l"/>
                  </a:tabLst>
                </a:pPr>
                <a:r>
                  <a:rPr lang="fr-FR" sz="2400" dirty="0">
                    <a:solidFill>
                      <a:srgbClr val="FFCC00"/>
                    </a:solidFill>
                  </a:rPr>
                  <a:t>( </a:t>
                </a:r>
                <a:r>
                  <a:rPr lang="fr-FR" sz="2400" dirty="0">
                    <a:solidFill>
                      <a:schemeClr val="bg1"/>
                    </a:solidFill>
                  </a:rPr>
                  <a:t>Famille,  Pairs. Communauté, </a:t>
                </a:r>
              </a:p>
              <a:p>
                <a:pPr marL="342900" indent="-342900">
                  <a:spcBef>
                    <a:spcPct val="50000"/>
                  </a:spcBef>
                  <a:buFont typeface="Arial"/>
                  <a:buChar char="•"/>
                  <a:tabLst>
                    <a:tab pos="571500" algn="l"/>
                  </a:tabLst>
                </a:pPr>
                <a:r>
                  <a:rPr lang="fr-FR" sz="2400" dirty="0">
                    <a:solidFill>
                      <a:schemeClr val="bg1"/>
                    </a:solidFill>
                  </a:rPr>
                  <a:t>Prestataires SS</a:t>
                </a:r>
              </a:p>
              <a:p>
                <a:pPr marL="342900" indent="-342900">
                  <a:spcBef>
                    <a:spcPct val="50000"/>
                  </a:spcBef>
                  <a:buFont typeface="Arial"/>
                  <a:buChar char="•"/>
                  <a:tabLst>
                    <a:tab pos="571500" algn="l"/>
                  </a:tabLst>
                </a:pPr>
                <a:r>
                  <a:rPr lang="fr-FR" sz="2400" dirty="0">
                    <a:solidFill>
                      <a:schemeClr val="bg1"/>
                    </a:solidFill>
                  </a:rPr>
                  <a:t>(</a:t>
                </a:r>
                <a:r>
                  <a:rPr lang="fr-FR" sz="2400" dirty="0" err="1">
                    <a:solidFill>
                      <a:schemeClr val="bg1"/>
                    </a:solidFill>
                  </a:rPr>
                  <a:t>Societ</a:t>
                </a:r>
                <a:r>
                  <a:rPr lang="fr-FR" sz="2800" dirty="0" err="1">
                    <a:solidFill>
                      <a:schemeClr val="bg1"/>
                    </a:solidFill>
                  </a:rPr>
                  <a:t>é</a:t>
                </a:r>
                <a:r>
                  <a:rPr lang="fr-FR" sz="2800" dirty="0">
                    <a:solidFill>
                      <a:schemeClr val="bg1"/>
                    </a:solidFill>
                  </a:rPr>
                  <a:t>)</a:t>
                </a:r>
              </a:p>
            </p:txBody>
          </p:sp>
          <p:sp>
            <p:nvSpPr>
              <p:cNvPr id="9229" name="Line 17"/>
              <p:cNvSpPr>
                <a:spLocks noChangeShapeType="1"/>
              </p:cNvSpPr>
              <p:nvPr/>
            </p:nvSpPr>
            <p:spPr bwMode="auto">
              <a:xfrm>
                <a:off x="4896" y="1824"/>
                <a:ext cx="0" cy="240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 type="triangle" w="med" len="med"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9230" name="Line 18"/>
              <p:cNvSpPr>
                <a:spLocks noChangeShapeType="1"/>
              </p:cNvSpPr>
              <p:nvPr/>
            </p:nvSpPr>
            <p:spPr bwMode="auto">
              <a:xfrm>
                <a:off x="2928" y="1824"/>
                <a:ext cx="1968" cy="0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</p:grpSp>
        <p:cxnSp>
          <p:nvCxnSpPr>
            <p:cNvPr id="25" name="Connecteur droit avec flèche 24"/>
            <p:cNvCxnSpPr/>
            <p:nvPr/>
          </p:nvCxnSpPr>
          <p:spPr bwMode="auto">
            <a:xfrm>
              <a:off x="6019800" y="3581400"/>
              <a:ext cx="381000" cy="0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arrow"/>
              <a:tailEnd type="arrow"/>
            </a:ln>
            <a:effectLst/>
          </p:spPr>
        </p:cxnSp>
      </p:grpSp>
      <p:grpSp>
        <p:nvGrpSpPr>
          <p:cNvPr id="14" name="Grouper 13"/>
          <p:cNvGrpSpPr/>
          <p:nvPr/>
        </p:nvGrpSpPr>
        <p:grpSpPr>
          <a:xfrm>
            <a:off x="0" y="5329394"/>
            <a:ext cx="9144000" cy="1528604"/>
            <a:chOff x="0" y="4587590"/>
            <a:chExt cx="9144000" cy="2052696"/>
          </a:xfrm>
        </p:grpSpPr>
        <p:sp>
          <p:nvSpPr>
            <p:cNvPr id="12" name="Rectangle 11"/>
            <p:cNvSpPr/>
            <p:nvPr/>
          </p:nvSpPr>
          <p:spPr bwMode="auto">
            <a:xfrm>
              <a:off x="0" y="5924008"/>
              <a:ext cx="9144000" cy="716278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kumimoji="0" lang="fr-FR" sz="2400" b="1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rPr>
                <a:t>En déduire les </a:t>
              </a:r>
              <a:r>
                <a:rPr kumimoji="0" lang="fr-FR" sz="2400" b="1" i="0" u="none" strike="noStrike" cap="none" normalizeH="0" baseline="0" dirty="0">
                  <a:ln>
                    <a:noFill/>
                  </a:ln>
                  <a:solidFill>
                    <a:srgbClr val="FF6600"/>
                  </a:solidFill>
                  <a:effectLst>
                    <a:outerShdw blurRad="50800" dist="38100" dir="2700000" algn="tl" rotWithShape="0">
                      <a:srgbClr val="000000">
                        <a:alpha val="43000"/>
                      </a:srgbClr>
                    </a:outerShdw>
                  </a:effectLst>
                  <a:latin typeface="Arial" charset="0"/>
                </a:rPr>
                <a:t>Straté</a:t>
              </a:r>
              <a:r>
                <a:rPr lang="fr-FR" dirty="0">
                  <a:solidFill>
                    <a:srgbClr val="FF6600"/>
                  </a:solidFill>
                  <a:effectLst>
                    <a:outerShdw blurRad="50800" dist="38100" dir="2700000" algn="tl" rotWithShape="0">
                      <a:srgbClr val="000000">
                        <a:alpha val="43000"/>
                      </a:srgbClr>
                    </a:outerShdw>
                  </a:effectLst>
                </a:rPr>
                <a:t>gies (objectifs </a:t>
              </a:r>
              <a:r>
                <a:rPr kumimoji="0" lang="fr-FR" sz="2400" b="1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rPr>
                <a:t>et </a:t>
              </a:r>
              <a:r>
                <a:rPr kumimoji="0" lang="fr-FR" sz="2400" b="1" i="0" u="none" strike="noStrike" cap="none" normalizeH="0" baseline="0" dirty="0">
                  <a:ln>
                    <a:noFill/>
                  </a:ln>
                  <a:solidFill>
                    <a:srgbClr val="FF6600"/>
                  </a:solidFill>
                  <a:effectLst>
                    <a:outerShdw blurRad="50800" dist="38100" dir="2700000" algn="tl" rotWithShape="0">
                      <a:srgbClr val="000000">
                        <a:alpha val="43000"/>
                      </a:srgbClr>
                    </a:outerShdw>
                  </a:effectLst>
                  <a:latin typeface="Arial" charset="0"/>
                </a:rPr>
                <a:t>moyens</a:t>
              </a:r>
              <a:r>
                <a:rPr kumimoji="0" lang="fr-FR" sz="2400" b="1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>
                    <a:outerShdw blurRad="50800" dist="38100" dir="2700000" algn="tl" rotWithShape="0">
                      <a:srgbClr val="000000">
                        <a:alpha val="43000"/>
                      </a:srgbClr>
                    </a:outerShdw>
                  </a:effectLst>
                  <a:latin typeface="Arial" charset="0"/>
                </a:rPr>
                <a:t> </a:t>
              </a:r>
              <a:r>
                <a:rPr kumimoji="0" lang="fr-FR" sz="2400" b="1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rPr>
                <a:t>de la C4D)</a:t>
              </a:r>
            </a:p>
          </p:txBody>
        </p:sp>
        <p:sp>
          <p:nvSpPr>
            <p:cNvPr id="13" name="Flèche vers le haut 12"/>
            <p:cNvSpPr/>
            <p:nvPr/>
          </p:nvSpPr>
          <p:spPr bwMode="auto">
            <a:xfrm rot="10800000">
              <a:off x="2034952" y="5412381"/>
              <a:ext cx="304800" cy="457200"/>
            </a:xfrm>
            <a:prstGeom prst="upArrow">
              <a:avLst/>
            </a:prstGeom>
            <a:solidFill>
              <a:schemeClr val="accent1"/>
            </a:solidFill>
            <a:ln w="952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fr-FR" sz="24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31" name="Flèche vers le haut 30"/>
            <p:cNvSpPr/>
            <p:nvPr/>
          </p:nvSpPr>
          <p:spPr bwMode="auto">
            <a:xfrm rot="10800000">
              <a:off x="4343400" y="4900751"/>
              <a:ext cx="533400" cy="838200"/>
            </a:xfrm>
            <a:prstGeom prst="upArrow">
              <a:avLst/>
            </a:prstGeom>
            <a:solidFill>
              <a:schemeClr val="accent1"/>
            </a:solidFill>
            <a:ln w="952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fr-FR" sz="2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32" name="Flèche vers le haut 31"/>
            <p:cNvSpPr/>
            <p:nvPr/>
          </p:nvSpPr>
          <p:spPr bwMode="auto">
            <a:xfrm rot="10800000">
              <a:off x="8202488" y="4587590"/>
              <a:ext cx="762000" cy="1219201"/>
            </a:xfrm>
            <a:prstGeom prst="upArrow">
              <a:avLst/>
            </a:prstGeom>
            <a:solidFill>
              <a:schemeClr val="accent1"/>
            </a:solidFill>
            <a:ln w="952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fr-FR" sz="2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89110588"/>
      </p:ext>
    </p:extLst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260648"/>
            <a:ext cx="9036496" cy="1143000"/>
          </a:xfrm>
        </p:spPr>
        <p:txBody>
          <a:bodyPr/>
          <a:lstStyle/>
          <a:p>
            <a:r>
              <a:rPr lang="fr-FR" sz="3600" b="1" dirty="0">
                <a:solidFill>
                  <a:schemeClr val="bg1"/>
                </a:solidFill>
              </a:rPr>
              <a:t>Avant de quitter le site de collecte d’info, assurez-vous d’avoir eu les réponses à ces 3 questions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65A872-0DB8-5941-93E1-FA7EB0D3DFB4}" type="slidenum">
              <a:rPr lang="fr-CH" altLang="x-none" smtClean="0"/>
              <a:pPr/>
              <a:t>4</a:t>
            </a:fld>
            <a:endParaRPr lang="fr-CH" altLang="x-none"/>
          </a:p>
        </p:txBody>
      </p:sp>
      <p:sp>
        <p:nvSpPr>
          <p:cNvPr id="5" name="Titre 1">
            <a:extLst>
              <a:ext uri="{FF2B5EF4-FFF2-40B4-BE49-F238E27FC236}">
                <a16:creationId xmlns:a16="http://schemas.microsoft.com/office/drawing/2014/main" id="{18D6780B-E066-F44E-BE39-D399B6C4EC20}"/>
              </a:ext>
            </a:extLst>
          </p:cNvPr>
          <p:cNvSpPr txBox="1">
            <a:spLocks/>
          </p:cNvSpPr>
          <p:nvPr/>
        </p:nvSpPr>
        <p:spPr bwMode="auto">
          <a:xfrm>
            <a:off x="683568" y="2132856"/>
            <a:ext cx="8352928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l"/>
            <a:r>
              <a:rPr lang="fr-FR" sz="3200" b="0" dirty="0">
                <a:solidFill>
                  <a:schemeClr val="bg1"/>
                </a:solidFill>
              </a:rPr>
              <a:t>La ou les personne(s)  ayant fourni l’information </a:t>
            </a:r>
            <a:r>
              <a:rPr lang="fr-FR" sz="3200" dirty="0">
                <a:solidFill>
                  <a:srgbClr val="FFC000"/>
                </a:solidFill>
              </a:rPr>
              <a:t>veulent ils </a:t>
            </a:r>
            <a:r>
              <a:rPr lang="fr-FR" sz="3200" b="0" dirty="0">
                <a:solidFill>
                  <a:schemeClr val="bg1"/>
                </a:solidFill>
              </a:rPr>
              <a:t>adopter le comportement </a:t>
            </a:r>
          </a:p>
        </p:txBody>
      </p:sp>
      <p:sp>
        <p:nvSpPr>
          <p:cNvPr id="6" name="Titre 1">
            <a:extLst>
              <a:ext uri="{FF2B5EF4-FFF2-40B4-BE49-F238E27FC236}">
                <a16:creationId xmlns:a16="http://schemas.microsoft.com/office/drawing/2014/main" id="{31D21E8B-B579-C043-9E49-62A5F88069C8}"/>
              </a:ext>
            </a:extLst>
          </p:cNvPr>
          <p:cNvSpPr txBox="1">
            <a:spLocks/>
          </p:cNvSpPr>
          <p:nvPr/>
        </p:nvSpPr>
        <p:spPr bwMode="auto">
          <a:xfrm>
            <a:off x="683568" y="3717032"/>
            <a:ext cx="8352928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l"/>
            <a:r>
              <a:rPr lang="fr-FR" sz="3200" b="0" dirty="0">
                <a:solidFill>
                  <a:schemeClr val="bg1"/>
                </a:solidFill>
              </a:rPr>
              <a:t>Les personnes qui veulent adopter le comportement se sentent-ils </a:t>
            </a:r>
            <a:r>
              <a:rPr lang="fr-FR" sz="3200" dirty="0">
                <a:solidFill>
                  <a:srgbClr val="FFC000"/>
                </a:solidFill>
              </a:rPr>
              <a:t>capables de le faire</a:t>
            </a:r>
            <a:r>
              <a:rPr lang="fr-FR" sz="3200" b="0" dirty="0">
                <a:solidFill>
                  <a:schemeClr val="bg1"/>
                </a:solidFill>
              </a:rPr>
              <a:t> (deux groupes de raisons)?</a:t>
            </a:r>
          </a:p>
        </p:txBody>
      </p:sp>
      <p:sp>
        <p:nvSpPr>
          <p:cNvPr id="7" name="Titre 1">
            <a:extLst>
              <a:ext uri="{FF2B5EF4-FFF2-40B4-BE49-F238E27FC236}">
                <a16:creationId xmlns:a16="http://schemas.microsoft.com/office/drawing/2014/main" id="{7054050F-7525-3B4D-9710-A37B061796DB}"/>
              </a:ext>
            </a:extLst>
          </p:cNvPr>
          <p:cNvSpPr txBox="1">
            <a:spLocks/>
          </p:cNvSpPr>
          <p:nvPr/>
        </p:nvSpPr>
        <p:spPr bwMode="auto">
          <a:xfrm>
            <a:off x="683568" y="5417454"/>
            <a:ext cx="8352928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l"/>
            <a:r>
              <a:rPr lang="fr-FR" sz="3200" b="0" dirty="0">
                <a:solidFill>
                  <a:schemeClr val="bg1"/>
                </a:solidFill>
              </a:rPr>
              <a:t>Ces personnes se sentent-elles </a:t>
            </a:r>
            <a:r>
              <a:rPr lang="fr-FR" sz="3200" dirty="0">
                <a:solidFill>
                  <a:srgbClr val="FFC000"/>
                </a:solidFill>
              </a:rPr>
              <a:t>soutenues </a:t>
            </a:r>
            <a:r>
              <a:rPr lang="fr-FR" sz="3200" b="0" dirty="0">
                <a:solidFill>
                  <a:schemeClr val="bg1"/>
                </a:solidFill>
              </a:rPr>
              <a:t>pour</a:t>
            </a:r>
            <a:r>
              <a:rPr lang="fr-FR" sz="3200" dirty="0">
                <a:solidFill>
                  <a:srgbClr val="FFC000"/>
                </a:solidFill>
              </a:rPr>
              <a:t> </a:t>
            </a:r>
            <a:r>
              <a:rPr lang="fr-FR" sz="3200" b="0" dirty="0">
                <a:solidFill>
                  <a:schemeClr val="bg1"/>
                </a:solidFill>
              </a:rPr>
              <a:t> le faire ou continuer à le faire (deux groupes de raisons)?</a:t>
            </a:r>
          </a:p>
        </p:txBody>
      </p:sp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8CF2969A-C147-5842-9DA1-3AE313323E43}"/>
              </a:ext>
            </a:extLst>
          </p:cNvPr>
          <p:cNvCxnSpPr/>
          <p:nvPr/>
        </p:nvCxnSpPr>
        <p:spPr>
          <a:xfrm>
            <a:off x="0" y="1844824"/>
            <a:ext cx="9144000" cy="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Ellipse 9">
            <a:extLst>
              <a:ext uri="{FF2B5EF4-FFF2-40B4-BE49-F238E27FC236}">
                <a16:creationId xmlns:a16="http://schemas.microsoft.com/office/drawing/2014/main" id="{BF30CCFB-25AC-344F-9EE8-5E9E6144C8FC}"/>
              </a:ext>
            </a:extLst>
          </p:cNvPr>
          <p:cNvSpPr/>
          <p:nvPr/>
        </p:nvSpPr>
        <p:spPr bwMode="auto">
          <a:xfrm>
            <a:off x="179512" y="2492896"/>
            <a:ext cx="288032" cy="288032"/>
          </a:xfrm>
          <a:prstGeom prst="ellipse">
            <a:avLst/>
          </a:prstGeom>
          <a:solidFill>
            <a:schemeClr val="bg1"/>
          </a:solidFill>
          <a:ln w="254000">
            <a:solidFill>
              <a:schemeClr val="bg1"/>
            </a:solidFill>
            <a:prstDash val="dash"/>
            <a:round/>
            <a:headEnd/>
            <a:tailEnd/>
          </a:ln>
        </p:spPr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Ellipse 10">
            <a:extLst>
              <a:ext uri="{FF2B5EF4-FFF2-40B4-BE49-F238E27FC236}">
                <a16:creationId xmlns:a16="http://schemas.microsoft.com/office/drawing/2014/main" id="{771CEE05-70B0-4B4E-86CB-E3BB33C904B6}"/>
              </a:ext>
            </a:extLst>
          </p:cNvPr>
          <p:cNvSpPr/>
          <p:nvPr/>
        </p:nvSpPr>
        <p:spPr bwMode="auto">
          <a:xfrm>
            <a:off x="176793" y="3842103"/>
            <a:ext cx="288032" cy="288032"/>
          </a:xfrm>
          <a:prstGeom prst="ellipse">
            <a:avLst/>
          </a:prstGeom>
          <a:solidFill>
            <a:schemeClr val="bg1"/>
          </a:solidFill>
          <a:ln w="254000">
            <a:solidFill>
              <a:schemeClr val="bg1"/>
            </a:solidFill>
            <a:prstDash val="dash"/>
            <a:round/>
            <a:headEnd/>
            <a:tailEnd/>
          </a:ln>
        </p:spPr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Ellipse 11">
            <a:extLst>
              <a:ext uri="{FF2B5EF4-FFF2-40B4-BE49-F238E27FC236}">
                <a16:creationId xmlns:a16="http://schemas.microsoft.com/office/drawing/2014/main" id="{6A5248B5-466D-AD47-9C99-C31BCE8639B4}"/>
              </a:ext>
            </a:extLst>
          </p:cNvPr>
          <p:cNvSpPr/>
          <p:nvPr/>
        </p:nvSpPr>
        <p:spPr bwMode="auto">
          <a:xfrm>
            <a:off x="174074" y="5445224"/>
            <a:ext cx="288032" cy="288032"/>
          </a:xfrm>
          <a:prstGeom prst="ellipse">
            <a:avLst/>
          </a:prstGeom>
          <a:solidFill>
            <a:schemeClr val="bg1"/>
          </a:solidFill>
          <a:ln w="254000">
            <a:solidFill>
              <a:schemeClr val="bg1"/>
            </a:solidFill>
            <a:prstDash val="dash"/>
            <a:round/>
            <a:headEnd/>
            <a:tailEnd/>
          </a:ln>
        </p:spPr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6F17A82B-4B59-4D46-BD27-E08D7F2174CF}"/>
              </a:ext>
            </a:extLst>
          </p:cNvPr>
          <p:cNvSpPr txBox="1"/>
          <p:nvPr/>
        </p:nvSpPr>
        <p:spPr>
          <a:xfrm>
            <a:off x="107504" y="2323902"/>
            <a:ext cx="432048" cy="6010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1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34BF8B9A-66B9-4345-B5B3-5521EEAF210E}"/>
              </a:ext>
            </a:extLst>
          </p:cNvPr>
          <p:cNvSpPr txBox="1"/>
          <p:nvPr/>
        </p:nvSpPr>
        <p:spPr>
          <a:xfrm>
            <a:off x="142149" y="3685598"/>
            <a:ext cx="432048" cy="6010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2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B36918AF-2F74-364E-8BF7-B849F82F2276}"/>
              </a:ext>
            </a:extLst>
          </p:cNvPr>
          <p:cNvSpPr txBox="1"/>
          <p:nvPr/>
        </p:nvSpPr>
        <p:spPr>
          <a:xfrm>
            <a:off x="107504" y="5288719"/>
            <a:ext cx="432048" cy="6010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809698460"/>
      </p:ext>
    </p:extLst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fr-FR" sz="2400" b="1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33120" y="119334"/>
            <a:ext cx="9022680" cy="480466"/>
          </a:xfrm>
        </p:spPr>
        <p:txBody>
          <a:bodyPr>
            <a:noAutofit/>
          </a:bodyPr>
          <a:lstStyle/>
          <a:p>
            <a:r>
              <a:rPr lang="fr-FR" sz="2800" b="1" dirty="0"/>
              <a:t>Application # 1: Analyse comportements &amp; participants</a:t>
            </a:r>
            <a:endParaRPr lang="fr-FR" sz="3600" b="1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20580" y="763714"/>
            <a:ext cx="8935220" cy="6094286"/>
          </a:xfrm>
        </p:spPr>
        <p:txBody>
          <a:bodyPr>
            <a:normAutofit fontScale="92500" lnSpcReduction="10000"/>
          </a:bodyPr>
          <a:lstStyle/>
          <a:p>
            <a:pPr marL="579438" lvl="1" indent="-460375" algn="l">
              <a:buFont typeface="Courier New"/>
              <a:buChar char="o"/>
            </a:pPr>
            <a:r>
              <a:rPr lang="fr-FR" sz="2600" i="1" dirty="0">
                <a:solidFill>
                  <a:srgbClr val="000000"/>
                </a:solidFill>
              </a:rPr>
              <a:t>Identifiez le principal </a:t>
            </a:r>
            <a:r>
              <a:rPr lang="fr-FR" sz="2600" i="1" u="sng" dirty="0">
                <a:solidFill>
                  <a:srgbClr val="000000"/>
                </a:solidFill>
              </a:rPr>
              <a:t>problème comportemental</a:t>
            </a:r>
            <a:r>
              <a:rPr lang="fr-FR" sz="2600" i="1" dirty="0">
                <a:solidFill>
                  <a:srgbClr val="000000"/>
                </a:solidFill>
              </a:rPr>
              <a:t> lié à l’un ou l’autre des défis de la riposte (PCI, EDS, PCM, Surveillance) qu’on peut rencontrer dans votre zone de sante.</a:t>
            </a:r>
            <a:endParaRPr lang="fr-CA" sz="2600" dirty="0">
              <a:solidFill>
                <a:srgbClr val="000000"/>
              </a:solidFill>
            </a:endParaRPr>
          </a:p>
          <a:p>
            <a:pPr marL="579438" lvl="1" indent="-460375" algn="l">
              <a:buFont typeface="Courier New"/>
              <a:buChar char="o"/>
            </a:pPr>
            <a:r>
              <a:rPr lang="fr-FR" sz="2600" i="1" dirty="0">
                <a:solidFill>
                  <a:srgbClr val="000000"/>
                </a:solidFill>
              </a:rPr>
              <a:t> Formulez le problème sous-forme de Sujet-verbe-complément, en précisant le </a:t>
            </a:r>
            <a:r>
              <a:rPr lang="fr-FR" sz="2600" i="1" u="sng" dirty="0">
                <a:solidFill>
                  <a:srgbClr val="000000"/>
                </a:solidFill>
              </a:rPr>
              <a:t>participant primaire</a:t>
            </a:r>
            <a:r>
              <a:rPr lang="fr-FR" sz="2600" i="1" dirty="0">
                <a:solidFill>
                  <a:srgbClr val="000000"/>
                </a:solidFill>
              </a:rPr>
              <a:t> associé au comportement.</a:t>
            </a:r>
          </a:p>
          <a:p>
            <a:pPr marL="579438" lvl="1" indent="-460375" algn="l">
              <a:buFont typeface="Courier New"/>
              <a:buChar char="o"/>
            </a:pPr>
            <a:r>
              <a:rPr lang="fr-FR" sz="2600" i="1" dirty="0">
                <a:solidFill>
                  <a:srgbClr val="000000"/>
                </a:solidFill>
              </a:rPr>
              <a:t>identifiez : a) un ou deux </a:t>
            </a:r>
            <a:r>
              <a:rPr lang="fr-FR" sz="2600" i="1" u="sng" dirty="0">
                <a:solidFill>
                  <a:srgbClr val="000000"/>
                </a:solidFill>
              </a:rPr>
              <a:t>participants secondaires</a:t>
            </a:r>
            <a:r>
              <a:rPr lang="fr-FR" sz="2600" i="1" dirty="0">
                <a:solidFill>
                  <a:srgbClr val="000000"/>
                </a:solidFill>
              </a:rPr>
              <a:t> (groupes de personnes exerçant une influence sur le comportement du participant primaire; b) un ou plusieurs </a:t>
            </a:r>
            <a:r>
              <a:rPr lang="fr-FR" sz="2600" i="1" u="sng" dirty="0">
                <a:solidFill>
                  <a:srgbClr val="000000"/>
                </a:solidFill>
              </a:rPr>
              <a:t>participants tertiaires</a:t>
            </a:r>
            <a:r>
              <a:rPr lang="fr-FR" sz="2600" i="1" dirty="0">
                <a:solidFill>
                  <a:srgbClr val="000000"/>
                </a:solidFill>
              </a:rPr>
              <a:t> (institution, ONG, association, leader, etc.) qui peuvent mener des activités pour faire face au défi ou régler le comportemental </a:t>
            </a:r>
          </a:p>
          <a:p>
            <a:pPr marL="579438" lvl="1" indent="-460375" algn="l">
              <a:buFont typeface="Courier New"/>
              <a:buChar char="o"/>
            </a:pPr>
            <a:r>
              <a:rPr lang="fr-FR" sz="2600" i="1" dirty="0">
                <a:solidFill>
                  <a:srgbClr val="000000"/>
                </a:solidFill>
              </a:rPr>
              <a:t>Quel est le comportement souhaité ou à promouvoir</a:t>
            </a:r>
            <a:endParaRPr lang="fr-CA" sz="2600" dirty="0">
              <a:solidFill>
                <a:srgbClr val="000000"/>
              </a:solidFill>
            </a:endParaRPr>
          </a:p>
          <a:p>
            <a:pPr marL="579438" lvl="1" indent="-460375" algn="l">
              <a:buFont typeface="Courier New"/>
              <a:buChar char="o"/>
            </a:pPr>
            <a:r>
              <a:rPr lang="fr-FR" sz="2600" i="1" dirty="0">
                <a:solidFill>
                  <a:srgbClr val="000000"/>
                </a:solidFill>
              </a:rPr>
              <a:t>Procédez à une analyse en remplissant la fiche d’analyse à trois questions sur </a:t>
            </a:r>
            <a:r>
              <a:rPr lang="fr-FR" sz="2600" b="1" i="1" dirty="0">
                <a:solidFill>
                  <a:srgbClr val="000000"/>
                </a:solidFill>
              </a:rPr>
              <a:t>le comportement à promouvoir</a:t>
            </a:r>
            <a:r>
              <a:rPr lang="fr-FR" sz="2600" i="1" dirty="0">
                <a:solidFill>
                  <a:srgbClr val="000000"/>
                </a:solidFill>
              </a:rPr>
              <a:t>. Efforcez-vous de répondre à toutes les questions</a:t>
            </a:r>
          </a:p>
          <a:p>
            <a:pPr marL="579438" lvl="1" indent="-460375" algn="l">
              <a:buFont typeface="Courier New"/>
              <a:buChar char="o"/>
            </a:pPr>
            <a:r>
              <a:rPr lang="fr-FR" sz="2600" i="1" dirty="0">
                <a:solidFill>
                  <a:srgbClr val="000000"/>
                </a:solidFill>
              </a:rPr>
              <a:t>Ne pas oubliez les populations spéciales s’il y en a dans la zone de sante </a:t>
            </a:r>
          </a:p>
          <a:p>
            <a:pPr lvl="1" algn="l"/>
            <a:endParaRPr lang="fr-CA" dirty="0">
              <a:solidFill>
                <a:srgbClr val="000000"/>
              </a:solidFill>
            </a:endParaRPr>
          </a:p>
          <a:p>
            <a:pPr marL="898525" lvl="0" indent="-457200" algn="l">
              <a:buFont typeface="Courier New"/>
              <a:buChar char="o"/>
            </a:pPr>
            <a:endParaRPr lang="fr-CA" sz="2800" dirty="0">
              <a:solidFill>
                <a:srgbClr val="000000"/>
              </a:solidFill>
            </a:endParaRPr>
          </a:p>
          <a:p>
            <a:pPr algn="l"/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7145848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64778"/>
            <a:ext cx="8229600" cy="329661"/>
          </a:xfrm>
        </p:spPr>
        <p:txBody>
          <a:bodyPr>
            <a:noAutofit/>
          </a:bodyPr>
          <a:lstStyle/>
          <a:p>
            <a:r>
              <a:rPr lang="fr-FR" sz="2800" b="1" dirty="0"/>
              <a:t>Tableau d’analyse comportementale</a:t>
            </a:r>
          </a:p>
        </p:txBody>
      </p:sp>
      <p:graphicFrame>
        <p:nvGraphicFramePr>
          <p:cNvPr id="4" name="Espace réservé du contenu 3"/>
          <p:cNvGraphicFramePr>
            <a:graphicFrameLocks noGrp="1"/>
          </p:cNvGraphicFramePr>
          <p:nvPr>
            <p:ph idx="1"/>
            <p:extLst/>
          </p:nvPr>
        </p:nvGraphicFramePr>
        <p:xfrm>
          <a:off x="117507" y="551461"/>
          <a:ext cx="8908985" cy="604812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27292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7219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7219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7292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27292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272921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272921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1139075">
                <a:tc rowSpan="2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800" dirty="0">
                          <a:effectLst/>
                        </a:rPr>
                        <a:t> </a:t>
                      </a:r>
                      <a:endParaRPr lang="fr-FR" sz="8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47866" marR="47866" marT="0" marB="0"/>
                </a:tc>
                <a:tc rowSpan="2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600" dirty="0">
                          <a:effectLst/>
                        </a:rPr>
                        <a:t> </a:t>
                      </a:r>
                      <a:r>
                        <a:rPr lang="fr-FR" sz="1800" dirty="0" err="1">
                          <a:effectLst/>
                        </a:rPr>
                        <a:t>Precisez</a:t>
                      </a:r>
                      <a:r>
                        <a:rPr lang="fr-FR" sz="1800" dirty="0">
                          <a:effectLst/>
                        </a:rPr>
                        <a:t> de qui il s’agit (Population </a:t>
                      </a:r>
                      <a:r>
                        <a:rPr lang="fr-FR" sz="1800" dirty="0" err="1">
                          <a:effectLst/>
                        </a:rPr>
                        <a:t>generale</a:t>
                      </a:r>
                      <a:r>
                        <a:rPr lang="fr-FR" sz="1800" dirty="0">
                          <a:effectLst/>
                        </a:rPr>
                        <a:t>? Et Populations speciale?)  </a:t>
                      </a:r>
                      <a:endParaRPr lang="fr-FR" sz="16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47866" marR="47866" marT="0" marB="0"/>
                </a:tc>
                <a:tc rowSpan="2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600" dirty="0">
                          <a:effectLst/>
                        </a:rPr>
                        <a:t>I. Veulent-ils</a:t>
                      </a:r>
                      <a:r>
                        <a:rPr lang="fr-FR" sz="1600" baseline="0" dirty="0">
                          <a:effectLst/>
                        </a:rPr>
                        <a:t> adopter ce comportement? </a:t>
                      </a:r>
                      <a:r>
                        <a:rPr lang="fr-FR" sz="1600" b="0" dirty="0">
                          <a:effectLst/>
                        </a:rPr>
                        <a:t>(Si NON, perceptions, connaissances, attitudes et pratiques * actuelles?)</a:t>
                      </a:r>
                      <a:endParaRPr lang="fr-FR" sz="1600" b="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47866" marR="47866" marT="0" marB="0"/>
                </a:tc>
                <a:tc gridSpan="2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800" dirty="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II. Se</a:t>
                      </a:r>
                      <a:r>
                        <a:rPr lang="fr-FR" sz="1800" baseline="0" dirty="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 sentent-ils capables d’adopter le comportement</a:t>
                      </a:r>
                      <a:endParaRPr lang="fr-FR" sz="18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47866" marR="47866" marT="0" marB="0"/>
                </a:tc>
                <a:tc hMerge="1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fr-FR" sz="13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47866" marR="47866" marT="0" marB="0"/>
                </a:tc>
                <a:tc gridSpan="2"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800" dirty="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III. Se</a:t>
                      </a:r>
                      <a:r>
                        <a:rPr lang="fr-FR" sz="1800" baseline="0" dirty="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 sentent-ils encouragés à adopter le comportement?</a:t>
                      </a:r>
                      <a:endParaRPr lang="fr-FR" sz="18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47866" marR="47866" marT="0" marB="0"/>
                </a:tc>
                <a:tc hMerge="1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fr-FR" sz="14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47866" marR="47866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235620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baseline="0" dirty="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Si NON, problème d’habileté, de moyens, de confiance qu’ils  peuvent le faire?</a:t>
                      </a:r>
                      <a:endParaRPr lang="fr-FR" sz="1400" dirty="0"/>
                    </a:p>
                  </a:txBody>
                  <a:tcPr marL="47866" marR="47866" marT="0" marB="0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baseline="0" dirty="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Ou Pb liés aux Services de vaccination: dispo? Accessibles (G+E)? Acceptables pour eux?</a:t>
                      </a:r>
                      <a:endParaRPr lang="fr-FR" sz="14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fr-FR" sz="1100" b="1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47866" marR="47866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400" b="0" dirty="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Si NON, par leurs familles, leurs pairs et leurs</a:t>
                      </a:r>
                      <a:r>
                        <a:rPr lang="fr-FR" sz="1400" b="0" baseline="0" dirty="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 leaders communautaires?</a:t>
                      </a:r>
                      <a:endParaRPr lang="fr-FR" sz="1400" b="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47866" marR="47866" marT="0" marB="0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b="0" dirty="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Ou par les prestataires</a:t>
                      </a:r>
                      <a:r>
                        <a:rPr lang="fr-FR" sz="1400" b="0" baseline="0" dirty="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 des services de santé et par les autres secteurs?</a:t>
                      </a:r>
                      <a:endParaRPr lang="fr-FR" sz="1400" b="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  <a:p>
                      <a:endParaRPr lang="fr-FR" dirty="0"/>
                    </a:p>
                  </a:txBody>
                  <a:tcPr marL="47866" marR="47866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35265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400" dirty="0">
                          <a:effectLst/>
                        </a:rPr>
                        <a:t>Groupe de participants primaires</a:t>
                      </a:r>
                      <a:endParaRPr lang="fr-FR" sz="14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47866" marR="47866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fr-FR" sz="8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47866" marR="47866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fr-FR" sz="8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47866" marR="47866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fr-FR" sz="8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47866" marR="47866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fr-FR" sz="8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47866" marR="47866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fr-FR" sz="8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47866" marR="47866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fr-FR" sz="8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47866" marR="47866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320773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400" dirty="0">
                          <a:effectLst/>
                        </a:rPr>
                        <a:t>Groupe de participants secondaires</a:t>
                      </a:r>
                      <a:endParaRPr lang="fr-FR" sz="14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47866" marR="47866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fr-FR" sz="8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47866" marR="47866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fr-FR" sz="8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47866" marR="47866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fr-FR" sz="8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47866" marR="47866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fr-FR" sz="80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47866" marR="47866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fr-FR" sz="80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47866" marR="47866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fr-FR" sz="8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47866" marR="47866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3" name="ZoneTexte 2"/>
          <p:cNvSpPr txBox="1"/>
          <p:nvPr/>
        </p:nvSpPr>
        <p:spPr>
          <a:xfrm>
            <a:off x="381663" y="6599586"/>
            <a:ext cx="222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*</a:t>
            </a:r>
          </a:p>
        </p:txBody>
      </p:sp>
      <p:sp>
        <p:nvSpPr>
          <p:cNvPr id="6" name="ZoneTexte 5"/>
          <p:cNvSpPr txBox="1"/>
          <p:nvPr/>
        </p:nvSpPr>
        <p:spPr>
          <a:xfrm>
            <a:off x="526122" y="6554700"/>
            <a:ext cx="817459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Ce qu’ils font et qui reflète </a:t>
            </a:r>
            <a:r>
              <a:rPr kumimoji="0" lang="fr-FR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le comportement en cours d’analyse</a:t>
            </a:r>
            <a:endParaRPr kumimoji="0" lang="fr-FR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2521941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23444" y="357371"/>
            <a:ext cx="8887968" cy="475964"/>
          </a:xfrm>
        </p:spPr>
        <p:txBody>
          <a:bodyPr>
            <a:noAutofit/>
          </a:bodyPr>
          <a:lstStyle/>
          <a:p>
            <a:r>
              <a:rPr lang="fr-FR" sz="3200" dirty="0"/>
              <a:t>Outil d’analyse comportementale à 3 questions 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91440" y="1034030"/>
            <a:ext cx="8951976" cy="5477301"/>
          </a:xfrm>
        </p:spPr>
        <p:txBody>
          <a:bodyPr>
            <a:normAutofit fontScale="55000" lnSpcReduction="20000"/>
          </a:bodyPr>
          <a:lstStyle/>
          <a:p>
            <a:pPr marL="385763" indent="-385763">
              <a:buFont typeface="+mj-lt"/>
              <a:buAutoNum type="arabicPeriod"/>
            </a:pPr>
            <a:r>
              <a:rPr lang="fr-FR" sz="4400" b="1" dirty="0"/>
              <a:t>Est-ce que dans l’ensemble, les cas suspects ou parents/gardiens d’enfants suspects de la zone de sante </a:t>
            </a:r>
            <a:r>
              <a:rPr lang="fr-FR" sz="4400" b="1" dirty="0">
                <a:solidFill>
                  <a:srgbClr val="C00000"/>
                </a:solidFill>
              </a:rPr>
              <a:t>veulent adopter </a:t>
            </a:r>
            <a:r>
              <a:rPr lang="fr-FR" sz="4400" b="1" dirty="0"/>
              <a:t>le comportement ? ........... S'il y a des sous-groupes qui ne veulent pas, qui sont-ils et pourquoi sont-ils réticents</a:t>
            </a:r>
            <a:r>
              <a:rPr lang="fr-FR" sz="4400" dirty="0"/>
              <a:t> </a:t>
            </a:r>
          </a:p>
          <a:p>
            <a:pPr marL="385763" indent="-385763">
              <a:buFont typeface="+mj-lt"/>
              <a:buAutoNum type="arabicPeriod"/>
            </a:pPr>
            <a:endParaRPr lang="fr-FR" sz="4400" dirty="0">
              <a:latin typeface="Calibri" charset="0"/>
              <a:ea typeface="Calibri" charset="0"/>
              <a:cs typeface="Calibri" charset="0"/>
            </a:endParaRPr>
          </a:p>
          <a:p>
            <a:pPr marL="385763" indent="-385763">
              <a:buFont typeface="+mj-lt"/>
              <a:buAutoNum type="arabicPeriod"/>
            </a:pPr>
            <a:r>
              <a:rPr lang="fr-FR" sz="4400" b="1" dirty="0"/>
              <a:t>Ceux qui veulent adopter le comportement se sentent-ils </a:t>
            </a:r>
            <a:r>
              <a:rPr lang="fr-FR" sz="4400" b="1" dirty="0">
                <a:solidFill>
                  <a:srgbClr val="C00000"/>
                </a:solidFill>
              </a:rPr>
              <a:t>capables de le faire?</a:t>
            </a:r>
            <a:r>
              <a:rPr lang="fr-FR" sz="4400" b="1" dirty="0"/>
              <a:t> ........ Sinon, quel (s) sous-groupe(s) ne se sentent pas capables et pourquoi</a:t>
            </a:r>
            <a:r>
              <a:rPr lang="fr-FR" sz="4400" dirty="0"/>
              <a:t> </a:t>
            </a:r>
          </a:p>
          <a:p>
            <a:pPr lvl="3"/>
            <a:r>
              <a:rPr lang="en-US" sz="3400" b="1" dirty="0" err="1"/>
              <a:t>Capacité</a:t>
            </a:r>
            <a:r>
              <a:rPr lang="en-US" sz="3400" b="1" dirty="0"/>
              <a:t> </a:t>
            </a:r>
            <a:r>
              <a:rPr lang="en-US" sz="3400" b="1" dirty="0" err="1"/>
              <a:t>individuelle</a:t>
            </a:r>
            <a:r>
              <a:rPr lang="en-US" sz="3400" b="1" dirty="0"/>
              <a:t> </a:t>
            </a:r>
            <a:r>
              <a:rPr lang="en-US" sz="3400" b="1" dirty="0" err="1"/>
              <a:t>ou</a:t>
            </a:r>
            <a:r>
              <a:rPr lang="en-US" sz="3400" b="1" dirty="0"/>
              <a:t> du sous-</a:t>
            </a:r>
            <a:r>
              <a:rPr lang="en-US" sz="3400" b="1" dirty="0" err="1"/>
              <a:t>groupe</a:t>
            </a:r>
            <a:endParaRPr lang="en-US" sz="3400" b="1" dirty="0"/>
          </a:p>
          <a:p>
            <a:pPr lvl="3"/>
            <a:r>
              <a:rPr lang="en-US" sz="3400" b="1"/>
              <a:t>Disponibibilté</a:t>
            </a:r>
            <a:r>
              <a:rPr lang="en-US" sz="3400" b="1" dirty="0"/>
              <a:t> et </a:t>
            </a:r>
            <a:r>
              <a:rPr lang="en-US" sz="3400" b="1" dirty="0" err="1"/>
              <a:t>accessibilité</a:t>
            </a:r>
            <a:r>
              <a:rPr lang="en-US" sz="3400" b="1" dirty="0"/>
              <a:t>(s) du vaccine et du service de vaccination</a:t>
            </a:r>
          </a:p>
          <a:p>
            <a:pPr lvl="3"/>
            <a:endParaRPr lang="en-US" sz="2900" b="1" dirty="0"/>
          </a:p>
          <a:p>
            <a:pPr lvl="3"/>
            <a:endParaRPr lang="en-US" sz="2900" b="1" dirty="0"/>
          </a:p>
          <a:p>
            <a:pPr marL="385763" indent="-385763">
              <a:buFont typeface="+mj-lt"/>
              <a:buAutoNum type="arabicPeriod"/>
            </a:pPr>
            <a:r>
              <a:rPr lang="fr-FR" sz="5100" b="1" dirty="0"/>
              <a:t>Est-ce que ceux qui se sentent capables d’adopter le comportement se sentent </a:t>
            </a:r>
            <a:r>
              <a:rPr lang="fr-FR" sz="5100" b="1" dirty="0">
                <a:solidFill>
                  <a:srgbClr val="C00000"/>
                </a:solidFill>
              </a:rPr>
              <a:t>encouragés à le faire ? </a:t>
            </a:r>
            <a:r>
              <a:rPr lang="fr-FR" sz="5100" b="1" dirty="0"/>
              <a:t>……….. Sinon pourquoi </a:t>
            </a:r>
            <a:r>
              <a:rPr lang="fr-FR" sz="6700" dirty="0"/>
              <a:t> </a:t>
            </a:r>
            <a:r>
              <a:rPr lang="en-US" sz="6700" b="1" dirty="0"/>
              <a:t>........... </a:t>
            </a:r>
          </a:p>
          <a:p>
            <a:pPr lvl="3"/>
            <a:r>
              <a:rPr lang="en-US" sz="3400" b="1" dirty="0"/>
              <a:t>Par les pairs, les leaders de la </a:t>
            </a:r>
            <a:r>
              <a:rPr lang="en-US" sz="3400" b="1" dirty="0" err="1"/>
              <a:t>famille</a:t>
            </a:r>
            <a:r>
              <a:rPr lang="en-US" sz="3400" b="1" dirty="0"/>
              <a:t> </a:t>
            </a:r>
            <a:r>
              <a:rPr lang="en-US" sz="3400" b="1" dirty="0" err="1"/>
              <a:t>ou</a:t>
            </a:r>
            <a:r>
              <a:rPr lang="en-US" sz="3400" b="1" dirty="0"/>
              <a:t> de la </a:t>
            </a:r>
            <a:r>
              <a:rPr lang="en-US" sz="3400" b="1" dirty="0" err="1"/>
              <a:t>communauté</a:t>
            </a:r>
            <a:r>
              <a:rPr lang="en-US" sz="3400" b="1" dirty="0"/>
              <a:t>?</a:t>
            </a:r>
          </a:p>
          <a:p>
            <a:pPr lvl="3"/>
            <a:r>
              <a:rPr lang="en-US" sz="3400" b="1" dirty="0"/>
              <a:t>Par les </a:t>
            </a:r>
            <a:r>
              <a:rPr lang="en-US" sz="3400" b="1" dirty="0" err="1"/>
              <a:t>prestataires</a:t>
            </a:r>
            <a:r>
              <a:rPr lang="en-US" sz="3400" b="1" dirty="0"/>
              <a:t> de la vaccination et les institutions de santé?</a:t>
            </a:r>
          </a:p>
          <a:p>
            <a:pPr marL="685800" lvl="2" indent="0">
              <a:buNone/>
            </a:pPr>
            <a:endParaRPr lang="en-US" b="1" dirty="0"/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B2B93816-1101-9347-9622-4A03976AA209}"/>
              </a:ext>
            </a:extLst>
          </p:cNvPr>
          <p:cNvSpPr txBox="1"/>
          <p:nvPr/>
        </p:nvSpPr>
        <p:spPr>
          <a:xfrm>
            <a:off x="6923314" y="6581670"/>
            <a:ext cx="20880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Voir </a:t>
            </a:r>
            <a:r>
              <a:rPr kumimoji="0" lang="fr-FR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Fiche Word</a:t>
            </a:r>
          </a:p>
        </p:txBody>
      </p:sp>
    </p:spTree>
    <p:extLst>
      <p:ext uri="{BB962C8B-B14F-4D97-AF65-F5344CB8AC3E}">
        <p14:creationId xmlns:p14="http://schemas.microsoft.com/office/powerpoint/2010/main" val="584710839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rgbClr val="FFFFFF"/>
        </a:solidFill>
        <a:ln w="254000">
          <a:solidFill>
            <a:srgbClr val="FF0000"/>
          </a:solidFill>
          <a:prstDash val="dash"/>
          <a:round/>
          <a:headEnd/>
          <a:tailEnd/>
        </a:ln>
      </a:spPr>
      <a:bodyPr/>
      <a:lstStyle>
        <a:defPPr>
          <a:defRPr/>
        </a:defPPr>
      </a:lstStyle>
    </a:spDef>
  </a:objectDefaults>
  <a:extraClrSchemeLst/>
</a:theme>
</file>

<file path=ppt/theme/theme2.xml><?xml version="1.0" encoding="utf-8"?>
<a:theme xmlns:a="http://schemas.openxmlformats.org/drawingml/2006/main" name="1_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21327</TotalTime>
  <Words>509</Words>
  <Application>Microsoft Office PowerPoint</Application>
  <PresentationFormat>On-screen Show (4:3)</PresentationFormat>
  <Paragraphs>58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7</vt:i4>
      </vt:variant>
    </vt:vector>
  </HeadingPairs>
  <TitlesOfParts>
    <vt:vector size="14" baseType="lpstr">
      <vt:lpstr>Arial</vt:lpstr>
      <vt:lpstr>Arial Black</vt:lpstr>
      <vt:lpstr>Calibri</vt:lpstr>
      <vt:lpstr>Courier New</vt:lpstr>
      <vt:lpstr>Times New Roman</vt:lpstr>
      <vt:lpstr>Thème Office</vt:lpstr>
      <vt:lpstr>1_Thème Office</vt:lpstr>
      <vt:lpstr>PowerPoint Presentation</vt:lpstr>
      <vt:lpstr>PowerPoint Presentation</vt:lpstr>
      <vt:lpstr>Trois questions de base à poser</vt:lpstr>
      <vt:lpstr>Avant de quitter le site de collecte d’info, assurez-vous d’avoir eu les réponses à ces 3 questions</vt:lpstr>
      <vt:lpstr>Application # 1: Analyse comportements &amp; participants</vt:lpstr>
      <vt:lpstr>Tableau d’analyse comportementale</vt:lpstr>
      <vt:lpstr>Outil d’analyse comportementale à 3 questions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use of emotional leadership to improve self and group efficiency</dc:title>
  <dc:creator>Pascal</dc:creator>
  <cp:lastModifiedBy>Djoukoua Dapre</cp:lastModifiedBy>
  <cp:revision>819</cp:revision>
  <cp:lastPrinted>2011-09-07T20:20:46Z</cp:lastPrinted>
  <dcterms:created xsi:type="dcterms:W3CDTF">2008-09-18T14:53:01Z</dcterms:created>
  <dcterms:modified xsi:type="dcterms:W3CDTF">2019-11-10T08:25:37Z</dcterms:modified>
</cp:coreProperties>
</file>