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72" r:id="rId2"/>
    <p:sldId id="273" r:id="rId3"/>
    <p:sldId id="327" r:id="rId4"/>
    <p:sldId id="291" r:id="rId5"/>
    <p:sldId id="325" r:id="rId6"/>
    <p:sldId id="278" r:id="rId7"/>
    <p:sldId id="279" r:id="rId8"/>
    <p:sldId id="324" r:id="rId9"/>
    <p:sldId id="280" r:id="rId10"/>
    <p:sldId id="284" r:id="rId11"/>
    <p:sldId id="282" r:id="rId12"/>
    <p:sldId id="285" r:id="rId13"/>
    <p:sldId id="290" r:id="rId14"/>
    <p:sldId id="321" r:id="rId15"/>
    <p:sldId id="308" r:id="rId16"/>
    <p:sldId id="310" r:id="rId17"/>
    <p:sldId id="314" r:id="rId18"/>
    <p:sldId id="315" r:id="rId19"/>
    <p:sldId id="323" r:id="rId20"/>
    <p:sldId id="292" r:id="rId21"/>
    <p:sldId id="326" r:id="rId22"/>
    <p:sldId id="294" r:id="rId23"/>
    <p:sldId id="295" r:id="rId24"/>
    <p:sldId id="296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339933"/>
    <a:srgbClr val="C00000"/>
    <a:srgbClr val="333300"/>
    <a:srgbClr val="0066CC"/>
    <a:srgbClr val="BFD5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0295" autoAdjust="0"/>
  </p:normalViewPr>
  <p:slideViewPr>
    <p:cSldViewPr snapToGrid="0">
      <p:cViewPr varScale="1">
        <p:scale>
          <a:sx n="72" d="100"/>
          <a:sy n="72" d="100"/>
        </p:scale>
        <p:origin x="45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3115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2650FE-B3E0-4B0A-A15C-2A04217060B8}" type="doc">
      <dgm:prSet loTypeId="urn:microsoft.com/office/officeart/2005/8/layout/cycle6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0979FA11-E326-406B-B4EF-B90CE02F4487}">
      <dgm:prSet phldrT="[Text]" custT="1"/>
      <dgm:spPr/>
      <dgm:t>
        <a:bodyPr/>
        <a:lstStyle/>
        <a:p>
          <a:r>
            <a:rPr lang="en-US" sz="2400" b="1" dirty="0" err="1"/>
            <a:t>Recherche</a:t>
          </a:r>
          <a:r>
            <a:rPr lang="en-US" sz="2400" b="1" dirty="0"/>
            <a:t> des </a:t>
          </a:r>
          <a:r>
            <a:rPr lang="en-US" sz="2400" b="1" dirty="0" err="1"/>
            <a:t>cas</a:t>
          </a:r>
          <a:r>
            <a:rPr lang="en-US" sz="2400" b="1" dirty="0"/>
            <a:t> </a:t>
          </a:r>
          <a:br>
            <a:rPr lang="en-US" sz="2400" b="1" dirty="0"/>
          </a:br>
          <a:r>
            <a:rPr lang="en-US" sz="2400" i="1" dirty="0"/>
            <a:t>(</a:t>
          </a:r>
          <a:r>
            <a:rPr lang="en-US" sz="2400" i="1" dirty="0" err="1"/>
            <a:t>dans</a:t>
          </a:r>
          <a:r>
            <a:rPr lang="en-US" sz="2400" i="1" dirty="0"/>
            <a:t> la </a:t>
          </a:r>
          <a:r>
            <a:rPr lang="en-US" sz="2400" i="1" dirty="0" err="1"/>
            <a:t>communauté</a:t>
          </a:r>
          <a:r>
            <a:rPr lang="en-US" sz="2400" i="1" dirty="0"/>
            <a:t>)</a:t>
          </a:r>
          <a:endParaRPr lang="en-US" sz="2400" dirty="0"/>
        </a:p>
      </dgm:t>
    </dgm:pt>
    <dgm:pt modelId="{B8BB1883-0489-4227-9B92-E5017773B385}" type="parTrans" cxnId="{A1166136-5EE6-4BF5-8B3F-2774D84A383D}">
      <dgm:prSet/>
      <dgm:spPr/>
      <dgm:t>
        <a:bodyPr/>
        <a:lstStyle/>
        <a:p>
          <a:endParaRPr lang="en-US" sz="2400"/>
        </a:p>
      </dgm:t>
    </dgm:pt>
    <dgm:pt modelId="{93A51E77-F91E-4ED2-9946-0DA4942DA554}" type="sibTrans" cxnId="{A1166136-5EE6-4BF5-8B3F-2774D84A383D}">
      <dgm:prSet/>
      <dgm:spPr/>
      <dgm:t>
        <a:bodyPr/>
        <a:lstStyle/>
        <a:p>
          <a:endParaRPr lang="en-US" sz="2400"/>
        </a:p>
      </dgm:t>
    </dgm:pt>
    <dgm:pt modelId="{077DC6BB-94C2-4EEB-B1B3-D0C6873B1802}">
      <dgm:prSet phldrT="[Text]" custT="1"/>
      <dgm:spPr/>
      <dgm:t>
        <a:bodyPr/>
        <a:lstStyle/>
        <a:p>
          <a:r>
            <a:rPr lang="en-US" sz="2400" b="1" dirty="0" err="1"/>
            <a:t>Isolement</a:t>
          </a:r>
          <a:r>
            <a:rPr lang="en-US" sz="2400" b="1" dirty="0"/>
            <a:t> du </a:t>
          </a:r>
          <a:r>
            <a:rPr lang="en-US" sz="2400" b="1" dirty="0" err="1"/>
            <a:t>malade</a:t>
          </a:r>
          <a:endParaRPr lang="en-US" sz="2400" b="1" dirty="0"/>
        </a:p>
      </dgm:t>
    </dgm:pt>
    <dgm:pt modelId="{B9144720-33DF-4288-94F7-A66168EB21F9}" type="parTrans" cxnId="{09FF52CD-EF88-4CD3-A41F-7EBE44794BBD}">
      <dgm:prSet/>
      <dgm:spPr/>
      <dgm:t>
        <a:bodyPr/>
        <a:lstStyle/>
        <a:p>
          <a:endParaRPr lang="en-US" sz="2400"/>
        </a:p>
      </dgm:t>
    </dgm:pt>
    <dgm:pt modelId="{24EDC559-1AE7-4F95-9424-6254BCECB52D}" type="sibTrans" cxnId="{09FF52CD-EF88-4CD3-A41F-7EBE44794BBD}">
      <dgm:prSet/>
      <dgm:spPr/>
      <dgm:t>
        <a:bodyPr/>
        <a:lstStyle/>
        <a:p>
          <a:endParaRPr lang="en-US" sz="2400"/>
        </a:p>
      </dgm:t>
    </dgm:pt>
    <dgm:pt modelId="{C46577C1-C007-4BCE-BA8C-25C115A4BE3E}">
      <dgm:prSet phldrT="[Text]" custT="1"/>
      <dgm:spPr/>
      <dgm:t>
        <a:bodyPr/>
        <a:lstStyle/>
        <a:p>
          <a:r>
            <a:rPr lang="en-US" sz="2400" b="1" dirty="0" err="1"/>
            <a:t>Suivi</a:t>
          </a:r>
          <a:r>
            <a:rPr lang="en-US" sz="2400" b="1" dirty="0"/>
            <a:t> des contacts</a:t>
          </a:r>
          <a:endParaRPr lang="en-US" sz="2400" dirty="0"/>
        </a:p>
      </dgm:t>
    </dgm:pt>
    <dgm:pt modelId="{FCAD3666-2FC3-4689-A695-057303F25680}" type="parTrans" cxnId="{A5B60071-0042-44EE-BB15-39D72F958023}">
      <dgm:prSet/>
      <dgm:spPr/>
      <dgm:t>
        <a:bodyPr/>
        <a:lstStyle/>
        <a:p>
          <a:endParaRPr lang="en-US" sz="2400"/>
        </a:p>
      </dgm:t>
    </dgm:pt>
    <dgm:pt modelId="{5B6A3F28-F8B4-4D2A-973B-01F3642DAC5F}" type="sibTrans" cxnId="{A5B60071-0042-44EE-BB15-39D72F958023}">
      <dgm:prSet/>
      <dgm:spPr/>
      <dgm:t>
        <a:bodyPr/>
        <a:lstStyle/>
        <a:p>
          <a:endParaRPr lang="en-US" sz="2400"/>
        </a:p>
      </dgm:t>
    </dgm:pt>
    <dgm:pt modelId="{7E3159C9-F767-4155-8C14-DC5393DBEF35}">
      <dgm:prSet phldrT="[Text]" custT="1"/>
      <dgm:spPr/>
      <dgm:t>
        <a:bodyPr/>
        <a:lstStyle/>
        <a:p>
          <a:r>
            <a:rPr lang="en-US" sz="2400" b="1" dirty="0"/>
            <a:t>Vaccination</a:t>
          </a:r>
          <a:endParaRPr lang="en-US" sz="2400" dirty="0"/>
        </a:p>
      </dgm:t>
    </dgm:pt>
    <dgm:pt modelId="{E86ED068-9418-4C29-9275-3E8DBB77F0DA}" type="parTrans" cxnId="{1DB029CD-30B2-4180-876F-6F8B0E6A5579}">
      <dgm:prSet/>
      <dgm:spPr/>
      <dgm:t>
        <a:bodyPr/>
        <a:lstStyle/>
        <a:p>
          <a:endParaRPr lang="en-US" sz="2400"/>
        </a:p>
      </dgm:t>
    </dgm:pt>
    <dgm:pt modelId="{6DB92D14-B0BE-4A79-90B5-4C2AA91CFE91}" type="sibTrans" cxnId="{1DB029CD-30B2-4180-876F-6F8B0E6A5579}">
      <dgm:prSet/>
      <dgm:spPr/>
      <dgm:t>
        <a:bodyPr/>
        <a:lstStyle/>
        <a:p>
          <a:endParaRPr lang="en-US" sz="2400"/>
        </a:p>
      </dgm:t>
    </dgm:pt>
    <dgm:pt modelId="{A972B24F-EDC7-4716-AEEA-90B62D909AE4}">
      <dgm:prSet phldrT="[Text]" custT="1"/>
      <dgm:spPr/>
      <dgm:t>
        <a:bodyPr/>
        <a:lstStyle/>
        <a:p>
          <a:r>
            <a:rPr lang="en-US" sz="2400" b="1" dirty="0" err="1"/>
            <a:t>Enterrement</a:t>
          </a:r>
          <a:r>
            <a:rPr lang="en-US" sz="2400" b="1" dirty="0"/>
            <a:t> </a:t>
          </a:r>
          <a:r>
            <a:rPr lang="en-US" sz="2400" b="1" dirty="0" err="1"/>
            <a:t>sécurisé</a:t>
          </a:r>
          <a:endParaRPr lang="en-US" sz="2400" dirty="0"/>
        </a:p>
      </dgm:t>
    </dgm:pt>
    <dgm:pt modelId="{CC68739E-414E-4180-B22E-49CEAB9FD481}" type="parTrans" cxnId="{3C0D2973-9029-422B-84B6-4EDA44C7AAB9}">
      <dgm:prSet/>
      <dgm:spPr/>
      <dgm:t>
        <a:bodyPr/>
        <a:lstStyle/>
        <a:p>
          <a:endParaRPr lang="en-US" sz="2400"/>
        </a:p>
      </dgm:t>
    </dgm:pt>
    <dgm:pt modelId="{4C3517F7-280A-49F5-AC68-EC759E68EE7D}" type="sibTrans" cxnId="{3C0D2973-9029-422B-84B6-4EDA44C7AAB9}">
      <dgm:prSet/>
      <dgm:spPr/>
      <dgm:t>
        <a:bodyPr/>
        <a:lstStyle/>
        <a:p>
          <a:endParaRPr lang="en-US" sz="2400"/>
        </a:p>
      </dgm:t>
    </dgm:pt>
    <dgm:pt modelId="{7FE75B67-4448-4827-AEAD-6B5D4F5B30C2}">
      <dgm:prSet custT="1"/>
      <dgm:spPr/>
      <dgm:t>
        <a:bodyPr/>
        <a:lstStyle/>
        <a:p>
          <a:r>
            <a:rPr lang="en-US" sz="2400" b="1" dirty="0" err="1"/>
            <a:t>Traitement</a:t>
          </a:r>
          <a:r>
            <a:rPr lang="en-US" sz="2400" b="1" dirty="0"/>
            <a:t> au CTE</a:t>
          </a:r>
          <a:endParaRPr lang="fr-FR" sz="2400" b="1" dirty="0"/>
        </a:p>
      </dgm:t>
    </dgm:pt>
    <dgm:pt modelId="{49C0C33B-4210-4409-8BDB-B5150DB462CE}" type="parTrans" cxnId="{99B16216-A4CC-4123-AD62-8745365616D6}">
      <dgm:prSet/>
      <dgm:spPr/>
      <dgm:t>
        <a:bodyPr/>
        <a:lstStyle/>
        <a:p>
          <a:endParaRPr lang="en-US" sz="2400"/>
        </a:p>
      </dgm:t>
    </dgm:pt>
    <dgm:pt modelId="{8C57886D-9BB0-4EB3-80C4-0A57000F4BAB}" type="sibTrans" cxnId="{99B16216-A4CC-4123-AD62-8745365616D6}">
      <dgm:prSet/>
      <dgm:spPr/>
      <dgm:t>
        <a:bodyPr/>
        <a:lstStyle/>
        <a:p>
          <a:endParaRPr lang="en-US" sz="2400"/>
        </a:p>
      </dgm:t>
    </dgm:pt>
    <dgm:pt modelId="{06A11F6A-F434-45F3-865D-7C7B72E475DA}" type="pres">
      <dgm:prSet presAssocID="{042650FE-B3E0-4B0A-A15C-2A04217060B8}" presName="cycle" presStyleCnt="0">
        <dgm:presLayoutVars>
          <dgm:dir/>
          <dgm:resizeHandles val="exact"/>
        </dgm:presLayoutVars>
      </dgm:prSet>
      <dgm:spPr/>
    </dgm:pt>
    <dgm:pt modelId="{4520465F-5A2A-4F23-BFE5-88AA0AAD825E}" type="pres">
      <dgm:prSet presAssocID="{0979FA11-E326-406B-B4EF-B90CE02F4487}" presName="node" presStyleLbl="node1" presStyleIdx="0" presStyleCnt="6" custScaleX="219796">
        <dgm:presLayoutVars>
          <dgm:bulletEnabled val="1"/>
        </dgm:presLayoutVars>
      </dgm:prSet>
      <dgm:spPr/>
    </dgm:pt>
    <dgm:pt modelId="{73210477-47A7-4EF4-9FA4-FCA304D6C8A5}" type="pres">
      <dgm:prSet presAssocID="{0979FA11-E326-406B-B4EF-B90CE02F4487}" presName="spNode" presStyleCnt="0"/>
      <dgm:spPr/>
    </dgm:pt>
    <dgm:pt modelId="{51108DF3-4B15-40AE-B948-794EE985ACF6}" type="pres">
      <dgm:prSet presAssocID="{93A51E77-F91E-4ED2-9946-0DA4942DA554}" presName="sibTrans" presStyleLbl="sibTrans1D1" presStyleIdx="0" presStyleCnt="6"/>
      <dgm:spPr/>
    </dgm:pt>
    <dgm:pt modelId="{001470E0-ED24-460E-A9A3-37BFA2B3C157}" type="pres">
      <dgm:prSet presAssocID="{077DC6BB-94C2-4EEB-B1B3-D0C6873B1802}" presName="node" presStyleLbl="node1" presStyleIdx="1" presStyleCnt="6" custScaleX="207038" custScaleY="64494">
        <dgm:presLayoutVars>
          <dgm:bulletEnabled val="1"/>
        </dgm:presLayoutVars>
      </dgm:prSet>
      <dgm:spPr/>
    </dgm:pt>
    <dgm:pt modelId="{048C0B93-72A0-49DF-9D63-98ADEAF4FBDB}" type="pres">
      <dgm:prSet presAssocID="{077DC6BB-94C2-4EEB-B1B3-D0C6873B1802}" presName="spNode" presStyleCnt="0"/>
      <dgm:spPr/>
    </dgm:pt>
    <dgm:pt modelId="{54BFECD4-2304-4A0E-9A2E-6A3E97337BA5}" type="pres">
      <dgm:prSet presAssocID="{24EDC559-1AE7-4F95-9424-6254BCECB52D}" presName="sibTrans" presStyleLbl="sibTrans1D1" presStyleIdx="1" presStyleCnt="6"/>
      <dgm:spPr/>
    </dgm:pt>
    <dgm:pt modelId="{612A81C8-B91D-4D4A-9C28-08AC58E99672}" type="pres">
      <dgm:prSet presAssocID="{7FE75B67-4448-4827-AEAD-6B5D4F5B30C2}" presName="node" presStyleLbl="node1" presStyleIdx="2" presStyleCnt="6" custScaleX="188715" custScaleY="62018">
        <dgm:presLayoutVars>
          <dgm:bulletEnabled val="1"/>
        </dgm:presLayoutVars>
      </dgm:prSet>
      <dgm:spPr/>
    </dgm:pt>
    <dgm:pt modelId="{B7CA6EEA-0A5B-444D-BFD9-81561F5D2FB2}" type="pres">
      <dgm:prSet presAssocID="{7FE75B67-4448-4827-AEAD-6B5D4F5B30C2}" presName="spNode" presStyleCnt="0"/>
      <dgm:spPr/>
    </dgm:pt>
    <dgm:pt modelId="{6CDA2F12-39EE-4BFA-A93B-A0ED7380F4D2}" type="pres">
      <dgm:prSet presAssocID="{8C57886D-9BB0-4EB3-80C4-0A57000F4BAB}" presName="sibTrans" presStyleLbl="sibTrans1D1" presStyleIdx="2" presStyleCnt="6"/>
      <dgm:spPr/>
    </dgm:pt>
    <dgm:pt modelId="{E195A905-0A5F-43F9-A28D-C91AF8934AC1}" type="pres">
      <dgm:prSet presAssocID="{C46577C1-C007-4BCE-BA8C-25C115A4BE3E}" presName="node" presStyleLbl="node1" presStyleIdx="3" presStyleCnt="6" custScaleX="189421" custScaleY="70726">
        <dgm:presLayoutVars>
          <dgm:bulletEnabled val="1"/>
        </dgm:presLayoutVars>
      </dgm:prSet>
      <dgm:spPr/>
    </dgm:pt>
    <dgm:pt modelId="{AE9FDAD1-0AAA-423B-9DE2-440F31DC420D}" type="pres">
      <dgm:prSet presAssocID="{C46577C1-C007-4BCE-BA8C-25C115A4BE3E}" presName="spNode" presStyleCnt="0"/>
      <dgm:spPr/>
    </dgm:pt>
    <dgm:pt modelId="{F4788ADE-663C-4112-8426-E5710247BE1B}" type="pres">
      <dgm:prSet presAssocID="{5B6A3F28-F8B4-4D2A-973B-01F3642DAC5F}" presName="sibTrans" presStyleLbl="sibTrans1D1" presStyleIdx="3" presStyleCnt="6"/>
      <dgm:spPr/>
    </dgm:pt>
    <dgm:pt modelId="{04D1A8EF-EAC5-4541-A1A5-AB9E059ADEA0}" type="pres">
      <dgm:prSet presAssocID="{7E3159C9-F767-4155-8C14-DC5393DBEF35}" presName="node" presStyleLbl="node1" presStyleIdx="4" presStyleCnt="6" custScaleX="148247" custScaleY="68722">
        <dgm:presLayoutVars>
          <dgm:bulletEnabled val="1"/>
        </dgm:presLayoutVars>
      </dgm:prSet>
      <dgm:spPr/>
    </dgm:pt>
    <dgm:pt modelId="{8F63E081-721A-462D-9CB6-6A2CA90B2A77}" type="pres">
      <dgm:prSet presAssocID="{7E3159C9-F767-4155-8C14-DC5393DBEF35}" presName="spNode" presStyleCnt="0"/>
      <dgm:spPr/>
    </dgm:pt>
    <dgm:pt modelId="{259D876B-AFF7-44F9-8591-31F7FCE33D3F}" type="pres">
      <dgm:prSet presAssocID="{6DB92D14-B0BE-4A79-90B5-4C2AA91CFE91}" presName="sibTrans" presStyleLbl="sibTrans1D1" presStyleIdx="4" presStyleCnt="6"/>
      <dgm:spPr/>
    </dgm:pt>
    <dgm:pt modelId="{5F1EAF1A-2D5B-4216-81D7-90BDBDD433D8}" type="pres">
      <dgm:prSet presAssocID="{A972B24F-EDC7-4716-AEEA-90B62D909AE4}" presName="node" presStyleLbl="node1" presStyleIdx="5" presStyleCnt="6" custScaleX="219077" custScaleY="53319">
        <dgm:presLayoutVars>
          <dgm:bulletEnabled val="1"/>
        </dgm:presLayoutVars>
      </dgm:prSet>
      <dgm:spPr/>
    </dgm:pt>
    <dgm:pt modelId="{A6ACE2D0-1679-4F1D-8F00-D6FCD1372F1D}" type="pres">
      <dgm:prSet presAssocID="{A972B24F-EDC7-4716-AEEA-90B62D909AE4}" presName="spNode" presStyleCnt="0"/>
      <dgm:spPr/>
    </dgm:pt>
    <dgm:pt modelId="{1E2903F5-0BFC-41A3-ABA2-B52A5006C52D}" type="pres">
      <dgm:prSet presAssocID="{4C3517F7-280A-49F5-AC68-EC759E68EE7D}" presName="sibTrans" presStyleLbl="sibTrans1D1" presStyleIdx="5" presStyleCnt="6"/>
      <dgm:spPr/>
    </dgm:pt>
  </dgm:ptLst>
  <dgm:cxnLst>
    <dgm:cxn modelId="{99B16216-A4CC-4123-AD62-8745365616D6}" srcId="{042650FE-B3E0-4B0A-A15C-2A04217060B8}" destId="{7FE75B67-4448-4827-AEAD-6B5D4F5B30C2}" srcOrd="2" destOrd="0" parTransId="{49C0C33B-4210-4409-8BDB-B5150DB462CE}" sibTransId="{8C57886D-9BB0-4EB3-80C4-0A57000F4BAB}"/>
    <dgm:cxn modelId="{6D369017-C748-42C3-BCEA-C996C295CA13}" type="presOf" srcId="{24EDC559-1AE7-4F95-9424-6254BCECB52D}" destId="{54BFECD4-2304-4A0E-9A2E-6A3E97337BA5}" srcOrd="0" destOrd="0" presId="urn:microsoft.com/office/officeart/2005/8/layout/cycle6"/>
    <dgm:cxn modelId="{04FDFB1C-9BA5-4F70-B705-13F3627C17E5}" type="presOf" srcId="{A972B24F-EDC7-4716-AEEA-90B62D909AE4}" destId="{5F1EAF1A-2D5B-4216-81D7-90BDBDD433D8}" srcOrd="0" destOrd="0" presId="urn:microsoft.com/office/officeart/2005/8/layout/cycle6"/>
    <dgm:cxn modelId="{C60CBA30-0FFA-4479-B508-276C331963D4}" type="presOf" srcId="{8C57886D-9BB0-4EB3-80C4-0A57000F4BAB}" destId="{6CDA2F12-39EE-4BFA-A93B-A0ED7380F4D2}" srcOrd="0" destOrd="0" presId="urn:microsoft.com/office/officeart/2005/8/layout/cycle6"/>
    <dgm:cxn modelId="{149A9D32-6403-4B26-AFD5-9D6696920EA0}" type="presOf" srcId="{7FE75B67-4448-4827-AEAD-6B5D4F5B30C2}" destId="{612A81C8-B91D-4D4A-9C28-08AC58E99672}" srcOrd="0" destOrd="0" presId="urn:microsoft.com/office/officeart/2005/8/layout/cycle6"/>
    <dgm:cxn modelId="{A1166136-5EE6-4BF5-8B3F-2774D84A383D}" srcId="{042650FE-B3E0-4B0A-A15C-2A04217060B8}" destId="{0979FA11-E326-406B-B4EF-B90CE02F4487}" srcOrd="0" destOrd="0" parTransId="{B8BB1883-0489-4227-9B92-E5017773B385}" sibTransId="{93A51E77-F91E-4ED2-9946-0DA4942DA554}"/>
    <dgm:cxn modelId="{8F045D39-ABC8-460B-B2CF-D37B6A19DF92}" type="presOf" srcId="{4C3517F7-280A-49F5-AC68-EC759E68EE7D}" destId="{1E2903F5-0BFC-41A3-ABA2-B52A5006C52D}" srcOrd="0" destOrd="0" presId="urn:microsoft.com/office/officeart/2005/8/layout/cycle6"/>
    <dgm:cxn modelId="{EEAC313A-1CE0-494D-B02B-24286B37CD57}" type="presOf" srcId="{93A51E77-F91E-4ED2-9946-0DA4942DA554}" destId="{51108DF3-4B15-40AE-B948-794EE985ACF6}" srcOrd="0" destOrd="0" presId="urn:microsoft.com/office/officeart/2005/8/layout/cycle6"/>
    <dgm:cxn modelId="{77550862-A5EB-4518-A640-42931987F4F9}" type="presOf" srcId="{7E3159C9-F767-4155-8C14-DC5393DBEF35}" destId="{04D1A8EF-EAC5-4541-A1A5-AB9E059ADEA0}" srcOrd="0" destOrd="0" presId="urn:microsoft.com/office/officeart/2005/8/layout/cycle6"/>
    <dgm:cxn modelId="{A5B60071-0042-44EE-BB15-39D72F958023}" srcId="{042650FE-B3E0-4B0A-A15C-2A04217060B8}" destId="{C46577C1-C007-4BCE-BA8C-25C115A4BE3E}" srcOrd="3" destOrd="0" parTransId="{FCAD3666-2FC3-4689-A695-057303F25680}" sibTransId="{5B6A3F28-F8B4-4D2A-973B-01F3642DAC5F}"/>
    <dgm:cxn modelId="{3C0D2973-9029-422B-84B6-4EDA44C7AAB9}" srcId="{042650FE-B3E0-4B0A-A15C-2A04217060B8}" destId="{A972B24F-EDC7-4716-AEEA-90B62D909AE4}" srcOrd="5" destOrd="0" parTransId="{CC68739E-414E-4180-B22E-49CEAB9FD481}" sibTransId="{4C3517F7-280A-49F5-AC68-EC759E68EE7D}"/>
    <dgm:cxn modelId="{EAB0048C-8783-4C9E-B78B-62CA220F736A}" type="presOf" srcId="{042650FE-B3E0-4B0A-A15C-2A04217060B8}" destId="{06A11F6A-F434-45F3-865D-7C7B72E475DA}" srcOrd="0" destOrd="0" presId="urn:microsoft.com/office/officeart/2005/8/layout/cycle6"/>
    <dgm:cxn modelId="{4B7DEF8F-2BB6-4A5E-B0F0-B68ADFBAA4E9}" type="presOf" srcId="{C46577C1-C007-4BCE-BA8C-25C115A4BE3E}" destId="{E195A905-0A5F-43F9-A28D-C91AF8934AC1}" srcOrd="0" destOrd="0" presId="urn:microsoft.com/office/officeart/2005/8/layout/cycle6"/>
    <dgm:cxn modelId="{07C13CCB-6F52-45CE-90D6-87FDA262AAF9}" type="presOf" srcId="{077DC6BB-94C2-4EEB-B1B3-D0C6873B1802}" destId="{001470E0-ED24-460E-A9A3-37BFA2B3C157}" srcOrd="0" destOrd="0" presId="urn:microsoft.com/office/officeart/2005/8/layout/cycle6"/>
    <dgm:cxn modelId="{1DB029CD-30B2-4180-876F-6F8B0E6A5579}" srcId="{042650FE-B3E0-4B0A-A15C-2A04217060B8}" destId="{7E3159C9-F767-4155-8C14-DC5393DBEF35}" srcOrd="4" destOrd="0" parTransId="{E86ED068-9418-4C29-9275-3E8DBB77F0DA}" sibTransId="{6DB92D14-B0BE-4A79-90B5-4C2AA91CFE91}"/>
    <dgm:cxn modelId="{09FF52CD-EF88-4CD3-A41F-7EBE44794BBD}" srcId="{042650FE-B3E0-4B0A-A15C-2A04217060B8}" destId="{077DC6BB-94C2-4EEB-B1B3-D0C6873B1802}" srcOrd="1" destOrd="0" parTransId="{B9144720-33DF-4288-94F7-A66168EB21F9}" sibTransId="{24EDC559-1AE7-4F95-9424-6254BCECB52D}"/>
    <dgm:cxn modelId="{628248D7-0215-4D40-95F9-FA8A99588C2C}" type="presOf" srcId="{0979FA11-E326-406B-B4EF-B90CE02F4487}" destId="{4520465F-5A2A-4F23-BFE5-88AA0AAD825E}" srcOrd="0" destOrd="0" presId="urn:microsoft.com/office/officeart/2005/8/layout/cycle6"/>
    <dgm:cxn modelId="{9F31D4F2-2C32-4F34-A071-E9CD15E216E4}" type="presOf" srcId="{5B6A3F28-F8B4-4D2A-973B-01F3642DAC5F}" destId="{F4788ADE-663C-4112-8426-E5710247BE1B}" srcOrd="0" destOrd="0" presId="urn:microsoft.com/office/officeart/2005/8/layout/cycle6"/>
    <dgm:cxn modelId="{C1ADE0FD-C683-4CDC-8862-FBD47E3B90F5}" type="presOf" srcId="{6DB92D14-B0BE-4A79-90B5-4C2AA91CFE91}" destId="{259D876B-AFF7-44F9-8591-31F7FCE33D3F}" srcOrd="0" destOrd="0" presId="urn:microsoft.com/office/officeart/2005/8/layout/cycle6"/>
    <dgm:cxn modelId="{3B38B120-6ADF-4D11-A0F7-AF7FFF898361}" type="presParOf" srcId="{06A11F6A-F434-45F3-865D-7C7B72E475DA}" destId="{4520465F-5A2A-4F23-BFE5-88AA0AAD825E}" srcOrd="0" destOrd="0" presId="urn:microsoft.com/office/officeart/2005/8/layout/cycle6"/>
    <dgm:cxn modelId="{44FD0BFD-51CC-4D99-8B29-BAE89EB5BC4A}" type="presParOf" srcId="{06A11F6A-F434-45F3-865D-7C7B72E475DA}" destId="{73210477-47A7-4EF4-9FA4-FCA304D6C8A5}" srcOrd="1" destOrd="0" presId="urn:microsoft.com/office/officeart/2005/8/layout/cycle6"/>
    <dgm:cxn modelId="{286EBD37-18FA-4EDB-B34A-1095E19C84A6}" type="presParOf" srcId="{06A11F6A-F434-45F3-865D-7C7B72E475DA}" destId="{51108DF3-4B15-40AE-B948-794EE985ACF6}" srcOrd="2" destOrd="0" presId="urn:microsoft.com/office/officeart/2005/8/layout/cycle6"/>
    <dgm:cxn modelId="{34E656D5-0A4E-4B7C-BBE1-A13A7DFD3DD9}" type="presParOf" srcId="{06A11F6A-F434-45F3-865D-7C7B72E475DA}" destId="{001470E0-ED24-460E-A9A3-37BFA2B3C157}" srcOrd="3" destOrd="0" presId="urn:microsoft.com/office/officeart/2005/8/layout/cycle6"/>
    <dgm:cxn modelId="{E7696A53-DA23-414F-AB0C-8497890D0AE1}" type="presParOf" srcId="{06A11F6A-F434-45F3-865D-7C7B72E475DA}" destId="{048C0B93-72A0-49DF-9D63-98ADEAF4FBDB}" srcOrd="4" destOrd="0" presId="urn:microsoft.com/office/officeart/2005/8/layout/cycle6"/>
    <dgm:cxn modelId="{8C11A3E5-E2CF-4B35-9677-2EBCB2433F2E}" type="presParOf" srcId="{06A11F6A-F434-45F3-865D-7C7B72E475DA}" destId="{54BFECD4-2304-4A0E-9A2E-6A3E97337BA5}" srcOrd="5" destOrd="0" presId="urn:microsoft.com/office/officeart/2005/8/layout/cycle6"/>
    <dgm:cxn modelId="{F4935484-3CF7-46C0-B7C4-0E1F8BFFAA07}" type="presParOf" srcId="{06A11F6A-F434-45F3-865D-7C7B72E475DA}" destId="{612A81C8-B91D-4D4A-9C28-08AC58E99672}" srcOrd="6" destOrd="0" presId="urn:microsoft.com/office/officeart/2005/8/layout/cycle6"/>
    <dgm:cxn modelId="{252324E3-4E40-4181-9D2E-893A4B3D32D2}" type="presParOf" srcId="{06A11F6A-F434-45F3-865D-7C7B72E475DA}" destId="{B7CA6EEA-0A5B-444D-BFD9-81561F5D2FB2}" srcOrd="7" destOrd="0" presId="urn:microsoft.com/office/officeart/2005/8/layout/cycle6"/>
    <dgm:cxn modelId="{A7EAB0E4-E5FF-4E1F-B1B0-DB261B0402F4}" type="presParOf" srcId="{06A11F6A-F434-45F3-865D-7C7B72E475DA}" destId="{6CDA2F12-39EE-4BFA-A93B-A0ED7380F4D2}" srcOrd="8" destOrd="0" presId="urn:microsoft.com/office/officeart/2005/8/layout/cycle6"/>
    <dgm:cxn modelId="{D98A9199-B86D-4314-BA44-7DEEE7BFD8C5}" type="presParOf" srcId="{06A11F6A-F434-45F3-865D-7C7B72E475DA}" destId="{E195A905-0A5F-43F9-A28D-C91AF8934AC1}" srcOrd="9" destOrd="0" presId="urn:microsoft.com/office/officeart/2005/8/layout/cycle6"/>
    <dgm:cxn modelId="{169D471E-3D7E-482A-A3D8-384B8B0805DE}" type="presParOf" srcId="{06A11F6A-F434-45F3-865D-7C7B72E475DA}" destId="{AE9FDAD1-0AAA-423B-9DE2-440F31DC420D}" srcOrd="10" destOrd="0" presId="urn:microsoft.com/office/officeart/2005/8/layout/cycle6"/>
    <dgm:cxn modelId="{10E7587F-6023-442E-ABC6-C2A4D92216EC}" type="presParOf" srcId="{06A11F6A-F434-45F3-865D-7C7B72E475DA}" destId="{F4788ADE-663C-4112-8426-E5710247BE1B}" srcOrd="11" destOrd="0" presId="urn:microsoft.com/office/officeart/2005/8/layout/cycle6"/>
    <dgm:cxn modelId="{21825801-A3FB-4541-91C1-785ADC9916C1}" type="presParOf" srcId="{06A11F6A-F434-45F3-865D-7C7B72E475DA}" destId="{04D1A8EF-EAC5-4541-A1A5-AB9E059ADEA0}" srcOrd="12" destOrd="0" presId="urn:microsoft.com/office/officeart/2005/8/layout/cycle6"/>
    <dgm:cxn modelId="{80E25CAF-89E4-40FF-9C99-1BA5F4A683C5}" type="presParOf" srcId="{06A11F6A-F434-45F3-865D-7C7B72E475DA}" destId="{8F63E081-721A-462D-9CB6-6A2CA90B2A77}" srcOrd="13" destOrd="0" presId="urn:microsoft.com/office/officeart/2005/8/layout/cycle6"/>
    <dgm:cxn modelId="{B3943209-A581-498D-BD39-8402BAA0CA4E}" type="presParOf" srcId="{06A11F6A-F434-45F3-865D-7C7B72E475DA}" destId="{259D876B-AFF7-44F9-8591-31F7FCE33D3F}" srcOrd="14" destOrd="0" presId="urn:microsoft.com/office/officeart/2005/8/layout/cycle6"/>
    <dgm:cxn modelId="{96ABB71F-8DFF-40DF-8658-03E6A723D990}" type="presParOf" srcId="{06A11F6A-F434-45F3-865D-7C7B72E475DA}" destId="{5F1EAF1A-2D5B-4216-81D7-90BDBDD433D8}" srcOrd="15" destOrd="0" presId="urn:microsoft.com/office/officeart/2005/8/layout/cycle6"/>
    <dgm:cxn modelId="{44D755E6-24F9-4E5B-81A5-C83F50012F2F}" type="presParOf" srcId="{06A11F6A-F434-45F3-865D-7C7B72E475DA}" destId="{A6ACE2D0-1679-4F1D-8F00-D6FCD1372F1D}" srcOrd="16" destOrd="0" presId="urn:microsoft.com/office/officeart/2005/8/layout/cycle6"/>
    <dgm:cxn modelId="{908B54F9-02D6-4DBB-A12B-B3469FA990CB}" type="presParOf" srcId="{06A11F6A-F434-45F3-865D-7C7B72E475DA}" destId="{1E2903F5-0BFC-41A3-ABA2-B52A5006C52D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20465F-5A2A-4F23-BFE5-88AA0AAD825E}">
      <dsp:nvSpPr>
        <dsp:cNvPr id="0" name=""/>
        <dsp:cNvSpPr/>
      </dsp:nvSpPr>
      <dsp:spPr>
        <a:xfrm>
          <a:off x="3644924" y="73088"/>
          <a:ext cx="3294197" cy="97418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 err="1"/>
            <a:t>Recherche</a:t>
          </a:r>
          <a:r>
            <a:rPr lang="en-US" sz="2400" b="1" kern="1200" dirty="0"/>
            <a:t> des </a:t>
          </a:r>
          <a:r>
            <a:rPr lang="en-US" sz="2400" b="1" kern="1200" dirty="0" err="1"/>
            <a:t>cas</a:t>
          </a:r>
          <a:r>
            <a:rPr lang="en-US" sz="2400" b="1" kern="1200" dirty="0"/>
            <a:t> </a:t>
          </a:r>
          <a:br>
            <a:rPr lang="en-US" sz="2400" b="1" kern="1200" dirty="0"/>
          </a:br>
          <a:r>
            <a:rPr lang="en-US" sz="2400" i="1" kern="1200" dirty="0"/>
            <a:t>(</a:t>
          </a:r>
          <a:r>
            <a:rPr lang="en-US" sz="2400" i="1" kern="1200" dirty="0" err="1"/>
            <a:t>dans</a:t>
          </a:r>
          <a:r>
            <a:rPr lang="en-US" sz="2400" i="1" kern="1200" dirty="0"/>
            <a:t> la </a:t>
          </a:r>
          <a:r>
            <a:rPr lang="en-US" sz="2400" i="1" kern="1200" dirty="0" err="1"/>
            <a:t>communauté</a:t>
          </a:r>
          <a:r>
            <a:rPr lang="en-US" sz="2400" i="1" kern="1200" dirty="0"/>
            <a:t>)</a:t>
          </a:r>
          <a:endParaRPr lang="en-US" sz="2400" kern="1200" dirty="0"/>
        </a:p>
      </dsp:txBody>
      <dsp:txXfrm>
        <a:off x="3692480" y="120644"/>
        <a:ext cx="3199085" cy="879077"/>
      </dsp:txXfrm>
    </dsp:sp>
    <dsp:sp modelId="{51108DF3-4B15-40AE-B948-794EE985ACF6}">
      <dsp:nvSpPr>
        <dsp:cNvPr id="0" name=""/>
        <dsp:cNvSpPr/>
      </dsp:nvSpPr>
      <dsp:spPr>
        <a:xfrm>
          <a:off x="3005462" y="890226"/>
          <a:ext cx="4591426" cy="4591426"/>
        </a:xfrm>
        <a:custGeom>
          <a:avLst/>
          <a:gdLst/>
          <a:ahLst/>
          <a:cxnLst/>
          <a:rect l="0" t="0" r="0" b="0"/>
          <a:pathLst>
            <a:path>
              <a:moveTo>
                <a:pt x="3136687" y="159580"/>
              </a:moveTo>
              <a:arcTo wR="2295713" hR="2295713" stAng="17489345" swAng="1021311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1470E0-ED24-460E-A9A3-37BFA2B3C157}">
      <dsp:nvSpPr>
        <dsp:cNvPr id="0" name=""/>
        <dsp:cNvSpPr/>
      </dsp:nvSpPr>
      <dsp:spPr>
        <a:xfrm>
          <a:off x="5728675" y="1393893"/>
          <a:ext cx="3102987" cy="628293"/>
        </a:xfrm>
        <a:prstGeom prst="roundRect">
          <a:avLst/>
        </a:prstGeom>
        <a:solidFill>
          <a:schemeClr val="accent4">
            <a:hueOff val="-892954"/>
            <a:satOff val="5380"/>
            <a:lumOff val="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 err="1"/>
            <a:t>Isolement</a:t>
          </a:r>
          <a:r>
            <a:rPr lang="en-US" sz="2400" b="1" kern="1200" dirty="0"/>
            <a:t> du </a:t>
          </a:r>
          <a:r>
            <a:rPr lang="en-US" sz="2400" b="1" kern="1200" dirty="0" err="1"/>
            <a:t>malade</a:t>
          </a:r>
          <a:endParaRPr lang="en-US" sz="2400" b="1" kern="1200" dirty="0"/>
        </a:p>
      </dsp:txBody>
      <dsp:txXfrm>
        <a:off x="5759346" y="1424564"/>
        <a:ext cx="3041645" cy="566951"/>
      </dsp:txXfrm>
    </dsp:sp>
    <dsp:sp modelId="{54BFECD4-2304-4A0E-9A2E-6A3E97337BA5}">
      <dsp:nvSpPr>
        <dsp:cNvPr id="0" name=""/>
        <dsp:cNvSpPr/>
      </dsp:nvSpPr>
      <dsp:spPr>
        <a:xfrm>
          <a:off x="2996310" y="560183"/>
          <a:ext cx="4591426" cy="4591426"/>
        </a:xfrm>
        <a:custGeom>
          <a:avLst/>
          <a:gdLst/>
          <a:ahLst/>
          <a:cxnLst/>
          <a:rect l="0" t="0" r="0" b="0"/>
          <a:pathLst>
            <a:path>
              <a:moveTo>
                <a:pt x="4440733" y="1477673"/>
              </a:moveTo>
              <a:arcTo wR="2295713" hR="2295713" stAng="20347489" swAng="2524428"/>
            </a:path>
          </a:pathLst>
        </a:custGeom>
        <a:noFill/>
        <a:ln w="9525" cap="flat" cmpd="sng" algn="ctr">
          <a:solidFill>
            <a:schemeClr val="accent4">
              <a:hueOff val="-892954"/>
              <a:satOff val="5380"/>
              <a:lumOff val="43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2A81C8-B91D-4D4A-9C28-08AC58E99672}">
      <dsp:nvSpPr>
        <dsp:cNvPr id="0" name=""/>
        <dsp:cNvSpPr/>
      </dsp:nvSpPr>
      <dsp:spPr>
        <a:xfrm>
          <a:off x="5865983" y="3701666"/>
          <a:ext cx="2828370" cy="604172"/>
        </a:xfrm>
        <a:prstGeom prst="roundRect">
          <a:avLst/>
        </a:prstGeom>
        <a:solidFill>
          <a:schemeClr val="accent4">
            <a:hueOff val="-1785908"/>
            <a:satOff val="10760"/>
            <a:lumOff val="8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 err="1"/>
            <a:t>Traitement</a:t>
          </a:r>
          <a:r>
            <a:rPr lang="en-US" sz="2400" b="1" kern="1200" dirty="0"/>
            <a:t> au CTE</a:t>
          </a:r>
          <a:endParaRPr lang="fr-FR" sz="2400" b="1" kern="1200" dirty="0"/>
        </a:p>
      </dsp:txBody>
      <dsp:txXfrm>
        <a:off x="5895476" y="3731159"/>
        <a:ext cx="2769384" cy="545186"/>
      </dsp:txXfrm>
    </dsp:sp>
    <dsp:sp modelId="{6CDA2F12-39EE-4BFA-A93B-A0ED7380F4D2}">
      <dsp:nvSpPr>
        <dsp:cNvPr id="0" name=""/>
        <dsp:cNvSpPr/>
      </dsp:nvSpPr>
      <dsp:spPr>
        <a:xfrm>
          <a:off x="2906956" y="320586"/>
          <a:ext cx="4591426" cy="4591426"/>
        </a:xfrm>
        <a:custGeom>
          <a:avLst/>
          <a:gdLst/>
          <a:ahLst/>
          <a:cxnLst/>
          <a:rect l="0" t="0" r="0" b="0"/>
          <a:pathLst>
            <a:path>
              <a:moveTo>
                <a:pt x="3842590" y="3992023"/>
              </a:moveTo>
              <a:arcTo wR="2295713" hR="2295713" stAng="2858286" swAng="1483428"/>
            </a:path>
          </a:pathLst>
        </a:custGeom>
        <a:noFill/>
        <a:ln w="9525" cap="flat" cmpd="sng" algn="ctr">
          <a:solidFill>
            <a:schemeClr val="accent4">
              <a:hueOff val="-1785908"/>
              <a:satOff val="10760"/>
              <a:lumOff val="86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95A905-0A5F-43F9-A28D-C91AF8934AC1}">
      <dsp:nvSpPr>
        <dsp:cNvPr id="0" name=""/>
        <dsp:cNvSpPr/>
      </dsp:nvSpPr>
      <dsp:spPr>
        <a:xfrm>
          <a:off x="3872547" y="4807107"/>
          <a:ext cx="2838951" cy="689004"/>
        </a:xfrm>
        <a:prstGeom prst="roundRect">
          <a:avLst/>
        </a:prstGeom>
        <a:solidFill>
          <a:schemeClr val="accent4">
            <a:hueOff val="-2678862"/>
            <a:satOff val="16139"/>
            <a:lumOff val="12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 err="1"/>
            <a:t>Suivi</a:t>
          </a:r>
          <a:r>
            <a:rPr lang="en-US" sz="2400" b="1" kern="1200" dirty="0"/>
            <a:t> des contacts</a:t>
          </a:r>
          <a:endParaRPr lang="en-US" sz="2400" kern="1200" dirty="0"/>
        </a:p>
      </dsp:txBody>
      <dsp:txXfrm>
        <a:off x="3906181" y="4840741"/>
        <a:ext cx="2771683" cy="621736"/>
      </dsp:txXfrm>
    </dsp:sp>
    <dsp:sp modelId="{F4788ADE-663C-4112-8426-E5710247BE1B}">
      <dsp:nvSpPr>
        <dsp:cNvPr id="0" name=""/>
        <dsp:cNvSpPr/>
      </dsp:nvSpPr>
      <dsp:spPr>
        <a:xfrm>
          <a:off x="3117471" y="330802"/>
          <a:ext cx="4591426" cy="4591426"/>
        </a:xfrm>
        <a:custGeom>
          <a:avLst/>
          <a:gdLst/>
          <a:ahLst/>
          <a:cxnLst/>
          <a:rect l="0" t="0" r="0" b="0"/>
          <a:pathLst>
            <a:path>
              <a:moveTo>
                <a:pt x="1568959" y="4473355"/>
              </a:moveTo>
              <a:arcTo wR="2295713" hR="2295713" stAng="6507337" swAng="1385326"/>
            </a:path>
          </a:pathLst>
        </a:custGeom>
        <a:noFill/>
        <a:ln w="9525" cap="flat" cmpd="sng" algn="ctr">
          <a:solidFill>
            <a:schemeClr val="accent4">
              <a:hueOff val="-2678862"/>
              <a:satOff val="16139"/>
              <a:lumOff val="129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D1A8EF-EAC5-4541-A1A5-AB9E059ADEA0}">
      <dsp:nvSpPr>
        <dsp:cNvPr id="0" name=""/>
        <dsp:cNvSpPr/>
      </dsp:nvSpPr>
      <dsp:spPr>
        <a:xfrm>
          <a:off x="2192949" y="3669011"/>
          <a:ext cx="2221855" cy="669482"/>
        </a:xfrm>
        <a:prstGeom prst="roundRect">
          <a:avLst/>
        </a:prstGeom>
        <a:solidFill>
          <a:schemeClr val="accent4">
            <a:hueOff val="-3571816"/>
            <a:satOff val="21519"/>
            <a:lumOff val="1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Vaccination</a:t>
          </a:r>
          <a:endParaRPr lang="en-US" sz="2400" kern="1200" dirty="0"/>
        </a:p>
      </dsp:txBody>
      <dsp:txXfrm>
        <a:off x="2225630" y="3701692"/>
        <a:ext cx="2156493" cy="604120"/>
      </dsp:txXfrm>
    </dsp:sp>
    <dsp:sp modelId="{259D876B-AFF7-44F9-8591-31F7FCE33D3F}">
      <dsp:nvSpPr>
        <dsp:cNvPr id="0" name=""/>
        <dsp:cNvSpPr/>
      </dsp:nvSpPr>
      <dsp:spPr>
        <a:xfrm>
          <a:off x="2996310" y="560183"/>
          <a:ext cx="4591426" cy="4591426"/>
        </a:xfrm>
        <a:custGeom>
          <a:avLst/>
          <a:gdLst/>
          <a:ahLst/>
          <a:cxnLst/>
          <a:rect l="0" t="0" r="0" b="0"/>
          <a:pathLst>
            <a:path>
              <a:moveTo>
                <a:pt x="142854" y="3092894"/>
              </a:moveTo>
              <a:arcTo wR="2295713" hR="2295713" stAng="9580856" swAng="2559257"/>
            </a:path>
          </a:pathLst>
        </a:custGeom>
        <a:noFill/>
        <a:ln w="9525" cap="flat" cmpd="sng" algn="ctr">
          <a:solidFill>
            <a:schemeClr val="accent4">
              <a:hueOff val="-3571816"/>
              <a:satOff val="21519"/>
              <a:lumOff val="172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1EAF1A-2D5B-4216-81D7-90BDBDD433D8}">
      <dsp:nvSpPr>
        <dsp:cNvPr id="0" name=""/>
        <dsp:cNvSpPr/>
      </dsp:nvSpPr>
      <dsp:spPr>
        <a:xfrm>
          <a:off x="1662166" y="1448326"/>
          <a:ext cx="3283421" cy="519427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 err="1"/>
            <a:t>Enterrement</a:t>
          </a:r>
          <a:r>
            <a:rPr lang="en-US" sz="2400" b="1" kern="1200" dirty="0"/>
            <a:t> </a:t>
          </a:r>
          <a:r>
            <a:rPr lang="en-US" sz="2400" b="1" kern="1200" dirty="0" err="1"/>
            <a:t>sécurisé</a:t>
          </a:r>
          <a:endParaRPr lang="en-US" sz="2400" kern="1200" dirty="0"/>
        </a:p>
      </dsp:txBody>
      <dsp:txXfrm>
        <a:off x="1687522" y="1473682"/>
        <a:ext cx="3232709" cy="468715"/>
      </dsp:txXfrm>
    </dsp:sp>
    <dsp:sp modelId="{1E2903F5-0BFC-41A3-ABA2-B52A5006C52D}">
      <dsp:nvSpPr>
        <dsp:cNvPr id="0" name=""/>
        <dsp:cNvSpPr/>
      </dsp:nvSpPr>
      <dsp:spPr>
        <a:xfrm>
          <a:off x="2935525" y="909662"/>
          <a:ext cx="4591426" cy="4591426"/>
        </a:xfrm>
        <a:custGeom>
          <a:avLst/>
          <a:gdLst/>
          <a:ahLst/>
          <a:cxnLst/>
          <a:rect l="0" t="0" r="0" b="0"/>
          <a:pathLst>
            <a:path>
              <a:moveTo>
                <a:pt x="824337" y="533512"/>
              </a:moveTo>
              <a:arcTo wR="2295713" hR="2295713" stAng="13808359" swAng="1183282"/>
            </a:path>
          </a:pathLst>
        </a:custGeom>
        <a:noFill/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7C464-531A-4278-9330-8260DADFE09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1690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4A12CB-C897-48A4-B159-D427C80EC60C}" type="datetimeFigureOut">
              <a:rPr lang="en-US" smtClean="0"/>
              <a:t>11/10/2019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2E24F2-D425-4B22-9C4C-758F54AF2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819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Object rect 1"/>
          <p:cNvSpPr>
            <a:spLocks noGrp="1" noRot="1" noChangeAspect="1" noChangeArrowheads="1"/>
          </p:cNvSpPr>
          <p:nvPr>
            <p:ph type="sldImg"/>
          </p:nvPr>
        </p:nvSpPr>
        <p:spPr/>
      </p:sp>
      <p:sp>
        <p:nvSpPr>
          <p:cNvPr id="3" name="Rect 3"/>
          <p:cNvSpPr>
            <a:spLocks noGrp="1" noChangeArrowheads="1"/>
          </p:cNvSpPr>
          <p:nvPr>
            <p:ph type="body" idx="1"/>
          </p:nvPr>
        </p:nvSpPr>
        <p:spPr>
          <a:xfrm>
            <a:off x="914400" y="4330700"/>
            <a:ext cx="5029200" cy="4103688"/>
          </a:xfrm>
          <a:prstGeom prst="rect">
            <a:avLst/>
          </a:prstGeom>
          <a:noFill/>
          <a:ln w="0">
            <a:noFill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altLang="ko-KR" sz="1800" dirty="0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3125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29057" indent="-280406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21626" indent="-224325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570276" indent="-224325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18927" indent="-224325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A4521A29-3BEB-400C-A9D9-8BAC2D79A393}" type="slidenum">
              <a:rPr lang="en-US" altLang="fr-FR" smtClean="0">
                <a:solidFill>
                  <a:srgbClr val="000000"/>
                </a:solidFill>
                <a:latin typeface="Times New Roman" pitchFamily="18" charset="0"/>
              </a:rPr>
              <a:pPr/>
              <a:t>14</a:t>
            </a:fld>
            <a:endParaRPr lang="en-US" alt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28625" y="714375"/>
            <a:ext cx="5853113" cy="3292475"/>
          </a:xfrm>
          <a:noFill/>
          <a:ln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8796" tIns="43619" rIns="88796" bIns="4361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9000"/>
              </a:lnSpc>
            </a:pPr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378016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Pending question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E24F2-D425-4B22-9C4C-758F54AF23B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5250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Pending question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E24F2-D425-4B22-9C4C-758F54AF23B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482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29057" indent="-280406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21626" indent="-224325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570276" indent="-224325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18927" indent="-224325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A4521A29-3BEB-400C-A9D9-8BAC2D79A393}" type="slidenum">
              <a:rPr lang="en-US" altLang="fr-FR" smtClean="0">
                <a:solidFill>
                  <a:srgbClr val="000000"/>
                </a:solidFill>
                <a:latin typeface="Times New Roman" pitchFamily="18" charset="0"/>
              </a:rPr>
              <a:pPr/>
              <a:t>19</a:t>
            </a:fld>
            <a:endParaRPr lang="en-US" alt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60463" y="714375"/>
            <a:ext cx="4389437" cy="3292475"/>
          </a:xfrm>
          <a:noFill/>
          <a:ln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8796" tIns="43619" rIns="88796" bIns="4361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9000"/>
              </a:lnSpc>
            </a:pPr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472981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auto" latinLnBrk="0" hangingPunct="1"/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4FBA0B-D80C-4475-BC75-445771FA5DB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124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E24F2-D425-4B22-9C4C-758F54AF23B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2689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E24F2-D425-4B22-9C4C-758F54AF23B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0398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29057" indent="-280406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21626" indent="-224325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570276" indent="-224325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18927" indent="-224325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A4521A29-3BEB-400C-A9D9-8BAC2D79A393}" type="slidenum">
              <a:rPr lang="en-US" altLang="fr-FR" smtClean="0">
                <a:solidFill>
                  <a:srgbClr val="000000"/>
                </a:solidFill>
                <a:latin typeface="Times New Roman" pitchFamily="18" charset="0"/>
              </a:rPr>
              <a:pPr/>
              <a:t>24</a:t>
            </a:fld>
            <a:endParaRPr lang="en-US" alt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28625" y="714375"/>
            <a:ext cx="5853113" cy="3292475"/>
          </a:xfrm>
          <a:noFill/>
          <a:ln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8796" tIns="43619" rIns="88796" bIns="4361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9000"/>
              </a:lnSpc>
            </a:pPr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2466327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Actualiser la situation épidémiologique en date 31.08.19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2E24F2-D425-4B22-9C4C-758F54AF23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26218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29057" indent="-280406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21626" indent="-224325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570276" indent="-224325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18927" indent="-224325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A4521A29-3BEB-400C-A9D9-8BAC2D79A393}" type="slidenum">
              <a:rPr lang="en-US" altLang="fr-FR" smtClean="0">
                <a:solidFill>
                  <a:srgbClr val="000000"/>
                </a:solidFill>
                <a:latin typeface="Times New Roman" pitchFamily="18" charset="0"/>
              </a:rPr>
              <a:pPr/>
              <a:t>4</a:t>
            </a:fld>
            <a:endParaRPr lang="en-US" alt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28625" y="714375"/>
            <a:ext cx="5853113" cy="3292475"/>
          </a:xfrm>
          <a:noFill/>
          <a:ln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8796" tIns="43619" rIns="88796" bIns="4361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9000"/>
              </a:lnSpc>
            </a:pPr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189620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Object rect 1"/>
          <p:cNvSpPr>
            <a:spLocks noGrp="1" noRot="1" noChangeAspect="1" noChangeArrowheads="1"/>
          </p:cNvSpPr>
          <p:nvPr>
            <p:ph type="sldImg"/>
          </p:nvPr>
        </p:nvSpPr>
        <p:spPr/>
      </p:sp>
      <p:sp>
        <p:nvSpPr>
          <p:cNvPr id="3" name="Rect 3"/>
          <p:cNvSpPr>
            <a:spLocks noGrp="1" noChangeArrowheads="1"/>
          </p:cNvSpPr>
          <p:nvPr>
            <p:ph type="body" idx="1"/>
          </p:nvPr>
        </p:nvSpPr>
        <p:spPr>
          <a:xfrm>
            <a:off x="914400" y="4330700"/>
            <a:ext cx="5029200" cy="4103688"/>
          </a:xfrm>
          <a:prstGeom prst="rect">
            <a:avLst/>
          </a:prstGeom>
          <a:noFill/>
          <a:ln w="0">
            <a:noFill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altLang="ko-KR" sz="1800" dirty="0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4900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Object rect 1"/>
          <p:cNvSpPr>
            <a:spLocks noGrp="1" noRot="1" noChangeAspect="1" noChangeArrowheads="1"/>
          </p:cNvSpPr>
          <p:nvPr>
            <p:ph type="sldImg"/>
          </p:nvPr>
        </p:nvSpPr>
        <p:spPr/>
      </p:sp>
      <p:sp>
        <p:nvSpPr>
          <p:cNvPr id="3" name="Rect 3"/>
          <p:cNvSpPr>
            <a:spLocks noGrp="1" noChangeArrowheads="1"/>
          </p:cNvSpPr>
          <p:nvPr>
            <p:ph type="body" idx="1"/>
          </p:nvPr>
        </p:nvSpPr>
        <p:spPr>
          <a:xfrm>
            <a:off x="914400" y="4330700"/>
            <a:ext cx="5029200" cy="4103688"/>
          </a:xfrm>
          <a:prstGeom prst="rect">
            <a:avLst/>
          </a:prstGeom>
          <a:noFill/>
          <a:ln w="0">
            <a:noFill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altLang="ko-KR" sz="1800" dirty="0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0910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29057" indent="-280406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21626" indent="-224325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570276" indent="-224325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18927" indent="-224325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A4521A29-3BEB-400C-A9D9-8BAC2D79A393}" type="slidenum">
              <a:rPr lang="en-US" altLang="fr-FR" smtClean="0">
                <a:solidFill>
                  <a:srgbClr val="000000"/>
                </a:solidFill>
                <a:latin typeface="Times New Roman" pitchFamily="18" charset="0"/>
              </a:rPr>
              <a:pPr/>
              <a:t>8</a:t>
            </a:fld>
            <a:endParaRPr lang="en-US" alt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28625" y="714375"/>
            <a:ext cx="5853113" cy="3292475"/>
          </a:xfrm>
          <a:noFill/>
          <a:ln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8796" tIns="43619" rIns="88796" bIns="4361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9000"/>
              </a:lnSpc>
            </a:pPr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900410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Object rect 1"/>
          <p:cNvSpPr>
            <a:spLocks noGrp="1" noRot="1" noChangeAspect="1" noChangeArrowheads="1"/>
          </p:cNvSpPr>
          <p:nvPr>
            <p:ph type="sldImg"/>
          </p:nvPr>
        </p:nvSpPr>
        <p:spPr/>
      </p:sp>
      <p:sp>
        <p:nvSpPr>
          <p:cNvPr id="3" name="Rect 3"/>
          <p:cNvSpPr>
            <a:spLocks noGrp="1" noChangeArrowheads="1"/>
          </p:cNvSpPr>
          <p:nvPr>
            <p:ph type="body" idx="1"/>
          </p:nvPr>
        </p:nvSpPr>
        <p:spPr>
          <a:xfrm>
            <a:off x="914400" y="4330700"/>
            <a:ext cx="5029200" cy="4103688"/>
          </a:xfrm>
          <a:prstGeom prst="rect">
            <a:avLst/>
          </a:prstGeom>
          <a:noFill/>
          <a:ln w="0">
            <a:noFill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altLang="ko-KR" sz="1800" dirty="0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0622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29057" indent="-280406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21626" indent="-2243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70276" indent="-2243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18927" indent="-2243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6757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1622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6487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52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FA8CED94-0F0C-486E-BB89-7395FC09FCF9}" type="slidenum">
              <a:rPr lang="en-US" altLang="en-US" smtClean="0">
                <a:cs typeface="Arial" charset="0"/>
              </a:rPr>
              <a:pPr>
                <a:spcBef>
                  <a:spcPct val="0"/>
                </a:spcBef>
              </a:pPr>
              <a:t>11</a:t>
            </a:fld>
            <a:endParaRPr lang="en-US" altLang="en-US">
              <a:cs typeface="Arial" charset="0"/>
            </a:endParaRPr>
          </a:p>
        </p:txBody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3675597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29057" indent="-280406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21626" indent="-224325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570276" indent="-224325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18927" indent="-224325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151DDCE1-A08F-47F9-8708-4966927124B8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6710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67F4F03-0177-41EF-9DFC-65F4BD22461A}" type="datetimeFigureOut">
              <a:rPr lang="en-US"/>
              <a:pPr>
                <a:defRPr/>
              </a:pPr>
              <a:t>11/10/2019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425961B-361E-4E68-AB87-F13E351E80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5823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A936-95A9-41E8-8A3D-7E2B707742B7}" type="datetime1">
              <a:rPr lang="en-US" smtClean="0"/>
              <a:t>11/10/2019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9178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462AFEEB-2D7B-4A89-B437-A423EDDC5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447FC-D109-4C09-8F59-D14BCEE4527F}" type="datetime1">
              <a:rPr lang="fr-FR"/>
              <a:pPr>
                <a:defRPr/>
              </a:pPr>
              <a:t>10/11/2019</a:t>
            </a:fld>
            <a:endParaRPr lang="fr-FR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995125F6-FADF-4EE9-A1D5-63F609F8E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BA7300F6-85F2-46D7-AF6E-A15DF9904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A7299-9450-4B21-B1A6-DF6B3CA272FB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152786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11/10/2019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812800" y="1803400"/>
            <a:ext cx="10871200" cy="436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2344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8372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912" y="533400"/>
            <a:ext cx="8489244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4980" y="2438400"/>
            <a:ext cx="4400785" cy="33909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26386" y="2438400"/>
            <a:ext cx="4402667" cy="33909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8450474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C0459-6F48-4933-9BFD-CDD094B0EA0A}" type="datetime1">
              <a:rPr lang="en-US" smtClean="0"/>
              <a:t>11/10/2019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4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919DD-BA44-4C32-BD88-93E1628F1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975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7" r:id="rId3"/>
    <p:sldLayoutId id="2147483668" r:id="rId4"/>
    <p:sldLayoutId id="2147483669" r:id="rId5"/>
    <p:sldLayoutId id="2147483670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jpg"/><Relationship Id="rId4" Type="http://schemas.openxmlformats.org/officeDocument/2006/relationships/image" Target="../media/image2.png"/><Relationship Id="rId9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2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24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55" b="19667"/>
          <a:stretch/>
        </p:blipFill>
        <p:spPr>
          <a:xfrm>
            <a:off x="4858072" y="0"/>
            <a:ext cx="2755208" cy="1724148"/>
          </a:xfrm>
          <a:prstGeom prst="rect">
            <a:avLst/>
          </a:prstGeom>
        </p:spPr>
      </p:pic>
      <p:sp>
        <p:nvSpPr>
          <p:cNvPr id="10243" name="Rectangle 3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0" y="2151908"/>
            <a:ext cx="12192000" cy="1524000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r>
              <a:rPr lang="en-US" altLang="fr-FR" sz="5200" i="1" dirty="0">
                <a:latin typeface="+mn-lt"/>
              </a:rPr>
              <a:t>Session 6</a:t>
            </a:r>
            <a:br>
              <a:rPr lang="en-US" altLang="fr-FR" sz="5200" b="1" dirty="0">
                <a:latin typeface="+mn-lt"/>
              </a:rPr>
            </a:br>
            <a:r>
              <a:rPr lang="fr-FR" sz="5200" b="1" dirty="0">
                <a:latin typeface="+mn-lt"/>
              </a:rPr>
              <a:t>Ebola, c'est quoi ?</a:t>
            </a:r>
            <a:endParaRPr lang="en-US" altLang="fr-FR" sz="5200" b="1" dirty="0">
              <a:latin typeface="+mn-lt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16823" y="5652505"/>
            <a:ext cx="11644251" cy="1011975"/>
            <a:chOff x="216823" y="5652505"/>
            <a:chExt cx="11644251" cy="1011975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377" b="27509"/>
            <a:stretch/>
          </p:blipFill>
          <p:spPr>
            <a:xfrm>
              <a:off x="5849328" y="5738970"/>
              <a:ext cx="2743200" cy="86868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43903" y="5789906"/>
              <a:ext cx="1317171" cy="766809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823" y="5758185"/>
              <a:ext cx="1301000" cy="800615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37600" y="5785857"/>
              <a:ext cx="1686560" cy="774906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8907" y="5652505"/>
              <a:ext cx="1187971" cy="1011975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1088"/>
            <a:stretch/>
          </p:blipFill>
          <p:spPr>
            <a:xfrm>
              <a:off x="4491335" y="5808576"/>
              <a:ext cx="1238250" cy="729468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7962" y="5671520"/>
              <a:ext cx="1083904" cy="9739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73596321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33272"/>
          </a:xfrm>
        </p:spPr>
        <p:txBody>
          <a:bodyPr/>
          <a:lstStyle/>
          <a:p>
            <a:pPr eaLnBrk="1" hangingPunct="1"/>
            <a:r>
              <a:rPr lang="en-US" altLang="en-US" sz="3600" b="1" dirty="0" err="1">
                <a:ea typeface="Verdana" panose="020B0604030504040204" pitchFamily="34" charset="0"/>
                <a:cs typeface="Arial" panose="020B0604020202020204" pitchFamily="34" charset="0"/>
              </a:rPr>
              <a:t>Quand</a:t>
            </a:r>
            <a:r>
              <a:rPr lang="en-US" altLang="en-US" sz="3600" b="1" dirty="0">
                <a:ea typeface="Verdana" panose="020B0604030504040204" pitchFamily="34" charset="0"/>
                <a:cs typeface="Arial" panose="020B0604020202020204" pitchFamily="34" charset="0"/>
              </a:rPr>
              <a:t> la </a:t>
            </a:r>
            <a:r>
              <a:rPr lang="en-US" altLang="en-US" sz="3600" b="1" dirty="0" err="1">
                <a:ea typeface="Verdana" panose="020B0604030504040204" pitchFamily="34" charset="0"/>
                <a:cs typeface="Arial" panose="020B0604020202020204" pitchFamily="34" charset="0"/>
              </a:rPr>
              <a:t>personne</a:t>
            </a:r>
            <a:r>
              <a:rPr lang="en-US" altLang="en-US" sz="3600" b="1" dirty="0"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b="1" dirty="0" err="1">
                <a:ea typeface="Verdana" panose="020B0604030504040204" pitchFamily="34" charset="0"/>
                <a:cs typeface="Arial" panose="020B0604020202020204" pitchFamily="34" charset="0"/>
              </a:rPr>
              <a:t>malade</a:t>
            </a:r>
            <a:r>
              <a:rPr lang="en-US" altLang="en-US" sz="3600" b="1" dirty="0"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b="1" dirty="0" err="1">
                <a:ea typeface="Verdana" panose="020B0604030504040204" pitchFamily="34" charset="0"/>
                <a:cs typeface="Arial" panose="020B0604020202020204" pitchFamily="34" charset="0"/>
              </a:rPr>
              <a:t>est-elle</a:t>
            </a:r>
            <a:r>
              <a:rPr lang="en-US" altLang="en-US" sz="3600" b="1" dirty="0"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b="1" dirty="0" err="1">
                <a:ea typeface="Verdana" panose="020B0604030504040204" pitchFamily="34" charset="0"/>
                <a:cs typeface="Arial" panose="020B0604020202020204" pitchFamily="34" charset="0"/>
              </a:rPr>
              <a:t>contagieuse</a:t>
            </a:r>
            <a:r>
              <a:rPr lang="en-US" altLang="en-US" sz="3600" b="1" dirty="0">
                <a:ea typeface="Verdana" panose="020B0604030504040204" pitchFamily="34" charset="0"/>
                <a:cs typeface="Arial" panose="020B0604020202020204" pitchFamily="34" charset="0"/>
              </a:rPr>
              <a:t> ?</a:t>
            </a:r>
            <a:endParaRPr lang="fr-FR" altLang="en-US" sz="3600" b="1" dirty="0"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5363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86CD328-4640-44D5-8AC0-DDD14170D8DC}" type="slidenum">
              <a:rPr lang="fr-FR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fr-FR" altLang="en-US" sz="1200">
              <a:solidFill>
                <a:srgbClr val="898989"/>
              </a:solidFill>
            </a:endParaRPr>
          </a:p>
        </p:txBody>
      </p:sp>
      <p:sp>
        <p:nvSpPr>
          <p:cNvPr id="15364" name="Content Placeholder 2">
            <a:extLst>
              <a:ext uri="{FF2B5EF4-FFF2-40B4-BE49-F238E27FC236}">
                <a16:creationId xmlns:a16="http://schemas.microsoft.com/office/drawing/2014/main" id="{F810D1CB-1A08-4E39-9A1C-A6818A4D95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7302" y="1134714"/>
            <a:ext cx="10142945" cy="225771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  <a:defRPr/>
            </a:pPr>
            <a:r>
              <a:rPr lang="fr-FR" altLang="en-US" sz="2800" dirty="0"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Seul le malade qui a des symptômes est contagieux</a:t>
            </a:r>
          </a:p>
          <a:p>
            <a:pPr>
              <a:spcAft>
                <a:spcPts val="600"/>
              </a:spcAft>
              <a:defRPr/>
            </a:pPr>
            <a:r>
              <a:rPr lang="fr-FR" altLang="en-US" sz="2800" dirty="0"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Le patient devient de plus en plus malade et de plus en plus infectieux</a:t>
            </a:r>
          </a:p>
          <a:p>
            <a:pPr>
              <a:spcAft>
                <a:spcPts val="600"/>
              </a:spcAft>
              <a:defRPr/>
            </a:pPr>
            <a:r>
              <a:rPr lang="fr-FR" altLang="en-US" sz="2800" dirty="0"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La personne morte est très infectieuse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93203" y="3894024"/>
            <a:ext cx="11052048" cy="10772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fr-FR" altLang="en-US" sz="3200" b="1" dirty="0">
                <a:solidFill>
                  <a:srgbClr val="00206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Le malade N’EST PAS contagieux AVANT </a:t>
            </a:r>
            <a:br>
              <a:rPr lang="fr-FR" altLang="en-US" sz="3200" b="1" dirty="0">
                <a:solidFill>
                  <a:srgbClr val="002060"/>
                </a:solidFill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fr-FR" altLang="en-US" sz="3200" b="1" dirty="0">
                <a:solidFill>
                  <a:srgbClr val="00206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l’apparition des symptômes</a:t>
            </a:r>
          </a:p>
        </p:txBody>
      </p:sp>
    </p:spTree>
    <p:extLst>
      <p:ext uri="{BB962C8B-B14F-4D97-AF65-F5344CB8AC3E}">
        <p14:creationId xmlns:p14="http://schemas.microsoft.com/office/powerpoint/2010/main" val="1284361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0" y="261938"/>
            <a:ext cx="12192000" cy="81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pPr>
              <a:defRPr/>
            </a:pPr>
            <a:r>
              <a:rPr lang="fr-FR" altLang="en-US" sz="3200" b="1" dirty="0">
                <a:latin typeface="+mn-lt"/>
              </a:rPr>
              <a:t>Le virus se trouve dans TOUS les fluides corporels d’une personne infectée e</a:t>
            </a:r>
            <a:r>
              <a:rPr lang="fr-FR" sz="3200" b="1" dirty="0">
                <a:latin typeface="+mn-lt"/>
              </a:rPr>
              <a:t>t sur les objets touch</a:t>
            </a:r>
            <a:r>
              <a:rPr lang="fr-FR" altLang="en-US" sz="3200" b="1" dirty="0">
                <a:latin typeface="+mn-lt"/>
              </a:rPr>
              <a:t>é</a:t>
            </a:r>
            <a:r>
              <a:rPr lang="fr-FR" sz="3200" b="1" dirty="0">
                <a:latin typeface="+mn-lt"/>
              </a:rPr>
              <a:t>s par la personne malade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086600" y="1371600"/>
            <a:ext cx="3657600" cy="54864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endParaRPr lang="fr-FR" altLang="en-US" sz="3000" dirty="0"/>
          </a:p>
          <a:p>
            <a:pPr marL="457200" lvl="1" indent="0">
              <a:buNone/>
              <a:defRPr/>
            </a:pPr>
            <a:r>
              <a:rPr lang="fr-FR" sz="2400" dirty="0"/>
              <a:t>	</a:t>
            </a:r>
          </a:p>
          <a:p>
            <a:pPr marL="0" indent="0">
              <a:buNone/>
              <a:defRPr/>
            </a:pPr>
            <a:endParaRPr lang="en-US" sz="28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722" y="1609725"/>
            <a:ext cx="8286750" cy="50101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086600" y="4325934"/>
            <a:ext cx="4828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/>
              <a:t> , sécrétions vaginales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315097" y="5250174"/>
            <a:ext cx="4636008" cy="13697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007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06245"/>
            <a:ext cx="12192000" cy="74458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0832" tIns="38973" rIns="80832" bIns="38973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774700"/>
            <a:r>
              <a:rPr lang="en-US" altLang="fr-FR" sz="3600" b="1" dirty="0"/>
              <a:t>Progression de la </a:t>
            </a:r>
            <a:r>
              <a:rPr lang="en-US" altLang="fr-FR" sz="3600" b="1" dirty="0" err="1"/>
              <a:t>maladie</a:t>
            </a:r>
            <a:r>
              <a:rPr lang="en-US" altLang="fr-FR" sz="3600" b="1" dirty="0"/>
              <a:t> : </a:t>
            </a:r>
            <a:r>
              <a:rPr lang="en-US" altLang="fr-FR" sz="3600" b="1" dirty="0" err="1"/>
              <a:t>sympt</a:t>
            </a:r>
            <a:r>
              <a:rPr lang="fr-FR" altLang="fr-FR" sz="3600" b="1" dirty="0"/>
              <a:t>ô</a:t>
            </a:r>
            <a:r>
              <a:rPr lang="en-US" altLang="fr-FR" sz="3600" b="1" dirty="0" err="1"/>
              <a:t>mes</a:t>
            </a:r>
            <a:r>
              <a:rPr lang="en-US" altLang="fr-FR" sz="3600" b="1" dirty="0"/>
              <a:t>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965489"/>
              </p:ext>
            </p:extLst>
          </p:nvPr>
        </p:nvGraphicFramePr>
        <p:xfrm>
          <a:off x="281586" y="1955687"/>
          <a:ext cx="3609848" cy="413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9848">
                  <a:extLst>
                    <a:ext uri="{9D8B030D-6E8A-4147-A177-3AD203B41FA5}">
                      <a16:colId xmlns:a16="http://schemas.microsoft.com/office/drawing/2014/main" val="28923548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fr-FR" sz="2400" b="1" dirty="0"/>
                        <a:t>1. Phase sèche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97085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8600" lvl="1" indent="-228600" defTabSz="774700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altLang="fr-FR" sz="2000" dirty="0"/>
                        <a:t>Fièvre</a:t>
                      </a:r>
                    </a:p>
                    <a:p>
                      <a:pPr marL="228600" lvl="1" indent="-228600" defTabSz="774700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altLang="fr-FR" sz="2000" dirty="0"/>
                        <a:t>Mal à la tête</a:t>
                      </a:r>
                    </a:p>
                    <a:p>
                      <a:pPr marL="228600" lvl="1" indent="-228600" defTabSz="774700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altLang="fr-FR" sz="2000" dirty="0"/>
                        <a:t>Mal au ventre</a:t>
                      </a:r>
                    </a:p>
                    <a:p>
                      <a:pPr marL="228600" lvl="1" indent="-228600" defTabSz="774700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altLang="fr-FR" sz="2000" dirty="0"/>
                        <a:t>Mal aux muscles et</a:t>
                      </a:r>
                      <a:r>
                        <a:rPr lang="fr-FR" altLang="fr-FR" sz="2000" baseline="0" dirty="0"/>
                        <a:t> aux </a:t>
                      </a:r>
                      <a:r>
                        <a:rPr lang="fr-FR" altLang="fr-FR" sz="2000" dirty="0"/>
                        <a:t>articulations (cou, épaules, genoux, hanches)</a:t>
                      </a:r>
                    </a:p>
                    <a:p>
                      <a:pPr marL="228600" lvl="1" indent="-228600" defTabSz="774700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altLang="fr-FR" sz="2000" dirty="0"/>
                        <a:t>Mal à la gorge</a:t>
                      </a:r>
                    </a:p>
                    <a:p>
                      <a:pPr marL="228600" lvl="1" indent="-228600" defTabSz="774700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altLang="fr-FR" sz="2000" dirty="0"/>
                        <a:t>Nausées</a:t>
                      </a:r>
                    </a:p>
                    <a:p>
                      <a:pPr marL="228600" lvl="1" indent="-228600" defTabSz="774700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altLang="fr-FR" sz="2000" dirty="0"/>
                        <a:t>Eruptions cutanées</a:t>
                      </a:r>
                    </a:p>
                    <a:p>
                      <a:pPr marL="228600" lvl="1" indent="-228600" defTabSz="774700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altLang="fr-FR" sz="2000" dirty="0"/>
                        <a:t>Fatigue importante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265755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157471"/>
              </p:ext>
            </p:extLst>
          </p:nvPr>
        </p:nvGraphicFramePr>
        <p:xfrm>
          <a:off x="4191048" y="1594461"/>
          <a:ext cx="3609848" cy="11978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9848">
                  <a:extLst>
                    <a:ext uri="{9D8B030D-6E8A-4147-A177-3AD203B41FA5}">
                      <a16:colId xmlns:a16="http://schemas.microsoft.com/office/drawing/2014/main" val="28923548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228600" lvl="1" indent="0" algn="l" defTabSz="774700">
                        <a:lnSpc>
                          <a:spcPct val="90000"/>
                        </a:lnSpc>
                        <a:spcBef>
                          <a:spcPts val="1350"/>
                        </a:spcBef>
                        <a:buFont typeface="Arial" pitchFamily="34" charset="0"/>
                        <a:buNone/>
                      </a:pPr>
                      <a:r>
                        <a:rPr lang="fr-FR" altLang="fr-FR" sz="2400" b="1" dirty="0"/>
                        <a:t>2. Phase humide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97085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8600" lvl="1" indent="-228600" defTabSz="774700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altLang="fr-FR" sz="2000" dirty="0"/>
                        <a:t>Vomissements</a:t>
                      </a:r>
                    </a:p>
                    <a:p>
                      <a:pPr marL="228600" lvl="1" indent="-228600" defTabSz="774700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altLang="fr-FR" sz="2000" dirty="0"/>
                        <a:t>Diarrhées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265755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84731"/>
              </p:ext>
            </p:extLst>
          </p:nvPr>
        </p:nvGraphicFramePr>
        <p:xfrm>
          <a:off x="8171151" y="1976636"/>
          <a:ext cx="3609848" cy="41696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9848">
                  <a:extLst>
                    <a:ext uri="{9D8B030D-6E8A-4147-A177-3AD203B41FA5}">
                      <a16:colId xmlns:a16="http://schemas.microsoft.com/office/drawing/2014/main" val="28923548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lvl="1" indent="0" algn="l" defTabSz="774700">
                        <a:lnSpc>
                          <a:spcPct val="90000"/>
                        </a:lnSpc>
                        <a:spcBef>
                          <a:spcPts val="1350"/>
                        </a:spcBef>
                        <a:buSzPct val="85000"/>
                        <a:buNone/>
                      </a:pPr>
                      <a:r>
                        <a:rPr lang="fr-FR" altLang="fr-FR" sz="2400" b="1" dirty="0"/>
                        <a:t>3. Phase finale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97085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8600" lvl="1" indent="-228600" defTabSz="774700">
                        <a:spcBef>
                          <a:spcPts val="0"/>
                        </a:spcBef>
                        <a:spcAft>
                          <a:spcPts val="600"/>
                        </a:spcAft>
                        <a:buSzPct val="85000"/>
                        <a:buFont typeface="Arial" panose="020B0604020202020204" pitchFamily="34" charset="0"/>
                        <a:buChar char="•"/>
                      </a:pPr>
                      <a:r>
                        <a:rPr lang="fr-FR" altLang="fr-FR" sz="2000" dirty="0"/>
                        <a:t>Saignements </a:t>
                      </a:r>
                    </a:p>
                    <a:p>
                      <a:pPr marL="457200" lvl="2" indent="-228600" defTabSz="774700">
                        <a:spcBef>
                          <a:spcPts val="0"/>
                        </a:spcBef>
                        <a:spcAft>
                          <a:spcPts val="600"/>
                        </a:spcAft>
                        <a:buSzPct val="85000"/>
                        <a:buFont typeface="Arial" panose="020B0604020202020204" pitchFamily="34" charset="0"/>
                        <a:buChar char="•"/>
                      </a:pPr>
                      <a:r>
                        <a:rPr lang="fr-FR" altLang="fr-FR" sz="2000" dirty="0"/>
                        <a:t>De peau</a:t>
                      </a:r>
                    </a:p>
                    <a:p>
                      <a:pPr marL="457200" lvl="2" indent="-228600" defTabSz="774700">
                        <a:spcBef>
                          <a:spcPts val="0"/>
                        </a:spcBef>
                        <a:spcAft>
                          <a:spcPts val="600"/>
                        </a:spcAft>
                        <a:buSzPct val="85000"/>
                        <a:buFont typeface="Arial" panose="020B0604020202020204" pitchFamily="34" charset="0"/>
                        <a:buChar char="•"/>
                      </a:pPr>
                      <a:r>
                        <a:rPr lang="fr-FR" altLang="fr-FR" sz="2000" dirty="0"/>
                        <a:t>Du nez</a:t>
                      </a:r>
                    </a:p>
                    <a:p>
                      <a:pPr marL="457200" lvl="2" indent="-228600" defTabSz="774700">
                        <a:spcBef>
                          <a:spcPts val="0"/>
                        </a:spcBef>
                        <a:spcAft>
                          <a:spcPts val="600"/>
                        </a:spcAft>
                        <a:buSzPct val="85000"/>
                        <a:buFont typeface="Arial" panose="020B0604020202020204" pitchFamily="34" charset="0"/>
                        <a:buChar char="•"/>
                      </a:pPr>
                      <a:r>
                        <a:rPr lang="fr-FR" altLang="fr-FR" sz="2000" dirty="0"/>
                        <a:t>De la bouche</a:t>
                      </a:r>
                    </a:p>
                    <a:p>
                      <a:pPr marL="457200" lvl="2" indent="-228600" defTabSz="774700">
                        <a:spcBef>
                          <a:spcPts val="0"/>
                        </a:spcBef>
                        <a:spcAft>
                          <a:spcPts val="600"/>
                        </a:spcAft>
                        <a:buSzPct val="85000"/>
                        <a:buFont typeface="Arial" panose="020B0604020202020204" pitchFamily="34" charset="0"/>
                        <a:buChar char="•"/>
                      </a:pPr>
                      <a:r>
                        <a:rPr lang="fr-FR" altLang="fr-FR" sz="2000" dirty="0"/>
                        <a:t>Diarrhées sanglantes</a:t>
                      </a:r>
                    </a:p>
                    <a:p>
                      <a:pPr marL="228600" lvl="1" indent="-228600" defTabSz="774700">
                        <a:spcBef>
                          <a:spcPts val="0"/>
                        </a:spcBef>
                        <a:spcAft>
                          <a:spcPts val="600"/>
                        </a:spcAft>
                        <a:buSzPct val="85000"/>
                        <a:buFont typeface="Arial" panose="020B0604020202020204" pitchFamily="34" charset="0"/>
                        <a:buChar char="•"/>
                      </a:pPr>
                      <a:r>
                        <a:rPr lang="fr-FR" altLang="fr-FR" sz="2000" dirty="0"/>
                        <a:t>T</a:t>
                      </a:r>
                      <a:r>
                        <a:rPr lang="fr-FR" altLang="fr-FR" sz="2000" dirty="0">
                          <a:cs typeface="Arial" panose="020B0604020202020204" pitchFamily="34" charset="0"/>
                        </a:rPr>
                        <a:t>ous les </a:t>
                      </a:r>
                      <a:r>
                        <a:rPr lang="en-US" sz="2000" dirty="0" err="1">
                          <a:cs typeface="Arial" panose="020B0604020202020204" pitchFamily="34" charset="0"/>
                        </a:rPr>
                        <a:t>systèmes</a:t>
                      </a:r>
                      <a:r>
                        <a:rPr lang="en-US" sz="2000" dirty="0"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dirty="0" err="1">
                          <a:cs typeface="Arial" panose="020B0604020202020204" pitchFamily="34" charset="0"/>
                        </a:rPr>
                        <a:t>arrêtent</a:t>
                      </a:r>
                      <a:r>
                        <a:rPr lang="en-US" sz="2000" dirty="0">
                          <a:cs typeface="Arial" panose="020B0604020202020204" pitchFamily="34" charset="0"/>
                        </a:rPr>
                        <a:t> de </a:t>
                      </a:r>
                      <a:r>
                        <a:rPr lang="en-US" sz="2000" dirty="0" err="1">
                          <a:cs typeface="Arial" panose="020B0604020202020204" pitchFamily="34" charset="0"/>
                        </a:rPr>
                        <a:t>fonctionner</a:t>
                      </a:r>
                      <a:endParaRPr lang="en-US" sz="2000" dirty="0">
                        <a:cs typeface="Arial" panose="020B0604020202020204" pitchFamily="34" charset="0"/>
                      </a:endParaRPr>
                    </a:p>
                    <a:p>
                      <a:pPr marL="228600" lvl="1" indent="-228600" defTabSz="774700">
                        <a:spcBef>
                          <a:spcPts val="0"/>
                        </a:spcBef>
                        <a:spcAft>
                          <a:spcPts val="600"/>
                        </a:spcAft>
                        <a:buSzPct val="85000"/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cs typeface="Arial" panose="020B0604020202020204" pitchFamily="34" charset="0"/>
                        </a:rPr>
                        <a:t>Convulsions</a:t>
                      </a:r>
                    </a:p>
                    <a:p>
                      <a:pPr marL="228600" lvl="1" indent="-228600" defTabSz="774700">
                        <a:spcBef>
                          <a:spcPts val="0"/>
                        </a:spcBef>
                        <a:spcAft>
                          <a:spcPts val="600"/>
                        </a:spcAft>
                        <a:buSzPct val="85000"/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cs typeface="Arial" panose="020B0604020202020204" pitchFamily="34" charset="0"/>
                        </a:rPr>
                        <a:t>Coma</a:t>
                      </a:r>
                    </a:p>
                    <a:p>
                      <a:pPr marL="228600" lvl="1" indent="-228600" defTabSz="774700">
                        <a:spcBef>
                          <a:spcPts val="0"/>
                        </a:spcBef>
                        <a:spcAft>
                          <a:spcPts val="600"/>
                        </a:spcAft>
                        <a:buSzPct val="85000"/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cs typeface="Arial" panose="020B0604020202020204" pitchFamily="34" charset="0"/>
                        </a:rPr>
                        <a:t>Mort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265755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130358"/>
              </p:ext>
            </p:extLst>
          </p:nvPr>
        </p:nvGraphicFramePr>
        <p:xfrm>
          <a:off x="4226368" y="3592463"/>
          <a:ext cx="3609848" cy="22128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9848">
                  <a:extLst>
                    <a:ext uri="{9D8B030D-6E8A-4147-A177-3AD203B41FA5}">
                      <a16:colId xmlns:a16="http://schemas.microsoft.com/office/drawing/2014/main" val="28923548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228600" lvl="1" indent="0" algn="ctr" defTabSz="774700">
                        <a:lnSpc>
                          <a:spcPct val="90000"/>
                        </a:lnSpc>
                        <a:spcBef>
                          <a:spcPts val="1350"/>
                        </a:spcBef>
                        <a:buFont typeface="Arial" pitchFamily="34" charset="0"/>
                        <a:buNone/>
                      </a:pPr>
                      <a:r>
                        <a:rPr lang="fr-FR" altLang="fr-FR" sz="2400" b="1" dirty="0"/>
                        <a:t>Autres signes</a:t>
                      </a:r>
                      <a:r>
                        <a:rPr lang="fr-FR" altLang="fr-FR" sz="2400" b="1" baseline="0" dirty="0"/>
                        <a:t> </a:t>
                      </a:r>
                      <a:r>
                        <a:rPr lang="fr-FR" altLang="fr-FR" sz="2400" b="1" dirty="0"/>
                        <a:t>(à n’importe quel</a:t>
                      </a:r>
                      <a:r>
                        <a:rPr lang="fr-FR" altLang="fr-FR" sz="2400" b="1" baseline="0" dirty="0"/>
                        <a:t>le </a:t>
                      </a:r>
                      <a:r>
                        <a:rPr lang="fr-FR" altLang="fr-FR" sz="2400" b="1" dirty="0"/>
                        <a:t>phase)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97085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8600" lvl="1" indent="-228600" defTabSz="774700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altLang="fr-FR" sz="2000" dirty="0"/>
                        <a:t>Rougeur des yeux</a:t>
                      </a:r>
                    </a:p>
                    <a:p>
                      <a:pPr marL="228600" lvl="1" indent="-228600" defTabSz="774700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altLang="fr-FR" sz="2000" dirty="0"/>
                        <a:t>Tout signe d’infection généralisée</a:t>
                      </a:r>
                    </a:p>
                    <a:p>
                      <a:pPr marL="228600" lvl="1" indent="-228600" defTabSz="774700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altLang="fr-FR" sz="2000" dirty="0"/>
                        <a:t>Hoquet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2657554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410" y="1996440"/>
            <a:ext cx="1283128" cy="12831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159" y="1592588"/>
            <a:ext cx="1199737" cy="1199737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10515143" y="2049043"/>
            <a:ext cx="1130648" cy="1159561"/>
            <a:chOff x="5230368" y="4855330"/>
            <a:chExt cx="1435608" cy="1472318"/>
          </a:xfrm>
        </p:grpSpPr>
        <p:sp>
          <p:nvSpPr>
            <p:cNvPr id="12" name="Oval 11"/>
            <p:cNvSpPr/>
            <p:nvPr/>
          </p:nvSpPr>
          <p:spPr>
            <a:xfrm>
              <a:off x="5230368" y="4892040"/>
              <a:ext cx="1435608" cy="143560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91660" y="4855330"/>
              <a:ext cx="347980" cy="769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4400" b="1" dirty="0">
                  <a:solidFill>
                    <a:schemeClr val="bg1"/>
                  </a:solidFill>
                </a:rPr>
                <a:t>×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047920" y="4855330"/>
              <a:ext cx="347980" cy="769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4400" b="1" dirty="0">
                  <a:solidFill>
                    <a:schemeClr val="bg1"/>
                  </a:solidFill>
                </a:rPr>
                <a:t>×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5515610" y="5839712"/>
              <a:ext cx="868680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281586" y="1071628"/>
            <a:ext cx="3639312" cy="830997"/>
          </a:xfrm>
          <a:prstGeom prst="rect">
            <a:avLst/>
          </a:prstGeom>
          <a:solidFill>
            <a:srgbClr val="0066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bg1"/>
                </a:solidFill>
              </a:rPr>
              <a:t>PHASE INITIALE DE CONTAMINATION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191048" y="1087627"/>
            <a:ext cx="3609848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bg1"/>
                </a:solidFill>
              </a:rPr>
              <a:t>PHASE CONTAGIEUSE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171151" y="1087626"/>
            <a:ext cx="3609848" cy="830997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bg1"/>
                </a:solidFill>
              </a:rPr>
              <a:t>PHASE LA PLUS CONTAGIEUSE</a:t>
            </a:r>
          </a:p>
        </p:txBody>
      </p:sp>
    </p:spTree>
    <p:extLst>
      <p:ext uri="{BB962C8B-B14F-4D97-AF65-F5344CB8AC3E}">
        <p14:creationId xmlns:p14="http://schemas.microsoft.com/office/powerpoint/2010/main" val="2894827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239" y="2611910"/>
            <a:ext cx="3276601" cy="32766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768" y="987552"/>
            <a:ext cx="5439482" cy="5270311"/>
          </a:xfrm>
          <a:prstGeom prst="rect">
            <a:avLst/>
          </a:prstGeom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1643"/>
            <a:ext cx="12192000" cy="852891"/>
          </a:xfrm>
        </p:spPr>
        <p:txBody>
          <a:bodyPr>
            <a:noAutofit/>
          </a:bodyPr>
          <a:lstStyle/>
          <a:p>
            <a:r>
              <a:rPr lang="fr-FR" altLang="en-US" sz="3600" b="1" dirty="0"/>
              <a:t>C’est peut être…</a:t>
            </a:r>
            <a:endParaRPr lang="en-US" altLang="en-US" sz="36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50250" y="1252502"/>
            <a:ext cx="3810000" cy="3550146"/>
          </a:xfrm>
        </p:spPr>
        <p:txBody>
          <a:bodyPr>
            <a:normAutofit fontScale="92500" lnSpcReduction="10000"/>
          </a:bodyPr>
          <a:lstStyle/>
          <a:p>
            <a:pPr marL="284163" lvl="1" indent="-284163">
              <a:buFont typeface="Arial" panose="020B0604020202020204" pitchFamily="34" charset="0"/>
              <a:buChar char="•"/>
            </a:pPr>
            <a:r>
              <a:rPr lang="fr-FR" altLang="en-US" dirty="0"/>
              <a:t>Paludisme</a:t>
            </a:r>
          </a:p>
          <a:p>
            <a:pPr marL="284163" lvl="1" indent="-284163">
              <a:buFont typeface="Arial" panose="020B0604020202020204" pitchFamily="34" charset="0"/>
              <a:buChar char="•"/>
            </a:pPr>
            <a:r>
              <a:rPr lang="fr-FR" altLang="en-US" dirty="0"/>
              <a:t>Fièvre typhoïde</a:t>
            </a:r>
          </a:p>
          <a:p>
            <a:pPr marL="284163" lvl="1" indent="-284163">
              <a:buFont typeface="Arial" panose="020B0604020202020204" pitchFamily="34" charset="0"/>
              <a:buChar char="•"/>
            </a:pPr>
            <a:r>
              <a:rPr lang="fr-FR" altLang="en-US" dirty="0"/>
              <a:t>Autres fièvres hémorragiques </a:t>
            </a:r>
            <a:br>
              <a:rPr lang="fr-FR" altLang="en-US" dirty="0"/>
            </a:br>
            <a:r>
              <a:rPr lang="fr-FR" altLang="en-US" dirty="0"/>
              <a:t>(fièvre jaune, Lassa)</a:t>
            </a:r>
          </a:p>
          <a:p>
            <a:pPr marL="284163" lvl="1" indent="-284163">
              <a:buFont typeface="Arial" panose="020B0604020202020204" pitchFamily="34" charset="0"/>
              <a:buChar char="•"/>
            </a:pPr>
            <a:r>
              <a:rPr lang="fr-FR" altLang="en-US" dirty="0"/>
              <a:t>Diarrhées</a:t>
            </a:r>
          </a:p>
          <a:p>
            <a:pPr marL="284163" lvl="1" indent="-284163">
              <a:buFont typeface="Arial" panose="020B0604020202020204" pitchFamily="34" charset="0"/>
              <a:buChar char="•"/>
            </a:pPr>
            <a:r>
              <a:rPr lang="fr-FR" altLang="en-US" dirty="0"/>
              <a:t>Choléra</a:t>
            </a:r>
          </a:p>
          <a:p>
            <a:pPr marL="284163" lvl="1" indent="-284163">
              <a:buFont typeface="Arial" panose="020B0604020202020204" pitchFamily="34" charset="0"/>
              <a:buChar char="•"/>
            </a:pPr>
            <a:r>
              <a:rPr lang="fr-FR" altLang="en-US" dirty="0"/>
              <a:t>Rougeole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7D64B97E-40E0-41A1-B72A-46118E34CFBC}"/>
              </a:ext>
            </a:extLst>
          </p:cNvPr>
          <p:cNvSpPr txBox="1">
            <a:spLocks noChangeArrowheads="1"/>
          </p:cNvSpPr>
          <p:nvPr/>
        </p:nvSpPr>
        <p:spPr>
          <a:xfrm>
            <a:off x="810768" y="5779645"/>
            <a:ext cx="10482072" cy="4782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  <a:defRPr/>
            </a:pPr>
            <a:r>
              <a:rPr lang="fr-FR" altLang="fr-FR" sz="2800" b="1" dirty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La co-infection est possible (Ebola avec paludisme, ou autre maladie)</a:t>
            </a:r>
          </a:p>
        </p:txBody>
      </p:sp>
    </p:spTree>
    <p:extLst>
      <p:ext uri="{BB962C8B-B14F-4D97-AF65-F5344CB8AC3E}">
        <p14:creationId xmlns:p14="http://schemas.microsoft.com/office/powerpoint/2010/main" val="3016082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0" y="2313433"/>
            <a:ext cx="1219200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3600">
                <a:solidFill>
                  <a:schemeClr val="tx1"/>
                </a:solidFill>
                <a:latin typeface="Lydian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3600">
                <a:solidFill>
                  <a:schemeClr val="tx1"/>
                </a:solidFill>
                <a:latin typeface="Lydian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3200">
                <a:solidFill>
                  <a:schemeClr val="tx1"/>
                </a:solidFill>
                <a:latin typeface="Lydian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2800">
                <a:solidFill>
                  <a:schemeClr val="tx1"/>
                </a:solidFill>
                <a:latin typeface="Lydian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None/>
              <a:defRPr/>
            </a:pP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Femmes enceintes, </a:t>
            </a:r>
            <a:r>
              <a:rPr lang="en-US" sz="4400" b="1" dirty="0" err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fr-FR" sz="4400" b="1" dirty="0" err="1"/>
              <a:t>é</a:t>
            </a:r>
            <a:r>
              <a:rPr lang="en-US" sz="4400" b="1" dirty="0" err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fr-FR" sz="4400" b="1" dirty="0" err="1"/>
              <a:t>é</a:t>
            </a:r>
            <a:r>
              <a:rPr lang="en-US" sz="4400" b="1" dirty="0" err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et hommes </a:t>
            </a:r>
            <a:r>
              <a:rPr lang="en-US" sz="4400" b="1" dirty="0" err="1">
                <a:latin typeface="Arial" panose="020B0604020202020204" pitchFamily="34" charset="0"/>
                <a:cs typeface="Arial" panose="020B0604020202020204" pitchFamily="34" charset="0"/>
              </a:rPr>
              <a:t>gu</a:t>
            </a:r>
            <a:r>
              <a:rPr lang="en-US" altLang="fr-FR" sz="4400" b="1" dirty="0" err="1"/>
              <a:t>é</a:t>
            </a:r>
            <a:r>
              <a:rPr lang="en-US" sz="4400" b="1" dirty="0" err="1">
                <a:latin typeface="Arial" panose="020B0604020202020204" pitchFamily="34" charset="0"/>
                <a:cs typeface="Arial" panose="020B0604020202020204" pitchFamily="34" charset="0"/>
              </a:rPr>
              <a:t>ris</a:t>
            </a:r>
            <a:endParaRPr lang="en-US" altLang="fr-FR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269406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0" y="86236"/>
            <a:ext cx="12192000" cy="841248"/>
          </a:xfrm>
        </p:spPr>
        <p:txBody>
          <a:bodyPr>
            <a:normAutofit/>
          </a:bodyPr>
          <a:lstStyle/>
          <a:p>
            <a:r>
              <a:rPr lang="en-US" altLang="en-US" sz="3600" b="1" dirty="0"/>
              <a:t>Comment la </a:t>
            </a:r>
            <a:r>
              <a:rPr lang="en-US" altLang="en-US" sz="3600" b="1" dirty="0" err="1"/>
              <a:t>maladie</a:t>
            </a:r>
            <a:r>
              <a:rPr lang="en-US" altLang="en-US" sz="3600" b="1" dirty="0"/>
              <a:t> </a:t>
            </a:r>
            <a:r>
              <a:rPr lang="en-US" altLang="en-US" sz="3600" b="1" dirty="0" err="1"/>
              <a:t>affecte</a:t>
            </a:r>
            <a:r>
              <a:rPr lang="en-US" altLang="en-US" sz="3600" b="1" dirty="0"/>
              <a:t> la femme enceinte et le b</a:t>
            </a:r>
            <a:r>
              <a:rPr lang="fr-FR" altLang="en-US" sz="3600" b="1" dirty="0">
                <a:cs typeface="Calibri" panose="020F0502020204030204" pitchFamily="34" charset="0"/>
              </a:rPr>
              <a:t>é</a:t>
            </a:r>
            <a:r>
              <a:rPr lang="en-US" altLang="en-US" sz="3600" b="1" dirty="0"/>
              <a:t>b</a:t>
            </a:r>
            <a:r>
              <a:rPr lang="fr-FR" altLang="en-US" sz="3600" b="1" dirty="0">
                <a:cs typeface="Calibri" panose="020F0502020204030204" pitchFamily="34" charset="0"/>
              </a:rPr>
              <a:t>é ?</a:t>
            </a:r>
            <a:endParaRPr lang="fr-FR" altLang="en-US" sz="3600" b="1" dirty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72440" y="1051106"/>
            <a:ext cx="10972800" cy="4252413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fr-FR" altLang="en-US" sz="2800" dirty="0">
                <a:cs typeface="Calibri" panose="020F0502020204030204" pitchFamily="34" charset="0"/>
              </a:rPr>
              <a:t>Beaucoup de femmes enceintes qui sont infectées décèdent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fr-FR" altLang="en-US" sz="2800" dirty="0">
                <a:cs typeface="Calibri" panose="020F0502020204030204" pitchFamily="34" charset="0"/>
              </a:rPr>
              <a:t>Le virus peut être détecté dans le sang du bébé, le liquide amniotique, et le placenta même quand le sang de la mère est négatif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fr-FR" altLang="en-US" sz="2800" dirty="0">
                <a:cs typeface="Calibri" panose="020F0502020204030204" pitchFamily="34" charset="0"/>
              </a:rPr>
              <a:t>Sans traitement, tous les bébés nés des mères infectées développent la maladie, même s’ils testent d’abord négatifs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fr-FR" altLang="en-US" sz="2800" dirty="0">
                <a:cs typeface="Calibri" panose="020F0502020204030204" pitchFamily="34" charset="0"/>
              </a:rPr>
              <a:t>La mortalité fœtale est possible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fr-FR" altLang="en-US" sz="2800" dirty="0">
                <a:cs typeface="Calibri" panose="020F0502020204030204" pitchFamily="34" charset="0"/>
              </a:rPr>
              <a:t>Le virus peut provoquer des avortements spontanés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fr-FR" altLang="en-US" sz="2800" dirty="0">
                <a:cs typeface="Calibri" panose="020F0502020204030204" pitchFamily="34" charset="0"/>
              </a:rPr>
              <a:t>Sans traitement, les bébés vivants décèdent quelques jours après la naissance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E7E27B8-2608-4A1A-BAFC-3B2544F3AD9D}" type="slidenum">
              <a:rPr lang="fr-FR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fr-FR" altLang="en-US" sz="1200">
              <a:solidFill>
                <a:srgbClr val="89898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98346" y="5352883"/>
            <a:ext cx="9195308" cy="9541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altLang="en-US" sz="2800" b="1" dirty="0">
                <a:solidFill>
                  <a:srgbClr val="006600"/>
                </a:solidFill>
                <a:cs typeface="Calibri" panose="020F0502020204030204" pitchFamily="34" charset="0"/>
              </a:rPr>
              <a:t>Les femmes qui guérissent de l’Ebola et tombent enceintes APRES la guérison auront des b</a:t>
            </a:r>
            <a:r>
              <a:rPr lang="fr-FR" altLang="en-US" sz="2800" b="1" dirty="0">
                <a:solidFill>
                  <a:srgbClr val="006600"/>
                </a:solidFill>
              </a:rPr>
              <a:t>ébés qui ne sont PAS infectés</a:t>
            </a:r>
            <a:endParaRPr lang="fr-FR" altLang="en-US" sz="2800" b="1" dirty="0">
              <a:solidFill>
                <a:srgbClr val="006600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65393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32688"/>
          </a:xfrm>
        </p:spPr>
        <p:txBody>
          <a:bodyPr>
            <a:normAutofit/>
          </a:bodyPr>
          <a:lstStyle/>
          <a:p>
            <a:r>
              <a:rPr lang="fr-FR" altLang="en-US" sz="3600" b="1" dirty="0"/>
              <a:t>Le virus Ebola est dans le lait maternel</a:t>
            </a:r>
          </a:p>
        </p:txBody>
      </p:sp>
      <p:sp>
        <p:nvSpPr>
          <p:cNvPr id="27651" name="Content Placeholder 2">
            <a:extLst>
              <a:ext uri="{FF2B5EF4-FFF2-40B4-BE49-F238E27FC236}">
                <a16:creationId xmlns:a16="http://schemas.microsoft.com/office/drawing/2014/main" id="{8511B88F-D679-44ED-BF5A-1FAE2E594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140" y="1482507"/>
            <a:ext cx="6650736" cy="295350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fr-FR" altLang="en-US" sz="2800" dirty="0"/>
              <a:t>Le virus a été détecté dans le lait des mères infectées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fr-FR" altLang="en-US" sz="2800" dirty="0"/>
              <a:t>Le virus peut rester dans le lait maternel même quand la mère est guérie 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fr-FR" altLang="en-US" sz="2800" dirty="0"/>
              <a:t>La mère guérie ne doit pas allaiter son </a:t>
            </a:r>
            <a:r>
              <a:rPr lang="fr-FR" altLang="en-US" sz="2800" dirty="0">
                <a:cs typeface="Calibri" panose="020F0502020204030204" pitchFamily="34" charset="0"/>
              </a:rPr>
              <a:t>bébé jusqu’à l’avis du médecin traitant</a:t>
            </a:r>
            <a:endParaRPr lang="fr-FR" altLang="en-US" sz="2800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A6A9246-A662-469A-8719-26FE2B84EC02}" type="slidenum">
              <a:rPr lang="fr-FR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fr-FR" altLang="en-US" sz="120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9399" y="1829975"/>
            <a:ext cx="2539682" cy="2539682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8010144" y="1829975"/>
            <a:ext cx="2670048" cy="267004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8080248" y="1753775"/>
            <a:ext cx="2529840" cy="2973673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21500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271248" cy="914400"/>
          </a:xfrm>
        </p:spPr>
        <p:txBody>
          <a:bodyPr>
            <a:normAutofit/>
          </a:bodyPr>
          <a:lstStyle/>
          <a:p>
            <a:r>
              <a:rPr lang="fr-FR" altLang="en-US" sz="3600" b="1" dirty="0"/>
              <a:t>Le virus Ebola est dans le sperme</a:t>
            </a:r>
          </a:p>
        </p:txBody>
      </p:sp>
      <p:sp>
        <p:nvSpPr>
          <p:cNvPr id="34819" name="Content Placeholder 2">
            <a:extLst>
              <a:ext uri="{FF2B5EF4-FFF2-40B4-BE49-F238E27FC236}">
                <a16:creationId xmlns:a16="http://schemas.microsoft.com/office/drawing/2014/main" id="{2291E5F7-3B23-4195-95E0-BC6F2D5F6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336" y="1307594"/>
            <a:ext cx="7464552" cy="3236971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fr-FR" altLang="en-US" sz="2800" dirty="0">
                <a:latin typeface="+mj-lt"/>
              </a:rPr>
              <a:t>Le virus peut rester dans le sperme après la guérison 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fr-FR" altLang="en-US" sz="2400" dirty="0">
                <a:latin typeface="+mj-lt"/>
                <a:cs typeface="Calibri" panose="020F0502020204030204" pitchFamily="34" charset="0"/>
              </a:rPr>
              <a:t>La plupart des hommes éliminent le virus dans l'année après la guérison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fr-FR" altLang="en-US" sz="2400" dirty="0">
                <a:latin typeface="+mj-lt"/>
                <a:cs typeface="Calibri" panose="020F0502020204030204" pitchFamily="34" charset="0"/>
              </a:rPr>
              <a:t>Très rarement, le virus peut être détecté jusqu’à 900 jours après la guérison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fr-FR" altLang="en-US" sz="2800" dirty="0">
                <a:latin typeface="+mj-lt"/>
              </a:rPr>
              <a:t>La transmission sexuelle est possible. Il faut donc se protéger en utilisant des préservatifs.</a:t>
            </a: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E054F4F-C4DB-4B86-8454-A58339C737E0}" type="slidenum">
              <a:rPr lang="fr-FR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fr-FR" altLang="en-US" sz="1200">
              <a:solidFill>
                <a:srgbClr val="89898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408" y="1307594"/>
            <a:ext cx="3198919" cy="319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4772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1208" y="1435608"/>
            <a:ext cx="3630168" cy="47731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defRPr/>
            </a:pPr>
            <a:r>
              <a:rPr lang="fr-FR" sz="2800" b="1" kern="0" dirty="0">
                <a:solidFill>
                  <a:schemeClr val="tx1"/>
                </a:solidFill>
                <a:cs typeface="Calibri" panose="020F0502020204030204" pitchFamily="34" charset="0"/>
              </a:rPr>
              <a:t>Utiliser les préservatifs pendant tous les </a:t>
            </a:r>
            <a:br>
              <a:rPr lang="fr-FR" sz="2800" b="1" kern="0" dirty="0">
                <a:solidFill>
                  <a:schemeClr val="tx1"/>
                </a:solidFill>
                <a:cs typeface="Calibri" panose="020F0502020204030204" pitchFamily="34" charset="0"/>
              </a:rPr>
            </a:br>
            <a:r>
              <a:rPr lang="fr-FR" sz="2800" b="1" kern="0" dirty="0">
                <a:solidFill>
                  <a:schemeClr val="tx1"/>
                </a:solidFill>
                <a:cs typeface="Calibri" panose="020F0502020204030204" pitchFamily="34" charset="0"/>
              </a:rPr>
              <a:t>rapports sexuels</a:t>
            </a:r>
          </a:p>
        </p:txBody>
      </p:sp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05256"/>
          </a:xfrm>
        </p:spPr>
        <p:txBody>
          <a:bodyPr>
            <a:normAutofit/>
          </a:bodyPr>
          <a:lstStyle/>
          <a:p>
            <a:r>
              <a:rPr lang="fr-FR" altLang="en-US" sz="3600" b="1" dirty="0">
                <a:cs typeface="Calibri" panose="020F0502020204030204" pitchFamily="34" charset="0"/>
              </a:rPr>
              <a:t>Recommandations</a:t>
            </a:r>
            <a:r>
              <a:rPr lang="fr-FR" altLang="en-US" sz="3600" b="1" dirty="0">
                <a:cs typeface="Arial" panose="020B0604020202020204" pitchFamily="34" charset="0"/>
              </a:rPr>
              <a:t> </a:t>
            </a:r>
            <a:r>
              <a:rPr lang="fr-FR" altLang="en-US" sz="3600" b="1" dirty="0">
                <a:cs typeface="Calibri" panose="020F0502020204030204" pitchFamily="34" charset="0"/>
              </a:rPr>
              <a:t>pour l’homme guéri</a:t>
            </a:r>
            <a:endParaRPr lang="fr-FR" altLang="en-US" sz="3600" b="1" dirty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314CE8D-1F1B-4768-B33D-FF2699628207}" type="slidenum">
              <a:rPr lang="fr-FR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fr-FR" altLang="en-US" sz="1200">
              <a:solidFill>
                <a:srgbClr val="898989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303" y="3073674"/>
            <a:ext cx="2539682" cy="253968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349496" y="1435608"/>
            <a:ext cx="3532632" cy="47731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defRPr/>
            </a:pPr>
            <a:r>
              <a:rPr lang="fr-FR" sz="2800" b="1" kern="0" dirty="0">
                <a:solidFill>
                  <a:schemeClr val="tx1"/>
                </a:solidFill>
                <a:cs typeface="Calibri" panose="020F0502020204030204" pitchFamily="34" charset="0"/>
              </a:rPr>
              <a:t>Tester le sperme</a:t>
            </a:r>
          </a:p>
          <a:p>
            <a:pPr algn="ctr">
              <a:defRPr/>
            </a:pPr>
            <a:r>
              <a:rPr lang="fr-FR" sz="2400" kern="0" dirty="0">
                <a:solidFill>
                  <a:schemeClr val="tx1"/>
                </a:solidFill>
                <a:cs typeface="Calibri" panose="020F0502020204030204" pitchFamily="34" charset="0"/>
              </a:rPr>
              <a:t>Après au moins </a:t>
            </a:r>
            <a:r>
              <a:rPr lang="fr-FR" sz="2400" b="1" kern="0" dirty="0">
                <a:solidFill>
                  <a:schemeClr val="tx1"/>
                </a:solidFill>
                <a:cs typeface="Calibri" panose="020F0502020204030204" pitchFamily="34" charset="0"/>
              </a:rPr>
              <a:t>2 contrôles négatifs</a:t>
            </a:r>
            <a:r>
              <a:rPr lang="fr-FR" sz="2400" kern="0" dirty="0">
                <a:solidFill>
                  <a:schemeClr val="tx1"/>
                </a:solidFill>
                <a:cs typeface="Calibri" panose="020F0502020204030204" pitchFamily="34" charset="0"/>
              </a:rPr>
              <a:t> du sperme, on n’est plus obligé d’utiliser des préservatifs</a:t>
            </a:r>
          </a:p>
          <a:p>
            <a:pPr algn="ctr">
              <a:defRPr/>
            </a:pPr>
            <a:r>
              <a:rPr lang="fr-FR" sz="2800" b="1" kern="0" dirty="0">
                <a:solidFill>
                  <a:schemeClr val="tx1"/>
                </a:solidFill>
                <a:cs typeface="Calibri" panose="020F0502020204030204" pitchFamily="34" charset="0"/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30032" y="1435608"/>
            <a:ext cx="3647440" cy="47731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defRPr/>
            </a:pPr>
            <a:r>
              <a:rPr lang="fr-FR" sz="2800" b="1" kern="0" dirty="0">
                <a:solidFill>
                  <a:schemeClr val="tx1"/>
                </a:solidFill>
                <a:cs typeface="Calibri" panose="020F0502020204030204" pitchFamily="34" charset="0"/>
              </a:rPr>
              <a:t>Tester le sperme</a:t>
            </a:r>
          </a:p>
          <a:p>
            <a:pPr algn="ctr">
              <a:defRPr/>
            </a:pPr>
            <a:r>
              <a:rPr lang="fr-FR" sz="2400" kern="0" dirty="0">
                <a:solidFill>
                  <a:schemeClr val="tx1"/>
                </a:solidFill>
                <a:cs typeface="Calibri" panose="020F0502020204030204" pitchFamily="34" charset="0"/>
              </a:rPr>
              <a:t>Si le sperme ne peut pas être testé, utiliser les préservatifs pendant tous les rapports sexuels </a:t>
            </a:r>
            <a:r>
              <a:rPr lang="fr-FR" sz="2400" b="1" kern="0" dirty="0">
                <a:solidFill>
                  <a:schemeClr val="tx1"/>
                </a:solidFill>
                <a:cs typeface="Calibri" panose="020F0502020204030204" pitchFamily="34" charset="0"/>
              </a:rPr>
              <a:t>pendant 12 mois</a:t>
            </a:r>
            <a:r>
              <a:rPr lang="fr-FR" sz="2800" b="1" kern="0" dirty="0">
                <a:solidFill>
                  <a:schemeClr val="tx1"/>
                </a:solidFill>
                <a:cs typeface="Calibri" panose="020F0502020204030204" pitchFamily="34" charset="0"/>
              </a:rPr>
              <a:t> </a:t>
            </a:r>
          </a:p>
          <a:p>
            <a:pPr algn="ctr">
              <a:defRPr/>
            </a:pPr>
            <a:endParaRPr lang="fr-FR" sz="2800" kern="0" dirty="0">
              <a:solidFill>
                <a:schemeClr val="tx1"/>
              </a:solidFill>
              <a:cs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639" y="3822192"/>
            <a:ext cx="2214721" cy="2214721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655471" y="3685032"/>
            <a:ext cx="2778601" cy="235188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4848193" y="3749040"/>
            <a:ext cx="2585879" cy="226771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1648" y="4009883"/>
            <a:ext cx="2006869" cy="2006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2746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484547" y="2286001"/>
            <a:ext cx="915388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3600">
                <a:solidFill>
                  <a:schemeClr val="tx1"/>
                </a:solidFill>
                <a:latin typeface="Lydian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3600">
                <a:solidFill>
                  <a:schemeClr val="tx1"/>
                </a:solidFill>
                <a:latin typeface="Lydian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3200">
                <a:solidFill>
                  <a:schemeClr val="tx1"/>
                </a:solidFill>
                <a:latin typeface="Lydian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2800">
                <a:solidFill>
                  <a:schemeClr val="tx1"/>
                </a:solidFill>
                <a:latin typeface="Lydian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None/>
              <a:defRPr/>
            </a:pPr>
            <a:r>
              <a:rPr lang="en-US" sz="4400" b="1" dirty="0" err="1">
                <a:latin typeface="Arial" panose="020B0604020202020204" pitchFamily="34" charset="0"/>
                <a:cs typeface="Arial" panose="020B0604020202020204" pitchFamily="34" charset="0"/>
              </a:rPr>
              <a:t>Faits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b="1" dirty="0" err="1">
                <a:latin typeface="Arial" panose="020B0604020202020204" pitchFamily="34" charset="0"/>
                <a:cs typeface="Arial" panose="020B0604020202020204" pitchFamily="34" charset="0"/>
              </a:rPr>
              <a:t>encourageants</a:t>
            </a:r>
            <a:endParaRPr lang="en-US" altLang="fr-FR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65058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</p:spPr>
        <p:txBody>
          <a:bodyPr>
            <a:normAutofit/>
          </a:bodyPr>
          <a:lstStyle/>
          <a:p>
            <a:r>
              <a:rPr lang="en-US" sz="3600" b="1" dirty="0" err="1"/>
              <a:t>Objectifs</a:t>
            </a:r>
            <a:r>
              <a:rPr lang="en-US" sz="3600" b="1" dirty="0"/>
              <a:t> de la session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196" y="1254604"/>
            <a:ext cx="10721558" cy="3724655"/>
          </a:xfrm>
        </p:spPr>
        <p:txBody>
          <a:bodyPr>
            <a:normAutofit/>
          </a:bodyPr>
          <a:lstStyle/>
          <a:p>
            <a:r>
              <a:rPr lang="en-US" sz="2800" dirty="0" err="1"/>
              <a:t>Connaître</a:t>
            </a:r>
            <a:r>
              <a:rPr lang="en-US" sz="2800" dirty="0"/>
              <a:t> les </a:t>
            </a:r>
            <a:r>
              <a:rPr lang="en-US" sz="2800" dirty="0" err="1"/>
              <a:t>derniers</a:t>
            </a:r>
            <a:r>
              <a:rPr lang="en-US" sz="2800" dirty="0"/>
              <a:t> </a:t>
            </a:r>
            <a:r>
              <a:rPr lang="en-US" sz="2800" dirty="0" err="1"/>
              <a:t>chiffres</a:t>
            </a:r>
            <a:r>
              <a:rPr lang="en-US" sz="2800" dirty="0"/>
              <a:t> sur la </a:t>
            </a:r>
            <a:r>
              <a:rPr lang="fr-FR" sz="2800" dirty="0"/>
              <a:t>maladie à virus Ebola (MVE)</a:t>
            </a:r>
            <a:endParaRPr lang="en-US" sz="2800" dirty="0"/>
          </a:p>
          <a:p>
            <a:r>
              <a:rPr lang="en-US" sz="2800" dirty="0" err="1"/>
              <a:t>Connaître</a:t>
            </a:r>
            <a:r>
              <a:rPr lang="en-US" sz="2800" dirty="0"/>
              <a:t> </a:t>
            </a:r>
            <a:r>
              <a:rPr lang="en-US" sz="2800" dirty="0" err="1"/>
              <a:t>l’étiologie</a:t>
            </a:r>
            <a:r>
              <a:rPr lang="en-US" sz="2800" dirty="0"/>
              <a:t>, les </a:t>
            </a:r>
            <a:r>
              <a:rPr lang="en-US" sz="2800" dirty="0" err="1"/>
              <a:t>symptômes</a:t>
            </a:r>
            <a:r>
              <a:rPr lang="en-US" sz="2800" dirty="0"/>
              <a:t>, les phases de </a:t>
            </a:r>
            <a:r>
              <a:rPr lang="en-US" sz="2800" dirty="0" err="1"/>
              <a:t>l’infection</a:t>
            </a:r>
            <a:r>
              <a:rPr lang="en-US" sz="2800" dirty="0"/>
              <a:t>, etc. de la MVE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00959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001" y="2819400"/>
            <a:ext cx="4810125" cy="390525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503837" y="76200"/>
            <a:ext cx="9144000" cy="762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Ebola </a:t>
            </a:r>
            <a:r>
              <a:rPr lang="en-US" sz="4400" dirty="0" err="1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est</a:t>
            </a:r>
            <a:r>
              <a:rPr lang="en-US" sz="4400" dirty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sz="4400" dirty="0" err="1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une</a:t>
            </a:r>
            <a:r>
              <a:rPr lang="en-US" sz="4400" dirty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sz="4400" dirty="0" err="1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maladie</a:t>
            </a:r>
            <a:r>
              <a:rPr lang="en-US" sz="4400" dirty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sz="4400" dirty="0" err="1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très</a:t>
            </a:r>
            <a:r>
              <a:rPr lang="en-US" sz="4400" dirty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 grave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838200"/>
            <a:ext cx="4032398" cy="28194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7880445" y="990600"/>
            <a:ext cx="2547628" cy="2032536"/>
          </a:xfrm>
          <a:prstGeom prst="wedgeRectCallout">
            <a:avLst>
              <a:gd name="adj1" fmla="val -71273"/>
              <a:gd name="adj2" fmla="val 78710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err="1">
                <a:solidFill>
                  <a:srgbClr val="008000"/>
                </a:solidFill>
                <a:latin typeface="+mn-lt"/>
                <a:cs typeface="Arial" panose="020B0604020202020204" pitchFamily="34" charset="0"/>
              </a:rPr>
              <a:t>Mais</a:t>
            </a:r>
            <a:r>
              <a:rPr lang="en-US" sz="4400" dirty="0">
                <a:solidFill>
                  <a:srgbClr val="008000"/>
                </a:solidFill>
                <a:latin typeface="+mn-lt"/>
                <a:cs typeface="Arial" panose="020B0604020202020204" pitchFamily="34" charset="0"/>
              </a:rPr>
              <a:t> on </a:t>
            </a:r>
            <a:r>
              <a:rPr lang="en-US" sz="4400" dirty="0" err="1">
                <a:solidFill>
                  <a:srgbClr val="008000"/>
                </a:solidFill>
                <a:latin typeface="+mn-lt"/>
                <a:cs typeface="Arial" panose="020B0604020202020204" pitchFamily="34" charset="0"/>
              </a:rPr>
              <a:t>peut</a:t>
            </a:r>
            <a:r>
              <a:rPr lang="en-US" sz="4400" dirty="0">
                <a:solidFill>
                  <a:srgbClr val="008000"/>
                </a:solidFill>
                <a:latin typeface="+mn-lt"/>
                <a:cs typeface="Arial" panose="020B0604020202020204" pitchFamily="34" charset="0"/>
              </a:rPr>
              <a:t> en </a:t>
            </a:r>
            <a:r>
              <a:rPr lang="en-US" sz="4400" dirty="0" err="1">
                <a:solidFill>
                  <a:srgbClr val="008000"/>
                </a:solidFill>
                <a:latin typeface="+mn-lt"/>
                <a:cs typeface="Arial" panose="020B0604020202020204" pitchFamily="34" charset="0"/>
              </a:rPr>
              <a:t>guérir</a:t>
            </a:r>
            <a:endParaRPr lang="en-US" sz="4400" dirty="0">
              <a:solidFill>
                <a:srgbClr val="008000"/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8962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4251793" y="2188028"/>
            <a:ext cx="3941919" cy="34755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ARRETER LA CHAINE DE TRANSMISSION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770736951"/>
              </p:ext>
            </p:extLst>
          </p:nvPr>
        </p:nvGraphicFramePr>
        <p:xfrm>
          <a:off x="925285" y="990077"/>
          <a:ext cx="10493829" cy="55692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" y="110508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/>
              <a:t>Les méthodes pour arrêter l’épidémie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628" y="4165917"/>
            <a:ext cx="1271453" cy="127145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532" y="2076030"/>
            <a:ext cx="1220554" cy="122055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8517" y="4392091"/>
            <a:ext cx="1425230" cy="14252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8902" y="1715930"/>
            <a:ext cx="1952556" cy="195255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718" y="756839"/>
            <a:ext cx="1658620" cy="165862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613" y="5416293"/>
            <a:ext cx="1197415" cy="1197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0629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816533"/>
              </p:ext>
            </p:extLst>
          </p:nvPr>
        </p:nvGraphicFramePr>
        <p:xfrm>
          <a:off x="1684528" y="1060668"/>
          <a:ext cx="8595940" cy="48377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97970">
                  <a:extLst>
                    <a:ext uri="{9D8B030D-6E8A-4147-A177-3AD203B41FA5}">
                      <a16:colId xmlns:a16="http://schemas.microsoft.com/office/drawing/2014/main" val="2385494099"/>
                    </a:ext>
                  </a:extLst>
                </a:gridCol>
                <a:gridCol w="4297970">
                  <a:extLst>
                    <a:ext uri="{9D8B030D-6E8A-4147-A177-3AD203B41FA5}">
                      <a16:colId xmlns:a16="http://schemas.microsoft.com/office/drawing/2014/main" val="287877841"/>
                    </a:ext>
                  </a:extLst>
                </a:gridCol>
              </a:tblGrid>
              <a:tr h="64011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fr-FR" sz="2800" b="1" dirty="0"/>
                        <a:t>Facile à </a:t>
                      </a:r>
                      <a:r>
                        <a:rPr lang="en-US" altLang="fr-FR" sz="2800" b="1" dirty="0" err="1"/>
                        <a:t>détruire</a:t>
                      </a:r>
                      <a:r>
                        <a:rPr lang="en-US" altLang="fr-FR" sz="2800" b="1" dirty="0"/>
                        <a:t>, ne </a:t>
                      </a:r>
                      <a:r>
                        <a:rPr lang="en-US" altLang="fr-FR" sz="2800" b="1" dirty="0" err="1"/>
                        <a:t>survit</a:t>
                      </a:r>
                      <a:r>
                        <a:rPr lang="en-US" altLang="fr-FR" sz="2800" b="1" dirty="0"/>
                        <a:t> </a:t>
                      </a:r>
                      <a:r>
                        <a:rPr lang="en-US" altLang="fr-FR" sz="2800" b="1" dirty="0" err="1"/>
                        <a:t>ni</a:t>
                      </a:r>
                      <a:r>
                        <a:rPr lang="en-US" altLang="fr-FR" sz="2800" b="1" dirty="0"/>
                        <a:t> </a:t>
                      </a:r>
                      <a:r>
                        <a:rPr lang="en-US" altLang="fr-FR" sz="2800" b="1" dirty="0" err="1"/>
                        <a:t>dans</a:t>
                      </a:r>
                      <a:r>
                        <a:rPr lang="en-US" altLang="fr-FR" sz="2800" b="1" dirty="0"/>
                        <a:t> </a:t>
                      </a:r>
                      <a:r>
                        <a:rPr lang="en-US" altLang="fr-FR" sz="2800" b="1" dirty="0" err="1"/>
                        <a:t>l’eau</a:t>
                      </a:r>
                      <a:r>
                        <a:rPr lang="en-US" altLang="fr-FR" sz="2800" b="1" dirty="0"/>
                        <a:t>, </a:t>
                      </a:r>
                      <a:r>
                        <a:rPr lang="en-US" altLang="fr-FR" sz="2800" b="1" dirty="0" err="1"/>
                        <a:t>ni</a:t>
                      </a:r>
                      <a:r>
                        <a:rPr lang="en-US" altLang="fr-FR" sz="2800" b="1" dirty="0"/>
                        <a:t> </a:t>
                      </a:r>
                      <a:r>
                        <a:rPr lang="en-US" altLang="fr-FR" sz="2800" b="1" dirty="0" err="1"/>
                        <a:t>dans</a:t>
                      </a:r>
                      <a:r>
                        <a:rPr lang="en-US" altLang="fr-FR" sz="2800" b="1" dirty="0"/>
                        <a:t> </a:t>
                      </a:r>
                      <a:r>
                        <a:rPr lang="en-US" altLang="fr-FR" sz="2800" b="1" dirty="0" err="1"/>
                        <a:t>l’air</a:t>
                      </a:r>
                      <a:endParaRPr lang="en-US" altLang="fr-FR" sz="28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D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147876"/>
                  </a:ext>
                </a:extLst>
              </a:tr>
              <a:tr h="20988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fr-FR" sz="2400" dirty="0"/>
                        <a:t>Chaleur (30 minutes à 60 °C)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fr-FR" sz="24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fr-FR" sz="24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fr-FR" sz="2400" dirty="0"/>
                    </a:p>
                    <a:p>
                      <a:pPr algn="ctr"/>
                      <a:endParaRPr lang="fr-C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fr-FR" sz="2400" dirty="0"/>
                        <a:t>Lumière, </a:t>
                      </a:r>
                      <a:r>
                        <a:rPr lang="en-US" altLang="fr-FR" sz="2400" dirty="0" err="1"/>
                        <a:t>soleil</a:t>
                      </a:r>
                      <a:endParaRPr lang="en-US" altLang="fr-FR" sz="2400" dirty="0"/>
                    </a:p>
                    <a:p>
                      <a:pPr algn="ctr"/>
                      <a:endParaRPr lang="fr-CD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942584"/>
                  </a:ext>
                </a:extLst>
              </a:tr>
              <a:tr h="20988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fr-FR" sz="2400" dirty="0" err="1"/>
                        <a:t>Eau</a:t>
                      </a:r>
                      <a:r>
                        <a:rPr lang="en-US" altLang="fr-FR" sz="2400" dirty="0"/>
                        <a:t> </a:t>
                      </a:r>
                      <a:r>
                        <a:rPr lang="en-US" altLang="fr-FR" sz="2400" dirty="0" err="1"/>
                        <a:t>chlorée</a:t>
                      </a:r>
                      <a:r>
                        <a:rPr lang="en-US" altLang="fr-FR" sz="2400" dirty="0"/>
                        <a:t>, </a:t>
                      </a:r>
                      <a:r>
                        <a:rPr lang="en-US" altLang="fr-FR" sz="2400" dirty="0" err="1"/>
                        <a:t>détergents</a:t>
                      </a:r>
                      <a:endParaRPr lang="en-US" altLang="fr-FR" sz="24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fr-FR" sz="24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fr-FR" sz="24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fr-FR" sz="2400" dirty="0"/>
                    </a:p>
                    <a:p>
                      <a:pPr algn="ctr"/>
                      <a:endParaRPr lang="fr-C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fr-FR" sz="2400" dirty="0"/>
                        <a:t>Savon et eau, </a:t>
                      </a:r>
                      <a:r>
                        <a:rPr lang="en-US" altLang="fr-FR" sz="2400" dirty="0" err="1"/>
                        <a:t>cendres</a:t>
                      </a:r>
                      <a:endParaRPr lang="en-US" altLang="fr-FR" sz="2400" dirty="0"/>
                    </a:p>
                    <a:p>
                      <a:pPr algn="ctr"/>
                      <a:endParaRPr lang="fr-CD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6006660"/>
                  </a:ext>
                </a:extLst>
              </a:tr>
            </a:tbl>
          </a:graphicData>
        </a:graphic>
      </p:graphicFrame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90581"/>
            <a:ext cx="12192000" cy="749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fr-FR" sz="3600" b="1" dirty="0"/>
              <a:t>Le virus Ebola </a:t>
            </a:r>
            <a:r>
              <a:rPr lang="en-US" altLang="fr-FR" sz="3600" b="1" dirty="0" err="1"/>
              <a:t>est</a:t>
            </a:r>
            <a:r>
              <a:rPr lang="en-US" altLang="fr-FR" sz="3600" b="1" dirty="0"/>
              <a:t> fragile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84528" y="5900723"/>
            <a:ext cx="8595940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fr-FR" sz="3200" b="1" dirty="0">
                <a:solidFill>
                  <a:srgbClr val="C00000"/>
                </a:solidFill>
              </a:rPr>
              <a:t>Ebola ne se transmet ni par l'air, ni par l'eau</a:t>
            </a:r>
            <a:endParaRPr lang="en-US" sz="3200" b="1" dirty="0">
              <a:solidFill>
                <a:srgbClr val="C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412" y="4134021"/>
            <a:ext cx="1765558" cy="176555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964" y="2180758"/>
            <a:ext cx="1351073" cy="13510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252" y="2037868"/>
            <a:ext cx="1624218" cy="16242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629" y="4299484"/>
            <a:ext cx="1446625" cy="14466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529" y="4299484"/>
            <a:ext cx="1355185" cy="13551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045" y="4134021"/>
            <a:ext cx="1538374" cy="1538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174031"/>
      </p:ext>
    </p:extLst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6422136"/>
            <a:ext cx="1722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Photo: UNICEF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00400" y="5602070"/>
            <a:ext cx="5791200" cy="646331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Survivant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d’Ebola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Kollie</a:t>
            </a:r>
            <a:r>
              <a:rPr lang="en-US" dirty="0">
                <a:solidFill>
                  <a:schemeClr val="bg1"/>
                </a:solidFill>
              </a:rPr>
              <a:t> James et son </a:t>
            </a:r>
            <a:r>
              <a:rPr lang="en-US" dirty="0" err="1">
                <a:solidFill>
                  <a:schemeClr val="bg1"/>
                </a:solidFill>
              </a:rPr>
              <a:t>père</a:t>
            </a:r>
            <a:r>
              <a:rPr lang="en-US" dirty="0">
                <a:solidFill>
                  <a:schemeClr val="bg1"/>
                </a:solidFill>
              </a:rPr>
              <a:t> Alexander, </a:t>
            </a:r>
            <a:r>
              <a:rPr lang="en-US" dirty="0" err="1">
                <a:solidFill>
                  <a:schemeClr val="bg1"/>
                </a:solidFill>
              </a:rPr>
              <a:t>officier</a:t>
            </a:r>
            <a:r>
              <a:rPr lang="en-US" dirty="0">
                <a:solidFill>
                  <a:schemeClr val="bg1"/>
                </a:solidFill>
              </a:rPr>
              <a:t> de promotion de la santé à </a:t>
            </a:r>
            <a:r>
              <a:rPr lang="en-US" dirty="0" err="1">
                <a:solidFill>
                  <a:schemeClr val="bg1"/>
                </a:solidFill>
              </a:rPr>
              <a:t>Foya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Libéria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0" y="21292"/>
            <a:ext cx="12192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3600">
                <a:solidFill>
                  <a:schemeClr val="tx1"/>
                </a:solidFill>
                <a:latin typeface="Lydian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3600">
                <a:solidFill>
                  <a:schemeClr val="tx1"/>
                </a:solidFill>
                <a:latin typeface="Lydian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3200">
                <a:solidFill>
                  <a:schemeClr val="tx1"/>
                </a:solidFill>
                <a:latin typeface="Lydian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2800">
                <a:solidFill>
                  <a:schemeClr val="tx1"/>
                </a:solidFill>
                <a:latin typeface="Lydian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9pPr>
          </a:lstStyle>
          <a:p>
            <a:pPr algn="ctr" defTabSz="626541">
              <a:buNone/>
              <a:defRPr/>
            </a:pPr>
            <a:r>
              <a:rPr lang="fr-FR" altLang="fr-FR" b="1" dirty="0">
                <a:latin typeface="Arial" panose="020B0604020202020204" pitchFamily="34" charset="0"/>
                <a:cs typeface="Arial" panose="020B0604020202020204" pitchFamily="34" charset="0"/>
              </a:rPr>
              <a:t>Il est possible de guérir d’Ebola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120" y="853401"/>
            <a:ext cx="7931485" cy="58947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48845" y="787182"/>
            <a:ext cx="7970349" cy="584775"/>
          </a:xfrm>
          <a:prstGeom prst="rect">
            <a:avLst/>
          </a:prstGeom>
          <a:solidFill>
            <a:srgbClr val="0066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</a:rPr>
              <a:t>1034 </a:t>
            </a:r>
            <a:r>
              <a:rPr lang="en-US" sz="3200" b="1" dirty="0">
                <a:solidFill>
                  <a:schemeClr val="bg1"/>
                </a:solidFill>
              </a:rPr>
              <a:t>patients </a:t>
            </a:r>
            <a:r>
              <a:rPr lang="en-US" sz="3200" b="1" dirty="0" err="1">
                <a:solidFill>
                  <a:schemeClr val="bg1"/>
                </a:solidFill>
              </a:rPr>
              <a:t>guéris</a:t>
            </a:r>
            <a:r>
              <a:rPr lang="en-US" sz="3200" b="1" dirty="0">
                <a:solidFill>
                  <a:schemeClr val="bg1"/>
                </a:solidFill>
              </a:rPr>
              <a:t>*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03120" y="5925235"/>
            <a:ext cx="7877210" cy="830997"/>
          </a:xfrm>
          <a:prstGeom prst="rect">
            <a:avLst/>
          </a:prstGeom>
          <a:solidFill>
            <a:srgbClr val="3333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Jacques, 8 </a:t>
            </a:r>
            <a:r>
              <a:rPr lang="en-US" sz="2400" b="1" dirty="0" err="1">
                <a:solidFill>
                  <a:schemeClr val="bg1"/>
                </a:solidFill>
              </a:rPr>
              <a:t>ans</a:t>
            </a:r>
            <a:r>
              <a:rPr lang="en-US" sz="2400" b="1" dirty="0">
                <a:solidFill>
                  <a:schemeClr val="bg1"/>
                </a:solidFill>
              </a:rPr>
              <a:t>, </a:t>
            </a:r>
            <a:r>
              <a:rPr lang="en-US" sz="2400" b="1" dirty="0" err="1">
                <a:solidFill>
                  <a:schemeClr val="bg1"/>
                </a:solidFill>
              </a:rPr>
              <a:t>jeune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survivant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d’Ebola</a:t>
            </a:r>
            <a:r>
              <a:rPr lang="en-US" sz="2400" b="1" dirty="0">
                <a:solidFill>
                  <a:schemeClr val="bg1"/>
                </a:solidFill>
              </a:rPr>
              <a:t>, </a:t>
            </a:r>
            <a:br>
              <a:rPr lang="en-US" sz="2400" b="1" dirty="0">
                <a:solidFill>
                  <a:schemeClr val="bg1"/>
                </a:solidFill>
              </a:rPr>
            </a:br>
            <a:r>
              <a:rPr lang="en-US" sz="2400" b="1" dirty="0" err="1">
                <a:solidFill>
                  <a:schemeClr val="bg1"/>
                </a:solidFill>
              </a:rPr>
              <a:t>vit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dans</a:t>
            </a:r>
            <a:r>
              <a:rPr lang="en-US" sz="2400" b="1" dirty="0">
                <a:solidFill>
                  <a:schemeClr val="bg1"/>
                </a:solidFill>
              </a:rPr>
              <a:t> un village </a:t>
            </a:r>
            <a:r>
              <a:rPr lang="en-US" sz="2400" b="1" dirty="0" err="1">
                <a:solidFill>
                  <a:schemeClr val="bg1"/>
                </a:solidFill>
              </a:rPr>
              <a:t>près</a:t>
            </a:r>
            <a:r>
              <a:rPr lang="en-US" sz="2400" b="1" dirty="0">
                <a:solidFill>
                  <a:schemeClr val="bg1"/>
                </a:solidFill>
              </a:rPr>
              <a:t> de </a:t>
            </a:r>
            <a:r>
              <a:rPr lang="en-US" sz="2400" b="1" dirty="0" err="1">
                <a:solidFill>
                  <a:schemeClr val="bg1"/>
                </a:solidFill>
              </a:rPr>
              <a:t>Butembo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endParaRPr lang="fr-CD" sz="24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088881" y="5790891"/>
            <a:ext cx="1829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D" b="1" dirty="0"/>
              <a:t>*a la date du 1</a:t>
            </a:r>
            <a:r>
              <a:rPr lang="fr-CD" b="1" baseline="30000" dirty="0"/>
              <a:t>er</a:t>
            </a:r>
            <a:r>
              <a:rPr lang="fr-CD" b="1" dirty="0"/>
              <a:t>  novembre  2019 </a:t>
            </a:r>
          </a:p>
        </p:txBody>
      </p:sp>
    </p:spTree>
    <p:extLst>
      <p:ext uri="{BB962C8B-B14F-4D97-AF65-F5344CB8AC3E}">
        <p14:creationId xmlns:p14="http://schemas.microsoft.com/office/powerpoint/2010/main" val="40760318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40504" y="1416449"/>
            <a:ext cx="11363816" cy="2234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3600">
                <a:solidFill>
                  <a:schemeClr val="tx1"/>
                </a:solidFill>
                <a:latin typeface="Lydian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3600">
                <a:solidFill>
                  <a:schemeClr val="tx1"/>
                </a:solidFill>
                <a:latin typeface="Lydian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3200">
                <a:solidFill>
                  <a:schemeClr val="tx1"/>
                </a:solidFill>
                <a:latin typeface="Lydian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2800">
                <a:solidFill>
                  <a:schemeClr val="tx1"/>
                </a:solidFill>
                <a:latin typeface="Lydian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9pPr>
          </a:lstStyle>
          <a:p>
            <a:pPr algn="ctr" defTabSz="626541">
              <a:buNone/>
              <a:defRPr/>
            </a:pPr>
            <a:r>
              <a:rPr lang="fr-FR" altLang="fr-FR" sz="4800" b="1" dirty="0">
                <a:solidFill>
                  <a:srgbClr val="3399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 personne qui survit </a:t>
            </a:r>
            <a:br>
              <a:rPr lang="fr-FR" altLang="fr-FR" sz="4800" b="1" dirty="0">
                <a:solidFill>
                  <a:srgbClr val="33993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altLang="fr-FR" sz="4800" b="1" dirty="0">
                <a:solidFill>
                  <a:srgbClr val="3399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l’Ebola est guérie</a:t>
            </a:r>
          </a:p>
          <a:p>
            <a:pPr marL="1195388" indent="-280988" defTabSz="626541">
              <a:buClr>
                <a:schemeClr val="tx1"/>
              </a:buClr>
              <a:buSzPct val="85000"/>
              <a:buFont typeface="Arial" panose="020B0604020202020204" pitchFamily="34" charset="0"/>
              <a:buChar char="•"/>
              <a:defRPr/>
            </a:pPr>
            <a:r>
              <a:rPr lang="fr-FR" altLang="fr-FR" b="1" dirty="0">
                <a:latin typeface="Arial" panose="020B0604020202020204" pitchFamily="34" charset="0"/>
                <a:cs typeface="Arial" panose="020B0604020202020204" pitchFamily="34" charset="0"/>
              </a:rPr>
              <a:t>Elle peut reprendre une vie normale</a:t>
            </a:r>
          </a:p>
        </p:txBody>
      </p:sp>
    </p:spTree>
    <p:extLst>
      <p:ext uri="{BB962C8B-B14F-4D97-AF65-F5344CB8AC3E}">
        <p14:creationId xmlns:p14="http://schemas.microsoft.com/office/powerpoint/2010/main" val="2616741154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0" y="258265"/>
            <a:ext cx="12192000" cy="738866"/>
          </a:xfrm>
        </p:spPr>
        <p:txBody>
          <a:bodyPr anchor="t">
            <a:noAutofit/>
          </a:bodyPr>
          <a:lstStyle/>
          <a:p>
            <a:pPr eaLnBrk="1" hangingPunct="1"/>
            <a:r>
              <a:rPr lang="fr-FR" altLang="en-US" sz="3600" b="1" dirty="0">
                <a:ea typeface="Verdana" panose="020B0604030504040204" pitchFamily="34" charset="0"/>
                <a:cs typeface="Arial" panose="020B0604020202020204" pitchFamily="34" charset="0"/>
              </a:rPr>
              <a:t>La réponse : derniers chiffres </a:t>
            </a:r>
          </a:p>
        </p:txBody>
      </p:sp>
      <p:sp>
        <p:nvSpPr>
          <p:cNvPr id="8195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F8A638-062B-41AA-B028-31D9A090AB58}" type="slidenum">
              <a:rPr kumimoji="0" lang="fr-FR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2C6C2DD-5F0C-455B-90CE-03579BFB21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57496" y="1230654"/>
            <a:ext cx="7496721" cy="3862554"/>
          </a:xfrm>
        </p:spPr>
        <p:txBody>
          <a:bodyPr rtlCol="0">
            <a:normAutofit/>
          </a:bodyPr>
          <a:lstStyle/>
          <a:p>
            <a:pPr lvl="1">
              <a:defRPr/>
            </a:pPr>
            <a:endParaRPr lang="en-GB" altLang="en-US" sz="2600" dirty="0">
              <a:latin typeface="+mj-lt"/>
              <a:ea typeface="Verdana" pitchFamily="34" charset="0"/>
              <a:cs typeface="Arial" pitchFamily="34" charset="0"/>
            </a:endParaRPr>
          </a:p>
          <a:p>
            <a:pPr>
              <a:defRPr/>
            </a:pPr>
            <a:endParaRPr lang="en-US" altLang="en-US" sz="2200" dirty="0">
              <a:latin typeface="+mj-lt"/>
              <a:ea typeface="Verdana" pitchFamily="34" charset="0"/>
              <a:cs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017116" y="1612142"/>
          <a:ext cx="9674329" cy="3270898"/>
        </p:xfrm>
        <a:graphic>
          <a:graphicData uri="http://schemas.openxmlformats.org/drawingml/2006/table">
            <a:tbl>
              <a:tblPr bandRow="1">
                <a:tableStyleId>{9D7B26C5-4107-4FEC-AEDC-1716B250A1EF}</a:tableStyleId>
              </a:tblPr>
              <a:tblGrid>
                <a:gridCol w="3836629">
                  <a:extLst>
                    <a:ext uri="{9D8B030D-6E8A-4147-A177-3AD203B41FA5}">
                      <a16:colId xmlns:a16="http://schemas.microsoft.com/office/drawing/2014/main" val="3897249495"/>
                    </a:ext>
                  </a:extLst>
                </a:gridCol>
                <a:gridCol w="2710570">
                  <a:extLst>
                    <a:ext uri="{9D8B030D-6E8A-4147-A177-3AD203B41FA5}">
                      <a16:colId xmlns:a16="http://schemas.microsoft.com/office/drawing/2014/main" val="9346173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50842976"/>
                    </a:ext>
                  </a:extLst>
                </a:gridCol>
                <a:gridCol w="2918850">
                  <a:extLst>
                    <a:ext uri="{9D8B030D-6E8A-4147-A177-3AD203B41FA5}">
                      <a16:colId xmlns:a16="http://schemas.microsoft.com/office/drawing/2014/main" val="577597693"/>
                    </a:ext>
                  </a:extLst>
                </a:gridCol>
              </a:tblGrid>
              <a:tr h="516460">
                <a:tc gridSpan="4">
                  <a:txBody>
                    <a:bodyPr/>
                    <a:lstStyle/>
                    <a:p>
                      <a:pPr algn="ctr"/>
                      <a:r>
                        <a:rPr lang="fr-FR" altLang="en-US" sz="2800" b="1" dirty="0">
                          <a:ea typeface="Verdana" panose="020B0604030504040204" pitchFamily="34" charset="0"/>
                          <a:cs typeface="Arial" panose="020B0604020202020204" pitchFamily="34" charset="0"/>
                        </a:rPr>
                        <a:t>En date du 01 Novembre 2019</a:t>
                      </a:r>
                      <a:endParaRPr lang="fr-FR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2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513716"/>
                  </a:ext>
                </a:extLst>
              </a:tr>
              <a:tr h="516460">
                <a:tc gridSpan="2">
                  <a:txBody>
                    <a:bodyPr/>
                    <a:lstStyle/>
                    <a:p>
                      <a:r>
                        <a:rPr lang="fr-FR" sz="2400" dirty="0"/>
                        <a:t>1 cas</a:t>
                      </a:r>
                      <a:r>
                        <a:rPr lang="fr-FR" sz="2400" baseline="0" dirty="0"/>
                        <a:t> confirmés de MVE </a:t>
                      </a:r>
                    </a:p>
                    <a:p>
                      <a:pPr marL="231775" marR="0" lvl="0" indent="-2317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2400" dirty="0"/>
                        <a:t>1 à MABALAKO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6635960"/>
                  </a:ext>
                </a:extLst>
              </a:tr>
              <a:tr h="516460">
                <a:tc gridSpan="4">
                  <a:txBody>
                    <a:bodyPr/>
                    <a:lstStyle/>
                    <a:p>
                      <a:pPr algn="ctr"/>
                      <a:r>
                        <a:rPr lang="fr-FR" sz="2800" b="1" dirty="0"/>
                        <a:t>Depuis le début</a:t>
                      </a:r>
                      <a:r>
                        <a:rPr lang="fr-FR" sz="2800" b="1" baseline="0" dirty="0"/>
                        <a:t> de la réponse</a:t>
                      </a:r>
                      <a:endParaRPr lang="fr-FR" sz="28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4428336"/>
                  </a:ext>
                </a:extLst>
              </a:tr>
              <a:tr h="516460">
                <a:tc>
                  <a:txBody>
                    <a:bodyPr/>
                    <a:lstStyle/>
                    <a:p>
                      <a:pPr algn="ctr"/>
                      <a:r>
                        <a:rPr lang="fr-FR" sz="2800" b="1" baseline="0" dirty="0">
                          <a:solidFill>
                            <a:schemeClr val="tx1"/>
                          </a:solidFill>
                        </a:rPr>
                        <a:t>3274</a:t>
                      </a:r>
                      <a:r>
                        <a:rPr lang="fr-FR" sz="2800" b="1" baseline="0" dirty="0"/>
                        <a:t> cas</a:t>
                      </a:r>
                      <a:endParaRPr lang="fr-FR" sz="28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2145 </a:t>
                      </a:r>
                      <a:r>
                        <a:rPr lang="fr-FR" sz="2800" b="1" dirty="0"/>
                        <a:t>décès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b="1" dirty="0">
                          <a:solidFill>
                            <a:schemeClr val="tx1"/>
                          </a:solidFill>
                        </a:rPr>
                        <a:t>1034</a:t>
                      </a:r>
                      <a:r>
                        <a:rPr lang="fr-FR" sz="2800" b="1" dirty="0"/>
                        <a:t> guéris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7268044"/>
                  </a:ext>
                </a:extLst>
              </a:tr>
              <a:tr h="893458">
                <a:tc>
                  <a:txBody>
                    <a:bodyPr/>
                    <a:lstStyle/>
                    <a:p>
                      <a:pPr marL="231775" marR="0" lvl="0" indent="-2317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2400" baseline="0" dirty="0">
                          <a:solidFill>
                            <a:schemeClr val="tx1"/>
                          </a:solidFill>
                        </a:rPr>
                        <a:t>3157</a:t>
                      </a:r>
                      <a:r>
                        <a:rPr lang="fr-FR" sz="2400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2400" baseline="0" dirty="0"/>
                        <a:t>confirmés</a:t>
                      </a:r>
                      <a:r>
                        <a:rPr lang="fr-FR" sz="2400" dirty="0"/>
                        <a:t>  </a:t>
                      </a:r>
                    </a:p>
                    <a:p>
                      <a:pPr marL="231775" marR="0" lvl="0" indent="-2317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117</a:t>
                      </a:r>
                      <a:r>
                        <a:rPr lang="fr-FR" sz="24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2400" dirty="0"/>
                        <a:t>probables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80988" marR="0" lvl="0" indent="-2809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2028</a:t>
                      </a:r>
                      <a:r>
                        <a:rPr lang="fr-FR" sz="2400" dirty="0"/>
                        <a:t> </a:t>
                      </a:r>
                      <a:r>
                        <a:rPr lang="fr-FR" sz="2400" baseline="0" dirty="0"/>
                        <a:t>confirmés</a:t>
                      </a:r>
                      <a:endParaRPr lang="fr-FR" sz="2400" dirty="0"/>
                    </a:p>
                    <a:p>
                      <a:pPr marL="280988" indent="-280988">
                        <a:buFont typeface="Arial" panose="020B0604020202020204" pitchFamily="34" charset="0"/>
                        <a:buChar char="•"/>
                      </a:pPr>
                      <a:r>
                        <a:rPr lang="fr-FR" sz="2400" dirty="0"/>
                        <a:t> </a:t>
                      </a: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117</a:t>
                      </a:r>
                      <a:r>
                        <a:rPr lang="fr-FR" sz="2400" dirty="0"/>
                        <a:t> probables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80988" indent="-280988">
                        <a:buFont typeface="Arial" panose="020B0604020202020204" pitchFamily="34" charset="0"/>
                        <a:buChar char="•"/>
                      </a:pP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7622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3881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484547" y="2286001"/>
            <a:ext cx="915388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3600">
                <a:solidFill>
                  <a:schemeClr val="tx1"/>
                </a:solidFill>
                <a:latin typeface="Lydian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3600">
                <a:solidFill>
                  <a:schemeClr val="tx1"/>
                </a:solidFill>
                <a:latin typeface="Lydian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3200">
                <a:solidFill>
                  <a:schemeClr val="tx1"/>
                </a:solidFill>
                <a:latin typeface="Lydian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2800">
                <a:solidFill>
                  <a:schemeClr val="tx1"/>
                </a:solidFill>
                <a:latin typeface="Lydian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None/>
              <a:defRPr/>
            </a:pPr>
            <a:r>
              <a:rPr lang="en-US" sz="4400" b="1" dirty="0" err="1">
                <a:latin typeface="Arial" panose="020B0604020202020204" pitchFamily="34" charset="0"/>
                <a:cs typeface="Arial" panose="020B0604020202020204" pitchFamily="34" charset="0"/>
              </a:rPr>
              <a:t>L’étiologie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de la </a:t>
            </a:r>
            <a:r>
              <a:rPr lang="en-US" sz="4400" b="1" dirty="0" err="1">
                <a:latin typeface="Arial" panose="020B0604020202020204" pitchFamily="34" charset="0"/>
                <a:cs typeface="Arial" panose="020B0604020202020204" pitchFamily="34" charset="0"/>
              </a:rPr>
              <a:t>maladie</a:t>
            </a:r>
            <a:endParaRPr lang="en-US" altLang="fr-FR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491043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0" y="219077"/>
            <a:ext cx="12192000" cy="738866"/>
          </a:xfrm>
        </p:spPr>
        <p:txBody>
          <a:bodyPr anchor="t">
            <a:noAutofit/>
          </a:bodyPr>
          <a:lstStyle/>
          <a:p>
            <a:pPr eaLnBrk="1" hangingPunct="1"/>
            <a:r>
              <a:rPr lang="fr-FR" altLang="en-US" sz="3600" b="1" dirty="0">
                <a:ea typeface="Verdana" panose="020B0604030504040204" pitchFamily="34" charset="0"/>
                <a:cs typeface="Arial" panose="020B0604020202020204" pitchFamily="34" charset="0"/>
              </a:rPr>
              <a:t>Etiologie de la MVE</a:t>
            </a:r>
          </a:p>
        </p:txBody>
      </p:sp>
      <p:sp>
        <p:nvSpPr>
          <p:cNvPr id="8195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7F8A638-062B-41AA-B028-31D9A090AB58}" type="slidenum">
              <a:rPr lang="fr-FR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fr-FR" altLang="en-US" sz="1200">
              <a:solidFill>
                <a:srgbClr val="898989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2C6C2DD-5F0C-455B-90CE-03579BFB21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57496" y="1230654"/>
            <a:ext cx="7496721" cy="3862554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fr-FR" dirty="0">
                <a:latin typeface="+mj-lt"/>
              </a:rPr>
              <a:t>Causée par le virus Ebola, famille des </a:t>
            </a:r>
            <a:r>
              <a:rPr lang="fr-FR" dirty="0" err="1">
                <a:latin typeface="+mj-lt"/>
              </a:rPr>
              <a:t>filovirus</a:t>
            </a:r>
            <a:endParaRPr lang="fr-FR" dirty="0">
              <a:latin typeface="+mj-lt"/>
            </a:endParaRPr>
          </a:p>
          <a:p>
            <a:pPr>
              <a:defRPr/>
            </a:pPr>
            <a:r>
              <a:rPr lang="fr-FR" dirty="0">
                <a:latin typeface="+mj-lt"/>
              </a:rPr>
              <a:t>6 espèces </a:t>
            </a:r>
          </a:p>
          <a:p>
            <a:pPr lvl="2">
              <a:defRPr/>
            </a:pPr>
            <a:r>
              <a:rPr lang="en-GB" altLang="en-US" sz="2400" b="1" dirty="0">
                <a:solidFill>
                  <a:srgbClr val="C00000"/>
                </a:solidFill>
                <a:latin typeface="+mj-lt"/>
                <a:ea typeface="Verdana" pitchFamily="34" charset="0"/>
                <a:cs typeface="Arial" pitchFamily="34" charset="0"/>
              </a:rPr>
              <a:t>Zaire </a:t>
            </a:r>
            <a:r>
              <a:rPr lang="en-GB" altLang="en-US" sz="2400" b="1" dirty="0" err="1">
                <a:solidFill>
                  <a:srgbClr val="C00000"/>
                </a:solidFill>
                <a:latin typeface="+mj-lt"/>
                <a:ea typeface="Verdana" pitchFamily="34" charset="0"/>
                <a:cs typeface="Arial" pitchFamily="34" charset="0"/>
              </a:rPr>
              <a:t>ebolavirus</a:t>
            </a:r>
            <a:r>
              <a:rPr lang="en-GB" altLang="en-US" sz="2400" b="1" dirty="0">
                <a:solidFill>
                  <a:srgbClr val="C00000"/>
                </a:solidFill>
                <a:latin typeface="+mj-lt"/>
                <a:ea typeface="Verdana" pitchFamily="34" charset="0"/>
                <a:cs typeface="Arial" pitchFamily="34" charset="0"/>
              </a:rPr>
              <a:t> (EBOV)</a:t>
            </a:r>
          </a:p>
          <a:p>
            <a:pPr lvl="2">
              <a:defRPr/>
            </a:pPr>
            <a:r>
              <a:rPr lang="en-GB" altLang="en-US" sz="2400" dirty="0" err="1">
                <a:latin typeface="+mj-lt"/>
                <a:ea typeface="Verdana" pitchFamily="34" charset="0"/>
                <a:cs typeface="Arial" pitchFamily="34" charset="0"/>
              </a:rPr>
              <a:t>Bundibugyo</a:t>
            </a:r>
            <a:r>
              <a:rPr lang="en-GB" altLang="en-US" sz="2400" dirty="0">
                <a:latin typeface="+mj-lt"/>
                <a:ea typeface="Verdana" pitchFamily="34" charset="0"/>
                <a:cs typeface="Arial" pitchFamily="34" charset="0"/>
              </a:rPr>
              <a:t> </a:t>
            </a:r>
            <a:r>
              <a:rPr lang="en-GB" altLang="en-US" sz="2400" dirty="0" err="1">
                <a:latin typeface="+mj-lt"/>
                <a:ea typeface="Verdana" pitchFamily="34" charset="0"/>
                <a:cs typeface="Arial" pitchFamily="34" charset="0"/>
              </a:rPr>
              <a:t>ebolavirus</a:t>
            </a:r>
            <a:r>
              <a:rPr lang="en-GB" altLang="en-US" sz="2400" dirty="0">
                <a:latin typeface="+mj-lt"/>
                <a:ea typeface="Verdana" pitchFamily="34" charset="0"/>
                <a:cs typeface="Arial" pitchFamily="34" charset="0"/>
              </a:rPr>
              <a:t> (BDBV)</a:t>
            </a:r>
          </a:p>
          <a:p>
            <a:pPr lvl="2">
              <a:defRPr/>
            </a:pPr>
            <a:r>
              <a:rPr lang="en-GB" altLang="en-US" sz="2400" dirty="0">
                <a:latin typeface="+mj-lt"/>
                <a:ea typeface="Verdana" pitchFamily="34" charset="0"/>
                <a:cs typeface="Arial" pitchFamily="34" charset="0"/>
              </a:rPr>
              <a:t>Reston </a:t>
            </a:r>
            <a:r>
              <a:rPr lang="en-GB" altLang="en-US" sz="2400" dirty="0" err="1">
                <a:latin typeface="+mj-lt"/>
                <a:ea typeface="Verdana" pitchFamily="34" charset="0"/>
                <a:cs typeface="Arial" pitchFamily="34" charset="0"/>
              </a:rPr>
              <a:t>ebolavirus</a:t>
            </a:r>
            <a:r>
              <a:rPr lang="en-GB" altLang="en-US" sz="2400" dirty="0">
                <a:latin typeface="+mj-lt"/>
                <a:ea typeface="Verdana" pitchFamily="34" charset="0"/>
                <a:cs typeface="Arial" pitchFamily="34" charset="0"/>
              </a:rPr>
              <a:t> (RESTV)</a:t>
            </a:r>
          </a:p>
          <a:p>
            <a:pPr lvl="2">
              <a:defRPr/>
            </a:pPr>
            <a:r>
              <a:rPr lang="en-GB" altLang="en-US" sz="2400" dirty="0">
                <a:latin typeface="+mj-lt"/>
                <a:ea typeface="Verdana" pitchFamily="34" charset="0"/>
                <a:cs typeface="Arial" pitchFamily="34" charset="0"/>
              </a:rPr>
              <a:t>Sudan </a:t>
            </a:r>
            <a:r>
              <a:rPr lang="en-GB" altLang="en-US" sz="2400" dirty="0" err="1">
                <a:latin typeface="+mj-lt"/>
                <a:ea typeface="Verdana" pitchFamily="34" charset="0"/>
                <a:cs typeface="Arial" pitchFamily="34" charset="0"/>
              </a:rPr>
              <a:t>ebolavirus</a:t>
            </a:r>
            <a:r>
              <a:rPr lang="en-GB" altLang="en-US" sz="2400" dirty="0">
                <a:latin typeface="+mj-lt"/>
                <a:ea typeface="Verdana" pitchFamily="34" charset="0"/>
                <a:cs typeface="Arial" pitchFamily="34" charset="0"/>
              </a:rPr>
              <a:t> (SUDV)</a:t>
            </a:r>
          </a:p>
          <a:p>
            <a:pPr lvl="2">
              <a:defRPr/>
            </a:pPr>
            <a:r>
              <a:rPr lang="en-GB" altLang="en-US" sz="2400" dirty="0" err="1">
                <a:latin typeface="+mj-lt"/>
                <a:ea typeface="Verdana" pitchFamily="34" charset="0"/>
                <a:cs typeface="Arial" pitchFamily="34" charset="0"/>
              </a:rPr>
              <a:t>Taï</a:t>
            </a:r>
            <a:r>
              <a:rPr lang="en-GB" altLang="en-US" sz="2400" dirty="0">
                <a:latin typeface="+mj-lt"/>
                <a:ea typeface="Verdana" pitchFamily="34" charset="0"/>
                <a:cs typeface="Arial" pitchFamily="34" charset="0"/>
              </a:rPr>
              <a:t> Forest ebolavirus (TAFV)</a:t>
            </a:r>
          </a:p>
          <a:p>
            <a:pPr lvl="2">
              <a:defRPr/>
            </a:pPr>
            <a:r>
              <a:rPr lang="en-GB" altLang="en-US" sz="2400" dirty="0" err="1">
                <a:latin typeface="+mj-lt"/>
                <a:ea typeface="Verdana" pitchFamily="34" charset="0"/>
                <a:cs typeface="Arial" pitchFamily="34" charset="0"/>
              </a:rPr>
              <a:t>Bombali</a:t>
            </a:r>
            <a:r>
              <a:rPr lang="en-GB" altLang="en-US" sz="2400" dirty="0">
                <a:latin typeface="+mj-lt"/>
                <a:ea typeface="Verdana" pitchFamily="34" charset="0"/>
                <a:cs typeface="Arial" pitchFamily="34" charset="0"/>
              </a:rPr>
              <a:t> (BOMV)</a:t>
            </a:r>
            <a:endParaRPr lang="en-US" altLang="en-US" i="1" dirty="0">
              <a:latin typeface="+mj-lt"/>
            </a:endParaRPr>
          </a:p>
          <a:p>
            <a:pPr lvl="1">
              <a:defRPr/>
            </a:pPr>
            <a:endParaRPr lang="en-GB" altLang="en-US" sz="2600" dirty="0">
              <a:latin typeface="+mj-lt"/>
              <a:ea typeface="Verdana" pitchFamily="34" charset="0"/>
              <a:cs typeface="Arial" pitchFamily="34" charset="0"/>
            </a:endParaRPr>
          </a:p>
          <a:p>
            <a:pPr>
              <a:defRPr/>
            </a:pPr>
            <a:endParaRPr lang="en-US" altLang="en-US" sz="2200" dirty="0">
              <a:latin typeface="+mj-lt"/>
              <a:ea typeface="Verdana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317753" y="2518404"/>
            <a:ext cx="5257798" cy="24181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91056" y="5365919"/>
            <a:ext cx="6199632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Le virus </a:t>
            </a:r>
            <a:r>
              <a:rPr lang="en-US" sz="2400" b="1" dirty="0" err="1"/>
              <a:t>dans</a:t>
            </a:r>
            <a:r>
              <a:rPr lang="en-US" sz="2400" b="1" dirty="0"/>
              <a:t> </a:t>
            </a:r>
            <a:r>
              <a:rPr lang="en-US" sz="2400" b="1" dirty="0" err="1"/>
              <a:t>cette</a:t>
            </a:r>
            <a:r>
              <a:rPr lang="en-US" sz="2400" b="1" dirty="0"/>
              <a:t> </a:t>
            </a:r>
            <a:r>
              <a:rPr lang="en-US" sz="2400" b="1" dirty="0" err="1">
                <a:cs typeface="Calibri" panose="020F0502020204030204" pitchFamily="34" charset="0"/>
              </a:rPr>
              <a:t>é</a:t>
            </a:r>
            <a:r>
              <a:rPr lang="en-US" sz="2400" b="1" dirty="0" err="1"/>
              <a:t>pid</a:t>
            </a:r>
            <a:r>
              <a:rPr lang="en-US" sz="2400" b="1" dirty="0" err="1">
                <a:cs typeface="Calibri" panose="020F0502020204030204" pitchFamily="34" charset="0"/>
              </a:rPr>
              <a:t>é</a:t>
            </a:r>
            <a:r>
              <a:rPr lang="en-US" sz="2400" b="1" dirty="0" err="1"/>
              <a:t>mie</a:t>
            </a:r>
            <a:r>
              <a:rPr lang="en-US" sz="2400" b="1" dirty="0"/>
              <a:t> </a:t>
            </a:r>
            <a:r>
              <a:rPr lang="en-US" sz="2400" b="1" dirty="0" err="1"/>
              <a:t>est</a:t>
            </a:r>
            <a:r>
              <a:rPr lang="en-US" sz="2400" b="1" dirty="0"/>
              <a:t> Ebola Zaire</a:t>
            </a:r>
            <a:endParaRPr lang="en-US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973710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4908"/>
            <a:ext cx="12192000" cy="866068"/>
          </a:xfrm>
        </p:spPr>
        <p:txBody>
          <a:bodyPr>
            <a:normAutofit/>
          </a:bodyPr>
          <a:lstStyle/>
          <a:p>
            <a:pPr defTabSz="508000">
              <a:lnSpc>
                <a:spcPct val="129000"/>
              </a:lnSpc>
              <a:spcBef>
                <a:spcPts val="0"/>
              </a:spcBef>
            </a:pPr>
            <a:r>
              <a:rPr lang="en-US" altLang="ko-KR" sz="3600" b="1" dirty="0">
                <a:solidFill>
                  <a:srgbClr val="000000"/>
                </a:solidFill>
                <a:latin typeface="+mn-lt"/>
              </a:rPr>
              <a:t>Points les plus </a:t>
            </a:r>
            <a:r>
              <a:rPr lang="en-US" altLang="ko-KR" sz="3600" b="1" dirty="0" err="1">
                <a:solidFill>
                  <a:srgbClr val="000000"/>
                </a:solidFill>
                <a:latin typeface="+mn-lt"/>
              </a:rPr>
              <a:t>importants</a:t>
            </a:r>
            <a:r>
              <a:rPr lang="en-US" altLang="ko-KR" sz="3600" b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ko-KR" sz="3600" b="1" dirty="0" err="1">
                <a:solidFill>
                  <a:srgbClr val="000000"/>
                </a:solidFill>
                <a:latin typeface="+mn-lt"/>
              </a:rPr>
              <a:t>concernant</a:t>
            </a:r>
            <a:r>
              <a:rPr lang="en-US" altLang="ko-KR" sz="3600" b="1" dirty="0">
                <a:solidFill>
                  <a:srgbClr val="000000"/>
                </a:solidFill>
                <a:latin typeface="+mn-lt"/>
              </a:rPr>
              <a:t> le virus Ebola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3"/>
          </p:nvPr>
        </p:nvSpPr>
        <p:spPr>
          <a:xfrm>
            <a:off x="635727" y="1142235"/>
            <a:ext cx="11260182" cy="5115743"/>
          </a:xfrm>
        </p:spPr>
        <p:txBody>
          <a:bodyPr>
            <a:normAutofit/>
          </a:bodyPr>
          <a:lstStyle/>
          <a:p>
            <a:r>
              <a:rPr lang="fr-FR" altLang="en-US" sz="2800" dirty="0"/>
              <a:t>Maladie </a:t>
            </a:r>
            <a:r>
              <a:rPr lang="fr-FR" sz="2800" dirty="0"/>
              <a:t>très </a:t>
            </a:r>
            <a:r>
              <a:rPr lang="fr-FR" altLang="en-US" sz="2800" dirty="0"/>
              <a:t>grave, souvent mortelle chez l’homme</a:t>
            </a:r>
          </a:p>
          <a:p>
            <a:r>
              <a:rPr lang="en-US" sz="2800" dirty="0"/>
              <a:t>Le virus </a:t>
            </a:r>
            <a:r>
              <a:rPr lang="en-US" sz="2800" dirty="0" err="1"/>
              <a:t>peut</a:t>
            </a:r>
            <a:r>
              <a:rPr lang="en-US" sz="2800" dirty="0"/>
              <a:t> </a:t>
            </a:r>
            <a:r>
              <a:rPr lang="en-US" sz="2800" dirty="0" err="1"/>
              <a:t>tuer</a:t>
            </a:r>
            <a:r>
              <a:rPr lang="en-US" sz="2800" dirty="0"/>
              <a:t> </a:t>
            </a:r>
            <a:r>
              <a:rPr lang="en-US" sz="2800" dirty="0" err="1"/>
              <a:t>très</a:t>
            </a:r>
            <a:r>
              <a:rPr lang="en-US" sz="2800" dirty="0"/>
              <a:t> </a:t>
            </a:r>
            <a:r>
              <a:rPr lang="en-US" sz="2800" dirty="0" err="1"/>
              <a:t>rapidement</a:t>
            </a:r>
            <a:endParaRPr lang="fr-FR" altLang="en-US" sz="2800" dirty="0"/>
          </a:p>
          <a:p>
            <a:r>
              <a:rPr lang="en-GB" altLang="ko-KR" sz="2800" dirty="0">
                <a:solidFill>
                  <a:srgbClr val="000000"/>
                </a:solidFill>
              </a:rPr>
              <a:t>On </a:t>
            </a:r>
            <a:r>
              <a:rPr lang="en-GB" altLang="ko-KR" sz="2800" dirty="0" err="1">
                <a:solidFill>
                  <a:srgbClr val="000000"/>
                </a:solidFill>
              </a:rPr>
              <a:t>peut</a:t>
            </a:r>
            <a:r>
              <a:rPr lang="en-GB" altLang="ko-KR" sz="2800" dirty="0">
                <a:solidFill>
                  <a:srgbClr val="000000"/>
                </a:solidFill>
              </a:rPr>
              <a:t> </a:t>
            </a:r>
            <a:r>
              <a:rPr lang="en-GB" altLang="ko-KR" sz="2800" dirty="0" err="1">
                <a:solidFill>
                  <a:srgbClr val="000000"/>
                </a:solidFill>
              </a:rPr>
              <a:t>gu</a:t>
            </a:r>
            <a:r>
              <a:rPr lang="en-US" sz="2800" dirty="0"/>
              <a:t>é</a:t>
            </a:r>
            <a:r>
              <a:rPr lang="en-GB" altLang="ko-KR" sz="2800" dirty="0" err="1">
                <a:solidFill>
                  <a:srgbClr val="000000"/>
                </a:solidFill>
              </a:rPr>
              <a:t>rir</a:t>
            </a:r>
            <a:r>
              <a:rPr lang="en-GB" altLang="ko-KR" sz="2800" dirty="0">
                <a:solidFill>
                  <a:srgbClr val="000000"/>
                </a:solidFill>
              </a:rPr>
              <a:t> de la MVE </a:t>
            </a:r>
            <a:r>
              <a:rPr lang="en-GB" altLang="ko-KR" sz="2800" dirty="0" err="1">
                <a:solidFill>
                  <a:srgbClr val="000000"/>
                </a:solidFill>
              </a:rPr>
              <a:t>si</a:t>
            </a:r>
            <a:r>
              <a:rPr lang="en-GB" altLang="ko-KR" sz="2800" dirty="0">
                <a:solidFill>
                  <a:srgbClr val="000000"/>
                </a:solidFill>
              </a:rPr>
              <a:t> on </a:t>
            </a:r>
            <a:r>
              <a:rPr lang="en-GB" altLang="ko-KR" sz="2800" dirty="0" err="1">
                <a:solidFill>
                  <a:srgbClr val="000000"/>
                </a:solidFill>
              </a:rPr>
              <a:t>va</a:t>
            </a:r>
            <a:r>
              <a:rPr lang="en-GB" altLang="ko-KR" sz="2800" dirty="0">
                <a:solidFill>
                  <a:srgbClr val="000000"/>
                </a:solidFill>
              </a:rPr>
              <a:t> au centre de santé </a:t>
            </a:r>
            <a:r>
              <a:rPr lang="fr-FR" sz="2800" dirty="0"/>
              <a:t>dès l’apparition des symptômes</a:t>
            </a:r>
            <a:endParaRPr lang="en-US" sz="2800" dirty="0"/>
          </a:p>
          <a:p>
            <a:r>
              <a:rPr lang="fr-FR" altLang="en-US" sz="2800" b="1" dirty="0">
                <a:solidFill>
                  <a:srgbClr val="C00000"/>
                </a:solidFill>
              </a:rPr>
              <a:t>Seulement la moitié des patients présente des saignements (souvent en phase terminale) </a:t>
            </a:r>
            <a:r>
              <a:rPr lang="fr-FR" altLang="en-US" sz="2800" dirty="0"/>
              <a:t>: peau, nez, bouche, diarrhées sanglantes, vomissements sanglants</a:t>
            </a:r>
            <a:endParaRPr lang="en-US" altLang="en-US" sz="2800" dirty="0">
              <a:ea typeface="Verdana" panose="020B0604030504040204" pitchFamily="34" charset="0"/>
              <a:cs typeface="Arial" panose="020B0604020202020204" pitchFamily="34" charset="0"/>
            </a:endParaRP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40520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524000" y="100322"/>
            <a:ext cx="9144000" cy="50927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Comment se </a:t>
            </a:r>
            <a:r>
              <a:rPr lang="en-US" dirty="0" err="1"/>
              <a:t>transmet</a:t>
            </a:r>
            <a:r>
              <a:rPr lang="en-US" dirty="0"/>
              <a:t> le virus Ebola ?</a:t>
            </a:r>
            <a:endParaRPr lang="en-US" sz="2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941" y="919008"/>
            <a:ext cx="7543800" cy="5829300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sz="half" idx="4294967295"/>
          </p:nvPr>
        </p:nvSpPr>
        <p:spPr>
          <a:xfrm>
            <a:off x="4497291" y="919008"/>
            <a:ext cx="3197417" cy="937224"/>
          </a:xfrm>
          <a:prstGeom prst="rect">
            <a:avLst/>
          </a:prstGeom>
          <a:solidFill>
            <a:srgbClr val="BFD5D7"/>
          </a:solidFill>
          <a:ln>
            <a:noFill/>
          </a:ln>
        </p:spPr>
        <p:txBody>
          <a:bodyPr>
            <a:noAutofit/>
          </a:bodyPr>
          <a:lstStyle/>
          <a:p>
            <a:pPr marL="0" indent="0" algn="ctr" eaLnBrk="1" hangingPunct="1">
              <a:buNone/>
            </a:pPr>
            <a:r>
              <a:rPr lang="fr-FR" altLang="en-US" sz="1800" dirty="0"/>
              <a:t>On pense que des chauves-souris frugivores sont les hôtes naturels du virus</a:t>
            </a:r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32553" y="1060704"/>
            <a:ext cx="4215520" cy="523036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5757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484547" y="2286001"/>
            <a:ext cx="915388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3600">
                <a:solidFill>
                  <a:schemeClr val="tx1"/>
                </a:solidFill>
                <a:latin typeface="Lydian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3600">
                <a:solidFill>
                  <a:schemeClr val="tx1"/>
                </a:solidFill>
                <a:latin typeface="Lydian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3200">
                <a:solidFill>
                  <a:schemeClr val="tx1"/>
                </a:solidFill>
                <a:latin typeface="Lydian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2800">
                <a:solidFill>
                  <a:schemeClr val="tx1"/>
                </a:solidFill>
                <a:latin typeface="Lydian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FF00"/>
              </a:buClr>
              <a:buSzPct val="150000"/>
              <a:buChar char="•"/>
              <a:defRPr sz="2400">
                <a:solidFill>
                  <a:schemeClr val="tx1"/>
                </a:solidFill>
                <a:latin typeface="Lydian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None/>
              <a:defRPr/>
            </a:pPr>
            <a:r>
              <a:rPr lang="en-US" sz="4400" b="1" dirty="0" err="1">
                <a:latin typeface="Arial" panose="020B0604020202020204" pitchFamily="34" charset="0"/>
                <a:cs typeface="Arial" panose="020B0604020202020204" pitchFamily="34" charset="0"/>
              </a:rPr>
              <a:t>L’infection</a:t>
            </a:r>
            <a:endParaRPr lang="en-US" altLang="fr-FR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873770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quarter" idx="13"/>
          </p:nvPr>
        </p:nvSpPr>
        <p:spPr>
          <a:xfrm>
            <a:off x="653143" y="1114476"/>
            <a:ext cx="10885713" cy="4522254"/>
          </a:xfrm>
        </p:spPr>
        <p:txBody>
          <a:bodyPr>
            <a:normAutofit fontScale="92500"/>
          </a:bodyPr>
          <a:lstStyle/>
          <a:p>
            <a:r>
              <a:rPr lang="fr-FR" sz="2400" dirty="0"/>
              <a:t>Etes en </a:t>
            </a:r>
            <a:r>
              <a:rPr lang="fr-FR" sz="2400" b="1" dirty="0">
                <a:solidFill>
                  <a:srgbClr val="C00000"/>
                </a:solidFill>
              </a:rPr>
              <a:t>CONTACT DIRECT </a:t>
            </a:r>
            <a:r>
              <a:rPr lang="fr-FR" sz="2400" dirty="0"/>
              <a:t>avec une personne malade ou morte d’Ebola</a:t>
            </a:r>
          </a:p>
          <a:p>
            <a:r>
              <a:rPr lang="fr-FR" sz="2400" b="1" dirty="0">
                <a:solidFill>
                  <a:srgbClr val="C00000"/>
                </a:solidFill>
              </a:rPr>
              <a:t>TOUCHEZ</a:t>
            </a:r>
            <a:r>
              <a:rPr lang="fr-FR" sz="2400" dirty="0"/>
              <a:t> les fluides corporels </a:t>
            </a:r>
            <a:r>
              <a:rPr lang="fr-FR" altLang="en-US" sz="2400" dirty="0">
                <a:cs typeface="Calibri" panose="020F0502020204030204" pitchFamily="34" charset="0"/>
              </a:rPr>
              <a:t>d’une personne malade ou morte d’Ebola </a:t>
            </a:r>
          </a:p>
          <a:p>
            <a:pPr>
              <a:defRPr/>
            </a:pPr>
            <a:r>
              <a:rPr lang="fr-FR" altLang="en-US" sz="2400" b="1" dirty="0">
                <a:solidFill>
                  <a:srgbClr val="C00000"/>
                </a:solidFill>
                <a:cs typeface="Calibri" panose="020F0502020204030204" pitchFamily="34" charset="0"/>
              </a:rPr>
              <a:t>PRENEZ  SOIN </a:t>
            </a:r>
            <a:r>
              <a:rPr lang="fr-FR" altLang="en-US" sz="2400" dirty="0">
                <a:cs typeface="Calibri" panose="020F0502020204030204" pitchFamily="34" charset="0"/>
              </a:rPr>
              <a:t>d’une personne malade ou morte d’Ebola </a:t>
            </a:r>
          </a:p>
          <a:p>
            <a:pPr>
              <a:defRPr/>
            </a:pPr>
            <a:r>
              <a:rPr lang="fr-FR" sz="2400" b="1" dirty="0">
                <a:solidFill>
                  <a:srgbClr val="C00000"/>
                </a:solidFill>
              </a:rPr>
              <a:t>TOUCHEZ</a:t>
            </a:r>
            <a:r>
              <a:rPr lang="fr-FR" altLang="en-US" sz="2400" dirty="0">
                <a:cs typeface="Calibri" panose="020F0502020204030204" pitchFamily="34" charset="0"/>
              </a:rPr>
              <a:t> ou </a:t>
            </a:r>
            <a:r>
              <a:rPr lang="fr-FR" altLang="en-US" sz="2400" b="1" dirty="0">
                <a:solidFill>
                  <a:srgbClr val="C00000"/>
                </a:solidFill>
                <a:cs typeface="Calibri" panose="020F0502020204030204" pitchFamily="34" charset="0"/>
              </a:rPr>
              <a:t>LAVEZ</a:t>
            </a:r>
            <a:r>
              <a:rPr lang="fr-FR" altLang="en-US" sz="2400" dirty="0">
                <a:cs typeface="Calibri" panose="020F0502020204030204" pitchFamily="34" charset="0"/>
              </a:rPr>
              <a:t> le corps d’une personne malade ou morte d’Ebola</a:t>
            </a:r>
          </a:p>
          <a:p>
            <a:pPr>
              <a:defRPr/>
            </a:pPr>
            <a:r>
              <a:rPr lang="fr-FR" sz="2400" b="1" dirty="0">
                <a:solidFill>
                  <a:srgbClr val="C00000"/>
                </a:solidFill>
              </a:rPr>
              <a:t>TOUCHEZ</a:t>
            </a:r>
            <a:r>
              <a:rPr lang="fr-FR" altLang="en-US" sz="2400" dirty="0">
                <a:cs typeface="Calibri" panose="020F0502020204030204" pitchFamily="34" charset="0"/>
              </a:rPr>
              <a:t> </a:t>
            </a:r>
            <a:r>
              <a:rPr lang="fr-FR" altLang="en-US" sz="2400" dirty="0"/>
              <a:t>l</a:t>
            </a:r>
            <a:r>
              <a:rPr lang="fr-FR" sz="2400" dirty="0"/>
              <a:t>es objets contaminés d’une personne malade ou morte d’Ebola</a:t>
            </a:r>
          </a:p>
          <a:p>
            <a:pPr>
              <a:defRPr/>
            </a:pPr>
            <a:r>
              <a:rPr lang="fr-FR" altLang="en-US" sz="2400" b="1" dirty="0">
                <a:solidFill>
                  <a:srgbClr val="C00000"/>
                </a:solidFill>
                <a:cs typeface="Calibri" panose="020F0502020204030204" pitchFamily="34" charset="0"/>
              </a:rPr>
              <a:t>AVEZ DES RAPPORTS SEXUELS </a:t>
            </a:r>
            <a:r>
              <a:rPr lang="fr-FR" altLang="en-US" sz="2400" dirty="0">
                <a:cs typeface="Calibri" panose="020F0502020204030204" pitchFamily="34" charset="0"/>
              </a:rPr>
              <a:t>sans utiliser de préservatifs avec une personne qui est guérie de l’Ebola récemment</a:t>
            </a:r>
          </a:p>
          <a:p>
            <a:r>
              <a:rPr lang="fr-FR" altLang="en-US" sz="2400" dirty="0">
                <a:cs typeface="Calibri" panose="020F0502020204030204" pitchFamily="34" charset="0"/>
              </a:rPr>
              <a:t>Vous vous piquez avec une aiguille ou du matériel utilisé sur un patient malade d’Ebola </a:t>
            </a:r>
            <a:endParaRPr lang="en-US" altLang="en-US" sz="2400" dirty="0"/>
          </a:p>
          <a:p>
            <a:r>
              <a:rPr lang="fr-FR" sz="2400" dirty="0">
                <a:cs typeface="Calibri" panose="020F0502020204030204" pitchFamily="34" charset="0"/>
              </a:rPr>
              <a:t>Manipulez</a:t>
            </a:r>
            <a:r>
              <a:rPr lang="fr-FR" sz="2400" dirty="0"/>
              <a:t> la viande </a:t>
            </a:r>
            <a:r>
              <a:rPr lang="fr-FR" sz="2400" b="1" dirty="0">
                <a:solidFill>
                  <a:srgbClr val="C00000"/>
                </a:solidFill>
              </a:rPr>
              <a:t>CRUE</a:t>
            </a:r>
            <a:r>
              <a:rPr lang="fr-FR" sz="2400" dirty="0"/>
              <a:t> des animaux </a:t>
            </a:r>
            <a:r>
              <a:rPr lang="en-GB" altLang="ko-KR" sz="2400" dirty="0" err="1">
                <a:solidFill>
                  <a:srgbClr val="000000"/>
                </a:solidFill>
              </a:rPr>
              <a:t>malades</a:t>
            </a:r>
            <a:r>
              <a:rPr lang="en-GB" altLang="ko-KR" sz="2400" dirty="0">
                <a:solidFill>
                  <a:srgbClr val="000000"/>
                </a:solidFill>
              </a:rPr>
              <a:t>, </a:t>
            </a:r>
            <a:r>
              <a:rPr lang="en-GB" altLang="ko-KR" sz="2400" dirty="0" err="1">
                <a:solidFill>
                  <a:srgbClr val="000000"/>
                </a:solidFill>
              </a:rPr>
              <a:t>ou</a:t>
            </a:r>
            <a:r>
              <a:rPr lang="en-GB" altLang="ko-KR" sz="2400" dirty="0">
                <a:solidFill>
                  <a:srgbClr val="000000"/>
                </a:solidFill>
              </a:rPr>
              <a:t> </a:t>
            </a:r>
            <a:r>
              <a:rPr lang="en-GB" altLang="ko-KR" sz="2400" dirty="0" err="1">
                <a:solidFill>
                  <a:srgbClr val="000000"/>
                </a:solidFill>
              </a:rPr>
              <a:t>trouv</a:t>
            </a:r>
            <a:r>
              <a:rPr lang="fr-FR" altLang="en-US" sz="2400" dirty="0">
                <a:cs typeface="Calibri" panose="020F0502020204030204" pitchFamily="34" charset="0"/>
              </a:rPr>
              <a:t>é</a:t>
            </a:r>
            <a:r>
              <a:rPr lang="en-GB" altLang="ko-KR" sz="2400" dirty="0">
                <a:solidFill>
                  <a:srgbClr val="000000"/>
                </a:solidFill>
              </a:rPr>
              <a:t>s </a:t>
            </a:r>
            <a:r>
              <a:rPr lang="en-GB" altLang="ko-KR" sz="2400" dirty="0" err="1">
                <a:solidFill>
                  <a:srgbClr val="000000"/>
                </a:solidFill>
              </a:rPr>
              <a:t>morts</a:t>
            </a:r>
            <a:r>
              <a:rPr lang="en-GB" altLang="ko-KR" sz="2400" dirty="0">
                <a:solidFill>
                  <a:srgbClr val="000000"/>
                </a:solidFill>
              </a:rPr>
              <a:t> </a:t>
            </a:r>
            <a:r>
              <a:rPr lang="en-GB" altLang="ko-KR" sz="2400" dirty="0" err="1">
                <a:solidFill>
                  <a:srgbClr val="000000"/>
                </a:solidFill>
              </a:rPr>
              <a:t>en</a:t>
            </a:r>
            <a:r>
              <a:rPr lang="en-GB" altLang="ko-KR" sz="2400" dirty="0">
                <a:solidFill>
                  <a:srgbClr val="000000"/>
                </a:solidFill>
              </a:rPr>
              <a:t> </a:t>
            </a:r>
            <a:r>
              <a:rPr lang="en-GB" altLang="ko-KR" sz="2400" dirty="0" err="1">
                <a:solidFill>
                  <a:srgbClr val="000000"/>
                </a:solidFill>
              </a:rPr>
              <a:t>brousse</a:t>
            </a:r>
            <a:r>
              <a:rPr lang="en-GB" altLang="ko-KR" sz="2400" dirty="0">
                <a:solidFill>
                  <a:srgbClr val="000000"/>
                </a:solidFill>
              </a:rPr>
              <a:t> et </a:t>
            </a:r>
            <a:r>
              <a:rPr lang="en-GB" altLang="ko-KR" sz="2400" dirty="0" err="1">
                <a:solidFill>
                  <a:srgbClr val="000000"/>
                </a:solidFill>
              </a:rPr>
              <a:t>infectés</a:t>
            </a:r>
            <a:r>
              <a:rPr lang="en-GB" altLang="ko-KR" sz="2400" dirty="0">
                <a:solidFill>
                  <a:srgbClr val="000000"/>
                </a:solidFill>
              </a:rPr>
              <a:t> par le virus</a:t>
            </a:r>
            <a:endParaRPr lang="en-US" altLang="ko-KR" sz="2400" dirty="0">
              <a:solidFill>
                <a:srgbClr val="000000"/>
              </a:solidFill>
            </a:endParaRPr>
          </a:p>
          <a:p>
            <a:pPr lvl="0"/>
            <a:r>
              <a:rPr lang="fr-FR" sz="2400" dirty="0">
                <a:cs typeface="Calibri" panose="020F0502020204030204" pitchFamily="34" charset="0"/>
              </a:rPr>
              <a:t>Manipulez des fruits rongés par des chauves souris</a:t>
            </a:r>
            <a:endParaRPr lang="en-US" sz="2400" dirty="0"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0868" y="5731653"/>
            <a:ext cx="8281851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>
                <a:solidFill>
                  <a:srgbClr val="C00000"/>
                </a:solidFill>
              </a:rPr>
              <a:t>Le virus ne se </a:t>
            </a:r>
            <a:r>
              <a:rPr lang="en-US" sz="3200" b="1" dirty="0" err="1">
                <a:solidFill>
                  <a:srgbClr val="C00000"/>
                </a:solidFill>
              </a:rPr>
              <a:t>transmet</a:t>
            </a:r>
            <a:r>
              <a:rPr lang="en-US" sz="3200" b="1" dirty="0">
                <a:solidFill>
                  <a:srgbClr val="C00000"/>
                </a:solidFill>
              </a:rPr>
              <a:t> </a:t>
            </a:r>
            <a:r>
              <a:rPr lang="en-US" sz="3200" b="1" dirty="0" err="1">
                <a:solidFill>
                  <a:srgbClr val="C00000"/>
                </a:solidFill>
              </a:rPr>
              <a:t>ni</a:t>
            </a:r>
            <a:r>
              <a:rPr lang="en-US" sz="3200" b="1" dirty="0">
                <a:solidFill>
                  <a:srgbClr val="C00000"/>
                </a:solidFill>
              </a:rPr>
              <a:t> par </a:t>
            </a:r>
            <a:r>
              <a:rPr lang="en-US" sz="3200" b="1" dirty="0" err="1">
                <a:solidFill>
                  <a:srgbClr val="C00000"/>
                </a:solidFill>
              </a:rPr>
              <a:t>l’air</a:t>
            </a:r>
            <a:r>
              <a:rPr lang="en-US" sz="3200" b="1" dirty="0">
                <a:solidFill>
                  <a:srgbClr val="C00000"/>
                </a:solidFill>
              </a:rPr>
              <a:t>, </a:t>
            </a:r>
            <a:r>
              <a:rPr lang="en-US" sz="3200" b="1" dirty="0" err="1">
                <a:solidFill>
                  <a:srgbClr val="C00000"/>
                </a:solidFill>
              </a:rPr>
              <a:t>ni</a:t>
            </a:r>
            <a:r>
              <a:rPr lang="en-US" sz="3200" b="1" dirty="0">
                <a:solidFill>
                  <a:srgbClr val="C00000"/>
                </a:solidFill>
              </a:rPr>
              <a:t> par </a:t>
            </a:r>
            <a:r>
              <a:rPr lang="en-US" sz="3200" b="1" dirty="0" err="1">
                <a:solidFill>
                  <a:srgbClr val="C00000"/>
                </a:solidFill>
              </a:rPr>
              <a:t>l’eau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76200"/>
            <a:ext cx="12192000" cy="829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en-US" sz="3600" b="1" dirty="0" err="1"/>
              <a:t>Vous</a:t>
            </a:r>
            <a:r>
              <a:rPr lang="en-US" sz="3600" b="1" dirty="0"/>
              <a:t> </a:t>
            </a:r>
            <a:r>
              <a:rPr lang="en-US" sz="3600" b="1" dirty="0" err="1"/>
              <a:t>risquez</a:t>
            </a:r>
            <a:r>
              <a:rPr lang="en-US" sz="3600" b="1" dirty="0"/>
              <a:t> </a:t>
            </a:r>
            <a:r>
              <a:rPr lang="en-US" sz="3600" b="1" dirty="0" err="1"/>
              <a:t>d’avoir</a:t>
            </a:r>
            <a:r>
              <a:rPr lang="en-US" sz="3600" b="1" dirty="0"/>
              <a:t> Ebola </a:t>
            </a:r>
            <a:r>
              <a:rPr lang="en-US" sz="3600" b="1" dirty="0" err="1"/>
              <a:t>si</a:t>
            </a:r>
            <a:r>
              <a:rPr lang="en-US" sz="3600" b="1" dirty="0"/>
              <a:t> </a:t>
            </a:r>
            <a:r>
              <a:rPr lang="en-US" sz="3600" b="1" dirty="0" err="1"/>
              <a:t>vous</a:t>
            </a:r>
            <a:r>
              <a:rPr lang="en-US" sz="3600" b="1" dirty="0"/>
              <a:t>… </a:t>
            </a:r>
          </a:p>
        </p:txBody>
      </p:sp>
    </p:spTree>
    <p:extLst>
      <p:ext uri="{BB962C8B-B14F-4D97-AF65-F5344CB8AC3E}">
        <p14:creationId xmlns:p14="http://schemas.microsoft.com/office/powerpoint/2010/main" val="1375584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ppt1B35.tm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ppt1B35.tmp</Template>
  <TotalTime>11603</TotalTime>
  <Words>989</Words>
  <Application>Microsoft Office PowerPoint</Application>
  <PresentationFormat>Widescreen</PresentationFormat>
  <Paragraphs>179</Paragraphs>
  <Slides>24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맑은 고딕</vt:lpstr>
      <vt:lpstr>Arial</vt:lpstr>
      <vt:lpstr>Calibri</vt:lpstr>
      <vt:lpstr>Lydian</vt:lpstr>
      <vt:lpstr>Times New Roman</vt:lpstr>
      <vt:lpstr>Verdana</vt:lpstr>
      <vt:lpstr>ppt1B35.tmp</vt:lpstr>
      <vt:lpstr>Session 6 Ebola, c'est quoi ?</vt:lpstr>
      <vt:lpstr>Objectifs de la session 6</vt:lpstr>
      <vt:lpstr>La réponse : derniers chiffres </vt:lpstr>
      <vt:lpstr>PowerPoint Presentation</vt:lpstr>
      <vt:lpstr>Etiologie de la MVE</vt:lpstr>
      <vt:lpstr>Points les plus importants concernant le virus Ebola</vt:lpstr>
      <vt:lpstr>PowerPoint Presentation</vt:lpstr>
      <vt:lpstr>PowerPoint Presentation</vt:lpstr>
      <vt:lpstr>Vous risquez d’avoir Ebola si vous… </vt:lpstr>
      <vt:lpstr>Quand la personne malade est-elle contagieuse ?</vt:lpstr>
      <vt:lpstr>Le virus se trouve dans TOUS les fluides corporels d’une personne infectée et sur les objets touchés par la personne malade</vt:lpstr>
      <vt:lpstr>Progression de la maladie : symptômes </vt:lpstr>
      <vt:lpstr>C’est peut être…</vt:lpstr>
      <vt:lpstr>PowerPoint Presentation</vt:lpstr>
      <vt:lpstr>Comment la maladie affecte la femme enceinte et le bébé ?</vt:lpstr>
      <vt:lpstr>Le virus Ebola est dans le lait maternel</vt:lpstr>
      <vt:lpstr>Le virus Ebola est dans le sperme</vt:lpstr>
      <vt:lpstr>Recommandations pour l’homme guéri</vt:lpstr>
      <vt:lpstr>PowerPoint Presentation</vt:lpstr>
      <vt:lpstr>PowerPoint Presentation</vt:lpstr>
      <vt:lpstr>PowerPoint Presentation</vt:lpstr>
      <vt:lpstr>Le virus Ebola est fragile</vt:lpstr>
      <vt:lpstr>PowerPoint Presentation</vt:lpstr>
      <vt:lpstr>PowerPoint Presentation</vt:lpstr>
    </vt:vector>
  </TitlesOfParts>
  <Company>Centers for Disease Control and Prevention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EPUser</dc:creator>
  <cp:lastModifiedBy>Djoukoua Dapre</cp:lastModifiedBy>
  <cp:revision>95</cp:revision>
  <dcterms:created xsi:type="dcterms:W3CDTF">2019-07-07T17:38:06Z</dcterms:created>
  <dcterms:modified xsi:type="dcterms:W3CDTF">2019-11-10T08:28:31Z</dcterms:modified>
</cp:coreProperties>
</file>