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2" r:id="rId2"/>
    <p:sldId id="273" r:id="rId3"/>
    <p:sldId id="276" r:id="rId4"/>
    <p:sldId id="257" r:id="rId5"/>
    <p:sldId id="259" r:id="rId6"/>
    <p:sldId id="266" r:id="rId7"/>
    <p:sldId id="267" r:id="rId8"/>
    <p:sldId id="264" r:id="rId9"/>
    <p:sldId id="258" r:id="rId10"/>
    <p:sldId id="265" r:id="rId11"/>
    <p:sldId id="27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865" autoAdjust="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916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E62689-822C-0F4B-9858-60F56BCF8829}" type="doc">
      <dgm:prSet loTypeId="urn:microsoft.com/office/officeart/2005/8/layout/pyramid1" loCatId="" qsTypeId="urn:microsoft.com/office/officeart/2005/8/quickstyle/simple1" qsCatId="simple" csTypeId="urn:microsoft.com/office/officeart/2005/8/colors/accent1_5" csCatId="accent1" phldr="1"/>
      <dgm:spPr/>
    </dgm:pt>
    <dgm:pt modelId="{19609438-F1F3-DC4E-8640-FC3A3A3DF078}">
      <dgm:prSet phldrT="[Text]" custT="1"/>
      <dgm:spPr/>
      <dgm:t>
        <a:bodyPr/>
        <a:lstStyle/>
        <a:p>
          <a:endParaRPr lang="en-GB" sz="2600" b="0" dirty="0"/>
        </a:p>
        <a:p>
          <a:endParaRPr lang="en-GB" sz="2600" b="0" dirty="0"/>
        </a:p>
        <a:p>
          <a:r>
            <a:rPr lang="en-GB" sz="2400" b="1" dirty="0" err="1">
              <a:solidFill>
                <a:schemeClr val="bg1"/>
              </a:solidFill>
            </a:rPr>
            <a:t>Communautés</a:t>
          </a:r>
          <a:r>
            <a:rPr lang="en-GB" sz="2400" b="1" dirty="0">
              <a:solidFill>
                <a:schemeClr val="bg1"/>
              </a:solidFill>
            </a:rPr>
            <a:t> </a:t>
          </a:r>
          <a:br>
            <a:rPr lang="en-GB" sz="2400" b="1" dirty="0">
              <a:solidFill>
                <a:schemeClr val="bg1"/>
              </a:solidFill>
            </a:rPr>
          </a:br>
          <a:r>
            <a:rPr lang="en-GB" sz="2400" b="1" dirty="0" err="1">
              <a:solidFill>
                <a:schemeClr val="bg1"/>
              </a:solidFill>
            </a:rPr>
            <a:t>résilientes</a:t>
          </a:r>
          <a:endParaRPr lang="en-GB" sz="2400" b="0" dirty="0">
            <a:solidFill>
              <a:schemeClr val="bg1"/>
            </a:solidFill>
          </a:endParaRPr>
        </a:p>
      </dgm:t>
    </dgm:pt>
    <dgm:pt modelId="{DFA5F4F7-B399-1043-8456-15C50FECAAD1}" type="parTrans" cxnId="{35DB5860-4585-C94B-980C-6219C5BFBC0A}">
      <dgm:prSet/>
      <dgm:spPr/>
      <dgm:t>
        <a:bodyPr/>
        <a:lstStyle/>
        <a:p>
          <a:endParaRPr lang="en-GB" sz="3200" b="0"/>
        </a:p>
      </dgm:t>
    </dgm:pt>
    <dgm:pt modelId="{1E4C94FB-F50B-A44C-9F45-AE46DAAB95DE}" type="sibTrans" cxnId="{35DB5860-4585-C94B-980C-6219C5BFBC0A}">
      <dgm:prSet/>
      <dgm:spPr/>
      <dgm:t>
        <a:bodyPr/>
        <a:lstStyle/>
        <a:p>
          <a:endParaRPr lang="en-GB" sz="3200" b="0"/>
        </a:p>
      </dgm:t>
    </dgm:pt>
    <dgm:pt modelId="{8D7A6326-BC07-AB49-BFF5-FE8A0EA5E251}">
      <dgm:prSet phldrT="[Text]" custT="1"/>
      <dgm:spPr/>
      <dgm:t>
        <a:bodyPr/>
        <a:lstStyle/>
        <a:p>
          <a:r>
            <a:rPr lang="fr-FR" sz="3200" b="1" dirty="0"/>
            <a:t>Acceptation de la réponse</a:t>
          </a:r>
          <a:endParaRPr lang="en-GB" sz="3200" b="0" dirty="0"/>
        </a:p>
      </dgm:t>
    </dgm:pt>
    <dgm:pt modelId="{8C376AAD-25F2-8C45-B28C-212D51A0474F}" type="parTrans" cxnId="{8F3AA02D-6113-E04A-9ED3-EF42EFA199A3}">
      <dgm:prSet/>
      <dgm:spPr/>
      <dgm:t>
        <a:bodyPr/>
        <a:lstStyle/>
        <a:p>
          <a:endParaRPr lang="en-GB" sz="3200" b="0"/>
        </a:p>
      </dgm:t>
    </dgm:pt>
    <dgm:pt modelId="{F6FD7A12-632D-4D4A-B559-40A3EF025895}" type="sibTrans" cxnId="{8F3AA02D-6113-E04A-9ED3-EF42EFA199A3}">
      <dgm:prSet/>
      <dgm:spPr/>
      <dgm:t>
        <a:bodyPr/>
        <a:lstStyle/>
        <a:p>
          <a:endParaRPr lang="en-GB" sz="3200" b="0"/>
        </a:p>
      </dgm:t>
    </dgm:pt>
    <dgm:pt modelId="{E4A07D01-EE73-D444-A4C9-3D67B24A53F0}">
      <dgm:prSet phldrT="[Text]" custT="1"/>
      <dgm:spPr/>
      <dgm:t>
        <a:bodyPr/>
        <a:lstStyle/>
        <a:p>
          <a:r>
            <a:rPr lang="fr-FR" sz="3200" b="1" dirty="0"/>
            <a:t>Redevabilité accrue envers les communautés</a:t>
          </a:r>
          <a:endParaRPr lang="en-GB" sz="3200" b="0" dirty="0"/>
        </a:p>
      </dgm:t>
    </dgm:pt>
    <dgm:pt modelId="{D6FD213C-969A-B845-AE37-E1014FBB44DB}" type="parTrans" cxnId="{95254598-A6EF-9A4F-96C9-585E83699097}">
      <dgm:prSet/>
      <dgm:spPr/>
      <dgm:t>
        <a:bodyPr/>
        <a:lstStyle/>
        <a:p>
          <a:endParaRPr lang="en-GB" sz="3200" b="0"/>
        </a:p>
      </dgm:t>
    </dgm:pt>
    <dgm:pt modelId="{62EB512E-6A5E-B54B-BE70-FA8149C33D47}" type="sibTrans" cxnId="{95254598-A6EF-9A4F-96C9-585E83699097}">
      <dgm:prSet/>
      <dgm:spPr/>
      <dgm:t>
        <a:bodyPr/>
        <a:lstStyle/>
        <a:p>
          <a:endParaRPr lang="en-GB" sz="3200" b="0"/>
        </a:p>
      </dgm:t>
    </dgm:pt>
    <dgm:pt modelId="{2FE2C854-CF5A-3342-B7FF-63673CA9F475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600" b="1" dirty="0"/>
            <a:t>Appropriation et participation communautaires</a:t>
          </a:r>
          <a:endParaRPr lang="en-GB" sz="2600" b="0" dirty="0"/>
        </a:p>
      </dgm:t>
    </dgm:pt>
    <dgm:pt modelId="{E49169C1-FD72-3B44-B459-3EC632860EE4}" type="parTrans" cxnId="{B8A36CE2-CDBD-3543-802E-7D626285B340}">
      <dgm:prSet/>
      <dgm:spPr/>
      <dgm:t>
        <a:bodyPr/>
        <a:lstStyle/>
        <a:p>
          <a:endParaRPr lang="en-US" b="0"/>
        </a:p>
      </dgm:t>
    </dgm:pt>
    <dgm:pt modelId="{2140DDE5-03DF-4C4E-A2EC-61D7299C4117}" type="sibTrans" cxnId="{B8A36CE2-CDBD-3543-802E-7D626285B340}">
      <dgm:prSet/>
      <dgm:spPr/>
      <dgm:t>
        <a:bodyPr/>
        <a:lstStyle/>
        <a:p>
          <a:endParaRPr lang="en-US" b="0"/>
        </a:p>
      </dgm:t>
    </dgm:pt>
    <dgm:pt modelId="{AADA31B5-BF03-BC41-9FBD-0939CD475C32}" type="pres">
      <dgm:prSet presAssocID="{0AE62689-822C-0F4B-9858-60F56BCF8829}" presName="Name0" presStyleCnt="0">
        <dgm:presLayoutVars>
          <dgm:dir/>
          <dgm:animLvl val="lvl"/>
          <dgm:resizeHandles val="exact"/>
        </dgm:presLayoutVars>
      </dgm:prSet>
      <dgm:spPr/>
    </dgm:pt>
    <dgm:pt modelId="{9961FD50-77BC-614D-A7C0-EFADC97B9FE4}" type="pres">
      <dgm:prSet presAssocID="{19609438-F1F3-DC4E-8640-FC3A3A3DF078}" presName="Name8" presStyleCnt="0"/>
      <dgm:spPr/>
    </dgm:pt>
    <dgm:pt modelId="{45DCF7D6-0FAD-8942-A8D2-F235B2F7A211}" type="pres">
      <dgm:prSet presAssocID="{19609438-F1F3-DC4E-8640-FC3A3A3DF078}" presName="level" presStyleLbl="node1" presStyleIdx="0" presStyleCnt="4" custScaleX="106444" custScaleY="71815">
        <dgm:presLayoutVars>
          <dgm:chMax val="1"/>
          <dgm:bulletEnabled val="1"/>
        </dgm:presLayoutVars>
      </dgm:prSet>
      <dgm:spPr/>
    </dgm:pt>
    <dgm:pt modelId="{7DD066EE-D86F-6149-AA99-5E9DC71B421F}" type="pres">
      <dgm:prSet presAssocID="{19609438-F1F3-DC4E-8640-FC3A3A3DF07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671EBBE-48AB-EA4B-B56A-FFDF3E571B67}" type="pres">
      <dgm:prSet presAssocID="{2FE2C854-CF5A-3342-B7FF-63673CA9F475}" presName="Name8" presStyleCnt="0"/>
      <dgm:spPr/>
    </dgm:pt>
    <dgm:pt modelId="{9482BC0E-99C5-B045-A372-509C8E58AAA1}" type="pres">
      <dgm:prSet presAssocID="{2FE2C854-CF5A-3342-B7FF-63673CA9F475}" presName="level" presStyleLbl="node1" presStyleIdx="1" presStyleCnt="4" custScaleX="103610" custScaleY="64837">
        <dgm:presLayoutVars>
          <dgm:chMax val="1"/>
          <dgm:bulletEnabled val="1"/>
        </dgm:presLayoutVars>
      </dgm:prSet>
      <dgm:spPr/>
    </dgm:pt>
    <dgm:pt modelId="{4812710B-068F-F242-B275-5EA0197DF43D}" type="pres">
      <dgm:prSet presAssocID="{2FE2C854-CF5A-3342-B7FF-63673CA9F47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96E5659-A02A-9946-8DA4-874D16DDD921}" type="pres">
      <dgm:prSet presAssocID="{8D7A6326-BC07-AB49-BFF5-FE8A0EA5E251}" presName="Name8" presStyleCnt="0"/>
      <dgm:spPr/>
    </dgm:pt>
    <dgm:pt modelId="{5C8D5BAB-5F4B-884A-AAE2-0D0CDAC5C348}" type="pres">
      <dgm:prSet presAssocID="{8D7A6326-BC07-AB49-BFF5-FE8A0EA5E251}" presName="level" presStyleLbl="node1" presStyleIdx="2" presStyleCnt="4" custScaleX="102182" custScaleY="41800">
        <dgm:presLayoutVars>
          <dgm:chMax val="1"/>
          <dgm:bulletEnabled val="1"/>
        </dgm:presLayoutVars>
      </dgm:prSet>
      <dgm:spPr/>
    </dgm:pt>
    <dgm:pt modelId="{4DFB7325-5BB4-3840-BD65-5749C6246F65}" type="pres">
      <dgm:prSet presAssocID="{8D7A6326-BC07-AB49-BFF5-FE8A0EA5E25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7979840-4BB2-7247-82BE-3F8A4E00EE8F}" type="pres">
      <dgm:prSet presAssocID="{E4A07D01-EE73-D444-A4C9-3D67B24A53F0}" presName="Name8" presStyleCnt="0"/>
      <dgm:spPr/>
    </dgm:pt>
    <dgm:pt modelId="{A8D5F5A1-CF4D-5F48-BF11-123F18BDEDEB}" type="pres">
      <dgm:prSet presAssocID="{E4A07D01-EE73-D444-A4C9-3D67B24A53F0}" presName="level" presStyleLbl="node1" presStyleIdx="3" presStyleCnt="4" custScaleY="41780" custLinFactNeighborX="-3951" custLinFactNeighborY="-2116">
        <dgm:presLayoutVars>
          <dgm:chMax val="1"/>
          <dgm:bulletEnabled val="1"/>
        </dgm:presLayoutVars>
      </dgm:prSet>
      <dgm:spPr/>
    </dgm:pt>
    <dgm:pt modelId="{8FAC2C44-414C-8A4E-B41C-48691913ABC2}" type="pres">
      <dgm:prSet presAssocID="{E4A07D01-EE73-D444-A4C9-3D67B24A53F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52B7906-18AC-BD4F-82A7-54E2681B478C}" type="presOf" srcId="{0AE62689-822C-0F4B-9858-60F56BCF8829}" destId="{AADA31B5-BF03-BC41-9FBD-0939CD475C32}" srcOrd="0" destOrd="0" presId="urn:microsoft.com/office/officeart/2005/8/layout/pyramid1"/>
    <dgm:cxn modelId="{5970E721-5CE5-6B4A-A172-48FCB58BBD70}" type="presOf" srcId="{19609438-F1F3-DC4E-8640-FC3A3A3DF078}" destId="{7DD066EE-D86F-6149-AA99-5E9DC71B421F}" srcOrd="1" destOrd="0" presId="urn:microsoft.com/office/officeart/2005/8/layout/pyramid1"/>
    <dgm:cxn modelId="{2AA9F221-5484-D64B-B4D3-55C4A4C02CE9}" type="presOf" srcId="{E4A07D01-EE73-D444-A4C9-3D67B24A53F0}" destId="{A8D5F5A1-CF4D-5F48-BF11-123F18BDEDEB}" srcOrd="0" destOrd="0" presId="urn:microsoft.com/office/officeart/2005/8/layout/pyramid1"/>
    <dgm:cxn modelId="{8F3AA02D-6113-E04A-9ED3-EF42EFA199A3}" srcId="{0AE62689-822C-0F4B-9858-60F56BCF8829}" destId="{8D7A6326-BC07-AB49-BFF5-FE8A0EA5E251}" srcOrd="2" destOrd="0" parTransId="{8C376AAD-25F2-8C45-B28C-212D51A0474F}" sibTransId="{F6FD7A12-632D-4D4A-B559-40A3EF025895}"/>
    <dgm:cxn modelId="{35DB5860-4585-C94B-980C-6219C5BFBC0A}" srcId="{0AE62689-822C-0F4B-9858-60F56BCF8829}" destId="{19609438-F1F3-DC4E-8640-FC3A3A3DF078}" srcOrd="0" destOrd="0" parTransId="{DFA5F4F7-B399-1043-8456-15C50FECAAD1}" sibTransId="{1E4C94FB-F50B-A44C-9F45-AE46DAAB95DE}"/>
    <dgm:cxn modelId="{C5432364-2E2C-B847-BB3B-802D08BDC319}" type="presOf" srcId="{E4A07D01-EE73-D444-A4C9-3D67B24A53F0}" destId="{8FAC2C44-414C-8A4E-B41C-48691913ABC2}" srcOrd="1" destOrd="0" presId="urn:microsoft.com/office/officeart/2005/8/layout/pyramid1"/>
    <dgm:cxn modelId="{E2C33A7D-45B5-D341-B2C8-B956B4C91C33}" type="presOf" srcId="{8D7A6326-BC07-AB49-BFF5-FE8A0EA5E251}" destId="{5C8D5BAB-5F4B-884A-AAE2-0D0CDAC5C348}" srcOrd="0" destOrd="0" presId="urn:microsoft.com/office/officeart/2005/8/layout/pyramid1"/>
    <dgm:cxn modelId="{6C2A2092-7C70-244C-8FAB-6E3072292A11}" type="presOf" srcId="{2FE2C854-CF5A-3342-B7FF-63673CA9F475}" destId="{9482BC0E-99C5-B045-A372-509C8E58AAA1}" srcOrd="0" destOrd="0" presId="urn:microsoft.com/office/officeart/2005/8/layout/pyramid1"/>
    <dgm:cxn modelId="{95254598-A6EF-9A4F-96C9-585E83699097}" srcId="{0AE62689-822C-0F4B-9858-60F56BCF8829}" destId="{E4A07D01-EE73-D444-A4C9-3D67B24A53F0}" srcOrd="3" destOrd="0" parTransId="{D6FD213C-969A-B845-AE37-E1014FBB44DB}" sibTransId="{62EB512E-6A5E-B54B-BE70-FA8149C33D47}"/>
    <dgm:cxn modelId="{350D8FC1-3106-D545-B5B6-694916CAD67E}" type="presOf" srcId="{19609438-F1F3-DC4E-8640-FC3A3A3DF078}" destId="{45DCF7D6-0FAD-8942-A8D2-F235B2F7A211}" srcOrd="0" destOrd="0" presId="urn:microsoft.com/office/officeart/2005/8/layout/pyramid1"/>
    <dgm:cxn modelId="{018FFDCC-5442-A740-9F13-2D1459CEF081}" type="presOf" srcId="{8D7A6326-BC07-AB49-BFF5-FE8A0EA5E251}" destId="{4DFB7325-5BB4-3840-BD65-5749C6246F65}" srcOrd="1" destOrd="0" presId="urn:microsoft.com/office/officeart/2005/8/layout/pyramid1"/>
    <dgm:cxn modelId="{EB1D39D8-7A8D-2A4F-B90E-693270D3103B}" type="presOf" srcId="{2FE2C854-CF5A-3342-B7FF-63673CA9F475}" destId="{4812710B-068F-F242-B275-5EA0197DF43D}" srcOrd="1" destOrd="0" presId="urn:microsoft.com/office/officeart/2005/8/layout/pyramid1"/>
    <dgm:cxn modelId="{B8A36CE2-CDBD-3543-802E-7D626285B340}" srcId="{0AE62689-822C-0F4B-9858-60F56BCF8829}" destId="{2FE2C854-CF5A-3342-B7FF-63673CA9F475}" srcOrd="1" destOrd="0" parTransId="{E49169C1-FD72-3B44-B459-3EC632860EE4}" sibTransId="{2140DDE5-03DF-4C4E-A2EC-61D7299C4117}"/>
    <dgm:cxn modelId="{94E88B67-85E4-5145-B638-E2E4708BC633}" type="presParOf" srcId="{AADA31B5-BF03-BC41-9FBD-0939CD475C32}" destId="{9961FD50-77BC-614D-A7C0-EFADC97B9FE4}" srcOrd="0" destOrd="0" presId="urn:microsoft.com/office/officeart/2005/8/layout/pyramid1"/>
    <dgm:cxn modelId="{79B3D04E-217B-C845-B004-9F3BF185FCA1}" type="presParOf" srcId="{9961FD50-77BC-614D-A7C0-EFADC97B9FE4}" destId="{45DCF7D6-0FAD-8942-A8D2-F235B2F7A211}" srcOrd="0" destOrd="0" presId="urn:microsoft.com/office/officeart/2005/8/layout/pyramid1"/>
    <dgm:cxn modelId="{67A3877F-17B1-8B43-863C-E2DE62442892}" type="presParOf" srcId="{9961FD50-77BC-614D-A7C0-EFADC97B9FE4}" destId="{7DD066EE-D86F-6149-AA99-5E9DC71B421F}" srcOrd="1" destOrd="0" presId="urn:microsoft.com/office/officeart/2005/8/layout/pyramid1"/>
    <dgm:cxn modelId="{77F907FB-6215-4C47-8C12-8D1185DB45FA}" type="presParOf" srcId="{AADA31B5-BF03-BC41-9FBD-0939CD475C32}" destId="{B671EBBE-48AB-EA4B-B56A-FFDF3E571B67}" srcOrd="1" destOrd="0" presId="urn:microsoft.com/office/officeart/2005/8/layout/pyramid1"/>
    <dgm:cxn modelId="{B0E4AB0E-CA70-B245-9C65-0CD7406E0A55}" type="presParOf" srcId="{B671EBBE-48AB-EA4B-B56A-FFDF3E571B67}" destId="{9482BC0E-99C5-B045-A372-509C8E58AAA1}" srcOrd="0" destOrd="0" presId="urn:microsoft.com/office/officeart/2005/8/layout/pyramid1"/>
    <dgm:cxn modelId="{65D79F24-9EE5-0B47-B484-F500AB4B3457}" type="presParOf" srcId="{B671EBBE-48AB-EA4B-B56A-FFDF3E571B67}" destId="{4812710B-068F-F242-B275-5EA0197DF43D}" srcOrd="1" destOrd="0" presId="urn:microsoft.com/office/officeart/2005/8/layout/pyramid1"/>
    <dgm:cxn modelId="{302D5793-BE44-6F4F-8450-B09949A3121D}" type="presParOf" srcId="{AADA31B5-BF03-BC41-9FBD-0939CD475C32}" destId="{496E5659-A02A-9946-8DA4-874D16DDD921}" srcOrd="2" destOrd="0" presId="urn:microsoft.com/office/officeart/2005/8/layout/pyramid1"/>
    <dgm:cxn modelId="{C13D8DC7-8083-0043-9E2F-BDA65CC06C4F}" type="presParOf" srcId="{496E5659-A02A-9946-8DA4-874D16DDD921}" destId="{5C8D5BAB-5F4B-884A-AAE2-0D0CDAC5C348}" srcOrd="0" destOrd="0" presId="urn:microsoft.com/office/officeart/2005/8/layout/pyramid1"/>
    <dgm:cxn modelId="{4EEAC1FA-822E-4547-B525-E379699D0859}" type="presParOf" srcId="{496E5659-A02A-9946-8DA4-874D16DDD921}" destId="{4DFB7325-5BB4-3840-BD65-5749C6246F65}" srcOrd="1" destOrd="0" presId="urn:microsoft.com/office/officeart/2005/8/layout/pyramid1"/>
    <dgm:cxn modelId="{56428078-ED0F-174E-8C8C-CD4197628E75}" type="presParOf" srcId="{AADA31B5-BF03-BC41-9FBD-0939CD475C32}" destId="{A7979840-4BB2-7247-82BE-3F8A4E00EE8F}" srcOrd="3" destOrd="0" presId="urn:microsoft.com/office/officeart/2005/8/layout/pyramid1"/>
    <dgm:cxn modelId="{B7FA8D65-36CE-C54E-88CC-0204384719AB}" type="presParOf" srcId="{A7979840-4BB2-7247-82BE-3F8A4E00EE8F}" destId="{A8D5F5A1-CF4D-5F48-BF11-123F18BDEDEB}" srcOrd="0" destOrd="0" presId="urn:microsoft.com/office/officeart/2005/8/layout/pyramid1"/>
    <dgm:cxn modelId="{4E4E721A-4F5F-CD4B-B544-447C4C4C8023}" type="presParOf" srcId="{A7979840-4BB2-7247-82BE-3F8A4E00EE8F}" destId="{8FAC2C44-414C-8A4E-B41C-48691913ABC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CF7D6-0FAD-8942-A8D2-F235B2F7A211}">
      <dsp:nvSpPr>
        <dsp:cNvPr id="0" name=""/>
        <dsp:cNvSpPr/>
      </dsp:nvSpPr>
      <dsp:spPr>
        <a:xfrm>
          <a:off x="3558184" y="0"/>
          <a:ext cx="3783279" cy="1898420"/>
        </a:xfrm>
        <a:prstGeom prst="trapezoid">
          <a:avLst>
            <a:gd name="adj" fmla="val 93611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b="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600" b="0" kern="1200" dirty="0"/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 err="1">
              <a:solidFill>
                <a:schemeClr val="bg1"/>
              </a:solidFill>
            </a:rPr>
            <a:t>Communautés</a:t>
          </a:r>
          <a:r>
            <a:rPr lang="en-GB" sz="2400" b="1" kern="1200" dirty="0">
              <a:solidFill>
                <a:schemeClr val="bg1"/>
              </a:solidFill>
            </a:rPr>
            <a:t> </a:t>
          </a:r>
          <a:br>
            <a:rPr lang="en-GB" sz="2400" b="1" kern="1200" dirty="0">
              <a:solidFill>
                <a:schemeClr val="bg1"/>
              </a:solidFill>
            </a:rPr>
          </a:br>
          <a:r>
            <a:rPr lang="en-GB" sz="2400" b="1" kern="1200" dirty="0" err="1">
              <a:solidFill>
                <a:schemeClr val="bg1"/>
              </a:solidFill>
            </a:rPr>
            <a:t>résilientes</a:t>
          </a:r>
          <a:endParaRPr lang="en-GB" sz="2400" b="0" kern="1200" dirty="0">
            <a:solidFill>
              <a:schemeClr val="bg1"/>
            </a:solidFill>
          </a:endParaRPr>
        </a:p>
      </dsp:txBody>
      <dsp:txXfrm>
        <a:off x="3558184" y="0"/>
        <a:ext cx="3783279" cy="1898420"/>
      </dsp:txXfrm>
    </dsp:sp>
    <dsp:sp modelId="{9482BC0E-99C5-B045-A372-509C8E58AAA1}">
      <dsp:nvSpPr>
        <dsp:cNvPr id="0" name=""/>
        <dsp:cNvSpPr/>
      </dsp:nvSpPr>
      <dsp:spPr>
        <a:xfrm>
          <a:off x="1946182" y="1898420"/>
          <a:ext cx="7007283" cy="1713958"/>
        </a:xfrm>
        <a:prstGeom prst="trapezoid">
          <a:avLst>
            <a:gd name="adj" fmla="val 93611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2600" b="1" kern="1200" dirty="0"/>
            <a:t>Appropriation et participation communautaires</a:t>
          </a:r>
          <a:endParaRPr lang="en-GB" sz="2600" b="0" kern="1200" dirty="0"/>
        </a:p>
      </dsp:txBody>
      <dsp:txXfrm>
        <a:off x="3172456" y="1898420"/>
        <a:ext cx="4554734" cy="1713958"/>
      </dsp:txXfrm>
    </dsp:sp>
    <dsp:sp modelId="{5C8D5BAB-5F4B-884A-AAE2-0D0CDAC5C348}">
      <dsp:nvSpPr>
        <dsp:cNvPr id="0" name=""/>
        <dsp:cNvSpPr/>
      </dsp:nvSpPr>
      <dsp:spPr>
        <a:xfrm>
          <a:off x="937524" y="3612378"/>
          <a:ext cx="9024598" cy="1104977"/>
        </a:xfrm>
        <a:prstGeom prst="trapezoid">
          <a:avLst>
            <a:gd name="adj" fmla="val 93611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Acceptation de la réponse</a:t>
          </a:r>
          <a:endParaRPr lang="en-GB" sz="3200" b="0" kern="1200" dirty="0"/>
        </a:p>
      </dsp:txBody>
      <dsp:txXfrm>
        <a:off x="2516829" y="3612378"/>
        <a:ext cx="5865988" cy="1104977"/>
      </dsp:txXfrm>
    </dsp:sp>
    <dsp:sp modelId="{A8D5F5A1-CF4D-5F48-BF11-123F18BDEDEB}">
      <dsp:nvSpPr>
        <dsp:cNvPr id="0" name=""/>
        <dsp:cNvSpPr/>
      </dsp:nvSpPr>
      <dsp:spPr>
        <a:xfrm>
          <a:off x="0" y="4661420"/>
          <a:ext cx="10899647" cy="1104449"/>
        </a:xfrm>
        <a:prstGeom prst="trapezoid">
          <a:avLst>
            <a:gd name="adj" fmla="val 93611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Redevabilité accrue envers les communautés</a:t>
          </a:r>
          <a:endParaRPr lang="en-GB" sz="3200" b="0" kern="1200" dirty="0"/>
        </a:p>
      </dsp:txBody>
      <dsp:txXfrm>
        <a:off x="1907438" y="4661420"/>
        <a:ext cx="7084771" cy="1104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E397C-ADBD-410B-A293-60E9981593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45923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12CB-C897-48A4-B159-D427C80EC60C}" type="datetimeFigureOut">
              <a:rPr lang="en-US" smtClean="0"/>
              <a:t>11/10/2019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E24F2-D425-4B22-9C4C-758F54AF2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19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Object rect 1"/>
          <p:cNvSpPr>
            <a:spLocks noGrp="1" noRot="1" noChangeAspect="1" noChangeArrowheads="1"/>
          </p:cNvSpPr>
          <p:nvPr>
            <p:ph type="sldImg"/>
          </p:nvPr>
        </p:nvSpPr>
        <p:spPr/>
      </p:sp>
      <p:sp>
        <p:nvSpPr>
          <p:cNvPr id="3" name="Rect 3"/>
          <p:cNvSpPr>
            <a:spLocks noGrp="1" noChangeArrowheads="1"/>
          </p:cNvSpPr>
          <p:nvPr>
            <p:ph type="body" idx="1"/>
          </p:nvPr>
        </p:nvSpPr>
        <p:spPr>
          <a:xfrm>
            <a:off x="914400" y="4330700"/>
            <a:ext cx="5029200" cy="4103688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>
                <a:solidFill>
                  <a:srgbClr val="000000"/>
                </a:solidFill>
                <a:latin typeface="Times New Roman" charset="0"/>
              </a:rPr>
              <a:t>ownership</a:t>
            </a:r>
          </a:p>
        </p:txBody>
      </p:sp>
    </p:spTree>
    <p:extLst>
      <p:ext uri="{BB962C8B-B14F-4D97-AF65-F5344CB8AC3E}">
        <p14:creationId xmlns:p14="http://schemas.microsoft.com/office/powerpoint/2010/main" val="542312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Définir le concept de résilience et parler par la suite de communauté résiliente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0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33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2E24F2-D425-4B22-9C4C-758F54AF23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90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67F4F03-0177-41EF-9DFC-65F4BD22461A}" type="datetimeFigureOut">
              <a:rPr lang="en-US"/>
              <a:pPr>
                <a:defRPr/>
              </a:pPr>
              <a:t>11/10/2019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425961B-361E-4E68-AB87-F13E351E8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82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A936-95A9-41E8-8A3D-7E2B707742B7}" type="datetime1">
              <a:rPr lang="en-US" smtClean="0"/>
              <a:t>11/10/2019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54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C0459-6F48-4933-9BFD-CDD094B0EA0A}" type="datetime1">
              <a:rPr lang="en-US" smtClean="0"/>
              <a:t>11/10/2019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919DD-BA44-4C32-BD88-93E1628F18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5" b="19667"/>
          <a:stretch/>
        </p:blipFill>
        <p:spPr>
          <a:xfrm>
            <a:off x="4858072" y="0"/>
            <a:ext cx="2755208" cy="1724148"/>
          </a:xfrm>
          <a:prstGeom prst="rect">
            <a:avLst/>
          </a:prstGeom>
        </p:spPr>
      </p:pic>
      <p:sp>
        <p:nvSpPr>
          <p:cNvPr id="10243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0" y="2124026"/>
            <a:ext cx="12191999" cy="152400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r>
              <a:rPr lang="en-US" altLang="fr-FR" sz="5200" i="1" dirty="0">
                <a:latin typeface="+mn-lt"/>
              </a:rPr>
              <a:t>Session 09</a:t>
            </a:r>
            <a:br>
              <a:rPr lang="en-US" altLang="fr-FR" sz="5200" b="1" dirty="0">
                <a:latin typeface="+mn-lt"/>
              </a:rPr>
            </a:br>
            <a:r>
              <a:rPr lang="en-US" sz="5200" b="1" dirty="0">
                <a:latin typeface="+mn-lt"/>
              </a:rPr>
              <a:t>Participation et appropriation </a:t>
            </a:r>
            <a:r>
              <a:rPr lang="en-US" sz="5200" b="1" dirty="0" err="1">
                <a:latin typeface="+mn-lt"/>
              </a:rPr>
              <a:t>communautaire</a:t>
            </a:r>
            <a:r>
              <a:rPr lang="fr-FR" sz="5200" b="1" dirty="0">
                <a:latin typeface="+mn-lt"/>
              </a:rPr>
              <a:t> dans la réponse</a:t>
            </a:r>
            <a:endParaRPr lang="en-US" altLang="fr-FR" sz="5200" b="1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16823" y="5652505"/>
            <a:ext cx="11644251" cy="1011975"/>
            <a:chOff x="216823" y="5652505"/>
            <a:chExt cx="11644251" cy="101197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7" b="27509"/>
            <a:stretch/>
          </p:blipFill>
          <p:spPr>
            <a:xfrm>
              <a:off x="5849328" y="5738970"/>
              <a:ext cx="2743200" cy="8686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3903" y="5789906"/>
              <a:ext cx="1317171" cy="76680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823" y="5758185"/>
              <a:ext cx="1301000" cy="800615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7600" y="5785857"/>
              <a:ext cx="1686560" cy="774906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07" y="5652505"/>
              <a:ext cx="1187971" cy="101197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88"/>
            <a:stretch/>
          </p:blipFill>
          <p:spPr>
            <a:xfrm>
              <a:off x="4491335" y="5808576"/>
              <a:ext cx="1238250" cy="72946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7962" y="5671520"/>
              <a:ext cx="1083904" cy="9739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3596321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C6CD0E-83C4-45FF-A2A5-7467DE1AC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0" y="2532893"/>
            <a:ext cx="10427208" cy="1060699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BE" sz="2800" b="1" dirty="0">
                <a:solidFill>
                  <a:srgbClr val="006600"/>
                </a:solidFill>
              </a:rPr>
              <a:t>Discussion : Quelles sont les actions de la réponse qui peuvent être menées par la communauté ?</a:t>
            </a:r>
          </a:p>
          <a:p>
            <a:endParaRPr lang="en-US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75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3568" y="2557798"/>
            <a:ext cx="7418832" cy="1143000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Jeu </a:t>
            </a:r>
            <a:r>
              <a:rPr lang="fr-FR" b="1"/>
              <a:t>de rôles :</a:t>
            </a:r>
            <a:br>
              <a:rPr lang="fr-FR" b="1" dirty="0"/>
            </a:br>
            <a:r>
              <a:rPr lang="fr-FR" b="1" dirty="0"/>
              <a:t>Analyse du feedback communautaire </a:t>
            </a:r>
            <a:endParaRPr lang="en-US" sz="36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711" y="1985423"/>
            <a:ext cx="2539682" cy="25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5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Objectifs</a:t>
            </a:r>
            <a:r>
              <a:rPr lang="en-US" sz="3600" b="1"/>
              <a:t> </a:t>
            </a:r>
            <a:r>
              <a:rPr lang="en-US" sz="3600" b="1" dirty="0"/>
              <a:t>de la </a:t>
            </a:r>
            <a:r>
              <a:rPr lang="en-US" sz="3600" b="1"/>
              <a:t>session 9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39" y="1414273"/>
            <a:ext cx="10502537" cy="1767840"/>
          </a:xfrm>
        </p:spPr>
        <p:txBody>
          <a:bodyPr>
            <a:normAutofit/>
          </a:bodyPr>
          <a:lstStyle/>
          <a:p>
            <a:r>
              <a:rPr lang="fr-FR" sz="2800" dirty="0"/>
              <a:t>Comprendre le contexte communautaire</a:t>
            </a:r>
          </a:p>
          <a:p>
            <a:r>
              <a:rPr lang="fr-FR" sz="2800" dirty="0"/>
              <a:t>Clarifier les contributions des communautés dans la réponse</a:t>
            </a:r>
          </a:p>
          <a:p>
            <a:r>
              <a:rPr lang="fr-FR" sz="2800" dirty="0"/>
              <a:t>Identifier </a:t>
            </a:r>
            <a:r>
              <a:rPr lang="fr-FR" sz="2800"/>
              <a:t>les mécanismes </a:t>
            </a:r>
            <a:r>
              <a:rPr lang="fr-FR" sz="2800" dirty="0"/>
              <a:t>d’appropriations des communautés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30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01766"/>
            <a:ext cx="12192000" cy="1143000"/>
          </a:xfrm>
        </p:spPr>
        <p:txBody>
          <a:bodyPr>
            <a:normAutofit/>
          </a:bodyPr>
          <a:lstStyle/>
          <a:p>
            <a:r>
              <a:rPr lang="fr-FR" b="1" dirty="0"/>
              <a:t>Le rôle de la communauté dans la réponse</a:t>
            </a:r>
            <a:endParaRPr lang="en-US" sz="36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EAFEC-3AD7-194A-B4B6-A7C592CFCA0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26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8DCA3-3BD0-43D0-AE4F-1B8515686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9175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Contexte</a:t>
            </a:r>
            <a:endParaRPr lang="en-US" sz="36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4D9F1-FD0A-4899-BC72-BA696A358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52" y="1032510"/>
            <a:ext cx="11393424" cy="4911090"/>
          </a:xfrm>
        </p:spPr>
        <p:txBody>
          <a:bodyPr>
            <a:noAutofit/>
          </a:bodyPr>
          <a:lstStyle/>
          <a:p>
            <a:r>
              <a:rPr lang="fr-FR" sz="2800" dirty="0"/>
              <a:t>Grande méfiance de la communauté envers la réponse</a:t>
            </a:r>
          </a:p>
          <a:p>
            <a:r>
              <a:rPr lang="fr-FR" sz="2800" dirty="0"/>
              <a:t>Stigmatisation des membres de la communauté qui s’engagent ou utilisent les services proposés par la réponse</a:t>
            </a:r>
          </a:p>
          <a:p>
            <a:r>
              <a:rPr lang="fr-FR" sz="2800" dirty="0"/>
              <a:t>Les communautés ne comprennent pas et/ou n’acceptent pas les activités et le processus de la réponse (comment fonctionnent les différentes interventions, ce qui se passe quand un cas est confirmé positif…) </a:t>
            </a:r>
          </a:p>
          <a:p>
            <a:r>
              <a:rPr lang="fr-FR" sz="2800" dirty="0"/>
              <a:t>La peur de l'inconnu crée un terrain fertile pour les rumeurs et la méfiance</a:t>
            </a:r>
          </a:p>
          <a:p>
            <a:r>
              <a:rPr lang="fr-FR" sz="2800" dirty="0"/>
              <a:t>Perception que la réponse n’implique pas assez les communautés</a:t>
            </a:r>
          </a:p>
          <a:p>
            <a:r>
              <a:rPr lang="fr-FR" sz="2800" dirty="0"/>
              <a:t>La communauté est frustrée par le manque d'action suite aux feedbacks et des suggestions fournis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922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8DCA3-3BD0-43D0-AE4F-1B8515686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854"/>
            <a:ext cx="12192000" cy="953706"/>
          </a:xfrm>
        </p:spPr>
        <p:txBody>
          <a:bodyPr>
            <a:noAutofit/>
          </a:bodyPr>
          <a:lstStyle/>
          <a:p>
            <a:r>
              <a:rPr lang="en-US" sz="3600" b="1" dirty="0"/>
              <a:t>Participation et appropriation </a:t>
            </a:r>
            <a:r>
              <a:rPr lang="en-US" sz="3600" b="1" dirty="0" err="1"/>
              <a:t>communautaire</a:t>
            </a:r>
            <a:r>
              <a:rPr lang="en-US" sz="3600" b="1" dirty="0"/>
              <a:t>, </a:t>
            </a:r>
            <a:br>
              <a:rPr lang="en-US" sz="3600" b="1" dirty="0"/>
            </a:br>
            <a:r>
              <a:rPr lang="en-US" sz="3600" b="1" dirty="0" err="1"/>
              <a:t>c’est</a:t>
            </a:r>
            <a:r>
              <a:rPr lang="en-US" sz="3600" b="1" dirty="0"/>
              <a:t> quoi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4D9F1-FD0A-4899-BC72-BA696A358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664213"/>
            <a:ext cx="10972800" cy="2926075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Définition</a:t>
            </a:r>
            <a:r>
              <a:rPr lang="en-US" sz="2800" b="1" dirty="0"/>
              <a:t> de la participation </a:t>
            </a:r>
            <a:r>
              <a:rPr lang="en-US" sz="2800" b="1" dirty="0" err="1"/>
              <a:t>communautaire</a:t>
            </a:r>
            <a:r>
              <a:rPr lang="en-US" sz="2800" b="1" dirty="0"/>
              <a:t> : </a:t>
            </a:r>
            <a:r>
              <a:rPr lang="en-US" sz="2800" dirty="0"/>
              <a:t>Contribution </a:t>
            </a:r>
            <a:r>
              <a:rPr lang="en-US" sz="2800" dirty="0" err="1"/>
              <a:t>essentielle</a:t>
            </a:r>
            <a:r>
              <a:rPr lang="en-US" sz="2800" dirty="0"/>
              <a:t> de la </a:t>
            </a:r>
            <a:r>
              <a:rPr lang="en-US" sz="2800" dirty="0" err="1"/>
              <a:t>communauté</a:t>
            </a:r>
            <a:r>
              <a:rPr lang="en-US" sz="2800" dirty="0"/>
              <a:t> au </a:t>
            </a:r>
            <a:r>
              <a:rPr lang="en-US" sz="2800" dirty="0" err="1"/>
              <a:t>processus</a:t>
            </a:r>
            <a:r>
              <a:rPr lang="en-US" sz="2800" dirty="0"/>
              <a:t> de </a:t>
            </a:r>
            <a:r>
              <a:rPr lang="en-US" sz="2800" dirty="0" err="1"/>
              <a:t>réponse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tant</a:t>
            </a:r>
            <a:r>
              <a:rPr lang="en-US" sz="2800" dirty="0"/>
              <a:t> </a:t>
            </a:r>
            <a:r>
              <a:rPr lang="en-US" sz="2800" dirty="0" err="1"/>
              <a:t>qu’acteur</a:t>
            </a:r>
            <a:r>
              <a:rPr lang="en-US" sz="2800" dirty="0"/>
              <a:t> à part </a:t>
            </a:r>
            <a:r>
              <a:rPr lang="en-US" sz="2800" dirty="0" err="1"/>
              <a:t>entière</a:t>
            </a:r>
            <a:endParaRPr lang="en-US" sz="2800" dirty="0"/>
          </a:p>
          <a:p>
            <a:r>
              <a:rPr lang="en-US" sz="2800" b="1" dirty="0" err="1"/>
              <a:t>L’appropriation</a:t>
            </a:r>
            <a:r>
              <a:rPr lang="en-US" sz="2800" dirty="0"/>
              <a:t> </a:t>
            </a:r>
            <a:r>
              <a:rPr lang="en-US" sz="2800" dirty="0" err="1"/>
              <a:t>devient</a:t>
            </a:r>
            <a:r>
              <a:rPr lang="en-US" sz="2800" dirty="0"/>
              <a:t> </a:t>
            </a:r>
            <a:r>
              <a:rPr lang="en-US" sz="2800" dirty="0" err="1"/>
              <a:t>évidente</a:t>
            </a:r>
            <a:r>
              <a:rPr lang="en-US" sz="2800" dirty="0"/>
              <a:t> </a:t>
            </a:r>
            <a:r>
              <a:rPr lang="en-US" sz="2800" dirty="0" err="1"/>
              <a:t>quand</a:t>
            </a:r>
            <a:r>
              <a:rPr lang="en-US" sz="2800" dirty="0"/>
              <a:t> la </a:t>
            </a:r>
            <a:r>
              <a:rPr lang="en-US" sz="2800" dirty="0" err="1"/>
              <a:t>communauté</a:t>
            </a:r>
            <a:r>
              <a:rPr lang="en-US" sz="2800" dirty="0"/>
              <a:t> </a:t>
            </a:r>
            <a:r>
              <a:rPr lang="en-US" sz="2800" dirty="0" err="1"/>
              <a:t>comprend</a:t>
            </a:r>
            <a:r>
              <a:rPr lang="en-US" sz="2800" dirty="0"/>
              <a:t> la pertinence des actions de la </a:t>
            </a:r>
            <a:r>
              <a:rPr lang="en-US" sz="2800" dirty="0" err="1"/>
              <a:t>réponse</a:t>
            </a:r>
            <a:r>
              <a:rPr lang="en-US" sz="2800" dirty="0"/>
              <a:t> et </a:t>
            </a:r>
            <a:r>
              <a:rPr lang="en-US" sz="2800" dirty="0" err="1"/>
              <a:t>prend</a:t>
            </a:r>
            <a:r>
              <a:rPr lang="en-US" sz="2800" dirty="0"/>
              <a:t> </a:t>
            </a:r>
            <a:r>
              <a:rPr lang="en-US" sz="2800" dirty="0" err="1"/>
              <a:t>ses</a:t>
            </a:r>
            <a:r>
              <a:rPr lang="en-US" sz="2800" dirty="0"/>
              <a:t> </a:t>
            </a:r>
            <a:r>
              <a:rPr lang="en-US" sz="2800" dirty="0" err="1"/>
              <a:t>responsabilités</a:t>
            </a:r>
            <a:r>
              <a:rPr lang="en-US" sz="2800" dirty="0"/>
              <a:t> pour  la </a:t>
            </a:r>
            <a:r>
              <a:rPr lang="en-US" sz="2800" dirty="0" err="1"/>
              <a:t>réussite</a:t>
            </a:r>
            <a:r>
              <a:rPr lang="en-US" sz="2800" dirty="0"/>
              <a:t> de la </a:t>
            </a:r>
            <a:r>
              <a:rPr lang="en-US" sz="2800" dirty="0" err="1"/>
              <a:t>réponse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974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8DCA3-3BD0-43D0-AE4F-1B8515686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50392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En</a:t>
            </a:r>
            <a:r>
              <a:rPr lang="en-US" sz="3600" b="1" dirty="0"/>
              <a:t> quoi </a:t>
            </a:r>
            <a:r>
              <a:rPr lang="en-US" sz="3600" b="1" dirty="0" err="1"/>
              <a:t>c’est</a:t>
            </a:r>
            <a:r>
              <a:rPr lang="en-US" sz="3600" b="1" dirty="0"/>
              <a:t> important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94D9F1-FD0A-4899-BC72-BA696A358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2733"/>
            <a:ext cx="10972800" cy="4023356"/>
          </a:xfrm>
        </p:spPr>
        <p:txBody>
          <a:bodyPr>
            <a:normAutofit/>
          </a:bodyPr>
          <a:lstStyle/>
          <a:p>
            <a:r>
              <a:rPr lang="fr-BE" sz="2800" dirty="0"/>
              <a:t>Amène à une meilleure acceptation de la réponse</a:t>
            </a:r>
          </a:p>
          <a:p>
            <a:r>
              <a:rPr lang="fr-BE" sz="2800" dirty="0"/>
              <a:t>Crédibilise les actions de la réponse</a:t>
            </a:r>
          </a:p>
          <a:p>
            <a:r>
              <a:rPr lang="fr-BE" sz="2800" dirty="0"/>
              <a:t>Réduit la méfiance entre la communauté et les acteurs de la réponse</a:t>
            </a:r>
          </a:p>
          <a:p>
            <a:r>
              <a:rPr lang="en-US" sz="2800" dirty="0" err="1"/>
              <a:t>Pérénise</a:t>
            </a:r>
            <a:r>
              <a:rPr lang="en-US" sz="2800" dirty="0"/>
              <a:t> les </a:t>
            </a:r>
            <a:r>
              <a:rPr lang="en-US" sz="2800" dirty="0" err="1"/>
              <a:t>activités</a:t>
            </a:r>
            <a:r>
              <a:rPr lang="en-US" sz="2800" dirty="0"/>
              <a:t> de la </a:t>
            </a:r>
            <a:r>
              <a:rPr lang="en-US" sz="2800" dirty="0" err="1"/>
              <a:t>réponse</a:t>
            </a:r>
            <a:r>
              <a:rPr lang="en-US" sz="2800" dirty="0"/>
              <a:t> et rend la </a:t>
            </a:r>
            <a:r>
              <a:rPr lang="en-US" sz="2800" dirty="0" err="1"/>
              <a:t>communauté</a:t>
            </a:r>
            <a:r>
              <a:rPr lang="en-US" sz="2800" dirty="0"/>
              <a:t> plus </a:t>
            </a:r>
            <a:r>
              <a:rPr lang="en-US" sz="2800" dirty="0" err="1"/>
              <a:t>résiliente</a:t>
            </a:r>
            <a:r>
              <a:rPr lang="en-US" sz="2800" dirty="0"/>
              <a:t> </a:t>
            </a:r>
          </a:p>
          <a:p>
            <a:r>
              <a:rPr lang="en-US" sz="2800" dirty="0" err="1"/>
              <a:t>Permet</a:t>
            </a:r>
            <a:r>
              <a:rPr lang="en-US" sz="2800" dirty="0"/>
              <a:t> </a:t>
            </a:r>
            <a:r>
              <a:rPr lang="en-US" sz="2800" dirty="0" err="1"/>
              <a:t>une</a:t>
            </a:r>
            <a:r>
              <a:rPr lang="en-US" sz="2800" dirty="0"/>
              <a:t> </a:t>
            </a:r>
            <a:r>
              <a:rPr lang="fr-FR" sz="2800" dirty="0"/>
              <a:t>é</a:t>
            </a:r>
            <a:r>
              <a:rPr lang="en-US" sz="2800" dirty="0" err="1"/>
              <a:t>conomie</a:t>
            </a:r>
            <a:r>
              <a:rPr lang="en-US" sz="2800" dirty="0"/>
              <a:t> de temps et de </a:t>
            </a:r>
            <a:r>
              <a:rPr lang="en-US" sz="2800" dirty="0" err="1"/>
              <a:t>ressources</a:t>
            </a:r>
            <a:endParaRPr lang="en-US" sz="2800" dirty="0"/>
          </a:p>
          <a:p>
            <a:r>
              <a:rPr lang="en-US" sz="2800" dirty="0"/>
              <a:t>Les </a:t>
            </a:r>
            <a:r>
              <a:rPr lang="en-US" sz="2800" dirty="0" err="1"/>
              <a:t>communautés</a:t>
            </a:r>
            <a:r>
              <a:rPr lang="en-US" sz="2800" dirty="0"/>
              <a:t> se </a:t>
            </a:r>
            <a:r>
              <a:rPr lang="en-US" sz="2800" dirty="0" err="1"/>
              <a:t>sentent</a:t>
            </a:r>
            <a:r>
              <a:rPr lang="en-US" sz="2800" dirty="0"/>
              <a:t> plus </a:t>
            </a:r>
            <a:r>
              <a:rPr lang="en-US" sz="2800" dirty="0" err="1"/>
              <a:t>redevables</a:t>
            </a:r>
            <a:r>
              <a:rPr lang="en-US" sz="2800" dirty="0"/>
              <a:t>, plus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contrôle</a:t>
            </a:r>
            <a:r>
              <a:rPr lang="en-US" sz="2800" dirty="0"/>
              <a:t> des </a:t>
            </a:r>
            <a:r>
              <a:rPr lang="en-US" sz="2800" dirty="0" err="1"/>
              <a:t>activit</a:t>
            </a:r>
            <a:r>
              <a:rPr lang="fr-BE" sz="2800" dirty="0"/>
              <a:t>é</a:t>
            </a:r>
            <a:r>
              <a:rPr lang="en-US" sz="2800" dirty="0"/>
              <a:t>s de la </a:t>
            </a:r>
            <a:r>
              <a:rPr lang="fr-BE" sz="2800" dirty="0"/>
              <a:t>réponse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7015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8DCA3-3BD0-43D0-AE4F-1B8515686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045"/>
            <a:ext cx="12192000" cy="843636"/>
          </a:xfrm>
        </p:spPr>
        <p:txBody>
          <a:bodyPr>
            <a:normAutofit/>
          </a:bodyPr>
          <a:lstStyle/>
          <a:p>
            <a:r>
              <a:rPr lang="en-US" sz="3600" b="1" dirty="0"/>
              <a:t>Une </a:t>
            </a:r>
            <a:r>
              <a:rPr lang="en-US" sz="3600" b="1" dirty="0" err="1"/>
              <a:t>communauté</a:t>
            </a:r>
            <a:r>
              <a:rPr lang="en-US" sz="3600" b="1" dirty="0"/>
              <a:t> </a:t>
            </a:r>
            <a:r>
              <a:rPr lang="en-US" sz="3600" b="1" dirty="0" err="1"/>
              <a:t>résiliente</a:t>
            </a:r>
            <a:endParaRPr lang="en-US" sz="3600" b="1" dirty="0"/>
          </a:p>
        </p:txBody>
      </p:sp>
      <p:graphicFrame>
        <p:nvGraphicFramePr>
          <p:cNvPr id="6" name="Diagram 1">
            <a:extLst>
              <a:ext uri="{FF2B5EF4-FFF2-40B4-BE49-F238E27FC236}">
                <a16:creationId xmlns:a16="http://schemas.microsoft.com/office/drawing/2014/main" id="{B46F62D2-3C7F-432B-882A-0013BC0E80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4156557"/>
              </p:ext>
            </p:extLst>
          </p:nvPr>
        </p:nvGraphicFramePr>
        <p:xfrm>
          <a:off x="646176" y="786384"/>
          <a:ext cx="10899648" cy="5821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2">
            <a:extLst>
              <a:ext uri="{FF2B5EF4-FFF2-40B4-BE49-F238E27FC236}">
                <a16:creationId xmlns:a16="http://schemas.microsoft.com/office/drawing/2014/main" id="{DDD75D78-9F70-4B27-9BBA-5E45FD740307}"/>
              </a:ext>
            </a:extLst>
          </p:cNvPr>
          <p:cNvSpPr txBox="1">
            <a:spLocks/>
          </p:cNvSpPr>
          <p:nvPr/>
        </p:nvSpPr>
        <p:spPr>
          <a:xfrm>
            <a:off x="351156" y="143916"/>
            <a:ext cx="2585620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hangingPunct="1">
              <a:defRPr/>
            </a:pPr>
            <a:endParaRPr lang="en-GB" sz="32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9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19EE4E0-F48C-4759-8A9D-539ECA4ACB77}"/>
              </a:ext>
            </a:extLst>
          </p:cNvPr>
          <p:cNvSpPr txBox="1"/>
          <p:nvPr/>
        </p:nvSpPr>
        <p:spPr>
          <a:xfrm>
            <a:off x="8566" y="161240"/>
            <a:ext cx="12183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600" b="1" dirty="0"/>
              <a:t>La communauté au centre de la réponse</a:t>
            </a:r>
            <a:endParaRPr lang="en-US" sz="3600" b="1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CE49C86-ACAA-419F-8D44-4240289DEF59}"/>
              </a:ext>
            </a:extLst>
          </p:cNvPr>
          <p:cNvGrpSpPr/>
          <p:nvPr/>
        </p:nvGrpSpPr>
        <p:grpSpPr>
          <a:xfrm>
            <a:off x="3177048" y="905256"/>
            <a:ext cx="5509752" cy="5833872"/>
            <a:chOff x="6157992" y="88149"/>
            <a:chExt cx="5710584" cy="6238702"/>
          </a:xfrm>
        </p:grpSpPr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CF7745FC-43A4-4EB9-BDC8-2BCE45A2AA30}"/>
                </a:ext>
              </a:extLst>
            </p:cNvPr>
            <p:cNvSpPr/>
            <p:nvPr/>
          </p:nvSpPr>
          <p:spPr>
            <a:xfrm>
              <a:off x="7477928" y="1652323"/>
              <a:ext cx="3084163" cy="3105981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2600" b="1" dirty="0"/>
                <a:t>Communauté</a:t>
              </a:r>
              <a:endParaRPr lang="en-US" sz="2600" b="1" dirty="0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47086E9F-6D5F-4E81-AE26-42977315096F}"/>
                </a:ext>
              </a:extLst>
            </p:cNvPr>
            <p:cNvSpPr/>
            <p:nvPr/>
          </p:nvSpPr>
          <p:spPr>
            <a:xfrm>
              <a:off x="9777370" y="3224429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b="1" dirty="0"/>
                <a:t>Système de santé actuel</a:t>
              </a:r>
              <a:endParaRPr lang="en-US" b="1" dirty="0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38C51D96-52D5-4371-AAD6-CE7E45491C97}"/>
                </a:ext>
              </a:extLst>
            </p:cNvPr>
            <p:cNvSpPr/>
            <p:nvPr/>
          </p:nvSpPr>
          <p:spPr>
            <a:xfrm>
              <a:off x="9796977" y="1113731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b="1" dirty="0"/>
                <a:t>Financement de la réponse</a:t>
              </a:r>
              <a:endParaRPr lang="en-US" b="1" dirty="0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1E0F891B-D905-4A90-9321-C29E8DA88B73}"/>
                </a:ext>
              </a:extLst>
            </p:cNvPr>
            <p:cNvSpPr/>
            <p:nvPr/>
          </p:nvSpPr>
          <p:spPr>
            <a:xfrm>
              <a:off x="6157992" y="3171118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b="1" dirty="0"/>
                <a:t>Messages clés &amp; informations essentielles</a:t>
              </a:r>
              <a:endParaRPr lang="en-US" b="1" dirty="0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A591626E-A093-490B-BA80-FC7A2A7B5814}"/>
                </a:ext>
              </a:extLst>
            </p:cNvPr>
            <p:cNvSpPr/>
            <p:nvPr/>
          </p:nvSpPr>
          <p:spPr>
            <a:xfrm>
              <a:off x="6214337" y="1113731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b="1" dirty="0"/>
                <a:t>Activité des commissions</a:t>
              </a:r>
              <a:endParaRPr lang="en-US" b="1" dirty="0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CCF8FC67-0CFA-4D50-8691-A1C11440C397}"/>
                </a:ext>
              </a:extLst>
            </p:cNvPr>
            <p:cNvSpPr/>
            <p:nvPr/>
          </p:nvSpPr>
          <p:spPr>
            <a:xfrm>
              <a:off x="7984209" y="4177195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b="1" dirty="0"/>
                <a:t>Acteurs de la réponse</a:t>
              </a:r>
              <a:endParaRPr lang="en-US" b="1" dirty="0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DBE035A8-1787-4A03-803C-907E803D1306}"/>
                </a:ext>
              </a:extLst>
            </p:cNvPr>
            <p:cNvSpPr/>
            <p:nvPr/>
          </p:nvSpPr>
          <p:spPr>
            <a:xfrm>
              <a:off x="7980118" y="88149"/>
              <a:ext cx="2071599" cy="2149656"/>
            </a:xfrm>
            <a:prstGeom prst="ellipse">
              <a:avLst/>
            </a:prstGeom>
            <a:solidFill>
              <a:schemeClr val="accent2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BE" sz="1700" b="1" dirty="0"/>
                <a:t>Coordination MSP et partenaires</a:t>
              </a:r>
              <a:endParaRPr lang="en-US" sz="1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07131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22C5E6-DB4D-4CB9-AF45-93B36C8B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22960"/>
          </a:xfrm>
        </p:spPr>
        <p:txBody>
          <a:bodyPr>
            <a:normAutofit/>
          </a:bodyPr>
          <a:lstStyle/>
          <a:p>
            <a:r>
              <a:rPr lang="fr-BE" sz="3600" b="1" dirty="0"/>
              <a:t>Comment y arriver ?</a:t>
            </a:r>
            <a:endParaRPr lang="en-US" sz="3600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C6CD0E-83C4-45FF-A2A5-7467DE1AC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76" y="976238"/>
            <a:ext cx="11670792" cy="3778642"/>
          </a:xfrm>
        </p:spPr>
        <p:txBody>
          <a:bodyPr>
            <a:noAutofit/>
          </a:bodyPr>
          <a:lstStyle/>
          <a:p>
            <a:pPr marL="347663" indent="-347663">
              <a:spcBef>
                <a:spcPts val="600"/>
              </a:spcBef>
            </a:pPr>
            <a:r>
              <a:rPr lang="fr-FR" sz="2000" dirty="0"/>
              <a:t>Comprendre les structures et les dynamiques de pouvoir de la communauté pour assurer un engagement accru et une représentation du leadership de la communauté à tous les niveaux</a:t>
            </a:r>
            <a:endParaRPr lang="fr-BE" sz="2000" dirty="0"/>
          </a:p>
          <a:p>
            <a:pPr marL="347663" indent="-347663">
              <a:spcBef>
                <a:spcPts val="600"/>
              </a:spcBef>
            </a:pPr>
            <a:r>
              <a:rPr lang="fr-FR" sz="2000" dirty="0"/>
              <a:t>Rencontrer les populations touchées/à risque et discuter de la meilleure façon de réagir face à l'épidémie</a:t>
            </a:r>
          </a:p>
          <a:p>
            <a:pPr marL="347663" indent="-347663">
              <a:spcBef>
                <a:spcPts val="600"/>
              </a:spcBef>
            </a:pPr>
            <a:r>
              <a:rPr lang="fr-FR" sz="2000" dirty="0"/>
              <a:t>Expliquer qui nous sommes et comment nous travaillons, comment les actions de réponse sont organisées </a:t>
            </a:r>
          </a:p>
          <a:p>
            <a:pPr marL="347663" indent="-347663">
              <a:spcBef>
                <a:spcPts val="600"/>
              </a:spcBef>
            </a:pPr>
            <a:r>
              <a:rPr lang="fr-FR" sz="2000" dirty="0"/>
              <a:t>Passer du « remplacement » au « renforcement » des capacités communautaire</a:t>
            </a:r>
          </a:p>
          <a:p>
            <a:pPr marL="347663" indent="-347663">
              <a:spcBef>
                <a:spcPts val="600"/>
              </a:spcBef>
            </a:pPr>
            <a:r>
              <a:rPr lang="fr-FR" sz="2000" dirty="0"/>
              <a:t>Discuter des principaux défis de la réponse pour trouver des solutions de manière participative</a:t>
            </a:r>
          </a:p>
          <a:p>
            <a:pPr marL="347663" indent="-347663">
              <a:spcBef>
                <a:spcPts val="600"/>
              </a:spcBef>
            </a:pPr>
            <a:r>
              <a:rPr lang="fr-BE" sz="2000" dirty="0"/>
              <a:t>Identifier avec la communauté comment elle peut contribuer à la réponse et les actions qu’elle peut mener dans les activités de la réponses</a:t>
            </a:r>
          </a:p>
          <a:p>
            <a:pPr marL="347663" indent="-347663">
              <a:spcBef>
                <a:spcPts val="600"/>
              </a:spcBef>
            </a:pPr>
            <a:r>
              <a:rPr lang="fr-BE" sz="2000" dirty="0"/>
              <a:t>Mettre en place un cadre régulier d’échange et un système de gestion des feedbacks</a:t>
            </a:r>
          </a:p>
          <a:p>
            <a:pPr marL="347663" indent="-347663">
              <a:spcBef>
                <a:spcPts val="600"/>
              </a:spcBef>
            </a:pPr>
            <a:r>
              <a:rPr lang="fr-BE" sz="2000" dirty="0"/>
              <a:t>Informer la communauté sur les informations reçues et des actions prises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4168" y="4908158"/>
            <a:ext cx="914400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7663" indent="-347663">
              <a:spcBef>
                <a:spcPts val="600"/>
              </a:spcBef>
            </a:pPr>
            <a:r>
              <a:rPr lang="fr-FR" sz="2400" b="1" dirty="0">
                <a:solidFill>
                  <a:srgbClr val="006600"/>
                </a:solidFill>
              </a:rPr>
              <a:t>Les communautés doivent être vues comme des acteurs à part entière </a:t>
            </a:r>
            <a:br>
              <a:rPr lang="fr-FR" sz="2400" b="1" dirty="0">
                <a:solidFill>
                  <a:srgbClr val="006600"/>
                </a:solidFill>
              </a:rPr>
            </a:br>
            <a:r>
              <a:rPr lang="fr-FR" sz="2400" b="1" dirty="0">
                <a:solidFill>
                  <a:srgbClr val="006600"/>
                </a:solidFill>
              </a:rPr>
              <a:t>de la réponse, ce qui signifie qu'il faut concevoir la réponse avec la communauté : c’est la responsabilité de chaque pilier.</a:t>
            </a: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87568"/>
      </p:ext>
    </p:extLst>
  </p:cSld>
  <p:clrMapOvr>
    <a:masterClrMapping/>
  </p:clrMapOvr>
</p:sld>
</file>

<file path=ppt/theme/theme1.xml><?xml version="1.0" encoding="utf-8"?>
<a:theme xmlns:a="http://schemas.openxmlformats.org/drawingml/2006/main" name="ppt1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ppt1B35.tmp</Template>
  <TotalTime>159</TotalTime>
  <Words>421</Words>
  <Application>Microsoft Office PowerPoint</Application>
  <PresentationFormat>Widescreen</PresentationFormat>
  <Paragraphs>58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맑은 고딕</vt:lpstr>
      <vt:lpstr>ＭＳ Ｐゴシック</vt:lpstr>
      <vt:lpstr>Arial</vt:lpstr>
      <vt:lpstr>Calibri</vt:lpstr>
      <vt:lpstr>Times New Roman</vt:lpstr>
      <vt:lpstr>ppt1B35.tmp</vt:lpstr>
      <vt:lpstr>Session 09 Participation et appropriation communautaire dans la réponse</vt:lpstr>
      <vt:lpstr>Objectifs de la session 9</vt:lpstr>
      <vt:lpstr>Le rôle de la communauté dans la réponse</vt:lpstr>
      <vt:lpstr>Contexte</vt:lpstr>
      <vt:lpstr>Participation et appropriation communautaire,  c’est quoi ?</vt:lpstr>
      <vt:lpstr>En quoi c’est important ?</vt:lpstr>
      <vt:lpstr>Une communauté résiliente</vt:lpstr>
      <vt:lpstr>PowerPoint Presentation</vt:lpstr>
      <vt:lpstr>Comment y arriver ?</vt:lpstr>
      <vt:lpstr>PowerPoint Presentation</vt:lpstr>
      <vt:lpstr>Jeu de rôles : Analyse du feedback communautaire 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EPUser</dc:creator>
  <cp:lastModifiedBy>Djoukoua Dapre</cp:lastModifiedBy>
  <cp:revision>47</cp:revision>
  <dcterms:created xsi:type="dcterms:W3CDTF">2019-07-07T17:38:06Z</dcterms:created>
  <dcterms:modified xsi:type="dcterms:W3CDTF">2019-11-10T08:48:16Z</dcterms:modified>
</cp:coreProperties>
</file>