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3" r:id="rId1"/>
    <p:sldMasterId id="2147483654"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0698163" cy="7543800"/>
  <p:notesSz cx="9144000" cy="6858000"/>
  <p:embeddedFontLst>
    <p:embeddedFont>
      <p:font typeface="Helvetica Neue" panose="02000503000000020004" pitchFamily="2" charset="0"/>
      <p:regular r:id="rId17"/>
      <p:bold r:id="rId18"/>
      <p:italic r:id="rId19"/>
      <p:boldItalic r:id="rId20"/>
    </p:embeddedFont>
    <p:embeddedFont>
      <p:font typeface="Helvetica Neue Light" panose="02000403000000020004" pitchFamily="2" charset="0"/>
      <p:regular r:id="rId21"/>
      <p:bold r:id="rId22"/>
      <p:italic r:id="rId23"/>
      <p:boldItalic r:id="rId24"/>
    </p:embeddedFont>
    <p:embeddedFont>
      <p:font typeface="Lobster"/>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76">
          <p15:clr>
            <a:srgbClr val="A4A3A4"/>
          </p15:clr>
        </p15:guide>
        <p15:guide id="2" pos="33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643"/>
  </p:normalViewPr>
  <p:slideViewPr>
    <p:cSldViewPr snapToGrid="0">
      <p:cViewPr varScale="1">
        <p:scale>
          <a:sx n="91" d="100"/>
          <a:sy n="91" d="100"/>
        </p:scale>
        <p:origin x="952" y="184"/>
      </p:cViewPr>
      <p:guideLst>
        <p:guide orient="horz" pos="2376"/>
        <p:guide pos="337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 name="Google Shape;39;p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0:notes"/>
          <p:cNvSpPr>
            <a:spLocks noGrp="1" noRot="1" noChangeAspect="1"/>
          </p:cNvSpPr>
          <p:nvPr>
            <p:ph type="sldImg" idx="2"/>
          </p:nvPr>
        </p:nvSpPr>
        <p:spPr>
          <a:xfrm>
            <a:off x="2930525" y="857250"/>
            <a:ext cx="32829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1:notes"/>
          <p:cNvSpPr>
            <a:spLocks noGrp="1" noRot="1" noChangeAspect="1"/>
          </p:cNvSpPr>
          <p:nvPr>
            <p:ph type="sldImg" idx="2"/>
          </p:nvPr>
        </p:nvSpPr>
        <p:spPr>
          <a:xfrm>
            <a:off x="2930525" y="857250"/>
            <a:ext cx="32829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2:notes"/>
          <p:cNvSpPr>
            <a:spLocks noGrp="1" noRot="1" noChangeAspect="1"/>
          </p:cNvSpPr>
          <p:nvPr>
            <p:ph type="sldImg" idx="2"/>
          </p:nvPr>
        </p:nvSpPr>
        <p:spPr>
          <a:xfrm>
            <a:off x="2930525" y="857250"/>
            <a:ext cx="32829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13:notes"/>
          <p:cNvSpPr>
            <a:spLocks noGrp="1" noRot="1" noChangeAspect="1"/>
          </p:cNvSpPr>
          <p:nvPr>
            <p:ph type="sldImg" idx="2"/>
          </p:nvPr>
        </p:nvSpPr>
        <p:spPr>
          <a:xfrm>
            <a:off x="2930525" y="857250"/>
            <a:ext cx="32829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2: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a:spLocks noGrp="1" noRot="1" noChangeAspect="1"/>
          </p:cNvSpPr>
          <p:nvPr>
            <p:ph type="sldImg" idx="2"/>
          </p:nvPr>
        </p:nvSpPr>
        <p:spPr>
          <a:xfrm>
            <a:off x="2930525" y="857250"/>
            <a:ext cx="32829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3: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Helvetica Neue"/>
              <a:buNone/>
            </a:pPr>
            <a:r>
              <a:rPr lang="en-US" sz="1200">
                <a:latin typeface="Helvetica Neue"/>
                <a:ea typeface="Helvetica Neue"/>
                <a:cs typeface="Helvetica Neue"/>
                <a:sym typeface="Helvetica Neue"/>
              </a:rPr>
              <a:t>Essayons de faire plus que “passer les messages.”</a:t>
            </a:r>
            <a:endParaRPr/>
          </a:p>
          <a:p>
            <a:pPr marL="0" lvl="0" indent="0" algn="l" rtl="0">
              <a:lnSpc>
                <a:spcPct val="100000"/>
              </a:lnSpc>
              <a:spcBef>
                <a:spcPts val="0"/>
              </a:spcBef>
              <a:spcAft>
                <a:spcPts val="0"/>
              </a:spcAft>
              <a:buSzPts val="1400"/>
              <a:buNone/>
            </a:pPr>
            <a:endParaRPr/>
          </a:p>
        </p:txBody>
      </p:sp>
      <p:sp>
        <p:nvSpPr>
          <p:cNvPr id="55" name="Google Shape;55;p3: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2930525" y="857250"/>
            <a:ext cx="32829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Helvetica Neue"/>
              <a:buNone/>
            </a:pPr>
            <a:r>
              <a:rPr lang="en-US" sz="1200">
                <a:latin typeface="Helvetica Neue"/>
                <a:ea typeface="Helvetica Neue"/>
                <a:cs typeface="Helvetica Neue"/>
                <a:sym typeface="Helvetica Neue"/>
              </a:rPr>
              <a:t>Essayons de faire plus que “passer les messages.”</a:t>
            </a:r>
            <a:endParaRPr/>
          </a:p>
          <a:p>
            <a:pPr marL="0" lvl="0" indent="0" algn="l" rtl="0">
              <a:lnSpc>
                <a:spcPct val="100000"/>
              </a:lnSpc>
              <a:spcBef>
                <a:spcPts val="0"/>
              </a:spcBef>
              <a:spcAft>
                <a:spcPts val="0"/>
              </a:spcAft>
              <a:buSzPts val="1400"/>
              <a:buNone/>
            </a:pPr>
            <a:endParaRPr/>
          </a:p>
        </p:txBody>
      </p:sp>
      <p:sp>
        <p:nvSpPr>
          <p:cNvPr id="74" name="Google Shape;74;p4: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2930525" y="857250"/>
            <a:ext cx="32829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Helvetica Neue"/>
              <a:buNone/>
            </a:pPr>
            <a:r>
              <a:rPr lang="en-US" sz="1200">
                <a:latin typeface="Helvetica Neue"/>
                <a:ea typeface="Helvetica Neue"/>
                <a:cs typeface="Helvetica Neue"/>
                <a:sym typeface="Helvetica Neue"/>
              </a:rPr>
              <a:t>Essayons de faire plus que “passer les messages.”</a:t>
            </a:r>
            <a:endParaRPr/>
          </a:p>
          <a:p>
            <a:pPr marL="0" lvl="0" indent="0" algn="l" rtl="0">
              <a:lnSpc>
                <a:spcPct val="100000"/>
              </a:lnSpc>
              <a:spcBef>
                <a:spcPts val="0"/>
              </a:spcBef>
              <a:spcAft>
                <a:spcPts val="0"/>
              </a:spcAft>
              <a:buSzPts val="1400"/>
              <a:buNone/>
            </a:pPr>
            <a:endParaRPr/>
          </a:p>
        </p:txBody>
      </p:sp>
      <p:sp>
        <p:nvSpPr>
          <p:cNvPr id="89" name="Google Shape;89;p5: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2930525" y="857250"/>
            <a:ext cx="32829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Helvetica Neue"/>
              <a:buNone/>
            </a:pPr>
            <a:r>
              <a:rPr lang="en-US" sz="1200">
                <a:latin typeface="Helvetica Neue"/>
                <a:ea typeface="Helvetica Neue"/>
                <a:cs typeface="Helvetica Neue"/>
                <a:sym typeface="Helvetica Neue"/>
              </a:rPr>
              <a:t>Essayons de faire plus que “passer les messages.”</a:t>
            </a:r>
            <a:endParaRPr/>
          </a:p>
          <a:p>
            <a:pPr marL="0" lvl="0" indent="0" algn="l" rtl="0">
              <a:lnSpc>
                <a:spcPct val="100000"/>
              </a:lnSpc>
              <a:spcBef>
                <a:spcPts val="0"/>
              </a:spcBef>
              <a:spcAft>
                <a:spcPts val="0"/>
              </a:spcAft>
              <a:buSzPts val="1400"/>
              <a:buNone/>
            </a:pPr>
            <a:endParaRPr/>
          </a:p>
        </p:txBody>
      </p:sp>
      <p:sp>
        <p:nvSpPr>
          <p:cNvPr id="99" name="Google Shape;99;p6: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2930525" y="857250"/>
            <a:ext cx="32829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 « terre » c’est la communication inter-personnel, et petite groupe. La domaine de «l’ aire » c’est ou nous communiquons avec les media de masse, et les téléphone mobiles (qui sont parfois « aire » et    «nuage » a même temps, si connecté avec internet. </a:t>
            </a:r>
            <a:endParaRPr/>
          </a:p>
        </p:txBody>
      </p:sp>
      <p:sp>
        <p:nvSpPr>
          <p:cNvPr id="111" name="Google Shape;111;p7: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8:notes"/>
          <p:cNvSpPr>
            <a:spLocks noGrp="1" noRot="1" noChangeAspect="1"/>
          </p:cNvSpPr>
          <p:nvPr>
            <p:ph type="sldImg" idx="2"/>
          </p:nvPr>
        </p:nvSpPr>
        <p:spPr>
          <a:xfrm>
            <a:off x="2930525" y="857250"/>
            <a:ext cx="32829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a:spLocks noGrp="1" noRot="1" noChangeAspect="1"/>
          </p:cNvSpPr>
          <p:nvPr>
            <p:ph type="sldImg" idx="2"/>
          </p:nvPr>
        </p:nvSpPr>
        <p:spPr>
          <a:xfrm>
            <a:off x="2930525" y="857250"/>
            <a:ext cx="32829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9:notes"/>
          <p:cNvSpPr txBox="1">
            <a:spLocks noGrp="1"/>
          </p:cNvSpPr>
          <p:nvPr>
            <p:ph type="body" idx="1"/>
          </p:nvPr>
        </p:nvSpPr>
        <p:spPr>
          <a:xfrm>
            <a:off x="914400" y="3300413"/>
            <a:ext cx="7315200" cy="27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Helvetica Neue"/>
              <a:buNone/>
            </a:pPr>
            <a:r>
              <a:rPr lang="en-US" sz="1200">
                <a:latin typeface="Helvetica Neue"/>
                <a:ea typeface="Helvetica Neue"/>
                <a:cs typeface="Helvetica Neue"/>
                <a:sym typeface="Helvetica Neue"/>
              </a:rPr>
              <a:t>E</a:t>
            </a:r>
            <a:endParaRPr/>
          </a:p>
          <a:p>
            <a:pPr marL="0" lvl="0" indent="0" algn="l" rtl="0">
              <a:lnSpc>
                <a:spcPct val="100000"/>
              </a:lnSpc>
              <a:spcBef>
                <a:spcPts val="0"/>
              </a:spcBef>
              <a:spcAft>
                <a:spcPts val="0"/>
              </a:spcAft>
              <a:buSzPts val="1400"/>
              <a:buNone/>
            </a:pPr>
            <a:endParaRPr/>
          </a:p>
        </p:txBody>
      </p:sp>
      <p:sp>
        <p:nvSpPr>
          <p:cNvPr id="150" name="Google Shape;150;p9:notes"/>
          <p:cNvSpPr txBox="1">
            <a:spLocks noGrp="1"/>
          </p:cNvSpPr>
          <p:nvPr>
            <p:ph type="sldNum" idx="12"/>
          </p:nvPr>
        </p:nvSpPr>
        <p:spPr>
          <a:xfrm>
            <a:off x="5180013" y="6513513"/>
            <a:ext cx="39624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17708" y="0"/>
            <a:ext cx="10662745" cy="7543796"/>
          </a:xfrm>
          <a:prstGeom prst="rect">
            <a:avLst/>
          </a:prstGeom>
          <a:noFill/>
          <a:ln>
            <a:noFill/>
          </a:ln>
        </p:spPr>
      </p:pic>
      <p:sp>
        <p:nvSpPr>
          <p:cNvPr id="13" name="Google Shape;13;p2"/>
          <p:cNvSpPr txBox="1">
            <a:spLocks noGrp="1"/>
          </p:cNvSpPr>
          <p:nvPr>
            <p:ph type="title"/>
          </p:nvPr>
        </p:nvSpPr>
        <p:spPr>
          <a:xfrm>
            <a:off x="735498" y="2313782"/>
            <a:ext cx="9158310" cy="55412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Helvetica Neue Light"/>
              <a:buNone/>
              <a:defRPr sz="3600" b="0" i="0">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735497" y="3044238"/>
            <a:ext cx="9158311" cy="384773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100"/>
              </a:spcBef>
              <a:spcAft>
                <a:spcPts val="0"/>
              </a:spcAft>
              <a:buClr>
                <a:schemeClr val="dk1"/>
              </a:buClr>
              <a:buSzPts val="1200"/>
              <a:buNone/>
              <a:defRPr sz="1200" b="0" i="0">
                <a:latin typeface="Helvetica Neue"/>
                <a:ea typeface="Helvetica Neue"/>
                <a:cs typeface="Helvetica Neue"/>
                <a:sym typeface="Helvetica Neue"/>
              </a:defRPr>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222" y="1697"/>
            <a:ext cx="10662746" cy="7543798"/>
          </a:xfrm>
          <a:prstGeom prst="rect">
            <a:avLst/>
          </a:prstGeom>
          <a:noFill/>
          <a:ln>
            <a:noFill/>
          </a:ln>
        </p:spPr>
      </p:pic>
      <p:sp>
        <p:nvSpPr>
          <p:cNvPr id="17" name="Google Shape;17;p3"/>
          <p:cNvSpPr txBox="1">
            <a:spLocks noGrp="1"/>
          </p:cNvSpPr>
          <p:nvPr>
            <p:ph type="title"/>
          </p:nvPr>
        </p:nvSpPr>
        <p:spPr>
          <a:xfrm>
            <a:off x="1247562" y="795878"/>
            <a:ext cx="9158310" cy="55412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Helvetica Neue Light"/>
              <a:buNone/>
              <a:defRPr sz="3600" b="0" i="0">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1247561" y="1526334"/>
            <a:ext cx="9158311" cy="56974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100"/>
              </a:spcBef>
              <a:spcAft>
                <a:spcPts val="0"/>
              </a:spcAft>
              <a:buClr>
                <a:schemeClr val="dk1"/>
              </a:buClr>
              <a:buSzPts val="1200"/>
              <a:buNone/>
              <a:defRPr sz="1200" b="0" i="0">
                <a:latin typeface="Helvetica Neue"/>
                <a:ea typeface="Helvetica Neue"/>
                <a:cs typeface="Helvetica Neue"/>
                <a:sym typeface="Helvetica Neue"/>
              </a:defRPr>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1" y="1"/>
            <a:ext cx="10662746" cy="7543797"/>
          </a:xfrm>
          <a:prstGeom prst="rect">
            <a:avLst/>
          </a:prstGeom>
          <a:noFill/>
          <a:ln>
            <a:noFill/>
          </a:ln>
        </p:spPr>
      </p:pic>
      <p:sp>
        <p:nvSpPr>
          <p:cNvPr id="21" name="Google Shape;21;p4"/>
          <p:cNvSpPr txBox="1">
            <a:spLocks noGrp="1"/>
          </p:cNvSpPr>
          <p:nvPr>
            <p:ph type="title"/>
          </p:nvPr>
        </p:nvSpPr>
        <p:spPr>
          <a:xfrm>
            <a:off x="1247562" y="795878"/>
            <a:ext cx="9158310" cy="55412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Helvetica Neue Light"/>
              <a:buNone/>
              <a:defRPr sz="3600" b="0" i="0">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ubTitle" idx="1"/>
          </p:nvPr>
        </p:nvSpPr>
        <p:spPr>
          <a:xfrm>
            <a:off x="1247561" y="1526334"/>
            <a:ext cx="9158311" cy="56974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1100"/>
              </a:spcBef>
              <a:spcAft>
                <a:spcPts val="0"/>
              </a:spcAft>
              <a:buClr>
                <a:schemeClr val="dk1"/>
              </a:buClr>
              <a:buSzPts val="1400"/>
              <a:buNone/>
              <a:defRPr sz="1400" b="0" i="0">
                <a:latin typeface="Helvetica Neue"/>
                <a:ea typeface="Helvetica Neue"/>
                <a:cs typeface="Helvetica Neue"/>
                <a:sym typeface="Helvetica Neue"/>
              </a:defRPr>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a:stretch/>
        </p:blipFill>
        <p:spPr>
          <a:xfrm>
            <a:off x="1" y="1"/>
            <a:ext cx="10662744" cy="7543800"/>
          </a:xfrm>
          <a:prstGeom prst="rect">
            <a:avLst/>
          </a:prstGeom>
          <a:noFill/>
          <a:ln>
            <a:noFill/>
          </a:ln>
        </p:spPr>
      </p:pic>
      <p:sp>
        <p:nvSpPr>
          <p:cNvPr id="31" name="Google Shape;31;p6"/>
          <p:cNvSpPr txBox="1">
            <a:spLocks noGrp="1"/>
          </p:cNvSpPr>
          <p:nvPr>
            <p:ph type="title"/>
          </p:nvPr>
        </p:nvSpPr>
        <p:spPr>
          <a:xfrm>
            <a:off x="1247562" y="795878"/>
            <a:ext cx="9158400" cy="554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Helvetica Neue Light"/>
              <a:buNone/>
              <a:defRPr sz="3600" b="0" i="0">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subTitle" idx="1"/>
          </p:nvPr>
        </p:nvSpPr>
        <p:spPr>
          <a:xfrm>
            <a:off x="1247561" y="1526334"/>
            <a:ext cx="9158400" cy="5697300"/>
          </a:xfrm>
          <a:prstGeom prst="rect">
            <a:avLst/>
          </a:prstGeom>
          <a:noFill/>
          <a:ln>
            <a:noFill/>
          </a:ln>
        </p:spPr>
        <p:txBody>
          <a:bodyPr spcFirstLastPara="1" wrap="square" lIns="91425" tIns="45700" rIns="91425" bIns="45700" anchor="t" anchorCtr="0">
            <a:noAutofit/>
          </a:bodyPr>
          <a:lstStyle>
            <a:lvl1pPr lvl="0" algn="l">
              <a:lnSpc>
                <a:spcPct val="90000"/>
              </a:lnSpc>
              <a:spcBef>
                <a:spcPts val="1100"/>
              </a:spcBef>
              <a:spcAft>
                <a:spcPts val="0"/>
              </a:spcAft>
              <a:buClr>
                <a:schemeClr val="dk1"/>
              </a:buClr>
              <a:buSzPts val="1400"/>
              <a:buNone/>
              <a:defRPr sz="1400" b="0" i="0">
                <a:latin typeface="Helvetica Neue"/>
                <a:ea typeface="Helvetica Neue"/>
                <a:cs typeface="Helvetica Neue"/>
                <a:sym typeface="Helvetica Neue"/>
              </a:defRPr>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
        <p:cNvGrpSpPr/>
        <p:nvPr/>
      </p:nvGrpSpPr>
      <p:grpSpPr>
        <a:xfrm>
          <a:off x="0" y="0"/>
          <a:ext cx="0" cy="0"/>
          <a:chOff x="0" y="0"/>
          <a:chExt cx="0" cy="0"/>
        </a:xfrm>
      </p:grpSpPr>
      <p:pic>
        <p:nvPicPr>
          <p:cNvPr id="34" name="Google Shape;34;p7"/>
          <p:cNvPicPr preferRelativeResize="0"/>
          <p:nvPr/>
        </p:nvPicPr>
        <p:blipFill rotWithShape="1">
          <a:blip r:embed="rId2">
            <a:alphaModFix/>
          </a:blip>
          <a:srcRect/>
          <a:stretch/>
        </p:blipFill>
        <p:spPr>
          <a:xfrm>
            <a:off x="17708" y="0"/>
            <a:ext cx="10662746" cy="7543797"/>
          </a:xfrm>
          <a:prstGeom prst="rect">
            <a:avLst/>
          </a:prstGeom>
          <a:noFill/>
          <a:ln>
            <a:noFill/>
          </a:ln>
        </p:spPr>
      </p:pic>
      <p:sp>
        <p:nvSpPr>
          <p:cNvPr id="35" name="Google Shape;35;p7"/>
          <p:cNvSpPr txBox="1">
            <a:spLocks noGrp="1"/>
          </p:cNvSpPr>
          <p:nvPr>
            <p:ph type="title"/>
          </p:nvPr>
        </p:nvSpPr>
        <p:spPr>
          <a:xfrm>
            <a:off x="735498" y="2313782"/>
            <a:ext cx="9158400" cy="5541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4840"/>
              <a:buNone/>
              <a:defRPr sz="3600" b="0" i="0">
                <a:latin typeface="Helvetica Neue Light"/>
                <a:ea typeface="Helvetica Neue Light"/>
                <a:cs typeface="Helvetica Neue Light"/>
                <a:sym typeface="Helvetica Neue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7"/>
          <p:cNvSpPr txBox="1">
            <a:spLocks noGrp="1"/>
          </p:cNvSpPr>
          <p:nvPr>
            <p:ph type="subTitle" idx="1"/>
          </p:nvPr>
        </p:nvSpPr>
        <p:spPr>
          <a:xfrm>
            <a:off x="735497" y="3044238"/>
            <a:ext cx="9158400" cy="3847800"/>
          </a:xfrm>
          <a:prstGeom prst="rect">
            <a:avLst/>
          </a:prstGeom>
          <a:noFill/>
          <a:ln>
            <a:noFill/>
          </a:ln>
        </p:spPr>
        <p:txBody>
          <a:bodyPr spcFirstLastPara="1" wrap="square" lIns="91425" tIns="45700" rIns="91425" bIns="45700" anchor="t" anchorCtr="0">
            <a:noAutofit/>
          </a:bodyPr>
          <a:lstStyle>
            <a:lvl1pPr lvl="0" algn="l">
              <a:lnSpc>
                <a:spcPct val="90000"/>
              </a:lnSpc>
              <a:spcBef>
                <a:spcPts val="1100"/>
              </a:spcBef>
              <a:spcAft>
                <a:spcPts val="0"/>
              </a:spcAft>
              <a:buSzPts val="3080"/>
              <a:buNone/>
              <a:defRPr sz="1200" b="0" i="0">
                <a:latin typeface="Helvetica Neue"/>
                <a:ea typeface="Helvetica Neue"/>
                <a:cs typeface="Helvetica Neue"/>
                <a:sym typeface="Helvetica Neue"/>
              </a:defRPr>
            </a:lvl1pPr>
            <a:lvl2pPr lvl="1" algn="ctr">
              <a:lnSpc>
                <a:spcPct val="90000"/>
              </a:lnSpc>
              <a:spcBef>
                <a:spcPts val="550"/>
              </a:spcBef>
              <a:spcAft>
                <a:spcPts val="0"/>
              </a:spcAft>
              <a:buSzPts val="2640"/>
              <a:buNone/>
              <a:defRPr sz="2200"/>
            </a:lvl2pPr>
            <a:lvl3pPr lvl="2" algn="ctr">
              <a:lnSpc>
                <a:spcPct val="90000"/>
              </a:lnSpc>
              <a:spcBef>
                <a:spcPts val="550"/>
              </a:spcBef>
              <a:spcAft>
                <a:spcPts val="0"/>
              </a:spcAft>
              <a:buSzPts val="2200"/>
              <a:buNone/>
              <a:defRPr sz="1979"/>
            </a:lvl3pPr>
            <a:lvl4pPr lvl="3" algn="ctr">
              <a:lnSpc>
                <a:spcPct val="90000"/>
              </a:lnSpc>
              <a:spcBef>
                <a:spcPts val="550"/>
              </a:spcBef>
              <a:spcAft>
                <a:spcPts val="0"/>
              </a:spcAft>
              <a:buSzPts val="1980"/>
              <a:buNone/>
              <a:defRPr sz="1760"/>
            </a:lvl4pPr>
            <a:lvl5pPr lvl="4" algn="ctr">
              <a:lnSpc>
                <a:spcPct val="90000"/>
              </a:lnSpc>
              <a:spcBef>
                <a:spcPts val="550"/>
              </a:spcBef>
              <a:spcAft>
                <a:spcPts val="0"/>
              </a:spcAft>
              <a:buSzPts val="1980"/>
              <a:buNone/>
              <a:defRPr sz="1760"/>
            </a:lvl5pPr>
            <a:lvl6pPr lvl="5" algn="ctr">
              <a:lnSpc>
                <a:spcPct val="90000"/>
              </a:lnSpc>
              <a:spcBef>
                <a:spcPts val="550"/>
              </a:spcBef>
              <a:spcAft>
                <a:spcPts val="0"/>
              </a:spcAft>
              <a:buSzPts val="1980"/>
              <a:buNone/>
              <a:defRPr sz="1760"/>
            </a:lvl6pPr>
            <a:lvl7pPr lvl="6" algn="ctr">
              <a:lnSpc>
                <a:spcPct val="90000"/>
              </a:lnSpc>
              <a:spcBef>
                <a:spcPts val="550"/>
              </a:spcBef>
              <a:spcAft>
                <a:spcPts val="0"/>
              </a:spcAft>
              <a:buSzPts val="1980"/>
              <a:buNone/>
              <a:defRPr sz="1760"/>
            </a:lvl7pPr>
            <a:lvl8pPr lvl="7" algn="ctr">
              <a:lnSpc>
                <a:spcPct val="90000"/>
              </a:lnSpc>
              <a:spcBef>
                <a:spcPts val="550"/>
              </a:spcBef>
              <a:spcAft>
                <a:spcPts val="0"/>
              </a:spcAft>
              <a:buSzPts val="1980"/>
              <a:buNone/>
              <a:defRPr sz="1760"/>
            </a:lvl8pPr>
            <a:lvl9pPr lvl="8" algn="ctr">
              <a:lnSpc>
                <a:spcPct val="90000"/>
              </a:lnSpc>
              <a:spcBef>
                <a:spcPts val="550"/>
              </a:spcBef>
              <a:spcAft>
                <a:spcPts val="0"/>
              </a:spcAft>
              <a:buSzPts val="1980"/>
              <a:buNone/>
              <a:defRPr sz="176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499" y="401639"/>
            <a:ext cx="9227166" cy="145811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200"/>
              <a:buFont typeface="Helvetica Neue Light"/>
              <a:buNone/>
              <a:defRPr sz="4200" b="0" i="0" u="none" strike="noStrike" cap="none">
                <a:solidFill>
                  <a:schemeClr val="dk1"/>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735499" y="2008187"/>
            <a:ext cx="9227166" cy="4786472"/>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10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1pPr>
            <a:lvl2pPr marL="914400" marR="0" lvl="1" indent="-330200"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2pPr>
            <a:lvl3pPr marL="1371600" marR="0" lvl="2" indent="-330200"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3pPr>
            <a:lvl4pPr marL="1828800" marR="0" lvl="3" indent="-330200"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4pPr>
            <a:lvl5pPr marL="2286000" marR="0" lvl="4" indent="-330200" algn="l" rtl="0">
              <a:lnSpc>
                <a:spcPct val="90000"/>
              </a:lnSpc>
              <a:spcBef>
                <a:spcPts val="550"/>
              </a:spcBef>
              <a:spcAft>
                <a:spcPts val="0"/>
              </a:spcAft>
              <a:buClr>
                <a:schemeClr val="dk1"/>
              </a:buClr>
              <a:buSzPts val="1600"/>
              <a:buFont typeface="Arial"/>
              <a:buChar char="•"/>
              <a:defRPr sz="1600" b="0" i="0" u="none" strike="noStrike" cap="none">
                <a:solidFill>
                  <a:schemeClr val="dk1"/>
                </a:solidFill>
                <a:latin typeface="Helvetica Neue"/>
                <a:ea typeface="Helvetica Neue"/>
                <a:cs typeface="Helvetica Neue"/>
                <a:sym typeface="Helvetica Neue"/>
              </a:defRPr>
            </a:lvl5pPr>
            <a:lvl6pPr marL="2743200" marR="0" lvl="5"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6pPr>
            <a:lvl7pPr marL="3200400" marR="0" lvl="6"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7pPr>
            <a:lvl8pPr marL="3657600" marR="0" lvl="7"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8pPr>
            <a:lvl9pPr marL="4114800" marR="0" lvl="8"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499" y="6991986"/>
            <a:ext cx="2407087" cy="40163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3767" y="6991986"/>
            <a:ext cx="3610630" cy="40163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5577" y="6991986"/>
            <a:ext cx="2407087" cy="40163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35499" y="401639"/>
            <a:ext cx="9227100" cy="1458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840"/>
              <a:buFont typeface="Calibri"/>
              <a:buNone/>
              <a:defRPr sz="484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5"/>
          <p:cNvSpPr txBox="1">
            <a:spLocks noGrp="1"/>
          </p:cNvSpPr>
          <p:nvPr>
            <p:ph type="body" idx="1"/>
          </p:nvPr>
        </p:nvSpPr>
        <p:spPr>
          <a:xfrm>
            <a:off x="735499" y="2008187"/>
            <a:ext cx="9227100" cy="4786500"/>
          </a:xfrm>
          <a:prstGeom prst="rect">
            <a:avLst/>
          </a:prstGeom>
          <a:noFill/>
          <a:ln>
            <a:noFill/>
          </a:ln>
        </p:spPr>
        <p:txBody>
          <a:bodyPr spcFirstLastPara="1" wrap="square" lIns="91425" tIns="45700" rIns="91425" bIns="45700" anchor="t" anchorCtr="0">
            <a:noAutofit/>
          </a:bodyPr>
          <a:lstStyle>
            <a:lvl1pPr marL="457200" marR="0" lvl="0" indent="-424180" algn="l" rtl="0">
              <a:lnSpc>
                <a:spcPct val="90000"/>
              </a:lnSpc>
              <a:spcBef>
                <a:spcPts val="1100"/>
              </a:spcBef>
              <a:spcAft>
                <a:spcPts val="0"/>
              </a:spcAft>
              <a:buClr>
                <a:schemeClr val="dk1"/>
              </a:buClr>
              <a:buSzPts val="3080"/>
              <a:buFont typeface="Arial"/>
              <a:buChar char="•"/>
              <a:defRPr sz="3080" b="0" i="0" u="none" strike="noStrike" cap="none">
                <a:solidFill>
                  <a:schemeClr val="dk1"/>
                </a:solidFill>
                <a:latin typeface="Calibri"/>
                <a:ea typeface="Calibri"/>
                <a:cs typeface="Calibri"/>
                <a:sym typeface="Calibri"/>
              </a:defRPr>
            </a:lvl1pPr>
            <a:lvl2pPr marL="914400" marR="0" lvl="1" indent="-396240" algn="l" rtl="0">
              <a:lnSpc>
                <a:spcPct val="90000"/>
              </a:lnSpc>
              <a:spcBef>
                <a:spcPts val="550"/>
              </a:spcBef>
              <a:spcAft>
                <a:spcPts val="0"/>
              </a:spcAft>
              <a:buClr>
                <a:schemeClr val="dk1"/>
              </a:buClr>
              <a:buSzPts val="2640"/>
              <a:buFont typeface="Arial"/>
              <a:buChar char="•"/>
              <a:defRPr sz="264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5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4330"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4pPr>
            <a:lvl5pPr marL="2286000" marR="0" lvl="4"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5pPr>
            <a:lvl6pPr marL="2743200" marR="0" lvl="5"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6pPr>
            <a:lvl7pPr marL="3200400" marR="0" lvl="6"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7pPr>
            <a:lvl8pPr marL="3657600" marR="0" lvl="7"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8pPr>
            <a:lvl9pPr marL="4114800" marR="0" lvl="8" indent="-354329" algn="l" rtl="0">
              <a:lnSpc>
                <a:spcPct val="90000"/>
              </a:lnSpc>
              <a:spcBef>
                <a:spcPts val="550"/>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9pPr>
          </a:lstStyle>
          <a:p>
            <a:endParaRPr/>
          </a:p>
        </p:txBody>
      </p:sp>
      <p:sp>
        <p:nvSpPr>
          <p:cNvPr id="26" name="Google Shape;26;p5"/>
          <p:cNvSpPr txBox="1">
            <a:spLocks noGrp="1"/>
          </p:cNvSpPr>
          <p:nvPr>
            <p:ph type="dt" idx="10"/>
          </p:nvPr>
        </p:nvSpPr>
        <p:spPr>
          <a:xfrm>
            <a:off x="735499" y="6991986"/>
            <a:ext cx="2407200" cy="4017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5"/>
          <p:cNvSpPr txBox="1">
            <a:spLocks noGrp="1"/>
          </p:cNvSpPr>
          <p:nvPr>
            <p:ph type="ftr" idx="11"/>
          </p:nvPr>
        </p:nvSpPr>
        <p:spPr>
          <a:xfrm>
            <a:off x="3543767" y="6991986"/>
            <a:ext cx="3610500" cy="4017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sldNum" idx="12"/>
          </p:nvPr>
        </p:nvSpPr>
        <p:spPr>
          <a:xfrm>
            <a:off x="7555577" y="6991986"/>
            <a:ext cx="2407200" cy="4017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20"/>
              <a:buFont typeface="Arial"/>
              <a:buNone/>
              <a:defRPr sz="1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presentation/d/1kajP1emDQdD3FDyjk50l2piY6wnBHecaQhO685Mwi8E/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ideo.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drive.google.com/drive/folders/1ol49WcSF9xeubTZCW28KXfsgYtTVAyUr?usp=sha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islcollective.com/english-esl-worksheets/material-type/warmers-and-coolers/glass-half-empty-or-half-full-you/5579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docs.google.com/document/d/1CTY7_WP_PSNx_cVEFCaklJrRUVzgHVH9ohbaWOqoJNs/edit?usp=sharing" TargetMode="External"/><Relationship Id="rId7" Type="http://schemas.openxmlformats.org/officeDocument/2006/relationships/hyperlink" Target="https://drive.google.com/drive/folders/1hrQWHbi0rzZT0dh9ZUWJtpHCfWFcHQ1b?usp=sharin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drive.google.com/drive/folders/1htOQvIs2auXsLCLDAR8Nw35YjOsQxqvm?usp=sharing"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kpgreiner.com/_files/ugd/b7f2dc_007abea481cc42608c83da716942c15f.pdf" TargetMode="External"/><Relationship Id="rId4" Type="http://schemas.openxmlformats.org/officeDocument/2006/relationships/hyperlink" Target="https://medium.com/differences-that-make-a-difference/ground-air-cloud-74c44fb68ce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p:nvPr/>
        </p:nvSpPr>
        <p:spPr>
          <a:xfrm>
            <a:off x="409850" y="2671175"/>
            <a:ext cx="8954100" cy="370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3200"/>
              <a:buFont typeface="Arial"/>
              <a:buNone/>
            </a:pPr>
            <a:r>
              <a:rPr lang="en-US" sz="3900" i="0" u="none" strike="noStrike" cap="none">
                <a:solidFill>
                  <a:srgbClr val="000000"/>
                </a:solidFill>
                <a:latin typeface="Calibri"/>
                <a:ea typeface="Calibri"/>
                <a:cs typeface="Calibri"/>
                <a:sym typeface="Calibri"/>
              </a:rPr>
              <a:t>For community-led action </a:t>
            </a:r>
            <a:r>
              <a:rPr lang="en-US" sz="3900">
                <a:latin typeface="Calibri"/>
                <a:ea typeface="Calibri"/>
                <a:cs typeface="Calibri"/>
                <a:sym typeface="Calibri"/>
              </a:rPr>
              <a:t>and </a:t>
            </a:r>
            <a:r>
              <a:rPr lang="en-US" sz="3900" i="0" u="none" strike="noStrike" cap="none">
                <a:solidFill>
                  <a:srgbClr val="000000"/>
                </a:solidFill>
                <a:latin typeface="Calibri"/>
                <a:ea typeface="Calibri"/>
                <a:cs typeface="Calibri"/>
                <a:sym typeface="Calibri"/>
              </a:rPr>
              <a:t>health prom</a:t>
            </a:r>
            <a:r>
              <a:rPr lang="en-US" sz="3900">
                <a:latin typeface="Calibri"/>
                <a:ea typeface="Calibri"/>
                <a:cs typeface="Calibri"/>
                <a:sym typeface="Calibri"/>
              </a:rPr>
              <a:t>otion*</a:t>
            </a:r>
            <a:endParaRPr sz="21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000"/>
              <a:buFont typeface="Arial"/>
              <a:buNone/>
            </a:pPr>
            <a:endParaRPr sz="1500" i="1">
              <a:solidFill>
                <a:srgbClr val="FF0000"/>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3200"/>
              <a:buFont typeface="Arial"/>
              <a:buNone/>
            </a:pPr>
            <a:r>
              <a:rPr lang="en-US" sz="2400" i="1">
                <a:solidFill>
                  <a:schemeClr val="dk1"/>
                </a:solidFill>
                <a:latin typeface="Calibri"/>
                <a:ea typeface="Calibri"/>
                <a:cs typeface="Calibri"/>
                <a:sym typeface="Calibri"/>
              </a:rPr>
              <a:t>*Adapted from UNICEF DRC community engagement guide, Ebola outbreak No. 10, 2018-2020). </a:t>
            </a:r>
            <a:r>
              <a:rPr lang="en-US" sz="2400" i="1" u="sng">
                <a:solidFill>
                  <a:schemeClr val="hlink"/>
                </a:solidFill>
                <a:latin typeface="Calibri"/>
                <a:ea typeface="Calibri"/>
                <a:cs typeface="Calibri"/>
                <a:sym typeface="Calibri"/>
                <a:hlinkClick r:id="rId3"/>
              </a:rPr>
              <a:t>French version here</a:t>
            </a:r>
            <a:r>
              <a:rPr lang="en-US" sz="2400" i="1">
                <a:solidFill>
                  <a:schemeClr val="dk1"/>
                </a:solidFill>
                <a:latin typeface="Calibri"/>
                <a:ea typeface="Calibri"/>
                <a:cs typeface="Calibri"/>
                <a:sym typeface="Calibri"/>
              </a:rPr>
              <a:t>. </a:t>
            </a:r>
            <a:endParaRPr sz="1200" i="1">
              <a:solidFill>
                <a:srgbClr val="FF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2000"/>
              <a:buFont typeface="Arial"/>
              <a:buNone/>
            </a:pPr>
            <a:r>
              <a:rPr lang="en-US" sz="2000" b="0" i="0" u="none" strike="noStrike" cap="none">
                <a:solidFill>
                  <a:srgbClr val="FF0000"/>
                </a:solidFill>
                <a:latin typeface="Arial"/>
                <a:ea typeface="Arial"/>
                <a:cs typeface="Arial"/>
                <a:sym typeface="Arial"/>
              </a:rPr>
              <a:t>V: 16-</a:t>
            </a:r>
            <a:r>
              <a:rPr lang="en-US" sz="2000">
                <a:solidFill>
                  <a:srgbClr val="FF0000"/>
                </a:solidFill>
              </a:rPr>
              <a:t>8</a:t>
            </a:r>
            <a:r>
              <a:rPr lang="en-US" sz="2000" b="0" i="0" u="none" strike="noStrike" cap="none">
                <a:solidFill>
                  <a:srgbClr val="FF0000"/>
                </a:solidFill>
                <a:latin typeface="Arial"/>
                <a:ea typeface="Arial"/>
                <a:cs typeface="Arial"/>
                <a:sym typeface="Arial"/>
              </a:rPr>
              <a:t>-2</a:t>
            </a:r>
            <a:r>
              <a:rPr lang="en-US" sz="2000">
                <a:solidFill>
                  <a:srgbClr val="FF0000"/>
                </a:solidFill>
              </a:rPr>
              <a:t>2 [ENG]</a:t>
            </a:r>
            <a:endParaRPr sz="1400" b="0" i="0" u="none" strike="noStrike" cap="none">
              <a:solidFill>
                <a:srgbClr val="FF0000"/>
              </a:solidFill>
              <a:latin typeface="Calibri"/>
              <a:ea typeface="Calibri"/>
              <a:cs typeface="Calibri"/>
              <a:sym typeface="Calibri"/>
            </a:endParaRPr>
          </a:p>
        </p:txBody>
      </p:sp>
      <p:pic>
        <p:nvPicPr>
          <p:cNvPr id="42" name="Google Shape;42;p8"/>
          <p:cNvPicPr preferRelativeResize="0"/>
          <p:nvPr/>
        </p:nvPicPr>
        <p:blipFill>
          <a:blip r:embed="rId4">
            <a:alphaModFix/>
          </a:blip>
          <a:stretch>
            <a:fillRect/>
          </a:stretch>
        </p:blipFill>
        <p:spPr>
          <a:xfrm>
            <a:off x="6180600" y="6605500"/>
            <a:ext cx="3568975" cy="666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cxnSp>
        <p:nvCxnSpPr>
          <p:cNvPr id="165" name="Google Shape;165;p17"/>
          <p:cNvCxnSpPr/>
          <p:nvPr/>
        </p:nvCxnSpPr>
        <p:spPr>
          <a:xfrm rot="10800000">
            <a:off x="1188376" y="1135817"/>
            <a:ext cx="9087000" cy="0"/>
          </a:xfrm>
          <a:prstGeom prst="straightConnector1">
            <a:avLst/>
          </a:prstGeom>
          <a:noFill/>
          <a:ln w="31750" cap="rnd" cmpd="sng">
            <a:solidFill>
              <a:srgbClr val="0070C0"/>
            </a:solidFill>
            <a:prstDash val="dot"/>
            <a:miter lim="800000"/>
            <a:headEnd type="none" w="sm" len="sm"/>
            <a:tailEnd type="none" w="sm" len="sm"/>
          </a:ln>
        </p:spPr>
      </p:cxnSp>
      <p:sp>
        <p:nvSpPr>
          <p:cNvPr id="166" name="Google Shape;166;p17"/>
          <p:cNvSpPr/>
          <p:nvPr/>
        </p:nvSpPr>
        <p:spPr>
          <a:xfrm>
            <a:off x="1188375" y="1277450"/>
            <a:ext cx="4956600" cy="1595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100"/>
              </a:spcBef>
              <a:spcAft>
                <a:spcPts val="0"/>
              </a:spcAft>
              <a:buClr>
                <a:srgbClr val="000000"/>
              </a:buClr>
              <a:buSzPts val="2200"/>
              <a:buFont typeface="Arial"/>
              <a:buNone/>
            </a:pPr>
            <a:r>
              <a:rPr lang="en-US" sz="2200" b="0" i="0" u="none" strike="noStrike" cap="none">
                <a:solidFill>
                  <a:schemeClr val="dk1"/>
                </a:solidFill>
                <a:latin typeface="Helvetica Neue"/>
                <a:ea typeface="Helvetica Neue"/>
                <a:cs typeface="Helvetica Neue"/>
                <a:sym typeface="Helvetica Neue"/>
              </a:rPr>
              <a:t>Demandons une coup de pouce aux leaders, associations, et autres membres de la communauté dynamiques, et prêt à servir leur proches.  </a:t>
            </a:r>
            <a:endParaRPr sz="2200" b="0"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1100"/>
              </a:spcBef>
              <a:spcAft>
                <a:spcPts val="0"/>
              </a:spcAft>
              <a:buClr>
                <a:srgbClr val="000000"/>
              </a:buClr>
              <a:buSzPts val="2000"/>
              <a:buFont typeface="Arial"/>
              <a:buNone/>
            </a:pPr>
            <a:r>
              <a:rPr lang="en-US" sz="2000" b="0" i="0" u="none" strike="noStrike" cap="none">
                <a:solidFill>
                  <a:schemeClr val="dk1"/>
                </a:solidFill>
                <a:latin typeface="Helvetica Neue"/>
                <a:ea typeface="Helvetica Neue"/>
                <a:cs typeface="Helvetica Neue"/>
                <a:sym typeface="Helvetica Neue"/>
              </a:rPr>
              <a:t>Examples: A droite: promotion d’utilisation de latrine. En bas: Promotion depistage diabete et hypertension</a:t>
            </a: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1100"/>
              </a:spcBef>
              <a:spcAft>
                <a:spcPts val="0"/>
              </a:spcAft>
              <a:buClr>
                <a:srgbClr val="000000"/>
              </a:buClr>
              <a:buSzPts val="2000"/>
              <a:buFont typeface="Arial"/>
              <a:buNone/>
            </a:pPr>
            <a:endParaRPr sz="20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Helvetica Neue"/>
              <a:ea typeface="Helvetica Neue"/>
              <a:cs typeface="Helvetica Neue"/>
              <a:sym typeface="Helvetica Neue"/>
            </a:endParaRPr>
          </a:p>
        </p:txBody>
      </p:sp>
      <p:sp>
        <p:nvSpPr>
          <p:cNvPr id="167" name="Google Shape;167;p17"/>
          <p:cNvSpPr txBox="1">
            <a:spLocks noGrp="1"/>
          </p:cNvSpPr>
          <p:nvPr>
            <p:ph type="title"/>
          </p:nvPr>
        </p:nvSpPr>
        <p:spPr>
          <a:xfrm>
            <a:off x="1247561" y="440090"/>
            <a:ext cx="9326100" cy="5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Helvetica Neue Light"/>
              <a:buNone/>
            </a:pPr>
            <a:r>
              <a:rPr lang="en-US" sz="2600"/>
              <a:t>Parrainage: Ca veut dire quoi, exactement?  </a:t>
            </a:r>
            <a:endParaRPr sz="2600"/>
          </a:p>
        </p:txBody>
      </p:sp>
      <p:pic>
        <p:nvPicPr>
          <p:cNvPr id="168" name="Google Shape;168;p17"/>
          <p:cNvPicPr preferRelativeResize="0"/>
          <p:nvPr/>
        </p:nvPicPr>
        <p:blipFill rotWithShape="1">
          <a:blip r:embed="rId3">
            <a:alphaModFix/>
          </a:blip>
          <a:srcRect/>
          <a:stretch/>
        </p:blipFill>
        <p:spPr>
          <a:xfrm>
            <a:off x="2686775" y="4481650"/>
            <a:ext cx="7136550" cy="2920525"/>
          </a:xfrm>
          <a:prstGeom prst="rect">
            <a:avLst/>
          </a:prstGeom>
          <a:noFill/>
          <a:ln>
            <a:noFill/>
          </a:ln>
        </p:spPr>
      </p:pic>
      <p:pic>
        <p:nvPicPr>
          <p:cNvPr id="169" name="Google Shape;169;p17"/>
          <p:cNvPicPr preferRelativeResize="0"/>
          <p:nvPr/>
        </p:nvPicPr>
        <p:blipFill rotWithShape="1">
          <a:blip r:embed="rId4">
            <a:alphaModFix/>
          </a:blip>
          <a:srcRect/>
          <a:stretch/>
        </p:blipFill>
        <p:spPr>
          <a:xfrm>
            <a:off x="6599700" y="1206014"/>
            <a:ext cx="2616455" cy="26164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8"/>
          <p:cNvSpPr txBox="1">
            <a:spLocks noGrp="1"/>
          </p:cNvSpPr>
          <p:nvPr>
            <p:ph type="title"/>
          </p:nvPr>
        </p:nvSpPr>
        <p:spPr>
          <a:xfrm>
            <a:off x="1247561" y="310954"/>
            <a:ext cx="9158400" cy="5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Helvetica Neue Light"/>
              <a:buNone/>
            </a:pPr>
            <a:r>
              <a:rPr lang="en-US" sz="3200"/>
              <a:t>Approche 5: Renforcer côté “service”</a:t>
            </a:r>
            <a:endParaRPr sz="3200"/>
          </a:p>
        </p:txBody>
      </p:sp>
      <p:cxnSp>
        <p:nvCxnSpPr>
          <p:cNvPr id="175" name="Google Shape;175;p18"/>
          <p:cNvCxnSpPr/>
          <p:nvPr/>
        </p:nvCxnSpPr>
        <p:spPr>
          <a:xfrm rot="10800000">
            <a:off x="1001499" y="874168"/>
            <a:ext cx="9087000" cy="0"/>
          </a:xfrm>
          <a:prstGeom prst="straightConnector1">
            <a:avLst/>
          </a:prstGeom>
          <a:noFill/>
          <a:ln w="31750" cap="rnd" cmpd="sng">
            <a:solidFill>
              <a:srgbClr val="0070C0"/>
            </a:solidFill>
            <a:prstDash val="dot"/>
            <a:miter lim="800000"/>
            <a:headEnd type="none" w="sm" len="sm"/>
            <a:tailEnd type="none" w="sm" len="sm"/>
          </a:ln>
        </p:spPr>
      </p:cxnSp>
      <p:pic>
        <p:nvPicPr>
          <p:cNvPr id="176" name="Google Shape;176;p18"/>
          <p:cNvPicPr preferRelativeResize="0"/>
          <p:nvPr/>
        </p:nvPicPr>
        <p:blipFill rotWithShape="1">
          <a:blip r:embed="rId3">
            <a:alphaModFix/>
          </a:blip>
          <a:srcRect/>
          <a:stretch/>
        </p:blipFill>
        <p:spPr>
          <a:xfrm flipH="1">
            <a:off x="6993361" y="5436675"/>
            <a:ext cx="3630688" cy="1239600"/>
          </a:xfrm>
          <a:prstGeom prst="rect">
            <a:avLst/>
          </a:prstGeom>
          <a:noFill/>
          <a:ln>
            <a:noFill/>
          </a:ln>
        </p:spPr>
      </p:pic>
      <p:pic>
        <p:nvPicPr>
          <p:cNvPr id="177" name="Google Shape;177;p18"/>
          <p:cNvPicPr preferRelativeResize="0"/>
          <p:nvPr/>
        </p:nvPicPr>
        <p:blipFill rotWithShape="1">
          <a:blip r:embed="rId4">
            <a:alphaModFix/>
          </a:blip>
          <a:srcRect t="-4569"/>
          <a:stretch/>
        </p:blipFill>
        <p:spPr>
          <a:xfrm>
            <a:off x="1001474" y="5084065"/>
            <a:ext cx="3586485" cy="1528154"/>
          </a:xfrm>
          <a:prstGeom prst="rect">
            <a:avLst/>
          </a:prstGeom>
          <a:noFill/>
          <a:ln>
            <a:noFill/>
          </a:ln>
        </p:spPr>
      </p:pic>
      <p:pic>
        <p:nvPicPr>
          <p:cNvPr id="178" name="Google Shape;178;p18"/>
          <p:cNvPicPr preferRelativeResize="0"/>
          <p:nvPr/>
        </p:nvPicPr>
        <p:blipFill rotWithShape="1">
          <a:blip r:embed="rId5">
            <a:alphaModFix/>
          </a:blip>
          <a:srcRect/>
          <a:stretch/>
        </p:blipFill>
        <p:spPr>
          <a:xfrm>
            <a:off x="4960785" y="5538338"/>
            <a:ext cx="1041400" cy="1117600"/>
          </a:xfrm>
          <a:prstGeom prst="rect">
            <a:avLst/>
          </a:prstGeom>
          <a:noFill/>
          <a:ln>
            <a:noFill/>
          </a:ln>
        </p:spPr>
      </p:pic>
      <p:sp>
        <p:nvSpPr>
          <p:cNvPr id="179" name="Google Shape;179;p18"/>
          <p:cNvSpPr txBox="1"/>
          <p:nvPr/>
        </p:nvSpPr>
        <p:spPr>
          <a:xfrm>
            <a:off x="1247550" y="1147300"/>
            <a:ext cx="9087000" cy="2788500"/>
          </a:xfrm>
          <a:prstGeom prst="rect">
            <a:avLst/>
          </a:prstGeom>
          <a:solidFill>
            <a:srgbClr val="F2F2F2"/>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1100"/>
              </a:spcBef>
              <a:spcAft>
                <a:spcPts val="0"/>
              </a:spcAft>
              <a:buClr>
                <a:schemeClr val="dk1"/>
              </a:buClr>
              <a:buSzPts val="2800"/>
              <a:buFont typeface="Arial"/>
              <a:buNone/>
            </a:pPr>
            <a:r>
              <a:rPr lang="en-US" sz="2300" b="0" i="0" u="none" strike="noStrike" cap="none">
                <a:solidFill>
                  <a:schemeClr val="dk1"/>
                </a:solidFill>
                <a:latin typeface="Helvetica Neue"/>
                <a:ea typeface="Helvetica Neue"/>
                <a:cs typeface="Helvetica Neue"/>
                <a:sym typeface="Helvetica Neue"/>
              </a:rPr>
              <a:t>Imaginez qu'une urgence de santé publique soit un </a:t>
            </a:r>
            <a:r>
              <a:rPr lang="en-US" sz="2300" b="1" i="0" u="none" strike="noStrike" cap="none">
                <a:solidFill>
                  <a:schemeClr val="dk1"/>
                </a:solidFill>
                <a:latin typeface="Helvetica Neue"/>
                <a:ea typeface="Helvetica Neue"/>
                <a:cs typeface="Helvetica Neue"/>
                <a:sym typeface="Helvetica Neue"/>
              </a:rPr>
              <a:t>restaurant</a:t>
            </a:r>
            <a:r>
              <a:rPr lang="en-US" sz="2300" b="0" i="0" u="none" strike="noStrike" cap="none">
                <a:solidFill>
                  <a:schemeClr val="dk1"/>
                </a:solidFill>
                <a:latin typeface="Helvetica Neue"/>
                <a:ea typeface="Helvetica Neue"/>
                <a:cs typeface="Helvetica Neue"/>
                <a:sym typeface="Helvetica Neue"/>
              </a:rPr>
              <a:t>. </a:t>
            </a:r>
            <a:endParaRPr sz="2300" b="0"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1100"/>
              </a:spcBef>
              <a:spcAft>
                <a:spcPts val="0"/>
              </a:spcAft>
              <a:buClr>
                <a:schemeClr val="dk1"/>
              </a:buClr>
              <a:buSzPts val="2800"/>
              <a:buFont typeface="Arial"/>
              <a:buNone/>
            </a:pPr>
            <a:r>
              <a:rPr lang="en-US" sz="2300" b="0" i="0" u="none" strike="noStrike" cap="none">
                <a:solidFill>
                  <a:schemeClr val="dk1"/>
                </a:solidFill>
                <a:latin typeface="Helvetica Neue"/>
                <a:ea typeface="Helvetica Neue"/>
                <a:cs typeface="Helvetica Neue"/>
                <a:sym typeface="Helvetica Neue"/>
              </a:rPr>
              <a:t>Si nous n'avons pas de "clients” dans un restaurant, nous ne dirons pas: "il faut changer le comportement des clients!"</a:t>
            </a:r>
            <a:endParaRPr sz="2300" b="0"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1100"/>
              </a:spcBef>
              <a:spcAft>
                <a:spcPts val="0"/>
              </a:spcAft>
              <a:buClr>
                <a:schemeClr val="dk1"/>
              </a:buClr>
              <a:buSzPts val="2800"/>
              <a:buFont typeface="Arial"/>
              <a:buNone/>
            </a:pPr>
            <a:endParaRPr sz="2300" b="0" i="0" u="none" strike="noStrike" cap="none">
              <a:solidFill>
                <a:schemeClr val="dk1"/>
              </a:solidFill>
              <a:latin typeface="Helvetica Neue"/>
              <a:ea typeface="Helvetica Neue"/>
              <a:cs typeface="Helvetica Neue"/>
              <a:sym typeface="Helvetica Neue"/>
            </a:endParaRPr>
          </a:p>
          <a:p>
            <a:pPr marL="0" marR="0" lvl="0" indent="0" algn="l" rtl="0">
              <a:lnSpc>
                <a:spcPct val="90000"/>
              </a:lnSpc>
              <a:spcBef>
                <a:spcPts val="1100"/>
              </a:spcBef>
              <a:spcAft>
                <a:spcPts val="0"/>
              </a:spcAft>
              <a:buClr>
                <a:schemeClr val="dk1"/>
              </a:buClr>
              <a:buSzPts val="2800"/>
              <a:buFont typeface="Arial"/>
              <a:buNone/>
            </a:pPr>
            <a:r>
              <a:rPr lang="en-US" sz="2300" b="0" i="0" u="none" strike="noStrike" cap="none">
                <a:solidFill>
                  <a:schemeClr val="dk1"/>
                </a:solidFill>
                <a:latin typeface="Helvetica Neue"/>
                <a:ea typeface="Helvetica Neue"/>
                <a:cs typeface="Helvetica Neue"/>
                <a:sym typeface="Helvetica Neue"/>
              </a:rPr>
              <a:t>Plutôt, on  demanderait: Est-ce la nourriture est bonne? Le serveur est-il bien informé et accueillant?</a:t>
            </a:r>
            <a:endParaRPr sz="2300" b="0" i="0" u="none" strike="noStrike" cap="none">
              <a:solidFill>
                <a:schemeClr val="dk1"/>
              </a:solidFill>
              <a:latin typeface="Helvetica Neue"/>
              <a:ea typeface="Helvetica Neue"/>
              <a:cs typeface="Helvetica Neue"/>
              <a:sym typeface="Helvetica Neue"/>
            </a:endParaRPr>
          </a:p>
        </p:txBody>
      </p:sp>
      <p:sp>
        <p:nvSpPr>
          <p:cNvPr id="180" name="Google Shape;180;p18"/>
          <p:cNvSpPr txBox="1"/>
          <p:nvPr/>
        </p:nvSpPr>
        <p:spPr>
          <a:xfrm>
            <a:off x="1247550" y="4724650"/>
            <a:ext cx="3180600" cy="49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1600"/>
              <a:buFont typeface="Arial"/>
              <a:buNone/>
            </a:pPr>
            <a:r>
              <a:rPr lang="en-US" sz="2500" b="0" i="1" u="none" strike="noStrike" cap="none">
                <a:solidFill>
                  <a:srgbClr val="674EA7"/>
                </a:solidFill>
                <a:latin typeface="Lobster"/>
                <a:ea typeface="Lobster"/>
                <a:cs typeface="Lobster"/>
                <a:sym typeface="Lobster"/>
              </a:rPr>
              <a:t>Chez Tonton Medard</a:t>
            </a:r>
            <a:endParaRPr sz="2500" b="0" i="1" u="none" strike="noStrike" cap="none">
              <a:solidFill>
                <a:srgbClr val="674EA7"/>
              </a:solidFill>
              <a:latin typeface="Lobster"/>
              <a:ea typeface="Lobster"/>
              <a:cs typeface="Lobster"/>
              <a:sym typeface="Lobst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cxnSp>
        <p:nvCxnSpPr>
          <p:cNvPr id="185" name="Google Shape;185;p19"/>
          <p:cNvCxnSpPr/>
          <p:nvPr/>
        </p:nvCxnSpPr>
        <p:spPr>
          <a:xfrm rot="10800000">
            <a:off x="1188376" y="1135817"/>
            <a:ext cx="9087000" cy="0"/>
          </a:xfrm>
          <a:prstGeom prst="straightConnector1">
            <a:avLst/>
          </a:prstGeom>
          <a:noFill/>
          <a:ln w="31750" cap="rnd" cmpd="sng">
            <a:solidFill>
              <a:srgbClr val="0070C0"/>
            </a:solidFill>
            <a:prstDash val="dot"/>
            <a:miter lim="800000"/>
            <a:headEnd type="none" w="sm" len="sm"/>
            <a:tailEnd type="none" w="sm" len="sm"/>
          </a:ln>
        </p:spPr>
      </p:cxnSp>
      <p:pic>
        <p:nvPicPr>
          <p:cNvPr id="186" name="Google Shape;186;p19"/>
          <p:cNvPicPr preferRelativeResize="0"/>
          <p:nvPr/>
        </p:nvPicPr>
        <p:blipFill rotWithShape="1">
          <a:blip r:embed="rId3">
            <a:alphaModFix/>
          </a:blip>
          <a:srcRect/>
          <a:stretch/>
        </p:blipFill>
        <p:spPr>
          <a:xfrm>
            <a:off x="5547275" y="1721075"/>
            <a:ext cx="5033224" cy="5021973"/>
          </a:xfrm>
          <a:prstGeom prst="rect">
            <a:avLst/>
          </a:prstGeom>
          <a:noFill/>
          <a:ln>
            <a:noFill/>
          </a:ln>
        </p:spPr>
      </p:pic>
      <p:sp>
        <p:nvSpPr>
          <p:cNvPr id="187" name="Google Shape;187;p19"/>
          <p:cNvSpPr txBox="1"/>
          <p:nvPr/>
        </p:nvSpPr>
        <p:spPr>
          <a:xfrm>
            <a:off x="6929249" y="6904250"/>
            <a:ext cx="2933700" cy="4980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1600"/>
              <a:buFont typeface="Arial"/>
              <a:buNone/>
            </a:pPr>
            <a:r>
              <a:rPr lang="en-US" sz="1600" b="0" i="1" u="none" strike="noStrike" cap="none">
                <a:solidFill>
                  <a:schemeClr val="dk1"/>
                </a:solidFill>
                <a:latin typeface="Helvetica Neue"/>
                <a:ea typeface="Helvetica Neue"/>
                <a:cs typeface="Helvetica Neue"/>
                <a:sym typeface="Helvetica Neue"/>
              </a:rPr>
              <a:t>Image adapté de: </a:t>
            </a:r>
            <a:r>
              <a:rPr lang="en-US" sz="1600" b="0" i="1" u="sng" strike="noStrike" cap="none">
                <a:solidFill>
                  <a:schemeClr val="hlink"/>
                </a:solidFill>
                <a:latin typeface="Helvetica Neue"/>
                <a:ea typeface="Helvetica Neue"/>
                <a:cs typeface="Helvetica Neue"/>
                <a:sym typeface="Helvetica Neue"/>
                <a:hlinkClick r:id="rId4"/>
              </a:rPr>
              <a:t>Ideo.org</a:t>
            </a:r>
            <a:endParaRPr sz="1600" b="0" i="1" u="none" strike="noStrike" cap="none">
              <a:solidFill>
                <a:schemeClr val="dk1"/>
              </a:solidFill>
              <a:latin typeface="Helvetica Neue"/>
              <a:ea typeface="Helvetica Neue"/>
              <a:cs typeface="Helvetica Neue"/>
              <a:sym typeface="Helvetica Neue"/>
            </a:endParaRPr>
          </a:p>
        </p:txBody>
      </p:sp>
      <p:sp>
        <p:nvSpPr>
          <p:cNvPr id="188" name="Google Shape;188;p19"/>
          <p:cNvSpPr txBox="1"/>
          <p:nvPr/>
        </p:nvSpPr>
        <p:spPr>
          <a:xfrm>
            <a:off x="1247550" y="272425"/>
            <a:ext cx="8344200" cy="8634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Clr>
                <a:srgbClr val="000000"/>
              </a:buClr>
              <a:buSzPts val="3200"/>
              <a:buFont typeface="Arial"/>
              <a:buNone/>
            </a:pPr>
            <a:r>
              <a:rPr lang="en-US" sz="3200" b="0" i="0" u="none" strike="noStrike" cap="none">
                <a:solidFill>
                  <a:schemeClr val="dk1"/>
                </a:solidFill>
                <a:latin typeface="Helvetica Neue Light"/>
                <a:ea typeface="Helvetica Neue Light"/>
                <a:cs typeface="Helvetica Neue Light"/>
                <a:sym typeface="Helvetica Neue Light"/>
              </a:rPr>
              <a:t>Renforcer le côté“service”</a:t>
            </a:r>
            <a:endParaRPr sz="1400" b="0" i="0" u="none" strike="noStrike" cap="none">
              <a:solidFill>
                <a:srgbClr val="000000"/>
              </a:solidFill>
              <a:latin typeface="Arial"/>
              <a:ea typeface="Arial"/>
              <a:cs typeface="Arial"/>
              <a:sym typeface="Arial"/>
            </a:endParaRPr>
          </a:p>
        </p:txBody>
      </p:sp>
      <p:sp>
        <p:nvSpPr>
          <p:cNvPr id="189" name="Google Shape;189;p19"/>
          <p:cNvSpPr/>
          <p:nvPr/>
        </p:nvSpPr>
        <p:spPr>
          <a:xfrm>
            <a:off x="1188375" y="1579200"/>
            <a:ext cx="4161600" cy="4704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100"/>
              </a:spcBef>
              <a:spcAft>
                <a:spcPts val="0"/>
              </a:spcAft>
              <a:buClr>
                <a:srgbClr val="000000"/>
              </a:buClr>
              <a:buSzPts val="2400"/>
              <a:buFont typeface="Arial"/>
              <a:buNone/>
            </a:pPr>
            <a:r>
              <a:rPr lang="en-US" sz="2200" b="0" i="0" u="none" strike="noStrike" cap="none">
                <a:solidFill>
                  <a:schemeClr val="dk1"/>
                </a:solidFill>
                <a:latin typeface="Helvetica Neue"/>
                <a:ea typeface="Helvetica Neue"/>
                <a:cs typeface="Helvetica Neue"/>
                <a:sym typeface="Helvetica Neue"/>
              </a:rPr>
              <a:t>Pensons au personnel de santé et autres acteurs qui servent leur proches.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100"/>
              </a:spcBef>
              <a:spcAft>
                <a:spcPts val="0"/>
              </a:spcAft>
              <a:buClr>
                <a:srgbClr val="000000"/>
              </a:buClr>
              <a:buSzPts val="2400"/>
              <a:buFont typeface="Arial"/>
              <a:buNone/>
            </a:pPr>
            <a:endParaRPr sz="2200" b="0" i="0" u="none" strike="noStrike" cap="none">
              <a:solidFill>
                <a:schemeClr val="dk1"/>
              </a:solidFill>
              <a:latin typeface="Helvetica Neue"/>
              <a:ea typeface="Helvetica Neue"/>
              <a:cs typeface="Helvetica Neue"/>
              <a:sym typeface="Helvetica Neue"/>
            </a:endParaRPr>
          </a:p>
          <a:p>
            <a:pPr marL="457200" marR="0" lvl="0" indent="-381000" algn="l" rtl="0">
              <a:lnSpc>
                <a:spcPct val="90000"/>
              </a:lnSpc>
              <a:spcBef>
                <a:spcPts val="1100"/>
              </a:spcBef>
              <a:spcAft>
                <a:spcPts val="0"/>
              </a:spcAft>
              <a:buClr>
                <a:schemeClr val="dk1"/>
              </a:buClr>
              <a:buSzPts val="2400"/>
              <a:buFont typeface="Helvetica Neue"/>
              <a:buChar char="-"/>
            </a:pPr>
            <a:r>
              <a:rPr lang="en-US" sz="2200" b="0" i="0" u="none" strike="noStrike" cap="none">
                <a:solidFill>
                  <a:schemeClr val="dk1"/>
                </a:solidFill>
                <a:latin typeface="Helvetica Neue"/>
                <a:ea typeface="Helvetica Neue"/>
                <a:cs typeface="Helvetica Neue"/>
                <a:sym typeface="Helvetica Neue"/>
              </a:rPr>
              <a:t>Qu'est-ce qu'ils ont dans leurs têtes? (Formation)</a:t>
            </a:r>
            <a:endParaRPr sz="1400" b="0" i="0" u="none" strike="noStrike" cap="none">
              <a:solidFill>
                <a:srgbClr val="000000"/>
              </a:solidFill>
              <a:latin typeface="Arial"/>
              <a:ea typeface="Arial"/>
              <a:cs typeface="Arial"/>
              <a:sym typeface="Arial"/>
            </a:endParaRPr>
          </a:p>
          <a:p>
            <a:pPr marL="457200" marR="0" lvl="0" indent="-228600" algn="l" rtl="0">
              <a:lnSpc>
                <a:spcPct val="90000"/>
              </a:lnSpc>
              <a:spcBef>
                <a:spcPts val="1100"/>
              </a:spcBef>
              <a:spcAft>
                <a:spcPts val="0"/>
              </a:spcAft>
              <a:buClr>
                <a:schemeClr val="dk1"/>
              </a:buClr>
              <a:buSzPts val="2400"/>
              <a:buFont typeface="Helvetica Neue"/>
              <a:buNone/>
            </a:pPr>
            <a:endParaRPr sz="2200" b="0" i="0" u="none" strike="noStrike" cap="none">
              <a:solidFill>
                <a:schemeClr val="dk1"/>
              </a:solidFill>
              <a:latin typeface="Helvetica Neue"/>
              <a:ea typeface="Helvetica Neue"/>
              <a:cs typeface="Helvetica Neue"/>
              <a:sym typeface="Helvetica Neue"/>
            </a:endParaRPr>
          </a:p>
          <a:p>
            <a:pPr marL="457200" marR="0" lvl="0" indent="-381000" algn="l" rtl="0">
              <a:lnSpc>
                <a:spcPct val="90000"/>
              </a:lnSpc>
              <a:spcBef>
                <a:spcPts val="0"/>
              </a:spcBef>
              <a:spcAft>
                <a:spcPts val="0"/>
              </a:spcAft>
              <a:buClr>
                <a:schemeClr val="dk1"/>
              </a:buClr>
              <a:buSzPts val="2400"/>
              <a:buFont typeface="Helvetica Neue"/>
              <a:buChar char="-"/>
            </a:pPr>
            <a:r>
              <a:rPr lang="en-US" sz="2200" b="0" i="0" u="none" strike="noStrike" cap="none">
                <a:solidFill>
                  <a:schemeClr val="dk1"/>
                </a:solidFill>
                <a:latin typeface="Helvetica Neue"/>
                <a:ea typeface="Helvetica Neue"/>
                <a:cs typeface="Helvetica Neue"/>
                <a:sym typeface="Helvetica Neue"/>
              </a:rPr>
              <a:t>Et dans leurs mains (Aides memoires, talking points).</a:t>
            </a:r>
            <a:endParaRPr sz="1400" b="0" i="0" u="none" strike="noStrike" cap="none">
              <a:solidFill>
                <a:srgbClr val="000000"/>
              </a:solidFill>
              <a:latin typeface="Arial"/>
              <a:ea typeface="Arial"/>
              <a:cs typeface="Arial"/>
              <a:sym typeface="Arial"/>
            </a:endParaRPr>
          </a:p>
          <a:p>
            <a:pPr marL="457200" marR="0" lvl="0" indent="-228600" algn="l" rtl="0">
              <a:lnSpc>
                <a:spcPct val="90000"/>
              </a:lnSpc>
              <a:spcBef>
                <a:spcPts val="0"/>
              </a:spcBef>
              <a:spcAft>
                <a:spcPts val="0"/>
              </a:spcAft>
              <a:buClr>
                <a:schemeClr val="dk1"/>
              </a:buClr>
              <a:buSzPts val="2400"/>
              <a:buFont typeface="Helvetica Neue"/>
              <a:buNone/>
            </a:pPr>
            <a:endParaRPr sz="2200" b="0" i="0" u="none" strike="noStrike" cap="none">
              <a:solidFill>
                <a:schemeClr val="dk1"/>
              </a:solidFill>
              <a:latin typeface="Helvetica Neue"/>
              <a:ea typeface="Helvetica Neue"/>
              <a:cs typeface="Helvetica Neue"/>
              <a:sym typeface="Helvetica Neue"/>
            </a:endParaRPr>
          </a:p>
          <a:p>
            <a:pPr marL="457200" marR="0" lvl="0" indent="-381000" algn="l" rtl="0">
              <a:lnSpc>
                <a:spcPct val="90000"/>
              </a:lnSpc>
              <a:spcBef>
                <a:spcPts val="0"/>
              </a:spcBef>
              <a:spcAft>
                <a:spcPts val="0"/>
              </a:spcAft>
              <a:buClr>
                <a:schemeClr val="dk1"/>
              </a:buClr>
              <a:buSzPts val="2400"/>
              <a:buFont typeface="Helvetica Neue"/>
              <a:buChar char="-"/>
            </a:pPr>
            <a:r>
              <a:rPr lang="en-US" sz="2200" b="0" i="0" u="none" strike="noStrike" cap="none">
                <a:solidFill>
                  <a:schemeClr val="dk1"/>
                </a:solidFill>
                <a:latin typeface="Helvetica Neue"/>
                <a:ea typeface="Helvetica Neue"/>
                <a:cs typeface="Helvetica Neue"/>
                <a:sym typeface="Helvetica Neue"/>
              </a:rPr>
              <a:t>Et dans leurs cœurs? (Certificats d’appreciation, photos* sur Facebook, etc.)</a:t>
            </a:r>
            <a:endParaRPr sz="22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cxnSp>
        <p:nvCxnSpPr>
          <p:cNvPr id="194" name="Google Shape;194;p20"/>
          <p:cNvCxnSpPr/>
          <p:nvPr/>
        </p:nvCxnSpPr>
        <p:spPr>
          <a:xfrm rot="10800000">
            <a:off x="1188376" y="1135817"/>
            <a:ext cx="9087000" cy="0"/>
          </a:xfrm>
          <a:prstGeom prst="straightConnector1">
            <a:avLst/>
          </a:prstGeom>
          <a:noFill/>
          <a:ln w="31750" cap="rnd" cmpd="sng">
            <a:solidFill>
              <a:srgbClr val="0070C0"/>
            </a:solidFill>
            <a:prstDash val="dot"/>
            <a:miter lim="800000"/>
            <a:headEnd type="none" w="sm" len="sm"/>
            <a:tailEnd type="none" w="sm" len="sm"/>
          </a:ln>
        </p:spPr>
      </p:cxnSp>
      <p:pic>
        <p:nvPicPr>
          <p:cNvPr id="195" name="Google Shape;195;p20"/>
          <p:cNvPicPr preferRelativeResize="0"/>
          <p:nvPr/>
        </p:nvPicPr>
        <p:blipFill rotWithShape="1">
          <a:blip r:embed="rId3">
            <a:alphaModFix/>
          </a:blip>
          <a:srcRect/>
          <a:stretch/>
        </p:blipFill>
        <p:spPr>
          <a:xfrm>
            <a:off x="3245694" y="2511461"/>
            <a:ext cx="4972344" cy="3775990"/>
          </a:xfrm>
          <a:prstGeom prst="rect">
            <a:avLst/>
          </a:prstGeom>
          <a:noFill/>
          <a:ln>
            <a:noFill/>
          </a:ln>
        </p:spPr>
      </p:pic>
      <p:sp>
        <p:nvSpPr>
          <p:cNvPr id="196" name="Google Shape;196;p20"/>
          <p:cNvSpPr/>
          <p:nvPr/>
        </p:nvSpPr>
        <p:spPr>
          <a:xfrm>
            <a:off x="1442475" y="1239850"/>
            <a:ext cx="90870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Calibri"/>
                <a:ea typeface="Calibri"/>
                <a:cs typeface="Calibri"/>
                <a:sym typeface="Calibri"/>
              </a:rPr>
              <a:t>Reconnaissance publique </a:t>
            </a:r>
            <a:r>
              <a:rPr lang="en-US" sz="3200" b="0" i="0" u="none" strike="noStrike" cap="none">
                <a:solidFill>
                  <a:schemeClr val="dk1"/>
                </a:solidFill>
                <a:latin typeface="Calibri"/>
                <a:ea typeface="Calibri"/>
                <a:cs typeface="Calibri"/>
                <a:sym typeface="Calibri"/>
              </a:rPr>
              <a:t>pour les initiatives et actions.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Calibri"/>
              <a:ea typeface="Calibri"/>
              <a:cs typeface="Calibri"/>
              <a:sym typeface="Calibri"/>
            </a:endParaRPr>
          </a:p>
        </p:txBody>
      </p:sp>
      <p:sp>
        <p:nvSpPr>
          <p:cNvPr id="197" name="Google Shape;197;p20"/>
          <p:cNvSpPr txBox="1">
            <a:spLocks noGrp="1"/>
          </p:cNvSpPr>
          <p:nvPr>
            <p:ph type="title"/>
          </p:nvPr>
        </p:nvSpPr>
        <p:spPr>
          <a:xfrm>
            <a:off x="1406786" y="310954"/>
            <a:ext cx="9158400" cy="5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Helvetica Neue Light"/>
              <a:buNone/>
            </a:pPr>
            <a:r>
              <a:rPr lang="en-US" sz="3200"/>
              <a:t>Comment “motiver” le côté service? </a:t>
            </a:r>
            <a:endParaRPr sz="3200"/>
          </a:p>
        </p:txBody>
      </p:sp>
      <p:sp>
        <p:nvSpPr>
          <p:cNvPr id="198" name="Google Shape;198;p20"/>
          <p:cNvSpPr txBox="1"/>
          <p:nvPr/>
        </p:nvSpPr>
        <p:spPr>
          <a:xfrm>
            <a:off x="3827164" y="6713900"/>
            <a:ext cx="3809400" cy="4980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dk1"/>
              </a:buClr>
              <a:buSzPts val="1600"/>
              <a:buFont typeface="Arial"/>
              <a:buNone/>
            </a:pPr>
            <a:r>
              <a:rPr lang="en-US" sz="1400" b="0" i="0" u="none" strike="noStrike" cap="none">
                <a:solidFill>
                  <a:srgbClr val="000000"/>
                </a:solidFill>
                <a:latin typeface="Arial"/>
                <a:ea typeface="Arial"/>
                <a:cs typeface="Arial"/>
                <a:sym typeface="Arial"/>
              </a:rPr>
              <a:t>Lien pour </a:t>
            </a:r>
            <a:r>
              <a:rPr lang="en-US" sz="1400" b="0" i="0" u="sng" strike="noStrike" cap="none">
                <a:solidFill>
                  <a:schemeClr val="dk1"/>
                </a:solidFill>
                <a:latin typeface="Helvetica Neue"/>
                <a:ea typeface="Helvetica Neue"/>
                <a:cs typeface="Helvetica Neue"/>
                <a:sym typeface="Helvetica Neue"/>
                <a:hlinkClick r:id="rId4">
                  <a:extLst>
                    <a:ext uri="{A12FA001-AC4F-418D-AE19-62706E023703}">
                      <ahyp:hlinkClr xmlns:ahyp="http://schemas.microsoft.com/office/drawing/2018/hyperlinkcolor" val="tx"/>
                    </a:ext>
                  </a:extLst>
                </a:hlinkClick>
              </a:rPr>
              <a:t>Canevas certificats reconnaissance</a:t>
            </a:r>
            <a:endParaRPr sz="14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1160837" y="898490"/>
            <a:ext cx="9213900" cy="5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000"/>
              <a:buFont typeface="Helvetica Neue Light"/>
              <a:buNone/>
            </a:pPr>
            <a:r>
              <a:rPr lang="en-US" sz="3000"/>
              <a:t>The key principle: Community is a resource, not a “target” (or beneficiary!)</a:t>
            </a:r>
            <a:endParaRPr/>
          </a:p>
        </p:txBody>
      </p:sp>
      <p:cxnSp>
        <p:nvCxnSpPr>
          <p:cNvPr id="48" name="Google Shape;48;p9"/>
          <p:cNvCxnSpPr/>
          <p:nvPr/>
        </p:nvCxnSpPr>
        <p:spPr>
          <a:xfrm rot="10800000">
            <a:off x="1224276" y="1938155"/>
            <a:ext cx="9087000" cy="0"/>
          </a:xfrm>
          <a:prstGeom prst="straightConnector1">
            <a:avLst/>
          </a:prstGeom>
          <a:noFill/>
          <a:ln w="31750" cap="rnd" cmpd="sng">
            <a:solidFill>
              <a:srgbClr val="0070C0"/>
            </a:solidFill>
            <a:prstDash val="dot"/>
            <a:miter lim="800000"/>
            <a:headEnd type="none" w="sm" len="sm"/>
            <a:tailEnd type="none" w="sm" len="sm"/>
          </a:ln>
        </p:spPr>
      </p:cxnSp>
      <p:sp>
        <p:nvSpPr>
          <p:cNvPr id="49" name="Google Shape;49;p9"/>
          <p:cNvSpPr txBox="1"/>
          <p:nvPr/>
        </p:nvSpPr>
        <p:spPr>
          <a:xfrm>
            <a:off x="1451575" y="2423700"/>
            <a:ext cx="5901900" cy="1497000"/>
          </a:xfrm>
          <a:prstGeom prst="rect">
            <a:avLst/>
          </a:prstGeom>
          <a:noFill/>
          <a:ln>
            <a:noFill/>
          </a:ln>
        </p:spPr>
        <p:txBody>
          <a:bodyPr spcFirstLastPara="1" wrap="square" lIns="91425" tIns="45700" rIns="91425" bIns="45700" anchor="t" anchorCtr="0">
            <a:noAutofit/>
          </a:bodyPr>
          <a:lstStyle/>
          <a:p>
            <a:pPr marL="0" marR="38100" lvl="0" indent="0" algn="l" rtl="0">
              <a:lnSpc>
                <a:spcPct val="128571"/>
              </a:lnSpc>
              <a:spcBef>
                <a:spcPts val="0"/>
              </a:spcBef>
              <a:spcAft>
                <a:spcPts val="0"/>
              </a:spcAft>
              <a:buClr>
                <a:schemeClr val="dk1"/>
              </a:buClr>
              <a:buSzPts val="1100"/>
              <a:buFont typeface="Arial"/>
              <a:buNone/>
            </a:pPr>
            <a:r>
              <a:rPr lang="en-US" sz="2400">
                <a:solidFill>
                  <a:srgbClr val="202124"/>
                </a:solidFill>
                <a:highlight>
                  <a:srgbClr val="F8F9FA"/>
                </a:highlight>
                <a:latin typeface="Helvetica Neue"/>
                <a:ea typeface="Helvetica Neue"/>
                <a:cs typeface="Helvetica Neue"/>
                <a:sym typeface="Helvetica Neue"/>
              </a:rPr>
              <a:t>Each member of the community is a potential actor for the good of his family, neighborhood and community</a:t>
            </a:r>
            <a:endParaRPr sz="2100">
              <a:solidFill>
                <a:srgbClr val="202124"/>
              </a:solidFill>
              <a:highlight>
                <a:srgbClr val="F8F9FA"/>
              </a:highlight>
              <a:latin typeface="Helvetica Neue"/>
              <a:ea typeface="Helvetica Neue"/>
              <a:cs typeface="Helvetica Neue"/>
              <a:sym typeface="Helvetica Neue"/>
            </a:endParaRPr>
          </a:p>
          <a:p>
            <a:pPr marL="0" marR="0" lvl="0" indent="0" algn="l" rtl="0">
              <a:lnSpc>
                <a:spcPct val="90000"/>
              </a:lnSpc>
              <a:spcBef>
                <a:spcPts val="1100"/>
              </a:spcBef>
              <a:spcAft>
                <a:spcPts val="0"/>
              </a:spcAft>
              <a:buClr>
                <a:schemeClr val="dk1"/>
              </a:buClr>
              <a:buSzPts val="2400"/>
              <a:buFont typeface="Arial"/>
              <a:buNone/>
            </a:pPr>
            <a:endParaRPr sz="1200">
              <a:solidFill>
                <a:schemeClr val="dk1"/>
              </a:solidFill>
              <a:latin typeface="Helvetica Neue"/>
              <a:ea typeface="Helvetica Neue"/>
              <a:cs typeface="Helvetica Neue"/>
              <a:sym typeface="Helvetica Neue"/>
            </a:endParaRPr>
          </a:p>
          <a:p>
            <a:pPr marL="0" marR="0" lvl="0" indent="0" algn="l" rtl="0">
              <a:lnSpc>
                <a:spcPct val="90000"/>
              </a:lnSpc>
              <a:spcBef>
                <a:spcPts val="1100"/>
              </a:spcBef>
              <a:spcAft>
                <a:spcPts val="0"/>
              </a:spcAft>
              <a:buClr>
                <a:schemeClr val="dk1"/>
              </a:buClr>
              <a:buSzPts val="1100"/>
              <a:buFont typeface="Arial"/>
              <a:buNone/>
            </a:pPr>
            <a:r>
              <a:rPr lang="en-US" sz="2400">
                <a:solidFill>
                  <a:srgbClr val="202124"/>
                </a:solidFill>
                <a:highlight>
                  <a:srgbClr val="F8F9FA"/>
                </a:highlight>
                <a:latin typeface="Helvetica Neue"/>
                <a:ea typeface="Helvetica Neue"/>
                <a:cs typeface="Helvetica Neue"/>
                <a:sym typeface="Helvetica Neue"/>
              </a:rPr>
              <a:t>Community members are not targets or beneficiaries. They are not deficient or ignorant. They are potential change agents (if they are interested and have time)</a:t>
            </a:r>
            <a:endParaRPr sz="2400">
              <a:solidFill>
                <a:srgbClr val="202124"/>
              </a:solidFill>
              <a:highlight>
                <a:srgbClr val="F8F9FA"/>
              </a:highlight>
              <a:latin typeface="Helvetica Neue"/>
              <a:ea typeface="Helvetica Neue"/>
              <a:cs typeface="Helvetica Neue"/>
              <a:sym typeface="Helvetica Neue"/>
            </a:endParaRPr>
          </a:p>
          <a:p>
            <a:pPr marL="0" marR="0" lvl="0" indent="0" algn="l" rtl="0">
              <a:lnSpc>
                <a:spcPct val="90000"/>
              </a:lnSpc>
              <a:spcBef>
                <a:spcPts val="1100"/>
              </a:spcBef>
              <a:spcAft>
                <a:spcPts val="0"/>
              </a:spcAft>
              <a:buClr>
                <a:schemeClr val="dk1"/>
              </a:buClr>
              <a:buSzPts val="1100"/>
              <a:buFont typeface="Arial"/>
              <a:buNone/>
            </a:pPr>
            <a:r>
              <a:rPr lang="en-US" sz="2400" b="1">
                <a:solidFill>
                  <a:srgbClr val="202124"/>
                </a:solidFill>
                <a:highlight>
                  <a:srgbClr val="F8F9FA"/>
                </a:highlight>
                <a:latin typeface="Helvetica Neue"/>
                <a:ea typeface="Helvetica Neue"/>
                <a:cs typeface="Helvetica Neue"/>
                <a:sym typeface="Helvetica Neue"/>
              </a:rPr>
              <a:t>Takeaway: </a:t>
            </a:r>
            <a:r>
              <a:rPr lang="en-US" sz="2400">
                <a:solidFill>
                  <a:srgbClr val="202124"/>
                </a:solidFill>
                <a:highlight>
                  <a:srgbClr val="F8F9FA"/>
                </a:highlight>
                <a:latin typeface="Helvetica Neue"/>
                <a:ea typeface="Helvetica Neue"/>
                <a:cs typeface="Helvetica Neue"/>
                <a:sym typeface="Helvetica Neue"/>
              </a:rPr>
              <a:t>Let’s try to go beyond “awareness” to activate networks and inspire action</a:t>
            </a:r>
            <a:r>
              <a:rPr lang="en-US" sz="2700">
                <a:solidFill>
                  <a:schemeClr val="dk1"/>
                </a:solidFill>
                <a:latin typeface="Helvetica Neue"/>
                <a:ea typeface="Helvetica Neue"/>
                <a:cs typeface="Helvetica Neue"/>
                <a:sym typeface="Helvetica Neue"/>
              </a:rPr>
              <a:t>.</a:t>
            </a:r>
            <a:endParaRPr sz="2700">
              <a:solidFill>
                <a:schemeClr val="dk1"/>
              </a:solidFill>
              <a:latin typeface="Helvetica Neue"/>
              <a:ea typeface="Helvetica Neue"/>
              <a:cs typeface="Helvetica Neue"/>
              <a:sym typeface="Helvetica Neue"/>
            </a:endParaRPr>
          </a:p>
          <a:p>
            <a:pPr marL="0" marR="0" lvl="0" indent="0" algn="l" rtl="0">
              <a:lnSpc>
                <a:spcPct val="90000"/>
              </a:lnSpc>
              <a:spcBef>
                <a:spcPts val="1100"/>
              </a:spcBef>
              <a:spcAft>
                <a:spcPts val="0"/>
              </a:spcAft>
              <a:buClr>
                <a:schemeClr val="dk1"/>
              </a:buClr>
              <a:buSzPts val="2400"/>
              <a:buFont typeface="Arial"/>
              <a:buNone/>
            </a:pPr>
            <a:endParaRPr sz="2400">
              <a:solidFill>
                <a:schemeClr val="dk1"/>
              </a:solidFill>
              <a:latin typeface="Helvetica Neue"/>
              <a:ea typeface="Helvetica Neue"/>
              <a:cs typeface="Helvetica Neue"/>
              <a:sym typeface="Helvetica Neue"/>
            </a:endParaRPr>
          </a:p>
        </p:txBody>
      </p:sp>
      <p:pic>
        <p:nvPicPr>
          <p:cNvPr id="50" name="Google Shape;50;p9"/>
          <p:cNvPicPr preferRelativeResize="0"/>
          <p:nvPr/>
        </p:nvPicPr>
        <p:blipFill rotWithShape="1">
          <a:blip r:embed="rId3">
            <a:alphaModFix/>
          </a:blip>
          <a:srcRect/>
          <a:stretch/>
        </p:blipFill>
        <p:spPr>
          <a:xfrm>
            <a:off x="7775015" y="4672525"/>
            <a:ext cx="2378960" cy="1950275"/>
          </a:xfrm>
          <a:prstGeom prst="rect">
            <a:avLst/>
          </a:prstGeom>
          <a:noFill/>
          <a:ln>
            <a:noFill/>
          </a:ln>
        </p:spPr>
      </p:pic>
      <p:sp>
        <p:nvSpPr>
          <p:cNvPr id="51" name="Google Shape;51;p9"/>
          <p:cNvSpPr txBox="1"/>
          <p:nvPr/>
        </p:nvSpPr>
        <p:spPr>
          <a:xfrm>
            <a:off x="7569657" y="6920164"/>
            <a:ext cx="2789700" cy="309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Helvetica Neue Light"/>
              <a:buNone/>
            </a:pPr>
            <a:r>
              <a:rPr lang="en-US" sz="1200" b="0" i="1" u="none" strike="noStrike" cap="none">
                <a:solidFill>
                  <a:schemeClr val="dk1"/>
                </a:solidFill>
                <a:latin typeface="Helvetica Neue Light"/>
                <a:ea typeface="Helvetica Neue Light"/>
                <a:cs typeface="Helvetica Neue Light"/>
                <a:sym typeface="Helvetica Neue Light"/>
              </a:rPr>
              <a:t>Source image:</a:t>
            </a:r>
            <a:r>
              <a:rPr lang="en-US" sz="1200" b="0" i="1" u="sng" strike="noStrike" cap="none">
                <a:solidFill>
                  <a:schemeClr val="hlink"/>
                </a:solidFill>
                <a:latin typeface="Helvetica Neue Light"/>
                <a:ea typeface="Helvetica Neue Light"/>
                <a:cs typeface="Helvetica Neue Light"/>
                <a:sym typeface="Helvetica Neue Light"/>
                <a:hlinkClick r:id="rId4"/>
              </a:rPr>
              <a:t> ISL collective</a:t>
            </a:r>
            <a:endParaRPr sz="1200" b="0" i="1" u="none" strike="noStrike" cap="none">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247561" y="320040"/>
            <a:ext cx="9326100" cy="5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Helvetica Neue Light"/>
              <a:buNone/>
            </a:pPr>
            <a:r>
              <a:rPr lang="en-US" sz="3200"/>
              <a:t>Activation of networks</a:t>
            </a:r>
            <a:endParaRPr sz="3200"/>
          </a:p>
        </p:txBody>
      </p:sp>
      <p:cxnSp>
        <p:nvCxnSpPr>
          <p:cNvPr id="58" name="Google Shape;58;p10"/>
          <p:cNvCxnSpPr/>
          <p:nvPr/>
        </p:nvCxnSpPr>
        <p:spPr>
          <a:xfrm rot="10800000">
            <a:off x="1247587" y="921259"/>
            <a:ext cx="9087000" cy="0"/>
          </a:xfrm>
          <a:prstGeom prst="straightConnector1">
            <a:avLst/>
          </a:prstGeom>
          <a:noFill/>
          <a:ln w="31750" cap="rnd" cmpd="sng">
            <a:solidFill>
              <a:srgbClr val="0070C0"/>
            </a:solidFill>
            <a:prstDash val="dot"/>
            <a:miter lim="800000"/>
            <a:headEnd type="none" w="sm" len="sm"/>
            <a:tailEnd type="none" w="sm" len="sm"/>
          </a:ln>
        </p:spPr>
      </p:cxnSp>
      <p:pic>
        <p:nvPicPr>
          <p:cNvPr id="59" name="Google Shape;59;p10"/>
          <p:cNvPicPr preferRelativeResize="0"/>
          <p:nvPr/>
        </p:nvPicPr>
        <p:blipFill rotWithShape="1">
          <a:blip r:embed="rId3">
            <a:alphaModFix/>
          </a:blip>
          <a:srcRect/>
          <a:stretch/>
        </p:blipFill>
        <p:spPr>
          <a:xfrm>
            <a:off x="2533432" y="1880325"/>
            <a:ext cx="1358900" cy="914400"/>
          </a:xfrm>
          <a:prstGeom prst="rect">
            <a:avLst/>
          </a:prstGeom>
          <a:noFill/>
          <a:ln>
            <a:noFill/>
          </a:ln>
        </p:spPr>
      </p:pic>
      <p:sp>
        <p:nvSpPr>
          <p:cNvPr id="60" name="Google Shape;60;p10"/>
          <p:cNvSpPr/>
          <p:nvPr/>
        </p:nvSpPr>
        <p:spPr>
          <a:xfrm>
            <a:off x="1247550" y="4066975"/>
            <a:ext cx="8693700" cy="166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a:solidFill>
                  <a:schemeClr val="dk1"/>
                </a:solidFill>
                <a:latin typeface="Helvetica Neue"/>
                <a:ea typeface="Helvetica Neue"/>
                <a:cs typeface="Helvetica Neue"/>
                <a:sym typeface="Helvetica Neue"/>
              </a:rPr>
              <a:t>Activating</a:t>
            </a:r>
            <a:r>
              <a:rPr lang="en-US" sz="2400">
                <a:solidFill>
                  <a:schemeClr val="dk1"/>
                </a:solidFill>
                <a:latin typeface="Helvetica Neue"/>
                <a:ea typeface="Helvetica Neue"/>
                <a:cs typeface="Helvetica Neue"/>
                <a:sym typeface="Helvetica Neue"/>
              </a:rPr>
              <a:t> networks means equipping and supporting leaders, associations, students, and other well-connected groups.</a:t>
            </a: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r>
              <a:rPr lang="en-US" sz="2400" b="1">
                <a:solidFill>
                  <a:schemeClr val="dk1"/>
                </a:solidFill>
                <a:latin typeface="Helvetica Neue"/>
                <a:ea typeface="Helvetica Neue"/>
                <a:cs typeface="Helvetica Neue"/>
                <a:sym typeface="Helvetica Neue"/>
              </a:rPr>
              <a:t>“Equipping”</a:t>
            </a:r>
            <a:r>
              <a:rPr lang="en-US" sz="2400">
                <a:solidFill>
                  <a:schemeClr val="dk1"/>
                </a:solidFill>
                <a:latin typeface="Helvetica Neue"/>
                <a:ea typeface="Helvetica Neue"/>
                <a:cs typeface="Helvetica Neue"/>
                <a:sym typeface="Helvetica Neue"/>
              </a:rPr>
              <a:t> means providing important information, but also helping others answer questions from the community. To properly equip existing networks, you have to go beyond “key messages.”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p:txBody>
      </p:sp>
      <p:pic>
        <p:nvPicPr>
          <p:cNvPr id="61" name="Google Shape;61;p10"/>
          <p:cNvPicPr preferRelativeResize="0"/>
          <p:nvPr/>
        </p:nvPicPr>
        <p:blipFill rotWithShape="1">
          <a:blip r:embed="rId4">
            <a:alphaModFix/>
          </a:blip>
          <a:srcRect/>
          <a:stretch/>
        </p:blipFill>
        <p:spPr>
          <a:xfrm>
            <a:off x="1641676" y="1935862"/>
            <a:ext cx="288375" cy="803375"/>
          </a:xfrm>
          <a:prstGeom prst="rect">
            <a:avLst/>
          </a:prstGeom>
          <a:noFill/>
          <a:ln>
            <a:noFill/>
          </a:ln>
        </p:spPr>
      </p:pic>
      <p:pic>
        <p:nvPicPr>
          <p:cNvPr id="62" name="Google Shape;62;p10"/>
          <p:cNvPicPr preferRelativeResize="0"/>
          <p:nvPr/>
        </p:nvPicPr>
        <p:blipFill rotWithShape="1">
          <a:blip r:embed="rId5">
            <a:alphaModFix/>
          </a:blip>
          <a:srcRect/>
          <a:stretch/>
        </p:blipFill>
        <p:spPr>
          <a:xfrm>
            <a:off x="5037086" y="1450525"/>
            <a:ext cx="1358900" cy="1639664"/>
          </a:xfrm>
          <a:prstGeom prst="rect">
            <a:avLst/>
          </a:prstGeom>
          <a:noFill/>
          <a:ln>
            <a:noFill/>
          </a:ln>
        </p:spPr>
      </p:pic>
      <p:pic>
        <p:nvPicPr>
          <p:cNvPr id="63" name="Google Shape;63;p10"/>
          <p:cNvPicPr preferRelativeResize="0"/>
          <p:nvPr/>
        </p:nvPicPr>
        <p:blipFill rotWithShape="1">
          <a:blip r:embed="rId6">
            <a:alphaModFix/>
          </a:blip>
          <a:srcRect/>
          <a:stretch/>
        </p:blipFill>
        <p:spPr>
          <a:xfrm flipH="1">
            <a:off x="7956975" y="1353608"/>
            <a:ext cx="942750" cy="2197295"/>
          </a:xfrm>
          <a:prstGeom prst="rect">
            <a:avLst/>
          </a:prstGeom>
          <a:noFill/>
          <a:ln>
            <a:noFill/>
          </a:ln>
        </p:spPr>
      </p:pic>
      <p:pic>
        <p:nvPicPr>
          <p:cNvPr id="64" name="Google Shape;64;p10"/>
          <p:cNvPicPr preferRelativeResize="0"/>
          <p:nvPr/>
        </p:nvPicPr>
        <p:blipFill rotWithShape="1">
          <a:blip r:embed="rId6">
            <a:alphaModFix/>
          </a:blip>
          <a:srcRect/>
          <a:stretch/>
        </p:blipFill>
        <p:spPr>
          <a:xfrm>
            <a:off x="8899725" y="1353601"/>
            <a:ext cx="1013407" cy="2197300"/>
          </a:xfrm>
          <a:prstGeom prst="rect">
            <a:avLst/>
          </a:prstGeom>
          <a:noFill/>
          <a:ln>
            <a:noFill/>
          </a:ln>
        </p:spPr>
      </p:pic>
      <p:cxnSp>
        <p:nvCxnSpPr>
          <p:cNvPr id="65" name="Google Shape;65;p10"/>
          <p:cNvCxnSpPr>
            <a:stCxn id="61" idx="3"/>
            <a:endCxn id="59" idx="1"/>
          </p:cNvCxnSpPr>
          <p:nvPr/>
        </p:nvCxnSpPr>
        <p:spPr>
          <a:xfrm>
            <a:off x="1930051" y="2337550"/>
            <a:ext cx="603300" cy="0"/>
          </a:xfrm>
          <a:prstGeom prst="straightConnector1">
            <a:avLst/>
          </a:prstGeom>
          <a:noFill/>
          <a:ln w="9525" cap="flat" cmpd="sng">
            <a:solidFill>
              <a:schemeClr val="dk2"/>
            </a:solidFill>
            <a:prstDash val="solid"/>
            <a:round/>
            <a:headEnd type="none" w="sm" len="sm"/>
            <a:tailEnd type="none" w="sm" len="sm"/>
          </a:ln>
        </p:spPr>
      </p:cxnSp>
      <p:cxnSp>
        <p:nvCxnSpPr>
          <p:cNvPr id="66" name="Google Shape;66;p10"/>
          <p:cNvCxnSpPr/>
          <p:nvPr/>
        </p:nvCxnSpPr>
        <p:spPr>
          <a:xfrm rot="10800000" flipH="1">
            <a:off x="3892325" y="1949325"/>
            <a:ext cx="1175400" cy="388200"/>
          </a:xfrm>
          <a:prstGeom prst="straightConnector1">
            <a:avLst/>
          </a:prstGeom>
          <a:noFill/>
          <a:ln w="9525" cap="flat" cmpd="sng">
            <a:solidFill>
              <a:schemeClr val="dk2"/>
            </a:solidFill>
            <a:prstDash val="solid"/>
            <a:round/>
            <a:headEnd type="none" w="sm" len="sm"/>
            <a:tailEnd type="none" w="sm" len="sm"/>
          </a:ln>
        </p:spPr>
      </p:cxnSp>
      <p:cxnSp>
        <p:nvCxnSpPr>
          <p:cNvPr id="67" name="Google Shape;67;p10"/>
          <p:cNvCxnSpPr/>
          <p:nvPr/>
        </p:nvCxnSpPr>
        <p:spPr>
          <a:xfrm>
            <a:off x="6243586" y="2270357"/>
            <a:ext cx="1649400" cy="6600"/>
          </a:xfrm>
          <a:prstGeom prst="straightConnector1">
            <a:avLst/>
          </a:prstGeom>
          <a:noFill/>
          <a:ln w="9525" cap="flat" cmpd="sng">
            <a:solidFill>
              <a:schemeClr val="dk2"/>
            </a:solidFill>
            <a:prstDash val="solid"/>
            <a:round/>
            <a:headEnd type="none" w="sm" len="sm"/>
            <a:tailEnd type="none" w="sm" len="sm"/>
          </a:ln>
        </p:spPr>
      </p:cxnSp>
      <p:cxnSp>
        <p:nvCxnSpPr>
          <p:cNvPr id="68" name="Google Shape;68;p10"/>
          <p:cNvCxnSpPr/>
          <p:nvPr/>
        </p:nvCxnSpPr>
        <p:spPr>
          <a:xfrm rot="10800000" flipH="1">
            <a:off x="6243586" y="1659557"/>
            <a:ext cx="1555800" cy="610800"/>
          </a:xfrm>
          <a:prstGeom prst="straightConnector1">
            <a:avLst/>
          </a:prstGeom>
          <a:noFill/>
          <a:ln w="9525" cap="flat" cmpd="sng">
            <a:solidFill>
              <a:schemeClr val="dk2"/>
            </a:solidFill>
            <a:prstDash val="solid"/>
            <a:round/>
            <a:headEnd type="none" w="sm" len="sm"/>
            <a:tailEnd type="none" w="sm" len="sm"/>
          </a:ln>
        </p:spPr>
      </p:cxnSp>
      <p:cxnSp>
        <p:nvCxnSpPr>
          <p:cNvPr id="69" name="Google Shape;69;p10"/>
          <p:cNvCxnSpPr/>
          <p:nvPr/>
        </p:nvCxnSpPr>
        <p:spPr>
          <a:xfrm>
            <a:off x="6243586" y="2270357"/>
            <a:ext cx="1774800" cy="774000"/>
          </a:xfrm>
          <a:prstGeom prst="straightConnector1">
            <a:avLst/>
          </a:prstGeom>
          <a:noFill/>
          <a:ln w="9525" cap="flat" cmpd="sng">
            <a:solidFill>
              <a:schemeClr val="dk2"/>
            </a:solidFill>
            <a:prstDash val="solid"/>
            <a:round/>
            <a:headEnd type="none" w="sm" len="sm"/>
            <a:tailEnd type="none" w="sm" len="sm"/>
          </a:ln>
        </p:spPr>
      </p:cxnSp>
      <p:cxnSp>
        <p:nvCxnSpPr>
          <p:cNvPr id="70" name="Google Shape;70;p10"/>
          <p:cNvCxnSpPr>
            <a:stCxn id="59" idx="3"/>
          </p:cNvCxnSpPr>
          <p:nvPr/>
        </p:nvCxnSpPr>
        <p:spPr>
          <a:xfrm>
            <a:off x="3892332" y="2337525"/>
            <a:ext cx="1242300" cy="2661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cxnSp>
        <p:nvCxnSpPr>
          <p:cNvPr id="76" name="Google Shape;76;p11"/>
          <p:cNvCxnSpPr/>
          <p:nvPr/>
        </p:nvCxnSpPr>
        <p:spPr>
          <a:xfrm rot="10800000">
            <a:off x="1247587" y="921259"/>
            <a:ext cx="9087000" cy="0"/>
          </a:xfrm>
          <a:prstGeom prst="straightConnector1">
            <a:avLst/>
          </a:prstGeom>
          <a:noFill/>
          <a:ln w="31750" cap="rnd" cmpd="sng">
            <a:solidFill>
              <a:srgbClr val="0070C0"/>
            </a:solidFill>
            <a:prstDash val="dot"/>
            <a:miter lim="800000"/>
            <a:headEnd type="none" w="sm" len="sm"/>
            <a:tailEnd type="none" w="sm" len="sm"/>
          </a:ln>
        </p:spPr>
      </p:cxnSp>
      <p:sp>
        <p:nvSpPr>
          <p:cNvPr id="77" name="Google Shape;77;p11"/>
          <p:cNvSpPr/>
          <p:nvPr/>
        </p:nvSpPr>
        <p:spPr>
          <a:xfrm>
            <a:off x="7183400" y="6764250"/>
            <a:ext cx="3382200"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p:txBody>
      </p:sp>
      <p:sp>
        <p:nvSpPr>
          <p:cNvPr id="78" name="Google Shape;78;p11"/>
          <p:cNvSpPr txBox="1"/>
          <p:nvPr/>
        </p:nvSpPr>
        <p:spPr>
          <a:xfrm>
            <a:off x="7183400" y="6764250"/>
            <a:ext cx="3681600" cy="779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a:latin typeface="Calibri"/>
                <a:ea typeface="Calibri"/>
                <a:cs typeface="Calibri"/>
                <a:sym typeface="Calibri"/>
              </a:rPr>
              <a:t>Some examples of  digital “shareable squares” can be</a:t>
            </a:r>
            <a:r>
              <a:rPr lang="en-US" sz="1600" u="sng">
                <a:solidFill>
                  <a:schemeClr val="hlink"/>
                </a:solidFill>
                <a:latin typeface="Calibri"/>
                <a:ea typeface="Calibri"/>
                <a:cs typeface="Calibri"/>
                <a:sym typeface="Calibri"/>
                <a:hlinkClick r:id="rId3"/>
              </a:rPr>
              <a:t> found here</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9" name="Google Shape;79;p11"/>
          <p:cNvSpPr/>
          <p:nvPr/>
        </p:nvSpPr>
        <p:spPr>
          <a:xfrm>
            <a:off x="1247575" y="1094100"/>
            <a:ext cx="5966400" cy="134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a:solidFill>
                  <a:schemeClr val="dk1"/>
                </a:solidFill>
                <a:latin typeface="Calibri"/>
                <a:ea typeface="Calibri"/>
                <a:cs typeface="Calibri"/>
                <a:sym typeface="Calibri"/>
              </a:rPr>
              <a:t>Consider small digital formats, for maximum “shareability” (for those with phones). You can also do small quarter page prints, in black and white to reduce costs, for leaders and community radio hosts</a:t>
            </a:r>
            <a:endParaRPr sz="2800" b="0" i="0" u="none" strike="noStrike" cap="none">
              <a:solidFill>
                <a:schemeClr val="dk1"/>
              </a:solidFill>
              <a:latin typeface="Helvetica Neue"/>
              <a:ea typeface="Helvetica Neue"/>
              <a:cs typeface="Helvetica Neue"/>
              <a:sym typeface="Helvetica Neue"/>
            </a:endParaRPr>
          </a:p>
        </p:txBody>
      </p:sp>
      <p:pic>
        <p:nvPicPr>
          <p:cNvPr id="80" name="Google Shape;80;p11"/>
          <p:cNvPicPr preferRelativeResize="0"/>
          <p:nvPr/>
        </p:nvPicPr>
        <p:blipFill rotWithShape="1">
          <a:blip r:embed="rId4">
            <a:alphaModFix/>
          </a:blip>
          <a:srcRect/>
          <a:stretch/>
        </p:blipFill>
        <p:spPr>
          <a:xfrm>
            <a:off x="7214104" y="4504000"/>
            <a:ext cx="3320785" cy="2029375"/>
          </a:xfrm>
          <a:prstGeom prst="rect">
            <a:avLst/>
          </a:prstGeom>
          <a:noFill/>
          <a:ln>
            <a:noFill/>
          </a:ln>
        </p:spPr>
      </p:pic>
      <p:pic>
        <p:nvPicPr>
          <p:cNvPr id="81" name="Google Shape;81;p11"/>
          <p:cNvPicPr preferRelativeResize="0"/>
          <p:nvPr/>
        </p:nvPicPr>
        <p:blipFill rotWithShape="1">
          <a:blip r:embed="rId5">
            <a:alphaModFix/>
          </a:blip>
          <a:srcRect/>
          <a:stretch/>
        </p:blipFill>
        <p:spPr>
          <a:xfrm>
            <a:off x="7534100" y="1588800"/>
            <a:ext cx="2680799" cy="2684324"/>
          </a:xfrm>
          <a:prstGeom prst="rect">
            <a:avLst/>
          </a:prstGeom>
          <a:noFill/>
          <a:ln>
            <a:noFill/>
          </a:ln>
        </p:spPr>
      </p:pic>
      <p:sp>
        <p:nvSpPr>
          <p:cNvPr id="82" name="Google Shape;82;p11"/>
          <p:cNvSpPr txBox="1">
            <a:spLocks noGrp="1"/>
          </p:cNvSpPr>
          <p:nvPr>
            <p:ph type="title"/>
          </p:nvPr>
        </p:nvSpPr>
        <p:spPr>
          <a:xfrm>
            <a:off x="1247562" y="320040"/>
            <a:ext cx="9213900" cy="5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Helvetica Neue Light"/>
              <a:buNone/>
            </a:pPr>
            <a:r>
              <a:rPr lang="en-US" sz="2800"/>
              <a:t>Examples of tools for activating and equipping networks</a:t>
            </a:r>
            <a:endParaRPr sz="2800"/>
          </a:p>
        </p:txBody>
      </p:sp>
      <p:pic>
        <p:nvPicPr>
          <p:cNvPr id="83" name="Google Shape;83;p11"/>
          <p:cNvPicPr preferRelativeResize="0"/>
          <p:nvPr/>
        </p:nvPicPr>
        <p:blipFill rotWithShape="1">
          <a:blip r:embed="rId6">
            <a:alphaModFix/>
          </a:blip>
          <a:srcRect/>
          <a:stretch/>
        </p:blipFill>
        <p:spPr>
          <a:xfrm>
            <a:off x="4387938" y="2782146"/>
            <a:ext cx="2519612" cy="3711892"/>
          </a:xfrm>
          <a:prstGeom prst="rect">
            <a:avLst/>
          </a:prstGeom>
          <a:noFill/>
          <a:ln>
            <a:noFill/>
          </a:ln>
        </p:spPr>
      </p:pic>
      <p:sp>
        <p:nvSpPr>
          <p:cNvPr id="84" name="Google Shape;84;p11"/>
          <p:cNvSpPr txBox="1"/>
          <p:nvPr/>
        </p:nvSpPr>
        <p:spPr>
          <a:xfrm>
            <a:off x="3862525" y="6834775"/>
            <a:ext cx="3320700" cy="292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a:latin typeface="Calibri"/>
                <a:ea typeface="Calibri"/>
                <a:cs typeface="Calibri"/>
                <a:sym typeface="Calibri"/>
              </a:rPr>
              <a:t>Link for pocket card</a:t>
            </a:r>
            <a:r>
              <a:rPr lang="en-US" sz="1500" b="0" i="0" u="none" strike="noStrike" cap="none">
                <a:solidFill>
                  <a:srgbClr val="000000"/>
                </a:solidFill>
                <a:latin typeface="Calibri"/>
                <a:ea typeface="Calibri"/>
                <a:cs typeface="Calibri"/>
                <a:sym typeface="Calibri"/>
              </a:rPr>
              <a:t> “</a:t>
            </a:r>
            <a:r>
              <a:rPr lang="en-US" sz="1500" b="0" i="0" u="sng" strike="noStrike" cap="none">
                <a:solidFill>
                  <a:schemeClr val="hlink"/>
                </a:solidFill>
                <a:latin typeface="Calibri"/>
                <a:ea typeface="Calibri"/>
                <a:cs typeface="Calibri"/>
                <a:sym typeface="Calibri"/>
                <a:hlinkClick r:id="rId7"/>
              </a:rPr>
              <a:t>carte de poche</a:t>
            </a:r>
            <a:r>
              <a:rPr lang="en-US" sz="1500" b="0" i="0" u="none" strike="noStrike" cap="none">
                <a:solidFill>
                  <a:srgbClr val="000000"/>
                </a:solidFill>
                <a:latin typeface="Calibri"/>
                <a:ea typeface="Calibri"/>
                <a:cs typeface="Calibri"/>
                <a:sym typeface="Calibri"/>
              </a:rPr>
              <a:t>” (</a:t>
            </a:r>
            <a:r>
              <a:rPr lang="en-US" sz="1500">
                <a:latin typeface="Calibri"/>
                <a:ea typeface="Calibri"/>
                <a:cs typeface="Calibri"/>
                <a:sym typeface="Calibri"/>
              </a:rPr>
              <a:t>Printable resources for leaders)</a:t>
            </a:r>
            <a:r>
              <a:rPr lang="en-US" sz="1500" b="0" i="0" u="none" strike="noStrike" cap="none">
                <a:solidFill>
                  <a:srgbClr val="000000"/>
                </a:solidFill>
                <a:latin typeface="Calibri"/>
                <a:ea typeface="Calibri"/>
                <a:cs typeface="Calibri"/>
                <a:sym typeface="Calibri"/>
              </a:rPr>
              <a:t>) </a:t>
            </a:r>
            <a:endParaRPr sz="1500" b="0" i="0" u="none" strike="noStrike" cap="none">
              <a:solidFill>
                <a:srgbClr val="000000"/>
              </a:solidFill>
              <a:latin typeface="Calibri"/>
              <a:ea typeface="Calibri"/>
              <a:cs typeface="Calibri"/>
              <a:sym typeface="Calibri"/>
            </a:endParaRPr>
          </a:p>
        </p:txBody>
      </p:sp>
      <p:pic>
        <p:nvPicPr>
          <p:cNvPr id="85" name="Google Shape;85;p11"/>
          <p:cNvPicPr preferRelativeResize="0"/>
          <p:nvPr/>
        </p:nvPicPr>
        <p:blipFill rotWithShape="1">
          <a:blip r:embed="rId8">
            <a:alphaModFix/>
          </a:blip>
          <a:srcRect/>
          <a:stretch/>
        </p:blipFill>
        <p:spPr>
          <a:xfrm>
            <a:off x="1247575" y="2977100"/>
            <a:ext cx="2833834" cy="40085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2"/>
          <p:cNvSpPr txBox="1">
            <a:spLocks noGrp="1"/>
          </p:cNvSpPr>
          <p:nvPr>
            <p:ph type="title"/>
          </p:nvPr>
        </p:nvSpPr>
        <p:spPr>
          <a:xfrm>
            <a:off x="1247561" y="320040"/>
            <a:ext cx="9326100" cy="5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Helvetica Neue Light"/>
              <a:buNone/>
            </a:pPr>
            <a:r>
              <a:rPr lang="en-US" sz="3200"/>
              <a:t>Approche 2: Co-creation</a:t>
            </a:r>
            <a:endParaRPr sz="3200"/>
          </a:p>
        </p:txBody>
      </p:sp>
      <p:cxnSp>
        <p:nvCxnSpPr>
          <p:cNvPr id="92" name="Google Shape;92;p12"/>
          <p:cNvCxnSpPr/>
          <p:nvPr/>
        </p:nvCxnSpPr>
        <p:spPr>
          <a:xfrm rot="10800000">
            <a:off x="1247587" y="921259"/>
            <a:ext cx="9087000" cy="0"/>
          </a:xfrm>
          <a:prstGeom prst="straightConnector1">
            <a:avLst/>
          </a:prstGeom>
          <a:noFill/>
          <a:ln w="31750" cap="rnd" cmpd="sng">
            <a:solidFill>
              <a:srgbClr val="0070C0"/>
            </a:solidFill>
            <a:prstDash val="dot"/>
            <a:miter lim="800000"/>
            <a:headEnd type="none" w="sm" len="sm"/>
            <a:tailEnd type="none" w="sm" len="sm"/>
          </a:ln>
        </p:spPr>
      </p:cxnSp>
      <p:sp>
        <p:nvSpPr>
          <p:cNvPr id="93" name="Google Shape;93;p12"/>
          <p:cNvSpPr/>
          <p:nvPr/>
        </p:nvSpPr>
        <p:spPr>
          <a:xfrm>
            <a:off x="1247575" y="1455525"/>
            <a:ext cx="3897900" cy="267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2200" b="0" i="0" u="none" strike="noStrike" cap="none">
                <a:solidFill>
                  <a:schemeClr val="dk1"/>
                </a:solidFill>
                <a:latin typeface="Calibri"/>
                <a:ea typeface="Calibri"/>
                <a:cs typeface="Calibri"/>
                <a:sym typeface="Calibri"/>
              </a:rPr>
              <a:t>Pour équiper les réseaux c’est une excellent idée d'impliquer les membres de la communauté dans la</a:t>
            </a:r>
            <a:r>
              <a:rPr lang="en-US" sz="2200" b="1" i="0" u="none" strike="noStrike" cap="none">
                <a:solidFill>
                  <a:schemeClr val="dk1"/>
                </a:solidFill>
                <a:latin typeface="Calibri"/>
                <a:ea typeface="Calibri"/>
                <a:cs typeface="Calibri"/>
                <a:sym typeface="Calibri"/>
              </a:rPr>
              <a:t> co-création </a:t>
            </a:r>
            <a:r>
              <a:rPr lang="en-US" sz="2200" b="0" i="0" u="none" strike="noStrike" cap="none">
                <a:solidFill>
                  <a:schemeClr val="dk1"/>
                </a:solidFill>
                <a:latin typeface="Calibri"/>
                <a:ea typeface="Calibri"/>
                <a:cs typeface="Calibri"/>
                <a:sym typeface="Calibri"/>
              </a:rPr>
              <a:t>des supports/outils:  </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2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2200" b="0" i="0" u="none" strike="noStrike" cap="none">
                <a:solidFill>
                  <a:schemeClr val="dk1"/>
                </a:solidFill>
                <a:latin typeface="Calibri"/>
                <a:ea typeface="Calibri"/>
                <a:cs typeface="Calibri"/>
                <a:sym typeface="Calibri"/>
              </a:rPr>
              <a:t>Carte conseils </a:t>
            </a:r>
            <a:endParaRPr sz="2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2200" b="0" i="0" u="none" strike="noStrike" cap="none">
                <a:solidFill>
                  <a:schemeClr val="dk1"/>
                </a:solidFill>
                <a:latin typeface="Calibri"/>
                <a:ea typeface="Calibri"/>
                <a:cs typeface="Calibri"/>
                <a:sym typeface="Calibri"/>
              </a:rPr>
              <a:t>Aides memoires</a:t>
            </a:r>
            <a:endParaRPr sz="2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2200" b="0" i="0" u="none" strike="noStrike" cap="none">
                <a:solidFill>
                  <a:schemeClr val="dk1"/>
                </a:solidFill>
                <a:latin typeface="Calibri"/>
                <a:ea typeface="Calibri"/>
                <a:cs typeface="Calibri"/>
                <a:sym typeface="Calibri"/>
              </a:rPr>
              <a:t>Guides question réponse</a:t>
            </a:r>
            <a:endParaRPr sz="2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2200" b="0" i="0" u="none" strike="noStrike" cap="none">
                <a:solidFill>
                  <a:schemeClr val="dk1"/>
                </a:solidFill>
                <a:latin typeface="Calibri"/>
                <a:ea typeface="Calibri"/>
                <a:cs typeface="Calibri"/>
                <a:sym typeface="Calibri"/>
              </a:rPr>
              <a:t>Cartes-info pour leaders</a:t>
            </a:r>
            <a:endParaRPr sz="22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chemeClr val="dk1"/>
              </a:buClr>
              <a:buSzPts val="1400"/>
              <a:buFont typeface="Calibri"/>
              <a:buChar char="-"/>
            </a:pPr>
            <a:r>
              <a:rPr lang="en-US" sz="2200" b="0" i="0" u="none" strike="noStrike" cap="none">
                <a:solidFill>
                  <a:schemeClr val="dk1"/>
                </a:solidFill>
                <a:latin typeface="Calibri"/>
                <a:ea typeface="Calibri"/>
                <a:cs typeface="Calibri"/>
                <a:sym typeface="Calibri"/>
              </a:rPr>
              <a:t>Cartes-info pour ménages</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supports visuel/pictograms</a:t>
            </a:r>
            <a:endParaRPr sz="2200" b="0" i="0" u="none" strike="noStrike" cap="none">
              <a:solidFill>
                <a:schemeClr val="dk1"/>
              </a:solidFill>
              <a:latin typeface="Calibri"/>
              <a:ea typeface="Calibri"/>
              <a:cs typeface="Calibri"/>
              <a:sym typeface="Calibri"/>
            </a:endParaRPr>
          </a:p>
          <a:p>
            <a:pPr marL="457200" marR="0" lvl="0" indent="-368300" algn="l" rtl="0">
              <a:lnSpc>
                <a:spcPct val="10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contenu digitale (voir prochaines pages)</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p:txBody>
      </p:sp>
      <p:pic>
        <p:nvPicPr>
          <p:cNvPr id="94" name="Google Shape;94;p12"/>
          <p:cNvPicPr preferRelativeResize="0"/>
          <p:nvPr/>
        </p:nvPicPr>
        <p:blipFill rotWithShape="1">
          <a:blip r:embed="rId3">
            <a:alphaModFix/>
          </a:blip>
          <a:srcRect/>
          <a:stretch/>
        </p:blipFill>
        <p:spPr>
          <a:xfrm>
            <a:off x="5260125" y="2003613"/>
            <a:ext cx="5074450" cy="3745515"/>
          </a:xfrm>
          <a:prstGeom prst="rect">
            <a:avLst/>
          </a:prstGeom>
          <a:noFill/>
          <a:ln>
            <a:noFill/>
          </a:ln>
        </p:spPr>
      </p:pic>
      <p:sp>
        <p:nvSpPr>
          <p:cNvPr id="95" name="Google Shape;95;p12"/>
          <p:cNvSpPr txBox="1"/>
          <p:nvPr/>
        </p:nvSpPr>
        <p:spPr>
          <a:xfrm>
            <a:off x="5802600" y="5814950"/>
            <a:ext cx="4339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Seance de co-creation a Butembo, avec femme-leaders de Katwa (Avril, 2020), avec collaboration de Mr. Damoul (PNCPS/Butembo).</a:t>
            </a: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1247561" y="320040"/>
            <a:ext cx="9326100" cy="5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Helvetica Neue Light"/>
              <a:buNone/>
            </a:pPr>
            <a:r>
              <a:rPr lang="en-US" sz="3200"/>
              <a:t>Approche 2: Co-creation</a:t>
            </a:r>
            <a:endParaRPr sz="3200"/>
          </a:p>
        </p:txBody>
      </p:sp>
      <p:cxnSp>
        <p:nvCxnSpPr>
          <p:cNvPr id="102" name="Google Shape;102;p13"/>
          <p:cNvCxnSpPr/>
          <p:nvPr/>
        </p:nvCxnSpPr>
        <p:spPr>
          <a:xfrm rot="10800000">
            <a:off x="1247587" y="921259"/>
            <a:ext cx="9087000" cy="0"/>
          </a:xfrm>
          <a:prstGeom prst="straightConnector1">
            <a:avLst/>
          </a:prstGeom>
          <a:noFill/>
          <a:ln w="31750" cap="rnd" cmpd="sng">
            <a:solidFill>
              <a:srgbClr val="0070C0"/>
            </a:solidFill>
            <a:prstDash val="dot"/>
            <a:miter lim="800000"/>
            <a:headEnd type="none" w="sm" len="sm"/>
            <a:tailEnd type="none" w="sm" len="sm"/>
          </a:ln>
        </p:spPr>
      </p:cxnSp>
      <p:sp>
        <p:nvSpPr>
          <p:cNvPr id="103" name="Google Shape;103;p13"/>
          <p:cNvSpPr/>
          <p:nvPr/>
        </p:nvSpPr>
        <p:spPr>
          <a:xfrm>
            <a:off x="4718550" y="6831500"/>
            <a:ext cx="5979600" cy="554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p:txBody>
      </p:sp>
      <p:pic>
        <p:nvPicPr>
          <p:cNvPr id="104" name="Google Shape;104;p13"/>
          <p:cNvPicPr preferRelativeResize="0"/>
          <p:nvPr/>
        </p:nvPicPr>
        <p:blipFill rotWithShape="1">
          <a:blip r:embed="rId3">
            <a:alphaModFix/>
          </a:blip>
          <a:srcRect/>
          <a:stretch/>
        </p:blipFill>
        <p:spPr>
          <a:xfrm>
            <a:off x="6746752" y="1136275"/>
            <a:ext cx="3083125" cy="4125250"/>
          </a:xfrm>
          <a:prstGeom prst="rect">
            <a:avLst/>
          </a:prstGeom>
          <a:noFill/>
          <a:ln>
            <a:noFill/>
          </a:ln>
        </p:spPr>
      </p:pic>
      <p:sp>
        <p:nvSpPr>
          <p:cNvPr id="105" name="Google Shape;105;p13"/>
          <p:cNvSpPr/>
          <p:nvPr/>
        </p:nvSpPr>
        <p:spPr>
          <a:xfrm>
            <a:off x="1247550" y="5331013"/>
            <a:ext cx="9326100" cy="14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Helvetica Neue"/>
                <a:ea typeface="Helvetica Neue"/>
                <a:cs typeface="Helvetica Neue"/>
                <a:sym typeface="Helvetica Neue"/>
              </a:rPr>
              <a:t>Calendrier vaccinale enfants: Avant (gauche) et après (droite)</a:t>
            </a:r>
            <a:endParaRPr sz="2600" b="0"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Helvetica Neue"/>
                <a:ea typeface="Helvetica Neue"/>
                <a:cs typeface="Helvetica Neue"/>
                <a:sym typeface="Helvetica Neue"/>
              </a:rPr>
              <a:t>Les plats sont mieux avec la “sauce locale,” n’est-ce pas?</a:t>
            </a:r>
            <a:endParaRPr sz="2600" b="0" i="0" u="none" strike="noStrike" cap="none">
              <a:solidFill>
                <a:schemeClr val="dk1"/>
              </a:solidFill>
              <a:latin typeface="Helvetica Neue"/>
              <a:ea typeface="Helvetica Neue"/>
              <a:cs typeface="Helvetica Neue"/>
              <a:sym typeface="Helvetica Neue"/>
            </a:endParaRPr>
          </a:p>
        </p:txBody>
      </p:sp>
      <p:pic>
        <p:nvPicPr>
          <p:cNvPr id="106" name="Google Shape;106;p13"/>
          <p:cNvPicPr preferRelativeResize="0"/>
          <p:nvPr/>
        </p:nvPicPr>
        <p:blipFill rotWithShape="1">
          <a:blip r:embed="rId4">
            <a:alphaModFix/>
          </a:blip>
          <a:srcRect/>
          <a:stretch/>
        </p:blipFill>
        <p:spPr>
          <a:xfrm>
            <a:off x="1101725" y="1136275"/>
            <a:ext cx="4633225" cy="3947600"/>
          </a:xfrm>
          <a:prstGeom prst="rect">
            <a:avLst/>
          </a:prstGeom>
          <a:noFill/>
          <a:ln>
            <a:noFill/>
          </a:ln>
        </p:spPr>
      </p:pic>
      <p:sp>
        <p:nvSpPr>
          <p:cNvPr id="107" name="Google Shape;107;p13"/>
          <p:cNvSpPr txBox="1"/>
          <p:nvPr/>
        </p:nvSpPr>
        <p:spPr>
          <a:xfrm>
            <a:off x="4129600" y="6989700"/>
            <a:ext cx="66504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Lien pour ressources “</a:t>
            </a:r>
            <a:r>
              <a:rPr lang="en-US" sz="1800" b="0" i="0" u="sng" strike="noStrike" cap="none">
                <a:solidFill>
                  <a:schemeClr val="hlink"/>
                </a:solidFill>
                <a:latin typeface="Calibri"/>
                <a:ea typeface="Calibri"/>
                <a:cs typeface="Calibri"/>
                <a:sym typeface="Calibri"/>
                <a:hlinkClick r:id="rId5"/>
              </a:rPr>
              <a:t>Human Centered Design</a:t>
            </a:r>
            <a:r>
              <a:rPr lang="en-US" sz="1800" b="0" i="0" u="none" strike="noStrike" cap="none">
                <a:solidFill>
                  <a:srgbClr val="000000"/>
                </a:solidFill>
                <a:latin typeface="Calibri"/>
                <a:ea typeface="Calibri"/>
                <a:cs typeface="Calibri"/>
                <a:sym typeface="Calibri"/>
              </a:rPr>
              <a:t>” [En Francais]</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1247562" y="320040"/>
            <a:ext cx="9158400" cy="5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Helvetica Neue Light"/>
              <a:buNone/>
            </a:pPr>
            <a:r>
              <a:rPr lang="en-US" sz="3200"/>
              <a:t>Approche 3: Communication triple-domaine</a:t>
            </a:r>
            <a:endParaRPr/>
          </a:p>
        </p:txBody>
      </p:sp>
      <p:sp>
        <p:nvSpPr>
          <p:cNvPr id="114" name="Google Shape;114;p14"/>
          <p:cNvSpPr txBox="1">
            <a:spLocks noGrp="1"/>
          </p:cNvSpPr>
          <p:nvPr>
            <p:ph type="subTitle" idx="1"/>
          </p:nvPr>
        </p:nvSpPr>
        <p:spPr>
          <a:xfrm>
            <a:off x="1247562" y="1714108"/>
            <a:ext cx="2030400" cy="123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sz="3600"/>
              <a:t>Cloud</a:t>
            </a:r>
            <a:endParaRPr sz="3600"/>
          </a:p>
        </p:txBody>
      </p:sp>
      <p:sp>
        <p:nvSpPr>
          <p:cNvPr id="115" name="Google Shape;115;p14"/>
          <p:cNvSpPr txBox="1"/>
          <p:nvPr/>
        </p:nvSpPr>
        <p:spPr>
          <a:xfrm>
            <a:off x="1272401" y="3712319"/>
            <a:ext cx="1618800" cy="1239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Helvetica Neue"/>
                <a:ea typeface="Helvetica Neue"/>
                <a:cs typeface="Helvetica Neue"/>
                <a:sym typeface="Helvetica Neue"/>
              </a:rPr>
              <a:t>Air</a:t>
            </a:r>
            <a:endParaRPr sz="3600" b="0" i="0" u="none" strike="noStrike" cap="none">
              <a:solidFill>
                <a:schemeClr val="dk1"/>
              </a:solidFill>
              <a:latin typeface="Helvetica Neue"/>
              <a:ea typeface="Helvetica Neue"/>
              <a:cs typeface="Helvetica Neue"/>
              <a:sym typeface="Helvetica Neue"/>
            </a:endParaRPr>
          </a:p>
        </p:txBody>
      </p:sp>
      <p:cxnSp>
        <p:nvCxnSpPr>
          <p:cNvPr id="116" name="Google Shape;116;p14"/>
          <p:cNvCxnSpPr/>
          <p:nvPr/>
        </p:nvCxnSpPr>
        <p:spPr>
          <a:xfrm rot="10800000">
            <a:off x="1247587" y="874168"/>
            <a:ext cx="9087000" cy="0"/>
          </a:xfrm>
          <a:prstGeom prst="straightConnector1">
            <a:avLst/>
          </a:prstGeom>
          <a:noFill/>
          <a:ln w="31750" cap="rnd" cmpd="sng">
            <a:solidFill>
              <a:srgbClr val="0070C0"/>
            </a:solidFill>
            <a:prstDash val="dot"/>
            <a:miter lim="800000"/>
            <a:headEnd type="none" w="sm" len="sm"/>
            <a:tailEnd type="none" w="sm" len="sm"/>
          </a:ln>
        </p:spPr>
      </p:cxnSp>
      <p:sp>
        <p:nvSpPr>
          <p:cNvPr id="117" name="Google Shape;117;p14"/>
          <p:cNvSpPr txBox="1"/>
          <p:nvPr/>
        </p:nvSpPr>
        <p:spPr>
          <a:xfrm>
            <a:off x="1247577" y="5979200"/>
            <a:ext cx="1790100" cy="1239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a:solidFill>
                  <a:schemeClr val="dk1"/>
                </a:solidFill>
                <a:latin typeface="Helvetica Neue"/>
                <a:ea typeface="Helvetica Neue"/>
                <a:cs typeface="Helvetica Neue"/>
                <a:sym typeface="Helvetica Neue"/>
              </a:rPr>
              <a:t>Ground</a:t>
            </a:r>
            <a:endParaRPr sz="3600" b="0" i="0" u="none" strike="noStrike" cap="none">
              <a:solidFill>
                <a:schemeClr val="dk1"/>
              </a:solidFill>
              <a:latin typeface="Helvetica Neue"/>
              <a:ea typeface="Helvetica Neue"/>
              <a:cs typeface="Helvetica Neue"/>
              <a:sym typeface="Helvetica Neue"/>
            </a:endParaRPr>
          </a:p>
        </p:txBody>
      </p:sp>
      <p:cxnSp>
        <p:nvCxnSpPr>
          <p:cNvPr id="118" name="Google Shape;118;p14"/>
          <p:cNvCxnSpPr/>
          <p:nvPr/>
        </p:nvCxnSpPr>
        <p:spPr>
          <a:xfrm rot="10800000">
            <a:off x="1247568" y="5408908"/>
            <a:ext cx="1790100" cy="0"/>
          </a:xfrm>
          <a:prstGeom prst="straightConnector1">
            <a:avLst/>
          </a:prstGeom>
          <a:noFill/>
          <a:ln w="31750" cap="rnd" cmpd="sng">
            <a:solidFill>
              <a:srgbClr val="0070C0"/>
            </a:solidFill>
            <a:prstDash val="dot"/>
            <a:miter lim="800000"/>
            <a:headEnd type="none" w="sm" len="sm"/>
            <a:tailEnd type="none" w="sm" len="sm"/>
          </a:ln>
        </p:spPr>
      </p:cxnSp>
      <p:cxnSp>
        <p:nvCxnSpPr>
          <p:cNvPr id="119" name="Google Shape;119;p14"/>
          <p:cNvCxnSpPr/>
          <p:nvPr/>
        </p:nvCxnSpPr>
        <p:spPr>
          <a:xfrm rot="10800000">
            <a:off x="1247567" y="3329431"/>
            <a:ext cx="1790100" cy="0"/>
          </a:xfrm>
          <a:prstGeom prst="straightConnector1">
            <a:avLst/>
          </a:prstGeom>
          <a:noFill/>
          <a:ln w="31750" cap="rnd" cmpd="sng">
            <a:solidFill>
              <a:srgbClr val="0070C0"/>
            </a:solidFill>
            <a:prstDash val="dot"/>
            <a:miter lim="800000"/>
            <a:headEnd type="none" w="sm" len="sm"/>
            <a:tailEnd type="none" w="sm" len="sm"/>
          </a:ln>
        </p:spPr>
      </p:cxnSp>
      <p:pic>
        <p:nvPicPr>
          <p:cNvPr id="120" name="Google Shape;120;p14"/>
          <p:cNvPicPr preferRelativeResize="0"/>
          <p:nvPr/>
        </p:nvPicPr>
        <p:blipFill rotWithShape="1">
          <a:blip r:embed="rId3">
            <a:alphaModFix/>
          </a:blip>
          <a:srcRect/>
          <a:stretch/>
        </p:blipFill>
        <p:spPr>
          <a:xfrm>
            <a:off x="4784366" y="5729716"/>
            <a:ext cx="1300781" cy="1240280"/>
          </a:xfrm>
          <a:prstGeom prst="rect">
            <a:avLst/>
          </a:prstGeom>
          <a:noFill/>
          <a:ln>
            <a:noFill/>
          </a:ln>
        </p:spPr>
      </p:pic>
      <p:pic>
        <p:nvPicPr>
          <p:cNvPr id="121" name="Google Shape;121;p14"/>
          <p:cNvPicPr preferRelativeResize="0"/>
          <p:nvPr/>
        </p:nvPicPr>
        <p:blipFill rotWithShape="1">
          <a:blip r:embed="rId4">
            <a:alphaModFix/>
          </a:blip>
          <a:srcRect r="10633"/>
          <a:stretch/>
        </p:blipFill>
        <p:spPr>
          <a:xfrm>
            <a:off x="3871473" y="5662484"/>
            <a:ext cx="912893" cy="1300167"/>
          </a:xfrm>
          <a:prstGeom prst="rect">
            <a:avLst/>
          </a:prstGeom>
          <a:noFill/>
          <a:ln>
            <a:noFill/>
          </a:ln>
        </p:spPr>
      </p:pic>
      <p:pic>
        <p:nvPicPr>
          <p:cNvPr id="122" name="Google Shape;122;p14"/>
          <p:cNvPicPr preferRelativeResize="0"/>
          <p:nvPr/>
        </p:nvPicPr>
        <p:blipFill rotWithShape="1">
          <a:blip r:embed="rId5">
            <a:alphaModFix/>
          </a:blip>
          <a:srcRect/>
          <a:stretch/>
        </p:blipFill>
        <p:spPr>
          <a:xfrm>
            <a:off x="6222541" y="5748373"/>
            <a:ext cx="3128235" cy="1147636"/>
          </a:xfrm>
          <a:prstGeom prst="rect">
            <a:avLst/>
          </a:prstGeom>
          <a:noFill/>
          <a:ln>
            <a:noFill/>
          </a:ln>
        </p:spPr>
      </p:pic>
      <p:pic>
        <p:nvPicPr>
          <p:cNvPr id="123" name="Google Shape;123;p14"/>
          <p:cNvPicPr preferRelativeResize="0"/>
          <p:nvPr/>
        </p:nvPicPr>
        <p:blipFill rotWithShape="1">
          <a:blip r:embed="rId6">
            <a:alphaModFix/>
          </a:blip>
          <a:srcRect/>
          <a:stretch/>
        </p:blipFill>
        <p:spPr>
          <a:xfrm>
            <a:off x="5399059" y="3380881"/>
            <a:ext cx="2616200" cy="1333500"/>
          </a:xfrm>
          <a:prstGeom prst="rect">
            <a:avLst/>
          </a:prstGeom>
          <a:noFill/>
          <a:ln>
            <a:noFill/>
          </a:ln>
        </p:spPr>
      </p:pic>
      <p:pic>
        <p:nvPicPr>
          <p:cNvPr id="124" name="Google Shape;124;p14"/>
          <p:cNvPicPr preferRelativeResize="0"/>
          <p:nvPr/>
        </p:nvPicPr>
        <p:blipFill rotWithShape="1">
          <a:blip r:embed="rId7">
            <a:alphaModFix/>
          </a:blip>
          <a:srcRect/>
          <a:stretch/>
        </p:blipFill>
        <p:spPr>
          <a:xfrm>
            <a:off x="7643372" y="2970689"/>
            <a:ext cx="2679700" cy="1828800"/>
          </a:xfrm>
          <a:prstGeom prst="rect">
            <a:avLst/>
          </a:prstGeom>
          <a:noFill/>
          <a:ln>
            <a:noFill/>
          </a:ln>
        </p:spPr>
      </p:pic>
      <p:pic>
        <p:nvPicPr>
          <p:cNvPr id="125" name="Google Shape;125;p14"/>
          <p:cNvPicPr preferRelativeResize="0"/>
          <p:nvPr/>
        </p:nvPicPr>
        <p:blipFill rotWithShape="1">
          <a:blip r:embed="rId8">
            <a:alphaModFix/>
          </a:blip>
          <a:srcRect/>
          <a:stretch/>
        </p:blipFill>
        <p:spPr>
          <a:xfrm>
            <a:off x="4304458" y="1201472"/>
            <a:ext cx="1450063" cy="1328302"/>
          </a:xfrm>
          <a:prstGeom prst="rect">
            <a:avLst/>
          </a:prstGeom>
          <a:noFill/>
          <a:ln>
            <a:noFill/>
          </a:ln>
        </p:spPr>
      </p:pic>
      <p:sp>
        <p:nvSpPr>
          <p:cNvPr id="126" name="Google Shape;126;p14"/>
          <p:cNvSpPr txBox="1"/>
          <p:nvPr/>
        </p:nvSpPr>
        <p:spPr>
          <a:xfrm>
            <a:off x="4345992" y="2248529"/>
            <a:ext cx="1667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Soundcloud</a:t>
            </a:r>
            <a:endParaRPr sz="1800" b="0" i="0" u="none" strike="noStrike" cap="none">
              <a:solidFill>
                <a:schemeClr val="dk1"/>
              </a:solidFill>
              <a:latin typeface="Calibri"/>
              <a:ea typeface="Calibri"/>
              <a:cs typeface="Calibri"/>
              <a:sym typeface="Calibri"/>
            </a:endParaRPr>
          </a:p>
        </p:txBody>
      </p:sp>
      <p:sp>
        <p:nvSpPr>
          <p:cNvPr id="127" name="Google Shape;127;p14"/>
          <p:cNvSpPr txBox="1"/>
          <p:nvPr/>
        </p:nvSpPr>
        <p:spPr>
          <a:xfrm>
            <a:off x="6809792" y="2207509"/>
            <a:ext cx="1667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Social media</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28" name="Google Shape;128;p14"/>
          <p:cNvPicPr preferRelativeResize="0"/>
          <p:nvPr/>
        </p:nvPicPr>
        <p:blipFill rotWithShape="1">
          <a:blip r:embed="rId9">
            <a:alphaModFix/>
          </a:blip>
          <a:srcRect/>
          <a:stretch/>
        </p:blipFill>
        <p:spPr>
          <a:xfrm>
            <a:off x="6487673" y="1562729"/>
            <a:ext cx="2311400" cy="685800"/>
          </a:xfrm>
          <a:prstGeom prst="rect">
            <a:avLst/>
          </a:prstGeom>
          <a:noFill/>
          <a:ln>
            <a:noFill/>
          </a:ln>
        </p:spPr>
      </p:pic>
      <p:pic>
        <p:nvPicPr>
          <p:cNvPr id="129" name="Google Shape;129;p14"/>
          <p:cNvPicPr preferRelativeResize="0"/>
          <p:nvPr/>
        </p:nvPicPr>
        <p:blipFill rotWithShape="1">
          <a:blip r:embed="rId10">
            <a:alphaModFix/>
          </a:blip>
          <a:srcRect/>
          <a:stretch/>
        </p:blipFill>
        <p:spPr>
          <a:xfrm>
            <a:off x="4026512" y="3636294"/>
            <a:ext cx="603038" cy="993027"/>
          </a:xfrm>
          <a:prstGeom prst="rect">
            <a:avLst/>
          </a:prstGeom>
          <a:noFill/>
          <a:ln>
            <a:noFill/>
          </a:ln>
        </p:spPr>
      </p:pic>
      <p:sp>
        <p:nvSpPr>
          <p:cNvPr id="130" name="Google Shape;130;p14"/>
          <p:cNvSpPr txBox="1"/>
          <p:nvPr/>
        </p:nvSpPr>
        <p:spPr>
          <a:xfrm>
            <a:off x="3342077" y="4638175"/>
            <a:ext cx="2030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Mobile + U-Report</a:t>
            </a:r>
            <a:endParaRPr sz="1800" b="0" i="0" u="none" strike="noStrike" cap="none">
              <a:solidFill>
                <a:schemeClr val="dk1"/>
              </a:solidFill>
              <a:latin typeface="Calibri"/>
              <a:ea typeface="Calibri"/>
              <a:cs typeface="Calibri"/>
              <a:sym typeface="Calibri"/>
            </a:endParaRPr>
          </a:p>
        </p:txBody>
      </p:sp>
      <p:sp>
        <p:nvSpPr>
          <p:cNvPr id="131" name="Google Shape;131;p14"/>
          <p:cNvSpPr txBox="1"/>
          <p:nvPr/>
        </p:nvSpPr>
        <p:spPr>
          <a:xfrm>
            <a:off x="6085150" y="4638175"/>
            <a:ext cx="46131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Community radio, television</a:t>
            </a:r>
            <a:endParaRPr sz="1800" b="0" i="0" u="none" strike="noStrike" cap="none">
              <a:solidFill>
                <a:schemeClr val="dk1"/>
              </a:solidFill>
              <a:latin typeface="Calibri"/>
              <a:ea typeface="Calibri"/>
              <a:cs typeface="Calibri"/>
              <a:sym typeface="Calibri"/>
            </a:endParaRPr>
          </a:p>
        </p:txBody>
      </p:sp>
      <p:sp>
        <p:nvSpPr>
          <p:cNvPr id="132" name="Google Shape;132;p14"/>
          <p:cNvSpPr txBox="1"/>
          <p:nvPr/>
        </p:nvSpPr>
        <p:spPr>
          <a:xfrm>
            <a:off x="3277950" y="7027825"/>
            <a:ext cx="72600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Women’s and youth </a:t>
            </a:r>
            <a:r>
              <a:rPr lang="en-US" sz="1600" b="0" i="0" u="none" strike="noStrike" cap="none">
                <a:solidFill>
                  <a:schemeClr val="dk1"/>
                </a:solidFill>
                <a:latin typeface="Calibri"/>
                <a:ea typeface="Calibri"/>
                <a:cs typeface="Calibri"/>
                <a:sym typeface="Calibri"/>
              </a:rPr>
              <a:t>Associations</a:t>
            </a:r>
            <a:r>
              <a:rPr lang="en-US" sz="1600">
                <a:solidFill>
                  <a:schemeClr val="dk1"/>
                </a:solidFill>
                <a:latin typeface="Calibri"/>
                <a:ea typeface="Calibri"/>
                <a:cs typeface="Calibri"/>
                <a:sym typeface="Calibri"/>
              </a:rPr>
              <a:t>, </a:t>
            </a:r>
            <a:r>
              <a:rPr lang="en-US" sz="1600" b="0" i="0" u="none" strike="noStrike" cap="none">
                <a:solidFill>
                  <a:schemeClr val="dk1"/>
                </a:solidFill>
                <a:latin typeface="Calibri"/>
                <a:ea typeface="Calibri"/>
                <a:cs typeface="Calibri"/>
                <a:sym typeface="Calibri"/>
              </a:rPr>
              <a:t>Leaders admin/trad/religi</a:t>
            </a:r>
            <a:r>
              <a:rPr lang="en-US" sz="1600">
                <a:solidFill>
                  <a:schemeClr val="dk1"/>
                </a:solidFill>
                <a:latin typeface="Calibri"/>
                <a:ea typeface="Calibri"/>
                <a:cs typeface="Calibri"/>
                <a:sym typeface="Calibri"/>
              </a:rPr>
              <a:t>ious</a:t>
            </a:r>
            <a:r>
              <a:rPr lang="en-US" sz="1600" b="0" i="0" u="none" strike="noStrike" cap="none">
                <a:solidFill>
                  <a:schemeClr val="dk1"/>
                </a:solidFill>
                <a:latin typeface="Calibri"/>
                <a:ea typeface="Calibri"/>
                <a:cs typeface="Calibri"/>
                <a:sym typeface="Calibri"/>
              </a:rPr>
              <a:t>, </a:t>
            </a:r>
            <a:r>
              <a:rPr lang="en-US" sz="1600">
                <a:solidFill>
                  <a:schemeClr val="dk1"/>
                </a:solidFill>
                <a:latin typeface="Calibri"/>
                <a:ea typeface="Calibri"/>
                <a:cs typeface="Calibri"/>
                <a:sym typeface="Calibri"/>
              </a:rPr>
              <a:t>students, families</a:t>
            </a:r>
            <a:endParaRPr sz="1600" b="0" i="0" u="none" strike="noStrike" cap="none">
              <a:solidFill>
                <a:schemeClr val="dk1"/>
              </a:solidFill>
              <a:latin typeface="Calibri"/>
              <a:ea typeface="Calibri"/>
              <a:cs typeface="Calibri"/>
              <a:sym typeface="Calibri"/>
            </a:endParaRPr>
          </a:p>
        </p:txBody>
      </p:sp>
      <p:pic>
        <p:nvPicPr>
          <p:cNvPr id="133" name="Google Shape;133;p14"/>
          <p:cNvPicPr preferRelativeResize="0"/>
          <p:nvPr/>
        </p:nvPicPr>
        <p:blipFill rotWithShape="1">
          <a:blip r:embed="rId11">
            <a:alphaModFix/>
          </a:blip>
          <a:srcRect/>
          <a:stretch/>
        </p:blipFill>
        <p:spPr>
          <a:xfrm>
            <a:off x="8799074" y="1634200"/>
            <a:ext cx="603050" cy="5764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5"/>
          <p:cNvSpPr txBox="1">
            <a:spLocks noGrp="1"/>
          </p:cNvSpPr>
          <p:nvPr>
            <p:ph type="title"/>
          </p:nvPr>
        </p:nvSpPr>
        <p:spPr>
          <a:xfrm>
            <a:off x="1169825" y="338600"/>
            <a:ext cx="9368100" cy="81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Helvetica Neue Light"/>
              <a:buNone/>
            </a:pPr>
            <a:r>
              <a:rPr lang="en-US" sz="2800"/>
              <a:t>Triple domain = To create “Circuits” of information, action and recognition</a:t>
            </a:r>
            <a:endParaRPr sz="2800"/>
          </a:p>
        </p:txBody>
      </p:sp>
      <p:sp>
        <p:nvSpPr>
          <p:cNvPr id="139" name="Google Shape;139;p15"/>
          <p:cNvSpPr txBox="1">
            <a:spLocks noGrp="1"/>
          </p:cNvSpPr>
          <p:nvPr>
            <p:ph type="subTitle" idx="1"/>
          </p:nvPr>
        </p:nvSpPr>
        <p:spPr>
          <a:xfrm>
            <a:off x="1169831" y="1917185"/>
            <a:ext cx="2030400" cy="1239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sz="3600"/>
              <a:t>Cloud</a:t>
            </a:r>
            <a:endParaRPr sz="3600"/>
          </a:p>
        </p:txBody>
      </p:sp>
      <p:sp>
        <p:nvSpPr>
          <p:cNvPr id="140" name="Google Shape;140;p15"/>
          <p:cNvSpPr txBox="1"/>
          <p:nvPr/>
        </p:nvSpPr>
        <p:spPr>
          <a:xfrm>
            <a:off x="1247562" y="3786552"/>
            <a:ext cx="1618800" cy="1239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Helvetica Neue"/>
                <a:ea typeface="Helvetica Neue"/>
                <a:cs typeface="Helvetica Neue"/>
                <a:sym typeface="Helvetica Neue"/>
              </a:rPr>
              <a:t>Air</a:t>
            </a:r>
            <a:endParaRPr sz="3600" b="0" i="0" u="none" strike="noStrike" cap="none">
              <a:solidFill>
                <a:schemeClr val="dk1"/>
              </a:solidFill>
              <a:latin typeface="Helvetica Neue"/>
              <a:ea typeface="Helvetica Neue"/>
              <a:cs typeface="Helvetica Neue"/>
              <a:sym typeface="Helvetica Neue"/>
            </a:endParaRPr>
          </a:p>
        </p:txBody>
      </p:sp>
      <p:cxnSp>
        <p:nvCxnSpPr>
          <p:cNvPr id="141" name="Google Shape;141;p15"/>
          <p:cNvCxnSpPr/>
          <p:nvPr/>
        </p:nvCxnSpPr>
        <p:spPr>
          <a:xfrm rot="10800000">
            <a:off x="1247587" y="1156801"/>
            <a:ext cx="9087000" cy="0"/>
          </a:xfrm>
          <a:prstGeom prst="straightConnector1">
            <a:avLst/>
          </a:prstGeom>
          <a:noFill/>
          <a:ln w="31750" cap="rnd" cmpd="sng">
            <a:solidFill>
              <a:srgbClr val="0070C0"/>
            </a:solidFill>
            <a:prstDash val="dot"/>
            <a:miter lim="800000"/>
            <a:headEnd type="none" w="sm" len="sm"/>
            <a:tailEnd type="none" w="sm" len="sm"/>
          </a:ln>
        </p:spPr>
      </p:cxnSp>
      <p:sp>
        <p:nvSpPr>
          <p:cNvPr id="142" name="Google Shape;142;p15"/>
          <p:cNvSpPr txBox="1"/>
          <p:nvPr/>
        </p:nvSpPr>
        <p:spPr>
          <a:xfrm>
            <a:off x="1247549" y="5791775"/>
            <a:ext cx="1790100" cy="1239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US" sz="3600" b="0" i="0" u="none" strike="noStrike" cap="none">
                <a:solidFill>
                  <a:schemeClr val="dk1"/>
                </a:solidFill>
                <a:latin typeface="Helvetica Neue"/>
                <a:ea typeface="Helvetica Neue"/>
                <a:cs typeface="Helvetica Neue"/>
                <a:sym typeface="Helvetica Neue"/>
              </a:rPr>
              <a:t>Ground</a:t>
            </a:r>
            <a:endParaRPr sz="3600" b="0" i="0" u="none" strike="noStrike" cap="none">
              <a:solidFill>
                <a:schemeClr val="dk1"/>
              </a:solidFill>
              <a:latin typeface="Helvetica Neue"/>
              <a:ea typeface="Helvetica Neue"/>
              <a:cs typeface="Helvetica Neue"/>
              <a:sym typeface="Helvetica Neue"/>
            </a:endParaRPr>
          </a:p>
        </p:txBody>
      </p:sp>
      <p:cxnSp>
        <p:nvCxnSpPr>
          <p:cNvPr id="143" name="Google Shape;143;p15"/>
          <p:cNvCxnSpPr/>
          <p:nvPr/>
        </p:nvCxnSpPr>
        <p:spPr>
          <a:xfrm rot="10800000">
            <a:off x="1247568" y="5408908"/>
            <a:ext cx="1790100" cy="0"/>
          </a:xfrm>
          <a:prstGeom prst="straightConnector1">
            <a:avLst/>
          </a:prstGeom>
          <a:noFill/>
          <a:ln w="31750" cap="rnd" cmpd="sng">
            <a:solidFill>
              <a:srgbClr val="0070C0"/>
            </a:solidFill>
            <a:prstDash val="dot"/>
            <a:miter lim="800000"/>
            <a:headEnd type="none" w="sm" len="sm"/>
            <a:tailEnd type="none" w="sm" len="sm"/>
          </a:ln>
        </p:spPr>
      </p:cxnSp>
      <p:cxnSp>
        <p:nvCxnSpPr>
          <p:cNvPr id="144" name="Google Shape;144;p15"/>
          <p:cNvCxnSpPr/>
          <p:nvPr/>
        </p:nvCxnSpPr>
        <p:spPr>
          <a:xfrm rot="10800000">
            <a:off x="1247567" y="3329431"/>
            <a:ext cx="1790100" cy="0"/>
          </a:xfrm>
          <a:prstGeom prst="straightConnector1">
            <a:avLst/>
          </a:prstGeom>
          <a:noFill/>
          <a:ln w="31750" cap="rnd" cmpd="sng">
            <a:solidFill>
              <a:srgbClr val="0070C0"/>
            </a:solidFill>
            <a:prstDash val="dot"/>
            <a:miter lim="800000"/>
            <a:headEnd type="none" w="sm" len="sm"/>
            <a:tailEnd type="none" w="sm" len="sm"/>
          </a:ln>
        </p:spPr>
      </p:cxnSp>
      <p:pic>
        <p:nvPicPr>
          <p:cNvPr id="145" name="Google Shape;145;p15"/>
          <p:cNvPicPr preferRelativeResize="0"/>
          <p:nvPr/>
        </p:nvPicPr>
        <p:blipFill rotWithShape="1">
          <a:blip r:embed="rId3">
            <a:alphaModFix/>
          </a:blip>
          <a:srcRect/>
          <a:stretch/>
        </p:blipFill>
        <p:spPr>
          <a:xfrm>
            <a:off x="3879372" y="2020574"/>
            <a:ext cx="5949481" cy="4269950"/>
          </a:xfrm>
          <a:prstGeom prst="rect">
            <a:avLst/>
          </a:prstGeom>
          <a:noFill/>
          <a:ln>
            <a:noFill/>
          </a:ln>
        </p:spPr>
      </p:pic>
      <p:sp>
        <p:nvSpPr>
          <p:cNvPr id="146" name="Google Shape;146;p15"/>
          <p:cNvSpPr txBox="1"/>
          <p:nvPr/>
        </p:nvSpPr>
        <p:spPr>
          <a:xfrm>
            <a:off x="1169835" y="6895482"/>
            <a:ext cx="8898300" cy="2805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1480"/>
              <a:buFont typeface="Arial"/>
              <a:buNone/>
            </a:pPr>
            <a:r>
              <a:rPr lang="en-US" sz="1679" b="0" i="1" u="none" strike="noStrike" cap="none">
                <a:solidFill>
                  <a:schemeClr val="dk1"/>
                </a:solidFill>
                <a:latin typeface="Helvetica Neue"/>
                <a:ea typeface="Helvetica Neue"/>
                <a:cs typeface="Helvetica Neue"/>
                <a:sym typeface="Helvetica Neue"/>
              </a:rPr>
              <a:t>References: Short essay: </a:t>
            </a:r>
            <a:r>
              <a:rPr lang="en-US" sz="1679" b="0" i="1" u="sng" strike="noStrike" cap="none">
                <a:solidFill>
                  <a:schemeClr val="hlink"/>
                </a:solidFill>
                <a:latin typeface="Helvetica Neue"/>
                <a:ea typeface="Helvetica Neue"/>
                <a:cs typeface="Helvetica Neue"/>
                <a:sym typeface="Helvetica Neue"/>
                <a:hlinkClick r:id="rId4"/>
              </a:rPr>
              <a:t>“Ground, Air, Cloud,</a:t>
            </a:r>
            <a:r>
              <a:rPr lang="en-US" sz="1679" b="0" i="1" u="none" strike="noStrike" cap="none">
                <a:solidFill>
                  <a:schemeClr val="dk1"/>
                </a:solidFill>
                <a:latin typeface="Helvetica Neue"/>
                <a:ea typeface="Helvetica Neue"/>
                <a:cs typeface="Helvetica Neue"/>
                <a:sym typeface="Helvetica Neue"/>
              </a:rPr>
              <a:t>” longer article: </a:t>
            </a:r>
            <a:r>
              <a:rPr lang="en-US" sz="1679" b="0" i="1" u="sng" strike="noStrike" cap="none">
                <a:solidFill>
                  <a:schemeClr val="hlink"/>
                </a:solidFill>
                <a:latin typeface="Helvetica Neue"/>
                <a:ea typeface="Helvetica Neue"/>
                <a:cs typeface="Helvetica Neue"/>
                <a:sym typeface="Helvetica Neue"/>
                <a:hlinkClick r:id="rId5"/>
              </a:rPr>
              <a:t>“A full spectrum approach</a:t>
            </a:r>
            <a:r>
              <a:rPr lang="en-US" sz="1679" i="1">
                <a:solidFill>
                  <a:schemeClr val="dk1"/>
                </a:solidFill>
                <a:latin typeface="Helvetica Neue"/>
                <a:ea typeface="Helvetica Neue"/>
                <a:cs typeface="Helvetica Neue"/>
                <a:sym typeface="Helvetica Neue"/>
              </a:rPr>
              <a:t> to Communication for Development/C4D</a:t>
            </a:r>
            <a:r>
              <a:rPr lang="en-US" sz="1679" b="0" i="1" u="none" strike="noStrike" cap="none">
                <a:solidFill>
                  <a:schemeClr val="dk1"/>
                </a:solidFill>
                <a:latin typeface="Helvetica Neue"/>
                <a:ea typeface="Helvetica Neue"/>
                <a:cs typeface="Helvetica Neue"/>
                <a:sym typeface="Helvetica Neue"/>
              </a:rPr>
              <a:t>”</a:t>
            </a:r>
            <a:endParaRPr sz="1679" b="0" i="1"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47561" y="320040"/>
            <a:ext cx="9326100" cy="55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Helvetica Neue Light"/>
              <a:buNone/>
            </a:pPr>
            <a:r>
              <a:rPr lang="en-US" sz="2600"/>
              <a:t>Approach 4: Double action</a:t>
            </a:r>
            <a:endParaRPr sz="2600"/>
          </a:p>
        </p:txBody>
      </p:sp>
      <p:cxnSp>
        <p:nvCxnSpPr>
          <p:cNvPr id="153" name="Google Shape;153;p16"/>
          <p:cNvCxnSpPr/>
          <p:nvPr/>
        </p:nvCxnSpPr>
        <p:spPr>
          <a:xfrm rot="10800000">
            <a:off x="1247587" y="921259"/>
            <a:ext cx="9087000" cy="0"/>
          </a:xfrm>
          <a:prstGeom prst="straightConnector1">
            <a:avLst/>
          </a:prstGeom>
          <a:noFill/>
          <a:ln w="31750" cap="rnd" cmpd="sng">
            <a:solidFill>
              <a:srgbClr val="0070C0"/>
            </a:solidFill>
            <a:prstDash val="dot"/>
            <a:miter lim="800000"/>
            <a:headEnd type="none" w="sm" len="sm"/>
            <a:tailEnd type="none" w="sm" len="sm"/>
          </a:ln>
        </p:spPr>
      </p:cxnSp>
      <p:pic>
        <p:nvPicPr>
          <p:cNvPr id="154" name="Google Shape;154;p16"/>
          <p:cNvPicPr preferRelativeResize="0"/>
          <p:nvPr/>
        </p:nvPicPr>
        <p:blipFill rotWithShape="1">
          <a:blip r:embed="rId3">
            <a:alphaModFix/>
          </a:blip>
          <a:srcRect/>
          <a:stretch/>
        </p:blipFill>
        <p:spPr>
          <a:xfrm>
            <a:off x="1577802" y="2832493"/>
            <a:ext cx="355600" cy="990600"/>
          </a:xfrm>
          <a:prstGeom prst="rect">
            <a:avLst/>
          </a:prstGeom>
          <a:noFill/>
          <a:ln>
            <a:noFill/>
          </a:ln>
        </p:spPr>
      </p:pic>
      <p:sp>
        <p:nvSpPr>
          <p:cNvPr id="155" name="Google Shape;155;p16"/>
          <p:cNvSpPr/>
          <p:nvPr/>
        </p:nvSpPr>
        <p:spPr>
          <a:xfrm>
            <a:off x="2147625" y="1077175"/>
            <a:ext cx="8426100" cy="1113900"/>
          </a:xfrm>
          <a:prstGeom prst="wedgeRectCallout">
            <a:avLst>
              <a:gd name="adj1" fmla="val -51358"/>
              <a:gd name="adj2" fmla="val 99813"/>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600">
                <a:solidFill>
                  <a:srgbClr val="2F5496"/>
                </a:solidFill>
                <a:latin typeface="Calibri"/>
                <a:ea typeface="Calibri"/>
                <a:cs typeface="Calibri"/>
                <a:sym typeface="Calibri"/>
              </a:rPr>
              <a:t>Dear parents, vaccinations help protect your child, please bring them to the health center for vaccination (and tell your family and friends!) </a:t>
            </a:r>
            <a:r>
              <a:rPr lang="en-US" sz="2800" b="0" i="0" u="none" strike="noStrike" cap="none">
                <a:solidFill>
                  <a:srgbClr val="2F5496"/>
                </a:solidFill>
                <a:latin typeface="Calibri"/>
                <a:ea typeface="Calibri"/>
                <a:cs typeface="Calibri"/>
                <a:sym typeface="Calibri"/>
              </a:rPr>
              <a:t> </a:t>
            </a:r>
            <a:endParaRPr sz="2400" b="0" i="0" u="none" strike="noStrike" cap="none">
              <a:solidFill>
                <a:srgbClr val="000000"/>
              </a:solidFill>
              <a:latin typeface="Arial"/>
              <a:ea typeface="Arial"/>
              <a:cs typeface="Arial"/>
              <a:sym typeface="Arial"/>
            </a:endParaRPr>
          </a:p>
        </p:txBody>
      </p:sp>
      <p:pic>
        <p:nvPicPr>
          <p:cNvPr id="156" name="Google Shape;156;p16"/>
          <p:cNvPicPr preferRelativeResize="0"/>
          <p:nvPr/>
        </p:nvPicPr>
        <p:blipFill rotWithShape="1">
          <a:blip r:embed="rId4">
            <a:alphaModFix/>
          </a:blip>
          <a:srcRect/>
          <a:stretch/>
        </p:blipFill>
        <p:spPr>
          <a:xfrm>
            <a:off x="7857832" y="2557396"/>
            <a:ext cx="1358900" cy="914400"/>
          </a:xfrm>
          <a:prstGeom prst="rect">
            <a:avLst/>
          </a:prstGeom>
          <a:noFill/>
          <a:ln>
            <a:noFill/>
          </a:ln>
        </p:spPr>
      </p:pic>
      <p:cxnSp>
        <p:nvCxnSpPr>
          <p:cNvPr id="157" name="Google Shape;157;p16"/>
          <p:cNvCxnSpPr/>
          <p:nvPr/>
        </p:nvCxnSpPr>
        <p:spPr>
          <a:xfrm rot="10800000" flipH="1">
            <a:off x="4225128" y="3014665"/>
            <a:ext cx="2653500" cy="286500"/>
          </a:xfrm>
          <a:prstGeom prst="straightConnector1">
            <a:avLst/>
          </a:prstGeom>
          <a:noFill/>
          <a:ln w="28575" cap="flat" cmpd="sng">
            <a:solidFill>
              <a:schemeClr val="accent1"/>
            </a:solidFill>
            <a:prstDash val="dash"/>
            <a:miter lim="800000"/>
            <a:headEnd type="none" w="sm" len="sm"/>
            <a:tailEnd type="none" w="sm" len="sm"/>
          </a:ln>
        </p:spPr>
      </p:cxnSp>
      <p:pic>
        <p:nvPicPr>
          <p:cNvPr id="158" name="Google Shape;158;p16"/>
          <p:cNvPicPr preferRelativeResize="0"/>
          <p:nvPr/>
        </p:nvPicPr>
        <p:blipFill rotWithShape="1">
          <a:blip r:embed="rId4">
            <a:alphaModFix/>
          </a:blip>
          <a:srcRect/>
          <a:stretch/>
        </p:blipFill>
        <p:spPr>
          <a:xfrm>
            <a:off x="2364401" y="2718056"/>
            <a:ext cx="1816292" cy="1222177"/>
          </a:xfrm>
          <a:prstGeom prst="rect">
            <a:avLst/>
          </a:prstGeom>
          <a:noFill/>
          <a:ln>
            <a:noFill/>
          </a:ln>
        </p:spPr>
      </p:pic>
      <p:pic>
        <p:nvPicPr>
          <p:cNvPr id="159" name="Google Shape;159;p16"/>
          <p:cNvPicPr preferRelativeResize="0"/>
          <p:nvPr/>
        </p:nvPicPr>
        <p:blipFill rotWithShape="1">
          <a:blip r:embed="rId3">
            <a:alphaModFix/>
          </a:blip>
          <a:srcRect/>
          <a:stretch/>
        </p:blipFill>
        <p:spPr>
          <a:xfrm>
            <a:off x="7017483" y="2519312"/>
            <a:ext cx="355600" cy="990600"/>
          </a:xfrm>
          <a:prstGeom prst="rect">
            <a:avLst/>
          </a:prstGeom>
          <a:noFill/>
          <a:ln>
            <a:noFill/>
          </a:ln>
        </p:spPr>
      </p:pic>
      <p:sp>
        <p:nvSpPr>
          <p:cNvPr id="160" name="Google Shape;160;p16"/>
          <p:cNvSpPr/>
          <p:nvPr/>
        </p:nvSpPr>
        <p:spPr>
          <a:xfrm>
            <a:off x="1177375" y="3819975"/>
            <a:ext cx="9520800" cy="358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2100">
                <a:solidFill>
                  <a:schemeClr val="dk1"/>
                </a:solidFill>
                <a:latin typeface="Helvetica Neue"/>
                <a:ea typeface="Helvetica Neue"/>
                <a:cs typeface="Helvetica Neue"/>
                <a:sym typeface="Helvetica Neue"/>
              </a:rPr>
              <a:t>Let's be sure that with each of our communication tools (audio, digital, image, printed support) we ask for a “double action” from the members of the community, or that they make a “splash of oil,” to amplify action and knowledge.</a:t>
            </a:r>
            <a:endParaRPr sz="21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endParaRPr sz="21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US" sz="2100">
                <a:solidFill>
                  <a:schemeClr val="dk1"/>
                </a:solidFill>
                <a:latin typeface="Helvetica Neue"/>
                <a:ea typeface="Helvetica Neue"/>
                <a:cs typeface="Helvetica Neue"/>
                <a:sym typeface="Helvetica Neue"/>
              </a:rPr>
              <a:t>Let's go beyond raising awareness and promote action!</a:t>
            </a:r>
            <a:endParaRPr sz="21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endParaRPr sz="21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100"/>
              <a:buFont typeface="Arial"/>
              <a:buNone/>
            </a:pPr>
            <a:r>
              <a:rPr lang="en-US" sz="2100">
                <a:solidFill>
                  <a:schemeClr val="dk1"/>
                </a:solidFill>
                <a:latin typeface="Helvetica Neue"/>
                <a:ea typeface="Helvetica Neue"/>
                <a:cs typeface="Helvetica Neue"/>
                <a:sym typeface="Helvetica Neue"/>
              </a:rPr>
              <a:t>Example: The parents vaccinate their child (= action, bravo!). Double action = The same parents are invited to also </a:t>
            </a:r>
            <a:r>
              <a:rPr lang="en-US" sz="2100" b="1">
                <a:solidFill>
                  <a:schemeClr val="dk1"/>
                </a:solidFill>
                <a:latin typeface="Helvetica Neue"/>
                <a:ea typeface="Helvetica Neue"/>
                <a:cs typeface="Helvetica Neue"/>
                <a:sym typeface="Helvetica Neue"/>
              </a:rPr>
              <a:t>promote vaccination </a:t>
            </a:r>
            <a:r>
              <a:rPr lang="en-US" sz="2100">
                <a:solidFill>
                  <a:schemeClr val="dk1"/>
                </a:solidFill>
                <a:latin typeface="Helvetica Neue"/>
                <a:ea typeface="Helvetica Neue"/>
                <a:cs typeface="Helvetica Neue"/>
                <a:sym typeface="Helvetica Neue"/>
              </a:rPr>
              <a:t>with others (neighbours, family, friends).</a:t>
            </a:r>
            <a:endParaRPr sz="21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000"/>
              <a:buFont typeface="Arial"/>
              <a:buNone/>
            </a:pPr>
            <a:endParaRPr sz="240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882</Words>
  <Application>Microsoft Macintosh PowerPoint</Application>
  <PresentationFormat>Custom</PresentationFormat>
  <Paragraphs>93</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Calibri</vt:lpstr>
      <vt:lpstr>Arial</vt:lpstr>
      <vt:lpstr>Helvetica Neue Light</vt:lpstr>
      <vt:lpstr>Helvetica Neue</vt:lpstr>
      <vt:lpstr>Lobster</vt:lpstr>
      <vt:lpstr>Office Theme</vt:lpstr>
      <vt:lpstr>Office Theme</vt:lpstr>
      <vt:lpstr>PowerPoint Presentation</vt:lpstr>
      <vt:lpstr>The key principle: Community is a resource, not a “target” (or beneficiary!)</vt:lpstr>
      <vt:lpstr>Activation of networks</vt:lpstr>
      <vt:lpstr>Examples of tools for activating and equipping networks</vt:lpstr>
      <vt:lpstr>Approche 2: Co-creation</vt:lpstr>
      <vt:lpstr>Approche 2: Co-creation</vt:lpstr>
      <vt:lpstr>Approche 3: Communication triple-domaine</vt:lpstr>
      <vt:lpstr>Triple domain = To create “Circuits” of information, action and recognition</vt:lpstr>
      <vt:lpstr>Approach 4: Double action</vt:lpstr>
      <vt:lpstr>Parrainage: Ca veut dire quoi, exactement?  </vt:lpstr>
      <vt:lpstr>Approche 5: Renforcer côté “service”</vt:lpstr>
      <vt:lpstr>PowerPoint Presentation</vt:lpstr>
      <vt:lpstr>Comment “motiver” le côté service?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 </cp:lastModifiedBy>
  <cp:revision>1</cp:revision>
  <dcterms:modified xsi:type="dcterms:W3CDTF">2022-10-18T08:34:45Z</dcterms:modified>
</cp:coreProperties>
</file>