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4" r:id="rId2"/>
  </p:sldMasterIdLst>
  <p:notesMasterIdLst>
    <p:notesMasterId r:id="rId18"/>
  </p:notesMasterIdLst>
  <p:sldIdLst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4" r:id="rId16"/>
    <p:sldId id="275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F"/>
    <a:srgbClr val="FF9300"/>
    <a:srgbClr val="F47B20"/>
    <a:srgbClr val="3398CC"/>
    <a:srgbClr val="8B317F"/>
    <a:srgbClr val="D92246"/>
    <a:srgbClr val="3EA447"/>
    <a:srgbClr val="329867"/>
    <a:srgbClr val="E5722A"/>
    <a:srgbClr val="4C2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0"/>
    <p:restoredTop sz="96029"/>
  </p:normalViewPr>
  <p:slideViewPr>
    <p:cSldViewPr snapToGrid="0" snapToObjects="1">
      <p:cViewPr varScale="1">
        <p:scale>
          <a:sx n="63" d="100"/>
          <a:sy n="63" d="100"/>
        </p:scale>
        <p:origin x="14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4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F02D-D582-2644-A747-892F987C7594}" type="datetimeFigureOut">
              <a:rPr lang="en-CH" smtClean="0"/>
              <a:t>04/15/2021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2F988-8F60-FA42-9452-EC963D084C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0256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2F988-8F60-FA42-9452-EC963D084C36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1894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17D156-259B-4C49-806F-3B0AFB4EED12}"/>
              </a:ext>
            </a:extLst>
          </p:cNvPr>
          <p:cNvSpPr/>
          <p:nvPr userDrawn="1"/>
        </p:nvSpPr>
        <p:spPr>
          <a:xfrm>
            <a:off x="-11152" y="-8440"/>
            <a:ext cx="9925200" cy="6141611"/>
          </a:xfrm>
          <a:prstGeom prst="rect">
            <a:avLst/>
          </a:prstGeom>
          <a:gradFill>
            <a:gsLst>
              <a:gs pos="0">
                <a:srgbClr val="65C4D7"/>
              </a:gs>
              <a:gs pos="79012">
                <a:srgbClr val="355F86"/>
              </a:gs>
              <a:gs pos="12000">
                <a:srgbClr val="408096"/>
              </a:gs>
              <a:gs pos="66000">
                <a:srgbClr val="234866"/>
              </a:gs>
              <a:gs pos="26997">
                <a:srgbClr val="2E6077"/>
              </a:gs>
              <a:gs pos="20000">
                <a:srgbClr val="2E6077"/>
              </a:gs>
              <a:gs pos="37000">
                <a:srgbClr val="1A3C55"/>
              </a:gs>
              <a:gs pos="100000">
                <a:srgbClr val="4E7EB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45273"/>
          </a:xfrm>
        </p:spPr>
        <p:txBody>
          <a:bodyPr anchor="t">
            <a:normAutofit/>
          </a:bodyPr>
          <a:lstStyle>
            <a:lvl1pPr algn="ctr"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1964307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61C-6A55-724F-9D0B-19B925E5D986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A346DE-3DC9-1244-9E7B-B26165FB9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5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8000">
                <a:srgbClr val="3E2763"/>
              </a:gs>
              <a:gs pos="82000">
                <a:srgbClr val="4E5E7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584018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8000">
                <a:srgbClr val="273777"/>
              </a:gs>
              <a:gs pos="82000">
                <a:srgbClr val="2FA3E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45433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1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8000">
                <a:srgbClr val="329867"/>
              </a:gs>
              <a:gs pos="55000">
                <a:srgbClr val="FFDD0F"/>
              </a:gs>
              <a:gs pos="82000">
                <a:srgbClr val="FF93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742282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2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11152" y="-6824"/>
            <a:ext cx="9921600" cy="6080077"/>
          </a:xfrm>
          <a:prstGeom prst="rect">
            <a:avLst/>
          </a:prstGeom>
          <a:gradFill>
            <a:gsLst>
              <a:gs pos="0">
                <a:srgbClr val="F7C794"/>
              </a:gs>
              <a:gs pos="100000">
                <a:srgbClr val="FCDDC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2C8F2-3F34-C648-A0AA-9C7BE8A5832B}"/>
              </a:ext>
            </a:extLst>
          </p:cNvPr>
          <p:cNvSpPr/>
          <p:nvPr userDrawn="1"/>
        </p:nvSpPr>
        <p:spPr>
          <a:xfrm>
            <a:off x="-4329" y="6073254"/>
            <a:ext cx="9917153" cy="103707"/>
          </a:xfrm>
          <a:prstGeom prst="rect">
            <a:avLst/>
          </a:prstGeom>
          <a:solidFill>
            <a:srgbClr val="329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87429"/>
            <a:ext cx="8543925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D0B-2677-BD4B-8BCB-F19A3AEAB0F8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7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17D156-259B-4C49-806F-3B0AFB4EED12}"/>
              </a:ext>
            </a:extLst>
          </p:cNvPr>
          <p:cNvSpPr/>
          <p:nvPr userDrawn="1"/>
        </p:nvSpPr>
        <p:spPr>
          <a:xfrm>
            <a:off x="-11152" y="730037"/>
            <a:ext cx="9925200" cy="6141611"/>
          </a:xfrm>
          <a:prstGeom prst="rect">
            <a:avLst/>
          </a:prstGeom>
          <a:gradFill>
            <a:gsLst>
              <a:gs pos="91000">
                <a:srgbClr val="355F86"/>
              </a:gs>
              <a:gs pos="0">
                <a:srgbClr val="408096"/>
              </a:gs>
              <a:gs pos="53000">
                <a:srgbClr val="234866"/>
              </a:gs>
              <a:gs pos="31000">
                <a:srgbClr val="2E6077"/>
              </a:gs>
              <a:gs pos="100000">
                <a:srgbClr val="4E7EB3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8786" y="6414447"/>
            <a:ext cx="3845542" cy="221777"/>
          </a:xfrm>
        </p:spPr>
        <p:txBody>
          <a:bodyPr anchor="b">
            <a:normAutofit/>
          </a:bodyPr>
          <a:lstStyle>
            <a:lvl1pPr marL="0" indent="0" algn="l">
              <a:buNone/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© World Health Organization 2021. Some rights reserved.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A346DE-3DC9-1244-9E7B-B26165FB9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673" y="171616"/>
            <a:ext cx="5930900" cy="381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6E782B0-B94E-A745-9908-566E74FD8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74391" y="6334836"/>
            <a:ext cx="2400300" cy="304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ACD7F6E-D6B0-BA42-AA08-9F4573CEF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99945" y="6270634"/>
            <a:ext cx="1385249" cy="3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43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11E-1D84-984B-B9B3-104AF91301E9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911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9166-1DB7-424E-B273-111878BC50FC}" type="datetime1">
              <a:rPr lang="de-CH" smtClean="0"/>
              <a:t>15.04.2021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1624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75EB-4CC2-7746-83CF-EBD17C8215A1}" type="datetime1">
              <a:rPr lang="de-CH" smtClean="0"/>
              <a:t>15.04.2021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63946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C4EC-CE77-1940-83B1-F4855DF4E07D}" type="datetime1">
              <a:rPr lang="de-CH" smtClean="0"/>
              <a:t>15.04.2021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4786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B21-F142-3B41-B316-EBFE9BB74D87}" type="datetime1">
              <a:rPr lang="de-CH" smtClean="0"/>
              <a:t>15.04.2021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4722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11152" y="-6823"/>
            <a:ext cx="9921600" cy="5553306"/>
          </a:xfrm>
          <a:prstGeom prst="rect">
            <a:avLst/>
          </a:prstGeom>
          <a:gradFill>
            <a:gsLst>
              <a:gs pos="0">
                <a:srgbClr val="F7C794"/>
              </a:gs>
              <a:gs pos="100000">
                <a:srgbClr val="FCDDC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2C8F2-3F34-C648-A0AA-9C7BE8A5832B}"/>
              </a:ext>
            </a:extLst>
          </p:cNvPr>
          <p:cNvSpPr/>
          <p:nvPr userDrawn="1"/>
        </p:nvSpPr>
        <p:spPr>
          <a:xfrm>
            <a:off x="-4329" y="5307980"/>
            <a:ext cx="9917153" cy="868982"/>
          </a:xfrm>
          <a:prstGeom prst="rect">
            <a:avLst/>
          </a:prstGeom>
          <a:solidFill>
            <a:srgbClr val="329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87429"/>
            <a:ext cx="8543925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D0B-2677-BD4B-8BCB-F19A3AEAB0F8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74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17A-A930-5D4A-8424-61F544312191}" type="datetime1">
              <a:rPr lang="de-CH" smtClean="0"/>
              <a:t>15.04.2021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8864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C44A-12D0-9447-98AE-2CD405BA26AB}" type="datetime1">
              <a:rPr lang="de-CH" smtClean="0"/>
              <a:t>15.04.2021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4585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284-1AB7-B34D-8CB6-66928D31224C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84971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B270-F868-1144-9EF6-B241F63BC594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00210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tx2">
                <a:lumMod val="50000"/>
              </a:schemeClr>
            </a:gs>
            <a:gs pos="27000">
              <a:schemeClr val="tx2">
                <a:lumMod val="75000"/>
              </a:schemeClr>
            </a:gs>
            <a:gs pos="83000">
              <a:schemeClr val="tx2"/>
            </a:gs>
            <a:gs pos="99000">
              <a:schemeClr val="tx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053" y="3172178"/>
            <a:ext cx="8662591" cy="811785"/>
          </a:xfrm>
        </p:spPr>
        <p:txBody>
          <a:bodyPr anchor="b">
            <a:normAutofit/>
          </a:bodyPr>
          <a:lstStyle>
            <a:lvl1pPr algn="ctr">
              <a:lnSpc>
                <a:spcPts val="3800"/>
              </a:lnSpc>
              <a:defRPr sz="4000" b="1" i="0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9" y="4331633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421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0FA3C-AE9F-364D-85E3-F169550E50B3}"/>
              </a:ext>
            </a:extLst>
          </p:cNvPr>
          <p:cNvSpPr/>
          <p:nvPr userDrawn="1"/>
        </p:nvSpPr>
        <p:spPr>
          <a:xfrm>
            <a:off x="0" y="0"/>
            <a:ext cx="9906000" cy="5975011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208858"/>
            <a:ext cx="904687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80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381000"/>
            <a:ext cx="8421116" cy="761133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06811-1A20-8E43-8350-DF5ECC8D3237}"/>
              </a:ext>
            </a:extLst>
          </p:cNvPr>
          <p:cNvCxnSpPr>
            <a:cxnSpLocks/>
          </p:cNvCxnSpPr>
          <p:nvPr userDrawn="1"/>
        </p:nvCxnSpPr>
        <p:spPr>
          <a:xfrm>
            <a:off x="474982" y="1061366"/>
            <a:ext cx="89725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B5F992CF-11DA-BC47-8551-9659E14CB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13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208858"/>
            <a:ext cx="904687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80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381000"/>
            <a:ext cx="8421116" cy="761133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06811-1A20-8E43-8350-DF5ECC8D3237}"/>
              </a:ext>
            </a:extLst>
          </p:cNvPr>
          <p:cNvCxnSpPr>
            <a:cxnSpLocks/>
          </p:cNvCxnSpPr>
          <p:nvPr userDrawn="1"/>
        </p:nvCxnSpPr>
        <p:spPr>
          <a:xfrm>
            <a:off x="474982" y="1061366"/>
            <a:ext cx="89725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B5F992CF-11DA-BC47-8551-9659E14CB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83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35AC5E-56C0-664F-96CE-2E49B5FE4E78}"/>
              </a:ext>
            </a:extLst>
          </p:cNvPr>
          <p:cNvSpPr/>
          <p:nvPr userDrawn="1"/>
        </p:nvSpPr>
        <p:spPr>
          <a:xfrm>
            <a:off x="0" y="0"/>
            <a:ext cx="9906000" cy="5902240"/>
          </a:xfrm>
          <a:prstGeom prst="rect">
            <a:avLst/>
          </a:prstGeom>
          <a:gradFill flip="none" rotWithShape="1">
            <a:gsLst>
              <a:gs pos="31008">
                <a:schemeClr val="bg1"/>
              </a:gs>
              <a:gs pos="0">
                <a:schemeClr val="bg1"/>
              </a:gs>
              <a:gs pos="84000">
                <a:schemeClr val="accent1">
                  <a:lumMod val="40000"/>
                  <a:lumOff val="60000"/>
                </a:schemeClr>
              </a:gs>
              <a:gs pos="6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000000" scaled="0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52942" y="1576252"/>
            <a:ext cx="5425346" cy="4075074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80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850" y="381000"/>
            <a:ext cx="5425348" cy="1082040"/>
          </a:xfrm>
          <a:noFill/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ts val="3300"/>
              </a:lnSpc>
              <a:defRPr sz="35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B1D7B43-E9B7-D448-9360-BD9C6C34B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11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86000">
              <a:schemeClr val="bg1"/>
            </a:gs>
            <a:gs pos="94000">
              <a:srgbClr val="E5F4FD"/>
            </a:gs>
            <a:gs pos="31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20000"/>
                <a:lumOff val="8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A8416F-1727-F94A-A760-AA3DD9083C5E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98000">
                <a:srgbClr val="C1E3FA"/>
              </a:gs>
              <a:gs pos="18000">
                <a:srgbClr val="E0F0FC"/>
              </a:gs>
              <a:gs pos="57994">
                <a:srgbClr val="F2F9FE"/>
              </a:gs>
              <a:gs pos="68000">
                <a:srgbClr val="F2F9FE"/>
              </a:gs>
              <a:gs pos="78000">
                <a:srgbClr val="E0F0FC"/>
              </a:gs>
              <a:gs pos="0">
                <a:srgbClr val="C1E3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279198"/>
            <a:ext cx="904687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8400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493425"/>
            <a:ext cx="8421116" cy="761133"/>
          </a:xfrm>
          <a:noFill/>
          <a:ln>
            <a:noFill/>
          </a:ln>
        </p:spPr>
        <p:txBody>
          <a:bodyPr/>
          <a:lstStyle>
            <a:lvl1pPr algn="l">
              <a:defRPr sz="25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F531C8-7A06-9A43-96E4-87B619251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98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681732C-81AA-9D47-9D09-AF1D0E12904F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692337-67D3-0C47-BA76-8AD98469FA24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1" y="246901"/>
            <a:ext cx="1718010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GLOBAL ALLOCATION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D7BD6FC-95BA-6945-BB1D-13197A45B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4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44000">
                <a:srgbClr val="65C4D7"/>
              </a:gs>
              <a:gs pos="100000">
                <a:schemeClr val="accent5">
                  <a:lumMod val="7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1" y="387429"/>
            <a:ext cx="7640602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07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681732C-81AA-9D47-9D09-AF1D0E12904F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A19D6C-0459-8549-852E-E478BEB85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51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AECA86-130A-0944-A7E6-540078701A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A92A4-540D-D241-A9B0-ED7EE7FDF8D9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1" y="246901"/>
            <a:ext cx="1718010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COVID-19 TESTING</a:t>
            </a:r>
          </a:p>
        </p:txBody>
      </p:sp>
    </p:spTree>
    <p:extLst>
      <p:ext uri="{BB962C8B-B14F-4D97-AF65-F5344CB8AC3E}">
        <p14:creationId xmlns:p14="http://schemas.microsoft.com/office/powerpoint/2010/main" val="13366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AECA86-130A-0944-A7E6-540078701A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644BD0-68AB-C049-9363-0EE59462AD32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1" y="246901"/>
            <a:ext cx="1718010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ISOLATE &amp; TREAT CASES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9237A9D-C110-FA4B-881B-29E6EDF50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78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AECA86-130A-0944-A7E6-540078701A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224-1E0B-1248-9C89-708544EEFCBA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rgbClr val="4C236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0" y="246901"/>
            <a:ext cx="2454527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PUBLIC HEALTH CONSIDERATIONS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0E8BBD2-9B95-0742-8B9E-BD1F050F3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83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AECA86-130A-0944-A7E6-540078701A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4C9D2-B584-6846-A943-B19DA1043DAD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rgbClr val="DA1C5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0" y="246901"/>
            <a:ext cx="2454527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OUTBREAK &amp; CLUSTERS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DF4E7EE-35A0-F644-AF6A-B97BDDDDC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87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6CF176F-F701-9345-9D3E-FC5643186C02}"/>
              </a:ext>
            </a:extLst>
          </p:cNvPr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A1B0D-4D72-C642-A7C5-A8F1362420AA}"/>
              </a:ext>
            </a:extLst>
          </p:cNvPr>
          <p:cNvSpPr/>
          <p:nvPr userDrawn="1"/>
        </p:nvSpPr>
        <p:spPr>
          <a:xfrm>
            <a:off x="0" y="0"/>
            <a:ext cx="9906000" cy="5923907"/>
          </a:xfrm>
          <a:prstGeom prst="rect">
            <a:avLst/>
          </a:prstGeom>
          <a:gradFill flip="none" rotWithShape="1">
            <a:gsLst>
              <a:gs pos="86000">
                <a:schemeClr val="bg1"/>
              </a:gs>
              <a:gs pos="94000">
                <a:srgbClr val="EDEDE6"/>
              </a:gs>
              <a:gs pos="44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8400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224-1E0B-1248-9C89-708544EEFCBA}"/>
              </a:ext>
            </a:extLst>
          </p:cNvPr>
          <p:cNvSpPr/>
          <p:nvPr userDrawn="1"/>
        </p:nvSpPr>
        <p:spPr>
          <a:xfrm>
            <a:off x="-1" y="247338"/>
            <a:ext cx="9906000" cy="18737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1" y="246901"/>
            <a:ext cx="1718010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ADDITIONAL RESOURCES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938E4D-9A2D-5444-AEBF-53A86F903D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8FFE19-29DF-F44D-98EE-A10B0F49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44F47B-FF87-EB40-AAEF-BAA8762F1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34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38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BFBA3-C2E9-154A-A394-8653DE55CD86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94000">
                <a:schemeClr val="tx2">
                  <a:lumMod val="50000"/>
                </a:schemeClr>
              </a:gs>
              <a:gs pos="65000">
                <a:schemeClr val="tx2">
                  <a:lumMod val="75000"/>
                </a:schemeClr>
              </a:gs>
              <a:gs pos="43000">
                <a:schemeClr val="tx2"/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800"/>
          </a:p>
        </p:txBody>
      </p:sp>
    </p:spTree>
    <p:extLst>
      <p:ext uri="{BB962C8B-B14F-4D97-AF65-F5344CB8AC3E}">
        <p14:creationId xmlns:p14="http://schemas.microsoft.com/office/powerpoint/2010/main" val="1460956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43BC92-4969-DE4F-B6BE-94D8903D1143}"/>
              </a:ext>
            </a:extLst>
          </p:cNvPr>
          <p:cNvSpPr/>
          <p:nvPr userDrawn="1"/>
        </p:nvSpPr>
        <p:spPr>
          <a:xfrm>
            <a:off x="0" y="1"/>
            <a:ext cx="9906000" cy="685800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37000">
                <a:schemeClr val="tx2"/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C630C50-D945-C345-864D-42CF2FE31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43068" y="3014328"/>
            <a:ext cx="6588000" cy="5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8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75000">
                <a:srgbClr val="97C75F"/>
              </a:gs>
              <a:gs pos="0">
                <a:srgbClr val="57B89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1" y="387429"/>
            <a:ext cx="7648694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75000">
                <a:srgbClr val="C54A8C"/>
              </a:gs>
              <a:gs pos="0">
                <a:srgbClr val="E5722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1" y="387429"/>
            <a:ext cx="7632510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9000">
                <a:srgbClr val="273777"/>
              </a:gs>
              <a:gs pos="82000">
                <a:srgbClr val="C54A8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32510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7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9000">
                <a:srgbClr val="F7C02A"/>
              </a:gs>
              <a:gs pos="82000">
                <a:srgbClr val="E5722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64878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200" y="-6824"/>
            <a:ext cx="9921600" cy="6176961"/>
          </a:xfrm>
          <a:prstGeom prst="rect">
            <a:avLst/>
          </a:prstGeom>
          <a:gradFill>
            <a:gsLst>
              <a:gs pos="28000">
                <a:srgbClr val="4E7EB3"/>
              </a:gs>
              <a:gs pos="82000">
                <a:srgbClr val="32986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52257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8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8000">
                <a:srgbClr val="8B317F"/>
              </a:gs>
              <a:gs pos="82000">
                <a:srgbClr val="D9224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52257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E372-7DAA-EB47-B81B-16E74C7FEB81}" type="datetime1">
              <a:rPr lang="de-CH" smtClean="0"/>
              <a:t>15.04.2021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09AD-7D01-7048-97DA-DC421A8C3D9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822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24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9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4" y="5883282"/>
            <a:ext cx="5421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©2016 WHO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5" y="5883282"/>
            <a:ext cx="620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publications/i/item/risk-communication-and-community-engagement-(rcce)-action-plan-guidance" TargetMode="External"/><Relationship Id="rId3" Type="http://schemas.openxmlformats.org/officeDocument/2006/relationships/hyperlink" Target="https://www.thelancet.com/action/showPdf?pii=S0140-6736%2820%2931558-0" TargetMode="External"/><Relationship Id="rId7" Type="http://schemas.openxmlformats.org/officeDocument/2006/relationships/hyperlink" Target="https://media.ifrc.org/ifrc/what-we-do/community-engagement/" TargetMode="External"/><Relationship Id="rId2" Type="http://schemas.openxmlformats.org/officeDocument/2006/relationships/hyperlink" Target="https://gh.bmj.com/content/5/8/e00214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pps.who.int/iris/handle/10665/338057?search-result=true&amp;query=COVID-19+RCCE+Strategy&amp;scope=&amp;rpp=10&amp;sort_by=score&amp;order=desc" TargetMode="External"/><Relationship Id="rId5" Type="http://schemas.openxmlformats.org/officeDocument/2006/relationships/hyperlink" Target="https://gh.bmj.com/content/5/10/e003188" TargetMode="External"/><Relationship Id="rId4" Type="http://schemas.openxmlformats.org/officeDocument/2006/relationships/hyperlink" Target="https://www.ghspjournal.org/content/4/4/62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docs/default-source/epi-win/infodemic-management/infodemiology-scientific-conference-booklet.pdf?sfvrsn=179de76a_4" TargetMode="External"/><Relationship Id="rId3" Type="http://schemas.openxmlformats.org/officeDocument/2006/relationships/hyperlink" Target="https://pubmed.ncbi.nlm.nih.gov/17202025/" TargetMode="External"/><Relationship Id="rId7" Type="http://schemas.openxmlformats.org/officeDocument/2006/relationships/hyperlink" Target="https://asiapacific.unwomen.org/-/media/field%20office%20eseasia/docs/publications/2020/03/ap-covid-19_community-engagement_130320.pdf?la=en&amp;vs=5323" TargetMode="External"/><Relationship Id="rId2" Type="http://schemas.openxmlformats.org/officeDocument/2006/relationships/hyperlink" Target="https://journals.sagepub.com/doi/full/10.1177/1329878X20948289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who.int/publications/i/item/WHO-2019-nCoV-Vaccine_deployment-2020.1" TargetMode="External"/><Relationship Id="rId5" Type="http://schemas.openxmlformats.org/officeDocument/2006/relationships/hyperlink" Target="https://www.who.int/publications/i/item/WHO-2019-nCoV-Vaccine-introduction-RA-Tool-2020.1" TargetMode="External"/><Relationship Id="rId4" Type="http://schemas.openxmlformats.org/officeDocument/2006/relationships/hyperlink" Target="https://www.unicef.org/mena/media/8401/file/19218_MinimumQuality-Report_v07_RC_002.pdf.pdf" TargetMode="External"/><Relationship Id="rId9" Type="http://schemas.openxmlformats.org/officeDocument/2006/relationships/hyperlink" Target="https://www.who.int/publications/i/item/risk-communication-and-community-engagement-(-rcce)-considerat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0B011A-47F4-BA47-BCAD-BB136D02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16" y="2194345"/>
            <a:ext cx="7195396" cy="33814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0288" y="803461"/>
            <a:ext cx="8363712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ts val="4060"/>
              </a:lnSpc>
              <a:spcBef>
                <a:spcPts val="1000"/>
              </a:spcBef>
              <a:buClr>
                <a:srgbClr val="9E1F63"/>
              </a:buClr>
              <a:defRPr/>
            </a:pPr>
            <a:r>
              <a:rPr lang="ru-RU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Десять шагов по подготовке общественности</a:t>
            </a:r>
            <a:endParaRPr lang="en-GB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192" y="5425887"/>
            <a:ext cx="9906000" cy="1059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06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должны сделать страны, чтобы подготовить общественность к применению вакцины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лекарственного препарата или нового теста для борьбы с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AB7B3A-A125-3048-8262-16DE445E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252" y="6639931"/>
            <a:ext cx="2011784" cy="18758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1000" dirty="0"/>
              <a:t>ПОСЛЕДНЕЕ ОБНОВЛЕНИЕ: </a:t>
            </a:r>
            <a:r>
              <a:rPr lang="en-US" sz="1000" dirty="0"/>
              <a:t>22 </a:t>
            </a:r>
            <a:r>
              <a:rPr lang="ru-RU" sz="1000" dirty="0"/>
              <a:t>ФЕВРАЛЯ </a:t>
            </a:r>
            <a:r>
              <a:rPr lang="en-US" sz="1000" dirty="0"/>
              <a:t>2021</a:t>
            </a:r>
            <a:r>
              <a:rPr lang="ru-RU" sz="1000" dirty="0"/>
              <a:t> Г.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717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BB76-1C92-7248-9576-82939A6D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63" y="319888"/>
            <a:ext cx="8961443" cy="1780038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spc="-10" dirty="0"/>
              <a:t>УКРЕПЛЯТЬ ПОТЕНЦИАЛ И РАЗВИВАТЬ НАВЫКИ, НЕ ОГРАНИЧИВАЯСЬ ЗАДАЧАМИ ПО БОРЬБЕ С </a:t>
            </a:r>
            <a:r>
              <a:rPr lang="en-US" sz="4000" spc="-10" dirty="0"/>
              <a:t>COVID</a:t>
            </a:r>
            <a:r>
              <a:rPr lang="ru-RU" sz="4000" spc="-10" dirty="0"/>
              <a:t>-19</a:t>
            </a:r>
            <a:endParaRPr lang="en-RU" sz="4000" spc="-1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2AE505-9317-1546-A68E-20E1F7DC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10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EC49E657-A62A-694E-AA47-1F00C3E7C51D}"/>
              </a:ext>
            </a:extLst>
          </p:cNvPr>
          <p:cNvSpPr/>
          <p:nvPr/>
        </p:nvSpPr>
        <p:spPr>
          <a:xfrm rot="5400000">
            <a:off x="2954200" y="786350"/>
            <a:ext cx="836848" cy="6767552"/>
          </a:xfrm>
          <a:prstGeom prst="round2SameRect">
            <a:avLst/>
          </a:prstGeom>
          <a:solidFill>
            <a:srgbClr val="8B3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B32EF-95B8-4242-8AB5-CDF728FD8E79}"/>
              </a:ext>
            </a:extLst>
          </p:cNvPr>
          <p:cNvSpPr txBox="1"/>
          <p:nvPr/>
        </p:nvSpPr>
        <p:spPr>
          <a:xfrm>
            <a:off x="546404" y="580791"/>
            <a:ext cx="925554" cy="3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ru-RU" sz="1300" spc="1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ШАГ</a:t>
            </a:r>
            <a:endParaRPr lang="en-CH" sz="1300" spc="1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7E2BDA-EC6D-994C-8691-BF58E0C1048D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8</a:t>
            </a:r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6B3706-14DD-F64C-A61A-99BBEA5921DF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1CF03-8C73-7147-89CE-D86E06AD74B0}"/>
              </a:ext>
            </a:extLst>
          </p:cNvPr>
          <p:cNvSpPr txBox="1"/>
          <p:nvPr/>
        </p:nvSpPr>
        <p:spPr>
          <a:xfrm>
            <a:off x="1438509" y="2204230"/>
            <a:ext cx="7615278" cy="1561954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общинных медико-санитарных работников позволяет решать локальные задачи на местах. Чтобы поставить работу на долгосрочную основу, к мероприятиям по укреплению потенциала следует привлекать работников первичного звена, добровольцев, общественных лидеров и общинных/социальных активистов из организаций гражданского общества, религиозных организаций, местных женских и молодежных объединений.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C9104-FD56-3241-A3B0-1FA362BFEB82}"/>
              </a:ext>
            </a:extLst>
          </p:cNvPr>
          <p:cNvSpPr txBox="1"/>
          <p:nvPr/>
        </p:nvSpPr>
        <p:spPr>
          <a:xfrm>
            <a:off x="1101633" y="3766184"/>
            <a:ext cx="4892266" cy="8223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достижения наилучших результатов создать систему непрерывного оказания взаимной поддержки общинных активистов и сетей.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BDC3B8-B254-0043-B590-3CE0CD8F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983" y="4930906"/>
            <a:ext cx="2266950" cy="659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FDE1F5-2E61-8640-A39F-5DD483905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83" y="3505203"/>
            <a:ext cx="3208634" cy="25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4C93-AA3E-E247-A772-08F671DE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000" y="487788"/>
            <a:ext cx="7645433" cy="868983"/>
          </a:xfrm>
        </p:spPr>
        <p:txBody>
          <a:bodyPr anchor="b">
            <a:normAutofit/>
          </a:bodyPr>
          <a:lstStyle/>
          <a:p>
            <a:r>
              <a:rPr lang="ru-RU" sz="4400" dirty="0"/>
              <a:t>БОРОТЬСЯ  С ИНФОДЕМИЕЙ</a:t>
            </a:r>
            <a:endParaRPr lang="en-CH" sz="4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62F81A-2EE8-C342-8D8F-4163659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11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856FF485-DACD-0840-B9ED-3175E08193BE}"/>
              </a:ext>
            </a:extLst>
          </p:cNvPr>
          <p:cNvSpPr/>
          <p:nvPr/>
        </p:nvSpPr>
        <p:spPr>
          <a:xfrm rot="5400000">
            <a:off x="1669946" y="1220770"/>
            <a:ext cx="2279733" cy="5641931"/>
          </a:xfrm>
          <a:prstGeom prst="round2SameRect">
            <a:avLst/>
          </a:prstGeom>
          <a:solidFill>
            <a:srgbClr val="339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8FE47-6DC7-DF41-8FEA-2F951C37FF28}"/>
              </a:ext>
            </a:extLst>
          </p:cNvPr>
          <p:cNvSpPr txBox="1"/>
          <p:nvPr/>
        </p:nvSpPr>
        <p:spPr>
          <a:xfrm>
            <a:off x="546404" y="580791"/>
            <a:ext cx="925554" cy="3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ru-RU" sz="1300" spc="1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ШАГ</a:t>
            </a:r>
            <a:endParaRPr lang="en-CH" sz="1300" spc="1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2CE534-D813-3140-A3D2-CCB2C9AB5B81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9</a:t>
            </a:r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1516A0-9BFE-AE44-A6F2-F32526927B6A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D51FB-B1D2-5E4D-AD2A-3F5CFA6EEAB2}"/>
              </a:ext>
            </a:extLst>
          </p:cNvPr>
          <p:cNvSpPr txBox="1"/>
          <p:nvPr/>
        </p:nvSpPr>
        <p:spPr>
          <a:xfrm>
            <a:off x="1779852" y="1446392"/>
            <a:ext cx="7870430" cy="1245330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Инфодемия – переизбыток как положительной, так и отрицательной информации, затрудняющий принятие людьми важных для их здоровья решений.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Инфодемия, вызванная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может наносить вред здоровью. </a:t>
            </a:r>
            <a:endParaRPr lang="en-CH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474D5-9795-8648-B160-4031B671AAC4}"/>
              </a:ext>
            </a:extLst>
          </p:cNvPr>
          <p:cNvSpPr txBox="1"/>
          <p:nvPr/>
        </p:nvSpPr>
        <p:spPr>
          <a:xfrm>
            <a:off x="1471957" y="3057984"/>
            <a:ext cx="4158821" cy="21236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доступность достоверной информации и эффективно противодействовать дезинформации и слухам. 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сравнимой с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опасности слухов и дезинформации создать или укрепить механизмы проверки фактов и мониторинга слухов на национальном уровне.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E854BC-24BC-40B0-9D28-185B707B94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220" y="2404567"/>
            <a:ext cx="4035253" cy="29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8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7058-CD88-D144-98BD-6482724A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151" y="91713"/>
            <a:ext cx="7857131" cy="1668252"/>
          </a:xfrm>
        </p:spPr>
        <p:txBody>
          <a:bodyPr anchor="t">
            <a:noAutofit/>
          </a:bodyPr>
          <a:lstStyle/>
          <a:p>
            <a:r>
              <a:rPr lang="ru-RU" sz="4400" dirty="0"/>
              <a:t>ВМЕСТЕ НАЧАТЬ ИНФОРМАЦИОННУЮ РАБОТУ</a:t>
            </a:r>
            <a:endParaRPr lang="en-CH" sz="4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B62D7-F2A8-074C-996C-FF332DC4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12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C9F78F71-8442-E14B-9B1D-5DA5805AB00E}"/>
              </a:ext>
            </a:extLst>
          </p:cNvPr>
          <p:cNvSpPr/>
          <p:nvPr/>
        </p:nvSpPr>
        <p:spPr>
          <a:xfrm rot="5400000">
            <a:off x="2013513" y="857198"/>
            <a:ext cx="1592599" cy="5641931"/>
          </a:xfrm>
          <a:prstGeom prst="round2SameRect">
            <a:avLst/>
          </a:prstGeom>
          <a:solidFill>
            <a:srgbClr val="F4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7A449-4093-2249-8FFC-BADF5D1D662F}"/>
              </a:ext>
            </a:extLst>
          </p:cNvPr>
          <p:cNvSpPr txBox="1"/>
          <p:nvPr/>
        </p:nvSpPr>
        <p:spPr>
          <a:xfrm>
            <a:off x="546404" y="580791"/>
            <a:ext cx="925554" cy="3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ru-RU" sz="1300" spc="1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ШАГ</a:t>
            </a:r>
            <a:endParaRPr lang="en-CH" sz="1300" spc="1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873E64-B85A-5547-A23A-01C2B6BD2CD3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10</a:t>
            </a:r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95972D-540C-9E42-A0F9-A27815783106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7B929-CC36-5140-A382-3B29A1A8905A}"/>
              </a:ext>
            </a:extLst>
          </p:cNvPr>
          <p:cNvSpPr txBox="1"/>
          <p:nvPr/>
        </p:nvSpPr>
        <p:spPr>
          <a:xfrm>
            <a:off x="1779852" y="1577809"/>
            <a:ext cx="7615278" cy="977988"/>
          </a:xfrm>
          <a:prstGeom prst="rect">
            <a:avLst/>
          </a:prstGeom>
          <a:noFill/>
          <a:effectLst>
            <a:outerShdw blurRad="38100" dist="12700" dir="8100000" algn="tr" rotWithShape="0">
              <a:schemeClr val="bg2">
                <a:lumMod val="25000"/>
                <a:alpha val="41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Последовательное двустороннее взаимодействие с использованием местных источников достоверной информации укрепляет положительный настрой и побуждает к действиям.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03259-AFE0-7049-B4EA-A6E0279FF9D1}"/>
              </a:ext>
            </a:extLst>
          </p:cNvPr>
          <p:cNvSpPr txBox="1"/>
          <p:nvPr/>
        </p:nvSpPr>
        <p:spPr>
          <a:xfrm>
            <a:off x="1477911" y="2888964"/>
            <a:ext cx="4152867" cy="1540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кратчайшие сроки наладить и согласовать с общественностью приоритетные каналы коммуникации. 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возможности адаптировать научную и медицинскую информацию при участии общественности с учетом меняющихся условий.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370C8E-6E51-DC4D-95D6-24155FEE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354" y="2744390"/>
            <a:ext cx="3234776" cy="32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3F5A-675B-084C-9FE7-A22CE836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549"/>
            <a:ext cx="9906000" cy="868983"/>
          </a:xfrm>
        </p:spPr>
        <p:txBody>
          <a:bodyPr anchor="ctr">
            <a:noAutofit/>
          </a:bodyPr>
          <a:lstStyle/>
          <a:p>
            <a:r>
              <a:rPr lang="fr-BE" sz="4400" dirty="0"/>
              <a:t>	</a:t>
            </a:r>
            <a:r>
              <a:rPr lang="ru-RU" sz="4400" dirty="0"/>
              <a:t>БИБЛИОГРАФИЯ</a:t>
            </a:r>
            <a:endParaRPr lang="en-CH" sz="4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6458-9D71-354A-B442-127893C1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13</a:t>
            </a:fld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D4A5D-AE66-7B44-AEA7-19C3E7A30B57}"/>
              </a:ext>
            </a:extLst>
          </p:cNvPr>
          <p:cNvSpPr txBox="1"/>
          <p:nvPr/>
        </p:nvSpPr>
        <p:spPr>
          <a:xfrm>
            <a:off x="451104" y="1073069"/>
            <a:ext cx="9058656" cy="4919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Bedson J, Jalloh MF, Pedi D, Bah S, Owen K,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Oniba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A, et al.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Community engagement in outbreak response: lessons from the 2014–2016 Ebola outbreak in Sierra Leone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BMJ Global Health 2020;5:e002145. Available from doi:10.1136/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bmjgh-2019-002145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Figueiredo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A, Simas C,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Karafillakis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E, Paterson P, Larson H.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Mapping global trends in vaccine confidence and investigating barriers to vaccine uptake: a large-scale retrospective temporal modelling study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Lancet 2020;396: 898-908. Available from: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/10.1016/S0140-6736(20)31558-0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Gillespie AM, Obregon R, El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Asawi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R, Richey C,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Manoncourt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E, Joshi K, et al.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Social mobilization and community engagement central to the Ebola response in West Africa: lessons for future public health emergencies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Glob Health Sci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2016;4(4): 626–46 Available from: https://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/10.9745/GHSP-D-16-00226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Gilmore B,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Ndejjo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Tchetchia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A, Claro V, Mago E, Diallo AA, et al.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Community engagement for COVID-19 prevention and control: a rapid evidence synthesis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BMJ Global Health 2020;5:e003188. Available from: doi:10.1136/ bmjgh-2020-003188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GOARN, IFRC, UNICEF,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COVID-19 Global Risk Communication and Community Engagement Strategy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2020 - May 2021: Geneva, World Health Organization: 2020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IFRC.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Community engagement and accountability toolkit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IFRC: 2017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IFRC, UNICEF,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Risk Communication and Community Engagement (RCCE) Action Plan Guidance COVID-19 Preparedness &amp; Response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World Health Organization: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1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3F5A-675B-084C-9FE7-A22CE836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549"/>
            <a:ext cx="9906000" cy="868983"/>
          </a:xfrm>
        </p:spPr>
        <p:txBody>
          <a:bodyPr anchor="ctr">
            <a:noAutofit/>
          </a:bodyPr>
          <a:lstStyle/>
          <a:p>
            <a:r>
              <a:rPr lang="fr-BE" sz="4400" dirty="0"/>
              <a:t>	</a:t>
            </a:r>
            <a:r>
              <a:rPr lang="ru-RU" sz="4400" dirty="0"/>
              <a:t>БИБЛИОГРАФИЯ</a:t>
            </a:r>
            <a:endParaRPr lang="en-CH" sz="4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6458-9D71-354A-B442-127893C1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14</a:t>
            </a:fld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D4A5D-AE66-7B44-AEA7-19C3E7A30B57}"/>
              </a:ext>
            </a:extLst>
          </p:cNvPr>
          <p:cNvSpPr txBox="1"/>
          <p:nvPr/>
        </p:nvSpPr>
        <p:spPr>
          <a:xfrm>
            <a:off x="512064" y="987724"/>
            <a:ext cx="8802624" cy="5022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Maher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Murphet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Community engagement in Australia’s COVID-19 communications response: learning lessons from the humanitarian sector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Media International Australia: 2020. Available from: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/10.1177/1329878X20948289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Mohseni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M and Lindstrom M.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Social capital, trust in the health-care system and self-rated health: the role of access to health care in a population-based study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Soc Sci Med 2007; 64: 1373–1383. Available from: 10.1016/j.socscimed.2006.11.023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UNICEF.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Minimum Quality Standards and Indicators for Community Engagement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UNICEF: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UNICEF,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The Vaccine Readiness Assessment Tool (VIRAT)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World Health Organization: 2020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UNICEF,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Guidance on developing a national deployment and vaccination plan for COVID-19 vaccines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World Health Organization: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 Woman, IFRC, OCHA,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COVID-19: How to include marginalized and vulnerable people in risk communication and community engagement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1st WHO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infodemiology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conference - How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infodemics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affect the world &amp; how they can be managed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June-July 2020. Geneva, World Health Organization: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Risk Communication and Community Engagement (RCCE) Considerations: Ebola Response in the Democratic Republic of the Congo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World Health Organization, Emergencies Programme: 2018</a:t>
            </a:r>
            <a:endParaRPr lang="en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4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6458-9D71-354A-B442-127893C1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15</a:t>
            </a:fld>
            <a:endParaRPr lang="en-CH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1697273-EF49-7145-85D2-AA263B2A965F}"/>
              </a:ext>
            </a:extLst>
          </p:cNvPr>
          <p:cNvSpPr txBox="1">
            <a:spLocks/>
          </p:cNvSpPr>
          <p:nvPr/>
        </p:nvSpPr>
        <p:spPr>
          <a:xfrm>
            <a:off x="400685" y="337572"/>
            <a:ext cx="9077143" cy="10045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700" b="1" dirty="0">
                <a:solidFill>
                  <a:srgbClr val="F56433"/>
                </a:solidFill>
              </a:rPr>
              <a:t>Меры защиты от </a:t>
            </a:r>
            <a:r>
              <a:rPr lang="en-CH" sz="4700" b="1" dirty="0">
                <a:solidFill>
                  <a:srgbClr val="F56433"/>
                </a:solidFill>
              </a:rPr>
              <a:t>COVID-19 </a:t>
            </a:r>
            <a:r>
              <a:rPr lang="en-CH" sz="3300" b="1" dirty="0">
                <a:solidFill>
                  <a:schemeClr val="tx2"/>
                </a:solidFill>
              </a:rPr>
              <a:t/>
            </a:r>
            <a:br>
              <a:rPr lang="en-CH" sz="3300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Защитите себя и других</a:t>
            </a:r>
            <a:endParaRPr lang="en-CH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6B6156E-1038-A245-ABCE-957941275751}"/>
              </a:ext>
            </a:extLst>
          </p:cNvPr>
          <p:cNvSpPr txBox="1">
            <a:spLocks/>
          </p:cNvSpPr>
          <p:nvPr/>
        </p:nvSpPr>
        <p:spPr>
          <a:xfrm>
            <a:off x="2528666" y="4919277"/>
            <a:ext cx="1945343" cy="1004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0" spc="-20" dirty="0">
                <a:solidFill>
                  <a:srgbClr val="F56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Кашляйте </a:t>
            </a:r>
            <a:br>
              <a:rPr lang="ru-RU" b="0" spc="-20" dirty="0">
                <a:solidFill>
                  <a:srgbClr val="F56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0" spc="-20" dirty="0">
                <a:solidFill>
                  <a:srgbClr val="F56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чихайте </a:t>
            </a:r>
            <a:br>
              <a:rPr lang="ru-RU" b="0" spc="-20" dirty="0">
                <a:solidFill>
                  <a:srgbClr val="F56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0" spc="-20" dirty="0">
                <a:solidFill>
                  <a:srgbClr val="F56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изгиб локтя</a:t>
            </a:r>
            <a:endParaRPr lang="en-GB" b="0" spc="-20" dirty="0">
              <a:solidFill>
                <a:srgbClr val="F56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ADC9C-C923-EE4F-AABE-FE11CC9728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424" y="3047270"/>
            <a:ext cx="1857829" cy="185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01AD5E-2F91-5147-88DA-0DA20DB0B6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31" y="1563806"/>
            <a:ext cx="1712255" cy="171225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140838F-5DB7-7941-91BB-AE8CADB1AFAD}"/>
              </a:ext>
            </a:extLst>
          </p:cNvPr>
          <p:cNvSpPr txBox="1">
            <a:spLocks/>
          </p:cNvSpPr>
          <p:nvPr/>
        </p:nvSpPr>
        <p:spPr>
          <a:xfrm>
            <a:off x="7103059" y="3274225"/>
            <a:ext cx="1945343" cy="399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0" spc="-20" dirty="0">
                <a:solidFill>
                  <a:srgbClr val="F56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Носите маски</a:t>
            </a:r>
            <a:endParaRPr lang="en-GB" b="0" spc="-20" dirty="0">
              <a:solidFill>
                <a:srgbClr val="F56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A8C62F-AFBA-BF40-ABA3-3A02B8FC8E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235" y="3588651"/>
            <a:ext cx="1959429" cy="195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747E8-5567-C844-B7F8-CE444D1AC0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539" y="1437908"/>
            <a:ext cx="1945343" cy="1945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99D3B-EA2E-E74F-BBD6-DDEF5ECC46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757" y="1514326"/>
            <a:ext cx="1857829" cy="1857829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E6629371-A90C-544A-8D23-3FBD7539D9C8}"/>
              </a:ext>
            </a:extLst>
          </p:cNvPr>
          <p:cNvSpPr txBox="1">
            <a:spLocks/>
          </p:cNvSpPr>
          <p:nvPr/>
        </p:nvSpPr>
        <p:spPr>
          <a:xfrm>
            <a:off x="818886" y="3233411"/>
            <a:ext cx="1945343" cy="355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0" spc="-20" dirty="0">
                <a:solidFill>
                  <a:srgbClr val="F56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Сохраняйте дистанцию</a:t>
            </a:r>
            <a:endParaRPr lang="en-GB" b="0" spc="-20" dirty="0">
              <a:solidFill>
                <a:srgbClr val="F56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0DBD13C-D486-2C4A-B356-A64DF69C0E85}"/>
              </a:ext>
            </a:extLst>
          </p:cNvPr>
          <p:cNvSpPr txBox="1">
            <a:spLocks/>
          </p:cNvSpPr>
          <p:nvPr/>
        </p:nvSpPr>
        <p:spPr>
          <a:xfrm>
            <a:off x="4119418" y="3186344"/>
            <a:ext cx="1945343" cy="571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0" spc="-20" dirty="0">
                <a:solidFill>
                  <a:srgbClr val="F56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Часто мойте руки</a:t>
            </a:r>
            <a:endParaRPr lang="en-GB" b="0" spc="-20" dirty="0">
              <a:solidFill>
                <a:srgbClr val="F56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33D87B8-A059-7C4B-82CF-5D83162475DA}"/>
              </a:ext>
            </a:extLst>
          </p:cNvPr>
          <p:cNvSpPr txBox="1">
            <a:spLocks/>
          </p:cNvSpPr>
          <p:nvPr/>
        </p:nvSpPr>
        <p:spPr>
          <a:xfrm>
            <a:off x="5707746" y="5307354"/>
            <a:ext cx="3474720" cy="63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0" spc="-20" dirty="0">
                <a:solidFill>
                  <a:srgbClr val="F56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Проветривайте помещения </a:t>
            </a:r>
            <a:br>
              <a:rPr lang="ru-RU" b="0" spc="-20" dirty="0">
                <a:solidFill>
                  <a:srgbClr val="F56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0" spc="-20" dirty="0">
                <a:solidFill>
                  <a:srgbClr val="F56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открывайте окна</a:t>
            </a:r>
            <a:endParaRPr lang="en-GB" b="0" spc="-20" dirty="0">
              <a:solidFill>
                <a:srgbClr val="F56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6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E50D3E03-6F5D-D34D-9B1A-3FC9C931A049}"/>
              </a:ext>
            </a:extLst>
          </p:cNvPr>
          <p:cNvSpPr/>
          <p:nvPr/>
        </p:nvSpPr>
        <p:spPr>
          <a:xfrm rot="5400000">
            <a:off x="3477794" y="979924"/>
            <a:ext cx="1508183" cy="8486079"/>
          </a:xfrm>
          <a:prstGeom prst="round2SameRect">
            <a:avLst/>
          </a:prstGeom>
          <a:gradFill>
            <a:gsLst>
              <a:gs pos="0">
                <a:srgbClr val="1A3C55"/>
              </a:gs>
              <a:gs pos="76000">
                <a:srgbClr val="3A648E"/>
              </a:gs>
              <a:gs pos="100000">
                <a:srgbClr val="4E7EB3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A68A1-51A8-2645-9A22-42FBE97C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ru-RU" sz="4400" dirty="0"/>
              <a:t>НА СТАРТ, ВНИМАНИЕ, МАРШ!</a:t>
            </a:r>
            <a:endParaRPr lang="en-CH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4525E-15F5-7B4A-AC65-EC2ACC98294F}"/>
              </a:ext>
            </a:extLst>
          </p:cNvPr>
          <p:cNvSpPr txBox="1"/>
          <p:nvPr/>
        </p:nvSpPr>
        <p:spPr>
          <a:xfrm>
            <a:off x="681037" y="1134080"/>
            <a:ext cx="8486079" cy="12451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>
                <a:solidFill>
                  <a:srgbClr val="32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Грамотность, вовлеченность и активность общественности – важнейшие предпосылки успешного внедрения новых вакцин, лекарственных препаратов и методов диагностики для сдерживания CO</a:t>
            </a:r>
            <a:r>
              <a:rPr lang="en-US" dirty="0">
                <a:solidFill>
                  <a:srgbClr val="32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VID-19 </a:t>
            </a:r>
            <a:r>
              <a:rPr lang="ru-RU" dirty="0">
                <a:solidFill>
                  <a:srgbClr val="32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dirty="0">
                <a:solidFill>
                  <a:srgbClr val="32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32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спасения жизни людей. </a:t>
            </a:r>
            <a:endParaRPr lang="en-CH" sz="1800">
              <a:solidFill>
                <a:srgbClr val="329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1A097-E7D1-FE4D-A270-6CDDE985964D}"/>
              </a:ext>
            </a:extLst>
          </p:cNvPr>
          <p:cNvSpPr txBox="1"/>
          <p:nvPr/>
        </p:nvSpPr>
        <p:spPr>
          <a:xfrm>
            <a:off x="703339" y="2352906"/>
            <a:ext cx="8463777" cy="21010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Постоянное взаимодействие с общественностью и ее активное участие во всех этапах цикла планирования, внедрения и оценки новых биомедицинских средств позволяют увеличить их востребованность и, как результат, добиться их широкомасштабного и эффективного внедрения и применения.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прав и возможностей отдельных лиц и общественности в целом – не абстрактная идея, а последовательность конкретных и поддающихся оценке шагов, которые могут быть предприняты для вовлечения граждан и их подготовки к внедрению новых биомедицинских средств. Хотя методы коммуникации могут несколько различаться в зависимости от особенностей таких средств, принципы содействия их безопасному и успешному внедрению остаются неизменными.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9B3A6-C1EC-054A-812E-704794A9B268}"/>
              </a:ext>
            </a:extLst>
          </p:cNvPr>
          <p:cNvSpPr txBox="1"/>
          <p:nvPr/>
        </p:nvSpPr>
        <p:spPr>
          <a:xfrm>
            <a:off x="681037" y="4530466"/>
            <a:ext cx="7526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Десять шагов, о которых идет речь ниже, отражают сложившиеся и доказавшие свою эффективность принципы информирования о рисках и взаимодействия с общественностью (ИРВО)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Их комплексное применение позволяет обеспечить ведущую роль общественности во внедрении новых вакцин, лекарственных препаратов и средств диагностики и повысить уровень доверия, что является важнейшим условием любых совместных действий.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18245-0E11-7647-88FB-52ADD920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7979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-side Corner of Rectangle 4">
            <a:extLst>
              <a:ext uri="{FF2B5EF4-FFF2-40B4-BE49-F238E27FC236}">
                <a16:creationId xmlns:a16="http://schemas.microsoft.com/office/drawing/2014/main" id="{8E5BC7D3-7F00-B345-A345-BE4193489FBB}"/>
              </a:ext>
            </a:extLst>
          </p:cNvPr>
          <p:cNvSpPr/>
          <p:nvPr/>
        </p:nvSpPr>
        <p:spPr>
          <a:xfrm rot="5400000">
            <a:off x="2011023" y="1122024"/>
            <a:ext cx="1758001" cy="5802352"/>
          </a:xfrm>
          <a:prstGeom prst="round2SameRect">
            <a:avLst/>
          </a:prstGeom>
          <a:solidFill>
            <a:srgbClr val="46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861DF-F2E4-9244-89F1-76D16D9F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852" y="490218"/>
            <a:ext cx="7954537" cy="1206864"/>
          </a:xfrm>
          <a:effectLst>
            <a:outerShdw blurRad="38100" dist="25400" dir="8100000" algn="tr" rotWithShape="0">
              <a:schemeClr val="accent1">
                <a:lumMod val="75000"/>
                <a:alpha val="66000"/>
              </a:schemeClr>
            </a:outerShdw>
          </a:effectLst>
        </p:spPr>
        <p:txBody>
          <a:bodyPr anchor="t">
            <a:noAutofit/>
          </a:bodyPr>
          <a:lstStyle/>
          <a:p>
            <a:r>
              <a:rPr lang="ru-RU" sz="4400" dirty="0"/>
              <a:t>ПРИНИМАТЬ РЕШЕНИЯ ДЛЯ ЛЮДЕЙ И ВМЕСТЕ С ЛЮДЬМИ</a:t>
            </a:r>
            <a:endParaRPr lang="en-CH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408E0-3309-CE4F-998F-EB55EE8FEAC0}"/>
              </a:ext>
            </a:extLst>
          </p:cNvPr>
          <p:cNvSpPr txBox="1"/>
          <p:nvPr/>
        </p:nvSpPr>
        <p:spPr>
          <a:xfrm>
            <a:off x="1779852" y="1736057"/>
            <a:ext cx="7273501" cy="991233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accent5">
                <a:lumMod val="75000"/>
                <a:alpha val="73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охотнее выполняют решения, принимаемые с их участием. Следует с самого начала наладить связь с общественностью и целенаправленно расширять ее участие, вовлеченность, права и возможности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одна группа населения не должна остаться без внимания. </a:t>
            </a:r>
            <a:endParaRPr lang="en-CH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59C47-8E04-C94A-B44A-9A8139D9547D}"/>
              </a:ext>
            </a:extLst>
          </p:cNvPr>
          <p:cNvSpPr txBox="1"/>
          <p:nvPr/>
        </p:nvSpPr>
        <p:spPr>
          <a:xfrm>
            <a:off x="1449659" y="3199686"/>
            <a:ext cx="4352691" cy="1557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Начать обсуждения с общественностью для понимания ее социокультурных особенностей и расклада сил. Выработать четкое представление о существующих сетевых связях среди общественности и авторитетных лидеров. 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безопасные, практически осуществимые и приемлемые способы взаимодействия с общественностью.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260D6-DFE8-924F-B9AC-2BDFDD74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80" y="2981537"/>
            <a:ext cx="2107582" cy="754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C1A1B9-901D-7940-B02A-1E5648E8678A}"/>
              </a:ext>
            </a:extLst>
          </p:cNvPr>
          <p:cNvSpPr txBox="1"/>
          <p:nvPr/>
        </p:nvSpPr>
        <p:spPr>
          <a:xfrm>
            <a:off x="546404" y="580791"/>
            <a:ext cx="925554" cy="3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ru-RU" sz="1300" spc="1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ШАГ</a:t>
            </a:r>
            <a:endParaRPr lang="en-CH" sz="1300" spc="1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EC412-DF71-0045-A3FA-8767E4C6F3CC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1</a:t>
            </a:r>
            <a:endParaRPr lang="en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48790E-F247-F54E-8411-359DAFD75478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CE678-FD87-BD4A-9117-30CEA7C4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3</a:t>
            </a:fld>
            <a:endParaRPr lang="en-CH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454502-9747-ED48-AC27-7F254D911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93" y="3522134"/>
            <a:ext cx="4298884" cy="25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9993-576E-544C-94CF-50F4E77F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295" y="258095"/>
            <a:ext cx="8091173" cy="1920941"/>
          </a:xfrm>
        </p:spPr>
        <p:txBody>
          <a:bodyPr anchor="t">
            <a:noAutofit/>
          </a:bodyPr>
          <a:lstStyle/>
          <a:p>
            <a:r>
              <a:rPr lang="ru-RU" sz="4400" spc="-50" dirty="0"/>
              <a:t>ПОДДЕРЖИВАТЬ И УКРЕПЛЯТЬ ДОВЕРИЕ ЗА СЧЕТ ФОРМАЛЬНЫХ И НЕФОРМАЛЬНЫХ СВЯЗЕЙ</a:t>
            </a:r>
            <a:endParaRPr lang="en-CH" sz="4400" spc="-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04386-F15D-2D42-8C20-F118C314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4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1F977EDC-8BFB-2343-BBA7-C18A6D8973DA}"/>
              </a:ext>
            </a:extLst>
          </p:cNvPr>
          <p:cNvSpPr/>
          <p:nvPr/>
        </p:nvSpPr>
        <p:spPr>
          <a:xfrm rot="5400000">
            <a:off x="2299470" y="1158505"/>
            <a:ext cx="2578108" cy="7199352"/>
          </a:xfrm>
          <a:prstGeom prst="round2SameRect">
            <a:avLst/>
          </a:prstGeom>
          <a:solidFill>
            <a:srgbClr val="3EA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40D96-A4EA-0047-BDB5-BCCC6DF96043}"/>
              </a:ext>
            </a:extLst>
          </p:cNvPr>
          <p:cNvSpPr txBox="1"/>
          <p:nvPr/>
        </p:nvSpPr>
        <p:spPr>
          <a:xfrm>
            <a:off x="546404" y="580791"/>
            <a:ext cx="925554" cy="3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ru-RU" sz="1300" spc="1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ШАГ</a:t>
            </a:r>
            <a:endParaRPr lang="en-CH" sz="1300" spc="1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D27E5A-7C3F-6B43-84C2-E18AA781E8A4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2</a:t>
            </a:r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8FD8AA-8FD5-F349-B837-471FD68AD814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3E902-5469-814D-84E6-D52A0FA37A7D}"/>
              </a:ext>
            </a:extLst>
          </p:cNvPr>
          <p:cNvSpPr txBox="1"/>
          <p:nvPr/>
        </p:nvSpPr>
        <p:spPr>
          <a:xfrm>
            <a:off x="1779852" y="2141105"/>
            <a:ext cx="7988616" cy="991297"/>
          </a:xfrm>
          <a:prstGeom prst="rect">
            <a:avLst/>
          </a:prstGeom>
          <a:noFill/>
          <a:effectLst>
            <a:outerShdw blurRad="38100" dist="25400" dir="8100000" algn="tr" rotWithShape="0">
              <a:srgbClr val="3EA447">
                <a:alpha val="73000"/>
              </a:srgb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Координировать действия с максимально широким кругом заинтересованных сторон. Наиболее эффективным является привлечение всех слоев общества. Доверие сближает людей, мотивирует к действиям и имеет определяющее значение для оказания помощи и услуг в области охраны здоровья.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54541-DBC5-6641-BB30-BE1B287A129E}"/>
              </a:ext>
            </a:extLst>
          </p:cNvPr>
          <p:cNvSpPr txBox="1"/>
          <p:nvPr/>
        </p:nvSpPr>
        <p:spPr>
          <a:xfrm>
            <a:off x="546404" y="3521849"/>
            <a:ext cx="6429056" cy="2525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Привести в действие или укрепить механизмы координации ИРВО и использовать возможности существующих структур здравоохранения и реагирования на непредвиденные ситуации для содействия повышению готовности всех уровней системы здравоохранения. Обеспечить представление интересов гражданского общества и уязвимых групп населения. Тесно взаимодействовать с другими комитетами и консультативными группами, включая национальную консультативную группу по иммунизации. </a:t>
            </a:r>
          </a:p>
          <a:p>
            <a:pPr marL="285750" indent="-285750">
              <a:lnSpc>
                <a:spcPct val="80000"/>
              </a:lnSpc>
              <a:buClr>
                <a:schemeClr val="bg1"/>
              </a:buClr>
              <a:buFont typeface="System Font Regular"/>
              <a:buChar char="→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или укрепить общенациональный альянс независимых авторитетных лиц и заинтересованных сторон, способных прислушиваться к мнениям, отстаивать интересы, просвещать, противодействовать слухам и дезинформации и повышать грамотность населения в вопросах вакцинации и охраны здоровья. </a:t>
            </a:r>
          </a:p>
          <a:p>
            <a:pPr marL="285750" indent="-285750">
              <a:lnSpc>
                <a:spcPct val="80000"/>
              </a:lnSpc>
              <a:buClr>
                <a:schemeClr val="bg1"/>
              </a:buClr>
              <a:buFont typeface="System Font Regular"/>
              <a:buChar char="→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19213-0B68-8A43-91FB-DC0F1F81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785" y="3301358"/>
            <a:ext cx="3014945" cy="30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5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265C-9734-424E-AFE8-16F56794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000" y="510090"/>
            <a:ext cx="7868282" cy="868983"/>
          </a:xfrm>
        </p:spPr>
        <p:txBody>
          <a:bodyPr>
            <a:noAutofit/>
          </a:bodyPr>
          <a:lstStyle/>
          <a:p>
            <a:r>
              <a:rPr lang="ru-RU" sz="4400" dirty="0"/>
              <a:t>БОЛЬШЕ СЛУШАТЬ, </a:t>
            </a:r>
            <a:br>
              <a:rPr lang="ru-RU" sz="4400" dirty="0"/>
            </a:br>
            <a:r>
              <a:rPr lang="ru-RU" sz="4400" dirty="0"/>
              <a:t>МЕНЬШЕ ГОВОРИТЬ</a:t>
            </a:r>
            <a:endParaRPr lang="en-CH" sz="4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77A1C-4E37-2548-85F9-BD7FD037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5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8E2ADE81-849D-8243-AB4F-97A460776CD2}"/>
              </a:ext>
            </a:extLst>
          </p:cNvPr>
          <p:cNvSpPr/>
          <p:nvPr/>
        </p:nvSpPr>
        <p:spPr>
          <a:xfrm rot="5400000">
            <a:off x="2781125" y="-12876"/>
            <a:ext cx="1614798" cy="7199352"/>
          </a:xfrm>
          <a:prstGeom prst="round2SameRect">
            <a:avLst/>
          </a:prstGeom>
          <a:solidFill>
            <a:srgbClr val="E57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EC96A-A0A5-F04B-8623-19BF3EE73253}"/>
              </a:ext>
            </a:extLst>
          </p:cNvPr>
          <p:cNvSpPr txBox="1"/>
          <p:nvPr/>
        </p:nvSpPr>
        <p:spPr>
          <a:xfrm>
            <a:off x="546404" y="580791"/>
            <a:ext cx="925554" cy="3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ru-RU" sz="1300" spc="1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ШАГ</a:t>
            </a:r>
            <a:endParaRPr lang="en-CH" sz="1300" spc="1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67E2B7-AD3E-464A-A6B4-10B25808866C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3</a:t>
            </a:r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A56AB3-90AF-9B4D-9278-FD98C6B4CF78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98F2E-80CE-2F41-BA75-2CED2A9F87A6}"/>
              </a:ext>
            </a:extLst>
          </p:cNvPr>
          <p:cNvSpPr txBox="1"/>
          <p:nvPr/>
        </p:nvSpPr>
        <p:spPr>
          <a:xfrm>
            <a:off x="1779852" y="1446114"/>
            <a:ext cx="7615278" cy="1221365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tx1">
                <a:lumMod val="75000"/>
                <a:lumOff val="25000"/>
                <a:alpha val="22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прислушиваться к общественному мнению и откликаться на него. Это делает отношения между общественностью и государственными органами здравоохранения более позитивными и доверительными.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AC5AA-7840-6143-8FC9-8C6FD2F27BA6}"/>
              </a:ext>
            </a:extLst>
          </p:cNvPr>
          <p:cNvSpPr txBox="1"/>
          <p:nvPr/>
        </p:nvSpPr>
        <p:spPr>
          <a:xfrm>
            <a:off x="1471958" y="2788854"/>
            <a:ext cx="5002254" cy="15718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механизмы обратной связи с общественностью для укрепления подотчетности и учета мнений, вопросов, проблем и предложений населения. 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Эффективно, гибко и непрерывно адаптировать меры по борьбе с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COVID-19,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обеспечивая соблюдение требований безопасности и конфиденциальности.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9F41FF-C0A1-CF44-87F2-730087D3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212" y="2353155"/>
            <a:ext cx="3440255" cy="34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9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88CC-C7A7-E74C-93BA-0D5F3335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03" y="342826"/>
            <a:ext cx="8142769" cy="1606850"/>
          </a:xfrm>
        </p:spPr>
        <p:txBody>
          <a:bodyPr anchor="t">
            <a:noAutofit/>
          </a:bodyPr>
          <a:lstStyle/>
          <a:p>
            <a:r>
              <a:rPr lang="ru-RU" sz="4400" dirty="0"/>
              <a:t>ОПИРАТЬСЯ НА ДАННЫЕ ПРИ ПРИНЯТИИ РЕШЕНИЙ И КОРРЕКТИРОВКЕ КУРСА </a:t>
            </a:r>
            <a:br>
              <a:rPr lang="ru-RU" sz="4400" dirty="0"/>
            </a:br>
            <a:endParaRPr lang="en-CH" sz="4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FDFA9-258A-7D43-968A-FDE3B611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6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03CFC0C6-A794-EC4D-A423-24CC94E2F191}"/>
              </a:ext>
            </a:extLst>
          </p:cNvPr>
          <p:cNvSpPr/>
          <p:nvPr/>
        </p:nvSpPr>
        <p:spPr>
          <a:xfrm rot="5400000">
            <a:off x="2937831" y="1238951"/>
            <a:ext cx="1323691" cy="7199352"/>
          </a:xfrm>
          <a:prstGeom prst="round2SameRect">
            <a:avLst/>
          </a:prstGeom>
          <a:solidFill>
            <a:srgbClr val="DA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F58DA-7D4D-994F-82C3-F176BA44E78B}"/>
              </a:ext>
            </a:extLst>
          </p:cNvPr>
          <p:cNvSpPr txBox="1"/>
          <p:nvPr/>
        </p:nvSpPr>
        <p:spPr>
          <a:xfrm>
            <a:off x="546404" y="580791"/>
            <a:ext cx="925554" cy="3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ru-RU" sz="1300" spc="1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ШАГ</a:t>
            </a:r>
            <a:endParaRPr lang="en-CH" sz="1300" spc="1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446062-B3F3-9146-85C9-66BA0C6D4798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4</a:t>
            </a:r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8A9790-98C6-524E-BB82-108F1976B59B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2749F-5ECF-444D-B725-C7E8D6859B57}"/>
              </a:ext>
            </a:extLst>
          </p:cNvPr>
          <p:cNvSpPr txBox="1"/>
          <p:nvPr/>
        </p:nvSpPr>
        <p:spPr>
          <a:xfrm>
            <a:off x="1670304" y="2118493"/>
            <a:ext cx="8142768" cy="1606850"/>
          </a:xfrm>
          <a:prstGeom prst="rect">
            <a:avLst/>
          </a:prstGeom>
          <a:noFill/>
          <a:effectLst>
            <a:outerShdw blurRad="38100" dist="25400" dir="8100000" algn="tr" rotWithShape="0">
              <a:srgbClr val="4C236B"/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ru-RU" sz="13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социальных платформ позволяют выработать столь необходимое представление о недостатке знаний, представлениях и поведении социальных групп. Также важно разбираться в факторах, влияющих на поведение, поскольку это позволяет понять причины, по которым люди соблюдают или не соблюдают медико-санитарные и социальные ограничения. Для изучения такого сложного явления, как поведение человека, лучше всего привлекать комплекс различных данных.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79AFA-3355-294E-B541-403E276C728B}"/>
              </a:ext>
            </a:extLst>
          </p:cNvPr>
          <p:cNvSpPr txBox="1"/>
          <p:nvPr/>
        </p:nvSpPr>
        <p:spPr>
          <a:xfrm>
            <a:off x="1354875" y="4252517"/>
            <a:ext cx="5240997" cy="1217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Изучать отзывы граждан, данные социальных сетей, опросов и обследований для получения всестороннего о недостатке знаний, представлениях и поведении людей. 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Учитывать сделанные выводы при принятии решений на всех уровнях.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328845-9262-2F49-83B5-DCF8B2992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770" y="3428999"/>
            <a:ext cx="3172762" cy="25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9EEF-CA93-2C43-9102-856C12EF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000" y="242465"/>
            <a:ext cx="7664878" cy="1496523"/>
          </a:xfrm>
        </p:spPr>
        <p:txBody>
          <a:bodyPr anchor="t">
            <a:noAutofit/>
          </a:bodyPr>
          <a:lstStyle/>
          <a:p>
            <a:r>
              <a:rPr lang="ru-RU" sz="4400" dirty="0"/>
              <a:t>ПЛАНИРОВАТЬ И ЕЩЕ РАЗ ПЛАНИРОВАТЬ ПРИ УЧАСТИИ ЛЮДЕЙ</a:t>
            </a:r>
            <a:endParaRPr lang="en-CH" sz="4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F0DE9-69DB-C348-80AA-F7D350C1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7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62C35DDE-9C73-9D43-916D-6B968F03DE4D}"/>
              </a:ext>
            </a:extLst>
          </p:cNvPr>
          <p:cNvSpPr/>
          <p:nvPr/>
        </p:nvSpPr>
        <p:spPr>
          <a:xfrm rot="5400000">
            <a:off x="2424923" y="1554050"/>
            <a:ext cx="1895401" cy="6767552"/>
          </a:xfrm>
          <a:prstGeom prst="round2SameRect">
            <a:avLst/>
          </a:prstGeom>
          <a:solidFill>
            <a:srgbClr val="E57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69D75-D4D0-BB41-BBD3-B021E3A5A417}"/>
              </a:ext>
            </a:extLst>
          </p:cNvPr>
          <p:cNvSpPr txBox="1"/>
          <p:nvPr/>
        </p:nvSpPr>
        <p:spPr>
          <a:xfrm>
            <a:off x="546404" y="580791"/>
            <a:ext cx="925554" cy="3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ru-RU" sz="1300" spc="1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ШАГ</a:t>
            </a:r>
            <a:endParaRPr lang="en-CH" sz="1300" spc="1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98DBE4-438A-0B43-876F-6C178BB6F337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5</a:t>
            </a:r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56F549-F415-0240-BF52-01ABF4E23056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0DDB3-C68A-A349-AC6D-82799614E65C}"/>
              </a:ext>
            </a:extLst>
          </p:cNvPr>
          <p:cNvSpPr txBox="1"/>
          <p:nvPr/>
        </p:nvSpPr>
        <p:spPr>
          <a:xfrm>
            <a:off x="1779852" y="2010677"/>
            <a:ext cx="7870430" cy="1299074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общественности в планировании помогает повысить качество работы служб, обеспечить равноправный доступ к услугам и устранить имеющиеся бартеры. Это особенно важно при внедрении новых средств и услуг, таких как вакцины, лекарственные препараты или новые виды диагностики.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8D9FD-B43C-374E-871D-7D3FE08D1777}"/>
              </a:ext>
            </a:extLst>
          </p:cNvPr>
          <p:cNvSpPr txBox="1"/>
          <p:nvPr/>
        </p:nvSpPr>
        <p:spPr>
          <a:xfrm>
            <a:off x="1354875" y="4014506"/>
            <a:ext cx="5243790" cy="1636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участие различных социальных групп в совместной выработке решений. 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Опираться на анализ данных социальных платформ при выработке, регулярном пересмотре и обновлении планов действий по ИРВО.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этого процесса следует разработать планы обеспечения информационной готовности к кризисным ситуациям.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738A5-694E-6744-BB7B-E64C0EF2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665" y="2861733"/>
            <a:ext cx="3300911" cy="33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7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72DF-8679-1A49-88D9-EC8871EF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000" y="387429"/>
            <a:ext cx="7652257" cy="1377922"/>
          </a:xfrm>
        </p:spPr>
        <p:txBody>
          <a:bodyPr anchor="t">
            <a:noAutofit/>
          </a:bodyPr>
          <a:lstStyle/>
          <a:p>
            <a:r>
              <a:rPr lang="ru-RU" sz="4400" dirty="0"/>
              <a:t>ОЦЕНИВАТЬ УСПЕХИ ДОЛЖНЫ ЛЮДИ</a:t>
            </a:r>
            <a:endParaRPr lang="en-CH" sz="4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720082-E8EB-6C44-AFA7-41F16056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8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E4598F09-AA39-F441-B281-6C0AE44468C2}"/>
              </a:ext>
            </a:extLst>
          </p:cNvPr>
          <p:cNvSpPr/>
          <p:nvPr/>
        </p:nvSpPr>
        <p:spPr>
          <a:xfrm rot="5400000">
            <a:off x="2460340" y="592932"/>
            <a:ext cx="1824567" cy="6767552"/>
          </a:xfrm>
          <a:prstGeom prst="round2SameRect">
            <a:avLst/>
          </a:prstGeom>
          <a:solidFill>
            <a:srgbClr val="3EA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8FE56-5CA4-6F46-8BE6-EB769F2AB2C6}"/>
              </a:ext>
            </a:extLst>
          </p:cNvPr>
          <p:cNvSpPr txBox="1"/>
          <p:nvPr/>
        </p:nvSpPr>
        <p:spPr>
          <a:xfrm>
            <a:off x="546404" y="580791"/>
            <a:ext cx="925554" cy="3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ru-RU" sz="1300" spc="1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ШАГ</a:t>
            </a:r>
            <a:endParaRPr lang="en-CH" sz="1300" spc="1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F65537-7BAE-C549-9CC1-256656C58EFF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6</a:t>
            </a:r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BE8304-723F-A240-AB9C-32B29B3A1EB7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4C3B3-2E2F-F84B-8D45-F1C1AEF0D98A}"/>
              </a:ext>
            </a:extLst>
          </p:cNvPr>
          <p:cNvSpPr txBox="1"/>
          <p:nvPr/>
        </p:nvSpPr>
        <p:spPr>
          <a:xfrm>
            <a:off x="1779852" y="1676143"/>
            <a:ext cx="7615278" cy="1299074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учит многолетний опыт, широкое участие общественности в мониторинге и оценке программ повышает их устойчивость и способствует укреплению взаимной подотчетности и оптимальному использованию ресурсов.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9D1FA-BFB0-D841-A4C2-76AEEE14F118}"/>
              </a:ext>
            </a:extLst>
          </p:cNvPr>
          <p:cNvSpPr txBox="1"/>
          <p:nvPr/>
        </p:nvSpPr>
        <p:spPr>
          <a:xfrm>
            <a:off x="1471958" y="3090220"/>
            <a:ext cx="5062657" cy="17729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Содействовать участию общественности в процессе мониторинга и оценки. Привлекать гражданское общество и объединения граждан к мероприятиям по контролю, подготовке отчетов и обеспечению совместной подотчетности, поскольку это способствует формированию позитивного и ответственного отношения к внедрению новых  средств.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F28979-CCF0-0744-B30E-045159AF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18" y="2785534"/>
            <a:ext cx="3752850" cy="2965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75D083-FB27-8F4B-9E8E-18968C397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618" y="5151604"/>
            <a:ext cx="35941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1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0B70-A6D9-9D42-B77C-B8F97553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47" y="253615"/>
            <a:ext cx="8268626" cy="1526038"/>
          </a:xfrm>
        </p:spPr>
        <p:txBody>
          <a:bodyPr anchor="t">
            <a:noAutofit/>
          </a:bodyPr>
          <a:lstStyle/>
          <a:p>
            <a:r>
              <a:rPr lang="ru-RU" sz="4400" dirty="0"/>
              <a:t>ПРИВЛЕКАТЬ И ГОТОВИТЬ НОВЫХ СПЕЦИАЛИСТОВ ПО ИРВО</a:t>
            </a:r>
            <a:endParaRPr lang="en-CH" sz="4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D0ED0-C929-FD42-889E-184CC248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9</a:t>
            </a:fld>
            <a:endParaRPr lang="en-CH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8E3A93E8-C60E-5E4B-93F0-957B3306E259}"/>
              </a:ext>
            </a:extLst>
          </p:cNvPr>
          <p:cNvSpPr/>
          <p:nvPr/>
        </p:nvSpPr>
        <p:spPr>
          <a:xfrm rot="5400000">
            <a:off x="2016768" y="1368566"/>
            <a:ext cx="2711711" cy="6767552"/>
          </a:xfrm>
          <a:prstGeom prst="round2SameRect">
            <a:avLst/>
          </a:prstGeom>
          <a:solidFill>
            <a:srgbClr val="D92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7D3DF-5EF4-1842-AD60-23911C9D9B18}"/>
              </a:ext>
            </a:extLst>
          </p:cNvPr>
          <p:cNvSpPr txBox="1"/>
          <p:nvPr/>
        </p:nvSpPr>
        <p:spPr>
          <a:xfrm>
            <a:off x="546404" y="580791"/>
            <a:ext cx="925554" cy="3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ru-RU" sz="1300" spc="1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ШАГ</a:t>
            </a:r>
            <a:endParaRPr lang="en-CH" sz="1300" spc="1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2AD322-82EA-9846-9AF3-4BD6F965A4FE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7</a:t>
            </a:r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2ED559-7825-DD4D-9E7D-80DC33C342E6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12119-8D90-224F-B85A-722F5901A473}"/>
              </a:ext>
            </a:extLst>
          </p:cNvPr>
          <p:cNvSpPr txBox="1"/>
          <p:nvPr/>
        </p:nvSpPr>
        <p:spPr>
          <a:xfrm>
            <a:off x="1544447" y="1730154"/>
            <a:ext cx="7953015" cy="1299074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в области информирования о рисках и взаимодействия с общественностью содействуют налаживанию важнейших связей между населением и службами здравоохранения. Их опыт и знания помогают национальным органам власти принимать взвешенные решения по повышению готовности и защите здоровья людей и общества.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38B21-AB7D-E649-AC50-D588D356A245}"/>
              </a:ext>
            </a:extLst>
          </p:cNvPr>
          <p:cNvSpPr txBox="1"/>
          <p:nvPr/>
        </p:nvSpPr>
        <p:spPr>
          <a:xfrm>
            <a:off x="1199053" y="3438940"/>
            <a:ext cx="4698379" cy="25107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90000"/>
              </a:lnSpc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Четко определить области, в которых требуется профессиональное выполнение задач по ИРВО, и оперативно привлечь специалистов. </a:t>
            </a:r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Font typeface="System Font Regular"/>
              <a:buChar char="→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всех уровнях назначить руководителей по ИРВО, предоставив им достаточные полномочия для координации работы партнеров. </a:t>
            </a:r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Font typeface="System Font Regular"/>
              <a:buChar char="→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Font typeface="System Font Regular"/>
              <a:buChar char="→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отсутствии стандартных операционных процедур (СОП) по ИРВО, которые должны служить основным инструментом координации контроля качества работы, ввести такие СОП и контролировать их соблюдение. </a:t>
            </a:r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Font typeface="System Font Regular"/>
              <a:buChar char="→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Font typeface="System Font Regular"/>
              <a:buChar char="→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Font typeface="System Font Regular"/>
              <a:buChar char="→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14FBF1-BF09-2741-ADB9-DE36B317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432" y="3291389"/>
            <a:ext cx="3752850" cy="23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29867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E_ppt_template_mod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CDE0F8"/>
            </a:gs>
            <a:gs pos="100000">
              <a:schemeClr val="accent1">
                <a:lumMod val="40000"/>
                <a:lumOff val="60000"/>
              </a:schemeClr>
            </a:gs>
            <a:gs pos="42000">
              <a:schemeClr val="bg1"/>
            </a:gs>
          </a:gsLst>
          <a:lin ang="2400000" scaled="0"/>
          <a:tileRect/>
        </a:gradFill>
        <a:ln w="9525">
          <a:solidFill>
            <a:schemeClr val="accent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YE_ppt_template" id="{0CF6BD30-E15A-DA48-BBFD-21320A30EE31}" vid="{18C43AEB-6E5A-ED4A-84FA-7BE6A7022C8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7261</TotalTime>
  <Words>1657</Words>
  <Application>Microsoft Office PowerPoint</Application>
  <PresentationFormat>A4 Paper (210x297 mm)</PresentationFormat>
  <Paragraphs>133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Comic Sans MS</vt:lpstr>
      <vt:lpstr>System Font Regular</vt:lpstr>
      <vt:lpstr>Wingdings</vt:lpstr>
      <vt:lpstr>Office Theme</vt:lpstr>
      <vt:lpstr>EYE_ppt_template_mod</vt:lpstr>
      <vt:lpstr>PowerPoint Presentation</vt:lpstr>
      <vt:lpstr>НА СТАРТ, ВНИМАНИЕ, МАРШ!</vt:lpstr>
      <vt:lpstr>ПРИНИМАТЬ РЕШЕНИЯ ДЛЯ ЛЮДЕЙ И ВМЕСТЕ С ЛЮДЬМИ</vt:lpstr>
      <vt:lpstr>ПОДДЕРЖИВАТЬ И УКРЕПЛЯТЬ ДОВЕРИЕ ЗА СЧЕТ ФОРМАЛЬНЫХ И НЕФОРМАЛЬНЫХ СВЯЗЕЙ</vt:lpstr>
      <vt:lpstr>БОЛЬШЕ СЛУШАТЬ,  МЕНЬШЕ ГОВОРИТЬ</vt:lpstr>
      <vt:lpstr>ОПИРАТЬСЯ НА ДАННЫЕ ПРИ ПРИНЯТИИ РЕШЕНИЙ И КОРРЕКТИРОВКЕ КУРСА  </vt:lpstr>
      <vt:lpstr>ПЛАНИРОВАТЬ И ЕЩЕ РАЗ ПЛАНИРОВАТЬ ПРИ УЧАСТИИ ЛЮДЕЙ</vt:lpstr>
      <vt:lpstr>ОЦЕНИВАТЬ УСПЕХИ ДОЛЖНЫ ЛЮДИ</vt:lpstr>
      <vt:lpstr>ПРИВЛЕКАТЬ И ГОТОВИТЬ НОВЫХ СПЕЦИАЛИСТОВ ПО ИРВО</vt:lpstr>
      <vt:lpstr>УКРЕПЛЯТЬ ПОТЕНЦИАЛ И РАЗВИВАТЬ НАВЫКИ, НЕ ОГРАНИЧИВАЯСЬ ЗАДАЧАМИ ПО БОРЬБЕ С COVID-19</vt:lpstr>
      <vt:lpstr>БОРОТЬСЯ  С ИНФОДЕМИЕЙ</vt:lpstr>
      <vt:lpstr>ВМЕСТЕ НАЧАТЬ ИНФОРМАЦИОННУЮ РАБОТУ</vt:lpstr>
      <vt:lpstr> БИБЛИОГРАФИЯ</vt:lpstr>
      <vt:lpstr> БИБЛИОГРАФИЯ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Lee</dc:creator>
  <cp:lastModifiedBy>TAYBI, Aicha</cp:lastModifiedBy>
  <cp:revision>90</cp:revision>
  <dcterms:created xsi:type="dcterms:W3CDTF">2021-02-16T17:41:56Z</dcterms:created>
  <dcterms:modified xsi:type="dcterms:W3CDTF">2021-04-15T08:42:10Z</dcterms:modified>
</cp:coreProperties>
</file>