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9"/>
  </p:notesMasterIdLst>
  <p:sldIdLst>
    <p:sldId id="257" r:id="rId3"/>
    <p:sldId id="259" r:id="rId4"/>
    <p:sldId id="287" r:id="rId5"/>
    <p:sldId id="337" r:id="rId6"/>
    <p:sldId id="364" r:id="rId7"/>
    <p:sldId id="365" r:id="rId8"/>
    <p:sldId id="366" r:id="rId9"/>
    <p:sldId id="378" r:id="rId10"/>
    <p:sldId id="380" r:id="rId11"/>
    <p:sldId id="379" r:id="rId12"/>
    <p:sldId id="381" r:id="rId13"/>
    <p:sldId id="382" r:id="rId14"/>
    <p:sldId id="383" r:id="rId15"/>
    <p:sldId id="271" r:id="rId16"/>
    <p:sldId id="384" r:id="rId17"/>
    <p:sldId id="385" r:id="rId18"/>
    <p:sldId id="386" r:id="rId19"/>
    <p:sldId id="387" r:id="rId20"/>
    <p:sldId id="388" r:id="rId21"/>
    <p:sldId id="389" r:id="rId22"/>
    <p:sldId id="360" r:id="rId23"/>
    <p:sldId id="390" r:id="rId24"/>
    <p:sldId id="367" r:id="rId25"/>
    <p:sldId id="368" r:id="rId26"/>
    <p:sldId id="377" r:id="rId27"/>
    <p:sldId id="363"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9" userDrawn="1">
          <p15:clr>
            <a:srgbClr val="A4A3A4"/>
          </p15:clr>
        </p15:guide>
        <p15:guide id="2" pos="4626" userDrawn="1">
          <p15:clr>
            <a:srgbClr val="A4A3A4"/>
          </p15:clr>
        </p15:guide>
        <p15:guide id="3" orient="horz" pos="758" userDrawn="1">
          <p15:clr>
            <a:srgbClr val="A4A3A4"/>
          </p15:clr>
        </p15:guide>
        <p15:guide id="4" orient="horz" pos="2958" userDrawn="1">
          <p15:clr>
            <a:srgbClr val="A4A3A4"/>
          </p15:clr>
        </p15:guide>
        <p15:guide id="5" pos="1769" userDrawn="1">
          <p15:clr>
            <a:srgbClr val="A4A3A4"/>
          </p15:clr>
        </p15:guide>
        <p15:guide id="6" pos="34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69"/>
    <a:srgbClr val="2F9C67"/>
    <a:srgbClr val="D90368"/>
    <a:srgbClr val="EEF5EF"/>
    <a:srgbClr val="E4E6ED"/>
    <a:srgbClr val="7B6A67"/>
    <a:srgbClr val="FCCF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75"/>
    <p:restoredTop sz="94674"/>
  </p:normalViewPr>
  <p:slideViewPr>
    <p:cSldViewPr snapToGrid="0" snapToObjects="1" showGuides="1">
      <p:cViewPr varScale="1">
        <p:scale>
          <a:sx n="137" d="100"/>
          <a:sy n="137" d="100"/>
        </p:scale>
        <p:origin x="192" y="264"/>
      </p:cViewPr>
      <p:guideLst>
        <p:guide orient="horz" pos="509"/>
        <p:guide pos="4626"/>
        <p:guide orient="horz" pos="758"/>
        <p:guide orient="horz" pos="2958"/>
        <p:guide pos="1769"/>
        <p:guide pos="347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5/12/22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a:t>
            </a:fld>
            <a:endParaRPr lang="fr-FR"/>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F28C12E-EC51-9B4C-8F1D-972D2A6352E0}" type="datetimeFigureOut">
              <a:t>5/12/22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178511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F28C12E-EC51-9B4C-8F1D-972D2A6352E0}" type="datetimeFigureOut">
              <a:t>5/12/22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17732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F28C12E-EC51-9B4C-8F1D-972D2A6352E0}" type="datetimeFigureOut">
              <a:t>5/12/22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5960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5/12/22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310015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5/12/22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751167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5/12/22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8932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5/12/22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72078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D6692-9E74-1748-86B6-9B719CAFA1A5}"/>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2542CA-5541-AE4A-B08C-9764BCF8701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6A0A7F-FB23-C447-B19F-DBC9364AAA06}"/>
              </a:ext>
            </a:extLst>
          </p:cNvPr>
          <p:cNvSpPr>
            <a:spLocks noGrp="1"/>
          </p:cNvSpPr>
          <p:nvPr>
            <p:ph type="dt" sz="half" idx="10"/>
          </p:nvPr>
        </p:nvSpPr>
        <p:spPr/>
        <p:txBody>
          <a:bodyPr/>
          <a:lstStyle/>
          <a:p>
            <a:fld id="{F2D9700A-5575-4944-8DB4-00964DB9EBCB}" type="datetimeFigureOut">
              <a:t>5/12/22</a:t>
            </a:fld>
            <a:endParaRPr lang="fr-FR"/>
          </a:p>
        </p:txBody>
      </p:sp>
      <p:sp>
        <p:nvSpPr>
          <p:cNvPr id="5" name="Espace réservé du pied de page 4">
            <a:extLst>
              <a:ext uri="{FF2B5EF4-FFF2-40B4-BE49-F238E27FC236}">
                <a16:creationId xmlns:a16="http://schemas.microsoft.com/office/drawing/2014/main" id="{E71C4220-015B-2645-B74E-BE85EFABE9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748615-2D48-5F46-A0C6-680AB7307289}"/>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2498179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BEE25-62BF-7148-9070-DF724CBBD5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876274-8257-134A-897A-5EE6987703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886C65-CBE5-D24E-B9F2-C7A4DD516E02}"/>
              </a:ext>
            </a:extLst>
          </p:cNvPr>
          <p:cNvSpPr>
            <a:spLocks noGrp="1"/>
          </p:cNvSpPr>
          <p:nvPr>
            <p:ph type="dt" sz="half" idx="10"/>
          </p:nvPr>
        </p:nvSpPr>
        <p:spPr/>
        <p:txBody>
          <a:bodyPr/>
          <a:lstStyle/>
          <a:p>
            <a:fld id="{F2D9700A-5575-4944-8DB4-00964DB9EBCB}" type="datetimeFigureOut">
              <a:t>5/12/22</a:t>
            </a:fld>
            <a:endParaRPr lang="fr-FR"/>
          </a:p>
        </p:txBody>
      </p:sp>
      <p:sp>
        <p:nvSpPr>
          <p:cNvPr id="5" name="Espace réservé du pied de page 4">
            <a:extLst>
              <a:ext uri="{FF2B5EF4-FFF2-40B4-BE49-F238E27FC236}">
                <a16:creationId xmlns:a16="http://schemas.microsoft.com/office/drawing/2014/main" id="{2BA2C822-978E-F240-BF27-E14F2059F4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D4D95C-E195-2D4A-BDAB-5B79A728B548}"/>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154299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843E0-B4CF-864B-B165-6D651F2CDD31}"/>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1588C8-28FF-6F4F-BE8A-76CCC1947D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DE21ED-418A-D04A-9081-63D6BFAC1F34}"/>
              </a:ext>
            </a:extLst>
          </p:cNvPr>
          <p:cNvSpPr>
            <a:spLocks noGrp="1"/>
          </p:cNvSpPr>
          <p:nvPr>
            <p:ph type="dt" sz="half" idx="10"/>
          </p:nvPr>
        </p:nvSpPr>
        <p:spPr/>
        <p:txBody>
          <a:bodyPr/>
          <a:lstStyle/>
          <a:p>
            <a:fld id="{F2D9700A-5575-4944-8DB4-00964DB9EBCB}" type="datetimeFigureOut">
              <a:t>5/12/22</a:t>
            </a:fld>
            <a:endParaRPr lang="fr-FR"/>
          </a:p>
        </p:txBody>
      </p:sp>
      <p:sp>
        <p:nvSpPr>
          <p:cNvPr id="5" name="Espace réservé du pied de page 4">
            <a:extLst>
              <a:ext uri="{FF2B5EF4-FFF2-40B4-BE49-F238E27FC236}">
                <a16:creationId xmlns:a16="http://schemas.microsoft.com/office/drawing/2014/main" id="{95806ED8-230D-DC48-8702-BDF6427DB8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A4A7ED-628A-7E4F-A0F1-62A7C87E18F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0499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2195383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D73F2-0F42-0541-B5D2-783DC80939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918D4D-BF7B-044C-9C48-0BDC5ED9044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E267AC-FE8A-7E4C-899F-9858A95D1974}"/>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6B4026A-2AFC-464A-A94A-BD8CC3808632}"/>
              </a:ext>
            </a:extLst>
          </p:cNvPr>
          <p:cNvSpPr>
            <a:spLocks noGrp="1"/>
          </p:cNvSpPr>
          <p:nvPr>
            <p:ph type="dt" sz="half" idx="10"/>
          </p:nvPr>
        </p:nvSpPr>
        <p:spPr/>
        <p:txBody>
          <a:bodyPr/>
          <a:lstStyle/>
          <a:p>
            <a:fld id="{F2D9700A-5575-4944-8DB4-00964DB9EBCB}" type="datetimeFigureOut">
              <a:t>5/12/22</a:t>
            </a:fld>
            <a:endParaRPr lang="fr-FR"/>
          </a:p>
        </p:txBody>
      </p:sp>
      <p:sp>
        <p:nvSpPr>
          <p:cNvPr id="6" name="Espace réservé du pied de page 5">
            <a:extLst>
              <a:ext uri="{FF2B5EF4-FFF2-40B4-BE49-F238E27FC236}">
                <a16:creationId xmlns:a16="http://schemas.microsoft.com/office/drawing/2014/main" id="{AE7E5A0B-9367-554E-9810-9B9CAFFA11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70AC87-3E59-5245-818F-6EF1EEB6A50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15518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01B81-4FE5-C844-8451-CBCCC74EA040}"/>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4439D3-09A9-DD43-85EB-CA58ADCFEFD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CCF8CA-E84C-EC42-A49E-5F4B945FE1C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A9CAEB-4BAA-BB48-96E4-DDD70988FEC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78AFBD-2BDD-CE46-97A3-824721C3F4E8}"/>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1BB9D8-C9AB-A348-86A8-611D2E79C5E8}"/>
              </a:ext>
            </a:extLst>
          </p:cNvPr>
          <p:cNvSpPr>
            <a:spLocks noGrp="1"/>
          </p:cNvSpPr>
          <p:nvPr>
            <p:ph type="dt" sz="half" idx="10"/>
          </p:nvPr>
        </p:nvSpPr>
        <p:spPr/>
        <p:txBody>
          <a:bodyPr/>
          <a:lstStyle/>
          <a:p>
            <a:fld id="{F2D9700A-5575-4944-8DB4-00964DB9EBCB}" type="datetimeFigureOut">
              <a:t>5/12/22</a:t>
            </a:fld>
            <a:endParaRPr lang="fr-FR"/>
          </a:p>
        </p:txBody>
      </p:sp>
      <p:sp>
        <p:nvSpPr>
          <p:cNvPr id="8" name="Espace réservé du pied de page 7">
            <a:extLst>
              <a:ext uri="{FF2B5EF4-FFF2-40B4-BE49-F238E27FC236}">
                <a16:creationId xmlns:a16="http://schemas.microsoft.com/office/drawing/2014/main" id="{515F3CF2-B8F1-194A-822B-37204783EB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949FC2-33C6-814D-909C-482A00E4EC6E}"/>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506676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249E9-02A4-A74A-AE5B-35D3CB36BD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F1FF2F-7A8F-554F-97C4-46619CD29C87}"/>
              </a:ext>
            </a:extLst>
          </p:cNvPr>
          <p:cNvSpPr>
            <a:spLocks noGrp="1"/>
          </p:cNvSpPr>
          <p:nvPr>
            <p:ph type="dt" sz="half" idx="10"/>
          </p:nvPr>
        </p:nvSpPr>
        <p:spPr/>
        <p:txBody>
          <a:bodyPr/>
          <a:lstStyle/>
          <a:p>
            <a:fld id="{F2D9700A-5575-4944-8DB4-00964DB9EBCB}" type="datetimeFigureOut">
              <a:t>5/12/22</a:t>
            </a:fld>
            <a:endParaRPr lang="fr-FR"/>
          </a:p>
        </p:txBody>
      </p:sp>
      <p:sp>
        <p:nvSpPr>
          <p:cNvPr id="4" name="Espace réservé du pied de page 3">
            <a:extLst>
              <a:ext uri="{FF2B5EF4-FFF2-40B4-BE49-F238E27FC236}">
                <a16:creationId xmlns:a16="http://schemas.microsoft.com/office/drawing/2014/main" id="{0A525FB6-32B3-314B-A206-9AD6ADC4B8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0B15A9-3154-C446-A1B4-169B60C17F7D}"/>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770762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E80E9-1DAF-BF4E-96E6-61B4888BCAEC}"/>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6967B2-25D3-2B4D-AA82-5755D9E2C2D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B6386E7-849A-F140-91AC-1D4D2C9D41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BA54C7-96AB-0047-A82F-7ECA2EAB3FCB}"/>
              </a:ext>
            </a:extLst>
          </p:cNvPr>
          <p:cNvSpPr>
            <a:spLocks noGrp="1"/>
          </p:cNvSpPr>
          <p:nvPr>
            <p:ph type="dt" sz="half" idx="10"/>
          </p:nvPr>
        </p:nvSpPr>
        <p:spPr/>
        <p:txBody>
          <a:bodyPr/>
          <a:lstStyle/>
          <a:p>
            <a:fld id="{F2D9700A-5575-4944-8DB4-00964DB9EBCB}" type="datetimeFigureOut">
              <a:t>5/12/22</a:t>
            </a:fld>
            <a:endParaRPr lang="fr-FR"/>
          </a:p>
        </p:txBody>
      </p:sp>
      <p:sp>
        <p:nvSpPr>
          <p:cNvPr id="6" name="Espace réservé du pied de page 5">
            <a:extLst>
              <a:ext uri="{FF2B5EF4-FFF2-40B4-BE49-F238E27FC236}">
                <a16:creationId xmlns:a16="http://schemas.microsoft.com/office/drawing/2014/main" id="{0F314723-D8B2-0C4E-A016-FE5218C454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9060E0-0F0B-8546-A9E0-74E2EADD330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112243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43366-661A-E04B-995E-A25C7617CAA6}"/>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F15828-2C45-974B-B3DD-2CD868E7364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ED4B0C-F372-B74D-BB7E-EAC9867EB2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F09FEB-0D05-6443-A7E9-68DDE77B4F44}"/>
              </a:ext>
            </a:extLst>
          </p:cNvPr>
          <p:cNvSpPr>
            <a:spLocks noGrp="1"/>
          </p:cNvSpPr>
          <p:nvPr>
            <p:ph type="dt" sz="half" idx="10"/>
          </p:nvPr>
        </p:nvSpPr>
        <p:spPr/>
        <p:txBody>
          <a:bodyPr/>
          <a:lstStyle/>
          <a:p>
            <a:fld id="{F2D9700A-5575-4944-8DB4-00964DB9EBCB}" type="datetimeFigureOut">
              <a:t>5/12/22</a:t>
            </a:fld>
            <a:endParaRPr lang="fr-FR"/>
          </a:p>
        </p:txBody>
      </p:sp>
      <p:sp>
        <p:nvSpPr>
          <p:cNvPr id="6" name="Espace réservé du pied de page 5">
            <a:extLst>
              <a:ext uri="{FF2B5EF4-FFF2-40B4-BE49-F238E27FC236}">
                <a16:creationId xmlns:a16="http://schemas.microsoft.com/office/drawing/2014/main" id="{69124F9D-2CE4-CB42-9CBD-35A386D59E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A116A9-689B-5D42-ACEC-1F4858B3C59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620312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412EE-9D06-4941-95DA-6228549EC1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EDC9A3-4DDF-1C4C-8A15-0C94FB96BE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FB318-24E1-1448-B1A5-FD95F9BE663C}"/>
              </a:ext>
            </a:extLst>
          </p:cNvPr>
          <p:cNvSpPr>
            <a:spLocks noGrp="1"/>
          </p:cNvSpPr>
          <p:nvPr>
            <p:ph type="dt" sz="half" idx="10"/>
          </p:nvPr>
        </p:nvSpPr>
        <p:spPr/>
        <p:txBody>
          <a:bodyPr/>
          <a:lstStyle/>
          <a:p>
            <a:fld id="{F2D9700A-5575-4944-8DB4-00964DB9EBCB}" type="datetimeFigureOut">
              <a:t>5/12/22</a:t>
            </a:fld>
            <a:endParaRPr lang="fr-FR"/>
          </a:p>
        </p:txBody>
      </p:sp>
      <p:sp>
        <p:nvSpPr>
          <p:cNvPr id="5" name="Espace réservé du pied de page 4">
            <a:extLst>
              <a:ext uri="{FF2B5EF4-FFF2-40B4-BE49-F238E27FC236}">
                <a16:creationId xmlns:a16="http://schemas.microsoft.com/office/drawing/2014/main" id="{D1747034-436A-4D49-9170-FD889C5B8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BDBD06-C1D4-A34B-96BB-65B913A81A7A}"/>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799235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B3B259-1654-894C-BAC7-37EF10DA8A44}"/>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3C6E0F-AD87-9D41-AC13-A7B48DB05677}"/>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C3250-3C12-1B4B-A5E2-07F875DCD42A}"/>
              </a:ext>
            </a:extLst>
          </p:cNvPr>
          <p:cNvSpPr>
            <a:spLocks noGrp="1"/>
          </p:cNvSpPr>
          <p:nvPr>
            <p:ph type="dt" sz="half" idx="10"/>
          </p:nvPr>
        </p:nvSpPr>
        <p:spPr/>
        <p:txBody>
          <a:bodyPr/>
          <a:lstStyle/>
          <a:p>
            <a:fld id="{F2D9700A-5575-4944-8DB4-00964DB9EBCB}" type="datetimeFigureOut">
              <a:t>5/12/22</a:t>
            </a:fld>
            <a:endParaRPr lang="fr-FR"/>
          </a:p>
        </p:txBody>
      </p:sp>
      <p:sp>
        <p:nvSpPr>
          <p:cNvPr id="5" name="Espace réservé du pied de page 4">
            <a:extLst>
              <a:ext uri="{FF2B5EF4-FFF2-40B4-BE49-F238E27FC236}">
                <a16:creationId xmlns:a16="http://schemas.microsoft.com/office/drawing/2014/main" id="{53D302E2-ABA6-724B-9D77-64EB7CFC38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1D9FA1-01CC-ED4E-A392-2F73CD07BE4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2338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um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a:xfrm>
            <a:off x="628650" y="1168497"/>
            <a:ext cx="7886700" cy="593396"/>
          </a:xfrm>
        </p:spPr>
        <p:txBody>
          <a:bodyPr>
            <a:normAutofit/>
          </a:bodyPr>
          <a:lstStyle>
            <a:lvl1pPr marL="0" marR="0" indent="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None/>
              <a:tabLst/>
              <a:defRPr sz="1200"/>
            </a:lvl1pPr>
          </a:lstStyle>
          <a:p>
            <a:pPr lvl="0"/>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55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5/12/22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276999"/>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Qualitative data analysis in operational social science</a:t>
            </a: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4, SESSION 6</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96F33D36-5F34-4143-BD49-F8C8DEBC4602}"/>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05C151B3-E0DE-2B49-8700-B184B4D6891E}"/>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1FBAFB1D-5715-9541-B822-8C949552288A}"/>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EB88C227-A28A-9A4D-A19D-7500942989FF}"/>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479FD79C-3CAD-5244-881C-6FAA3F26827E}"/>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70371"/>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2lignes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127570"/>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5/12/22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a:t>
            </a:fld>
            <a:endParaRPr lang="fr-FR"/>
          </a:p>
        </p:txBody>
      </p:sp>
      <p:pic>
        <p:nvPicPr>
          <p:cNvPr id="5" name="Google Shape;465;p26" descr="Uma imagem com texto&#10;&#10;Descrição gerada automaticamente">
            <a:extLst>
              <a:ext uri="{FF2B5EF4-FFF2-40B4-BE49-F238E27FC236}">
                <a16:creationId xmlns:a16="http://schemas.microsoft.com/office/drawing/2014/main" id="{50AFC060-56BB-684A-BF96-33ED1E4224FE}"/>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173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dirty="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BF28C12E-EC51-9B4C-8F1D-972D2A6352E0}" type="datetimeFigureOut">
              <a:t>5/12/22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90153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BF28C12E-EC51-9B4C-8F1D-972D2A6352E0}" type="datetimeFigureOut">
              <a:t>5/12/22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143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5/12/22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7" r:id="rId3"/>
    <p:sldLayoutId id="2147483679" r:id="rId4"/>
    <p:sldLayoutId id="2147483684" r:id="rId5"/>
    <p:sldLayoutId id="2147483686" r:id="rId6"/>
    <p:sldLayoutId id="2147483667" r:id="rId7"/>
    <p:sldLayoutId id="2147483661" r:id="rId8"/>
    <p:sldLayoutId id="2147483663" r:id="rId9"/>
    <p:sldLayoutId id="2147483664" r:id="rId10"/>
    <p:sldLayoutId id="2147483665" r:id="rId11"/>
    <p:sldLayoutId id="2147483666" r:id="rId12"/>
    <p:sldLayoutId id="2147483668" r:id="rId13"/>
    <p:sldLayoutId id="2147483669" r:id="rId14"/>
    <p:sldLayoutId id="2147483670" r:id="rId15"/>
    <p:sldLayoutId id="2147483671" r:id="rId16"/>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406DD1-E112-9E47-A65C-841964A179D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CB26E3-F185-7849-A3F2-136234646DF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766FAF-3C31-2743-830F-17E78CFB6D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2D9700A-5575-4944-8DB4-00964DB9EBCB}" type="datetimeFigureOut">
              <a:t>5/12/22</a:t>
            </a:fld>
            <a:endParaRPr lang="fr-FR"/>
          </a:p>
        </p:txBody>
      </p:sp>
      <p:sp>
        <p:nvSpPr>
          <p:cNvPr id="5" name="Espace réservé du pied de page 4">
            <a:extLst>
              <a:ext uri="{FF2B5EF4-FFF2-40B4-BE49-F238E27FC236}">
                <a16:creationId xmlns:a16="http://schemas.microsoft.com/office/drawing/2014/main" id="{57C82D28-B658-C24F-A780-61844DB019A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5C94E7-4328-2045-AF7D-74D8F584BF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5CDB1B-06A7-B849-835D-30BFE4CD0ECB}" type="slidenum">
              <a:t>‹#›</a:t>
            </a:fld>
            <a:endParaRPr lang="fr-FR"/>
          </a:p>
        </p:txBody>
      </p:sp>
    </p:spTree>
    <p:extLst>
      <p:ext uri="{BB962C8B-B14F-4D97-AF65-F5344CB8AC3E}">
        <p14:creationId xmlns:p14="http://schemas.microsoft.com/office/powerpoint/2010/main" val="3043428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dedoose.com/" TargetMode="External"/><Relationship Id="rId2" Type="http://schemas.openxmlformats.org/officeDocument/2006/relationships/hyperlink" Target="https://www.qsrinternational.com/nvivo-qualitative-data-analysis-software/home" TargetMode="External"/><Relationship Id="rId1" Type="http://schemas.openxmlformats.org/officeDocument/2006/relationships/slideLayout" Target="../slideLayouts/slideLayout1.xml"/><Relationship Id="rId6" Type="http://schemas.openxmlformats.org/officeDocument/2006/relationships/hyperlink" Target="https://provalisresearch.com/products/qualitative-data-analysis-software/freeware/" TargetMode="External"/><Relationship Id="rId5" Type="http://schemas.openxmlformats.org/officeDocument/2006/relationships/hyperlink" Target="https://atlasti.com/" TargetMode="External"/><Relationship Id="rId4" Type="http://schemas.openxmlformats.org/officeDocument/2006/relationships/hyperlink" Target="https://www.maxqda.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572F43-31A7-3D45-831A-AECD64E022AF}"/>
              </a:ext>
            </a:extLst>
          </p:cNvPr>
          <p:cNvSpPr txBox="1"/>
          <p:nvPr/>
        </p:nvSpPr>
        <p:spPr>
          <a:xfrm>
            <a:off x="6760081" y="3511617"/>
            <a:ext cx="1348225" cy="369332"/>
          </a:xfrm>
          <a:prstGeom prst="rect">
            <a:avLst/>
          </a:prstGeom>
          <a:noFill/>
        </p:spPr>
        <p:txBody>
          <a:bodyPr wrap="square" rtlCol="0">
            <a:spAutoFit/>
          </a:bodyPr>
          <a:lstStyle/>
          <a:p>
            <a:r>
              <a:rPr lang="en-GB" b="1" dirty="0">
                <a:solidFill>
                  <a:srgbClr val="2F9C67"/>
                </a:solidFill>
                <a:latin typeface="Open Sans" pitchFamily="2" charset="0"/>
                <a:ea typeface="Open Sans" pitchFamily="2" charset="0"/>
                <a:cs typeface="Open Sans" pitchFamily="2" charset="0"/>
              </a:rPr>
              <a:t>research</a:t>
            </a:r>
          </a:p>
        </p:txBody>
      </p:sp>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p:txBody>
          <a:bodyPr/>
          <a:lstStyle/>
          <a:p>
            <a:r>
              <a:rPr lang="fr-FR"/>
              <a:t>Step 2: </a:t>
            </a:r>
            <a:r>
              <a:rPr lang="fr-FR" b="0">
                <a:latin typeface="Montserrat Light" pitchFamily="2" charset="77"/>
              </a:rPr>
              <a:t>Coding</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0" y="1369219"/>
            <a:ext cx="5801026" cy="3263504"/>
          </a:xfrm>
        </p:spPr>
        <p:txBody>
          <a:bodyPr>
            <a:normAutofit/>
          </a:bodyPr>
          <a:lstStyle/>
          <a:p>
            <a:pPr marL="0" indent="0">
              <a:spcAft>
                <a:spcPts val="600"/>
              </a:spcAft>
              <a:buNone/>
            </a:pPr>
            <a:r>
              <a:rPr lang="fr-FR" b="1">
                <a:latin typeface="Montserrat" pitchFamily="2" charset="77"/>
              </a:rPr>
              <a:t>DEDUCTIVE VS. INDUCTIVE CODING</a:t>
            </a:r>
          </a:p>
          <a:p>
            <a:pPr marL="361950" indent="-161925"/>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Deductive coding </a:t>
            </a:r>
            <a:r>
              <a:rPr lang="fr-FR"/>
              <a:t>means you create a predefined set of codes before starting your analysis. This can be useful if you already have a good idea of the research questions you want to answer and the types of themes that you want to explore. You might also have an idea of the types of themes that will emerge in your data after reviewing previous research. </a:t>
            </a:r>
          </a:p>
          <a:p>
            <a:pPr marL="361950" indent="-161925"/>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Inductive coding </a:t>
            </a:r>
            <a:r>
              <a:rPr lang="fr-FR"/>
              <a:t>means you do not have any predefined codes, but create the codes as you read through the data. This method can be useful if your research question is broader and you do not want to be influenced by preconceived notions of what might be the most important themes. </a:t>
            </a:r>
          </a:p>
          <a:p>
            <a:pPr marL="361950" indent="-161925"/>
            <a:r>
              <a:rPr lang="fr-FR"/>
              <a:t>A good compromise is to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use a mix of deductive and inductive coding</a:t>
            </a:r>
            <a:r>
              <a:rPr lang="fr-FR"/>
              <a:t>.</a:t>
            </a:r>
          </a:p>
        </p:txBody>
      </p:sp>
    </p:spTree>
    <p:extLst>
      <p:ext uri="{BB962C8B-B14F-4D97-AF65-F5344CB8AC3E}">
        <p14:creationId xmlns:p14="http://schemas.microsoft.com/office/powerpoint/2010/main" val="253070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p:txBody>
          <a:bodyPr/>
          <a:lstStyle/>
          <a:p>
            <a:r>
              <a:rPr lang="fr-FR"/>
              <a:t>Step 2: </a:t>
            </a:r>
            <a:r>
              <a:rPr lang="fr-FR" b="0">
                <a:latin typeface="Montserrat Light" pitchFamily="2" charset="77"/>
              </a:rPr>
              <a:t>Coding</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0" y="1369219"/>
            <a:ext cx="1530350" cy="295952"/>
          </a:xfrm>
        </p:spPr>
        <p:txBody>
          <a:bodyPr>
            <a:normAutofit/>
          </a:bodyPr>
          <a:lstStyle/>
          <a:p>
            <a:pPr marL="0" indent="0">
              <a:spcAft>
                <a:spcPts val="600"/>
              </a:spcAft>
              <a:buNone/>
            </a:pPr>
            <a:r>
              <a:rPr lang="fr-FR" b="1">
                <a:latin typeface="Montserrat" pitchFamily="2" charset="77"/>
              </a:rPr>
              <a:t>CODING BOOK</a:t>
            </a:r>
            <a:endParaRPr lang="fr-FR"/>
          </a:p>
        </p:txBody>
      </p:sp>
      <p:grpSp>
        <p:nvGrpSpPr>
          <p:cNvPr id="49" name="Groupe 48">
            <a:extLst>
              <a:ext uri="{FF2B5EF4-FFF2-40B4-BE49-F238E27FC236}">
                <a16:creationId xmlns:a16="http://schemas.microsoft.com/office/drawing/2014/main" id="{9D982BC1-C045-9240-AF8B-DC939E7284BC}"/>
              </a:ext>
            </a:extLst>
          </p:cNvPr>
          <p:cNvGrpSpPr/>
          <p:nvPr/>
        </p:nvGrpSpPr>
        <p:grpSpPr>
          <a:xfrm>
            <a:off x="1664970" y="1751079"/>
            <a:ext cx="5814060" cy="2141855"/>
            <a:chOff x="1664970" y="1751079"/>
            <a:chExt cx="5814060" cy="2141855"/>
          </a:xfrm>
        </p:grpSpPr>
        <p:pic>
          <p:nvPicPr>
            <p:cNvPr id="40" name="Picture 2">
              <a:extLst>
                <a:ext uri="{FF2B5EF4-FFF2-40B4-BE49-F238E27FC236}">
                  <a16:creationId xmlns:a16="http://schemas.microsoft.com/office/drawing/2014/main" id="{DCD3003B-CA4F-2649-8289-157C93631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970" y="1751079"/>
              <a:ext cx="5814060" cy="2141855"/>
            </a:xfrm>
            <a:prstGeom prst="rect">
              <a:avLst/>
            </a:prstGeom>
          </p:spPr>
        </p:pic>
        <p:sp>
          <p:nvSpPr>
            <p:cNvPr id="41" name="Zone de texte 455">
              <a:extLst>
                <a:ext uri="{FF2B5EF4-FFF2-40B4-BE49-F238E27FC236}">
                  <a16:creationId xmlns:a16="http://schemas.microsoft.com/office/drawing/2014/main" id="{919714C4-3995-6C45-8E6B-9BF763A8822F}"/>
                </a:ext>
              </a:extLst>
            </p:cNvPr>
            <p:cNvSpPr txBox="1"/>
            <p:nvPr/>
          </p:nvSpPr>
          <p:spPr>
            <a:xfrm>
              <a:off x="5392420" y="2094614"/>
              <a:ext cx="1266190" cy="37719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800" b="1">
                  <a:solidFill>
                    <a:srgbClr val="204669"/>
                  </a:solidFill>
                  <a:effectLst/>
                  <a:latin typeface="Montserrat" pitchFamily="2" charset="77"/>
                  <a:ea typeface="OpenSans-Light" panose="020B0606030504020204" pitchFamily="34" charset="0"/>
                </a:rPr>
                <a:t>HC</a:t>
              </a:r>
              <a:endParaRPr lang="fr-FR" sz="1100">
                <a:effectLst/>
                <a:latin typeface="OpenSans-Light" panose="020B0606030504020204" pitchFamily="34" charset="0"/>
                <a:ea typeface="OpenSans-Light" panose="020B0606030504020204" pitchFamily="34" charset="0"/>
              </a:endParaRPr>
            </a:p>
            <a:p>
              <a:pPr algn="ctr"/>
              <a:r>
                <a:rPr lang="en-US" sz="800">
                  <a:solidFill>
                    <a:srgbClr val="204669"/>
                  </a:solidFill>
                  <a:effectLst/>
                  <a:latin typeface="Montserrat Light" pitchFamily="2" charset="77"/>
                  <a:ea typeface="OpenSans-Light" panose="020B0606030504020204" pitchFamily="34" charset="0"/>
                </a:rPr>
                <a:t>(Role of host </a:t>
              </a:r>
              <a:br>
                <a:rPr lang="en-US" sz="800">
                  <a:solidFill>
                    <a:srgbClr val="204669"/>
                  </a:solidFill>
                  <a:effectLst/>
                  <a:latin typeface="Montserrat Light" pitchFamily="2" charset="77"/>
                  <a:ea typeface="OpenSans-Light" panose="020B0606030504020204" pitchFamily="34" charset="0"/>
                </a:rPr>
              </a:br>
              <a:r>
                <a:rPr lang="en-US" sz="800">
                  <a:solidFill>
                    <a:srgbClr val="204669"/>
                  </a:solidFill>
                  <a:effectLst/>
                  <a:latin typeface="Montserrat Light" pitchFamily="2" charset="77"/>
                  <a:ea typeface="OpenSans-Light" panose="020B0606030504020204" pitchFamily="34" charset="0"/>
                </a:rPr>
                <a:t>community</a:t>
              </a:r>
              <a:endParaRPr lang="fr-FR" sz="1100">
                <a:effectLst/>
                <a:latin typeface="OpenSans-Light" panose="020B0606030504020204" pitchFamily="34" charset="0"/>
                <a:ea typeface="OpenSans-Light" panose="020B0606030504020204" pitchFamily="34" charset="0"/>
              </a:endParaRPr>
            </a:p>
          </p:txBody>
        </p:sp>
        <p:sp>
          <p:nvSpPr>
            <p:cNvPr id="42" name="Zone de texte 458">
              <a:extLst>
                <a:ext uri="{FF2B5EF4-FFF2-40B4-BE49-F238E27FC236}">
                  <a16:creationId xmlns:a16="http://schemas.microsoft.com/office/drawing/2014/main" id="{EC9F77B8-2050-CE43-93E5-3437CF16A83D}"/>
                </a:ext>
              </a:extLst>
            </p:cNvPr>
            <p:cNvSpPr txBox="1"/>
            <p:nvPr/>
          </p:nvSpPr>
          <p:spPr>
            <a:xfrm>
              <a:off x="6078220" y="3172209"/>
              <a:ext cx="1265555" cy="2533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800" b="1">
                  <a:solidFill>
                    <a:srgbClr val="204669"/>
                  </a:solidFill>
                  <a:effectLst/>
                  <a:latin typeface="Montserrat" pitchFamily="2" charset="77"/>
                  <a:ea typeface="OpenSans-Light" panose="020B0606030504020204" pitchFamily="34" charset="0"/>
                </a:rPr>
                <a:t>RV</a:t>
              </a:r>
              <a:endParaRPr lang="fr-FR" sz="1100">
                <a:effectLst/>
                <a:latin typeface="OpenSans-Light" panose="020B0606030504020204" pitchFamily="34" charset="0"/>
                <a:ea typeface="OpenSans-Light" panose="020B0606030504020204" pitchFamily="34" charset="0"/>
              </a:endParaRPr>
            </a:p>
            <a:p>
              <a:pPr algn="ctr"/>
              <a:r>
                <a:rPr lang="en-US" sz="800">
                  <a:solidFill>
                    <a:srgbClr val="204669"/>
                  </a:solidFill>
                  <a:effectLst/>
                  <a:latin typeface="Montserrat Light" pitchFamily="2" charset="77"/>
                  <a:ea typeface="OpenSans-Light" panose="020B0606030504020204" pitchFamily="34" charset="0"/>
                </a:rPr>
                <a:t>(Risk of violence)</a:t>
              </a:r>
              <a:endParaRPr lang="fr-FR" sz="1100">
                <a:effectLst/>
                <a:latin typeface="OpenSans-Light" panose="020B0606030504020204" pitchFamily="34" charset="0"/>
                <a:ea typeface="OpenSans-Light" panose="020B0606030504020204" pitchFamily="34" charset="0"/>
              </a:endParaRPr>
            </a:p>
          </p:txBody>
        </p:sp>
        <p:sp>
          <p:nvSpPr>
            <p:cNvPr id="43" name="Zone de texte 459">
              <a:extLst>
                <a:ext uri="{FF2B5EF4-FFF2-40B4-BE49-F238E27FC236}">
                  <a16:creationId xmlns:a16="http://schemas.microsoft.com/office/drawing/2014/main" id="{DC32C6F1-B843-F948-8DD4-95206737A079}"/>
                </a:ext>
              </a:extLst>
            </p:cNvPr>
            <p:cNvSpPr txBox="1"/>
            <p:nvPr/>
          </p:nvSpPr>
          <p:spPr>
            <a:xfrm>
              <a:off x="4706620" y="3172209"/>
              <a:ext cx="1266190" cy="2533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800" b="1">
                  <a:solidFill>
                    <a:srgbClr val="204669"/>
                  </a:solidFill>
                  <a:effectLst/>
                  <a:latin typeface="Montserrat" pitchFamily="2" charset="77"/>
                  <a:ea typeface="OpenSans-Light" panose="020B0606030504020204" pitchFamily="34" charset="0"/>
                </a:rPr>
                <a:t>R</a:t>
              </a:r>
              <a:endParaRPr lang="fr-FR" sz="1100">
                <a:effectLst/>
                <a:latin typeface="OpenSans-Light" panose="020B0606030504020204" pitchFamily="34" charset="0"/>
                <a:ea typeface="OpenSans-Light" panose="020B0606030504020204" pitchFamily="34" charset="0"/>
              </a:endParaRPr>
            </a:p>
            <a:p>
              <a:pPr algn="ctr"/>
              <a:r>
                <a:rPr lang="en-US" sz="800">
                  <a:solidFill>
                    <a:srgbClr val="204669"/>
                  </a:solidFill>
                  <a:effectLst/>
                  <a:latin typeface="Montserrat Light" pitchFamily="2" charset="77"/>
                  <a:ea typeface="OpenSans-Light" panose="020B0606030504020204" pitchFamily="34" charset="0"/>
                </a:rPr>
                <a:t>(Rejection)</a:t>
              </a:r>
              <a:endParaRPr lang="fr-FR" sz="1100">
                <a:effectLst/>
                <a:latin typeface="OpenSans-Light" panose="020B0606030504020204" pitchFamily="34" charset="0"/>
                <a:ea typeface="OpenSans-Light" panose="020B0606030504020204" pitchFamily="34" charset="0"/>
              </a:endParaRPr>
            </a:p>
          </p:txBody>
        </p:sp>
        <p:sp>
          <p:nvSpPr>
            <p:cNvPr id="44" name="Zone de texte 464">
              <a:extLst>
                <a:ext uri="{FF2B5EF4-FFF2-40B4-BE49-F238E27FC236}">
                  <a16:creationId xmlns:a16="http://schemas.microsoft.com/office/drawing/2014/main" id="{BDFFCA14-7EC5-1F4F-89CF-94CCF77CC043}"/>
                </a:ext>
              </a:extLst>
            </p:cNvPr>
            <p:cNvSpPr txBox="1"/>
            <p:nvPr/>
          </p:nvSpPr>
          <p:spPr>
            <a:xfrm>
              <a:off x="3194685" y="3172209"/>
              <a:ext cx="1265555" cy="37719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800" b="1">
                  <a:solidFill>
                    <a:srgbClr val="204669"/>
                  </a:solidFill>
                  <a:effectLst/>
                  <a:latin typeface="Montserrat" pitchFamily="2" charset="77"/>
                  <a:ea typeface="OpenSans-Light" panose="020B0606030504020204" pitchFamily="34" charset="0"/>
                </a:rPr>
                <a:t>PRB</a:t>
              </a:r>
              <a:endParaRPr lang="fr-FR" sz="1100">
                <a:effectLst/>
                <a:latin typeface="OpenSans-Light" panose="020B0606030504020204" pitchFamily="34" charset="0"/>
                <a:ea typeface="OpenSans-Light" panose="020B0606030504020204" pitchFamily="34" charset="0"/>
              </a:endParaRPr>
            </a:p>
            <a:p>
              <a:pPr algn="ctr"/>
              <a:r>
                <a:rPr lang="en-US" sz="800">
                  <a:solidFill>
                    <a:srgbClr val="204669"/>
                  </a:solidFill>
                  <a:effectLst/>
                  <a:latin typeface="Montserrat Light" pitchFamily="2" charset="77"/>
                  <a:ea typeface="OpenSans-Light" panose="020B0606030504020204" pitchFamily="34" charset="0"/>
                </a:rPr>
                <a:t>(Perceived risk of borrowing money)</a:t>
              </a:r>
              <a:endParaRPr lang="fr-FR" sz="1100">
                <a:effectLst/>
                <a:latin typeface="OpenSans-Light" panose="020B0606030504020204" pitchFamily="34" charset="0"/>
                <a:ea typeface="OpenSans-Light" panose="020B0606030504020204" pitchFamily="34" charset="0"/>
              </a:endParaRPr>
            </a:p>
          </p:txBody>
        </p:sp>
        <p:sp>
          <p:nvSpPr>
            <p:cNvPr id="45" name="Zone de texte 479">
              <a:extLst>
                <a:ext uri="{FF2B5EF4-FFF2-40B4-BE49-F238E27FC236}">
                  <a16:creationId xmlns:a16="http://schemas.microsoft.com/office/drawing/2014/main" id="{05CE0C55-4088-3148-B910-B8B802F5368F}"/>
                </a:ext>
              </a:extLst>
            </p:cNvPr>
            <p:cNvSpPr txBox="1"/>
            <p:nvPr/>
          </p:nvSpPr>
          <p:spPr>
            <a:xfrm>
              <a:off x="1814195" y="3167129"/>
              <a:ext cx="1279525" cy="2533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800" b="1">
                  <a:solidFill>
                    <a:srgbClr val="204669"/>
                  </a:solidFill>
                  <a:effectLst/>
                  <a:latin typeface="Montserrat" pitchFamily="2" charset="77"/>
                  <a:ea typeface="OpenSans-Light" panose="020B0606030504020204" pitchFamily="34" charset="0"/>
                </a:rPr>
                <a:t>LM</a:t>
              </a:r>
              <a:endParaRPr lang="fr-FR" sz="1100">
                <a:effectLst/>
                <a:latin typeface="OpenSans-Light" panose="020B0606030504020204" pitchFamily="34" charset="0"/>
                <a:ea typeface="OpenSans-Light" panose="020B0606030504020204" pitchFamily="34" charset="0"/>
              </a:endParaRPr>
            </a:p>
            <a:p>
              <a:pPr algn="ctr"/>
              <a:r>
                <a:rPr lang="en-US" sz="800">
                  <a:solidFill>
                    <a:srgbClr val="204669"/>
                  </a:solidFill>
                  <a:effectLst/>
                  <a:latin typeface="Montserrat Light" pitchFamily="2" charset="77"/>
                  <a:ea typeface="OpenSans-Light" panose="020B0606030504020204" pitchFamily="34" charset="0"/>
                </a:rPr>
                <a:t>(Low motivation)</a:t>
              </a:r>
              <a:endParaRPr lang="fr-FR" sz="1100">
                <a:effectLst/>
                <a:latin typeface="OpenSans-Light" panose="020B0606030504020204" pitchFamily="34" charset="0"/>
                <a:ea typeface="OpenSans-Light" panose="020B0606030504020204" pitchFamily="34" charset="0"/>
              </a:endParaRPr>
            </a:p>
          </p:txBody>
        </p:sp>
        <p:sp>
          <p:nvSpPr>
            <p:cNvPr id="46" name="Zone de texte 480">
              <a:extLst>
                <a:ext uri="{FF2B5EF4-FFF2-40B4-BE49-F238E27FC236}">
                  <a16:creationId xmlns:a16="http://schemas.microsoft.com/office/drawing/2014/main" id="{34431B5B-E314-7446-A5CE-BA20AC7F8C5A}"/>
                </a:ext>
              </a:extLst>
            </p:cNvPr>
            <p:cNvSpPr txBox="1"/>
            <p:nvPr/>
          </p:nvSpPr>
          <p:spPr>
            <a:xfrm>
              <a:off x="2504440" y="2094614"/>
              <a:ext cx="1266190" cy="37719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800" b="1">
                  <a:solidFill>
                    <a:srgbClr val="204669"/>
                  </a:solidFill>
                  <a:effectLst/>
                  <a:latin typeface="Montserrat" pitchFamily="2" charset="77"/>
                  <a:ea typeface="OpenSans-Light" panose="020B0606030504020204" pitchFamily="34" charset="0"/>
                </a:rPr>
                <a:t>PB</a:t>
              </a:r>
              <a:endParaRPr lang="fr-FR" sz="1100">
                <a:effectLst/>
                <a:latin typeface="OpenSans-Light" panose="020B0606030504020204" pitchFamily="34" charset="0"/>
                <a:ea typeface="OpenSans-Light" panose="020B0606030504020204" pitchFamily="34" charset="0"/>
              </a:endParaRPr>
            </a:p>
            <a:p>
              <a:pPr algn="ctr"/>
              <a:r>
                <a:rPr lang="en-US" sz="800">
                  <a:solidFill>
                    <a:srgbClr val="204669"/>
                  </a:solidFill>
                  <a:effectLst/>
                  <a:latin typeface="Montserrat Light" pitchFamily="2" charset="77"/>
                  <a:ea typeface="OpenSans-Light" panose="020B0606030504020204" pitchFamily="34" charset="0"/>
                </a:rPr>
                <a:t>(Psychological </a:t>
              </a:r>
              <a:br>
                <a:rPr lang="en-US" sz="800">
                  <a:solidFill>
                    <a:srgbClr val="204669"/>
                  </a:solidFill>
                  <a:effectLst/>
                  <a:latin typeface="Montserrat Light" pitchFamily="2" charset="77"/>
                  <a:ea typeface="OpenSans-Light" panose="020B0606030504020204" pitchFamily="34" charset="0"/>
                </a:rPr>
              </a:br>
              <a:r>
                <a:rPr lang="en-US" sz="800">
                  <a:solidFill>
                    <a:srgbClr val="204669"/>
                  </a:solidFill>
                  <a:effectLst/>
                  <a:latin typeface="Montserrat Light" pitchFamily="2" charset="77"/>
                  <a:ea typeface="OpenSans-Light" panose="020B0606030504020204" pitchFamily="34" charset="0"/>
                </a:rPr>
                <a:t>barriers to work)</a:t>
              </a:r>
              <a:endParaRPr lang="fr-FR" sz="1100">
                <a:effectLst/>
                <a:latin typeface="OpenSans-Light" panose="020B0606030504020204" pitchFamily="34" charset="0"/>
                <a:ea typeface="OpenSans-Light" panose="020B0606030504020204" pitchFamily="34" charset="0"/>
              </a:endParaRPr>
            </a:p>
          </p:txBody>
        </p:sp>
        <p:sp>
          <p:nvSpPr>
            <p:cNvPr id="47" name="Zone de texte 481">
              <a:extLst>
                <a:ext uri="{FF2B5EF4-FFF2-40B4-BE49-F238E27FC236}">
                  <a16:creationId xmlns:a16="http://schemas.microsoft.com/office/drawing/2014/main" id="{266246D1-F503-AE48-A5C7-4BA455B68309}"/>
                </a:ext>
              </a:extLst>
            </p:cNvPr>
            <p:cNvSpPr txBox="1"/>
            <p:nvPr/>
          </p:nvSpPr>
          <p:spPr>
            <a:xfrm>
              <a:off x="1814195" y="2196849"/>
              <a:ext cx="479425" cy="12192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fr-CH" sz="750" b="1">
                  <a:solidFill>
                    <a:srgbClr val="204669"/>
                  </a:solidFill>
                  <a:effectLst/>
                  <a:latin typeface="Montserrat" pitchFamily="2" charset="77"/>
                  <a:ea typeface="OpenSans-Light" panose="020B0606030504020204" pitchFamily="34" charset="0"/>
                </a:rPr>
                <a:t>CODES</a:t>
              </a:r>
              <a:endParaRPr lang="fr-FR" sz="1100">
                <a:effectLst/>
                <a:latin typeface="OpenSans-Light" panose="020B0606030504020204" pitchFamily="34" charset="0"/>
                <a:ea typeface="OpenSans-Light" panose="020B0606030504020204" pitchFamily="34" charset="0"/>
              </a:endParaRPr>
            </a:p>
          </p:txBody>
        </p:sp>
        <p:sp>
          <p:nvSpPr>
            <p:cNvPr id="48" name="Zone de texte 482">
              <a:extLst>
                <a:ext uri="{FF2B5EF4-FFF2-40B4-BE49-F238E27FC236}">
                  <a16:creationId xmlns:a16="http://schemas.microsoft.com/office/drawing/2014/main" id="{01C6E407-D79F-FD4C-9BB6-FFB5B666B787}"/>
                </a:ext>
              </a:extLst>
            </p:cNvPr>
            <p:cNvSpPr txBox="1"/>
            <p:nvPr/>
          </p:nvSpPr>
          <p:spPr>
            <a:xfrm>
              <a:off x="4706620" y="2122554"/>
              <a:ext cx="502920" cy="26543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fr-CH" sz="750" b="1">
                  <a:solidFill>
                    <a:srgbClr val="204669"/>
                  </a:solidFill>
                  <a:effectLst/>
                  <a:latin typeface="Montserrat" pitchFamily="2" charset="77"/>
                  <a:ea typeface="OpenSans-Light" panose="020B0606030504020204" pitchFamily="34" charset="0"/>
                </a:rPr>
                <a:t>SUB-CODES</a:t>
              </a:r>
              <a:endParaRPr lang="fr-FR" sz="1100">
                <a:effectLst/>
                <a:latin typeface="OpenSans-Light" panose="020B0606030504020204" pitchFamily="34" charset="0"/>
                <a:ea typeface="OpenSans-Light" panose="020B0606030504020204" pitchFamily="34" charset="0"/>
              </a:endParaRPr>
            </a:p>
          </p:txBody>
        </p:sp>
      </p:grpSp>
    </p:spTree>
    <p:extLst>
      <p:ext uri="{BB962C8B-B14F-4D97-AF65-F5344CB8AC3E}">
        <p14:creationId xmlns:p14="http://schemas.microsoft.com/office/powerpoint/2010/main" val="71507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p:txBody>
          <a:bodyPr/>
          <a:lstStyle/>
          <a:p>
            <a:r>
              <a:rPr lang="fr-FR"/>
              <a:t>Step 2: </a:t>
            </a:r>
            <a:r>
              <a:rPr lang="fr-FR" b="0">
                <a:latin typeface="Montserrat Light" pitchFamily="2" charset="77"/>
              </a:rPr>
              <a:t>Coding</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0" y="1055349"/>
            <a:ext cx="2162676" cy="295952"/>
          </a:xfrm>
        </p:spPr>
        <p:txBody>
          <a:bodyPr>
            <a:noAutofit/>
          </a:bodyPr>
          <a:lstStyle/>
          <a:p>
            <a:pPr marL="0" indent="0">
              <a:spcAft>
                <a:spcPts val="600"/>
              </a:spcAft>
              <a:buNone/>
            </a:pPr>
            <a:r>
              <a:rPr lang="fr-FR" b="1">
                <a:latin typeface="Montserrat" pitchFamily="2" charset="77"/>
              </a:rPr>
              <a:t>CODING USING WORD</a:t>
            </a:r>
            <a:endParaRPr lang="fr-FR"/>
          </a:p>
        </p:txBody>
      </p:sp>
      <p:grpSp>
        <p:nvGrpSpPr>
          <p:cNvPr id="3" name="Groupe 2">
            <a:extLst>
              <a:ext uri="{FF2B5EF4-FFF2-40B4-BE49-F238E27FC236}">
                <a16:creationId xmlns:a16="http://schemas.microsoft.com/office/drawing/2014/main" id="{C5093044-B017-1642-9B07-CF55209A29AB}"/>
              </a:ext>
            </a:extLst>
          </p:cNvPr>
          <p:cNvGrpSpPr/>
          <p:nvPr/>
        </p:nvGrpSpPr>
        <p:grpSpPr>
          <a:xfrm>
            <a:off x="1322235" y="1674963"/>
            <a:ext cx="5302403" cy="3195420"/>
            <a:chOff x="1331227" y="1366955"/>
            <a:chExt cx="5877559" cy="3542030"/>
          </a:xfrm>
        </p:grpSpPr>
        <p:pic>
          <p:nvPicPr>
            <p:cNvPr id="14" name="Image 13">
              <a:extLst>
                <a:ext uri="{FF2B5EF4-FFF2-40B4-BE49-F238E27FC236}">
                  <a16:creationId xmlns:a16="http://schemas.microsoft.com/office/drawing/2014/main" id="{59BD9C74-3671-FD4F-BDDC-CE5DAE4939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1764" y="1366955"/>
              <a:ext cx="2757022" cy="1778000"/>
            </a:xfrm>
            <a:prstGeom prst="rect">
              <a:avLst/>
            </a:prstGeom>
            <a:ln w="6350">
              <a:solidFill>
                <a:srgbClr val="2F9C67"/>
              </a:solidFill>
            </a:ln>
            <a:effectLst>
              <a:outerShdw blurRad="50800" dist="38100" dir="2700000" algn="tl" rotWithShape="0">
                <a:prstClr val="black">
                  <a:alpha val="40000"/>
                </a:prstClr>
              </a:outerShdw>
            </a:effectLst>
          </p:spPr>
        </p:pic>
        <p:pic>
          <p:nvPicPr>
            <p:cNvPr id="15" name="Image 14">
              <a:extLst>
                <a:ext uri="{FF2B5EF4-FFF2-40B4-BE49-F238E27FC236}">
                  <a16:creationId xmlns:a16="http://schemas.microsoft.com/office/drawing/2014/main" id="{2E7CB3BC-6379-DB42-8C3B-14AB9EB66C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227" y="1366955"/>
              <a:ext cx="2757022" cy="3542030"/>
            </a:xfrm>
            <a:prstGeom prst="rect">
              <a:avLst/>
            </a:prstGeom>
            <a:ln w="6350">
              <a:solidFill>
                <a:srgbClr val="2F9C67"/>
              </a:solidFill>
            </a:ln>
            <a:effectLst>
              <a:outerShdw blurRad="50800" dist="38100" dir="2700000" algn="tl" rotWithShape="0">
                <a:prstClr val="black">
                  <a:alpha val="40000"/>
                </a:prstClr>
              </a:outerShdw>
            </a:effectLst>
          </p:spPr>
        </p:pic>
      </p:grpSp>
      <p:sp>
        <p:nvSpPr>
          <p:cNvPr id="17" name="Espace réservé du contenu 3">
            <a:extLst>
              <a:ext uri="{FF2B5EF4-FFF2-40B4-BE49-F238E27FC236}">
                <a16:creationId xmlns:a16="http://schemas.microsoft.com/office/drawing/2014/main" id="{9EEC5D28-88A9-AB4D-8F2C-801121D63888}"/>
              </a:ext>
            </a:extLst>
          </p:cNvPr>
          <p:cNvSpPr txBox="1">
            <a:spLocks/>
          </p:cNvSpPr>
          <p:nvPr/>
        </p:nvSpPr>
        <p:spPr>
          <a:xfrm>
            <a:off x="1309036" y="1444783"/>
            <a:ext cx="2502568" cy="239639"/>
          </a:xfrm>
          <a:prstGeom prst="rect">
            <a:avLst/>
          </a:prstGeom>
        </p:spPr>
        <p:txBody>
          <a:bodyPr vert="horz" wrap="none" lIns="0" tIns="0" rIns="0" bIns="0" rtlCol="0">
            <a:no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600"/>
              </a:spcAft>
              <a:buFont typeface="Arial" panose="020B0604020202020204" pitchFamily="34" charset="0"/>
              <a:buNone/>
            </a:pPr>
            <a:r>
              <a:rPr lang="fr-FR" sz="800" b="1">
                <a:solidFill>
                  <a:srgbClr val="2F9C67"/>
                </a:solidFill>
                <a:latin typeface="Montserrat" pitchFamily="2" charset="77"/>
              </a:rPr>
              <a:t>CODING ON WORD</a:t>
            </a:r>
            <a:endParaRPr lang="fr-FR" sz="800">
              <a:solidFill>
                <a:srgbClr val="2F9C67"/>
              </a:solidFill>
            </a:endParaRPr>
          </a:p>
        </p:txBody>
      </p:sp>
      <p:sp>
        <p:nvSpPr>
          <p:cNvPr id="19" name="Espace réservé du contenu 3">
            <a:extLst>
              <a:ext uri="{FF2B5EF4-FFF2-40B4-BE49-F238E27FC236}">
                <a16:creationId xmlns:a16="http://schemas.microsoft.com/office/drawing/2014/main" id="{825CD5B0-AED8-D545-906E-EC7B6C54FEDF}"/>
              </a:ext>
            </a:extLst>
          </p:cNvPr>
          <p:cNvSpPr txBox="1">
            <a:spLocks/>
          </p:cNvSpPr>
          <p:nvPr/>
        </p:nvSpPr>
        <p:spPr>
          <a:xfrm>
            <a:off x="4139952" y="1444783"/>
            <a:ext cx="2502568" cy="239639"/>
          </a:xfrm>
          <a:prstGeom prst="rect">
            <a:avLst/>
          </a:prstGeom>
        </p:spPr>
        <p:txBody>
          <a:bodyPr vert="horz" wrap="none" lIns="0" tIns="0" rIns="0" bIns="0" rtlCol="0">
            <a:no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600"/>
              </a:spcAft>
              <a:buFont typeface="Arial" panose="020B0604020202020204" pitchFamily="34" charset="0"/>
              <a:buNone/>
            </a:pPr>
            <a:r>
              <a:rPr lang="fr-FR" sz="800" b="1">
                <a:solidFill>
                  <a:srgbClr val="2F9C67"/>
                </a:solidFill>
                <a:latin typeface="Montserrat" pitchFamily="2" charset="77"/>
              </a:rPr>
              <a:t>CODING BOOK EXTRA</a:t>
            </a:r>
            <a:endParaRPr lang="fr-FR" sz="800">
              <a:solidFill>
                <a:srgbClr val="2F9C67"/>
              </a:solidFill>
            </a:endParaRPr>
          </a:p>
        </p:txBody>
      </p:sp>
    </p:spTree>
    <p:extLst>
      <p:ext uri="{BB962C8B-B14F-4D97-AF65-F5344CB8AC3E}">
        <p14:creationId xmlns:p14="http://schemas.microsoft.com/office/powerpoint/2010/main" val="204044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p:txBody>
          <a:bodyPr/>
          <a:lstStyle/>
          <a:p>
            <a:r>
              <a:rPr lang="fr-FR"/>
              <a:t>Step 2: </a:t>
            </a:r>
            <a:r>
              <a:rPr lang="fr-FR" b="0">
                <a:latin typeface="Montserrat Light" pitchFamily="2" charset="77"/>
              </a:rPr>
              <a:t>Coding</a:t>
            </a: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0" y="1055349"/>
            <a:ext cx="2162676" cy="295952"/>
          </a:xfrm>
        </p:spPr>
        <p:txBody>
          <a:bodyPr>
            <a:noAutofit/>
          </a:bodyPr>
          <a:lstStyle/>
          <a:p>
            <a:pPr marL="0" indent="0">
              <a:spcAft>
                <a:spcPts val="600"/>
              </a:spcAft>
              <a:buNone/>
            </a:pPr>
            <a:r>
              <a:rPr lang="fr-FR" b="1">
                <a:latin typeface="Montserrat" pitchFamily="2" charset="77"/>
              </a:rPr>
              <a:t>CODING USING EXCEL</a:t>
            </a:r>
          </a:p>
        </p:txBody>
      </p:sp>
      <p:pic>
        <p:nvPicPr>
          <p:cNvPr id="10" name="Picture 11">
            <a:extLst>
              <a:ext uri="{FF2B5EF4-FFF2-40B4-BE49-F238E27FC236}">
                <a16:creationId xmlns:a16="http://schemas.microsoft.com/office/drawing/2014/main" id="{FC14A270-DE17-384B-BA6F-366CD8EEE5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2177" y="1592748"/>
            <a:ext cx="6033135" cy="2843530"/>
          </a:xfrm>
          <a:prstGeom prst="rect">
            <a:avLst/>
          </a:prstGeom>
          <a:ln w="6350">
            <a:solidFill>
              <a:srgbClr val="2F9C67"/>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9017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solidFill>
                  <a:srgbClr val="7B6A67"/>
                </a:solidFill>
              </a:rPr>
              <a:t>exercise</a:t>
            </a:r>
            <a:endParaRPr lang="fr-FR" b="0">
              <a:solidFill>
                <a:srgbClr val="7B6A67"/>
              </a:solidFill>
              <a:latin typeface="Montserrat Light" pitchFamily="2" charset="77"/>
            </a:endParaRPr>
          </a:p>
        </p:txBody>
      </p:sp>
      <p:cxnSp>
        <p:nvCxnSpPr>
          <p:cNvPr id="6" name="Straight Connector 55">
            <a:extLst>
              <a:ext uri="{FF2B5EF4-FFF2-40B4-BE49-F238E27FC236}">
                <a16:creationId xmlns:a16="http://schemas.microsoft.com/office/drawing/2014/main" id="{B79BD9A4-0FC4-274C-8E41-80596B3FD20E}"/>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 name="Groupe 17">
            <a:extLst>
              <a:ext uri="{FF2B5EF4-FFF2-40B4-BE49-F238E27FC236}">
                <a16:creationId xmlns:a16="http://schemas.microsoft.com/office/drawing/2014/main" id="{4AFD1104-0237-914B-AB5E-902C6212C5BD}"/>
              </a:ext>
            </a:extLst>
          </p:cNvPr>
          <p:cNvGrpSpPr/>
          <p:nvPr/>
        </p:nvGrpSpPr>
        <p:grpSpPr>
          <a:xfrm>
            <a:off x="7393780" y="367818"/>
            <a:ext cx="1293751" cy="1293751"/>
            <a:chOff x="7103356" y="367818"/>
            <a:chExt cx="1584176" cy="1584176"/>
          </a:xfrm>
        </p:grpSpPr>
        <p:sp>
          <p:nvSpPr>
            <p:cNvPr id="13" name="Ellipse 12">
              <a:extLst>
                <a:ext uri="{FF2B5EF4-FFF2-40B4-BE49-F238E27FC236}">
                  <a16:creationId xmlns:a16="http://schemas.microsoft.com/office/drawing/2014/main" id="{6DD58CE7-EFEB-AD43-AA04-605FA3706C07}"/>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7" name="Image 16">
              <a:extLst>
                <a:ext uri="{FF2B5EF4-FFF2-40B4-BE49-F238E27FC236}">
                  <a16:creationId xmlns:a16="http://schemas.microsoft.com/office/drawing/2014/main" id="{2DE1041D-C681-D046-AD3B-B2CDCC1F410B}"/>
                </a:ext>
              </a:extLst>
            </p:cNvPr>
            <p:cNvPicPr>
              <a:picLocks noChangeAspect="1"/>
            </p:cNvPicPr>
            <p:nvPr/>
          </p:nvPicPr>
          <p:blipFill>
            <a:blip r:embed="rId2"/>
            <a:stretch>
              <a:fillRect/>
            </a:stretch>
          </p:blipFill>
          <p:spPr>
            <a:xfrm>
              <a:off x="7474546" y="699542"/>
              <a:ext cx="841796" cy="928134"/>
            </a:xfrm>
            <a:prstGeom prst="rect">
              <a:avLst/>
            </a:prstGeom>
          </p:spPr>
        </p:pic>
      </p:grpSp>
      <p:sp>
        <p:nvSpPr>
          <p:cNvPr id="4" name="Espace réservé du contenu 3">
            <a:extLst>
              <a:ext uri="{FF2B5EF4-FFF2-40B4-BE49-F238E27FC236}">
                <a16:creationId xmlns:a16="http://schemas.microsoft.com/office/drawing/2014/main" id="{F4EE79DD-AF04-AA45-AA7A-6DBAC579E99C}"/>
              </a:ext>
            </a:extLst>
          </p:cNvPr>
          <p:cNvSpPr>
            <a:spLocks noGrp="1"/>
          </p:cNvSpPr>
          <p:nvPr>
            <p:ph idx="1"/>
          </p:nvPr>
        </p:nvSpPr>
        <p:spPr>
          <a:xfrm>
            <a:off x="628650" y="1369219"/>
            <a:ext cx="7886700" cy="902343"/>
          </a:xfrm>
        </p:spPr>
        <p:txBody>
          <a:bodyPr/>
          <a:lstStyle/>
          <a:p>
            <a:r>
              <a:rPr lang="fr-FR"/>
              <a:t>Look through the interview transcript in Handout 1. </a:t>
            </a:r>
          </a:p>
          <a:p>
            <a:r>
              <a:rPr lang="fr-FR"/>
              <a:t>Using either Microsoft Word or Excel, code the transcript. </a:t>
            </a:r>
          </a:p>
          <a:p>
            <a:r>
              <a:rPr lang="fr-FR"/>
              <a:t>Use this hierarchy of codes as a starting point. </a:t>
            </a:r>
          </a:p>
          <a:p>
            <a:endParaRPr lang="fr-FR"/>
          </a:p>
        </p:txBody>
      </p:sp>
      <p:sp>
        <p:nvSpPr>
          <p:cNvPr id="25" name="Espace réservé du contenu 3">
            <a:extLst>
              <a:ext uri="{FF2B5EF4-FFF2-40B4-BE49-F238E27FC236}">
                <a16:creationId xmlns:a16="http://schemas.microsoft.com/office/drawing/2014/main" id="{E61EC9DB-23C8-6D48-B7C1-8B6FE2C59080}"/>
              </a:ext>
            </a:extLst>
          </p:cNvPr>
          <p:cNvSpPr txBox="1">
            <a:spLocks/>
          </p:cNvSpPr>
          <p:nvPr/>
        </p:nvSpPr>
        <p:spPr>
          <a:xfrm>
            <a:off x="4798848" y="2377439"/>
            <a:ext cx="1825790" cy="1270536"/>
          </a:xfrm>
          <a:prstGeom prst="rect">
            <a:avLst/>
          </a:prstGeom>
          <a:solidFill>
            <a:srgbClr val="2F9C67">
              <a:alpha val="9906"/>
            </a:srgbClr>
          </a:solidFill>
          <a:ln w="6350">
            <a:solidFill>
              <a:srgbClr val="2F9C67"/>
            </a:solidFill>
          </a:ln>
        </p:spPr>
        <p:txBody>
          <a:bodyPr vert="horz" wrap="square" lIns="91440" tIns="0" rIns="91440" bIns="0" rtlCol="0" anchor="ctr" anchorCtr="0">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a:solidFill>
                  <a:srgbClr val="2F9C67"/>
                </a:solidFill>
              </a:rPr>
              <a:t>Also feel free to identify new codes and themes.</a:t>
            </a:r>
          </a:p>
        </p:txBody>
      </p:sp>
      <p:pic>
        <p:nvPicPr>
          <p:cNvPr id="7" name="Image 6">
            <a:extLst>
              <a:ext uri="{FF2B5EF4-FFF2-40B4-BE49-F238E27FC236}">
                <a16:creationId xmlns:a16="http://schemas.microsoft.com/office/drawing/2014/main" id="{1F2842CC-65D7-C34A-A02C-D4A37201DF97}"/>
              </a:ext>
            </a:extLst>
          </p:cNvPr>
          <p:cNvPicPr>
            <a:picLocks noChangeAspect="1"/>
          </p:cNvPicPr>
          <p:nvPr/>
        </p:nvPicPr>
        <p:blipFill>
          <a:blip r:embed="rId3"/>
          <a:stretch>
            <a:fillRect/>
          </a:stretch>
        </p:blipFill>
        <p:spPr>
          <a:xfrm>
            <a:off x="684463" y="2387064"/>
            <a:ext cx="3377332" cy="1249613"/>
          </a:xfrm>
          <a:prstGeom prst="rect">
            <a:avLst/>
          </a:prstGeom>
          <a:solidFill>
            <a:srgbClr val="2F9C67">
              <a:alpha val="15000"/>
            </a:srgbClr>
          </a:solidFill>
          <a:ln w="6350">
            <a:solidFill>
              <a:srgbClr val="2F9C67"/>
            </a:solidFill>
          </a:ln>
          <a:effectLst>
            <a:outerShdw blurRad="50800" dist="38100" dir="2700000" algn="tl" rotWithShape="0">
              <a:prstClr val="black">
                <a:alpha val="40000"/>
              </a:prstClr>
            </a:outerShdw>
          </a:effectLst>
        </p:spPr>
      </p:pic>
      <p:pic>
        <p:nvPicPr>
          <p:cNvPr id="10" name="Image 9">
            <a:extLst>
              <a:ext uri="{FF2B5EF4-FFF2-40B4-BE49-F238E27FC236}">
                <a16:creationId xmlns:a16="http://schemas.microsoft.com/office/drawing/2014/main" id="{99216232-52AE-8E4A-AC60-F31F7CCFDDCB}"/>
              </a:ext>
            </a:extLst>
          </p:cNvPr>
          <p:cNvPicPr>
            <a:picLocks noChangeAspect="1"/>
          </p:cNvPicPr>
          <p:nvPr/>
        </p:nvPicPr>
        <p:blipFill>
          <a:blip r:embed="rId4"/>
          <a:srcRect/>
          <a:stretch/>
        </p:blipFill>
        <p:spPr>
          <a:xfrm>
            <a:off x="4100101" y="2817771"/>
            <a:ext cx="698726" cy="268261"/>
          </a:xfrm>
          <a:prstGeom prst="rect">
            <a:avLst/>
          </a:prstGeom>
        </p:spPr>
      </p:pic>
    </p:spTree>
    <p:extLst>
      <p:ext uri="{BB962C8B-B14F-4D97-AF65-F5344CB8AC3E}">
        <p14:creationId xmlns:p14="http://schemas.microsoft.com/office/powerpoint/2010/main" val="2206652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Step 3: Identifying </a:t>
            </a:r>
            <a:r>
              <a:rPr lang="fr-FR" b="0">
                <a:latin typeface="Montserrat Light" pitchFamily="2" charset="77"/>
              </a:rPr>
              <a:t>and grouping themes</a:t>
            </a: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0" y="1369219"/>
            <a:ext cx="5801026" cy="709838"/>
          </a:xfrm>
        </p:spPr>
        <p:txBody>
          <a:bodyPr>
            <a:normAutofit/>
          </a:bodyPr>
          <a:lstStyle/>
          <a:p>
            <a:pPr marL="361950" indent="-161925"/>
            <a:r>
              <a:rPr lang="fr-FR"/>
              <a:t>The next step is to identify themes that have emerged from your data, see if there are links between the themes and categories of themes, and generate conclusions to your research questions. </a:t>
            </a:r>
          </a:p>
          <a:p>
            <a:pPr marL="361950" indent="-161925"/>
            <a:endParaRPr lang="fr-FR"/>
          </a:p>
        </p:txBody>
      </p:sp>
      <p:grpSp>
        <p:nvGrpSpPr>
          <p:cNvPr id="3" name="Groupe 2">
            <a:extLst>
              <a:ext uri="{FF2B5EF4-FFF2-40B4-BE49-F238E27FC236}">
                <a16:creationId xmlns:a16="http://schemas.microsoft.com/office/drawing/2014/main" id="{88FB5B81-1038-C34C-8385-0AB5B9ACB53A}"/>
              </a:ext>
            </a:extLst>
          </p:cNvPr>
          <p:cNvGrpSpPr/>
          <p:nvPr/>
        </p:nvGrpSpPr>
        <p:grpSpPr>
          <a:xfrm>
            <a:off x="1390902" y="2313599"/>
            <a:ext cx="5009898" cy="1748336"/>
            <a:chOff x="1458279" y="2361725"/>
            <a:chExt cx="5009898" cy="1748336"/>
          </a:xfrm>
        </p:grpSpPr>
        <p:sp>
          <p:nvSpPr>
            <p:cNvPr id="5" name="Rectangle 4">
              <a:extLst>
                <a:ext uri="{FF2B5EF4-FFF2-40B4-BE49-F238E27FC236}">
                  <a16:creationId xmlns:a16="http://schemas.microsoft.com/office/drawing/2014/main" id="{A0E0219F-FF2D-7B4F-9382-6490014BD4E7}"/>
                </a:ext>
              </a:extLst>
            </p:cNvPr>
            <p:cNvSpPr/>
            <p:nvPr/>
          </p:nvSpPr>
          <p:spPr>
            <a:xfrm>
              <a:off x="1458279" y="2361725"/>
              <a:ext cx="5009898" cy="1748336"/>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spAutoFit/>
            </a:bodyPr>
            <a:lstStyle/>
            <a:p>
              <a:pPr>
                <a:lnSpc>
                  <a:spcPts val="1200"/>
                </a:lnSpc>
              </a:pPr>
              <a:r>
                <a:rPr lang="en-US" sz="900" b="1">
                  <a:solidFill>
                    <a:srgbClr val="204669"/>
                  </a:solidFill>
                  <a:effectLst/>
                  <a:latin typeface="Montserrat" pitchFamily="2" charset="77"/>
                  <a:ea typeface="OpenSans-Light" panose="020B0606030504020204" pitchFamily="34" charset="0"/>
                </a:rPr>
                <a:t>WHAT IS THE DIFFERENCE BETWEEN CODES AND THEMES?</a:t>
              </a:r>
              <a:endParaRPr lang="fr-FR" sz="900">
                <a:effectLst/>
                <a:latin typeface="Open Sans Light" panose="020B0306030504020204" pitchFamily="34" charset="0"/>
                <a:ea typeface="OpenSans-Light" panose="020B0606030504020204" pitchFamily="34" charset="0"/>
              </a:endParaRPr>
            </a:p>
            <a:p>
              <a:pPr>
                <a:lnSpc>
                  <a:spcPts val="1200"/>
                </a:lnSpc>
              </a:pPr>
              <a:r>
                <a:rPr lang="en-US" sz="900">
                  <a:solidFill>
                    <a:srgbClr val="204669"/>
                  </a:solidFill>
                  <a:effectLst/>
                  <a:latin typeface="Open Sans Light" panose="020B0306030504020204" pitchFamily="34" charset="0"/>
                  <a:ea typeface="OpenSans-Light" panose="020B0606030504020204" pitchFamily="34" charset="0"/>
                </a:rPr>
                <a:t> </a:t>
              </a:r>
              <a:endParaRPr lang="fr-FR" sz="900">
                <a:effectLst/>
                <a:latin typeface="Open Sans Light" panose="020B0306030504020204" pitchFamily="34" charset="0"/>
                <a:ea typeface="OpenSans-Light" panose="020B0606030504020204" pitchFamily="34" charset="0"/>
              </a:endParaRPr>
            </a:p>
            <a:p>
              <a:pPr>
                <a:lnSpc>
                  <a:spcPts val="1200"/>
                </a:lnSpc>
              </a:pPr>
              <a:r>
                <a:rPr lang="en-US" sz="900" b="1">
                  <a:solidFill>
                    <a:srgbClr val="204669"/>
                  </a:solidFill>
                  <a:effectLst/>
                  <a:latin typeface="Open Sans" panose="020B0606030504020204" pitchFamily="34" charset="0"/>
                  <a:ea typeface="OpenSans-Light" panose="020B0606030504020204" pitchFamily="34" charset="0"/>
                  <a:cs typeface="Open Sans" panose="020B0606030504020204" pitchFamily="34" charset="0"/>
                </a:rPr>
                <a:t>Codes</a:t>
              </a:r>
              <a:r>
                <a:rPr lang="en-US" sz="900">
                  <a:solidFill>
                    <a:srgbClr val="204669"/>
                  </a:solidFill>
                  <a:effectLst/>
                  <a:latin typeface="Open Sans Light" panose="020B0306030504020204" pitchFamily="34" charset="0"/>
                  <a:ea typeface="OpenSans-Light" panose="020B0606030504020204" pitchFamily="34" charset="0"/>
                </a:rPr>
                <a:t> are basic analytic units. You can think of them as labels (words or short phrases) given to a piece of text about a particular topic. They are really just tools for organizing your data. (E.g. ‘Gender differences’).</a:t>
              </a:r>
              <a:endParaRPr lang="fr-FR" sz="900">
                <a:effectLst/>
                <a:latin typeface="Open Sans Light" panose="020B0306030504020204" pitchFamily="34" charset="0"/>
                <a:ea typeface="OpenSans-Light" panose="020B0606030504020204" pitchFamily="34" charset="0"/>
              </a:endParaRPr>
            </a:p>
            <a:p>
              <a:pPr>
                <a:lnSpc>
                  <a:spcPts val="1200"/>
                </a:lnSpc>
              </a:pPr>
              <a:r>
                <a:rPr lang="en-US" sz="900">
                  <a:solidFill>
                    <a:srgbClr val="204669"/>
                  </a:solidFill>
                  <a:effectLst/>
                  <a:latin typeface="Open Sans Light" panose="020B0306030504020204" pitchFamily="34" charset="0"/>
                  <a:ea typeface="OpenSans-Light" panose="020B0606030504020204" pitchFamily="34" charset="0"/>
                </a:rPr>
                <a:t> </a:t>
              </a:r>
              <a:endParaRPr lang="fr-FR" sz="900">
                <a:effectLst/>
                <a:latin typeface="Open Sans Light" panose="020B0306030504020204" pitchFamily="34" charset="0"/>
                <a:ea typeface="OpenSans-Light" panose="020B0606030504020204" pitchFamily="34" charset="0"/>
              </a:endParaRPr>
            </a:p>
            <a:p>
              <a:pPr>
                <a:lnSpc>
                  <a:spcPts val="1200"/>
                </a:lnSpc>
              </a:pPr>
              <a:r>
                <a:rPr lang="en-US" sz="900" b="1">
                  <a:solidFill>
                    <a:srgbClr val="204669"/>
                  </a:solidFill>
                  <a:effectLst/>
                  <a:latin typeface="Montserrat" pitchFamily="2" charset="77"/>
                  <a:ea typeface="OpenSans-Light" panose="020B0606030504020204" pitchFamily="34" charset="0"/>
                </a:rPr>
                <a:t>Themes</a:t>
              </a:r>
              <a:r>
                <a:rPr lang="en-US" sz="900">
                  <a:solidFill>
                    <a:srgbClr val="204669"/>
                  </a:solidFill>
                  <a:effectLst/>
                  <a:latin typeface="Open Sans Light" panose="020B0306030504020204" pitchFamily="34" charset="0"/>
                  <a:ea typeface="OpenSans-Light" panose="020B0606030504020204" pitchFamily="34" charset="0"/>
                </a:rPr>
                <a:t> begin to emerge when we look over our codes and start to group them into categories that are relevant to our research questions. They tend are broader and more inclusive than codes, and might be expressed in longer phrases or sentences. (E.g. ‘Gender differences influence access to healthy foods’).</a:t>
              </a:r>
              <a:endParaRPr lang="fr-FR" sz="900">
                <a:effectLst/>
                <a:latin typeface="Open Sans Light" panose="020B0306030504020204" pitchFamily="34" charset="0"/>
                <a:ea typeface="OpenSans-Light" panose="020B0606030504020204" pitchFamily="34" charset="0"/>
              </a:endParaRPr>
            </a:p>
          </p:txBody>
        </p:sp>
        <p:cxnSp>
          <p:nvCxnSpPr>
            <p:cNvPr id="6" name="Connecteur droit 5">
              <a:extLst>
                <a:ext uri="{FF2B5EF4-FFF2-40B4-BE49-F238E27FC236}">
                  <a16:creationId xmlns:a16="http://schemas.microsoft.com/office/drawing/2014/main" id="{1EA533D5-4B16-E841-AF04-4DCC70F256F6}"/>
                </a:ext>
              </a:extLst>
            </p:cNvPr>
            <p:cNvCxnSpPr/>
            <p:nvPr/>
          </p:nvCxnSpPr>
          <p:spPr>
            <a:xfrm>
              <a:off x="1579145" y="2675522"/>
              <a:ext cx="257175" cy="0"/>
            </a:xfrm>
            <a:prstGeom prst="line">
              <a:avLst/>
            </a:prstGeom>
            <a:ln w="22225">
              <a:solidFill>
                <a:srgbClr val="D9036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4306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Step 3: Identifying </a:t>
            </a:r>
            <a:r>
              <a:rPr lang="fr-FR" b="0">
                <a:latin typeface="Montserrat Light" pitchFamily="2" charset="77"/>
              </a:rPr>
              <a:t>and grouping themes</a:t>
            </a:r>
          </a:p>
        </p:txBody>
      </p:sp>
      <p:sp>
        <p:nvSpPr>
          <p:cNvPr id="8" name="Espace réservé du contenu 7">
            <a:extLst>
              <a:ext uri="{FF2B5EF4-FFF2-40B4-BE49-F238E27FC236}">
                <a16:creationId xmlns:a16="http://schemas.microsoft.com/office/drawing/2014/main" id="{6CA5FB19-B9B1-C145-B5A1-878D49596D27}"/>
              </a:ext>
            </a:extLst>
          </p:cNvPr>
          <p:cNvSpPr>
            <a:spLocks noGrp="1"/>
          </p:cNvSpPr>
          <p:nvPr>
            <p:ph idx="1"/>
          </p:nvPr>
        </p:nvSpPr>
        <p:spPr>
          <a:xfrm>
            <a:off x="628650" y="1369219"/>
            <a:ext cx="7886700" cy="1258478"/>
          </a:xfrm>
        </p:spPr>
        <p:txBody>
          <a:bodyPr/>
          <a:lstStyle/>
          <a:p>
            <a:r>
              <a:rPr lang="fr-FR"/>
              <a:t>When we start to identify and group themes, we think about how they relate to the research question. </a:t>
            </a:r>
          </a:p>
          <a:p>
            <a:pPr marL="361950" indent="-161925">
              <a:buClr>
                <a:srgbClr val="2F9C67"/>
              </a:buClr>
              <a:buSzPct val="70000"/>
              <a:buFont typeface="Wingdings" pitchFamily="2" charset="2"/>
              <a:buChar char="Ø"/>
            </a:pPr>
            <a:r>
              <a:rPr lang="fr-FR"/>
              <a:t>Research question: What factors influence access to healthy food for adolescents in rural Kenya?</a:t>
            </a:r>
          </a:p>
          <a:p>
            <a:r>
              <a:rPr lang="fr-FR"/>
              <a:t>We have already started to identify themes and how they are related through the coding process, by creating a hierarchical code book.</a:t>
            </a:r>
          </a:p>
          <a:p>
            <a:endParaRPr lang="fr-FR"/>
          </a:p>
        </p:txBody>
      </p:sp>
      <p:pic>
        <p:nvPicPr>
          <p:cNvPr id="10" name="Image 9">
            <a:extLst>
              <a:ext uri="{FF2B5EF4-FFF2-40B4-BE49-F238E27FC236}">
                <a16:creationId xmlns:a16="http://schemas.microsoft.com/office/drawing/2014/main" id="{D5801FD2-5AE6-0847-9878-66592581E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9827" y="2493110"/>
            <a:ext cx="3243713" cy="2091866"/>
          </a:xfrm>
          <a:prstGeom prst="rect">
            <a:avLst/>
          </a:prstGeom>
          <a:ln w="6350">
            <a:solidFill>
              <a:srgbClr val="2F9C67"/>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0881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Step 3: Identifying </a:t>
            </a:r>
            <a:r>
              <a:rPr lang="fr-FR" b="0">
                <a:latin typeface="Montserrat Light" pitchFamily="2" charset="77"/>
              </a:rPr>
              <a:t>and grouping themes</a:t>
            </a:r>
          </a:p>
        </p:txBody>
      </p:sp>
      <p:sp>
        <p:nvSpPr>
          <p:cNvPr id="8" name="Espace réservé du contenu 7">
            <a:extLst>
              <a:ext uri="{FF2B5EF4-FFF2-40B4-BE49-F238E27FC236}">
                <a16:creationId xmlns:a16="http://schemas.microsoft.com/office/drawing/2014/main" id="{6CA5FB19-B9B1-C145-B5A1-878D49596D27}"/>
              </a:ext>
            </a:extLst>
          </p:cNvPr>
          <p:cNvSpPr>
            <a:spLocks noGrp="1"/>
          </p:cNvSpPr>
          <p:nvPr>
            <p:ph idx="1"/>
          </p:nvPr>
        </p:nvSpPr>
        <p:spPr>
          <a:xfrm>
            <a:off x="628650" y="1369218"/>
            <a:ext cx="2836445" cy="3048778"/>
          </a:xfrm>
        </p:spPr>
        <p:txBody>
          <a:bodyPr>
            <a:normAutofit/>
          </a:bodyPr>
          <a:lstStyle/>
          <a:p>
            <a:r>
              <a:rPr lang="fr-FR"/>
              <a:t>If we look back over our codes and how frequently they appear, we might realize that an overarching theme that relates directly to our research question is: ‘Social position influences access to healthy foods for adolescents in rural Kenya’.</a:t>
            </a:r>
          </a:p>
          <a:p>
            <a:r>
              <a:rPr lang="fr-FR"/>
              <a:t>Beneath this theme, we might have other related themes.</a:t>
            </a:r>
          </a:p>
          <a:p>
            <a:endParaRPr lang="fr-FR"/>
          </a:p>
          <a:p>
            <a:endParaRPr lang="fr-FR"/>
          </a:p>
        </p:txBody>
      </p:sp>
      <p:grpSp>
        <p:nvGrpSpPr>
          <p:cNvPr id="4" name="Groupe 3">
            <a:extLst>
              <a:ext uri="{FF2B5EF4-FFF2-40B4-BE49-F238E27FC236}">
                <a16:creationId xmlns:a16="http://schemas.microsoft.com/office/drawing/2014/main" id="{BE6C8036-728E-7741-A593-5D6FB568E2F4}"/>
              </a:ext>
            </a:extLst>
          </p:cNvPr>
          <p:cNvGrpSpPr/>
          <p:nvPr/>
        </p:nvGrpSpPr>
        <p:grpSpPr>
          <a:xfrm>
            <a:off x="3033244" y="1203325"/>
            <a:ext cx="5157855" cy="2892024"/>
            <a:chOff x="3033244" y="971149"/>
            <a:chExt cx="5791835" cy="3124200"/>
          </a:xfrm>
        </p:grpSpPr>
        <p:pic>
          <p:nvPicPr>
            <p:cNvPr id="15" name="Image 14">
              <a:extLst>
                <a:ext uri="{FF2B5EF4-FFF2-40B4-BE49-F238E27FC236}">
                  <a16:creationId xmlns:a16="http://schemas.microsoft.com/office/drawing/2014/main" id="{6585787F-E10C-884B-90F8-0E7CFD850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244" y="971149"/>
              <a:ext cx="5791835" cy="3124200"/>
            </a:xfrm>
            <a:prstGeom prst="rect">
              <a:avLst/>
            </a:prstGeom>
          </p:spPr>
        </p:pic>
        <p:sp>
          <p:nvSpPr>
            <p:cNvPr id="16" name="Zone de texte 487">
              <a:extLst>
                <a:ext uri="{FF2B5EF4-FFF2-40B4-BE49-F238E27FC236}">
                  <a16:creationId xmlns:a16="http://schemas.microsoft.com/office/drawing/2014/main" id="{A45E3C00-5485-894D-B12F-0D6526B55D7E}"/>
                </a:ext>
              </a:extLst>
            </p:cNvPr>
            <p:cNvSpPr txBox="1"/>
            <p:nvPr/>
          </p:nvSpPr>
          <p:spPr>
            <a:xfrm>
              <a:off x="5271836" y="1174450"/>
              <a:ext cx="1266190" cy="37719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800">
                  <a:solidFill>
                    <a:srgbClr val="204669"/>
                  </a:solidFill>
                  <a:effectLst/>
                  <a:latin typeface="Montserrat Light" pitchFamily="2" charset="77"/>
                  <a:ea typeface="OpenSans-Light" panose="020B0606030504020204" pitchFamily="34" charset="0"/>
                </a:rPr>
                <a:t>Social position influences access to healthy food</a:t>
              </a:r>
              <a:endParaRPr lang="fr-FR" sz="1100">
                <a:effectLst/>
                <a:latin typeface="OpenSans-Light" panose="020B0606030504020204" pitchFamily="34" charset="0"/>
                <a:ea typeface="OpenSans-Light" panose="020B0606030504020204" pitchFamily="34" charset="0"/>
              </a:endParaRPr>
            </a:p>
          </p:txBody>
        </p:sp>
        <p:sp>
          <p:nvSpPr>
            <p:cNvPr id="17" name="Zone de texte 488">
              <a:extLst>
                <a:ext uri="{FF2B5EF4-FFF2-40B4-BE49-F238E27FC236}">
                  <a16:creationId xmlns:a16="http://schemas.microsoft.com/office/drawing/2014/main" id="{41093C3B-08BB-1943-8FB5-E5466E77E320}"/>
                </a:ext>
              </a:extLst>
            </p:cNvPr>
            <p:cNvSpPr txBox="1"/>
            <p:nvPr/>
          </p:nvSpPr>
          <p:spPr>
            <a:xfrm>
              <a:off x="3812606" y="2448495"/>
              <a:ext cx="1266190" cy="12954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800">
                  <a:solidFill>
                    <a:srgbClr val="204669"/>
                  </a:solidFill>
                  <a:effectLst/>
                  <a:latin typeface="Montserrat Light" pitchFamily="2" charset="77"/>
                  <a:ea typeface="OpenSans-Light" panose="020B0606030504020204" pitchFamily="34" charset="0"/>
                </a:rPr>
                <a:t>Social position </a:t>
              </a:r>
              <a:endParaRPr lang="fr-FR" sz="1100">
                <a:effectLst/>
                <a:latin typeface="OpenSans-Light" panose="020B0606030504020204" pitchFamily="34" charset="0"/>
                <a:ea typeface="OpenSans-Light" panose="020B0606030504020204" pitchFamily="34" charset="0"/>
              </a:endParaRPr>
            </a:p>
          </p:txBody>
        </p:sp>
        <p:sp>
          <p:nvSpPr>
            <p:cNvPr id="18" name="Zone de texte 489">
              <a:extLst>
                <a:ext uri="{FF2B5EF4-FFF2-40B4-BE49-F238E27FC236}">
                  <a16:creationId xmlns:a16="http://schemas.microsoft.com/office/drawing/2014/main" id="{2993BB5E-5588-B249-BEC4-471BEB90886A}"/>
                </a:ext>
              </a:extLst>
            </p:cNvPr>
            <p:cNvSpPr txBox="1"/>
            <p:nvPr/>
          </p:nvSpPr>
          <p:spPr>
            <a:xfrm>
              <a:off x="6778891" y="2468180"/>
              <a:ext cx="1266190" cy="12954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fr-CH" sz="800">
                  <a:solidFill>
                    <a:srgbClr val="204669"/>
                  </a:solidFill>
                  <a:effectLst/>
                  <a:latin typeface="Montserrat Light" pitchFamily="2" charset="77"/>
                  <a:ea typeface="OpenSans-Light" panose="020B0606030504020204" pitchFamily="34" charset="0"/>
                </a:rPr>
                <a:t>Access to food</a:t>
              </a:r>
              <a:endParaRPr lang="fr-FR" sz="1100">
                <a:effectLst/>
                <a:latin typeface="OpenSans-Light" panose="020B0606030504020204" pitchFamily="34" charset="0"/>
                <a:ea typeface="OpenSans-Light" panose="020B0606030504020204" pitchFamily="34" charset="0"/>
              </a:endParaRPr>
            </a:p>
          </p:txBody>
        </p:sp>
        <p:sp>
          <p:nvSpPr>
            <p:cNvPr id="19" name="Zone de texte 490">
              <a:extLst>
                <a:ext uri="{FF2B5EF4-FFF2-40B4-BE49-F238E27FC236}">
                  <a16:creationId xmlns:a16="http://schemas.microsoft.com/office/drawing/2014/main" id="{9407B7CA-E2B8-1140-A442-14789BA4A7F1}"/>
                </a:ext>
              </a:extLst>
            </p:cNvPr>
            <p:cNvSpPr txBox="1"/>
            <p:nvPr/>
          </p:nvSpPr>
          <p:spPr>
            <a:xfrm>
              <a:off x="7538151" y="3557740"/>
              <a:ext cx="1266190" cy="2533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fr-CH" sz="800">
                  <a:solidFill>
                    <a:srgbClr val="204669"/>
                  </a:solidFill>
                  <a:effectLst/>
                  <a:latin typeface="Montserrat Light" pitchFamily="2" charset="77"/>
                  <a:ea typeface="OpenSans-Light" panose="020B0606030504020204" pitchFamily="34" charset="0"/>
                </a:rPr>
                <a:t>Education influences access to food</a:t>
              </a:r>
              <a:endParaRPr lang="fr-FR" sz="1100">
                <a:effectLst/>
                <a:latin typeface="OpenSans-Light" panose="020B0606030504020204" pitchFamily="34" charset="0"/>
                <a:ea typeface="OpenSans-Light" panose="020B0606030504020204" pitchFamily="34" charset="0"/>
              </a:endParaRPr>
            </a:p>
          </p:txBody>
        </p:sp>
        <p:sp>
          <p:nvSpPr>
            <p:cNvPr id="20" name="Zone de texte 491">
              <a:extLst>
                <a:ext uri="{FF2B5EF4-FFF2-40B4-BE49-F238E27FC236}">
                  <a16:creationId xmlns:a16="http://schemas.microsoft.com/office/drawing/2014/main" id="{3EBE7427-7422-6D42-9A60-7D531B1D439C}"/>
                </a:ext>
              </a:extLst>
            </p:cNvPr>
            <p:cNvSpPr txBox="1"/>
            <p:nvPr/>
          </p:nvSpPr>
          <p:spPr>
            <a:xfrm>
              <a:off x="6030661" y="3557740"/>
              <a:ext cx="1266190" cy="2533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fr-CH" sz="800">
                  <a:solidFill>
                    <a:srgbClr val="204669"/>
                  </a:solidFill>
                  <a:effectLst/>
                  <a:latin typeface="Montserrat Light" pitchFamily="2" charset="77"/>
                  <a:ea typeface="OpenSans-Light" panose="020B0606030504020204" pitchFamily="34" charset="0"/>
                </a:rPr>
                <a:t>Gender influences access to food</a:t>
              </a:r>
              <a:endParaRPr lang="fr-FR" sz="1100">
                <a:effectLst/>
                <a:latin typeface="OpenSans-Light" panose="020B0606030504020204" pitchFamily="34" charset="0"/>
                <a:ea typeface="OpenSans-Light" panose="020B0606030504020204" pitchFamily="34" charset="0"/>
              </a:endParaRPr>
            </a:p>
          </p:txBody>
        </p:sp>
        <p:sp>
          <p:nvSpPr>
            <p:cNvPr id="21" name="Zone de texte 492">
              <a:extLst>
                <a:ext uri="{FF2B5EF4-FFF2-40B4-BE49-F238E27FC236}">
                  <a16:creationId xmlns:a16="http://schemas.microsoft.com/office/drawing/2014/main" id="{EE1ED09C-F62F-6640-B36F-E8EFCE57C7DD}"/>
                </a:ext>
              </a:extLst>
            </p:cNvPr>
            <p:cNvSpPr txBox="1"/>
            <p:nvPr/>
          </p:nvSpPr>
          <p:spPr>
            <a:xfrm>
              <a:off x="4532696" y="3557740"/>
              <a:ext cx="1266190" cy="2533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fr-CH" sz="800">
                  <a:solidFill>
                    <a:srgbClr val="204669"/>
                  </a:solidFill>
                  <a:effectLst/>
                  <a:latin typeface="Montserrat Light" pitchFamily="2" charset="77"/>
                  <a:ea typeface="OpenSans-Light" panose="020B0606030504020204" pitchFamily="34" charset="0"/>
                </a:rPr>
                <a:t>Education influences social position</a:t>
              </a:r>
              <a:endParaRPr lang="fr-FR" sz="1100">
                <a:effectLst/>
                <a:latin typeface="OpenSans-Light" panose="020B0606030504020204" pitchFamily="34" charset="0"/>
                <a:ea typeface="OpenSans-Light" panose="020B0606030504020204" pitchFamily="34" charset="0"/>
              </a:endParaRPr>
            </a:p>
          </p:txBody>
        </p:sp>
        <p:sp>
          <p:nvSpPr>
            <p:cNvPr id="22" name="Zone de texte 493">
              <a:extLst>
                <a:ext uri="{FF2B5EF4-FFF2-40B4-BE49-F238E27FC236}">
                  <a16:creationId xmlns:a16="http://schemas.microsoft.com/office/drawing/2014/main" id="{05B8F9FE-8568-604F-B802-64965DF83F9A}"/>
                </a:ext>
              </a:extLst>
            </p:cNvPr>
            <p:cNvSpPr txBox="1"/>
            <p:nvPr/>
          </p:nvSpPr>
          <p:spPr>
            <a:xfrm>
              <a:off x="3034731" y="3557740"/>
              <a:ext cx="1266190" cy="2533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fr-CH" sz="800">
                  <a:solidFill>
                    <a:srgbClr val="204669"/>
                  </a:solidFill>
                  <a:effectLst/>
                  <a:latin typeface="Montserrat Light" pitchFamily="2" charset="77"/>
                  <a:ea typeface="OpenSans-Light" panose="020B0606030504020204" pitchFamily="34" charset="0"/>
                </a:rPr>
                <a:t>Gender influences</a:t>
              </a:r>
              <a:br>
                <a:rPr lang="fr-CH" sz="800">
                  <a:solidFill>
                    <a:srgbClr val="204669"/>
                  </a:solidFill>
                  <a:effectLst/>
                  <a:latin typeface="Montserrat Light" pitchFamily="2" charset="77"/>
                  <a:ea typeface="OpenSans-Light" panose="020B0606030504020204" pitchFamily="34" charset="0"/>
                </a:rPr>
              </a:br>
              <a:r>
                <a:rPr lang="fr-CH" sz="800">
                  <a:solidFill>
                    <a:srgbClr val="204669"/>
                  </a:solidFill>
                  <a:effectLst/>
                  <a:latin typeface="Montserrat Light" pitchFamily="2" charset="77"/>
                  <a:ea typeface="OpenSans-Light" panose="020B0606030504020204" pitchFamily="34" charset="0"/>
                </a:rPr>
                <a:t>social position</a:t>
              </a:r>
              <a:endParaRPr lang="fr-FR" sz="1100">
                <a:effectLst/>
                <a:latin typeface="OpenSans-Light" panose="020B0606030504020204" pitchFamily="34" charset="0"/>
                <a:ea typeface="OpenSans-Light" panose="020B0606030504020204" pitchFamily="34" charset="0"/>
              </a:endParaRPr>
            </a:p>
          </p:txBody>
        </p:sp>
      </p:grpSp>
    </p:spTree>
    <p:extLst>
      <p:ext uri="{BB962C8B-B14F-4D97-AF65-F5344CB8AC3E}">
        <p14:creationId xmlns:p14="http://schemas.microsoft.com/office/powerpoint/2010/main" val="3543463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Step 3: Identifying </a:t>
            </a:r>
            <a:r>
              <a:rPr lang="fr-FR" b="0">
                <a:latin typeface="Montserrat Light" pitchFamily="2" charset="77"/>
              </a:rPr>
              <a:t>and grouping themes</a:t>
            </a:r>
          </a:p>
        </p:txBody>
      </p:sp>
      <p:sp>
        <p:nvSpPr>
          <p:cNvPr id="23" name="Espace réservé du contenu 3">
            <a:extLst>
              <a:ext uri="{FF2B5EF4-FFF2-40B4-BE49-F238E27FC236}">
                <a16:creationId xmlns:a16="http://schemas.microsoft.com/office/drawing/2014/main" id="{0C843A33-E048-FF4D-AA3B-DA08D44F1E96}"/>
              </a:ext>
            </a:extLst>
          </p:cNvPr>
          <p:cNvSpPr>
            <a:spLocks noGrp="1"/>
          </p:cNvSpPr>
          <p:nvPr>
            <p:ph idx="1"/>
          </p:nvPr>
        </p:nvSpPr>
        <p:spPr>
          <a:xfrm>
            <a:off x="628650" y="1055349"/>
            <a:ext cx="2162676" cy="295952"/>
          </a:xfrm>
        </p:spPr>
        <p:txBody>
          <a:bodyPr>
            <a:noAutofit/>
          </a:bodyPr>
          <a:lstStyle/>
          <a:p>
            <a:pPr marL="0" indent="0">
              <a:spcAft>
                <a:spcPts val="600"/>
              </a:spcAft>
              <a:buNone/>
            </a:pPr>
            <a:r>
              <a:rPr lang="fr-FR" b="1">
                <a:latin typeface="Montserrat" pitchFamily="2" charset="77"/>
              </a:rPr>
              <a:t>USING WORD</a:t>
            </a:r>
            <a:endParaRPr lang="fr-FR"/>
          </a:p>
        </p:txBody>
      </p:sp>
      <p:pic>
        <p:nvPicPr>
          <p:cNvPr id="24" name="Image 23">
            <a:extLst>
              <a:ext uri="{FF2B5EF4-FFF2-40B4-BE49-F238E27FC236}">
                <a16:creationId xmlns:a16="http://schemas.microsoft.com/office/drawing/2014/main" id="{3409D604-FCF3-B548-9A2B-B65595968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828" y="1203325"/>
            <a:ext cx="2646689" cy="3487595"/>
          </a:xfrm>
          <a:prstGeom prst="rect">
            <a:avLst/>
          </a:prstGeom>
          <a:ln w="6350">
            <a:solidFill>
              <a:srgbClr val="2F9C67"/>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9015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Step 3: Identifying </a:t>
            </a:r>
            <a:r>
              <a:rPr lang="fr-FR" b="0">
                <a:latin typeface="Montserrat Light" pitchFamily="2" charset="77"/>
              </a:rPr>
              <a:t>and grouping themes</a:t>
            </a:r>
          </a:p>
        </p:txBody>
      </p:sp>
      <p:sp>
        <p:nvSpPr>
          <p:cNvPr id="23" name="Espace réservé du contenu 3">
            <a:extLst>
              <a:ext uri="{FF2B5EF4-FFF2-40B4-BE49-F238E27FC236}">
                <a16:creationId xmlns:a16="http://schemas.microsoft.com/office/drawing/2014/main" id="{0C843A33-E048-FF4D-AA3B-DA08D44F1E96}"/>
              </a:ext>
            </a:extLst>
          </p:cNvPr>
          <p:cNvSpPr>
            <a:spLocks noGrp="1"/>
          </p:cNvSpPr>
          <p:nvPr>
            <p:ph idx="1"/>
          </p:nvPr>
        </p:nvSpPr>
        <p:spPr>
          <a:xfrm>
            <a:off x="628650" y="1055349"/>
            <a:ext cx="2162676" cy="295952"/>
          </a:xfrm>
        </p:spPr>
        <p:txBody>
          <a:bodyPr>
            <a:noAutofit/>
          </a:bodyPr>
          <a:lstStyle/>
          <a:p>
            <a:pPr marL="0" indent="0">
              <a:spcAft>
                <a:spcPts val="600"/>
              </a:spcAft>
              <a:buNone/>
            </a:pPr>
            <a:r>
              <a:rPr lang="fr-FR" b="1">
                <a:latin typeface="Montserrat" pitchFamily="2" charset="77"/>
              </a:rPr>
              <a:t>USING WORD</a:t>
            </a:r>
            <a:endParaRPr lang="fr-FR"/>
          </a:p>
        </p:txBody>
      </p:sp>
      <p:pic>
        <p:nvPicPr>
          <p:cNvPr id="7" name="Image 6">
            <a:extLst>
              <a:ext uri="{FF2B5EF4-FFF2-40B4-BE49-F238E27FC236}">
                <a16:creationId xmlns:a16="http://schemas.microsoft.com/office/drawing/2014/main" id="{DBA5809A-5243-864A-BE2A-CEFED1726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288" y="1203325"/>
            <a:ext cx="2577651" cy="3494813"/>
          </a:xfrm>
          <a:prstGeom prst="rect">
            <a:avLst/>
          </a:prstGeom>
          <a:ln w="6350">
            <a:solidFill>
              <a:srgbClr val="2F9C67"/>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6660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5616875" cy="3263504"/>
          </a:xfrm>
        </p:spPr>
        <p:txBody>
          <a:bodyPr/>
          <a:lstStyle/>
          <a:p>
            <a:pPr lvl="0"/>
            <a:r>
              <a:rPr lang="en-GB" dirty="0"/>
              <a:t>Understand the steps to analyse data collected with qualitative methods like interviews, observations and focus group discussions</a:t>
            </a:r>
          </a:p>
        </p:txBody>
      </p:sp>
    </p:spTree>
    <p:extLst>
      <p:ext uri="{BB962C8B-B14F-4D97-AF65-F5344CB8AC3E}">
        <p14:creationId xmlns:p14="http://schemas.microsoft.com/office/powerpoint/2010/main" val="107553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Step 3: Identifying </a:t>
            </a:r>
            <a:r>
              <a:rPr lang="fr-FR" b="0">
                <a:latin typeface="Montserrat Light" pitchFamily="2" charset="77"/>
              </a:rPr>
              <a:t>and grouping themes</a:t>
            </a:r>
          </a:p>
        </p:txBody>
      </p:sp>
      <p:sp>
        <p:nvSpPr>
          <p:cNvPr id="23" name="Espace réservé du contenu 3">
            <a:extLst>
              <a:ext uri="{FF2B5EF4-FFF2-40B4-BE49-F238E27FC236}">
                <a16:creationId xmlns:a16="http://schemas.microsoft.com/office/drawing/2014/main" id="{0C843A33-E048-FF4D-AA3B-DA08D44F1E96}"/>
              </a:ext>
            </a:extLst>
          </p:cNvPr>
          <p:cNvSpPr>
            <a:spLocks noGrp="1"/>
          </p:cNvSpPr>
          <p:nvPr>
            <p:ph idx="1"/>
          </p:nvPr>
        </p:nvSpPr>
        <p:spPr>
          <a:xfrm>
            <a:off x="628650" y="1055349"/>
            <a:ext cx="2162676" cy="295952"/>
          </a:xfrm>
        </p:spPr>
        <p:txBody>
          <a:bodyPr>
            <a:noAutofit/>
          </a:bodyPr>
          <a:lstStyle/>
          <a:p>
            <a:pPr marL="0" indent="0">
              <a:spcAft>
                <a:spcPts val="600"/>
              </a:spcAft>
              <a:buNone/>
            </a:pPr>
            <a:r>
              <a:rPr lang="fr-FR" b="1">
                <a:latin typeface="Montserrat" pitchFamily="2" charset="77"/>
              </a:rPr>
              <a:t>USING EXCEL</a:t>
            </a:r>
            <a:endParaRPr lang="fr-FR"/>
          </a:p>
        </p:txBody>
      </p:sp>
      <p:pic>
        <p:nvPicPr>
          <p:cNvPr id="8" name="Picture 17">
            <a:extLst>
              <a:ext uri="{FF2B5EF4-FFF2-40B4-BE49-F238E27FC236}">
                <a16:creationId xmlns:a16="http://schemas.microsoft.com/office/drawing/2014/main" id="{9A53DDD0-B86B-6048-8125-5E991DEFED17}"/>
              </a:ext>
            </a:extLst>
          </p:cNvPr>
          <p:cNvPicPr>
            <a:picLocks noChangeAspect="1"/>
          </p:cNvPicPr>
          <p:nvPr/>
        </p:nvPicPr>
        <p:blipFill>
          <a:blip r:embed="rId2"/>
          <a:stretch>
            <a:fillRect/>
          </a:stretch>
        </p:blipFill>
        <p:spPr>
          <a:xfrm>
            <a:off x="827770" y="1857374"/>
            <a:ext cx="7505217" cy="1752100"/>
          </a:xfrm>
          <a:prstGeom prst="rect">
            <a:avLst/>
          </a:prstGeom>
          <a:ln w="6350">
            <a:solidFill>
              <a:srgbClr val="2F9C67"/>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9622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B8279-DB0A-7B4C-B077-F27EA6AF89BA}"/>
              </a:ext>
            </a:extLst>
          </p:cNvPr>
          <p:cNvSpPr>
            <a:spLocks noGrp="1"/>
          </p:cNvSpPr>
          <p:nvPr>
            <p:ph type="title"/>
          </p:nvPr>
        </p:nvSpPr>
        <p:spPr>
          <a:xfrm>
            <a:off x="628650" y="537795"/>
            <a:ext cx="7886700" cy="341632"/>
          </a:xfrm>
        </p:spPr>
        <p:txBody>
          <a:bodyPr/>
          <a:lstStyle/>
          <a:p>
            <a:r>
              <a:rPr lang="fr-FR"/>
              <a:t>Step 4: </a:t>
            </a:r>
            <a:r>
              <a:rPr lang="fr-FR" b="0">
                <a:latin typeface="Montserrat Light" pitchFamily="2" charset="77"/>
              </a:rPr>
              <a:t>Key findings</a:t>
            </a:r>
          </a:p>
        </p:txBody>
      </p:sp>
      <p:grpSp>
        <p:nvGrpSpPr>
          <p:cNvPr id="4" name="Groupe 3">
            <a:extLst>
              <a:ext uri="{FF2B5EF4-FFF2-40B4-BE49-F238E27FC236}">
                <a16:creationId xmlns:a16="http://schemas.microsoft.com/office/drawing/2014/main" id="{DAF5B1B4-B995-AC4B-85E3-6B9FED6AE7E7}"/>
              </a:ext>
            </a:extLst>
          </p:cNvPr>
          <p:cNvGrpSpPr/>
          <p:nvPr/>
        </p:nvGrpSpPr>
        <p:grpSpPr>
          <a:xfrm>
            <a:off x="1044975" y="1650062"/>
            <a:ext cx="6894047" cy="1820338"/>
            <a:chOff x="1044975" y="1650062"/>
            <a:chExt cx="6894047" cy="1820338"/>
          </a:xfrm>
        </p:grpSpPr>
        <p:pic>
          <p:nvPicPr>
            <p:cNvPr id="5" name="Image 4">
              <a:extLst>
                <a:ext uri="{FF2B5EF4-FFF2-40B4-BE49-F238E27FC236}">
                  <a16:creationId xmlns:a16="http://schemas.microsoft.com/office/drawing/2014/main" id="{3FFA6755-D0A5-A245-A488-222312BD922A}"/>
                </a:ext>
              </a:extLst>
            </p:cNvPr>
            <p:cNvPicPr>
              <a:picLocks noChangeAspect="1"/>
            </p:cNvPicPr>
            <p:nvPr/>
          </p:nvPicPr>
          <p:blipFill>
            <a:blip r:embed="rId2"/>
            <a:stretch>
              <a:fillRect/>
            </a:stretch>
          </p:blipFill>
          <p:spPr>
            <a:xfrm>
              <a:off x="1044975" y="1650062"/>
              <a:ext cx="6894047" cy="1820338"/>
            </a:xfrm>
            <a:prstGeom prst="rect">
              <a:avLst/>
            </a:prstGeom>
          </p:spPr>
        </p:pic>
        <p:sp>
          <p:nvSpPr>
            <p:cNvPr id="6" name="Rectangle 5">
              <a:extLst>
                <a:ext uri="{FF2B5EF4-FFF2-40B4-BE49-F238E27FC236}">
                  <a16:creationId xmlns:a16="http://schemas.microsoft.com/office/drawing/2014/main" id="{A71A2565-255B-064C-833D-94A2E73985BA}"/>
                </a:ext>
              </a:extLst>
            </p:cNvPr>
            <p:cNvSpPr/>
            <p:nvPr/>
          </p:nvSpPr>
          <p:spPr>
            <a:xfrm>
              <a:off x="1288801" y="2215857"/>
              <a:ext cx="1339200" cy="707886"/>
            </a:xfrm>
            <a:prstGeom prst="rect">
              <a:avLst/>
            </a:prstGeom>
          </p:spPr>
          <p:txBody>
            <a:bodyPr wrap="square">
              <a:spAutoFit/>
            </a:bodyPr>
            <a:lstStyle/>
            <a:p>
              <a:pPr lvl="0" algn="ctr"/>
              <a:r>
                <a:rPr lang="en-US" sz="1000" dirty="0">
                  <a:solidFill>
                    <a:srgbClr val="2F9C67"/>
                  </a:solidFill>
                  <a:latin typeface="Montserrat Light" pitchFamily="2" charset="77"/>
                </a:rPr>
                <a:t>CONSIDER RESPONSE FREQUENCY </a:t>
              </a:r>
              <a:br>
                <a:rPr lang="en-US" sz="1000" dirty="0">
                  <a:solidFill>
                    <a:srgbClr val="2F9C67"/>
                  </a:solidFill>
                  <a:latin typeface="Montserrat Light" pitchFamily="2" charset="77"/>
                </a:rPr>
              </a:br>
              <a:r>
                <a:rPr lang="en-US" sz="1000" dirty="0">
                  <a:solidFill>
                    <a:srgbClr val="2F9C67"/>
                  </a:solidFill>
                  <a:latin typeface="Montserrat Light" pitchFamily="2" charset="77"/>
                </a:rPr>
                <a:t>AND SALIENCY</a:t>
              </a:r>
            </a:p>
          </p:txBody>
        </p:sp>
        <p:sp>
          <p:nvSpPr>
            <p:cNvPr id="7" name="Rectangle 6">
              <a:extLst>
                <a:ext uri="{FF2B5EF4-FFF2-40B4-BE49-F238E27FC236}">
                  <a16:creationId xmlns:a16="http://schemas.microsoft.com/office/drawing/2014/main" id="{D18A8F44-E9E4-5D44-AD2A-CB4FB8077D37}"/>
                </a:ext>
              </a:extLst>
            </p:cNvPr>
            <p:cNvSpPr/>
            <p:nvPr/>
          </p:nvSpPr>
          <p:spPr>
            <a:xfrm>
              <a:off x="2964580" y="2369745"/>
              <a:ext cx="1384295" cy="400110"/>
            </a:xfrm>
            <a:prstGeom prst="rect">
              <a:avLst/>
            </a:prstGeom>
          </p:spPr>
          <p:txBody>
            <a:bodyPr wrap="square">
              <a:spAutoFit/>
            </a:bodyPr>
            <a:lstStyle/>
            <a:p>
              <a:pPr lvl="0" algn="ctr"/>
              <a:r>
                <a:rPr lang="en-US" sz="1000" dirty="0">
                  <a:solidFill>
                    <a:srgbClr val="204669"/>
                  </a:solidFill>
                  <a:latin typeface="Montserrat Light" pitchFamily="2" charset="77"/>
                </a:rPr>
                <a:t>BE AWARE OF RESPONSE BIAS</a:t>
              </a:r>
            </a:p>
          </p:txBody>
        </p:sp>
        <p:sp>
          <p:nvSpPr>
            <p:cNvPr id="8" name="Rectangle 7">
              <a:extLst>
                <a:ext uri="{FF2B5EF4-FFF2-40B4-BE49-F238E27FC236}">
                  <a16:creationId xmlns:a16="http://schemas.microsoft.com/office/drawing/2014/main" id="{11AB7CDC-88B8-B248-BD8A-EE934BC5FC45}"/>
                </a:ext>
              </a:extLst>
            </p:cNvPr>
            <p:cNvSpPr/>
            <p:nvPr/>
          </p:nvSpPr>
          <p:spPr>
            <a:xfrm>
              <a:off x="4651200" y="2446690"/>
              <a:ext cx="1396984" cy="246221"/>
            </a:xfrm>
            <a:prstGeom prst="rect">
              <a:avLst/>
            </a:prstGeom>
          </p:spPr>
          <p:txBody>
            <a:bodyPr wrap="square">
              <a:spAutoFit/>
            </a:bodyPr>
            <a:lstStyle/>
            <a:p>
              <a:pPr lvl="0" algn="ctr"/>
              <a:r>
                <a:rPr lang="en-US" sz="1000" dirty="0">
                  <a:solidFill>
                    <a:srgbClr val="FCCF9E"/>
                  </a:solidFill>
                  <a:latin typeface="Montserrat Light" pitchFamily="2" charset="77"/>
                </a:rPr>
                <a:t>TRIANGULATION</a:t>
              </a:r>
            </a:p>
          </p:txBody>
        </p:sp>
        <p:sp>
          <p:nvSpPr>
            <p:cNvPr id="9" name="Rectangle 8">
              <a:extLst>
                <a:ext uri="{FF2B5EF4-FFF2-40B4-BE49-F238E27FC236}">
                  <a16:creationId xmlns:a16="http://schemas.microsoft.com/office/drawing/2014/main" id="{1F1D32F6-EF57-9144-9738-9E9715862A84}"/>
                </a:ext>
              </a:extLst>
            </p:cNvPr>
            <p:cNvSpPr/>
            <p:nvPr/>
          </p:nvSpPr>
          <p:spPr>
            <a:xfrm>
              <a:off x="6400800" y="2369745"/>
              <a:ext cx="1260000" cy="400110"/>
            </a:xfrm>
            <a:prstGeom prst="rect">
              <a:avLst/>
            </a:prstGeom>
          </p:spPr>
          <p:txBody>
            <a:bodyPr wrap="square">
              <a:spAutoFit/>
            </a:bodyPr>
            <a:lstStyle/>
            <a:p>
              <a:pPr lvl="0" algn="ctr"/>
              <a:r>
                <a:rPr lang="en-US" sz="1000" dirty="0">
                  <a:solidFill>
                    <a:srgbClr val="7B6A67"/>
                  </a:solidFill>
                  <a:latin typeface="Montserrat Light" pitchFamily="2" charset="77"/>
                </a:rPr>
                <a:t>PRESENTING FINDINGS</a:t>
              </a:r>
            </a:p>
          </p:txBody>
        </p:sp>
      </p:grpSp>
    </p:spTree>
    <p:extLst>
      <p:ext uri="{BB962C8B-B14F-4D97-AF65-F5344CB8AC3E}">
        <p14:creationId xmlns:p14="http://schemas.microsoft.com/office/powerpoint/2010/main" val="1208780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1C86D0-E445-234C-B7FC-F01E3892AECA}"/>
              </a:ext>
            </a:extLst>
          </p:cNvPr>
          <p:cNvSpPr>
            <a:spLocks noGrp="1"/>
          </p:cNvSpPr>
          <p:nvPr>
            <p:ph type="title"/>
          </p:nvPr>
        </p:nvSpPr>
        <p:spPr>
          <a:xfrm>
            <a:off x="628650" y="537795"/>
            <a:ext cx="7886700" cy="341632"/>
          </a:xfrm>
        </p:spPr>
        <p:txBody>
          <a:bodyPr/>
          <a:lstStyle/>
          <a:p>
            <a:r>
              <a:rPr lang="fr-FR"/>
              <a:t>RREAL RAP sheets</a:t>
            </a:r>
          </a:p>
        </p:txBody>
      </p:sp>
      <p:pic>
        <p:nvPicPr>
          <p:cNvPr id="4" name="Image 3">
            <a:extLst>
              <a:ext uri="{FF2B5EF4-FFF2-40B4-BE49-F238E27FC236}">
                <a16:creationId xmlns:a16="http://schemas.microsoft.com/office/drawing/2014/main" id="{1B67D997-CD1C-B84D-AFA9-A9C921ECEA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935" y="1203325"/>
            <a:ext cx="6120130" cy="3187065"/>
          </a:xfrm>
          <a:prstGeom prst="rect">
            <a:avLst/>
          </a:prstGeom>
          <a:ln>
            <a:solidFill>
              <a:srgbClr val="2F9C67"/>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5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B8279-DB0A-7B4C-B077-F27EA6AF89BA}"/>
              </a:ext>
            </a:extLst>
          </p:cNvPr>
          <p:cNvSpPr>
            <a:spLocks noGrp="1"/>
          </p:cNvSpPr>
          <p:nvPr>
            <p:ph type="title"/>
          </p:nvPr>
        </p:nvSpPr>
        <p:spPr>
          <a:xfrm>
            <a:off x="628650" y="537795"/>
            <a:ext cx="7886700" cy="341632"/>
          </a:xfrm>
        </p:spPr>
        <p:txBody>
          <a:bodyPr/>
          <a:lstStyle/>
          <a:p>
            <a:r>
              <a:rPr lang="fr-FR"/>
              <a:t>Qualitative analysis software</a:t>
            </a:r>
          </a:p>
        </p:txBody>
      </p:sp>
      <p:sp>
        <p:nvSpPr>
          <p:cNvPr id="3" name="Espace réservé du contenu 2">
            <a:extLst>
              <a:ext uri="{FF2B5EF4-FFF2-40B4-BE49-F238E27FC236}">
                <a16:creationId xmlns:a16="http://schemas.microsoft.com/office/drawing/2014/main" id="{79F3CD8B-DFED-7C4B-988E-E32434965985}"/>
              </a:ext>
            </a:extLst>
          </p:cNvPr>
          <p:cNvSpPr>
            <a:spLocks noGrp="1"/>
          </p:cNvSpPr>
          <p:nvPr>
            <p:ph idx="1"/>
          </p:nvPr>
        </p:nvSpPr>
        <p:spPr/>
        <p:txBody>
          <a:bodyPr/>
          <a:lstStyle/>
          <a:p>
            <a:pPr marL="0" indent="0">
              <a:buNone/>
            </a:pPr>
            <a:r>
              <a:rPr lang="fr-FR" dirty="0" err="1"/>
              <a:t>These</a:t>
            </a:r>
            <a:r>
              <a:rPr lang="fr-FR" dirty="0"/>
              <a:t> packages </a:t>
            </a:r>
            <a:r>
              <a:rPr lang="fr-FR" dirty="0" err="1"/>
              <a:t>include</a:t>
            </a:r>
            <a:r>
              <a:rPr lang="fr-FR" dirty="0"/>
              <a:t>:</a:t>
            </a:r>
          </a:p>
          <a:p>
            <a:pPr marL="361950" indent="-161925"/>
            <a:r>
              <a:rPr lang="fr-FR" dirty="0">
                <a:solidFill>
                  <a:srgbClr val="204669"/>
                </a:solidFill>
                <a:hlinkClick r:id="rId2">
                  <a:extLst>
                    <a:ext uri="{A12FA001-AC4F-418D-AE19-62706E023703}">
                      <ahyp:hlinkClr xmlns:ahyp="http://schemas.microsoft.com/office/drawing/2018/hyperlinkcolor" val="tx"/>
                    </a:ext>
                  </a:extLst>
                </a:hlinkClick>
              </a:rPr>
              <a:t>NVivo</a:t>
            </a:r>
            <a:endParaRPr lang="fr-FR" dirty="0">
              <a:solidFill>
                <a:srgbClr val="204669"/>
              </a:solidFill>
            </a:endParaRPr>
          </a:p>
          <a:p>
            <a:pPr marL="361950" indent="-161925"/>
            <a:r>
              <a:rPr lang="fr-FR" dirty="0">
                <a:solidFill>
                  <a:srgbClr val="204669"/>
                </a:solidFill>
                <a:hlinkClick r:id="rId3">
                  <a:extLst>
                    <a:ext uri="{A12FA001-AC4F-418D-AE19-62706E023703}">
                      <ahyp:hlinkClr xmlns:ahyp="http://schemas.microsoft.com/office/drawing/2018/hyperlinkcolor" val="tx"/>
                    </a:ext>
                  </a:extLst>
                </a:hlinkClick>
              </a:rPr>
              <a:t>Dedoose</a:t>
            </a:r>
            <a:endParaRPr lang="fr-FR" dirty="0">
              <a:solidFill>
                <a:srgbClr val="204669"/>
              </a:solidFill>
            </a:endParaRPr>
          </a:p>
          <a:p>
            <a:pPr marL="361950" indent="-161925"/>
            <a:r>
              <a:rPr lang="fr-FR" dirty="0">
                <a:solidFill>
                  <a:srgbClr val="204669"/>
                </a:solidFill>
                <a:hlinkClick r:id="rId4">
                  <a:extLst>
                    <a:ext uri="{A12FA001-AC4F-418D-AE19-62706E023703}">
                      <ahyp:hlinkClr xmlns:ahyp="http://schemas.microsoft.com/office/drawing/2018/hyperlinkcolor" val="tx"/>
                    </a:ext>
                  </a:extLst>
                </a:hlinkClick>
              </a:rPr>
              <a:t>MAXQDA</a:t>
            </a:r>
            <a:endParaRPr lang="fr-FR" dirty="0">
              <a:solidFill>
                <a:srgbClr val="204669"/>
              </a:solidFill>
            </a:endParaRPr>
          </a:p>
          <a:p>
            <a:pPr marL="361950" indent="-161925"/>
            <a:r>
              <a:rPr lang="fr-FR" dirty="0">
                <a:solidFill>
                  <a:srgbClr val="204669"/>
                </a:solidFill>
                <a:hlinkClick r:id="rId5">
                  <a:extLst>
                    <a:ext uri="{A12FA001-AC4F-418D-AE19-62706E023703}">
                      <ahyp:hlinkClr xmlns:ahyp="http://schemas.microsoft.com/office/drawing/2018/hyperlinkcolor" val="tx"/>
                    </a:ext>
                  </a:extLst>
                </a:hlinkClick>
              </a:rPr>
              <a:t>ATLAS.ti</a:t>
            </a:r>
            <a:endParaRPr lang="fr-FR" dirty="0">
              <a:solidFill>
                <a:srgbClr val="204669"/>
              </a:solidFill>
            </a:endParaRPr>
          </a:p>
          <a:p>
            <a:pPr marL="361950" indent="-161925"/>
            <a:r>
              <a:rPr lang="fr-FR" dirty="0">
                <a:solidFill>
                  <a:srgbClr val="204669"/>
                </a:solidFill>
                <a:hlinkClick r:id="rId6">
                  <a:extLst>
                    <a:ext uri="{A12FA001-AC4F-418D-AE19-62706E023703}">
                      <ahyp:hlinkClr xmlns:ahyp="http://schemas.microsoft.com/office/drawing/2018/hyperlinkcolor" val="tx"/>
                    </a:ext>
                  </a:extLst>
                </a:hlinkClick>
              </a:rPr>
              <a:t>QDA Miner Lite</a:t>
            </a:r>
            <a:endParaRPr lang="fr-FR" dirty="0">
              <a:solidFill>
                <a:srgbClr val="204669"/>
              </a:solidFill>
            </a:endParaRPr>
          </a:p>
        </p:txBody>
      </p:sp>
    </p:spTree>
    <p:extLst>
      <p:ext uri="{BB962C8B-B14F-4D97-AF65-F5344CB8AC3E}">
        <p14:creationId xmlns:p14="http://schemas.microsoft.com/office/powerpoint/2010/main" val="537158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B8279-DB0A-7B4C-B077-F27EA6AF89BA}"/>
              </a:ext>
            </a:extLst>
          </p:cNvPr>
          <p:cNvSpPr>
            <a:spLocks noGrp="1"/>
          </p:cNvSpPr>
          <p:nvPr>
            <p:ph type="title"/>
          </p:nvPr>
        </p:nvSpPr>
        <p:spPr/>
        <p:txBody>
          <a:bodyPr/>
          <a:lstStyle/>
          <a:p>
            <a:r>
              <a:rPr lang="fr-FR"/>
              <a:t>Descriptive analysis</a:t>
            </a:r>
          </a:p>
        </p:txBody>
      </p:sp>
      <p:sp>
        <p:nvSpPr>
          <p:cNvPr id="3" name="Espace réservé du contenu 2">
            <a:extLst>
              <a:ext uri="{FF2B5EF4-FFF2-40B4-BE49-F238E27FC236}">
                <a16:creationId xmlns:a16="http://schemas.microsoft.com/office/drawing/2014/main" id="{FB069BDC-07FB-ED49-9697-C78FAEC3195F}"/>
              </a:ext>
            </a:extLst>
          </p:cNvPr>
          <p:cNvSpPr>
            <a:spLocks noGrp="1"/>
          </p:cNvSpPr>
          <p:nvPr>
            <p:ph idx="1"/>
          </p:nvPr>
        </p:nvSpPr>
        <p:spPr>
          <a:xfrm>
            <a:off x="628650" y="1203325"/>
            <a:ext cx="7886700" cy="3263504"/>
          </a:xfrm>
        </p:spPr>
        <p:txBody>
          <a:bodyPr>
            <a:normAutofit/>
          </a:bodyPr>
          <a:lstStyle/>
          <a:p>
            <a:pPr marL="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Pros:</a:t>
            </a:r>
          </a:p>
          <a:p>
            <a:pPr marL="361950" indent="-161925"/>
            <a:r>
              <a:rPr lang="fr-FR"/>
              <a:t>Less time consuming.</a:t>
            </a:r>
          </a:p>
          <a:p>
            <a:pPr marL="361950" indent="-161925"/>
            <a:r>
              <a:rPr lang="fr-FR"/>
              <a:t>Easier to manage, organize, and move around when you have lots of data.</a:t>
            </a:r>
          </a:p>
          <a:p>
            <a:pPr marL="361950" indent="-161925"/>
            <a:r>
              <a:rPr lang="fr-FR"/>
              <a:t>Easier to work with multiple coders (if everyone has the software).</a:t>
            </a:r>
          </a:p>
          <a:p>
            <a:pPr marL="361950" indent="-161925"/>
            <a:r>
              <a:rPr lang="fr-FR"/>
              <a:t>Some packages can also manage photos, audio, videos, and spreadsheet data.</a:t>
            </a:r>
          </a:p>
          <a:p>
            <a:pPr marL="361950" indent="-161925"/>
            <a:r>
              <a:rPr lang="fr-FR"/>
              <a:t>The use of software can be perceived as more credible, which can make findings more convincing.</a:t>
            </a:r>
          </a:p>
          <a:p>
            <a:pPr marL="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Cons:</a:t>
            </a:r>
          </a:p>
          <a:p>
            <a:pPr marL="361950" indent="-161925"/>
            <a:r>
              <a:rPr lang="fr-FR"/>
              <a:t>Many of the better options are expensive although these have ‘free trials’ available. </a:t>
            </a:r>
          </a:p>
          <a:p>
            <a:pPr marL="361950" indent="-161925"/>
            <a:r>
              <a:rPr lang="fr-FR"/>
              <a:t>You need in-depth training on the specific packages to be able to use them, whereas most people are already familiar with Word and Excel.</a:t>
            </a:r>
          </a:p>
          <a:p>
            <a:pPr marL="361950" indent="-161925"/>
            <a:r>
              <a:rPr lang="fr-FR"/>
              <a:t>All coders would need access to the software, whereas they likely already have Word and Excel.</a:t>
            </a:r>
          </a:p>
        </p:txBody>
      </p:sp>
    </p:spTree>
    <p:extLst>
      <p:ext uri="{BB962C8B-B14F-4D97-AF65-F5344CB8AC3E}">
        <p14:creationId xmlns:p14="http://schemas.microsoft.com/office/powerpoint/2010/main" val="3236686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38608-3DF9-CA44-9D0B-016B0669B6D0}"/>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0AABB306-0B6C-8E40-9375-8A103765A968}"/>
              </a:ext>
            </a:extLst>
          </p:cNvPr>
          <p:cNvSpPr>
            <a:spLocks noGrp="1"/>
          </p:cNvSpPr>
          <p:nvPr>
            <p:ph idx="1"/>
          </p:nvPr>
        </p:nvSpPr>
        <p:spPr>
          <a:xfrm>
            <a:off x="628651" y="1369219"/>
            <a:ext cx="5995988" cy="3263504"/>
          </a:xfrm>
        </p:spPr>
        <p:txBody>
          <a:bodyPr>
            <a:normAutofit/>
          </a:bodyPr>
          <a:lstStyle/>
          <a:p>
            <a:r>
              <a:rPr lang="fr-FR"/>
              <a:t>There are many ways to analyse qualitative data, and thematic analysis is one of these. Thematic analysis is possible to do simply on Word or Excel software.</a:t>
            </a:r>
          </a:p>
          <a:p>
            <a:r>
              <a:rPr lang="fr-FR"/>
              <a:t>Steps to thematic analysis include:</a:t>
            </a:r>
          </a:p>
          <a:p>
            <a:pPr marL="533400" indent="-161925">
              <a:buClr>
                <a:srgbClr val="2F9C67"/>
              </a:buClr>
              <a:buSzPct val="70000"/>
              <a:buFont typeface="Wingdings" pitchFamily="2" charset="2"/>
              <a:buChar char="Ø"/>
            </a:pPr>
            <a:r>
              <a:rPr lang="fr-FR"/>
              <a:t>Translation and transcription</a:t>
            </a:r>
          </a:p>
          <a:p>
            <a:pPr marL="533400" indent="-161925">
              <a:buClr>
                <a:srgbClr val="2F9C67"/>
              </a:buClr>
              <a:buSzPct val="70000"/>
              <a:buFont typeface="Wingdings" pitchFamily="2" charset="2"/>
              <a:buChar char="Ø"/>
            </a:pPr>
            <a:r>
              <a:rPr lang="fr-FR"/>
              <a:t>Coding – including decided whether to use inductive or deductive coding and developing a coding book</a:t>
            </a:r>
          </a:p>
          <a:p>
            <a:pPr marL="533400" indent="-161925">
              <a:buClr>
                <a:srgbClr val="2F9C67"/>
              </a:buClr>
              <a:buSzPct val="70000"/>
              <a:buFont typeface="Wingdings" pitchFamily="2" charset="2"/>
              <a:buChar char="Ø"/>
            </a:pPr>
            <a:r>
              <a:rPr lang="fr-FR"/>
              <a:t>Identifying and grouping themes from the data</a:t>
            </a:r>
          </a:p>
          <a:p>
            <a:pPr marL="533400" indent="-161925">
              <a:buClr>
                <a:srgbClr val="2F9C67"/>
              </a:buClr>
              <a:buSzPct val="70000"/>
              <a:buFont typeface="Wingdings" pitchFamily="2" charset="2"/>
              <a:buChar char="Ø"/>
            </a:pPr>
            <a:r>
              <a:rPr lang="fr-FR"/>
              <a:t>Reporting key findings</a:t>
            </a:r>
          </a:p>
        </p:txBody>
      </p:sp>
    </p:spTree>
    <p:extLst>
      <p:ext uri="{BB962C8B-B14F-4D97-AF65-F5344CB8AC3E}">
        <p14:creationId xmlns:p14="http://schemas.microsoft.com/office/powerpoint/2010/main" val="3704335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38608-3DF9-CA44-9D0B-016B0669B6D0}"/>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0AABB306-0B6C-8E40-9375-8A103765A968}"/>
              </a:ext>
            </a:extLst>
          </p:cNvPr>
          <p:cNvSpPr>
            <a:spLocks noGrp="1"/>
          </p:cNvSpPr>
          <p:nvPr>
            <p:ph idx="1"/>
          </p:nvPr>
        </p:nvSpPr>
        <p:spPr>
          <a:xfrm>
            <a:off x="628651" y="1369219"/>
            <a:ext cx="5995988" cy="3263504"/>
          </a:xfrm>
        </p:spPr>
        <p:txBody>
          <a:bodyPr>
            <a:normAutofit/>
          </a:bodyPr>
          <a:lstStyle/>
          <a:p>
            <a:r>
              <a:rPr lang="fr-FR"/>
              <a:t>Rapid Assessment Procedure (RAP) sheets developed by RREAL are another approach to rapidly analysing qualitative data as it is being generated.</a:t>
            </a:r>
          </a:p>
          <a:p>
            <a:r>
              <a:rPr lang="fr-FR"/>
              <a:t>Computer software packages dedicated to analysing qualitative data are used increasingly by social scientists, and there are a number of pros and cons related to their use.</a:t>
            </a:r>
          </a:p>
        </p:txBody>
      </p:sp>
    </p:spTree>
    <p:extLst>
      <p:ext uri="{BB962C8B-B14F-4D97-AF65-F5344CB8AC3E}">
        <p14:creationId xmlns:p14="http://schemas.microsoft.com/office/powerpoint/2010/main" val="180536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D3C3F20-0342-3E4B-B5C6-FE9958F8DB3F}"/>
              </a:ext>
            </a:extLst>
          </p:cNvPr>
          <p:cNvSpPr>
            <a:spLocks noGrp="1"/>
          </p:cNvSpPr>
          <p:nvPr>
            <p:ph type="title"/>
          </p:nvPr>
        </p:nvSpPr>
        <p:spPr>
          <a:xfrm>
            <a:off x="628650" y="537795"/>
            <a:ext cx="7886700" cy="341632"/>
          </a:xfrm>
        </p:spPr>
        <p:txBody>
          <a:bodyPr/>
          <a:lstStyle/>
          <a:p>
            <a:r>
              <a:rPr lang="fr-FR"/>
              <a:t>Key Informant Interviews</a:t>
            </a:r>
          </a:p>
        </p:txBody>
      </p:sp>
      <p:sp>
        <p:nvSpPr>
          <p:cNvPr id="5" name="Espace réservé du contenu 4">
            <a:extLst>
              <a:ext uri="{FF2B5EF4-FFF2-40B4-BE49-F238E27FC236}">
                <a16:creationId xmlns:a16="http://schemas.microsoft.com/office/drawing/2014/main" id="{A639E8D3-CD5E-7B46-9120-5D9EF8D92E6F}"/>
              </a:ext>
            </a:extLst>
          </p:cNvPr>
          <p:cNvSpPr>
            <a:spLocks noGrp="1"/>
          </p:cNvSpPr>
          <p:nvPr>
            <p:ph idx="1"/>
          </p:nvPr>
        </p:nvSpPr>
        <p:spPr>
          <a:xfrm>
            <a:off x="628650" y="1369219"/>
            <a:ext cx="5478852" cy="3263504"/>
          </a:xfrm>
        </p:spPr>
        <p:txBody>
          <a:bodyPr>
            <a:normAutofit/>
          </a:bodyPr>
          <a:lstStyle/>
          <a:p>
            <a:r>
              <a:rPr lang="fr-FR"/>
              <a:t>Held with people who can provide detailed information around the topic you want to know more on. </a:t>
            </a:r>
          </a:p>
          <a:p>
            <a:r>
              <a:rPr lang="fr-FR"/>
              <a:t>Use a set of predefined questions or a topic guide covering the area of interest. </a:t>
            </a:r>
          </a:p>
          <a:p>
            <a:r>
              <a:rPr lang="fr-FR"/>
              <a:t>Allow interviewees/key informants to provide both first-hand experiences and personal opinions.  </a:t>
            </a:r>
          </a:p>
          <a:p>
            <a:r>
              <a:rPr lang="fr-FR"/>
              <a:t>A helpful method when seeking information on sensitive issues that are difficult to discuss in a wider group. </a:t>
            </a:r>
          </a:p>
          <a:p>
            <a:r>
              <a:rPr lang="fr-FR"/>
              <a:t>Also suitable when engaging vulnerable individuals who are difficult to reach and/or who require extra time to build trust on a one-to-one level. </a:t>
            </a:r>
          </a:p>
        </p:txBody>
      </p:sp>
    </p:spTree>
    <p:extLst>
      <p:ext uri="{BB962C8B-B14F-4D97-AF65-F5344CB8AC3E}">
        <p14:creationId xmlns:p14="http://schemas.microsoft.com/office/powerpoint/2010/main" val="314168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Observations</a:t>
            </a:r>
          </a:p>
        </p:txBody>
      </p:sp>
      <p:sp>
        <p:nvSpPr>
          <p:cNvPr id="5" name="Espace réservé du contenu 4">
            <a:extLst>
              <a:ext uri="{FF2B5EF4-FFF2-40B4-BE49-F238E27FC236}">
                <a16:creationId xmlns:a16="http://schemas.microsoft.com/office/drawing/2014/main" id="{BD260475-7DF5-B547-A1FE-0CC6A1EE301E}"/>
              </a:ext>
            </a:extLst>
          </p:cNvPr>
          <p:cNvSpPr>
            <a:spLocks noGrp="1"/>
          </p:cNvSpPr>
          <p:nvPr>
            <p:ph idx="1"/>
          </p:nvPr>
        </p:nvSpPr>
        <p:spPr>
          <a:xfrm>
            <a:off x="628650" y="1369219"/>
            <a:ext cx="5279781" cy="3263504"/>
          </a:xfrm>
        </p:spPr>
        <p:txBody>
          <a:bodyPr/>
          <a:lstStyle/>
          <a:p>
            <a:r>
              <a:rPr lang="fr-FR"/>
              <a:t>When the researcher observes participants ongoing behaviour in a natural situation and takes very detailed notes. </a:t>
            </a:r>
          </a:p>
          <a:p>
            <a:r>
              <a:rPr lang="fr-FR"/>
              <a:t>Allow for thorough documentation of what people do in a given scenario and can provide direct information on their actions and behaviours. </a:t>
            </a:r>
          </a:p>
          <a:p>
            <a:r>
              <a:rPr lang="fr-FR"/>
              <a:t>Can be used to verify information collected verbally from participants – is what they say they do actually what they do? </a:t>
            </a:r>
          </a:p>
          <a:p>
            <a:pPr marL="0" indent="0">
              <a:buNone/>
            </a:pPr>
            <a:endParaRPr lang="fr-FR"/>
          </a:p>
        </p:txBody>
      </p:sp>
      <p:grpSp>
        <p:nvGrpSpPr>
          <p:cNvPr id="4" name="Groupe 3">
            <a:extLst>
              <a:ext uri="{FF2B5EF4-FFF2-40B4-BE49-F238E27FC236}">
                <a16:creationId xmlns:a16="http://schemas.microsoft.com/office/drawing/2014/main" id="{CAFB462F-C75A-9D44-BDF5-7FA2AEAB1967}"/>
              </a:ext>
            </a:extLst>
          </p:cNvPr>
          <p:cNvGrpSpPr/>
          <p:nvPr/>
        </p:nvGrpSpPr>
        <p:grpSpPr>
          <a:xfrm>
            <a:off x="7103356" y="367818"/>
            <a:ext cx="1584176" cy="1584176"/>
            <a:chOff x="7103356" y="367818"/>
            <a:chExt cx="1584176" cy="1584176"/>
          </a:xfrm>
        </p:grpSpPr>
        <p:sp>
          <p:nvSpPr>
            <p:cNvPr id="6" name="Ellipse 5">
              <a:extLst>
                <a:ext uri="{FF2B5EF4-FFF2-40B4-BE49-F238E27FC236}">
                  <a16:creationId xmlns:a16="http://schemas.microsoft.com/office/drawing/2014/main" id="{A5760C0A-647E-8445-9669-C6A0C293711C}"/>
                </a:ext>
              </a:extLst>
            </p:cNvPr>
            <p:cNvSpPr/>
            <p:nvPr/>
          </p:nvSpPr>
          <p:spPr>
            <a:xfrm>
              <a:off x="7103356" y="367818"/>
              <a:ext cx="1584176" cy="1584176"/>
            </a:xfrm>
            <a:prstGeom prst="ellipse">
              <a:avLst/>
            </a:prstGeom>
            <a:solidFill>
              <a:srgbClr val="204669">
                <a:alpha val="10000"/>
              </a:srgbClr>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B051E02-7CAF-B34F-9068-DC43D3D82CD3}"/>
                </a:ext>
              </a:extLst>
            </p:cNvPr>
            <p:cNvPicPr>
              <a:picLocks noChangeAspect="1"/>
            </p:cNvPicPr>
            <p:nvPr/>
          </p:nvPicPr>
          <p:blipFill>
            <a:blip r:embed="rId2"/>
            <a:stretch>
              <a:fillRect/>
            </a:stretch>
          </p:blipFill>
          <p:spPr>
            <a:xfrm>
              <a:off x="7456626" y="627534"/>
              <a:ext cx="807638" cy="1093266"/>
            </a:xfrm>
            <a:prstGeom prst="rect">
              <a:avLst/>
            </a:prstGeom>
          </p:spPr>
        </p:pic>
      </p:grpSp>
    </p:spTree>
    <p:extLst>
      <p:ext uri="{BB962C8B-B14F-4D97-AF65-F5344CB8AC3E}">
        <p14:creationId xmlns:p14="http://schemas.microsoft.com/office/powerpoint/2010/main" val="244209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Focus group discussions</a:t>
            </a:r>
          </a:p>
        </p:txBody>
      </p:sp>
      <p:sp>
        <p:nvSpPr>
          <p:cNvPr id="5" name="Espace réservé du contenu 4">
            <a:extLst>
              <a:ext uri="{FF2B5EF4-FFF2-40B4-BE49-F238E27FC236}">
                <a16:creationId xmlns:a16="http://schemas.microsoft.com/office/drawing/2014/main" id="{0EB08C61-32DC-3D4D-BB8E-98A201B603AF}"/>
              </a:ext>
            </a:extLst>
          </p:cNvPr>
          <p:cNvSpPr>
            <a:spLocks noGrp="1"/>
          </p:cNvSpPr>
          <p:nvPr>
            <p:ph idx="1"/>
          </p:nvPr>
        </p:nvSpPr>
        <p:spPr>
          <a:xfrm>
            <a:off x="628650" y="1369219"/>
            <a:ext cx="5714398" cy="3263504"/>
          </a:xfrm>
        </p:spPr>
        <p:txBody>
          <a:bodyPr/>
          <a:lstStyle/>
          <a:p>
            <a:r>
              <a:rPr lang="fr-FR"/>
              <a:t>Involve in-depth discussion with a group of people about their experiences and beliefs on a certain topic. </a:t>
            </a:r>
          </a:p>
          <a:p>
            <a:r>
              <a:rPr lang="fr-FR"/>
              <a:t>Based on a pre-set group of questions or a topic guide covering the area of interest. </a:t>
            </a:r>
          </a:p>
          <a:p>
            <a:r>
              <a:rPr lang="fr-FR"/>
              <a:t>Allow for members of the group to agree or disagree, which gives insight into the range of ideas and opinions, and levels of agreement and consistency. </a:t>
            </a:r>
          </a:p>
        </p:txBody>
      </p:sp>
    </p:spTree>
    <p:extLst>
      <p:ext uri="{BB962C8B-B14F-4D97-AF65-F5344CB8AC3E}">
        <p14:creationId xmlns:p14="http://schemas.microsoft.com/office/powerpoint/2010/main" val="391646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Thematic analysis</a:t>
            </a:r>
          </a:p>
        </p:txBody>
      </p:sp>
      <p:sp>
        <p:nvSpPr>
          <p:cNvPr id="9" name="Espace réservé du contenu 8">
            <a:extLst>
              <a:ext uri="{FF2B5EF4-FFF2-40B4-BE49-F238E27FC236}">
                <a16:creationId xmlns:a16="http://schemas.microsoft.com/office/drawing/2014/main" id="{56BB3FAD-5608-6D42-8B84-27BB9AF70C5D}"/>
              </a:ext>
            </a:extLst>
          </p:cNvPr>
          <p:cNvSpPr>
            <a:spLocks noGrp="1"/>
          </p:cNvSpPr>
          <p:nvPr>
            <p:ph idx="1"/>
          </p:nvPr>
        </p:nvSpPr>
        <p:spPr/>
        <p:txBody>
          <a:bodyPr/>
          <a:lstStyle/>
          <a:p>
            <a:pPr marL="0" indent="0">
              <a:buNone/>
            </a:pPr>
            <a:r>
              <a:rPr lang="fr-FR"/>
              <a:t>Let us consider the data:</a:t>
            </a:r>
          </a:p>
          <a:p>
            <a:pPr marL="361950" indent="-161925"/>
            <a:r>
              <a:rPr lang="fr-FR"/>
              <a:t>The analysis of interview, focus group and observation data can be quite complex.</a:t>
            </a:r>
          </a:p>
          <a:p>
            <a:pPr marL="361950" indent="-161925"/>
            <a:r>
              <a:rPr lang="fr-FR"/>
              <a:t>It involves the analysis of both verbal and non-verbal communication.</a:t>
            </a:r>
          </a:p>
          <a:p>
            <a:pPr marL="361950" indent="-161925"/>
            <a:r>
              <a:rPr lang="fr-FR"/>
              <a:t>The words and behaviours of participants will provide answers to the research question. </a:t>
            </a:r>
          </a:p>
          <a:p>
            <a:endParaRPr lang="fr-FR"/>
          </a:p>
          <a:p>
            <a:endParaRPr lang="fr-FR"/>
          </a:p>
        </p:txBody>
      </p:sp>
    </p:spTree>
    <p:extLst>
      <p:ext uri="{BB962C8B-B14F-4D97-AF65-F5344CB8AC3E}">
        <p14:creationId xmlns:p14="http://schemas.microsoft.com/office/powerpoint/2010/main" val="316277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p:txBody>
          <a:bodyPr/>
          <a:lstStyle/>
          <a:p>
            <a:r>
              <a:rPr lang="fr-FR"/>
              <a:t>Step 1: </a:t>
            </a:r>
            <a:r>
              <a:rPr lang="fr-FR" b="0">
                <a:latin typeface="Montserrat Light" pitchFamily="2" charset="77"/>
              </a:rPr>
              <a:t>Transcription and translation</a:t>
            </a: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0" y="1369219"/>
            <a:ext cx="6157161" cy="2259505"/>
          </a:xfrm>
        </p:spPr>
        <p:txBody>
          <a:bodyPr/>
          <a:lstStyle/>
          <a:p>
            <a:r>
              <a:rPr lang="fr-FR"/>
              <a:t>If you recorded the discussion sessions or interviews, you will be able to produce a word-for-word transcript.</a:t>
            </a:r>
          </a:p>
          <a:p>
            <a:r>
              <a:rPr lang="fr-FR"/>
              <a:t>If time is short, you can choose to listen to the recording in real time and just take notes or note the most important points, rather than typing each word.</a:t>
            </a:r>
          </a:p>
          <a:p>
            <a:r>
              <a:rPr lang="fr-FR"/>
              <a:t>Translate the transcripts if the discussions were recorded in a language different from the language in which the analysis will take place.</a:t>
            </a:r>
          </a:p>
          <a:p>
            <a:r>
              <a:rPr lang="fr-FR"/>
              <a:t>If time is short, you may choose to transcribe directly into the target language.</a:t>
            </a:r>
          </a:p>
          <a:p>
            <a:r>
              <a:rPr lang="fr-FR"/>
              <a:t>If it was not possible to record the discussions (for example, if the participants did not agree to be recorded), you will need to work from your notes. </a:t>
            </a:r>
          </a:p>
        </p:txBody>
      </p:sp>
      <p:sp>
        <p:nvSpPr>
          <p:cNvPr id="6" name="Rectangle : coins arrondis 5">
            <a:extLst>
              <a:ext uri="{FF2B5EF4-FFF2-40B4-BE49-F238E27FC236}">
                <a16:creationId xmlns:a16="http://schemas.microsoft.com/office/drawing/2014/main" id="{D16EC513-310B-7A42-95AF-F874B6DBECAA}"/>
              </a:ext>
            </a:extLst>
          </p:cNvPr>
          <p:cNvSpPr/>
          <p:nvPr/>
        </p:nvSpPr>
        <p:spPr>
          <a:xfrm>
            <a:off x="869214" y="3748322"/>
            <a:ext cx="2307123" cy="587141"/>
          </a:xfrm>
          <a:prstGeom prst="round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r>
              <a:rPr lang="fr-FR" sz="1200" dirty="0">
                <a:solidFill>
                  <a:prstClr val="white"/>
                </a:solidFill>
                <a:latin typeface="Montserrat Light" pitchFamily="2" charset="77"/>
              </a:rPr>
              <a:t>CHALLENGES / TOP TIPS?</a:t>
            </a:r>
          </a:p>
        </p:txBody>
      </p:sp>
    </p:spTree>
    <p:extLst>
      <p:ext uri="{BB962C8B-B14F-4D97-AF65-F5344CB8AC3E}">
        <p14:creationId xmlns:p14="http://schemas.microsoft.com/office/powerpoint/2010/main" val="353657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p:txBody>
          <a:bodyPr/>
          <a:lstStyle/>
          <a:p>
            <a:r>
              <a:rPr lang="fr-FR"/>
              <a:t>Step 2: </a:t>
            </a:r>
            <a:r>
              <a:rPr lang="fr-FR" b="0">
                <a:latin typeface="Montserrat Light" pitchFamily="2" charset="77"/>
              </a:rPr>
              <a:t>Coding</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0" y="1369219"/>
            <a:ext cx="5801026" cy="3263504"/>
          </a:xfrm>
        </p:spPr>
        <p:txBody>
          <a:bodyPr>
            <a:normAutofit/>
          </a:bodyPr>
          <a:lstStyle/>
          <a:p>
            <a:r>
              <a:rPr lang="fr-FR"/>
              <a:t>Once the transcribing and translation is done, the next step is reading and coding the data in the transcripts or notes.  </a:t>
            </a:r>
          </a:p>
          <a:p>
            <a:r>
              <a:rPr lang="fr-FR"/>
              <a:t>A code is usually a word or a phrase that represents a recurring theme or idea in the data. </a:t>
            </a:r>
          </a:p>
          <a:p>
            <a:r>
              <a:rPr lang="fr-FR"/>
              <a:t>There are many ways this can be done, and the best way will depend on the amount and type of data you need to analyse and how specific the research question is, as well as the preferences of the analyst. </a:t>
            </a:r>
          </a:p>
          <a:p>
            <a:r>
              <a:rPr lang="fr-FR"/>
              <a:t>We will give two examples here, using the common software programs Word and Excel.</a:t>
            </a:r>
          </a:p>
        </p:txBody>
      </p:sp>
    </p:spTree>
    <p:extLst>
      <p:ext uri="{BB962C8B-B14F-4D97-AF65-F5344CB8AC3E}">
        <p14:creationId xmlns:p14="http://schemas.microsoft.com/office/powerpoint/2010/main" val="187596136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1590</TotalTime>
  <Words>1544</Words>
  <Application>Microsoft Macintosh PowerPoint</Application>
  <PresentationFormat>On-screen Show (16:9)</PresentationFormat>
  <Paragraphs>139</Paragraphs>
  <Slides>26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vt:lpstr>
      <vt:lpstr>Calibri</vt:lpstr>
      <vt:lpstr>Calibri Light</vt:lpstr>
      <vt:lpstr>Montserrat</vt:lpstr>
      <vt:lpstr>Montserrat Light</vt:lpstr>
      <vt:lpstr>Open Sans</vt:lpstr>
      <vt:lpstr>Open Sans Light</vt:lpstr>
      <vt:lpstr>Open Sans Semibold</vt:lpstr>
      <vt:lpstr>OpenSans-Light</vt:lpstr>
      <vt:lpstr>Wingdings</vt:lpstr>
      <vt:lpstr>Thème Office</vt:lpstr>
      <vt:lpstr>Conception personnalisée</vt:lpstr>
      <vt:lpstr>PowerPoint Presentation</vt:lpstr>
      <vt:lpstr>LEARNING OUTCOMES</vt:lpstr>
      <vt:lpstr>Key questions in social science research</vt:lpstr>
      <vt:lpstr>Key Informant Interviews</vt:lpstr>
      <vt:lpstr>Observations</vt:lpstr>
      <vt:lpstr>Focus group discussions</vt:lpstr>
      <vt:lpstr>Thematic analysis</vt:lpstr>
      <vt:lpstr>Step 1: Transcription and translation</vt:lpstr>
      <vt:lpstr>Step 2: Coding</vt:lpstr>
      <vt:lpstr>Step 2: Coding</vt:lpstr>
      <vt:lpstr>Step 2: Coding</vt:lpstr>
      <vt:lpstr>Step 2: Coding</vt:lpstr>
      <vt:lpstr>Step 2: Coding</vt:lpstr>
      <vt:lpstr>exercise</vt:lpstr>
      <vt:lpstr>Step 3: Identifying and grouping themes</vt:lpstr>
      <vt:lpstr>Step 3: Identifying and grouping themes</vt:lpstr>
      <vt:lpstr>Step 3: Identifying and grouping themes</vt:lpstr>
      <vt:lpstr>Step 3: Identifying and grouping themes</vt:lpstr>
      <vt:lpstr>Step 3: Identifying and grouping themes</vt:lpstr>
      <vt:lpstr>Step 3: Identifying and grouping themes</vt:lpstr>
      <vt:lpstr>Step 4: Key findings</vt:lpstr>
      <vt:lpstr>RREAL RAP sheets</vt:lpstr>
      <vt:lpstr>Qualitative analysis software</vt:lpstr>
      <vt:lpstr>Descriptive analysis</vt:lpstr>
      <vt:lpstr>Summary</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 </cp:lastModifiedBy>
  <cp:revision>52</cp:revision>
  <cp:lastPrinted>2022-03-21T12:05:02Z</cp:lastPrinted>
  <dcterms:created xsi:type="dcterms:W3CDTF">2022-03-21T09:09:42Z</dcterms:created>
  <dcterms:modified xsi:type="dcterms:W3CDTF">2022-05-12T11:04:02Z</dcterms:modified>
</cp:coreProperties>
</file>