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20"/>
  </p:notesMasterIdLst>
  <p:sldIdLst>
    <p:sldId id="257" r:id="rId3"/>
    <p:sldId id="259" r:id="rId4"/>
    <p:sldId id="287" r:id="rId5"/>
    <p:sldId id="337" r:id="rId6"/>
    <p:sldId id="393" r:id="rId7"/>
    <p:sldId id="394" r:id="rId8"/>
    <p:sldId id="395" r:id="rId9"/>
    <p:sldId id="364" r:id="rId10"/>
    <p:sldId id="365" r:id="rId11"/>
    <p:sldId id="366" r:id="rId12"/>
    <p:sldId id="378" r:id="rId13"/>
    <p:sldId id="380" r:id="rId14"/>
    <p:sldId id="396" r:id="rId15"/>
    <p:sldId id="379" r:id="rId16"/>
    <p:sldId id="397" r:id="rId17"/>
    <p:sldId id="398" r:id="rId18"/>
    <p:sldId id="377" r:id="rId1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53" userDrawn="1">
          <p15:clr>
            <a:srgbClr val="A4A3A4"/>
          </p15:clr>
        </p15:guide>
        <p15:guide id="2" pos="4626" userDrawn="1">
          <p15:clr>
            <a:srgbClr val="A4A3A4"/>
          </p15:clr>
        </p15:guide>
        <p15:guide id="3" orient="horz" pos="758" userDrawn="1">
          <p15:clr>
            <a:srgbClr val="A4A3A4"/>
          </p15:clr>
        </p15:guide>
        <p15:guide id="4" orient="horz" pos="2663" userDrawn="1">
          <p15:clr>
            <a:srgbClr val="A4A3A4"/>
          </p15:clr>
        </p15:guide>
        <p15:guide id="5" pos="544" userDrawn="1">
          <p15:clr>
            <a:srgbClr val="A4A3A4"/>
          </p15:clr>
        </p15:guide>
        <p15:guide id="6" pos="34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9C67"/>
    <a:srgbClr val="204669"/>
    <a:srgbClr val="E4E6ED"/>
    <a:srgbClr val="EEF5EF"/>
    <a:srgbClr val="EEECEB"/>
    <a:srgbClr val="FCCF9E"/>
    <a:srgbClr val="D90368"/>
    <a:srgbClr val="7B6A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60"/>
    <p:restoredTop sz="94674"/>
  </p:normalViewPr>
  <p:slideViewPr>
    <p:cSldViewPr snapToGrid="0" snapToObjects="1" showGuides="1">
      <p:cViewPr varScale="1">
        <p:scale>
          <a:sx n="137" d="100"/>
          <a:sy n="137" d="100"/>
        </p:scale>
        <p:origin x="192" y="264"/>
      </p:cViewPr>
      <p:guideLst>
        <p:guide orient="horz" pos="1053"/>
        <p:guide pos="4626"/>
        <p:guide orient="horz" pos="758"/>
        <p:guide orient="horz" pos="2663"/>
        <p:guide pos="544"/>
        <p:guide pos="347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8EE946-92E7-044D-B749-2FAAC043E737}" type="doc">
      <dgm:prSet loTypeId="urn:microsoft.com/office/officeart/2005/8/layout/default" loCatId="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EA3416F1-F63E-434D-8F19-692792B7CE43}">
      <dgm:prSet phldrT="[Text]" custT="1"/>
      <dgm:spPr>
        <a:solidFill>
          <a:srgbClr val="2F9C67">
            <a:alpha val="10000"/>
          </a:srgbClr>
        </a:solidFill>
        <a:ln w="6350">
          <a:solidFill>
            <a:srgbClr val="2F9C67"/>
          </a:solidFill>
        </a:ln>
      </dgm:spPr>
      <dgm:t>
        <a:bodyPr/>
        <a:lstStyle/>
        <a:p>
          <a:r>
            <a:rPr lang="en-US" sz="900" b="0" i="0" dirty="0">
              <a:solidFill>
                <a:srgbClr val="2F9C67"/>
              </a:solidFill>
              <a:latin typeface="Montserrat Light" pitchFamily="2" charset="77"/>
            </a:rPr>
            <a:t>Government policy and strategy documents)</a:t>
          </a:r>
        </a:p>
      </dgm:t>
    </dgm:pt>
    <dgm:pt modelId="{34A4AFB6-04FA-5A41-99D0-9C2F99D4AD48}" type="parTrans" cxnId="{BFAA524B-CC28-3147-ABAE-0478E1BCC914}">
      <dgm:prSet/>
      <dgm:spPr/>
      <dgm:t>
        <a:bodyPr/>
        <a:lstStyle/>
        <a:p>
          <a:endParaRPr lang="en-US" sz="1000"/>
        </a:p>
      </dgm:t>
    </dgm:pt>
    <dgm:pt modelId="{67A3637F-E95D-6449-9E58-B78969846BE9}" type="sibTrans" cxnId="{BFAA524B-CC28-3147-ABAE-0478E1BCC914}">
      <dgm:prSet/>
      <dgm:spPr/>
      <dgm:t>
        <a:bodyPr/>
        <a:lstStyle/>
        <a:p>
          <a:endParaRPr lang="en-US" sz="1000"/>
        </a:p>
      </dgm:t>
    </dgm:pt>
    <dgm:pt modelId="{F35227B2-8454-D24E-8FB9-26C2FDD0E700}">
      <dgm:prSet phldrT="[Text]" custT="1"/>
      <dgm:spPr>
        <a:solidFill>
          <a:srgbClr val="2F9C67">
            <a:alpha val="10000"/>
          </a:srgbClr>
        </a:solidFill>
        <a:ln w="6350">
          <a:solidFill>
            <a:srgbClr val="2F9C67"/>
          </a:solidFill>
        </a:ln>
      </dgm:spPr>
      <dgm:t>
        <a:bodyPr/>
        <a:lstStyle/>
        <a:p>
          <a:r>
            <a:rPr lang="en-US" sz="900" b="0" i="0" dirty="0">
              <a:solidFill>
                <a:srgbClr val="2F9C67"/>
              </a:solidFill>
              <a:latin typeface="Montserrat Light" pitchFamily="2" charset="77"/>
            </a:rPr>
            <a:t>Published academic journal articles</a:t>
          </a:r>
        </a:p>
      </dgm:t>
    </dgm:pt>
    <dgm:pt modelId="{63AE5E1D-6DA5-814C-A2FD-2D09E72BA176}" type="parTrans" cxnId="{EFC8BCDE-F91F-2E42-ACBD-6F18407BBB1F}">
      <dgm:prSet/>
      <dgm:spPr/>
      <dgm:t>
        <a:bodyPr/>
        <a:lstStyle/>
        <a:p>
          <a:endParaRPr lang="en-US" sz="1000"/>
        </a:p>
      </dgm:t>
    </dgm:pt>
    <dgm:pt modelId="{DD18043B-F47D-7740-ABAF-C75FAF4494FC}" type="sibTrans" cxnId="{EFC8BCDE-F91F-2E42-ACBD-6F18407BBB1F}">
      <dgm:prSet/>
      <dgm:spPr/>
      <dgm:t>
        <a:bodyPr/>
        <a:lstStyle/>
        <a:p>
          <a:endParaRPr lang="en-US" sz="1000"/>
        </a:p>
      </dgm:t>
    </dgm:pt>
    <dgm:pt modelId="{571F3A7C-ADED-414D-8219-C1EEF1571F86}">
      <dgm:prSet phldrT="[Text]" custT="1"/>
      <dgm:spPr>
        <a:solidFill>
          <a:srgbClr val="2F9C67">
            <a:alpha val="10000"/>
          </a:srgbClr>
        </a:solidFill>
        <a:ln w="6350">
          <a:solidFill>
            <a:srgbClr val="2F9C67"/>
          </a:solidFill>
        </a:ln>
      </dgm:spPr>
      <dgm:t>
        <a:bodyPr/>
        <a:lstStyle/>
        <a:p>
          <a:r>
            <a:rPr lang="en-US" sz="900" b="0" i="0" dirty="0">
              <a:solidFill>
                <a:srgbClr val="2F9C67"/>
              </a:solidFill>
              <a:latin typeface="Montserrat Light" pitchFamily="2" charset="77"/>
            </a:rPr>
            <a:t>Community engagement related working group documents (meeting notes, TORs, </a:t>
          </a:r>
          <a:r>
            <a:rPr lang="en-US" sz="900" b="0" i="0" dirty="0" err="1">
              <a:solidFill>
                <a:srgbClr val="2F9C67"/>
              </a:solidFill>
              <a:latin typeface="Montserrat Light" pitchFamily="2" charset="77"/>
            </a:rPr>
            <a:t>etc.</a:t>
          </a:r>
          <a:r>
            <a:rPr lang="en-US" sz="900" b="0" i="0" dirty="0">
              <a:solidFill>
                <a:srgbClr val="2F9C67"/>
              </a:solidFill>
              <a:latin typeface="Montserrat Light" pitchFamily="2" charset="77"/>
            </a:rPr>
            <a:t>)</a:t>
          </a:r>
        </a:p>
      </dgm:t>
    </dgm:pt>
    <dgm:pt modelId="{DD81D05E-F871-D542-BEFC-F6AADA41879F}" type="parTrans" cxnId="{597A7F66-1F88-004F-A942-81CC3A240B2F}">
      <dgm:prSet/>
      <dgm:spPr/>
      <dgm:t>
        <a:bodyPr/>
        <a:lstStyle/>
        <a:p>
          <a:endParaRPr lang="en-US" sz="1000"/>
        </a:p>
      </dgm:t>
    </dgm:pt>
    <dgm:pt modelId="{F431A44F-FE17-1142-863F-C42D1A2EA755}" type="sibTrans" cxnId="{597A7F66-1F88-004F-A942-81CC3A240B2F}">
      <dgm:prSet/>
      <dgm:spPr/>
      <dgm:t>
        <a:bodyPr/>
        <a:lstStyle/>
        <a:p>
          <a:endParaRPr lang="en-US" sz="1000"/>
        </a:p>
      </dgm:t>
    </dgm:pt>
    <dgm:pt modelId="{6F2F8CF3-840E-D24C-BF7E-F143991CAFB3}">
      <dgm:prSet custT="1"/>
      <dgm:spPr>
        <a:solidFill>
          <a:srgbClr val="2F9C67">
            <a:alpha val="10000"/>
          </a:srgbClr>
        </a:solidFill>
        <a:ln w="6350">
          <a:solidFill>
            <a:srgbClr val="2F9C67"/>
          </a:solidFill>
        </a:ln>
      </dgm:spPr>
      <dgm:t>
        <a:bodyPr/>
        <a:lstStyle/>
        <a:p>
          <a:r>
            <a:rPr lang="en-US" sz="900" b="0" i="0" dirty="0">
              <a:solidFill>
                <a:srgbClr val="2F9C67"/>
              </a:solidFill>
              <a:latin typeface="Montserrat Light" pitchFamily="2" charset="77"/>
            </a:rPr>
            <a:t>Community engagement actors' activity report</a:t>
          </a:r>
        </a:p>
      </dgm:t>
    </dgm:pt>
    <dgm:pt modelId="{4D250E21-43E8-544C-991C-0AB6200254D3}" type="parTrans" cxnId="{261E091E-8093-1A42-A236-F5BF4F5B77DC}">
      <dgm:prSet/>
      <dgm:spPr/>
      <dgm:t>
        <a:bodyPr/>
        <a:lstStyle/>
        <a:p>
          <a:endParaRPr lang="en-US" sz="1000"/>
        </a:p>
      </dgm:t>
    </dgm:pt>
    <dgm:pt modelId="{BABDDE9D-2802-AD4D-B0A9-3A19EE07D540}" type="sibTrans" cxnId="{261E091E-8093-1A42-A236-F5BF4F5B77DC}">
      <dgm:prSet/>
      <dgm:spPr/>
      <dgm:t>
        <a:bodyPr/>
        <a:lstStyle/>
        <a:p>
          <a:endParaRPr lang="en-US" sz="1000"/>
        </a:p>
      </dgm:t>
    </dgm:pt>
    <dgm:pt modelId="{20F1C64A-B4E7-594F-A33F-8B3BDF82F603}">
      <dgm:prSet custT="1"/>
      <dgm:spPr>
        <a:solidFill>
          <a:srgbClr val="2F9C67">
            <a:alpha val="10000"/>
          </a:srgbClr>
        </a:solidFill>
        <a:ln w="6350">
          <a:solidFill>
            <a:srgbClr val="2F9C67"/>
          </a:solidFill>
        </a:ln>
      </dgm:spPr>
      <dgm:t>
        <a:bodyPr/>
        <a:lstStyle/>
        <a:p>
          <a:r>
            <a:rPr lang="en-US" sz="900" b="0" i="0" dirty="0">
              <a:solidFill>
                <a:srgbClr val="2F9C67"/>
              </a:solidFill>
              <a:latin typeface="Montserrat Light" pitchFamily="2" charset="77"/>
            </a:rPr>
            <a:t>(I)NGO operational guidelines</a:t>
          </a:r>
        </a:p>
      </dgm:t>
    </dgm:pt>
    <dgm:pt modelId="{6895FCBB-8D32-5E45-BA77-DC8C91CAE285}" type="parTrans" cxnId="{94F04F5A-5BA9-9D46-9D16-5052A9AF4756}">
      <dgm:prSet/>
      <dgm:spPr/>
      <dgm:t>
        <a:bodyPr/>
        <a:lstStyle/>
        <a:p>
          <a:endParaRPr lang="en-US" sz="1000"/>
        </a:p>
      </dgm:t>
    </dgm:pt>
    <dgm:pt modelId="{624FAB67-B05E-604B-839A-B9D4144A83D8}" type="sibTrans" cxnId="{94F04F5A-5BA9-9D46-9D16-5052A9AF4756}">
      <dgm:prSet/>
      <dgm:spPr/>
      <dgm:t>
        <a:bodyPr/>
        <a:lstStyle/>
        <a:p>
          <a:endParaRPr lang="en-US" sz="1000"/>
        </a:p>
      </dgm:t>
    </dgm:pt>
    <dgm:pt modelId="{02C6BB59-CF3D-B545-AC2C-55CAB3CE179A}">
      <dgm:prSet custT="1"/>
      <dgm:spPr>
        <a:solidFill>
          <a:srgbClr val="2F9C67">
            <a:alpha val="10000"/>
          </a:srgbClr>
        </a:solidFill>
        <a:ln w="6350">
          <a:solidFill>
            <a:srgbClr val="2F9C67"/>
          </a:solidFill>
        </a:ln>
      </dgm:spPr>
      <dgm:t>
        <a:bodyPr/>
        <a:lstStyle/>
        <a:p>
          <a:r>
            <a:rPr lang="en-US" sz="900" b="0" i="0" dirty="0">
              <a:solidFill>
                <a:srgbClr val="2F9C67"/>
              </a:solidFill>
              <a:latin typeface="Montserrat Light" pitchFamily="2" charset="77"/>
            </a:rPr>
            <a:t>Response actors' assessments</a:t>
          </a:r>
        </a:p>
      </dgm:t>
    </dgm:pt>
    <dgm:pt modelId="{844BD831-B6D7-C540-8FBA-97ABBC06732E}" type="parTrans" cxnId="{73D69DEC-0200-C34B-8CE2-76761EE10709}">
      <dgm:prSet/>
      <dgm:spPr/>
      <dgm:t>
        <a:bodyPr/>
        <a:lstStyle/>
        <a:p>
          <a:endParaRPr lang="en-US" sz="1000"/>
        </a:p>
      </dgm:t>
    </dgm:pt>
    <dgm:pt modelId="{30EB40EA-0379-E54E-BF0D-9357D251BCDC}" type="sibTrans" cxnId="{73D69DEC-0200-C34B-8CE2-76761EE10709}">
      <dgm:prSet/>
      <dgm:spPr/>
      <dgm:t>
        <a:bodyPr/>
        <a:lstStyle/>
        <a:p>
          <a:endParaRPr lang="en-US" sz="1000"/>
        </a:p>
      </dgm:t>
    </dgm:pt>
    <dgm:pt modelId="{CC643071-5617-F94F-8D19-9117506D88D3}">
      <dgm:prSet custT="1"/>
      <dgm:spPr>
        <a:solidFill>
          <a:srgbClr val="2F9C67">
            <a:alpha val="10000"/>
          </a:srgbClr>
        </a:solidFill>
        <a:ln w="6350">
          <a:solidFill>
            <a:srgbClr val="2F9C67"/>
          </a:solidFill>
        </a:ln>
      </dgm:spPr>
      <dgm:t>
        <a:bodyPr/>
        <a:lstStyle/>
        <a:p>
          <a:r>
            <a:rPr lang="en-US" sz="900" b="0" i="0" dirty="0">
              <a:solidFill>
                <a:srgbClr val="2F9C67"/>
              </a:solidFill>
              <a:latin typeface="Montserrat Light" pitchFamily="2" charset="77"/>
            </a:rPr>
            <a:t>Response </a:t>
          </a:r>
          <a:br>
            <a:rPr lang="en-US" sz="900" b="0" i="0" dirty="0">
              <a:solidFill>
                <a:srgbClr val="2F9C67"/>
              </a:solidFill>
              <a:latin typeface="Montserrat Light" pitchFamily="2" charset="77"/>
            </a:rPr>
          </a:br>
          <a:r>
            <a:rPr lang="en-US" sz="900" b="0" i="0" dirty="0">
              <a:solidFill>
                <a:srgbClr val="2F9C67"/>
              </a:solidFill>
              <a:latin typeface="Montserrat Light" pitchFamily="2" charset="77"/>
            </a:rPr>
            <a:t>dashboard data</a:t>
          </a:r>
        </a:p>
      </dgm:t>
    </dgm:pt>
    <dgm:pt modelId="{F38C34E8-5E42-6F48-9E78-A9F53D4E1CFF}" type="parTrans" cxnId="{A571FBCD-C7E5-F941-A58C-791DA878B551}">
      <dgm:prSet/>
      <dgm:spPr/>
      <dgm:t>
        <a:bodyPr/>
        <a:lstStyle/>
        <a:p>
          <a:endParaRPr lang="en-US" sz="1000"/>
        </a:p>
      </dgm:t>
    </dgm:pt>
    <dgm:pt modelId="{44FAECCD-E539-1947-81E8-3FEC867C9FD0}" type="sibTrans" cxnId="{A571FBCD-C7E5-F941-A58C-791DA878B551}">
      <dgm:prSet/>
      <dgm:spPr/>
      <dgm:t>
        <a:bodyPr/>
        <a:lstStyle/>
        <a:p>
          <a:endParaRPr lang="en-US" sz="1000"/>
        </a:p>
      </dgm:t>
    </dgm:pt>
    <dgm:pt modelId="{17E454DD-6C7E-B64D-B754-C8EDCE06D676}">
      <dgm:prSet custT="1"/>
      <dgm:spPr>
        <a:solidFill>
          <a:srgbClr val="2F9C67">
            <a:alpha val="10000"/>
          </a:srgbClr>
        </a:solidFill>
        <a:ln w="6350">
          <a:solidFill>
            <a:srgbClr val="2F9C67"/>
          </a:solidFill>
        </a:ln>
      </dgm:spPr>
      <dgm:t>
        <a:bodyPr/>
        <a:lstStyle/>
        <a:p>
          <a:r>
            <a:rPr lang="en-US" sz="900" b="0" i="0" dirty="0">
              <a:solidFill>
                <a:srgbClr val="2F9C67"/>
              </a:solidFill>
              <a:latin typeface="Montserrat Light" pitchFamily="2" charset="77"/>
            </a:rPr>
            <a:t>Health system data</a:t>
          </a:r>
        </a:p>
      </dgm:t>
    </dgm:pt>
    <dgm:pt modelId="{2E964F1D-3F3E-7649-87C6-8F0645672B23}" type="parTrans" cxnId="{923095E0-3625-E448-85A8-3F3B81C45E1E}">
      <dgm:prSet/>
      <dgm:spPr/>
      <dgm:t>
        <a:bodyPr/>
        <a:lstStyle/>
        <a:p>
          <a:endParaRPr lang="en-US" sz="1000"/>
        </a:p>
      </dgm:t>
    </dgm:pt>
    <dgm:pt modelId="{5A2CD74A-E371-4846-A1DE-0C4E5DF870A2}" type="sibTrans" cxnId="{923095E0-3625-E448-85A8-3F3B81C45E1E}">
      <dgm:prSet/>
      <dgm:spPr/>
      <dgm:t>
        <a:bodyPr/>
        <a:lstStyle/>
        <a:p>
          <a:endParaRPr lang="en-US" sz="1000"/>
        </a:p>
      </dgm:t>
    </dgm:pt>
    <dgm:pt modelId="{E186CB91-949A-5549-B235-EC866BED1829}" type="pres">
      <dgm:prSet presAssocID="{FE8EE946-92E7-044D-B749-2FAAC043E737}" presName="diagram" presStyleCnt="0">
        <dgm:presLayoutVars>
          <dgm:dir/>
          <dgm:resizeHandles val="exact"/>
        </dgm:presLayoutVars>
      </dgm:prSet>
      <dgm:spPr/>
    </dgm:pt>
    <dgm:pt modelId="{16E2A8CB-4720-E745-88DE-07F833ADF0DB}" type="pres">
      <dgm:prSet presAssocID="{EA3416F1-F63E-434D-8F19-692792B7CE43}" presName="node" presStyleLbl="node1" presStyleIdx="0" presStyleCnt="8">
        <dgm:presLayoutVars>
          <dgm:bulletEnabled val="1"/>
        </dgm:presLayoutVars>
      </dgm:prSet>
      <dgm:spPr/>
    </dgm:pt>
    <dgm:pt modelId="{7C6BC752-8D96-5C40-8F8B-FA7157133A27}" type="pres">
      <dgm:prSet presAssocID="{67A3637F-E95D-6449-9E58-B78969846BE9}" presName="sibTrans" presStyleCnt="0"/>
      <dgm:spPr/>
    </dgm:pt>
    <dgm:pt modelId="{34B369C8-F923-F945-A534-BFDFE4211E4A}" type="pres">
      <dgm:prSet presAssocID="{F35227B2-8454-D24E-8FB9-26C2FDD0E700}" presName="node" presStyleLbl="node1" presStyleIdx="1" presStyleCnt="8">
        <dgm:presLayoutVars>
          <dgm:bulletEnabled val="1"/>
        </dgm:presLayoutVars>
      </dgm:prSet>
      <dgm:spPr/>
    </dgm:pt>
    <dgm:pt modelId="{AD76F128-F43F-4E43-A8CF-A8302091BA14}" type="pres">
      <dgm:prSet presAssocID="{DD18043B-F47D-7740-ABAF-C75FAF4494FC}" presName="sibTrans" presStyleCnt="0"/>
      <dgm:spPr/>
    </dgm:pt>
    <dgm:pt modelId="{0533404D-1D3E-6344-8444-E519FD2068FD}" type="pres">
      <dgm:prSet presAssocID="{571F3A7C-ADED-414D-8219-C1EEF1571F86}" presName="node" presStyleLbl="node1" presStyleIdx="2" presStyleCnt="8">
        <dgm:presLayoutVars>
          <dgm:bulletEnabled val="1"/>
        </dgm:presLayoutVars>
      </dgm:prSet>
      <dgm:spPr/>
    </dgm:pt>
    <dgm:pt modelId="{E8E8EBE7-E3B8-764F-8FBC-F51CE022A7D4}" type="pres">
      <dgm:prSet presAssocID="{F431A44F-FE17-1142-863F-C42D1A2EA755}" presName="sibTrans" presStyleCnt="0"/>
      <dgm:spPr/>
    </dgm:pt>
    <dgm:pt modelId="{5ABACBEE-8672-9B47-93D9-FD78D1234504}" type="pres">
      <dgm:prSet presAssocID="{6F2F8CF3-840E-D24C-BF7E-F143991CAFB3}" presName="node" presStyleLbl="node1" presStyleIdx="3" presStyleCnt="8">
        <dgm:presLayoutVars>
          <dgm:bulletEnabled val="1"/>
        </dgm:presLayoutVars>
      </dgm:prSet>
      <dgm:spPr/>
    </dgm:pt>
    <dgm:pt modelId="{26DA4A22-8BF9-CC49-9155-86EBB99CCBE7}" type="pres">
      <dgm:prSet presAssocID="{BABDDE9D-2802-AD4D-B0A9-3A19EE07D540}" presName="sibTrans" presStyleCnt="0"/>
      <dgm:spPr/>
    </dgm:pt>
    <dgm:pt modelId="{0BEEBC4B-4E68-3E44-BED8-7EF92CEFD467}" type="pres">
      <dgm:prSet presAssocID="{20F1C64A-B4E7-594F-A33F-8B3BDF82F603}" presName="node" presStyleLbl="node1" presStyleIdx="4" presStyleCnt="8">
        <dgm:presLayoutVars>
          <dgm:bulletEnabled val="1"/>
        </dgm:presLayoutVars>
      </dgm:prSet>
      <dgm:spPr/>
    </dgm:pt>
    <dgm:pt modelId="{E160D916-3253-D946-84BD-CD2713ED730E}" type="pres">
      <dgm:prSet presAssocID="{624FAB67-B05E-604B-839A-B9D4144A83D8}" presName="sibTrans" presStyleCnt="0"/>
      <dgm:spPr/>
    </dgm:pt>
    <dgm:pt modelId="{8E2AA621-47A7-AA49-8878-95A495197470}" type="pres">
      <dgm:prSet presAssocID="{02C6BB59-CF3D-B545-AC2C-55CAB3CE179A}" presName="node" presStyleLbl="node1" presStyleIdx="5" presStyleCnt="8">
        <dgm:presLayoutVars>
          <dgm:bulletEnabled val="1"/>
        </dgm:presLayoutVars>
      </dgm:prSet>
      <dgm:spPr/>
    </dgm:pt>
    <dgm:pt modelId="{4AEC9F06-C48C-E44E-8502-D6C12F708786}" type="pres">
      <dgm:prSet presAssocID="{30EB40EA-0379-E54E-BF0D-9357D251BCDC}" presName="sibTrans" presStyleCnt="0"/>
      <dgm:spPr/>
    </dgm:pt>
    <dgm:pt modelId="{DC5FBD4F-BC06-0A43-A700-36F47536A66F}" type="pres">
      <dgm:prSet presAssocID="{CC643071-5617-F94F-8D19-9117506D88D3}" presName="node" presStyleLbl="node1" presStyleIdx="6" presStyleCnt="8">
        <dgm:presLayoutVars>
          <dgm:bulletEnabled val="1"/>
        </dgm:presLayoutVars>
      </dgm:prSet>
      <dgm:spPr/>
    </dgm:pt>
    <dgm:pt modelId="{E704A3B2-D8EC-7341-916B-BC56753C3F50}" type="pres">
      <dgm:prSet presAssocID="{44FAECCD-E539-1947-81E8-3FEC867C9FD0}" presName="sibTrans" presStyleCnt="0"/>
      <dgm:spPr/>
    </dgm:pt>
    <dgm:pt modelId="{65829A68-83F3-3643-90A8-C82774694AE6}" type="pres">
      <dgm:prSet presAssocID="{17E454DD-6C7E-B64D-B754-C8EDCE06D676}" presName="node" presStyleLbl="node1" presStyleIdx="7" presStyleCnt="8">
        <dgm:presLayoutVars>
          <dgm:bulletEnabled val="1"/>
        </dgm:presLayoutVars>
      </dgm:prSet>
      <dgm:spPr/>
    </dgm:pt>
  </dgm:ptLst>
  <dgm:cxnLst>
    <dgm:cxn modelId="{261E091E-8093-1A42-A236-F5BF4F5B77DC}" srcId="{FE8EE946-92E7-044D-B749-2FAAC043E737}" destId="{6F2F8CF3-840E-D24C-BF7E-F143991CAFB3}" srcOrd="3" destOrd="0" parTransId="{4D250E21-43E8-544C-991C-0AB6200254D3}" sibTransId="{BABDDE9D-2802-AD4D-B0A9-3A19EE07D540}"/>
    <dgm:cxn modelId="{2530F43C-D8F2-B54E-B32C-AF1B4BD7B458}" type="presOf" srcId="{02C6BB59-CF3D-B545-AC2C-55CAB3CE179A}" destId="{8E2AA621-47A7-AA49-8878-95A495197470}" srcOrd="0" destOrd="0" presId="urn:microsoft.com/office/officeart/2005/8/layout/default"/>
    <dgm:cxn modelId="{BFAA524B-CC28-3147-ABAE-0478E1BCC914}" srcId="{FE8EE946-92E7-044D-B749-2FAAC043E737}" destId="{EA3416F1-F63E-434D-8F19-692792B7CE43}" srcOrd="0" destOrd="0" parTransId="{34A4AFB6-04FA-5A41-99D0-9C2F99D4AD48}" sibTransId="{67A3637F-E95D-6449-9E58-B78969846BE9}"/>
    <dgm:cxn modelId="{94F04F5A-5BA9-9D46-9D16-5052A9AF4756}" srcId="{FE8EE946-92E7-044D-B749-2FAAC043E737}" destId="{20F1C64A-B4E7-594F-A33F-8B3BDF82F603}" srcOrd="4" destOrd="0" parTransId="{6895FCBB-8D32-5E45-BA77-DC8C91CAE285}" sibTransId="{624FAB67-B05E-604B-839A-B9D4144A83D8}"/>
    <dgm:cxn modelId="{597A7F66-1F88-004F-A942-81CC3A240B2F}" srcId="{FE8EE946-92E7-044D-B749-2FAAC043E737}" destId="{571F3A7C-ADED-414D-8219-C1EEF1571F86}" srcOrd="2" destOrd="0" parTransId="{DD81D05E-F871-D542-BEFC-F6AADA41879F}" sibTransId="{F431A44F-FE17-1142-863F-C42D1A2EA755}"/>
    <dgm:cxn modelId="{F9E5F171-08D0-4843-9DEA-66C6EFE657BC}" type="presOf" srcId="{17E454DD-6C7E-B64D-B754-C8EDCE06D676}" destId="{65829A68-83F3-3643-90A8-C82774694AE6}" srcOrd="0" destOrd="0" presId="urn:microsoft.com/office/officeart/2005/8/layout/default"/>
    <dgm:cxn modelId="{F0F12575-22BD-404D-A4CB-6FC13C8E182C}" type="presOf" srcId="{F35227B2-8454-D24E-8FB9-26C2FDD0E700}" destId="{34B369C8-F923-F945-A534-BFDFE4211E4A}" srcOrd="0" destOrd="0" presId="urn:microsoft.com/office/officeart/2005/8/layout/default"/>
    <dgm:cxn modelId="{6065BB83-B600-B54D-9553-51D4A63E9522}" type="presOf" srcId="{20F1C64A-B4E7-594F-A33F-8B3BDF82F603}" destId="{0BEEBC4B-4E68-3E44-BED8-7EF92CEFD467}" srcOrd="0" destOrd="0" presId="urn:microsoft.com/office/officeart/2005/8/layout/default"/>
    <dgm:cxn modelId="{31C2FF83-4ED2-8045-98E2-76459D90DD87}" type="presOf" srcId="{CC643071-5617-F94F-8D19-9117506D88D3}" destId="{DC5FBD4F-BC06-0A43-A700-36F47536A66F}" srcOrd="0" destOrd="0" presId="urn:microsoft.com/office/officeart/2005/8/layout/default"/>
    <dgm:cxn modelId="{B64A03AD-1B26-8E4A-A0F3-4586F08FC8E6}" type="presOf" srcId="{571F3A7C-ADED-414D-8219-C1EEF1571F86}" destId="{0533404D-1D3E-6344-8444-E519FD2068FD}" srcOrd="0" destOrd="0" presId="urn:microsoft.com/office/officeart/2005/8/layout/default"/>
    <dgm:cxn modelId="{A571FBCD-C7E5-F941-A58C-791DA878B551}" srcId="{FE8EE946-92E7-044D-B749-2FAAC043E737}" destId="{CC643071-5617-F94F-8D19-9117506D88D3}" srcOrd="6" destOrd="0" parTransId="{F38C34E8-5E42-6F48-9E78-A9F53D4E1CFF}" sibTransId="{44FAECCD-E539-1947-81E8-3FEC867C9FD0}"/>
    <dgm:cxn modelId="{0A6CAED5-4D74-6B4D-9B7B-39F314F85680}" type="presOf" srcId="{FE8EE946-92E7-044D-B749-2FAAC043E737}" destId="{E186CB91-949A-5549-B235-EC866BED1829}" srcOrd="0" destOrd="0" presId="urn:microsoft.com/office/officeart/2005/8/layout/default"/>
    <dgm:cxn modelId="{EFC8BCDE-F91F-2E42-ACBD-6F18407BBB1F}" srcId="{FE8EE946-92E7-044D-B749-2FAAC043E737}" destId="{F35227B2-8454-D24E-8FB9-26C2FDD0E700}" srcOrd="1" destOrd="0" parTransId="{63AE5E1D-6DA5-814C-A2FD-2D09E72BA176}" sibTransId="{DD18043B-F47D-7740-ABAF-C75FAF4494FC}"/>
    <dgm:cxn modelId="{88DB70E0-2812-EA4A-82E2-3E9D46BF386D}" type="presOf" srcId="{6F2F8CF3-840E-D24C-BF7E-F143991CAFB3}" destId="{5ABACBEE-8672-9B47-93D9-FD78D1234504}" srcOrd="0" destOrd="0" presId="urn:microsoft.com/office/officeart/2005/8/layout/default"/>
    <dgm:cxn modelId="{923095E0-3625-E448-85A8-3F3B81C45E1E}" srcId="{FE8EE946-92E7-044D-B749-2FAAC043E737}" destId="{17E454DD-6C7E-B64D-B754-C8EDCE06D676}" srcOrd="7" destOrd="0" parTransId="{2E964F1D-3F3E-7649-87C6-8F0645672B23}" sibTransId="{5A2CD74A-E371-4846-A1DE-0C4E5DF870A2}"/>
    <dgm:cxn modelId="{8C0C02E3-5EA2-B947-84FC-AD6E18F21258}" type="presOf" srcId="{EA3416F1-F63E-434D-8F19-692792B7CE43}" destId="{16E2A8CB-4720-E745-88DE-07F833ADF0DB}" srcOrd="0" destOrd="0" presId="urn:microsoft.com/office/officeart/2005/8/layout/default"/>
    <dgm:cxn modelId="{73D69DEC-0200-C34B-8CE2-76761EE10709}" srcId="{FE8EE946-92E7-044D-B749-2FAAC043E737}" destId="{02C6BB59-CF3D-B545-AC2C-55CAB3CE179A}" srcOrd="5" destOrd="0" parTransId="{844BD831-B6D7-C540-8FBA-97ABBC06732E}" sibTransId="{30EB40EA-0379-E54E-BF0D-9357D251BCDC}"/>
    <dgm:cxn modelId="{30AE2A1E-1E72-FE4A-BDD0-E519794D5CDE}" type="presParOf" srcId="{E186CB91-949A-5549-B235-EC866BED1829}" destId="{16E2A8CB-4720-E745-88DE-07F833ADF0DB}" srcOrd="0" destOrd="0" presId="urn:microsoft.com/office/officeart/2005/8/layout/default"/>
    <dgm:cxn modelId="{B07B5EA2-A520-484A-BBC4-B21DCE395768}" type="presParOf" srcId="{E186CB91-949A-5549-B235-EC866BED1829}" destId="{7C6BC752-8D96-5C40-8F8B-FA7157133A27}" srcOrd="1" destOrd="0" presId="urn:microsoft.com/office/officeart/2005/8/layout/default"/>
    <dgm:cxn modelId="{A8CBB1A4-3158-3E4C-8465-5EF38A0A48B6}" type="presParOf" srcId="{E186CB91-949A-5549-B235-EC866BED1829}" destId="{34B369C8-F923-F945-A534-BFDFE4211E4A}" srcOrd="2" destOrd="0" presId="urn:microsoft.com/office/officeart/2005/8/layout/default"/>
    <dgm:cxn modelId="{19284760-717D-CB48-8ACC-5D8181AFEB93}" type="presParOf" srcId="{E186CB91-949A-5549-B235-EC866BED1829}" destId="{AD76F128-F43F-4E43-A8CF-A8302091BA14}" srcOrd="3" destOrd="0" presId="urn:microsoft.com/office/officeart/2005/8/layout/default"/>
    <dgm:cxn modelId="{863C4BB7-6D33-FF47-9AF7-9FB8744983D0}" type="presParOf" srcId="{E186CB91-949A-5549-B235-EC866BED1829}" destId="{0533404D-1D3E-6344-8444-E519FD2068FD}" srcOrd="4" destOrd="0" presId="urn:microsoft.com/office/officeart/2005/8/layout/default"/>
    <dgm:cxn modelId="{BDF6434A-72FA-7D4F-AF09-C1D7089BCDF1}" type="presParOf" srcId="{E186CB91-949A-5549-B235-EC866BED1829}" destId="{E8E8EBE7-E3B8-764F-8FBC-F51CE022A7D4}" srcOrd="5" destOrd="0" presId="urn:microsoft.com/office/officeart/2005/8/layout/default"/>
    <dgm:cxn modelId="{53F45C6B-7D66-4C4D-858B-4E360449BAED}" type="presParOf" srcId="{E186CB91-949A-5549-B235-EC866BED1829}" destId="{5ABACBEE-8672-9B47-93D9-FD78D1234504}" srcOrd="6" destOrd="0" presId="urn:microsoft.com/office/officeart/2005/8/layout/default"/>
    <dgm:cxn modelId="{10FCDBFA-F208-104A-9AF1-9A38C14C5728}" type="presParOf" srcId="{E186CB91-949A-5549-B235-EC866BED1829}" destId="{26DA4A22-8BF9-CC49-9155-86EBB99CCBE7}" srcOrd="7" destOrd="0" presId="urn:microsoft.com/office/officeart/2005/8/layout/default"/>
    <dgm:cxn modelId="{885863BC-AAE0-EE41-B4A8-146C58444B7E}" type="presParOf" srcId="{E186CB91-949A-5549-B235-EC866BED1829}" destId="{0BEEBC4B-4E68-3E44-BED8-7EF92CEFD467}" srcOrd="8" destOrd="0" presId="urn:microsoft.com/office/officeart/2005/8/layout/default"/>
    <dgm:cxn modelId="{1523677B-8FCF-C141-8B01-D9F41ECCAB3E}" type="presParOf" srcId="{E186CB91-949A-5549-B235-EC866BED1829}" destId="{E160D916-3253-D946-84BD-CD2713ED730E}" srcOrd="9" destOrd="0" presId="urn:microsoft.com/office/officeart/2005/8/layout/default"/>
    <dgm:cxn modelId="{4DE4D08A-3AD8-F54D-859F-672920529180}" type="presParOf" srcId="{E186CB91-949A-5549-B235-EC866BED1829}" destId="{8E2AA621-47A7-AA49-8878-95A495197470}" srcOrd="10" destOrd="0" presId="urn:microsoft.com/office/officeart/2005/8/layout/default"/>
    <dgm:cxn modelId="{63007122-9869-D343-96EC-C4E2424B0C46}" type="presParOf" srcId="{E186CB91-949A-5549-B235-EC866BED1829}" destId="{4AEC9F06-C48C-E44E-8502-D6C12F708786}" srcOrd="11" destOrd="0" presId="urn:microsoft.com/office/officeart/2005/8/layout/default"/>
    <dgm:cxn modelId="{95589BA9-F717-1249-9696-DC05201EF3EB}" type="presParOf" srcId="{E186CB91-949A-5549-B235-EC866BED1829}" destId="{DC5FBD4F-BC06-0A43-A700-36F47536A66F}" srcOrd="12" destOrd="0" presId="urn:microsoft.com/office/officeart/2005/8/layout/default"/>
    <dgm:cxn modelId="{E76049FA-112E-E341-85C9-483ED3BC6553}" type="presParOf" srcId="{E186CB91-949A-5549-B235-EC866BED1829}" destId="{E704A3B2-D8EC-7341-916B-BC56753C3F50}" srcOrd="13" destOrd="0" presId="urn:microsoft.com/office/officeart/2005/8/layout/default"/>
    <dgm:cxn modelId="{8F45EF07-9B92-8442-9D65-F11D0EEA55BA}" type="presParOf" srcId="{E186CB91-949A-5549-B235-EC866BED1829}" destId="{65829A68-83F3-3643-90A8-C82774694AE6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E2A8CB-4720-E745-88DE-07F833ADF0DB}">
      <dsp:nvSpPr>
        <dsp:cNvPr id="0" name=""/>
        <dsp:cNvSpPr/>
      </dsp:nvSpPr>
      <dsp:spPr>
        <a:xfrm>
          <a:off x="1723" y="1968"/>
          <a:ext cx="1367106" cy="820263"/>
        </a:xfrm>
        <a:prstGeom prst="rect">
          <a:avLst/>
        </a:prstGeom>
        <a:solidFill>
          <a:srgbClr val="2F9C67">
            <a:alpha val="10000"/>
          </a:srgbClr>
        </a:solidFill>
        <a:ln w="6350" cap="flat" cmpd="sng" algn="ctr">
          <a:solidFill>
            <a:srgbClr val="2F9C6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0" i="0" kern="1200" dirty="0">
              <a:solidFill>
                <a:srgbClr val="2F9C67"/>
              </a:solidFill>
              <a:latin typeface="Montserrat Light" pitchFamily="2" charset="77"/>
            </a:rPr>
            <a:t>Government policy and strategy documents)</a:t>
          </a:r>
        </a:p>
      </dsp:txBody>
      <dsp:txXfrm>
        <a:off x="1723" y="1968"/>
        <a:ext cx="1367106" cy="820263"/>
      </dsp:txXfrm>
    </dsp:sp>
    <dsp:sp modelId="{34B369C8-F923-F945-A534-BFDFE4211E4A}">
      <dsp:nvSpPr>
        <dsp:cNvPr id="0" name=""/>
        <dsp:cNvSpPr/>
      </dsp:nvSpPr>
      <dsp:spPr>
        <a:xfrm>
          <a:off x="1505540" y="1968"/>
          <a:ext cx="1367106" cy="820263"/>
        </a:xfrm>
        <a:prstGeom prst="rect">
          <a:avLst/>
        </a:prstGeom>
        <a:solidFill>
          <a:srgbClr val="2F9C67">
            <a:alpha val="10000"/>
          </a:srgbClr>
        </a:solidFill>
        <a:ln w="6350" cap="flat" cmpd="sng" algn="ctr">
          <a:solidFill>
            <a:srgbClr val="2F9C6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0" i="0" kern="1200" dirty="0">
              <a:solidFill>
                <a:srgbClr val="2F9C67"/>
              </a:solidFill>
              <a:latin typeface="Montserrat Light" pitchFamily="2" charset="77"/>
            </a:rPr>
            <a:t>Published academic journal articles</a:t>
          </a:r>
        </a:p>
      </dsp:txBody>
      <dsp:txXfrm>
        <a:off x="1505540" y="1968"/>
        <a:ext cx="1367106" cy="820263"/>
      </dsp:txXfrm>
    </dsp:sp>
    <dsp:sp modelId="{0533404D-1D3E-6344-8444-E519FD2068FD}">
      <dsp:nvSpPr>
        <dsp:cNvPr id="0" name=""/>
        <dsp:cNvSpPr/>
      </dsp:nvSpPr>
      <dsp:spPr>
        <a:xfrm>
          <a:off x="3009357" y="1968"/>
          <a:ext cx="1367106" cy="820263"/>
        </a:xfrm>
        <a:prstGeom prst="rect">
          <a:avLst/>
        </a:prstGeom>
        <a:solidFill>
          <a:srgbClr val="2F9C67">
            <a:alpha val="10000"/>
          </a:srgbClr>
        </a:solidFill>
        <a:ln w="6350" cap="flat" cmpd="sng" algn="ctr">
          <a:solidFill>
            <a:srgbClr val="2F9C6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0" i="0" kern="1200" dirty="0">
              <a:solidFill>
                <a:srgbClr val="2F9C67"/>
              </a:solidFill>
              <a:latin typeface="Montserrat Light" pitchFamily="2" charset="77"/>
            </a:rPr>
            <a:t>Community engagement related working group documents (meeting notes, TORs, </a:t>
          </a:r>
          <a:r>
            <a:rPr lang="en-US" sz="900" b="0" i="0" kern="1200" dirty="0" err="1">
              <a:solidFill>
                <a:srgbClr val="2F9C67"/>
              </a:solidFill>
              <a:latin typeface="Montserrat Light" pitchFamily="2" charset="77"/>
            </a:rPr>
            <a:t>etc.</a:t>
          </a:r>
          <a:r>
            <a:rPr lang="en-US" sz="900" b="0" i="0" kern="1200" dirty="0">
              <a:solidFill>
                <a:srgbClr val="2F9C67"/>
              </a:solidFill>
              <a:latin typeface="Montserrat Light" pitchFamily="2" charset="77"/>
            </a:rPr>
            <a:t>)</a:t>
          </a:r>
        </a:p>
      </dsp:txBody>
      <dsp:txXfrm>
        <a:off x="3009357" y="1968"/>
        <a:ext cx="1367106" cy="820263"/>
      </dsp:txXfrm>
    </dsp:sp>
    <dsp:sp modelId="{5ABACBEE-8672-9B47-93D9-FD78D1234504}">
      <dsp:nvSpPr>
        <dsp:cNvPr id="0" name=""/>
        <dsp:cNvSpPr/>
      </dsp:nvSpPr>
      <dsp:spPr>
        <a:xfrm>
          <a:off x="4513175" y="1968"/>
          <a:ext cx="1367106" cy="820263"/>
        </a:xfrm>
        <a:prstGeom prst="rect">
          <a:avLst/>
        </a:prstGeom>
        <a:solidFill>
          <a:srgbClr val="2F9C67">
            <a:alpha val="10000"/>
          </a:srgbClr>
        </a:solidFill>
        <a:ln w="6350" cap="flat" cmpd="sng" algn="ctr">
          <a:solidFill>
            <a:srgbClr val="2F9C6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0" i="0" kern="1200" dirty="0">
              <a:solidFill>
                <a:srgbClr val="2F9C67"/>
              </a:solidFill>
              <a:latin typeface="Montserrat Light" pitchFamily="2" charset="77"/>
            </a:rPr>
            <a:t>Community engagement actors' activity report</a:t>
          </a:r>
        </a:p>
      </dsp:txBody>
      <dsp:txXfrm>
        <a:off x="4513175" y="1968"/>
        <a:ext cx="1367106" cy="820263"/>
      </dsp:txXfrm>
    </dsp:sp>
    <dsp:sp modelId="{0BEEBC4B-4E68-3E44-BED8-7EF92CEFD467}">
      <dsp:nvSpPr>
        <dsp:cNvPr id="0" name=""/>
        <dsp:cNvSpPr/>
      </dsp:nvSpPr>
      <dsp:spPr>
        <a:xfrm>
          <a:off x="1723" y="958942"/>
          <a:ext cx="1367106" cy="820263"/>
        </a:xfrm>
        <a:prstGeom prst="rect">
          <a:avLst/>
        </a:prstGeom>
        <a:solidFill>
          <a:srgbClr val="2F9C67">
            <a:alpha val="10000"/>
          </a:srgbClr>
        </a:solidFill>
        <a:ln w="6350" cap="flat" cmpd="sng" algn="ctr">
          <a:solidFill>
            <a:srgbClr val="2F9C6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0" i="0" kern="1200" dirty="0">
              <a:solidFill>
                <a:srgbClr val="2F9C67"/>
              </a:solidFill>
              <a:latin typeface="Montserrat Light" pitchFamily="2" charset="77"/>
            </a:rPr>
            <a:t>(I)NGO operational guidelines</a:t>
          </a:r>
        </a:p>
      </dsp:txBody>
      <dsp:txXfrm>
        <a:off x="1723" y="958942"/>
        <a:ext cx="1367106" cy="820263"/>
      </dsp:txXfrm>
    </dsp:sp>
    <dsp:sp modelId="{8E2AA621-47A7-AA49-8878-95A495197470}">
      <dsp:nvSpPr>
        <dsp:cNvPr id="0" name=""/>
        <dsp:cNvSpPr/>
      </dsp:nvSpPr>
      <dsp:spPr>
        <a:xfrm>
          <a:off x="1505540" y="958942"/>
          <a:ext cx="1367106" cy="820263"/>
        </a:xfrm>
        <a:prstGeom prst="rect">
          <a:avLst/>
        </a:prstGeom>
        <a:solidFill>
          <a:srgbClr val="2F9C67">
            <a:alpha val="10000"/>
          </a:srgbClr>
        </a:solidFill>
        <a:ln w="6350" cap="flat" cmpd="sng" algn="ctr">
          <a:solidFill>
            <a:srgbClr val="2F9C6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0" i="0" kern="1200" dirty="0">
              <a:solidFill>
                <a:srgbClr val="2F9C67"/>
              </a:solidFill>
              <a:latin typeface="Montserrat Light" pitchFamily="2" charset="77"/>
            </a:rPr>
            <a:t>Response actors' assessments</a:t>
          </a:r>
        </a:p>
      </dsp:txBody>
      <dsp:txXfrm>
        <a:off x="1505540" y="958942"/>
        <a:ext cx="1367106" cy="820263"/>
      </dsp:txXfrm>
    </dsp:sp>
    <dsp:sp modelId="{DC5FBD4F-BC06-0A43-A700-36F47536A66F}">
      <dsp:nvSpPr>
        <dsp:cNvPr id="0" name=""/>
        <dsp:cNvSpPr/>
      </dsp:nvSpPr>
      <dsp:spPr>
        <a:xfrm>
          <a:off x="3009357" y="958942"/>
          <a:ext cx="1367106" cy="820263"/>
        </a:xfrm>
        <a:prstGeom prst="rect">
          <a:avLst/>
        </a:prstGeom>
        <a:solidFill>
          <a:srgbClr val="2F9C67">
            <a:alpha val="10000"/>
          </a:srgbClr>
        </a:solidFill>
        <a:ln w="6350" cap="flat" cmpd="sng" algn="ctr">
          <a:solidFill>
            <a:srgbClr val="2F9C6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0" i="0" kern="1200" dirty="0">
              <a:solidFill>
                <a:srgbClr val="2F9C67"/>
              </a:solidFill>
              <a:latin typeface="Montserrat Light" pitchFamily="2" charset="77"/>
            </a:rPr>
            <a:t>Response </a:t>
          </a:r>
          <a:br>
            <a:rPr lang="en-US" sz="900" b="0" i="0" kern="1200" dirty="0">
              <a:solidFill>
                <a:srgbClr val="2F9C67"/>
              </a:solidFill>
              <a:latin typeface="Montserrat Light" pitchFamily="2" charset="77"/>
            </a:rPr>
          </a:br>
          <a:r>
            <a:rPr lang="en-US" sz="900" b="0" i="0" kern="1200" dirty="0">
              <a:solidFill>
                <a:srgbClr val="2F9C67"/>
              </a:solidFill>
              <a:latin typeface="Montserrat Light" pitchFamily="2" charset="77"/>
            </a:rPr>
            <a:t>dashboard data</a:t>
          </a:r>
        </a:p>
      </dsp:txBody>
      <dsp:txXfrm>
        <a:off x="3009357" y="958942"/>
        <a:ext cx="1367106" cy="820263"/>
      </dsp:txXfrm>
    </dsp:sp>
    <dsp:sp modelId="{65829A68-83F3-3643-90A8-C82774694AE6}">
      <dsp:nvSpPr>
        <dsp:cNvPr id="0" name=""/>
        <dsp:cNvSpPr/>
      </dsp:nvSpPr>
      <dsp:spPr>
        <a:xfrm>
          <a:off x="4513175" y="958942"/>
          <a:ext cx="1367106" cy="820263"/>
        </a:xfrm>
        <a:prstGeom prst="rect">
          <a:avLst/>
        </a:prstGeom>
        <a:solidFill>
          <a:srgbClr val="2F9C67">
            <a:alpha val="10000"/>
          </a:srgbClr>
        </a:solidFill>
        <a:ln w="6350" cap="flat" cmpd="sng" algn="ctr">
          <a:solidFill>
            <a:srgbClr val="2F9C6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0" i="0" kern="1200" dirty="0">
              <a:solidFill>
                <a:srgbClr val="2F9C67"/>
              </a:solidFill>
              <a:latin typeface="Montserrat Light" pitchFamily="2" charset="77"/>
            </a:rPr>
            <a:t>Health system data</a:t>
          </a:r>
        </a:p>
      </dsp:txBody>
      <dsp:txXfrm>
        <a:off x="4513175" y="958942"/>
        <a:ext cx="1367106" cy="8202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185FB7-AE7A-644D-9572-54AB9FD75633}" type="datetimeFigureOut">
              <a:t>5/16/22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31CB56-0F3F-C84B-AA86-8857D567A561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4535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>
        <a:solidFill>
          <a:srgbClr val="2F9C67">
            <a:alpha val="959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37795"/>
            <a:ext cx="7886700" cy="341632"/>
          </a:xfrm>
        </p:spPr>
        <p:txBody>
          <a:bodyPr/>
          <a:lstStyle>
            <a:lvl1pPr>
              <a:defRPr sz="1800" cap="all" baseline="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171450" marR="0" indent="-171450" algn="l" defTabSz="685800" rtl="0" eaLnBrk="1" fontAlgn="auto" latinLnBrk="0" hangingPunct="1">
              <a:lnSpc>
                <a:spcPts val="1540"/>
              </a:lnSpc>
              <a:spcBef>
                <a:spcPts val="750"/>
              </a:spcBef>
              <a:spcAft>
                <a:spcPts val="0"/>
              </a:spcAft>
              <a:buClr>
                <a:srgbClr val="204669"/>
              </a:buClr>
              <a:buSzTx/>
              <a:buFont typeface="Arial" panose="020B0604020202020204" pitchFamily="34" charset="0"/>
              <a:buChar char="•"/>
              <a:tabLst/>
              <a:defRPr sz="12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marL="171450" marR="0" lvl="0" indent="-171450" algn="l" defTabSz="685800" rtl="0" eaLnBrk="1" fontAlgn="auto" latinLnBrk="0" hangingPunct="1">
              <a:lnSpc>
                <a:spcPts val="1540"/>
              </a:lnSpc>
              <a:spcBef>
                <a:spcPts val="750"/>
              </a:spcBef>
              <a:spcAft>
                <a:spcPts val="0"/>
              </a:spcAft>
              <a:buClr>
                <a:srgbClr val="20466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Cliquez pour modifier les styles du texte du masque</a:t>
            </a:r>
          </a:p>
          <a:p>
            <a:pPr lvl="0"/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8C12E-EC51-9B4C-8F1D-972D2A6352E0}" type="datetimeFigureOut">
              <a:t>5/16/22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3803-D53F-D949-8B94-05B7A9B04541}" type="slidenum">
              <a:t>‹#›</a:t>
            </a:fld>
            <a:endParaRPr lang="fr-FR"/>
          </a:p>
        </p:txBody>
      </p:sp>
      <p:pic>
        <p:nvPicPr>
          <p:cNvPr id="7" name="Google Shape;465;p26" descr="Uma imagem com texto&#10;&#10;Descrição gerada automaticamente">
            <a:extLst>
              <a:ext uri="{FF2B5EF4-FFF2-40B4-BE49-F238E27FC236}">
                <a16:creationId xmlns:a16="http://schemas.microsoft.com/office/drawing/2014/main" id="{0F11E9ED-9324-4642-BEA1-F3D27DE65F57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946922" y="4721902"/>
            <a:ext cx="2013224" cy="30903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70E3D1D-D1C0-CE4B-AAB2-13B895B5424F}"/>
              </a:ext>
            </a:extLst>
          </p:cNvPr>
          <p:cNvSpPr/>
          <p:nvPr userDrawn="1"/>
        </p:nvSpPr>
        <p:spPr>
          <a:xfrm>
            <a:off x="0" y="0"/>
            <a:ext cx="215900" cy="2571750"/>
          </a:xfrm>
          <a:prstGeom prst="rect">
            <a:avLst/>
          </a:prstGeom>
          <a:solidFill>
            <a:srgbClr val="2046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936BCC4-5D77-7B41-AC08-7E1F66CCE45F}"/>
              </a:ext>
            </a:extLst>
          </p:cNvPr>
          <p:cNvSpPr/>
          <p:nvPr userDrawn="1"/>
        </p:nvSpPr>
        <p:spPr>
          <a:xfrm>
            <a:off x="0" y="2571750"/>
            <a:ext cx="215900" cy="2571750"/>
          </a:xfrm>
          <a:prstGeom prst="rect">
            <a:avLst/>
          </a:prstGeom>
          <a:solidFill>
            <a:srgbClr val="2F9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Straight Connector 55">
            <a:extLst>
              <a:ext uri="{FF2B5EF4-FFF2-40B4-BE49-F238E27FC236}">
                <a16:creationId xmlns:a16="http://schemas.microsoft.com/office/drawing/2014/main" id="{3263465F-B70D-D24D-84B7-C440CF6A924C}"/>
              </a:ext>
            </a:extLst>
          </p:cNvPr>
          <p:cNvCxnSpPr/>
          <p:nvPr userDrawn="1"/>
        </p:nvCxnSpPr>
        <p:spPr>
          <a:xfrm>
            <a:off x="648261" y="907368"/>
            <a:ext cx="444000" cy="0"/>
          </a:xfrm>
          <a:prstGeom prst="line">
            <a:avLst/>
          </a:prstGeom>
          <a:ln w="28575">
            <a:solidFill>
              <a:srgbClr val="D903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9548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8C12E-EC51-9B4C-8F1D-972D2A6352E0}" type="datetimeFigureOut">
              <a:t>5/16/22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3803-D53F-D949-8B94-05B7A9B04541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5111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8C12E-EC51-9B4C-8F1D-972D2A6352E0}" type="datetimeFigureOut">
              <a:t>5/16/22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3803-D53F-D949-8B94-05B7A9B04541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732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8C12E-EC51-9B4C-8F1D-972D2A6352E0}" type="datetimeFigureOut">
              <a:t>5/16/22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3803-D53F-D949-8B94-05B7A9B04541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9603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8C12E-EC51-9B4C-8F1D-972D2A6352E0}" type="datetimeFigureOut">
              <a:t>5/16/22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3803-D53F-D949-8B94-05B7A9B04541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00155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8C12E-EC51-9B4C-8F1D-972D2A6352E0}" type="datetimeFigureOut">
              <a:t>5/16/22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3803-D53F-D949-8B94-05B7A9B04541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11677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8C12E-EC51-9B4C-8F1D-972D2A6352E0}" type="datetimeFigureOut">
              <a:t>5/16/22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3803-D53F-D949-8B94-05B7A9B04541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89329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8C12E-EC51-9B4C-8F1D-972D2A6352E0}" type="datetimeFigureOut">
              <a:t>5/16/22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3803-D53F-D949-8B94-05B7A9B04541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07895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4D6692-9E74-1748-86B6-9B719CAFA1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72542CA-5541-AE4A-B08C-9764BCF870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36A0A7F-FB23-C447-B19F-DBC9364AA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9700A-5575-4944-8DB4-00964DB9EBCB}" type="datetimeFigureOut">
              <a:t>5/16/22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71C4220-015B-2645-B74E-BE85EFABE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5748615-2D48-5F46-A0C6-680AB7307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CDB1B-06A7-B849-835D-30BFE4CD0ECB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81792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CBEE25-62BF-7148-9070-DF724CBBD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F876274-8257-134A-897A-5EE698770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7886C65-CBE5-D24E-B9F2-C7A4DD516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9700A-5575-4944-8DB4-00964DB9EBCB}" type="datetimeFigureOut">
              <a:t>5/16/22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BA2C822-978E-F240-BF27-E14F2059F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0D4D95C-E195-2D4A-BDAB-5B79A728B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CDB1B-06A7-B849-835D-30BFE4CD0ECB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42999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0843E0-B4CF-864B-B165-6D651F2CD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61588C8-28FF-6F4F-BE8A-76CCC1947D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CDE21ED-418A-D04A-9081-63D6BFAC1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9700A-5575-4944-8DB4-00964DB9EBCB}" type="datetimeFigureOut">
              <a:t>5/16/22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5806ED8-230D-DC48-8702-BDF6427DB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AA4A7ED-628A-7E4F-A0F1-62A7C87E1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CDB1B-06A7-B849-835D-30BFE4CD0ECB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4992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_Green">
    <p:bg>
      <p:bgPr>
        <a:solidFill>
          <a:srgbClr val="2F9C67">
            <a:alpha val="959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37795"/>
            <a:ext cx="7886700" cy="341632"/>
          </a:xfrm>
        </p:spPr>
        <p:txBody>
          <a:bodyPr/>
          <a:lstStyle>
            <a:lvl1pPr>
              <a:defRPr sz="1800" cap="all" baseline="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171450" marR="0" indent="-171450" algn="l" defTabSz="685800" rtl="0" eaLnBrk="1" fontAlgn="auto" latinLnBrk="0" hangingPunct="1">
              <a:lnSpc>
                <a:spcPts val="1540"/>
              </a:lnSpc>
              <a:spcBef>
                <a:spcPts val="750"/>
              </a:spcBef>
              <a:spcAft>
                <a:spcPts val="0"/>
              </a:spcAft>
              <a:buClr>
                <a:srgbClr val="204669"/>
              </a:buClr>
              <a:buSzTx/>
              <a:buFont typeface="Arial" panose="020B0604020202020204" pitchFamily="34" charset="0"/>
              <a:buChar char="•"/>
              <a:tabLst/>
              <a:defRPr sz="12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marL="171450" marR="0" lvl="0" indent="-171450" algn="l" defTabSz="685800" rtl="0" eaLnBrk="1" fontAlgn="auto" latinLnBrk="0" hangingPunct="1">
              <a:lnSpc>
                <a:spcPts val="1540"/>
              </a:lnSpc>
              <a:spcBef>
                <a:spcPts val="750"/>
              </a:spcBef>
              <a:spcAft>
                <a:spcPts val="0"/>
              </a:spcAft>
              <a:buClr>
                <a:srgbClr val="20466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Cliquez pour modifier les styles du texte du masque</a:t>
            </a:r>
          </a:p>
          <a:p>
            <a:pPr lvl="0"/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8C12E-EC51-9B4C-8F1D-972D2A6352E0}" type="datetimeFigureOut">
              <a:t>5/16/22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3803-D53F-D949-8B94-05B7A9B04541}" type="slidenum">
              <a:t>‹#›</a:t>
            </a:fld>
            <a:endParaRPr lang="fr-FR"/>
          </a:p>
        </p:txBody>
      </p:sp>
      <p:pic>
        <p:nvPicPr>
          <p:cNvPr id="7" name="Google Shape;465;p26" descr="Uma imagem com texto&#10;&#10;Descrição gerada automaticamente">
            <a:extLst>
              <a:ext uri="{FF2B5EF4-FFF2-40B4-BE49-F238E27FC236}">
                <a16:creationId xmlns:a16="http://schemas.microsoft.com/office/drawing/2014/main" id="{0F11E9ED-9324-4642-BEA1-F3D27DE65F57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946922" y="4721902"/>
            <a:ext cx="2013224" cy="30903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70E3D1D-D1C0-CE4B-AAB2-13B895B5424F}"/>
              </a:ext>
            </a:extLst>
          </p:cNvPr>
          <p:cNvSpPr/>
          <p:nvPr userDrawn="1"/>
        </p:nvSpPr>
        <p:spPr>
          <a:xfrm>
            <a:off x="0" y="0"/>
            <a:ext cx="215900" cy="2571750"/>
          </a:xfrm>
          <a:prstGeom prst="rect">
            <a:avLst/>
          </a:prstGeom>
          <a:solidFill>
            <a:srgbClr val="2046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936BCC4-5D77-7B41-AC08-7E1F66CCE45F}"/>
              </a:ext>
            </a:extLst>
          </p:cNvPr>
          <p:cNvSpPr/>
          <p:nvPr userDrawn="1"/>
        </p:nvSpPr>
        <p:spPr>
          <a:xfrm>
            <a:off x="0" y="2571750"/>
            <a:ext cx="215900" cy="2571750"/>
          </a:xfrm>
          <a:prstGeom prst="rect">
            <a:avLst/>
          </a:prstGeom>
          <a:solidFill>
            <a:srgbClr val="2F9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Straight Connector 55">
            <a:extLst>
              <a:ext uri="{FF2B5EF4-FFF2-40B4-BE49-F238E27FC236}">
                <a16:creationId xmlns:a16="http://schemas.microsoft.com/office/drawing/2014/main" id="{3263465F-B70D-D24D-84B7-C440CF6A924C}"/>
              </a:ext>
            </a:extLst>
          </p:cNvPr>
          <p:cNvCxnSpPr/>
          <p:nvPr userDrawn="1"/>
        </p:nvCxnSpPr>
        <p:spPr>
          <a:xfrm>
            <a:off x="648261" y="907368"/>
            <a:ext cx="444000" cy="0"/>
          </a:xfrm>
          <a:prstGeom prst="line">
            <a:avLst/>
          </a:prstGeom>
          <a:ln w="28575">
            <a:solidFill>
              <a:srgbClr val="D903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>
            <a:extLst>
              <a:ext uri="{FF2B5EF4-FFF2-40B4-BE49-F238E27FC236}">
                <a16:creationId xmlns:a16="http://schemas.microsoft.com/office/drawing/2014/main" id="{27DE961B-0C10-DC4A-A6DC-3B0E4817B522}"/>
              </a:ext>
            </a:extLst>
          </p:cNvPr>
          <p:cNvSpPr/>
          <p:nvPr userDrawn="1"/>
        </p:nvSpPr>
        <p:spPr>
          <a:xfrm>
            <a:off x="7103356" y="367818"/>
            <a:ext cx="1584176" cy="1584176"/>
          </a:xfrm>
          <a:prstGeom prst="ellipse">
            <a:avLst/>
          </a:prstGeom>
          <a:solidFill>
            <a:srgbClr val="2F9C67">
              <a:alpha val="10000"/>
            </a:srgbClr>
          </a:solidFill>
          <a:ln w="6350">
            <a:solidFill>
              <a:srgbClr val="2F9C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E2EC3894-018F-AE43-8A08-58CA159B2B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22653" y="643071"/>
            <a:ext cx="716698" cy="105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3831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7D73F2-0F42-0541-B5D2-783DC8093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4918D4D-BF7B-044C-9C48-0BDC5ED904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DE267AC-FE8A-7E4C-899F-9858A95D19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6B4026A-2AFC-464A-A94A-BD8CC3808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9700A-5575-4944-8DB4-00964DB9EBCB}" type="datetimeFigureOut">
              <a:t>5/16/22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E7E5A0B-9367-554E-9810-9B9CAFFA1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B70AC87-3E59-5245-818F-6EF1EEB6A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CDB1B-06A7-B849-835D-30BFE4CD0ECB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5188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E01B81-4FE5-C844-8451-CBCCC74EA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44439D3-09A9-DD43-85EB-CA58ADCFEF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4CCF8CA-E84C-EC42-A49E-5F4B945FE1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2A9CAEB-4BAA-BB48-96E4-DDD70988FE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178AFBD-2BDD-CE46-97A3-824721C3F4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51BB9D8-C9AB-A348-86A8-611D2E79C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9700A-5575-4944-8DB4-00964DB9EBCB}" type="datetimeFigureOut">
              <a:t>5/16/22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15F3CF2-B8F1-194A-822B-37204783E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7949FC2-33C6-814D-909C-482A00E4E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CDB1B-06A7-B849-835D-30BFE4CD0ECB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66762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8249E9-02A4-A74A-AE5B-35D3CB36B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2F1FF2F-7A8F-554F-97C4-46619CD29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9700A-5575-4944-8DB4-00964DB9EBCB}" type="datetimeFigureOut">
              <a:t>5/16/22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A525FB6-32B3-314B-A206-9AD6ADC4B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C0B15A9-3154-C446-A1B4-169B60C17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CDB1B-06A7-B849-835D-30BFE4CD0ECB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07626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0E80E9-1DAF-BF4E-96E6-61B4888BC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F6967B2-25D3-2B4D-AA82-5755D9E2C2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B6386E7-849A-F140-91AC-1D4D2C9D41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8BA54C7-96AB-0047-A82F-7ECA2EAB3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9700A-5575-4944-8DB4-00964DB9EBCB}" type="datetimeFigureOut">
              <a:t>5/16/22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F314723-D8B2-0C4E-A016-FE5218C45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49060E0-0F0B-8546-A9E0-74E2EADD3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CDB1B-06A7-B849-835D-30BFE4CD0ECB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22434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543366-661A-E04B-995E-A25C7617C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9F15828-2C45-974B-B3DD-2CD868E736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FED4B0C-F372-B74D-BB7E-EAC9867EB2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6F09FEB-0D05-6443-A7E9-68DDE77B4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9700A-5575-4944-8DB4-00964DB9EBCB}" type="datetimeFigureOut">
              <a:t>5/16/22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9124F9D-2CE4-CB42-9CBD-35A386D59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AA116A9-689B-5D42-ACEC-1F4858B3C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CDB1B-06A7-B849-835D-30BFE4CD0ECB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03125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0412EE-9D06-4941-95DA-6228549EC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7EDC9A3-4DDF-1C4C-8A15-0C94FB96BE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E5FB318-24E1-1448-B1A5-FD95F9BE6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9700A-5575-4944-8DB4-00964DB9EBCB}" type="datetimeFigureOut">
              <a:t>5/16/22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1747034-436A-4D49-9170-FD889C5B8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CBDBD06-C1D4-A34B-96BB-65B913A81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CDB1B-06A7-B849-835D-30BFE4CD0ECB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92353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2B3B259-1654-894C-BAC7-37EF10DA8A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73C6E0F-AD87-9D41-AC13-A7B48DB056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9DC3250-3C12-1B4B-A5E2-07F875DCD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9700A-5575-4944-8DB4-00964DB9EBCB}" type="datetimeFigureOut">
              <a:t>5/16/22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3D302E2-ABA6-724B-9D77-64EB7CFC3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41D9FA1-01CC-ED4E-A392-2F73CD07B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CDB1B-06A7-B849-835D-30BFE4CD0ECB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3846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Num_Green">
    <p:bg>
      <p:bgPr>
        <a:solidFill>
          <a:srgbClr val="2F9C67">
            <a:alpha val="959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37795"/>
            <a:ext cx="7886700" cy="341632"/>
          </a:xfrm>
        </p:spPr>
        <p:txBody>
          <a:bodyPr/>
          <a:lstStyle>
            <a:lvl1pPr>
              <a:defRPr sz="1800" cap="all" baseline="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68497"/>
            <a:ext cx="7886700" cy="593396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ts val="1540"/>
              </a:lnSpc>
              <a:spcBef>
                <a:spcPts val="750"/>
              </a:spcBef>
              <a:spcAft>
                <a:spcPts val="0"/>
              </a:spcAft>
              <a:buClr>
                <a:srgbClr val="204669"/>
              </a:buClr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0"/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8C12E-EC51-9B4C-8F1D-972D2A6352E0}" type="datetimeFigureOut">
              <a:t>5/16/22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3803-D53F-D949-8B94-05B7A9B04541}" type="slidenum">
              <a:t>‹#›</a:t>
            </a:fld>
            <a:endParaRPr lang="fr-FR"/>
          </a:p>
        </p:txBody>
      </p:sp>
      <p:pic>
        <p:nvPicPr>
          <p:cNvPr id="7" name="Google Shape;465;p26" descr="Uma imagem com texto&#10;&#10;Descrição gerada automaticamente">
            <a:extLst>
              <a:ext uri="{FF2B5EF4-FFF2-40B4-BE49-F238E27FC236}">
                <a16:creationId xmlns:a16="http://schemas.microsoft.com/office/drawing/2014/main" id="{0F11E9ED-9324-4642-BEA1-F3D27DE65F57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946922" y="4721902"/>
            <a:ext cx="2013224" cy="30903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70E3D1D-D1C0-CE4B-AAB2-13B895B5424F}"/>
              </a:ext>
            </a:extLst>
          </p:cNvPr>
          <p:cNvSpPr/>
          <p:nvPr userDrawn="1"/>
        </p:nvSpPr>
        <p:spPr>
          <a:xfrm>
            <a:off x="0" y="0"/>
            <a:ext cx="215900" cy="2571750"/>
          </a:xfrm>
          <a:prstGeom prst="rect">
            <a:avLst/>
          </a:prstGeom>
          <a:solidFill>
            <a:srgbClr val="2046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936BCC4-5D77-7B41-AC08-7E1F66CCE45F}"/>
              </a:ext>
            </a:extLst>
          </p:cNvPr>
          <p:cNvSpPr/>
          <p:nvPr userDrawn="1"/>
        </p:nvSpPr>
        <p:spPr>
          <a:xfrm>
            <a:off x="0" y="2571750"/>
            <a:ext cx="215900" cy="2571750"/>
          </a:xfrm>
          <a:prstGeom prst="rect">
            <a:avLst/>
          </a:prstGeom>
          <a:solidFill>
            <a:srgbClr val="2F9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Straight Connector 55">
            <a:extLst>
              <a:ext uri="{FF2B5EF4-FFF2-40B4-BE49-F238E27FC236}">
                <a16:creationId xmlns:a16="http://schemas.microsoft.com/office/drawing/2014/main" id="{3263465F-B70D-D24D-84B7-C440CF6A924C}"/>
              </a:ext>
            </a:extLst>
          </p:cNvPr>
          <p:cNvCxnSpPr/>
          <p:nvPr userDrawn="1"/>
        </p:nvCxnSpPr>
        <p:spPr>
          <a:xfrm>
            <a:off x="648261" y="907368"/>
            <a:ext cx="444000" cy="0"/>
          </a:xfrm>
          <a:prstGeom prst="line">
            <a:avLst/>
          </a:prstGeom>
          <a:ln w="28575">
            <a:solidFill>
              <a:srgbClr val="D903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4558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346E275-F756-B54F-B064-666DB2939B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278E3EE0-6525-C74C-B657-6658108501C7}" type="datetimeFigureOut">
              <a:t>5/16/22</a:t>
            </a:fld>
            <a:endParaRPr lang="fr-F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8C191D6-7CD2-4147-8A8B-0427C9E0C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D64C85E-F58C-2242-9B63-FC203A3D5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AC7B9000-7EE9-434F-99E7-74615C45F7D6}" type="slidenum">
              <a:t>‹#›</a:t>
            </a:fld>
            <a:endParaRPr lang="fr-FR"/>
          </a:p>
        </p:txBody>
      </p:sp>
      <p:pic>
        <p:nvPicPr>
          <p:cNvPr id="8" name="Imagem 3" descr="Uma imagem com texto&#10;&#10;Descrição gerada automaticamente">
            <a:extLst>
              <a:ext uri="{FF2B5EF4-FFF2-40B4-BE49-F238E27FC236}">
                <a16:creationId xmlns:a16="http://schemas.microsoft.com/office/drawing/2014/main" id="{80C7DE60-FD07-BF46-B454-A1802CF6C4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023" y="211756"/>
            <a:ext cx="3648064" cy="559989"/>
          </a:xfrm>
          <a:prstGeom prst="rect">
            <a:avLst/>
          </a:prstGeom>
        </p:spPr>
      </p:pic>
      <p:pic>
        <p:nvPicPr>
          <p:cNvPr id="9" name="Imagem 2">
            <a:extLst>
              <a:ext uri="{FF2B5EF4-FFF2-40B4-BE49-F238E27FC236}">
                <a16:creationId xmlns:a16="http://schemas.microsoft.com/office/drawing/2014/main" id="{30A5BBB5-F030-A74C-9F3A-CF577125C3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782" r="782"/>
          <a:stretch/>
        </p:blipFill>
        <p:spPr>
          <a:xfrm>
            <a:off x="0" y="996132"/>
            <a:ext cx="9144000" cy="2361042"/>
          </a:xfrm>
          <a:prstGeom prst="rect">
            <a:avLst/>
          </a:prstGeom>
        </p:spPr>
      </p:pic>
      <p:sp>
        <p:nvSpPr>
          <p:cNvPr id="10" name="TextBox 7">
            <a:extLst>
              <a:ext uri="{FF2B5EF4-FFF2-40B4-BE49-F238E27FC236}">
                <a16:creationId xmlns:a16="http://schemas.microsoft.com/office/drawing/2014/main" id="{9774ACF8-263B-4D43-8400-0912E1FAC6FC}"/>
              </a:ext>
            </a:extLst>
          </p:cNvPr>
          <p:cNvSpPr txBox="1"/>
          <p:nvPr userDrawn="1"/>
        </p:nvSpPr>
        <p:spPr>
          <a:xfrm>
            <a:off x="400261" y="3558747"/>
            <a:ext cx="8157143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solidFill>
                  <a:srgbClr val="2B9C67"/>
                </a:solidFill>
                <a:latin typeface="Montserrat" panose="00000500000000000000" pitchFamily="2" charset="0"/>
              </a:rPr>
              <a:t>Triangulation of data: </a:t>
            </a:r>
            <a:r>
              <a:rPr lang="en-US" b="0" i="0">
                <a:solidFill>
                  <a:srgbClr val="2B9C67"/>
                </a:solidFill>
                <a:latin typeface="Montserrat Light" pitchFamily="2" charset="77"/>
              </a:rPr>
              <a:t>why is it important and how does it work?</a:t>
            </a:r>
          </a:p>
        </p:txBody>
      </p:sp>
      <p:sp>
        <p:nvSpPr>
          <p:cNvPr id="12" name="docshape7">
            <a:extLst>
              <a:ext uri="{FF2B5EF4-FFF2-40B4-BE49-F238E27FC236}">
                <a16:creationId xmlns:a16="http://schemas.microsoft.com/office/drawing/2014/main" id="{DC7D3BC4-E2EB-1E44-8F2F-E32982A30D28}"/>
              </a:ext>
            </a:extLst>
          </p:cNvPr>
          <p:cNvSpPr>
            <a:spLocks/>
          </p:cNvSpPr>
          <p:nvPr userDrawn="1"/>
        </p:nvSpPr>
        <p:spPr bwMode="auto">
          <a:xfrm>
            <a:off x="0" y="982045"/>
            <a:ext cx="9144000" cy="45719"/>
          </a:xfrm>
          <a:prstGeom prst="rect">
            <a:avLst/>
          </a:prstGeom>
          <a:solidFill>
            <a:srgbClr val="2F9C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8A887B5-B729-E548-B22A-F6F0B4F0314E}"/>
              </a:ext>
            </a:extLst>
          </p:cNvPr>
          <p:cNvSpPr txBox="1"/>
          <p:nvPr userDrawn="1"/>
        </p:nvSpPr>
        <p:spPr>
          <a:xfrm>
            <a:off x="395288" y="1012432"/>
            <a:ext cx="2841657" cy="369332"/>
          </a:xfrm>
          <a:prstGeom prst="rect">
            <a:avLst/>
          </a:prstGeom>
          <a:solidFill>
            <a:srgbClr val="2F9C67"/>
          </a:solidFill>
        </p:spPr>
        <p:txBody>
          <a:bodyPr wrap="none" lIns="72000" rIns="72000" rtlCol="0">
            <a:spAutoFit/>
          </a:bodyPr>
          <a:lstStyle/>
          <a:p>
            <a:r>
              <a:rPr lang="fr-FR" sz="1000" b="1">
                <a:solidFill>
                  <a:schemeClr val="bg1"/>
                </a:solidFill>
                <a:latin typeface="Montserrat" pitchFamily="2" charset="77"/>
              </a:rPr>
              <a:t>MODULE 4, SESSION 8</a:t>
            </a:r>
          </a:p>
          <a:p>
            <a:r>
              <a:rPr lang="fr-FR" sz="800">
                <a:solidFill>
                  <a:schemeClr val="bg1"/>
                </a:solidFill>
                <a:latin typeface="Montserrat Light" pitchFamily="2" charset="77"/>
              </a:rPr>
              <a:t>COLLECTIVE SERVICE TRAINING IN SOCIAL SCIENCE</a:t>
            </a: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96F33D36-5F34-4143-BD49-F8C8DEBC4602}"/>
              </a:ext>
            </a:extLst>
          </p:cNvPr>
          <p:cNvGrpSpPr/>
          <p:nvPr userDrawn="1"/>
        </p:nvGrpSpPr>
        <p:grpSpPr>
          <a:xfrm>
            <a:off x="5608156" y="4577334"/>
            <a:ext cx="3373919" cy="499684"/>
            <a:chOff x="5608156" y="3987387"/>
            <a:chExt cx="3373919" cy="499684"/>
          </a:xfrm>
        </p:grpSpPr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05C151B3-E0DE-2B49-8700-B184B4D689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5608156" y="4171951"/>
              <a:ext cx="610318" cy="186356"/>
            </a:xfrm>
            <a:prstGeom prst="rect">
              <a:avLst/>
            </a:prstGeom>
          </p:spPr>
        </p:pic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1FBAFB1D-5715-9541-B822-8C949552288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8289926" y="4105311"/>
              <a:ext cx="692149" cy="216021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EB88C227-A28A-9A4D-A19D-7500942989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7266608" y="4119751"/>
              <a:ext cx="855042" cy="205444"/>
            </a:xfrm>
            <a:prstGeom prst="rect">
              <a:avLst/>
            </a:prstGeom>
          </p:spPr>
        </p:pic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479FD79C-3CAD-5244-881C-6FAA3F2682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6191586" y="3987387"/>
              <a:ext cx="1107193" cy="4996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04874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bg>
      <p:bgPr>
        <a:solidFill>
          <a:srgbClr val="EFF5F0">
            <a:alpha val="959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37795"/>
            <a:ext cx="7886700" cy="590931"/>
          </a:xfrm>
        </p:spPr>
        <p:txBody>
          <a:bodyPr/>
          <a:lstStyle>
            <a:lvl1pPr>
              <a:defRPr sz="1800" cap="all" baseline="0"/>
            </a:lvl1pPr>
          </a:lstStyle>
          <a:p>
            <a:r>
              <a:rPr lang="fr-FR" dirty="0"/>
              <a:t>MODIFIEZ LE STYLE </a:t>
            </a:r>
            <a:br>
              <a:rPr lang="fr-FR" dirty="0"/>
            </a:br>
            <a:r>
              <a:rPr lang="fr-FR" dirty="0"/>
              <a:t>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171450" marR="0" indent="-171450" algn="l" defTabSz="685800" rtl="0" eaLnBrk="1" fontAlgn="auto" latinLnBrk="0" hangingPunct="1">
              <a:lnSpc>
                <a:spcPts val="1540"/>
              </a:lnSpc>
              <a:spcBef>
                <a:spcPts val="750"/>
              </a:spcBef>
              <a:spcAft>
                <a:spcPts val="0"/>
              </a:spcAft>
              <a:buClr>
                <a:srgbClr val="204669"/>
              </a:buClr>
              <a:buSzTx/>
              <a:buFont typeface="Arial" panose="020B0604020202020204" pitchFamily="34" charset="0"/>
              <a:buChar char="•"/>
              <a:tabLst/>
              <a:defRPr sz="12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marL="171450" marR="0" lvl="0" indent="-171450" algn="l" defTabSz="685800" rtl="0" eaLnBrk="1" fontAlgn="auto" latinLnBrk="0" hangingPunct="1">
              <a:lnSpc>
                <a:spcPts val="1540"/>
              </a:lnSpc>
              <a:spcBef>
                <a:spcPts val="750"/>
              </a:spcBef>
              <a:spcAft>
                <a:spcPts val="0"/>
              </a:spcAft>
              <a:buClr>
                <a:srgbClr val="20466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Cliquez pour modifier les styles du texte du masque</a:t>
            </a:r>
          </a:p>
          <a:p>
            <a:pPr lvl="0"/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8C12E-EC51-9B4C-8F1D-972D2A6352E0}" type="datetimeFigureOut">
              <a:t>5/16/22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3803-D53F-D949-8B94-05B7A9B04541}" type="slidenum">
              <a:t>‹#›</a:t>
            </a:fld>
            <a:endParaRPr lang="fr-FR"/>
          </a:p>
        </p:txBody>
      </p:sp>
      <p:pic>
        <p:nvPicPr>
          <p:cNvPr id="7" name="Google Shape;465;p26" descr="Uma imagem com texto&#10;&#10;Descrição gerada automaticamente">
            <a:extLst>
              <a:ext uri="{FF2B5EF4-FFF2-40B4-BE49-F238E27FC236}">
                <a16:creationId xmlns:a16="http://schemas.microsoft.com/office/drawing/2014/main" id="{0F11E9ED-9324-4642-BEA1-F3D27DE65F57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946922" y="4721902"/>
            <a:ext cx="2013224" cy="30903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70E3D1D-D1C0-CE4B-AAB2-13B895B5424F}"/>
              </a:ext>
            </a:extLst>
          </p:cNvPr>
          <p:cNvSpPr/>
          <p:nvPr userDrawn="1"/>
        </p:nvSpPr>
        <p:spPr>
          <a:xfrm>
            <a:off x="0" y="0"/>
            <a:ext cx="215900" cy="2571750"/>
          </a:xfrm>
          <a:prstGeom prst="rect">
            <a:avLst/>
          </a:prstGeom>
          <a:solidFill>
            <a:srgbClr val="2046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936BCC4-5D77-7B41-AC08-7E1F66CCE45F}"/>
              </a:ext>
            </a:extLst>
          </p:cNvPr>
          <p:cNvSpPr/>
          <p:nvPr userDrawn="1"/>
        </p:nvSpPr>
        <p:spPr>
          <a:xfrm>
            <a:off x="0" y="2571750"/>
            <a:ext cx="215900" cy="2571750"/>
          </a:xfrm>
          <a:prstGeom prst="rect">
            <a:avLst/>
          </a:prstGeom>
          <a:solidFill>
            <a:srgbClr val="2F9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Straight Connector 55">
            <a:extLst>
              <a:ext uri="{FF2B5EF4-FFF2-40B4-BE49-F238E27FC236}">
                <a16:creationId xmlns:a16="http://schemas.microsoft.com/office/drawing/2014/main" id="{26EA9F77-F733-E24D-94C9-4CBF860ED091}"/>
              </a:ext>
            </a:extLst>
          </p:cNvPr>
          <p:cNvCxnSpPr/>
          <p:nvPr userDrawn="1"/>
        </p:nvCxnSpPr>
        <p:spPr>
          <a:xfrm>
            <a:off x="648261" y="1132339"/>
            <a:ext cx="444000" cy="0"/>
          </a:xfrm>
          <a:prstGeom prst="line">
            <a:avLst/>
          </a:prstGeom>
          <a:ln w="28575">
            <a:solidFill>
              <a:srgbClr val="D903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89703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6" userDrawn="1">
          <p15:clr>
            <a:srgbClr val="FBAE40"/>
          </p15:clr>
        </p15:guide>
        <p15:guide id="2" orient="horz" pos="55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2lignes et contenu">
    <p:bg>
      <p:bgPr>
        <a:solidFill>
          <a:srgbClr val="2F9C67">
            <a:alpha val="959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37795"/>
            <a:ext cx="7886700" cy="590931"/>
          </a:xfrm>
        </p:spPr>
        <p:txBody>
          <a:bodyPr/>
          <a:lstStyle>
            <a:lvl1pPr>
              <a:defRPr sz="1800" cap="all" baseline="0"/>
            </a:lvl1pPr>
          </a:lstStyle>
          <a:p>
            <a:r>
              <a:rPr lang="fr-FR" dirty="0"/>
              <a:t>MODIFIEZ LE STYLE </a:t>
            </a:r>
            <a:br>
              <a:rPr lang="fr-FR" dirty="0"/>
            </a:br>
            <a:r>
              <a:rPr lang="fr-FR" dirty="0"/>
              <a:t>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171450" marR="0" indent="-171450" algn="l" defTabSz="685800" rtl="0" eaLnBrk="1" fontAlgn="auto" latinLnBrk="0" hangingPunct="1">
              <a:lnSpc>
                <a:spcPts val="1540"/>
              </a:lnSpc>
              <a:spcBef>
                <a:spcPts val="750"/>
              </a:spcBef>
              <a:spcAft>
                <a:spcPts val="0"/>
              </a:spcAft>
              <a:buClr>
                <a:srgbClr val="204669"/>
              </a:buClr>
              <a:buSzTx/>
              <a:buFont typeface="Arial" panose="020B0604020202020204" pitchFamily="34" charset="0"/>
              <a:buChar char="•"/>
              <a:tabLst/>
              <a:defRPr sz="12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marL="171450" marR="0" lvl="0" indent="-171450" algn="l" defTabSz="685800" rtl="0" eaLnBrk="1" fontAlgn="auto" latinLnBrk="0" hangingPunct="1">
              <a:lnSpc>
                <a:spcPts val="1540"/>
              </a:lnSpc>
              <a:spcBef>
                <a:spcPts val="750"/>
              </a:spcBef>
              <a:spcAft>
                <a:spcPts val="0"/>
              </a:spcAft>
              <a:buClr>
                <a:srgbClr val="20466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Cliquez pour modifier les styles du texte du masque</a:t>
            </a:r>
          </a:p>
          <a:p>
            <a:pPr lvl="0"/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8C12E-EC51-9B4C-8F1D-972D2A6352E0}" type="datetimeFigureOut">
              <a:t>5/16/22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3803-D53F-D949-8B94-05B7A9B04541}" type="slidenum">
              <a:t>‹#›</a:t>
            </a:fld>
            <a:endParaRPr lang="fr-FR"/>
          </a:p>
        </p:txBody>
      </p:sp>
      <p:pic>
        <p:nvPicPr>
          <p:cNvPr id="7" name="Google Shape;465;p26" descr="Uma imagem com texto&#10;&#10;Descrição gerada automaticamente">
            <a:extLst>
              <a:ext uri="{FF2B5EF4-FFF2-40B4-BE49-F238E27FC236}">
                <a16:creationId xmlns:a16="http://schemas.microsoft.com/office/drawing/2014/main" id="{0F11E9ED-9324-4642-BEA1-F3D27DE65F57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946922" y="4721902"/>
            <a:ext cx="2013224" cy="30903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70E3D1D-D1C0-CE4B-AAB2-13B895B5424F}"/>
              </a:ext>
            </a:extLst>
          </p:cNvPr>
          <p:cNvSpPr/>
          <p:nvPr userDrawn="1"/>
        </p:nvSpPr>
        <p:spPr>
          <a:xfrm>
            <a:off x="0" y="0"/>
            <a:ext cx="215900" cy="2571750"/>
          </a:xfrm>
          <a:prstGeom prst="rect">
            <a:avLst/>
          </a:prstGeom>
          <a:solidFill>
            <a:srgbClr val="2046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936BCC4-5D77-7B41-AC08-7E1F66CCE45F}"/>
              </a:ext>
            </a:extLst>
          </p:cNvPr>
          <p:cNvSpPr/>
          <p:nvPr userDrawn="1"/>
        </p:nvSpPr>
        <p:spPr>
          <a:xfrm>
            <a:off x="0" y="2571750"/>
            <a:ext cx="215900" cy="2571750"/>
          </a:xfrm>
          <a:prstGeom prst="rect">
            <a:avLst/>
          </a:prstGeom>
          <a:solidFill>
            <a:srgbClr val="2F9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Straight Connector 55">
            <a:extLst>
              <a:ext uri="{FF2B5EF4-FFF2-40B4-BE49-F238E27FC236}">
                <a16:creationId xmlns:a16="http://schemas.microsoft.com/office/drawing/2014/main" id="{26EA9F77-F733-E24D-94C9-4CBF860ED091}"/>
              </a:ext>
            </a:extLst>
          </p:cNvPr>
          <p:cNvCxnSpPr/>
          <p:nvPr userDrawn="1"/>
        </p:nvCxnSpPr>
        <p:spPr>
          <a:xfrm>
            <a:off x="648261" y="1132339"/>
            <a:ext cx="444000" cy="0"/>
          </a:xfrm>
          <a:prstGeom prst="line">
            <a:avLst/>
          </a:prstGeom>
          <a:ln w="28575">
            <a:solidFill>
              <a:srgbClr val="D903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01275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6" userDrawn="1">
          <p15:clr>
            <a:srgbClr val="FBAE40"/>
          </p15:clr>
        </p15:guide>
        <p15:guide id="2" orient="horz" pos="554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bg>
      <p:bgPr>
        <a:solidFill>
          <a:srgbClr val="2F9C67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8C12E-EC51-9B4C-8F1D-972D2A6352E0}" type="datetimeFigureOut">
              <a:t>5/16/22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3803-D53F-D949-8B94-05B7A9B04541}" type="slidenum">
              <a:t>‹#›</a:t>
            </a:fld>
            <a:endParaRPr lang="fr-FR"/>
          </a:p>
        </p:txBody>
      </p:sp>
      <p:pic>
        <p:nvPicPr>
          <p:cNvPr id="5" name="Google Shape;465;p26" descr="Uma imagem com texto&#10;&#10;Descrição gerada automaticamente">
            <a:extLst>
              <a:ext uri="{FF2B5EF4-FFF2-40B4-BE49-F238E27FC236}">
                <a16:creationId xmlns:a16="http://schemas.microsoft.com/office/drawing/2014/main" id="{50AFC060-56BB-684A-BF96-33ED1E4224F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946922" y="4721902"/>
            <a:ext cx="2013224" cy="30903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0732601-92C5-FB47-9385-C112E4E42C1B}"/>
              </a:ext>
            </a:extLst>
          </p:cNvPr>
          <p:cNvSpPr/>
          <p:nvPr userDrawn="1"/>
        </p:nvSpPr>
        <p:spPr>
          <a:xfrm>
            <a:off x="0" y="0"/>
            <a:ext cx="215900" cy="2571750"/>
          </a:xfrm>
          <a:prstGeom prst="rect">
            <a:avLst/>
          </a:prstGeom>
          <a:solidFill>
            <a:srgbClr val="2046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CDADAD-AB9A-104F-A8BF-6AE380C2D5F6}"/>
              </a:ext>
            </a:extLst>
          </p:cNvPr>
          <p:cNvSpPr/>
          <p:nvPr userDrawn="1"/>
        </p:nvSpPr>
        <p:spPr>
          <a:xfrm>
            <a:off x="0" y="2571750"/>
            <a:ext cx="215900" cy="2571750"/>
          </a:xfrm>
          <a:prstGeom prst="rect">
            <a:avLst/>
          </a:prstGeom>
          <a:solidFill>
            <a:srgbClr val="2F9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1732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8C12E-EC51-9B4C-8F1D-972D2A6352E0}" type="datetimeFigureOut">
              <a:t>5/16/22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3803-D53F-D949-8B94-05B7A9B04541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1530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8C12E-EC51-9B4C-8F1D-972D2A6352E0}" type="datetimeFigureOut">
              <a:t>5/16/22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3803-D53F-D949-8B94-05B7A9B04541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1430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37795"/>
            <a:ext cx="7886700" cy="341632"/>
          </a:xfrm>
          <a:prstGeom prst="rect">
            <a:avLst/>
          </a:prstGeom>
        </p:spPr>
        <p:txBody>
          <a:bodyPr vert="horz" lIns="0" tIns="45720" rIns="91440" bIns="45720" rtlCol="0" anchor="t" anchorCtr="0">
            <a:sp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8C12E-EC51-9B4C-8F1D-972D2A6352E0}" type="datetimeFigureOut">
              <a:t>5/16/22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F3803-D53F-D949-8B94-05B7A9B04541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6800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85" r:id="rId2"/>
    <p:sldLayoutId id="2147483687" r:id="rId3"/>
    <p:sldLayoutId id="2147483679" r:id="rId4"/>
    <p:sldLayoutId id="2147483684" r:id="rId5"/>
    <p:sldLayoutId id="2147483686" r:id="rId6"/>
    <p:sldLayoutId id="2147483667" r:id="rId7"/>
    <p:sldLayoutId id="2147483661" r:id="rId8"/>
    <p:sldLayoutId id="2147483663" r:id="rId9"/>
    <p:sldLayoutId id="2147483664" r:id="rId10"/>
    <p:sldLayoutId id="2147483665" r:id="rId11"/>
    <p:sldLayoutId id="2147483666" r:id="rId12"/>
    <p:sldLayoutId id="2147483668" r:id="rId13"/>
    <p:sldLayoutId id="2147483669" r:id="rId14"/>
    <p:sldLayoutId id="2147483670" r:id="rId15"/>
    <p:sldLayoutId id="2147483671" r:id="rId1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800" b="1" i="0" kern="1200">
          <a:solidFill>
            <a:srgbClr val="2F9C67"/>
          </a:solidFill>
          <a:latin typeface="Montserrat" pitchFamily="2" charset="77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204669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204669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204669"/>
        </a:buClr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204669"/>
        </a:buClr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204669"/>
        </a:buClr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F406DD1-E112-9E47-A65C-841964A17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BCB26E3-F185-7849-A3F2-136234646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E766FAF-3C31-2743-830F-17E78CFB6D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9700A-5575-4944-8DB4-00964DB9EBCB}" type="datetimeFigureOut">
              <a:t>5/16/22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7C82D28-B658-C24F-A780-61844DB019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B5C94E7-4328-2045-AF7D-74D8F584BF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CDB1B-06A7-B849-835D-30BFE4CD0ECB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3428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methods.sagepub.com/reference/encyc-of-research-design/n469.xml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A27AD04-504F-AA45-B3E1-E06712F818B6}"/>
              </a:ext>
            </a:extLst>
          </p:cNvPr>
          <p:cNvSpPr/>
          <p:nvPr/>
        </p:nvSpPr>
        <p:spPr>
          <a:xfrm>
            <a:off x="135342" y="3480318"/>
            <a:ext cx="7991621" cy="5038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157B45-3F2F-3744-916C-115A3B6E5A4B}"/>
              </a:ext>
            </a:extLst>
          </p:cNvPr>
          <p:cNvSpPr txBox="1"/>
          <p:nvPr/>
        </p:nvSpPr>
        <p:spPr>
          <a:xfrm>
            <a:off x="135342" y="3558854"/>
            <a:ext cx="7816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2F9C67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Triangulation of data: Why is it important and how does it work?</a:t>
            </a:r>
          </a:p>
        </p:txBody>
      </p:sp>
    </p:spTree>
    <p:extLst>
      <p:ext uri="{BB962C8B-B14F-4D97-AF65-F5344CB8AC3E}">
        <p14:creationId xmlns:p14="http://schemas.microsoft.com/office/powerpoint/2010/main" val="1187374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B583AB-ACBE-0A4D-A783-E677E9C56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37795"/>
            <a:ext cx="7886700" cy="341632"/>
          </a:xfrm>
        </p:spPr>
        <p:txBody>
          <a:bodyPr/>
          <a:lstStyle/>
          <a:p>
            <a:r>
              <a:rPr lang="fr-FR"/>
              <a:t>Triangulation</a:t>
            </a:r>
          </a:p>
        </p:txBody>
      </p: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EFEE2AED-CB80-EB41-BA51-FBFBAFDEA2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Different data sets can </a:t>
            </a:r>
            <a:r>
              <a:rPr lang="fr-FR" b="1">
                <a:solidFill>
                  <a:srgbClr val="2046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enrich</a:t>
            </a:r>
            <a:r>
              <a:rPr lang="fr-FR"/>
              <a:t> one another by explaining different aspects of an issue. </a:t>
            </a:r>
          </a:p>
          <a:p>
            <a:r>
              <a:rPr lang="fr-FR"/>
              <a:t>One set of data can shed further light by </a:t>
            </a:r>
            <a:r>
              <a:rPr lang="fr-FR" b="1">
                <a:solidFill>
                  <a:srgbClr val="2046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explaining</a:t>
            </a:r>
            <a:r>
              <a:rPr lang="fr-FR"/>
              <a:t> unexpected findings generated in another. </a:t>
            </a:r>
          </a:p>
          <a:p>
            <a:r>
              <a:rPr lang="fr-FR"/>
              <a:t>They can support or </a:t>
            </a:r>
            <a:r>
              <a:rPr lang="fr-FR" b="1">
                <a:solidFill>
                  <a:srgbClr val="2046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confirm</a:t>
            </a:r>
            <a:r>
              <a:rPr lang="fr-FR"/>
              <a:t> the findings of the other data sets. </a:t>
            </a:r>
          </a:p>
          <a:p>
            <a:r>
              <a:rPr lang="fr-FR"/>
              <a:t>Certain data sets may also </a:t>
            </a:r>
            <a:r>
              <a:rPr lang="fr-FR" b="1">
                <a:solidFill>
                  <a:srgbClr val="2046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disagree with or contradict </a:t>
            </a:r>
            <a:r>
              <a:rPr lang="fr-FR"/>
              <a:t>the findings of the others, which should be looked into more deeply. </a:t>
            </a: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2777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B583AB-ACBE-0A4D-A783-E677E9C56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37795"/>
            <a:ext cx="7886700" cy="341632"/>
          </a:xfrm>
        </p:spPr>
        <p:txBody>
          <a:bodyPr/>
          <a:lstStyle/>
          <a:p>
            <a:r>
              <a:rPr lang="fr-FR"/>
              <a:t>Triangulation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53FAC49-B86E-EF4C-ACA1-7CEDCCA1D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6157161" cy="2259505"/>
          </a:xfrm>
        </p:spPr>
        <p:txBody>
          <a:bodyPr/>
          <a:lstStyle/>
          <a:p>
            <a:r>
              <a:rPr lang="fr-FR"/>
              <a:t>Please give examples of when you have triangulated data in your work. </a:t>
            </a:r>
          </a:p>
          <a:p>
            <a:r>
              <a:rPr lang="fr-FR"/>
              <a:t>What type of data have you triangulated? </a:t>
            </a:r>
          </a:p>
          <a:p>
            <a:r>
              <a:rPr lang="fr-FR"/>
              <a:t>What were the different forms, sources, etc., used? </a:t>
            </a:r>
          </a:p>
          <a:p>
            <a:r>
              <a:rPr lang="fr-FR"/>
              <a:t>Any difficulties?</a:t>
            </a:r>
          </a:p>
        </p:txBody>
      </p:sp>
    </p:spTree>
    <p:extLst>
      <p:ext uri="{BB962C8B-B14F-4D97-AF65-F5344CB8AC3E}">
        <p14:creationId xmlns:p14="http://schemas.microsoft.com/office/powerpoint/2010/main" val="3536570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B583AB-ACBE-0A4D-A783-E677E9C56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37795"/>
            <a:ext cx="3297464" cy="341632"/>
          </a:xfrm>
        </p:spPr>
        <p:txBody>
          <a:bodyPr/>
          <a:lstStyle/>
          <a:p>
            <a:r>
              <a:rPr lang="fr-FR"/>
              <a:t>Practical steps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37373DC0-E9E4-5740-9F71-B9F6E5217A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/>
              <a:t>Identify the relevant forms and sources of data </a:t>
            </a:r>
          </a:p>
          <a:p>
            <a:r>
              <a:rPr lang="fr-FR"/>
              <a:t>Bring together the different data sets</a:t>
            </a:r>
          </a:p>
          <a:p>
            <a:r>
              <a:rPr lang="fr-FR"/>
              <a:t>Read through the findings of each </a:t>
            </a:r>
          </a:p>
          <a:p>
            <a:r>
              <a:rPr lang="fr-FR"/>
              <a:t>Pull out the findings that relate to your research question</a:t>
            </a:r>
          </a:p>
          <a:p>
            <a:r>
              <a:rPr lang="fr-FR"/>
              <a:t>Look across this data, ask yourself:	</a:t>
            </a:r>
          </a:p>
          <a:p>
            <a:pPr marL="403225" indent="-238125">
              <a:buClr>
                <a:srgbClr val="2F9C67"/>
              </a:buClr>
              <a:buSzPct val="70000"/>
              <a:buFont typeface="Wingdings" pitchFamily="2" charset="2"/>
              <a:buChar char="Ø"/>
            </a:pPr>
            <a:r>
              <a:rPr lang="fr-FR"/>
              <a:t>Do the data sets enrich each other by explaining different aspects of an issue? </a:t>
            </a:r>
          </a:p>
          <a:p>
            <a:pPr marL="403225" indent="-238125">
              <a:buClr>
                <a:srgbClr val="2F9C67"/>
              </a:buClr>
              <a:buSzPct val="70000"/>
              <a:buFont typeface="Wingdings" pitchFamily="2" charset="2"/>
              <a:buChar char="Ø"/>
            </a:pPr>
            <a:r>
              <a:rPr lang="fr-FR"/>
              <a:t>Do the different data sets complement each other and shed further light?</a:t>
            </a:r>
          </a:p>
          <a:p>
            <a:pPr marL="403225" indent="-238125">
              <a:buClr>
                <a:srgbClr val="2F9C67"/>
              </a:buClr>
              <a:buSzPct val="70000"/>
              <a:buFont typeface="Wingdings" pitchFamily="2" charset="2"/>
              <a:buChar char="Ø"/>
            </a:pPr>
            <a:r>
              <a:rPr lang="fr-FR"/>
              <a:t>Do the data sets support or confirm the findings of the others? 	</a:t>
            </a:r>
          </a:p>
          <a:p>
            <a:pPr marL="403225" indent="-238125">
              <a:buClr>
                <a:srgbClr val="2F9C67"/>
              </a:buClr>
              <a:buSzPct val="70000"/>
              <a:buFont typeface="Wingdings" pitchFamily="2" charset="2"/>
              <a:buChar char="Ø"/>
            </a:pPr>
            <a:r>
              <a:rPr lang="fr-FR"/>
              <a:t>Do certain data sets disagree with or contradict the findings of the others? </a:t>
            </a:r>
          </a:p>
          <a:p>
            <a:r>
              <a:rPr lang="fr-FR"/>
              <a:t>Ask yourself why certain data sets bring different aspects of a topic to light</a:t>
            </a:r>
          </a:p>
          <a:p>
            <a:pPr marL="0" indent="0">
              <a:buNone/>
            </a:pPr>
            <a:endParaRPr lang="fr-FR"/>
          </a:p>
          <a:p>
            <a:endParaRPr lang="fr-FR"/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5961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B583AB-ACBE-0A4D-A783-E677E9C56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37795"/>
            <a:ext cx="7886700" cy="341632"/>
          </a:xfrm>
        </p:spPr>
        <p:txBody>
          <a:bodyPr/>
          <a:lstStyle/>
          <a:p>
            <a:r>
              <a:rPr lang="fr-FR"/>
              <a:t>Triangulation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53FAC49-B86E-EF4C-ACA1-7CEDCCA1D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6157161" cy="2259505"/>
          </a:xfrm>
        </p:spPr>
        <p:txBody>
          <a:bodyPr/>
          <a:lstStyle/>
          <a:p>
            <a:r>
              <a:rPr lang="fr-FR"/>
              <a:t>Do you have anything to add to this from your own experiences? </a:t>
            </a:r>
          </a:p>
          <a:p>
            <a:r>
              <a:rPr lang="fr-FR"/>
              <a:t>When two different sources of data have contradicted each other? </a:t>
            </a:r>
          </a:p>
          <a:p>
            <a:r>
              <a:rPr lang="fr-FR"/>
              <a:t>When one has supported the other?</a:t>
            </a:r>
          </a:p>
        </p:txBody>
      </p:sp>
    </p:spTree>
    <p:extLst>
      <p:ext uri="{BB962C8B-B14F-4D97-AF65-F5344CB8AC3E}">
        <p14:creationId xmlns:p14="http://schemas.microsoft.com/office/powerpoint/2010/main" val="10645684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B583AB-ACBE-0A4D-A783-E677E9C56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37795"/>
            <a:ext cx="7886700" cy="341632"/>
          </a:xfrm>
        </p:spPr>
        <p:txBody>
          <a:bodyPr/>
          <a:lstStyle/>
          <a:p>
            <a:r>
              <a:rPr lang="fr-FR"/>
              <a:t>The systematic triangulation of data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2DE81BD-905A-0047-9376-39CF54AA97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021" y="1691186"/>
            <a:ext cx="6108700" cy="2515870"/>
          </a:xfrm>
          <a:prstGeom prst="rect">
            <a:avLst/>
          </a:prstGeom>
          <a:ln w="6350">
            <a:solidFill>
              <a:srgbClr val="2F9C6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9B737A97-67BC-C14E-9EA6-D973FBD02727}"/>
              </a:ext>
            </a:extLst>
          </p:cNvPr>
          <p:cNvSpPr/>
          <p:nvPr/>
        </p:nvSpPr>
        <p:spPr>
          <a:xfrm>
            <a:off x="7103356" y="367818"/>
            <a:ext cx="1584176" cy="1584176"/>
          </a:xfrm>
          <a:prstGeom prst="ellipse">
            <a:avLst/>
          </a:prstGeom>
          <a:solidFill>
            <a:srgbClr val="FCCF9E">
              <a:alpha val="10000"/>
            </a:srgbClr>
          </a:solidFill>
          <a:ln w="6350">
            <a:solidFill>
              <a:srgbClr val="FCCF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ABE67E7-A1E3-8748-8EC4-6035C2CAB6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4855" y="689429"/>
            <a:ext cx="933595" cy="90442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1290511F-14B5-FC44-92FF-49ADBA7D5E7D}"/>
              </a:ext>
            </a:extLst>
          </p:cNvPr>
          <p:cNvSpPr txBox="1"/>
          <p:nvPr/>
        </p:nvSpPr>
        <p:spPr>
          <a:xfrm>
            <a:off x="551997" y="1021896"/>
            <a:ext cx="46590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accent5">
                    <a:lumMod val="50000"/>
                  </a:schemeClr>
                </a:solidFill>
                <a:latin typeface="Montserrat" pitchFamily="2" charset="77"/>
              </a:rPr>
              <a:t>Case example</a:t>
            </a:r>
          </a:p>
          <a:p>
            <a:r>
              <a:rPr lang="en-GB" sz="1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COVID-19 in Pakistan</a:t>
            </a:r>
          </a:p>
        </p:txBody>
      </p:sp>
    </p:spTree>
    <p:extLst>
      <p:ext uri="{BB962C8B-B14F-4D97-AF65-F5344CB8AC3E}">
        <p14:creationId xmlns:p14="http://schemas.microsoft.com/office/powerpoint/2010/main" val="25307078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B583AB-ACBE-0A4D-A783-E677E9C56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37795"/>
            <a:ext cx="7886700" cy="341632"/>
          </a:xfrm>
        </p:spPr>
        <p:txBody>
          <a:bodyPr/>
          <a:lstStyle/>
          <a:p>
            <a:r>
              <a:rPr lang="fr-FR"/>
              <a:t>The systematic triangulation of data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9B737A97-67BC-C14E-9EA6-D973FBD02727}"/>
              </a:ext>
            </a:extLst>
          </p:cNvPr>
          <p:cNvSpPr/>
          <p:nvPr/>
        </p:nvSpPr>
        <p:spPr>
          <a:xfrm>
            <a:off x="7103356" y="367818"/>
            <a:ext cx="1584176" cy="1584176"/>
          </a:xfrm>
          <a:prstGeom prst="ellipse">
            <a:avLst/>
          </a:prstGeom>
          <a:solidFill>
            <a:srgbClr val="FCCF9E">
              <a:alpha val="10000"/>
            </a:srgbClr>
          </a:solidFill>
          <a:ln w="6350">
            <a:solidFill>
              <a:srgbClr val="FCCF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ABE67E7-A1E3-8748-8EC4-6035C2CAB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4855" y="689429"/>
            <a:ext cx="933595" cy="90442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1290511F-14B5-FC44-92FF-49ADBA7D5E7D}"/>
              </a:ext>
            </a:extLst>
          </p:cNvPr>
          <p:cNvSpPr txBox="1"/>
          <p:nvPr/>
        </p:nvSpPr>
        <p:spPr>
          <a:xfrm>
            <a:off x="551997" y="1021896"/>
            <a:ext cx="46590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accent5">
                    <a:lumMod val="50000"/>
                  </a:schemeClr>
                </a:solidFill>
                <a:latin typeface="Montserrat" pitchFamily="2" charset="77"/>
              </a:rPr>
              <a:t>Case example</a:t>
            </a:r>
          </a:p>
          <a:p>
            <a:r>
              <a:rPr lang="en-GB" sz="1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RREAL RAP (Rapid Assessment Procedure) Sheets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CB59058-8BF9-2947-B05B-B96711158F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" y="1671638"/>
            <a:ext cx="5667829" cy="2951529"/>
          </a:xfrm>
          <a:prstGeom prst="rect">
            <a:avLst/>
          </a:prstGeom>
          <a:ln>
            <a:solidFill>
              <a:srgbClr val="2F9C6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61939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538608-3DF9-CA44-9D0B-016B0669B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37795"/>
            <a:ext cx="7886700" cy="341632"/>
          </a:xfrm>
        </p:spPr>
        <p:txBody>
          <a:bodyPr/>
          <a:lstStyle/>
          <a:p>
            <a:r>
              <a:rPr lang="fr-FR"/>
              <a:t>Summary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AABB306-0B6C-8E40-9375-8A103765A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369219"/>
            <a:ext cx="6359978" cy="3263504"/>
          </a:xfrm>
        </p:spPr>
        <p:txBody>
          <a:bodyPr>
            <a:normAutofit/>
          </a:bodyPr>
          <a:lstStyle/>
          <a:p>
            <a:r>
              <a:rPr lang="fr-FR" dirty="0"/>
              <a:t>Triangulation in </a:t>
            </a:r>
            <a:r>
              <a:rPr lang="fr-FR" dirty="0" err="1"/>
              <a:t>research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‘the practice of </a:t>
            </a:r>
            <a:r>
              <a:rPr lang="fr-FR" dirty="0" err="1"/>
              <a:t>using</a:t>
            </a:r>
            <a:r>
              <a:rPr lang="fr-FR" dirty="0"/>
              <a:t> multiple sources of data or multiple </a:t>
            </a:r>
            <a:r>
              <a:rPr lang="fr-FR" dirty="0" err="1"/>
              <a:t>approaches</a:t>
            </a:r>
            <a:r>
              <a:rPr lang="fr-FR" dirty="0"/>
              <a:t> to </a:t>
            </a:r>
            <a:r>
              <a:rPr lang="fr-FR" dirty="0" err="1"/>
              <a:t>analysing</a:t>
            </a:r>
            <a:r>
              <a:rPr lang="fr-FR" dirty="0"/>
              <a:t> data to </a:t>
            </a:r>
            <a:r>
              <a:rPr lang="fr-FR" dirty="0" err="1"/>
              <a:t>enhance</a:t>
            </a:r>
            <a:r>
              <a:rPr lang="fr-FR" dirty="0"/>
              <a:t> the </a:t>
            </a:r>
            <a:r>
              <a:rPr lang="fr-FR" dirty="0" err="1"/>
              <a:t>credibility</a:t>
            </a:r>
            <a:r>
              <a:rPr lang="fr-FR" dirty="0"/>
              <a:t> of a </a:t>
            </a:r>
            <a:r>
              <a:rPr lang="fr-FR" dirty="0" err="1"/>
              <a:t>research</a:t>
            </a:r>
            <a:r>
              <a:rPr lang="fr-FR" dirty="0"/>
              <a:t> </a:t>
            </a:r>
            <a:r>
              <a:rPr lang="fr-FR" dirty="0" err="1"/>
              <a:t>study</a:t>
            </a:r>
            <a:r>
              <a:rPr lang="fr-FR" dirty="0"/>
              <a:t>’. </a:t>
            </a:r>
          </a:p>
          <a:p>
            <a:r>
              <a:rPr lang="fr-FR" dirty="0" err="1"/>
              <a:t>During</a:t>
            </a:r>
            <a:r>
              <a:rPr lang="fr-FR" dirty="0"/>
              <a:t> an emergency a lot of </a:t>
            </a:r>
            <a:r>
              <a:rPr lang="fr-FR" dirty="0" err="1"/>
              <a:t>different</a:t>
            </a:r>
            <a:r>
              <a:rPr lang="fr-FR" dirty="0"/>
              <a:t> information </a:t>
            </a:r>
            <a:r>
              <a:rPr lang="fr-FR" dirty="0" err="1"/>
              <a:t>can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produced</a:t>
            </a:r>
            <a:r>
              <a:rPr lang="fr-FR" dirty="0"/>
              <a:t>, </a:t>
            </a:r>
            <a:r>
              <a:rPr lang="fr-FR" dirty="0" err="1"/>
              <a:t>which</a:t>
            </a:r>
            <a:r>
              <a:rPr lang="fr-FR" dirty="0"/>
              <a:t> </a:t>
            </a:r>
            <a:r>
              <a:rPr lang="fr-FR" dirty="0" err="1"/>
              <a:t>can</a:t>
            </a:r>
            <a:r>
              <a:rPr lang="fr-FR" dirty="0"/>
              <a:t> </a:t>
            </a:r>
            <a:r>
              <a:rPr lang="fr-FR" dirty="0" err="1"/>
              <a:t>seem</a:t>
            </a:r>
            <a:r>
              <a:rPr lang="fr-FR" dirty="0"/>
              <a:t> </a:t>
            </a:r>
            <a:r>
              <a:rPr lang="fr-FR" dirty="0" err="1"/>
              <a:t>overwhelming</a:t>
            </a:r>
            <a:r>
              <a:rPr lang="fr-FR" dirty="0"/>
              <a:t>. </a:t>
            </a:r>
          </a:p>
          <a:p>
            <a:r>
              <a:rPr lang="fr-FR" dirty="0" err="1"/>
              <a:t>Triangulating</a:t>
            </a:r>
            <a:r>
              <a:rPr lang="fr-FR" dirty="0"/>
              <a:t> </a:t>
            </a:r>
            <a:r>
              <a:rPr lang="fr-FR" dirty="0" err="1"/>
              <a:t>this</a:t>
            </a:r>
            <a:r>
              <a:rPr lang="fr-FR" dirty="0"/>
              <a:t> information </a:t>
            </a:r>
            <a:r>
              <a:rPr lang="fr-FR" dirty="0" err="1"/>
              <a:t>can</a:t>
            </a:r>
            <a:r>
              <a:rPr lang="fr-FR" dirty="0"/>
              <a:t> help us capture </a:t>
            </a:r>
            <a:r>
              <a:rPr lang="fr-FR" dirty="0" err="1"/>
              <a:t>different</a:t>
            </a:r>
            <a:r>
              <a:rPr lang="fr-FR" dirty="0"/>
              <a:t> aspects of the </a:t>
            </a:r>
            <a:r>
              <a:rPr lang="fr-FR" dirty="0" err="1"/>
              <a:t>same</a:t>
            </a:r>
            <a:r>
              <a:rPr lang="fr-FR" dirty="0"/>
              <a:t> topic to </a:t>
            </a:r>
            <a:r>
              <a:rPr lang="fr-FR" dirty="0" err="1"/>
              <a:t>give</a:t>
            </a:r>
            <a:r>
              <a:rPr lang="fr-FR" dirty="0"/>
              <a:t> a more </a:t>
            </a:r>
            <a:r>
              <a:rPr lang="fr-FR" dirty="0" err="1"/>
              <a:t>detailed</a:t>
            </a:r>
            <a:r>
              <a:rPr lang="fr-FR" dirty="0"/>
              <a:t> and </a:t>
            </a:r>
            <a:r>
              <a:rPr lang="fr-FR" dirty="0" err="1"/>
              <a:t>balanced</a:t>
            </a:r>
            <a:r>
              <a:rPr lang="fr-FR" dirty="0"/>
              <a:t> </a:t>
            </a:r>
            <a:r>
              <a:rPr lang="fr-FR" dirty="0" err="1"/>
              <a:t>picture</a:t>
            </a:r>
            <a:r>
              <a:rPr lang="fr-FR" dirty="0"/>
              <a:t> and </a:t>
            </a:r>
            <a:r>
              <a:rPr lang="fr-FR" dirty="0" err="1"/>
              <a:t>increase</a:t>
            </a:r>
            <a:r>
              <a:rPr lang="fr-FR" dirty="0"/>
              <a:t> the </a:t>
            </a:r>
            <a:r>
              <a:rPr lang="fr-FR" dirty="0" err="1"/>
              <a:t>accuracy</a:t>
            </a:r>
            <a:r>
              <a:rPr lang="fr-FR" dirty="0"/>
              <a:t> and </a:t>
            </a:r>
            <a:r>
              <a:rPr lang="fr-FR" dirty="0" err="1"/>
              <a:t>trustworthiness</a:t>
            </a:r>
            <a:r>
              <a:rPr lang="fr-FR" dirty="0"/>
              <a:t> of the </a:t>
            </a:r>
            <a:r>
              <a:rPr lang="fr-FR" dirty="0" err="1"/>
              <a:t>results</a:t>
            </a:r>
            <a:r>
              <a:rPr lang="fr-FR" dirty="0"/>
              <a:t>.</a:t>
            </a:r>
          </a:p>
          <a:p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can</a:t>
            </a:r>
            <a:r>
              <a:rPr lang="fr-FR" dirty="0"/>
              <a:t> </a:t>
            </a:r>
            <a:r>
              <a:rPr lang="fr-FR" dirty="0" err="1"/>
              <a:t>consider</a:t>
            </a:r>
            <a:r>
              <a:rPr lang="fr-FR" dirty="0"/>
              <a:t> </a:t>
            </a:r>
            <a:r>
              <a:rPr lang="fr-FR" dirty="0" err="1"/>
              <a:t>different</a:t>
            </a:r>
            <a:r>
              <a:rPr lang="fr-FR" dirty="0"/>
              <a:t> </a:t>
            </a:r>
            <a:r>
              <a:rPr lang="fr-FR" i="1" dirty="0" err="1"/>
              <a:t>forms</a:t>
            </a:r>
            <a:r>
              <a:rPr lang="fr-FR" dirty="0"/>
              <a:t> and </a:t>
            </a:r>
            <a:r>
              <a:rPr lang="fr-FR" i="1" dirty="0"/>
              <a:t>sources</a:t>
            </a:r>
            <a:r>
              <a:rPr lang="fr-FR" dirty="0"/>
              <a:t> of data.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9063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538608-3DF9-CA44-9D0B-016B0669B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37795"/>
            <a:ext cx="7886700" cy="341632"/>
          </a:xfrm>
        </p:spPr>
        <p:txBody>
          <a:bodyPr/>
          <a:lstStyle/>
          <a:p>
            <a:r>
              <a:rPr lang="fr-FR"/>
              <a:t>Summary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AABB306-0B6C-8E40-9375-8A103765A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203325"/>
            <a:ext cx="6359978" cy="3263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/>
              <a:t>Practical steps to triangulate data include:</a:t>
            </a:r>
          </a:p>
          <a:p>
            <a:pPr marL="360363" indent="-180975"/>
            <a:r>
              <a:rPr lang="fr-FR"/>
              <a:t>Identify the relevant sources of data for your area of interest/research question</a:t>
            </a:r>
          </a:p>
          <a:p>
            <a:pPr marL="360363" indent="-180975"/>
            <a:r>
              <a:rPr lang="fr-FR"/>
              <a:t>Bring together the data sets and organize them </a:t>
            </a:r>
          </a:p>
          <a:p>
            <a:pPr marL="360363" indent="-180975"/>
            <a:r>
              <a:rPr lang="fr-FR"/>
              <a:t>Read through the findings of each </a:t>
            </a:r>
          </a:p>
          <a:p>
            <a:pPr marL="360363" indent="-180975"/>
            <a:r>
              <a:rPr lang="fr-FR"/>
              <a:t>Pull out the findings that relate to your research question </a:t>
            </a:r>
          </a:p>
          <a:p>
            <a:pPr marL="360363" indent="-180975"/>
            <a:r>
              <a:rPr lang="fr-FR"/>
              <a:t>Look across the different types of data (cross-check) and ask yourself:</a:t>
            </a:r>
          </a:p>
          <a:p>
            <a:pPr marL="533400" indent="-180975">
              <a:buClr>
                <a:srgbClr val="2F9C67"/>
              </a:buClr>
              <a:buSzPct val="70000"/>
              <a:buFont typeface="Wingdings" pitchFamily="2" charset="2"/>
              <a:buChar char="Ø"/>
            </a:pPr>
            <a:r>
              <a:rPr lang="fr-FR"/>
              <a:t>Do the data sets enrich each other by explaining different aspects of an issue? </a:t>
            </a:r>
          </a:p>
          <a:p>
            <a:pPr marL="533400" indent="-180975">
              <a:buClr>
                <a:srgbClr val="2F9C67"/>
              </a:buClr>
              <a:buSzPct val="70000"/>
              <a:buFont typeface="Wingdings" pitchFamily="2" charset="2"/>
              <a:buChar char="Ø"/>
            </a:pPr>
            <a:r>
              <a:rPr lang="fr-FR"/>
              <a:t>Can one data set explain unexpected findings generated in another? </a:t>
            </a:r>
          </a:p>
          <a:p>
            <a:pPr marL="533400" indent="-180975">
              <a:buClr>
                <a:srgbClr val="2F9C67"/>
              </a:buClr>
              <a:buSzPct val="70000"/>
              <a:buFont typeface="Wingdings" pitchFamily="2" charset="2"/>
              <a:buChar char="Ø"/>
            </a:pPr>
            <a:r>
              <a:rPr lang="fr-FR"/>
              <a:t>Do the data sets support or confirm the findings of one other? </a:t>
            </a:r>
          </a:p>
          <a:p>
            <a:pPr marL="533400" indent="-180975">
              <a:buClr>
                <a:srgbClr val="2F9C67"/>
              </a:buClr>
              <a:buSzPct val="70000"/>
              <a:buFont typeface="Wingdings" pitchFamily="2" charset="2"/>
              <a:buChar char="Ø"/>
            </a:pPr>
            <a:r>
              <a:rPr lang="fr-FR"/>
              <a:t>Do certain data sets disagree with or contradict the findings of the others? </a:t>
            </a:r>
          </a:p>
          <a:p>
            <a:r>
              <a:rPr lang="fr-FR"/>
              <a:t>Ask yourself why certain data sets may bring different aspects of a topic to light?</a:t>
            </a:r>
          </a:p>
        </p:txBody>
      </p:sp>
    </p:spTree>
    <p:extLst>
      <p:ext uri="{BB962C8B-B14F-4D97-AF65-F5344CB8AC3E}">
        <p14:creationId xmlns:p14="http://schemas.microsoft.com/office/powerpoint/2010/main" val="3704335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9C67">
            <a:alpha val="959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542F09-33D9-1F4E-9FB8-47778B6A4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37795"/>
            <a:ext cx="7886700" cy="424732"/>
          </a:xfrm>
        </p:spPr>
        <p:txBody>
          <a:bodyPr/>
          <a:lstStyle/>
          <a:p>
            <a:r>
              <a:rPr lang="fr-FR"/>
              <a:t>LEARNING OUTCOMES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A1F27E5-375B-8442-A4DC-9FCE040E4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5616875" cy="3263504"/>
          </a:xfrm>
        </p:spPr>
        <p:txBody>
          <a:bodyPr/>
          <a:lstStyle/>
          <a:p>
            <a:pPr lvl="0"/>
            <a:r>
              <a:rPr lang="en-GB" dirty="0"/>
              <a:t>Know the importance of data triangulation </a:t>
            </a:r>
          </a:p>
          <a:p>
            <a:pPr lvl="0"/>
            <a:r>
              <a:rPr lang="en-GB" dirty="0"/>
              <a:t>Understand the steps of triangulating different forms and sources of data</a:t>
            </a:r>
          </a:p>
          <a:p>
            <a:pPr marL="0" lv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5539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9C67">
            <a:alpha val="959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F4827E-2EE0-224B-88F0-B042DBB42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37795"/>
            <a:ext cx="7886700" cy="341632"/>
          </a:xfrm>
        </p:spPr>
        <p:txBody>
          <a:bodyPr/>
          <a:lstStyle/>
          <a:p>
            <a:r>
              <a:rPr lang="fr-FR"/>
              <a:t>Key questions in social science research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2417AAFB-B95C-994E-97C4-F7B39F2229F6}"/>
              </a:ext>
            </a:extLst>
          </p:cNvPr>
          <p:cNvGrpSpPr/>
          <p:nvPr/>
        </p:nvGrpSpPr>
        <p:grpSpPr>
          <a:xfrm>
            <a:off x="2215379" y="1132113"/>
            <a:ext cx="4932907" cy="3341189"/>
            <a:chOff x="2215379" y="1132113"/>
            <a:chExt cx="4932907" cy="3341189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60264C4-ECED-3A44-9FBC-9E301B937E50}"/>
                </a:ext>
              </a:extLst>
            </p:cNvPr>
            <p:cNvSpPr/>
            <p:nvPr/>
          </p:nvSpPr>
          <p:spPr>
            <a:xfrm>
              <a:off x="3760932" y="3077987"/>
              <a:ext cx="3387354" cy="488201"/>
            </a:xfrm>
            <a:prstGeom prst="rect">
              <a:avLst/>
            </a:prstGeom>
            <a:noFill/>
            <a:ln w="6350">
              <a:solidFill>
                <a:srgbClr val="2F9C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36000" rIns="36000" bIns="36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136525" indent="-136525" rtl="0">
                <a:buClr>
                  <a:srgbClr val="204669"/>
                </a:buClr>
                <a:buFont typeface="+mj-lt"/>
                <a:buAutoNum type="arabicPeriod" startAt="6"/>
              </a:pPr>
              <a:r>
                <a:rPr lang="en-US" sz="900">
                  <a:solidFill>
                    <a:srgbClr val="2F9C67"/>
                  </a:solidFill>
                  <a:effectLst/>
                  <a:latin typeface="Open Sans Light" panose="020B0306030504020204" pitchFamily="34" charset="0"/>
                  <a:ea typeface="OpenSans-Light" panose="020B0606030504020204" pitchFamily="34" charset="0"/>
                </a:rPr>
                <a:t>How to ensure that this information goes back to communities? To inform community-level actions and decision-making of the broader response?</a:t>
              </a:r>
              <a:endParaRPr lang="fr-FR" sz="900">
                <a:effectLst/>
                <a:latin typeface="Open Sans Light" panose="020B0306030504020204" pitchFamily="34" charset="0"/>
                <a:ea typeface="OpenSans-Light" panose="020B0606030504020204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8F5491B-A7C6-2B4F-AD08-9AD4D0A97587}"/>
                </a:ext>
              </a:extLst>
            </p:cNvPr>
            <p:cNvSpPr/>
            <p:nvPr/>
          </p:nvSpPr>
          <p:spPr>
            <a:xfrm>
              <a:off x="3760932" y="2632537"/>
              <a:ext cx="3387354" cy="349702"/>
            </a:xfrm>
            <a:prstGeom prst="rect">
              <a:avLst/>
            </a:prstGeom>
            <a:solidFill>
              <a:srgbClr val="2F9C67">
                <a:alpha val="10000"/>
              </a:srgbClr>
            </a:solidFill>
            <a:ln w="6350">
              <a:solidFill>
                <a:srgbClr val="2F9C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36000" rIns="36000" bIns="36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136525" indent="-136525" rtl="0">
                <a:buClr>
                  <a:srgbClr val="204669"/>
                </a:buClr>
                <a:buFont typeface="+mj-lt"/>
                <a:buAutoNum type="arabicPeriod" startAt="5"/>
              </a:pPr>
              <a:r>
                <a:rPr lang="en-US" sz="900">
                  <a:solidFill>
                    <a:srgbClr val="2F9C67"/>
                  </a:solidFill>
                  <a:effectLst/>
                  <a:latin typeface="Open Sans Light" panose="020B0306030504020204" pitchFamily="34" charset="0"/>
                  <a:ea typeface="OpenSans-Light" panose="020B0606030504020204" pitchFamily="34" charset="0"/>
                </a:rPr>
                <a:t>What methodology and tools should be used to collect and analyse this information?</a:t>
              </a:r>
              <a:endParaRPr lang="fr-FR" sz="900">
                <a:effectLst/>
                <a:latin typeface="Open Sans Light" panose="020B0306030504020204" pitchFamily="34" charset="0"/>
                <a:ea typeface="OpenSans-Light" panose="020B0606030504020204" pitchFamily="34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33B6D42-0B40-CA46-A22B-001A67B5B5C7}"/>
                </a:ext>
              </a:extLst>
            </p:cNvPr>
            <p:cNvSpPr/>
            <p:nvPr/>
          </p:nvSpPr>
          <p:spPr>
            <a:xfrm>
              <a:off x="3760932" y="4109684"/>
              <a:ext cx="3387354" cy="349702"/>
            </a:xfrm>
            <a:prstGeom prst="rect">
              <a:avLst/>
            </a:prstGeom>
            <a:noFill/>
            <a:ln w="6350">
              <a:solidFill>
                <a:srgbClr val="2F9C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36000" rIns="36000" bIns="36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136525" indent="-136525" rtl="0">
                <a:buClr>
                  <a:srgbClr val="204669"/>
                </a:buClr>
                <a:buFont typeface="+mj-lt"/>
                <a:buAutoNum type="arabicPeriod" startAt="8"/>
              </a:pPr>
              <a:r>
                <a:rPr lang="en-US" sz="900">
                  <a:solidFill>
                    <a:srgbClr val="2F9C67"/>
                  </a:solidFill>
                  <a:effectLst/>
                  <a:latin typeface="Open Sans Light" panose="020B0306030504020204" pitchFamily="34" charset="0"/>
                  <a:ea typeface="OpenSans-Light" panose="020B0606030504020204" pitchFamily="34" charset="0"/>
                </a:rPr>
                <a:t>How to track the information used to ensure that it effectively contributes to operational and strategic priorities? </a:t>
              </a:r>
              <a:endParaRPr lang="fr-FR" sz="900">
                <a:effectLst/>
                <a:latin typeface="Open Sans Light" panose="020B0306030504020204" pitchFamily="34" charset="0"/>
                <a:ea typeface="OpenSans-Light" panose="020B0606030504020204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601AF4C-F4C1-504C-9057-DA23A1D185D8}"/>
                </a:ext>
              </a:extLst>
            </p:cNvPr>
            <p:cNvSpPr/>
            <p:nvPr/>
          </p:nvSpPr>
          <p:spPr>
            <a:xfrm>
              <a:off x="3760932" y="2304478"/>
              <a:ext cx="3387354" cy="211203"/>
            </a:xfrm>
            <a:prstGeom prst="rect">
              <a:avLst/>
            </a:prstGeom>
            <a:noFill/>
            <a:ln w="6350">
              <a:solidFill>
                <a:srgbClr val="2F9C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36000" rIns="36000" bIns="36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136525" indent="-136525" rtl="0">
                <a:buClr>
                  <a:srgbClr val="204669"/>
                </a:buClr>
                <a:buFont typeface="+mj-lt"/>
                <a:buAutoNum type="arabicPeriod" startAt="4"/>
              </a:pPr>
              <a:r>
                <a:rPr lang="en-US" sz="900">
                  <a:solidFill>
                    <a:srgbClr val="2F9C67"/>
                  </a:solidFill>
                  <a:effectLst/>
                  <a:latin typeface="Open Sans Light" panose="020B0306030504020204" pitchFamily="34" charset="0"/>
                  <a:ea typeface="OpenSans-Light" panose="020B0606030504020204" pitchFamily="34" charset="0"/>
                </a:rPr>
                <a:t>Who can collect this information?</a:t>
              </a:r>
              <a:endParaRPr lang="fr-FR" sz="900">
                <a:effectLst/>
                <a:latin typeface="Open Sans Light" panose="020B0306030504020204" pitchFamily="34" charset="0"/>
                <a:ea typeface="OpenSans-Light" panose="020B0606030504020204" pitchFamily="34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0264384-3DA6-D04A-8F88-383001CDAD20}"/>
                </a:ext>
              </a:extLst>
            </p:cNvPr>
            <p:cNvSpPr/>
            <p:nvPr/>
          </p:nvSpPr>
          <p:spPr>
            <a:xfrm>
              <a:off x="3760932" y="1840161"/>
              <a:ext cx="3387354" cy="349702"/>
            </a:xfrm>
            <a:prstGeom prst="rect">
              <a:avLst/>
            </a:prstGeom>
            <a:solidFill>
              <a:srgbClr val="2F9C67">
                <a:alpha val="10000"/>
              </a:srgbClr>
            </a:solidFill>
            <a:ln w="6350">
              <a:solidFill>
                <a:srgbClr val="2F9C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36000" rIns="36000" bIns="36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136525" indent="-136525" rtl="0">
                <a:buClr>
                  <a:srgbClr val="204669"/>
                </a:buClr>
                <a:buFont typeface="+mj-lt"/>
                <a:buAutoNum type="arabicPeriod" startAt="3"/>
              </a:pPr>
              <a:r>
                <a:rPr lang="en-US" sz="900">
                  <a:solidFill>
                    <a:srgbClr val="2F9C67"/>
                  </a:solidFill>
                  <a:effectLst/>
                  <a:latin typeface="Open Sans Light" panose="020B0306030504020204" pitchFamily="34" charset="0"/>
                  <a:ea typeface="OpenSans-Light" panose="020B0606030504020204" pitchFamily="34" charset="0"/>
                </a:rPr>
                <a:t>Does this information already exist? Is there a related needs assessment or study? </a:t>
              </a:r>
              <a:endParaRPr lang="fr-FR" sz="900">
                <a:effectLst/>
                <a:latin typeface="Open Sans Light" panose="020B0306030504020204" pitchFamily="34" charset="0"/>
                <a:ea typeface="OpenSans-Light" panose="020B0606030504020204" pitchFamily="34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44776CA-0C54-1A4D-B2E1-85C2A1C8D87D}"/>
                </a:ext>
              </a:extLst>
            </p:cNvPr>
            <p:cNvSpPr/>
            <p:nvPr/>
          </p:nvSpPr>
          <p:spPr>
            <a:xfrm>
              <a:off x="3760932" y="1159934"/>
              <a:ext cx="3387354" cy="211203"/>
            </a:xfrm>
            <a:prstGeom prst="rect">
              <a:avLst/>
            </a:prstGeom>
            <a:noFill/>
            <a:ln w="6350">
              <a:solidFill>
                <a:srgbClr val="2F9C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36000" rIns="36000" bIns="36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136525" indent="-136525" rtl="0">
                <a:buClr>
                  <a:srgbClr val="204669"/>
                </a:buClr>
                <a:buFont typeface="+mj-lt"/>
                <a:buAutoNum type="arabicPeriod"/>
              </a:pPr>
              <a:r>
                <a:rPr lang="en-US" sz="900">
                  <a:solidFill>
                    <a:srgbClr val="2F9C67"/>
                  </a:solidFill>
                  <a:effectLst/>
                  <a:latin typeface="Open Sans Light" panose="020B0306030504020204" pitchFamily="34" charset="0"/>
                  <a:ea typeface="OpenSans-Light" panose="020B0606030504020204" pitchFamily="34" charset="0"/>
                </a:rPr>
                <a:t>What information is needed? </a:t>
              </a:r>
              <a:endParaRPr lang="fr-FR" sz="900">
                <a:effectLst/>
                <a:latin typeface="Open Sans Light" panose="020B0306030504020204" pitchFamily="34" charset="0"/>
                <a:ea typeface="OpenSans-Light" panose="020B0606030504020204" pitchFamily="34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0EBB79E-1532-4548-AF15-4FA509B10429}"/>
                </a:ext>
              </a:extLst>
            </p:cNvPr>
            <p:cNvSpPr/>
            <p:nvPr/>
          </p:nvSpPr>
          <p:spPr>
            <a:xfrm>
              <a:off x="2215379" y="1132113"/>
              <a:ext cx="1070638" cy="3341189"/>
            </a:xfrm>
            <a:prstGeom prst="rect">
              <a:avLst/>
            </a:prstGeom>
            <a:solidFill>
              <a:srgbClr val="204669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100" b="1">
                  <a:solidFill>
                    <a:srgbClr val="FFFFFF"/>
                  </a:solidFill>
                  <a:effectLst/>
                  <a:latin typeface="Open Sans Semibold" panose="020B0606030504020204" pitchFamily="34" charset="0"/>
                  <a:ea typeface="OpenSans-Light" panose="020B0606030504020204" pitchFamily="34" charset="0"/>
                </a:rPr>
                <a:t>DATA TO ACTION:</a:t>
              </a:r>
              <a:r>
                <a:rPr lang="en-US" sz="900">
                  <a:solidFill>
                    <a:srgbClr val="FFFFFF"/>
                  </a:solidFill>
                  <a:effectLst/>
                  <a:latin typeface="Open Sans Light" panose="020B0306030504020204" pitchFamily="34" charset="0"/>
                  <a:ea typeface="OpenSans-Light" panose="020B0606030504020204" pitchFamily="34" charset="0"/>
                </a:rPr>
                <a:t> </a:t>
              </a:r>
              <a:br>
                <a:rPr lang="en-US" sz="900">
                  <a:solidFill>
                    <a:srgbClr val="FFFFFF"/>
                  </a:solidFill>
                  <a:effectLst/>
                  <a:latin typeface="Open Sans Light" panose="020B0306030504020204" pitchFamily="34" charset="0"/>
                  <a:ea typeface="OpenSans-Light" panose="020B0606030504020204" pitchFamily="34" charset="0"/>
                </a:rPr>
              </a:br>
              <a:endParaRPr lang="fr-FR" sz="900">
                <a:effectLst/>
                <a:latin typeface="Open Sans Light" panose="020B0306030504020204" pitchFamily="34" charset="0"/>
                <a:ea typeface="OpenSans-Light" panose="020B0606030504020204" pitchFamily="34" charset="0"/>
              </a:endParaRPr>
            </a:p>
            <a:p>
              <a:pPr algn="ctr"/>
              <a:r>
                <a:rPr lang="en-US" sz="900">
                  <a:solidFill>
                    <a:srgbClr val="FFFFFF"/>
                  </a:solidFill>
                  <a:effectLst/>
                  <a:latin typeface="Open Sans Light" panose="020B0306030504020204" pitchFamily="34" charset="0"/>
                  <a:ea typeface="OpenSans-Light" panose="020B0606030504020204" pitchFamily="34" charset="0"/>
                </a:rPr>
                <a:t>Key questions in social science research</a:t>
              </a:r>
              <a:endParaRPr lang="fr-FR" sz="900">
                <a:effectLst/>
                <a:latin typeface="Open Sans Light" panose="020B0306030504020204" pitchFamily="34" charset="0"/>
                <a:ea typeface="OpenSans-Light" panose="020B0606030504020204" pitchFamily="34" charset="0"/>
              </a:endParaRPr>
            </a:p>
            <a:p>
              <a:pPr algn="ctr"/>
              <a:r>
                <a:rPr lang="en-US" sz="1100">
                  <a:effectLst/>
                  <a:latin typeface="OpenSans-Light" panose="020B0606030504020204" pitchFamily="34" charset="0"/>
                  <a:ea typeface="OpenSans-Light" panose="020B0606030504020204" pitchFamily="34" charset="0"/>
                </a:rPr>
                <a:t> </a:t>
              </a:r>
              <a:endParaRPr lang="fr-FR" sz="1100">
                <a:effectLst/>
                <a:latin typeface="OpenSans-Light" panose="020B0606030504020204" pitchFamily="34" charset="0"/>
                <a:ea typeface="OpenSans-Light" panose="020B0606030504020204" pitchFamily="34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4AA4F4E-16B8-D248-B289-BD228E162B4E}"/>
                </a:ext>
              </a:extLst>
            </p:cNvPr>
            <p:cNvSpPr/>
            <p:nvPr/>
          </p:nvSpPr>
          <p:spPr>
            <a:xfrm>
              <a:off x="3760932" y="1502319"/>
              <a:ext cx="3387354" cy="211203"/>
            </a:xfrm>
            <a:prstGeom prst="rect">
              <a:avLst/>
            </a:prstGeom>
            <a:noFill/>
            <a:ln w="6350">
              <a:solidFill>
                <a:srgbClr val="2F9C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36000" rIns="36000" bIns="36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136525" indent="-136525" rtl="0">
                <a:buClr>
                  <a:srgbClr val="204669"/>
                </a:buClr>
                <a:buFont typeface="+mj-lt"/>
                <a:buAutoNum type="arabicPeriod" startAt="2"/>
              </a:pPr>
              <a:r>
                <a:rPr lang="en-US" sz="900">
                  <a:solidFill>
                    <a:srgbClr val="2F9C67"/>
                  </a:solidFill>
                  <a:effectLst/>
                  <a:latin typeface="Open Sans Light" panose="020B0306030504020204" pitchFamily="34" charset="0"/>
                  <a:ea typeface="OpenSans-Light" panose="020B0606030504020204" pitchFamily="34" charset="0"/>
                </a:rPr>
                <a:t>Who needs this information? </a:t>
              </a:r>
              <a:endParaRPr lang="fr-FR" sz="900">
                <a:effectLst/>
                <a:latin typeface="Open Sans Light" panose="020B0306030504020204" pitchFamily="34" charset="0"/>
                <a:ea typeface="OpenSans-Light" panose="020B0606030504020204" pitchFamily="34" charset="0"/>
              </a:endParaRPr>
            </a:p>
          </p:txBody>
        </p:sp>
        <p:cxnSp>
          <p:nvCxnSpPr>
            <p:cNvPr id="39" name="Connecteur droit 38">
              <a:extLst>
                <a:ext uri="{FF2B5EF4-FFF2-40B4-BE49-F238E27FC236}">
                  <a16:creationId xmlns:a16="http://schemas.microsoft.com/office/drawing/2014/main" id="{5E5A3B03-00EC-EA45-91BE-AE0844467961}"/>
                </a:ext>
              </a:extLst>
            </p:cNvPr>
            <p:cNvCxnSpPr/>
            <p:nvPr/>
          </p:nvCxnSpPr>
          <p:spPr>
            <a:xfrm>
              <a:off x="3281616" y="2892950"/>
              <a:ext cx="252864" cy="0"/>
            </a:xfrm>
            <a:prstGeom prst="line">
              <a:avLst/>
            </a:prstGeom>
            <a:ln w="12700">
              <a:solidFill>
                <a:srgbClr val="2046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39">
              <a:extLst>
                <a:ext uri="{FF2B5EF4-FFF2-40B4-BE49-F238E27FC236}">
                  <a16:creationId xmlns:a16="http://schemas.microsoft.com/office/drawing/2014/main" id="{82D901A6-DFDE-C84C-AE6A-3D1EC81A7F02}"/>
                </a:ext>
              </a:extLst>
            </p:cNvPr>
            <p:cNvCxnSpPr/>
            <p:nvPr/>
          </p:nvCxnSpPr>
          <p:spPr>
            <a:xfrm flipV="1">
              <a:off x="3535947" y="1278849"/>
              <a:ext cx="0" cy="3002228"/>
            </a:xfrm>
            <a:prstGeom prst="line">
              <a:avLst/>
            </a:prstGeom>
            <a:ln w="12700">
              <a:solidFill>
                <a:srgbClr val="2046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>
              <a:extLst>
                <a:ext uri="{FF2B5EF4-FFF2-40B4-BE49-F238E27FC236}">
                  <a16:creationId xmlns:a16="http://schemas.microsoft.com/office/drawing/2014/main" id="{8F79861C-4E63-344C-9817-0458D336A910}"/>
                </a:ext>
              </a:extLst>
            </p:cNvPr>
            <p:cNvCxnSpPr/>
            <p:nvPr/>
          </p:nvCxnSpPr>
          <p:spPr>
            <a:xfrm>
              <a:off x="3535947" y="1278849"/>
              <a:ext cx="220584" cy="0"/>
            </a:xfrm>
            <a:prstGeom prst="line">
              <a:avLst/>
            </a:prstGeom>
            <a:ln w="12700">
              <a:solidFill>
                <a:srgbClr val="2046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41">
              <a:extLst>
                <a:ext uri="{FF2B5EF4-FFF2-40B4-BE49-F238E27FC236}">
                  <a16:creationId xmlns:a16="http://schemas.microsoft.com/office/drawing/2014/main" id="{F0C2B6AF-F7E4-704C-AFAE-DB17E50F62B8}"/>
                </a:ext>
              </a:extLst>
            </p:cNvPr>
            <p:cNvCxnSpPr/>
            <p:nvPr/>
          </p:nvCxnSpPr>
          <p:spPr>
            <a:xfrm>
              <a:off x="3535947" y="4282056"/>
              <a:ext cx="220584" cy="0"/>
            </a:xfrm>
            <a:prstGeom prst="line">
              <a:avLst/>
            </a:prstGeom>
            <a:ln w="12700">
              <a:solidFill>
                <a:srgbClr val="2046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42">
              <a:extLst>
                <a:ext uri="{FF2B5EF4-FFF2-40B4-BE49-F238E27FC236}">
                  <a16:creationId xmlns:a16="http://schemas.microsoft.com/office/drawing/2014/main" id="{C28FF6BD-C7CF-444B-A86D-30CD160B44D7}"/>
                </a:ext>
              </a:extLst>
            </p:cNvPr>
            <p:cNvCxnSpPr/>
            <p:nvPr/>
          </p:nvCxnSpPr>
          <p:spPr>
            <a:xfrm flipH="1">
              <a:off x="3535947" y="1611452"/>
              <a:ext cx="220584" cy="0"/>
            </a:xfrm>
            <a:prstGeom prst="line">
              <a:avLst/>
            </a:prstGeom>
            <a:ln w="12700">
              <a:solidFill>
                <a:srgbClr val="2046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43">
              <a:extLst>
                <a:ext uri="{FF2B5EF4-FFF2-40B4-BE49-F238E27FC236}">
                  <a16:creationId xmlns:a16="http://schemas.microsoft.com/office/drawing/2014/main" id="{63C4238E-6F5B-AC43-BFA0-ABD082F953C5}"/>
                </a:ext>
              </a:extLst>
            </p:cNvPr>
            <p:cNvCxnSpPr/>
            <p:nvPr/>
          </p:nvCxnSpPr>
          <p:spPr>
            <a:xfrm flipH="1">
              <a:off x="3535947" y="2012532"/>
              <a:ext cx="220584" cy="0"/>
            </a:xfrm>
            <a:prstGeom prst="line">
              <a:avLst/>
            </a:prstGeom>
            <a:ln w="12700">
              <a:solidFill>
                <a:srgbClr val="2046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44">
              <a:extLst>
                <a:ext uri="{FF2B5EF4-FFF2-40B4-BE49-F238E27FC236}">
                  <a16:creationId xmlns:a16="http://schemas.microsoft.com/office/drawing/2014/main" id="{8E54A063-055F-A946-89B8-CF45246784E3}"/>
                </a:ext>
              </a:extLst>
            </p:cNvPr>
            <p:cNvCxnSpPr/>
            <p:nvPr/>
          </p:nvCxnSpPr>
          <p:spPr>
            <a:xfrm flipH="1">
              <a:off x="3535947" y="2403829"/>
              <a:ext cx="220584" cy="0"/>
            </a:xfrm>
            <a:prstGeom prst="line">
              <a:avLst/>
            </a:prstGeom>
            <a:ln w="12700">
              <a:solidFill>
                <a:srgbClr val="2046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45">
              <a:extLst>
                <a:ext uri="{FF2B5EF4-FFF2-40B4-BE49-F238E27FC236}">
                  <a16:creationId xmlns:a16="http://schemas.microsoft.com/office/drawing/2014/main" id="{4693B02D-7805-4348-A85C-23D4395C5553}"/>
                </a:ext>
              </a:extLst>
            </p:cNvPr>
            <p:cNvCxnSpPr/>
            <p:nvPr/>
          </p:nvCxnSpPr>
          <p:spPr>
            <a:xfrm flipH="1">
              <a:off x="3535947" y="2765779"/>
              <a:ext cx="220584" cy="0"/>
            </a:xfrm>
            <a:prstGeom prst="line">
              <a:avLst/>
            </a:prstGeom>
            <a:ln w="12700">
              <a:solidFill>
                <a:srgbClr val="2046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5440C05D-6EA5-9240-A73E-FA6CBAE03684}"/>
                </a:ext>
              </a:extLst>
            </p:cNvPr>
            <p:cNvSpPr/>
            <p:nvPr/>
          </p:nvSpPr>
          <p:spPr>
            <a:xfrm>
              <a:off x="3760932" y="3649910"/>
              <a:ext cx="3387354" cy="349702"/>
            </a:xfrm>
            <a:prstGeom prst="rect">
              <a:avLst/>
            </a:prstGeom>
            <a:noFill/>
            <a:ln w="6350">
              <a:solidFill>
                <a:srgbClr val="2F9C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36000" rIns="36000" bIns="36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136525" indent="-136525" rtl="0">
                <a:buClr>
                  <a:srgbClr val="204669"/>
                </a:buClr>
                <a:buFont typeface="+mj-lt"/>
                <a:buAutoNum type="arabicPeriod" startAt="7"/>
              </a:pPr>
              <a:r>
                <a:rPr lang="en-US" sz="900">
                  <a:solidFill>
                    <a:srgbClr val="2F9C67"/>
                  </a:solidFill>
                  <a:effectLst/>
                  <a:latin typeface="Open Sans Light" panose="020B0306030504020204" pitchFamily="34" charset="0"/>
                  <a:ea typeface="OpenSans-Light" panose="020B0606030504020204" pitchFamily="34" charset="0"/>
                </a:rPr>
                <a:t>How to ensure that the information is used to make operational and/or strategic decisions? </a:t>
              </a:r>
              <a:endParaRPr lang="fr-FR" sz="900">
                <a:effectLst/>
                <a:latin typeface="Open Sans Light" panose="020B0306030504020204" pitchFamily="34" charset="0"/>
                <a:ea typeface="OpenSans-Light" panose="020B0606030504020204" pitchFamily="34" charset="0"/>
              </a:endParaRPr>
            </a:p>
          </p:txBody>
        </p:sp>
        <p:cxnSp>
          <p:nvCxnSpPr>
            <p:cNvPr id="48" name="Connecteur droit 47">
              <a:extLst>
                <a:ext uri="{FF2B5EF4-FFF2-40B4-BE49-F238E27FC236}">
                  <a16:creationId xmlns:a16="http://schemas.microsoft.com/office/drawing/2014/main" id="{1F3E2474-C457-C74F-851F-13935DA42E8D}"/>
                </a:ext>
              </a:extLst>
            </p:cNvPr>
            <p:cNvCxnSpPr/>
            <p:nvPr/>
          </p:nvCxnSpPr>
          <p:spPr>
            <a:xfrm flipH="1">
              <a:off x="3535947" y="3294030"/>
              <a:ext cx="220584" cy="0"/>
            </a:xfrm>
            <a:prstGeom prst="line">
              <a:avLst/>
            </a:prstGeom>
            <a:ln w="12700">
              <a:solidFill>
                <a:srgbClr val="2046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48">
              <a:extLst>
                <a:ext uri="{FF2B5EF4-FFF2-40B4-BE49-F238E27FC236}">
                  <a16:creationId xmlns:a16="http://schemas.microsoft.com/office/drawing/2014/main" id="{9A91C7C8-D6E0-0F44-92C4-424EDF1BAB72}"/>
                </a:ext>
              </a:extLst>
            </p:cNvPr>
            <p:cNvCxnSpPr/>
            <p:nvPr/>
          </p:nvCxnSpPr>
          <p:spPr>
            <a:xfrm flipH="1">
              <a:off x="3535947" y="3861411"/>
              <a:ext cx="220584" cy="0"/>
            </a:xfrm>
            <a:prstGeom prst="line">
              <a:avLst/>
            </a:prstGeom>
            <a:ln w="12700">
              <a:solidFill>
                <a:srgbClr val="2046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92190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FD3C3F20-0342-3E4B-B5C6-FE9958F8D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Triangulation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DFB570CB-91D9-454D-8F1C-54DF9DF55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4914" y="1712441"/>
            <a:ext cx="2837542" cy="1104982"/>
          </a:xfrm>
        </p:spPr>
        <p:txBody>
          <a:bodyPr wrap="square">
            <a:spAutoFit/>
          </a:bodyPr>
          <a:lstStyle/>
          <a:p>
            <a:pPr marL="0" indent="0" algn="r">
              <a:lnSpc>
                <a:spcPts val="1600"/>
              </a:lnSpc>
              <a:buNone/>
            </a:pPr>
            <a:r>
              <a:rPr lang="en-GB" dirty="0">
                <a:solidFill>
                  <a:srgbClr val="204669"/>
                </a:solidFill>
                <a:latin typeface="Montserrat Medium" pitchFamily="2" charset="77"/>
                <a:ea typeface="Times New Roman" panose="02020603050405020304" pitchFamily="18" charset="0"/>
                <a:cs typeface="Arial" panose="020B0604020202020204" pitchFamily="34" charset="0"/>
              </a:rPr>
              <a:t>the practice of using multiple sources of data or multiple approaches to analysing data to enhance the credibility of a research study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147E77D-B7D2-834C-91CA-E1D1C3B19273}"/>
              </a:ext>
            </a:extLst>
          </p:cNvPr>
          <p:cNvSpPr txBox="1"/>
          <p:nvPr/>
        </p:nvSpPr>
        <p:spPr>
          <a:xfrm>
            <a:off x="3102760" y="1203325"/>
            <a:ext cx="82266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0" b="1" dirty="0">
                <a:solidFill>
                  <a:srgbClr val="2F9C67">
                    <a:alpha val="20937"/>
                  </a:srgbClr>
                </a:solidFill>
                <a:latin typeface="Montserrat" pitchFamily="2" charset="77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endParaRPr lang="fr-FR" sz="10000">
              <a:solidFill>
                <a:srgbClr val="2F9C67">
                  <a:alpha val="20937"/>
                </a:srgbClr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DEB628F-191D-E143-A1F7-991D107D9763}"/>
              </a:ext>
            </a:extLst>
          </p:cNvPr>
          <p:cNvSpPr txBox="1"/>
          <p:nvPr/>
        </p:nvSpPr>
        <p:spPr>
          <a:xfrm>
            <a:off x="5885003" y="2472144"/>
            <a:ext cx="551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204669"/>
                </a:solidFill>
                <a:latin typeface="Montserrat" pitchFamily="2" charset="77"/>
                <a:ea typeface="Times New Roman" panose="02020603050405020304" pitchFamily="18" charset="0"/>
                <a:cs typeface="Arial" panose="020B0604020202020204" pitchFamily="34" charset="0"/>
              </a:rPr>
              <a:t>”</a:t>
            </a:r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877E601-9847-C64C-A44F-F307DB8FF32A}"/>
              </a:ext>
            </a:extLst>
          </p:cNvPr>
          <p:cNvSpPr txBox="1"/>
          <p:nvPr/>
        </p:nvSpPr>
        <p:spPr>
          <a:xfrm>
            <a:off x="955537" y="4724464"/>
            <a:ext cx="51171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rgbClr val="204669"/>
                </a:solidFill>
                <a:latin typeface="Montserrat Light" pitchFamily="2" charset="77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000" u="sng" dirty="0">
                <a:solidFill>
                  <a:srgbClr val="204669"/>
                </a:solidFill>
                <a:latin typeface="Montserrat Light" pitchFamily="2" charset="77"/>
                <a:ea typeface="Times New Roman" panose="02020603050405020304" pitchFamily="18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https://methods.sagepub.com/reference/encyc-of-research-design/n469.xml</a:t>
            </a:r>
            <a:r>
              <a:rPr lang="en-GB" sz="1000" dirty="0">
                <a:solidFill>
                  <a:srgbClr val="204669"/>
                </a:solidFill>
                <a:latin typeface="Montserrat Light" pitchFamily="2" charset="77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1000" dirty="0">
              <a:solidFill>
                <a:srgbClr val="204669"/>
              </a:solidFill>
              <a:latin typeface="Montserrat Light" pitchFamily="2" charset="77"/>
              <a:cs typeface="Arial" panose="020B0604020202020204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41688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FD3C3F20-0342-3E4B-B5C6-FE9958F8D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Triangulation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DCF3B0A-6003-724B-A2EF-A901E8910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6715125" cy="807924"/>
          </a:xfrm>
        </p:spPr>
        <p:txBody>
          <a:bodyPr/>
          <a:lstStyle/>
          <a:p>
            <a:pPr marL="0" indent="0">
              <a:buNone/>
            </a:pPr>
            <a:r>
              <a:rPr lang="fr-FR" b="1">
                <a:solidFill>
                  <a:srgbClr val="2046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Triangulation of data: </a:t>
            </a:r>
            <a:r>
              <a:rPr lang="fr-FR"/>
              <a:t>combining several </a:t>
            </a:r>
            <a:r>
              <a:rPr lang="fr-FR" i="1"/>
              <a:t>forms</a:t>
            </a:r>
            <a:r>
              <a:rPr lang="fr-FR"/>
              <a:t> and </a:t>
            </a:r>
            <a:r>
              <a:rPr lang="fr-FR" i="1"/>
              <a:t>sources</a:t>
            </a:r>
            <a:r>
              <a:rPr lang="fr-FR"/>
              <a:t> of data – for example combining data produced through a social science research project with the latest epidemiological data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3F9BC2D5-6F92-1A46-AC2E-DEB205B37F46}"/>
              </a:ext>
            </a:extLst>
          </p:cNvPr>
          <p:cNvSpPr/>
          <p:nvPr/>
        </p:nvSpPr>
        <p:spPr>
          <a:xfrm>
            <a:off x="695246" y="1966687"/>
            <a:ext cx="6547383" cy="1756228"/>
          </a:xfrm>
          <a:prstGeom prst="roundRect">
            <a:avLst/>
          </a:prstGeom>
          <a:solidFill>
            <a:srgbClr val="2046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>
                <a:latin typeface="Montserrat" pitchFamily="2" charset="77"/>
                <a:ea typeface="Times New Roman" panose="02020603050405020304" pitchFamily="18" charset="0"/>
                <a:cs typeface="Arial" panose="020B0604020202020204" pitchFamily="34" charset="0"/>
              </a:rPr>
              <a:t>To: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>
                <a:latin typeface="Montserrat" pitchFamily="2" charset="77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marL="317500" lvl="0" indent="-158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000" dirty="0">
                <a:latin typeface="Montserrat" pitchFamily="2" charset="77"/>
                <a:ea typeface="Times New Roman" panose="02020603050405020304" pitchFamily="18" charset="0"/>
                <a:cs typeface="Arial" panose="020B0604020202020204" pitchFamily="34" charset="0"/>
              </a:rPr>
              <a:t>Capture different aspects of the same topic to give a more detailed and balanced picture </a:t>
            </a:r>
          </a:p>
          <a:p>
            <a:pPr marL="317500" lvl="0" indent="-158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000" dirty="0">
                <a:latin typeface="Montserrat" pitchFamily="2" charset="77"/>
                <a:ea typeface="Times New Roman" panose="02020603050405020304" pitchFamily="18" charset="0"/>
                <a:cs typeface="Arial" panose="020B0604020202020204" pitchFamily="34" charset="0"/>
              </a:rPr>
              <a:t>Increase the accuracy and trustworthiness of the results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000" dirty="0">
              <a:latin typeface="Montserrat" pitchFamily="2" charset="77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000" dirty="0">
              <a:latin typeface="Montserrat" pitchFamily="2" charset="77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 dirty="0">
                <a:latin typeface="Montserrat" pitchFamily="2" charset="77"/>
                <a:ea typeface="Times New Roman" panose="02020603050405020304" pitchFamily="18" charset="0"/>
                <a:cs typeface="Arial" panose="020B0604020202020204" pitchFamily="34" charset="0"/>
              </a:rPr>
              <a:t>Broader</a:t>
            </a:r>
            <a:r>
              <a:rPr lang="en-US" altLang="en-US" sz="1000" dirty="0">
                <a:latin typeface="Montserrat" pitchFamily="2" charset="77"/>
                <a:ea typeface="Times New Roman" panose="02020603050405020304" pitchFamily="18" charset="0"/>
                <a:cs typeface="Arial" panose="020B0604020202020204" pitchFamily="34" charset="0"/>
              </a:rPr>
              <a:t> and </a:t>
            </a:r>
            <a:r>
              <a:rPr lang="en-US" altLang="en-US" sz="1000" b="1" dirty="0">
                <a:latin typeface="Montserrat" pitchFamily="2" charset="77"/>
                <a:ea typeface="Times New Roman" panose="02020603050405020304" pitchFamily="18" charset="0"/>
                <a:cs typeface="Arial" panose="020B0604020202020204" pitchFamily="34" charset="0"/>
              </a:rPr>
              <a:t>deeper </a:t>
            </a:r>
            <a:r>
              <a:rPr lang="en-US" altLang="en-US" sz="1000" dirty="0">
                <a:latin typeface="Montserrat" pitchFamily="2" charset="77"/>
                <a:ea typeface="Times New Roman" panose="02020603050405020304" pitchFamily="18" charset="0"/>
                <a:cs typeface="Arial" panose="020B0604020202020204" pitchFamily="34" charset="0"/>
              </a:rPr>
              <a:t>insights can more effectively guide the design of communication or community engagement strategies and actions.</a:t>
            </a:r>
          </a:p>
        </p:txBody>
      </p:sp>
    </p:spTree>
    <p:extLst>
      <p:ext uri="{BB962C8B-B14F-4D97-AF65-F5344CB8AC3E}">
        <p14:creationId xmlns:p14="http://schemas.microsoft.com/office/powerpoint/2010/main" val="2946551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B583AB-ACBE-0A4D-A783-E677E9C56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37795"/>
            <a:ext cx="7886700" cy="341632"/>
          </a:xfrm>
        </p:spPr>
        <p:txBody>
          <a:bodyPr/>
          <a:lstStyle/>
          <a:p>
            <a:r>
              <a:rPr lang="fr-FR"/>
              <a:t>Triangulation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53FAC49-B86E-EF4C-ACA1-7CEDCCA1D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5641521" cy="2259505"/>
          </a:xfrm>
        </p:spPr>
        <p:txBody>
          <a:bodyPr/>
          <a:lstStyle/>
          <a:p>
            <a:r>
              <a:rPr lang="fr-FR"/>
              <a:t>Why might triangulation be important to inform community engagement and/or communications activities in an emergency setting?</a:t>
            </a:r>
          </a:p>
        </p:txBody>
      </p:sp>
    </p:spTree>
    <p:extLst>
      <p:ext uri="{BB962C8B-B14F-4D97-AF65-F5344CB8AC3E}">
        <p14:creationId xmlns:p14="http://schemas.microsoft.com/office/powerpoint/2010/main" val="754083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B583AB-ACBE-0A4D-A783-E677E9C56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37795"/>
            <a:ext cx="7886700" cy="341632"/>
          </a:xfrm>
        </p:spPr>
        <p:txBody>
          <a:bodyPr/>
          <a:lstStyle/>
          <a:p>
            <a:r>
              <a:rPr lang="fr-FR"/>
              <a:t>Triangulation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53FAC49-B86E-EF4C-ACA1-7CEDCCA1D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5641521" cy="2259505"/>
          </a:xfrm>
        </p:spPr>
        <p:txBody>
          <a:bodyPr/>
          <a:lstStyle/>
          <a:p>
            <a:r>
              <a:rPr lang="fr-FR"/>
              <a:t>How might we best share data so it can be used by others? </a:t>
            </a:r>
            <a:br>
              <a:rPr lang="fr-FR"/>
            </a:br>
            <a:r>
              <a:rPr lang="fr-FR"/>
              <a:t>Consider your own work setting and what has/has not worked well.</a:t>
            </a:r>
          </a:p>
        </p:txBody>
      </p:sp>
    </p:spTree>
    <p:extLst>
      <p:ext uri="{BB962C8B-B14F-4D97-AF65-F5344CB8AC3E}">
        <p14:creationId xmlns:p14="http://schemas.microsoft.com/office/powerpoint/2010/main" val="1179549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au 8">
            <a:extLst>
              <a:ext uri="{FF2B5EF4-FFF2-40B4-BE49-F238E27FC236}">
                <a16:creationId xmlns:a16="http://schemas.microsoft.com/office/drawing/2014/main" id="{69D80230-6A80-2148-9A4C-16021BE1F7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0150128"/>
              </p:ext>
            </p:extLst>
          </p:nvPr>
        </p:nvGraphicFramePr>
        <p:xfrm>
          <a:off x="1502228" y="1105808"/>
          <a:ext cx="6120000" cy="2499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0000">
                  <a:extLst>
                    <a:ext uri="{9D8B030D-6E8A-4147-A177-3AD203B41FA5}">
                      <a16:colId xmlns:a16="http://schemas.microsoft.com/office/drawing/2014/main" val="1917378669"/>
                    </a:ext>
                  </a:extLst>
                </a:gridCol>
                <a:gridCol w="3060000">
                  <a:extLst>
                    <a:ext uri="{9D8B030D-6E8A-4147-A177-3AD203B41FA5}">
                      <a16:colId xmlns:a16="http://schemas.microsoft.com/office/drawing/2014/main" val="3584372734"/>
                    </a:ext>
                  </a:extLst>
                </a:gridCol>
              </a:tblGrid>
              <a:tr h="36299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Forms</a:t>
                      </a:r>
                    </a:p>
                  </a:txBody>
                  <a:tcPr anchor="ctr">
                    <a:lnL w="6350" cap="flat" cmpd="sng" algn="ctr">
                      <a:solidFill>
                        <a:srgbClr val="2046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46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466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Sources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9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9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9C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6703551"/>
                  </a:ext>
                </a:extLst>
              </a:tr>
              <a:tr h="1555810">
                <a:tc>
                  <a:txBody>
                    <a:bodyPr/>
                    <a:lstStyle/>
                    <a:p>
                      <a:pPr marL="285750" indent="-106363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fr-FR" sz="1200" b="0" i="0">
                          <a:solidFill>
                            <a:srgbClr val="204669"/>
                          </a:solidFill>
                          <a:latin typeface="Montserrat Light" pitchFamily="2" charset="77"/>
                        </a:rPr>
                        <a:t>Quantitative and qualitative data</a:t>
                      </a:r>
                    </a:p>
                    <a:p>
                      <a:pPr marL="285750" indent="-106363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fr-FR" sz="1200" b="0" i="0">
                          <a:solidFill>
                            <a:srgbClr val="204669"/>
                          </a:solidFill>
                          <a:latin typeface="Montserrat Light" pitchFamily="2" charset="77"/>
                        </a:rPr>
                        <a:t>Primary and secondary data</a:t>
                      </a:r>
                    </a:p>
                    <a:p>
                      <a:pPr marL="285750" indent="-106363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fr-FR" sz="1200" b="0" i="0">
                          <a:solidFill>
                            <a:srgbClr val="204669"/>
                          </a:solidFill>
                          <a:latin typeface="Montserrat Light" pitchFamily="2" charset="77"/>
                        </a:rPr>
                        <a:t>Data from speaking with people versus data from observing people</a:t>
                      </a:r>
                    </a:p>
                    <a:p>
                      <a:pPr marL="285750" indent="-106363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fr-FR" sz="1200" b="0" i="0">
                          <a:solidFill>
                            <a:srgbClr val="204669"/>
                          </a:solidFill>
                          <a:latin typeface="Montserrat Light" pitchFamily="2" charset="77"/>
                        </a:rPr>
                        <a:t>Social media posts</a:t>
                      </a:r>
                    </a:p>
                    <a:p>
                      <a:pPr marL="285750" indent="-106363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fr-FR" sz="1200" b="0" i="0">
                          <a:solidFill>
                            <a:srgbClr val="204669"/>
                          </a:solidFill>
                          <a:latin typeface="Montserrat Light" pitchFamily="2" charset="77"/>
                        </a:rPr>
                        <a:t>?</a:t>
                      </a:r>
                    </a:p>
                  </a:txBody>
                  <a:tcPr marT="108000" marB="108000">
                    <a:lnL w="6350" cap="flat" cmpd="sng" algn="ctr">
                      <a:solidFill>
                        <a:srgbClr val="2046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46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46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4669">
                        <a:alpha val="1034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60363" lvl="0" indent="-158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sz="1200" b="0" i="0" dirty="0">
                          <a:solidFill>
                            <a:srgbClr val="2F9C67"/>
                          </a:solidFill>
                          <a:latin typeface="Montserrat Light" pitchFamily="2" charset="77"/>
                        </a:rPr>
                        <a:t>Government data </a:t>
                      </a:r>
                    </a:p>
                    <a:p>
                      <a:pPr marL="360363" lvl="0" indent="-158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sz="1200" b="0" i="0" dirty="0">
                          <a:solidFill>
                            <a:srgbClr val="2F9C67"/>
                          </a:solidFill>
                          <a:latin typeface="Montserrat Light" pitchFamily="2" charset="77"/>
                        </a:rPr>
                        <a:t>Data from NGOs, CSOs </a:t>
                      </a:r>
                    </a:p>
                    <a:p>
                      <a:pPr marL="360363" lvl="0" indent="-158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sz="1200" b="0" i="0" dirty="0">
                          <a:solidFill>
                            <a:srgbClr val="2F9C67"/>
                          </a:solidFill>
                          <a:latin typeface="Montserrat Light" pitchFamily="2" charset="77"/>
                        </a:rPr>
                        <a:t>Data collected from affected populations</a:t>
                      </a:r>
                    </a:p>
                    <a:p>
                      <a:pPr marL="360363" lvl="0" indent="-158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sz="1200" b="0" i="0" dirty="0">
                          <a:solidFill>
                            <a:srgbClr val="2F9C67"/>
                          </a:solidFill>
                          <a:latin typeface="Montserrat Light" pitchFamily="2" charset="77"/>
                        </a:rPr>
                        <a:t>Media reports</a:t>
                      </a:r>
                    </a:p>
                    <a:p>
                      <a:pPr marL="360363" lvl="0" indent="-158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sz="1200" b="0" i="0" dirty="0">
                          <a:solidFill>
                            <a:srgbClr val="2F9C67"/>
                          </a:solidFill>
                          <a:latin typeface="Montserrat Light" pitchFamily="2" charset="77"/>
                        </a:rPr>
                        <a:t>Social media</a:t>
                      </a:r>
                    </a:p>
                    <a:p>
                      <a:pPr marL="360363" lvl="0" indent="-158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sz="1200" b="0" i="0" dirty="0">
                          <a:solidFill>
                            <a:srgbClr val="2F9C67"/>
                          </a:solidFill>
                          <a:latin typeface="Montserrat Light" pitchFamily="2" charset="77"/>
                        </a:rPr>
                        <a:t>Academic journals </a:t>
                      </a:r>
                    </a:p>
                    <a:p>
                      <a:pPr marL="360363" lvl="0" indent="-158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sz="1200" b="0" i="0" dirty="0">
                          <a:solidFill>
                            <a:srgbClr val="2F9C67"/>
                          </a:solidFill>
                          <a:latin typeface="Montserrat Light" pitchFamily="2" charset="77"/>
                        </a:rPr>
                        <a:t>?</a:t>
                      </a:r>
                    </a:p>
                  </a:txBody>
                  <a:tcPr marT="108000" marB="108000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9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9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9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9C67">
                        <a:alpha val="996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35167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2092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B583AB-ACBE-0A4D-A783-E677E9C56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Example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0EB08C61-32DC-3D4D-BB8E-98A201B60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452324"/>
          </a:xfrm>
        </p:spPr>
        <p:txBody>
          <a:bodyPr/>
          <a:lstStyle/>
          <a:p>
            <a:pPr marL="0" indent="0">
              <a:buNone/>
            </a:pPr>
            <a:r>
              <a:rPr lang="fr-FR" b="1">
                <a:solidFill>
                  <a:srgbClr val="2046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Evidence brief on RCCE &amp; health seeking in the Rohingya context</a:t>
            </a:r>
            <a:endParaRPr lang="fr-FR"/>
          </a:p>
        </p:txBody>
      </p:sp>
      <p:graphicFrame>
        <p:nvGraphicFramePr>
          <p:cNvPr id="15" name="Diagram 24">
            <a:extLst>
              <a:ext uri="{FF2B5EF4-FFF2-40B4-BE49-F238E27FC236}">
                <a16:creationId xmlns:a16="http://schemas.microsoft.com/office/drawing/2014/main" id="{2657E054-B4FC-844A-A189-064FEF3B6D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92400381"/>
              </p:ext>
            </p:extLst>
          </p:nvPr>
        </p:nvGraphicFramePr>
        <p:xfrm>
          <a:off x="1674540" y="1935162"/>
          <a:ext cx="5882005" cy="1781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64691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1573</TotalTime>
  <Words>909</Words>
  <Application>Microsoft Macintosh PowerPoint</Application>
  <PresentationFormat>On-screen Show (16:9)</PresentationFormat>
  <Paragraphs>107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Arial</vt:lpstr>
      <vt:lpstr>Calibri</vt:lpstr>
      <vt:lpstr>Calibri Light</vt:lpstr>
      <vt:lpstr>Montserrat</vt:lpstr>
      <vt:lpstr>Montserrat Light</vt:lpstr>
      <vt:lpstr>Montserrat Medium</vt:lpstr>
      <vt:lpstr>Open Sans</vt:lpstr>
      <vt:lpstr>Open Sans Light</vt:lpstr>
      <vt:lpstr>Open Sans Semibold</vt:lpstr>
      <vt:lpstr>OpenSans-Light</vt:lpstr>
      <vt:lpstr>Times New Roman</vt:lpstr>
      <vt:lpstr>Wingdings</vt:lpstr>
      <vt:lpstr>Thème Office</vt:lpstr>
      <vt:lpstr>Conception personnalisée</vt:lpstr>
      <vt:lpstr>PowerPoint Presentation</vt:lpstr>
      <vt:lpstr>LEARNING OUTCOMES</vt:lpstr>
      <vt:lpstr>Key questions in social science research</vt:lpstr>
      <vt:lpstr>Triangulation</vt:lpstr>
      <vt:lpstr>Triangulation</vt:lpstr>
      <vt:lpstr>Triangulation</vt:lpstr>
      <vt:lpstr>Triangulation</vt:lpstr>
      <vt:lpstr>PowerPoint Presentation</vt:lpstr>
      <vt:lpstr>Example</vt:lpstr>
      <vt:lpstr>Triangulation</vt:lpstr>
      <vt:lpstr>Triangulation</vt:lpstr>
      <vt:lpstr>Practical steps</vt:lpstr>
      <vt:lpstr>Triangulation</vt:lpstr>
      <vt:lpstr>The systematic triangulation of data</vt:lpstr>
      <vt:lpstr>The systematic triangulation of data</vt:lpstr>
      <vt:lpstr>Summary</vt:lpstr>
      <vt:lpstr>Summary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 </cp:lastModifiedBy>
  <cp:revision>56</cp:revision>
  <cp:lastPrinted>2022-03-21T12:05:02Z</cp:lastPrinted>
  <dcterms:created xsi:type="dcterms:W3CDTF">2022-03-21T09:09:42Z</dcterms:created>
  <dcterms:modified xsi:type="dcterms:W3CDTF">2022-05-16T06:17:56Z</dcterms:modified>
</cp:coreProperties>
</file>