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7" r:id="rId2"/>
    <p:sldId id="259" r:id="rId3"/>
    <p:sldId id="287" r:id="rId4"/>
    <p:sldId id="408" r:id="rId5"/>
    <p:sldId id="394" r:id="rId6"/>
    <p:sldId id="399" r:id="rId7"/>
    <p:sldId id="400" r:id="rId8"/>
    <p:sldId id="401" r:id="rId9"/>
    <p:sldId id="402" r:id="rId10"/>
    <p:sldId id="403" r:id="rId11"/>
    <p:sldId id="404" r:id="rId12"/>
    <p:sldId id="405" r:id="rId13"/>
    <p:sldId id="409" r:id="rId14"/>
    <p:sldId id="406" r:id="rId15"/>
    <p:sldId id="407" r:id="rId16"/>
    <p:sldId id="410" r:id="rId17"/>
    <p:sldId id="411" r:id="rId18"/>
    <p:sldId id="337" r:id="rId19"/>
    <p:sldId id="393" r:id="rId20"/>
    <p:sldId id="412" r:id="rId21"/>
    <p:sldId id="413" r:id="rId22"/>
    <p:sldId id="414" r:id="rId23"/>
    <p:sldId id="415" r:id="rId24"/>
    <p:sldId id="416" r:id="rId25"/>
    <p:sldId id="417" r:id="rId26"/>
    <p:sldId id="419" r:id="rId27"/>
    <p:sldId id="398" r:id="rId28"/>
    <p:sldId id="420"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3" userDrawn="1">
          <p15:clr>
            <a:srgbClr val="A4A3A4"/>
          </p15:clr>
        </p15:guide>
        <p15:guide id="2" pos="4626" userDrawn="1">
          <p15:clr>
            <a:srgbClr val="A4A3A4"/>
          </p15:clr>
        </p15:guide>
        <p15:guide id="3" orient="horz" pos="758" userDrawn="1">
          <p15:clr>
            <a:srgbClr val="A4A3A4"/>
          </p15:clr>
        </p15:guide>
        <p15:guide id="4" orient="horz" pos="2663" userDrawn="1">
          <p15:clr>
            <a:srgbClr val="A4A3A4"/>
          </p15:clr>
        </p15:guide>
        <p15:guide id="5" pos="544" userDrawn="1">
          <p15:clr>
            <a:srgbClr val="A4A3A4"/>
          </p15:clr>
        </p15:guide>
        <p15:guide id="6" pos="34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4669"/>
    <a:srgbClr val="2F9C67"/>
    <a:srgbClr val="E4E6ED"/>
    <a:srgbClr val="EEF5EF"/>
    <a:srgbClr val="EEECEB"/>
    <a:srgbClr val="FCCF9E"/>
    <a:srgbClr val="D90368"/>
    <a:srgbClr val="7B6A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23"/>
    <p:restoredTop sz="94674"/>
  </p:normalViewPr>
  <p:slideViewPr>
    <p:cSldViewPr snapToGrid="0" snapToObjects="1" showGuides="1">
      <p:cViewPr varScale="1">
        <p:scale>
          <a:sx n="148" d="100"/>
          <a:sy n="148" d="100"/>
        </p:scale>
        <p:origin x="344" y="184"/>
      </p:cViewPr>
      <p:guideLst>
        <p:guide orient="horz" pos="1053"/>
        <p:guide pos="4626"/>
        <p:guide orient="horz" pos="758"/>
        <p:guide orient="horz" pos="2663"/>
        <p:guide pos="544"/>
        <p:guide pos="347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85FB7-AE7A-644D-9572-54AB9FD75633}" type="datetimeFigureOut">
              <a:t>5/16/22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1CB56-0F3F-C84B-AA86-8857D567A561}" type="slidenum">
              <a:t>‹#›</a:t>
            </a:fld>
            <a:endParaRPr lang="fr-FR"/>
          </a:p>
        </p:txBody>
      </p:sp>
    </p:spTree>
    <p:extLst>
      <p:ext uri="{BB962C8B-B14F-4D97-AF65-F5344CB8AC3E}">
        <p14:creationId xmlns:p14="http://schemas.microsoft.com/office/powerpoint/2010/main" val="331453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5/16/22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54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Question_Green">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5/16/22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27DE961B-0C10-DC4A-A6DC-3B0E4817B522}"/>
              </a:ext>
            </a:extLst>
          </p:cNvPr>
          <p:cNvSpPr/>
          <p:nvPr userDrawn="1"/>
        </p:nvSpPr>
        <p:spPr>
          <a:xfrm>
            <a:off x="7103356" y="367818"/>
            <a:ext cx="1584176" cy="1584176"/>
          </a:xfrm>
          <a:prstGeom prst="ellipse">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2EC3894-018F-AE43-8A08-58CA159B2BB2}"/>
              </a:ext>
            </a:extLst>
          </p:cNvPr>
          <p:cNvPicPr>
            <a:picLocks noChangeAspect="1"/>
          </p:cNvPicPr>
          <p:nvPr userDrawn="1"/>
        </p:nvPicPr>
        <p:blipFill>
          <a:blip r:embed="rId3"/>
          <a:stretch>
            <a:fillRect/>
          </a:stretch>
        </p:blipFill>
        <p:spPr>
          <a:xfrm>
            <a:off x="7522653" y="643071"/>
            <a:ext cx="716698" cy="1056186"/>
          </a:xfrm>
          <a:prstGeom prst="rect">
            <a:avLst/>
          </a:prstGeom>
        </p:spPr>
      </p:pic>
    </p:spTree>
    <p:extLst>
      <p:ext uri="{BB962C8B-B14F-4D97-AF65-F5344CB8AC3E}">
        <p14:creationId xmlns:p14="http://schemas.microsoft.com/office/powerpoint/2010/main" val="219538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Num_Green">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a:xfrm>
            <a:off x="628650" y="1168497"/>
            <a:ext cx="7886700" cy="593396"/>
          </a:xfrm>
        </p:spPr>
        <p:txBody>
          <a:bodyPr>
            <a:normAutofit/>
          </a:bodyPr>
          <a:lstStyle>
            <a:lvl1pPr marL="0" marR="0" indent="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None/>
              <a:tabLst/>
              <a:defRPr sz="1200"/>
            </a:lvl1pPr>
          </a:lstStyle>
          <a:p>
            <a:pPr lvl="0"/>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5/16/22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55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ver">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46E275-F756-B54F-B064-666DB2939B1D}"/>
              </a:ext>
            </a:extLst>
          </p:cNvPr>
          <p:cNvSpPr>
            <a:spLocks noGrp="1"/>
          </p:cNvSpPr>
          <p:nvPr>
            <p:ph type="dt" sz="half" idx="10"/>
          </p:nvPr>
        </p:nvSpPr>
        <p:spPr>
          <a:xfrm>
            <a:off x="628650" y="4767263"/>
            <a:ext cx="2057400" cy="273844"/>
          </a:xfrm>
        </p:spPr>
        <p:txBody>
          <a:bodyPr/>
          <a:lstStyle/>
          <a:p>
            <a:fld id="{278E3EE0-6525-C74C-B657-6658108501C7}" type="datetimeFigureOut">
              <a:t>5/16/22</a:t>
            </a:fld>
            <a:endParaRPr lang="fr-FR"/>
          </a:p>
        </p:txBody>
      </p:sp>
      <p:sp>
        <p:nvSpPr>
          <p:cNvPr id="6" name="Footer Placeholder 4">
            <a:extLst>
              <a:ext uri="{FF2B5EF4-FFF2-40B4-BE49-F238E27FC236}">
                <a16:creationId xmlns:a16="http://schemas.microsoft.com/office/drawing/2014/main" id="{D8C191D6-7CD2-4147-8A8B-0427C9E0CEE9}"/>
              </a:ext>
            </a:extLst>
          </p:cNvPr>
          <p:cNvSpPr>
            <a:spLocks noGrp="1"/>
          </p:cNvSpPr>
          <p:nvPr>
            <p:ph type="ftr" sz="quarter" idx="11"/>
          </p:nvPr>
        </p:nvSpPr>
        <p:spPr>
          <a:xfrm>
            <a:off x="3028950" y="4767263"/>
            <a:ext cx="3086100" cy="273844"/>
          </a:xfrm>
        </p:spPr>
        <p:txBody>
          <a:bodyPr/>
          <a:lstStyle/>
          <a:p>
            <a:endParaRPr lang="fr-FR"/>
          </a:p>
        </p:txBody>
      </p:sp>
      <p:sp>
        <p:nvSpPr>
          <p:cNvPr id="7" name="Slide Number Placeholder 5">
            <a:extLst>
              <a:ext uri="{FF2B5EF4-FFF2-40B4-BE49-F238E27FC236}">
                <a16:creationId xmlns:a16="http://schemas.microsoft.com/office/drawing/2014/main" id="{6D64C85E-F58C-2242-9B63-FC203A3D5B1B}"/>
              </a:ext>
            </a:extLst>
          </p:cNvPr>
          <p:cNvSpPr>
            <a:spLocks noGrp="1"/>
          </p:cNvSpPr>
          <p:nvPr>
            <p:ph type="sldNum" sz="quarter" idx="12"/>
          </p:nvPr>
        </p:nvSpPr>
        <p:spPr>
          <a:xfrm>
            <a:off x="6457950" y="4767263"/>
            <a:ext cx="2057400" cy="273844"/>
          </a:xfrm>
        </p:spPr>
        <p:txBody>
          <a:bodyPr/>
          <a:lstStyle/>
          <a:p>
            <a:fld id="{AC7B9000-7EE9-434F-99E7-74615C45F7D6}" type="slidenum">
              <a:t>‹#›</a:t>
            </a:fld>
            <a:endParaRPr lang="fr-FR"/>
          </a:p>
        </p:txBody>
      </p:sp>
      <p:pic>
        <p:nvPicPr>
          <p:cNvPr id="8" name="Imagem 3" descr="Uma imagem com texto&#10;&#10;Descrição gerada automaticamente">
            <a:extLst>
              <a:ext uri="{FF2B5EF4-FFF2-40B4-BE49-F238E27FC236}">
                <a16:creationId xmlns:a16="http://schemas.microsoft.com/office/drawing/2014/main" id="{80C7DE60-FD07-BF46-B454-A1802CF6C4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9023" y="211756"/>
            <a:ext cx="3648064" cy="559989"/>
          </a:xfrm>
          <a:prstGeom prst="rect">
            <a:avLst/>
          </a:prstGeom>
        </p:spPr>
      </p:pic>
      <p:pic>
        <p:nvPicPr>
          <p:cNvPr id="9" name="Imagem 2">
            <a:extLst>
              <a:ext uri="{FF2B5EF4-FFF2-40B4-BE49-F238E27FC236}">
                <a16:creationId xmlns:a16="http://schemas.microsoft.com/office/drawing/2014/main" id="{30A5BBB5-F030-A74C-9F3A-CF577125C31C}"/>
              </a:ext>
            </a:extLst>
          </p:cNvPr>
          <p:cNvPicPr>
            <a:picLocks noChangeAspect="1"/>
          </p:cNvPicPr>
          <p:nvPr userDrawn="1"/>
        </p:nvPicPr>
        <p:blipFill>
          <a:blip r:embed="rId3"/>
          <a:srcRect l="782" r="782"/>
          <a:stretch/>
        </p:blipFill>
        <p:spPr>
          <a:xfrm>
            <a:off x="0" y="996132"/>
            <a:ext cx="9144000" cy="2361042"/>
          </a:xfrm>
          <a:prstGeom prst="rect">
            <a:avLst/>
          </a:prstGeom>
        </p:spPr>
      </p:pic>
      <p:sp>
        <p:nvSpPr>
          <p:cNvPr id="10" name="TextBox 7">
            <a:extLst>
              <a:ext uri="{FF2B5EF4-FFF2-40B4-BE49-F238E27FC236}">
                <a16:creationId xmlns:a16="http://schemas.microsoft.com/office/drawing/2014/main" id="{9774ACF8-263B-4D43-8400-0912E1FAC6FC}"/>
              </a:ext>
            </a:extLst>
          </p:cNvPr>
          <p:cNvSpPr txBox="1"/>
          <p:nvPr userDrawn="1"/>
        </p:nvSpPr>
        <p:spPr>
          <a:xfrm>
            <a:off x="400261" y="3558747"/>
            <a:ext cx="8157143" cy="276999"/>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solidFill>
                  <a:srgbClr val="2B9C67"/>
                </a:solidFill>
                <a:latin typeface="Montserrat" panose="00000500000000000000" pitchFamily="2" charset="0"/>
              </a:rPr>
              <a:t>Evidence synthesis for social and behavioural data</a:t>
            </a:r>
          </a:p>
        </p:txBody>
      </p:sp>
      <p:sp>
        <p:nvSpPr>
          <p:cNvPr id="12" name="docshape7">
            <a:extLst>
              <a:ext uri="{FF2B5EF4-FFF2-40B4-BE49-F238E27FC236}">
                <a16:creationId xmlns:a16="http://schemas.microsoft.com/office/drawing/2014/main" id="{DC7D3BC4-E2EB-1E44-8F2F-E32982A30D28}"/>
              </a:ext>
            </a:extLst>
          </p:cNvPr>
          <p:cNvSpPr>
            <a:spLocks/>
          </p:cNvSpPr>
          <p:nvPr userDrawn="1"/>
        </p:nvSpPr>
        <p:spPr bwMode="auto">
          <a:xfrm>
            <a:off x="0" y="982045"/>
            <a:ext cx="9144000" cy="45719"/>
          </a:xfrm>
          <a:prstGeom prst="rect">
            <a:avLst/>
          </a:prstGeom>
          <a:solidFill>
            <a:srgbClr val="2F9C6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13" name="ZoneTexte 12">
            <a:extLst>
              <a:ext uri="{FF2B5EF4-FFF2-40B4-BE49-F238E27FC236}">
                <a16:creationId xmlns:a16="http://schemas.microsoft.com/office/drawing/2014/main" id="{08A887B5-B729-E548-B22A-F6F0B4F0314E}"/>
              </a:ext>
            </a:extLst>
          </p:cNvPr>
          <p:cNvSpPr txBox="1"/>
          <p:nvPr userDrawn="1"/>
        </p:nvSpPr>
        <p:spPr>
          <a:xfrm>
            <a:off x="395288" y="1012432"/>
            <a:ext cx="2841657" cy="369332"/>
          </a:xfrm>
          <a:prstGeom prst="rect">
            <a:avLst/>
          </a:prstGeom>
          <a:solidFill>
            <a:srgbClr val="2F9C67"/>
          </a:solidFill>
        </p:spPr>
        <p:txBody>
          <a:bodyPr wrap="none" lIns="72000" rIns="72000" rtlCol="0">
            <a:spAutoFit/>
          </a:bodyPr>
          <a:lstStyle/>
          <a:p>
            <a:r>
              <a:rPr lang="fr-FR" sz="1000" b="1">
                <a:solidFill>
                  <a:schemeClr val="bg1"/>
                </a:solidFill>
                <a:latin typeface="Montserrat" pitchFamily="2" charset="77"/>
              </a:rPr>
              <a:t>MODULE 5, SESSION 1</a:t>
            </a:r>
          </a:p>
          <a:p>
            <a:r>
              <a:rPr lang="fr-FR" sz="800">
                <a:solidFill>
                  <a:schemeClr val="bg1"/>
                </a:solidFill>
                <a:latin typeface="Montserrat Light" pitchFamily="2" charset="77"/>
              </a:rPr>
              <a:t>COLLECTIVE SERVICE TRAINING IN SOCIAL SCIENCE</a:t>
            </a:r>
          </a:p>
        </p:txBody>
      </p:sp>
      <p:grpSp>
        <p:nvGrpSpPr>
          <p:cNvPr id="14" name="Groupe 13">
            <a:extLst>
              <a:ext uri="{FF2B5EF4-FFF2-40B4-BE49-F238E27FC236}">
                <a16:creationId xmlns:a16="http://schemas.microsoft.com/office/drawing/2014/main" id="{96F33D36-5F34-4143-BD49-F8C8DEBC4602}"/>
              </a:ext>
            </a:extLst>
          </p:cNvPr>
          <p:cNvGrpSpPr/>
          <p:nvPr userDrawn="1"/>
        </p:nvGrpSpPr>
        <p:grpSpPr>
          <a:xfrm>
            <a:off x="5608156" y="4577334"/>
            <a:ext cx="3373919" cy="499684"/>
            <a:chOff x="5608156" y="3987387"/>
            <a:chExt cx="3373919" cy="499684"/>
          </a:xfrm>
        </p:grpSpPr>
        <p:pic>
          <p:nvPicPr>
            <p:cNvPr id="15" name="Image 14">
              <a:extLst>
                <a:ext uri="{FF2B5EF4-FFF2-40B4-BE49-F238E27FC236}">
                  <a16:creationId xmlns:a16="http://schemas.microsoft.com/office/drawing/2014/main" id="{05C151B3-E0DE-2B49-8700-B184B4D6891E}"/>
                </a:ext>
              </a:extLst>
            </p:cNvPr>
            <p:cNvPicPr>
              <a:picLocks noChangeAspect="1"/>
            </p:cNvPicPr>
            <p:nvPr userDrawn="1"/>
          </p:nvPicPr>
          <p:blipFill>
            <a:blip r:embed="rId4"/>
            <a:stretch>
              <a:fillRect/>
            </a:stretch>
          </p:blipFill>
          <p:spPr>
            <a:xfrm>
              <a:off x="5608156" y="4171951"/>
              <a:ext cx="610318" cy="186356"/>
            </a:xfrm>
            <a:prstGeom prst="rect">
              <a:avLst/>
            </a:prstGeom>
          </p:spPr>
        </p:pic>
        <p:pic>
          <p:nvPicPr>
            <p:cNvPr id="16" name="Image 15">
              <a:extLst>
                <a:ext uri="{FF2B5EF4-FFF2-40B4-BE49-F238E27FC236}">
                  <a16:creationId xmlns:a16="http://schemas.microsoft.com/office/drawing/2014/main" id="{1FBAFB1D-5715-9541-B822-8C949552288A}"/>
                </a:ext>
              </a:extLst>
            </p:cNvPr>
            <p:cNvPicPr>
              <a:picLocks noChangeAspect="1"/>
            </p:cNvPicPr>
            <p:nvPr userDrawn="1"/>
          </p:nvPicPr>
          <p:blipFill>
            <a:blip r:embed="rId5"/>
            <a:stretch>
              <a:fillRect/>
            </a:stretch>
          </p:blipFill>
          <p:spPr>
            <a:xfrm>
              <a:off x="8289926" y="4105311"/>
              <a:ext cx="692149" cy="216021"/>
            </a:xfrm>
            <a:prstGeom prst="rect">
              <a:avLst/>
            </a:prstGeom>
          </p:spPr>
        </p:pic>
        <p:pic>
          <p:nvPicPr>
            <p:cNvPr id="17" name="Image 16">
              <a:extLst>
                <a:ext uri="{FF2B5EF4-FFF2-40B4-BE49-F238E27FC236}">
                  <a16:creationId xmlns:a16="http://schemas.microsoft.com/office/drawing/2014/main" id="{EB88C227-A28A-9A4D-A19D-7500942989FF}"/>
                </a:ext>
              </a:extLst>
            </p:cNvPr>
            <p:cNvPicPr>
              <a:picLocks noChangeAspect="1"/>
            </p:cNvPicPr>
            <p:nvPr userDrawn="1"/>
          </p:nvPicPr>
          <p:blipFill>
            <a:blip r:embed="rId6"/>
            <a:stretch>
              <a:fillRect/>
            </a:stretch>
          </p:blipFill>
          <p:spPr>
            <a:xfrm>
              <a:off x="7266608" y="4119751"/>
              <a:ext cx="855042" cy="205444"/>
            </a:xfrm>
            <a:prstGeom prst="rect">
              <a:avLst/>
            </a:prstGeom>
          </p:spPr>
        </p:pic>
        <p:pic>
          <p:nvPicPr>
            <p:cNvPr id="18" name="Image 17">
              <a:extLst>
                <a:ext uri="{FF2B5EF4-FFF2-40B4-BE49-F238E27FC236}">
                  <a16:creationId xmlns:a16="http://schemas.microsoft.com/office/drawing/2014/main" id="{479FD79C-3CAD-5244-881C-6FAA3F26827E}"/>
                </a:ext>
              </a:extLst>
            </p:cNvPr>
            <p:cNvPicPr>
              <a:picLocks noChangeAspect="1"/>
            </p:cNvPicPr>
            <p:nvPr userDrawn="1"/>
          </p:nvPicPr>
          <p:blipFill>
            <a:blip r:embed="rId7"/>
            <a:stretch>
              <a:fillRect/>
            </a:stretch>
          </p:blipFill>
          <p:spPr>
            <a:xfrm>
              <a:off x="6191586" y="3987387"/>
              <a:ext cx="1107193" cy="499684"/>
            </a:xfrm>
            <a:prstGeom prst="rect">
              <a:avLst/>
            </a:prstGeom>
          </p:spPr>
        </p:pic>
      </p:grpSp>
    </p:spTree>
    <p:extLst>
      <p:ext uri="{BB962C8B-B14F-4D97-AF65-F5344CB8AC3E}">
        <p14:creationId xmlns:p14="http://schemas.microsoft.com/office/powerpoint/2010/main" val="140487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re et contenu">
    <p:bg>
      <p:bgPr>
        <a:solidFill>
          <a:srgbClr val="EFF5F0">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590931"/>
          </a:xfrm>
        </p:spPr>
        <p:txBody>
          <a:bodyPr/>
          <a:lstStyle>
            <a:lvl1pPr>
              <a:defRPr sz="1800" cap="all" baseline="0"/>
            </a:lvl1pPr>
          </a:lstStyle>
          <a:p>
            <a:r>
              <a:rPr lang="fr-FR" dirty="0"/>
              <a:t>MODIFIEZ LE STYLE </a:t>
            </a:r>
            <a:br>
              <a:rPr lang="fr-FR" dirty="0"/>
            </a:br>
            <a:r>
              <a:rPr lang="fr-FR" dirty="0"/>
              <a:t>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5/16/22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26EA9F77-F733-E24D-94C9-4CBF860ED091}"/>
              </a:ext>
            </a:extLst>
          </p:cNvPr>
          <p:cNvCxnSpPr/>
          <p:nvPr userDrawn="1"/>
        </p:nvCxnSpPr>
        <p:spPr>
          <a:xfrm>
            <a:off x="648261" y="1132339"/>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970371"/>
      </p:ext>
    </p:extLst>
  </p:cSld>
  <p:clrMapOvr>
    <a:masterClrMapping/>
  </p:clrMapOvr>
  <p:extLst>
    <p:ext uri="{DCECCB84-F9BA-43D5-87BE-67443E8EF086}">
      <p15:sldGuideLst xmlns:p15="http://schemas.microsoft.com/office/powerpoint/2012/main">
        <p15:guide id="1" orient="horz" pos="486" userDrawn="1">
          <p15:clr>
            <a:srgbClr val="FBAE40"/>
          </p15:clr>
        </p15:guide>
        <p15:guide id="2" orient="horz" pos="55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2lignes et contenu">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590931"/>
          </a:xfrm>
        </p:spPr>
        <p:txBody>
          <a:bodyPr/>
          <a:lstStyle>
            <a:lvl1pPr>
              <a:defRPr sz="1800" cap="all" baseline="0"/>
            </a:lvl1pPr>
          </a:lstStyle>
          <a:p>
            <a:r>
              <a:rPr lang="fr-FR" dirty="0"/>
              <a:t>MODIFIEZ LE STYLE </a:t>
            </a:r>
            <a:br>
              <a:rPr lang="fr-FR" dirty="0"/>
            </a:br>
            <a:r>
              <a:rPr lang="fr-FR" dirty="0"/>
              <a:t>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5/16/22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CF3803-D53F-D949-8B94-05B7A9B04541}" type="slidenum">
              <a:t>‹#›</a:t>
            </a:fld>
            <a:endParaRPr lang="fr-FR"/>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Straight Connector 55">
            <a:extLst>
              <a:ext uri="{FF2B5EF4-FFF2-40B4-BE49-F238E27FC236}">
                <a16:creationId xmlns:a16="http://schemas.microsoft.com/office/drawing/2014/main" id="{26EA9F77-F733-E24D-94C9-4CBF860ED091}"/>
              </a:ext>
            </a:extLst>
          </p:cNvPr>
          <p:cNvCxnSpPr/>
          <p:nvPr userDrawn="1"/>
        </p:nvCxnSpPr>
        <p:spPr>
          <a:xfrm>
            <a:off x="648261" y="1132339"/>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127570"/>
      </p:ext>
    </p:extLst>
  </p:cSld>
  <p:clrMapOvr>
    <a:masterClrMapping/>
  </p:clrMapOvr>
  <p:extLst>
    <p:ext uri="{DCECCB84-F9BA-43D5-87BE-67443E8EF086}">
      <p15:sldGuideLst xmlns:p15="http://schemas.microsoft.com/office/powerpoint/2012/main">
        <p15:guide id="1" orient="horz" pos="486" userDrawn="1">
          <p15:clr>
            <a:srgbClr val="FBAE40"/>
          </p15:clr>
        </p15:guide>
        <p15:guide id="2" orient="horz" pos="55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p:bgPr>
        <a:solidFill>
          <a:srgbClr val="2F9C67">
            <a:alpha val="10000"/>
          </a:srgb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8C12E-EC51-9B4C-8F1D-972D2A6352E0}" type="datetimeFigureOut">
              <a:t>5/16/22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FCF3803-D53F-D949-8B94-05B7A9B04541}" type="slidenum">
              <a:t>‹#›</a:t>
            </a:fld>
            <a:endParaRPr lang="fr-FR"/>
          </a:p>
        </p:txBody>
      </p:sp>
      <p:pic>
        <p:nvPicPr>
          <p:cNvPr id="5" name="Google Shape;465;p26" descr="Uma imagem com texto&#10;&#10;Descrição gerada automaticamente">
            <a:extLst>
              <a:ext uri="{FF2B5EF4-FFF2-40B4-BE49-F238E27FC236}">
                <a16:creationId xmlns:a16="http://schemas.microsoft.com/office/drawing/2014/main" id="{50AFC060-56BB-684A-BF96-33ED1E4224FE}"/>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6" name="Rectangle 5">
            <a:extLst>
              <a:ext uri="{FF2B5EF4-FFF2-40B4-BE49-F238E27FC236}">
                <a16:creationId xmlns:a16="http://schemas.microsoft.com/office/drawing/2014/main" id="{30732601-92C5-FB47-9385-C112E4E42C1B}"/>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ECDADAD-AB9A-104F-A8BF-6AE380C2D5F6}"/>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173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37795"/>
            <a:ext cx="7886700" cy="341632"/>
          </a:xfrm>
          <a:prstGeom prst="rect">
            <a:avLst/>
          </a:prstGeom>
        </p:spPr>
        <p:txBody>
          <a:bodyPr vert="horz" lIns="0" tIns="45720" rIns="91440" bIns="45720" rtlCol="0" anchor="t" anchorCtr="0">
            <a:spAutoFit/>
          </a:bodyPr>
          <a:lstStyle/>
          <a:p>
            <a:r>
              <a:rPr lang="fr-FR" dirty="0"/>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F28C12E-EC51-9B4C-8F1D-972D2A6352E0}" type="datetimeFigureOut">
              <a:t>5/16/22</a:t>
            </a:fld>
            <a:endParaRPr lang="fr-F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CF3803-D53F-D949-8B94-05B7A9B04541}" type="slidenum">
              <a:t>‹#›</a:t>
            </a:fld>
            <a:endParaRPr lang="fr-FR"/>
          </a:p>
        </p:txBody>
      </p:sp>
    </p:spTree>
    <p:extLst>
      <p:ext uri="{BB962C8B-B14F-4D97-AF65-F5344CB8AC3E}">
        <p14:creationId xmlns:p14="http://schemas.microsoft.com/office/powerpoint/2010/main" val="4096800940"/>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87" r:id="rId3"/>
    <p:sldLayoutId id="2147483679" r:id="rId4"/>
    <p:sldLayoutId id="2147483684" r:id="rId5"/>
    <p:sldLayoutId id="2147483686" r:id="rId6"/>
    <p:sldLayoutId id="2147483667" r:id="rId7"/>
  </p:sldLayoutIdLst>
  <p:txStyles>
    <p:titleStyle>
      <a:lvl1pPr algn="l" defTabSz="685800" rtl="0" eaLnBrk="1" latinLnBrk="0" hangingPunct="1">
        <a:lnSpc>
          <a:spcPct val="90000"/>
        </a:lnSpc>
        <a:spcBef>
          <a:spcPct val="0"/>
        </a:spcBef>
        <a:buNone/>
        <a:defRPr sz="1800" b="1" i="0" kern="1200">
          <a:solidFill>
            <a:srgbClr val="2F9C67"/>
          </a:solidFill>
          <a:latin typeface="Montserrat" pitchFamily="2" charset="77"/>
          <a:ea typeface="+mj-ea"/>
          <a:cs typeface="+mj-cs"/>
        </a:defRPr>
      </a:lvl1pPr>
    </p:titleStyle>
    <p:bodyStyle>
      <a:lvl1pPr marL="171450" indent="-171450" algn="l" defTabSz="685800" rtl="0" eaLnBrk="1" latinLnBrk="0" hangingPunct="1">
        <a:lnSpc>
          <a:spcPct val="90000"/>
        </a:lnSpc>
        <a:spcBef>
          <a:spcPts val="750"/>
        </a:spcBef>
        <a:buClr>
          <a:srgbClr val="204669"/>
        </a:buClr>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bmjopen.bmj.com/content/12/1/e050038.long"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bmjopen.bmj.com/content/12/1/e050038.long"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bmjopen.bmj.com/content/12/1/e050038.long"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dspace.flinders.edu.au/xmlui/bitstream/handle/2328/3326/AACODS_Checklist.pdf;jsessionid=9FC36FE60BE7F83B454CB24AA013F380?sequence=4" TargetMode="External"/><Relationship Id="rId2" Type="http://schemas.openxmlformats.org/officeDocument/2006/relationships/hyperlink" Target="http://mixedmethodsappraisaltoolpublic.pbworks.com/w/file/fetch/127916259/MMAT_2018_criteria-manual_2018-08-01_ENG.pdf" TargetMode="External"/><Relationship Id="rId1" Type="http://schemas.openxmlformats.org/officeDocument/2006/relationships/slideLayout" Target="../slideLayouts/slideLayout1.xml"/><Relationship Id="rId6" Type="http://schemas.openxmlformats.org/officeDocument/2006/relationships/hyperlink" Target="https://www.gradeworkinggroup.org/" TargetMode="External"/><Relationship Id="rId5" Type="http://schemas.openxmlformats.org/officeDocument/2006/relationships/hyperlink" Target="https://handbook-5-1.cochrane.org/chapter_21/21_4_assessment_of_study_quality_and_risk_of_bias.htm" TargetMode="External"/><Relationship Id="rId4" Type="http://schemas.openxmlformats.org/officeDocument/2006/relationships/hyperlink" Target="https://casp-uk.net/casp-tools-checklist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www.socialscienceinaction.or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bmjopen.bmj.com/content/12/1/e050038.lon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374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E42E9-31A5-6942-B1AB-F12EBA0DE36E}"/>
              </a:ext>
            </a:extLst>
          </p:cNvPr>
          <p:cNvSpPr>
            <a:spLocks noGrp="1"/>
          </p:cNvSpPr>
          <p:nvPr>
            <p:ph type="title"/>
          </p:nvPr>
        </p:nvSpPr>
        <p:spPr>
          <a:xfrm>
            <a:off x="628650" y="537795"/>
            <a:ext cx="7886700" cy="341632"/>
          </a:xfrm>
        </p:spPr>
        <p:txBody>
          <a:bodyPr/>
          <a:lstStyle/>
          <a:p>
            <a:r>
              <a:rPr lang="fr-FR"/>
              <a:t>Search strategy</a:t>
            </a:r>
          </a:p>
        </p:txBody>
      </p:sp>
      <p:sp>
        <p:nvSpPr>
          <p:cNvPr id="3" name="Espace réservé du contenu 2">
            <a:extLst>
              <a:ext uri="{FF2B5EF4-FFF2-40B4-BE49-F238E27FC236}">
                <a16:creationId xmlns:a16="http://schemas.microsoft.com/office/drawing/2014/main" id="{0B1E1C69-E760-4A45-9ABA-06B0F2BC30E4}"/>
              </a:ext>
            </a:extLst>
          </p:cNvPr>
          <p:cNvSpPr>
            <a:spLocks noGrp="1"/>
          </p:cNvSpPr>
          <p:nvPr>
            <p:ph idx="1"/>
          </p:nvPr>
        </p:nvSpPr>
        <p:spPr>
          <a:xfrm>
            <a:off x="628650" y="1369219"/>
            <a:ext cx="3445262" cy="3263504"/>
          </a:xfrm>
        </p:spPr>
        <p:txBody>
          <a:bodyPr/>
          <a:lstStyle/>
          <a:p>
            <a:pPr marL="0" indent="0">
              <a:buNone/>
            </a:pPr>
            <a:r>
              <a:rPr lang="fr-FR" b="1">
                <a:solidFill>
                  <a:srgbClr val="204669"/>
                </a:solidFill>
                <a:latin typeface="Montserrat" pitchFamily="2" charset="77"/>
              </a:rPr>
              <a:t>What?</a:t>
            </a:r>
          </a:p>
          <a:p>
            <a:r>
              <a:rPr lang="fr-FR"/>
              <a:t>The core concepts which represent your planned evidence synthesis – your </a:t>
            </a:r>
            <a:r>
              <a:rPr lang="fr-FR" b="1" i="1">
                <a:latin typeface="Open Sans Semibold" panose="020B0606030504020204" pitchFamily="34" charset="0"/>
                <a:ea typeface="Open Sans Semibold" panose="020B0606030504020204" pitchFamily="34" charset="0"/>
                <a:cs typeface="Open Sans Semibold" panose="020B0606030504020204" pitchFamily="34" charset="0"/>
              </a:rPr>
              <a:t>key terms</a:t>
            </a:r>
          </a:p>
          <a:p>
            <a:r>
              <a:rPr lang="fr-FR"/>
              <a:t>Sub-concept search terms</a:t>
            </a:r>
          </a:p>
          <a:p>
            <a:r>
              <a:rPr lang="fr-FR"/>
              <a:t>Appropriate limits</a:t>
            </a:r>
          </a:p>
        </p:txBody>
      </p:sp>
      <p:sp>
        <p:nvSpPr>
          <p:cNvPr id="4" name="Espace réservé du contenu 2">
            <a:extLst>
              <a:ext uri="{FF2B5EF4-FFF2-40B4-BE49-F238E27FC236}">
                <a16:creationId xmlns:a16="http://schemas.microsoft.com/office/drawing/2014/main" id="{D2C8C90D-A89C-F64A-A754-D5D27E6421F7}"/>
              </a:ext>
            </a:extLst>
          </p:cNvPr>
          <p:cNvSpPr txBox="1">
            <a:spLocks/>
          </p:cNvSpPr>
          <p:nvPr/>
        </p:nvSpPr>
        <p:spPr>
          <a:xfrm>
            <a:off x="4613353" y="1369219"/>
            <a:ext cx="3445262" cy="3263504"/>
          </a:xfrm>
          <a:prstGeom prst="rect">
            <a:avLst/>
          </a:prstGeom>
        </p:spPr>
        <p:txBody>
          <a:bodyPr vert="horz" lIns="91440" tIns="45720" rIns="91440" bIns="45720" rtlCol="0">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FR" b="1">
                <a:solidFill>
                  <a:srgbClr val="204669"/>
                </a:solidFill>
                <a:latin typeface="Montserrat" pitchFamily="2" charset="77"/>
              </a:rPr>
              <a:t>Where?</a:t>
            </a:r>
          </a:p>
          <a:p>
            <a:r>
              <a:rPr lang="fr-FR"/>
              <a:t>Sitreps and response dashboards</a:t>
            </a:r>
          </a:p>
          <a:p>
            <a:r>
              <a:rPr lang="fr-FR"/>
              <a:t>Data from cluster meetings </a:t>
            </a:r>
          </a:p>
          <a:p>
            <a:r>
              <a:rPr lang="fr-FR"/>
              <a:t>Direct contact with partners for locally conducted studies, M&amp;E reports or strategic documents</a:t>
            </a:r>
          </a:p>
          <a:p>
            <a:r>
              <a:rPr lang="fr-FR"/>
              <a:t>Important websites (e.g. government, NGO)</a:t>
            </a:r>
          </a:p>
          <a:p>
            <a:r>
              <a:rPr lang="fr-FR"/>
              <a:t>Bibliographic databases</a:t>
            </a:r>
          </a:p>
          <a:p>
            <a:r>
              <a:rPr lang="fr-FR"/>
              <a:t>Hand-search article references</a:t>
            </a:r>
          </a:p>
        </p:txBody>
      </p:sp>
      <p:cxnSp>
        <p:nvCxnSpPr>
          <p:cNvPr id="6" name="Connecteur droit 5">
            <a:extLst>
              <a:ext uri="{FF2B5EF4-FFF2-40B4-BE49-F238E27FC236}">
                <a16:creationId xmlns:a16="http://schemas.microsoft.com/office/drawing/2014/main" id="{FAC3E2E7-2388-9341-ABC3-DB98BC5DA1E4}"/>
              </a:ext>
            </a:extLst>
          </p:cNvPr>
          <p:cNvCxnSpPr/>
          <p:nvPr/>
        </p:nvCxnSpPr>
        <p:spPr>
          <a:xfrm>
            <a:off x="4319239" y="1457093"/>
            <a:ext cx="0" cy="2252546"/>
          </a:xfrm>
          <a:prstGeom prst="line">
            <a:avLst/>
          </a:prstGeom>
          <a:ln>
            <a:solidFill>
              <a:srgbClr val="2F9C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10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E42E9-31A5-6942-B1AB-F12EBA0DE36E}"/>
              </a:ext>
            </a:extLst>
          </p:cNvPr>
          <p:cNvSpPr>
            <a:spLocks noGrp="1"/>
          </p:cNvSpPr>
          <p:nvPr>
            <p:ph type="title"/>
          </p:nvPr>
        </p:nvSpPr>
        <p:spPr>
          <a:xfrm>
            <a:off x="628650" y="537795"/>
            <a:ext cx="7886700" cy="341632"/>
          </a:xfrm>
        </p:spPr>
        <p:txBody>
          <a:bodyPr/>
          <a:lstStyle/>
          <a:p>
            <a:r>
              <a:rPr lang="fr-FR"/>
              <a:t>Search strategy – advanced only</a:t>
            </a:r>
          </a:p>
        </p:txBody>
      </p:sp>
      <p:graphicFrame>
        <p:nvGraphicFramePr>
          <p:cNvPr id="10" name="Tableau 9">
            <a:extLst>
              <a:ext uri="{FF2B5EF4-FFF2-40B4-BE49-F238E27FC236}">
                <a16:creationId xmlns:a16="http://schemas.microsoft.com/office/drawing/2014/main" id="{F383DD5A-AEED-684C-9349-E229D1C1043A}"/>
              </a:ext>
            </a:extLst>
          </p:cNvPr>
          <p:cNvGraphicFramePr>
            <a:graphicFrameLocks noGrp="1"/>
          </p:cNvGraphicFramePr>
          <p:nvPr>
            <p:extLst>
              <p:ext uri="{D42A27DB-BD31-4B8C-83A1-F6EECF244321}">
                <p14:modId xmlns:p14="http://schemas.microsoft.com/office/powerpoint/2010/main" val="4223049090"/>
              </p:ext>
            </p:extLst>
          </p:nvPr>
        </p:nvGraphicFramePr>
        <p:xfrm>
          <a:off x="1363800" y="1466690"/>
          <a:ext cx="6874426" cy="2303052"/>
        </p:xfrm>
        <a:graphic>
          <a:graphicData uri="http://schemas.openxmlformats.org/drawingml/2006/table">
            <a:tbl>
              <a:tblPr firstRow="1" firstCol="1" bandRow="1"/>
              <a:tblGrid>
                <a:gridCol w="1408197">
                  <a:extLst>
                    <a:ext uri="{9D8B030D-6E8A-4147-A177-3AD203B41FA5}">
                      <a16:colId xmlns:a16="http://schemas.microsoft.com/office/drawing/2014/main" val="1577474603"/>
                    </a:ext>
                  </a:extLst>
                </a:gridCol>
                <a:gridCol w="5466229">
                  <a:extLst>
                    <a:ext uri="{9D8B030D-6E8A-4147-A177-3AD203B41FA5}">
                      <a16:colId xmlns:a16="http://schemas.microsoft.com/office/drawing/2014/main" val="285356919"/>
                    </a:ext>
                  </a:extLst>
                </a:gridCol>
              </a:tblGrid>
              <a:tr h="323500">
                <a:tc>
                  <a:txBody>
                    <a:bodyPr/>
                    <a:lstStyle/>
                    <a:p>
                      <a:r>
                        <a:rPr lang="en-US" sz="900" b="1" dirty="0">
                          <a:solidFill>
                            <a:srgbClr val="FFFFFF"/>
                          </a:solidFill>
                          <a:effectLst/>
                          <a:latin typeface="Montserrat SemiBold" pitchFamily="2" charset="77"/>
                          <a:ea typeface="OpenSans-Light" panose="020B0606030504020204" pitchFamily="34" charset="0"/>
                          <a:cs typeface="Open Sans" panose="020B0606030504020204" pitchFamily="34" charset="0"/>
                        </a:rPr>
                        <a:t>Operator</a:t>
                      </a:r>
                      <a:endParaRPr lang="fr-FR" sz="900" b="1" dirty="0">
                        <a:solidFill>
                          <a:srgbClr val="FFFFFF"/>
                        </a:solidFill>
                        <a:effectLst/>
                        <a:latin typeface="Montserrat SemiBold" pitchFamily="2" charset="77"/>
                        <a:ea typeface="OpenSans-Light" panose="020B0606030504020204" pitchFamily="34" charset="0"/>
                        <a:cs typeface="Open Sans" panose="020B0606030504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2F9C67"/>
                    </a:solidFill>
                  </a:tcPr>
                </a:tc>
                <a:tc>
                  <a:txBody>
                    <a:bodyPr/>
                    <a:lstStyle/>
                    <a:p>
                      <a:r>
                        <a:rPr lang="en-US" sz="900" b="1">
                          <a:solidFill>
                            <a:srgbClr val="FFFFFF"/>
                          </a:solidFill>
                          <a:effectLst/>
                          <a:latin typeface="Montserrat SemiBold" pitchFamily="2" charset="77"/>
                          <a:ea typeface="OpenSans-Light" panose="020B0606030504020204" pitchFamily="34" charset="0"/>
                          <a:cs typeface="Open Sans" panose="020B0606030504020204" pitchFamily="34" charset="0"/>
                        </a:rPr>
                        <a:t>What it does</a:t>
                      </a:r>
                      <a:endParaRPr lang="fr-FR" sz="900" b="1">
                        <a:solidFill>
                          <a:srgbClr val="FFFFFF"/>
                        </a:solidFill>
                        <a:effectLst/>
                        <a:latin typeface="Montserrat SemiBold" pitchFamily="2" charset="77"/>
                        <a:ea typeface="OpenSans-Light" panose="020B0606030504020204" pitchFamily="34" charset="0"/>
                        <a:cs typeface="Open Sans" panose="020B0606030504020204" pitchFamily="34" charset="0"/>
                      </a:endParaRPr>
                    </a:p>
                  </a:txBody>
                  <a:tcPr marL="68580" marR="68580" marT="53975" marB="53975">
                    <a:lnL w="6350" cap="flat" cmpd="sng" algn="ctr">
                      <a:solidFill>
                        <a:schemeClr val="bg1"/>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2F9C67"/>
                    </a:solidFill>
                  </a:tcPr>
                </a:tc>
                <a:extLst>
                  <a:ext uri="{0D108BD9-81ED-4DB2-BD59-A6C34878D82A}">
                    <a16:rowId xmlns:a16="http://schemas.microsoft.com/office/drawing/2014/main" val="1840325082"/>
                  </a:ext>
                </a:extLst>
              </a:tr>
              <a:tr h="504526">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AND</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Joins concepts together so that the database knows that </a:t>
                      </a:r>
                      <a:r>
                        <a:rPr lang="en-US" sz="900" i="1" u="sng">
                          <a:solidFill>
                            <a:srgbClr val="000000"/>
                          </a:solidFill>
                          <a:effectLst/>
                          <a:latin typeface="Open Sans Light" panose="020B0306030504020204" pitchFamily="34" charset="0"/>
                          <a:ea typeface="OpenSans-Light" panose="020B0606030504020204" pitchFamily="34" charset="0"/>
                          <a:cs typeface="Open Sans Light" panose="020B0306030504020204" pitchFamily="34" charset="0"/>
                        </a:rPr>
                        <a:t>both</a:t>
                      </a:r>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 concepts need to appear in identified results – e.g. ‘social distancing’ AND ‘perception’</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4230901181"/>
                  </a:ext>
                </a:extLst>
              </a:tr>
              <a:tr h="504526">
                <a:tc>
                  <a:txBody>
                    <a:bodyPr/>
                    <a:lstStyle/>
                    <a:p>
                      <a:r>
                        <a:rPr lang="en-US" sz="900">
                          <a:effectLst/>
                          <a:latin typeface="Open Sans Light" panose="020B0306030504020204" pitchFamily="34" charset="0"/>
                          <a:ea typeface="OpenSans-Light" panose="020B0606030504020204" pitchFamily="34" charset="0"/>
                          <a:cs typeface="Arial" panose="020B0604020202020204" pitchFamily="34" charset="0"/>
                        </a:rPr>
                        <a:t>OR</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tc>
                  <a:txBody>
                    <a:bodyPr/>
                    <a:lstStyle/>
                    <a:p>
                      <a:r>
                        <a:rPr lang="en-US" sz="900" dirty="0">
                          <a:effectLst/>
                          <a:latin typeface="Open Sans Light" panose="020B0306030504020204" pitchFamily="34" charset="0"/>
                          <a:ea typeface="OpenSans-Light" panose="020B0606030504020204" pitchFamily="34" charset="0"/>
                          <a:cs typeface="Arial" panose="020B0604020202020204" pitchFamily="34" charset="0"/>
                        </a:rPr>
                        <a:t>Used to join keywords so that the database knows that either or both concepts need to be in the search results – e.g. ‘social distancing’ OR ‘physical distancing’</a:t>
                      </a:r>
                      <a:endParaRPr lang="fr-FR" sz="900" dirty="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extLst>
                  <a:ext uri="{0D108BD9-81ED-4DB2-BD59-A6C34878D82A}">
                    <a16:rowId xmlns:a16="http://schemas.microsoft.com/office/drawing/2014/main" val="360231552"/>
                  </a:ext>
                </a:extLst>
              </a:tr>
              <a:tr h="323500">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NOT</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Can be used to remove studies with a given keyword which does not suit a review </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1510240750"/>
                  </a:ext>
                </a:extLst>
              </a:tr>
              <a:tr h="323500">
                <a:tc>
                  <a:txBody>
                    <a:bodyPr/>
                    <a:lstStyle/>
                    <a:p>
                      <a:r>
                        <a:rPr lang="en-US" sz="900">
                          <a:effectLst/>
                          <a:latin typeface="Open Sans Light" panose="020B0306030504020204" pitchFamily="34" charset="0"/>
                          <a:ea typeface="OpenSans-Light" panose="020B0606030504020204" pitchFamily="34" charset="0"/>
                          <a:cs typeface="Arial" panose="020B0604020202020204" pitchFamily="34" charset="0"/>
                        </a:rPr>
                        <a:t>*</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tc>
                  <a:txBody>
                    <a:bodyPr/>
                    <a:lstStyle/>
                    <a:p>
                      <a:r>
                        <a:rPr lang="en-US" sz="900" dirty="0">
                          <a:effectLst/>
                          <a:latin typeface="Open Sans Light" panose="020B0306030504020204" pitchFamily="34" charset="0"/>
                          <a:ea typeface="OpenSans-Light" panose="020B0606030504020204" pitchFamily="34" charset="0"/>
                          <a:cs typeface="Arial" panose="020B0604020202020204" pitchFamily="34" charset="0"/>
                        </a:rPr>
                        <a:t>Can be used for words with alternative endings or spelling, e.g. mask*, face covering*</a:t>
                      </a:r>
                      <a:endParaRPr lang="fr-FR" sz="900" dirty="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extLst>
                  <a:ext uri="{0D108BD9-81ED-4DB2-BD59-A6C34878D82A}">
                    <a16:rowId xmlns:a16="http://schemas.microsoft.com/office/drawing/2014/main" val="2694036240"/>
                  </a:ext>
                </a:extLst>
              </a:tr>
              <a:tr h="323500">
                <a:tc>
                  <a:txBody>
                    <a:bodyPr/>
                    <a:lstStyle/>
                    <a:p>
                      <a:r>
                        <a:rPr lang="en-US" sz="90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 “</a:t>
                      </a:r>
                      <a:endParaRPr lang="fr-FR" sz="90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en-US" sz="90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To search for keywords with multiple words, e.g. “acute watery diarrhea”</a:t>
                      </a:r>
                      <a:endParaRPr lang="fr-FR" sz="900" dirty="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62007318"/>
                  </a:ext>
                </a:extLst>
              </a:tr>
            </a:tbl>
          </a:graphicData>
        </a:graphic>
      </p:graphicFrame>
    </p:spTree>
    <p:extLst>
      <p:ext uri="{BB962C8B-B14F-4D97-AF65-F5344CB8AC3E}">
        <p14:creationId xmlns:p14="http://schemas.microsoft.com/office/powerpoint/2010/main" val="423080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a:xfrm>
            <a:off x="628650" y="537795"/>
            <a:ext cx="7886700" cy="341632"/>
          </a:xfrm>
        </p:spPr>
        <p:txBody>
          <a:bodyPr/>
          <a:lstStyle/>
          <a:p>
            <a:r>
              <a:rPr lang="fr-FR"/>
              <a:t>Search strategy – advanced only</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628650" y="1659409"/>
            <a:ext cx="3229671" cy="2995957"/>
          </a:xfrm>
        </p:spPr>
        <p:txBody>
          <a:bodyPr>
            <a:normAutofit/>
          </a:bodyPr>
          <a:lstStyle/>
          <a:p>
            <a:pPr marL="0" indent="0">
              <a:spcBef>
                <a:spcPts val="0"/>
              </a:spcBef>
              <a:buNone/>
            </a:pPr>
            <a:r>
              <a:rPr lang="en-GB" b="1" dirty="0">
                <a:solidFill>
                  <a:schemeClr val="accent5">
                    <a:lumMod val="50000"/>
                  </a:schemeClr>
                </a:solidFill>
                <a:latin typeface="Montserrat" pitchFamily="2" charset="77"/>
              </a:rPr>
              <a:t>Case example</a:t>
            </a:r>
          </a:p>
          <a:p>
            <a:pPr marL="0" indent="0">
              <a:spcBef>
                <a:spcPts val="0"/>
              </a:spcBef>
              <a:spcAft>
                <a:spcPts val="600"/>
              </a:spcAft>
              <a:buNone/>
            </a:pPr>
            <a:r>
              <a:rPr lang="en-US" sz="1000" u="sng" dirty="0">
                <a:hlinkClick r:id="rId2"/>
              </a:rPr>
              <a:t>‘Training and redeployment of health care professionals to intensive care during COVID-19: A systematic review’</a:t>
            </a:r>
            <a:r>
              <a:rPr lang="en-US" sz="1000" dirty="0"/>
              <a:t> (</a:t>
            </a:r>
            <a:r>
              <a:rPr lang="en-US" sz="1000" b="1" dirty="0">
                <a:solidFill>
                  <a:srgbClr val="002060"/>
                </a:solidFill>
              </a:rPr>
              <a:t>Handout 1</a:t>
            </a:r>
            <a:r>
              <a:rPr lang="en-US" sz="1000" dirty="0"/>
              <a:t>)</a:t>
            </a:r>
          </a:p>
          <a:p>
            <a:pPr marL="0" indent="0">
              <a:spcBef>
                <a:spcPts val="0"/>
              </a:spcBef>
              <a:buNone/>
            </a:pPr>
            <a:r>
              <a:rPr lang="en-GB" sz="1000" dirty="0">
                <a:solidFill>
                  <a:srgbClr val="000000"/>
                </a:solidFill>
              </a:rPr>
              <a:t>The search strategy consisted of key terms referring to intensive care AND training AND redeployment AND health care workers. </a:t>
            </a:r>
            <a:br>
              <a:rPr lang="en-GB" sz="1000" dirty="0">
                <a:solidFill>
                  <a:srgbClr val="000000"/>
                </a:solidFill>
              </a:rPr>
            </a:br>
            <a:r>
              <a:rPr lang="en-GB" sz="1000" dirty="0">
                <a:solidFill>
                  <a:srgbClr val="000000"/>
                </a:solidFill>
              </a:rPr>
              <a:t>In this rapid review, we began with these broad concepts and then refined them until developing a more specific search strategy like the one in Box 1. The search strategy was simplified when necessary for grey literature databases. </a:t>
            </a:r>
          </a:p>
          <a:p>
            <a:pPr marL="0" indent="0">
              <a:spcBef>
                <a:spcPts val="0"/>
              </a:spcBef>
              <a:buNone/>
            </a:pPr>
            <a:r>
              <a:rPr lang="en-GB" dirty="0">
                <a:solidFill>
                  <a:srgbClr val="000000"/>
                </a:solidFill>
              </a:rPr>
              <a:t> </a:t>
            </a:r>
          </a:p>
          <a:p>
            <a:pPr marL="0" indent="0">
              <a:spcBef>
                <a:spcPts val="0"/>
              </a:spcBef>
              <a:buNone/>
            </a:pPr>
            <a:endParaRPr lang="en-GB" dirty="0">
              <a:solidFill>
                <a:srgbClr val="000000"/>
              </a:solidFill>
            </a:endParaRPr>
          </a:p>
        </p:txBody>
      </p:sp>
      <p:sp>
        <p:nvSpPr>
          <p:cNvPr id="10" name="Ellipse 9">
            <a:extLst>
              <a:ext uri="{FF2B5EF4-FFF2-40B4-BE49-F238E27FC236}">
                <a16:creationId xmlns:a16="http://schemas.microsoft.com/office/drawing/2014/main" id="{AAA36822-4B2F-9147-9B3A-6DE8B9BC8811}"/>
              </a:ext>
            </a:extLst>
          </p:cNvPr>
          <p:cNvSpPr/>
          <p:nvPr/>
        </p:nvSpPr>
        <p:spPr>
          <a:xfrm>
            <a:off x="7103356" y="367818"/>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3"/>
          <a:stretch>
            <a:fillRect/>
          </a:stretch>
        </p:blipFill>
        <p:spPr>
          <a:xfrm>
            <a:off x="7474855" y="689429"/>
            <a:ext cx="933595" cy="904420"/>
          </a:xfrm>
          <a:prstGeom prst="rect">
            <a:avLst/>
          </a:prstGeom>
        </p:spPr>
      </p:pic>
      <p:grpSp>
        <p:nvGrpSpPr>
          <p:cNvPr id="4" name="Groupe 3">
            <a:extLst>
              <a:ext uri="{FF2B5EF4-FFF2-40B4-BE49-F238E27FC236}">
                <a16:creationId xmlns:a16="http://schemas.microsoft.com/office/drawing/2014/main" id="{CC80E597-5769-8D49-90E6-37A6D06DC226}"/>
              </a:ext>
            </a:extLst>
          </p:cNvPr>
          <p:cNvGrpSpPr/>
          <p:nvPr/>
        </p:nvGrpSpPr>
        <p:grpSpPr>
          <a:xfrm>
            <a:off x="4006120" y="1659409"/>
            <a:ext cx="3097236" cy="2842823"/>
            <a:chOff x="4098538" y="1510569"/>
            <a:chExt cx="3097236" cy="2689688"/>
          </a:xfrm>
        </p:grpSpPr>
        <p:sp>
          <p:nvSpPr>
            <p:cNvPr id="8" name="Rectangle 7">
              <a:extLst>
                <a:ext uri="{FF2B5EF4-FFF2-40B4-BE49-F238E27FC236}">
                  <a16:creationId xmlns:a16="http://schemas.microsoft.com/office/drawing/2014/main" id="{F7185A36-99FA-9E43-B52D-358DB061F96A}"/>
                </a:ext>
              </a:extLst>
            </p:cNvPr>
            <p:cNvSpPr/>
            <p:nvPr/>
          </p:nvSpPr>
          <p:spPr>
            <a:xfrm>
              <a:off x="4098538" y="1510569"/>
              <a:ext cx="3097236" cy="2689688"/>
            </a:xfrm>
            <a:prstGeom prst="rect">
              <a:avLst/>
            </a:prstGeom>
            <a:solidFill>
              <a:srgbClr val="204669">
                <a:alpha val="10000"/>
              </a:srgbClr>
            </a:solidFill>
            <a:ln w="6350" cap="flat" cmpd="sng" algn="ctr">
              <a:solidFill>
                <a:srgbClr val="204669"/>
              </a:solidFill>
              <a:prstDash val="solid"/>
              <a:miter lim="800000"/>
            </a:ln>
            <a:effectLst/>
          </p:spPr>
          <p:txBody>
            <a:bodyPr rot="0" spcFirstLastPara="0" vert="horz" wrap="square" lIns="108000" tIns="72000" rIns="108000" bIns="72000" numCol="1" spcCol="0" rtlCol="0" fromWordArt="0" anchor="ctr" anchorCtr="0" forceAA="0" compatLnSpc="1">
              <a:prstTxWarp prst="textNoShape">
                <a:avLst/>
              </a:prstTxWarp>
              <a:spAutoFit/>
            </a:bodyPr>
            <a:lstStyle/>
            <a:p>
              <a:pPr lvl="0" defTabSz="914400">
                <a:spcAft>
                  <a:spcPts val="1200"/>
                </a:spcAft>
              </a:pPr>
              <a:r>
                <a:rPr lang="en-US" sz="900" b="1" kern="0" dirty="0">
                  <a:solidFill>
                    <a:srgbClr val="204669"/>
                  </a:solidFill>
                  <a:latin typeface="Montserrat" pitchFamily="2" charset="77"/>
                  <a:ea typeface="OpenSans-Light" panose="020B0606030504020204" pitchFamily="34" charset="0"/>
                  <a:cs typeface="Open Sans Light" panose="020B0306030504020204" pitchFamily="34" charset="0"/>
                </a:rPr>
                <a:t>BOX. 1: </a:t>
              </a:r>
            </a:p>
            <a:p>
              <a:pPr lvl="0" defTabSz="914400">
                <a:spcAft>
                  <a:spcPts val="600"/>
                </a:spcAft>
              </a:pPr>
              <a:r>
                <a:rPr lang="en-US" sz="900" kern="0" dirty="0">
                  <a:solidFill>
                    <a:srgbClr val="204669"/>
                  </a:solidFill>
                  <a:latin typeface="Montserrat Light" pitchFamily="2" charset="77"/>
                  <a:ea typeface="OpenSans-Light" panose="020B0606030504020204" pitchFamily="34" charset="0"/>
                  <a:cs typeface="Open Sans Light" panose="020B0306030504020204" pitchFamily="34" charset="0"/>
                </a:rPr>
                <a:t>Example of a search strategy and how it was used across different databases</a:t>
              </a:r>
            </a:p>
            <a:p>
              <a:pPr marL="236538" marR="0" lvl="0" indent="-192088" defTabSz="914400" eaLnBrk="1" fontAlgn="auto" latinLnBrk="0" hangingPunct="1">
                <a:lnSpc>
                  <a:spcPct val="100000"/>
                </a:lnSpc>
                <a:spcBef>
                  <a:spcPts val="0"/>
                </a:spcBef>
                <a:spcAft>
                  <a:spcPts val="0"/>
                </a:spcAft>
                <a:buClrTx/>
                <a:buSzTx/>
                <a:buFont typeface="+mj-lt"/>
                <a:buAutoNum type="arabicPeriod"/>
                <a:defRPr/>
              </a:pPr>
              <a:r>
                <a:rPr kumimoji="0" lang="en-US" sz="900" b="0" i="0" u="none" strike="noStrike" kern="0" cap="none" spc="0" normalizeH="0" baseline="0" noProof="0" dirty="0">
                  <a:ln>
                    <a:noFill/>
                  </a:ln>
                  <a:solidFill>
                    <a:srgbClr val="204669"/>
                  </a:solidFill>
                  <a:effectLst/>
                  <a:uLnTx/>
                  <a:uFillTx/>
                  <a:latin typeface="Open Sans Light" panose="020B0306030504020204" pitchFamily="34" charset="0"/>
                  <a:ea typeface="OpenSans-Light" panose="020B0606030504020204" pitchFamily="34" charset="0"/>
                  <a:cs typeface="Open Sans Light" panose="020B0306030504020204" pitchFamily="34" charset="0"/>
                </a:rPr>
                <a:t> </a:t>
              </a:r>
              <a:r>
                <a:rPr lang="en-US" sz="800" kern="0" dirty="0">
                  <a:solidFill>
                    <a:srgbClr val="204669"/>
                  </a:solidFill>
                  <a:latin typeface="Open Sans Light" panose="020B0306030504020204" pitchFamily="34" charset="0"/>
                  <a:ea typeface="OpenSans-Light" panose="020B0606030504020204" pitchFamily="34" charset="0"/>
                  <a:cs typeface="Symbol" pitchFamily="2" charset="2"/>
                </a:rPr>
                <a:t>"Intensive care" OR "acute medical units" OR "critical care" OR "critically ill" OR "critical illness" OR "intensive treatment unit" OR "intensive therapy unit" OR "high dependency unit" or ICU or ITU or HDU</a:t>
              </a:r>
            </a:p>
            <a:p>
              <a:pPr marL="236538" lvl="0" indent="-192088" defTabSz="914400">
                <a:lnSpc>
                  <a:spcPts val="1000"/>
                </a:lnSpc>
                <a:buClr>
                  <a:srgbClr val="204669"/>
                </a:buClr>
                <a:buFont typeface="+mj-lt"/>
                <a:buAutoNum type="arabicPeriod"/>
              </a:pPr>
              <a:r>
                <a:rPr lang="en-US" sz="800" kern="0" dirty="0">
                  <a:solidFill>
                    <a:srgbClr val="204669"/>
                  </a:solidFill>
                  <a:latin typeface="Open Sans Light" panose="020B0306030504020204" pitchFamily="34" charset="0"/>
                  <a:ea typeface="OpenSans-Light" panose="020B0606030504020204" pitchFamily="34" charset="0"/>
                  <a:cs typeface="Symbol" pitchFamily="2" charset="2"/>
                </a:rPr>
                <a:t>Training OR education OR course OR </a:t>
              </a:r>
              <a:r>
                <a:rPr lang="en-US" sz="800" kern="0" dirty="0" err="1">
                  <a:solidFill>
                    <a:srgbClr val="204669"/>
                  </a:solidFill>
                  <a:latin typeface="Open Sans Light" panose="020B0306030504020204" pitchFamily="34" charset="0"/>
                  <a:ea typeface="OpenSans-Light" panose="020B0606030504020204" pitchFamily="34" charset="0"/>
                  <a:cs typeface="Symbol" pitchFamily="2" charset="2"/>
                </a:rPr>
                <a:t>prepar</a:t>
              </a:r>
              <a:r>
                <a:rPr lang="en-US" sz="800" kern="0" dirty="0">
                  <a:solidFill>
                    <a:srgbClr val="204669"/>
                  </a:solidFill>
                  <a:latin typeface="Open Sans Light" panose="020B0306030504020204" pitchFamily="34" charset="0"/>
                  <a:ea typeface="OpenSans-Light" panose="020B0606030504020204" pitchFamily="34" charset="0"/>
                  <a:cs typeface="Symbol" pitchFamily="2" charset="2"/>
                </a:rPr>
                <a:t>* OR "clinical competence" OR "education intervention" OR "training intervention" OR Skill OR "competency-based education" OR "simulation" OR "simulation training" </a:t>
              </a:r>
            </a:p>
            <a:p>
              <a:pPr marL="236538" lvl="0" indent="-192088" defTabSz="914400">
                <a:lnSpc>
                  <a:spcPts val="1000"/>
                </a:lnSpc>
                <a:buClr>
                  <a:srgbClr val="204669"/>
                </a:buClr>
                <a:buFont typeface="+mj-lt"/>
                <a:buAutoNum type="arabicPeriod"/>
              </a:pPr>
              <a:r>
                <a:rPr lang="en-US" sz="800" kern="0" dirty="0">
                  <a:solidFill>
                    <a:srgbClr val="204669"/>
                  </a:solidFill>
                  <a:latin typeface="Open Sans Light" panose="020B0306030504020204" pitchFamily="34" charset="0"/>
                  <a:ea typeface="OpenSans-Light" panose="020B0606030504020204" pitchFamily="34" charset="0"/>
                  <a:cs typeface="Symbol" pitchFamily="2" charset="2"/>
                </a:rPr>
                <a:t>Redeploy* OR deploy* OR reallocation OR reallocate </a:t>
              </a:r>
            </a:p>
            <a:p>
              <a:pPr marL="236538" lvl="0" indent="-192088" defTabSz="914400">
                <a:lnSpc>
                  <a:spcPts val="1000"/>
                </a:lnSpc>
                <a:spcAft>
                  <a:spcPts val="600"/>
                </a:spcAft>
                <a:buClr>
                  <a:srgbClr val="204669"/>
                </a:buClr>
                <a:buFont typeface="+mj-lt"/>
                <a:buAutoNum type="arabicPeriod"/>
              </a:pPr>
              <a:r>
                <a:rPr lang="en-US" sz="800" kern="0" dirty="0">
                  <a:solidFill>
                    <a:srgbClr val="204669"/>
                  </a:solidFill>
                  <a:latin typeface="Open Sans Light" panose="020B0306030504020204" pitchFamily="34" charset="0"/>
                  <a:ea typeface="OpenSans-Light" panose="020B0606030504020204" pitchFamily="34" charset="0"/>
                  <a:cs typeface="Symbol" pitchFamily="2" charset="2"/>
                </a:rPr>
                <a:t>staff OR "Healthcare worker" OR HCW OR "healthcare professional" OR clinician OR nurse OR </a:t>
              </a:r>
              <a:r>
                <a:rPr lang="en-US" sz="800" kern="0" dirty="0" err="1">
                  <a:solidFill>
                    <a:srgbClr val="204669"/>
                  </a:solidFill>
                  <a:latin typeface="Open Sans Light" panose="020B0306030504020204" pitchFamily="34" charset="0"/>
                  <a:ea typeface="OpenSans-Light" panose="020B0606030504020204" pitchFamily="34" charset="0"/>
                  <a:cs typeface="Symbol" pitchFamily="2" charset="2"/>
                </a:rPr>
                <a:t>anaesthetist</a:t>
              </a:r>
              <a:r>
                <a:rPr lang="en-US" sz="800" kern="0" dirty="0">
                  <a:solidFill>
                    <a:srgbClr val="204669"/>
                  </a:solidFill>
                  <a:latin typeface="Open Sans Light" panose="020B0306030504020204" pitchFamily="34" charset="0"/>
                  <a:ea typeface="OpenSans-Light" panose="020B0606030504020204" pitchFamily="34" charset="0"/>
                  <a:cs typeface="Symbol" pitchFamily="2" charset="2"/>
                </a:rPr>
                <a:t> OR doctor OR trainee OR AHP OR allied health professional</a:t>
              </a:r>
            </a:p>
            <a:p>
              <a:pPr lvl="0" defTabSz="914400">
                <a:lnSpc>
                  <a:spcPts val="1000"/>
                </a:lnSpc>
                <a:buClr>
                  <a:srgbClr val="204669"/>
                </a:buClr>
              </a:pPr>
              <a:r>
                <a:rPr lang="en-US" sz="800" kern="0" dirty="0">
                  <a:solidFill>
                    <a:srgbClr val="204669"/>
                  </a:solidFill>
                  <a:latin typeface="Open Sans Light" panose="020B0306030504020204" pitchFamily="34" charset="0"/>
                  <a:ea typeface="OpenSans-Light" panose="020B0606030504020204" pitchFamily="34" charset="0"/>
                  <a:cs typeface="Symbol" pitchFamily="2" charset="2"/>
                </a:rPr>
                <a:t>Search 1 AND 2 AND 3 AND 4</a:t>
              </a:r>
            </a:p>
            <a:p>
              <a:pPr lvl="0" defTabSz="914400">
                <a:lnSpc>
                  <a:spcPts val="1000"/>
                </a:lnSpc>
                <a:buClr>
                  <a:srgbClr val="204669"/>
                </a:buClr>
              </a:pPr>
              <a:r>
                <a:rPr lang="en-US" sz="800" kern="0" dirty="0">
                  <a:solidFill>
                    <a:srgbClr val="204669"/>
                  </a:solidFill>
                  <a:latin typeface="Open Sans Light" panose="020B0306030504020204" pitchFamily="34" charset="0"/>
                  <a:ea typeface="OpenSans-Light" panose="020B0606030504020204" pitchFamily="34" charset="0"/>
                  <a:cs typeface="Symbol" pitchFamily="2" charset="2"/>
                </a:rPr>
                <a:t>Time limit Dec 2019-Dec 2020</a:t>
              </a:r>
            </a:p>
          </p:txBody>
        </p:sp>
        <p:cxnSp>
          <p:nvCxnSpPr>
            <p:cNvPr id="12" name="Connecteur droit 11">
              <a:extLst>
                <a:ext uri="{FF2B5EF4-FFF2-40B4-BE49-F238E27FC236}">
                  <a16:creationId xmlns:a16="http://schemas.microsoft.com/office/drawing/2014/main" id="{0BF8E5F8-B170-C14A-8801-3E6CB800F54F}"/>
                </a:ext>
              </a:extLst>
            </p:cNvPr>
            <p:cNvCxnSpPr/>
            <p:nvPr/>
          </p:nvCxnSpPr>
          <p:spPr>
            <a:xfrm>
              <a:off x="4193648" y="1806498"/>
              <a:ext cx="348615"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890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6A31C-62D7-B14E-A972-83905D45D456}"/>
              </a:ext>
            </a:extLst>
          </p:cNvPr>
          <p:cNvSpPr>
            <a:spLocks noGrp="1"/>
          </p:cNvSpPr>
          <p:nvPr>
            <p:ph type="title"/>
          </p:nvPr>
        </p:nvSpPr>
        <p:spPr>
          <a:xfrm>
            <a:off x="628650" y="537795"/>
            <a:ext cx="7886700" cy="341632"/>
          </a:xfrm>
        </p:spPr>
        <p:txBody>
          <a:bodyPr/>
          <a:lstStyle/>
          <a:p>
            <a:r>
              <a:rPr lang="fr-FR"/>
              <a:t>Identifying &amp; selecting evidence</a:t>
            </a:r>
          </a:p>
        </p:txBody>
      </p:sp>
      <p:sp>
        <p:nvSpPr>
          <p:cNvPr id="3" name="Espace réservé du contenu 2">
            <a:extLst>
              <a:ext uri="{FF2B5EF4-FFF2-40B4-BE49-F238E27FC236}">
                <a16:creationId xmlns:a16="http://schemas.microsoft.com/office/drawing/2014/main" id="{3B624BA0-8B95-AA45-91D3-92A8556FE7FD}"/>
              </a:ext>
            </a:extLst>
          </p:cNvPr>
          <p:cNvSpPr>
            <a:spLocks noGrp="1"/>
          </p:cNvSpPr>
          <p:nvPr>
            <p:ph idx="1"/>
          </p:nvPr>
        </p:nvSpPr>
        <p:spPr>
          <a:xfrm>
            <a:off x="628650" y="1369219"/>
            <a:ext cx="5861360" cy="3263504"/>
          </a:xfrm>
        </p:spPr>
        <p:txBody>
          <a:bodyPr/>
          <a:lstStyle/>
          <a:p>
            <a:pPr marL="0" indent="0">
              <a:buNone/>
            </a:pPr>
            <a:r>
              <a:rPr lang="fr-FR"/>
              <a:t>Having successfully searched for </a:t>
            </a:r>
            <a:r>
              <a:rPr lang="fr-FR" i="1"/>
              <a:t>potentially relevant </a:t>
            </a:r>
            <a:r>
              <a:rPr lang="fr-FR"/>
              <a:t>data/evidence and stored this on a data management software program, it is now time to identify and select the data/evidence that is </a:t>
            </a:r>
            <a:r>
              <a:rPr lang="fr-FR" i="1"/>
              <a:t>actually relevant </a:t>
            </a:r>
            <a:r>
              <a:rPr lang="fr-FR"/>
              <a:t>to your evidence synthesis. </a:t>
            </a:r>
          </a:p>
          <a:p>
            <a:pPr marL="0" indent="0">
              <a:buNone/>
            </a:pPr>
            <a:r>
              <a:rPr lang="fr-FR"/>
              <a:t>The inclusion/exclusion criteria may consider</a:t>
            </a:r>
          </a:p>
          <a:p>
            <a:r>
              <a:rPr lang="fr-FR"/>
              <a:t>The population group and context </a:t>
            </a:r>
          </a:p>
          <a:p>
            <a:r>
              <a:rPr lang="fr-FR"/>
              <a:t>The topic of research (e.g. a disease, or particular intervention) </a:t>
            </a:r>
          </a:p>
          <a:p>
            <a:r>
              <a:rPr lang="fr-FR"/>
              <a:t>The associated phenomenon being explored (e.g. attitudes, knowledge, experience, facilitators/barriers, accessibility)</a:t>
            </a:r>
          </a:p>
          <a:p>
            <a:r>
              <a:rPr lang="fr-FR"/>
              <a:t>Type of qualitative data</a:t>
            </a:r>
          </a:p>
          <a:p>
            <a:r>
              <a:rPr lang="fr-FR"/>
              <a:t>The outcome of the quality assessment (as discussed later)</a:t>
            </a:r>
          </a:p>
          <a:p>
            <a:endParaRPr lang="fr-FR"/>
          </a:p>
        </p:txBody>
      </p:sp>
    </p:spTree>
    <p:extLst>
      <p:ext uri="{BB962C8B-B14F-4D97-AF65-F5344CB8AC3E}">
        <p14:creationId xmlns:p14="http://schemas.microsoft.com/office/powerpoint/2010/main" val="220407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a:xfrm>
            <a:off x="628650" y="537795"/>
            <a:ext cx="7886700" cy="341632"/>
          </a:xfrm>
        </p:spPr>
        <p:txBody>
          <a:bodyPr/>
          <a:lstStyle/>
          <a:p>
            <a:r>
              <a:rPr lang="fr-FR"/>
              <a:t>Case example:</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6699" y="1035459"/>
            <a:ext cx="6675369" cy="248893"/>
          </a:xfrm>
        </p:spPr>
        <p:txBody>
          <a:bodyPr>
            <a:noAutofit/>
          </a:bodyPr>
          <a:lstStyle/>
          <a:p>
            <a:pPr marL="0" indent="0">
              <a:spcBef>
                <a:spcPts val="0"/>
              </a:spcBef>
              <a:spcAft>
                <a:spcPts val="600"/>
              </a:spcAft>
              <a:buNone/>
            </a:pPr>
            <a:r>
              <a:rPr lang="en-US" sz="900" u="sng" dirty="0">
                <a:hlinkClick r:id="rId2"/>
              </a:rPr>
              <a:t>‘Training and redeployment of health care professionals to intensive care during COVID-19: A systematic review’</a:t>
            </a:r>
            <a:r>
              <a:rPr lang="en-US" sz="900" dirty="0"/>
              <a:t> (</a:t>
            </a:r>
            <a:r>
              <a:rPr lang="en-US" sz="900" b="1" dirty="0">
                <a:solidFill>
                  <a:srgbClr val="002060"/>
                </a:solidFill>
              </a:rPr>
              <a:t>Handout 1</a:t>
            </a:r>
            <a:r>
              <a:rPr lang="en-US" sz="900" dirty="0"/>
              <a:t>)</a:t>
            </a: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3"/>
          <a:stretch>
            <a:fillRect/>
          </a:stretch>
        </p:blipFill>
        <p:spPr>
          <a:xfrm>
            <a:off x="7705313" y="578927"/>
            <a:ext cx="933595" cy="904420"/>
          </a:xfrm>
          <a:prstGeom prst="rect">
            <a:avLst/>
          </a:prstGeom>
        </p:spPr>
      </p:pic>
      <p:grpSp>
        <p:nvGrpSpPr>
          <p:cNvPr id="7" name="Groupe 6">
            <a:extLst>
              <a:ext uri="{FF2B5EF4-FFF2-40B4-BE49-F238E27FC236}">
                <a16:creationId xmlns:a16="http://schemas.microsoft.com/office/drawing/2014/main" id="{5146AADC-DB5E-C245-9463-90FC24B046A1}"/>
              </a:ext>
            </a:extLst>
          </p:cNvPr>
          <p:cNvGrpSpPr/>
          <p:nvPr/>
        </p:nvGrpSpPr>
        <p:grpSpPr>
          <a:xfrm>
            <a:off x="3291014" y="1357732"/>
            <a:ext cx="3844345" cy="3342140"/>
            <a:chOff x="3968943" y="1453696"/>
            <a:chExt cx="3451225" cy="3000375"/>
          </a:xfrm>
        </p:grpSpPr>
        <p:pic>
          <p:nvPicPr>
            <p:cNvPr id="9" name="Picture 6">
              <a:extLst>
                <a:ext uri="{FF2B5EF4-FFF2-40B4-BE49-F238E27FC236}">
                  <a16:creationId xmlns:a16="http://schemas.microsoft.com/office/drawing/2014/main" id="{BA35C084-57AD-EF4C-A9E6-9BB4F16B6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8943" y="1453696"/>
              <a:ext cx="3451225" cy="3000375"/>
            </a:xfrm>
            <a:prstGeom prst="rect">
              <a:avLst/>
            </a:prstGeom>
          </p:spPr>
        </p:pic>
        <p:sp>
          <p:nvSpPr>
            <p:cNvPr id="13" name="Zone de texte 452">
              <a:extLst>
                <a:ext uri="{FF2B5EF4-FFF2-40B4-BE49-F238E27FC236}">
                  <a16:creationId xmlns:a16="http://schemas.microsoft.com/office/drawing/2014/main" id="{C96C91D4-3407-8C41-994A-D24C79A3CBE2}"/>
                </a:ext>
              </a:extLst>
            </p:cNvPr>
            <p:cNvSpPr txBox="1"/>
            <p:nvPr/>
          </p:nvSpPr>
          <p:spPr>
            <a:xfrm>
              <a:off x="4084435" y="160673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a:solidFill>
                    <a:srgbClr val="FFFFFF"/>
                  </a:solidFill>
                  <a:effectLst/>
                  <a:latin typeface="Montserrat" pitchFamily="2" charset="77"/>
                  <a:ea typeface="OpenSans-Light" panose="020B0606030504020204" pitchFamily="34" charset="0"/>
                </a:rPr>
                <a:t>IDENTIFICATION</a:t>
              </a:r>
              <a:endParaRPr lang="fr-FR" sz="1100">
                <a:effectLst/>
                <a:latin typeface="OpenSans-Light" panose="020B0606030504020204" pitchFamily="34" charset="0"/>
                <a:ea typeface="OpenSans-Light" panose="020B0606030504020204" pitchFamily="34" charset="0"/>
              </a:endParaRPr>
            </a:p>
          </p:txBody>
        </p:sp>
        <p:sp>
          <p:nvSpPr>
            <p:cNvPr id="14" name="Zone de texte 454">
              <a:extLst>
                <a:ext uri="{FF2B5EF4-FFF2-40B4-BE49-F238E27FC236}">
                  <a16:creationId xmlns:a16="http://schemas.microsoft.com/office/drawing/2014/main" id="{74D9E810-A2FD-924D-8FD4-1D06C5F8DCB5}"/>
                </a:ext>
              </a:extLst>
            </p:cNvPr>
            <p:cNvSpPr txBox="1"/>
            <p:nvPr/>
          </p:nvSpPr>
          <p:spPr>
            <a:xfrm>
              <a:off x="4084435" y="2310945"/>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a:solidFill>
                    <a:srgbClr val="FFFFFF"/>
                  </a:solidFill>
                  <a:effectLst/>
                  <a:latin typeface="Montserrat" pitchFamily="2" charset="77"/>
                  <a:ea typeface="OpenSans-Light" panose="020B0606030504020204" pitchFamily="34" charset="0"/>
                </a:rPr>
                <a:t>SCREENING</a:t>
              </a:r>
              <a:endParaRPr lang="fr-FR" sz="1100">
                <a:effectLst/>
                <a:latin typeface="OpenSans-Light" panose="020B0606030504020204" pitchFamily="34" charset="0"/>
                <a:ea typeface="OpenSans-Light" panose="020B0606030504020204" pitchFamily="34" charset="0"/>
              </a:endParaRPr>
            </a:p>
          </p:txBody>
        </p:sp>
        <p:sp>
          <p:nvSpPr>
            <p:cNvPr id="15" name="Zone de texte 455">
              <a:extLst>
                <a:ext uri="{FF2B5EF4-FFF2-40B4-BE49-F238E27FC236}">
                  <a16:creationId xmlns:a16="http://schemas.microsoft.com/office/drawing/2014/main" id="{9DB6D8DD-35BF-A34F-899B-7AF649A8D17D}"/>
                </a:ext>
              </a:extLst>
            </p:cNvPr>
            <p:cNvSpPr txBox="1"/>
            <p:nvPr/>
          </p:nvSpPr>
          <p:spPr>
            <a:xfrm>
              <a:off x="4084435" y="302151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a:solidFill>
                    <a:srgbClr val="FFFFFF"/>
                  </a:solidFill>
                  <a:effectLst/>
                  <a:latin typeface="Montserrat" pitchFamily="2" charset="77"/>
                  <a:ea typeface="OpenSans-Light" panose="020B0606030504020204" pitchFamily="34" charset="0"/>
                </a:rPr>
                <a:t>ELIGIBILITY</a:t>
              </a:r>
              <a:endParaRPr lang="fr-FR" sz="1100">
                <a:effectLst/>
                <a:latin typeface="OpenSans-Light" panose="020B0606030504020204" pitchFamily="34" charset="0"/>
                <a:ea typeface="OpenSans-Light" panose="020B0606030504020204" pitchFamily="34" charset="0"/>
              </a:endParaRPr>
            </a:p>
          </p:txBody>
        </p:sp>
        <p:sp>
          <p:nvSpPr>
            <p:cNvPr id="16" name="Zone de texte 456">
              <a:extLst>
                <a:ext uri="{FF2B5EF4-FFF2-40B4-BE49-F238E27FC236}">
                  <a16:creationId xmlns:a16="http://schemas.microsoft.com/office/drawing/2014/main" id="{F0BDA129-DB60-5D4C-A269-7746BAED217B}"/>
                </a:ext>
              </a:extLst>
            </p:cNvPr>
            <p:cNvSpPr txBox="1"/>
            <p:nvPr/>
          </p:nvSpPr>
          <p:spPr>
            <a:xfrm>
              <a:off x="4084435" y="371874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a:solidFill>
                    <a:srgbClr val="FFFFFF"/>
                  </a:solidFill>
                  <a:effectLst/>
                  <a:latin typeface="Montserrat" pitchFamily="2" charset="77"/>
                  <a:ea typeface="OpenSans-Light" panose="020B0606030504020204" pitchFamily="34" charset="0"/>
                </a:rPr>
                <a:t>INCLUDED</a:t>
              </a:r>
              <a:endParaRPr lang="fr-FR" sz="1100">
                <a:effectLst/>
                <a:latin typeface="OpenSans-Light" panose="020B0606030504020204" pitchFamily="34" charset="0"/>
                <a:ea typeface="OpenSans-Light" panose="020B0606030504020204" pitchFamily="34" charset="0"/>
              </a:endParaRPr>
            </a:p>
          </p:txBody>
        </p:sp>
        <p:sp>
          <p:nvSpPr>
            <p:cNvPr id="17" name="Zone de texte 457">
              <a:extLst>
                <a:ext uri="{FF2B5EF4-FFF2-40B4-BE49-F238E27FC236}">
                  <a16:creationId xmlns:a16="http://schemas.microsoft.com/office/drawing/2014/main" id="{8CABE538-BA10-4E4D-AF36-143F69CC2E1F}"/>
                </a:ext>
              </a:extLst>
            </p:cNvPr>
            <p:cNvSpPr txBox="1"/>
            <p:nvPr/>
          </p:nvSpPr>
          <p:spPr>
            <a:xfrm>
              <a:off x="4500360" y="168102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CH" sz="500" b="1">
                  <a:solidFill>
                    <a:srgbClr val="204669"/>
                  </a:solidFill>
                  <a:effectLst/>
                  <a:latin typeface="Montserrat" pitchFamily="2" charset="77"/>
                  <a:ea typeface="OpenSans-Light" panose="020B0606030504020204" pitchFamily="34" charset="0"/>
                </a:rPr>
                <a:t>N=326 </a:t>
              </a:r>
              <a:r>
                <a:rPr lang="fr-CH" sz="500">
                  <a:solidFill>
                    <a:srgbClr val="204669"/>
                  </a:solidFill>
                  <a:effectLst/>
                  <a:latin typeface="Montserrat Light" pitchFamily="2" charset="77"/>
                  <a:ea typeface="OpenSans-Light" panose="020B0606030504020204" pitchFamily="34" charset="0"/>
                </a:rPr>
                <a:t>total after duplicates removed</a:t>
              </a:r>
              <a:endParaRPr lang="fr-FR" sz="1100">
                <a:effectLst/>
                <a:latin typeface="OpenSans-Light" panose="020B0606030504020204" pitchFamily="34" charset="0"/>
                <a:ea typeface="OpenSans-Light" panose="020B0606030504020204" pitchFamily="34" charset="0"/>
              </a:endParaRPr>
            </a:p>
          </p:txBody>
        </p:sp>
        <p:sp>
          <p:nvSpPr>
            <p:cNvPr id="18" name="Zone de texte 458">
              <a:extLst>
                <a:ext uri="{FF2B5EF4-FFF2-40B4-BE49-F238E27FC236}">
                  <a16:creationId xmlns:a16="http://schemas.microsoft.com/office/drawing/2014/main" id="{3EC4A37D-59CA-EC4A-B3F5-78F255C9701F}"/>
                </a:ext>
              </a:extLst>
            </p:cNvPr>
            <p:cNvSpPr txBox="1"/>
            <p:nvPr/>
          </p:nvSpPr>
          <p:spPr>
            <a:xfrm>
              <a:off x="5765280" y="1681025"/>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N=3 </a:t>
              </a:r>
              <a:r>
                <a:rPr lang="en-US" sz="500">
                  <a:solidFill>
                    <a:srgbClr val="204669"/>
                  </a:solidFill>
                  <a:effectLst/>
                  <a:latin typeface="Montserrat Light" pitchFamily="2" charset="77"/>
                  <a:ea typeface="OpenSans-Light" panose="020B0606030504020204" pitchFamily="34" charset="0"/>
                </a:rPr>
                <a:t>identified through reference searches and prelimanary review</a:t>
              </a:r>
              <a:endParaRPr lang="fr-FR" sz="1100">
                <a:effectLst/>
                <a:latin typeface="OpenSans-Light" panose="020B0606030504020204" pitchFamily="34" charset="0"/>
                <a:ea typeface="OpenSans-Light" panose="020B0606030504020204" pitchFamily="34" charset="0"/>
              </a:endParaRPr>
            </a:p>
          </p:txBody>
        </p:sp>
        <p:sp>
          <p:nvSpPr>
            <p:cNvPr id="19" name="Zone de texte 460">
              <a:extLst>
                <a:ext uri="{FF2B5EF4-FFF2-40B4-BE49-F238E27FC236}">
                  <a16:creationId xmlns:a16="http://schemas.microsoft.com/office/drawing/2014/main" id="{70BD5809-D405-DA4E-8E8C-6A715E1757D5}"/>
                </a:ext>
              </a:extLst>
            </p:cNvPr>
            <p:cNvSpPr txBox="1"/>
            <p:nvPr/>
          </p:nvSpPr>
          <p:spPr>
            <a:xfrm>
              <a:off x="5769090" y="2376985"/>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N=307 </a:t>
              </a:r>
              <a:r>
                <a:rPr lang="en-US" sz="500">
                  <a:solidFill>
                    <a:srgbClr val="204669"/>
                  </a:solidFill>
                  <a:effectLst/>
                  <a:latin typeface="Montserrat Light" pitchFamily="2" charset="77"/>
                  <a:ea typeface="OpenSans-Light" panose="020B0606030504020204" pitchFamily="34" charset="0"/>
                </a:rPr>
                <a:t>records excluded </a:t>
              </a:r>
              <a:r>
                <a:rPr lang="en-US" sz="500" i="1">
                  <a:solidFill>
                    <a:srgbClr val="204669"/>
                  </a:solidFill>
                  <a:effectLst/>
                  <a:latin typeface="Montserrat Light" pitchFamily="2" charset="77"/>
                  <a:ea typeface="OpenSans-Light" panose="020B0606030504020204" pitchFamily="34" charset="0"/>
                </a:rPr>
                <a:t>did not meet initial screening criteria</a:t>
              </a:r>
              <a:r>
                <a:rPr lang="en-US" sz="500">
                  <a:solidFill>
                    <a:srgbClr val="204669"/>
                  </a:solidFill>
                  <a:effectLst/>
                  <a:latin typeface="Montserrat Light" pitchFamily="2" charset="77"/>
                  <a:ea typeface="OpenSans-Light" panose="020B0606030504020204" pitchFamily="34" charset="0"/>
                </a:rPr>
                <a:t>.</a:t>
              </a:r>
              <a:endParaRPr lang="fr-FR" sz="1100">
                <a:effectLst/>
                <a:latin typeface="OpenSans-Light" panose="020B0606030504020204" pitchFamily="34" charset="0"/>
                <a:ea typeface="OpenSans-Light" panose="020B0606030504020204" pitchFamily="34" charset="0"/>
              </a:endParaRPr>
            </a:p>
          </p:txBody>
        </p:sp>
        <p:sp>
          <p:nvSpPr>
            <p:cNvPr id="20" name="Zone de texte 461">
              <a:extLst>
                <a:ext uri="{FF2B5EF4-FFF2-40B4-BE49-F238E27FC236}">
                  <a16:creationId xmlns:a16="http://schemas.microsoft.com/office/drawing/2014/main" id="{F6162BC6-FEEA-1B47-9BBF-1E420A881731}"/>
                </a:ext>
              </a:extLst>
            </p:cNvPr>
            <p:cNvSpPr txBox="1"/>
            <p:nvPr/>
          </p:nvSpPr>
          <p:spPr>
            <a:xfrm>
              <a:off x="4509250" y="3102790"/>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N=22 </a:t>
              </a:r>
              <a:r>
                <a:rPr lang="en-US" sz="500">
                  <a:solidFill>
                    <a:srgbClr val="204669"/>
                  </a:solidFill>
                  <a:effectLst/>
                  <a:latin typeface="Montserrat Light" pitchFamily="2" charset="77"/>
                  <a:ea typeface="OpenSans-Light" panose="020B0606030504020204" pitchFamily="34" charset="0"/>
                </a:rPr>
                <a:t>full text articles assessed for egibility</a:t>
              </a:r>
              <a:endParaRPr lang="fr-FR" sz="1100">
                <a:effectLst/>
                <a:latin typeface="OpenSans-Light" panose="020B0606030504020204" pitchFamily="34" charset="0"/>
                <a:ea typeface="OpenSans-Light" panose="020B0606030504020204" pitchFamily="34" charset="0"/>
              </a:endParaRPr>
            </a:p>
          </p:txBody>
        </p:sp>
        <p:sp>
          <p:nvSpPr>
            <p:cNvPr id="21" name="Zone de texte 462">
              <a:extLst>
                <a:ext uri="{FF2B5EF4-FFF2-40B4-BE49-F238E27FC236}">
                  <a16:creationId xmlns:a16="http://schemas.microsoft.com/office/drawing/2014/main" id="{F1418757-5D55-A341-9777-F3AF6A631C99}"/>
                </a:ext>
              </a:extLst>
            </p:cNvPr>
            <p:cNvSpPr txBox="1"/>
            <p:nvPr/>
          </p:nvSpPr>
          <p:spPr>
            <a:xfrm>
              <a:off x="5774170" y="3102790"/>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N=2 </a:t>
              </a:r>
              <a:r>
                <a:rPr lang="en-US" sz="500">
                  <a:solidFill>
                    <a:srgbClr val="204669"/>
                  </a:solidFill>
                  <a:effectLst/>
                  <a:latin typeface="Montserrat Light" pitchFamily="2" charset="77"/>
                  <a:ea typeface="OpenSans-Light" panose="020B0606030504020204" pitchFamily="34" charset="0"/>
                </a:rPr>
                <a:t>full text articles excluded</a:t>
              </a:r>
              <a:endParaRPr lang="fr-FR" sz="1100">
                <a:effectLst/>
                <a:latin typeface="OpenSans-Light" panose="020B0606030504020204" pitchFamily="34" charset="0"/>
                <a:ea typeface="OpenSans-Light" panose="020B0606030504020204" pitchFamily="34" charset="0"/>
              </a:endParaRPr>
            </a:p>
          </p:txBody>
        </p:sp>
        <p:sp>
          <p:nvSpPr>
            <p:cNvPr id="22" name="Zone de texte 463">
              <a:extLst>
                <a:ext uri="{FF2B5EF4-FFF2-40B4-BE49-F238E27FC236}">
                  <a16:creationId xmlns:a16="http://schemas.microsoft.com/office/drawing/2014/main" id="{139C5385-BC93-124E-991D-9E3D1C8F302C}"/>
                </a:ext>
              </a:extLst>
            </p:cNvPr>
            <p:cNvSpPr txBox="1"/>
            <p:nvPr/>
          </p:nvSpPr>
          <p:spPr>
            <a:xfrm>
              <a:off x="4508615" y="380573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N=20 </a:t>
              </a:r>
              <a:r>
                <a:rPr lang="en-US" sz="500">
                  <a:solidFill>
                    <a:srgbClr val="204669"/>
                  </a:solidFill>
                  <a:effectLst/>
                  <a:latin typeface="Montserrat Light" pitchFamily="2" charset="77"/>
                  <a:ea typeface="OpenSans-Light" panose="020B0606030504020204" pitchFamily="34" charset="0"/>
                </a:rPr>
                <a:t>included in review</a:t>
              </a:r>
              <a:endParaRPr lang="fr-FR" sz="1100">
                <a:effectLst/>
                <a:latin typeface="OpenSans-Light" panose="020B0606030504020204" pitchFamily="34" charset="0"/>
                <a:ea typeface="OpenSans-Light" panose="020B0606030504020204" pitchFamily="34" charset="0"/>
              </a:endParaRPr>
            </a:p>
          </p:txBody>
        </p:sp>
        <p:sp>
          <p:nvSpPr>
            <p:cNvPr id="23" name="Zone de texte 459">
              <a:extLst>
                <a:ext uri="{FF2B5EF4-FFF2-40B4-BE49-F238E27FC236}">
                  <a16:creationId xmlns:a16="http://schemas.microsoft.com/office/drawing/2014/main" id="{B8AA7828-9CE7-4C49-8AA1-C3099193A578}"/>
                </a:ext>
              </a:extLst>
            </p:cNvPr>
            <p:cNvSpPr txBox="1"/>
            <p:nvPr/>
          </p:nvSpPr>
          <p:spPr>
            <a:xfrm>
              <a:off x="4498386" y="236964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en-US" sz="500" b="1">
                  <a:solidFill>
                    <a:srgbClr val="204669"/>
                  </a:solidFill>
                  <a:effectLst/>
                  <a:latin typeface="Montserrat" pitchFamily="2" charset="77"/>
                  <a:ea typeface="OpenSans-Light" panose="020B0606030504020204" pitchFamily="34" charset="0"/>
                </a:rPr>
                <a:t>N=329 </a:t>
              </a:r>
              <a:r>
                <a:rPr lang="en-US" sz="500">
                  <a:solidFill>
                    <a:srgbClr val="204669"/>
                  </a:solidFill>
                  <a:effectLst/>
                  <a:latin typeface="Montserrat Light" pitchFamily="2" charset="77"/>
                  <a:ea typeface="OpenSans-Light" panose="020B0606030504020204" pitchFamily="34" charset="0"/>
                </a:rPr>
                <a:t>records screened</a:t>
              </a:r>
              <a:br>
                <a:rPr lang="en-US" sz="500">
                  <a:solidFill>
                    <a:srgbClr val="204669"/>
                  </a:solidFill>
                  <a:effectLst/>
                  <a:latin typeface="Montserrat Light" pitchFamily="2" charset="77"/>
                  <a:ea typeface="OpenSans-Light" panose="020B0606030504020204" pitchFamily="34" charset="0"/>
                </a:rPr>
              </a:br>
              <a:r>
                <a:rPr lang="en-US" sz="500" i="1">
                  <a:solidFill>
                    <a:srgbClr val="204669"/>
                  </a:solidFill>
                  <a:effectLst/>
                  <a:latin typeface="Montserrat Light" pitchFamily="2" charset="77"/>
                  <a:ea typeface="OpenSans-Light" panose="020B0606030504020204" pitchFamily="34" charset="0"/>
                </a:rPr>
                <a:t>Title and abstact.</a:t>
              </a:r>
              <a:endParaRPr lang="fr-FR" sz="1100">
                <a:effectLst/>
                <a:latin typeface="OpenSans-Light" panose="020B0606030504020204" pitchFamily="34" charset="0"/>
                <a:ea typeface="OpenSans-Light" panose="020B0606030504020204" pitchFamily="34" charset="0"/>
              </a:endParaRPr>
            </a:p>
          </p:txBody>
        </p:sp>
      </p:grpSp>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94841" y="1357732"/>
            <a:ext cx="2653882"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240"/>
              </a:lnSpc>
              <a:spcBef>
                <a:spcPts val="0"/>
              </a:spcBef>
              <a:buFont typeface="Arial" panose="020B0604020202020204" pitchFamily="34" charset="0"/>
              <a:buNone/>
            </a:pPr>
            <a:r>
              <a:rPr lang="en-GB" sz="900" b="1" dirty="0">
                <a:latin typeface="Open Sans Semibold" panose="020B0606030504020204" pitchFamily="34" charset="0"/>
                <a:ea typeface="Open Sans Semibold" panose="020B0606030504020204" pitchFamily="34" charset="0"/>
                <a:cs typeface="Open Sans Semibold" panose="020B0606030504020204" pitchFamily="34" charset="0"/>
              </a:rPr>
              <a:t>Inclusion/exclusion criteria </a:t>
            </a:r>
          </a:p>
          <a:p>
            <a:pPr marL="0" indent="0">
              <a:lnSpc>
                <a:spcPts val="1240"/>
              </a:lnSpc>
              <a:spcBef>
                <a:spcPts val="0"/>
              </a:spcBef>
              <a:spcAft>
                <a:spcPts val="600"/>
              </a:spcAft>
              <a:buFont typeface="Arial" panose="020B0604020202020204" pitchFamily="34" charset="0"/>
              <a:buNone/>
            </a:pPr>
            <a:r>
              <a:rPr lang="en-GB" sz="900" dirty="0">
                <a:solidFill>
                  <a:srgbClr val="000000"/>
                </a:solidFill>
              </a:rPr>
              <a:t>Studies and commentaries published in peer-reviewed journals or official reports were included in this review if they were focused on redeployment to Intensive Care Units and related wards during COVID-19. Publication date was restricted from December 2019 to 8 December 2020 (the date the search was conducted). There were no restrictions on language. Articles were excluded if the focus was on redeployment to other areas of care, other viral infection emergencies, or changes in health care activities such as shifting to remote working. </a:t>
            </a:r>
          </a:p>
          <a:p>
            <a:pPr marL="0" indent="0">
              <a:lnSpc>
                <a:spcPts val="1240"/>
              </a:lnSpc>
              <a:spcBef>
                <a:spcPts val="0"/>
              </a:spcBef>
              <a:buFont typeface="Arial" panose="020B0604020202020204" pitchFamily="34" charset="0"/>
              <a:buNone/>
            </a:pPr>
            <a:r>
              <a:rPr lang="en-GB" sz="900" b="1" dirty="0">
                <a:latin typeface="Open Sans Semibold" panose="020B0606030504020204" pitchFamily="34" charset="0"/>
                <a:ea typeface="Open Sans Semibold" panose="020B0606030504020204" pitchFamily="34" charset="0"/>
                <a:cs typeface="Open Sans Semibold" panose="020B0606030504020204" pitchFamily="34" charset="0"/>
              </a:rPr>
              <a:t>Results</a:t>
            </a:r>
            <a:r>
              <a:rPr lang="en-GB" sz="900" dirty="0">
                <a:solidFill>
                  <a:srgbClr val="000000"/>
                </a:solidFill>
              </a:rPr>
              <a:t> </a:t>
            </a:r>
          </a:p>
          <a:p>
            <a:pPr marL="0" indent="0">
              <a:lnSpc>
                <a:spcPts val="1240"/>
              </a:lnSpc>
              <a:spcBef>
                <a:spcPts val="0"/>
              </a:spcBef>
              <a:buFont typeface="Arial" panose="020B0604020202020204" pitchFamily="34" charset="0"/>
              <a:buNone/>
            </a:pPr>
            <a:r>
              <a:rPr lang="en-GB" sz="900" dirty="0">
                <a:solidFill>
                  <a:srgbClr val="000000"/>
                </a:solidFill>
              </a:rPr>
              <a:t>Figure 1. Preferred Reporting Items for Systematic Reviews and Meta-Analyses (PRISMA) flow diagram of the screening and selection process conducted in this systematic review.</a:t>
            </a:r>
          </a:p>
        </p:txBody>
      </p:sp>
    </p:spTree>
    <p:extLst>
      <p:ext uri="{BB962C8B-B14F-4D97-AF65-F5344CB8AC3E}">
        <p14:creationId xmlns:p14="http://schemas.microsoft.com/office/powerpoint/2010/main" val="213276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9DDEC-C92D-BE41-9997-EE436255E3BA}"/>
              </a:ext>
            </a:extLst>
          </p:cNvPr>
          <p:cNvSpPr>
            <a:spLocks noGrp="1"/>
          </p:cNvSpPr>
          <p:nvPr>
            <p:ph type="title"/>
          </p:nvPr>
        </p:nvSpPr>
        <p:spPr>
          <a:xfrm>
            <a:off x="628650" y="537795"/>
            <a:ext cx="7886700" cy="341632"/>
          </a:xfrm>
        </p:spPr>
        <p:txBody>
          <a:bodyPr/>
          <a:lstStyle/>
          <a:p>
            <a:r>
              <a:rPr lang="fr-FR"/>
              <a:t>Steps (5-8) to evidence synthesis</a:t>
            </a:r>
          </a:p>
        </p:txBody>
      </p:sp>
      <p:pic>
        <p:nvPicPr>
          <p:cNvPr id="4" name="Image 3">
            <a:extLst>
              <a:ext uri="{FF2B5EF4-FFF2-40B4-BE49-F238E27FC236}">
                <a16:creationId xmlns:a16="http://schemas.microsoft.com/office/drawing/2014/main" id="{25FEEF02-C62D-CC4F-9E23-29B612420836}"/>
              </a:ext>
            </a:extLst>
          </p:cNvPr>
          <p:cNvPicPr>
            <a:picLocks noChangeAspect="1"/>
          </p:cNvPicPr>
          <p:nvPr/>
        </p:nvPicPr>
        <p:blipFill>
          <a:blip r:embed="rId2"/>
          <a:stretch>
            <a:fillRect/>
          </a:stretch>
        </p:blipFill>
        <p:spPr>
          <a:xfrm>
            <a:off x="1044975" y="1650062"/>
            <a:ext cx="6894047" cy="1820338"/>
          </a:xfrm>
          <a:prstGeom prst="rect">
            <a:avLst/>
          </a:prstGeom>
        </p:spPr>
      </p:pic>
      <p:sp>
        <p:nvSpPr>
          <p:cNvPr id="5" name="Rectangle 4">
            <a:extLst>
              <a:ext uri="{FF2B5EF4-FFF2-40B4-BE49-F238E27FC236}">
                <a16:creationId xmlns:a16="http://schemas.microsoft.com/office/drawing/2014/main" id="{8941E17A-29C4-8647-9B60-1A481E5A306F}"/>
              </a:ext>
            </a:extLst>
          </p:cNvPr>
          <p:cNvSpPr/>
          <p:nvPr/>
        </p:nvSpPr>
        <p:spPr>
          <a:xfrm>
            <a:off x="1288801" y="2379426"/>
            <a:ext cx="1339200" cy="400110"/>
          </a:xfrm>
          <a:prstGeom prst="rect">
            <a:avLst/>
          </a:prstGeom>
        </p:spPr>
        <p:txBody>
          <a:bodyPr wrap="square">
            <a:spAutoFit/>
          </a:bodyPr>
          <a:lstStyle/>
          <a:p>
            <a:pPr lvl="0" algn="ctr"/>
            <a:r>
              <a:rPr lang="en-US" sz="1000" dirty="0">
                <a:solidFill>
                  <a:srgbClr val="2F9C67"/>
                </a:solidFill>
                <a:latin typeface="Montserrat Light" pitchFamily="2" charset="77"/>
              </a:rPr>
              <a:t>EXTRACTING DATA</a:t>
            </a:r>
          </a:p>
        </p:txBody>
      </p:sp>
      <p:sp>
        <p:nvSpPr>
          <p:cNvPr id="6" name="Rectangle 5">
            <a:extLst>
              <a:ext uri="{FF2B5EF4-FFF2-40B4-BE49-F238E27FC236}">
                <a16:creationId xmlns:a16="http://schemas.microsoft.com/office/drawing/2014/main" id="{32F3F08A-0181-A448-87E8-D5E127BA891F}"/>
              </a:ext>
            </a:extLst>
          </p:cNvPr>
          <p:cNvSpPr/>
          <p:nvPr/>
        </p:nvSpPr>
        <p:spPr>
          <a:xfrm>
            <a:off x="2964580" y="2302482"/>
            <a:ext cx="1384295" cy="553998"/>
          </a:xfrm>
          <a:prstGeom prst="rect">
            <a:avLst/>
          </a:prstGeom>
        </p:spPr>
        <p:txBody>
          <a:bodyPr wrap="square">
            <a:spAutoFit/>
          </a:bodyPr>
          <a:lstStyle/>
          <a:p>
            <a:pPr lvl="0" algn="ctr"/>
            <a:r>
              <a:rPr lang="en-US" sz="1000" dirty="0">
                <a:solidFill>
                  <a:srgbClr val="204669"/>
                </a:solidFill>
                <a:latin typeface="Montserrat Light" pitchFamily="2" charset="77"/>
              </a:rPr>
              <a:t>SYNTHESIZING QUALITATIVE DATA</a:t>
            </a:r>
          </a:p>
        </p:txBody>
      </p:sp>
      <p:sp>
        <p:nvSpPr>
          <p:cNvPr id="7" name="Rectangle 6">
            <a:extLst>
              <a:ext uri="{FF2B5EF4-FFF2-40B4-BE49-F238E27FC236}">
                <a16:creationId xmlns:a16="http://schemas.microsoft.com/office/drawing/2014/main" id="{FBC571BD-AB91-6F46-A894-FD604A6E9131}"/>
              </a:ext>
            </a:extLst>
          </p:cNvPr>
          <p:cNvSpPr/>
          <p:nvPr/>
        </p:nvSpPr>
        <p:spPr>
          <a:xfrm>
            <a:off x="4651200" y="2302482"/>
            <a:ext cx="1396984" cy="553998"/>
          </a:xfrm>
          <a:prstGeom prst="rect">
            <a:avLst/>
          </a:prstGeom>
        </p:spPr>
        <p:txBody>
          <a:bodyPr wrap="square">
            <a:spAutoFit/>
          </a:bodyPr>
          <a:lstStyle/>
          <a:p>
            <a:pPr lvl="0" algn="ctr"/>
            <a:r>
              <a:rPr lang="en-US" sz="1000" dirty="0">
                <a:solidFill>
                  <a:srgbClr val="FCCF9E"/>
                </a:solidFill>
                <a:latin typeface="Montserrat Light" pitchFamily="2" charset="77"/>
              </a:rPr>
              <a:t>ASSESSING THE QUALITY OF EVIDENCE</a:t>
            </a:r>
          </a:p>
        </p:txBody>
      </p:sp>
      <p:sp>
        <p:nvSpPr>
          <p:cNvPr id="8" name="Rectangle 7">
            <a:extLst>
              <a:ext uri="{FF2B5EF4-FFF2-40B4-BE49-F238E27FC236}">
                <a16:creationId xmlns:a16="http://schemas.microsoft.com/office/drawing/2014/main" id="{CC685216-E9CE-3540-8873-1B4371F11E75}"/>
              </a:ext>
            </a:extLst>
          </p:cNvPr>
          <p:cNvSpPr/>
          <p:nvPr/>
        </p:nvSpPr>
        <p:spPr>
          <a:xfrm>
            <a:off x="6400800" y="2302482"/>
            <a:ext cx="1260000" cy="553998"/>
          </a:xfrm>
          <a:prstGeom prst="rect">
            <a:avLst/>
          </a:prstGeom>
        </p:spPr>
        <p:txBody>
          <a:bodyPr wrap="square">
            <a:spAutoFit/>
          </a:bodyPr>
          <a:lstStyle/>
          <a:p>
            <a:pPr lvl="0" algn="ctr"/>
            <a:r>
              <a:rPr lang="en-US" sz="1000" dirty="0">
                <a:solidFill>
                  <a:srgbClr val="7B6A67"/>
                </a:solidFill>
                <a:latin typeface="Montserrat Light" pitchFamily="2" charset="77"/>
              </a:rPr>
              <a:t>REPORTING FINDINGS OF SYNTHESIS</a:t>
            </a:r>
          </a:p>
        </p:txBody>
      </p:sp>
    </p:spTree>
    <p:extLst>
      <p:ext uri="{BB962C8B-B14F-4D97-AF65-F5344CB8AC3E}">
        <p14:creationId xmlns:p14="http://schemas.microsoft.com/office/powerpoint/2010/main" val="2605589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7FD6E-A390-7749-A651-84AF1149921E}"/>
              </a:ext>
            </a:extLst>
          </p:cNvPr>
          <p:cNvSpPr>
            <a:spLocks noGrp="1"/>
          </p:cNvSpPr>
          <p:nvPr>
            <p:ph type="title"/>
          </p:nvPr>
        </p:nvSpPr>
        <p:spPr>
          <a:xfrm>
            <a:off x="628650" y="537795"/>
            <a:ext cx="7886700" cy="341632"/>
          </a:xfrm>
        </p:spPr>
        <p:txBody>
          <a:bodyPr/>
          <a:lstStyle/>
          <a:p>
            <a:r>
              <a:rPr lang="fr-FR"/>
              <a:t>Example data extraction form</a:t>
            </a:r>
          </a:p>
        </p:txBody>
      </p:sp>
      <p:pic>
        <p:nvPicPr>
          <p:cNvPr id="5" name="Picture 7">
            <a:extLst>
              <a:ext uri="{FF2B5EF4-FFF2-40B4-BE49-F238E27FC236}">
                <a16:creationId xmlns:a16="http://schemas.microsoft.com/office/drawing/2014/main" id="{49D73D68-E66D-6F4C-B310-FE30A2464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652" y="1497930"/>
            <a:ext cx="6915068" cy="2147639"/>
          </a:xfrm>
          <a:prstGeom prst="rect">
            <a:avLst/>
          </a:prstGeom>
          <a:ln w="6350">
            <a:solidFill>
              <a:srgbClr val="2F9C6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1611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4840" y="1301069"/>
            <a:ext cx="7886700" cy="223410"/>
          </a:xfrm>
        </p:spPr>
        <p:txBody>
          <a:bodyPr>
            <a:noAutofit/>
          </a:bodyPr>
          <a:lstStyle/>
          <a:p>
            <a:pPr marL="0" indent="0">
              <a:lnSpc>
                <a:spcPts val="1240"/>
              </a:lnSpc>
              <a:spcBef>
                <a:spcPts val="0"/>
              </a:spcBef>
              <a:spcAft>
                <a:spcPts val="600"/>
              </a:spcAft>
              <a:buNone/>
            </a:pPr>
            <a:r>
              <a:rPr lang="en-GB" sz="900" b="1" dirty="0">
                <a:solidFill>
                  <a:schemeClr val="accent5">
                    <a:lumMod val="50000"/>
                  </a:schemeClr>
                </a:solidFill>
                <a:latin typeface="Montserrat" pitchFamily="2" charset="77"/>
              </a:rPr>
              <a:t>Case example</a:t>
            </a:r>
          </a:p>
          <a:p>
            <a:pPr marL="0" indent="0">
              <a:lnSpc>
                <a:spcPts val="1240"/>
              </a:lnSpc>
              <a:spcBef>
                <a:spcPts val="0"/>
              </a:spcBef>
              <a:spcAft>
                <a:spcPts val="600"/>
              </a:spcAft>
              <a:buNone/>
            </a:pPr>
            <a:r>
              <a:rPr lang="en-US" sz="900" u="sng" dirty="0">
                <a:hlinkClick r:id="rId2"/>
              </a:rPr>
              <a:t>‘Training and redeployment of health care professionals to intensive care during COVID-19: A systematic review’</a:t>
            </a:r>
            <a:r>
              <a:rPr lang="en-US" sz="900" dirty="0"/>
              <a:t> (</a:t>
            </a:r>
            <a:r>
              <a:rPr lang="en-US" sz="900" b="1" dirty="0">
                <a:solidFill>
                  <a:srgbClr val="002060"/>
                </a:solidFill>
              </a:rPr>
              <a:t>Handout 1</a:t>
            </a:r>
            <a:r>
              <a:rPr lang="en-US" sz="900" dirty="0"/>
              <a:t>)</a:t>
            </a:r>
          </a:p>
          <a:p>
            <a:pPr marL="0" indent="0">
              <a:lnSpc>
                <a:spcPts val="1240"/>
              </a:lnSpc>
              <a:spcBef>
                <a:spcPts val="0"/>
              </a:spcBef>
              <a:spcAft>
                <a:spcPts val="600"/>
              </a:spcAft>
              <a:buNone/>
            </a:pPr>
            <a:endParaRPr lang="en-GB" sz="900" b="1" dirty="0">
              <a:solidFill>
                <a:schemeClr val="accent5">
                  <a:lumMod val="50000"/>
                </a:schemeClr>
              </a:solidFill>
              <a:latin typeface="Montserrat" pitchFamily="2" charset="77"/>
            </a:endParaRP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3"/>
          <a:stretch>
            <a:fillRect/>
          </a:stretch>
        </p:blipFill>
        <p:spPr>
          <a:xfrm>
            <a:off x="7705313" y="578927"/>
            <a:ext cx="933595" cy="904420"/>
          </a:xfrm>
          <a:prstGeom prst="rect">
            <a:avLst/>
          </a:prstGeom>
        </p:spPr>
      </p:pic>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94840" y="1869079"/>
            <a:ext cx="5501159"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240"/>
              </a:lnSpc>
              <a:spcBef>
                <a:spcPts val="0"/>
              </a:spcBef>
              <a:spcAft>
                <a:spcPts val="600"/>
              </a:spcAft>
              <a:buNone/>
            </a:pPr>
            <a:r>
              <a:rPr lang="en-GB" sz="900" dirty="0">
                <a:solidFill>
                  <a:srgbClr val="000000"/>
                </a:solidFill>
              </a:rPr>
              <a:t>Preliminary list of data to extract (one column per item in Excel): </a:t>
            </a:r>
          </a:p>
          <a:p>
            <a:pPr marL="222250" indent="0">
              <a:lnSpc>
                <a:spcPts val="1240"/>
              </a:lnSpc>
              <a:spcBef>
                <a:spcPts val="0"/>
              </a:spcBef>
              <a:buNone/>
            </a:pPr>
            <a:r>
              <a:rPr lang="en-GB" sz="900" dirty="0">
                <a:solidFill>
                  <a:srgbClr val="000000"/>
                </a:solidFill>
              </a:rPr>
              <a:t>Citation details </a:t>
            </a:r>
          </a:p>
          <a:p>
            <a:pPr marL="222250" indent="0">
              <a:lnSpc>
                <a:spcPts val="1240"/>
              </a:lnSpc>
              <a:spcBef>
                <a:spcPts val="0"/>
              </a:spcBef>
              <a:buNone/>
            </a:pPr>
            <a:r>
              <a:rPr lang="en-GB" sz="900" dirty="0">
                <a:solidFill>
                  <a:srgbClr val="000000"/>
                </a:solidFill>
              </a:rPr>
              <a:t>Location of study </a:t>
            </a:r>
          </a:p>
          <a:p>
            <a:pPr marL="222250" indent="0">
              <a:lnSpc>
                <a:spcPts val="1240"/>
              </a:lnSpc>
              <a:spcBef>
                <a:spcPts val="0"/>
              </a:spcBef>
              <a:buNone/>
            </a:pPr>
            <a:r>
              <a:rPr lang="en-GB" sz="900" dirty="0">
                <a:solidFill>
                  <a:srgbClr val="000000"/>
                </a:solidFill>
              </a:rPr>
              <a:t>Data collection methods / source of data (for secondary data analysis studies) </a:t>
            </a:r>
          </a:p>
          <a:p>
            <a:pPr marL="222250" indent="0">
              <a:lnSpc>
                <a:spcPts val="1240"/>
              </a:lnSpc>
              <a:spcBef>
                <a:spcPts val="0"/>
              </a:spcBef>
              <a:buNone/>
            </a:pPr>
            <a:r>
              <a:rPr lang="en-GB" sz="900" dirty="0">
                <a:solidFill>
                  <a:srgbClr val="000000"/>
                </a:solidFill>
              </a:rPr>
              <a:t>Data analysis methods </a:t>
            </a:r>
          </a:p>
          <a:p>
            <a:pPr marL="222250" indent="0">
              <a:lnSpc>
                <a:spcPts val="1240"/>
              </a:lnSpc>
              <a:spcBef>
                <a:spcPts val="0"/>
              </a:spcBef>
              <a:buNone/>
            </a:pPr>
            <a:r>
              <a:rPr lang="en-GB" sz="900" dirty="0">
                <a:solidFill>
                  <a:srgbClr val="000000"/>
                </a:solidFill>
              </a:rPr>
              <a:t>Population</a:t>
            </a:r>
          </a:p>
          <a:p>
            <a:pPr marL="222250" indent="0">
              <a:lnSpc>
                <a:spcPts val="1240"/>
              </a:lnSpc>
              <a:spcBef>
                <a:spcPts val="0"/>
              </a:spcBef>
              <a:buNone/>
            </a:pPr>
            <a:endParaRPr lang="en-GB" sz="900" dirty="0">
              <a:solidFill>
                <a:srgbClr val="000000"/>
              </a:solidFill>
            </a:endParaRPr>
          </a:p>
          <a:p>
            <a:pPr marL="222250" indent="0">
              <a:lnSpc>
                <a:spcPts val="1240"/>
              </a:lnSpc>
              <a:spcBef>
                <a:spcPts val="0"/>
              </a:spcBef>
              <a:buNone/>
            </a:pPr>
            <a:r>
              <a:rPr lang="en-GB" sz="900" dirty="0">
                <a:solidFill>
                  <a:srgbClr val="000000"/>
                </a:solidFill>
              </a:rPr>
              <a:t>For research question 1: redeployment  </a:t>
            </a:r>
          </a:p>
          <a:p>
            <a:pPr marL="444500" indent="0">
              <a:lnSpc>
                <a:spcPts val="1240"/>
              </a:lnSpc>
              <a:spcBef>
                <a:spcPts val="0"/>
              </a:spcBef>
              <a:buNone/>
            </a:pPr>
            <a:r>
              <a:rPr lang="en-GB" sz="900" dirty="0">
                <a:solidFill>
                  <a:srgbClr val="000000"/>
                </a:solidFill>
              </a:rPr>
              <a:t>Redeployment process </a:t>
            </a:r>
          </a:p>
          <a:p>
            <a:pPr marL="444500" indent="0">
              <a:lnSpc>
                <a:spcPts val="1240"/>
              </a:lnSpc>
              <a:spcBef>
                <a:spcPts val="0"/>
              </a:spcBef>
              <a:buNone/>
            </a:pPr>
            <a:r>
              <a:rPr lang="en-GB" sz="900" dirty="0">
                <a:solidFill>
                  <a:srgbClr val="000000"/>
                </a:solidFill>
              </a:rPr>
              <a:t>Redeployed staff </a:t>
            </a:r>
          </a:p>
          <a:p>
            <a:pPr marL="222250" indent="0">
              <a:lnSpc>
                <a:spcPts val="1240"/>
              </a:lnSpc>
              <a:spcBef>
                <a:spcPts val="0"/>
              </a:spcBef>
              <a:buNone/>
            </a:pPr>
            <a:r>
              <a:rPr lang="en-GB" sz="900" dirty="0">
                <a:solidFill>
                  <a:srgbClr val="000000"/>
                </a:solidFill>
              </a:rPr>
              <a:t> </a:t>
            </a:r>
          </a:p>
          <a:p>
            <a:pPr marL="222250" indent="0">
              <a:lnSpc>
                <a:spcPts val="1240"/>
              </a:lnSpc>
              <a:spcBef>
                <a:spcPts val="0"/>
              </a:spcBef>
              <a:buNone/>
            </a:pPr>
            <a:r>
              <a:rPr lang="en-GB" sz="900" dirty="0">
                <a:solidFill>
                  <a:srgbClr val="000000"/>
                </a:solidFill>
              </a:rPr>
              <a:t>For research question 2: Training </a:t>
            </a:r>
          </a:p>
          <a:p>
            <a:pPr marL="444500" indent="0">
              <a:lnSpc>
                <a:spcPts val="1240"/>
              </a:lnSpc>
              <a:spcBef>
                <a:spcPts val="0"/>
              </a:spcBef>
              <a:buNone/>
            </a:pPr>
            <a:r>
              <a:rPr lang="en-GB" sz="900" dirty="0">
                <a:solidFill>
                  <a:srgbClr val="000000"/>
                </a:solidFill>
              </a:rPr>
              <a:t>Training programmes offered/developed </a:t>
            </a:r>
          </a:p>
          <a:p>
            <a:pPr marL="444500" indent="0">
              <a:lnSpc>
                <a:spcPts val="1240"/>
              </a:lnSpc>
              <a:spcBef>
                <a:spcPts val="0"/>
              </a:spcBef>
              <a:buNone/>
            </a:pPr>
            <a:r>
              <a:rPr lang="en-GB" sz="900" dirty="0">
                <a:solidFill>
                  <a:srgbClr val="000000"/>
                </a:solidFill>
              </a:rPr>
              <a:t>Training programme evaluations </a:t>
            </a:r>
          </a:p>
          <a:p>
            <a:pPr marL="444500" indent="0">
              <a:lnSpc>
                <a:spcPts val="1240"/>
              </a:lnSpc>
              <a:spcBef>
                <a:spcPts val="0"/>
              </a:spcBef>
              <a:buNone/>
            </a:pPr>
            <a:r>
              <a:rPr lang="en-GB" sz="900" dirty="0">
                <a:solidFill>
                  <a:srgbClr val="000000"/>
                </a:solidFill>
              </a:rPr>
              <a:t>Learnings – what worked </a:t>
            </a:r>
          </a:p>
        </p:txBody>
      </p:sp>
      <p:sp>
        <p:nvSpPr>
          <p:cNvPr id="5" name="Titre 4">
            <a:extLst>
              <a:ext uri="{FF2B5EF4-FFF2-40B4-BE49-F238E27FC236}">
                <a16:creationId xmlns:a16="http://schemas.microsoft.com/office/drawing/2014/main" id="{11EC0538-84F7-7744-A6AA-70E2FB211D03}"/>
              </a:ext>
            </a:extLst>
          </p:cNvPr>
          <p:cNvSpPr>
            <a:spLocks noGrp="1"/>
          </p:cNvSpPr>
          <p:nvPr>
            <p:ph type="title"/>
          </p:nvPr>
        </p:nvSpPr>
        <p:spPr>
          <a:xfrm>
            <a:off x="628650" y="537795"/>
            <a:ext cx="7886700" cy="341632"/>
          </a:xfrm>
        </p:spPr>
        <p:txBody>
          <a:bodyPr/>
          <a:lstStyle/>
          <a:p>
            <a:r>
              <a:rPr lang="fr-FR"/>
              <a:t>Extracting data</a:t>
            </a:r>
          </a:p>
        </p:txBody>
      </p:sp>
    </p:spTree>
    <p:extLst>
      <p:ext uri="{BB962C8B-B14F-4D97-AF65-F5344CB8AC3E}">
        <p14:creationId xmlns:p14="http://schemas.microsoft.com/office/powerpoint/2010/main" val="3626426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a:t>Thematic synthesis of qualitative evidence</a:t>
            </a:r>
          </a:p>
        </p:txBody>
      </p:sp>
      <p:sp>
        <p:nvSpPr>
          <p:cNvPr id="6" name="Espace réservé du contenu 2">
            <a:extLst>
              <a:ext uri="{FF2B5EF4-FFF2-40B4-BE49-F238E27FC236}">
                <a16:creationId xmlns:a16="http://schemas.microsoft.com/office/drawing/2014/main" id="{DFB570CB-91D9-454D-8F1C-54DF9DF55361}"/>
              </a:ext>
            </a:extLst>
          </p:cNvPr>
          <p:cNvSpPr>
            <a:spLocks noGrp="1"/>
          </p:cNvSpPr>
          <p:nvPr>
            <p:ph idx="1"/>
          </p:nvPr>
        </p:nvSpPr>
        <p:spPr>
          <a:xfrm>
            <a:off x="683241" y="1842451"/>
            <a:ext cx="2837542" cy="694614"/>
          </a:xfrm>
        </p:spPr>
        <p:txBody>
          <a:bodyPr wrap="square">
            <a:spAutoFit/>
          </a:bodyPr>
          <a:lstStyle/>
          <a:p>
            <a:pPr marL="0" indent="0" algn="r">
              <a:lnSpc>
                <a:spcPts val="1600"/>
              </a:lnSpc>
              <a:buNone/>
            </a:pPr>
            <a:r>
              <a:rPr lang="en-GB" dirty="0">
                <a:solidFill>
                  <a:srgbClr val="204669"/>
                </a:solidFill>
                <a:latin typeface="Montserrat Medium" pitchFamily="2" charset="77"/>
                <a:ea typeface="Times New Roman" panose="02020603050405020304" pitchFamily="18" charset="0"/>
                <a:cs typeface="Arial" panose="020B0604020202020204" pitchFamily="34" charset="0"/>
              </a:rPr>
              <a:t>…a method for identifying, analysing and reporting patterns (themes) within data. </a:t>
            </a:r>
          </a:p>
        </p:txBody>
      </p:sp>
      <p:sp>
        <p:nvSpPr>
          <p:cNvPr id="7" name="ZoneTexte 6">
            <a:extLst>
              <a:ext uri="{FF2B5EF4-FFF2-40B4-BE49-F238E27FC236}">
                <a16:creationId xmlns:a16="http://schemas.microsoft.com/office/drawing/2014/main" id="{7147E77D-B7D2-834C-91CA-E1D1C3B19273}"/>
              </a:ext>
            </a:extLst>
          </p:cNvPr>
          <p:cNvSpPr txBox="1"/>
          <p:nvPr/>
        </p:nvSpPr>
        <p:spPr>
          <a:xfrm>
            <a:off x="858166" y="1336980"/>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a:solidFill>
                <a:srgbClr val="2F9C67">
                  <a:alpha val="20937"/>
                </a:srgbClr>
              </a:solidFill>
            </a:endParaRPr>
          </a:p>
        </p:txBody>
      </p:sp>
      <p:sp>
        <p:nvSpPr>
          <p:cNvPr id="8" name="ZoneTexte 7">
            <a:extLst>
              <a:ext uri="{FF2B5EF4-FFF2-40B4-BE49-F238E27FC236}">
                <a16:creationId xmlns:a16="http://schemas.microsoft.com/office/drawing/2014/main" id="{FDEB628F-191D-E143-A1F7-991D107D9763}"/>
              </a:ext>
            </a:extLst>
          </p:cNvPr>
          <p:cNvSpPr txBox="1"/>
          <p:nvPr/>
        </p:nvSpPr>
        <p:spPr>
          <a:xfrm>
            <a:off x="3353330" y="2196810"/>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a:p>
        </p:txBody>
      </p:sp>
      <p:sp>
        <p:nvSpPr>
          <p:cNvPr id="16" name="ZoneTexte 15">
            <a:extLst>
              <a:ext uri="{FF2B5EF4-FFF2-40B4-BE49-F238E27FC236}">
                <a16:creationId xmlns:a16="http://schemas.microsoft.com/office/drawing/2014/main" id="{52E45B88-81ED-3A4A-BCAC-0805C436249D}"/>
              </a:ext>
            </a:extLst>
          </p:cNvPr>
          <p:cNvSpPr txBox="1"/>
          <p:nvPr/>
        </p:nvSpPr>
        <p:spPr>
          <a:xfrm>
            <a:off x="1796279" y="2480348"/>
            <a:ext cx="1781257" cy="230832"/>
          </a:xfrm>
          <a:prstGeom prst="rect">
            <a:avLst/>
          </a:prstGeom>
          <a:noFill/>
        </p:spPr>
        <p:txBody>
          <a:bodyPr wrap="none" rtlCol="0">
            <a:spAutoFit/>
          </a:bodyPr>
          <a:lstStyle/>
          <a:p>
            <a:r>
              <a:rPr lang="fr-FR" sz="900" i="1">
                <a:solidFill>
                  <a:srgbClr val="204669"/>
                </a:solidFill>
                <a:latin typeface="Montserrat Light" pitchFamily="2" charset="77"/>
              </a:rPr>
              <a:t>(Braun &amp; Clarke, 2006, p.79).</a:t>
            </a:r>
          </a:p>
        </p:txBody>
      </p:sp>
      <p:sp>
        <p:nvSpPr>
          <p:cNvPr id="20" name="Espace réservé du contenu 2">
            <a:extLst>
              <a:ext uri="{FF2B5EF4-FFF2-40B4-BE49-F238E27FC236}">
                <a16:creationId xmlns:a16="http://schemas.microsoft.com/office/drawing/2014/main" id="{91AFDB19-16B7-D446-82C6-9BC0C19A8791}"/>
              </a:ext>
            </a:extLst>
          </p:cNvPr>
          <p:cNvSpPr txBox="1">
            <a:spLocks/>
          </p:cNvSpPr>
          <p:nvPr/>
        </p:nvSpPr>
        <p:spPr>
          <a:xfrm>
            <a:off x="4074397" y="1540796"/>
            <a:ext cx="4381480" cy="2336089"/>
          </a:xfrm>
          <a:prstGeom prst="rect">
            <a:avLst/>
          </a:prstGeom>
        </p:spPr>
        <p:txBody>
          <a:bodyPr vert="horz" wrap="square" lIns="91440" tIns="45720" rIns="91440" bIns="45720" rtlCol="0">
            <a:sp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ts val="1600"/>
              </a:lnSpc>
              <a:buNone/>
            </a:pPr>
            <a:r>
              <a:rPr lang="en-GB" dirty="0">
                <a:solidFill>
                  <a:srgbClr val="204669"/>
                </a:solidFill>
                <a:latin typeface="Montserrat Medium" pitchFamily="2" charset="77"/>
                <a:ea typeface="Times New Roman" panose="02020603050405020304" pitchFamily="18" charset="0"/>
                <a:cs typeface="Arial" panose="020B0604020202020204" pitchFamily="34" charset="0"/>
              </a:rPr>
              <a:t>In essence, this method involves identifying key concepts from studies and translating them into one another. The term ‘translating’ in this context refers to the process of taking concepts from one study and recognising the same concepts in another study, though they may not be expressed using identical words. Explanations or theories associated with these concepts are also extracted and a ‘line of argument’ may be developed, pulling corroborating concepts together and, crucially, going beyond the content of the original studies…</a:t>
            </a:r>
          </a:p>
        </p:txBody>
      </p:sp>
      <p:sp>
        <p:nvSpPr>
          <p:cNvPr id="22" name="ZoneTexte 21">
            <a:extLst>
              <a:ext uri="{FF2B5EF4-FFF2-40B4-BE49-F238E27FC236}">
                <a16:creationId xmlns:a16="http://schemas.microsoft.com/office/drawing/2014/main" id="{7DCC018F-E6F3-AD40-BFB2-0028D316A5FB}"/>
              </a:ext>
            </a:extLst>
          </p:cNvPr>
          <p:cNvSpPr txBox="1"/>
          <p:nvPr/>
        </p:nvSpPr>
        <p:spPr>
          <a:xfrm>
            <a:off x="4085911" y="1011405"/>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a:solidFill>
                <a:srgbClr val="2F9C67">
                  <a:alpha val="20937"/>
                </a:srgbClr>
              </a:solidFill>
            </a:endParaRPr>
          </a:p>
        </p:txBody>
      </p:sp>
      <p:sp>
        <p:nvSpPr>
          <p:cNvPr id="23" name="ZoneTexte 22">
            <a:extLst>
              <a:ext uri="{FF2B5EF4-FFF2-40B4-BE49-F238E27FC236}">
                <a16:creationId xmlns:a16="http://schemas.microsoft.com/office/drawing/2014/main" id="{C9D0FF28-941F-0D4E-8B8A-8E2C5DB50CC7}"/>
              </a:ext>
            </a:extLst>
          </p:cNvPr>
          <p:cNvSpPr txBox="1"/>
          <p:nvPr/>
        </p:nvSpPr>
        <p:spPr>
          <a:xfrm>
            <a:off x="8272183" y="3546195"/>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a:p>
        </p:txBody>
      </p:sp>
      <p:sp>
        <p:nvSpPr>
          <p:cNvPr id="24" name="ZoneTexte 23">
            <a:extLst>
              <a:ext uri="{FF2B5EF4-FFF2-40B4-BE49-F238E27FC236}">
                <a16:creationId xmlns:a16="http://schemas.microsoft.com/office/drawing/2014/main" id="{5411DA5B-9E37-B243-B379-DEFA5E4DB036}"/>
              </a:ext>
            </a:extLst>
          </p:cNvPr>
          <p:cNvSpPr txBox="1"/>
          <p:nvPr/>
        </p:nvSpPr>
        <p:spPr>
          <a:xfrm>
            <a:off x="6630098" y="3829733"/>
            <a:ext cx="1891865" cy="230832"/>
          </a:xfrm>
          <a:prstGeom prst="rect">
            <a:avLst/>
          </a:prstGeom>
          <a:noFill/>
        </p:spPr>
        <p:txBody>
          <a:bodyPr wrap="none" rtlCol="0">
            <a:spAutoFit/>
          </a:bodyPr>
          <a:lstStyle/>
          <a:p>
            <a:r>
              <a:rPr lang="fr-FR" sz="900" i="1">
                <a:solidFill>
                  <a:srgbClr val="204669"/>
                </a:solidFill>
                <a:latin typeface="Montserrat Light" pitchFamily="2" charset="77"/>
              </a:rPr>
              <a:t>(Thomas &amp; Harden, 2008, p.3).</a:t>
            </a:r>
          </a:p>
        </p:txBody>
      </p:sp>
      <p:sp>
        <p:nvSpPr>
          <p:cNvPr id="25" name="TextBox 4">
            <a:extLst>
              <a:ext uri="{FF2B5EF4-FFF2-40B4-BE49-F238E27FC236}">
                <a16:creationId xmlns:a16="http://schemas.microsoft.com/office/drawing/2014/main" id="{0CE592B5-E29F-BD4C-B878-9DAF99C6C717}"/>
              </a:ext>
            </a:extLst>
          </p:cNvPr>
          <p:cNvSpPr txBox="1"/>
          <p:nvPr/>
        </p:nvSpPr>
        <p:spPr>
          <a:xfrm>
            <a:off x="834059" y="3473158"/>
            <a:ext cx="3143209" cy="646331"/>
          </a:xfrm>
          <a:prstGeom prst="rect">
            <a:avLst/>
          </a:prstGeom>
          <a:noFill/>
        </p:spPr>
        <p:txBody>
          <a:bodyPr wrap="square" rtlCol="0">
            <a:spAutoFit/>
          </a:bodyPr>
          <a:lstStyle/>
          <a:p>
            <a:pPr marL="177800" indent="-177800">
              <a:buClr>
                <a:srgbClr val="204669"/>
              </a:buClr>
              <a:buFont typeface="+mj-lt"/>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Coding text</a:t>
            </a:r>
          </a:p>
          <a:p>
            <a:pPr marL="177800" indent="-177800">
              <a:buClr>
                <a:srgbClr val="204669"/>
              </a:buClr>
              <a:buFont typeface="+mj-lt"/>
              <a:buAutoNum type="arabicPeriod"/>
            </a:pP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77800" indent="-177800">
              <a:buClr>
                <a:srgbClr val="204669"/>
              </a:buClr>
              <a:buFont typeface="+mj-lt"/>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Developing descriptive themes</a:t>
            </a:r>
          </a:p>
        </p:txBody>
      </p:sp>
    </p:spTree>
    <p:extLst>
      <p:ext uri="{BB962C8B-B14F-4D97-AF65-F5344CB8AC3E}">
        <p14:creationId xmlns:p14="http://schemas.microsoft.com/office/powerpoint/2010/main" val="3141688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a:t>Coding text</a:t>
            </a:r>
          </a:p>
        </p:txBody>
      </p:sp>
      <p:sp>
        <p:nvSpPr>
          <p:cNvPr id="5" name="Espace réservé du contenu 4">
            <a:extLst>
              <a:ext uri="{FF2B5EF4-FFF2-40B4-BE49-F238E27FC236}">
                <a16:creationId xmlns:a16="http://schemas.microsoft.com/office/drawing/2014/main" id="{888497D4-C854-2744-9489-13F3F8DBE436}"/>
              </a:ext>
            </a:extLst>
          </p:cNvPr>
          <p:cNvSpPr>
            <a:spLocks noGrp="1"/>
          </p:cNvSpPr>
          <p:nvPr>
            <p:ph idx="1"/>
          </p:nvPr>
        </p:nvSpPr>
        <p:spPr>
          <a:xfrm>
            <a:off x="628650" y="1369218"/>
            <a:ext cx="7886700" cy="3236487"/>
          </a:xfrm>
        </p:spPr>
        <p:txBody>
          <a:bodyPr>
            <a:noAutofit/>
          </a:bodyPr>
          <a:lstStyle/>
          <a:p>
            <a:pPr marL="0" indent="0">
              <a:buNone/>
            </a:pPr>
            <a:r>
              <a:rPr lang="fr-FR"/>
              <a:t>Go through your extracted data </a:t>
            </a:r>
            <a:r>
              <a:rPr lang="fr-FR" b="1">
                <a:solidFill>
                  <a:srgbClr val="204669"/>
                </a:solidFill>
                <a:latin typeface="Open Sans" panose="020B0606030504020204" pitchFamily="34" charset="0"/>
                <a:ea typeface="Open Sans" panose="020B0606030504020204" pitchFamily="34" charset="0"/>
                <a:cs typeface="Open Sans" panose="020B0606030504020204" pitchFamily="34" charset="0"/>
              </a:rPr>
              <a:t>line-by-line</a:t>
            </a:r>
            <a:r>
              <a:rPr lang="fr-FR"/>
              <a:t> and apply ‘codes’ which represent the meaning of the text selected. ‘Codes’ are simply terms generated by the researcher which are then </a:t>
            </a:r>
            <a:r>
              <a:rPr lang="fr-FR" b="1">
                <a:solidFill>
                  <a:srgbClr val="204669"/>
                </a:solidFill>
                <a:latin typeface="Open Sans" panose="020B0606030504020204" pitchFamily="34" charset="0"/>
                <a:ea typeface="Open Sans" panose="020B0606030504020204" pitchFamily="34" charset="0"/>
                <a:cs typeface="Open Sans" panose="020B0606030504020204" pitchFamily="34" charset="0"/>
              </a:rPr>
              <a:t>consistently applied </a:t>
            </a:r>
            <a:r>
              <a:rPr lang="fr-FR"/>
              <a:t>across all the extracted data. </a:t>
            </a:r>
          </a:p>
          <a:p>
            <a:r>
              <a:rPr lang="fr-FR"/>
              <a:t>For example, you are reading through extracted data in order to better understand the experiences of redeployed staff, and the first few lines describe staff experiencing ‘anxiety’. Hence, you create a ‘anxiety’ code and apply this code to this segment of text. </a:t>
            </a:r>
          </a:p>
          <a:p>
            <a:r>
              <a:rPr lang="fr-FR"/>
              <a:t>Codes can be applied to just a few words, a few sentences or an entire paragraph where appropriate. </a:t>
            </a:r>
          </a:p>
          <a:p>
            <a:r>
              <a:rPr lang="fr-FR"/>
              <a:t>Sometimes segments of text may represent more than one concept. In this instance, more than one code can be applied to the same segment of text. </a:t>
            </a:r>
          </a:p>
          <a:p>
            <a:pPr marL="0" indent="0">
              <a:buNone/>
            </a:pPr>
            <a:r>
              <a:rPr lang="fr-FR"/>
              <a:t>Codes will repeat themselves across data extracted from different evidence bases and this can help you to organize the data and identify concepts which carry over from one study to another. </a:t>
            </a:r>
          </a:p>
          <a:p>
            <a:pPr marL="0" indent="0">
              <a:buNone/>
            </a:pPr>
            <a:r>
              <a:rPr lang="fr-FR"/>
              <a:t>It is good practice to re-check your application of codes and see whether codes generated further into the process may apply to earlier data. </a:t>
            </a:r>
          </a:p>
          <a:p>
            <a:endParaRPr lang="fr-FR"/>
          </a:p>
        </p:txBody>
      </p:sp>
    </p:spTree>
    <p:extLst>
      <p:ext uri="{BB962C8B-B14F-4D97-AF65-F5344CB8AC3E}">
        <p14:creationId xmlns:p14="http://schemas.microsoft.com/office/powerpoint/2010/main" val="294655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9C67">
            <a:alpha val="9598"/>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42F09-33D9-1F4E-9FB8-47778B6A4BB2}"/>
              </a:ext>
            </a:extLst>
          </p:cNvPr>
          <p:cNvSpPr>
            <a:spLocks noGrp="1"/>
          </p:cNvSpPr>
          <p:nvPr>
            <p:ph type="title"/>
          </p:nvPr>
        </p:nvSpPr>
        <p:spPr>
          <a:xfrm>
            <a:off x="628650" y="537795"/>
            <a:ext cx="7886700" cy="424732"/>
          </a:xfrm>
        </p:spPr>
        <p:txBody>
          <a:bodyPr/>
          <a:lstStyle/>
          <a:p>
            <a:r>
              <a:rPr lang="fr-FR"/>
              <a:t>LEARNING OUTCOMES</a:t>
            </a:r>
          </a:p>
        </p:txBody>
      </p:sp>
      <p:sp>
        <p:nvSpPr>
          <p:cNvPr id="3" name="Espace réservé du contenu 2">
            <a:extLst>
              <a:ext uri="{FF2B5EF4-FFF2-40B4-BE49-F238E27FC236}">
                <a16:creationId xmlns:a16="http://schemas.microsoft.com/office/drawing/2014/main" id="{0A1F27E5-375B-8442-A4DC-9FCE040E43F0}"/>
              </a:ext>
            </a:extLst>
          </p:cNvPr>
          <p:cNvSpPr>
            <a:spLocks noGrp="1"/>
          </p:cNvSpPr>
          <p:nvPr>
            <p:ph idx="1"/>
          </p:nvPr>
        </p:nvSpPr>
        <p:spPr>
          <a:xfrm>
            <a:off x="628650" y="1369219"/>
            <a:ext cx="5616875" cy="3263504"/>
          </a:xfrm>
        </p:spPr>
        <p:txBody>
          <a:bodyPr/>
          <a:lstStyle/>
          <a:p>
            <a:pPr marL="342900" lvl="0" indent="-209550"/>
            <a:r>
              <a:rPr lang="en-GB" dirty="0"/>
              <a:t>Be able to identify, access and assess evidence from different sources to inform strategies and policy decision-making</a:t>
            </a:r>
          </a:p>
          <a:p>
            <a:pPr marL="342900" lvl="0" indent="-209550"/>
            <a:r>
              <a:rPr lang="en-GB" dirty="0"/>
              <a:t>Become familiar with the steps to effectively synthesizing qualitative evidence </a:t>
            </a:r>
          </a:p>
          <a:p>
            <a:pPr marL="342900" lvl="0" indent="-209550"/>
            <a:r>
              <a:rPr lang="en-GB" dirty="0"/>
              <a:t>Understand the opportunities and challenges for synthesizing qualitative and quantitative evidence in an emergency context</a:t>
            </a:r>
          </a:p>
        </p:txBody>
      </p:sp>
    </p:spTree>
    <p:extLst>
      <p:ext uri="{BB962C8B-B14F-4D97-AF65-F5344CB8AC3E}">
        <p14:creationId xmlns:p14="http://schemas.microsoft.com/office/powerpoint/2010/main" val="107553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a:t>Developing descriptive themes</a:t>
            </a:r>
          </a:p>
        </p:txBody>
      </p:sp>
      <p:sp>
        <p:nvSpPr>
          <p:cNvPr id="5" name="Espace réservé du contenu 4">
            <a:extLst>
              <a:ext uri="{FF2B5EF4-FFF2-40B4-BE49-F238E27FC236}">
                <a16:creationId xmlns:a16="http://schemas.microsoft.com/office/drawing/2014/main" id="{888497D4-C854-2744-9489-13F3F8DBE436}"/>
              </a:ext>
            </a:extLst>
          </p:cNvPr>
          <p:cNvSpPr>
            <a:spLocks noGrp="1"/>
          </p:cNvSpPr>
          <p:nvPr>
            <p:ph idx="1"/>
          </p:nvPr>
        </p:nvSpPr>
        <p:spPr>
          <a:xfrm>
            <a:off x="628650" y="1369218"/>
            <a:ext cx="7117730" cy="3236487"/>
          </a:xfrm>
        </p:spPr>
        <p:txBody>
          <a:bodyPr>
            <a:noAutofit/>
          </a:bodyPr>
          <a:lstStyle/>
          <a:p>
            <a:pPr marL="0" indent="0">
              <a:buNone/>
            </a:pPr>
            <a:r>
              <a:rPr lang="en-GB" dirty="0"/>
              <a:t>Now, your job is to look for relational similarities and differences between your codes and to organize the codes into ‘descriptive themes’. </a:t>
            </a:r>
          </a:p>
          <a:p>
            <a:pPr marL="0" indent="0">
              <a:buNone/>
            </a:pPr>
            <a:r>
              <a:rPr lang="en-GB" dirty="0"/>
              <a:t>A descriptive theme is simply a higher-level term which captures the essence of a number of related codes. </a:t>
            </a:r>
          </a:p>
          <a:p>
            <a:pPr marL="0" indent="0">
              <a:buNone/>
            </a:pPr>
            <a:r>
              <a:rPr lang="en-GB" dirty="0"/>
              <a:t>A theme may have a number of sub-themes: </a:t>
            </a:r>
          </a:p>
          <a:p>
            <a:pPr marL="177800" lvl="0" indent="-177800"/>
            <a:r>
              <a:rPr lang="en-GB" dirty="0"/>
              <a:t>For example, you have codes named ‘anxiety’, ‘stress’, ‘burn-out’, ‘depression’, ‘satisfaction’, ‘pride’ and ‘purpose’ as codes</a:t>
            </a:r>
          </a:p>
          <a:p>
            <a:pPr marL="177800" lvl="0" indent="-177800"/>
            <a:r>
              <a:rPr lang="en-GB" dirty="0"/>
              <a:t>You may choose to merge the codes ‘anxiety’, ‘stress’, ‘burn-out’ and ‘depression’ under a descriptive theme called ‘DISTRESS’ </a:t>
            </a:r>
          </a:p>
          <a:p>
            <a:pPr marL="177800" indent="-177800"/>
            <a:r>
              <a:rPr lang="en-GB" dirty="0"/>
              <a:t>You may merge ‘anxiety’ and ‘stress’ to represent one sub-theme titled ‘fear’, while using ‘burn-out’ and ‘depression’ as sub-themes</a:t>
            </a:r>
          </a:p>
          <a:p>
            <a:pPr marL="0" indent="0">
              <a:buNone/>
            </a:pPr>
            <a:r>
              <a:rPr lang="en-GB" dirty="0"/>
              <a:t>These themes should not overlap with each other and should be internally consistent and coherent. </a:t>
            </a:r>
          </a:p>
          <a:p>
            <a:endParaRPr lang="fr-FR" dirty="0"/>
          </a:p>
        </p:txBody>
      </p:sp>
    </p:spTree>
    <p:extLst>
      <p:ext uri="{BB962C8B-B14F-4D97-AF65-F5344CB8AC3E}">
        <p14:creationId xmlns:p14="http://schemas.microsoft.com/office/powerpoint/2010/main" val="1379046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a:t>Assessing evidence quality – advanced only </a:t>
            </a:r>
          </a:p>
        </p:txBody>
      </p:sp>
      <p:sp>
        <p:nvSpPr>
          <p:cNvPr id="3" name="Espace réservé du contenu 2">
            <a:extLst>
              <a:ext uri="{FF2B5EF4-FFF2-40B4-BE49-F238E27FC236}">
                <a16:creationId xmlns:a16="http://schemas.microsoft.com/office/drawing/2014/main" id="{F0E4FD36-833A-D844-A343-FE1309B70DEC}"/>
              </a:ext>
            </a:extLst>
          </p:cNvPr>
          <p:cNvSpPr>
            <a:spLocks noGrp="1"/>
          </p:cNvSpPr>
          <p:nvPr>
            <p:ph idx="1"/>
          </p:nvPr>
        </p:nvSpPr>
        <p:spPr>
          <a:xfrm>
            <a:off x="628650" y="1369219"/>
            <a:ext cx="7035955" cy="3263504"/>
          </a:xfrm>
        </p:spPr>
        <p:txBody>
          <a:bodyPr/>
          <a:lstStyle/>
          <a:p>
            <a:pPr marL="342900" lvl="0" indent="-342900">
              <a:buFont typeface="Symbol" pitchFamily="2" charset="2"/>
              <a:buChar char=""/>
            </a:pPr>
            <a:r>
              <a:rPr lang="en-GB" u="sng" dirty="0">
                <a:solidFill>
                  <a:srgbClr val="204669"/>
                </a:solidFill>
                <a:hlinkClick r:id="rId2">
                  <a:extLst>
                    <a:ext uri="{A12FA001-AC4F-418D-AE19-62706E023703}">
                      <ahyp:hlinkClr xmlns:ahyp="http://schemas.microsoft.com/office/drawing/2018/hyperlinkcolor" val="tx"/>
                    </a:ext>
                  </a:extLst>
                </a:hlinkClick>
              </a:rPr>
              <a:t>Mixed Methods Appraisal Tool</a:t>
            </a:r>
            <a:r>
              <a:rPr lang="en-GB" dirty="0">
                <a:solidFill>
                  <a:srgbClr val="204669"/>
                </a:solidFill>
              </a:rPr>
              <a:t> </a:t>
            </a:r>
            <a:r>
              <a:rPr lang="en-GB" dirty="0"/>
              <a:t>(MMAT): This tools allows review teams to assess the quality of studies with a quantitative, qualitative and/or mixed-methods design using the same tool</a:t>
            </a:r>
            <a:endParaRPr lang="en-US" dirty="0"/>
          </a:p>
          <a:p>
            <a:pPr marL="342900" lvl="0" indent="-342900">
              <a:buFont typeface="Symbol" pitchFamily="2" charset="2"/>
              <a:buChar char=""/>
            </a:pPr>
            <a:r>
              <a:rPr lang="en-GB" u="sng" dirty="0">
                <a:solidFill>
                  <a:srgbClr val="204669"/>
                </a:solidFill>
                <a:hlinkClick r:id="rId3">
                  <a:extLst>
                    <a:ext uri="{A12FA001-AC4F-418D-AE19-62706E023703}">
                      <ahyp:hlinkClr xmlns:ahyp="http://schemas.microsoft.com/office/drawing/2018/hyperlinkcolor" val="tx"/>
                    </a:ext>
                  </a:extLst>
                </a:hlinkClick>
              </a:rPr>
              <a:t>Authority, Accuracy, Coverage, Objectivity, Date and Significance</a:t>
            </a:r>
            <a:r>
              <a:rPr lang="en-GB" dirty="0">
                <a:solidFill>
                  <a:srgbClr val="204669"/>
                </a:solidFill>
              </a:rPr>
              <a:t> </a:t>
            </a:r>
            <a:r>
              <a:rPr lang="en-GB" dirty="0"/>
              <a:t>(AACODS): This checklist is designed to enable the critical appraisal of grey literature</a:t>
            </a:r>
            <a:endParaRPr lang="en-US" dirty="0"/>
          </a:p>
          <a:p>
            <a:pPr marL="342900" lvl="0" indent="-342900">
              <a:buFont typeface="Symbol" pitchFamily="2" charset="2"/>
              <a:buChar char=""/>
            </a:pPr>
            <a:r>
              <a:rPr lang="en-GB" u="sng" dirty="0">
                <a:solidFill>
                  <a:srgbClr val="204669"/>
                </a:solidFill>
                <a:hlinkClick r:id="rId4">
                  <a:extLst>
                    <a:ext uri="{A12FA001-AC4F-418D-AE19-62706E023703}">
                      <ahyp:hlinkClr xmlns:ahyp="http://schemas.microsoft.com/office/drawing/2018/hyperlinkcolor" val="tx"/>
                    </a:ext>
                  </a:extLst>
                </a:hlinkClick>
              </a:rPr>
              <a:t>Critical Appraisal Skills Programme</a:t>
            </a:r>
            <a:r>
              <a:rPr lang="en-GB" dirty="0">
                <a:solidFill>
                  <a:srgbClr val="204669"/>
                </a:solidFill>
              </a:rPr>
              <a:t> </a:t>
            </a:r>
            <a:r>
              <a:rPr lang="en-GB" dirty="0"/>
              <a:t>(CASP) has eight critical appraisal tools for research developed using different types of study designs</a:t>
            </a:r>
            <a:endParaRPr lang="en-US" dirty="0"/>
          </a:p>
          <a:p>
            <a:pPr marL="342900" lvl="0" indent="-342900">
              <a:buFont typeface="Symbol" pitchFamily="2" charset="2"/>
              <a:buChar char=""/>
            </a:pPr>
            <a:r>
              <a:rPr lang="en-GB" dirty="0"/>
              <a:t>More traditional ‘</a:t>
            </a:r>
            <a:r>
              <a:rPr lang="en-GB" u="sng" dirty="0">
                <a:solidFill>
                  <a:srgbClr val="204669"/>
                </a:solidFill>
                <a:hlinkClick r:id="rId5">
                  <a:extLst>
                    <a:ext uri="{A12FA001-AC4F-418D-AE19-62706E023703}">
                      <ahyp:hlinkClr xmlns:ahyp="http://schemas.microsoft.com/office/drawing/2018/hyperlinkcolor" val="tx"/>
                    </a:ext>
                  </a:extLst>
                </a:hlinkClick>
              </a:rPr>
              <a:t>risk of bias tools</a:t>
            </a:r>
            <a:r>
              <a:rPr lang="en-GB" u="sng" dirty="0">
                <a:solidFill>
                  <a:srgbClr val="0563C1"/>
                </a:solidFill>
                <a:hlinkClick r:id="rId5">
                  <a:extLst>
                    <a:ext uri="{A12FA001-AC4F-418D-AE19-62706E023703}">
                      <ahyp:hlinkClr xmlns:ahyp="http://schemas.microsoft.com/office/drawing/2018/hyperlinkcolor" val="tx"/>
                    </a:ext>
                  </a:extLst>
                </a:hlinkClick>
              </a:rPr>
              <a:t>’</a:t>
            </a:r>
            <a:r>
              <a:rPr lang="en-GB" dirty="0"/>
              <a:t> for quantitative data</a:t>
            </a:r>
            <a:endParaRPr lang="en-US" dirty="0"/>
          </a:p>
          <a:p>
            <a:pPr marL="342900" lvl="0" indent="-342900">
              <a:buFont typeface="Symbol" pitchFamily="2" charset="2"/>
              <a:buChar char=""/>
            </a:pPr>
            <a:r>
              <a:rPr lang="en-GB" u="sng" dirty="0">
                <a:solidFill>
                  <a:srgbClr val="204669"/>
                </a:solidFill>
                <a:hlinkClick r:id="rId6">
                  <a:extLst>
                    <a:ext uri="{A12FA001-AC4F-418D-AE19-62706E023703}">
                      <ahyp:hlinkClr xmlns:ahyp="http://schemas.microsoft.com/office/drawing/2018/hyperlinkcolor" val="tx"/>
                    </a:ext>
                  </a:extLst>
                </a:hlinkClick>
              </a:rPr>
              <a:t>GRADE</a:t>
            </a:r>
            <a:r>
              <a:rPr lang="en-GB" dirty="0"/>
              <a:t>: an approach to grade the quality or certainty of evidence and strength of recommendations</a:t>
            </a:r>
            <a:endParaRPr lang="en-US" dirty="0"/>
          </a:p>
          <a:p>
            <a:endParaRPr lang="fr-FR"/>
          </a:p>
        </p:txBody>
      </p:sp>
    </p:spTree>
    <p:extLst>
      <p:ext uri="{BB962C8B-B14F-4D97-AF65-F5344CB8AC3E}">
        <p14:creationId xmlns:p14="http://schemas.microsoft.com/office/powerpoint/2010/main" val="3963463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a:xfrm>
            <a:off x="628650" y="537795"/>
            <a:ext cx="7886700" cy="341632"/>
          </a:xfrm>
        </p:spPr>
        <p:txBody>
          <a:bodyPr/>
          <a:lstStyle/>
          <a:p>
            <a:r>
              <a:rPr lang="fr-FR"/>
              <a:t>Reporting findings of synthesis</a:t>
            </a:r>
          </a:p>
        </p:txBody>
      </p:sp>
      <p:sp>
        <p:nvSpPr>
          <p:cNvPr id="15" name="Rectangle 8">
            <a:extLst>
              <a:ext uri="{FF2B5EF4-FFF2-40B4-BE49-F238E27FC236}">
                <a16:creationId xmlns:a16="http://schemas.microsoft.com/office/drawing/2014/main" id="{E5A39A46-8A0F-244D-A778-BAD3BD27CC04}"/>
              </a:ext>
            </a:extLst>
          </p:cNvPr>
          <p:cNvSpPr>
            <a:spLocks noChangeArrowheads="1"/>
          </p:cNvSpPr>
          <p:nvPr/>
        </p:nvSpPr>
        <p:spPr bwMode="auto">
          <a:xfrm>
            <a:off x="786513" y="1759601"/>
            <a:ext cx="2711227" cy="27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defTabSz="914400" eaLnBrk="0" fontAlgn="base" hangingPunct="0">
              <a:spcBef>
                <a:spcPct val="0"/>
              </a:spcBef>
              <a:spcAft>
                <a:spcPct val="0"/>
              </a:spcAft>
            </a:pPr>
            <a:r>
              <a:rPr kumimoji="0" lang="en-US" altLang="fr-FR" sz="900" b="1" u="none" strike="noStrike" cap="none" normalizeH="0" baseline="0" dirty="0">
                <a:ln>
                  <a:noFill/>
                </a:ln>
                <a:solidFill>
                  <a:srgbClr val="204669"/>
                </a:solidFill>
                <a:effectLst/>
                <a:latin typeface="Montserrat SemiBold" pitchFamily="2" charset="77"/>
              </a:rPr>
              <a:t>Introduction</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Rationale</a:t>
            </a:r>
          </a:p>
          <a:p>
            <a:pPr marL="266700" lvl="0" indent="-88900" defTabSz="914400" eaLnBrk="0" fontAlgn="base" hangingPunct="0">
              <a:spcBef>
                <a:spcPct val="0"/>
              </a:spcBef>
              <a:spcAft>
                <a:spcPts val="60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Objectives</a:t>
            </a:r>
          </a:p>
          <a:p>
            <a:pPr lvl="0" defTabSz="914400" eaLnBrk="0" fontAlgn="base" hangingPunct="0">
              <a:spcBef>
                <a:spcPct val="0"/>
              </a:spcBef>
              <a:spcAft>
                <a:spcPct val="0"/>
              </a:spcAft>
            </a:pPr>
            <a:r>
              <a:rPr kumimoji="0" lang="en-US" altLang="fr-FR" sz="900" b="1" u="none" strike="noStrike" cap="none" normalizeH="0" baseline="0" dirty="0">
                <a:ln>
                  <a:noFill/>
                </a:ln>
                <a:solidFill>
                  <a:srgbClr val="204669"/>
                </a:solidFill>
                <a:effectLst/>
                <a:latin typeface="Montserrat SemiBold" pitchFamily="2" charset="77"/>
              </a:rPr>
              <a:t>Methods</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Eligibility criteria (inclusion/exclusion criteria)</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Information sources (databases, websites, registers, etc.)</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Search strategy</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Selection process</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Data extraction</a:t>
            </a:r>
          </a:p>
          <a:p>
            <a:pPr marL="266700" lvl="0" indent="-8890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Quality assessment</a:t>
            </a:r>
          </a:p>
          <a:p>
            <a:pPr marL="266700" lvl="0" indent="-88900" defTabSz="914400" eaLnBrk="0" fontAlgn="base" hangingPunct="0">
              <a:spcBef>
                <a:spcPct val="0"/>
              </a:spcBef>
              <a:spcAft>
                <a:spcPts val="60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Synthesis methods</a:t>
            </a:r>
          </a:p>
        </p:txBody>
      </p:sp>
      <p:sp>
        <p:nvSpPr>
          <p:cNvPr id="20" name="Rectangle 8">
            <a:extLst>
              <a:ext uri="{FF2B5EF4-FFF2-40B4-BE49-F238E27FC236}">
                <a16:creationId xmlns:a16="http://schemas.microsoft.com/office/drawing/2014/main" id="{97DC1433-6AB3-1249-A761-898701DC1253}"/>
              </a:ext>
            </a:extLst>
          </p:cNvPr>
          <p:cNvSpPr>
            <a:spLocks noChangeArrowheads="1"/>
          </p:cNvSpPr>
          <p:nvPr/>
        </p:nvSpPr>
        <p:spPr bwMode="auto">
          <a:xfrm>
            <a:off x="628650" y="1417969"/>
            <a:ext cx="725125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900" b="1" u="none" strike="noStrike" cap="none" normalizeH="0" baseline="0">
                <a:ln>
                  <a:noFill/>
                </a:ln>
                <a:effectLst/>
                <a:latin typeface="Montserrat" pitchFamily="2" charset="77"/>
                <a:ea typeface="OpenSans-Light" panose="020B0606030504020204" pitchFamily="34" charset="0"/>
              </a:rPr>
              <a:t>Main dimensions included in reporting standards for systematic reviews?</a:t>
            </a:r>
            <a:endParaRPr kumimoji="0" lang="en-US" altLang="fr-FR" sz="1800" b="0" i="0" u="none" strike="noStrike" cap="none" normalizeH="0" baseline="0">
              <a:ln>
                <a:noFill/>
              </a:ln>
              <a:solidFill>
                <a:schemeClr val="tx1"/>
              </a:solidFill>
              <a:effectLst/>
              <a:latin typeface="Arial" panose="020B0604020202020204" pitchFamily="34" charset="0"/>
            </a:endParaRPr>
          </a:p>
        </p:txBody>
      </p:sp>
      <p:sp>
        <p:nvSpPr>
          <p:cNvPr id="21" name="Rectangle 8">
            <a:extLst>
              <a:ext uri="{FF2B5EF4-FFF2-40B4-BE49-F238E27FC236}">
                <a16:creationId xmlns:a16="http://schemas.microsoft.com/office/drawing/2014/main" id="{61E6ADCC-BA7C-9D4D-A9D9-AE38FD86EF6C}"/>
              </a:ext>
            </a:extLst>
          </p:cNvPr>
          <p:cNvSpPr>
            <a:spLocks noChangeArrowheads="1"/>
          </p:cNvSpPr>
          <p:nvPr/>
        </p:nvSpPr>
        <p:spPr bwMode="auto">
          <a:xfrm>
            <a:off x="4169154" y="1759601"/>
            <a:ext cx="2711227" cy="27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defTabSz="914400" eaLnBrk="0" fontAlgn="base" hangingPunct="0">
              <a:spcBef>
                <a:spcPct val="0"/>
              </a:spcBef>
              <a:spcAft>
                <a:spcPct val="0"/>
              </a:spcAft>
            </a:pPr>
            <a:r>
              <a:rPr lang="en-US" altLang="fr-FR" sz="900" b="1" dirty="0">
                <a:solidFill>
                  <a:srgbClr val="204669"/>
                </a:solidFill>
                <a:latin typeface="Montserrat SemiBold" pitchFamily="2" charset="77"/>
              </a:rPr>
              <a:t>Results</a:t>
            </a:r>
          </a:p>
          <a:p>
            <a:pPr marL="266700" lvl="0" indent="-88900" defTabSz="914400" eaLnBrk="0" fontAlgn="base" hangingPunct="0">
              <a:spcBef>
                <a:spcPct val="0"/>
              </a:spcBef>
              <a:spcAft>
                <a:spcPct val="0"/>
              </a:spcAft>
              <a:buFont typeface="Arial" panose="020B0604020202020204" pitchFamily="34" charset="0"/>
              <a:buChar char="•"/>
            </a:pPr>
            <a:r>
              <a:rPr lang="en-US" altLang="fr-FR" sz="900" dirty="0">
                <a:latin typeface="Montserrat Light" pitchFamily="2" charset="77"/>
              </a:rPr>
              <a:t>Selected sources selection</a:t>
            </a:r>
          </a:p>
          <a:p>
            <a:pPr marL="266700" lvl="0" indent="-88900" defTabSz="914400" eaLnBrk="0" fontAlgn="base" hangingPunct="0">
              <a:spcBef>
                <a:spcPct val="0"/>
              </a:spcBef>
              <a:spcAft>
                <a:spcPct val="0"/>
              </a:spcAft>
              <a:buFont typeface="Arial" panose="020B0604020202020204" pitchFamily="34" charset="0"/>
              <a:buChar char="•"/>
            </a:pPr>
            <a:r>
              <a:rPr lang="en-US" altLang="fr-FR" sz="900" dirty="0">
                <a:latin typeface="Montserrat Light" pitchFamily="2" charset="77"/>
              </a:rPr>
              <a:t>Characteristics of the included evidence</a:t>
            </a:r>
          </a:p>
          <a:p>
            <a:pPr marL="266700" lvl="0" indent="-88900" defTabSz="914400" eaLnBrk="0" fontAlgn="base" hangingPunct="0">
              <a:spcBef>
                <a:spcPct val="0"/>
              </a:spcBef>
              <a:spcAft>
                <a:spcPct val="0"/>
              </a:spcAft>
              <a:buFont typeface="Arial" panose="020B0604020202020204" pitchFamily="34" charset="0"/>
              <a:buChar char="•"/>
            </a:pPr>
            <a:r>
              <a:rPr lang="en-US" altLang="fr-FR" sz="900" dirty="0">
                <a:latin typeface="Montserrat Light" pitchFamily="2" charset="77"/>
              </a:rPr>
              <a:t>Results of the quality assessment</a:t>
            </a:r>
          </a:p>
          <a:p>
            <a:pPr marL="266700" lvl="0" indent="-88900" defTabSz="914400" eaLnBrk="0" fontAlgn="base" hangingPunct="0">
              <a:spcBef>
                <a:spcPct val="0"/>
              </a:spcBef>
              <a:spcAft>
                <a:spcPts val="600"/>
              </a:spcAft>
              <a:buFont typeface="Arial" panose="020B0604020202020204" pitchFamily="34" charset="0"/>
              <a:buChar char="•"/>
            </a:pPr>
            <a:r>
              <a:rPr lang="en-US" altLang="fr-FR" sz="900" dirty="0">
                <a:latin typeface="Montserrat Light" pitchFamily="2" charset="77"/>
              </a:rPr>
              <a:t>Synthesis of the main findings</a:t>
            </a:r>
            <a:endParaRPr kumimoji="0" lang="en-US" altLang="fr-FR" sz="900" b="1" u="none" strike="noStrike" cap="none" normalizeH="0" baseline="0" dirty="0">
              <a:ln>
                <a:noFill/>
              </a:ln>
              <a:effectLst/>
              <a:latin typeface="Montserrat SemiBold" pitchFamily="2" charset="77"/>
            </a:endParaRPr>
          </a:p>
          <a:p>
            <a:pPr lvl="0" defTabSz="914400" eaLnBrk="0" fontAlgn="base" hangingPunct="0">
              <a:spcBef>
                <a:spcPct val="0"/>
              </a:spcBef>
              <a:spcAft>
                <a:spcPct val="0"/>
              </a:spcAft>
            </a:pPr>
            <a:r>
              <a:rPr kumimoji="0" lang="en-US" altLang="fr-FR" sz="900" b="1" u="none" strike="noStrike" cap="none" normalizeH="0" baseline="0" dirty="0">
                <a:ln>
                  <a:noFill/>
                </a:ln>
                <a:solidFill>
                  <a:srgbClr val="204669"/>
                </a:solidFill>
                <a:effectLst/>
                <a:latin typeface="Montserrat SemiBold" pitchFamily="2" charset="77"/>
              </a:rPr>
              <a:t>Discussion</a:t>
            </a:r>
          </a:p>
          <a:p>
            <a:pPr marL="311150" lvl="0" indent="-13335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Interpretation of the results in relation to other evidence</a:t>
            </a:r>
          </a:p>
          <a:p>
            <a:pPr marL="311150" lvl="0" indent="-13335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Limitations of the evidence included in the review</a:t>
            </a:r>
          </a:p>
          <a:p>
            <a:pPr marL="311150" lvl="0" indent="-13335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Limitations of the review</a:t>
            </a:r>
          </a:p>
          <a:p>
            <a:pPr marL="311150" lvl="0" indent="-133350" defTabSz="914400" eaLnBrk="0" fontAlgn="base" hangingPunct="0">
              <a:spcBef>
                <a:spcPct val="0"/>
              </a:spcBef>
              <a:spcAft>
                <a:spcPct val="0"/>
              </a:spcAft>
              <a:buFont typeface="Arial" panose="020B0604020202020204" pitchFamily="34" charset="0"/>
              <a:buChar char="•"/>
            </a:pPr>
            <a:r>
              <a:rPr kumimoji="0" lang="en-US" altLang="fr-FR" sz="900" u="none" strike="noStrike" cap="none" normalizeH="0" baseline="0" dirty="0">
                <a:ln>
                  <a:noFill/>
                </a:ln>
                <a:effectLst/>
                <a:latin typeface="Montserrat Light" pitchFamily="2" charset="77"/>
              </a:rPr>
              <a:t>Implications of the findings for practice, policy, future research,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chemeClr val="tx1"/>
              </a:solidFill>
              <a:effectLst/>
              <a:latin typeface="Arial" panose="020B0604020202020204" pitchFamily="34" charset="0"/>
            </a:endParaRPr>
          </a:p>
        </p:txBody>
      </p:sp>
      <p:cxnSp>
        <p:nvCxnSpPr>
          <p:cNvPr id="18" name="Connecteur droit 17">
            <a:extLst>
              <a:ext uri="{FF2B5EF4-FFF2-40B4-BE49-F238E27FC236}">
                <a16:creationId xmlns:a16="http://schemas.microsoft.com/office/drawing/2014/main" id="{3DF26C3F-C70F-EE4C-A19A-7FB99C6E43DB}"/>
              </a:ext>
            </a:extLst>
          </p:cNvPr>
          <p:cNvCxnSpPr/>
          <p:nvPr/>
        </p:nvCxnSpPr>
        <p:spPr>
          <a:xfrm>
            <a:off x="3830249" y="1772389"/>
            <a:ext cx="0" cy="2065393"/>
          </a:xfrm>
          <a:prstGeom prst="line">
            <a:avLst/>
          </a:prstGeom>
          <a:ln>
            <a:solidFill>
              <a:srgbClr val="2F9C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06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p:txBody>
          <a:bodyPr/>
          <a:lstStyle/>
          <a:p>
            <a:r>
              <a:rPr lang="fr-FR"/>
              <a:t>Reporting findings of synthesis</a:t>
            </a:r>
          </a:p>
        </p:txBody>
      </p:sp>
      <p:sp>
        <p:nvSpPr>
          <p:cNvPr id="2" name="Espace réservé du contenu 1">
            <a:extLst>
              <a:ext uri="{FF2B5EF4-FFF2-40B4-BE49-F238E27FC236}">
                <a16:creationId xmlns:a16="http://schemas.microsoft.com/office/drawing/2014/main" id="{0CCEEE55-C8D0-774E-8A09-24DFC14B84B2}"/>
              </a:ext>
            </a:extLst>
          </p:cNvPr>
          <p:cNvSpPr>
            <a:spLocks noGrp="1"/>
          </p:cNvSpPr>
          <p:nvPr>
            <p:ph idx="1"/>
          </p:nvPr>
        </p:nvSpPr>
        <p:spPr>
          <a:xfrm>
            <a:off x="628650" y="1369219"/>
            <a:ext cx="5531518" cy="3263504"/>
          </a:xfrm>
        </p:spPr>
        <p:txBody>
          <a:bodyPr/>
          <a:lstStyle/>
          <a:p>
            <a:r>
              <a:rPr lang="en-GB" dirty="0"/>
              <a:t>Users interested in using the evidence to inform rapid decision-making processes will often prefer brief summaries of findings, highlighting the most important aspects of the existing evidence as well as evidence gaps. </a:t>
            </a:r>
          </a:p>
          <a:p>
            <a:r>
              <a:rPr lang="en-GB" dirty="0"/>
              <a:t>They also tend to prefer brief reports or visual representation of the evidence, over longer reports or manuscripts. </a:t>
            </a:r>
          </a:p>
        </p:txBody>
      </p:sp>
    </p:spTree>
    <p:extLst>
      <p:ext uri="{BB962C8B-B14F-4D97-AF65-F5344CB8AC3E}">
        <p14:creationId xmlns:p14="http://schemas.microsoft.com/office/powerpoint/2010/main" val="99879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p:txBody>
          <a:bodyPr/>
          <a:lstStyle/>
          <a:p>
            <a:r>
              <a:rPr lang="fr-FR"/>
              <a:t>Reporting findings of synthesis</a:t>
            </a:r>
          </a:p>
        </p:txBody>
      </p:sp>
      <p:grpSp>
        <p:nvGrpSpPr>
          <p:cNvPr id="6" name="Groupe 5">
            <a:extLst>
              <a:ext uri="{FF2B5EF4-FFF2-40B4-BE49-F238E27FC236}">
                <a16:creationId xmlns:a16="http://schemas.microsoft.com/office/drawing/2014/main" id="{10F497BD-AD16-5941-BEAE-7DADA3149491}"/>
              </a:ext>
            </a:extLst>
          </p:cNvPr>
          <p:cNvGrpSpPr/>
          <p:nvPr/>
        </p:nvGrpSpPr>
        <p:grpSpPr>
          <a:xfrm>
            <a:off x="2239010" y="1174792"/>
            <a:ext cx="3932126" cy="3434991"/>
            <a:chOff x="2239010" y="533718"/>
            <a:chExt cx="4665980" cy="4076065"/>
          </a:xfrm>
        </p:grpSpPr>
        <p:pic>
          <p:nvPicPr>
            <p:cNvPr id="15" name="Picture 2">
              <a:extLst>
                <a:ext uri="{FF2B5EF4-FFF2-40B4-BE49-F238E27FC236}">
                  <a16:creationId xmlns:a16="http://schemas.microsoft.com/office/drawing/2014/main" id="{D4A96943-BAC0-3D42-B179-D67F33E207EF}"/>
                </a:ext>
              </a:extLst>
            </p:cNvPr>
            <p:cNvPicPr>
              <a:picLocks noChangeAspect="1"/>
            </p:cNvPicPr>
            <p:nvPr/>
          </p:nvPicPr>
          <p:blipFill>
            <a:blip r:embed="rId2"/>
            <a:stretch>
              <a:fillRect/>
            </a:stretch>
          </p:blipFill>
          <p:spPr>
            <a:xfrm>
              <a:off x="2239010" y="534353"/>
              <a:ext cx="2311400" cy="4075430"/>
            </a:xfrm>
            <a:prstGeom prst="rect">
              <a:avLst/>
            </a:prstGeom>
            <a:ln>
              <a:solidFill>
                <a:srgbClr val="2F9C67"/>
              </a:solidFill>
            </a:ln>
            <a:effectLst>
              <a:outerShdw blurRad="50800" dist="38100" dir="2700000" algn="tl" rotWithShape="0">
                <a:prstClr val="black">
                  <a:alpha val="40000"/>
                </a:prstClr>
              </a:outerShdw>
            </a:effectLst>
          </p:spPr>
        </p:pic>
        <p:pic>
          <p:nvPicPr>
            <p:cNvPr id="16" name="Picture 5">
              <a:extLst>
                <a:ext uri="{FF2B5EF4-FFF2-40B4-BE49-F238E27FC236}">
                  <a16:creationId xmlns:a16="http://schemas.microsoft.com/office/drawing/2014/main" id="{CBF121D3-7F3E-6148-88F1-467D0E06201A}"/>
                </a:ext>
              </a:extLst>
            </p:cNvPr>
            <p:cNvPicPr>
              <a:picLocks noChangeAspect="1"/>
            </p:cNvPicPr>
            <p:nvPr/>
          </p:nvPicPr>
          <p:blipFill>
            <a:blip r:embed="rId3"/>
            <a:stretch>
              <a:fillRect/>
            </a:stretch>
          </p:blipFill>
          <p:spPr>
            <a:xfrm>
              <a:off x="4649470" y="533718"/>
              <a:ext cx="2255520" cy="2664460"/>
            </a:xfrm>
            <a:prstGeom prst="rect">
              <a:avLst/>
            </a:prstGeom>
            <a:ln>
              <a:solidFill>
                <a:srgbClr val="2F9C67"/>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0972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D7A115B-DE1A-2945-8AA2-CAB9331E544A}"/>
              </a:ext>
            </a:extLst>
          </p:cNvPr>
          <p:cNvSpPr>
            <a:spLocks noGrp="1"/>
          </p:cNvSpPr>
          <p:nvPr>
            <p:ph type="title"/>
          </p:nvPr>
        </p:nvSpPr>
        <p:spPr>
          <a:xfrm>
            <a:off x="628650" y="537795"/>
            <a:ext cx="7886700" cy="341632"/>
          </a:xfrm>
        </p:spPr>
        <p:txBody>
          <a:bodyPr/>
          <a:lstStyle/>
          <a:p>
            <a:r>
              <a:rPr lang="fr-FR"/>
              <a:t>Evidence synthesis, but rapid!</a:t>
            </a:r>
          </a:p>
        </p:txBody>
      </p:sp>
      <p:sp>
        <p:nvSpPr>
          <p:cNvPr id="7" name="Espace réservé du contenu 6">
            <a:extLst>
              <a:ext uri="{FF2B5EF4-FFF2-40B4-BE49-F238E27FC236}">
                <a16:creationId xmlns:a16="http://schemas.microsoft.com/office/drawing/2014/main" id="{8E8F2CE2-9969-EE49-917E-A7E95F098468}"/>
              </a:ext>
            </a:extLst>
          </p:cNvPr>
          <p:cNvSpPr>
            <a:spLocks noGrp="1"/>
          </p:cNvSpPr>
          <p:nvPr>
            <p:ph idx="1"/>
          </p:nvPr>
        </p:nvSpPr>
        <p:spPr/>
        <p:txBody>
          <a:bodyPr/>
          <a:lstStyle/>
          <a:p>
            <a:pPr marL="0" indent="0">
              <a:buNone/>
            </a:pPr>
            <a:r>
              <a:rPr lang="fr-FR"/>
              <a:t>Some of the adaptations that can be made to save time include:</a:t>
            </a:r>
          </a:p>
          <a:p>
            <a:r>
              <a:rPr lang="fr-FR"/>
              <a:t>Limit the number of questions, interventions, or outcomes considered </a:t>
            </a:r>
          </a:p>
          <a:p>
            <a:r>
              <a:rPr lang="fr-FR"/>
              <a:t>Limit the type of questions </a:t>
            </a:r>
          </a:p>
          <a:p>
            <a:r>
              <a:rPr lang="fr-FR"/>
              <a:t>Increase the number of people working on the project (if resources allow)</a:t>
            </a:r>
          </a:p>
          <a:p>
            <a:r>
              <a:rPr lang="fr-FR"/>
              <a:t>Conduct tasks in parallel/at the same time (e.g., screening, data extraction, risk of bias assessments) </a:t>
            </a:r>
          </a:p>
          <a:p>
            <a:r>
              <a:rPr lang="fr-FR"/>
              <a:t>Limit the literature search dates, focusing on more recent research</a:t>
            </a:r>
          </a:p>
          <a:p>
            <a:r>
              <a:rPr lang="fr-FR"/>
              <a:t>Language limits </a:t>
            </a:r>
          </a:p>
          <a:p>
            <a:r>
              <a:rPr lang="fr-FR"/>
              <a:t>Reduce the number of electronic databases</a:t>
            </a:r>
          </a:p>
          <a:p>
            <a:r>
              <a:rPr lang="fr-FR"/>
              <a:t>Use one reviewer for study selection, risk of bias assessment, or data extraction </a:t>
            </a:r>
          </a:p>
          <a:p>
            <a:r>
              <a:rPr lang="fr-FR"/>
              <a:t>Can use one reviewer but check 25% of work using a second reviewer</a:t>
            </a:r>
          </a:p>
        </p:txBody>
      </p:sp>
    </p:spTree>
    <p:extLst>
      <p:ext uri="{BB962C8B-B14F-4D97-AF65-F5344CB8AC3E}">
        <p14:creationId xmlns:p14="http://schemas.microsoft.com/office/powerpoint/2010/main" val="4146930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4840" y="1301069"/>
            <a:ext cx="7886700" cy="3263504"/>
          </a:xfrm>
        </p:spPr>
        <p:txBody>
          <a:bodyPr>
            <a:noAutofit/>
          </a:bodyPr>
          <a:lstStyle/>
          <a:p>
            <a:pPr marL="0" indent="0">
              <a:lnSpc>
                <a:spcPts val="1240"/>
              </a:lnSpc>
              <a:spcBef>
                <a:spcPts val="0"/>
              </a:spcBef>
              <a:spcAft>
                <a:spcPts val="600"/>
              </a:spcAft>
              <a:buNone/>
            </a:pPr>
            <a:r>
              <a:rPr lang="en-GB" sz="1100" b="1" dirty="0">
                <a:solidFill>
                  <a:srgbClr val="204669"/>
                </a:solidFill>
                <a:latin typeface="Open Sans" panose="020B0606030504020204" pitchFamily="34" charset="0"/>
                <a:ea typeface="Open Sans" panose="020B0606030504020204" pitchFamily="34" charset="0"/>
                <a:cs typeface="Open Sans" panose="020B0606030504020204" pitchFamily="34" charset="0"/>
              </a:rPr>
              <a:t>Practitioners’ account</a:t>
            </a: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2"/>
          <a:stretch>
            <a:fillRect/>
          </a:stretch>
        </p:blipFill>
        <p:spPr>
          <a:xfrm>
            <a:off x="7705313" y="578927"/>
            <a:ext cx="933595" cy="904420"/>
          </a:xfrm>
          <a:prstGeom prst="rect">
            <a:avLst/>
          </a:prstGeom>
        </p:spPr>
      </p:pic>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94841" y="1588190"/>
            <a:ext cx="3252540"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240"/>
              </a:lnSpc>
              <a:spcBef>
                <a:spcPts val="0"/>
              </a:spcBef>
              <a:spcAft>
                <a:spcPts val="600"/>
              </a:spcAft>
            </a:pPr>
            <a:r>
              <a:rPr lang="en-GB" sz="1100" dirty="0">
                <a:solidFill>
                  <a:srgbClr val="000000"/>
                </a:solidFill>
              </a:rPr>
              <a:t>What is the data telling us? </a:t>
            </a:r>
          </a:p>
          <a:p>
            <a:pPr>
              <a:lnSpc>
                <a:spcPts val="1240"/>
              </a:lnSpc>
              <a:spcBef>
                <a:spcPts val="0"/>
              </a:spcBef>
              <a:spcAft>
                <a:spcPts val="600"/>
              </a:spcAft>
            </a:pPr>
            <a:r>
              <a:rPr lang="en-GB" sz="1100" dirty="0">
                <a:solidFill>
                  <a:srgbClr val="000000"/>
                </a:solidFill>
              </a:rPr>
              <a:t>What is the quality of the methodology? </a:t>
            </a:r>
          </a:p>
          <a:p>
            <a:pPr>
              <a:lnSpc>
                <a:spcPts val="1240"/>
              </a:lnSpc>
              <a:spcBef>
                <a:spcPts val="0"/>
              </a:spcBef>
              <a:spcAft>
                <a:spcPts val="600"/>
              </a:spcAft>
            </a:pPr>
            <a:r>
              <a:rPr lang="en-GB" sz="1100" dirty="0">
                <a:solidFill>
                  <a:srgbClr val="000000"/>
                </a:solidFill>
              </a:rPr>
              <a:t>Other reflections?</a:t>
            </a:r>
          </a:p>
          <a:p>
            <a:pPr>
              <a:lnSpc>
                <a:spcPts val="1240"/>
              </a:lnSpc>
              <a:spcBef>
                <a:spcPts val="0"/>
              </a:spcBef>
              <a:spcAft>
                <a:spcPts val="600"/>
              </a:spcAft>
            </a:pPr>
            <a:r>
              <a:rPr lang="en-GB" sz="1100" dirty="0">
                <a:solidFill>
                  <a:srgbClr val="000000"/>
                </a:solidFill>
              </a:rPr>
              <a:t>What are some gaps in the data?</a:t>
            </a:r>
          </a:p>
        </p:txBody>
      </p:sp>
      <p:sp>
        <p:nvSpPr>
          <p:cNvPr id="5" name="Titre 4">
            <a:extLst>
              <a:ext uri="{FF2B5EF4-FFF2-40B4-BE49-F238E27FC236}">
                <a16:creationId xmlns:a16="http://schemas.microsoft.com/office/drawing/2014/main" id="{11EC0538-84F7-7744-A6AA-70E2FB211D03}"/>
              </a:ext>
            </a:extLst>
          </p:cNvPr>
          <p:cNvSpPr>
            <a:spLocks noGrp="1"/>
          </p:cNvSpPr>
          <p:nvPr>
            <p:ph type="title"/>
          </p:nvPr>
        </p:nvSpPr>
        <p:spPr>
          <a:xfrm>
            <a:off x="628650" y="537795"/>
            <a:ext cx="7886700" cy="341632"/>
          </a:xfrm>
        </p:spPr>
        <p:txBody>
          <a:bodyPr/>
          <a:lstStyle/>
          <a:p>
            <a:r>
              <a:rPr lang="fr-FR"/>
              <a:t>Case example</a:t>
            </a:r>
          </a:p>
        </p:txBody>
      </p:sp>
      <p:pic>
        <p:nvPicPr>
          <p:cNvPr id="7" name="Picture 2">
            <a:extLst>
              <a:ext uri="{FF2B5EF4-FFF2-40B4-BE49-F238E27FC236}">
                <a16:creationId xmlns:a16="http://schemas.microsoft.com/office/drawing/2014/main" id="{A1CFFD86-5546-7442-ACB6-72FBD0003CE2}"/>
              </a:ext>
            </a:extLst>
          </p:cNvPr>
          <p:cNvPicPr>
            <a:picLocks noChangeAspect="1"/>
          </p:cNvPicPr>
          <p:nvPr/>
        </p:nvPicPr>
        <p:blipFill>
          <a:blip r:embed="rId3"/>
          <a:stretch>
            <a:fillRect/>
          </a:stretch>
        </p:blipFill>
        <p:spPr>
          <a:xfrm>
            <a:off x="3511939" y="1301069"/>
            <a:ext cx="3636125" cy="3324457"/>
          </a:xfrm>
          <a:prstGeom prst="rect">
            <a:avLst/>
          </a:prstGeom>
          <a:ln>
            <a:solidFill>
              <a:srgbClr val="2F9C6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9619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38608-3DF9-CA44-9D0B-016B0669B6D0}"/>
              </a:ext>
            </a:extLst>
          </p:cNvPr>
          <p:cNvSpPr>
            <a:spLocks noGrp="1"/>
          </p:cNvSpPr>
          <p:nvPr>
            <p:ph type="title"/>
          </p:nvPr>
        </p:nvSpPr>
        <p:spPr>
          <a:xfrm>
            <a:off x="628650" y="537795"/>
            <a:ext cx="7886700" cy="341632"/>
          </a:xfrm>
        </p:spPr>
        <p:txBody>
          <a:bodyPr/>
          <a:lstStyle/>
          <a:p>
            <a:r>
              <a:rPr lang="fr-FR"/>
              <a:t>Summary</a:t>
            </a:r>
          </a:p>
        </p:txBody>
      </p:sp>
      <p:sp>
        <p:nvSpPr>
          <p:cNvPr id="3" name="Espace réservé du contenu 2">
            <a:extLst>
              <a:ext uri="{FF2B5EF4-FFF2-40B4-BE49-F238E27FC236}">
                <a16:creationId xmlns:a16="http://schemas.microsoft.com/office/drawing/2014/main" id="{0AABB306-0B6C-8E40-9375-8A103765A968}"/>
              </a:ext>
            </a:extLst>
          </p:cNvPr>
          <p:cNvSpPr>
            <a:spLocks noGrp="1"/>
          </p:cNvSpPr>
          <p:nvPr>
            <p:ph idx="1"/>
          </p:nvPr>
        </p:nvSpPr>
        <p:spPr>
          <a:xfrm>
            <a:off x="628651" y="1369219"/>
            <a:ext cx="6359978" cy="3263504"/>
          </a:xfrm>
        </p:spPr>
        <p:txBody>
          <a:bodyPr>
            <a:normAutofit/>
          </a:bodyPr>
          <a:lstStyle/>
          <a:p>
            <a:r>
              <a:rPr lang="fr-FR"/>
              <a:t>The </a:t>
            </a:r>
            <a:r>
              <a:rPr lang="fr-FR" b="1">
                <a:solidFill>
                  <a:srgbClr val="204669"/>
                </a:solidFill>
                <a:latin typeface="Open Sans Semibold" panose="020B0606030504020204" pitchFamily="34" charset="0"/>
                <a:ea typeface="Open Sans Semibold" panose="020B0606030504020204" pitchFamily="34" charset="0"/>
                <a:cs typeface="Open Sans Semibold" panose="020B0606030504020204" pitchFamily="34" charset="0"/>
              </a:rPr>
              <a:t>8</a:t>
            </a:r>
            <a:r>
              <a:rPr lang="fr-FR"/>
              <a:t> steps of a qualitative evidence synthesis include:</a:t>
            </a:r>
          </a:p>
          <a:p>
            <a:pPr marL="317500" indent="-166688">
              <a:buClr>
                <a:srgbClr val="2F9C67"/>
              </a:buClr>
              <a:buSzPct val="70000"/>
              <a:buFont typeface="Wingdings" pitchFamily="2" charset="2"/>
              <a:buChar char="Ø"/>
            </a:pPr>
            <a:r>
              <a:rPr lang="fr-FR"/>
              <a:t>Deciding whether the evidence synthesis is needed</a:t>
            </a:r>
          </a:p>
          <a:p>
            <a:pPr marL="317500" indent="-166688">
              <a:buClr>
                <a:srgbClr val="2F9C67"/>
              </a:buClr>
              <a:buSzPct val="70000"/>
              <a:buFont typeface="Wingdings" pitchFamily="2" charset="2"/>
              <a:buChar char="Ø"/>
            </a:pPr>
            <a:r>
              <a:rPr lang="fr-FR"/>
              <a:t>Developing the search strategy</a:t>
            </a:r>
          </a:p>
          <a:p>
            <a:pPr marL="317500" indent="-166688">
              <a:buClr>
                <a:srgbClr val="2F9C67"/>
              </a:buClr>
              <a:buSzPct val="70000"/>
              <a:buFont typeface="Wingdings" pitchFamily="2" charset="2"/>
              <a:buChar char="Ø"/>
            </a:pPr>
            <a:r>
              <a:rPr lang="fr-FR"/>
              <a:t>Implementing the search strategy</a:t>
            </a:r>
          </a:p>
          <a:p>
            <a:pPr marL="317500" indent="-166688">
              <a:buClr>
                <a:srgbClr val="2F9C67"/>
              </a:buClr>
              <a:buSzPct val="70000"/>
              <a:buFont typeface="Wingdings" pitchFamily="2" charset="2"/>
              <a:buChar char="Ø"/>
            </a:pPr>
            <a:r>
              <a:rPr lang="fr-FR"/>
              <a:t>Identifying and selecting evidence</a:t>
            </a:r>
          </a:p>
          <a:p>
            <a:pPr marL="317500" indent="-166688">
              <a:buClr>
                <a:srgbClr val="2F9C67"/>
              </a:buClr>
              <a:buSzPct val="70000"/>
              <a:buFont typeface="Wingdings" pitchFamily="2" charset="2"/>
              <a:buChar char="Ø"/>
            </a:pPr>
            <a:r>
              <a:rPr lang="fr-FR"/>
              <a:t>Extracting data</a:t>
            </a:r>
          </a:p>
          <a:p>
            <a:pPr marL="317500" indent="-166688">
              <a:buClr>
                <a:srgbClr val="2F9C67"/>
              </a:buClr>
              <a:buSzPct val="70000"/>
              <a:buFont typeface="Wingdings" pitchFamily="2" charset="2"/>
              <a:buChar char="Ø"/>
            </a:pPr>
            <a:r>
              <a:rPr lang="fr-FR"/>
              <a:t>Synthesizing data </a:t>
            </a:r>
          </a:p>
          <a:p>
            <a:pPr marL="317500" indent="-166688">
              <a:buClr>
                <a:srgbClr val="2F9C67"/>
              </a:buClr>
              <a:buSzPct val="70000"/>
              <a:buFont typeface="Wingdings" pitchFamily="2" charset="2"/>
              <a:buChar char="Ø"/>
            </a:pPr>
            <a:r>
              <a:rPr lang="fr-FR"/>
              <a:t>Assessing the quality of evidence</a:t>
            </a:r>
          </a:p>
          <a:p>
            <a:pPr marL="317500" indent="-166688">
              <a:buClr>
                <a:srgbClr val="2F9C67"/>
              </a:buClr>
              <a:buSzPct val="70000"/>
              <a:buFont typeface="Wingdings" pitchFamily="2" charset="2"/>
              <a:buChar char="Ø"/>
            </a:pPr>
            <a:r>
              <a:rPr lang="fr-FR"/>
              <a:t>Displaying and disseminating the findings of the synthesis</a:t>
            </a:r>
          </a:p>
          <a:p>
            <a:endParaRPr lang="fr-FR"/>
          </a:p>
        </p:txBody>
      </p:sp>
    </p:spTree>
    <p:extLst>
      <p:ext uri="{BB962C8B-B14F-4D97-AF65-F5344CB8AC3E}">
        <p14:creationId xmlns:p14="http://schemas.microsoft.com/office/powerpoint/2010/main" val="209906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38608-3DF9-CA44-9D0B-016B0669B6D0}"/>
              </a:ext>
            </a:extLst>
          </p:cNvPr>
          <p:cNvSpPr>
            <a:spLocks noGrp="1"/>
          </p:cNvSpPr>
          <p:nvPr>
            <p:ph type="title"/>
          </p:nvPr>
        </p:nvSpPr>
        <p:spPr>
          <a:xfrm>
            <a:off x="628650" y="537795"/>
            <a:ext cx="7886700" cy="341632"/>
          </a:xfrm>
        </p:spPr>
        <p:txBody>
          <a:bodyPr/>
          <a:lstStyle/>
          <a:p>
            <a:r>
              <a:rPr lang="fr-FR"/>
              <a:t>Summary</a:t>
            </a:r>
          </a:p>
        </p:txBody>
      </p:sp>
      <p:sp>
        <p:nvSpPr>
          <p:cNvPr id="3" name="Espace réservé du contenu 2">
            <a:extLst>
              <a:ext uri="{FF2B5EF4-FFF2-40B4-BE49-F238E27FC236}">
                <a16:creationId xmlns:a16="http://schemas.microsoft.com/office/drawing/2014/main" id="{0AABB306-0B6C-8E40-9375-8A103765A968}"/>
              </a:ext>
            </a:extLst>
          </p:cNvPr>
          <p:cNvSpPr>
            <a:spLocks noGrp="1"/>
          </p:cNvSpPr>
          <p:nvPr>
            <p:ph idx="1"/>
          </p:nvPr>
        </p:nvSpPr>
        <p:spPr>
          <a:xfrm>
            <a:off x="628651" y="1369219"/>
            <a:ext cx="6359978" cy="3263504"/>
          </a:xfrm>
        </p:spPr>
        <p:txBody>
          <a:bodyPr>
            <a:normAutofit/>
          </a:bodyPr>
          <a:lstStyle/>
          <a:p>
            <a:pPr>
              <a:spcBef>
                <a:spcPts val="0"/>
              </a:spcBef>
              <a:spcAft>
                <a:spcPts val="600"/>
              </a:spcAft>
            </a:pPr>
            <a:r>
              <a:rPr lang="fr-FR" dirty="0"/>
              <a:t>Adaptations for </a:t>
            </a:r>
            <a:r>
              <a:rPr lang="fr-FR" dirty="0" err="1"/>
              <a:t>syntheses</a:t>
            </a:r>
            <a:r>
              <a:rPr lang="fr-FR" dirty="0"/>
              <a:t> in a </a:t>
            </a:r>
            <a:r>
              <a:rPr lang="fr-FR" dirty="0" err="1"/>
              <a:t>resource</a:t>
            </a:r>
            <a:r>
              <a:rPr lang="fr-FR" dirty="0"/>
              <a:t> </a:t>
            </a:r>
            <a:r>
              <a:rPr lang="fr-FR" dirty="0" err="1"/>
              <a:t>restricted</a:t>
            </a:r>
            <a:r>
              <a:rPr lang="fr-FR" dirty="0"/>
              <a:t>, emergency setting </a:t>
            </a:r>
            <a:r>
              <a:rPr lang="fr-FR" dirty="0" err="1"/>
              <a:t>might</a:t>
            </a:r>
            <a:r>
              <a:rPr lang="fr-FR" dirty="0"/>
              <a:t> </a:t>
            </a:r>
            <a:r>
              <a:rPr lang="fr-FR" dirty="0" err="1"/>
              <a:t>include</a:t>
            </a:r>
            <a:r>
              <a:rPr lang="fr-FR" dirty="0"/>
              <a:t>:</a:t>
            </a:r>
          </a:p>
          <a:p>
            <a:pPr marL="317500" indent="-166688">
              <a:spcBef>
                <a:spcPts val="0"/>
              </a:spcBef>
              <a:buClr>
                <a:srgbClr val="2F9C67"/>
              </a:buClr>
              <a:buSzPct val="70000"/>
              <a:buFont typeface="Wingdings" pitchFamily="2" charset="2"/>
              <a:buChar char="Ø"/>
            </a:pPr>
            <a:r>
              <a:rPr lang="fr-FR" dirty="0" err="1"/>
              <a:t>Limiting</a:t>
            </a:r>
            <a:r>
              <a:rPr lang="fr-FR" dirty="0"/>
              <a:t> the </a:t>
            </a:r>
            <a:r>
              <a:rPr lang="fr-FR" dirty="0" err="1"/>
              <a:t>number</a:t>
            </a:r>
            <a:r>
              <a:rPr lang="fr-FR" dirty="0"/>
              <a:t> and type of questions</a:t>
            </a:r>
          </a:p>
          <a:p>
            <a:pPr marL="317500" indent="-166688">
              <a:spcBef>
                <a:spcPts val="0"/>
              </a:spcBef>
              <a:buClr>
                <a:srgbClr val="2F9C67"/>
              </a:buClr>
              <a:buSzPct val="70000"/>
              <a:buFont typeface="Wingdings" pitchFamily="2" charset="2"/>
              <a:buChar char="Ø"/>
            </a:pPr>
            <a:r>
              <a:rPr lang="fr-FR" dirty="0" err="1"/>
              <a:t>Conducting</a:t>
            </a:r>
            <a:r>
              <a:rPr lang="fr-FR" dirty="0"/>
              <a:t> </a:t>
            </a:r>
            <a:r>
              <a:rPr lang="fr-FR" dirty="0" err="1"/>
              <a:t>steps</a:t>
            </a:r>
            <a:r>
              <a:rPr lang="fr-FR" dirty="0"/>
              <a:t> in </a:t>
            </a:r>
            <a:r>
              <a:rPr lang="fr-FR" dirty="0" err="1"/>
              <a:t>parallel</a:t>
            </a:r>
            <a:endParaRPr lang="fr-FR" dirty="0"/>
          </a:p>
          <a:p>
            <a:pPr marL="317500" indent="-166688">
              <a:spcBef>
                <a:spcPts val="0"/>
              </a:spcBef>
              <a:buClr>
                <a:srgbClr val="2F9C67"/>
              </a:buClr>
              <a:buSzPct val="70000"/>
              <a:buFont typeface="Wingdings" pitchFamily="2" charset="2"/>
              <a:buChar char="Ø"/>
            </a:pPr>
            <a:r>
              <a:rPr lang="fr-FR" dirty="0" err="1"/>
              <a:t>Focusing</a:t>
            </a:r>
            <a:r>
              <a:rPr lang="fr-FR" dirty="0"/>
              <a:t> </a:t>
            </a:r>
            <a:r>
              <a:rPr lang="fr-FR" dirty="0" err="1"/>
              <a:t>only</a:t>
            </a:r>
            <a:r>
              <a:rPr lang="fr-FR" dirty="0"/>
              <a:t> on </a:t>
            </a:r>
            <a:r>
              <a:rPr lang="fr-FR" dirty="0" err="1"/>
              <a:t>very</a:t>
            </a:r>
            <a:r>
              <a:rPr lang="fr-FR" dirty="0"/>
              <a:t> </a:t>
            </a:r>
            <a:r>
              <a:rPr lang="fr-FR" dirty="0" err="1"/>
              <a:t>recent</a:t>
            </a:r>
            <a:r>
              <a:rPr lang="fr-FR" dirty="0"/>
              <a:t> </a:t>
            </a:r>
            <a:r>
              <a:rPr lang="fr-FR" dirty="0" err="1"/>
              <a:t>research</a:t>
            </a:r>
            <a:endParaRPr lang="fr-FR" dirty="0"/>
          </a:p>
          <a:p>
            <a:pPr marL="317500" indent="-166688">
              <a:spcBef>
                <a:spcPts val="0"/>
              </a:spcBef>
              <a:buClr>
                <a:srgbClr val="2F9C67"/>
              </a:buClr>
              <a:buSzPct val="70000"/>
              <a:buFont typeface="Wingdings" pitchFamily="2" charset="2"/>
              <a:buChar char="Ø"/>
            </a:pPr>
            <a:r>
              <a:rPr lang="fr-FR" dirty="0" err="1"/>
              <a:t>Limiting</a:t>
            </a:r>
            <a:r>
              <a:rPr lang="fr-FR" dirty="0"/>
              <a:t> the </a:t>
            </a:r>
            <a:r>
              <a:rPr lang="fr-FR" dirty="0" err="1"/>
              <a:t>language</a:t>
            </a:r>
            <a:endParaRPr lang="fr-FR" dirty="0"/>
          </a:p>
          <a:p>
            <a:pPr marL="317500" indent="-166688">
              <a:spcBef>
                <a:spcPts val="0"/>
              </a:spcBef>
              <a:buClr>
                <a:srgbClr val="2F9C67"/>
              </a:buClr>
              <a:buSzPct val="70000"/>
              <a:buFont typeface="Wingdings" pitchFamily="2" charset="2"/>
              <a:buChar char="Ø"/>
            </a:pPr>
            <a:r>
              <a:rPr lang="fr-FR" dirty="0" err="1"/>
              <a:t>Reducing</a:t>
            </a:r>
            <a:r>
              <a:rPr lang="fr-FR" dirty="0"/>
              <a:t> the </a:t>
            </a:r>
            <a:r>
              <a:rPr lang="fr-FR" dirty="0" err="1"/>
              <a:t>number</a:t>
            </a:r>
            <a:r>
              <a:rPr lang="fr-FR" dirty="0"/>
              <a:t> of </a:t>
            </a:r>
            <a:r>
              <a:rPr lang="fr-FR" dirty="0" err="1"/>
              <a:t>academic</a:t>
            </a:r>
            <a:r>
              <a:rPr lang="fr-FR" dirty="0"/>
              <a:t> </a:t>
            </a:r>
            <a:r>
              <a:rPr lang="fr-FR" dirty="0" err="1"/>
              <a:t>databases</a:t>
            </a:r>
            <a:r>
              <a:rPr lang="fr-FR" dirty="0"/>
              <a:t> </a:t>
            </a:r>
            <a:r>
              <a:rPr lang="fr-FR" dirty="0" err="1"/>
              <a:t>searched</a:t>
            </a:r>
            <a:endParaRPr lang="fr-FR" dirty="0"/>
          </a:p>
          <a:p>
            <a:pPr marL="150812" indent="0">
              <a:spcBef>
                <a:spcPts val="0"/>
              </a:spcBef>
              <a:buClr>
                <a:srgbClr val="2F9C67"/>
              </a:buClr>
              <a:buSzPct val="70000"/>
              <a:buNone/>
            </a:pPr>
            <a:endParaRPr lang="fr-FR" dirty="0"/>
          </a:p>
          <a:p>
            <a:pPr>
              <a:spcBef>
                <a:spcPts val="600"/>
              </a:spcBef>
              <a:spcAft>
                <a:spcPts val="600"/>
              </a:spcAft>
            </a:pPr>
            <a:r>
              <a:rPr lang="fr-FR" dirty="0" err="1"/>
              <a:t>Other</a:t>
            </a:r>
            <a:r>
              <a:rPr lang="fr-FR" dirty="0"/>
              <a:t> </a:t>
            </a:r>
            <a:r>
              <a:rPr lang="fr-FR" dirty="0" err="1"/>
              <a:t>practical</a:t>
            </a:r>
            <a:r>
              <a:rPr lang="fr-FR" dirty="0"/>
              <a:t> adaptations </a:t>
            </a:r>
            <a:r>
              <a:rPr lang="fr-FR" dirty="0" err="1"/>
              <a:t>might</a:t>
            </a:r>
            <a:r>
              <a:rPr lang="fr-FR" dirty="0"/>
              <a:t> </a:t>
            </a:r>
            <a:r>
              <a:rPr lang="fr-FR" dirty="0" err="1"/>
              <a:t>include</a:t>
            </a:r>
            <a:r>
              <a:rPr lang="fr-FR" dirty="0"/>
              <a:t>:</a:t>
            </a:r>
          </a:p>
          <a:p>
            <a:pPr marL="317500" indent="-166688">
              <a:spcBef>
                <a:spcPts val="0"/>
              </a:spcBef>
              <a:buClr>
                <a:srgbClr val="2F9C67"/>
              </a:buClr>
              <a:buSzPct val="70000"/>
              <a:buFont typeface="Wingdings" pitchFamily="2" charset="2"/>
              <a:buChar char="Ø"/>
            </a:pPr>
            <a:r>
              <a:rPr lang="fr-FR" dirty="0" err="1"/>
              <a:t>Accessing</a:t>
            </a:r>
            <a:r>
              <a:rPr lang="fr-FR" dirty="0"/>
              <a:t> data sets direct </a:t>
            </a:r>
            <a:r>
              <a:rPr lang="fr-FR" dirty="0" err="1"/>
              <a:t>from</a:t>
            </a:r>
            <a:r>
              <a:rPr lang="fr-FR" dirty="0"/>
              <a:t> </a:t>
            </a:r>
            <a:r>
              <a:rPr lang="fr-FR" dirty="0" err="1"/>
              <a:t>organizations</a:t>
            </a:r>
            <a:r>
              <a:rPr lang="fr-FR" dirty="0"/>
              <a:t> </a:t>
            </a:r>
            <a:r>
              <a:rPr lang="fr-FR" dirty="0" err="1"/>
              <a:t>producing</a:t>
            </a:r>
            <a:r>
              <a:rPr lang="fr-FR" dirty="0"/>
              <a:t> </a:t>
            </a:r>
            <a:r>
              <a:rPr lang="fr-FR" dirty="0" err="1"/>
              <a:t>them</a:t>
            </a:r>
            <a:r>
              <a:rPr lang="fr-FR" dirty="0"/>
              <a:t>, for the </a:t>
            </a:r>
            <a:r>
              <a:rPr lang="fr-FR" dirty="0" err="1"/>
              <a:t>latest</a:t>
            </a:r>
            <a:r>
              <a:rPr lang="fr-FR" dirty="0"/>
              <a:t> </a:t>
            </a:r>
            <a:r>
              <a:rPr lang="fr-FR" dirty="0" err="1"/>
              <a:t>evidence</a:t>
            </a:r>
            <a:endParaRPr lang="fr-FR" dirty="0"/>
          </a:p>
          <a:p>
            <a:pPr marL="317500" indent="-166688">
              <a:spcBef>
                <a:spcPts val="0"/>
              </a:spcBef>
              <a:buClr>
                <a:srgbClr val="2F9C67"/>
              </a:buClr>
              <a:buSzPct val="70000"/>
              <a:buFont typeface="Wingdings" pitchFamily="2" charset="2"/>
              <a:buChar char="Ø"/>
            </a:pPr>
            <a:r>
              <a:rPr lang="fr-FR" dirty="0" err="1"/>
              <a:t>Allowing</a:t>
            </a:r>
            <a:r>
              <a:rPr lang="fr-FR" dirty="0"/>
              <a:t> the scope of the </a:t>
            </a:r>
            <a:r>
              <a:rPr lang="fr-FR" dirty="0" err="1"/>
              <a:t>review</a:t>
            </a:r>
            <a:r>
              <a:rPr lang="fr-FR" dirty="0"/>
              <a:t> to </a:t>
            </a:r>
            <a:r>
              <a:rPr lang="fr-FR" dirty="0" err="1"/>
              <a:t>develop</a:t>
            </a:r>
            <a:r>
              <a:rPr lang="fr-FR" dirty="0"/>
              <a:t> </a:t>
            </a:r>
            <a:r>
              <a:rPr lang="fr-FR" dirty="0" err="1"/>
              <a:t>during</a:t>
            </a:r>
            <a:r>
              <a:rPr lang="fr-FR" dirty="0"/>
              <a:t> the </a:t>
            </a:r>
            <a:r>
              <a:rPr lang="fr-FR" dirty="0" err="1"/>
              <a:t>search</a:t>
            </a:r>
            <a:endParaRPr lang="fr-FR" dirty="0"/>
          </a:p>
          <a:p>
            <a:pPr marL="317500" indent="-166688">
              <a:spcBef>
                <a:spcPts val="0"/>
              </a:spcBef>
              <a:buClr>
                <a:srgbClr val="2F9C67"/>
              </a:buClr>
              <a:buSzPct val="70000"/>
              <a:buFont typeface="Wingdings" pitchFamily="2" charset="2"/>
              <a:buChar char="Ø"/>
            </a:pPr>
            <a:r>
              <a:rPr lang="fr-FR" dirty="0"/>
              <a:t>No </a:t>
            </a:r>
            <a:r>
              <a:rPr lang="fr-FR" dirty="0" err="1"/>
              <a:t>formal</a:t>
            </a:r>
            <a:r>
              <a:rPr lang="fr-FR" dirty="0"/>
              <a:t> </a:t>
            </a:r>
            <a:r>
              <a:rPr lang="fr-FR" dirty="0" err="1"/>
              <a:t>quality</a:t>
            </a:r>
            <a:r>
              <a:rPr lang="fr-FR" dirty="0"/>
              <a:t> </a:t>
            </a:r>
            <a:r>
              <a:rPr lang="fr-FR" dirty="0" err="1"/>
              <a:t>review</a:t>
            </a:r>
            <a:endParaRPr lang="fr-FR" dirty="0"/>
          </a:p>
          <a:p>
            <a:pPr marL="317500" indent="-166688">
              <a:spcBef>
                <a:spcPts val="0"/>
              </a:spcBef>
              <a:buClr>
                <a:srgbClr val="2F9C67"/>
              </a:buClr>
              <a:buSzPct val="70000"/>
              <a:buFont typeface="Wingdings" pitchFamily="2" charset="2"/>
              <a:buChar char="Ø"/>
            </a:pPr>
            <a:r>
              <a:rPr lang="fr-FR" dirty="0"/>
              <a:t>Input and validation </a:t>
            </a:r>
            <a:r>
              <a:rPr lang="fr-FR" dirty="0" err="1"/>
              <a:t>from</a:t>
            </a:r>
            <a:r>
              <a:rPr lang="fr-FR" dirty="0"/>
              <a:t> </a:t>
            </a:r>
            <a:r>
              <a:rPr lang="fr-FR" dirty="0" err="1"/>
              <a:t>partners</a:t>
            </a:r>
            <a:r>
              <a:rPr lang="fr-FR" dirty="0"/>
              <a:t> </a:t>
            </a:r>
            <a:r>
              <a:rPr lang="fr-FR" dirty="0" err="1"/>
              <a:t>external</a:t>
            </a:r>
            <a:r>
              <a:rPr lang="fr-FR" dirty="0"/>
              <a:t> to the </a:t>
            </a:r>
            <a:r>
              <a:rPr lang="fr-FR" dirty="0" err="1"/>
              <a:t>research</a:t>
            </a:r>
            <a:r>
              <a:rPr lang="fr-FR" dirty="0"/>
              <a:t> team, </a:t>
            </a:r>
            <a:r>
              <a:rPr lang="fr-FR" dirty="0" err="1"/>
              <a:t>especially</a:t>
            </a:r>
            <a:r>
              <a:rPr lang="fr-FR" dirty="0"/>
              <a:t> </a:t>
            </a:r>
            <a:r>
              <a:rPr lang="fr-FR" dirty="0" err="1"/>
              <a:t>when</a:t>
            </a:r>
            <a:r>
              <a:rPr lang="fr-FR" dirty="0"/>
              <a:t> sharing </a:t>
            </a:r>
            <a:r>
              <a:rPr lang="fr-FR" dirty="0" err="1"/>
              <a:t>recommendations</a:t>
            </a:r>
            <a:r>
              <a:rPr lang="fr-FR" dirty="0"/>
              <a:t> </a:t>
            </a:r>
          </a:p>
        </p:txBody>
      </p:sp>
    </p:spTree>
    <p:extLst>
      <p:ext uri="{BB962C8B-B14F-4D97-AF65-F5344CB8AC3E}">
        <p14:creationId xmlns:p14="http://schemas.microsoft.com/office/powerpoint/2010/main" val="3129221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F9C67">
            <a:alpha val="9598"/>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F4827E-2EE0-224B-88F0-B042DBB42903}"/>
              </a:ext>
            </a:extLst>
          </p:cNvPr>
          <p:cNvSpPr>
            <a:spLocks noGrp="1"/>
          </p:cNvSpPr>
          <p:nvPr>
            <p:ph type="title"/>
          </p:nvPr>
        </p:nvSpPr>
        <p:spPr>
          <a:xfrm>
            <a:off x="628650" y="537795"/>
            <a:ext cx="7886700" cy="341632"/>
          </a:xfrm>
        </p:spPr>
        <p:txBody>
          <a:bodyPr/>
          <a:lstStyle/>
          <a:p>
            <a:r>
              <a:rPr lang="fr-FR"/>
              <a:t>Key questions in social science research</a:t>
            </a:r>
          </a:p>
        </p:txBody>
      </p:sp>
      <p:grpSp>
        <p:nvGrpSpPr>
          <p:cNvPr id="3" name="Groupe 2">
            <a:extLst>
              <a:ext uri="{FF2B5EF4-FFF2-40B4-BE49-F238E27FC236}">
                <a16:creationId xmlns:a16="http://schemas.microsoft.com/office/drawing/2014/main" id="{2417AAFB-B95C-994E-97C4-F7B39F2229F6}"/>
              </a:ext>
            </a:extLst>
          </p:cNvPr>
          <p:cNvGrpSpPr/>
          <p:nvPr/>
        </p:nvGrpSpPr>
        <p:grpSpPr>
          <a:xfrm>
            <a:off x="2215379" y="1132113"/>
            <a:ext cx="4932907" cy="3341189"/>
            <a:chOff x="2215379" y="1132113"/>
            <a:chExt cx="4932907" cy="3341189"/>
          </a:xfrm>
        </p:grpSpPr>
        <p:sp>
          <p:nvSpPr>
            <p:cNvPr id="31" name="Rectangle 30">
              <a:extLst>
                <a:ext uri="{FF2B5EF4-FFF2-40B4-BE49-F238E27FC236}">
                  <a16:creationId xmlns:a16="http://schemas.microsoft.com/office/drawing/2014/main" id="{A60264C4-ECED-3A44-9FBC-9E301B937E50}"/>
                </a:ext>
              </a:extLst>
            </p:cNvPr>
            <p:cNvSpPr/>
            <p:nvPr/>
          </p:nvSpPr>
          <p:spPr>
            <a:xfrm>
              <a:off x="3760932" y="3077987"/>
              <a:ext cx="3387354" cy="488201"/>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6"/>
              </a:pPr>
              <a:r>
                <a:rPr lang="en-US" sz="900">
                  <a:solidFill>
                    <a:srgbClr val="2F9C67"/>
                  </a:solidFill>
                  <a:effectLst/>
                  <a:latin typeface="Open Sans Light" panose="020B0306030504020204" pitchFamily="34" charset="0"/>
                  <a:ea typeface="OpenSans-Light" panose="020B0606030504020204" pitchFamily="34" charset="0"/>
                </a:rPr>
                <a:t>How to ensure that this information goes back to communities? To inform community-level actions and decision-making of the broader response?</a:t>
              </a:r>
              <a:endParaRPr lang="fr-FR" sz="900">
                <a:effectLst/>
                <a:latin typeface="Open Sans Light" panose="020B0306030504020204" pitchFamily="34" charset="0"/>
                <a:ea typeface="OpenSans-Light" panose="020B0606030504020204" pitchFamily="34" charset="0"/>
              </a:endParaRPr>
            </a:p>
          </p:txBody>
        </p:sp>
        <p:sp>
          <p:nvSpPr>
            <p:cNvPr id="32" name="Rectangle 31">
              <a:extLst>
                <a:ext uri="{FF2B5EF4-FFF2-40B4-BE49-F238E27FC236}">
                  <a16:creationId xmlns:a16="http://schemas.microsoft.com/office/drawing/2014/main" id="{98F5491B-A7C6-2B4F-AD08-9AD4D0A97587}"/>
                </a:ext>
              </a:extLst>
            </p:cNvPr>
            <p:cNvSpPr/>
            <p:nvPr/>
          </p:nvSpPr>
          <p:spPr>
            <a:xfrm>
              <a:off x="3760932" y="2632537"/>
              <a:ext cx="3387354" cy="349702"/>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5"/>
              </a:pPr>
              <a:r>
                <a:rPr lang="en-US" sz="900">
                  <a:solidFill>
                    <a:srgbClr val="2F9C67"/>
                  </a:solidFill>
                  <a:effectLst/>
                  <a:latin typeface="Open Sans Light" panose="020B0306030504020204" pitchFamily="34" charset="0"/>
                  <a:ea typeface="OpenSans-Light" panose="020B0606030504020204" pitchFamily="34" charset="0"/>
                </a:rPr>
                <a:t>What methodology and tools should be used to collect and analyse this information?</a:t>
              </a:r>
              <a:endParaRPr lang="fr-FR" sz="900">
                <a:effectLst/>
                <a:latin typeface="Open Sans Light" panose="020B0306030504020204" pitchFamily="34" charset="0"/>
                <a:ea typeface="OpenSans-Light" panose="020B0606030504020204" pitchFamily="34" charset="0"/>
              </a:endParaRPr>
            </a:p>
          </p:txBody>
        </p:sp>
        <p:sp>
          <p:nvSpPr>
            <p:cNvPr id="33" name="Rectangle 32">
              <a:extLst>
                <a:ext uri="{FF2B5EF4-FFF2-40B4-BE49-F238E27FC236}">
                  <a16:creationId xmlns:a16="http://schemas.microsoft.com/office/drawing/2014/main" id="{733B6D42-0B40-CA46-A22B-001A67B5B5C7}"/>
                </a:ext>
              </a:extLst>
            </p:cNvPr>
            <p:cNvSpPr/>
            <p:nvPr/>
          </p:nvSpPr>
          <p:spPr>
            <a:xfrm>
              <a:off x="3760932" y="4109684"/>
              <a:ext cx="3387354" cy="349702"/>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8"/>
              </a:pPr>
              <a:r>
                <a:rPr lang="en-US" sz="900">
                  <a:solidFill>
                    <a:srgbClr val="2F9C67"/>
                  </a:solidFill>
                  <a:effectLst/>
                  <a:latin typeface="Open Sans Light" panose="020B0306030504020204" pitchFamily="34" charset="0"/>
                  <a:ea typeface="OpenSans-Light" panose="020B0606030504020204" pitchFamily="34" charset="0"/>
                </a:rPr>
                <a:t>How to track the information used to ensure that it effectively contributes to operational and strategic priorities? </a:t>
              </a:r>
              <a:endParaRPr lang="fr-FR" sz="900">
                <a:effectLst/>
                <a:latin typeface="Open Sans Light" panose="020B0306030504020204" pitchFamily="34" charset="0"/>
                <a:ea typeface="OpenSans-Light" panose="020B0606030504020204" pitchFamily="34" charset="0"/>
              </a:endParaRPr>
            </a:p>
          </p:txBody>
        </p:sp>
        <p:sp>
          <p:nvSpPr>
            <p:cNvPr id="34" name="Rectangle 33">
              <a:extLst>
                <a:ext uri="{FF2B5EF4-FFF2-40B4-BE49-F238E27FC236}">
                  <a16:creationId xmlns:a16="http://schemas.microsoft.com/office/drawing/2014/main" id="{3601AF4C-F4C1-504C-9057-DA23A1D185D8}"/>
                </a:ext>
              </a:extLst>
            </p:cNvPr>
            <p:cNvSpPr/>
            <p:nvPr/>
          </p:nvSpPr>
          <p:spPr>
            <a:xfrm>
              <a:off x="3760932" y="2304478"/>
              <a:ext cx="3387354" cy="211203"/>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4"/>
              </a:pPr>
              <a:r>
                <a:rPr lang="en-US" sz="900">
                  <a:solidFill>
                    <a:srgbClr val="2F9C67"/>
                  </a:solidFill>
                  <a:effectLst/>
                  <a:latin typeface="Open Sans Light" panose="020B0306030504020204" pitchFamily="34" charset="0"/>
                  <a:ea typeface="OpenSans-Light" panose="020B0606030504020204" pitchFamily="34" charset="0"/>
                </a:rPr>
                <a:t>Who can collect this information?</a:t>
              </a:r>
              <a:endParaRPr lang="fr-FR" sz="900">
                <a:effectLst/>
                <a:latin typeface="Open Sans Light" panose="020B0306030504020204" pitchFamily="34" charset="0"/>
                <a:ea typeface="OpenSans-Light" panose="020B0606030504020204" pitchFamily="34" charset="0"/>
              </a:endParaRPr>
            </a:p>
          </p:txBody>
        </p:sp>
        <p:sp>
          <p:nvSpPr>
            <p:cNvPr id="35" name="Rectangle 34">
              <a:extLst>
                <a:ext uri="{FF2B5EF4-FFF2-40B4-BE49-F238E27FC236}">
                  <a16:creationId xmlns:a16="http://schemas.microsoft.com/office/drawing/2014/main" id="{90264384-3DA6-D04A-8F88-383001CDAD20}"/>
                </a:ext>
              </a:extLst>
            </p:cNvPr>
            <p:cNvSpPr/>
            <p:nvPr/>
          </p:nvSpPr>
          <p:spPr>
            <a:xfrm>
              <a:off x="3760932" y="1840161"/>
              <a:ext cx="3387354" cy="349702"/>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3"/>
              </a:pPr>
              <a:r>
                <a:rPr lang="en-US" sz="900">
                  <a:solidFill>
                    <a:srgbClr val="2F9C67"/>
                  </a:solidFill>
                  <a:effectLst/>
                  <a:latin typeface="Open Sans Light" panose="020B0306030504020204" pitchFamily="34" charset="0"/>
                  <a:ea typeface="OpenSans-Light" panose="020B0606030504020204" pitchFamily="34" charset="0"/>
                </a:rPr>
                <a:t>Does this information already exist? Is there a related needs assessment or study? </a:t>
              </a:r>
              <a:endParaRPr lang="fr-FR" sz="900">
                <a:effectLst/>
                <a:latin typeface="Open Sans Light" panose="020B0306030504020204" pitchFamily="34" charset="0"/>
                <a:ea typeface="OpenSans-Light" panose="020B0606030504020204" pitchFamily="34" charset="0"/>
              </a:endParaRPr>
            </a:p>
          </p:txBody>
        </p:sp>
        <p:sp>
          <p:nvSpPr>
            <p:cNvPr id="36" name="Rectangle 35">
              <a:extLst>
                <a:ext uri="{FF2B5EF4-FFF2-40B4-BE49-F238E27FC236}">
                  <a16:creationId xmlns:a16="http://schemas.microsoft.com/office/drawing/2014/main" id="{644776CA-0C54-1A4D-B2E1-85C2A1C8D87D}"/>
                </a:ext>
              </a:extLst>
            </p:cNvPr>
            <p:cNvSpPr/>
            <p:nvPr/>
          </p:nvSpPr>
          <p:spPr>
            <a:xfrm>
              <a:off x="3760932" y="1159934"/>
              <a:ext cx="3387354" cy="211203"/>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a:pPr>
              <a:r>
                <a:rPr lang="en-US" sz="900">
                  <a:solidFill>
                    <a:srgbClr val="2F9C67"/>
                  </a:solidFill>
                  <a:effectLst/>
                  <a:latin typeface="Open Sans Light" panose="020B0306030504020204" pitchFamily="34" charset="0"/>
                  <a:ea typeface="OpenSans-Light" panose="020B0606030504020204" pitchFamily="34" charset="0"/>
                </a:rPr>
                <a:t>What information is needed? </a:t>
              </a:r>
              <a:endParaRPr lang="fr-FR" sz="900">
                <a:effectLst/>
                <a:latin typeface="Open Sans Light" panose="020B0306030504020204" pitchFamily="34" charset="0"/>
                <a:ea typeface="OpenSans-Light" panose="020B0606030504020204" pitchFamily="34" charset="0"/>
              </a:endParaRPr>
            </a:p>
          </p:txBody>
        </p:sp>
        <p:sp>
          <p:nvSpPr>
            <p:cNvPr id="37" name="Rectangle 36">
              <a:extLst>
                <a:ext uri="{FF2B5EF4-FFF2-40B4-BE49-F238E27FC236}">
                  <a16:creationId xmlns:a16="http://schemas.microsoft.com/office/drawing/2014/main" id="{E0EBB79E-1532-4548-AF15-4FA509B10429}"/>
                </a:ext>
              </a:extLst>
            </p:cNvPr>
            <p:cNvSpPr/>
            <p:nvPr/>
          </p:nvSpPr>
          <p:spPr>
            <a:xfrm>
              <a:off x="2215379" y="1132113"/>
              <a:ext cx="1070638" cy="3341189"/>
            </a:xfrm>
            <a:prstGeom prst="rect">
              <a:avLst/>
            </a:prstGeom>
            <a:solidFill>
              <a:srgbClr val="204669"/>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108000" numCol="1" spcCol="0" rtlCol="0" fromWordArt="0" anchor="ctr" anchorCtr="0" forceAA="0" compatLnSpc="1">
              <a:prstTxWarp prst="textNoShape">
                <a:avLst/>
              </a:prstTxWarp>
              <a:noAutofit/>
            </a:bodyPr>
            <a:lstStyle/>
            <a:p>
              <a:pPr algn="ctr"/>
              <a:r>
                <a:rPr lang="en-US" sz="1100" b="1">
                  <a:solidFill>
                    <a:srgbClr val="FFFFFF"/>
                  </a:solidFill>
                  <a:effectLst/>
                  <a:latin typeface="Open Sans Semibold" panose="020B0606030504020204" pitchFamily="34" charset="0"/>
                  <a:ea typeface="OpenSans-Light" panose="020B0606030504020204" pitchFamily="34" charset="0"/>
                </a:rPr>
                <a:t>DATA TO ACTION:</a:t>
              </a:r>
              <a:r>
                <a:rPr lang="en-US" sz="900">
                  <a:solidFill>
                    <a:srgbClr val="FFFFFF"/>
                  </a:solidFill>
                  <a:effectLst/>
                  <a:latin typeface="Open Sans Light" panose="020B0306030504020204" pitchFamily="34" charset="0"/>
                  <a:ea typeface="OpenSans-Light" panose="020B0606030504020204" pitchFamily="34" charset="0"/>
                </a:rPr>
                <a:t> </a:t>
              </a:r>
              <a:br>
                <a:rPr lang="en-US" sz="900">
                  <a:solidFill>
                    <a:srgbClr val="FFFFFF"/>
                  </a:solidFill>
                  <a:effectLst/>
                  <a:latin typeface="Open Sans Light" panose="020B0306030504020204" pitchFamily="34" charset="0"/>
                  <a:ea typeface="OpenSans-Light" panose="020B0606030504020204" pitchFamily="34" charset="0"/>
                </a:rPr>
              </a:br>
              <a:endParaRPr lang="fr-FR" sz="900">
                <a:effectLst/>
                <a:latin typeface="Open Sans Light" panose="020B0306030504020204" pitchFamily="34" charset="0"/>
                <a:ea typeface="OpenSans-Light" panose="020B0606030504020204" pitchFamily="34" charset="0"/>
              </a:endParaRPr>
            </a:p>
            <a:p>
              <a:pPr algn="ctr"/>
              <a:r>
                <a:rPr lang="en-US" sz="900">
                  <a:solidFill>
                    <a:srgbClr val="FFFFFF"/>
                  </a:solidFill>
                  <a:effectLst/>
                  <a:latin typeface="Open Sans Light" panose="020B0306030504020204" pitchFamily="34" charset="0"/>
                  <a:ea typeface="OpenSans-Light" panose="020B0606030504020204" pitchFamily="34" charset="0"/>
                </a:rPr>
                <a:t>Key questions in social science research</a:t>
              </a:r>
              <a:endParaRPr lang="fr-FR" sz="900">
                <a:effectLst/>
                <a:latin typeface="Open Sans Light" panose="020B0306030504020204" pitchFamily="34" charset="0"/>
                <a:ea typeface="OpenSans-Light" panose="020B0606030504020204" pitchFamily="34" charset="0"/>
              </a:endParaRPr>
            </a:p>
            <a:p>
              <a:pPr algn="ctr"/>
              <a:r>
                <a:rPr lang="en-US" sz="1100">
                  <a:effectLst/>
                  <a:latin typeface="OpenSans-Light" panose="020B0606030504020204" pitchFamily="34" charset="0"/>
                  <a:ea typeface="OpenSans-Light" panose="020B0606030504020204" pitchFamily="34" charset="0"/>
                </a:rPr>
                <a:t> </a:t>
              </a:r>
              <a:endParaRPr lang="fr-FR" sz="1100">
                <a:effectLst/>
                <a:latin typeface="OpenSans-Light" panose="020B0606030504020204" pitchFamily="34" charset="0"/>
                <a:ea typeface="OpenSans-Light" panose="020B0606030504020204" pitchFamily="34" charset="0"/>
              </a:endParaRPr>
            </a:p>
          </p:txBody>
        </p:sp>
        <p:sp>
          <p:nvSpPr>
            <p:cNvPr id="38" name="Rectangle 37">
              <a:extLst>
                <a:ext uri="{FF2B5EF4-FFF2-40B4-BE49-F238E27FC236}">
                  <a16:creationId xmlns:a16="http://schemas.microsoft.com/office/drawing/2014/main" id="{E4AA4F4E-16B8-D248-B289-BD228E162B4E}"/>
                </a:ext>
              </a:extLst>
            </p:cNvPr>
            <p:cNvSpPr/>
            <p:nvPr/>
          </p:nvSpPr>
          <p:spPr>
            <a:xfrm>
              <a:off x="3760932" y="1502319"/>
              <a:ext cx="3387354" cy="211203"/>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2"/>
              </a:pPr>
              <a:r>
                <a:rPr lang="en-US" sz="900">
                  <a:solidFill>
                    <a:srgbClr val="2F9C67"/>
                  </a:solidFill>
                  <a:effectLst/>
                  <a:latin typeface="Open Sans Light" panose="020B0306030504020204" pitchFamily="34" charset="0"/>
                  <a:ea typeface="OpenSans-Light" panose="020B0606030504020204" pitchFamily="34" charset="0"/>
                </a:rPr>
                <a:t>Who needs this information? </a:t>
              </a:r>
              <a:endParaRPr lang="fr-FR" sz="900">
                <a:effectLst/>
                <a:latin typeface="Open Sans Light" panose="020B0306030504020204" pitchFamily="34" charset="0"/>
                <a:ea typeface="OpenSans-Light" panose="020B0606030504020204" pitchFamily="34" charset="0"/>
              </a:endParaRPr>
            </a:p>
          </p:txBody>
        </p:sp>
        <p:cxnSp>
          <p:nvCxnSpPr>
            <p:cNvPr id="39" name="Connecteur droit 38">
              <a:extLst>
                <a:ext uri="{FF2B5EF4-FFF2-40B4-BE49-F238E27FC236}">
                  <a16:creationId xmlns:a16="http://schemas.microsoft.com/office/drawing/2014/main" id="{5E5A3B03-00EC-EA45-91BE-AE0844467961}"/>
                </a:ext>
              </a:extLst>
            </p:cNvPr>
            <p:cNvCxnSpPr/>
            <p:nvPr/>
          </p:nvCxnSpPr>
          <p:spPr>
            <a:xfrm>
              <a:off x="3281616" y="2892950"/>
              <a:ext cx="25286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82D901A6-DFDE-C84C-AE6A-3D1EC81A7F02}"/>
                </a:ext>
              </a:extLst>
            </p:cNvPr>
            <p:cNvCxnSpPr/>
            <p:nvPr/>
          </p:nvCxnSpPr>
          <p:spPr>
            <a:xfrm flipV="1">
              <a:off x="3535947" y="1278849"/>
              <a:ext cx="0" cy="3002228"/>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F79861C-4E63-344C-9817-0458D336A910}"/>
                </a:ext>
              </a:extLst>
            </p:cNvPr>
            <p:cNvCxnSpPr/>
            <p:nvPr/>
          </p:nvCxnSpPr>
          <p:spPr>
            <a:xfrm>
              <a:off x="3535947" y="127884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F0C2B6AF-F7E4-704C-AFAE-DB17E50F62B8}"/>
                </a:ext>
              </a:extLst>
            </p:cNvPr>
            <p:cNvCxnSpPr/>
            <p:nvPr/>
          </p:nvCxnSpPr>
          <p:spPr>
            <a:xfrm>
              <a:off x="3535947" y="4282056"/>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C28FF6BD-C7CF-444B-A86D-30CD160B44D7}"/>
                </a:ext>
              </a:extLst>
            </p:cNvPr>
            <p:cNvCxnSpPr/>
            <p:nvPr/>
          </p:nvCxnSpPr>
          <p:spPr>
            <a:xfrm flipH="1">
              <a:off x="3535947" y="1611452"/>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3C4238E-6F5B-AC43-BFA0-ABD082F953C5}"/>
                </a:ext>
              </a:extLst>
            </p:cNvPr>
            <p:cNvCxnSpPr/>
            <p:nvPr/>
          </p:nvCxnSpPr>
          <p:spPr>
            <a:xfrm flipH="1">
              <a:off x="3535947" y="2012532"/>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8E54A063-055F-A946-89B8-CF45246784E3}"/>
                </a:ext>
              </a:extLst>
            </p:cNvPr>
            <p:cNvCxnSpPr/>
            <p:nvPr/>
          </p:nvCxnSpPr>
          <p:spPr>
            <a:xfrm flipH="1">
              <a:off x="3535947" y="240382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693B02D-7805-4348-A85C-23D4395C5553}"/>
                </a:ext>
              </a:extLst>
            </p:cNvPr>
            <p:cNvCxnSpPr/>
            <p:nvPr/>
          </p:nvCxnSpPr>
          <p:spPr>
            <a:xfrm flipH="1">
              <a:off x="3535947" y="276577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440C05D-6EA5-9240-A73E-FA6CBAE03684}"/>
                </a:ext>
              </a:extLst>
            </p:cNvPr>
            <p:cNvSpPr/>
            <p:nvPr/>
          </p:nvSpPr>
          <p:spPr>
            <a:xfrm>
              <a:off x="3760932" y="3649910"/>
              <a:ext cx="3387354" cy="349702"/>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7"/>
              </a:pPr>
              <a:r>
                <a:rPr lang="en-US" sz="900">
                  <a:solidFill>
                    <a:srgbClr val="2F9C67"/>
                  </a:solidFill>
                  <a:effectLst/>
                  <a:latin typeface="Open Sans Light" panose="020B0306030504020204" pitchFamily="34" charset="0"/>
                  <a:ea typeface="OpenSans-Light" panose="020B0606030504020204" pitchFamily="34" charset="0"/>
                </a:rPr>
                <a:t>How to ensure that the information is used to make operational and/or strategic decisions? </a:t>
              </a:r>
              <a:endParaRPr lang="fr-FR" sz="900">
                <a:effectLst/>
                <a:latin typeface="Open Sans Light" panose="020B0306030504020204" pitchFamily="34" charset="0"/>
                <a:ea typeface="OpenSans-Light" panose="020B0606030504020204" pitchFamily="34" charset="0"/>
              </a:endParaRPr>
            </a:p>
          </p:txBody>
        </p:sp>
        <p:cxnSp>
          <p:nvCxnSpPr>
            <p:cNvPr id="48" name="Connecteur droit 47">
              <a:extLst>
                <a:ext uri="{FF2B5EF4-FFF2-40B4-BE49-F238E27FC236}">
                  <a16:creationId xmlns:a16="http://schemas.microsoft.com/office/drawing/2014/main" id="{1F3E2474-C457-C74F-851F-13935DA42E8D}"/>
                </a:ext>
              </a:extLst>
            </p:cNvPr>
            <p:cNvCxnSpPr/>
            <p:nvPr/>
          </p:nvCxnSpPr>
          <p:spPr>
            <a:xfrm flipH="1">
              <a:off x="3535947" y="3294030"/>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A91C7C8-D6E0-0F44-92C4-424EDF1BAB72}"/>
                </a:ext>
              </a:extLst>
            </p:cNvPr>
            <p:cNvCxnSpPr/>
            <p:nvPr/>
          </p:nvCxnSpPr>
          <p:spPr>
            <a:xfrm flipH="1">
              <a:off x="3535947" y="3861411"/>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219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F7B119-1342-234A-9CB2-F0493F4EF7C2}"/>
              </a:ext>
            </a:extLst>
          </p:cNvPr>
          <p:cNvSpPr>
            <a:spLocks noGrp="1"/>
          </p:cNvSpPr>
          <p:nvPr>
            <p:ph type="title"/>
          </p:nvPr>
        </p:nvSpPr>
        <p:spPr>
          <a:xfrm>
            <a:off x="628650" y="537795"/>
            <a:ext cx="7886700" cy="341632"/>
          </a:xfrm>
        </p:spPr>
        <p:txBody>
          <a:bodyPr/>
          <a:lstStyle/>
          <a:p>
            <a:r>
              <a:rPr lang="fr-FR"/>
              <a:t>Evidence</a:t>
            </a:r>
          </a:p>
        </p:txBody>
      </p:sp>
      <p:sp>
        <p:nvSpPr>
          <p:cNvPr id="3" name="Espace réservé du contenu 2">
            <a:extLst>
              <a:ext uri="{FF2B5EF4-FFF2-40B4-BE49-F238E27FC236}">
                <a16:creationId xmlns:a16="http://schemas.microsoft.com/office/drawing/2014/main" id="{1484AE97-88A9-A344-B5C4-366432F8C3AC}"/>
              </a:ext>
            </a:extLst>
          </p:cNvPr>
          <p:cNvSpPr>
            <a:spLocks noGrp="1"/>
          </p:cNvSpPr>
          <p:nvPr>
            <p:ph idx="1"/>
          </p:nvPr>
        </p:nvSpPr>
        <p:spPr>
          <a:xfrm>
            <a:off x="628650" y="1369219"/>
            <a:ext cx="4761106" cy="3263504"/>
          </a:xfrm>
        </p:spPr>
        <p:txBody>
          <a:bodyPr/>
          <a:lstStyle/>
          <a:p>
            <a:r>
              <a:rPr lang="fr-FR"/>
              <a:t>How would you define evidence?</a:t>
            </a:r>
          </a:p>
          <a:p>
            <a:endParaRPr lang="fr-FR"/>
          </a:p>
          <a:p>
            <a:pPr marL="0" indent="0">
              <a:buNone/>
            </a:pPr>
            <a:r>
              <a:rPr lang="fr-FR" b="1">
                <a:solidFill>
                  <a:srgbClr val="204669"/>
                </a:solidFill>
                <a:latin typeface="Montserrat SemiBold" pitchFamily="2" charset="77"/>
              </a:rPr>
              <a:t>Synthesizing evidence is the process of bringing together the different information available on a topic </a:t>
            </a:r>
          </a:p>
          <a:p>
            <a:endParaRPr lang="fr-FR"/>
          </a:p>
        </p:txBody>
      </p:sp>
    </p:spTree>
    <p:extLst>
      <p:ext uri="{BB962C8B-B14F-4D97-AF65-F5344CB8AC3E}">
        <p14:creationId xmlns:p14="http://schemas.microsoft.com/office/powerpoint/2010/main" val="235833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p:txBody>
          <a:bodyPr/>
          <a:lstStyle/>
          <a:p>
            <a:r>
              <a:rPr lang="fr-FR"/>
              <a:t>Evidence</a:t>
            </a:r>
          </a:p>
        </p:txBody>
      </p:sp>
      <p:sp>
        <p:nvSpPr>
          <p:cNvPr id="4" name="Espace réservé du contenu 3">
            <a:extLst>
              <a:ext uri="{FF2B5EF4-FFF2-40B4-BE49-F238E27FC236}">
                <a16:creationId xmlns:a16="http://schemas.microsoft.com/office/drawing/2014/main" id="{B53FAC49-B86E-EF4C-ACA1-7CEDCCA1D6F7}"/>
              </a:ext>
            </a:extLst>
          </p:cNvPr>
          <p:cNvSpPr>
            <a:spLocks noGrp="1"/>
          </p:cNvSpPr>
          <p:nvPr>
            <p:ph idx="1"/>
          </p:nvPr>
        </p:nvSpPr>
        <p:spPr/>
        <p:txBody>
          <a:bodyPr/>
          <a:lstStyle/>
          <a:p>
            <a:pPr marL="0" indent="0">
              <a:buNone/>
            </a:pPr>
            <a:r>
              <a:rPr lang="fr-FR"/>
              <a:t>What are the different types of evidence we might bring together?</a:t>
            </a:r>
          </a:p>
          <a:p>
            <a:pPr marL="285750" lvl="0" indent="-285750"/>
            <a:r>
              <a:rPr lang="en-GB" dirty="0"/>
              <a:t>Situation reports (</a:t>
            </a:r>
            <a:r>
              <a:rPr lang="en-GB" dirty="0" err="1"/>
              <a:t>SitReps</a:t>
            </a:r>
            <a:r>
              <a:rPr lang="en-GB" dirty="0"/>
              <a:t>)</a:t>
            </a:r>
            <a:endParaRPr lang="en-US" dirty="0"/>
          </a:p>
          <a:p>
            <a:pPr marL="285750" lvl="0" indent="-285750"/>
            <a:r>
              <a:rPr lang="en-GB" dirty="0"/>
              <a:t>Cluster reports or dashboards</a:t>
            </a:r>
            <a:endParaRPr lang="en-US" dirty="0"/>
          </a:p>
          <a:p>
            <a:pPr marL="285750" lvl="0" indent="-285750"/>
            <a:r>
              <a:rPr lang="en-GB" dirty="0"/>
              <a:t>Data regularly produced by key responding agencies (UNICEF, WHO, IFRC)</a:t>
            </a:r>
            <a:endParaRPr lang="en-US" dirty="0"/>
          </a:p>
          <a:p>
            <a:pPr marL="285750" lvl="0" indent="-285750"/>
            <a:r>
              <a:rPr lang="en-GB" dirty="0"/>
              <a:t>Health system data</a:t>
            </a:r>
            <a:endParaRPr lang="en-US" dirty="0"/>
          </a:p>
          <a:p>
            <a:pPr marL="285750" lvl="0" indent="-285750"/>
            <a:r>
              <a:rPr lang="en-GB" dirty="0"/>
              <a:t>Articles published in journals</a:t>
            </a:r>
            <a:endParaRPr lang="en-US" dirty="0"/>
          </a:p>
          <a:p>
            <a:pPr marL="285750" lvl="0" indent="-285750"/>
            <a:r>
              <a:rPr lang="en-GB" dirty="0"/>
              <a:t>Grey literature </a:t>
            </a:r>
          </a:p>
          <a:p>
            <a:pPr marL="285750" lvl="0" indent="-285750"/>
            <a:r>
              <a:rPr lang="en-GB" dirty="0"/>
              <a:t>Relevant websites (e.g. </a:t>
            </a:r>
            <a:r>
              <a:rPr lang="en-GB" u="sng" dirty="0">
                <a:hlinkClick r:id="rId2"/>
              </a:rPr>
              <a:t>Social Science in Humanitarian Action Platform</a:t>
            </a:r>
            <a:r>
              <a:rPr lang="en-GB" u="sng" dirty="0"/>
              <a:t>)</a:t>
            </a:r>
            <a:endParaRPr lang="en-US" dirty="0"/>
          </a:p>
          <a:p>
            <a:pPr marL="285750" lvl="0" indent="-285750"/>
            <a:r>
              <a:rPr lang="en-GB" dirty="0"/>
              <a:t>Policies (public policies, guidelines, frameworks produced by governmental orgs)</a:t>
            </a:r>
            <a:endParaRPr lang="en-US" dirty="0"/>
          </a:p>
          <a:p>
            <a:pPr marL="285750" lvl="0" indent="-285750"/>
            <a:r>
              <a:rPr lang="en-GB" dirty="0"/>
              <a:t>Media (articles published in newspapers and magazines)</a:t>
            </a:r>
            <a:endParaRPr lang="en-US" dirty="0"/>
          </a:p>
          <a:p>
            <a:pPr marL="285750" lvl="0" indent="-285750"/>
            <a:r>
              <a:rPr lang="en-GB" dirty="0"/>
              <a:t>Reports (published and unpublished)</a:t>
            </a:r>
            <a:endParaRPr lang="en-US" dirty="0"/>
          </a:p>
          <a:p>
            <a:endParaRPr lang="fr-FR"/>
          </a:p>
        </p:txBody>
      </p:sp>
      <p:sp>
        <p:nvSpPr>
          <p:cNvPr id="6" name="Ellipse 5">
            <a:extLst>
              <a:ext uri="{FF2B5EF4-FFF2-40B4-BE49-F238E27FC236}">
                <a16:creationId xmlns:a16="http://schemas.microsoft.com/office/drawing/2014/main" id="{DC81332D-F0C4-F347-A037-3EEDD9501423}"/>
              </a:ext>
            </a:extLst>
          </p:cNvPr>
          <p:cNvSpPr/>
          <p:nvPr/>
        </p:nvSpPr>
        <p:spPr>
          <a:xfrm>
            <a:off x="7103356" y="367818"/>
            <a:ext cx="1584176" cy="1584176"/>
          </a:xfrm>
          <a:prstGeom prst="ellipse">
            <a:avLst/>
          </a:prstGeom>
          <a:solidFill>
            <a:srgbClr val="204669">
              <a:alpha val="10000"/>
            </a:srgbClr>
          </a:solidFill>
          <a:ln w="6350">
            <a:solidFill>
              <a:srgbClr val="204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44A88E9-3064-6342-AA70-F579CCA96520}"/>
              </a:ext>
            </a:extLst>
          </p:cNvPr>
          <p:cNvPicPr>
            <a:picLocks noChangeAspect="1"/>
          </p:cNvPicPr>
          <p:nvPr/>
        </p:nvPicPr>
        <p:blipFill>
          <a:blip r:embed="rId3"/>
          <a:stretch>
            <a:fillRect/>
          </a:stretch>
        </p:blipFill>
        <p:spPr>
          <a:xfrm>
            <a:off x="7456626" y="627534"/>
            <a:ext cx="807638" cy="1093266"/>
          </a:xfrm>
          <a:prstGeom prst="rect">
            <a:avLst/>
          </a:prstGeom>
        </p:spPr>
      </p:pic>
    </p:spTree>
    <p:extLst>
      <p:ext uri="{BB962C8B-B14F-4D97-AF65-F5344CB8AC3E}">
        <p14:creationId xmlns:p14="http://schemas.microsoft.com/office/powerpoint/2010/main" val="754083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96F47-2EA6-064D-BDEB-D3961F652D55}"/>
              </a:ext>
            </a:extLst>
          </p:cNvPr>
          <p:cNvSpPr>
            <a:spLocks noGrp="1"/>
          </p:cNvSpPr>
          <p:nvPr>
            <p:ph type="title"/>
          </p:nvPr>
        </p:nvSpPr>
        <p:spPr>
          <a:xfrm>
            <a:off x="628650" y="537795"/>
            <a:ext cx="7886700" cy="341632"/>
          </a:xfrm>
        </p:spPr>
        <p:txBody>
          <a:bodyPr/>
          <a:lstStyle/>
          <a:p>
            <a:r>
              <a:rPr lang="fr-FR"/>
              <a:t>What is the purpose of evidence synthesis?</a:t>
            </a:r>
          </a:p>
        </p:txBody>
      </p:sp>
      <p:sp>
        <p:nvSpPr>
          <p:cNvPr id="3" name="Espace réservé du contenu 2">
            <a:extLst>
              <a:ext uri="{FF2B5EF4-FFF2-40B4-BE49-F238E27FC236}">
                <a16:creationId xmlns:a16="http://schemas.microsoft.com/office/drawing/2014/main" id="{0301B60C-D8DE-F244-BD1C-F9257E1D4B89}"/>
              </a:ext>
            </a:extLst>
          </p:cNvPr>
          <p:cNvSpPr>
            <a:spLocks noGrp="1"/>
          </p:cNvSpPr>
          <p:nvPr>
            <p:ph idx="1"/>
          </p:nvPr>
        </p:nvSpPr>
        <p:spPr>
          <a:xfrm>
            <a:off x="628651" y="1369219"/>
            <a:ext cx="6359448" cy="3263504"/>
          </a:xfrm>
        </p:spPr>
        <p:txBody>
          <a:bodyPr>
            <a:normAutofit/>
          </a:bodyPr>
          <a:lstStyle/>
          <a:p>
            <a:r>
              <a:rPr lang="fr-FR"/>
              <a:t>An important first step in the evidence synthesis is the establishment of a clear aim. The aim can help the review team determine the scope of the synthesis and the best approach to select and review the existing evidence.</a:t>
            </a:r>
          </a:p>
          <a:p>
            <a:r>
              <a:rPr lang="fr-FR"/>
              <a:t>The scope of a review is normally decided through the development of questions that guide the development of the synthesis.</a:t>
            </a:r>
          </a:p>
          <a:p>
            <a:r>
              <a:rPr lang="fr-FR"/>
              <a:t>If the evidence synthesis will be used to generate findings that can be translated into changes in policy or practice, it is good practice to involve all relevant stakeholders in the process of defining the research questions.</a:t>
            </a:r>
          </a:p>
          <a:p>
            <a:r>
              <a:rPr lang="fr-FR"/>
              <a:t>During a humanitarian crisis an important consideration will be how quickly you can collect the information that you need to synthesize so that it can inform response activities. Your approach should be tailored to the needs and urgency of the situation.</a:t>
            </a:r>
          </a:p>
        </p:txBody>
      </p:sp>
    </p:spTree>
    <p:extLst>
      <p:ext uri="{BB962C8B-B14F-4D97-AF65-F5344CB8AC3E}">
        <p14:creationId xmlns:p14="http://schemas.microsoft.com/office/powerpoint/2010/main" val="3498512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p:txBody>
          <a:bodyPr/>
          <a:lstStyle/>
          <a:p>
            <a:r>
              <a:rPr lang="fr-FR"/>
              <a:t>What is the purpose of evidence synthesis?</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628651" y="1369218"/>
            <a:ext cx="6474706" cy="3228661"/>
          </a:xfrm>
        </p:spPr>
        <p:txBody>
          <a:bodyPr>
            <a:normAutofit/>
          </a:bodyPr>
          <a:lstStyle/>
          <a:p>
            <a:pPr marL="0" indent="0">
              <a:spcBef>
                <a:spcPts val="0"/>
              </a:spcBef>
              <a:buNone/>
            </a:pPr>
            <a:r>
              <a:rPr lang="en-GB" b="1" dirty="0">
                <a:solidFill>
                  <a:schemeClr val="accent5">
                    <a:lumMod val="50000"/>
                  </a:schemeClr>
                </a:solidFill>
                <a:latin typeface="Montserrat" pitchFamily="2" charset="77"/>
              </a:rPr>
              <a:t>Case example</a:t>
            </a:r>
          </a:p>
          <a:p>
            <a:pPr marL="0" indent="0">
              <a:spcBef>
                <a:spcPts val="0"/>
              </a:spcBef>
              <a:spcAft>
                <a:spcPts val="600"/>
              </a:spcAft>
              <a:buNone/>
            </a:pPr>
            <a:r>
              <a:rPr lang="en-US" u="sng" dirty="0">
                <a:hlinkClick r:id="rId2"/>
              </a:rPr>
              <a:t>‘Training and redeployment of health care professionals to intensive care during COVID-19: A systematic review’</a:t>
            </a:r>
            <a:r>
              <a:rPr lang="en-US" dirty="0"/>
              <a:t> (</a:t>
            </a:r>
            <a:r>
              <a:rPr lang="en-US" b="1" dirty="0">
                <a:solidFill>
                  <a:srgbClr val="002060"/>
                </a:solidFill>
              </a:rPr>
              <a:t>Handout 1</a:t>
            </a:r>
            <a:r>
              <a:rPr lang="en-US" dirty="0"/>
              <a:t>)</a:t>
            </a:r>
          </a:p>
          <a:p>
            <a:pPr marL="0" indent="0">
              <a:spcBef>
                <a:spcPts val="0"/>
              </a:spcBef>
              <a:spcAft>
                <a:spcPts val="600"/>
              </a:spcAft>
              <a:buNone/>
            </a:pPr>
            <a:r>
              <a:rPr lang="en-GB"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Aim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a:p>
            <a:pPr marL="355600">
              <a:spcBef>
                <a:spcPts val="0"/>
              </a:spcBef>
              <a:spcAft>
                <a:spcPts val="600"/>
              </a:spcAft>
            </a:pPr>
            <a:r>
              <a:rPr lang="en-GB" dirty="0">
                <a:solidFill>
                  <a:srgbClr val="000000"/>
                </a:solidFill>
                <a:ea typeface="Times New Roman" panose="02020603050405020304" pitchFamily="18" charset="0"/>
              </a:rPr>
              <a:t>The aim of this review was to provide a detailed understanding of the characteristics of redeployment to Intensive Care </a:t>
            </a:r>
            <a:r>
              <a:rPr lang="en-GB" dirty="0">
                <a:ea typeface="Times New Roman" panose="02020603050405020304" pitchFamily="18" charset="0"/>
              </a:rPr>
              <a:t>Units (</a:t>
            </a:r>
            <a:r>
              <a:rPr lang="en-GB" dirty="0">
                <a:solidFill>
                  <a:srgbClr val="000000"/>
                </a:solidFill>
                <a:ea typeface="Times New Roman" panose="02020603050405020304" pitchFamily="18" charset="0"/>
              </a:rPr>
              <a:t>ICUs) and training provision during the first year of the COVID-19 pandemic. It sought to identify what worked in redeployment and training, and what are concerns with redeployment </a:t>
            </a:r>
            <a:r>
              <a:rPr lang="en-GB" dirty="0">
                <a:ea typeface="Times New Roman" panose="02020603050405020304" pitchFamily="18" charset="0"/>
              </a:rPr>
              <a:t>planning going forward.</a:t>
            </a:r>
          </a:p>
          <a:p>
            <a:pPr marL="0" indent="0">
              <a:spcBef>
                <a:spcPts val="0"/>
              </a:spcBef>
              <a:buNone/>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 Research questions guiding the review were:</a:t>
            </a:r>
          </a:p>
          <a:p>
            <a:pPr marL="355600">
              <a:spcBef>
                <a:spcPts val="0"/>
              </a:spcBef>
            </a:pPr>
            <a:r>
              <a:rPr lang="en-GB" dirty="0">
                <a:solidFill>
                  <a:srgbClr val="000000"/>
                </a:solidFill>
                <a:ea typeface="Times New Roman" panose="02020603050405020304" pitchFamily="18" charset="0"/>
              </a:rPr>
              <a:t>What were the main strategies developed to redeploy staff to ICU?</a:t>
            </a:r>
            <a:endParaRPr lang="en-GB" dirty="0">
              <a:ea typeface="Times New Roman" panose="02020603050405020304" pitchFamily="18" charset="0"/>
            </a:endParaRPr>
          </a:p>
          <a:p>
            <a:pPr marL="355600">
              <a:spcBef>
                <a:spcPts val="0"/>
              </a:spcBef>
            </a:pPr>
            <a:r>
              <a:rPr lang="en-GB" dirty="0">
                <a:solidFill>
                  <a:srgbClr val="000000"/>
                </a:solidFill>
                <a:ea typeface="Times New Roman" panose="02020603050405020304" pitchFamily="18" charset="0"/>
              </a:rPr>
              <a:t>What were the principles of redeployment?</a:t>
            </a:r>
            <a:endParaRPr lang="en-GB" dirty="0">
              <a:ea typeface="Times New Roman" panose="02020603050405020304" pitchFamily="18" charset="0"/>
            </a:endParaRPr>
          </a:p>
          <a:p>
            <a:pPr marL="355600">
              <a:spcBef>
                <a:spcPts val="0"/>
              </a:spcBef>
            </a:pPr>
            <a:r>
              <a:rPr lang="en-GB" dirty="0">
                <a:solidFill>
                  <a:srgbClr val="000000"/>
                </a:solidFill>
                <a:ea typeface="Times New Roman" panose="02020603050405020304" pitchFamily="18" charset="0"/>
              </a:rPr>
              <a:t>What were redeployed staff experiences and perceived training needs?</a:t>
            </a:r>
            <a:endParaRPr lang="en-GB" dirty="0">
              <a:ea typeface="Times New Roman" panose="02020603050405020304" pitchFamily="18" charset="0"/>
            </a:endParaRPr>
          </a:p>
          <a:p>
            <a:pPr marL="355600">
              <a:spcBef>
                <a:spcPts val="0"/>
              </a:spcBef>
            </a:pPr>
            <a:r>
              <a:rPr lang="en-GB" dirty="0">
                <a:solidFill>
                  <a:srgbClr val="000000"/>
                </a:solidFill>
                <a:ea typeface="Times New Roman" panose="02020603050405020304" pitchFamily="18" charset="0"/>
              </a:rPr>
              <a:t>How were these needs addressed?</a:t>
            </a:r>
            <a:endParaRPr lang="en-GB" dirty="0">
              <a:ea typeface="Times New Roman" panose="02020603050405020304" pitchFamily="18" charset="0"/>
            </a:endParaRPr>
          </a:p>
          <a:p>
            <a:pPr marL="355600">
              <a:spcBef>
                <a:spcPts val="0"/>
              </a:spcBef>
            </a:pPr>
            <a:r>
              <a:rPr lang="en-GB" dirty="0">
                <a:solidFill>
                  <a:srgbClr val="000000"/>
                </a:solidFill>
                <a:ea typeface="Times New Roman" panose="02020603050405020304" pitchFamily="18" charset="0"/>
              </a:rPr>
              <a:t>What worked for redeployment and training?</a:t>
            </a:r>
            <a:endParaRPr lang="en-GB" dirty="0">
              <a:ea typeface="Times New Roman" panose="02020603050405020304" pitchFamily="18" charset="0"/>
            </a:endParaRPr>
          </a:p>
        </p:txBody>
      </p:sp>
      <p:sp>
        <p:nvSpPr>
          <p:cNvPr id="10" name="Ellipse 9">
            <a:extLst>
              <a:ext uri="{FF2B5EF4-FFF2-40B4-BE49-F238E27FC236}">
                <a16:creationId xmlns:a16="http://schemas.microsoft.com/office/drawing/2014/main" id="{AAA36822-4B2F-9147-9B3A-6DE8B9BC8811}"/>
              </a:ext>
            </a:extLst>
          </p:cNvPr>
          <p:cNvSpPr/>
          <p:nvPr/>
        </p:nvSpPr>
        <p:spPr>
          <a:xfrm>
            <a:off x="7103356" y="367818"/>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3"/>
          <a:stretch>
            <a:fillRect/>
          </a:stretch>
        </p:blipFill>
        <p:spPr>
          <a:xfrm>
            <a:off x="7474855" y="689429"/>
            <a:ext cx="933595" cy="904420"/>
          </a:xfrm>
          <a:prstGeom prst="rect">
            <a:avLst/>
          </a:prstGeom>
        </p:spPr>
      </p:pic>
    </p:spTree>
    <p:extLst>
      <p:ext uri="{BB962C8B-B14F-4D97-AF65-F5344CB8AC3E}">
        <p14:creationId xmlns:p14="http://schemas.microsoft.com/office/powerpoint/2010/main" val="230693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0CBBEA-E8BA-1E4C-81D3-060A0D56A97F}"/>
              </a:ext>
            </a:extLst>
          </p:cNvPr>
          <p:cNvSpPr>
            <a:spLocks noGrp="1"/>
          </p:cNvSpPr>
          <p:nvPr>
            <p:ph type="title"/>
          </p:nvPr>
        </p:nvSpPr>
        <p:spPr>
          <a:xfrm>
            <a:off x="628650" y="537795"/>
            <a:ext cx="7886700" cy="341632"/>
          </a:xfrm>
        </p:spPr>
        <p:txBody>
          <a:bodyPr/>
          <a:lstStyle/>
          <a:p>
            <a:r>
              <a:rPr lang="fr-FR"/>
              <a:t>Searching for evidence</a:t>
            </a:r>
          </a:p>
        </p:txBody>
      </p:sp>
      <p:sp>
        <p:nvSpPr>
          <p:cNvPr id="3" name="Espace réservé du contenu 2">
            <a:extLst>
              <a:ext uri="{FF2B5EF4-FFF2-40B4-BE49-F238E27FC236}">
                <a16:creationId xmlns:a16="http://schemas.microsoft.com/office/drawing/2014/main" id="{ED658D54-A565-8640-B0FA-FB038ECB4F6B}"/>
              </a:ext>
            </a:extLst>
          </p:cNvPr>
          <p:cNvSpPr>
            <a:spLocks noGrp="1"/>
          </p:cNvSpPr>
          <p:nvPr>
            <p:ph idx="1"/>
          </p:nvPr>
        </p:nvSpPr>
        <p:spPr>
          <a:xfrm>
            <a:off x="628650" y="1879996"/>
            <a:ext cx="5913399" cy="2364902"/>
          </a:xfrm>
        </p:spPr>
        <p:txBody>
          <a:bodyPr/>
          <a:lstStyle/>
          <a:p>
            <a:pPr marL="0" indent="0">
              <a:buNone/>
            </a:pP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Literature reviews </a:t>
            </a:r>
            <a:r>
              <a:rPr lang="en-GB" dirty="0"/>
              <a:t>identify evidence without a strictly standardized search strategy or inclusion criteria.</a:t>
            </a:r>
            <a:endParaRPr lang="en-GB" b="1" dirty="0"/>
          </a:p>
          <a:p>
            <a:pPr marL="0" indent="0">
              <a:buNone/>
            </a:pP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Systematic reviews </a:t>
            </a:r>
            <a:r>
              <a:rPr lang="en-US" dirty="0"/>
              <a:t>have</a:t>
            </a:r>
            <a:r>
              <a:rPr lang="en-US" b="1" dirty="0"/>
              <a:t>:</a:t>
            </a:r>
          </a:p>
          <a:p>
            <a:pPr marL="285750" lvl="0" indent="-285750">
              <a:spcBef>
                <a:spcPts val="0"/>
              </a:spcBef>
            </a:pPr>
            <a:r>
              <a:rPr lang="en-GB" dirty="0"/>
              <a:t>A clear set of objectives with pre-established inclusion criteria for identified literature</a:t>
            </a:r>
          </a:p>
          <a:p>
            <a:pPr marL="285750" lvl="0" indent="-285750">
              <a:spcBef>
                <a:spcPts val="0"/>
              </a:spcBef>
            </a:pPr>
            <a:r>
              <a:rPr lang="en-GB" dirty="0"/>
              <a:t>An explicit, reproducible methodology</a:t>
            </a:r>
          </a:p>
          <a:p>
            <a:pPr marL="285750" lvl="0" indent="-285750">
              <a:spcBef>
                <a:spcPts val="0"/>
              </a:spcBef>
            </a:pPr>
            <a:r>
              <a:rPr lang="en-GB" dirty="0"/>
              <a:t>A systematic search which seeks to identify all eligible literature – that matches the inclusion criteria</a:t>
            </a:r>
          </a:p>
          <a:p>
            <a:pPr marL="285750" lvl="0" indent="-285750">
              <a:spcBef>
                <a:spcPts val="0"/>
              </a:spcBef>
            </a:pPr>
            <a:r>
              <a:rPr lang="en-GB" dirty="0"/>
              <a:t>A formal assessment of the quality of the included literature</a:t>
            </a:r>
          </a:p>
          <a:p>
            <a:pPr marL="285750" lvl="0" indent="-285750">
              <a:spcBef>
                <a:spcPts val="0"/>
              </a:spcBef>
            </a:pPr>
            <a:r>
              <a:rPr lang="en-GB" dirty="0"/>
              <a:t>Systematic synthesis (bringing together) and presentation of the findings</a:t>
            </a:r>
          </a:p>
        </p:txBody>
      </p:sp>
      <p:sp>
        <p:nvSpPr>
          <p:cNvPr id="4" name="Espace réservé du contenu 2">
            <a:extLst>
              <a:ext uri="{FF2B5EF4-FFF2-40B4-BE49-F238E27FC236}">
                <a16:creationId xmlns:a16="http://schemas.microsoft.com/office/drawing/2014/main" id="{BED4F97F-14C1-1B45-952F-6AF99939FF5A}"/>
              </a:ext>
            </a:extLst>
          </p:cNvPr>
          <p:cNvSpPr txBox="1">
            <a:spLocks/>
          </p:cNvSpPr>
          <p:nvPr/>
        </p:nvSpPr>
        <p:spPr>
          <a:xfrm>
            <a:off x="5293598" y="775014"/>
            <a:ext cx="2837542" cy="694614"/>
          </a:xfrm>
          <a:prstGeom prst="rect">
            <a:avLst/>
          </a:prstGeom>
        </p:spPr>
        <p:txBody>
          <a:bodyPr vert="horz" wrap="square" lIns="91440" tIns="45720" rIns="91440" bIns="45720" rtlCol="0">
            <a:sp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ts val="1600"/>
              </a:lnSpc>
              <a:buNone/>
            </a:pPr>
            <a:r>
              <a:rPr lang="en-GB" dirty="0">
                <a:solidFill>
                  <a:srgbClr val="204669"/>
                </a:solidFill>
                <a:latin typeface="Montserrat Medium" pitchFamily="2" charset="77"/>
                <a:ea typeface="Times New Roman" panose="02020603050405020304" pitchFamily="18" charset="0"/>
                <a:cs typeface="Arial" panose="020B0604020202020204" pitchFamily="34" charset="0"/>
              </a:rPr>
              <a:t>Not all evidence is equal. Some is stronger – and more relevant to your challenge – than others.</a:t>
            </a:r>
          </a:p>
        </p:txBody>
      </p:sp>
      <p:sp>
        <p:nvSpPr>
          <p:cNvPr id="5" name="ZoneTexte 4">
            <a:extLst>
              <a:ext uri="{FF2B5EF4-FFF2-40B4-BE49-F238E27FC236}">
                <a16:creationId xmlns:a16="http://schemas.microsoft.com/office/drawing/2014/main" id="{53EA888A-B3E4-7D4E-BDB2-185AD4D82CD4}"/>
              </a:ext>
            </a:extLst>
          </p:cNvPr>
          <p:cNvSpPr txBox="1"/>
          <p:nvPr/>
        </p:nvSpPr>
        <p:spPr>
          <a:xfrm>
            <a:off x="5040198" y="265898"/>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a:solidFill>
                <a:srgbClr val="2F9C67">
                  <a:alpha val="20937"/>
                </a:srgbClr>
              </a:solidFill>
            </a:endParaRPr>
          </a:p>
        </p:txBody>
      </p:sp>
      <p:sp>
        <p:nvSpPr>
          <p:cNvPr id="6" name="ZoneTexte 5">
            <a:extLst>
              <a:ext uri="{FF2B5EF4-FFF2-40B4-BE49-F238E27FC236}">
                <a16:creationId xmlns:a16="http://schemas.microsoft.com/office/drawing/2014/main" id="{59A5CFD3-7CD1-3646-B78B-2672B51E1D2C}"/>
              </a:ext>
            </a:extLst>
          </p:cNvPr>
          <p:cNvSpPr txBox="1"/>
          <p:nvPr/>
        </p:nvSpPr>
        <p:spPr>
          <a:xfrm>
            <a:off x="7941385" y="1165309"/>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a:p>
        </p:txBody>
      </p:sp>
      <p:sp>
        <p:nvSpPr>
          <p:cNvPr id="7" name="ZoneTexte 6">
            <a:extLst>
              <a:ext uri="{FF2B5EF4-FFF2-40B4-BE49-F238E27FC236}">
                <a16:creationId xmlns:a16="http://schemas.microsoft.com/office/drawing/2014/main" id="{33A1FADD-2B0D-A541-AFC7-809A28FDF028}"/>
              </a:ext>
            </a:extLst>
          </p:cNvPr>
          <p:cNvSpPr txBox="1"/>
          <p:nvPr/>
        </p:nvSpPr>
        <p:spPr>
          <a:xfrm>
            <a:off x="6300190" y="1411530"/>
            <a:ext cx="1830950" cy="246221"/>
          </a:xfrm>
          <a:prstGeom prst="rect">
            <a:avLst/>
          </a:prstGeom>
          <a:noFill/>
        </p:spPr>
        <p:txBody>
          <a:bodyPr wrap="none" rtlCol="0">
            <a:spAutoFit/>
          </a:bodyPr>
          <a:lstStyle/>
          <a:p>
            <a:pPr algn="r"/>
            <a:r>
              <a:rPr lang="en-GB" sz="1000" i="1" dirty="0">
                <a:solidFill>
                  <a:schemeClr val="accent5">
                    <a:lumMod val="50000"/>
                  </a:schemeClr>
                </a:solidFill>
                <a:latin typeface="Montserrat Light" pitchFamily="2" charset="77"/>
                <a:ea typeface="Times New Roman" panose="02020603050405020304" pitchFamily="18" charset="0"/>
              </a:rPr>
              <a:t>(Breckon et al., 2016, p. 18).</a:t>
            </a:r>
            <a:endParaRPr lang="fr-FR" sz="1000" i="1">
              <a:latin typeface="Montserrat Light" pitchFamily="2" charset="77"/>
            </a:endParaRPr>
          </a:p>
        </p:txBody>
      </p:sp>
    </p:spTree>
    <p:extLst>
      <p:ext uri="{BB962C8B-B14F-4D97-AF65-F5344CB8AC3E}">
        <p14:creationId xmlns:p14="http://schemas.microsoft.com/office/powerpoint/2010/main" val="58652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9DDEC-C92D-BE41-9997-EE436255E3BA}"/>
              </a:ext>
            </a:extLst>
          </p:cNvPr>
          <p:cNvSpPr>
            <a:spLocks noGrp="1"/>
          </p:cNvSpPr>
          <p:nvPr>
            <p:ph type="title"/>
          </p:nvPr>
        </p:nvSpPr>
        <p:spPr>
          <a:xfrm>
            <a:off x="628650" y="537795"/>
            <a:ext cx="7886700" cy="341632"/>
          </a:xfrm>
        </p:spPr>
        <p:txBody>
          <a:bodyPr/>
          <a:lstStyle/>
          <a:p>
            <a:r>
              <a:rPr lang="fr-FR"/>
              <a:t>Steps (1-4) to evidence synthesis</a:t>
            </a:r>
          </a:p>
        </p:txBody>
      </p:sp>
      <p:pic>
        <p:nvPicPr>
          <p:cNvPr id="4" name="Image 3">
            <a:extLst>
              <a:ext uri="{FF2B5EF4-FFF2-40B4-BE49-F238E27FC236}">
                <a16:creationId xmlns:a16="http://schemas.microsoft.com/office/drawing/2014/main" id="{25FEEF02-C62D-CC4F-9E23-29B612420836}"/>
              </a:ext>
            </a:extLst>
          </p:cNvPr>
          <p:cNvPicPr>
            <a:picLocks noChangeAspect="1"/>
          </p:cNvPicPr>
          <p:nvPr/>
        </p:nvPicPr>
        <p:blipFill>
          <a:blip r:embed="rId2"/>
          <a:stretch>
            <a:fillRect/>
          </a:stretch>
        </p:blipFill>
        <p:spPr>
          <a:xfrm>
            <a:off x="1044975" y="1650062"/>
            <a:ext cx="6894047" cy="1820338"/>
          </a:xfrm>
          <a:prstGeom prst="rect">
            <a:avLst/>
          </a:prstGeom>
        </p:spPr>
      </p:pic>
      <p:sp>
        <p:nvSpPr>
          <p:cNvPr id="5" name="Rectangle 4">
            <a:extLst>
              <a:ext uri="{FF2B5EF4-FFF2-40B4-BE49-F238E27FC236}">
                <a16:creationId xmlns:a16="http://schemas.microsoft.com/office/drawing/2014/main" id="{8941E17A-29C4-8647-9B60-1A481E5A306F}"/>
              </a:ext>
            </a:extLst>
          </p:cNvPr>
          <p:cNvSpPr/>
          <p:nvPr/>
        </p:nvSpPr>
        <p:spPr>
          <a:xfrm>
            <a:off x="1288801" y="2302482"/>
            <a:ext cx="1339200" cy="553998"/>
          </a:xfrm>
          <a:prstGeom prst="rect">
            <a:avLst/>
          </a:prstGeom>
        </p:spPr>
        <p:txBody>
          <a:bodyPr wrap="square">
            <a:spAutoFit/>
          </a:bodyPr>
          <a:lstStyle/>
          <a:p>
            <a:pPr lvl="0" algn="ctr"/>
            <a:r>
              <a:rPr lang="en-US" sz="1000" dirty="0">
                <a:solidFill>
                  <a:srgbClr val="2F9C67"/>
                </a:solidFill>
                <a:latin typeface="Montserrat Light" pitchFamily="2" charset="77"/>
              </a:rPr>
              <a:t>IS AN EVIDENCE SYNTHESIS NEEDED?</a:t>
            </a:r>
          </a:p>
        </p:txBody>
      </p:sp>
      <p:sp>
        <p:nvSpPr>
          <p:cNvPr id="6" name="Rectangle 5">
            <a:extLst>
              <a:ext uri="{FF2B5EF4-FFF2-40B4-BE49-F238E27FC236}">
                <a16:creationId xmlns:a16="http://schemas.microsoft.com/office/drawing/2014/main" id="{32F3F08A-0181-A448-87E8-D5E127BA891F}"/>
              </a:ext>
            </a:extLst>
          </p:cNvPr>
          <p:cNvSpPr/>
          <p:nvPr/>
        </p:nvSpPr>
        <p:spPr>
          <a:xfrm>
            <a:off x="2964580" y="2302482"/>
            <a:ext cx="1384295" cy="553998"/>
          </a:xfrm>
          <a:prstGeom prst="rect">
            <a:avLst/>
          </a:prstGeom>
        </p:spPr>
        <p:txBody>
          <a:bodyPr wrap="square">
            <a:spAutoFit/>
          </a:bodyPr>
          <a:lstStyle/>
          <a:p>
            <a:pPr lvl="0" algn="ctr"/>
            <a:r>
              <a:rPr lang="en-US" sz="1000" dirty="0">
                <a:solidFill>
                  <a:srgbClr val="204669"/>
                </a:solidFill>
                <a:latin typeface="Montserrat Light" pitchFamily="2" charset="77"/>
              </a:rPr>
              <a:t>DEVELOPING </a:t>
            </a:r>
            <a:br>
              <a:rPr lang="en-US" sz="1000" dirty="0">
                <a:solidFill>
                  <a:srgbClr val="204669"/>
                </a:solidFill>
                <a:latin typeface="Montserrat Light" pitchFamily="2" charset="77"/>
              </a:rPr>
            </a:br>
            <a:r>
              <a:rPr lang="en-US" sz="1000" dirty="0">
                <a:solidFill>
                  <a:srgbClr val="204669"/>
                </a:solidFill>
                <a:latin typeface="Montserrat Light" pitchFamily="2" charset="77"/>
              </a:rPr>
              <a:t>THE SEARCH STRATEGY</a:t>
            </a:r>
          </a:p>
        </p:txBody>
      </p:sp>
      <p:sp>
        <p:nvSpPr>
          <p:cNvPr id="7" name="Rectangle 6">
            <a:extLst>
              <a:ext uri="{FF2B5EF4-FFF2-40B4-BE49-F238E27FC236}">
                <a16:creationId xmlns:a16="http://schemas.microsoft.com/office/drawing/2014/main" id="{FBC571BD-AB91-6F46-A894-FD604A6E9131}"/>
              </a:ext>
            </a:extLst>
          </p:cNvPr>
          <p:cNvSpPr/>
          <p:nvPr/>
        </p:nvSpPr>
        <p:spPr>
          <a:xfrm>
            <a:off x="4651200" y="2302482"/>
            <a:ext cx="1396984" cy="553998"/>
          </a:xfrm>
          <a:prstGeom prst="rect">
            <a:avLst/>
          </a:prstGeom>
        </p:spPr>
        <p:txBody>
          <a:bodyPr wrap="square">
            <a:spAutoFit/>
          </a:bodyPr>
          <a:lstStyle/>
          <a:p>
            <a:pPr lvl="0" algn="ctr"/>
            <a:r>
              <a:rPr lang="en-US" sz="1000" dirty="0">
                <a:solidFill>
                  <a:srgbClr val="FCCF9E"/>
                </a:solidFill>
                <a:latin typeface="Montserrat Light" pitchFamily="2" charset="77"/>
              </a:rPr>
              <a:t>SEARCHING </a:t>
            </a:r>
            <a:br>
              <a:rPr lang="en-US" sz="1000" dirty="0">
                <a:solidFill>
                  <a:srgbClr val="FCCF9E"/>
                </a:solidFill>
                <a:latin typeface="Montserrat Light" pitchFamily="2" charset="77"/>
              </a:rPr>
            </a:br>
            <a:r>
              <a:rPr lang="en-US" sz="1000" dirty="0">
                <a:solidFill>
                  <a:srgbClr val="FCCF9E"/>
                </a:solidFill>
                <a:latin typeface="Montserrat Light" pitchFamily="2" charset="77"/>
              </a:rPr>
              <a:t>FOR </a:t>
            </a:r>
            <a:br>
              <a:rPr lang="en-US" sz="1000" dirty="0">
                <a:solidFill>
                  <a:srgbClr val="FCCF9E"/>
                </a:solidFill>
                <a:latin typeface="Montserrat Light" pitchFamily="2" charset="77"/>
              </a:rPr>
            </a:br>
            <a:r>
              <a:rPr lang="en-US" sz="1000" dirty="0">
                <a:solidFill>
                  <a:srgbClr val="FCCF9E"/>
                </a:solidFill>
                <a:latin typeface="Montserrat Light" pitchFamily="2" charset="77"/>
              </a:rPr>
              <a:t>THE EVIDENCE</a:t>
            </a:r>
          </a:p>
        </p:txBody>
      </p:sp>
      <p:sp>
        <p:nvSpPr>
          <p:cNvPr id="8" name="Rectangle 7">
            <a:extLst>
              <a:ext uri="{FF2B5EF4-FFF2-40B4-BE49-F238E27FC236}">
                <a16:creationId xmlns:a16="http://schemas.microsoft.com/office/drawing/2014/main" id="{CC685216-E9CE-3540-8873-1B4371F11E75}"/>
              </a:ext>
            </a:extLst>
          </p:cNvPr>
          <p:cNvSpPr/>
          <p:nvPr/>
        </p:nvSpPr>
        <p:spPr>
          <a:xfrm>
            <a:off x="6400800" y="2302482"/>
            <a:ext cx="1260000" cy="553998"/>
          </a:xfrm>
          <a:prstGeom prst="rect">
            <a:avLst/>
          </a:prstGeom>
        </p:spPr>
        <p:txBody>
          <a:bodyPr wrap="square">
            <a:spAutoFit/>
          </a:bodyPr>
          <a:lstStyle/>
          <a:p>
            <a:pPr lvl="0" algn="ctr"/>
            <a:r>
              <a:rPr lang="en-US" sz="1000" dirty="0">
                <a:solidFill>
                  <a:srgbClr val="7B6A67"/>
                </a:solidFill>
                <a:latin typeface="Montserrat Light" pitchFamily="2" charset="77"/>
              </a:rPr>
              <a:t>IDENTIFYING </a:t>
            </a:r>
            <a:br>
              <a:rPr lang="en-US" sz="1000" dirty="0">
                <a:solidFill>
                  <a:srgbClr val="7B6A67"/>
                </a:solidFill>
                <a:latin typeface="Montserrat Light" pitchFamily="2" charset="77"/>
              </a:rPr>
            </a:br>
            <a:r>
              <a:rPr lang="en-US" sz="1000" dirty="0">
                <a:solidFill>
                  <a:srgbClr val="7B6A67"/>
                </a:solidFill>
                <a:latin typeface="Montserrat Light" pitchFamily="2" charset="77"/>
              </a:rPr>
              <a:t>AND SELECTING EVIDENCE</a:t>
            </a:r>
          </a:p>
        </p:txBody>
      </p:sp>
    </p:spTree>
    <p:extLst>
      <p:ext uri="{BB962C8B-B14F-4D97-AF65-F5344CB8AC3E}">
        <p14:creationId xmlns:p14="http://schemas.microsoft.com/office/powerpoint/2010/main" val="138427157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1738</TotalTime>
  <Words>2671</Words>
  <Application>Microsoft Macintosh PowerPoint</Application>
  <PresentationFormat>On-screen Show (16:9)</PresentationFormat>
  <Paragraphs>252</Paragraphs>
  <Slides>28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Arial</vt:lpstr>
      <vt:lpstr>Calibri</vt:lpstr>
      <vt:lpstr>Montserrat</vt:lpstr>
      <vt:lpstr>Montserrat Light</vt:lpstr>
      <vt:lpstr>Montserrat Medium</vt:lpstr>
      <vt:lpstr>Montserrat SemiBold</vt:lpstr>
      <vt:lpstr>Open Sans</vt:lpstr>
      <vt:lpstr>Open Sans Light</vt:lpstr>
      <vt:lpstr>Open Sans Semibold</vt:lpstr>
      <vt:lpstr>OpenSans-Light</vt:lpstr>
      <vt:lpstr>Symbol</vt:lpstr>
      <vt:lpstr>Times New Roman</vt:lpstr>
      <vt:lpstr>Wingdings</vt:lpstr>
      <vt:lpstr>Thème Office</vt:lpstr>
      <vt:lpstr>PowerPoint Presentation</vt:lpstr>
      <vt:lpstr>LEARNING OUTCOMES</vt:lpstr>
      <vt:lpstr>Key questions in social science research</vt:lpstr>
      <vt:lpstr>Evidence</vt:lpstr>
      <vt:lpstr>Evidence</vt:lpstr>
      <vt:lpstr>What is the purpose of evidence synthesis?</vt:lpstr>
      <vt:lpstr>What is the purpose of evidence synthesis?</vt:lpstr>
      <vt:lpstr>Searching for evidence</vt:lpstr>
      <vt:lpstr>Steps (1-4) to evidence synthesis</vt:lpstr>
      <vt:lpstr>Search strategy</vt:lpstr>
      <vt:lpstr>Search strategy – advanced only</vt:lpstr>
      <vt:lpstr>Search strategy – advanced only</vt:lpstr>
      <vt:lpstr>Identifying &amp; selecting evidence</vt:lpstr>
      <vt:lpstr>Case example:</vt:lpstr>
      <vt:lpstr>Steps (5-8) to evidence synthesis</vt:lpstr>
      <vt:lpstr>Example data extraction form</vt:lpstr>
      <vt:lpstr>Extracting data</vt:lpstr>
      <vt:lpstr>Thematic synthesis of qualitative evidence</vt:lpstr>
      <vt:lpstr>Coding text</vt:lpstr>
      <vt:lpstr>Developing descriptive themes</vt:lpstr>
      <vt:lpstr>Assessing evidence quality – advanced only </vt:lpstr>
      <vt:lpstr>Reporting findings of synthesis</vt:lpstr>
      <vt:lpstr>Reporting findings of synthesis</vt:lpstr>
      <vt:lpstr>Reporting findings of synthesis</vt:lpstr>
      <vt:lpstr>Evidence synthesis, but rapid!</vt:lpstr>
      <vt:lpstr>Case example</vt:lpstr>
      <vt:lpstr>Summary</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 </cp:lastModifiedBy>
  <cp:revision>58</cp:revision>
  <cp:lastPrinted>2022-03-21T12:05:02Z</cp:lastPrinted>
  <dcterms:created xsi:type="dcterms:W3CDTF">2022-03-21T09:09:42Z</dcterms:created>
  <dcterms:modified xsi:type="dcterms:W3CDTF">2022-05-16T13:16:32Z</dcterms:modified>
</cp:coreProperties>
</file>