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87" r:id="rId4"/>
    <p:sldId id="408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1" r:id="rId15"/>
    <p:sldId id="430" r:id="rId16"/>
    <p:sldId id="394" r:id="rId17"/>
    <p:sldId id="432" r:id="rId18"/>
    <p:sldId id="42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  <p15:guide id="5" pos="544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669"/>
    <a:srgbClr val="2F9C67"/>
    <a:srgbClr val="E4E6ED"/>
    <a:srgbClr val="EEF5EF"/>
    <a:srgbClr val="EEECEB"/>
    <a:srgbClr val="FCCF9E"/>
    <a:srgbClr val="D90368"/>
    <a:srgbClr val="7B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45"/>
    <p:restoredTop sz="94674"/>
  </p:normalViewPr>
  <p:slideViewPr>
    <p:cSldViewPr snapToGrid="0" snapToObjects="1" showGuides="1">
      <p:cViewPr varScale="1">
        <p:scale>
          <a:sx n="137" d="100"/>
          <a:sy n="137" d="100"/>
        </p:scale>
        <p:origin x="184" y="200"/>
      </p:cViewPr>
      <p:guideLst>
        <p:guide orient="horz" pos="1053"/>
        <p:guide pos="4626"/>
        <p:guide orient="horz" pos="758"/>
        <p:guide orient="horz" pos="2663"/>
        <p:guide pos="544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5/16/22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um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8497"/>
            <a:ext cx="7886700" cy="59339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5/16/22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‹#›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How to transform social science data and evidence </a:t>
            </a:r>
            <a:b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</a:b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into actionable findings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5, SESSION 2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‹#›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5/16/22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7" r:id="rId3"/>
    <p:sldLayoutId id="2147483679" r:id="rId4"/>
    <p:sldLayoutId id="2147483684" r:id="rId5"/>
    <p:sldLayoutId id="214748368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61106" cy="3263504"/>
          </a:xfrm>
        </p:spPr>
        <p:txBody>
          <a:bodyPr/>
          <a:lstStyle/>
          <a:p>
            <a:r>
              <a:rPr lang="en-GB" dirty="0"/>
              <a:t>What steps would you take to determine informational priorities for the research that would be useful for your own strategies and activities? </a:t>
            </a:r>
          </a:p>
          <a:p>
            <a:r>
              <a:rPr lang="en-GB" dirty="0"/>
              <a:t>At what point in the research process would this be important?</a:t>
            </a:r>
          </a:p>
        </p:txBody>
      </p:sp>
    </p:spTree>
    <p:extLst>
      <p:ext uri="{BB962C8B-B14F-4D97-AF65-F5344CB8AC3E}">
        <p14:creationId xmlns:p14="http://schemas.microsoft.com/office/powerpoint/2010/main" val="369441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51" y="1642947"/>
            <a:ext cx="2902569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088209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4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8" y="1940313"/>
            <a:ext cx="4738805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088209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1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8" y="2230244"/>
            <a:ext cx="5571430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204669"/>
              </a:buClr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815152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5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61106" cy="3263504"/>
          </a:xfrm>
        </p:spPr>
        <p:txBody>
          <a:bodyPr/>
          <a:lstStyle/>
          <a:p>
            <a:r>
              <a:rPr lang="en-GB" dirty="0"/>
              <a:t>Share examples/experiences/thoughts around giving or receiving concrete recommendations that fit the context </a:t>
            </a:r>
            <a:br>
              <a:rPr lang="en-GB" dirty="0"/>
            </a:br>
            <a:r>
              <a:rPr lang="en-GB" dirty="0"/>
              <a:t>and resources available. </a:t>
            </a:r>
          </a:p>
          <a:p>
            <a:r>
              <a:rPr lang="en-GB" dirty="0"/>
              <a:t>Why is this important to your work?</a:t>
            </a:r>
          </a:p>
        </p:txBody>
      </p:sp>
    </p:spTree>
    <p:extLst>
      <p:ext uri="{BB962C8B-B14F-4D97-AF65-F5344CB8AC3E}">
        <p14:creationId xmlns:p14="http://schemas.microsoft.com/office/powerpoint/2010/main" val="2453030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9" y="2520176"/>
            <a:ext cx="5043606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204669"/>
              </a:buClr>
            </a:pP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815152" cy="3263504"/>
          </a:xfrm>
        </p:spPr>
        <p:txBody>
          <a:bodyPr>
            <a:noAutofit/>
          </a:bodyPr>
          <a:lstStyle/>
          <a:p>
            <a:pPr marL="457200" indent="-279400">
              <a:buFont typeface="+mj-lt"/>
              <a:buAutoNum type="arabicPeriod"/>
            </a:pPr>
            <a:r>
              <a:rPr lang="en-GB" dirty="0"/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Communicate them effectively to different audiences</a:t>
            </a:r>
            <a:br>
              <a:rPr lang="en-GB" b="1" dirty="0">
                <a:solidFill>
                  <a:schemeClr val="bg1"/>
                </a:solidFill>
                <a:latin typeface="Montserrat" pitchFamily="2" charset="77"/>
              </a:rPr>
            </a:br>
            <a:endParaRPr lang="en-GB" b="1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85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583AB-ACBE-0A4D-A783-E677E9C5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7B6A67"/>
                </a:solidFill>
              </a:rPr>
              <a:t>Group exercise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3FAC49-B86E-EF4C-ACA1-7CEDCCA1D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240501" cy="3263504"/>
          </a:xfrm>
        </p:spPr>
        <p:txBody>
          <a:bodyPr/>
          <a:lstStyle/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Read through the summary of the research (including the knowledge gaps identified and the intended users of the findings) and the data set summary. </a:t>
            </a:r>
          </a:p>
          <a:p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Transform the data into four or five actionable findings and recommendations. </a:t>
            </a:r>
            <a:endParaRPr lang="en-US" dirty="0"/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848C10C1-0188-7240-8869-D5D1B643229B}"/>
              </a:ext>
            </a:extLst>
          </p:cNvPr>
          <p:cNvCxnSpPr/>
          <p:nvPr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7B6A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AE5CAA6-709A-2C4C-A7F1-266B7B5CF94A}"/>
              </a:ext>
            </a:extLst>
          </p:cNvPr>
          <p:cNvGrpSpPr/>
          <p:nvPr/>
        </p:nvGrpSpPr>
        <p:grpSpPr>
          <a:xfrm>
            <a:off x="7104744" y="367818"/>
            <a:ext cx="1582788" cy="1582788"/>
            <a:chOff x="7103356" y="367818"/>
            <a:chExt cx="1584176" cy="1584176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7606BB9-B442-0345-8890-36816E81E033}"/>
                </a:ext>
              </a:extLst>
            </p:cNvPr>
            <p:cNvSpPr/>
            <p:nvPr/>
          </p:nvSpPr>
          <p:spPr>
            <a:xfrm>
              <a:off x="7103356" y="367818"/>
              <a:ext cx="1584176" cy="1584176"/>
            </a:xfrm>
            <a:prstGeom prst="ellipse">
              <a:avLst/>
            </a:prstGeom>
            <a:solidFill>
              <a:srgbClr val="7B6A67">
                <a:alpha val="10000"/>
              </a:srgbClr>
            </a:solidFill>
            <a:ln w="6350">
              <a:solidFill>
                <a:srgbClr val="7B6A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7B6A67"/>
                </a:solidFill>
              </a:endParaRPr>
            </a:p>
          </p:txBody>
        </p: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EBCE0B7D-1147-F844-A55F-599767DC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4546" y="699542"/>
              <a:ext cx="841796" cy="9281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083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8608-3DF9-CA44-9D0B-016B066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B306-0B6C-8E40-9375-8A103765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359978" cy="3263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Social science research should produce findings which can be used to improve the coverage, quality and effectiveness of response activities. Actionable findings are both </a:t>
            </a:r>
            <a:r>
              <a:rPr lang="fr-FR" i="1"/>
              <a:t>useful</a:t>
            </a:r>
            <a:r>
              <a:rPr lang="fr-FR"/>
              <a:t> and </a:t>
            </a:r>
            <a:r>
              <a:rPr lang="fr-FR" i="1"/>
              <a:t>usable</a:t>
            </a:r>
            <a:r>
              <a:rPr lang="fr-FR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We need to actively work with the data that we collect and transform it into information that can be used.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There are some challenges to this, including:</a:t>
            </a:r>
          </a:p>
          <a:p>
            <a:pPr marL="360363" indent="-238125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A disconnect between researchers and practitioners/humanitarian responders</a:t>
            </a:r>
          </a:p>
          <a:p>
            <a:pPr marL="360363" indent="-238125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Producing short, focused summaries and practical, targeted recommendations and solutions is not always straightforward</a:t>
            </a:r>
          </a:p>
          <a:p>
            <a:pPr marL="360363" indent="-238125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Social science research often reveals problems that are political and structural, which can be harder to generate actionable recommendations for</a:t>
            </a:r>
          </a:p>
          <a:p>
            <a:pPr marL="360363" indent="-238125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Social science research can often produce findings based on a small sample of community members, limiting how far this data can create ‘action’ for a broader geographic scope</a:t>
            </a:r>
          </a:p>
        </p:txBody>
      </p:sp>
    </p:spTree>
    <p:extLst>
      <p:ext uri="{BB962C8B-B14F-4D97-AF65-F5344CB8AC3E}">
        <p14:creationId xmlns:p14="http://schemas.microsoft.com/office/powerpoint/2010/main" val="315008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8608-3DF9-CA44-9D0B-016B066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B306-0B6C-8E40-9375-8A103765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359978" cy="3263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Begin at the research design stage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Frame actionable research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Transform analysed data into actionable findings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Transform those findings into actionable recommendations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Communicate them effectively to different audiences</a:t>
            </a:r>
          </a:p>
        </p:txBody>
      </p:sp>
    </p:spTree>
    <p:extLst>
      <p:ext uri="{BB962C8B-B14F-4D97-AF65-F5344CB8AC3E}">
        <p14:creationId xmlns:p14="http://schemas.microsoft.com/office/powerpoint/2010/main" val="312922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415962" cy="3263504"/>
          </a:xfrm>
        </p:spPr>
        <p:txBody>
          <a:bodyPr/>
          <a:lstStyle/>
          <a:p>
            <a:pPr marL="177800" lvl="0"/>
            <a:r>
              <a:rPr lang="en-GB" dirty="0"/>
              <a:t>Be able to design research that lays the foundation for actionable findings</a:t>
            </a:r>
          </a:p>
          <a:p>
            <a:pPr marL="177800" lvl="0"/>
            <a:r>
              <a:rPr lang="en-GB" dirty="0"/>
              <a:t>Know how to draw out </a:t>
            </a:r>
            <a:r>
              <a:rPr lang="en-GB" i="1" dirty="0"/>
              <a:t>what research findings actually mean</a:t>
            </a:r>
            <a:r>
              <a:rPr lang="en-GB" dirty="0"/>
              <a:t> in a way that is helpful to community engagement and/or communications activities</a:t>
            </a:r>
          </a:p>
          <a:p>
            <a:pPr marL="177800" lvl="0"/>
            <a:r>
              <a:rPr lang="en-GB" dirty="0"/>
              <a:t>Be able to transform data into useful knowledge and actionable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590931"/>
          </a:xfrm>
        </p:spPr>
        <p:txBody>
          <a:bodyPr/>
          <a:lstStyle/>
          <a:p>
            <a:r>
              <a:rPr lang="fr-FR"/>
              <a:t>Actionable findings</a:t>
            </a:r>
            <a:br>
              <a:rPr lang="fr-FR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61106" cy="3263504"/>
          </a:xfrm>
        </p:spPr>
        <p:txBody>
          <a:bodyPr/>
          <a:lstStyle/>
          <a:p>
            <a:r>
              <a:rPr lang="fr-FR"/>
              <a:t>What are your thoughts on if/how research results are actually used at implementation level? Share any positive or negative experiences. </a:t>
            </a:r>
          </a:p>
        </p:txBody>
      </p:sp>
    </p:spTree>
    <p:extLst>
      <p:ext uri="{BB962C8B-B14F-4D97-AF65-F5344CB8AC3E}">
        <p14:creationId xmlns:p14="http://schemas.microsoft.com/office/powerpoint/2010/main" val="235833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Actionable findings</a:t>
            </a:r>
            <a:br>
              <a:rPr lang="fr-FR"/>
            </a:br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610672-42DB-BE4A-9002-0AD19BF27B4F}"/>
              </a:ext>
            </a:extLst>
          </p:cNvPr>
          <p:cNvGrpSpPr/>
          <p:nvPr/>
        </p:nvGrpSpPr>
        <p:grpSpPr>
          <a:xfrm>
            <a:off x="1249109" y="1395218"/>
            <a:ext cx="6645781" cy="2552313"/>
            <a:chOff x="1642427" y="1603375"/>
            <a:chExt cx="5042961" cy="19367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D6758-F276-F442-A8A9-E9905BD201EE}"/>
                </a:ext>
              </a:extLst>
            </p:cNvPr>
            <p:cNvSpPr/>
            <p:nvPr/>
          </p:nvSpPr>
          <p:spPr>
            <a:xfrm>
              <a:off x="3055937" y="1967815"/>
              <a:ext cx="3629451" cy="480795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" b="1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  <a:cs typeface="OpenSans-Light" panose="020B0606030504020204" pitchFamily="34" charset="0"/>
                </a:rPr>
                <a:t>Useful</a:t>
              </a:r>
              <a:r>
                <a:rPr lang="en-US" sz="900">
                  <a:solidFill>
                    <a:srgbClr val="204669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  <a:cs typeface="OpenSans-Light" panose="020B0606030504020204" pitchFamily="34" charset="0"/>
                </a:rPr>
                <a:t> in that they address critical information gaps (missing information) that a programme/response needs to solve a particular issue, such as to improve acceptance of a service, increase uptake of practices and behaviours, etc.</a:t>
              </a:r>
              <a:endParaRPr lang="fr-FR" sz="900">
                <a:solidFill>
                  <a:srgbClr val="204669"/>
                </a:solidFill>
                <a:effectLst/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B8C105-3F1D-294E-BA83-312D3765259A}"/>
                </a:ext>
              </a:extLst>
            </p:cNvPr>
            <p:cNvSpPr/>
            <p:nvPr/>
          </p:nvSpPr>
          <p:spPr>
            <a:xfrm>
              <a:off x="3055302" y="2863960"/>
              <a:ext cx="3629451" cy="375699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900" b="1">
                  <a:solidFill>
                    <a:srgbClr val="204669"/>
                  </a:solidFill>
                  <a:effectLst/>
                  <a:latin typeface="Montserrat" pitchFamily="2" charset="77"/>
                  <a:ea typeface="OpenSans-Light" panose="020B0606030504020204" pitchFamily="34" charset="0"/>
                  <a:cs typeface="OpenSans-Light" panose="020B0606030504020204" pitchFamily="34" charset="0"/>
                </a:rPr>
                <a:t>Usable</a:t>
              </a:r>
              <a:r>
                <a:rPr lang="en-US" sz="900">
                  <a:solidFill>
                    <a:srgbClr val="204669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  <a:cs typeface="OpenSans-Light" panose="020B0606030504020204" pitchFamily="34" charset="0"/>
                </a:rPr>
                <a:t> in that they generate useful information that can be easily transformed and effectively communicated to influence and inform policy and practice.</a:t>
              </a:r>
              <a:endParaRPr lang="fr-FR" sz="900">
                <a:solidFill>
                  <a:srgbClr val="204669"/>
                </a:solidFill>
                <a:effectLst/>
                <a:latin typeface="Open Sans Light" panose="020B0306030504020204" pitchFamily="34" charset="0"/>
                <a:ea typeface="OpenSans-Light" panose="020B0606030504020204" pitchFamily="34" charset="0"/>
                <a:cs typeface="OpenSans-Light" panose="020B0606030504020204" pitchFamily="34" charset="0"/>
              </a:endParaRP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2943786-7EBF-1A42-9971-2511F6D37FC9}"/>
                </a:ext>
              </a:extLst>
            </p:cNvPr>
            <p:cNvGrpSpPr/>
            <p:nvPr/>
          </p:nvGrpSpPr>
          <p:grpSpPr>
            <a:xfrm>
              <a:off x="1642427" y="1603375"/>
              <a:ext cx="1259840" cy="1936750"/>
              <a:chOff x="0" y="0"/>
              <a:chExt cx="1259840" cy="193675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729F26B8-A5D5-8E42-844C-5930901B1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59840" cy="1936750"/>
              </a:xfrm>
              <a:prstGeom prst="rect">
                <a:avLst/>
              </a:prstGeom>
            </p:spPr>
          </p:pic>
          <p:sp>
            <p:nvSpPr>
              <p:cNvPr id="10" name="Zone de texte 486">
                <a:extLst>
                  <a:ext uri="{FF2B5EF4-FFF2-40B4-BE49-F238E27FC236}">
                    <a16:creationId xmlns:a16="http://schemas.microsoft.com/office/drawing/2014/main" id="{A3EB141E-AA79-6C46-8FBC-F28BB333B113}"/>
                  </a:ext>
                </a:extLst>
              </p:cNvPr>
              <p:cNvSpPr txBox="1"/>
              <p:nvPr/>
            </p:nvSpPr>
            <p:spPr>
              <a:xfrm>
                <a:off x="379828" y="468995"/>
                <a:ext cx="504190" cy="1924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200" b="1">
                    <a:solidFill>
                      <a:srgbClr val="FFFFFF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Useful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  <p:sp>
            <p:nvSpPr>
              <p:cNvPr id="11" name="Zone de texte 499">
                <a:extLst>
                  <a:ext uri="{FF2B5EF4-FFF2-40B4-BE49-F238E27FC236}">
                    <a16:creationId xmlns:a16="http://schemas.microsoft.com/office/drawing/2014/main" id="{76623A7B-742E-F94A-94F5-3ADC48BFB423}"/>
                  </a:ext>
                </a:extLst>
              </p:cNvPr>
              <p:cNvSpPr txBox="1"/>
              <p:nvPr/>
            </p:nvSpPr>
            <p:spPr>
              <a:xfrm>
                <a:off x="422031" y="913264"/>
                <a:ext cx="405130" cy="1924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200" b="1">
                    <a:solidFill>
                      <a:srgbClr val="FFFFFF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Used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  <p:sp>
            <p:nvSpPr>
              <p:cNvPr id="12" name="Zone de texte 507">
                <a:extLst>
                  <a:ext uri="{FF2B5EF4-FFF2-40B4-BE49-F238E27FC236}">
                    <a16:creationId xmlns:a16="http://schemas.microsoft.com/office/drawing/2014/main" id="{766DEBAD-C200-FC4C-BD9C-853545692159}"/>
                  </a:ext>
                </a:extLst>
              </p:cNvPr>
              <p:cNvSpPr txBox="1"/>
              <p:nvPr/>
            </p:nvSpPr>
            <p:spPr>
              <a:xfrm>
                <a:off x="379828" y="1357533"/>
                <a:ext cx="541020" cy="1924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200" b="1">
                    <a:solidFill>
                      <a:srgbClr val="2F9C67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Usable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270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Why do we need to transform data?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61106" cy="3263504"/>
          </a:xfrm>
        </p:spPr>
        <p:txBody>
          <a:bodyPr/>
          <a:lstStyle/>
          <a:p>
            <a:r>
              <a:rPr lang="fr-FR"/>
              <a:t>What is the difference between data and information?</a:t>
            </a:r>
          </a:p>
        </p:txBody>
      </p:sp>
    </p:spTree>
    <p:extLst>
      <p:ext uri="{BB962C8B-B14F-4D97-AF65-F5344CB8AC3E}">
        <p14:creationId xmlns:p14="http://schemas.microsoft.com/office/powerpoint/2010/main" val="299133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Why do we need to transform data?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74A2E3C-9DC4-4747-88B4-6B4C5B9503B9}"/>
              </a:ext>
            </a:extLst>
          </p:cNvPr>
          <p:cNvGrpSpPr/>
          <p:nvPr/>
        </p:nvGrpSpPr>
        <p:grpSpPr>
          <a:xfrm>
            <a:off x="2356485" y="1281429"/>
            <a:ext cx="5216002" cy="3037809"/>
            <a:chOff x="2356485" y="1281430"/>
            <a:chExt cx="4431030" cy="258064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AE0C5E4F-75DB-674E-9CA8-BDD58F0EC652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56485" y="1281430"/>
              <a:ext cx="4431030" cy="2580640"/>
            </a:xfrm>
            <a:prstGeom prst="rect">
              <a:avLst/>
            </a:prstGeom>
          </p:spPr>
        </p:pic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8BA7ABA-B7AE-D54C-9647-44AD3E028FB4}"/>
                </a:ext>
              </a:extLst>
            </p:cNvPr>
            <p:cNvGrpSpPr/>
            <p:nvPr/>
          </p:nvGrpSpPr>
          <p:grpSpPr>
            <a:xfrm>
              <a:off x="2543081" y="1788800"/>
              <a:ext cx="829313" cy="1557727"/>
              <a:chOff x="101237" y="175831"/>
              <a:chExt cx="829576" cy="1492463"/>
            </a:xfrm>
          </p:grpSpPr>
          <p:sp>
            <p:nvSpPr>
              <p:cNvPr id="11" name="Zone de texte 393">
                <a:extLst>
                  <a:ext uri="{FF2B5EF4-FFF2-40B4-BE49-F238E27FC236}">
                    <a16:creationId xmlns:a16="http://schemas.microsoft.com/office/drawing/2014/main" id="{71EA94EE-96EF-C249-AD0A-9F423DEBF3CB}"/>
                  </a:ext>
                </a:extLst>
              </p:cNvPr>
              <p:cNvSpPr txBox="1"/>
              <p:nvPr/>
            </p:nvSpPr>
            <p:spPr>
              <a:xfrm>
                <a:off x="356649" y="175831"/>
                <a:ext cx="318754" cy="12525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000" b="1">
                    <a:solidFill>
                      <a:srgbClr val="FFFFFF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DATA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  <p:sp>
            <p:nvSpPr>
              <p:cNvPr id="12" name="Zone de texte 394">
                <a:extLst>
                  <a:ext uri="{FF2B5EF4-FFF2-40B4-BE49-F238E27FC236}">
                    <a16:creationId xmlns:a16="http://schemas.microsoft.com/office/drawing/2014/main" id="{21D7098D-F830-C049-A1E0-046F51024F2F}"/>
                  </a:ext>
                </a:extLst>
              </p:cNvPr>
              <p:cNvSpPr txBox="1"/>
              <p:nvPr/>
            </p:nvSpPr>
            <p:spPr>
              <a:xfrm>
                <a:off x="101237" y="1543042"/>
                <a:ext cx="829576" cy="12525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0" tIns="0" rIns="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CH" sz="1000" b="1">
                    <a:solidFill>
                      <a:srgbClr val="FFFFFF"/>
                    </a:solidFill>
                    <a:effectLst/>
                    <a:latin typeface="Montserrat SemiBold" pitchFamily="2" charset="77"/>
                    <a:ea typeface="OpenSans-Light" panose="020B0606030504020204" pitchFamily="34" charset="0"/>
                  </a:rPr>
                  <a:t>INFORMATION</a:t>
                </a:r>
                <a:endParaRPr lang="fr-FR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endParaRPr>
              </a:p>
            </p:txBody>
          </p:sp>
        </p:grpSp>
      </p:grpSp>
      <p:sp>
        <p:nvSpPr>
          <p:cNvPr id="14" name="Zone de texte 388">
            <a:extLst>
              <a:ext uri="{FF2B5EF4-FFF2-40B4-BE49-F238E27FC236}">
                <a16:creationId xmlns:a16="http://schemas.microsoft.com/office/drawing/2014/main" id="{D5556BE3-CB65-B940-8127-5A4C9D6CCA36}"/>
              </a:ext>
            </a:extLst>
          </p:cNvPr>
          <p:cNvSpPr txBox="1"/>
          <p:nvPr/>
        </p:nvSpPr>
        <p:spPr>
          <a:xfrm>
            <a:off x="3955876" y="1746691"/>
            <a:ext cx="3047090" cy="53860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3350" lvl="0" indent="-1333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2F9C67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Raw material that has not yet been analysed and has minimal meaning beyond what is stated</a:t>
            </a:r>
            <a:endParaRPr lang="fr-FR" sz="10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33350" lvl="0" indent="-133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2F9C67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That which is known about a certain topic/subject</a:t>
            </a:r>
            <a:endParaRPr lang="fr-FR" sz="10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Zone de texte 389">
            <a:extLst>
              <a:ext uri="{FF2B5EF4-FFF2-40B4-BE49-F238E27FC236}">
                <a16:creationId xmlns:a16="http://schemas.microsoft.com/office/drawing/2014/main" id="{821B5A5D-6B62-594D-A6DD-CD843231BC46}"/>
              </a:ext>
            </a:extLst>
          </p:cNvPr>
          <p:cNvSpPr txBox="1"/>
          <p:nvPr/>
        </p:nvSpPr>
        <p:spPr>
          <a:xfrm>
            <a:off x="3955876" y="3289172"/>
            <a:ext cx="3470836" cy="69249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3350" indent="-1333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2F9C67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 that has been collected and transformed in a way that increases understanding of a certain topic/subject</a:t>
            </a:r>
            <a:endParaRPr lang="fr-FR" sz="10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en-GB" sz="1000">
                <a:solidFill>
                  <a:srgbClr val="2F9C67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Focused down on what is crucial in understanding that topic/subject</a:t>
            </a:r>
            <a:endParaRPr lang="fr-FR" sz="10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Challenges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FEEF02-C62D-CC4F-9E23-29B612420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23" y="1650061"/>
            <a:ext cx="8560283" cy="2260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41E17A-29C4-8647-9B60-1A481E5A306F}"/>
              </a:ext>
            </a:extLst>
          </p:cNvPr>
          <p:cNvSpPr/>
          <p:nvPr/>
        </p:nvSpPr>
        <p:spPr>
          <a:xfrm>
            <a:off x="780585" y="2550049"/>
            <a:ext cx="1598342" cy="492443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/>
          <a:p>
            <a:pPr lvl="0" algn="ctr"/>
            <a:r>
              <a:rPr lang="en-US" sz="800" dirty="0">
                <a:solidFill>
                  <a:srgbClr val="2F9C67"/>
                </a:solidFill>
                <a:latin typeface="Montserrat Light" pitchFamily="2" charset="77"/>
              </a:rPr>
              <a:t>Disconnect between researchers and practitioners/ humanitarian responders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F3F08A-0181-A448-87E8-D5E127BA891F}"/>
              </a:ext>
            </a:extLst>
          </p:cNvPr>
          <p:cNvSpPr/>
          <p:nvPr/>
        </p:nvSpPr>
        <p:spPr>
          <a:xfrm>
            <a:off x="2881884" y="2303828"/>
            <a:ext cx="1598342" cy="984885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/>
          <a:p>
            <a:pPr lvl="0" algn="ctr"/>
            <a:r>
              <a:rPr lang="en-US" sz="800" dirty="0">
                <a:solidFill>
                  <a:srgbClr val="204669"/>
                </a:solidFill>
                <a:latin typeface="Montserrat Light" pitchFamily="2" charset="77"/>
              </a:rPr>
              <a:t>Complexity of a problem – Working with a large amount of multi-layered data and may be hard to produce concise summaries with targeted, practical recommendations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C571BD-AB91-6F46-A894-FD604A6E9131}"/>
              </a:ext>
            </a:extLst>
          </p:cNvPr>
          <p:cNvSpPr/>
          <p:nvPr/>
        </p:nvSpPr>
        <p:spPr>
          <a:xfrm>
            <a:off x="4983183" y="2426938"/>
            <a:ext cx="1598342" cy="738664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/>
          <a:p>
            <a:pPr lvl="0" algn="ctr"/>
            <a: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  <a:t>Often reveals problems that are political </a:t>
            </a:r>
            <a:b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</a:br>
            <a: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  <a:t>and structural, which </a:t>
            </a:r>
            <a:b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</a:br>
            <a: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  <a:t>are harder to </a:t>
            </a:r>
            <a:b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</a:br>
            <a:r>
              <a:rPr lang="en-US" sz="800" dirty="0">
                <a:solidFill>
                  <a:srgbClr val="FCCF9E"/>
                </a:solidFill>
                <a:latin typeface="Montserrat Light" pitchFamily="2" charset="77"/>
              </a:rPr>
              <a:t>generate actionable recommendations for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685216-E9CE-3540-8873-1B4371F11E75}"/>
              </a:ext>
            </a:extLst>
          </p:cNvPr>
          <p:cNvSpPr/>
          <p:nvPr/>
        </p:nvSpPr>
        <p:spPr>
          <a:xfrm>
            <a:off x="7084482" y="2303828"/>
            <a:ext cx="1605795" cy="984885"/>
          </a:xfrm>
          <a:prstGeom prst="rect">
            <a:avLst/>
          </a:prstGeom>
        </p:spPr>
        <p:txBody>
          <a:bodyPr wrap="square" lIns="144000" tIns="0" rIns="144000" bIns="0" anchor="ctr" anchorCtr="0">
            <a:spAutoFit/>
          </a:bodyPr>
          <a:lstStyle/>
          <a:p>
            <a:pPr lvl="0" algn="ctr"/>
            <a:r>
              <a:rPr lang="en-US" sz="800" dirty="0">
                <a:solidFill>
                  <a:srgbClr val="7B6A67"/>
                </a:solidFill>
                <a:latin typeface="Montserrat Light" pitchFamily="2" charset="77"/>
              </a:rPr>
              <a:t>Tailored to the local context – Findings based on a small sample of community members </a:t>
            </a:r>
            <a:br>
              <a:rPr lang="en-US" sz="800" dirty="0">
                <a:solidFill>
                  <a:srgbClr val="7B6A67"/>
                </a:solidFill>
                <a:latin typeface="Montserrat Light" pitchFamily="2" charset="77"/>
              </a:rPr>
            </a:br>
            <a:r>
              <a:rPr lang="en-US" sz="800" dirty="0">
                <a:solidFill>
                  <a:srgbClr val="7B6A67"/>
                </a:solidFill>
                <a:latin typeface="Montserrat Light" pitchFamily="2" charset="77"/>
              </a:rPr>
              <a:t>can limit how far these data can create ‘action’ </a:t>
            </a:r>
            <a:br>
              <a:rPr lang="en-US" sz="800" dirty="0">
                <a:solidFill>
                  <a:srgbClr val="7B6A67"/>
                </a:solidFill>
                <a:latin typeface="Montserrat Light" pitchFamily="2" charset="77"/>
              </a:rPr>
            </a:br>
            <a:r>
              <a:rPr lang="en-US" sz="800" dirty="0">
                <a:solidFill>
                  <a:srgbClr val="7B6A67"/>
                </a:solidFill>
                <a:latin typeface="Montserrat Light" pitchFamily="2" charset="77"/>
              </a:rPr>
              <a:t>for a broader geographic scope</a:t>
            </a:r>
          </a:p>
        </p:txBody>
      </p:sp>
    </p:spTree>
    <p:extLst>
      <p:ext uri="{BB962C8B-B14F-4D97-AF65-F5344CB8AC3E}">
        <p14:creationId xmlns:p14="http://schemas.microsoft.com/office/powerpoint/2010/main" val="263424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5EDDD-1EB5-A54E-8496-BD33ACD30004}"/>
              </a:ext>
            </a:extLst>
          </p:cNvPr>
          <p:cNvSpPr/>
          <p:nvPr/>
        </p:nvSpPr>
        <p:spPr>
          <a:xfrm>
            <a:off x="628649" y="1345581"/>
            <a:ext cx="3564209" cy="297366"/>
          </a:xfrm>
          <a:prstGeom prst="rect">
            <a:avLst/>
          </a:prstGeom>
          <a:solidFill>
            <a:srgbClr val="20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7C9DDEC-C92D-BE41-9997-EE436255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Practical steps to transforming data </a:t>
            </a:r>
            <a:br>
              <a:rPr lang="fr-FR"/>
            </a:br>
            <a:r>
              <a:rPr lang="fr-FR"/>
              <a:t>into actionable findings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98C0C-2608-2F47-9A0B-10DE1DEC0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088209" cy="3263504"/>
          </a:xfrm>
        </p:spPr>
        <p:txBody>
          <a:bodyPr>
            <a:noAutofit/>
          </a:bodyPr>
          <a:lstStyle/>
          <a:p>
            <a:pPr marL="457200" indent="-279400">
              <a:buClr>
                <a:schemeClr val="bg1"/>
              </a:buClr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latin typeface="Montserrat" pitchFamily="2" charset="77"/>
              </a:rPr>
              <a:t>Begin at the research design stage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Frame actionable research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analysed data into actionable findings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Transform those findings into actionable recommendations</a:t>
            </a:r>
          </a:p>
          <a:p>
            <a:pPr marL="457200" indent="-279400">
              <a:buFont typeface="+mj-lt"/>
              <a:buAutoNum type="arabicPeriod"/>
            </a:pPr>
            <a:r>
              <a:rPr lang="en-GB" dirty="0"/>
              <a:t>Communicate them effectively to different audiences</a:t>
            </a:r>
            <a:br>
              <a:rPr lang="en-GB" dirty="0"/>
            </a:br>
            <a:endParaRPr lang="en-GB" dirty="0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0130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1740</TotalTime>
  <Words>904</Words>
  <Application>Microsoft Macintosh PowerPoint</Application>
  <PresentationFormat>On-screen Show (16:9)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Montserrat</vt:lpstr>
      <vt:lpstr>Montserrat Light</vt:lpstr>
      <vt:lpstr>Montserrat SemiBold</vt:lpstr>
      <vt:lpstr>Open Sans Light</vt:lpstr>
      <vt:lpstr>Open Sans Semibold</vt:lpstr>
      <vt:lpstr>OpenSans-Light</vt:lpstr>
      <vt:lpstr>Times New Roman</vt:lpstr>
      <vt:lpstr>Wingdings</vt:lpstr>
      <vt:lpstr>Thème Office</vt:lpstr>
      <vt:lpstr>PowerPoint Presentation</vt:lpstr>
      <vt:lpstr>LEARNING OUTCOMES</vt:lpstr>
      <vt:lpstr>Key questions in social science research</vt:lpstr>
      <vt:lpstr>Actionable findings </vt:lpstr>
      <vt:lpstr>Actionable findings </vt:lpstr>
      <vt:lpstr>Why do we need to transform data?</vt:lpstr>
      <vt:lpstr>Why do we need to transform data?</vt:lpstr>
      <vt:lpstr>Challenges to transforming data  into actionable findings</vt:lpstr>
      <vt:lpstr>Practical steps to transforming data  into actionable findings</vt:lpstr>
      <vt:lpstr>Question</vt:lpstr>
      <vt:lpstr>Practical steps to transforming data  into actionable findings</vt:lpstr>
      <vt:lpstr>Practical steps to transforming data  into actionable findings</vt:lpstr>
      <vt:lpstr>Practical steps to transforming data  into actionable findings</vt:lpstr>
      <vt:lpstr>Question</vt:lpstr>
      <vt:lpstr>Practical steps to transforming data  into actionable findings</vt:lpstr>
      <vt:lpstr>Group exercise</vt:lpstr>
      <vt:lpstr>Summary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 </cp:lastModifiedBy>
  <cp:revision>59</cp:revision>
  <cp:lastPrinted>2022-03-21T12:05:02Z</cp:lastPrinted>
  <dcterms:created xsi:type="dcterms:W3CDTF">2022-03-21T09:09:42Z</dcterms:created>
  <dcterms:modified xsi:type="dcterms:W3CDTF">2022-05-16T14:52:19Z</dcterms:modified>
</cp:coreProperties>
</file>