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7" r:id="rId3"/>
    <p:sldId id="259" r:id="rId4"/>
    <p:sldId id="266" r:id="rId5"/>
    <p:sldId id="269" r:id="rId6"/>
    <p:sldId id="260" r:id="rId7"/>
    <p:sldId id="271" r:id="rId8"/>
    <p:sldId id="272" r:id="rId9"/>
    <p:sldId id="270" r:id="rId10"/>
    <p:sldId id="273" r:id="rId11"/>
    <p:sldId id="286" r:id="rId12"/>
    <p:sldId id="274" r:id="rId13"/>
    <p:sldId id="276" r:id="rId14"/>
    <p:sldId id="277" r:id="rId15"/>
    <p:sldId id="278" r:id="rId16"/>
    <p:sldId id="279" r:id="rId17"/>
    <p:sldId id="280" r:id="rId18"/>
    <p:sldId id="282" r:id="rId19"/>
    <p:sldId id="281" r:id="rId20"/>
    <p:sldId id="283" r:id="rId21"/>
    <p:sldId id="285" r:id="rId22"/>
    <p:sldId id="284" r:id="rId23"/>
    <p:sldId id="275" r:id="rId24"/>
    <p:sldId id="288" r:id="rId25"/>
    <p:sldId id="287" r:id="rId26"/>
    <p:sldId id="263"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3"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6A67"/>
    <a:srgbClr val="204669"/>
    <a:srgbClr val="2F9C67"/>
    <a:srgbClr val="D90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0"/>
    <p:restoredTop sz="94674"/>
  </p:normalViewPr>
  <p:slideViewPr>
    <p:cSldViewPr snapToGrid="0" snapToObjects="1" showGuides="1">
      <p:cViewPr varScale="1">
        <p:scale>
          <a:sx n="89" d="100"/>
          <a:sy n="89" d="100"/>
        </p:scale>
        <p:origin x="168" y="1024"/>
      </p:cViewPr>
      <p:guideLst>
        <p:guide orient="horz" pos="2913"/>
        <p:guide/>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FD3B0FF-83E5-C548-B0CD-2F4B0B1AA196}"/>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5/10/22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t="764" b="764"/>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Operational social science research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in the humanitarian/emergency response cycle</a:t>
            </a:r>
            <a:endParaRPr lang="en-US">
              <a:solidFill>
                <a:srgbClr val="2B9C67"/>
              </a:solidFill>
              <a:latin typeface="Montserrat Light" pitchFamily="2" charset="77"/>
            </a:endParaRP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7025"/>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1, SESSION 2</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EB9771AA-0919-F944-B72C-F2921907020A}"/>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9669A168-A212-7743-95F6-8683A3B880F0}"/>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8B163F6E-B4BE-0343-BFD5-B2DB1962E788}"/>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AB35A597-6D3E-6544-9165-792538376FE2}"/>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82F990FD-2058-F545-A097-53E183C8AB71}"/>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5/10/22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5/10/22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5/10/22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5/10/22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5/10/22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143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5/10/22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5/10/22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5/10/22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5/10/22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75116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5/10/22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c.gov/hiv/pdf/statistics/systems/nhbs/nhbs-msm4-formativeresearchmanual.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6n_veh46IiM"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HUMANITARIAN/EMERGENCY RESPONSE CYCLE</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r>
              <a:rPr lang="en-GB" dirty="0"/>
              <a:t>When do you think operational social science could and should be implemented?</a:t>
            </a:r>
          </a:p>
          <a:p>
            <a:endParaRPr lang="en-GB" dirty="0"/>
          </a:p>
          <a:p>
            <a:r>
              <a:rPr lang="en-GB" dirty="0"/>
              <a:t>What sort of information could be collected (e.g. community feedback) at which stage </a:t>
            </a:r>
            <a:br>
              <a:rPr lang="en-GB" dirty="0"/>
            </a:br>
            <a:r>
              <a:rPr lang="en-GB" dirty="0"/>
              <a:t>to inform the design and delivery of community engagement and/or communications strategies?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5A0A013-6164-5F4F-A6B2-8956495E95A8}"/>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4459F365-9165-2E47-9DD6-EAAB16D2B9E4}"/>
              </a:ext>
            </a:extLst>
          </p:cNvPr>
          <p:cNvPicPr>
            <a:picLocks noChangeAspect="1"/>
          </p:cNvPicPr>
          <p:nvPr/>
        </p:nvPicPr>
        <p:blipFill>
          <a:blip r:embed="rId2"/>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305723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NEEDS ASSESSMENT &amp; ANALYSIS</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r>
              <a:rPr lang="en-GB" dirty="0"/>
              <a:t>Existing vulnerabilities and how they have changed  </a:t>
            </a:r>
          </a:p>
          <a:p>
            <a:r>
              <a:rPr lang="en-GB" dirty="0"/>
              <a:t>Historical leadership structures and social structures</a:t>
            </a:r>
          </a:p>
          <a:p>
            <a:r>
              <a:rPr lang="en-GB" dirty="0"/>
              <a:t>Social influencers, formal and informal stakeholders  </a:t>
            </a:r>
          </a:p>
          <a:p>
            <a:r>
              <a:rPr lang="en-GB" dirty="0"/>
              <a:t>Community organization and structures, existing outreach networks, past and current community initiatives   </a:t>
            </a:r>
          </a:p>
          <a:p>
            <a:r>
              <a:rPr lang="en-GB" dirty="0"/>
              <a:t>Gender roles  </a:t>
            </a:r>
          </a:p>
          <a:p>
            <a:r>
              <a:rPr lang="en-GB" dirty="0"/>
              <a:t>Knowledge vis a vis specific issues </a:t>
            </a:r>
          </a:p>
          <a:p>
            <a:r>
              <a:rPr lang="en-GB" dirty="0"/>
              <a:t>Sociocultural norms, values, traditions  </a:t>
            </a:r>
          </a:p>
          <a:p>
            <a:r>
              <a:rPr lang="en-GB" dirty="0"/>
              <a:t>Perceptions, practices and behaviours </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6099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NEEDS ASSESSMENT &amp; ANALYSIS</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r>
              <a:rPr lang="en-GB" dirty="0"/>
              <a:t>Languages  </a:t>
            </a:r>
          </a:p>
          <a:p>
            <a:r>
              <a:rPr lang="en-GB" dirty="0"/>
              <a:t>Information preferences, needs and access  </a:t>
            </a:r>
          </a:p>
          <a:p>
            <a:r>
              <a:rPr lang="en-GB" dirty="0"/>
              <a:t>Access to public services  </a:t>
            </a:r>
          </a:p>
          <a:p>
            <a:r>
              <a:rPr lang="en-GB" dirty="0"/>
              <a:t>Government structures (health services (including public health)/water supply/education) </a:t>
            </a:r>
          </a:p>
          <a:p>
            <a:r>
              <a:rPr lang="en-GB" dirty="0"/>
              <a:t>Population (numbers and profile), average household size </a:t>
            </a:r>
          </a:p>
          <a:p>
            <a:r>
              <a:rPr lang="en-GB" dirty="0"/>
              <a:t>Priority needs of affected population  </a:t>
            </a:r>
          </a:p>
          <a:p>
            <a:r>
              <a:rPr lang="en-GB" dirty="0"/>
              <a:t>What does a successful response look like for the crisis-affected communities? </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57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NEEDS ASSESSMENT &amp; ANALYSIS</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2660073" y="1490131"/>
            <a:ext cx="3725613" cy="1118255"/>
          </a:xfrm>
        </p:spPr>
        <p:txBody>
          <a:bodyPr wrap="square">
            <a:spAutoFit/>
          </a:bodyPr>
          <a:lstStyle/>
          <a:p>
            <a:pPr marL="0" indent="0" algn="r">
              <a:lnSpc>
                <a:spcPts val="1600"/>
              </a:lnSpc>
              <a:buNone/>
            </a:pPr>
            <a:r>
              <a:rPr lang="en-GB" dirty="0">
                <a:solidFill>
                  <a:srgbClr val="204669"/>
                </a:solidFill>
                <a:latin typeface="Montserrat Medium" pitchFamily="2" charset="77"/>
                <a:ea typeface="Times New Roman" panose="02020603050405020304" pitchFamily="18" charset="0"/>
                <a:cs typeface="Arial" panose="020B0604020202020204" pitchFamily="34" charset="0"/>
              </a:rPr>
              <a:t>NGOs come here, gather information, and don’t come back. People are frustrated. Other organizations follow in their steps, and people are no longer willing to engage in conversations</a:t>
            </a:r>
          </a:p>
        </p:txBody>
      </p:sp>
      <p:sp>
        <p:nvSpPr>
          <p:cNvPr id="4" name="ZoneTexte 3">
            <a:extLst>
              <a:ext uri="{FF2B5EF4-FFF2-40B4-BE49-F238E27FC236}">
                <a16:creationId xmlns:a16="http://schemas.microsoft.com/office/drawing/2014/main" id="{720F992C-9083-E143-BA56-4B9272422FBC}"/>
              </a:ext>
            </a:extLst>
          </p:cNvPr>
          <p:cNvSpPr txBox="1"/>
          <p:nvPr/>
        </p:nvSpPr>
        <p:spPr>
          <a:xfrm>
            <a:off x="4602229" y="2539160"/>
            <a:ext cx="1798890" cy="246221"/>
          </a:xfrm>
          <a:prstGeom prst="rect">
            <a:avLst/>
          </a:prstGeom>
          <a:noFill/>
        </p:spPr>
        <p:txBody>
          <a:bodyPr wrap="none" rtlCol="0">
            <a:spAutoFit/>
          </a:bodyPr>
          <a:lstStyle/>
          <a:p>
            <a:r>
              <a:rPr lang="en-GB" sz="1000" i="1" dirty="0">
                <a:solidFill>
                  <a:srgbClr val="204669"/>
                </a:solidFill>
                <a:latin typeface="Montserrat Light" pitchFamily="2" charset="77"/>
                <a:ea typeface="Times New Roman" panose="02020603050405020304" pitchFamily="18" charset="0"/>
                <a:cs typeface="Arial" panose="020B0604020202020204" pitchFamily="34" charset="0"/>
              </a:rPr>
              <a:t>Village woman Sri Lanka</a:t>
            </a:r>
            <a:endParaRPr lang="fr-FR" sz="1000" i="1">
              <a:latin typeface="Montserrat Light" pitchFamily="2" charset="77"/>
            </a:endParaRPr>
          </a:p>
        </p:txBody>
      </p:sp>
      <p:sp>
        <p:nvSpPr>
          <p:cNvPr id="10" name="ZoneTexte 9">
            <a:extLst>
              <a:ext uri="{FF2B5EF4-FFF2-40B4-BE49-F238E27FC236}">
                <a16:creationId xmlns:a16="http://schemas.microsoft.com/office/drawing/2014/main" id="{1219AAA1-488E-824E-9C97-8D93CC36FB04}"/>
              </a:ext>
            </a:extLst>
          </p:cNvPr>
          <p:cNvSpPr txBox="1"/>
          <p:nvPr/>
        </p:nvSpPr>
        <p:spPr>
          <a:xfrm>
            <a:off x="2790704" y="954446"/>
            <a:ext cx="822661" cy="1631216"/>
          </a:xfrm>
          <a:prstGeom prst="rect">
            <a:avLst/>
          </a:prstGeom>
          <a:noFill/>
        </p:spPr>
        <p:txBody>
          <a:bodyPr wrap="none" rtlCol="0">
            <a:spAutoFit/>
          </a:bodyPr>
          <a:lstStyle/>
          <a:p>
            <a:r>
              <a:rPr lang="en-GB" sz="10000" b="1" dirty="0">
                <a:solidFill>
                  <a:srgbClr val="2F9C67">
                    <a:alpha val="20937"/>
                  </a:srgbClr>
                </a:solidFill>
                <a:latin typeface="Montserrat" pitchFamily="2" charset="77"/>
                <a:ea typeface="Times New Roman" panose="02020603050405020304" pitchFamily="18" charset="0"/>
                <a:cs typeface="Arial" panose="020B0604020202020204" pitchFamily="34" charset="0"/>
              </a:rPr>
              <a:t>“</a:t>
            </a:r>
            <a:endParaRPr lang="fr-FR" sz="10000">
              <a:solidFill>
                <a:srgbClr val="2F9C67">
                  <a:alpha val="20937"/>
                </a:srgbClr>
              </a:solidFill>
            </a:endParaRP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6FC7796-8BFC-1249-AA08-1C5E04CD3083}"/>
              </a:ext>
            </a:extLst>
          </p:cNvPr>
          <p:cNvSpPr txBox="1"/>
          <p:nvPr/>
        </p:nvSpPr>
        <p:spPr>
          <a:xfrm>
            <a:off x="6204318" y="2259550"/>
            <a:ext cx="551663" cy="369332"/>
          </a:xfrm>
          <a:prstGeom prst="rect">
            <a:avLst/>
          </a:prstGeom>
          <a:noFill/>
        </p:spPr>
        <p:txBody>
          <a:bodyPr wrap="square" rtlCol="0">
            <a:spAutoFit/>
          </a:bodyPr>
          <a:lstStyle/>
          <a:p>
            <a:r>
              <a:rPr lang="en-GB" b="1" dirty="0">
                <a:solidFill>
                  <a:srgbClr val="204669"/>
                </a:solidFill>
                <a:latin typeface="Montserrat" pitchFamily="2" charset="77"/>
                <a:ea typeface="Times New Roman" panose="02020603050405020304" pitchFamily="18" charset="0"/>
                <a:cs typeface="Arial" panose="020B0604020202020204" pitchFamily="34" charset="0"/>
              </a:rPr>
              <a:t>”</a:t>
            </a:r>
            <a:endParaRPr lang="fr-FR"/>
          </a:p>
        </p:txBody>
      </p:sp>
      <p:sp>
        <p:nvSpPr>
          <p:cNvPr id="7" name="ZoneTexte 6">
            <a:extLst>
              <a:ext uri="{FF2B5EF4-FFF2-40B4-BE49-F238E27FC236}">
                <a16:creationId xmlns:a16="http://schemas.microsoft.com/office/drawing/2014/main" id="{7C890A54-F3AD-4B43-889C-2DEB75D2A97F}"/>
              </a:ext>
            </a:extLst>
          </p:cNvPr>
          <p:cNvSpPr txBox="1"/>
          <p:nvPr/>
        </p:nvSpPr>
        <p:spPr>
          <a:xfrm>
            <a:off x="2463589" y="3385547"/>
            <a:ext cx="4760926" cy="289118"/>
          </a:xfrm>
          <a:prstGeom prst="rect">
            <a:avLst/>
          </a:prstGeom>
          <a:noFill/>
        </p:spPr>
        <p:txBody>
          <a:bodyPr wrap="square" rtlCol="0">
            <a:spAutoFit/>
          </a:bodyPr>
          <a:lstStyle/>
          <a:p>
            <a:pPr lvl="0" algn="ctr" defTabSz="685800">
              <a:lnSpc>
                <a:spcPts val="1540"/>
              </a:lnSpc>
              <a:spcBef>
                <a:spcPts val="750"/>
              </a:spcBef>
              <a:buClr>
                <a:srgbClr val="204669"/>
              </a:buClr>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1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What would you do to avoid such a situation?</a:t>
            </a:r>
            <a:endParaRPr lang="fr-FR"/>
          </a:p>
        </p:txBody>
      </p:sp>
      <p:grpSp>
        <p:nvGrpSpPr>
          <p:cNvPr id="14" name="Groupe 13">
            <a:extLst>
              <a:ext uri="{FF2B5EF4-FFF2-40B4-BE49-F238E27FC236}">
                <a16:creationId xmlns:a16="http://schemas.microsoft.com/office/drawing/2014/main" id="{64796F18-D9D2-B646-9B0C-71680B54717F}"/>
              </a:ext>
            </a:extLst>
          </p:cNvPr>
          <p:cNvGrpSpPr/>
          <p:nvPr/>
        </p:nvGrpSpPr>
        <p:grpSpPr>
          <a:xfrm>
            <a:off x="2441940" y="3153903"/>
            <a:ext cx="697527" cy="697527"/>
            <a:chOff x="7103356" y="367818"/>
            <a:chExt cx="1584176" cy="1584176"/>
          </a:xfrm>
        </p:grpSpPr>
        <p:sp>
          <p:nvSpPr>
            <p:cNvPr id="12" name="Ellipse 11">
              <a:extLst>
                <a:ext uri="{FF2B5EF4-FFF2-40B4-BE49-F238E27FC236}">
                  <a16:creationId xmlns:a16="http://schemas.microsoft.com/office/drawing/2014/main" id="{9BEEAE7B-B100-CA4A-8929-65685D130740}"/>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7FB9382-300A-2A49-B1A9-8F8C3B0879FD}"/>
                </a:ext>
              </a:extLst>
            </p:cNvPr>
            <p:cNvPicPr>
              <a:picLocks noChangeAspect="1"/>
            </p:cNvPicPr>
            <p:nvPr/>
          </p:nvPicPr>
          <p:blipFill>
            <a:blip r:embed="rId2"/>
            <a:stretch>
              <a:fillRect/>
            </a:stretch>
          </p:blipFill>
          <p:spPr>
            <a:xfrm>
              <a:off x="7522650" y="643070"/>
              <a:ext cx="716699" cy="1056185"/>
            </a:xfrm>
            <a:prstGeom prst="rect">
              <a:avLst/>
            </a:prstGeom>
          </p:spPr>
        </p:pic>
      </p:grpSp>
      <p:cxnSp>
        <p:nvCxnSpPr>
          <p:cNvPr id="17" name="Connecteur droit 16">
            <a:extLst>
              <a:ext uri="{FF2B5EF4-FFF2-40B4-BE49-F238E27FC236}">
                <a16:creationId xmlns:a16="http://schemas.microsoft.com/office/drawing/2014/main" id="{7CED7C7C-BBC8-5242-8B88-81EC742FEE2A}"/>
              </a:ext>
            </a:extLst>
          </p:cNvPr>
          <p:cNvCxnSpPr/>
          <p:nvPr/>
        </p:nvCxnSpPr>
        <p:spPr>
          <a:xfrm>
            <a:off x="3838969" y="3015253"/>
            <a:ext cx="1995054" cy="0"/>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8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NEEDS ASSESSMENT &amp; ANALYSIS</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185314" cy="3263504"/>
          </a:xfrm>
        </p:spPr>
        <p:txBody>
          <a:bodyPr>
            <a:noAutofit/>
          </a:bodyPr>
          <a:lstStyle/>
          <a:p>
            <a:r>
              <a:rPr lang="en-GB" dirty="0"/>
              <a:t>Formative research ‘is the process by which researchers or public health practitioners define a community of interest, determine how to access that community, and describe the attributes of the community that are relevant to a specific public health issue’.</a:t>
            </a:r>
          </a:p>
          <a:p>
            <a:endParaRPr lang="en-GB" dirty="0"/>
          </a:p>
          <a:p>
            <a:r>
              <a:rPr lang="en-GB" dirty="0"/>
              <a:t>See </a:t>
            </a:r>
            <a:r>
              <a:rPr lang="en-GB" dirty="0">
                <a:solidFill>
                  <a:srgbClr val="204669"/>
                </a:solidFill>
                <a:hlinkClick r:id="rId2">
                  <a:extLst>
                    <a:ext uri="{A12FA001-AC4F-418D-AE19-62706E023703}">
                      <ahyp:hlinkClr xmlns:ahyp="http://schemas.microsoft.com/office/drawing/2018/hyperlinkcolor" val="tx"/>
                    </a:ext>
                  </a:extLst>
                </a:hlinkClick>
              </a:rPr>
              <a:t>https://www.cdc.gov/hiv/pdf/statistics/systems/nhbs/nhbs-msm4-formativeresearchmanual.pdf</a:t>
            </a:r>
            <a:endParaRPr lang="en-GB" dirty="0">
              <a:solidFill>
                <a:srgbClr val="204669"/>
              </a:solidFill>
            </a:endParaRP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154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STRATEGIC PLANNING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0" indent="0">
              <a:buNone/>
            </a:pPr>
            <a:r>
              <a:rPr lang="en-GB" dirty="0">
                <a:ea typeface="Times New Roman" panose="02020603050405020304" pitchFamily="18" charset="0"/>
                <a:cs typeface="Times New Roman" panose="02020603050405020304" pitchFamily="18" charset="0"/>
              </a:rPr>
              <a:t>During this phase, initial assessment data triangulated with existing information (see above, secondary data analysis) is used to inform the design and delivery of RCCE strategies and other related wider response activities. </a:t>
            </a:r>
          </a:p>
          <a:p>
            <a:pPr marL="0" indent="0">
              <a:buNone/>
            </a:pPr>
            <a:r>
              <a:rPr lang="en-GB" dirty="0"/>
              <a:t>Assessment data is critical to understand how best to (continuously) support community-led action and response. It helps to:</a:t>
            </a:r>
          </a:p>
          <a:p>
            <a:pPr marL="285750" indent="-285750"/>
            <a:r>
              <a:rPr lang="en-GB" dirty="0"/>
              <a:t>Identify what </a:t>
            </a:r>
            <a:r>
              <a:rPr lang="en-GB" i="1" dirty="0"/>
              <a:t>level of engagement</a:t>
            </a:r>
            <a:r>
              <a:rPr lang="en-GB" dirty="0"/>
              <a:t> (e.g., consultation, information, demonstrating acceptance, planning and acting together, negotiation, taking decisions) might be practical or appropriate at the different stages of the response – and in view of the local context. </a:t>
            </a:r>
          </a:p>
          <a:p>
            <a:pPr marL="285750" indent="-285750"/>
            <a:r>
              <a:rPr lang="en-GB" dirty="0"/>
              <a:t>Inform the appropriate </a:t>
            </a:r>
            <a:r>
              <a:rPr lang="en-GB" i="1" dirty="0"/>
              <a:t>methods</a:t>
            </a:r>
            <a:r>
              <a:rPr lang="en-GB" dirty="0"/>
              <a:t> to meaningfully involve a diverse community in decisions that affect them.</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862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STRATEGIC PLANNING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285750" indent="-285750"/>
            <a:r>
              <a:rPr lang="en-GB" dirty="0"/>
              <a:t>Develop a robust Monitoring &amp; Evaluation plan</a:t>
            </a:r>
          </a:p>
          <a:p>
            <a:pPr marL="285750" indent="-285750"/>
            <a:r>
              <a:rPr lang="en-GB" dirty="0"/>
              <a:t>Identify gaps for further research</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991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RESOURCE MOBILISATION</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285750" indent="-285750"/>
            <a:r>
              <a:rPr lang="en-GB" dirty="0"/>
              <a:t>Develop a robust Monitoring &amp; Evaluation plan</a:t>
            </a:r>
          </a:p>
          <a:p>
            <a:pPr marL="285750" indent="-285750"/>
            <a:r>
              <a:rPr lang="en-GB" dirty="0"/>
              <a:t>Identify gaps for further research</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782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IMPLEMENTATION AND MONITORING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242887" lvl="0" indent="-228600" defTabSz="914400">
              <a:spcBef>
                <a:spcPts val="0"/>
              </a:spcBef>
              <a:buFont typeface="+mj-lt"/>
              <a:buAutoNum type="arabicPeriod"/>
            </a:pPr>
            <a:r>
              <a:rPr lang="en-GB" kern="0" dirty="0">
                <a:solidFill>
                  <a:srgbClr val="000000"/>
                </a:solidFill>
                <a:sym typeface="Arial"/>
              </a:rPr>
              <a:t>Do people access accurate, trustworthy information in their local language and through trusted information sources? </a:t>
            </a:r>
          </a:p>
          <a:p>
            <a:pPr marL="285750" lvl="4" indent="-106363" defTabSz="914400">
              <a:lnSpc>
                <a:spcPts val="1540"/>
              </a:lnSpc>
              <a:spcBef>
                <a:spcPts val="0"/>
              </a:spcBef>
            </a:pPr>
            <a:r>
              <a:rPr lang="en-GB" sz="1200" kern="0" dirty="0">
                <a:solidFill>
                  <a:srgbClr val="000000"/>
                </a:solidFill>
                <a:sym typeface="Arial"/>
              </a:rPr>
              <a:t>Who are the trusted information sources (by population / risk group)? </a:t>
            </a:r>
          </a:p>
          <a:p>
            <a:pPr marL="285750" lvl="4" indent="-106363" defTabSz="914400">
              <a:lnSpc>
                <a:spcPts val="1540"/>
              </a:lnSpc>
              <a:spcBef>
                <a:spcPts val="0"/>
              </a:spcBef>
            </a:pPr>
            <a:r>
              <a:rPr lang="en-GB" sz="1200" kern="0" dirty="0">
                <a:solidFill>
                  <a:srgbClr val="000000"/>
                </a:solidFill>
                <a:sym typeface="Arial"/>
              </a:rPr>
              <a:t>Do they access the information sources they trust? </a:t>
            </a:r>
          </a:p>
          <a:p>
            <a:pPr marL="285750" lvl="4" indent="-106363" defTabSz="914400">
              <a:lnSpc>
                <a:spcPts val="1540"/>
              </a:lnSpc>
              <a:spcBef>
                <a:spcPts val="0"/>
              </a:spcBef>
            </a:pPr>
            <a:r>
              <a:rPr lang="en-GB" sz="1200" kern="0" dirty="0">
                <a:solidFill>
                  <a:srgbClr val="000000"/>
                </a:solidFill>
                <a:sym typeface="Arial"/>
              </a:rPr>
              <a:t>Do the information sources represent a diverse community? </a:t>
            </a:r>
          </a:p>
          <a:p>
            <a:pPr marL="0" lvl="4" indent="0" defTabSz="914400">
              <a:lnSpc>
                <a:spcPts val="1540"/>
              </a:lnSpc>
              <a:spcBef>
                <a:spcPts val="0"/>
              </a:spcBef>
              <a:buClr>
                <a:srgbClr val="000000"/>
              </a:buClr>
              <a:buNone/>
            </a:pPr>
            <a:endParaRPr lang="en-GB" sz="1200" kern="0" dirty="0">
              <a:solidFill>
                <a:srgbClr val="000000"/>
              </a:solidFill>
              <a:sym typeface="Arial"/>
            </a:endParaRPr>
          </a:p>
          <a:p>
            <a:pPr marL="228600" lvl="0" indent="-228600" defTabSz="914400">
              <a:spcBef>
                <a:spcPts val="0"/>
              </a:spcBef>
              <a:buFont typeface="+mj-lt"/>
              <a:buAutoNum type="arabicPeriod" startAt="2"/>
            </a:pPr>
            <a:r>
              <a:rPr lang="en-GB" kern="0" dirty="0">
                <a:solidFill>
                  <a:srgbClr val="000000"/>
                </a:solidFill>
                <a:sym typeface="Arial"/>
              </a:rPr>
              <a:t>Do people feel that they are meaningfully engaged in the response? </a:t>
            </a:r>
          </a:p>
          <a:p>
            <a:pPr marL="285750" lvl="0" indent="-106363" defTabSz="914400">
              <a:spcBef>
                <a:spcPts val="0"/>
              </a:spcBef>
            </a:pPr>
            <a:r>
              <a:rPr lang="en-GB" kern="0" dirty="0">
                <a:solidFill>
                  <a:srgbClr val="000000"/>
                </a:solidFill>
                <a:sym typeface="Arial"/>
              </a:rPr>
              <a:t>Are high-risk groups including marginalized and vulnerable population groups meaningfully represented in decision-making processes and able to influence decisions that affect them? </a:t>
            </a:r>
          </a:p>
          <a:p>
            <a:pPr marL="285750" lvl="0" indent="-106363" defTabSz="914400">
              <a:spcBef>
                <a:spcPts val="0"/>
              </a:spcBef>
            </a:pPr>
            <a:r>
              <a:rPr lang="en-GB" kern="0" dirty="0">
                <a:solidFill>
                  <a:srgbClr val="000000"/>
                </a:solidFill>
                <a:sym typeface="Arial"/>
              </a:rPr>
              <a:t>What can be barriers or enabling factors to promote, strengthen and ensure the involvement of the local population in response activities? </a:t>
            </a:r>
          </a:p>
          <a:p>
            <a:pPr marL="285750" lvl="0" indent="-106363" defTabSz="914400">
              <a:spcBef>
                <a:spcPts val="0"/>
              </a:spcBef>
            </a:pPr>
            <a:r>
              <a:rPr lang="en-GB" kern="0" dirty="0">
                <a:solidFill>
                  <a:srgbClr val="000000"/>
                </a:solidFill>
                <a:sym typeface="Arial"/>
              </a:rPr>
              <a:t>Do people know how to provide feedback and do they believe their views are taken into consideration when decisions are made around the support they receive?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999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IMPLEMENTATION AND MONITORING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242887" lvl="0" indent="-228600" defTabSz="914400">
              <a:spcBef>
                <a:spcPts val="0"/>
              </a:spcBef>
              <a:buFont typeface="+mj-lt"/>
              <a:buAutoNum type="arabicPeriod" startAt="3"/>
            </a:pPr>
            <a:r>
              <a:rPr lang="en-GB" kern="0" dirty="0">
                <a:solidFill>
                  <a:srgbClr val="000000"/>
                </a:solidFill>
                <a:sym typeface="Arial"/>
              </a:rPr>
              <a:t>Which factors influence people’s behaviours and practices (preventive and responsive?)</a:t>
            </a:r>
          </a:p>
          <a:p>
            <a:pPr marL="285750" lvl="4" indent="-106363" defTabSz="914400">
              <a:lnSpc>
                <a:spcPts val="1540"/>
              </a:lnSpc>
              <a:spcBef>
                <a:spcPts val="0"/>
              </a:spcBef>
            </a:pPr>
            <a:r>
              <a:rPr lang="en-GB" sz="1200" kern="0" dirty="0">
                <a:solidFill>
                  <a:srgbClr val="000000"/>
                </a:solidFill>
                <a:sym typeface="Arial"/>
              </a:rPr>
              <a:t>Information? </a:t>
            </a:r>
          </a:p>
          <a:p>
            <a:pPr marL="285750" lvl="4" indent="-106363" defTabSz="914400">
              <a:lnSpc>
                <a:spcPts val="1540"/>
              </a:lnSpc>
              <a:spcBef>
                <a:spcPts val="0"/>
              </a:spcBef>
            </a:pPr>
            <a:r>
              <a:rPr lang="en-GB" sz="1200" kern="0" dirty="0">
                <a:solidFill>
                  <a:srgbClr val="000000"/>
                </a:solidFill>
                <a:sym typeface="Arial"/>
              </a:rPr>
              <a:t>Socio-economic and structural factors? </a:t>
            </a:r>
          </a:p>
          <a:p>
            <a:pPr marL="285750" lvl="4" indent="-106363" defTabSz="914400">
              <a:lnSpc>
                <a:spcPts val="1540"/>
              </a:lnSpc>
              <a:spcBef>
                <a:spcPts val="0"/>
              </a:spcBef>
            </a:pPr>
            <a:r>
              <a:rPr lang="en-GB" sz="1200" kern="0" dirty="0">
                <a:solidFill>
                  <a:srgbClr val="000000"/>
                </a:solidFill>
                <a:sym typeface="Arial"/>
              </a:rPr>
              <a:t>Local level of experiences for example of a disease outbreak? </a:t>
            </a:r>
          </a:p>
          <a:p>
            <a:pPr marL="285750" lvl="4" indent="-106363" defTabSz="914400">
              <a:lnSpc>
                <a:spcPts val="1540"/>
              </a:lnSpc>
              <a:spcBef>
                <a:spcPts val="0"/>
              </a:spcBef>
            </a:pPr>
            <a:r>
              <a:rPr lang="en-GB" sz="1200" kern="0" dirty="0">
                <a:solidFill>
                  <a:srgbClr val="000000"/>
                </a:solidFill>
                <a:sym typeface="Arial"/>
              </a:rPr>
              <a:t>Cultural and social dynamics? </a:t>
            </a:r>
          </a:p>
          <a:p>
            <a:pPr marL="0" lvl="4" indent="0" defTabSz="914400">
              <a:lnSpc>
                <a:spcPts val="1540"/>
              </a:lnSpc>
              <a:spcBef>
                <a:spcPts val="0"/>
              </a:spcBef>
              <a:buClr>
                <a:srgbClr val="000000"/>
              </a:buClr>
              <a:buNone/>
            </a:pPr>
            <a:endParaRPr lang="en-GB" sz="1200" kern="0" dirty="0">
              <a:solidFill>
                <a:srgbClr val="000000"/>
              </a:solidFill>
              <a:sym typeface="Arial"/>
            </a:endParaRPr>
          </a:p>
          <a:p>
            <a:pPr marL="228600" lvl="0" indent="-228600" defTabSz="914400">
              <a:spcBef>
                <a:spcPts val="0"/>
              </a:spcBef>
              <a:buFont typeface="+mj-lt"/>
              <a:buAutoNum type="arabicPeriod" startAt="4"/>
            </a:pPr>
            <a:r>
              <a:rPr lang="en-GB" kern="0" dirty="0">
                <a:solidFill>
                  <a:srgbClr val="000000"/>
                </a:solidFill>
                <a:sym typeface="Arial"/>
              </a:rPr>
              <a:t>Do people feel that they are meaningfully engaged in the response? </a:t>
            </a:r>
          </a:p>
          <a:p>
            <a:pPr marL="285750" lvl="0" indent="-106363" defTabSz="914400">
              <a:spcBef>
                <a:spcPts val="0"/>
              </a:spcBef>
            </a:pPr>
            <a:r>
              <a:rPr lang="en-GB" kern="0" dirty="0">
                <a:solidFill>
                  <a:srgbClr val="000000"/>
                </a:solidFill>
                <a:sym typeface="Arial"/>
              </a:rPr>
              <a:t>On family dynamics, inter and intra) community dynamics</a:t>
            </a:r>
          </a:p>
          <a:p>
            <a:pPr marL="285750" lvl="0" indent="-106363" defTabSz="914400">
              <a:spcBef>
                <a:spcPts val="0"/>
              </a:spcBef>
            </a:pPr>
            <a:r>
              <a:rPr lang="en-GB" kern="0" dirty="0">
                <a:solidFill>
                  <a:srgbClr val="000000"/>
                </a:solidFill>
                <a:sym typeface="Arial"/>
              </a:rPr>
              <a:t>Protection </a:t>
            </a:r>
          </a:p>
          <a:p>
            <a:pPr marL="285750" lvl="0" indent="-106363" defTabSz="914400">
              <a:spcBef>
                <a:spcPts val="0"/>
              </a:spcBef>
            </a:pPr>
            <a:r>
              <a:rPr lang="en-GB" kern="0" dirty="0">
                <a:solidFill>
                  <a:srgbClr val="000000"/>
                </a:solidFill>
                <a:sym typeface="Arial"/>
              </a:rPr>
              <a:t>Health </a:t>
            </a:r>
          </a:p>
          <a:p>
            <a:pPr marL="285750" lvl="0" indent="-106363" defTabSz="914400">
              <a:spcBef>
                <a:spcPts val="0"/>
              </a:spcBef>
            </a:pPr>
            <a:r>
              <a:rPr lang="en-GB" kern="0" dirty="0">
                <a:solidFill>
                  <a:srgbClr val="000000"/>
                </a:solidFill>
                <a:sym typeface="Arial"/>
              </a:rPr>
              <a:t>Socio-economic situation </a:t>
            </a:r>
          </a:p>
          <a:p>
            <a:pPr marL="285750" lvl="0" indent="-106363" defTabSz="914400">
              <a:spcBef>
                <a:spcPts val="0"/>
              </a:spcBef>
            </a:pPr>
            <a:r>
              <a:rPr lang="en-GB" kern="0" dirty="0">
                <a:solidFill>
                  <a:srgbClr val="000000"/>
                </a:solidFill>
                <a:sym typeface="Arial"/>
              </a:rPr>
              <a:t>Socio-cultural norms and local beliefs? </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464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7886700" cy="3263504"/>
          </a:xfrm>
        </p:spPr>
        <p:txBody>
          <a:bodyPr/>
          <a:lstStyle/>
          <a:p>
            <a:pPr lvl="0"/>
            <a:r>
              <a:rPr lang="en-GB" dirty="0"/>
              <a:t>Become familiar with the definition of </a:t>
            </a:r>
            <a:r>
              <a:rPr lang="en-GB" i="1" dirty="0"/>
              <a:t>operational</a:t>
            </a:r>
            <a:r>
              <a:rPr lang="en-GB" dirty="0"/>
              <a:t> social science </a:t>
            </a:r>
            <a:br>
              <a:rPr lang="en-GB" dirty="0"/>
            </a:br>
            <a:r>
              <a:rPr lang="en-GB" dirty="0"/>
              <a:t>and why it is important in time-sensitive settings </a:t>
            </a:r>
          </a:p>
          <a:p>
            <a:pPr lvl="0"/>
            <a:endParaRPr lang="en-GB" dirty="0"/>
          </a:p>
          <a:p>
            <a:pPr lvl="0"/>
            <a:r>
              <a:rPr lang="en-GB" dirty="0"/>
              <a:t>Understand where the generation of quality operational social science research </a:t>
            </a:r>
            <a:br>
              <a:rPr lang="en-GB" dirty="0"/>
            </a:br>
            <a:r>
              <a:rPr lang="en-GB" dirty="0"/>
              <a:t>fits into the humanitarian/emergency programming cycle </a:t>
            </a:r>
          </a:p>
          <a:p>
            <a:endParaRPr lang="fr-FR"/>
          </a:p>
        </p:txBody>
      </p:sp>
    </p:spTree>
    <p:extLst>
      <p:ext uri="{BB962C8B-B14F-4D97-AF65-F5344CB8AC3E}">
        <p14:creationId xmlns:p14="http://schemas.microsoft.com/office/powerpoint/2010/main" val="10755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IMPLEMENTATION AND MONITORING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14287" lvl="0" indent="0" defTabSz="914400">
              <a:spcBef>
                <a:spcPts val="0"/>
              </a:spcBef>
              <a:buNone/>
            </a:pPr>
            <a:r>
              <a:rPr lang="en-GB" kern="0" dirty="0">
                <a:solidFill>
                  <a:srgbClr val="000000"/>
                </a:solidFill>
                <a:sym typeface="Arial"/>
              </a:rPr>
              <a:t>It is important to note that there are typical questions that emerge over the course of a typical response, as well as novel questions that may be unique to the particular situation.</a:t>
            </a:r>
          </a:p>
          <a:p>
            <a:pPr marL="14287" lvl="0" indent="0" defTabSz="914400">
              <a:spcBef>
                <a:spcPts val="0"/>
              </a:spcBef>
              <a:buNone/>
            </a:pPr>
            <a:endParaRPr lang="en-GB" kern="0" dirty="0">
              <a:solidFill>
                <a:srgbClr val="000000"/>
              </a:solidFill>
              <a:sym typeface="Arial"/>
            </a:endParaRPr>
          </a:p>
          <a:p>
            <a:pPr marL="14287" lvl="0" indent="0" defTabSz="914400">
              <a:spcBef>
                <a:spcPts val="0"/>
              </a:spcBef>
              <a:buNone/>
            </a:pPr>
            <a:r>
              <a:rPr lang="en-GB" b="1" kern="0" dirty="0">
                <a:solidFill>
                  <a:srgbClr val="204669"/>
                </a:solidFill>
                <a:latin typeface="Open Sans" panose="020B0606030504020204" pitchFamily="34" charset="0"/>
                <a:ea typeface="Open Sans" panose="020B0606030504020204" pitchFamily="34" charset="0"/>
                <a:cs typeface="Open Sans" panose="020B0606030504020204" pitchFamily="34" charset="0"/>
                <a:sym typeface="Arial"/>
              </a:rPr>
              <a:t>Taking action and closing the loop</a:t>
            </a:r>
            <a:r>
              <a:rPr lang="en-GB" kern="0" dirty="0">
                <a:solidFill>
                  <a:srgbClr val="000000"/>
                </a:solidFill>
                <a:sym typeface="Arial"/>
              </a:rPr>
              <a:t> - We need to ensure that social data, including community feedback, are shared and discussed with key response stakeholders (including affected communities) and acted upon. </a:t>
            </a:r>
          </a:p>
          <a:p>
            <a:pPr marL="14287" lvl="0" indent="0" defTabSz="914400">
              <a:spcBef>
                <a:spcPts val="0"/>
              </a:spcBef>
              <a:buNone/>
            </a:pPr>
            <a:r>
              <a:rPr lang="en-GB" kern="0" dirty="0">
                <a:solidFill>
                  <a:srgbClr val="000000"/>
                </a:solidFill>
                <a:sym typeface="Arial"/>
              </a:rPr>
              <a:t> </a:t>
            </a:r>
          </a:p>
          <a:p>
            <a:pPr marL="14287" lvl="0" indent="0" defTabSz="914400">
              <a:spcBef>
                <a:spcPts val="0"/>
              </a:spcBef>
              <a:buNone/>
            </a:pPr>
            <a:r>
              <a:rPr lang="en-GB" kern="0" dirty="0">
                <a:solidFill>
                  <a:srgbClr val="000000"/>
                </a:solidFill>
                <a:sym typeface="Arial"/>
              </a:rPr>
              <a:t>The response team should also seek (with the help of a social science expert where necessary) </a:t>
            </a:r>
            <a:r>
              <a:rPr lang="en-GB" b="1" kern="0" dirty="0">
                <a:solidFill>
                  <a:srgbClr val="204669"/>
                </a:solidFill>
                <a:latin typeface="Open Sans" panose="020B0606030504020204" pitchFamily="34" charset="0"/>
                <a:ea typeface="Open Sans" panose="020B0606030504020204" pitchFamily="34" charset="0"/>
                <a:cs typeface="Open Sans" panose="020B0606030504020204" pitchFamily="34" charset="0"/>
                <a:sym typeface="Arial"/>
              </a:rPr>
              <a:t>to systematically integrate findings with other data sources</a:t>
            </a:r>
            <a:r>
              <a:rPr lang="en-GB" kern="0" dirty="0">
                <a:solidFill>
                  <a:srgbClr val="000000"/>
                </a:solidFill>
                <a:sym typeface="Arial"/>
              </a:rPr>
              <a:t>. </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177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F9C67">
            <a:alpha val="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IMPLEMENTATION AND MONITORING</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E485862F-5A15-7E4F-8CC6-CFA791F80A84}"/>
              </a:ext>
            </a:extLst>
          </p:cNvPr>
          <p:cNvPicPr>
            <a:picLocks noChangeAspect="1"/>
          </p:cNvPicPr>
          <p:nvPr/>
        </p:nvPicPr>
        <p:blipFill>
          <a:blip r:embed="rId2"/>
          <a:srcRect/>
          <a:stretch/>
        </p:blipFill>
        <p:spPr>
          <a:xfrm>
            <a:off x="2327564" y="914399"/>
            <a:ext cx="5161448" cy="3772549"/>
          </a:xfrm>
          <a:prstGeom prst="rect">
            <a:avLst/>
          </a:prstGeom>
        </p:spPr>
      </p:pic>
      <p:sp>
        <p:nvSpPr>
          <p:cNvPr id="11" name="Zone de texte 59">
            <a:extLst>
              <a:ext uri="{FF2B5EF4-FFF2-40B4-BE49-F238E27FC236}">
                <a16:creationId xmlns:a16="http://schemas.microsoft.com/office/drawing/2014/main" id="{BE2B108A-E9C1-E540-A957-CFC50A8CF45D}"/>
              </a:ext>
            </a:extLst>
          </p:cNvPr>
          <p:cNvSpPr txBox="1"/>
          <p:nvPr/>
        </p:nvSpPr>
        <p:spPr>
          <a:xfrm>
            <a:off x="4017632" y="2488901"/>
            <a:ext cx="730885" cy="69469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en-US" sz="700">
                <a:solidFill>
                  <a:srgbClr val="FFFFFF"/>
                </a:solidFill>
                <a:effectLst/>
                <a:latin typeface="OpenSans-Light" panose="020B0606030504020204" pitchFamily="34" charset="0"/>
                <a:ea typeface="OpenSans-Light" panose="020B0606030504020204" pitchFamily="34" charset="0"/>
              </a:rPr>
              <a:t>Transdisciplinary sciences wich are integrated and analysed together</a:t>
            </a:r>
            <a:endParaRPr lang="fr-FR" sz="1100">
              <a:effectLst/>
              <a:latin typeface="OpenSans-Light" panose="020B0606030504020204" pitchFamily="34" charset="0"/>
              <a:ea typeface="OpenSans-Light" panose="020B0606030504020204" pitchFamily="34" charset="0"/>
            </a:endParaRPr>
          </a:p>
        </p:txBody>
      </p:sp>
      <p:sp>
        <p:nvSpPr>
          <p:cNvPr id="12" name="Zone de texte 63">
            <a:extLst>
              <a:ext uri="{FF2B5EF4-FFF2-40B4-BE49-F238E27FC236}">
                <a16:creationId xmlns:a16="http://schemas.microsoft.com/office/drawing/2014/main" id="{D4D42DFC-0545-AB4F-B9D7-7C7F610FC390}"/>
              </a:ext>
            </a:extLst>
          </p:cNvPr>
          <p:cNvSpPr txBox="1"/>
          <p:nvPr/>
        </p:nvSpPr>
        <p:spPr>
          <a:xfrm>
            <a:off x="2868410" y="1738651"/>
            <a:ext cx="730885" cy="49085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F9C67"/>
                </a:solidFill>
                <a:effectLst/>
                <a:latin typeface="OpenSans-Light" panose="020B0606030504020204" pitchFamily="34" charset="0"/>
                <a:ea typeface="OpenSans-Light" panose="020B0606030504020204" pitchFamily="34" charset="0"/>
              </a:rPr>
              <a:t>Transdisciplinary sciences wich are integrated and analysed together</a:t>
            </a:r>
            <a:endParaRPr lang="fr-FR" sz="1100">
              <a:effectLst/>
              <a:latin typeface="OpenSans-Light" panose="020B0606030504020204" pitchFamily="34" charset="0"/>
              <a:ea typeface="OpenSans-Light" panose="020B0606030504020204" pitchFamily="34" charset="0"/>
            </a:endParaRPr>
          </a:p>
        </p:txBody>
      </p:sp>
      <p:sp>
        <p:nvSpPr>
          <p:cNvPr id="13" name="Zone de texte 450">
            <a:extLst>
              <a:ext uri="{FF2B5EF4-FFF2-40B4-BE49-F238E27FC236}">
                <a16:creationId xmlns:a16="http://schemas.microsoft.com/office/drawing/2014/main" id="{E1D0DF83-2FB5-914F-A6AB-B5CF86E34C43}"/>
              </a:ext>
            </a:extLst>
          </p:cNvPr>
          <p:cNvSpPr txBox="1"/>
          <p:nvPr/>
        </p:nvSpPr>
        <p:spPr>
          <a:xfrm>
            <a:off x="2589897" y="2989790"/>
            <a:ext cx="730885" cy="3695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F9C67"/>
                </a:solidFill>
                <a:effectLst/>
                <a:latin typeface="OpenSans-Light" panose="020B0606030504020204" pitchFamily="34" charset="0"/>
                <a:ea typeface="OpenSans-Light" panose="020B0606030504020204" pitchFamily="34" charset="0"/>
              </a:rPr>
              <a:t>Health services data (DHIS2 or direct collection</a:t>
            </a:r>
            <a:endParaRPr lang="fr-FR" sz="1100">
              <a:effectLst/>
              <a:latin typeface="OpenSans-Light" panose="020B0606030504020204" pitchFamily="34" charset="0"/>
              <a:ea typeface="OpenSans-Light" panose="020B0606030504020204" pitchFamily="34" charset="0"/>
            </a:endParaRPr>
          </a:p>
        </p:txBody>
      </p:sp>
      <p:sp>
        <p:nvSpPr>
          <p:cNvPr id="14" name="Zone de texte 451">
            <a:extLst>
              <a:ext uri="{FF2B5EF4-FFF2-40B4-BE49-F238E27FC236}">
                <a16:creationId xmlns:a16="http://schemas.microsoft.com/office/drawing/2014/main" id="{A8034359-A4A2-3445-A2E4-3CF013562132}"/>
              </a:ext>
            </a:extLst>
          </p:cNvPr>
          <p:cNvSpPr txBox="1"/>
          <p:nvPr/>
        </p:nvSpPr>
        <p:spPr>
          <a:xfrm>
            <a:off x="3400729" y="3885712"/>
            <a:ext cx="730885" cy="61150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F9C67"/>
                </a:solidFill>
                <a:effectLst/>
                <a:latin typeface="OpenSans-Light" panose="020B0606030504020204" pitchFamily="34" charset="0"/>
                <a:ea typeface="OpenSans-Light" panose="020B0606030504020204" pitchFamily="34" charset="0"/>
              </a:rPr>
              <a:t>Outbreak response data, VACC, surveillance, WASH-IPC</a:t>
            </a:r>
            <a:endParaRPr lang="fr-FR" sz="1100">
              <a:effectLst/>
              <a:latin typeface="OpenSans-Light" panose="020B0606030504020204" pitchFamily="34" charset="0"/>
              <a:ea typeface="OpenSans-Light" panose="020B0606030504020204" pitchFamily="34" charset="0"/>
            </a:endParaRPr>
          </a:p>
        </p:txBody>
      </p:sp>
      <p:sp>
        <p:nvSpPr>
          <p:cNvPr id="15" name="Zone de texte 452">
            <a:extLst>
              <a:ext uri="{FF2B5EF4-FFF2-40B4-BE49-F238E27FC236}">
                <a16:creationId xmlns:a16="http://schemas.microsoft.com/office/drawing/2014/main" id="{8155946C-EEB3-BC44-92BF-4F4EA99323CE}"/>
              </a:ext>
            </a:extLst>
          </p:cNvPr>
          <p:cNvSpPr txBox="1"/>
          <p:nvPr/>
        </p:nvSpPr>
        <p:spPr>
          <a:xfrm>
            <a:off x="4684825" y="3962038"/>
            <a:ext cx="730885" cy="3695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700">
                <a:solidFill>
                  <a:srgbClr val="2F9C67"/>
                </a:solidFill>
                <a:effectLst/>
                <a:latin typeface="OpenSans-Light" panose="020B0606030504020204" pitchFamily="34" charset="0"/>
                <a:ea typeface="OpenSans-Light" panose="020B0606030504020204" pitchFamily="34" charset="0"/>
              </a:rPr>
              <a:t>Context: conflict,gender, traditions,culture</a:t>
            </a:r>
            <a:endParaRPr lang="fr-FR" sz="1100">
              <a:effectLst/>
              <a:latin typeface="OpenSans-Light" panose="020B0606030504020204" pitchFamily="34" charset="0"/>
              <a:ea typeface="OpenSans-Light" panose="020B0606030504020204" pitchFamily="34" charset="0"/>
            </a:endParaRPr>
          </a:p>
        </p:txBody>
      </p:sp>
      <p:sp>
        <p:nvSpPr>
          <p:cNvPr id="16" name="Zone de texte 453">
            <a:extLst>
              <a:ext uri="{FF2B5EF4-FFF2-40B4-BE49-F238E27FC236}">
                <a16:creationId xmlns:a16="http://schemas.microsoft.com/office/drawing/2014/main" id="{552AAF86-9889-684B-B853-10AF7917EC2B}"/>
              </a:ext>
            </a:extLst>
          </p:cNvPr>
          <p:cNvSpPr txBox="1"/>
          <p:nvPr/>
        </p:nvSpPr>
        <p:spPr>
          <a:xfrm>
            <a:off x="5415139" y="3004904"/>
            <a:ext cx="730885" cy="24828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700">
                <a:solidFill>
                  <a:srgbClr val="2F9C67"/>
                </a:solidFill>
                <a:effectLst/>
                <a:latin typeface="OpenSans-Light" panose="020B0606030504020204" pitchFamily="34" charset="0"/>
                <a:ea typeface="OpenSans-Light" panose="020B0606030504020204" pitchFamily="34" charset="0"/>
              </a:rPr>
              <a:t>Markets, prices, movements</a:t>
            </a:r>
            <a:endParaRPr lang="fr-FR" sz="1100">
              <a:effectLst/>
              <a:latin typeface="OpenSans-Light" panose="020B0606030504020204" pitchFamily="34" charset="0"/>
              <a:ea typeface="OpenSans-Light" panose="020B0606030504020204" pitchFamily="34" charset="0"/>
            </a:endParaRPr>
          </a:p>
        </p:txBody>
      </p:sp>
      <p:sp>
        <p:nvSpPr>
          <p:cNvPr id="17" name="Zone de texte 454">
            <a:extLst>
              <a:ext uri="{FF2B5EF4-FFF2-40B4-BE49-F238E27FC236}">
                <a16:creationId xmlns:a16="http://schemas.microsoft.com/office/drawing/2014/main" id="{3D8DD314-E949-B448-A244-F10859DBE722}"/>
              </a:ext>
            </a:extLst>
          </p:cNvPr>
          <p:cNvSpPr txBox="1"/>
          <p:nvPr/>
        </p:nvSpPr>
        <p:spPr>
          <a:xfrm>
            <a:off x="5098720" y="1708423"/>
            <a:ext cx="848360" cy="61150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700">
                <a:solidFill>
                  <a:srgbClr val="2F9C67"/>
                </a:solidFill>
                <a:effectLst/>
                <a:latin typeface="OpenSans-Light" panose="020B0606030504020204" pitchFamily="34" charset="0"/>
                <a:ea typeface="OpenSans-Light" panose="020B0606030504020204" pitchFamily="34" charset="0"/>
              </a:rPr>
              <a:t>Events, timelines (policies, political,restrictions) &amp; response strategies</a:t>
            </a:r>
            <a:endParaRPr lang="fr-FR" sz="1100">
              <a:effectLst/>
              <a:latin typeface="OpenSans-Light" panose="020B0606030504020204" pitchFamily="34" charset="0"/>
              <a:ea typeface="OpenSans-Light" panose="020B0606030504020204" pitchFamily="34" charset="0"/>
            </a:endParaRPr>
          </a:p>
        </p:txBody>
      </p:sp>
      <p:sp>
        <p:nvSpPr>
          <p:cNvPr id="18" name="Zone de texte 455">
            <a:extLst>
              <a:ext uri="{FF2B5EF4-FFF2-40B4-BE49-F238E27FC236}">
                <a16:creationId xmlns:a16="http://schemas.microsoft.com/office/drawing/2014/main" id="{978A550A-6162-5A46-8D93-E0A539EB0E28}"/>
              </a:ext>
            </a:extLst>
          </p:cNvPr>
          <p:cNvSpPr txBox="1"/>
          <p:nvPr/>
        </p:nvSpPr>
        <p:spPr>
          <a:xfrm>
            <a:off x="3969626" y="1220617"/>
            <a:ext cx="848360" cy="3695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F9C67"/>
                </a:solidFill>
                <a:effectLst/>
                <a:latin typeface="OpenSans-Light" panose="020B0606030504020204" pitchFamily="34" charset="0"/>
                <a:ea typeface="OpenSans-Light" panose="020B0606030504020204" pitchFamily="34" charset="0"/>
              </a:rPr>
              <a:t>HWC and services provision (availability, risks, changes</a:t>
            </a:r>
            <a:endParaRPr lang="fr-FR" sz="1100">
              <a:effectLst/>
              <a:latin typeface="OpenSans-Light" panose="020B0606030504020204" pitchFamily="34" charset="0"/>
              <a:ea typeface="OpenSans-Light" panose="020B0606030504020204" pitchFamily="34" charset="0"/>
            </a:endParaRPr>
          </a:p>
        </p:txBody>
      </p:sp>
      <p:sp>
        <p:nvSpPr>
          <p:cNvPr id="19" name="Zone de texte 456">
            <a:extLst>
              <a:ext uri="{FF2B5EF4-FFF2-40B4-BE49-F238E27FC236}">
                <a16:creationId xmlns:a16="http://schemas.microsoft.com/office/drawing/2014/main" id="{BE40441D-1C79-0047-8F99-311033A30D25}"/>
              </a:ext>
            </a:extLst>
          </p:cNvPr>
          <p:cNvSpPr txBox="1"/>
          <p:nvPr/>
        </p:nvSpPr>
        <p:spPr>
          <a:xfrm>
            <a:off x="6834757" y="1770391"/>
            <a:ext cx="848360" cy="22288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04669"/>
                </a:solidFill>
                <a:effectLst/>
                <a:latin typeface="Montserrat Medium" pitchFamily="2" charset="77"/>
                <a:ea typeface="OpenSans-Light" panose="020B0606030504020204" pitchFamily="34" charset="0"/>
              </a:rPr>
              <a:t>Evidence which is used and usable</a:t>
            </a:r>
            <a:endParaRPr lang="fr-FR" sz="1100">
              <a:effectLst/>
              <a:latin typeface="OpenSans-Light" panose="020B0606030504020204" pitchFamily="34" charset="0"/>
              <a:ea typeface="OpenSans-Light" panose="020B0606030504020204" pitchFamily="34" charset="0"/>
            </a:endParaRPr>
          </a:p>
        </p:txBody>
      </p:sp>
      <p:sp>
        <p:nvSpPr>
          <p:cNvPr id="20" name="Zone de texte 457">
            <a:extLst>
              <a:ext uri="{FF2B5EF4-FFF2-40B4-BE49-F238E27FC236}">
                <a16:creationId xmlns:a16="http://schemas.microsoft.com/office/drawing/2014/main" id="{42977F50-CD48-DF43-B8D4-CEED24259DEC}"/>
              </a:ext>
            </a:extLst>
          </p:cNvPr>
          <p:cNvSpPr txBox="1"/>
          <p:nvPr/>
        </p:nvSpPr>
        <p:spPr>
          <a:xfrm>
            <a:off x="6886827" y="3343921"/>
            <a:ext cx="848360" cy="3314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04669"/>
                </a:solidFill>
                <a:effectLst/>
                <a:latin typeface="Montserrat Medium" pitchFamily="2" charset="77"/>
                <a:ea typeface="OpenSans-Light" panose="020B0606030504020204" pitchFamily="34" charset="0"/>
              </a:rPr>
              <a:t>Track evidence use by location, analysis over time</a:t>
            </a:r>
            <a:endParaRPr lang="fr-FR" sz="1100">
              <a:effectLst/>
              <a:latin typeface="OpenSans-Light" panose="020B0606030504020204" pitchFamily="34" charset="0"/>
              <a:ea typeface="OpenSans-Light" panose="020B0606030504020204" pitchFamily="34" charset="0"/>
            </a:endParaRPr>
          </a:p>
        </p:txBody>
      </p:sp>
    </p:spTree>
    <p:extLst>
      <p:ext uri="{BB962C8B-B14F-4D97-AF65-F5344CB8AC3E}">
        <p14:creationId xmlns:p14="http://schemas.microsoft.com/office/powerpoint/2010/main" val="1363939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Implementation and monitoring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r>
              <a:rPr lang="en-GB" dirty="0"/>
              <a:t>What do you think is the connection between social science research </a:t>
            </a:r>
            <a:br>
              <a:rPr lang="en-GB" dirty="0"/>
            </a:br>
            <a:r>
              <a:rPr lang="en-GB" dirty="0"/>
              <a:t>and monitoring RCCE activities?</a:t>
            </a:r>
          </a:p>
        </p:txBody>
      </p:sp>
      <p:cxnSp>
        <p:nvCxnSpPr>
          <p:cNvPr id="6" name="Straight Connector 55">
            <a:extLst>
              <a:ext uri="{FF2B5EF4-FFF2-40B4-BE49-F238E27FC236}">
                <a16:creationId xmlns:a16="http://schemas.microsoft.com/office/drawing/2014/main" id="{B79BD9A4-0FC4-274C-8E41-80596B3FD20E}"/>
              </a:ext>
            </a:extLst>
          </p:cNvPr>
          <p:cNvCxnSpPr/>
          <p:nvPr/>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5A0A013-6164-5F4F-A6B2-8956495E95A8}"/>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4459F365-9165-2E47-9DD6-EAAB16D2B9E4}"/>
              </a:ext>
            </a:extLst>
          </p:cNvPr>
          <p:cNvPicPr>
            <a:picLocks noChangeAspect="1"/>
          </p:cNvPicPr>
          <p:nvPr/>
        </p:nvPicPr>
        <p:blipFill>
          <a:blip r:embed="rId2"/>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344882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F9C67">
            <a:alpha val="9703"/>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dirty="0" err="1"/>
              <a:t>Operational</a:t>
            </a:r>
            <a:r>
              <a:rPr lang="fr-FR" dirty="0"/>
              <a:t> PEER </a:t>
            </a:r>
            <a:r>
              <a:rPr lang="fr-FR" dirty="0" err="1"/>
              <a:t>review</a:t>
            </a:r>
            <a:r>
              <a:rPr lang="fr-FR" dirty="0"/>
              <a:t> and </a:t>
            </a:r>
            <a:r>
              <a:rPr lang="fr-FR" dirty="0" err="1"/>
              <a:t>evaluation</a:t>
            </a:r>
            <a:endParaRPr lang="fr-FR" dirty="0"/>
          </a:p>
        </p:txBody>
      </p:sp>
      <p:sp>
        <p:nvSpPr>
          <p:cNvPr id="3" name="Espace réservé du contenu 2">
            <a:extLst>
              <a:ext uri="{FF2B5EF4-FFF2-40B4-BE49-F238E27FC236}">
                <a16:creationId xmlns:a16="http://schemas.microsoft.com/office/drawing/2014/main" id="{28F4B6CF-E5D2-4540-BFC0-8CF8DBCB2CDA}"/>
              </a:ext>
            </a:extLst>
          </p:cNvPr>
          <p:cNvSpPr>
            <a:spLocks noGrp="1"/>
          </p:cNvSpPr>
          <p:nvPr>
            <p:ph idx="1"/>
          </p:nvPr>
        </p:nvSpPr>
        <p:spPr>
          <a:noFill/>
        </p:spPr>
        <p:txBody>
          <a:bodyPr/>
          <a:lstStyle/>
          <a:p>
            <a:pPr marL="228600" indent="-228600">
              <a:buFont typeface="+mj-lt"/>
              <a:buAutoNum type="arabicPeriod"/>
            </a:pPr>
            <a:r>
              <a:rPr lang="fr-FR"/>
              <a:t>Did the community receive the support they needed? e.g., Was the provision of cash transfers useful? Did the expansion of school feeding programmes help to prevent early marriage and pregnancy?</a:t>
            </a:r>
          </a:p>
          <a:p>
            <a:pPr marL="228600" indent="-228600">
              <a:buFont typeface="+mj-lt"/>
              <a:buAutoNum type="arabicPeriod"/>
            </a:pPr>
            <a:r>
              <a:rPr lang="fr-FR"/>
              <a:t>Was the support provided in an effective and appropriate way? </a:t>
            </a:r>
          </a:p>
          <a:p>
            <a:pPr marL="228600" indent="-228600">
              <a:buFont typeface="+mj-lt"/>
              <a:buAutoNum type="arabicPeriod"/>
            </a:pPr>
            <a:r>
              <a:rPr lang="fr-FR"/>
              <a:t>Did the response activities contribute to individual and community-level behaviour change?  </a:t>
            </a:r>
          </a:p>
          <a:p>
            <a:pPr marL="228600" indent="-228600">
              <a:buFont typeface="+mj-lt"/>
              <a:buAutoNum type="arabicPeriod"/>
            </a:pPr>
            <a:r>
              <a:rPr lang="fr-FR"/>
              <a:t>What should be done differently? </a:t>
            </a:r>
          </a:p>
          <a:p>
            <a:pPr marL="228600" indent="-228600">
              <a:buFont typeface="+mj-lt"/>
              <a:buAutoNum type="arabicPeriod"/>
            </a:pPr>
            <a:r>
              <a:rPr lang="fr-FR"/>
              <a:t>How can the programme exit be safely managed?  </a:t>
            </a:r>
          </a:p>
        </p:txBody>
      </p:sp>
    </p:spTree>
    <p:extLst>
      <p:ext uri="{BB962C8B-B14F-4D97-AF65-F5344CB8AC3E}">
        <p14:creationId xmlns:p14="http://schemas.microsoft.com/office/powerpoint/2010/main" val="276947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F9C67">
            <a:alpha val="9703"/>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F9C67">
            <a:alpha val="1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p:txBody>
          <a:bodyPr/>
          <a:lstStyle/>
          <a:p>
            <a:r>
              <a:rPr lang="fr-FR"/>
              <a:t>SUMMARY</a:t>
            </a:r>
          </a:p>
        </p:txBody>
      </p:sp>
      <p:sp>
        <p:nvSpPr>
          <p:cNvPr id="5" name="Espace réservé du contenu 4">
            <a:extLst>
              <a:ext uri="{FF2B5EF4-FFF2-40B4-BE49-F238E27FC236}">
                <a16:creationId xmlns:a16="http://schemas.microsoft.com/office/drawing/2014/main" id="{C3F72083-7124-5344-BC16-58AAA29F14ED}"/>
              </a:ext>
            </a:extLst>
          </p:cNvPr>
          <p:cNvSpPr>
            <a:spLocks noGrp="1"/>
          </p:cNvSpPr>
          <p:nvPr>
            <p:ph idx="1"/>
          </p:nvPr>
        </p:nvSpPr>
        <p:spPr>
          <a:xfrm>
            <a:off x="628650" y="1178387"/>
            <a:ext cx="7886700" cy="3263504"/>
          </a:xfrm>
        </p:spPr>
        <p:txBody>
          <a:bodyPr>
            <a:noAutofit/>
          </a:bodyPr>
          <a:lstStyle/>
          <a:p>
            <a:pPr lvl="0"/>
            <a:r>
              <a:rPr lang="en-US" dirty="0"/>
              <a:t>Crisis settings require research to be conducted in a rapid and timely fashion. Social science approaches have adapted to be able to do this, without sacrificing quality.</a:t>
            </a:r>
          </a:p>
          <a:p>
            <a:pPr lvl="0"/>
            <a:r>
              <a:rPr lang="en-US" dirty="0"/>
              <a:t>There are critical elements in a humanitarian/emergency response cycle. As defined by OCHA these elements include: needs assessment and analysis, strategic planning, resource </a:t>
            </a:r>
            <a:r>
              <a:rPr lang="en-US" dirty="0" err="1"/>
              <a:t>mobilisation</a:t>
            </a:r>
            <a:r>
              <a:rPr lang="en-US" dirty="0"/>
              <a:t>, implementation and monitoring, and </a:t>
            </a:r>
            <a:r>
              <a:rPr lang="en-US"/>
              <a:t>operational peer review </a:t>
            </a:r>
            <a:r>
              <a:rPr lang="en-US" dirty="0"/>
              <a:t>and evaluation.</a:t>
            </a:r>
          </a:p>
          <a:p>
            <a:pPr lvl="0"/>
            <a:r>
              <a:rPr lang="en-US" dirty="0"/>
              <a:t>All elements of a response operation provide an important opportunity to advocate for and/or implement operational social science research. The objective of all social science activities should be informing the design or adaptation of RCCE approaches that can contribute to the design of effective response actions and strategies, and meaningfully support communities.</a:t>
            </a:r>
          </a:p>
          <a:p>
            <a:endParaRPr lang="fr-FR" dirty="0"/>
          </a:p>
        </p:txBody>
      </p:sp>
      <p:cxnSp>
        <p:nvCxnSpPr>
          <p:cNvPr id="3" name="Straight Connector 55">
            <a:extLst>
              <a:ext uri="{FF2B5EF4-FFF2-40B4-BE49-F238E27FC236}">
                <a16:creationId xmlns:a16="http://schemas.microsoft.com/office/drawing/2014/main" id="{4FEF96E6-035D-964C-AE90-8AA53670C685}"/>
              </a:ext>
            </a:extLst>
          </p:cNvPr>
          <p:cNvCxnSpPr/>
          <p:nvPr/>
        </p:nvCxnSpPr>
        <p:spPr>
          <a:xfrm>
            <a:off x="648261" y="929853"/>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65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1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p:txBody>
          <a:bodyPr/>
          <a:lstStyle/>
          <a:p>
            <a:r>
              <a:rPr lang="fr-FR"/>
              <a:t>SOCIAL SCIENCE FOR ENGAGING AFFECTED COMMUNITIES</a:t>
            </a:r>
          </a:p>
        </p:txBody>
      </p:sp>
      <p:sp>
        <p:nvSpPr>
          <p:cNvPr id="6" name="Rectangle : coins arrondis 5">
            <a:extLst>
              <a:ext uri="{FF2B5EF4-FFF2-40B4-BE49-F238E27FC236}">
                <a16:creationId xmlns:a16="http://schemas.microsoft.com/office/drawing/2014/main" id="{FCDBBAF4-F2E7-1F43-A41F-B21FA1F05B70}"/>
              </a:ext>
            </a:extLst>
          </p:cNvPr>
          <p:cNvSpPr/>
          <p:nvPr/>
        </p:nvSpPr>
        <p:spPr>
          <a:xfrm>
            <a:off x="3657600" y="1057753"/>
            <a:ext cx="2083241" cy="540138"/>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ctr">
            <a:spAutoFit/>
          </a:bodyPr>
          <a:lstStyle/>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Individuals’ and communities’ capacity to respond to the crisis. </a:t>
            </a:r>
          </a:p>
        </p:txBody>
      </p:sp>
      <p:sp>
        <p:nvSpPr>
          <p:cNvPr id="7" name="Rectangle : coins arrondis 6">
            <a:extLst>
              <a:ext uri="{FF2B5EF4-FFF2-40B4-BE49-F238E27FC236}">
                <a16:creationId xmlns:a16="http://schemas.microsoft.com/office/drawing/2014/main" id="{9A200BC8-51F0-2944-845A-BF94957560FE}"/>
              </a:ext>
            </a:extLst>
          </p:cNvPr>
          <p:cNvSpPr/>
          <p:nvPr/>
        </p:nvSpPr>
        <p:spPr>
          <a:xfrm>
            <a:off x="1273537" y="1754169"/>
            <a:ext cx="2153476" cy="1056591"/>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People’s needs and priorities and how they are changing</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Are systems functioning, available and accessible</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Trust in services, policies, information</a:t>
            </a:r>
          </a:p>
        </p:txBody>
      </p:sp>
      <p:sp>
        <p:nvSpPr>
          <p:cNvPr id="8" name="Rectangle : coins arrondis 7">
            <a:extLst>
              <a:ext uri="{FF2B5EF4-FFF2-40B4-BE49-F238E27FC236}">
                <a16:creationId xmlns:a16="http://schemas.microsoft.com/office/drawing/2014/main" id="{5E28B7F9-3CE5-DF4B-8A28-370F11D4E6EE}"/>
              </a:ext>
            </a:extLst>
          </p:cNvPr>
          <p:cNvSpPr/>
          <p:nvPr/>
        </p:nvSpPr>
        <p:spPr>
          <a:xfrm>
            <a:off x="1290762" y="3276216"/>
            <a:ext cx="2136251" cy="1181448"/>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People’s preferences to access information and their information needs </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Languages people speak and prefer to communicate with each other and response actors </a:t>
            </a:r>
          </a:p>
        </p:txBody>
      </p:sp>
      <p:sp>
        <p:nvSpPr>
          <p:cNvPr id="9" name="Rectangle : coins arrondis 8">
            <a:extLst>
              <a:ext uri="{FF2B5EF4-FFF2-40B4-BE49-F238E27FC236}">
                <a16:creationId xmlns:a16="http://schemas.microsoft.com/office/drawing/2014/main" id="{54CA905E-5168-7F4C-9482-B7690C42365B}"/>
              </a:ext>
            </a:extLst>
          </p:cNvPr>
          <p:cNvSpPr/>
          <p:nvPr/>
        </p:nvSpPr>
        <p:spPr>
          <a:xfrm>
            <a:off x="5975405" y="3276216"/>
            <a:ext cx="2111072" cy="1181448"/>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Existing vulnerabilities and social inequalities</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Existing social networks, informal and formal community leadership structures and related social and power dynamics </a:t>
            </a:r>
          </a:p>
        </p:txBody>
      </p:sp>
      <p:sp>
        <p:nvSpPr>
          <p:cNvPr id="10" name="Rectangle : coins arrondis 9">
            <a:extLst>
              <a:ext uri="{FF2B5EF4-FFF2-40B4-BE49-F238E27FC236}">
                <a16:creationId xmlns:a16="http://schemas.microsoft.com/office/drawing/2014/main" id="{C6DBA8B1-DC80-7040-BD66-F36A361CE955}"/>
              </a:ext>
            </a:extLst>
          </p:cNvPr>
          <p:cNvSpPr/>
          <p:nvPr/>
        </p:nvSpPr>
        <p:spPr>
          <a:xfrm>
            <a:off x="6014393" y="1165773"/>
            <a:ext cx="2087988" cy="1697902"/>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People’s belief system, sociocultural norms, and traditions </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Individuals’ and communities’ knowledge and resources</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People’s perceptions, attitudes, practices and behaviours </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‘Rumours’</a:t>
            </a:r>
          </a:p>
        </p:txBody>
      </p:sp>
      <p:sp>
        <p:nvSpPr>
          <p:cNvPr id="29" name="Ellipse 28">
            <a:extLst>
              <a:ext uri="{FF2B5EF4-FFF2-40B4-BE49-F238E27FC236}">
                <a16:creationId xmlns:a16="http://schemas.microsoft.com/office/drawing/2014/main" id="{082165CC-4B98-E245-81F6-6EC425E8C54E}"/>
              </a:ext>
            </a:extLst>
          </p:cNvPr>
          <p:cNvSpPr/>
          <p:nvPr/>
        </p:nvSpPr>
        <p:spPr>
          <a:xfrm>
            <a:off x="3801304" y="2021491"/>
            <a:ext cx="1805676" cy="1805676"/>
          </a:xfrm>
          <a:prstGeom prst="ellipse">
            <a:avLst/>
          </a:prstGeom>
          <a:solidFill>
            <a:srgbClr val="204669">
              <a:alpha val="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000">
              <a:latin typeface="Montserrat Light" pitchFamily="2" charset="77"/>
            </a:endParaRPr>
          </a:p>
        </p:txBody>
      </p:sp>
      <p:sp>
        <p:nvSpPr>
          <p:cNvPr id="11" name="Ellipse 10">
            <a:extLst>
              <a:ext uri="{FF2B5EF4-FFF2-40B4-BE49-F238E27FC236}">
                <a16:creationId xmlns:a16="http://schemas.microsoft.com/office/drawing/2014/main" id="{F10909A6-836E-864B-9BBD-E55B0797F5EE}"/>
              </a:ext>
            </a:extLst>
          </p:cNvPr>
          <p:cNvSpPr/>
          <p:nvPr/>
        </p:nvSpPr>
        <p:spPr>
          <a:xfrm>
            <a:off x="3905036" y="2125223"/>
            <a:ext cx="1598213" cy="1598213"/>
          </a:xfrm>
          <a:prstGeom prst="ellipse">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a:latin typeface="Montserrat Light" pitchFamily="2" charset="77"/>
              </a:rPr>
              <a:t>WHAT WE WANT TO UNDERSTAND</a:t>
            </a:r>
          </a:p>
        </p:txBody>
      </p:sp>
      <p:cxnSp>
        <p:nvCxnSpPr>
          <p:cNvPr id="15" name="Connecteur droit 14">
            <a:extLst>
              <a:ext uri="{FF2B5EF4-FFF2-40B4-BE49-F238E27FC236}">
                <a16:creationId xmlns:a16="http://schemas.microsoft.com/office/drawing/2014/main" id="{216221BF-454B-A047-8ED2-0F44ED6AD481}"/>
              </a:ext>
            </a:extLst>
          </p:cNvPr>
          <p:cNvCxnSpPr>
            <a:cxnSpLocks/>
            <a:stCxn id="6" idx="2"/>
            <a:endCxn id="29" idx="0"/>
          </p:cNvCxnSpPr>
          <p:nvPr/>
        </p:nvCxnSpPr>
        <p:spPr>
          <a:xfrm>
            <a:off x="4699221" y="1597891"/>
            <a:ext cx="4921" cy="423600"/>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96179AE9-8BAB-744C-9524-80F93582408A}"/>
              </a:ext>
            </a:extLst>
          </p:cNvPr>
          <p:cNvCxnSpPr>
            <a:cxnSpLocks/>
            <a:stCxn id="7" idx="3"/>
          </p:cNvCxnSpPr>
          <p:nvPr/>
        </p:nvCxnSpPr>
        <p:spPr>
          <a:xfrm>
            <a:off x="3427013" y="2282465"/>
            <a:ext cx="491844" cy="194035"/>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8F41FD52-56D3-3645-8C51-E5AFFDDBB19C}"/>
              </a:ext>
            </a:extLst>
          </p:cNvPr>
          <p:cNvCxnSpPr>
            <a:cxnSpLocks/>
            <a:stCxn id="29" idx="7"/>
            <a:endCxn id="10" idx="1"/>
          </p:cNvCxnSpPr>
          <p:nvPr/>
        </p:nvCxnSpPr>
        <p:spPr>
          <a:xfrm flipV="1">
            <a:off x="5342545" y="2014724"/>
            <a:ext cx="671848" cy="271202"/>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3BF3A244-D4D3-D74E-BE95-5BA9DF277989}"/>
              </a:ext>
            </a:extLst>
          </p:cNvPr>
          <p:cNvCxnSpPr>
            <a:cxnSpLocks/>
            <a:stCxn id="29" idx="5"/>
            <a:endCxn id="9" idx="1"/>
          </p:cNvCxnSpPr>
          <p:nvPr/>
        </p:nvCxnSpPr>
        <p:spPr>
          <a:xfrm>
            <a:off x="5342545" y="3562732"/>
            <a:ext cx="632860" cy="304208"/>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5E6B457-7AB7-9243-A398-D49844428ACD}"/>
              </a:ext>
            </a:extLst>
          </p:cNvPr>
          <p:cNvCxnSpPr>
            <a:cxnSpLocks/>
            <a:stCxn id="8" idx="3"/>
            <a:endCxn id="29" idx="3"/>
          </p:cNvCxnSpPr>
          <p:nvPr/>
        </p:nvCxnSpPr>
        <p:spPr>
          <a:xfrm flipV="1">
            <a:off x="3427013" y="3562732"/>
            <a:ext cx="638726" cy="304208"/>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54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OPERATIONAL SOCIAL SCIENCE RESEARCH</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pPr marL="0" indent="0" algn="ctr">
              <a:buNone/>
            </a:pPr>
            <a:r>
              <a:rPr lang="en-GB" dirty="0"/>
              <a:t>Generates data and findings </a:t>
            </a: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that can be translated into action </a:t>
            </a:r>
            <a:b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b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to improve humanitarian strategies and operations</a:t>
            </a:r>
            <a:endParaRPr lang="fr-FR" b="1">
              <a:solidFill>
                <a:srgbClr val="2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6">
            <a:extLst>
              <a:ext uri="{FF2B5EF4-FFF2-40B4-BE49-F238E27FC236}">
                <a16:creationId xmlns:a16="http://schemas.microsoft.com/office/drawing/2014/main" id="{186E3057-3768-5348-BD8E-678431E59139}"/>
              </a:ext>
            </a:extLst>
          </p:cNvPr>
          <p:cNvGraphicFramePr>
            <a:graphicFrameLocks noGrp="1"/>
          </p:cNvGraphicFramePr>
          <p:nvPr/>
        </p:nvGraphicFramePr>
        <p:xfrm>
          <a:off x="1524000" y="2362495"/>
          <a:ext cx="6096000" cy="105321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71681842"/>
                    </a:ext>
                  </a:extLst>
                </a:gridCol>
                <a:gridCol w="3048000">
                  <a:extLst>
                    <a:ext uri="{9D8B030D-6E8A-4147-A177-3AD203B41FA5}">
                      <a16:colId xmlns:a16="http://schemas.microsoft.com/office/drawing/2014/main" val="3779368467"/>
                    </a:ext>
                  </a:extLst>
                </a:gridCol>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b="1" i="0" kern="1200">
                          <a:solidFill>
                            <a:schemeClr val="lt1"/>
                          </a:solidFill>
                          <a:effectLst/>
                          <a:latin typeface="Montserrat" pitchFamily="2" charset="77"/>
                          <a:ea typeface="+mn-ea"/>
                          <a:cs typeface="+mn-cs"/>
                        </a:rPr>
                        <a:t>Theoretical research</a:t>
                      </a:r>
                      <a:r>
                        <a:rPr lang="fr-FR" b="1" i="0">
                          <a:effectLst/>
                          <a:latin typeface="Montserrat" pitchFamily="2" charset="77"/>
                        </a:rPr>
                        <a:t> </a:t>
                      </a:r>
                      <a:endParaRPr lang="fr-FR" b="1" i="0">
                        <a:latin typeface="Montserrat" pitchFamily="2" charset="77"/>
                      </a:endParaRPr>
                    </a:p>
                  </a:txBody>
                  <a:tcPr>
                    <a:lnL w="12700" cmpd="sng">
                      <a:noFill/>
                    </a:lnL>
                    <a:lnR w="952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F9C67"/>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i="0" kern="1200">
                          <a:solidFill>
                            <a:schemeClr val="lt1"/>
                          </a:solidFill>
                          <a:effectLst/>
                          <a:latin typeface="Montserrat" pitchFamily="2" charset="77"/>
                          <a:ea typeface="+mn-ea"/>
                          <a:cs typeface="+mn-cs"/>
                        </a:rPr>
                        <a:t>Operational (applied)  research</a:t>
                      </a:r>
                    </a:p>
                  </a:txBody>
                  <a:tcPr>
                    <a:lnL w="9525"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F9C67"/>
                    </a:solidFill>
                  </a:tcPr>
                </a:tc>
                <a:extLst>
                  <a:ext uri="{0D108BD9-81ED-4DB2-BD59-A6C34878D82A}">
                    <a16:rowId xmlns:a16="http://schemas.microsoft.com/office/drawing/2014/main" val="4255436263"/>
                  </a:ext>
                </a:extLst>
              </a:tr>
              <a:tr h="370840">
                <a:tc>
                  <a:txBody>
                    <a:bodyPr/>
                    <a:lstStyle/>
                    <a:p>
                      <a:pPr marL="138113" lvl="0" indent="-90488">
                        <a:lnSpc>
                          <a:spcPct val="115000"/>
                        </a:lnSpc>
                        <a:spcAft>
                          <a:spcPts val="600"/>
                        </a:spcAft>
                        <a:buClr>
                          <a:srgbClr val="204669"/>
                        </a:buClr>
                        <a:buFont typeface="Arial" panose="020B0604020202020204" pitchFamily="34" charset="0"/>
                        <a:buChar char="•"/>
                        <a:tabLst/>
                      </a:pPr>
                      <a:r>
                        <a:rPr lang="en-GB" sz="1000" b="0" i="0" u="none" dirty="0">
                          <a:effectLst/>
                          <a:latin typeface="Open Sans Light" panose="020B0306030504020204" pitchFamily="34" charset="0"/>
                          <a:ea typeface="Open Sans Light" panose="020B0306030504020204" pitchFamily="34" charset="0"/>
                          <a:cs typeface="Open Sans Light" panose="020B0306030504020204" pitchFamily="34" charset="0"/>
                        </a:rPr>
                        <a:t>Gathers knowledge about a phenomenon </a:t>
                      </a:r>
                    </a:p>
                    <a:p>
                      <a:pPr marL="138113" lvl="0" indent="-90488">
                        <a:lnSpc>
                          <a:spcPct val="115000"/>
                        </a:lnSpc>
                        <a:spcAft>
                          <a:spcPts val="600"/>
                        </a:spcAft>
                        <a:buClr>
                          <a:srgbClr val="204669"/>
                        </a:buClr>
                        <a:buFont typeface="Arial" panose="020B0604020202020204" pitchFamily="34" charset="0"/>
                        <a:buChar char="•"/>
                        <a:tabLst/>
                      </a:pPr>
                      <a:r>
                        <a:rPr lang="en-GB" sz="1000" b="0" i="0" u="none" dirty="0">
                          <a:effectLst/>
                          <a:latin typeface="Open Sans Light" panose="020B0306030504020204" pitchFamily="34" charset="0"/>
                          <a:ea typeface="Open Sans Light" panose="020B0306030504020204" pitchFamily="34" charset="0"/>
                          <a:cs typeface="Open Sans Light" panose="020B0306030504020204" pitchFamily="34" charset="0"/>
                        </a:rPr>
                        <a:t>Ideas and knowledge oriented</a:t>
                      </a:r>
                    </a:p>
                  </a:txBody>
                  <a:tcP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marR="0" lvl="0" indent="-90488" algn="l" defTabSz="685800" rtl="0" eaLnBrk="1" fontAlgn="auto" latinLnBrk="0" hangingPunct="1">
                        <a:lnSpc>
                          <a:spcPct val="115000"/>
                        </a:lnSpc>
                        <a:spcBef>
                          <a:spcPts val="0"/>
                        </a:spcBef>
                        <a:spcAft>
                          <a:spcPts val="600"/>
                        </a:spcAft>
                        <a:buClr>
                          <a:srgbClr val="204669"/>
                        </a:buClr>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Tackles a ‘real world’ question and attempts </a:t>
                      </a:r>
                      <a:br>
                        <a:rPr kumimoji="0" lang="en-GB"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en-GB"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to solve a problem  </a:t>
                      </a:r>
                    </a:p>
                    <a:p>
                      <a:pPr marL="138113" marR="0" lvl="0" indent="-90488" algn="l" defTabSz="685800" rtl="0" eaLnBrk="1" fontAlgn="auto" latinLnBrk="0" hangingPunct="1">
                        <a:lnSpc>
                          <a:spcPct val="115000"/>
                        </a:lnSpc>
                        <a:spcBef>
                          <a:spcPts val="0"/>
                        </a:spcBef>
                        <a:spcAft>
                          <a:spcPts val="600"/>
                        </a:spcAft>
                        <a:buClr>
                          <a:srgbClr val="204669"/>
                        </a:buClr>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Practical and solution orientated </a:t>
                      </a:r>
                    </a:p>
                  </a:txBody>
                  <a:tcPr>
                    <a:lnL w="12700" cap="flat" cmpd="sng" algn="ctr">
                      <a:solidFill>
                        <a:schemeClr val="bg1"/>
                      </a:solidFill>
                      <a:prstDash val="solid"/>
                      <a:round/>
                      <a:headEnd type="none" w="med" len="med"/>
                      <a:tailEnd type="none" w="med" len="med"/>
                    </a:lnL>
                    <a:lnR w="12700" cmpd="sng">
                      <a:noFill/>
                    </a:lnR>
                    <a:lnT w="38100" cmpd="sng">
                      <a:noFill/>
                    </a:lnT>
                    <a:lnB w="1270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897041"/>
                  </a:ext>
                </a:extLst>
              </a:tr>
            </a:tbl>
          </a:graphicData>
        </a:graphic>
      </p:graphicFrame>
    </p:spTree>
    <p:extLst>
      <p:ext uri="{BB962C8B-B14F-4D97-AF65-F5344CB8AC3E}">
        <p14:creationId xmlns:p14="http://schemas.microsoft.com/office/powerpoint/2010/main" val="173075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OPERATIONAL SOCIAL SCIENCE RESEARCH</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 name="Groupe 96">
            <a:extLst>
              <a:ext uri="{FF2B5EF4-FFF2-40B4-BE49-F238E27FC236}">
                <a16:creationId xmlns:a16="http://schemas.microsoft.com/office/drawing/2014/main" id="{7FF7462F-C208-4F4C-AC48-B023E59428C2}"/>
              </a:ext>
            </a:extLst>
          </p:cNvPr>
          <p:cNvGrpSpPr/>
          <p:nvPr/>
        </p:nvGrpSpPr>
        <p:grpSpPr>
          <a:xfrm>
            <a:off x="3107709" y="1152171"/>
            <a:ext cx="4809540" cy="3424050"/>
            <a:chOff x="2843213" y="1152171"/>
            <a:chExt cx="4809540" cy="3424050"/>
          </a:xfrm>
        </p:grpSpPr>
        <p:grpSp>
          <p:nvGrpSpPr>
            <p:cNvPr id="95" name="Groupe 94">
              <a:extLst>
                <a:ext uri="{FF2B5EF4-FFF2-40B4-BE49-F238E27FC236}">
                  <a16:creationId xmlns:a16="http://schemas.microsoft.com/office/drawing/2014/main" id="{7A83F721-A1A3-4444-81F8-18EB3769D87A}"/>
                </a:ext>
              </a:extLst>
            </p:cNvPr>
            <p:cNvGrpSpPr/>
            <p:nvPr/>
          </p:nvGrpSpPr>
          <p:grpSpPr>
            <a:xfrm>
              <a:off x="2843213" y="2318119"/>
              <a:ext cx="2284235" cy="991036"/>
              <a:chOff x="2843213" y="2371018"/>
              <a:chExt cx="2284235" cy="991036"/>
            </a:xfrm>
          </p:grpSpPr>
          <p:sp>
            <p:nvSpPr>
              <p:cNvPr id="87" name="Rectangle : coins arrondis 86">
                <a:extLst>
                  <a:ext uri="{FF2B5EF4-FFF2-40B4-BE49-F238E27FC236}">
                    <a16:creationId xmlns:a16="http://schemas.microsoft.com/office/drawing/2014/main" id="{BD30E1A6-F965-484C-B4F8-0576FAFB3AE2}"/>
                  </a:ext>
                </a:extLst>
              </p:cNvPr>
              <p:cNvSpPr/>
              <p:nvPr/>
            </p:nvSpPr>
            <p:spPr>
              <a:xfrm>
                <a:off x="2843213" y="2371018"/>
                <a:ext cx="2284235" cy="991036"/>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pic>
            <p:nvPicPr>
              <p:cNvPr id="88" name="Image 87">
                <a:extLst>
                  <a:ext uri="{FF2B5EF4-FFF2-40B4-BE49-F238E27FC236}">
                    <a16:creationId xmlns:a16="http://schemas.microsoft.com/office/drawing/2014/main" id="{F850CDC3-19A2-0A47-9BA3-1D453B11F9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6489" y="2761698"/>
                <a:ext cx="460411" cy="287908"/>
              </a:xfrm>
              <a:prstGeom prst="rect">
                <a:avLst/>
              </a:prstGeom>
            </p:spPr>
          </p:pic>
          <p:sp>
            <p:nvSpPr>
              <p:cNvPr id="89" name="Zone de texte 42">
                <a:extLst>
                  <a:ext uri="{FF2B5EF4-FFF2-40B4-BE49-F238E27FC236}">
                    <a16:creationId xmlns:a16="http://schemas.microsoft.com/office/drawing/2014/main" id="{A797639F-AC38-FE4D-A654-77609B54B3B4}"/>
                  </a:ext>
                </a:extLst>
              </p:cNvPr>
              <p:cNvSpPr txBox="1"/>
              <p:nvPr/>
            </p:nvSpPr>
            <p:spPr>
              <a:xfrm>
                <a:off x="3437480" y="2774113"/>
                <a:ext cx="1379749" cy="2630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fr-CH" sz="1000" b="1">
                    <a:solidFill>
                      <a:srgbClr val="204669"/>
                    </a:solidFill>
                    <a:effectLst/>
                    <a:latin typeface="Montserrat" pitchFamily="2" charset="77"/>
                    <a:ea typeface="OpenSans-Light" panose="020B0606030504020204" pitchFamily="34" charset="0"/>
                  </a:rPr>
                  <a:t>BENEFICENCE </a:t>
                </a:r>
                <a:br>
                  <a:rPr lang="fr-CH" sz="1000" b="1">
                    <a:solidFill>
                      <a:srgbClr val="204669"/>
                    </a:solidFill>
                    <a:effectLst/>
                    <a:latin typeface="Montserrat" pitchFamily="2" charset="77"/>
                    <a:ea typeface="OpenSans-Light" panose="020B0606030504020204" pitchFamily="34" charset="0"/>
                  </a:rPr>
                </a:br>
                <a:r>
                  <a:rPr lang="fr-CH" sz="1000">
                    <a:solidFill>
                      <a:srgbClr val="204669"/>
                    </a:solidFill>
                    <a:effectLst/>
                    <a:latin typeface="Montserrat Light" pitchFamily="2" charset="77"/>
                    <a:ea typeface="OpenSans-Light" panose="020B0606030504020204" pitchFamily="34" charset="0"/>
                  </a:rPr>
                  <a:t>(INTEND GOOD)</a:t>
                </a:r>
                <a:endParaRPr lang="fr-FR" sz="1100">
                  <a:effectLst/>
                  <a:latin typeface="OpenSans-Light" panose="020B0606030504020204" pitchFamily="34" charset="0"/>
                  <a:ea typeface="OpenSans-Light" panose="020B0606030504020204" pitchFamily="34" charset="0"/>
                </a:endParaRPr>
              </a:p>
            </p:txBody>
          </p:sp>
        </p:grpSp>
        <p:grpSp>
          <p:nvGrpSpPr>
            <p:cNvPr id="96" name="Groupe 95">
              <a:extLst>
                <a:ext uri="{FF2B5EF4-FFF2-40B4-BE49-F238E27FC236}">
                  <a16:creationId xmlns:a16="http://schemas.microsoft.com/office/drawing/2014/main" id="{63483C1D-57C4-414C-B44A-FACCC56C660C}"/>
                </a:ext>
              </a:extLst>
            </p:cNvPr>
            <p:cNvGrpSpPr/>
            <p:nvPr/>
          </p:nvGrpSpPr>
          <p:grpSpPr>
            <a:xfrm>
              <a:off x="2843213" y="1152171"/>
              <a:ext cx="2284235" cy="991036"/>
              <a:chOff x="2843213" y="1205070"/>
              <a:chExt cx="2284235" cy="991036"/>
            </a:xfrm>
          </p:grpSpPr>
          <p:sp>
            <p:nvSpPr>
              <p:cNvPr id="72" name="Rectangle : coins arrondis 71">
                <a:extLst>
                  <a:ext uri="{FF2B5EF4-FFF2-40B4-BE49-F238E27FC236}">
                    <a16:creationId xmlns:a16="http://schemas.microsoft.com/office/drawing/2014/main" id="{1715C96F-A51E-6348-9702-6E0705A96BB1}"/>
                  </a:ext>
                </a:extLst>
              </p:cNvPr>
              <p:cNvSpPr/>
              <p:nvPr/>
            </p:nvSpPr>
            <p:spPr>
              <a:xfrm>
                <a:off x="2843213" y="1205070"/>
                <a:ext cx="2284235" cy="991036"/>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sp>
            <p:nvSpPr>
              <p:cNvPr id="73" name="Zone de texte 23">
                <a:extLst>
                  <a:ext uri="{FF2B5EF4-FFF2-40B4-BE49-F238E27FC236}">
                    <a16:creationId xmlns:a16="http://schemas.microsoft.com/office/drawing/2014/main" id="{50A7E371-7D22-FB40-A97E-3509ECAB49AE}"/>
                  </a:ext>
                </a:extLst>
              </p:cNvPr>
              <p:cNvSpPr txBox="1"/>
              <p:nvPr/>
            </p:nvSpPr>
            <p:spPr>
              <a:xfrm>
                <a:off x="3488470" y="1544871"/>
                <a:ext cx="976229" cy="307777"/>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spAutoFit/>
              </a:bodyPr>
              <a:lstStyle/>
              <a:p>
                <a:r>
                  <a:rPr lang="fr-CH" sz="1000" b="1">
                    <a:solidFill>
                      <a:srgbClr val="204669"/>
                    </a:solidFill>
                    <a:effectLst/>
                    <a:latin typeface="Montserrat" pitchFamily="2" charset="77"/>
                    <a:ea typeface="OpenSans-Light" panose="020B0606030504020204" pitchFamily="34" charset="0"/>
                  </a:rPr>
                  <a:t>RESPECT FOR </a:t>
                </a:r>
                <a:br>
                  <a:rPr lang="fr-CH" sz="1000" b="1">
                    <a:solidFill>
                      <a:srgbClr val="204669"/>
                    </a:solidFill>
                    <a:effectLst/>
                    <a:latin typeface="Montserrat" pitchFamily="2" charset="77"/>
                    <a:ea typeface="OpenSans-Light" panose="020B0606030504020204" pitchFamily="34" charset="0"/>
                  </a:rPr>
                </a:br>
                <a:r>
                  <a:rPr lang="fr-CH" sz="1000" b="1">
                    <a:solidFill>
                      <a:srgbClr val="204669"/>
                    </a:solidFill>
                    <a:effectLst/>
                    <a:latin typeface="Montserrat" pitchFamily="2" charset="77"/>
                    <a:ea typeface="OpenSans-Light" panose="020B0606030504020204" pitchFamily="34" charset="0"/>
                  </a:rPr>
                  <a:t>AUTONOMY</a:t>
                </a:r>
                <a:endParaRPr lang="fr-FR" sz="1100">
                  <a:effectLst/>
                  <a:latin typeface="OpenSans-Light" panose="020B0606030504020204" pitchFamily="34" charset="0"/>
                  <a:ea typeface="OpenSans-Light" panose="020B0606030504020204" pitchFamily="34" charset="0"/>
                </a:endParaRPr>
              </a:p>
            </p:txBody>
          </p:sp>
          <p:pic>
            <p:nvPicPr>
              <p:cNvPr id="74" name="Image 73">
                <a:extLst>
                  <a:ext uri="{FF2B5EF4-FFF2-40B4-BE49-F238E27FC236}">
                    <a16:creationId xmlns:a16="http://schemas.microsoft.com/office/drawing/2014/main" id="{2A93D4A3-C9B2-D844-8D3B-646171AF2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217" y="1487979"/>
                <a:ext cx="311397" cy="421560"/>
              </a:xfrm>
              <a:prstGeom prst="rect">
                <a:avLst/>
              </a:prstGeom>
            </p:spPr>
          </p:pic>
        </p:grpSp>
        <p:grpSp>
          <p:nvGrpSpPr>
            <p:cNvPr id="91" name="Groupe 90">
              <a:extLst>
                <a:ext uri="{FF2B5EF4-FFF2-40B4-BE49-F238E27FC236}">
                  <a16:creationId xmlns:a16="http://schemas.microsoft.com/office/drawing/2014/main" id="{AB2943EA-DE68-CC47-8653-AA1E142527D5}"/>
                </a:ext>
              </a:extLst>
            </p:cNvPr>
            <p:cNvGrpSpPr/>
            <p:nvPr/>
          </p:nvGrpSpPr>
          <p:grpSpPr>
            <a:xfrm>
              <a:off x="5368120" y="1152171"/>
              <a:ext cx="2284633" cy="991319"/>
              <a:chOff x="5368120" y="1205070"/>
              <a:chExt cx="2284633" cy="991319"/>
            </a:xfrm>
          </p:grpSpPr>
          <p:sp>
            <p:nvSpPr>
              <p:cNvPr id="75" name="Rectangle : coins arrondis 74">
                <a:extLst>
                  <a:ext uri="{FF2B5EF4-FFF2-40B4-BE49-F238E27FC236}">
                    <a16:creationId xmlns:a16="http://schemas.microsoft.com/office/drawing/2014/main" id="{377BBF70-3BDB-1E4D-8A39-4DA3DEFF936F}"/>
                  </a:ext>
                </a:extLst>
              </p:cNvPr>
              <p:cNvSpPr/>
              <p:nvPr/>
            </p:nvSpPr>
            <p:spPr>
              <a:xfrm>
                <a:off x="5368120" y="1205070"/>
                <a:ext cx="2284633" cy="991319"/>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pic>
            <p:nvPicPr>
              <p:cNvPr id="76" name="Image 75">
                <a:extLst>
                  <a:ext uri="{FF2B5EF4-FFF2-40B4-BE49-F238E27FC236}">
                    <a16:creationId xmlns:a16="http://schemas.microsoft.com/office/drawing/2014/main" id="{BBF008A4-6B4A-0A4D-B3CF-4424367E39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1845" y="1487979"/>
                <a:ext cx="367339" cy="346546"/>
              </a:xfrm>
              <a:prstGeom prst="rect">
                <a:avLst/>
              </a:prstGeom>
            </p:spPr>
          </p:pic>
          <p:sp>
            <p:nvSpPr>
              <p:cNvPr id="77" name="Zone de texte 37">
                <a:extLst>
                  <a:ext uri="{FF2B5EF4-FFF2-40B4-BE49-F238E27FC236}">
                    <a16:creationId xmlns:a16="http://schemas.microsoft.com/office/drawing/2014/main" id="{0AA1CD56-1E28-E04C-8635-C5A98375665D}"/>
                  </a:ext>
                </a:extLst>
              </p:cNvPr>
              <p:cNvSpPr txBox="1"/>
              <p:nvPr/>
            </p:nvSpPr>
            <p:spPr>
              <a:xfrm>
                <a:off x="5992588" y="1544871"/>
                <a:ext cx="1480057" cy="30777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en-US" sz="1000" b="1">
                    <a:solidFill>
                      <a:srgbClr val="204669"/>
                    </a:solidFill>
                    <a:effectLst/>
                    <a:latin typeface="Montserrat" pitchFamily="2" charset="77"/>
                    <a:ea typeface="OpenSans-Light" panose="020B0606030504020204" pitchFamily="34" charset="0"/>
                  </a:rPr>
                  <a:t>NON-MALEFICENCE </a:t>
                </a:r>
                <a:br>
                  <a:rPr lang="en-US" sz="1000" b="1">
                    <a:solidFill>
                      <a:srgbClr val="204669"/>
                    </a:solidFill>
                    <a:effectLst/>
                    <a:latin typeface="Montserrat" pitchFamily="2" charset="77"/>
                    <a:ea typeface="OpenSans-Light" panose="020B0606030504020204" pitchFamily="34" charset="0"/>
                  </a:rPr>
                </a:br>
                <a:r>
                  <a:rPr lang="en-US" sz="1000">
                    <a:solidFill>
                      <a:srgbClr val="204669"/>
                    </a:solidFill>
                    <a:effectLst/>
                    <a:latin typeface="Montserrat Light" pitchFamily="2" charset="77"/>
                    <a:ea typeface="OpenSans-Light" panose="020B0606030504020204" pitchFamily="34" charset="0"/>
                  </a:rPr>
                  <a:t>(DO NO HARM)</a:t>
                </a:r>
                <a:endParaRPr lang="fr-FR" sz="1100">
                  <a:effectLst/>
                  <a:latin typeface="OpenSans-Light" panose="020B0606030504020204" pitchFamily="34" charset="0"/>
                  <a:ea typeface="OpenSans-Light" panose="020B0606030504020204" pitchFamily="34" charset="0"/>
                </a:endParaRPr>
              </a:p>
            </p:txBody>
          </p:sp>
        </p:grpSp>
        <p:grpSp>
          <p:nvGrpSpPr>
            <p:cNvPr id="92" name="Groupe 91">
              <a:extLst>
                <a:ext uri="{FF2B5EF4-FFF2-40B4-BE49-F238E27FC236}">
                  <a16:creationId xmlns:a16="http://schemas.microsoft.com/office/drawing/2014/main" id="{BC3886E0-DFCE-5341-A077-C6C907A41423}"/>
                </a:ext>
              </a:extLst>
            </p:cNvPr>
            <p:cNvGrpSpPr/>
            <p:nvPr/>
          </p:nvGrpSpPr>
          <p:grpSpPr>
            <a:xfrm>
              <a:off x="5364163" y="2329084"/>
              <a:ext cx="2284235" cy="991036"/>
              <a:chOff x="5364163" y="2381983"/>
              <a:chExt cx="2284235" cy="991036"/>
            </a:xfrm>
          </p:grpSpPr>
          <p:sp>
            <p:nvSpPr>
              <p:cNvPr id="78" name="Rectangle : coins arrondis 77">
                <a:extLst>
                  <a:ext uri="{FF2B5EF4-FFF2-40B4-BE49-F238E27FC236}">
                    <a16:creationId xmlns:a16="http://schemas.microsoft.com/office/drawing/2014/main" id="{4BF5A83D-9406-A449-8D3A-0ADB2B9CE586}"/>
                  </a:ext>
                </a:extLst>
              </p:cNvPr>
              <p:cNvSpPr/>
              <p:nvPr/>
            </p:nvSpPr>
            <p:spPr>
              <a:xfrm>
                <a:off x="5364163" y="2381983"/>
                <a:ext cx="2284235" cy="991036"/>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sp>
            <p:nvSpPr>
              <p:cNvPr id="79" name="Zone de texte 47">
                <a:extLst>
                  <a:ext uri="{FF2B5EF4-FFF2-40B4-BE49-F238E27FC236}">
                    <a16:creationId xmlns:a16="http://schemas.microsoft.com/office/drawing/2014/main" id="{EF81A041-91AB-4B43-BB5E-DC9C8A65D57F}"/>
                  </a:ext>
                </a:extLst>
              </p:cNvPr>
              <p:cNvSpPr txBox="1"/>
              <p:nvPr/>
            </p:nvSpPr>
            <p:spPr>
              <a:xfrm>
                <a:off x="5988631" y="2674820"/>
                <a:ext cx="1228328" cy="46166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fr-CH" sz="1000" b="1">
                    <a:solidFill>
                      <a:srgbClr val="204669"/>
                    </a:solidFill>
                    <a:effectLst/>
                    <a:latin typeface="Montserrat" pitchFamily="2" charset="77"/>
                    <a:ea typeface="OpenSans-Light" panose="020B0606030504020204" pitchFamily="34" charset="0"/>
                  </a:rPr>
                  <a:t>JUSTICE </a:t>
                </a:r>
                <a:br>
                  <a:rPr lang="fr-CH" sz="1000" b="1">
                    <a:solidFill>
                      <a:srgbClr val="204669"/>
                    </a:solidFill>
                    <a:effectLst/>
                    <a:latin typeface="Montserrat" pitchFamily="2" charset="77"/>
                    <a:ea typeface="OpenSans-Light" panose="020B0606030504020204" pitchFamily="34" charset="0"/>
                  </a:rPr>
                </a:br>
                <a:r>
                  <a:rPr lang="fr-CH" sz="1000">
                    <a:solidFill>
                      <a:srgbClr val="204669"/>
                    </a:solidFill>
                    <a:effectLst/>
                    <a:latin typeface="Montserrat Light" pitchFamily="2" charset="77"/>
                    <a:ea typeface="OpenSans-Light" panose="020B0606030504020204" pitchFamily="34" charset="0"/>
                  </a:rPr>
                  <a:t>(TREAT PEOPLE EQUITABLY)</a:t>
                </a:r>
                <a:endParaRPr lang="fr-FR" sz="1100">
                  <a:effectLst/>
                  <a:latin typeface="OpenSans-Light" panose="020B0606030504020204" pitchFamily="34" charset="0"/>
                  <a:ea typeface="OpenSans-Light" panose="020B0606030504020204" pitchFamily="34" charset="0"/>
                </a:endParaRPr>
              </a:p>
            </p:txBody>
          </p:sp>
          <p:pic>
            <p:nvPicPr>
              <p:cNvPr id="80" name="Image 79">
                <a:extLst>
                  <a:ext uri="{FF2B5EF4-FFF2-40B4-BE49-F238E27FC236}">
                    <a16:creationId xmlns:a16="http://schemas.microsoft.com/office/drawing/2014/main" id="{117A4DAE-1689-E143-8546-97AAF14D98F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93780" y="2733436"/>
                <a:ext cx="366844" cy="344432"/>
              </a:xfrm>
              <a:prstGeom prst="rect">
                <a:avLst/>
              </a:prstGeom>
            </p:spPr>
          </p:pic>
        </p:grpSp>
        <p:grpSp>
          <p:nvGrpSpPr>
            <p:cNvPr id="94" name="Groupe 93">
              <a:extLst>
                <a:ext uri="{FF2B5EF4-FFF2-40B4-BE49-F238E27FC236}">
                  <a16:creationId xmlns:a16="http://schemas.microsoft.com/office/drawing/2014/main" id="{3754D448-B895-2043-835C-1BB9B2F687DC}"/>
                </a:ext>
              </a:extLst>
            </p:cNvPr>
            <p:cNvGrpSpPr/>
            <p:nvPr/>
          </p:nvGrpSpPr>
          <p:grpSpPr>
            <a:xfrm>
              <a:off x="2843213" y="3585185"/>
              <a:ext cx="2284235" cy="991036"/>
              <a:chOff x="2843213" y="3638084"/>
              <a:chExt cx="2284235" cy="991036"/>
            </a:xfrm>
          </p:grpSpPr>
          <p:sp>
            <p:nvSpPr>
              <p:cNvPr id="81" name="Rectangle : coins arrondis 80">
                <a:extLst>
                  <a:ext uri="{FF2B5EF4-FFF2-40B4-BE49-F238E27FC236}">
                    <a16:creationId xmlns:a16="http://schemas.microsoft.com/office/drawing/2014/main" id="{C80B8F06-6268-A243-B947-D1B3752EEA1E}"/>
                  </a:ext>
                </a:extLst>
              </p:cNvPr>
              <p:cNvSpPr/>
              <p:nvPr/>
            </p:nvSpPr>
            <p:spPr>
              <a:xfrm>
                <a:off x="2843213" y="3638084"/>
                <a:ext cx="2284235" cy="991036"/>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sp>
            <p:nvSpPr>
              <p:cNvPr id="82" name="Zone de texte 51">
                <a:extLst>
                  <a:ext uri="{FF2B5EF4-FFF2-40B4-BE49-F238E27FC236}">
                    <a16:creationId xmlns:a16="http://schemas.microsoft.com/office/drawing/2014/main" id="{7E29EB5E-DE43-EB4C-AC67-040781638E4E}"/>
                  </a:ext>
                </a:extLst>
              </p:cNvPr>
              <p:cNvSpPr txBox="1"/>
              <p:nvPr/>
            </p:nvSpPr>
            <p:spPr>
              <a:xfrm>
                <a:off x="3482767" y="4012618"/>
                <a:ext cx="1379749" cy="2630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fr-CH" sz="1000" b="1">
                    <a:solidFill>
                      <a:srgbClr val="204669"/>
                    </a:solidFill>
                    <a:effectLst/>
                    <a:latin typeface="Montserrat" pitchFamily="2" charset="77"/>
                    <a:ea typeface="OpenSans-Light" panose="020B0606030504020204" pitchFamily="34" charset="0"/>
                  </a:rPr>
                  <a:t>FOLLOW THROUGH </a:t>
                </a:r>
                <a:br>
                  <a:rPr lang="fr-CH" sz="1000" b="1">
                    <a:solidFill>
                      <a:srgbClr val="204669"/>
                    </a:solidFill>
                    <a:effectLst/>
                    <a:latin typeface="Montserrat" pitchFamily="2" charset="77"/>
                    <a:ea typeface="OpenSans-Light" panose="020B0606030504020204" pitchFamily="34" charset="0"/>
                  </a:rPr>
                </a:br>
                <a:r>
                  <a:rPr lang="fr-CH" sz="1000">
                    <a:solidFill>
                      <a:srgbClr val="204669"/>
                    </a:solidFill>
                    <a:effectLst/>
                    <a:latin typeface="Montserrat Light" pitchFamily="2" charset="77"/>
                    <a:ea typeface="OpenSans-Light" panose="020B0606030504020204" pitchFamily="34" charset="0"/>
                  </a:rPr>
                  <a:t>(ENSURE IMPACT)</a:t>
                </a:r>
                <a:endParaRPr lang="fr-FR" sz="1100">
                  <a:effectLst/>
                  <a:latin typeface="OpenSans-Light" panose="020B0606030504020204" pitchFamily="34" charset="0"/>
                  <a:ea typeface="OpenSans-Light" panose="020B0606030504020204" pitchFamily="34" charset="0"/>
                </a:endParaRPr>
              </a:p>
            </p:txBody>
          </p:sp>
          <p:pic>
            <p:nvPicPr>
              <p:cNvPr id="83" name="Image 82">
                <a:extLst>
                  <a:ext uri="{FF2B5EF4-FFF2-40B4-BE49-F238E27FC236}">
                    <a16:creationId xmlns:a16="http://schemas.microsoft.com/office/drawing/2014/main" id="{5B06089B-82A6-0C49-9CD3-A9381E4836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88033" y="4000203"/>
                <a:ext cx="249018" cy="287908"/>
              </a:xfrm>
              <a:prstGeom prst="rect">
                <a:avLst/>
              </a:prstGeom>
            </p:spPr>
          </p:pic>
        </p:grpSp>
        <p:grpSp>
          <p:nvGrpSpPr>
            <p:cNvPr id="93" name="Groupe 92">
              <a:extLst>
                <a:ext uri="{FF2B5EF4-FFF2-40B4-BE49-F238E27FC236}">
                  <a16:creationId xmlns:a16="http://schemas.microsoft.com/office/drawing/2014/main" id="{D3B02AB2-7FBC-9E47-932E-E58AC2A5DE50}"/>
                </a:ext>
              </a:extLst>
            </p:cNvPr>
            <p:cNvGrpSpPr/>
            <p:nvPr/>
          </p:nvGrpSpPr>
          <p:grpSpPr>
            <a:xfrm>
              <a:off x="5364163" y="3580453"/>
              <a:ext cx="2284235" cy="991036"/>
              <a:chOff x="5364163" y="3633352"/>
              <a:chExt cx="2284235" cy="991036"/>
            </a:xfrm>
          </p:grpSpPr>
          <p:sp>
            <p:nvSpPr>
              <p:cNvPr id="84" name="Rectangle : coins arrondis 83">
                <a:extLst>
                  <a:ext uri="{FF2B5EF4-FFF2-40B4-BE49-F238E27FC236}">
                    <a16:creationId xmlns:a16="http://schemas.microsoft.com/office/drawing/2014/main" id="{B26B9352-423D-2F4F-B35A-49FFB4C9AFD5}"/>
                  </a:ext>
                </a:extLst>
              </p:cNvPr>
              <p:cNvSpPr/>
              <p:nvPr/>
            </p:nvSpPr>
            <p:spPr>
              <a:xfrm>
                <a:off x="5364163" y="3633352"/>
                <a:ext cx="2284235" cy="991036"/>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sp>
            <p:nvSpPr>
              <p:cNvPr id="85" name="Zone de texte 55">
                <a:extLst>
                  <a:ext uri="{FF2B5EF4-FFF2-40B4-BE49-F238E27FC236}">
                    <a16:creationId xmlns:a16="http://schemas.microsoft.com/office/drawing/2014/main" id="{027E934C-2A6B-104B-9B53-4E1BDAC5F2F9}"/>
                  </a:ext>
                </a:extLst>
              </p:cNvPr>
              <p:cNvSpPr txBox="1"/>
              <p:nvPr/>
            </p:nvSpPr>
            <p:spPr>
              <a:xfrm>
                <a:off x="5973057" y="3913325"/>
                <a:ext cx="1379749" cy="46166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fr-CH" sz="1000" b="1">
                    <a:solidFill>
                      <a:srgbClr val="204669"/>
                    </a:solidFill>
                    <a:effectLst/>
                    <a:latin typeface="Montserrat" pitchFamily="2" charset="77"/>
                    <a:ea typeface="OpenSans-Light" panose="020B0606030504020204" pitchFamily="34" charset="0"/>
                  </a:rPr>
                  <a:t>COLLABORATIVE </a:t>
                </a:r>
                <a:br>
                  <a:rPr lang="fr-CH" sz="1000" b="1">
                    <a:solidFill>
                      <a:srgbClr val="204669"/>
                    </a:solidFill>
                    <a:effectLst/>
                    <a:latin typeface="Montserrat" pitchFamily="2" charset="77"/>
                    <a:ea typeface="OpenSans-Light" panose="020B0606030504020204" pitchFamily="34" charset="0"/>
                  </a:rPr>
                </a:br>
                <a:r>
                  <a:rPr lang="fr-CH" sz="1000">
                    <a:solidFill>
                      <a:srgbClr val="204669"/>
                    </a:solidFill>
                    <a:effectLst/>
                    <a:latin typeface="Montserrat Light" pitchFamily="2" charset="77"/>
                    <a:ea typeface="OpenSans-Light" panose="020B0606030504020204" pitchFamily="34" charset="0"/>
                  </a:rPr>
                  <a:t>(CO-DESIGNED, OWNED)</a:t>
                </a:r>
                <a:endParaRPr lang="fr-FR" sz="1100">
                  <a:effectLst/>
                  <a:latin typeface="OpenSans-Light" panose="020B0606030504020204" pitchFamily="34" charset="0"/>
                  <a:ea typeface="OpenSans-Light" panose="020B0606030504020204" pitchFamily="34" charset="0"/>
                </a:endParaRPr>
              </a:p>
            </p:txBody>
          </p:sp>
          <p:pic>
            <p:nvPicPr>
              <p:cNvPr id="86" name="Image 85">
                <a:extLst>
                  <a:ext uri="{FF2B5EF4-FFF2-40B4-BE49-F238E27FC236}">
                    <a16:creationId xmlns:a16="http://schemas.microsoft.com/office/drawing/2014/main" id="{A07D868D-7406-9D4F-B72A-ECC49B32D42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478205" y="4011561"/>
                <a:ext cx="366844" cy="265192"/>
              </a:xfrm>
              <a:prstGeom prst="rect">
                <a:avLst/>
              </a:prstGeom>
            </p:spPr>
          </p:pic>
        </p:grpSp>
      </p:grpSp>
      <p:sp>
        <p:nvSpPr>
          <p:cNvPr id="90" name="Rectangle : coins arrondis 89">
            <a:extLst>
              <a:ext uri="{FF2B5EF4-FFF2-40B4-BE49-F238E27FC236}">
                <a16:creationId xmlns:a16="http://schemas.microsoft.com/office/drawing/2014/main" id="{A2C91F62-EFCE-184F-A3DF-41D87D9AB257}"/>
              </a:ext>
            </a:extLst>
          </p:cNvPr>
          <p:cNvSpPr/>
          <p:nvPr/>
        </p:nvSpPr>
        <p:spPr>
          <a:xfrm>
            <a:off x="695246" y="1150425"/>
            <a:ext cx="2259551" cy="3421063"/>
          </a:xfrm>
          <a:prstGeom prst="round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en-US" altLang="en-US" sz="1000" dirty="0">
                <a:latin typeface="Montserrat" pitchFamily="2" charset="77"/>
                <a:ea typeface="Times New Roman" panose="02020603050405020304" pitchFamily="18" charset="0"/>
                <a:cs typeface="Arial" panose="020B0604020202020204" pitchFamily="34" charset="0"/>
              </a:rPr>
              <a:t>Focuses on social science data that is:</a:t>
            </a:r>
          </a:p>
          <a:p>
            <a:pPr lvl="0" defTabSz="914400" eaLnBrk="0" fontAlgn="base" hangingPunct="0">
              <a:spcBef>
                <a:spcPct val="0"/>
              </a:spcBef>
              <a:spcAft>
                <a:spcPct val="0"/>
              </a:spcAft>
            </a:pPr>
            <a:endParaRPr lang="en-US" altLang="en-US" sz="1000" dirty="0">
              <a:latin typeface="Montserrat" pitchFamily="2" charset="77"/>
              <a:cs typeface="Arial" panose="020B0604020202020204" pitchFamily="34" charset="0"/>
            </a:endParaRPr>
          </a:p>
          <a:p>
            <a:pPr marL="171450" lvl="0" indent="-82550" defTabSz="914400" eaLnBrk="0" fontAlgn="base" hangingPunct="0">
              <a:spcBef>
                <a:spcPct val="0"/>
              </a:spcBef>
              <a:spcAft>
                <a:spcPct val="0"/>
              </a:spcAft>
              <a:buClr>
                <a:schemeClr val="bg1"/>
              </a:buClr>
              <a:buSzPct val="80000"/>
              <a:buFont typeface="Arial" panose="020B0604020202020204" pitchFamily="34" charset="0"/>
              <a:buChar char="•"/>
            </a:pPr>
            <a:r>
              <a:rPr lang="en-US" altLang="en-US" sz="1000" dirty="0">
                <a:latin typeface="Montserrat" pitchFamily="2" charset="77"/>
                <a:ea typeface="Calibri" panose="020F0502020204030204" pitchFamily="34" charset="0"/>
                <a:cs typeface="Arial" panose="020B0604020202020204" pitchFamily="34" charset="0"/>
              </a:rPr>
              <a:t> Operationally relevant</a:t>
            </a:r>
            <a:endParaRPr lang="en-US" altLang="en-US" sz="1000" dirty="0">
              <a:latin typeface="Montserrat" pitchFamily="2" charset="77"/>
              <a:cs typeface="Arial" panose="020B0604020202020204" pitchFamily="34" charset="0"/>
            </a:endParaRPr>
          </a:p>
          <a:p>
            <a:pPr marL="171450" lvl="0" indent="-82550" defTabSz="914400" eaLnBrk="0" fontAlgn="base" hangingPunct="0">
              <a:spcBef>
                <a:spcPct val="0"/>
              </a:spcBef>
              <a:spcAft>
                <a:spcPct val="0"/>
              </a:spcAft>
              <a:buClr>
                <a:schemeClr val="bg1"/>
              </a:buClr>
              <a:buSzPct val="80000"/>
              <a:buFont typeface="Arial" panose="020B0604020202020204" pitchFamily="34" charset="0"/>
              <a:buChar char="•"/>
            </a:pPr>
            <a:r>
              <a:rPr lang="en-US" altLang="en-US" sz="1000" dirty="0">
                <a:latin typeface="Montserrat" pitchFamily="2" charset="77"/>
                <a:ea typeface="Calibri" panose="020F0502020204030204" pitchFamily="34" charset="0"/>
                <a:cs typeface="Arial" panose="020B0604020202020204" pitchFamily="34" charset="0"/>
              </a:rPr>
              <a:t> Timely </a:t>
            </a:r>
            <a:endParaRPr lang="en-US" altLang="en-US" sz="1000" dirty="0">
              <a:latin typeface="Montserrat" pitchFamily="2" charset="77"/>
              <a:cs typeface="Arial" panose="020B0604020202020204" pitchFamily="34" charset="0"/>
            </a:endParaRPr>
          </a:p>
          <a:p>
            <a:pPr marL="171450" lvl="0" indent="-82550" defTabSz="914400" eaLnBrk="0" fontAlgn="base" hangingPunct="0">
              <a:spcBef>
                <a:spcPct val="0"/>
              </a:spcBef>
              <a:spcAft>
                <a:spcPct val="0"/>
              </a:spcAft>
              <a:buClr>
                <a:schemeClr val="bg1"/>
              </a:buClr>
              <a:buSzPct val="80000"/>
              <a:buFont typeface="Arial" panose="020B0604020202020204" pitchFamily="34" charset="0"/>
              <a:buChar char="•"/>
            </a:pPr>
            <a:r>
              <a:rPr lang="en-US" altLang="en-US" sz="1000" dirty="0">
                <a:latin typeface="Montserrat" pitchFamily="2" charset="77"/>
                <a:ea typeface="Calibri" panose="020F0502020204030204" pitchFamily="34" charset="0"/>
                <a:cs typeface="Arial" panose="020B0604020202020204" pitchFamily="34" charset="0"/>
              </a:rPr>
              <a:t> Rapidly generated</a:t>
            </a:r>
            <a:endParaRPr lang="en-US" altLang="en-US" sz="1000" dirty="0">
              <a:latin typeface="Montserrat" pitchFamily="2" charset="77"/>
              <a:cs typeface="Arial" panose="020B0604020202020204" pitchFamily="34" charset="0"/>
            </a:endParaRPr>
          </a:p>
          <a:p>
            <a:pPr marL="171450" lvl="0" indent="-82550" defTabSz="914400" eaLnBrk="0" fontAlgn="base" hangingPunct="0">
              <a:spcBef>
                <a:spcPct val="0"/>
              </a:spcBef>
              <a:spcAft>
                <a:spcPct val="0"/>
              </a:spcAft>
              <a:buClr>
                <a:schemeClr val="bg1"/>
              </a:buClr>
              <a:buSzPct val="80000"/>
              <a:buFont typeface="Arial" panose="020B0604020202020204" pitchFamily="34" charset="0"/>
              <a:buChar char="•"/>
            </a:pPr>
            <a:r>
              <a:rPr lang="en-US" altLang="en-US" sz="1000" dirty="0">
                <a:latin typeface="Montserrat" pitchFamily="2" charset="77"/>
                <a:ea typeface="Calibri" panose="020F0502020204030204" pitchFamily="34" charset="0"/>
                <a:cs typeface="Arial" panose="020B0604020202020204" pitchFamily="34" charset="0"/>
              </a:rPr>
              <a:t> Easy and quick to digest and understand </a:t>
            </a:r>
            <a:endParaRPr lang="en-US" altLang="en-US" sz="1000" dirty="0">
              <a:latin typeface="Montserrat" pitchFamily="2" charset="77"/>
              <a:cs typeface="Arial" panose="020B0604020202020204" pitchFamily="34" charset="0"/>
            </a:endParaRPr>
          </a:p>
          <a:p>
            <a:pPr marL="171450" lvl="0" indent="-82550" defTabSz="914400" eaLnBrk="0" fontAlgn="base" hangingPunct="0">
              <a:spcBef>
                <a:spcPct val="0"/>
              </a:spcBef>
              <a:spcAft>
                <a:spcPct val="0"/>
              </a:spcAft>
              <a:buClr>
                <a:schemeClr val="bg1"/>
              </a:buClr>
              <a:buSzPct val="80000"/>
              <a:buFont typeface="Arial" panose="020B0604020202020204" pitchFamily="34" charset="0"/>
              <a:buChar char="•"/>
            </a:pPr>
            <a:r>
              <a:rPr lang="en-US" altLang="en-US" sz="1000" dirty="0">
                <a:latin typeface="Montserrat" pitchFamily="2" charset="77"/>
                <a:ea typeface="Calibri" panose="020F0502020204030204" pitchFamily="34" charset="0"/>
                <a:cs typeface="Arial" panose="020B0604020202020204" pitchFamily="34" charset="0"/>
              </a:rPr>
              <a:t>Shared with and acted on by key stakeholders as relevant</a:t>
            </a:r>
          </a:p>
          <a:p>
            <a:pPr lvl="0" defTabSz="914400" eaLnBrk="0" fontAlgn="base" hangingPunct="0">
              <a:spcBef>
                <a:spcPct val="0"/>
              </a:spcBef>
              <a:spcAft>
                <a:spcPct val="0"/>
              </a:spcAft>
            </a:pPr>
            <a:endParaRPr lang="en-US" altLang="en-US" sz="1000" dirty="0">
              <a:latin typeface="Montserrat" pitchFamily="2" charset="77"/>
              <a:cs typeface="Arial" panose="020B0604020202020204" pitchFamily="34" charset="0"/>
            </a:endParaRPr>
          </a:p>
          <a:p>
            <a:pPr lvl="0">
              <a:buClrTx/>
            </a:pPr>
            <a:r>
              <a:rPr lang="en-US" altLang="en-US" sz="1000" dirty="0">
                <a:latin typeface="Montserrat" pitchFamily="2" charset="77"/>
                <a:ea typeface="Times New Roman" panose="02020603050405020304" pitchFamily="18" charset="0"/>
                <a:cs typeface="Arial" panose="020B0604020202020204" pitchFamily="34" charset="0"/>
              </a:rPr>
              <a:t>And in consideration conducting </a:t>
            </a:r>
            <a:r>
              <a:rPr lang="en-US" altLang="en-US" sz="1000" b="1" dirty="0">
                <a:latin typeface="Montserrat" pitchFamily="2" charset="77"/>
                <a:ea typeface="Times New Roman" panose="02020603050405020304" pitchFamily="18" charset="0"/>
                <a:cs typeface="Arial" panose="020B0604020202020204" pitchFamily="34" charset="0"/>
              </a:rPr>
              <a:t>e</a:t>
            </a:r>
            <a:r>
              <a:rPr lang="en-GB" altLang="en-US" sz="1000" b="1" dirty="0" err="1">
                <a:latin typeface="Montserrat" pitchFamily="2" charset="77"/>
                <a:ea typeface="Times New Roman" panose="02020603050405020304" pitchFamily="18" charset="0"/>
                <a:cs typeface="Arial" panose="020B0604020202020204" pitchFamily="34" charset="0"/>
              </a:rPr>
              <a:t>thical</a:t>
            </a:r>
            <a:r>
              <a:rPr lang="en-US" altLang="en-US" sz="1000" dirty="0">
                <a:latin typeface="Montserrat" pitchFamily="2" charset="77"/>
                <a:ea typeface="Times New Roman" panose="02020603050405020304" pitchFamily="18" charset="0"/>
                <a:cs typeface="Arial" panose="020B0604020202020204" pitchFamily="34" charset="0"/>
              </a:rPr>
              <a:t> social science activities </a:t>
            </a:r>
          </a:p>
          <a:p>
            <a:pPr lvl="0">
              <a:buClrTx/>
            </a:pPr>
            <a:endParaRPr lang="en-GB" altLang="en-US" sz="1000" b="1" dirty="0">
              <a:latin typeface="Montserrat" pitchFamily="2" charset="77"/>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en-GB" altLang="en-US" sz="1000" dirty="0">
                <a:latin typeface="Montserrat" pitchFamily="2" charset="77"/>
                <a:cs typeface="Arial" panose="020B0604020202020204" pitchFamily="34" charset="0"/>
              </a:rPr>
              <a:t>And by understanding that </a:t>
            </a:r>
            <a:r>
              <a:rPr lang="en-GB" altLang="en-US" sz="1000" b="1" dirty="0">
                <a:latin typeface="Montserrat" pitchFamily="2" charset="77"/>
                <a:cs typeface="Arial" panose="020B0604020202020204" pitchFamily="34" charset="0"/>
              </a:rPr>
              <a:t>speed</a:t>
            </a:r>
            <a:r>
              <a:rPr lang="en-GB" altLang="en-US" sz="1000" dirty="0">
                <a:latin typeface="Montserrat" pitchFamily="2" charset="77"/>
                <a:cs typeface="Arial" panose="020B0604020202020204" pitchFamily="34" charset="0"/>
              </a:rPr>
              <a:t> does not mean sacrificing </a:t>
            </a:r>
            <a:r>
              <a:rPr lang="en-GB" altLang="en-US" sz="1000" b="1" dirty="0">
                <a:latin typeface="Montserrat" pitchFamily="2" charset="77"/>
                <a:cs typeface="Arial" panose="020B0604020202020204" pitchFamily="34" charset="0"/>
              </a:rPr>
              <a:t>quality</a:t>
            </a:r>
          </a:p>
        </p:txBody>
      </p:sp>
    </p:spTree>
    <p:extLst>
      <p:ext uri="{BB962C8B-B14F-4D97-AF65-F5344CB8AC3E}">
        <p14:creationId xmlns:p14="http://schemas.microsoft.com/office/powerpoint/2010/main" val="411985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HUMANITARIAN/EMERGENCY RESPONSE CYCLE</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r>
              <a:rPr lang="en-GB" dirty="0"/>
              <a:t>Can you describe the different phases of a humanitarian/emergency response?</a:t>
            </a:r>
            <a:endParaRPr lang="fr-FR"/>
          </a:p>
          <a:p>
            <a:pPr marL="0" indent="0">
              <a:buNone/>
            </a:pPr>
            <a:endParaRPr lang="en-GB" dirty="0"/>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5A0A013-6164-5F4F-A6B2-8956495E95A8}"/>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4459F365-9165-2E47-9DD6-EAAB16D2B9E4}"/>
              </a:ext>
            </a:extLst>
          </p:cNvPr>
          <p:cNvPicPr>
            <a:picLocks noChangeAspect="1"/>
          </p:cNvPicPr>
          <p:nvPr/>
        </p:nvPicPr>
        <p:blipFill>
          <a:blip r:embed="rId2"/>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403956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EXAMPLE: </a:t>
            </a:r>
            <a:r>
              <a:rPr lang="fr-FR" b="0">
                <a:latin typeface="Montserrat Light" pitchFamily="2" charset="77"/>
              </a:rPr>
              <a:t>HEALTH EMERGENCY DISASTER MANAGEMENT CYCLE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e 22">
            <a:extLst>
              <a:ext uri="{FF2B5EF4-FFF2-40B4-BE49-F238E27FC236}">
                <a16:creationId xmlns:a16="http://schemas.microsoft.com/office/drawing/2014/main" id="{A1535097-9015-F64C-84C3-1AC1774A0E1A}"/>
              </a:ext>
            </a:extLst>
          </p:cNvPr>
          <p:cNvGrpSpPr/>
          <p:nvPr/>
        </p:nvGrpSpPr>
        <p:grpSpPr>
          <a:xfrm>
            <a:off x="1979304" y="964526"/>
            <a:ext cx="5186883" cy="3484184"/>
            <a:chOff x="1979304" y="896793"/>
            <a:chExt cx="5186883" cy="3484184"/>
          </a:xfrm>
        </p:grpSpPr>
        <p:pic>
          <p:nvPicPr>
            <p:cNvPr id="11" name="Picture 5">
              <a:extLst>
                <a:ext uri="{FF2B5EF4-FFF2-40B4-BE49-F238E27FC236}">
                  <a16:creationId xmlns:a16="http://schemas.microsoft.com/office/drawing/2014/main" id="{18D3E5FB-703C-334E-BF37-4D3CFD8F7AB0}"/>
                </a:ext>
              </a:extLst>
            </p:cNvPr>
            <p:cNvPicPr>
              <a:picLocks noChangeAspect="1"/>
            </p:cNvPicPr>
            <p:nvPr/>
          </p:nvPicPr>
          <p:blipFill>
            <a:blip r:embed="rId2"/>
            <a:srcRect l="1977" r="1977"/>
            <a:stretch/>
          </p:blipFill>
          <p:spPr>
            <a:xfrm>
              <a:off x="1984587" y="896793"/>
              <a:ext cx="5181600" cy="3256834"/>
            </a:xfrm>
            <a:prstGeom prst="rect">
              <a:avLst/>
            </a:prstGeom>
          </p:spPr>
        </p:pic>
        <p:sp>
          <p:nvSpPr>
            <p:cNvPr id="3" name="ZoneTexte 2">
              <a:extLst>
                <a:ext uri="{FF2B5EF4-FFF2-40B4-BE49-F238E27FC236}">
                  <a16:creationId xmlns:a16="http://schemas.microsoft.com/office/drawing/2014/main" id="{BF1A252C-1FD3-3B40-A5B1-6273DFAA376B}"/>
                </a:ext>
              </a:extLst>
            </p:cNvPr>
            <p:cNvSpPr txBox="1"/>
            <p:nvPr/>
          </p:nvSpPr>
          <p:spPr>
            <a:xfrm>
              <a:off x="1979304" y="4134756"/>
              <a:ext cx="4581382" cy="246221"/>
            </a:xfrm>
            <a:prstGeom prst="rect">
              <a:avLst/>
            </a:prstGeom>
            <a:noFill/>
          </p:spPr>
          <p:txBody>
            <a:bodyPr wrap="none" lIns="0" tIns="0" rIns="0" bIns="0" rtlCol="0">
              <a:spAutoFit/>
            </a:bodyPr>
            <a:lstStyle/>
            <a:p>
              <a:r>
                <a:rPr lang="fr-FR" sz="800" b="1">
                  <a:latin typeface="Montserrat SemiBold" pitchFamily="2" charset="77"/>
                </a:rPr>
                <a:t>NAPHS: </a:t>
              </a:r>
              <a:r>
                <a:rPr lang="fr-FR" sz="800">
                  <a:latin typeface="Montserrat Light" pitchFamily="2" charset="77"/>
                </a:rPr>
                <a:t>National Action Plan for Health Security or any otehr capacity development plan</a:t>
              </a:r>
            </a:p>
            <a:p>
              <a:r>
                <a:rPr lang="fr-FR" sz="800" b="1">
                  <a:latin typeface="Montserrat SemiBold" pitchFamily="2" charset="77"/>
                </a:rPr>
                <a:t>NHEROP: </a:t>
              </a:r>
              <a:r>
                <a:rPr lang="fr-FR" sz="800">
                  <a:latin typeface="Montserrat Light" pitchFamily="2" charset="77"/>
                </a:rPr>
                <a:t>National Health emergency Response Opreations Plan</a:t>
              </a:r>
            </a:p>
          </p:txBody>
        </p:sp>
        <p:sp>
          <p:nvSpPr>
            <p:cNvPr id="10" name="ZoneTexte 9">
              <a:extLst>
                <a:ext uri="{FF2B5EF4-FFF2-40B4-BE49-F238E27FC236}">
                  <a16:creationId xmlns:a16="http://schemas.microsoft.com/office/drawing/2014/main" id="{336CC34D-2FC3-7945-8E80-E4A8341C4341}"/>
                </a:ext>
              </a:extLst>
            </p:cNvPr>
            <p:cNvSpPr txBox="1"/>
            <p:nvPr/>
          </p:nvSpPr>
          <p:spPr>
            <a:xfrm>
              <a:off x="4831704" y="1098836"/>
              <a:ext cx="381515" cy="123111"/>
            </a:xfrm>
            <a:prstGeom prst="rect">
              <a:avLst/>
            </a:prstGeom>
            <a:noFill/>
          </p:spPr>
          <p:txBody>
            <a:bodyPr wrap="none" lIns="0" tIns="0" rIns="0" bIns="0" rtlCol="0">
              <a:spAutoFit/>
            </a:bodyPr>
            <a:lstStyle/>
            <a:p>
              <a:r>
                <a:rPr lang="fr-FR" sz="800" b="1">
                  <a:solidFill>
                    <a:srgbClr val="204669"/>
                  </a:solidFill>
                  <a:latin typeface="Montserrat SemiBold" pitchFamily="2" charset="77"/>
                </a:rPr>
                <a:t>NAPHS</a:t>
              </a:r>
              <a:endParaRPr lang="fr-FR" sz="800">
                <a:solidFill>
                  <a:srgbClr val="204669"/>
                </a:solidFill>
                <a:latin typeface="Montserrat Light" pitchFamily="2" charset="77"/>
              </a:endParaRPr>
            </a:p>
          </p:txBody>
        </p:sp>
        <p:sp>
          <p:nvSpPr>
            <p:cNvPr id="12" name="ZoneTexte 11">
              <a:extLst>
                <a:ext uri="{FF2B5EF4-FFF2-40B4-BE49-F238E27FC236}">
                  <a16:creationId xmlns:a16="http://schemas.microsoft.com/office/drawing/2014/main" id="{154195AD-2EC4-A84B-B4B4-2E0D14C837DC}"/>
                </a:ext>
              </a:extLst>
            </p:cNvPr>
            <p:cNvSpPr txBox="1"/>
            <p:nvPr/>
          </p:nvSpPr>
          <p:spPr>
            <a:xfrm>
              <a:off x="3515304" y="3814436"/>
              <a:ext cx="3080972" cy="123111"/>
            </a:xfrm>
            <a:prstGeom prst="rect">
              <a:avLst/>
            </a:prstGeom>
            <a:noFill/>
          </p:spPr>
          <p:txBody>
            <a:bodyPr wrap="none" lIns="0" tIns="0" rIns="0" bIns="0" rtlCol="0">
              <a:spAutoFit/>
            </a:bodyPr>
            <a:lstStyle/>
            <a:p>
              <a:r>
                <a:rPr lang="fr-FR" sz="800" b="1">
                  <a:solidFill>
                    <a:srgbClr val="204669"/>
                  </a:solidFill>
                  <a:latin typeface="Montserrat SemiBold" pitchFamily="2" charset="77"/>
                </a:rPr>
                <a:t>HEALTH EMERGENCY AND DISASTER RISK MANAGEMENT</a:t>
              </a:r>
              <a:endParaRPr lang="fr-FR" sz="800">
                <a:solidFill>
                  <a:srgbClr val="204669"/>
                </a:solidFill>
                <a:latin typeface="Montserrat Light" pitchFamily="2" charset="77"/>
              </a:endParaRPr>
            </a:p>
          </p:txBody>
        </p:sp>
        <p:sp>
          <p:nvSpPr>
            <p:cNvPr id="13" name="ZoneTexte 12">
              <a:extLst>
                <a:ext uri="{FF2B5EF4-FFF2-40B4-BE49-F238E27FC236}">
                  <a16:creationId xmlns:a16="http://schemas.microsoft.com/office/drawing/2014/main" id="{9D4B4CE6-E6A8-BC4E-859D-7C98EFA0F2F4}"/>
                </a:ext>
              </a:extLst>
            </p:cNvPr>
            <p:cNvSpPr txBox="1"/>
            <p:nvPr/>
          </p:nvSpPr>
          <p:spPr>
            <a:xfrm>
              <a:off x="2045954" y="2478150"/>
              <a:ext cx="714939" cy="246221"/>
            </a:xfrm>
            <a:prstGeom prst="rect">
              <a:avLst/>
            </a:prstGeom>
            <a:noFill/>
          </p:spPr>
          <p:txBody>
            <a:bodyPr wrap="none" lIns="0" tIns="0" rIns="0" bIns="0" rtlCol="0">
              <a:spAutoFit/>
            </a:bodyPr>
            <a:lstStyle/>
            <a:p>
              <a:pPr algn="ctr"/>
              <a:r>
                <a:rPr lang="fr-FR" sz="800" b="1">
                  <a:solidFill>
                    <a:schemeClr val="bg1"/>
                  </a:solidFill>
                  <a:latin typeface="Montserrat SemiBold" pitchFamily="2" charset="77"/>
                </a:rPr>
                <a:t>RISK </a:t>
              </a:r>
              <a:br>
                <a:rPr lang="fr-FR" sz="800" b="1">
                  <a:solidFill>
                    <a:schemeClr val="bg1"/>
                  </a:solidFill>
                  <a:latin typeface="Montserrat SemiBold" pitchFamily="2" charset="77"/>
                </a:rPr>
              </a:br>
              <a:r>
                <a:rPr lang="fr-FR" sz="800" b="1">
                  <a:solidFill>
                    <a:schemeClr val="bg1"/>
                  </a:solidFill>
                  <a:latin typeface="Montserrat SemiBold" pitchFamily="2" charset="77"/>
                </a:rPr>
                <a:t>ASSESSMENT</a:t>
              </a:r>
              <a:endParaRPr lang="fr-FR" sz="800">
                <a:solidFill>
                  <a:schemeClr val="bg1"/>
                </a:solidFill>
                <a:latin typeface="Montserrat Light" pitchFamily="2" charset="77"/>
              </a:endParaRPr>
            </a:p>
          </p:txBody>
        </p:sp>
        <p:sp>
          <p:nvSpPr>
            <p:cNvPr id="14" name="ZoneTexte 13">
              <a:extLst>
                <a:ext uri="{FF2B5EF4-FFF2-40B4-BE49-F238E27FC236}">
                  <a16:creationId xmlns:a16="http://schemas.microsoft.com/office/drawing/2014/main" id="{4ADD6D64-7260-BC4E-9A95-465D53F3C54A}"/>
                </a:ext>
              </a:extLst>
            </p:cNvPr>
            <p:cNvSpPr txBox="1"/>
            <p:nvPr/>
          </p:nvSpPr>
          <p:spPr>
            <a:xfrm>
              <a:off x="4773744" y="1512880"/>
              <a:ext cx="541815" cy="107722"/>
            </a:xfrm>
            <a:prstGeom prst="rect">
              <a:avLst/>
            </a:prstGeom>
            <a:noFill/>
          </p:spPr>
          <p:txBody>
            <a:bodyPr wrap="none" lIns="0" tIns="0" rIns="0" bIns="0" rtlCol="0">
              <a:spAutoFit/>
            </a:bodyPr>
            <a:lstStyle/>
            <a:p>
              <a:r>
                <a:rPr lang="fr-FR" sz="700" b="1">
                  <a:solidFill>
                    <a:srgbClr val="204669"/>
                  </a:solidFill>
                  <a:latin typeface="Montserrat SemiBold" pitchFamily="2" charset="77"/>
                </a:rPr>
                <a:t>READINESS</a:t>
              </a:r>
              <a:endParaRPr lang="fr-FR" sz="700">
                <a:solidFill>
                  <a:srgbClr val="204669"/>
                </a:solidFill>
                <a:latin typeface="Montserrat Light" pitchFamily="2" charset="77"/>
              </a:endParaRPr>
            </a:p>
          </p:txBody>
        </p:sp>
        <p:sp>
          <p:nvSpPr>
            <p:cNvPr id="15" name="ZoneTexte 14">
              <a:extLst>
                <a:ext uri="{FF2B5EF4-FFF2-40B4-BE49-F238E27FC236}">
                  <a16:creationId xmlns:a16="http://schemas.microsoft.com/office/drawing/2014/main" id="{1C2335F1-6A26-7E48-A288-67FB7BD8DD4A}"/>
                </a:ext>
              </a:extLst>
            </p:cNvPr>
            <p:cNvSpPr txBox="1"/>
            <p:nvPr/>
          </p:nvSpPr>
          <p:spPr>
            <a:xfrm>
              <a:off x="3018144" y="3248428"/>
              <a:ext cx="621965" cy="107722"/>
            </a:xfrm>
            <a:prstGeom prst="rect">
              <a:avLst/>
            </a:prstGeom>
            <a:noFill/>
          </p:spPr>
          <p:txBody>
            <a:bodyPr wrap="none" lIns="0" tIns="0" rIns="0" bIns="0" rtlCol="0">
              <a:spAutoFit/>
            </a:bodyPr>
            <a:lstStyle/>
            <a:p>
              <a:r>
                <a:rPr lang="fr-FR" sz="700" b="1">
                  <a:solidFill>
                    <a:srgbClr val="204669"/>
                  </a:solidFill>
                  <a:latin typeface="Montserrat SemiBold" pitchFamily="2" charset="77"/>
                </a:rPr>
                <a:t>PREVENTION</a:t>
              </a:r>
              <a:endParaRPr lang="fr-FR" sz="700">
                <a:solidFill>
                  <a:srgbClr val="204669"/>
                </a:solidFill>
                <a:latin typeface="Montserrat Light" pitchFamily="2" charset="77"/>
              </a:endParaRPr>
            </a:p>
          </p:txBody>
        </p:sp>
        <p:sp>
          <p:nvSpPr>
            <p:cNvPr id="16" name="ZoneTexte 15">
              <a:extLst>
                <a:ext uri="{FF2B5EF4-FFF2-40B4-BE49-F238E27FC236}">
                  <a16:creationId xmlns:a16="http://schemas.microsoft.com/office/drawing/2014/main" id="{23A9560F-9467-A14F-AEDE-F0AC43D2929E}"/>
                </a:ext>
              </a:extLst>
            </p:cNvPr>
            <p:cNvSpPr txBox="1"/>
            <p:nvPr/>
          </p:nvSpPr>
          <p:spPr>
            <a:xfrm>
              <a:off x="4053544" y="3242082"/>
              <a:ext cx="771045" cy="107722"/>
            </a:xfrm>
            <a:prstGeom prst="rect">
              <a:avLst/>
            </a:prstGeom>
            <a:noFill/>
          </p:spPr>
          <p:txBody>
            <a:bodyPr wrap="none" lIns="0" tIns="0" rIns="0" bIns="0" rtlCol="0">
              <a:spAutoFit/>
            </a:bodyPr>
            <a:lstStyle/>
            <a:p>
              <a:r>
                <a:rPr lang="fr-FR" sz="700" b="1">
                  <a:solidFill>
                    <a:srgbClr val="204669"/>
                  </a:solidFill>
                  <a:latin typeface="Montserrat SemiBold" pitchFamily="2" charset="77"/>
                </a:rPr>
                <a:t>PREPAREDNESS</a:t>
              </a:r>
              <a:endParaRPr lang="fr-FR" sz="700">
                <a:solidFill>
                  <a:srgbClr val="204669"/>
                </a:solidFill>
                <a:latin typeface="Montserrat Light" pitchFamily="2" charset="77"/>
              </a:endParaRPr>
            </a:p>
          </p:txBody>
        </p:sp>
        <p:sp>
          <p:nvSpPr>
            <p:cNvPr id="17" name="ZoneTexte 16">
              <a:extLst>
                <a:ext uri="{FF2B5EF4-FFF2-40B4-BE49-F238E27FC236}">
                  <a16:creationId xmlns:a16="http://schemas.microsoft.com/office/drawing/2014/main" id="{DABA5B98-514E-1041-BD5B-7C77A277EF14}"/>
                </a:ext>
              </a:extLst>
            </p:cNvPr>
            <p:cNvSpPr txBox="1"/>
            <p:nvPr/>
          </p:nvSpPr>
          <p:spPr>
            <a:xfrm>
              <a:off x="6424178" y="3228535"/>
              <a:ext cx="519373" cy="107722"/>
            </a:xfrm>
            <a:prstGeom prst="rect">
              <a:avLst/>
            </a:prstGeom>
            <a:noFill/>
          </p:spPr>
          <p:txBody>
            <a:bodyPr wrap="none" lIns="0" tIns="0" rIns="0" bIns="0" rtlCol="0">
              <a:spAutoFit/>
            </a:bodyPr>
            <a:lstStyle/>
            <a:p>
              <a:r>
                <a:rPr lang="fr-FR" sz="700" b="1">
                  <a:solidFill>
                    <a:srgbClr val="204669"/>
                  </a:solidFill>
                  <a:latin typeface="Montserrat SemiBold" pitchFamily="2" charset="77"/>
                </a:rPr>
                <a:t>RECOVERY</a:t>
              </a:r>
              <a:endParaRPr lang="fr-FR" sz="700">
                <a:solidFill>
                  <a:srgbClr val="204669"/>
                </a:solidFill>
                <a:latin typeface="Montserrat Light" pitchFamily="2" charset="77"/>
              </a:endParaRPr>
            </a:p>
          </p:txBody>
        </p:sp>
        <p:sp>
          <p:nvSpPr>
            <p:cNvPr id="18" name="ZoneTexte 17">
              <a:extLst>
                <a:ext uri="{FF2B5EF4-FFF2-40B4-BE49-F238E27FC236}">
                  <a16:creationId xmlns:a16="http://schemas.microsoft.com/office/drawing/2014/main" id="{079FCEDD-0D3E-AA46-9761-4E033FDECC0A}"/>
                </a:ext>
              </a:extLst>
            </p:cNvPr>
            <p:cNvSpPr txBox="1"/>
            <p:nvPr/>
          </p:nvSpPr>
          <p:spPr>
            <a:xfrm>
              <a:off x="4802904" y="2506942"/>
              <a:ext cx="471283" cy="123111"/>
            </a:xfrm>
            <a:prstGeom prst="rect">
              <a:avLst/>
            </a:prstGeom>
            <a:noFill/>
          </p:spPr>
          <p:txBody>
            <a:bodyPr wrap="none" lIns="0" tIns="0" rIns="0" bIns="0" rtlCol="0">
              <a:spAutoFit/>
            </a:bodyPr>
            <a:lstStyle/>
            <a:p>
              <a:r>
                <a:rPr lang="fr-FR" sz="800" b="1">
                  <a:solidFill>
                    <a:srgbClr val="204669"/>
                  </a:solidFill>
                  <a:latin typeface="Montserrat SemiBold" pitchFamily="2" charset="77"/>
                </a:rPr>
                <a:t>NHEROP</a:t>
              </a:r>
              <a:endParaRPr lang="fr-FR" sz="800">
                <a:solidFill>
                  <a:srgbClr val="204669"/>
                </a:solidFill>
                <a:latin typeface="Montserrat Light" pitchFamily="2" charset="77"/>
              </a:endParaRPr>
            </a:p>
          </p:txBody>
        </p:sp>
        <p:sp>
          <p:nvSpPr>
            <p:cNvPr id="6" name="ZoneTexte 5">
              <a:extLst>
                <a:ext uri="{FF2B5EF4-FFF2-40B4-BE49-F238E27FC236}">
                  <a16:creationId xmlns:a16="http://schemas.microsoft.com/office/drawing/2014/main" id="{9E684B51-CF11-9743-8006-69FFF4A90510}"/>
                </a:ext>
              </a:extLst>
            </p:cNvPr>
            <p:cNvSpPr txBox="1"/>
            <p:nvPr/>
          </p:nvSpPr>
          <p:spPr>
            <a:xfrm>
              <a:off x="4478400" y="2016058"/>
              <a:ext cx="1087200" cy="1029600"/>
            </a:xfrm>
            <a:prstGeom prst="rect">
              <a:avLst/>
            </a:prstGeom>
            <a:noFill/>
          </p:spPr>
          <p:txBody>
            <a:bodyPr wrap="none" rtlCol="0">
              <a:prstTxWarp prst="textArchUp">
                <a:avLst/>
              </a:prstTxWarp>
              <a:noAutofit/>
            </a:bodyPr>
            <a:lstStyle/>
            <a:p>
              <a:pPr algn="ctr"/>
              <a:r>
                <a:rPr lang="fr-FR" sz="700" b="1">
                  <a:solidFill>
                    <a:schemeClr val="bg1"/>
                  </a:solidFill>
                  <a:latin typeface="Montserrat SemiBold" pitchFamily="2" charset="77"/>
                </a:rPr>
                <a:t>Testing</a:t>
              </a:r>
            </a:p>
          </p:txBody>
        </p:sp>
        <p:sp>
          <p:nvSpPr>
            <p:cNvPr id="19" name="ZoneTexte 18">
              <a:extLst>
                <a:ext uri="{FF2B5EF4-FFF2-40B4-BE49-F238E27FC236}">
                  <a16:creationId xmlns:a16="http://schemas.microsoft.com/office/drawing/2014/main" id="{6DFD2542-F52B-784A-A4F0-10D3DE00E42A}"/>
                </a:ext>
              </a:extLst>
            </p:cNvPr>
            <p:cNvSpPr txBox="1"/>
            <p:nvPr/>
          </p:nvSpPr>
          <p:spPr>
            <a:xfrm rot="18038600">
              <a:off x="4386653" y="1875357"/>
              <a:ext cx="1087200" cy="1029600"/>
            </a:xfrm>
            <a:prstGeom prst="rect">
              <a:avLst/>
            </a:prstGeom>
            <a:noFill/>
          </p:spPr>
          <p:txBody>
            <a:bodyPr wrap="none" rtlCol="0">
              <a:prstTxWarp prst="textArchDown">
                <a:avLst/>
              </a:prstTxWarp>
              <a:noAutofit/>
            </a:bodyPr>
            <a:lstStyle/>
            <a:p>
              <a:pPr algn="ctr"/>
              <a:r>
                <a:rPr lang="fr-FR" sz="700" b="1">
                  <a:solidFill>
                    <a:schemeClr val="bg1"/>
                  </a:solidFill>
                  <a:latin typeface="Montserrat SemiBold" pitchFamily="2" charset="77"/>
                </a:rPr>
                <a:t>Implementing</a:t>
              </a:r>
            </a:p>
          </p:txBody>
        </p:sp>
        <p:sp>
          <p:nvSpPr>
            <p:cNvPr id="20" name="ZoneTexte 19">
              <a:extLst>
                <a:ext uri="{FF2B5EF4-FFF2-40B4-BE49-F238E27FC236}">
                  <a16:creationId xmlns:a16="http://schemas.microsoft.com/office/drawing/2014/main" id="{6FCA4DFB-C077-9949-9797-B5172242F9C4}"/>
                </a:ext>
              </a:extLst>
            </p:cNvPr>
            <p:cNvSpPr txBox="1"/>
            <p:nvPr/>
          </p:nvSpPr>
          <p:spPr>
            <a:xfrm rot="3872767">
              <a:off x="4529199" y="1854724"/>
              <a:ext cx="1087200" cy="1029600"/>
            </a:xfrm>
            <a:prstGeom prst="rect">
              <a:avLst/>
            </a:prstGeom>
            <a:noFill/>
          </p:spPr>
          <p:txBody>
            <a:bodyPr wrap="none" rtlCol="0">
              <a:prstTxWarp prst="textArchDown">
                <a:avLst/>
              </a:prstTxWarp>
              <a:noAutofit/>
            </a:bodyPr>
            <a:lstStyle/>
            <a:p>
              <a:pPr algn="ctr"/>
              <a:r>
                <a:rPr lang="fr-FR" sz="700" b="1">
                  <a:solidFill>
                    <a:schemeClr val="bg1"/>
                  </a:solidFill>
                  <a:latin typeface="Montserrat SemiBold" pitchFamily="2" charset="77"/>
                </a:rPr>
                <a:t>Developing</a:t>
              </a:r>
            </a:p>
          </p:txBody>
        </p:sp>
        <p:sp>
          <p:nvSpPr>
            <p:cNvPr id="21" name="ZoneTexte 20">
              <a:extLst>
                <a:ext uri="{FF2B5EF4-FFF2-40B4-BE49-F238E27FC236}">
                  <a16:creationId xmlns:a16="http://schemas.microsoft.com/office/drawing/2014/main" id="{F8D0C675-01F4-4042-BCE7-225AB4EBA710}"/>
                </a:ext>
              </a:extLst>
            </p:cNvPr>
            <p:cNvSpPr txBox="1"/>
            <p:nvPr/>
          </p:nvSpPr>
          <p:spPr>
            <a:xfrm>
              <a:off x="2996376" y="3500906"/>
              <a:ext cx="229230" cy="107722"/>
            </a:xfrm>
            <a:prstGeom prst="rect">
              <a:avLst/>
            </a:prstGeom>
            <a:noFill/>
          </p:spPr>
          <p:txBody>
            <a:bodyPr wrap="none" lIns="0" tIns="0" rIns="0" bIns="0" rtlCol="0">
              <a:spAutoFit/>
            </a:bodyPr>
            <a:lstStyle/>
            <a:p>
              <a:r>
                <a:rPr lang="fr-FR" sz="700" b="1">
                  <a:solidFill>
                    <a:srgbClr val="7B6A67"/>
                  </a:solidFill>
                  <a:latin typeface="Montserrat SemiBold" pitchFamily="2" charset="77"/>
                </a:rPr>
                <a:t>TIME</a:t>
              </a:r>
              <a:endParaRPr lang="fr-FR" sz="700">
                <a:solidFill>
                  <a:srgbClr val="7B6A67"/>
                </a:solidFill>
                <a:latin typeface="Montserrat Light" pitchFamily="2" charset="77"/>
              </a:endParaRPr>
            </a:p>
          </p:txBody>
        </p:sp>
        <p:sp>
          <p:nvSpPr>
            <p:cNvPr id="22" name="ZoneTexte 21">
              <a:extLst>
                <a:ext uri="{FF2B5EF4-FFF2-40B4-BE49-F238E27FC236}">
                  <a16:creationId xmlns:a16="http://schemas.microsoft.com/office/drawing/2014/main" id="{A75C6800-4BE0-864C-A2F8-7F181830967A}"/>
                </a:ext>
              </a:extLst>
            </p:cNvPr>
            <p:cNvSpPr txBox="1"/>
            <p:nvPr/>
          </p:nvSpPr>
          <p:spPr>
            <a:xfrm>
              <a:off x="5282873" y="3245469"/>
              <a:ext cx="512961" cy="107722"/>
            </a:xfrm>
            <a:prstGeom prst="rect">
              <a:avLst/>
            </a:prstGeom>
            <a:noFill/>
          </p:spPr>
          <p:txBody>
            <a:bodyPr wrap="none" lIns="0" tIns="0" rIns="0" bIns="0" rtlCol="0">
              <a:spAutoFit/>
            </a:bodyPr>
            <a:lstStyle/>
            <a:p>
              <a:r>
                <a:rPr lang="fr-FR" sz="700" b="1">
                  <a:solidFill>
                    <a:srgbClr val="204669"/>
                  </a:solidFill>
                  <a:latin typeface="Montserrat SemiBold" pitchFamily="2" charset="77"/>
                </a:rPr>
                <a:t>RESPONSE</a:t>
              </a:r>
              <a:endParaRPr lang="fr-FR" sz="700">
                <a:solidFill>
                  <a:srgbClr val="204669"/>
                </a:solidFill>
                <a:latin typeface="Montserrat Light" pitchFamily="2" charset="77"/>
              </a:endParaRPr>
            </a:p>
          </p:txBody>
        </p:sp>
      </p:grpSp>
    </p:spTree>
    <p:extLst>
      <p:ext uri="{BB962C8B-B14F-4D97-AF65-F5344CB8AC3E}">
        <p14:creationId xmlns:p14="http://schemas.microsoft.com/office/powerpoint/2010/main" val="248256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This is OCHA</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7F3370CD-7410-7341-B3FE-12EFDC2BC972}"/>
              </a:ext>
            </a:extLst>
          </p:cNvPr>
          <p:cNvSpPr/>
          <p:nvPr/>
        </p:nvSpPr>
        <p:spPr>
          <a:xfrm>
            <a:off x="1964826" y="1201567"/>
            <a:ext cx="5282361" cy="3113494"/>
          </a:xfrm>
          <a:prstGeom prst="rect">
            <a:avLst/>
          </a:prstGeom>
          <a:solidFill>
            <a:srgbClr val="2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4">
            <a:extLst>
              <a:ext uri="{FF2B5EF4-FFF2-40B4-BE49-F238E27FC236}">
                <a16:creationId xmlns:a16="http://schemas.microsoft.com/office/drawing/2014/main" id="{DEDEA48E-3A1F-2C41-BA47-9247A2D03EBB}"/>
              </a:ext>
            </a:extLst>
          </p:cNvPr>
          <p:cNvPicPr>
            <a:picLocks noChangeAspect="1"/>
          </p:cNvPicPr>
          <p:nvPr/>
        </p:nvPicPr>
        <p:blipFill>
          <a:blip r:embed="rId2"/>
          <a:srcRect/>
          <a:stretch/>
        </p:blipFill>
        <p:spPr>
          <a:xfrm>
            <a:off x="1091853" y="881078"/>
            <a:ext cx="6960294" cy="3905499"/>
          </a:xfrm>
          <a:prstGeom prst="rect">
            <a:avLst/>
          </a:prstGeom>
        </p:spPr>
      </p:pic>
      <p:pic>
        <p:nvPicPr>
          <p:cNvPr id="18" name="Image 17">
            <a:hlinkClick r:id="rId3"/>
            <a:extLst>
              <a:ext uri="{FF2B5EF4-FFF2-40B4-BE49-F238E27FC236}">
                <a16:creationId xmlns:a16="http://schemas.microsoft.com/office/drawing/2014/main" id="{84633FA2-1BD5-FF4F-BECD-C039686C72EA}"/>
              </a:ext>
            </a:extLst>
          </p:cNvPr>
          <p:cNvPicPr>
            <a:picLocks noChangeAspect="1"/>
          </p:cNvPicPr>
          <p:nvPr/>
        </p:nvPicPr>
        <p:blipFill>
          <a:blip r:embed="rId4"/>
          <a:stretch>
            <a:fillRect/>
          </a:stretch>
        </p:blipFill>
        <p:spPr>
          <a:xfrm>
            <a:off x="4060326" y="2100852"/>
            <a:ext cx="1023347" cy="1023347"/>
          </a:xfrm>
          <a:prstGeom prst="rect">
            <a:avLst/>
          </a:prstGeom>
        </p:spPr>
      </p:pic>
    </p:spTree>
    <p:extLst>
      <p:ext uri="{BB962C8B-B14F-4D97-AF65-F5344CB8AC3E}">
        <p14:creationId xmlns:p14="http://schemas.microsoft.com/office/powerpoint/2010/main" val="157767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EXAMPLE: </a:t>
            </a:r>
            <a:r>
              <a:rPr lang="fr-FR" b="0">
                <a:latin typeface="Montserrat Light" pitchFamily="2" charset="77"/>
              </a:rPr>
              <a:t>Humanitarian Programme Cycle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753036F0-363C-1148-BA6F-63FA26F6534D}"/>
              </a:ext>
            </a:extLst>
          </p:cNvPr>
          <p:cNvPicPr>
            <a:picLocks noChangeAspect="1"/>
          </p:cNvPicPr>
          <p:nvPr/>
        </p:nvPicPr>
        <p:blipFill>
          <a:blip r:embed="rId2"/>
          <a:stretch>
            <a:fillRect/>
          </a:stretch>
        </p:blipFill>
        <p:spPr>
          <a:xfrm>
            <a:off x="2508250" y="1200150"/>
            <a:ext cx="4127500" cy="2743200"/>
          </a:xfrm>
          <a:prstGeom prst="rect">
            <a:avLst/>
          </a:prstGeom>
        </p:spPr>
      </p:pic>
    </p:spTree>
    <p:extLst>
      <p:ext uri="{BB962C8B-B14F-4D97-AF65-F5344CB8AC3E}">
        <p14:creationId xmlns:p14="http://schemas.microsoft.com/office/powerpoint/2010/main" val="124398479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789</TotalTime>
  <Words>1602</Words>
  <Application>Microsoft Macintosh PowerPoint</Application>
  <PresentationFormat>On-screen Show (16:9)</PresentationFormat>
  <Paragraphs>170</Paragraphs>
  <Slides>25</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Arial</vt:lpstr>
      <vt:lpstr>Calibri</vt:lpstr>
      <vt:lpstr>Calibri Light</vt:lpstr>
      <vt:lpstr>Montserrat</vt:lpstr>
      <vt:lpstr>Montserrat Light</vt:lpstr>
      <vt:lpstr>Montserrat Medium</vt:lpstr>
      <vt:lpstr>Montserrat SemiBold</vt:lpstr>
      <vt:lpstr>Open Sans</vt:lpstr>
      <vt:lpstr>Open Sans Light</vt:lpstr>
      <vt:lpstr>Open Sans Semibold</vt:lpstr>
      <vt:lpstr>OpenSans-Light</vt:lpstr>
      <vt:lpstr>Times New Roman</vt:lpstr>
      <vt:lpstr>Thème Office</vt:lpstr>
      <vt:lpstr>Conception personnalisée</vt:lpstr>
      <vt:lpstr>PowerPoint Presentation</vt:lpstr>
      <vt:lpstr>LEARNING OUTCOMES</vt:lpstr>
      <vt:lpstr>SOCIAL SCIENCE FOR ENGAGING AFFECTED COMMUNITIES</vt:lpstr>
      <vt:lpstr>OPERATIONAL SOCIAL SCIENCE RESEARCH</vt:lpstr>
      <vt:lpstr>OPERATIONAL SOCIAL SCIENCE RESEARCH</vt:lpstr>
      <vt:lpstr>HUMANITARIAN/EMERGENCY RESPONSE CYCLE</vt:lpstr>
      <vt:lpstr>EXAMPLE: HEALTH EMERGENCY DISASTER MANAGEMENT CYCLE</vt:lpstr>
      <vt:lpstr>This is OCHA</vt:lpstr>
      <vt:lpstr>EXAMPLE: Humanitarian Programme Cycle</vt:lpstr>
      <vt:lpstr>HUMANITARIAN/EMERGENCY RESPONSE CYCLE</vt:lpstr>
      <vt:lpstr>NEEDS ASSESSMENT &amp; ANALYSIS</vt:lpstr>
      <vt:lpstr>NEEDS ASSESSMENT &amp; ANALYSIS</vt:lpstr>
      <vt:lpstr>NEEDS ASSESSMENT &amp; ANALYSIS</vt:lpstr>
      <vt:lpstr>NEEDS ASSESSMENT &amp; ANALYSIS</vt:lpstr>
      <vt:lpstr>STRATEGIC PLANNING</vt:lpstr>
      <vt:lpstr>STRATEGIC PLANNING</vt:lpstr>
      <vt:lpstr>RESOURCE MOBILISATION</vt:lpstr>
      <vt:lpstr>IMPLEMENTATION AND MONITORING</vt:lpstr>
      <vt:lpstr>IMPLEMENTATION AND MONITORING</vt:lpstr>
      <vt:lpstr>IMPLEMENTATION AND MONITORING</vt:lpstr>
      <vt:lpstr>IMPLEMENTATION AND MONITORING</vt:lpstr>
      <vt:lpstr>Implementation and monitoring</vt:lpstr>
      <vt:lpstr>Operational PEER review and evaluation</vt:lpstr>
      <vt:lpstr>Key questions in social science research</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20</cp:revision>
  <cp:lastPrinted>2022-03-21T12:05:02Z</cp:lastPrinted>
  <dcterms:created xsi:type="dcterms:W3CDTF">2022-03-21T09:09:42Z</dcterms:created>
  <dcterms:modified xsi:type="dcterms:W3CDTF">2022-05-10T05:58:27Z</dcterms:modified>
</cp:coreProperties>
</file>