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59" r:id="rId4"/>
    <p:sldId id="287" r:id="rId5"/>
    <p:sldId id="260" r:id="rId6"/>
    <p:sldId id="269" r:id="rId7"/>
    <p:sldId id="270" r:id="rId8"/>
    <p:sldId id="271" r:id="rId9"/>
    <p:sldId id="272" r:id="rId10"/>
    <p:sldId id="273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49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9C67"/>
    <a:srgbClr val="7B6A67"/>
    <a:srgbClr val="204669"/>
    <a:srgbClr val="D90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29"/>
    <p:restoredTop sz="94674"/>
  </p:normalViewPr>
  <p:slideViewPr>
    <p:cSldViewPr snapToGrid="0" snapToObjects="1" showGuides="1">
      <p:cViewPr varScale="1">
        <p:scale>
          <a:sx n="130" d="100"/>
          <a:sy n="130" d="100"/>
        </p:scale>
        <p:origin x="192" y="376"/>
      </p:cViewPr>
      <p:guideLst>
        <p:guide orient="horz" pos="1620"/>
        <p:guide pos="49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85FB7-AE7A-644D-9572-54AB9FD75633}" type="datetimeFigureOut">
              <a:t>5/10/22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1CB56-0F3F-C84B-AA86-8857D567A56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53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rgbClr val="EFF5F0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37795"/>
            <a:ext cx="7886700" cy="341632"/>
          </a:xfrm>
        </p:spPr>
        <p:txBody>
          <a:bodyPr/>
          <a:lstStyle>
            <a:lvl1pPr>
              <a:defRPr sz="1800" cap="all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ts val="1540"/>
              </a:lnSpc>
              <a:spcBef>
                <a:spcPts val="750"/>
              </a:spcBef>
              <a:spcAft>
                <a:spcPts val="0"/>
              </a:spcAft>
              <a:buClr>
                <a:srgbClr val="204669"/>
              </a:buClr>
              <a:buSzTx/>
              <a:buFont typeface="Arial" panose="020B0604020202020204" pitchFamily="34" charset="0"/>
              <a:buChar char="•"/>
              <a:tabLst/>
              <a:defRPr sz="120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marL="171450" marR="0" lvl="0" indent="-171450" algn="l" defTabSz="685800" rtl="0" eaLnBrk="1" fontAlgn="auto" latinLnBrk="0" hangingPunct="1">
              <a:lnSpc>
                <a:spcPts val="1540"/>
              </a:lnSpc>
              <a:spcBef>
                <a:spcPts val="750"/>
              </a:spcBef>
              <a:spcAft>
                <a:spcPts val="0"/>
              </a:spcAft>
              <a:buClr>
                <a:srgbClr val="20466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Cliquez pour modifier les styles du texte du masque</a:t>
            </a:r>
          </a:p>
          <a:p>
            <a:pPr lvl="0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  <p:pic>
        <p:nvPicPr>
          <p:cNvPr id="7" name="Google Shape;465;p26" descr="Uma imagem com texto&#10;&#10;Descrição gerada automaticamente">
            <a:extLst>
              <a:ext uri="{FF2B5EF4-FFF2-40B4-BE49-F238E27FC236}">
                <a16:creationId xmlns:a16="http://schemas.microsoft.com/office/drawing/2014/main" id="{0F11E9ED-9324-4642-BEA1-F3D27DE65F5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946922" y="4721902"/>
            <a:ext cx="2013224" cy="30903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E3D1D-D1C0-CE4B-AAB2-13B895B5424F}"/>
              </a:ext>
            </a:extLst>
          </p:cNvPr>
          <p:cNvSpPr/>
          <p:nvPr userDrawn="1"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36BCC4-5D77-7B41-AC08-7E1F66CCE45F}"/>
              </a:ext>
            </a:extLst>
          </p:cNvPr>
          <p:cNvSpPr/>
          <p:nvPr userDrawn="1"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Straight Connector 55">
            <a:extLst>
              <a:ext uri="{FF2B5EF4-FFF2-40B4-BE49-F238E27FC236}">
                <a16:creationId xmlns:a16="http://schemas.microsoft.com/office/drawing/2014/main" id="{3263465F-B70D-D24D-84B7-C440CF6A924C}"/>
              </a:ext>
            </a:extLst>
          </p:cNvPr>
          <p:cNvCxnSpPr/>
          <p:nvPr userDrawn="1"/>
        </p:nvCxnSpPr>
        <p:spPr>
          <a:xfrm>
            <a:off x="648261" y="907368"/>
            <a:ext cx="444000" cy="0"/>
          </a:xfrm>
          <a:prstGeom prst="line">
            <a:avLst/>
          </a:prstGeom>
          <a:ln w="28575">
            <a:solidFill>
              <a:srgbClr val="D903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54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9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789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46E275-F756-B54F-B064-666DB293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/>
          <a:p>
            <a:fld id="{278E3EE0-6525-C74C-B657-6658108501C7}" type="datetimeFigureOut">
              <a:t>5/10/22</a:t>
            </a:fld>
            <a:endParaRPr lang="fr-F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C191D6-7CD2-4147-8A8B-0427C9E0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64C85E-F58C-2242-9B63-FC203A3D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AC7B9000-7EE9-434F-99E7-74615C45F7D6}" type="slidenum">
              <a:t>‹#›</a:t>
            </a:fld>
            <a:endParaRPr lang="fr-FR"/>
          </a:p>
        </p:txBody>
      </p:sp>
      <p:pic>
        <p:nvPicPr>
          <p:cNvPr id="8" name="Imagem 3" descr="Uma imagem com texto&#10;&#10;Descrição gerada automaticamente">
            <a:extLst>
              <a:ext uri="{FF2B5EF4-FFF2-40B4-BE49-F238E27FC236}">
                <a16:creationId xmlns:a16="http://schemas.microsoft.com/office/drawing/2014/main" id="{80C7DE60-FD07-BF46-B454-A1802CF6C4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023" y="211756"/>
            <a:ext cx="3648064" cy="559989"/>
          </a:xfrm>
          <a:prstGeom prst="rect">
            <a:avLst/>
          </a:prstGeom>
        </p:spPr>
      </p:pic>
      <p:pic>
        <p:nvPicPr>
          <p:cNvPr id="9" name="Imagem 2">
            <a:extLst>
              <a:ext uri="{FF2B5EF4-FFF2-40B4-BE49-F238E27FC236}">
                <a16:creationId xmlns:a16="http://schemas.microsoft.com/office/drawing/2014/main" id="{30A5BBB5-F030-A74C-9F3A-CF577125C3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764" b="764"/>
          <a:stretch/>
        </p:blipFill>
        <p:spPr>
          <a:xfrm>
            <a:off x="0" y="996132"/>
            <a:ext cx="9144000" cy="23610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9774ACF8-263B-4D43-8400-0912E1FAC6FC}"/>
              </a:ext>
            </a:extLst>
          </p:cNvPr>
          <p:cNvSpPr txBox="1"/>
          <p:nvPr userDrawn="1"/>
        </p:nvSpPr>
        <p:spPr>
          <a:xfrm>
            <a:off x="400261" y="3558747"/>
            <a:ext cx="8157143" cy="5539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srgbClr val="2B9C67"/>
                </a:solidFill>
                <a:latin typeface="Montserrat" panose="00000500000000000000" pitchFamily="2" charset="0"/>
              </a:rPr>
              <a:t>Advocating for the inclusion of social science </a:t>
            </a:r>
            <a:br>
              <a:rPr lang="en-US" b="1">
                <a:solidFill>
                  <a:srgbClr val="2B9C67"/>
                </a:solidFill>
                <a:latin typeface="Montserrat" panose="00000500000000000000" pitchFamily="2" charset="0"/>
              </a:rPr>
            </a:br>
            <a:r>
              <a:rPr lang="en-US" b="1">
                <a:solidFill>
                  <a:srgbClr val="2B9C67"/>
                </a:solidFill>
                <a:latin typeface="Montserrat" panose="00000500000000000000" pitchFamily="2" charset="0"/>
              </a:rPr>
              <a:t>in RCCE action</a:t>
            </a:r>
          </a:p>
        </p:txBody>
      </p:sp>
      <p:sp>
        <p:nvSpPr>
          <p:cNvPr id="12" name="docshape7">
            <a:extLst>
              <a:ext uri="{FF2B5EF4-FFF2-40B4-BE49-F238E27FC236}">
                <a16:creationId xmlns:a16="http://schemas.microsoft.com/office/drawing/2014/main" id="{DC7D3BC4-E2EB-1E44-8F2F-E32982A30D28}"/>
              </a:ext>
            </a:extLst>
          </p:cNvPr>
          <p:cNvSpPr>
            <a:spLocks/>
          </p:cNvSpPr>
          <p:nvPr userDrawn="1"/>
        </p:nvSpPr>
        <p:spPr bwMode="auto">
          <a:xfrm>
            <a:off x="0" y="982045"/>
            <a:ext cx="9144000" cy="45719"/>
          </a:xfrm>
          <a:prstGeom prst="rect">
            <a:avLst/>
          </a:prstGeom>
          <a:solidFill>
            <a:srgbClr val="2F9C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8A887B5-B729-E548-B22A-F6F0B4F0314E}"/>
              </a:ext>
            </a:extLst>
          </p:cNvPr>
          <p:cNvSpPr txBox="1"/>
          <p:nvPr userDrawn="1"/>
        </p:nvSpPr>
        <p:spPr>
          <a:xfrm>
            <a:off x="395288" y="1007419"/>
            <a:ext cx="2841657" cy="369332"/>
          </a:xfrm>
          <a:prstGeom prst="rect">
            <a:avLst/>
          </a:prstGeom>
          <a:solidFill>
            <a:srgbClr val="2F9C67"/>
          </a:solidFill>
        </p:spPr>
        <p:txBody>
          <a:bodyPr wrap="none" lIns="72000" rIns="72000" rtlCol="0">
            <a:spAutoFit/>
          </a:bodyPr>
          <a:lstStyle/>
          <a:p>
            <a:r>
              <a:rPr lang="fr-FR" sz="1000" b="1">
                <a:solidFill>
                  <a:schemeClr val="bg1"/>
                </a:solidFill>
                <a:latin typeface="Montserrat" pitchFamily="2" charset="77"/>
              </a:rPr>
              <a:t>MODULE 1, SESSION 3</a:t>
            </a:r>
          </a:p>
          <a:p>
            <a:r>
              <a:rPr lang="fr-FR" sz="800">
                <a:solidFill>
                  <a:schemeClr val="bg1"/>
                </a:solidFill>
                <a:latin typeface="Montserrat Light" pitchFamily="2" charset="77"/>
              </a:rPr>
              <a:t>COLLECTIVE SERVICE TRAINING IN SOCIAL SCIENCE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894A4A10-FD41-BB44-9C7A-FD42B04BACD0}"/>
              </a:ext>
            </a:extLst>
          </p:cNvPr>
          <p:cNvGrpSpPr/>
          <p:nvPr userDrawn="1"/>
        </p:nvGrpSpPr>
        <p:grpSpPr>
          <a:xfrm>
            <a:off x="5608156" y="4577334"/>
            <a:ext cx="3373919" cy="499684"/>
            <a:chOff x="5608156" y="3987387"/>
            <a:chExt cx="3373919" cy="499684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448CB4BB-B873-8546-A8E0-1FE935D38C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608156" y="4171951"/>
              <a:ext cx="610318" cy="186356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084DA9C8-32A1-2A4F-A19D-1C83557FD7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89926" y="4105311"/>
              <a:ext cx="692149" cy="216021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E8CD9FD0-12BA-B647-8EFD-B244E4FFE0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266608" y="4119751"/>
              <a:ext cx="855042" cy="205444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72EBB468-C843-834D-BE7E-D5414AAC8C1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6191586" y="3987387"/>
              <a:ext cx="1107193" cy="499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487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D6692-9E74-1748-86B6-9B719CAFA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2542CA-5541-AE4A-B08C-9764BCF87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6A0A7F-FB23-C447-B19F-DBC9364A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1C4220-015B-2645-B74E-BE85EFAB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748615-2D48-5F46-A0C6-680AB730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79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BEE25-62BF-7148-9070-DF724CBB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876274-8257-134A-897A-5EE698770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886C65-CBE5-D24E-B9F2-C7A4DD51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A2C822-978E-F240-BF27-E14F2059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D4D95C-E195-2D4A-BDAB-5B79A728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9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843E0-B4CF-864B-B165-6D651F2C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1588C8-28FF-6F4F-BE8A-76CCC1947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DE21ED-418A-D04A-9081-63D6BFAC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06ED8-230D-DC48-8702-BDF6427D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A4A7ED-628A-7E4F-A0F1-62A7C87E1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992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7D73F2-0F42-0541-B5D2-783DC809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918D4D-BF7B-044C-9C48-0BDC5ED90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E267AC-FE8A-7E4C-899F-9858A95D1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B4026A-2AFC-464A-A94A-BD8CC380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7E5A0B-9367-554E-9810-9B9CAFFA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70AC87-3E59-5245-818F-6EF1EEB6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518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E01B81-4FE5-C844-8451-CBCCC74E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4439D3-09A9-DD43-85EB-CA58ADCFE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CCF8CA-E84C-EC42-A49E-5F4B945FE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A9CAEB-4BAA-BB48-96E4-DDD70988FE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78AFBD-2BDD-CE46-97A3-824721C3F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51BB9D8-C9AB-A348-86A8-611D2E79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5F3CF2-B8F1-194A-822B-37204783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949FC2-33C6-814D-909C-482A00E4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676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8249E9-02A4-A74A-AE5B-35D3CB36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F1FF2F-7A8F-554F-97C4-46619CD2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525FB6-32B3-314B-A206-9AD6ADC4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0B15A9-3154-C446-A1B4-169B60C1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762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0E80E9-1DAF-BF4E-96E6-61B4888B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967B2-25D3-2B4D-AA82-5755D9E2C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6386E7-849A-F140-91AC-1D4D2C9D4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BA54C7-96AB-0047-A82F-7ECA2EAB3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14723-D8B2-0C4E-A016-FE5218C4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9060E0-0F0B-8546-A9E0-74E2EADD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24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rgbClr val="2F9C67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  <p:pic>
        <p:nvPicPr>
          <p:cNvPr id="5" name="Google Shape;465;p26" descr="Uma imagem com texto&#10;&#10;Descrição gerada automaticamente">
            <a:extLst>
              <a:ext uri="{FF2B5EF4-FFF2-40B4-BE49-F238E27FC236}">
                <a16:creationId xmlns:a16="http://schemas.microsoft.com/office/drawing/2014/main" id="{50AFC060-56BB-684A-BF96-33ED1E4224F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946922" y="4721902"/>
            <a:ext cx="2013224" cy="3090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0732601-92C5-FB47-9385-C112E4E42C1B}"/>
              </a:ext>
            </a:extLst>
          </p:cNvPr>
          <p:cNvSpPr/>
          <p:nvPr userDrawn="1"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CDADAD-AB9A-104F-A8BF-6AE380C2D5F6}"/>
              </a:ext>
            </a:extLst>
          </p:cNvPr>
          <p:cNvSpPr/>
          <p:nvPr userDrawn="1"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732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43366-661A-E04B-995E-A25C7617C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F15828-2C45-974B-B3DD-2CD868E73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ED4B0C-F372-B74D-BB7E-EAC9867EB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6F09FEB-0D05-6443-A7E9-68DDE77B4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124F9D-2CE4-CB42-9CBD-35A386D5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A116A9-689B-5D42-ACEC-1F4858B3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312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0412EE-9D06-4941-95DA-6228549E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EDC9A3-4DDF-1C4C-8A15-0C94FB96B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5FB318-24E1-1448-B1A5-FD95F9BE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747034-436A-4D49-9170-FD889C5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BDBD06-C1D4-A34B-96BB-65B913A8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235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2B3B259-1654-894C-BAC7-37EF10DA8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3C6E0F-AD87-9D41-AC13-A7B48DB05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DC3250-3C12-1B4B-A5E2-07F875DC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D302E2-ABA6-724B-9D77-64EB7CFC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D9FA1-01CC-ED4E-A392-2F73CD07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84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53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43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11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3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60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01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16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  <a:prstGeom prst="rect">
            <a:avLst/>
          </a:prstGeom>
        </p:spPr>
        <p:txBody>
          <a:bodyPr vert="horz" lIns="0" tIns="45720" rIns="91440" bIns="45720" rtlCol="0" anchor="t" anchorCtr="0">
            <a:sp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C12E-EC51-9B4C-8F1D-972D2A6352E0}" type="datetimeFigureOut">
              <a:t>5/10/22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3803-D53F-D949-8B94-05B7A9B0454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80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1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i="0" kern="1200">
          <a:solidFill>
            <a:srgbClr val="2F9C67"/>
          </a:solidFill>
          <a:latin typeface="Montserrat" pitchFamily="2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204669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204669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204669"/>
        </a:buClr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204669"/>
        </a:buClr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204669"/>
        </a:buClr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406DD1-E112-9E47-A65C-841964A1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CB26E3-F185-7849-A3F2-136234646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766FAF-3C31-2743-830F-17E78CFB6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9700A-5575-4944-8DB4-00964DB9EBCB}" type="datetimeFigureOut">
              <a:t>5/10/22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C82D28-B658-C24F-A780-61844DB01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5C94E7-4328-2045-AF7D-74D8F584B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DB1B-06A7-B849-835D-30BFE4CD0ECB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2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manticscholar.org/paper/Identifying-advocacy-strategies%2C-challenges-and-for-Okedo-Alex-Akamike/367ebb05c2b1a0bbc2206a7b189f959284be05b3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8AD9EB-BD43-0A4A-B560-98C97A82CFC3}"/>
              </a:ext>
            </a:extLst>
          </p:cNvPr>
          <p:cNvSpPr/>
          <p:nvPr/>
        </p:nvSpPr>
        <p:spPr>
          <a:xfrm>
            <a:off x="294968" y="3529781"/>
            <a:ext cx="5978013" cy="589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9F6867-3947-4A41-B618-54C43404CCFB}"/>
              </a:ext>
            </a:extLst>
          </p:cNvPr>
          <p:cNvSpPr txBox="1"/>
          <p:nvPr/>
        </p:nvSpPr>
        <p:spPr>
          <a:xfrm>
            <a:off x="157316" y="3559278"/>
            <a:ext cx="729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F9C67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Advocating for the inclusion of social science in emergency response activities that engage communities</a:t>
            </a:r>
          </a:p>
        </p:txBody>
      </p:sp>
    </p:spTree>
    <p:extLst>
      <p:ext uri="{BB962C8B-B14F-4D97-AF65-F5344CB8AC3E}">
        <p14:creationId xmlns:p14="http://schemas.microsoft.com/office/powerpoint/2010/main" val="1187374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5216A4-CA23-0747-B436-86F2A57F1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SUMMARY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3F72083-7124-5344-BC16-58AAA29F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8387"/>
            <a:ext cx="7886700" cy="3263504"/>
          </a:xfrm>
        </p:spPr>
        <p:txBody>
          <a:bodyPr>
            <a:noAutofit/>
          </a:bodyPr>
          <a:lstStyle/>
          <a:p>
            <a:r>
              <a:rPr lang="fr-FR"/>
              <a:t>There is a need to advocate for the use of social science in community engagement and/or communications activities, in order to:</a:t>
            </a:r>
          </a:p>
          <a:p>
            <a:pPr lvl="1">
              <a:lnSpc>
                <a:spcPts val="1540"/>
              </a:lnSpc>
              <a:buClr>
                <a:srgbClr val="2F9C67"/>
              </a:buClr>
              <a:buSzPct val="70000"/>
              <a:buFont typeface="Wingdings" pitchFamily="2" charset="2"/>
              <a:buChar char="Ø"/>
            </a:pPr>
            <a:r>
              <a:rPr lang="fr-FR" sz="1200"/>
              <a:t>Improve the relevance and effectiveness of community engagement and/or communications activities;</a:t>
            </a:r>
          </a:p>
          <a:p>
            <a:pPr lvl="1">
              <a:lnSpc>
                <a:spcPts val="1540"/>
              </a:lnSpc>
              <a:buClr>
                <a:srgbClr val="2F9C67"/>
              </a:buClr>
              <a:buSzPct val="70000"/>
              <a:buFont typeface="Wingdings" pitchFamily="2" charset="2"/>
              <a:buChar char="Ø"/>
            </a:pPr>
            <a:r>
              <a:rPr lang="fr-FR" sz="1200"/>
              <a:t>Ensure communities are at the centre of community engagement and/or communications activities; and</a:t>
            </a:r>
          </a:p>
          <a:p>
            <a:pPr lvl="1">
              <a:lnSpc>
                <a:spcPts val="1540"/>
              </a:lnSpc>
              <a:buClr>
                <a:srgbClr val="2F9C67"/>
              </a:buClr>
              <a:buSzPct val="70000"/>
              <a:buFont typeface="Wingdings" pitchFamily="2" charset="2"/>
              <a:buChar char="Ø"/>
            </a:pPr>
            <a:r>
              <a:rPr lang="fr-FR" sz="1200"/>
              <a:t>Increase accountability to affected populations.</a:t>
            </a:r>
          </a:p>
          <a:p>
            <a:r>
              <a:rPr lang="fr-FR"/>
              <a:t>Effective integration of social science can be difficult and complex. It requires different engagements </a:t>
            </a:r>
            <a:br>
              <a:rPr lang="fr-FR"/>
            </a:br>
            <a:r>
              <a:rPr lang="fr-FR"/>
              <a:t>with different groups both internally and externally.</a:t>
            </a:r>
          </a:p>
          <a:p>
            <a:r>
              <a:rPr lang="fr-FR"/>
              <a:t>Following the tips given in this session will help you to do this effectively.</a:t>
            </a:r>
          </a:p>
          <a:p>
            <a:endParaRPr lang="fr-FR"/>
          </a:p>
        </p:txBody>
      </p:sp>
      <p:cxnSp>
        <p:nvCxnSpPr>
          <p:cNvPr id="3" name="Straight Connector 55">
            <a:extLst>
              <a:ext uri="{FF2B5EF4-FFF2-40B4-BE49-F238E27FC236}">
                <a16:creationId xmlns:a16="http://schemas.microsoft.com/office/drawing/2014/main" id="{4FEF96E6-035D-964C-AE90-8AA53670C685}"/>
              </a:ext>
            </a:extLst>
          </p:cNvPr>
          <p:cNvCxnSpPr/>
          <p:nvPr/>
        </p:nvCxnSpPr>
        <p:spPr>
          <a:xfrm>
            <a:off x="648261" y="929853"/>
            <a:ext cx="444000" cy="0"/>
          </a:xfrm>
          <a:prstGeom prst="line">
            <a:avLst/>
          </a:prstGeom>
          <a:ln w="28575">
            <a:solidFill>
              <a:srgbClr val="D903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5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542F09-33D9-1F4E-9FB8-47778B6A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424732"/>
          </a:xfrm>
        </p:spPr>
        <p:txBody>
          <a:bodyPr/>
          <a:lstStyle/>
          <a:p>
            <a:r>
              <a:rPr lang="fr-FR"/>
              <a:t>LEARNING OUTCOMES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1F27E5-375B-8442-A4DC-9FCE040E4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/>
          <a:p>
            <a:pPr lvl="0"/>
            <a:r>
              <a:rPr lang="en-GB" dirty="0"/>
              <a:t>Understand the importance of advocacy to increase the use of social science </a:t>
            </a:r>
            <a:br>
              <a:rPr lang="en-GB" dirty="0"/>
            </a:br>
            <a:r>
              <a:rPr lang="en-GB" dirty="0"/>
              <a:t>in community engagement and/or communication activities and wider emergency response</a:t>
            </a:r>
          </a:p>
          <a:p>
            <a:pPr lvl="0"/>
            <a:r>
              <a:rPr lang="en-GB" dirty="0"/>
              <a:t>Know the key stakeholders to advocate with and how best to  advocate among different groups  </a:t>
            </a:r>
          </a:p>
          <a:p>
            <a:pPr lvl="0"/>
            <a:r>
              <a:rPr lang="en-GB" dirty="0"/>
              <a:t>Consider the important steps to advocate for funding social science research</a:t>
            </a:r>
          </a:p>
        </p:txBody>
      </p:sp>
    </p:spTree>
    <p:extLst>
      <p:ext uri="{BB962C8B-B14F-4D97-AF65-F5344CB8AC3E}">
        <p14:creationId xmlns:p14="http://schemas.microsoft.com/office/powerpoint/2010/main" val="107553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4827E-2EE0-224B-88F0-B042DBB4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</p:spPr>
        <p:txBody>
          <a:bodyPr/>
          <a:lstStyle/>
          <a:p>
            <a:r>
              <a:rPr lang="fr-FR"/>
              <a:t>Key questions in social science research</a:t>
            </a:r>
          </a:p>
        </p:txBody>
      </p:sp>
      <p:grpSp>
        <p:nvGrpSpPr>
          <p:cNvPr id="23" name="Groupe 36">
            <a:extLst>
              <a:ext uri="{FF2B5EF4-FFF2-40B4-BE49-F238E27FC236}">
                <a16:creationId xmlns:a16="http://schemas.microsoft.com/office/drawing/2014/main" id="{031A43D5-31C1-D048-840D-0E605F8732F2}"/>
              </a:ext>
            </a:extLst>
          </p:cNvPr>
          <p:cNvGrpSpPr/>
          <p:nvPr/>
        </p:nvGrpSpPr>
        <p:grpSpPr>
          <a:xfrm>
            <a:off x="2102400" y="1138990"/>
            <a:ext cx="4939200" cy="3337200"/>
            <a:chOff x="0" y="0"/>
            <a:chExt cx="5976368" cy="473202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FDA503-5A68-154D-846B-8CB6DEF3DA3E}"/>
                </a:ext>
              </a:extLst>
            </p:cNvPr>
            <p:cNvSpPr/>
            <p:nvPr/>
          </p:nvSpPr>
          <p:spPr>
            <a:xfrm>
              <a:off x="2189018" y="2757054"/>
              <a:ext cx="3787240" cy="689075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How to ensure that this information goes back to communities? To inform community-level actions and decision-making of the broader response?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220DFB2-F2C8-4548-B448-504D8268E2F2}"/>
                </a:ext>
              </a:extLst>
            </p:cNvPr>
            <p:cNvSpPr/>
            <p:nvPr/>
          </p:nvSpPr>
          <p:spPr>
            <a:xfrm>
              <a:off x="2189018" y="2105891"/>
              <a:ext cx="3787240" cy="533500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What methodology and tools should be used to collect and analyse this information?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F473432-6A2E-2C41-868D-C558EBC93B4D}"/>
                </a:ext>
              </a:extLst>
            </p:cNvPr>
            <p:cNvSpPr/>
            <p:nvPr/>
          </p:nvSpPr>
          <p:spPr>
            <a:xfrm>
              <a:off x="2188955" y="4197530"/>
              <a:ext cx="3787413" cy="533285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How to track the information used to ensure that it effectively contributes to operational and strategic priorities? 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25968F8-372E-F44A-A456-9B7B2B368E36}"/>
                </a:ext>
              </a:extLst>
            </p:cNvPr>
            <p:cNvSpPr/>
            <p:nvPr/>
          </p:nvSpPr>
          <p:spPr>
            <a:xfrm>
              <a:off x="2189018" y="1620982"/>
              <a:ext cx="3787240" cy="377925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Who can collect this information?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5B6A243-F077-5340-97A8-A937C442CDB6}"/>
                </a:ext>
              </a:extLst>
            </p:cNvPr>
            <p:cNvSpPr/>
            <p:nvPr/>
          </p:nvSpPr>
          <p:spPr>
            <a:xfrm>
              <a:off x="2189018" y="983673"/>
              <a:ext cx="3787240" cy="533500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Does this information already exist? Is there a related needs assessment or study? 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8AFE835-572F-BE42-9203-5A744CA26369}"/>
                </a:ext>
              </a:extLst>
            </p:cNvPr>
            <p:cNvSpPr/>
            <p:nvPr/>
          </p:nvSpPr>
          <p:spPr>
            <a:xfrm>
              <a:off x="2189018" y="0"/>
              <a:ext cx="3787240" cy="377925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What information is needed? 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3CD0B2A-8C1A-1547-82A2-1BEBBB1D8679}"/>
                </a:ext>
              </a:extLst>
            </p:cNvPr>
            <p:cNvSpPr/>
            <p:nvPr/>
          </p:nvSpPr>
          <p:spPr>
            <a:xfrm>
              <a:off x="0" y="0"/>
              <a:ext cx="1516380" cy="4732020"/>
            </a:xfrm>
            <a:prstGeom prst="rect">
              <a:avLst/>
            </a:prstGeom>
            <a:solidFill>
              <a:srgbClr val="204669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>
                  <a:solidFill>
                    <a:srgbClr val="FFFFFF"/>
                  </a:solidFill>
                  <a:effectLst/>
                  <a:latin typeface="Open Sans SemiBold" panose="020B0606030504020204" pitchFamily="34" charset="0"/>
                  <a:ea typeface="OpenSans-Light" panose="020B0606030504020204" pitchFamily="34" charset="0"/>
                </a:rPr>
                <a:t>DATA TO ACTION:</a:t>
              </a:r>
              <a:r>
                <a:rPr lang="en-US" sz="900">
                  <a:solidFill>
                    <a:srgbClr val="FFFFFF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 </a:t>
              </a:r>
              <a:br>
                <a:rPr lang="en-US" sz="900">
                  <a:solidFill>
                    <a:srgbClr val="FFFFFF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</a:b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  <a:p>
              <a:pPr algn="ctr"/>
              <a:r>
                <a:rPr lang="en-US" sz="900">
                  <a:solidFill>
                    <a:srgbClr val="FFFFFF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Key questions in social science research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  <a:p>
              <a:pPr algn="ctr"/>
              <a:r>
                <a:rPr lang="en-US" sz="1100">
                  <a:effectLst/>
                  <a:latin typeface="OpenSans-Light" panose="020B0606030504020204" pitchFamily="34" charset="0"/>
                  <a:ea typeface="OpenSans-Light" panose="020B0606030504020204" pitchFamily="34" charset="0"/>
                </a:rPr>
                <a:t> </a:t>
              </a:r>
              <a:endParaRPr lang="en-BG" sz="1100">
                <a:effectLst/>
                <a:latin typeface="OpenSans-Light" panose="020B0606030504020204" pitchFamily="34" charset="0"/>
                <a:ea typeface="OpenSans-Light" panose="020B0606030504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5FD6BE8-655E-234A-A325-469672B8E6C5}"/>
                </a:ext>
              </a:extLst>
            </p:cNvPr>
            <p:cNvSpPr/>
            <p:nvPr/>
          </p:nvSpPr>
          <p:spPr>
            <a:xfrm>
              <a:off x="2189018" y="484909"/>
              <a:ext cx="3787240" cy="377925"/>
            </a:xfrm>
            <a:prstGeom prst="rect">
              <a:avLst/>
            </a:prstGeom>
            <a:solidFill>
              <a:srgbClr val="2F9C67">
                <a:alpha val="10000"/>
              </a:srgbClr>
            </a:solidFill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Who needs this information? 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cxnSp>
          <p:nvCxnSpPr>
            <p:cNvPr id="51" name="Connecteur droit 468">
              <a:extLst>
                <a:ext uri="{FF2B5EF4-FFF2-40B4-BE49-F238E27FC236}">
                  <a16:creationId xmlns:a16="http://schemas.microsoft.com/office/drawing/2014/main" id="{DFE00BEF-17D2-A549-A90D-96E93ECE082A}"/>
                </a:ext>
              </a:extLst>
            </p:cNvPr>
            <p:cNvCxnSpPr/>
            <p:nvPr/>
          </p:nvCxnSpPr>
          <p:spPr>
            <a:xfrm>
              <a:off x="1510146" y="2493818"/>
              <a:ext cx="35814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469">
              <a:extLst>
                <a:ext uri="{FF2B5EF4-FFF2-40B4-BE49-F238E27FC236}">
                  <a16:creationId xmlns:a16="http://schemas.microsoft.com/office/drawing/2014/main" id="{03F6920F-C6CE-D043-871F-8F900E72FDC8}"/>
                </a:ext>
              </a:extLst>
            </p:cNvPr>
            <p:cNvCxnSpPr/>
            <p:nvPr/>
          </p:nvCxnSpPr>
          <p:spPr>
            <a:xfrm flipV="1">
              <a:off x="1870364" y="207818"/>
              <a:ext cx="0" cy="425196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470">
              <a:extLst>
                <a:ext uri="{FF2B5EF4-FFF2-40B4-BE49-F238E27FC236}">
                  <a16:creationId xmlns:a16="http://schemas.microsoft.com/office/drawing/2014/main" id="{4EE5E25D-10F5-6E45-9C49-B911443855F8}"/>
                </a:ext>
              </a:extLst>
            </p:cNvPr>
            <p:cNvCxnSpPr/>
            <p:nvPr/>
          </p:nvCxnSpPr>
          <p:spPr>
            <a:xfrm>
              <a:off x="1870364" y="207818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471">
              <a:extLst>
                <a:ext uri="{FF2B5EF4-FFF2-40B4-BE49-F238E27FC236}">
                  <a16:creationId xmlns:a16="http://schemas.microsoft.com/office/drawing/2014/main" id="{8D7752EF-FEB8-2C41-BD7F-0455C6723911}"/>
                </a:ext>
              </a:extLst>
            </p:cNvPr>
            <p:cNvCxnSpPr/>
            <p:nvPr/>
          </p:nvCxnSpPr>
          <p:spPr>
            <a:xfrm>
              <a:off x="1870364" y="4461164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472">
              <a:extLst>
                <a:ext uri="{FF2B5EF4-FFF2-40B4-BE49-F238E27FC236}">
                  <a16:creationId xmlns:a16="http://schemas.microsoft.com/office/drawing/2014/main" id="{E0DF4D36-89DD-7842-8C98-10674BCC64E8}"/>
                </a:ext>
              </a:extLst>
            </p:cNvPr>
            <p:cNvCxnSpPr/>
            <p:nvPr/>
          </p:nvCxnSpPr>
          <p:spPr>
            <a:xfrm flipH="1">
              <a:off x="1870364" y="678873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473">
              <a:extLst>
                <a:ext uri="{FF2B5EF4-FFF2-40B4-BE49-F238E27FC236}">
                  <a16:creationId xmlns:a16="http://schemas.microsoft.com/office/drawing/2014/main" id="{AE46FF7C-7AA8-0843-8353-58AFC7702BB3}"/>
                </a:ext>
              </a:extLst>
            </p:cNvPr>
            <p:cNvCxnSpPr/>
            <p:nvPr/>
          </p:nvCxnSpPr>
          <p:spPr>
            <a:xfrm flipH="1">
              <a:off x="1870364" y="1246909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474">
              <a:extLst>
                <a:ext uri="{FF2B5EF4-FFF2-40B4-BE49-F238E27FC236}">
                  <a16:creationId xmlns:a16="http://schemas.microsoft.com/office/drawing/2014/main" id="{B9F7FCA3-6FDE-D746-BA79-902970C24704}"/>
                </a:ext>
              </a:extLst>
            </p:cNvPr>
            <p:cNvCxnSpPr/>
            <p:nvPr/>
          </p:nvCxnSpPr>
          <p:spPr>
            <a:xfrm flipH="1">
              <a:off x="1870364" y="1801091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475">
              <a:extLst>
                <a:ext uri="{FF2B5EF4-FFF2-40B4-BE49-F238E27FC236}">
                  <a16:creationId xmlns:a16="http://schemas.microsoft.com/office/drawing/2014/main" id="{3A6489BD-A7EC-5740-9F28-468E1FD7E1DD}"/>
                </a:ext>
              </a:extLst>
            </p:cNvPr>
            <p:cNvCxnSpPr/>
            <p:nvPr/>
          </p:nvCxnSpPr>
          <p:spPr>
            <a:xfrm flipH="1">
              <a:off x="1870364" y="2313709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EE2A9DB-714B-F348-81B6-95F8ABD5A7E4}"/>
                </a:ext>
              </a:extLst>
            </p:cNvPr>
            <p:cNvSpPr/>
            <p:nvPr/>
          </p:nvSpPr>
          <p:spPr>
            <a:xfrm>
              <a:off x="2189018" y="3546764"/>
              <a:ext cx="3787240" cy="533500"/>
            </a:xfrm>
            <a:prstGeom prst="rect">
              <a:avLst/>
            </a:prstGeom>
            <a:noFill/>
            <a:ln w="6350">
              <a:solidFill>
                <a:srgbClr val="2F9C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08000" tIns="108000" rIns="108000" bIns="10800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80340" indent="-180340"/>
              <a:r>
                <a:rPr lang="en-US" sz="900">
                  <a:solidFill>
                    <a:srgbClr val="2F9C67"/>
                  </a:solidFill>
                  <a:effectLst/>
                  <a:latin typeface="Open Sans Light" panose="020B0306030504020204" pitchFamily="34" charset="0"/>
                  <a:ea typeface="OpenSans-Light" panose="020B0606030504020204" pitchFamily="34" charset="0"/>
                </a:rPr>
                <a:t>How to ensure that the information is used to make operational and/or strategic decisions? </a:t>
              </a:r>
              <a:endParaRPr lang="en-BG" sz="900">
                <a:effectLst/>
                <a:latin typeface="Open Sans Light" panose="020B0306030504020204" pitchFamily="34" charset="0"/>
                <a:ea typeface="OpenSans-Light" panose="020B0606030504020204" pitchFamily="34" charset="0"/>
              </a:endParaRPr>
            </a:p>
          </p:txBody>
        </p:sp>
        <p:cxnSp>
          <p:nvCxnSpPr>
            <p:cNvPr id="60" name="Connecteur droit 477">
              <a:extLst>
                <a:ext uri="{FF2B5EF4-FFF2-40B4-BE49-F238E27FC236}">
                  <a16:creationId xmlns:a16="http://schemas.microsoft.com/office/drawing/2014/main" id="{688D4B6D-DD15-CF4B-BACF-0DF6596988A0}"/>
                </a:ext>
              </a:extLst>
            </p:cNvPr>
            <p:cNvCxnSpPr/>
            <p:nvPr/>
          </p:nvCxnSpPr>
          <p:spPr>
            <a:xfrm flipH="1">
              <a:off x="1870364" y="3061854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478">
              <a:extLst>
                <a:ext uri="{FF2B5EF4-FFF2-40B4-BE49-F238E27FC236}">
                  <a16:creationId xmlns:a16="http://schemas.microsoft.com/office/drawing/2014/main" id="{FA7CDF39-1AFE-CF47-9602-FAB95023B0AC}"/>
                </a:ext>
              </a:extLst>
            </p:cNvPr>
            <p:cNvCxnSpPr/>
            <p:nvPr/>
          </p:nvCxnSpPr>
          <p:spPr>
            <a:xfrm flipH="1">
              <a:off x="1870364" y="3865418"/>
              <a:ext cx="312420" cy="0"/>
            </a:xfrm>
            <a:prstGeom prst="line">
              <a:avLst/>
            </a:prstGeom>
            <a:ln w="12700">
              <a:solidFill>
                <a:srgbClr val="20466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219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1F142-E13E-F548-B7C2-6858C7AB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</p:spPr>
        <p:txBody>
          <a:bodyPr/>
          <a:lstStyle/>
          <a:p>
            <a:r>
              <a:rPr lang="fr-FR"/>
              <a:t>Advocacy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7C7E8B-9B14-FE42-B9BC-D3FB0C984022}"/>
              </a:ext>
            </a:extLst>
          </p:cNvPr>
          <p:cNvSpPr/>
          <p:nvPr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D370C2-AF2E-444B-8B1E-A1A47224D728}"/>
              </a:ext>
            </a:extLst>
          </p:cNvPr>
          <p:cNvSpPr/>
          <p:nvPr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5A0A013-6164-5F4F-A6B2-8956495E95A8}"/>
              </a:ext>
            </a:extLst>
          </p:cNvPr>
          <p:cNvSpPr/>
          <p:nvPr/>
        </p:nvSpPr>
        <p:spPr>
          <a:xfrm>
            <a:off x="7103356" y="367818"/>
            <a:ext cx="1584176" cy="1584176"/>
          </a:xfrm>
          <a:prstGeom prst="ellipse">
            <a:avLst/>
          </a:prstGeom>
          <a:solidFill>
            <a:srgbClr val="2F9C67">
              <a:alpha val="10000"/>
            </a:srgbClr>
          </a:solidFill>
          <a:ln w="6350">
            <a:solidFill>
              <a:srgbClr val="2F9C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459F365-9165-2E47-9DD6-EAAB16D2B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2653" y="643071"/>
            <a:ext cx="716698" cy="1056186"/>
          </a:xfrm>
          <a:prstGeom prst="rect">
            <a:avLst/>
          </a:prstGeom>
        </p:spPr>
      </p:pic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1BE6ED5C-341B-4541-837F-9884F0EB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Is social science </a:t>
            </a:r>
            <a:r>
              <a:rPr lang="fr-FR" dirty="0" err="1"/>
              <a:t>considered</a:t>
            </a:r>
            <a:r>
              <a:rPr lang="fr-FR" dirty="0"/>
              <a:t> an important part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? </a:t>
            </a:r>
            <a:r>
              <a:rPr lang="fr-FR" dirty="0" err="1"/>
              <a:t>Why</a:t>
            </a:r>
            <a:r>
              <a:rPr lang="fr-FR" dirty="0"/>
              <a:t>/</a:t>
            </a:r>
            <a:r>
              <a:rPr lang="fr-FR" dirty="0" err="1"/>
              <a:t>why</a:t>
            </a:r>
            <a:r>
              <a:rPr lang="fr-FR" dirty="0"/>
              <a:t> not? </a:t>
            </a:r>
          </a:p>
          <a:p>
            <a:endParaRPr lang="fr-FR" dirty="0"/>
          </a:p>
          <a:p>
            <a:r>
              <a:rPr lang="fr-FR" dirty="0"/>
              <a:t>ADVOCACY </a:t>
            </a:r>
            <a:r>
              <a:rPr lang="fr-FR" dirty="0" err="1"/>
              <a:t>means</a:t>
            </a:r>
            <a:r>
              <a:rPr lang="fr-FR" dirty="0"/>
              <a:t> to support a cause, an </a:t>
            </a:r>
            <a:r>
              <a:rPr lang="fr-FR" dirty="0" err="1"/>
              <a:t>idea</a:t>
            </a:r>
            <a:r>
              <a:rPr lang="fr-FR" dirty="0"/>
              <a:t>, or a </a:t>
            </a:r>
            <a:r>
              <a:rPr lang="fr-FR" dirty="0" err="1"/>
              <a:t>proposal</a:t>
            </a:r>
            <a:r>
              <a:rPr lang="fr-FR" dirty="0"/>
              <a:t>. </a:t>
            </a:r>
            <a:br>
              <a:rPr lang="fr-FR" dirty="0"/>
            </a:br>
            <a:r>
              <a:rPr lang="fr-FR" dirty="0"/>
              <a:t>To </a:t>
            </a:r>
            <a:r>
              <a:rPr lang="fr-FR" dirty="0" err="1"/>
              <a:t>make</a:t>
            </a:r>
            <a:r>
              <a:rPr lang="fr-FR" dirty="0"/>
              <a:t> an </a:t>
            </a:r>
            <a:r>
              <a:rPr lang="fr-FR" dirty="0" err="1"/>
              <a:t>appeal</a:t>
            </a:r>
            <a:r>
              <a:rPr lang="fr-FR" dirty="0"/>
              <a:t> in </a:t>
            </a:r>
            <a:r>
              <a:rPr lang="fr-FR" dirty="0" err="1"/>
              <a:t>favour</a:t>
            </a:r>
            <a:r>
              <a:rPr lang="fr-FR" dirty="0"/>
              <a:t> of a cause or argument.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 For us:</a:t>
            </a:r>
          </a:p>
          <a:p>
            <a:r>
              <a:rPr lang="fr-FR" dirty="0" err="1"/>
              <a:t>Doing</a:t>
            </a:r>
            <a:r>
              <a:rPr lang="fr-FR" dirty="0"/>
              <a:t> </a:t>
            </a:r>
            <a:r>
              <a:rPr lang="fr-FR" dirty="0" err="1"/>
              <a:t>something</a:t>
            </a:r>
            <a:r>
              <a:rPr lang="fr-FR" dirty="0"/>
              <a:t> to </a:t>
            </a:r>
            <a:r>
              <a:rPr lang="fr-FR" dirty="0" err="1"/>
              <a:t>ensure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social science </a:t>
            </a:r>
            <a:r>
              <a:rPr lang="fr-FR" dirty="0" err="1"/>
              <a:t>sits</a:t>
            </a:r>
            <a:r>
              <a:rPr lang="fr-FR" dirty="0"/>
              <a:t> </a:t>
            </a:r>
            <a:r>
              <a:rPr lang="fr-FR" dirty="0" err="1"/>
              <a:t>across</a:t>
            </a:r>
            <a:r>
              <a:rPr lang="fr-FR" dirty="0"/>
              <a:t> the </a:t>
            </a:r>
            <a:r>
              <a:rPr lang="fr-FR" dirty="0" err="1"/>
              <a:t>humanitarian</a:t>
            </a:r>
            <a:r>
              <a:rPr lang="fr-FR" dirty="0"/>
              <a:t> structure, </a:t>
            </a:r>
            <a:br>
              <a:rPr lang="fr-FR" dirty="0"/>
            </a:br>
            <a:r>
              <a:rPr lang="fr-FR" dirty="0"/>
              <a:t>and </a:t>
            </a:r>
            <a:r>
              <a:rPr lang="fr-FR" dirty="0" err="1"/>
              <a:t>that</a:t>
            </a:r>
            <a:r>
              <a:rPr lang="fr-FR" dirty="0"/>
              <a:t> socio-</a:t>
            </a:r>
            <a:r>
              <a:rPr lang="fr-FR" dirty="0" err="1"/>
              <a:t>behavioural</a:t>
            </a:r>
            <a:r>
              <a:rPr lang="fr-FR" dirty="0"/>
              <a:t> data </a:t>
            </a:r>
            <a:r>
              <a:rPr lang="fr-FR" dirty="0" err="1"/>
              <a:t>informs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985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1F142-E13E-F548-B7C2-6858C7AB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</p:spPr>
        <p:txBody>
          <a:bodyPr/>
          <a:lstStyle/>
          <a:p>
            <a:r>
              <a:rPr lang="fr-FR"/>
              <a:t>Advocate to…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7C7E8B-9B14-FE42-B9BC-D3FB0C984022}"/>
              </a:ext>
            </a:extLst>
          </p:cNvPr>
          <p:cNvSpPr/>
          <p:nvPr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D370C2-AF2E-444B-8B1E-A1A47224D728}"/>
              </a:ext>
            </a:extLst>
          </p:cNvPr>
          <p:cNvSpPr/>
          <p:nvPr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A834E3D-C315-FC49-AA1B-3E80E4247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/>
            <a:r>
              <a:rPr lang="en-GB" dirty="0"/>
              <a:t>Raise awareness about the importance of social science research </a:t>
            </a:r>
          </a:p>
          <a:p>
            <a:pPr marL="285750" lvl="0" indent="-285750"/>
            <a:r>
              <a:rPr lang="en-GB" dirty="0"/>
              <a:t>Build common understanding of social science and its role in the humanitarian sector, </a:t>
            </a:r>
            <a:br>
              <a:rPr lang="en-GB" dirty="0"/>
            </a:br>
            <a:r>
              <a:rPr lang="en-GB" dirty="0"/>
              <a:t>specifically that community engagement/communications activities meaningfully incorporate </a:t>
            </a:r>
            <a:br>
              <a:rPr lang="en-GB" dirty="0"/>
            </a:br>
            <a:r>
              <a:rPr lang="en-GB" dirty="0"/>
              <a:t>community perspectives as a central component</a:t>
            </a:r>
          </a:p>
          <a:p>
            <a:pPr marL="285750" lvl="0" indent="-285750"/>
            <a:r>
              <a:rPr lang="en-GB" dirty="0"/>
              <a:t>Secure stakeholders’ support</a:t>
            </a:r>
          </a:p>
          <a:p>
            <a:pPr marL="285750" lvl="0" indent="-285750"/>
            <a:r>
              <a:rPr lang="en-GB" dirty="0"/>
              <a:t>Increase funding and resources for social science activities</a:t>
            </a:r>
          </a:p>
          <a:p>
            <a:pPr marL="285750" lvl="0" indent="-285750"/>
            <a:r>
              <a:rPr lang="en-GB" dirty="0"/>
              <a:t>Ensure social science actually informs community engagement /communications activities, </a:t>
            </a:r>
            <a:br>
              <a:rPr lang="en-GB" dirty="0"/>
            </a:br>
            <a:r>
              <a:rPr lang="en-GB" dirty="0"/>
              <a:t>strategies and policies in an ongoing manner</a:t>
            </a:r>
          </a:p>
          <a:p>
            <a:pPr marL="285750" lvl="0" indent="-285750"/>
            <a:r>
              <a:rPr lang="en-GB" dirty="0"/>
              <a:t>Embed social science perspectives into the work of leaders and implementers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39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 5">
            <a:extLst>
              <a:ext uri="{FF2B5EF4-FFF2-40B4-BE49-F238E27FC236}">
                <a16:creationId xmlns:a16="http://schemas.microsoft.com/office/drawing/2014/main" id="{56EAE8A1-75F5-5D45-A581-12F62D44897B}"/>
              </a:ext>
            </a:extLst>
          </p:cNvPr>
          <p:cNvSpPr/>
          <p:nvPr/>
        </p:nvSpPr>
        <p:spPr>
          <a:xfrm rot="16200000">
            <a:off x="4392220" y="1591093"/>
            <a:ext cx="485360" cy="339125"/>
          </a:xfrm>
          <a:custGeom>
            <a:avLst/>
            <a:gdLst>
              <a:gd name="connsiteX0" fmla="*/ 0 w 485360"/>
              <a:gd name="connsiteY0" fmla="*/ 67825 h 339125"/>
              <a:gd name="connsiteX1" fmla="*/ 315798 w 485360"/>
              <a:gd name="connsiteY1" fmla="*/ 67825 h 339125"/>
              <a:gd name="connsiteX2" fmla="*/ 315798 w 485360"/>
              <a:gd name="connsiteY2" fmla="*/ 0 h 339125"/>
              <a:gd name="connsiteX3" fmla="*/ 485360 w 485360"/>
              <a:gd name="connsiteY3" fmla="*/ 169563 h 339125"/>
              <a:gd name="connsiteX4" fmla="*/ 315798 w 485360"/>
              <a:gd name="connsiteY4" fmla="*/ 339125 h 339125"/>
              <a:gd name="connsiteX5" fmla="*/ 315798 w 485360"/>
              <a:gd name="connsiteY5" fmla="*/ 271300 h 339125"/>
              <a:gd name="connsiteX6" fmla="*/ 0 w 485360"/>
              <a:gd name="connsiteY6" fmla="*/ 271300 h 339125"/>
              <a:gd name="connsiteX7" fmla="*/ 0 w 485360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360" h="339125">
                <a:moveTo>
                  <a:pt x="0" y="67825"/>
                </a:moveTo>
                <a:lnTo>
                  <a:pt x="315798" y="67825"/>
                </a:lnTo>
                <a:lnTo>
                  <a:pt x="315798" y="0"/>
                </a:lnTo>
                <a:lnTo>
                  <a:pt x="485360" y="169563"/>
                </a:lnTo>
                <a:lnTo>
                  <a:pt x="315798" y="339125"/>
                </a:lnTo>
                <a:lnTo>
                  <a:pt x="315798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67825" rIns="101737" bIns="678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0F7B0220-4972-ED45-BEB4-7C8E87AAA48F}"/>
              </a:ext>
            </a:extLst>
          </p:cNvPr>
          <p:cNvSpPr/>
          <p:nvPr/>
        </p:nvSpPr>
        <p:spPr>
          <a:xfrm>
            <a:off x="4235929" y="491089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Donors </a:t>
            </a: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1A702F30-887C-E447-A710-5F19767C4218}"/>
              </a:ext>
            </a:extLst>
          </p:cNvPr>
          <p:cNvSpPr/>
          <p:nvPr/>
        </p:nvSpPr>
        <p:spPr>
          <a:xfrm rot="18360000">
            <a:off x="4863174" y="1750251"/>
            <a:ext cx="490771" cy="339125"/>
          </a:xfrm>
          <a:custGeom>
            <a:avLst/>
            <a:gdLst>
              <a:gd name="connsiteX0" fmla="*/ 0 w 490771"/>
              <a:gd name="connsiteY0" fmla="*/ 67825 h 339125"/>
              <a:gd name="connsiteX1" fmla="*/ 321209 w 490771"/>
              <a:gd name="connsiteY1" fmla="*/ 67825 h 339125"/>
              <a:gd name="connsiteX2" fmla="*/ 321209 w 490771"/>
              <a:gd name="connsiteY2" fmla="*/ 0 h 339125"/>
              <a:gd name="connsiteX3" fmla="*/ 490771 w 490771"/>
              <a:gd name="connsiteY3" fmla="*/ 169563 h 339125"/>
              <a:gd name="connsiteX4" fmla="*/ 321209 w 490771"/>
              <a:gd name="connsiteY4" fmla="*/ 339125 h 339125"/>
              <a:gd name="connsiteX5" fmla="*/ 321209 w 490771"/>
              <a:gd name="connsiteY5" fmla="*/ 271300 h 339125"/>
              <a:gd name="connsiteX6" fmla="*/ 0 w 490771"/>
              <a:gd name="connsiteY6" fmla="*/ 271300 h 339125"/>
              <a:gd name="connsiteX7" fmla="*/ 0 w 490771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771" h="339125">
                <a:moveTo>
                  <a:pt x="0" y="67825"/>
                </a:moveTo>
                <a:lnTo>
                  <a:pt x="321209" y="67825"/>
                </a:lnTo>
                <a:lnTo>
                  <a:pt x="321209" y="0"/>
                </a:lnTo>
                <a:lnTo>
                  <a:pt x="490771" y="169563"/>
                </a:lnTo>
                <a:lnTo>
                  <a:pt x="321209" y="339125"/>
                </a:lnTo>
                <a:lnTo>
                  <a:pt x="321209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67825" rIns="101737" bIns="678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9" name="Forme libre 8">
            <a:extLst>
              <a:ext uri="{FF2B5EF4-FFF2-40B4-BE49-F238E27FC236}">
                <a16:creationId xmlns:a16="http://schemas.microsoft.com/office/drawing/2014/main" id="{B578E37A-ADDA-C744-9688-D13577CBA292}"/>
              </a:ext>
            </a:extLst>
          </p:cNvPr>
          <p:cNvSpPr/>
          <p:nvPr/>
        </p:nvSpPr>
        <p:spPr>
          <a:xfrm>
            <a:off x="5224401" y="812263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Intern’l orgs</a:t>
            </a:r>
          </a:p>
        </p:txBody>
      </p:sp>
      <p:sp>
        <p:nvSpPr>
          <p:cNvPr id="10" name="Forme libre 9">
            <a:extLst>
              <a:ext uri="{FF2B5EF4-FFF2-40B4-BE49-F238E27FC236}">
                <a16:creationId xmlns:a16="http://schemas.microsoft.com/office/drawing/2014/main" id="{F4C6FBB8-A36E-2040-8431-580773BB8D35}"/>
              </a:ext>
            </a:extLst>
          </p:cNvPr>
          <p:cNvSpPr/>
          <p:nvPr/>
        </p:nvSpPr>
        <p:spPr>
          <a:xfrm rot="20520000">
            <a:off x="5144700" y="2155533"/>
            <a:ext cx="498643" cy="339125"/>
          </a:xfrm>
          <a:custGeom>
            <a:avLst/>
            <a:gdLst>
              <a:gd name="connsiteX0" fmla="*/ 0 w 498643"/>
              <a:gd name="connsiteY0" fmla="*/ 67825 h 339125"/>
              <a:gd name="connsiteX1" fmla="*/ 329081 w 498643"/>
              <a:gd name="connsiteY1" fmla="*/ 67825 h 339125"/>
              <a:gd name="connsiteX2" fmla="*/ 329081 w 498643"/>
              <a:gd name="connsiteY2" fmla="*/ 0 h 339125"/>
              <a:gd name="connsiteX3" fmla="*/ 498643 w 498643"/>
              <a:gd name="connsiteY3" fmla="*/ 169563 h 339125"/>
              <a:gd name="connsiteX4" fmla="*/ 329081 w 498643"/>
              <a:gd name="connsiteY4" fmla="*/ 339125 h 339125"/>
              <a:gd name="connsiteX5" fmla="*/ 329081 w 498643"/>
              <a:gd name="connsiteY5" fmla="*/ 271300 h 339125"/>
              <a:gd name="connsiteX6" fmla="*/ 0 w 498643"/>
              <a:gd name="connsiteY6" fmla="*/ 271300 h 339125"/>
              <a:gd name="connsiteX7" fmla="*/ 0 w 498643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643" h="339125">
                <a:moveTo>
                  <a:pt x="0" y="67825"/>
                </a:moveTo>
                <a:lnTo>
                  <a:pt x="329081" y="67825"/>
                </a:lnTo>
                <a:lnTo>
                  <a:pt x="329081" y="0"/>
                </a:lnTo>
                <a:lnTo>
                  <a:pt x="498643" y="169563"/>
                </a:lnTo>
                <a:lnTo>
                  <a:pt x="329081" y="339125"/>
                </a:lnTo>
                <a:lnTo>
                  <a:pt x="329081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7825" rIns="101736" bIns="678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11" name="Forme libre 10">
            <a:extLst>
              <a:ext uri="{FF2B5EF4-FFF2-40B4-BE49-F238E27FC236}">
                <a16:creationId xmlns:a16="http://schemas.microsoft.com/office/drawing/2014/main" id="{2E817938-9FA2-8742-9826-88F9B7310F9F}"/>
              </a:ext>
            </a:extLst>
          </p:cNvPr>
          <p:cNvSpPr/>
          <p:nvPr/>
        </p:nvSpPr>
        <p:spPr>
          <a:xfrm>
            <a:off x="5835311" y="1653108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Govern’ts</a:t>
            </a:r>
          </a:p>
        </p:txBody>
      </p:sp>
      <p:sp>
        <p:nvSpPr>
          <p:cNvPr id="12" name="Forme libre 11">
            <a:extLst>
              <a:ext uri="{FF2B5EF4-FFF2-40B4-BE49-F238E27FC236}">
                <a16:creationId xmlns:a16="http://schemas.microsoft.com/office/drawing/2014/main" id="{D3F6879B-BDF5-F243-A2BC-12236502B4F6}"/>
              </a:ext>
            </a:extLst>
          </p:cNvPr>
          <p:cNvSpPr/>
          <p:nvPr/>
        </p:nvSpPr>
        <p:spPr>
          <a:xfrm rot="1080000">
            <a:off x="5144700" y="2648840"/>
            <a:ext cx="498643" cy="339125"/>
          </a:xfrm>
          <a:custGeom>
            <a:avLst/>
            <a:gdLst>
              <a:gd name="connsiteX0" fmla="*/ 0 w 498643"/>
              <a:gd name="connsiteY0" fmla="*/ 67825 h 339125"/>
              <a:gd name="connsiteX1" fmla="*/ 329081 w 498643"/>
              <a:gd name="connsiteY1" fmla="*/ 67825 h 339125"/>
              <a:gd name="connsiteX2" fmla="*/ 329081 w 498643"/>
              <a:gd name="connsiteY2" fmla="*/ 0 h 339125"/>
              <a:gd name="connsiteX3" fmla="*/ 498643 w 498643"/>
              <a:gd name="connsiteY3" fmla="*/ 169563 h 339125"/>
              <a:gd name="connsiteX4" fmla="*/ 329081 w 498643"/>
              <a:gd name="connsiteY4" fmla="*/ 339125 h 339125"/>
              <a:gd name="connsiteX5" fmla="*/ 329081 w 498643"/>
              <a:gd name="connsiteY5" fmla="*/ 271300 h 339125"/>
              <a:gd name="connsiteX6" fmla="*/ 0 w 498643"/>
              <a:gd name="connsiteY6" fmla="*/ 271300 h 339125"/>
              <a:gd name="connsiteX7" fmla="*/ 0 w 498643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643" h="339125">
                <a:moveTo>
                  <a:pt x="0" y="67825"/>
                </a:moveTo>
                <a:lnTo>
                  <a:pt x="329081" y="67825"/>
                </a:lnTo>
                <a:lnTo>
                  <a:pt x="329081" y="0"/>
                </a:lnTo>
                <a:lnTo>
                  <a:pt x="498643" y="169563"/>
                </a:lnTo>
                <a:lnTo>
                  <a:pt x="329081" y="339125"/>
                </a:lnTo>
                <a:lnTo>
                  <a:pt x="329081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>
              <a:alpha val="99000"/>
            </a:srgb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7824" rIns="101736" bIns="67825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13" name="Forme libre 12">
            <a:extLst>
              <a:ext uri="{FF2B5EF4-FFF2-40B4-BE49-F238E27FC236}">
                <a16:creationId xmlns:a16="http://schemas.microsoft.com/office/drawing/2014/main" id="{F9C870F1-3B08-6E4D-8A96-760D7D206DC0}"/>
              </a:ext>
            </a:extLst>
          </p:cNvPr>
          <p:cNvSpPr/>
          <p:nvPr/>
        </p:nvSpPr>
        <p:spPr>
          <a:xfrm>
            <a:off x="5835311" y="2692449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Media</a:t>
            </a:r>
          </a:p>
        </p:txBody>
      </p:sp>
      <p:sp>
        <p:nvSpPr>
          <p:cNvPr id="14" name="Forme libre 13">
            <a:extLst>
              <a:ext uri="{FF2B5EF4-FFF2-40B4-BE49-F238E27FC236}">
                <a16:creationId xmlns:a16="http://schemas.microsoft.com/office/drawing/2014/main" id="{7AAA0A52-C958-0440-9D05-A0C7EFC6B16F}"/>
              </a:ext>
            </a:extLst>
          </p:cNvPr>
          <p:cNvSpPr/>
          <p:nvPr/>
        </p:nvSpPr>
        <p:spPr>
          <a:xfrm rot="3240000">
            <a:off x="4863174" y="3054122"/>
            <a:ext cx="490771" cy="339125"/>
          </a:xfrm>
          <a:custGeom>
            <a:avLst/>
            <a:gdLst>
              <a:gd name="connsiteX0" fmla="*/ 0 w 490771"/>
              <a:gd name="connsiteY0" fmla="*/ 67825 h 339125"/>
              <a:gd name="connsiteX1" fmla="*/ 321209 w 490771"/>
              <a:gd name="connsiteY1" fmla="*/ 67825 h 339125"/>
              <a:gd name="connsiteX2" fmla="*/ 321209 w 490771"/>
              <a:gd name="connsiteY2" fmla="*/ 0 h 339125"/>
              <a:gd name="connsiteX3" fmla="*/ 490771 w 490771"/>
              <a:gd name="connsiteY3" fmla="*/ 169563 h 339125"/>
              <a:gd name="connsiteX4" fmla="*/ 321209 w 490771"/>
              <a:gd name="connsiteY4" fmla="*/ 339125 h 339125"/>
              <a:gd name="connsiteX5" fmla="*/ 321209 w 490771"/>
              <a:gd name="connsiteY5" fmla="*/ 271300 h 339125"/>
              <a:gd name="connsiteX6" fmla="*/ 0 w 490771"/>
              <a:gd name="connsiteY6" fmla="*/ 271300 h 339125"/>
              <a:gd name="connsiteX7" fmla="*/ 0 w 490771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771" h="339125">
                <a:moveTo>
                  <a:pt x="0" y="67825"/>
                </a:moveTo>
                <a:lnTo>
                  <a:pt x="321209" y="67825"/>
                </a:lnTo>
                <a:lnTo>
                  <a:pt x="321209" y="0"/>
                </a:lnTo>
                <a:lnTo>
                  <a:pt x="490771" y="169563"/>
                </a:lnTo>
                <a:lnTo>
                  <a:pt x="321209" y="339125"/>
                </a:lnTo>
                <a:lnTo>
                  <a:pt x="321209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67824" rIns="101736" bIns="67825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15" name="Forme libre 14">
            <a:extLst>
              <a:ext uri="{FF2B5EF4-FFF2-40B4-BE49-F238E27FC236}">
                <a16:creationId xmlns:a16="http://schemas.microsoft.com/office/drawing/2014/main" id="{DE5AED42-E8F9-0241-8463-182364E9F32E}"/>
              </a:ext>
            </a:extLst>
          </p:cNvPr>
          <p:cNvSpPr/>
          <p:nvPr/>
        </p:nvSpPr>
        <p:spPr>
          <a:xfrm>
            <a:off x="5224401" y="3533293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National and local partners</a:t>
            </a:r>
          </a:p>
        </p:txBody>
      </p:sp>
      <p:sp>
        <p:nvSpPr>
          <p:cNvPr id="16" name="Forme libre 15">
            <a:extLst>
              <a:ext uri="{FF2B5EF4-FFF2-40B4-BE49-F238E27FC236}">
                <a16:creationId xmlns:a16="http://schemas.microsoft.com/office/drawing/2014/main" id="{8783FD9B-C89D-6147-9015-CE070B8CC1C9}"/>
              </a:ext>
            </a:extLst>
          </p:cNvPr>
          <p:cNvSpPr/>
          <p:nvPr/>
        </p:nvSpPr>
        <p:spPr>
          <a:xfrm rot="5400000">
            <a:off x="4392220" y="3213281"/>
            <a:ext cx="485360" cy="339125"/>
          </a:xfrm>
          <a:custGeom>
            <a:avLst/>
            <a:gdLst>
              <a:gd name="connsiteX0" fmla="*/ 0 w 485360"/>
              <a:gd name="connsiteY0" fmla="*/ 67825 h 339125"/>
              <a:gd name="connsiteX1" fmla="*/ 315798 w 485360"/>
              <a:gd name="connsiteY1" fmla="*/ 67825 h 339125"/>
              <a:gd name="connsiteX2" fmla="*/ 315798 w 485360"/>
              <a:gd name="connsiteY2" fmla="*/ 0 h 339125"/>
              <a:gd name="connsiteX3" fmla="*/ 485360 w 485360"/>
              <a:gd name="connsiteY3" fmla="*/ 169563 h 339125"/>
              <a:gd name="connsiteX4" fmla="*/ 315798 w 485360"/>
              <a:gd name="connsiteY4" fmla="*/ 339125 h 339125"/>
              <a:gd name="connsiteX5" fmla="*/ 315798 w 485360"/>
              <a:gd name="connsiteY5" fmla="*/ 271300 h 339125"/>
              <a:gd name="connsiteX6" fmla="*/ 0 w 485360"/>
              <a:gd name="connsiteY6" fmla="*/ 271300 h 339125"/>
              <a:gd name="connsiteX7" fmla="*/ 0 w 485360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360" h="339125">
                <a:moveTo>
                  <a:pt x="0" y="67825"/>
                </a:moveTo>
                <a:lnTo>
                  <a:pt x="315798" y="67825"/>
                </a:lnTo>
                <a:lnTo>
                  <a:pt x="315798" y="0"/>
                </a:lnTo>
                <a:lnTo>
                  <a:pt x="485360" y="169563"/>
                </a:lnTo>
                <a:lnTo>
                  <a:pt x="315798" y="339125"/>
                </a:lnTo>
                <a:lnTo>
                  <a:pt x="315798" y="271300"/>
                </a:lnTo>
                <a:lnTo>
                  <a:pt x="0" y="271300"/>
                </a:lnTo>
                <a:lnTo>
                  <a:pt x="0" y="67825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" tIns="67824" rIns="101736" bIns="6782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17" name="Forme libre 16">
            <a:extLst>
              <a:ext uri="{FF2B5EF4-FFF2-40B4-BE49-F238E27FC236}">
                <a16:creationId xmlns:a16="http://schemas.microsoft.com/office/drawing/2014/main" id="{581B27DF-0C11-7A40-82F2-6E653955DC06}"/>
              </a:ext>
            </a:extLst>
          </p:cNvPr>
          <p:cNvSpPr/>
          <p:nvPr/>
        </p:nvSpPr>
        <p:spPr>
          <a:xfrm>
            <a:off x="4235929" y="3854467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856" tIns="116856" rIns="116856" bIns="116856" numCol="1" spcCol="1270" anchor="ctr" anchorCtr="0">
            <a:norm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Key influ’s at community level</a:t>
            </a:r>
          </a:p>
        </p:txBody>
      </p:sp>
      <p:sp>
        <p:nvSpPr>
          <p:cNvPr id="18" name="Forme libre 17">
            <a:extLst>
              <a:ext uri="{FF2B5EF4-FFF2-40B4-BE49-F238E27FC236}">
                <a16:creationId xmlns:a16="http://schemas.microsoft.com/office/drawing/2014/main" id="{9502AD6C-F674-ED46-8CD4-53D38E46D5ED}"/>
              </a:ext>
            </a:extLst>
          </p:cNvPr>
          <p:cNvSpPr/>
          <p:nvPr/>
        </p:nvSpPr>
        <p:spPr>
          <a:xfrm rot="18360000">
            <a:off x="3915856" y="3054121"/>
            <a:ext cx="490772" cy="339126"/>
          </a:xfrm>
          <a:custGeom>
            <a:avLst/>
            <a:gdLst>
              <a:gd name="connsiteX0" fmla="*/ 0 w 490771"/>
              <a:gd name="connsiteY0" fmla="*/ 67825 h 339125"/>
              <a:gd name="connsiteX1" fmla="*/ 321209 w 490771"/>
              <a:gd name="connsiteY1" fmla="*/ 67825 h 339125"/>
              <a:gd name="connsiteX2" fmla="*/ 321209 w 490771"/>
              <a:gd name="connsiteY2" fmla="*/ 0 h 339125"/>
              <a:gd name="connsiteX3" fmla="*/ 490771 w 490771"/>
              <a:gd name="connsiteY3" fmla="*/ 169563 h 339125"/>
              <a:gd name="connsiteX4" fmla="*/ 321209 w 490771"/>
              <a:gd name="connsiteY4" fmla="*/ 339125 h 339125"/>
              <a:gd name="connsiteX5" fmla="*/ 321209 w 490771"/>
              <a:gd name="connsiteY5" fmla="*/ 271300 h 339125"/>
              <a:gd name="connsiteX6" fmla="*/ 0 w 490771"/>
              <a:gd name="connsiteY6" fmla="*/ 271300 h 339125"/>
              <a:gd name="connsiteX7" fmla="*/ 0 w 490771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771" h="339125">
                <a:moveTo>
                  <a:pt x="490771" y="271300"/>
                </a:moveTo>
                <a:lnTo>
                  <a:pt x="169562" y="271300"/>
                </a:lnTo>
                <a:lnTo>
                  <a:pt x="169562" y="339125"/>
                </a:lnTo>
                <a:lnTo>
                  <a:pt x="0" y="169562"/>
                </a:lnTo>
                <a:lnTo>
                  <a:pt x="169562" y="0"/>
                </a:lnTo>
                <a:lnTo>
                  <a:pt x="169562" y="67825"/>
                </a:lnTo>
                <a:lnTo>
                  <a:pt x="490771" y="67825"/>
                </a:lnTo>
                <a:lnTo>
                  <a:pt x="490771" y="271300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736" tIns="67825" rIns="1" bIns="67825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19" name="Forme libre 18">
            <a:extLst>
              <a:ext uri="{FF2B5EF4-FFF2-40B4-BE49-F238E27FC236}">
                <a16:creationId xmlns:a16="http://schemas.microsoft.com/office/drawing/2014/main" id="{0B560B35-0CD5-AF49-8C5E-7F56DAB35E2F}"/>
              </a:ext>
            </a:extLst>
          </p:cNvPr>
          <p:cNvSpPr/>
          <p:nvPr/>
        </p:nvSpPr>
        <p:spPr>
          <a:xfrm>
            <a:off x="3247457" y="3533293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Religious, cultural and traditional leaders</a:t>
            </a:r>
          </a:p>
        </p:txBody>
      </p:sp>
      <p:sp>
        <p:nvSpPr>
          <p:cNvPr id="20" name="Forme libre 19">
            <a:extLst>
              <a:ext uri="{FF2B5EF4-FFF2-40B4-BE49-F238E27FC236}">
                <a16:creationId xmlns:a16="http://schemas.microsoft.com/office/drawing/2014/main" id="{305CE4DA-8136-F44D-B40A-4E689F2F0546}"/>
              </a:ext>
            </a:extLst>
          </p:cNvPr>
          <p:cNvSpPr/>
          <p:nvPr/>
        </p:nvSpPr>
        <p:spPr>
          <a:xfrm rot="20520000">
            <a:off x="3626458" y="2648839"/>
            <a:ext cx="498644" cy="339126"/>
          </a:xfrm>
          <a:custGeom>
            <a:avLst/>
            <a:gdLst>
              <a:gd name="connsiteX0" fmla="*/ 0 w 498643"/>
              <a:gd name="connsiteY0" fmla="*/ 67825 h 339125"/>
              <a:gd name="connsiteX1" fmla="*/ 329081 w 498643"/>
              <a:gd name="connsiteY1" fmla="*/ 67825 h 339125"/>
              <a:gd name="connsiteX2" fmla="*/ 329081 w 498643"/>
              <a:gd name="connsiteY2" fmla="*/ 0 h 339125"/>
              <a:gd name="connsiteX3" fmla="*/ 498643 w 498643"/>
              <a:gd name="connsiteY3" fmla="*/ 169563 h 339125"/>
              <a:gd name="connsiteX4" fmla="*/ 329081 w 498643"/>
              <a:gd name="connsiteY4" fmla="*/ 339125 h 339125"/>
              <a:gd name="connsiteX5" fmla="*/ 329081 w 498643"/>
              <a:gd name="connsiteY5" fmla="*/ 271300 h 339125"/>
              <a:gd name="connsiteX6" fmla="*/ 0 w 498643"/>
              <a:gd name="connsiteY6" fmla="*/ 271300 h 339125"/>
              <a:gd name="connsiteX7" fmla="*/ 0 w 498643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643" h="339125">
                <a:moveTo>
                  <a:pt x="498643" y="271300"/>
                </a:moveTo>
                <a:lnTo>
                  <a:pt x="169562" y="271300"/>
                </a:lnTo>
                <a:lnTo>
                  <a:pt x="169562" y="339125"/>
                </a:lnTo>
                <a:lnTo>
                  <a:pt x="0" y="169562"/>
                </a:lnTo>
                <a:lnTo>
                  <a:pt x="169562" y="0"/>
                </a:lnTo>
                <a:lnTo>
                  <a:pt x="169562" y="67825"/>
                </a:lnTo>
                <a:lnTo>
                  <a:pt x="498643" y="67825"/>
                </a:lnTo>
                <a:lnTo>
                  <a:pt x="498643" y="271300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736" tIns="67825" rIns="1" bIns="67825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21" name="Forme libre 20">
            <a:extLst>
              <a:ext uri="{FF2B5EF4-FFF2-40B4-BE49-F238E27FC236}">
                <a16:creationId xmlns:a16="http://schemas.microsoft.com/office/drawing/2014/main" id="{A99BB4C7-5A7F-AA45-B949-CE047E076DB5}"/>
              </a:ext>
            </a:extLst>
          </p:cNvPr>
          <p:cNvSpPr/>
          <p:nvPr/>
        </p:nvSpPr>
        <p:spPr>
          <a:xfrm>
            <a:off x="2636548" y="2692449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Collegues</a:t>
            </a:r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0214CB85-38EE-B54D-86C8-04A572CA0719}"/>
              </a:ext>
            </a:extLst>
          </p:cNvPr>
          <p:cNvSpPr/>
          <p:nvPr/>
        </p:nvSpPr>
        <p:spPr>
          <a:xfrm rot="1080000">
            <a:off x="3626458" y="2155532"/>
            <a:ext cx="498644" cy="339126"/>
          </a:xfrm>
          <a:custGeom>
            <a:avLst/>
            <a:gdLst>
              <a:gd name="connsiteX0" fmla="*/ 0 w 498643"/>
              <a:gd name="connsiteY0" fmla="*/ 67825 h 339125"/>
              <a:gd name="connsiteX1" fmla="*/ 329081 w 498643"/>
              <a:gd name="connsiteY1" fmla="*/ 67825 h 339125"/>
              <a:gd name="connsiteX2" fmla="*/ 329081 w 498643"/>
              <a:gd name="connsiteY2" fmla="*/ 0 h 339125"/>
              <a:gd name="connsiteX3" fmla="*/ 498643 w 498643"/>
              <a:gd name="connsiteY3" fmla="*/ 169563 h 339125"/>
              <a:gd name="connsiteX4" fmla="*/ 329081 w 498643"/>
              <a:gd name="connsiteY4" fmla="*/ 339125 h 339125"/>
              <a:gd name="connsiteX5" fmla="*/ 329081 w 498643"/>
              <a:gd name="connsiteY5" fmla="*/ 271300 h 339125"/>
              <a:gd name="connsiteX6" fmla="*/ 0 w 498643"/>
              <a:gd name="connsiteY6" fmla="*/ 271300 h 339125"/>
              <a:gd name="connsiteX7" fmla="*/ 0 w 498643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643" h="339125">
                <a:moveTo>
                  <a:pt x="498643" y="271300"/>
                </a:moveTo>
                <a:lnTo>
                  <a:pt x="169562" y="271300"/>
                </a:lnTo>
                <a:lnTo>
                  <a:pt x="169562" y="339125"/>
                </a:lnTo>
                <a:lnTo>
                  <a:pt x="0" y="169562"/>
                </a:lnTo>
                <a:lnTo>
                  <a:pt x="169562" y="0"/>
                </a:lnTo>
                <a:lnTo>
                  <a:pt x="169562" y="67825"/>
                </a:lnTo>
                <a:lnTo>
                  <a:pt x="498643" y="67825"/>
                </a:lnTo>
                <a:lnTo>
                  <a:pt x="498643" y="271300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736" tIns="67826" rIns="1" bIns="67824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23" name="Forme libre 22">
            <a:extLst>
              <a:ext uri="{FF2B5EF4-FFF2-40B4-BE49-F238E27FC236}">
                <a16:creationId xmlns:a16="http://schemas.microsoft.com/office/drawing/2014/main" id="{B443BDBF-D838-944D-A867-9202D8015997}"/>
              </a:ext>
            </a:extLst>
          </p:cNvPr>
          <p:cNvSpPr/>
          <p:nvPr/>
        </p:nvSpPr>
        <p:spPr>
          <a:xfrm>
            <a:off x="2636548" y="1653108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People in  affected comms</a:t>
            </a:r>
          </a:p>
        </p:txBody>
      </p:sp>
      <p:sp>
        <p:nvSpPr>
          <p:cNvPr id="24" name="Forme libre 23">
            <a:extLst>
              <a:ext uri="{FF2B5EF4-FFF2-40B4-BE49-F238E27FC236}">
                <a16:creationId xmlns:a16="http://schemas.microsoft.com/office/drawing/2014/main" id="{0AEAF56E-9E1B-4046-B0EA-95B665F6E7A3}"/>
              </a:ext>
            </a:extLst>
          </p:cNvPr>
          <p:cNvSpPr/>
          <p:nvPr/>
        </p:nvSpPr>
        <p:spPr>
          <a:xfrm rot="3240000">
            <a:off x="3915856" y="1750250"/>
            <a:ext cx="490771" cy="339126"/>
          </a:xfrm>
          <a:custGeom>
            <a:avLst/>
            <a:gdLst>
              <a:gd name="connsiteX0" fmla="*/ 0 w 490771"/>
              <a:gd name="connsiteY0" fmla="*/ 67825 h 339125"/>
              <a:gd name="connsiteX1" fmla="*/ 321209 w 490771"/>
              <a:gd name="connsiteY1" fmla="*/ 67825 h 339125"/>
              <a:gd name="connsiteX2" fmla="*/ 321209 w 490771"/>
              <a:gd name="connsiteY2" fmla="*/ 0 h 339125"/>
              <a:gd name="connsiteX3" fmla="*/ 490771 w 490771"/>
              <a:gd name="connsiteY3" fmla="*/ 169563 h 339125"/>
              <a:gd name="connsiteX4" fmla="*/ 321209 w 490771"/>
              <a:gd name="connsiteY4" fmla="*/ 339125 h 339125"/>
              <a:gd name="connsiteX5" fmla="*/ 321209 w 490771"/>
              <a:gd name="connsiteY5" fmla="*/ 271300 h 339125"/>
              <a:gd name="connsiteX6" fmla="*/ 0 w 490771"/>
              <a:gd name="connsiteY6" fmla="*/ 271300 h 339125"/>
              <a:gd name="connsiteX7" fmla="*/ 0 w 490771"/>
              <a:gd name="connsiteY7" fmla="*/ 67825 h 33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0771" h="339125">
                <a:moveTo>
                  <a:pt x="490771" y="271300"/>
                </a:moveTo>
                <a:lnTo>
                  <a:pt x="169562" y="271300"/>
                </a:lnTo>
                <a:lnTo>
                  <a:pt x="169562" y="339125"/>
                </a:lnTo>
                <a:lnTo>
                  <a:pt x="0" y="169562"/>
                </a:lnTo>
                <a:lnTo>
                  <a:pt x="169562" y="0"/>
                </a:lnTo>
                <a:lnTo>
                  <a:pt x="169562" y="67825"/>
                </a:lnTo>
                <a:lnTo>
                  <a:pt x="490771" y="67825"/>
                </a:lnTo>
                <a:lnTo>
                  <a:pt x="490771" y="271300"/>
                </a:lnTo>
                <a:close/>
              </a:path>
            </a:pathLst>
          </a:custGeom>
          <a:solidFill>
            <a:srgbClr val="204669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736" tIns="67825" rIns="0" bIns="67825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 dirty="0"/>
          </a:p>
        </p:txBody>
      </p:sp>
      <p:sp>
        <p:nvSpPr>
          <p:cNvPr id="25" name="Forme libre 24">
            <a:extLst>
              <a:ext uri="{FF2B5EF4-FFF2-40B4-BE49-F238E27FC236}">
                <a16:creationId xmlns:a16="http://schemas.microsoft.com/office/drawing/2014/main" id="{CA8A8F12-0E68-DA4B-B05C-BCBCD20A63EC}"/>
              </a:ext>
            </a:extLst>
          </p:cNvPr>
          <p:cNvSpPr/>
          <p:nvPr/>
        </p:nvSpPr>
        <p:spPr>
          <a:xfrm>
            <a:off x="3247457" y="812263"/>
            <a:ext cx="797942" cy="797942"/>
          </a:xfrm>
          <a:custGeom>
            <a:avLst/>
            <a:gdLst>
              <a:gd name="connsiteX0" fmla="*/ 0 w 797942"/>
              <a:gd name="connsiteY0" fmla="*/ 398971 h 797942"/>
              <a:gd name="connsiteX1" fmla="*/ 398971 w 797942"/>
              <a:gd name="connsiteY1" fmla="*/ 0 h 797942"/>
              <a:gd name="connsiteX2" fmla="*/ 797942 w 797942"/>
              <a:gd name="connsiteY2" fmla="*/ 398971 h 797942"/>
              <a:gd name="connsiteX3" fmla="*/ 398971 w 797942"/>
              <a:gd name="connsiteY3" fmla="*/ 797942 h 797942"/>
              <a:gd name="connsiteX4" fmla="*/ 0 w 797942"/>
              <a:gd name="connsiteY4" fmla="*/ 398971 h 797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942" h="797942">
                <a:moveTo>
                  <a:pt x="0" y="398971"/>
                </a:moveTo>
                <a:cubicBezTo>
                  <a:pt x="0" y="178625"/>
                  <a:pt x="178625" y="0"/>
                  <a:pt x="398971" y="0"/>
                </a:cubicBezTo>
                <a:cubicBezTo>
                  <a:pt x="619317" y="0"/>
                  <a:pt x="797942" y="178625"/>
                  <a:pt x="797942" y="398971"/>
                </a:cubicBezTo>
                <a:cubicBezTo>
                  <a:pt x="797942" y="619317"/>
                  <a:pt x="619317" y="797942"/>
                  <a:pt x="398971" y="797942"/>
                </a:cubicBezTo>
                <a:cubicBezTo>
                  <a:pt x="178625" y="797942"/>
                  <a:pt x="0" y="619317"/>
                  <a:pt x="0" y="398971"/>
                </a:cubicBezTo>
                <a:close/>
              </a:path>
            </a:pathLst>
          </a:custGeom>
          <a:solidFill>
            <a:srgbClr val="2F9C67">
              <a:alpha val="9617"/>
            </a:srgbClr>
          </a:solidFill>
          <a:ln w="6350">
            <a:solidFill>
              <a:srgbClr val="2F9C67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6" tIns="127016" rIns="127016" bIns="127016" numCol="1" spcCol="1270" anchor="ctr" anchorCtr="0">
            <a:noAutofit/>
          </a:bodyPr>
          <a:lstStyle/>
          <a:p>
            <a:pPr marL="0" lvl="0" indent="0" algn="ctr" defTabSz="355600">
              <a:lnSpc>
                <a:spcPts val="9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00" b="0" i="0" kern="1200" dirty="0">
                <a:solidFill>
                  <a:srgbClr val="2F9C67"/>
                </a:solidFill>
                <a:latin typeface="Montserrat" pitchFamily="2" charset="77"/>
              </a:rPr>
              <a:t>Wider public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8519DA9C-E268-204F-94EC-3438E4A9CBA3}"/>
              </a:ext>
            </a:extLst>
          </p:cNvPr>
          <p:cNvSpPr/>
          <p:nvPr/>
        </p:nvSpPr>
        <p:spPr>
          <a:xfrm>
            <a:off x="4232030" y="2173165"/>
            <a:ext cx="797170" cy="797170"/>
          </a:xfrm>
          <a:prstGeom prst="ellipse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200">
                <a:latin typeface="Montserrat Light" pitchFamily="2" charset="77"/>
              </a:rPr>
              <a:t>WHO</a:t>
            </a:r>
          </a:p>
        </p:txBody>
      </p:sp>
    </p:spTree>
    <p:extLst>
      <p:ext uri="{BB962C8B-B14F-4D97-AF65-F5344CB8AC3E}">
        <p14:creationId xmlns:p14="http://schemas.microsoft.com/office/powerpoint/2010/main" val="75377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1F142-E13E-F548-B7C2-6858C7AB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</p:spPr>
        <p:txBody>
          <a:bodyPr/>
          <a:lstStyle/>
          <a:p>
            <a:r>
              <a:rPr lang="fr-FR">
                <a:solidFill>
                  <a:srgbClr val="7B6A67"/>
                </a:solidFill>
              </a:rPr>
              <a:t>Group exercise: </a:t>
            </a:r>
            <a:r>
              <a:rPr lang="fr-FR" b="0">
                <a:solidFill>
                  <a:srgbClr val="7B6A67"/>
                </a:solidFill>
                <a:latin typeface="Montserrat Light" pitchFamily="2" charset="77"/>
              </a:rPr>
              <a:t>Who to engage with?</a:t>
            </a:r>
          </a:p>
        </p:txBody>
      </p:sp>
      <p:cxnSp>
        <p:nvCxnSpPr>
          <p:cNvPr id="6" name="Straight Connector 55">
            <a:extLst>
              <a:ext uri="{FF2B5EF4-FFF2-40B4-BE49-F238E27FC236}">
                <a16:creationId xmlns:a16="http://schemas.microsoft.com/office/drawing/2014/main" id="{B79BD9A4-0FC4-274C-8E41-80596B3FD20E}"/>
              </a:ext>
            </a:extLst>
          </p:cNvPr>
          <p:cNvCxnSpPr/>
          <p:nvPr/>
        </p:nvCxnSpPr>
        <p:spPr>
          <a:xfrm>
            <a:off x="648261" y="907368"/>
            <a:ext cx="444000" cy="0"/>
          </a:xfrm>
          <a:prstGeom prst="line">
            <a:avLst/>
          </a:prstGeom>
          <a:ln w="28575">
            <a:solidFill>
              <a:srgbClr val="7B6A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B7C7E8B-9B14-FE42-B9BC-D3FB0C984022}"/>
              </a:ext>
            </a:extLst>
          </p:cNvPr>
          <p:cNvSpPr/>
          <p:nvPr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D370C2-AF2E-444B-8B1E-A1A47224D728}"/>
              </a:ext>
            </a:extLst>
          </p:cNvPr>
          <p:cNvSpPr/>
          <p:nvPr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2">
            <a:extLst>
              <a:ext uri="{FF2B5EF4-FFF2-40B4-BE49-F238E27FC236}">
                <a16:creationId xmlns:a16="http://schemas.microsoft.com/office/drawing/2014/main" id="{DBA64A1E-2647-8F45-B186-415E43429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113399"/>
              </p:ext>
            </p:extLst>
          </p:nvPr>
        </p:nvGraphicFramePr>
        <p:xfrm>
          <a:off x="978694" y="1612901"/>
          <a:ext cx="596503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556">
                  <a:extLst>
                    <a:ext uri="{9D8B030D-6E8A-4147-A177-3AD203B41FA5}">
                      <a16:colId xmlns:a16="http://schemas.microsoft.com/office/drawing/2014/main" val="695655617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44636058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171576493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9403290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900" b="0" i="0">
                        <a:solidFill>
                          <a:srgbClr val="2F9C67"/>
                        </a:solidFill>
                        <a:latin typeface="Montserrat Light" pitchFamily="2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B6A6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i="0" dirty="0">
                          <a:effectLst/>
                          <a:latin typeface="Montserrat" pitchFamily="2" charset="77"/>
                        </a:rPr>
                        <a:t>Actor A</a:t>
                      </a:r>
                      <a:endParaRPr lang="en-GB" sz="1200" b="1" i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B6A6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i="0" dirty="0">
                          <a:effectLst/>
                          <a:latin typeface="Montserrat" pitchFamily="2" charset="77"/>
                        </a:rPr>
                        <a:t>Actor B</a:t>
                      </a:r>
                      <a:endParaRPr lang="en-GB" sz="1200" b="1" i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B6A6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i="0" dirty="0">
                          <a:effectLst/>
                          <a:latin typeface="Montserrat" pitchFamily="2" charset="77"/>
                        </a:rPr>
                        <a:t>Actor C</a:t>
                      </a:r>
                      <a:endParaRPr lang="en-GB" sz="1200" b="1" i="0" dirty="0">
                        <a:effectLst/>
                        <a:latin typeface="Montserra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B6A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4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How can you invest in </a:t>
                      </a:r>
                      <a:b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</a:b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this relationship?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947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What are the ‘advocacy windows’</a:t>
                      </a:r>
                      <a:b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</a:b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 in this context?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039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Which values, beliefs and emotions are aligned with the goals of social science?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88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Where can social science be operationalized?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97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Do you have wins or  case examples </a:t>
                      </a:r>
                      <a:b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</a:b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to showcase?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3460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 i="0" dirty="0">
                          <a:solidFill>
                            <a:srgbClr val="7B6A67"/>
                          </a:solidFill>
                          <a:effectLst/>
                          <a:latin typeface="Montserrat Light" pitchFamily="2" charset="77"/>
                        </a:rPr>
                        <a:t>Who else can you engage with to advocate for the same purpose?</a:t>
                      </a:r>
                      <a:endParaRPr lang="en-GB" sz="800" b="0" i="0" dirty="0">
                        <a:solidFill>
                          <a:srgbClr val="7B6A67"/>
                        </a:solidFill>
                        <a:effectLst/>
                        <a:latin typeface="Montserrat Light" pitchFamily="2" charset="77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6A67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B6A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020276"/>
                  </a:ext>
                </a:extLst>
              </a:tr>
            </a:tbl>
          </a:graphicData>
        </a:graphic>
      </p:graphicFrame>
      <p:grpSp>
        <p:nvGrpSpPr>
          <p:cNvPr id="18" name="Groupe 17">
            <a:extLst>
              <a:ext uri="{FF2B5EF4-FFF2-40B4-BE49-F238E27FC236}">
                <a16:creationId xmlns:a16="http://schemas.microsoft.com/office/drawing/2014/main" id="{4AFD1104-0237-914B-AB5E-902C6212C5BD}"/>
              </a:ext>
            </a:extLst>
          </p:cNvPr>
          <p:cNvGrpSpPr/>
          <p:nvPr/>
        </p:nvGrpSpPr>
        <p:grpSpPr>
          <a:xfrm>
            <a:off x="7393780" y="367818"/>
            <a:ext cx="1293751" cy="1293751"/>
            <a:chOff x="7103356" y="367818"/>
            <a:chExt cx="1584176" cy="1584176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6DD58CE7-EFEB-AD43-AA04-605FA3706C07}"/>
                </a:ext>
              </a:extLst>
            </p:cNvPr>
            <p:cNvSpPr/>
            <p:nvPr/>
          </p:nvSpPr>
          <p:spPr>
            <a:xfrm>
              <a:off x="7103356" y="367818"/>
              <a:ext cx="1584176" cy="1584176"/>
            </a:xfrm>
            <a:prstGeom prst="ellipse">
              <a:avLst/>
            </a:prstGeom>
            <a:solidFill>
              <a:srgbClr val="7B6A67">
                <a:alpha val="10000"/>
              </a:srgbClr>
            </a:solidFill>
            <a:ln w="6350">
              <a:solidFill>
                <a:srgbClr val="7B6A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7B6A67"/>
                </a:solidFill>
              </a:endParaRPr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2DE1041D-C681-D046-AD3B-B2CDCC1F4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74546" y="699542"/>
              <a:ext cx="841796" cy="9281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6652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1F142-E13E-F548-B7C2-6858C7AB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341632"/>
          </a:xfrm>
        </p:spPr>
        <p:txBody>
          <a:bodyPr/>
          <a:lstStyle/>
          <a:p>
            <a:r>
              <a:rPr lang="fr-FR"/>
              <a:t>Advocacy &amp; funding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7C7E8B-9B14-FE42-B9BC-D3FB0C984022}"/>
              </a:ext>
            </a:extLst>
          </p:cNvPr>
          <p:cNvSpPr/>
          <p:nvPr/>
        </p:nvSpPr>
        <p:spPr>
          <a:xfrm>
            <a:off x="0" y="0"/>
            <a:ext cx="215900" cy="2571750"/>
          </a:xfrm>
          <a:prstGeom prst="rect">
            <a:avLst/>
          </a:prstGeom>
          <a:solidFill>
            <a:srgbClr val="2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D370C2-AF2E-444B-8B1E-A1A47224D728}"/>
              </a:ext>
            </a:extLst>
          </p:cNvPr>
          <p:cNvSpPr/>
          <p:nvPr/>
        </p:nvSpPr>
        <p:spPr>
          <a:xfrm>
            <a:off x="0" y="2571750"/>
            <a:ext cx="215900" cy="2571750"/>
          </a:xfrm>
          <a:prstGeom prst="rect">
            <a:avLst/>
          </a:prstGeom>
          <a:solidFill>
            <a:srgbClr val="2F9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A834E3D-C315-FC49-AA1B-3E80E4247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/>
            <a:r>
              <a:rPr lang="en-GB" dirty="0"/>
              <a:t>Identify potential funding agencies and actors at the institutional, national and international levels </a:t>
            </a:r>
          </a:p>
          <a:p>
            <a:pPr marL="285750" lvl="0" indent="-285750"/>
            <a:r>
              <a:rPr lang="en-GB" dirty="0"/>
              <a:t>Network continuously</a:t>
            </a:r>
          </a:p>
          <a:p>
            <a:pPr marL="285750" lvl="0" indent="-285750"/>
            <a:r>
              <a:rPr lang="en-GB" dirty="0"/>
              <a:t>Apply for funds for social science research and capacity-building activities, particularly </a:t>
            </a:r>
            <a:br>
              <a:rPr lang="en-GB" dirty="0"/>
            </a:br>
            <a:r>
              <a:rPr lang="en-GB" dirty="0"/>
              <a:t>at the onset of an emergency </a:t>
            </a:r>
          </a:p>
          <a:p>
            <a:pPr marL="285750" lvl="0" indent="-285750"/>
            <a:r>
              <a:rPr lang="en-GB" dirty="0"/>
              <a:t>Apply for rapid grant initiatives </a:t>
            </a:r>
          </a:p>
          <a:p>
            <a:pPr marL="285750" lvl="0" indent="-285750"/>
            <a:r>
              <a:rPr lang="en-GB" dirty="0"/>
              <a:t>Advocate for strategic investment in social science research at the donor and government levels</a:t>
            </a:r>
          </a:p>
        </p:txBody>
      </p:sp>
    </p:spTree>
    <p:extLst>
      <p:ext uri="{BB962C8B-B14F-4D97-AF65-F5344CB8AC3E}">
        <p14:creationId xmlns:p14="http://schemas.microsoft.com/office/powerpoint/2010/main" val="388849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9C67">
            <a:alpha val="95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8AB67-E629-D044-B34C-E2726BC4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795"/>
            <a:ext cx="7886700" cy="424732"/>
          </a:xfrm>
        </p:spPr>
        <p:txBody>
          <a:bodyPr/>
          <a:lstStyle/>
          <a:p>
            <a:r>
              <a:rPr lang="fr-FR"/>
              <a:t>CASE STUDY</a:t>
            </a:r>
          </a:p>
        </p:txBody>
      </p:sp>
      <p:cxnSp>
        <p:nvCxnSpPr>
          <p:cNvPr id="15" name="Straight Connector 55">
            <a:extLst>
              <a:ext uri="{FF2B5EF4-FFF2-40B4-BE49-F238E27FC236}">
                <a16:creationId xmlns:a16="http://schemas.microsoft.com/office/drawing/2014/main" id="{5184F17C-06F6-AF48-A6F0-C50F9877A19A}"/>
              </a:ext>
            </a:extLst>
          </p:cNvPr>
          <p:cNvCxnSpPr/>
          <p:nvPr/>
        </p:nvCxnSpPr>
        <p:spPr>
          <a:xfrm>
            <a:off x="648261" y="907368"/>
            <a:ext cx="444000" cy="0"/>
          </a:xfrm>
          <a:prstGeom prst="line">
            <a:avLst/>
          </a:prstGeom>
          <a:ln w="28575">
            <a:solidFill>
              <a:srgbClr val="2046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">
            <a:extLst>
              <a:ext uri="{FF2B5EF4-FFF2-40B4-BE49-F238E27FC236}">
                <a16:creationId xmlns:a16="http://schemas.microsoft.com/office/drawing/2014/main" id="{C7A59C14-F14C-BD47-A0E5-413CF473E197}"/>
              </a:ext>
            </a:extLst>
          </p:cNvPr>
          <p:cNvGrpSpPr/>
          <p:nvPr/>
        </p:nvGrpSpPr>
        <p:grpSpPr>
          <a:xfrm>
            <a:off x="1914525" y="1259163"/>
            <a:ext cx="5193507" cy="2959779"/>
            <a:chOff x="1385887" y="1159150"/>
            <a:chExt cx="5943600" cy="338725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7DDB1F-F556-284D-AB73-0A2E32B540CA}"/>
                </a:ext>
              </a:extLst>
            </p:cNvPr>
            <p:cNvSpPr/>
            <p:nvPr/>
          </p:nvSpPr>
          <p:spPr>
            <a:xfrm>
              <a:off x="1385887" y="1159150"/>
              <a:ext cx="5943600" cy="3387257"/>
            </a:xfrm>
            <a:prstGeom prst="rect">
              <a:avLst/>
            </a:prstGeom>
            <a:solidFill>
              <a:srgbClr val="2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Picture 8" descr="Graphical user interface, text&#10;&#10;Description automatically generated">
              <a:extLst>
                <a:ext uri="{FF2B5EF4-FFF2-40B4-BE49-F238E27FC236}">
                  <a16:creationId xmlns:a16="http://schemas.microsoft.com/office/drawing/2014/main" id="{92DB32C4-C5C7-1346-9A95-0632F8A3F236}"/>
                </a:ext>
              </a:extLst>
            </p:cNvPr>
            <p:cNvPicPr/>
            <p:nvPr/>
          </p:nvPicPr>
          <p:blipFill rotWithShape="1">
            <a:blip r:embed="rId2"/>
            <a:srcRect b="54779"/>
            <a:stretch/>
          </p:blipFill>
          <p:spPr bwMode="auto">
            <a:xfrm>
              <a:off x="1917911" y="1529752"/>
              <a:ext cx="4910070" cy="262811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5999CAE-E6E5-4D47-9DA2-9EFCBC171D06}"/>
              </a:ext>
            </a:extLst>
          </p:cNvPr>
          <p:cNvSpPr txBox="1"/>
          <p:nvPr/>
        </p:nvSpPr>
        <p:spPr>
          <a:xfrm>
            <a:off x="1366683" y="4336026"/>
            <a:ext cx="6577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Source: </a:t>
            </a:r>
            <a:r>
              <a:rPr lang="en-GB" sz="1000" dirty="0">
                <a:latin typeface="Open Sans" pitchFamily="2" charset="0"/>
                <a:ea typeface="Open Sans" pitchFamily="2" charset="0"/>
                <a:cs typeface="Open Sans" pitchFamily="2" charset="0"/>
                <a:hlinkClick r:id="rId3"/>
              </a:rPr>
              <a:t>https://www.semanticscholar.org/paper/Identifying-advocacy-strategies%2C-challenges-and-for-Okedo-Alex-Akamike/367ebb05c2b1a0bbc2206a7b189f959284be05b3</a:t>
            </a:r>
            <a:endParaRPr lang="en-GB" sz="1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GB" sz="10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32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909</TotalTime>
  <Words>628</Words>
  <Application>Microsoft Macintosh PowerPoint</Application>
  <PresentationFormat>On-screen Show (16:9)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Calibri Light</vt:lpstr>
      <vt:lpstr>Montserrat</vt:lpstr>
      <vt:lpstr>Montserrat Light</vt:lpstr>
      <vt:lpstr>Open Sans</vt:lpstr>
      <vt:lpstr>Open Sans Light</vt:lpstr>
      <vt:lpstr>Open Sans SemiBold</vt:lpstr>
      <vt:lpstr>OpenSans-Light</vt:lpstr>
      <vt:lpstr>Times New Roman</vt:lpstr>
      <vt:lpstr>Wingdings</vt:lpstr>
      <vt:lpstr>Thème Office</vt:lpstr>
      <vt:lpstr>Conception personnalisée</vt:lpstr>
      <vt:lpstr>PowerPoint Presentation</vt:lpstr>
      <vt:lpstr>LEARNING OUTCOMES</vt:lpstr>
      <vt:lpstr>Key questions in social science research</vt:lpstr>
      <vt:lpstr>Advocacy</vt:lpstr>
      <vt:lpstr>Advocate to…</vt:lpstr>
      <vt:lpstr>PowerPoint Presentation</vt:lpstr>
      <vt:lpstr>Group exercise: Who to engage with?</vt:lpstr>
      <vt:lpstr>Advocacy &amp; funding</vt:lpstr>
      <vt:lpstr>CASE STUDY</vt:lpstr>
      <vt:lpstr>SUMMARY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 </cp:lastModifiedBy>
  <cp:revision>21</cp:revision>
  <cp:lastPrinted>2022-03-21T12:05:02Z</cp:lastPrinted>
  <dcterms:created xsi:type="dcterms:W3CDTF">2022-03-21T09:09:42Z</dcterms:created>
  <dcterms:modified xsi:type="dcterms:W3CDTF">2022-05-10T06:10:42Z</dcterms:modified>
</cp:coreProperties>
</file>