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9" r:id="rId4"/>
    <p:sldId id="287" r:id="rId5"/>
    <p:sldId id="260" r:id="rId6"/>
    <p:sldId id="294" r:id="rId7"/>
    <p:sldId id="295" r:id="rId8"/>
    <p:sldId id="296" r:id="rId9"/>
    <p:sldId id="271" r:id="rId10"/>
    <p:sldId id="297" r:id="rId11"/>
    <p:sldId id="298" r:id="rId12"/>
    <p:sldId id="263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669"/>
    <a:srgbClr val="2F9C67"/>
    <a:srgbClr val="D90368"/>
    <a:srgbClr val="E4E6ED"/>
    <a:srgbClr val="7B6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2"/>
    <p:restoredTop sz="94674"/>
  </p:normalViewPr>
  <p:slideViewPr>
    <p:cSldViewPr snapToGrid="0" snapToObjects="1" showGuides="1">
      <p:cViewPr varScale="1">
        <p:scale>
          <a:sx n="130" d="100"/>
          <a:sy n="130" d="100"/>
        </p:scale>
        <p:origin x="192" y="376"/>
      </p:cViewPr>
      <p:guideLst>
        <p:guide orient="horz" pos="22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5FB7-AE7A-644D-9572-54AB9FD75633}" type="datetimeFigureOut">
              <a:t>5/10/22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CB56-0F3F-C84B-AA86-8857D567A56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53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4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16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93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8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46E275-F756-B54F-B064-666DB293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78E3EE0-6525-C74C-B657-6658108501C7}" type="datetimeFigureOut">
              <a:t>5/10/22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C191D6-7CD2-4147-8A8B-0427C9E0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4C85E-F58C-2242-9B63-FC203A3D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C7B9000-7EE9-434F-99E7-74615C45F7D6}" type="slidenum">
              <a:t>‹#›</a:t>
            </a:fld>
            <a:endParaRPr lang="fr-FR"/>
          </a:p>
        </p:txBody>
      </p:sp>
      <p:pic>
        <p:nvPicPr>
          <p:cNvPr id="8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80C7DE60-FD07-BF46-B454-A1802CF6C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23" y="211756"/>
            <a:ext cx="3648064" cy="559989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30A5BBB5-F030-A74C-9F3A-CF577125C3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82" r="782"/>
          <a:stretch/>
        </p:blipFill>
        <p:spPr>
          <a:xfrm>
            <a:off x="0" y="996132"/>
            <a:ext cx="9144000" cy="2361042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9774ACF8-263B-4D43-8400-0912E1FAC6FC}"/>
              </a:ext>
            </a:extLst>
          </p:cNvPr>
          <p:cNvSpPr txBox="1"/>
          <p:nvPr userDrawn="1"/>
        </p:nvSpPr>
        <p:spPr>
          <a:xfrm>
            <a:off x="400261" y="3558747"/>
            <a:ext cx="815714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Understanding behaviour in humanitarian/emergency response – models and theories</a:t>
            </a:r>
          </a:p>
        </p:txBody>
      </p:sp>
      <p:sp>
        <p:nvSpPr>
          <p:cNvPr id="12" name="docshape7">
            <a:extLst>
              <a:ext uri="{FF2B5EF4-FFF2-40B4-BE49-F238E27FC236}">
                <a16:creationId xmlns:a16="http://schemas.microsoft.com/office/drawing/2014/main" id="{DC7D3BC4-E2EB-1E44-8F2F-E32982A30D28}"/>
              </a:ext>
            </a:extLst>
          </p:cNvPr>
          <p:cNvSpPr>
            <a:spLocks/>
          </p:cNvSpPr>
          <p:nvPr userDrawn="1"/>
        </p:nvSpPr>
        <p:spPr bwMode="auto">
          <a:xfrm>
            <a:off x="0" y="982045"/>
            <a:ext cx="9144000" cy="45719"/>
          </a:xfrm>
          <a:prstGeom prst="rect">
            <a:avLst/>
          </a:prstGeom>
          <a:solidFill>
            <a:srgbClr val="2F9C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A887B5-B729-E548-B22A-F6F0B4F0314E}"/>
              </a:ext>
            </a:extLst>
          </p:cNvPr>
          <p:cNvSpPr txBox="1"/>
          <p:nvPr userDrawn="1"/>
        </p:nvSpPr>
        <p:spPr>
          <a:xfrm>
            <a:off x="395288" y="1011736"/>
            <a:ext cx="2841657" cy="369332"/>
          </a:xfrm>
          <a:prstGeom prst="rect">
            <a:avLst/>
          </a:prstGeom>
          <a:solidFill>
            <a:srgbClr val="2F9C67"/>
          </a:solidFill>
        </p:spPr>
        <p:txBody>
          <a:bodyPr wrap="none" lIns="72000" rIns="72000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  <a:latin typeface="Montserrat" pitchFamily="2" charset="77"/>
              </a:rPr>
              <a:t>MODULE 2, SESSION 2</a:t>
            </a:r>
          </a:p>
          <a:p>
            <a:r>
              <a:rPr lang="fr-FR" sz="800">
                <a:solidFill>
                  <a:schemeClr val="bg1"/>
                </a:solidFill>
                <a:latin typeface="Montserrat Light" pitchFamily="2" charset="77"/>
              </a:rPr>
              <a:t>COLLECTIVE SERVICE TRAINING IN SOCIAL SCIENCE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7CA6870-6C75-8D42-8F1A-BB2901580BDA}"/>
              </a:ext>
            </a:extLst>
          </p:cNvPr>
          <p:cNvGrpSpPr/>
          <p:nvPr userDrawn="1"/>
        </p:nvGrpSpPr>
        <p:grpSpPr>
          <a:xfrm>
            <a:off x="5608156" y="4577334"/>
            <a:ext cx="3373919" cy="499684"/>
            <a:chOff x="5608156" y="3987387"/>
            <a:chExt cx="3373919" cy="49968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715A103-6CEE-BE41-808A-9776BDE18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08156" y="4171951"/>
              <a:ext cx="610318" cy="18635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241C1A28-AC8A-D347-B323-A00CC184AE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89926" y="4105311"/>
              <a:ext cx="692149" cy="21602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F295797-25BE-5145-B863-A93BF32724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266608" y="4119751"/>
              <a:ext cx="855042" cy="20544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EF0C8DE1-78E1-B445-92F2-9E7E3B92DA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191586" y="3987387"/>
              <a:ext cx="1107193" cy="49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7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D6692-9E74-1748-86B6-9B719CAFA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2542CA-5541-AE4A-B08C-9764BCF87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A0A7F-FB23-C447-B19F-DBC9364A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1C4220-015B-2645-B74E-BE85EFAB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48615-2D48-5F46-A0C6-680AB730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179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BEE25-62BF-7148-9070-DF724CBB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876274-8257-134A-897A-5EE69877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886C65-CBE5-D24E-B9F2-C7A4DD51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A2C822-978E-F240-BF27-E14F2059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D4D95C-E195-2D4A-BDAB-5B79A728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299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843E0-B4CF-864B-B165-6D651F2C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1588C8-28FF-6F4F-BE8A-76CCC1947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DE21ED-418A-D04A-9081-63D6BFAC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806ED8-230D-DC48-8702-BDF6427D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A4A7ED-628A-7E4F-A0F1-62A7C87E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99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D73F2-0F42-0541-B5D2-783DC809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918D4D-BF7B-044C-9C48-0BDC5ED90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E267AC-FE8A-7E4C-899F-9858A95D1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B4026A-2AFC-464A-A94A-BD8CC380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7E5A0B-9367-554E-9810-9B9CAFFA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70AC87-3E59-5245-818F-6EF1EEB6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518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01B81-4FE5-C844-8451-CBCCC74E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4439D3-09A9-DD43-85EB-CA58ADCFE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CCF8CA-E84C-EC42-A49E-5F4B945FE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A9CAEB-4BAA-BB48-96E4-DDD70988F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78AFBD-2BDD-CE46-97A3-824721C3F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1BB9D8-C9AB-A348-86A8-611D2E79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5F3CF2-B8F1-194A-822B-37204783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949FC2-33C6-814D-909C-482A00E4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76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249E9-02A4-A74A-AE5B-35D3CB36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F1FF2F-7A8F-554F-97C4-46619CD2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525FB6-32B3-314B-A206-9AD6ADC4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B15A9-3154-C446-A1B4-169B60C1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76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97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0E80E9-1DAF-BF4E-96E6-61B4888B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6967B2-25D3-2B4D-AA82-5755D9E2C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6386E7-849A-F140-91AC-1D4D2C9D4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BA54C7-96AB-0047-A82F-7ECA2EAB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314723-D8B2-0C4E-A016-FE5218C4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9060E0-0F0B-8546-A9E0-74E2EADD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243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43366-661A-E04B-995E-A25C7617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F15828-2C45-974B-B3DD-2CD868E73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ED4B0C-F372-B74D-BB7E-EAC9867EB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F09FEB-0D05-6443-A7E9-68DDE77B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124F9D-2CE4-CB42-9CBD-35A386D5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A116A9-689B-5D42-ACEC-1F4858B3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312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412EE-9D06-4941-95DA-6228549E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EDC9A3-4DDF-1C4C-8A15-0C94FB96B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5FB318-24E1-1448-B1A5-FD95F9BE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747034-436A-4D49-9170-FD889C5B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BDBD06-C1D4-A34B-96BB-65B913A8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235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B3B259-1654-894C-BAC7-37EF10DA8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3C6E0F-AD87-9D41-AC13-A7B48DB05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DC3250-3C12-1B4B-A5E2-07F875DC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D302E2-ABA6-724B-9D77-64EB7CFC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1D9FA1-01CC-ED4E-A392-2F73CD07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8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5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50AFC060-56BB-684A-BF96-33ED1E4224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32601-92C5-FB47-9385-C112E4E42C1B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DADAD-AB9A-104F-A8BF-6AE380C2D5F6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3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53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43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11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60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01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8C12E-EC51-9B4C-8F1D-972D2A6352E0}" type="datetimeFigureOut">
              <a:t>5/10/22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80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67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rgbClr val="2F9C67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04669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406DD1-E112-9E47-A65C-841964A1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CB26E3-F185-7849-A3F2-136234646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766FAF-3C31-2743-830F-17E78CFB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9700A-5575-4944-8DB4-00964DB9EBCB}" type="datetimeFigureOut">
              <a:t>5/10/22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82D28-B658-C24F-A780-61844DB01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C94E7-4328-2045-AF7D-74D8F584B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42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3E9B2C-B85B-EA4B-98C7-FF8817E2EDB6}"/>
              </a:ext>
            </a:extLst>
          </p:cNvPr>
          <p:cNvSpPr/>
          <p:nvPr/>
        </p:nvSpPr>
        <p:spPr>
          <a:xfrm>
            <a:off x="275302" y="3529781"/>
            <a:ext cx="836725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5BF52-D48B-DB4D-AC67-008D58E3BC05}"/>
              </a:ext>
            </a:extLst>
          </p:cNvPr>
          <p:cNvSpPr txBox="1"/>
          <p:nvPr/>
        </p:nvSpPr>
        <p:spPr>
          <a:xfrm>
            <a:off x="275302" y="3539613"/>
            <a:ext cx="781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F9C6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Understanding behaviour in humanitarian/emergency response: Models and theories</a:t>
            </a:r>
          </a:p>
        </p:txBody>
      </p:sp>
    </p:spTree>
    <p:extLst>
      <p:ext uri="{BB962C8B-B14F-4D97-AF65-F5344CB8AC3E}">
        <p14:creationId xmlns:p14="http://schemas.microsoft.com/office/powerpoint/2010/main" val="118737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216A4-CA23-0747-B436-86F2A57F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3F72083-7124-5344-BC16-58AAA29F1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84787"/>
            <a:ext cx="3943350" cy="3263504"/>
          </a:xfrm>
        </p:spPr>
        <p:txBody>
          <a:bodyPr>
            <a:noAutofit/>
          </a:bodyPr>
          <a:lstStyle/>
          <a:p>
            <a:r>
              <a:rPr lang="fr-FR"/>
              <a:t>Brief is based on rapid review of the published </a:t>
            </a:r>
            <a:br>
              <a:rPr lang="fr-FR"/>
            </a:br>
            <a:r>
              <a:rPr lang="fr-FR"/>
              <a:t>and grey literature, past experience, and informal discussions with colleagues</a:t>
            </a:r>
          </a:p>
          <a:p>
            <a:r>
              <a:rPr lang="fr-FR"/>
              <a:t>Example key consideration:</a:t>
            </a:r>
          </a:p>
          <a:p>
            <a:pPr marL="403225" indent="-223838">
              <a:spcBef>
                <a:spcPts val="300"/>
              </a:spcBef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One cultural belief among some communities </a:t>
            </a:r>
            <a:br>
              <a:rPr lang="fr-FR"/>
            </a:br>
            <a:r>
              <a:rPr lang="fr-FR"/>
              <a:t>in the province is that disrespecting or angering the deceased can cause problems in your life</a:t>
            </a:r>
          </a:p>
          <a:p>
            <a:pPr marL="403225" indent="-223838">
              <a:spcBef>
                <a:spcPts val="300"/>
              </a:spcBef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Therefore, both biomedical and spiritual/cultural aspects should be considered in health programming</a:t>
            </a:r>
          </a:p>
          <a:p>
            <a:pPr marL="403225" indent="-223838">
              <a:spcBef>
                <a:spcPts val="300"/>
              </a:spcBef>
              <a:buClr>
                <a:srgbClr val="2F9C67"/>
              </a:buClr>
              <a:buSzPct val="70000"/>
              <a:buFont typeface="Wingdings" pitchFamily="2" charset="2"/>
              <a:buChar char="Ø"/>
            </a:pPr>
            <a:endParaRPr lang="fr-FR"/>
          </a:p>
          <a:p>
            <a:pPr marL="6350" indent="0">
              <a:lnSpc>
                <a:spcPts val="900"/>
              </a:lnSpc>
              <a:spcBef>
                <a:spcPts val="300"/>
              </a:spcBef>
              <a:buClr>
                <a:srgbClr val="2F9C67"/>
              </a:buClr>
              <a:buSzPct val="70000"/>
              <a:buNone/>
            </a:pPr>
            <a:r>
              <a:rPr lang="fr-FR" sz="800" i="1">
                <a:solidFill>
                  <a:srgbClr val="204669"/>
                </a:solidFill>
              </a:rPr>
              <a:t>https://www.socialscienceinaction.org/resources/key-considerations-health-seeking-behaviours-equateur-province-drc/ </a:t>
            </a:r>
          </a:p>
          <a:p>
            <a:pPr marL="403225" indent="-223838">
              <a:spcBef>
                <a:spcPts val="300"/>
              </a:spcBef>
              <a:buClr>
                <a:srgbClr val="2F9C67"/>
              </a:buClr>
              <a:buSzPct val="70000"/>
              <a:buFont typeface="Wingdings" pitchFamily="2" charset="2"/>
              <a:buChar char="Ø"/>
            </a:pPr>
            <a:endParaRPr lang="fr-FR"/>
          </a:p>
        </p:txBody>
      </p:sp>
      <p:cxnSp>
        <p:nvCxnSpPr>
          <p:cNvPr id="3" name="Straight Connector 55">
            <a:extLst>
              <a:ext uri="{FF2B5EF4-FFF2-40B4-BE49-F238E27FC236}">
                <a16:creationId xmlns:a16="http://schemas.microsoft.com/office/drawing/2014/main" id="{4FEF96E6-035D-964C-AE90-8AA53670C685}"/>
              </a:ext>
            </a:extLst>
          </p:cNvPr>
          <p:cNvCxnSpPr/>
          <p:nvPr/>
        </p:nvCxnSpPr>
        <p:spPr>
          <a:xfrm>
            <a:off x="648261" y="929853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CCE3DE1-5B3F-BD43-9230-488F22F0F452}"/>
              </a:ext>
            </a:extLst>
          </p:cNvPr>
          <p:cNvSpPr txBox="1"/>
          <p:nvPr/>
        </p:nvSpPr>
        <p:spPr>
          <a:xfrm>
            <a:off x="725714" y="1059543"/>
            <a:ext cx="384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204669"/>
                </a:solidFill>
                <a:latin typeface="Montserrat SemiBold" pitchFamily="2" charset="77"/>
                <a:cs typeface="Arial" panose="020B0604020202020204" pitchFamily="34" charset="0"/>
              </a:rPr>
              <a:t>SSHAP BRIEFING ON THE CONTEXT OF HEALTH-SEEKING BEHAVIOURS IN ÉQUATEUR PROVINCE, DRC</a:t>
            </a:r>
            <a:endParaRPr lang="fr-FR" sz="1000" b="1">
              <a:solidFill>
                <a:srgbClr val="204669"/>
              </a:solidFill>
              <a:latin typeface="Montserrat SemiBold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B1E44-E392-614A-9200-8B6112D14F56}"/>
              </a:ext>
            </a:extLst>
          </p:cNvPr>
          <p:cNvSpPr/>
          <p:nvPr/>
        </p:nvSpPr>
        <p:spPr>
          <a:xfrm>
            <a:off x="4807974" y="929854"/>
            <a:ext cx="3864312" cy="3395404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BF2926-7EFA-884D-83E1-05ABC756E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" r="2770"/>
          <a:stretch/>
        </p:blipFill>
        <p:spPr>
          <a:xfrm>
            <a:off x="4955167" y="1095438"/>
            <a:ext cx="3560464" cy="30770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292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216A4-CA23-0747-B436-86F2A57F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3F72083-7124-5344-BC16-58AAA29F1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8387"/>
            <a:ext cx="6156779" cy="3263504"/>
          </a:xfrm>
        </p:spPr>
        <p:txBody>
          <a:bodyPr>
            <a:noAutofit/>
          </a:bodyPr>
          <a:lstStyle/>
          <a:p>
            <a:r>
              <a:rPr lang="fr-FR"/>
              <a:t>Understanding behaviour is of critical importance during a humanitarian emergency.</a:t>
            </a:r>
          </a:p>
          <a:p>
            <a:r>
              <a:rPr lang="fr-FR"/>
              <a:t>There are a number of models or theories that social science uses to understand why people do the things they do.</a:t>
            </a:r>
          </a:p>
          <a:p>
            <a:r>
              <a:rPr lang="fr-FR"/>
              <a:t>The </a:t>
            </a:r>
            <a:r>
              <a:rPr lang="fr-FR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Ecological Mode</a:t>
            </a:r>
            <a:r>
              <a:rPr lang="fr-FR"/>
              <a:t>l considers the different levels of personal and environmental factors that determine behaviours.</a:t>
            </a:r>
          </a:p>
          <a:p>
            <a:r>
              <a:rPr lang="fr-FR"/>
              <a:t>The </a:t>
            </a:r>
            <a:r>
              <a:rPr lang="fr-FR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Behavioural Drivers Model</a:t>
            </a:r>
            <a:r>
              <a:rPr lang="fr-FR"/>
              <a:t> assesses a wide range of behavioural drivers – including behavioural, sociological and environmental – and provides guidance on how to operationalize theory to practice.</a:t>
            </a:r>
          </a:p>
        </p:txBody>
      </p:sp>
      <p:cxnSp>
        <p:nvCxnSpPr>
          <p:cNvPr id="3" name="Straight Connector 55">
            <a:extLst>
              <a:ext uri="{FF2B5EF4-FFF2-40B4-BE49-F238E27FC236}">
                <a16:creationId xmlns:a16="http://schemas.microsoft.com/office/drawing/2014/main" id="{4FEF96E6-035D-964C-AE90-8AA53670C685}"/>
              </a:ext>
            </a:extLst>
          </p:cNvPr>
          <p:cNvCxnSpPr/>
          <p:nvPr/>
        </p:nvCxnSpPr>
        <p:spPr>
          <a:xfrm>
            <a:off x="648261" y="929853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65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42F09-33D9-1F4E-9FB8-47778B6A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424732"/>
          </a:xfrm>
        </p:spPr>
        <p:txBody>
          <a:bodyPr/>
          <a:lstStyle/>
          <a:p>
            <a:r>
              <a:rPr lang="fr-FR"/>
              <a:t>LEARNING OUTCOMES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1F27E5-375B-8442-A4DC-9FCE040E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en-GB" dirty="0"/>
              <a:t>Become familiar with decision-making and behavioural theories/models, </a:t>
            </a:r>
            <a:br>
              <a:rPr lang="en-GB" dirty="0"/>
            </a:br>
            <a:r>
              <a:rPr lang="en-GB" dirty="0"/>
              <a:t>including the Behavioural Drivers Model (BDM)</a:t>
            </a:r>
          </a:p>
        </p:txBody>
      </p:sp>
    </p:spTree>
    <p:extLst>
      <p:ext uri="{BB962C8B-B14F-4D97-AF65-F5344CB8AC3E}">
        <p14:creationId xmlns:p14="http://schemas.microsoft.com/office/powerpoint/2010/main" val="10755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4827E-2EE0-224B-88F0-B042DBB4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Key questions in social science research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417AAFB-B95C-994E-97C4-F7B39F2229F6}"/>
              </a:ext>
            </a:extLst>
          </p:cNvPr>
          <p:cNvGrpSpPr/>
          <p:nvPr/>
        </p:nvGrpSpPr>
        <p:grpSpPr>
          <a:xfrm>
            <a:off x="2215379" y="1132113"/>
            <a:ext cx="4932907" cy="3341189"/>
            <a:chOff x="2215379" y="1132113"/>
            <a:chExt cx="4932907" cy="33411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0264C4-ECED-3A44-9FBC-9E301B937E50}"/>
                </a:ext>
              </a:extLst>
            </p:cNvPr>
            <p:cNvSpPr/>
            <p:nvPr/>
          </p:nvSpPr>
          <p:spPr>
            <a:xfrm>
              <a:off x="3760932" y="3077987"/>
              <a:ext cx="3387354" cy="488201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6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this information goes back to communities? To inform community-level actions and decision-making of the broader response?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5491B-A7C6-2B4F-AD08-9AD4D0A97587}"/>
                </a:ext>
              </a:extLst>
            </p:cNvPr>
            <p:cNvSpPr/>
            <p:nvPr/>
          </p:nvSpPr>
          <p:spPr>
            <a:xfrm>
              <a:off x="3760932" y="2632537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5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methodology and tools should be used to collect and analyse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3B6D42-0B40-CA46-A22B-001A67B5B5C7}"/>
                </a:ext>
              </a:extLst>
            </p:cNvPr>
            <p:cNvSpPr/>
            <p:nvPr/>
          </p:nvSpPr>
          <p:spPr>
            <a:xfrm>
              <a:off x="3760932" y="4109684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8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track the information used to ensure that it effectively contributes to operational and strategic priorities?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1AF4C-F4C1-504C-9057-DA23A1D185D8}"/>
                </a:ext>
              </a:extLst>
            </p:cNvPr>
            <p:cNvSpPr/>
            <p:nvPr/>
          </p:nvSpPr>
          <p:spPr>
            <a:xfrm>
              <a:off x="3760932" y="2304478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4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can collect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264384-3DA6-D04A-8F88-383001CDAD20}"/>
                </a:ext>
              </a:extLst>
            </p:cNvPr>
            <p:cNvSpPr/>
            <p:nvPr/>
          </p:nvSpPr>
          <p:spPr>
            <a:xfrm>
              <a:off x="3760932" y="1840161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3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Does this information already exist? Is there a related needs assessment or study?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4776CA-0C54-1A4D-B2E1-85C2A1C8D87D}"/>
                </a:ext>
              </a:extLst>
            </p:cNvPr>
            <p:cNvSpPr/>
            <p:nvPr/>
          </p:nvSpPr>
          <p:spPr>
            <a:xfrm>
              <a:off x="3760932" y="1159934"/>
              <a:ext cx="3387354" cy="211203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information is needed?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EBB79E-1532-4548-AF15-4FA509B10429}"/>
                </a:ext>
              </a:extLst>
            </p:cNvPr>
            <p:cNvSpPr/>
            <p:nvPr/>
          </p:nvSpPr>
          <p:spPr>
            <a:xfrm>
              <a:off x="2215379" y="1132113"/>
              <a:ext cx="1070638" cy="3341189"/>
            </a:xfrm>
            <a:prstGeom prst="rect">
              <a:avLst/>
            </a:prstGeom>
            <a:solidFill>
              <a:srgbClr val="20466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rgbClr val="FFFFFF"/>
                  </a:solidFill>
                  <a:effectLst/>
                  <a:latin typeface="Open Sans Semibold" panose="020B0606030504020204" pitchFamily="34" charset="0"/>
                  <a:ea typeface="OpenSans-Light" panose="020B0606030504020204" pitchFamily="34" charset="0"/>
                </a:rPr>
                <a:t>DATA TO ACTION:</a:t>
              </a:r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 </a:t>
              </a:r>
              <a:b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</a:b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Key questions in social science research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rPr>
                <a:t> 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AA4F4E-16B8-D248-B289-BD228E162B4E}"/>
                </a:ext>
              </a:extLst>
            </p:cNvPr>
            <p:cNvSpPr/>
            <p:nvPr/>
          </p:nvSpPr>
          <p:spPr>
            <a:xfrm>
              <a:off x="3760932" y="1502319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2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needs this information?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5E5A3B03-00EC-EA45-91BE-AE0844467961}"/>
                </a:ext>
              </a:extLst>
            </p:cNvPr>
            <p:cNvCxnSpPr/>
            <p:nvPr/>
          </p:nvCxnSpPr>
          <p:spPr>
            <a:xfrm>
              <a:off x="3281616" y="2892950"/>
              <a:ext cx="25286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2D901A6-DFDE-C84C-AE6A-3D1EC81A7F02}"/>
                </a:ext>
              </a:extLst>
            </p:cNvPr>
            <p:cNvCxnSpPr/>
            <p:nvPr/>
          </p:nvCxnSpPr>
          <p:spPr>
            <a:xfrm flipV="1">
              <a:off x="3535947" y="1278849"/>
              <a:ext cx="0" cy="3002228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F79861C-4E63-344C-9817-0458D336A910}"/>
                </a:ext>
              </a:extLst>
            </p:cNvPr>
            <p:cNvCxnSpPr/>
            <p:nvPr/>
          </p:nvCxnSpPr>
          <p:spPr>
            <a:xfrm>
              <a:off x="3535947" y="127884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F0C2B6AF-F7E4-704C-AFAE-DB17E50F62B8}"/>
                </a:ext>
              </a:extLst>
            </p:cNvPr>
            <p:cNvCxnSpPr/>
            <p:nvPr/>
          </p:nvCxnSpPr>
          <p:spPr>
            <a:xfrm>
              <a:off x="3535947" y="4282056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28FF6BD-C7CF-444B-A86D-30CD160B44D7}"/>
                </a:ext>
              </a:extLst>
            </p:cNvPr>
            <p:cNvCxnSpPr/>
            <p:nvPr/>
          </p:nvCxnSpPr>
          <p:spPr>
            <a:xfrm flipH="1">
              <a:off x="3535947" y="161145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63C4238E-6F5B-AC43-BFA0-ABD082F953C5}"/>
                </a:ext>
              </a:extLst>
            </p:cNvPr>
            <p:cNvCxnSpPr/>
            <p:nvPr/>
          </p:nvCxnSpPr>
          <p:spPr>
            <a:xfrm flipH="1">
              <a:off x="3535947" y="201253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E54A063-055F-A946-89B8-CF45246784E3}"/>
                </a:ext>
              </a:extLst>
            </p:cNvPr>
            <p:cNvCxnSpPr/>
            <p:nvPr/>
          </p:nvCxnSpPr>
          <p:spPr>
            <a:xfrm flipH="1">
              <a:off x="3535947" y="240382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693B02D-7805-4348-A85C-23D4395C5553}"/>
                </a:ext>
              </a:extLst>
            </p:cNvPr>
            <p:cNvCxnSpPr/>
            <p:nvPr/>
          </p:nvCxnSpPr>
          <p:spPr>
            <a:xfrm flipH="1">
              <a:off x="3535947" y="276577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440C05D-6EA5-9240-A73E-FA6CBAE03684}"/>
                </a:ext>
              </a:extLst>
            </p:cNvPr>
            <p:cNvSpPr/>
            <p:nvPr/>
          </p:nvSpPr>
          <p:spPr>
            <a:xfrm>
              <a:off x="3760932" y="3649910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7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the information is used to make operational and/or strategic decisions?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F3E2474-C457-C74F-851F-13935DA42E8D}"/>
                </a:ext>
              </a:extLst>
            </p:cNvPr>
            <p:cNvCxnSpPr/>
            <p:nvPr/>
          </p:nvCxnSpPr>
          <p:spPr>
            <a:xfrm flipH="1">
              <a:off x="3535947" y="3294030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A91C7C8-D6E0-0F44-92C4-424EDF1BAB72}"/>
                </a:ext>
              </a:extLst>
            </p:cNvPr>
            <p:cNvCxnSpPr/>
            <p:nvPr/>
          </p:nvCxnSpPr>
          <p:spPr>
            <a:xfrm flipH="1">
              <a:off x="3535947" y="3861411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1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1F142-E13E-F548-B7C2-6858C7AB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The role of behaviour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C7E8B-9B14-FE42-B9BC-D3FB0C984022}"/>
              </a:ext>
            </a:extLst>
          </p:cNvPr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370C2-AF2E-444B-8B1E-A1A47224D728}"/>
              </a:ext>
            </a:extLst>
          </p:cNvPr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5A0A013-6164-5F4F-A6B2-8956495E95A8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59F365-9165-2E47-9DD6-EAAB16D2B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653" y="643071"/>
            <a:ext cx="716698" cy="1056186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1ED7DF2-0A9F-C849-B119-5DD33C65E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Define in your own words what ‘behaviour’ is and how it plays a role </a:t>
            </a:r>
            <a:br>
              <a:rPr lang="fr-FR"/>
            </a:br>
            <a:r>
              <a:rPr lang="fr-FR"/>
              <a:t>in a health emergency or humanitarian crisis. </a:t>
            </a:r>
          </a:p>
          <a:p>
            <a:r>
              <a:rPr lang="fr-FR"/>
              <a:t>What sort of ‘behaviours’ might we be interested in changing in our work?</a:t>
            </a:r>
          </a:p>
          <a:p>
            <a:endParaRPr lang="fr-FR"/>
          </a:p>
        </p:txBody>
      </p:sp>
      <p:sp>
        <p:nvSpPr>
          <p:cNvPr id="14" name="Rectangle : avec coins arrondis en diagonale 13">
            <a:extLst>
              <a:ext uri="{FF2B5EF4-FFF2-40B4-BE49-F238E27FC236}">
                <a16:creationId xmlns:a16="http://schemas.microsoft.com/office/drawing/2014/main" id="{82F32B70-5840-0343-AE79-0873478CDD88}"/>
              </a:ext>
            </a:extLst>
          </p:cNvPr>
          <p:cNvSpPr/>
          <p:nvPr/>
        </p:nvSpPr>
        <p:spPr>
          <a:xfrm>
            <a:off x="725474" y="2667630"/>
            <a:ext cx="6393243" cy="1571862"/>
          </a:xfrm>
          <a:prstGeom prst="round2DiagRect">
            <a:avLst/>
          </a:prstGeom>
          <a:solidFill>
            <a:srgbClr val="20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5C6E58-D43A-DA4C-B6C4-F9B96FA47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905" y="1434804"/>
            <a:ext cx="622774" cy="605943"/>
          </a:xfrm>
          <a:prstGeom prst="rect">
            <a:avLst/>
          </a:prstGeom>
        </p:spPr>
      </p:pic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D4FC615E-5E22-9B4F-8E27-0C400D8FDAF4}"/>
              </a:ext>
            </a:extLst>
          </p:cNvPr>
          <p:cNvSpPr txBox="1">
            <a:spLocks/>
          </p:cNvSpPr>
          <p:nvPr/>
        </p:nvSpPr>
        <p:spPr>
          <a:xfrm>
            <a:off x="720904" y="2332590"/>
            <a:ext cx="7278582" cy="1863820"/>
          </a:xfrm>
          <a:custGeom>
            <a:avLst/>
            <a:gdLst>
              <a:gd name="connsiteX0" fmla="*/ 0 w 5282623"/>
              <a:gd name="connsiteY0" fmla="*/ 0 h 1823682"/>
              <a:gd name="connsiteX1" fmla="*/ 5282623 w 5282623"/>
              <a:gd name="connsiteY1" fmla="*/ 0 h 1823682"/>
              <a:gd name="connsiteX2" fmla="*/ 5282623 w 5282623"/>
              <a:gd name="connsiteY2" fmla="*/ 1823682 h 1823682"/>
              <a:gd name="connsiteX3" fmla="*/ 0 w 5282623"/>
              <a:gd name="connsiteY3" fmla="*/ 1823682 h 1823682"/>
              <a:gd name="connsiteX4" fmla="*/ 0 w 5282623"/>
              <a:gd name="connsiteY4" fmla="*/ 0 h 1823682"/>
              <a:gd name="connsiteX0" fmla="*/ 0 w 5282623"/>
              <a:gd name="connsiteY0" fmla="*/ 6774 h 1823682"/>
              <a:gd name="connsiteX1" fmla="*/ 5282623 w 5282623"/>
              <a:gd name="connsiteY1" fmla="*/ 0 h 1823682"/>
              <a:gd name="connsiteX2" fmla="*/ 5282623 w 5282623"/>
              <a:gd name="connsiteY2" fmla="*/ 1823682 h 1823682"/>
              <a:gd name="connsiteX3" fmla="*/ 0 w 5282623"/>
              <a:gd name="connsiteY3" fmla="*/ 1823682 h 1823682"/>
              <a:gd name="connsiteX4" fmla="*/ 0 w 5282623"/>
              <a:gd name="connsiteY4" fmla="*/ 6774 h 1823682"/>
              <a:gd name="connsiteX0" fmla="*/ 6094 w 5288717"/>
              <a:gd name="connsiteY0" fmla="*/ 6774 h 1823682"/>
              <a:gd name="connsiteX1" fmla="*/ 0 w 5288717"/>
              <a:gd name="connsiteY1" fmla="*/ 3320 h 1823682"/>
              <a:gd name="connsiteX2" fmla="*/ 5288717 w 5288717"/>
              <a:gd name="connsiteY2" fmla="*/ 0 h 1823682"/>
              <a:gd name="connsiteX3" fmla="*/ 5288717 w 5288717"/>
              <a:gd name="connsiteY3" fmla="*/ 1823682 h 1823682"/>
              <a:gd name="connsiteX4" fmla="*/ 6094 w 5288717"/>
              <a:gd name="connsiteY4" fmla="*/ 1823682 h 1823682"/>
              <a:gd name="connsiteX5" fmla="*/ 6094 w 5288717"/>
              <a:gd name="connsiteY5" fmla="*/ 6774 h 1823682"/>
              <a:gd name="connsiteX0" fmla="*/ 1452 w 5288717"/>
              <a:gd name="connsiteY0" fmla="*/ 271347 h 1823682"/>
              <a:gd name="connsiteX1" fmla="*/ 0 w 5288717"/>
              <a:gd name="connsiteY1" fmla="*/ 3320 h 1823682"/>
              <a:gd name="connsiteX2" fmla="*/ 5288717 w 5288717"/>
              <a:gd name="connsiteY2" fmla="*/ 0 h 1823682"/>
              <a:gd name="connsiteX3" fmla="*/ 5288717 w 5288717"/>
              <a:gd name="connsiteY3" fmla="*/ 1823682 h 1823682"/>
              <a:gd name="connsiteX4" fmla="*/ 6094 w 5288717"/>
              <a:gd name="connsiteY4" fmla="*/ 1823682 h 1823682"/>
              <a:gd name="connsiteX5" fmla="*/ 1452 w 5288717"/>
              <a:gd name="connsiteY5" fmla="*/ 271347 h 1823682"/>
              <a:gd name="connsiteX0" fmla="*/ 1452 w 5288717"/>
              <a:gd name="connsiteY0" fmla="*/ 271347 h 1823682"/>
              <a:gd name="connsiteX1" fmla="*/ 0 w 5288717"/>
              <a:gd name="connsiteY1" fmla="*/ 3320 h 1823682"/>
              <a:gd name="connsiteX2" fmla="*/ 171740 w 5288717"/>
              <a:gd name="connsiteY2" fmla="*/ 3320 h 1823682"/>
              <a:gd name="connsiteX3" fmla="*/ 5288717 w 5288717"/>
              <a:gd name="connsiteY3" fmla="*/ 0 h 1823682"/>
              <a:gd name="connsiteX4" fmla="*/ 5288717 w 5288717"/>
              <a:gd name="connsiteY4" fmla="*/ 1823682 h 1823682"/>
              <a:gd name="connsiteX5" fmla="*/ 6094 w 5288717"/>
              <a:gd name="connsiteY5" fmla="*/ 1823682 h 1823682"/>
              <a:gd name="connsiteX6" fmla="*/ 1452 w 5288717"/>
              <a:gd name="connsiteY6" fmla="*/ 271347 h 1823682"/>
              <a:gd name="connsiteX0" fmla="*/ 0 w 5287265"/>
              <a:gd name="connsiteY0" fmla="*/ 271347 h 1823682"/>
              <a:gd name="connsiteX1" fmla="*/ 58889 w 5287265"/>
              <a:gd name="connsiteY1" fmla="*/ 49736 h 1823682"/>
              <a:gd name="connsiteX2" fmla="*/ 170288 w 5287265"/>
              <a:gd name="connsiteY2" fmla="*/ 3320 h 1823682"/>
              <a:gd name="connsiteX3" fmla="*/ 5287265 w 5287265"/>
              <a:gd name="connsiteY3" fmla="*/ 0 h 1823682"/>
              <a:gd name="connsiteX4" fmla="*/ 5287265 w 5287265"/>
              <a:gd name="connsiteY4" fmla="*/ 1823682 h 1823682"/>
              <a:gd name="connsiteX5" fmla="*/ 4642 w 5287265"/>
              <a:gd name="connsiteY5" fmla="*/ 1823682 h 1823682"/>
              <a:gd name="connsiteX6" fmla="*/ 0 w 5287265"/>
              <a:gd name="connsiteY6" fmla="*/ 271347 h 18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7265" h="1823682">
                <a:moveTo>
                  <a:pt x="0" y="271347"/>
                </a:moveTo>
                <a:lnTo>
                  <a:pt x="58889" y="49736"/>
                </a:lnTo>
                <a:lnTo>
                  <a:pt x="170288" y="3320"/>
                </a:lnTo>
                <a:lnTo>
                  <a:pt x="5287265" y="0"/>
                </a:lnTo>
                <a:lnTo>
                  <a:pt x="5287265" y="1823682"/>
                </a:lnTo>
                <a:lnTo>
                  <a:pt x="4642" y="1823682"/>
                </a:lnTo>
                <a:cubicBezTo>
                  <a:pt x="3095" y="1306237"/>
                  <a:pt x="1547" y="788792"/>
                  <a:pt x="0" y="271347"/>
                </a:cubicBezTo>
                <a:close/>
              </a:path>
            </a:pathLst>
          </a:custGeom>
          <a:noFill/>
        </p:spPr>
        <p:txBody>
          <a:bodyPr vert="horz" wrap="square" lIns="180000" tIns="503999" rIns="180000" bIns="180000" rtlCol="0">
            <a:sp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04669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04669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04669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04669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4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Behaviour related to health or well-being includes actions taken by individuals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that may be intentional or unintentional and that can promote or lessen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the health or well-being of the individual or others. </a:t>
            </a:r>
          </a:p>
          <a:p>
            <a:pPr marL="0" indent="0">
              <a:lnSpc>
                <a:spcPts val="1740"/>
              </a:lnSpc>
              <a:buNone/>
            </a:pPr>
            <a:r>
              <a:rPr lang="en-GB" i="1" dirty="0">
                <a:solidFill>
                  <a:schemeClr val="bg1"/>
                </a:solidFill>
              </a:rPr>
              <a:t>E.g. Wearing a face mask, washing hands, treating water with chlorine, </a:t>
            </a:r>
            <a:br>
              <a:rPr lang="en-GB" i="1" dirty="0">
                <a:solidFill>
                  <a:schemeClr val="bg1"/>
                </a:solidFill>
              </a:rPr>
            </a:br>
            <a:r>
              <a:rPr lang="en-GB" i="1" dirty="0">
                <a:solidFill>
                  <a:schemeClr val="bg1"/>
                </a:solidFill>
              </a:rPr>
              <a:t>seeking treatment at the local health facility level, etc.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33FF75-8589-1946-A257-2F6250163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182" y="3579813"/>
            <a:ext cx="787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5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1F142-E13E-F548-B7C2-6858C7AB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The Social Ecological Model (SEM)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C7E8B-9B14-FE42-B9BC-D3FB0C984022}"/>
              </a:ext>
            </a:extLst>
          </p:cNvPr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370C2-AF2E-444B-8B1E-A1A47224D728}"/>
              </a:ext>
            </a:extLst>
          </p:cNvPr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Espace réservé du contenu 7">
            <a:extLst>
              <a:ext uri="{FF2B5EF4-FFF2-40B4-BE49-F238E27FC236}">
                <a16:creationId xmlns:a16="http://schemas.microsoft.com/office/drawing/2014/main" id="{78EF2730-8E0E-9546-93FD-6BDC4451F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31990" y="1654969"/>
            <a:ext cx="6080020" cy="2692400"/>
          </a:xfr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8A89E5F1-9059-5C48-A1F5-02253BCDD4DB}"/>
              </a:ext>
            </a:extLst>
          </p:cNvPr>
          <p:cNvGrpSpPr/>
          <p:nvPr/>
        </p:nvGrpSpPr>
        <p:grpSpPr>
          <a:xfrm>
            <a:off x="5169624" y="1992255"/>
            <a:ext cx="1374140" cy="1826260"/>
            <a:chOff x="7285591" y="1909128"/>
            <a:chExt cx="1374140" cy="1826260"/>
          </a:xfrm>
        </p:grpSpPr>
        <p:sp>
          <p:nvSpPr>
            <p:cNvPr id="22" name="Zone de texte 25">
              <a:extLst>
                <a:ext uri="{FF2B5EF4-FFF2-40B4-BE49-F238E27FC236}">
                  <a16:creationId xmlns:a16="http://schemas.microsoft.com/office/drawing/2014/main" id="{3420C976-6DBB-194A-8CA1-AC535E8E09F4}"/>
                </a:ext>
              </a:extLst>
            </p:cNvPr>
            <p:cNvSpPr txBox="1"/>
            <p:nvPr/>
          </p:nvSpPr>
          <p:spPr>
            <a:xfrm>
              <a:off x="7285591" y="1909128"/>
              <a:ext cx="1373505" cy="311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US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POLICY/ENABLING ENVIRONMENT 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  <a:p>
              <a:pPr algn="r">
                <a:lnSpc>
                  <a:spcPts val="800"/>
                </a:lnSpc>
              </a:pPr>
              <a:r>
                <a:rPr lang="en-US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(national, state, local laws)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23" name="Zone de texte 33">
              <a:extLst>
                <a:ext uri="{FF2B5EF4-FFF2-40B4-BE49-F238E27FC236}">
                  <a16:creationId xmlns:a16="http://schemas.microsoft.com/office/drawing/2014/main" id="{073807C2-E44B-AF4F-8E4E-5CF86FA8032E}"/>
                </a:ext>
              </a:extLst>
            </p:cNvPr>
            <p:cNvSpPr txBox="1"/>
            <p:nvPr/>
          </p:nvSpPr>
          <p:spPr>
            <a:xfrm>
              <a:off x="7788511" y="2304098"/>
              <a:ext cx="871220" cy="311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US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ORGANIZATIONAL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  <a:p>
              <a:pPr algn="r">
                <a:lnSpc>
                  <a:spcPts val="800"/>
                </a:lnSpc>
              </a:pPr>
              <a:r>
                <a:rPr lang="en-US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(organizations and social institutions)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24" name="Zone de texte 34">
              <a:extLst>
                <a:ext uri="{FF2B5EF4-FFF2-40B4-BE49-F238E27FC236}">
                  <a16:creationId xmlns:a16="http://schemas.microsoft.com/office/drawing/2014/main" id="{CB62665B-118C-5340-8496-64A0B3EBEDFB}"/>
                </a:ext>
              </a:extLst>
            </p:cNvPr>
            <p:cNvSpPr txBox="1"/>
            <p:nvPr/>
          </p:nvSpPr>
          <p:spPr>
            <a:xfrm>
              <a:off x="7410051" y="2688273"/>
              <a:ext cx="1249680" cy="311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fr-CH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COMMUNITY 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  <a:p>
              <a:pPr algn="r">
                <a:lnSpc>
                  <a:spcPts val="800"/>
                </a:lnSpc>
              </a:pPr>
              <a:r>
                <a:rPr lang="fr-CH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(relationships between  organizations)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25" name="Zone de texte 37">
              <a:extLst>
                <a:ext uri="{FF2B5EF4-FFF2-40B4-BE49-F238E27FC236}">
                  <a16:creationId xmlns:a16="http://schemas.microsoft.com/office/drawing/2014/main" id="{A3931774-986B-AF41-8D15-46D8B3D4BD68}"/>
                </a:ext>
              </a:extLst>
            </p:cNvPr>
            <p:cNvSpPr txBox="1"/>
            <p:nvPr/>
          </p:nvSpPr>
          <p:spPr>
            <a:xfrm>
              <a:off x="7788511" y="3040063"/>
              <a:ext cx="871220" cy="311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fr-CH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INTERPERSONAL (families, friends, social networks)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26" name="Zone de texte 39">
              <a:extLst>
                <a:ext uri="{FF2B5EF4-FFF2-40B4-BE49-F238E27FC236}">
                  <a16:creationId xmlns:a16="http://schemas.microsoft.com/office/drawing/2014/main" id="{FC2063FB-6D65-B54C-B206-916DCBEC640A}"/>
                </a:ext>
              </a:extLst>
            </p:cNvPr>
            <p:cNvSpPr txBox="1"/>
            <p:nvPr/>
          </p:nvSpPr>
          <p:spPr>
            <a:xfrm>
              <a:off x="7328771" y="3424238"/>
              <a:ext cx="1330960" cy="311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fr-CH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INDIVIDUAL </a:t>
              </a:r>
              <a:br>
                <a:rPr lang="fr-CH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</a:br>
              <a:r>
                <a:rPr lang="fr-CH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(knowledge, attitudes, behaviours)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5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1F142-E13E-F548-B7C2-6858C7AB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Revisiting the Behavioural Drivers 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C7E8B-9B14-FE42-B9BC-D3FB0C984022}"/>
              </a:ext>
            </a:extLst>
          </p:cNvPr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370C2-AF2E-444B-8B1E-A1A47224D728}"/>
              </a:ext>
            </a:extLst>
          </p:cNvPr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Espace réservé du contenu 8">
            <a:extLst>
              <a:ext uri="{FF2B5EF4-FFF2-40B4-BE49-F238E27FC236}">
                <a16:creationId xmlns:a16="http://schemas.microsoft.com/office/drawing/2014/main" id="{69596234-5DD8-3B4B-A9A0-3CFCA4822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605926" y="1703782"/>
            <a:ext cx="5932147" cy="2133600"/>
          </a:xfrm>
          <a:noFill/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29178339-EFD2-6A40-A6EF-773E16424E4E}"/>
              </a:ext>
            </a:extLst>
          </p:cNvPr>
          <p:cNvGrpSpPr/>
          <p:nvPr/>
        </p:nvGrpSpPr>
        <p:grpSpPr>
          <a:xfrm>
            <a:off x="2629004" y="2435948"/>
            <a:ext cx="3756025" cy="1208952"/>
            <a:chOff x="2629004" y="2435948"/>
            <a:chExt cx="3756025" cy="1208952"/>
          </a:xfrm>
        </p:grpSpPr>
        <p:sp>
          <p:nvSpPr>
            <p:cNvPr id="17" name="Zone de texte 56">
              <a:extLst>
                <a:ext uri="{FF2B5EF4-FFF2-40B4-BE49-F238E27FC236}">
                  <a16:creationId xmlns:a16="http://schemas.microsoft.com/office/drawing/2014/main" id="{DF797EF7-F9A6-734E-A773-814C9F4EBF9E}"/>
                </a:ext>
              </a:extLst>
            </p:cNvPr>
            <p:cNvSpPr txBox="1"/>
            <p:nvPr/>
          </p:nvSpPr>
          <p:spPr>
            <a:xfrm>
              <a:off x="2629004" y="3536950"/>
              <a:ext cx="1249680" cy="107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fr-CH" sz="700">
                  <a:solidFill>
                    <a:srgbClr val="2F9C67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PSYCHOLOGY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18" name="Zone de texte 57">
              <a:extLst>
                <a:ext uri="{FF2B5EF4-FFF2-40B4-BE49-F238E27FC236}">
                  <a16:creationId xmlns:a16="http://schemas.microsoft.com/office/drawing/2014/main" id="{5D6B5C1F-C1E5-DA40-A807-E5CB19EB0DB0}"/>
                </a:ext>
              </a:extLst>
            </p:cNvPr>
            <p:cNvSpPr txBox="1"/>
            <p:nvPr/>
          </p:nvSpPr>
          <p:spPr>
            <a:xfrm>
              <a:off x="3852014" y="3536950"/>
              <a:ext cx="1249680" cy="107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fr-CH" sz="700">
                  <a:solidFill>
                    <a:srgbClr val="D90368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SOCIOLOGY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19" name="Zone de texte 451">
              <a:extLst>
                <a:ext uri="{FF2B5EF4-FFF2-40B4-BE49-F238E27FC236}">
                  <a16:creationId xmlns:a16="http://schemas.microsoft.com/office/drawing/2014/main" id="{517ED2F0-43AB-FE47-AC6D-3B883CF9B587}"/>
                </a:ext>
              </a:extLst>
            </p:cNvPr>
            <p:cNvSpPr txBox="1"/>
            <p:nvPr/>
          </p:nvSpPr>
          <p:spPr>
            <a:xfrm>
              <a:off x="5135349" y="3536950"/>
              <a:ext cx="1249680" cy="107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fr-CH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ENVIRONMENT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20" name="Zone de texte 468">
              <a:extLst>
                <a:ext uri="{FF2B5EF4-FFF2-40B4-BE49-F238E27FC236}">
                  <a16:creationId xmlns:a16="http://schemas.microsoft.com/office/drawing/2014/main" id="{3D43562E-EF8F-6C4F-9E35-E22CBD6B87BF}"/>
                </a:ext>
              </a:extLst>
            </p:cNvPr>
            <p:cNvSpPr txBox="1"/>
            <p:nvPr/>
          </p:nvSpPr>
          <p:spPr>
            <a:xfrm>
              <a:off x="3508221" y="2435948"/>
              <a:ext cx="1808480" cy="107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fr-CH" sz="850" b="1">
                  <a:solidFill>
                    <a:srgbClr val="3C3C3B"/>
                  </a:solidFill>
                  <a:effectLst/>
                  <a:latin typeface="Montserrat SemiBold" pitchFamily="2" charset="77"/>
                  <a:ea typeface="OpenSans-Light" panose="020B0606030504020204" pitchFamily="34" charset="0"/>
                </a:rPr>
                <a:t>What drives a behaviour?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30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E38CF-7162-6846-AABF-7467B7CA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590931"/>
          </a:xfrm>
        </p:spPr>
        <p:txBody>
          <a:bodyPr/>
          <a:lstStyle/>
          <a:p>
            <a:r>
              <a:rPr lang="fr-FR"/>
              <a:t>Application of a model – Context analysis:</a:t>
            </a:r>
            <a:br>
              <a:rPr lang="fr-FR"/>
            </a:br>
            <a:r>
              <a:rPr lang="fr-FR"/>
              <a:t>Rapid Remote Context Analysis Tool (RR-CAT)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21C049-3A2D-A945-946F-57ABB904F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Desk review of academic and grey literature of affected areas/populations to understand </a:t>
            </a:r>
            <a:br>
              <a:rPr lang="fr-FR"/>
            </a:br>
            <a:r>
              <a:rPr lang="fr-FR"/>
              <a:t>knowledge gaps and themes in the literature</a:t>
            </a:r>
          </a:p>
          <a:p>
            <a:r>
              <a:rPr lang="fr-FR"/>
              <a:t>Interviews or use of a brief scoping questionnaire with local social scientists or other key </a:t>
            </a:r>
            <a:br>
              <a:rPr lang="fr-FR"/>
            </a:br>
            <a:r>
              <a:rPr lang="fr-FR"/>
              <a:t>stakeholders in the area</a:t>
            </a:r>
          </a:p>
          <a:p>
            <a:pPr marL="360363" indent="-180975">
              <a:spcBef>
                <a:spcPts val="300"/>
              </a:spcBef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Note: Area experts can provide ongoing insights to programmes, analysis, or understanding context.</a:t>
            </a:r>
          </a:p>
          <a:p>
            <a:r>
              <a:rPr lang="fr-FR"/>
              <a:t>Remote interviews (e.g. via Zoom or WhatsApp) with stakeholders (community health workers, </a:t>
            </a:r>
            <a:br>
              <a:rPr lang="fr-FR"/>
            </a:br>
            <a:r>
              <a:rPr lang="fr-FR"/>
              <a:t>local leaders, religious leaders, women’s associations) in affected communities. </a:t>
            </a:r>
          </a:p>
          <a:p>
            <a:pPr marL="360363" indent="-180975">
              <a:spcBef>
                <a:spcPts val="300"/>
              </a:spcBef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This can also be complemented with social media analysis.</a:t>
            </a:r>
          </a:p>
          <a:p>
            <a:pPr marL="0" indent="0">
              <a:buNone/>
            </a:pPr>
            <a:endParaRPr lang="fr-FR"/>
          </a:p>
          <a:p>
            <a:endParaRPr lang="fr-FR"/>
          </a:p>
        </p:txBody>
      </p:sp>
      <p:cxnSp>
        <p:nvCxnSpPr>
          <p:cNvPr id="4" name="Straight Connector 55">
            <a:extLst>
              <a:ext uri="{FF2B5EF4-FFF2-40B4-BE49-F238E27FC236}">
                <a16:creationId xmlns:a16="http://schemas.microsoft.com/office/drawing/2014/main" id="{6AC511A4-67A2-624A-8AA8-6DD877348CB4}"/>
              </a:ext>
            </a:extLst>
          </p:cNvPr>
          <p:cNvCxnSpPr/>
          <p:nvPr/>
        </p:nvCxnSpPr>
        <p:spPr>
          <a:xfrm>
            <a:off x="648261" y="1133612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4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1F142-E13E-F548-B7C2-6858C7AB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>
                <a:solidFill>
                  <a:srgbClr val="7B6A67"/>
                </a:solidFill>
              </a:rPr>
              <a:t>Group exercise: </a:t>
            </a:r>
            <a:r>
              <a:rPr lang="fr-FR" b="0">
                <a:solidFill>
                  <a:srgbClr val="7B6A67"/>
                </a:solidFill>
                <a:latin typeface="Montserrat Light" pitchFamily="2" charset="77"/>
              </a:rPr>
              <a:t>Who to engage with?</a:t>
            </a:r>
          </a:p>
        </p:txBody>
      </p:sp>
      <p:cxnSp>
        <p:nvCxnSpPr>
          <p:cNvPr id="6" name="Straight Connector 55">
            <a:extLst>
              <a:ext uri="{FF2B5EF4-FFF2-40B4-BE49-F238E27FC236}">
                <a16:creationId xmlns:a16="http://schemas.microsoft.com/office/drawing/2014/main" id="{B79BD9A4-0FC4-274C-8E41-80596B3FD20E}"/>
              </a:ext>
            </a:extLst>
          </p:cNvPr>
          <p:cNvCxnSpPr/>
          <p:nvPr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7B6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B7C7E8B-9B14-FE42-B9BC-D3FB0C984022}"/>
              </a:ext>
            </a:extLst>
          </p:cNvPr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370C2-AF2E-444B-8B1E-A1A47224D728}"/>
              </a:ext>
            </a:extLst>
          </p:cNvPr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AFD1104-0237-914B-AB5E-902C6212C5BD}"/>
              </a:ext>
            </a:extLst>
          </p:cNvPr>
          <p:cNvGrpSpPr/>
          <p:nvPr/>
        </p:nvGrpSpPr>
        <p:grpSpPr>
          <a:xfrm>
            <a:off x="7393780" y="367818"/>
            <a:ext cx="1293751" cy="1293751"/>
            <a:chOff x="7103356" y="367818"/>
            <a:chExt cx="1584176" cy="1584176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DD58CE7-EFEB-AD43-AA04-605FA3706C07}"/>
                </a:ext>
              </a:extLst>
            </p:cNvPr>
            <p:cNvSpPr/>
            <p:nvPr/>
          </p:nvSpPr>
          <p:spPr>
            <a:xfrm>
              <a:off x="7103356" y="367818"/>
              <a:ext cx="1584176" cy="1584176"/>
            </a:xfrm>
            <a:prstGeom prst="ellipse">
              <a:avLst/>
            </a:prstGeom>
            <a:solidFill>
              <a:srgbClr val="7B6A67">
                <a:alpha val="10000"/>
              </a:srgbClr>
            </a:solidFill>
            <a:ln w="6350">
              <a:solidFill>
                <a:srgbClr val="7B6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B6A67"/>
                </a:solidFill>
              </a:endParaRP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DE1041D-C681-D046-AD3B-B2CDCC1F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4546" y="699542"/>
              <a:ext cx="841796" cy="928134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56827E6-DB0B-8C42-A08D-28BC48269D5C}"/>
              </a:ext>
            </a:extLst>
          </p:cNvPr>
          <p:cNvSpPr/>
          <p:nvPr/>
        </p:nvSpPr>
        <p:spPr>
          <a:xfrm>
            <a:off x="1138027" y="1118756"/>
            <a:ext cx="5020304" cy="4024744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1717EAF-FABE-224F-922C-0892C1ADE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797" y="1248446"/>
            <a:ext cx="4588738" cy="3369265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979D5E05-BF01-9F4B-9F59-48D2C0F48B2B}"/>
              </a:ext>
            </a:extLst>
          </p:cNvPr>
          <p:cNvSpPr txBox="1"/>
          <p:nvPr/>
        </p:nvSpPr>
        <p:spPr>
          <a:xfrm>
            <a:off x="1327797" y="4665161"/>
            <a:ext cx="5374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Members of the Safe and Dignified Burial Team, Liberian Red Cross.</a:t>
            </a:r>
          </a:p>
        </p:txBody>
      </p:sp>
    </p:spTree>
    <p:extLst>
      <p:ext uri="{BB962C8B-B14F-4D97-AF65-F5344CB8AC3E}">
        <p14:creationId xmlns:p14="http://schemas.microsoft.com/office/powerpoint/2010/main" val="220665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216A4-CA23-0747-B436-86F2A57F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3F72083-7124-5344-BC16-58AAA29F1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84787"/>
            <a:ext cx="3943350" cy="3263504"/>
          </a:xfrm>
        </p:spPr>
        <p:txBody>
          <a:bodyPr>
            <a:noAutofit/>
          </a:bodyPr>
          <a:lstStyle/>
          <a:p>
            <a:r>
              <a:rPr lang="fr-FR"/>
              <a:t>Brief except on ‘Understanding disease transmission’ which requires first understanding local contexts and human behaviours.</a:t>
            </a:r>
          </a:p>
        </p:txBody>
      </p:sp>
      <p:cxnSp>
        <p:nvCxnSpPr>
          <p:cNvPr id="3" name="Straight Connector 55">
            <a:extLst>
              <a:ext uri="{FF2B5EF4-FFF2-40B4-BE49-F238E27FC236}">
                <a16:creationId xmlns:a16="http://schemas.microsoft.com/office/drawing/2014/main" id="{4FEF96E6-035D-964C-AE90-8AA53670C685}"/>
              </a:ext>
            </a:extLst>
          </p:cNvPr>
          <p:cNvCxnSpPr/>
          <p:nvPr/>
        </p:nvCxnSpPr>
        <p:spPr>
          <a:xfrm>
            <a:off x="648261" y="929853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CCE3DE1-5B3F-BD43-9230-488F22F0F452}"/>
              </a:ext>
            </a:extLst>
          </p:cNvPr>
          <p:cNvSpPr txBox="1"/>
          <p:nvPr/>
        </p:nvSpPr>
        <p:spPr>
          <a:xfrm>
            <a:off x="725714" y="1059543"/>
            <a:ext cx="384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204669"/>
                </a:solidFill>
                <a:latin typeface="Montserrat SemiBold" pitchFamily="2" charset="77"/>
                <a:cs typeface="Arial" panose="020B0604020202020204" pitchFamily="34" charset="0"/>
              </a:rPr>
              <a:t>EXCERPT FROM THE WHAT ANTHROPOLOGISTS </a:t>
            </a:r>
            <a:br>
              <a:rPr lang="en-US" sz="1000" b="1" dirty="0">
                <a:solidFill>
                  <a:srgbClr val="204669"/>
                </a:solidFill>
                <a:latin typeface="Montserrat SemiBold" pitchFamily="2" charset="77"/>
                <a:cs typeface="Arial" panose="020B0604020202020204" pitchFamily="34" charset="0"/>
              </a:rPr>
            </a:br>
            <a:r>
              <a:rPr lang="en-US" sz="1000" b="1" dirty="0">
                <a:solidFill>
                  <a:srgbClr val="204669"/>
                </a:solidFill>
                <a:latin typeface="Montserrat SemiBold" pitchFamily="2" charset="77"/>
                <a:cs typeface="Arial" panose="020B0604020202020204" pitchFamily="34" charset="0"/>
              </a:rPr>
              <a:t>DO BOOK SERIES (JOHNSON 2021).</a:t>
            </a:r>
            <a:endParaRPr lang="fr-FR" sz="1000" b="1">
              <a:solidFill>
                <a:srgbClr val="204669"/>
              </a:solidFill>
              <a:latin typeface="Montserrat SemiBold" pitchFamily="2" charset="77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9F9F0B1-053E-114F-9E7D-CBE7D1083B32}"/>
              </a:ext>
            </a:extLst>
          </p:cNvPr>
          <p:cNvGrpSpPr/>
          <p:nvPr/>
        </p:nvGrpSpPr>
        <p:grpSpPr>
          <a:xfrm>
            <a:off x="4721825" y="0"/>
            <a:ext cx="3871569" cy="4367630"/>
            <a:chOff x="5268686" y="1066800"/>
            <a:chExt cx="3004457" cy="32584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BB1E44-E392-614A-9200-8B6112D14F56}"/>
                </a:ext>
              </a:extLst>
            </p:cNvPr>
            <p:cNvSpPr/>
            <p:nvPr/>
          </p:nvSpPr>
          <p:spPr>
            <a:xfrm>
              <a:off x="5268686" y="1066800"/>
              <a:ext cx="3004457" cy="3258457"/>
            </a:xfrm>
            <a:prstGeom prst="rect">
              <a:avLst/>
            </a:prstGeom>
            <a:solidFill>
              <a:srgbClr val="2046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D32FB9C0-B184-984F-9BE3-F52C71C777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12"/>
            <a:stretch/>
          </p:blipFill>
          <p:spPr>
            <a:xfrm>
              <a:off x="5468257" y="1222961"/>
              <a:ext cx="2605314" cy="2946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76569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671</Words>
  <Application>Microsoft Macintosh PowerPoint</Application>
  <PresentationFormat>On-screen Show (16:9)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Montserrat Light</vt:lpstr>
      <vt:lpstr>Montserrat SemiBold</vt:lpstr>
      <vt:lpstr>Open Sans</vt:lpstr>
      <vt:lpstr>Open Sans Light</vt:lpstr>
      <vt:lpstr>Open Sans Semibold</vt:lpstr>
      <vt:lpstr>OpenSans-Light</vt:lpstr>
      <vt:lpstr>Wingdings</vt:lpstr>
      <vt:lpstr>Thème Office</vt:lpstr>
      <vt:lpstr>Conception personnalisée</vt:lpstr>
      <vt:lpstr>PowerPoint Presentation</vt:lpstr>
      <vt:lpstr>LEARNING OUTCOMES</vt:lpstr>
      <vt:lpstr>Key questions in social science research</vt:lpstr>
      <vt:lpstr>The role of behaviour</vt:lpstr>
      <vt:lpstr>The Social Ecological Model (SEM)</vt:lpstr>
      <vt:lpstr>Revisiting the Behavioural Drivers Model</vt:lpstr>
      <vt:lpstr>Application of a model – Context analysis: Rapid Remote Context Analysis Tool (RR-CAT)</vt:lpstr>
      <vt:lpstr>Group exercise: Who to engage with?</vt:lpstr>
      <vt:lpstr>Example:</vt:lpstr>
      <vt:lpstr>Example: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 </cp:lastModifiedBy>
  <cp:revision>31</cp:revision>
  <cp:lastPrinted>2022-03-21T12:05:02Z</cp:lastPrinted>
  <dcterms:created xsi:type="dcterms:W3CDTF">2022-03-21T09:09:42Z</dcterms:created>
  <dcterms:modified xsi:type="dcterms:W3CDTF">2022-05-10T08:00:29Z</dcterms:modified>
</cp:coreProperties>
</file>