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7"/>
  </p:notesMasterIdLst>
  <p:sldIdLst>
    <p:sldId id="257" r:id="rId3"/>
    <p:sldId id="259" r:id="rId4"/>
    <p:sldId id="287" r:id="rId5"/>
    <p:sldId id="294" r:id="rId6"/>
    <p:sldId id="260" r:id="rId7"/>
    <p:sldId id="295" r:id="rId8"/>
    <p:sldId id="269" r:id="rId9"/>
    <p:sldId id="300" r:id="rId10"/>
    <p:sldId id="297" r:id="rId11"/>
    <p:sldId id="296" r:id="rId12"/>
    <p:sldId id="299" r:id="rId13"/>
    <p:sldId id="298" r:id="rId14"/>
    <p:sldId id="301" r:id="rId15"/>
    <p:sldId id="263"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69"/>
    <a:srgbClr val="2F9C67"/>
    <a:srgbClr val="D90368"/>
    <a:srgbClr val="E4E6ED"/>
    <a:srgbClr val="7B6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8"/>
    <p:restoredTop sz="94674"/>
  </p:normalViewPr>
  <p:slideViewPr>
    <p:cSldViewPr snapToGrid="0" snapToObjects="1" showGuides="1">
      <p:cViewPr varScale="1">
        <p:scale>
          <a:sx n="142" d="100"/>
          <a:sy n="142" d="100"/>
        </p:scale>
        <p:origin x="192" y="216"/>
      </p:cViewPr>
      <p:guideLst>
        <p:guide orient="horz" pos="917"/>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5/10/22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5/10/22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751167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8932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fr-FR" dirty="0"/>
              <a:t>Modifiez le style du titre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720789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5/10/22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830997"/>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Rapid strategies to understand the political, sociocultural </a:t>
            </a:r>
            <a:br>
              <a:rPr lang="en-US" b="1">
                <a:solidFill>
                  <a:srgbClr val="2B9C67"/>
                </a:solidFill>
                <a:latin typeface="Montserrat" panose="00000500000000000000" pitchFamily="2" charset="0"/>
              </a:rPr>
            </a:br>
            <a:r>
              <a:rPr lang="en-US" b="1">
                <a:solidFill>
                  <a:srgbClr val="2B9C67"/>
                </a:solidFill>
                <a:latin typeface="Montserrat" panose="00000500000000000000" pitchFamily="2" charset="0"/>
              </a:rPr>
              <a:t>and economic factors that increase vulnerability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a:solidFill>
                <a:srgbClr val="2B9C67"/>
              </a:solidFill>
              <a:latin typeface="Montserrat" panose="00000500000000000000" pitchFamily="2" charset="0"/>
            </a:endParaRP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2, SESSION 3</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D6692-9E74-1748-86B6-9B719CAFA1A5}"/>
              </a:ext>
            </a:extLst>
          </p:cNvPr>
          <p:cNvSpPr>
            <a:spLocks noGrp="1"/>
          </p:cNvSpPr>
          <p:nvPr>
            <p:ph type="ctrTitle"/>
          </p:nvPr>
        </p:nvSpPr>
        <p:spPr>
          <a:xfrm>
            <a:off x="1143000" y="841375"/>
            <a:ext cx="6858000" cy="17907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172542CA-5541-AE4A-B08C-9764BCF8701D}"/>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36A0A7F-FB23-C447-B19F-DBC9364AAA06}"/>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E71C4220-015B-2645-B74E-BE85EFABE9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748615-2D48-5F46-A0C6-680AB7307289}"/>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2498179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CBEE25-62BF-7148-9070-DF724CBBD5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F876274-8257-134A-897A-5EE69877039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886C65-CBE5-D24E-B9F2-C7A4DD516E02}"/>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2BA2C822-978E-F240-BF27-E14F2059F4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D4D95C-E195-2D4A-BDAB-5B79A728B548}"/>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154299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0843E0-B4CF-864B-B165-6D651F2CDD31}"/>
              </a:ext>
            </a:extLst>
          </p:cNvPr>
          <p:cNvSpPr>
            <a:spLocks noGrp="1"/>
          </p:cNvSpPr>
          <p:nvPr>
            <p:ph type="title"/>
          </p:nvPr>
        </p:nvSpPr>
        <p:spPr>
          <a:xfrm>
            <a:off x="623888" y="1282700"/>
            <a:ext cx="7886700" cy="2139950"/>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61588C8-28FF-6F4F-BE8A-76CCC1947D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CDE21ED-418A-D04A-9081-63D6BFAC1F34}"/>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95806ED8-230D-DC48-8702-BDF6427DB80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A4A7ED-628A-7E4F-A0F1-62A7C87E18F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04992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D73F2-0F42-0541-B5D2-783DC809398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4918D4D-BF7B-044C-9C48-0BDC5ED9044D}"/>
              </a:ext>
            </a:extLst>
          </p:cNvPr>
          <p:cNvSpPr>
            <a:spLocks noGrp="1"/>
          </p:cNvSpPr>
          <p:nvPr>
            <p:ph sz="half" idx="1"/>
          </p:nvPr>
        </p:nvSpPr>
        <p:spPr>
          <a:xfrm>
            <a:off x="62865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DE267AC-FE8A-7E4C-899F-9858A95D1974}"/>
              </a:ext>
            </a:extLst>
          </p:cNvPr>
          <p:cNvSpPr>
            <a:spLocks noGrp="1"/>
          </p:cNvSpPr>
          <p:nvPr>
            <p:ph sz="half" idx="2"/>
          </p:nvPr>
        </p:nvSpPr>
        <p:spPr>
          <a:xfrm>
            <a:off x="4648200" y="1370013"/>
            <a:ext cx="3867150" cy="32623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6B4026A-2AFC-464A-A94A-BD8CC3808632}"/>
              </a:ext>
            </a:extLst>
          </p:cNvPr>
          <p:cNvSpPr>
            <a:spLocks noGrp="1"/>
          </p:cNvSpPr>
          <p:nvPr>
            <p:ph type="dt" sz="half" idx="10"/>
          </p:nvPr>
        </p:nvSpPr>
        <p:spPr/>
        <p:txBody>
          <a:bodyPr/>
          <a:lstStyle/>
          <a:p>
            <a:fld id="{F2D9700A-5575-4944-8DB4-00964DB9EBCB}" type="datetimeFigureOut">
              <a:t>5/10/22</a:t>
            </a:fld>
            <a:endParaRPr lang="fr-FR"/>
          </a:p>
        </p:txBody>
      </p:sp>
      <p:sp>
        <p:nvSpPr>
          <p:cNvPr id="6" name="Espace réservé du pied de page 5">
            <a:extLst>
              <a:ext uri="{FF2B5EF4-FFF2-40B4-BE49-F238E27FC236}">
                <a16:creationId xmlns:a16="http://schemas.microsoft.com/office/drawing/2014/main" id="{AE7E5A0B-9367-554E-9810-9B9CAFFA1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B70AC87-3E59-5245-818F-6EF1EEB6A50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815518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E01B81-4FE5-C844-8451-CBCCC74EA040}"/>
              </a:ext>
            </a:extLst>
          </p:cNvPr>
          <p:cNvSpPr>
            <a:spLocks noGrp="1"/>
          </p:cNvSpPr>
          <p:nvPr>
            <p:ph type="title"/>
          </p:nvPr>
        </p:nvSpPr>
        <p:spPr>
          <a:xfrm>
            <a:off x="630238" y="274638"/>
            <a:ext cx="7886700" cy="99377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44439D3-09A9-DD43-85EB-CA58ADCFEFD0}"/>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4CCF8CA-E84C-EC42-A49E-5F4B945FE1C8}"/>
              </a:ext>
            </a:extLst>
          </p:cNvPr>
          <p:cNvSpPr>
            <a:spLocks noGrp="1"/>
          </p:cNvSpPr>
          <p:nvPr>
            <p:ph sz="half" idx="2"/>
          </p:nvPr>
        </p:nvSpPr>
        <p:spPr>
          <a:xfrm>
            <a:off x="630238" y="1879600"/>
            <a:ext cx="3868737"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A9CAEB-4BAA-BB48-96E4-DDD70988FECB}"/>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178AFBD-2BDD-CE46-97A3-824721C3F4E8}"/>
              </a:ext>
            </a:extLst>
          </p:cNvPr>
          <p:cNvSpPr>
            <a:spLocks noGrp="1"/>
          </p:cNvSpPr>
          <p:nvPr>
            <p:ph sz="quarter" idx="4"/>
          </p:nvPr>
        </p:nvSpPr>
        <p:spPr>
          <a:xfrm>
            <a:off x="4629150" y="1879600"/>
            <a:ext cx="3887788" cy="27622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51BB9D8-C9AB-A348-86A8-611D2E79C5E8}"/>
              </a:ext>
            </a:extLst>
          </p:cNvPr>
          <p:cNvSpPr>
            <a:spLocks noGrp="1"/>
          </p:cNvSpPr>
          <p:nvPr>
            <p:ph type="dt" sz="half" idx="10"/>
          </p:nvPr>
        </p:nvSpPr>
        <p:spPr/>
        <p:txBody>
          <a:bodyPr/>
          <a:lstStyle/>
          <a:p>
            <a:fld id="{F2D9700A-5575-4944-8DB4-00964DB9EBCB}" type="datetimeFigureOut">
              <a:t>5/10/22</a:t>
            </a:fld>
            <a:endParaRPr lang="fr-FR"/>
          </a:p>
        </p:txBody>
      </p:sp>
      <p:sp>
        <p:nvSpPr>
          <p:cNvPr id="8" name="Espace réservé du pied de page 7">
            <a:extLst>
              <a:ext uri="{FF2B5EF4-FFF2-40B4-BE49-F238E27FC236}">
                <a16:creationId xmlns:a16="http://schemas.microsoft.com/office/drawing/2014/main" id="{515F3CF2-B8F1-194A-822B-37204783EBE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7949FC2-33C6-814D-909C-482A00E4EC6E}"/>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5066762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8249E9-02A4-A74A-AE5B-35D3CB36BDE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2F1FF2F-7A8F-554F-97C4-46619CD29C87}"/>
              </a:ext>
            </a:extLst>
          </p:cNvPr>
          <p:cNvSpPr>
            <a:spLocks noGrp="1"/>
          </p:cNvSpPr>
          <p:nvPr>
            <p:ph type="dt" sz="half" idx="10"/>
          </p:nvPr>
        </p:nvSpPr>
        <p:spPr/>
        <p:txBody>
          <a:bodyPr/>
          <a:lstStyle/>
          <a:p>
            <a:fld id="{F2D9700A-5575-4944-8DB4-00964DB9EBCB}" type="datetimeFigureOut">
              <a:t>5/10/22</a:t>
            </a:fld>
            <a:endParaRPr lang="fr-FR"/>
          </a:p>
        </p:txBody>
      </p:sp>
      <p:sp>
        <p:nvSpPr>
          <p:cNvPr id="4" name="Espace réservé du pied de page 3">
            <a:extLst>
              <a:ext uri="{FF2B5EF4-FFF2-40B4-BE49-F238E27FC236}">
                <a16:creationId xmlns:a16="http://schemas.microsoft.com/office/drawing/2014/main" id="{0A525FB6-32B3-314B-A206-9AD6ADC4B84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C0B15A9-3154-C446-A1B4-169B60C17F7D}"/>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770762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68970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0E80E9-1DAF-BF4E-96E6-61B4888BCAEC}"/>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F6967B2-25D3-2B4D-AA82-5755D9E2C2DE}"/>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B6386E7-849A-F140-91AC-1D4D2C9D414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8BA54C7-96AB-0047-A82F-7ECA2EAB3FCB}"/>
              </a:ext>
            </a:extLst>
          </p:cNvPr>
          <p:cNvSpPr>
            <a:spLocks noGrp="1"/>
          </p:cNvSpPr>
          <p:nvPr>
            <p:ph type="dt" sz="half" idx="10"/>
          </p:nvPr>
        </p:nvSpPr>
        <p:spPr/>
        <p:txBody>
          <a:bodyPr/>
          <a:lstStyle/>
          <a:p>
            <a:fld id="{F2D9700A-5575-4944-8DB4-00964DB9EBCB}" type="datetimeFigureOut">
              <a:t>5/10/22</a:t>
            </a:fld>
            <a:endParaRPr lang="fr-FR"/>
          </a:p>
        </p:txBody>
      </p:sp>
      <p:sp>
        <p:nvSpPr>
          <p:cNvPr id="6" name="Espace réservé du pied de page 5">
            <a:extLst>
              <a:ext uri="{FF2B5EF4-FFF2-40B4-BE49-F238E27FC236}">
                <a16:creationId xmlns:a16="http://schemas.microsoft.com/office/drawing/2014/main" id="{0F314723-D8B2-0C4E-A016-FE5218C45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49060E0-0F0B-8546-A9E0-74E2EADD3303}"/>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1112243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543366-661A-E04B-995E-A25C7617CAA6}"/>
              </a:ext>
            </a:extLst>
          </p:cNvPr>
          <p:cNvSpPr>
            <a:spLocks noGrp="1"/>
          </p:cNvSpPr>
          <p:nvPr>
            <p:ph type="title"/>
          </p:nvPr>
        </p:nvSpPr>
        <p:spPr>
          <a:xfrm>
            <a:off x="630238" y="342900"/>
            <a:ext cx="2949575" cy="120015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F15828-2C45-974B-B3DD-2CD868E7364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FED4B0C-F372-B74D-BB7E-EAC9867EB27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6F09FEB-0D05-6443-A7E9-68DDE77B4F44}"/>
              </a:ext>
            </a:extLst>
          </p:cNvPr>
          <p:cNvSpPr>
            <a:spLocks noGrp="1"/>
          </p:cNvSpPr>
          <p:nvPr>
            <p:ph type="dt" sz="half" idx="10"/>
          </p:nvPr>
        </p:nvSpPr>
        <p:spPr/>
        <p:txBody>
          <a:bodyPr/>
          <a:lstStyle/>
          <a:p>
            <a:fld id="{F2D9700A-5575-4944-8DB4-00964DB9EBCB}" type="datetimeFigureOut">
              <a:t>5/10/22</a:t>
            </a:fld>
            <a:endParaRPr lang="fr-FR"/>
          </a:p>
        </p:txBody>
      </p:sp>
      <p:sp>
        <p:nvSpPr>
          <p:cNvPr id="6" name="Espace réservé du pied de page 5">
            <a:extLst>
              <a:ext uri="{FF2B5EF4-FFF2-40B4-BE49-F238E27FC236}">
                <a16:creationId xmlns:a16="http://schemas.microsoft.com/office/drawing/2014/main" id="{69124F9D-2CE4-CB42-9CBD-35A386D59EF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AA116A9-689B-5D42-ACEC-1F4858B3C59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620312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412EE-9D06-4941-95DA-6228549EC14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7EDC9A3-4DDF-1C4C-8A15-0C94FB96BEB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E5FB318-24E1-1448-B1A5-FD95F9BE663C}"/>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D1747034-436A-4D49-9170-FD889C5B8F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BDBD06-C1D4-A34B-96BB-65B913A81A7A}"/>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7992353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2B3B259-1654-894C-BAC7-37EF10DA8A44}"/>
              </a:ext>
            </a:extLst>
          </p:cNvPr>
          <p:cNvSpPr>
            <a:spLocks noGrp="1"/>
          </p:cNvSpPr>
          <p:nvPr>
            <p:ph type="title" orient="vert"/>
          </p:nvPr>
        </p:nvSpPr>
        <p:spPr>
          <a:xfrm>
            <a:off x="6543675" y="274638"/>
            <a:ext cx="1971675" cy="4357687"/>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73C6E0F-AD87-9D41-AC13-A7B48DB05677}"/>
              </a:ext>
            </a:extLst>
          </p:cNvPr>
          <p:cNvSpPr>
            <a:spLocks noGrp="1"/>
          </p:cNvSpPr>
          <p:nvPr>
            <p:ph type="body" orient="vert" idx="1"/>
          </p:nvPr>
        </p:nvSpPr>
        <p:spPr>
          <a:xfrm>
            <a:off x="628650" y="274638"/>
            <a:ext cx="5762625" cy="435768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DC3250-3C12-1B4B-A5E2-07F875DCD42A}"/>
              </a:ext>
            </a:extLst>
          </p:cNvPr>
          <p:cNvSpPr>
            <a:spLocks noGrp="1"/>
          </p:cNvSpPr>
          <p:nvPr>
            <p:ph type="dt" sz="half" idx="10"/>
          </p:nvPr>
        </p:nvSpPr>
        <p:spPr/>
        <p:txBody>
          <a:body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53D302E2-ABA6-724B-9D77-64EB7CFC38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1D9FA1-01CC-ED4E-A392-2F73CD07BE42}"/>
              </a:ext>
            </a:extLst>
          </p:cNvPr>
          <p:cNvSpPr>
            <a:spLocks noGrp="1"/>
          </p:cNvSpPr>
          <p:nvPr>
            <p:ph type="sldNum" sz="quarter" idx="12"/>
          </p:nvPr>
        </p:nvSpPr>
        <p:spPr/>
        <p:txBody>
          <a:bodyPr/>
          <a:lstStyle/>
          <a:p>
            <a:fld id="{F15CDB1B-06A7-B849-835D-30BFE4CD0ECB}" type="slidenum">
              <a:t>‹#›</a:t>
            </a:fld>
            <a:endParaRPr lang="fr-FR"/>
          </a:p>
        </p:txBody>
      </p:sp>
    </p:spTree>
    <p:extLst>
      <p:ext uri="{BB962C8B-B14F-4D97-AF65-F5344CB8AC3E}">
        <p14:creationId xmlns:p14="http://schemas.microsoft.com/office/powerpoint/2010/main" val="3233846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5/10/22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fr-FR" dirty="0"/>
              <a:t>Modifiez le style du titre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Modifiez le style des sous-titres du masque</a:t>
            </a:r>
            <a:endParaRPr lang="en-US" dirty="0"/>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90153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fr-FR" dirty="0"/>
              <a:t>Modifiez le style du titre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Cliquez pour modifier les styles du texte du masque</a:t>
            </a:r>
          </a:p>
        </p:txBody>
      </p:sp>
      <p:sp>
        <p:nvSpPr>
          <p:cNvPr id="4" name="Date Placeholder 3"/>
          <p:cNvSpPr>
            <a:spLocks noGrp="1"/>
          </p:cNvSpPr>
          <p:nvPr>
            <p:ph type="dt" sz="half" idx="10"/>
          </p:nvPr>
        </p:nvSpPr>
        <p:spPr/>
        <p:txBody>
          <a:bodyPr/>
          <a:lstStyle/>
          <a:p>
            <a:fld id="{BF28C12E-EC51-9B4C-8F1D-972D2A6352E0}" type="datetimeFigureOut">
              <a:t>5/10/22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271430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F28C12E-EC51-9B4C-8F1D-972D2A6352E0}" type="datetimeFigureOut">
              <a:t>5/10/22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178511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fr-FR" dirty="0"/>
              <a:t>Modifiez le style du titre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4" name="Content Placeholder 3"/>
          <p:cNvSpPr>
            <a:spLocks noGrp="1"/>
          </p:cNvSpPr>
          <p:nvPr>
            <p:ph sz="half" idx="2"/>
          </p:nvPr>
        </p:nvSpPr>
        <p:spPr>
          <a:xfrm>
            <a:off x="629842" y="1878806"/>
            <a:ext cx="3868340"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Cliquez pour modifier les styles du texte du masque</a:t>
            </a:r>
          </a:p>
        </p:txBody>
      </p:sp>
      <p:sp>
        <p:nvSpPr>
          <p:cNvPr id="6" name="Content Placeholder 5"/>
          <p:cNvSpPr>
            <a:spLocks noGrp="1"/>
          </p:cNvSpPr>
          <p:nvPr>
            <p:ph sz="quarter" idx="4"/>
          </p:nvPr>
        </p:nvSpPr>
        <p:spPr>
          <a:xfrm>
            <a:off x="4629150" y="1878806"/>
            <a:ext cx="3887391" cy="2763441"/>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F28C12E-EC51-9B4C-8F1D-972D2A6352E0}" type="datetimeFigureOut">
              <a:t>5/10/22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17732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F28C12E-EC51-9B4C-8F1D-972D2A6352E0}" type="datetimeFigureOut">
              <a:t>5/10/22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459603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fr-FR" dirty="0"/>
              <a:t>Modifiez le style du titre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dirty="0"/>
              <a:t>Cliquez pour modifier les styles du texte du masque</a:t>
            </a:r>
          </a:p>
        </p:txBody>
      </p:sp>
      <p:sp>
        <p:nvSpPr>
          <p:cNvPr id="5" name="Date Placeholder 4"/>
          <p:cNvSpPr>
            <a:spLocks noGrp="1"/>
          </p:cNvSpPr>
          <p:nvPr>
            <p:ph type="dt" sz="half" idx="10"/>
          </p:nvPr>
        </p:nvSpPr>
        <p:spPr/>
        <p:txBody>
          <a:bodyPr/>
          <a:lstStyle/>
          <a:p>
            <a:fld id="{BF28C12E-EC51-9B4C-8F1D-972D2A6352E0}" type="datetimeFigureOut">
              <a:t>5/10/22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FCF3803-D53F-D949-8B94-05B7A9B04541}" type="slidenum">
              <a:t>‹#›</a:t>
            </a:fld>
            <a:endParaRPr lang="fr-FR"/>
          </a:p>
        </p:txBody>
      </p:sp>
    </p:spTree>
    <p:extLst>
      <p:ext uri="{BB962C8B-B14F-4D97-AF65-F5344CB8AC3E}">
        <p14:creationId xmlns:p14="http://schemas.microsoft.com/office/powerpoint/2010/main" val="331001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5/10/22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4" r:id="rId2"/>
    <p:sldLayoutId id="2147483667" r:id="rId3"/>
    <p:sldLayoutId id="2147483661"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406DD1-E112-9E47-A65C-841964A179D6}"/>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BCB26E3-F185-7849-A3F2-136234646DF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E766FAF-3C31-2743-830F-17E78CFB6D7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F2D9700A-5575-4944-8DB4-00964DB9EBCB}" type="datetimeFigureOut">
              <a:t>5/10/22</a:t>
            </a:fld>
            <a:endParaRPr lang="fr-FR"/>
          </a:p>
        </p:txBody>
      </p:sp>
      <p:sp>
        <p:nvSpPr>
          <p:cNvPr id="5" name="Espace réservé du pied de page 4">
            <a:extLst>
              <a:ext uri="{FF2B5EF4-FFF2-40B4-BE49-F238E27FC236}">
                <a16:creationId xmlns:a16="http://schemas.microsoft.com/office/drawing/2014/main" id="{57C82D28-B658-C24F-A780-61844DB019A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5C94E7-4328-2045-AF7D-74D8F584BF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15CDB1B-06A7-B849-835D-30BFE4CD0ECB}" type="slidenum">
              <a:t>‹#›</a:t>
            </a:fld>
            <a:endParaRPr lang="fr-FR"/>
          </a:p>
        </p:txBody>
      </p:sp>
    </p:spTree>
    <p:extLst>
      <p:ext uri="{BB962C8B-B14F-4D97-AF65-F5344CB8AC3E}">
        <p14:creationId xmlns:p14="http://schemas.microsoft.com/office/powerpoint/2010/main" val="3043428744"/>
      </p:ext>
    </p:extLst>
  </p:cSld>
  <p:clrMap bg1="lt1" tx1="dk1" bg2="lt2" tx2="dk2" accent1="accent1" accent2="accent2" accent3="accent3" accent4="accent4" accent5="accent5" accent6="accent6" hlink="hlink" folHlink="folHlink"/>
  <p:sldLayoutIdLst>
    <p:sldLayoutId id="2147483679" r:id="rId1"/>
    <p:sldLayoutId id="2147483673" r:id="rId2"/>
    <p:sldLayoutId id="2147483674" r:id="rId3"/>
    <p:sldLayoutId id="2147483675" r:id="rId4"/>
    <p:sldLayoutId id="2147483676" r:id="rId5"/>
    <p:sldLayoutId id="2147483677" r:id="rId6"/>
    <p:sldLayoutId id="2147483678"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Vulnerability assessments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Table 2">
            <a:extLst>
              <a:ext uri="{FF2B5EF4-FFF2-40B4-BE49-F238E27FC236}">
                <a16:creationId xmlns:a16="http://schemas.microsoft.com/office/drawing/2014/main" id="{2C7D805B-D224-9141-B493-556A62314511}"/>
              </a:ext>
            </a:extLst>
          </p:cNvPr>
          <p:cNvGraphicFramePr>
            <a:graphicFrameLocks noGrp="1"/>
          </p:cNvGraphicFramePr>
          <p:nvPr>
            <p:extLst>
              <p:ext uri="{D42A27DB-BD31-4B8C-83A1-F6EECF244321}">
                <p14:modId xmlns:p14="http://schemas.microsoft.com/office/powerpoint/2010/main" val="679051118"/>
              </p:ext>
            </p:extLst>
          </p:nvPr>
        </p:nvGraphicFramePr>
        <p:xfrm>
          <a:off x="1184345" y="1532677"/>
          <a:ext cx="6911999" cy="2166503"/>
        </p:xfrm>
        <a:graphic>
          <a:graphicData uri="http://schemas.openxmlformats.org/drawingml/2006/table">
            <a:tbl>
              <a:tblPr firstRow="1" firstCol="1" bandRow="1"/>
              <a:tblGrid>
                <a:gridCol w="2303760">
                  <a:extLst>
                    <a:ext uri="{9D8B030D-6E8A-4147-A177-3AD203B41FA5}">
                      <a16:colId xmlns:a16="http://schemas.microsoft.com/office/drawing/2014/main" val="937585455"/>
                    </a:ext>
                  </a:extLst>
                </a:gridCol>
                <a:gridCol w="2303760">
                  <a:extLst>
                    <a:ext uri="{9D8B030D-6E8A-4147-A177-3AD203B41FA5}">
                      <a16:colId xmlns:a16="http://schemas.microsoft.com/office/drawing/2014/main" val="2902894960"/>
                    </a:ext>
                  </a:extLst>
                </a:gridCol>
                <a:gridCol w="2304479">
                  <a:extLst>
                    <a:ext uri="{9D8B030D-6E8A-4147-A177-3AD203B41FA5}">
                      <a16:colId xmlns:a16="http://schemas.microsoft.com/office/drawing/2014/main" val="2114595070"/>
                    </a:ext>
                  </a:extLst>
                </a:gridCol>
              </a:tblGrid>
              <a:tr h="0">
                <a:tc>
                  <a:txBody>
                    <a:bodyPr/>
                    <a:lstStyle/>
                    <a:p>
                      <a:pPr marL="0" marR="0">
                        <a:spcBef>
                          <a:spcPts val="0"/>
                        </a:spcBef>
                        <a:spcAft>
                          <a:spcPts val="0"/>
                        </a:spcAft>
                      </a:pPr>
                      <a:r>
                        <a:rPr lang="en-GB" sz="1000" b="1" i="0" dirty="0">
                          <a:solidFill>
                            <a:schemeClr val="bg1"/>
                          </a:solidFill>
                          <a:effectLst/>
                          <a:latin typeface="Montserrat SemiBold" pitchFamily="2" charset="77"/>
                        </a:rPr>
                        <a:t>External response</a:t>
                      </a:r>
                      <a:endParaRPr lang="en-US" sz="1000" b="1" i="0" dirty="0">
                        <a:solidFill>
                          <a:schemeClr val="bg1"/>
                        </a:solidFill>
                        <a:effectLst/>
                        <a:latin typeface="Montserrat SemiBold" pitchFamily="2" charset="77"/>
                        <a:ea typeface="Times New Roman" panose="02020603050405020304" pitchFamily="18" charset="0"/>
                        <a:cs typeface="Arial" panose="020B0604020202020204" pitchFamily="34" charset="0"/>
                      </a:endParaRPr>
                    </a:p>
                  </a:txBody>
                  <a:tcPr marL="68580" marR="68580" marT="108000" marB="108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2F9C67"/>
                    </a:solidFill>
                  </a:tcPr>
                </a:tc>
                <a:tc>
                  <a:txBody>
                    <a:bodyPr/>
                    <a:lstStyle/>
                    <a:p>
                      <a:pPr marL="0" marR="0">
                        <a:spcBef>
                          <a:spcPts val="0"/>
                        </a:spcBef>
                        <a:spcAft>
                          <a:spcPts val="0"/>
                        </a:spcAft>
                      </a:pPr>
                      <a:r>
                        <a:rPr lang="en-GB" sz="1000" b="1" i="0">
                          <a:solidFill>
                            <a:schemeClr val="bg1"/>
                          </a:solidFill>
                          <a:effectLst/>
                          <a:latin typeface="Montserrat SemiBold" pitchFamily="2" charset="77"/>
                        </a:rPr>
                        <a:t>Community response</a:t>
                      </a:r>
                      <a:endParaRPr lang="en-US" sz="1000" b="1" i="0">
                        <a:solidFill>
                          <a:schemeClr val="bg1"/>
                        </a:solidFill>
                        <a:effectLst/>
                        <a:latin typeface="Montserrat SemiBold" pitchFamily="2" charset="77"/>
                        <a:ea typeface="Times New Roman" panose="02020603050405020304" pitchFamily="18" charset="0"/>
                        <a:cs typeface="Arial" panose="020B0604020202020204" pitchFamily="34" charset="0"/>
                      </a:endParaRPr>
                    </a:p>
                  </a:txBody>
                  <a:tcPr marL="68580" marR="68580" marT="108000" marB="10800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2F9C67"/>
                    </a:solidFill>
                  </a:tcPr>
                </a:tc>
                <a:tc>
                  <a:txBody>
                    <a:bodyPr/>
                    <a:lstStyle/>
                    <a:p>
                      <a:pPr marL="0" marR="0">
                        <a:spcBef>
                          <a:spcPts val="0"/>
                        </a:spcBef>
                        <a:spcAft>
                          <a:spcPts val="0"/>
                        </a:spcAft>
                      </a:pPr>
                      <a:r>
                        <a:rPr lang="en-GB" sz="1000" b="1" i="0" dirty="0">
                          <a:solidFill>
                            <a:schemeClr val="bg1"/>
                          </a:solidFill>
                          <a:effectLst/>
                          <a:latin typeface="Montserrat SemiBold" pitchFamily="2" charset="77"/>
                        </a:rPr>
                        <a:t>Assessing vulnerability</a:t>
                      </a:r>
                      <a:endParaRPr lang="en-US" sz="1000" b="1" i="0" dirty="0">
                        <a:solidFill>
                          <a:schemeClr val="bg1"/>
                        </a:solidFill>
                        <a:effectLst/>
                        <a:latin typeface="Montserrat SemiBold" pitchFamily="2" charset="77"/>
                        <a:ea typeface="Times New Roman" panose="02020603050405020304" pitchFamily="18" charset="0"/>
                        <a:cs typeface="Arial" panose="020B0604020202020204" pitchFamily="34" charset="0"/>
                      </a:endParaRPr>
                    </a:p>
                  </a:txBody>
                  <a:tcPr marL="68580" marR="68580" marT="108000" marB="108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2F9C67"/>
                    </a:solidFill>
                  </a:tcPr>
                </a:tc>
                <a:extLst>
                  <a:ext uri="{0D108BD9-81ED-4DB2-BD59-A6C34878D82A}">
                    <a16:rowId xmlns:a16="http://schemas.microsoft.com/office/drawing/2014/main" val="3076326434"/>
                  </a:ext>
                </a:extLst>
              </a:tr>
              <a:tr h="1586505">
                <a:tc>
                  <a:txBody>
                    <a:bodyPr/>
                    <a:lstStyle/>
                    <a:p>
                      <a:pPr marL="84138" marR="0" lvl="0" indent="-84138">
                        <a:lnSpc>
                          <a:spcPts val="1080"/>
                        </a:lnSpc>
                        <a:spcBef>
                          <a:spcPts val="0"/>
                        </a:spcBef>
                        <a:spcAft>
                          <a:spcPts val="300"/>
                        </a:spcAft>
                        <a:buClr>
                          <a:srgbClr val="204669"/>
                        </a:buClr>
                        <a:buFont typeface="Arial" panose="020B0604020202020204" pitchFamily="34" charset="0"/>
                        <a:buChar char="•"/>
                        <a:tabLst/>
                      </a:pPr>
                      <a:r>
                        <a:rPr lang="en-US" sz="900" b="0" i="0">
                          <a:effectLst/>
                          <a:latin typeface="Open Sans Light" panose="020B0306030504020204" pitchFamily="34" charset="0"/>
                          <a:ea typeface="Open Sans Light" panose="020B0306030504020204" pitchFamily="34" charset="0"/>
                          <a:cs typeface="Open Sans Light" panose="020B0306030504020204" pitchFamily="34" charset="0"/>
                        </a:rPr>
                        <a:t>Nature of assistance received </a:t>
                      </a:r>
                      <a:br>
                        <a:rPr lang="en-US" sz="900" b="0" i="0">
                          <a:effectLst/>
                          <a:latin typeface="Open Sans Light" panose="020B0306030504020204" pitchFamily="34" charset="0"/>
                          <a:ea typeface="Open Sans Light" panose="020B0306030504020204" pitchFamily="34" charset="0"/>
                          <a:cs typeface="Open Sans Light" panose="020B0306030504020204" pitchFamily="34" charset="0"/>
                        </a:rPr>
                      </a:br>
                      <a:r>
                        <a:rPr lang="en-US" sz="900" b="0" i="0">
                          <a:effectLst/>
                          <a:latin typeface="Open Sans Light" panose="020B0306030504020204" pitchFamily="34" charset="0"/>
                          <a:ea typeface="Open Sans Light" panose="020B0306030504020204" pitchFamily="34" charset="0"/>
                          <a:cs typeface="Open Sans Light" panose="020B0306030504020204" pitchFamily="34" charset="0"/>
                        </a:rPr>
                        <a:t>(and from which government agencies, UN agencies, </a:t>
                      </a:r>
                      <a:r>
                        <a:rPr lang="en-GB" sz="900" b="0" i="0">
                          <a:effectLst/>
                          <a:latin typeface="Open Sans Light" panose="020B0306030504020204" pitchFamily="34" charset="0"/>
                          <a:ea typeface="Open Sans Light" panose="020B0306030504020204" pitchFamily="34" charset="0"/>
                          <a:cs typeface="Open Sans Light" panose="020B0306030504020204" pitchFamily="34" charset="0"/>
                        </a:rPr>
                        <a:t>international NGOs, local NGOs)?</a:t>
                      </a:r>
                      <a:endParaRPr lang="en-US" sz="900" b="0" i="0">
                        <a:effectLst/>
                        <a:latin typeface="Open Sans Light" panose="020B0306030504020204" pitchFamily="34" charset="0"/>
                        <a:ea typeface="Open Sans Light" panose="020B0306030504020204" pitchFamily="34" charset="0"/>
                        <a:cs typeface="Open Sans Light" panose="020B0306030504020204" pitchFamily="34" charset="0"/>
                      </a:endParaRPr>
                    </a:p>
                    <a:p>
                      <a:pPr marL="84138" marR="0" lvl="0" indent="-84138">
                        <a:lnSpc>
                          <a:spcPts val="1080"/>
                        </a:lnSpc>
                        <a:spcBef>
                          <a:spcPts val="0"/>
                        </a:spcBef>
                        <a:spcAft>
                          <a:spcPts val="300"/>
                        </a:spcAft>
                        <a:buClr>
                          <a:srgbClr val="204669"/>
                        </a:buClr>
                        <a:buFont typeface="Arial" panose="020B0604020202020204" pitchFamily="34" charset="0"/>
                        <a:buChar char="•"/>
                        <a:tabLst/>
                      </a:pPr>
                      <a:r>
                        <a:rPr lang="en-GB" sz="900" b="0" i="0">
                          <a:effectLst/>
                          <a:latin typeface="Open Sans Light" panose="020B0306030504020204" pitchFamily="34" charset="0"/>
                          <a:ea typeface="Open Sans Light" panose="020B0306030504020204" pitchFamily="34" charset="0"/>
                          <a:cs typeface="Open Sans Light" panose="020B0306030504020204" pitchFamily="34" charset="0"/>
                        </a:rPr>
                        <a:t>Period (when)?</a:t>
                      </a:r>
                      <a:endParaRPr lang="en-US" sz="900" b="0" i="0">
                        <a:effectLst/>
                        <a:latin typeface="Open Sans Light" panose="020B0306030504020204" pitchFamily="34" charset="0"/>
                        <a:ea typeface="Open Sans Light" panose="020B0306030504020204" pitchFamily="34" charset="0"/>
                        <a:cs typeface="Open Sans Light" panose="020B0306030504020204" pitchFamily="34" charset="0"/>
                      </a:endParaRPr>
                    </a:p>
                    <a:p>
                      <a:pPr marL="84138" marR="0" lvl="0" indent="-84138">
                        <a:lnSpc>
                          <a:spcPts val="1080"/>
                        </a:lnSpc>
                        <a:spcBef>
                          <a:spcPts val="0"/>
                        </a:spcBef>
                        <a:spcAft>
                          <a:spcPts val="300"/>
                        </a:spcAft>
                        <a:buClr>
                          <a:srgbClr val="204669"/>
                        </a:buClr>
                        <a:buFont typeface="Arial" panose="020B0604020202020204" pitchFamily="34" charset="0"/>
                        <a:buChar char="•"/>
                        <a:tabLst/>
                      </a:pPr>
                      <a:r>
                        <a:rPr lang="en-US" sz="900" b="0" i="0">
                          <a:effectLst/>
                          <a:latin typeface="Open Sans Light" panose="020B0306030504020204" pitchFamily="34" charset="0"/>
                          <a:ea typeface="Open Sans Light" panose="020B0306030504020204" pitchFamily="34" charset="0"/>
                          <a:cs typeface="Open Sans Light" panose="020B0306030504020204" pitchFamily="34" charset="0"/>
                        </a:rPr>
                        <a:t>Temporary or long-term?</a:t>
                      </a:r>
                    </a:p>
                    <a:p>
                      <a:pPr marL="84138" marR="0" lvl="0" indent="-84138">
                        <a:lnSpc>
                          <a:spcPts val="1080"/>
                        </a:lnSpc>
                        <a:spcBef>
                          <a:spcPts val="0"/>
                        </a:spcBef>
                        <a:spcAft>
                          <a:spcPts val="300"/>
                        </a:spcAft>
                        <a:buClr>
                          <a:srgbClr val="204669"/>
                        </a:buClr>
                        <a:buFont typeface="Arial" panose="020B0604020202020204" pitchFamily="34" charset="0"/>
                        <a:buChar char="•"/>
                        <a:tabLst/>
                      </a:pPr>
                      <a:r>
                        <a:rPr lang="en-US" sz="900" b="0" i="0">
                          <a:effectLst/>
                          <a:latin typeface="Open Sans Light" panose="020B0306030504020204" pitchFamily="34" charset="0"/>
                          <a:ea typeface="Open Sans Light" panose="020B0306030504020204" pitchFamily="34" charset="0"/>
                          <a:cs typeface="Open Sans Light" panose="020B0306030504020204" pitchFamily="34" charset="0"/>
                        </a:rPr>
                        <a:t>Type (kind of assistance provided?)</a:t>
                      </a:r>
                    </a:p>
                    <a:p>
                      <a:pPr marL="84138" marR="0" lvl="0" indent="-84138">
                        <a:lnSpc>
                          <a:spcPts val="1080"/>
                        </a:lnSpc>
                        <a:spcBef>
                          <a:spcPts val="0"/>
                        </a:spcBef>
                        <a:spcAft>
                          <a:spcPts val="300"/>
                        </a:spcAft>
                        <a:buClr>
                          <a:srgbClr val="204669"/>
                        </a:buClr>
                        <a:buFont typeface="Arial" panose="020B0604020202020204" pitchFamily="34" charset="0"/>
                        <a:buChar char="•"/>
                        <a:tabLst/>
                      </a:pPr>
                      <a:r>
                        <a:rPr lang="en-GB" sz="900" b="0" i="0">
                          <a:effectLst/>
                          <a:latin typeface="Open Sans Light" panose="020B0306030504020204" pitchFamily="34" charset="0"/>
                          <a:ea typeface="Open Sans Light" panose="020B0306030504020204" pitchFamily="34" charset="0"/>
                          <a:cs typeface="Open Sans Light" panose="020B0306030504020204" pitchFamily="34" charset="0"/>
                        </a:rPr>
                        <a:t>Needs met?</a:t>
                      </a:r>
                      <a:endParaRPr lang="en-US" sz="900" b="0" i="0">
                        <a:effectLst/>
                        <a:latin typeface="Open Sans Light" panose="020B0306030504020204" pitchFamily="34" charset="0"/>
                        <a:ea typeface="Open Sans Light" panose="020B0306030504020204" pitchFamily="34" charset="0"/>
                        <a:cs typeface="Open Sans Light" panose="020B0306030504020204" pitchFamily="34" charset="0"/>
                      </a:endParaRPr>
                    </a:p>
                    <a:p>
                      <a:pPr marL="84138" marR="0" lvl="0" indent="-84138">
                        <a:lnSpc>
                          <a:spcPts val="1080"/>
                        </a:lnSpc>
                        <a:spcBef>
                          <a:spcPts val="0"/>
                        </a:spcBef>
                        <a:spcAft>
                          <a:spcPts val="300"/>
                        </a:spcAft>
                        <a:buClr>
                          <a:srgbClr val="204669"/>
                        </a:buClr>
                        <a:buFont typeface="Arial" panose="020B0604020202020204" pitchFamily="34" charset="0"/>
                        <a:buChar char="•"/>
                        <a:tabLst/>
                      </a:pPr>
                      <a:r>
                        <a:rPr lang="en-GB" sz="900" b="0" i="0">
                          <a:effectLst/>
                          <a:latin typeface="Open Sans Light" panose="020B0306030504020204" pitchFamily="34" charset="0"/>
                          <a:ea typeface="Open Sans Light" panose="020B0306030504020204" pitchFamily="34" charset="0"/>
                          <a:cs typeface="Open Sans Light" panose="020B0306030504020204" pitchFamily="34" charset="0"/>
                        </a:rPr>
                        <a:t>Can everyone access? Specific criteria established for those who are elibible?</a:t>
                      </a:r>
                      <a:endParaRPr lang="en-US" sz="900" b="0" i="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108000" marB="108000">
                    <a:lnL w="6350" cap="flat" cmpd="sng" algn="ctr">
                      <a:no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2F9C67"/>
                      </a:solidFill>
                      <a:prstDash val="solid"/>
                      <a:round/>
                      <a:headEnd type="none" w="med" len="med"/>
                      <a:tailEnd type="none" w="med" len="med"/>
                    </a:lnB>
                  </a:tcPr>
                </a:tc>
                <a:tc>
                  <a:txBody>
                    <a:bodyPr/>
                    <a:lstStyle/>
                    <a:p>
                      <a:pPr marL="84138" marR="0" lvl="0" indent="-84138">
                        <a:lnSpc>
                          <a:spcPts val="1080"/>
                        </a:lnSpc>
                        <a:spcBef>
                          <a:spcPts val="0"/>
                        </a:spcBef>
                        <a:spcAft>
                          <a:spcPts val="300"/>
                        </a:spcAft>
                        <a:buClr>
                          <a:srgbClr val="204669"/>
                        </a:buClr>
                        <a:buFont typeface="Arial" panose="020B0604020202020204" pitchFamily="34" charset="0"/>
                        <a:buChar char="•"/>
                        <a:tabLst/>
                      </a:pPr>
                      <a:r>
                        <a:rPr lang="en-US" sz="900" b="0" i="0">
                          <a:effectLst/>
                          <a:latin typeface="Open Sans Light" panose="020B0306030504020204" pitchFamily="34" charset="0"/>
                          <a:ea typeface="Open Sans Light" panose="020B0306030504020204" pitchFamily="34" charset="0"/>
                          <a:cs typeface="Open Sans Light" panose="020B0306030504020204" pitchFamily="34" charset="0"/>
                        </a:rPr>
                        <a:t>Nature of community cooperation (presence or absence?)</a:t>
                      </a:r>
                    </a:p>
                    <a:p>
                      <a:pPr marL="84138" marR="0" lvl="0" indent="-84138">
                        <a:lnSpc>
                          <a:spcPts val="1080"/>
                        </a:lnSpc>
                        <a:spcBef>
                          <a:spcPts val="0"/>
                        </a:spcBef>
                        <a:spcAft>
                          <a:spcPts val="300"/>
                        </a:spcAft>
                        <a:buClr>
                          <a:srgbClr val="204669"/>
                        </a:buClr>
                        <a:buFont typeface="Arial" panose="020B0604020202020204" pitchFamily="34" charset="0"/>
                        <a:buChar char="•"/>
                        <a:tabLst/>
                      </a:pPr>
                      <a:r>
                        <a:rPr lang="en-US" sz="900" b="0" i="0">
                          <a:effectLst/>
                          <a:latin typeface="Open Sans Light" panose="020B0306030504020204" pitchFamily="34" charset="0"/>
                          <a:ea typeface="Open Sans Light" panose="020B0306030504020204" pitchFamily="34" charset="0"/>
                          <a:cs typeface="Open Sans Light" panose="020B0306030504020204" pitchFamily="34" charset="0"/>
                        </a:rPr>
                        <a:t>Temporary or long-term?</a:t>
                      </a:r>
                    </a:p>
                    <a:p>
                      <a:pPr marL="84138" marR="0" lvl="0" indent="-84138">
                        <a:lnSpc>
                          <a:spcPts val="1080"/>
                        </a:lnSpc>
                        <a:spcBef>
                          <a:spcPts val="0"/>
                        </a:spcBef>
                        <a:spcAft>
                          <a:spcPts val="300"/>
                        </a:spcAft>
                        <a:buClr>
                          <a:srgbClr val="204669"/>
                        </a:buClr>
                        <a:buFont typeface="Arial" panose="020B0604020202020204" pitchFamily="34" charset="0"/>
                        <a:buChar char="•"/>
                        <a:tabLst/>
                      </a:pPr>
                      <a:r>
                        <a:rPr lang="en-GB" sz="900" b="0" i="0">
                          <a:effectLst/>
                          <a:latin typeface="Open Sans Light" panose="020B0306030504020204" pitchFamily="34" charset="0"/>
                          <a:ea typeface="Open Sans Light" panose="020B0306030504020204" pitchFamily="34" charset="0"/>
                          <a:cs typeface="Open Sans Light" panose="020B0306030504020204" pitchFamily="34" charset="0"/>
                        </a:rPr>
                        <a:t>New forms of community response?</a:t>
                      </a:r>
                      <a:endParaRPr lang="en-US" sz="900" b="0" i="0">
                        <a:effectLst/>
                        <a:latin typeface="Open Sans Light" panose="020B0306030504020204" pitchFamily="34" charset="0"/>
                        <a:ea typeface="Open Sans Light" panose="020B0306030504020204" pitchFamily="34" charset="0"/>
                        <a:cs typeface="Open Sans Light" panose="020B0306030504020204" pitchFamily="34" charset="0"/>
                      </a:endParaRPr>
                    </a:p>
                    <a:p>
                      <a:pPr marL="84138" marR="0" lvl="0" indent="-84138">
                        <a:lnSpc>
                          <a:spcPts val="1080"/>
                        </a:lnSpc>
                        <a:spcBef>
                          <a:spcPts val="0"/>
                        </a:spcBef>
                        <a:spcAft>
                          <a:spcPts val="300"/>
                        </a:spcAft>
                        <a:buClr>
                          <a:srgbClr val="204669"/>
                        </a:buClr>
                        <a:buFont typeface="Arial" panose="020B0604020202020204" pitchFamily="34" charset="0"/>
                        <a:buChar char="•"/>
                        <a:tabLst/>
                      </a:pPr>
                      <a:r>
                        <a:rPr lang="en-GB" sz="900" b="0" i="0">
                          <a:effectLst/>
                          <a:latin typeface="Open Sans Light" panose="020B0306030504020204" pitchFamily="34" charset="0"/>
                          <a:ea typeface="Open Sans Light" panose="020B0306030504020204" pitchFamily="34" charset="0"/>
                          <a:cs typeface="Open Sans Light" panose="020B0306030504020204" pitchFamily="34" charset="0"/>
                        </a:rPr>
                        <a:t>Can everyone access?</a:t>
                      </a:r>
                      <a:endParaRPr lang="en-US" sz="900" b="0" i="0">
                        <a:effectLst/>
                        <a:latin typeface="Open Sans Light" panose="020B0306030504020204" pitchFamily="34" charset="0"/>
                        <a:ea typeface="Open Sans Light" panose="020B0306030504020204" pitchFamily="34" charset="0"/>
                        <a:cs typeface="Open Sans Light" panose="020B0306030504020204" pitchFamily="34" charset="0"/>
                      </a:endParaRPr>
                    </a:p>
                    <a:p>
                      <a:pPr marL="84138" marR="0" lvl="0" indent="-84138">
                        <a:lnSpc>
                          <a:spcPts val="1080"/>
                        </a:lnSpc>
                        <a:spcBef>
                          <a:spcPts val="0"/>
                        </a:spcBef>
                        <a:spcAft>
                          <a:spcPts val="300"/>
                        </a:spcAft>
                        <a:buClr>
                          <a:srgbClr val="204669"/>
                        </a:buClr>
                        <a:buFont typeface="Arial" panose="020B0604020202020204" pitchFamily="34" charset="0"/>
                        <a:buChar char="•"/>
                        <a:tabLst/>
                      </a:pPr>
                      <a:r>
                        <a:rPr lang="en-US" sz="900" b="0" i="0">
                          <a:effectLst/>
                          <a:latin typeface="Open Sans Light" panose="020B0306030504020204" pitchFamily="34" charset="0"/>
                          <a:ea typeface="Open Sans Light" panose="020B0306030504020204" pitchFamily="34" charset="0"/>
                          <a:cs typeface="Open Sans Light" panose="020B0306030504020204" pitchFamily="34" charset="0"/>
                        </a:rPr>
                        <a:t>Sustainability (will they continue and/</a:t>
                      </a:r>
                      <a:br>
                        <a:rPr lang="en-US" sz="900" b="0" i="0">
                          <a:effectLst/>
                          <a:latin typeface="Open Sans Light" panose="020B0306030504020204" pitchFamily="34" charset="0"/>
                          <a:ea typeface="Open Sans Light" panose="020B0306030504020204" pitchFamily="34" charset="0"/>
                          <a:cs typeface="Open Sans Light" panose="020B0306030504020204" pitchFamily="34" charset="0"/>
                        </a:rPr>
                      </a:br>
                      <a:r>
                        <a:rPr lang="en-US" sz="900" b="0" i="0">
                          <a:effectLst/>
                          <a:latin typeface="Open Sans Light" panose="020B0306030504020204" pitchFamily="34" charset="0"/>
                          <a:ea typeface="Open Sans Light" panose="020B0306030504020204" pitchFamily="34" charset="0"/>
                          <a:cs typeface="Open Sans Light" panose="020B0306030504020204" pitchFamily="34" charset="0"/>
                        </a:rPr>
                        <a:t>or grow?)</a:t>
                      </a:r>
                    </a:p>
                    <a:p>
                      <a:pPr marL="84138" marR="0" lvl="0" indent="-84138">
                        <a:lnSpc>
                          <a:spcPts val="1080"/>
                        </a:lnSpc>
                        <a:spcBef>
                          <a:spcPts val="0"/>
                        </a:spcBef>
                        <a:spcAft>
                          <a:spcPts val="300"/>
                        </a:spcAft>
                        <a:buClr>
                          <a:srgbClr val="204669"/>
                        </a:buClr>
                        <a:buFont typeface="Arial" panose="020B0604020202020204" pitchFamily="34" charset="0"/>
                        <a:buChar char="•"/>
                        <a:tabLst/>
                      </a:pPr>
                      <a:r>
                        <a:rPr lang="en-US" sz="900" b="0" i="0">
                          <a:effectLst/>
                          <a:latin typeface="Open Sans Light" panose="020B0306030504020204" pitchFamily="34" charset="0"/>
                          <a:ea typeface="Open Sans Light" panose="020B0306030504020204" pitchFamily="34" charset="0"/>
                          <a:cs typeface="Open Sans Light" panose="020B0306030504020204" pitchFamily="34" charset="0"/>
                        </a:rPr>
                        <a:t>How to best work with them to enhance sustainability, or replace them if they are harmful?</a:t>
                      </a:r>
                    </a:p>
                  </a:txBody>
                  <a:tcPr marL="68580" marR="68580" marT="108000" marB="108000">
                    <a:lnL w="6350" cap="flat" cmpd="sng" algn="ctr">
                      <a:solidFill>
                        <a:srgbClr val="2F9C67"/>
                      </a:solidFill>
                      <a:prstDash val="solid"/>
                      <a:round/>
                      <a:headEnd type="none" w="med" len="med"/>
                      <a:tailEnd type="none" w="med" len="med"/>
                    </a:lnL>
                    <a:lnR w="6350" cap="flat" cmpd="sng" algn="ctr">
                      <a:solidFill>
                        <a:srgbClr val="2F9C67"/>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2F9C67"/>
                      </a:solidFill>
                      <a:prstDash val="solid"/>
                      <a:round/>
                      <a:headEnd type="none" w="med" len="med"/>
                      <a:tailEnd type="none" w="med" len="med"/>
                    </a:lnB>
                  </a:tcPr>
                </a:tc>
                <a:tc>
                  <a:txBody>
                    <a:bodyPr/>
                    <a:lstStyle/>
                    <a:p>
                      <a:pPr marL="84138" marR="0" lvl="0" indent="-84138">
                        <a:lnSpc>
                          <a:spcPts val="1080"/>
                        </a:lnSpc>
                        <a:spcBef>
                          <a:spcPts val="0"/>
                        </a:spcBef>
                        <a:spcAft>
                          <a:spcPts val="300"/>
                        </a:spcAft>
                        <a:buClr>
                          <a:srgbClr val="204669"/>
                        </a:buClr>
                        <a:buFont typeface="Arial" panose="020B0604020202020204" pitchFamily="34" charset="0"/>
                        <a:buChar char="•"/>
                        <a:tabLst/>
                      </a:pPr>
                      <a:r>
                        <a:rPr lang="en-US" sz="900" b="0" i="0" dirty="0">
                          <a:effectLst/>
                          <a:latin typeface="Open Sans Light" panose="020B0306030504020204" pitchFamily="34" charset="0"/>
                          <a:ea typeface="Open Sans Light" panose="020B0306030504020204" pitchFamily="34" charset="0"/>
                          <a:cs typeface="Open Sans Light" panose="020B0306030504020204" pitchFamily="34" charset="0"/>
                        </a:rPr>
                        <a:t>Identifying the vulnerable </a:t>
                      </a:r>
                      <a:br>
                        <a:rPr lang="en-US" sz="900" b="0" i="0" dirty="0">
                          <a:effectLst/>
                          <a:latin typeface="Open Sans Light" panose="020B0306030504020204" pitchFamily="34" charset="0"/>
                          <a:ea typeface="Open Sans Light" panose="020B0306030504020204" pitchFamily="34" charset="0"/>
                          <a:cs typeface="Open Sans Light" panose="020B0306030504020204" pitchFamily="34" charset="0"/>
                        </a:rPr>
                      </a:br>
                      <a:r>
                        <a:rPr lang="en-US" sz="900" b="0" i="0" dirty="0">
                          <a:effectLst/>
                          <a:latin typeface="Open Sans Light" panose="020B0306030504020204" pitchFamily="34" charset="0"/>
                          <a:ea typeface="Open Sans Light" panose="020B0306030504020204" pitchFamily="34" charset="0"/>
                          <a:cs typeface="Open Sans Light" panose="020B0306030504020204" pitchFamily="34" charset="0"/>
                        </a:rPr>
                        <a:t>(who suffered most?)</a:t>
                      </a:r>
                    </a:p>
                    <a:p>
                      <a:pPr marL="84138" marR="0" lvl="0" indent="-84138">
                        <a:lnSpc>
                          <a:spcPts val="1080"/>
                        </a:lnSpc>
                        <a:spcBef>
                          <a:spcPts val="0"/>
                        </a:spcBef>
                        <a:spcAft>
                          <a:spcPts val="300"/>
                        </a:spcAft>
                        <a:buClr>
                          <a:srgbClr val="204669"/>
                        </a:buClr>
                        <a:buFont typeface="Arial" panose="020B0604020202020204" pitchFamily="34" charset="0"/>
                        <a:buChar char="•"/>
                        <a:tabLst/>
                      </a:pPr>
                      <a:r>
                        <a:rPr lang="en-US" sz="900" b="0" i="0" dirty="0">
                          <a:effectLst/>
                          <a:latin typeface="Open Sans Light" panose="020B0306030504020204" pitchFamily="34" charset="0"/>
                          <a:ea typeface="Open Sans Light" panose="020B0306030504020204" pitchFamily="34" charset="0"/>
                          <a:cs typeface="Open Sans Light" panose="020B0306030504020204" pitchFamily="34" charset="0"/>
                        </a:rPr>
                        <a:t>Type of vulnerability?</a:t>
                      </a:r>
                    </a:p>
                    <a:p>
                      <a:pPr marL="84138" marR="0" lvl="0" indent="-84138">
                        <a:lnSpc>
                          <a:spcPts val="1080"/>
                        </a:lnSpc>
                        <a:spcBef>
                          <a:spcPts val="0"/>
                        </a:spcBef>
                        <a:spcAft>
                          <a:spcPts val="300"/>
                        </a:spcAft>
                        <a:buClr>
                          <a:srgbClr val="204669"/>
                        </a:buClr>
                        <a:buFont typeface="Arial" panose="020B0604020202020204" pitchFamily="34" charset="0"/>
                        <a:buChar char="•"/>
                        <a:tabLst/>
                      </a:pPr>
                      <a:r>
                        <a:rPr lang="en-GB" sz="900" b="0" i="0" dirty="0">
                          <a:effectLst/>
                          <a:latin typeface="Open Sans Light" panose="020B0306030504020204" pitchFamily="34" charset="0"/>
                          <a:ea typeface="Open Sans Light" panose="020B0306030504020204" pitchFamily="34" charset="0"/>
                          <a:cs typeface="Open Sans Light" panose="020B0306030504020204" pitchFamily="34" charset="0"/>
                        </a:rPr>
                        <a:t>Coping patterns?</a:t>
                      </a:r>
                      <a:endParaRPr lang="en-US" sz="900" b="0" i="0" dirty="0">
                        <a:effectLst/>
                        <a:latin typeface="Open Sans Light" panose="020B0306030504020204" pitchFamily="34" charset="0"/>
                        <a:ea typeface="Open Sans Light" panose="020B0306030504020204" pitchFamily="34" charset="0"/>
                        <a:cs typeface="Open Sans Light" panose="020B0306030504020204" pitchFamily="34" charset="0"/>
                      </a:endParaRPr>
                    </a:p>
                    <a:p>
                      <a:pPr marL="84138" marR="0" lvl="0" indent="-84138">
                        <a:lnSpc>
                          <a:spcPts val="1080"/>
                        </a:lnSpc>
                        <a:spcBef>
                          <a:spcPts val="0"/>
                        </a:spcBef>
                        <a:spcAft>
                          <a:spcPts val="300"/>
                        </a:spcAft>
                        <a:buClr>
                          <a:srgbClr val="204669"/>
                        </a:buClr>
                        <a:buFont typeface="Arial" panose="020B0604020202020204" pitchFamily="34" charset="0"/>
                        <a:buChar char="•"/>
                        <a:tabLst/>
                      </a:pPr>
                      <a:r>
                        <a:rPr lang="en-US" sz="900" b="0" i="0" dirty="0">
                          <a:effectLst/>
                          <a:latin typeface="Open Sans Light" panose="020B0306030504020204" pitchFamily="34" charset="0"/>
                          <a:ea typeface="Open Sans Light" panose="020B0306030504020204" pitchFamily="34" charset="0"/>
                          <a:cs typeface="Open Sans Light" panose="020B0306030504020204" pitchFamily="34" charset="0"/>
                        </a:rPr>
                        <a:t>Kind of adjustment? Stable or unstable?</a:t>
                      </a:r>
                    </a:p>
                    <a:p>
                      <a:pPr marL="84138" marR="0" lvl="0" indent="-84138">
                        <a:lnSpc>
                          <a:spcPts val="1080"/>
                        </a:lnSpc>
                        <a:spcBef>
                          <a:spcPts val="0"/>
                        </a:spcBef>
                        <a:spcAft>
                          <a:spcPts val="300"/>
                        </a:spcAft>
                        <a:buClr>
                          <a:srgbClr val="204669"/>
                        </a:buClr>
                        <a:buFont typeface="Arial" panose="020B0604020202020204" pitchFamily="34" charset="0"/>
                        <a:buChar char="•"/>
                        <a:tabLst/>
                      </a:pPr>
                      <a:r>
                        <a:rPr lang="en-GB" sz="900" b="0" i="0" dirty="0">
                          <a:effectLst/>
                          <a:latin typeface="Open Sans Light" panose="020B0306030504020204" pitchFamily="34" charset="0"/>
                          <a:ea typeface="Open Sans Light" panose="020B0306030504020204" pitchFamily="34" charset="0"/>
                          <a:cs typeface="Open Sans Light" panose="020B0306030504020204" pitchFamily="34" charset="0"/>
                        </a:rPr>
                        <a:t>Temporary or long-term? </a:t>
                      </a:r>
                      <a:endParaRPr lang="en-US" sz="900" b="0" i="0" dirty="0">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68580" marR="68580" marT="108000" marB="108000">
                    <a:lnL w="6350" cap="flat" cmpd="sng" algn="ctr">
                      <a:solidFill>
                        <a:srgbClr val="2F9C67"/>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2F9C67"/>
                      </a:solidFill>
                      <a:prstDash val="solid"/>
                      <a:round/>
                      <a:headEnd type="none" w="med" len="med"/>
                      <a:tailEnd type="none" w="med" len="med"/>
                    </a:lnB>
                  </a:tcPr>
                </a:tc>
                <a:extLst>
                  <a:ext uri="{0D108BD9-81ED-4DB2-BD59-A6C34878D82A}">
                    <a16:rowId xmlns:a16="http://schemas.microsoft.com/office/drawing/2014/main" val="243733505"/>
                  </a:ext>
                </a:extLst>
              </a:tr>
            </a:tbl>
          </a:graphicData>
        </a:graphic>
      </p:graphicFrame>
    </p:spTree>
    <p:extLst>
      <p:ext uri="{BB962C8B-B14F-4D97-AF65-F5344CB8AC3E}">
        <p14:creationId xmlns:p14="http://schemas.microsoft.com/office/powerpoint/2010/main" val="3644755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Power analysis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9">
            <a:extLst>
              <a:ext uri="{FF2B5EF4-FFF2-40B4-BE49-F238E27FC236}">
                <a16:creationId xmlns:a16="http://schemas.microsoft.com/office/drawing/2014/main" id="{A4EE7F3D-65AC-1A4E-A38D-D0AE1D86581A}"/>
              </a:ext>
            </a:extLst>
          </p:cNvPr>
          <p:cNvSpPr>
            <a:spLocks noGrp="1"/>
          </p:cNvSpPr>
          <p:nvPr>
            <p:ph idx="1"/>
          </p:nvPr>
        </p:nvSpPr>
        <p:spPr>
          <a:xfrm>
            <a:off x="628650" y="1369219"/>
            <a:ext cx="5908659" cy="3263504"/>
          </a:xfrm>
        </p:spPr>
        <p:txBody>
          <a:bodyPr>
            <a:normAutofit/>
          </a:bodyPr>
          <a:lstStyle/>
          <a:p>
            <a:pPr marL="0" indent="0">
              <a:buNone/>
            </a:pPr>
            <a:r>
              <a:rPr lang="fr-FR" dirty="0"/>
              <a:t>It </a:t>
            </a:r>
            <a:r>
              <a:rPr lang="fr-FR" dirty="0" err="1"/>
              <a:t>is</a:t>
            </a:r>
            <a:r>
              <a:rPr lang="fr-FR" dirty="0"/>
              <a:t> important to </a:t>
            </a:r>
            <a:r>
              <a:rPr lang="fr-FR" dirty="0" err="1"/>
              <a:t>understand</a:t>
            </a:r>
            <a:r>
              <a:rPr lang="fr-FR" dirty="0"/>
              <a:t> how power </a:t>
            </a:r>
            <a:r>
              <a:rPr lang="fr-FR" dirty="0" err="1"/>
              <a:t>is</a:t>
            </a:r>
            <a:r>
              <a:rPr lang="fr-FR" dirty="0"/>
              <a:t> </a:t>
            </a:r>
            <a:r>
              <a:rPr lang="fr-FR" dirty="0" err="1"/>
              <a:t>created</a:t>
            </a:r>
            <a:r>
              <a:rPr lang="fr-FR" dirty="0"/>
              <a:t>, </a:t>
            </a:r>
            <a:r>
              <a:rPr lang="fr-FR" dirty="0" err="1"/>
              <a:t>maintained</a:t>
            </a:r>
            <a:r>
              <a:rPr lang="fr-FR" dirty="0"/>
              <a:t>, or </a:t>
            </a:r>
            <a:r>
              <a:rPr lang="fr-FR" dirty="0" err="1"/>
              <a:t>resisted</a:t>
            </a:r>
            <a:r>
              <a:rPr lang="fr-FR" dirty="0"/>
              <a:t>.</a:t>
            </a:r>
          </a:p>
          <a:p>
            <a:pPr marL="0" indent="0">
              <a:buNone/>
            </a:pPr>
            <a:r>
              <a:rPr lang="fr-FR" dirty="0"/>
              <a:t>To </a:t>
            </a:r>
            <a:r>
              <a:rPr lang="fr-FR" dirty="0" err="1"/>
              <a:t>improve</a:t>
            </a:r>
            <a:r>
              <a:rPr lang="fr-FR" dirty="0"/>
              <a:t> </a:t>
            </a:r>
            <a:r>
              <a:rPr lang="fr-FR" dirty="0" err="1"/>
              <a:t>equity</a:t>
            </a:r>
            <a:r>
              <a:rPr lang="fr-FR" dirty="0"/>
              <a:t> and </a:t>
            </a:r>
            <a:r>
              <a:rPr lang="fr-FR" dirty="0" err="1"/>
              <a:t>access</a:t>
            </a:r>
            <a:r>
              <a:rPr lang="fr-FR" dirty="0"/>
              <a:t>, or </a:t>
            </a:r>
            <a:r>
              <a:rPr lang="fr-FR" dirty="0" err="1"/>
              <a:t>achieve</a:t>
            </a:r>
            <a:r>
              <a:rPr lang="fr-FR" dirty="0"/>
              <a:t> </a:t>
            </a:r>
            <a:r>
              <a:rPr lang="fr-FR" dirty="0" err="1"/>
              <a:t>fairness</a:t>
            </a:r>
            <a:r>
              <a:rPr lang="fr-FR" dirty="0"/>
              <a:t> and justice. </a:t>
            </a:r>
          </a:p>
          <a:p>
            <a:pPr marL="0" indent="0">
              <a:buNone/>
            </a:pPr>
            <a:r>
              <a:rPr lang="fr-FR" dirty="0" err="1"/>
              <a:t>These</a:t>
            </a:r>
            <a:r>
              <a:rPr lang="fr-FR" dirty="0"/>
              <a:t> are </a:t>
            </a:r>
            <a:r>
              <a:rPr lang="fr-FR" dirty="0" err="1"/>
              <a:t>underlying</a:t>
            </a:r>
            <a:r>
              <a:rPr lang="fr-FR" dirty="0"/>
              <a:t> issues </a:t>
            </a:r>
            <a:r>
              <a:rPr lang="fr-FR" dirty="0" err="1"/>
              <a:t>that</a:t>
            </a:r>
            <a:r>
              <a:rPr lang="fr-FR" dirty="0"/>
              <a:t> affect how </a:t>
            </a:r>
            <a:r>
              <a:rPr lang="fr-FR" dirty="0" err="1"/>
              <a:t>different</a:t>
            </a:r>
            <a:r>
              <a:rPr lang="fr-FR" dirty="0"/>
              <a:t> groups are able to manage and </a:t>
            </a:r>
            <a:r>
              <a:rPr lang="fr-FR" dirty="0" err="1"/>
              <a:t>recover</a:t>
            </a:r>
            <a:r>
              <a:rPr lang="fr-FR" dirty="0"/>
              <a:t> </a:t>
            </a:r>
            <a:r>
              <a:rPr lang="fr-FR" dirty="0" err="1"/>
              <a:t>from</a:t>
            </a:r>
            <a:r>
              <a:rPr lang="fr-FR" dirty="0"/>
              <a:t> a </a:t>
            </a:r>
            <a:r>
              <a:rPr lang="fr-FR" dirty="0" err="1"/>
              <a:t>crisis</a:t>
            </a:r>
            <a:r>
              <a:rPr lang="fr-FR" dirty="0"/>
              <a:t>.  </a:t>
            </a:r>
          </a:p>
          <a:p>
            <a:pPr marL="0" indent="0">
              <a:buNone/>
            </a:pPr>
            <a:r>
              <a:rPr lang="en-GB" dirty="0">
                <a:solidFill>
                  <a:srgbClr val="204669"/>
                </a:solidFill>
              </a:rPr>
              <a:t>Power mapping:</a:t>
            </a:r>
          </a:p>
          <a:p>
            <a:r>
              <a:rPr lang="fr-FR" dirty="0"/>
              <a:t>Is a </a:t>
            </a:r>
            <a:r>
              <a:rPr lang="fr-FR" dirty="0" err="1"/>
              <a:t>participatory</a:t>
            </a:r>
            <a:r>
              <a:rPr lang="fr-FR" dirty="0"/>
              <a:t> </a:t>
            </a:r>
            <a:r>
              <a:rPr lang="fr-FR" dirty="0" err="1"/>
              <a:t>process</a:t>
            </a:r>
            <a:r>
              <a:rPr lang="fr-FR" dirty="0"/>
              <a:t> </a:t>
            </a:r>
            <a:r>
              <a:rPr lang="fr-FR" dirty="0" err="1"/>
              <a:t>that</a:t>
            </a:r>
            <a:r>
              <a:rPr lang="fr-FR" dirty="0"/>
              <a:t> </a:t>
            </a:r>
            <a:r>
              <a:rPr lang="fr-FR" dirty="0" err="1"/>
              <a:t>involves</a:t>
            </a:r>
            <a:r>
              <a:rPr lang="fr-FR" dirty="0"/>
              <a:t> people </a:t>
            </a:r>
            <a:r>
              <a:rPr lang="fr-FR" dirty="0" err="1"/>
              <a:t>with</a:t>
            </a:r>
            <a:r>
              <a:rPr lang="fr-FR" dirty="0"/>
              <a:t> a </a:t>
            </a:r>
            <a:r>
              <a:rPr lang="fr-FR" dirty="0" err="1"/>
              <a:t>stake</a:t>
            </a:r>
            <a:r>
              <a:rPr lang="fr-FR" dirty="0"/>
              <a:t> in a </a:t>
            </a:r>
            <a:r>
              <a:rPr lang="fr-FR" dirty="0" err="1"/>
              <a:t>particular</a:t>
            </a:r>
            <a:r>
              <a:rPr lang="fr-FR" dirty="0"/>
              <a:t> situation</a:t>
            </a:r>
          </a:p>
          <a:p>
            <a:r>
              <a:rPr lang="fr-FR" dirty="0"/>
              <a:t>Uses </a:t>
            </a:r>
            <a:r>
              <a:rPr lang="fr-FR" dirty="0" err="1"/>
              <a:t>participatory</a:t>
            </a:r>
            <a:r>
              <a:rPr lang="fr-FR" dirty="0"/>
              <a:t> group discussions and </a:t>
            </a:r>
            <a:r>
              <a:rPr lang="fr-FR" dirty="0" err="1"/>
              <a:t>mapping</a:t>
            </a:r>
            <a:r>
              <a:rPr lang="fr-FR" dirty="0"/>
              <a:t> techniques  </a:t>
            </a:r>
          </a:p>
          <a:p>
            <a:r>
              <a:rPr lang="fr-FR" dirty="0"/>
              <a:t>Identifies </a:t>
            </a:r>
            <a:r>
              <a:rPr lang="fr-FR" dirty="0" err="1"/>
              <a:t>who</a:t>
            </a:r>
            <a:r>
              <a:rPr lang="fr-FR" dirty="0"/>
              <a:t> has the power to change </a:t>
            </a:r>
            <a:r>
              <a:rPr lang="fr-FR" dirty="0" err="1"/>
              <a:t>things</a:t>
            </a:r>
            <a:r>
              <a:rPr lang="fr-FR" dirty="0"/>
              <a:t> and </a:t>
            </a:r>
            <a:r>
              <a:rPr lang="fr-FR" dirty="0" err="1"/>
              <a:t>who</a:t>
            </a:r>
            <a:r>
              <a:rPr lang="fr-FR" dirty="0"/>
              <a:t> influences </a:t>
            </a:r>
            <a:r>
              <a:rPr lang="fr-FR" dirty="0" err="1"/>
              <a:t>who</a:t>
            </a:r>
            <a:r>
              <a:rPr lang="fr-FR" dirty="0"/>
              <a:t> (and how) </a:t>
            </a:r>
          </a:p>
          <a:p>
            <a:r>
              <a:rPr lang="fr-FR" dirty="0"/>
              <a:t>Identifies </a:t>
            </a:r>
            <a:r>
              <a:rPr lang="fr-FR" dirty="0" err="1"/>
              <a:t>targets</a:t>
            </a:r>
            <a:r>
              <a:rPr lang="fr-FR" dirty="0"/>
              <a:t> for influence, </a:t>
            </a:r>
            <a:r>
              <a:rPr lang="fr-FR" dirty="0" err="1"/>
              <a:t>things</a:t>
            </a:r>
            <a:r>
              <a:rPr lang="fr-FR" dirty="0"/>
              <a:t> or people </a:t>
            </a:r>
            <a:r>
              <a:rPr lang="fr-FR" dirty="0" err="1"/>
              <a:t>who</a:t>
            </a:r>
            <a:r>
              <a:rPr lang="fr-FR" dirty="0"/>
              <a:t> are </a:t>
            </a:r>
            <a:r>
              <a:rPr lang="fr-FR" dirty="0" err="1"/>
              <a:t>blocking</a:t>
            </a:r>
            <a:r>
              <a:rPr lang="fr-FR" dirty="0"/>
              <a:t> change, and possible </a:t>
            </a:r>
            <a:r>
              <a:rPr lang="fr-FR" dirty="0" err="1"/>
              <a:t>ways</a:t>
            </a:r>
            <a:r>
              <a:rPr lang="fr-FR" dirty="0"/>
              <a:t> to </a:t>
            </a:r>
            <a:r>
              <a:rPr lang="fr-FR" dirty="0" err="1"/>
              <a:t>work</a:t>
            </a:r>
            <a:r>
              <a:rPr lang="fr-FR" dirty="0"/>
              <a:t> </a:t>
            </a:r>
            <a:r>
              <a:rPr lang="fr-FR" dirty="0" err="1"/>
              <a:t>with</a:t>
            </a:r>
            <a:r>
              <a:rPr lang="fr-FR" dirty="0"/>
              <a:t> </a:t>
            </a:r>
            <a:r>
              <a:rPr lang="fr-FR" dirty="0" err="1"/>
              <a:t>them</a:t>
            </a:r>
            <a:endParaRPr lang="fr-FR" dirty="0"/>
          </a:p>
        </p:txBody>
      </p:sp>
      <p:sp>
        <p:nvSpPr>
          <p:cNvPr id="7" name="Rectangle 6">
            <a:extLst>
              <a:ext uri="{FF2B5EF4-FFF2-40B4-BE49-F238E27FC236}">
                <a16:creationId xmlns:a16="http://schemas.microsoft.com/office/drawing/2014/main" id="{EFF5E670-6349-7B42-825B-D90D0C9B240A}"/>
              </a:ext>
            </a:extLst>
          </p:cNvPr>
          <p:cNvSpPr/>
          <p:nvPr/>
        </p:nvSpPr>
        <p:spPr>
          <a:xfrm>
            <a:off x="6537309" y="198109"/>
            <a:ext cx="2457361" cy="3332473"/>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a:extLst>
              <a:ext uri="{FF2B5EF4-FFF2-40B4-BE49-F238E27FC236}">
                <a16:creationId xmlns:a16="http://schemas.microsoft.com/office/drawing/2014/main" id="{5EE95871-1B3F-754D-9DCC-20752EB4A0FE}"/>
              </a:ext>
            </a:extLst>
          </p:cNvPr>
          <p:cNvPicPr>
            <a:picLocks noChangeAspect="1"/>
          </p:cNvPicPr>
          <p:nvPr/>
        </p:nvPicPr>
        <p:blipFill>
          <a:blip r:embed="rId2"/>
          <a:stretch>
            <a:fillRect/>
          </a:stretch>
        </p:blipFill>
        <p:spPr>
          <a:xfrm>
            <a:off x="6735501" y="462625"/>
            <a:ext cx="2060977" cy="2803440"/>
          </a:xfrm>
          <a:prstGeom prst="rect">
            <a:avLst/>
          </a:prstGeom>
        </p:spPr>
      </p:pic>
    </p:spTree>
    <p:extLst>
      <p:ext uri="{BB962C8B-B14F-4D97-AF65-F5344CB8AC3E}">
        <p14:creationId xmlns:p14="http://schemas.microsoft.com/office/powerpoint/2010/main" val="4174256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Power analysis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E2071DA9-F463-0542-9374-8B5FBB59EB03}"/>
              </a:ext>
            </a:extLst>
          </p:cNvPr>
          <p:cNvGrpSpPr/>
          <p:nvPr/>
        </p:nvGrpSpPr>
        <p:grpSpPr>
          <a:xfrm>
            <a:off x="1837267" y="1004712"/>
            <a:ext cx="5569255" cy="3473520"/>
            <a:chOff x="1651000" y="1082957"/>
            <a:chExt cx="5842000" cy="3643630"/>
          </a:xfrm>
        </p:grpSpPr>
        <p:pic>
          <p:nvPicPr>
            <p:cNvPr id="11" name="Picture 6">
              <a:extLst>
                <a:ext uri="{FF2B5EF4-FFF2-40B4-BE49-F238E27FC236}">
                  <a16:creationId xmlns:a16="http://schemas.microsoft.com/office/drawing/2014/main" id="{966326DD-7C65-F346-BCC1-42D5305D7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1082957"/>
              <a:ext cx="5842000" cy="3643630"/>
            </a:xfrm>
            <a:prstGeom prst="rect">
              <a:avLst/>
            </a:prstGeom>
          </p:spPr>
        </p:pic>
        <p:grpSp>
          <p:nvGrpSpPr>
            <p:cNvPr id="13" name="Groupe 12">
              <a:extLst>
                <a:ext uri="{FF2B5EF4-FFF2-40B4-BE49-F238E27FC236}">
                  <a16:creationId xmlns:a16="http://schemas.microsoft.com/office/drawing/2014/main" id="{6712BF52-42AF-B748-96AB-EC664D338703}"/>
                </a:ext>
              </a:extLst>
            </p:cNvPr>
            <p:cNvGrpSpPr/>
            <p:nvPr/>
          </p:nvGrpSpPr>
          <p:grpSpPr>
            <a:xfrm>
              <a:off x="1891241" y="1196481"/>
              <a:ext cx="5226050" cy="3439159"/>
              <a:chOff x="0" y="0"/>
              <a:chExt cx="5226050" cy="3439391"/>
            </a:xfrm>
          </p:grpSpPr>
          <p:sp>
            <p:nvSpPr>
              <p:cNvPr id="14" name="Zone de texte 449">
                <a:extLst>
                  <a:ext uri="{FF2B5EF4-FFF2-40B4-BE49-F238E27FC236}">
                    <a16:creationId xmlns:a16="http://schemas.microsoft.com/office/drawing/2014/main" id="{CCFF9CE7-30A5-1241-A2EC-246C42DFF17E}"/>
                  </a:ext>
                </a:extLst>
              </p:cNvPr>
              <p:cNvSpPr txBox="1"/>
              <p:nvPr/>
            </p:nvSpPr>
            <p:spPr>
              <a:xfrm>
                <a:off x="1309254" y="2327564"/>
                <a:ext cx="1080655" cy="1111827"/>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fr-CH" sz="1000">
                    <a:solidFill>
                      <a:srgbClr val="204669"/>
                    </a:solidFill>
                    <a:effectLst/>
                    <a:latin typeface="OpenSans-Light" panose="020B0606030504020204" pitchFamily="34" charset="0"/>
                    <a:ea typeface="OpenSans-Light" panose="020B0606030504020204" pitchFamily="34" charset="0"/>
                  </a:rPr>
                  <a:t>INGO</a:t>
                </a:r>
                <a:endParaRPr lang="fr-FR" sz="1100">
                  <a:effectLst/>
                  <a:latin typeface="OpenSans-Light" panose="020B0606030504020204" pitchFamily="34" charset="0"/>
                  <a:ea typeface="OpenSans-Light" panose="020B0606030504020204" pitchFamily="34" charset="0"/>
                </a:endParaRPr>
              </a:p>
            </p:txBody>
          </p:sp>
          <p:sp>
            <p:nvSpPr>
              <p:cNvPr id="15" name="Zone de texte 450">
                <a:extLst>
                  <a:ext uri="{FF2B5EF4-FFF2-40B4-BE49-F238E27FC236}">
                    <a16:creationId xmlns:a16="http://schemas.microsoft.com/office/drawing/2014/main" id="{7F94A520-3350-A54E-9C27-35EAC5F69371}"/>
                  </a:ext>
                </a:extLst>
              </p:cNvPr>
              <p:cNvSpPr txBox="1"/>
              <p:nvPr/>
            </p:nvSpPr>
            <p:spPr>
              <a:xfrm>
                <a:off x="0" y="1278082"/>
                <a:ext cx="1080655" cy="1111827"/>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fr-CH" sz="1000">
                    <a:solidFill>
                      <a:srgbClr val="204669"/>
                    </a:solidFill>
                    <a:effectLst/>
                    <a:latin typeface="OpenSans-Light" panose="020B0606030504020204" pitchFamily="34" charset="0"/>
                    <a:ea typeface="OpenSans-Light" panose="020B0606030504020204" pitchFamily="34" charset="0"/>
                  </a:rPr>
                  <a:t>CHIEFS</a:t>
                </a:r>
                <a:endParaRPr lang="fr-FR" sz="1100">
                  <a:effectLst/>
                  <a:latin typeface="OpenSans-Light" panose="020B0606030504020204" pitchFamily="34" charset="0"/>
                  <a:ea typeface="OpenSans-Light" panose="020B0606030504020204" pitchFamily="34" charset="0"/>
                </a:endParaRPr>
              </a:p>
            </p:txBody>
          </p:sp>
          <p:sp>
            <p:nvSpPr>
              <p:cNvPr id="16" name="Zone de texte 452">
                <a:extLst>
                  <a:ext uri="{FF2B5EF4-FFF2-40B4-BE49-F238E27FC236}">
                    <a16:creationId xmlns:a16="http://schemas.microsoft.com/office/drawing/2014/main" id="{4030395A-4B95-F14C-9811-B29C655EE1BB}"/>
                  </a:ext>
                </a:extLst>
              </p:cNvPr>
              <p:cNvSpPr txBox="1"/>
              <p:nvPr/>
            </p:nvSpPr>
            <p:spPr>
              <a:xfrm>
                <a:off x="1361209" y="0"/>
                <a:ext cx="945572" cy="96595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fr-CH" sz="1000">
                    <a:solidFill>
                      <a:srgbClr val="204669"/>
                    </a:solidFill>
                    <a:effectLst/>
                    <a:latin typeface="OpenSans-Light" panose="020B0606030504020204" pitchFamily="34" charset="0"/>
                    <a:ea typeface="OpenSans-Light" panose="020B0606030504020204" pitchFamily="34" charset="0"/>
                  </a:rPr>
                  <a:t>COMMUNITY</a:t>
                </a:r>
                <a:endParaRPr lang="fr-FR" sz="1100">
                  <a:effectLst/>
                  <a:latin typeface="OpenSans-Light" panose="020B0606030504020204" pitchFamily="34" charset="0"/>
                  <a:ea typeface="OpenSans-Light" panose="020B0606030504020204" pitchFamily="34" charset="0"/>
                </a:endParaRPr>
              </a:p>
            </p:txBody>
          </p:sp>
          <p:sp>
            <p:nvSpPr>
              <p:cNvPr id="17" name="Zone de texte 453">
                <a:extLst>
                  <a:ext uri="{FF2B5EF4-FFF2-40B4-BE49-F238E27FC236}">
                    <a16:creationId xmlns:a16="http://schemas.microsoft.com/office/drawing/2014/main" id="{57693D5F-50F8-3F4A-B006-21A071831132}"/>
                  </a:ext>
                </a:extLst>
              </p:cNvPr>
              <p:cNvSpPr txBox="1"/>
              <p:nvPr/>
            </p:nvSpPr>
            <p:spPr>
              <a:xfrm>
                <a:off x="2815936" y="155864"/>
                <a:ext cx="883227" cy="883227"/>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fr-CH" sz="1000">
                    <a:solidFill>
                      <a:srgbClr val="204669"/>
                    </a:solidFill>
                    <a:effectLst/>
                    <a:latin typeface="OpenSans-Light" panose="020B0606030504020204" pitchFamily="34" charset="0"/>
                    <a:ea typeface="OpenSans-Light" panose="020B0606030504020204" pitchFamily="34" charset="0"/>
                  </a:rPr>
                  <a:t>DHO</a:t>
                </a:r>
                <a:endParaRPr lang="fr-FR" sz="1100">
                  <a:effectLst/>
                  <a:latin typeface="OpenSans-Light" panose="020B0606030504020204" pitchFamily="34" charset="0"/>
                  <a:ea typeface="OpenSans-Light" panose="020B0606030504020204" pitchFamily="34" charset="0"/>
                </a:endParaRPr>
              </a:p>
            </p:txBody>
          </p:sp>
          <p:sp>
            <p:nvSpPr>
              <p:cNvPr id="18" name="Zone de texte 454">
                <a:extLst>
                  <a:ext uri="{FF2B5EF4-FFF2-40B4-BE49-F238E27FC236}">
                    <a16:creationId xmlns:a16="http://schemas.microsoft.com/office/drawing/2014/main" id="{7350E2DB-E772-3846-ACA4-DF07160A0D5B}"/>
                  </a:ext>
                </a:extLst>
              </p:cNvPr>
              <p:cNvSpPr txBox="1"/>
              <p:nvPr/>
            </p:nvSpPr>
            <p:spPr>
              <a:xfrm>
                <a:off x="4229100" y="62345"/>
                <a:ext cx="862445" cy="841664"/>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fr-CH" sz="1000">
                    <a:solidFill>
                      <a:srgbClr val="204669"/>
                    </a:solidFill>
                    <a:effectLst/>
                    <a:latin typeface="OpenSans-Light" panose="020B0606030504020204" pitchFamily="34" charset="0"/>
                    <a:ea typeface="OpenSans-Light" panose="020B0606030504020204" pitchFamily="34" charset="0"/>
                  </a:rPr>
                  <a:t>RELIGIOUS</a:t>
                </a:r>
                <a:br>
                  <a:rPr lang="fr-CH" sz="1000">
                    <a:solidFill>
                      <a:srgbClr val="204669"/>
                    </a:solidFill>
                    <a:effectLst/>
                    <a:latin typeface="OpenSans-Light" panose="020B0606030504020204" pitchFamily="34" charset="0"/>
                    <a:ea typeface="OpenSans-Light" panose="020B0606030504020204" pitchFamily="34" charset="0"/>
                  </a:rPr>
                </a:br>
                <a:r>
                  <a:rPr lang="fr-CH" sz="1000">
                    <a:solidFill>
                      <a:srgbClr val="204669"/>
                    </a:solidFill>
                    <a:effectLst/>
                    <a:latin typeface="OpenSans-Light" panose="020B0606030504020204" pitchFamily="34" charset="0"/>
                    <a:ea typeface="OpenSans-Light" panose="020B0606030504020204" pitchFamily="34" charset="0"/>
                  </a:rPr>
                  <a:t>LEADERS</a:t>
                </a:r>
                <a:endParaRPr lang="fr-FR" sz="1100">
                  <a:effectLst/>
                  <a:latin typeface="OpenSans-Light" panose="020B0606030504020204" pitchFamily="34" charset="0"/>
                  <a:ea typeface="OpenSans-Light" panose="020B0606030504020204" pitchFamily="34" charset="0"/>
                </a:endParaRPr>
              </a:p>
            </p:txBody>
          </p:sp>
          <p:sp>
            <p:nvSpPr>
              <p:cNvPr id="19" name="Zone de texte 456">
                <a:extLst>
                  <a:ext uri="{FF2B5EF4-FFF2-40B4-BE49-F238E27FC236}">
                    <a16:creationId xmlns:a16="http://schemas.microsoft.com/office/drawing/2014/main" id="{94B5768C-FEB3-8A40-B618-0379F8C02E53}"/>
                  </a:ext>
                </a:extLst>
              </p:cNvPr>
              <p:cNvSpPr txBox="1"/>
              <p:nvPr/>
            </p:nvSpPr>
            <p:spPr>
              <a:xfrm>
                <a:off x="4114800" y="1278082"/>
                <a:ext cx="1111250" cy="1111250"/>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fr-CH" sz="1000">
                    <a:solidFill>
                      <a:srgbClr val="204669"/>
                    </a:solidFill>
                    <a:effectLst/>
                    <a:latin typeface="OpenSans-Light" panose="020B0606030504020204" pitchFamily="34" charset="0"/>
                    <a:ea typeface="OpenSans-Light" panose="020B0606030504020204" pitchFamily="34" charset="0"/>
                  </a:rPr>
                  <a:t>MINISTRY OF</a:t>
                </a:r>
                <a:br>
                  <a:rPr lang="fr-CH" sz="1000">
                    <a:solidFill>
                      <a:srgbClr val="204669"/>
                    </a:solidFill>
                    <a:effectLst/>
                    <a:latin typeface="OpenSans-Light" panose="020B0606030504020204" pitchFamily="34" charset="0"/>
                    <a:ea typeface="OpenSans-Light" panose="020B0606030504020204" pitchFamily="34" charset="0"/>
                  </a:rPr>
                </a:br>
                <a:r>
                  <a:rPr lang="fr-CH" sz="1000">
                    <a:solidFill>
                      <a:srgbClr val="204669"/>
                    </a:solidFill>
                    <a:effectLst/>
                    <a:latin typeface="OpenSans-Light" panose="020B0606030504020204" pitchFamily="34" charset="0"/>
                    <a:ea typeface="OpenSans-Light" panose="020B0606030504020204" pitchFamily="34" charset="0"/>
                  </a:rPr>
                  <a:t>HEALTH</a:t>
                </a:r>
                <a:endParaRPr lang="fr-FR" sz="1100">
                  <a:effectLst/>
                  <a:latin typeface="OpenSans-Light" panose="020B0606030504020204" pitchFamily="34" charset="0"/>
                  <a:ea typeface="OpenSans-Light" panose="020B0606030504020204" pitchFamily="34" charset="0"/>
                </a:endParaRPr>
              </a:p>
            </p:txBody>
          </p:sp>
          <p:sp>
            <p:nvSpPr>
              <p:cNvPr id="20" name="Zone de texte 457">
                <a:extLst>
                  <a:ext uri="{FF2B5EF4-FFF2-40B4-BE49-F238E27FC236}">
                    <a16:creationId xmlns:a16="http://schemas.microsoft.com/office/drawing/2014/main" id="{916B622F-B7C7-CF4B-A4EB-65626B57DE52}"/>
                  </a:ext>
                </a:extLst>
              </p:cNvPr>
              <p:cNvSpPr txBox="1"/>
              <p:nvPr/>
            </p:nvSpPr>
            <p:spPr>
              <a:xfrm>
                <a:off x="72736" y="62345"/>
                <a:ext cx="882939" cy="84137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fr-CH" sz="1000">
                    <a:solidFill>
                      <a:srgbClr val="204669"/>
                    </a:solidFill>
                    <a:effectLst/>
                    <a:latin typeface="OpenSans-Light" panose="020B0606030504020204" pitchFamily="34" charset="0"/>
                    <a:ea typeface="OpenSans-Light" panose="020B0606030504020204" pitchFamily="34" charset="0"/>
                  </a:rPr>
                  <a:t>SOCIAL</a:t>
                </a:r>
                <a:br>
                  <a:rPr lang="fr-CH" sz="1000">
                    <a:solidFill>
                      <a:srgbClr val="204669"/>
                    </a:solidFill>
                    <a:effectLst/>
                    <a:latin typeface="OpenSans-Light" panose="020B0606030504020204" pitchFamily="34" charset="0"/>
                    <a:ea typeface="OpenSans-Light" panose="020B0606030504020204" pitchFamily="34" charset="0"/>
                  </a:rPr>
                </a:br>
                <a:r>
                  <a:rPr lang="fr-CH" sz="1000">
                    <a:solidFill>
                      <a:srgbClr val="204669"/>
                    </a:solidFill>
                    <a:effectLst/>
                    <a:latin typeface="OpenSans-Light" panose="020B0606030504020204" pitchFamily="34" charset="0"/>
                    <a:ea typeface="OpenSans-Light" panose="020B0606030504020204" pitchFamily="34" charset="0"/>
                  </a:rPr>
                  <a:t>MEDIA</a:t>
                </a:r>
                <a:endParaRPr lang="fr-FR" sz="1100">
                  <a:effectLst/>
                  <a:latin typeface="OpenSans-Light" panose="020B0606030504020204" pitchFamily="34" charset="0"/>
                  <a:ea typeface="OpenSans-Light" panose="020B0606030504020204" pitchFamily="34" charset="0"/>
                </a:endParaRPr>
              </a:p>
            </p:txBody>
          </p:sp>
          <p:sp>
            <p:nvSpPr>
              <p:cNvPr id="21" name="Zone de texte 458">
                <a:extLst>
                  <a:ext uri="{FF2B5EF4-FFF2-40B4-BE49-F238E27FC236}">
                    <a16:creationId xmlns:a16="http://schemas.microsoft.com/office/drawing/2014/main" id="{EDA2382D-18F2-E749-B287-663A83AB633A}"/>
                  </a:ext>
                </a:extLst>
              </p:cNvPr>
              <p:cNvSpPr txBox="1"/>
              <p:nvPr/>
            </p:nvSpPr>
            <p:spPr>
              <a:xfrm>
                <a:off x="2815936" y="1298864"/>
                <a:ext cx="883227" cy="883227"/>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fr-CH" sz="1000">
                    <a:solidFill>
                      <a:srgbClr val="204669"/>
                    </a:solidFill>
                    <a:effectLst/>
                    <a:latin typeface="OpenSans-Light" panose="020B0606030504020204" pitchFamily="34" charset="0"/>
                    <a:ea typeface="OpenSans-Light" panose="020B0606030504020204" pitchFamily="34" charset="0"/>
                  </a:rPr>
                  <a:t>PHUs</a:t>
                </a:r>
                <a:endParaRPr lang="fr-FR" sz="1100">
                  <a:effectLst/>
                  <a:latin typeface="OpenSans-Light" panose="020B0606030504020204" pitchFamily="34" charset="0"/>
                  <a:ea typeface="OpenSans-Light" panose="020B0606030504020204" pitchFamily="34" charset="0"/>
                </a:endParaRPr>
              </a:p>
            </p:txBody>
          </p:sp>
          <p:sp>
            <p:nvSpPr>
              <p:cNvPr id="22" name="Zone de texte 459">
                <a:extLst>
                  <a:ext uri="{FF2B5EF4-FFF2-40B4-BE49-F238E27FC236}">
                    <a16:creationId xmlns:a16="http://schemas.microsoft.com/office/drawing/2014/main" id="{5B15D918-AC06-1146-89E4-3C9DFD1D8967}"/>
                  </a:ext>
                </a:extLst>
              </p:cNvPr>
              <p:cNvSpPr txBox="1"/>
              <p:nvPr/>
            </p:nvSpPr>
            <p:spPr>
              <a:xfrm>
                <a:off x="2815936" y="2223654"/>
                <a:ext cx="883227" cy="883227"/>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r>
                  <a:rPr lang="fr-CH" sz="1000">
                    <a:solidFill>
                      <a:srgbClr val="204669"/>
                    </a:solidFill>
                    <a:effectLst/>
                    <a:latin typeface="OpenSans-Light" panose="020B0606030504020204" pitchFamily="34" charset="0"/>
                    <a:ea typeface="OpenSans-Light" panose="020B0606030504020204" pitchFamily="34" charset="0"/>
                  </a:rPr>
                  <a:t>CHWs</a:t>
                </a:r>
                <a:endParaRPr lang="fr-FR" sz="1100">
                  <a:effectLst/>
                  <a:latin typeface="OpenSans-Light" panose="020B0606030504020204" pitchFamily="34" charset="0"/>
                  <a:ea typeface="OpenSans-Light" panose="020B0606030504020204" pitchFamily="34" charset="0"/>
                </a:endParaRPr>
              </a:p>
            </p:txBody>
          </p:sp>
        </p:grpSp>
      </p:grpSp>
    </p:spTree>
    <p:extLst>
      <p:ext uri="{BB962C8B-B14F-4D97-AF65-F5344CB8AC3E}">
        <p14:creationId xmlns:p14="http://schemas.microsoft.com/office/powerpoint/2010/main" val="231891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F9C67">
            <a:alpha val="1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216A4-CA23-0747-B436-86F2A57F1698}"/>
              </a:ext>
            </a:extLst>
          </p:cNvPr>
          <p:cNvSpPr>
            <a:spLocks noGrp="1"/>
          </p:cNvSpPr>
          <p:nvPr>
            <p:ph type="title"/>
          </p:nvPr>
        </p:nvSpPr>
        <p:spPr/>
        <p:txBody>
          <a:bodyPr/>
          <a:lstStyle/>
          <a:p>
            <a:r>
              <a:rPr lang="fr-FR"/>
              <a:t>SUMMARY</a:t>
            </a:r>
          </a:p>
        </p:txBody>
      </p:sp>
      <p:sp>
        <p:nvSpPr>
          <p:cNvPr id="5" name="Espace réservé du contenu 4">
            <a:extLst>
              <a:ext uri="{FF2B5EF4-FFF2-40B4-BE49-F238E27FC236}">
                <a16:creationId xmlns:a16="http://schemas.microsoft.com/office/drawing/2014/main" id="{C3F72083-7124-5344-BC16-58AAA29F14ED}"/>
              </a:ext>
            </a:extLst>
          </p:cNvPr>
          <p:cNvSpPr>
            <a:spLocks noGrp="1"/>
          </p:cNvSpPr>
          <p:nvPr>
            <p:ph idx="1"/>
          </p:nvPr>
        </p:nvSpPr>
        <p:spPr>
          <a:xfrm>
            <a:off x="628650" y="1455738"/>
            <a:ext cx="7271012" cy="3263504"/>
          </a:xfrm>
        </p:spPr>
        <p:txBody>
          <a:bodyPr>
            <a:noAutofit/>
          </a:bodyPr>
          <a:lstStyle/>
          <a:p>
            <a:r>
              <a:rPr lang="fr-FR" b="1">
                <a:latin typeface="Open Sans Semibold" panose="020B0606030504020204" pitchFamily="34" charset="0"/>
                <a:ea typeface="Open Sans Semibold" panose="020B0606030504020204" pitchFamily="34" charset="0"/>
                <a:cs typeface="Open Sans Semibold" panose="020B0606030504020204" pitchFamily="34" charset="0"/>
              </a:rPr>
              <a:t>Context analyses </a:t>
            </a:r>
            <a:r>
              <a:rPr lang="fr-FR"/>
              <a:t>ask </a:t>
            </a:r>
            <a:r>
              <a:rPr lang="fr-FR" i="1"/>
              <a:t>where, why</a:t>
            </a:r>
            <a:r>
              <a:rPr lang="fr-FR"/>
              <a:t> and </a:t>
            </a:r>
            <a:r>
              <a:rPr lang="fr-FR" i="1"/>
              <a:t>how</a:t>
            </a:r>
            <a:r>
              <a:rPr lang="fr-FR"/>
              <a:t> people do things which contribute to resilience and vulnerability and either facilitate or impede participation in interventions</a:t>
            </a:r>
          </a:p>
          <a:p>
            <a:pPr marL="358775" indent="-179388">
              <a:buClr>
                <a:srgbClr val="2F9C67"/>
              </a:buClr>
              <a:buSzPct val="70000"/>
              <a:buFont typeface="Wingdings" pitchFamily="2" charset="2"/>
              <a:buChar char="Ø"/>
            </a:pPr>
            <a:r>
              <a:rPr lang="fr-FR"/>
              <a:t>Trained social scientists (or others with similar training) through online searches and conversations with experts, can conduct rapid reviews of this knowledge, and bring it together and present it in a way that is usable and useful to responders, who can in turn design or adapt response activities in appropriate ways</a:t>
            </a:r>
          </a:p>
          <a:p>
            <a:pPr marL="358775" indent="-179388">
              <a:buClr>
                <a:srgbClr val="2F9C67"/>
              </a:buClr>
              <a:buSzPct val="70000"/>
              <a:buFont typeface="Wingdings" pitchFamily="2" charset="2"/>
              <a:buChar char="Ø"/>
            </a:pPr>
            <a:r>
              <a:rPr lang="fr-FR"/>
              <a:t>Two tools to assist with this are the </a:t>
            </a:r>
            <a:r>
              <a:rPr lang="fr-FR" b="1">
                <a:latin typeface="Open Sans Semibold" panose="020B0606030504020204" pitchFamily="34" charset="0"/>
                <a:ea typeface="Open Sans Semibold" panose="020B0606030504020204" pitchFamily="34" charset="0"/>
                <a:cs typeface="Open Sans Semibold" panose="020B0606030504020204" pitchFamily="34" charset="0"/>
              </a:rPr>
              <a:t>Rapid Remote Context Analysis Tool (RR-CAT)</a:t>
            </a:r>
            <a:r>
              <a:rPr lang="fr-FR"/>
              <a:t> </a:t>
            </a:r>
            <a:br>
              <a:rPr lang="fr-FR"/>
            </a:br>
            <a:r>
              <a:rPr lang="fr-FR"/>
              <a:t>and the </a:t>
            </a:r>
            <a:r>
              <a:rPr lang="fr-FR" b="1">
                <a:latin typeface="Open Sans Semibold" panose="020B0606030504020204" pitchFamily="34" charset="0"/>
                <a:ea typeface="Open Sans Semibold" panose="020B0606030504020204" pitchFamily="34" charset="0"/>
                <a:cs typeface="Open Sans Semibold" panose="020B0606030504020204" pitchFamily="34" charset="0"/>
              </a:rPr>
              <a:t>Rapid Anthropological Assessments in the Field (RAA) Tool</a:t>
            </a:r>
          </a:p>
        </p:txBody>
      </p:sp>
      <p:cxnSp>
        <p:nvCxnSpPr>
          <p:cNvPr id="3" name="Straight Connector 55">
            <a:extLst>
              <a:ext uri="{FF2B5EF4-FFF2-40B4-BE49-F238E27FC236}">
                <a16:creationId xmlns:a16="http://schemas.microsoft.com/office/drawing/2014/main" id="{4FEF96E6-035D-964C-AE90-8AA53670C685}"/>
              </a:ext>
            </a:extLst>
          </p:cNvPr>
          <p:cNvCxnSpPr/>
          <p:nvPr/>
        </p:nvCxnSpPr>
        <p:spPr>
          <a:xfrm>
            <a:off x="648261" y="929853"/>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138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F9C67">
            <a:alpha val="10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5216A4-CA23-0747-B436-86F2A57F1698}"/>
              </a:ext>
            </a:extLst>
          </p:cNvPr>
          <p:cNvSpPr>
            <a:spLocks noGrp="1"/>
          </p:cNvSpPr>
          <p:nvPr>
            <p:ph type="title"/>
          </p:nvPr>
        </p:nvSpPr>
        <p:spPr/>
        <p:txBody>
          <a:bodyPr/>
          <a:lstStyle/>
          <a:p>
            <a:r>
              <a:rPr lang="fr-FR"/>
              <a:t>SUMMARY</a:t>
            </a:r>
          </a:p>
        </p:txBody>
      </p:sp>
      <p:sp>
        <p:nvSpPr>
          <p:cNvPr id="5" name="Espace réservé du contenu 4">
            <a:extLst>
              <a:ext uri="{FF2B5EF4-FFF2-40B4-BE49-F238E27FC236}">
                <a16:creationId xmlns:a16="http://schemas.microsoft.com/office/drawing/2014/main" id="{C3F72083-7124-5344-BC16-58AAA29F14ED}"/>
              </a:ext>
            </a:extLst>
          </p:cNvPr>
          <p:cNvSpPr>
            <a:spLocks noGrp="1"/>
          </p:cNvSpPr>
          <p:nvPr>
            <p:ph idx="1"/>
          </p:nvPr>
        </p:nvSpPr>
        <p:spPr>
          <a:xfrm>
            <a:off x="628650" y="1455738"/>
            <a:ext cx="6936991" cy="3263504"/>
          </a:xfrm>
        </p:spPr>
        <p:txBody>
          <a:bodyPr>
            <a:noAutofit/>
          </a:bodyPr>
          <a:lstStyle/>
          <a:p>
            <a:r>
              <a:rPr lang="fr-FR" b="1">
                <a:latin typeface="Open Sans Semibold" panose="020B0606030504020204" pitchFamily="34" charset="0"/>
                <a:ea typeface="Open Sans Semibold" panose="020B0606030504020204" pitchFamily="34" charset="0"/>
                <a:cs typeface="Open Sans Semibold" panose="020B0606030504020204" pitchFamily="34" charset="0"/>
              </a:rPr>
              <a:t>Rapid ethnographic methods </a:t>
            </a:r>
            <a:r>
              <a:rPr lang="fr-FR"/>
              <a:t>are another way of rapidly gathering contextual information, particularly at a local level. They generally involve spending time and paying close attention to social life and processes in a particular setting in which a researcher is embedded</a:t>
            </a:r>
          </a:p>
          <a:p>
            <a:r>
              <a:rPr lang="fr-FR" b="1">
                <a:latin typeface="Open Sans Semibold" panose="020B0606030504020204" pitchFamily="34" charset="0"/>
                <a:ea typeface="Open Sans Semibold" panose="020B0606030504020204" pitchFamily="34" charset="0"/>
                <a:cs typeface="Open Sans Semibold" panose="020B0606030504020204" pitchFamily="34" charset="0"/>
              </a:rPr>
              <a:t>Vulnerability assessments</a:t>
            </a:r>
            <a:r>
              <a:rPr lang="fr-FR"/>
              <a:t> like the </a:t>
            </a:r>
            <a:r>
              <a:rPr lang="fr-FR" i="1"/>
              <a:t>Rapid Assessment of Vulnerable </a:t>
            </a:r>
            <a:r>
              <a:rPr lang="fr-FR" b="1">
                <a:latin typeface="Open Sans Semibold" panose="020B0606030504020204" pitchFamily="34" charset="0"/>
                <a:ea typeface="Open Sans Semibold" panose="020B0606030504020204" pitchFamily="34" charset="0"/>
                <a:cs typeface="Open Sans Semibold" panose="020B0606030504020204" pitchFamily="34" charset="0"/>
              </a:rPr>
              <a:t>Populations: A ‘Barefoot’ Manual</a:t>
            </a:r>
            <a:r>
              <a:rPr lang="fr-FR"/>
              <a:t> appreciate that vulnerability can shift and change dramatically under crisis conditions. The tool was developed specifically for understanding the dynamics of vulnerability, and for building on capacity in local communities impacted by crisis scenarios for immediate action, as well as long-term change</a:t>
            </a:r>
          </a:p>
          <a:p>
            <a:r>
              <a:rPr lang="fr-FR"/>
              <a:t>In a humanitarian emergency, it is important to understand how power is created, maintained, or resisted in a specific context. A </a:t>
            </a:r>
            <a:r>
              <a:rPr lang="fr-FR" b="1">
                <a:latin typeface="Open Sans Semibold" panose="020B0606030504020204" pitchFamily="34" charset="0"/>
                <a:ea typeface="Open Sans Semibold" panose="020B0606030504020204" pitchFamily="34" charset="0"/>
                <a:cs typeface="Open Sans Semibold" panose="020B0606030504020204" pitchFamily="34" charset="0"/>
              </a:rPr>
              <a:t>power analysis </a:t>
            </a:r>
            <a:r>
              <a:rPr lang="fr-FR"/>
              <a:t>or </a:t>
            </a:r>
            <a:r>
              <a:rPr lang="fr-FR" b="1">
                <a:latin typeface="Open Sans Semibold" panose="020B0606030504020204" pitchFamily="34" charset="0"/>
                <a:ea typeface="Open Sans Semibold" panose="020B0606030504020204" pitchFamily="34" charset="0"/>
                <a:cs typeface="Open Sans Semibold" panose="020B0606030504020204" pitchFamily="34" charset="0"/>
              </a:rPr>
              <a:t>power mapping</a:t>
            </a:r>
            <a:r>
              <a:rPr lang="fr-FR"/>
              <a:t> is a participatory process that involves people with a stake in a particular situation analysing how power relations affect it and might be changed for the better</a:t>
            </a:r>
          </a:p>
        </p:txBody>
      </p:sp>
      <p:cxnSp>
        <p:nvCxnSpPr>
          <p:cNvPr id="3" name="Straight Connector 55">
            <a:extLst>
              <a:ext uri="{FF2B5EF4-FFF2-40B4-BE49-F238E27FC236}">
                <a16:creationId xmlns:a16="http://schemas.microsoft.com/office/drawing/2014/main" id="{4FEF96E6-035D-964C-AE90-8AA53670C685}"/>
              </a:ext>
            </a:extLst>
          </p:cNvPr>
          <p:cNvCxnSpPr/>
          <p:nvPr/>
        </p:nvCxnSpPr>
        <p:spPr>
          <a:xfrm>
            <a:off x="648261" y="929853"/>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65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7886700" cy="3263504"/>
          </a:xfrm>
        </p:spPr>
        <p:txBody>
          <a:bodyPr/>
          <a:lstStyle/>
          <a:p>
            <a:pPr lvl="0"/>
            <a:r>
              <a:rPr lang="en-GB" dirty="0"/>
              <a:t>Gain familiarity with additional social science tools that can be used and adapted to identify inequalities and vulnerabilities</a:t>
            </a:r>
          </a:p>
          <a:p>
            <a:pPr lvl="0"/>
            <a:r>
              <a:rPr lang="en-GB" dirty="0"/>
              <a:t>Be able to initiate a rapid context analysis to identify inequalities and vulnerable groups within a specific community</a:t>
            </a:r>
          </a:p>
          <a:p>
            <a:pPr lvl="0"/>
            <a:r>
              <a:rPr lang="en-GB" dirty="0"/>
              <a:t>Gain familiarity with approaches to vulnerability assessment</a:t>
            </a:r>
          </a:p>
          <a:p>
            <a:pPr lvl="0"/>
            <a:r>
              <a:rPr lang="en-GB" dirty="0"/>
              <a:t>Know how to conduct a power analysis</a:t>
            </a:r>
            <a:br>
              <a:rPr lang="en-GB" dirty="0"/>
            </a:br>
            <a:endParaRPr lang="en-GB" dirty="0"/>
          </a:p>
        </p:txBody>
      </p:sp>
    </p:spTree>
    <p:extLst>
      <p:ext uri="{BB962C8B-B14F-4D97-AF65-F5344CB8AC3E}">
        <p14:creationId xmlns:p14="http://schemas.microsoft.com/office/powerpoint/2010/main" val="107553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Context analysis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a:extLst>
              <a:ext uri="{FF2B5EF4-FFF2-40B4-BE49-F238E27FC236}">
                <a16:creationId xmlns:a16="http://schemas.microsoft.com/office/drawing/2014/main" id="{C5A0A013-6164-5F4F-A6B2-8956495E95A8}"/>
              </a:ext>
            </a:extLst>
          </p:cNvPr>
          <p:cNvSpPr/>
          <p:nvPr/>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4459F365-9165-2E47-9DD6-EAAB16D2B9E4}"/>
              </a:ext>
            </a:extLst>
          </p:cNvPr>
          <p:cNvPicPr>
            <a:picLocks noChangeAspect="1"/>
          </p:cNvPicPr>
          <p:nvPr/>
        </p:nvPicPr>
        <p:blipFill>
          <a:blip r:embed="rId2"/>
          <a:stretch>
            <a:fillRect/>
          </a:stretch>
        </p:blipFill>
        <p:spPr>
          <a:xfrm>
            <a:off x="7522653" y="643071"/>
            <a:ext cx="716698" cy="1056186"/>
          </a:xfrm>
          <a:prstGeom prst="rect">
            <a:avLst/>
          </a:prstGeom>
        </p:spPr>
      </p:pic>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p:txBody>
          <a:bodyPr/>
          <a:lstStyle/>
          <a:p>
            <a:r>
              <a:rPr lang="fr-FR"/>
              <a:t>What kinds of contextual information do you/would you find useful </a:t>
            </a:r>
            <a:br>
              <a:rPr lang="fr-FR"/>
            </a:br>
            <a:r>
              <a:rPr lang="fr-FR"/>
              <a:t>as a responder to a crisis?</a:t>
            </a:r>
          </a:p>
        </p:txBody>
      </p:sp>
    </p:spTree>
    <p:extLst>
      <p:ext uri="{BB962C8B-B14F-4D97-AF65-F5344CB8AC3E}">
        <p14:creationId xmlns:p14="http://schemas.microsoft.com/office/powerpoint/2010/main" val="73749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Context analysis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628650" y="1369219"/>
            <a:ext cx="4621580" cy="3263504"/>
          </a:xfrm>
        </p:spPr>
        <p:txBody>
          <a:bodyPr/>
          <a:lstStyle/>
          <a:p>
            <a:r>
              <a:rPr lang="fr-FR"/>
              <a:t>Existing knowledge – both formal, published and ‘lay’ knowledge – on social, cultural, economic and political factors.</a:t>
            </a:r>
          </a:p>
          <a:p>
            <a:r>
              <a:rPr lang="fr-FR"/>
              <a:t>Asks where, why and how people do things which contribute to resilience and vulnerability and either facilitate or impede participation in interventions. </a:t>
            </a:r>
          </a:p>
          <a:p>
            <a:r>
              <a:rPr lang="fr-FR" b="1">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Rapid Remote Context Analysis Tool (RR-CAT) </a:t>
            </a:r>
          </a:p>
          <a:p>
            <a:r>
              <a:rPr lang="fr-FR" b="1">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Rapid Anthropological Assessments in the Field (RAA)</a:t>
            </a:r>
            <a:r>
              <a:rPr lang="fr-FR"/>
              <a:t> </a:t>
            </a:r>
          </a:p>
        </p:txBody>
      </p:sp>
      <p:grpSp>
        <p:nvGrpSpPr>
          <p:cNvPr id="3" name="Groupe 2">
            <a:extLst>
              <a:ext uri="{FF2B5EF4-FFF2-40B4-BE49-F238E27FC236}">
                <a16:creationId xmlns:a16="http://schemas.microsoft.com/office/drawing/2014/main" id="{0C0E3687-7E58-954E-B7BE-DC3A16710B55}"/>
              </a:ext>
            </a:extLst>
          </p:cNvPr>
          <p:cNvGrpSpPr/>
          <p:nvPr/>
        </p:nvGrpSpPr>
        <p:grpSpPr>
          <a:xfrm>
            <a:off x="5539299" y="731336"/>
            <a:ext cx="2457361" cy="3332473"/>
            <a:chOff x="5539299" y="740763"/>
            <a:chExt cx="2457361" cy="3332473"/>
          </a:xfrm>
        </p:grpSpPr>
        <p:sp>
          <p:nvSpPr>
            <p:cNvPr id="13" name="Rectangle 12">
              <a:extLst>
                <a:ext uri="{FF2B5EF4-FFF2-40B4-BE49-F238E27FC236}">
                  <a16:creationId xmlns:a16="http://schemas.microsoft.com/office/drawing/2014/main" id="{1B9C97E0-63E1-1046-92ED-FAAEA78AE0E9}"/>
                </a:ext>
              </a:extLst>
            </p:cNvPr>
            <p:cNvSpPr/>
            <p:nvPr/>
          </p:nvSpPr>
          <p:spPr>
            <a:xfrm>
              <a:off x="5539299" y="740763"/>
              <a:ext cx="2457361" cy="3332473"/>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Picture 6">
              <a:extLst>
                <a:ext uri="{FF2B5EF4-FFF2-40B4-BE49-F238E27FC236}">
                  <a16:creationId xmlns:a16="http://schemas.microsoft.com/office/drawing/2014/main" id="{E2D023CF-DA5B-4846-A266-D2D822CC87EB}"/>
                </a:ext>
              </a:extLst>
            </p:cNvPr>
            <p:cNvPicPr>
              <a:picLocks noChangeAspect="1"/>
            </p:cNvPicPr>
            <p:nvPr/>
          </p:nvPicPr>
          <p:blipFill>
            <a:blip r:embed="rId2"/>
            <a:srcRect l="2851" r="2851"/>
            <a:stretch/>
          </p:blipFill>
          <p:spPr>
            <a:xfrm>
              <a:off x="5727451" y="897312"/>
              <a:ext cx="2119103" cy="3051031"/>
            </a:xfrm>
            <a:prstGeom prst="rect">
              <a:avLst/>
            </a:prstGeom>
            <a:effectLst>
              <a:outerShdw blurRad="50800" dist="50800" dir="5400000" algn="ctr" rotWithShape="0">
                <a:srgbClr val="000000">
                  <a:alpha val="53000"/>
                </a:srgbClr>
              </a:outerShdw>
            </a:effectLst>
          </p:spPr>
        </p:pic>
      </p:grpSp>
    </p:spTree>
    <p:extLst>
      <p:ext uri="{BB962C8B-B14F-4D97-AF65-F5344CB8AC3E}">
        <p14:creationId xmlns:p14="http://schemas.microsoft.com/office/powerpoint/2010/main" val="411985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Context analysis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contenu 4">
            <a:extLst>
              <a:ext uri="{FF2B5EF4-FFF2-40B4-BE49-F238E27FC236}">
                <a16:creationId xmlns:a16="http://schemas.microsoft.com/office/drawing/2014/main" id="{B1ED7DF2-0A9F-C849-B119-5DD33C65E130}"/>
              </a:ext>
            </a:extLst>
          </p:cNvPr>
          <p:cNvSpPr>
            <a:spLocks noGrp="1"/>
          </p:cNvSpPr>
          <p:nvPr>
            <p:ph idx="1"/>
          </p:nvPr>
        </p:nvSpPr>
        <p:spPr>
          <a:xfrm>
            <a:off x="628650" y="1369219"/>
            <a:ext cx="4457228" cy="3263504"/>
          </a:xfrm>
        </p:spPr>
        <p:txBody>
          <a:bodyPr/>
          <a:lstStyle/>
          <a:p>
            <a:r>
              <a:rPr lang="fr-FR"/>
              <a:t>Select one of the question modules or assessments that are most relevant to the work of the group.</a:t>
            </a:r>
          </a:p>
          <a:p>
            <a:r>
              <a:rPr lang="en-US" altLang="en-US" dirty="0">
                <a:ea typeface="Times New Roman" panose="02020603050405020304" pitchFamily="18" charset="0"/>
              </a:rPr>
              <a:t>What kinds of questions might be asked/adapted under that ‘question module’ or ‘assessment’? </a:t>
            </a:r>
            <a:endParaRPr lang="en-US" altLang="en-US" dirty="0"/>
          </a:p>
          <a:p>
            <a:pPr marL="0" indent="0">
              <a:buNone/>
            </a:pPr>
            <a:endParaRPr lang="fr-FR"/>
          </a:p>
        </p:txBody>
      </p:sp>
      <p:sp>
        <p:nvSpPr>
          <p:cNvPr id="10" name="Ellipse 9">
            <a:extLst>
              <a:ext uri="{FF2B5EF4-FFF2-40B4-BE49-F238E27FC236}">
                <a16:creationId xmlns:a16="http://schemas.microsoft.com/office/drawing/2014/main" id="{BDDD1FAA-4ECC-874C-A584-F048DF0F5CEA}"/>
              </a:ext>
            </a:extLst>
          </p:cNvPr>
          <p:cNvSpPr/>
          <p:nvPr/>
        </p:nvSpPr>
        <p:spPr>
          <a:xfrm>
            <a:off x="7103356" y="367818"/>
            <a:ext cx="1584176" cy="1584176"/>
          </a:xfrm>
          <a:prstGeom prst="ellipse">
            <a:avLst/>
          </a:prstGeom>
          <a:solidFill>
            <a:srgbClr val="204669">
              <a:alpha val="10000"/>
            </a:srgbClr>
          </a:solidFill>
          <a:ln w="6350">
            <a:solidFill>
              <a:srgbClr val="204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E5879F6A-0492-1647-A3AB-DCB3A00B758D}"/>
              </a:ext>
            </a:extLst>
          </p:cNvPr>
          <p:cNvPicPr>
            <a:picLocks noChangeAspect="1"/>
          </p:cNvPicPr>
          <p:nvPr/>
        </p:nvPicPr>
        <p:blipFill>
          <a:blip r:embed="rId2"/>
          <a:stretch>
            <a:fillRect/>
          </a:stretch>
        </p:blipFill>
        <p:spPr>
          <a:xfrm>
            <a:off x="7456626" y="627534"/>
            <a:ext cx="807638" cy="1093266"/>
          </a:xfrm>
          <a:prstGeom prst="rect">
            <a:avLst/>
          </a:prstGeom>
        </p:spPr>
      </p:pic>
    </p:spTree>
    <p:extLst>
      <p:ext uri="{BB962C8B-B14F-4D97-AF65-F5344CB8AC3E}">
        <p14:creationId xmlns:p14="http://schemas.microsoft.com/office/powerpoint/2010/main" val="3757539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Rapid ethnographic methods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9">
            <a:extLst>
              <a:ext uri="{FF2B5EF4-FFF2-40B4-BE49-F238E27FC236}">
                <a16:creationId xmlns:a16="http://schemas.microsoft.com/office/drawing/2014/main" id="{A4EE7F3D-65AC-1A4E-A38D-D0AE1D86581A}"/>
              </a:ext>
            </a:extLst>
          </p:cNvPr>
          <p:cNvSpPr>
            <a:spLocks noGrp="1"/>
          </p:cNvSpPr>
          <p:nvPr>
            <p:ph idx="1"/>
          </p:nvPr>
        </p:nvSpPr>
        <p:spPr>
          <a:xfrm>
            <a:off x="628650" y="1369219"/>
            <a:ext cx="6528506" cy="3263504"/>
          </a:xfrm>
        </p:spPr>
        <p:txBody>
          <a:bodyPr/>
          <a:lstStyle/>
          <a:p>
            <a:r>
              <a:rPr lang="fr-FR"/>
              <a:t>Spending time and paying close attention to social life and processes in a particular setting in which a researcher is embedded</a:t>
            </a:r>
          </a:p>
          <a:p>
            <a:r>
              <a:rPr lang="fr-FR"/>
              <a:t>Observations, informal conversations, formal interviews, participatory exercises conducted with members of a community, etc.</a:t>
            </a:r>
          </a:p>
          <a:p>
            <a:r>
              <a:rPr lang="fr-FR"/>
              <a:t>‘Thick descriptions’</a:t>
            </a:r>
          </a:p>
          <a:p>
            <a:r>
              <a:rPr lang="fr-FR"/>
              <a:t>In an emergency setting work can be intensive (over a period of weeks), and provide insights in real time to responders if they engage in productive collaborative relationships </a:t>
            </a:r>
          </a:p>
          <a:p>
            <a:endParaRPr lang="fr-FR"/>
          </a:p>
        </p:txBody>
      </p:sp>
    </p:spTree>
    <p:extLst>
      <p:ext uri="{BB962C8B-B14F-4D97-AF65-F5344CB8AC3E}">
        <p14:creationId xmlns:p14="http://schemas.microsoft.com/office/powerpoint/2010/main" val="101539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Rapid ethnographic methods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9">
            <a:extLst>
              <a:ext uri="{FF2B5EF4-FFF2-40B4-BE49-F238E27FC236}">
                <a16:creationId xmlns:a16="http://schemas.microsoft.com/office/drawing/2014/main" id="{A4EE7F3D-65AC-1A4E-A38D-D0AE1D86581A}"/>
              </a:ext>
            </a:extLst>
          </p:cNvPr>
          <p:cNvSpPr>
            <a:spLocks noGrp="1"/>
          </p:cNvSpPr>
          <p:nvPr>
            <p:ph idx="1"/>
          </p:nvPr>
        </p:nvSpPr>
        <p:spPr>
          <a:xfrm>
            <a:off x="628650" y="1369219"/>
            <a:ext cx="6251928" cy="3263504"/>
          </a:xfrm>
        </p:spPr>
        <p:txBody>
          <a:bodyPr/>
          <a:lstStyle/>
          <a:p>
            <a:pPr marL="228600" indent="-228600">
              <a:buFont typeface="+mj-lt"/>
              <a:buAutoNum type="arabicPeriod"/>
            </a:pPr>
            <a:r>
              <a:rPr lang="fr-FR"/>
              <a:t>Identify research questions, tailor them to be specific, and involve stakeholder audiences (think about dissemination from the outset)</a:t>
            </a:r>
          </a:p>
          <a:p>
            <a:pPr marL="228600" indent="-228600">
              <a:buFont typeface="+mj-lt"/>
              <a:buAutoNum type="arabicPeriod"/>
            </a:pPr>
            <a:r>
              <a:rPr lang="fr-FR"/>
              <a:t>Understand time and resources needed (e.g., ethics approval)</a:t>
            </a:r>
          </a:p>
          <a:p>
            <a:pPr marL="228600" indent="-228600">
              <a:buFont typeface="+mj-lt"/>
              <a:buAutoNum type="arabicPeriod"/>
            </a:pPr>
            <a:r>
              <a:rPr lang="fr-FR"/>
              <a:t>Study design (sampling, data collection tools)</a:t>
            </a:r>
          </a:p>
          <a:p>
            <a:pPr marL="228600" indent="-228600">
              <a:buFont typeface="+mj-lt"/>
              <a:buAutoNum type="arabicPeriod"/>
            </a:pPr>
            <a:r>
              <a:rPr lang="fr-FR"/>
              <a:t>Implement with a team of research assistants</a:t>
            </a:r>
          </a:p>
          <a:p>
            <a:pPr marL="228600" indent="-228600">
              <a:buFont typeface="+mj-lt"/>
              <a:buAutoNum type="arabicPeriod"/>
            </a:pPr>
            <a:r>
              <a:rPr lang="fr-FR"/>
              <a:t>Rapidly disseminate findings using 1-2 page briefings, PowerPoint slides, short videos, or other formats</a:t>
            </a:r>
          </a:p>
        </p:txBody>
      </p:sp>
    </p:spTree>
    <p:extLst>
      <p:ext uri="{BB962C8B-B14F-4D97-AF65-F5344CB8AC3E}">
        <p14:creationId xmlns:p14="http://schemas.microsoft.com/office/powerpoint/2010/main" val="243000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91F142-E13E-F548-B7C2-6858C7ABFF62}"/>
              </a:ext>
            </a:extLst>
          </p:cNvPr>
          <p:cNvSpPr>
            <a:spLocks noGrp="1"/>
          </p:cNvSpPr>
          <p:nvPr>
            <p:ph type="title"/>
          </p:nvPr>
        </p:nvSpPr>
        <p:spPr>
          <a:xfrm>
            <a:off x="628650" y="537795"/>
            <a:ext cx="7886700" cy="341632"/>
          </a:xfrm>
        </p:spPr>
        <p:txBody>
          <a:bodyPr/>
          <a:lstStyle/>
          <a:p>
            <a:r>
              <a:rPr lang="fr-FR"/>
              <a:t>Vulnerability assessments</a:t>
            </a:r>
          </a:p>
        </p:txBody>
      </p:sp>
      <p:sp>
        <p:nvSpPr>
          <p:cNvPr id="8" name="Rectangle 7">
            <a:extLst>
              <a:ext uri="{FF2B5EF4-FFF2-40B4-BE49-F238E27FC236}">
                <a16:creationId xmlns:a16="http://schemas.microsoft.com/office/drawing/2014/main" id="{9B7C7E8B-9B14-FE42-B9BC-D3FB0C984022}"/>
              </a:ext>
            </a:extLst>
          </p:cNvPr>
          <p:cNvSpPr/>
          <p:nvPr/>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B4D370C2-AF2E-444B-8B1E-A1A47224D728}"/>
              </a:ext>
            </a:extLst>
          </p:cNvPr>
          <p:cNvSpPr/>
          <p:nvPr/>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contenu 9">
            <a:extLst>
              <a:ext uri="{FF2B5EF4-FFF2-40B4-BE49-F238E27FC236}">
                <a16:creationId xmlns:a16="http://schemas.microsoft.com/office/drawing/2014/main" id="{A4EE7F3D-65AC-1A4E-A38D-D0AE1D86581A}"/>
              </a:ext>
            </a:extLst>
          </p:cNvPr>
          <p:cNvSpPr>
            <a:spLocks noGrp="1"/>
          </p:cNvSpPr>
          <p:nvPr>
            <p:ph idx="1"/>
          </p:nvPr>
        </p:nvSpPr>
        <p:spPr>
          <a:xfrm>
            <a:off x="628650" y="1369219"/>
            <a:ext cx="5640175" cy="3263504"/>
          </a:xfrm>
        </p:spPr>
        <p:txBody>
          <a:bodyPr/>
          <a:lstStyle/>
          <a:p>
            <a:pPr marL="0" indent="0">
              <a:buNone/>
            </a:pPr>
            <a:r>
              <a:rPr lang="fr-FR" dirty="0" err="1"/>
              <a:t>Vulnerability</a:t>
            </a:r>
            <a:r>
              <a:rPr lang="fr-FR" dirty="0"/>
              <a:t> </a:t>
            </a:r>
            <a:r>
              <a:rPr lang="fr-FR" dirty="0" err="1"/>
              <a:t>can</a:t>
            </a:r>
            <a:r>
              <a:rPr lang="fr-FR" dirty="0"/>
              <a:t> shift and change </a:t>
            </a:r>
            <a:r>
              <a:rPr lang="fr-FR" dirty="0" err="1"/>
              <a:t>dramatically</a:t>
            </a:r>
            <a:r>
              <a:rPr lang="fr-FR" dirty="0"/>
              <a:t> </a:t>
            </a:r>
            <a:r>
              <a:rPr lang="fr-FR" dirty="0" err="1"/>
              <a:t>under</a:t>
            </a:r>
            <a:r>
              <a:rPr lang="fr-FR" dirty="0"/>
              <a:t> </a:t>
            </a:r>
            <a:r>
              <a:rPr lang="fr-FR" dirty="0" err="1"/>
              <a:t>crisis</a:t>
            </a:r>
            <a:r>
              <a:rPr lang="fr-FR" dirty="0"/>
              <a:t> conditions</a:t>
            </a:r>
          </a:p>
          <a:p>
            <a:pPr marL="0" indent="0">
              <a:buNone/>
            </a:pPr>
            <a:r>
              <a:rPr lang="fr-FR" dirty="0"/>
              <a:t>It </a:t>
            </a:r>
            <a:r>
              <a:rPr lang="fr-FR" dirty="0" err="1"/>
              <a:t>is</a:t>
            </a:r>
            <a:r>
              <a:rPr lang="fr-FR" dirty="0"/>
              <a:t> </a:t>
            </a:r>
            <a:r>
              <a:rPr lang="fr-FR" dirty="0" err="1"/>
              <a:t>critical</a:t>
            </a:r>
            <a:r>
              <a:rPr lang="fr-FR" dirty="0"/>
              <a:t> </a:t>
            </a:r>
            <a:r>
              <a:rPr lang="fr-FR" dirty="0" err="1"/>
              <a:t>that</a:t>
            </a:r>
            <a:r>
              <a:rPr lang="fr-FR" dirty="0"/>
              <a:t> </a:t>
            </a:r>
            <a:r>
              <a:rPr lang="fr-FR" dirty="0" err="1"/>
              <a:t>responders</a:t>
            </a:r>
            <a:r>
              <a:rPr lang="fr-FR" dirty="0"/>
              <a:t> </a:t>
            </a:r>
            <a:r>
              <a:rPr lang="fr-FR" dirty="0" err="1"/>
              <a:t>understand</a:t>
            </a:r>
            <a:r>
              <a:rPr lang="fr-FR" dirty="0"/>
              <a:t> all of </a:t>
            </a:r>
            <a:r>
              <a:rPr lang="fr-FR" dirty="0" err="1"/>
              <a:t>these</a:t>
            </a:r>
            <a:r>
              <a:rPr lang="fr-FR" dirty="0"/>
              <a:t> </a:t>
            </a:r>
            <a:r>
              <a:rPr lang="fr-FR" dirty="0" err="1"/>
              <a:t>dynamics</a:t>
            </a:r>
            <a:r>
              <a:rPr lang="fr-FR" dirty="0"/>
              <a:t> as </a:t>
            </a:r>
            <a:r>
              <a:rPr lang="fr-FR" dirty="0" err="1"/>
              <a:t>they</a:t>
            </a:r>
            <a:r>
              <a:rPr lang="fr-FR" dirty="0"/>
              <a:t> are </a:t>
            </a:r>
            <a:r>
              <a:rPr lang="fr-FR" dirty="0" err="1"/>
              <a:t>playing</a:t>
            </a:r>
            <a:r>
              <a:rPr lang="fr-FR" dirty="0"/>
              <a:t> out on the </a:t>
            </a:r>
            <a:r>
              <a:rPr lang="fr-FR" dirty="0" err="1"/>
              <a:t>ground</a:t>
            </a:r>
            <a:r>
              <a:rPr lang="fr-FR" dirty="0"/>
              <a:t> in </a:t>
            </a:r>
            <a:r>
              <a:rPr lang="fr-FR" dirty="0" err="1"/>
              <a:t>order</a:t>
            </a:r>
            <a:r>
              <a:rPr lang="fr-FR" dirty="0"/>
              <a:t> to </a:t>
            </a:r>
            <a:r>
              <a:rPr lang="fr-FR" dirty="0" err="1"/>
              <a:t>ensure</a:t>
            </a:r>
            <a:r>
              <a:rPr lang="fr-FR" dirty="0"/>
              <a:t> </a:t>
            </a:r>
            <a:r>
              <a:rPr lang="fr-FR" dirty="0" err="1"/>
              <a:t>equitable</a:t>
            </a:r>
            <a:r>
              <a:rPr lang="fr-FR" dirty="0"/>
              <a:t> </a:t>
            </a:r>
            <a:r>
              <a:rPr lang="fr-FR" dirty="0" err="1"/>
              <a:t>response</a:t>
            </a:r>
            <a:r>
              <a:rPr lang="fr-FR" dirty="0"/>
              <a:t> and </a:t>
            </a:r>
            <a:r>
              <a:rPr lang="fr-FR" dirty="0" err="1"/>
              <a:t>resource</a:t>
            </a:r>
            <a:r>
              <a:rPr lang="fr-FR" dirty="0"/>
              <a:t> distribution</a:t>
            </a:r>
          </a:p>
          <a:p>
            <a:pPr marL="0" indent="0">
              <a:buNone/>
            </a:pPr>
            <a:endParaRPr lang="fr-FR" dirty="0"/>
          </a:p>
          <a:p>
            <a:pPr marL="0" indent="0">
              <a:buNone/>
            </a:pPr>
            <a:r>
              <a:rPr lang="fr-FR" b="1"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Rapid </a:t>
            </a:r>
            <a:r>
              <a:rPr lang="fr-FR" b="1" dirty="0" err="1">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Assessment</a:t>
            </a:r>
            <a:r>
              <a:rPr lang="fr-FR" b="1"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 of </a:t>
            </a:r>
            <a:r>
              <a:rPr lang="fr-FR" b="1" dirty="0" err="1">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Vulnerable</a:t>
            </a:r>
            <a:r>
              <a:rPr lang="fr-FR" b="1" dirty="0">
                <a:solidFill>
                  <a:srgbClr val="204669"/>
                </a:solidFill>
                <a:latin typeface="Open Sans Semibold" panose="020B0606030504020204" pitchFamily="34" charset="0"/>
                <a:ea typeface="Open Sans Semibold" panose="020B0606030504020204" pitchFamily="34" charset="0"/>
                <a:cs typeface="Open Sans Semibold" panose="020B0606030504020204" pitchFamily="34" charset="0"/>
              </a:rPr>
              <a:t> Populations:</a:t>
            </a:r>
            <a:r>
              <a:rPr lang="fr-FR" dirty="0"/>
              <a:t> A ‘Barefoot’ </a:t>
            </a:r>
            <a:r>
              <a:rPr lang="fr-FR" dirty="0" err="1"/>
              <a:t>Manual</a:t>
            </a:r>
            <a:r>
              <a:rPr lang="fr-FR" dirty="0"/>
              <a:t> </a:t>
            </a:r>
          </a:p>
          <a:p>
            <a:pPr marL="228600" indent="-228600">
              <a:buFont typeface="+mj-lt"/>
              <a:buAutoNum type="arabicPeriod"/>
            </a:pPr>
            <a:r>
              <a:rPr lang="fr-FR" dirty="0" err="1"/>
              <a:t>Knowledge</a:t>
            </a:r>
            <a:r>
              <a:rPr lang="fr-FR" dirty="0"/>
              <a:t> of </a:t>
            </a:r>
            <a:r>
              <a:rPr lang="fr-FR" dirty="0" err="1"/>
              <a:t>existing</a:t>
            </a:r>
            <a:r>
              <a:rPr lang="fr-FR" dirty="0"/>
              <a:t> </a:t>
            </a:r>
            <a:r>
              <a:rPr lang="fr-FR" dirty="0" err="1"/>
              <a:t>external</a:t>
            </a:r>
            <a:r>
              <a:rPr lang="fr-FR" dirty="0"/>
              <a:t> (</a:t>
            </a:r>
            <a:r>
              <a:rPr lang="fr-FR" dirty="0" err="1"/>
              <a:t>formal</a:t>
            </a:r>
            <a:r>
              <a:rPr lang="fr-FR" dirty="0"/>
              <a:t>) </a:t>
            </a:r>
            <a:r>
              <a:rPr lang="fr-FR" dirty="0" err="1"/>
              <a:t>responses</a:t>
            </a:r>
            <a:endParaRPr lang="fr-FR" dirty="0"/>
          </a:p>
          <a:p>
            <a:pPr marL="228600" indent="-228600">
              <a:buFont typeface="+mj-lt"/>
              <a:buAutoNum type="arabicPeriod"/>
            </a:pPr>
            <a:r>
              <a:rPr lang="fr-FR" dirty="0" err="1"/>
              <a:t>Knowledge</a:t>
            </a:r>
            <a:r>
              <a:rPr lang="fr-FR" dirty="0"/>
              <a:t> about local </a:t>
            </a:r>
            <a:r>
              <a:rPr lang="fr-FR" dirty="0" err="1"/>
              <a:t>community</a:t>
            </a:r>
            <a:r>
              <a:rPr lang="fr-FR" dirty="0"/>
              <a:t> </a:t>
            </a:r>
            <a:r>
              <a:rPr lang="fr-FR" dirty="0" err="1"/>
              <a:t>responses</a:t>
            </a:r>
            <a:r>
              <a:rPr lang="fr-FR" dirty="0"/>
              <a:t> </a:t>
            </a:r>
          </a:p>
          <a:p>
            <a:pPr marL="228600" indent="-228600">
              <a:buFont typeface="+mj-lt"/>
              <a:buAutoNum type="arabicPeriod"/>
            </a:pPr>
            <a:r>
              <a:rPr lang="fr-FR" dirty="0" err="1"/>
              <a:t>Vulnerability</a:t>
            </a:r>
            <a:r>
              <a:rPr lang="fr-FR" dirty="0"/>
              <a:t> identification on the </a:t>
            </a:r>
            <a:r>
              <a:rPr lang="fr-FR" dirty="0" err="1"/>
              <a:t>ground</a:t>
            </a:r>
            <a:endParaRPr lang="fr-FR" dirty="0"/>
          </a:p>
        </p:txBody>
      </p:sp>
      <p:sp>
        <p:nvSpPr>
          <p:cNvPr id="6" name="Rectangle 5">
            <a:extLst>
              <a:ext uri="{FF2B5EF4-FFF2-40B4-BE49-F238E27FC236}">
                <a16:creationId xmlns:a16="http://schemas.microsoft.com/office/drawing/2014/main" id="{722C7583-0205-D243-843B-59004F0BB03B}"/>
              </a:ext>
            </a:extLst>
          </p:cNvPr>
          <p:cNvSpPr/>
          <p:nvPr/>
        </p:nvSpPr>
        <p:spPr>
          <a:xfrm>
            <a:off x="6384909" y="879427"/>
            <a:ext cx="2457361" cy="3332473"/>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a:extLst>
              <a:ext uri="{FF2B5EF4-FFF2-40B4-BE49-F238E27FC236}">
                <a16:creationId xmlns:a16="http://schemas.microsoft.com/office/drawing/2014/main" id="{8C26A447-35F9-4640-AED5-7313FAC3E893}"/>
              </a:ext>
            </a:extLst>
          </p:cNvPr>
          <p:cNvPicPr>
            <a:picLocks noChangeAspect="1"/>
          </p:cNvPicPr>
          <p:nvPr/>
        </p:nvPicPr>
        <p:blipFill>
          <a:blip r:embed="rId2"/>
          <a:stretch>
            <a:fillRect/>
          </a:stretch>
        </p:blipFill>
        <p:spPr>
          <a:xfrm>
            <a:off x="6560441" y="1150362"/>
            <a:ext cx="2125150" cy="2790601"/>
          </a:xfrm>
          <a:prstGeom prst="rect">
            <a:avLst/>
          </a:prstGeom>
        </p:spPr>
      </p:pic>
    </p:spTree>
    <p:extLst>
      <p:ext uri="{BB962C8B-B14F-4D97-AF65-F5344CB8AC3E}">
        <p14:creationId xmlns:p14="http://schemas.microsoft.com/office/powerpoint/2010/main" val="310031188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943</TotalTime>
  <Words>1054</Words>
  <Application>Microsoft Macintosh PowerPoint</Application>
  <PresentationFormat>On-screen Show (16:9)</PresentationFormat>
  <Paragraphs>94</Paragraphs>
  <Slides>14</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Arial</vt:lpstr>
      <vt:lpstr>Calibri</vt:lpstr>
      <vt:lpstr>Calibri Light</vt:lpstr>
      <vt:lpstr>Montserrat</vt:lpstr>
      <vt:lpstr>Montserrat Light</vt:lpstr>
      <vt:lpstr>Montserrat SemiBold</vt:lpstr>
      <vt:lpstr>Open Sans Light</vt:lpstr>
      <vt:lpstr>Open Sans Semibold</vt:lpstr>
      <vt:lpstr>OpenSans-Light</vt:lpstr>
      <vt:lpstr>Times New Roman</vt:lpstr>
      <vt:lpstr>Wingdings</vt:lpstr>
      <vt:lpstr>Thème Office</vt:lpstr>
      <vt:lpstr>Conception personnalisée</vt:lpstr>
      <vt:lpstr>PowerPoint Presentation</vt:lpstr>
      <vt:lpstr>LEARNING OUTCOMES</vt:lpstr>
      <vt:lpstr>Key questions in social science research</vt:lpstr>
      <vt:lpstr>Context analysis</vt:lpstr>
      <vt:lpstr>Context analysis</vt:lpstr>
      <vt:lpstr>Context analysis</vt:lpstr>
      <vt:lpstr>Rapid ethnographic methods</vt:lpstr>
      <vt:lpstr>Rapid ethnographic methods</vt:lpstr>
      <vt:lpstr>Vulnerability assessments</vt:lpstr>
      <vt:lpstr>Vulnerability assessments</vt:lpstr>
      <vt:lpstr>Power analysis</vt:lpstr>
      <vt:lpstr>Power analysis</vt:lpstr>
      <vt:lpstr>SUMMARY</vt:lpstr>
      <vt:lpstr>SUMMARY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 </cp:lastModifiedBy>
  <cp:revision>35</cp:revision>
  <cp:lastPrinted>2022-03-21T12:05:02Z</cp:lastPrinted>
  <dcterms:created xsi:type="dcterms:W3CDTF">2022-03-21T09:09:42Z</dcterms:created>
  <dcterms:modified xsi:type="dcterms:W3CDTF">2022-05-10T09:38:28Z</dcterms:modified>
</cp:coreProperties>
</file>