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4"/>
  </p:notesMasterIdLst>
  <p:sldIdLst>
    <p:sldId id="257" r:id="rId3"/>
    <p:sldId id="259" r:id="rId4"/>
    <p:sldId id="287" r:id="rId5"/>
    <p:sldId id="304" r:id="rId6"/>
    <p:sldId id="305" r:id="rId7"/>
    <p:sldId id="306" r:id="rId8"/>
    <p:sldId id="309" r:id="rId9"/>
    <p:sldId id="310" r:id="rId10"/>
    <p:sldId id="294" r:id="rId11"/>
    <p:sldId id="302" r:id="rId12"/>
    <p:sldId id="311" r:id="rId13"/>
    <p:sldId id="313" r:id="rId14"/>
    <p:sldId id="269" r:id="rId15"/>
    <p:sldId id="315" r:id="rId16"/>
    <p:sldId id="316" r:id="rId17"/>
    <p:sldId id="317" r:id="rId18"/>
    <p:sldId id="318" r:id="rId19"/>
    <p:sldId id="319" r:id="rId20"/>
    <p:sldId id="320" r:id="rId21"/>
    <p:sldId id="321" r:id="rId22"/>
    <p:sldId id="30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7" userDrawn="1">
          <p15:clr>
            <a:srgbClr val="A4A3A4"/>
          </p15:clr>
        </p15:guide>
        <p15:guide id="2" pos="46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69"/>
    <a:srgbClr val="2F9C67"/>
    <a:srgbClr val="FCCF9E"/>
    <a:srgbClr val="7B6A67"/>
    <a:srgbClr val="D90368"/>
    <a:srgbClr val="E4E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60"/>
    <p:restoredTop sz="94674"/>
  </p:normalViewPr>
  <p:slideViewPr>
    <p:cSldViewPr snapToGrid="0" snapToObjects="1" showGuides="1">
      <p:cViewPr varScale="1">
        <p:scale>
          <a:sx n="130" d="100"/>
          <a:sy n="130" d="100"/>
        </p:scale>
        <p:origin x="200" y="376"/>
      </p:cViewPr>
      <p:guideLst>
        <p:guide orient="horz" pos="917"/>
        <p:guide pos="462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5/11/22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5/11/22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5/11/22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5/11/22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5/11/22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Promoting the meaningful translation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and application of ethical principles</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3, SESSION 2</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5/11/22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5/11/22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5/11/22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5/11/22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5/11/22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5/11/22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5/11/22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5/11/22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5/11/22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5/11/22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4" r:id="rId3"/>
    <p:sldLayoutId id="2147483686" r:id="rId4"/>
    <p:sldLayoutId id="2147483667" r:id="rId5"/>
    <p:sldLayoutId id="2147483661" r:id="rId6"/>
    <p:sldLayoutId id="2147483663" r:id="rId7"/>
    <p:sldLayoutId id="2147483664" r:id="rId8"/>
    <p:sldLayoutId id="2147483665" r:id="rId9"/>
    <p:sldLayoutId id="2147483666" r:id="rId10"/>
    <p:sldLayoutId id="2147483668" r:id="rId11"/>
    <p:sldLayoutId id="2147483669" r:id="rId12"/>
    <p:sldLayoutId id="2147483670" r:id="rId13"/>
    <p:sldLayoutId id="2147483671" r:id="rId14"/>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5/11/22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research.uci.edu/compliance/human-research-protections/irb-members/assessing-risks-and-benefit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Case example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5869040" cy="3263504"/>
          </a:xfrm>
        </p:spPr>
        <p:txBody>
          <a:bodyPr>
            <a:normAutofit/>
          </a:bodyPr>
          <a:lstStyle/>
          <a:p>
            <a:pPr>
              <a:lnSpc>
                <a:spcPct val="115000"/>
              </a:lnSpc>
            </a:pPr>
            <a:r>
              <a:rPr lang="en-GB" dirty="0">
                <a:ea typeface="Calibri" panose="020F0502020204030204" pitchFamily="34" charset="0"/>
              </a:rPr>
              <a:t>As part of a research project with community members in a rural part of a South Asian country, researchers had been advised to issue individuals with a research information sheet and an informed consent form for them to sign before beginning the data collection. A timeframe of 60 minutes and 90 minutes were allocated for explaining the research, obtaining informed consent and conducting the interviews and focus groups respectively.</a:t>
            </a:r>
          </a:p>
          <a:p>
            <a:pPr>
              <a:lnSpc>
                <a:spcPct val="115000"/>
              </a:lnSpc>
            </a:pPr>
            <a:r>
              <a:rPr lang="en-GB" dirty="0">
                <a:ea typeface="Calibri" panose="020F0502020204030204" pitchFamily="34" charset="0"/>
              </a:rPr>
              <a:t>Data collectors explained the study while issuing individuals with the information and consent forms and provided opportunity for questions. While many participants understood the purpose of the research, they were not familiar with the principle of informed consent and had queries about what it meant. </a:t>
            </a:r>
          </a:p>
          <a:p>
            <a:pPr>
              <a:lnSpc>
                <a:spcPct val="115000"/>
              </a:lnSpc>
            </a:pPr>
            <a:r>
              <a:rPr lang="en-GB" dirty="0">
                <a:ea typeface="Calibri" panose="020F0502020204030204" pitchFamily="34" charset="0"/>
              </a:rPr>
              <a:t>Considering the time pressure and having spent more than 10 minutes explaining the study rationale, researchers briefly explained informed consent and asked participants to sign.</a:t>
            </a:r>
          </a:p>
        </p:txBody>
      </p:sp>
      <p:sp>
        <p:nvSpPr>
          <p:cNvPr id="11" name="Ellipse 10">
            <a:extLst>
              <a:ext uri="{FF2B5EF4-FFF2-40B4-BE49-F238E27FC236}">
                <a16:creationId xmlns:a16="http://schemas.microsoft.com/office/drawing/2014/main" id="{ADBD935D-033F-BB44-8BAC-095F176CA988}"/>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4936EAE-A903-5D40-B49A-358C5C8AC76E}"/>
              </a:ext>
            </a:extLst>
          </p:cNvPr>
          <p:cNvPicPr>
            <a:picLocks noChangeAspect="1"/>
          </p:cNvPicPr>
          <p:nvPr/>
        </p:nvPicPr>
        <p:blipFill>
          <a:blip r:embed="rId2"/>
          <a:stretch>
            <a:fillRect/>
          </a:stretch>
        </p:blipFill>
        <p:spPr>
          <a:xfrm>
            <a:off x="7474855" y="689429"/>
            <a:ext cx="933595" cy="904420"/>
          </a:xfrm>
          <a:prstGeom prst="rect">
            <a:avLst/>
          </a:prstGeom>
        </p:spPr>
      </p:pic>
    </p:spTree>
    <p:extLst>
      <p:ext uri="{BB962C8B-B14F-4D97-AF65-F5344CB8AC3E}">
        <p14:creationId xmlns:p14="http://schemas.microsoft.com/office/powerpoint/2010/main" val="125985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Case example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5869040" cy="3263504"/>
          </a:xfrm>
        </p:spPr>
        <p:txBody>
          <a:bodyPr>
            <a:normAutofit/>
          </a:bodyPr>
          <a:lstStyle/>
          <a:p>
            <a:r>
              <a:rPr lang="en-GB" dirty="0"/>
              <a:t>The lead researcher observed that in fact many of the individuals did not fully understand the details of informed consent, what it meant and how it might influence their participation. Despite this, participants were happy to take part and were therefore encouraged by data collectors to sign the consent form and, in cases where individuals were not literate, gave thumb prints and/or oral consent. The data collection activities were then conducted as planned.</a:t>
            </a:r>
          </a:p>
          <a:p>
            <a:pPr>
              <a:lnSpc>
                <a:spcPct val="115000"/>
              </a:lnSpc>
            </a:pPr>
            <a:r>
              <a:rPr lang="en-GB" b="1" dirty="0">
                <a:solidFill>
                  <a:srgbClr val="204669"/>
                </a:solidFill>
                <a:latin typeface="Montserrat SemiBold" pitchFamily="2" charset="77"/>
                <a:ea typeface="Calibri" panose="020F0502020204030204" pitchFamily="34" charset="0"/>
              </a:rPr>
              <a:t>What are the key ethical challenges of this case? </a:t>
            </a:r>
          </a:p>
          <a:p>
            <a:pPr>
              <a:lnSpc>
                <a:spcPct val="115000"/>
              </a:lnSpc>
            </a:pPr>
            <a:r>
              <a:rPr lang="en-GB" b="1" dirty="0">
                <a:solidFill>
                  <a:srgbClr val="204669"/>
                </a:solidFill>
                <a:latin typeface="Montserrat SemiBold" pitchFamily="2" charset="77"/>
                <a:ea typeface="Calibri" panose="020F0502020204030204" pitchFamily="34" charset="0"/>
              </a:rPr>
              <a:t>Do you think the researchers acted in line with the principle </a:t>
            </a:r>
            <a:br>
              <a:rPr lang="en-GB" b="1" dirty="0">
                <a:solidFill>
                  <a:srgbClr val="204669"/>
                </a:solidFill>
                <a:latin typeface="Montserrat SemiBold" pitchFamily="2" charset="77"/>
                <a:ea typeface="Calibri" panose="020F0502020204030204" pitchFamily="34" charset="0"/>
              </a:rPr>
            </a:br>
            <a:r>
              <a:rPr lang="en-GB" b="1" dirty="0">
                <a:solidFill>
                  <a:srgbClr val="204669"/>
                </a:solidFill>
                <a:latin typeface="Montserrat SemiBold" pitchFamily="2" charset="77"/>
                <a:ea typeface="Calibri" panose="020F0502020204030204" pitchFamily="34" charset="0"/>
              </a:rPr>
              <a:t>of informed consent? </a:t>
            </a:r>
          </a:p>
          <a:p>
            <a:pPr>
              <a:lnSpc>
                <a:spcPct val="115000"/>
              </a:lnSpc>
            </a:pPr>
            <a:r>
              <a:rPr lang="en-GB" b="1" dirty="0">
                <a:solidFill>
                  <a:srgbClr val="204669"/>
                </a:solidFill>
                <a:latin typeface="Montserrat SemiBold" pitchFamily="2" charset="77"/>
                <a:ea typeface="Calibri" panose="020F0502020204030204" pitchFamily="34" charset="0"/>
              </a:rPr>
              <a:t>Where do the limits lie on when this might be coercion?</a:t>
            </a:r>
          </a:p>
        </p:txBody>
      </p:sp>
      <p:sp>
        <p:nvSpPr>
          <p:cNvPr id="11" name="Ellipse 10">
            <a:extLst>
              <a:ext uri="{FF2B5EF4-FFF2-40B4-BE49-F238E27FC236}">
                <a16:creationId xmlns:a16="http://schemas.microsoft.com/office/drawing/2014/main" id="{ADBD935D-033F-BB44-8BAC-095F176CA988}"/>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4936EAE-A903-5D40-B49A-358C5C8AC76E}"/>
              </a:ext>
            </a:extLst>
          </p:cNvPr>
          <p:cNvPicPr>
            <a:picLocks noChangeAspect="1"/>
          </p:cNvPicPr>
          <p:nvPr/>
        </p:nvPicPr>
        <p:blipFill>
          <a:blip r:embed="rId2"/>
          <a:stretch>
            <a:fillRect/>
          </a:stretch>
        </p:blipFill>
        <p:spPr>
          <a:xfrm>
            <a:off x="7474855" y="689429"/>
            <a:ext cx="933595" cy="904420"/>
          </a:xfrm>
          <a:prstGeom prst="rect">
            <a:avLst/>
          </a:prstGeom>
        </p:spPr>
      </p:pic>
    </p:spTree>
    <p:extLst>
      <p:ext uri="{BB962C8B-B14F-4D97-AF65-F5344CB8AC3E}">
        <p14:creationId xmlns:p14="http://schemas.microsoft.com/office/powerpoint/2010/main" val="281690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Challenges to applying ethical principles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5755AADC-EDEF-D54B-9B65-23CF80208605}"/>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63F4EDDE-755E-A94D-B393-A0620C282E46}"/>
              </a:ext>
            </a:extLst>
          </p:cNvPr>
          <p:cNvPicPr>
            <a:picLocks noChangeAspect="1"/>
          </p:cNvPicPr>
          <p:nvPr/>
        </p:nvPicPr>
        <p:blipFill>
          <a:blip r:embed="rId2"/>
          <a:stretch>
            <a:fillRect/>
          </a:stretch>
        </p:blipFill>
        <p:spPr>
          <a:xfrm>
            <a:off x="7522653" y="643071"/>
            <a:ext cx="716698" cy="1056186"/>
          </a:xfrm>
          <a:prstGeom prst="rect">
            <a:avLst/>
          </a:prstGeom>
        </p:spPr>
      </p:pic>
      <p:grpSp>
        <p:nvGrpSpPr>
          <p:cNvPr id="6" name="Groupe 5">
            <a:extLst>
              <a:ext uri="{FF2B5EF4-FFF2-40B4-BE49-F238E27FC236}">
                <a16:creationId xmlns:a16="http://schemas.microsoft.com/office/drawing/2014/main" id="{3E1B6D9D-DCC8-A04E-A526-8835BB69C613}"/>
              </a:ext>
            </a:extLst>
          </p:cNvPr>
          <p:cNvGrpSpPr/>
          <p:nvPr/>
        </p:nvGrpSpPr>
        <p:grpSpPr>
          <a:xfrm>
            <a:off x="1115607" y="1669712"/>
            <a:ext cx="5820088" cy="2327908"/>
            <a:chOff x="1115607" y="1669712"/>
            <a:chExt cx="5820088" cy="2327908"/>
          </a:xfrm>
        </p:grpSpPr>
        <p:sp>
          <p:nvSpPr>
            <p:cNvPr id="38" name="Rectangle 37">
              <a:extLst>
                <a:ext uri="{FF2B5EF4-FFF2-40B4-BE49-F238E27FC236}">
                  <a16:creationId xmlns:a16="http://schemas.microsoft.com/office/drawing/2014/main" id="{78022C56-4B4A-0F47-9D6C-60B35609DAC1}"/>
                </a:ext>
              </a:extLst>
            </p:cNvPr>
            <p:cNvSpPr/>
            <p:nvPr/>
          </p:nvSpPr>
          <p:spPr>
            <a:xfrm>
              <a:off x="1115607" y="1859913"/>
              <a:ext cx="5820088" cy="402775"/>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19" name="Rectangle 18">
              <a:extLst>
                <a:ext uri="{FF2B5EF4-FFF2-40B4-BE49-F238E27FC236}">
                  <a16:creationId xmlns:a16="http://schemas.microsoft.com/office/drawing/2014/main" id="{ECABA9C3-46D9-D347-9395-AFB1A1945C10}"/>
                </a:ext>
              </a:extLst>
            </p:cNvPr>
            <p:cNvSpPr/>
            <p:nvPr/>
          </p:nvSpPr>
          <p:spPr>
            <a:xfrm>
              <a:off x="1319672" y="1669712"/>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Do No Harm</a:t>
              </a:r>
            </a:p>
          </p:txBody>
        </p:sp>
        <p:sp>
          <p:nvSpPr>
            <p:cNvPr id="40" name="Rectangle 39">
              <a:extLst>
                <a:ext uri="{FF2B5EF4-FFF2-40B4-BE49-F238E27FC236}">
                  <a16:creationId xmlns:a16="http://schemas.microsoft.com/office/drawing/2014/main" id="{3E52B2F5-4D68-1F42-B7FB-5E9417692425}"/>
                </a:ext>
              </a:extLst>
            </p:cNvPr>
            <p:cNvSpPr/>
            <p:nvPr/>
          </p:nvSpPr>
          <p:spPr>
            <a:xfrm>
              <a:off x="1115607" y="2669850"/>
              <a:ext cx="5820088" cy="402775"/>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1" name="Rectangle 40">
              <a:extLst>
                <a:ext uri="{FF2B5EF4-FFF2-40B4-BE49-F238E27FC236}">
                  <a16:creationId xmlns:a16="http://schemas.microsoft.com/office/drawing/2014/main" id="{8074642B-35B1-0C4D-90F1-372FF30282FC}"/>
                </a:ext>
              </a:extLst>
            </p:cNvPr>
            <p:cNvSpPr/>
            <p:nvPr/>
          </p:nvSpPr>
          <p:spPr>
            <a:xfrm>
              <a:off x="1319672" y="24796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Informed consent</a:t>
              </a:r>
            </a:p>
          </p:txBody>
        </p:sp>
        <p:sp>
          <p:nvSpPr>
            <p:cNvPr id="43" name="Rectangle 42">
              <a:extLst>
                <a:ext uri="{FF2B5EF4-FFF2-40B4-BE49-F238E27FC236}">
                  <a16:creationId xmlns:a16="http://schemas.microsoft.com/office/drawing/2014/main" id="{94B6EB69-D0E3-D14E-B3B4-A674E5F36FDC}"/>
                </a:ext>
              </a:extLst>
            </p:cNvPr>
            <p:cNvSpPr/>
            <p:nvPr/>
          </p:nvSpPr>
          <p:spPr>
            <a:xfrm>
              <a:off x="1115607" y="3594845"/>
              <a:ext cx="5820088" cy="402775"/>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4" name="Rectangle 43">
              <a:extLst>
                <a:ext uri="{FF2B5EF4-FFF2-40B4-BE49-F238E27FC236}">
                  <a16:creationId xmlns:a16="http://schemas.microsoft.com/office/drawing/2014/main" id="{A0624FA9-4787-1A49-AB51-1F405CFBF288}"/>
                </a:ext>
              </a:extLst>
            </p:cNvPr>
            <p:cNvSpPr/>
            <p:nvPr/>
          </p:nvSpPr>
          <p:spPr>
            <a:xfrm>
              <a:off x="1319672" y="3404644"/>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Confidentiality and privacy</a:t>
              </a:r>
            </a:p>
          </p:txBody>
        </p:sp>
        <p:sp>
          <p:nvSpPr>
            <p:cNvPr id="3" name="ZoneTexte 2">
              <a:extLst>
                <a:ext uri="{FF2B5EF4-FFF2-40B4-BE49-F238E27FC236}">
                  <a16:creationId xmlns:a16="http://schemas.microsoft.com/office/drawing/2014/main" id="{7CF13AEF-2732-E44C-BBE7-664C5126A919}"/>
                </a:ext>
              </a:extLst>
            </p:cNvPr>
            <p:cNvSpPr txBox="1"/>
            <p:nvPr/>
          </p:nvSpPr>
          <p:spPr>
            <a:xfrm>
              <a:off x="4951151" y="1938190"/>
              <a:ext cx="1981633" cy="246221"/>
            </a:xfrm>
            <a:prstGeom prst="rect">
              <a:avLst/>
            </a:prstGeom>
            <a:noFill/>
          </p:spPr>
          <p:txBody>
            <a:bodyPr wrap="none" rtlCol="0">
              <a:spAutoFit/>
            </a:bodyPr>
            <a:lstStyle/>
            <a:p>
              <a:r>
                <a:rPr lang="fr-FR" sz="1000" b="1">
                  <a:solidFill>
                    <a:srgbClr val="2F9C67"/>
                  </a:solidFill>
                  <a:latin typeface="Montserrat SemiBold" pitchFamily="2" charset="77"/>
                  <a:ea typeface="Open Sans Light" panose="020B0306030504020204" pitchFamily="34" charset="0"/>
                  <a:cs typeface="Open Sans Light" panose="020B0306030504020204" pitchFamily="34" charset="0"/>
                </a:rPr>
                <a:t>When have you faced this?</a:t>
              </a:r>
            </a:p>
          </p:txBody>
        </p:sp>
        <p:sp>
          <p:nvSpPr>
            <p:cNvPr id="22" name="ZoneTexte 21">
              <a:extLst>
                <a:ext uri="{FF2B5EF4-FFF2-40B4-BE49-F238E27FC236}">
                  <a16:creationId xmlns:a16="http://schemas.microsoft.com/office/drawing/2014/main" id="{9A885219-DE8A-0044-8737-4F199A6A37DD}"/>
                </a:ext>
              </a:extLst>
            </p:cNvPr>
            <p:cNvSpPr txBox="1"/>
            <p:nvPr/>
          </p:nvSpPr>
          <p:spPr>
            <a:xfrm>
              <a:off x="4951151" y="2748127"/>
              <a:ext cx="1981633" cy="246221"/>
            </a:xfrm>
            <a:prstGeom prst="rect">
              <a:avLst/>
            </a:prstGeom>
            <a:noFill/>
          </p:spPr>
          <p:txBody>
            <a:bodyPr wrap="none" rtlCol="0">
              <a:spAutoFit/>
            </a:bodyPr>
            <a:lstStyle/>
            <a:p>
              <a:r>
                <a:rPr lang="fr-FR" sz="1000" b="1">
                  <a:solidFill>
                    <a:srgbClr val="2F9C67"/>
                  </a:solidFill>
                  <a:latin typeface="Montserrat SemiBold" pitchFamily="2" charset="77"/>
                  <a:ea typeface="Open Sans Light" panose="020B0306030504020204" pitchFamily="34" charset="0"/>
                  <a:cs typeface="Open Sans Light" panose="020B0306030504020204" pitchFamily="34" charset="0"/>
                </a:rPr>
                <a:t>When have you faced this?</a:t>
              </a:r>
            </a:p>
          </p:txBody>
        </p:sp>
        <p:sp>
          <p:nvSpPr>
            <p:cNvPr id="23" name="ZoneTexte 22">
              <a:extLst>
                <a:ext uri="{FF2B5EF4-FFF2-40B4-BE49-F238E27FC236}">
                  <a16:creationId xmlns:a16="http://schemas.microsoft.com/office/drawing/2014/main" id="{89BCAE24-F027-7342-B462-59FDFD6F1163}"/>
                </a:ext>
              </a:extLst>
            </p:cNvPr>
            <p:cNvSpPr txBox="1"/>
            <p:nvPr/>
          </p:nvSpPr>
          <p:spPr>
            <a:xfrm>
              <a:off x="4951151" y="3673122"/>
              <a:ext cx="1981633" cy="246221"/>
            </a:xfrm>
            <a:prstGeom prst="rect">
              <a:avLst/>
            </a:prstGeom>
            <a:noFill/>
          </p:spPr>
          <p:txBody>
            <a:bodyPr wrap="none" rtlCol="0">
              <a:spAutoFit/>
            </a:bodyPr>
            <a:lstStyle/>
            <a:p>
              <a:r>
                <a:rPr lang="fr-FR" sz="1000" b="1">
                  <a:solidFill>
                    <a:srgbClr val="2F9C67"/>
                  </a:solidFill>
                  <a:latin typeface="Montserrat SemiBold" pitchFamily="2" charset="77"/>
                  <a:ea typeface="Open Sans Light" panose="020B0306030504020204" pitchFamily="34" charset="0"/>
                  <a:cs typeface="Open Sans Light" panose="020B0306030504020204" pitchFamily="34" charset="0"/>
                </a:rPr>
                <a:t>When have you faced this?</a:t>
              </a:r>
            </a:p>
          </p:txBody>
        </p:sp>
      </p:grpSp>
    </p:spTree>
    <p:extLst>
      <p:ext uri="{BB962C8B-B14F-4D97-AF65-F5344CB8AC3E}">
        <p14:creationId xmlns:p14="http://schemas.microsoft.com/office/powerpoint/2010/main" val="3783703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solidFill>
                  <a:srgbClr val="7B6A67"/>
                </a:solidFill>
              </a:rPr>
              <a:t>Group exercise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9">
            <a:extLst>
              <a:ext uri="{FF2B5EF4-FFF2-40B4-BE49-F238E27FC236}">
                <a16:creationId xmlns:a16="http://schemas.microsoft.com/office/drawing/2014/main" id="{A4EE7F3D-65AC-1A4E-A38D-D0AE1D86581A}"/>
              </a:ext>
            </a:extLst>
          </p:cNvPr>
          <p:cNvSpPr>
            <a:spLocks noGrp="1"/>
          </p:cNvSpPr>
          <p:nvPr>
            <p:ph idx="1"/>
          </p:nvPr>
        </p:nvSpPr>
        <p:spPr>
          <a:xfrm>
            <a:off x="628650" y="1369219"/>
            <a:ext cx="5228044" cy="3263504"/>
          </a:xfrm>
        </p:spPr>
        <p:txBody>
          <a:bodyPr/>
          <a:lstStyle/>
          <a:p>
            <a:r>
              <a:rPr lang="fr-FR"/>
              <a:t>How might practitioners and researchers overcome some of the ethical challenges we have discussed? </a:t>
            </a:r>
          </a:p>
        </p:txBody>
      </p:sp>
      <p:grpSp>
        <p:nvGrpSpPr>
          <p:cNvPr id="6" name="Groupe 5">
            <a:extLst>
              <a:ext uri="{FF2B5EF4-FFF2-40B4-BE49-F238E27FC236}">
                <a16:creationId xmlns:a16="http://schemas.microsoft.com/office/drawing/2014/main" id="{6D1B6223-C94C-7E46-87A3-B9EBD7D0D6BD}"/>
              </a:ext>
            </a:extLst>
          </p:cNvPr>
          <p:cNvGrpSpPr/>
          <p:nvPr/>
        </p:nvGrpSpPr>
        <p:grpSpPr>
          <a:xfrm>
            <a:off x="7393780" y="367818"/>
            <a:ext cx="1293751" cy="1293751"/>
            <a:chOff x="7103356" y="367818"/>
            <a:chExt cx="1584176" cy="1584176"/>
          </a:xfrm>
        </p:grpSpPr>
        <p:sp>
          <p:nvSpPr>
            <p:cNvPr id="7" name="Ellipse 6">
              <a:extLst>
                <a:ext uri="{FF2B5EF4-FFF2-40B4-BE49-F238E27FC236}">
                  <a16:creationId xmlns:a16="http://schemas.microsoft.com/office/drawing/2014/main" id="{1BDCD3B5-58A0-2E41-AD62-879ABA823E97}"/>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1" name="Image 10">
              <a:extLst>
                <a:ext uri="{FF2B5EF4-FFF2-40B4-BE49-F238E27FC236}">
                  <a16:creationId xmlns:a16="http://schemas.microsoft.com/office/drawing/2014/main" id="{9C36B305-A213-F741-BE08-744294F903A5}"/>
                </a:ext>
              </a:extLst>
            </p:cNvPr>
            <p:cNvPicPr>
              <a:picLocks noChangeAspect="1"/>
            </p:cNvPicPr>
            <p:nvPr/>
          </p:nvPicPr>
          <p:blipFill>
            <a:blip r:embed="rId2"/>
            <a:stretch>
              <a:fillRect/>
            </a:stretch>
          </p:blipFill>
          <p:spPr>
            <a:xfrm>
              <a:off x="7474546" y="699542"/>
              <a:ext cx="841796" cy="928134"/>
            </a:xfrm>
            <a:prstGeom prst="rect">
              <a:avLst/>
            </a:prstGeom>
          </p:spPr>
        </p:pic>
      </p:grpSp>
      <p:cxnSp>
        <p:nvCxnSpPr>
          <p:cNvPr id="12" name="Straight Connector 55">
            <a:extLst>
              <a:ext uri="{FF2B5EF4-FFF2-40B4-BE49-F238E27FC236}">
                <a16:creationId xmlns:a16="http://schemas.microsoft.com/office/drawing/2014/main" id="{3253C16A-72A2-3048-9202-F4997C899214}"/>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39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590931"/>
          </a:xfrm>
        </p:spPr>
        <p:txBody>
          <a:bodyPr/>
          <a:lstStyle/>
          <a:p>
            <a:pPr>
              <a:spcBef>
                <a:spcPts val="0"/>
              </a:spcBef>
            </a:pPr>
            <a:r>
              <a:rPr lang="en-GB" dirty="0"/>
              <a:t>Strategies for the successful application </a:t>
            </a:r>
            <a:br>
              <a:rPr lang="en-GB" dirty="0"/>
            </a:br>
            <a:r>
              <a:rPr lang="en-GB" dirty="0"/>
              <a:t>of ethical principles</a:t>
            </a:r>
            <a:endParaRPr lang="en-GB" dirty="0">
              <a:solidFill>
                <a:schemeClr val="accent5">
                  <a:lumMod val="50000"/>
                </a:schemeClr>
              </a:solidFill>
            </a:endParaRP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759279" y="2087678"/>
            <a:ext cx="6715125" cy="2150493"/>
          </a:xfrm>
        </p:spPr>
        <p:txBody>
          <a:bodyPr>
            <a:normAutofit/>
          </a:bodyPr>
          <a:lstStyle/>
          <a:p>
            <a:pPr marL="0" lvl="0" indent="0">
              <a:spcBef>
                <a:spcPts val="0"/>
              </a:spcBef>
              <a:spcAft>
                <a:spcPts val="600"/>
              </a:spcAft>
              <a:buNone/>
            </a:pPr>
            <a:r>
              <a:rPr lang="en-GB" sz="1100" dirty="0">
                <a:ea typeface="Times New Roman" panose="02020603050405020304" pitchFamily="18" charset="0"/>
                <a:cs typeface="Calibri" panose="020F0502020204030204" pitchFamily="34" charset="0"/>
              </a:rPr>
              <a:t>Core ethical building blocks:</a:t>
            </a:r>
          </a:p>
          <a:p>
            <a:pPr marL="179388" lvl="0" indent="-179388">
              <a:lnSpc>
                <a:spcPts val="1440"/>
              </a:lnSpc>
              <a:spcBef>
                <a:spcPts val="0"/>
              </a:spcBef>
              <a:buFont typeface="+mj-lt"/>
              <a:buAutoNum type="arabicPeriod"/>
            </a:pPr>
            <a:r>
              <a:rPr lang="en-GB" sz="1100" dirty="0">
                <a:ea typeface="Times New Roman" panose="02020603050405020304" pitchFamily="18" charset="0"/>
                <a:cs typeface="Calibri" panose="020F0502020204030204" pitchFamily="34" charset="0"/>
              </a:rPr>
              <a:t>Building relationships</a:t>
            </a:r>
            <a:endParaRPr lang="en-GB" sz="1100" dirty="0">
              <a:ea typeface="Times New Roman" panose="02020603050405020304" pitchFamily="18" charset="0"/>
            </a:endParaRPr>
          </a:p>
          <a:p>
            <a:pPr marL="179388" lvl="0" indent="-179388">
              <a:lnSpc>
                <a:spcPts val="1440"/>
              </a:lnSpc>
              <a:spcBef>
                <a:spcPts val="0"/>
              </a:spcBef>
              <a:buFont typeface="+mj-lt"/>
              <a:buAutoNum type="arabicPeriod"/>
            </a:pPr>
            <a:r>
              <a:rPr lang="en-GB" sz="1100" dirty="0">
                <a:ea typeface="Times New Roman" panose="02020603050405020304" pitchFamily="18" charset="0"/>
                <a:cs typeface="Calibri" panose="020F0502020204030204" pitchFamily="34" charset="0"/>
              </a:rPr>
              <a:t>Generating trust </a:t>
            </a:r>
            <a:endParaRPr lang="en-GB" sz="1100" dirty="0">
              <a:ea typeface="Times New Roman" panose="02020603050405020304" pitchFamily="18" charset="0"/>
            </a:endParaRPr>
          </a:p>
          <a:p>
            <a:pPr marL="179388" lvl="0" indent="-179388">
              <a:lnSpc>
                <a:spcPts val="1440"/>
              </a:lnSpc>
              <a:spcBef>
                <a:spcPts val="0"/>
              </a:spcBef>
              <a:buFont typeface="+mj-lt"/>
              <a:buAutoNum type="arabicPeriod"/>
            </a:pPr>
            <a:r>
              <a:rPr lang="en-GB" sz="1100" dirty="0">
                <a:ea typeface="Times New Roman" panose="02020603050405020304" pitchFamily="18" charset="0"/>
                <a:cs typeface="Calibri" panose="020F0502020204030204" pitchFamily="34" charset="0"/>
              </a:rPr>
              <a:t>Negotiating power</a:t>
            </a:r>
          </a:p>
          <a:p>
            <a:pPr marL="0" lvl="0" indent="0">
              <a:buNone/>
            </a:pPr>
            <a:r>
              <a:rPr lang="en-US" sz="1100" dirty="0"/>
              <a:t>The communities affected by the issue should be involved in the review and approval process.</a:t>
            </a:r>
          </a:p>
          <a:p>
            <a:pPr marL="0" lvl="0" indent="0">
              <a:buNone/>
            </a:pPr>
            <a:r>
              <a:rPr lang="en-US" sz="1100" dirty="0"/>
              <a:t>This approach makes sure that the research is ‘truly ethical’ beyond institutional process.</a:t>
            </a:r>
          </a:p>
          <a:p>
            <a:pPr marL="0" lvl="0" indent="0">
              <a:buNone/>
            </a:pPr>
            <a:r>
              <a:rPr lang="en-US" sz="1100" dirty="0"/>
              <a:t>It places the community at the centre of the activity and makes sure that the ethical approach is grounded in their realities.</a:t>
            </a:r>
            <a:endParaRPr lang="en-GB" sz="1100" dirty="0">
              <a:ea typeface="Times New Roman" panose="02020603050405020304" pitchFamily="18" charset="0"/>
              <a:cs typeface="Calibri" panose="020F0502020204030204" pitchFamily="34" charset="0"/>
            </a:endParaRPr>
          </a:p>
          <a:p>
            <a:pPr marL="0" indent="0">
              <a:lnSpc>
                <a:spcPct val="115000"/>
              </a:lnSpc>
              <a:buNone/>
            </a:pPr>
            <a:endParaRPr lang="en-GB" b="1" dirty="0">
              <a:solidFill>
                <a:srgbClr val="204669"/>
              </a:solidFill>
              <a:latin typeface="Montserrat SemiBold" pitchFamily="2" charset="77"/>
              <a:ea typeface="Calibri" panose="020F0502020204030204" pitchFamily="34" charset="0"/>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6B85D701-DBD5-5D42-8071-7616998A7451}"/>
              </a:ext>
            </a:extLst>
          </p:cNvPr>
          <p:cNvSpPr/>
          <p:nvPr/>
        </p:nvSpPr>
        <p:spPr>
          <a:xfrm>
            <a:off x="616859" y="1620590"/>
            <a:ext cx="2634342" cy="348160"/>
          </a:xfrm>
          <a:prstGeom prst="round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p>
            <a:r>
              <a:rPr lang="en-GB" sz="1100" b="1" dirty="0">
                <a:solidFill>
                  <a:schemeClr val="bg1"/>
                </a:solidFill>
                <a:latin typeface="Montserrat" pitchFamily="2" charset="77"/>
              </a:rPr>
              <a:t>RE-THINKING RESEARCH ETHICS</a:t>
            </a:r>
          </a:p>
        </p:txBody>
      </p:sp>
    </p:spTree>
    <p:extLst>
      <p:ext uri="{BB962C8B-B14F-4D97-AF65-F5344CB8AC3E}">
        <p14:creationId xmlns:p14="http://schemas.microsoft.com/office/powerpoint/2010/main" val="270756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590931"/>
          </a:xfrm>
        </p:spPr>
        <p:txBody>
          <a:bodyPr/>
          <a:lstStyle/>
          <a:p>
            <a:pPr>
              <a:spcBef>
                <a:spcPts val="0"/>
              </a:spcBef>
            </a:pPr>
            <a:r>
              <a:rPr lang="en-GB" dirty="0"/>
              <a:t>Strategies for the successful application </a:t>
            </a:r>
            <a:br>
              <a:rPr lang="en-GB" dirty="0"/>
            </a:br>
            <a:r>
              <a:rPr lang="en-GB" dirty="0"/>
              <a:t>of ethical principles</a:t>
            </a:r>
            <a:endParaRPr lang="en-GB" dirty="0">
              <a:solidFill>
                <a:schemeClr val="accent5">
                  <a:lumMod val="50000"/>
                </a:schemeClr>
              </a:solidFill>
            </a:endParaRP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759279" y="2087678"/>
            <a:ext cx="6287407" cy="2150493"/>
          </a:xfrm>
        </p:spPr>
        <p:txBody>
          <a:bodyPr>
            <a:normAutofit/>
          </a:bodyPr>
          <a:lstStyle/>
          <a:p>
            <a:pPr>
              <a:spcBef>
                <a:spcPts val="0"/>
              </a:spcBef>
              <a:spcAft>
                <a:spcPts val="600"/>
              </a:spcAft>
            </a:pPr>
            <a:r>
              <a:rPr lang="en-GB" sz="1100" dirty="0">
                <a:ea typeface="Times New Roman" panose="02020603050405020304" pitchFamily="18" charset="0"/>
                <a:cs typeface="Calibri" panose="020F0502020204030204" pitchFamily="34" charset="0"/>
              </a:rPr>
              <a:t>Through your work, you have a commitment to bring about social change. </a:t>
            </a:r>
          </a:p>
          <a:p>
            <a:pPr>
              <a:spcBef>
                <a:spcPts val="0"/>
              </a:spcBef>
              <a:spcAft>
                <a:spcPts val="600"/>
              </a:spcAft>
            </a:pPr>
            <a:r>
              <a:rPr lang="en-GB" sz="1100" dirty="0">
                <a:ea typeface="Times New Roman" panose="02020603050405020304" pitchFamily="18" charset="0"/>
                <a:cs typeface="Calibri" panose="020F0502020204030204" pitchFamily="34" charset="0"/>
              </a:rPr>
              <a:t>This means you are often attached to a certain outcome – e.g. increasing people’s use of water treatment tablets or increasing uptake of COVID-19 vaccine boosters – and therefore cannot be considered ‘neutral’.</a:t>
            </a:r>
          </a:p>
          <a:p>
            <a:pPr>
              <a:spcBef>
                <a:spcPts val="0"/>
              </a:spcBef>
              <a:spcAft>
                <a:spcPts val="600"/>
              </a:spcAft>
            </a:pPr>
            <a:r>
              <a:rPr lang="en-GB" sz="1100" dirty="0">
                <a:ea typeface="Times New Roman" panose="02020603050405020304" pitchFamily="18" charset="0"/>
                <a:cs typeface="Calibri" panose="020F0502020204030204" pitchFamily="34" charset="0"/>
              </a:rPr>
              <a:t>It is important that researchers and practitioners are aware of the role they play and, despite having a ‘desired outcome’, make sure to be rigorous and demonstrate honesty in the research and engagement process. </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5DA7543-76E7-8448-8D59-8D46511E3FD0}"/>
              </a:ext>
            </a:extLst>
          </p:cNvPr>
          <p:cNvSpPr/>
          <p:nvPr/>
        </p:nvSpPr>
        <p:spPr>
          <a:xfrm>
            <a:off x="616859" y="1620590"/>
            <a:ext cx="1582048" cy="348160"/>
          </a:xfrm>
          <a:prstGeom prst="round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bIns="72000" rtlCol="0" anchor="ctr">
            <a:spAutoFit/>
          </a:bodyPr>
          <a:lstStyle/>
          <a:p>
            <a:r>
              <a:rPr lang="en-GB" sz="1100" b="1" dirty="0">
                <a:latin typeface="Montserrat SemiBold" pitchFamily="2" charset="77"/>
              </a:rPr>
              <a:t>SELF-AWARENESS</a:t>
            </a:r>
          </a:p>
        </p:txBody>
      </p:sp>
    </p:spTree>
    <p:extLst>
      <p:ext uri="{BB962C8B-B14F-4D97-AF65-F5344CB8AC3E}">
        <p14:creationId xmlns:p14="http://schemas.microsoft.com/office/powerpoint/2010/main" val="241068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590931"/>
          </a:xfrm>
        </p:spPr>
        <p:txBody>
          <a:bodyPr/>
          <a:lstStyle/>
          <a:p>
            <a:pPr>
              <a:spcBef>
                <a:spcPts val="0"/>
              </a:spcBef>
            </a:pPr>
            <a:r>
              <a:rPr lang="en-GB" dirty="0"/>
              <a:t>Strategies for the successful application </a:t>
            </a:r>
            <a:br>
              <a:rPr lang="en-GB" dirty="0"/>
            </a:br>
            <a:r>
              <a:rPr lang="en-GB" dirty="0"/>
              <a:t>of ethical principles</a:t>
            </a:r>
            <a:endParaRPr lang="en-GB" dirty="0">
              <a:solidFill>
                <a:schemeClr val="accent5">
                  <a:lumMod val="50000"/>
                </a:schemeClr>
              </a:solidFill>
            </a:endParaRP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759279" y="2087678"/>
            <a:ext cx="5808435" cy="2150493"/>
          </a:xfrm>
        </p:spPr>
        <p:txBody>
          <a:bodyPr>
            <a:normAutofit/>
          </a:bodyPr>
          <a:lstStyle/>
          <a:p>
            <a:pPr>
              <a:spcBef>
                <a:spcPts val="0"/>
              </a:spcBef>
              <a:spcAft>
                <a:spcPts val="600"/>
              </a:spcAft>
            </a:pPr>
            <a:r>
              <a:rPr lang="en-GB" sz="1100" dirty="0">
                <a:ea typeface="Times New Roman" panose="02020603050405020304" pitchFamily="18" charset="0"/>
                <a:cs typeface="Calibri" panose="020F0502020204030204" pitchFamily="34" charset="0"/>
              </a:rPr>
              <a:t>Your work requires a high degree of reflexivity.</a:t>
            </a:r>
          </a:p>
          <a:p>
            <a:pPr>
              <a:spcBef>
                <a:spcPts val="0"/>
              </a:spcBef>
              <a:spcAft>
                <a:spcPts val="600"/>
              </a:spcAft>
            </a:pPr>
            <a:r>
              <a:rPr lang="en-GB" sz="1100" dirty="0">
                <a:ea typeface="Times New Roman" panose="02020603050405020304" pitchFamily="18" charset="0"/>
                <a:cs typeface="Calibri" panose="020F0502020204030204" pitchFamily="34" charset="0"/>
              </a:rPr>
              <a:t>This requires thinking about who is involved in research, what the dynamics are in research activities between researchers and participants (and between participants), and what are barriers to participation – which must be continuously considered and addressed.</a:t>
            </a:r>
          </a:p>
          <a:p>
            <a:pPr>
              <a:spcBef>
                <a:spcPts val="0"/>
              </a:spcBef>
              <a:spcAft>
                <a:spcPts val="600"/>
              </a:spcAft>
            </a:pPr>
            <a:r>
              <a:rPr lang="en-GB" sz="1100" dirty="0">
                <a:ea typeface="Times New Roman" panose="02020603050405020304" pitchFamily="18" charset="0"/>
                <a:cs typeface="Calibri" panose="020F0502020204030204" pitchFamily="34" charset="0"/>
              </a:rPr>
              <a:t>Time and space should be built into the research process for teams to think critically about their work. </a:t>
            </a:r>
          </a:p>
          <a:p>
            <a:pPr>
              <a:spcBef>
                <a:spcPts val="0"/>
              </a:spcBef>
              <a:spcAft>
                <a:spcPts val="600"/>
              </a:spcAft>
            </a:pPr>
            <a:r>
              <a:rPr lang="en-GB" sz="1100" dirty="0">
                <a:ea typeface="Times New Roman" panose="02020603050405020304" pitchFamily="18" charset="0"/>
                <a:cs typeface="Calibri" panose="020F0502020204030204" pitchFamily="34" charset="0"/>
              </a:rPr>
              <a:t>‘Course-correcting’ also requires a degree of flexibility in how the research is conducted.</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5DA7543-76E7-8448-8D59-8D46511E3FD0}"/>
              </a:ext>
            </a:extLst>
          </p:cNvPr>
          <p:cNvSpPr/>
          <p:nvPr/>
        </p:nvSpPr>
        <p:spPr>
          <a:xfrm>
            <a:off x="616859" y="1620590"/>
            <a:ext cx="1151690" cy="348160"/>
          </a:xfrm>
          <a:prstGeom prst="round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bIns="72000" rtlCol="0" anchor="ctr">
            <a:spAutoFit/>
          </a:bodyPr>
          <a:lstStyle/>
          <a:p>
            <a:r>
              <a:rPr lang="en-GB" sz="1100" b="1" dirty="0">
                <a:latin typeface="Montserrat SemiBold" pitchFamily="2" charset="77"/>
              </a:rPr>
              <a:t>REFLEXIVITY</a:t>
            </a:r>
          </a:p>
        </p:txBody>
      </p:sp>
    </p:spTree>
    <p:extLst>
      <p:ext uri="{BB962C8B-B14F-4D97-AF65-F5344CB8AC3E}">
        <p14:creationId xmlns:p14="http://schemas.microsoft.com/office/powerpoint/2010/main" val="415489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590931"/>
          </a:xfrm>
        </p:spPr>
        <p:txBody>
          <a:bodyPr/>
          <a:lstStyle/>
          <a:p>
            <a:pPr>
              <a:spcBef>
                <a:spcPts val="0"/>
              </a:spcBef>
            </a:pPr>
            <a:r>
              <a:rPr lang="en-GB" dirty="0"/>
              <a:t>Strategies for the successful application </a:t>
            </a:r>
            <a:br>
              <a:rPr lang="en-GB" dirty="0"/>
            </a:br>
            <a:r>
              <a:rPr lang="en-GB" dirty="0"/>
              <a:t>of ethical principles</a:t>
            </a:r>
            <a:endParaRPr lang="en-GB" dirty="0">
              <a:solidFill>
                <a:schemeClr val="accent5">
                  <a:lumMod val="50000"/>
                </a:schemeClr>
              </a:solidFill>
            </a:endParaRP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759279" y="2087678"/>
            <a:ext cx="5808435" cy="2150493"/>
          </a:xfrm>
        </p:spPr>
        <p:txBody>
          <a:bodyPr>
            <a:normAutofit/>
          </a:bodyPr>
          <a:lstStyle/>
          <a:p>
            <a:pPr>
              <a:spcBef>
                <a:spcPts val="0"/>
              </a:spcBef>
              <a:spcAft>
                <a:spcPts val="600"/>
              </a:spcAft>
            </a:pPr>
            <a:r>
              <a:rPr lang="en-GB" sz="1100" dirty="0">
                <a:ea typeface="Times New Roman" panose="02020603050405020304" pitchFamily="18" charset="0"/>
                <a:cs typeface="Calibri" panose="020F0502020204030204" pitchFamily="34" charset="0"/>
              </a:rPr>
              <a:t>Community engagement and related participatory approaches are increasingly prioritizing two-way knowledge exchange and community-led activities. </a:t>
            </a:r>
          </a:p>
          <a:p>
            <a:pPr>
              <a:spcBef>
                <a:spcPts val="0"/>
              </a:spcBef>
              <a:spcAft>
                <a:spcPts val="600"/>
              </a:spcAft>
            </a:pPr>
            <a:r>
              <a:rPr lang="en-GB" sz="1100" dirty="0">
                <a:ea typeface="Times New Roman" panose="02020603050405020304" pitchFamily="18" charset="0"/>
                <a:cs typeface="Calibri" panose="020F0502020204030204" pitchFamily="34" charset="0"/>
              </a:rPr>
              <a:t>In the long term, this may require practitioners to re-evaluate the way they think about ethics, and to acknowledge the more central role played by affected communities. </a:t>
            </a:r>
          </a:p>
          <a:p>
            <a:pPr>
              <a:spcBef>
                <a:spcPts val="0"/>
              </a:spcBef>
              <a:spcAft>
                <a:spcPts val="600"/>
              </a:spcAft>
            </a:pPr>
            <a:r>
              <a:rPr lang="en-GB" sz="1100" dirty="0">
                <a:ea typeface="Times New Roman" panose="02020603050405020304" pitchFamily="18" charset="0"/>
                <a:cs typeface="Calibri" panose="020F0502020204030204" pitchFamily="34" charset="0"/>
              </a:rPr>
              <a:t>Community members may themselves be leading or participating in data collection in their own communities. </a:t>
            </a:r>
          </a:p>
          <a:p>
            <a:pPr>
              <a:spcBef>
                <a:spcPts val="0"/>
              </a:spcBef>
              <a:spcAft>
                <a:spcPts val="600"/>
              </a:spcAft>
            </a:pPr>
            <a:r>
              <a:rPr lang="en-GB" sz="1100" dirty="0">
                <a:ea typeface="Times New Roman" panose="02020603050405020304" pitchFamily="18" charset="0"/>
                <a:cs typeface="Calibri" panose="020F0502020204030204" pitchFamily="34" charset="0"/>
              </a:rPr>
              <a:t>This will bring about additional ethical considerations including expectations from fellow community members, social pressures and other potential psychological impacts.</a:t>
            </a:r>
          </a:p>
          <a:p>
            <a:pPr marL="0" lvl="0" indent="0">
              <a:spcBef>
                <a:spcPts val="0"/>
              </a:spcBef>
              <a:spcAft>
                <a:spcPts val="600"/>
              </a:spcAft>
              <a:buNone/>
            </a:pPr>
            <a:endParaRPr lang="en-GB" sz="1100" dirty="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5DA7543-76E7-8448-8D59-8D46511E3FD0}"/>
              </a:ext>
            </a:extLst>
          </p:cNvPr>
          <p:cNvSpPr/>
          <p:nvPr/>
        </p:nvSpPr>
        <p:spPr>
          <a:xfrm>
            <a:off x="616858" y="1620590"/>
            <a:ext cx="5043713" cy="348160"/>
          </a:xfrm>
          <a:prstGeom prst="round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p>
            <a:r>
              <a:rPr lang="en-GB" sz="1100" b="1" dirty="0">
                <a:latin typeface="Montserrat SemiBold" pitchFamily="2" charset="77"/>
              </a:rPr>
              <a:t>COMMUNITY-LED RESEARCH AND LONGER-TERM ENGAGEMENTS</a:t>
            </a:r>
          </a:p>
        </p:txBody>
      </p:sp>
    </p:spTree>
    <p:extLst>
      <p:ext uri="{BB962C8B-B14F-4D97-AF65-F5344CB8AC3E}">
        <p14:creationId xmlns:p14="http://schemas.microsoft.com/office/powerpoint/2010/main" val="1860067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590931"/>
          </a:xfrm>
        </p:spPr>
        <p:txBody>
          <a:bodyPr/>
          <a:lstStyle/>
          <a:p>
            <a:pPr>
              <a:spcBef>
                <a:spcPts val="0"/>
              </a:spcBef>
            </a:pPr>
            <a:r>
              <a:rPr lang="en-GB" dirty="0"/>
              <a:t>Strategies for the successful application </a:t>
            </a:r>
            <a:br>
              <a:rPr lang="en-GB" dirty="0"/>
            </a:br>
            <a:r>
              <a:rPr lang="en-GB" dirty="0"/>
              <a:t>of ethical principles</a:t>
            </a:r>
            <a:endParaRPr lang="en-GB" dirty="0">
              <a:solidFill>
                <a:schemeClr val="accent5">
                  <a:lumMod val="50000"/>
                </a:schemeClr>
              </a:solidFill>
            </a:endParaRP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759279" y="2087678"/>
            <a:ext cx="5808435" cy="2150493"/>
          </a:xfrm>
        </p:spPr>
        <p:txBody>
          <a:bodyPr>
            <a:normAutofit/>
          </a:bodyPr>
          <a:lstStyle/>
          <a:p>
            <a:pPr lvl="0"/>
            <a:r>
              <a:rPr lang="en-GB" sz="1100" dirty="0"/>
              <a:t>As this approach develops, it may mean that researchers/practitioners may need to become more and more embedded in (becoming attached to or existing within) the communities they are working with.</a:t>
            </a:r>
          </a:p>
          <a:p>
            <a:pPr lvl="0"/>
            <a:r>
              <a:rPr lang="en-GB" sz="1100" dirty="0"/>
              <a:t>Relationships might shift in nature from the classic researcher-participant dynamic. </a:t>
            </a:r>
          </a:p>
          <a:p>
            <a:pPr lvl="0"/>
            <a:r>
              <a:rPr lang="en-GB" sz="1100" dirty="0"/>
              <a:t>Those conducting research will therefore be responsible for developing strong relationships and promoting resilient communities and social justice. </a:t>
            </a:r>
          </a:p>
          <a:p>
            <a:pPr lvl="0"/>
            <a:r>
              <a:rPr lang="en-GB" sz="1100" dirty="0"/>
              <a:t>In this sense, they might become longer-term investments.</a:t>
            </a:r>
          </a:p>
          <a:p>
            <a:pPr lvl="0"/>
            <a:endParaRPr lang="en-GB" sz="1100" dirty="0"/>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5DA7543-76E7-8448-8D59-8D46511E3FD0}"/>
              </a:ext>
            </a:extLst>
          </p:cNvPr>
          <p:cNvSpPr/>
          <p:nvPr/>
        </p:nvSpPr>
        <p:spPr>
          <a:xfrm>
            <a:off x="616858" y="1620590"/>
            <a:ext cx="5043713" cy="348160"/>
          </a:xfrm>
          <a:prstGeom prst="round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spAutoFit/>
          </a:bodyPr>
          <a:lstStyle/>
          <a:p>
            <a:r>
              <a:rPr lang="en-GB" sz="1100" b="1" dirty="0">
                <a:latin typeface="Montserrat SemiBold" pitchFamily="2" charset="77"/>
              </a:rPr>
              <a:t>COMMUNITY-LED RESEARCH AND LONGER-TERM ENGAGEMENTS</a:t>
            </a:r>
          </a:p>
        </p:txBody>
      </p:sp>
    </p:spTree>
    <p:extLst>
      <p:ext uri="{BB962C8B-B14F-4D97-AF65-F5344CB8AC3E}">
        <p14:creationId xmlns:p14="http://schemas.microsoft.com/office/powerpoint/2010/main" val="99969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590931"/>
          </a:xfrm>
        </p:spPr>
        <p:txBody>
          <a:bodyPr/>
          <a:lstStyle/>
          <a:p>
            <a:pPr>
              <a:spcBef>
                <a:spcPts val="0"/>
              </a:spcBef>
            </a:pPr>
            <a:r>
              <a:rPr lang="en-GB" dirty="0"/>
              <a:t>Strategies for the successful application </a:t>
            </a:r>
            <a:br>
              <a:rPr lang="en-GB" dirty="0"/>
            </a:br>
            <a:r>
              <a:rPr lang="en-GB" dirty="0"/>
              <a:t>of ethical principles</a:t>
            </a:r>
            <a:endParaRPr lang="en-GB" dirty="0">
              <a:solidFill>
                <a:schemeClr val="accent5">
                  <a:lumMod val="50000"/>
                </a:schemeClr>
              </a:solidFill>
            </a:endParaRP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759279" y="2087678"/>
            <a:ext cx="5808435" cy="2150493"/>
          </a:xfrm>
        </p:spPr>
        <p:txBody>
          <a:bodyPr>
            <a:normAutofit/>
          </a:bodyPr>
          <a:lstStyle/>
          <a:p>
            <a:pPr lvl="0"/>
            <a:r>
              <a:rPr lang="en-GB" sz="1100" dirty="0"/>
              <a:t>Systems and institutions must have procedures in place to support researchers and practitioners when necessary.</a:t>
            </a:r>
          </a:p>
          <a:p>
            <a:pPr lvl="0"/>
            <a:r>
              <a:rPr lang="en-GB" sz="1100" dirty="0"/>
              <a:t>Institutional codes of ethics and research governance frameworks generally pay little attention to community engagement and participatory and qualitative research. </a:t>
            </a:r>
          </a:p>
          <a:p>
            <a:pPr lvl="0"/>
            <a:r>
              <a:rPr lang="en-GB" sz="1100" dirty="0"/>
              <a:t>ERBs tend to favour predictability rather than flexibility in the research process, tend to be ‘risk averse’ and may categorize community researchers in the same way as research participants who are simply informants. </a:t>
            </a:r>
          </a:p>
          <a:p>
            <a:pPr lvl="0"/>
            <a:r>
              <a:rPr lang="en-GB" sz="1100" dirty="0"/>
              <a:t>Policies, frameworks, and information/consent forms need to be re-evaluated.</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5DA7543-76E7-8448-8D59-8D46511E3FD0}"/>
              </a:ext>
            </a:extLst>
          </p:cNvPr>
          <p:cNvSpPr/>
          <p:nvPr/>
        </p:nvSpPr>
        <p:spPr>
          <a:xfrm>
            <a:off x="616858" y="1620590"/>
            <a:ext cx="2897450" cy="348160"/>
          </a:xfrm>
          <a:prstGeom prst="round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bIns="72000" rtlCol="0" anchor="ctr">
            <a:spAutoFit/>
          </a:bodyPr>
          <a:lstStyle/>
          <a:p>
            <a:r>
              <a:rPr lang="en-GB" sz="1100" b="1" dirty="0">
                <a:latin typeface="Montserrat SemiBold" pitchFamily="2" charset="77"/>
              </a:rPr>
              <a:t>RESPONSIBILITY AND GOVERNANCE</a:t>
            </a:r>
          </a:p>
        </p:txBody>
      </p:sp>
    </p:spTree>
    <p:extLst>
      <p:ext uri="{BB962C8B-B14F-4D97-AF65-F5344CB8AC3E}">
        <p14:creationId xmlns:p14="http://schemas.microsoft.com/office/powerpoint/2010/main" val="348276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360367" cy="3263504"/>
          </a:xfrm>
        </p:spPr>
        <p:txBody>
          <a:bodyPr/>
          <a:lstStyle/>
          <a:p>
            <a:pPr lvl="0"/>
            <a:r>
              <a:rPr lang="en-GB" dirty="0"/>
              <a:t>Know the common challenges of translating and applying ethical principles in practice, especially in emergency/humanitarian contexts</a:t>
            </a:r>
          </a:p>
          <a:p>
            <a:pPr lvl="0"/>
            <a:r>
              <a:rPr lang="en-GB" dirty="0"/>
              <a:t>Know strategies of how to more successfully apply ethical principles </a:t>
            </a:r>
            <a:br>
              <a:rPr lang="en-GB" dirty="0"/>
            </a:br>
            <a:r>
              <a:rPr lang="en-GB" dirty="0"/>
              <a:t>to research activities that inform community engagement and/or communications activities</a:t>
            </a:r>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628650" y="1455738"/>
            <a:ext cx="6127750" cy="3263504"/>
          </a:xfrm>
        </p:spPr>
        <p:txBody>
          <a:bodyPr>
            <a:noAutofit/>
          </a:bodyPr>
          <a:lstStyle/>
          <a:p>
            <a:r>
              <a:rPr lang="fr-FR" sz="1100"/>
              <a:t>Careful consideration of the specific setting you are working in is critically important when designing a research project. This may have to be revisited and renegotiated throughout the research process to make sure that issues related to the principles of respect for participant, do no harm and justice are upheld.</a:t>
            </a:r>
          </a:p>
          <a:p>
            <a:r>
              <a:rPr lang="fr-FR" sz="1100"/>
              <a:t>Directly engaging communities during emergencies can present a number of challenges to the application of key ethical principles. We have discussed a number of those in our session today.</a:t>
            </a:r>
          </a:p>
          <a:p>
            <a:r>
              <a:rPr lang="fr-FR" sz="1100"/>
              <a:t>Despite these challenges, it is critically important we uphold these principles in any social science research activities we undertake.</a:t>
            </a:r>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73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628650" y="1455738"/>
            <a:ext cx="5358493" cy="3263504"/>
          </a:xfrm>
        </p:spPr>
        <p:txBody>
          <a:bodyPr>
            <a:noAutofit/>
          </a:bodyPr>
          <a:lstStyle/>
          <a:p>
            <a:r>
              <a:rPr lang="fr-FR" sz="1100"/>
              <a:t>Strategies for more successfully applying ethical principles in our work during emergencies can include:</a:t>
            </a:r>
          </a:p>
          <a:p>
            <a:pPr>
              <a:buClr>
                <a:srgbClr val="2F9C67"/>
              </a:buClr>
              <a:buSzPct val="70000"/>
              <a:buFont typeface="Wingdings" pitchFamily="2" charset="2"/>
              <a:buChar char="Ø"/>
            </a:pPr>
            <a:r>
              <a:rPr lang="fr-FR" sz="1100"/>
              <a:t>Re-thinking research ethics </a:t>
            </a:r>
          </a:p>
          <a:p>
            <a:pPr>
              <a:buClr>
                <a:srgbClr val="2F9C67"/>
              </a:buClr>
              <a:buSzPct val="70000"/>
              <a:buFont typeface="Wingdings" pitchFamily="2" charset="2"/>
              <a:buChar char="Ø"/>
            </a:pPr>
            <a:r>
              <a:rPr lang="fr-FR" sz="1100"/>
              <a:t>Self-awareness </a:t>
            </a:r>
          </a:p>
          <a:p>
            <a:pPr>
              <a:buClr>
                <a:srgbClr val="2F9C67"/>
              </a:buClr>
              <a:buSzPct val="70000"/>
              <a:buFont typeface="Wingdings" pitchFamily="2" charset="2"/>
              <a:buChar char="Ø"/>
            </a:pPr>
            <a:r>
              <a:rPr lang="fr-FR" sz="1100"/>
              <a:t>Reflexivity </a:t>
            </a:r>
          </a:p>
          <a:p>
            <a:pPr>
              <a:buClr>
                <a:srgbClr val="2F9C67"/>
              </a:buClr>
              <a:buSzPct val="70000"/>
              <a:buFont typeface="Wingdings" pitchFamily="2" charset="2"/>
              <a:buChar char="Ø"/>
            </a:pPr>
            <a:r>
              <a:rPr lang="fr-FR" sz="1100"/>
              <a:t>Community-led research and longer-term engagements</a:t>
            </a:r>
          </a:p>
          <a:p>
            <a:pPr>
              <a:buClr>
                <a:srgbClr val="2F9C67"/>
              </a:buClr>
              <a:buSzPct val="70000"/>
              <a:buFont typeface="Wingdings" pitchFamily="2" charset="2"/>
              <a:buChar char="Ø"/>
            </a:pPr>
            <a:r>
              <a:rPr lang="fr-FR" sz="1100"/>
              <a:t>Responsibility and governance</a:t>
            </a:r>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13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F619B5-2542-824B-83B8-D81055AC873F}"/>
              </a:ext>
            </a:extLst>
          </p:cNvPr>
          <p:cNvSpPr>
            <a:spLocks noGrp="1"/>
          </p:cNvSpPr>
          <p:nvPr>
            <p:ph idx="1"/>
          </p:nvPr>
        </p:nvSpPr>
        <p:spPr>
          <a:xfrm>
            <a:off x="773793" y="1376477"/>
            <a:ext cx="5017407" cy="3263504"/>
          </a:xfrm>
        </p:spPr>
        <p:txBody>
          <a:bodyPr/>
          <a:lstStyle/>
          <a:p>
            <a:r>
              <a:rPr lang="fr-FR"/>
              <a:t>Practitioners should consider ethical principles in all of their work, whether they are doing research or not.</a:t>
            </a:r>
          </a:p>
          <a:p>
            <a:r>
              <a:rPr lang="fr-FR"/>
              <a:t>Why might this statement be especially important to to practitioners who engage with affected communities during an emergency? </a:t>
            </a:r>
          </a:p>
        </p:txBody>
      </p:sp>
      <p:sp>
        <p:nvSpPr>
          <p:cNvPr id="5" name="Titre 4">
            <a:extLst>
              <a:ext uri="{FF2B5EF4-FFF2-40B4-BE49-F238E27FC236}">
                <a16:creationId xmlns:a16="http://schemas.microsoft.com/office/drawing/2014/main" id="{53792F93-773B-7944-A0BB-B4C03C403A46}"/>
              </a:ext>
            </a:extLst>
          </p:cNvPr>
          <p:cNvSpPr>
            <a:spLocks noGrp="1"/>
          </p:cNvSpPr>
          <p:nvPr>
            <p:ph type="title"/>
          </p:nvPr>
        </p:nvSpPr>
        <p:spPr>
          <a:xfrm>
            <a:off x="628650" y="537795"/>
            <a:ext cx="7886700" cy="341632"/>
          </a:xfrm>
        </p:spPr>
        <p:txBody>
          <a:bodyPr/>
          <a:lstStyle/>
          <a:p>
            <a:r>
              <a:rPr lang="fr-FR"/>
              <a:t>When should we apply ethical principles?</a:t>
            </a:r>
          </a:p>
        </p:txBody>
      </p:sp>
    </p:spTree>
    <p:extLst>
      <p:ext uri="{BB962C8B-B14F-4D97-AF65-F5344CB8AC3E}">
        <p14:creationId xmlns:p14="http://schemas.microsoft.com/office/powerpoint/2010/main" val="171934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Key ethical principles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 1">
            <a:extLst>
              <a:ext uri="{FF2B5EF4-FFF2-40B4-BE49-F238E27FC236}">
                <a16:creationId xmlns:a16="http://schemas.microsoft.com/office/drawing/2014/main" id="{AF80DB5B-945D-C44D-B205-E4AA4B0618D2}"/>
              </a:ext>
            </a:extLst>
          </p:cNvPr>
          <p:cNvGraphicFramePr>
            <a:graphicFrameLocks noGrp="1"/>
          </p:cNvGraphicFramePr>
          <p:nvPr/>
        </p:nvGraphicFramePr>
        <p:xfrm>
          <a:off x="792000" y="1091557"/>
          <a:ext cx="7560000" cy="3459025"/>
        </p:xfrm>
        <a:graphic>
          <a:graphicData uri="http://schemas.openxmlformats.org/drawingml/2006/table">
            <a:tbl>
              <a:tblPr firstRow="1" firstCol="1" bandRow="1"/>
              <a:tblGrid>
                <a:gridCol w="3780000">
                  <a:extLst>
                    <a:ext uri="{9D8B030D-6E8A-4147-A177-3AD203B41FA5}">
                      <a16:colId xmlns:a16="http://schemas.microsoft.com/office/drawing/2014/main" val="1967071129"/>
                    </a:ext>
                  </a:extLst>
                </a:gridCol>
                <a:gridCol w="3780000">
                  <a:extLst>
                    <a:ext uri="{9D8B030D-6E8A-4147-A177-3AD203B41FA5}">
                      <a16:colId xmlns:a16="http://schemas.microsoft.com/office/drawing/2014/main" val="3839186948"/>
                    </a:ext>
                  </a:extLst>
                </a:gridCol>
              </a:tblGrid>
              <a:tr h="216000">
                <a:tc>
                  <a:txBody>
                    <a:bodyPr/>
                    <a:lstStyle/>
                    <a:p>
                      <a:pPr>
                        <a:spcAft>
                          <a:spcPts val="0"/>
                        </a:spcAft>
                      </a:pPr>
                      <a:r>
                        <a:rPr lang="en-GB" sz="900" b="1" i="0" u="none">
                          <a:solidFill>
                            <a:schemeClr val="bg1"/>
                          </a:solidFill>
                          <a:effectLst/>
                          <a:latin typeface="Montserrat SemiBold" pitchFamily="2" charset="77"/>
                        </a:rPr>
                        <a:t>Ethical principle</a:t>
                      </a:r>
                      <a:endParaRPr lang="en-GB" sz="900" b="1" i="0" u="none">
                        <a:solidFill>
                          <a:schemeClr val="bg1"/>
                        </a:solidFill>
                        <a:effectLst/>
                        <a:latin typeface="Montserrat SemiBold" pitchFamily="2" charset="77"/>
                        <a:ea typeface="Times New Roman" panose="02020603050405020304" pitchFamily="18" charset="0"/>
                        <a:cs typeface="Arial" panose="020B0604020202020204" pitchFamily="34" charset="0"/>
                      </a:endParaRPr>
                    </a:p>
                  </a:txBody>
                  <a:tcPr marL="108000" marR="65160" marT="0" marB="0"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tc>
                  <a:txBody>
                    <a:bodyPr/>
                    <a:lstStyle/>
                    <a:p>
                      <a:pPr>
                        <a:spcAft>
                          <a:spcPts val="0"/>
                        </a:spcAft>
                      </a:pPr>
                      <a:r>
                        <a:rPr lang="en-GB" sz="900" b="1" i="0" u="none">
                          <a:solidFill>
                            <a:schemeClr val="bg1"/>
                          </a:solidFill>
                          <a:effectLst/>
                          <a:latin typeface="Montserrat SemiBold" pitchFamily="2" charset="77"/>
                        </a:rPr>
                        <a:t>Application</a:t>
                      </a:r>
                    </a:p>
                  </a:txBody>
                  <a:tcPr marL="108000" marR="65160" marT="0" marB="0" anchor="ctr">
                    <a:lnL w="63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extLst>
                  <a:ext uri="{0D108BD9-81ED-4DB2-BD59-A6C34878D82A}">
                    <a16:rowId xmlns:a16="http://schemas.microsoft.com/office/drawing/2014/main" val="649906907"/>
                  </a:ext>
                </a:extLst>
              </a:tr>
              <a:tr h="3243025">
                <a:tc>
                  <a:txBody>
                    <a:bodyPr/>
                    <a:lstStyle/>
                    <a:p>
                      <a:pPr>
                        <a:spcAft>
                          <a:spcPts val="0"/>
                        </a:spcAft>
                      </a:pPr>
                      <a:r>
                        <a:rPr lang="en-GB" sz="800" b="1" i="0">
                          <a:solidFill>
                            <a:srgbClr val="204669"/>
                          </a:solidFill>
                          <a:effectLst/>
                          <a:latin typeface="Montserrat SemiBold" pitchFamily="2" charset="77"/>
                        </a:rPr>
                        <a:t>Respect for persons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Individuals should be treated as independent individuals, not under the control of others</a:t>
                      </a:r>
                    </a:p>
                    <a:p>
                      <a:pPr marL="93663"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People with diminished ability to act independently require special protection</a:t>
                      </a: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108000" marR="65160" marT="36000" marB="36000">
                    <a:lnL w="12700" cmpd="sng">
                      <a:noFill/>
                      <a:prstDash val="solid"/>
                    </a:lnL>
                    <a:lnR w="6350" cap="flat" cmpd="sng" algn="ctr">
                      <a:solidFill>
                        <a:srgbClr val="2F9C67"/>
                      </a:solidFill>
                      <a:prstDash val="solid"/>
                      <a:round/>
                      <a:headEnd type="none" w="med" len="med"/>
                      <a:tailEnd type="none" w="med" len="me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800" b="1" i="0">
                          <a:solidFill>
                            <a:srgbClr val="204669"/>
                          </a:solidFill>
                          <a:effectLst/>
                          <a:latin typeface="Montserrat SemiBold" pitchFamily="2" charset="77"/>
                        </a:rPr>
                        <a:t>Informed consent</a:t>
                      </a: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The person should have the capacity to give consent and should have the power of choice without constraint or coercion – without feeling forced or persuaded</a:t>
                      </a:r>
                      <a:endParaRPr lang="en-GB" sz="8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The person should have sufficient knowledge and understanding to enable him or her to make the right decision</a:t>
                      </a:r>
                      <a:endParaRPr lang="en-GB" sz="8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93663" lvl="0" indent="-79375">
                        <a:spcAft>
                          <a:spcPts val="0"/>
                        </a:spcAft>
                        <a:buClr>
                          <a:srgbClr val="204669"/>
                        </a:buClr>
                        <a:buFont typeface="Arial" panose="020B0604020202020204" pitchFamily="34" charset="0"/>
                        <a:buChar char="•"/>
                        <a:tabLst/>
                      </a:pPr>
                      <a:r>
                        <a:rPr lang="en-US" sz="800" b="0" i="0">
                          <a:effectLst/>
                          <a:latin typeface="Open Sans Light" panose="020B0306030504020204" pitchFamily="34" charset="0"/>
                          <a:ea typeface="Open Sans Light" panose="020B0306030504020204" pitchFamily="34" charset="0"/>
                          <a:cs typeface="Open Sans Light" panose="020B0306030504020204" pitchFamily="34" charset="0"/>
                        </a:rPr>
                        <a:t>If someone is under the legal age of adulthood, ‘assent’ should be gained from them, and consent should be gained from a caregiver over the legal age of adulthood</a:t>
                      </a:r>
                      <a:endParaRPr lang="en-GB" sz="8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0"/>
                        </a:spcAft>
                      </a:pPr>
                      <a:r>
                        <a:rPr lang="en-US" sz="800">
                          <a:effectLst/>
                        </a:rPr>
                        <a:t> </a:t>
                      </a:r>
                      <a:endParaRPr lang="en-GB" sz="800">
                        <a:effectLst/>
                      </a:endParaRPr>
                    </a:p>
                    <a:p>
                      <a:pPr>
                        <a:spcAft>
                          <a:spcPts val="0"/>
                        </a:spcAft>
                      </a:pPr>
                      <a:r>
                        <a:rPr lang="en-US" sz="800" b="1" i="0">
                          <a:solidFill>
                            <a:srgbClr val="204669"/>
                          </a:solidFill>
                          <a:effectLst/>
                          <a:latin typeface="Montserrat SemiBold" pitchFamily="2" charset="77"/>
                        </a:rPr>
                        <a:t>Right to withdraw </a:t>
                      </a:r>
                      <a:endParaRPr lang="en-GB" sz="800" b="1" i="0">
                        <a:solidFill>
                          <a:srgbClr val="204669"/>
                        </a:solidFill>
                        <a:effectLst/>
                        <a:latin typeface="Montserrat SemiBold" pitchFamily="2" charset="77"/>
                      </a:endParaRP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This should be possible at any time during the research, without consequence</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This includes the right to ask for the tape-recorder to be switched off</a:t>
                      </a:r>
                    </a:p>
                    <a:p>
                      <a:pPr>
                        <a:spcAft>
                          <a:spcPts val="0"/>
                        </a:spcAft>
                      </a:pPr>
                      <a:r>
                        <a:rPr lang="en-GB" sz="800">
                          <a:effectLst/>
                        </a:rPr>
                        <a:t> </a:t>
                      </a:r>
                    </a:p>
                    <a:p>
                      <a:pPr>
                        <a:spcAft>
                          <a:spcPts val="0"/>
                        </a:spcAft>
                      </a:pPr>
                      <a:r>
                        <a:rPr lang="en-GB" sz="800" b="1" i="0">
                          <a:solidFill>
                            <a:srgbClr val="204669"/>
                          </a:solidFill>
                          <a:effectLst/>
                          <a:latin typeface="Montserrat SemiBold" pitchFamily="2" charset="77"/>
                        </a:rPr>
                        <a:t>Privacy and Confidentiality </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Respect confidentiality – participants should be able to choose whether their statements are public and attributable (quoted ‘on record’) or whether their statements are anonymous or not to be quoted (‘off record’). </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Respect privacy – participants should be able to speak in a comfortable setting free from onlookers; participants should never be forced to reveal information about themselves that the participant does not wish to reveal. Data should be anonymized (where the participant does not request attribution), identifiable information should be removed and data should not be able to be linked to any one person</a:t>
                      </a:r>
                    </a:p>
                    <a:p>
                      <a:pPr marL="85725" lvl="0" indent="-85725">
                        <a:spcAft>
                          <a:spcPts val="0"/>
                        </a:spcAft>
                        <a:buClr>
                          <a:srgbClr val="204669"/>
                        </a:buClr>
                        <a:buFont typeface="Arial" panose="020B0604020202020204" pitchFamily="34" charset="0"/>
                        <a:buChar char="•"/>
                        <a:tabLst/>
                      </a:pPr>
                      <a:r>
                        <a:rPr lang="en-GB" sz="800" b="0" i="0">
                          <a:effectLst/>
                          <a:latin typeface="Open Sans Light" panose="020B0306030504020204" pitchFamily="34" charset="0"/>
                          <a:ea typeface="Open Sans Light" panose="020B0306030504020204" pitchFamily="34" charset="0"/>
                          <a:cs typeface="Open Sans Light" panose="020B0306030504020204" pitchFamily="34" charset="0"/>
                        </a:rPr>
                        <a:t>Data should be stored securely</a:t>
                      </a:r>
                    </a:p>
                  </a:txBody>
                  <a:tcPr marL="108000" marR="65160" marT="36000" marB="36000">
                    <a:lnL w="6350" cap="flat" cmpd="sng" algn="ctr">
                      <a:solidFill>
                        <a:srgbClr val="2F9C67"/>
                      </a:solidFill>
                      <a:prstDash val="solid"/>
                      <a:round/>
                      <a:headEnd type="none" w="med" len="med"/>
                      <a:tailEnd type="none" w="med" len="med"/>
                    </a:lnL>
                    <a:lnR w="12700" cmpd="sng">
                      <a:noFill/>
                      <a:prstDash val="soli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2903993"/>
                  </a:ext>
                </a:extLst>
              </a:tr>
            </a:tbl>
          </a:graphicData>
        </a:graphic>
      </p:graphicFrame>
    </p:spTree>
    <p:extLst>
      <p:ext uri="{BB962C8B-B14F-4D97-AF65-F5344CB8AC3E}">
        <p14:creationId xmlns:p14="http://schemas.microsoft.com/office/powerpoint/2010/main" val="249725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Key ethical principles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 1">
            <a:extLst>
              <a:ext uri="{FF2B5EF4-FFF2-40B4-BE49-F238E27FC236}">
                <a16:creationId xmlns:a16="http://schemas.microsoft.com/office/drawing/2014/main" id="{AF80DB5B-945D-C44D-B205-E4AA4B0618D2}"/>
              </a:ext>
            </a:extLst>
          </p:cNvPr>
          <p:cNvGraphicFramePr>
            <a:graphicFrameLocks noGrp="1"/>
          </p:cNvGraphicFramePr>
          <p:nvPr>
            <p:extLst>
              <p:ext uri="{D42A27DB-BD31-4B8C-83A1-F6EECF244321}">
                <p14:modId xmlns:p14="http://schemas.microsoft.com/office/powerpoint/2010/main" val="3217180178"/>
              </p:ext>
            </p:extLst>
          </p:nvPr>
        </p:nvGraphicFramePr>
        <p:xfrm>
          <a:off x="792000" y="1455738"/>
          <a:ext cx="7560000" cy="2342280"/>
        </p:xfrm>
        <a:graphic>
          <a:graphicData uri="http://schemas.openxmlformats.org/drawingml/2006/table">
            <a:tbl>
              <a:tblPr firstRow="1" firstCol="1" bandRow="1"/>
              <a:tblGrid>
                <a:gridCol w="3780000">
                  <a:extLst>
                    <a:ext uri="{9D8B030D-6E8A-4147-A177-3AD203B41FA5}">
                      <a16:colId xmlns:a16="http://schemas.microsoft.com/office/drawing/2014/main" val="1967071129"/>
                    </a:ext>
                  </a:extLst>
                </a:gridCol>
                <a:gridCol w="3780000">
                  <a:extLst>
                    <a:ext uri="{9D8B030D-6E8A-4147-A177-3AD203B41FA5}">
                      <a16:colId xmlns:a16="http://schemas.microsoft.com/office/drawing/2014/main" val="3839186948"/>
                    </a:ext>
                  </a:extLst>
                </a:gridCol>
              </a:tblGrid>
              <a:tr h="324000">
                <a:tc>
                  <a:txBody>
                    <a:bodyPr/>
                    <a:lstStyle/>
                    <a:p>
                      <a:pPr>
                        <a:spcAft>
                          <a:spcPts val="0"/>
                        </a:spcAft>
                      </a:pPr>
                      <a:r>
                        <a:rPr lang="en-GB" sz="900" b="1" i="0" u="none">
                          <a:solidFill>
                            <a:schemeClr val="bg1"/>
                          </a:solidFill>
                          <a:effectLst/>
                          <a:latin typeface="Montserrat SemiBold" pitchFamily="2" charset="77"/>
                        </a:rPr>
                        <a:t>Ethical principle</a:t>
                      </a:r>
                      <a:endParaRPr lang="en-GB" sz="900" b="1" i="0" u="none">
                        <a:solidFill>
                          <a:schemeClr val="bg1"/>
                        </a:solidFill>
                        <a:effectLst/>
                        <a:latin typeface="Montserrat SemiBold" pitchFamily="2" charset="77"/>
                        <a:ea typeface="Times New Roman" panose="02020603050405020304" pitchFamily="18" charset="0"/>
                        <a:cs typeface="Arial" panose="020B0604020202020204" pitchFamily="34" charset="0"/>
                      </a:endParaRPr>
                    </a:p>
                  </a:txBody>
                  <a:tcPr marL="108000" marR="65160" marT="144000" marB="144000"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tc>
                  <a:txBody>
                    <a:bodyPr/>
                    <a:lstStyle/>
                    <a:p>
                      <a:pPr>
                        <a:spcAft>
                          <a:spcPts val="0"/>
                        </a:spcAft>
                      </a:pPr>
                      <a:r>
                        <a:rPr lang="en-GB" sz="900" b="1" i="0" u="none">
                          <a:solidFill>
                            <a:schemeClr val="bg1"/>
                          </a:solidFill>
                          <a:effectLst/>
                          <a:latin typeface="Montserrat SemiBold" pitchFamily="2" charset="77"/>
                        </a:rPr>
                        <a:t>Application</a:t>
                      </a:r>
                    </a:p>
                  </a:txBody>
                  <a:tcPr marL="108000" marR="65160" marT="144000" marB="144000" anchor="ctr">
                    <a:lnL w="635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2F9C67"/>
                    </a:solidFill>
                  </a:tcPr>
                </a:tc>
                <a:extLst>
                  <a:ext uri="{0D108BD9-81ED-4DB2-BD59-A6C34878D82A}">
                    <a16:rowId xmlns:a16="http://schemas.microsoft.com/office/drawing/2014/main" val="649906907"/>
                  </a:ext>
                </a:extLst>
              </a:tr>
              <a:tr h="324000">
                <a:tc>
                  <a:txBody>
                    <a:bodyPr/>
                    <a:lstStyle/>
                    <a:p>
                      <a:pPr>
                        <a:spcAft>
                          <a:spcPts val="0"/>
                        </a:spcAft>
                      </a:pPr>
                      <a:r>
                        <a:rPr lang="en-GB" sz="800" b="1" i="0">
                          <a:solidFill>
                            <a:srgbClr val="204669"/>
                          </a:solidFill>
                          <a:effectLst/>
                          <a:latin typeface="Montserrat SemiBold" pitchFamily="2" charset="77"/>
                        </a:rPr>
                        <a:t>Do No Harm</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No harm should be done to participants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Beyond this, benefit should also be gained from participation in research. Common questions researchers ask themselves include: Should this be a social or a personal benefit? Who should decide what the benefit should be? </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Research should be necessary and meaningful – the research should be unique and it should contribute to the greater good </a:t>
                      </a:r>
                    </a:p>
                  </a:txBody>
                  <a:tcPr marL="108000" marR="65160" marT="144000" marB="144000">
                    <a:lnL w="12700" cmpd="sng">
                      <a:noFill/>
                      <a:prstDash val="solid"/>
                    </a:lnL>
                    <a:lnR w="6350" cap="flat" cmpd="sng" algn="ctr">
                      <a:solidFill>
                        <a:srgbClr val="2F9C67"/>
                      </a:solidFill>
                      <a:prstDash val="solid"/>
                      <a:round/>
                      <a:headEnd type="none" w="med" len="med"/>
                      <a:tailEnd type="none" w="med" len="me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800" b="1" i="0" dirty="0">
                          <a:solidFill>
                            <a:srgbClr val="204669"/>
                          </a:solidFill>
                          <a:effectLst/>
                          <a:latin typeface="Montserrat SemiBold" pitchFamily="2" charset="77"/>
                        </a:rPr>
                        <a:t>Assessment of risks and benefits</a:t>
                      </a:r>
                    </a:p>
                    <a:p>
                      <a:pPr marL="93663" lvl="0" indent="-79375">
                        <a:spcAft>
                          <a:spcPts val="0"/>
                        </a:spcAft>
                        <a:buClr>
                          <a:srgbClr val="204669"/>
                        </a:buClr>
                        <a:buFont typeface="Arial" panose="020B0604020202020204" pitchFamily="34" charset="0"/>
                        <a:buChar char="•"/>
                        <a:tabLst/>
                      </a:pP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The nature of risks and benefits should be assessed in a step-by-step way. </a:t>
                      </a:r>
                    </a:p>
                    <a:p>
                      <a:pPr marL="93663" lvl="0" indent="-79375">
                        <a:spcAft>
                          <a:spcPts val="0"/>
                        </a:spcAft>
                        <a:buClr>
                          <a:srgbClr val="204669"/>
                        </a:buClr>
                        <a:buFont typeface="Arial" panose="020B0604020202020204" pitchFamily="34" charset="0"/>
                        <a:buChar char="•"/>
                        <a:tabLst/>
                      </a:pP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‘Risk’ can be defined as: the probability of harm or injury (physical, psychological, social or economic) occurring as a result of participation in research.</a:t>
                      </a:r>
                    </a:p>
                    <a:p>
                      <a:pPr marL="93663" lvl="0" indent="-79375">
                        <a:spcAft>
                          <a:spcPts val="0"/>
                        </a:spcAft>
                        <a:buClr>
                          <a:srgbClr val="204669"/>
                        </a:buClr>
                        <a:buFont typeface="Arial" panose="020B0604020202020204" pitchFamily="34" charset="0"/>
                        <a:buChar char="•"/>
                        <a:tabLst/>
                      </a:pP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The potential benefit of the work should outweigh the probability and severity of risks. </a:t>
                      </a:r>
                    </a:p>
                    <a:p>
                      <a:pPr marL="93663" lvl="0" indent="-79375">
                        <a:spcAft>
                          <a:spcPts val="0"/>
                        </a:spcAft>
                        <a:buClr>
                          <a:srgbClr val="204669"/>
                        </a:buClr>
                        <a:buFont typeface="Arial" panose="020B0604020202020204" pitchFamily="34" charset="0"/>
                        <a:buChar char="•"/>
                        <a:tabLst/>
                      </a:pP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More information can be found </a:t>
                      </a: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hlinkClick r:id="rId2"/>
                        </a:rPr>
                        <a:t>here</a:t>
                      </a:r>
                      <a:r>
                        <a:rPr lang="en-US" sz="800" b="0" i="0"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800" b="0" i="0" u="sng" dirty="0">
                        <a:solidFill>
                          <a:srgbClr val="204669"/>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108000" marR="65160" marT="144000" marB="144000">
                    <a:lnL w="6350" cap="flat" cmpd="sng" algn="ctr">
                      <a:solidFill>
                        <a:srgbClr val="2F9C67"/>
                      </a:solidFill>
                      <a:prstDash val="solid"/>
                      <a:round/>
                      <a:headEnd type="none" w="med" len="med"/>
                      <a:tailEnd type="none" w="med" len="med"/>
                    </a:lnL>
                    <a:lnR w="12700" cmpd="sng">
                      <a:noFill/>
                      <a:prstDash val="solid"/>
                    </a:lnR>
                    <a:lnT w="12700" cmpd="sng">
                      <a:noFill/>
                      <a:prstDash val="soli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2903993"/>
                  </a:ext>
                </a:extLst>
              </a:tr>
              <a:tr h="324000">
                <a:tc>
                  <a:txBody>
                    <a:bodyPr/>
                    <a:lstStyle/>
                    <a:p>
                      <a:pPr>
                        <a:spcAft>
                          <a:spcPts val="0"/>
                        </a:spcAft>
                      </a:pPr>
                      <a:r>
                        <a:rPr lang="en-GB" sz="800" b="1" i="0">
                          <a:solidFill>
                            <a:srgbClr val="204669"/>
                          </a:solidFill>
                          <a:effectLst/>
                          <a:latin typeface="Montserrat SemiBold" pitchFamily="2" charset="77"/>
                        </a:rPr>
                        <a:t>Justice</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Treat people equally, fairly and respect their rights</a:t>
                      </a:r>
                    </a:p>
                    <a:p>
                      <a:pPr marL="93663" lvl="0" indent="-87313">
                        <a:buClr>
                          <a:srgbClr val="204669"/>
                        </a:buClr>
                        <a:buFont typeface="Arial" panose="020B0604020202020204" pitchFamily="34" charset="0"/>
                        <a:buChar char="•"/>
                        <a:tabLst/>
                      </a:pPr>
                      <a:r>
                        <a:rPr lang="en-GB" sz="800" b="0" i="0" u="none" strike="noStrike" cap="non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The risks of research should be negligible</a:t>
                      </a:r>
                    </a:p>
                  </a:txBody>
                  <a:tcPr marL="108000" marR="65160" marT="144000" marB="144000">
                    <a:lnL w="12700" cmpd="sng">
                      <a:noFill/>
                      <a:prstDash val="soli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800" b="1" i="0" dirty="0">
                          <a:solidFill>
                            <a:srgbClr val="204669"/>
                          </a:solidFill>
                          <a:effectLst/>
                          <a:latin typeface="Montserrat SemiBold" pitchFamily="2" charset="77"/>
                        </a:rPr>
                        <a:t>Selection of participants</a:t>
                      </a:r>
                    </a:p>
                    <a:p>
                      <a:pPr marL="93663" lvl="0" indent="-87313">
                        <a:buClr>
                          <a:srgbClr val="204669"/>
                        </a:buClr>
                        <a:buFont typeface="Arial" panose="020B0604020202020204" pitchFamily="34" charset="0"/>
                        <a:buChar char="•"/>
                        <a:tabLst/>
                      </a:pPr>
                      <a:r>
                        <a:rPr lang="en-GB" sz="800" b="0" i="0" u="none" strike="noStrike" cap="non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sym typeface="Arial"/>
                        </a:rPr>
                        <a:t>In participant selection, wherever you can include a wide range of people; think about gender, ethnicity, and marginalized groups</a:t>
                      </a:r>
                    </a:p>
                  </a:txBody>
                  <a:tcPr marL="108000" marR="65160" marT="144000" marB="144000">
                    <a:lnL w="6350" cap="flat" cmpd="sng" algn="ctr">
                      <a:solidFill>
                        <a:srgbClr val="2F9C67"/>
                      </a:solidFill>
                      <a:prstDash val="solid"/>
                      <a:round/>
                      <a:headEnd type="none" w="med" len="med"/>
                      <a:tailEnd type="none" w="med" len="med"/>
                    </a:lnL>
                    <a:lnR w="12700" cmpd="sng">
                      <a:noFill/>
                      <a:prstDash val="soli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6537007"/>
                  </a:ext>
                </a:extLst>
              </a:tr>
            </a:tbl>
          </a:graphicData>
        </a:graphic>
      </p:graphicFrame>
    </p:spTree>
    <p:extLst>
      <p:ext uri="{BB962C8B-B14F-4D97-AF65-F5344CB8AC3E}">
        <p14:creationId xmlns:p14="http://schemas.microsoft.com/office/powerpoint/2010/main" val="69287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EEF9FF-3B76-3042-88C3-2B277AFA59EE}"/>
              </a:ext>
            </a:extLst>
          </p:cNvPr>
          <p:cNvSpPr>
            <a:spLocks noGrp="1"/>
          </p:cNvSpPr>
          <p:nvPr>
            <p:ph type="title"/>
          </p:nvPr>
        </p:nvSpPr>
        <p:spPr>
          <a:xfrm>
            <a:off x="628650" y="537795"/>
            <a:ext cx="7886700" cy="341632"/>
          </a:xfrm>
        </p:spPr>
        <p:txBody>
          <a:bodyPr/>
          <a:lstStyle/>
          <a:p>
            <a:r>
              <a:rPr lang="fr-FR"/>
              <a:t>Ethical principles in context</a:t>
            </a:r>
          </a:p>
        </p:txBody>
      </p:sp>
      <p:sp>
        <p:nvSpPr>
          <p:cNvPr id="3" name="Espace réservé du contenu 2">
            <a:extLst>
              <a:ext uri="{FF2B5EF4-FFF2-40B4-BE49-F238E27FC236}">
                <a16:creationId xmlns:a16="http://schemas.microsoft.com/office/drawing/2014/main" id="{0703283C-7BF1-D14A-BDD4-3604550BD790}"/>
              </a:ext>
            </a:extLst>
          </p:cNvPr>
          <p:cNvSpPr>
            <a:spLocks noGrp="1"/>
          </p:cNvSpPr>
          <p:nvPr>
            <p:ph idx="1"/>
          </p:nvPr>
        </p:nvSpPr>
        <p:spPr>
          <a:xfrm>
            <a:off x="628650" y="1369219"/>
            <a:ext cx="5057586" cy="3263504"/>
          </a:xfrm>
        </p:spPr>
        <p:txBody>
          <a:bodyPr/>
          <a:lstStyle/>
          <a:p>
            <a:r>
              <a:rPr lang="fr-FR"/>
              <a:t>Why is it important to consider the specific context you are working in when applying these ethical principles?</a:t>
            </a:r>
          </a:p>
          <a:p>
            <a:r>
              <a:rPr lang="fr-FR"/>
              <a:t>What aspects of the setting are important to consider?</a:t>
            </a:r>
          </a:p>
        </p:txBody>
      </p:sp>
    </p:spTree>
    <p:extLst>
      <p:ext uri="{BB962C8B-B14F-4D97-AF65-F5344CB8AC3E}">
        <p14:creationId xmlns:p14="http://schemas.microsoft.com/office/powerpoint/2010/main" val="413146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EEF9FF-3B76-3042-88C3-2B277AFA59EE}"/>
              </a:ext>
            </a:extLst>
          </p:cNvPr>
          <p:cNvSpPr>
            <a:spLocks noGrp="1"/>
          </p:cNvSpPr>
          <p:nvPr>
            <p:ph type="title"/>
          </p:nvPr>
        </p:nvSpPr>
        <p:spPr>
          <a:xfrm>
            <a:off x="628650" y="537795"/>
            <a:ext cx="7886700" cy="341632"/>
          </a:xfrm>
        </p:spPr>
        <p:txBody>
          <a:bodyPr/>
          <a:lstStyle/>
          <a:p>
            <a:r>
              <a:rPr lang="fr-FR"/>
              <a:t>Challenges to applying ethical principles</a:t>
            </a:r>
          </a:p>
        </p:txBody>
      </p:sp>
      <p:sp>
        <p:nvSpPr>
          <p:cNvPr id="3" name="Espace réservé du contenu 2">
            <a:extLst>
              <a:ext uri="{FF2B5EF4-FFF2-40B4-BE49-F238E27FC236}">
                <a16:creationId xmlns:a16="http://schemas.microsoft.com/office/drawing/2014/main" id="{0703283C-7BF1-D14A-BDD4-3604550BD790}"/>
              </a:ext>
            </a:extLst>
          </p:cNvPr>
          <p:cNvSpPr>
            <a:spLocks noGrp="1"/>
          </p:cNvSpPr>
          <p:nvPr>
            <p:ph idx="1"/>
          </p:nvPr>
        </p:nvSpPr>
        <p:spPr>
          <a:xfrm>
            <a:off x="628650" y="1369219"/>
            <a:ext cx="5057586" cy="3263504"/>
          </a:xfrm>
        </p:spPr>
        <p:txBody>
          <a:bodyPr/>
          <a:lstStyle/>
          <a:p>
            <a:r>
              <a:rPr lang="fr-FR"/>
              <a:t>Reflecting on your own practice (research, or beyond), what are some of the challenges you have faced in applying ethical principles?</a:t>
            </a:r>
          </a:p>
        </p:txBody>
      </p:sp>
    </p:spTree>
    <p:extLst>
      <p:ext uri="{BB962C8B-B14F-4D97-AF65-F5344CB8AC3E}">
        <p14:creationId xmlns:p14="http://schemas.microsoft.com/office/powerpoint/2010/main" val="389825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Challenges to applying ethical principles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5755AADC-EDEF-D54B-9B65-23CF80208605}"/>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63F4EDDE-755E-A94D-B393-A0620C282E46}"/>
              </a:ext>
            </a:extLst>
          </p:cNvPr>
          <p:cNvPicPr>
            <a:picLocks noChangeAspect="1"/>
          </p:cNvPicPr>
          <p:nvPr/>
        </p:nvPicPr>
        <p:blipFill>
          <a:blip r:embed="rId2"/>
          <a:stretch>
            <a:fillRect/>
          </a:stretch>
        </p:blipFill>
        <p:spPr>
          <a:xfrm>
            <a:off x="7522653" y="643071"/>
            <a:ext cx="716698" cy="1056186"/>
          </a:xfrm>
          <a:prstGeom prst="rect">
            <a:avLst/>
          </a:prstGeom>
        </p:spPr>
      </p:pic>
      <p:grpSp>
        <p:nvGrpSpPr>
          <p:cNvPr id="6" name="Groupe 5">
            <a:extLst>
              <a:ext uri="{FF2B5EF4-FFF2-40B4-BE49-F238E27FC236}">
                <a16:creationId xmlns:a16="http://schemas.microsoft.com/office/drawing/2014/main" id="{3E1B6D9D-DCC8-A04E-A526-8835BB69C613}"/>
              </a:ext>
            </a:extLst>
          </p:cNvPr>
          <p:cNvGrpSpPr/>
          <p:nvPr/>
        </p:nvGrpSpPr>
        <p:grpSpPr>
          <a:xfrm>
            <a:off x="1115607" y="1669712"/>
            <a:ext cx="5820088" cy="2327908"/>
            <a:chOff x="1115607" y="1669712"/>
            <a:chExt cx="5820088" cy="2327908"/>
          </a:xfrm>
        </p:grpSpPr>
        <p:sp>
          <p:nvSpPr>
            <p:cNvPr id="38" name="Rectangle 37">
              <a:extLst>
                <a:ext uri="{FF2B5EF4-FFF2-40B4-BE49-F238E27FC236}">
                  <a16:creationId xmlns:a16="http://schemas.microsoft.com/office/drawing/2014/main" id="{78022C56-4B4A-0F47-9D6C-60B35609DAC1}"/>
                </a:ext>
              </a:extLst>
            </p:cNvPr>
            <p:cNvSpPr/>
            <p:nvPr/>
          </p:nvSpPr>
          <p:spPr>
            <a:xfrm>
              <a:off x="1115607" y="1859913"/>
              <a:ext cx="5820088" cy="402775"/>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19" name="Rectangle 18">
              <a:extLst>
                <a:ext uri="{FF2B5EF4-FFF2-40B4-BE49-F238E27FC236}">
                  <a16:creationId xmlns:a16="http://schemas.microsoft.com/office/drawing/2014/main" id="{ECABA9C3-46D9-D347-9395-AFB1A1945C10}"/>
                </a:ext>
              </a:extLst>
            </p:cNvPr>
            <p:cNvSpPr/>
            <p:nvPr/>
          </p:nvSpPr>
          <p:spPr>
            <a:xfrm>
              <a:off x="1319672" y="1669712"/>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Do No Harm</a:t>
              </a:r>
            </a:p>
          </p:txBody>
        </p:sp>
        <p:sp>
          <p:nvSpPr>
            <p:cNvPr id="40" name="Rectangle 39">
              <a:extLst>
                <a:ext uri="{FF2B5EF4-FFF2-40B4-BE49-F238E27FC236}">
                  <a16:creationId xmlns:a16="http://schemas.microsoft.com/office/drawing/2014/main" id="{3E52B2F5-4D68-1F42-B7FB-5E9417692425}"/>
                </a:ext>
              </a:extLst>
            </p:cNvPr>
            <p:cNvSpPr/>
            <p:nvPr/>
          </p:nvSpPr>
          <p:spPr>
            <a:xfrm>
              <a:off x="1115607" y="2669850"/>
              <a:ext cx="5820088" cy="402775"/>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1" name="Rectangle 40">
              <a:extLst>
                <a:ext uri="{FF2B5EF4-FFF2-40B4-BE49-F238E27FC236}">
                  <a16:creationId xmlns:a16="http://schemas.microsoft.com/office/drawing/2014/main" id="{8074642B-35B1-0C4D-90F1-372FF30282FC}"/>
                </a:ext>
              </a:extLst>
            </p:cNvPr>
            <p:cNvSpPr/>
            <p:nvPr/>
          </p:nvSpPr>
          <p:spPr>
            <a:xfrm>
              <a:off x="1319672" y="2479649"/>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Informed consent</a:t>
              </a:r>
            </a:p>
          </p:txBody>
        </p:sp>
        <p:sp>
          <p:nvSpPr>
            <p:cNvPr id="43" name="Rectangle 42">
              <a:extLst>
                <a:ext uri="{FF2B5EF4-FFF2-40B4-BE49-F238E27FC236}">
                  <a16:creationId xmlns:a16="http://schemas.microsoft.com/office/drawing/2014/main" id="{94B6EB69-D0E3-D14E-B3B4-A674E5F36FDC}"/>
                </a:ext>
              </a:extLst>
            </p:cNvPr>
            <p:cNvSpPr/>
            <p:nvPr/>
          </p:nvSpPr>
          <p:spPr>
            <a:xfrm>
              <a:off x="1115607" y="3594845"/>
              <a:ext cx="5820088" cy="402775"/>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endParaRPr lang="en-US" sz="1200" b="1">
                <a:solidFill>
                  <a:srgbClr val="204669"/>
                </a:solidFill>
                <a:latin typeface="Montserrat SemiBold" pitchFamily="2" charset="77"/>
                <a:ea typeface="OpenSans-Light" panose="020B0606030504020204" pitchFamily="34" charset="0"/>
              </a:endParaRPr>
            </a:p>
          </p:txBody>
        </p:sp>
        <p:sp>
          <p:nvSpPr>
            <p:cNvPr id="44" name="Rectangle 43">
              <a:extLst>
                <a:ext uri="{FF2B5EF4-FFF2-40B4-BE49-F238E27FC236}">
                  <a16:creationId xmlns:a16="http://schemas.microsoft.com/office/drawing/2014/main" id="{A0624FA9-4787-1A49-AB51-1F405CFBF288}"/>
                </a:ext>
              </a:extLst>
            </p:cNvPr>
            <p:cNvSpPr/>
            <p:nvPr/>
          </p:nvSpPr>
          <p:spPr>
            <a:xfrm>
              <a:off x="1319672" y="3404644"/>
              <a:ext cx="3387354" cy="402775"/>
            </a:xfrm>
            <a:prstGeom prst="rect">
              <a:avLst/>
            </a:prstGeom>
            <a:solidFill>
              <a:srgbClr val="204669"/>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36000" bIns="108000" numCol="1" spcCol="0" rtlCol="0" fromWordArt="0" anchor="ctr" anchorCtr="0" forceAA="0" compatLnSpc="1">
              <a:prstTxWarp prst="textNoShape">
                <a:avLst/>
              </a:prstTxWarp>
              <a:spAutoFit/>
            </a:bodyPr>
            <a:lstStyle/>
            <a:p>
              <a:pPr>
                <a:buClr>
                  <a:srgbClr val="204669"/>
                </a:buClr>
              </a:pPr>
              <a:r>
                <a:rPr lang="en-US" sz="1200" b="1">
                  <a:solidFill>
                    <a:schemeClr val="bg1"/>
                  </a:solidFill>
                  <a:latin typeface="Montserrat SemiBold" pitchFamily="2" charset="77"/>
                  <a:ea typeface="OpenSans-Light" panose="020B0606030504020204" pitchFamily="34" charset="0"/>
                </a:rPr>
                <a:t>Confidentiality and privacy</a:t>
              </a:r>
            </a:p>
          </p:txBody>
        </p:sp>
        <p:sp>
          <p:nvSpPr>
            <p:cNvPr id="3" name="ZoneTexte 2">
              <a:extLst>
                <a:ext uri="{FF2B5EF4-FFF2-40B4-BE49-F238E27FC236}">
                  <a16:creationId xmlns:a16="http://schemas.microsoft.com/office/drawing/2014/main" id="{7CF13AEF-2732-E44C-BBE7-664C5126A919}"/>
                </a:ext>
              </a:extLst>
            </p:cNvPr>
            <p:cNvSpPr txBox="1"/>
            <p:nvPr/>
          </p:nvSpPr>
          <p:spPr>
            <a:xfrm>
              <a:off x="4951151" y="1938190"/>
              <a:ext cx="1981633" cy="246221"/>
            </a:xfrm>
            <a:prstGeom prst="rect">
              <a:avLst/>
            </a:prstGeom>
            <a:noFill/>
          </p:spPr>
          <p:txBody>
            <a:bodyPr wrap="none" rtlCol="0">
              <a:spAutoFit/>
            </a:bodyPr>
            <a:lstStyle/>
            <a:p>
              <a:r>
                <a:rPr lang="fr-FR" sz="1000" b="1">
                  <a:solidFill>
                    <a:srgbClr val="2F9C67"/>
                  </a:solidFill>
                  <a:latin typeface="Montserrat SemiBold" pitchFamily="2" charset="77"/>
                  <a:ea typeface="Open Sans Light" panose="020B0306030504020204" pitchFamily="34" charset="0"/>
                  <a:cs typeface="Open Sans Light" panose="020B0306030504020204" pitchFamily="34" charset="0"/>
                </a:rPr>
                <a:t>When have you faced this?</a:t>
              </a:r>
            </a:p>
          </p:txBody>
        </p:sp>
        <p:sp>
          <p:nvSpPr>
            <p:cNvPr id="22" name="ZoneTexte 21">
              <a:extLst>
                <a:ext uri="{FF2B5EF4-FFF2-40B4-BE49-F238E27FC236}">
                  <a16:creationId xmlns:a16="http://schemas.microsoft.com/office/drawing/2014/main" id="{9A885219-DE8A-0044-8737-4F199A6A37DD}"/>
                </a:ext>
              </a:extLst>
            </p:cNvPr>
            <p:cNvSpPr txBox="1"/>
            <p:nvPr/>
          </p:nvSpPr>
          <p:spPr>
            <a:xfrm>
              <a:off x="4951151" y="2748127"/>
              <a:ext cx="1981633" cy="246221"/>
            </a:xfrm>
            <a:prstGeom prst="rect">
              <a:avLst/>
            </a:prstGeom>
            <a:noFill/>
          </p:spPr>
          <p:txBody>
            <a:bodyPr wrap="none" rtlCol="0">
              <a:spAutoFit/>
            </a:bodyPr>
            <a:lstStyle/>
            <a:p>
              <a:r>
                <a:rPr lang="fr-FR" sz="1000" b="1">
                  <a:solidFill>
                    <a:srgbClr val="2F9C67"/>
                  </a:solidFill>
                  <a:latin typeface="Montserrat SemiBold" pitchFamily="2" charset="77"/>
                  <a:ea typeface="Open Sans Light" panose="020B0306030504020204" pitchFamily="34" charset="0"/>
                  <a:cs typeface="Open Sans Light" panose="020B0306030504020204" pitchFamily="34" charset="0"/>
                </a:rPr>
                <a:t>When have you faced this?</a:t>
              </a:r>
            </a:p>
          </p:txBody>
        </p:sp>
        <p:sp>
          <p:nvSpPr>
            <p:cNvPr id="23" name="ZoneTexte 22">
              <a:extLst>
                <a:ext uri="{FF2B5EF4-FFF2-40B4-BE49-F238E27FC236}">
                  <a16:creationId xmlns:a16="http://schemas.microsoft.com/office/drawing/2014/main" id="{89BCAE24-F027-7342-B462-59FDFD6F1163}"/>
                </a:ext>
              </a:extLst>
            </p:cNvPr>
            <p:cNvSpPr txBox="1"/>
            <p:nvPr/>
          </p:nvSpPr>
          <p:spPr>
            <a:xfrm>
              <a:off x="4951151" y="3673122"/>
              <a:ext cx="1981633" cy="246221"/>
            </a:xfrm>
            <a:prstGeom prst="rect">
              <a:avLst/>
            </a:prstGeom>
            <a:noFill/>
          </p:spPr>
          <p:txBody>
            <a:bodyPr wrap="none" rtlCol="0">
              <a:spAutoFit/>
            </a:bodyPr>
            <a:lstStyle/>
            <a:p>
              <a:r>
                <a:rPr lang="fr-FR" sz="1000" b="1">
                  <a:solidFill>
                    <a:srgbClr val="2F9C67"/>
                  </a:solidFill>
                  <a:latin typeface="Montserrat SemiBold" pitchFamily="2" charset="77"/>
                  <a:ea typeface="Open Sans Light" panose="020B0306030504020204" pitchFamily="34" charset="0"/>
                  <a:cs typeface="Open Sans Light" panose="020B0306030504020204" pitchFamily="34" charset="0"/>
                </a:rPr>
                <a:t>When have you faced this?</a:t>
              </a:r>
            </a:p>
          </p:txBody>
        </p:sp>
      </p:grpSp>
    </p:spTree>
    <p:extLst>
      <p:ext uri="{BB962C8B-B14F-4D97-AF65-F5344CB8AC3E}">
        <p14:creationId xmlns:p14="http://schemas.microsoft.com/office/powerpoint/2010/main" val="73749126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TotalTime>
  <Words>1765</Words>
  <Application>Microsoft Macintosh PowerPoint</Application>
  <PresentationFormat>On-screen Show (16:9)</PresentationFormat>
  <Paragraphs>133</Paragraphs>
  <Slides>21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Calibri</vt:lpstr>
      <vt:lpstr>Calibri Light</vt:lpstr>
      <vt:lpstr>Montserrat</vt:lpstr>
      <vt:lpstr>Montserrat Light</vt:lpstr>
      <vt:lpstr>Montserrat SemiBold</vt:lpstr>
      <vt:lpstr>Open Sans Light</vt:lpstr>
      <vt:lpstr>Open Sans Semibold</vt:lpstr>
      <vt:lpstr>OpenSans-Light</vt:lpstr>
      <vt:lpstr>Times New Roman</vt:lpstr>
      <vt:lpstr>Wingdings</vt:lpstr>
      <vt:lpstr>Thème Office</vt:lpstr>
      <vt:lpstr>Conception personnalisée</vt:lpstr>
      <vt:lpstr>PowerPoint Presentation</vt:lpstr>
      <vt:lpstr>LEARNING OUTCOMES</vt:lpstr>
      <vt:lpstr>Key questions in social science research</vt:lpstr>
      <vt:lpstr>When should we apply ethical principles?</vt:lpstr>
      <vt:lpstr>Key ethical principles</vt:lpstr>
      <vt:lpstr>Key ethical principles</vt:lpstr>
      <vt:lpstr>Ethical principles in context</vt:lpstr>
      <vt:lpstr>Challenges to applying ethical principles</vt:lpstr>
      <vt:lpstr>Challenges to applying ethical principles</vt:lpstr>
      <vt:lpstr>Case example</vt:lpstr>
      <vt:lpstr>Case example</vt:lpstr>
      <vt:lpstr>Challenges to applying ethical principles</vt:lpstr>
      <vt:lpstr>Group exercise</vt:lpstr>
      <vt:lpstr>Strategies for the successful application  of ethical principles</vt:lpstr>
      <vt:lpstr>Strategies for the successful application  of ethical principles</vt:lpstr>
      <vt:lpstr>Strategies for the successful application  of ethical principles</vt:lpstr>
      <vt:lpstr>Strategies for the successful application  of ethical principles</vt:lpstr>
      <vt:lpstr>Strategies for the successful application  of ethical principles</vt:lpstr>
      <vt:lpstr>Strategies for the successful application  of ethical principles</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37</cp:revision>
  <cp:lastPrinted>2022-03-21T12:05:02Z</cp:lastPrinted>
  <dcterms:created xsi:type="dcterms:W3CDTF">2022-03-21T09:09:42Z</dcterms:created>
  <dcterms:modified xsi:type="dcterms:W3CDTF">2022-05-11T06:18:58Z</dcterms:modified>
</cp:coreProperties>
</file>