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57" r:id="rId3"/>
    <p:sldId id="259" r:id="rId4"/>
    <p:sldId id="287" r:id="rId5"/>
    <p:sldId id="304" r:id="rId6"/>
    <p:sldId id="305" r:id="rId7"/>
    <p:sldId id="306" r:id="rId8"/>
    <p:sldId id="294" r:id="rId9"/>
    <p:sldId id="261" r:id="rId10"/>
    <p:sldId id="310" r:id="rId11"/>
    <p:sldId id="309" r:id="rId12"/>
    <p:sldId id="307" r:id="rId13"/>
    <p:sldId id="308" r:id="rId14"/>
    <p:sldId id="295" r:id="rId15"/>
    <p:sldId id="302" r:id="rId16"/>
    <p:sldId id="30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C67"/>
    <a:srgbClr val="204669"/>
    <a:srgbClr val="7B6A67"/>
    <a:srgbClr val="FCCF9E"/>
    <a:srgbClr val="D90368"/>
    <a:srgbClr val="E4E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p:restoredTop sz="94674"/>
  </p:normalViewPr>
  <p:slideViewPr>
    <p:cSldViewPr snapToGrid="0" snapToObjects="1" showGuides="1">
      <p:cViewPr varScale="1">
        <p:scale>
          <a:sx n="177" d="100"/>
          <a:sy n="177" d="100"/>
        </p:scale>
        <p:origin x="184" y="1160"/>
      </p:cViewPr>
      <p:guideLst>
        <p:guide orient="horz" pos="91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5D65C-099E-8347-A625-06483AB99D4C}"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A4BA0177-0068-AC4B-A981-022A28EEBC62}">
      <dgm:prSet phldrT="[Text]" custT="1"/>
      <dgm:spPr>
        <a:solidFill>
          <a:srgbClr val="2F9C67">
            <a:alpha val="20000"/>
          </a:srgbClr>
        </a:solidFill>
        <a:ln w="6350">
          <a:solidFill>
            <a:srgbClr val="2F9C67"/>
          </a:solidFill>
        </a:ln>
      </dgm:spPr>
      <dgm:t>
        <a:bodyPr/>
        <a:lstStyle/>
        <a:p>
          <a:r>
            <a:rPr lang="en-US" sz="1200" b="1" i="0" dirty="0">
              <a:solidFill>
                <a:srgbClr val="2F9C67"/>
              </a:solidFill>
              <a:latin typeface="Montserrat SemiBold" pitchFamily="2" charset="77"/>
            </a:rPr>
            <a:t>University review boards</a:t>
          </a:r>
        </a:p>
      </dgm:t>
    </dgm:pt>
    <dgm:pt modelId="{954EA2FB-C867-A141-9186-01EDE22760B6}" type="parTrans" cxnId="{6B4D5245-AD5C-434F-886A-068C9CBD7986}">
      <dgm:prSet/>
      <dgm:spPr/>
      <dgm:t>
        <a:bodyPr/>
        <a:lstStyle/>
        <a:p>
          <a:endParaRPr lang="en-US" sz="1700"/>
        </a:p>
      </dgm:t>
    </dgm:pt>
    <dgm:pt modelId="{8C1D7674-FEDF-1148-8FF1-7C991ED19079}" type="sibTrans" cxnId="{6B4D5245-AD5C-434F-886A-068C9CBD7986}">
      <dgm:prSet/>
      <dgm:spPr>
        <a:ln w="6350">
          <a:solidFill>
            <a:srgbClr val="204669"/>
          </a:solidFill>
        </a:ln>
      </dgm:spPr>
      <dgm:t>
        <a:bodyPr/>
        <a:lstStyle/>
        <a:p>
          <a:endParaRPr lang="en-US" sz="1700"/>
        </a:p>
      </dgm:t>
    </dgm:pt>
    <dgm:pt modelId="{B7829C0E-61A4-5646-9312-00A25047DBD3}">
      <dgm:prSet phldrT="[Text]" custT="1"/>
      <dgm:spPr>
        <a:solidFill>
          <a:srgbClr val="204669">
            <a:alpha val="20000"/>
          </a:srgbClr>
        </a:solidFill>
        <a:ln w="6350">
          <a:solidFill>
            <a:srgbClr val="204669"/>
          </a:solidFill>
        </a:ln>
      </dgm:spPr>
      <dgm:t>
        <a:bodyPr/>
        <a:lstStyle/>
        <a:p>
          <a:r>
            <a:rPr lang="en-US" sz="1200" b="1" i="0" dirty="0">
              <a:solidFill>
                <a:srgbClr val="204669"/>
              </a:solidFill>
              <a:latin typeface="Montserrat SemiBold" pitchFamily="2" charset="77"/>
            </a:rPr>
            <a:t>Institutional/agency review boards</a:t>
          </a:r>
        </a:p>
      </dgm:t>
    </dgm:pt>
    <dgm:pt modelId="{9BE4C355-8E61-C741-8F77-22389C397FB9}" type="parTrans" cxnId="{DB1E719D-707D-1947-A90A-B30CE5B6EF18}">
      <dgm:prSet/>
      <dgm:spPr/>
      <dgm:t>
        <a:bodyPr/>
        <a:lstStyle/>
        <a:p>
          <a:endParaRPr lang="en-US" sz="1700"/>
        </a:p>
      </dgm:t>
    </dgm:pt>
    <dgm:pt modelId="{4D799010-26AA-8441-B0A4-A2759C701BEC}" type="sibTrans" cxnId="{DB1E719D-707D-1947-A90A-B30CE5B6EF18}">
      <dgm:prSet/>
      <dgm:spPr/>
      <dgm:t>
        <a:bodyPr/>
        <a:lstStyle/>
        <a:p>
          <a:endParaRPr lang="en-US" sz="1700"/>
        </a:p>
      </dgm:t>
    </dgm:pt>
    <dgm:pt modelId="{5862B765-C5AE-AD42-B881-F8E4E63B41A6}">
      <dgm:prSet phldrT="[Text]" custT="1"/>
      <dgm:spPr>
        <a:solidFill>
          <a:srgbClr val="FCCF9E">
            <a:alpha val="20000"/>
          </a:srgbClr>
        </a:solidFill>
        <a:ln w="6350">
          <a:solidFill>
            <a:srgbClr val="FCCF9E"/>
          </a:solidFill>
        </a:ln>
      </dgm:spPr>
      <dgm:t>
        <a:bodyPr/>
        <a:lstStyle/>
        <a:p>
          <a:r>
            <a:rPr lang="en-US" sz="1200" b="1" i="0" dirty="0">
              <a:solidFill>
                <a:srgbClr val="FCCF9E"/>
              </a:solidFill>
              <a:latin typeface="Montserrat SemiBold" pitchFamily="2" charset="77"/>
            </a:rPr>
            <a:t>National/governmental review boards</a:t>
          </a:r>
        </a:p>
      </dgm:t>
    </dgm:pt>
    <dgm:pt modelId="{A536BA28-4958-CE4E-8EBA-6EF5C9714883}" type="parTrans" cxnId="{2909B190-B004-1E40-8F74-E5F5AAF30BED}">
      <dgm:prSet/>
      <dgm:spPr/>
      <dgm:t>
        <a:bodyPr/>
        <a:lstStyle/>
        <a:p>
          <a:endParaRPr lang="en-US" sz="1700"/>
        </a:p>
      </dgm:t>
    </dgm:pt>
    <dgm:pt modelId="{45C71832-65F8-9749-B3D5-0CD548E487D3}" type="sibTrans" cxnId="{2909B190-B004-1E40-8F74-E5F5AAF30BED}">
      <dgm:prSet/>
      <dgm:spPr/>
      <dgm:t>
        <a:bodyPr/>
        <a:lstStyle/>
        <a:p>
          <a:endParaRPr lang="en-US" sz="1700"/>
        </a:p>
      </dgm:t>
    </dgm:pt>
    <dgm:pt modelId="{51AD4FE2-591B-A544-A60D-05F984FF4283}">
      <dgm:prSet custT="1"/>
      <dgm:spPr>
        <a:solidFill>
          <a:srgbClr val="7B6A67">
            <a:alpha val="20000"/>
          </a:srgbClr>
        </a:solidFill>
        <a:ln w="6350">
          <a:solidFill>
            <a:srgbClr val="7B6A67"/>
          </a:solidFill>
        </a:ln>
      </dgm:spPr>
      <dgm:t>
        <a:bodyPr/>
        <a:lstStyle/>
        <a:p>
          <a:r>
            <a:rPr lang="en-US" sz="1200" b="1" i="0" dirty="0">
              <a:solidFill>
                <a:srgbClr val="7B6A67"/>
              </a:solidFill>
              <a:latin typeface="Montserrat SemiBold" pitchFamily="2" charset="77"/>
            </a:rPr>
            <a:t>Community approval</a:t>
          </a:r>
        </a:p>
      </dgm:t>
    </dgm:pt>
    <dgm:pt modelId="{168C3DCF-FFA3-CC45-8269-B05152A79915}" type="parTrans" cxnId="{BA6F89AC-B49B-7346-8854-58A669A299B2}">
      <dgm:prSet/>
      <dgm:spPr/>
      <dgm:t>
        <a:bodyPr/>
        <a:lstStyle/>
        <a:p>
          <a:endParaRPr lang="en-US" sz="1700"/>
        </a:p>
      </dgm:t>
    </dgm:pt>
    <dgm:pt modelId="{6F817FB5-9868-7D4D-B4C4-567D55F7252A}" type="sibTrans" cxnId="{BA6F89AC-B49B-7346-8854-58A669A299B2}">
      <dgm:prSet/>
      <dgm:spPr/>
      <dgm:t>
        <a:bodyPr/>
        <a:lstStyle/>
        <a:p>
          <a:endParaRPr lang="en-US" sz="1700"/>
        </a:p>
      </dgm:t>
    </dgm:pt>
    <dgm:pt modelId="{D47BC528-DA65-154C-B789-A3DC9263CA0E}" type="pres">
      <dgm:prSet presAssocID="{CB95D65C-099E-8347-A625-06483AB99D4C}" presName="Name0" presStyleCnt="0">
        <dgm:presLayoutVars>
          <dgm:chMax val="7"/>
          <dgm:chPref val="7"/>
          <dgm:dir/>
        </dgm:presLayoutVars>
      </dgm:prSet>
      <dgm:spPr/>
    </dgm:pt>
    <dgm:pt modelId="{51DB586C-2E00-F94B-94C0-1BDA9158D283}" type="pres">
      <dgm:prSet presAssocID="{CB95D65C-099E-8347-A625-06483AB99D4C}" presName="Name1" presStyleCnt="0"/>
      <dgm:spPr/>
    </dgm:pt>
    <dgm:pt modelId="{A0FC6F60-CC2A-E544-9371-45A1B0C459D9}" type="pres">
      <dgm:prSet presAssocID="{CB95D65C-099E-8347-A625-06483AB99D4C}" presName="cycle" presStyleCnt="0"/>
      <dgm:spPr/>
    </dgm:pt>
    <dgm:pt modelId="{37940D43-A8E9-5844-A096-7259FE4E5060}" type="pres">
      <dgm:prSet presAssocID="{CB95D65C-099E-8347-A625-06483AB99D4C}" presName="srcNode" presStyleLbl="node1" presStyleIdx="0" presStyleCnt="4"/>
      <dgm:spPr/>
    </dgm:pt>
    <dgm:pt modelId="{2DABDE26-F8F5-7D45-A56A-CAACC70CE4DD}" type="pres">
      <dgm:prSet presAssocID="{CB95D65C-099E-8347-A625-06483AB99D4C}" presName="conn" presStyleLbl="parChTrans1D2" presStyleIdx="0" presStyleCnt="1"/>
      <dgm:spPr/>
    </dgm:pt>
    <dgm:pt modelId="{09509FAC-E975-D64E-880E-D9890621F7BE}" type="pres">
      <dgm:prSet presAssocID="{CB95D65C-099E-8347-A625-06483AB99D4C}" presName="extraNode" presStyleLbl="node1" presStyleIdx="0" presStyleCnt="4"/>
      <dgm:spPr/>
    </dgm:pt>
    <dgm:pt modelId="{309AD419-1D3E-1247-9115-59241BF49DC3}" type="pres">
      <dgm:prSet presAssocID="{CB95D65C-099E-8347-A625-06483AB99D4C}" presName="dstNode" presStyleLbl="node1" presStyleIdx="0" presStyleCnt="4"/>
      <dgm:spPr/>
    </dgm:pt>
    <dgm:pt modelId="{9DC68A3B-5A4B-9847-A482-E72EFA4C66FE}" type="pres">
      <dgm:prSet presAssocID="{A4BA0177-0068-AC4B-A981-022A28EEBC62}" presName="text_1" presStyleLbl="node1" presStyleIdx="0" presStyleCnt="4">
        <dgm:presLayoutVars>
          <dgm:bulletEnabled val="1"/>
        </dgm:presLayoutVars>
      </dgm:prSet>
      <dgm:spPr/>
    </dgm:pt>
    <dgm:pt modelId="{9092DF4B-1278-D841-BD7C-84E0D2AD2090}" type="pres">
      <dgm:prSet presAssocID="{A4BA0177-0068-AC4B-A981-022A28EEBC62}" presName="accent_1" presStyleCnt="0"/>
      <dgm:spPr/>
    </dgm:pt>
    <dgm:pt modelId="{6B4A53FE-DCC2-8144-BE47-590BBD60C0F9}" type="pres">
      <dgm:prSet presAssocID="{A4BA0177-0068-AC4B-A981-022A28EEBC62}" presName="accentRepeatNode" presStyleLbl="solidFgAcc1" presStyleIdx="0" presStyleCnt="4"/>
      <dgm:spPr>
        <a:ln w="6350">
          <a:solidFill>
            <a:srgbClr val="2F9C67"/>
          </a:solidFill>
        </a:ln>
      </dgm:spPr>
    </dgm:pt>
    <dgm:pt modelId="{EF389BEF-29AB-A84C-A4DA-7C0B1E7983DD}" type="pres">
      <dgm:prSet presAssocID="{B7829C0E-61A4-5646-9312-00A25047DBD3}" presName="text_2" presStyleLbl="node1" presStyleIdx="1" presStyleCnt="4">
        <dgm:presLayoutVars>
          <dgm:bulletEnabled val="1"/>
        </dgm:presLayoutVars>
      </dgm:prSet>
      <dgm:spPr/>
    </dgm:pt>
    <dgm:pt modelId="{837202DA-9855-6B44-A0AE-564385F3C245}" type="pres">
      <dgm:prSet presAssocID="{B7829C0E-61A4-5646-9312-00A25047DBD3}" presName="accent_2" presStyleCnt="0"/>
      <dgm:spPr/>
    </dgm:pt>
    <dgm:pt modelId="{B74983DC-D6F1-864C-81B4-2C102B5C213C}" type="pres">
      <dgm:prSet presAssocID="{B7829C0E-61A4-5646-9312-00A25047DBD3}" presName="accentRepeatNode" presStyleLbl="solidFgAcc1" presStyleIdx="1" presStyleCnt="4"/>
      <dgm:spPr>
        <a:ln w="6350">
          <a:solidFill>
            <a:srgbClr val="204669"/>
          </a:solidFill>
        </a:ln>
      </dgm:spPr>
    </dgm:pt>
    <dgm:pt modelId="{549D878F-74A7-0A4C-A903-5A1FC87E639E}" type="pres">
      <dgm:prSet presAssocID="{5862B765-C5AE-AD42-B881-F8E4E63B41A6}" presName="text_3" presStyleLbl="node1" presStyleIdx="2" presStyleCnt="4">
        <dgm:presLayoutVars>
          <dgm:bulletEnabled val="1"/>
        </dgm:presLayoutVars>
      </dgm:prSet>
      <dgm:spPr/>
    </dgm:pt>
    <dgm:pt modelId="{A6DFDB96-9D52-F241-A35A-A102F0FA560D}" type="pres">
      <dgm:prSet presAssocID="{5862B765-C5AE-AD42-B881-F8E4E63B41A6}" presName="accent_3" presStyleCnt="0"/>
      <dgm:spPr/>
    </dgm:pt>
    <dgm:pt modelId="{D8CD0328-FC02-514B-A7D5-1E84F6EF3602}" type="pres">
      <dgm:prSet presAssocID="{5862B765-C5AE-AD42-B881-F8E4E63B41A6}" presName="accentRepeatNode" presStyleLbl="solidFgAcc1" presStyleIdx="2" presStyleCnt="4"/>
      <dgm:spPr>
        <a:ln w="6350">
          <a:solidFill>
            <a:srgbClr val="FCCF9E"/>
          </a:solidFill>
        </a:ln>
      </dgm:spPr>
    </dgm:pt>
    <dgm:pt modelId="{7D984DF9-C684-1F49-A6EA-77EEA7A8E8B0}" type="pres">
      <dgm:prSet presAssocID="{51AD4FE2-591B-A544-A60D-05F984FF4283}" presName="text_4" presStyleLbl="node1" presStyleIdx="3" presStyleCnt="4">
        <dgm:presLayoutVars>
          <dgm:bulletEnabled val="1"/>
        </dgm:presLayoutVars>
      </dgm:prSet>
      <dgm:spPr/>
    </dgm:pt>
    <dgm:pt modelId="{D276279C-6AE0-724A-9A0F-AA3B1F3DFF1D}" type="pres">
      <dgm:prSet presAssocID="{51AD4FE2-591B-A544-A60D-05F984FF4283}" presName="accent_4" presStyleCnt="0"/>
      <dgm:spPr/>
    </dgm:pt>
    <dgm:pt modelId="{372DA554-B134-BD48-921E-69CB48AD4A34}" type="pres">
      <dgm:prSet presAssocID="{51AD4FE2-591B-A544-A60D-05F984FF4283}" presName="accentRepeatNode" presStyleLbl="solidFgAcc1" presStyleIdx="3" presStyleCnt="4"/>
      <dgm:spPr>
        <a:ln w="6350">
          <a:solidFill>
            <a:srgbClr val="7B6A67"/>
          </a:solidFill>
        </a:ln>
      </dgm:spPr>
    </dgm:pt>
  </dgm:ptLst>
  <dgm:cxnLst>
    <dgm:cxn modelId="{6B4D5245-AD5C-434F-886A-068C9CBD7986}" srcId="{CB95D65C-099E-8347-A625-06483AB99D4C}" destId="{A4BA0177-0068-AC4B-A981-022A28EEBC62}" srcOrd="0" destOrd="0" parTransId="{954EA2FB-C867-A141-9186-01EDE22760B6}" sibTransId="{8C1D7674-FEDF-1148-8FF1-7C991ED19079}"/>
    <dgm:cxn modelId="{29C25662-9E4B-C646-AA19-76848EA25943}" type="presOf" srcId="{B7829C0E-61A4-5646-9312-00A25047DBD3}" destId="{EF389BEF-29AB-A84C-A4DA-7C0B1E7983DD}" srcOrd="0" destOrd="0" presId="urn:microsoft.com/office/officeart/2008/layout/VerticalCurvedList"/>
    <dgm:cxn modelId="{5ED5E873-DD59-F648-93DB-E3392B605996}" type="presOf" srcId="{5862B765-C5AE-AD42-B881-F8E4E63B41A6}" destId="{549D878F-74A7-0A4C-A903-5A1FC87E639E}" srcOrd="0" destOrd="0" presId="urn:microsoft.com/office/officeart/2008/layout/VerticalCurvedList"/>
    <dgm:cxn modelId="{38EC0E7B-94C0-0A40-958E-A9456B0BCE86}" type="presOf" srcId="{8C1D7674-FEDF-1148-8FF1-7C991ED19079}" destId="{2DABDE26-F8F5-7D45-A56A-CAACC70CE4DD}" srcOrd="0" destOrd="0" presId="urn:microsoft.com/office/officeart/2008/layout/VerticalCurvedList"/>
    <dgm:cxn modelId="{4F1DE180-BF52-9B4D-818F-694268A44BCB}" type="presOf" srcId="{CB95D65C-099E-8347-A625-06483AB99D4C}" destId="{D47BC528-DA65-154C-B789-A3DC9263CA0E}" srcOrd="0" destOrd="0" presId="urn:microsoft.com/office/officeart/2008/layout/VerticalCurvedList"/>
    <dgm:cxn modelId="{6161BC89-035C-204C-9303-90CE1AD41AC4}" type="presOf" srcId="{A4BA0177-0068-AC4B-A981-022A28EEBC62}" destId="{9DC68A3B-5A4B-9847-A482-E72EFA4C66FE}" srcOrd="0" destOrd="0" presId="urn:microsoft.com/office/officeart/2008/layout/VerticalCurvedList"/>
    <dgm:cxn modelId="{2909B190-B004-1E40-8F74-E5F5AAF30BED}" srcId="{CB95D65C-099E-8347-A625-06483AB99D4C}" destId="{5862B765-C5AE-AD42-B881-F8E4E63B41A6}" srcOrd="2" destOrd="0" parTransId="{A536BA28-4958-CE4E-8EBA-6EF5C9714883}" sibTransId="{45C71832-65F8-9749-B3D5-0CD548E487D3}"/>
    <dgm:cxn modelId="{8AD2B29C-C60D-7041-9532-085F369E643A}" type="presOf" srcId="{51AD4FE2-591B-A544-A60D-05F984FF4283}" destId="{7D984DF9-C684-1F49-A6EA-77EEA7A8E8B0}" srcOrd="0" destOrd="0" presId="urn:microsoft.com/office/officeart/2008/layout/VerticalCurvedList"/>
    <dgm:cxn modelId="{DB1E719D-707D-1947-A90A-B30CE5B6EF18}" srcId="{CB95D65C-099E-8347-A625-06483AB99D4C}" destId="{B7829C0E-61A4-5646-9312-00A25047DBD3}" srcOrd="1" destOrd="0" parTransId="{9BE4C355-8E61-C741-8F77-22389C397FB9}" sibTransId="{4D799010-26AA-8441-B0A4-A2759C701BEC}"/>
    <dgm:cxn modelId="{BA6F89AC-B49B-7346-8854-58A669A299B2}" srcId="{CB95D65C-099E-8347-A625-06483AB99D4C}" destId="{51AD4FE2-591B-A544-A60D-05F984FF4283}" srcOrd="3" destOrd="0" parTransId="{168C3DCF-FFA3-CC45-8269-B05152A79915}" sibTransId="{6F817FB5-9868-7D4D-B4C4-567D55F7252A}"/>
    <dgm:cxn modelId="{E6E0C848-DC2C-5E4A-A445-916C8F6D8C33}" type="presParOf" srcId="{D47BC528-DA65-154C-B789-A3DC9263CA0E}" destId="{51DB586C-2E00-F94B-94C0-1BDA9158D283}" srcOrd="0" destOrd="0" presId="urn:microsoft.com/office/officeart/2008/layout/VerticalCurvedList"/>
    <dgm:cxn modelId="{82FB2BA2-1500-B140-AD12-2182EC8AF698}" type="presParOf" srcId="{51DB586C-2E00-F94B-94C0-1BDA9158D283}" destId="{A0FC6F60-CC2A-E544-9371-45A1B0C459D9}" srcOrd="0" destOrd="0" presId="urn:microsoft.com/office/officeart/2008/layout/VerticalCurvedList"/>
    <dgm:cxn modelId="{C932895F-3D2F-AD49-9CF9-52DDFFBDA6BD}" type="presParOf" srcId="{A0FC6F60-CC2A-E544-9371-45A1B0C459D9}" destId="{37940D43-A8E9-5844-A096-7259FE4E5060}" srcOrd="0" destOrd="0" presId="urn:microsoft.com/office/officeart/2008/layout/VerticalCurvedList"/>
    <dgm:cxn modelId="{4E925575-7ACC-FB47-B62C-0A2C67CABDAA}" type="presParOf" srcId="{A0FC6F60-CC2A-E544-9371-45A1B0C459D9}" destId="{2DABDE26-F8F5-7D45-A56A-CAACC70CE4DD}" srcOrd="1" destOrd="0" presId="urn:microsoft.com/office/officeart/2008/layout/VerticalCurvedList"/>
    <dgm:cxn modelId="{C68D3609-6468-A94F-A665-00A608670B92}" type="presParOf" srcId="{A0FC6F60-CC2A-E544-9371-45A1B0C459D9}" destId="{09509FAC-E975-D64E-880E-D9890621F7BE}" srcOrd="2" destOrd="0" presId="urn:microsoft.com/office/officeart/2008/layout/VerticalCurvedList"/>
    <dgm:cxn modelId="{6B0DF86D-7C99-D34D-908C-D1CD8357E82D}" type="presParOf" srcId="{A0FC6F60-CC2A-E544-9371-45A1B0C459D9}" destId="{309AD419-1D3E-1247-9115-59241BF49DC3}" srcOrd="3" destOrd="0" presId="urn:microsoft.com/office/officeart/2008/layout/VerticalCurvedList"/>
    <dgm:cxn modelId="{FCA8D08B-0BCA-524D-968B-8CD373602C61}" type="presParOf" srcId="{51DB586C-2E00-F94B-94C0-1BDA9158D283}" destId="{9DC68A3B-5A4B-9847-A482-E72EFA4C66FE}" srcOrd="1" destOrd="0" presId="urn:microsoft.com/office/officeart/2008/layout/VerticalCurvedList"/>
    <dgm:cxn modelId="{9165932A-6C5B-A347-A640-D328B0B93002}" type="presParOf" srcId="{51DB586C-2E00-F94B-94C0-1BDA9158D283}" destId="{9092DF4B-1278-D841-BD7C-84E0D2AD2090}" srcOrd="2" destOrd="0" presId="urn:microsoft.com/office/officeart/2008/layout/VerticalCurvedList"/>
    <dgm:cxn modelId="{61B70498-BFEC-F745-A67F-A494E728A16D}" type="presParOf" srcId="{9092DF4B-1278-D841-BD7C-84E0D2AD2090}" destId="{6B4A53FE-DCC2-8144-BE47-590BBD60C0F9}" srcOrd="0" destOrd="0" presId="urn:microsoft.com/office/officeart/2008/layout/VerticalCurvedList"/>
    <dgm:cxn modelId="{36B7FAB9-486C-2E4B-8998-909164287003}" type="presParOf" srcId="{51DB586C-2E00-F94B-94C0-1BDA9158D283}" destId="{EF389BEF-29AB-A84C-A4DA-7C0B1E7983DD}" srcOrd="3" destOrd="0" presId="urn:microsoft.com/office/officeart/2008/layout/VerticalCurvedList"/>
    <dgm:cxn modelId="{8142CB2B-C2FF-C04C-AC21-75621FC07F13}" type="presParOf" srcId="{51DB586C-2E00-F94B-94C0-1BDA9158D283}" destId="{837202DA-9855-6B44-A0AE-564385F3C245}" srcOrd="4" destOrd="0" presId="urn:microsoft.com/office/officeart/2008/layout/VerticalCurvedList"/>
    <dgm:cxn modelId="{B8469735-A9CD-C749-BCFB-0D5D4DBF1D44}" type="presParOf" srcId="{837202DA-9855-6B44-A0AE-564385F3C245}" destId="{B74983DC-D6F1-864C-81B4-2C102B5C213C}" srcOrd="0" destOrd="0" presId="urn:microsoft.com/office/officeart/2008/layout/VerticalCurvedList"/>
    <dgm:cxn modelId="{10C45EF0-5242-1B4E-98EA-B7AE6BB08E93}" type="presParOf" srcId="{51DB586C-2E00-F94B-94C0-1BDA9158D283}" destId="{549D878F-74A7-0A4C-A903-5A1FC87E639E}" srcOrd="5" destOrd="0" presId="urn:microsoft.com/office/officeart/2008/layout/VerticalCurvedList"/>
    <dgm:cxn modelId="{7106DFA7-8043-8E47-9744-19B678DC1885}" type="presParOf" srcId="{51DB586C-2E00-F94B-94C0-1BDA9158D283}" destId="{A6DFDB96-9D52-F241-A35A-A102F0FA560D}" srcOrd="6" destOrd="0" presId="urn:microsoft.com/office/officeart/2008/layout/VerticalCurvedList"/>
    <dgm:cxn modelId="{A456770A-2EF5-6949-B41B-16542EB34B80}" type="presParOf" srcId="{A6DFDB96-9D52-F241-A35A-A102F0FA560D}" destId="{D8CD0328-FC02-514B-A7D5-1E84F6EF3602}" srcOrd="0" destOrd="0" presId="urn:microsoft.com/office/officeart/2008/layout/VerticalCurvedList"/>
    <dgm:cxn modelId="{12A6E73B-6942-0042-A234-D83E517DBFD1}" type="presParOf" srcId="{51DB586C-2E00-F94B-94C0-1BDA9158D283}" destId="{7D984DF9-C684-1F49-A6EA-77EEA7A8E8B0}" srcOrd="7" destOrd="0" presId="urn:microsoft.com/office/officeart/2008/layout/VerticalCurvedList"/>
    <dgm:cxn modelId="{1EDD34E8-0517-3C4C-885B-11FCCB02D9DF}" type="presParOf" srcId="{51DB586C-2E00-F94B-94C0-1BDA9158D283}" destId="{D276279C-6AE0-724A-9A0F-AA3B1F3DFF1D}" srcOrd="8" destOrd="0" presId="urn:microsoft.com/office/officeart/2008/layout/VerticalCurvedList"/>
    <dgm:cxn modelId="{B6F18387-B250-3440-AB33-B26A383EAFFC}" type="presParOf" srcId="{D276279C-6AE0-724A-9A0F-AA3B1F3DFF1D}" destId="{372DA554-B134-BD48-921E-69CB48AD4A3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BDE26-F8F5-7D45-A56A-CAACC70CE4DD}">
      <dsp:nvSpPr>
        <dsp:cNvPr id="0" name=""/>
        <dsp:cNvSpPr/>
      </dsp:nvSpPr>
      <dsp:spPr>
        <a:xfrm>
          <a:off x="-3938584" y="-604716"/>
          <a:ext cx="4693830" cy="4693830"/>
        </a:xfrm>
        <a:prstGeom prst="blockArc">
          <a:avLst>
            <a:gd name="adj1" fmla="val 18900000"/>
            <a:gd name="adj2" fmla="val 2700000"/>
            <a:gd name="adj3" fmla="val 460"/>
          </a:avLst>
        </a:prstGeom>
        <a:noFill/>
        <a:ln w="6350" cap="flat" cmpd="sng" algn="ctr">
          <a:solidFill>
            <a:srgbClr val="204669"/>
          </a:solidFill>
          <a:prstDash val="solid"/>
          <a:miter lim="800000"/>
        </a:ln>
        <a:effectLst/>
      </dsp:spPr>
      <dsp:style>
        <a:lnRef idx="2">
          <a:scrgbClr r="0" g="0" b="0"/>
        </a:lnRef>
        <a:fillRef idx="0">
          <a:scrgbClr r="0" g="0" b="0"/>
        </a:fillRef>
        <a:effectRef idx="0">
          <a:scrgbClr r="0" g="0" b="0"/>
        </a:effectRef>
        <a:fontRef idx="minor"/>
      </dsp:style>
    </dsp:sp>
    <dsp:sp modelId="{9DC68A3B-5A4B-9847-A482-E72EFA4C66FE}">
      <dsp:nvSpPr>
        <dsp:cNvPr id="0" name=""/>
        <dsp:cNvSpPr/>
      </dsp:nvSpPr>
      <dsp:spPr>
        <a:xfrm>
          <a:off x="395789" y="267880"/>
          <a:ext cx="6106123" cy="536039"/>
        </a:xfrm>
        <a:prstGeom prst="rect">
          <a:avLst/>
        </a:prstGeom>
        <a:solidFill>
          <a:srgbClr val="2F9C67">
            <a:alpha val="20000"/>
          </a:srgbClr>
        </a:solidFill>
        <a:ln w="6350" cap="flat" cmpd="sng" algn="ctr">
          <a:solidFill>
            <a:srgbClr val="2F9C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2F9C67"/>
              </a:solidFill>
              <a:latin typeface="Montserrat SemiBold" pitchFamily="2" charset="77"/>
            </a:rPr>
            <a:t>University review boards</a:t>
          </a:r>
        </a:p>
      </dsp:txBody>
      <dsp:txXfrm>
        <a:off x="395789" y="267880"/>
        <a:ext cx="6106123" cy="536039"/>
      </dsp:txXfrm>
    </dsp:sp>
    <dsp:sp modelId="{6B4A53FE-DCC2-8144-BE47-590BBD60C0F9}">
      <dsp:nvSpPr>
        <dsp:cNvPr id="0" name=""/>
        <dsp:cNvSpPr/>
      </dsp:nvSpPr>
      <dsp:spPr>
        <a:xfrm>
          <a:off x="60764" y="200875"/>
          <a:ext cx="670049" cy="670049"/>
        </a:xfrm>
        <a:prstGeom prst="ellipse">
          <a:avLst/>
        </a:prstGeom>
        <a:solidFill>
          <a:schemeClr val="lt1">
            <a:hueOff val="0"/>
            <a:satOff val="0"/>
            <a:lumOff val="0"/>
            <a:alphaOff val="0"/>
          </a:schemeClr>
        </a:solidFill>
        <a:ln w="6350" cap="flat" cmpd="sng" algn="ctr">
          <a:solidFill>
            <a:srgbClr val="2F9C67"/>
          </a:solidFill>
          <a:prstDash val="solid"/>
          <a:miter lim="800000"/>
        </a:ln>
        <a:effectLst/>
      </dsp:spPr>
      <dsp:style>
        <a:lnRef idx="2">
          <a:scrgbClr r="0" g="0" b="0"/>
        </a:lnRef>
        <a:fillRef idx="1">
          <a:scrgbClr r="0" g="0" b="0"/>
        </a:fillRef>
        <a:effectRef idx="0">
          <a:scrgbClr r="0" g="0" b="0"/>
        </a:effectRef>
        <a:fontRef idx="minor"/>
      </dsp:style>
    </dsp:sp>
    <dsp:sp modelId="{EF389BEF-29AB-A84C-A4DA-7C0B1E7983DD}">
      <dsp:nvSpPr>
        <dsp:cNvPr id="0" name=""/>
        <dsp:cNvSpPr/>
      </dsp:nvSpPr>
      <dsp:spPr>
        <a:xfrm>
          <a:off x="703113" y="1072079"/>
          <a:ext cx="5798799" cy="536039"/>
        </a:xfrm>
        <a:prstGeom prst="rect">
          <a:avLst/>
        </a:prstGeom>
        <a:solidFill>
          <a:srgbClr val="204669">
            <a:alpha val="20000"/>
          </a:srgbClr>
        </a:solidFill>
        <a:ln w="6350" cap="flat" cmpd="sng" algn="ctr">
          <a:solidFill>
            <a:srgbClr val="2046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204669"/>
              </a:solidFill>
              <a:latin typeface="Montserrat SemiBold" pitchFamily="2" charset="77"/>
            </a:rPr>
            <a:t>Institutional/agency review boards</a:t>
          </a:r>
        </a:p>
      </dsp:txBody>
      <dsp:txXfrm>
        <a:off x="703113" y="1072079"/>
        <a:ext cx="5798799" cy="536039"/>
      </dsp:txXfrm>
    </dsp:sp>
    <dsp:sp modelId="{B74983DC-D6F1-864C-81B4-2C102B5C213C}">
      <dsp:nvSpPr>
        <dsp:cNvPr id="0" name=""/>
        <dsp:cNvSpPr/>
      </dsp:nvSpPr>
      <dsp:spPr>
        <a:xfrm>
          <a:off x="368088" y="1005074"/>
          <a:ext cx="670049" cy="670049"/>
        </a:xfrm>
        <a:prstGeom prst="ellipse">
          <a:avLst/>
        </a:prstGeom>
        <a:solidFill>
          <a:schemeClr val="lt1">
            <a:hueOff val="0"/>
            <a:satOff val="0"/>
            <a:lumOff val="0"/>
            <a:alphaOff val="0"/>
          </a:schemeClr>
        </a:solidFill>
        <a:ln w="6350" cap="flat" cmpd="sng" algn="ctr">
          <a:solidFill>
            <a:srgbClr val="204669"/>
          </a:solidFill>
          <a:prstDash val="solid"/>
          <a:miter lim="800000"/>
        </a:ln>
        <a:effectLst/>
      </dsp:spPr>
      <dsp:style>
        <a:lnRef idx="2">
          <a:scrgbClr r="0" g="0" b="0"/>
        </a:lnRef>
        <a:fillRef idx="1">
          <a:scrgbClr r="0" g="0" b="0"/>
        </a:fillRef>
        <a:effectRef idx="0">
          <a:scrgbClr r="0" g="0" b="0"/>
        </a:effectRef>
        <a:fontRef idx="minor"/>
      </dsp:style>
    </dsp:sp>
    <dsp:sp modelId="{549D878F-74A7-0A4C-A903-5A1FC87E639E}">
      <dsp:nvSpPr>
        <dsp:cNvPr id="0" name=""/>
        <dsp:cNvSpPr/>
      </dsp:nvSpPr>
      <dsp:spPr>
        <a:xfrm>
          <a:off x="703113" y="1876278"/>
          <a:ext cx="5798799" cy="536039"/>
        </a:xfrm>
        <a:prstGeom prst="rect">
          <a:avLst/>
        </a:prstGeom>
        <a:solidFill>
          <a:srgbClr val="FCCF9E">
            <a:alpha val="20000"/>
          </a:srgbClr>
        </a:solidFill>
        <a:ln w="6350" cap="flat" cmpd="sng" algn="ctr">
          <a:solidFill>
            <a:srgbClr val="FCCF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FCCF9E"/>
              </a:solidFill>
              <a:latin typeface="Montserrat SemiBold" pitchFamily="2" charset="77"/>
            </a:rPr>
            <a:t>National/governmental review boards</a:t>
          </a:r>
        </a:p>
      </dsp:txBody>
      <dsp:txXfrm>
        <a:off x="703113" y="1876278"/>
        <a:ext cx="5798799" cy="536039"/>
      </dsp:txXfrm>
    </dsp:sp>
    <dsp:sp modelId="{D8CD0328-FC02-514B-A7D5-1E84F6EF3602}">
      <dsp:nvSpPr>
        <dsp:cNvPr id="0" name=""/>
        <dsp:cNvSpPr/>
      </dsp:nvSpPr>
      <dsp:spPr>
        <a:xfrm>
          <a:off x="368088" y="1809273"/>
          <a:ext cx="670049" cy="670049"/>
        </a:xfrm>
        <a:prstGeom prst="ellipse">
          <a:avLst/>
        </a:prstGeom>
        <a:solidFill>
          <a:schemeClr val="lt1">
            <a:hueOff val="0"/>
            <a:satOff val="0"/>
            <a:lumOff val="0"/>
            <a:alphaOff val="0"/>
          </a:schemeClr>
        </a:solidFill>
        <a:ln w="6350" cap="flat" cmpd="sng" algn="ctr">
          <a:solidFill>
            <a:srgbClr val="FCCF9E"/>
          </a:solidFill>
          <a:prstDash val="solid"/>
          <a:miter lim="800000"/>
        </a:ln>
        <a:effectLst/>
      </dsp:spPr>
      <dsp:style>
        <a:lnRef idx="2">
          <a:scrgbClr r="0" g="0" b="0"/>
        </a:lnRef>
        <a:fillRef idx="1">
          <a:scrgbClr r="0" g="0" b="0"/>
        </a:fillRef>
        <a:effectRef idx="0">
          <a:scrgbClr r="0" g="0" b="0"/>
        </a:effectRef>
        <a:fontRef idx="minor"/>
      </dsp:style>
    </dsp:sp>
    <dsp:sp modelId="{7D984DF9-C684-1F49-A6EA-77EEA7A8E8B0}">
      <dsp:nvSpPr>
        <dsp:cNvPr id="0" name=""/>
        <dsp:cNvSpPr/>
      </dsp:nvSpPr>
      <dsp:spPr>
        <a:xfrm>
          <a:off x="395789" y="2680477"/>
          <a:ext cx="6106123" cy="536039"/>
        </a:xfrm>
        <a:prstGeom prst="rect">
          <a:avLst/>
        </a:prstGeom>
        <a:solidFill>
          <a:srgbClr val="7B6A67">
            <a:alpha val="20000"/>
          </a:srgbClr>
        </a:solidFill>
        <a:ln w="6350" cap="flat" cmpd="sng" algn="ctr">
          <a:solidFill>
            <a:srgbClr val="7B6A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2"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rgbClr val="7B6A67"/>
              </a:solidFill>
              <a:latin typeface="Montserrat SemiBold" pitchFamily="2" charset="77"/>
            </a:rPr>
            <a:t>Community approval</a:t>
          </a:r>
        </a:p>
      </dsp:txBody>
      <dsp:txXfrm>
        <a:off x="395789" y="2680477"/>
        <a:ext cx="6106123" cy="536039"/>
      </dsp:txXfrm>
    </dsp:sp>
    <dsp:sp modelId="{372DA554-B134-BD48-921E-69CB48AD4A34}">
      <dsp:nvSpPr>
        <dsp:cNvPr id="0" name=""/>
        <dsp:cNvSpPr/>
      </dsp:nvSpPr>
      <dsp:spPr>
        <a:xfrm>
          <a:off x="60764" y="2613472"/>
          <a:ext cx="670049" cy="670049"/>
        </a:xfrm>
        <a:prstGeom prst="ellipse">
          <a:avLst/>
        </a:prstGeom>
        <a:solidFill>
          <a:schemeClr val="lt1">
            <a:hueOff val="0"/>
            <a:satOff val="0"/>
            <a:lumOff val="0"/>
            <a:alphaOff val="0"/>
          </a:schemeClr>
        </a:solidFill>
        <a:ln w="6350" cap="flat" cmpd="sng" algn="ctr">
          <a:solidFill>
            <a:srgbClr val="7B6A67"/>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26/03/2022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‹N°›</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667f69c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d667f69c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8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667f69c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d667f69c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3630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26/03/2022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26/03/2022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26/03/2022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26/03/2022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26/03/2022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56015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26/03/2022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‹N°›</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Ethical principles and approvals for social science research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in a humanitarian/emergency context</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3, SESSION 1</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26/03/2022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26/03/2022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26/03/2022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26/03/2022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26/03/2022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26/03/2022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26/03/2022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26/03/2022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26/03/2022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26/03/2022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26/03/2022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26/03/2022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897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26/03/2022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‹N°›</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26/03/2022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26/03/2022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26/03/2022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26/03/2022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26/03/2022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5960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26/03/2022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‹N°›</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7" r:id="rId4"/>
    <p:sldLayoutId id="2147483661"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86" r:id="rId14"/>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26/03/2022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‹N°›</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The%20nature%20of%20risks%20and%20benefits%20should%20be%20assessed%20in%20a%20step-by-step%20way.%20%20%20&#8216;Risk&#8217;%20can%20be%20defined%20as:%20the%20probability%20of%20harm%20or%20injury%20(physical,%20psychological,%20social%20or%20economic)%20occurring%20as%20a%20result%20of%20participation%20in%20research.%20%20The%20potential%20benefit%20of%20the%20work%20should%20outweigh%20the%20probability%20and%20severity%20of%20risks.%20%20%20More%20information%20https:/www.research.uci.edu/compliance/human-research-protections/irb-members/assessing-risks-and-benefit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NUL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53055-0BC9-8C46-A9E0-1088DF6A78A0}"/>
              </a:ext>
            </a:extLst>
          </p:cNvPr>
          <p:cNvSpPr>
            <a:spLocks noGrp="1"/>
          </p:cNvSpPr>
          <p:nvPr>
            <p:ph type="title"/>
          </p:nvPr>
        </p:nvSpPr>
        <p:spPr>
          <a:xfrm>
            <a:off x="628650" y="537795"/>
            <a:ext cx="7886700" cy="341632"/>
          </a:xfrm>
        </p:spPr>
        <p:txBody>
          <a:bodyPr/>
          <a:lstStyle/>
          <a:p>
            <a:r>
              <a:rPr lang="fr-FR"/>
              <a:t>Ethical approval processes</a:t>
            </a:r>
          </a:p>
        </p:txBody>
      </p:sp>
      <p:sp>
        <p:nvSpPr>
          <p:cNvPr id="3" name="Espace réservé du contenu 2">
            <a:extLst>
              <a:ext uri="{FF2B5EF4-FFF2-40B4-BE49-F238E27FC236}">
                <a16:creationId xmlns:a16="http://schemas.microsoft.com/office/drawing/2014/main" id="{4340E73B-0FA3-194C-A94F-4B2F222D8AFC}"/>
              </a:ext>
            </a:extLst>
          </p:cNvPr>
          <p:cNvSpPr>
            <a:spLocks noGrp="1"/>
          </p:cNvSpPr>
          <p:nvPr>
            <p:ph idx="1"/>
          </p:nvPr>
        </p:nvSpPr>
        <p:spPr>
          <a:xfrm>
            <a:off x="628650" y="1369219"/>
            <a:ext cx="5906107" cy="3263504"/>
          </a:xfrm>
        </p:spPr>
        <p:txBody>
          <a:bodyPr>
            <a:normAutofit/>
          </a:bodyPr>
          <a:lstStyle/>
          <a:p>
            <a:r>
              <a:rPr lang="fr-FR"/>
              <a:t>Why do ERBs exist?</a:t>
            </a:r>
          </a:p>
          <a:p>
            <a:r>
              <a:rPr lang="fr-FR"/>
              <a:t>When is research, research?</a:t>
            </a:r>
          </a:p>
          <a:p>
            <a:r>
              <a:rPr lang="fr-FR"/>
              <a:t>Are ERBs best placed to make sure ethical principles are followed?</a:t>
            </a:r>
          </a:p>
          <a:p>
            <a:r>
              <a:rPr lang="fr-FR"/>
              <a:t>What happens when an emergency has dismantled structures for review?</a:t>
            </a:r>
          </a:p>
          <a:p>
            <a:pPr marL="0" indent="0">
              <a:buNone/>
            </a:pPr>
            <a:r>
              <a:rPr lang="fr-FR" i="1"/>
              <a:t>Researchers should carry ethical principles with them throughout their work, and use them to guide their decisions and actions.</a:t>
            </a:r>
          </a:p>
          <a:p>
            <a:pPr marL="0" indent="0">
              <a:buNone/>
            </a:pPr>
            <a:r>
              <a:rPr lang="fr-FR" i="1"/>
              <a:t>Ethical practice should lie first with the researcher, not the system</a:t>
            </a:r>
          </a:p>
        </p:txBody>
      </p:sp>
    </p:spTree>
    <p:extLst>
      <p:ext uri="{BB962C8B-B14F-4D97-AF65-F5344CB8AC3E}">
        <p14:creationId xmlns:p14="http://schemas.microsoft.com/office/powerpoint/2010/main" val="289464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Community approvals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4728150" cy="3263504"/>
          </a:xfrm>
        </p:spPr>
        <p:txBody>
          <a:bodyPr>
            <a:normAutofit/>
          </a:bodyPr>
          <a:lstStyle/>
          <a:p>
            <a:pPr>
              <a:lnSpc>
                <a:spcPct val="115000"/>
              </a:lnSpc>
            </a:pPr>
            <a:r>
              <a:rPr lang="en-GB" dirty="0">
                <a:ea typeface="Calibri" panose="020F0502020204030204" pitchFamily="34" charset="0"/>
              </a:rPr>
              <a:t>How might ethical approval be approached with communities involved in the research?</a:t>
            </a:r>
          </a:p>
        </p:txBody>
      </p:sp>
      <p:sp>
        <p:nvSpPr>
          <p:cNvPr id="11" name="Ellipse 10">
            <a:extLst>
              <a:ext uri="{FF2B5EF4-FFF2-40B4-BE49-F238E27FC236}">
                <a16:creationId xmlns:a16="http://schemas.microsoft.com/office/drawing/2014/main" id="{ADBD935D-033F-BB44-8BAC-095F176CA988}"/>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C0D3C533-23C6-AA44-9267-6C41A8A0FE98}"/>
              </a:ext>
            </a:extLst>
          </p:cNvPr>
          <p:cNvPicPr>
            <a:picLocks noChangeAspect="1"/>
          </p:cNvPicPr>
          <p:nvPr/>
        </p:nvPicPr>
        <p:blipFill>
          <a:blip r:embed="rId2"/>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51001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Community approvals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4066721" cy="3263504"/>
          </a:xfrm>
        </p:spPr>
        <p:txBody>
          <a:bodyPr>
            <a:normAutofit lnSpcReduction="10000"/>
          </a:bodyPr>
          <a:lstStyle/>
          <a:p>
            <a:pPr>
              <a:lnSpc>
                <a:spcPct val="115000"/>
              </a:lnSpc>
            </a:pPr>
            <a:r>
              <a:rPr lang="en-GB" dirty="0">
                <a:ea typeface="Calibri" panose="020F0502020204030204" pitchFamily="34" charset="0"/>
              </a:rPr>
              <a:t>Acknowledge the leadership of the community</a:t>
            </a:r>
          </a:p>
          <a:p>
            <a:pPr>
              <a:lnSpc>
                <a:spcPct val="115000"/>
              </a:lnSpc>
            </a:pPr>
            <a:r>
              <a:rPr lang="en-GB" dirty="0">
                <a:ea typeface="Calibri" panose="020F0502020204030204" pitchFamily="34" charset="0"/>
              </a:rPr>
              <a:t>Acknowledge the members of the community</a:t>
            </a:r>
          </a:p>
          <a:p>
            <a:pPr>
              <a:lnSpc>
                <a:spcPct val="115000"/>
              </a:lnSpc>
            </a:pPr>
            <a:r>
              <a:rPr lang="en-GB" dirty="0">
                <a:ea typeface="Calibri" panose="020F0502020204030204" pitchFamily="34" charset="0"/>
              </a:rPr>
              <a:t>Ask their permission to enter the community</a:t>
            </a:r>
          </a:p>
          <a:p>
            <a:pPr>
              <a:lnSpc>
                <a:spcPct val="115000"/>
              </a:lnSpc>
            </a:pPr>
            <a:r>
              <a:rPr lang="en-GB" dirty="0">
                <a:ea typeface="Calibri" panose="020F0502020204030204" pitchFamily="34" charset="0"/>
              </a:rPr>
              <a:t>Explain the research that you are planning to carry out and the potential benefits and risks</a:t>
            </a:r>
          </a:p>
          <a:p>
            <a:pPr>
              <a:lnSpc>
                <a:spcPct val="115000"/>
              </a:lnSpc>
            </a:pPr>
            <a:r>
              <a:rPr lang="en-GB" dirty="0">
                <a:ea typeface="Calibri" panose="020F0502020204030204" pitchFamily="34" charset="0"/>
              </a:rPr>
              <a:t> Seek permission to conduct the research</a:t>
            </a:r>
          </a:p>
          <a:p>
            <a:pPr>
              <a:lnSpc>
                <a:spcPct val="115000"/>
              </a:lnSpc>
            </a:pPr>
            <a:r>
              <a:rPr lang="en-GB" dirty="0">
                <a:ea typeface="Calibri" panose="020F0502020204030204" pitchFamily="34" charset="0"/>
              </a:rPr>
              <a:t>Consider who you obtain permission from</a:t>
            </a:r>
          </a:p>
          <a:p>
            <a:pPr>
              <a:lnSpc>
                <a:spcPct val="115000"/>
              </a:lnSpc>
            </a:pPr>
            <a:r>
              <a:rPr lang="en-GB" dirty="0">
                <a:ea typeface="Calibri" panose="020F0502020204030204" pitchFamily="34" charset="0"/>
              </a:rPr>
              <a:t>Be prepared to continue doing this every day, if need be, during the research process</a:t>
            </a:r>
          </a:p>
          <a:p>
            <a:pPr>
              <a:lnSpc>
                <a:spcPct val="115000"/>
              </a:lnSpc>
            </a:pPr>
            <a:r>
              <a:rPr lang="en-GB" dirty="0">
                <a:ea typeface="Calibri" panose="020F0502020204030204" pitchFamily="34" charset="0"/>
              </a:rPr>
              <a:t>Consider establishing formal mechanisms such as community advisory boards that can oversee ethical issues during the roll-out of research </a:t>
            </a:r>
          </a:p>
          <a:p>
            <a:pPr>
              <a:lnSpc>
                <a:spcPct val="115000"/>
              </a:lnSpc>
            </a:pPr>
            <a:endParaRPr lang="en-GB" dirty="0">
              <a:ea typeface="Calibri" panose="020F0502020204030204" pitchFamily="34" charset="0"/>
            </a:endParaRPr>
          </a:p>
        </p:txBody>
      </p:sp>
      <p:grpSp>
        <p:nvGrpSpPr>
          <p:cNvPr id="3" name="Groupe 2">
            <a:extLst>
              <a:ext uri="{FF2B5EF4-FFF2-40B4-BE49-F238E27FC236}">
                <a16:creationId xmlns:a16="http://schemas.microsoft.com/office/drawing/2014/main" id="{B0EA620E-FD05-5843-94D9-CE76BD592725}"/>
              </a:ext>
            </a:extLst>
          </p:cNvPr>
          <p:cNvGrpSpPr/>
          <p:nvPr/>
        </p:nvGrpSpPr>
        <p:grpSpPr>
          <a:xfrm>
            <a:off x="5130799" y="1291771"/>
            <a:ext cx="2237462" cy="3164114"/>
            <a:chOff x="4339771" y="1192252"/>
            <a:chExt cx="2461790" cy="3481348"/>
          </a:xfrm>
        </p:grpSpPr>
        <p:sp>
          <p:nvSpPr>
            <p:cNvPr id="13" name="Rectangle 12">
              <a:extLst>
                <a:ext uri="{FF2B5EF4-FFF2-40B4-BE49-F238E27FC236}">
                  <a16:creationId xmlns:a16="http://schemas.microsoft.com/office/drawing/2014/main" id="{E87551C3-9280-3246-8E87-5BE52DD0C7B1}"/>
                </a:ext>
              </a:extLst>
            </p:cNvPr>
            <p:cNvSpPr/>
            <p:nvPr/>
          </p:nvSpPr>
          <p:spPr>
            <a:xfrm>
              <a:off x="4339771" y="1192252"/>
              <a:ext cx="2461790" cy="3481348"/>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5" descr="IMG_5390 (1).jpg">
              <a:extLst>
                <a:ext uri="{FF2B5EF4-FFF2-40B4-BE49-F238E27FC236}">
                  <a16:creationId xmlns:a16="http://schemas.microsoft.com/office/drawing/2014/main" id="{A46F71DD-245E-5F44-AF92-258281A00B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7277" y="1322842"/>
              <a:ext cx="2146779" cy="3220169"/>
            </a:xfrm>
            <a:prstGeom prst="rect">
              <a:avLst/>
            </a:prstGeom>
            <a:ln>
              <a:noFill/>
            </a:ln>
            <a:effectLst/>
          </p:spPr>
        </p:pic>
      </p:grpSp>
    </p:spTree>
    <p:extLst>
      <p:ext uri="{BB962C8B-B14F-4D97-AF65-F5344CB8AC3E}">
        <p14:creationId xmlns:p14="http://schemas.microsoft.com/office/powerpoint/2010/main" val="116086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Indigenous health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5975350" cy="3263504"/>
          </a:xfrm>
        </p:spPr>
        <p:txBody>
          <a:bodyPr>
            <a:normAutofit/>
          </a:bodyPr>
          <a:lstStyle/>
          <a:p>
            <a:r>
              <a:rPr lang="fr-FR"/>
              <a:t>Primary responsibility for research governance lies with the communities where the research will take place</a:t>
            </a:r>
          </a:p>
          <a:p>
            <a:r>
              <a:rPr lang="fr-FR"/>
              <a:t>In practice, this means the community convenes its own research jury, consisting of community members, to assess the risk and benefits of the research</a:t>
            </a:r>
          </a:p>
          <a:p>
            <a:r>
              <a:rPr lang="fr-FR"/>
              <a:t>Or it may mean the affected communities has complete control over the research budget, and the hiring and management of investigators, to explore a research question that the community themselves define and prioritize</a:t>
            </a:r>
          </a:p>
        </p:txBody>
      </p:sp>
    </p:spTree>
    <p:extLst>
      <p:ext uri="{BB962C8B-B14F-4D97-AF65-F5344CB8AC3E}">
        <p14:creationId xmlns:p14="http://schemas.microsoft.com/office/powerpoint/2010/main" val="375753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Case example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5300436" cy="3263504"/>
          </a:xfrm>
        </p:spPr>
        <p:txBody>
          <a:bodyPr>
            <a:normAutofit/>
          </a:bodyPr>
          <a:lstStyle/>
          <a:p>
            <a:pPr marL="0" indent="0">
              <a:lnSpc>
                <a:spcPct val="115000"/>
              </a:lnSpc>
              <a:buNone/>
            </a:pPr>
            <a:r>
              <a:rPr lang="en-GB" b="1" dirty="0">
                <a:solidFill>
                  <a:srgbClr val="204669"/>
                </a:solidFill>
                <a:latin typeface="Montserrat SemiBold" pitchFamily="2" charset="77"/>
                <a:ea typeface="Calibri" panose="020F0502020204030204" pitchFamily="34" charset="0"/>
              </a:rPr>
              <a:t>‘Social Science Research in a Humanitarian Emergency Context’</a:t>
            </a:r>
          </a:p>
          <a:p>
            <a:pPr>
              <a:lnSpc>
                <a:spcPct val="115000"/>
              </a:lnSpc>
            </a:pPr>
            <a:r>
              <a:rPr lang="en-GB" dirty="0">
                <a:ea typeface="Calibri" panose="020F0502020204030204" pitchFamily="34" charset="0"/>
              </a:rPr>
              <a:t>This case highlights the issues raised above about research needing to be independent of other forms of assistance.</a:t>
            </a:r>
          </a:p>
          <a:p>
            <a:pPr>
              <a:lnSpc>
                <a:spcPct val="115000"/>
              </a:lnSpc>
            </a:pPr>
            <a:r>
              <a:rPr lang="en-GB" dirty="0">
                <a:ea typeface="Calibri" panose="020F0502020204030204" pitchFamily="34" charset="0"/>
              </a:rPr>
              <a:t>It also raises the importance of paying attention to local social norms and communicating with local communities.</a:t>
            </a:r>
          </a:p>
          <a:p>
            <a:pPr marL="0" indent="0">
              <a:lnSpc>
                <a:spcPct val="115000"/>
              </a:lnSpc>
              <a:buNone/>
            </a:pPr>
            <a:r>
              <a:rPr lang="en-GB" i="1" dirty="0"/>
              <a:t>What are the other key lessons learnt takeaways from the case study? </a:t>
            </a:r>
          </a:p>
        </p:txBody>
      </p:sp>
      <p:sp>
        <p:nvSpPr>
          <p:cNvPr id="11" name="Ellipse 10">
            <a:extLst>
              <a:ext uri="{FF2B5EF4-FFF2-40B4-BE49-F238E27FC236}">
                <a16:creationId xmlns:a16="http://schemas.microsoft.com/office/drawing/2014/main" id="{ADBD935D-033F-BB44-8BAC-095F176CA988}"/>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4936EAE-A903-5D40-B49A-358C5C8AC76E}"/>
              </a:ext>
            </a:extLst>
          </p:cNvPr>
          <p:cNvPicPr>
            <a:picLocks noChangeAspect="1"/>
          </p:cNvPicPr>
          <p:nvPr/>
        </p:nvPicPr>
        <p:blipFill>
          <a:blip r:embed="rId2"/>
          <a:stretch>
            <a:fillRect/>
          </a:stretch>
        </p:blipFill>
        <p:spPr>
          <a:xfrm>
            <a:off x="7474855" y="689429"/>
            <a:ext cx="933595" cy="904420"/>
          </a:xfrm>
          <a:prstGeom prst="rect">
            <a:avLst/>
          </a:prstGeom>
        </p:spPr>
      </p:pic>
    </p:spTree>
    <p:extLst>
      <p:ext uri="{BB962C8B-B14F-4D97-AF65-F5344CB8AC3E}">
        <p14:creationId xmlns:p14="http://schemas.microsoft.com/office/powerpoint/2010/main" val="125985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455738"/>
            <a:ext cx="3943350" cy="3263504"/>
          </a:xfrm>
        </p:spPr>
        <p:txBody>
          <a:bodyPr>
            <a:noAutofit/>
          </a:bodyPr>
          <a:lstStyle/>
          <a:p>
            <a:r>
              <a:rPr lang="fr-FR" sz="1100"/>
              <a:t>The ethical principles that guide operational social science research include respect for persons, doing no harm, and justice</a:t>
            </a:r>
          </a:p>
          <a:p>
            <a:r>
              <a:rPr lang="fr-FR" sz="1100"/>
              <a:t>These are applied practically in different ways, including getting voluntary informed consent from participants, allowing the right to withdraw from the research at any time, maintaining privacy, weighing risks and benefits of participating in research, and in the selection of participants</a:t>
            </a:r>
          </a:p>
          <a:p>
            <a:r>
              <a:rPr lang="fr-FR" sz="1100"/>
              <a:t>Formal ethical approval from an institutional ethics review board is often required for formal research to be carried out</a:t>
            </a:r>
          </a:p>
          <a:p>
            <a:r>
              <a:rPr lang="fr-FR" sz="1100"/>
              <a:t>The humanitarian community has yet to tailor the ethics review process to the setting and to the method – it is largely still a one-size-fits-all approach</a:t>
            </a: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6" name="Espace réservé du contenu 4">
            <a:extLst>
              <a:ext uri="{FF2B5EF4-FFF2-40B4-BE49-F238E27FC236}">
                <a16:creationId xmlns:a16="http://schemas.microsoft.com/office/drawing/2014/main" id="{0A5F170B-1B51-134B-8716-20C33A94665A}"/>
              </a:ext>
            </a:extLst>
          </p:cNvPr>
          <p:cNvSpPr txBox="1">
            <a:spLocks/>
          </p:cNvSpPr>
          <p:nvPr/>
        </p:nvSpPr>
        <p:spPr>
          <a:xfrm>
            <a:off x="4735534" y="1455738"/>
            <a:ext cx="3943350" cy="3263504"/>
          </a:xfrm>
          <a:prstGeom prst="rect">
            <a:avLst/>
          </a:prstGeom>
        </p:spPr>
        <p:txBody>
          <a:bodyPr vert="horz" lIns="91440" tIns="45720" rIns="91440" bIns="45720" rtlCol="0">
            <a:no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100"/>
              <a:t>Despite the existence of these institutional approval processes, researchers should carry ethical principles with them throughout their work</a:t>
            </a:r>
          </a:p>
          <a:p>
            <a:r>
              <a:rPr lang="fr-FR" sz="1100"/>
              <a:t>Ethical practice should lie first and foremost with the researcher and not the system</a:t>
            </a:r>
          </a:p>
          <a:p>
            <a:r>
              <a:rPr lang="fr-FR" sz="1100"/>
              <a:t>Perhaps the most important review and approval process for truly ‘ethical research’ should happen at the level of the community affected by the issue in question</a:t>
            </a:r>
          </a:p>
          <a:p>
            <a:pPr marL="0" indent="0">
              <a:buFont typeface="Arial" panose="020B0604020202020204" pitchFamily="34" charset="0"/>
              <a:buNone/>
            </a:pPr>
            <a:endParaRPr lang="fr-FR" sz="1100"/>
          </a:p>
        </p:txBody>
      </p:sp>
      <p:cxnSp>
        <p:nvCxnSpPr>
          <p:cNvPr id="7" name="Connecteur droit 6">
            <a:extLst>
              <a:ext uri="{FF2B5EF4-FFF2-40B4-BE49-F238E27FC236}">
                <a16:creationId xmlns:a16="http://schemas.microsoft.com/office/drawing/2014/main" id="{B9F5109D-1C78-C041-8540-2BE810CF181E}"/>
              </a:ext>
            </a:extLst>
          </p:cNvPr>
          <p:cNvCxnSpPr>
            <a:cxnSpLocks/>
          </p:cNvCxnSpPr>
          <p:nvPr/>
        </p:nvCxnSpPr>
        <p:spPr>
          <a:xfrm>
            <a:off x="4572000" y="1455738"/>
            <a:ext cx="0" cy="3138033"/>
          </a:xfrm>
          <a:prstGeom prst="line">
            <a:avLst/>
          </a:prstGeom>
          <a:ln>
            <a:solidFill>
              <a:srgbClr val="2F9C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13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360367" cy="3263504"/>
          </a:xfrm>
        </p:spPr>
        <p:txBody>
          <a:bodyPr/>
          <a:lstStyle/>
          <a:p>
            <a:pPr lvl="0"/>
            <a:r>
              <a:rPr lang="en-GB" dirty="0"/>
              <a:t>Know the key ethical principles that guide social science research</a:t>
            </a:r>
          </a:p>
          <a:p>
            <a:pPr lvl="0"/>
            <a:r>
              <a:rPr lang="en-GB" dirty="0"/>
              <a:t>Become familiar with the different ethical requirements and approval processes when doing operational social science research in a humanitarian context</a:t>
            </a:r>
          </a:p>
          <a:p>
            <a:pPr lvl="0"/>
            <a:r>
              <a:rPr lang="en-GB" dirty="0"/>
              <a:t>Understand the importance of gaining community-level approvals</a:t>
            </a:r>
          </a:p>
          <a:p>
            <a:pPr marL="0" lvl="0" indent="0">
              <a:buNone/>
            </a:pPr>
            <a:endParaRPr lang="en-GB" dirty="0"/>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F619B5-2542-824B-83B8-D81055AC873F}"/>
              </a:ext>
            </a:extLst>
          </p:cNvPr>
          <p:cNvSpPr>
            <a:spLocks noGrp="1"/>
          </p:cNvSpPr>
          <p:nvPr>
            <p:ph idx="1"/>
          </p:nvPr>
        </p:nvSpPr>
        <p:spPr>
          <a:xfrm>
            <a:off x="773793" y="1376477"/>
            <a:ext cx="5017407" cy="3263504"/>
          </a:xfrm>
        </p:spPr>
        <p:txBody>
          <a:bodyPr/>
          <a:lstStyle/>
          <a:p>
            <a:r>
              <a:rPr lang="fr-FR"/>
              <a:t>Consider your current work with communities. </a:t>
            </a:r>
          </a:p>
          <a:p>
            <a:r>
              <a:rPr lang="fr-FR"/>
              <a:t>Which ethical principles guide your work?</a:t>
            </a:r>
          </a:p>
        </p:txBody>
      </p:sp>
      <p:sp>
        <p:nvSpPr>
          <p:cNvPr id="5" name="Titre 4">
            <a:extLst>
              <a:ext uri="{FF2B5EF4-FFF2-40B4-BE49-F238E27FC236}">
                <a16:creationId xmlns:a16="http://schemas.microsoft.com/office/drawing/2014/main" id="{53792F93-773B-7944-A0BB-B4C03C403A46}"/>
              </a:ext>
            </a:extLst>
          </p:cNvPr>
          <p:cNvSpPr>
            <a:spLocks noGrp="1"/>
          </p:cNvSpPr>
          <p:nvPr>
            <p:ph type="title"/>
          </p:nvPr>
        </p:nvSpPr>
        <p:spPr>
          <a:xfrm>
            <a:off x="628650" y="537795"/>
            <a:ext cx="7886700" cy="341632"/>
          </a:xfrm>
        </p:spPr>
        <p:txBody>
          <a:bodyPr/>
          <a:lstStyle/>
          <a:p>
            <a:r>
              <a:rPr lang="fr-FR"/>
              <a:t>Key ethical principles</a:t>
            </a:r>
          </a:p>
        </p:txBody>
      </p:sp>
    </p:spTree>
    <p:extLst>
      <p:ext uri="{BB962C8B-B14F-4D97-AF65-F5344CB8AC3E}">
        <p14:creationId xmlns:p14="http://schemas.microsoft.com/office/powerpoint/2010/main" val="171934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Key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 1">
            <a:extLst>
              <a:ext uri="{FF2B5EF4-FFF2-40B4-BE49-F238E27FC236}">
                <a16:creationId xmlns:a16="http://schemas.microsoft.com/office/drawing/2014/main" id="{AF80DB5B-945D-C44D-B205-E4AA4B0618D2}"/>
              </a:ext>
            </a:extLst>
          </p:cNvPr>
          <p:cNvGraphicFramePr>
            <a:graphicFrameLocks noGrp="1"/>
          </p:cNvGraphicFramePr>
          <p:nvPr/>
        </p:nvGraphicFramePr>
        <p:xfrm>
          <a:off x="792000" y="1091557"/>
          <a:ext cx="7560000" cy="3459025"/>
        </p:xfrm>
        <a:graphic>
          <a:graphicData uri="http://schemas.openxmlformats.org/drawingml/2006/table">
            <a:tbl>
              <a:tblPr firstRow="1" firstCol="1" bandRow="1"/>
              <a:tblGrid>
                <a:gridCol w="3780000">
                  <a:extLst>
                    <a:ext uri="{9D8B030D-6E8A-4147-A177-3AD203B41FA5}">
                      <a16:colId xmlns:a16="http://schemas.microsoft.com/office/drawing/2014/main" val="1967071129"/>
                    </a:ext>
                  </a:extLst>
                </a:gridCol>
                <a:gridCol w="3780000">
                  <a:extLst>
                    <a:ext uri="{9D8B030D-6E8A-4147-A177-3AD203B41FA5}">
                      <a16:colId xmlns:a16="http://schemas.microsoft.com/office/drawing/2014/main" val="3839186948"/>
                    </a:ext>
                  </a:extLst>
                </a:gridCol>
              </a:tblGrid>
              <a:tr h="216000">
                <a:tc>
                  <a:txBody>
                    <a:bodyPr/>
                    <a:lstStyle/>
                    <a:p>
                      <a:pPr>
                        <a:spcAft>
                          <a:spcPts val="0"/>
                        </a:spcAft>
                      </a:pPr>
                      <a:r>
                        <a:rPr lang="en-GB" sz="900" b="1" i="0" u="none">
                          <a:solidFill>
                            <a:schemeClr val="bg1"/>
                          </a:solidFill>
                          <a:effectLst/>
                          <a:latin typeface="Montserrat SemiBold" pitchFamily="2" charset="77"/>
                        </a:rPr>
                        <a:t>Ethical principle</a:t>
                      </a:r>
                      <a:endParaRPr lang="en-GB" sz="900" b="1" i="0" u="none">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108000" marR="65160" marT="0" marB="0"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tc>
                  <a:txBody>
                    <a:bodyPr/>
                    <a:lstStyle/>
                    <a:p>
                      <a:pPr>
                        <a:spcAft>
                          <a:spcPts val="0"/>
                        </a:spcAft>
                      </a:pPr>
                      <a:r>
                        <a:rPr lang="en-GB" sz="900" b="1" i="0" u="none">
                          <a:solidFill>
                            <a:schemeClr val="bg1"/>
                          </a:solidFill>
                          <a:effectLst/>
                          <a:latin typeface="Montserrat SemiBold" pitchFamily="2" charset="77"/>
                        </a:rPr>
                        <a:t>Application</a:t>
                      </a:r>
                    </a:p>
                  </a:txBody>
                  <a:tcPr marL="108000" marR="65160" marT="0" marB="0" anchor="ctr">
                    <a:lnL w="63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649906907"/>
                  </a:ext>
                </a:extLst>
              </a:tr>
              <a:tr h="3243025">
                <a:tc>
                  <a:txBody>
                    <a:bodyPr/>
                    <a:lstStyle/>
                    <a:p>
                      <a:pPr>
                        <a:spcAft>
                          <a:spcPts val="0"/>
                        </a:spcAft>
                      </a:pPr>
                      <a:r>
                        <a:rPr lang="en-GB" sz="800" b="1" i="0">
                          <a:solidFill>
                            <a:srgbClr val="204669"/>
                          </a:solidFill>
                          <a:effectLst/>
                          <a:latin typeface="Montserrat SemiBold" pitchFamily="2" charset="77"/>
                        </a:rPr>
                        <a:t>Respect for persons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Individuals should be treated as independent individuals, not under the control of others</a:t>
                      </a:r>
                    </a:p>
                    <a:p>
                      <a:pPr marL="93663"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People with diminished ability to act independently require special protection</a:t>
                      </a: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108000" marR="65160" marT="36000" marB="36000">
                    <a:lnL w="12700" cmpd="sng">
                      <a:noFill/>
                      <a:prstDash val="solid"/>
                    </a:lnL>
                    <a:lnR w="6350" cap="flat" cmpd="sng" algn="ctr">
                      <a:solidFill>
                        <a:srgbClr val="2F9C67"/>
                      </a:solidFill>
                      <a:prstDash val="solid"/>
                      <a:round/>
                      <a:headEnd type="none" w="med" len="med"/>
                      <a:tailEnd type="none" w="med" len="me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a:solidFill>
                            <a:srgbClr val="204669"/>
                          </a:solidFill>
                          <a:effectLst/>
                          <a:latin typeface="Montserrat SemiBold" pitchFamily="2" charset="77"/>
                        </a:rPr>
                        <a:t>Informed consent</a:t>
                      </a: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person should have the capacity to give consent and should have the power of choice without constraint or coercion – without feeling forced or persuaded</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person should have sufficient knowledge and understanding to enable him or her to make the right decision</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If someone is under the legal age of adulthood, ‘assent’ should be gained from them, and consent should be gained from a caregiver over the legal age of adulthood</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0"/>
                        </a:spcAft>
                      </a:pPr>
                      <a:r>
                        <a:rPr lang="en-US" sz="800">
                          <a:effectLst/>
                        </a:rPr>
                        <a:t> </a:t>
                      </a:r>
                      <a:endParaRPr lang="en-GB" sz="800">
                        <a:effectLst/>
                      </a:endParaRPr>
                    </a:p>
                    <a:p>
                      <a:pPr>
                        <a:spcAft>
                          <a:spcPts val="0"/>
                        </a:spcAft>
                      </a:pPr>
                      <a:r>
                        <a:rPr lang="en-US" sz="800" b="1" i="0">
                          <a:solidFill>
                            <a:srgbClr val="204669"/>
                          </a:solidFill>
                          <a:effectLst/>
                          <a:latin typeface="Montserrat SemiBold" pitchFamily="2" charset="77"/>
                        </a:rPr>
                        <a:t>Right to withdraw </a:t>
                      </a:r>
                      <a:endParaRPr lang="en-GB" sz="800" b="1" i="0">
                        <a:solidFill>
                          <a:srgbClr val="204669"/>
                        </a:solidFill>
                        <a:effectLst/>
                        <a:latin typeface="Montserrat SemiBold" pitchFamily="2" charset="77"/>
                      </a:endParaRP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This should be possible at any time during the research, without consequence</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This includes the right to ask for the tape-recorder to be switched off</a:t>
                      </a:r>
                    </a:p>
                    <a:p>
                      <a:pPr>
                        <a:spcAft>
                          <a:spcPts val="0"/>
                        </a:spcAft>
                      </a:pPr>
                      <a:r>
                        <a:rPr lang="en-GB" sz="800">
                          <a:effectLst/>
                        </a:rPr>
                        <a:t> </a:t>
                      </a:r>
                    </a:p>
                    <a:p>
                      <a:pPr>
                        <a:spcAft>
                          <a:spcPts val="0"/>
                        </a:spcAft>
                      </a:pPr>
                      <a:r>
                        <a:rPr lang="en-GB" sz="800" b="1" i="0">
                          <a:solidFill>
                            <a:srgbClr val="204669"/>
                          </a:solidFill>
                          <a:effectLst/>
                          <a:latin typeface="Montserrat SemiBold" pitchFamily="2" charset="77"/>
                        </a:rPr>
                        <a:t>Privacy and Confidentiality </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Respect confidentiality – participants should be able to choose whether their statements are public and attributable (quoted ‘on record’) or whether their statements are anonymous or not to be quoted (‘off record’). </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Respect privacy – participants should be able to speak in a comfortable setting free from onlookers; participants should never be forced to reveal information about themselves that the participant does not wish to reveal. Data should be anonymized (where the participant does not request attribution), identifiable information should be removed and data should not be able to be linked to any one person</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Data should be stored securely</a:t>
                      </a:r>
                    </a:p>
                  </a:txBody>
                  <a:tcPr marL="108000" marR="65160" marT="36000" marB="36000">
                    <a:lnL w="6350" cap="flat" cmpd="sng" algn="ctr">
                      <a:solidFill>
                        <a:srgbClr val="2F9C67"/>
                      </a:solidFill>
                      <a:prstDash val="solid"/>
                      <a:round/>
                      <a:headEnd type="none" w="med" len="med"/>
                      <a:tailEnd type="none" w="med" len="med"/>
                    </a:lnL>
                    <a:lnR w="12700" cmpd="sng">
                      <a:noFill/>
                      <a:prstDash val="soli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903993"/>
                  </a:ext>
                </a:extLst>
              </a:tr>
            </a:tbl>
          </a:graphicData>
        </a:graphic>
      </p:graphicFrame>
    </p:spTree>
    <p:extLst>
      <p:ext uri="{BB962C8B-B14F-4D97-AF65-F5344CB8AC3E}">
        <p14:creationId xmlns:p14="http://schemas.microsoft.com/office/powerpoint/2010/main" val="249725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Key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 1">
            <a:extLst>
              <a:ext uri="{FF2B5EF4-FFF2-40B4-BE49-F238E27FC236}">
                <a16:creationId xmlns:a16="http://schemas.microsoft.com/office/drawing/2014/main" id="{AF80DB5B-945D-C44D-B205-E4AA4B0618D2}"/>
              </a:ext>
            </a:extLst>
          </p:cNvPr>
          <p:cNvGraphicFramePr>
            <a:graphicFrameLocks noGrp="1"/>
          </p:cNvGraphicFramePr>
          <p:nvPr/>
        </p:nvGraphicFramePr>
        <p:xfrm>
          <a:off x="792000" y="1455738"/>
          <a:ext cx="7560000" cy="2464200"/>
        </p:xfrm>
        <a:graphic>
          <a:graphicData uri="http://schemas.openxmlformats.org/drawingml/2006/table">
            <a:tbl>
              <a:tblPr firstRow="1" firstCol="1" bandRow="1"/>
              <a:tblGrid>
                <a:gridCol w="3780000">
                  <a:extLst>
                    <a:ext uri="{9D8B030D-6E8A-4147-A177-3AD203B41FA5}">
                      <a16:colId xmlns:a16="http://schemas.microsoft.com/office/drawing/2014/main" val="1967071129"/>
                    </a:ext>
                  </a:extLst>
                </a:gridCol>
                <a:gridCol w="3780000">
                  <a:extLst>
                    <a:ext uri="{9D8B030D-6E8A-4147-A177-3AD203B41FA5}">
                      <a16:colId xmlns:a16="http://schemas.microsoft.com/office/drawing/2014/main" val="3839186948"/>
                    </a:ext>
                  </a:extLst>
                </a:gridCol>
              </a:tblGrid>
              <a:tr h="324000">
                <a:tc>
                  <a:txBody>
                    <a:bodyPr/>
                    <a:lstStyle/>
                    <a:p>
                      <a:pPr>
                        <a:spcAft>
                          <a:spcPts val="0"/>
                        </a:spcAft>
                      </a:pPr>
                      <a:r>
                        <a:rPr lang="en-GB" sz="900" b="1" i="0" u="none">
                          <a:solidFill>
                            <a:schemeClr val="bg1"/>
                          </a:solidFill>
                          <a:effectLst/>
                          <a:latin typeface="Montserrat SemiBold" pitchFamily="2" charset="77"/>
                        </a:rPr>
                        <a:t>Ethical principle</a:t>
                      </a:r>
                      <a:endParaRPr lang="en-GB" sz="900" b="1" i="0" u="none">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108000" marR="65160" marT="144000" marB="144000"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tc>
                  <a:txBody>
                    <a:bodyPr/>
                    <a:lstStyle/>
                    <a:p>
                      <a:pPr>
                        <a:spcAft>
                          <a:spcPts val="0"/>
                        </a:spcAft>
                      </a:pPr>
                      <a:r>
                        <a:rPr lang="en-GB" sz="900" b="1" i="0" u="none">
                          <a:solidFill>
                            <a:schemeClr val="bg1"/>
                          </a:solidFill>
                          <a:effectLst/>
                          <a:latin typeface="Montserrat SemiBold" pitchFamily="2" charset="77"/>
                        </a:rPr>
                        <a:t>Application</a:t>
                      </a:r>
                    </a:p>
                  </a:txBody>
                  <a:tcPr marL="108000" marR="65160" marT="144000" marB="144000" anchor="ctr">
                    <a:lnL w="63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649906907"/>
                  </a:ext>
                </a:extLst>
              </a:tr>
              <a:tr h="324000">
                <a:tc>
                  <a:txBody>
                    <a:bodyPr/>
                    <a:lstStyle/>
                    <a:p>
                      <a:pPr>
                        <a:spcAft>
                          <a:spcPts val="0"/>
                        </a:spcAft>
                      </a:pPr>
                      <a:r>
                        <a:rPr lang="en-GB" sz="800" b="1" i="0">
                          <a:solidFill>
                            <a:srgbClr val="204669"/>
                          </a:solidFill>
                          <a:effectLst/>
                          <a:latin typeface="Montserrat SemiBold" pitchFamily="2" charset="77"/>
                        </a:rPr>
                        <a:t>Do No Harm</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No harm should be done to participants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Beyond this, benefit should also be gained from participation in research. Common questions researchers ask themselves include: Should this be a social or a personal benefit? Who should decide what the benefit should be? </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Research should be necessary and meaningful – the research should be unique and it should contribute to the greater good </a:t>
                      </a:r>
                    </a:p>
                  </a:txBody>
                  <a:tcPr marL="108000" marR="65160" marT="144000" marB="144000">
                    <a:lnL w="12700" cmpd="sng">
                      <a:noFill/>
                      <a:prstDash val="solid"/>
                    </a:lnL>
                    <a:lnR w="6350" cap="flat" cmpd="sng" algn="ctr">
                      <a:solidFill>
                        <a:srgbClr val="2F9C67"/>
                      </a:solidFill>
                      <a:prstDash val="solid"/>
                      <a:round/>
                      <a:headEnd type="none" w="med" len="med"/>
                      <a:tailEnd type="none" w="med" len="me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a:solidFill>
                            <a:srgbClr val="204669"/>
                          </a:solidFill>
                          <a:effectLst/>
                          <a:latin typeface="Montserrat SemiBold" pitchFamily="2" charset="77"/>
                        </a:rPr>
                        <a:t>Assessment of risks and benefits</a:t>
                      </a: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nature of risks and benefits should be assessed in a step-by-step way. </a:t>
                      </a: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‘Risk’ can be defined as: the probability of harm or injury (physical, psychological, social or economic) occurring as a result of participation in research.</a:t>
                      </a: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potential benefit of the work should outweigh the probability and severity of risks. </a:t>
                      </a: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More information </a:t>
                      </a:r>
                      <a:r>
                        <a:rPr lang="en-US" sz="800" b="0" i="0" u="sng">
                          <a:solidFill>
                            <a:srgbClr val="204669"/>
                          </a:solidFill>
                          <a:effectLst/>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https://www.research.uci.edu/compliance/human-research-protections/irb-members/assessing-risks-and-benefits.html </a:t>
                      </a:r>
                      <a:endParaRPr lang="en-US" sz="800" b="0" i="0" u="sng">
                        <a:solidFill>
                          <a:srgbClr val="204669"/>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108000" marR="65160" marT="144000" marB="144000">
                    <a:lnL w="6350" cap="flat" cmpd="sng" algn="ctr">
                      <a:solidFill>
                        <a:srgbClr val="2F9C67"/>
                      </a:solidFill>
                      <a:prstDash val="solid"/>
                      <a:round/>
                      <a:headEnd type="none" w="med" len="med"/>
                      <a:tailEnd type="none" w="med" len="med"/>
                    </a:lnL>
                    <a:lnR w="12700" cmpd="sng">
                      <a:noFill/>
                      <a:prstDash val="soli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903993"/>
                  </a:ext>
                </a:extLst>
              </a:tr>
              <a:tr h="324000">
                <a:tc>
                  <a:txBody>
                    <a:bodyPr/>
                    <a:lstStyle/>
                    <a:p>
                      <a:pPr>
                        <a:spcAft>
                          <a:spcPts val="0"/>
                        </a:spcAft>
                      </a:pPr>
                      <a:r>
                        <a:rPr lang="en-GB" sz="800" b="1" i="0">
                          <a:solidFill>
                            <a:srgbClr val="204669"/>
                          </a:solidFill>
                          <a:effectLst/>
                          <a:latin typeface="Montserrat SemiBold" pitchFamily="2" charset="77"/>
                        </a:rPr>
                        <a:t>Justice</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Treat people equally, fairly and respect their rights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The risks of research should be negligible</a:t>
                      </a:r>
                    </a:p>
                  </a:txBody>
                  <a:tcPr marL="108000" marR="65160" marT="144000" marB="144000">
                    <a:lnL w="12700" cmpd="sng">
                      <a:noFill/>
                      <a:prstDash val="soli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a:solidFill>
                            <a:srgbClr val="204669"/>
                          </a:solidFill>
                          <a:effectLst/>
                          <a:latin typeface="Montserrat SemiBold" pitchFamily="2" charset="77"/>
                        </a:rPr>
                        <a:t>Selection of participants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In participant selection, wherever you can include a wide range of people; think about gender, ethnicity, and marginalized groups</a:t>
                      </a:r>
                    </a:p>
                  </a:txBody>
                  <a:tcPr marL="108000" marR="65160" marT="144000" marB="144000">
                    <a:lnL w="6350" cap="flat" cmpd="sng" algn="ctr">
                      <a:solidFill>
                        <a:srgbClr val="2F9C67"/>
                      </a:solidFill>
                      <a:prstDash val="solid"/>
                      <a:round/>
                      <a:headEnd type="none" w="med" len="med"/>
                      <a:tailEnd type="none" w="med" len="med"/>
                    </a:lnL>
                    <a:lnR w="12700" cmpd="sng">
                      <a:noFill/>
                      <a:prstDash val="soli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6537007"/>
                  </a:ext>
                </a:extLst>
              </a:tr>
            </a:tbl>
          </a:graphicData>
        </a:graphic>
      </p:graphicFrame>
    </p:spTree>
    <p:extLst>
      <p:ext uri="{BB962C8B-B14F-4D97-AF65-F5344CB8AC3E}">
        <p14:creationId xmlns:p14="http://schemas.microsoft.com/office/powerpoint/2010/main" val="69287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Humanitarian settings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C826D2C4-1FD4-604D-A3F9-151F1355E538}"/>
              </a:ext>
            </a:extLst>
          </p:cNvPr>
          <p:cNvGrpSpPr/>
          <p:nvPr/>
        </p:nvGrpSpPr>
        <p:grpSpPr>
          <a:xfrm>
            <a:off x="2674257" y="1064149"/>
            <a:ext cx="3795485" cy="592976"/>
            <a:chOff x="3497943" y="1064149"/>
            <a:chExt cx="3795485" cy="592976"/>
          </a:xfrm>
        </p:grpSpPr>
        <p:sp>
          <p:nvSpPr>
            <p:cNvPr id="38" name="Rectangle 37">
              <a:extLst>
                <a:ext uri="{FF2B5EF4-FFF2-40B4-BE49-F238E27FC236}">
                  <a16:creationId xmlns:a16="http://schemas.microsoft.com/office/drawing/2014/main" id="{78022C56-4B4A-0F47-9D6C-60B35609DAC1}"/>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19" name="Rectangle 18">
              <a:extLst>
                <a:ext uri="{FF2B5EF4-FFF2-40B4-BE49-F238E27FC236}">
                  <a16:creationId xmlns:a16="http://schemas.microsoft.com/office/drawing/2014/main" id="{ECABA9C3-46D9-D347-9395-AFB1A1945C10}"/>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Power differences</a:t>
              </a:r>
            </a:p>
          </p:txBody>
        </p:sp>
      </p:grpSp>
      <p:grpSp>
        <p:nvGrpSpPr>
          <p:cNvPr id="39" name="Groupe 38">
            <a:extLst>
              <a:ext uri="{FF2B5EF4-FFF2-40B4-BE49-F238E27FC236}">
                <a16:creationId xmlns:a16="http://schemas.microsoft.com/office/drawing/2014/main" id="{AECCDB5E-877D-0846-A9F6-13E0A6E51CB2}"/>
              </a:ext>
            </a:extLst>
          </p:cNvPr>
          <p:cNvGrpSpPr/>
          <p:nvPr/>
        </p:nvGrpSpPr>
        <p:grpSpPr>
          <a:xfrm>
            <a:off x="2674257" y="1765085"/>
            <a:ext cx="3795485" cy="592976"/>
            <a:chOff x="3497943" y="1064149"/>
            <a:chExt cx="3795485" cy="592976"/>
          </a:xfrm>
        </p:grpSpPr>
        <p:sp>
          <p:nvSpPr>
            <p:cNvPr id="40" name="Rectangle 39">
              <a:extLst>
                <a:ext uri="{FF2B5EF4-FFF2-40B4-BE49-F238E27FC236}">
                  <a16:creationId xmlns:a16="http://schemas.microsoft.com/office/drawing/2014/main" id="{3E52B2F5-4D68-1F42-B7FB-5E9417692425}"/>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1" name="Rectangle 40">
              <a:extLst>
                <a:ext uri="{FF2B5EF4-FFF2-40B4-BE49-F238E27FC236}">
                  <a16:creationId xmlns:a16="http://schemas.microsoft.com/office/drawing/2014/main" id="{8074642B-35B1-0C4D-90F1-372FF30282FC}"/>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Research independent of assistance</a:t>
              </a:r>
            </a:p>
          </p:txBody>
        </p:sp>
      </p:grpSp>
      <p:grpSp>
        <p:nvGrpSpPr>
          <p:cNvPr id="42" name="Groupe 41">
            <a:extLst>
              <a:ext uri="{FF2B5EF4-FFF2-40B4-BE49-F238E27FC236}">
                <a16:creationId xmlns:a16="http://schemas.microsoft.com/office/drawing/2014/main" id="{89DD6359-183D-1041-B34E-52C06740AF09}"/>
              </a:ext>
            </a:extLst>
          </p:cNvPr>
          <p:cNvGrpSpPr/>
          <p:nvPr/>
        </p:nvGrpSpPr>
        <p:grpSpPr>
          <a:xfrm>
            <a:off x="2674257" y="2466021"/>
            <a:ext cx="3795485" cy="592976"/>
            <a:chOff x="3497943" y="1064149"/>
            <a:chExt cx="3795485" cy="592976"/>
          </a:xfrm>
        </p:grpSpPr>
        <p:sp>
          <p:nvSpPr>
            <p:cNvPr id="43" name="Rectangle 42">
              <a:extLst>
                <a:ext uri="{FF2B5EF4-FFF2-40B4-BE49-F238E27FC236}">
                  <a16:creationId xmlns:a16="http://schemas.microsoft.com/office/drawing/2014/main" id="{94B6EB69-D0E3-D14E-B3B4-A674E5F36FDC}"/>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4" name="Rectangle 43">
              <a:extLst>
                <a:ext uri="{FF2B5EF4-FFF2-40B4-BE49-F238E27FC236}">
                  <a16:creationId xmlns:a16="http://schemas.microsoft.com/office/drawing/2014/main" id="{A0624FA9-4787-1A49-AB51-1F405CFBF288}"/>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Privacy</a:t>
              </a:r>
            </a:p>
          </p:txBody>
        </p:sp>
      </p:grpSp>
      <p:grpSp>
        <p:nvGrpSpPr>
          <p:cNvPr id="45" name="Groupe 44">
            <a:extLst>
              <a:ext uri="{FF2B5EF4-FFF2-40B4-BE49-F238E27FC236}">
                <a16:creationId xmlns:a16="http://schemas.microsoft.com/office/drawing/2014/main" id="{4EA7B160-C027-C348-91DE-B733F9F15241}"/>
              </a:ext>
            </a:extLst>
          </p:cNvPr>
          <p:cNvGrpSpPr/>
          <p:nvPr/>
        </p:nvGrpSpPr>
        <p:grpSpPr>
          <a:xfrm>
            <a:off x="2674257" y="3166957"/>
            <a:ext cx="3795485" cy="592976"/>
            <a:chOff x="3497943" y="1064149"/>
            <a:chExt cx="3795485" cy="592976"/>
          </a:xfrm>
        </p:grpSpPr>
        <p:sp>
          <p:nvSpPr>
            <p:cNvPr id="46" name="Rectangle 45">
              <a:extLst>
                <a:ext uri="{FF2B5EF4-FFF2-40B4-BE49-F238E27FC236}">
                  <a16:creationId xmlns:a16="http://schemas.microsoft.com/office/drawing/2014/main" id="{8C11136C-8B48-764C-905C-9DD839C9539D}"/>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7" name="Rectangle 46">
              <a:extLst>
                <a:ext uri="{FF2B5EF4-FFF2-40B4-BE49-F238E27FC236}">
                  <a16:creationId xmlns:a16="http://schemas.microsoft.com/office/drawing/2014/main" id="{03A0350F-9AAA-DD44-98B1-3EAA0F141109}"/>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Secure data storage</a:t>
              </a:r>
            </a:p>
          </p:txBody>
        </p:sp>
      </p:grpSp>
      <p:grpSp>
        <p:nvGrpSpPr>
          <p:cNvPr id="48" name="Groupe 47">
            <a:extLst>
              <a:ext uri="{FF2B5EF4-FFF2-40B4-BE49-F238E27FC236}">
                <a16:creationId xmlns:a16="http://schemas.microsoft.com/office/drawing/2014/main" id="{0C5CB1AA-1B6D-D04D-B6E4-B66CBE1EFD75}"/>
              </a:ext>
            </a:extLst>
          </p:cNvPr>
          <p:cNvGrpSpPr/>
          <p:nvPr/>
        </p:nvGrpSpPr>
        <p:grpSpPr>
          <a:xfrm>
            <a:off x="2674257" y="3867894"/>
            <a:ext cx="3795485" cy="592976"/>
            <a:chOff x="3497943" y="1064149"/>
            <a:chExt cx="3795485" cy="592976"/>
          </a:xfrm>
        </p:grpSpPr>
        <p:sp>
          <p:nvSpPr>
            <p:cNvPr id="49" name="Rectangle 48">
              <a:extLst>
                <a:ext uri="{FF2B5EF4-FFF2-40B4-BE49-F238E27FC236}">
                  <a16:creationId xmlns:a16="http://schemas.microsoft.com/office/drawing/2014/main" id="{27863417-1C3A-B24E-862D-0CE4F1EB65AD}"/>
                </a:ext>
              </a:extLst>
            </p:cNvPr>
            <p:cNvSpPr/>
            <p:nvPr/>
          </p:nvSpPr>
          <p:spPr>
            <a:xfrm>
              <a:off x="3497943" y="1254350"/>
              <a:ext cx="3795485" cy="402775"/>
            </a:xfrm>
            <a:prstGeom prst="rect">
              <a:avLst/>
            </a:prstGeom>
            <a:no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50" name="Rectangle 49">
              <a:extLst>
                <a:ext uri="{FF2B5EF4-FFF2-40B4-BE49-F238E27FC236}">
                  <a16:creationId xmlns:a16="http://schemas.microsoft.com/office/drawing/2014/main" id="{15BD9953-FC82-1042-A68C-C1BAD750295E}"/>
                </a:ext>
              </a:extLst>
            </p:cNvPr>
            <p:cNvSpPr/>
            <p:nvPr/>
          </p:nvSpPr>
          <p:spPr>
            <a:xfrm>
              <a:off x="3702008" y="10641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a:t>
              </a:r>
            </a:p>
          </p:txBody>
        </p:sp>
      </p:grpSp>
    </p:spTree>
    <p:extLst>
      <p:ext uri="{BB962C8B-B14F-4D97-AF65-F5344CB8AC3E}">
        <p14:creationId xmlns:p14="http://schemas.microsoft.com/office/powerpoint/2010/main" val="73749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52400" y="152400"/>
            <a:ext cx="6900" cy="219987"/>
          </a:xfrm>
          <a:prstGeom prst="rect">
            <a:avLst/>
          </a:prstGeom>
          <a:noFill/>
          <a:ln>
            <a:noFill/>
          </a:ln>
        </p:spPr>
      </p:pic>
      <p:graphicFrame>
        <p:nvGraphicFramePr>
          <p:cNvPr id="2" name="Diagram 1">
            <a:extLst>
              <a:ext uri="{FF2B5EF4-FFF2-40B4-BE49-F238E27FC236}">
                <a16:creationId xmlns:a16="http://schemas.microsoft.com/office/drawing/2014/main" id="{73CA6E85-B45D-DD48-9135-CFC66FB410A7}"/>
              </a:ext>
            </a:extLst>
          </p:cNvPr>
          <p:cNvGraphicFramePr/>
          <p:nvPr>
            <p:extLst>
              <p:ext uri="{D42A27DB-BD31-4B8C-83A1-F6EECF244321}">
                <p14:modId xmlns:p14="http://schemas.microsoft.com/office/powerpoint/2010/main" val="4272027670"/>
              </p:ext>
            </p:extLst>
          </p:nvPr>
        </p:nvGraphicFramePr>
        <p:xfrm>
          <a:off x="1513744" y="981686"/>
          <a:ext cx="6547945" cy="34843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Google Shape;70;p14">
            <a:extLst>
              <a:ext uri="{FF2B5EF4-FFF2-40B4-BE49-F238E27FC236}">
                <a16:creationId xmlns:a16="http://schemas.microsoft.com/office/drawing/2014/main" id="{AD66D060-8C79-4C46-8A6C-45D4BEC5128A}"/>
              </a:ext>
            </a:extLst>
          </p:cNvPr>
          <p:cNvSpPr txBox="1"/>
          <p:nvPr/>
        </p:nvSpPr>
        <p:spPr>
          <a:xfrm>
            <a:off x="711103" y="4536250"/>
            <a:ext cx="8867933" cy="369302"/>
          </a:xfrm>
          <a:prstGeom prst="rect">
            <a:avLst/>
          </a:prstGeom>
          <a:noFill/>
          <a:ln>
            <a:noFill/>
          </a:ln>
        </p:spPr>
        <p:txBody>
          <a:bodyPr spcFirstLastPara="1" wrap="square" lIns="91425" tIns="91425" rIns="91425" bIns="91425" anchor="t" anchorCtr="0">
            <a:spAutoFit/>
          </a:bodyPr>
          <a:lstStyle/>
          <a:p>
            <a:pPr lvl="0"/>
            <a:r>
              <a:rPr lang="en-GB" sz="1200" b="1" dirty="0">
                <a:solidFill>
                  <a:schemeClr val="accent5">
                    <a:lumMod val="50000"/>
                  </a:schemeClr>
                </a:solidFill>
                <a:latin typeface="Montserrat" pitchFamily="2" charset="77"/>
              </a:rPr>
              <a:t>Ethical Review Board (ERB)</a:t>
            </a:r>
            <a:endParaRPr sz="1200" b="1" dirty="0">
              <a:solidFill>
                <a:schemeClr val="accent5">
                  <a:lumMod val="50000"/>
                </a:schemeClr>
              </a:solidFill>
              <a:latin typeface="Montserrat" pitchFamily="2" charset="77"/>
            </a:endParaRPr>
          </a:p>
        </p:txBody>
      </p:sp>
      <p:sp>
        <p:nvSpPr>
          <p:cNvPr id="3" name="Titre 2">
            <a:extLst>
              <a:ext uri="{FF2B5EF4-FFF2-40B4-BE49-F238E27FC236}">
                <a16:creationId xmlns:a16="http://schemas.microsoft.com/office/drawing/2014/main" id="{F239E840-6E82-5243-B065-AFF03A6A0869}"/>
              </a:ext>
            </a:extLst>
          </p:cNvPr>
          <p:cNvSpPr>
            <a:spLocks noGrp="1"/>
          </p:cNvSpPr>
          <p:nvPr>
            <p:ph type="title"/>
          </p:nvPr>
        </p:nvSpPr>
        <p:spPr/>
        <p:txBody>
          <a:bodyPr/>
          <a:lstStyle/>
          <a:p>
            <a:r>
              <a:rPr lang="fr-FR"/>
              <a:t>Ethical approval processes</a:t>
            </a:r>
          </a:p>
        </p:txBody>
      </p:sp>
    </p:spTree>
    <p:extLst>
      <p:ext uri="{BB962C8B-B14F-4D97-AF65-F5344CB8AC3E}">
        <p14:creationId xmlns:p14="http://schemas.microsoft.com/office/powerpoint/2010/main" val="127184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52400" y="152400"/>
            <a:ext cx="6900" cy="219987"/>
          </a:xfrm>
          <a:prstGeom prst="rect">
            <a:avLst/>
          </a:prstGeom>
          <a:noFill/>
          <a:ln>
            <a:noFill/>
          </a:ln>
        </p:spPr>
      </p:pic>
      <p:sp>
        <p:nvSpPr>
          <p:cNvPr id="9" name="Google Shape;70;p14">
            <a:extLst>
              <a:ext uri="{FF2B5EF4-FFF2-40B4-BE49-F238E27FC236}">
                <a16:creationId xmlns:a16="http://schemas.microsoft.com/office/drawing/2014/main" id="{AD66D060-8C79-4C46-8A6C-45D4BEC5128A}"/>
              </a:ext>
            </a:extLst>
          </p:cNvPr>
          <p:cNvSpPr txBox="1"/>
          <p:nvPr/>
        </p:nvSpPr>
        <p:spPr>
          <a:xfrm>
            <a:off x="963103" y="3621850"/>
            <a:ext cx="2838497" cy="369302"/>
          </a:xfrm>
          <a:prstGeom prst="rect">
            <a:avLst/>
          </a:prstGeom>
          <a:noFill/>
          <a:ln>
            <a:noFill/>
          </a:ln>
        </p:spPr>
        <p:txBody>
          <a:bodyPr spcFirstLastPara="1" wrap="square" lIns="91425" tIns="91425" rIns="91425" bIns="91425" anchor="t" anchorCtr="0">
            <a:spAutoFit/>
          </a:bodyPr>
          <a:lstStyle/>
          <a:p>
            <a:pPr lvl="0"/>
            <a:r>
              <a:rPr lang="en-GB" sz="1200" b="1" dirty="0">
                <a:solidFill>
                  <a:schemeClr val="accent5">
                    <a:lumMod val="50000"/>
                  </a:schemeClr>
                </a:solidFill>
                <a:latin typeface="Montserrat" pitchFamily="2" charset="77"/>
              </a:rPr>
              <a:t>ETHICAL REVIEW BOARD (ERB)</a:t>
            </a:r>
          </a:p>
        </p:txBody>
      </p:sp>
      <p:sp>
        <p:nvSpPr>
          <p:cNvPr id="3" name="Titre 2">
            <a:extLst>
              <a:ext uri="{FF2B5EF4-FFF2-40B4-BE49-F238E27FC236}">
                <a16:creationId xmlns:a16="http://schemas.microsoft.com/office/drawing/2014/main" id="{F239E840-6E82-5243-B065-AFF03A6A0869}"/>
              </a:ext>
            </a:extLst>
          </p:cNvPr>
          <p:cNvSpPr>
            <a:spLocks noGrp="1"/>
          </p:cNvSpPr>
          <p:nvPr>
            <p:ph type="title"/>
          </p:nvPr>
        </p:nvSpPr>
        <p:spPr/>
        <p:txBody>
          <a:bodyPr/>
          <a:lstStyle/>
          <a:p>
            <a:r>
              <a:rPr lang="fr-FR"/>
              <a:t>Ethical approval processes</a:t>
            </a:r>
          </a:p>
        </p:txBody>
      </p:sp>
      <p:grpSp>
        <p:nvGrpSpPr>
          <p:cNvPr id="8" name="Groupe 7">
            <a:extLst>
              <a:ext uri="{FF2B5EF4-FFF2-40B4-BE49-F238E27FC236}">
                <a16:creationId xmlns:a16="http://schemas.microsoft.com/office/drawing/2014/main" id="{72F17ECB-3ECA-A34B-8B8C-F4A26A8F1009}"/>
              </a:ext>
            </a:extLst>
          </p:cNvPr>
          <p:cNvGrpSpPr/>
          <p:nvPr/>
        </p:nvGrpSpPr>
        <p:grpSpPr>
          <a:xfrm>
            <a:off x="1044975" y="1650062"/>
            <a:ext cx="6894047" cy="1820338"/>
            <a:chOff x="1044975" y="1650062"/>
            <a:chExt cx="6894047" cy="1820338"/>
          </a:xfrm>
        </p:grpSpPr>
        <p:pic>
          <p:nvPicPr>
            <p:cNvPr id="5" name="Image 4">
              <a:extLst>
                <a:ext uri="{FF2B5EF4-FFF2-40B4-BE49-F238E27FC236}">
                  <a16:creationId xmlns:a16="http://schemas.microsoft.com/office/drawing/2014/main" id="{568DD0B6-F0F5-5F43-8197-D6D7849688FD}"/>
                </a:ext>
              </a:extLst>
            </p:cNvPr>
            <p:cNvPicPr>
              <a:picLocks noChangeAspect="1"/>
            </p:cNvPicPr>
            <p:nvPr/>
          </p:nvPicPr>
          <p:blipFill>
            <a:blip r:embed="rId4"/>
            <a:stretch>
              <a:fillRect/>
            </a:stretch>
          </p:blipFill>
          <p:spPr>
            <a:xfrm>
              <a:off x="1044975" y="1650062"/>
              <a:ext cx="6894047" cy="1820338"/>
            </a:xfrm>
            <a:prstGeom prst="rect">
              <a:avLst/>
            </a:prstGeom>
          </p:spPr>
        </p:pic>
        <p:sp>
          <p:nvSpPr>
            <p:cNvPr id="6" name="Rectangle 5">
              <a:extLst>
                <a:ext uri="{FF2B5EF4-FFF2-40B4-BE49-F238E27FC236}">
                  <a16:creationId xmlns:a16="http://schemas.microsoft.com/office/drawing/2014/main" id="{70E87105-89A0-FF47-B53C-67E3EF252DA3}"/>
                </a:ext>
              </a:extLst>
            </p:cNvPr>
            <p:cNvSpPr/>
            <p:nvPr/>
          </p:nvSpPr>
          <p:spPr>
            <a:xfrm>
              <a:off x="1288801" y="2366544"/>
              <a:ext cx="1339200" cy="400110"/>
            </a:xfrm>
            <a:prstGeom prst="rect">
              <a:avLst/>
            </a:prstGeom>
          </p:spPr>
          <p:txBody>
            <a:bodyPr wrap="square">
              <a:spAutoFit/>
            </a:bodyPr>
            <a:lstStyle/>
            <a:p>
              <a:pPr lvl="0" algn="ctr"/>
              <a:r>
                <a:rPr lang="en-US" sz="1000" dirty="0">
                  <a:solidFill>
                    <a:srgbClr val="2F9C67"/>
                  </a:solidFill>
                  <a:latin typeface="Montserrat Light" pitchFamily="2" charset="77"/>
                </a:rPr>
                <a:t>UNIVERSITY REVIEW BOARDS</a:t>
              </a:r>
            </a:p>
          </p:txBody>
        </p:sp>
        <p:sp>
          <p:nvSpPr>
            <p:cNvPr id="10" name="Rectangle 9">
              <a:extLst>
                <a:ext uri="{FF2B5EF4-FFF2-40B4-BE49-F238E27FC236}">
                  <a16:creationId xmlns:a16="http://schemas.microsoft.com/office/drawing/2014/main" id="{C9432C10-CBAF-0E4F-9BE5-B5C0E4CDCD7A}"/>
                </a:ext>
              </a:extLst>
            </p:cNvPr>
            <p:cNvSpPr/>
            <p:nvPr/>
          </p:nvSpPr>
          <p:spPr>
            <a:xfrm>
              <a:off x="2987832" y="2289600"/>
              <a:ext cx="1332168" cy="553998"/>
            </a:xfrm>
            <a:prstGeom prst="rect">
              <a:avLst/>
            </a:prstGeom>
          </p:spPr>
          <p:txBody>
            <a:bodyPr wrap="square">
              <a:spAutoFit/>
            </a:bodyPr>
            <a:lstStyle/>
            <a:p>
              <a:pPr lvl="0" algn="ctr"/>
              <a:r>
                <a:rPr lang="en-US" sz="1000" dirty="0">
                  <a:solidFill>
                    <a:srgbClr val="204669"/>
                  </a:solidFill>
                  <a:latin typeface="Montserrat Light" pitchFamily="2" charset="77"/>
                </a:rPr>
                <a:t>INSTITUTIONAL/</a:t>
              </a:r>
              <a:br>
                <a:rPr lang="en-US" sz="1000" dirty="0">
                  <a:solidFill>
                    <a:srgbClr val="204669"/>
                  </a:solidFill>
                  <a:latin typeface="Montserrat Light" pitchFamily="2" charset="77"/>
                </a:rPr>
              </a:br>
              <a:r>
                <a:rPr lang="en-US" sz="1000" dirty="0">
                  <a:solidFill>
                    <a:srgbClr val="204669"/>
                  </a:solidFill>
                  <a:latin typeface="Montserrat Light" pitchFamily="2" charset="77"/>
                </a:rPr>
                <a:t>AGENCY REVIEW BOARDS</a:t>
              </a:r>
            </a:p>
          </p:txBody>
        </p:sp>
        <p:sp>
          <p:nvSpPr>
            <p:cNvPr id="11" name="Rectangle 10">
              <a:extLst>
                <a:ext uri="{FF2B5EF4-FFF2-40B4-BE49-F238E27FC236}">
                  <a16:creationId xmlns:a16="http://schemas.microsoft.com/office/drawing/2014/main" id="{70DCFFA6-B0CC-8343-9BC3-028CBA3A1DCF}"/>
                </a:ext>
              </a:extLst>
            </p:cNvPr>
            <p:cNvSpPr/>
            <p:nvPr/>
          </p:nvSpPr>
          <p:spPr>
            <a:xfrm>
              <a:off x="4651200" y="2289600"/>
              <a:ext cx="1396984" cy="553998"/>
            </a:xfrm>
            <a:prstGeom prst="rect">
              <a:avLst/>
            </a:prstGeom>
          </p:spPr>
          <p:txBody>
            <a:bodyPr wrap="square">
              <a:spAutoFit/>
            </a:bodyPr>
            <a:lstStyle/>
            <a:p>
              <a:pPr lvl="0" algn="ctr"/>
              <a:r>
                <a:rPr lang="en-US" sz="1000" dirty="0">
                  <a:solidFill>
                    <a:srgbClr val="FCCF9E"/>
                  </a:solidFill>
                  <a:latin typeface="Montserrat Light" pitchFamily="2" charset="77"/>
                </a:rPr>
                <a:t>NATIONAL/</a:t>
              </a:r>
              <a:br>
                <a:rPr lang="en-US" sz="1000" dirty="0">
                  <a:solidFill>
                    <a:srgbClr val="FCCF9E"/>
                  </a:solidFill>
                  <a:latin typeface="Montserrat Light" pitchFamily="2" charset="77"/>
                </a:rPr>
              </a:br>
              <a:r>
                <a:rPr lang="en-US" sz="1000" dirty="0">
                  <a:solidFill>
                    <a:srgbClr val="FCCF9E"/>
                  </a:solidFill>
                  <a:latin typeface="Montserrat Light" pitchFamily="2" charset="77"/>
                </a:rPr>
                <a:t>GOVERNMENTAL REVIEW BOARDS</a:t>
              </a:r>
            </a:p>
          </p:txBody>
        </p:sp>
        <p:sp>
          <p:nvSpPr>
            <p:cNvPr id="12" name="Rectangle 11">
              <a:extLst>
                <a:ext uri="{FF2B5EF4-FFF2-40B4-BE49-F238E27FC236}">
                  <a16:creationId xmlns:a16="http://schemas.microsoft.com/office/drawing/2014/main" id="{5B475BFB-6589-3B45-B0EB-8021E771ACCB}"/>
                </a:ext>
              </a:extLst>
            </p:cNvPr>
            <p:cNvSpPr/>
            <p:nvPr/>
          </p:nvSpPr>
          <p:spPr>
            <a:xfrm>
              <a:off x="6400800" y="2366544"/>
              <a:ext cx="1260000" cy="400110"/>
            </a:xfrm>
            <a:prstGeom prst="rect">
              <a:avLst/>
            </a:prstGeom>
          </p:spPr>
          <p:txBody>
            <a:bodyPr wrap="square">
              <a:spAutoFit/>
            </a:bodyPr>
            <a:lstStyle/>
            <a:p>
              <a:pPr lvl="0" algn="ctr"/>
              <a:r>
                <a:rPr lang="en-US" sz="1000" dirty="0">
                  <a:solidFill>
                    <a:srgbClr val="7B6A67"/>
                  </a:solidFill>
                  <a:latin typeface="Montserrat Light" pitchFamily="2" charset="77"/>
                </a:rPr>
                <a:t>COMMUNITY APPROVAL</a:t>
              </a:r>
            </a:p>
          </p:txBody>
        </p:sp>
      </p:grpSp>
    </p:spTree>
    <p:extLst>
      <p:ext uri="{BB962C8B-B14F-4D97-AF65-F5344CB8AC3E}">
        <p14:creationId xmlns:p14="http://schemas.microsoft.com/office/powerpoint/2010/main" val="355922274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1081</TotalTime>
  <Words>1185</Words>
  <Application>Microsoft Macintosh PowerPoint</Application>
  <PresentationFormat>Affichage à l'écran (16:9)</PresentationFormat>
  <Paragraphs>108</Paragraphs>
  <Slides>15</Slides>
  <Notes>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15</vt:i4>
      </vt:variant>
    </vt:vector>
  </HeadingPairs>
  <TitlesOfParts>
    <vt:vector size="26" baseType="lpstr">
      <vt:lpstr>Arial</vt:lpstr>
      <vt:lpstr>Calibri</vt:lpstr>
      <vt:lpstr>Calibri Light</vt:lpstr>
      <vt:lpstr>Montserrat</vt:lpstr>
      <vt:lpstr>Montserrat Light</vt:lpstr>
      <vt:lpstr>Montserrat SemiBold</vt:lpstr>
      <vt:lpstr>Open Sans Light</vt:lpstr>
      <vt:lpstr>Open Sans Semibold</vt:lpstr>
      <vt:lpstr>OpenSans-Light</vt:lpstr>
      <vt:lpstr>Thème Office</vt:lpstr>
      <vt:lpstr>Conception personnalisée</vt:lpstr>
      <vt:lpstr>Présentation PowerPoint</vt:lpstr>
      <vt:lpstr>LEARNING OUTCOMES</vt:lpstr>
      <vt:lpstr>Key questions in social science research</vt:lpstr>
      <vt:lpstr>Key ethical principles</vt:lpstr>
      <vt:lpstr>Key ethical principles</vt:lpstr>
      <vt:lpstr>Key ethical principles</vt:lpstr>
      <vt:lpstr>Humanitarian settings</vt:lpstr>
      <vt:lpstr>Ethical approval processes</vt:lpstr>
      <vt:lpstr>Ethical approval processes</vt:lpstr>
      <vt:lpstr>Ethical approval processes</vt:lpstr>
      <vt:lpstr>Community approvals</vt:lpstr>
      <vt:lpstr>Community approvals</vt:lpstr>
      <vt:lpstr>Indigenous health research</vt:lpstr>
      <vt:lpstr>Case example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35</cp:revision>
  <cp:lastPrinted>2022-03-21T12:05:02Z</cp:lastPrinted>
  <dcterms:created xsi:type="dcterms:W3CDTF">2022-03-21T09:09:42Z</dcterms:created>
  <dcterms:modified xsi:type="dcterms:W3CDTF">2022-03-26T10:30:39Z</dcterms:modified>
</cp:coreProperties>
</file>