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9" r:id="rId4"/>
    <p:sldId id="287" r:id="rId5"/>
    <p:sldId id="337" r:id="rId6"/>
    <p:sldId id="339" r:id="rId7"/>
    <p:sldId id="338" r:id="rId8"/>
    <p:sldId id="340" r:id="rId9"/>
    <p:sldId id="341" r:id="rId10"/>
    <p:sldId id="342" r:id="rId11"/>
    <p:sldId id="343" r:id="rId12"/>
    <p:sldId id="32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7" userDrawn="1">
          <p15:clr>
            <a:srgbClr val="A4A3A4"/>
          </p15:clr>
        </p15:guide>
        <p15:guide id="2" pos="46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C67"/>
    <a:srgbClr val="204669"/>
    <a:srgbClr val="7B6A67"/>
    <a:srgbClr val="FCCF9E"/>
    <a:srgbClr val="D90368"/>
    <a:srgbClr val="E4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7"/>
    <p:restoredTop sz="94674"/>
  </p:normalViewPr>
  <p:slideViewPr>
    <p:cSldViewPr snapToGrid="0" snapToObjects="1" showGuides="1">
      <p:cViewPr varScale="1">
        <p:scale>
          <a:sx n="111" d="100"/>
          <a:sy n="111" d="100"/>
        </p:scale>
        <p:origin x="200" y="1064"/>
      </p:cViewPr>
      <p:guideLst>
        <p:guide orient="horz" pos="917"/>
        <p:guide pos="46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5FB7-AE7A-644D-9572-54AB9FD75633}" type="datetimeFigureOut">
              <a:t>12.04.22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CB56-0F3F-C84B-AA86-8857D567A56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5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4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60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01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16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932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8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D6692-9E74-1748-86B6-9B719CAFA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2542CA-5541-AE4A-B08C-9764BCF8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A0A7F-FB23-C447-B19F-DBC9364A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12.04.22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1C4220-015B-2645-B74E-BE85EFAB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48615-2D48-5F46-A0C6-680AB730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17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BEE25-62BF-7148-9070-DF724CB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876274-8257-134A-897A-5EE69877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86C65-CBE5-D24E-B9F2-C7A4DD51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12.04.22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2C822-978E-F240-BF27-E14F2059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4D95C-E195-2D4A-BDAB-5B79A728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29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43E0-B4CF-864B-B165-6D651F2C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1588C8-28FF-6F4F-BE8A-76CCC194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E21ED-418A-D04A-9081-63D6BFAC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12.04.22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806ED8-230D-DC48-8702-BDF6427D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A4A7ED-628A-7E4F-A0F1-62A7C87E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92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D73F2-0F42-0541-B5D2-783DC80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18D4D-BF7B-044C-9C48-0BDC5ED90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E267AC-FE8A-7E4C-899F-9858A95D1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B4026A-2AFC-464A-A94A-BD8CC380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12.04.22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E5A0B-9367-554E-9810-9B9CAFFA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70AC87-3E59-5245-818F-6EF1EEB6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51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7DE961B-0C10-DC4A-A6DC-3B0E4817B522}"/>
              </a:ext>
            </a:extLst>
          </p:cNvPr>
          <p:cNvSpPr/>
          <p:nvPr userDrawn="1"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EC3894-018F-AE43-8A08-58CA159B2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3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01B81-4FE5-C844-8451-CBCCC74E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4439D3-09A9-DD43-85EB-CA58ADCF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CCF8CA-E84C-EC42-A49E-5F4B945F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A9CAEB-4BAA-BB48-96E4-DDD70988F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78AFBD-2BDD-CE46-97A3-824721C3F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1BB9D8-C9AB-A348-86A8-611D2E79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12.04.22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5F3CF2-B8F1-194A-822B-37204783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949FC2-33C6-814D-909C-482A00E4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7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249E9-02A4-A74A-AE5B-35D3CB3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F1FF2F-7A8F-554F-97C4-46619CD2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12.04.22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525FB6-32B3-314B-A206-9AD6ADC4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B15A9-3154-C446-A1B4-169B60C1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76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E80E9-1DAF-BF4E-96E6-61B4888B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967B2-25D3-2B4D-AA82-5755D9E2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6386E7-849A-F140-91AC-1D4D2C9D4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BA54C7-96AB-0047-A82F-7ECA2EAB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12.04.22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314723-D8B2-0C4E-A016-FE5218C4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060E0-0F0B-8546-A9E0-74E2EADD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4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43366-661A-E04B-995E-A25C7617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F15828-2C45-974B-B3DD-2CD868E73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ED4B0C-F372-B74D-BB7E-EAC9867EB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F09FEB-0D05-6443-A7E9-68DDE77B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12.04.22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24F9D-2CE4-CB42-9CBD-35A386D5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A116A9-689B-5D42-ACEC-1F4858B3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12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412EE-9D06-4941-95DA-6228549E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EDC9A3-4DDF-1C4C-8A15-0C94FB96B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FB318-24E1-1448-B1A5-FD95F9BE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12.04.22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747034-436A-4D49-9170-FD889C5B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BDBD06-C1D4-A34B-96BB-65B913A8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235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B3B259-1654-894C-BAC7-37EF10DA8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3C6E0F-AD87-9D41-AC13-A7B48DB05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DC3250-3C12-1B4B-A5E2-07F875DC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12.04.22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D302E2-ABA6-724B-9D77-64EB7CFC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D9FA1-01CC-ED4E-A392-2F73CD07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8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6E275-F756-B54F-B064-666DB29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78E3EE0-6525-C74C-B657-6658108501C7}" type="datetimeFigureOut">
              <a:t>12.04.22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191D6-7CD2-4147-8A8B-0427C9E0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4C85E-F58C-2242-9B63-FC203A3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7B9000-7EE9-434F-99E7-74615C45F7D6}" type="slidenum">
              <a:t>‹#›</a:t>
            </a:fld>
            <a:endParaRPr lang="fr-FR"/>
          </a:p>
        </p:txBody>
      </p:sp>
      <p:pic>
        <p:nvPicPr>
          <p:cNvPr id="8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80C7DE60-FD07-BF46-B454-A1802CF6C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11756"/>
            <a:ext cx="3648064" cy="559989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0A5BBB5-F030-A74C-9F3A-CF577125C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2" r="782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774ACF8-263B-4D43-8400-0912E1FAC6FC}"/>
              </a:ext>
            </a:extLst>
          </p:cNvPr>
          <p:cNvSpPr txBox="1"/>
          <p:nvPr userDrawn="1"/>
        </p:nvSpPr>
        <p:spPr>
          <a:xfrm>
            <a:off x="400261" y="3558747"/>
            <a:ext cx="815714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Localized research: </a:t>
            </a:r>
            <a:r>
              <a:rPr lang="en-US" b="0" i="0">
                <a:solidFill>
                  <a:srgbClr val="2B9C67"/>
                </a:solidFill>
                <a:latin typeface="Montserrat Light" pitchFamily="2" charset="77"/>
              </a:rPr>
              <a:t>designing operational social science </a:t>
            </a:r>
            <a:br>
              <a:rPr lang="en-US" b="0" i="0">
                <a:solidFill>
                  <a:srgbClr val="2B9C67"/>
                </a:solidFill>
                <a:latin typeface="Montserrat Light" pitchFamily="2" charset="77"/>
              </a:rPr>
            </a:br>
            <a:r>
              <a:rPr lang="en-US" b="0" i="0">
                <a:solidFill>
                  <a:srgbClr val="2B9C67"/>
                </a:solidFill>
                <a:latin typeface="Montserrat Light" pitchFamily="2" charset="77"/>
              </a:rPr>
              <a:t>research that is responsive to communities </a:t>
            </a:r>
          </a:p>
        </p:txBody>
      </p:sp>
      <p:sp>
        <p:nvSpPr>
          <p:cNvPr id="12" name="docshape7">
            <a:extLst>
              <a:ext uri="{FF2B5EF4-FFF2-40B4-BE49-F238E27FC236}">
                <a16:creationId xmlns:a16="http://schemas.microsoft.com/office/drawing/2014/main" id="{DC7D3BC4-E2EB-1E44-8F2F-E32982A30D28}"/>
              </a:ext>
            </a:extLst>
          </p:cNvPr>
          <p:cNvSpPr>
            <a:spLocks/>
          </p:cNvSpPr>
          <p:nvPr userDrawn="1"/>
        </p:nvSpPr>
        <p:spPr bwMode="auto"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A887B5-B729-E548-B22A-F6F0B4F0314E}"/>
              </a:ext>
            </a:extLst>
          </p:cNvPr>
          <p:cNvSpPr txBox="1"/>
          <p:nvPr userDrawn="1"/>
        </p:nvSpPr>
        <p:spPr>
          <a:xfrm>
            <a:off x="395288" y="1012432"/>
            <a:ext cx="2841657" cy="369332"/>
          </a:xfrm>
          <a:prstGeom prst="rect">
            <a:avLst/>
          </a:prstGeom>
          <a:solidFill>
            <a:srgbClr val="2F9C67"/>
          </a:solidFill>
        </p:spPr>
        <p:txBody>
          <a:bodyPr wrap="none" lIns="72000" rIns="72000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  <a:latin typeface="Montserrat" pitchFamily="2" charset="77"/>
              </a:rPr>
              <a:t>MODULE 4, SESSION 1</a:t>
            </a:r>
          </a:p>
          <a:p>
            <a:r>
              <a:rPr lang="fr-FR" sz="800">
                <a:solidFill>
                  <a:schemeClr val="bg1"/>
                </a:solidFill>
                <a:latin typeface="Montserrat Light" pitchFamily="2" charset="77"/>
              </a:rPr>
              <a:t>COLLECTIVE SERVICE TRAINING IN SOCIAL SCIENCE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6F33D36-5F34-4143-BD49-F8C8DEBC4602}"/>
              </a:ext>
            </a:extLst>
          </p:cNvPr>
          <p:cNvGrpSpPr/>
          <p:nvPr userDrawn="1"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5C151B3-E0DE-2B49-8700-B184B4D68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FBAFB1D-5715-9541-B822-8C9495522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B88C227-A28A-9A4D-A19D-750094298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9FD79C-3CAD-5244-881C-6FAA3F268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7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70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2lignes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2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5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50AFC060-56BB-684A-BF96-33ED1E4224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32601-92C5-FB47-9385-C112E4E42C1B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DADAD-AB9A-104F-A8BF-6AE380C2D5F6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53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1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C12E-EC51-9B4C-8F1D-972D2A6352E0}" type="datetimeFigureOut">
              <a:t>12.04.22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79" r:id="rId3"/>
    <p:sldLayoutId id="2147483684" r:id="rId4"/>
    <p:sldLayoutId id="2147483686" r:id="rId5"/>
    <p:sldLayoutId id="2147483667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2F9C67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466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406DD1-E112-9E47-A65C-841964A1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CB26E3-F185-7849-A3F2-136234646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766FAF-3C31-2743-830F-17E78CFB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700A-5575-4944-8DB4-00964DB9EBCB}" type="datetimeFigureOut">
              <a:t>12.04.22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82D28-B658-C24F-A780-61844DB01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C94E7-4328-2045-AF7D-74D8F584B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4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ncb.org/report-advancing-research-in-development-partnership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3F72083-7124-5344-BC16-58AAA29F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738"/>
            <a:ext cx="6081987" cy="3263504"/>
          </a:xfrm>
        </p:spPr>
        <p:txBody>
          <a:bodyPr>
            <a:noAutofit/>
          </a:bodyPr>
          <a:lstStyle/>
          <a:p>
            <a:r>
              <a:rPr lang="fr-FR" sz="1100"/>
              <a:t>Localized research puts the needs of communities affected by a crisis first. It brings in and builds on existing local knowledge, skills and other resources</a:t>
            </a:r>
          </a:p>
          <a:p>
            <a:r>
              <a:rPr lang="fr-FR" sz="1100"/>
              <a:t>Communities should be involved in all stages of the research process, including: 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Defining information needs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Identifying who needs this information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Checking whether this information already exists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Deciding who can collect this information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Selecting methodology and tools to collect and analyse this information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Communicating information back to communities so it informs community decision-making and action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Converting information so it can support operational and strategic decisions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Tracking information use to ensure that it contributes effectively to decision-making</a:t>
            </a:r>
          </a:p>
        </p:txBody>
      </p:sp>
      <p:cxnSp>
        <p:nvCxnSpPr>
          <p:cNvPr id="3" name="Straight Connector 55">
            <a:extLst>
              <a:ext uri="{FF2B5EF4-FFF2-40B4-BE49-F238E27FC236}">
                <a16:creationId xmlns:a16="http://schemas.microsoft.com/office/drawing/2014/main" id="{4FEF96E6-035D-964C-AE90-8AA53670C685}"/>
              </a:ext>
            </a:extLst>
          </p:cNvPr>
          <p:cNvCxnSpPr/>
          <p:nvPr/>
        </p:nvCxnSpPr>
        <p:spPr>
          <a:xfrm>
            <a:off x="648261" y="929853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3F72083-7124-5344-BC16-58AAA29F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738"/>
            <a:ext cx="6081987" cy="3263504"/>
          </a:xfrm>
        </p:spPr>
        <p:txBody>
          <a:bodyPr>
            <a:noAutofit/>
          </a:bodyPr>
          <a:lstStyle/>
          <a:p>
            <a:r>
              <a:rPr lang="fr-FR" sz="1100"/>
              <a:t>Include the communities that the outcomes of the research will impact, from the earliest planning phases</a:t>
            </a:r>
          </a:p>
          <a:p>
            <a:r>
              <a:rPr lang="fr-FR" sz="1100"/>
              <a:t>Establish a ‘steering committee’ / ‘community advisory board’ or similar </a:t>
            </a:r>
          </a:p>
          <a:p>
            <a:r>
              <a:rPr lang="fr-FR" sz="1100"/>
              <a:t>Form research teams which include a range of community members from affected communities</a:t>
            </a:r>
          </a:p>
          <a:p>
            <a:r>
              <a:rPr lang="fr-FR" sz="1100"/>
              <a:t>Create two-way communication channels and feedback loops </a:t>
            </a:r>
          </a:p>
          <a:p>
            <a:r>
              <a:rPr lang="fr-FR" sz="1100"/>
              <a:t>Build the social science capacity of the local area </a:t>
            </a:r>
          </a:p>
        </p:txBody>
      </p:sp>
      <p:cxnSp>
        <p:nvCxnSpPr>
          <p:cNvPr id="3" name="Straight Connector 55">
            <a:extLst>
              <a:ext uri="{FF2B5EF4-FFF2-40B4-BE49-F238E27FC236}">
                <a16:creationId xmlns:a16="http://schemas.microsoft.com/office/drawing/2014/main" id="{4FEF96E6-035D-964C-AE90-8AA53670C685}"/>
              </a:ext>
            </a:extLst>
          </p:cNvPr>
          <p:cNvCxnSpPr/>
          <p:nvPr/>
        </p:nvCxnSpPr>
        <p:spPr>
          <a:xfrm>
            <a:off x="648261" y="929853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3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42F09-33D9-1F4E-9FB8-47778B6A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LEARNING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F27E5-375B-8442-A4DC-9FCE040E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360367" cy="3263504"/>
          </a:xfrm>
        </p:spPr>
        <p:txBody>
          <a:bodyPr/>
          <a:lstStyle/>
          <a:p>
            <a:pPr lvl="0"/>
            <a:r>
              <a:rPr lang="en-GB" dirty="0"/>
              <a:t>Know how to plan and design social science research that is responsive to communities</a:t>
            </a:r>
          </a:p>
          <a:p>
            <a:pPr lvl="0"/>
            <a:r>
              <a:rPr lang="en-GB" dirty="0"/>
              <a:t>Understand the roles that affected communities should play in the different stages of social science research</a:t>
            </a:r>
          </a:p>
        </p:txBody>
      </p:sp>
    </p:spTree>
    <p:extLst>
      <p:ext uri="{BB962C8B-B14F-4D97-AF65-F5344CB8AC3E}">
        <p14:creationId xmlns:p14="http://schemas.microsoft.com/office/powerpoint/2010/main" val="1075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827E-2EE0-224B-88F0-B042DBB4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Key questions in social science research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17AAFB-B95C-994E-97C4-F7B39F2229F6}"/>
              </a:ext>
            </a:extLst>
          </p:cNvPr>
          <p:cNvGrpSpPr/>
          <p:nvPr/>
        </p:nvGrpSpPr>
        <p:grpSpPr>
          <a:xfrm>
            <a:off x="2215379" y="1132113"/>
            <a:ext cx="4932907" cy="3341189"/>
            <a:chOff x="2215379" y="1132113"/>
            <a:chExt cx="4932907" cy="3341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64C4-ECED-3A44-9FBC-9E301B937E50}"/>
                </a:ext>
              </a:extLst>
            </p:cNvPr>
            <p:cNvSpPr/>
            <p:nvPr/>
          </p:nvSpPr>
          <p:spPr>
            <a:xfrm>
              <a:off x="3760932" y="3077987"/>
              <a:ext cx="3387354" cy="488201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6"/>
              </a:pP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this information goes back to communities? To inform community-level actions and decision-making of the broader response?</a:t>
              </a:r>
              <a:endParaRPr lang="fr-FR" sz="900" dirty="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5491B-A7C6-2B4F-AD08-9AD4D0A97587}"/>
                </a:ext>
              </a:extLst>
            </p:cNvPr>
            <p:cNvSpPr/>
            <p:nvPr/>
          </p:nvSpPr>
          <p:spPr>
            <a:xfrm>
              <a:off x="3760932" y="2632537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5"/>
              </a:pP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methodology and tools should be used to collect and </a:t>
              </a:r>
              <a:r>
                <a:rPr lang="en-US" sz="900" dirty="0" err="1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analyse</a:t>
              </a: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this information?</a:t>
              </a:r>
              <a:endParaRPr lang="fr-FR" sz="900" dirty="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3B6D42-0B40-CA46-A22B-001A67B5B5C7}"/>
                </a:ext>
              </a:extLst>
            </p:cNvPr>
            <p:cNvSpPr/>
            <p:nvPr/>
          </p:nvSpPr>
          <p:spPr>
            <a:xfrm>
              <a:off x="3760932" y="4109684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8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track the information used to ensure that it effectively contributes to operational and strategic priorities?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1AF4C-F4C1-504C-9057-DA23A1D185D8}"/>
                </a:ext>
              </a:extLst>
            </p:cNvPr>
            <p:cNvSpPr/>
            <p:nvPr/>
          </p:nvSpPr>
          <p:spPr>
            <a:xfrm>
              <a:off x="3760932" y="2304478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4"/>
              </a:pP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can collect this information?</a:t>
              </a:r>
              <a:endParaRPr lang="fr-FR" sz="900" dirty="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264384-3DA6-D04A-8F88-383001CDAD20}"/>
                </a:ext>
              </a:extLst>
            </p:cNvPr>
            <p:cNvSpPr/>
            <p:nvPr/>
          </p:nvSpPr>
          <p:spPr>
            <a:xfrm>
              <a:off x="3760932" y="1840161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3"/>
              </a:pP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Does this information already exist? Is there a related needs assessment or study? </a:t>
              </a:r>
              <a:endParaRPr lang="fr-FR" sz="900" dirty="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776CA-0C54-1A4D-B2E1-85C2A1C8D87D}"/>
                </a:ext>
              </a:extLst>
            </p:cNvPr>
            <p:cNvSpPr/>
            <p:nvPr/>
          </p:nvSpPr>
          <p:spPr>
            <a:xfrm>
              <a:off x="3760932" y="1159934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/>
              </a:pP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information is needed? </a:t>
              </a:r>
              <a:endParaRPr lang="fr-FR" sz="900" dirty="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EBB79E-1532-4548-AF15-4FA509B10429}"/>
                </a:ext>
              </a:extLst>
            </p:cNvPr>
            <p:cNvSpPr/>
            <p:nvPr/>
          </p:nvSpPr>
          <p:spPr>
            <a:xfrm>
              <a:off x="2215379" y="1132113"/>
              <a:ext cx="1070638" cy="3341189"/>
            </a:xfrm>
            <a:prstGeom prst="rect">
              <a:avLst/>
            </a:prstGeom>
            <a:solidFill>
              <a:srgbClr val="20466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effectLst/>
                  <a:latin typeface="Open Sans SemiBold" panose="020B0606030504020204" pitchFamily="34" charset="0"/>
                  <a:ea typeface="OpenSans-Light" panose="020B0606030504020204" pitchFamily="34" charset="0"/>
                </a:rPr>
                <a:t>DATA TO ACTION:</a:t>
              </a:r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</a:t>
              </a:r>
              <a:b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</a:b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Key questions in social science research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rPr>
                <a:t> 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AA4F4E-16B8-D248-B289-BD228E162B4E}"/>
                </a:ext>
              </a:extLst>
            </p:cNvPr>
            <p:cNvSpPr/>
            <p:nvPr/>
          </p:nvSpPr>
          <p:spPr>
            <a:xfrm>
              <a:off x="3760932" y="1502319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2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needs this information?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E5A3B03-00EC-EA45-91BE-AE0844467961}"/>
                </a:ext>
              </a:extLst>
            </p:cNvPr>
            <p:cNvCxnSpPr/>
            <p:nvPr/>
          </p:nvCxnSpPr>
          <p:spPr>
            <a:xfrm>
              <a:off x="3281616" y="2892950"/>
              <a:ext cx="25286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2D901A6-DFDE-C84C-AE6A-3D1EC81A7F02}"/>
                </a:ext>
              </a:extLst>
            </p:cNvPr>
            <p:cNvCxnSpPr/>
            <p:nvPr/>
          </p:nvCxnSpPr>
          <p:spPr>
            <a:xfrm flipV="1">
              <a:off x="3535947" y="1278849"/>
              <a:ext cx="0" cy="3002228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F79861C-4E63-344C-9817-0458D336A910}"/>
                </a:ext>
              </a:extLst>
            </p:cNvPr>
            <p:cNvCxnSpPr/>
            <p:nvPr/>
          </p:nvCxnSpPr>
          <p:spPr>
            <a:xfrm>
              <a:off x="3535947" y="127884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0C2B6AF-F7E4-704C-AFAE-DB17E50F62B8}"/>
                </a:ext>
              </a:extLst>
            </p:cNvPr>
            <p:cNvCxnSpPr/>
            <p:nvPr/>
          </p:nvCxnSpPr>
          <p:spPr>
            <a:xfrm>
              <a:off x="3535947" y="4282056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28FF6BD-C7CF-444B-A86D-30CD160B44D7}"/>
                </a:ext>
              </a:extLst>
            </p:cNvPr>
            <p:cNvCxnSpPr/>
            <p:nvPr/>
          </p:nvCxnSpPr>
          <p:spPr>
            <a:xfrm flipH="1">
              <a:off x="3535947" y="161145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3C4238E-6F5B-AC43-BFA0-ABD082F953C5}"/>
                </a:ext>
              </a:extLst>
            </p:cNvPr>
            <p:cNvCxnSpPr/>
            <p:nvPr/>
          </p:nvCxnSpPr>
          <p:spPr>
            <a:xfrm flipH="1">
              <a:off x="3535947" y="201253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E54A063-055F-A946-89B8-CF45246784E3}"/>
                </a:ext>
              </a:extLst>
            </p:cNvPr>
            <p:cNvCxnSpPr/>
            <p:nvPr/>
          </p:nvCxnSpPr>
          <p:spPr>
            <a:xfrm flipH="1">
              <a:off x="3535947" y="240382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693B02D-7805-4348-A85C-23D4395C5553}"/>
                </a:ext>
              </a:extLst>
            </p:cNvPr>
            <p:cNvCxnSpPr/>
            <p:nvPr/>
          </p:nvCxnSpPr>
          <p:spPr>
            <a:xfrm flipH="1">
              <a:off x="3535947" y="276577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40C05D-6EA5-9240-A73E-FA6CBAE03684}"/>
                </a:ext>
              </a:extLst>
            </p:cNvPr>
            <p:cNvSpPr/>
            <p:nvPr/>
          </p:nvSpPr>
          <p:spPr>
            <a:xfrm>
              <a:off x="3760932" y="3649910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7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the information is used to make operational and/or strategic decisions?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F3E2474-C457-C74F-851F-13935DA42E8D}"/>
                </a:ext>
              </a:extLst>
            </p:cNvPr>
            <p:cNvCxnSpPr/>
            <p:nvPr/>
          </p:nvCxnSpPr>
          <p:spPr>
            <a:xfrm flipH="1">
              <a:off x="3535947" y="3294030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A91C7C8-D6E0-0F44-92C4-424EDF1BAB72}"/>
                </a:ext>
              </a:extLst>
            </p:cNvPr>
            <p:cNvCxnSpPr/>
            <p:nvPr/>
          </p:nvCxnSpPr>
          <p:spPr>
            <a:xfrm flipH="1">
              <a:off x="3535947" y="3861411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1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44CA62-415F-A146-992E-D14EAE102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0"/>
            <a:ext cx="5511800" cy="5143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ED11D74-5DFC-4647-9E76-6E18F2A08DF5}"/>
              </a:ext>
            </a:extLst>
          </p:cNvPr>
          <p:cNvSpPr txBox="1"/>
          <p:nvPr/>
        </p:nvSpPr>
        <p:spPr>
          <a:xfrm>
            <a:off x="4088349" y="862337"/>
            <a:ext cx="1057985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Listens first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948B39-E708-724A-A032-561562A13B2A}"/>
              </a:ext>
            </a:extLst>
          </p:cNvPr>
          <p:cNvSpPr txBox="1"/>
          <p:nvPr/>
        </p:nvSpPr>
        <p:spPr>
          <a:xfrm>
            <a:off x="5253391" y="1140954"/>
            <a:ext cx="1057985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 Understands &amp; prioritizes the needs of communities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3E42B6-3F9B-824E-A015-AB0E53E890E5}"/>
              </a:ext>
            </a:extLst>
          </p:cNvPr>
          <p:cNvSpPr txBox="1"/>
          <p:nvPr/>
        </p:nvSpPr>
        <p:spPr>
          <a:xfrm>
            <a:off x="5745857" y="2336224"/>
            <a:ext cx="1057985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Understands &amp; builds on local knowledge and expertise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A158A2-5358-DB4B-AB11-2402DC04354D}"/>
              </a:ext>
            </a:extLst>
          </p:cNvPr>
          <p:cNvSpPr txBox="1"/>
          <p:nvPr/>
        </p:nvSpPr>
        <p:spPr>
          <a:xfrm>
            <a:off x="5255910" y="3471036"/>
            <a:ext cx="1057985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Involves &amp; engages people </a:t>
            </a:r>
            <a:br>
              <a:rPr lang="fr-FR" sz="900">
                <a:solidFill>
                  <a:srgbClr val="2F9C67"/>
                </a:solidFill>
                <a:latin typeface="Montserrat Light" pitchFamily="2" charset="77"/>
              </a:rPr>
            </a:br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in design, roll-out and evaluation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09BD75-830C-4149-B22A-E760F98E14D7}"/>
              </a:ext>
            </a:extLst>
          </p:cNvPr>
          <p:cNvSpPr txBox="1"/>
          <p:nvPr/>
        </p:nvSpPr>
        <p:spPr>
          <a:xfrm>
            <a:off x="4100945" y="4117115"/>
            <a:ext cx="105798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Builds local capacity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654CE0-0ADD-7D43-8073-BFB5B261474B}"/>
              </a:ext>
            </a:extLst>
          </p:cNvPr>
          <p:cNvSpPr txBox="1"/>
          <p:nvPr/>
        </p:nvSpPr>
        <p:spPr>
          <a:xfrm>
            <a:off x="2930865" y="3634725"/>
            <a:ext cx="105798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Sets up two-way communication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EDD3FE-A570-414E-8128-810FD862A8F4}"/>
              </a:ext>
            </a:extLst>
          </p:cNvPr>
          <p:cNvSpPr txBox="1"/>
          <p:nvPr/>
        </p:nvSpPr>
        <p:spPr>
          <a:xfrm>
            <a:off x="2448475" y="2426861"/>
            <a:ext cx="105798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Creates and maintains trust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410C13-F7E0-3E45-B833-1A3EFD18647C}"/>
              </a:ext>
            </a:extLst>
          </p:cNvPr>
          <p:cNvSpPr txBox="1"/>
          <p:nvPr/>
        </p:nvSpPr>
        <p:spPr>
          <a:xfrm>
            <a:off x="2918270" y="1178738"/>
            <a:ext cx="1057985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Supports communities to take their own action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100F80-F929-364E-90BC-51898FE6D8A0}"/>
              </a:ext>
            </a:extLst>
          </p:cNvPr>
          <p:cNvSpPr txBox="1"/>
          <p:nvPr/>
        </p:nvSpPr>
        <p:spPr>
          <a:xfrm>
            <a:off x="4098425" y="2436937"/>
            <a:ext cx="105798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Montserrat Light" pitchFamily="2" charset="77"/>
              </a:rPr>
              <a:t>LOCALIZED RESEARCH</a:t>
            </a:r>
          </a:p>
        </p:txBody>
      </p:sp>
    </p:spTree>
    <p:extLst>
      <p:ext uri="{BB962C8B-B14F-4D97-AF65-F5344CB8AC3E}">
        <p14:creationId xmlns:p14="http://schemas.microsoft.com/office/powerpoint/2010/main" val="126415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396C8-DD26-024C-990E-D56F859B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Why localize research?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A7FCEA-6A83-344B-8EC6-5047C5DCC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893062" cy="3263504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GB" dirty="0"/>
              <a:t>Select a research topic that is truly relevant to that setting</a:t>
            </a:r>
          </a:p>
          <a:p>
            <a:pPr marL="342900" lvl="0" indent="-342900"/>
            <a:r>
              <a:rPr lang="en-GB" dirty="0"/>
              <a:t>Build on local expertise and knowledge to make sure the research is addressing the most important questions, in the best possible way </a:t>
            </a:r>
          </a:p>
          <a:p>
            <a:pPr marL="342900" lvl="0" indent="-342900"/>
            <a:r>
              <a:rPr lang="en-GB" dirty="0"/>
              <a:t>Turn findings into actions that are realistic and acceptable – so they can actually work</a:t>
            </a:r>
          </a:p>
          <a:p>
            <a:pPr marL="342900" lvl="0" indent="-342900"/>
            <a:r>
              <a:rPr lang="en-GB" dirty="0"/>
              <a:t>Establish buy-in for any action or change that may result from the research</a:t>
            </a:r>
          </a:p>
          <a:p>
            <a:pPr marL="342900" lvl="0" indent="-342900"/>
            <a:r>
              <a:rPr lang="en-GB" dirty="0"/>
              <a:t>Ensure the research informs and supports community-level action </a:t>
            </a:r>
          </a:p>
          <a:p>
            <a:pPr marL="342900" lvl="0" indent="-342900"/>
            <a:r>
              <a:rPr lang="en-GB" dirty="0"/>
              <a:t>Promote the active rather than passive role of communities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2194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396C8-DD26-024C-990E-D56F859B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Why localize research?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A7FCEA-6A83-344B-8EC6-5047C5DCC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837552" cy="32635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</a:rPr>
              <a:t>HANDOUT 1</a:t>
            </a:r>
          </a:p>
          <a:p>
            <a:pPr marL="342900" lvl="0" indent="-342900"/>
            <a:r>
              <a:rPr lang="en-GB" dirty="0"/>
              <a:t>See </a:t>
            </a:r>
            <a:r>
              <a:rPr lang="en-GB" dirty="0">
                <a:hlinkClick r:id="rId2"/>
              </a:rPr>
              <a:t>WNCB’s website</a:t>
            </a:r>
            <a:r>
              <a:rPr lang="en-GB" dirty="0"/>
              <a:t> for additional details</a:t>
            </a:r>
          </a:p>
          <a:p>
            <a:pPr marL="0" lvl="0" indent="0">
              <a:buNone/>
            </a:pPr>
            <a:endParaRPr lang="en-GB" sz="14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E821C1A-2913-A34B-8BDB-8A905EE15580}"/>
              </a:ext>
            </a:extLst>
          </p:cNvPr>
          <p:cNvGrpSpPr/>
          <p:nvPr/>
        </p:nvGrpSpPr>
        <p:grpSpPr>
          <a:xfrm>
            <a:off x="4231932" y="1163781"/>
            <a:ext cx="2893977" cy="3264635"/>
            <a:chOff x="4670241" y="1027755"/>
            <a:chExt cx="3068152" cy="3461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D01809-859F-9A4F-8DE1-9C8625EE7882}"/>
                </a:ext>
              </a:extLst>
            </p:cNvPr>
            <p:cNvSpPr/>
            <p:nvPr/>
          </p:nvSpPr>
          <p:spPr>
            <a:xfrm>
              <a:off x="4670241" y="1027755"/>
              <a:ext cx="3068152" cy="3461118"/>
            </a:xfrm>
            <a:prstGeom prst="rect">
              <a:avLst/>
            </a:prstGeom>
            <a:solidFill>
              <a:srgbClr val="2046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B6DBDA4A-4EFA-5E41-ACC3-C4F5D3543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343" t="14463" r="30037" b="10470"/>
            <a:stretch/>
          </p:blipFill>
          <p:spPr>
            <a:xfrm>
              <a:off x="4825822" y="1204364"/>
              <a:ext cx="2756990" cy="310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46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614EC-0F9C-FD40-B159-F390FB5E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Why localize research?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FF112B-AE4F-A54A-A349-1E672AD92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930848" cy="3263504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What are some practical ways to involve affected community members in the design of social science research?</a:t>
            </a:r>
          </a:p>
          <a:p>
            <a:r>
              <a:rPr lang="fr-FR"/>
              <a:t>Include community members from the earliest planning phases of research</a:t>
            </a:r>
          </a:p>
          <a:p>
            <a:r>
              <a:rPr lang="fr-FR"/>
              <a:t>Establish a ‘steering committee’ / community advisory board </a:t>
            </a:r>
          </a:p>
          <a:p>
            <a:r>
              <a:rPr lang="fr-FR"/>
              <a:t>Form research teams which include a range of community members </a:t>
            </a:r>
          </a:p>
          <a:p>
            <a:r>
              <a:rPr lang="fr-FR"/>
              <a:t>Create two-way communication channels and feedback loops </a:t>
            </a:r>
          </a:p>
          <a:p>
            <a:r>
              <a:rPr lang="fr-FR"/>
              <a:t>Build the social science capacity of the local area </a:t>
            </a:r>
          </a:p>
          <a:p>
            <a:r>
              <a:rPr lang="fr-FR"/>
              <a:t>???</a:t>
            </a:r>
          </a:p>
          <a:p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BF17605-9237-B848-BF56-FD4E6D13692A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04669">
              <a:alpha val="10000"/>
            </a:srgbClr>
          </a:solidFill>
          <a:ln w="6350">
            <a:solidFill>
              <a:srgbClr val="20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A010DC-7597-4E49-81DA-56C40D94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26" y="627534"/>
            <a:ext cx="807638" cy="10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614EC-0F9C-FD40-B159-F390FB5E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Diverse communities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CF0A61F-B89E-D24A-A2C2-6BCDD8253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85" y="1291814"/>
            <a:ext cx="7164288" cy="24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43436-A36C-F643-BBD5-71FEE9FB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7B6A67"/>
                </a:solidFill>
              </a:rPr>
              <a:t>Group exercise</a:t>
            </a:r>
            <a:endParaRPr lang="fr-FR"/>
          </a:p>
        </p:txBody>
      </p:sp>
      <p:cxnSp>
        <p:nvCxnSpPr>
          <p:cNvPr id="4" name="Straight Connector 55">
            <a:extLst>
              <a:ext uri="{FF2B5EF4-FFF2-40B4-BE49-F238E27FC236}">
                <a16:creationId xmlns:a16="http://schemas.microsoft.com/office/drawing/2014/main" id="{A7F13095-0FED-1043-9530-B8FE23AA468A}"/>
              </a:ext>
            </a:extLst>
          </p:cNvPr>
          <p:cNvCxnSpPr/>
          <p:nvPr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7B6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9BA22E-D6F6-E847-B8E6-3BA93442DC2C}"/>
              </a:ext>
            </a:extLst>
          </p:cNvPr>
          <p:cNvGrpSpPr/>
          <p:nvPr/>
        </p:nvGrpSpPr>
        <p:grpSpPr>
          <a:xfrm>
            <a:off x="7393780" y="367818"/>
            <a:ext cx="1293751" cy="1293751"/>
            <a:chOff x="7103356" y="367818"/>
            <a:chExt cx="1584176" cy="1584176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9A97C4A-31F2-D149-AE74-62DBCEE7560B}"/>
                </a:ext>
              </a:extLst>
            </p:cNvPr>
            <p:cNvSpPr/>
            <p:nvPr/>
          </p:nvSpPr>
          <p:spPr>
            <a:xfrm>
              <a:off x="7103356" y="367818"/>
              <a:ext cx="1584176" cy="1584176"/>
            </a:xfrm>
            <a:prstGeom prst="ellipse">
              <a:avLst/>
            </a:prstGeom>
            <a:solidFill>
              <a:srgbClr val="7B6A67">
                <a:alpha val="10000"/>
              </a:srgbClr>
            </a:solidFill>
            <a:ln w="6350">
              <a:solidFill>
                <a:srgbClr val="7B6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B6A67"/>
                </a:solidFill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9A1BF58-27BB-7945-9A2E-8D92B3033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546" y="699542"/>
              <a:ext cx="841796" cy="928134"/>
            </a:xfrm>
            <a:prstGeom prst="rect">
              <a:avLst/>
            </a:prstGeom>
          </p:spPr>
        </p:pic>
      </p:grp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4D8801AB-425B-4242-8805-A55309F55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13431"/>
              </p:ext>
            </p:extLst>
          </p:nvPr>
        </p:nvGraphicFramePr>
        <p:xfrm>
          <a:off x="841591" y="1455738"/>
          <a:ext cx="5937060" cy="3014453"/>
        </p:xfrm>
        <a:graphic>
          <a:graphicData uri="http://schemas.openxmlformats.org/drawingml/2006/table">
            <a:tbl>
              <a:tblPr firstRow="1" firstCol="1" bandRow="1"/>
              <a:tblGrid>
                <a:gridCol w="2448924">
                  <a:extLst>
                    <a:ext uri="{9D8B030D-6E8A-4147-A177-3AD203B41FA5}">
                      <a16:colId xmlns:a16="http://schemas.microsoft.com/office/drawing/2014/main" val="889601824"/>
                    </a:ext>
                  </a:extLst>
                </a:gridCol>
                <a:gridCol w="3488136">
                  <a:extLst>
                    <a:ext uri="{9D8B030D-6E8A-4147-A177-3AD203B41FA5}">
                      <a16:colId xmlns:a16="http://schemas.microsoft.com/office/drawing/2014/main" val="285195609"/>
                    </a:ext>
                  </a:extLst>
                </a:gridCol>
              </a:tblGrid>
              <a:tr h="30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Defining information needs</a:t>
                      </a: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758367"/>
                  </a:ext>
                </a:extLst>
              </a:tr>
              <a:tr h="30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Identifying who needs to know this information</a:t>
                      </a: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529920"/>
                  </a:ext>
                </a:extLst>
              </a:tr>
              <a:tr h="30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Checking whether this information already exists</a:t>
                      </a: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39013"/>
                  </a:ext>
                </a:extLst>
              </a:tr>
              <a:tr h="301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Deciding who can collect this information</a:t>
                      </a: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939653"/>
                  </a:ext>
                </a:extLst>
              </a:tr>
              <a:tr h="376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Selecting methodology and tools to collect and analyse this information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Montserrat Light" pitchFamily="2" charset="77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439017"/>
                  </a:ext>
                </a:extLst>
              </a:tr>
              <a:tr h="376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Communicating information back to communities so it informs community-level decision-making and action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Montserrat Light" pitchFamily="2" charset="77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194672"/>
                  </a:ext>
                </a:extLst>
              </a:tr>
              <a:tr h="376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Ensuring information can support operational and/ or strategic decisions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Montserrat Light" pitchFamily="2" charset="77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343228"/>
                  </a:ext>
                </a:extLst>
              </a:tr>
              <a:tr h="376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Tracking information use to ensure that it contributes effectively 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Montserrat Light" pitchFamily="2" charset="77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417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2313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</TotalTime>
  <Words>605</Words>
  <Application>Microsoft Macintosh PowerPoint</Application>
  <PresentationFormat>On-screen Show (16:9)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Montserrat Light</vt:lpstr>
      <vt:lpstr>Open Sans Light</vt:lpstr>
      <vt:lpstr>Open Sans SemiBold</vt:lpstr>
      <vt:lpstr>OpenSans-Light</vt:lpstr>
      <vt:lpstr>Times New Roman</vt:lpstr>
      <vt:lpstr>Wingdings</vt:lpstr>
      <vt:lpstr>Thème Office</vt:lpstr>
      <vt:lpstr>Conception personnalisée</vt:lpstr>
      <vt:lpstr>PowerPoint Presentation</vt:lpstr>
      <vt:lpstr>LEARNING OUTCOMES</vt:lpstr>
      <vt:lpstr>Key questions in social science research</vt:lpstr>
      <vt:lpstr>PowerPoint Presentation</vt:lpstr>
      <vt:lpstr>Why localize research?</vt:lpstr>
      <vt:lpstr>Why localize research?</vt:lpstr>
      <vt:lpstr>Why localize research?</vt:lpstr>
      <vt:lpstr>Diverse communities</vt:lpstr>
      <vt:lpstr>Group exercise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Radostina KARAGEORGIEVA</cp:lastModifiedBy>
  <cp:revision>45</cp:revision>
  <cp:lastPrinted>2022-03-21T12:05:02Z</cp:lastPrinted>
  <dcterms:created xsi:type="dcterms:W3CDTF">2022-03-21T09:09:42Z</dcterms:created>
  <dcterms:modified xsi:type="dcterms:W3CDTF">2022-04-12T10:48:43Z</dcterms:modified>
</cp:coreProperties>
</file>