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9"/>
  </p:notesMasterIdLst>
  <p:sldIdLst>
    <p:sldId id="257" r:id="rId2"/>
    <p:sldId id="259" r:id="rId3"/>
    <p:sldId id="287" r:id="rId4"/>
    <p:sldId id="408" r:id="rId5"/>
    <p:sldId id="433" r:id="rId6"/>
    <p:sldId id="442" r:id="rId7"/>
    <p:sldId id="443" r:id="rId8"/>
    <p:sldId id="444" r:id="rId9"/>
    <p:sldId id="400" r:id="rId10"/>
    <p:sldId id="445" r:id="rId11"/>
    <p:sldId id="446" r:id="rId12"/>
    <p:sldId id="447" r:id="rId13"/>
    <p:sldId id="448" r:id="rId14"/>
    <p:sldId id="449" r:id="rId15"/>
    <p:sldId id="394" r:id="rId16"/>
    <p:sldId id="450" r:id="rId17"/>
    <p:sldId id="451" r:id="rId1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53" userDrawn="1">
          <p15:clr>
            <a:srgbClr val="A4A3A4"/>
          </p15:clr>
        </p15:guide>
        <p15:guide id="2" pos="4626" userDrawn="1">
          <p15:clr>
            <a:srgbClr val="A4A3A4"/>
          </p15:clr>
        </p15:guide>
        <p15:guide id="3" orient="horz" pos="758" userDrawn="1">
          <p15:clr>
            <a:srgbClr val="A4A3A4"/>
          </p15:clr>
        </p15:guide>
        <p15:guide id="4" orient="horz" pos="2663" userDrawn="1">
          <p15:clr>
            <a:srgbClr val="A4A3A4"/>
          </p15:clr>
        </p15:guide>
        <p15:guide id="5" pos="544" userDrawn="1">
          <p15:clr>
            <a:srgbClr val="A4A3A4"/>
          </p15:clr>
        </p15:guide>
        <p15:guide id="6" pos="347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1" clrIdx="0">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04669"/>
    <a:srgbClr val="2F9C67"/>
    <a:srgbClr val="D90368"/>
    <a:srgbClr val="E4E6ED"/>
    <a:srgbClr val="EEF5EF"/>
    <a:srgbClr val="EEECEB"/>
    <a:srgbClr val="FCCF9E"/>
    <a:srgbClr val="7B6A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Style léger 3 - Accentuation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245"/>
    <p:restoredTop sz="94674"/>
  </p:normalViewPr>
  <p:slideViewPr>
    <p:cSldViewPr snapToGrid="0" snapToObjects="1" showGuides="1">
      <p:cViewPr varScale="1">
        <p:scale>
          <a:sx n="127" d="100"/>
          <a:sy n="127" d="100"/>
        </p:scale>
        <p:origin x="184" y="400"/>
      </p:cViewPr>
      <p:guideLst>
        <p:guide orient="horz" pos="1053"/>
        <p:guide pos="4626"/>
        <p:guide orient="horz" pos="758"/>
        <p:guide orient="horz" pos="2663"/>
        <p:guide pos="544"/>
        <p:guide pos="347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185FB7-AE7A-644D-9572-54AB9FD75633}" type="datetimeFigureOut">
              <a:t>5/19/22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31CB56-0F3F-C84B-AA86-8857D567A561}" type="slidenum">
              <a:t>‹#›</a:t>
            </a:fld>
            <a:endParaRPr lang="fr-FR"/>
          </a:p>
        </p:txBody>
      </p:sp>
    </p:spTree>
    <p:extLst>
      <p:ext uri="{BB962C8B-B14F-4D97-AF65-F5344CB8AC3E}">
        <p14:creationId xmlns:p14="http://schemas.microsoft.com/office/powerpoint/2010/main" val="33145357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re et contenu">
    <p:bg>
      <p:bgPr>
        <a:solidFill>
          <a:srgbClr val="2F9C67">
            <a:alpha val="9598"/>
          </a:srgb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537795"/>
            <a:ext cx="7886700" cy="341632"/>
          </a:xfrm>
        </p:spPr>
        <p:txBody>
          <a:bodyPr/>
          <a:lstStyle>
            <a:lvl1pPr>
              <a:defRPr sz="1800" cap="all" baseline="0"/>
            </a:lvl1pPr>
          </a:lstStyle>
          <a:p>
            <a:r>
              <a:rPr lang="fr-FR" dirty="0"/>
              <a:t>MODIFIEZ LE STYLE DU TITRE</a:t>
            </a:r>
            <a:endParaRPr lang="en-US" dirty="0"/>
          </a:p>
        </p:txBody>
      </p:sp>
      <p:sp>
        <p:nvSpPr>
          <p:cNvPr id="3" name="Content Placeholder 2"/>
          <p:cNvSpPr>
            <a:spLocks noGrp="1"/>
          </p:cNvSpPr>
          <p:nvPr>
            <p:ph idx="1"/>
          </p:nvPr>
        </p:nvSpPr>
        <p:spPr/>
        <p:txBody>
          <a:bodyPr>
            <a:normAutofit/>
          </a:bodyPr>
          <a:lstStyle>
            <a:lvl1pPr marL="171450" marR="0" indent="-171450" algn="l" defTabSz="685800" rtl="0" eaLnBrk="1" fontAlgn="auto" latinLnBrk="0" hangingPunct="1">
              <a:lnSpc>
                <a:spcPts val="1540"/>
              </a:lnSpc>
              <a:spcBef>
                <a:spcPts val="750"/>
              </a:spcBef>
              <a:spcAft>
                <a:spcPts val="0"/>
              </a:spcAft>
              <a:buClr>
                <a:srgbClr val="204669"/>
              </a:buClr>
              <a:buSzTx/>
              <a:buFont typeface="Arial" panose="020B0604020202020204" pitchFamily="34" charset="0"/>
              <a:buChar char="•"/>
              <a:tabLst/>
              <a:defRPr sz="1200"/>
            </a:lvl1pPr>
          </a:lstStyle>
          <a:p>
            <a:pPr lvl="0"/>
            <a:r>
              <a:rPr lang="fr-FR" dirty="0"/>
              <a:t>Cliquez pour modifier les styles du texte du masque</a:t>
            </a:r>
          </a:p>
          <a:p>
            <a:pPr marL="171450" marR="0" lvl="0" indent="-171450" algn="l" defTabSz="685800" rtl="0" eaLnBrk="1" fontAlgn="auto" latinLnBrk="0" hangingPunct="1">
              <a:lnSpc>
                <a:spcPts val="1540"/>
              </a:lnSpc>
              <a:spcBef>
                <a:spcPts val="750"/>
              </a:spcBef>
              <a:spcAft>
                <a:spcPts val="0"/>
              </a:spcAft>
              <a:buClr>
                <a:srgbClr val="204669"/>
              </a:buClr>
              <a:buSzTx/>
              <a:buFont typeface="Arial" panose="020B0604020202020204" pitchFamily="34" charset="0"/>
              <a:buChar char="•"/>
              <a:tabLst/>
              <a:defRPr/>
            </a:pPr>
            <a:r>
              <a:rPr lang="fr-FR" dirty="0"/>
              <a:t>Cliquez pour modifier les styles du texte du masque</a:t>
            </a:r>
          </a:p>
          <a:p>
            <a:pPr lvl="0"/>
            <a:endParaRPr lang="fr-FR" dirty="0"/>
          </a:p>
        </p:txBody>
      </p:sp>
      <p:sp>
        <p:nvSpPr>
          <p:cNvPr id="4" name="Date Placeholder 3"/>
          <p:cNvSpPr>
            <a:spLocks noGrp="1"/>
          </p:cNvSpPr>
          <p:nvPr>
            <p:ph type="dt" sz="half" idx="10"/>
          </p:nvPr>
        </p:nvSpPr>
        <p:spPr/>
        <p:txBody>
          <a:bodyPr/>
          <a:lstStyle/>
          <a:p>
            <a:fld id="{BF28C12E-EC51-9B4C-8F1D-972D2A6352E0}" type="datetimeFigureOut">
              <a:t>5/19/22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FCF3803-D53F-D949-8B94-05B7A9B04541}" type="slidenum">
              <a:t>‹#›</a:t>
            </a:fld>
            <a:endParaRPr lang="fr-FR"/>
          </a:p>
        </p:txBody>
      </p:sp>
      <p:pic>
        <p:nvPicPr>
          <p:cNvPr id="7" name="Google Shape;465;p26" descr="Uma imagem com texto&#10;&#10;Descrição gerada automaticamente">
            <a:extLst>
              <a:ext uri="{FF2B5EF4-FFF2-40B4-BE49-F238E27FC236}">
                <a16:creationId xmlns:a16="http://schemas.microsoft.com/office/drawing/2014/main" id="{0F11E9ED-9324-4642-BEA1-F3D27DE65F57}"/>
              </a:ext>
            </a:extLst>
          </p:cNvPr>
          <p:cNvPicPr preferRelativeResize="0"/>
          <p:nvPr userDrawn="1"/>
        </p:nvPicPr>
        <p:blipFill rotWithShape="1">
          <a:blip r:embed="rId2">
            <a:alphaModFix/>
          </a:blip>
          <a:srcRect/>
          <a:stretch/>
        </p:blipFill>
        <p:spPr>
          <a:xfrm>
            <a:off x="6946922" y="4721902"/>
            <a:ext cx="2013224" cy="309036"/>
          </a:xfrm>
          <a:prstGeom prst="rect">
            <a:avLst/>
          </a:prstGeom>
          <a:noFill/>
          <a:ln>
            <a:noFill/>
          </a:ln>
        </p:spPr>
      </p:pic>
      <p:sp>
        <p:nvSpPr>
          <p:cNvPr id="8" name="Rectangle 7">
            <a:extLst>
              <a:ext uri="{FF2B5EF4-FFF2-40B4-BE49-F238E27FC236}">
                <a16:creationId xmlns:a16="http://schemas.microsoft.com/office/drawing/2014/main" id="{A70E3D1D-D1C0-CE4B-AAB2-13B895B5424F}"/>
              </a:ext>
            </a:extLst>
          </p:cNvPr>
          <p:cNvSpPr/>
          <p:nvPr userDrawn="1"/>
        </p:nvSpPr>
        <p:spPr>
          <a:xfrm>
            <a:off x="0" y="0"/>
            <a:ext cx="215900" cy="2571750"/>
          </a:xfrm>
          <a:prstGeom prst="rect">
            <a:avLst/>
          </a:prstGeom>
          <a:solidFill>
            <a:srgbClr val="204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8936BCC4-5D77-7B41-AC08-7E1F66CCE45F}"/>
              </a:ext>
            </a:extLst>
          </p:cNvPr>
          <p:cNvSpPr/>
          <p:nvPr userDrawn="1"/>
        </p:nvSpPr>
        <p:spPr>
          <a:xfrm>
            <a:off x="0" y="2571750"/>
            <a:ext cx="215900" cy="2571750"/>
          </a:xfrm>
          <a:prstGeom prst="rect">
            <a:avLst/>
          </a:prstGeom>
          <a:solidFill>
            <a:srgbClr val="2F9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 name="Straight Connector 55">
            <a:extLst>
              <a:ext uri="{FF2B5EF4-FFF2-40B4-BE49-F238E27FC236}">
                <a16:creationId xmlns:a16="http://schemas.microsoft.com/office/drawing/2014/main" id="{3263465F-B70D-D24D-84B7-C440CF6A924C}"/>
              </a:ext>
            </a:extLst>
          </p:cNvPr>
          <p:cNvCxnSpPr/>
          <p:nvPr userDrawn="1"/>
        </p:nvCxnSpPr>
        <p:spPr>
          <a:xfrm>
            <a:off x="648261" y="907368"/>
            <a:ext cx="444000" cy="0"/>
          </a:xfrm>
          <a:prstGeom prst="line">
            <a:avLst/>
          </a:prstGeom>
          <a:ln w="28575">
            <a:solidFill>
              <a:srgbClr val="D9036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9548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Question_Green">
    <p:bg>
      <p:bgPr>
        <a:solidFill>
          <a:srgbClr val="2F9C67">
            <a:alpha val="9598"/>
          </a:srgb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537795"/>
            <a:ext cx="7886700" cy="341632"/>
          </a:xfrm>
        </p:spPr>
        <p:txBody>
          <a:bodyPr/>
          <a:lstStyle>
            <a:lvl1pPr>
              <a:defRPr sz="1800" cap="all" baseline="0"/>
            </a:lvl1pPr>
          </a:lstStyle>
          <a:p>
            <a:r>
              <a:rPr lang="fr-FR" dirty="0"/>
              <a:t>MODIFIEZ LE STYLE DU TITRE</a:t>
            </a:r>
            <a:endParaRPr lang="en-US" dirty="0"/>
          </a:p>
        </p:txBody>
      </p:sp>
      <p:sp>
        <p:nvSpPr>
          <p:cNvPr id="3" name="Content Placeholder 2"/>
          <p:cNvSpPr>
            <a:spLocks noGrp="1"/>
          </p:cNvSpPr>
          <p:nvPr>
            <p:ph idx="1"/>
          </p:nvPr>
        </p:nvSpPr>
        <p:spPr/>
        <p:txBody>
          <a:bodyPr>
            <a:normAutofit/>
          </a:bodyPr>
          <a:lstStyle>
            <a:lvl1pPr marL="171450" marR="0" indent="-171450" algn="l" defTabSz="685800" rtl="0" eaLnBrk="1" fontAlgn="auto" latinLnBrk="0" hangingPunct="1">
              <a:lnSpc>
                <a:spcPts val="1540"/>
              </a:lnSpc>
              <a:spcBef>
                <a:spcPts val="750"/>
              </a:spcBef>
              <a:spcAft>
                <a:spcPts val="0"/>
              </a:spcAft>
              <a:buClr>
                <a:srgbClr val="204669"/>
              </a:buClr>
              <a:buSzTx/>
              <a:buFont typeface="Arial" panose="020B0604020202020204" pitchFamily="34" charset="0"/>
              <a:buChar char="•"/>
              <a:tabLst/>
              <a:defRPr sz="1200"/>
            </a:lvl1pPr>
          </a:lstStyle>
          <a:p>
            <a:pPr lvl="0"/>
            <a:r>
              <a:rPr lang="fr-FR" dirty="0"/>
              <a:t>Cliquez pour modifier les styles du texte du masque</a:t>
            </a:r>
          </a:p>
          <a:p>
            <a:pPr marL="171450" marR="0" lvl="0" indent="-171450" algn="l" defTabSz="685800" rtl="0" eaLnBrk="1" fontAlgn="auto" latinLnBrk="0" hangingPunct="1">
              <a:lnSpc>
                <a:spcPts val="1540"/>
              </a:lnSpc>
              <a:spcBef>
                <a:spcPts val="750"/>
              </a:spcBef>
              <a:spcAft>
                <a:spcPts val="0"/>
              </a:spcAft>
              <a:buClr>
                <a:srgbClr val="204669"/>
              </a:buClr>
              <a:buSzTx/>
              <a:buFont typeface="Arial" panose="020B0604020202020204" pitchFamily="34" charset="0"/>
              <a:buChar char="•"/>
              <a:tabLst/>
              <a:defRPr/>
            </a:pPr>
            <a:r>
              <a:rPr lang="fr-FR" dirty="0"/>
              <a:t>Cliquez pour modifier les styles du texte du masque</a:t>
            </a:r>
          </a:p>
          <a:p>
            <a:pPr lvl="0"/>
            <a:endParaRPr lang="fr-FR" dirty="0"/>
          </a:p>
        </p:txBody>
      </p:sp>
      <p:sp>
        <p:nvSpPr>
          <p:cNvPr id="4" name="Date Placeholder 3"/>
          <p:cNvSpPr>
            <a:spLocks noGrp="1"/>
          </p:cNvSpPr>
          <p:nvPr>
            <p:ph type="dt" sz="half" idx="10"/>
          </p:nvPr>
        </p:nvSpPr>
        <p:spPr/>
        <p:txBody>
          <a:bodyPr/>
          <a:lstStyle/>
          <a:p>
            <a:fld id="{BF28C12E-EC51-9B4C-8F1D-972D2A6352E0}" type="datetimeFigureOut">
              <a:t>5/19/22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FCF3803-D53F-D949-8B94-05B7A9B04541}" type="slidenum">
              <a:t>‹#›</a:t>
            </a:fld>
            <a:endParaRPr lang="fr-FR"/>
          </a:p>
        </p:txBody>
      </p:sp>
      <p:pic>
        <p:nvPicPr>
          <p:cNvPr id="7" name="Google Shape;465;p26" descr="Uma imagem com texto&#10;&#10;Descrição gerada automaticamente">
            <a:extLst>
              <a:ext uri="{FF2B5EF4-FFF2-40B4-BE49-F238E27FC236}">
                <a16:creationId xmlns:a16="http://schemas.microsoft.com/office/drawing/2014/main" id="{0F11E9ED-9324-4642-BEA1-F3D27DE65F57}"/>
              </a:ext>
            </a:extLst>
          </p:cNvPr>
          <p:cNvPicPr preferRelativeResize="0"/>
          <p:nvPr userDrawn="1"/>
        </p:nvPicPr>
        <p:blipFill rotWithShape="1">
          <a:blip r:embed="rId2">
            <a:alphaModFix/>
          </a:blip>
          <a:srcRect/>
          <a:stretch/>
        </p:blipFill>
        <p:spPr>
          <a:xfrm>
            <a:off x="6946922" y="4721902"/>
            <a:ext cx="2013224" cy="309036"/>
          </a:xfrm>
          <a:prstGeom prst="rect">
            <a:avLst/>
          </a:prstGeom>
          <a:noFill/>
          <a:ln>
            <a:noFill/>
          </a:ln>
        </p:spPr>
      </p:pic>
      <p:sp>
        <p:nvSpPr>
          <p:cNvPr id="8" name="Rectangle 7">
            <a:extLst>
              <a:ext uri="{FF2B5EF4-FFF2-40B4-BE49-F238E27FC236}">
                <a16:creationId xmlns:a16="http://schemas.microsoft.com/office/drawing/2014/main" id="{A70E3D1D-D1C0-CE4B-AAB2-13B895B5424F}"/>
              </a:ext>
            </a:extLst>
          </p:cNvPr>
          <p:cNvSpPr/>
          <p:nvPr userDrawn="1"/>
        </p:nvSpPr>
        <p:spPr>
          <a:xfrm>
            <a:off x="0" y="0"/>
            <a:ext cx="215900" cy="2571750"/>
          </a:xfrm>
          <a:prstGeom prst="rect">
            <a:avLst/>
          </a:prstGeom>
          <a:solidFill>
            <a:srgbClr val="204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8936BCC4-5D77-7B41-AC08-7E1F66CCE45F}"/>
              </a:ext>
            </a:extLst>
          </p:cNvPr>
          <p:cNvSpPr/>
          <p:nvPr userDrawn="1"/>
        </p:nvSpPr>
        <p:spPr>
          <a:xfrm>
            <a:off x="0" y="2571750"/>
            <a:ext cx="215900" cy="2571750"/>
          </a:xfrm>
          <a:prstGeom prst="rect">
            <a:avLst/>
          </a:prstGeom>
          <a:solidFill>
            <a:srgbClr val="2F9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 name="Straight Connector 55">
            <a:extLst>
              <a:ext uri="{FF2B5EF4-FFF2-40B4-BE49-F238E27FC236}">
                <a16:creationId xmlns:a16="http://schemas.microsoft.com/office/drawing/2014/main" id="{3263465F-B70D-D24D-84B7-C440CF6A924C}"/>
              </a:ext>
            </a:extLst>
          </p:cNvPr>
          <p:cNvCxnSpPr/>
          <p:nvPr userDrawn="1"/>
        </p:nvCxnSpPr>
        <p:spPr>
          <a:xfrm>
            <a:off x="648261" y="907368"/>
            <a:ext cx="444000" cy="0"/>
          </a:xfrm>
          <a:prstGeom prst="line">
            <a:avLst/>
          </a:prstGeom>
          <a:ln w="28575">
            <a:solidFill>
              <a:srgbClr val="D90368"/>
            </a:solidFill>
          </a:ln>
        </p:spPr>
        <p:style>
          <a:lnRef idx="1">
            <a:schemeClr val="accent1"/>
          </a:lnRef>
          <a:fillRef idx="0">
            <a:schemeClr val="accent1"/>
          </a:fillRef>
          <a:effectRef idx="0">
            <a:schemeClr val="accent1"/>
          </a:effectRef>
          <a:fontRef idx="minor">
            <a:schemeClr val="tx1"/>
          </a:fontRef>
        </p:style>
      </p:cxnSp>
      <p:sp>
        <p:nvSpPr>
          <p:cNvPr id="12" name="Ellipse 11">
            <a:extLst>
              <a:ext uri="{FF2B5EF4-FFF2-40B4-BE49-F238E27FC236}">
                <a16:creationId xmlns:a16="http://schemas.microsoft.com/office/drawing/2014/main" id="{27DE961B-0C10-DC4A-A6DC-3B0E4817B522}"/>
              </a:ext>
            </a:extLst>
          </p:cNvPr>
          <p:cNvSpPr/>
          <p:nvPr userDrawn="1"/>
        </p:nvSpPr>
        <p:spPr>
          <a:xfrm>
            <a:off x="7103356" y="367818"/>
            <a:ext cx="1584176" cy="1584176"/>
          </a:xfrm>
          <a:prstGeom prst="ellipse">
            <a:avLst/>
          </a:prstGeom>
          <a:solidFill>
            <a:srgbClr val="2F9C67">
              <a:alpha val="10000"/>
            </a:srgbClr>
          </a:solidFill>
          <a:ln w="6350">
            <a:solidFill>
              <a:srgbClr val="2F9C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Image 12">
            <a:extLst>
              <a:ext uri="{FF2B5EF4-FFF2-40B4-BE49-F238E27FC236}">
                <a16:creationId xmlns:a16="http://schemas.microsoft.com/office/drawing/2014/main" id="{E2EC3894-018F-AE43-8A08-58CA159B2BB2}"/>
              </a:ext>
            </a:extLst>
          </p:cNvPr>
          <p:cNvPicPr>
            <a:picLocks noChangeAspect="1"/>
          </p:cNvPicPr>
          <p:nvPr userDrawn="1"/>
        </p:nvPicPr>
        <p:blipFill>
          <a:blip r:embed="rId3"/>
          <a:stretch>
            <a:fillRect/>
          </a:stretch>
        </p:blipFill>
        <p:spPr>
          <a:xfrm>
            <a:off x="7522653" y="643071"/>
            <a:ext cx="716698" cy="1056186"/>
          </a:xfrm>
          <a:prstGeom prst="rect">
            <a:avLst/>
          </a:prstGeom>
        </p:spPr>
      </p:pic>
    </p:spTree>
    <p:extLst>
      <p:ext uri="{BB962C8B-B14F-4D97-AF65-F5344CB8AC3E}">
        <p14:creationId xmlns:p14="http://schemas.microsoft.com/office/powerpoint/2010/main" val="2195383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Num_Green">
    <p:bg>
      <p:bgPr>
        <a:solidFill>
          <a:srgbClr val="2F9C67">
            <a:alpha val="9598"/>
          </a:srgb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537795"/>
            <a:ext cx="7886700" cy="341632"/>
          </a:xfrm>
        </p:spPr>
        <p:txBody>
          <a:bodyPr/>
          <a:lstStyle>
            <a:lvl1pPr>
              <a:defRPr sz="1800" cap="all" baseline="0"/>
            </a:lvl1pPr>
          </a:lstStyle>
          <a:p>
            <a:r>
              <a:rPr lang="fr-FR" dirty="0"/>
              <a:t>MODIFIEZ LE STYLE DU TITRE</a:t>
            </a:r>
            <a:endParaRPr lang="en-US" dirty="0"/>
          </a:p>
        </p:txBody>
      </p:sp>
      <p:sp>
        <p:nvSpPr>
          <p:cNvPr id="3" name="Content Placeholder 2"/>
          <p:cNvSpPr>
            <a:spLocks noGrp="1"/>
          </p:cNvSpPr>
          <p:nvPr>
            <p:ph idx="1"/>
          </p:nvPr>
        </p:nvSpPr>
        <p:spPr>
          <a:xfrm>
            <a:off x="628650" y="1168497"/>
            <a:ext cx="7886700" cy="593396"/>
          </a:xfrm>
        </p:spPr>
        <p:txBody>
          <a:bodyPr>
            <a:normAutofit/>
          </a:bodyPr>
          <a:lstStyle>
            <a:lvl1pPr marL="0" marR="0" indent="0" algn="l" defTabSz="685800" rtl="0" eaLnBrk="1" fontAlgn="auto" latinLnBrk="0" hangingPunct="1">
              <a:lnSpc>
                <a:spcPts val="1540"/>
              </a:lnSpc>
              <a:spcBef>
                <a:spcPts val="750"/>
              </a:spcBef>
              <a:spcAft>
                <a:spcPts val="0"/>
              </a:spcAft>
              <a:buClr>
                <a:srgbClr val="204669"/>
              </a:buClr>
              <a:buSzTx/>
              <a:buFont typeface="Arial" panose="020B0604020202020204" pitchFamily="34" charset="0"/>
              <a:buNone/>
              <a:tabLst/>
              <a:defRPr sz="1200"/>
            </a:lvl1pPr>
          </a:lstStyle>
          <a:p>
            <a:pPr lvl="0"/>
            <a:r>
              <a:rPr lang="fr-FR" dirty="0"/>
              <a:t>Cliquez pour modifier les styles du texte du masque</a:t>
            </a:r>
          </a:p>
          <a:p>
            <a:pPr lvl="0"/>
            <a:endParaRPr lang="fr-FR" dirty="0"/>
          </a:p>
        </p:txBody>
      </p:sp>
      <p:sp>
        <p:nvSpPr>
          <p:cNvPr id="4" name="Date Placeholder 3"/>
          <p:cNvSpPr>
            <a:spLocks noGrp="1"/>
          </p:cNvSpPr>
          <p:nvPr>
            <p:ph type="dt" sz="half" idx="10"/>
          </p:nvPr>
        </p:nvSpPr>
        <p:spPr/>
        <p:txBody>
          <a:bodyPr/>
          <a:lstStyle/>
          <a:p>
            <a:fld id="{BF28C12E-EC51-9B4C-8F1D-972D2A6352E0}" type="datetimeFigureOut">
              <a:t>5/19/22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FCF3803-D53F-D949-8B94-05B7A9B04541}" type="slidenum">
              <a:t>‹#›</a:t>
            </a:fld>
            <a:endParaRPr lang="fr-FR"/>
          </a:p>
        </p:txBody>
      </p:sp>
      <p:pic>
        <p:nvPicPr>
          <p:cNvPr id="7" name="Google Shape;465;p26" descr="Uma imagem com texto&#10;&#10;Descrição gerada automaticamente">
            <a:extLst>
              <a:ext uri="{FF2B5EF4-FFF2-40B4-BE49-F238E27FC236}">
                <a16:creationId xmlns:a16="http://schemas.microsoft.com/office/drawing/2014/main" id="{0F11E9ED-9324-4642-BEA1-F3D27DE65F57}"/>
              </a:ext>
            </a:extLst>
          </p:cNvPr>
          <p:cNvPicPr preferRelativeResize="0"/>
          <p:nvPr userDrawn="1"/>
        </p:nvPicPr>
        <p:blipFill rotWithShape="1">
          <a:blip r:embed="rId2">
            <a:alphaModFix/>
          </a:blip>
          <a:srcRect/>
          <a:stretch/>
        </p:blipFill>
        <p:spPr>
          <a:xfrm>
            <a:off x="6946922" y="4721902"/>
            <a:ext cx="2013224" cy="309036"/>
          </a:xfrm>
          <a:prstGeom prst="rect">
            <a:avLst/>
          </a:prstGeom>
          <a:noFill/>
          <a:ln>
            <a:noFill/>
          </a:ln>
        </p:spPr>
      </p:pic>
      <p:sp>
        <p:nvSpPr>
          <p:cNvPr id="8" name="Rectangle 7">
            <a:extLst>
              <a:ext uri="{FF2B5EF4-FFF2-40B4-BE49-F238E27FC236}">
                <a16:creationId xmlns:a16="http://schemas.microsoft.com/office/drawing/2014/main" id="{A70E3D1D-D1C0-CE4B-AAB2-13B895B5424F}"/>
              </a:ext>
            </a:extLst>
          </p:cNvPr>
          <p:cNvSpPr/>
          <p:nvPr userDrawn="1"/>
        </p:nvSpPr>
        <p:spPr>
          <a:xfrm>
            <a:off x="0" y="0"/>
            <a:ext cx="215900" cy="2571750"/>
          </a:xfrm>
          <a:prstGeom prst="rect">
            <a:avLst/>
          </a:prstGeom>
          <a:solidFill>
            <a:srgbClr val="204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8936BCC4-5D77-7B41-AC08-7E1F66CCE45F}"/>
              </a:ext>
            </a:extLst>
          </p:cNvPr>
          <p:cNvSpPr/>
          <p:nvPr userDrawn="1"/>
        </p:nvSpPr>
        <p:spPr>
          <a:xfrm>
            <a:off x="0" y="2571750"/>
            <a:ext cx="215900" cy="2571750"/>
          </a:xfrm>
          <a:prstGeom prst="rect">
            <a:avLst/>
          </a:prstGeom>
          <a:solidFill>
            <a:srgbClr val="2F9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 name="Straight Connector 55">
            <a:extLst>
              <a:ext uri="{FF2B5EF4-FFF2-40B4-BE49-F238E27FC236}">
                <a16:creationId xmlns:a16="http://schemas.microsoft.com/office/drawing/2014/main" id="{3263465F-B70D-D24D-84B7-C440CF6A924C}"/>
              </a:ext>
            </a:extLst>
          </p:cNvPr>
          <p:cNvCxnSpPr/>
          <p:nvPr userDrawn="1"/>
        </p:nvCxnSpPr>
        <p:spPr>
          <a:xfrm>
            <a:off x="648261" y="907368"/>
            <a:ext cx="444000" cy="0"/>
          </a:xfrm>
          <a:prstGeom prst="line">
            <a:avLst/>
          </a:prstGeom>
          <a:ln w="28575">
            <a:solidFill>
              <a:srgbClr val="D9036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45587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Cover">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3346E275-F756-B54F-B064-666DB2939B1D}"/>
              </a:ext>
            </a:extLst>
          </p:cNvPr>
          <p:cNvSpPr>
            <a:spLocks noGrp="1"/>
          </p:cNvSpPr>
          <p:nvPr>
            <p:ph type="dt" sz="half" idx="10"/>
          </p:nvPr>
        </p:nvSpPr>
        <p:spPr>
          <a:xfrm>
            <a:off x="628650" y="4767263"/>
            <a:ext cx="2057400" cy="273844"/>
          </a:xfrm>
        </p:spPr>
        <p:txBody>
          <a:bodyPr/>
          <a:lstStyle/>
          <a:p>
            <a:fld id="{278E3EE0-6525-C74C-B657-6658108501C7}" type="datetimeFigureOut">
              <a:t>5/19/22</a:t>
            </a:fld>
            <a:endParaRPr lang="fr-FR"/>
          </a:p>
        </p:txBody>
      </p:sp>
      <p:sp>
        <p:nvSpPr>
          <p:cNvPr id="6" name="Footer Placeholder 4">
            <a:extLst>
              <a:ext uri="{FF2B5EF4-FFF2-40B4-BE49-F238E27FC236}">
                <a16:creationId xmlns:a16="http://schemas.microsoft.com/office/drawing/2014/main" id="{D8C191D6-7CD2-4147-8A8B-0427C9E0CEE9}"/>
              </a:ext>
            </a:extLst>
          </p:cNvPr>
          <p:cNvSpPr>
            <a:spLocks noGrp="1"/>
          </p:cNvSpPr>
          <p:nvPr>
            <p:ph type="ftr" sz="quarter" idx="11"/>
          </p:nvPr>
        </p:nvSpPr>
        <p:spPr>
          <a:xfrm>
            <a:off x="3028950" y="4767263"/>
            <a:ext cx="3086100" cy="273844"/>
          </a:xfrm>
        </p:spPr>
        <p:txBody>
          <a:bodyPr/>
          <a:lstStyle/>
          <a:p>
            <a:endParaRPr lang="fr-FR"/>
          </a:p>
        </p:txBody>
      </p:sp>
      <p:sp>
        <p:nvSpPr>
          <p:cNvPr id="7" name="Slide Number Placeholder 5">
            <a:extLst>
              <a:ext uri="{FF2B5EF4-FFF2-40B4-BE49-F238E27FC236}">
                <a16:creationId xmlns:a16="http://schemas.microsoft.com/office/drawing/2014/main" id="{6D64C85E-F58C-2242-9B63-FC203A3D5B1B}"/>
              </a:ext>
            </a:extLst>
          </p:cNvPr>
          <p:cNvSpPr>
            <a:spLocks noGrp="1"/>
          </p:cNvSpPr>
          <p:nvPr>
            <p:ph type="sldNum" sz="quarter" idx="12"/>
          </p:nvPr>
        </p:nvSpPr>
        <p:spPr>
          <a:xfrm>
            <a:off x="6457950" y="4767263"/>
            <a:ext cx="2057400" cy="273844"/>
          </a:xfrm>
        </p:spPr>
        <p:txBody>
          <a:bodyPr/>
          <a:lstStyle/>
          <a:p>
            <a:fld id="{AC7B9000-7EE9-434F-99E7-74615C45F7D6}" type="slidenum">
              <a:t>‹#›</a:t>
            </a:fld>
            <a:endParaRPr lang="fr-FR"/>
          </a:p>
        </p:txBody>
      </p:sp>
      <p:pic>
        <p:nvPicPr>
          <p:cNvPr id="8" name="Imagem 3" descr="Uma imagem com texto&#10;&#10;Descrição gerada automaticamente">
            <a:extLst>
              <a:ext uri="{FF2B5EF4-FFF2-40B4-BE49-F238E27FC236}">
                <a16:creationId xmlns:a16="http://schemas.microsoft.com/office/drawing/2014/main" id="{80C7DE60-FD07-BF46-B454-A1802CF6C49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19023" y="211756"/>
            <a:ext cx="3648064" cy="559989"/>
          </a:xfrm>
          <a:prstGeom prst="rect">
            <a:avLst/>
          </a:prstGeom>
        </p:spPr>
      </p:pic>
      <p:pic>
        <p:nvPicPr>
          <p:cNvPr id="9" name="Imagem 2">
            <a:extLst>
              <a:ext uri="{FF2B5EF4-FFF2-40B4-BE49-F238E27FC236}">
                <a16:creationId xmlns:a16="http://schemas.microsoft.com/office/drawing/2014/main" id="{30A5BBB5-F030-A74C-9F3A-CF577125C31C}"/>
              </a:ext>
            </a:extLst>
          </p:cNvPr>
          <p:cNvPicPr>
            <a:picLocks noChangeAspect="1"/>
          </p:cNvPicPr>
          <p:nvPr userDrawn="1"/>
        </p:nvPicPr>
        <p:blipFill>
          <a:blip r:embed="rId3"/>
          <a:srcRect l="782" r="782"/>
          <a:stretch/>
        </p:blipFill>
        <p:spPr>
          <a:xfrm>
            <a:off x="0" y="996132"/>
            <a:ext cx="9144000" cy="2361042"/>
          </a:xfrm>
          <a:prstGeom prst="rect">
            <a:avLst/>
          </a:prstGeom>
        </p:spPr>
      </p:pic>
      <p:sp>
        <p:nvSpPr>
          <p:cNvPr id="10" name="TextBox 7">
            <a:extLst>
              <a:ext uri="{FF2B5EF4-FFF2-40B4-BE49-F238E27FC236}">
                <a16:creationId xmlns:a16="http://schemas.microsoft.com/office/drawing/2014/main" id="{9774ACF8-263B-4D43-8400-0912E1FAC6FC}"/>
              </a:ext>
            </a:extLst>
          </p:cNvPr>
          <p:cNvSpPr txBox="1"/>
          <p:nvPr userDrawn="1"/>
        </p:nvSpPr>
        <p:spPr>
          <a:xfrm>
            <a:off x="400261" y="3558747"/>
            <a:ext cx="8157143" cy="553998"/>
          </a:xfrm>
          <a:prstGeom prst="rect">
            <a:avLst/>
          </a:prstGeom>
          <a:noFill/>
        </p:spPr>
        <p:txBody>
          <a:bodyPr wrap="squar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a:solidFill>
                  <a:srgbClr val="2B9C67"/>
                </a:solidFill>
                <a:latin typeface="Montserrat" panose="00000500000000000000" pitchFamily="2" charset="0"/>
              </a:rPr>
              <a:t>Feeding back to communities and using findings </a:t>
            </a:r>
            <a:br>
              <a:rPr lang="en-US" b="1">
                <a:solidFill>
                  <a:srgbClr val="2B9C67"/>
                </a:solidFill>
                <a:latin typeface="Montserrat" panose="00000500000000000000" pitchFamily="2" charset="0"/>
              </a:rPr>
            </a:br>
            <a:r>
              <a:rPr lang="en-US" b="1">
                <a:solidFill>
                  <a:srgbClr val="2B9C67"/>
                </a:solidFill>
                <a:latin typeface="Montserrat" panose="00000500000000000000" pitchFamily="2" charset="0"/>
              </a:rPr>
              <a:t>to support community-level solutions and actions</a:t>
            </a:r>
          </a:p>
        </p:txBody>
      </p:sp>
      <p:sp>
        <p:nvSpPr>
          <p:cNvPr id="12" name="docshape7">
            <a:extLst>
              <a:ext uri="{FF2B5EF4-FFF2-40B4-BE49-F238E27FC236}">
                <a16:creationId xmlns:a16="http://schemas.microsoft.com/office/drawing/2014/main" id="{DC7D3BC4-E2EB-1E44-8F2F-E32982A30D28}"/>
              </a:ext>
            </a:extLst>
          </p:cNvPr>
          <p:cNvSpPr>
            <a:spLocks/>
          </p:cNvSpPr>
          <p:nvPr userDrawn="1"/>
        </p:nvSpPr>
        <p:spPr bwMode="auto">
          <a:xfrm>
            <a:off x="0" y="982045"/>
            <a:ext cx="9144000" cy="45719"/>
          </a:xfrm>
          <a:prstGeom prst="rect">
            <a:avLst/>
          </a:prstGeom>
          <a:solidFill>
            <a:srgbClr val="2F9C67"/>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fr-FR"/>
          </a:p>
        </p:txBody>
      </p:sp>
      <p:sp>
        <p:nvSpPr>
          <p:cNvPr id="13" name="ZoneTexte 12">
            <a:extLst>
              <a:ext uri="{FF2B5EF4-FFF2-40B4-BE49-F238E27FC236}">
                <a16:creationId xmlns:a16="http://schemas.microsoft.com/office/drawing/2014/main" id="{08A887B5-B729-E548-B22A-F6F0B4F0314E}"/>
              </a:ext>
            </a:extLst>
          </p:cNvPr>
          <p:cNvSpPr txBox="1"/>
          <p:nvPr userDrawn="1"/>
        </p:nvSpPr>
        <p:spPr>
          <a:xfrm>
            <a:off x="395288" y="1012432"/>
            <a:ext cx="2841657" cy="369332"/>
          </a:xfrm>
          <a:prstGeom prst="rect">
            <a:avLst/>
          </a:prstGeom>
          <a:solidFill>
            <a:srgbClr val="2F9C67"/>
          </a:solidFill>
        </p:spPr>
        <p:txBody>
          <a:bodyPr wrap="none" lIns="72000" rIns="72000" rtlCol="0">
            <a:spAutoFit/>
          </a:bodyPr>
          <a:lstStyle/>
          <a:p>
            <a:r>
              <a:rPr lang="fr-FR" sz="1000" b="1">
                <a:solidFill>
                  <a:schemeClr val="bg1"/>
                </a:solidFill>
                <a:latin typeface="Montserrat" pitchFamily="2" charset="77"/>
              </a:rPr>
              <a:t>MODULE 5, SESSION 4</a:t>
            </a:r>
          </a:p>
          <a:p>
            <a:r>
              <a:rPr lang="fr-FR" sz="800">
                <a:solidFill>
                  <a:schemeClr val="bg1"/>
                </a:solidFill>
                <a:latin typeface="Montserrat Light" pitchFamily="2" charset="77"/>
              </a:rPr>
              <a:t>COLLECTIVE SERVICE TRAINING IN SOCIAL SCIENCE</a:t>
            </a:r>
          </a:p>
        </p:txBody>
      </p:sp>
      <p:grpSp>
        <p:nvGrpSpPr>
          <p:cNvPr id="14" name="Groupe 13">
            <a:extLst>
              <a:ext uri="{FF2B5EF4-FFF2-40B4-BE49-F238E27FC236}">
                <a16:creationId xmlns:a16="http://schemas.microsoft.com/office/drawing/2014/main" id="{96F33D36-5F34-4143-BD49-F8C8DEBC4602}"/>
              </a:ext>
            </a:extLst>
          </p:cNvPr>
          <p:cNvGrpSpPr/>
          <p:nvPr userDrawn="1"/>
        </p:nvGrpSpPr>
        <p:grpSpPr>
          <a:xfrm>
            <a:off x="5608156" y="4577334"/>
            <a:ext cx="3373919" cy="499684"/>
            <a:chOff x="5608156" y="3987387"/>
            <a:chExt cx="3373919" cy="499684"/>
          </a:xfrm>
        </p:grpSpPr>
        <p:pic>
          <p:nvPicPr>
            <p:cNvPr id="15" name="Image 14">
              <a:extLst>
                <a:ext uri="{FF2B5EF4-FFF2-40B4-BE49-F238E27FC236}">
                  <a16:creationId xmlns:a16="http://schemas.microsoft.com/office/drawing/2014/main" id="{05C151B3-E0DE-2B49-8700-B184B4D6891E}"/>
                </a:ext>
              </a:extLst>
            </p:cNvPr>
            <p:cNvPicPr>
              <a:picLocks noChangeAspect="1"/>
            </p:cNvPicPr>
            <p:nvPr userDrawn="1"/>
          </p:nvPicPr>
          <p:blipFill>
            <a:blip r:embed="rId4"/>
            <a:stretch>
              <a:fillRect/>
            </a:stretch>
          </p:blipFill>
          <p:spPr>
            <a:xfrm>
              <a:off x="5608156" y="4171951"/>
              <a:ext cx="610318" cy="186356"/>
            </a:xfrm>
            <a:prstGeom prst="rect">
              <a:avLst/>
            </a:prstGeom>
          </p:spPr>
        </p:pic>
        <p:pic>
          <p:nvPicPr>
            <p:cNvPr id="16" name="Image 15">
              <a:extLst>
                <a:ext uri="{FF2B5EF4-FFF2-40B4-BE49-F238E27FC236}">
                  <a16:creationId xmlns:a16="http://schemas.microsoft.com/office/drawing/2014/main" id="{1FBAFB1D-5715-9541-B822-8C949552288A}"/>
                </a:ext>
              </a:extLst>
            </p:cNvPr>
            <p:cNvPicPr>
              <a:picLocks noChangeAspect="1"/>
            </p:cNvPicPr>
            <p:nvPr userDrawn="1"/>
          </p:nvPicPr>
          <p:blipFill>
            <a:blip r:embed="rId5"/>
            <a:stretch>
              <a:fillRect/>
            </a:stretch>
          </p:blipFill>
          <p:spPr>
            <a:xfrm>
              <a:off x="8289926" y="4105311"/>
              <a:ext cx="692149" cy="216021"/>
            </a:xfrm>
            <a:prstGeom prst="rect">
              <a:avLst/>
            </a:prstGeom>
          </p:spPr>
        </p:pic>
        <p:pic>
          <p:nvPicPr>
            <p:cNvPr id="17" name="Image 16">
              <a:extLst>
                <a:ext uri="{FF2B5EF4-FFF2-40B4-BE49-F238E27FC236}">
                  <a16:creationId xmlns:a16="http://schemas.microsoft.com/office/drawing/2014/main" id="{EB88C227-A28A-9A4D-A19D-7500942989FF}"/>
                </a:ext>
              </a:extLst>
            </p:cNvPr>
            <p:cNvPicPr>
              <a:picLocks noChangeAspect="1"/>
            </p:cNvPicPr>
            <p:nvPr userDrawn="1"/>
          </p:nvPicPr>
          <p:blipFill>
            <a:blip r:embed="rId6"/>
            <a:stretch>
              <a:fillRect/>
            </a:stretch>
          </p:blipFill>
          <p:spPr>
            <a:xfrm>
              <a:off x="7266608" y="4119751"/>
              <a:ext cx="855042" cy="205444"/>
            </a:xfrm>
            <a:prstGeom prst="rect">
              <a:avLst/>
            </a:prstGeom>
          </p:spPr>
        </p:pic>
        <p:pic>
          <p:nvPicPr>
            <p:cNvPr id="18" name="Image 17">
              <a:extLst>
                <a:ext uri="{FF2B5EF4-FFF2-40B4-BE49-F238E27FC236}">
                  <a16:creationId xmlns:a16="http://schemas.microsoft.com/office/drawing/2014/main" id="{479FD79C-3CAD-5244-881C-6FAA3F26827E}"/>
                </a:ext>
              </a:extLst>
            </p:cNvPr>
            <p:cNvPicPr>
              <a:picLocks noChangeAspect="1"/>
            </p:cNvPicPr>
            <p:nvPr userDrawn="1"/>
          </p:nvPicPr>
          <p:blipFill>
            <a:blip r:embed="rId7"/>
            <a:stretch>
              <a:fillRect/>
            </a:stretch>
          </p:blipFill>
          <p:spPr>
            <a:xfrm>
              <a:off x="6191586" y="3987387"/>
              <a:ext cx="1107193" cy="499684"/>
            </a:xfrm>
            <a:prstGeom prst="rect">
              <a:avLst/>
            </a:prstGeom>
          </p:spPr>
        </p:pic>
      </p:grpSp>
    </p:spTree>
    <p:extLst>
      <p:ext uri="{BB962C8B-B14F-4D97-AF65-F5344CB8AC3E}">
        <p14:creationId xmlns:p14="http://schemas.microsoft.com/office/powerpoint/2010/main" val="1404874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re et contenu">
    <p:bg>
      <p:bgPr>
        <a:solidFill>
          <a:srgbClr val="EFF5F0">
            <a:alpha val="9598"/>
          </a:srgb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537795"/>
            <a:ext cx="7886700" cy="590931"/>
          </a:xfrm>
        </p:spPr>
        <p:txBody>
          <a:bodyPr/>
          <a:lstStyle>
            <a:lvl1pPr>
              <a:defRPr sz="1800" cap="all" baseline="0"/>
            </a:lvl1pPr>
          </a:lstStyle>
          <a:p>
            <a:r>
              <a:rPr lang="fr-FR" dirty="0"/>
              <a:t>MODIFIEZ LE STYLE </a:t>
            </a:r>
            <a:br>
              <a:rPr lang="fr-FR" dirty="0"/>
            </a:br>
            <a:r>
              <a:rPr lang="fr-FR" dirty="0"/>
              <a:t>DU TITRE</a:t>
            </a:r>
            <a:endParaRPr lang="en-US" dirty="0"/>
          </a:p>
        </p:txBody>
      </p:sp>
      <p:sp>
        <p:nvSpPr>
          <p:cNvPr id="3" name="Content Placeholder 2"/>
          <p:cNvSpPr>
            <a:spLocks noGrp="1"/>
          </p:cNvSpPr>
          <p:nvPr>
            <p:ph idx="1"/>
          </p:nvPr>
        </p:nvSpPr>
        <p:spPr/>
        <p:txBody>
          <a:bodyPr>
            <a:normAutofit/>
          </a:bodyPr>
          <a:lstStyle>
            <a:lvl1pPr marL="171450" marR="0" indent="-171450" algn="l" defTabSz="685800" rtl="0" eaLnBrk="1" fontAlgn="auto" latinLnBrk="0" hangingPunct="1">
              <a:lnSpc>
                <a:spcPts val="1540"/>
              </a:lnSpc>
              <a:spcBef>
                <a:spcPts val="750"/>
              </a:spcBef>
              <a:spcAft>
                <a:spcPts val="0"/>
              </a:spcAft>
              <a:buClr>
                <a:srgbClr val="204669"/>
              </a:buClr>
              <a:buSzTx/>
              <a:buFont typeface="Arial" panose="020B0604020202020204" pitchFamily="34" charset="0"/>
              <a:buChar char="•"/>
              <a:tabLst/>
              <a:defRPr sz="1200"/>
            </a:lvl1pPr>
          </a:lstStyle>
          <a:p>
            <a:pPr lvl="0"/>
            <a:r>
              <a:rPr lang="fr-FR" dirty="0"/>
              <a:t>Cliquez pour modifier les styles du texte du masque</a:t>
            </a:r>
          </a:p>
          <a:p>
            <a:pPr marL="171450" marR="0" lvl="0" indent="-171450" algn="l" defTabSz="685800" rtl="0" eaLnBrk="1" fontAlgn="auto" latinLnBrk="0" hangingPunct="1">
              <a:lnSpc>
                <a:spcPts val="1540"/>
              </a:lnSpc>
              <a:spcBef>
                <a:spcPts val="750"/>
              </a:spcBef>
              <a:spcAft>
                <a:spcPts val="0"/>
              </a:spcAft>
              <a:buClr>
                <a:srgbClr val="204669"/>
              </a:buClr>
              <a:buSzTx/>
              <a:buFont typeface="Arial" panose="020B0604020202020204" pitchFamily="34" charset="0"/>
              <a:buChar char="•"/>
              <a:tabLst/>
              <a:defRPr/>
            </a:pPr>
            <a:r>
              <a:rPr lang="fr-FR" dirty="0"/>
              <a:t>Cliquez pour modifier les styles du texte du masque</a:t>
            </a:r>
          </a:p>
          <a:p>
            <a:pPr lvl="0"/>
            <a:endParaRPr lang="fr-FR" dirty="0"/>
          </a:p>
        </p:txBody>
      </p:sp>
      <p:sp>
        <p:nvSpPr>
          <p:cNvPr id="4" name="Date Placeholder 3"/>
          <p:cNvSpPr>
            <a:spLocks noGrp="1"/>
          </p:cNvSpPr>
          <p:nvPr>
            <p:ph type="dt" sz="half" idx="10"/>
          </p:nvPr>
        </p:nvSpPr>
        <p:spPr/>
        <p:txBody>
          <a:bodyPr/>
          <a:lstStyle/>
          <a:p>
            <a:fld id="{BF28C12E-EC51-9B4C-8F1D-972D2A6352E0}" type="datetimeFigureOut">
              <a:t>5/19/22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FCF3803-D53F-D949-8B94-05B7A9B04541}" type="slidenum">
              <a:t>‹#›</a:t>
            </a:fld>
            <a:endParaRPr lang="fr-FR"/>
          </a:p>
        </p:txBody>
      </p:sp>
      <p:pic>
        <p:nvPicPr>
          <p:cNvPr id="7" name="Google Shape;465;p26" descr="Uma imagem com texto&#10;&#10;Descrição gerada automaticamente">
            <a:extLst>
              <a:ext uri="{FF2B5EF4-FFF2-40B4-BE49-F238E27FC236}">
                <a16:creationId xmlns:a16="http://schemas.microsoft.com/office/drawing/2014/main" id="{0F11E9ED-9324-4642-BEA1-F3D27DE65F57}"/>
              </a:ext>
            </a:extLst>
          </p:cNvPr>
          <p:cNvPicPr preferRelativeResize="0"/>
          <p:nvPr userDrawn="1"/>
        </p:nvPicPr>
        <p:blipFill rotWithShape="1">
          <a:blip r:embed="rId2">
            <a:alphaModFix/>
          </a:blip>
          <a:srcRect/>
          <a:stretch/>
        </p:blipFill>
        <p:spPr>
          <a:xfrm>
            <a:off x="6946922" y="4721902"/>
            <a:ext cx="2013224" cy="309036"/>
          </a:xfrm>
          <a:prstGeom prst="rect">
            <a:avLst/>
          </a:prstGeom>
          <a:noFill/>
          <a:ln>
            <a:noFill/>
          </a:ln>
        </p:spPr>
      </p:pic>
      <p:sp>
        <p:nvSpPr>
          <p:cNvPr id="8" name="Rectangle 7">
            <a:extLst>
              <a:ext uri="{FF2B5EF4-FFF2-40B4-BE49-F238E27FC236}">
                <a16:creationId xmlns:a16="http://schemas.microsoft.com/office/drawing/2014/main" id="{A70E3D1D-D1C0-CE4B-AAB2-13B895B5424F}"/>
              </a:ext>
            </a:extLst>
          </p:cNvPr>
          <p:cNvSpPr/>
          <p:nvPr userDrawn="1"/>
        </p:nvSpPr>
        <p:spPr>
          <a:xfrm>
            <a:off x="0" y="0"/>
            <a:ext cx="215900" cy="2571750"/>
          </a:xfrm>
          <a:prstGeom prst="rect">
            <a:avLst/>
          </a:prstGeom>
          <a:solidFill>
            <a:srgbClr val="204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8936BCC4-5D77-7B41-AC08-7E1F66CCE45F}"/>
              </a:ext>
            </a:extLst>
          </p:cNvPr>
          <p:cNvSpPr/>
          <p:nvPr userDrawn="1"/>
        </p:nvSpPr>
        <p:spPr>
          <a:xfrm>
            <a:off x="0" y="2571750"/>
            <a:ext cx="215900" cy="2571750"/>
          </a:xfrm>
          <a:prstGeom prst="rect">
            <a:avLst/>
          </a:prstGeom>
          <a:solidFill>
            <a:srgbClr val="2F9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 name="Straight Connector 55">
            <a:extLst>
              <a:ext uri="{FF2B5EF4-FFF2-40B4-BE49-F238E27FC236}">
                <a16:creationId xmlns:a16="http://schemas.microsoft.com/office/drawing/2014/main" id="{26EA9F77-F733-E24D-94C9-4CBF860ED091}"/>
              </a:ext>
            </a:extLst>
          </p:cNvPr>
          <p:cNvCxnSpPr/>
          <p:nvPr userDrawn="1"/>
        </p:nvCxnSpPr>
        <p:spPr>
          <a:xfrm>
            <a:off x="648261" y="1132339"/>
            <a:ext cx="444000" cy="0"/>
          </a:xfrm>
          <a:prstGeom prst="line">
            <a:avLst/>
          </a:prstGeom>
          <a:ln w="28575">
            <a:solidFill>
              <a:srgbClr val="D9036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8970371"/>
      </p:ext>
    </p:extLst>
  </p:cSld>
  <p:clrMapOvr>
    <a:masterClrMapping/>
  </p:clrMapOvr>
  <p:extLst>
    <p:ext uri="{DCECCB84-F9BA-43D5-87BE-67443E8EF086}">
      <p15:sldGuideLst xmlns:p15="http://schemas.microsoft.com/office/powerpoint/2012/main">
        <p15:guide id="1" orient="horz" pos="486" userDrawn="1">
          <p15:clr>
            <a:srgbClr val="FBAE40"/>
          </p15:clr>
        </p15:guide>
        <p15:guide id="2" orient="horz" pos="55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re2lignes et contenu">
    <p:bg>
      <p:bgPr>
        <a:solidFill>
          <a:srgbClr val="2F9C67">
            <a:alpha val="9598"/>
          </a:srgb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537795"/>
            <a:ext cx="7886700" cy="590931"/>
          </a:xfrm>
        </p:spPr>
        <p:txBody>
          <a:bodyPr/>
          <a:lstStyle>
            <a:lvl1pPr>
              <a:defRPr sz="1800" cap="all" baseline="0"/>
            </a:lvl1pPr>
          </a:lstStyle>
          <a:p>
            <a:r>
              <a:rPr lang="fr-FR" dirty="0"/>
              <a:t>MODIFIEZ LE STYLE </a:t>
            </a:r>
            <a:br>
              <a:rPr lang="fr-FR" dirty="0"/>
            </a:br>
            <a:r>
              <a:rPr lang="fr-FR" dirty="0"/>
              <a:t>DU TITRE</a:t>
            </a:r>
            <a:endParaRPr lang="en-US" dirty="0"/>
          </a:p>
        </p:txBody>
      </p:sp>
      <p:sp>
        <p:nvSpPr>
          <p:cNvPr id="3" name="Content Placeholder 2"/>
          <p:cNvSpPr>
            <a:spLocks noGrp="1"/>
          </p:cNvSpPr>
          <p:nvPr>
            <p:ph idx="1"/>
          </p:nvPr>
        </p:nvSpPr>
        <p:spPr/>
        <p:txBody>
          <a:bodyPr>
            <a:normAutofit/>
          </a:bodyPr>
          <a:lstStyle>
            <a:lvl1pPr marL="171450" marR="0" indent="-171450" algn="l" defTabSz="685800" rtl="0" eaLnBrk="1" fontAlgn="auto" latinLnBrk="0" hangingPunct="1">
              <a:lnSpc>
                <a:spcPts val="1540"/>
              </a:lnSpc>
              <a:spcBef>
                <a:spcPts val="750"/>
              </a:spcBef>
              <a:spcAft>
                <a:spcPts val="0"/>
              </a:spcAft>
              <a:buClr>
                <a:srgbClr val="204669"/>
              </a:buClr>
              <a:buSzTx/>
              <a:buFont typeface="Arial" panose="020B0604020202020204" pitchFamily="34" charset="0"/>
              <a:buChar char="•"/>
              <a:tabLst/>
              <a:defRPr sz="1200"/>
            </a:lvl1pPr>
          </a:lstStyle>
          <a:p>
            <a:pPr lvl="0"/>
            <a:r>
              <a:rPr lang="fr-FR" dirty="0"/>
              <a:t>Cliquez pour modifier les styles du texte du masque</a:t>
            </a:r>
          </a:p>
          <a:p>
            <a:pPr marL="171450" marR="0" lvl="0" indent="-171450" algn="l" defTabSz="685800" rtl="0" eaLnBrk="1" fontAlgn="auto" latinLnBrk="0" hangingPunct="1">
              <a:lnSpc>
                <a:spcPts val="1540"/>
              </a:lnSpc>
              <a:spcBef>
                <a:spcPts val="750"/>
              </a:spcBef>
              <a:spcAft>
                <a:spcPts val="0"/>
              </a:spcAft>
              <a:buClr>
                <a:srgbClr val="204669"/>
              </a:buClr>
              <a:buSzTx/>
              <a:buFont typeface="Arial" panose="020B0604020202020204" pitchFamily="34" charset="0"/>
              <a:buChar char="•"/>
              <a:tabLst/>
              <a:defRPr/>
            </a:pPr>
            <a:r>
              <a:rPr lang="fr-FR" dirty="0"/>
              <a:t>Cliquez pour modifier les styles du texte du masque</a:t>
            </a:r>
          </a:p>
          <a:p>
            <a:pPr lvl="0"/>
            <a:endParaRPr lang="fr-FR" dirty="0"/>
          </a:p>
        </p:txBody>
      </p:sp>
      <p:sp>
        <p:nvSpPr>
          <p:cNvPr id="4" name="Date Placeholder 3"/>
          <p:cNvSpPr>
            <a:spLocks noGrp="1"/>
          </p:cNvSpPr>
          <p:nvPr>
            <p:ph type="dt" sz="half" idx="10"/>
          </p:nvPr>
        </p:nvSpPr>
        <p:spPr/>
        <p:txBody>
          <a:bodyPr/>
          <a:lstStyle/>
          <a:p>
            <a:fld id="{BF28C12E-EC51-9B4C-8F1D-972D2A6352E0}" type="datetimeFigureOut">
              <a:t>5/19/22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FCF3803-D53F-D949-8B94-05B7A9B04541}" type="slidenum">
              <a:t>‹#›</a:t>
            </a:fld>
            <a:endParaRPr lang="fr-FR"/>
          </a:p>
        </p:txBody>
      </p:sp>
      <p:pic>
        <p:nvPicPr>
          <p:cNvPr id="7" name="Google Shape;465;p26" descr="Uma imagem com texto&#10;&#10;Descrição gerada automaticamente">
            <a:extLst>
              <a:ext uri="{FF2B5EF4-FFF2-40B4-BE49-F238E27FC236}">
                <a16:creationId xmlns:a16="http://schemas.microsoft.com/office/drawing/2014/main" id="{0F11E9ED-9324-4642-BEA1-F3D27DE65F57}"/>
              </a:ext>
            </a:extLst>
          </p:cNvPr>
          <p:cNvPicPr preferRelativeResize="0"/>
          <p:nvPr userDrawn="1"/>
        </p:nvPicPr>
        <p:blipFill rotWithShape="1">
          <a:blip r:embed="rId2">
            <a:alphaModFix/>
          </a:blip>
          <a:srcRect/>
          <a:stretch/>
        </p:blipFill>
        <p:spPr>
          <a:xfrm>
            <a:off x="6946922" y="4721902"/>
            <a:ext cx="2013224" cy="309036"/>
          </a:xfrm>
          <a:prstGeom prst="rect">
            <a:avLst/>
          </a:prstGeom>
          <a:noFill/>
          <a:ln>
            <a:noFill/>
          </a:ln>
        </p:spPr>
      </p:pic>
      <p:sp>
        <p:nvSpPr>
          <p:cNvPr id="8" name="Rectangle 7">
            <a:extLst>
              <a:ext uri="{FF2B5EF4-FFF2-40B4-BE49-F238E27FC236}">
                <a16:creationId xmlns:a16="http://schemas.microsoft.com/office/drawing/2014/main" id="{A70E3D1D-D1C0-CE4B-AAB2-13B895B5424F}"/>
              </a:ext>
            </a:extLst>
          </p:cNvPr>
          <p:cNvSpPr/>
          <p:nvPr userDrawn="1"/>
        </p:nvSpPr>
        <p:spPr>
          <a:xfrm>
            <a:off x="0" y="0"/>
            <a:ext cx="215900" cy="2571750"/>
          </a:xfrm>
          <a:prstGeom prst="rect">
            <a:avLst/>
          </a:prstGeom>
          <a:solidFill>
            <a:srgbClr val="204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8936BCC4-5D77-7B41-AC08-7E1F66CCE45F}"/>
              </a:ext>
            </a:extLst>
          </p:cNvPr>
          <p:cNvSpPr/>
          <p:nvPr userDrawn="1"/>
        </p:nvSpPr>
        <p:spPr>
          <a:xfrm>
            <a:off x="0" y="2571750"/>
            <a:ext cx="215900" cy="2571750"/>
          </a:xfrm>
          <a:prstGeom prst="rect">
            <a:avLst/>
          </a:prstGeom>
          <a:solidFill>
            <a:srgbClr val="2F9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 name="Straight Connector 55">
            <a:extLst>
              <a:ext uri="{FF2B5EF4-FFF2-40B4-BE49-F238E27FC236}">
                <a16:creationId xmlns:a16="http://schemas.microsoft.com/office/drawing/2014/main" id="{26EA9F77-F733-E24D-94C9-4CBF860ED091}"/>
              </a:ext>
            </a:extLst>
          </p:cNvPr>
          <p:cNvCxnSpPr/>
          <p:nvPr userDrawn="1"/>
        </p:nvCxnSpPr>
        <p:spPr>
          <a:xfrm>
            <a:off x="648261" y="1132339"/>
            <a:ext cx="444000" cy="0"/>
          </a:xfrm>
          <a:prstGeom prst="line">
            <a:avLst/>
          </a:prstGeom>
          <a:ln w="28575">
            <a:solidFill>
              <a:srgbClr val="D9036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0127570"/>
      </p:ext>
    </p:extLst>
  </p:cSld>
  <p:clrMapOvr>
    <a:masterClrMapping/>
  </p:clrMapOvr>
  <p:extLst>
    <p:ext uri="{DCECCB84-F9BA-43D5-87BE-67443E8EF086}">
      <p15:sldGuideLst xmlns:p15="http://schemas.microsoft.com/office/powerpoint/2012/main">
        <p15:guide id="1" orient="horz" pos="486" userDrawn="1">
          <p15:clr>
            <a:srgbClr val="FBAE40"/>
          </p15:clr>
        </p15:guide>
        <p15:guide id="2" orient="horz" pos="554"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bg>
      <p:bgPr>
        <a:solidFill>
          <a:srgbClr val="2F9C67">
            <a:alpha val="10000"/>
          </a:srgbClr>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28C12E-EC51-9B4C-8F1D-972D2A6352E0}" type="datetimeFigureOut">
              <a:t>5/19/22</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2FCF3803-D53F-D949-8B94-05B7A9B04541}" type="slidenum">
              <a:t>‹#›</a:t>
            </a:fld>
            <a:endParaRPr lang="fr-FR"/>
          </a:p>
        </p:txBody>
      </p:sp>
      <p:pic>
        <p:nvPicPr>
          <p:cNvPr id="5" name="Google Shape;465;p26" descr="Uma imagem com texto&#10;&#10;Descrição gerada automaticamente">
            <a:extLst>
              <a:ext uri="{FF2B5EF4-FFF2-40B4-BE49-F238E27FC236}">
                <a16:creationId xmlns:a16="http://schemas.microsoft.com/office/drawing/2014/main" id="{50AFC060-56BB-684A-BF96-33ED1E4224FE}"/>
              </a:ext>
            </a:extLst>
          </p:cNvPr>
          <p:cNvPicPr preferRelativeResize="0"/>
          <p:nvPr userDrawn="1"/>
        </p:nvPicPr>
        <p:blipFill rotWithShape="1">
          <a:blip r:embed="rId2">
            <a:alphaModFix/>
          </a:blip>
          <a:srcRect/>
          <a:stretch/>
        </p:blipFill>
        <p:spPr>
          <a:xfrm>
            <a:off x="6946922" y="4721902"/>
            <a:ext cx="2013224" cy="309036"/>
          </a:xfrm>
          <a:prstGeom prst="rect">
            <a:avLst/>
          </a:prstGeom>
          <a:noFill/>
          <a:ln>
            <a:noFill/>
          </a:ln>
        </p:spPr>
      </p:pic>
      <p:sp>
        <p:nvSpPr>
          <p:cNvPr id="6" name="Rectangle 5">
            <a:extLst>
              <a:ext uri="{FF2B5EF4-FFF2-40B4-BE49-F238E27FC236}">
                <a16:creationId xmlns:a16="http://schemas.microsoft.com/office/drawing/2014/main" id="{30732601-92C5-FB47-9385-C112E4E42C1B}"/>
              </a:ext>
            </a:extLst>
          </p:cNvPr>
          <p:cNvSpPr/>
          <p:nvPr userDrawn="1"/>
        </p:nvSpPr>
        <p:spPr>
          <a:xfrm>
            <a:off x="0" y="0"/>
            <a:ext cx="215900" cy="2571750"/>
          </a:xfrm>
          <a:prstGeom prst="rect">
            <a:avLst/>
          </a:prstGeom>
          <a:solidFill>
            <a:srgbClr val="204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0ECDADAD-AB9A-104F-A8BF-6AE380C2D5F6}"/>
              </a:ext>
            </a:extLst>
          </p:cNvPr>
          <p:cNvSpPr/>
          <p:nvPr userDrawn="1"/>
        </p:nvSpPr>
        <p:spPr>
          <a:xfrm>
            <a:off x="0" y="2571750"/>
            <a:ext cx="215900" cy="2571750"/>
          </a:xfrm>
          <a:prstGeom prst="rect">
            <a:avLst/>
          </a:prstGeom>
          <a:solidFill>
            <a:srgbClr val="2F9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411732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537795"/>
            <a:ext cx="7886700" cy="341632"/>
          </a:xfrm>
          <a:prstGeom prst="rect">
            <a:avLst/>
          </a:prstGeom>
        </p:spPr>
        <p:txBody>
          <a:bodyPr vert="horz" lIns="0" tIns="45720" rIns="91440" bIns="45720" rtlCol="0" anchor="t" anchorCtr="0">
            <a:spAutoFit/>
          </a:bodyPr>
          <a:lstStyle/>
          <a:p>
            <a:r>
              <a:rPr lang="fr-FR" dirty="0"/>
              <a:t>MODIFIEZ LE STYLE DU TITRE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BF28C12E-EC51-9B4C-8F1D-972D2A6352E0}" type="datetimeFigureOut">
              <a:t>5/19/22</a:t>
            </a:fld>
            <a:endParaRPr lang="fr-F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2FCF3803-D53F-D949-8B94-05B7A9B04541}" type="slidenum">
              <a:t>‹#›</a:t>
            </a:fld>
            <a:endParaRPr lang="fr-FR"/>
          </a:p>
        </p:txBody>
      </p:sp>
    </p:spTree>
    <p:extLst>
      <p:ext uri="{BB962C8B-B14F-4D97-AF65-F5344CB8AC3E}">
        <p14:creationId xmlns:p14="http://schemas.microsoft.com/office/powerpoint/2010/main" val="4096800940"/>
      </p:ext>
    </p:extLst>
  </p:cSld>
  <p:clrMap bg1="lt1" tx1="dk1" bg2="lt2" tx2="dk2" accent1="accent1" accent2="accent2" accent3="accent3" accent4="accent4" accent5="accent5" accent6="accent6" hlink="hlink" folHlink="folHlink"/>
  <p:sldLayoutIdLst>
    <p:sldLayoutId id="2147483662" r:id="rId1"/>
    <p:sldLayoutId id="2147483685" r:id="rId2"/>
    <p:sldLayoutId id="2147483687" r:id="rId3"/>
    <p:sldLayoutId id="2147483679" r:id="rId4"/>
    <p:sldLayoutId id="2147483684" r:id="rId5"/>
    <p:sldLayoutId id="2147483686" r:id="rId6"/>
    <p:sldLayoutId id="2147483667" r:id="rId7"/>
  </p:sldLayoutIdLst>
  <p:txStyles>
    <p:titleStyle>
      <a:lvl1pPr algn="l" defTabSz="685800" rtl="0" eaLnBrk="1" latinLnBrk="0" hangingPunct="1">
        <a:lnSpc>
          <a:spcPct val="90000"/>
        </a:lnSpc>
        <a:spcBef>
          <a:spcPct val="0"/>
        </a:spcBef>
        <a:buNone/>
        <a:defRPr sz="1800" b="1" i="0" kern="1200">
          <a:solidFill>
            <a:srgbClr val="2F9C67"/>
          </a:solidFill>
          <a:latin typeface="Montserrat" pitchFamily="2" charset="77"/>
          <a:ea typeface="+mj-ea"/>
          <a:cs typeface="+mj-cs"/>
        </a:defRPr>
      </a:lvl1pPr>
    </p:titleStyle>
    <p:bodyStyle>
      <a:lvl1pPr marL="171450" indent="-171450" algn="l" defTabSz="685800" rtl="0" eaLnBrk="1" latinLnBrk="0" hangingPunct="1">
        <a:lnSpc>
          <a:spcPct val="90000"/>
        </a:lnSpc>
        <a:spcBef>
          <a:spcPts val="750"/>
        </a:spcBef>
        <a:buClr>
          <a:srgbClr val="204669"/>
        </a:buClr>
        <a:buFont typeface="Arial" panose="020B0604020202020204" pitchFamily="34" charset="0"/>
        <a:buChar char="•"/>
        <a:defRPr sz="20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514350" indent="-171450" algn="l" defTabSz="685800" rtl="0" eaLnBrk="1" latinLnBrk="0" hangingPunct="1">
        <a:lnSpc>
          <a:spcPct val="90000"/>
        </a:lnSpc>
        <a:spcBef>
          <a:spcPts val="375"/>
        </a:spcBef>
        <a:buClr>
          <a:srgbClr val="204669"/>
        </a:buClr>
        <a:buFont typeface="Arial" panose="020B0604020202020204" pitchFamily="34" charset="0"/>
        <a:buChar char="•"/>
        <a:defRPr sz="18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857250" indent="-171450" algn="l" defTabSz="685800" rtl="0" eaLnBrk="1" latinLnBrk="0" hangingPunct="1">
        <a:lnSpc>
          <a:spcPct val="90000"/>
        </a:lnSpc>
        <a:spcBef>
          <a:spcPts val="375"/>
        </a:spcBef>
        <a:buClr>
          <a:srgbClr val="204669"/>
        </a:buClr>
        <a:buFont typeface="Arial" panose="020B0604020202020204" pitchFamily="34" charset="0"/>
        <a:buChar char="•"/>
        <a:defRPr sz="15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200150" indent="-171450" algn="l" defTabSz="685800" rtl="0" eaLnBrk="1" latinLnBrk="0" hangingPunct="1">
        <a:lnSpc>
          <a:spcPct val="90000"/>
        </a:lnSpc>
        <a:spcBef>
          <a:spcPts val="375"/>
        </a:spcBef>
        <a:buClr>
          <a:srgbClr val="204669"/>
        </a:buClr>
        <a:buFont typeface="Arial" panose="020B0604020202020204" pitchFamily="34" charset="0"/>
        <a:buChar char="•"/>
        <a:defRPr sz="135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543050" indent="-171450" algn="l" defTabSz="685800" rtl="0" eaLnBrk="1" latinLnBrk="0" hangingPunct="1">
        <a:lnSpc>
          <a:spcPct val="90000"/>
        </a:lnSpc>
        <a:spcBef>
          <a:spcPts val="375"/>
        </a:spcBef>
        <a:buClr>
          <a:srgbClr val="204669"/>
        </a:buClr>
        <a:buFont typeface="Arial" panose="020B0604020202020204" pitchFamily="34" charset="0"/>
        <a:buChar char="•"/>
        <a:defRPr sz="135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73745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74D5CE8-EEE8-4041-A937-3E19FDA9DB4C}"/>
              </a:ext>
            </a:extLst>
          </p:cNvPr>
          <p:cNvSpPr/>
          <p:nvPr/>
        </p:nvSpPr>
        <p:spPr>
          <a:xfrm>
            <a:off x="2402236" y="1178922"/>
            <a:ext cx="4641743" cy="2473947"/>
          </a:xfrm>
          <a:prstGeom prst="rect">
            <a:avLst/>
          </a:prstGeom>
        </p:spPr>
        <p:txBody>
          <a:bodyPr wrap="square">
            <a:spAutoFit/>
          </a:bodyPr>
          <a:lstStyle/>
          <a:p>
            <a:pPr>
              <a:lnSpc>
                <a:spcPts val="1740"/>
              </a:lnSpc>
            </a:pPr>
            <a:r>
              <a:rPr lang="en-GB" sz="1200" dirty="0">
                <a:solidFill>
                  <a:srgbClr val="204669"/>
                </a:solidFill>
                <a:latin typeface="Montserrat" pitchFamily="2" charset="77"/>
                <a:ea typeface="Times New Roman" panose="02020603050405020304" pitchFamily="18" charset="0"/>
              </a:rPr>
              <a:t>In February you participated in our research on CFAs and forests in Kenya. Thank you for participating, your insights were very valuable to us! We have reported the following to Safaricom, KFS and other stakeholders: 1. The digital solution can provide more knowledge on conservation through training and information sharing. 2. More transparent and predictable financial incentives for dedicated CFA members can speed up tree-planting. Safaricom and KFS took this seriously and are considering the best solutions. Please share these findings at your next CFA meeting.</a:t>
            </a:r>
            <a:endParaRPr lang="en-GB" sz="1200" dirty="0">
              <a:solidFill>
                <a:srgbClr val="204669"/>
              </a:solidFill>
              <a:effectLst/>
              <a:latin typeface="Montserrat" pitchFamily="2" charset="77"/>
              <a:ea typeface="Times New Roman" panose="02020603050405020304" pitchFamily="18" charset="0"/>
            </a:endParaRPr>
          </a:p>
        </p:txBody>
      </p:sp>
      <p:sp>
        <p:nvSpPr>
          <p:cNvPr id="4" name="ZoneTexte 3">
            <a:extLst>
              <a:ext uri="{FF2B5EF4-FFF2-40B4-BE49-F238E27FC236}">
                <a16:creationId xmlns:a16="http://schemas.microsoft.com/office/drawing/2014/main" id="{720F8780-42B2-AB47-9BE6-DD59FD1BBE30}"/>
              </a:ext>
            </a:extLst>
          </p:cNvPr>
          <p:cNvSpPr txBox="1"/>
          <p:nvPr/>
        </p:nvSpPr>
        <p:spPr>
          <a:xfrm>
            <a:off x="2065612" y="991890"/>
            <a:ext cx="383118" cy="947317"/>
          </a:xfrm>
          <a:prstGeom prst="rect">
            <a:avLst/>
          </a:prstGeom>
          <a:noFill/>
        </p:spPr>
        <p:txBody>
          <a:bodyPr wrap="none" lIns="0" tIns="0" rIns="0" bIns="0" rtlCol="0" anchor="ctr" anchorCtr="0">
            <a:noAutofit/>
          </a:bodyPr>
          <a:lstStyle/>
          <a:p>
            <a:r>
              <a:rPr lang="en-GB" sz="10000" b="1" dirty="0">
                <a:solidFill>
                  <a:srgbClr val="2F9C67">
                    <a:alpha val="20937"/>
                  </a:srgbClr>
                </a:solidFill>
                <a:latin typeface="Montserrat" pitchFamily="2" charset="77"/>
                <a:ea typeface="Times New Roman" panose="02020603050405020304" pitchFamily="18" charset="0"/>
                <a:cs typeface="Arial" panose="020B0604020202020204" pitchFamily="34" charset="0"/>
              </a:rPr>
              <a:t>“</a:t>
            </a:r>
            <a:endParaRPr lang="fr-FR" sz="10000">
              <a:solidFill>
                <a:srgbClr val="2F9C67">
                  <a:alpha val="20937"/>
                </a:srgbClr>
              </a:solidFill>
            </a:endParaRPr>
          </a:p>
        </p:txBody>
      </p:sp>
      <p:sp>
        <p:nvSpPr>
          <p:cNvPr id="5" name="ZoneTexte 4">
            <a:extLst>
              <a:ext uri="{FF2B5EF4-FFF2-40B4-BE49-F238E27FC236}">
                <a16:creationId xmlns:a16="http://schemas.microsoft.com/office/drawing/2014/main" id="{F34760C2-ED1C-FE4A-9D7B-A3F7A32AD834}"/>
              </a:ext>
            </a:extLst>
          </p:cNvPr>
          <p:cNvSpPr txBox="1"/>
          <p:nvPr/>
        </p:nvSpPr>
        <p:spPr>
          <a:xfrm>
            <a:off x="3831237" y="3344498"/>
            <a:ext cx="551663" cy="369332"/>
          </a:xfrm>
          <a:prstGeom prst="rect">
            <a:avLst/>
          </a:prstGeom>
          <a:noFill/>
        </p:spPr>
        <p:txBody>
          <a:bodyPr wrap="square" rtlCol="0">
            <a:spAutoFit/>
          </a:bodyPr>
          <a:lstStyle/>
          <a:p>
            <a:r>
              <a:rPr lang="en-GB" b="1" dirty="0">
                <a:solidFill>
                  <a:srgbClr val="204669"/>
                </a:solidFill>
                <a:latin typeface="Montserrat" pitchFamily="2" charset="77"/>
                <a:ea typeface="Times New Roman" panose="02020603050405020304" pitchFamily="18" charset="0"/>
                <a:cs typeface="Arial" panose="020B0604020202020204" pitchFamily="34" charset="0"/>
              </a:rPr>
              <a:t>”</a:t>
            </a:r>
            <a:endParaRPr lang="fr-FR"/>
          </a:p>
        </p:txBody>
      </p:sp>
    </p:spTree>
    <p:extLst>
      <p:ext uri="{BB962C8B-B14F-4D97-AF65-F5344CB8AC3E}">
        <p14:creationId xmlns:p14="http://schemas.microsoft.com/office/powerpoint/2010/main" val="35307910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F7B119-1342-234A-9CB2-F0493F4EF7C2}"/>
              </a:ext>
            </a:extLst>
          </p:cNvPr>
          <p:cNvSpPr>
            <a:spLocks noGrp="1"/>
          </p:cNvSpPr>
          <p:nvPr>
            <p:ph type="title"/>
          </p:nvPr>
        </p:nvSpPr>
        <p:spPr/>
        <p:txBody>
          <a:bodyPr/>
          <a:lstStyle/>
          <a:p>
            <a:r>
              <a:rPr lang="fr-FR"/>
              <a:t>Feeding back to communities</a:t>
            </a:r>
          </a:p>
        </p:txBody>
      </p:sp>
      <p:grpSp>
        <p:nvGrpSpPr>
          <p:cNvPr id="6" name="Groupe 5">
            <a:extLst>
              <a:ext uri="{FF2B5EF4-FFF2-40B4-BE49-F238E27FC236}">
                <a16:creationId xmlns:a16="http://schemas.microsoft.com/office/drawing/2014/main" id="{4396FA25-17B5-6342-A0A5-787323943647}"/>
              </a:ext>
            </a:extLst>
          </p:cNvPr>
          <p:cNvGrpSpPr/>
          <p:nvPr/>
        </p:nvGrpSpPr>
        <p:grpSpPr>
          <a:xfrm>
            <a:off x="1512252" y="1192755"/>
            <a:ext cx="6119495" cy="835025"/>
            <a:chOff x="0" y="0"/>
            <a:chExt cx="6119495" cy="835025"/>
          </a:xfrm>
        </p:grpSpPr>
        <p:pic>
          <p:nvPicPr>
            <p:cNvPr id="7" name="Image 6">
              <a:extLst>
                <a:ext uri="{FF2B5EF4-FFF2-40B4-BE49-F238E27FC236}">
                  <a16:creationId xmlns:a16="http://schemas.microsoft.com/office/drawing/2014/main" id="{99AE594A-D853-6D45-BC28-F4C95CF675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119495" cy="835025"/>
            </a:xfrm>
            <a:prstGeom prst="rect">
              <a:avLst/>
            </a:prstGeom>
          </p:spPr>
        </p:pic>
        <p:sp>
          <p:nvSpPr>
            <p:cNvPr id="8" name="Zone de texte 23">
              <a:extLst>
                <a:ext uri="{FF2B5EF4-FFF2-40B4-BE49-F238E27FC236}">
                  <a16:creationId xmlns:a16="http://schemas.microsoft.com/office/drawing/2014/main" id="{09F17661-3843-0E46-B9F6-24143C7C0869}"/>
                </a:ext>
              </a:extLst>
            </p:cNvPr>
            <p:cNvSpPr txBox="1"/>
            <p:nvPr/>
          </p:nvSpPr>
          <p:spPr>
            <a:xfrm>
              <a:off x="45396" y="278860"/>
              <a:ext cx="1381441" cy="309265"/>
            </a:xfrm>
            <a:prstGeom prst="rect">
              <a:avLst/>
            </a:prstGeom>
            <a:noFill/>
            <a:ln w="6350">
              <a:noFill/>
            </a:ln>
          </p:spPr>
          <p:txBody>
            <a:bodyPr rot="0" spcFirstLastPara="0" vert="horz" wrap="square" lIns="0" tIns="0" rIns="0" bIns="0" numCol="1" spcCol="0" rtlCol="0" fromWordArt="0" anchor="ctr" anchorCtr="0" forceAA="0" compatLnSpc="1">
              <a:prstTxWarp prst="textNoShape">
                <a:avLst/>
              </a:prstTxWarp>
              <a:noAutofit/>
            </a:bodyPr>
            <a:lstStyle/>
            <a:p>
              <a:pPr algn="ctr">
                <a:lnSpc>
                  <a:spcPts val="1000"/>
                </a:lnSpc>
              </a:pPr>
              <a:r>
                <a:rPr lang="en-US" sz="800">
                  <a:solidFill>
                    <a:srgbClr val="FFFFFF"/>
                  </a:solidFill>
                  <a:effectLst/>
                  <a:latin typeface="Montserrat Light" pitchFamily="2" charset="77"/>
                  <a:ea typeface="OpenSans-Light" panose="020B0606030504020204" pitchFamily="34" charset="0"/>
                  <a:cs typeface="Open Sans Light" panose="020B0306030504020204" pitchFamily="34" charset="0"/>
                </a:rPr>
                <a:t>Community Advisory </a:t>
              </a:r>
              <a:br>
                <a:rPr lang="en-US" sz="800">
                  <a:solidFill>
                    <a:srgbClr val="FFFFFF"/>
                  </a:solidFill>
                  <a:effectLst/>
                  <a:latin typeface="Montserrat Light" pitchFamily="2" charset="77"/>
                  <a:ea typeface="OpenSans-Light" panose="020B0606030504020204" pitchFamily="34" charset="0"/>
                  <a:cs typeface="Open Sans Light" panose="020B0306030504020204" pitchFamily="34" charset="0"/>
                </a:rPr>
              </a:br>
              <a:r>
                <a:rPr lang="en-US" sz="800">
                  <a:solidFill>
                    <a:srgbClr val="FFFFFF"/>
                  </a:solidFill>
                  <a:effectLst/>
                  <a:latin typeface="Montserrat Light" pitchFamily="2" charset="77"/>
                  <a:ea typeface="OpenSans-Light" panose="020B0606030504020204" pitchFamily="34" charset="0"/>
                  <a:cs typeface="Open Sans Light" panose="020B0306030504020204" pitchFamily="34" charset="0"/>
                </a:rPr>
                <a:t>Boards</a:t>
              </a:r>
              <a:endParaRPr lang="fr-FR" sz="900">
                <a:solidFill>
                  <a:srgbClr val="FFFFFF"/>
                </a:solidFill>
                <a:effectLst/>
                <a:latin typeface="Montserrat Light" pitchFamily="2" charset="77"/>
                <a:ea typeface="OpenSans-Light" panose="020B0606030504020204" pitchFamily="34" charset="0"/>
                <a:cs typeface="Open Sans Light" panose="020B0306030504020204" pitchFamily="34" charset="0"/>
              </a:endParaRPr>
            </a:p>
          </p:txBody>
        </p:sp>
        <p:sp>
          <p:nvSpPr>
            <p:cNvPr id="9" name="Zone de texte 24">
              <a:extLst>
                <a:ext uri="{FF2B5EF4-FFF2-40B4-BE49-F238E27FC236}">
                  <a16:creationId xmlns:a16="http://schemas.microsoft.com/office/drawing/2014/main" id="{09EA59E8-A2EC-454B-8B3B-05A40B19F21D}"/>
                </a:ext>
              </a:extLst>
            </p:cNvPr>
            <p:cNvSpPr txBox="1"/>
            <p:nvPr/>
          </p:nvSpPr>
          <p:spPr>
            <a:xfrm>
              <a:off x="1426723" y="304800"/>
              <a:ext cx="1128488" cy="260405"/>
            </a:xfrm>
            <a:prstGeom prst="rect">
              <a:avLst/>
            </a:prstGeom>
            <a:noFill/>
            <a:ln w="6350">
              <a:noFill/>
            </a:ln>
          </p:spPr>
          <p:txBody>
            <a:bodyPr rot="0" spcFirstLastPara="0" vert="horz" wrap="square" lIns="0" tIns="0" rIns="0" bIns="0" numCol="1" spcCol="0" rtlCol="0" fromWordArt="0" anchor="ctr" anchorCtr="0" forceAA="0" compatLnSpc="1">
              <a:prstTxWarp prst="textNoShape">
                <a:avLst/>
              </a:prstTxWarp>
              <a:spAutoFit/>
            </a:bodyPr>
            <a:lstStyle/>
            <a:p>
              <a:pPr algn="ctr">
                <a:lnSpc>
                  <a:spcPts val="1000"/>
                </a:lnSpc>
              </a:pPr>
              <a:r>
                <a:rPr lang="en-US" sz="800">
                  <a:solidFill>
                    <a:srgbClr val="FFFFFF"/>
                  </a:solidFill>
                  <a:effectLst/>
                  <a:latin typeface="Montserrat Light" pitchFamily="2" charset="77"/>
                  <a:ea typeface="OpenSans-Light" panose="020B0606030504020204" pitchFamily="34" charset="0"/>
                  <a:cs typeface="Open Sans Light" panose="020B0306030504020204" pitchFamily="34" charset="0"/>
                </a:rPr>
                <a:t>Community action planning workshops</a:t>
              </a:r>
              <a:endParaRPr lang="fr-FR" sz="900">
                <a:solidFill>
                  <a:srgbClr val="FFFFFF"/>
                </a:solidFill>
                <a:effectLst/>
                <a:latin typeface="Montserrat Light" pitchFamily="2" charset="77"/>
                <a:ea typeface="OpenSans-Light" panose="020B0606030504020204" pitchFamily="34" charset="0"/>
                <a:cs typeface="Open Sans Light" panose="020B0306030504020204" pitchFamily="34" charset="0"/>
              </a:endParaRPr>
            </a:p>
          </p:txBody>
        </p:sp>
        <p:sp>
          <p:nvSpPr>
            <p:cNvPr id="10" name="Zone de texte 25">
              <a:extLst>
                <a:ext uri="{FF2B5EF4-FFF2-40B4-BE49-F238E27FC236}">
                  <a16:creationId xmlns:a16="http://schemas.microsoft.com/office/drawing/2014/main" id="{F575528B-3884-744E-9C5A-7D30993ACAE7}"/>
                </a:ext>
              </a:extLst>
            </p:cNvPr>
            <p:cNvSpPr txBox="1"/>
            <p:nvPr/>
          </p:nvSpPr>
          <p:spPr>
            <a:xfrm>
              <a:off x="2613498" y="304800"/>
              <a:ext cx="1141189" cy="260405"/>
            </a:xfrm>
            <a:prstGeom prst="rect">
              <a:avLst/>
            </a:prstGeom>
            <a:noFill/>
            <a:ln w="6350">
              <a:noFill/>
            </a:ln>
          </p:spPr>
          <p:txBody>
            <a:bodyPr rot="0" spcFirstLastPara="0" vert="horz" wrap="square" lIns="0" tIns="0" rIns="0" bIns="0" numCol="1" spcCol="0" rtlCol="0" fromWordArt="0" anchor="ctr" anchorCtr="0" forceAA="0" compatLnSpc="1">
              <a:prstTxWarp prst="textNoShape">
                <a:avLst/>
              </a:prstTxWarp>
              <a:spAutoFit/>
            </a:bodyPr>
            <a:lstStyle/>
            <a:p>
              <a:pPr algn="ctr">
                <a:lnSpc>
                  <a:spcPts val="1000"/>
                </a:lnSpc>
              </a:pPr>
              <a:r>
                <a:rPr lang="en-US" sz="800">
                  <a:solidFill>
                    <a:srgbClr val="FFFFFF"/>
                  </a:solidFill>
                  <a:effectLst/>
                  <a:latin typeface="Montserrat Light" pitchFamily="2" charset="77"/>
                  <a:ea typeface="OpenSans-Light" panose="020B0606030504020204" pitchFamily="34" charset="0"/>
                  <a:cs typeface="Open Sans Light" panose="020B0306030504020204" pitchFamily="34" charset="0"/>
                </a:rPr>
                <a:t>Educational sessions using findings</a:t>
              </a:r>
              <a:endParaRPr lang="fr-FR" sz="900">
                <a:solidFill>
                  <a:srgbClr val="FFFFFF"/>
                </a:solidFill>
                <a:effectLst/>
                <a:latin typeface="Montserrat Light" pitchFamily="2" charset="77"/>
                <a:ea typeface="OpenSans-Light" panose="020B0606030504020204" pitchFamily="34" charset="0"/>
                <a:cs typeface="Open Sans Light" panose="020B0306030504020204" pitchFamily="34" charset="0"/>
              </a:endParaRPr>
            </a:p>
          </p:txBody>
        </p:sp>
        <p:sp>
          <p:nvSpPr>
            <p:cNvPr id="11" name="Zone de texte 27">
              <a:extLst>
                <a:ext uri="{FF2B5EF4-FFF2-40B4-BE49-F238E27FC236}">
                  <a16:creationId xmlns:a16="http://schemas.microsoft.com/office/drawing/2014/main" id="{A3F2D243-9D6C-4149-BDAF-3A1A8F97646F}"/>
                </a:ext>
              </a:extLst>
            </p:cNvPr>
            <p:cNvSpPr txBox="1"/>
            <p:nvPr/>
          </p:nvSpPr>
          <p:spPr>
            <a:xfrm>
              <a:off x="3787302" y="310128"/>
              <a:ext cx="1122138" cy="249748"/>
            </a:xfrm>
            <a:prstGeom prst="rect">
              <a:avLst/>
            </a:prstGeom>
            <a:noFill/>
            <a:ln w="6350">
              <a:noFill/>
            </a:ln>
          </p:spPr>
          <p:txBody>
            <a:bodyPr rot="0" spcFirstLastPara="0" vert="horz" wrap="square" lIns="0" tIns="0" rIns="0" bIns="0" numCol="1" spcCol="0" rtlCol="0" fromWordArt="0" anchor="ctr" anchorCtr="0" forceAA="0" compatLnSpc="1">
              <a:prstTxWarp prst="textNoShape">
                <a:avLst/>
              </a:prstTxWarp>
              <a:spAutoFit/>
            </a:bodyPr>
            <a:lstStyle/>
            <a:p>
              <a:pPr algn="ctr">
                <a:lnSpc>
                  <a:spcPts val="1000"/>
                </a:lnSpc>
              </a:pPr>
              <a:r>
                <a:rPr lang="en-US" sz="800">
                  <a:solidFill>
                    <a:srgbClr val="FFFFFF"/>
                  </a:solidFill>
                  <a:effectLst/>
                  <a:latin typeface="Montserrat Light" pitchFamily="2" charset="77"/>
                  <a:ea typeface="OpenSans-Light" panose="020B0606030504020204" pitchFamily="34" charset="0"/>
                  <a:cs typeface="Open Sans Light" panose="020B0306030504020204" pitchFamily="34" charset="0"/>
                </a:rPr>
                <a:t>Community </a:t>
              </a:r>
              <a:br>
                <a:rPr lang="en-US" sz="800">
                  <a:solidFill>
                    <a:srgbClr val="FFFFFF"/>
                  </a:solidFill>
                  <a:effectLst/>
                  <a:latin typeface="Montserrat Light" pitchFamily="2" charset="77"/>
                  <a:ea typeface="OpenSans-Light" panose="020B0606030504020204" pitchFamily="34" charset="0"/>
                  <a:cs typeface="Open Sans Light" panose="020B0306030504020204" pitchFamily="34" charset="0"/>
                </a:rPr>
              </a:br>
              <a:r>
                <a:rPr lang="en-US" sz="800">
                  <a:solidFill>
                    <a:srgbClr val="FFFFFF"/>
                  </a:solidFill>
                  <a:effectLst/>
                  <a:latin typeface="Montserrat Light" pitchFamily="2" charset="77"/>
                  <a:ea typeface="OpenSans-Light" panose="020B0606030504020204" pitchFamily="34" charset="0"/>
                  <a:cs typeface="Open Sans Light" panose="020B0306030504020204" pitchFamily="34" charset="0"/>
                </a:rPr>
                <a:t>meetings</a:t>
              </a:r>
              <a:endParaRPr lang="fr-FR" sz="900">
                <a:solidFill>
                  <a:srgbClr val="FFFFFF"/>
                </a:solidFill>
                <a:effectLst/>
                <a:latin typeface="Montserrat Light" pitchFamily="2" charset="77"/>
                <a:ea typeface="OpenSans-Light" panose="020B0606030504020204" pitchFamily="34" charset="0"/>
                <a:cs typeface="Open Sans Light" panose="020B0306030504020204" pitchFamily="34" charset="0"/>
              </a:endParaRPr>
            </a:p>
          </p:txBody>
        </p:sp>
        <p:sp>
          <p:nvSpPr>
            <p:cNvPr id="12" name="Zone de texte 31">
              <a:extLst>
                <a:ext uri="{FF2B5EF4-FFF2-40B4-BE49-F238E27FC236}">
                  <a16:creationId xmlns:a16="http://schemas.microsoft.com/office/drawing/2014/main" id="{CE2AF9DE-59E2-ED40-9209-72B1FD775F90}"/>
                </a:ext>
              </a:extLst>
            </p:cNvPr>
            <p:cNvSpPr txBox="1"/>
            <p:nvPr/>
          </p:nvSpPr>
          <p:spPr>
            <a:xfrm>
              <a:off x="4935166" y="363166"/>
              <a:ext cx="1122138" cy="133378"/>
            </a:xfrm>
            <a:prstGeom prst="rect">
              <a:avLst/>
            </a:prstGeom>
            <a:noFill/>
            <a:ln w="6350">
              <a:noFill/>
            </a:ln>
          </p:spPr>
          <p:txBody>
            <a:bodyPr rot="0" spcFirstLastPara="0" vert="horz" wrap="square" lIns="0" tIns="0" rIns="0" bIns="0" numCol="1" spcCol="0" rtlCol="0" fromWordArt="0" anchor="ctr" anchorCtr="0" forceAA="0" compatLnSpc="1">
              <a:prstTxWarp prst="textNoShape">
                <a:avLst/>
              </a:prstTxWarp>
              <a:spAutoFit/>
            </a:bodyPr>
            <a:lstStyle/>
            <a:p>
              <a:pPr algn="ctr">
                <a:lnSpc>
                  <a:spcPts val="1000"/>
                </a:lnSpc>
              </a:pPr>
              <a:r>
                <a:rPr lang="en-US" sz="800">
                  <a:solidFill>
                    <a:srgbClr val="FFFFFF"/>
                  </a:solidFill>
                  <a:effectLst/>
                  <a:latin typeface="Montserrat Light" pitchFamily="2" charset="77"/>
                  <a:ea typeface="OpenSans-Light" panose="020B0606030504020204" pitchFamily="34" charset="0"/>
                  <a:cs typeface="Open Sans Light" panose="020B0306030504020204" pitchFamily="34" charset="0"/>
                </a:rPr>
                <a:t>Radio/ Newspaper</a:t>
              </a:r>
              <a:endParaRPr lang="fr-FR" sz="900">
                <a:solidFill>
                  <a:srgbClr val="FFFFFF"/>
                </a:solidFill>
                <a:effectLst/>
                <a:latin typeface="Montserrat Light" pitchFamily="2" charset="77"/>
                <a:ea typeface="OpenSans-Light" panose="020B0606030504020204" pitchFamily="34" charset="0"/>
                <a:cs typeface="Open Sans Light" panose="020B0306030504020204" pitchFamily="34" charset="0"/>
              </a:endParaRPr>
            </a:p>
          </p:txBody>
        </p:sp>
      </p:grpSp>
      <p:pic>
        <p:nvPicPr>
          <p:cNvPr id="13" name="Image 12">
            <a:extLst>
              <a:ext uri="{FF2B5EF4-FFF2-40B4-BE49-F238E27FC236}">
                <a16:creationId xmlns:a16="http://schemas.microsoft.com/office/drawing/2014/main" id="{9BF49C8C-992C-0C48-9031-FD5F1EFCD2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95989" y="2241369"/>
            <a:ext cx="5152019" cy="1748703"/>
          </a:xfrm>
          <a:prstGeom prst="rect">
            <a:avLst/>
          </a:prstGeom>
        </p:spPr>
      </p:pic>
    </p:spTree>
    <p:extLst>
      <p:ext uri="{BB962C8B-B14F-4D97-AF65-F5344CB8AC3E}">
        <p14:creationId xmlns:p14="http://schemas.microsoft.com/office/powerpoint/2010/main" val="386920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F7B119-1342-234A-9CB2-F0493F4EF7C2}"/>
              </a:ext>
            </a:extLst>
          </p:cNvPr>
          <p:cNvSpPr>
            <a:spLocks noGrp="1"/>
          </p:cNvSpPr>
          <p:nvPr>
            <p:ph type="title"/>
          </p:nvPr>
        </p:nvSpPr>
        <p:spPr>
          <a:xfrm>
            <a:off x="628650" y="537795"/>
            <a:ext cx="7886700" cy="341632"/>
          </a:xfrm>
        </p:spPr>
        <p:txBody>
          <a:bodyPr/>
          <a:lstStyle/>
          <a:p>
            <a:r>
              <a:rPr lang="fr-FR"/>
              <a:t>Feeding back to communities</a:t>
            </a:r>
          </a:p>
        </p:txBody>
      </p:sp>
      <p:sp>
        <p:nvSpPr>
          <p:cNvPr id="3" name="Espace réservé du contenu 2">
            <a:extLst>
              <a:ext uri="{FF2B5EF4-FFF2-40B4-BE49-F238E27FC236}">
                <a16:creationId xmlns:a16="http://schemas.microsoft.com/office/drawing/2014/main" id="{1484AE97-88A9-A344-B5C4-366432F8C3AC}"/>
              </a:ext>
            </a:extLst>
          </p:cNvPr>
          <p:cNvSpPr>
            <a:spLocks noGrp="1"/>
          </p:cNvSpPr>
          <p:nvPr>
            <p:ph idx="1"/>
          </p:nvPr>
        </p:nvSpPr>
        <p:spPr>
          <a:xfrm>
            <a:off x="628650" y="1369219"/>
            <a:ext cx="4761106" cy="3263504"/>
          </a:xfrm>
        </p:spPr>
        <p:txBody>
          <a:bodyPr/>
          <a:lstStyle/>
          <a:p>
            <a:r>
              <a:rPr lang="en-GB" dirty="0"/>
              <a:t>Do you have any other suggestions of methods for feeding back research findings? </a:t>
            </a:r>
          </a:p>
          <a:p>
            <a:r>
              <a:rPr lang="en-GB" dirty="0"/>
              <a:t>Are there existing channels in your community engagement work that could be used?</a:t>
            </a:r>
          </a:p>
        </p:txBody>
      </p:sp>
    </p:spTree>
    <p:extLst>
      <p:ext uri="{BB962C8B-B14F-4D97-AF65-F5344CB8AC3E}">
        <p14:creationId xmlns:p14="http://schemas.microsoft.com/office/powerpoint/2010/main" val="34795945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B583AB-ACBE-0A4D-A783-E677E9C56EE7}"/>
              </a:ext>
            </a:extLst>
          </p:cNvPr>
          <p:cNvSpPr>
            <a:spLocks noGrp="1"/>
          </p:cNvSpPr>
          <p:nvPr>
            <p:ph type="title"/>
          </p:nvPr>
        </p:nvSpPr>
        <p:spPr>
          <a:xfrm>
            <a:off x="628650" y="537795"/>
            <a:ext cx="6567123" cy="590931"/>
          </a:xfrm>
        </p:spPr>
        <p:txBody>
          <a:bodyPr/>
          <a:lstStyle/>
          <a:p>
            <a:r>
              <a:rPr lang="fr-FR" dirty="0"/>
              <a:t>Case </a:t>
            </a:r>
            <a:r>
              <a:rPr lang="fr-FR" dirty="0" err="1"/>
              <a:t>examples</a:t>
            </a:r>
            <a:r>
              <a:rPr lang="fr-FR" dirty="0"/>
              <a:t> – </a:t>
            </a:r>
            <a:r>
              <a:rPr lang="fr-FR" dirty="0" err="1"/>
              <a:t>Informing</a:t>
            </a:r>
            <a:r>
              <a:rPr lang="fr-FR" dirty="0"/>
              <a:t> </a:t>
            </a:r>
            <a:r>
              <a:rPr lang="fr-FR" dirty="0" err="1"/>
              <a:t>community-level</a:t>
            </a:r>
            <a:r>
              <a:rPr lang="fr-FR" dirty="0"/>
              <a:t> action</a:t>
            </a:r>
          </a:p>
        </p:txBody>
      </p:sp>
      <p:sp>
        <p:nvSpPr>
          <p:cNvPr id="10" name="Ellipse 9">
            <a:extLst>
              <a:ext uri="{FF2B5EF4-FFF2-40B4-BE49-F238E27FC236}">
                <a16:creationId xmlns:a16="http://schemas.microsoft.com/office/drawing/2014/main" id="{AAA36822-4B2F-9147-9B3A-6DE8B9BC8811}"/>
              </a:ext>
            </a:extLst>
          </p:cNvPr>
          <p:cNvSpPr/>
          <p:nvPr/>
        </p:nvSpPr>
        <p:spPr>
          <a:xfrm>
            <a:off x="7103356" y="367818"/>
            <a:ext cx="1584176" cy="1584176"/>
          </a:xfrm>
          <a:prstGeom prst="ellipse">
            <a:avLst/>
          </a:prstGeom>
          <a:solidFill>
            <a:srgbClr val="FCCF9E">
              <a:alpha val="10000"/>
            </a:srgbClr>
          </a:solidFill>
          <a:ln w="6350">
            <a:solidFill>
              <a:srgbClr val="FCCF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 name="Image 10">
            <a:extLst>
              <a:ext uri="{FF2B5EF4-FFF2-40B4-BE49-F238E27FC236}">
                <a16:creationId xmlns:a16="http://schemas.microsoft.com/office/drawing/2014/main" id="{F6A48AAB-465B-884D-B98F-70DE64D76B27}"/>
              </a:ext>
            </a:extLst>
          </p:cNvPr>
          <p:cNvPicPr>
            <a:picLocks noChangeAspect="1"/>
          </p:cNvPicPr>
          <p:nvPr/>
        </p:nvPicPr>
        <p:blipFill>
          <a:blip r:embed="rId2"/>
          <a:stretch>
            <a:fillRect/>
          </a:stretch>
        </p:blipFill>
        <p:spPr>
          <a:xfrm>
            <a:off x="7474855" y="689429"/>
            <a:ext cx="933595" cy="904420"/>
          </a:xfrm>
          <a:prstGeom prst="rect">
            <a:avLst/>
          </a:prstGeom>
        </p:spPr>
      </p:pic>
      <p:sp>
        <p:nvSpPr>
          <p:cNvPr id="7" name="Rectangle : avec coins arrondis en diagonale 6">
            <a:extLst>
              <a:ext uri="{FF2B5EF4-FFF2-40B4-BE49-F238E27FC236}">
                <a16:creationId xmlns:a16="http://schemas.microsoft.com/office/drawing/2014/main" id="{39A7C9CD-61D2-934F-916C-35E4B323ECD8}"/>
              </a:ext>
            </a:extLst>
          </p:cNvPr>
          <p:cNvSpPr/>
          <p:nvPr/>
        </p:nvSpPr>
        <p:spPr>
          <a:xfrm>
            <a:off x="885944" y="2254693"/>
            <a:ext cx="3397494" cy="1775307"/>
          </a:xfrm>
          <a:prstGeom prst="round2DiagRect">
            <a:avLst/>
          </a:prstGeom>
          <a:solidFill>
            <a:srgbClr val="2F9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 avec coins arrondis en diagonale 7">
            <a:extLst>
              <a:ext uri="{FF2B5EF4-FFF2-40B4-BE49-F238E27FC236}">
                <a16:creationId xmlns:a16="http://schemas.microsoft.com/office/drawing/2014/main" id="{FBA1E47D-B595-7943-8B75-3180E1C99E8E}"/>
              </a:ext>
            </a:extLst>
          </p:cNvPr>
          <p:cNvSpPr/>
          <p:nvPr/>
        </p:nvSpPr>
        <p:spPr>
          <a:xfrm>
            <a:off x="833377" y="2307159"/>
            <a:ext cx="3397494" cy="1801602"/>
          </a:xfrm>
          <a:prstGeom prst="round2DiagRect">
            <a:avLst/>
          </a:prstGeom>
          <a:solidFill>
            <a:srgbClr val="204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a:extLst>
              <a:ext uri="{FF2B5EF4-FFF2-40B4-BE49-F238E27FC236}">
                <a16:creationId xmlns:a16="http://schemas.microsoft.com/office/drawing/2014/main" id="{075D3C3A-8570-9F43-B27C-48973E356B93}"/>
              </a:ext>
            </a:extLst>
          </p:cNvPr>
          <p:cNvSpPr txBox="1"/>
          <p:nvPr/>
        </p:nvSpPr>
        <p:spPr>
          <a:xfrm>
            <a:off x="1155866" y="2414173"/>
            <a:ext cx="2752516" cy="1400383"/>
          </a:xfrm>
          <a:prstGeom prst="rect">
            <a:avLst/>
          </a:prstGeom>
          <a:noFill/>
        </p:spPr>
        <p:txBody>
          <a:bodyPr wrap="square" rtlCol="0">
            <a:spAutoFit/>
          </a:bodyPr>
          <a:lstStyle/>
          <a:p>
            <a:pPr lvl="0">
              <a:spcAft>
                <a:spcPts val="1200"/>
              </a:spcAft>
            </a:pPr>
            <a:r>
              <a:rPr lang="fr-FR" sz="1400" b="1" dirty="0">
                <a:solidFill>
                  <a:schemeClr val="bg1"/>
                </a:solidFill>
                <a:latin typeface="Montserrat" pitchFamily="2" charset="77"/>
                <a:ea typeface="Open Sans Light" panose="020B0306030504020204" pitchFamily="34" charset="0"/>
                <a:cs typeface="Open Sans Light" panose="020B0306030504020204" pitchFamily="34" charset="0"/>
              </a:rPr>
              <a:t>CASE EXAMPLE</a:t>
            </a:r>
          </a:p>
          <a:p>
            <a:pPr lvl="0">
              <a:spcAft>
                <a:spcPts val="600"/>
              </a:spcAft>
            </a:pPr>
            <a:r>
              <a:rPr lang="fr-FR" sz="14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IRC – West </a:t>
            </a:r>
            <a:r>
              <a:rPr lang="fr-FR" sz="1400" dirty="0" err="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Africa</a:t>
            </a:r>
            <a:r>
              <a:rPr lang="fr-FR" sz="14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 – ANC-</a:t>
            </a:r>
            <a:r>
              <a:rPr lang="fr-FR" sz="1400" dirty="0" err="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delivery</a:t>
            </a:r>
            <a:r>
              <a:rPr lang="fr-FR" sz="14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 </a:t>
            </a:r>
            <a:r>
              <a:rPr lang="fr-FR" sz="1400" dirty="0" err="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attendance</a:t>
            </a:r>
            <a:endParaRPr lang="fr-FR" sz="14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a:p>
            <a:pPr lvl="0">
              <a:spcAft>
                <a:spcPts val="600"/>
              </a:spcAft>
            </a:pPr>
            <a:r>
              <a:rPr lang="fr-FR" sz="1400" i="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Feedback and planning via PAR and action-planning workshops</a:t>
            </a:r>
          </a:p>
        </p:txBody>
      </p:sp>
      <p:cxnSp>
        <p:nvCxnSpPr>
          <p:cNvPr id="12" name="Connecteur droit 11">
            <a:extLst>
              <a:ext uri="{FF2B5EF4-FFF2-40B4-BE49-F238E27FC236}">
                <a16:creationId xmlns:a16="http://schemas.microsoft.com/office/drawing/2014/main" id="{F96049DE-A183-4D40-AB5F-42F558D132AC}"/>
              </a:ext>
            </a:extLst>
          </p:cNvPr>
          <p:cNvCxnSpPr>
            <a:cxnSpLocks/>
          </p:cNvCxnSpPr>
          <p:nvPr/>
        </p:nvCxnSpPr>
        <p:spPr>
          <a:xfrm>
            <a:off x="1240333" y="2709280"/>
            <a:ext cx="307299" cy="0"/>
          </a:xfrm>
          <a:prstGeom prst="line">
            <a:avLst/>
          </a:prstGeom>
          <a:ln w="28575">
            <a:solidFill>
              <a:srgbClr val="D90368"/>
            </a:solidFill>
          </a:ln>
        </p:spPr>
        <p:style>
          <a:lnRef idx="1">
            <a:schemeClr val="accent1"/>
          </a:lnRef>
          <a:fillRef idx="0">
            <a:schemeClr val="accent1"/>
          </a:fillRef>
          <a:effectRef idx="0">
            <a:schemeClr val="accent1"/>
          </a:effectRef>
          <a:fontRef idx="minor">
            <a:schemeClr val="tx1"/>
          </a:fontRef>
        </p:style>
      </p:cxnSp>
      <p:sp>
        <p:nvSpPr>
          <p:cNvPr id="18" name="Rectangle : avec coins arrondis en diagonale 17">
            <a:extLst>
              <a:ext uri="{FF2B5EF4-FFF2-40B4-BE49-F238E27FC236}">
                <a16:creationId xmlns:a16="http://schemas.microsoft.com/office/drawing/2014/main" id="{6602769B-4986-C64F-9F8E-7AF56D4BC519}"/>
              </a:ext>
            </a:extLst>
          </p:cNvPr>
          <p:cNvSpPr/>
          <p:nvPr/>
        </p:nvSpPr>
        <p:spPr>
          <a:xfrm>
            <a:off x="4504798" y="2254693"/>
            <a:ext cx="3397494" cy="1775307"/>
          </a:xfrm>
          <a:prstGeom prst="round2DiagRect">
            <a:avLst/>
          </a:prstGeom>
          <a:solidFill>
            <a:srgbClr val="2F9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 avec coins arrondis en diagonale 18">
            <a:extLst>
              <a:ext uri="{FF2B5EF4-FFF2-40B4-BE49-F238E27FC236}">
                <a16:creationId xmlns:a16="http://schemas.microsoft.com/office/drawing/2014/main" id="{F2E45EF4-6A82-7D4E-B618-BD3ECC0285F6}"/>
              </a:ext>
            </a:extLst>
          </p:cNvPr>
          <p:cNvSpPr/>
          <p:nvPr/>
        </p:nvSpPr>
        <p:spPr>
          <a:xfrm>
            <a:off x="4452231" y="2307159"/>
            <a:ext cx="3397494" cy="1801602"/>
          </a:xfrm>
          <a:prstGeom prst="round2DiagRect">
            <a:avLst/>
          </a:prstGeom>
          <a:solidFill>
            <a:srgbClr val="204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a:extLst>
              <a:ext uri="{FF2B5EF4-FFF2-40B4-BE49-F238E27FC236}">
                <a16:creationId xmlns:a16="http://schemas.microsoft.com/office/drawing/2014/main" id="{8D8A3011-5A87-1747-85E8-05965BAD146F}"/>
              </a:ext>
            </a:extLst>
          </p:cNvPr>
          <p:cNvSpPr txBox="1"/>
          <p:nvPr/>
        </p:nvSpPr>
        <p:spPr>
          <a:xfrm>
            <a:off x="4774719" y="2414173"/>
            <a:ext cx="3075005" cy="1615827"/>
          </a:xfrm>
          <a:prstGeom prst="rect">
            <a:avLst/>
          </a:prstGeom>
          <a:noFill/>
        </p:spPr>
        <p:txBody>
          <a:bodyPr wrap="square" rtlCol="0">
            <a:spAutoFit/>
          </a:bodyPr>
          <a:lstStyle/>
          <a:p>
            <a:pPr lvl="0">
              <a:spcAft>
                <a:spcPts val="1200"/>
              </a:spcAft>
            </a:pPr>
            <a:r>
              <a:rPr lang="fr-FR" sz="1400" b="1" dirty="0">
                <a:solidFill>
                  <a:schemeClr val="bg1"/>
                </a:solidFill>
                <a:latin typeface="Montserrat" pitchFamily="2" charset="77"/>
                <a:ea typeface="Open Sans Light" panose="020B0306030504020204" pitchFamily="34" charset="0"/>
                <a:cs typeface="Open Sans Light" panose="020B0306030504020204" pitchFamily="34" charset="0"/>
              </a:rPr>
              <a:t>CASE EXAMPLE</a:t>
            </a:r>
          </a:p>
          <a:p>
            <a:pPr lvl="0">
              <a:spcAft>
                <a:spcPts val="600"/>
              </a:spcAft>
            </a:pPr>
            <a:r>
              <a:rPr lang="fr-FR" sz="1400" dirty="0" err="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AViD</a:t>
            </a:r>
            <a:r>
              <a:rPr lang="fr-FR" sz="14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 </a:t>
            </a:r>
            <a:r>
              <a:rPr lang="fr-FR" sz="1400" dirty="0" err="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project</a:t>
            </a:r>
            <a:r>
              <a:rPr lang="fr-FR" sz="14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 – Uganda – </a:t>
            </a:r>
            <a:r>
              <a:rPr lang="fr-FR" sz="1400" dirty="0" err="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OneHealth</a:t>
            </a:r>
            <a:r>
              <a:rPr lang="fr-FR" sz="14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 </a:t>
            </a:r>
            <a:r>
              <a:rPr lang="fr-FR" sz="1400" dirty="0" err="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human</a:t>
            </a:r>
            <a:r>
              <a:rPr lang="fr-FR" sz="14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-animal vaccines</a:t>
            </a:r>
          </a:p>
          <a:p>
            <a:pPr lvl="0">
              <a:spcAft>
                <a:spcPts val="600"/>
              </a:spcAft>
            </a:pPr>
            <a:r>
              <a:rPr lang="fr-FR" sz="1400" i="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Feedback and planning via </a:t>
            </a:r>
            <a:r>
              <a:rPr lang="fr-FR" sz="1400" i="1" dirty="0" err="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community</a:t>
            </a:r>
            <a:r>
              <a:rPr lang="fr-FR" sz="1400" i="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 meetings and </a:t>
            </a:r>
            <a:r>
              <a:rPr lang="fr-FR" sz="1400" i="1" dirty="0" err="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infographics</a:t>
            </a:r>
            <a:endParaRPr lang="fr-FR" sz="1400" i="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cxnSp>
        <p:nvCxnSpPr>
          <p:cNvPr id="21" name="Connecteur droit 20">
            <a:extLst>
              <a:ext uri="{FF2B5EF4-FFF2-40B4-BE49-F238E27FC236}">
                <a16:creationId xmlns:a16="http://schemas.microsoft.com/office/drawing/2014/main" id="{C037BB4A-4797-BE4C-BF2E-7CF555DDB1C8}"/>
              </a:ext>
            </a:extLst>
          </p:cNvPr>
          <p:cNvCxnSpPr>
            <a:cxnSpLocks/>
          </p:cNvCxnSpPr>
          <p:nvPr/>
        </p:nvCxnSpPr>
        <p:spPr>
          <a:xfrm>
            <a:off x="4859187" y="2709280"/>
            <a:ext cx="307299" cy="0"/>
          </a:xfrm>
          <a:prstGeom prst="line">
            <a:avLst/>
          </a:prstGeom>
          <a:ln w="28575">
            <a:solidFill>
              <a:srgbClr val="D9036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84467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36D92C08-58F4-7441-A748-DDE159CEAF5E}"/>
              </a:ext>
            </a:extLst>
          </p:cNvPr>
          <p:cNvSpPr>
            <a:spLocks noGrp="1"/>
          </p:cNvSpPr>
          <p:nvPr>
            <p:ph type="title"/>
          </p:nvPr>
        </p:nvSpPr>
        <p:spPr>
          <a:xfrm>
            <a:off x="628650" y="537795"/>
            <a:ext cx="7886700" cy="341632"/>
          </a:xfrm>
        </p:spPr>
        <p:txBody>
          <a:bodyPr/>
          <a:lstStyle/>
          <a:p>
            <a:r>
              <a:rPr lang="fr-FR"/>
              <a:t>Feedback to support community-level action</a:t>
            </a:r>
          </a:p>
        </p:txBody>
      </p:sp>
      <p:sp>
        <p:nvSpPr>
          <p:cNvPr id="5" name="Espace réservé du contenu 4">
            <a:extLst>
              <a:ext uri="{FF2B5EF4-FFF2-40B4-BE49-F238E27FC236}">
                <a16:creationId xmlns:a16="http://schemas.microsoft.com/office/drawing/2014/main" id="{C866140F-0786-5D48-8105-DB5AAECDA043}"/>
              </a:ext>
            </a:extLst>
          </p:cNvPr>
          <p:cNvSpPr>
            <a:spLocks noGrp="1"/>
          </p:cNvSpPr>
          <p:nvPr>
            <p:ph idx="1"/>
          </p:nvPr>
        </p:nvSpPr>
        <p:spPr>
          <a:xfrm>
            <a:off x="628651" y="1369219"/>
            <a:ext cx="5958130" cy="3263504"/>
          </a:xfrm>
        </p:spPr>
        <p:txBody>
          <a:bodyPr/>
          <a:lstStyle/>
          <a:p>
            <a:r>
              <a:rPr lang="fr-FR" b="1">
                <a:solidFill>
                  <a:srgbClr val="204669"/>
                </a:solidFill>
                <a:latin typeface="Open Sans" panose="020B0606030504020204" pitchFamily="34" charset="0"/>
                <a:ea typeface="Open Sans" panose="020B0606030504020204" pitchFamily="34" charset="0"/>
                <a:cs typeface="Open Sans" panose="020B0606030504020204" pitchFamily="34" charset="0"/>
              </a:rPr>
              <a:t>Directly discuss action and change</a:t>
            </a:r>
          </a:p>
          <a:p>
            <a:r>
              <a:rPr lang="fr-FR"/>
              <a:t>Make sure to </a:t>
            </a:r>
            <a:r>
              <a:rPr lang="fr-FR" b="1">
                <a:solidFill>
                  <a:srgbClr val="204669"/>
                </a:solidFill>
                <a:latin typeface="Open Sans" panose="020B0606030504020204" pitchFamily="34" charset="0"/>
                <a:ea typeface="Open Sans" panose="020B0606030504020204" pitchFamily="34" charset="0"/>
                <a:cs typeface="Open Sans" panose="020B0606030504020204" pitchFamily="34" charset="0"/>
              </a:rPr>
              <a:t>build on existing solutions</a:t>
            </a:r>
            <a:r>
              <a:rPr lang="fr-FR"/>
              <a:t>, where possible, rather than replacing them with new solutions </a:t>
            </a:r>
          </a:p>
          <a:p>
            <a:r>
              <a:rPr lang="fr-FR" b="1">
                <a:solidFill>
                  <a:srgbClr val="204669"/>
                </a:solidFill>
                <a:latin typeface="Open Sans" panose="020B0606030504020204" pitchFamily="34" charset="0"/>
                <a:ea typeface="Open Sans" panose="020B0606030504020204" pitchFamily="34" charset="0"/>
                <a:cs typeface="Open Sans" panose="020B0606030504020204" pitchFamily="34" charset="0"/>
              </a:rPr>
              <a:t>Design research around community priorities</a:t>
            </a:r>
            <a:r>
              <a:rPr lang="fr-FR"/>
              <a:t>, so it is more straightforward to support that community’s own decision-making and action</a:t>
            </a:r>
          </a:p>
          <a:p>
            <a:r>
              <a:rPr lang="fr-FR"/>
              <a:t>Consider other factors in the </a:t>
            </a:r>
            <a:r>
              <a:rPr lang="fr-FR" b="1">
                <a:solidFill>
                  <a:srgbClr val="204669"/>
                </a:solidFill>
                <a:latin typeface="Open Sans" panose="020B0606030504020204" pitchFamily="34" charset="0"/>
                <a:ea typeface="Open Sans" panose="020B0606030504020204" pitchFamily="34" charset="0"/>
                <a:cs typeface="Open Sans" panose="020B0606030504020204" pitchFamily="34" charset="0"/>
              </a:rPr>
              <a:t>design of the study, data analysis and framing of  findings</a:t>
            </a:r>
            <a:endParaRPr lang="fr-FR"/>
          </a:p>
          <a:p>
            <a:r>
              <a:rPr lang="fr-FR"/>
              <a:t>Consider how structural change may be needed alongside community change – the </a:t>
            </a:r>
            <a:r>
              <a:rPr lang="fr-FR" b="1">
                <a:solidFill>
                  <a:srgbClr val="204669"/>
                </a:solidFill>
                <a:latin typeface="Open Sans" panose="020B0606030504020204" pitchFamily="34" charset="0"/>
                <a:ea typeface="Open Sans" panose="020B0606030504020204" pitchFamily="34" charset="0"/>
                <a:cs typeface="Open Sans" panose="020B0606030504020204" pitchFamily="34" charset="0"/>
              </a:rPr>
              <a:t>‘enabling environment’</a:t>
            </a:r>
          </a:p>
          <a:p>
            <a:pPr marL="0" indent="0">
              <a:buNone/>
            </a:pPr>
            <a:endParaRPr lang="fr-FR"/>
          </a:p>
        </p:txBody>
      </p:sp>
    </p:spTree>
    <p:extLst>
      <p:ext uri="{BB962C8B-B14F-4D97-AF65-F5344CB8AC3E}">
        <p14:creationId xmlns:p14="http://schemas.microsoft.com/office/powerpoint/2010/main" val="1939503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B583AB-ACBE-0A4D-A783-E677E9C56EE7}"/>
              </a:ext>
            </a:extLst>
          </p:cNvPr>
          <p:cNvSpPr>
            <a:spLocks noGrp="1"/>
          </p:cNvSpPr>
          <p:nvPr>
            <p:ph type="title"/>
          </p:nvPr>
        </p:nvSpPr>
        <p:spPr/>
        <p:txBody>
          <a:bodyPr/>
          <a:lstStyle/>
          <a:p>
            <a:r>
              <a:rPr lang="fr-FR">
                <a:solidFill>
                  <a:srgbClr val="7B6A67"/>
                </a:solidFill>
              </a:rPr>
              <a:t>Group exercise</a:t>
            </a:r>
            <a:endParaRPr lang="fr-FR"/>
          </a:p>
        </p:txBody>
      </p:sp>
      <p:sp>
        <p:nvSpPr>
          <p:cNvPr id="4" name="Espace réservé du contenu 3">
            <a:extLst>
              <a:ext uri="{FF2B5EF4-FFF2-40B4-BE49-F238E27FC236}">
                <a16:creationId xmlns:a16="http://schemas.microsoft.com/office/drawing/2014/main" id="{B53FAC49-B86E-EF4C-ACA1-7CEDCCA1D6F7}"/>
              </a:ext>
            </a:extLst>
          </p:cNvPr>
          <p:cNvSpPr>
            <a:spLocks noGrp="1"/>
          </p:cNvSpPr>
          <p:nvPr>
            <p:ph idx="1"/>
          </p:nvPr>
        </p:nvSpPr>
        <p:spPr>
          <a:xfrm>
            <a:off x="628652" y="1369219"/>
            <a:ext cx="5578420" cy="3263504"/>
          </a:xfrm>
        </p:spPr>
        <p:txBody>
          <a:bodyPr/>
          <a:lstStyle/>
          <a:p>
            <a:pPr marL="0" indent="0">
              <a:buNone/>
            </a:pPr>
            <a:r>
              <a:rPr lang="en-GB" dirty="0">
                <a:ea typeface="Times New Roman" panose="02020603050405020304" pitchFamily="18" charset="0"/>
                <a:cs typeface="Times New Roman" panose="02020603050405020304" pitchFamily="18" charset="0"/>
              </a:rPr>
              <a:t>You are a researcher supporting the organisation/programme ACTRelief aims to assist conflict affected population groups in the Northeast of Bagara. The population faces several challenges including food insecurity, limited livelihood opportunities and a lack of information on available services. You are deployed to urgently conduct an analysis of the context, including vulnerable groups and sources of resilience, with the aim to develop a communications plan that increases access to livelihood opportunities and other related services. </a:t>
            </a:r>
          </a:p>
          <a:p>
            <a:pPr marL="228600" indent="-228600">
              <a:buFont typeface="+mj-lt"/>
              <a:buAutoNum type="arabicPeriod"/>
            </a:pPr>
            <a:r>
              <a:rPr lang="en-GB" dirty="0">
                <a:ea typeface="Times New Roman" panose="02020603050405020304" pitchFamily="18" charset="0"/>
                <a:cs typeface="Times New Roman" panose="02020603050405020304" pitchFamily="18" charset="0"/>
              </a:rPr>
              <a:t>How could you ensure the findings of your research are fed back to communities? </a:t>
            </a:r>
          </a:p>
          <a:p>
            <a:pPr marL="228600" indent="-228600">
              <a:buFont typeface="+mj-lt"/>
              <a:buAutoNum type="arabicPeriod"/>
            </a:pPr>
            <a:r>
              <a:rPr lang="en-GB" dirty="0">
                <a:ea typeface="Times New Roman" panose="02020603050405020304" pitchFamily="18" charset="0"/>
                <a:cs typeface="Times New Roman" panose="02020603050405020304" pitchFamily="18" charset="0"/>
              </a:rPr>
              <a:t>How could you ensure this is done in a way that can support community-level solutions and actions?</a:t>
            </a:r>
          </a:p>
          <a:p>
            <a:endParaRPr lang="en-GB" dirty="0">
              <a:ea typeface="Times New Roman" panose="02020603050405020304" pitchFamily="18" charset="0"/>
              <a:cs typeface="Times New Roman" panose="02020603050405020304" pitchFamily="18" charset="0"/>
            </a:endParaRPr>
          </a:p>
        </p:txBody>
      </p:sp>
      <p:cxnSp>
        <p:nvCxnSpPr>
          <p:cNvPr id="8" name="Straight Connector 55">
            <a:extLst>
              <a:ext uri="{FF2B5EF4-FFF2-40B4-BE49-F238E27FC236}">
                <a16:creationId xmlns:a16="http://schemas.microsoft.com/office/drawing/2014/main" id="{848C10C1-0188-7240-8869-D5D1B643229B}"/>
              </a:ext>
            </a:extLst>
          </p:cNvPr>
          <p:cNvCxnSpPr/>
          <p:nvPr/>
        </p:nvCxnSpPr>
        <p:spPr>
          <a:xfrm>
            <a:off x="648261" y="907368"/>
            <a:ext cx="444000" cy="0"/>
          </a:xfrm>
          <a:prstGeom prst="line">
            <a:avLst/>
          </a:prstGeom>
          <a:ln w="28575">
            <a:solidFill>
              <a:srgbClr val="7B6A67"/>
            </a:solidFill>
          </a:ln>
        </p:spPr>
        <p:style>
          <a:lnRef idx="1">
            <a:schemeClr val="accent1"/>
          </a:lnRef>
          <a:fillRef idx="0">
            <a:schemeClr val="accent1"/>
          </a:fillRef>
          <a:effectRef idx="0">
            <a:schemeClr val="accent1"/>
          </a:effectRef>
          <a:fontRef idx="minor">
            <a:schemeClr val="tx1"/>
          </a:fontRef>
        </p:style>
      </p:cxnSp>
      <p:grpSp>
        <p:nvGrpSpPr>
          <p:cNvPr id="12" name="Groupe 11">
            <a:extLst>
              <a:ext uri="{FF2B5EF4-FFF2-40B4-BE49-F238E27FC236}">
                <a16:creationId xmlns:a16="http://schemas.microsoft.com/office/drawing/2014/main" id="{1AE5CAA6-709A-2C4C-A7F1-266B7B5CF94A}"/>
              </a:ext>
            </a:extLst>
          </p:cNvPr>
          <p:cNvGrpSpPr/>
          <p:nvPr/>
        </p:nvGrpSpPr>
        <p:grpSpPr>
          <a:xfrm>
            <a:off x="7104744" y="367818"/>
            <a:ext cx="1582788" cy="1582788"/>
            <a:chOff x="7103356" y="367818"/>
            <a:chExt cx="1584176" cy="1584176"/>
          </a:xfrm>
        </p:grpSpPr>
        <p:sp>
          <p:nvSpPr>
            <p:cNvPr id="13" name="Ellipse 12">
              <a:extLst>
                <a:ext uri="{FF2B5EF4-FFF2-40B4-BE49-F238E27FC236}">
                  <a16:creationId xmlns:a16="http://schemas.microsoft.com/office/drawing/2014/main" id="{D7606BB9-B442-0345-8890-36816E81E033}"/>
                </a:ext>
              </a:extLst>
            </p:cNvPr>
            <p:cNvSpPr/>
            <p:nvPr/>
          </p:nvSpPr>
          <p:spPr>
            <a:xfrm>
              <a:off x="7103356" y="367818"/>
              <a:ext cx="1584176" cy="1584176"/>
            </a:xfrm>
            <a:prstGeom prst="ellipse">
              <a:avLst/>
            </a:prstGeom>
            <a:solidFill>
              <a:srgbClr val="7B6A67">
                <a:alpha val="10000"/>
              </a:srgbClr>
            </a:solidFill>
            <a:ln w="6350">
              <a:solidFill>
                <a:srgbClr val="7B6A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7B6A67"/>
                </a:solidFill>
              </a:endParaRPr>
            </a:p>
          </p:txBody>
        </p:sp>
        <p:pic>
          <p:nvPicPr>
            <p:cNvPr id="14" name="Image 13">
              <a:extLst>
                <a:ext uri="{FF2B5EF4-FFF2-40B4-BE49-F238E27FC236}">
                  <a16:creationId xmlns:a16="http://schemas.microsoft.com/office/drawing/2014/main" id="{EBCE0B7D-1147-F844-A55F-599767DC513C}"/>
                </a:ext>
              </a:extLst>
            </p:cNvPr>
            <p:cNvPicPr>
              <a:picLocks noChangeAspect="1"/>
            </p:cNvPicPr>
            <p:nvPr/>
          </p:nvPicPr>
          <p:blipFill>
            <a:blip r:embed="rId2"/>
            <a:stretch>
              <a:fillRect/>
            </a:stretch>
          </p:blipFill>
          <p:spPr>
            <a:xfrm>
              <a:off x="7474546" y="699542"/>
              <a:ext cx="841796" cy="928134"/>
            </a:xfrm>
            <a:prstGeom prst="rect">
              <a:avLst/>
            </a:prstGeom>
          </p:spPr>
        </p:pic>
      </p:grpSp>
    </p:spTree>
    <p:extLst>
      <p:ext uri="{BB962C8B-B14F-4D97-AF65-F5344CB8AC3E}">
        <p14:creationId xmlns:p14="http://schemas.microsoft.com/office/powerpoint/2010/main" val="7540834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24C30B4-B8E0-FF40-9656-4A09335B804D}"/>
              </a:ext>
            </a:extLst>
          </p:cNvPr>
          <p:cNvSpPr>
            <a:spLocks noGrp="1"/>
          </p:cNvSpPr>
          <p:nvPr>
            <p:ph type="title"/>
          </p:nvPr>
        </p:nvSpPr>
        <p:spPr>
          <a:xfrm>
            <a:off x="628650" y="537795"/>
            <a:ext cx="7886700" cy="341632"/>
          </a:xfrm>
        </p:spPr>
        <p:txBody>
          <a:bodyPr/>
          <a:lstStyle/>
          <a:p>
            <a:r>
              <a:rPr lang="fr-FR"/>
              <a:t>Summary</a:t>
            </a:r>
          </a:p>
        </p:txBody>
      </p:sp>
      <p:sp>
        <p:nvSpPr>
          <p:cNvPr id="3" name="Espace réservé du contenu 2">
            <a:extLst>
              <a:ext uri="{FF2B5EF4-FFF2-40B4-BE49-F238E27FC236}">
                <a16:creationId xmlns:a16="http://schemas.microsoft.com/office/drawing/2014/main" id="{DE311DC0-89D0-D945-9839-62F9DE051EA4}"/>
              </a:ext>
            </a:extLst>
          </p:cNvPr>
          <p:cNvSpPr>
            <a:spLocks noGrp="1"/>
          </p:cNvSpPr>
          <p:nvPr>
            <p:ph idx="1"/>
          </p:nvPr>
        </p:nvSpPr>
        <p:spPr>
          <a:xfrm>
            <a:off x="628650" y="1369219"/>
            <a:ext cx="6345587" cy="3263504"/>
          </a:xfrm>
        </p:spPr>
        <p:txBody>
          <a:bodyPr>
            <a:normAutofit/>
          </a:bodyPr>
          <a:lstStyle/>
          <a:p>
            <a:r>
              <a:rPr lang="fr-FR"/>
              <a:t>There are many reasons why it is important to make sure that communities engaged in research know about the findings from the research, including to:</a:t>
            </a:r>
          </a:p>
          <a:p>
            <a:pPr marL="355600" indent="-177800">
              <a:buClr>
                <a:srgbClr val="2F9C67"/>
              </a:buClr>
              <a:buSzPct val="70000"/>
              <a:buFont typeface="Wingdings" pitchFamily="2" charset="2"/>
              <a:buChar char="Ø"/>
            </a:pPr>
            <a:r>
              <a:rPr lang="fr-FR"/>
              <a:t>Actively turn those findings into actions or change that are realistic and acceptable to affected communities – so the actions actually work, and are supported by the communities</a:t>
            </a:r>
          </a:p>
          <a:p>
            <a:pPr marL="355600" indent="-177800">
              <a:buClr>
                <a:srgbClr val="2F9C67"/>
              </a:buClr>
              <a:buSzPct val="70000"/>
              <a:buFont typeface="Wingdings" pitchFamily="2" charset="2"/>
              <a:buChar char="Ø"/>
            </a:pPr>
            <a:r>
              <a:rPr lang="fr-FR"/>
              <a:t>Ensure the research informs and supports community-level action which can address the emergency but also benefit the longer-term development of the area</a:t>
            </a:r>
          </a:p>
          <a:p>
            <a:pPr marL="355600" indent="-177800">
              <a:buClr>
                <a:srgbClr val="2F9C67"/>
              </a:buClr>
              <a:buSzPct val="70000"/>
              <a:buFont typeface="Wingdings" pitchFamily="2" charset="2"/>
              <a:buChar char="Ø"/>
            </a:pPr>
            <a:r>
              <a:rPr lang="fr-FR"/>
              <a:t>Increase communities’ knowledge around a topic area or issue</a:t>
            </a:r>
          </a:p>
          <a:p>
            <a:pPr marL="355600" indent="-177800">
              <a:buClr>
                <a:srgbClr val="2F9C67"/>
              </a:buClr>
              <a:buSzPct val="70000"/>
              <a:buFont typeface="Wingdings" pitchFamily="2" charset="2"/>
              <a:buChar char="Ø"/>
            </a:pPr>
            <a:r>
              <a:rPr lang="fr-FR"/>
              <a:t>Verify the findings of the research – to check they seem accurate to the people from which they were generated </a:t>
            </a:r>
          </a:p>
          <a:p>
            <a:r>
              <a:rPr lang="fr-FR"/>
              <a:t>There are a number of approaches to feeding research findings back to communities, including through community meetings, community advisory boards, radio/TV and other technological means like SMS.</a:t>
            </a:r>
          </a:p>
          <a:p>
            <a:endParaRPr lang="fr-FR"/>
          </a:p>
        </p:txBody>
      </p:sp>
    </p:spTree>
    <p:extLst>
      <p:ext uri="{BB962C8B-B14F-4D97-AF65-F5344CB8AC3E}">
        <p14:creationId xmlns:p14="http://schemas.microsoft.com/office/powerpoint/2010/main" val="9198902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24C30B4-B8E0-FF40-9656-4A09335B804D}"/>
              </a:ext>
            </a:extLst>
          </p:cNvPr>
          <p:cNvSpPr>
            <a:spLocks noGrp="1"/>
          </p:cNvSpPr>
          <p:nvPr>
            <p:ph type="title"/>
          </p:nvPr>
        </p:nvSpPr>
        <p:spPr>
          <a:xfrm>
            <a:off x="628650" y="537795"/>
            <a:ext cx="7886700" cy="341632"/>
          </a:xfrm>
        </p:spPr>
        <p:txBody>
          <a:bodyPr/>
          <a:lstStyle/>
          <a:p>
            <a:r>
              <a:rPr lang="fr-FR"/>
              <a:t>Summary</a:t>
            </a:r>
          </a:p>
        </p:txBody>
      </p:sp>
      <p:sp>
        <p:nvSpPr>
          <p:cNvPr id="3" name="Espace réservé du contenu 2">
            <a:extLst>
              <a:ext uri="{FF2B5EF4-FFF2-40B4-BE49-F238E27FC236}">
                <a16:creationId xmlns:a16="http://schemas.microsoft.com/office/drawing/2014/main" id="{DE311DC0-89D0-D945-9839-62F9DE051EA4}"/>
              </a:ext>
            </a:extLst>
          </p:cNvPr>
          <p:cNvSpPr>
            <a:spLocks noGrp="1"/>
          </p:cNvSpPr>
          <p:nvPr>
            <p:ph idx="1"/>
          </p:nvPr>
        </p:nvSpPr>
        <p:spPr>
          <a:xfrm>
            <a:off x="628650" y="1369219"/>
            <a:ext cx="6345587" cy="3263504"/>
          </a:xfrm>
        </p:spPr>
        <p:txBody>
          <a:bodyPr>
            <a:normAutofit/>
          </a:bodyPr>
          <a:lstStyle/>
          <a:p>
            <a:r>
              <a:rPr lang="fr-FR"/>
              <a:t>To ensure this feedback can contribute to community-level actions and solutions, some additional considerations are important, including:</a:t>
            </a:r>
          </a:p>
          <a:p>
            <a:pPr marL="355600" indent="-177800">
              <a:buClr>
                <a:srgbClr val="2F9C67"/>
              </a:buClr>
              <a:buSzPct val="70000"/>
              <a:buFont typeface="Wingdings" pitchFamily="2" charset="2"/>
              <a:buChar char="Ø"/>
            </a:pPr>
            <a:r>
              <a:rPr lang="fr-FR"/>
              <a:t>Directly discussing action and change with participants, perhaps through community action planning workshops</a:t>
            </a:r>
          </a:p>
          <a:p>
            <a:pPr marL="355600" indent="-177800">
              <a:buClr>
                <a:srgbClr val="2F9C67"/>
              </a:buClr>
              <a:buSzPct val="70000"/>
              <a:buFont typeface="Wingdings" pitchFamily="2" charset="2"/>
              <a:buChar char="Ø"/>
            </a:pPr>
            <a:r>
              <a:rPr lang="fr-FR"/>
              <a:t>Making sure to build on existing solutions, where possible, rather than replacing them with new solutions</a:t>
            </a:r>
          </a:p>
          <a:p>
            <a:pPr marL="355600" indent="-177800">
              <a:buClr>
                <a:srgbClr val="2F9C67"/>
              </a:buClr>
              <a:buSzPct val="70000"/>
              <a:buFont typeface="Wingdings" pitchFamily="2" charset="2"/>
              <a:buChar char="Ø"/>
            </a:pPr>
            <a:r>
              <a:rPr lang="fr-FR"/>
              <a:t>Ensuring the research was designed at outset to address the priorities of the community – it is then more straightforward to support that community’s own decision-making and action</a:t>
            </a:r>
          </a:p>
          <a:p>
            <a:r>
              <a:rPr lang="fr-FR"/>
              <a:t> When supporting community-level actions and solutions, researchers may also need to consider influencing complementary structural changes.</a:t>
            </a:r>
          </a:p>
        </p:txBody>
      </p:sp>
    </p:spTree>
    <p:extLst>
      <p:ext uri="{BB962C8B-B14F-4D97-AF65-F5344CB8AC3E}">
        <p14:creationId xmlns:p14="http://schemas.microsoft.com/office/powerpoint/2010/main" val="45591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F9C67">
            <a:alpha val="9598"/>
          </a:srgb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D542F09-33D9-1F4E-9FB8-47778B6A4BB2}"/>
              </a:ext>
            </a:extLst>
          </p:cNvPr>
          <p:cNvSpPr>
            <a:spLocks noGrp="1"/>
          </p:cNvSpPr>
          <p:nvPr>
            <p:ph type="title"/>
          </p:nvPr>
        </p:nvSpPr>
        <p:spPr>
          <a:xfrm>
            <a:off x="628650" y="537795"/>
            <a:ext cx="7886700" cy="424732"/>
          </a:xfrm>
        </p:spPr>
        <p:txBody>
          <a:bodyPr/>
          <a:lstStyle/>
          <a:p>
            <a:r>
              <a:rPr lang="fr-FR"/>
              <a:t>LEARNING OUTCOMES</a:t>
            </a:r>
          </a:p>
        </p:txBody>
      </p:sp>
      <p:sp>
        <p:nvSpPr>
          <p:cNvPr id="3" name="Espace réservé du contenu 2">
            <a:extLst>
              <a:ext uri="{FF2B5EF4-FFF2-40B4-BE49-F238E27FC236}">
                <a16:creationId xmlns:a16="http://schemas.microsoft.com/office/drawing/2014/main" id="{0A1F27E5-375B-8442-A4DC-9FCE040E43F0}"/>
              </a:ext>
            </a:extLst>
          </p:cNvPr>
          <p:cNvSpPr>
            <a:spLocks noGrp="1"/>
          </p:cNvSpPr>
          <p:nvPr>
            <p:ph idx="1"/>
          </p:nvPr>
        </p:nvSpPr>
        <p:spPr>
          <a:xfrm>
            <a:off x="628650" y="1369219"/>
            <a:ext cx="6388167" cy="3263504"/>
          </a:xfrm>
        </p:spPr>
        <p:txBody>
          <a:bodyPr/>
          <a:lstStyle/>
          <a:p>
            <a:pPr marL="177800" lvl="0"/>
            <a:r>
              <a:rPr lang="en-GB" dirty="0"/>
              <a:t>Understand the need to feed research findings back to communities and the many benefits of doing so</a:t>
            </a:r>
          </a:p>
          <a:p>
            <a:pPr marL="177800" lvl="0"/>
            <a:r>
              <a:rPr lang="en-GB" dirty="0"/>
              <a:t>Be able to design research processes that incorporate a plan to share findings back to communities in a way that supports community-level solutions and actions, and addresses power differentials</a:t>
            </a:r>
            <a:br>
              <a:rPr lang="en-GB" dirty="0"/>
            </a:br>
            <a:endParaRPr lang="en-GB" dirty="0"/>
          </a:p>
        </p:txBody>
      </p:sp>
    </p:spTree>
    <p:extLst>
      <p:ext uri="{BB962C8B-B14F-4D97-AF65-F5344CB8AC3E}">
        <p14:creationId xmlns:p14="http://schemas.microsoft.com/office/powerpoint/2010/main" val="10755396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F9C67">
            <a:alpha val="9598"/>
          </a:srgb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F4827E-2EE0-224B-88F0-B042DBB42903}"/>
              </a:ext>
            </a:extLst>
          </p:cNvPr>
          <p:cNvSpPr>
            <a:spLocks noGrp="1"/>
          </p:cNvSpPr>
          <p:nvPr>
            <p:ph type="title"/>
          </p:nvPr>
        </p:nvSpPr>
        <p:spPr>
          <a:xfrm>
            <a:off x="628650" y="537795"/>
            <a:ext cx="7886700" cy="341632"/>
          </a:xfrm>
        </p:spPr>
        <p:txBody>
          <a:bodyPr/>
          <a:lstStyle/>
          <a:p>
            <a:r>
              <a:rPr lang="fr-FR"/>
              <a:t>Key questions in social science research</a:t>
            </a:r>
          </a:p>
        </p:txBody>
      </p:sp>
      <p:grpSp>
        <p:nvGrpSpPr>
          <p:cNvPr id="3" name="Groupe 2">
            <a:extLst>
              <a:ext uri="{FF2B5EF4-FFF2-40B4-BE49-F238E27FC236}">
                <a16:creationId xmlns:a16="http://schemas.microsoft.com/office/drawing/2014/main" id="{2417AAFB-B95C-994E-97C4-F7B39F2229F6}"/>
              </a:ext>
            </a:extLst>
          </p:cNvPr>
          <p:cNvGrpSpPr/>
          <p:nvPr/>
        </p:nvGrpSpPr>
        <p:grpSpPr>
          <a:xfrm>
            <a:off x="2215379" y="1132113"/>
            <a:ext cx="4932907" cy="3341189"/>
            <a:chOff x="2215379" y="1132113"/>
            <a:chExt cx="4932907" cy="3341189"/>
          </a:xfrm>
        </p:grpSpPr>
        <p:sp>
          <p:nvSpPr>
            <p:cNvPr id="31" name="Rectangle 30">
              <a:extLst>
                <a:ext uri="{FF2B5EF4-FFF2-40B4-BE49-F238E27FC236}">
                  <a16:creationId xmlns:a16="http://schemas.microsoft.com/office/drawing/2014/main" id="{A60264C4-ECED-3A44-9FBC-9E301B937E50}"/>
                </a:ext>
              </a:extLst>
            </p:cNvPr>
            <p:cNvSpPr/>
            <p:nvPr/>
          </p:nvSpPr>
          <p:spPr>
            <a:xfrm>
              <a:off x="3760932" y="3077987"/>
              <a:ext cx="3387354" cy="488201"/>
            </a:xfrm>
            <a:prstGeom prst="rect">
              <a:avLst/>
            </a:prstGeom>
            <a:solidFill>
              <a:srgbClr val="2F9C67">
                <a:alpha val="10000"/>
              </a:srgbClr>
            </a:solidFill>
            <a:ln w="6350">
              <a:solidFill>
                <a:srgbClr val="2F9C6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36000" rIns="36000" bIns="36000" numCol="1" spcCol="0" rtlCol="0" fromWordArt="0" anchor="ctr" anchorCtr="0" forceAA="0" compatLnSpc="1">
              <a:prstTxWarp prst="textNoShape">
                <a:avLst/>
              </a:prstTxWarp>
              <a:spAutoFit/>
            </a:bodyPr>
            <a:lstStyle/>
            <a:p>
              <a:pPr marL="136525" indent="-136525" rtl="0">
                <a:buClr>
                  <a:srgbClr val="204669"/>
                </a:buClr>
                <a:buFont typeface="+mj-lt"/>
                <a:buAutoNum type="arabicPeriod" startAt="6"/>
              </a:pPr>
              <a:r>
                <a:rPr lang="en-US" sz="900">
                  <a:solidFill>
                    <a:srgbClr val="2F9C67"/>
                  </a:solidFill>
                  <a:effectLst/>
                  <a:latin typeface="Open Sans Light" panose="020B0306030504020204" pitchFamily="34" charset="0"/>
                  <a:ea typeface="OpenSans-Light" panose="020B0606030504020204" pitchFamily="34" charset="0"/>
                </a:rPr>
                <a:t>How to ensure that this information goes back to communities? To inform community-level actions and decision-making of the broader response?</a:t>
              </a:r>
              <a:endParaRPr lang="fr-FR" sz="900">
                <a:effectLst/>
                <a:latin typeface="Open Sans Light" panose="020B0306030504020204" pitchFamily="34" charset="0"/>
                <a:ea typeface="OpenSans-Light" panose="020B0606030504020204" pitchFamily="34" charset="0"/>
              </a:endParaRPr>
            </a:p>
          </p:txBody>
        </p:sp>
        <p:sp>
          <p:nvSpPr>
            <p:cNvPr id="32" name="Rectangle 31">
              <a:extLst>
                <a:ext uri="{FF2B5EF4-FFF2-40B4-BE49-F238E27FC236}">
                  <a16:creationId xmlns:a16="http://schemas.microsoft.com/office/drawing/2014/main" id="{98F5491B-A7C6-2B4F-AD08-9AD4D0A97587}"/>
                </a:ext>
              </a:extLst>
            </p:cNvPr>
            <p:cNvSpPr/>
            <p:nvPr/>
          </p:nvSpPr>
          <p:spPr>
            <a:xfrm>
              <a:off x="3760932" y="2632537"/>
              <a:ext cx="3387354" cy="349702"/>
            </a:xfrm>
            <a:prstGeom prst="rect">
              <a:avLst/>
            </a:prstGeom>
            <a:noFill/>
            <a:ln w="6350">
              <a:solidFill>
                <a:srgbClr val="2F9C6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36000" rIns="36000" bIns="36000" numCol="1" spcCol="0" rtlCol="0" fromWordArt="0" anchor="ctr" anchorCtr="0" forceAA="0" compatLnSpc="1">
              <a:prstTxWarp prst="textNoShape">
                <a:avLst/>
              </a:prstTxWarp>
              <a:spAutoFit/>
            </a:bodyPr>
            <a:lstStyle/>
            <a:p>
              <a:pPr marL="136525" indent="-136525" rtl="0">
                <a:buClr>
                  <a:srgbClr val="204669"/>
                </a:buClr>
                <a:buFont typeface="+mj-lt"/>
                <a:buAutoNum type="arabicPeriod" startAt="5"/>
              </a:pPr>
              <a:r>
                <a:rPr lang="en-US" sz="900">
                  <a:solidFill>
                    <a:srgbClr val="2F9C67"/>
                  </a:solidFill>
                  <a:effectLst/>
                  <a:latin typeface="Open Sans Light" panose="020B0306030504020204" pitchFamily="34" charset="0"/>
                  <a:ea typeface="OpenSans-Light" panose="020B0606030504020204" pitchFamily="34" charset="0"/>
                </a:rPr>
                <a:t>What methodology and tools should be used to collect and analyse this information?</a:t>
              </a:r>
              <a:endParaRPr lang="fr-FR" sz="900">
                <a:effectLst/>
                <a:latin typeface="Open Sans Light" panose="020B0306030504020204" pitchFamily="34" charset="0"/>
                <a:ea typeface="OpenSans-Light" panose="020B0606030504020204" pitchFamily="34" charset="0"/>
              </a:endParaRPr>
            </a:p>
          </p:txBody>
        </p:sp>
        <p:sp>
          <p:nvSpPr>
            <p:cNvPr id="33" name="Rectangle 32">
              <a:extLst>
                <a:ext uri="{FF2B5EF4-FFF2-40B4-BE49-F238E27FC236}">
                  <a16:creationId xmlns:a16="http://schemas.microsoft.com/office/drawing/2014/main" id="{733B6D42-0B40-CA46-A22B-001A67B5B5C7}"/>
                </a:ext>
              </a:extLst>
            </p:cNvPr>
            <p:cNvSpPr/>
            <p:nvPr/>
          </p:nvSpPr>
          <p:spPr>
            <a:xfrm>
              <a:off x="3760932" y="4109684"/>
              <a:ext cx="3387354" cy="349702"/>
            </a:xfrm>
            <a:prstGeom prst="rect">
              <a:avLst/>
            </a:prstGeom>
            <a:solidFill>
              <a:srgbClr val="2F9C67">
                <a:alpha val="10000"/>
              </a:srgbClr>
            </a:solidFill>
            <a:ln w="6350">
              <a:solidFill>
                <a:srgbClr val="2F9C6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36000" rIns="36000" bIns="36000" numCol="1" spcCol="0" rtlCol="0" fromWordArt="0" anchor="ctr" anchorCtr="0" forceAA="0" compatLnSpc="1">
              <a:prstTxWarp prst="textNoShape">
                <a:avLst/>
              </a:prstTxWarp>
              <a:spAutoFit/>
            </a:bodyPr>
            <a:lstStyle/>
            <a:p>
              <a:pPr marL="136525" indent="-136525" rtl="0">
                <a:buClr>
                  <a:srgbClr val="204669"/>
                </a:buClr>
                <a:buFont typeface="+mj-lt"/>
                <a:buAutoNum type="arabicPeriod" startAt="8"/>
              </a:pPr>
              <a:r>
                <a:rPr lang="en-US" sz="900">
                  <a:solidFill>
                    <a:srgbClr val="2F9C67"/>
                  </a:solidFill>
                  <a:effectLst/>
                  <a:latin typeface="Open Sans Light" panose="020B0306030504020204" pitchFamily="34" charset="0"/>
                  <a:ea typeface="OpenSans-Light" panose="020B0606030504020204" pitchFamily="34" charset="0"/>
                </a:rPr>
                <a:t>How to track the information used to ensure that it effectively contributes to operational and strategic priorities? </a:t>
              </a:r>
              <a:endParaRPr lang="fr-FR" sz="900">
                <a:effectLst/>
                <a:latin typeface="Open Sans Light" panose="020B0306030504020204" pitchFamily="34" charset="0"/>
                <a:ea typeface="OpenSans-Light" panose="020B0606030504020204" pitchFamily="34" charset="0"/>
              </a:endParaRPr>
            </a:p>
          </p:txBody>
        </p:sp>
        <p:sp>
          <p:nvSpPr>
            <p:cNvPr id="34" name="Rectangle 33">
              <a:extLst>
                <a:ext uri="{FF2B5EF4-FFF2-40B4-BE49-F238E27FC236}">
                  <a16:creationId xmlns:a16="http://schemas.microsoft.com/office/drawing/2014/main" id="{3601AF4C-F4C1-504C-9057-DA23A1D185D8}"/>
                </a:ext>
              </a:extLst>
            </p:cNvPr>
            <p:cNvSpPr/>
            <p:nvPr/>
          </p:nvSpPr>
          <p:spPr>
            <a:xfrm>
              <a:off x="3760932" y="2304478"/>
              <a:ext cx="3387354" cy="211203"/>
            </a:xfrm>
            <a:prstGeom prst="rect">
              <a:avLst/>
            </a:prstGeom>
            <a:solidFill>
              <a:srgbClr val="2F9C67">
                <a:alpha val="10000"/>
              </a:srgbClr>
            </a:solidFill>
            <a:ln w="6350">
              <a:solidFill>
                <a:srgbClr val="2F9C6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36000" rIns="36000" bIns="36000" numCol="1" spcCol="0" rtlCol="0" fromWordArt="0" anchor="ctr" anchorCtr="0" forceAA="0" compatLnSpc="1">
              <a:prstTxWarp prst="textNoShape">
                <a:avLst/>
              </a:prstTxWarp>
              <a:spAutoFit/>
            </a:bodyPr>
            <a:lstStyle/>
            <a:p>
              <a:pPr marL="136525" indent="-136525" rtl="0">
                <a:buClr>
                  <a:srgbClr val="204669"/>
                </a:buClr>
                <a:buFont typeface="+mj-lt"/>
                <a:buAutoNum type="arabicPeriod" startAt="4"/>
              </a:pPr>
              <a:r>
                <a:rPr lang="en-US" sz="900">
                  <a:solidFill>
                    <a:srgbClr val="2F9C67"/>
                  </a:solidFill>
                  <a:effectLst/>
                  <a:latin typeface="Open Sans Light" panose="020B0306030504020204" pitchFamily="34" charset="0"/>
                  <a:ea typeface="OpenSans-Light" panose="020B0606030504020204" pitchFamily="34" charset="0"/>
                </a:rPr>
                <a:t>Who can collect this information?</a:t>
              </a:r>
              <a:endParaRPr lang="fr-FR" sz="900">
                <a:effectLst/>
                <a:latin typeface="Open Sans Light" panose="020B0306030504020204" pitchFamily="34" charset="0"/>
                <a:ea typeface="OpenSans-Light" panose="020B0606030504020204" pitchFamily="34" charset="0"/>
              </a:endParaRPr>
            </a:p>
          </p:txBody>
        </p:sp>
        <p:sp>
          <p:nvSpPr>
            <p:cNvPr id="35" name="Rectangle 34">
              <a:extLst>
                <a:ext uri="{FF2B5EF4-FFF2-40B4-BE49-F238E27FC236}">
                  <a16:creationId xmlns:a16="http://schemas.microsoft.com/office/drawing/2014/main" id="{90264384-3DA6-D04A-8F88-383001CDAD20}"/>
                </a:ext>
              </a:extLst>
            </p:cNvPr>
            <p:cNvSpPr/>
            <p:nvPr/>
          </p:nvSpPr>
          <p:spPr>
            <a:xfrm>
              <a:off x="3760932" y="1840161"/>
              <a:ext cx="3387354" cy="349702"/>
            </a:xfrm>
            <a:prstGeom prst="rect">
              <a:avLst/>
            </a:prstGeom>
            <a:noFill/>
            <a:ln w="6350">
              <a:solidFill>
                <a:srgbClr val="2F9C6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36000" rIns="36000" bIns="36000" numCol="1" spcCol="0" rtlCol="0" fromWordArt="0" anchor="ctr" anchorCtr="0" forceAA="0" compatLnSpc="1">
              <a:prstTxWarp prst="textNoShape">
                <a:avLst/>
              </a:prstTxWarp>
              <a:spAutoFit/>
            </a:bodyPr>
            <a:lstStyle/>
            <a:p>
              <a:pPr marL="136525" indent="-136525" rtl="0">
                <a:buClr>
                  <a:srgbClr val="204669"/>
                </a:buClr>
                <a:buFont typeface="+mj-lt"/>
                <a:buAutoNum type="arabicPeriod" startAt="3"/>
              </a:pPr>
              <a:r>
                <a:rPr lang="en-US" sz="900">
                  <a:solidFill>
                    <a:srgbClr val="2F9C67"/>
                  </a:solidFill>
                  <a:effectLst/>
                  <a:latin typeface="Open Sans Light" panose="020B0306030504020204" pitchFamily="34" charset="0"/>
                  <a:ea typeface="OpenSans-Light" panose="020B0606030504020204" pitchFamily="34" charset="0"/>
                </a:rPr>
                <a:t>Does this information already exist? Is there a related needs assessment or study? </a:t>
              </a:r>
              <a:endParaRPr lang="fr-FR" sz="900">
                <a:effectLst/>
                <a:latin typeface="Open Sans Light" panose="020B0306030504020204" pitchFamily="34" charset="0"/>
                <a:ea typeface="OpenSans-Light" panose="020B0606030504020204" pitchFamily="34" charset="0"/>
              </a:endParaRPr>
            </a:p>
          </p:txBody>
        </p:sp>
        <p:sp>
          <p:nvSpPr>
            <p:cNvPr id="36" name="Rectangle 35">
              <a:extLst>
                <a:ext uri="{FF2B5EF4-FFF2-40B4-BE49-F238E27FC236}">
                  <a16:creationId xmlns:a16="http://schemas.microsoft.com/office/drawing/2014/main" id="{644776CA-0C54-1A4D-B2E1-85C2A1C8D87D}"/>
                </a:ext>
              </a:extLst>
            </p:cNvPr>
            <p:cNvSpPr/>
            <p:nvPr/>
          </p:nvSpPr>
          <p:spPr>
            <a:xfrm>
              <a:off x="3760932" y="1159934"/>
              <a:ext cx="3387354" cy="211203"/>
            </a:xfrm>
            <a:prstGeom prst="rect">
              <a:avLst/>
            </a:prstGeom>
            <a:noFill/>
            <a:ln w="6350">
              <a:solidFill>
                <a:srgbClr val="2F9C6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36000" rIns="36000" bIns="36000" numCol="1" spcCol="0" rtlCol="0" fromWordArt="0" anchor="ctr" anchorCtr="0" forceAA="0" compatLnSpc="1">
              <a:prstTxWarp prst="textNoShape">
                <a:avLst/>
              </a:prstTxWarp>
              <a:spAutoFit/>
            </a:bodyPr>
            <a:lstStyle/>
            <a:p>
              <a:pPr marL="136525" indent="-136525" rtl="0">
                <a:buClr>
                  <a:srgbClr val="204669"/>
                </a:buClr>
                <a:buFont typeface="+mj-lt"/>
                <a:buAutoNum type="arabicPeriod"/>
              </a:pPr>
              <a:r>
                <a:rPr lang="en-US" sz="900">
                  <a:solidFill>
                    <a:srgbClr val="2F9C67"/>
                  </a:solidFill>
                  <a:effectLst/>
                  <a:latin typeface="Open Sans Light" panose="020B0306030504020204" pitchFamily="34" charset="0"/>
                  <a:ea typeface="OpenSans-Light" panose="020B0606030504020204" pitchFamily="34" charset="0"/>
                </a:rPr>
                <a:t>What information is needed? </a:t>
              </a:r>
              <a:endParaRPr lang="fr-FR" sz="900">
                <a:effectLst/>
                <a:latin typeface="Open Sans Light" panose="020B0306030504020204" pitchFamily="34" charset="0"/>
                <a:ea typeface="OpenSans-Light" panose="020B0606030504020204" pitchFamily="34" charset="0"/>
              </a:endParaRPr>
            </a:p>
          </p:txBody>
        </p:sp>
        <p:sp>
          <p:nvSpPr>
            <p:cNvPr id="37" name="Rectangle 36">
              <a:extLst>
                <a:ext uri="{FF2B5EF4-FFF2-40B4-BE49-F238E27FC236}">
                  <a16:creationId xmlns:a16="http://schemas.microsoft.com/office/drawing/2014/main" id="{E0EBB79E-1532-4548-AF15-4FA509B10429}"/>
                </a:ext>
              </a:extLst>
            </p:cNvPr>
            <p:cNvSpPr/>
            <p:nvPr/>
          </p:nvSpPr>
          <p:spPr>
            <a:xfrm>
              <a:off x="2215379" y="1132113"/>
              <a:ext cx="1070638" cy="3341189"/>
            </a:xfrm>
            <a:prstGeom prst="rect">
              <a:avLst/>
            </a:prstGeom>
            <a:solidFill>
              <a:srgbClr val="204669"/>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108000" rIns="108000" bIns="108000" numCol="1" spcCol="0" rtlCol="0" fromWordArt="0" anchor="ctr" anchorCtr="0" forceAA="0" compatLnSpc="1">
              <a:prstTxWarp prst="textNoShape">
                <a:avLst/>
              </a:prstTxWarp>
              <a:noAutofit/>
            </a:bodyPr>
            <a:lstStyle/>
            <a:p>
              <a:pPr algn="ctr"/>
              <a:r>
                <a:rPr lang="en-US" sz="1100" b="1">
                  <a:solidFill>
                    <a:srgbClr val="FFFFFF"/>
                  </a:solidFill>
                  <a:effectLst/>
                  <a:latin typeface="Open Sans Semibold" panose="020B0606030504020204" pitchFamily="34" charset="0"/>
                  <a:ea typeface="OpenSans-Light" panose="020B0606030504020204" pitchFamily="34" charset="0"/>
                </a:rPr>
                <a:t>DATA TO ACTION:</a:t>
              </a:r>
              <a:r>
                <a:rPr lang="en-US" sz="900">
                  <a:solidFill>
                    <a:srgbClr val="FFFFFF"/>
                  </a:solidFill>
                  <a:effectLst/>
                  <a:latin typeface="Open Sans Light" panose="020B0306030504020204" pitchFamily="34" charset="0"/>
                  <a:ea typeface="OpenSans-Light" panose="020B0606030504020204" pitchFamily="34" charset="0"/>
                </a:rPr>
                <a:t> </a:t>
              </a:r>
              <a:br>
                <a:rPr lang="en-US" sz="900">
                  <a:solidFill>
                    <a:srgbClr val="FFFFFF"/>
                  </a:solidFill>
                  <a:effectLst/>
                  <a:latin typeface="Open Sans Light" panose="020B0306030504020204" pitchFamily="34" charset="0"/>
                  <a:ea typeface="OpenSans-Light" panose="020B0606030504020204" pitchFamily="34" charset="0"/>
                </a:rPr>
              </a:br>
              <a:endParaRPr lang="fr-FR" sz="900">
                <a:effectLst/>
                <a:latin typeface="Open Sans Light" panose="020B0306030504020204" pitchFamily="34" charset="0"/>
                <a:ea typeface="OpenSans-Light" panose="020B0606030504020204" pitchFamily="34" charset="0"/>
              </a:endParaRPr>
            </a:p>
            <a:p>
              <a:pPr algn="ctr"/>
              <a:r>
                <a:rPr lang="en-US" sz="900">
                  <a:solidFill>
                    <a:srgbClr val="FFFFFF"/>
                  </a:solidFill>
                  <a:effectLst/>
                  <a:latin typeface="Open Sans Light" panose="020B0306030504020204" pitchFamily="34" charset="0"/>
                  <a:ea typeface="OpenSans-Light" panose="020B0606030504020204" pitchFamily="34" charset="0"/>
                </a:rPr>
                <a:t>Key questions in social science research</a:t>
              </a:r>
              <a:endParaRPr lang="fr-FR" sz="900">
                <a:effectLst/>
                <a:latin typeface="Open Sans Light" panose="020B0306030504020204" pitchFamily="34" charset="0"/>
                <a:ea typeface="OpenSans-Light" panose="020B0606030504020204" pitchFamily="34" charset="0"/>
              </a:endParaRPr>
            </a:p>
            <a:p>
              <a:pPr algn="ctr"/>
              <a:r>
                <a:rPr lang="en-US" sz="1100">
                  <a:effectLst/>
                  <a:latin typeface="OpenSans-Light" panose="020B0606030504020204" pitchFamily="34" charset="0"/>
                  <a:ea typeface="OpenSans-Light" panose="020B0606030504020204" pitchFamily="34" charset="0"/>
                </a:rPr>
                <a:t> </a:t>
              </a:r>
              <a:endParaRPr lang="fr-FR" sz="1100">
                <a:effectLst/>
                <a:latin typeface="OpenSans-Light" panose="020B0606030504020204" pitchFamily="34" charset="0"/>
                <a:ea typeface="OpenSans-Light" panose="020B0606030504020204" pitchFamily="34" charset="0"/>
              </a:endParaRPr>
            </a:p>
          </p:txBody>
        </p:sp>
        <p:sp>
          <p:nvSpPr>
            <p:cNvPr id="38" name="Rectangle 37">
              <a:extLst>
                <a:ext uri="{FF2B5EF4-FFF2-40B4-BE49-F238E27FC236}">
                  <a16:creationId xmlns:a16="http://schemas.microsoft.com/office/drawing/2014/main" id="{E4AA4F4E-16B8-D248-B289-BD228E162B4E}"/>
                </a:ext>
              </a:extLst>
            </p:cNvPr>
            <p:cNvSpPr/>
            <p:nvPr/>
          </p:nvSpPr>
          <p:spPr>
            <a:xfrm>
              <a:off x="3760932" y="1502319"/>
              <a:ext cx="3387354" cy="211203"/>
            </a:xfrm>
            <a:prstGeom prst="rect">
              <a:avLst/>
            </a:prstGeom>
            <a:noFill/>
            <a:ln w="6350">
              <a:solidFill>
                <a:srgbClr val="2F9C6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36000" rIns="36000" bIns="36000" numCol="1" spcCol="0" rtlCol="0" fromWordArt="0" anchor="ctr" anchorCtr="0" forceAA="0" compatLnSpc="1">
              <a:prstTxWarp prst="textNoShape">
                <a:avLst/>
              </a:prstTxWarp>
              <a:spAutoFit/>
            </a:bodyPr>
            <a:lstStyle/>
            <a:p>
              <a:pPr marL="136525" indent="-136525" rtl="0">
                <a:buClr>
                  <a:srgbClr val="204669"/>
                </a:buClr>
                <a:buFont typeface="+mj-lt"/>
                <a:buAutoNum type="arabicPeriod" startAt="2"/>
              </a:pPr>
              <a:r>
                <a:rPr lang="en-US" sz="900">
                  <a:solidFill>
                    <a:srgbClr val="2F9C67"/>
                  </a:solidFill>
                  <a:effectLst/>
                  <a:latin typeface="Open Sans Light" panose="020B0306030504020204" pitchFamily="34" charset="0"/>
                  <a:ea typeface="OpenSans-Light" panose="020B0606030504020204" pitchFamily="34" charset="0"/>
                </a:rPr>
                <a:t>Who needs this information? </a:t>
              </a:r>
              <a:endParaRPr lang="fr-FR" sz="900">
                <a:effectLst/>
                <a:latin typeface="Open Sans Light" panose="020B0306030504020204" pitchFamily="34" charset="0"/>
                <a:ea typeface="OpenSans-Light" panose="020B0606030504020204" pitchFamily="34" charset="0"/>
              </a:endParaRPr>
            </a:p>
          </p:txBody>
        </p:sp>
        <p:cxnSp>
          <p:nvCxnSpPr>
            <p:cNvPr id="39" name="Connecteur droit 38">
              <a:extLst>
                <a:ext uri="{FF2B5EF4-FFF2-40B4-BE49-F238E27FC236}">
                  <a16:creationId xmlns:a16="http://schemas.microsoft.com/office/drawing/2014/main" id="{5E5A3B03-00EC-EA45-91BE-AE0844467961}"/>
                </a:ext>
              </a:extLst>
            </p:cNvPr>
            <p:cNvCxnSpPr/>
            <p:nvPr/>
          </p:nvCxnSpPr>
          <p:spPr>
            <a:xfrm>
              <a:off x="3281616" y="2892950"/>
              <a:ext cx="252864" cy="0"/>
            </a:xfrm>
            <a:prstGeom prst="line">
              <a:avLst/>
            </a:prstGeom>
            <a:ln w="12700">
              <a:solidFill>
                <a:srgbClr val="204669"/>
              </a:solidFill>
            </a:ln>
          </p:spPr>
          <p:style>
            <a:lnRef idx="1">
              <a:schemeClr val="accent1"/>
            </a:lnRef>
            <a:fillRef idx="0">
              <a:schemeClr val="accent1"/>
            </a:fillRef>
            <a:effectRef idx="0">
              <a:schemeClr val="accent1"/>
            </a:effectRef>
            <a:fontRef idx="minor">
              <a:schemeClr val="tx1"/>
            </a:fontRef>
          </p:style>
        </p:cxnSp>
        <p:cxnSp>
          <p:nvCxnSpPr>
            <p:cNvPr id="40" name="Connecteur droit 39">
              <a:extLst>
                <a:ext uri="{FF2B5EF4-FFF2-40B4-BE49-F238E27FC236}">
                  <a16:creationId xmlns:a16="http://schemas.microsoft.com/office/drawing/2014/main" id="{82D901A6-DFDE-C84C-AE6A-3D1EC81A7F02}"/>
                </a:ext>
              </a:extLst>
            </p:cNvPr>
            <p:cNvCxnSpPr/>
            <p:nvPr/>
          </p:nvCxnSpPr>
          <p:spPr>
            <a:xfrm flipV="1">
              <a:off x="3535947" y="1278849"/>
              <a:ext cx="0" cy="3002228"/>
            </a:xfrm>
            <a:prstGeom prst="line">
              <a:avLst/>
            </a:prstGeom>
            <a:ln w="12700">
              <a:solidFill>
                <a:srgbClr val="204669"/>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8F79861C-4E63-344C-9817-0458D336A910}"/>
                </a:ext>
              </a:extLst>
            </p:cNvPr>
            <p:cNvCxnSpPr/>
            <p:nvPr/>
          </p:nvCxnSpPr>
          <p:spPr>
            <a:xfrm>
              <a:off x="3535947" y="1278849"/>
              <a:ext cx="220584" cy="0"/>
            </a:xfrm>
            <a:prstGeom prst="line">
              <a:avLst/>
            </a:prstGeom>
            <a:ln w="12700">
              <a:solidFill>
                <a:srgbClr val="204669"/>
              </a:solidFill>
            </a:ln>
          </p:spPr>
          <p:style>
            <a:lnRef idx="1">
              <a:schemeClr val="accent1"/>
            </a:lnRef>
            <a:fillRef idx="0">
              <a:schemeClr val="accent1"/>
            </a:fillRef>
            <a:effectRef idx="0">
              <a:schemeClr val="accent1"/>
            </a:effectRef>
            <a:fontRef idx="minor">
              <a:schemeClr val="tx1"/>
            </a:fontRef>
          </p:style>
        </p:cxnSp>
        <p:cxnSp>
          <p:nvCxnSpPr>
            <p:cNvPr id="42" name="Connecteur droit 41">
              <a:extLst>
                <a:ext uri="{FF2B5EF4-FFF2-40B4-BE49-F238E27FC236}">
                  <a16:creationId xmlns:a16="http://schemas.microsoft.com/office/drawing/2014/main" id="{F0C2B6AF-F7E4-704C-AFAE-DB17E50F62B8}"/>
                </a:ext>
              </a:extLst>
            </p:cNvPr>
            <p:cNvCxnSpPr/>
            <p:nvPr/>
          </p:nvCxnSpPr>
          <p:spPr>
            <a:xfrm>
              <a:off x="3535947" y="4282056"/>
              <a:ext cx="220584" cy="0"/>
            </a:xfrm>
            <a:prstGeom prst="line">
              <a:avLst/>
            </a:prstGeom>
            <a:ln w="12700">
              <a:solidFill>
                <a:srgbClr val="204669"/>
              </a:solidFill>
            </a:ln>
          </p:spPr>
          <p:style>
            <a:lnRef idx="1">
              <a:schemeClr val="accent1"/>
            </a:lnRef>
            <a:fillRef idx="0">
              <a:schemeClr val="accent1"/>
            </a:fillRef>
            <a:effectRef idx="0">
              <a:schemeClr val="accent1"/>
            </a:effectRef>
            <a:fontRef idx="minor">
              <a:schemeClr val="tx1"/>
            </a:fontRef>
          </p:style>
        </p:cxnSp>
        <p:cxnSp>
          <p:nvCxnSpPr>
            <p:cNvPr id="43" name="Connecteur droit 42">
              <a:extLst>
                <a:ext uri="{FF2B5EF4-FFF2-40B4-BE49-F238E27FC236}">
                  <a16:creationId xmlns:a16="http://schemas.microsoft.com/office/drawing/2014/main" id="{C28FF6BD-C7CF-444B-A86D-30CD160B44D7}"/>
                </a:ext>
              </a:extLst>
            </p:cNvPr>
            <p:cNvCxnSpPr/>
            <p:nvPr/>
          </p:nvCxnSpPr>
          <p:spPr>
            <a:xfrm flipH="1">
              <a:off x="3535947" y="1611452"/>
              <a:ext cx="220584" cy="0"/>
            </a:xfrm>
            <a:prstGeom prst="line">
              <a:avLst/>
            </a:prstGeom>
            <a:ln w="12700">
              <a:solidFill>
                <a:srgbClr val="204669"/>
              </a:solidFill>
            </a:ln>
          </p:spPr>
          <p:style>
            <a:lnRef idx="1">
              <a:schemeClr val="accent1"/>
            </a:lnRef>
            <a:fillRef idx="0">
              <a:schemeClr val="accent1"/>
            </a:fillRef>
            <a:effectRef idx="0">
              <a:schemeClr val="accent1"/>
            </a:effectRef>
            <a:fontRef idx="minor">
              <a:schemeClr val="tx1"/>
            </a:fontRef>
          </p:style>
        </p:cxnSp>
        <p:cxnSp>
          <p:nvCxnSpPr>
            <p:cNvPr id="44" name="Connecteur droit 43">
              <a:extLst>
                <a:ext uri="{FF2B5EF4-FFF2-40B4-BE49-F238E27FC236}">
                  <a16:creationId xmlns:a16="http://schemas.microsoft.com/office/drawing/2014/main" id="{63C4238E-6F5B-AC43-BFA0-ABD082F953C5}"/>
                </a:ext>
              </a:extLst>
            </p:cNvPr>
            <p:cNvCxnSpPr/>
            <p:nvPr/>
          </p:nvCxnSpPr>
          <p:spPr>
            <a:xfrm flipH="1">
              <a:off x="3535947" y="2012532"/>
              <a:ext cx="220584" cy="0"/>
            </a:xfrm>
            <a:prstGeom prst="line">
              <a:avLst/>
            </a:prstGeom>
            <a:ln w="12700">
              <a:solidFill>
                <a:srgbClr val="204669"/>
              </a:solidFill>
            </a:ln>
          </p:spPr>
          <p:style>
            <a:lnRef idx="1">
              <a:schemeClr val="accent1"/>
            </a:lnRef>
            <a:fillRef idx="0">
              <a:schemeClr val="accent1"/>
            </a:fillRef>
            <a:effectRef idx="0">
              <a:schemeClr val="accent1"/>
            </a:effectRef>
            <a:fontRef idx="minor">
              <a:schemeClr val="tx1"/>
            </a:fontRef>
          </p:style>
        </p:cxnSp>
        <p:cxnSp>
          <p:nvCxnSpPr>
            <p:cNvPr id="45" name="Connecteur droit 44">
              <a:extLst>
                <a:ext uri="{FF2B5EF4-FFF2-40B4-BE49-F238E27FC236}">
                  <a16:creationId xmlns:a16="http://schemas.microsoft.com/office/drawing/2014/main" id="{8E54A063-055F-A946-89B8-CF45246784E3}"/>
                </a:ext>
              </a:extLst>
            </p:cNvPr>
            <p:cNvCxnSpPr/>
            <p:nvPr/>
          </p:nvCxnSpPr>
          <p:spPr>
            <a:xfrm flipH="1">
              <a:off x="3535947" y="2403829"/>
              <a:ext cx="220584" cy="0"/>
            </a:xfrm>
            <a:prstGeom prst="line">
              <a:avLst/>
            </a:prstGeom>
            <a:ln w="12700">
              <a:solidFill>
                <a:srgbClr val="204669"/>
              </a:solidFill>
            </a:ln>
          </p:spPr>
          <p:style>
            <a:lnRef idx="1">
              <a:schemeClr val="accent1"/>
            </a:lnRef>
            <a:fillRef idx="0">
              <a:schemeClr val="accent1"/>
            </a:fillRef>
            <a:effectRef idx="0">
              <a:schemeClr val="accent1"/>
            </a:effectRef>
            <a:fontRef idx="minor">
              <a:schemeClr val="tx1"/>
            </a:fontRef>
          </p:style>
        </p:cxnSp>
        <p:cxnSp>
          <p:nvCxnSpPr>
            <p:cNvPr id="46" name="Connecteur droit 45">
              <a:extLst>
                <a:ext uri="{FF2B5EF4-FFF2-40B4-BE49-F238E27FC236}">
                  <a16:creationId xmlns:a16="http://schemas.microsoft.com/office/drawing/2014/main" id="{4693B02D-7805-4348-A85C-23D4395C5553}"/>
                </a:ext>
              </a:extLst>
            </p:cNvPr>
            <p:cNvCxnSpPr/>
            <p:nvPr/>
          </p:nvCxnSpPr>
          <p:spPr>
            <a:xfrm flipH="1">
              <a:off x="3535947" y="2765779"/>
              <a:ext cx="220584" cy="0"/>
            </a:xfrm>
            <a:prstGeom prst="line">
              <a:avLst/>
            </a:prstGeom>
            <a:ln w="12700">
              <a:solidFill>
                <a:srgbClr val="204669"/>
              </a:solidFill>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5440C05D-6EA5-9240-A73E-FA6CBAE03684}"/>
                </a:ext>
              </a:extLst>
            </p:cNvPr>
            <p:cNvSpPr/>
            <p:nvPr/>
          </p:nvSpPr>
          <p:spPr>
            <a:xfrm>
              <a:off x="3760932" y="3649910"/>
              <a:ext cx="3387354" cy="349702"/>
            </a:xfrm>
            <a:prstGeom prst="rect">
              <a:avLst/>
            </a:prstGeom>
            <a:noFill/>
            <a:ln w="6350">
              <a:solidFill>
                <a:srgbClr val="2F9C6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36000" rIns="36000" bIns="36000" numCol="1" spcCol="0" rtlCol="0" fromWordArt="0" anchor="ctr" anchorCtr="0" forceAA="0" compatLnSpc="1">
              <a:prstTxWarp prst="textNoShape">
                <a:avLst/>
              </a:prstTxWarp>
              <a:spAutoFit/>
            </a:bodyPr>
            <a:lstStyle/>
            <a:p>
              <a:pPr marL="136525" indent="-136525" rtl="0">
                <a:buClr>
                  <a:srgbClr val="204669"/>
                </a:buClr>
                <a:buFont typeface="+mj-lt"/>
                <a:buAutoNum type="arabicPeriod" startAt="7"/>
              </a:pPr>
              <a:r>
                <a:rPr lang="en-US" sz="900">
                  <a:solidFill>
                    <a:srgbClr val="2F9C67"/>
                  </a:solidFill>
                  <a:effectLst/>
                  <a:latin typeface="Open Sans Light" panose="020B0306030504020204" pitchFamily="34" charset="0"/>
                  <a:ea typeface="OpenSans-Light" panose="020B0606030504020204" pitchFamily="34" charset="0"/>
                </a:rPr>
                <a:t>How to ensure that the information is used to make operational and/or strategic decisions? </a:t>
              </a:r>
              <a:endParaRPr lang="fr-FR" sz="900">
                <a:effectLst/>
                <a:latin typeface="Open Sans Light" panose="020B0306030504020204" pitchFamily="34" charset="0"/>
                <a:ea typeface="OpenSans-Light" panose="020B0606030504020204" pitchFamily="34" charset="0"/>
              </a:endParaRPr>
            </a:p>
          </p:txBody>
        </p:sp>
        <p:cxnSp>
          <p:nvCxnSpPr>
            <p:cNvPr id="48" name="Connecteur droit 47">
              <a:extLst>
                <a:ext uri="{FF2B5EF4-FFF2-40B4-BE49-F238E27FC236}">
                  <a16:creationId xmlns:a16="http://schemas.microsoft.com/office/drawing/2014/main" id="{1F3E2474-C457-C74F-851F-13935DA42E8D}"/>
                </a:ext>
              </a:extLst>
            </p:cNvPr>
            <p:cNvCxnSpPr/>
            <p:nvPr/>
          </p:nvCxnSpPr>
          <p:spPr>
            <a:xfrm flipH="1">
              <a:off x="3535947" y="3294030"/>
              <a:ext cx="220584" cy="0"/>
            </a:xfrm>
            <a:prstGeom prst="line">
              <a:avLst/>
            </a:prstGeom>
            <a:ln w="12700">
              <a:solidFill>
                <a:srgbClr val="204669"/>
              </a:solidFill>
            </a:ln>
          </p:spPr>
          <p:style>
            <a:lnRef idx="1">
              <a:schemeClr val="accent1"/>
            </a:lnRef>
            <a:fillRef idx="0">
              <a:schemeClr val="accent1"/>
            </a:fillRef>
            <a:effectRef idx="0">
              <a:schemeClr val="accent1"/>
            </a:effectRef>
            <a:fontRef idx="minor">
              <a:schemeClr val="tx1"/>
            </a:fontRef>
          </p:style>
        </p:cxnSp>
        <p:cxnSp>
          <p:nvCxnSpPr>
            <p:cNvPr id="49" name="Connecteur droit 48">
              <a:extLst>
                <a:ext uri="{FF2B5EF4-FFF2-40B4-BE49-F238E27FC236}">
                  <a16:creationId xmlns:a16="http://schemas.microsoft.com/office/drawing/2014/main" id="{9A91C7C8-D6E0-0F44-92C4-424EDF1BAB72}"/>
                </a:ext>
              </a:extLst>
            </p:cNvPr>
            <p:cNvCxnSpPr/>
            <p:nvPr/>
          </p:nvCxnSpPr>
          <p:spPr>
            <a:xfrm flipH="1">
              <a:off x="3535947" y="3861411"/>
              <a:ext cx="220584" cy="0"/>
            </a:xfrm>
            <a:prstGeom prst="line">
              <a:avLst/>
            </a:prstGeom>
            <a:ln w="12700">
              <a:solidFill>
                <a:srgbClr val="204669"/>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921905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F7B119-1342-234A-9CB2-F0493F4EF7C2}"/>
              </a:ext>
            </a:extLst>
          </p:cNvPr>
          <p:cNvSpPr>
            <a:spLocks noGrp="1"/>
          </p:cNvSpPr>
          <p:nvPr>
            <p:ph type="title"/>
          </p:nvPr>
        </p:nvSpPr>
        <p:spPr>
          <a:xfrm>
            <a:off x="628650" y="537795"/>
            <a:ext cx="7886700" cy="341632"/>
          </a:xfrm>
        </p:spPr>
        <p:txBody>
          <a:bodyPr/>
          <a:lstStyle/>
          <a:p>
            <a:r>
              <a:rPr lang="fr-FR"/>
              <a:t>Feeding back to communities</a:t>
            </a:r>
          </a:p>
        </p:txBody>
      </p:sp>
      <p:sp>
        <p:nvSpPr>
          <p:cNvPr id="3" name="Espace réservé du contenu 2">
            <a:extLst>
              <a:ext uri="{FF2B5EF4-FFF2-40B4-BE49-F238E27FC236}">
                <a16:creationId xmlns:a16="http://schemas.microsoft.com/office/drawing/2014/main" id="{1484AE97-88A9-A344-B5C4-366432F8C3AC}"/>
              </a:ext>
            </a:extLst>
          </p:cNvPr>
          <p:cNvSpPr>
            <a:spLocks noGrp="1"/>
          </p:cNvSpPr>
          <p:nvPr>
            <p:ph idx="1"/>
          </p:nvPr>
        </p:nvSpPr>
        <p:spPr>
          <a:xfrm>
            <a:off x="628650" y="1369219"/>
            <a:ext cx="4761106" cy="3263504"/>
          </a:xfrm>
        </p:spPr>
        <p:txBody>
          <a:bodyPr/>
          <a:lstStyle/>
          <a:p>
            <a:r>
              <a:rPr lang="en-GB" dirty="0"/>
              <a:t>Why is it important to make sure communities know about the findings from the research they have been involved in?</a:t>
            </a:r>
          </a:p>
        </p:txBody>
      </p:sp>
    </p:spTree>
    <p:extLst>
      <p:ext uri="{BB962C8B-B14F-4D97-AF65-F5344CB8AC3E}">
        <p14:creationId xmlns:p14="http://schemas.microsoft.com/office/powerpoint/2010/main" val="23583395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F7B119-1342-234A-9CB2-F0493F4EF7C2}"/>
              </a:ext>
            </a:extLst>
          </p:cNvPr>
          <p:cNvSpPr>
            <a:spLocks noGrp="1"/>
          </p:cNvSpPr>
          <p:nvPr>
            <p:ph type="title"/>
          </p:nvPr>
        </p:nvSpPr>
        <p:spPr/>
        <p:txBody>
          <a:bodyPr/>
          <a:lstStyle/>
          <a:p>
            <a:r>
              <a:rPr lang="fr-FR"/>
              <a:t>Feeding back to communities</a:t>
            </a:r>
          </a:p>
        </p:txBody>
      </p:sp>
      <p:sp>
        <p:nvSpPr>
          <p:cNvPr id="3" name="Espace réservé du contenu 2">
            <a:extLst>
              <a:ext uri="{FF2B5EF4-FFF2-40B4-BE49-F238E27FC236}">
                <a16:creationId xmlns:a16="http://schemas.microsoft.com/office/drawing/2014/main" id="{1484AE97-88A9-A344-B5C4-366432F8C3AC}"/>
              </a:ext>
            </a:extLst>
          </p:cNvPr>
          <p:cNvSpPr>
            <a:spLocks noGrp="1"/>
          </p:cNvSpPr>
          <p:nvPr>
            <p:ph idx="1"/>
          </p:nvPr>
        </p:nvSpPr>
        <p:spPr>
          <a:xfrm>
            <a:off x="628650" y="1369219"/>
            <a:ext cx="5826394" cy="3263504"/>
          </a:xfrm>
        </p:spPr>
        <p:txBody>
          <a:bodyPr/>
          <a:lstStyle/>
          <a:p>
            <a:pPr marL="0" indent="0">
              <a:buNone/>
            </a:pPr>
            <a:r>
              <a:rPr lang="en-GB" dirty="0"/>
              <a:t>In order to:</a:t>
            </a:r>
          </a:p>
          <a:p>
            <a:r>
              <a:rPr lang="en-GB" dirty="0"/>
              <a:t>Increase knowledge around a topic area or issue</a:t>
            </a:r>
          </a:p>
          <a:p>
            <a:r>
              <a:rPr lang="en-GB" dirty="0"/>
              <a:t>Verify findings – to check they seem accurate to the people from which they were generated </a:t>
            </a:r>
          </a:p>
          <a:p>
            <a:r>
              <a:rPr lang="en-GB" dirty="0"/>
              <a:t>Have the opportunity to draw more from the findings – </a:t>
            </a:r>
            <a:r>
              <a:rPr lang="en-GB" b="1" dirty="0">
                <a:solidFill>
                  <a:srgbClr val="204669"/>
                </a:solidFill>
                <a:latin typeface="Open Sans" panose="020B0606030504020204" pitchFamily="34" charset="0"/>
                <a:ea typeface="Open Sans" panose="020B0606030504020204" pitchFamily="34" charset="0"/>
                <a:cs typeface="Open Sans" panose="020B0606030504020204" pitchFamily="34" charset="0"/>
              </a:rPr>
              <a:t>‘shared sense-making’</a:t>
            </a:r>
            <a:r>
              <a:rPr lang="en-GB" dirty="0"/>
              <a:t> – e.g. by asking ‘we found this … why do you think that might be?’</a:t>
            </a:r>
          </a:p>
        </p:txBody>
      </p:sp>
    </p:spTree>
    <p:extLst>
      <p:ext uri="{BB962C8B-B14F-4D97-AF65-F5344CB8AC3E}">
        <p14:creationId xmlns:p14="http://schemas.microsoft.com/office/powerpoint/2010/main" val="23008905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F7B119-1342-234A-9CB2-F0493F4EF7C2}"/>
              </a:ext>
            </a:extLst>
          </p:cNvPr>
          <p:cNvSpPr>
            <a:spLocks noGrp="1"/>
          </p:cNvSpPr>
          <p:nvPr>
            <p:ph type="title"/>
          </p:nvPr>
        </p:nvSpPr>
        <p:spPr/>
        <p:txBody>
          <a:bodyPr/>
          <a:lstStyle/>
          <a:p>
            <a:r>
              <a:rPr lang="fr-FR"/>
              <a:t>Feeding back to communities</a:t>
            </a:r>
          </a:p>
        </p:txBody>
      </p:sp>
      <p:sp>
        <p:nvSpPr>
          <p:cNvPr id="3" name="Espace réservé du contenu 2">
            <a:extLst>
              <a:ext uri="{FF2B5EF4-FFF2-40B4-BE49-F238E27FC236}">
                <a16:creationId xmlns:a16="http://schemas.microsoft.com/office/drawing/2014/main" id="{1484AE97-88A9-A344-B5C4-366432F8C3AC}"/>
              </a:ext>
            </a:extLst>
          </p:cNvPr>
          <p:cNvSpPr>
            <a:spLocks noGrp="1"/>
          </p:cNvSpPr>
          <p:nvPr>
            <p:ph idx="1"/>
          </p:nvPr>
        </p:nvSpPr>
        <p:spPr>
          <a:xfrm>
            <a:off x="628650" y="1369219"/>
            <a:ext cx="6779540" cy="3263504"/>
          </a:xfrm>
        </p:spPr>
        <p:txBody>
          <a:bodyPr>
            <a:normAutofit/>
          </a:bodyPr>
          <a:lstStyle/>
          <a:p>
            <a:pPr marL="0" indent="0">
              <a:buNone/>
            </a:pPr>
            <a:r>
              <a:rPr lang="en-GB" dirty="0"/>
              <a:t>In order to:</a:t>
            </a:r>
          </a:p>
          <a:p>
            <a:pPr marL="177800" lvl="0" indent="-177800"/>
            <a:r>
              <a:rPr lang="en-GB" dirty="0"/>
              <a:t>Actively turn findings into actions that are realistic and acceptable to affected communities </a:t>
            </a:r>
          </a:p>
          <a:p>
            <a:pPr marL="177800" lvl="0" indent="-177800"/>
            <a:r>
              <a:rPr lang="en-GB" dirty="0"/>
              <a:t>Establish buy-in for any action or change that may result from the research</a:t>
            </a:r>
          </a:p>
          <a:p>
            <a:pPr marL="177800" lvl="0" indent="-177800"/>
            <a:r>
              <a:rPr lang="en-GB" dirty="0"/>
              <a:t>Ensure the research informs and supports community-level action which can address the emergency but also benefit the longer-term development of the area</a:t>
            </a:r>
          </a:p>
          <a:p>
            <a:pPr marL="177800" lvl="0" indent="-177800"/>
            <a:r>
              <a:rPr lang="en-GB" dirty="0"/>
              <a:t>Promote the active rather than passive role of communities, which can also positively contribute to more resilient communities</a:t>
            </a:r>
          </a:p>
          <a:p>
            <a:pPr marL="177800" lvl="0" indent="-177800"/>
            <a:r>
              <a:rPr lang="en-GB" dirty="0"/>
              <a:t>Build trust and goodwill between researchers and participants, the emergency response and affected communities</a:t>
            </a:r>
          </a:p>
        </p:txBody>
      </p:sp>
    </p:spTree>
    <p:extLst>
      <p:ext uri="{BB962C8B-B14F-4D97-AF65-F5344CB8AC3E}">
        <p14:creationId xmlns:p14="http://schemas.microsoft.com/office/powerpoint/2010/main" val="16153374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F7B119-1342-234A-9CB2-F0493F4EF7C2}"/>
              </a:ext>
            </a:extLst>
          </p:cNvPr>
          <p:cNvSpPr>
            <a:spLocks noGrp="1"/>
          </p:cNvSpPr>
          <p:nvPr>
            <p:ph type="title"/>
          </p:nvPr>
        </p:nvSpPr>
        <p:spPr>
          <a:xfrm>
            <a:off x="628650" y="537795"/>
            <a:ext cx="7886700" cy="341632"/>
          </a:xfrm>
        </p:spPr>
        <p:txBody>
          <a:bodyPr/>
          <a:lstStyle/>
          <a:p>
            <a:r>
              <a:rPr lang="fr-FR"/>
              <a:t>Feeding back to communities</a:t>
            </a:r>
          </a:p>
        </p:txBody>
      </p:sp>
      <p:sp>
        <p:nvSpPr>
          <p:cNvPr id="3" name="Espace réservé du contenu 2">
            <a:extLst>
              <a:ext uri="{FF2B5EF4-FFF2-40B4-BE49-F238E27FC236}">
                <a16:creationId xmlns:a16="http://schemas.microsoft.com/office/drawing/2014/main" id="{1484AE97-88A9-A344-B5C4-366432F8C3AC}"/>
              </a:ext>
            </a:extLst>
          </p:cNvPr>
          <p:cNvSpPr>
            <a:spLocks noGrp="1"/>
          </p:cNvSpPr>
          <p:nvPr>
            <p:ph idx="1"/>
          </p:nvPr>
        </p:nvSpPr>
        <p:spPr>
          <a:xfrm>
            <a:off x="628650" y="1369219"/>
            <a:ext cx="4761106" cy="3263504"/>
          </a:xfrm>
        </p:spPr>
        <p:txBody>
          <a:bodyPr/>
          <a:lstStyle/>
          <a:p>
            <a:r>
              <a:rPr lang="en-GB" dirty="0"/>
              <a:t>What do we mean by ‘extractive’ research?</a:t>
            </a:r>
          </a:p>
        </p:txBody>
      </p:sp>
    </p:spTree>
    <p:extLst>
      <p:ext uri="{BB962C8B-B14F-4D97-AF65-F5344CB8AC3E}">
        <p14:creationId xmlns:p14="http://schemas.microsoft.com/office/powerpoint/2010/main" val="33637477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F7B119-1342-234A-9CB2-F0493F4EF7C2}"/>
              </a:ext>
            </a:extLst>
          </p:cNvPr>
          <p:cNvSpPr>
            <a:spLocks noGrp="1"/>
          </p:cNvSpPr>
          <p:nvPr>
            <p:ph type="title"/>
          </p:nvPr>
        </p:nvSpPr>
        <p:spPr>
          <a:xfrm>
            <a:off x="628650" y="537795"/>
            <a:ext cx="7886700" cy="341632"/>
          </a:xfrm>
        </p:spPr>
        <p:txBody>
          <a:bodyPr/>
          <a:lstStyle/>
          <a:p>
            <a:r>
              <a:rPr lang="fr-FR"/>
              <a:t>Feeding back to communities</a:t>
            </a:r>
          </a:p>
        </p:txBody>
      </p:sp>
      <p:sp>
        <p:nvSpPr>
          <p:cNvPr id="3" name="Espace réservé du contenu 2">
            <a:extLst>
              <a:ext uri="{FF2B5EF4-FFF2-40B4-BE49-F238E27FC236}">
                <a16:creationId xmlns:a16="http://schemas.microsoft.com/office/drawing/2014/main" id="{1484AE97-88A9-A344-B5C4-366432F8C3AC}"/>
              </a:ext>
            </a:extLst>
          </p:cNvPr>
          <p:cNvSpPr>
            <a:spLocks noGrp="1"/>
          </p:cNvSpPr>
          <p:nvPr>
            <p:ph idx="1"/>
          </p:nvPr>
        </p:nvSpPr>
        <p:spPr>
          <a:xfrm>
            <a:off x="628650" y="1369219"/>
            <a:ext cx="4761106" cy="3263504"/>
          </a:xfrm>
        </p:spPr>
        <p:txBody>
          <a:bodyPr/>
          <a:lstStyle/>
          <a:p>
            <a:r>
              <a:rPr lang="en-GB" dirty="0"/>
              <a:t>What might be some of the barriers to feeding back findings of the research to communities?</a:t>
            </a:r>
          </a:p>
        </p:txBody>
      </p:sp>
    </p:spTree>
    <p:extLst>
      <p:ext uri="{BB962C8B-B14F-4D97-AF65-F5344CB8AC3E}">
        <p14:creationId xmlns:p14="http://schemas.microsoft.com/office/powerpoint/2010/main" val="25829075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B583AB-ACBE-0A4D-A783-E677E9C56EE7}"/>
              </a:ext>
            </a:extLst>
          </p:cNvPr>
          <p:cNvSpPr>
            <a:spLocks noGrp="1"/>
          </p:cNvSpPr>
          <p:nvPr>
            <p:ph type="title"/>
          </p:nvPr>
        </p:nvSpPr>
        <p:spPr>
          <a:xfrm>
            <a:off x="628650" y="537795"/>
            <a:ext cx="7886700" cy="341632"/>
          </a:xfrm>
        </p:spPr>
        <p:txBody>
          <a:bodyPr/>
          <a:lstStyle/>
          <a:p>
            <a:r>
              <a:rPr lang="fr-FR"/>
              <a:t>Case examples – Sharing research findings</a:t>
            </a:r>
          </a:p>
        </p:txBody>
      </p:sp>
      <p:sp>
        <p:nvSpPr>
          <p:cNvPr id="10" name="Ellipse 9">
            <a:extLst>
              <a:ext uri="{FF2B5EF4-FFF2-40B4-BE49-F238E27FC236}">
                <a16:creationId xmlns:a16="http://schemas.microsoft.com/office/drawing/2014/main" id="{AAA36822-4B2F-9147-9B3A-6DE8B9BC8811}"/>
              </a:ext>
            </a:extLst>
          </p:cNvPr>
          <p:cNvSpPr/>
          <p:nvPr/>
        </p:nvSpPr>
        <p:spPr>
          <a:xfrm>
            <a:off x="7103356" y="367818"/>
            <a:ext cx="1584176" cy="1584176"/>
          </a:xfrm>
          <a:prstGeom prst="ellipse">
            <a:avLst/>
          </a:prstGeom>
          <a:solidFill>
            <a:srgbClr val="FCCF9E">
              <a:alpha val="10000"/>
            </a:srgbClr>
          </a:solidFill>
          <a:ln w="6350">
            <a:solidFill>
              <a:srgbClr val="FCCF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 name="Image 10">
            <a:extLst>
              <a:ext uri="{FF2B5EF4-FFF2-40B4-BE49-F238E27FC236}">
                <a16:creationId xmlns:a16="http://schemas.microsoft.com/office/drawing/2014/main" id="{F6A48AAB-465B-884D-B98F-70DE64D76B27}"/>
              </a:ext>
            </a:extLst>
          </p:cNvPr>
          <p:cNvPicPr>
            <a:picLocks noChangeAspect="1"/>
          </p:cNvPicPr>
          <p:nvPr/>
        </p:nvPicPr>
        <p:blipFill>
          <a:blip r:embed="rId2"/>
          <a:stretch>
            <a:fillRect/>
          </a:stretch>
        </p:blipFill>
        <p:spPr>
          <a:xfrm>
            <a:off x="7474855" y="689429"/>
            <a:ext cx="933595" cy="904420"/>
          </a:xfrm>
          <a:prstGeom prst="rect">
            <a:avLst/>
          </a:prstGeom>
        </p:spPr>
      </p:pic>
      <p:sp>
        <p:nvSpPr>
          <p:cNvPr id="7" name="Rectangle : avec coins arrondis en diagonale 6">
            <a:extLst>
              <a:ext uri="{FF2B5EF4-FFF2-40B4-BE49-F238E27FC236}">
                <a16:creationId xmlns:a16="http://schemas.microsoft.com/office/drawing/2014/main" id="{39A7C9CD-61D2-934F-916C-35E4B323ECD8}"/>
              </a:ext>
            </a:extLst>
          </p:cNvPr>
          <p:cNvSpPr/>
          <p:nvPr/>
        </p:nvSpPr>
        <p:spPr>
          <a:xfrm>
            <a:off x="885944" y="2254693"/>
            <a:ext cx="3397494" cy="1551369"/>
          </a:xfrm>
          <a:prstGeom prst="round2DiagRect">
            <a:avLst/>
          </a:prstGeom>
          <a:solidFill>
            <a:srgbClr val="2F9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 avec coins arrondis en diagonale 7">
            <a:extLst>
              <a:ext uri="{FF2B5EF4-FFF2-40B4-BE49-F238E27FC236}">
                <a16:creationId xmlns:a16="http://schemas.microsoft.com/office/drawing/2014/main" id="{FBA1E47D-B595-7943-8B75-3180E1C99E8E}"/>
              </a:ext>
            </a:extLst>
          </p:cNvPr>
          <p:cNvSpPr/>
          <p:nvPr/>
        </p:nvSpPr>
        <p:spPr>
          <a:xfrm>
            <a:off x="833377" y="2307159"/>
            <a:ext cx="3397494" cy="1551369"/>
          </a:xfrm>
          <a:prstGeom prst="round2DiagRect">
            <a:avLst/>
          </a:prstGeom>
          <a:solidFill>
            <a:srgbClr val="204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a:extLst>
              <a:ext uri="{FF2B5EF4-FFF2-40B4-BE49-F238E27FC236}">
                <a16:creationId xmlns:a16="http://schemas.microsoft.com/office/drawing/2014/main" id="{075D3C3A-8570-9F43-B27C-48973E356B93}"/>
              </a:ext>
            </a:extLst>
          </p:cNvPr>
          <p:cNvSpPr txBox="1"/>
          <p:nvPr/>
        </p:nvSpPr>
        <p:spPr>
          <a:xfrm>
            <a:off x="1155866" y="2414173"/>
            <a:ext cx="2752516" cy="1184940"/>
          </a:xfrm>
          <a:prstGeom prst="rect">
            <a:avLst/>
          </a:prstGeom>
          <a:noFill/>
        </p:spPr>
        <p:txBody>
          <a:bodyPr wrap="square" rtlCol="0">
            <a:spAutoFit/>
          </a:bodyPr>
          <a:lstStyle/>
          <a:p>
            <a:pPr lvl="0">
              <a:spcAft>
                <a:spcPts val="1200"/>
              </a:spcAft>
            </a:pPr>
            <a:r>
              <a:rPr lang="fr-FR" sz="1400" b="1" dirty="0">
                <a:solidFill>
                  <a:schemeClr val="bg1"/>
                </a:solidFill>
                <a:latin typeface="Montserrat" pitchFamily="2" charset="77"/>
                <a:ea typeface="Open Sans Light" panose="020B0306030504020204" pitchFamily="34" charset="0"/>
                <a:cs typeface="Open Sans Light" panose="020B0306030504020204" pitchFamily="34" charset="0"/>
              </a:rPr>
              <a:t>CASE EXAMPLE</a:t>
            </a:r>
          </a:p>
          <a:p>
            <a:pPr lvl="0">
              <a:spcAft>
                <a:spcPts val="600"/>
              </a:spcAft>
            </a:pPr>
            <a:r>
              <a:rPr lang="fr-FR" sz="1400" dirty="0" err="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Busara</a:t>
            </a:r>
            <a:r>
              <a:rPr lang="fr-FR" sz="14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 – Nairobi – GSMA, </a:t>
            </a:r>
            <a:r>
              <a:rPr lang="fr-FR" sz="1400" dirty="0" err="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Safaricom</a:t>
            </a:r>
            <a:r>
              <a:rPr lang="fr-FR" sz="14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 Forest Service</a:t>
            </a:r>
          </a:p>
          <a:p>
            <a:pPr lvl="0">
              <a:spcAft>
                <a:spcPts val="1200"/>
              </a:spcAft>
            </a:pPr>
            <a:r>
              <a:rPr lang="fr-FR" sz="1400" i="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Feedback via SMS</a:t>
            </a:r>
          </a:p>
        </p:txBody>
      </p:sp>
      <p:cxnSp>
        <p:nvCxnSpPr>
          <p:cNvPr id="12" name="Connecteur droit 11">
            <a:extLst>
              <a:ext uri="{FF2B5EF4-FFF2-40B4-BE49-F238E27FC236}">
                <a16:creationId xmlns:a16="http://schemas.microsoft.com/office/drawing/2014/main" id="{F96049DE-A183-4D40-AB5F-42F558D132AC}"/>
              </a:ext>
            </a:extLst>
          </p:cNvPr>
          <p:cNvCxnSpPr>
            <a:cxnSpLocks/>
          </p:cNvCxnSpPr>
          <p:nvPr/>
        </p:nvCxnSpPr>
        <p:spPr>
          <a:xfrm>
            <a:off x="1240333" y="2709280"/>
            <a:ext cx="307299" cy="0"/>
          </a:xfrm>
          <a:prstGeom prst="line">
            <a:avLst/>
          </a:prstGeom>
          <a:ln w="28575">
            <a:solidFill>
              <a:srgbClr val="D90368"/>
            </a:solidFill>
          </a:ln>
        </p:spPr>
        <p:style>
          <a:lnRef idx="1">
            <a:schemeClr val="accent1"/>
          </a:lnRef>
          <a:fillRef idx="0">
            <a:schemeClr val="accent1"/>
          </a:fillRef>
          <a:effectRef idx="0">
            <a:schemeClr val="accent1"/>
          </a:effectRef>
          <a:fontRef idx="minor">
            <a:schemeClr val="tx1"/>
          </a:fontRef>
        </p:style>
      </p:cxnSp>
      <p:sp>
        <p:nvSpPr>
          <p:cNvPr id="18" name="Rectangle : avec coins arrondis en diagonale 17">
            <a:extLst>
              <a:ext uri="{FF2B5EF4-FFF2-40B4-BE49-F238E27FC236}">
                <a16:creationId xmlns:a16="http://schemas.microsoft.com/office/drawing/2014/main" id="{6602769B-4986-C64F-9F8E-7AF56D4BC519}"/>
              </a:ext>
            </a:extLst>
          </p:cNvPr>
          <p:cNvSpPr/>
          <p:nvPr/>
        </p:nvSpPr>
        <p:spPr>
          <a:xfrm>
            <a:off x="4504798" y="2254693"/>
            <a:ext cx="3397494" cy="1551369"/>
          </a:xfrm>
          <a:prstGeom prst="round2DiagRect">
            <a:avLst/>
          </a:prstGeom>
          <a:solidFill>
            <a:srgbClr val="2F9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 avec coins arrondis en diagonale 18">
            <a:extLst>
              <a:ext uri="{FF2B5EF4-FFF2-40B4-BE49-F238E27FC236}">
                <a16:creationId xmlns:a16="http://schemas.microsoft.com/office/drawing/2014/main" id="{F2E45EF4-6A82-7D4E-B618-BD3ECC0285F6}"/>
              </a:ext>
            </a:extLst>
          </p:cNvPr>
          <p:cNvSpPr/>
          <p:nvPr/>
        </p:nvSpPr>
        <p:spPr>
          <a:xfrm>
            <a:off x="4452231" y="2307159"/>
            <a:ext cx="3397494" cy="1551369"/>
          </a:xfrm>
          <a:prstGeom prst="round2DiagRect">
            <a:avLst/>
          </a:prstGeom>
          <a:solidFill>
            <a:srgbClr val="204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a:extLst>
              <a:ext uri="{FF2B5EF4-FFF2-40B4-BE49-F238E27FC236}">
                <a16:creationId xmlns:a16="http://schemas.microsoft.com/office/drawing/2014/main" id="{8D8A3011-5A87-1747-85E8-05965BAD146F}"/>
              </a:ext>
            </a:extLst>
          </p:cNvPr>
          <p:cNvSpPr txBox="1"/>
          <p:nvPr/>
        </p:nvSpPr>
        <p:spPr>
          <a:xfrm>
            <a:off x="4774720" y="2414173"/>
            <a:ext cx="2752516" cy="1400383"/>
          </a:xfrm>
          <a:prstGeom prst="rect">
            <a:avLst/>
          </a:prstGeom>
          <a:noFill/>
        </p:spPr>
        <p:txBody>
          <a:bodyPr wrap="square" rtlCol="0">
            <a:spAutoFit/>
          </a:bodyPr>
          <a:lstStyle/>
          <a:p>
            <a:pPr lvl="0">
              <a:spcAft>
                <a:spcPts val="1200"/>
              </a:spcAft>
            </a:pPr>
            <a:r>
              <a:rPr lang="fr-FR" sz="1400" b="1" dirty="0">
                <a:solidFill>
                  <a:schemeClr val="bg1"/>
                </a:solidFill>
                <a:latin typeface="Montserrat" pitchFamily="2" charset="77"/>
                <a:ea typeface="Open Sans Light" panose="020B0306030504020204" pitchFamily="34" charset="0"/>
                <a:cs typeface="Open Sans Light" panose="020B0306030504020204" pitchFamily="34" charset="0"/>
              </a:rPr>
              <a:t>CASE EXAMPLE</a:t>
            </a:r>
          </a:p>
          <a:p>
            <a:pPr lvl="0">
              <a:spcAft>
                <a:spcPts val="600"/>
              </a:spcAft>
            </a:pPr>
            <a:r>
              <a:rPr lang="fr-FR" sz="14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Oxfam &amp; Help Age – </a:t>
            </a:r>
            <a:r>
              <a:rPr lang="fr-FR" sz="1400" dirty="0" err="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Ethiopia</a:t>
            </a:r>
            <a:r>
              <a:rPr lang="fr-FR" sz="14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 &amp; Malawi</a:t>
            </a:r>
          </a:p>
          <a:p>
            <a:pPr lvl="0">
              <a:spcAft>
                <a:spcPts val="1200"/>
              </a:spcAft>
            </a:pPr>
            <a:r>
              <a:rPr lang="fr-FR" sz="1400" i="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Feedback via </a:t>
            </a:r>
            <a:r>
              <a:rPr lang="fr-FR" sz="1400" i="1" dirty="0" err="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household</a:t>
            </a:r>
            <a:r>
              <a:rPr lang="fr-FR" sz="1400" i="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 </a:t>
            </a:r>
            <a:r>
              <a:rPr lang="fr-FR" sz="1400" i="1" dirty="0" err="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visits</a:t>
            </a:r>
            <a:r>
              <a:rPr lang="fr-FR" sz="1400" i="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 and workshops</a:t>
            </a:r>
          </a:p>
        </p:txBody>
      </p:sp>
      <p:cxnSp>
        <p:nvCxnSpPr>
          <p:cNvPr id="21" name="Connecteur droit 20">
            <a:extLst>
              <a:ext uri="{FF2B5EF4-FFF2-40B4-BE49-F238E27FC236}">
                <a16:creationId xmlns:a16="http://schemas.microsoft.com/office/drawing/2014/main" id="{C037BB4A-4797-BE4C-BF2E-7CF555DDB1C8}"/>
              </a:ext>
            </a:extLst>
          </p:cNvPr>
          <p:cNvCxnSpPr>
            <a:cxnSpLocks/>
          </p:cNvCxnSpPr>
          <p:nvPr/>
        </p:nvCxnSpPr>
        <p:spPr>
          <a:xfrm>
            <a:off x="4859187" y="2709280"/>
            <a:ext cx="307299" cy="0"/>
          </a:xfrm>
          <a:prstGeom prst="line">
            <a:avLst/>
          </a:prstGeom>
          <a:ln w="28575">
            <a:solidFill>
              <a:srgbClr val="D9036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6930660"/>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1839</TotalTime>
  <Words>1056</Words>
  <Application>Microsoft Macintosh PowerPoint</Application>
  <PresentationFormat>On-screen Show (16:9)</PresentationFormat>
  <Paragraphs>82</Paragraphs>
  <Slides>17</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17</vt:i4>
      </vt:variant>
    </vt:vector>
  </HeadingPairs>
  <TitlesOfParts>
    <vt:vector size="28" baseType="lpstr">
      <vt:lpstr>Arial</vt:lpstr>
      <vt:lpstr>Calibri</vt:lpstr>
      <vt:lpstr>Montserrat</vt:lpstr>
      <vt:lpstr>Montserrat Light</vt:lpstr>
      <vt:lpstr>Open Sans</vt:lpstr>
      <vt:lpstr>Open Sans Light</vt:lpstr>
      <vt:lpstr>Open Sans Semibold</vt:lpstr>
      <vt:lpstr>OpenSans-Light</vt:lpstr>
      <vt:lpstr>Times New Roman</vt:lpstr>
      <vt:lpstr>Wingdings</vt:lpstr>
      <vt:lpstr>Thème Office</vt:lpstr>
      <vt:lpstr>PowerPoint Presentation</vt:lpstr>
      <vt:lpstr>LEARNING OUTCOMES</vt:lpstr>
      <vt:lpstr>Key questions in social science research</vt:lpstr>
      <vt:lpstr>Feeding back to communities</vt:lpstr>
      <vt:lpstr>Feeding back to communities</vt:lpstr>
      <vt:lpstr>Feeding back to communities</vt:lpstr>
      <vt:lpstr>Feeding back to communities</vt:lpstr>
      <vt:lpstr>Feeding back to communities</vt:lpstr>
      <vt:lpstr>Case examples – Sharing research findings</vt:lpstr>
      <vt:lpstr>PowerPoint Presentation</vt:lpstr>
      <vt:lpstr>Feeding back to communities</vt:lpstr>
      <vt:lpstr>Feeding back to communities</vt:lpstr>
      <vt:lpstr>Case examples – Informing community-level action</vt:lpstr>
      <vt:lpstr>Feedback to support community-level action</vt:lpstr>
      <vt:lpstr>Group exercise</vt:lpstr>
      <vt:lpstr>Summary</vt:lpstr>
      <vt:lpstr>Summary</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Microsoft Office User</dc:creator>
  <cp:lastModifiedBy> </cp:lastModifiedBy>
  <cp:revision>62</cp:revision>
  <cp:lastPrinted>2022-03-21T12:05:02Z</cp:lastPrinted>
  <dcterms:created xsi:type="dcterms:W3CDTF">2022-03-21T09:09:42Z</dcterms:created>
  <dcterms:modified xsi:type="dcterms:W3CDTF">2022-05-19T18:18:20Z</dcterms:modified>
</cp:coreProperties>
</file>