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87" r:id="rId4"/>
    <p:sldId id="433" r:id="rId5"/>
    <p:sldId id="462" r:id="rId6"/>
    <p:sldId id="463" r:id="rId7"/>
    <p:sldId id="464" r:id="rId8"/>
    <p:sldId id="394" r:id="rId9"/>
    <p:sldId id="465" r:id="rId10"/>
    <p:sldId id="466" r:id="rId11"/>
    <p:sldId id="467" r:id="rId12"/>
    <p:sldId id="468" r:id="rId13"/>
    <p:sldId id="469" r:id="rId14"/>
    <p:sldId id="47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3" userDrawn="1">
          <p15:clr>
            <a:srgbClr val="A4A3A4"/>
          </p15:clr>
        </p15:guide>
        <p15:guide id="2" pos="4626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orient="horz" pos="2663" userDrawn="1">
          <p15:clr>
            <a:srgbClr val="A4A3A4"/>
          </p15:clr>
        </p15:guide>
        <p15:guide id="5" pos="544" userDrawn="1">
          <p15:clr>
            <a:srgbClr val="A4A3A4"/>
          </p15:clr>
        </p15:guide>
        <p15:guide id="6" pos="34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B"/>
    <a:srgbClr val="D90368"/>
    <a:srgbClr val="7B6A67"/>
    <a:srgbClr val="FCCF9E"/>
    <a:srgbClr val="204669"/>
    <a:srgbClr val="2F9C67"/>
    <a:srgbClr val="E4E6ED"/>
    <a:srgbClr val="EEF5EF"/>
    <a:srgbClr val="EE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5"/>
    <p:restoredTop sz="94674"/>
  </p:normalViewPr>
  <p:slideViewPr>
    <p:cSldViewPr snapToGrid="0" snapToObjects="1" showGuides="1">
      <p:cViewPr varScale="1">
        <p:scale>
          <a:sx n="170" d="100"/>
          <a:sy n="170" d="100"/>
        </p:scale>
        <p:origin x="200" y="1096"/>
      </p:cViewPr>
      <p:guideLst>
        <p:guide orient="horz" pos="1053"/>
        <p:guide pos="4626"/>
        <p:guide orient="horz" pos="758"/>
        <p:guide orient="horz" pos="2663"/>
        <p:guide pos="544"/>
        <p:guide pos="34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5FB7-AE7A-644D-9572-54AB9FD75633}" type="datetimeFigureOut">
              <a:t>08/04/2022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CB56-0F3F-C84B-AA86-8857D567A5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5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4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7DE961B-0C10-DC4A-A6DC-3B0E4817B522}"/>
              </a:ext>
            </a:extLst>
          </p:cNvPr>
          <p:cNvSpPr/>
          <p:nvPr userDrawn="1"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EC3894-018F-AE43-8A08-58CA159B2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um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8497"/>
            <a:ext cx="7886700" cy="593396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5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6E275-F756-B54F-B064-666DB29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78E3EE0-6525-C74C-B657-6658108501C7}" type="datetimeFigureOut">
              <a:t>08/04/2022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191D6-7CD2-4147-8A8B-0427C9E0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4C85E-F58C-2242-9B63-FC203A3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7B9000-7EE9-434F-99E7-74615C45F7D6}" type="slidenum">
              <a:t>‹N°›</a:t>
            </a:fld>
            <a:endParaRPr lang="fr-FR"/>
          </a:p>
        </p:txBody>
      </p:sp>
      <p:pic>
        <p:nvPicPr>
          <p:cNvPr id="8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80C7DE60-FD07-BF46-B454-A1802CF6C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11756"/>
            <a:ext cx="3648064" cy="559989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0A5BBB5-F030-A74C-9F3A-CF577125C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2" r="782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774ACF8-263B-4D43-8400-0912E1FAC6FC}"/>
              </a:ext>
            </a:extLst>
          </p:cNvPr>
          <p:cNvSpPr txBox="1"/>
          <p:nvPr userDrawn="1"/>
        </p:nvSpPr>
        <p:spPr>
          <a:xfrm>
            <a:off x="400261" y="3558747"/>
            <a:ext cx="815714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Enabling environments for the uptake of social science </a:t>
            </a:r>
            <a:b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</a:b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in emergency response</a:t>
            </a:r>
          </a:p>
        </p:txBody>
      </p:sp>
      <p:sp>
        <p:nvSpPr>
          <p:cNvPr id="12" name="docshape7">
            <a:extLst>
              <a:ext uri="{FF2B5EF4-FFF2-40B4-BE49-F238E27FC236}">
                <a16:creationId xmlns:a16="http://schemas.microsoft.com/office/drawing/2014/main" id="{DC7D3BC4-E2EB-1E44-8F2F-E32982A30D28}"/>
              </a:ext>
            </a:extLst>
          </p:cNvPr>
          <p:cNvSpPr>
            <a:spLocks/>
          </p:cNvSpPr>
          <p:nvPr userDrawn="1"/>
        </p:nvSpPr>
        <p:spPr bwMode="auto"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A887B5-B729-E548-B22A-F6F0B4F0314E}"/>
              </a:ext>
            </a:extLst>
          </p:cNvPr>
          <p:cNvSpPr txBox="1"/>
          <p:nvPr userDrawn="1"/>
        </p:nvSpPr>
        <p:spPr>
          <a:xfrm>
            <a:off x="395288" y="1012432"/>
            <a:ext cx="2841657" cy="369332"/>
          </a:xfrm>
          <a:prstGeom prst="rect">
            <a:avLst/>
          </a:prstGeom>
          <a:solidFill>
            <a:srgbClr val="2F9C67"/>
          </a:solidFill>
        </p:spPr>
        <p:txBody>
          <a:bodyPr wrap="none" lIns="72000" rIns="72000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  <a:latin typeface="Montserrat" pitchFamily="2" charset="77"/>
              </a:rPr>
              <a:t>MODULE 6, SESSION 2</a:t>
            </a:r>
          </a:p>
          <a:p>
            <a:r>
              <a:rPr lang="fr-FR" sz="800">
                <a:solidFill>
                  <a:schemeClr val="bg1"/>
                </a:solidFill>
                <a:latin typeface="Montserrat Light" pitchFamily="2" charset="77"/>
              </a:rPr>
              <a:t>COLLECTIVE SERVICE TRAINING IN SOCIAL SCIENCE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6F33D36-5F34-4143-BD49-F8C8DEBC4602}"/>
              </a:ext>
            </a:extLst>
          </p:cNvPr>
          <p:cNvGrpSpPr/>
          <p:nvPr userDrawn="1"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5C151B3-E0DE-2B49-8700-B184B4D68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FBAFB1D-5715-9541-B822-8C9495522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B88C227-A28A-9A4D-A19D-750094298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9FD79C-3CAD-5244-881C-6FAA3F268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70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2lignes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2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5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50AFC060-56BB-684A-BF96-33ED1E4224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32601-92C5-FB47-9385-C112E4E42C1B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DADAD-AB9A-104F-A8BF-6AE380C2D5F6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2lignes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C0543FE7-8A14-7140-9010-BC655A23E5E2}"/>
              </a:ext>
            </a:extLst>
          </p:cNvPr>
          <p:cNvSpPr/>
          <p:nvPr userDrawn="1"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41FA233-D983-4643-A5E6-20FEF6009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orient="horz" pos="5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7" r:id="rId3"/>
    <p:sldLayoutId id="2147483679" r:id="rId4"/>
    <p:sldLayoutId id="2147483684" r:id="rId5"/>
    <p:sldLayoutId id="2147483686" r:id="rId6"/>
    <p:sldLayoutId id="2147483667" r:id="rId7"/>
    <p:sldLayoutId id="2147483688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2F9C67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466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443839FC-234A-FB45-A6CB-14C4B1941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467076"/>
          </a:xfrm>
        </p:spPr>
        <p:txBody>
          <a:bodyPr/>
          <a:lstStyle/>
          <a:p>
            <a:r>
              <a:rPr lang="fr-FR"/>
              <a:t>Working in an enabling environment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ADC413B-2E85-984B-96B2-7E9234FB599F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FCCF9E">
              <a:alpha val="10000"/>
            </a:srgbClr>
          </a:solidFill>
          <a:ln w="6350">
            <a:solidFill>
              <a:srgbClr val="FCC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9602A6-BFC4-EE4F-B7FF-45DD6EB90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855" y="689429"/>
            <a:ext cx="933595" cy="904420"/>
          </a:xfrm>
          <a:prstGeom prst="rect">
            <a:avLst/>
          </a:prstGeom>
        </p:spPr>
      </p:pic>
      <p:sp>
        <p:nvSpPr>
          <p:cNvPr id="18" name="Titre 17">
            <a:extLst>
              <a:ext uri="{FF2B5EF4-FFF2-40B4-BE49-F238E27FC236}">
                <a16:creationId xmlns:a16="http://schemas.microsoft.com/office/drawing/2014/main" id="{226F1DD4-5903-4E4C-A030-AB6EAFAD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590931"/>
          </a:xfrm>
        </p:spPr>
        <p:txBody>
          <a:bodyPr/>
          <a:lstStyle/>
          <a:p>
            <a:r>
              <a:rPr lang="fr-FR"/>
              <a:t>Case example</a:t>
            </a:r>
            <a:br>
              <a:rPr lang="fr-FR"/>
            </a:br>
            <a:endParaRPr lang="fr-FR"/>
          </a:p>
        </p:txBody>
      </p:sp>
      <p:sp>
        <p:nvSpPr>
          <p:cNvPr id="19" name="Rectangle : avec coins arrondis en diagonale 18">
            <a:extLst>
              <a:ext uri="{FF2B5EF4-FFF2-40B4-BE49-F238E27FC236}">
                <a16:creationId xmlns:a16="http://schemas.microsoft.com/office/drawing/2014/main" id="{215D0410-2713-064F-805A-80B3E7301B63}"/>
              </a:ext>
            </a:extLst>
          </p:cNvPr>
          <p:cNvSpPr/>
          <p:nvPr/>
        </p:nvSpPr>
        <p:spPr>
          <a:xfrm>
            <a:off x="885944" y="2254693"/>
            <a:ext cx="3873534" cy="1335451"/>
          </a:xfrm>
          <a:prstGeom prst="round2Diag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29907041-BCF0-F14E-B65D-D1C0D2C2CE0E}"/>
              </a:ext>
            </a:extLst>
          </p:cNvPr>
          <p:cNvSpPr/>
          <p:nvPr/>
        </p:nvSpPr>
        <p:spPr>
          <a:xfrm>
            <a:off x="833378" y="2307159"/>
            <a:ext cx="3873534" cy="1335451"/>
          </a:xfrm>
          <a:prstGeom prst="round2Diag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86771FD-6CB4-9B45-8957-B43680BCAB20}"/>
              </a:ext>
            </a:extLst>
          </p:cNvPr>
          <p:cNvSpPr txBox="1"/>
          <p:nvPr/>
        </p:nvSpPr>
        <p:spPr>
          <a:xfrm>
            <a:off x="1155865" y="2414173"/>
            <a:ext cx="360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fr-FR" sz="1400" b="1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CASE EXAMPLE</a:t>
            </a:r>
          </a:p>
          <a:p>
            <a:pPr lvl="0">
              <a:spcAft>
                <a:spcPts val="600"/>
              </a:spcAft>
            </a:pPr>
            <a:r>
              <a:rPr lang="fr-FR"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Longer-term engagement – relationship and reputation building in Sierra Leone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DB85FB4-8C71-714A-A2EE-C3A1900AA1F4}"/>
              </a:ext>
            </a:extLst>
          </p:cNvPr>
          <p:cNvCxnSpPr>
            <a:cxnSpLocks/>
          </p:cNvCxnSpPr>
          <p:nvPr/>
        </p:nvCxnSpPr>
        <p:spPr>
          <a:xfrm>
            <a:off x="1240333" y="2709280"/>
            <a:ext cx="307299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66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>
                <a:solidFill>
                  <a:srgbClr val="7B6A67"/>
                </a:solidFill>
              </a:rPr>
              <a:t>Group exercise</a:t>
            </a:r>
            <a:endParaRPr lang="fr-FR"/>
          </a:p>
        </p:txBody>
      </p:sp>
      <p:cxnSp>
        <p:nvCxnSpPr>
          <p:cNvPr id="8" name="Straight Connector 55">
            <a:extLst>
              <a:ext uri="{FF2B5EF4-FFF2-40B4-BE49-F238E27FC236}">
                <a16:creationId xmlns:a16="http://schemas.microsoft.com/office/drawing/2014/main" id="{848C10C1-0188-7240-8869-D5D1B643229B}"/>
              </a:ext>
            </a:extLst>
          </p:cNvPr>
          <p:cNvCxnSpPr/>
          <p:nvPr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7B6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AE5CAA6-709A-2C4C-A7F1-266B7B5CF94A}"/>
              </a:ext>
            </a:extLst>
          </p:cNvPr>
          <p:cNvGrpSpPr/>
          <p:nvPr/>
        </p:nvGrpSpPr>
        <p:grpSpPr>
          <a:xfrm>
            <a:off x="7104744" y="367818"/>
            <a:ext cx="1582788" cy="1582788"/>
            <a:chOff x="7103356" y="367818"/>
            <a:chExt cx="1584176" cy="1584176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7606BB9-B442-0345-8890-36816E81E033}"/>
                </a:ext>
              </a:extLst>
            </p:cNvPr>
            <p:cNvSpPr/>
            <p:nvPr/>
          </p:nvSpPr>
          <p:spPr>
            <a:xfrm>
              <a:off x="7103356" y="367818"/>
              <a:ext cx="1584176" cy="1584176"/>
            </a:xfrm>
            <a:prstGeom prst="ellipse">
              <a:avLst/>
            </a:prstGeom>
            <a:solidFill>
              <a:srgbClr val="7B6A67">
                <a:alpha val="10000"/>
              </a:srgbClr>
            </a:solidFill>
            <a:ln w="6350">
              <a:solidFill>
                <a:srgbClr val="7B6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B6A67"/>
                </a:solidFill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BCE0B7D-1147-F844-A55F-599767DC5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546" y="699542"/>
              <a:ext cx="841796" cy="928134"/>
            </a:xfrm>
            <a:prstGeom prst="rect">
              <a:avLst/>
            </a:prstGeom>
          </p:spPr>
        </p:pic>
      </p:grp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FC6A9A1-CE05-EF49-8452-25A26603E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1736"/>
            <a:ext cx="4715343" cy="1928615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What aspects of an enabling environment are critical to promote at different stages of an emergency response?</a:t>
            </a:r>
          </a:p>
          <a:p>
            <a:pPr marL="0" indent="0">
              <a:buNone/>
            </a:pPr>
            <a:r>
              <a:rPr lang="fr-FR"/>
              <a:t>In your group discuss each point described in relation to:</a:t>
            </a:r>
          </a:p>
          <a:p>
            <a:pPr marL="357188" indent="-215900">
              <a:buFont typeface="+mj-lt"/>
              <a:buAutoNum type="arabicPeriod"/>
            </a:pPr>
            <a:r>
              <a:rPr lang="fr-FR"/>
              <a:t>Preparedness</a:t>
            </a:r>
          </a:p>
          <a:p>
            <a:pPr marL="357188" indent="-215900">
              <a:buFont typeface="+mj-lt"/>
              <a:buAutoNum type="arabicPeriod"/>
            </a:pPr>
            <a:r>
              <a:rPr lang="fr-FR"/>
              <a:t>Response</a:t>
            </a:r>
          </a:p>
          <a:p>
            <a:pPr marL="357188" indent="-215900">
              <a:buFont typeface="+mj-lt"/>
              <a:buAutoNum type="arabicPeriod"/>
            </a:pPr>
            <a:r>
              <a:rPr lang="fr-FR"/>
              <a:t>Recovery</a:t>
            </a:r>
          </a:p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ECBB55C-3135-6941-A1EE-567F9674297C}"/>
              </a:ext>
            </a:extLst>
          </p:cNvPr>
          <p:cNvGrpSpPr/>
          <p:nvPr/>
        </p:nvGrpSpPr>
        <p:grpSpPr>
          <a:xfrm>
            <a:off x="509665" y="2864533"/>
            <a:ext cx="8237095" cy="1579716"/>
            <a:chOff x="509665" y="1792673"/>
            <a:chExt cx="8237095" cy="157971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AA7B667-22D9-C84F-BA0E-4D4190489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665" y="1792673"/>
              <a:ext cx="8237095" cy="157971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80160F-56AF-8447-844F-7D71E86BCFFF}"/>
                </a:ext>
              </a:extLst>
            </p:cNvPr>
            <p:cNvSpPr/>
            <p:nvPr/>
          </p:nvSpPr>
          <p:spPr>
            <a:xfrm>
              <a:off x="764498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2F9C67"/>
                  </a:solidFill>
                  <a:latin typeface="Montserrat Light" pitchFamily="2" charset="77"/>
                </a:rPr>
                <a:t>Existing knowledge and capacity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404A45-23E9-354A-9F8B-7957A190358D}"/>
                </a:ext>
              </a:extLst>
            </p:cNvPr>
            <p:cNvSpPr/>
            <p:nvPr/>
          </p:nvSpPr>
          <p:spPr>
            <a:xfrm>
              <a:off x="2091128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204669"/>
                  </a:solidFill>
                  <a:latin typeface="Montserrat Light" pitchFamily="2" charset="77"/>
                </a:rPr>
                <a:t>Structural factors – where social science ‘sits’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C37247-BEF7-3A43-AFAD-88A0509053A3}"/>
                </a:ext>
              </a:extLst>
            </p:cNvPr>
            <p:cNvSpPr/>
            <p:nvPr/>
          </p:nvSpPr>
          <p:spPr>
            <a:xfrm>
              <a:off x="3425253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FCCF9E"/>
                  </a:solidFill>
                  <a:latin typeface="Montserrat Light" pitchFamily="2" charset="77"/>
                </a:rPr>
                <a:t>Collaboration readiness – speaking the same language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C6E19C-8DAA-5745-83A7-BD6AA3FD2A2E}"/>
                </a:ext>
              </a:extLst>
            </p:cNvPr>
            <p:cNvSpPr/>
            <p:nvPr/>
          </p:nvSpPr>
          <p:spPr>
            <a:xfrm>
              <a:off x="4766873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7B6A67"/>
                  </a:solidFill>
                  <a:latin typeface="Montserrat Light" pitchFamily="2" charset="77"/>
                </a:rPr>
                <a:t>Relationships and trust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ADB605-D728-1345-9D3D-A205E40D15D8}"/>
                </a:ext>
              </a:extLst>
            </p:cNvPr>
            <p:cNvSpPr/>
            <p:nvPr/>
          </p:nvSpPr>
          <p:spPr>
            <a:xfrm>
              <a:off x="6100997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D90368"/>
                  </a:solidFill>
                  <a:latin typeface="Montserrat Light" pitchFamily="2" charset="77"/>
                </a:rPr>
                <a:t>Flexibility </a:t>
              </a:r>
              <a:br>
                <a:rPr lang="en-US" sz="900" dirty="0">
                  <a:solidFill>
                    <a:srgbClr val="D90368"/>
                  </a:solidFill>
                  <a:latin typeface="Montserrat Light" pitchFamily="2" charset="77"/>
                </a:rPr>
              </a:br>
              <a:r>
                <a:rPr lang="en-US" sz="900" dirty="0">
                  <a:solidFill>
                    <a:srgbClr val="D90368"/>
                  </a:solidFill>
                  <a:latin typeface="Montserrat Light" pitchFamily="2" charset="77"/>
                </a:rPr>
                <a:t>and adaptability </a:t>
              </a:r>
              <a:br>
                <a:rPr lang="en-US" sz="900" dirty="0">
                  <a:solidFill>
                    <a:srgbClr val="D90368"/>
                  </a:solidFill>
                  <a:latin typeface="Montserrat Light" pitchFamily="2" charset="77"/>
                </a:rPr>
              </a:br>
              <a:r>
                <a:rPr lang="en-US" sz="900" dirty="0">
                  <a:solidFill>
                    <a:srgbClr val="D90368"/>
                  </a:solidFill>
                  <a:latin typeface="Montserrat Light" pitchFamily="2" charset="77"/>
                </a:rPr>
                <a:t>in response action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9F458E-09E1-6947-9968-3962DFF9B115}"/>
                </a:ext>
              </a:extLst>
            </p:cNvPr>
            <p:cNvSpPr/>
            <p:nvPr/>
          </p:nvSpPr>
          <p:spPr>
            <a:xfrm>
              <a:off x="7435122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3C3C3B"/>
                  </a:solidFill>
                  <a:latin typeface="Montserrat Light" pitchFamily="2" charset="77"/>
                </a:rPr>
                <a:t>Economic factors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79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26128-4C54-294A-A18C-2CF62B17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 enabling environment </a:t>
            </a:r>
            <a:br>
              <a:rPr lang="fr-FR"/>
            </a:br>
            <a:r>
              <a:rPr lang="fr-FR"/>
              <a:t>at the community level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0DC81-EA2F-7F48-98AE-340A859C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617907" cy="3263504"/>
          </a:xfrm>
        </p:spPr>
        <p:txBody>
          <a:bodyPr/>
          <a:lstStyle/>
          <a:p>
            <a:r>
              <a:rPr lang="en-GB" dirty="0"/>
              <a:t>What might be some of the aspects of an enabling environment at the community level?</a:t>
            </a:r>
          </a:p>
        </p:txBody>
      </p:sp>
    </p:spTree>
    <p:extLst>
      <p:ext uri="{BB962C8B-B14F-4D97-AF65-F5344CB8AC3E}">
        <p14:creationId xmlns:p14="http://schemas.microsoft.com/office/powerpoint/2010/main" val="339773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6642A-9CBD-EF46-AB74-59C2BA6B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38E50-9B52-D94F-9F4C-6CE645C0A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683396" cy="3263504"/>
          </a:xfrm>
        </p:spPr>
        <p:txBody>
          <a:bodyPr>
            <a:normAutofit/>
          </a:bodyPr>
          <a:lstStyle/>
          <a:p>
            <a:r>
              <a:rPr lang="fr-FR"/>
              <a:t>The ‘environment’ (for this work) are the systems, institutions and actors that make up the emergency response that our social science research intends to influence. This includes a host of response pillars, technical clusters and sectors, and the communities affected by the crisis.</a:t>
            </a:r>
          </a:p>
          <a:p>
            <a:r>
              <a:rPr lang="fr-FR"/>
              <a:t>There is no single formula for creating an enabling environment: much will depend on the setting and the nature of the emergency response. In each context, however, we can pay attention to the following factors:</a:t>
            </a:r>
          </a:p>
          <a:p>
            <a:pPr marL="35718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Existing knowledge and capacity</a:t>
            </a:r>
          </a:p>
          <a:p>
            <a:pPr marL="35718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Structural factors, including where social science ‘sits’ in the humanitarian infrastructure</a:t>
            </a:r>
          </a:p>
          <a:p>
            <a:pPr marL="35718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Collaboration readiness in terms of speaking the same ‘language’</a:t>
            </a:r>
          </a:p>
          <a:p>
            <a:pPr marL="35718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Strong relationships and the establishment of trust </a:t>
            </a:r>
          </a:p>
          <a:p>
            <a:pPr marL="35718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Flexibility and adaptability in response action</a:t>
            </a:r>
          </a:p>
          <a:p>
            <a:pPr marL="35718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Economic factors, including what financial and human resources are available to implement any recommendations made 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52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6642A-9CBD-EF46-AB74-59C2BA6B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38E50-9B52-D94F-9F4C-6CE645C0A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989507" cy="3263504"/>
          </a:xfrm>
        </p:spPr>
        <p:txBody>
          <a:bodyPr>
            <a:normAutofit/>
          </a:bodyPr>
          <a:lstStyle/>
          <a:p>
            <a:r>
              <a:rPr lang="fr-FR"/>
              <a:t>These factors are of differing importance depending on the phase of the response: preparedness, response or recovery.</a:t>
            </a:r>
          </a:p>
          <a:p>
            <a:r>
              <a:rPr lang="fr-FR"/>
              <a:t>To ensure that social science evidence supports community-level action, it is important to understand what an enabling environment looks like at the community level</a:t>
            </a:r>
          </a:p>
          <a:p>
            <a:r>
              <a:rPr lang="fr-FR"/>
              <a:t>Many of the factors are the same, in terms of community involvement in the research – engagement of important community structures and decision-makers, strong relationships and trust with key community-level personnel, familiarity with social science within the community, being open to input from social science research, and having adequate community-level resources to implement any recommendations of the research.</a:t>
            </a:r>
          </a:p>
        </p:txBody>
      </p:sp>
    </p:spTree>
    <p:extLst>
      <p:ext uri="{BB962C8B-B14F-4D97-AF65-F5344CB8AC3E}">
        <p14:creationId xmlns:p14="http://schemas.microsoft.com/office/powerpoint/2010/main" val="253436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42F09-33D9-1F4E-9FB8-47778B6A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LEARNING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F27E5-375B-8442-A4DC-9FCE040E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4425264" cy="3263504"/>
          </a:xfrm>
        </p:spPr>
        <p:txBody>
          <a:bodyPr/>
          <a:lstStyle/>
          <a:p>
            <a:pPr marL="177800" lvl="0"/>
            <a:r>
              <a:rPr lang="en-GB" dirty="0"/>
              <a:t>Be able to identify opportunities to create an enabling environment for uptake of social science findings within response pillars, technical clusters and sectors</a:t>
            </a:r>
          </a:p>
          <a:p>
            <a:pPr marL="177800" lvl="0"/>
            <a:r>
              <a:rPr lang="en-GB" dirty="0"/>
              <a:t>Be able to identify opportunities to embed operational social science across different phases of a community-centred response</a:t>
            </a:r>
          </a:p>
          <a:p>
            <a:pPr marL="177800" lvl="0"/>
            <a:r>
              <a:rPr lang="en-GB" dirty="0"/>
              <a:t>Understand what an enabling environment looks like at the community level to ensure that research can inform local action</a:t>
            </a:r>
          </a:p>
          <a:p>
            <a:pPr marL="635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827E-2EE0-224B-88F0-B042DBB4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Key questions in social science research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17AAFB-B95C-994E-97C4-F7B39F2229F6}"/>
              </a:ext>
            </a:extLst>
          </p:cNvPr>
          <p:cNvGrpSpPr/>
          <p:nvPr/>
        </p:nvGrpSpPr>
        <p:grpSpPr>
          <a:xfrm>
            <a:off x="2215379" y="1132113"/>
            <a:ext cx="4932907" cy="3341189"/>
            <a:chOff x="2215379" y="1132113"/>
            <a:chExt cx="4932907" cy="3341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64C4-ECED-3A44-9FBC-9E301B937E50}"/>
                </a:ext>
              </a:extLst>
            </p:cNvPr>
            <p:cNvSpPr/>
            <p:nvPr/>
          </p:nvSpPr>
          <p:spPr>
            <a:xfrm>
              <a:off x="3760932" y="3077987"/>
              <a:ext cx="3387354" cy="488201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6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this information goes back to communities? To inform community-level actions and decision-making of the broader response?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5491B-A7C6-2B4F-AD08-9AD4D0A97587}"/>
                </a:ext>
              </a:extLst>
            </p:cNvPr>
            <p:cNvSpPr/>
            <p:nvPr/>
          </p:nvSpPr>
          <p:spPr>
            <a:xfrm>
              <a:off x="3760932" y="2632537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5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methodology and tools should be used to collect and analyse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3B6D42-0B40-CA46-A22B-001A67B5B5C7}"/>
                </a:ext>
              </a:extLst>
            </p:cNvPr>
            <p:cNvSpPr/>
            <p:nvPr/>
          </p:nvSpPr>
          <p:spPr>
            <a:xfrm>
              <a:off x="3760932" y="4109684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8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track the information used to ensure that it effectively contributes to operational and strategic priorities?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1AF4C-F4C1-504C-9057-DA23A1D185D8}"/>
                </a:ext>
              </a:extLst>
            </p:cNvPr>
            <p:cNvSpPr/>
            <p:nvPr/>
          </p:nvSpPr>
          <p:spPr>
            <a:xfrm>
              <a:off x="3760932" y="2304478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4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can collect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264384-3DA6-D04A-8F88-383001CDAD20}"/>
                </a:ext>
              </a:extLst>
            </p:cNvPr>
            <p:cNvSpPr/>
            <p:nvPr/>
          </p:nvSpPr>
          <p:spPr>
            <a:xfrm>
              <a:off x="3760932" y="1840161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3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Does this information already exist? Is there a related needs assessment or study?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776CA-0C54-1A4D-B2E1-85C2A1C8D87D}"/>
                </a:ext>
              </a:extLst>
            </p:cNvPr>
            <p:cNvSpPr/>
            <p:nvPr/>
          </p:nvSpPr>
          <p:spPr>
            <a:xfrm>
              <a:off x="3760932" y="1159934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information is needed?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EBB79E-1532-4548-AF15-4FA509B10429}"/>
                </a:ext>
              </a:extLst>
            </p:cNvPr>
            <p:cNvSpPr/>
            <p:nvPr/>
          </p:nvSpPr>
          <p:spPr>
            <a:xfrm>
              <a:off x="2215379" y="1132113"/>
              <a:ext cx="1070638" cy="3341189"/>
            </a:xfrm>
            <a:prstGeom prst="rect">
              <a:avLst/>
            </a:prstGeom>
            <a:solidFill>
              <a:srgbClr val="20466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effectLst/>
                  <a:latin typeface="Open Sans Semibold" panose="020B0606030504020204" pitchFamily="34" charset="0"/>
                  <a:ea typeface="OpenSans-Light" panose="020B0606030504020204" pitchFamily="34" charset="0"/>
                </a:rPr>
                <a:t>DATA TO ACTION:</a:t>
              </a:r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</a:t>
              </a:r>
              <a:b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</a:b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Key questions in social science research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rPr>
                <a:t> 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AA4F4E-16B8-D248-B289-BD228E162B4E}"/>
                </a:ext>
              </a:extLst>
            </p:cNvPr>
            <p:cNvSpPr/>
            <p:nvPr/>
          </p:nvSpPr>
          <p:spPr>
            <a:xfrm>
              <a:off x="3760932" y="1502319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2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needs this information?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E5A3B03-00EC-EA45-91BE-AE0844467961}"/>
                </a:ext>
              </a:extLst>
            </p:cNvPr>
            <p:cNvCxnSpPr/>
            <p:nvPr/>
          </p:nvCxnSpPr>
          <p:spPr>
            <a:xfrm>
              <a:off x="3281616" y="2892950"/>
              <a:ext cx="25286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2D901A6-DFDE-C84C-AE6A-3D1EC81A7F02}"/>
                </a:ext>
              </a:extLst>
            </p:cNvPr>
            <p:cNvCxnSpPr/>
            <p:nvPr/>
          </p:nvCxnSpPr>
          <p:spPr>
            <a:xfrm flipV="1">
              <a:off x="3535947" y="1278849"/>
              <a:ext cx="0" cy="3002228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F79861C-4E63-344C-9817-0458D336A910}"/>
                </a:ext>
              </a:extLst>
            </p:cNvPr>
            <p:cNvCxnSpPr/>
            <p:nvPr/>
          </p:nvCxnSpPr>
          <p:spPr>
            <a:xfrm>
              <a:off x="3535947" y="127884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0C2B6AF-F7E4-704C-AFAE-DB17E50F62B8}"/>
                </a:ext>
              </a:extLst>
            </p:cNvPr>
            <p:cNvCxnSpPr/>
            <p:nvPr/>
          </p:nvCxnSpPr>
          <p:spPr>
            <a:xfrm>
              <a:off x="3535947" y="4282056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28FF6BD-C7CF-444B-A86D-30CD160B44D7}"/>
                </a:ext>
              </a:extLst>
            </p:cNvPr>
            <p:cNvCxnSpPr/>
            <p:nvPr/>
          </p:nvCxnSpPr>
          <p:spPr>
            <a:xfrm flipH="1">
              <a:off x="3535947" y="161145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3C4238E-6F5B-AC43-BFA0-ABD082F953C5}"/>
                </a:ext>
              </a:extLst>
            </p:cNvPr>
            <p:cNvCxnSpPr/>
            <p:nvPr/>
          </p:nvCxnSpPr>
          <p:spPr>
            <a:xfrm flipH="1">
              <a:off x="3535947" y="201253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E54A063-055F-A946-89B8-CF45246784E3}"/>
                </a:ext>
              </a:extLst>
            </p:cNvPr>
            <p:cNvCxnSpPr/>
            <p:nvPr/>
          </p:nvCxnSpPr>
          <p:spPr>
            <a:xfrm flipH="1">
              <a:off x="3535947" y="240382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693B02D-7805-4348-A85C-23D4395C5553}"/>
                </a:ext>
              </a:extLst>
            </p:cNvPr>
            <p:cNvCxnSpPr/>
            <p:nvPr/>
          </p:nvCxnSpPr>
          <p:spPr>
            <a:xfrm flipH="1">
              <a:off x="3535947" y="276577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40C05D-6EA5-9240-A73E-FA6CBAE03684}"/>
                </a:ext>
              </a:extLst>
            </p:cNvPr>
            <p:cNvSpPr/>
            <p:nvPr/>
          </p:nvSpPr>
          <p:spPr>
            <a:xfrm>
              <a:off x="3760932" y="3649910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7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the information is used to make operational and/or strategic decisions?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F3E2474-C457-C74F-851F-13935DA42E8D}"/>
                </a:ext>
              </a:extLst>
            </p:cNvPr>
            <p:cNvCxnSpPr/>
            <p:nvPr/>
          </p:nvCxnSpPr>
          <p:spPr>
            <a:xfrm flipH="1">
              <a:off x="3535947" y="3294030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A91C7C8-D6E0-0F44-92C4-424EDF1BAB72}"/>
                </a:ext>
              </a:extLst>
            </p:cNvPr>
            <p:cNvCxnSpPr/>
            <p:nvPr/>
          </p:nvCxnSpPr>
          <p:spPr>
            <a:xfrm flipH="1">
              <a:off x="3535947" y="3861411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1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An enabling environment: The ‘cluster’ approach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03CA377-C032-0648-A97C-DF21AA83F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Clusters are groups of humanitarian organizations (UN and non-UN) working in the same sector: protection, education, WASH, etc.</a:t>
            </a:r>
          </a:p>
          <a:p>
            <a:pPr marL="0" indent="0">
              <a:buNone/>
            </a:pPr>
            <a:r>
              <a:rPr lang="fr-FR"/>
              <a:t> There are global and country-level clusters. Global clusters are always active.</a:t>
            </a:r>
          </a:p>
          <a:p>
            <a:pPr marL="0" indent="0">
              <a:buNone/>
            </a:pPr>
            <a:r>
              <a:rPr lang="fr-FR"/>
              <a:t>Country-level cluster activities include:</a:t>
            </a:r>
          </a:p>
          <a:p>
            <a:r>
              <a:rPr lang="fr-FR"/>
              <a:t> Supporting service delivery by coordinating the Humanitarian Response Plan </a:t>
            </a:r>
          </a:p>
          <a:p>
            <a:r>
              <a:rPr lang="fr-FR"/>
              <a:t>Informing strategic decision-making, including preparing needs assessments and analysis of gaps and undertaking information management </a:t>
            </a:r>
          </a:p>
          <a:p>
            <a:r>
              <a:rPr lang="fr-FR"/>
              <a:t>Planning and implementing cluster strategies and plans, including funding requirements and proposals </a:t>
            </a:r>
          </a:p>
          <a:p>
            <a:r>
              <a:rPr lang="fr-FR"/>
              <a:t>Monitoring and evaluating progress </a:t>
            </a:r>
          </a:p>
          <a:p>
            <a:r>
              <a:rPr lang="fr-FR"/>
              <a:t>Building national capacity in preparedness and contingency planning </a:t>
            </a:r>
          </a:p>
          <a:p>
            <a:r>
              <a:rPr lang="fr-FR"/>
              <a:t>Carrying out necessary advocacy activities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89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The ‘cluster’ approach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C49013-C39C-F84E-BDB6-B79FF8E7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3733" y="958502"/>
            <a:ext cx="4572000" cy="3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4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26128-4C54-294A-A18C-2CF62B17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Aspects of an enabling environment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0DC81-EA2F-7F48-98AE-340A859C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12386" cy="3263504"/>
          </a:xfrm>
        </p:spPr>
        <p:txBody>
          <a:bodyPr/>
          <a:lstStyle/>
          <a:p>
            <a:r>
              <a:rPr lang="fr-FR"/>
              <a:t>What might need to exist within the emergency response environment to make sure that the findings of social science research are actually used?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37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26128-4C54-294A-A18C-2CF62B17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Aspects of an enabling environment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550CB62-FF15-0E42-9BF2-22998ED1A61E}"/>
              </a:ext>
            </a:extLst>
          </p:cNvPr>
          <p:cNvGrpSpPr/>
          <p:nvPr/>
        </p:nvGrpSpPr>
        <p:grpSpPr>
          <a:xfrm>
            <a:off x="509665" y="1792673"/>
            <a:ext cx="8237095" cy="1579716"/>
            <a:chOff x="509665" y="1792673"/>
            <a:chExt cx="8237095" cy="157971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1ED78F4-CC33-7741-B758-D65FB509C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665" y="1792673"/>
              <a:ext cx="8237095" cy="157971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0E1053-0611-BC4C-B129-5BA4F5EE18BA}"/>
                </a:ext>
              </a:extLst>
            </p:cNvPr>
            <p:cNvSpPr/>
            <p:nvPr/>
          </p:nvSpPr>
          <p:spPr>
            <a:xfrm>
              <a:off x="764498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2F9C67"/>
                  </a:solidFill>
                  <a:latin typeface="Montserrat Light" pitchFamily="2" charset="77"/>
                </a:rPr>
                <a:t>Existing knowledge and capacity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82295D-BE59-E04A-94DA-8D36330E5405}"/>
                </a:ext>
              </a:extLst>
            </p:cNvPr>
            <p:cNvSpPr/>
            <p:nvPr/>
          </p:nvSpPr>
          <p:spPr>
            <a:xfrm>
              <a:off x="2091128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204669"/>
                  </a:solidFill>
                  <a:latin typeface="Montserrat Light" pitchFamily="2" charset="77"/>
                </a:rPr>
                <a:t>Structural factors – where social science ‘sits’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EE4FB1-B40D-DA40-8E3A-D28623424635}"/>
                </a:ext>
              </a:extLst>
            </p:cNvPr>
            <p:cNvSpPr/>
            <p:nvPr/>
          </p:nvSpPr>
          <p:spPr>
            <a:xfrm>
              <a:off x="3425253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FCCF9E"/>
                  </a:solidFill>
                  <a:latin typeface="Montserrat Light" pitchFamily="2" charset="77"/>
                </a:rPr>
                <a:t>Collaboration readiness – speaking the same language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D1408AB-B1C8-854D-BB33-C4B96DBE6282}"/>
                </a:ext>
              </a:extLst>
            </p:cNvPr>
            <p:cNvSpPr/>
            <p:nvPr/>
          </p:nvSpPr>
          <p:spPr>
            <a:xfrm>
              <a:off x="4766873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7B6A67"/>
                  </a:solidFill>
                  <a:latin typeface="Montserrat Light" pitchFamily="2" charset="77"/>
                </a:rPr>
                <a:t>Relationships and trust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26F888-6940-E845-AC68-72CA0280A397}"/>
                </a:ext>
              </a:extLst>
            </p:cNvPr>
            <p:cNvSpPr/>
            <p:nvPr/>
          </p:nvSpPr>
          <p:spPr>
            <a:xfrm>
              <a:off x="6100997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D90368"/>
                  </a:solidFill>
                  <a:latin typeface="Montserrat Light" pitchFamily="2" charset="77"/>
                </a:rPr>
                <a:t>Flexibility </a:t>
              </a:r>
              <a:br>
                <a:rPr lang="en-US" sz="900" dirty="0">
                  <a:solidFill>
                    <a:srgbClr val="D90368"/>
                  </a:solidFill>
                  <a:latin typeface="Montserrat Light" pitchFamily="2" charset="77"/>
                </a:rPr>
              </a:br>
              <a:r>
                <a:rPr lang="en-US" sz="900" dirty="0">
                  <a:solidFill>
                    <a:srgbClr val="D90368"/>
                  </a:solidFill>
                  <a:latin typeface="Montserrat Light" pitchFamily="2" charset="77"/>
                </a:rPr>
                <a:t>and adaptability </a:t>
              </a:r>
              <a:br>
                <a:rPr lang="en-US" sz="900" dirty="0">
                  <a:solidFill>
                    <a:srgbClr val="D90368"/>
                  </a:solidFill>
                  <a:latin typeface="Montserrat Light" pitchFamily="2" charset="77"/>
                </a:rPr>
              </a:br>
              <a:r>
                <a:rPr lang="en-US" sz="900" dirty="0">
                  <a:solidFill>
                    <a:srgbClr val="D90368"/>
                  </a:solidFill>
                  <a:latin typeface="Montserrat Light" pitchFamily="2" charset="77"/>
                </a:rPr>
                <a:t>in response action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AE5B09-2AF4-064E-AADF-BD0169DFF5AC}"/>
                </a:ext>
              </a:extLst>
            </p:cNvPr>
            <p:cNvSpPr/>
            <p:nvPr/>
          </p:nvSpPr>
          <p:spPr>
            <a:xfrm>
              <a:off x="7435122" y="2061148"/>
              <a:ext cx="1011922" cy="102682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0" algn="ctr"/>
              <a:r>
                <a:rPr lang="en-US" sz="900" dirty="0">
                  <a:solidFill>
                    <a:srgbClr val="3C3C3B"/>
                  </a:solidFill>
                  <a:latin typeface="Montserrat Light" pitchFamily="2" charset="77"/>
                </a:rPr>
                <a:t>Economic factors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7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>
                <a:solidFill>
                  <a:srgbClr val="7B6A67"/>
                </a:solidFill>
              </a:rPr>
              <a:t>Individual exercise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3FAC49-B86E-EF4C-ACA1-7CEDCCA1D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369219"/>
            <a:ext cx="5578420" cy="326350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Write some notes about what you see as the pros and cons of the different options for where social science can sit: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Embedded in community engagement/communication sector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Cross-cutting across operations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Stand-alone, independent social science pillar </a:t>
            </a:r>
          </a:p>
        </p:txBody>
      </p:sp>
      <p:cxnSp>
        <p:nvCxnSpPr>
          <p:cNvPr id="8" name="Straight Connector 55">
            <a:extLst>
              <a:ext uri="{FF2B5EF4-FFF2-40B4-BE49-F238E27FC236}">
                <a16:creationId xmlns:a16="http://schemas.microsoft.com/office/drawing/2014/main" id="{848C10C1-0188-7240-8869-D5D1B643229B}"/>
              </a:ext>
            </a:extLst>
          </p:cNvPr>
          <p:cNvCxnSpPr/>
          <p:nvPr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7B6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AE5CAA6-709A-2C4C-A7F1-266B7B5CF94A}"/>
              </a:ext>
            </a:extLst>
          </p:cNvPr>
          <p:cNvGrpSpPr/>
          <p:nvPr/>
        </p:nvGrpSpPr>
        <p:grpSpPr>
          <a:xfrm>
            <a:off x="7104744" y="367818"/>
            <a:ext cx="1582788" cy="1582788"/>
            <a:chOff x="7103356" y="367818"/>
            <a:chExt cx="1584176" cy="1584176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7606BB9-B442-0345-8890-36816E81E033}"/>
                </a:ext>
              </a:extLst>
            </p:cNvPr>
            <p:cNvSpPr/>
            <p:nvPr/>
          </p:nvSpPr>
          <p:spPr>
            <a:xfrm>
              <a:off x="7103356" y="367818"/>
              <a:ext cx="1584176" cy="1584176"/>
            </a:xfrm>
            <a:prstGeom prst="ellipse">
              <a:avLst/>
            </a:prstGeom>
            <a:solidFill>
              <a:srgbClr val="7B6A67">
                <a:alpha val="10000"/>
              </a:srgbClr>
            </a:solidFill>
            <a:ln w="6350">
              <a:solidFill>
                <a:srgbClr val="7B6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B6A67"/>
                </a:solidFill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BCE0B7D-1147-F844-A55F-599767DC5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546" y="699542"/>
              <a:ext cx="841796" cy="928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08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26128-4C54-294A-A18C-2CF62B17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Collaboration readiness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0DC81-EA2F-7F48-98AE-340A859C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12386" cy="3263504"/>
          </a:xfrm>
        </p:spPr>
        <p:txBody>
          <a:bodyPr/>
          <a:lstStyle/>
          <a:p>
            <a:r>
              <a:rPr lang="en-GB" dirty="0"/>
              <a:t>Have you had experience where people from a social science background had challenges communicating with those from a different discipline? What happened and what were the consequences?</a:t>
            </a:r>
          </a:p>
          <a:p>
            <a:r>
              <a:rPr lang="en-GB" dirty="0"/>
              <a:t>Giving examples specific to your field of expertise (or to a specific emergency response), how would you explain the value of social science evidence?</a:t>
            </a:r>
          </a:p>
        </p:txBody>
      </p:sp>
    </p:spTree>
    <p:extLst>
      <p:ext uri="{BB962C8B-B14F-4D97-AF65-F5344CB8AC3E}">
        <p14:creationId xmlns:p14="http://schemas.microsoft.com/office/powerpoint/2010/main" val="41381587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</TotalTime>
  <Words>834</Words>
  <Application>Microsoft Macintosh PowerPoint</Application>
  <PresentationFormat>Affichage à l'écran (16:9)</PresentationFormat>
  <Paragraphs>75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Montserrat</vt:lpstr>
      <vt:lpstr>Montserrat Light</vt:lpstr>
      <vt:lpstr>Open Sans Light</vt:lpstr>
      <vt:lpstr>Open Sans Semibold</vt:lpstr>
      <vt:lpstr>OpenSans-Light</vt:lpstr>
      <vt:lpstr>Wingdings</vt:lpstr>
      <vt:lpstr>Thème Office</vt:lpstr>
      <vt:lpstr>Présentation PowerPoint</vt:lpstr>
      <vt:lpstr>LEARNING OUTCOMES</vt:lpstr>
      <vt:lpstr>Key questions in social science research</vt:lpstr>
      <vt:lpstr>An enabling environment: The ‘cluster’ approach</vt:lpstr>
      <vt:lpstr>The ‘cluster’ approach</vt:lpstr>
      <vt:lpstr>Aspects of an enabling environment</vt:lpstr>
      <vt:lpstr>Aspects of an enabling environment</vt:lpstr>
      <vt:lpstr>Individual exercise</vt:lpstr>
      <vt:lpstr>Collaboration readiness</vt:lpstr>
      <vt:lpstr>Case example </vt:lpstr>
      <vt:lpstr>Group exercise</vt:lpstr>
      <vt:lpstr>An enabling environment  at the community level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65</cp:revision>
  <cp:lastPrinted>2022-03-21T12:05:02Z</cp:lastPrinted>
  <dcterms:created xsi:type="dcterms:W3CDTF">2022-03-21T09:09:42Z</dcterms:created>
  <dcterms:modified xsi:type="dcterms:W3CDTF">2022-04-08T14:31:51Z</dcterms:modified>
</cp:coreProperties>
</file>