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25"/>
  </p:notesMasterIdLst>
  <p:sldIdLst>
    <p:sldId id="257" r:id="rId3"/>
    <p:sldId id="259" r:id="rId4"/>
    <p:sldId id="287" r:id="rId5"/>
    <p:sldId id="400" r:id="rId6"/>
    <p:sldId id="466" r:id="rId7"/>
    <p:sldId id="467" r:id="rId8"/>
    <p:sldId id="468" r:id="rId9"/>
    <p:sldId id="470" r:id="rId10"/>
    <p:sldId id="414" r:id="rId11"/>
    <p:sldId id="471" r:id="rId12"/>
    <p:sldId id="473" r:id="rId13"/>
    <p:sldId id="472" r:id="rId14"/>
    <p:sldId id="469" r:id="rId15"/>
    <p:sldId id="474" r:id="rId16"/>
    <p:sldId id="475" r:id="rId17"/>
    <p:sldId id="476" r:id="rId18"/>
    <p:sldId id="479" r:id="rId19"/>
    <p:sldId id="410" r:id="rId20"/>
    <p:sldId id="477" r:id="rId21"/>
    <p:sldId id="478" r:id="rId22"/>
    <p:sldId id="398" r:id="rId23"/>
    <p:sldId id="427"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53" userDrawn="1">
          <p15:clr>
            <a:srgbClr val="A4A3A4"/>
          </p15:clr>
        </p15:guide>
        <p15:guide id="2" pos="4626" userDrawn="1">
          <p15:clr>
            <a:srgbClr val="A4A3A4"/>
          </p15:clr>
        </p15:guide>
        <p15:guide id="3" orient="horz" pos="758" userDrawn="1">
          <p15:clr>
            <a:srgbClr val="A4A3A4"/>
          </p15:clr>
        </p15:guide>
        <p15:guide id="4" orient="horz" pos="2663" userDrawn="1">
          <p15:clr>
            <a:srgbClr val="A4A3A4"/>
          </p15:clr>
        </p15:guide>
        <p15:guide id="5" pos="544" userDrawn="1">
          <p15:clr>
            <a:srgbClr val="A4A3A4"/>
          </p15:clr>
        </p15:guide>
        <p15:guide id="6" pos="347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69"/>
    <a:srgbClr val="2F9C67"/>
    <a:srgbClr val="7B6A67"/>
    <a:srgbClr val="E4E6ED"/>
    <a:srgbClr val="EEF5EF"/>
    <a:srgbClr val="EEECEB"/>
    <a:srgbClr val="FCCF9E"/>
    <a:srgbClr val="D903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0"/>
    <p:restoredTop sz="94724"/>
  </p:normalViewPr>
  <p:slideViewPr>
    <p:cSldViewPr snapToGrid="0" snapToObjects="1" showGuides="1">
      <p:cViewPr varScale="1">
        <p:scale>
          <a:sx n="134" d="100"/>
          <a:sy n="134" d="100"/>
        </p:scale>
        <p:origin x="336" y="168"/>
      </p:cViewPr>
      <p:guideLst>
        <p:guide orient="horz" pos="1053"/>
        <p:guide pos="4626"/>
        <p:guide orient="horz" pos="758"/>
        <p:guide orient="horz" pos="2663"/>
        <p:guide pos="544"/>
        <p:guide pos="347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185FB7-AE7A-644D-9572-54AB9FD75633}" type="datetimeFigureOut">
              <a:t>5/16/22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31CB56-0F3F-C84B-AA86-8857D567A561}" type="slidenum">
              <a:t>‹#›</a:t>
            </a:fld>
            <a:endParaRPr lang="fr-FR"/>
          </a:p>
        </p:txBody>
      </p:sp>
    </p:spTree>
    <p:extLst>
      <p:ext uri="{BB962C8B-B14F-4D97-AF65-F5344CB8AC3E}">
        <p14:creationId xmlns:p14="http://schemas.microsoft.com/office/powerpoint/2010/main" val="3314535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ocs.google.com/spreadsheets/d/1CSy6kTUed47r864FNp4j4prAyZhS6kkf?rtpof=true&amp;authuser=evaelisabeth.erlach%40gmail.com&amp;usp=drive_f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session focuses on the application of qualitative approaches to manage a community feedback mechanism. It describes community feedback consolidation, prioritisation and analysis, using examples from the Red Cross. It links the IFRC Community Feedback Kit to the social science operational research context.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C31CB56-0F3F-C84B-AA86-8857D567A561}" type="slidenum">
              <a:rPr lang="en-US" smtClean="0"/>
              <a:t>1</a:t>
            </a:fld>
            <a:endParaRPr lang="en-US"/>
          </a:p>
        </p:txBody>
      </p:sp>
    </p:spTree>
    <p:extLst>
      <p:ext uri="{BB962C8B-B14F-4D97-AF65-F5344CB8AC3E}">
        <p14:creationId xmlns:p14="http://schemas.microsoft.com/office/powerpoint/2010/main" val="2431586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en-US" sz="1200" b="1" kern="1200" dirty="0">
                <a:solidFill>
                  <a:schemeClr val="tx1"/>
                </a:solidFill>
                <a:effectLst/>
                <a:latin typeface="+mn-lt"/>
                <a:ea typeface="+mn-ea"/>
                <a:cs typeface="+mn-cs"/>
              </a:rPr>
              <a:t>Step C. Prioritise and make referrals where necessary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Based on your feedback mechanism design and referral framework, flag any feedback that is critical (meaning that it’s urgent and needs specific follow-up) and refer to the responsible person. Note when and how and referrals were made.</a:t>
            </a:r>
          </a:p>
          <a:p>
            <a:endParaRPr lang="en-US" sz="1200" kern="1200" dirty="0">
              <a:solidFill>
                <a:schemeClr val="tx1"/>
              </a:solidFill>
              <a:effectLst/>
              <a:latin typeface="+mn-lt"/>
              <a:ea typeface="+mn-ea"/>
              <a:cs typeface="+mn-cs"/>
            </a:endParaRPr>
          </a:p>
          <a:p>
            <a:r>
              <a:rPr lang="en-US" sz="1200" dirty="0"/>
              <a:t>*Sensitive feedback will be handled according to processes outlined by your organization. Sensitive feedback should be flagged as soon as it is collected, before consolidation.</a:t>
            </a:r>
          </a:p>
          <a:p>
            <a:r>
              <a:rPr lang="en-US" sz="1200" dirty="0"/>
              <a:t> </a:t>
            </a:r>
          </a:p>
          <a:p>
            <a:r>
              <a:rPr lang="en-US" sz="1200" dirty="0"/>
              <a:t>For more on sensitive feedback, see the </a:t>
            </a:r>
            <a:r>
              <a:rPr lang="en-US" sz="1200" i="1" dirty="0"/>
              <a:t>How to Handle Sensitive Feedback</a:t>
            </a:r>
            <a:r>
              <a:rPr lang="en-US" sz="1200" dirty="0"/>
              <a:t> module in the IFRC Feedback Kit.</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lvl="0" indent="0" algn="l" rtl="0">
              <a:spcBef>
                <a:spcPts val="0"/>
              </a:spcBef>
              <a:spcAft>
                <a:spcPts val="0"/>
              </a:spcAft>
              <a:buNone/>
            </a:pPr>
            <a:endParaRPr lang="en-US"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11</a:t>
            </a:fld>
            <a:endParaRPr lang="fr-FR"/>
          </a:p>
        </p:txBody>
      </p:sp>
    </p:spTree>
    <p:extLst>
      <p:ext uri="{BB962C8B-B14F-4D97-AF65-F5344CB8AC3E}">
        <p14:creationId xmlns:p14="http://schemas.microsoft.com/office/powerpoint/2010/main" val="3814957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en-US" sz="1200" b="1" kern="1200" dirty="0">
                <a:solidFill>
                  <a:schemeClr val="tx1"/>
                </a:solidFill>
                <a:effectLst/>
                <a:latin typeface="+mn-lt"/>
                <a:ea typeface="+mn-ea"/>
                <a:cs typeface="+mn-cs"/>
              </a:rPr>
              <a:t>Step C. Prioritise and make referrals where necessary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Based on your feedback mechanism design and referral framework, flag any feedback that is critical (meaning that it’s urgent and needs specific follow-up) and refer to the responsible person. Note when and how and referrals were made.</a:t>
            </a:r>
          </a:p>
          <a:p>
            <a:endParaRPr lang="en-US" sz="1200" kern="1200" dirty="0">
              <a:solidFill>
                <a:schemeClr val="tx1"/>
              </a:solidFill>
              <a:effectLst/>
              <a:latin typeface="+mn-lt"/>
              <a:ea typeface="+mn-ea"/>
              <a:cs typeface="+mn-cs"/>
            </a:endParaRPr>
          </a:p>
          <a:p>
            <a:r>
              <a:rPr lang="en-US" sz="1200" dirty="0"/>
              <a:t>*Sensitive feedback will be handled according to processes outlined by your organization. Sensitive feedback should be flagged as soon as it is collected, before consolidation.</a:t>
            </a:r>
          </a:p>
          <a:p>
            <a:r>
              <a:rPr lang="en-US" sz="1200" dirty="0"/>
              <a:t> </a:t>
            </a:r>
          </a:p>
          <a:p>
            <a:r>
              <a:rPr lang="en-US" sz="1200" dirty="0"/>
              <a:t>For more on sensitive feedback, see the </a:t>
            </a:r>
            <a:r>
              <a:rPr lang="en-US" sz="1200" i="1" dirty="0"/>
              <a:t>How to Handle Sensitive Feedback</a:t>
            </a:r>
            <a:r>
              <a:rPr lang="en-US" sz="1200" dirty="0"/>
              <a:t> module in the IFRC Feedback Kit.</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lvl="0" indent="0" algn="l" rtl="0">
              <a:spcBef>
                <a:spcPts val="0"/>
              </a:spcBef>
              <a:spcAft>
                <a:spcPts val="0"/>
              </a:spcAft>
              <a:buNone/>
            </a:pPr>
            <a:endParaRPr lang="en-US"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12</a:t>
            </a:fld>
            <a:endParaRPr lang="fr-FR"/>
          </a:p>
        </p:txBody>
      </p:sp>
    </p:spTree>
    <p:extLst>
      <p:ext uri="{BB962C8B-B14F-4D97-AF65-F5344CB8AC3E}">
        <p14:creationId xmlns:p14="http://schemas.microsoft.com/office/powerpoint/2010/main" val="851658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r>
              <a:rPr lang="en-GB" sz="1200" b="1" kern="1200" dirty="0">
                <a:solidFill>
                  <a:schemeClr val="tx1"/>
                </a:solidFill>
                <a:effectLst/>
                <a:latin typeface="+mn-lt"/>
                <a:ea typeface="+mn-ea"/>
                <a:cs typeface="+mn-cs"/>
              </a:rPr>
              <a:t>Analysis:</a:t>
            </a:r>
            <a:r>
              <a:rPr lang="en-GB" sz="1200" kern="1200" dirty="0">
                <a:solidFill>
                  <a:schemeClr val="tx1"/>
                </a:solidFill>
                <a:effectLst/>
                <a:latin typeface="+mn-lt"/>
                <a:ea typeface="+mn-ea"/>
                <a:cs typeface="+mn-cs"/>
              </a:rPr>
              <a:t> Feedback needs to be analysed for immediate action and understanding longer-term trends. You group the feedback comments to identify the main topics that community members shared with you and see if there are differences in the feedback shared by specific groups of people or changes over time. You also compare the findings with other information sources to understand the bigger picture.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main steps for </a:t>
            </a:r>
            <a:r>
              <a:rPr lang="en-GB" sz="1200" kern="1200" dirty="0" err="1">
                <a:solidFill>
                  <a:schemeClr val="tx1"/>
                </a:solidFill>
                <a:effectLst/>
                <a:latin typeface="+mn-lt"/>
                <a:ea typeface="+mn-ea"/>
                <a:cs typeface="+mn-cs"/>
              </a:rPr>
              <a:t>analysing</a:t>
            </a:r>
            <a:r>
              <a:rPr lang="en-GB" sz="1200" kern="1200" dirty="0">
                <a:solidFill>
                  <a:schemeClr val="tx1"/>
                </a:solidFill>
                <a:effectLst/>
                <a:latin typeface="+mn-lt"/>
                <a:ea typeface="+mn-ea"/>
                <a:cs typeface="+mn-cs"/>
              </a:rPr>
              <a:t> feedback data are: </a:t>
            </a:r>
          </a:p>
          <a:p>
            <a:pPr lvl="0"/>
            <a:r>
              <a:rPr lang="en-GB" sz="1200" b="1" kern="1200" dirty="0">
                <a:solidFill>
                  <a:schemeClr val="tx1"/>
                </a:solidFill>
                <a:effectLst/>
                <a:latin typeface="+mn-lt"/>
                <a:ea typeface="+mn-ea"/>
                <a:cs typeface="+mn-cs"/>
              </a:rPr>
              <a:t>Compile</a:t>
            </a:r>
            <a:r>
              <a:rPr lang="en-GB" sz="1200" kern="1200" dirty="0">
                <a:solidFill>
                  <a:schemeClr val="tx1"/>
                </a:solidFill>
                <a:effectLst/>
                <a:latin typeface="+mn-lt"/>
                <a:ea typeface="+mn-ea"/>
                <a:cs typeface="+mn-cs"/>
              </a:rPr>
              <a:t> – gather all the feedback data you want to </a:t>
            </a:r>
            <a:r>
              <a:rPr lang="en-GB" sz="1200" kern="1200" dirty="0" err="1">
                <a:solidFill>
                  <a:schemeClr val="tx1"/>
                </a:solidFill>
                <a:effectLst/>
                <a:latin typeface="+mn-lt"/>
                <a:ea typeface="+mn-ea"/>
                <a:cs typeface="+mn-cs"/>
              </a:rPr>
              <a:t>analyse</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Identify themes</a:t>
            </a:r>
            <a:r>
              <a:rPr lang="en-GB" sz="1200" kern="1200" dirty="0">
                <a:solidFill>
                  <a:schemeClr val="tx1"/>
                </a:solidFill>
                <a:effectLst/>
                <a:latin typeface="+mn-lt"/>
                <a:ea typeface="+mn-ea"/>
                <a:cs typeface="+mn-cs"/>
              </a:rPr>
              <a:t> – See which topics stand out</a:t>
            </a:r>
          </a:p>
          <a:p>
            <a:pPr lvl="0"/>
            <a:r>
              <a:rPr lang="en-GB" sz="1200" b="1" kern="1200" dirty="0">
                <a:solidFill>
                  <a:schemeClr val="tx1"/>
                </a:solidFill>
                <a:effectLst/>
                <a:latin typeface="+mn-lt"/>
                <a:ea typeface="+mn-ea"/>
                <a:cs typeface="+mn-cs"/>
              </a:rPr>
              <a:t>Disaggregate </a:t>
            </a:r>
            <a:r>
              <a:rPr lang="en-GB" sz="1200" kern="1200" dirty="0">
                <a:solidFill>
                  <a:schemeClr val="tx1"/>
                </a:solidFill>
                <a:effectLst/>
                <a:latin typeface="+mn-lt"/>
                <a:ea typeface="+mn-ea"/>
                <a:cs typeface="+mn-cs"/>
              </a:rPr>
              <a:t>– See if there are differences between locations, demographic groups, and feedback channels</a:t>
            </a:r>
          </a:p>
          <a:p>
            <a:pPr lvl="0"/>
            <a:r>
              <a:rPr lang="en-GB" sz="1200" b="1" kern="1200" dirty="0">
                <a:solidFill>
                  <a:schemeClr val="tx1"/>
                </a:solidFill>
                <a:effectLst/>
                <a:latin typeface="+mn-lt"/>
                <a:ea typeface="+mn-ea"/>
                <a:cs typeface="+mn-cs"/>
              </a:rPr>
              <a:t>Identify changes </a:t>
            </a:r>
            <a:r>
              <a:rPr lang="en-GB" sz="1200" kern="1200" dirty="0">
                <a:solidFill>
                  <a:schemeClr val="tx1"/>
                </a:solidFill>
                <a:effectLst/>
                <a:latin typeface="+mn-lt"/>
                <a:ea typeface="+mn-ea"/>
                <a:cs typeface="+mn-cs"/>
              </a:rPr>
              <a:t>– See if the data have changed</a:t>
            </a:r>
          </a:p>
          <a:p>
            <a:pPr lvl="0"/>
            <a:r>
              <a:rPr lang="en-GB" sz="1200" b="1" kern="1200" dirty="0">
                <a:solidFill>
                  <a:schemeClr val="tx1"/>
                </a:solidFill>
                <a:effectLst/>
                <a:latin typeface="+mn-lt"/>
                <a:ea typeface="+mn-ea"/>
                <a:cs typeface="+mn-cs"/>
              </a:rPr>
              <a:t>Triangulate </a:t>
            </a:r>
            <a:r>
              <a:rPr lang="en-GB" sz="1200" kern="1200" dirty="0">
                <a:solidFill>
                  <a:schemeClr val="tx1"/>
                </a:solidFill>
                <a:effectLst/>
                <a:latin typeface="+mn-lt"/>
                <a:ea typeface="+mn-ea"/>
                <a:cs typeface="+mn-cs"/>
              </a:rPr>
              <a:t>– See if other information sources confirm your findings and provide more insights</a:t>
            </a:r>
          </a:p>
          <a:p>
            <a:r>
              <a:rPr lang="en-GB" sz="1200" kern="1200" dirty="0">
                <a:solidFill>
                  <a:schemeClr val="tx1"/>
                </a:solidFill>
                <a:effectLst/>
                <a:latin typeface="+mn-lt"/>
                <a:ea typeface="+mn-ea"/>
                <a:cs typeface="+mn-cs"/>
              </a:rPr>
              <a:t>An important tool for </a:t>
            </a:r>
            <a:r>
              <a:rPr lang="en-GB" sz="1200" kern="1200" dirty="0" err="1">
                <a:solidFill>
                  <a:schemeClr val="tx1"/>
                </a:solidFill>
                <a:effectLst/>
                <a:latin typeface="+mn-lt"/>
                <a:ea typeface="+mn-ea"/>
                <a:cs typeface="+mn-cs"/>
              </a:rPr>
              <a:t>analysing</a:t>
            </a:r>
            <a:r>
              <a:rPr lang="en-GB" sz="1200" kern="1200" dirty="0">
                <a:solidFill>
                  <a:schemeClr val="tx1"/>
                </a:solidFill>
                <a:effectLst/>
                <a:latin typeface="+mn-lt"/>
                <a:ea typeface="+mn-ea"/>
                <a:cs typeface="+mn-cs"/>
              </a:rPr>
              <a:t> feedback are codes. Codes are key words or short phrases that we assign to feedback phrases that help us </a:t>
            </a:r>
            <a:r>
              <a:rPr lang="en-GB" sz="1200" kern="1200" dirty="0" err="1">
                <a:solidFill>
                  <a:schemeClr val="tx1"/>
                </a:solidFill>
                <a:effectLst/>
                <a:latin typeface="+mn-lt"/>
                <a:ea typeface="+mn-ea"/>
                <a:cs typeface="+mn-cs"/>
              </a:rPr>
              <a:t>organise</a:t>
            </a:r>
            <a:r>
              <a:rPr lang="en-GB" sz="1200" kern="1200" dirty="0">
                <a:solidFill>
                  <a:schemeClr val="tx1"/>
                </a:solidFill>
                <a:effectLst/>
                <a:latin typeface="+mn-lt"/>
                <a:ea typeface="+mn-ea"/>
                <a:cs typeface="+mn-cs"/>
              </a:rPr>
              <a:t> the feedback, understand the main themes and topics within it, and keep track of all the information so we don’t get overwhelmed. Having a coding system is important in feedback mechanisms because our data collection and analyses are ongoing.</a:t>
            </a:r>
          </a:p>
          <a:p>
            <a:pPr lvl="0"/>
            <a:endParaRPr lang="en-GB" sz="1200" kern="1200" dirty="0">
              <a:solidFill>
                <a:schemeClr val="tx1"/>
              </a:solidFill>
              <a:effectLst/>
              <a:latin typeface="+mn-lt"/>
              <a:ea typeface="+mn-ea"/>
              <a:cs typeface="+mn-cs"/>
            </a:endParaRPr>
          </a:p>
          <a:p>
            <a:pPr marL="0" lvl="0" indent="0" algn="l" rtl="0">
              <a:spcBef>
                <a:spcPts val="0"/>
              </a:spcBef>
              <a:spcAft>
                <a:spcPts val="0"/>
              </a:spcAft>
              <a:buNone/>
            </a:pPr>
            <a:endParaRPr lang="en-GB" dirty="0"/>
          </a:p>
          <a:p>
            <a:endParaRPr lang="fr-FR"/>
          </a:p>
        </p:txBody>
      </p:sp>
      <p:sp>
        <p:nvSpPr>
          <p:cNvPr id="4" name="Espace réservé du numéro de diapositive 3"/>
          <p:cNvSpPr>
            <a:spLocks noGrp="1"/>
          </p:cNvSpPr>
          <p:nvPr>
            <p:ph type="sldNum" sz="quarter" idx="5"/>
          </p:nvPr>
        </p:nvSpPr>
        <p:spPr/>
        <p:txBody>
          <a:bodyPr/>
          <a:lstStyle/>
          <a:p>
            <a:fld id="{1C31CB56-0F3F-C84B-AA86-8857D567A561}" type="slidenum">
              <a:rPr lang="fr-FR"/>
              <a:t>13</a:t>
            </a:fld>
            <a:endParaRPr lang="fr-FR"/>
          </a:p>
        </p:txBody>
      </p:sp>
    </p:spTree>
    <p:extLst>
      <p:ext uri="{BB962C8B-B14F-4D97-AF65-F5344CB8AC3E}">
        <p14:creationId xmlns:p14="http://schemas.microsoft.com/office/powerpoint/2010/main" val="864981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en-US" sz="1200" u="sng" kern="1200" dirty="0">
                <a:solidFill>
                  <a:schemeClr val="tx1"/>
                </a:solidFill>
                <a:effectLst/>
                <a:latin typeface="+mn-lt"/>
                <a:ea typeface="+mn-ea"/>
                <a:cs typeface="+mn-cs"/>
              </a:rPr>
              <a:t>Answers to the question:</a:t>
            </a:r>
          </a:p>
          <a:p>
            <a:r>
              <a:rPr lang="en-US" sz="1200" kern="1200" dirty="0">
                <a:solidFill>
                  <a:schemeClr val="tx1"/>
                </a:solidFill>
                <a:effectLst/>
                <a:latin typeface="+mn-lt"/>
                <a:ea typeface="+mn-ea"/>
                <a:cs typeface="+mn-cs"/>
              </a:rPr>
              <a:t>Coding can be done in various ways, including:</a:t>
            </a:r>
          </a:p>
          <a:p>
            <a:pPr lvl="0"/>
            <a:r>
              <a:rPr lang="en-US" sz="1200" b="1" kern="1200" dirty="0">
                <a:solidFill>
                  <a:schemeClr val="tx1"/>
                </a:solidFill>
                <a:effectLst/>
                <a:latin typeface="+mn-lt"/>
                <a:ea typeface="+mn-ea"/>
                <a:cs typeface="+mn-cs"/>
              </a:rPr>
              <a:t>Hand-writing the codes</a:t>
            </a:r>
            <a:r>
              <a:rPr lang="en-US" sz="1200" kern="1200" dirty="0">
                <a:solidFill>
                  <a:schemeClr val="tx1"/>
                </a:solidFill>
                <a:effectLst/>
                <a:latin typeface="+mn-lt"/>
                <a:ea typeface="+mn-ea"/>
                <a:cs typeface="+mn-cs"/>
              </a:rPr>
              <a:t> beside text in hand-written forms or logs</a:t>
            </a:r>
          </a:p>
          <a:p>
            <a:pPr lvl="0"/>
            <a:r>
              <a:rPr lang="en-US" sz="1200" kern="1200" dirty="0">
                <a:solidFill>
                  <a:schemeClr val="tx1"/>
                </a:solidFill>
                <a:effectLst/>
                <a:latin typeface="+mn-lt"/>
                <a:ea typeface="+mn-ea"/>
                <a:cs typeface="+mn-cs"/>
              </a:rPr>
              <a:t>Using </a:t>
            </a:r>
            <a:r>
              <a:rPr lang="en-US" sz="1200" b="1" kern="1200" dirty="0">
                <a:solidFill>
                  <a:schemeClr val="tx1"/>
                </a:solidFill>
                <a:effectLst/>
                <a:latin typeface="+mn-lt"/>
                <a:ea typeface="+mn-ea"/>
                <a:cs typeface="+mn-cs"/>
              </a:rPr>
              <a:t>post-its, flipchart posters, or chalk on a board</a:t>
            </a:r>
            <a:r>
              <a:rPr lang="en-US" sz="1200" kern="1200" dirty="0">
                <a:solidFill>
                  <a:schemeClr val="tx1"/>
                </a:solidFill>
                <a:effectLst/>
                <a:latin typeface="+mn-lt"/>
                <a:ea typeface="+mn-ea"/>
                <a:cs typeface="+mn-cs"/>
              </a:rPr>
              <a:t> to </a:t>
            </a:r>
            <a:r>
              <a:rPr lang="en-US" sz="1200" kern="1200" dirty="0" err="1">
                <a:solidFill>
                  <a:schemeClr val="tx1"/>
                </a:solidFill>
                <a:effectLst/>
                <a:latin typeface="+mn-lt"/>
                <a:ea typeface="+mn-ea"/>
                <a:cs typeface="+mn-cs"/>
              </a:rPr>
              <a:t>organise</a:t>
            </a:r>
            <a:r>
              <a:rPr lang="en-US" sz="1200" kern="1200" dirty="0">
                <a:solidFill>
                  <a:schemeClr val="tx1"/>
                </a:solidFill>
                <a:effectLst/>
                <a:latin typeface="+mn-lt"/>
                <a:ea typeface="+mn-ea"/>
                <a:cs typeface="+mn-cs"/>
              </a:rPr>
              <a:t> and group statements relating to different topics</a:t>
            </a:r>
          </a:p>
          <a:p>
            <a:pPr lvl="0"/>
            <a:r>
              <a:rPr lang="en-US" sz="1200" kern="1200" dirty="0">
                <a:solidFill>
                  <a:schemeClr val="tx1"/>
                </a:solidFill>
                <a:effectLst/>
                <a:latin typeface="+mn-lt"/>
                <a:ea typeface="+mn-ea"/>
                <a:cs typeface="+mn-cs"/>
              </a:rPr>
              <a:t>Using a </a:t>
            </a:r>
            <a:r>
              <a:rPr lang="en-US" sz="1200" b="1" kern="1200" dirty="0">
                <a:solidFill>
                  <a:schemeClr val="tx1"/>
                </a:solidFill>
                <a:effectLst/>
                <a:latin typeface="+mn-lt"/>
                <a:ea typeface="+mn-ea"/>
                <a:cs typeface="+mn-cs"/>
              </a:rPr>
              <a:t>table in a word processing program</a:t>
            </a:r>
            <a:r>
              <a:rPr lang="en-US" sz="1200" kern="1200" dirty="0">
                <a:solidFill>
                  <a:schemeClr val="tx1"/>
                </a:solidFill>
                <a:effectLst/>
                <a:latin typeface="+mn-lt"/>
                <a:ea typeface="+mn-ea"/>
                <a:cs typeface="+mn-cs"/>
              </a:rPr>
              <a:t> and placing codes in a column next to each feedback comment</a:t>
            </a:r>
          </a:p>
          <a:p>
            <a:pPr lvl="0"/>
            <a:r>
              <a:rPr lang="en-US" sz="1200" kern="1200" dirty="0">
                <a:solidFill>
                  <a:schemeClr val="tx1"/>
                </a:solidFill>
                <a:effectLst/>
                <a:latin typeface="+mn-lt"/>
                <a:ea typeface="+mn-ea"/>
                <a:cs typeface="+mn-cs"/>
              </a:rPr>
              <a:t>Adding all comments to an </a:t>
            </a:r>
            <a:r>
              <a:rPr lang="en-US" sz="1200" b="1" kern="1200" dirty="0">
                <a:solidFill>
                  <a:schemeClr val="tx1"/>
                </a:solidFill>
                <a:effectLst/>
                <a:latin typeface="+mn-lt"/>
                <a:ea typeface="+mn-ea"/>
                <a:cs typeface="+mn-cs"/>
              </a:rPr>
              <a:t>Excel spreadsheet </a:t>
            </a:r>
            <a:r>
              <a:rPr lang="en-US" sz="1200" kern="1200" dirty="0">
                <a:solidFill>
                  <a:schemeClr val="tx1"/>
                </a:solidFill>
                <a:effectLst/>
                <a:latin typeface="+mn-lt"/>
                <a:ea typeface="+mn-ea"/>
                <a:cs typeface="+mn-cs"/>
              </a:rPr>
              <a:t>and adding the codes in separate columns. Using “dropdown menus” can facilitate the coding process. </a:t>
            </a:r>
          </a:p>
          <a:p>
            <a:pPr lvl="0"/>
            <a:r>
              <a:rPr lang="en-US" sz="1200" kern="1200" dirty="0">
                <a:solidFill>
                  <a:schemeClr val="tx1"/>
                </a:solidFill>
                <a:effectLst/>
                <a:latin typeface="+mn-lt"/>
                <a:ea typeface="+mn-ea"/>
                <a:cs typeface="+mn-cs"/>
              </a:rPr>
              <a:t>Use </a:t>
            </a:r>
            <a:r>
              <a:rPr lang="en-US" sz="1200" b="1" kern="1200" dirty="0">
                <a:solidFill>
                  <a:schemeClr val="tx1"/>
                </a:solidFill>
                <a:effectLst/>
                <a:latin typeface="+mn-lt"/>
                <a:ea typeface="+mn-ea"/>
                <a:cs typeface="+mn-cs"/>
              </a:rPr>
              <a:t>qualitative data analysis software</a:t>
            </a:r>
            <a:r>
              <a:rPr lang="en-US" sz="1200" kern="1200" dirty="0">
                <a:solidFill>
                  <a:schemeClr val="tx1"/>
                </a:solidFill>
                <a:effectLst/>
                <a:latin typeface="+mn-lt"/>
                <a:ea typeface="+mn-ea"/>
                <a:cs typeface="+mn-cs"/>
              </a:rPr>
              <a:t> (e.g., NVivo, </a:t>
            </a:r>
            <a:r>
              <a:rPr lang="en-US" sz="1200" kern="1200" dirty="0" err="1">
                <a:solidFill>
                  <a:schemeClr val="tx1"/>
                </a:solidFill>
                <a:effectLst/>
                <a:latin typeface="+mn-lt"/>
                <a:ea typeface="+mn-ea"/>
                <a:cs typeface="+mn-cs"/>
              </a:rPr>
              <a:t>MaxQDA</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Using </a:t>
            </a:r>
            <a:r>
              <a:rPr lang="en-US" sz="1200" b="1" kern="1200" dirty="0">
                <a:solidFill>
                  <a:schemeClr val="tx1"/>
                </a:solidFill>
                <a:effectLst/>
                <a:latin typeface="+mn-lt"/>
                <a:ea typeface="+mn-ea"/>
                <a:cs typeface="+mn-cs"/>
              </a:rPr>
              <a:t>machine learning</a:t>
            </a:r>
            <a:r>
              <a:rPr lang="en-US" sz="1200" kern="1200" dirty="0">
                <a:solidFill>
                  <a:schemeClr val="tx1"/>
                </a:solidFill>
                <a:effectLst/>
                <a:latin typeface="+mn-lt"/>
                <a:ea typeface="+mn-ea"/>
                <a:cs typeface="+mn-cs"/>
              </a:rPr>
              <a:t> to automatically assign codes to different feedback comments.</a:t>
            </a:r>
            <a:r>
              <a:rPr lang="en-US" dirty="0">
                <a:effectLst/>
              </a:rPr>
              <a:t> </a:t>
            </a:r>
            <a:endParaRPr lang="en-US" sz="1200" u="sng" kern="1200" dirty="0">
              <a:solidFill>
                <a:schemeClr val="tx1"/>
              </a:solidFill>
              <a:effectLst/>
              <a:latin typeface="+mn-lt"/>
              <a:ea typeface="+mn-ea"/>
              <a:cs typeface="+mn-cs"/>
            </a:endParaRPr>
          </a:p>
          <a:p>
            <a:pPr marL="0" lvl="0" indent="0" algn="l" rtl="0">
              <a:spcBef>
                <a:spcPts val="0"/>
              </a:spcBef>
              <a:spcAft>
                <a:spcPts val="0"/>
              </a:spcAft>
              <a:buNone/>
            </a:pPr>
            <a:endParaRPr lang="en-US"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14</a:t>
            </a:fld>
            <a:endParaRPr lang="fr-FR"/>
          </a:p>
        </p:txBody>
      </p:sp>
    </p:spTree>
    <p:extLst>
      <p:ext uri="{BB962C8B-B14F-4D97-AF65-F5344CB8AC3E}">
        <p14:creationId xmlns:p14="http://schemas.microsoft.com/office/powerpoint/2010/main" val="2353990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dirty="0">
                <a:solidFill>
                  <a:schemeClr val="tx1"/>
                </a:solidFill>
                <a:effectLst/>
                <a:latin typeface="+mn-lt"/>
                <a:ea typeface="+mn-ea"/>
                <a:cs typeface="+mn-cs"/>
              </a:rPr>
              <a:t>When you are coding, you will need to list the codes in a </a:t>
            </a:r>
            <a:r>
              <a:rPr lang="en-US" sz="1200" b="1" kern="1200" dirty="0">
                <a:solidFill>
                  <a:schemeClr val="tx1"/>
                </a:solidFill>
                <a:effectLst/>
                <a:latin typeface="+mn-lt"/>
                <a:ea typeface="+mn-ea"/>
                <a:cs typeface="+mn-cs"/>
              </a:rPr>
              <a:t>coding framework</a:t>
            </a:r>
            <a:r>
              <a:rPr lang="en-US" sz="1200" kern="1200" dirty="0">
                <a:solidFill>
                  <a:schemeClr val="tx1"/>
                </a:solidFill>
                <a:effectLst/>
                <a:latin typeface="+mn-lt"/>
                <a:ea typeface="+mn-ea"/>
                <a:cs typeface="+mn-cs"/>
              </a:rPr>
              <a:t>. If you have a lot of codes, it might help to </a:t>
            </a:r>
            <a:r>
              <a:rPr lang="en-US" sz="1200" kern="1200" dirty="0" err="1">
                <a:solidFill>
                  <a:schemeClr val="tx1"/>
                </a:solidFill>
                <a:effectLst/>
                <a:latin typeface="+mn-lt"/>
                <a:ea typeface="+mn-ea"/>
                <a:cs typeface="+mn-cs"/>
              </a:rPr>
              <a:t>categorise</a:t>
            </a:r>
            <a:r>
              <a:rPr lang="en-US" sz="1200" kern="1200" dirty="0">
                <a:solidFill>
                  <a:schemeClr val="tx1"/>
                </a:solidFill>
                <a:effectLst/>
                <a:latin typeface="+mn-lt"/>
                <a:ea typeface="+mn-ea"/>
                <a:cs typeface="+mn-cs"/>
              </a:rPr>
              <a:t> these codes. See what makes sense based on your data collection tools. It’s also important to define your codes in a </a:t>
            </a:r>
            <a:r>
              <a:rPr lang="en-US" sz="1200" b="1" kern="1200" dirty="0">
                <a:solidFill>
                  <a:schemeClr val="tx1"/>
                </a:solidFill>
                <a:effectLst/>
                <a:latin typeface="+mn-lt"/>
                <a:ea typeface="+mn-ea"/>
                <a:cs typeface="+mn-cs"/>
              </a:rPr>
              <a:t>codebook</a:t>
            </a:r>
            <a:r>
              <a:rPr lang="en-US" sz="1200" kern="1200" dirty="0">
                <a:solidFill>
                  <a:schemeClr val="tx1"/>
                </a:solidFill>
                <a:effectLst/>
                <a:latin typeface="+mn-lt"/>
                <a:ea typeface="+mn-ea"/>
                <a:cs typeface="+mn-cs"/>
              </a:rPr>
              <a:t>, to help you keep track and so others can also understand and apply the codes.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coding framework presents the hierarchy of codes and how they are grouped into categories under the different types of feedback.</a:t>
            </a:r>
            <a:r>
              <a:rPr lang="en-US" dirty="0">
                <a:effectLst/>
              </a:rPr>
              <a:t> </a:t>
            </a:r>
            <a:endParaRPr lang="en-US"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15</a:t>
            </a:fld>
            <a:endParaRPr lang="fr-FR"/>
          </a:p>
        </p:txBody>
      </p:sp>
    </p:spTree>
    <p:extLst>
      <p:ext uri="{BB962C8B-B14F-4D97-AF65-F5344CB8AC3E}">
        <p14:creationId xmlns:p14="http://schemas.microsoft.com/office/powerpoint/2010/main" val="4002530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dirty="0">
                <a:solidFill>
                  <a:schemeClr val="tx1"/>
                </a:solidFill>
                <a:effectLst/>
                <a:latin typeface="+mn-lt"/>
                <a:ea typeface="+mn-ea"/>
                <a:cs typeface="+mn-cs"/>
              </a:rPr>
              <a:t>A codebook describes the different types, categories and codes and explains how to use them. It is the reference document for everyone using the coding frame and ensures everyone codes the data the same way. </a:t>
            </a:r>
          </a:p>
        </p:txBody>
      </p:sp>
      <p:sp>
        <p:nvSpPr>
          <p:cNvPr id="4" name="Espace réservé du numéro de diapositive 3"/>
          <p:cNvSpPr>
            <a:spLocks noGrp="1"/>
          </p:cNvSpPr>
          <p:nvPr>
            <p:ph type="sldNum" sz="quarter" idx="5"/>
          </p:nvPr>
        </p:nvSpPr>
        <p:spPr/>
        <p:txBody>
          <a:bodyPr/>
          <a:lstStyle/>
          <a:p>
            <a:fld id="{1C31CB56-0F3F-C84B-AA86-8857D567A561}" type="slidenum">
              <a:rPr lang="fr-FR"/>
              <a:t>16</a:t>
            </a:fld>
            <a:endParaRPr lang="fr-FR"/>
          </a:p>
        </p:txBody>
      </p:sp>
    </p:spTree>
    <p:extLst>
      <p:ext uri="{BB962C8B-B14F-4D97-AF65-F5344CB8AC3E}">
        <p14:creationId xmlns:p14="http://schemas.microsoft.com/office/powerpoint/2010/main" val="747270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dirty="0">
                <a:solidFill>
                  <a:schemeClr val="tx1"/>
                </a:solidFill>
                <a:effectLst/>
                <a:latin typeface="+mn-lt"/>
                <a:ea typeface="+mn-ea"/>
                <a:cs typeface="+mn-cs"/>
              </a:rPr>
              <a:t>One way to organize feedback is by type. “Types” of feedback include:</a:t>
            </a:r>
          </a:p>
          <a:p>
            <a:r>
              <a:rPr lang="en-US" sz="1200" b="1" kern="1200" dirty="0">
                <a:solidFill>
                  <a:schemeClr val="tx1"/>
                </a:solidFill>
                <a:effectLst/>
                <a:latin typeface="+mn-lt"/>
                <a:ea typeface="+mn-ea"/>
                <a:cs typeface="+mn-cs"/>
              </a:rPr>
              <a:t>Questions</a:t>
            </a:r>
            <a:r>
              <a:rPr lang="en-US" sz="1200" kern="1200" dirty="0">
                <a:solidFill>
                  <a:schemeClr val="tx1"/>
                </a:solidFill>
                <a:effectLst/>
                <a:latin typeface="+mn-lt"/>
                <a:ea typeface="+mn-ea"/>
                <a:cs typeface="+mn-cs"/>
              </a:rPr>
              <a:t> – Can show what communities need to know and help you to identify information gaps. </a:t>
            </a:r>
            <a:br>
              <a:rPr lang="en-US" sz="1200" kern="1200" dirty="0">
                <a:solidFill>
                  <a:schemeClr val="tx1"/>
                </a:solidFill>
                <a:effectLst/>
                <a:latin typeface="+mn-lt"/>
                <a:ea typeface="+mn-ea"/>
                <a:cs typeface="+mn-cs"/>
              </a:rPr>
            </a:br>
            <a:r>
              <a:rPr lang="en-US" sz="1200" i="1" kern="1200" dirty="0">
                <a:solidFill>
                  <a:schemeClr val="tx1"/>
                </a:solidFill>
                <a:effectLst/>
                <a:latin typeface="+mn-lt"/>
                <a:ea typeface="+mn-ea"/>
                <a:cs typeface="+mn-cs"/>
              </a:rPr>
              <a:t>Example: How can I keep my family safe?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Suggestions or requests</a:t>
            </a:r>
            <a:r>
              <a:rPr lang="en-US" sz="1200" kern="1200" dirty="0">
                <a:solidFill>
                  <a:schemeClr val="tx1"/>
                </a:solidFill>
                <a:effectLst/>
                <a:latin typeface="+mn-lt"/>
                <a:ea typeface="+mn-ea"/>
                <a:cs typeface="+mn-cs"/>
              </a:rPr>
              <a:t> – Can tell you what communities think needs to be done about specific issues and what you could do better or differently. </a:t>
            </a:r>
          </a:p>
          <a:p>
            <a:r>
              <a:rPr lang="en-US" sz="1200" i="1" kern="1200" dirty="0">
                <a:solidFill>
                  <a:schemeClr val="tx1"/>
                </a:solidFill>
                <a:effectLst/>
                <a:latin typeface="+mn-lt"/>
                <a:ea typeface="+mn-ea"/>
                <a:cs typeface="+mn-cs"/>
              </a:rPr>
              <a:t>Example: We want to be consulted before you decide what will be done.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Observations, beliefs, and perceptions</a:t>
            </a:r>
            <a:r>
              <a:rPr lang="en-US" sz="1200" kern="1200" dirty="0">
                <a:solidFill>
                  <a:schemeClr val="tx1"/>
                </a:solidFill>
                <a:effectLst/>
                <a:latin typeface="+mn-lt"/>
                <a:ea typeface="+mn-ea"/>
                <a:cs typeface="+mn-cs"/>
              </a:rPr>
              <a:t> – Can show how communities understand and </a:t>
            </a:r>
            <a:r>
              <a:rPr lang="en-US" sz="1200" kern="1200" dirty="0" err="1">
                <a:solidFill>
                  <a:schemeClr val="tx1"/>
                </a:solidFill>
                <a:effectLst/>
                <a:latin typeface="+mn-lt"/>
                <a:ea typeface="+mn-ea"/>
                <a:cs typeface="+mn-cs"/>
              </a:rPr>
              <a:t>analyse</a:t>
            </a:r>
            <a:r>
              <a:rPr lang="en-US" sz="1200" kern="1200" dirty="0">
                <a:solidFill>
                  <a:schemeClr val="tx1"/>
                </a:solidFill>
                <a:effectLst/>
                <a:latin typeface="+mn-lt"/>
                <a:ea typeface="+mn-ea"/>
                <a:cs typeface="+mn-cs"/>
              </a:rPr>
              <a:t> their situation. This includes beliefs that may be labelled as “</a:t>
            </a:r>
            <a:r>
              <a:rPr lang="en-US" sz="1200" kern="1200" dirty="0" err="1">
                <a:solidFill>
                  <a:schemeClr val="tx1"/>
                </a:solidFill>
                <a:effectLst/>
                <a:latin typeface="+mn-lt"/>
                <a:ea typeface="+mn-ea"/>
                <a:cs typeface="+mn-cs"/>
              </a:rPr>
              <a:t>rumours</a:t>
            </a:r>
            <a:r>
              <a:rPr lang="en-US" sz="1200" kern="1200" dirty="0">
                <a:solidFill>
                  <a:schemeClr val="tx1"/>
                </a:solidFill>
                <a:effectLst/>
                <a:latin typeface="+mn-lt"/>
                <a:ea typeface="+mn-ea"/>
                <a:cs typeface="+mn-cs"/>
              </a:rPr>
              <a:t>”, superstitions or gossip. Note that these labels can be </a:t>
            </a:r>
            <a:r>
              <a:rPr lang="en-US" sz="1200" kern="1200" dirty="0" err="1">
                <a:solidFill>
                  <a:schemeClr val="tx1"/>
                </a:solidFill>
                <a:effectLst/>
                <a:latin typeface="+mn-lt"/>
                <a:ea typeface="+mn-ea"/>
                <a:cs typeface="+mn-cs"/>
              </a:rPr>
              <a:t>stigmatising</a:t>
            </a:r>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Examples: People in our communities don’t want to be vaccinated; Ebola is caused by witchcraft.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Encouragement and praise</a:t>
            </a:r>
            <a:r>
              <a:rPr lang="en-US" sz="1200" kern="1200" dirty="0">
                <a:solidFill>
                  <a:schemeClr val="tx1"/>
                </a:solidFill>
                <a:effectLst/>
                <a:latin typeface="+mn-lt"/>
                <a:ea typeface="+mn-ea"/>
                <a:cs typeface="+mn-cs"/>
              </a:rPr>
              <a:t> – Can tell you what communities appreciate and think should be continued, confirming if you are moving in the right direction. </a:t>
            </a:r>
          </a:p>
          <a:p>
            <a:r>
              <a:rPr lang="en-US" sz="1200" i="1" kern="1200" dirty="0">
                <a:solidFill>
                  <a:schemeClr val="tx1"/>
                </a:solidFill>
                <a:effectLst/>
                <a:latin typeface="+mn-lt"/>
                <a:ea typeface="+mn-ea"/>
                <a:cs typeface="+mn-cs"/>
              </a:rPr>
              <a:t>Example: Thanks for visiting us and discussing with us.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Report of concerns or incidents</a:t>
            </a:r>
            <a:r>
              <a:rPr lang="en-US" sz="1200" kern="1200" dirty="0">
                <a:solidFill>
                  <a:schemeClr val="tx1"/>
                </a:solidFill>
                <a:effectLst/>
                <a:latin typeface="+mn-lt"/>
                <a:ea typeface="+mn-ea"/>
                <a:cs typeface="+mn-cs"/>
              </a:rPr>
              <a:t> – These are comments about specific issues which might need to be handled on an individual basis. </a:t>
            </a:r>
          </a:p>
          <a:p>
            <a:r>
              <a:rPr lang="en-US" sz="1200" i="1" kern="1200" dirty="0">
                <a:solidFill>
                  <a:schemeClr val="tx1"/>
                </a:solidFill>
                <a:effectLst/>
                <a:latin typeface="+mn-lt"/>
                <a:ea typeface="+mn-ea"/>
                <a:cs typeface="+mn-cs"/>
              </a:rPr>
              <a:t>Example: I have not received my cash transfer for this month.</a:t>
            </a:r>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1C31CB56-0F3F-C84B-AA86-8857D567A561}" type="slidenum">
              <a:rPr lang="fr-FR"/>
              <a:t>17</a:t>
            </a:fld>
            <a:endParaRPr lang="fr-FR"/>
          </a:p>
        </p:txBody>
      </p:sp>
    </p:spTree>
    <p:extLst>
      <p:ext uri="{BB962C8B-B14F-4D97-AF65-F5344CB8AC3E}">
        <p14:creationId xmlns:p14="http://schemas.microsoft.com/office/powerpoint/2010/main" val="2135438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en-US" i="1" dirty="0"/>
              <a:t>Where can I register for receiving assistance?</a:t>
            </a:r>
            <a:r>
              <a:rPr lang="en-US" dirty="0"/>
              <a:t> (answer: question)</a:t>
            </a:r>
          </a:p>
          <a:p>
            <a:pPr lvl="0"/>
            <a:r>
              <a:rPr lang="en-US" i="1" dirty="0"/>
              <a:t>The earthquake is a revenge of the gods.</a:t>
            </a:r>
            <a:r>
              <a:rPr lang="en-US" dirty="0"/>
              <a:t> (answer: observation, belief and perception)</a:t>
            </a:r>
          </a:p>
          <a:p>
            <a:pPr lvl="0"/>
            <a:r>
              <a:rPr lang="en-US" i="1" dirty="0"/>
              <a:t>The latrines in our sector are broken and need to be fixed.</a:t>
            </a:r>
            <a:r>
              <a:rPr lang="en-US" dirty="0"/>
              <a:t> (answer: report of concern or incident)</a:t>
            </a:r>
          </a:p>
          <a:p>
            <a:pPr lvl="0"/>
            <a:r>
              <a:rPr lang="en-US" i="1" dirty="0"/>
              <a:t>We love the radio shows, keep up the good work! </a:t>
            </a:r>
            <a:r>
              <a:rPr lang="en-US" dirty="0"/>
              <a:t>(answer: encouragement and praise)</a:t>
            </a:r>
          </a:p>
          <a:p>
            <a:pPr lvl="0"/>
            <a:r>
              <a:rPr lang="en-US" i="1" dirty="0"/>
              <a:t>You should provide us with face masks.</a:t>
            </a:r>
            <a:r>
              <a:rPr lang="en-US" dirty="0"/>
              <a:t> (answer: suggestion or request)</a:t>
            </a:r>
          </a:p>
          <a:p>
            <a:pPr marL="0" lvl="0" indent="0" algn="l" rtl="0">
              <a:spcBef>
                <a:spcPts val="0"/>
              </a:spcBef>
              <a:spcAft>
                <a:spcPts val="0"/>
              </a:spcAft>
              <a:buNone/>
            </a:pPr>
            <a:endParaRPr lang="en-US"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18</a:t>
            </a:fld>
            <a:endParaRPr lang="fr-FR"/>
          </a:p>
        </p:txBody>
      </p:sp>
    </p:spTree>
    <p:extLst>
      <p:ext uri="{BB962C8B-B14F-4D97-AF65-F5344CB8AC3E}">
        <p14:creationId xmlns:p14="http://schemas.microsoft.com/office/powerpoint/2010/main" val="877789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dirty="0">
                <a:solidFill>
                  <a:schemeClr val="tx1"/>
                </a:solidFill>
                <a:effectLst/>
                <a:latin typeface="+mn-lt"/>
                <a:ea typeface="+mn-ea"/>
                <a:cs typeface="+mn-cs"/>
              </a:rPr>
              <a:t>For more detailed analysis steps, for open feedback data, see session 4.4 and 4.6. For structured feedback like perception surveys, see sessions 4.3, 4.5 and 4.7. See also the IFRC </a:t>
            </a:r>
            <a:r>
              <a:rPr lang="en-US" sz="1200" kern="1200">
                <a:solidFill>
                  <a:schemeClr val="tx1"/>
                </a:solidFill>
                <a:effectLst/>
                <a:latin typeface="+mn-lt"/>
                <a:ea typeface="+mn-ea"/>
                <a:cs typeface="+mn-cs"/>
              </a:rPr>
              <a:t>Feedback Kit, </a:t>
            </a:r>
            <a:r>
              <a:rPr lang="en-US" sz="1200" kern="1200" dirty="0">
                <a:solidFill>
                  <a:schemeClr val="tx1"/>
                </a:solidFill>
                <a:effectLst/>
                <a:latin typeface="+mn-lt"/>
                <a:ea typeface="+mn-ea"/>
                <a:cs typeface="+mn-cs"/>
              </a:rPr>
              <a:t>Modules 3 and 4.</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Different approaches for analysis can include:</a:t>
            </a:r>
          </a:p>
          <a:p>
            <a:pPr lvl="1"/>
            <a:r>
              <a:rPr lang="en-GB" sz="1200" kern="1200" dirty="0">
                <a:solidFill>
                  <a:schemeClr val="tx1"/>
                </a:solidFill>
                <a:effectLst/>
                <a:latin typeface="+mn-lt"/>
                <a:ea typeface="+mn-ea"/>
                <a:cs typeface="+mn-cs"/>
              </a:rPr>
              <a:t>Looking at specific topics or feedback cases like an event or emerging issue in the community</a:t>
            </a:r>
            <a:endParaRPr lang="en-US"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Compile feedback from different locations or from different channels</a:t>
            </a:r>
            <a:endParaRPr lang="en-US"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Stakeholder-driven or community-led analysis</a:t>
            </a:r>
          </a:p>
          <a:p>
            <a:pPr lvl="1"/>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Analytical framework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 analytical framework is a way to </a:t>
            </a:r>
            <a:r>
              <a:rPr lang="en-US" sz="1200" kern="1200" dirty="0" err="1">
                <a:solidFill>
                  <a:schemeClr val="tx1"/>
                </a:solidFill>
                <a:effectLst/>
                <a:latin typeface="+mn-lt"/>
                <a:ea typeface="+mn-ea"/>
                <a:cs typeface="+mn-cs"/>
              </a:rPr>
              <a:t>organise</a:t>
            </a:r>
            <a:r>
              <a:rPr lang="en-US" sz="1200" kern="1200" dirty="0">
                <a:solidFill>
                  <a:schemeClr val="tx1"/>
                </a:solidFill>
                <a:effectLst/>
                <a:latin typeface="+mn-lt"/>
                <a:ea typeface="+mn-ea"/>
                <a:cs typeface="+mn-cs"/>
              </a:rPr>
              <a:t> information about key areas of an issue or emergency. It supports planning and </a:t>
            </a:r>
            <a:r>
              <a:rPr lang="en-US" sz="1200" kern="1200" dirty="0" err="1">
                <a:solidFill>
                  <a:schemeClr val="tx1"/>
                </a:solidFill>
                <a:effectLst/>
                <a:latin typeface="+mn-lt"/>
                <a:ea typeface="+mn-ea"/>
                <a:cs typeface="+mn-cs"/>
              </a:rPr>
              <a:t>strategising</a:t>
            </a:r>
            <a:r>
              <a:rPr lang="en-US" sz="1200" kern="1200" dirty="0">
                <a:solidFill>
                  <a:schemeClr val="tx1"/>
                </a:solidFill>
                <a:effectLst/>
                <a:latin typeface="+mn-lt"/>
                <a:ea typeface="+mn-ea"/>
                <a:cs typeface="+mn-cs"/>
              </a:rPr>
              <a:t>, collaboration, triangulation of various data sources, and gives an overview of the information available. An analytical framework </a:t>
            </a:r>
            <a:r>
              <a:rPr lang="en-US" sz="1200" kern="1200" dirty="0" err="1">
                <a:solidFill>
                  <a:schemeClr val="tx1"/>
                </a:solidFill>
                <a:effectLst/>
                <a:latin typeface="+mn-lt"/>
                <a:ea typeface="+mn-ea"/>
                <a:cs typeface="+mn-cs"/>
              </a:rPr>
              <a:t>categorises</a:t>
            </a:r>
            <a:r>
              <a:rPr lang="en-US" sz="1200" kern="1200" dirty="0">
                <a:solidFill>
                  <a:schemeClr val="tx1"/>
                </a:solidFill>
                <a:effectLst/>
                <a:latin typeface="+mn-lt"/>
                <a:ea typeface="+mn-ea"/>
                <a:cs typeface="+mn-cs"/>
              </a:rPr>
              <a:t> all the available information and helps foster collaboration across different teams and break down silos to increase effectiveness. Community feedback codes can map onto the analytical framework. It’s important for an analytical framework to be updated regularly to include emerging and existing community feedback topics.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Saturation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a:t>
            </a:r>
            <a:r>
              <a:rPr lang="en-US" sz="1200" kern="1200" dirty="0" err="1">
                <a:solidFill>
                  <a:schemeClr val="tx1"/>
                </a:solidFill>
                <a:effectLst/>
                <a:latin typeface="+mn-lt"/>
                <a:ea typeface="+mn-ea"/>
                <a:cs typeface="+mn-cs"/>
              </a:rPr>
              <a:t>analysing</a:t>
            </a:r>
            <a:r>
              <a:rPr lang="en-US" sz="1200" kern="1200" dirty="0">
                <a:solidFill>
                  <a:schemeClr val="tx1"/>
                </a:solidFill>
                <a:effectLst/>
                <a:latin typeface="+mn-lt"/>
                <a:ea typeface="+mn-ea"/>
                <a:cs typeface="+mn-cs"/>
              </a:rPr>
              <a:t> community feedback, you may start to hear the same message many times. This could be a sign of saturation, which a point in the qualitative research process when gathering and </a:t>
            </a:r>
            <a:r>
              <a:rPr lang="en-US" sz="1200" kern="1200" dirty="0" err="1">
                <a:solidFill>
                  <a:schemeClr val="tx1"/>
                </a:solidFill>
                <a:effectLst/>
                <a:latin typeface="+mn-lt"/>
                <a:ea typeface="+mn-ea"/>
                <a:cs typeface="+mn-cs"/>
              </a:rPr>
              <a:t>analysing</a:t>
            </a:r>
            <a:r>
              <a:rPr lang="en-US" sz="1200" kern="1200" dirty="0">
                <a:solidFill>
                  <a:schemeClr val="tx1"/>
                </a:solidFill>
                <a:effectLst/>
                <a:latin typeface="+mn-lt"/>
                <a:ea typeface="+mn-ea"/>
                <a:cs typeface="+mn-cs"/>
              </a:rPr>
              <a:t> more data doesn’t lead to any new insights. When you reach this point, it’s important to revisit your data collection strategy with your team of data collectors to decide if you can scale back your data collection, or if there are data collection or quality issues (such as biases or errors).</a:t>
            </a:r>
          </a:p>
          <a:p>
            <a:endParaRPr lang="en-US"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19</a:t>
            </a:fld>
            <a:endParaRPr lang="fr-FR"/>
          </a:p>
        </p:txBody>
      </p:sp>
    </p:spTree>
    <p:extLst>
      <p:ext uri="{BB962C8B-B14F-4D97-AF65-F5344CB8AC3E}">
        <p14:creationId xmlns:p14="http://schemas.microsoft.com/office/powerpoint/2010/main" val="2405095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Explore the </a:t>
            </a:r>
            <a:r>
              <a:rPr lang="en-US" sz="1200" u="sng" kern="1200" dirty="0">
                <a:solidFill>
                  <a:schemeClr val="tx1"/>
                </a:solidFill>
                <a:effectLst/>
                <a:latin typeface="+mn-lt"/>
                <a:ea typeface="+mn-ea"/>
                <a:cs typeface="+mn-cs"/>
                <a:hlinkClick r:id="rId3"/>
              </a:rPr>
              <a:t>Template coding framework and codebook</a:t>
            </a:r>
            <a:r>
              <a:rPr lang="en-US" sz="1200" kern="1200" dirty="0">
                <a:solidFill>
                  <a:schemeClr val="tx1"/>
                </a:solidFill>
                <a:effectLst/>
                <a:latin typeface="+mn-lt"/>
                <a:ea typeface="+mn-ea"/>
                <a:cs typeface="+mn-cs"/>
              </a:rPr>
              <a:t> from the IFRC Feedback Kit together. From the </a:t>
            </a:r>
            <a:r>
              <a:rPr lang="en-US" sz="1200" i="1" kern="1200" dirty="0">
                <a:solidFill>
                  <a:schemeClr val="tx1"/>
                </a:solidFill>
                <a:effectLst/>
                <a:latin typeface="+mn-lt"/>
                <a:ea typeface="+mn-ea"/>
                <a:cs typeface="+mn-cs"/>
              </a:rPr>
              <a:t>Template codebook</a:t>
            </a:r>
            <a:r>
              <a:rPr lang="en-US" sz="1200" kern="1200" dirty="0">
                <a:solidFill>
                  <a:schemeClr val="tx1"/>
                </a:solidFill>
                <a:effectLst/>
                <a:latin typeface="+mn-lt"/>
                <a:ea typeface="+mn-ea"/>
                <a:cs typeface="+mn-cs"/>
              </a:rPr>
              <a:t> sheet, pick one </a:t>
            </a:r>
            <a:r>
              <a:rPr lang="en-US" sz="1200" i="1" kern="1200" dirty="0">
                <a:solidFill>
                  <a:schemeClr val="tx1"/>
                </a:solidFill>
                <a:effectLst/>
                <a:latin typeface="+mn-lt"/>
                <a:ea typeface="+mn-ea"/>
                <a:cs typeface="+mn-cs"/>
              </a:rPr>
              <a:t>Type of feedback</a:t>
            </a:r>
            <a:r>
              <a:rPr lang="en-US" sz="1200" kern="1200" dirty="0">
                <a:solidFill>
                  <a:schemeClr val="tx1"/>
                </a:solidFill>
                <a:effectLst/>
                <a:latin typeface="+mn-lt"/>
                <a:ea typeface="+mn-ea"/>
                <a:cs typeface="+mn-cs"/>
              </a:rPr>
              <a:t> (Column A: Question, Request or suggestion, Report of a concern or incident, Encouragement or praise, Observation, perception or belief). Discuss the feedback categories, codes and examples with your partner.</a:t>
            </a:r>
          </a:p>
          <a:p>
            <a:pPr marL="0" lvl="0" indent="0" algn="l" rtl="0">
              <a:spcBef>
                <a:spcPts val="0"/>
              </a:spcBef>
              <a:spcAft>
                <a:spcPts val="0"/>
              </a:spcAft>
              <a:buNone/>
            </a:pPr>
            <a:endParaRPr lang="en-US"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20</a:t>
            </a:fld>
            <a:endParaRPr lang="fr-FR"/>
          </a:p>
        </p:txBody>
      </p:sp>
    </p:spTree>
    <p:extLst>
      <p:ext uri="{BB962C8B-B14F-4D97-AF65-F5344CB8AC3E}">
        <p14:creationId xmlns:p14="http://schemas.microsoft.com/office/powerpoint/2010/main" val="2455682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Position this session in the question flow. Explain that this module mainly addresses question area 4 and 5, but we will touch on 1, 2, 3 and 6.</a:t>
            </a:r>
          </a:p>
          <a:p>
            <a:endParaRPr lang="en-US" dirty="0"/>
          </a:p>
        </p:txBody>
      </p:sp>
      <p:sp>
        <p:nvSpPr>
          <p:cNvPr id="4" name="Slide Number Placeholder 3"/>
          <p:cNvSpPr>
            <a:spLocks noGrp="1"/>
          </p:cNvSpPr>
          <p:nvPr>
            <p:ph type="sldNum" sz="quarter" idx="5"/>
          </p:nvPr>
        </p:nvSpPr>
        <p:spPr/>
        <p:txBody>
          <a:bodyPr/>
          <a:lstStyle/>
          <a:p>
            <a:fld id="{1C31CB56-0F3F-C84B-AA86-8857D567A561}" type="slidenum">
              <a:rPr lang="en-US" smtClean="0"/>
              <a:t>3</a:t>
            </a:fld>
            <a:endParaRPr lang="en-US"/>
          </a:p>
        </p:txBody>
      </p:sp>
    </p:spTree>
    <p:extLst>
      <p:ext uri="{BB962C8B-B14F-4D97-AF65-F5344CB8AC3E}">
        <p14:creationId xmlns:p14="http://schemas.microsoft.com/office/powerpoint/2010/main" val="767392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en-GB" sz="1200" b="1" kern="1200" dirty="0">
                <a:solidFill>
                  <a:schemeClr val="tx1"/>
                </a:solidFill>
                <a:effectLst/>
                <a:latin typeface="+mn-lt"/>
                <a:ea typeface="+mn-ea"/>
                <a:cs typeface="+mn-cs"/>
              </a:rPr>
              <a:t>Community feedback</a:t>
            </a:r>
            <a:r>
              <a:rPr lang="en-GB" sz="1200" kern="1200" dirty="0">
                <a:solidFill>
                  <a:schemeClr val="tx1"/>
                </a:solidFill>
                <a:effectLst/>
                <a:latin typeface="+mn-lt"/>
                <a:ea typeface="+mn-ea"/>
                <a:cs typeface="+mn-cs"/>
              </a:rPr>
              <a:t> is simply any information shared by members of the community we are working for and interacting with. A community feedback mechanism systematically collects feedback.</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Some feedback is of a sensitive or critical nature and needs to be addressed immediately or escalated to program teams or leadership</a:t>
            </a:r>
          </a:p>
          <a:p>
            <a:pPr lvl="0"/>
            <a:r>
              <a:rPr lang="en-GB" sz="1200" kern="1200" dirty="0">
                <a:solidFill>
                  <a:schemeClr val="tx1"/>
                </a:solidFill>
                <a:effectLst/>
                <a:latin typeface="+mn-lt"/>
                <a:ea typeface="+mn-ea"/>
                <a:cs typeface="+mn-cs"/>
              </a:rPr>
              <a:t>To ensure high quality of feedback, data collection teams also know if there are any issues in their processes</a:t>
            </a:r>
          </a:p>
          <a:p>
            <a:pPr lvl="0"/>
            <a:r>
              <a:rPr lang="en-GB" sz="1200" kern="1200" dirty="0">
                <a:solidFill>
                  <a:schemeClr val="tx1"/>
                </a:solidFill>
                <a:effectLst/>
                <a:latin typeface="+mn-lt"/>
                <a:ea typeface="+mn-ea"/>
                <a:cs typeface="+mn-cs"/>
              </a:rPr>
              <a:t>This is why quick consolidation of feedback, either into a database or verbally at a meeting, is important</a:t>
            </a:r>
          </a:p>
          <a:p>
            <a:pPr lvl="0"/>
            <a:r>
              <a:rPr lang="en-GB" sz="1200" kern="1200" dirty="0">
                <a:solidFill>
                  <a:schemeClr val="tx1"/>
                </a:solidFill>
                <a:effectLst/>
                <a:latin typeface="+mn-lt"/>
                <a:ea typeface="+mn-ea"/>
                <a:cs typeface="+mn-cs"/>
              </a:rPr>
              <a:t>Reviewing and cleaning data to check if it’s complete and clear is the next step</a:t>
            </a:r>
          </a:p>
          <a:p>
            <a:pPr lvl="0"/>
            <a:r>
              <a:rPr lang="en-GB" sz="1200" kern="1200" dirty="0">
                <a:solidFill>
                  <a:schemeClr val="tx1"/>
                </a:solidFill>
                <a:effectLst/>
                <a:latin typeface="+mn-lt"/>
                <a:ea typeface="+mn-ea"/>
                <a:cs typeface="+mn-cs"/>
              </a:rPr>
              <a:t>Prioritising feedback and making referrals where necessary is a key step for accountability</a:t>
            </a:r>
            <a:endParaRPr lang="en-GB" sz="14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Feedback analysis must involve community members</a:t>
            </a:r>
            <a:endParaRPr lang="en-GB" sz="14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Main steps for analysis are:</a:t>
            </a:r>
            <a:endParaRPr lang="en-GB" sz="14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Compile</a:t>
            </a:r>
            <a:endParaRPr lang="en-GB" sz="14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Identify themes</a:t>
            </a:r>
            <a:endParaRPr lang="en-GB" sz="14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Disaggregate</a:t>
            </a:r>
            <a:endParaRPr lang="en-GB" sz="14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Identify changes</a:t>
            </a:r>
            <a:endParaRPr lang="en-GB" sz="14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Triangulate</a:t>
            </a:r>
            <a:endParaRPr lang="en-GB" sz="14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Codes are a tool to help us organize feedback. Codes are organised using a coding framework and codebook.</a:t>
            </a:r>
            <a:endParaRPr lang="en-GB" sz="14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Analytical frameworks help with strategic organisation of information, across teams in an organisation or response</a:t>
            </a:r>
            <a:endParaRPr lang="en-GB" sz="14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Communication between analysts and data collectors is important to keep the volume of data usable but manageable</a:t>
            </a:r>
            <a:endParaRPr lang="en-GB" sz="1400" kern="1200" dirty="0">
              <a:solidFill>
                <a:schemeClr val="tx1"/>
              </a:solidFill>
              <a:effectLst/>
              <a:latin typeface="+mn-lt"/>
              <a:ea typeface="+mn-ea"/>
              <a:cs typeface="+mn-cs"/>
            </a:endParaRPr>
          </a:p>
          <a:p>
            <a:pPr marL="0" lvl="0" indent="0" algn="l" rtl="0">
              <a:spcBef>
                <a:spcPts val="0"/>
              </a:spcBef>
              <a:spcAft>
                <a:spcPts val="0"/>
              </a:spcAft>
              <a:buNone/>
            </a:pPr>
            <a:endParaRPr lang="en-GB"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21</a:t>
            </a:fld>
            <a:endParaRPr lang="fr-FR"/>
          </a:p>
        </p:txBody>
      </p:sp>
    </p:spTree>
    <p:extLst>
      <p:ext uri="{BB962C8B-B14F-4D97-AF65-F5344CB8AC3E}">
        <p14:creationId xmlns:p14="http://schemas.microsoft.com/office/powerpoint/2010/main" val="3518412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en-GB" sz="1200" b="1" kern="1200" dirty="0">
                <a:solidFill>
                  <a:schemeClr val="tx1"/>
                </a:solidFill>
                <a:effectLst/>
                <a:latin typeface="+mn-lt"/>
                <a:ea typeface="+mn-ea"/>
                <a:cs typeface="+mn-cs"/>
              </a:rPr>
              <a:t>Community feedback</a:t>
            </a:r>
            <a:r>
              <a:rPr lang="en-GB" sz="1200" kern="1200" dirty="0">
                <a:solidFill>
                  <a:schemeClr val="tx1"/>
                </a:solidFill>
                <a:effectLst/>
                <a:latin typeface="+mn-lt"/>
                <a:ea typeface="+mn-ea"/>
                <a:cs typeface="+mn-cs"/>
              </a:rPr>
              <a:t> is simply any information shared by members of the community we are working for and interacting with. A community feedback mechanism systematically collects feedback.</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Some feedback is of a sensitive or critical nature and needs to be addressed immediately or escalated to program teams or leadership</a:t>
            </a:r>
          </a:p>
          <a:p>
            <a:pPr lvl="0"/>
            <a:r>
              <a:rPr lang="en-GB" sz="1200" kern="1200" dirty="0">
                <a:solidFill>
                  <a:schemeClr val="tx1"/>
                </a:solidFill>
                <a:effectLst/>
                <a:latin typeface="+mn-lt"/>
                <a:ea typeface="+mn-ea"/>
                <a:cs typeface="+mn-cs"/>
              </a:rPr>
              <a:t>To ensure high quality of feedback, data collection teams also know if there are any issues in their processes</a:t>
            </a:r>
          </a:p>
          <a:p>
            <a:pPr lvl="0"/>
            <a:r>
              <a:rPr lang="en-GB" sz="1200" kern="1200" dirty="0">
                <a:solidFill>
                  <a:schemeClr val="tx1"/>
                </a:solidFill>
                <a:effectLst/>
                <a:latin typeface="+mn-lt"/>
                <a:ea typeface="+mn-ea"/>
                <a:cs typeface="+mn-cs"/>
              </a:rPr>
              <a:t>This is why quick consolidation of feedback, either into a database or verbally at a meeting, is important</a:t>
            </a:r>
          </a:p>
          <a:p>
            <a:pPr lvl="0"/>
            <a:r>
              <a:rPr lang="en-GB" sz="1200" kern="1200" dirty="0">
                <a:solidFill>
                  <a:schemeClr val="tx1"/>
                </a:solidFill>
                <a:effectLst/>
                <a:latin typeface="+mn-lt"/>
                <a:ea typeface="+mn-ea"/>
                <a:cs typeface="+mn-cs"/>
              </a:rPr>
              <a:t>Reviewing and cleaning data to check if it’s complete and clear is the next step</a:t>
            </a:r>
          </a:p>
          <a:p>
            <a:pPr lvl="0"/>
            <a:r>
              <a:rPr lang="en-GB" sz="1200" kern="1200" dirty="0">
                <a:solidFill>
                  <a:schemeClr val="tx1"/>
                </a:solidFill>
                <a:effectLst/>
                <a:latin typeface="+mn-lt"/>
                <a:ea typeface="+mn-ea"/>
                <a:cs typeface="+mn-cs"/>
              </a:rPr>
              <a:t>Prioritising feedback and making referrals where necessary is a key step for accountability</a:t>
            </a:r>
            <a:endParaRPr lang="en-GB" sz="14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Feedback analysis must involve community members</a:t>
            </a:r>
            <a:endParaRPr lang="en-GB" sz="14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Main steps for analysis are:</a:t>
            </a:r>
            <a:endParaRPr lang="en-GB" sz="14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Compile</a:t>
            </a:r>
            <a:endParaRPr lang="en-GB" sz="14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Identify themes</a:t>
            </a:r>
            <a:endParaRPr lang="en-GB" sz="14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Disaggregate</a:t>
            </a:r>
            <a:endParaRPr lang="en-GB" sz="14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Identify changes</a:t>
            </a:r>
            <a:endParaRPr lang="en-GB" sz="14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Triangulate</a:t>
            </a:r>
            <a:endParaRPr lang="en-GB" sz="14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Codes are a tool to help us organize feedback. Codes are organised using a coding framework and codebook.</a:t>
            </a:r>
            <a:endParaRPr lang="en-GB" sz="14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Analytical frameworks help with strategic organisation of information, across teams in an organisation or response</a:t>
            </a:r>
            <a:endParaRPr lang="en-GB" sz="14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Communication between analysts and data collectors is important to keep the volume of data usable but manageable</a:t>
            </a:r>
            <a:endParaRPr lang="en-GB" sz="1400" kern="1200" dirty="0">
              <a:solidFill>
                <a:schemeClr val="tx1"/>
              </a:solidFill>
              <a:effectLst/>
              <a:latin typeface="+mn-lt"/>
              <a:ea typeface="+mn-ea"/>
              <a:cs typeface="+mn-cs"/>
            </a:endParaRPr>
          </a:p>
          <a:p>
            <a:pPr marL="0" lvl="0" indent="0" algn="l" rtl="0">
              <a:spcBef>
                <a:spcPts val="0"/>
              </a:spcBef>
              <a:spcAft>
                <a:spcPts val="0"/>
              </a:spcAft>
              <a:buNone/>
            </a:pPr>
            <a:endParaRPr lang="en-GB"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22</a:t>
            </a:fld>
            <a:endParaRPr lang="fr-FR"/>
          </a:p>
        </p:txBody>
      </p:sp>
    </p:spTree>
    <p:extLst>
      <p:ext uri="{BB962C8B-B14F-4D97-AF65-F5344CB8AC3E}">
        <p14:creationId xmlns:p14="http://schemas.microsoft.com/office/powerpoint/2010/main" val="1433844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b="1" kern="1200" dirty="0">
                <a:solidFill>
                  <a:schemeClr val="tx1"/>
                </a:solidFill>
                <a:effectLst/>
                <a:latin typeface="+mn-lt"/>
                <a:ea typeface="+mn-ea"/>
                <a:cs typeface="+mn-cs"/>
              </a:rPr>
              <a:t>Community feedback</a:t>
            </a:r>
            <a:r>
              <a:rPr lang="en-GB" sz="1200" kern="1200" dirty="0">
                <a:solidFill>
                  <a:schemeClr val="tx1"/>
                </a:solidFill>
                <a:effectLst/>
                <a:latin typeface="+mn-lt"/>
                <a:ea typeface="+mn-ea"/>
                <a:cs typeface="+mn-cs"/>
              </a:rPr>
              <a:t> is simply any information shared by members of the community we are working for and interacting with. </a:t>
            </a:r>
          </a:p>
          <a:p>
            <a:pPr lvl="0"/>
            <a:r>
              <a:rPr lang="en-GB" sz="1200" kern="1200" dirty="0">
                <a:solidFill>
                  <a:schemeClr val="tx1"/>
                </a:solidFill>
                <a:effectLst/>
                <a:latin typeface="+mn-lt"/>
                <a:ea typeface="+mn-ea"/>
                <a:cs typeface="+mn-cs"/>
              </a:rPr>
              <a:t>Community members may share insights that include questions, suggestions, observations, beliefs, perceptions, concerns and statements of thanks. </a:t>
            </a:r>
          </a:p>
          <a:p>
            <a:pPr lvl="0"/>
            <a:r>
              <a:rPr lang="en-GB" sz="1200" kern="1200" dirty="0">
                <a:solidFill>
                  <a:schemeClr val="tx1"/>
                </a:solidFill>
                <a:effectLst/>
                <a:latin typeface="+mn-lt"/>
                <a:ea typeface="+mn-ea"/>
                <a:cs typeface="+mn-cs"/>
              </a:rPr>
              <a:t>These insights could be shared in different ways: formally or informally, in a structured or unstructured way, directly or indirectly. </a:t>
            </a:r>
          </a:p>
          <a:p>
            <a:pPr lvl="0"/>
            <a:r>
              <a:rPr lang="en-GB" sz="1200" kern="1200" dirty="0">
                <a:solidFill>
                  <a:schemeClr val="tx1"/>
                </a:solidFill>
                <a:effectLst/>
                <a:latin typeface="+mn-lt"/>
                <a:ea typeface="+mn-ea"/>
                <a:cs typeface="+mn-cs"/>
              </a:rPr>
              <a:t>Feedback could be proactively collected, or reactively received when community members wish to share. </a:t>
            </a:r>
          </a:p>
          <a:p>
            <a:pPr lvl="0"/>
            <a:r>
              <a:rPr lang="en-GB" sz="1200" kern="1200" dirty="0">
                <a:solidFill>
                  <a:schemeClr val="tx1"/>
                </a:solidFill>
                <a:effectLst/>
                <a:latin typeface="+mn-lt"/>
                <a:ea typeface="+mn-ea"/>
                <a:cs typeface="+mn-cs"/>
              </a:rPr>
              <a:t>Feedback could be positive, neutral or negative. </a:t>
            </a:r>
          </a:p>
          <a:p>
            <a:pPr lvl="0"/>
            <a:r>
              <a:rPr lang="en-GB" sz="1200" kern="1200" dirty="0">
                <a:solidFill>
                  <a:schemeClr val="tx1"/>
                </a:solidFill>
                <a:effectLst/>
                <a:latin typeface="+mn-lt"/>
                <a:ea typeface="+mn-ea"/>
                <a:cs typeface="+mn-cs"/>
              </a:rPr>
              <a:t>Feedback could be about anything, but we are usually interested in community members’ experiences with the activities we are conducting, the current situation of the community, or other topics relevant to our work, such as health beliefs. </a:t>
            </a:r>
          </a:p>
          <a:p>
            <a:pPr lvl="0"/>
            <a:r>
              <a:rPr lang="en-GB" sz="1200" kern="1200" dirty="0">
                <a:solidFill>
                  <a:schemeClr val="tx1"/>
                </a:solidFill>
                <a:effectLst/>
                <a:latin typeface="+mn-lt"/>
                <a:ea typeface="+mn-ea"/>
                <a:cs typeface="+mn-cs"/>
              </a:rPr>
              <a:t>It is communities’ right to share their feedback with us, and our responsibility to manage and handle it appropriately.</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A community feedback mechanism</a:t>
            </a:r>
            <a:r>
              <a:rPr lang="en-GB" sz="1200" kern="1200" dirty="0">
                <a:solidFill>
                  <a:schemeClr val="tx1"/>
                </a:solidFill>
                <a:effectLst/>
                <a:latin typeface="+mn-lt"/>
                <a:ea typeface="+mn-ea"/>
                <a:cs typeface="+mn-cs"/>
              </a:rPr>
              <a:t> is a way to systematically and regularly listen to and act on what community members share with us, especially while they are receiving support. A community feedback mechanism is organized in a cycle of collecting, making sense of, acknowledging and acting on what’s shared by community members. The system includes different ways (channels) for collecting/receiving feedback, tools for managing, </a:t>
            </a:r>
            <a:r>
              <a:rPr lang="en-GB" sz="1200" kern="1200" dirty="0" err="1">
                <a:solidFill>
                  <a:schemeClr val="tx1"/>
                </a:solidFill>
                <a:effectLst/>
                <a:latin typeface="+mn-lt"/>
                <a:ea typeface="+mn-ea"/>
                <a:cs typeface="+mn-cs"/>
              </a:rPr>
              <a:t>analysing</a:t>
            </a:r>
            <a:r>
              <a:rPr lang="en-GB" sz="1200" kern="1200" dirty="0">
                <a:solidFill>
                  <a:schemeClr val="tx1"/>
                </a:solidFill>
                <a:effectLst/>
                <a:latin typeface="+mn-lt"/>
                <a:ea typeface="+mn-ea"/>
                <a:cs typeface="+mn-cs"/>
              </a:rPr>
              <a:t> and sharing feedback, and processes to act on the data and inform communities about actions taken.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Community feedback is an essential part of all response operations, including </a:t>
            </a:r>
            <a:r>
              <a:rPr lang="en-GB" sz="1200" b="1" kern="1200" dirty="0">
                <a:solidFill>
                  <a:schemeClr val="tx1"/>
                </a:solidFill>
                <a:effectLst/>
                <a:latin typeface="+mn-lt"/>
                <a:ea typeface="+mn-ea"/>
                <a:cs typeface="+mn-cs"/>
              </a:rPr>
              <a:t>risk communication, community engagement and emergency response</a:t>
            </a:r>
            <a:r>
              <a:rPr lang="en-GB" sz="1200" kern="1200" dirty="0">
                <a:solidFill>
                  <a:schemeClr val="tx1"/>
                </a:solidFill>
                <a:effectLst/>
                <a:latin typeface="+mn-lt"/>
                <a:ea typeface="+mn-ea"/>
                <a:cs typeface="+mn-cs"/>
              </a:rPr>
              <a:t> operations. By recognising, respecting and valuing local knowledge, community feedback mechanisms are an opportunity to build and maintain trust with communities and accountability to them. Organizations have an obligation to listen to community members and respect their right to give feedback. More specifically, community feedback can be used to answer both operational and theoretical social science research questions or as a monitoring and evaluation tool. It’s a source of information to triangulate or combine with other sources in the response. Community feedback can complement other methods to validate their findings, explain further, or offer a divergent perspective. Community feedback is often used in cross-analysis with other social sciences.</a:t>
            </a:r>
          </a:p>
          <a:p>
            <a:pPr marL="0" lvl="0" indent="0" algn="l" rtl="0">
              <a:spcBef>
                <a:spcPts val="0"/>
              </a:spcBef>
              <a:spcAft>
                <a:spcPts val="0"/>
              </a:spcAft>
              <a:buNone/>
            </a:pPr>
            <a:endParaRPr lang="en-GB"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4</a:t>
            </a:fld>
            <a:endParaRPr lang="fr-FR"/>
          </a:p>
        </p:txBody>
      </p:sp>
    </p:spTree>
    <p:extLst>
      <p:ext uri="{BB962C8B-B14F-4D97-AF65-F5344CB8AC3E}">
        <p14:creationId xmlns:p14="http://schemas.microsoft.com/office/powerpoint/2010/main" val="57512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b="1" kern="1200" dirty="0">
                <a:solidFill>
                  <a:schemeClr val="tx1"/>
                </a:solidFill>
                <a:effectLst/>
                <a:latin typeface="+mn-lt"/>
                <a:ea typeface="+mn-ea"/>
                <a:cs typeface="+mn-cs"/>
              </a:rPr>
              <a:t>Example: DRC Red Cross collecting community feedback during regular activities</a:t>
            </a:r>
          </a:p>
          <a:p>
            <a:r>
              <a:rPr lang="en-GB" sz="1200" kern="1200" dirty="0">
                <a:solidFill>
                  <a:schemeClr val="tx1"/>
                </a:solidFill>
                <a:effectLst/>
                <a:latin typeface="+mn-lt"/>
                <a:ea typeface="+mn-ea"/>
                <a:cs typeface="+mn-cs"/>
              </a:rPr>
              <a:t>During the Ebola response in the East of the Democratic Republic of Congo (DRC), which started in 2018 and lasted for more than two years, Red Cross volunteers conducted a range of activities. They shared information about the virus, ways to protect yourself, and the response activities with community members. They conducted household visits, discussions with community groups, interactive radio shows, and more. During these activities, the volunteers received lots of feedback from community members, which they recorded using paper forms. All data were entered into an Excel database, coded and </a:t>
            </a:r>
            <a:r>
              <a:rPr lang="en-GB" sz="1200" kern="1200" dirty="0" err="1">
                <a:solidFill>
                  <a:schemeClr val="tx1"/>
                </a:solidFill>
                <a:effectLst/>
                <a:latin typeface="+mn-lt"/>
                <a:ea typeface="+mn-ea"/>
                <a:cs typeface="+mn-cs"/>
              </a:rPr>
              <a:t>analysed</a:t>
            </a:r>
            <a:r>
              <a:rPr lang="en-GB" sz="1200" kern="1200" dirty="0">
                <a:solidFill>
                  <a:schemeClr val="tx1"/>
                </a:solidFill>
                <a:effectLst/>
                <a:latin typeface="+mn-lt"/>
                <a:ea typeface="+mn-ea"/>
                <a:cs typeface="+mn-cs"/>
              </a:rPr>
              <a:t> on a regular basis. The findings were shared and discussed with local government-led risk communication commissions and Ebola response leaders as well as regional and global partners, to inform strategic discussions and decisions. The feedback data helped the Red Cross operation to respond to community concerns and suggestions in real-time, which built trust and acceptance for health interventions. This method has since been used in several contexts, including more recent emergencies such as the response to the volcanic eruption in Goma, a population movement response, and has also been integrated into the IFRC Community Epidemics and Pandemics Preparedness </a:t>
            </a:r>
            <a:r>
              <a:rPr lang="en-GB" sz="1200" kern="1200" dirty="0" err="1">
                <a:solidFill>
                  <a:schemeClr val="tx1"/>
                </a:solidFill>
                <a:effectLst/>
                <a:latin typeface="+mn-lt"/>
                <a:ea typeface="+mn-ea"/>
                <a:cs typeface="+mn-cs"/>
              </a:rPr>
              <a:t>Programme</a:t>
            </a:r>
            <a:r>
              <a:rPr lang="en-GB" sz="1200" kern="1200" dirty="0">
                <a:solidFill>
                  <a:schemeClr val="tx1"/>
                </a:solidFill>
                <a:effectLst/>
                <a:latin typeface="+mn-lt"/>
                <a:ea typeface="+mn-ea"/>
                <a:cs typeface="+mn-cs"/>
              </a:rPr>
              <a:t> (CP3). </a:t>
            </a:r>
            <a:endParaRPr lang="en-GB" dirty="0"/>
          </a:p>
          <a:p>
            <a:endParaRPr lang="fr-FR"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5</a:t>
            </a:fld>
            <a:endParaRPr lang="fr-FR"/>
          </a:p>
        </p:txBody>
      </p:sp>
    </p:spTree>
    <p:extLst>
      <p:ext uri="{BB962C8B-B14F-4D97-AF65-F5344CB8AC3E}">
        <p14:creationId xmlns:p14="http://schemas.microsoft.com/office/powerpoint/2010/main" val="358005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kern="1200" dirty="0">
                <a:solidFill>
                  <a:schemeClr val="tx1"/>
                </a:solidFill>
                <a:effectLst/>
                <a:latin typeface="+mn-lt"/>
                <a:ea typeface="+mn-ea"/>
                <a:cs typeface="+mn-cs"/>
              </a:rPr>
              <a:t>This graphic visualizes the 6 steps of the Community Feedback cycle</a:t>
            </a:r>
          </a:p>
          <a:p>
            <a:r>
              <a:rPr lang="en-GB" sz="1200" kern="1200" dirty="0">
                <a:solidFill>
                  <a:schemeClr val="tx1"/>
                </a:solidFill>
                <a:effectLst/>
                <a:latin typeface="+mn-lt"/>
                <a:ea typeface="+mn-ea"/>
                <a:cs typeface="+mn-cs"/>
              </a:rPr>
              <a:t>Design of a Feedback Mechanism</a:t>
            </a:r>
          </a:p>
          <a:p>
            <a:pPr lvl="0" fontAlgn="base"/>
            <a:r>
              <a:rPr lang="en-GB" sz="1200" kern="1200" dirty="0">
                <a:solidFill>
                  <a:schemeClr val="tx1"/>
                </a:solidFill>
                <a:effectLst/>
                <a:latin typeface="+mn-lt"/>
                <a:ea typeface="+mn-ea"/>
                <a:cs typeface="+mn-cs"/>
              </a:rPr>
              <a:t>Data Collection &amp; initial response</a:t>
            </a:r>
          </a:p>
          <a:p>
            <a:pPr lvl="0" fontAlgn="base"/>
            <a:r>
              <a:rPr lang="en-GB" sz="1200" kern="1200" dirty="0">
                <a:solidFill>
                  <a:schemeClr val="tx1"/>
                </a:solidFill>
                <a:effectLst/>
                <a:latin typeface="+mn-lt"/>
                <a:ea typeface="+mn-ea"/>
                <a:cs typeface="+mn-cs"/>
              </a:rPr>
              <a:t>Consolidation &amp; Prioritisation</a:t>
            </a:r>
          </a:p>
          <a:p>
            <a:pPr lvl="0" fontAlgn="base"/>
            <a:r>
              <a:rPr lang="en-GB" sz="1200" kern="1200" dirty="0">
                <a:solidFill>
                  <a:schemeClr val="tx1"/>
                </a:solidFill>
                <a:effectLst/>
                <a:latin typeface="+mn-lt"/>
                <a:ea typeface="+mn-ea"/>
                <a:cs typeface="+mn-cs"/>
              </a:rPr>
              <a:t>Analysis</a:t>
            </a:r>
          </a:p>
          <a:p>
            <a:pPr lvl="0" fontAlgn="base"/>
            <a:r>
              <a:rPr lang="en-GB" sz="1200" kern="1200" dirty="0">
                <a:solidFill>
                  <a:schemeClr val="tx1"/>
                </a:solidFill>
                <a:effectLst/>
                <a:latin typeface="+mn-lt"/>
                <a:ea typeface="+mn-ea"/>
                <a:cs typeface="+mn-cs"/>
              </a:rPr>
              <a:t>Sharing &amp; Taking Action</a:t>
            </a:r>
          </a:p>
          <a:p>
            <a:pPr lvl="0" fontAlgn="base"/>
            <a:r>
              <a:rPr lang="en-GB" sz="1200" kern="1200" dirty="0">
                <a:solidFill>
                  <a:schemeClr val="tx1"/>
                </a:solidFill>
                <a:effectLst/>
                <a:latin typeface="+mn-lt"/>
                <a:ea typeface="+mn-ea"/>
                <a:cs typeface="+mn-cs"/>
              </a:rPr>
              <a:t>Closing the Loop </a:t>
            </a:r>
          </a:p>
          <a:p>
            <a:pPr marL="0" lvl="0" indent="0" algn="l" rtl="0">
              <a:spcBef>
                <a:spcPts val="0"/>
              </a:spcBef>
              <a:spcAft>
                <a:spcPts val="0"/>
              </a:spcAft>
              <a:buNone/>
            </a:pPr>
            <a:endParaRPr lang="en-GB" dirty="0"/>
          </a:p>
          <a:p>
            <a:pPr fontAlgn="base"/>
            <a:r>
              <a:rPr lang="en-GB" sz="1200" kern="1200" dirty="0">
                <a:solidFill>
                  <a:schemeClr val="tx1"/>
                </a:solidFill>
                <a:effectLst/>
                <a:latin typeface="+mn-lt"/>
                <a:ea typeface="+mn-ea"/>
                <a:cs typeface="+mn-cs"/>
              </a:rPr>
              <a:t>In this session, we will cover steps 3 and 4, consolidation and </a:t>
            </a:r>
            <a:r>
              <a:rPr lang="en-GB" sz="1200" kern="1200" dirty="0" err="1">
                <a:solidFill>
                  <a:schemeClr val="tx1"/>
                </a:solidFill>
                <a:effectLst/>
                <a:latin typeface="+mn-lt"/>
                <a:ea typeface="+mn-ea"/>
                <a:cs typeface="+mn-cs"/>
              </a:rPr>
              <a:t>prioritisation</a:t>
            </a:r>
            <a:r>
              <a:rPr lang="en-GB" sz="1200" kern="1200" dirty="0">
                <a:solidFill>
                  <a:schemeClr val="tx1"/>
                </a:solidFill>
                <a:effectLst/>
                <a:latin typeface="+mn-lt"/>
                <a:ea typeface="+mn-ea"/>
                <a:cs typeface="+mn-cs"/>
              </a:rPr>
              <a:t>, and analysis. For more information on steps 5 and 6, see Session 7.2</a:t>
            </a:r>
            <a:endParaRPr lang="en-GB" dirty="0"/>
          </a:p>
          <a:p>
            <a:pPr marL="0" lvl="0" indent="0" algn="l" rtl="0">
              <a:spcBef>
                <a:spcPts val="0"/>
              </a:spcBef>
              <a:spcAft>
                <a:spcPts val="0"/>
              </a:spcAft>
              <a:buNone/>
            </a:pPr>
            <a:endParaRPr lang="en-GB"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6</a:t>
            </a:fld>
            <a:endParaRPr lang="fr-FR"/>
          </a:p>
        </p:txBody>
      </p:sp>
    </p:spTree>
    <p:extLst>
      <p:ext uri="{BB962C8B-B14F-4D97-AF65-F5344CB8AC3E}">
        <p14:creationId xmlns:p14="http://schemas.microsoft.com/office/powerpoint/2010/main" val="3022455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r>
              <a:rPr lang="en-GB" sz="1200" b="1" kern="1200" dirty="0">
                <a:solidFill>
                  <a:schemeClr val="tx1"/>
                </a:solidFill>
                <a:effectLst/>
                <a:latin typeface="+mn-lt"/>
                <a:ea typeface="+mn-ea"/>
                <a:cs typeface="+mn-cs"/>
              </a:rPr>
              <a:t>Consolidation &amp; Prioritisation:</a:t>
            </a:r>
            <a:r>
              <a:rPr lang="en-GB" sz="1200" kern="1200" dirty="0">
                <a:solidFill>
                  <a:schemeClr val="tx1"/>
                </a:solidFill>
                <a:effectLst/>
                <a:latin typeface="+mn-lt"/>
                <a:ea typeface="+mn-ea"/>
                <a:cs typeface="+mn-cs"/>
              </a:rPr>
              <a:t> Some feedback comments might be addressed immediately; others might have to be escalated to program teams or leadership. Once feedback has been recorded, you need to sort and treat the different types of feedback according to the nature of the feedback (level of sensitivity or criticality). </a:t>
            </a:r>
          </a:p>
          <a:p>
            <a:pPr marL="0" lvl="0" indent="0" algn="l" rtl="0">
              <a:spcBef>
                <a:spcPts val="0"/>
              </a:spcBef>
              <a:spcAft>
                <a:spcPts val="0"/>
              </a:spcAft>
              <a:buNone/>
            </a:pPr>
            <a:endParaRPr lang="en-GB"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7</a:t>
            </a:fld>
            <a:endParaRPr lang="fr-FR"/>
          </a:p>
        </p:txBody>
      </p:sp>
    </p:spTree>
    <p:extLst>
      <p:ext uri="{BB962C8B-B14F-4D97-AF65-F5344CB8AC3E}">
        <p14:creationId xmlns:p14="http://schemas.microsoft.com/office/powerpoint/2010/main" val="3912144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kern="1200" dirty="0">
                <a:solidFill>
                  <a:schemeClr val="tx1"/>
                </a:solidFill>
                <a:effectLst/>
                <a:latin typeface="+mn-lt"/>
                <a:ea typeface="+mn-ea"/>
                <a:cs typeface="+mn-cs"/>
              </a:rPr>
              <a:t>Three different natures of feedback:</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Sensitive Feedback</a:t>
            </a:r>
            <a:r>
              <a:rPr lang="en-US" sz="1200" kern="1200" dirty="0">
                <a:solidFill>
                  <a:schemeClr val="tx1"/>
                </a:solidFill>
                <a:effectLst/>
                <a:latin typeface="+mn-lt"/>
                <a:ea typeface="+mn-ea"/>
                <a:cs typeface="+mn-cs"/>
              </a:rPr>
              <a:t> – </a:t>
            </a:r>
            <a:r>
              <a:rPr lang="en-US" sz="1200" i="1" kern="1200" dirty="0">
                <a:solidFill>
                  <a:schemeClr val="tx1"/>
                </a:solidFill>
                <a:effectLst/>
                <a:latin typeface="+mn-lt"/>
                <a:ea typeface="+mn-ea"/>
                <a:cs typeface="+mn-cs"/>
              </a:rPr>
              <a:t>Any information that can put the person sharing it or other people linked to it at risk and needs to be handled with care</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This can involve serious allegations related to breaches of national or international law, or human rights law concerning the protection (safety, dignity, and rights) of affected populations, or any violation of the humanitarian Code of Conduct or safeguarding policies. Sensitive feedback can be received as any type of feedback, such as report, a question, or a suggestion as it depends on the specific situation if it puts a person at risk if shared with others.</a:t>
            </a:r>
          </a:p>
          <a:p>
            <a:r>
              <a:rPr lang="en-US" sz="1200" u="sng" kern="1200" dirty="0">
                <a:solidFill>
                  <a:schemeClr val="tx1"/>
                </a:solidFill>
                <a:effectLst/>
                <a:latin typeface="+mn-lt"/>
                <a:ea typeface="+mn-ea"/>
                <a:cs typeface="+mn-cs"/>
              </a:rPr>
              <a:t>Critical feedback</a:t>
            </a:r>
            <a:r>
              <a:rPr lang="en-US" sz="1200" b="1" kern="1200" dirty="0">
                <a:solidFill>
                  <a:schemeClr val="tx1"/>
                </a:solidFill>
                <a:effectLst/>
                <a:latin typeface="+mn-lt"/>
                <a:ea typeface="+mn-ea"/>
                <a:cs typeface="+mn-cs"/>
              </a:rPr>
              <a:t> – </a:t>
            </a:r>
            <a:r>
              <a:rPr lang="en-US" sz="1200" i="1" kern="1200" dirty="0">
                <a:solidFill>
                  <a:schemeClr val="tx1"/>
                </a:solidFill>
                <a:effectLst/>
                <a:latin typeface="+mn-lt"/>
                <a:ea typeface="+mn-ea"/>
                <a:cs typeface="+mn-cs"/>
              </a:rPr>
              <a:t>Any feedback that requires urgent/timely follow-up but is not sensitive in nature.</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These can include issues like the delivery of spoiled food, potential security risks, signs of an outbreak of disease, or new </a:t>
            </a:r>
            <a:r>
              <a:rPr lang="en-US" sz="1200" kern="1200" dirty="0" err="1">
                <a:solidFill>
                  <a:schemeClr val="tx1"/>
                </a:solidFill>
                <a:effectLst/>
                <a:latin typeface="+mn-lt"/>
                <a:ea typeface="+mn-ea"/>
                <a:cs typeface="+mn-cs"/>
              </a:rPr>
              <a:t>rumours</a:t>
            </a:r>
            <a:r>
              <a:rPr lang="en-US" sz="1200" kern="1200" dirty="0">
                <a:solidFill>
                  <a:schemeClr val="tx1"/>
                </a:solidFill>
                <a:effectLst/>
                <a:latin typeface="+mn-lt"/>
                <a:ea typeface="+mn-ea"/>
                <a:cs typeface="+mn-cs"/>
              </a:rPr>
              <a:t> in the community that might directly threaten upcoming programming. Critical feedback comments need to be shared immediately with the person in the best position to address the comment. </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Routine feedback</a:t>
            </a:r>
            <a:r>
              <a:rPr lang="en-US" sz="1200" kern="1200" dirty="0">
                <a:solidFill>
                  <a:schemeClr val="tx1"/>
                </a:solidFill>
                <a:effectLst/>
                <a:latin typeface="+mn-lt"/>
                <a:ea typeface="+mn-ea"/>
                <a:cs typeface="+mn-cs"/>
              </a:rPr>
              <a:t> – </a:t>
            </a:r>
            <a:r>
              <a:rPr lang="en-US" sz="1200" i="1" kern="1200" dirty="0">
                <a:solidFill>
                  <a:schemeClr val="tx1"/>
                </a:solidFill>
                <a:effectLst/>
                <a:latin typeface="+mn-lt"/>
                <a:ea typeface="+mn-ea"/>
                <a:cs typeface="+mn-cs"/>
              </a:rPr>
              <a:t>Any feedback that does not require an urgent response and can be incorporated into routine feedback collection, analysis, action, and response cycles.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These can include feedback about general levels of satisfaction with program activities, recommendations to improve future programming, general updates on changes in the operational context, etc. Routine feedback still needs to be responded to in the sense that all feedback requires “closing the loop”, but there is more time to consolidate it, </a:t>
            </a:r>
            <a:r>
              <a:rPr lang="en-US" sz="1200" kern="1200" dirty="0" err="1">
                <a:solidFill>
                  <a:schemeClr val="tx1"/>
                </a:solidFill>
                <a:effectLst/>
                <a:latin typeface="+mn-lt"/>
                <a:ea typeface="+mn-ea"/>
                <a:cs typeface="+mn-cs"/>
              </a:rPr>
              <a:t>analyse</a:t>
            </a:r>
            <a:r>
              <a:rPr lang="en-US" sz="1200" kern="1200" dirty="0">
                <a:solidFill>
                  <a:schemeClr val="tx1"/>
                </a:solidFill>
                <a:effectLst/>
                <a:latin typeface="+mn-lt"/>
                <a:ea typeface="+mn-ea"/>
                <a:cs typeface="+mn-cs"/>
              </a:rPr>
              <a:t> it, share it, and respond to it alongside other feedback data.</a:t>
            </a:r>
          </a:p>
          <a:p>
            <a:r>
              <a:rPr lang="en-US" sz="1200" kern="1200" dirty="0">
                <a:solidFill>
                  <a:schemeClr val="tx1"/>
                </a:solidFill>
                <a:effectLst/>
                <a:latin typeface="+mn-lt"/>
                <a:ea typeface="+mn-ea"/>
                <a:cs typeface="+mn-cs"/>
              </a:rPr>
              <a:t>Inter-Agency Standing Committee (2021). Data Responsibility in Humanitarian Contexts. Operational Guidance, p.30.</a:t>
            </a:r>
          </a:p>
          <a:p>
            <a:r>
              <a:rPr lang="en-US" sz="1200" kern="1200" dirty="0">
                <a:solidFill>
                  <a:schemeClr val="tx1"/>
                </a:solidFill>
                <a:effectLst/>
                <a:latin typeface="+mn-lt"/>
                <a:ea typeface="+mn-ea"/>
                <a:cs typeface="+mn-cs"/>
              </a:rPr>
              <a:t>Danish Refugee Council (forthcoming). Community Feedback and Complaint Response Mechanism, p. 19.</a:t>
            </a:r>
          </a:p>
          <a:p>
            <a:pPr marL="0" lvl="0" indent="0" algn="l" rtl="0">
              <a:spcBef>
                <a:spcPts val="0"/>
              </a:spcBef>
              <a:spcAft>
                <a:spcPts val="0"/>
              </a:spcAft>
              <a:buNone/>
            </a:pPr>
            <a:endParaRPr lang="en-US"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8</a:t>
            </a:fld>
            <a:endParaRPr lang="fr-FR"/>
          </a:p>
        </p:txBody>
      </p:sp>
    </p:spTree>
    <p:extLst>
      <p:ext uri="{BB962C8B-B14F-4D97-AF65-F5344CB8AC3E}">
        <p14:creationId xmlns:p14="http://schemas.microsoft.com/office/powerpoint/2010/main" val="3855813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en-US" sz="1200" b="1" kern="1200" dirty="0">
                <a:solidFill>
                  <a:schemeClr val="tx1"/>
                </a:solidFill>
                <a:effectLst/>
                <a:latin typeface="+mn-lt"/>
                <a:ea typeface="+mn-ea"/>
                <a:cs typeface="+mn-cs"/>
              </a:rPr>
              <a:t>Step A. Consolidate the feedback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After collecting community feedback data, it needs to be gathered and processed so it can be analyzed and used. How you do this can vary depending on the feedback channels and complexity of your mechanism. </a:t>
            </a:r>
            <a:r>
              <a:rPr lang="en-US" sz="1200" u="sng" kern="1200" dirty="0">
                <a:solidFill>
                  <a:schemeClr val="tx1"/>
                </a:solidFill>
                <a:effectLst/>
                <a:latin typeface="+mn-lt"/>
                <a:ea typeface="+mn-ea"/>
                <a:cs typeface="+mn-cs"/>
              </a:rPr>
              <a:t>It’s important to consolidate the feedback as soon as you can after collection.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Examples: </a:t>
            </a:r>
          </a:p>
          <a:p>
            <a:pPr lvl="0"/>
            <a:r>
              <a:rPr lang="en-US" sz="1200" kern="1200" dirty="0">
                <a:solidFill>
                  <a:schemeClr val="tx1"/>
                </a:solidFill>
                <a:effectLst/>
                <a:latin typeface="+mn-lt"/>
                <a:ea typeface="+mn-ea"/>
                <a:cs typeface="+mn-cs"/>
              </a:rPr>
              <a:t>Type feedback into a logbook or common database</a:t>
            </a:r>
          </a:p>
          <a:p>
            <a:pPr lvl="0"/>
            <a:r>
              <a:rPr lang="en-US" sz="1200" kern="1200" dirty="0">
                <a:solidFill>
                  <a:schemeClr val="tx1"/>
                </a:solidFill>
                <a:effectLst/>
                <a:latin typeface="+mn-lt"/>
                <a:ea typeface="+mn-ea"/>
                <a:cs typeface="+mn-cs"/>
              </a:rPr>
              <a:t>Discuss feedback verbally in a meeting</a:t>
            </a:r>
          </a:p>
          <a:p>
            <a:pPr lvl="0"/>
            <a:r>
              <a:rPr lang="en-US" sz="1200" kern="1200" dirty="0">
                <a:solidFill>
                  <a:schemeClr val="tx1"/>
                </a:solidFill>
                <a:effectLst/>
                <a:latin typeface="+mn-lt"/>
                <a:ea typeface="+mn-ea"/>
                <a:cs typeface="+mn-cs"/>
              </a:rPr>
              <a:t>Write up notes and data collection forms</a:t>
            </a:r>
          </a:p>
          <a:p>
            <a:pPr lvl="0"/>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Tip: Translating community feedback data</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Ideally we want to keep feedback in its original language. If you must translate raw data, include a glossary of terms to reduce the risk of context and meaning being lost in translation.</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Data management note: save raw data for future analyses, in-depth questions and accountability.</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marL="0" lvl="0" indent="0" algn="l" rtl="0">
              <a:spcBef>
                <a:spcPts val="0"/>
              </a:spcBef>
              <a:spcAft>
                <a:spcPts val="0"/>
              </a:spcAft>
              <a:buNone/>
            </a:pPr>
            <a:endParaRPr lang="en-US"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9</a:t>
            </a:fld>
            <a:endParaRPr lang="fr-FR"/>
          </a:p>
        </p:txBody>
      </p:sp>
    </p:spTree>
    <p:extLst>
      <p:ext uri="{BB962C8B-B14F-4D97-AF65-F5344CB8AC3E}">
        <p14:creationId xmlns:p14="http://schemas.microsoft.com/office/powerpoint/2010/main" val="1533419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en-US" sz="1200" b="1" kern="1200" dirty="0">
                <a:solidFill>
                  <a:schemeClr val="tx1"/>
                </a:solidFill>
                <a:effectLst/>
                <a:latin typeface="+mn-lt"/>
                <a:ea typeface="+mn-ea"/>
                <a:cs typeface="+mn-cs"/>
              </a:rPr>
              <a:t>Step B. Review and clean the feedback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After consolidating the feedback, the next step is to review and clean the data. </a:t>
            </a:r>
            <a:r>
              <a:rPr lang="en-US" sz="1200" u="sng" kern="1200" dirty="0">
                <a:solidFill>
                  <a:schemeClr val="tx1"/>
                </a:solidFill>
                <a:effectLst/>
                <a:latin typeface="+mn-lt"/>
                <a:ea typeface="+mn-ea"/>
                <a:cs typeface="+mn-cs"/>
              </a:rPr>
              <a:t>A best practice is to work with a teammate who has a fresh perspective.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Key questions to ask when reviewing data are:</a:t>
            </a:r>
          </a:p>
          <a:p>
            <a:pPr lvl="0"/>
            <a:r>
              <a:rPr lang="en-US" sz="1200" kern="1200" dirty="0">
                <a:solidFill>
                  <a:schemeClr val="tx1"/>
                </a:solidFill>
                <a:effectLst/>
                <a:latin typeface="+mn-lt"/>
                <a:ea typeface="+mn-ea"/>
                <a:cs typeface="+mn-cs"/>
              </a:rPr>
              <a:t>Are the feedback comments clear? Is it clear what the feedback provider was saying?</a:t>
            </a:r>
          </a:p>
          <a:p>
            <a:pPr lvl="0"/>
            <a:r>
              <a:rPr lang="en-US" sz="1200" kern="1200" dirty="0">
                <a:solidFill>
                  <a:schemeClr val="tx1"/>
                </a:solidFill>
                <a:effectLst/>
                <a:latin typeface="+mn-lt"/>
                <a:ea typeface="+mn-ea"/>
                <a:cs typeface="+mn-cs"/>
              </a:rPr>
              <a:t>Was all sensitive feedback was classified as such?</a:t>
            </a:r>
          </a:p>
          <a:p>
            <a:pPr lvl="0"/>
            <a:r>
              <a:rPr lang="en-US" sz="1200" kern="1200" dirty="0">
                <a:solidFill>
                  <a:schemeClr val="tx1"/>
                </a:solidFill>
                <a:effectLst/>
                <a:latin typeface="+mn-lt"/>
                <a:ea typeface="+mn-ea"/>
                <a:cs typeface="+mn-cs"/>
              </a:rPr>
              <a:t>Are there any duplicates in the data?</a:t>
            </a:r>
          </a:p>
          <a:p>
            <a:pPr lvl="0"/>
            <a:r>
              <a:rPr lang="en-US" sz="1200" kern="1200" dirty="0">
                <a:solidFill>
                  <a:schemeClr val="tx1"/>
                </a:solidFill>
                <a:effectLst/>
                <a:latin typeface="+mn-lt"/>
                <a:ea typeface="+mn-ea"/>
                <a:cs typeface="+mn-cs"/>
              </a:rPr>
              <a:t>Were the right categories and answer options used? Or are the spelling mistakes or other inconsistencies?</a:t>
            </a:r>
          </a:p>
          <a:p>
            <a:pPr lvl="0"/>
            <a:r>
              <a:rPr lang="en-US" sz="1200" kern="1200" dirty="0">
                <a:solidFill>
                  <a:schemeClr val="tx1"/>
                </a:solidFill>
                <a:effectLst/>
                <a:latin typeface="+mn-lt"/>
                <a:ea typeface="+mn-ea"/>
                <a:cs typeface="+mn-cs"/>
              </a:rPr>
              <a:t>Is there any information missing?</a:t>
            </a:r>
          </a:p>
          <a:p>
            <a:pPr lvl="0"/>
            <a:r>
              <a:rPr lang="en-US" sz="1200" kern="1200" dirty="0">
                <a:solidFill>
                  <a:schemeClr val="tx1"/>
                </a:solidFill>
                <a:effectLst/>
                <a:latin typeface="+mn-lt"/>
                <a:ea typeface="+mn-ea"/>
                <a:cs typeface="+mn-cs"/>
              </a:rPr>
              <a:t>If a sampling strategy was used, is it followed?</a:t>
            </a: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rPr>
              <a:t>Bring back any patterns in data quality issues to the feedback collectors so they can improve.</a:t>
            </a:r>
            <a:r>
              <a:rPr lang="en-US" sz="1200" kern="1200" dirty="0">
                <a:solidFill>
                  <a:schemeClr val="tx1"/>
                </a:solidFill>
                <a:effectLst/>
                <a:latin typeface="+mn-lt"/>
                <a:ea typeface="+mn-ea"/>
                <a:cs typeface="+mn-cs"/>
              </a:rPr>
              <a:t> Let them know there will be regular spot checks.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more detailed instructions on data cleaning, see the IFRC Feedback Kit.</a:t>
            </a:r>
          </a:p>
          <a:p>
            <a:pPr marL="0" lvl="0" indent="0" algn="l" rtl="0">
              <a:spcBef>
                <a:spcPts val="0"/>
              </a:spcBef>
              <a:spcAft>
                <a:spcPts val="0"/>
              </a:spcAft>
              <a:buNone/>
            </a:pPr>
            <a:endParaRPr lang="en-US"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10</a:t>
            </a:fld>
            <a:endParaRPr lang="fr-FR"/>
          </a:p>
        </p:txBody>
      </p:sp>
    </p:spTree>
    <p:extLst>
      <p:ext uri="{BB962C8B-B14F-4D97-AF65-F5344CB8AC3E}">
        <p14:creationId xmlns:p14="http://schemas.microsoft.com/office/powerpoint/2010/main" val="19858359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bg>
      <p:bgPr>
        <a:solidFill>
          <a:srgbClr val="2F9C67">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341632"/>
          </a:xfrm>
        </p:spPr>
        <p:txBody>
          <a:bodyPr/>
          <a:lstStyle>
            <a:lvl1pPr>
              <a:defRPr sz="1800" cap="all" baseline="0"/>
            </a:lvl1pPr>
          </a:lstStyle>
          <a:p>
            <a:r>
              <a:rPr lang="fr-FR" dirty="0"/>
              <a:t>MODIFIEZ LE STYLE 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5/16/22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3263465F-B70D-D24D-84B7-C440CF6A924C}"/>
              </a:ext>
            </a:extLst>
          </p:cNvPr>
          <p:cNvCxnSpPr/>
          <p:nvPr userDrawn="1"/>
        </p:nvCxnSpPr>
        <p:spPr>
          <a:xfrm>
            <a:off x="648261" y="907368"/>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548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fr-FR" dirty="0"/>
              <a:t>Modifiez le style du titre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Cliquez pour modifier les styles du texte du masque</a:t>
            </a:r>
          </a:p>
        </p:txBody>
      </p:sp>
      <p:sp>
        <p:nvSpPr>
          <p:cNvPr id="4" name="Date Placeholder 3"/>
          <p:cNvSpPr>
            <a:spLocks noGrp="1"/>
          </p:cNvSpPr>
          <p:nvPr>
            <p:ph type="dt" sz="half" idx="10"/>
          </p:nvPr>
        </p:nvSpPr>
        <p:spPr/>
        <p:txBody>
          <a:bodyPr/>
          <a:lstStyle/>
          <a:p>
            <a:fld id="{BF28C12E-EC51-9B4C-8F1D-972D2A6352E0}" type="datetimeFigureOut">
              <a:t>5/16/22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4271430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Date Placeholder 4"/>
          <p:cNvSpPr>
            <a:spLocks noGrp="1"/>
          </p:cNvSpPr>
          <p:nvPr>
            <p:ph type="dt" sz="half" idx="10"/>
          </p:nvPr>
        </p:nvSpPr>
        <p:spPr/>
        <p:txBody>
          <a:bodyPr/>
          <a:lstStyle/>
          <a:p>
            <a:fld id="{BF28C12E-EC51-9B4C-8F1D-972D2A6352E0}" type="datetimeFigureOut">
              <a:t>5/16/22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1785111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fr-FR" dirty="0"/>
              <a:t>Modifiez le style du titre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Cliquez pour modifier les styles du texte du masque</a:t>
            </a:r>
          </a:p>
        </p:txBody>
      </p:sp>
      <p:sp>
        <p:nvSpPr>
          <p:cNvPr id="4" name="Content Placeholder 3"/>
          <p:cNvSpPr>
            <a:spLocks noGrp="1"/>
          </p:cNvSpPr>
          <p:nvPr>
            <p:ph sz="half" idx="2"/>
          </p:nvPr>
        </p:nvSpPr>
        <p:spPr>
          <a:xfrm>
            <a:off x="629842" y="1878806"/>
            <a:ext cx="3868340" cy="2763441"/>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Cliquez pour modifier les styles du texte du masque</a:t>
            </a:r>
          </a:p>
        </p:txBody>
      </p:sp>
      <p:sp>
        <p:nvSpPr>
          <p:cNvPr id="6" name="Content Placeholder 5"/>
          <p:cNvSpPr>
            <a:spLocks noGrp="1"/>
          </p:cNvSpPr>
          <p:nvPr>
            <p:ph sz="quarter" idx="4"/>
          </p:nvPr>
        </p:nvSpPr>
        <p:spPr>
          <a:xfrm>
            <a:off x="4629150" y="1878806"/>
            <a:ext cx="3887391" cy="2763441"/>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Date Placeholder 6"/>
          <p:cNvSpPr>
            <a:spLocks noGrp="1"/>
          </p:cNvSpPr>
          <p:nvPr>
            <p:ph type="dt" sz="half" idx="10"/>
          </p:nvPr>
        </p:nvSpPr>
        <p:spPr/>
        <p:txBody>
          <a:bodyPr/>
          <a:lstStyle/>
          <a:p>
            <a:fld id="{BF28C12E-EC51-9B4C-8F1D-972D2A6352E0}" type="datetimeFigureOut">
              <a:t>5/16/22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417732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Date Placeholder 2"/>
          <p:cNvSpPr>
            <a:spLocks noGrp="1"/>
          </p:cNvSpPr>
          <p:nvPr>
            <p:ph type="dt" sz="half" idx="10"/>
          </p:nvPr>
        </p:nvSpPr>
        <p:spPr/>
        <p:txBody>
          <a:bodyPr/>
          <a:lstStyle/>
          <a:p>
            <a:fld id="{BF28C12E-EC51-9B4C-8F1D-972D2A6352E0}" type="datetimeFigureOut">
              <a:t>5/16/22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459603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dirty="0"/>
              <a:t>Modifiez le style du titre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dirty="0"/>
              <a:t>Cliquez pour modifier les styles du texte du masque</a:t>
            </a:r>
          </a:p>
        </p:txBody>
      </p:sp>
      <p:sp>
        <p:nvSpPr>
          <p:cNvPr id="5" name="Date Placeholder 4"/>
          <p:cNvSpPr>
            <a:spLocks noGrp="1"/>
          </p:cNvSpPr>
          <p:nvPr>
            <p:ph type="dt" sz="half" idx="10"/>
          </p:nvPr>
        </p:nvSpPr>
        <p:spPr/>
        <p:txBody>
          <a:bodyPr/>
          <a:lstStyle/>
          <a:p>
            <a:fld id="{BF28C12E-EC51-9B4C-8F1D-972D2A6352E0}" type="datetimeFigureOut">
              <a:t>5/16/22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3310015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dirty="0"/>
              <a:t>Modifiez le style du titre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dirty="0"/>
              <a:t>Cliquez pour modifier les styles du texte du masque</a:t>
            </a:r>
          </a:p>
        </p:txBody>
      </p:sp>
      <p:sp>
        <p:nvSpPr>
          <p:cNvPr id="5" name="Date Placeholder 4"/>
          <p:cNvSpPr>
            <a:spLocks noGrp="1"/>
          </p:cNvSpPr>
          <p:nvPr>
            <p:ph type="dt" sz="half" idx="10"/>
          </p:nvPr>
        </p:nvSpPr>
        <p:spPr/>
        <p:txBody>
          <a:bodyPr/>
          <a:lstStyle/>
          <a:p>
            <a:fld id="{BF28C12E-EC51-9B4C-8F1D-972D2A6352E0}" type="datetimeFigureOut">
              <a:t>5/16/22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751167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BF28C12E-EC51-9B4C-8F1D-972D2A6352E0}" type="datetimeFigureOut">
              <a:t>5/16/22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4278932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fr-FR" dirty="0"/>
              <a:t>Modifiez le style du titre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BF28C12E-EC51-9B4C-8F1D-972D2A6352E0}" type="datetimeFigureOut">
              <a:t>5/16/22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37207895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4D6692-9E74-1748-86B6-9B719CAFA1A5}"/>
              </a:ext>
            </a:extLst>
          </p:cNvPr>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72542CA-5541-AE4A-B08C-9764BCF8701D}"/>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36A0A7F-FB23-C447-B19F-DBC9364AAA06}"/>
              </a:ext>
            </a:extLst>
          </p:cNvPr>
          <p:cNvSpPr>
            <a:spLocks noGrp="1"/>
          </p:cNvSpPr>
          <p:nvPr>
            <p:ph type="dt" sz="half" idx="10"/>
          </p:nvPr>
        </p:nvSpPr>
        <p:spPr/>
        <p:txBody>
          <a:bodyPr/>
          <a:lstStyle/>
          <a:p>
            <a:fld id="{F2D9700A-5575-4944-8DB4-00964DB9EBCB}" type="datetimeFigureOut">
              <a:t>5/16/22</a:t>
            </a:fld>
            <a:endParaRPr lang="fr-FR"/>
          </a:p>
        </p:txBody>
      </p:sp>
      <p:sp>
        <p:nvSpPr>
          <p:cNvPr id="5" name="Espace réservé du pied de page 4">
            <a:extLst>
              <a:ext uri="{FF2B5EF4-FFF2-40B4-BE49-F238E27FC236}">
                <a16:creationId xmlns:a16="http://schemas.microsoft.com/office/drawing/2014/main" id="{E71C4220-015B-2645-B74E-BE85EFABE91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5748615-2D48-5F46-A0C6-680AB7307289}"/>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2498179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CBEE25-62BF-7148-9070-DF724CBBD5A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F876274-8257-134A-897A-5EE69877039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886C65-CBE5-D24E-B9F2-C7A4DD516E02}"/>
              </a:ext>
            </a:extLst>
          </p:cNvPr>
          <p:cNvSpPr>
            <a:spLocks noGrp="1"/>
          </p:cNvSpPr>
          <p:nvPr>
            <p:ph type="dt" sz="half" idx="10"/>
          </p:nvPr>
        </p:nvSpPr>
        <p:spPr/>
        <p:txBody>
          <a:bodyPr/>
          <a:lstStyle/>
          <a:p>
            <a:fld id="{F2D9700A-5575-4944-8DB4-00964DB9EBCB}" type="datetimeFigureOut">
              <a:t>5/16/22</a:t>
            </a:fld>
            <a:endParaRPr lang="fr-FR"/>
          </a:p>
        </p:txBody>
      </p:sp>
      <p:sp>
        <p:nvSpPr>
          <p:cNvPr id="5" name="Espace réservé du pied de page 4">
            <a:extLst>
              <a:ext uri="{FF2B5EF4-FFF2-40B4-BE49-F238E27FC236}">
                <a16:creationId xmlns:a16="http://schemas.microsoft.com/office/drawing/2014/main" id="{2BA2C822-978E-F240-BF27-E14F2059F4A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D4D95C-E195-2D4A-BDAB-5B79A728B548}"/>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3154299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Question_Green">
    <p:bg>
      <p:bgPr>
        <a:solidFill>
          <a:srgbClr val="2F9C67">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341632"/>
          </a:xfrm>
        </p:spPr>
        <p:txBody>
          <a:bodyPr/>
          <a:lstStyle>
            <a:lvl1pPr>
              <a:defRPr sz="1800" cap="all" baseline="0"/>
            </a:lvl1pPr>
          </a:lstStyle>
          <a:p>
            <a:r>
              <a:rPr lang="fr-FR" dirty="0"/>
              <a:t>MODIFIEZ LE STYLE 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5/16/22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3263465F-B70D-D24D-84B7-C440CF6A924C}"/>
              </a:ext>
            </a:extLst>
          </p:cNvPr>
          <p:cNvCxnSpPr/>
          <p:nvPr userDrawn="1"/>
        </p:nvCxnSpPr>
        <p:spPr>
          <a:xfrm>
            <a:off x="648261" y="907368"/>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
        <p:nvSpPr>
          <p:cNvPr id="12" name="Ellipse 11">
            <a:extLst>
              <a:ext uri="{FF2B5EF4-FFF2-40B4-BE49-F238E27FC236}">
                <a16:creationId xmlns:a16="http://schemas.microsoft.com/office/drawing/2014/main" id="{27DE961B-0C10-DC4A-A6DC-3B0E4817B522}"/>
              </a:ext>
            </a:extLst>
          </p:cNvPr>
          <p:cNvSpPr/>
          <p:nvPr userDrawn="1"/>
        </p:nvSpPr>
        <p:spPr>
          <a:xfrm>
            <a:off x="7103356" y="367818"/>
            <a:ext cx="1584176" cy="1584176"/>
          </a:xfrm>
          <a:prstGeom prst="ellipse">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E2EC3894-018F-AE43-8A08-58CA159B2BB2}"/>
              </a:ext>
            </a:extLst>
          </p:cNvPr>
          <p:cNvPicPr>
            <a:picLocks noChangeAspect="1"/>
          </p:cNvPicPr>
          <p:nvPr userDrawn="1"/>
        </p:nvPicPr>
        <p:blipFill>
          <a:blip r:embed="rId3"/>
          <a:stretch>
            <a:fillRect/>
          </a:stretch>
        </p:blipFill>
        <p:spPr>
          <a:xfrm>
            <a:off x="7522653" y="643071"/>
            <a:ext cx="716698" cy="1056186"/>
          </a:xfrm>
          <a:prstGeom prst="rect">
            <a:avLst/>
          </a:prstGeom>
        </p:spPr>
      </p:pic>
    </p:spTree>
    <p:extLst>
      <p:ext uri="{BB962C8B-B14F-4D97-AF65-F5344CB8AC3E}">
        <p14:creationId xmlns:p14="http://schemas.microsoft.com/office/powerpoint/2010/main" val="2195383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0843E0-B4CF-864B-B165-6D651F2CDD31}"/>
              </a:ext>
            </a:extLst>
          </p:cNvPr>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61588C8-28FF-6F4F-BE8A-76CCC1947D0B}"/>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CDE21ED-418A-D04A-9081-63D6BFAC1F34}"/>
              </a:ext>
            </a:extLst>
          </p:cNvPr>
          <p:cNvSpPr>
            <a:spLocks noGrp="1"/>
          </p:cNvSpPr>
          <p:nvPr>
            <p:ph type="dt" sz="half" idx="10"/>
          </p:nvPr>
        </p:nvSpPr>
        <p:spPr/>
        <p:txBody>
          <a:bodyPr/>
          <a:lstStyle/>
          <a:p>
            <a:fld id="{F2D9700A-5575-4944-8DB4-00964DB9EBCB}" type="datetimeFigureOut">
              <a:t>5/16/22</a:t>
            </a:fld>
            <a:endParaRPr lang="fr-FR"/>
          </a:p>
        </p:txBody>
      </p:sp>
      <p:sp>
        <p:nvSpPr>
          <p:cNvPr id="5" name="Espace réservé du pied de page 4">
            <a:extLst>
              <a:ext uri="{FF2B5EF4-FFF2-40B4-BE49-F238E27FC236}">
                <a16:creationId xmlns:a16="http://schemas.microsoft.com/office/drawing/2014/main" id="{95806ED8-230D-DC48-8702-BDF6427DB80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AA4A7ED-628A-7E4F-A0F1-62A7C87E18F3}"/>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8049923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7D73F2-0F42-0541-B5D2-783DC809398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4918D4D-BF7B-044C-9C48-0BDC5ED9044D}"/>
              </a:ext>
            </a:extLst>
          </p:cNvPr>
          <p:cNvSpPr>
            <a:spLocks noGrp="1"/>
          </p:cNvSpPr>
          <p:nvPr>
            <p:ph sz="half" idx="1"/>
          </p:nvPr>
        </p:nvSpPr>
        <p:spPr>
          <a:xfrm>
            <a:off x="628650" y="1370013"/>
            <a:ext cx="3867150" cy="32623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DE267AC-FE8A-7E4C-899F-9858A95D1974}"/>
              </a:ext>
            </a:extLst>
          </p:cNvPr>
          <p:cNvSpPr>
            <a:spLocks noGrp="1"/>
          </p:cNvSpPr>
          <p:nvPr>
            <p:ph sz="half" idx="2"/>
          </p:nvPr>
        </p:nvSpPr>
        <p:spPr>
          <a:xfrm>
            <a:off x="4648200" y="1370013"/>
            <a:ext cx="3867150" cy="32623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6B4026A-2AFC-464A-A94A-BD8CC3808632}"/>
              </a:ext>
            </a:extLst>
          </p:cNvPr>
          <p:cNvSpPr>
            <a:spLocks noGrp="1"/>
          </p:cNvSpPr>
          <p:nvPr>
            <p:ph type="dt" sz="half" idx="10"/>
          </p:nvPr>
        </p:nvSpPr>
        <p:spPr/>
        <p:txBody>
          <a:bodyPr/>
          <a:lstStyle/>
          <a:p>
            <a:fld id="{F2D9700A-5575-4944-8DB4-00964DB9EBCB}" type="datetimeFigureOut">
              <a:t>5/16/22</a:t>
            </a:fld>
            <a:endParaRPr lang="fr-FR"/>
          </a:p>
        </p:txBody>
      </p:sp>
      <p:sp>
        <p:nvSpPr>
          <p:cNvPr id="6" name="Espace réservé du pied de page 5">
            <a:extLst>
              <a:ext uri="{FF2B5EF4-FFF2-40B4-BE49-F238E27FC236}">
                <a16:creationId xmlns:a16="http://schemas.microsoft.com/office/drawing/2014/main" id="{AE7E5A0B-9367-554E-9810-9B9CAFFA113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B70AC87-3E59-5245-818F-6EF1EEB6A502}"/>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815518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E01B81-4FE5-C844-8451-CBCCC74EA040}"/>
              </a:ext>
            </a:extLst>
          </p:cNvPr>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44439D3-09A9-DD43-85EB-CA58ADCFEFD0}"/>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4CCF8CA-E84C-EC42-A49E-5F4B945FE1C8}"/>
              </a:ext>
            </a:extLst>
          </p:cNvPr>
          <p:cNvSpPr>
            <a:spLocks noGrp="1"/>
          </p:cNvSpPr>
          <p:nvPr>
            <p:ph sz="half" idx="2"/>
          </p:nvPr>
        </p:nvSpPr>
        <p:spPr>
          <a:xfrm>
            <a:off x="630238" y="1879600"/>
            <a:ext cx="3868737" cy="27622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2A9CAEB-4BAA-BB48-96E4-DDD70988FECB}"/>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178AFBD-2BDD-CE46-97A3-824721C3F4E8}"/>
              </a:ext>
            </a:extLst>
          </p:cNvPr>
          <p:cNvSpPr>
            <a:spLocks noGrp="1"/>
          </p:cNvSpPr>
          <p:nvPr>
            <p:ph sz="quarter" idx="4"/>
          </p:nvPr>
        </p:nvSpPr>
        <p:spPr>
          <a:xfrm>
            <a:off x="4629150" y="1879600"/>
            <a:ext cx="3887788" cy="27622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51BB9D8-C9AB-A348-86A8-611D2E79C5E8}"/>
              </a:ext>
            </a:extLst>
          </p:cNvPr>
          <p:cNvSpPr>
            <a:spLocks noGrp="1"/>
          </p:cNvSpPr>
          <p:nvPr>
            <p:ph type="dt" sz="half" idx="10"/>
          </p:nvPr>
        </p:nvSpPr>
        <p:spPr/>
        <p:txBody>
          <a:bodyPr/>
          <a:lstStyle/>
          <a:p>
            <a:fld id="{F2D9700A-5575-4944-8DB4-00964DB9EBCB}" type="datetimeFigureOut">
              <a:t>5/16/22</a:t>
            </a:fld>
            <a:endParaRPr lang="fr-FR"/>
          </a:p>
        </p:txBody>
      </p:sp>
      <p:sp>
        <p:nvSpPr>
          <p:cNvPr id="8" name="Espace réservé du pied de page 7">
            <a:extLst>
              <a:ext uri="{FF2B5EF4-FFF2-40B4-BE49-F238E27FC236}">
                <a16:creationId xmlns:a16="http://schemas.microsoft.com/office/drawing/2014/main" id="{515F3CF2-B8F1-194A-822B-37204783EBE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7949FC2-33C6-814D-909C-482A00E4EC6E}"/>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15066762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8249E9-02A4-A74A-AE5B-35D3CB36BDE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2F1FF2F-7A8F-554F-97C4-46619CD29C87}"/>
              </a:ext>
            </a:extLst>
          </p:cNvPr>
          <p:cNvSpPr>
            <a:spLocks noGrp="1"/>
          </p:cNvSpPr>
          <p:nvPr>
            <p:ph type="dt" sz="half" idx="10"/>
          </p:nvPr>
        </p:nvSpPr>
        <p:spPr/>
        <p:txBody>
          <a:bodyPr/>
          <a:lstStyle/>
          <a:p>
            <a:fld id="{F2D9700A-5575-4944-8DB4-00964DB9EBCB}" type="datetimeFigureOut">
              <a:t>5/16/22</a:t>
            </a:fld>
            <a:endParaRPr lang="fr-FR"/>
          </a:p>
        </p:txBody>
      </p:sp>
      <p:sp>
        <p:nvSpPr>
          <p:cNvPr id="4" name="Espace réservé du pied de page 3">
            <a:extLst>
              <a:ext uri="{FF2B5EF4-FFF2-40B4-BE49-F238E27FC236}">
                <a16:creationId xmlns:a16="http://schemas.microsoft.com/office/drawing/2014/main" id="{0A525FB6-32B3-314B-A206-9AD6ADC4B84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C0B15A9-3154-C446-A1B4-169B60C17F7D}"/>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37707626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0E80E9-1DAF-BF4E-96E6-61B4888BCAEC}"/>
              </a:ext>
            </a:extLst>
          </p:cNvPr>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F6967B2-25D3-2B4D-AA82-5755D9E2C2DE}"/>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B6386E7-849A-F140-91AC-1D4D2C9D414A}"/>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8BA54C7-96AB-0047-A82F-7ECA2EAB3FCB}"/>
              </a:ext>
            </a:extLst>
          </p:cNvPr>
          <p:cNvSpPr>
            <a:spLocks noGrp="1"/>
          </p:cNvSpPr>
          <p:nvPr>
            <p:ph type="dt" sz="half" idx="10"/>
          </p:nvPr>
        </p:nvSpPr>
        <p:spPr/>
        <p:txBody>
          <a:bodyPr/>
          <a:lstStyle/>
          <a:p>
            <a:fld id="{F2D9700A-5575-4944-8DB4-00964DB9EBCB}" type="datetimeFigureOut">
              <a:t>5/16/22</a:t>
            </a:fld>
            <a:endParaRPr lang="fr-FR"/>
          </a:p>
        </p:txBody>
      </p:sp>
      <p:sp>
        <p:nvSpPr>
          <p:cNvPr id="6" name="Espace réservé du pied de page 5">
            <a:extLst>
              <a:ext uri="{FF2B5EF4-FFF2-40B4-BE49-F238E27FC236}">
                <a16:creationId xmlns:a16="http://schemas.microsoft.com/office/drawing/2014/main" id="{0F314723-D8B2-0C4E-A016-FE5218C4543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49060E0-0F0B-8546-A9E0-74E2EADD3303}"/>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11122434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543366-661A-E04B-995E-A25C7617CAA6}"/>
              </a:ext>
            </a:extLst>
          </p:cNvPr>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9F15828-2C45-974B-B3DD-2CD868E73642}"/>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FED4B0C-F372-B74D-BB7E-EAC9867EB27C}"/>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6F09FEB-0D05-6443-A7E9-68DDE77B4F44}"/>
              </a:ext>
            </a:extLst>
          </p:cNvPr>
          <p:cNvSpPr>
            <a:spLocks noGrp="1"/>
          </p:cNvSpPr>
          <p:nvPr>
            <p:ph type="dt" sz="half" idx="10"/>
          </p:nvPr>
        </p:nvSpPr>
        <p:spPr/>
        <p:txBody>
          <a:bodyPr/>
          <a:lstStyle/>
          <a:p>
            <a:fld id="{F2D9700A-5575-4944-8DB4-00964DB9EBCB}" type="datetimeFigureOut">
              <a:t>5/16/22</a:t>
            </a:fld>
            <a:endParaRPr lang="fr-FR"/>
          </a:p>
        </p:txBody>
      </p:sp>
      <p:sp>
        <p:nvSpPr>
          <p:cNvPr id="6" name="Espace réservé du pied de page 5">
            <a:extLst>
              <a:ext uri="{FF2B5EF4-FFF2-40B4-BE49-F238E27FC236}">
                <a16:creationId xmlns:a16="http://schemas.microsoft.com/office/drawing/2014/main" id="{69124F9D-2CE4-CB42-9CBD-35A386D59EF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AA116A9-689B-5D42-ACEC-1F4858B3C592}"/>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6203125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0412EE-9D06-4941-95DA-6228549EC14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7EDC9A3-4DDF-1C4C-8A15-0C94FB96BEB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E5FB318-24E1-1448-B1A5-FD95F9BE663C}"/>
              </a:ext>
            </a:extLst>
          </p:cNvPr>
          <p:cNvSpPr>
            <a:spLocks noGrp="1"/>
          </p:cNvSpPr>
          <p:nvPr>
            <p:ph type="dt" sz="half" idx="10"/>
          </p:nvPr>
        </p:nvSpPr>
        <p:spPr/>
        <p:txBody>
          <a:bodyPr/>
          <a:lstStyle/>
          <a:p>
            <a:fld id="{F2D9700A-5575-4944-8DB4-00964DB9EBCB}" type="datetimeFigureOut">
              <a:t>5/16/22</a:t>
            </a:fld>
            <a:endParaRPr lang="fr-FR"/>
          </a:p>
        </p:txBody>
      </p:sp>
      <p:sp>
        <p:nvSpPr>
          <p:cNvPr id="5" name="Espace réservé du pied de page 4">
            <a:extLst>
              <a:ext uri="{FF2B5EF4-FFF2-40B4-BE49-F238E27FC236}">
                <a16:creationId xmlns:a16="http://schemas.microsoft.com/office/drawing/2014/main" id="{D1747034-436A-4D49-9170-FD889C5B8F1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CBDBD06-C1D4-A34B-96BB-65B913A81A7A}"/>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7992353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2B3B259-1654-894C-BAC7-37EF10DA8A44}"/>
              </a:ext>
            </a:extLst>
          </p:cNvPr>
          <p:cNvSpPr>
            <a:spLocks noGrp="1"/>
          </p:cNvSpPr>
          <p:nvPr>
            <p:ph type="title" orient="vert"/>
          </p:nvPr>
        </p:nvSpPr>
        <p:spPr>
          <a:xfrm>
            <a:off x="6543675" y="274638"/>
            <a:ext cx="1971675" cy="4357687"/>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73C6E0F-AD87-9D41-AC13-A7B48DB05677}"/>
              </a:ext>
            </a:extLst>
          </p:cNvPr>
          <p:cNvSpPr>
            <a:spLocks noGrp="1"/>
          </p:cNvSpPr>
          <p:nvPr>
            <p:ph type="body" orient="vert" idx="1"/>
          </p:nvPr>
        </p:nvSpPr>
        <p:spPr>
          <a:xfrm>
            <a:off x="628650" y="274638"/>
            <a:ext cx="5762625" cy="435768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9DC3250-3C12-1B4B-A5E2-07F875DCD42A}"/>
              </a:ext>
            </a:extLst>
          </p:cNvPr>
          <p:cNvSpPr>
            <a:spLocks noGrp="1"/>
          </p:cNvSpPr>
          <p:nvPr>
            <p:ph type="dt" sz="half" idx="10"/>
          </p:nvPr>
        </p:nvSpPr>
        <p:spPr/>
        <p:txBody>
          <a:bodyPr/>
          <a:lstStyle/>
          <a:p>
            <a:fld id="{F2D9700A-5575-4944-8DB4-00964DB9EBCB}" type="datetimeFigureOut">
              <a:t>5/16/22</a:t>
            </a:fld>
            <a:endParaRPr lang="fr-FR"/>
          </a:p>
        </p:txBody>
      </p:sp>
      <p:sp>
        <p:nvSpPr>
          <p:cNvPr id="5" name="Espace réservé du pied de page 4">
            <a:extLst>
              <a:ext uri="{FF2B5EF4-FFF2-40B4-BE49-F238E27FC236}">
                <a16:creationId xmlns:a16="http://schemas.microsoft.com/office/drawing/2014/main" id="{53D302E2-ABA6-724B-9D77-64EB7CFC380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41D9FA1-01CC-ED4E-A392-2F73CD07BE42}"/>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3233846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Question_Green_v2">
    <p:bg>
      <p:bgPr>
        <a:solidFill>
          <a:srgbClr val="2F9C67">
            <a:alpha val="9598"/>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5/16/22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27DE961B-0C10-DC4A-A6DC-3B0E4817B522}"/>
              </a:ext>
            </a:extLst>
          </p:cNvPr>
          <p:cNvSpPr/>
          <p:nvPr userDrawn="1"/>
        </p:nvSpPr>
        <p:spPr>
          <a:xfrm>
            <a:off x="7103356" y="367818"/>
            <a:ext cx="1584176" cy="1584176"/>
          </a:xfrm>
          <a:prstGeom prst="ellipse">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E2EC3894-018F-AE43-8A08-58CA159B2BB2}"/>
              </a:ext>
            </a:extLst>
          </p:cNvPr>
          <p:cNvPicPr>
            <a:picLocks noChangeAspect="1"/>
          </p:cNvPicPr>
          <p:nvPr userDrawn="1"/>
        </p:nvPicPr>
        <p:blipFill>
          <a:blip r:embed="rId3"/>
          <a:stretch>
            <a:fillRect/>
          </a:stretch>
        </p:blipFill>
        <p:spPr>
          <a:xfrm>
            <a:off x="7522653" y="643071"/>
            <a:ext cx="716698" cy="1056186"/>
          </a:xfrm>
          <a:prstGeom prst="rect">
            <a:avLst/>
          </a:prstGeom>
        </p:spPr>
      </p:pic>
      <p:sp>
        <p:nvSpPr>
          <p:cNvPr id="14" name="Title 1">
            <a:extLst>
              <a:ext uri="{FF2B5EF4-FFF2-40B4-BE49-F238E27FC236}">
                <a16:creationId xmlns:a16="http://schemas.microsoft.com/office/drawing/2014/main" id="{8A0DB82A-9009-E441-BF61-94B3FD21F49B}"/>
              </a:ext>
            </a:extLst>
          </p:cNvPr>
          <p:cNvSpPr>
            <a:spLocks noGrp="1"/>
          </p:cNvSpPr>
          <p:nvPr>
            <p:ph type="title" hasCustomPrompt="1"/>
          </p:nvPr>
        </p:nvSpPr>
        <p:spPr>
          <a:xfrm>
            <a:off x="628650" y="537796"/>
            <a:ext cx="7886700" cy="308366"/>
          </a:xfrm>
        </p:spPr>
        <p:txBody>
          <a:bodyPr/>
          <a:lstStyle>
            <a:lvl1pPr>
              <a:defRPr sz="1800" cap="all" baseline="0"/>
            </a:lvl1pPr>
          </a:lstStyle>
          <a:p>
            <a:r>
              <a:rPr lang="fr-FR" dirty="0"/>
              <a:t>MODIFIEZ LE STYLE </a:t>
            </a:r>
            <a:br>
              <a:rPr lang="fr-FR" dirty="0"/>
            </a:br>
            <a:r>
              <a:rPr lang="fr-FR" dirty="0"/>
              <a:t>DU TITRE</a:t>
            </a:r>
            <a:endParaRPr lang="en-US" dirty="0"/>
          </a:p>
        </p:txBody>
      </p:sp>
      <p:cxnSp>
        <p:nvCxnSpPr>
          <p:cNvPr id="15" name="Straight Connector 55">
            <a:extLst>
              <a:ext uri="{FF2B5EF4-FFF2-40B4-BE49-F238E27FC236}">
                <a16:creationId xmlns:a16="http://schemas.microsoft.com/office/drawing/2014/main" id="{A9C0F85E-66DD-0246-966C-6AD100B346A7}"/>
              </a:ext>
            </a:extLst>
          </p:cNvPr>
          <p:cNvCxnSpPr/>
          <p:nvPr userDrawn="1"/>
        </p:nvCxnSpPr>
        <p:spPr>
          <a:xfrm>
            <a:off x="648261" y="1132339"/>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0502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Num_Green">
    <p:bg>
      <p:bgPr>
        <a:solidFill>
          <a:srgbClr val="2F9C67">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341632"/>
          </a:xfrm>
        </p:spPr>
        <p:txBody>
          <a:bodyPr/>
          <a:lstStyle>
            <a:lvl1pPr>
              <a:defRPr sz="1800" cap="all" baseline="0"/>
            </a:lvl1pPr>
          </a:lstStyle>
          <a:p>
            <a:r>
              <a:rPr lang="fr-FR" dirty="0"/>
              <a:t>MODIFIEZ LE STYLE DU TITRE</a:t>
            </a:r>
            <a:endParaRPr lang="en-US" dirty="0"/>
          </a:p>
        </p:txBody>
      </p:sp>
      <p:sp>
        <p:nvSpPr>
          <p:cNvPr id="3" name="Content Placeholder 2"/>
          <p:cNvSpPr>
            <a:spLocks noGrp="1"/>
          </p:cNvSpPr>
          <p:nvPr>
            <p:ph idx="1"/>
          </p:nvPr>
        </p:nvSpPr>
        <p:spPr>
          <a:xfrm>
            <a:off x="628650" y="1168497"/>
            <a:ext cx="7886700" cy="593396"/>
          </a:xfrm>
        </p:spPr>
        <p:txBody>
          <a:bodyPr>
            <a:normAutofit/>
          </a:bodyPr>
          <a:lstStyle>
            <a:lvl1pPr marL="0" marR="0" indent="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None/>
              <a:tabLst/>
              <a:defRPr sz="1200"/>
            </a:lvl1pPr>
          </a:lstStyle>
          <a:p>
            <a:pPr lvl="0"/>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5/16/22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3263465F-B70D-D24D-84B7-C440CF6A924C}"/>
              </a:ext>
            </a:extLst>
          </p:cNvPr>
          <p:cNvCxnSpPr/>
          <p:nvPr userDrawn="1"/>
        </p:nvCxnSpPr>
        <p:spPr>
          <a:xfrm>
            <a:off x="648261" y="907368"/>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4558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Cover">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3346E275-F756-B54F-B064-666DB2939B1D}"/>
              </a:ext>
            </a:extLst>
          </p:cNvPr>
          <p:cNvSpPr>
            <a:spLocks noGrp="1"/>
          </p:cNvSpPr>
          <p:nvPr>
            <p:ph type="dt" sz="half" idx="10"/>
          </p:nvPr>
        </p:nvSpPr>
        <p:spPr>
          <a:xfrm>
            <a:off x="628650" y="4767263"/>
            <a:ext cx="2057400" cy="273844"/>
          </a:xfrm>
        </p:spPr>
        <p:txBody>
          <a:bodyPr/>
          <a:lstStyle/>
          <a:p>
            <a:fld id="{278E3EE0-6525-C74C-B657-6658108501C7}" type="datetimeFigureOut">
              <a:t>5/16/22</a:t>
            </a:fld>
            <a:endParaRPr lang="fr-FR"/>
          </a:p>
        </p:txBody>
      </p:sp>
      <p:sp>
        <p:nvSpPr>
          <p:cNvPr id="6" name="Footer Placeholder 4">
            <a:extLst>
              <a:ext uri="{FF2B5EF4-FFF2-40B4-BE49-F238E27FC236}">
                <a16:creationId xmlns:a16="http://schemas.microsoft.com/office/drawing/2014/main" id="{D8C191D6-7CD2-4147-8A8B-0427C9E0CEE9}"/>
              </a:ext>
            </a:extLst>
          </p:cNvPr>
          <p:cNvSpPr>
            <a:spLocks noGrp="1"/>
          </p:cNvSpPr>
          <p:nvPr>
            <p:ph type="ftr" sz="quarter" idx="11"/>
          </p:nvPr>
        </p:nvSpPr>
        <p:spPr>
          <a:xfrm>
            <a:off x="3028950" y="4767263"/>
            <a:ext cx="3086100" cy="273844"/>
          </a:xfrm>
        </p:spPr>
        <p:txBody>
          <a:bodyPr/>
          <a:lstStyle/>
          <a:p>
            <a:endParaRPr lang="fr-FR"/>
          </a:p>
        </p:txBody>
      </p:sp>
      <p:sp>
        <p:nvSpPr>
          <p:cNvPr id="7" name="Slide Number Placeholder 5">
            <a:extLst>
              <a:ext uri="{FF2B5EF4-FFF2-40B4-BE49-F238E27FC236}">
                <a16:creationId xmlns:a16="http://schemas.microsoft.com/office/drawing/2014/main" id="{6D64C85E-F58C-2242-9B63-FC203A3D5B1B}"/>
              </a:ext>
            </a:extLst>
          </p:cNvPr>
          <p:cNvSpPr>
            <a:spLocks noGrp="1"/>
          </p:cNvSpPr>
          <p:nvPr>
            <p:ph type="sldNum" sz="quarter" idx="12"/>
          </p:nvPr>
        </p:nvSpPr>
        <p:spPr>
          <a:xfrm>
            <a:off x="6457950" y="4767263"/>
            <a:ext cx="2057400" cy="273844"/>
          </a:xfrm>
        </p:spPr>
        <p:txBody>
          <a:bodyPr/>
          <a:lstStyle/>
          <a:p>
            <a:fld id="{AC7B9000-7EE9-434F-99E7-74615C45F7D6}" type="slidenum">
              <a:t>‹#›</a:t>
            </a:fld>
            <a:endParaRPr lang="fr-FR"/>
          </a:p>
        </p:txBody>
      </p:sp>
      <p:pic>
        <p:nvPicPr>
          <p:cNvPr id="8" name="Imagem 3" descr="Uma imagem com texto&#10;&#10;Descrição gerada automaticamente">
            <a:extLst>
              <a:ext uri="{FF2B5EF4-FFF2-40B4-BE49-F238E27FC236}">
                <a16:creationId xmlns:a16="http://schemas.microsoft.com/office/drawing/2014/main" id="{80C7DE60-FD07-BF46-B454-A1802CF6C4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9023" y="211756"/>
            <a:ext cx="3648064" cy="559989"/>
          </a:xfrm>
          <a:prstGeom prst="rect">
            <a:avLst/>
          </a:prstGeom>
        </p:spPr>
      </p:pic>
      <p:pic>
        <p:nvPicPr>
          <p:cNvPr id="9" name="Imagem 2">
            <a:extLst>
              <a:ext uri="{FF2B5EF4-FFF2-40B4-BE49-F238E27FC236}">
                <a16:creationId xmlns:a16="http://schemas.microsoft.com/office/drawing/2014/main" id="{30A5BBB5-F030-A74C-9F3A-CF577125C31C}"/>
              </a:ext>
            </a:extLst>
          </p:cNvPr>
          <p:cNvPicPr>
            <a:picLocks noChangeAspect="1"/>
          </p:cNvPicPr>
          <p:nvPr userDrawn="1"/>
        </p:nvPicPr>
        <p:blipFill>
          <a:blip r:embed="rId3"/>
          <a:srcRect l="782" r="782"/>
          <a:stretch/>
        </p:blipFill>
        <p:spPr>
          <a:xfrm>
            <a:off x="0" y="996132"/>
            <a:ext cx="9144000" cy="2361042"/>
          </a:xfrm>
          <a:prstGeom prst="rect">
            <a:avLst/>
          </a:prstGeom>
        </p:spPr>
      </p:pic>
      <p:sp>
        <p:nvSpPr>
          <p:cNvPr id="10" name="TextBox 7">
            <a:extLst>
              <a:ext uri="{FF2B5EF4-FFF2-40B4-BE49-F238E27FC236}">
                <a16:creationId xmlns:a16="http://schemas.microsoft.com/office/drawing/2014/main" id="{9774ACF8-263B-4D43-8400-0912E1FAC6FC}"/>
              </a:ext>
            </a:extLst>
          </p:cNvPr>
          <p:cNvSpPr txBox="1"/>
          <p:nvPr userDrawn="1"/>
        </p:nvSpPr>
        <p:spPr>
          <a:xfrm>
            <a:off x="400261" y="3558747"/>
            <a:ext cx="8157143" cy="276999"/>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a:solidFill>
                  <a:srgbClr val="2B9C67"/>
                </a:solidFill>
                <a:latin typeface="Montserrat" panose="00000500000000000000" pitchFamily="2" charset="0"/>
              </a:rPr>
              <a:t>Community feedback mechanism – consolidation and analysis </a:t>
            </a:r>
          </a:p>
        </p:txBody>
      </p:sp>
      <p:sp>
        <p:nvSpPr>
          <p:cNvPr id="12" name="docshape7">
            <a:extLst>
              <a:ext uri="{FF2B5EF4-FFF2-40B4-BE49-F238E27FC236}">
                <a16:creationId xmlns:a16="http://schemas.microsoft.com/office/drawing/2014/main" id="{DC7D3BC4-E2EB-1E44-8F2F-E32982A30D28}"/>
              </a:ext>
            </a:extLst>
          </p:cNvPr>
          <p:cNvSpPr>
            <a:spLocks/>
          </p:cNvSpPr>
          <p:nvPr userDrawn="1"/>
        </p:nvSpPr>
        <p:spPr bwMode="auto">
          <a:xfrm>
            <a:off x="0" y="982045"/>
            <a:ext cx="9144000" cy="45719"/>
          </a:xfrm>
          <a:prstGeom prst="rect">
            <a:avLst/>
          </a:prstGeom>
          <a:solidFill>
            <a:srgbClr val="2F9C67"/>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FR"/>
          </a:p>
        </p:txBody>
      </p:sp>
      <p:sp>
        <p:nvSpPr>
          <p:cNvPr id="13" name="ZoneTexte 12">
            <a:extLst>
              <a:ext uri="{FF2B5EF4-FFF2-40B4-BE49-F238E27FC236}">
                <a16:creationId xmlns:a16="http://schemas.microsoft.com/office/drawing/2014/main" id="{08A887B5-B729-E548-B22A-F6F0B4F0314E}"/>
              </a:ext>
            </a:extLst>
          </p:cNvPr>
          <p:cNvSpPr txBox="1"/>
          <p:nvPr userDrawn="1"/>
        </p:nvSpPr>
        <p:spPr>
          <a:xfrm>
            <a:off x="395288" y="1012432"/>
            <a:ext cx="2841657" cy="369332"/>
          </a:xfrm>
          <a:prstGeom prst="rect">
            <a:avLst/>
          </a:prstGeom>
          <a:solidFill>
            <a:srgbClr val="2F9C67"/>
          </a:solidFill>
        </p:spPr>
        <p:txBody>
          <a:bodyPr wrap="none" lIns="72000" rIns="72000" rtlCol="0">
            <a:spAutoFit/>
          </a:bodyPr>
          <a:lstStyle/>
          <a:p>
            <a:r>
              <a:rPr lang="fr-FR" sz="1000" b="1">
                <a:solidFill>
                  <a:schemeClr val="bg1"/>
                </a:solidFill>
                <a:latin typeface="Montserrat" pitchFamily="2" charset="77"/>
              </a:rPr>
              <a:t>MODULE 4, SESSION 10</a:t>
            </a:r>
          </a:p>
          <a:p>
            <a:r>
              <a:rPr lang="fr-FR" sz="800">
                <a:solidFill>
                  <a:schemeClr val="bg1"/>
                </a:solidFill>
                <a:latin typeface="Montserrat Light" pitchFamily="2" charset="77"/>
              </a:rPr>
              <a:t>COLLECTIVE SERVICE TRAINING IN SOCIAL SCIENCE</a:t>
            </a:r>
          </a:p>
        </p:txBody>
      </p:sp>
      <p:grpSp>
        <p:nvGrpSpPr>
          <p:cNvPr id="14" name="Groupe 13">
            <a:extLst>
              <a:ext uri="{FF2B5EF4-FFF2-40B4-BE49-F238E27FC236}">
                <a16:creationId xmlns:a16="http://schemas.microsoft.com/office/drawing/2014/main" id="{96F33D36-5F34-4143-BD49-F8C8DEBC4602}"/>
              </a:ext>
            </a:extLst>
          </p:cNvPr>
          <p:cNvGrpSpPr/>
          <p:nvPr userDrawn="1"/>
        </p:nvGrpSpPr>
        <p:grpSpPr>
          <a:xfrm>
            <a:off x="5608156" y="4577334"/>
            <a:ext cx="3373919" cy="499684"/>
            <a:chOff x="5608156" y="3987387"/>
            <a:chExt cx="3373919" cy="499684"/>
          </a:xfrm>
        </p:grpSpPr>
        <p:pic>
          <p:nvPicPr>
            <p:cNvPr id="15" name="Image 14">
              <a:extLst>
                <a:ext uri="{FF2B5EF4-FFF2-40B4-BE49-F238E27FC236}">
                  <a16:creationId xmlns:a16="http://schemas.microsoft.com/office/drawing/2014/main" id="{05C151B3-E0DE-2B49-8700-B184B4D6891E}"/>
                </a:ext>
              </a:extLst>
            </p:cNvPr>
            <p:cNvPicPr>
              <a:picLocks noChangeAspect="1"/>
            </p:cNvPicPr>
            <p:nvPr userDrawn="1"/>
          </p:nvPicPr>
          <p:blipFill>
            <a:blip r:embed="rId4"/>
            <a:stretch>
              <a:fillRect/>
            </a:stretch>
          </p:blipFill>
          <p:spPr>
            <a:xfrm>
              <a:off x="5608156" y="4171951"/>
              <a:ext cx="610318" cy="186356"/>
            </a:xfrm>
            <a:prstGeom prst="rect">
              <a:avLst/>
            </a:prstGeom>
          </p:spPr>
        </p:pic>
        <p:pic>
          <p:nvPicPr>
            <p:cNvPr id="16" name="Image 15">
              <a:extLst>
                <a:ext uri="{FF2B5EF4-FFF2-40B4-BE49-F238E27FC236}">
                  <a16:creationId xmlns:a16="http://schemas.microsoft.com/office/drawing/2014/main" id="{1FBAFB1D-5715-9541-B822-8C949552288A}"/>
                </a:ext>
              </a:extLst>
            </p:cNvPr>
            <p:cNvPicPr>
              <a:picLocks noChangeAspect="1"/>
            </p:cNvPicPr>
            <p:nvPr userDrawn="1"/>
          </p:nvPicPr>
          <p:blipFill>
            <a:blip r:embed="rId5"/>
            <a:stretch>
              <a:fillRect/>
            </a:stretch>
          </p:blipFill>
          <p:spPr>
            <a:xfrm>
              <a:off x="8289926" y="4105311"/>
              <a:ext cx="692149" cy="216021"/>
            </a:xfrm>
            <a:prstGeom prst="rect">
              <a:avLst/>
            </a:prstGeom>
          </p:spPr>
        </p:pic>
        <p:pic>
          <p:nvPicPr>
            <p:cNvPr id="17" name="Image 16">
              <a:extLst>
                <a:ext uri="{FF2B5EF4-FFF2-40B4-BE49-F238E27FC236}">
                  <a16:creationId xmlns:a16="http://schemas.microsoft.com/office/drawing/2014/main" id="{EB88C227-A28A-9A4D-A19D-7500942989FF}"/>
                </a:ext>
              </a:extLst>
            </p:cNvPr>
            <p:cNvPicPr>
              <a:picLocks noChangeAspect="1"/>
            </p:cNvPicPr>
            <p:nvPr userDrawn="1"/>
          </p:nvPicPr>
          <p:blipFill>
            <a:blip r:embed="rId6"/>
            <a:stretch>
              <a:fillRect/>
            </a:stretch>
          </p:blipFill>
          <p:spPr>
            <a:xfrm>
              <a:off x="7266608" y="4119751"/>
              <a:ext cx="855042" cy="205444"/>
            </a:xfrm>
            <a:prstGeom prst="rect">
              <a:avLst/>
            </a:prstGeom>
          </p:spPr>
        </p:pic>
        <p:pic>
          <p:nvPicPr>
            <p:cNvPr id="18" name="Image 17">
              <a:extLst>
                <a:ext uri="{FF2B5EF4-FFF2-40B4-BE49-F238E27FC236}">
                  <a16:creationId xmlns:a16="http://schemas.microsoft.com/office/drawing/2014/main" id="{479FD79C-3CAD-5244-881C-6FAA3F26827E}"/>
                </a:ext>
              </a:extLst>
            </p:cNvPr>
            <p:cNvPicPr>
              <a:picLocks noChangeAspect="1"/>
            </p:cNvPicPr>
            <p:nvPr userDrawn="1"/>
          </p:nvPicPr>
          <p:blipFill>
            <a:blip r:embed="rId7"/>
            <a:stretch>
              <a:fillRect/>
            </a:stretch>
          </p:blipFill>
          <p:spPr>
            <a:xfrm>
              <a:off x="6191586" y="3987387"/>
              <a:ext cx="1107193" cy="499684"/>
            </a:xfrm>
            <a:prstGeom prst="rect">
              <a:avLst/>
            </a:prstGeom>
          </p:spPr>
        </p:pic>
      </p:grpSp>
    </p:spTree>
    <p:extLst>
      <p:ext uri="{BB962C8B-B14F-4D97-AF65-F5344CB8AC3E}">
        <p14:creationId xmlns:p14="http://schemas.microsoft.com/office/powerpoint/2010/main" val="140487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re et contenu">
    <p:bg>
      <p:bgPr>
        <a:solidFill>
          <a:srgbClr val="EFF5F0">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590931"/>
          </a:xfrm>
        </p:spPr>
        <p:txBody>
          <a:bodyPr/>
          <a:lstStyle>
            <a:lvl1pPr>
              <a:defRPr sz="1800" cap="all" baseline="0"/>
            </a:lvl1pPr>
          </a:lstStyle>
          <a:p>
            <a:r>
              <a:rPr lang="fr-FR" dirty="0"/>
              <a:t>MODIFIEZ LE STYLE </a:t>
            </a:r>
            <a:br>
              <a:rPr lang="fr-FR" dirty="0"/>
            </a:br>
            <a:r>
              <a:rPr lang="fr-FR" dirty="0"/>
              <a:t>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5/16/22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26EA9F77-F733-E24D-94C9-4CBF860ED091}"/>
              </a:ext>
            </a:extLst>
          </p:cNvPr>
          <p:cNvCxnSpPr/>
          <p:nvPr userDrawn="1"/>
        </p:nvCxnSpPr>
        <p:spPr>
          <a:xfrm>
            <a:off x="648261" y="1132339"/>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8970371"/>
      </p:ext>
    </p:extLst>
  </p:cSld>
  <p:clrMapOvr>
    <a:masterClrMapping/>
  </p:clrMapOvr>
  <p:extLst>
    <p:ext uri="{DCECCB84-F9BA-43D5-87BE-67443E8EF086}">
      <p15:sldGuideLst xmlns:p15="http://schemas.microsoft.com/office/powerpoint/2012/main">
        <p15:guide id="1" orient="horz" pos="486" userDrawn="1">
          <p15:clr>
            <a:srgbClr val="FBAE40"/>
          </p15:clr>
        </p15:guide>
        <p15:guide id="2" orient="horz" pos="55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re2lignes et contenu">
    <p:bg>
      <p:bgPr>
        <a:solidFill>
          <a:srgbClr val="2F9C67">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590931"/>
          </a:xfrm>
        </p:spPr>
        <p:txBody>
          <a:bodyPr/>
          <a:lstStyle>
            <a:lvl1pPr>
              <a:defRPr sz="1800" cap="all" baseline="0"/>
            </a:lvl1pPr>
          </a:lstStyle>
          <a:p>
            <a:r>
              <a:rPr lang="fr-FR" dirty="0"/>
              <a:t>MODIFIEZ LE STYLE </a:t>
            </a:r>
            <a:br>
              <a:rPr lang="fr-FR" dirty="0"/>
            </a:br>
            <a:r>
              <a:rPr lang="fr-FR" dirty="0"/>
              <a:t>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5/16/22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26EA9F77-F733-E24D-94C9-4CBF860ED091}"/>
              </a:ext>
            </a:extLst>
          </p:cNvPr>
          <p:cNvCxnSpPr/>
          <p:nvPr userDrawn="1"/>
        </p:nvCxnSpPr>
        <p:spPr>
          <a:xfrm>
            <a:off x="648261" y="1132339"/>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0127570"/>
      </p:ext>
    </p:extLst>
  </p:cSld>
  <p:clrMapOvr>
    <a:masterClrMapping/>
  </p:clrMapOvr>
  <p:extLst>
    <p:ext uri="{DCECCB84-F9BA-43D5-87BE-67443E8EF086}">
      <p15:sldGuideLst xmlns:p15="http://schemas.microsoft.com/office/powerpoint/2012/main">
        <p15:guide id="1" orient="horz" pos="486" userDrawn="1">
          <p15:clr>
            <a:srgbClr val="FBAE40"/>
          </p15:clr>
        </p15:guide>
        <p15:guide id="2" orient="horz" pos="55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bg>
      <p:bgPr>
        <a:solidFill>
          <a:srgbClr val="2F9C67">
            <a:alpha val="10000"/>
          </a:srgb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28C12E-EC51-9B4C-8F1D-972D2A6352E0}" type="datetimeFigureOut">
              <a:t>5/16/22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FCF3803-D53F-D949-8B94-05B7A9B04541}" type="slidenum">
              <a:t>‹#›</a:t>
            </a:fld>
            <a:endParaRPr lang="fr-FR"/>
          </a:p>
        </p:txBody>
      </p:sp>
      <p:pic>
        <p:nvPicPr>
          <p:cNvPr id="5" name="Google Shape;465;p26" descr="Uma imagem com texto&#10;&#10;Descrição gerada automaticamente">
            <a:extLst>
              <a:ext uri="{FF2B5EF4-FFF2-40B4-BE49-F238E27FC236}">
                <a16:creationId xmlns:a16="http://schemas.microsoft.com/office/drawing/2014/main" id="{50AFC060-56BB-684A-BF96-33ED1E4224FE}"/>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6" name="Rectangle 5">
            <a:extLst>
              <a:ext uri="{FF2B5EF4-FFF2-40B4-BE49-F238E27FC236}">
                <a16:creationId xmlns:a16="http://schemas.microsoft.com/office/drawing/2014/main" id="{30732601-92C5-FB47-9385-C112E4E42C1B}"/>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0ECDADAD-AB9A-104F-A8BF-6AE380C2D5F6}"/>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11732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fr-FR" dirty="0"/>
              <a:t>Modifiez le style du titre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endParaRPr lang="en-US" dirty="0"/>
          </a:p>
        </p:txBody>
      </p:sp>
      <p:sp>
        <p:nvSpPr>
          <p:cNvPr id="4" name="Date Placeholder 3"/>
          <p:cNvSpPr>
            <a:spLocks noGrp="1"/>
          </p:cNvSpPr>
          <p:nvPr>
            <p:ph type="dt" sz="half" idx="10"/>
          </p:nvPr>
        </p:nvSpPr>
        <p:spPr/>
        <p:txBody>
          <a:bodyPr/>
          <a:lstStyle/>
          <a:p>
            <a:fld id="{BF28C12E-EC51-9B4C-8F1D-972D2A6352E0}" type="datetimeFigureOut">
              <a:t>5/16/22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901530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2.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37795"/>
            <a:ext cx="7886700" cy="341632"/>
          </a:xfrm>
          <a:prstGeom prst="rect">
            <a:avLst/>
          </a:prstGeom>
        </p:spPr>
        <p:txBody>
          <a:bodyPr vert="horz" lIns="0" tIns="45720" rIns="91440" bIns="45720" rtlCol="0" anchor="t" anchorCtr="0">
            <a:spAutoFit/>
          </a:bodyPr>
          <a:lstStyle/>
          <a:p>
            <a:r>
              <a:rPr lang="fr-FR" dirty="0"/>
              <a:t>MODIFIEZ LE STYLE DU TITRE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F28C12E-EC51-9B4C-8F1D-972D2A6352E0}" type="datetimeFigureOut">
              <a:t>5/16/22</a:t>
            </a:fld>
            <a:endParaRPr lang="fr-F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FCF3803-D53F-D949-8B94-05B7A9B04541}" type="slidenum">
              <a:t>‹#›</a:t>
            </a:fld>
            <a:endParaRPr lang="fr-FR"/>
          </a:p>
        </p:txBody>
      </p:sp>
    </p:spTree>
    <p:extLst>
      <p:ext uri="{BB962C8B-B14F-4D97-AF65-F5344CB8AC3E}">
        <p14:creationId xmlns:p14="http://schemas.microsoft.com/office/powerpoint/2010/main" val="4096800940"/>
      </p:ext>
    </p:extLst>
  </p:cSld>
  <p:clrMap bg1="lt1" tx1="dk1" bg2="lt2" tx2="dk2" accent1="accent1" accent2="accent2" accent3="accent3" accent4="accent4" accent5="accent5" accent6="accent6" hlink="hlink" folHlink="folHlink"/>
  <p:sldLayoutIdLst>
    <p:sldLayoutId id="2147483662" r:id="rId1"/>
    <p:sldLayoutId id="2147483685" r:id="rId2"/>
    <p:sldLayoutId id="2147483688" r:id="rId3"/>
    <p:sldLayoutId id="2147483687" r:id="rId4"/>
    <p:sldLayoutId id="2147483679" r:id="rId5"/>
    <p:sldLayoutId id="2147483684" r:id="rId6"/>
    <p:sldLayoutId id="2147483686" r:id="rId7"/>
    <p:sldLayoutId id="2147483667" r:id="rId8"/>
    <p:sldLayoutId id="2147483661" r:id="rId9"/>
    <p:sldLayoutId id="2147483663" r:id="rId10"/>
    <p:sldLayoutId id="2147483664" r:id="rId11"/>
    <p:sldLayoutId id="2147483665" r:id="rId12"/>
    <p:sldLayoutId id="2147483666" r:id="rId13"/>
    <p:sldLayoutId id="2147483668" r:id="rId14"/>
    <p:sldLayoutId id="2147483669" r:id="rId15"/>
    <p:sldLayoutId id="2147483670" r:id="rId16"/>
    <p:sldLayoutId id="2147483671" r:id="rId17"/>
  </p:sldLayoutIdLst>
  <p:txStyles>
    <p:titleStyle>
      <a:lvl1pPr algn="l" defTabSz="685800" rtl="0" eaLnBrk="1" latinLnBrk="0" hangingPunct="1">
        <a:lnSpc>
          <a:spcPct val="90000"/>
        </a:lnSpc>
        <a:spcBef>
          <a:spcPct val="0"/>
        </a:spcBef>
        <a:buNone/>
        <a:defRPr sz="1800" b="1" i="0" kern="1200">
          <a:solidFill>
            <a:srgbClr val="2F9C67"/>
          </a:solidFill>
          <a:latin typeface="Montserrat" pitchFamily="2" charset="77"/>
          <a:ea typeface="+mj-ea"/>
          <a:cs typeface="+mj-cs"/>
        </a:defRPr>
      </a:lvl1pPr>
    </p:titleStyle>
    <p:bodyStyle>
      <a:lvl1pPr marL="171450" indent="-171450" algn="l" defTabSz="685800" rtl="0" eaLnBrk="1" latinLnBrk="0" hangingPunct="1">
        <a:lnSpc>
          <a:spcPct val="90000"/>
        </a:lnSpc>
        <a:spcBef>
          <a:spcPts val="750"/>
        </a:spcBef>
        <a:buClr>
          <a:srgbClr val="204669"/>
        </a:buClr>
        <a:buFont typeface="Arial" panose="020B0604020202020204" pitchFamily="34" charset="0"/>
        <a:buChar char="•"/>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14350" indent="-171450" algn="l" defTabSz="685800" rtl="0" eaLnBrk="1" latinLnBrk="0" hangingPunct="1">
        <a:lnSpc>
          <a:spcPct val="90000"/>
        </a:lnSpc>
        <a:spcBef>
          <a:spcPts val="375"/>
        </a:spcBef>
        <a:buClr>
          <a:srgbClr val="204669"/>
        </a:buClr>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857250" indent="-171450" algn="l" defTabSz="685800" rtl="0" eaLnBrk="1" latinLnBrk="0" hangingPunct="1">
        <a:lnSpc>
          <a:spcPct val="90000"/>
        </a:lnSpc>
        <a:spcBef>
          <a:spcPts val="375"/>
        </a:spcBef>
        <a:buClr>
          <a:srgbClr val="204669"/>
        </a:buClr>
        <a:buFont typeface="Arial" panose="020B0604020202020204" pitchFamily="34" charset="0"/>
        <a:buChar char="•"/>
        <a:defRPr sz="15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2001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5430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F406DD1-E112-9E47-A65C-841964A179D6}"/>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BCB26E3-F185-7849-A3F2-136234646DF5}"/>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E766FAF-3C31-2743-830F-17E78CFB6D7C}"/>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2D9700A-5575-4944-8DB4-00964DB9EBCB}" type="datetimeFigureOut">
              <a:t>5/16/22</a:t>
            </a:fld>
            <a:endParaRPr lang="fr-FR"/>
          </a:p>
        </p:txBody>
      </p:sp>
      <p:sp>
        <p:nvSpPr>
          <p:cNvPr id="5" name="Espace réservé du pied de page 4">
            <a:extLst>
              <a:ext uri="{FF2B5EF4-FFF2-40B4-BE49-F238E27FC236}">
                <a16:creationId xmlns:a16="http://schemas.microsoft.com/office/drawing/2014/main" id="{57C82D28-B658-C24F-A780-61844DB019A7}"/>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B5C94E7-4328-2045-AF7D-74D8F584BFDA}"/>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F15CDB1B-06A7-B849-835D-30BFE4CD0ECB}" type="slidenum">
              <a:t>‹#›</a:t>
            </a:fld>
            <a:endParaRPr lang="fr-FR"/>
          </a:p>
        </p:txBody>
      </p:sp>
    </p:spTree>
    <p:extLst>
      <p:ext uri="{BB962C8B-B14F-4D97-AF65-F5344CB8AC3E}">
        <p14:creationId xmlns:p14="http://schemas.microsoft.com/office/powerpoint/2010/main" val="30434287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80" r:id="rId7"/>
    <p:sldLayoutId id="2147483681" r:id="rId8"/>
    <p:sldLayoutId id="2147483682" r:id="rId9"/>
    <p:sldLayoutId id="2147483683"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05C7317-244F-2A45-B9CD-BEB0AAA79B1E}"/>
              </a:ext>
            </a:extLst>
          </p:cNvPr>
          <p:cNvSpPr/>
          <p:nvPr/>
        </p:nvSpPr>
        <p:spPr>
          <a:xfrm>
            <a:off x="142875" y="3429000"/>
            <a:ext cx="8277225" cy="561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C7AF98F4-D1BF-5647-AF10-0B4A656344EA}"/>
              </a:ext>
            </a:extLst>
          </p:cNvPr>
          <p:cNvSpPr txBox="1"/>
          <p:nvPr/>
        </p:nvSpPr>
        <p:spPr>
          <a:xfrm>
            <a:off x="256252" y="3525321"/>
            <a:ext cx="7816645" cy="369332"/>
          </a:xfrm>
          <a:prstGeom prst="rect">
            <a:avLst/>
          </a:prstGeom>
          <a:noFill/>
        </p:spPr>
        <p:txBody>
          <a:bodyPr wrap="square" rtlCol="0">
            <a:spAutoFit/>
          </a:bodyPr>
          <a:lstStyle/>
          <a:p>
            <a:r>
              <a:rPr lang="en-GB" b="1" dirty="0">
                <a:solidFill>
                  <a:srgbClr val="2F9C67"/>
                </a:solidFill>
                <a:latin typeface="Open Sans" pitchFamily="2" charset="0"/>
                <a:ea typeface="Open Sans" pitchFamily="2" charset="0"/>
                <a:cs typeface="Open Sans" pitchFamily="2" charset="0"/>
              </a:rPr>
              <a:t>Community feedback mechanism: Consolidation and analysis</a:t>
            </a:r>
          </a:p>
        </p:txBody>
      </p:sp>
    </p:spTree>
    <p:extLst>
      <p:ext uri="{BB962C8B-B14F-4D97-AF65-F5344CB8AC3E}">
        <p14:creationId xmlns:p14="http://schemas.microsoft.com/office/powerpoint/2010/main" val="1187374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76EFB0B-6056-5C45-BACB-AE0F6D2AE847}"/>
              </a:ext>
            </a:extLst>
          </p:cNvPr>
          <p:cNvSpPr>
            <a:spLocks noGrp="1"/>
          </p:cNvSpPr>
          <p:nvPr>
            <p:ph type="title"/>
          </p:nvPr>
        </p:nvSpPr>
        <p:spPr>
          <a:xfrm>
            <a:off x="628650" y="537795"/>
            <a:ext cx="7886700" cy="840230"/>
          </a:xfrm>
        </p:spPr>
        <p:txBody>
          <a:bodyPr/>
          <a:lstStyle/>
          <a:p>
            <a:r>
              <a:rPr lang="fr-FR"/>
              <a:t>Step 3: Consolidating, reviewing </a:t>
            </a:r>
            <a:br>
              <a:rPr lang="fr-FR"/>
            </a:br>
            <a:r>
              <a:rPr lang="fr-FR"/>
              <a:t>and prioritising community feedback data </a:t>
            </a:r>
            <a:br>
              <a:rPr lang="fr-FR"/>
            </a:br>
            <a:endParaRPr lang="fr-FR"/>
          </a:p>
        </p:txBody>
      </p:sp>
      <p:sp>
        <p:nvSpPr>
          <p:cNvPr id="5" name="Espace réservé du contenu 4">
            <a:extLst>
              <a:ext uri="{FF2B5EF4-FFF2-40B4-BE49-F238E27FC236}">
                <a16:creationId xmlns:a16="http://schemas.microsoft.com/office/drawing/2014/main" id="{2FEDC317-51B9-8B4A-B006-F30B715CC367}"/>
              </a:ext>
            </a:extLst>
          </p:cNvPr>
          <p:cNvSpPr>
            <a:spLocks noGrp="1"/>
          </p:cNvSpPr>
          <p:nvPr>
            <p:ph idx="1"/>
          </p:nvPr>
        </p:nvSpPr>
        <p:spPr>
          <a:xfrm>
            <a:off x="628650" y="1369219"/>
            <a:ext cx="5595505" cy="3263504"/>
          </a:xfrm>
        </p:spPr>
        <p:txBody>
          <a:bodyPr>
            <a:normAutofit/>
          </a:bodyPr>
          <a:lstStyle/>
          <a:p>
            <a:pPr marL="0" indent="0">
              <a:buNone/>
            </a:pPr>
            <a:r>
              <a:rPr lang="fr-FR" b="1">
                <a:solidFill>
                  <a:srgbClr val="204669"/>
                </a:solidFill>
                <a:latin typeface="Open Sans" panose="020B0606030504020204" pitchFamily="34" charset="0"/>
                <a:ea typeface="Open Sans" panose="020B0606030504020204" pitchFamily="34" charset="0"/>
                <a:cs typeface="Open Sans" panose="020B0606030504020204" pitchFamily="34" charset="0"/>
              </a:rPr>
              <a:t>B) Review and clean the feedback</a:t>
            </a:r>
          </a:p>
          <a:p>
            <a:r>
              <a:rPr lang="fr-FR"/>
              <a:t>Look through your data to make sure everything is clear, complete, </a:t>
            </a:r>
            <a:br>
              <a:rPr lang="fr-FR"/>
            </a:br>
            <a:r>
              <a:rPr lang="fr-FR"/>
              <a:t>free from errors and well classified (especially for sensitive feedback)</a:t>
            </a:r>
          </a:p>
          <a:p>
            <a:r>
              <a:rPr lang="fr-FR"/>
              <a:t>Work with a teammate to check each others’ work</a:t>
            </a:r>
          </a:p>
          <a:p>
            <a:r>
              <a:rPr lang="fr-FR"/>
              <a:t>Communicate with feedback collectors about any patterns in data quality issues</a:t>
            </a:r>
          </a:p>
          <a:p>
            <a:pPr marL="0" indent="0">
              <a:buNone/>
            </a:pPr>
            <a:r>
              <a:rPr lang="fr-FR"/>
              <a:t>For more detailed instructions on data cleaning, see the IFRC Feedback Kit.</a:t>
            </a:r>
          </a:p>
          <a:p>
            <a:endParaRPr lang="fr-FR"/>
          </a:p>
        </p:txBody>
      </p:sp>
    </p:spTree>
    <p:extLst>
      <p:ext uri="{BB962C8B-B14F-4D97-AF65-F5344CB8AC3E}">
        <p14:creationId xmlns:p14="http://schemas.microsoft.com/office/powerpoint/2010/main" val="3983823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2FEDC317-51B9-8B4A-B006-F30B715CC367}"/>
              </a:ext>
            </a:extLst>
          </p:cNvPr>
          <p:cNvSpPr>
            <a:spLocks noGrp="1"/>
          </p:cNvSpPr>
          <p:nvPr>
            <p:ph idx="1"/>
          </p:nvPr>
        </p:nvSpPr>
        <p:spPr/>
        <p:txBody>
          <a:bodyPr>
            <a:normAutofit/>
          </a:bodyPr>
          <a:lstStyle/>
          <a:p>
            <a:pPr marL="0" indent="0">
              <a:buNone/>
            </a:pPr>
            <a:r>
              <a:rPr lang="fr-FR" b="1">
                <a:solidFill>
                  <a:srgbClr val="204669"/>
                </a:solidFill>
                <a:latin typeface="Open Sans" panose="020B0606030504020204" pitchFamily="34" charset="0"/>
                <a:ea typeface="Open Sans" panose="020B0606030504020204" pitchFamily="34" charset="0"/>
                <a:cs typeface="Open Sans" panose="020B0606030504020204" pitchFamily="34" charset="0"/>
              </a:rPr>
              <a:t>C) Prioritise and make referrals where necessary </a:t>
            </a:r>
          </a:p>
          <a:p>
            <a:r>
              <a:rPr lang="fr-FR"/>
              <a:t>Flag any critical feedback and refer to the responsible person</a:t>
            </a:r>
          </a:p>
          <a:p>
            <a:r>
              <a:rPr lang="fr-FR"/>
              <a:t>Note when and how referrals were made in your logbook</a:t>
            </a:r>
          </a:p>
          <a:p>
            <a:endParaRPr lang="fr-FR"/>
          </a:p>
          <a:p>
            <a:r>
              <a:rPr lang="en-US" dirty="0"/>
              <a:t>What could be some examples of critical community feedback data </a:t>
            </a:r>
            <a:br>
              <a:rPr lang="en-US" dirty="0"/>
            </a:br>
            <a:r>
              <a:rPr lang="en-US" dirty="0"/>
              <a:t>(feedback that needs urgent follow-up or referral)? </a:t>
            </a:r>
          </a:p>
          <a:p>
            <a:endParaRPr lang="fr-FR"/>
          </a:p>
        </p:txBody>
      </p:sp>
      <p:sp>
        <p:nvSpPr>
          <p:cNvPr id="4" name="Titre 3">
            <a:extLst>
              <a:ext uri="{FF2B5EF4-FFF2-40B4-BE49-F238E27FC236}">
                <a16:creationId xmlns:a16="http://schemas.microsoft.com/office/drawing/2014/main" id="{F76EFB0B-6056-5C45-BACB-AE0F6D2AE847}"/>
              </a:ext>
            </a:extLst>
          </p:cNvPr>
          <p:cNvSpPr>
            <a:spLocks noGrp="1"/>
          </p:cNvSpPr>
          <p:nvPr>
            <p:ph type="title"/>
          </p:nvPr>
        </p:nvSpPr>
        <p:spPr/>
        <p:txBody>
          <a:bodyPr/>
          <a:lstStyle/>
          <a:p>
            <a:r>
              <a:rPr lang="fr-FR"/>
              <a:t>Step 3: Consolidating, reviewing </a:t>
            </a:r>
            <a:br>
              <a:rPr lang="fr-FR"/>
            </a:br>
            <a:r>
              <a:rPr lang="fr-FR"/>
              <a:t>and prioritising community feedback data </a:t>
            </a:r>
            <a:br>
              <a:rPr lang="fr-FR"/>
            </a:br>
            <a:endParaRPr lang="fr-FR"/>
          </a:p>
        </p:txBody>
      </p:sp>
    </p:spTree>
    <p:extLst>
      <p:ext uri="{BB962C8B-B14F-4D97-AF65-F5344CB8AC3E}">
        <p14:creationId xmlns:p14="http://schemas.microsoft.com/office/powerpoint/2010/main" val="296665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2FEDC317-51B9-8B4A-B006-F30B715CC367}"/>
              </a:ext>
            </a:extLst>
          </p:cNvPr>
          <p:cNvSpPr>
            <a:spLocks noGrp="1"/>
          </p:cNvSpPr>
          <p:nvPr>
            <p:ph idx="1"/>
          </p:nvPr>
        </p:nvSpPr>
        <p:spPr>
          <a:xfrm>
            <a:off x="628650" y="1369219"/>
            <a:ext cx="5294478" cy="602882"/>
          </a:xfrm>
        </p:spPr>
        <p:txBody>
          <a:bodyPr>
            <a:normAutofit/>
          </a:bodyPr>
          <a:lstStyle/>
          <a:p>
            <a:r>
              <a:rPr lang="en-US" dirty="0"/>
              <a:t>What could be some examples of critical community feedback data (feedback that needs urgent follow-up or referral)? </a:t>
            </a:r>
          </a:p>
          <a:p>
            <a:endParaRPr lang="fr-FR"/>
          </a:p>
        </p:txBody>
      </p:sp>
      <p:sp>
        <p:nvSpPr>
          <p:cNvPr id="4" name="Titre 3">
            <a:extLst>
              <a:ext uri="{FF2B5EF4-FFF2-40B4-BE49-F238E27FC236}">
                <a16:creationId xmlns:a16="http://schemas.microsoft.com/office/drawing/2014/main" id="{F76EFB0B-6056-5C45-BACB-AE0F6D2AE847}"/>
              </a:ext>
            </a:extLst>
          </p:cNvPr>
          <p:cNvSpPr>
            <a:spLocks noGrp="1"/>
          </p:cNvSpPr>
          <p:nvPr>
            <p:ph type="title"/>
          </p:nvPr>
        </p:nvSpPr>
        <p:spPr/>
        <p:txBody>
          <a:bodyPr/>
          <a:lstStyle/>
          <a:p>
            <a:r>
              <a:rPr lang="fr-FR"/>
              <a:t>Step 3: Consolidating, reviewing </a:t>
            </a:r>
            <a:br>
              <a:rPr lang="fr-FR"/>
            </a:br>
            <a:r>
              <a:rPr lang="fr-FR"/>
              <a:t>and prioritising community feedback data </a:t>
            </a:r>
            <a:br>
              <a:rPr lang="fr-FR"/>
            </a:br>
            <a:endParaRPr lang="fr-FR"/>
          </a:p>
        </p:txBody>
      </p:sp>
      <p:grpSp>
        <p:nvGrpSpPr>
          <p:cNvPr id="2" name="Groupe 1">
            <a:extLst>
              <a:ext uri="{FF2B5EF4-FFF2-40B4-BE49-F238E27FC236}">
                <a16:creationId xmlns:a16="http://schemas.microsoft.com/office/drawing/2014/main" id="{21C86D2E-908B-E249-9AD8-204480D4678D}"/>
              </a:ext>
            </a:extLst>
          </p:cNvPr>
          <p:cNvGrpSpPr/>
          <p:nvPr/>
        </p:nvGrpSpPr>
        <p:grpSpPr>
          <a:xfrm>
            <a:off x="1264127" y="2123758"/>
            <a:ext cx="1592800" cy="875816"/>
            <a:chOff x="1680384" y="2123758"/>
            <a:chExt cx="1592800" cy="875816"/>
          </a:xfrm>
        </p:grpSpPr>
        <p:sp>
          <p:nvSpPr>
            <p:cNvPr id="21" name="Zone de texte 481">
              <a:extLst>
                <a:ext uri="{FF2B5EF4-FFF2-40B4-BE49-F238E27FC236}">
                  <a16:creationId xmlns:a16="http://schemas.microsoft.com/office/drawing/2014/main" id="{E7E90576-93D9-8D46-B3BA-63607BE52F7D}"/>
                </a:ext>
              </a:extLst>
            </p:cNvPr>
            <p:cNvSpPr txBox="1"/>
            <p:nvPr/>
          </p:nvSpPr>
          <p:spPr>
            <a:xfrm>
              <a:off x="1917509" y="2350050"/>
              <a:ext cx="1214651" cy="553998"/>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spAutoFit/>
            </a:bodyPr>
            <a:lstStyle/>
            <a:p>
              <a:pPr marL="6350" marR="53975" algn="ctr">
                <a:spcAft>
                  <a:spcPts val="0"/>
                </a:spcAft>
              </a:pPr>
              <a:r>
                <a:rPr lang="en-US" sz="900">
                  <a:solidFill>
                    <a:srgbClr val="204669"/>
                  </a:solidFill>
                  <a:effectLst/>
                  <a:latin typeface="Montserrat Medium" pitchFamily="2" charset="77"/>
                  <a:ea typeface="OpenSans-Light" panose="020B0606030504020204" pitchFamily="34" charset="0"/>
                  <a:cs typeface="Open Sans Light" panose="020B0306030504020204" pitchFamily="34" charset="0"/>
                </a:rPr>
                <a:t>We heard there will be an attack </a:t>
              </a:r>
              <a:br>
                <a:rPr lang="en-US" sz="900">
                  <a:solidFill>
                    <a:srgbClr val="204669"/>
                  </a:solidFill>
                  <a:effectLst/>
                  <a:latin typeface="Montserrat Medium" pitchFamily="2" charset="77"/>
                  <a:ea typeface="OpenSans-Light" panose="020B0606030504020204" pitchFamily="34" charset="0"/>
                  <a:cs typeface="Open Sans Light" panose="020B0306030504020204" pitchFamily="34" charset="0"/>
                </a:rPr>
              </a:br>
              <a:r>
                <a:rPr lang="en-US" sz="900">
                  <a:solidFill>
                    <a:srgbClr val="204669"/>
                  </a:solidFill>
                  <a:effectLst/>
                  <a:latin typeface="Montserrat Medium" pitchFamily="2" charset="77"/>
                  <a:ea typeface="OpenSans-Light" panose="020B0606030504020204" pitchFamily="34" charset="0"/>
                  <a:cs typeface="Open Sans Light" panose="020B0306030504020204" pitchFamily="34" charset="0"/>
                </a:rPr>
                <a:t>on the hospital tomorrow.</a:t>
              </a:r>
              <a:endParaRPr lang="fr-FR" sz="900">
                <a:solidFill>
                  <a:srgbClr val="204669"/>
                </a:solidFill>
                <a:effectLst/>
                <a:latin typeface="Montserrat Medium" pitchFamily="2" charset="77"/>
                <a:ea typeface="OpenSans-Light" panose="020B0606030504020204" pitchFamily="34" charset="0"/>
                <a:cs typeface="Open Sans Light" panose="020B0306030504020204" pitchFamily="34" charset="0"/>
              </a:endParaRPr>
            </a:p>
          </p:txBody>
        </p:sp>
        <p:sp>
          <p:nvSpPr>
            <p:cNvPr id="20" name="ZoneTexte 4">
              <a:extLst>
                <a:ext uri="{FF2B5EF4-FFF2-40B4-BE49-F238E27FC236}">
                  <a16:creationId xmlns:a16="http://schemas.microsoft.com/office/drawing/2014/main" id="{B6FC7796-8BFC-1249-AA08-1C5E04CD3083}"/>
                </a:ext>
              </a:extLst>
            </p:cNvPr>
            <p:cNvSpPr txBox="1"/>
            <p:nvPr/>
          </p:nvSpPr>
          <p:spPr>
            <a:xfrm>
              <a:off x="2721275" y="2722769"/>
              <a:ext cx="551909" cy="276805"/>
            </a:xfrm>
            <a:prstGeom prst="rect">
              <a:avLst/>
            </a:prstGeom>
            <a:noFill/>
          </p:spPr>
          <p:txBody>
            <a:bodyPr wrap="square" rtlCol="0">
              <a:spAutoFit/>
            </a:bodyPr>
            <a:lstStyle/>
            <a:p>
              <a:r>
                <a:rPr lang="en-GB" sz="1200" b="1" kern="1200">
                  <a:solidFill>
                    <a:srgbClr val="204669"/>
                  </a:solidFill>
                  <a:effectLst/>
                  <a:latin typeface="Montserrat" pitchFamily="2" charset="77"/>
                  <a:ea typeface="Times New Roman" panose="02020603050405020304" pitchFamily="18" charset="0"/>
                  <a:cs typeface="Arial" panose="020B0604020202020204" pitchFamily="34" charset="0"/>
                </a:rPr>
                <a:t>”</a:t>
              </a:r>
              <a:endParaRPr lang="fr-FR" sz="1100">
                <a:effectLst/>
                <a:latin typeface="OpenSans-Light" panose="020B0606030504020204" pitchFamily="34" charset="0"/>
                <a:ea typeface="OpenSans-Light" panose="020B0606030504020204" pitchFamily="34" charset="0"/>
              </a:endParaRPr>
            </a:p>
          </p:txBody>
        </p:sp>
        <p:sp>
          <p:nvSpPr>
            <p:cNvPr id="22" name="ZoneTexte 9">
              <a:extLst>
                <a:ext uri="{FF2B5EF4-FFF2-40B4-BE49-F238E27FC236}">
                  <a16:creationId xmlns:a16="http://schemas.microsoft.com/office/drawing/2014/main" id="{C505E927-5B8A-2D4F-A1C0-E5285A74622F}"/>
                </a:ext>
              </a:extLst>
            </p:cNvPr>
            <p:cNvSpPr txBox="1"/>
            <p:nvPr/>
          </p:nvSpPr>
          <p:spPr>
            <a:xfrm>
              <a:off x="1680384" y="2123758"/>
              <a:ext cx="436319" cy="708798"/>
            </a:xfrm>
            <a:prstGeom prst="rect">
              <a:avLst/>
            </a:prstGeom>
            <a:noFill/>
          </p:spPr>
          <p:txBody>
            <a:bodyPr wrap="none" rtlCol="0">
              <a:spAutoFit/>
            </a:bodyPr>
            <a:lstStyle/>
            <a:p>
              <a:r>
                <a:rPr lang="en-GB" sz="4000" b="1" kern="1200">
                  <a:solidFill>
                    <a:srgbClr val="2F9C67">
                      <a:alpha val="21000"/>
                    </a:srgbClr>
                  </a:solidFill>
                  <a:effectLst/>
                  <a:latin typeface="Montserrat" pitchFamily="2" charset="77"/>
                  <a:ea typeface="Times New Roman" panose="02020603050405020304" pitchFamily="18" charset="0"/>
                  <a:cs typeface="Arial" panose="020B0604020202020204" pitchFamily="34" charset="0"/>
                </a:rPr>
                <a:t>“</a:t>
              </a:r>
              <a:endParaRPr lang="fr-FR" sz="1100">
                <a:effectLst/>
                <a:latin typeface="OpenSans-Light" panose="020B0606030504020204" pitchFamily="34" charset="0"/>
                <a:ea typeface="OpenSans-Light" panose="020B0606030504020204" pitchFamily="34" charset="0"/>
              </a:endParaRPr>
            </a:p>
          </p:txBody>
        </p:sp>
      </p:grpSp>
      <p:grpSp>
        <p:nvGrpSpPr>
          <p:cNvPr id="3" name="Groupe 2">
            <a:extLst>
              <a:ext uri="{FF2B5EF4-FFF2-40B4-BE49-F238E27FC236}">
                <a16:creationId xmlns:a16="http://schemas.microsoft.com/office/drawing/2014/main" id="{FC22EB58-E90D-C948-BF76-50785228C132}"/>
              </a:ext>
            </a:extLst>
          </p:cNvPr>
          <p:cNvGrpSpPr/>
          <p:nvPr/>
        </p:nvGrpSpPr>
        <p:grpSpPr>
          <a:xfrm>
            <a:off x="2990581" y="2123758"/>
            <a:ext cx="1633129" cy="708799"/>
            <a:chOff x="3263537" y="2123758"/>
            <a:chExt cx="1633129" cy="708799"/>
          </a:xfrm>
        </p:grpSpPr>
        <p:sp>
          <p:nvSpPr>
            <p:cNvPr id="17" name="Zone de texte 483">
              <a:extLst>
                <a:ext uri="{FF2B5EF4-FFF2-40B4-BE49-F238E27FC236}">
                  <a16:creationId xmlns:a16="http://schemas.microsoft.com/office/drawing/2014/main" id="{503F99D7-5FF7-DC4A-A4B1-2B9C249E4566}"/>
                </a:ext>
              </a:extLst>
            </p:cNvPr>
            <p:cNvSpPr txBox="1"/>
            <p:nvPr/>
          </p:nvSpPr>
          <p:spPr>
            <a:xfrm>
              <a:off x="3457089" y="2350050"/>
              <a:ext cx="1107628" cy="284406"/>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spAutoFit/>
            </a:bodyPr>
            <a:lstStyle/>
            <a:p>
              <a:pPr marL="6350" marR="53975" algn="ctr">
                <a:spcAft>
                  <a:spcPts val="0"/>
                </a:spcAft>
              </a:pPr>
              <a:r>
                <a:rPr lang="en-US" sz="900">
                  <a:solidFill>
                    <a:srgbClr val="204669"/>
                  </a:solidFill>
                  <a:effectLst/>
                  <a:latin typeface="Montserrat Medium" pitchFamily="2" charset="77"/>
                  <a:ea typeface="OpenSans-Light" panose="020B0606030504020204" pitchFamily="34" charset="0"/>
                  <a:cs typeface="Open Sans Light" panose="020B0306030504020204" pitchFamily="34" charset="0"/>
                </a:rPr>
                <a:t>The vaccine will kill us in 5 years.</a:t>
              </a:r>
              <a:endParaRPr lang="fr-FR" sz="900">
                <a:solidFill>
                  <a:srgbClr val="204669"/>
                </a:solidFill>
                <a:effectLst/>
                <a:latin typeface="Montserrat Medium" pitchFamily="2" charset="77"/>
                <a:ea typeface="OpenSans-Light" panose="020B0606030504020204" pitchFamily="34" charset="0"/>
                <a:cs typeface="Open Sans Light" panose="020B0306030504020204" pitchFamily="34" charset="0"/>
              </a:endParaRPr>
            </a:p>
          </p:txBody>
        </p:sp>
        <p:sp>
          <p:nvSpPr>
            <p:cNvPr id="18" name="ZoneTexte 9">
              <a:extLst>
                <a:ext uri="{FF2B5EF4-FFF2-40B4-BE49-F238E27FC236}">
                  <a16:creationId xmlns:a16="http://schemas.microsoft.com/office/drawing/2014/main" id="{0C6B2F47-8E8D-064B-AE5A-FE8F5B9B004E}"/>
                </a:ext>
              </a:extLst>
            </p:cNvPr>
            <p:cNvSpPr txBox="1"/>
            <p:nvPr/>
          </p:nvSpPr>
          <p:spPr>
            <a:xfrm>
              <a:off x="3263537" y="2123758"/>
              <a:ext cx="436319" cy="708799"/>
            </a:xfrm>
            <a:prstGeom prst="rect">
              <a:avLst/>
            </a:prstGeom>
            <a:noFill/>
          </p:spPr>
          <p:txBody>
            <a:bodyPr wrap="none" rtlCol="0">
              <a:spAutoFit/>
            </a:bodyPr>
            <a:lstStyle/>
            <a:p>
              <a:r>
                <a:rPr lang="en-GB" sz="4000" b="1" kern="1200">
                  <a:solidFill>
                    <a:srgbClr val="2F9C67">
                      <a:alpha val="21000"/>
                    </a:srgbClr>
                  </a:solidFill>
                  <a:effectLst/>
                  <a:latin typeface="Montserrat" pitchFamily="2" charset="77"/>
                  <a:ea typeface="Times New Roman" panose="02020603050405020304" pitchFamily="18" charset="0"/>
                  <a:cs typeface="Arial" panose="020B0604020202020204" pitchFamily="34" charset="0"/>
                </a:rPr>
                <a:t>“</a:t>
              </a:r>
              <a:endParaRPr lang="fr-FR" sz="1100">
                <a:effectLst/>
                <a:latin typeface="OpenSans-Light" panose="020B0606030504020204" pitchFamily="34" charset="0"/>
                <a:ea typeface="OpenSans-Light" panose="020B0606030504020204" pitchFamily="34" charset="0"/>
              </a:endParaRPr>
            </a:p>
          </p:txBody>
        </p:sp>
        <p:sp>
          <p:nvSpPr>
            <p:cNvPr id="19" name="ZoneTexte 4">
              <a:extLst>
                <a:ext uri="{FF2B5EF4-FFF2-40B4-BE49-F238E27FC236}">
                  <a16:creationId xmlns:a16="http://schemas.microsoft.com/office/drawing/2014/main" id="{59224DCF-4E2D-B747-8E1F-0E89D7BF76BB}"/>
                </a:ext>
              </a:extLst>
            </p:cNvPr>
            <p:cNvSpPr txBox="1"/>
            <p:nvPr/>
          </p:nvSpPr>
          <p:spPr>
            <a:xfrm>
              <a:off x="4344757" y="2430020"/>
              <a:ext cx="551909" cy="276805"/>
            </a:xfrm>
            <a:prstGeom prst="rect">
              <a:avLst/>
            </a:prstGeom>
            <a:noFill/>
          </p:spPr>
          <p:txBody>
            <a:bodyPr wrap="square" rtlCol="0">
              <a:spAutoFit/>
            </a:bodyPr>
            <a:lstStyle/>
            <a:p>
              <a:r>
                <a:rPr lang="en-GB" sz="1200" b="1" kern="1200">
                  <a:solidFill>
                    <a:srgbClr val="204669"/>
                  </a:solidFill>
                  <a:effectLst/>
                  <a:latin typeface="Montserrat" pitchFamily="2" charset="77"/>
                  <a:ea typeface="Times New Roman" panose="02020603050405020304" pitchFamily="18" charset="0"/>
                  <a:cs typeface="Arial" panose="020B0604020202020204" pitchFamily="34" charset="0"/>
                </a:rPr>
                <a:t>”</a:t>
              </a:r>
              <a:endParaRPr lang="fr-FR" sz="1100">
                <a:effectLst/>
                <a:latin typeface="OpenSans-Light" panose="020B0606030504020204" pitchFamily="34" charset="0"/>
                <a:ea typeface="OpenSans-Light" panose="020B0606030504020204" pitchFamily="34" charset="0"/>
              </a:endParaRPr>
            </a:p>
          </p:txBody>
        </p:sp>
      </p:grpSp>
      <p:grpSp>
        <p:nvGrpSpPr>
          <p:cNvPr id="9" name="Groupe 8">
            <a:extLst>
              <a:ext uri="{FF2B5EF4-FFF2-40B4-BE49-F238E27FC236}">
                <a16:creationId xmlns:a16="http://schemas.microsoft.com/office/drawing/2014/main" id="{7627F5DA-9A43-C44C-A18D-0EA023D1770D}"/>
              </a:ext>
            </a:extLst>
          </p:cNvPr>
          <p:cNvGrpSpPr/>
          <p:nvPr/>
        </p:nvGrpSpPr>
        <p:grpSpPr>
          <a:xfrm>
            <a:off x="4651612" y="2123758"/>
            <a:ext cx="1339538" cy="849381"/>
            <a:chOff x="0" y="0"/>
            <a:chExt cx="1339311" cy="851498"/>
          </a:xfrm>
        </p:grpSpPr>
        <p:sp>
          <p:nvSpPr>
            <p:cNvPr id="14" name="Zone de texte 487">
              <a:extLst>
                <a:ext uri="{FF2B5EF4-FFF2-40B4-BE49-F238E27FC236}">
                  <a16:creationId xmlns:a16="http://schemas.microsoft.com/office/drawing/2014/main" id="{4F742E54-2E6A-344E-B929-19A4A95985C6}"/>
                </a:ext>
              </a:extLst>
            </p:cNvPr>
            <p:cNvSpPr txBox="1"/>
            <p:nvPr/>
          </p:nvSpPr>
          <p:spPr>
            <a:xfrm>
              <a:off x="120131" y="226880"/>
              <a:ext cx="1108075" cy="56388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spAutoFit/>
            </a:bodyPr>
            <a:lstStyle/>
            <a:p>
              <a:pPr marL="6350" marR="53975" algn="ctr">
                <a:spcAft>
                  <a:spcPts val="0"/>
                </a:spcAft>
              </a:pPr>
              <a:r>
                <a:rPr lang="en-US" sz="900">
                  <a:solidFill>
                    <a:srgbClr val="204669"/>
                  </a:solidFill>
                  <a:effectLst/>
                  <a:latin typeface="Montserrat Medium" pitchFamily="2" charset="77"/>
                  <a:ea typeface="OpenSans-Light" panose="020B0606030504020204" pitchFamily="34" charset="0"/>
                  <a:cs typeface="Open Sans Light" panose="020B0306030504020204" pitchFamily="34" charset="0"/>
                </a:rPr>
                <a:t>Your vaccine causes abortion in pregnant women.</a:t>
              </a:r>
              <a:endParaRPr lang="fr-FR" sz="900">
                <a:solidFill>
                  <a:srgbClr val="204669"/>
                </a:solidFill>
                <a:effectLst/>
                <a:latin typeface="Montserrat Medium" pitchFamily="2" charset="77"/>
                <a:ea typeface="OpenSans-Light" panose="020B0606030504020204" pitchFamily="34" charset="0"/>
                <a:cs typeface="Open Sans Light" panose="020B0306030504020204" pitchFamily="34" charset="0"/>
              </a:endParaRPr>
            </a:p>
          </p:txBody>
        </p:sp>
        <p:sp>
          <p:nvSpPr>
            <p:cNvPr id="15" name="ZoneTexte 9">
              <a:extLst>
                <a:ext uri="{FF2B5EF4-FFF2-40B4-BE49-F238E27FC236}">
                  <a16:creationId xmlns:a16="http://schemas.microsoft.com/office/drawing/2014/main" id="{6B995200-190E-7649-BFD4-5F497293D3AE}"/>
                </a:ext>
              </a:extLst>
            </p:cNvPr>
            <p:cNvSpPr txBox="1"/>
            <p:nvPr/>
          </p:nvSpPr>
          <p:spPr>
            <a:xfrm>
              <a:off x="0" y="0"/>
              <a:ext cx="436174" cy="710565"/>
            </a:xfrm>
            <a:prstGeom prst="rect">
              <a:avLst/>
            </a:prstGeom>
            <a:noFill/>
          </p:spPr>
          <p:txBody>
            <a:bodyPr wrap="none" rtlCol="0">
              <a:spAutoFit/>
            </a:bodyPr>
            <a:lstStyle/>
            <a:p>
              <a:r>
                <a:rPr lang="en-GB" sz="4000" b="1" kern="1200">
                  <a:solidFill>
                    <a:srgbClr val="2F9C67">
                      <a:alpha val="21000"/>
                    </a:srgbClr>
                  </a:solidFill>
                  <a:effectLst/>
                  <a:latin typeface="Montserrat" pitchFamily="2" charset="77"/>
                  <a:ea typeface="Times New Roman" panose="02020603050405020304" pitchFamily="18" charset="0"/>
                  <a:cs typeface="Arial" panose="020B0604020202020204" pitchFamily="34" charset="0"/>
                </a:rPr>
                <a:t>“</a:t>
              </a:r>
              <a:endParaRPr lang="fr-FR" sz="1100">
                <a:effectLst/>
                <a:latin typeface="OpenSans-Light" panose="020B0606030504020204" pitchFamily="34" charset="0"/>
                <a:ea typeface="OpenSans-Light" panose="020B0606030504020204" pitchFamily="34" charset="0"/>
              </a:endParaRPr>
            </a:p>
          </p:txBody>
        </p:sp>
        <p:sp>
          <p:nvSpPr>
            <p:cNvPr id="16" name="ZoneTexte 4">
              <a:extLst>
                <a:ext uri="{FF2B5EF4-FFF2-40B4-BE49-F238E27FC236}">
                  <a16:creationId xmlns:a16="http://schemas.microsoft.com/office/drawing/2014/main" id="{84F11066-3DE9-3A44-87F1-19329B3A33BD}"/>
                </a:ext>
              </a:extLst>
            </p:cNvPr>
            <p:cNvSpPr txBox="1"/>
            <p:nvPr/>
          </p:nvSpPr>
          <p:spPr>
            <a:xfrm>
              <a:off x="787586" y="574003"/>
              <a:ext cx="551725" cy="277495"/>
            </a:xfrm>
            <a:prstGeom prst="rect">
              <a:avLst/>
            </a:prstGeom>
            <a:noFill/>
          </p:spPr>
          <p:txBody>
            <a:bodyPr wrap="square" rtlCol="0">
              <a:spAutoFit/>
            </a:bodyPr>
            <a:lstStyle/>
            <a:p>
              <a:r>
                <a:rPr lang="en-GB" sz="1200" b="1" kern="1200">
                  <a:solidFill>
                    <a:srgbClr val="204669"/>
                  </a:solidFill>
                  <a:effectLst/>
                  <a:latin typeface="Montserrat" pitchFamily="2" charset="77"/>
                  <a:ea typeface="Times New Roman" panose="02020603050405020304" pitchFamily="18" charset="0"/>
                  <a:cs typeface="Arial" panose="020B0604020202020204" pitchFamily="34" charset="0"/>
                </a:rPr>
                <a:t>”</a:t>
              </a:r>
              <a:endParaRPr lang="fr-FR" sz="1100">
                <a:effectLst/>
                <a:latin typeface="OpenSans-Light" panose="020B0606030504020204" pitchFamily="34" charset="0"/>
                <a:ea typeface="OpenSans-Light" panose="020B0606030504020204" pitchFamily="34" charset="0"/>
              </a:endParaRPr>
            </a:p>
          </p:txBody>
        </p:sp>
      </p:grpSp>
      <p:grpSp>
        <p:nvGrpSpPr>
          <p:cNvPr id="10" name="Groupe 9">
            <a:extLst>
              <a:ext uri="{FF2B5EF4-FFF2-40B4-BE49-F238E27FC236}">
                <a16:creationId xmlns:a16="http://schemas.microsoft.com/office/drawing/2014/main" id="{A308412F-E1E2-F145-860E-C79341FD60ED}"/>
              </a:ext>
            </a:extLst>
          </p:cNvPr>
          <p:cNvGrpSpPr/>
          <p:nvPr/>
        </p:nvGrpSpPr>
        <p:grpSpPr>
          <a:xfrm>
            <a:off x="6155251" y="2157047"/>
            <a:ext cx="1315184" cy="862696"/>
            <a:chOff x="-33370" y="0"/>
            <a:chExt cx="1314961" cy="864846"/>
          </a:xfrm>
        </p:grpSpPr>
        <p:sp>
          <p:nvSpPr>
            <p:cNvPr id="11" name="Zone de texte 494">
              <a:extLst>
                <a:ext uri="{FF2B5EF4-FFF2-40B4-BE49-F238E27FC236}">
                  <a16:creationId xmlns:a16="http://schemas.microsoft.com/office/drawing/2014/main" id="{FA867EAA-1D33-B746-A815-F6832C0506C4}"/>
                </a:ext>
              </a:extLst>
            </p:cNvPr>
            <p:cNvSpPr txBox="1"/>
            <p:nvPr/>
          </p:nvSpPr>
          <p:spPr>
            <a:xfrm>
              <a:off x="120113" y="226562"/>
              <a:ext cx="1108075" cy="56388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spAutoFit/>
            </a:bodyPr>
            <a:lstStyle/>
            <a:p>
              <a:pPr marL="6350" marR="53975" algn="ctr">
                <a:spcAft>
                  <a:spcPts val="0"/>
                </a:spcAft>
              </a:pPr>
              <a:r>
                <a:rPr lang="en-US" sz="900">
                  <a:solidFill>
                    <a:srgbClr val="204669"/>
                  </a:solidFill>
                  <a:effectLst/>
                  <a:latin typeface="Montserrat Medium" pitchFamily="2" charset="77"/>
                  <a:ea typeface="OpenSans-Light" panose="020B0606030504020204" pitchFamily="34" charset="0"/>
                  <a:cs typeface="Open Sans Light" panose="020B0306030504020204" pitchFamily="34" charset="0"/>
                </a:rPr>
                <a:t>My neighbour </a:t>
              </a:r>
              <a:br>
                <a:rPr lang="en-US" sz="900">
                  <a:solidFill>
                    <a:srgbClr val="204669"/>
                  </a:solidFill>
                  <a:effectLst/>
                  <a:latin typeface="Montserrat Medium" pitchFamily="2" charset="77"/>
                  <a:ea typeface="OpenSans-Light" panose="020B0606030504020204" pitchFamily="34" charset="0"/>
                  <a:cs typeface="Open Sans Light" panose="020B0306030504020204" pitchFamily="34" charset="0"/>
                </a:rPr>
              </a:br>
              <a:r>
                <a:rPr lang="en-US" sz="900">
                  <a:solidFill>
                    <a:srgbClr val="204669"/>
                  </a:solidFill>
                  <a:effectLst/>
                  <a:latin typeface="Montserrat Medium" pitchFamily="2" charset="77"/>
                  <a:ea typeface="OpenSans-Light" panose="020B0606030504020204" pitchFamily="34" charset="0"/>
                  <a:cs typeface="Open Sans Light" panose="020B0306030504020204" pitchFamily="34" charset="0"/>
                </a:rPr>
                <a:t>got sick after attending your event.</a:t>
              </a:r>
              <a:endParaRPr lang="fr-FR" sz="900">
                <a:solidFill>
                  <a:srgbClr val="204669"/>
                </a:solidFill>
                <a:effectLst/>
                <a:latin typeface="Montserrat Medium" pitchFamily="2" charset="77"/>
                <a:ea typeface="OpenSans-Light" panose="020B0606030504020204" pitchFamily="34" charset="0"/>
                <a:cs typeface="Open Sans Light" panose="020B0306030504020204" pitchFamily="34" charset="0"/>
              </a:endParaRPr>
            </a:p>
          </p:txBody>
        </p:sp>
        <p:sp>
          <p:nvSpPr>
            <p:cNvPr id="12" name="ZoneTexte 9">
              <a:extLst>
                <a:ext uri="{FF2B5EF4-FFF2-40B4-BE49-F238E27FC236}">
                  <a16:creationId xmlns:a16="http://schemas.microsoft.com/office/drawing/2014/main" id="{495C0AD5-6F75-9642-80B4-9A8ED8D4683C}"/>
                </a:ext>
              </a:extLst>
            </p:cNvPr>
            <p:cNvSpPr txBox="1"/>
            <p:nvPr/>
          </p:nvSpPr>
          <p:spPr>
            <a:xfrm>
              <a:off x="-33370" y="0"/>
              <a:ext cx="436174" cy="710565"/>
            </a:xfrm>
            <a:prstGeom prst="rect">
              <a:avLst/>
            </a:prstGeom>
            <a:noFill/>
          </p:spPr>
          <p:txBody>
            <a:bodyPr wrap="none" rtlCol="0">
              <a:spAutoFit/>
            </a:bodyPr>
            <a:lstStyle/>
            <a:p>
              <a:r>
                <a:rPr lang="en-GB" sz="4000" b="1" kern="1200">
                  <a:solidFill>
                    <a:srgbClr val="2F9C67">
                      <a:alpha val="21000"/>
                    </a:srgbClr>
                  </a:solidFill>
                  <a:effectLst/>
                  <a:latin typeface="Montserrat" pitchFamily="2" charset="77"/>
                  <a:ea typeface="Times New Roman" panose="02020603050405020304" pitchFamily="18" charset="0"/>
                  <a:cs typeface="Arial" panose="020B0604020202020204" pitchFamily="34" charset="0"/>
                </a:rPr>
                <a:t>“</a:t>
              </a:r>
              <a:endParaRPr lang="fr-FR" sz="1100">
                <a:effectLst/>
                <a:latin typeface="OpenSans-Light" panose="020B0606030504020204" pitchFamily="34" charset="0"/>
                <a:ea typeface="OpenSans-Light" panose="020B0606030504020204" pitchFamily="34" charset="0"/>
              </a:endParaRPr>
            </a:p>
          </p:txBody>
        </p:sp>
        <p:sp>
          <p:nvSpPr>
            <p:cNvPr id="13" name="ZoneTexte 4">
              <a:extLst>
                <a:ext uri="{FF2B5EF4-FFF2-40B4-BE49-F238E27FC236}">
                  <a16:creationId xmlns:a16="http://schemas.microsoft.com/office/drawing/2014/main" id="{144952A0-86BB-4845-AD46-36E0F27089D4}"/>
                </a:ext>
              </a:extLst>
            </p:cNvPr>
            <p:cNvSpPr txBox="1"/>
            <p:nvPr/>
          </p:nvSpPr>
          <p:spPr>
            <a:xfrm>
              <a:off x="729866" y="587351"/>
              <a:ext cx="551725" cy="277495"/>
            </a:xfrm>
            <a:prstGeom prst="rect">
              <a:avLst/>
            </a:prstGeom>
            <a:noFill/>
          </p:spPr>
          <p:txBody>
            <a:bodyPr wrap="square" rtlCol="0">
              <a:spAutoFit/>
            </a:bodyPr>
            <a:lstStyle/>
            <a:p>
              <a:r>
                <a:rPr lang="en-GB" sz="1200" b="1" kern="1200">
                  <a:solidFill>
                    <a:srgbClr val="204669"/>
                  </a:solidFill>
                  <a:effectLst/>
                  <a:latin typeface="Montserrat" pitchFamily="2" charset="77"/>
                  <a:ea typeface="Times New Roman" panose="02020603050405020304" pitchFamily="18" charset="0"/>
                  <a:cs typeface="Arial" panose="020B0604020202020204" pitchFamily="34" charset="0"/>
                </a:rPr>
                <a:t>”</a:t>
              </a:r>
              <a:endParaRPr lang="fr-FR" sz="1100">
                <a:effectLst/>
                <a:latin typeface="OpenSans-Light" panose="020B0606030504020204" pitchFamily="34" charset="0"/>
                <a:ea typeface="OpenSans-Light" panose="020B0606030504020204" pitchFamily="34" charset="0"/>
              </a:endParaRPr>
            </a:p>
          </p:txBody>
        </p:sp>
      </p:grpSp>
    </p:spTree>
    <p:extLst>
      <p:ext uri="{BB962C8B-B14F-4D97-AF65-F5344CB8AC3E}">
        <p14:creationId xmlns:p14="http://schemas.microsoft.com/office/powerpoint/2010/main" val="2232417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05710D-B7FE-4B4B-BFEB-EC14C046EB28}"/>
              </a:ext>
            </a:extLst>
          </p:cNvPr>
          <p:cNvSpPr>
            <a:spLocks noGrp="1"/>
          </p:cNvSpPr>
          <p:nvPr>
            <p:ph type="title"/>
          </p:nvPr>
        </p:nvSpPr>
        <p:spPr>
          <a:xfrm>
            <a:off x="628650" y="537795"/>
            <a:ext cx="7886700" cy="590931"/>
          </a:xfrm>
        </p:spPr>
        <p:txBody>
          <a:bodyPr/>
          <a:lstStyle/>
          <a:p>
            <a:r>
              <a:rPr lang="fr-FR"/>
              <a:t>Step 4: Analysing community feedback </a:t>
            </a:r>
            <a:br>
              <a:rPr lang="fr-FR"/>
            </a:br>
            <a:endParaRPr lang="fr-FR"/>
          </a:p>
        </p:txBody>
      </p:sp>
      <p:sp>
        <p:nvSpPr>
          <p:cNvPr id="3" name="Espace réservé du contenu 2">
            <a:extLst>
              <a:ext uri="{FF2B5EF4-FFF2-40B4-BE49-F238E27FC236}">
                <a16:creationId xmlns:a16="http://schemas.microsoft.com/office/drawing/2014/main" id="{299AF11B-11FB-7B41-8A73-E3711BE66CA8}"/>
              </a:ext>
            </a:extLst>
          </p:cNvPr>
          <p:cNvSpPr>
            <a:spLocks noGrp="1"/>
          </p:cNvSpPr>
          <p:nvPr>
            <p:ph idx="1"/>
          </p:nvPr>
        </p:nvSpPr>
        <p:spPr>
          <a:xfrm>
            <a:off x="628650" y="1369219"/>
            <a:ext cx="6161111" cy="3263504"/>
          </a:xfrm>
        </p:spPr>
        <p:txBody>
          <a:bodyPr/>
          <a:lstStyle/>
          <a:p>
            <a:r>
              <a:rPr lang="fr-FR" b="1">
                <a:solidFill>
                  <a:srgbClr val="204669"/>
                </a:solidFill>
                <a:latin typeface="Montserrat" pitchFamily="2" charset="77"/>
              </a:rPr>
              <a:t>Compile</a:t>
            </a:r>
            <a:r>
              <a:rPr lang="fr-FR"/>
              <a:t> – gather all the feedback data you want to analyse</a:t>
            </a:r>
          </a:p>
          <a:p>
            <a:r>
              <a:rPr lang="fr-FR" b="1">
                <a:solidFill>
                  <a:srgbClr val="204669"/>
                </a:solidFill>
                <a:latin typeface="Open Sans" panose="020B0606030504020204" pitchFamily="34" charset="0"/>
                <a:ea typeface="Open Sans" panose="020B0606030504020204" pitchFamily="34" charset="0"/>
                <a:cs typeface="Open Sans" panose="020B0606030504020204" pitchFamily="34" charset="0"/>
              </a:rPr>
              <a:t>Identify themes </a:t>
            </a:r>
            <a:r>
              <a:rPr lang="fr-FR"/>
              <a:t>– See which topics stand out</a:t>
            </a:r>
          </a:p>
          <a:p>
            <a:r>
              <a:rPr lang="fr-FR" b="1">
                <a:solidFill>
                  <a:srgbClr val="204669"/>
                </a:solidFill>
                <a:latin typeface="Open Sans" panose="020B0606030504020204" pitchFamily="34" charset="0"/>
                <a:ea typeface="Open Sans" panose="020B0606030504020204" pitchFamily="34" charset="0"/>
                <a:cs typeface="Open Sans" panose="020B0606030504020204" pitchFamily="34" charset="0"/>
              </a:rPr>
              <a:t>Disaggregate</a:t>
            </a:r>
            <a:r>
              <a:rPr lang="fr-FR"/>
              <a:t> – See if there are differences between locations, demographic groups, and feedback channels</a:t>
            </a:r>
          </a:p>
          <a:p>
            <a:r>
              <a:rPr lang="fr-FR" b="1">
                <a:solidFill>
                  <a:srgbClr val="204669"/>
                </a:solidFill>
                <a:latin typeface="Open Sans" panose="020B0606030504020204" pitchFamily="34" charset="0"/>
                <a:ea typeface="Open Sans" panose="020B0606030504020204" pitchFamily="34" charset="0"/>
                <a:cs typeface="Open Sans" panose="020B0606030504020204" pitchFamily="34" charset="0"/>
              </a:rPr>
              <a:t>Identify changes </a:t>
            </a:r>
            <a:r>
              <a:rPr lang="fr-FR"/>
              <a:t>– See if the data have changed</a:t>
            </a:r>
          </a:p>
          <a:p>
            <a:r>
              <a:rPr lang="fr-FR" b="1">
                <a:solidFill>
                  <a:srgbClr val="204669"/>
                </a:solidFill>
                <a:latin typeface="Open Sans" panose="020B0606030504020204" pitchFamily="34" charset="0"/>
                <a:ea typeface="Open Sans" panose="020B0606030504020204" pitchFamily="34" charset="0"/>
                <a:cs typeface="Open Sans" panose="020B0606030504020204" pitchFamily="34" charset="0"/>
              </a:rPr>
              <a:t>Triangulate</a:t>
            </a:r>
            <a:r>
              <a:rPr lang="fr-FR"/>
              <a:t> – See if other information sources confirm your findings and provide more insight</a:t>
            </a:r>
          </a:p>
          <a:p>
            <a:pPr marL="0" indent="0">
              <a:buNone/>
            </a:pPr>
            <a:r>
              <a:rPr lang="fr-FR"/>
              <a:t>We use codes (key words or short phrases) to help us organise our feedback data.</a:t>
            </a:r>
          </a:p>
          <a:p>
            <a:endParaRPr lang="fr-FR"/>
          </a:p>
        </p:txBody>
      </p:sp>
    </p:spTree>
    <p:extLst>
      <p:ext uri="{BB962C8B-B14F-4D97-AF65-F5344CB8AC3E}">
        <p14:creationId xmlns:p14="http://schemas.microsoft.com/office/powerpoint/2010/main" val="446454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80AFD8-E91E-924A-A10D-191118992F29}"/>
              </a:ext>
            </a:extLst>
          </p:cNvPr>
          <p:cNvSpPr>
            <a:spLocks noGrp="1"/>
          </p:cNvSpPr>
          <p:nvPr>
            <p:ph type="title"/>
          </p:nvPr>
        </p:nvSpPr>
        <p:spPr>
          <a:xfrm>
            <a:off x="628650" y="537795"/>
            <a:ext cx="7886700" cy="590931"/>
          </a:xfrm>
        </p:spPr>
        <p:txBody>
          <a:bodyPr/>
          <a:lstStyle/>
          <a:p>
            <a:r>
              <a:rPr lang="fr-FR"/>
              <a:t>Step 4: Analysing community feedback </a:t>
            </a:r>
            <a:br>
              <a:rPr lang="fr-FR"/>
            </a:br>
            <a:endParaRPr lang="fr-FR"/>
          </a:p>
        </p:txBody>
      </p:sp>
      <p:sp>
        <p:nvSpPr>
          <p:cNvPr id="3" name="Espace réservé du contenu 2">
            <a:extLst>
              <a:ext uri="{FF2B5EF4-FFF2-40B4-BE49-F238E27FC236}">
                <a16:creationId xmlns:a16="http://schemas.microsoft.com/office/drawing/2014/main" id="{52A94EC7-B39E-8E4B-8E59-117B106A7EEF}"/>
              </a:ext>
            </a:extLst>
          </p:cNvPr>
          <p:cNvSpPr>
            <a:spLocks noGrp="1"/>
          </p:cNvSpPr>
          <p:nvPr>
            <p:ph idx="1"/>
          </p:nvPr>
        </p:nvSpPr>
        <p:spPr/>
        <p:txBody>
          <a:bodyPr/>
          <a:lstStyle/>
          <a:p>
            <a:endParaRPr lang="fr-FR" dirty="0"/>
          </a:p>
          <a:p>
            <a:r>
              <a:rPr lang="fr-FR" dirty="0" err="1"/>
              <a:t>What</a:t>
            </a:r>
            <a:r>
              <a:rPr lang="fr-FR" dirty="0"/>
              <a:t> are </a:t>
            </a:r>
            <a:r>
              <a:rPr lang="fr-FR" dirty="0" err="1"/>
              <a:t>some</a:t>
            </a:r>
            <a:r>
              <a:rPr lang="fr-FR" dirty="0"/>
              <a:t> </a:t>
            </a:r>
            <a:r>
              <a:rPr lang="fr-FR" dirty="0" err="1"/>
              <a:t>tools</a:t>
            </a:r>
            <a:r>
              <a:rPr lang="fr-FR" dirty="0"/>
              <a:t> or </a:t>
            </a:r>
            <a:r>
              <a:rPr lang="fr-FR" dirty="0" err="1"/>
              <a:t>means</a:t>
            </a:r>
            <a:r>
              <a:rPr lang="fr-FR" dirty="0"/>
              <a:t> </a:t>
            </a:r>
            <a:r>
              <a:rPr lang="fr-FR" dirty="0" err="1"/>
              <a:t>that</a:t>
            </a:r>
            <a:r>
              <a:rPr lang="fr-FR" dirty="0"/>
              <a:t> </a:t>
            </a:r>
            <a:r>
              <a:rPr lang="fr-FR" dirty="0" err="1"/>
              <a:t>you</a:t>
            </a:r>
            <a:r>
              <a:rPr lang="fr-FR" dirty="0"/>
              <a:t> </a:t>
            </a:r>
            <a:r>
              <a:rPr lang="fr-FR" dirty="0" err="1"/>
              <a:t>could</a:t>
            </a:r>
            <a:r>
              <a:rPr lang="fr-FR" dirty="0"/>
              <a:t> use to code </a:t>
            </a:r>
            <a:r>
              <a:rPr lang="fr-FR" dirty="0" err="1"/>
              <a:t>your</a:t>
            </a:r>
            <a:r>
              <a:rPr lang="fr-FR" dirty="0"/>
              <a:t> feedback data? </a:t>
            </a:r>
          </a:p>
          <a:p>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r>
              <a:rPr lang="fr-FR" i="1" dirty="0" err="1"/>
              <a:t>Refer</a:t>
            </a:r>
            <a:r>
              <a:rPr lang="fr-FR" i="1" dirty="0"/>
              <a:t> to Session 4.6</a:t>
            </a:r>
          </a:p>
          <a:p>
            <a:pPr marL="0" indent="0">
              <a:buNone/>
            </a:pPr>
            <a:endParaRPr lang="fr-FR" dirty="0"/>
          </a:p>
        </p:txBody>
      </p:sp>
    </p:spTree>
    <p:extLst>
      <p:ext uri="{BB962C8B-B14F-4D97-AF65-F5344CB8AC3E}">
        <p14:creationId xmlns:p14="http://schemas.microsoft.com/office/powerpoint/2010/main" val="3410876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80AFD8-E91E-924A-A10D-191118992F29}"/>
              </a:ext>
            </a:extLst>
          </p:cNvPr>
          <p:cNvSpPr>
            <a:spLocks noGrp="1"/>
          </p:cNvSpPr>
          <p:nvPr>
            <p:ph type="title"/>
          </p:nvPr>
        </p:nvSpPr>
        <p:spPr/>
        <p:txBody>
          <a:bodyPr/>
          <a:lstStyle/>
          <a:p>
            <a:r>
              <a:rPr lang="fr-FR"/>
              <a:t>Step 4: Analysing community feedback </a:t>
            </a:r>
            <a:br>
              <a:rPr lang="fr-FR"/>
            </a:br>
            <a:endParaRPr lang="fr-FR"/>
          </a:p>
        </p:txBody>
      </p:sp>
      <p:sp>
        <p:nvSpPr>
          <p:cNvPr id="3" name="Espace réservé du contenu 2">
            <a:extLst>
              <a:ext uri="{FF2B5EF4-FFF2-40B4-BE49-F238E27FC236}">
                <a16:creationId xmlns:a16="http://schemas.microsoft.com/office/drawing/2014/main" id="{52A94EC7-B39E-8E4B-8E59-117B106A7EEF}"/>
              </a:ext>
            </a:extLst>
          </p:cNvPr>
          <p:cNvSpPr>
            <a:spLocks noGrp="1"/>
          </p:cNvSpPr>
          <p:nvPr>
            <p:ph idx="1"/>
          </p:nvPr>
        </p:nvSpPr>
        <p:spPr/>
        <p:txBody>
          <a:bodyPr>
            <a:noAutofit/>
          </a:bodyPr>
          <a:lstStyle/>
          <a:p>
            <a:pPr marL="0" indent="0">
              <a:buNone/>
            </a:pPr>
            <a:r>
              <a:rPr lang="fr-FR" b="1">
                <a:latin typeface="Open Sans" panose="020B0606030504020204" pitchFamily="34" charset="0"/>
                <a:ea typeface="Open Sans" panose="020B0606030504020204" pitchFamily="34" charset="0"/>
                <a:cs typeface="Open Sans" panose="020B0606030504020204" pitchFamily="34" charset="0"/>
              </a:rPr>
              <a:t>Coding framworks</a:t>
            </a:r>
          </a:p>
          <a:p>
            <a:pPr marL="0" indent="0">
              <a:buNone/>
            </a:pPr>
            <a:r>
              <a:rPr lang="fr-FR" i="1">
                <a:solidFill>
                  <a:srgbClr val="204669"/>
                </a:solidFill>
              </a:rPr>
              <a:t>A small extract from a community feedback coding framework as an example:</a:t>
            </a:r>
          </a:p>
        </p:txBody>
      </p:sp>
      <p:grpSp>
        <p:nvGrpSpPr>
          <p:cNvPr id="50" name="Groupe 49">
            <a:extLst>
              <a:ext uri="{FF2B5EF4-FFF2-40B4-BE49-F238E27FC236}">
                <a16:creationId xmlns:a16="http://schemas.microsoft.com/office/drawing/2014/main" id="{33AFD21A-4580-2E4E-A2EE-66CB5F7C3EE4}"/>
              </a:ext>
            </a:extLst>
          </p:cNvPr>
          <p:cNvGrpSpPr/>
          <p:nvPr/>
        </p:nvGrpSpPr>
        <p:grpSpPr>
          <a:xfrm>
            <a:off x="714703" y="2175640"/>
            <a:ext cx="7049082" cy="2165132"/>
            <a:chOff x="714703" y="1902371"/>
            <a:chExt cx="7049082" cy="2165132"/>
          </a:xfrm>
        </p:grpSpPr>
        <p:grpSp>
          <p:nvGrpSpPr>
            <p:cNvPr id="30" name="Group 21">
              <a:extLst>
                <a:ext uri="{FF2B5EF4-FFF2-40B4-BE49-F238E27FC236}">
                  <a16:creationId xmlns:a16="http://schemas.microsoft.com/office/drawing/2014/main" id="{DDBDBA43-C49D-074C-8ABF-75C5E3B6BD97}"/>
                </a:ext>
              </a:extLst>
            </p:cNvPr>
            <p:cNvGrpSpPr/>
            <p:nvPr/>
          </p:nvGrpSpPr>
          <p:grpSpPr>
            <a:xfrm>
              <a:off x="1956620" y="1902371"/>
              <a:ext cx="5807165" cy="2165132"/>
              <a:chOff x="3382263" y="3047845"/>
              <a:chExt cx="3927475" cy="1464312"/>
            </a:xfrm>
          </p:grpSpPr>
          <p:grpSp>
            <p:nvGrpSpPr>
              <p:cNvPr id="31" name="Group 23">
                <a:extLst>
                  <a:ext uri="{FF2B5EF4-FFF2-40B4-BE49-F238E27FC236}">
                    <a16:creationId xmlns:a16="http://schemas.microsoft.com/office/drawing/2014/main" id="{C44BA415-2A28-E94E-B9EF-5E826FBA3534}"/>
                  </a:ext>
                </a:extLst>
              </p:cNvPr>
              <p:cNvGrpSpPr/>
              <p:nvPr/>
            </p:nvGrpSpPr>
            <p:grpSpPr>
              <a:xfrm>
                <a:off x="3382263" y="3047845"/>
                <a:ext cx="3927475" cy="1464312"/>
                <a:chOff x="0" y="0"/>
                <a:chExt cx="3927475" cy="1464312"/>
              </a:xfrm>
            </p:grpSpPr>
            <p:sp>
              <p:nvSpPr>
                <p:cNvPr id="32" name="Rectangle 31">
                  <a:extLst>
                    <a:ext uri="{FF2B5EF4-FFF2-40B4-BE49-F238E27FC236}">
                      <a16:creationId xmlns:a16="http://schemas.microsoft.com/office/drawing/2014/main" id="{82B3FF66-AF35-794F-B107-7DB9C87A0E24}"/>
                    </a:ext>
                  </a:extLst>
                </p:cNvPr>
                <p:cNvSpPr/>
                <p:nvPr/>
              </p:nvSpPr>
              <p:spPr>
                <a:xfrm>
                  <a:off x="0" y="0"/>
                  <a:ext cx="3927475" cy="1464300"/>
                </a:xfrm>
                <a:prstGeom prst="rect">
                  <a:avLst/>
                </a:prstGeom>
                <a:noFill/>
                <a:ln>
                  <a:noFill/>
                </a:ln>
              </p:spPr>
              <p:txBody>
                <a:bodyPr spcFirstLastPara="1" wrap="square" lIns="91425" tIns="91425" rIns="91425" bIns="91425" anchor="ctr" anchorCtr="0">
                  <a:noAutofit/>
                </a:bodyPr>
                <a:lstStyle/>
                <a:p>
                  <a:r>
                    <a:rPr lang="en-US" sz="1100">
                      <a:effectLst/>
                      <a:latin typeface="OpenSans-Light" panose="020B0606030504020204" pitchFamily="34" charset="0"/>
                      <a:ea typeface="OpenSans-Light" panose="020B0606030504020204" pitchFamily="34" charset="0"/>
                    </a:rPr>
                    <a:t> </a:t>
                  </a:r>
                  <a:endParaRPr lang="fr-FR" sz="1100">
                    <a:effectLst/>
                    <a:latin typeface="OpenSans-Light" panose="020B0606030504020204" pitchFamily="34" charset="0"/>
                    <a:ea typeface="OpenSans-Light" panose="020B0606030504020204" pitchFamily="34" charset="0"/>
                  </a:endParaRPr>
                </a:p>
              </p:txBody>
            </p:sp>
            <p:cxnSp>
              <p:nvCxnSpPr>
                <p:cNvPr id="33" name="Straight Arrow Connector 25">
                  <a:extLst>
                    <a:ext uri="{FF2B5EF4-FFF2-40B4-BE49-F238E27FC236}">
                      <a16:creationId xmlns:a16="http://schemas.microsoft.com/office/drawing/2014/main" id="{C350A286-EA08-CB41-B94C-9A5B01220B79}"/>
                    </a:ext>
                  </a:extLst>
                </p:cNvPr>
                <p:cNvCxnSpPr/>
                <p:nvPr/>
              </p:nvCxnSpPr>
              <p:spPr>
                <a:xfrm>
                  <a:off x="1965485" y="256174"/>
                  <a:ext cx="0" cy="185404"/>
                </a:xfrm>
                <a:prstGeom prst="straightConnector1">
                  <a:avLst/>
                </a:prstGeom>
                <a:noFill/>
                <a:ln w="6350" cap="flat" cmpd="sng">
                  <a:solidFill>
                    <a:srgbClr val="2F9C67"/>
                  </a:solidFill>
                  <a:prstDash val="solid"/>
                  <a:miter lim="800000"/>
                  <a:headEnd type="none" w="sm" len="sm"/>
                  <a:tailEnd type="triangle" w="med" len="med"/>
                </a:ln>
              </p:spPr>
            </p:cxnSp>
            <p:grpSp>
              <p:nvGrpSpPr>
                <p:cNvPr id="34" name="Group 28">
                  <a:extLst>
                    <a:ext uri="{FF2B5EF4-FFF2-40B4-BE49-F238E27FC236}">
                      <a16:creationId xmlns:a16="http://schemas.microsoft.com/office/drawing/2014/main" id="{AD70D7FF-74D3-3544-9A8A-342EAF91DDEF}"/>
                    </a:ext>
                  </a:extLst>
                </p:cNvPr>
                <p:cNvGrpSpPr/>
                <p:nvPr/>
              </p:nvGrpSpPr>
              <p:grpSpPr>
                <a:xfrm>
                  <a:off x="0" y="0"/>
                  <a:ext cx="3927475" cy="1464312"/>
                  <a:chOff x="0" y="0"/>
                  <a:chExt cx="3927884" cy="1464590"/>
                </a:xfrm>
              </p:grpSpPr>
              <p:sp>
                <p:nvSpPr>
                  <p:cNvPr id="35" name="Rectangle 34">
                    <a:extLst>
                      <a:ext uri="{FF2B5EF4-FFF2-40B4-BE49-F238E27FC236}">
                        <a16:creationId xmlns:a16="http://schemas.microsoft.com/office/drawing/2014/main" id="{95D44AAF-9F32-2246-BF8A-69BF84187650}"/>
                      </a:ext>
                    </a:extLst>
                  </p:cNvPr>
                  <p:cNvSpPr/>
                  <p:nvPr/>
                </p:nvSpPr>
                <p:spPr>
                  <a:xfrm>
                    <a:off x="1583410" y="0"/>
                    <a:ext cx="776254" cy="263136"/>
                  </a:xfrm>
                  <a:prstGeom prst="rect">
                    <a:avLst/>
                  </a:prstGeom>
                  <a:solidFill>
                    <a:srgbClr val="2F9C67">
                      <a:alpha val="10000"/>
                    </a:srgbClr>
                  </a:solidFill>
                  <a:ln w="6350" cap="flat" cmpd="sng">
                    <a:solidFill>
                      <a:srgbClr val="2F9C67"/>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Questions</a:t>
                    </a:r>
                    <a:endParaRPr lang="fr-FR" sz="1000">
                      <a:effectLst/>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6" name="Rectangle 35">
                    <a:extLst>
                      <a:ext uri="{FF2B5EF4-FFF2-40B4-BE49-F238E27FC236}">
                        <a16:creationId xmlns:a16="http://schemas.microsoft.com/office/drawing/2014/main" id="{2398624D-3636-A341-BB59-6AB7643C2CEF}"/>
                      </a:ext>
                    </a:extLst>
                  </p:cNvPr>
                  <p:cNvSpPr/>
                  <p:nvPr/>
                </p:nvSpPr>
                <p:spPr>
                  <a:xfrm>
                    <a:off x="1304440" y="449451"/>
                    <a:ext cx="1335405" cy="371167"/>
                  </a:xfrm>
                  <a:prstGeom prst="rect">
                    <a:avLst/>
                  </a:prstGeom>
                  <a:solidFill>
                    <a:srgbClr val="2F9C67">
                      <a:alpha val="10000"/>
                    </a:srgbClr>
                  </a:solidFill>
                  <a:ln w="6350" cap="flat" cmpd="sng">
                    <a:solidFill>
                      <a:srgbClr val="2F9C67"/>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Questions about </a:t>
                    </a:r>
                    <a:br>
                      <a:rPr lang="en-US" sz="1000">
                        <a:effectLst/>
                        <a:latin typeface="Open Sans Light" panose="020B0306030504020204" pitchFamily="34" charset="0"/>
                        <a:ea typeface="Open Sans Light" panose="020B0306030504020204" pitchFamily="34" charset="0"/>
                        <a:cs typeface="Open Sans Light" panose="020B0306030504020204" pitchFamily="34" charset="0"/>
                      </a:rPr>
                    </a:b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response activities</a:t>
                    </a:r>
                    <a:endParaRPr lang="fr-FR" sz="1000">
                      <a:effectLst/>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7" name="Rectangle 36">
                    <a:extLst>
                      <a:ext uri="{FF2B5EF4-FFF2-40B4-BE49-F238E27FC236}">
                        <a16:creationId xmlns:a16="http://schemas.microsoft.com/office/drawing/2014/main" id="{B0452FC9-4848-F544-B4CC-C231C2388D4C}"/>
                      </a:ext>
                    </a:extLst>
                  </p:cNvPr>
                  <p:cNvSpPr/>
                  <p:nvPr/>
                </p:nvSpPr>
                <p:spPr>
                  <a:xfrm>
                    <a:off x="0" y="1007390"/>
                    <a:ext cx="1236345" cy="457200"/>
                  </a:xfrm>
                  <a:prstGeom prst="rect">
                    <a:avLst/>
                  </a:prstGeom>
                  <a:solidFill>
                    <a:srgbClr val="2F9C67">
                      <a:alpha val="10000"/>
                    </a:srgbClr>
                  </a:solidFill>
                  <a:ln w="6350" cap="flat" cmpd="sng">
                    <a:solidFill>
                      <a:srgbClr val="2F9C67"/>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100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Questions about </a:t>
                    </a:r>
                    <a:br>
                      <a:rPr lang="en-US" sz="100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br>
                    <a:r>
                      <a:rPr lang="en-US" sz="100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distributions</a:t>
                    </a:r>
                    <a:endParaRPr lang="fr-FR" sz="1000">
                      <a:effectLst/>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8" name="Rectangle 37">
                    <a:extLst>
                      <a:ext uri="{FF2B5EF4-FFF2-40B4-BE49-F238E27FC236}">
                        <a16:creationId xmlns:a16="http://schemas.microsoft.com/office/drawing/2014/main" id="{4C974B98-4988-2746-BFA9-90A9ED392185}"/>
                      </a:ext>
                    </a:extLst>
                  </p:cNvPr>
                  <p:cNvSpPr/>
                  <p:nvPr/>
                </p:nvSpPr>
                <p:spPr>
                  <a:xfrm>
                    <a:off x="1353518" y="1007390"/>
                    <a:ext cx="1236345" cy="457200"/>
                  </a:xfrm>
                  <a:prstGeom prst="rect">
                    <a:avLst/>
                  </a:prstGeom>
                  <a:solidFill>
                    <a:srgbClr val="2F9C67">
                      <a:alpha val="10000"/>
                    </a:srgbClr>
                  </a:solidFill>
                  <a:ln w="6350" cap="flat" cmpd="sng">
                    <a:solidFill>
                      <a:srgbClr val="2F9C67"/>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100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Questions about </a:t>
                    </a:r>
                    <a:br>
                      <a:rPr lang="en-US" sz="100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br>
                    <a:r>
                      <a:rPr lang="en-US" sz="100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selection criteria</a:t>
                    </a:r>
                    <a:endParaRPr lang="fr-FR" sz="1000">
                      <a:effectLst/>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9" name="Rectangle 38">
                    <a:extLst>
                      <a:ext uri="{FF2B5EF4-FFF2-40B4-BE49-F238E27FC236}">
                        <a16:creationId xmlns:a16="http://schemas.microsoft.com/office/drawing/2014/main" id="{0526F39E-7368-9E49-9218-10723BD39CA7}"/>
                      </a:ext>
                    </a:extLst>
                  </p:cNvPr>
                  <p:cNvSpPr/>
                  <p:nvPr/>
                </p:nvSpPr>
                <p:spPr>
                  <a:xfrm>
                    <a:off x="2691539" y="1007390"/>
                    <a:ext cx="1236345" cy="457200"/>
                  </a:xfrm>
                  <a:prstGeom prst="rect">
                    <a:avLst/>
                  </a:prstGeom>
                  <a:solidFill>
                    <a:srgbClr val="2F9C67">
                      <a:alpha val="10000"/>
                    </a:srgbClr>
                  </a:solidFill>
                  <a:ln w="6350" cap="flat" cmpd="sng">
                    <a:solidFill>
                      <a:srgbClr val="2F9C67"/>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100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Questions about how </a:t>
                    </a:r>
                    <a:br>
                      <a:rPr lang="en-US" sz="100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br>
                    <a:r>
                      <a:rPr lang="en-US" sz="100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to register for support</a:t>
                    </a:r>
                    <a:endParaRPr lang="fr-FR" sz="1000">
                      <a:effectLst/>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40" name="Straight Arrow Connector 55">
                    <a:extLst>
                      <a:ext uri="{FF2B5EF4-FFF2-40B4-BE49-F238E27FC236}">
                        <a16:creationId xmlns:a16="http://schemas.microsoft.com/office/drawing/2014/main" id="{87A4A208-C163-E348-A5E1-669642079F43}"/>
                      </a:ext>
                    </a:extLst>
                  </p:cNvPr>
                  <p:cNvCxnSpPr/>
                  <p:nvPr/>
                </p:nvCxnSpPr>
                <p:spPr>
                  <a:xfrm>
                    <a:off x="574729" y="883403"/>
                    <a:ext cx="0" cy="122439"/>
                  </a:xfrm>
                  <a:prstGeom prst="straightConnector1">
                    <a:avLst/>
                  </a:prstGeom>
                  <a:noFill/>
                  <a:ln w="6350" cap="flat" cmpd="sng">
                    <a:solidFill>
                      <a:srgbClr val="2F9C67"/>
                    </a:solidFill>
                    <a:prstDash val="solid"/>
                    <a:miter lim="800000"/>
                    <a:headEnd type="none" w="sm" len="sm"/>
                    <a:tailEnd type="triangle" w="med" len="med"/>
                  </a:ln>
                </p:spPr>
              </p:cxnSp>
              <p:cxnSp>
                <p:nvCxnSpPr>
                  <p:cNvPr id="41" name="Straight Arrow Connector 56">
                    <a:extLst>
                      <a:ext uri="{FF2B5EF4-FFF2-40B4-BE49-F238E27FC236}">
                        <a16:creationId xmlns:a16="http://schemas.microsoft.com/office/drawing/2014/main" id="{A0051F6D-DCB3-684A-9F49-CC37BB63E353}"/>
                      </a:ext>
                    </a:extLst>
                  </p:cNvPr>
                  <p:cNvCxnSpPr/>
                  <p:nvPr/>
                </p:nvCxnSpPr>
                <p:spPr>
                  <a:xfrm>
                    <a:off x="1966993" y="885986"/>
                    <a:ext cx="0" cy="122439"/>
                  </a:xfrm>
                  <a:prstGeom prst="straightConnector1">
                    <a:avLst/>
                  </a:prstGeom>
                  <a:noFill/>
                  <a:ln w="6350" cap="flat" cmpd="sng">
                    <a:solidFill>
                      <a:srgbClr val="2F9C67"/>
                    </a:solidFill>
                    <a:prstDash val="solid"/>
                    <a:miter lim="800000"/>
                    <a:headEnd type="none" w="sm" len="sm"/>
                    <a:tailEnd type="triangle" w="med" len="med"/>
                  </a:ln>
                </p:spPr>
              </p:cxnSp>
              <p:cxnSp>
                <p:nvCxnSpPr>
                  <p:cNvPr id="42" name="Straight Arrow Connector 57">
                    <a:extLst>
                      <a:ext uri="{FF2B5EF4-FFF2-40B4-BE49-F238E27FC236}">
                        <a16:creationId xmlns:a16="http://schemas.microsoft.com/office/drawing/2014/main" id="{9324188C-1FC3-6E4F-81CA-900F78FBA13B}"/>
                      </a:ext>
                    </a:extLst>
                  </p:cNvPr>
                  <p:cNvCxnSpPr/>
                  <p:nvPr/>
                </p:nvCxnSpPr>
                <p:spPr>
                  <a:xfrm>
                    <a:off x="3302430" y="885986"/>
                    <a:ext cx="0" cy="122439"/>
                  </a:xfrm>
                  <a:prstGeom prst="straightConnector1">
                    <a:avLst/>
                  </a:prstGeom>
                  <a:noFill/>
                  <a:ln w="6350" cap="flat" cmpd="sng">
                    <a:solidFill>
                      <a:srgbClr val="2F9C67"/>
                    </a:solidFill>
                    <a:prstDash val="solid"/>
                    <a:miter lim="800000"/>
                    <a:headEnd type="none" w="sm" len="sm"/>
                    <a:tailEnd type="triangle" w="med" len="med"/>
                  </a:ln>
                </p:spPr>
              </p:cxnSp>
              <p:cxnSp>
                <p:nvCxnSpPr>
                  <p:cNvPr id="43" name="Straight Arrow Connector 58">
                    <a:extLst>
                      <a:ext uri="{FF2B5EF4-FFF2-40B4-BE49-F238E27FC236}">
                        <a16:creationId xmlns:a16="http://schemas.microsoft.com/office/drawing/2014/main" id="{2DBD258E-3B77-A342-B852-5701A3C39B83}"/>
                      </a:ext>
                    </a:extLst>
                  </p:cNvPr>
                  <p:cNvCxnSpPr/>
                  <p:nvPr/>
                </p:nvCxnSpPr>
                <p:spPr>
                  <a:xfrm>
                    <a:off x="573437" y="880820"/>
                    <a:ext cx="2729553" cy="0"/>
                  </a:xfrm>
                  <a:prstGeom prst="straightConnector1">
                    <a:avLst/>
                  </a:prstGeom>
                  <a:noFill/>
                  <a:ln w="6350" cap="flat" cmpd="sng">
                    <a:solidFill>
                      <a:srgbClr val="2F9C67"/>
                    </a:solidFill>
                    <a:prstDash val="solid"/>
                    <a:miter lim="800000"/>
                    <a:headEnd type="none" w="sm" len="sm"/>
                    <a:tailEnd type="none" w="sm" len="sm"/>
                  </a:ln>
                </p:spPr>
              </p:cxnSp>
              <p:cxnSp>
                <p:nvCxnSpPr>
                  <p:cNvPr id="44" name="Straight Arrow Connector 59">
                    <a:extLst>
                      <a:ext uri="{FF2B5EF4-FFF2-40B4-BE49-F238E27FC236}">
                        <a16:creationId xmlns:a16="http://schemas.microsoft.com/office/drawing/2014/main" id="{73730EAD-C1E7-D84E-8105-70002FC55E02}"/>
                      </a:ext>
                    </a:extLst>
                  </p:cNvPr>
                  <p:cNvCxnSpPr/>
                  <p:nvPr/>
                </p:nvCxnSpPr>
                <p:spPr>
                  <a:xfrm rot="10800000">
                    <a:off x="1968285" y="821410"/>
                    <a:ext cx="0" cy="60530"/>
                  </a:xfrm>
                  <a:prstGeom prst="straightConnector1">
                    <a:avLst/>
                  </a:prstGeom>
                  <a:noFill/>
                  <a:ln w="9525" cap="flat" cmpd="sng">
                    <a:solidFill>
                      <a:srgbClr val="2F9C67"/>
                    </a:solidFill>
                    <a:prstDash val="solid"/>
                    <a:miter lim="800000"/>
                    <a:headEnd type="none" w="sm" len="sm"/>
                    <a:tailEnd type="none" w="sm" len="sm"/>
                  </a:ln>
                </p:spPr>
              </p:cxnSp>
            </p:grpSp>
          </p:grpSp>
        </p:grpSp>
        <p:sp>
          <p:nvSpPr>
            <p:cNvPr id="45" name="ZoneTexte 44">
              <a:extLst>
                <a:ext uri="{FF2B5EF4-FFF2-40B4-BE49-F238E27FC236}">
                  <a16:creationId xmlns:a16="http://schemas.microsoft.com/office/drawing/2014/main" id="{BDB91A3E-E15A-0D4C-9BC1-6D5D1E40683A}"/>
                </a:ext>
              </a:extLst>
            </p:cNvPr>
            <p:cNvSpPr txBox="1"/>
            <p:nvPr/>
          </p:nvSpPr>
          <p:spPr>
            <a:xfrm>
              <a:off x="714703" y="1954924"/>
              <a:ext cx="2677336" cy="369332"/>
            </a:xfrm>
            <a:prstGeom prst="rect">
              <a:avLst/>
            </a:prstGeom>
            <a:noFill/>
          </p:spPr>
          <p:txBody>
            <a:bodyPr wrap="none" rtlCol="0">
              <a:spAutoFit/>
            </a:bodyPr>
            <a:lstStyle/>
            <a:p>
              <a:r>
                <a:rPr lang="en-US" b="1">
                  <a:solidFill>
                    <a:srgbClr val="204669"/>
                  </a:solidFill>
                  <a:latin typeface="Montserrat" pitchFamily="2" charset="77"/>
                  <a:ea typeface="OpenSans-Light" panose="020B0606030504020204" pitchFamily="34" charset="0"/>
                  <a:cs typeface="Calibri" panose="020F0502020204030204" pitchFamily="34" charset="0"/>
                </a:rPr>
                <a:t>TYPE OF FEEDBACK</a:t>
              </a:r>
              <a:r>
                <a:rPr lang="fr-FR"/>
                <a:t> </a:t>
              </a:r>
            </a:p>
          </p:txBody>
        </p:sp>
        <p:sp>
          <p:nvSpPr>
            <p:cNvPr id="46" name="ZoneTexte 45">
              <a:extLst>
                <a:ext uri="{FF2B5EF4-FFF2-40B4-BE49-F238E27FC236}">
                  <a16:creationId xmlns:a16="http://schemas.microsoft.com/office/drawing/2014/main" id="{8B67B5F1-C728-AD4E-90A0-88503E694BD1}"/>
                </a:ext>
              </a:extLst>
            </p:cNvPr>
            <p:cNvSpPr txBox="1"/>
            <p:nvPr/>
          </p:nvSpPr>
          <p:spPr>
            <a:xfrm>
              <a:off x="714703" y="2669628"/>
              <a:ext cx="1580882" cy="369332"/>
            </a:xfrm>
            <a:prstGeom prst="rect">
              <a:avLst/>
            </a:prstGeom>
            <a:noFill/>
          </p:spPr>
          <p:txBody>
            <a:bodyPr wrap="none" rtlCol="0">
              <a:spAutoFit/>
            </a:bodyPr>
            <a:lstStyle/>
            <a:p>
              <a:r>
                <a:rPr lang="en-US" b="1">
                  <a:solidFill>
                    <a:srgbClr val="204669"/>
                  </a:solidFill>
                  <a:latin typeface="Montserrat" pitchFamily="2" charset="77"/>
                  <a:ea typeface="OpenSans-Light" panose="020B0606030504020204" pitchFamily="34" charset="0"/>
                  <a:cs typeface="Calibri" panose="020F0502020204030204" pitchFamily="34" charset="0"/>
                </a:rPr>
                <a:t>CATEGORY</a:t>
              </a:r>
              <a:r>
                <a:rPr lang="fr-FR"/>
                <a:t> </a:t>
              </a:r>
            </a:p>
          </p:txBody>
        </p:sp>
        <p:sp>
          <p:nvSpPr>
            <p:cNvPr id="49" name="ZoneTexte 48">
              <a:extLst>
                <a:ext uri="{FF2B5EF4-FFF2-40B4-BE49-F238E27FC236}">
                  <a16:creationId xmlns:a16="http://schemas.microsoft.com/office/drawing/2014/main" id="{4C94F825-9A97-0943-B487-D2287CA20C23}"/>
                </a:ext>
              </a:extLst>
            </p:cNvPr>
            <p:cNvSpPr txBox="1"/>
            <p:nvPr/>
          </p:nvSpPr>
          <p:spPr>
            <a:xfrm>
              <a:off x="714703" y="3563007"/>
              <a:ext cx="949299" cy="369332"/>
            </a:xfrm>
            <a:prstGeom prst="rect">
              <a:avLst/>
            </a:prstGeom>
            <a:noFill/>
          </p:spPr>
          <p:txBody>
            <a:bodyPr wrap="none" rtlCol="0">
              <a:spAutoFit/>
            </a:bodyPr>
            <a:lstStyle/>
            <a:p>
              <a:r>
                <a:rPr lang="en-US" b="1">
                  <a:solidFill>
                    <a:srgbClr val="204669"/>
                  </a:solidFill>
                  <a:latin typeface="Montserrat" pitchFamily="2" charset="77"/>
                  <a:ea typeface="OpenSans-Light" panose="020B0606030504020204" pitchFamily="34" charset="0"/>
                  <a:cs typeface="Calibri" panose="020F0502020204030204" pitchFamily="34" charset="0"/>
                </a:rPr>
                <a:t>CODE</a:t>
              </a:r>
              <a:r>
                <a:rPr lang="fr-FR"/>
                <a:t> </a:t>
              </a:r>
            </a:p>
          </p:txBody>
        </p:sp>
      </p:grpSp>
    </p:spTree>
    <p:extLst>
      <p:ext uri="{BB962C8B-B14F-4D97-AF65-F5344CB8AC3E}">
        <p14:creationId xmlns:p14="http://schemas.microsoft.com/office/powerpoint/2010/main" val="852707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80AFD8-E91E-924A-A10D-191118992F29}"/>
              </a:ext>
            </a:extLst>
          </p:cNvPr>
          <p:cNvSpPr>
            <a:spLocks noGrp="1"/>
          </p:cNvSpPr>
          <p:nvPr>
            <p:ph type="title"/>
          </p:nvPr>
        </p:nvSpPr>
        <p:spPr/>
        <p:txBody>
          <a:bodyPr/>
          <a:lstStyle/>
          <a:p>
            <a:r>
              <a:rPr lang="fr-FR"/>
              <a:t>Step 4: Analysing community feedback </a:t>
            </a:r>
            <a:br>
              <a:rPr lang="fr-FR"/>
            </a:br>
            <a:endParaRPr lang="fr-FR"/>
          </a:p>
        </p:txBody>
      </p:sp>
      <p:sp>
        <p:nvSpPr>
          <p:cNvPr id="3" name="Espace réservé du contenu 2">
            <a:extLst>
              <a:ext uri="{FF2B5EF4-FFF2-40B4-BE49-F238E27FC236}">
                <a16:creationId xmlns:a16="http://schemas.microsoft.com/office/drawing/2014/main" id="{52A94EC7-B39E-8E4B-8E59-117B106A7EEF}"/>
              </a:ext>
            </a:extLst>
          </p:cNvPr>
          <p:cNvSpPr>
            <a:spLocks noGrp="1"/>
          </p:cNvSpPr>
          <p:nvPr>
            <p:ph idx="1"/>
          </p:nvPr>
        </p:nvSpPr>
        <p:spPr/>
        <p:txBody>
          <a:bodyPr>
            <a:noAutofit/>
          </a:bodyPr>
          <a:lstStyle/>
          <a:p>
            <a:pPr marL="0" indent="0">
              <a:buNone/>
            </a:pPr>
            <a:r>
              <a:rPr lang="fr-FR" b="1">
                <a:latin typeface="Open Sans" panose="020B0606030504020204" pitchFamily="34" charset="0"/>
                <a:ea typeface="Open Sans" panose="020B0606030504020204" pitchFamily="34" charset="0"/>
                <a:cs typeface="Open Sans" panose="020B0606030504020204" pitchFamily="34" charset="0"/>
              </a:rPr>
              <a:t>Codebooks</a:t>
            </a:r>
          </a:p>
          <a:p>
            <a:pPr marL="0" indent="0">
              <a:buNone/>
            </a:pPr>
            <a:r>
              <a:rPr lang="fr-FR" i="1">
                <a:solidFill>
                  <a:srgbClr val="204669"/>
                </a:solidFill>
              </a:rPr>
              <a:t>A codebook for community feedback data can be structured like the following:</a:t>
            </a:r>
          </a:p>
        </p:txBody>
      </p:sp>
      <p:graphicFrame>
        <p:nvGraphicFramePr>
          <p:cNvPr id="7" name="Tableau 6">
            <a:extLst>
              <a:ext uri="{FF2B5EF4-FFF2-40B4-BE49-F238E27FC236}">
                <a16:creationId xmlns:a16="http://schemas.microsoft.com/office/drawing/2014/main" id="{3E192153-88E6-0D43-8A26-DABE6732D994}"/>
              </a:ext>
            </a:extLst>
          </p:cNvPr>
          <p:cNvGraphicFramePr>
            <a:graphicFrameLocks noGrp="1"/>
          </p:cNvGraphicFramePr>
          <p:nvPr>
            <p:extLst>
              <p:ext uri="{D42A27DB-BD31-4B8C-83A1-F6EECF244321}">
                <p14:modId xmlns:p14="http://schemas.microsoft.com/office/powerpoint/2010/main" val="3950148288"/>
              </p:ext>
            </p:extLst>
          </p:nvPr>
        </p:nvGraphicFramePr>
        <p:xfrm>
          <a:off x="854765" y="2079147"/>
          <a:ext cx="7414590" cy="2526557"/>
        </p:xfrm>
        <a:graphic>
          <a:graphicData uri="http://schemas.openxmlformats.org/drawingml/2006/table">
            <a:tbl>
              <a:tblPr bandRow="1"/>
              <a:tblGrid>
                <a:gridCol w="1429366">
                  <a:extLst>
                    <a:ext uri="{9D8B030D-6E8A-4147-A177-3AD203B41FA5}">
                      <a16:colId xmlns:a16="http://schemas.microsoft.com/office/drawing/2014/main" val="1497158538"/>
                    </a:ext>
                  </a:extLst>
                </a:gridCol>
                <a:gridCol w="1523824">
                  <a:extLst>
                    <a:ext uri="{9D8B030D-6E8A-4147-A177-3AD203B41FA5}">
                      <a16:colId xmlns:a16="http://schemas.microsoft.com/office/drawing/2014/main" val="3263162219"/>
                    </a:ext>
                  </a:extLst>
                </a:gridCol>
                <a:gridCol w="1523043">
                  <a:extLst>
                    <a:ext uri="{9D8B030D-6E8A-4147-A177-3AD203B41FA5}">
                      <a16:colId xmlns:a16="http://schemas.microsoft.com/office/drawing/2014/main" val="3305050587"/>
                    </a:ext>
                  </a:extLst>
                </a:gridCol>
                <a:gridCol w="1523824">
                  <a:extLst>
                    <a:ext uri="{9D8B030D-6E8A-4147-A177-3AD203B41FA5}">
                      <a16:colId xmlns:a16="http://schemas.microsoft.com/office/drawing/2014/main" val="3699972204"/>
                    </a:ext>
                  </a:extLst>
                </a:gridCol>
                <a:gridCol w="1414533">
                  <a:extLst>
                    <a:ext uri="{9D8B030D-6E8A-4147-A177-3AD203B41FA5}">
                      <a16:colId xmlns:a16="http://schemas.microsoft.com/office/drawing/2014/main" val="1444147277"/>
                    </a:ext>
                  </a:extLst>
                </a:gridCol>
              </a:tblGrid>
              <a:tr h="501136">
                <a:tc>
                  <a:txBody>
                    <a:bodyPr/>
                    <a:lstStyle/>
                    <a:p>
                      <a:r>
                        <a:rPr lang="en-US" sz="1050" b="1">
                          <a:solidFill>
                            <a:srgbClr val="FFFFFF"/>
                          </a:solidFill>
                          <a:effectLst/>
                          <a:latin typeface="Montserrat SemiBold" pitchFamily="2" charset="77"/>
                          <a:ea typeface="OpenSans-Light" panose="020B0606030504020204" pitchFamily="34" charset="0"/>
                          <a:cs typeface="Open Sans" panose="020B0606030504020204" pitchFamily="34" charset="0"/>
                        </a:rPr>
                        <a:t>Code</a:t>
                      </a:r>
                      <a:endParaRPr lang="fr-FR" sz="1100" b="1">
                        <a:solidFill>
                          <a:srgbClr val="FFFFFF"/>
                        </a:solidFill>
                        <a:effectLst/>
                        <a:latin typeface="Montserrat SemiBold" pitchFamily="2" charset="77"/>
                        <a:ea typeface="OpenSans-Light" panose="020B0606030504020204" pitchFamily="34" charset="0"/>
                        <a:cs typeface="Open Sans" panose="020B0606030504020204" pitchFamily="34" charset="0"/>
                      </a:endParaRPr>
                    </a:p>
                  </a:txBody>
                  <a:tcPr marL="73025" marR="73025" marT="0" marB="0" anchor="ctr">
                    <a:lnL w="6350" cap="flat" cmpd="sng" algn="ctr">
                      <a:solidFill>
                        <a:srgbClr val="2F9C67"/>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solidFill>
                      <a:srgbClr val="2F9C67"/>
                    </a:solidFill>
                  </a:tcPr>
                </a:tc>
                <a:tc>
                  <a:txBody>
                    <a:bodyPr/>
                    <a:lstStyle/>
                    <a:p>
                      <a:r>
                        <a:rPr lang="en-US" sz="1050" b="1">
                          <a:solidFill>
                            <a:srgbClr val="FFFFFF"/>
                          </a:solidFill>
                          <a:effectLst/>
                          <a:latin typeface="Montserrat SemiBold" pitchFamily="2" charset="77"/>
                          <a:ea typeface="OpenSans-Light" panose="020B0606030504020204" pitchFamily="34" charset="0"/>
                          <a:cs typeface="Open Sans" panose="020B0606030504020204" pitchFamily="34" charset="0"/>
                        </a:rPr>
                        <a:t>Description (inclusion and exclusion criteria)</a:t>
                      </a:r>
                      <a:endParaRPr lang="fr-FR" sz="1100" b="1">
                        <a:solidFill>
                          <a:srgbClr val="FFFFFF"/>
                        </a:solidFill>
                        <a:effectLst/>
                        <a:latin typeface="Montserrat SemiBold" pitchFamily="2" charset="77"/>
                        <a:ea typeface="OpenSans-Light" panose="020B0606030504020204" pitchFamily="34" charset="0"/>
                        <a:cs typeface="Open Sans" panose="020B0606030504020204" pitchFamily="34" charset="0"/>
                      </a:endParaRPr>
                    </a:p>
                  </a:txBody>
                  <a:tcPr marL="73025" marR="7302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solidFill>
                      <a:srgbClr val="2F9C67"/>
                    </a:solidFill>
                  </a:tcPr>
                </a:tc>
                <a:tc>
                  <a:txBody>
                    <a:bodyPr/>
                    <a:lstStyle/>
                    <a:p>
                      <a:r>
                        <a:rPr lang="en-US" sz="1050" b="1">
                          <a:solidFill>
                            <a:srgbClr val="FFFFFF"/>
                          </a:solidFill>
                          <a:effectLst/>
                          <a:latin typeface="Montserrat SemiBold" pitchFamily="2" charset="77"/>
                          <a:ea typeface="OpenSans-Light" panose="020B0606030504020204" pitchFamily="34" charset="0"/>
                          <a:cs typeface="Open Sans" panose="020B0606030504020204" pitchFamily="34" charset="0"/>
                        </a:rPr>
                        <a:t>Example feedback comments</a:t>
                      </a:r>
                      <a:endParaRPr lang="fr-FR" sz="1100" b="1">
                        <a:solidFill>
                          <a:srgbClr val="FFFFFF"/>
                        </a:solidFill>
                        <a:effectLst/>
                        <a:latin typeface="Montserrat SemiBold" pitchFamily="2" charset="77"/>
                        <a:ea typeface="OpenSans-Light" panose="020B0606030504020204" pitchFamily="34" charset="0"/>
                        <a:cs typeface="Open Sans" panose="020B0606030504020204" pitchFamily="34" charset="0"/>
                      </a:endParaRPr>
                    </a:p>
                  </a:txBody>
                  <a:tcPr marL="73025" marR="7302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solidFill>
                      <a:srgbClr val="2F9C67"/>
                    </a:solidFill>
                  </a:tcPr>
                </a:tc>
                <a:tc>
                  <a:txBody>
                    <a:bodyPr/>
                    <a:lstStyle/>
                    <a:p>
                      <a:r>
                        <a:rPr lang="en-US" sz="1050" b="1">
                          <a:solidFill>
                            <a:srgbClr val="FFFFFF"/>
                          </a:solidFill>
                          <a:effectLst/>
                          <a:latin typeface="Montserrat SemiBold" pitchFamily="2" charset="77"/>
                          <a:ea typeface="OpenSans-Light" panose="020B0606030504020204" pitchFamily="34" charset="0"/>
                          <a:cs typeface="Open Sans" panose="020B0606030504020204" pitchFamily="34" charset="0"/>
                        </a:rPr>
                        <a:t>Last changed</a:t>
                      </a:r>
                      <a:endParaRPr lang="fr-FR" sz="1100" b="1">
                        <a:solidFill>
                          <a:srgbClr val="FFFFFF"/>
                        </a:solidFill>
                        <a:effectLst/>
                        <a:latin typeface="Montserrat SemiBold" pitchFamily="2" charset="77"/>
                        <a:ea typeface="OpenSans-Light" panose="020B0606030504020204" pitchFamily="34" charset="0"/>
                        <a:cs typeface="Open Sans" panose="020B0606030504020204" pitchFamily="34" charset="0"/>
                      </a:endParaRPr>
                    </a:p>
                  </a:txBody>
                  <a:tcPr marL="73025" marR="7302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solidFill>
                      <a:srgbClr val="2F9C67"/>
                    </a:solidFill>
                  </a:tcPr>
                </a:tc>
                <a:tc>
                  <a:txBody>
                    <a:bodyPr/>
                    <a:lstStyle/>
                    <a:p>
                      <a:r>
                        <a:rPr lang="en-US" sz="1050" b="1">
                          <a:solidFill>
                            <a:srgbClr val="FFFFFF"/>
                          </a:solidFill>
                          <a:effectLst/>
                          <a:latin typeface="Montserrat SemiBold" pitchFamily="2" charset="77"/>
                          <a:ea typeface="OpenSans-Light" panose="020B0606030504020204" pitchFamily="34" charset="0"/>
                          <a:cs typeface="Open Sans" panose="020B0606030504020204" pitchFamily="34" charset="0"/>
                        </a:rPr>
                        <a:t>Comments</a:t>
                      </a:r>
                      <a:endParaRPr lang="fr-FR" sz="1100" b="1">
                        <a:solidFill>
                          <a:srgbClr val="FFFFFF"/>
                        </a:solidFill>
                        <a:effectLst/>
                        <a:latin typeface="Montserrat SemiBold" pitchFamily="2" charset="77"/>
                        <a:ea typeface="OpenSans-Light" panose="020B0606030504020204" pitchFamily="34" charset="0"/>
                        <a:cs typeface="Open Sans" panose="020B0606030504020204" pitchFamily="34" charset="0"/>
                      </a:endParaRPr>
                    </a:p>
                  </a:txBody>
                  <a:tcPr marL="73025" marR="73025" marT="0" marB="0" anchor="ctr">
                    <a:lnL w="6350" cap="flat" cmpd="sng" algn="ctr">
                      <a:solidFill>
                        <a:schemeClr val="bg1"/>
                      </a:solid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solidFill>
                      <a:srgbClr val="2F9C67"/>
                    </a:solidFill>
                  </a:tcPr>
                </a:tc>
                <a:extLst>
                  <a:ext uri="{0D108BD9-81ED-4DB2-BD59-A6C34878D82A}">
                    <a16:rowId xmlns:a16="http://schemas.microsoft.com/office/drawing/2014/main" val="370954587"/>
                  </a:ext>
                </a:extLst>
              </a:tr>
              <a:tr h="2025421">
                <a:tc>
                  <a:txBody>
                    <a:bodyPr/>
                    <a:lstStyle/>
                    <a:p>
                      <a:endParaRPr lang="en-US" sz="1050">
                        <a:solidFill>
                          <a:srgbClr val="2F9C67"/>
                        </a:solidFill>
                        <a:effectLst/>
                        <a:latin typeface="Open Sans Light" panose="020B0306030504020204" pitchFamily="34" charset="0"/>
                        <a:ea typeface="OpenSans-Light" panose="020B0606030504020204" pitchFamily="34" charset="0"/>
                        <a:cs typeface="Arial" panose="020B0604020202020204" pitchFamily="34" charset="0"/>
                      </a:endParaRPr>
                    </a:p>
                    <a:p>
                      <a:r>
                        <a:rPr lang="en-US" sz="1050">
                          <a:solidFill>
                            <a:srgbClr val="2F9C67"/>
                          </a:solidFill>
                          <a:effectLst/>
                          <a:latin typeface="Open Sans Light" panose="020B0306030504020204" pitchFamily="34" charset="0"/>
                          <a:ea typeface="OpenSans-Light" panose="020B0606030504020204" pitchFamily="34" charset="0"/>
                          <a:cs typeface="Arial" panose="020B0604020202020204" pitchFamily="34" charset="0"/>
                        </a:rPr>
                        <a:t>Questions about distributions</a:t>
                      </a:r>
                      <a:endParaRPr lang="fr-FR" sz="1100">
                        <a:effectLst/>
                        <a:latin typeface="Open Sans Light" panose="020B0306030504020204" pitchFamily="34" charset="0"/>
                        <a:ea typeface="OpenSans-Light" panose="020B0606030504020204" pitchFamily="34" charset="0"/>
                        <a:cs typeface="Arial" panose="020B0604020202020204" pitchFamily="34" charset="0"/>
                      </a:endParaRPr>
                    </a:p>
                  </a:txBody>
                  <a:tcPr marL="73025" marR="73025" marT="0" marB="0">
                    <a:lnL w="6350" cap="flat" cmpd="sng" algn="ctr">
                      <a:solidFill>
                        <a:srgbClr val="2F9C67"/>
                      </a:solid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solidFill>
                      <a:srgbClr val="EEF5EF"/>
                    </a:solidFill>
                  </a:tcPr>
                </a:tc>
                <a:tc>
                  <a:txBody>
                    <a:bodyPr/>
                    <a:lstStyle/>
                    <a:p>
                      <a:endParaRPr lang="en-US" sz="1050">
                        <a:solidFill>
                          <a:srgbClr val="2F9C67"/>
                        </a:solidFill>
                        <a:effectLst/>
                        <a:latin typeface="Open Sans Light" panose="020B0306030504020204" pitchFamily="34" charset="0"/>
                        <a:ea typeface="OpenSans-Light" panose="020B0606030504020204" pitchFamily="34" charset="0"/>
                        <a:cs typeface="Arial" panose="020B0604020202020204" pitchFamily="34" charset="0"/>
                      </a:endParaRPr>
                    </a:p>
                    <a:p>
                      <a:r>
                        <a:rPr lang="en-US" sz="1050">
                          <a:solidFill>
                            <a:srgbClr val="2F9C67"/>
                          </a:solidFill>
                          <a:effectLst/>
                          <a:latin typeface="Open Sans Light" panose="020B0306030504020204" pitchFamily="34" charset="0"/>
                          <a:ea typeface="OpenSans-Light" panose="020B0606030504020204" pitchFamily="34" charset="0"/>
                          <a:cs typeface="Arial" panose="020B0604020202020204" pitchFamily="34" charset="0"/>
                        </a:rPr>
                        <a:t>Any question relating to distributions, e.g., the time or location of the distribution</a:t>
                      </a:r>
                      <a:endParaRPr lang="fr-FR" sz="1100">
                        <a:effectLst/>
                        <a:latin typeface="Open Sans Light" panose="020B0306030504020204" pitchFamily="34" charset="0"/>
                        <a:ea typeface="OpenSans-Light" panose="020B0606030504020204" pitchFamily="34" charset="0"/>
                        <a:cs typeface="Arial" panose="020B0604020202020204" pitchFamily="34" charset="0"/>
                      </a:endParaRPr>
                    </a:p>
                  </a:txBody>
                  <a:tcPr marL="73025" marR="73025" marT="0" marB="0">
                    <a:lnL w="6350" cap="flat" cmpd="sng" algn="ctr">
                      <a:solidFill>
                        <a:srgbClr val="2F9C67"/>
                      </a:solid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solidFill>
                      <a:srgbClr val="EEF5EF"/>
                    </a:solidFill>
                  </a:tcPr>
                </a:tc>
                <a:tc>
                  <a:txBody>
                    <a:bodyPr/>
                    <a:lstStyle/>
                    <a:p>
                      <a:pPr marL="165100" lvl="0" indent="-165100" rtl="0">
                        <a:buFont typeface="Symbol" pitchFamily="2" charset="2"/>
                        <a:buChar char=""/>
                        <a:tabLst/>
                      </a:pPr>
                      <a:endParaRPr lang="en-US" sz="1100">
                        <a:solidFill>
                          <a:srgbClr val="2F9C67"/>
                        </a:solidFill>
                        <a:effectLst/>
                        <a:latin typeface="Open Sans Light" panose="020B0306030504020204" pitchFamily="34" charset="0"/>
                        <a:ea typeface="Times New Roman" panose="02020603050405020304" pitchFamily="18" charset="0"/>
                        <a:cs typeface="Arial" panose="020B0604020202020204" pitchFamily="34" charset="0"/>
                      </a:endParaRPr>
                    </a:p>
                    <a:p>
                      <a:pPr marL="165100" lvl="0" indent="-165100" rtl="0">
                        <a:buFont typeface="Symbol" pitchFamily="2" charset="2"/>
                        <a:buChar char=""/>
                        <a:tabLst/>
                      </a:pPr>
                      <a:r>
                        <a:rPr lang="en-US" sz="1100">
                          <a:solidFill>
                            <a:srgbClr val="2F9C67"/>
                          </a:solidFill>
                          <a:effectLst/>
                          <a:latin typeface="Open Sans Light" panose="020B0306030504020204" pitchFamily="34" charset="0"/>
                          <a:ea typeface="Times New Roman" panose="02020603050405020304" pitchFamily="18" charset="0"/>
                          <a:cs typeface="Arial" panose="020B0604020202020204" pitchFamily="34" charset="0"/>
                        </a:rPr>
                        <a:t>When will </a:t>
                      </a:r>
                      <a:r>
                        <a:rPr lang="en-US" sz="1050">
                          <a:solidFill>
                            <a:srgbClr val="2F9C67"/>
                          </a:solidFill>
                          <a:effectLst/>
                          <a:latin typeface="Open Sans Light" panose="020B0306030504020204" pitchFamily="34" charset="0"/>
                          <a:ea typeface="Times New Roman" panose="02020603050405020304" pitchFamily="18" charset="0"/>
                          <a:cs typeface="Arial" panose="020B0604020202020204" pitchFamily="34" charset="0"/>
                        </a:rPr>
                        <a:t>the next distribution take place?</a:t>
                      </a:r>
                      <a:endParaRPr lang="fr-FR" sz="1100">
                        <a:effectLst/>
                        <a:latin typeface="Open Sans Light" panose="020B0306030504020204" pitchFamily="34" charset="0"/>
                        <a:ea typeface="Times New Roman" panose="02020603050405020304" pitchFamily="18" charset="0"/>
                        <a:cs typeface="Arial" panose="020B0604020202020204" pitchFamily="34" charset="0"/>
                      </a:endParaRPr>
                    </a:p>
                    <a:p>
                      <a:pPr marL="165100" lvl="0" indent="-165100">
                        <a:buFont typeface="Symbol" pitchFamily="2" charset="2"/>
                        <a:buChar char=""/>
                        <a:tabLst/>
                      </a:pPr>
                      <a:r>
                        <a:rPr lang="en-US" sz="1050">
                          <a:solidFill>
                            <a:srgbClr val="2F9C67"/>
                          </a:solidFill>
                          <a:effectLst/>
                          <a:latin typeface="Open Sans Light" panose="020B0306030504020204" pitchFamily="34" charset="0"/>
                          <a:ea typeface="Times New Roman" panose="02020603050405020304" pitchFamily="18" charset="0"/>
                          <a:cs typeface="Arial" panose="020B0604020202020204" pitchFamily="34" charset="0"/>
                        </a:rPr>
                        <a:t>How will we be informed about the timing of the next distribution?</a:t>
                      </a:r>
                      <a:endParaRPr lang="fr-FR" sz="1100">
                        <a:effectLst/>
                        <a:latin typeface="Open Sans Light" panose="020B0306030504020204" pitchFamily="34" charset="0"/>
                        <a:ea typeface="Times New Roman" panose="02020603050405020304" pitchFamily="18" charset="0"/>
                        <a:cs typeface="Arial" panose="020B0604020202020204" pitchFamily="34" charset="0"/>
                      </a:endParaRPr>
                    </a:p>
                    <a:p>
                      <a:pPr marL="165100" lvl="0" indent="-165100">
                        <a:buFont typeface="Symbol" pitchFamily="2" charset="2"/>
                        <a:buChar char=""/>
                        <a:tabLst/>
                      </a:pPr>
                      <a:r>
                        <a:rPr lang="en-US" sz="1050">
                          <a:solidFill>
                            <a:srgbClr val="2F9C67"/>
                          </a:solidFill>
                          <a:effectLst/>
                          <a:latin typeface="Open Sans Light" panose="020B0306030504020204" pitchFamily="34" charset="0"/>
                          <a:ea typeface="Times New Roman" panose="02020603050405020304" pitchFamily="18" charset="0"/>
                          <a:cs typeface="Arial" panose="020B0604020202020204" pitchFamily="34" charset="0"/>
                        </a:rPr>
                        <a:t>Is the next distribution happening at the same site?</a:t>
                      </a:r>
                      <a:endParaRPr lang="fr-FR" sz="1100">
                        <a:effectLst/>
                        <a:latin typeface="Open Sans Light" panose="020B0306030504020204" pitchFamily="34" charset="0"/>
                        <a:ea typeface="Times New Roman" panose="02020603050405020304" pitchFamily="18" charset="0"/>
                        <a:cs typeface="Arial" panose="020B0604020202020204" pitchFamily="34" charset="0"/>
                      </a:endParaRPr>
                    </a:p>
                  </a:txBody>
                  <a:tcPr marL="73025" marR="73025" marT="0" marB="0">
                    <a:lnL w="6350" cap="flat" cmpd="sng" algn="ctr">
                      <a:solidFill>
                        <a:srgbClr val="2F9C67"/>
                      </a:solid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solidFill>
                      <a:srgbClr val="EEF5EF"/>
                    </a:solidFill>
                  </a:tcPr>
                </a:tc>
                <a:tc>
                  <a:txBody>
                    <a:bodyPr/>
                    <a:lstStyle/>
                    <a:p>
                      <a:endParaRPr lang="en-US" sz="1050" dirty="0">
                        <a:solidFill>
                          <a:srgbClr val="2F9C67"/>
                        </a:solidFill>
                        <a:effectLst/>
                        <a:latin typeface="Open Sans Light" panose="020B0306030504020204" pitchFamily="34" charset="0"/>
                        <a:ea typeface="OpenSans-Light" panose="020B0606030504020204" pitchFamily="34" charset="0"/>
                        <a:cs typeface="Arial" panose="020B0604020202020204" pitchFamily="34" charset="0"/>
                      </a:endParaRPr>
                    </a:p>
                    <a:p>
                      <a:r>
                        <a:rPr lang="en-US" sz="1050" dirty="0">
                          <a:solidFill>
                            <a:srgbClr val="2F9C67"/>
                          </a:solidFill>
                          <a:effectLst/>
                          <a:latin typeface="Open Sans Light" panose="020B0306030504020204" pitchFamily="34" charset="0"/>
                          <a:ea typeface="OpenSans-Light" panose="020B0606030504020204" pitchFamily="34" charset="0"/>
                          <a:cs typeface="Arial" panose="020B0604020202020204" pitchFamily="34" charset="0"/>
                        </a:rPr>
                        <a:t>Introduced on 03.11.2021</a:t>
                      </a:r>
                      <a:endParaRPr lang="fr-FR" sz="1100" dirty="0">
                        <a:effectLst/>
                        <a:latin typeface="Open Sans Light" panose="020B0306030504020204" pitchFamily="34" charset="0"/>
                        <a:ea typeface="OpenSans-Light" panose="020B0606030504020204" pitchFamily="34" charset="0"/>
                        <a:cs typeface="Arial" panose="020B0604020202020204" pitchFamily="34" charset="0"/>
                      </a:endParaRPr>
                    </a:p>
                  </a:txBody>
                  <a:tcPr marL="73025" marR="73025" marT="0" marB="0">
                    <a:lnL w="6350" cap="flat" cmpd="sng" algn="ctr">
                      <a:solidFill>
                        <a:srgbClr val="2F9C67"/>
                      </a:solid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solidFill>
                      <a:srgbClr val="EEF5EF"/>
                    </a:solidFill>
                  </a:tcPr>
                </a:tc>
                <a:tc>
                  <a:txBody>
                    <a:bodyPr/>
                    <a:lstStyle/>
                    <a:p>
                      <a:endParaRPr lang="en-US" sz="1050" dirty="0">
                        <a:solidFill>
                          <a:srgbClr val="2F9C67"/>
                        </a:solidFill>
                        <a:effectLst/>
                        <a:latin typeface="Open Sans Light" panose="020B0306030504020204" pitchFamily="34" charset="0"/>
                        <a:ea typeface="OpenSans-Light" panose="020B0606030504020204" pitchFamily="34" charset="0"/>
                        <a:cs typeface="Arial" panose="020B0604020202020204" pitchFamily="34" charset="0"/>
                      </a:endParaRPr>
                    </a:p>
                    <a:p>
                      <a:r>
                        <a:rPr lang="en-US" sz="1050" dirty="0">
                          <a:solidFill>
                            <a:srgbClr val="2F9C67"/>
                          </a:solidFill>
                          <a:effectLst/>
                          <a:latin typeface="Open Sans Light" panose="020B0306030504020204" pitchFamily="34" charset="0"/>
                          <a:ea typeface="OpenSans-Light" panose="020B0606030504020204" pitchFamily="34" charset="0"/>
                          <a:cs typeface="Arial" panose="020B0604020202020204" pitchFamily="34" charset="0"/>
                        </a:rPr>
                        <a:t>Do not code questions about how to register for support, this is coded under the separate code “questions about how to register for support”</a:t>
                      </a:r>
                      <a:endParaRPr lang="fr-FR" sz="1100" dirty="0">
                        <a:effectLst/>
                        <a:latin typeface="Open Sans Light" panose="020B0306030504020204" pitchFamily="34" charset="0"/>
                        <a:ea typeface="OpenSans-Light" panose="020B0606030504020204" pitchFamily="34" charset="0"/>
                        <a:cs typeface="Arial" panose="020B0604020202020204" pitchFamily="34" charset="0"/>
                      </a:endParaRPr>
                    </a:p>
                  </a:txBody>
                  <a:tcPr marL="73025" marR="73025" marT="0" marB="0">
                    <a:lnL w="6350" cap="flat" cmpd="sng" algn="ctr">
                      <a:solidFill>
                        <a:srgbClr val="2F9C67"/>
                      </a:solid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solidFill>
                      <a:srgbClr val="EEF5EF"/>
                    </a:solidFill>
                  </a:tcPr>
                </a:tc>
                <a:extLst>
                  <a:ext uri="{0D108BD9-81ED-4DB2-BD59-A6C34878D82A}">
                    <a16:rowId xmlns:a16="http://schemas.microsoft.com/office/drawing/2014/main" val="3602109257"/>
                  </a:ext>
                </a:extLst>
              </a:tr>
            </a:tbl>
          </a:graphicData>
        </a:graphic>
      </p:graphicFrame>
    </p:spTree>
    <p:extLst>
      <p:ext uri="{BB962C8B-B14F-4D97-AF65-F5344CB8AC3E}">
        <p14:creationId xmlns:p14="http://schemas.microsoft.com/office/powerpoint/2010/main" val="456045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80AFD8-E91E-924A-A10D-191118992F29}"/>
              </a:ext>
            </a:extLst>
          </p:cNvPr>
          <p:cNvSpPr>
            <a:spLocks noGrp="1"/>
          </p:cNvSpPr>
          <p:nvPr>
            <p:ph type="title"/>
          </p:nvPr>
        </p:nvSpPr>
        <p:spPr/>
        <p:txBody>
          <a:bodyPr/>
          <a:lstStyle/>
          <a:p>
            <a:r>
              <a:rPr lang="fr-FR"/>
              <a:t>Step 4: Analysing community feedback </a:t>
            </a:r>
            <a:br>
              <a:rPr lang="fr-FR"/>
            </a:br>
            <a:endParaRPr lang="fr-FR"/>
          </a:p>
        </p:txBody>
      </p:sp>
      <p:sp>
        <p:nvSpPr>
          <p:cNvPr id="3" name="Espace réservé du contenu 2">
            <a:extLst>
              <a:ext uri="{FF2B5EF4-FFF2-40B4-BE49-F238E27FC236}">
                <a16:creationId xmlns:a16="http://schemas.microsoft.com/office/drawing/2014/main" id="{52A94EC7-B39E-8E4B-8E59-117B106A7EEF}"/>
              </a:ext>
            </a:extLst>
          </p:cNvPr>
          <p:cNvSpPr>
            <a:spLocks noGrp="1"/>
          </p:cNvSpPr>
          <p:nvPr>
            <p:ph idx="1"/>
          </p:nvPr>
        </p:nvSpPr>
        <p:spPr/>
        <p:txBody>
          <a:bodyPr>
            <a:noAutofit/>
          </a:bodyPr>
          <a:lstStyle/>
          <a:p>
            <a:pPr marL="0" indent="0">
              <a:buNone/>
            </a:pP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Types of feedback</a:t>
            </a:r>
          </a:p>
          <a:p>
            <a:r>
              <a:rPr lang="en-US" b="1" dirty="0">
                <a:solidFill>
                  <a:srgbClr val="204669"/>
                </a:solidFill>
                <a:latin typeface="Open Sans" panose="020B0606030504020204" pitchFamily="34" charset="0"/>
                <a:ea typeface="Open Sans" panose="020B0606030504020204" pitchFamily="34" charset="0"/>
                <a:cs typeface="Open Sans" panose="020B0606030504020204" pitchFamily="34" charset="0"/>
              </a:rPr>
              <a:t>Questions</a:t>
            </a:r>
            <a:r>
              <a:rPr lang="en-US" dirty="0">
                <a:latin typeface="Open Sans" panose="020B0606030504020204" pitchFamily="34" charset="0"/>
                <a:ea typeface="Open Sans" panose="020B0606030504020204" pitchFamily="34" charset="0"/>
                <a:cs typeface="Open Sans" panose="020B0606030504020204" pitchFamily="34" charset="0"/>
              </a:rPr>
              <a:t> – Can show what communities need to know and help you to identify information gaps. </a:t>
            </a:r>
          </a:p>
          <a:p>
            <a:r>
              <a:rPr lang="en-US" b="1" dirty="0">
                <a:solidFill>
                  <a:srgbClr val="204669"/>
                </a:solidFill>
                <a:latin typeface="Open Sans" panose="020B0606030504020204" pitchFamily="34" charset="0"/>
                <a:ea typeface="Open Sans" panose="020B0606030504020204" pitchFamily="34" charset="0"/>
                <a:cs typeface="Open Sans" panose="020B0606030504020204" pitchFamily="34" charset="0"/>
              </a:rPr>
              <a:t>Suggestions or requests </a:t>
            </a:r>
            <a:r>
              <a:rPr lang="en-US" dirty="0">
                <a:latin typeface="Open Sans" panose="020B0606030504020204" pitchFamily="34" charset="0"/>
                <a:ea typeface="Open Sans" panose="020B0606030504020204" pitchFamily="34" charset="0"/>
                <a:cs typeface="Open Sans" panose="020B0606030504020204" pitchFamily="34" charset="0"/>
              </a:rPr>
              <a:t>– Can tell you what communities think needs to be done about specific issues and what you could do better or differently. </a:t>
            </a:r>
          </a:p>
          <a:p>
            <a:r>
              <a:rPr lang="en-US" b="1" dirty="0">
                <a:solidFill>
                  <a:srgbClr val="204669"/>
                </a:solidFill>
                <a:latin typeface="Open Sans" panose="020B0606030504020204" pitchFamily="34" charset="0"/>
                <a:ea typeface="Open Sans" panose="020B0606030504020204" pitchFamily="34" charset="0"/>
                <a:cs typeface="Open Sans" panose="020B0606030504020204" pitchFamily="34" charset="0"/>
              </a:rPr>
              <a:t>Observations, beliefs, and perceptions </a:t>
            </a:r>
            <a:r>
              <a:rPr lang="en-US" dirty="0">
                <a:latin typeface="Open Sans" panose="020B0606030504020204" pitchFamily="34" charset="0"/>
                <a:ea typeface="Open Sans" panose="020B0606030504020204" pitchFamily="34" charset="0"/>
                <a:cs typeface="Open Sans" panose="020B0606030504020204" pitchFamily="34" charset="0"/>
              </a:rPr>
              <a:t>– Can show how communities understand and </a:t>
            </a:r>
            <a:r>
              <a:rPr lang="en-US" dirty="0" err="1">
                <a:latin typeface="Open Sans" panose="020B0606030504020204" pitchFamily="34" charset="0"/>
                <a:ea typeface="Open Sans" panose="020B0606030504020204" pitchFamily="34" charset="0"/>
                <a:cs typeface="Open Sans" panose="020B0606030504020204" pitchFamily="34" charset="0"/>
              </a:rPr>
              <a:t>analyse</a:t>
            </a:r>
            <a:r>
              <a:rPr lang="en-US" dirty="0">
                <a:latin typeface="Open Sans" panose="020B0606030504020204" pitchFamily="34" charset="0"/>
                <a:ea typeface="Open Sans" panose="020B0606030504020204" pitchFamily="34" charset="0"/>
                <a:cs typeface="Open Sans" panose="020B0606030504020204" pitchFamily="34" charset="0"/>
              </a:rPr>
              <a:t> their situation. This includes beliefs that may be labelled or </a:t>
            </a:r>
            <a:r>
              <a:rPr lang="en-US" dirty="0" err="1">
                <a:latin typeface="Open Sans" panose="020B0606030504020204" pitchFamily="34" charset="0"/>
                <a:ea typeface="Open Sans" panose="020B0606030504020204" pitchFamily="34" charset="0"/>
                <a:cs typeface="Open Sans" panose="020B0606030504020204" pitchFamily="34" charset="0"/>
              </a:rPr>
              <a:t>stigmatised</a:t>
            </a:r>
            <a:r>
              <a:rPr lang="en-US" dirty="0">
                <a:latin typeface="Open Sans" panose="020B0606030504020204" pitchFamily="34" charset="0"/>
                <a:ea typeface="Open Sans" panose="020B0606030504020204" pitchFamily="34" charset="0"/>
                <a:cs typeface="Open Sans" panose="020B0606030504020204" pitchFamily="34" charset="0"/>
              </a:rPr>
              <a:t> as “</a:t>
            </a:r>
            <a:r>
              <a:rPr lang="en-US" dirty="0" err="1">
                <a:latin typeface="Open Sans" panose="020B0606030504020204" pitchFamily="34" charset="0"/>
                <a:ea typeface="Open Sans" panose="020B0606030504020204" pitchFamily="34" charset="0"/>
                <a:cs typeface="Open Sans" panose="020B0606030504020204" pitchFamily="34" charset="0"/>
              </a:rPr>
              <a:t>rumours</a:t>
            </a:r>
            <a:r>
              <a:rPr lang="en-US" dirty="0">
                <a:latin typeface="Open Sans" panose="020B0606030504020204" pitchFamily="34" charset="0"/>
                <a:ea typeface="Open Sans" panose="020B0606030504020204" pitchFamily="34" charset="0"/>
                <a:cs typeface="Open Sans" panose="020B0606030504020204" pitchFamily="34" charset="0"/>
              </a:rPr>
              <a:t>”, superstitions or gossip. </a:t>
            </a:r>
          </a:p>
          <a:p>
            <a:r>
              <a:rPr lang="en-US" b="1" dirty="0">
                <a:solidFill>
                  <a:srgbClr val="204669"/>
                </a:solidFill>
                <a:latin typeface="Open Sans" panose="020B0606030504020204" pitchFamily="34" charset="0"/>
                <a:ea typeface="Open Sans" panose="020B0606030504020204" pitchFamily="34" charset="0"/>
                <a:cs typeface="Open Sans" panose="020B0606030504020204" pitchFamily="34" charset="0"/>
              </a:rPr>
              <a:t>Encouragement and praise </a:t>
            </a:r>
            <a:r>
              <a:rPr lang="en-US" dirty="0">
                <a:latin typeface="Open Sans" panose="020B0606030504020204" pitchFamily="34" charset="0"/>
                <a:ea typeface="Open Sans" panose="020B0606030504020204" pitchFamily="34" charset="0"/>
                <a:cs typeface="Open Sans" panose="020B0606030504020204" pitchFamily="34" charset="0"/>
              </a:rPr>
              <a:t>– Can tell you what communities appreciate and think should be continued, confirming if you are moving in the right direction. </a:t>
            </a:r>
          </a:p>
          <a:p>
            <a:r>
              <a:rPr lang="en-US" b="1" dirty="0">
                <a:solidFill>
                  <a:srgbClr val="204669"/>
                </a:solidFill>
                <a:latin typeface="Open Sans" panose="020B0606030504020204" pitchFamily="34" charset="0"/>
                <a:ea typeface="Open Sans" panose="020B0606030504020204" pitchFamily="34" charset="0"/>
                <a:cs typeface="Open Sans" panose="020B0606030504020204" pitchFamily="34" charset="0"/>
              </a:rPr>
              <a:t>Report of concerns or incidents </a:t>
            </a:r>
            <a:r>
              <a:rPr lang="en-US" dirty="0">
                <a:latin typeface="Open Sans" panose="020B0606030504020204" pitchFamily="34" charset="0"/>
                <a:ea typeface="Open Sans" panose="020B0606030504020204" pitchFamily="34" charset="0"/>
                <a:cs typeface="Open Sans" panose="020B0606030504020204" pitchFamily="34" charset="0"/>
              </a:rPr>
              <a:t>– These are comments about specific issues which might need to be handled on an individual basis. </a:t>
            </a:r>
          </a:p>
        </p:txBody>
      </p:sp>
    </p:spTree>
    <p:extLst>
      <p:ext uri="{BB962C8B-B14F-4D97-AF65-F5344CB8AC3E}">
        <p14:creationId xmlns:p14="http://schemas.microsoft.com/office/powerpoint/2010/main" val="3377201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B583AB-ACBE-0A4D-A783-E677E9C56EE7}"/>
              </a:ext>
            </a:extLst>
          </p:cNvPr>
          <p:cNvSpPr>
            <a:spLocks noGrp="1"/>
          </p:cNvSpPr>
          <p:nvPr>
            <p:ph type="title"/>
          </p:nvPr>
        </p:nvSpPr>
        <p:spPr>
          <a:xfrm>
            <a:off x="628650" y="537795"/>
            <a:ext cx="7886700" cy="341632"/>
          </a:xfrm>
        </p:spPr>
        <p:txBody>
          <a:bodyPr/>
          <a:lstStyle/>
          <a:p>
            <a:r>
              <a:rPr lang="fr-FR">
                <a:solidFill>
                  <a:srgbClr val="7B6A67"/>
                </a:solidFill>
              </a:rPr>
              <a:t>GROUP exercise</a:t>
            </a:r>
            <a:endParaRPr lang="fr-FR"/>
          </a:p>
        </p:txBody>
      </p:sp>
      <p:sp>
        <p:nvSpPr>
          <p:cNvPr id="4" name="Espace réservé du contenu 3">
            <a:extLst>
              <a:ext uri="{FF2B5EF4-FFF2-40B4-BE49-F238E27FC236}">
                <a16:creationId xmlns:a16="http://schemas.microsoft.com/office/drawing/2014/main" id="{B53FAC49-B86E-EF4C-ACA1-7CEDCCA1D6F7}"/>
              </a:ext>
            </a:extLst>
          </p:cNvPr>
          <p:cNvSpPr>
            <a:spLocks noGrp="1"/>
          </p:cNvSpPr>
          <p:nvPr>
            <p:ph idx="1"/>
          </p:nvPr>
        </p:nvSpPr>
        <p:spPr>
          <a:xfrm>
            <a:off x="628652" y="1369219"/>
            <a:ext cx="5578420" cy="3263504"/>
          </a:xfrm>
        </p:spPr>
        <p:txBody>
          <a:bodyPr>
            <a:noAutofit/>
          </a:bodyPr>
          <a:lstStyle/>
          <a:p>
            <a:pPr marL="0" indent="0">
              <a:buNone/>
            </a:pPr>
            <a:r>
              <a:rPr lang="en-US" dirty="0"/>
              <a:t>What “type” does each of these feedback statements belong to? </a:t>
            </a:r>
          </a:p>
          <a:p>
            <a:pPr marL="457200" lvl="0" indent="-269875">
              <a:buFont typeface="+mj-lt"/>
              <a:buAutoNum type="arabicPeriod"/>
            </a:pPr>
            <a:r>
              <a:rPr lang="en-US" dirty="0"/>
              <a:t>Where can I register for receiving assistance? </a:t>
            </a:r>
          </a:p>
          <a:p>
            <a:pPr marL="457200" lvl="0" indent="-269875">
              <a:buFont typeface="+mj-lt"/>
              <a:buAutoNum type="arabicPeriod"/>
            </a:pPr>
            <a:r>
              <a:rPr lang="en-US" dirty="0"/>
              <a:t>The earthquake is a revenge of the gods. </a:t>
            </a:r>
          </a:p>
          <a:p>
            <a:pPr marL="457200" lvl="0" indent="-269875">
              <a:buFont typeface="+mj-lt"/>
              <a:buAutoNum type="arabicPeriod"/>
            </a:pPr>
            <a:r>
              <a:rPr lang="en-US" dirty="0"/>
              <a:t>The latrines in our sector are broken and need to be fixed. </a:t>
            </a:r>
          </a:p>
          <a:p>
            <a:pPr marL="457200" lvl="0" indent="-269875">
              <a:buFont typeface="+mj-lt"/>
              <a:buAutoNum type="arabicPeriod"/>
            </a:pPr>
            <a:r>
              <a:rPr lang="en-US" dirty="0"/>
              <a:t>We love the radio shows, keep up the good work! </a:t>
            </a:r>
          </a:p>
          <a:p>
            <a:pPr marL="457200" lvl="0" indent="-269875">
              <a:buFont typeface="+mj-lt"/>
              <a:buAutoNum type="arabicPeriod"/>
            </a:pPr>
            <a:r>
              <a:rPr lang="en-US" dirty="0"/>
              <a:t>You should provide us with face masks</a:t>
            </a:r>
            <a:r>
              <a:rPr lang="en-US" i="1" dirty="0"/>
              <a:t>.</a:t>
            </a:r>
            <a:r>
              <a:rPr lang="en-US" dirty="0"/>
              <a:t> </a:t>
            </a:r>
          </a:p>
          <a:p>
            <a:pPr marL="0" indent="0">
              <a:buNone/>
            </a:pPr>
            <a:r>
              <a:rPr lang="en-GB" b="1" dirty="0">
                <a:solidFill>
                  <a:srgbClr val="204669"/>
                </a:solidFill>
                <a:latin typeface="Open Sans" panose="020B0606030504020204" pitchFamily="34" charset="0"/>
                <a:ea typeface="Open Sans" panose="020B0606030504020204" pitchFamily="34" charset="0"/>
                <a:cs typeface="Open Sans" panose="020B0606030504020204" pitchFamily="34" charset="0"/>
              </a:rPr>
              <a:t>“Types” of feedback</a:t>
            </a:r>
          </a:p>
          <a:p>
            <a:r>
              <a:rPr lang="en-GB" dirty="0">
                <a:ea typeface="Times New Roman" panose="02020603050405020304" pitchFamily="18" charset="0"/>
                <a:cs typeface="Times New Roman" panose="02020603050405020304" pitchFamily="18" charset="0"/>
              </a:rPr>
              <a:t>Questions</a:t>
            </a:r>
          </a:p>
          <a:p>
            <a:r>
              <a:rPr lang="en-GB" dirty="0">
                <a:ea typeface="Times New Roman" panose="02020603050405020304" pitchFamily="18" charset="0"/>
                <a:cs typeface="Times New Roman" panose="02020603050405020304" pitchFamily="18" charset="0"/>
              </a:rPr>
              <a:t>Suggestions or requests </a:t>
            </a:r>
          </a:p>
          <a:p>
            <a:r>
              <a:rPr lang="en-GB" dirty="0">
                <a:ea typeface="Times New Roman" panose="02020603050405020304" pitchFamily="18" charset="0"/>
                <a:cs typeface="Times New Roman" panose="02020603050405020304" pitchFamily="18" charset="0"/>
              </a:rPr>
              <a:t>Observations, beliefs, and perceptions </a:t>
            </a:r>
          </a:p>
          <a:p>
            <a:r>
              <a:rPr lang="en-GB" dirty="0">
                <a:ea typeface="Times New Roman" panose="02020603050405020304" pitchFamily="18" charset="0"/>
                <a:cs typeface="Times New Roman" panose="02020603050405020304" pitchFamily="18" charset="0"/>
              </a:rPr>
              <a:t>Encouragement and praise </a:t>
            </a:r>
          </a:p>
          <a:p>
            <a:r>
              <a:rPr lang="en-GB" dirty="0">
                <a:ea typeface="Times New Roman" panose="02020603050405020304" pitchFamily="18" charset="0"/>
                <a:cs typeface="Times New Roman" panose="02020603050405020304" pitchFamily="18" charset="0"/>
              </a:rPr>
              <a:t>Reports of concerns or incidents</a:t>
            </a:r>
          </a:p>
          <a:p>
            <a:pPr marL="0" indent="0">
              <a:buNone/>
            </a:pPr>
            <a:endParaRPr lang="en-GB" dirty="0">
              <a:ea typeface="Times New Roman" panose="02020603050405020304" pitchFamily="18" charset="0"/>
              <a:cs typeface="Times New Roman" panose="02020603050405020304" pitchFamily="18" charset="0"/>
            </a:endParaRPr>
          </a:p>
        </p:txBody>
      </p:sp>
      <p:cxnSp>
        <p:nvCxnSpPr>
          <p:cNvPr id="8" name="Straight Connector 55">
            <a:extLst>
              <a:ext uri="{FF2B5EF4-FFF2-40B4-BE49-F238E27FC236}">
                <a16:creationId xmlns:a16="http://schemas.microsoft.com/office/drawing/2014/main" id="{848C10C1-0188-7240-8869-D5D1B643229B}"/>
              </a:ext>
            </a:extLst>
          </p:cNvPr>
          <p:cNvCxnSpPr/>
          <p:nvPr/>
        </p:nvCxnSpPr>
        <p:spPr>
          <a:xfrm>
            <a:off x="648261" y="907368"/>
            <a:ext cx="444000" cy="0"/>
          </a:xfrm>
          <a:prstGeom prst="line">
            <a:avLst/>
          </a:prstGeom>
          <a:ln w="28575">
            <a:solidFill>
              <a:srgbClr val="7B6A67"/>
            </a:solidFill>
          </a:ln>
        </p:spPr>
        <p:style>
          <a:lnRef idx="1">
            <a:schemeClr val="accent1"/>
          </a:lnRef>
          <a:fillRef idx="0">
            <a:schemeClr val="accent1"/>
          </a:fillRef>
          <a:effectRef idx="0">
            <a:schemeClr val="accent1"/>
          </a:effectRef>
          <a:fontRef idx="minor">
            <a:schemeClr val="tx1"/>
          </a:fontRef>
        </p:style>
      </p:cxnSp>
      <p:grpSp>
        <p:nvGrpSpPr>
          <p:cNvPr id="12" name="Groupe 11">
            <a:extLst>
              <a:ext uri="{FF2B5EF4-FFF2-40B4-BE49-F238E27FC236}">
                <a16:creationId xmlns:a16="http://schemas.microsoft.com/office/drawing/2014/main" id="{1AE5CAA6-709A-2C4C-A7F1-266B7B5CF94A}"/>
              </a:ext>
            </a:extLst>
          </p:cNvPr>
          <p:cNvGrpSpPr/>
          <p:nvPr/>
        </p:nvGrpSpPr>
        <p:grpSpPr>
          <a:xfrm>
            <a:off x="7104744" y="367818"/>
            <a:ext cx="1582788" cy="1582788"/>
            <a:chOff x="7103356" y="367818"/>
            <a:chExt cx="1584176" cy="1584176"/>
          </a:xfrm>
        </p:grpSpPr>
        <p:sp>
          <p:nvSpPr>
            <p:cNvPr id="13" name="Ellipse 12">
              <a:extLst>
                <a:ext uri="{FF2B5EF4-FFF2-40B4-BE49-F238E27FC236}">
                  <a16:creationId xmlns:a16="http://schemas.microsoft.com/office/drawing/2014/main" id="{D7606BB9-B442-0345-8890-36816E81E033}"/>
                </a:ext>
              </a:extLst>
            </p:cNvPr>
            <p:cNvSpPr/>
            <p:nvPr/>
          </p:nvSpPr>
          <p:spPr>
            <a:xfrm>
              <a:off x="7103356" y="367818"/>
              <a:ext cx="1584176" cy="1584176"/>
            </a:xfrm>
            <a:prstGeom prst="ellipse">
              <a:avLst/>
            </a:prstGeom>
            <a:solidFill>
              <a:srgbClr val="7B6A67">
                <a:alpha val="10000"/>
              </a:srgbClr>
            </a:solidFill>
            <a:ln w="6350">
              <a:solidFill>
                <a:srgbClr val="7B6A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7B6A67"/>
                </a:solidFill>
              </a:endParaRPr>
            </a:p>
          </p:txBody>
        </p:sp>
        <p:pic>
          <p:nvPicPr>
            <p:cNvPr id="14" name="Image 13">
              <a:extLst>
                <a:ext uri="{FF2B5EF4-FFF2-40B4-BE49-F238E27FC236}">
                  <a16:creationId xmlns:a16="http://schemas.microsoft.com/office/drawing/2014/main" id="{EBCE0B7D-1147-F844-A55F-599767DC513C}"/>
                </a:ext>
              </a:extLst>
            </p:cNvPr>
            <p:cNvPicPr>
              <a:picLocks noChangeAspect="1"/>
            </p:cNvPicPr>
            <p:nvPr/>
          </p:nvPicPr>
          <p:blipFill>
            <a:blip r:embed="rId3"/>
            <a:stretch>
              <a:fillRect/>
            </a:stretch>
          </p:blipFill>
          <p:spPr>
            <a:xfrm>
              <a:off x="7474546" y="699542"/>
              <a:ext cx="841796" cy="928134"/>
            </a:xfrm>
            <a:prstGeom prst="rect">
              <a:avLst/>
            </a:prstGeom>
          </p:spPr>
        </p:pic>
      </p:grpSp>
    </p:spTree>
    <p:extLst>
      <p:ext uri="{BB962C8B-B14F-4D97-AF65-F5344CB8AC3E}">
        <p14:creationId xmlns:p14="http://schemas.microsoft.com/office/powerpoint/2010/main" val="1672902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F698FB-4418-324F-9C8D-95A5E1DEE449}"/>
              </a:ext>
            </a:extLst>
          </p:cNvPr>
          <p:cNvSpPr>
            <a:spLocks noGrp="1"/>
          </p:cNvSpPr>
          <p:nvPr>
            <p:ph type="title"/>
          </p:nvPr>
        </p:nvSpPr>
        <p:spPr/>
        <p:txBody>
          <a:bodyPr/>
          <a:lstStyle/>
          <a:p>
            <a:r>
              <a:rPr lang="fr-FR"/>
              <a:t>Step 4: Analysing community feedback </a:t>
            </a:r>
            <a:br>
              <a:rPr lang="fr-FR"/>
            </a:br>
            <a:endParaRPr lang="fr-FR"/>
          </a:p>
        </p:txBody>
      </p:sp>
      <p:sp>
        <p:nvSpPr>
          <p:cNvPr id="4" name="Espace réservé du contenu 3">
            <a:extLst>
              <a:ext uri="{FF2B5EF4-FFF2-40B4-BE49-F238E27FC236}">
                <a16:creationId xmlns:a16="http://schemas.microsoft.com/office/drawing/2014/main" id="{0D9ED106-1192-C54C-A437-C64BE2F926AE}"/>
              </a:ext>
            </a:extLst>
          </p:cNvPr>
          <p:cNvSpPr>
            <a:spLocks noGrp="1"/>
          </p:cNvSpPr>
          <p:nvPr>
            <p:ph idx="1"/>
          </p:nvPr>
        </p:nvSpPr>
        <p:spPr/>
        <p:txBody>
          <a:bodyPr/>
          <a:lstStyle/>
          <a:p>
            <a:pPr marL="0" indent="0">
              <a:buNone/>
            </a:pPr>
            <a:r>
              <a:rPr lang="fr-FR" dirty="0" err="1"/>
              <a:t>Different</a:t>
            </a:r>
            <a:r>
              <a:rPr lang="fr-FR" dirty="0"/>
              <a:t> </a:t>
            </a:r>
            <a:r>
              <a:rPr lang="fr-FR" dirty="0" err="1"/>
              <a:t>approaches</a:t>
            </a:r>
            <a:r>
              <a:rPr lang="fr-FR" dirty="0"/>
              <a:t> for </a:t>
            </a:r>
            <a:r>
              <a:rPr lang="fr-FR" dirty="0" err="1"/>
              <a:t>analysis</a:t>
            </a:r>
            <a:r>
              <a:rPr lang="fr-FR" dirty="0"/>
              <a:t> can </a:t>
            </a:r>
            <a:r>
              <a:rPr lang="fr-FR" dirty="0" err="1"/>
              <a:t>include</a:t>
            </a:r>
            <a:r>
              <a:rPr lang="fr-FR" dirty="0"/>
              <a:t>:</a:t>
            </a:r>
          </a:p>
          <a:p>
            <a:r>
              <a:rPr lang="fr-FR" dirty="0" err="1"/>
              <a:t>Looking</a:t>
            </a:r>
            <a:r>
              <a:rPr lang="fr-FR" dirty="0"/>
              <a:t> at </a:t>
            </a:r>
            <a:r>
              <a:rPr lang="fr-FR" dirty="0" err="1"/>
              <a:t>specific</a:t>
            </a:r>
            <a:r>
              <a:rPr lang="fr-FR" dirty="0"/>
              <a:t> topics or feedback cases like an </a:t>
            </a:r>
            <a:r>
              <a:rPr lang="fr-FR" dirty="0" err="1"/>
              <a:t>event</a:t>
            </a:r>
            <a:r>
              <a:rPr lang="fr-FR" dirty="0"/>
              <a:t> or </a:t>
            </a:r>
            <a:r>
              <a:rPr lang="fr-FR" dirty="0" err="1"/>
              <a:t>emerging</a:t>
            </a:r>
            <a:r>
              <a:rPr lang="fr-FR" dirty="0"/>
              <a:t> issue in the </a:t>
            </a:r>
            <a:r>
              <a:rPr lang="fr-FR" dirty="0" err="1"/>
              <a:t>community</a:t>
            </a:r>
            <a:endParaRPr lang="fr-FR" dirty="0"/>
          </a:p>
          <a:p>
            <a:r>
              <a:rPr lang="fr-FR" dirty="0"/>
              <a:t>Compile feedback </a:t>
            </a:r>
            <a:r>
              <a:rPr lang="fr-FR" dirty="0" err="1"/>
              <a:t>from</a:t>
            </a:r>
            <a:r>
              <a:rPr lang="fr-FR" dirty="0"/>
              <a:t> </a:t>
            </a:r>
            <a:r>
              <a:rPr lang="fr-FR" dirty="0" err="1"/>
              <a:t>different</a:t>
            </a:r>
            <a:r>
              <a:rPr lang="fr-FR" dirty="0"/>
              <a:t> locations or </a:t>
            </a:r>
            <a:r>
              <a:rPr lang="fr-FR" dirty="0" err="1"/>
              <a:t>from</a:t>
            </a:r>
            <a:r>
              <a:rPr lang="fr-FR" dirty="0"/>
              <a:t> </a:t>
            </a:r>
            <a:r>
              <a:rPr lang="fr-FR" dirty="0" err="1"/>
              <a:t>different</a:t>
            </a:r>
            <a:r>
              <a:rPr lang="fr-FR"/>
              <a:t> channels</a:t>
            </a:r>
          </a:p>
          <a:p>
            <a:r>
              <a:rPr lang="fr-FR" dirty="0"/>
              <a:t>Stakeholder-</a:t>
            </a:r>
            <a:r>
              <a:rPr lang="fr-FR" dirty="0" err="1"/>
              <a:t>driven</a:t>
            </a:r>
            <a:r>
              <a:rPr lang="fr-FR" dirty="0"/>
              <a:t> or </a:t>
            </a:r>
            <a:r>
              <a:rPr lang="fr-FR" dirty="0" err="1"/>
              <a:t>community-led</a:t>
            </a:r>
            <a:r>
              <a:rPr lang="fr-FR" dirty="0"/>
              <a:t> </a:t>
            </a:r>
            <a:r>
              <a:rPr lang="fr-FR" dirty="0" err="1"/>
              <a:t>analysis</a:t>
            </a:r>
            <a:endParaRPr lang="fr-FR" dirty="0"/>
          </a:p>
          <a:p>
            <a:r>
              <a:rPr lang="fr-FR" dirty="0" err="1"/>
              <a:t>Ensure</a:t>
            </a:r>
            <a:r>
              <a:rPr lang="fr-FR" dirty="0"/>
              <a:t> </a:t>
            </a:r>
            <a:r>
              <a:rPr lang="fr-FR" dirty="0" err="1"/>
              <a:t>that</a:t>
            </a:r>
            <a:r>
              <a:rPr lang="fr-FR" dirty="0"/>
              <a:t> </a:t>
            </a:r>
            <a:r>
              <a:rPr lang="fr-FR" dirty="0" err="1"/>
              <a:t>community</a:t>
            </a:r>
            <a:r>
              <a:rPr lang="fr-FR" dirty="0"/>
              <a:t> feedback </a:t>
            </a:r>
            <a:r>
              <a:rPr lang="fr-FR" dirty="0" err="1"/>
              <a:t>findings</a:t>
            </a:r>
            <a:r>
              <a:rPr lang="fr-FR" dirty="0"/>
              <a:t> are </a:t>
            </a:r>
            <a:r>
              <a:rPr lang="fr-FR" dirty="0" err="1"/>
              <a:t>included</a:t>
            </a:r>
            <a:r>
              <a:rPr lang="fr-FR" dirty="0"/>
              <a:t> in </a:t>
            </a:r>
            <a:r>
              <a:rPr lang="fr-FR" dirty="0" err="1"/>
              <a:t>broader</a:t>
            </a:r>
            <a:r>
              <a:rPr lang="fr-FR" dirty="0"/>
              <a:t> analyses and </a:t>
            </a:r>
            <a:r>
              <a:rPr lang="fr-FR" dirty="0" err="1"/>
              <a:t>triangulated</a:t>
            </a:r>
            <a:r>
              <a:rPr lang="fr-FR" dirty="0"/>
              <a:t> </a:t>
            </a:r>
            <a:r>
              <a:rPr lang="fr-FR" dirty="0" err="1"/>
              <a:t>with</a:t>
            </a:r>
            <a:r>
              <a:rPr lang="fr-FR" dirty="0"/>
              <a:t> </a:t>
            </a:r>
            <a:r>
              <a:rPr lang="fr-FR" dirty="0" err="1"/>
              <a:t>other</a:t>
            </a:r>
            <a:r>
              <a:rPr lang="fr-FR" dirty="0"/>
              <a:t> social sciences (Session 4.8).</a:t>
            </a:r>
          </a:p>
          <a:p>
            <a:pPr marL="0" indent="0">
              <a:buNone/>
            </a:pPr>
            <a:r>
              <a:rPr lang="fr-FR" dirty="0"/>
              <a:t>An </a:t>
            </a:r>
            <a:r>
              <a:rPr lang="fr-FR" b="1" dirty="0" err="1">
                <a:solidFill>
                  <a:srgbClr val="204669"/>
                </a:solidFill>
                <a:latin typeface="Open Sans" panose="020B0606030504020204" pitchFamily="34" charset="0"/>
                <a:ea typeface="Open Sans" panose="020B0606030504020204" pitchFamily="34" charset="0"/>
                <a:cs typeface="Open Sans" panose="020B0606030504020204" pitchFamily="34" charset="0"/>
              </a:rPr>
              <a:t>analytical</a:t>
            </a: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 </a:t>
            </a:r>
            <a:r>
              <a:rPr lang="fr-FR" b="1" dirty="0" err="1">
                <a:solidFill>
                  <a:srgbClr val="204669"/>
                </a:solidFill>
                <a:latin typeface="Open Sans" panose="020B0606030504020204" pitchFamily="34" charset="0"/>
                <a:ea typeface="Open Sans" panose="020B0606030504020204" pitchFamily="34" charset="0"/>
                <a:cs typeface="Open Sans" panose="020B0606030504020204" pitchFamily="34" charset="0"/>
              </a:rPr>
              <a:t>framework</a:t>
            </a:r>
            <a:r>
              <a:rPr lang="fr-FR" dirty="0"/>
              <a:t> </a:t>
            </a:r>
            <a:r>
              <a:rPr lang="fr-FR" dirty="0" err="1"/>
              <a:t>categorises</a:t>
            </a:r>
            <a:r>
              <a:rPr lang="fr-FR" dirty="0"/>
              <a:t> all the </a:t>
            </a:r>
            <a:r>
              <a:rPr lang="fr-FR" dirty="0" err="1"/>
              <a:t>available</a:t>
            </a:r>
            <a:r>
              <a:rPr lang="fr-FR" dirty="0"/>
              <a:t> information and </a:t>
            </a:r>
            <a:r>
              <a:rPr lang="fr-FR" dirty="0" err="1"/>
              <a:t>helps</a:t>
            </a:r>
            <a:r>
              <a:rPr lang="fr-FR" dirty="0"/>
              <a:t> </a:t>
            </a:r>
            <a:r>
              <a:rPr lang="fr-FR" dirty="0" err="1"/>
              <a:t>foster</a:t>
            </a:r>
            <a:r>
              <a:rPr lang="fr-FR" dirty="0"/>
              <a:t> collaboration </a:t>
            </a:r>
            <a:r>
              <a:rPr lang="fr-FR" dirty="0" err="1"/>
              <a:t>across</a:t>
            </a:r>
            <a:r>
              <a:rPr lang="fr-FR" dirty="0"/>
              <a:t> </a:t>
            </a:r>
            <a:r>
              <a:rPr lang="fr-FR" dirty="0" err="1"/>
              <a:t>different</a:t>
            </a:r>
            <a:r>
              <a:rPr lang="fr-FR" dirty="0"/>
              <a:t> teams</a:t>
            </a:r>
          </a:p>
          <a:p>
            <a:r>
              <a:rPr lang="fr-FR" dirty="0"/>
              <a:t>Community feedback codes can </a:t>
            </a:r>
            <a:r>
              <a:rPr lang="fr-FR" dirty="0" err="1"/>
              <a:t>map</a:t>
            </a:r>
            <a:r>
              <a:rPr lang="fr-FR" dirty="0"/>
              <a:t> onto the </a:t>
            </a:r>
            <a:r>
              <a:rPr lang="fr-FR" dirty="0" err="1"/>
              <a:t>analytical</a:t>
            </a:r>
            <a:r>
              <a:rPr lang="fr-FR" dirty="0"/>
              <a:t> </a:t>
            </a:r>
            <a:r>
              <a:rPr lang="fr-FR" dirty="0" err="1"/>
              <a:t>framework</a:t>
            </a:r>
            <a:endParaRPr lang="fr-FR" dirty="0"/>
          </a:p>
          <a:p>
            <a:r>
              <a:rPr lang="fr-FR" dirty="0"/>
              <a:t>Update </a:t>
            </a:r>
            <a:r>
              <a:rPr lang="fr-FR" dirty="0" err="1"/>
              <a:t>it</a:t>
            </a:r>
            <a:r>
              <a:rPr lang="fr-FR" dirty="0"/>
              <a:t> </a:t>
            </a:r>
            <a:r>
              <a:rPr lang="fr-FR" dirty="0" err="1"/>
              <a:t>regularly</a:t>
            </a:r>
            <a:r>
              <a:rPr lang="fr-FR" dirty="0"/>
              <a:t> to </a:t>
            </a:r>
            <a:r>
              <a:rPr lang="fr-FR" dirty="0" err="1"/>
              <a:t>include</a:t>
            </a:r>
            <a:r>
              <a:rPr lang="fr-FR" dirty="0"/>
              <a:t> </a:t>
            </a:r>
            <a:r>
              <a:rPr lang="fr-FR" dirty="0" err="1"/>
              <a:t>emerging</a:t>
            </a:r>
            <a:r>
              <a:rPr lang="fr-FR" dirty="0"/>
              <a:t> and </a:t>
            </a:r>
            <a:r>
              <a:rPr lang="fr-FR" dirty="0" err="1"/>
              <a:t>existing</a:t>
            </a:r>
            <a:r>
              <a:rPr lang="fr-FR" dirty="0"/>
              <a:t> </a:t>
            </a:r>
            <a:r>
              <a:rPr lang="fr-FR" dirty="0" err="1"/>
              <a:t>community</a:t>
            </a:r>
            <a:r>
              <a:rPr lang="fr-FR" dirty="0"/>
              <a:t> feedback topics</a:t>
            </a:r>
          </a:p>
          <a:p>
            <a:pPr marL="0" indent="0">
              <a:buNone/>
            </a:pPr>
            <a:r>
              <a:rPr lang="fr-FR" dirty="0" err="1"/>
              <a:t>Revisit</a:t>
            </a:r>
            <a:r>
              <a:rPr lang="fr-FR" dirty="0"/>
              <a:t> </a:t>
            </a:r>
            <a:r>
              <a:rPr lang="fr-FR" dirty="0" err="1"/>
              <a:t>your</a:t>
            </a:r>
            <a:r>
              <a:rPr lang="fr-FR" dirty="0"/>
              <a:t> data collection </a:t>
            </a:r>
            <a:r>
              <a:rPr lang="fr-FR" dirty="0" err="1"/>
              <a:t>strategy</a:t>
            </a:r>
            <a:r>
              <a:rPr lang="fr-FR" dirty="0"/>
              <a:t> if/</a:t>
            </a:r>
            <a:r>
              <a:rPr lang="fr-FR" dirty="0" err="1"/>
              <a:t>when</a:t>
            </a:r>
            <a:r>
              <a:rPr lang="fr-FR" dirty="0"/>
              <a:t> </a:t>
            </a:r>
            <a:r>
              <a:rPr lang="fr-FR" dirty="0" err="1"/>
              <a:t>you</a:t>
            </a:r>
            <a:r>
              <a:rPr lang="fr-FR" dirty="0"/>
              <a:t> </a:t>
            </a:r>
            <a:r>
              <a:rPr lang="fr-FR" dirty="0" err="1"/>
              <a:t>reach</a:t>
            </a:r>
            <a:r>
              <a:rPr lang="fr-FR" dirty="0"/>
              <a:t> saturation.</a:t>
            </a:r>
          </a:p>
          <a:p>
            <a:endParaRPr lang="fr-FR" dirty="0"/>
          </a:p>
        </p:txBody>
      </p:sp>
    </p:spTree>
    <p:extLst>
      <p:ext uri="{BB962C8B-B14F-4D97-AF65-F5344CB8AC3E}">
        <p14:creationId xmlns:p14="http://schemas.microsoft.com/office/powerpoint/2010/main" val="1169243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542F09-33D9-1F4E-9FB8-47778B6A4BB2}"/>
              </a:ext>
            </a:extLst>
          </p:cNvPr>
          <p:cNvSpPr>
            <a:spLocks noGrp="1"/>
          </p:cNvSpPr>
          <p:nvPr>
            <p:ph type="title"/>
          </p:nvPr>
        </p:nvSpPr>
        <p:spPr>
          <a:xfrm>
            <a:off x="628650" y="537795"/>
            <a:ext cx="7886700" cy="424732"/>
          </a:xfrm>
        </p:spPr>
        <p:txBody>
          <a:bodyPr/>
          <a:lstStyle/>
          <a:p>
            <a:r>
              <a:rPr lang="fr-FR"/>
              <a:t>LEARNING OUTCOMES</a:t>
            </a:r>
          </a:p>
        </p:txBody>
      </p:sp>
      <p:sp>
        <p:nvSpPr>
          <p:cNvPr id="3" name="Espace réservé du contenu 2">
            <a:extLst>
              <a:ext uri="{FF2B5EF4-FFF2-40B4-BE49-F238E27FC236}">
                <a16:creationId xmlns:a16="http://schemas.microsoft.com/office/drawing/2014/main" id="{0A1F27E5-375B-8442-A4DC-9FCE040E43F0}"/>
              </a:ext>
            </a:extLst>
          </p:cNvPr>
          <p:cNvSpPr>
            <a:spLocks noGrp="1"/>
          </p:cNvSpPr>
          <p:nvPr>
            <p:ph idx="1"/>
          </p:nvPr>
        </p:nvSpPr>
        <p:spPr>
          <a:xfrm>
            <a:off x="628650" y="1369219"/>
            <a:ext cx="5616875" cy="3263504"/>
          </a:xfrm>
        </p:spPr>
        <p:txBody>
          <a:bodyPr/>
          <a:lstStyle/>
          <a:p>
            <a:pPr lvl="0"/>
            <a:r>
              <a:rPr lang="en-GB" dirty="0"/>
              <a:t>Become familiar with open and structured feedback data and how it is analyzed</a:t>
            </a:r>
          </a:p>
          <a:p>
            <a:pPr lvl="0"/>
            <a:r>
              <a:rPr lang="en-GB" dirty="0"/>
              <a:t>Become familiar with methods to organise and analyse community feedback</a:t>
            </a:r>
          </a:p>
          <a:p>
            <a:pPr lvl="0"/>
            <a:r>
              <a:rPr lang="en-GB" dirty="0"/>
              <a:t>Understand when feedback is of a critical or sensitive nature</a:t>
            </a:r>
          </a:p>
          <a:p>
            <a:pPr marL="0" lvl="0" indent="0">
              <a:buNone/>
            </a:pPr>
            <a:endParaRPr lang="en-GB" dirty="0"/>
          </a:p>
        </p:txBody>
      </p:sp>
    </p:spTree>
    <p:extLst>
      <p:ext uri="{BB962C8B-B14F-4D97-AF65-F5344CB8AC3E}">
        <p14:creationId xmlns:p14="http://schemas.microsoft.com/office/powerpoint/2010/main" val="1075539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B583AB-ACBE-0A4D-A783-E677E9C56EE7}"/>
              </a:ext>
            </a:extLst>
          </p:cNvPr>
          <p:cNvSpPr>
            <a:spLocks noGrp="1"/>
          </p:cNvSpPr>
          <p:nvPr>
            <p:ph type="title"/>
          </p:nvPr>
        </p:nvSpPr>
        <p:spPr>
          <a:xfrm>
            <a:off x="628650" y="537795"/>
            <a:ext cx="7886700" cy="341632"/>
          </a:xfrm>
        </p:spPr>
        <p:txBody>
          <a:bodyPr/>
          <a:lstStyle/>
          <a:p>
            <a:r>
              <a:rPr lang="fr-FR">
                <a:solidFill>
                  <a:srgbClr val="7B6A67"/>
                </a:solidFill>
              </a:rPr>
              <a:t>GROUP exercise</a:t>
            </a:r>
            <a:endParaRPr lang="fr-FR"/>
          </a:p>
        </p:txBody>
      </p:sp>
      <p:sp>
        <p:nvSpPr>
          <p:cNvPr id="4" name="Espace réservé du contenu 3">
            <a:extLst>
              <a:ext uri="{FF2B5EF4-FFF2-40B4-BE49-F238E27FC236}">
                <a16:creationId xmlns:a16="http://schemas.microsoft.com/office/drawing/2014/main" id="{B53FAC49-B86E-EF4C-ACA1-7CEDCCA1D6F7}"/>
              </a:ext>
            </a:extLst>
          </p:cNvPr>
          <p:cNvSpPr>
            <a:spLocks noGrp="1"/>
          </p:cNvSpPr>
          <p:nvPr>
            <p:ph idx="1"/>
          </p:nvPr>
        </p:nvSpPr>
        <p:spPr>
          <a:xfrm>
            <a:off x="628652" y="1369219"/>
            <a:ext cx="5578420" cy="3263504"/>
          </a:xfrm>
        </p:spPr>
        <p:txBody>
          <a:bodyPr>
            <a:noAutofit/>
          </a:bodyPr>
          <a:lstStyle/>
          <a:p>
            <a:pPr marL="0" indent="0">
              <a:buNone/>
            </a:pPr>
            <a:r>
              <a:rPr lang="en-US" dirty="0"/>
              <a:t>Gather in pairs.</a:t>
            </a:r>
          </a:p>
          <a:p>
            <a:pPr marL="0" indent="0">
              <a:buNone/>
            </a:pPr>
            <a:endParaRPr lang="en-US" dirty="0"/>
          </a:p>
          <a:p>
            <a:pPr marL="0" indent="0">
              <a:buNone/>
            </a:pPr>
            <a:r>
              <a:rPr lang="en-US" dirty="0"/>
              <a:t>Explore the </a:t>
            </a:r>
            <a:r>
              <a:rPr lang="en-US" b="1" dirty="0">
                <a:solidFill>
                  <a:srgbClr val="204669"/>
                </a:solidFill>
                <a:latin typeface="Open Sans" panose="020B0606030504020204" pitchFamily="34" charset="0"/>
                <a:ea typeface="Open Sans" panose="020B0606030504020204" pitchFamily="34" charset="0"/>
                <a:cs typeface="Open Sans" panose="020B0606030504020204" pitchFamily="34" charset="0"/>
              </a:rPr>
              <a:t>Template Coding Framework and Codebook</a:t>
            </a:r>
            <a:r>
              <a:rPr lang="en-US" dirty="0"/>
              <a:t> from the IFRC Feedback Kit together. From the </a:t>
            </a:r>
            <a:r>
              <a:rPr lang="en-US" i="1" dirty="0">
                <a:solidFill>
                  <a:srgbClr val="204669"/>
                </a:solidFill>
              </a:rPr>
              <a:t>template codebook</a:t>
            </a:r>
            <a:r>
              <a:rPr lang="en-US" dirty="0">
                <a:solidFill>
                  <a:srgbClr val="204669"/>
                </a:solidFill>
              </a:rPr>
              <a:t> </a:t>
            </a:r>
            <a:r>
              <a:rPr lang="en-US" dirty="0"/>
              <a:t>sheet, pick one </a:t>
            </a:r>
            <a:r>
              <a:rPr lang="en-US" i="1" dirty="0">
                <a:solidFill>
                  <a:srgbClr val="204669"/>
                </a:solidFill>
              </a:rPr>
              <a:t>type of feedback</a:t>
            </a:r>
            <a:r>
              <a:rPr lang="en-US" dirty="0">
                <a:solidFill>
                  <a:srgbClr val="204669"/>
                </a:solidFill>
              </a:rPr>
              <a:t> </a:t>
            </a:r>
            <a:r>
              <a:rPr lang="en-US" dirty="0"/>
              <a:t>(e.g. question; suggestions or requests; observations, perceptions or beliefs; encouragement and praise; report of a concerns or incidents). </a:t>
            </a:r>
          </a:p>
          <a:p>
            <a:pPr marL="0" indent="0">
              <a:buNone/>
            </a:pPr>
            <a:endParaRPr lang="en-US" dirty="0"/>
          </a:p>
          <a:p>
            <a:pPr marL="0" indent="0">
              <a:buNone/>
            </a:pPr>
            <a:r>
              <a:rPr lang="en-US" dirty="0"/>
              <a:t>Discuss the feedback categories, codes and examples with your partner.</a:t>
            </a:r>
          </a:p>
        </p:txBody>
      </p:sp>
      <p:cxnSp>
        <p:nvCxnSpPr>
          <p:cNvPr id="8" name="Straight Connector 55">
            <a:extLst>
              <a:ext uri="{FF2B5EF4-FFF2-40B4-BE49-F238E27FC236}">
                <a16:creationId xmlns:a16="http://schemas.microsoft.com/office/drawing/2014/main" id="{848C10C1-0188-7240-8869-D5D1B643229B}"/>
              </a:ext>
            </a:extLst>
          </p:cNvPr>
          <p:cNvCxnSpPr/>
          <p:nvPr/>
        </p:nvCxnSpPr>
        <p:spPr>
          <a:xfrm>
            <a:off x="648261" y="907368"/>
            <a:ext cx="444000" cy="0"/>
          </a:xfrm>
          <a:prstGeom prst="line">
            <a:avLst/>
          </a:prstGeom>
          <a:ln w="28575">
            <a:solidFill>
              <a:srgbClr val="7B6A67"/>
            </a:solidFill>
          </a:ln>
        </p:spPr>
        <p:style>
          <a:lnRef idx="1">
            <a:schemeClr val="accent1"/>
          </a:lnRef>
          <a:fillRef idx="0">
            <a:schemeClr val="accent1"/>
          </a:fillRef>
          <a:effectRef idx="0">
            <a:schemeClr val="accent1"/>
          </a:effectRef>
          <a:fontRef idx="minor">
            <a:schemeClr val="tx1"/>
          </a:fontRef>
        </p:style>
      </p:cxnSp>
      <p:grpSp>
        <p:nvGrpSpPr>
          <p:cNvPr id="12" name="Groupe 11">
            <a:extLst>
              <a:ext uri="{FF2B5EF4-FFF2-40B4-BE49-F238E27FC236}">
                <a16:creationId xmlns:a16="http://schemas.microsoft.com/office/drawing/2014/main" id="{1AE5CAA6-709A-2C4C-A7F1-266B7B5CF94A}"/>
              </a:ext>
            </a:extLst>
          </p:cNvPr>
          <p:cNvGrpSpPr/>
          <p:nvPr/>
        </p:nvGrpSpPr>
        <p:grpSpPr>
          <a:xfrm>
            <a:off x="7104744" y="367818"/>
            <a:ext cx="1582788" cy="1582788"/>
            <a:chOff x="7103356" y="367818"/>
            <a:chExt cx="1584176" cy="1584176"/>
          </a:xfrm>
        </p:grpSpPr>
        <p:sp>
          <p:nvSpPr>
            <p:cNvPr id="13" name="Ellipse 12">
              <a:extLst>
                <a:ext uri="{FF2B5EF4-FFF2-40B4-BE49-F238E27FC236}">
                  <a16:creationId xmlns:a16="http://schemas.microsoft.com/office/drawing/2014/main" id="{D7606BB9-B442-0345-8890-36816E81E033}"/>
                </a:ext>
              </a:extLst>
            </p:cNvPr>
            <p:cNvSpPr/>
            <p:nvPr/>
          </p:nvSpPr>
          <p:spPr>
            <a:xfrm>
              <a:off x="7103356" y="367818"/>
              <a:ext cx="1584176" cy="1584176"/>
            </a:xfrm>
            <a:prstGeom prst="ellipse">
              <a:avLst/>
            </a:prstGeom>
            <a:solidFill>
              <a:srgbClr val="7B6A67">
                <a:alpha val="10000"/>
              </a:srgbClr>
            </a:solidFill>
            <a:ln w="6350">
              <a:solidFill>
                <a:srgbClr val="7B6A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7B6A67"/>
                </a:solidFill>
              </a:endParaRPr>
            </a:p>
          </p:txBody>
        </p:sp>
        <p:pic>
          <p:nvPicPr>
            <p:cNvPr id="14" name="Image 13">
              <a:extLst>
                <a:ext uri="{FF2B5EF4-FFF2-40B4-BE49-F238E27FC236}">
                  <a16:creationId xmlns:a16="http://schemas.microsoft.com/office/drawing/2014/main" id="{EBCE0B7D-1147-F844-A55F-599767DC513C}"/>
                </a:ext>
              </a:extLst>
            </p:cNvPr>
            <p:cNvPicPr>
              <a:picLocks noChangeAspect="1"/>
            </p:cNvPicPr>
            <p:nvPr/>
          </p:nvPicPr>
          <p:blipFill>
            <a:blip r:embed="rId3"/>
            <a:stretch>
              <a:fillRect/>
            </a:stretch>
          </p:blipFill>
          <p:spPr>
            <a:xfrm>
              <a:off x="7474546" y="699542"/>
              <a:ext cx="841796" cy="928134"/>
            </a:xfrm>
            <a:prstGeom prst="rect">
              <a:avLst/>
            </a:prstGeom>
          </p:spPr>
        </p:pic>
      </p:grpSp>
    </p:spTree>
    <p:extLst>
      <p:ext uri="{BB962C8B-B14F-4D97-AF65-F5344CB8AC3E}">
        <p14:creationId xmlns:p14="http://schemas.microsoft.com/office/powerpoint/2010/main" val="3958161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538608-3DF9-CA44-9D0B-016B0669B6D0}"/>
              </a:ext>
            </a:extLst>
          </p:cNvPr>
          <p:cNvSpPr>
            <a:spLocks noGrp="1"/>
          </p:cNvSpPr>
          <p:nvPr>
            <p:ph type="title"/>
          </p:nvPr>
        </p:nvSpPr>
        <p:spPr>
          <a:xfrm>
            <a:off x="628650" y="537795"/>
            <a:ext cx="7886700" cy="341632"/>
          </a:xfrm>
        </p:spPr>
        <p:txBody>
          <a:bodyPr/>
          <a:lstStyle/>
          <a:p>
            <a:r>
              <a:rPr lang="fr-FR"/>
              <a:t>Summary</a:t>
            </a:r>
          </a:p>
        </p:txBody>
      </p:sp>
      <p:sp>
        <p:nvSpPr>
          <p:cNvPr id="3" name="Espace réservé du contenu 2">
            <a:extLst>
              <a:ext uri="{FF2B5EF4-FFF2-40B4-BE49-F238E27FC236}">
                <a16:creationId xmlns:a16="http://schemas.microsoft.com/office/drawing/2014/main" id="{0AABB306-0B6C-8E40-9375-8A103765A968}"/>
              </a:ext>
            </a:extLst>
          </p:cNvPr>
          <p:cNvSpPr>
            <a:spLocks noGrp="1"/>
          </p:cNvSpPr>
          <p:nvPr>
            <p:ph idx="1"/>
          </p:nvPr>
        </p:nvSpPr>
        <p:spPr>
          <a:xfrm>
            <a:off x="628651" y="1369219"/>
            <a:ext cx="5131018" cy="3263504"/>
          </a:xfrm>
        </p:spPr>
        <p:txBody>
          <a:bodyPr>
            <a:normAutofit/>
          </a:bodyPr>
          <a:lstStyle/>
          <a:p>
            <a:r>
              <a:rPr lang="fr-FR" dirty="0" err="1"/>
              <a:t>Some</a:t>
            </a:r>
            <a:r>
              <a:rPr lang="fr-FR" dirty="0"/>
              <a:t> feedback </a:t>
            </a:r>
            <a:r>
              <a:rPr lang="fr-FR" dirty="0" err="1"/>
              <a:t>is</a:t>
            </a:r>
            <a:r>
              <a:rPr lang="fr-FR" dirty="0"/>
              <a:t> of a sensitive or </a:t>
            </a:r>
            <a:r>
              <a:rPr lang="fr-FR" dirty="0" err="1"/>
              <a:t>critical</a:t>
            </a:r>
            <a:r>
              <a:rPr lang="fr-FR" dirty="0"/>
              <a:t> nature and </a:t>
            </a:r>
            <a:r>
              <a:rPr lang="fr-FR" dirty="0" err="1"/>
              <a:t>needs</a:t>
            </a:r>
            <a:r>
              <a:rPr lang="fr-FR" dirty="0"/>
              <a:t> to </a:t>
            </a:r>
            <a:r>
              <a:rPr lang="fr-FR" dirty="0" err="1"/>
              <a:t>be</a:t>
            </a:r>
            <a:r>
              <a:rPr lang="fr-FR" dirty="0"/>
              <a:t> </a:t>
            </a:r>
            <a:r>
              <a:rPr lang="fr-FR" dirty="0" err="1"/>
              <a:t>addressed</a:t>
            </a:r>
            <a:r>
              <a:rPr lang="fr-FR" dirty="0"/>
              <a:t> </a:t>
            </a:r>
            <a:r>
              <a:rPr lang="fr-FR" dirty="0" err="1"/>
              <a:t>immediately</a:t>
            </a:r>
            <a:r>
              <a:rPr lang="fr-FR" dirty="0"/>
              <a:t> or </a:t>
            </a:r>
            <a:r>
              <a:rPr lang="fr-FR" dirty="0" err="1"/>
              <a:t>escalated</a:t>
            </a:r>
            <a:r>
              <a:rPr lang="fr-FR" dirty="0"/>
              <a:t> to program teams or leadership.</a:t>
            </a:r>
          </a:p>
          <a:p>
            <a:r>
              <a:rPr lang="fr-FR" dirty="0"/>
              <a:t>To </a:t>
            </a:r>
            <a:r>
              <a:rPr lang="fr-FR" dirty="0" err="1"/>
              <a:t>ensure</a:t>
            </a:r>
            <a:r>
              <a:rPr lang="fr-FR" dirty="0"/>
              <a:t> high </a:t>
            </a:r>
            <a:r>
              <a:rPr lang="fr-FR" dirty="0" err="1"/>
              <a:t>quality</a:t>
            </a:r>
            <a:r>
              <a:rPr lang="fr-FR" dirty="0"/>
              <a:t> of feedback, data collection teams must </a:t>
            </a:r>
            <a:r>
              <a:rPr lang="fr-FR" dirty="0" err="1"/>
              <a:t>also</a:t>
            </a:r>
            <a:r>
              <a:rPr lang="fr-FR" dirty="0"/>
              <a:t> know if </a:t>
            </a:r>
            <a:r>
              <a:rPr lang="fr-FR" dirty="0" err="1"/>
              <a:t>there</a:t>
            </a:r>
            <a:r>
              <a:rPr lang="fr-FR" dirty="0"/>
              <a:t> are </a:t>
            </a:r>
            <a:r>
              <a:rPr lang="fr-FR" dirty="0" err="1"/>
              <a:t>any</a:t>
            </a:r>
            <a:r>
              <a:rPr lang="fr-FR" dirty="0"/>
              <a:t> issues in </a:t>
            </a:r>
            <a:r>
              <a:rPr lang="fr-FR" dirty="0" err="1"/>
              <a:t>their</a:t>
            </a:r>
            <a:r>
              <a:rPr lang="fr-FR" dirty="0"/>
              <a:t> </a:t>
            </a:r>
            <a:r>
              <a:rPr lang="fr-FR" dirty="0" err="1"/>
              <a:t>processes</a:t>
            </a:r>
            <a:r>
              <a:rPr lang="fr-FR" dirty="0"/>
              <a:t>. This </a:t>
            </a:r>
            <a:r>
              <a:rPr lang="fr-FR" dirty="0" err="1"/>
              <a:t>is</a:t>
            </a:r>
            <a:r>
              <a:rPr lang="fr-FR" dirty="0"/>
              <a:t> </a:t>
            </a:r>
            <a:r>
              <a:rPr lang="fr-FR" dirty="0" err="1"/>
              <a:t>why</a:t>
            </a:r>
            <a:r>
              <a:rPr lang="fr-FR" dirty="0"/>
              <a:t> quick consolidation of feedback, </a:t>
            </a:r>
            <a:r>
              <a:rPr lang="fr-FR" dirty="0" err="1"/>
              <a:t>either</a:t>
            </a:r>
            <a:r>
              <a:rPr lang="fr-FR" dirty="0"/>
              <a:t> </a:t>
            </a:r>
            <a:r>
              <a:rPr lang="fr-FR" dirty="0" err="1"/>
              <a:t>into</a:t>
            </a:r>
            <a:r>
              <a:rPr lang="fr-FR" dirty="0"/>
              <a:t> a </a:t>
            </a:r>
            <a:r>
              <a:rPr lang="fr-FR" dirty="0" err="1"/>
              <a:t>database</a:t>
            </a:r>
            <a:r>
              <a:rPr lang="fr-FR" dirty="0"/>
              <a:t> or </a:t>
            </a:r>
            <a:r>
              <a:rPr lang="fr-FR" dirty="0" err="1"/>
              <a:t>verbally</a:t>
            </a:r>
            <a:r>
              <a:rPr lang="fr-FR" dirty="0"/>
              <a:t> at a meeting, </a:t>
            </a:r>
            <a:r>
              <a:rPr lang="fr-FR" dirty="0" err="1"/>
              <a:t>is</a:t>
            </a:r>
            <a:r>
              <a:rPr lang="fr-FR" dirty="0"/>
              <a:t> important. </a:t>
            </a:r>
            <a:r>
              <a:rPr lang="fr-FR" dirty="0" err="1"/>
              <a:t>Reviewing</a:t>
            </a:r>
            <a:r>
              <a:rPr lang="fr-FR" dirty="0"/>
              <a:t> and </a:t>
            </a:r>
            <a:r>
              <a:rPr lang="fr-FR" dirty="0" err="1"/>
              <a:t>cleaning</a:t>
            </a:r>
            <a:r>
              <a:rPr lang="fr-FR" dirty="0"/>
              <a:t> data to check if </a:t>
            </a:r>
            <a:r>
              <a:rPr lang="fr-FR" dirty="0" err="1"/>
              <a:t>it’s</a:t>
            </a:r>
            <a:r>
              <a:rPr lang="fr-FR" dirty="0"/>
              <a:t> </a:t>
            </a:r>
            <a:r>
              <a:rPr lang="fr-FR" dirty="0" err="1"/>
              <a:t>complete</a:t>
            </a:r>
            <a:r>
              <a:rPr lang="fr-FR" dirty="0"/>
              <a:t> and </a:t>
            </a:r>
            <a:r>
              <a:rPr lang="fr-FR" dirty="0" err="1"/>
              <a:t>clear</a:t>
            </a:r>
            <a:r>
              <a:rPr lang="fr-FR" dirty="0"/>
              <a:t> </a:t>
            </a:r>
            <a:r>
              <a:rPr lang="fr-FR" dirty="0" err="1"/>
              <a:t>is</a:t>
            </a:r>
            <a:r>
              <a:rPr lang="fr-FR" dirty="0"/>
              <a:t> the </a:t>
            </a:r>
            <a:r>
              <a:rPr lang="fr-FR" dirty="0" err="1"/>
              <a:t>next</a:t>
            </a:r>
            <a:r>
              <a:rPr lang="fr-FR" dirty="0"/>
              <a:t> </a:t>
            </a:r>
            <a:r>
              <a:rPr lang="fr-FR" dirty="0" err="1"/>
              <a:t>step</a:t>
            </a:r>
            <a:r>
              <a:rPr lang="fr-FR" dirty="0"/>
              <a:t>.</a:t>
            </a:r>
          </a:p>
          <a:p>
            <a:r>
              <a:rPr lang="fr-FR" dirty="0" err="1"/>
              <a:t>Prioritising</a:t>
            </a:r>
            <a:r>
              <a:rPr lang="fr-FR" dirty="0"/>
              <a:t> feedback and </a:t>
            </a:r>
            <a:r>
              <a:rPr lang="fr-FR" dirty="0" err="1"/>
              <a:t>making</a:t>
            </a:r>
            <a:r>
              <a:rPr lang="fr-FR" dirty="0"/>
              <a:t> </a:t>
            </a:r>
            <a:r>
              <a:rPr lang="fr-FR" dirty="0" err="1"/>
              <a:t>referrals</a:t>
            </a:r>
            <a:r>
              <a:rPr lang="fr-FR" dirty="0"/>
              <a:t> </a:t>
            </a:r>
            <a:r>
              <a:rPr lang="fr-FR" dirty="0" err="1"/>
              <a:t>where</a:t>
            </a:r>
            <a:r>
              <a:rPr lang="fr-FR" dirty="0"/>
              <a:t> </a:t>
            </a:r>
            <a:r>
              <a:rPr lang="fr-FR" dirty="0" err="1"/>
              <a:t>necessary</a:t>
            </a:r>
            <a:r>
              <a:rPr lang="fr-FR" dirty="0"/>
              <a:t> </a:t>
            </a:r>
            <a:r>
              <a:rPr lang="fr-FR" dirty="0" err="1"/>
              <a:t>is</a:t>
            </a:r>
            <a:r>
              <a:rPr lang="fr-FR" dirty="0"/>
              <a:t> a key </a:t>
            </a:r>
            <a:r>
              <a:rPr lang="fr-FR" dirty="0" err="1"/>
              <a:t>step</a:t>
            </a:r>
            <a:r>
              <a:rPr lang="fr-FR" dirty="0"/>
              <a:t> for </a:t>
            </a:r>
            <a:r>
              <a:rPr lang="fr-FR" dirty="0" err="1"/>
              <a:t>accountability</a:t>
            </a:r>
            <a:r>
              <a:rPr lang="fr-FR" dirty="0"/>
              <a:t>.</a:t>
            </a:r>
          </a:p>
          <a:p>
            <a:endParaRPr lang="fr-FR" dirty="0"/>
          </a:p>
        </p:txBody>
      </p:sp>
    </p:spTree>
    <p:extLst>
      <p:ext uri="{BB962C8B-B14F-4D97-AF65-F5344CB8AC3E}">
        <p14:creationId xmlns:p14="http://schemas.microsoft.com/office/powerpoint/2010/main" val="209906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538608-3DF9-CA44-9D0B-016B0669B6D0}"/>
              </a:ext>
            </a:extLst>
          </p:cNvPr>
          <p:cNvSpPr>
            <a:spLocks noGrp="1"/>
          </p:cNvSpPr>
          <p:nvPr>
            <p:ph type="title"/>
          </p:nvPr>
        </p:nvSpPr>
        <p:spPr>
          <a:xfrm>
            <a:off x="628650" y="537795"/>
            <a:ext cx="7886700" cy="341632"/>
          </a:xfrm>
        </p:spPr>
        <p:txBody>
          <a:bodyPr/>
          <a:lstStyle/>
          <a:p>
            <a:r>
              <a:rPr lang="fr-FR"/>
              <a:t>Summary</a:t>
            </a:r>
          </a:p>
        </p:txBody>
      </p:sp>
      <p:sp>
        <p:nvSpPr>
          <p:cNvPr id="3" name="Espace réservé du contenu 2">
            <a:extLst>
              <a:ext uri="{FF2B5EF4-FFF2-40B4-BE49-F238E27FC236}">
                <a16:creationId xmlns:a16="http://schemas.microsoft.com/office/drawing/2014/main" id="{0AABB306-0B6C-8E40-9375-8A103765A968}"/>
              </a:ext>
            </a:extLst>
          </p:cNvPr>
          <p:cNvSpPr>
            <a:spLocks noGrp="1"/>
          </p:cNvSpPr>
          <p:nvPr>
            <p:ph idx="1"/>
          </p:nvPr>
        </p:nvSpPr>
        <p:spPr>
          <a:xfrm>
            <a:off x="628651" y="1369219"/>
            <a:ext cx="3569276" cy="3263504"/>
          </a:xfrm>
        </p:spPr>
        <p:txBody>
          <a:bodyPr>
            <a:noAutofit/>
          </a:bodyPr>
          <a:lstStyle/>
          <a:p>
            <a:r>
              <a:rPr lang="fr-FR"/>
              <a:t>Main steps for analysis are:</a:t>
            </a:r>
          </a:p>
          <a:p>
            <a:pPr marL="315912">
              <a:buClr>
                <a:srgbClr val="2F9C67"/>
              </a:buClr>
              <a:buSzPct val="70000"/>
              <a:buFont typeface="Wingdings" pitchFamily="2" charset="2"/>
              <a:buChar char="Ø"/>
            </a:pPr>
            <a:r>
              <a:rPr lang="fr-FR"/>
              <a:t>Compile</a:t>
            </a:r>
          </a:p>
          <a:p>
            <a:pPr marL="315912">
              <a:buClr>
                <a:srgbClr val="2F9C67"/>
              </a:buClr>
              <a:buSzPct val="70000"/>
              <a:buFont typeface="Wingdings" pitchFamily="2" charset="2"/>
              <a:buChar char="Ø"/>
            </a:pPr>
            <a:r>
              <a:rPr lang="fr-FR"/>
              <a:t>Identify themes</a:t>
            </a:r>
          </a:p>
          <a:p>
            <a:pPr marL="315912">
              <a:buClr>
                <a:srgbClr val="2F9C67"/>
              </a:buClr>
              <a:buSzPct val="70000"/>
              <a:buFont typeface="Wingdings" pitchFamily="2" charset="2"/>
              <a:buChar char="Ø"/>
            </a:pPr>
            <a:r>
              <a:rPr lang="fr-FR"/>
              <a:t>Disaggregate</a:t>
            </a:r>
          </a:p>
          <a:p>
            <a:pPr marL="315912">
              <a:buClr>
                <a:srgbClr val="2F9C67"/>
              </a:buClr>
              <a:buSzPct val="70000"/>
              <a:buFont typeface="Wingdings" pitchFamily="2" charset="2"/>
              <a:buChar char="Ø"/>
            </a:pPr>
            <a:r>
              <a:rPr lang="fr-FR"/>
              <a:t>Identify changes</a:t>
            </a:r>
          </a:p>
          <a:p>
            <a:pPr marL="315912">
              <a:buClr>
                <a:srgbClr val="2F9C67"/>
              </a:buClr>
              <a:buSzPct val="70000"/>
              <a:buFont typeface="Wingdings" pitchFamily="2" charset="2"/>
              <a:buChar char="Ø"/>
            </a:pPr>
            <a:r>
              <a:rPr lang="fr-FR"/>
              <a:t>Triangulate</a:t>
            </a:r>
          </a:p>
        </p:txBody>
      </p:sp>
      <p:sp>
        <p:nvSpPr>
          <p:cNvPr id="4" name="Espace réservé du contenu 2">
            <a:extLst>
              <a:ext uri="{FF2B5EF4-FFF2-40B4-BE49-F238E27FC236}">
                <a16:creationId xmlns:a16="http://schemas.microsoft.com/office/drawing/2014/main" id="{DEBF118A-A8D6-6848-B5AC-6F7FFD56958D}"/>
              </a:ext>
            </a:extLst>
          </p:cNvPr>
          <p:cNvSpPr txBox="1">
            <a:spLocks/>
          </p:cNvSpPr>
          <p:nvPr/>
        </p:nvSpPr>
        <p:spPr>
          <a:xfrm>
            <a:off x="4114799" y="1369219"/>
            <a:ext cx="4696691" cy="3263504"/>
          </a:xfrm>
          <a:prstGeom prst="rect">
            <a:avLst/>
          </a:prstGeom>
        </p:spPr>
        <p:txBody>
          <a:bodyPr vert="horz" lIns="91440" tIns="45720" rIns="91440" bIns="45720" rtlCol="0">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14350" indent="-171450" algn="l" defTabSz="685800" rtl="0" eaLnBrk="1" latinLnBrk="0" hangingPunct="1">
              <a:lnSpc>
                <a:spcPct val="90000"/>
              </a:lnSpc>
              <a:spcBef>
                <a:spcPts val="375"/>
              </a:spcBef>
              <a:buClr>
                <a:srgbClr val="204669"/>
              </a:buClr>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857250" indent="-171450" algn="l" defTabSz="685800" rtl="0" eaLnBrk="1" latinLnBrk="0" hangingPunct="1">
              <a:lnSpc>
                <a:spcPct val="90000"/>
              </a:lnSpc>
              <a:spcBef>
                <a:spcPts val="375"/>
              </a:spcBef>
              <a:buClr>
                <a:srgbClr val="204669"/>
              </a:buClr>
              <a:buFont typeface="Arial" panose="020B0604020202020204" pitchFamily="34" charset="0"/>
              <a:buChar char="•"/>
              <a:defRPr sz="15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2001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5430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a:t>Codes are a tool to help us organize feedback. Codes are organised using a coding framework and codebook.</a:t>
            </a:r>
          </a:p>
          <a:p>
            <a:r>
              <a:rPr lang="fr-FR"/>
              <a:t>Analytical frameworks help with strategic organisation of information, across teams in an organisation or response.</a:t>
            </a:r>
          </a:p>
          <a:p>
            <a:r>
              <a:rPr lang="fr-FR"/>
              <a:t>Communication between analysts and data collectors is important to keep the volume of data usable but manageable.</a:t>
            </a:r>
          </a:p>
        </p:txBody>
      </p:sp>
    </p:spTree>
    <p:extLst>
      <p:ext uri="{BB962C8B-B14F-4D97-AF65-F5344CB8AC3E}">
        <p14:creationId xmlns:p14="http://schemas.microsoft.com/office/powerpoint/2010/main" val="2979874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F4827E-2EE0-224B-88F0-B042DBB42903}"/>
              </a:ext>
            </a:extLst>
          </p:cNvPr>
          <p:cNvSpPr>
            <a:spLocks noGrp="1"/>
          </p:cNvSpPr>
          <p:nvPr>
            <p:ph type="title"/>
          </p:nvPr>
        </p:nvSpPr>
        <p:spPr>
          <a:xfrm>
            <a:off x="628650" y="537795"/>
            <a:ext cx="7886700" cy="341632"/>
          </a:xfrm>
        </p:spPr>
        <p:txBody>
          <a:bodyPr/>
          <a:lstStyle/>
          <a:p>
            <a:r>
              <a:rPr lang="fr-FR"/>
              <a:t>Key questions in social science research</a:t>
            </a:r>
          </a:p>
        </p:txBody>
      </p:sp>
      <p:grpSp>
        <p:nvGrpSpPr>
          <p:cNvPr id="3" name="Groupe 2">
            <a:extLst>
              <a:ext uri="{FF2B5EF4-FFF2-40B4-BE49-F238E27FC236}">
                <a16:creationId xmlns:a16="http://schemas.microsoft.com/office/drawing/2014/main" id="{2417AAFB-B95C-994E-97C4-F7B39F2229F6}"/>
              </a:ext>
            </a:extLst>
          </p:cNvPr>
          <p:cNvGrpSpPr/>
          <p:nvPr/>
        </p:nvGrpSpPr>
        <p:grpSpPr>
          <a:xfrm>
            <a:off x="2215379" y="1132113"/>
            <a:ext cx="4932907" cy="3341189"/>
            <a:chOff x="2215379" y="1132113"/>
            <a:chExt cx="4932907" cy="3341189"/>
          </a:xfrm>
        </p:grpSpPr>
        <p:sp>
          <p:nvSpPr>
            <p:cNvPr id="31" name="Rectangle 30">
              <a:extLst>
                <a:ext uri="{FF2B5EF4-FFF2-40B4-BE49-F238E27FC236}">
                  <a16:creationId xmlns:a16="http://schemas.microsoft.com/office/drawing/2014/main" id="{A60264C4-ECED-3A44-9FBC-9E301B937E50}"/>
                </a:ext>
              </a:extLst>
            </p:cNvPr>
            <p:cNvSpPr/>
            <p:nvPr/>
          </p:nvSpPr>
          <p:spPr>
            <a:xfrm>
              <a:off x="3760932" y="3077987"/>
              <a:ext cx="3387354" cy="488201"/>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6"/>
              </a:pPr>
              <a:r>
                <a:rPr lang="en-US" sz="900">
                  <a:solidFill>
                    <a:srgbClr val="2F9C67"/>
                  </a:solidFill>
                  <a:effectLst/>
                  <a:latin typeface="Open Sans Light" panose="020B0306030504020204" pitchFamily="34" charset="0"/>
                  <a:ea typeface="OpenSans-Light" panose="020B0606030504020204" pitchFamily="34" charset="0"/>
                </a:rPr>
                <a:t>How to ensure that this information goes back to communities? To inform community-level actions and decision-making of the broader response?</a:t>
              </a:r>
              <a:endParaRPr lang="fr-FR" sz="900">
                <a:effectLst/>
                <a:latin typeface="Open Sans Light" panose="020B0306030504020204" pitchFamily="34" charset="0"/>
                <a:ea typeface="OpenSans-Light" panose="020B0606030504020204" pitchFamily="34" charset="0"/>
              </a:endParaRPr>
            </a:p>
          </p:txBody>
        </p:sp>
        <p:sp>
          <p:nvSpPr>
            <p:cNvPr id="32" name="Rectangle 31">
              <a:extLst>
                <a:ext uri="{FF2B5EF4-FFF2-40B4-BE49-F238E27FC236}">
                  <a16:creationId xmlns:a16="http://schemas.microsoft.com/office/drawing/2014/main" id="{98F5491B-A7C6-2B4F-AD08-9AD4D0A97587}"/>
                </a:ext>
              </a:extLst>
            </p:cNvPr>
            <p:cNvSpPr/>
            <p:nvPr/>
          </p:nvSpPr>
          <p:spPr>
            <a:xfrm>
              <a:off x="3760932" y="2632537"/>
              <a:ext cx="3387354" cy="349702"/>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5"/>
              </a:pPr>
              <a:r>
                <a:rPr lang="en-US" sz="900">
                  <a:solidFill>
                    <a:srgbClr val="2F9C67"/>
                  </a:solidFill>
                  <a:effectLst/>
                  <a:latin typeface="Open Sans Light" panose="020B0306030504020204" pitchFamily="34" charset="0"/>
                  <a:ea typeface="OpenSans-Light" panose="020B0606030504020204" pitchFamily="34" charset="0"/>
                </a:rPr>
                <a:t>What methodology and tools should be used to collect and analyse this information?</a:t>
              </a:r>
              <a:endParaRPr lang="fr-FR" sz="900">
                <a:effectLst/>
                <a:latin typeface="Open Sans Light" panose="020B0306030504020204" pitchFamily="34" charset="0"/>
                <a:ea typeface="OpenSans-Light" panose="020B0606030504020204" pitchFamily="34" charset="0"/>
              </a:endParaRPr>
            </a:p>
          </p:txBody>
        </p:sp>
        <p:sp>
          <p:nvSpPr>
            <p:cNvPr id="33" name="Rectangle 32">
              <a:extLst>
                <a:ext uri="{FF2B5EF4-FFF2-40B4-BE49-F238E27FC236}">
                  <a16:creationId xmlns:a16="http://schemas.microsoft.com/office/drawing/2014/main" id="{733B6D42-0B40-CA46-A22B-001A67B5B5C7}"/>
                </a:ext>
              </a:extLst>
            </p:cNvPr>
            <p:cNvSpPr/>
            <p:nvPr/>
          </p:nvSpPr>
          <p:spPr>
            <a:xfrm>
              <a:off x="3760932" y="4109684"/>
              <a:ext cx="3387354" cy="349702"/>
            </a:xfrm>
            <a:prstGeom prst="rect">
              <a:avLst/>
            </a:prstGeom>
            <a:no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8"/>
              </a:pPr>
              <a:r>
                <a:rPr lang="en-US" sz="900">
                  <a:solidFill>
                    <a:srgbClr val="2F9C67"/>
                  </a:solidFill>
                  <a:effectLst/>
                  <a:latin typeface="Open Sans Light" panose="020B0306030504020204" pitchFamily="34" charset="0"/>
                  <a:ea typeface="OpenSans-Light" panose="020B0606030504020204" pitchFamily="34" charset="0"/>
                </a:rPr>
                <a:t>How to track the information used to ensure that it effectively contributes to operational and strategic priorities? </a:t>
              </a:r>
              <a:endParaRPr lang="fr-FR" sz="900">
                <a:effectLst/>
                <a:latin typeface="Open Sans Light" panose="020B0306030504020204" pitchFamily="34" charset="0"/>
                <a:ea typeface="OpenSans-Light" panose="020B0606030504020204" pitchFamily="34" charset="0"/>
              </a:endParaRPr>
            </a:p>
          </p:txBody>
        </p:sp>
        <p:sp>
          <p:nvSpPr>
            <p:cNvPr id="34" name="Rectangle 33">
              <a:extLst>
                <a:ext uri="{FF2B5EF4-FFF2-40B4-BE49-F238E27FC236}">
                  <a16:creationId xmlns:a16="http://schemas.microsoft.com/office/drawing/2014/main" id="{3601AF4C-F4C1-504C-9057-DA23A1D185D8}"/>
                </a:ext>
              </a:extLst>
            </p:cNvPr>
            <p:cNvSpPr/>
            <p:nvPr/>
          </p:nvSpPr>
          <p:spPr>
            <a:xfrm>
              <a:off x="3760932" y="2304478"/>
              <a:ext cx="3387354" cy="211203"/>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4"/>
              </a:pPr>
              <a:r>
                <a:rPr lang="en-US" sz="900">
                  <a:solidFill>
                    <a:srgbClr val="2F9C67"/>
                  </a:solidFill>
                  <a:effectLst/>
                  <a:latin typeface="Open Sans Light" panose="020B0306030504020204" pitchFamily="34" charset="0"/>
                  <a:ea typeface="OpenSans-Light" panose="020B0606030504020204" pitchFamily="34" charset="0"/>
                </a:rPr>
                <a:t>Who can collect this information?</a:t>
              </a:r>
              <a:endParaRPr lang="fr-FR" sz="900">
                <a:effectLst/>
                <a:latin typeface="Open Sans Light" panose="020B0306030504020204" pitchFamily="34" charset="0"/>
                <a:ea typeface="OpenSans-Light" panose="020B0606030504020204" pitchFamily="34" charset="0"/>
              </a:endParaRPr>
            </a:p>
          </p:txBody>
        </p:sp>
        <p:sp>
          <p:nvSpPr>
            <p:cNvPr id="35" name="Rectangle 34">
              <a:extLst>
                <a:ext uri="{FF2B5EF4-FFF2-40B4-BE49-F238E27FC236}">
                  <a16:creationId xmlns:a16="http://schemas.microsoft.com/office/drawing/2014/main" id="{90264384-3DA6-D04A-8F88-383001CDAD20}"/>
                </a:ext>
              </a:extLst>
            </p:cNvPr>
            <p:cNvSpPr/>
            <p:nvPr/>
          </p:nvSpPr>
          <p:spPr>
            <a:xfrm>
              <a:off x="3760932" y="1840161"/>
              <a:ext cx="3387354" cy="349702"/>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3"/>
              </a:pPr>
              <a:r>
                <a:rPr lang="en-US" sz="900">
                  <a:solidFill>
                    <a:srgbClr val="2F9C67"/>
                  </a:solidFill>
                  <a:effectLst/>
                  <a:latin typeface="Open Sans Light" panose="020B0306030504020204" pitchFamily="34" charset="0"/>
                  <a:ea typeface="OpenSans-Light" panose="020B0606030504020204" pitchFamily="34" charset="0"/>
                </a:rPr>
                <a:t>Does this information already exist? Is there a related needs assessment or study? </a:t>
              </a:r>
              <a:endParaRPr lang="fr-FR" sz="900">
                <a:effectLst/>
                <a:latin typeface="Open Sans Light" panose="020B0306030504020204" pitchFamily="34" charset="0"/>
                <a:ea typeface="OpenSans-Light" panose="020B0606030504020204" pitchFamily="34" charset="0"/>
              </a:endParaRPr>
            </a:p>
          </p:txBody>
        </p:sp>
        <p:sp>
          <p:nvSpPr>
            <p:cNvPr id="36" name="Rectangle 35">
              <a:extLst>
                <a:ext uri="{FF2B5EF4-FFF2-40B4-BE49-F238E27FC236}">
                  <a16:creationId xmlns:a16="http://schemas.microsoft.com/office/drawing/2014/main" id="{644776CA-0C54-1A4D-B2E1-85C2A1C8D87D}"/>
                </a:ext>
              </a:extLst>
            </p:cNvPr>
            <p:cNvSpPr/>
            <p:nvPr/>
          </p:nvSpPr>
          <p:spPr>
            <a:xfrm>
              <a:off x="3760932" y="1159934"/>
              <a:ext cx="3387354" cy="211203"/>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a:pPr>
              <a:r>
                <a:rPr lang="en-US" sz="900">
                  <a:solidFill>
                    <a:srgbClr val="2F9C67"/>
                  </a:solidFill>
                  <a:effectLst/>
                  <a:latin typeface="Open Sans Light" panose="020B0306030504020204" pitchFamily="34" charset="0"/>
                  <a:ea typeface="OpenSans-Light" panose="020B0606030504020204" pitchFamily="34" charset="0"/>
                </a:rPr>
                <a:t>What information is needed? </a:t>
              </a:r>
              <a:endParaRPr lang="fr-FR" sz="900">
                <a:effectLst/>
                <a:latin typeface="Open Sans Light" panose="020B0306030504020204" pitchFamily="34" charset="0"/>
                <a:ea typeface="OpenSans-Light" panose="020B0606030504020204" pitchFamily="34" charset="0"/>
              </a:endParaRPr>
            </a:p>
          </p:txBody>
        </p:sp>
        <p:sp>
          <p:nvSpPr>
            <p:cNvPr id="37" name="Rectangle 36">
              <a:extLst>
                <a:ext uri="{FF2B5EF4-FFF2-40B4-BE49-F238E27FC236}">
                  <a16:creationId xmlns:a16="http://schemas.microsoft.com/office/drawing/2014/main" id="{E0EBB79E-1532-4548-AF15-4FA509B10429}"/>
                </a:ext>
              </a:extLst>
            </p:cNvPr>
            <p:cNvSpPr/>
            <p:nvPr/>
          </p:nvSpPr>
          <p:spPr>
            <a:xfrm>
              <a:off x="2215379" y="1132113"/>
              <a:ext cx="1070638" cy="3341189"/>
            </a:xfrm>
            <a:prstGeom prst="rect">
              <a:avLst/>
            </a:prstGeom>
            <a:solidFill>
              <a:srgbClr val="204669"/>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108000" bIns="108000" numCol="1" spcCol="0" rtlCol="0" fromWordArt="0" anchor="ctr" anchorCtr="0" forceAA="0" compatLnSpc="1">
              <a:prstTxWarp prst="textNoShape">
                <a:avLst/>
              </a:prstTxWarp>
              <a:noAutofit/>
            </a:bodyPr>
            <a:lstStyle/>
            <a:p>
              <a:pPr algn="ctr"/>
              <a:r>
                <a:rPr lang="en-US" sz="1100" b="1">
                  <a:solidFill>
                    <a:srgbClr val="FFFFFF"/>
                  </a:solidFill>
                  <a:effectLst/>
                  <a:latin typeface="Open Sans Semibold" panose="020B0606030504020204" pitchFamily="34" charset="0"/>
                  <a:ea typeface="OpenSans-Light" panose="020B0606030504020204" pitchFamily="34" charset="0"/>
                </a:rPr>
                <a:t>DATA TO ACTION:</a:t>
              </a:r>
              <a:r>
                <a:rPr lang="en-US" sz="900">
                  <a:solidFill>
                    <a:srgbClr val="FFFFFF"/>
                  </a:solidFill>
                  <a:effectLst/>
                  <a:latin typeface="Open Sans Light" panose="020B0306030504020204" pitchFamily="34" charset="0"/>
                  <a:ea typeface="OpenSans-Light" panose="020B0606030504020204" pitchFamily="34" charset="0"/>
                </a:rPr>
                <a:t> </a:t>
              </a:r>
              <a:br>
                <a:rPr lang="en-US" sz="900">
                  <a:solidFill>
                    <a:srgbClr val="FFFFFF"/>
                  </a:solidFill>
                  <a:effectLst/>
                  <a:latin typeface="Open Sans Light" panose="020B0306030504020204" pitchFamily="34" charset="0"/>
                  <a:ea typeface="OpenSans-Light" panose="020B0606030504020204" pitchFamily="34" charset="0"/>
                </a:rPr>
              </a:br>
              <a:endParaRPr lang="fr-FR" sz="900">
                <a:effectLst/>
                <a:latin typeface="Open Sans Light" panose="020B0306030504020204" pitchFamily="34" charset="0"/>
                <a:ea typeface="OpenSans-Light" panose="020B0606030504020204" pitchFamily="34" charset="0"/>
              </a:endParaRPr>
            </a:p>
            <a:p>
              <a:pPr algn="ctr"/>
              <a:r>
                <a:rPr lang="en-US" sz="900">
                  <a:solidFill>
                    <a:srgbClr val="FFFFFF"/>
                  </a:solidFill>
                  <a:effectLst/>
                  <a:latin typeface="Open Sans Light" panose="020B0306030504020204" pitchFamily="34" charset="0"/>
                  <a:ea typeface="OpenSans-Light" panose="020B0606030504020204" pitchFamily="34" charset="0"/>
                </a:rPr>
                <a:t>Key questions in social science research</a:t>
              </a:r>
              <a:endParaRPr lang="fr-FR" sz="900">
                <a:effectLst/>
                <a:latin typeface="Open Sans Light" panose="020B0306030504020204" pitchFamily="34" charset="0"/>
                <a:ea typeface="OpenSans-Light" panose="020B0606030504020204" pitchFamily="34" charset="0"/>
              </a:endParaRPr>
            </a:p>
            <a:p>
              <a:pPr algn="ctr"/>
              <a:r>
                <a:rPr lang="en-US" sz="1100">
                  <a:effectLst/>
                  <a:latin typeface="OpenSans-Light" panose="020B0606030504020204" pitchFamily="34" charset="0"/>
                  <a:ea typeface="OpenSans-Light" panose="020B0606030504020204" pitchFamily="34" charset="0"/>
                </a:rPr>
                <a:t> </a:t>
              </a:r>
              <a:endParaRPr lang="fr-FR" sz="1100">
                <a:effectLst/>
                <a:latin typeface="OpenSans-Light" panose="020B0606030504020204" pitchFamily="34" charset="0"/>
                <a:ea typeface="OpenSans-Light" panose="020B0606030504020204" pitchFamily="34" charset="0"/>
              </a:endParaRPr>
            </a:p>
          </p:txBody>
        </p:sp>
        <p:sp>
          <p:nvSpPr>
            <p:cNvPr id="38" name="Rectangle 37">
              <a:extLst>
                <a:ext uri="{FF2B5EF4-FFF2-40B4-BE49-F238E27FC236}">
                  <a16:creationId xmlns:a16="http://schemas.microsoft.com/office/drawing/2014/main" id="{E4AA4F4E-16B8-D248-B289-BD228E162B4E}"/>
                </a:ext>
              </a:extLst>
            </p:cNvPr>
            <p:cNvSpPr/>
            <p:nvPr/>
          </p:nvSpPr>
          <p:spPr>
            <a:xfrm>
              <a:off x="3760932" y="1502319"/>
              <a:ext cx="3387354" cy="211203"/>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2"/>
              </a:pPr>
              <a:r>
                <a:rPr lang="en-US" sz="900">
                  <a:solidFill>
                    <a:srgbClr val="2F9C67"/>
                  </a:solidFill>
                  <a:effectLst/>
                  <a:latin typeface="Open Sans Light" panose="020B0306030504020204" pitchFamily="34" charset="0"/>
                  <a:ea typeface="OpenSans-Light" panose="020B0606030504020204" pitchFamily="34" charset="0"/>
                </a:rPr>
                <a:t>Who needs this information? </a:t>
              </a:r>
              <a:endParaRPr lang="fr-FR" sz="900">
                <a:effectLst/>
                <a:latin typeface="Open Sans Light" panose="020B0306030504020204" pitchFamily="34" charset="0"/>
                <a:ea typeface="OpenSans-Light" panose="020B0606030504020204" pitchFamily="34" charset="0"/>
              </a:endParaRPr>
            </a:p>
          </p:txBody>
        </p:sp>
        <p:cxnSp>
          <p:nvCxnSpPr>
            <p:cNvPr id="39" name="Connecteur droit 38">
              <a:extLst>
                <a:ext uri="{FF2B5EF4-FFF2-40B4-BE49-F238E27FC236}">
                  <a16:creationId xmlns:a16="http://schemas.microsoft.com/office/drawing/2014/main" id="{5E5A3B03-00EC-EA45-91BE-AE0844467961}"/>
                </a:ext>
              </a:extLst>
            </p:cNvPr>
            <p:cNvCxnSpPr/>
            <p:nvPr/>
          </p:nvCxnSpPr>
          <p:spPr>
            <a:xfrm>
              <a:off x="3281616" y="2892950"/>
              <a:ext cx="25286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82D901A6-DFDE-C84C-AE6A-3D1EC81A7F02}"/>
                </a:ext>
              </a:extLst>
            </p:cNvPr>
            <p:cNvCxnSpPr/>
            <p:nvPr/>
          </p:nvCxnSpPr>
          <p:spPr>
            <a:xfrm flipV="1">
              <a:off x="3535947" y="1278849"/>
              <a:ext cx="0" cy="3002228"/>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8F79861C-4E63-344C-9817-0458D336A910}"/>
                </a:ext>
              </a:extLst>
            </p:cNvPr>
            <p:cNvCxnSpPr/>
            <p:nvPr/>
          </p:nvCxnSpPr>
          <p:spPr>
            <a:xfrm>
              <a:off x="3535947" y="1278849"/>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F0C2B6AF-F7E4-704C-AFAE-DB17E50F62B8}"/>
                </a:ext>
              </a:extLst>
            </p:cNvPr>
            <p:cNvCxnSpPr/>
            <p:nvPr/>
          </p:nvCxnSpPr>
          <p:spPr>
            <a:xfrm>
              <a:off x="3535947" y="4282056"/>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C28FF6BD-C7CF-444B-A86D-30CD160B44D7}"/>
                </a:ext>
              </a:extLst>
            </p:cNvPr>
            <p:cNvCxnSpPr/>
            <p:nvPr/>
          </p:nvCxnSpPr>
          <p:spPr>
            <a:xfrm flipH="1">
              <a:off x="3535947" y="1611452"/>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63C4238E-6F5B-AC43-BFA0-ABD082F953C5}"/>
                </a:ext>
              </a:extLst>
            </p:cNvPr>
            <p:cNvCxnSpPr/>
            <p:nvPr/>
          </p:nvCxnSpPr>
          <p:spPr>
            <a:xfrm flipH="1">
              <a:off x="3535947" y="2012532"/>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8E54A063-055F-A946-89B8-CF45246784E3}"/>
                </a:ext>
              </a:extLst>
            </p:cNvPr>
            <p:cNvCxnSpPr/>
            <p:nvPr/>
          </p:nvCxnSpPr>
          <p:spPr>
            <a:xfrm flipH="1">
              <a:off x="3535947" y="2403829"/>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4693B02D-7805-4348-A85C-23D4395C5553}"/>
                </a:ext>
              </a:extLst>
            </p:cNvPr>
            <p:cNvCxnSpPr/>
            <p:nvPr/>
          </p:nvCxnSpPr>
          <p:spPr>
            <a:xfrm flipH="1">
              <a:off x="3535947" y="2765779"/>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440C05D-6EA5-9240-A73E-FA6CBAE03684}"/>
                </a:ext>
              </a:extLst>
            </p:cNvPr>
            <p:cNvSpPr/>
            <p:nvPr/>
          </p:nvSpPr>
          <p:spPr>
            <a:xfrm>
              <a:off x="3760932" y="3649910"/>
              <a:ext cx="3387354" cy="349702"/>
            </a:xfrm>
            <a:prstGeom prst="rect">
              <a:avLst/>
            </a:prstGeom>
            <a:no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7"/>
              </a:pPr>
              <a:r>
                <a:rPr lang="en-US" sz="900">
                  <a:solidFill>
                    <a:srgbClr val="2F9C67"/>
                  </a:solidFill>
                  <a:effectLst/>
                  <a:latin typeface="Open Sans Light" panose="020B0306030504020204" pitchFamily="34" charset="0"/>
                  <a:ea typeface="OpenSans-Light" panose="020B0606030504020204" pitchFamily="34" charset="0"/>
                </a:rPr>
                <a:t>How to ensure that the information is used to make operational and/or strategic decisions? </a:t>
              </a:r>
              <a:endParaRPr lang="fr-FR" sz="900">
                <a:effectLst/>
                <a:latin typeface="Open Sans Light" panose="020B0306030504020204" pitchFamily="34" charset="0"/>
                <a:ea typeface="OpenSans-Light" panose="020B0606030504020204" pitchFamily="34" charset="0"/>
              </a:endParaRPr>
            </a:p>
          </p:txBody>
        </p:sp>
        <p:cxnSp>
          <p:nvCxnSpPr>
            <p:cNvPr id="48" name="Connecteur droit 47">
              <a:extLst>
                <a:ext uri="{FF2B5EF4-FFF2-40B4-BE49-F238E27FC236}">
                  <a16:creationId xmlns:a16="http://schemas.microsoft.com/office/drawing/2014/main" id="{1F3E2474-C457-C74F-851F-13935DA42E8D}"/>
                </a:ext>
              </a:extLst>
            </p:cNvPr>
            <p:cNvCxnSpPr/>
            <p:nvPr/>
          </p:nvCxnSpPr>
          <p:spPr>
            <a:xfrm flipH="1">
              <a:off x="3535947" y="3294030"/>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9A91C7C8-D6E0-0F44-92C4-424EDF1BAB72}"/>
                </a:ext>
              </a:extLst>
            </p:cNvPr>
            <p:cNvCxnSpPr/>
            <p:nvPr/>
          </p:nvCxnSpPr>
          <p:spPr>
            <a:xfrm flipH="1">
              <a:off x="3535947" y="3861411"/>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92190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4EDFA87-4416-2946-A378-6C4CF88F1729}"/>
              </a:ext>
            </a:extLst>
          </p:cNvPr>
          <p:cNvSpPr>
            <a:spLocks noGrp="1"/>
          </p:cNvSpPr>
          <p:nvPr>
            <p:ph type="title"/>
          </p:nvPr>
        </p:nvSpPr>
        <p:spPr/>
        <p:txBody>
          <a:bodyPr/>
          <a:lstStyle/>
          <a:p>
            <a:r>
              <a:rPr lang="fr-FR"/>
              <a:t>Community feedback</a:t>
            </a:r>
          </a:p>
        </p:txBody>
      </p:sp>
      <p:sp>
        <p:nvSpPr>
          <p:cNvPr id="4" name="Espace réservé du contenu 3">
            <a:extLst>
              <a:ext uri="{FF2B5EF4-FFF2-40B4-BE49-F238E27FC236}">
                <a16:creationId xmlns:a16="http://schemas.microsoft.com/office/drawing/2014/main" id="{B53FAC49-B86E-EF4C-ACA1-7CEDCCA1D6F7}"/>
              </a:ext>
            </a:extLst>
          </p:cNvPr>
          <p:cNvSpPr>
            <a:spLocks noGrp="1"/>
          </p:cNvSpPr>
          <p:nvPr>
            <p:ph idx="1"/>
          </p:nvPr>
        </p:nvSpPr>
        <p:spPr>
          <a:xfrm>
            <a:off x="628650" y="1369219"/>
            <a:ext cx="5221238" cy="3263504"/>
          </a:xfrm>
        </p:spPr>
        <p:txBody>
          <a:bodyPr/>
          <a:lstStyle/>
          <a:p>
            <a:pPr marL="0" indent="0">
              <a:buNone/>
            </a:pPr>
            <a:r>
              <a:rPr lang="fr-FR" b="1" u="sng">
                <a:solidFill>
                  <a:srgbClr val="204669"/>
                </a:solidFill>
                <a:latin typeface="Open Sans Semibold" panose="020B0606030504020204" pitchFamily="34" charset="0"/>
                <a:ea typeface="Open Sans Semibold" panose="020B0606030504020204" pitchFamily="34" charset="0"/>
                <a:cs typeface="Open Sans Semibold" panose="020B0606030504020204" pitchFamily="34" charset="0"/>
              </a:rPr>
              <a:t>Recap: What do we mean by community feedback?</a:t>
            </a:r>
          </a:p>
          <a:p>
            <a:pPr marL="0" indent="0">
              <a:spcAft>
                <a:spcPts val="600"/>
              </a:spcAft>
              <a:buNone/>
            </a:pPr>
            <a:r>
              <a:rPr lang="fr-FR" b="1">
                <a:solidFill>
                  <a:srgbClr val="204669"/>
                </a:solidFill>
                <a:latin typeface="Open Sans Semibold" panose="020B0606030504020204" pitchFamily="34" charset="0"/>
                <a:ea typeface="Open Sans Semibold" panose="020B0606030504020204" pitchFamily="34" charset="0"/>
                <a:cs typeface="Open Sans Semibold" panose="020B0606030504020204" pitchFamily="34" charset="0"/>
              </a:rPr>
              <a:t>Community feedback </a:t>
            </a:r>
            <a:r>
              <a:rPr lang="fr-FR"/>
              <a:t>is any information shared by members of the community. Community members have a right to give their feedback.</a:t>
            </a:r>
          </a:p>
          <a:p>
            <a:pPr marL="0" indent="0">
              <a:spcAft>
                <a:spcPts val="600"/>
              </a:spcAft>
              <a:buNone/>
            </a:pPr>
            <a:r>
              <a:rPr lang="fr-FR" b="1">
                <a:solidFill>
                  <a:srgbClr val="204669"/>
                </a:solidFill>
                <a:latin typeface="Open Sans Semibold" panose="020B0606030504020204" pitchFamily="34" charset="0"/>
                <a:ea typeface="Open Sans Semibold" panose="020B0606030504020204" pitchFamily="34" charset="0"/>
                <a:cs typeface="Open Sans Semibold" panose="020B0606030504020204" pitchFamily="34" charset="0"/>
              </a:rPr>
              <a:t>A community feedback mechanism </a:t>
            </a:r>
            <a:r>
              <a:rPr lang="fr-FR"/>
              <a:t>is a way to systematically and regularly listen to and act on community feedback. </a:t>
            </a:r>
          </a:p>
          <a:p>
            <a:pPr marL="0" indent="0">
              <a:buNone/>
            </a:pPr>
            <a:r>
              <a:rPr lang="fr-FR" b="1">
                <a:solidFill>
                  <a:srgbClr val="204669"/>
                </a:solidFill>
                <a:latin typeface="Open Sans Semibold" panose="020B0606030504020204" pitchFamily="34" charset="0"/>
                <a:ea typeface="Open Sans Semibold" panose="020B0606030504020204" pitchFamily="34" charset="0"/>
                <a:cs typeface="Open Sans Semibold" panose="020B0606030504020204" pitchFamily="34" charset="0"/>
              </a:rPr>
              <a:t>It’s an essential part of the response.</a:t>
            </a:r>
            <a:r>
              <a:rPr lang="fr-FR"/>
              <a:t> By recognizing, respecting and valuing local knowledge, we build and maintain trust and remain accountable. It’s our obligation to listen.</a:t>
            </a:r>
          </a:p>
        </p:txBody>
      </p:sp>
    </p:spTree>
    <p:extLst>
      <p:ext uri="{BB962C8B-B14F-4D97-AF65-F5344CB8AC3E}">
        <p14:creationId xmlns:p14="http://schemas.microsoft.com/office/powerpoint/2010/main" val="289897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contenu 15">
            <a:extLst>
              <a:ext uri="{FF2B5EF4-FFF2-40B4-BE49-F238E27FC236}">
                <a16:creationId xmlns:a16="http://schemas.microsoft.com/office/drawing/2014/main" id="{443839FC-234A-FB45-A6CB-14C4B1941425}"/>
              </a:ext>
            </a:extLst>
          </p:cNvPr>
          <p:cNvSpPr>
            <a:spLocks noGrp="1"/>
          </p:cNvSpPr>
          <p:nvPr>
            <p:ph idx="1"/>
          </p:nvPr>
        </p:nvSpPr>
        <p:spPr>
          <a:xfrm>
            <a:off x="617291" y="1125000"/>
            <a:ext cx="4636249" cy="467076"/>
          </a:xfrm>
        </p:spPr>
        <p:txBody>
          <a:bodyPr>
            <a:normAutofit/>
          </a:bodyPr>
          <a:lstStyle/>
          <a:p>
            <a:pPr marL="0" indent="0">
              <a:buNone/>
            </a:pPr>
            <a:r>
              <a:rPr lang="en-GB" b="1" dirty="0">
                <a:solidFill>
                  <a:schemeClr val="accent5">
                    <a:lumMod val="50000"/>
                  </a:schemeClr>
                </a:solidFill>
                <a:latin typeface="Montserrat" pitchFamily="2" charset="77"/>
                <a:cs typeface="Arial" panose="020B0604020202020204" pitchFamily="34" charset="0"/>
              </a:rPr>
              <a:t>DRC Red Cross collecting community feedback for Ebola response and volcanic eruption</a:t>
            </a:r>
            <a:endParaRPr lang="fr-FR" b="1">
              <a:latin typeface="Montserrat" pitchFamily="2" charset="77"/>
            </a:endParaRPr>
          </a:p>
        </p:txBody>
      </p:sp>
      <p:sp>
        <p:nvSpPr>
          <p:cNvPr id="4" name="Ellipse 3">
            <a:extLst>
              <a:ext uri="{FF2B5EF4-FFF2-40B4-BE49-F238E27FC236}">
                <a16:creationId xmlns:a16="http://schemas.microsoft.com/office/drawing/2014/main" id="{6ADC413B-2E85-984B-96B2-7E9234FB599F}"/>
              </a:ext>
            </a:extLst>
          </p:cNvPr>
          <p:cNvSpPr/>
          <p:nvPr/>
        </p:nvSpPr>
        <p:spPr>
          <a:xfrm>
            <a:off x="7103356" y="367818"/>
            <a:ext cx="1584176" cy="1584176"/>
          </a:xfrm>
          <a:prstGeom prst="ellipse">
            <a:avLst/>
          </a:prstGeom>
          <a:solidFill>
            <a:srgbClr val="FCCF9E">
              <a:alpha val="10000"/>
            </a:srgbClr>
          </a:solidFill>
          <a:ln w="6350">
            <a:solidFill>
              <a:srgbClr val="FCC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9D9602A6-BFC4-EE4F-B7FF-45DD6EB90271}"/>
              </a:ext>
            </a:extLst>
          </p:cNvPr>
          <p:cNvPicPr>
            <a:picLocks noChangeAspect="1"/>
          </p:cNvPicPr>
          <p:nvPr/>
        </p:nvPicPr>
        <p:blipFill>
          <a:blip r:embed="rId3"/>
          <a:stretch>
            <a:fillRect/>
          </a:stretch>
        </p:blipFill>
        <p:spPr>
          <a:xfrm>
            <a:off x="7474855" y="689429"/>
            <a:ext cx="933595" cy="904420"/>
          </a:xfrm>
          <a:prstGeom prst="rect">
            <a:avLst/>
          </a:prstGeom>
        </p:spPr>
      </p:pic>
      <p:sp>
        <p:nvSpPr>
          <p:cNvPr id="18" name="Titre 17">
            <a:extLst>
              <a:ext uri="{FF2B5EF4-FFF2-40B4-BE49-F238E27FC236}">
                <a16:creationId xmlns:a16="http://schemas.microsoft.com/office/drawing/2014/main" id="{226F1DD4-5903-4E4C-A030-AB6EAFAD85E6}"/>
              </a:ext>
            </a:extLst>
          </p:cNvPr>
          <p:cNvSpPr>
            <a:spLocks noGrp="1"/>
          </p:cNvSpPr>
          <p:nvPr>
            <p:ph type="title"/>
          </p:nvPr>
        </p:nvSpPr>
        <p:spPr>
          <a:xfrm>
            <a:off x="628650" y="537795"/>
            <a:ext cx="7886700" cy="590931"/>
          </a:xfrm>
        </p:spPr>
        <p:txBody>
          <a:bodyPr/>
          <a:lstStyle/>
          <a:p>
            <a:r>
              <a:rPr lang="fr-FR"/>
              <a:t>Case example</a:t>
            </a:r>
            <a:br>
              <a:rPr lang="fr-FR"/>
            </a:br>
            <a:endParaRPr lang="fr-FR"/>
          </a:p>
        </p:txBody>
      </p:sp>
      <p:sp>
        <p:nvSpPr>
          <p:cNvPr id="10" name="Espace réservé du contenu 15">
            <a:extLst>
              <a:ext uri="{FF2B5EF4-FFF2-40B4-BE49-F238E27FC236}">
                <a16:creationId xmlns:a16="http://schemas.microsoft.com/office/drawing/2014/main" id="{1D912EBF-DB0E-5642-A205-6C0F6CD26B11}"/>
              </a:ext>
            </a:extLst>
          </p:cNvPr>
          <p:cNvSpPr txBox="1">
            <a:spLocks/>
          </p:cNvSpPr>
          <p:nvPr/>
        </p:nvSpPr>
        <p:spPr>
          <a:xfrm>
            <a:off x="617291" y="4099724"/>
            <a:ext cx="4429359" cy="467076"/>
          </a:xfrm>
          <a:prstGeom prst="rect">
            <a:avLst/>
          </a:prstGeom>
        </p:spPr>
        <p:txBody>
          <a:bodyPr vert="horz" lIns="91440" tIns="45720" rIns="91440" bIns="45720" rtlCol="0">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14350" indent="-171450" algn="l" defTabSz="685800" rtl="0" eaLnBrk="1" latinLnBrk="0" hangingPunct="1">
              <a:lnSpc>
                <a:spcPct val="90000"/>
              </a:lnSpc>
              <a:spcBef>
                <a:spcPts val="375"/>
              </a:spcBef>
              <a:buClr>
                <a:srgbClr val="204669"/>
              </a:buClr>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857250" indent="-171450" algn="l" defTabSz="685800" rtl="0" eaLnBrk="1" latinLnBrk="0" hangingPunct="1">
              <a:lnSpc>
                <a:spcPct val="90000"/>
              </a:lnSpc>
              <a:spcBef>
                <a:spcPts val="375"/>
              </a:spcBef>
              <a:buClr>
                <a:srgbClr val="204669"/>
              </a:buClr>
              <a:buFont typeface="Arial" panose="020B0604020202020204" pitchFamily="34" charset="0"/>
              <a:buChar char="•"/>
              <a:defRPr sz="15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2001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5430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fr-FR" sz="1000"/>
              <a:t>Red Cross volunteers in DRC conduct contact tracing, alert communities and refer suspected Ebola cases to hospitals. </a:t>
            </a:r>
          </a:p>
        </p:txBody>
      </p:sp>
      <p:pic>
        <p:nvPicPr>
          <p:cNvPr id="11" name="Picture 17" descr="A group of people sitting on a bench&#10;&#10;Description automatically generated with low confidence">
            <a:extLst>
              <a:ext uri="{FF2B5EF4-FFF2-40B4-BE49-F238E27FC236}">
                <a16:creationId xmlns:a16="http://schemas.microsoft.com/office/drawing/2014/main" id="{12A5B897-8F6E-8A47-831D-D12803AE0CC2}"/>
              </a:ext>
            </a:extLst>
          </p:cNvPr>
          <p:cNvPicPr>
            <a:picLocks noChangeAspect="1"/>
          </p:cNvPicPr>
          <p:nvPr/>
        </p:nvPicPr>
        <p:blipFill>
          <a:blip r:embed="rId4"/>
          <a:stretch>
            <a:fillRect/>
          </a:stretch>
        </p:blipFill>
        <p:spPr>
          <a:xfrm>
            <a:off x="800334" y="1795257"/>
            <a:ext cx="3883349" cy="2131925"/>
          </a:xfrm>
          <a:prstGeom prst="rect">
            <a:avLst/>
          </a:prstGeom>
          <a:ln w="120650">
            <a:solidFill>
              <a:srgbClr val="204669"/>
            </a:solidFill>
            <a:miter lim="800000"/>
          </a:ln>
        </p:spPr>
      </p:pic>
    </p:spTree>
    <p:extLst>
      <p:ext uri="{BB962C8B-B14F-4D97-AF65-F5344CB8AC3E}">
        <p14:creationId xmlns:p14="http://schemas.microsoft.com/office/powerpoint/2010/main" val="2461664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DADCF4-610C-FB48-AEE5-197E70866AA6}"/>
              </a:ext>
            </a:extLst>
          </p:cNvPr>
          <p:cNvSpPr>
            <a:spLocks noGrp="1"/>
          </p:cNvSpPr>
          <p:nvPr>
            <p:ph type="title"/>
          </p:nvPr>
        </p:nvSpPr>
        <p:spPr>
          <a:xfrm>
            <a:off x="628650" y="537795"/>
            <a:ext cx="7886700" cy="341632"/>
          </a:xfrm>
        </p:spPr>
        <p:txBody>
          <a:bodyPr/>
          <a:lstStyle/>
          <a:p>
            <a:r>
              <a:rPr lang="fr-FR"/>
              <a:t>Community feedback cycle</a:t>
            </a:r>
          </a:p>
        </p:txBody>
      </p:sp>
      <p:sp>
        <p:nvSpPr>
          <p:cNvPr id="3" name="Espace réservé du contenu 2">
            <a:extLst>
              <a:ext uri="{FF2B5EF4-FFF2-40B4-BE49-F238E27FC236}">
                <a16:creationId xmlns:a16="http://schemas.microsoft.com/office/drawing/2014/main" id="{452186BB-C598-454A-A4A6-D863024413A0}"/>
              </a:ext>
            </a:extLst>
          </p:cNvPr>
          <p:cNvSpPr>
            <a:spLocks noGrp="1"/>
          </p:cNvSpPr>
          <p:nvPr>
            <p:ph idx="1"/>
          </p:nvPr>
        </p:nvSpPr>
        <p:spPr>
          <a:xfrm>
            <a:off x="628649" y="1369219"/>
            <a:ext cx="2620869" cy="3263504"/>
          </a:xfrm>
        </p:spPr>
        <p:txBody>
          <a:bodyPr>
            <a:normAutofit/>
          </a:bodyPr>
          <a:lstStyle/>
          <a:p>
            <a:pPr marL="285750" indent="-285750"/>
            <a:r>
              <a:rPr lang="en-US" dirty="0"/>
              <a:t>Community members are involved and included at each step</a:t>
            </a:r>
          </a:p>
          <a:p>
            <a:pPr marL="285750" indent="-285750"/>
            <a:r>
              <a:rPr lang="en-US" dirty="0"/>
              <a:t>We work together across silos – no “us and them”</a:t>
            </a:r>
          </a:p>
          <a:p>
            <a:pPr marL="285750" indent="-285750"/>
            <a:r>
              <a:rPr lang="en-US" dirty="0"/>
              <a:t>Data and actions taken are owned by the community</a:t>
            </a:r>
          </a:p>
          <a:p>
            <a:pPr marL="285750" indent="-285750"/>
            <a:r>
              <a:rPr lang="en-US" dirty="0"/>
              <a:t>Respectful listening is at the heart of community feedback</a:t>
            </a:r>
          </a:p>
        </p:txBody>
      </p:sp>
      <p:grpSp>
        <p:nvGrpSpPr>
          <p:cNvPr id="4" name="Groupe 3">
            <a:extLst>
              <a:ext uri="{FF2B5EF4-FFF2-40B4-BE49-F238E27FC236}">
                <a16:creationId xmlns:a16="http://schemas.microsoft.com/office/drawing/2014/main" id="{D8DAAFAE-8F4C-1A47-8C37-CDA59D944BC9}"/>
              </a:ext>
            </a:extLst>
          </p:cNvPr>
          <p:cNvGrpSpPr/>
          <p:nvPr/>
        </p:nvGrpSpPr>
        <p:grpSpPr>
          <a:xfrm>
            <a:off x="3136959" y="537795"/>
            <a:ext cx="4825941" cy="4480235"/>
            <a:chOff x="0" y="0"/>
            <a:chExt cx="4781550" cy="4727575"/>
          </a:xfrm>
        </p:grpSpPr>
        <p:pic>
          <p:nvPicPr>
            <p:cNvPr id="5" name="Image 4">
              <a:extLst>
                <a:ext uri="{FF2B5EF4-FFF2-40B4-BE49-F238E27FC236}">
                  <a16:creationId xmlns:a16="http://schemas.microsoft.com/office/drawing/2014/main" id="{69EA877A-7229-4948-A479-5295D1AC34F6}"/>
                </a:ext>
              </a:extLst>
            </p:cNvPr>
            <p:cNvPicPr>
              <a:picLocks noChangeAspect="1"/>
            </p:cNvPicPr>
            <p:nvPr/>
          </p:nvPicPr>
          <p:blipFill rotWithShape="1">
            <a:blip r:embed="rId3">
              <a:extLst>
                <a:ext uri="{28A0092B-C50C-407E-A947-70E740481C1C}">
                  <a14:useLocalDpi xmlns:a14="http://schemas.microsoft.com/office/drawing/2010/main" val="0"/>
                </a:ext>
              </a:extLst>
            </a:blip>
            <a:srcRect t="4774" b="1330"/>
            <a:stretch/>
          </p:blipFill>
          <p:spPr bwMode="auto">
            <a:xfrm>
              <a:off x="0" y="0"/>
              <a:ext cx="4781550" cy="4727575"/>
            </a:xfrm>
            <a:prstGeom prst="rect">
              <a:avLst/>
            </a:prstGeom>
            <a:ln>
              <a:noFill/>
            </a:ln>
            <a:extLst>
              <a:ext uri="{53640926-AAD7-44D8-BBD7-CCE9431645EC}">
                <a14:shadowObscured xmlns:a14="http://schemas.microsoft.com/office/drawing/2010/main"/>
              </a:ext>
            </a:extLst>
          </p:spPr>
        </p:pic>
        <p:grpSp>
          <p:nvGrpSpPr>
            <p:cNvPr id="6" name="Groupe 5">
              <a:extLst>
                <a:ext uri="{FF2B5EF4-FFF2-40B4-BE49-F238E27FC236}">
                  <a16:creationId xmlns:a16="http://schemas.microsoft.com/office/drawing/2014/main" id="{90A50413-0F50-B84A-B9EB-31C4FCB4F255}"/>
                </a:ext>
              </a:extLst>
            </p:cNvPr>
            <p:cNvGrpSpPr/>
            <p:nvPr/>
          </p:nvGrpSpPr>
          <p:grpSpPr>
            <a:xfrm>
              <a:off x="510363" y="196703"/>
              <a:ext cx="4013673" cy="4369981"/>
              <a:chOff x="0" y="0"/>
              <a:chExt cx="4013673" cy="4369981"/>
            </a:xfrm>
          </p:grpSpPr>
          <p:sp>
            <p:nvSpPr>
              <p:cNvPr id="7" name="Zone de texte 47">
                <a:extLst>
                  <a:ext uri="{FF2B5EF4-FFF2-40B4-BE49-F238E27FC236}">
                    <a16:creationId xmlns:a16="http://schemas.microsoft.com/office/drawing/2014/main" id="{634F1CA3-6F48-894A-B43D-12F2D41B8D91}"/>
                  </a:ext>
                </a:extLst>
              </p:cNvPr>
              <p:cNvSpPr txBox="1"/>
              <p:nvPr/>
            </p:nvSpPr>
            <p:spPr>
              <a:xfrm>
                <a:off x="1451344" y="0"/>
                <a:ext cx="1063138" cy="1047307"/>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a:solidFill>
                      <a:srgbClr val="FFFFFF"/>
                    </a:solidFill>
                    <a:effectLst/>
                    <a:latin typeface="Montserrat" pitchFamily="2" charset="77"/>
                    <a:ea typeface="OpenSans-Light" panose="020B0606030504020204" pitchFamily="34" charset="0"/>
                  </a:rPr>
                  <a:t>1.</a:t>
                </a:r>
                <a:endParaRPr lang="fr-FR" sz="900">
                  <a:effectLst/>
                  <a:latin typeface="Open Sans Light" panose="020B0306030504020204" pitchFamily="34" charset="0"/>
                  <a:ea typeface="OpenSans-Light" panose="020B0606030504020204" pitchFamily="34" charset="0"/>
                </a:endParaRPr>
              </a:p>
              <a:p>
                <a:pPr algn="ctr"/>
                <a:r>
                  <a:rPr lang="en-US" sz="900">
                    <a:solidFill>
                      <a:srgbClr val="FFFFFF"/>
                    </a:solidFill>
                    <a:effectLst/>
                    <a:latin typeface="Montserrat" pitchFamily="2" charset="77"/>
                    <a:ea typeface="OpenSans-Light" panose="020B0606030504020204" pitchFamily="34" charset="0"/>
                  </a:rPr>
                  <a:t>Design</a:t>
                </a:r>
                <a:endParaRPr lang="fr-FR" sz="900">
                  <a:effectLst/>
                  <a:latin typeface="Open Sans Light" panose="020B0306030504020204" pitchFamily="34" charset="0"/>
                  <a:ea typeface="OpenSans-Light" panose="020B0606030504020204" pitchFamily="34" charset="0"/>
                </a:endParaRPr>
              </a:p>
            </p:txBody>
          </p:sp>
          <p:sp>
            <p:nvSpPr>
              <p:cNvPr id="8" name="Zone de texte 48">
                <a:extLst>
                  <a:ext uri="{FF2B5EF4-FFF2-40B4-BE49-F238E27FC236}">
                    <a16:creationId xmlns:a16="http://schemas.microsoft.com/office/drawing/2014/main" id="{3162A889-6A20-D347-A206-78B044DC892F}"/>
                  </a:ext>
                </a:extLst>
              </p:cNvPr>
              <p:cNvSpPr txBox="1"/>
              <p:nvPr/>
            </p:nvSpPr>
            <p:spPr>
              <a:xfrm>
                <a:off x="2902688" y="813390"/>
                <a:ext cx="1063138" cy="1047307"/>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FFFFFF"/>
                    </a:solidFill>
                    <a:effectLst/>
                    <a:latin typeface="Montserrat" pitchFamily="2" charset="77"/>
                    <a:ea typeface="OpenSans-Light" panose="020B0606030504020204" pitchFamily="34" charset="0"/>
                  </a:rPr>
                  <a:t>2.</a:t>
                </a:r>
                <a:endParaRPr lang="fr-FR" sz="900" dirty="0">
                  <a:effectLst/>
                  <a:latin typeface="Open Sans Light" panose="020B0306030504020204" pitchFamily="34" charset="0"/>
                  <a:ea typeface="OpenSans-Light" panose="020B0606030504020204" pitchFamily="34" charset="0"/>
                </a:endParaRPr>
              </a:p>
              <a:p>
                <a:pPr algn="ctr"/>
                <a:r>
                  <a:rPr lang="en-US" sz="900" dirty="0">
                    <a:solidFill>
                      <a:srgbClr val="FFFFFF"/>
                    </a:solidFill>
                    <a:effectLst/>
                    <a:latin typeface="Montserrat" pitchFamily="2" charset="77"/>
                    <a:ea typeface="OpenSans-Light" panose="020B0606030504020204" pitchFamily="34" charset="0"/>
                  </a:rPr>
                  <a:t>Data collection &amp; initial response</a:t>
                </a:r>
                <a:endParaRPr lang="fr-FR" sz="900" dirty="0">
                  <a:effectLst/>
                  <a:latin typeface="Open Sans Light" panose="020B0306030504020204" pitchFamily="34" charset="0"/>
                  <a:ea typeface="OpenSans-Light" panose="020B0606030504020204" pitchFamily="34" charset="0"/>
                </a:endParaRPr>
              </a:p>
            </p:txBody>
          </p:sp>
          <p:sp>
            <p:nvSpPr>
              <p:cNvPr id="9" name="Zone de texte 51">
                <a:extLst>
                  <a:ext uri="{FF2B5EF4-FFF2-40B4-BE49-F238E27FC236}">
                    <a16:creationId xmlns:a16="http://schemas.microsoft.com/office/drawing/2014/main" id="{BE82D8E7-A2FD-0744-918D-9DA8A88B6455}"/>
                  </a:ext>
                </a:extLst>
              </p:cNvPr>
              <p:cNvSpPr txBox="1"/>
              <p:nvPr/>
            </p:nvSpPr>
            <p:spPr>
              <a:xfrm>
                <a:off x="2950535" y="2406576"/>
                <a:ext cx="1063138" cy="1080608"/>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ctr"/>
                <a:r>
                  <a:rPr lang="en-US" sz="1400" spc="-20">
                    <a:solidFill>
                      <a:srgbClr val="FFFFFF"/>
                    </a:solidFill>
                    <a:effectLst/>
                    <a:latin typeface="Montserrat" pitchFamily="2" charset="77"/>
                    <a:ea typeface="OpenSans-Light" panose="020B0606030504020204" pitchFamily="34" charset="0"/>
                  </a:rPr>
                  <a:t>3.</a:t>
                </a:r>
                <a:endParaRPr lang="fr-FR" sz="900" spc="-20">
                  <a:effectLst/>
                  <a:latin typeface="Open Sans Light" panose="020B0306030504020204" pitchFamily="34" charset="0"/>
                  <a:ea typeface="OpenSans-Light" panose="020B0606030504020204" pitchFamily="34" charset="0"/>
                </a:endParaRPr>
              </a:p>
              <a:p>
                <a:pPr algn="ctr"/>
                <a:r>
                  <a:rPr lang="en-US" sz="900" spc="-20">
                    <a:solidFill>
                      <a:srgbClr val="FFFFFF"/>
                    </a:solidFill>
                    <a:effectLst/>
                    <a:latin typeface="Montserrat" pitchFamily="2" charset="77"/>
                    <a:ea typeface="OpenSans-Light" panose="020B0606030504020204" pitchFamily="34" charset="0"/>
                  </a:rPr>
                  <a:t>Consolidation </a:t>
                </a:r>
                <a:br>
                  <a:rPr lang="en-US" sz="900" spc="-20">
                    <a:solidFill>
                      <a:srgbClr val="FFFFFF"/>
                    </a:solidFill>
                    <a:effectLst/>
                    <a:latin typeface="Montserrat" pitchFamily="2" charset="77"/>
                    <a:ea typeface="OpenSans-Light" panose="020B0606030504020204" pitchFamily="34" charset="0"/>
                  </a:rPr>
                </a:br>
                <a:r>
                  <a:rPr lang="en-US" sz="900" spc="-20">
                    <a:solidFill>
                      <a:srgbClr val="FFFFFF"/>
                    </a:solidFill>
                    <a:effectLst/>
                    <a:latin typeface="Montserrat" pitchFamily="2" charset="77"/>
                    <a:ea typeface="OpenSans-Light" panose="020B0606030504020204" pitchFamily="34" charset="0"/>
                  </a:rPr>
                  <a:t>&amp;</a:t>
                </a:r>
                <a:endParaRPr lang="fr-FR" sz="900" spc="-20">
                  <a:effectLst/>
                  <a:latin typeface="Open Sans Light" panose="020B0306030504020204" pitchFamily="34" charset="0"/>
                  <a:ea typeface="OpenSans-Light" panose="020B0606030504020204" pitchFamily="34" charset="0"/>
                </a:endParaRPr>
              </a:p>
              <a:p>
                <a:pPr algn="ctr"/>
                <a:r>
                  <a:rPr lang="en-US" sz="900" spc="-20">
                    <a:solidFill>
                      <a:srgbClr val="FFFFFF"/>
                    </a:solidFill>
                    <a:effectLst/>
                    <a:latin typeface="Montserrat" pitchFamily="2" charset="77"/>
                    <a:ea typeface="OpenSans-Light" panose="020B0606030504020204" pitchFamily="34" charset="0"/>
                  </a:rPr>
                  <a:t>prioritisation</a:t>
                </a:r>
                <a:endParaRPr lang="fr-FR" sz="900" spc="-20">
                  <a:effectLst/>
                  <a:latin typeface="Open Sans Light" panose="020B0306030504020204" pitchFamily="34" charset="0"/>
                  <a:ea typeface="OpenSans-Light" panose="020B0606030504020204" pitchFamily="34" charset="0"/>
                </a:endParaRPr>
              </a:p>
            </p:txBody>
          </p:sp>
          <p:sp>
            <p:nvSpPr>
              <p:cNvPr id="10" name="Zone de texte 52">
                <a:extLst>
                  <a:ext uri="{FF2B5EF4-FFF2-40B4-BE49-F238E27FC236}">
                    <a16:creationId xmlns:a16="http://schemas.microsoft.com/office/drawing/2014/main" id="{25433967-859F-C74F-8E1A-59B84EE96B30}"/>
                  </a:ext>
                </a:extLst>
              </p:cNvPr>
              <p:cNvSpPr txBox="1"/>
              <p:nvPr/>
            </p:nvSpPr>
            <p:spPr>
              <a:xfrm>
                <a:off x="1488558" y="3322674"/>
                <a:ext cx="1063138" cy="1047307"/>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a:solidFill>
                      <a:srgbClr val="FFFFFF"/>
                    </a:solidFill>
                    <a:effectLst/>
                    <a:latin typeface="Montserrat" pitchFamily="2" charset="77"/>
                    <a:ea typeface="OpenSans-Light" panose="020B0606030504020204" pitchFamily="34" charset="0"/>
                  </a:rPr>
                  <a:t>4.</a:t>
                </a:r>
                <a:endParaRPr lang="fr-FR" sz="900">
                  <a:effectLst/>
                  <a:latin typeface="Open Sans Light" panose="020B0306030504020204" pitchFamily="34" charset="0"/>
                  <a:ea typeface="OpenSans-Light" panose="020B0606030504020204" pitchFamily="34" charset="0"/>
                </a:endParaRPr>
              </a:p>
              <a:p>
                <a:pPr algn="ctr"/>
                <a:r>
                  <a:rPr lang="en-US" sz="900">
                    <a:solidFill>
                      <a:srgbClr val="FFFFFF"/>
                    </a:solidFill>
                    <a:effectLst/>
                    <a:latin typeface="Montserrat" pitchFamily="2" charset="77"/>
                    <a:ea typeface="OpenSans-Light" panose="020B0606030504020204" pitchFamily="34" charset="0"/>
                  </a:rPr>
                  <a:t>Analysis</a:t>
                </a:r>
                <a:endParaRPr lang="fr-FR" sz="900">
                  <a:effectLst/>
                  <a:latin typeface="Open Sans Light" panose="020B0306030504020204" pitchFamily="34" charset="0"/>
                  <a:ea typeface="OpenSans-Light" panose="020B0606030504020204" pitchFamily="34" charset="0"/>
                </a:endParaRPr>
              </a:p>
            </p:txBody>
          </p:sp>
          <p:sp>
            <p:nvSpPr>
              <p:cNvPr id="11" name="Zone de texte 53">
                <a:extLst>
                  <a:ext uri="{FF2B5EF4-FFF2-40B4-BE49-F238E27FC236}">
                    <a16:creationId xmlns:a16="http://schemas.microsoft.com/office/drawing/2014/main" id="{2A90E6EB-387A-D344-A59C-48B99CB8208D}"/>
                  </a:ext>
                </a:extLst>
              </p:cNvPr>
              <p:cNvSpPr txBox="1"/>
              <p:nvPr/>
            </p:nvSpPr>
            <p:spPr>
              <a:xfrm>
                <a:off x="63795" y="2546497"/>
                <a:ext cx="1063138" cy="1047307"/>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ctr"/>
                <a:r>
                  <a:rPr lang="en-US" sz="1400">
                    <a:solidFill>
                      <a:srgbClr val="FFFFFF"/>
                    </a:solidFill>
                    <a:effectLst/>
                    <a:latin typeface="Montserrat" pitchFamily="2" charset="77"/>
                    <a:ea typeface="OpenSans-Light" panose="020B0606030504020204" pitchFamily="34" charset="0"/>
                  </a:rPr>
                  <a:t>5.</a:t>
                </a:r>
                <a:endParaRPr lang="fr-FR" sz="900">
                  <a:effectLst/>
                  <a:latin typeface="Open Sans Light" panose="020B0306030504020204" pitchFamily="34" charset="0"/>
                  <a:ea typeface="OpenSans-Light" panose="020B0606030504020204" pitchFamily="34" charset="0"/>
                </a:endParaRPr>
              </a:p>
              <a:p>
                <a:pPr algn="ctr"/>
                <a:r>
                  <a:rPr lang="en-US" sz="900" spc="-20">
                    <a:solidFill>
                      <a:srgbClr val="FFFFFF"/>
                    </a:solidFill>
                    <a:effectLst/>
                    <a:latin typeface="Montserrat" pitchFamily="2" charset="77"/>
                    <a:ea typeface="OpenSans-Light" panose="020B0606030504020204" pitchFamily="34" charset="0"/>
                  </a:rPr>
                  <a:t>Sharing </a:t>
                </a:r>
                <a:br>
                  <a:rPr lang="en-US" sz="900" spc="-20">
                    <a:solidFill>
                      <a:srgbClr val="FFFFFF"/>
                    </a:solidFill>
                    <a:effectLst/>
                    <a:latin typeface="Montserrat" pitchFamily="2" charset="77"/>
                    <a:ea typeface="OpenSans-Light" panose="020B0606030504020204" pitchFamily="34" charset="0"/>
                  </a:rPr>
                </a:br>
                <a:r>
                  <a:rPr lang="en-US" sz="900" spc="-20">
                    <a:solidFill>
                      <a:srgbClr val="FFFFFF"/>
                    </a:solidFill>
                    <a:effectLst/>
                    <a:latin typeface="Montserrat" pitchFamily="2" charset="77"/>
                    <a:ea typeface="OpenSans-Light" panose="020B0606030504020204" pitchFamily="34" charset="0"/>
                  </a:rPr>
                  <a:t>&amp;</a:t>
                </a:r>
                <a:br>
                  <a:rPr lang="en-US" sz="900" spc="-20">
                    <a:solidFill>
                      <a:srgbClr val="FFFFFF"/>
                    </a:solidFill>
                    <a:effectLst/>
                    <a:latin typeface="Montserrat" pitchFamily="2" charset="77"/>
                    <a:ea typeface="OpenSans-Light" panose="020B0606030504020204" pitchFamily="34" charset="0"/>
                  </a:rPr>
                </a:br>
                <a:r>
                  <a:rPr lang="en-US" sz="900" spc="-20">
                    <a:solidFill>
                      <a:srgbClr val="FFFFFF"/>
                    </a:solidFill>
                    <a:effectLst/>
                    <a:latin typeface="Montserrat" pitchFamily="2" charset="77"/>
                    <a:ea typeface="OpenSans-Light" panose="020B0606030504020204" pitchFamily="34" charset="0"/>
                  </a:rPr>
                  <a:t>taking action</a:t>
                </a:r>
                <a:endParaRPr lang="fr-FR" sz="900" spc="-20">
                  <a:effectLst/>
                  <a:latin typeface="Open Sans Light" panose="020B0306030504020204" pitchFamily="34" charset="0"/>
                  <a:ea typeface="OpenSans-Light" panose="020B0606030504020204" pitchFamily="34" charset="0"/>
                </a:endParaRPr>
              </a:p>
            </p:txBody>
          </p:sp>
          <p:sp>
            <p:nvSpPr>
              <p:cNvPr id="12" name="Zone de texte 54">
                <a:extLst>
                  <a:ext uri="{FF2B5EF4-FFF2-40B4-BE49-F238E27FC236}">
                    <a16:creationId xmlns:a16="http://schemas.microsoft.com/office/drawing/2014/main" id="{22895D2A-4ACA-9C4E-AE60-D106AC26D535}"/>
                  </a:ext>
                </a:extLst>
              </p:cNvPr>
              <p:cNvSpPr txBox="1"/>
              <p:nvPr/>
            </p:nvSpPr>
            <p:spPr>
              <a:xfrm>
                <a:off x="0" y="861237"/>
                <a:ext cx="1063138" cy="1047307"/>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a:solidFill>
                      <a:srgbClr val="FFFFFF"/>
                    </a:solidFill>
                    <a:effectLst/>
                    <a:latin typeface="Montserrat" pitchFamily="2" charset="77"/>
                    <a:ea typeface="OpenSans-Light" panose="020B0606030504020204" pitchFamily="34" charset="0"/>
                  </a:rPr>
                  <a:t>6.</a:t>
                </a:r>
                <a:endParaRPr lang="fr-FR" sz="900">
                  <a:effectLst/>
                  <a:latin typeface="Open Sans Light" panose="020B0306030504020204" pitchFamily="34" charset="0"/>
                  <a:ea typeface="OpenSans-Light" panose="020B0606030504020204" pitchFamily="34" charset="0"/>
                </a:endParaRPr>
              </a:p>
              <a:p>
                <a:pPr algn="ctr"/>
                <a:r>
                  <a:rPr lang="en-US" sz="900">
                    <a:solidFill>
                      <a:srgbClr val="FFFFFF"/>
                    </a:solidFill>
                    <a:effectLst/>
                    <a:latin typeface="Montserrat" pitchFamily="2" charset="77"/>
                    <a:ea typeface="OpenSans-Light" panose="020B0606030504020204" pitchFamily="34" charset="0"/>
                  </a:rPr>
                  <a:t>Closing </a:t>
                </a:r>
                <a:br>
                  <a:rPr lang="en-US" sz="900">
                    <a:solidFill>
                      <a:srgbClr val="FFFFFF"/>
                    </a:solidFill>
                    <a:effectLst/>
                    <a:latin typeface="Montserrat" pitchFamily="2" charset="77"/>
                    <a:ea typeface="OpenSans-Light" panose="020B0606030504020204" pitchFamily="34" charset="0"/>
                  </a:rPr>
                </a:br>
                <a:r>
                  <a:rPr lang="en-US" sz="900">
                    <a:solidFill>
                      <a:srgbClr val="FFFFFF"/>
                    </a:solidFill>
                    <a:effectLst/>
                    <a:latin typeface="Montserrat" pitchFamily="2" charset="77"/>
                    <a:ea typeface="OpenSans-Light" panose="020B0606030504020204" pitchFamily="34" charset="0"/>
                  </a:rPr>
                  <a:t>the loop</a:t>
                </a:r>
                <a:endParaRPr lang="fr-FR" sz="900">
                  <a:effectLst/>
                  <a:latin typeface="Open Sans Light" panose="020B0306030504020204" pitchFamily="34" charset="0"/>
                  <a:ea typeface="OpenSans-Light" panose="020B0606030504020204" pitchFamily="34" charset="0"/>
                </a:endParaRPr>
              </a:p>
            </p:txBody>
          </p:sp>
        </p:grpSp>
      </p:grpSp>
    </p:spTree>
    <p:extLst>
      <p:ext uri="{BB962C8B-B14F-4D97-AF65-F5344CB8AC3E}">
        <p14:creationId xmlns:p14="http://schemas.microsoft.com/office/powerpoint/2010/main" val="3438190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FB89BD5-4D70-F74F-BDF7-9DB0516D279F}"/>
              </a:ext>
            </a:extLst>
          </p:cNvPr>
          <p:cNvSpPr>
            <a:spLocks noGrp="1"/>
          </p:cNvSpPr>
          <p:nvPr>
            <p:ph type="title"/>
          </p:nvPr>
        </p:nvSpPr>
        <p:spPr>
          <a:xfrm>
            <a:off x="628650" y="537795"/>
            <a:ext cx="7886700" cy="590931"/>
          </a:xfrm>
        </p:spPr>
        <p:txBody>
          <a:bodyPr/>
          <a:lstStyle/>
          <a:p>
            <a:r>
              <a:rPr lang="fr-FR"/>
              <a:t>Step 3: Consolidating, reviewing </a:t>
            </a:r>
            <a:br>
              <a:rPr lang="fr-FR"/>
            </a:br>
            <a:r>
              <a:rPr lang="fr-FR"/>
              <a:t>and prioritising community feedback data </a:t>
            </a:r>
          </a:p>
        </p:txBody>
      </p:sp>
      <p:sp>
        <p:nvSpPr>
          <p:cNvPr id="5" name="Espace réservé du contenu 4">
            <a:extLst>
              <a:ext uri="{FF2B5EF4-FFF2-40B4-BE49-F238E27FC236}">
                <a16:creationId xmlns:a16="http://schemas.microsoft.com/office/drawing/2014/main" id="{40B731F0-FD96-144D-8D3A-907F83EA1170}"/>
              </a:ext>
            </a:extLst>
          </p:cNvPr>
          <p:cNvSpPr>
            <a:spLocks noGrp="1"/>
          </p:cNvSpPr>
          <p:nvPr>
            <p:ph idx="1"/>
          </p:nvPr>
        </p:nvSpPr>
        <p:spPr>
          <a:xfrm>
            <a:off x="628650" y="1369219"/>
            <a:ext cx="4767008" cy="3263504"/>
          </a:xfrm>
        </p:spPr>
        <p:txBody>
          <a:bodyPr/>
          <a:lstStyle/>
          <a:p>
            <a:r>
              <a:rPr lang="en-GB" dirty="0"/>
              <a:t>What does sensitive or critical feedback mean? </a:t>
            </a:r>
          </a:p>
          <a:p>
            <a:r>
              <a:rPr lang="en-GB" dirty="0"/>
              <a:t>Why would it need to be escalated to program teams or leadership quickly? </a:t>
            </a:r>
            <a:endParaRPr lang="en-US" dirty="0"/>
          </a:p>
          <a:p>
            <a:pPr marL="0" indent="0">
              <a:buNone/>
            </a:pPr>
            <a:endParaRPr lang="fr-FR" i="1" dirty="0"/>
          </a:p>
          <a:p>
            <a:pPr marL="0" indent="0">
              <a:buNone/>
            </a:pPr>
            <a:endParaRPr lang="fr-FR" i="1" dirty="0"/>
          </a:p>
          <a:p>
            <a:pPr marL="0" indent="0">
              <a:buNone/>
            </a:pPr>
            <a:endParaRPr lang="fr-FR" i="1" dirty="0"/>
          </a:p>
          <a:p>
            <a:pPr marL="0" indent="0">
              <a:buNone/>
            </a:pPr>
            <a:endParaRPr lang="fr-FR" i="1" dirty="0"/>
          </a:p>
          <a:p>
            <a:pPr marL="0" indent="0">
              <a:buNone/>
            </a:pPr>
            <a:endParaRPr lang="fr-FR" i="1" dirty="0"/>
          </a:p>
          <a:p>
            <a:pPr marL="0" indent="0">
              <a:buNone/>
            </a:pPr>
            <a:endParaRPr lang="fr-FR" i="1" dirty="0"/>
          </a:p>
          <a:p>
            <a:pPr marL="0" indent="0">
              <a:buNone/>
            </a:pPr>
            <a:endParaRPr lang="fr-FR" i="1" dirty="0"/>
          </a:p>
          <a:p>
            <a:pPr marL="0" indent="0">
              <a:buNone/>
            </a:pPr>
            <a:r>
              <a:rPr lang="fr-FR" i="1" dirty="0" err="1"/>
              <a:t>Refer</a:t>
            </a:r>
            <a:r>
              <a:rPr lang="fr-FR" i="1" dirty="0"/>
              <a:t> to Session 4.9 for </a:t>
            </a:r>
            <a:r>
              <a:rPr lang="fr-FR" i="1" dirty="0" err="1"/>
              <a:t>Steps</a:t>
            </a:r>
            <a:r>
              <a:rPr lang="fr-FR" i="1" dirty="0"/>
              <a:t> 1-2</a:t>
            </a:r>
          </a:p>
          <a:p>
            <a:pPr marL="0" indent="0">
              <a:buNone/>
            </a:pPr>
            <a:endParaRPr lang="fr-FR" i="1" dirty="0"/>
          </a:p>
        </p:txBody>
      </p:sp>
      <p:sp>
        <p:nvSpPr>
          <p:cNvPr id="6" name="Ellipse 5">
            <a:extLst>
              <a:ext uri="{FF2B5EF4-FFF2-40B4-BE49-F238E27FC236}">
                <a16:creationId xmlns:a16="http://schemas.microsoft.com/office/drawing/2014/main" id="{AA937E50-A5EA-8C4B-98D5-242A19B2DA2F}"/>
              </a:ext>
            </a:extLst>
          </p:cNvPr>
          <p:cNvSpPr/>
          <p:nvPr/>
        </p:nvSpPr>
        <p:spPr>
          <a:xfrm>
            <a:off x="7103356" y="367818"/>
            <a:ext cx="1584176" cy="1584176"/>
          </a:xfrm>
          <a:prstGeom prst="ellipse">
            <a:avLst/>
          </a:prstGeom>
          <a:solidFill>
            <a:srgbClr val="204669">
              <a:alpha val="10000"/>
            </a:srgbClr>
          </a:solidFill>
          <a:ln w="6350">
            <a:solidFill>
              <a:srgbClr val="2046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EB67D01C-67A7-1147-9859-341034D454BB}"/>
              </a:ext>
            </a:extLst>
          </p:cNvPr>
          <p:cNvPicPr>
            <a:picLocks noChangeAspect="1"/>
          </p:cNvPicPr>
          <p:nvPr/>
        </p:nvPicPr>
        <p:blipFill>
          <a:blip r:embed="rId3"/>
          <a:stretch>
            <a:fillRect/>
          </a:stretch>
        </p:blipFill>
        <p:spPr>
          <a:xfrm>
            <a:off x="7456626" y="627534"/>
            <a:ext cx="807638" cy="1093266"/>
          </a:xfrm>
          <a:prstGeom prst="rect">
            <a:avLst/>
          </a:prstGeom>
        </p:spPr>
      </p:pic>
    </p:spTree>
    <p:extLst>
      <p:ext uri="{BB962C8B-B14F-4D97-AF65-F5344CB8AC3E}">
        <p14:creationId xmlns:p14="http://schemas.microsoft.com/office/powerpoint/2010/main" val="1243473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FB89BD5-4D70-F74F-BDF7-9DB0516D279F}"/>
              </a:ext>
            </a:extLst>
          </p:cNvPr>
          <p:cNvSpPr>
            <a:spLocks noGrp="1"/>
          </p:cNvSpPr>
          <p:nvPr>
            <p:ph type="title"/>
          </p:nvPr>
        </p:nvSpPr>
        <p:spPr>
          <a:xfrm>
            <a:off x="628650" y="537795"/>
            <a:ext cx="7886700" cy="590931"/>
          </a:xfrm>
        </p:spPr>
        <p:txBody>
          <a:bodyPr/>
          <a:lstStyle/>
          <a:p>
            <a:r>
              <a:rPr lang="fr-FR"/>
              <a:t>Step 3: Consolidating, reviewing </a:t>
            </a:r>
            <a:br>
              <a:rPr lang="fr-FR"/>
            </a:br>
            <a:r>
              <a:rPr lang="fr-FR"/>
              <a:t>and prioritising community feedback data </a:t>
            </a:r>
          </a:p>
        </p:txBody>
      </p:sp>
      <p:pic>
        <p:nvPicPr>
          <p:cNvPr id="17" name="Image 16">
            <a:extLst>
              <a:ext uri="{FF2B5EF4-FFF2-40B4-BE49-F238E27FC236}">
                <a16:creationId xmlns:a16="http://schemas.microsoft.com/office/drawing/2014/main" id="{E2139DA7-EE66-0548-9B7D-F9CA69CEA388}"/>
              </a:ext>
            </a:extLst>
          </p:cNvPr>
          <p:cNvPicPr>
            <a:picLocks noChangeAspect="1"/>
          </p:cNvPicPr>
          <p:nvPr/>
        </p:nvPicPr>
        <p:blipFill>
          <a:blip r:embed="rId3"/>
          <a:srcRect/>
          <a:stretch/>
        </p:blipFill>
        <p:spPr>
          <a:xfrm>
            <a:off x="863430" y="1270388"/>
            <a:ext cx="7475663" cy="3403554"/>
          </a:xfrm>
          <a:prstGeom prst="rect">
            <a:avLst/>
          </a:prstGeom>
        </p:spPr>
      </p:pic>
      <p:sp>
        <p:nvSpPr>
          <p:cNvPr id="11" name="Rectangle : coins arrondis 4">
            <a:extLst>
              <a:ext uri="{FF2B5EF4-FFF2-40B4-BE49-F238E27FC236}">
                <a16:creationId xmlns:a16="http://schemas.microsoft.com/office/drawing/2014/main" id="{CDA43FFA-FCF4-F04A-B517-1FF55FFADBCF}"/>
              </a:ext>
            </a:extLst>
          </p:cNvPr>
          <p:cNvSpPr txBox="1"/>
          <p:nvPr/>
        </p:nvSpPr>
        <p:spPr>
          <a:xfrm>
            <a:off x="1377683" y="1764204"/>
            <a:ext cx="2698727" cy="5401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spAutoFit/>
          </a:bodyPr>
          <a:lstStyle/>
          <a:p>
            <a:pPr lvl="0" algn="l" defTabSz="1066800">
              <a:lnSpc>
                <a:spcPct val="90000"/>
              </a:lnSpc>
              <a:spcBef>
                <a:spcPct val="0"/>
              </a:spcBef>
            </a:pPr>
            <a:r>
              <a:rPr lang="en-US" sz="1200" b="1" kern="1200" dirty="0">
                <a:solidFill>
                  <a:srgbClr val="2F9C67"/>
                </a:solidFill>
                <a:latin typeface="Montserrat" pitchFamily="2" charset="77"/>
              </a:rPr>
              <a:t>SENSITIVE FEEDBACK</a:t>
            </a:r>
          </a:p>
          <a:p>
            <a:pPr marL="0" lvl="1" algn="l" defTabSz="800100">
              <a:lnSpc>
                <a:spcPct val="90000"/>
              </a:lnSpc>
              <a:spcBef>
                <a:spcPct val="0"/>
              </a:spcBef>
              <a:spcAft>
                <a:spcPct val="15000"/>
              </a:spcAft>
            </a:pPr>
            <a:r>
              <a:rPr lang="en-US" sz="900" kern="1200" dirty="0">
                <a:solidFill>
                  <a:srgbClr val="2F9C67"/>
                </a:solidFill>
                <a:latin typeface="Open Sans Light" panose="020B0306030504020204" pitchFamily="34" charset="0"/>
                <a:ea typeface="Open Sans Light" panose="020B0306030504020204" pitchFamily="34" charset="0"/>
                <a:cs typeface="Open Sans Light" panose="020B0306030504020204" pitchFamily="34" charset="0"/>
              </a:rPr>
              <a:t>Any information that can put the person sharing it or other people linked to it at risk and needs to be handled with care</a:t>
            </a:r>
          </a:p>
        </p:txBody>
      </p:sp>
      <p:sp>
        <p:nvSpPr>
          <p:cNvPr id="13" name="Rectangle : coins arrondis 4">
            <a:extLst>
              <a:ext uri="{FF2B5EF4-FFF2-40B4-BE49-F238E27FC236}">
                <a16:creationId xmlns:a16="http://schemas.microsoft.com/office/drawing/2014/main" id="{364C6032-2795-BA47-A2FC-06CC6BE1037A}"/>
              </a:ext>
            </a:extLst>
          </p:cNvPr>
          <p:cNvSpPr txBox="1"/>
          <p:nvPr/>
        </p:nvSpPr>
        <p:spPr>
          <a:xfrm>
            <a:off x="5746384" y="2725136"/>
            <a:ext cx="2252871" cy="4154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spAutoFit/>
          </a:bodyPr>
          <a:lstStyle/>
          <a:p>
            <a:pPr lvl="0" defTabSz="1066800">
              <a:lnSpc>
                <a:spcPct val="90000"/>
              </a:lnSpc>
              <a:spcBef>
                <a:spcPct val="0"/>
              </a:spcBef>
            </a:pPr>
            <a:r>
              <a:rPr lang="en-US" sz="1200" b="1" dirty="0">
                <a:solidFill>
                  <a:srgbClr val="2F9C67"/>
                </a:solidFill>
                <a:latin typeface="Montserrat" pitchFamily="2" charset="77"/>
              </a:rPr>
              <a:t>CRITICAL FEEDBACK</a:t>
            </a:r>
          </a:p>
          <a:p>
            <a:pPr marL="0" lvl="1" defTabSz="800100">
              <a:lnSpc>
                <a:spcPct val="90000"/>
              </a:lnSpc>
              <a:spcBef>
                <a:spcPct val="0"/>
              </a:spcBef>
              <a:spcAft>
                <a:spcPct val="15000"/>
              </a:spcAft>
            </a:pPr>
            <a:r>
              <a:rPr lang="en-US" sz="900" dirty="0">
                <a:solidFill>
                  <a:srgbClr val="2F9C67"/>
                </a:solidFill>
                <a:latin typeface="Open Sans Light" panose="020B0306030504020204" pitchFamily="34" charset="0"/>
                <a:ea typeface="Open Sans Light" panose="020B0306030504020204" pitchFamily="34" charset="0"/>
                <a:cs typeface="Open Sans Light" panose="020B0306030504020204" pitchFamily="34" charset="0"/>
              </a:rPr>
              <a:t>Any feedback that requires urgent/timely follow-up but is not sensitive in nature</a:t>
            </a:r>
          </a:p>
        </p:txBody>
      </p:sp>
      <p:sp>
        <p:nvSpPr>
          <p:cNvPr id="15" name="Rectangle : coins arrondis 4">
            <a:extLst>
              <a:ext uri="{FF2B5EF4-FFF2-40B4-BE49-F238E27FC236}">
                <a16:creationId xmlns:a16="http://schemas.microsoft.com/office/drawing/2014/main" id="{E49315C3-477C-6444-BFB4-B28718A6C349}"/>
              </a:ext>
            </a:extLst>
          </p:cNvPr>
          <p:cNvSpPr txBox="1"/>
          <p:nvPr/>
        </p:nvSpPr>
        <p:spPr>
          <a:xfrm>
            <a:off x="1207566" y="3531455"/>
            <a:ext cx="2156867" cy="6647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spAutoFit/>
          </a:bodyPr>
          <a:lstStyle/>
          <a:p>
            <a:pPr defTabSz="1066800">
              <a:lnSpc>
                <a:spcPct val="90000"/>
              </a:lnSpc>
              <a:spcBef>
                <a:spcPct val="0"/>
              </a:spcBef>
            </a:pPr>
            <a:r>
              <a:rPr lang="en-US" sz="1200" b="1" dirty="0">
                <a:solidFill>
                  <a:srgbClr val="2F9C67"/>
                </a:solidFill>
                <a:latin typeface="Montserrat" pitchFamily="2" charset="77"/>
              </a:rPr>
              <a:t>ROUTINE FEEDBACK</a:t>
            </a:r>
          </a:p>
          <a:p>
            <a:pPr marL="0" lvl="1" defTabSz="800100">
              <a:lnSpc>
                <a:spcPct val="90000"/>
              </a:lnSpc>
              <a:spcBef>
                <a:spcPct val="0"/>
              </a:spcBef>
              <a:spcAft>
                <a:spcPct val="15000"/>
              </a:spcAft>
            </a:pPr>
            <a:r>
              <a:rPr lang="en-US" sz="900" dirty="0">
                <a:solidFill>
                  <a:srgbClr val="2F9C67"/>
                </a:solidFill>
                <a:latin typeface="Open Sans Light" panose="020B0306030504020204" pitchFamily="34" charset="0"/>
                <a:ea typeface="Open Sans Light" panose="020B0306030504020204" pitchFamily="34" charset="0"/>
                <a:cs typeface="Open Sans Light" panose="020B0306030504020204" pitchFamily="34" charset="0"/>
              </a:rPr>
              <a:t>Any feedback that does not require an urgent response and can be incorporated into routine feedback collection, analysis, action, and response cycles</a:t>
            </a:r>
          </a:p>
        </p:txBody>
      </p:sp>
    </p:spTree>
    <p:extLst>
      <p:ext uri="{BB962C8B-B14F-4D97-AF65-F5344CB8AC3E}">
        <p14:creationId xmlns:p14="http://schemas.microsoft.com/office/powerpoint/2010/main" val="106976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76EFB0B-6056-5C45-BACB-AE0F6D2AE847}"/>
              </a:ext>
            </a:extLst>
          </p:cNvPr>
          <p:cNvSpPr>
            <a:spLocks noGrp="1"/>
          </p:cNvSpPr>
          <p:nvPr>
            <p:ph type="title"/>
          </p:nvPr>
        </p:nvSpPr>
        <p:spPr>
          <a:xfrm>
            <a:off x="628650" y="537795"/>
            <a:ext cx="7886700" cy="840230"/>
          </a:xfrm>
        </p:spPr>
        <p:txBody>
          <a:bodyPr/>
          <a:lstStyle/>
          <a:p>
            <a:r>
              <a:rPr lang="fr-FR"/>
              <a:t>Step 3: Consolidating, reviewing </a:t>
            </a:r>
            <a:br>
              <a:rPr lang="fr-FR"/>
            </a:br>
            <a:r>
              <a:rPr lang="fr-FR"/>
              <a:t>and prioritising community feedback data </a:t>
            </a:r>
            <a:br>
              <a:rPr lang="fr-FR"/>
            </a:br>
            <a:endParaRPr lang="fr-FR"/>
          </a:p>
        </p:txBody>
      </p:sp>
      <p:sp>
        <p:nvSpPr>
          <p:cNvPr id="5" name="Espace réservé du contenu 4">
            <a:extLst>
              <a:ext uri="{FF2B5EF4-FFF2-40B4-BE49-F238E27FC236}">
                <a16:creationId xmlns:a16="http://schemas.microsoft.com/office/drawing/2014/main" id="{2FEDC317-51B9-8B4A-B006-F30B715CC367}"/>
              </a:ext>
            </a:extLst>
          </p:cNvPr>
          <p:cNvSpPr>
            <a:spLocks noGrp="1"/>
          </p:cNvSpPr>
          <p:nvPr>
            <p:ph idx="1"/>
          </p:nvPr>
        </p:nvSpPr>
        <p:spPr>
          <a:xfrm>
            <a:off x="628650" y="1369219"/>
            <a:ext cx="5595505" cy="3263504"/>
          </a:xfrm>
        </p:spPr>
        <p:txBody>
          <a:bodyPr>
            <a:normAutofit/>
          </a:bodyPr>
          <a:lstStyle/>
          <a:p>
            <a:pPr marL="0" indent="0">
              <a:buNone/>
            </a:pPr>
            <a:r>
              <a:rPr lang="fr-FR" b="1">
                <a:solidFill>
                  <a:srgbClr val="204669"/>
                </a:solidFill>
                <a:latin typeface="Open Sans" panose="020B0606030504020204" pitchFamily="34" charset="0"/>
                <a:ea typeface="Open Sans" panose="020B0606030504020204" pitchFamily="34" charset="0"/>
                <a:cs typeface="Open Sans" panose="020B0606030504020204" pitchFamily="34" charset="0"/>
              </a:rPr>
              <a:t>A) Consolidate the feedback</a:t>
            </a:r>
          </a:p>
          <a:p>
            <a:pPr marL="0" indent="0">
              <a:buNone/>
            </a:pPr>
            <a:r>
              <a:rPr lang="fr-FR"/>
              <a:t>Gather and organise the feedback into one place as soon as you can after collection</a:t>
            </a:r>
          </a:p>
          <a:p>
            <a:pPr marL="0" indent="0">
              <a:buNone/>
            </a:pPr>
            <a:r>
              <a:rPr lang="fr-FR"/>
              <a:t>Examples: </a:t>
            </a:r>
          </a:p>
          <a:p>
            <a:r>
              <a:rPr lang="fr-FR"/>
              <a:t>Type feedback into a logbook or common database</a:t>
            </a:r>
          </a:p>
          <a:p>
            <a:r>
              <a:rPr lang="fr-FR"/>
              <a:t>Discuss feedback verbally in a meeting</a:t>
            </a:r>
          </a:p>
          <a:p>
            <a:r>
              <a:rPr lang="fr-FR"/>
              <a:t>Write up notes and data collection forms</a:t>
            </a:r>
          </a:p>
          <a:p>
            <a:endParaRPr lang="fr-FR"/>
          </a:p>
        </p:txBody>
      </p:sp>
    </p:spTree>
    <p:extLst>
      <p:ext uri="{BB962C8B-B14F-4D97-AF65-F5344CB8AC3E}">
        <p14:creationId xmlns:p14="http://schemas.microsoft.com/office/powerpoint/2010/main" val="1672843003"/>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1981</TotalTime>
  <Words>4754</Words>
  <Application>Microsoft Macintosh PowerPoint</Application>
  <PresentationFormat>On-screen Show (16:9)</PresentationFormat>
  <Paragraphs>377</Paragraphs>
  <Slides>22</Slides>
  <Notes>21</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22</vt:i4>
      </vt:variant>
    </vt:vector>
  </HeadingPairs>
  <TitlesOfParts>
    <vt:vector size="38" baseType="lpstr">
      <vt:lpstr>Arial</vt:lpstr>
      <vt:lpstr>Calibri</vt:lpstr>
      <vt:lpstr>Calibri Light</vt:lpstr>
      <vt:lpstr>Montserrat</vt:lpstr>
      <vt:lpstr>Montserrat Light</vt:lpstr>
      <vt:lpstr>Montserrat Medium</vt:lpstr>
      <vt:lpstr>Montserrat SemiBold</vt:lpstr>
      <vt:lpstr>Open Sans</vt:lpstr>
      <vt:lpstr>Open Sans Light</vt:lpstr>
      <vt:lpstr>Open Sans Semibold</vt:lpstr>
      <vt:lpstr>OpenSans-Light</vt:lpstr>
      <vt:lpstr>Symbol</vt:lpstr>
      <vt:lpstr>Times New Roman</vt:lpstr>
      <vt:lpstr>Wingdings</vt:lpstr>
      <vt:lpstr>Thème Office</vt:lpstr>
      <vt:lpstr>Conception personnalisée</vt:lpstr>
      <vt:lpstr>PowerPoint Presentation</vt:lpstr>
      <vt:lpstr>LEARNING OUTCOMES</vt:lpstr>
      <vt:lpstr>Key questions in social science research</vt:lpstr>
      <vt:lpstr>Community feedback</vt:lpstr>
      <vt:lpstr>Case example </vt:lpstr>
      <vt:lpstr>Community feedback cycle</vt:lpstr>
      <vt:lpstr>Step 3: Consolidating, reviewing  and prioritising community feedback data </vt:lpstr>
      <vt:lpstr>Step 3: Consolidating, reviewing  and prioritising community feedback data </vt:lpstr>
      <vt:lpstr>Step 3: Consolidating, reviewing  and prioritising community feedback data  </vt:lpstr>
      <vt:lpstr>Step 3: Consolidating, reviewing  and prioritising community feedback data  </vt:lpstr>
      <vt:lpstr>Step 3: Consolidating, reviewing  and prioritising community feedback data  </vt:lpstr>
      <vt:lpstr>Step 3: Consolidating, reviewing  and prioritising community feedback data  </vt:lpstr>
      <vt:lpstr>Step 4: Analysing community feedback  </vt:lpstr>
      <vt:lpstr>Step 4: Analysing community feedback  </vt:lpstr>
      <vt:lpstr>Step 4: Analysing community feedback  </vt:lpstr>
      <vt:lpstr>Step 4: Analysing community feedback  </vt:lpstr>
      <vt:lpstr>Step 4: Analysing community feedback  </vt:lpstr>
      <vt:lpstr>GROUP exercise</vt:lpstr>
      <vt:lpstr>Step 4: Analysing community feedback  </vt:lpstr>
      <vt:lpstr>GROUP exercise</vt:lpstr>
      <vt:lpstr>Summary</vt:lpstr>
      <vt:lpstr>Summary</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 </cp:lastModifiedBy>
  <cp:revision>63</cp:revision>
  <cp:lastPrinted>2022-03-21T12:05:02Z</cp:lastPrinted>
  <dcterms:created xsi:type="dcterms:W3CDTF">2022-03-21T09:09:42Z</dcterms:created>
  <dcterms:modified xsi:type="dcterms:W3CDTF">2022-05-16T12:09:12Z</dcterms:modified>
</cp:coreProperties>
</file>