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93_94947F42.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7" r:id="rId3"/>
    <p:sldId id="259" r:id="rId4"/>
    <p:sldId id="287"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3" r:id="rId19"/>
    <p:sldId id="414" r:id="rId20"/>
    <p:sldId id="415" r:id="rId21"/>
    <p:sldId id="416" r:id="rId22"/>
    <p:sldId id="420" r:id="rId23"/>
    <p:sldId id="421" r:id="rId24"/>
    <p:sldId id="422" r:id="rId25"/>
    <p:sldId id="423" r:id="rId26"/>
    <p:sldId id="417" r:id="rId27"/>
    <p:sldId id="418" r:id="rId28"/>
    <p:sldId id="419" r:id="rId29"/>
    <p:sldId id="424" r:id="rId30"/>
    <p:sldId id="425" r:id="rId31"/>
    <p:sldId id="426" r:id="rId32"/>
    <p:sldId id="398" r:id="rId33"/>
    <p:sldId id="427"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3" userDrawn="1">
          <p15:clr>
            <a:srgbClr val="A4A3A4"/>
          </p15:clr>
        </p15:guide>
        <p15:guide id="2" pos="4626" userDrawn="1">
          <p15:clr>
            <a:srgbClr val="A4A3A4"/>
          </p15:clr>
        </p15:guide>
        <p15:guide id="3" orient="horz" pos="758" userDrawn="1">
          <p15:clr>
            <a:srgbClr val="A4A3A4"/>
          </p15:clr>
        </p15:guide>
        <p15:guide id="4" orient="horz" pos="2663" userDrawn="1">
          <p15:clr>
            <a:srgbClr val="A4A3A4"/>
          </p15:clr>
        </p15:guide>
        <p15:guide id="5" pos="544" userDrawn="1">
          <p15:clr>
            <a:srgbClr val="A4A3A4"/>
          </p15:clr>
        </p15:guide>
        <p15:guide id="6" pos="34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0C36D2-7A6D-E4F0-5F89-42CC25BF1B7B}" name="Viv Walz" initials="VW" userId="ad34ef78dcdc91a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C67"/>
    <a:srgbClr val="204669"/>
    <a:srgbClr val="7B6A67"/>
    <a:srgbClr val="E4E6ED"/>
    <a:srgbClr val="EEF5EF"/>
    <a:srgbClr val="EEECEB"/>
    <a:srgbClr val="FCCF9E"/>
    <a:srgbClr val="D90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69C57-61A4-40D5-80D3-E8C83C6878EB}" v="3" dt="2022-08-16T02:19:11.0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67"/>
    <p:restoredTop sz="81880"/>
  </p:normalViewPr>
  <p:slideViewPr>
    <p:cSldViewPr snapToGrid="0" snapToObjects="1" showGuides="1">
      <p:cViewPr varScale="1">
        <p:scale>
          <a:sx n="108" d="100"/>
          <a:sy n="108" d="100"/>
        </p:scale>
        <p:origin x="1200" y="184"/>
      </p:cViewPr>
      <p:guideLst>
        <p:guide orient="horz" pos="1053"/>
        <p:guide pos="4626"/>
        <p:guide orient="horz" pos="758"/>
        <p:guide orient="horz" pos="2663"/>
        <p:guide pos="544"/>
        <p:guide pos="34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 Walz" userId="ad34ef78dcdc91a4" providerId="LiveId" clId="{4AA69C57-61A4-40D5-80D3-E8C83C6878EB}"/>
    <pc:docChg chg="undo custSel modSld sldOrd">
      <pc:chgData name="Viv Walz" userId="ad34ef78dcdc91a4" providerId="LiveId" clId="{4AA69C57-61A4-40D5-80D3-E8C83C6878EB}" dt="2022-08-16T02:20:31.187" v="1655" actId="1076"/>
      <pc:docMkLst>
        <pc:docMk/>
      </pc:docMkLst>
      <pc:sldChg chg="modSp mod modNotesTx">
        <pc:chgData name="Viv Walz" userId="ad34ef78dcdc91a4" providerId="LiveId" clId="{4AA69C57-61A4-40D5-80D3-E8C83C6878EB}" dt="2022-08-15T02:24:37.521" v="1617" actId="20577"/>
        <pc:sldMkLst>
          <pc:docMk/>
          <pc:sldMk cId="209906335" sldId="398"/>
        </pc:sldMkLst>
        <pc:spChg chg="mod">
          <ac:chgData name="Viv Walz" userId="ad34ef78dcdc91a4" providerId="LiveId" clId="{4AA69C57-61A4-40D5-80D3-E8C83C6878EB}" dt="2022-08-14T18:58:56.930" v="1435" actId="20577"/>
          <ac:spMkLst>
            <pc:docMk/>
            <pc:sldMk cId="209906335" sldId="398"/>
            <ac:spMk id="3" creationId="{0AABB306-0B6C-8E40-9375-8A103765A968}"/>
          </ac:spMkLst>
        </pc:spChg>
      </pc:sldChg>
      <pc:sldChg chg="modNotesTx">
        <pc:chgData name="Viv Walz" userId="ad34ef78dcdc91a4" providerId="LiveId" clId="{4AA69C57-61A4-40D5-80D3-E8C83C6878EB}" dt="2022-08-14T18:25:27.994" v="7"/>
        <pc:sldMkLst>
          <pc:docMk/>
          <pc:sldMk cId="289897487" sldId="400"/>
        </pc:sldMkLst>
      </pc:sldChg>
      <pc:sldChg chg="modSp mod modNotesTx">
        <pc:chgData name="Viv Walz" userId="ad34ef78dcdc91a4" providerId="LiveId" clId="{4AA69C57-61A4-40D5-80D3-E8C83C6878EB}" dt="2022-08-14T18:27:59.753" v="23" actId="2711"/>
        <pc:sldMkLst>
          <pc:docMk/>
          <pc:sldMk cId="4069790522" sldId="401"/>
        </pc:sldMkLst>
        <pc:spChg chg="mod">
          <ac:chgData name="Viv Walz" userId="ad34ef78dcdc91a4" providerId="LiveId" clId="{4AA69C57-61A4-40D5-80D3-E8C83C6878EB}" dt="2022-08-14T18:27:59.753" v="23" actId="2711"/>
          <ac:spMkLst>
            <pc:docMk/>
            <pc:sldMk cId="4069790522" sldId="401"/>
            <ac:spMk id="4" creationId="{B53FAC49-B86E-EF4C-ACA1-7CEDCCA1D6F7}"/>
          </ac:spMkLst>
        </pc:spChg>
      </pc:sldChg>
      <pc:sldChg chg="addSp delSp modSp mod addCm modNotesTx">
        <pc:chgData name="Viv Walz" userId="ad34ef78dcdc91a4" providerId="LiveId" clId="{4AA69C57-61A4-40D5-80D3-E8C83C6878EB}" dt="2022-08-14T18:47:13.241" v="897" actId="20577"/>
        <pc:sldMkLst>
          <pc:docMk/>
          <pc:sldMk cId="2492759874" sldId="403"/>
        </pc:sldMkLst>
        <pc:spChg chg="mod">
          <ac:chgData name="Viv Walz" userId="ad34ef78dcdc91a4" providerId="LiveId" clId="{4AA69C57-61A4-40D5-80D3-E8C83C6878EB}" dt="2022-08-14T18:46:32.299" v="827" actId="20577"/>
          <ac:spMkLst>
            <pc:docMk/>
            <pc:sldMk cId="2492759874" sldId="403"/>
            <ac:spMk id="3" creationId="{452186BB-C598-454A-A4A6-D863024413A0}"/>
          </ac:spMkLst>
        </pc:spChg>
        <pc:spChg chg="mod">
          <ac:chgData name="Viv Walz" userId="ad34ef78dcdc91a4" providerId="LiveId" clId="{4AA69C57-61A4-40D5-80D3-E8C83C6878EB}" dt="2022-08-14T18:29:22.916" v="63" actId="20577"/>
          <ac:spMkLst>
            <pc:docMk/>
            <pc:sldMk cId="2492759874" sldId="403"/>
            <ac:spMk id="7" creationId="{634F1CA3-6F48-894A-B43D-12F2D41B8D91}"/>
          </ac:spMkLst>
        </pc:spChg>
        <pc:spChg chg="mod">
          <ac:chgData name="Viv Walz" userId="ad34ef78dcdc91a4" providerId="LiveId" clId="{4AA69C57-61A4-40D5-80D3-E8C83C6878EB}" dt="2022-08-14T18:29:31.212" v="84" actId="20577"/>
          <ac:spMkLst>
            <pc:docMk/>
            <pc:sldMk cId="2492759874" sldId="403"/>
            <ac:spMk id="8" creationId="{3162A889-6A20-D347-A206-78B044DC892F}"/>
          </ac:spMkLst>
        </pc:spChg>
        <pc:spChg chg="mod">
          <ac:chgData name="Viv Walz" userId="ad34ef78dcdc91a4" providerId="LiveId" clId="{4AA69C57-61A4-40D5-80D3-E8C83C6878EB}" dt="2022-08-14T18:29:39.506" v="105" actId="20577"/>
          <ac:spMkLst>
            <pc:docMk/>
            <pc:sldMk cId="2492759874" sldId="403"/>
            <ac:spMk id="9" creationId="{BE82D8E7-A2FD-0744-918D-9DA8A88B6455}"/>
          </ac:spMkLst>
        </pc:spChg>
        <pc:spChg chg="mod">
          <ac:chgData name="Viv Walz" userId="ad34ef78dcdc91a4" providerId="LiveId" clId="{4AA69C57-61A4-40D5-80D3-E8C83C6878EB}" dt="2022-08-14T18:29:50.756" v="135" actId="20577"/>
          <ac:spMkLst>
            <pc:docMk/>
            <pc:sldMk cId="2492759874" sldId="403"/>
            <ac:spMk id="10" creationId="{25433967-859F-C74F-8E1A-59B84EE96B30}"/>
          </ac:spMkLst>
        </pc:spChg>
        <pc:spChg chg="mod">
          <ac:chgData name="Viv Walz" userId="ad34ef78dcdc91a4" providerId="LiveId" clId="{4AA69C57-61A4-40D5-80D3-E8C83C6878EB}" dt="2022-08-14T18:30:00.792" v="151" actId="20577"/>
          <ac:spMkLst>
            <pc:docMk/>
            <pc:sldMk cId="2492759874" sldId="403"/>
            <ac:spMk id="11" creationId="{2A90E6EB-387A-D344-A59C-48B99CB8208D}"/>
          </ac:spMkLst>
        </pc:spChg>
        <pc:spChg chg="mod">
          <ac:chgData name="Viv Walz" userId="ad34ef78dcdc91a4" providerId="LiveId" clId="{4AA69C57-61A4-40D5-80D3-E8C83C6878EB}" dt="2022-08-14T18:30:14.945" v="187" actId="20577"/>
          <ac:spMkLst>
            <pc:docMk/>
            <pc:sldMk cId="2492759874" sldId="403"/>
            <ac:spMk id="12" creationId="{22895D2A-4ACA-9C4E-AE60-D106AC26D535}"/>
          </ac:spMkLst>
        </pc:spChg>
        <pc:spChg chg="add mod">
          <ac:chgData name="Viv Walz" userId="ad34ef78dcdc91a4" providerId="LiveId" clId="{4AA69C57-61A4-40D5-80D3-E8C83C6878EB}" dt="2022-08-14T18:29:15.003" v="30"/>
          <ac:spMkLst>
            <pc:docMk/>
            <pc:sldMk cId="2492759874" sldId="403"/>
            <ac:spMk id="16" creationId="{2CCF351A-B821-A358-1D97-5DC1975C9983}"/>
          </ac:spMkLst>
        </pc:spChg>
        <pc:spChg chg="add mod">
          <ac:chgData name="Viv Walz" userId="ad34ef78dcdc91a4" providerId="LiveId" clId="{4AA69C57-61A4-40D5-80D3-E8C83C6878EB}" dt="2022-08-14T18:29:15.003" v="30"/>
          <ac:spMkLst>
            <pc:docMk/>
            <pc:sldMk cId="2492759874" sldId="403"/>
            <ac:spMk id="17" creationId="{2C5F6BA1-F10B-1ABF-5DC2-94AB917D9E10}"/>
          </ac:spMkLst>
        </pc:spChg>
        <pc:spChg chg="add mod">
          <ac:chgData name="Viv Walz" userId="ad34ef78dcdc91a4" providerId="LiveId" clId="{4AA69C57-61A4-40D5-80D3-E8C83C6878EB}" dt="2022-08-14T18:29:15.003" v="30"/>
          <ac:spMkLst>
            <pc:docMk/>
            <pc:sldMk cId="2492759874" sldId="403"/>
            <ac:spMk id="18" creationId="{2291DC75-7913-DF8B-0328-42F9D16B2796}"/>
          </ac:spMkLst>
        </pc:spChg>
        <pc:spChg chg="add mod">
          <ac:chgData name="Viv Walz" userId="ad34ef78dcdc91a4" providerId="LiveId" clId="{4AA69C57-61A4-40D5-80D3-E8C83C6878EB}" dt="2022-08-14T18:29:15.003" v="30"/>
          <ac:spMkLst>
            <pc:docMk/>
            <pc:sldMk cId="2492759874" sldId="403"/>
            <ac:spMk id="19" creationId="{7D7DDD5B-EBD9-6053-F510-E806ECDF348A}"/>
          </ac:spMkLst>
        </pc:spChg>
        <pc:spChg chg="add mod">
          <ac:chgData name="Viv Walz" userId="ad34ef78dcdc91a4" providerId="LiveId" clId="{4AA69C57-61A4-40D5-80D3-E8C83C6878EB}" dt="2022-08-14T18:29:15.003" v="30"/>
          <ac:spMkLst>
            <pc:docMk/>
            <pc:sldMk cId="2492759874" sldId="403"/>
            <ac:spMk id="20" creationId="{C9B44687-6CA9-4E6E-9BA9-0D6DDACFF10E}"/>
          </ac:spMkLst>
        </pc:spChg>
        <pc:spChg chg="add mod">
          <ac:chgData name="Viv Walz" userId="ad34ef78dcdc91a4" providerId="LiveId" clId="{4AA69C57-61A4-40D5-80D3-E8C83C6878EB}" dt="2022-08-14T18:29:15.003" v="30"/>
          <ac:spMkLst>
            <pc:docMk/>
            <pc:sldMk cId="2492759874" sldId="403"/>
            <ac:spMk id="21" creationId="{2F065B4F-1B24-1BD0-738C-16CB4D3F46FE}"/>
          </ac:spMkLst>
        </pc:spChg>
        <pc:grpChg chg="add del">
          <ac:chgData name="Viv Walz" userId="ad34ef78dcdc91a4" providerId="LiveId" clId="{4AA69C57-61A4-40D5-80D3-E8C83C6878EB}" dt="2022-08-14T18:29:15.587" v="31" actId="478"/>
          <ac:grpSpMkLst>
            <pc:docMk/>
            <pc:sldMk cId="2492759874" sldId="403"/>
            <ac:grpSpMk id="4" creationId="{D8DAAFAE-8F4C-1A47-8C37-CDA59D944BC9}"/>
          </ac:grpSpMkLst>
        </pc:grpChg>
        <pc:grpChg chg="add mod">
          <ac:chgData name="Viv Walz" userId="ad34ef78dcdc91a4" providerId="LiveId" clId="{4AA69C57-61A4-40D5-80D3-E8C83C6878EB}" dt="2022-08-14T18:29:15.003" v="30"/>
          <ac:grpSpMkLst>
            <pc:docMk/>
            <pc:sldMk cId="2492759874" sldId="403"/>
            <ac:grpSpMk id="13" creationId="{2303E93A-84C7-A28F-29CA-96AB508F54CA}"/>
          </ac:grpSpMkLst>
        </pc:grpChg>
        <pc:grpChg chg="add mod">
          <ac:chgData name="Viv Walz" userId="ad34ef78dcdc91a4" providerId="LiveId" clId="{4AA69C57-61A4-40D5-80D3-E8C83C6878EB}" dt="2022-08-14T18:29:15.003" v="30"/>
          <ac:grpSpMkLst>
            <pc:docMk/>
            <pc:sldMk cId="2492759874" sldId="403"/>
            <ac:grpSpMk id="15" creationId="{AE805FB5-C053-8354-CD52-05AA0614FED8}"/>
          </ac:grpSpMkLst>
        </pc:grpChg>
        <pc:picChg chg="add mod">
          <ac:chgData name="Viv Walz" userId="ad34ef78dcdc91a4" providerId="LiveId" clId="{4AA69C57-61A4-40D5-80D3-E8C83C6878EB}" dt="2022-08-14T18:29:15.003" v="30"/>
          <ac:picMkLst>
            <pc:docMk/>
            <pc:sldMk cId="2492759874" sldId="403"/>
            <ac:picMk id="14" creationId="{72F2A864-5D8E-50DF-726F-52B7D002D683}"/>
          </ac:picMkLst>
        </pc:picChg>
      </pc:sldChg>
      <pc:sldChg chg="addSp delSp modSp mod modNotesTx">
        <pc:chgData name="Viv Walz" userId="ad34ef78dcdc91a4" providerId="LiveId" clId="{4AA69C57-61A4-40D5-80D3-E8C83C6878EB}" dt="2022-08-16T02:20:31.187" v="1655" actId="1076"/>
        <pc:sldMkLst>
          <pc:docMk/>
          <pc:sldMk cId="3319062549" sldId="413"/>
        </pc:sldMkLst>
        <pc:spChg chg="mod">
          <ac:chgData name="Viv Walz" userId="ad34ef78dcdc91a4" providerId="LiveId" clId="{4AA69C57-61A4-40D5-80D3-E8C83C6878EB}" dt="2022-08-14T18:44:55.916" v="820" actId="20577"/>
          <ac:spMkLst>
            <pc:docMk/>
            <pc:sldMk cId="3319062549" sldId="413"/>
            <ac:spMk id="2" creationId="{C12F0930-325D-7C48-A150-EAA906DFA75A}"/>
          </ac:spMkLst>
        </pc:spChg>
        <pc:spChg chg="mod">
          <ac:chgData name="Viv Walz" userId="ad34ef78dcdc91a4" providerId="LiveId" clId="{4AA69C57-61A4-40D5-80D3-E8C83C6878EB}" dt="2022-08-16T02:20:31.187" v="1655" actId="1076"/>
          <ac:spMkLst>
            <pc:docMk/>
            <pc:sldMk cId="3319062549" sldId="413"/>
            <ac:spMk id="5" creationId="{77B9D387-4BF7-AA4C-A114-5620A70FEEFD}"/>
          </ac:spMkLst>
        </pc:spChg>
        <pc:spChg chg="del mod">
          <ac:chgData name="Viv Walz" userId="ad34ef78dcdc91a4" providerId="LiveId" clId="{4AA69C57-61A4-40D5-80D3-E8C83C6878EB}" dt="2022-08-16T02:20:04.239" v="1648" actId="478"/>
          <ac:spMkLst>
            <pc:docMk/>
            <pc:sldMk cId="3319062549" sldId="413"/>
            <ac:spMk id="6" creationId="{0E5285F9-0B16-23AA-5A11-3CD361489A59}"/>
          </ac:spMkLst>
        </pc:spChg>
        <pc:picChg chg="add mod">
          <ac:chgData name="Viv Walz" userId="ad34ef78dcdc91a4" providerId="LiveId" clId="{4AA69C57-61A4-40D5-80D3-E8C83C6878EB}" dt="2022-08-16T02:19:45.793" v="1646" actId="14100"/>
          <ac:picMkLst>
            <pc:docMk/>
            <pc:sldMk cId="3319062549" sldId="413"/>
            <ac:picMk id="3" creationId="{FDA8EB78-25C4-C2E9-E176-067745DBC87A}"/>
          </ac:picMkLst>
        </pc:picChg>
        <pc:picChg chg="del">
          <ac:chgData name="Viv Walz" userId="ad34ef78dcdc91a4" providerId="LiveId" clId="{4AA69C57-61A4-40D5-80D3-E8C83C6878EB}" dt="2022-08-16T02:19:10.425" v="1639" actId="478"/>
          <ac:picMkLst>
            <pc:docMk/>
            <pc:sldMk cId="3319062549" sldId="413"/>
            <ac:picMk id="4" creationId="{B9827629-7515-3740-BAC9-3580BC30F196}"/>
          </ac:picMkLst>
        </pc:picChg>
      </pc:sldChg>
      <pc:sldChg chg="modSp mod modNotesTx">
        <pc:chgData name="Viv Walz" userId="ad34ef78dcdc91a4" providerId="LiveId" clId="{4AA69C57-61A4-40D5-80D3-E8C83C6878EB}" dt="2022-08-14T18:45:54.735" v="822" actId="20577"/>
        <pc:sldMkLst>
          <pc:docMk/>
          <pc:sldMk cId="1672843003" sldId="414"/>
        </pc:sldMkLst>
        <pc:spChg chg="mod">
          <ac:chgData name="Viv Walz" userId="ad34ef78dcdc91a4" providerId="LiveId" clId="{4AA69C57-61A4-40D5-80D3-E8C83C6878EB}" dt="2022-08-14T18:44:34.346" v="814" actId="20577"/>
          <ac:spMkLst>
            <pc:docMk/>
            <pc:sldMk cId="1672843003" sldId="414"/>
            <ac:spMk id="4" creationId="{F76EFB0B-6056-5C45-BACB-AE0F6D2AE847}"/>
          </ac:spMkLst>
        </pc:spChg>
        <pc:spChg chg="mod">
          <ac:chgData name="Viv Walz" userId="ad34ef78dcdc91a4" providerId="LiveId" clId="{4AA69C57-61A4-40D5-80D3-E8C83C6878EB}" dt="2022-08-14T18:44:16.379" v="800" actId="20577"/>
          <ac:spMkLst>
            <pc:docMk/>
            <pc:sldMk cId="1672843003" sldId="414"/>
            <ac:spMk id="5" creationId="{2FEDC317-51B9-8B4A-B006-F30B715CC367}"/>
          </ac:spMkLst>
        </pc:spChg>
      </pc:sldChg>
      <pc:sldChg chg="modSp mod modNotesTx">
        <pc:chgData name="Viv Walz" userId="ad34ef78dcdc91a4" providerId="LiveId" clId="{4AA69C57-61A4-40D5-80D3-E8C83C6878EB}" dt="2022-08-15T02:27:40.567" v="1624" actId="14100"/>
        <pc:sldMkLst>
          <pc:docMk/>
          <pc:sldMk cId="3910329967" sldId="415"/>
        </pc:sldMkLst>
        <pc:spChg chg="mod">
          <ac:chgData name="Viv Walz" userId="ad34ef78dcdc91a4" providerId="LiveId" clId="{4AA69C57-61A4-40D5-80D3-E8C83C6878EB}" dt="2022-08-15T02:27:40.567" v="1624" actId="14100"/>
          <ac:spMkLst>
            <pc:docMk/>
            <pc:sldMk cId="3910329967" sldId="415"/>
            <ac:spMk id="4" creationId="{F76EFB0B-6056-5C45-BACB-AE0F6D2AE847}"/>
          </ac:spMkLst>
        </pc:spChg>
        <pc:spChg chg="mod">
          <ac:chgData name="Viv Walz" userId="ad34ef78dcdc91a4" providerId="LiveId" clId="{4AA69C57-61A4-40D5-80D3-E8C83C6878EB}" dt="2022-08-15T02:27:26.555" v="1623" actId="14100"/>
          <ac:spMkLst>
            <pc:docMk/>
            <pc:sldMk cId="3910329967" sldId="415"/>
            <ac:spMk id="5" creationId="{2FEDC317-51B9-8B4A-B006-F30B715CC367}"/>
          </ac:spMkLst>
        </pc:spChg>
        <pc:picChg chg="mod">
          <ac:chgData name="Viv Walz" userId="ad34ef78dcdc91a4" providerId="LiveId" clId="{4AA69C57-61A4-40D5-80D3-E8C83C6878EB}" dt="2022-08-15T02:27:23.671" v="1622" actId="1076"/>
          <ac:picMkLst>
            <pc:docMk/>
            <pc:sldMk cId="3910329967" sldId="415"/>
            <ac:picMk id="6" creationId="{71F809EF-2C14-BC4D-A98B-632F1B1B7846}"/>
          </ac:picMkLst>
        </pc:picChg>
      </pc:sldChg>
      <pc:sldChg chg="modSp mod modNotesTx">
        <pc:chgData name="Viv Walz" userId="ad34ef78dcdc91a4" providerId="LiveId" clId="{4AA69C57-61A4-40D5-80D3-E8C83C6878EB}" dt="2022-08-15T02:23:17.717" v="1523" actId="20577"/>
        <pc:sldMkLst>
          <pc:docMk/>
          <pc:sldMk cId="1144693560" sldId="416"/>
        </pc:sldMkLst>
        <pc:spChg chg="mod">
          <ac:chgData name="Viv Walz" userId="ad34ef78dcdc91a4" providerId="LiveId" clId="{4AA69C57-61A4-40D5-80D3-E8C83C6878EB}" dt="2022-08-14T18:50:11.148" v="935"/>
          <ac:spMkLst>
            <pc:docMk/>
            <pc:sldMk cId="1144693560" sldId="416"/>
            <ac:spMk id="4" creationId="{F76EFB0B-6056-5C45-BACB-AE0F6D2AE847}"/>
          </ac:spMkLst>
        </pc:spChg>
        <pc:spChg chg="mod">
          <ac:chgData name="Viv Walz" userId="ad34ef78dcdc91a4" providerId="LiveId" clId="{4AA69C57-61A4-40D5-80D3-E8C83C6878EB}" dt="2022-08-14T18:50:15.768" v="939" actId="20577"/>
          <ac:spMkLst>
            <pc:docMk/>
            <pc:sldMk cId="1144693560" sldId="416"/>
            <ac:spMk id="5" creationId="{2FEDC317-51B9-8B4A-B006-F30B715CC367}"/>
          </ac:spMkLst>
        </pc:spChg>
      </pc:sldChg>
      <pc:sldChg chg="modSp mod ord modNotesTx">
        <pc:chgData name="Viv Walz" userId="ad34ef78dcdc91a4" providerId="LiveId" clId="{4AA69C57-61A4-40D5-80D3-E8C83C6878EB}" dt="2022-08-14T18:52:07.108" v="1057" actId="20577"/>
        <pc:sldMkLst>
          <pc:docMk/>
          <pc:sldMk cId="3688363152" sldId="417"/>
        </pc:sldMkLst>
        <pc:spChg chg="mod">
          <ac:chgData name="Viv Walz" userId="ad34ef78dcdc91a4" providerId="LiveId" clId="{4AA69C57-61A4-40D5-80D3-E8C83C6878EB}" dt="2022-08-14T18:50:21.219" v="940"/>
          <ac:spMkLst>
            <pc:docMk/>
            <pc:sldMk cId="3688363152" sldId="417"/>
            <ac:spMk id="4" creationId="{F76EFB0B-6056-5C45-BACB-AE0F6D2AE847}"/>
          </ac:spMkLst>
        </pc:spChg>
        <pc:spChg chg="mod">
          <ac:chgData name="Viv Walz" userId="ad34ef78dcdc91a4" providerId="LiveId" clId="{4AA69C57-61A4-40D5-80D3-E8C83C6878EB}" dt="2022-08-14T18:52:01.269" v="1055" actId="20577"/>
          <ac:spMkLst>
            <pc:docMk/>
            <pc:sldMk cId="3688363152" sldId="417"/>
            <ac:spMk id="5" creationId="{2FEDC317-51B9-8B4A-B006-F30B715CC367}"/>
          </ac:spMkLst>
        </pc:spChg>
      </pc:sldChg>
      <pc:sldChg chg="modSp mod ord modNotesTx">
        <pc:chgData name="Viv Walz" userId="ad34ef78dcdc91a4" providerId="LiveId" clId="{4AA69C57-61A4-40D5-80D3-E8C83C6878EB}" dt="2022-08-15T02:23:45.426" v="1531" actId="20577"/>
        <pc:sldMkLst>
          <pc:docMk/>
          <pc:sldMk cId="1988479990" sldId="418"/>
        </pc:sldMkLst>
        <pc:spChg chg="mod">
          <ac:chgData name="Viv Walz" userId="ad34ef78dcdc91a4" providerId="LiveId" clId="{4AA69C57-61A4-40D5-80D3-E8C83C6878EB}" dt="2022-08-14T18:54:32.820" v="1243"/>
          <ac:spMkLst>
            <pc:docMk/>
            <pc:sldMk cId="1988479990" sldId="418"/>
            <ac:spMk id="4" creationId="{F76EFB0B-6056-5C45-BACB-AE0F6D2AE847}"/>
          </ac:spMkLst>
        </pc:spChg>
        <pc:spChg chg="mod">
          <ac:chgData name="Viv Walz" userId="ad34ef78dcdc91a4" providerId="LiveId" clId="{4AA69C57-61A4-40D5-80D3-E8C83C6878EB}" dt="2022-08-14T18:52:16.757" v="1063" actId="20577"/>
          <ac:spMkLst>
            <pc:docMk/>
            <pc:sldMk cId="1988479990" sldId="418"/>
            <ac:spMk id="5" creationId="{2FEDC317-51B9-8B4A-B006-F30B715CC367}"/>
          </ac:spMkLst>
        </pc:spChg>
      </pc:sldChg>
      <pc:sldChg chg="modSp mod ord modNotesTx">
        <pc:chgData name="Viv Walz" userId="ad34ef78dcdc91a4" providerId="LiveId" clId="{4AA69C57-61A4-40D5-80D3-E8C83C6878EB}" dt="2022-08-15T02:24:10.394" v="1611" actId="20577"/>
        <pc:sldMkLst>
          <pc:docMk/>
          <pc:sldMk cId="4027137220" sldId="419"/>
        </pc:sldMkLst>
        <pc:spChg chg="mod">
          <ac:chgData name="Viv Walz" userId="ad34ef78dcdc91a4" providerId="LiveId" clId="{4AA69C57-61A4-40D5-80D3-E8C83C6878EB}" dt="2022-08-14T18:54:52.151" v="1244"/>
          <ac:spMkLst>
            <pc:docMk/>
            <pc:sldMk cId="4027137220" sldId="419"/>
            <ac:spMk id="4" creationId="{F76EFB0B-6056-5C45-BACB-AE0F6D2AE847}"/>
          </ac:spMkLst>
        </pc:spChg>
        <pc:spChg chg="mod">
          <ac:chgData name="Viv Walz" userId="ad34ef78dcdc91a4" providerId="LiveId" clId="{4AA69C57-61A4-40D5-80D3-E8C83C6878EB}" dt="2022-08-15T02:24:10.394" v="1611" actId="20577"/>
          <ac:spMkLst>
            <pc:docMk/>
            <pc:sldMk cId="4027137220" sldId="419"/>
            <ac:spMk id="5" creationId="{2FEDC317-51B9-8B4A-B006-F30B715CC367}"/>
          </ac:spMkLst>
        </pc:spChg>
      </pc:sldChg>
      <pc:sldChg chg="modSp mod modNotesTx">
        <pc:chgData name="Viv Walz" userId="ad34ef78dcdc91a4" providerId="LiveId" clId="{4AA69C57-61A4-40D5-80D3-E8C83C6878EB}" dt="2022-08-14T18:51:30.933" v="1048" actId="20577"/>
        <pc:sldMkLst>
          <pc:docMk/>
          <pc:sldMk cId="3110954024" sldId="420"/>
        </pc:sldMkLst>
        <pc:spChg chg="mod">
          <ac:chgData name="Viv Walz" userId="ad34ef78dcdc91a4" providerId="LiveId" clId="{4AA69C57-61A4-40D5-80D3-E8C83C6878EB}" dt="2022-08-14T18:51:16.308" v="989"/>
          <ac:spMkLst>
            <pc:docMk/>
            <pc:sldMk cId="3110954024" sldId="420"/>
            <ac:spMk id="4" creationId="{F76EFB0B-6056-5C45-BACB-AE0F6D2AE847}"/>
          </ac:spMkLst>
        </pc:spChg>
        <pc:spChg chg="mod">
          <ac:chgData name="Viv Walz" userId="ad34ef78dcdc91a4" providerId="LiveId" clId="{4AA69C57-61A4-40D5-80D3-E8C83C6878EB}" dt="2022-08-14T18:51:12.905" v="988" actId="20577"/>
          <ac:spMkLst>
            <pc:docMk/>
            <pc:sldMk cId="3110954024" sldId="420"/>
            <ac:spMk id="5" creationId="{2FEDC317-51B9-8B4A-B006-F30B715CC367}"/>
          </ac:spMkLst>
        </pc:spChg>
      </pc:sldChg>
      <pc:sldChg chg="modSp mod">
        <pc:chgData name="Viv Walz" userId="ad34ef78dcdc91a4" providerId="LiveId" clId="{4AA69C57-61A4-40D5-80D3-E8C83C6878EB}" dt="2022-08-14T18:51:41.197" v="1049"/>
        <pc:sldMkLst>
          <pc:docMk/>
          <pc:sldMk cId="2123784981" sldId="421"/>
        </pc:sldMkLst>
        <pc:spChg chg="mod">
          <ac:chgData name="Viv Walz" userId="ad34ef78dcdc91a4" providerId="LiveId" clId="{4AA69C57-61A4-40D5-80D3-E8C83C6878EB}" dt="2022-08-14T18:51:41.197" v="1049"/>
          <ac:spMkLst>
            <pc:docMk/>
            <pc:sldMk cId="2123784981" sldId="421"/>
            <ac:spMk id="4" creationId="{F76EFB0B-6056-5C45-BACB-AE0F6D2AE847}"/>
          </ac:spMkLst>
        </pc:spChg>
      </pc:sldChg>
      <pc:sldChg chg="modSp mod ord modNotesTx">
        <pc:chgData name="Viv Walz" userId="ad34ef78dcdc91a4" providerId="LiveId" clId="{4AA69C57-61A4-40D5-80D3-E8C83C6878EB}" dt="2022-08-15T02:23:25.085" v="1525" actId="20577"/>
        <pc:sldMkLst>
          <pc:docMk/>
          <pc:sldMk cId="1614713422" sldId="422"/>
        </pc:sldMkLst>
        <pc:spChg chg="mod">
          <ac:chgData name="Viv Walz" userId="ad34ef78dcdc91a4" providerId="LiveId" clId="{4AA69C57-61A4-40D5-80D3-E8C83C6878EB}" dt="2022-08-14T18:52:54.116" v="1108"/>
          <ac:spMkLst>
            <pc:docMk/>
            <pc:sldMk cId="1614713422" sldId="422"/>
            <ac:spMk id="4" creationId="{F76EFB0B-6056-5C45-BACB-AE0F6D2AE847}"/>
          </ac:spMkLst>
        </pc:spChg>
        <pc:spChg chg="mod">
          <ac:chgData name="Viv Walz" userId="ad34ef78dcdc91a4" providerId="LiveId" clId="{4AA69C57-61A4-40D5-80D3-E8C83C6878EB}" dt="2022-08-14T18:52:50.862" v="1107" actId="20577"/>
          <ac:spMkLst>
            <pc:docMk/>
            <pc:sldMk cId="1614713422" sldId="422"/>
            <ac:spMk id="5" creationId="{2FEDC317-51B9-8B4A-B006-F30B715CC367}"/>
          </ac:spMkLst>
        </pc:spChg>
      </pc:sldChg>
      <pc:sldChg chg="ord modNotesTx">
        <pc:chgData name="Viv Walz" userId="ad34ef78dcdc91a4" providerId="LiveId" clId="{4AA69C57-61A4-40D5-80D3-E8C83C6878EB}" dt="2022-08-14T18:53:36.346" v="1242" actId="20577"/>
        <pc:sldMkLst>
          <pc:docMk/>
          <pc:sldMk cId="3966006605" sldId="423"/>
        </pc:sldMkLst>
      </pc:sldChg>
      <pc:sldChg chg="modSp mod modNotesTx">
        <pc:chgData name="Viv Walz" userId="ad34ef78dcdc91a4" providerId="LiveId" clId="{4AA69C57-61A4-40D5-80D3-E8C83C6878EB}" dt="2022-08-14T18:55:23.174" v="1257" actId="20577"/>
        <pc:sldMkLst>
          <pc:docMk/>
          <pc:sldMk cId="2870014327" sldId="424"/>
        </pc:sldMkLst>
        <pc:spChg chg="mod">
          <ac:chgData name="Viv Walz" userId="ad34ef78dcdc91a4" providerId="LiveId" clId="{4AA69C57-61A4-40D5-80D3-E8C83C6878EB}" dt="2022-08-14T18:55:18.355" v="1253"/>
          <ac:spMkLst>
            <pc:docMk/>
            <pc:sldMk cId="2870014327" sldId="424"/>
            <ac:spMk id="4" creationId="{F76EFB0B-6056-5C45-BACB-AE0F6D2AE847}"/>
          </ac:spMkLst>
        </pc:spChg>
        <pc:spChg chg="mod">
          <ac:chgData name="Viv Walz" userId="ad34ef78dcdc91a4" providerId="LiveId" clId="{4AA69C57-61A4-40D5-80D3-E8C83C6878EB}" dt="2022-08-14T18:55:23.174" v="1257" actId="20577"/>
          <ac:spMkLst>
            <pc:docMk/>
            <pc:sldMk cId="2870014327" sldId="424"/>
            <ac:spMk id="5" creationId="{2FEDC317-51B9-8B4A-B006-F30B715CC367}"/>
          </ac:spMkLst>
        </pc:spChg>
      </pc:sldChg>
      <pc:sldChg chg="modSp mod modNotesTx">
        <pc:chgData name="Viv Walz" userId="ad34ef78dcdc91a4" providerId="LiveId" clId="{4AA69C57-61A4-40D5-80D3-E8C83C6878EB}" dt="2022-08-14T18:55:41.055" v="1266" actId="20577"/>
        <pc:sldMkLst>
          <pc:docMk/>
          <pc:sldMk cId="3906588394" sldId="425"/>
        </pc:sldMkLst>
        <pc:spChg chg="mod">
          <ac:chgData name="Viv Walz" userId="ad34ef78dcdc91a4" providerId="LiveId" clId="{4AA69C57-61A4-40D5-80D3-E8C83C6878EB}" dt="2022-08-14T18:55:36.056" v="1262"/>
          <ac:spMkLst>
            <pc:docMk/>
            <pc:sldMk cId="3906588394" sldId="425"/>
            <ac:spMk id="4" creationId="{F76EFB0B-6056-5C45-BACB-AE0F6D2AE847}"/>
          </ac:spMkLst>
        </pc:spChg>
        <pc:spChg chg="mod">
          <ac:chgData name="Viv Walz" userId="ad34ef78dcdc91a4" providerId="LiveId" clId="{4AA69C57-61A4-40D5-80D3-E8C83C6878EB}" dt="2022-08-14T18:55:41.055" v="1266" actId="20577"/>
          <ac:spMkLst>
            <pc:docMk/>
            <pc:sldMk cId="3906588394" sldId="425"/>
            <ac:spMk id="5" creationId="{2FEDC317-51B9-8B4A-B006-F30B715CC367}"/>
          </ac:spMkLst>
        </pc:spChg>
      </pc:sldChg>
      <pc:sldChg chg="modSp mod">
        <pc:chgData name="Viv Walz" userId="ad34ef78dcdc91a4" providerId="LiveId" clId="{4AA69C57-61A4-40D5-80D3-E8C83C6878EB}" dt="2022-08-14T18:57:54.555" v="1284" actId="20577"/>
        <pc:sldMkLst>
          <pc:docMk/>
          <pc:sldMk cId="121807776" sldId="426"/>
        </pc:sldMkLst>
        <pc:spChg chg="mod">
          <ac:chgData name="Viv Walz" userId="ad34ef78dcdc91a4" providerId="LiveId" clId="{4AA69C57-61A4-40D5-80D3-E8C83C6878EB}" dt="2022-08-14T18:56:24.030" v="1273" actId="20577"/>
          <ac:spMkLst>
            <pc:docMk/>
            <pc:sldMk cId="121807776" sldId="426"/>
            <ac:spMk id="4" creationId="{F76EFB0B-6056-5C45-BACB-AE0F6D2AE847}"/>
          </ac:spMkLst>
        </pc:spChg>
        <pc:spChg chg="mod">
          <ac:chgData name="Viv Walz" userId="ad34ef78dcdc91a4" providerId="LiveId" clId="{4AA69C57-61A4-40D5-80D3-E8C83C6878EB}" dt="2022-08-14T18:57:54.555" v="1284" actId="20577"/>
          <ac:spMkLst>
            <pc:docMk/>
            <pc:sldMk cId="121807776" sldId="426"/>
            <ac:spMk id="5" creationId="{2FEDC317-51B9-8B4A-B006-F30B715CC367}"/>
          </ac:spMkLst>
        </pc:spChg>
      </pc:sldChg>
      <pc:sldChg chg="modSp mod modNotesTx">
        <pc:chgData name="Viv Walz" userId="ad34ef78dcdc91a4" providerId="LiveId" clId="{4AA69C57-61A4-40D5-80D3-E8C83C6878EB}" dt="2022-08-14T19:00:16.400" v="1521"/>
        <pc:sldMkLst>
          <pc:docMk/>
          <pc:sldMk cId="2979874589" sldId="427"/>
        </pc:sldMkLst>
        <pc:spChg chg="mod">
          <ac:chgData name="Viv Walz" userId="ad34ef78dcdc91a4" providerId="LiveId" clId="{4AA69C57-61A4-40D5-80D3-E8C83C6878EB}" dt="2022-08-14T19:00:09.136" v="1520" actId="27636"/>
          <ac:spMkLst>
            <pc:docMk/>
            <pc:sldMk cId="2979874589" sldId="427"/>
            <ac:spMk id="4" creationId="{DEBF118A-A8D6-6848-B5AC-6F7FFD56958D}"/>
          </ac:spMkLst>
        </pc:spChg>
      </pc:sldChg>
    </pc:docChg>
  </pc:docChgLst>
</pc:chgInfo>
</file>

<file path=ppt/comments/modernComment_193_94947F42.xml><?xml version="1.0" encoding="utf-8"?>
<p188:cmLst xmlns:a="http://schemas.openxmlformats.org/drawingml/2006/main" xmlns:r="http://schemas.openxmlformats.org/officeDocument/2006/relationships" xmlns:p188="http://schemas.microsoft.com/office/powerpoint/2018/8/main">
  <p188:cm id="{F155D748-978F-45C0-B0F7-405D4C70CE26}" authorId="{1E0C36D2-7A6D-E4F0-5F89-42CC25BF1B7B}" created="2022-08-14T18:31:45.605">
    <pc:sldMkLst xmlns:pc="http://schemas.microsoft.com/office/powerpoint/2013/main/command">
      <pc:docMk/>
      <pc:sldMk cId="2492759874" sldId="403"/>
    </pc:sldMkLst>
    <p188:txBody>
      <a:bodyPr/>
      <a:lstStyle/>
      <a:p>
        <a:r>
          <a:rPr lang="en-CA"/>
          <a:t>The diagram will need to be adjusted since the stages changed - stages 1 and 2 are still covered in 4.9, but 4.10 now covers stage 3, and stages 4, 5 and 6 are covered in 7.2</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CDAC7-705B-DB40-8338-205BC35DFD1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1C2D158B-243C-9C42-B096-F8B5C250F330}">
      <dgm:prSet phldrT="[Text]" custT="1"/>
      <dgm:spPr>
        <a:solidFill>
          <a:srgbClr val="2F9C67"/>
        </a:solidFill>
      </dgm:spPr>
      <dgm:t>
        <a:bodyPr lIns="0" tIns="0" rIns="0" bIns="0"/>
        <a:lstStyle/>
        <a:p>
          <a:r>
            <a:rPr lang="en-US" sz="1100" b="0" i="0" dirty="0">
              <a:latin typeface="Montserrat Medium" pitchFamily="2" charset="77"/>
            </a:rPr>
            <a:t>Information management, Performance measurement, monitoring and evaluation</a:t>
          </a:r>
        </a:p>
      </dgm:t>
    </dgm:pt>
    <dgm:pt modelId="{B46CAF12-22BA-674A-90F1-815ACE0FC03E}" type="parTrans" cxnId="{36369E7E-BA0F-CB42-9182-0D6260E094E3}">
      <dgm:prSet/>
      <dgm:spPr/>
      <dgm:t>
        <a:bodyPr/>
        <a:lstStyle/>
        <a:p>
          <a:endParaRPr lang="en-US" sz="1100" b="0" i="0">
            <a:latin typeface="Montserrat Medium" pitchFamily="2" charset="77"/>
          </a:endParaRPr>
        </a:p>
      </dgm:t>
    </dgm:pt>
    <dgm:pt modelId="{D5D5E262-3653-A34A-8103-B2A34164DC7C}" type="sibTrans" cxnId="{36369E7E-BA0F-CB42-9182-0D6260E094E3}">
      <dgm:prSet/>
      <dgm:spPr/>
      <dgm:t>
        <a:bodyPr/>
        <a:lstStyle/>
        <a:p>
          <a:endParaRPr lang="en-US" sz="1100" b="0" i="0">
            <a:latin typeface="Montserrat Medium" pitchFamily="2" charset="77"/>
          </a:endParaRPr>
        </a:p>
      </dgm:t>
    </dgm:pt>
    <dgm:pt modelId="{4902E70B-8A42-AD42-99A7-7471E32E4481}">
      <dgm:prSet phldrT="[Text]" custT="1"/>
      <dgm:spPr>
        <a:solidFill>
          <a:srgbClr val="2F9C67"/>
        </a:solidFill>
      </dgm:spPr>
      <dgm:t>
        <a:bodyPr/>
        <a:lstStyle/>
        <a:p>
          <a:r>
            <a:rPr lang="en-US" sz="1100" b="0" i="0" dirty="0">
              <a:latin typeface="Montserrat Medium" pitchFamily="2" charset="77"/>
            </a:rPr>
            <a:t>Data management support</a:t>
          </a:r>
        </a:p>
      </dgm:t>
    </dgm:pt>
    <dgm:pt modelId="{C3432548-1E5C-A846-AACB-6292A4058252}" type="parTrans" cxnId="{19FAD396-3D09-234A-90E2-27C7F4CAF235}">
      <dgm:prSet/>
      <dgm:spPr/>
      <dgm:t>
        <a:bodyPr/>
        <a:lstStyle/>
        <a:p>
          <a:endParaRPr lang="en-US" sz="1100" b="0" i="0">
            <a:latin typeface="Montserrat Medium" pitchFamily="2" charset="77"/>
          </a:endParaRPr>
        </a:p>
      </dgm:t>
    </dgm:pt>
    <dgm:pt modelId="{3798AA9B-FDB2-A342-9567-91E10E681C55}" type="sibTrans" cxnId="{19FAD396-3D09-234A-90E2-27C7F4CAF235}">
      <dgm:prSet/>
      <dgm:spPr/>
      <dgm:t>
        <a:bodyPr/>
        <a:lstStyle/>
        <a:p>
          <a:endParaRPr lang="en-US" sz="1100" b="0" i="0">
            <a:latin typeface="Montserrat Medium" pitchFamily="2" charset="77"/>
          </a:endParaRPr>
        </a:p>
      </dgm:t>
    </dgm:pt>
    <dgm:pt modelId="{127AE037-1537-C24A-AF80-C99D028878EC}">
      <dgm:prSet phldrT="[Text]" custT="1"/>
      <dgm:spPr>
        <a:solidFill>
          <a:srgbClr val="2F9C67"/>
        </a:solidFill>
      </dgm:spPr>
      <dgm:t>
        <a:bodyPr/>
        <a:lstStyle/>
        <a:p>
          <a:r>
            <a:rPr lang="en-US" sz="1100" b="0" i="0" dirty="0">
              <a:latin typeface="Montserrat Medium" pitchFamily="2" charset="77"/>
            </a:rPr>
            <a:t>Community</a:t>
          </a:r>
        </a:p>
      </dgm:t>
    </dgm:pt>
    <dgm:pt modelId="{E749FAAD-3ED7-2B4E-B609-3289390C8B5E}" type="parTrans" cxnId="{176F8A22-A446-8C4A-B54F-49892687179A}">
      <dgm:prSet/>
      <dgm:spPr/>
      <dgm:t>
        <a:bodyPr/>
        <a:lstStyle/>
        <a:p>
          <a:endParaRPr lang="en-US" sz="1100" b="0" i="0">
            <a:latin typeface="Montserrat Medium" pitchFamily="2" charset="77"/>
          </a:endParaRPr>
        </a:p>
      </dgm:t>
    </dgm:pt>
    <dgm:pt modelId="{F0D7067C-C977-DE4D-8AA9-A6440955E6F6}" type="sibTrans" cxnId="{176F8A22-A446-8C4A-B54F-49892687179A}">
      <dgm:prSet/>
      <dgm:spPr/>
      <dgm:t>
        <a:bodyPr/>
        <a:lstStyle/>
        <a:p>
          <a:endParaRPr lang="en-US" sz="1100" b="0" i="0">
            <a:latin typeface="Montserrat Medium" pitchFamily="2" charset="77"/>
          </a:endParaRPr>
        </a:p>
      </dgm:t>
    </dgm:pt>
    <dgm:pt modelId="{F170BB03-AD90-AD48-A96C-85D9A6C8CE2F}">
      <dgm:prSet phldrT="[Text]" custT="1"/>
      <dgm:spPr>
        <a:solidFill>
          <a:srgbClr val="2F9C67"/>
        </a:solidFill>
      </dgm:spPr>
      <dgm:t>
        <a:bodyPr lIns="0" tIns="0" rIns="0" bIns="0"/>
        <a:lstStyle/>
        <a:p>
          <a:r>
            <a:rPr lang="en-US" sz="1100" b="0" i="0" dirty="0" err="1">
              <a:latin typeface="Montserrat Medium" pitchFamily="2" charset="77"/>
            </a:rPr>
            <a:t>Programme</a:t>
          </a:r>
          <a:r>
            <a:rPr lang="en-US" sz="1100" b="0" i="0" dirty="0">
              <a:latin typeface="Montserrat Medium" pitchFamily="2" charset="77"/>
            </a:rPr>
            <a:t> or operations staff</a:t>
          </a:r>
        </a:p>
      </dgm:t>
    </dgm:pt>
    <dgm:pt modelId="{E4330F85-2A61-2646-A56B-F29BED9A268A}" type="parTrans" cxnId="{57C38430-14ED-2747-A0FA-FAF2211B6164}">
      <dgm:prSet/>
      <dgm:spPr/>
      <dgm:t>
        <a:bodyPr/>
        <a:lstStyle/>
        <a:p>
          <a:endParaRPr lang="en-US" sz="1100" b="0" i="0">
            <a:latin typeface="Montserrat Medium" pitchFamily="2" charset="77"/>
          </a:endParaRPr>
        </a:p>
      </dgm:t>
    </dgm:pt>
    <dgm:pt modelId="{45291C27-77FC-2642-AABA-EBF9C09759AD}" type="sibTrans" cxnId="{57C38430-14ED-2747-A0FA-FAF2211B6164}">
      <dgm:prSet/>
      <dgm:spPr/>
      <dgm:t>
        <a:bodyPr/>
        <a:lstStyle/>
        <a:p>
          <a:endParaRPr lang="en-US" sz="1100" b="0" i="0">
            <a:latin typeface="Montserrat Medium" pitchFamily="2" charset="77"/>
          </a:endParaRPr>
        </a:p>
      </dgm:t>
    </dgm:pt>
    <dgm:pt modelId="{0F048150-67D9-D249-82BB-81DAD6801F25}">
      <dgm:prSet phldrT="[Text]" custT="1"/>
      <dgm:spPr>
        <a:solidFill>
          <a:srgbClr val="2F9C67"/>
        </a:solidFill>
      </dgm:spPr>
      <dgm:t>
        <a:bodyPr/>
        <a:lstStyle/>
        <a:p>
          <a:r>
            <a:rPr lang="en-US" sz="1100" b="0" i="0" dirty="0">
              <a:latin typeface="Montserrat Medium" pitchFamily="2" charset="77"/>
            </a:rPr>
            <a:t>Leadership</a:t>
          </a:r>
        </a:p>
      </dgm:t>
    </dgm:pt>
    <dgm:pt modelId="{E64CBD6B-9A60-EE48-82B5-801D645675EE}" type="parTrans" cxnId="{E5324EAD-2344-8C4E-A8B9-4A632A13E9A9}">
      <dgm:prSet/>
      <dgm:spPr/>
      <dgm:t>
        <a:bodyPr/>
        <a:lstStyle/>
        <a:p>
          <a:endParaRPr lang="en-US" sz="1100" b="0" i="0">
            <a:latin typeface="Montserrat Medium" pitchFamily="2" charset="77"/>
          </a:endParaRPr>
        </a:p>
      </dgm:t>
    </dgm:pt>
    <dgm:pt modelId="{1B5E70D3-B0FD-DD41-936D-A33B410162E3}" type="sibTrans" cxnId="{E5324EAD-2344-8C4E-A8B9-4A632A13E9A9}">
      <dgm:prSet/>
      <dgm:spPr/>
      <dgm:t>
        <a:bodyPr/>
        <a:lstStyle/>
        <a:p>
          <a:endParaRPr lang="en-US" sz="1100" b="0" i="0">
            <a:latin typeface="Montserrat Medium" pitchFamily="2" charset="77"/>
          </a:endParaRPr>
        </a:p>
      </dgm:t>
    </dgm:pt>
    <dgm:pt modelId="{407EE743-0F88-164E-8BF8-B5F794372C68}">
      <dgm:prSet phldrT="[Text]" custT="1"/>
      <dgm:spPr>
        <a:solidFill>
          <a:srgbClr val="2F9C67"/>
        </a:solidFill>
      </dgm:spPr>
      <dgm:t>
        <a:bodyPr/>
        <a:lstStyle/>
        <a:p>
          <a:r>
            <a:rPr lang="en-US" sz="1100" b="0" i="0" dirty="0">
              <a:latin typeface="Montserrat Medium" pitchFamily="2" charset="77"/>
            </a:rPr>
            <a:t>Feedback </a:t>
          </a:r>
          <a:br>
            <a:rPr lang="en-US" sz="1100" b="0" i="0" dirty="0">
              <a:latin typeface="Montserrat Medium" pitchFamily="2" charset="77"/>
            </a:rPr>
          </a:br>
          <a:r>
            <a:rPr lang="en-US" sz="1100" b="0" i="0" dirty="0">
              <a:latin typeface="Montserrat Medium" pitchFamily="2" charset="77"/>
            </a:rPr>
            <a:t>manager</a:t>
          </a:r>
        </a:p>
      </dgm:t>
    </dgm:pt>
    <dgm:pt modelId="{8FFB9A40-3FC4-AD42-88EA-AE5303A1AB65}" type="parTrans" cxnId="{E2F345E3-8EB0-F648-AE97-046BCA6DD75E}">
      <dgm:prSet/>
      <dgm:spPr/>
      <dgm:t>
        <a:bodyPr/>
        <a:lstStyle/>
        <a:p>
          <a:endParaRPr lang="en-US" sz="1100" b="0" i="0">
            <a:latin typeface="Montserrat Medium" pitchFamily="2" charset="77"/>
          </a:endParaRPr>
        </a:p>
      </dgm:t>
    </dgm:pt>
    <dgm:pt modelId="{747F7A85-98B0-C244-82F2-841073D925EF}" type="sibTrans" cxnId="{E2F345E3-8EB0-F648-AE97-046BCA6DD75E}">
      <dgm:prSet/>
      <dgm:spPr/>
      <dgm:t>
        <a:bodyPr/>
        <a:lstStyle/>
        <a:p>
          <a:endParaRPr lang="en-US" sz="1100" b="0" i="0">
            <a:latin typeface="Montserrat Medium" pitchFamily="2" charset="77"/>
          </a:endParaRPr>
        </a:p>
      </dgm:t>
    </dgm:pt>
    <dgm:pt modelId="{36B2EE3D-E534-3441-928F-5B3F1889B8C7}">
      <dgm:prSet phldrT="[Text]" custT="1"/>
      <dgm:spPr>
        <a:solidFill>
          <a:srgbClr val="2F9C67"/>
        </a:solidFill>
      </dgm:spPr>
      <dgm:t>
        <a:bodyPr/>
        <a:lstStyle/>
        <a:p>
          <a:r>
            <a:rPr lang="en-US" sz="1100" b="0" i="0" dirty="0">
              <a:latin typeface="Montserrat Medium" pitchFamily="2" charset="77"/>
            </a:rPr>
            <a:t>Human Resources and Prevention of Sexual Exploitation and Abuse</a:t>
          </a:r>
        </a:p>
      </dgm:t>
    </dgm:pt>
    <dgm:pt modelId="{FC7F297B-8ACA-D943-B216-25DAAB54A5B3}" type="parTrans" cxnId="{EFE9F9D4-C783-7B47-9013-82B729F362E1}">
      <dgm:prSet/>
      <dgm:spPr/>
      <dgm:t>
        <a:bodyPr/>
        <a:lstStyle/>
        <a:p>
          <a:endParaRPr lang="en-US" sz="1100" b="0" i="0">
            <a:latin typeface="Montserrat Medium" pitchFamily="2" charset="77"/>
          </a:endParaRPr>
        </a:p>
      </dgm:t>
    </dgm:pt>
    <dgm:pt modelId="{1840AFC8-4FED-1542-9B32-7A9C613CAE10}" type="sibTrans" cxnId="{EFE9F9D4-C783-7B47-9013-82B729F362E1}">
      <dgm:prSet/>
      <dgm:spPr/>
      <dgm:t>
        <a:bodyPr/>
        <a:lstStyle/>
        <a:p>
          <a:endParaRPr lang="en-US" sz="1100" b="0" i="0">
            <a:latin typeface="Montserrat Medium" pitchFamily="2" charset="77"/>
          </a:endParaRPr>
        </a:p>
      </dgm:t>
    </dgm:pt>
    <dgm:pt modelId="{596644AC-721A-F947-B129-5D48237C2823}">
      <dgm:prSet phldrT="[Text]" custT="1"/>
      <dgm:spPr>
        <a:solidFill>
          <a:srgbClr val="2F9C67"/>
        </a:solidFill>
      </dgm:spPr>
      <dgm:t>
        <a:bodyPr/>
        <a:lstStyle/>
        <a:p>
          <a:r>
            <a:rPr lang="en-US" sz="1100" b="0" i="0" dirty="0">
              <a:latin typeface="Montserrat Medium" pitchFamily="2" charset="77"/>
            </a:rPr>
            <a:t>Security</a:t>
          </a:r>
        </a:p>
      </dgm:t>
    </dgm:pt>
    <dgm:pt modelId="{98A83FD0-8501-BA4F-A112-73362AECD4FC}" type="parTrans" cxnId="{CCA0DA1F-171F-C44D-80FE-4F87C800A871}">
      <dgm:prSet/>
      <dgm:spPr/>
      <dgm:t>
        <a:bodyPr/>
        <a:lstStyle/>
        <a:p>
          <a:endParaRPr lang="en-US" sz="1100" b="0" i="0">
            <a:latin typeface="Montserrat Medium" pitchFamily="2" charset="77"/>
          </a:endParaRPr>
        </a:p>
      </dgm:t>
    </dgm:pt>
    <dgm:pt modelId="{C646777F-29B1-9A46-BC4A-BB4CDF8C7E83}" type="sibTrans" cxnId="{CCA0DA1F-171F-C44D-80FE-4F87C800A871}">
      <dgm:prSet/>
      <dgm:spPr/>
      <dgm:t>
        <a:bodyPr/>
        <a:lstStyle/>
        <a:p>
          <a:endParaRPr lang="en-US" sz="1100" b="0" i="0">
            <a:latin typeface="Montserrat Medium" pitchFamily="2" charset="77"/>
          </a:endParaRPr>
        </a:p>
      </dgm:t>
    </dgm:pt>
    <dgm:pt modelId="{E4B225C8-A2C4-8E4B-9E81-07F3EA0DDA2E}">
      <dgm:prSet phldrT="[Text]" custT="1"/>
      <dgm:spPr>
        <a:solidFill>
          <a:srgbClr val="2F9C67"/>
        </a:solidFill>
      </dgm:spPr>
      <dgm:t>
        <a:bodyPr lIns="0" tIns="0" rIns="0" bIns="0"/>
        <a:lstStyle/>
        <a:p>
          <a:r>
            <a:rPr lang="en-US" sz="1100" b="0" i="0" dirty="0">
              <a:latin typeface="Montserrat Medium" pitchFamily="2" charset="77"/>
            </a:rPr>
            <a:t>Feedback </a:t>
          </a:r>
          <a:br>
            <a:rPr lang="en-US" sz="1100" b="0" i="0" dirty="0">
              <a:latin typeface="Montserrat Medium" pitchFamily="2" charset="77"/>
            </a:rPr>
          </a:br>
          <a:r>
            <a:rPr lang="en-US" sz="1100" b="0" i="0" dirty="0">
              <a:latin typeface="Montserrat Medium" pitchFamily="2" charset="77"/>
            </a:rPr>
            <a:t>collectors</a:t>
          </a:r>
        </a:p>
      </dgm:t>
    </dgm:pt>
    <dgm:pt modelId="{F476AE38-21EA-1149-9B2F-AF3AB2500A1D}" type="parTrans" cxnId="{4F9DAA7C-0207-774E-9359-027408311A0E}">
      <dgm:prSet/>
      <dgm:spPr/>
      <dgm:t>
        <a:bodyPr/>
        <a:lstStyle/>
        <a:p>
          <a:endParaRPr lang="en-US" sz="1100" b="0" i="0">
            <a:latin typeface="Montserrat Medium" pitchFamily="2" charset="77"/>
          </a:endParaRPr>
        </a:p>
      </dgm:t>
    </dgm:pt>
    <dgm:pt modelId="{95E08521-D038-0245-A2C7-5F974FEE2D94}" type="sibTrans" cxnId="{4F9DAA7C-0207-774E-9359-027408311A0E}">
      <dgm:prSet/>
      <dgm:spPr/>
      <dgm:t>
        <a:bodyPr/>
        <a:lstStyle/>
        <a:p>
          <a:endParaRPr lang="en-US" sz="1100" b="0" i="0">
            <a:latin typeface="Montserrat Medium" pitchFamily="2" charset="77"/>
          </a:endParaRPr>
        </a:p>
      </dgm:t>
    </dgm:pt>
    <dgm:pt modelId="{1991189D-FB28-9942-9BE0-5962C9302BBB}" type="pres">
      <dgm:prSet presAssocID="{EA2CDAC7-705B-DB40-8338-205BC35DFD11}" presName="diagram" presStyleCnt="0">
        <dgm:presLayoutVars>
          <dgm:dir/>
          <dgm:resizeHandles val="exact"/>
        </dgm:presLayoutVars>
      </dgm:prSet>
      <dgm:spPr/>
    </dgm:pt>
    <dgm:pt modelId="{0ABE8634-20A7-C14B-9F17-5E884BED75C6}" type="pres">
      <dgm:prSet presAssocID="{E4B225C8-A2C4-8E4B-9E81-07F3EA0DDA2E}" presName="node" presStyleLbl="node1" presStyleIdx="0" presStyleCnt="9">
        <dgm:presLayoutVars>
          <dgm:bulletEnabled val="1"/>
        </dgm:presLayoutVars>
      </dgm:prSet>
      <dgm:spPr/>
    </dgm:pt>
    <dgm:pt modelId="{53A3DFDD-BC3E-EF4E-83C9-F2F507302888}" type="pres">
      <dgm:prSet presAssocID="{95E08521-D038-0245-A2C7-5F974FEE2D94}" presName="sibTrans" presStyleCnt="0"/>
      <dgm:spPr/>
    </dgm:pt>
    <dgm:pt modelId="{19D97250-FBCF-E34F-9D1C-45822E1B43FB}" type="pres">
      <dgm:prSet presAssocID="{407EE743-0F88-164E-8BF8-B5F794372C68}" presName="node" presStyleLbl="node1" presStyleIdx="1" presStyleCnt="9">
        <dgm:presLayoutVars>
          <dgm:bulletEnabled val="1"/>
        </dgm:presLayoutVars>
      </dgm:prSet>
      <dgm:spPr/>
    </dgm:pt>
    <dgm:pt modelId="{0DF939E4-6B38-604C-AAB5-22246FF38F59}" type="pres">
      <dgm:prSet presAssocID="{747F7A85-98B0-C244-82F2-841073D925EF}" presName="sibTrans" presStyleCnt="0"/>
      <dgm:spPr/>
    </dgm:pt>
    <dgm:pt modelId="{56C358BD-7D48-524B-AF42-3DAF987FDEE5}" type="pres">
      <dgm:prSet presAssocID="{0F048150-67D9-D249-82BB-81DAD6801F25}" presName="node" presStyleLbl="node1" presStyleIdx="2" presStyleCnt="9">
        <dgm:presLayoutVars>
          <dgm:bulletEnabled val="1"/>
        </dgm:presLayoutVars>
      </dgm:prSet>
      <dgm:spPr/>
    </dgm:pt>
    <dgm:pt modelId="{36065058-20A1-2B45-B506-90AF380C5049}" type="pres">
      <dgm:prSet presAssocID="{1B5E70D3-B0FD-DD41-936D-A33B410162E3}" presName="sibTrans" presStyleCnt="0"/>
      <dgm:spPr/>
    </dgm:pt>
    <dgm:pt modelId="{5C5D4185-87EA-F443-9DBA-16E2FBC7B1B0}" type="pres">
      <dgm:prSet presAssocID="{F170BB03-AD90-AD48-A96C-85D9A6C8CE2F}" presName="node" presStyleLbl="node1" presStyleIdx="3" presStyleCnt="9">
        <dgm:presLayoutVars>
          <dgm:bulletEnabled val="1"/>
        </dgm:presLayoutVars>
      </dgm:prSet>
      <dgm:spPr/>
    </dgm:pt>
    <dgm:pt modelId="{1937AB55-7230-8543-B9F7-80C3AEB10037}" type="pres">
      <dgm:prSet presAssocID="{45291C27-77FC-2642-AABA-EBF9C09759AD}" presName="sibTrans" presStyleCnt="0"/>
      <dgm:spPr/>
    </dgm:pt>
    <dgm:pt modelId="{63E0BC8D-26DA-C348-B4F1-0777C82E0519}" type="pres">
      <dgm:prSet presAssocID="{36B2EE3D-E534-3441-928F-5B3F1889B8C7}" presName="node" presStyleLbl="node1" presStyleIdx="4" presStyleCnt="9">
        <dgm:presLayoutVars>
          <dgm:bulletEnabled val="1"/>
        </dgm:presLayoutVars>
      </dgm:prSet>
      <dgm:spPr/>
    </dgm:pt>
    <dgm:pt modelId="{2224E970-E022-7E4A-B57D-FA11110D80FC}" type="pres">
      <dgm:prSet presAssocID="{1840AFC8-4FED-1542-9B32-7A9C613CAE10}" presName="sibTrans" presStyleCnt="0"/>
      <dgm:spPr/>
    </dgm:pt>
    <dgm:pt modelId="{59F352C1-89B3-1142-B248-3EC3491554D3}" type="pres">
      <dgm:prSet presAssocID="{596644AC-721A-F947-B129-5D48237C2823}" presName="node" presStyleLbl="node1" presStyleIdx="5" presStyleCnt="9">
        <dgm:presLayoutVars>
          <dgm:bulletEnabled val="1"/>
        </dgm:presLayoutVars>
      </dgm:prSet>
      <dgm:spPr/>
    </dgm:pt>
    <dgm:pt modelId="{33E23BC3-7063-D94B-AAB9-E39D91A80A21}" type="pres">
      <dgm:prSet presAssocID="{C646777F-29B1-9A46-BC4A-BB4CDF8C7E83}" presName="sibTrans" presStyleCnt="0"/>
      <dgm:spPr/>
    </dgm:pt>
    <dgm:pt modelId="{C3D3BE9C-FA90-774E-9594-A4C2671CFD3C}" type="pres">
      <dgm:prSet presAssocID="{1C2D158B-243C-9C42-B096-F8B5C250F330}" presName="node" presStyleLbl="node1" presStyleIdx="6" presStyleCnt="9">
        <dgm:presLayoutVars>
          <dgm:bulletEnabled val="1"/>
        </dgm:presLayoutVars>
      </dgm:prSet>
      <dgm:spPr/>
    </dgm:pt>
    <dgm:pt modelId="{FB2A2AAE-FC3B-B541-9553-1409137996D5}" type="pres">
      <dgm:prSet presAssocID="{D5D5E262-3653-A34A-8103-B2A34164DC7C}" presName="sibTrans" presStyleCnt="0"/>
      <dgm:spPr/>
    </dgm:pt>
    <dgm:pt modelId="{BA71AF0B-79BA-4149-AD0E-79A3A47324E1}" type="pres">
      <dgm:prSet presAssocID="{4902E70B-8A42-AD42-99A7-7471E32E4481}" presName="node" presStyleLbl="node1" presStyleIdx="7" presStyleCnt="9">
        <dgm:presLayoutVars>
          <dgm:bulletEnabled val="1"/>
        </dgm:presLayoutVars>
      </dgm:prSet>
      <dgm:spPr/>
    </dgm:pt>
    <dgm:pt modelId="{8E6E7CCD-1089-3244-A2BE-AEB3380678FF}" type="pres">
      <dgm:prSet presAssocID="{3798AA9B-FDB2-A342-9567-91E10E681C55}" presName="sibTrans" presStyleCnt="0"/>
      <dgm:spPr/>
    </dgm:pt>
    <dgm:pt modelId="{1093948E-A821-5F49-AE6C-C60A2AF104C6}" type="pres">
      <dgm:prSet presAssocID="{127AE037-1537-C24A-AF80-C99D028878EC}" presName="node" presStyleLbl="node1" presStyleIdx="8" presStyleCnt="9">
        <dgm:presLayoutVars>
          <dgm:bulletEnabled val="1"/>
        </dgm:presLayoutVars>
      </dgm:prSet>
      <dgm:spPr/>
    </dgm:pt>
  </dgm:ptLst>
  <dgm:cxnLst>
    <dgm:cxn modelId="{738B4313-D7F8-D244-B814-B8419EC3ED2B}" type="presOf" srcId="{127AE037-1537-C24A-AF80-C99D028878EC}" destId="{1093948E-A821-5F49-AE6C-C60A2AF104C6}" srcOrd="0" destOrd="0" presId="urn:microsoft.com/office/officeart/2005/8/layout/default"/>
    <dgm:cxn modelId="{563AAB13-4AE7-AC4C-AEF4-AD8B68DF722A}" type="presOf" srcId="{1C2D158B-243C-9C42-B096-F8B5C250F330}" destId="{C3D3BE9C-FA90-774E-9594-A4C2671CFD3C}" srcOrd="0" destOrd="0" presId="urn:microsoft.com/office/officeart/2005/8/layout/default"/>
    <dgm:cxn modelId="{8A37581F-49D0-C547-A94A-1097C7B2FF7C}" type="presOf" srcId="{0F048150-67D9-D249-82BB-81DAD6801F25}" destId="{56C358BD-7D48-524B-AF42-3DAF987FDEE5}" srcOrd="0" destOrd="0" presId="urn:microsoft.com/office/officeart/2005/8/layout/default"/>
    <dgm:cxn modelId="{CCA0DA1F-171F-C44D-80FE-4F87C800A871}" srcId="{EA2CDAC7-705B-DB40-8338-205BC35DFD11}" destId="{596644AC-721A-F947-B129-5D48237C2823}" srcOrd="5" destOrd="0" parTransId="{98A83FD0-8501-BA4F-A112-73362AECD4FC}" sibTransId="{C646777F-29B1-9A46-BC4A-BB4CDF8C7E83}"/>
    <dgm:cxn modelId="{176F8A22-A446-8C4A-B54F-49892687179A}" srcId="{EA2CDAC7-705B-DB40-8338-205BC35DFD11}" destId="{127AE037-1537-C24A-AF80-C99D028878EC}" srcOrd="8" destOrd="0" parTransId="{E749FAAD-3ED7-2B4E-B609-3289390C8B5E}" sibTransId="{F0D7067C-C977-DE4D-8AA9-A6440955E6F6}"/>
    <dgm:cxn modelId="{57C38430-14ED-2747-A0FA-FAF2211B6164}" srcId="{EA2CDAC7-705B-DB40-8338-205BC35DFD11}" destId="{F170BB03-AD90-AD48-A96C-85D9A6C8CE2F}" srcOrd="3" destOrd="0" parTransId="{E4330F85-2A61-2646-A56B-F29BED9A268A}" sibTransId="{45291C27-77FC-2642-AABA-EBF9C09759AD}"/>
    <dgm:cxn modelId="{EAAF6434-22BA-3C42-9DF8-CD69F89E1521}" type="presOf" srcId="{EA2CDAC7-705B-DB40-8338-205BC35DFD11}" destId="{1991189D-FB28-9942-9BE0-5962C9302BBB}" srcOrd="0" destOrd="0" presId="urn:microsoft.com/office/officeart/2005/8/layout/default"/>
    <dgm:cxn modelId="{713A7553-D88D-FB4A-90A3-B66C67BBAAC4}" type="presOf" srcId="{4902E70B-8A42-AD42-99A7-7471E32E4481}" destId="{BA71AF0B-79BA-4149-AD0E-79A3A47324E1}" srcOrd="0" destOrd="0" presId="urn:microsoft.com/office/officeart/2005/8/layout/default"/>
    <dgm:cxn modelId="{4F9DAA7C-0207-774E-9359-027408311A0E}" srcId="{EA2CDAC7-705B-DB40-8338-205BC35DFD11}" destId="{E4B225C8-A2C4-8E4B-9E81-07F3EA0DDA2E}" srcOrd="0" destOrd="0" parTransId="{F476AE38-21EA-1149-9B2F-AF3AB2500A1D}" sibTransId="{95E08521-D038-0245-A2C7-5F974FEE2D94}"/>
    <dgm:cxn modelId="{36369E7E-BA0F-CB42-9182-0D6260E094E3}" srcId="{EA2CDAC7-705B-DB40-8338-205BC35DFD11}" destId="{1C2D158B-243C-9C42-B096-F8B5C250F330}" srcOrd="6" destOrd="0" parTransId="{B46CAF12-22BA-674A-90F1-815ACE0FC03E}" sibTransId="{D5D5E262-3653-A34A-8103-B2A34164DC7C}"/>
    <dgm:cxn modelId="{19FAD396-3D09-234A-90E2-27C7F4CAF235}" srcId="{EA2CDAC7-705B-DB40-8338-205BC35DFD11}" destId="{4902E70B-8A42-AD42-99A7-7471E32E4481}" srcOrd="7" destOrd="0" parTransId="{C3432548-1E5C-A846-AACB-6292A4058252}" sibTransId="{3798AA9B-FDB2-A342-9567-91E10E681C55}"/>
    <dgm:cxn modelId="{47D16BAB-E0BF-E744-B565-2C8ECAA22104}" type="presOf" srcId="{36B2EE3D-E534-3441-928F-5B3F1889B8C7}" destId="{63E0BC8D-26DA-C348-B4F1-0777C82E0519}" srcOrd="0" destOrd="0" presId="urn:microsoft.com/office/officeart/2005/8/layout/default"/>
    <dgm:cxn modelId="{E5324EAD-2344-8C4E-A8B9-4A632A13E9A9}" srcId="{EA2CDAC7-705B-DB40-8338-205BC35DFD11}" destId="{0F048150-67D9-D249-82BB-81DAD6801F25}" srcOrd="2" destOrd="0" parTransId="{E64CBD6B-9A60-EE48-82B5-801D645675EE}" sibTransId="{1B5E70D3-B0FD-DD41-936D-A33B410162E3}"/>
    <dgm:cxn modelId="{7D2998CF-4724-F34C-AFA0-0DB21A1238B1}" type="presOf" srcId="{E4B225C8-A2C4-8E4B-9E81-07F3EA0DDA2E}" destId="{0ABE8634-20A7-C14B-9F17-5E884BED75C6}" srcOrd="0" destOrd="0" presId="urn:microsoft.com/office/officeart/2005/8/layout/default"/>
    <dgm:cxn modelId="{077E24D4-4932-A44E-A179-5EDAC19D4C96}" type="presOf" srcId="{407EE743-0F88-164E-8BF8-B5F794372C68}" destId="{19D97250-FBCF-E34F-9D1C-45822E1B43FB}" srcOrd="0" destOrd="0" presId="urn:microsoft.com/office/officeart/2005/8/layout/default"/>
    <dgm:cxn modelId="{EFE9F9D4-C783-7B47-9013-82B729F362E1}" srcId="{EA2CDAC7-705B-DB40-8338-205BC35DFD11}" destId="{36B2EE3D-E534-3441-928F-5B3F1889B8C7}" srcOrd="4" destOrd="0" parTransId="{FC7F297B-8ACA-D943-B216-25DAAB54A5B3}" sibTransId="{1840AFC8-4FED-1542-9B32-7A9C613CAE10}"/>
    <dgm:cxn modelId="{733499E2-98A5-6849-A789-19A9BB462D4D}" type="presOf" srcId="{596644AC-721A-F947-B129-5D48237C2823}" destId="{59F352C1-89B3-1142-B248-3EC3491554D3}" srcOrd="0" destOrd="0" presId="urn:microsoft.com/office/officeart/2005/8/layout/default"/>
    <dgm:cxn modelId="{E2F345E3-8EB0-F648-AE97-046BCA6DD75E}" srcId="{EA2CDAC7-705B-DB40-8338-205BC35DFD11}" destId="{407EE743-0F88-164E-8BF8-B5F794372C68}" srcOrd="1" destOrd="0" parTransId="{8FFB9A40-3FC4-AD42-88EA-AE5303A1AB65}" sibTransId="{747F7A85-98B0-C244-82F2-841073D925EF}"/>
    <dgm:cxn modelId="{9DEC5CF1-D70F-624F-A3BB-5CA06D99BC6A}" type="presOf" srcId="{F170BB03-AD90-AD48-A96C-85D9A6C8CE2F}" destId="{5C5D4185-87EA-F443-9DBA-16E2FBC7B1B0}" srcOrd="0" destOrd="0" presId="urn:microsoft.com/office/officeart/2005/8/layout/default"/>
    <dgm:cxn modelId="{8AF37C2F-2169-8349-9E93-040743489E17}" type="presParOf" srcId="{1991189D-FB28-9942-9BE0-5962C9302BBB}" destId="{0ABE8634-20A7-C14B-9F17-5E884BED75C6}" srcOrd="0" destOrd="0" presId="urn:microsoft.com/office/officeart/2005/8/layout/default"/>
    <dgm:cxn modelId="{FC156DDA-4EA2-F048-AAC6-58A021FE59A3}" type="presParOf" srcId="{1991189D-FB28-9942-9BE0-5962C9302BBB}" destId="{53A3DFDD-BC3E-EF4E-83C9-F2F507302888}" srcOrd="1" destOrd="0" presId="urn:microsoft.com/office/officeart/2005/8/layout/default"/>
    <dgm:cxn modelId="{4E21715F-EBB4-2D4B-AD37-D1370E617C29}" type="presParOf" srcId="{1991189D-FB28-9942-9BE0-5962C9302BBB}" destId="{19D97250-FBCF-E34F-9D1C-45822E1B43FB}" srcOrd="2" destOrd="0" presId="urn:microsoft.com/office/officeart/2005/8/layout/default"/>
    <dgm:cxn modelId="{C7B192B1-7D71-1F49-BA9E-9C2F50E6876A}" type="presParOf" srcId="{1991189D-FB28-9942-9BE0-5962C9302BBB}" destId="{0DF939E4-6B38-604C-AAB5-22246FF38F59}" srcOrd="3" destOrd="0" presId="urn:microsoft.com/office/officeart/2005/8/layout/default"/>
    <dgm:cxn modelId="{BD872485-8E46-B547-83A5-8866469FC540}" type="presParOf" srcId="{1991189D-FB28-9942-9BE0-5962C9302BBB}" destId="{56C358BD-7D48-524B-AF42-3DAF987FDEE5}" srcOrd="4" destOrd="0" presId="urn:microsoft.com/office/officeart/2005/8/layout/default"/>
    <dgm:cxn modelId="{998EEDAA-B56C-7043-99A3-A4206B6E109E}" type="presParOf" srcId="{1991189D-FB28-9942-9BE0-5962C9302BBB}" destId="{36065058-20A1-2B45-B506-90AF380C5049}" srcOrd="5" destOrd="0" presId="urn:microsoft.com/office/officeart/2005/8/layout/default"/>
    <dgm:cxn modelId="{5EFB3AE7-7DE1-F04B-AF7E-41793556F52E}" type="presParOf" srcId="{1991189D-FB28-9942-9BE0-5962C9302BBB}" destId="{5C5D4185-87EA-F443-9DBA-16E2FBC7B1B0}" srcOrd="6" destOrd="0" presId="urn:microsoft.com/office/officeart/2005/8/layout/default"/>
    <dgm:cxn modelId="{88BD4668-B7B0-C645-A5D9-6F98CB06EF50}" type="presParOf" srcId="{1991189D-FB28-9942-9BE0-5962C9302BBB}" destId="{1937AB55-7230-8543-B9F7-80C3AEB10037}" srcOrd="7" destOrd="0" presId="urn:microsoft.com/office/officeart/2005/8/layout/default"/>
    <dgm:cxn modelId="{D80A26D6-049C-2A4A-AC31-3AF51CDA4EEB}" type="presParOf" srcId="{1991189D-FB28-9942-9BE0-5962C9302BBB}" destId="{63E0BC8D-26DA-C348-B4F1-0777C82E0519}" srcOrd="8" destOrd="0" presId="urn:microsoft.com/office/officeart/2005/8/layout/default"/>
    <dgm:cxn modelId="{FE09688E-5690-BF47-A654-E46DA7C60729}" type="presParOf" srcId="{1991189D-FB28-9942-9BE0-5962C9302BBB}" destId="{2224E970-E022-7E4A-B57D-FA11110D80FC}" srcOrd="9" destOrd="0" presId="urn:microsoft.com/office/officeart/2005/8/layout/default"/>
    <dgm:cxn modelId="{C079A7AA-1FDC-544B-901A-AEEFAAA64C9A}" type="presParOf" srcId="{1991189D-FB28-9942-9BE0-5962C9302BBB}" destId="{59F352C1-89B3-1142-B248-3EC3491554D3}" srcOrd="10" destOrd="0" presId="urn:microsoft.com/office/officeart/2005/8/layout/default"/>
    <dgm:cxn modelId="{CC297FFB-0129-5148-91B8-F521406FFCB3}" type="presParOf" srcId="{1991189D-FB28-9942-9BE0-5962C9302BBB}" destId="{33E23BC3-7063-D94B-AAB9-E39D91A80A21}" srcOrd="11" destOrd="0" presId="urn:microsoft.com/office/officeart/2005/8/layout/default"/>
    <dgm:cxn modelId="{DC779404-020C-4E40-92AA-627996A3180E}" type="presParOf" srcId="{1991189D-FB28-9942-9BE0-5962C9302BBB}" destId="{C3D3BE9C-FA90-774E-9594-A4C2671CFD3C}" srcOrd="12" destOrd="0" presId="urn:microsoft.com/office/officeart/2005/8/layout/default"/>
    <dgm:cxn modelId="{FB668925-D034-E442-AEF3-319FD8117458}" type="presParOf" srcId="{1991189D-FB28-9942-9BE0-5962C9302BBB}" destId="{FB2A2AAE-FC3B-B541-9553-1409137996D5}" srcOrd="13" destOrd="0" presId="urn:microsoft.com/office/officeart/2005/8/layout/default"/>
    <dgm:cxn modelId="{189FA9FE-2CE4-A84F-91DF-87D846A9264D}" type="presParOf" srcId="{1991189D-FB28-9942-9BE0-5962C9302BBB}" destId="{BA71AF0B-79BA-4149-AD0E-79A3A47324E1}" srcOrd="14" destOrd="0" presId="urn:microsoft.com/office/officeart/2005/8/layout/default"/>
    <dgm:cxn modelId="{ADCC79F9-358B-964A-BF92-2F53EF38908A}" type="presParOf" srcId="{1991189D-FB28-9942-9BE0-5962C9302BBB}" destId="{8E6E7CCD-1089-3244-A2BE-AEB3380678FF}" srcOrd="15" destOrd="0" presId="urn:microsoft.com/office/officeart/2005/8/layout/default"/>
    <dgm:cxn modelId="{455942FF-C092-AD4B-9143-51FAD6B519DB}" type="presParOf" srcId="{1991189D-FB28-9942-9BE0-5962C9302BBB}" destId="{1093948E-A821-5F49-AE6C-C60A2AF104C6}" srcOrd="1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E8634-20A7-C14B-9F17-5E884BED75C6}">
      <dsp:nvSpPr>
        <dsp:cNvPr id="0" name=""/>
        <dsp:cNvSpPr/>
      </dsp:nvSpPr>
      <dsp:spPr>
        <a:xfrm>
          <a:off x="639016" y="881"/>
          <a:ext cx="1589770" cy="953862"/>
        </a:xfrm>
        <a:prstGeom prst="rect">
          <a:avLst/>
        </a:prstGeom>
        <a:solidFill>
          <a:srgbClr val="2F9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Montserrat Medium" pitchFamily="2" charset="77"/>
            </a:rPr>
            <a:t>Feedback </a:t>
          </a:r>
          <a:br>
            <a:rPr lang="en-US" sz="1100" b="0" i="0" kern="1200" dirty="0">
              <a:latin typeface="Montserrat Medium" pitchFamily="2" charset="77"/>
            </a:rPr>
          </a:br>
          <a:r>
            <a:rPr lang="en-US" sz="1100" b="0" i="0" kern="1200" dirty="0">
              <a:latin typeface="Montserrat Medium" pitchFamily="2" charset="77"/>
            </a:rPr>
            <a:t>collectors</a:t>
          </a:r>
        </a:p>
      </dsp:txBody>
      <dsp:txXfrm>
        <a:off x="639016" y="881"/>
        <a:ext cx="1589770" cy="953862"/>
      </dsp:txXfrm>
    </dsp:sp>
    <dsp:sp modelId="{19D97250-FBCF-E34F-9D1C-45822E1B43FB}">
      <dsp:nvSpPr>
        <dsp:cNvPr id="0" name=""/>
        <dsp:cNvSpPr/>
      </dsp:nvSpPr>
      <dsp:spPr>
        <a:xfrm>
          <a:off x="2387763" y="881"/>
          <a:ext cx="1589770" cy="953862"/>
        </a:xfrm>
        <a:prstGeom prst="rect">
          <a:avLst/>
        </a:prstGeom>
        <a:solidFill>
          <a:srgbClr val="2F9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Montserrat Medium" pitchFamily="2" charset="77"/>
            </a:rPr>
            <a:t>Feedback </a:t>
          </a:r>
          <a:br>
            <a:rPr lang="en-US" sz="1100" b="0" i="0" kern="1200" dirty="0">
              <a:latin typeface="Montserrat Medium" pitchFamily="2" charset="77"/>
            </a:rPr>
          </a:br>
          <a:r>
            <a:rPr lang="en-US" sz="1100" b="0" i="0" kern="1200" dirty="0">
              <a:latin typeface="Montserrat Medium" pitchFamily="2" charset="77"/>
            </a:rPr>
            <a:t>manager</a:t>
          </a:r>
        </a:p>
      </dsp:txBody>
      <dsp:txXfrm>
        <a:off x="2387763" y="881"/>
        <a:ext cx="1589770" cy="953862"/>
      </dsp:txXfrm>
    </dsp:sp>
    <dsp:sp modelId="{56C358BD-7D48-524B-AF42-3DAF987FDEE5}">
      <dsp:nvSpPr>
        <dsp:cNvPr id="0" name=""/>
        <dsp:cNvSpPr/>
      </dsp:nvSpPr>
      <dsp:spPr>
        <a:xfrm>
          <a:off x="4136510" y="881"/>
          <a:ext cx="1589770" cy="953862"/>
        </a:xfrm>
        <a:prstGeom prst="rect">
          <a:avLst/>
        </a:prstGeom>
        <a:solidFill>
          <a:srgbClr val="2F9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Montserrat Medium" pitchFamily="2" charset="77"/>
            </a:rPr>
            <a:t>Leadership</a:t>
          </a:r>
        </a:p>
      </dsp:txBody>
      <dsp:txXfrm>
        <a:off x="4136510" y="881"/>
        <a:ext cx="1589770" cy="953862"/>
      </dsp:txXfrm>
    </dsp:sp>
    <dsp:sp modelId="{5C5D4185-87EA-F443-9DBA-16E2FBC7B1B0}">
      <dsp:nvSpPr>
        <dsp:cNvPr id="0" name=""/>
        <dsp:cNvSpPr/>
      </dsp:nvSpPr>
      <dsp:spPr>
        <a:xfrm>
          <a:off x="639016" y="1113720"/>
          <a:ext cx="1589770" cy="953862"/>
        </a:xfrm>
        <a:prstGeom prst="rect">
          <a:avLst/>
        </a:prstGeom>
        <a:solidFill>
          <a:srgbClr val="2F9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0" i="0" kern="1200" dirty="0" err="1">
              <a:latin typeface="Montserrat Medium" pitchFamily="2" charset="77"/>
            </a:rPr>
            <a:t>Programme</a:t>
          </a:r>
          <a:r>
            <a:rPr lang="en-US" sz="1100" b="0" i="0" kern="1200" dirty="0">
              <a:latin typeface="Montserrat Medium" pitchFamily="2" charset="77"/>
            </a:rPr>
            <a:t> or operations staff</a:t>
          </a:r>
        </a:p>
      </dsp:txBody>
      <dsp:txXfrm>
        <a:off x="639016" y="1113720"/>
        <a:ext cx="1589770" cy="953862"/>
      </dsp:txXfrm>
    </dsp:sp>
    <dsp:sp modelId="{63E0BC8D-26DA-C348-B4F1-0777C82E0519}">
      <dsp:nvSpPr>
        <dsp:cNvPr id="0" name=""/>
        <dsp:cNvSpPr/>
      </dsp:nvSpPr>
      <dsp:spPr>
        <a:xfrm>
          <a:off x="2387763" y="1113720"/>
          <a:ext cx="1589770" cy="953862"/>
        </a:xfrm>
        <a:prstGeom prst="rect">
          <a:avLst/>
        </a:prstGeom>
        <a:solidFill>
          <a:srgbClr val="2F9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Montserrat Medium" pitchFamily="2" charset="77"/>
            </a:rPr>
            <a:t>Human Resources and Prevention of Sexual Exploitation and Abuse</a:t>
          </a:r>
        </a:p>
      </dsp:txBody>
      <dsp:txXfrm>
        <a:off x="2387763" y="1113720"/>
        <a:ext cx="1589770" cy="953862"/>
      </dsp:txXfrm>
    </dsp:sp>
    <dsp:sp modelId="{59F352C1-89B3-1142-B248-3EC3491554D3}">
      <dsp:nvSpPr>
        <dsp:cNvPr id="0" name=""/>
        <dsp:cNvSpPr/>
      </dsp:nvSpPr>
      <dsp:spPr>
        <a:xfrm>
          <a:off x="4136510" y="1113720"/>
          <a:ext cx="1589770" cy="953862"/>
        </a:xfrm>
        <a:prstGeom prst="rect">
          <a:avLst/>
        </a:prstGeom>
        <a:solidFill>
          <a:srgbClr val="2F9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Montserrat Medium" pitchFamily="2" charset="77"/>
            </a:rPr>
            <a:t>Security</a:t>
          </a:r>
        </a:p>
      </dsp:txBody>
      <dsp:txXfrm>
        <a:off x="4136510" y="1113720"/>
        <a:ext cx="1589770" cy="953862"/>
      </dsp:txXfrm>
    </dsp:sp>
    <dsp:sp modelId="{C3D3BE9C-FA90-774E-9594-A4C2671CFD3C}">
      <dsp:nvSpPr>
        <dsp:cNvPr id="0" name=""/>
        <dsp:cNvSpPr/>
      </dsp:nvSpPr>
      <dsp:spPr>
        <a:xfrm>
          <a:off x="639016" y="2226560"/>
          <a:ext cx="1589770" cy="953862"/>
        </a:xfrm>
        <a:prstGeom prst="rect">
          <a:avLst/>
        </a:prstGeom>
        <a:solidFill>
          <a:srgbClr val="2F9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Montserrat Medium" pitchFamily="2" charset="77"/>
            </a:rPr>
            <a:t>Information management, Performance measurement, monitoring and evaluation</a:t>
          </a:r>
        </a:p>
      </dsp:txBody>
      <dsp:txXfrm>
        <a:off x="639016" y="2226560"/>
        <a:ext cx="1589770" cy="953862"/>
      </dsp:txXfrm>
    </dsp:sp>
    <dsp:sp modelId="{BA71AF0B-79BA-4149-AD0E-79A3A47324E1}">
      <dsp:nvSpPr>
        <dsp:cNvPr id="0" name=""/>
        <dsp:cNvSpPr/>
      </dsp:nvSpPr>
      <dsp:spPr>
        <a:xfrm>
          <a:off x="2387763" y="2226560"/>
          <a:ext cx="1589770" cy="953862"/>
        </a:xfrm>
        <a:prstGeom prst="rect">
          <a:avLst/>
        </a:prstGeom>
        <a:solidFill>
          <a:srgbClr val="2F9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Montserrat Medium" pitchFamily="2" charset="77"/>
            </a:rPr>
            <a:t>Data management support</a:t>
          </a:r>
        </a:p>
      </dsp:txBody>
      <dsp:txXfrm>
        <a:off x="2387763" y="2226560"/>
        <a:ext cx="1589770" cy="953862"/>
      </dsp:txXfrm>
    </dsp:sp>
    <dsp:sp modelId="{1093948E-A821-5F49-AE6C-C60A2AF104C6}">
      <dsp:nvSpPr>
        <dsp:cNvPr id="0" name=""/>
        <dsp:cNvSpPr/>
      </dsp:nvSpPr>
      <dsp:spPr>
        <a:xfrm>
          <a:off x="4136510" y="2226560"/>
          <a:ext cx="1589770" cy="953862"/>
        </a:xfrm>
        <a:prstGeom prst="rect">
          <a:avLst/>
        </a:prstGeom>
        <a:solidFill>
          <a:srgbClr val="2F9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Montserrat Medium" pitchFamily="2" charset="77"/>
            </a:rPr>
            <a:t>Community</a:t>
          </a:r>
        </a:p>
      </dsp:txBody>
      <dsp:txXfrm>
        <a:off x="4136510" y="2226560"/>
        <a:ext cx="1589770" cy="9538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9/2/22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cs.google.com/document/d/1AuhpoLbsm5wgTzIZewQaq8p0DFSduYVS/edit?usp=sharing&amp;ouid=109473232721131860036&amp;rtpof=true&amp;sd=tru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session focuses on the application of qualitative approaches to design and manage a community feedback mechanism. It introduces community feedback and explains its role in a response. It describes how to set up and collect community feedback data, using examples from the Red Cross. It links the IFRC Community Feedback Kit to the social science operational research context</a:t>
            </a:r>
            <a:r>
              <a:rPr lang="en-GB" dirty="0">
                <a:effectLst/>
              </a:rPr>
              <a:t> </a:t>
            </a:r>
            <a:endParaRPr lang="en-GB" dirty="0"/>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1</a:t>
            </a:fld>
            <a:endParaRPr lang="en-US"/>
          </a:p>
        </p:txBody>
      </p:sp>
    </p:spTree>
    <p:extLst>
      <p:ext uri="{BB962C8B-B14F-4D97-AF65-F5344CB8AC3E}">
        <p14:creationId xmlns:p14="http://schemas.microsoft.com/office/powerpoint/2010/main" val="81596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ways that community feedback mechanisms support risk communication and community engagement and the response: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Increase accountability to the community</a:t>
            </a:r>
          </a:p>
          <a:p>
            <a:pPr lvl="0"/>
            <a:r>
              <a:rPr lang="en-US" sz="1200" kern="1200" dirty="0">
                <a:solidFill>
                  <a:schemeClr val="tx1"/>
                </a:solidFill>
                <a:effectLst/>
                <a:latin typeface="+mn-lt"/>
                <a:ea typeface="+mn-ea"/>
                <a:cs typeface="+mn-cs"/>
              </a:rPr>
              <a:t>Provide information on how to mitigate or prevent harm</a:t>
            </a:r>
          </a:p>
          <a:p>
            <a:pPr lvl="0"/>
            <a:r>
              <a:rPr lang="en-US" sz="1200" kern="1200" dirty="0">
                <a:solidFill>
                  <a:schemeClr val="tx1"/>
                </a:solidFill>
                <a:effectLst/>
                <a:latin typeface="+mn-lt"/>
                <a:ea typeface="+mn-ea"/>
                <a:cs typeface="+mn-cs"/>
              </a:rPr>
              <a:t>Improve quality of programming </a:t>
            </a:r>
          </a:p>
          <a:p>
            <a:pPr lvl="0"/>
            <a:r>
              <a:rPr lang="en-US" sz="1200" kern="1200" dirty="0">
                <a:solidFill>
                  <a:schemeClr val="tx1"/>
                </a:solidFill>
                <a:effectLst/>
                <a:latin typeface="+mn-lt"/>
                <a:ea typeface="+mn-ea"/>
                <a:cs typeface="+mn-cs"/>
              </a:rPr>
              <a:t>Give opportunities to involve local community members and build capacity</a:t>
            </a:r>
          </a:p>
          <a:p>
            <a:pPr lvl="0"/>
            <a:r>
              <a:rPr lang="en-US" sz="1200" kern="1200" dirty="0">
                <a:solidFill>
                  <a:schemeClr val="tx1"/>
                </a:solidFill>
                <a:effectLst/>
                <a:latin typeface="+mn-lt"/>
                <a:ea typeface="+mn-ea"/>
                <a:cs typeface="+mn-cs"/>
              </a:rPr>
              <a:t>Monitor activities and react to real-time issues</a:t>
            </a:r>
          </a:p>
          <a:p>
            <a:pPr lvl="0"/>
            <a:r>
              <a:rPr lang="en-US" sz="1200" kern="1200" dirty="0">
                <a:solidFill>
                  <a:schemeClr val="tx1"/>
                </a:solidFill>
                <a:effectLst/>
                <a:latin typeface="+mn-lt"/>
                <a:ea typeface="+mn-ea"/>
                <a:cs typeface="+mn-cs"/>
              </a:rPr>
              <a:t>Assess needs of communities to build relevant programs that respond to local needs</a:t>
            </a:r>
          </a:p>
          <a:p>
            <a:pPr lvl="0"/>
            <a:r>
              <a:rPr lang="en-US" sz="1200" kern="1200" dirty="0">
                <a:solidFill>
                  <a:schemeClr val="tx1"/>
                </a:solidFill>
                <a:effectLst/>
                <a:latin typeface="+mn-lt"/>
                <a:ea typeface="+mn-ea"/>
                <a:cs typeface="+mn-cs"/>
              </a:rPr>
              <a:t>Reach out to those who are vulnerable and need the most support</a:t>
            </a:r>
          </a:p>
          <a:p>
            <a:pPr lvl="0"/>
            <a:r>
              <a:rPr lang="en-US" sz="1200" kern="1200" dirty="0">
                <a:solidFill>
                  <a:schemeClr val="tx1"/>
                </a:solidFill>
                <a:effectLst/>
                <a:latin typeface="+mn-lt"/>
                <a:ea typeface="+mn-ea"/>
                <a:cs typeface="+mn-cs"/>
              </a:rPr>
              <a:t>Understand the context and broader situation</a:t>
            </a:r>
          </a:p>
          <a:p>
            <a:pPr lvl="0"/>
            <a:r>
              <a:rPr lang="en-US" sz="1200" kern="1200" dirty="0">
                <a:solidFill>
                  <a:schemeClr val="tx1"/>
                </a:solidFill>
                <a:effectLst/>
                <a:latin typeface="+mn-lt"/>
                <a:ea typeface="+mn-ea"/>
                <a:cs typeface="+mn-cs"/>
              </a:rPr>
              <a:t>Evaluate programs and operations to learn for future responses/events, and how to work with communities better</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Core questions of RCCE that feedback can help answer (Session 1.2) are:</a:t>
            </a:r>
          </a:p>
          <a:p>
            <a:pPr lvl="0" fontAlgn="base" hangingPunct="0"/>
            <a:r>
              <a:rPr lang="en-US" sz="1200" kern="1200" dirty="0">
                <a:solidFill>
                  <a:schemeClr val="tx1"/>
                </a:solidFill>
                <a:effectLst/>
                <a:latin typeface="+mn-lt"/>
                <a:ea typeface="+mn-ea"/>
                <a:cs typeface="+mn-cs"/>
              </a:rPr>
              <a:t>What are people’s needs and priorities and how are they changing?</a:t>
            </a:r>
          </a:p>
          <a:p>
            <a:pPr lvl="0" fontAlgn="base" hangingPunct="0"/>
            <a:r>
              <a:rPr lang="en-US" sz="1200" kern="1200" dirty="0">
                <a:solidFill>
                  <a:schemeClr val="tx1"/>
                </a:solidFill>
                <a:effectLst/>
                <a:latin typeface="+mn-lt"/>
                <a:ea typeface="+mn-ea"/>
                <a:cs typeface="+mn-cs"/>
              </a:rPr>
              <a:t>Are systems (health, social) functioning, available and accessible?</a:t>
            </a:r>
          </a:p>
          <a:p>
            <a:pPr lvl="0" fontAlgn="base" hangingPunct="0"/>
            <a:r>
              <a:rPr lang="en-US" sz="1200" kern="1200" dirty="0">
                <a:solidFill>
                  <a:schemeClr val="tx1"/>
                </a:solidFill>
                <a:effectLst/>
                <a:latin typeface="+mn-lt"/>
                <a:ea typeface="+mn-ea"/>
                <a:cs typeface="+mn-cs"/>
              </a:rPr>
              <a:t>What is the degree of trust in services, policies (e.g. public health measures) and information.   </a:t>
            </a:r>
          </a:p>
          <a:p>
            <a:pPr lvl="0"/>
            <a:r>
              <a:rPr lang="en-US" sz="1200" kern="1200" dirty="0">
                <a:solidFill>
                  <a:schemeClr val="tx1"/>
                </a:solidFill>
                <a:effectLst/>
                <a:latin typeface="+mn-lt"/>
                <a:ea typeface="+mn-ea"/>
                <a:cs typeface="+mn-cs"/>
              </a:rPr>
              <a:t>What capacity do individuals and communities have to respond to the crisis? </a:t>
            </a:r>
          </a:p>
          <a:p>
            <a:pPr lvl="0"/>
            <a:r>
              <a:rPr lang="en-US" sz="1200" kern="1200" dirty="0">
                <a:solidFill>
                  <a:schemeClr val="tx1"/>
                </a:solidFill>
                <a:effectLst/>
                <a:latin typeface="+mn-lt"/>
                <a:ea typeface="+mn-ea"/>
                <a:cs typeface="+mn-cs"/>
              </a:rPr>
              <a:t>What are people’s belief systems, sociocultural norms, and traditions? </a:t>
            </a:r>
          </a:p>
          <a:p>
            <a:pPr lvl="0"/>
            <a:r>
              <a:rPr lang="en-US" sz="1200" kern="1200" dirty="0">
                <a:solidFill>
                  <a:schemeClr val="tx1"/>
                </a:solidFill>
                <a:effectLst/>
                <a:latin typeface="+mn-lt"/>
                <a:ea typeface="+mn-ea"/>
                <a:cs typeface="+mn-cs"/>
              </a:rPr>
              <a:t>What knowledge and resources do individuals and communities have?</a:t>
            </a:r>
          </a:p>
          <a:p>
            <a:pPr lvl="0"/>
            <a:r>
              <a:rPr lang="en-US" sz="1200" kern="1200" dirty="0">
                <a:solidFill>
                  <a:schemeClr val="tx1"/>
                </a:solidFill>
                <a:effectLst/>
                <a:latin typeface="+mn-lt"/>
                <a:ea typeface="+mn-ea"/>
                <a:cs typeface="+mn-cs"/>
              </a:rPr>
              <a:t>What are people’s perceptions, attitudes, practices and behaviours? </a:t>
            </a:r>
          </a:p>
          <a:p>
            <a:pPr lvl="0"/>
            <a:r>
              <a:rPr lang="en-US" sz="1200" kern="1200" dirty="0">
                <a:solidFill>
                  <a:schemeClr val="tx1"/>
                </a:solidFill>
                <a:effectLst/>
                <a:latin typeface="+mn-lt"/>
                <a:ea typeface="+mn-ea"/>
                <a:cs typeface="+mn-cs"/>
              </a:rPr>
              <a:t>What ‘rumours’ or misinformation are circulating?</a:t>
            </a:r>
          </a:p>
          <a:p>
            <a:pPr lvl="0"/>
            <a:r>
              <a:rPr lang="en-US" sz="1200" kern="1200" dirty="0">
                <a:solidFill>
                  <a:schemeClr val="tx1"/>
                </a:solidFill>
                <a:effectLst/>
                <a:latin typeface="+mn-lt"/>
                <a:ea typeface="+mn-ea"/>
                <a:cs typeface="+mn-cs"/>
              </a:rPr>
              <a:t>What are the existing vulnerabilities and social inequalities?</a:t>
            </a:r>
          </a:p>
          <a:p>
            <a:pPr lvl="0"/>
            <a:r>
              <a:rPr lang="en-US" sz="1200" kern="1200" dirty="0">
                <a:solidFill>
                  <a:schemeClr val="tx1"/>
                </a:solidFill>
                <a:effectLst/>
                <a:latin typeface="+mn-lt"/>
                <a:ea typeface="+mn-ea"/>
                <a:cs typeface="+mn-cs"/>
              </a:rPr>
              <a:t>What are the existing social networks, informal and formal community leadership structures and social and power dynamics?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Feedback mechanisms can also help answer:</a:t>
            </a:r>
          </a:p>
          <a:p>
            <a:pPr lvl="0"/>
            <a:r>
              <a:rPr lang="en-US" sz="1200" kern="1200" dirty="0">
                <a:solidFill>
                  <a:schemeClr val="tx1"/>
                </a:solidFill>
                <a:effectLst/>
                <a:latin typeface="+mn-lt"/>
                <a:ea typeface="+mn-ea"/>
                <a:cs typeface="+mn-cs"/>
              </a:rPr>
              <a:t>What are communities’ suggestions on how to improve the response?</a:t>
            </a:r>
          </a:p>
          <a:p>
            <a:pPr lvl="0"/>
            <a:r>
              <a:rPr lang="en-US" sz="1200" kern="1200" dirty="0">
                <a:solidFill>
                  <a:schemeClr val="tx1"/>
                </a:solidFill>
                <a:effectLst/>
                <a:latin typeface="+mn-lt"/>
                <a:ea typeface="+mn-ea"/>
                <a:cs typeface="+mn-cs"/>
              </a:rPr>
              <a:t>What are existing solutions led by the community?</a:t>
            </a:r>
          </a:p>
          <a:p>
            <a:pPr lvl="0"/>
            <a:r>
              <a:rPr lang="en-US" sz="1200" kern="1200" dirty="0">
                <a:solidFill>
                  <a:schemeClr val="tx1"/>
                </a:solidFill>
                <a:effectLst/>
                <a:latin typeface="+mn-lt"/>
                <a:ea typeface="+mn-ea"/>
                <a:cs typeface="+mn-cs"/>
              </a:rPr>
              <a:t>What are people’s concerns and questions, and how are they changing?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Feedback mechanisms need information on these RCCE questions in order to succeed:</a:t>
            </a:r>
          </a:p>
          <a:p>
            <a:pPr lvl="0"/>
            <a:r>
              <a:rPr lang="en-US" sz="1200" kern="1200" dirty="0">
                <a:solidFill>
                  <a:schemeClr val="tx1"/>
                </a:solidFill>
                <a:effectLst/>
                <a:latin typeface="+mn-lt"/>
                <a:ea typeface="+mn-ea"/>
                <a:cs typeface="+mn-cs"/>
              </a:rPr>
              <a:t>How do people prefer to get information and what are their information needs? </a:t>
            </a:r>
          </a:p>
          <a:p>
            <a:pPr lvl="0"/>
            <a:r>
              <a:rPr lang="en-US" sz="1200" kern="1200" dirty="0">
                <a:solidFill>
                  <a:schemeClr val="tx1"/>
                </a:solidFill>
                <a:effectLst/>
                <a:latin typeface="+mn-lt"/>
                <a:ea typeface="+mn-ea"/>
                <a:cs typeface="+mn-cs"/>
              </a:rPr>
              <a:t>Which languages do people speak and prefer to use with each other and response actors? </a:t>
            </a:r>
          </a:p>
          <a:p>
            <a:r>
              <a:rPr lang="en-US" sz="1200" i="1" kern="1200" dirty="0">
                <a:solidFill>
                  <a:schemeClr val="tx1"/>
                </a:solidFill>
                <a:effectLst/>
                <a:latin typeface="+mn-lt"/>
                <a:ea typeface="+mn-ea"/>
                <a:cs typeface="+mn-cs"/>
              </a:rPr>
              <a:t>Note: These are not the only questions we need to answer before setting up a feedback mechanism. Other important questions are: do people feel comfortable to share feedback? What are their suggestions to share feedback? How do they want to be involved in the process?  More to come later in this session.</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11</a:t>
            </a:fld>
            <a:endParaRPr lang="fr-FR"/>
          </a:p>
        </p:txBody>
      </p:sp>
    </p:spTree>
    <p:extLst>
      <p:ext uri="{BB962C8B-B14F-4D97-AF65-F5344CB8AC3E}">
        <p14:creationId xmlns:p14="http://schemas.microsoft.com/office/powerpoint/2010/main" val="216712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Community feedback and the Humanitarian </a:t>
            </a:r>
            <a:r>
              <a:rPr lang="en-US" sz="1200" b="1" kern="1200" dirty="0" err="1">
                <a:solidFill>
                  <a:schemeClr val="tx1"/>
                </a:solidFill>
                <a:effectLst/>
                <a:latin typeface="+mn-lt"/>
                <a:ea typeface="+mn-ea"/>
                <a:cs typeface="+mn-cs"/>
              </a:rPr>
              <a:t>Programme</a:t>
            </a:r>
            <a:r>
              <a:rPr lang="en-US" sz="1200" b="1" kern="1200" dirty="0">
                <a:solidFill>
                  <a:schemeClr val="tx1"/>
                </a:solidFill>
                <a:effectLst/>
                <a:latin typeface="+mn-lt"/>
                <a:ea typeface="+mn-ea"/>
                <a:cs typeface="+mn-cs"/>
              </a:rPr>
              <a:t> Cycle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feedback mechanisms can inform all five elements of a humanitarian response</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some ways that community feedback mechanisms support emergency responses, public health programs and the humanitarian sector: </a:t>
            </a:r>
          </a:p>
          <a:p>
            <a:pPr lvl="0"/>
            <a:r>
              <a:rPr lang="en-US" sz="1200" kern="1200" dirty="0">
                <a:solidFill>
                  <a:schemeClr val="tx1"/>
                </a:solidFill>
                <a:effectLst/>
                <a:latin typeface="+mn-lt"/>
                <a:ea typeface="+mn-ea"/>
                <a:cs typeface="+mn-cs"/>
              </a:rPr>
              <a:t>Course-correcting actions</a:t>
            </a:r>
          </a:p>
          <a:p>
            <a:pPr lvl="0"/>
            <a:r>
              <a:rPr lang="en-US" sz="1200" kern="1200" dirty="0">
                <a:solidFill>
                  <a:schemeClr val="tx1"/>
                </a:solidFill>
                <a:effectLst/>
                <a:latin typeface="+mn-lt"/>
                <a:ea typeface="+mn-ea"/>
                <a:cs typeface="+mn-cs"/>
              </a:rPr>
              <a:t>Providing a continuous iterative improvement process</a:t>
            </a:r>
          </a:p>
          <a:p>
            <a:pPr lvl="0"/>
            <a:r>
              <a:rPr lang="en-US" sz="1200" kern="1200" dirty="0">
                <a:solidFill>
                  <a:schemeClr val="tx1"/>
                </a:solidFill>
                <a:effectLst/>
                <a:latin typeface="+mn-lt"/>
                <a:ea typeface="+mn-ea"/>
                <a:cs typeface="+mn-cs"/>
              </a:rPr>
              <a:t>Improve quality and effectiveness of programmes and response work</a:t>
            </a:r>
          </a:p>
          <a:p>
            <a:pPr lvl="0"/>
            <a:r>
              <a:rPr lang="en-US" sz="1200" kern="1200" dirty="0">
                <a:solidFill>
                  <a:schemeClr val="tx1"/>
                </a:solidFill>
                <a:effectLst/>
                <a:latin typeface="+mn-lt"/>
                <a:ea typeface="+mn-ea"/>
                <a:cs typeface="+mn-cs"/>
              </a:rPr>
              <a:t>Ensure that services are responding to needs</a:t>
            </a:r>
          </a:p>
          <a:p>
            <a:r>
              <a:rPr lang="en-US" sz="1200" kern="1200" dirty="0">
                <a:solidFill>
                  <a:schemeClr val="tx1"/>
                </a:solidFill>
                <a:effectLst/>
                <a:latin typeface="+mn-lt"/>
                <a:ea typeface="+mn-ea"/>
                <a:cs typeface="+mn-cs"/>
              </a:rPr>
              <a:t>Here are some links with public health and humanitarian emergency response issues (Session 1.1):</a:t>
            </a:r>
          </a:p>
          <a:p>
            <a:pPr lvl="0"/>
            <a:r>
              <a:rPr lang="en-US" sz="1200" kern="1200" dirty="0">
                <a:solidFill>
                  <a:schemeClr val="tx1"/>
                </a:solidFill>
                <a:effectLst/>
                <a:latin typeface="+mn-lt"/>
                <a:ea typeface="+mn-ea"/>
                <a:cs typeface="+mn-cs"/>
              </a:rPr>
              <a:t>To identify potential gaps or tensions between how the response is being designed and delivered and how communities see and interpret it. </a:t>
            </a:r>
          </a:p>
          <a:p>
            <a:pPr lvl="0"/>
            <a:r>
              <a:rPr lang="en-US" sz="1200" kern="1200" dirty="0">
                <a:solidFill>
                  <a:schemeClr val="tx1"/>
                </a:solidFill>
                <a:effectLst/>
                <a:latin typeface="+mn-lt"/>
                <a:ea typeface="+mn-ea"/>
                <a:cs typeface="+mn-cs"/>
              </a:rPr>
              <a:t>To understand local priorities for action, even where they contradict with the priorities of emergency response operations.</a:t>
            </a:r>
          </a:p>
          <a:p>
            <a:pPr lvl="0"/>
            <a:r>
              <a:rPr lang="en-US" sz="1200" kern="1200" dirty="0">
                <a:solidFill>
                  <a:schemeClr val="tx1"/>
                </a:solidFill>
                <a:effectLst/>
                <a:latin typeface="+mn-lt"/>
                <a:ea typeface="+mn-ea"/>
                <a:cs typeface="+mn-cs"/>
              </a:rPr>
              <a:t>To identify local capacities, resources, resilience and current actions.</a:t>
            </a:r>
          </a:p>
          <a:p>
            <a:r>
              <a:rPr lang="en-US" sz="1200" kern="1200" dirty="0">
                <a:solidFill>
                  <a:schemeClr val="tx1"/>
                </a:solidFill>
                <a:effectLst/>
                <a:latin typeface="+mn-lt"/>
                <a:ea typeface="+mn-ea"/>
                <a:cs typeface="+mn-cs"/>
              </a:rPr>
              <a:t>And ultimately, to use this information to adapt the design and delivery of services and the way response actors engage with communities throughout the response </a:t>
            </a:r>
          </a:p>
          <a:p>
            <a:endParaRPr lang="en-US"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12</a:t>
            </a:fld>
            <a:endParaRPr lang="fr-FR"/>
          </a:p>
        </p:txBody>
      </p:sp>
    </p:spTree>
    <p:extLst>
      <p:ext uri="{BB962C8B-B14F-4D97-AF65-F5344CB8AC3E}">
        <p14:creationId xmlns:p14="http://schemas.microsoft.com/office/powerpoint/2010/main" val="76541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GB" sz="1200" kern="1200" dirty="0">
                <a:solidFill>
                  <a:schemeClr val="tx1"/>
                </a:solidFill>
                <a:effectLst/>
                <a:latin typeface="+mn-lt"/>
                <a:ea typeface="+mn-ea"/>
                <a:cs typeface="+mn-cs"/>
              </a:rPr>
              <a:t>Community engagement activities (door to door awareness raising, radio talk shows or community events)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Social media monitoring</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Perception surveys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Feedback boxes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Observation notes (see session 4.4)</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Questions to </a:t>
            </a:r>
            <a:r>
              <a:rPr lang="en-GB" sz="1200" kern="1200" dirty="0" err="1">
                <a:solidFill>
                  <a:schemeClr val="tx1"/>
                </a:solidFill>
                <a:effectLst/>
                <a:latin typeface="+mn-lt"/>
                <a:ea typeface="+mn-ea"/>
                <a:cs typeface="+mn-cs"/>
              </a:rPr>
              <a:t>Whatsapp</a:t>
            </a:r>
            <a:r>
              <a:rPr lang="en-GB" sz="1200" kern="1200" dirty="0">
                <a:solidFill>
                  <a:schemeClr val="tx1"/>
                </a:solidFill>
                <a:effectLst/>
                <a:latin typeface="+mn-lt"/>
                <a:ea typeface="+mn-ea"/>
                <a:cs typeface="+mn-cs"/>
              </a:rPr>
              <a:t> groups or radio shows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n informal conversation with a staff member</a:t>
            </a:r>
          </a:p>
          <a:p>
            <a:pPr lvl="0"/>
            <a:r>
              <a:rPr lang="en-US" sz="1200" kern="1200" dirty="0">
                <a:solidFill>
                  <a:schemeClr val="tx1"/>
                </a:solidFill>
                <a:effectLst/>
                <a:latin typeface="+mn-lt"/>
                <a:ea typeface="+mn-ea"/>
                <a:cs typeface="+mn-cs"/>
              </a:rPr>
              <a:t>Via a phone call to a call </a:t>
            </a:r>
            <a:r>
              <a:rPr lang="en-US" sz="1200" kern="1200" dirty="0" err="1">
                <a:solidFill>
                  <a:schemeClr val="tx1"/>
                </a:solidFill>
                <a:effectLst/>
                <a:latin typeface="+mn-lt"/>
                <a:ea typeface="+mn-ea"/>
                <a:cs typeface="+mn-cs"/>
              </a:rPr>
              <a:t>centre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form of responses to structured surveys</a:t>
            </a:r>
          </a:p>
          <a:p>
            <a:pPr marL="0" lvl="0" indent="0" algn="l" rtl="0">
              <a:spcBef>
                <a:spcPts val="0"/>
              </a:spcBef>
              <a:spcAft>
                <a:spcPts val="0"/>
              </a:spcAft>
              <a:buNone/>
            </a:pPr>
            <a:endParaRPr lang="en-US"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13</a:t>
            </a:fld>
            <a:endParaRPr lang="fr-FR"/>
          </a:p>
        </p:txBody>
      </p:sp>
    </p:spTree>
    <p:extLst>
      <p:ext uri="{BB962C8B-B14F-4D97-AF65-F5344CB8AC3E}">
        <p14:creationId xmlns:p14="http://schemas.microsoft.com/office/powerpoint/2010/main" val="420339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endParaRPr lang="en-US" dirty="0"/>
          </a:p>
          <a:p>
            <a:r>
              <a:rPr lang="en-US" sz="1200" b="1" u="sng" kern="1200" dirty="0">
                <a:solidFill>
                  <a:schemeClr val="tx1"/>
                </a:solidFill>
                <a:effectLst/>
                <a:latin typeface="+mn-lt"/>
                <a:ea typeface="+mn-ea"/>
                <a:cs typeface="+mn-cs"/>
              </a:rPr>
              <a:t>Feedback channels: People communicate in different ways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ways we collect insights and experiences shared by community members are called </a:t>
            </a:r>
            <a:r>
              <a:rPr lang="en-US" sz="1200" b="1" kern="1200" dirty="0">
                <a:solidFill>
                  <a:schemeClr val="tx1"/>
                </a:solidFill>
                <a:effectLst/>
                <a:latin typeface="+mn-lt"/>
                <a:ea typeface="+mn-ea"/>
                <a:cs typeface="+mn-cs"/>
              </a:rPr>
              <a:t>feedback channels</a:t>
            </a:r>
            <a:r>
              <a:rPr lang="en-US" sz="1200" kern="1200" dirty="0">
                <a:solidFill>
                  <a:schemeClr val="tx1"/>
                </a:solidFill>
                <a:effectLst/>
                <a:latin typeface="+mn-lt"/>
                <a:ea typeface="+mn-ea"/>
                <a:cs typeface="+mn-cs"/>
              </a:rPr>
              <a:t>. Feedback channels need to be diverse to make sure everyone has a fair chance to be heard.</a:t>
            </a:r>
          </a:p>
          <a:p>
            <a:r>
              <a:rPr lang="en-US" sz="1200" kern="1200" dirty="0">
                <a:solidFill>
                  <a:schemeClr val="tx1"/>
                </a:solidFill>
                <a:effectLst/>
                <a:latin typeface="+mn-lt"/>
                <a:ea typeface="+mn-ea"/>
                <a:cs typeface="+mn-cs"/>
              </a:rPr>
              <a:t>Channels can include:</a:t>
            </a:r>
          </a:p>
          <a:p>
            <a:pPr lvl="0"/>
            <a:r>
              <a:rPr lang="en-US" sz="1200" b="1" kern="1200" dirty="0">
                <a:solidFill>
                  <a:schemeClr val="tx1"/>
                </a:solidFill>
                <a:effectLst/>
                <a:latin typeface="+mn-lt"/>
                <a:ea typeface="+mn-ea"/>
                <a:cs typeface="+mn-cs"/>
              </a:rPr>
              <a:t>Face to face</a:t>
            </a:r>
            <a:r>
              <a:rPr lang="en-US" sz="1200" kern="1200" dirty="0">
                <a:solidFill>
                  <a:schemeClr val="tx1"/>
                </a:solidFill>
                <a:effectLst/>
                <a:latin typeface="+mn-lt"/>
                <a:ea typeface="+mn-ea"/>
                <a:cs typeface="+mn-cs"/>
              </a:rPr>
              <a:t> interactions, e.g., via a helpdesk, during community meetings or focus group discussions, in-person surveys or interviews.</a:t>
            </a:r>
          </a:p>
          <a:p>
            <a:pPr lvl="0"/>
            <a:r>
              <a:rPr lang="en-US" sz="1200" b="1" kern="1200" dirty="0">
                <a:solidFill>
                  <a:schemeClr val="tx1"/>
                </a:solidFill>
                <a:effectLst/>
                <a:latin typeface="+mn-lt"/>
                <a:ea typeface="+mn-ea"/>
                <a:cs typeface="+mn-cs"/>
              </a:rPr>
              <a:t>Phone calls</a:t>
            </a:r>
            <a:r>
              <a:rPr lang="en-US" sz="1200" kern="1200" dirty="0">
                <a:solidFill>
                  <a:schemeClr val="tx1"/>
                </a:solidFill>
                <a:effectLst/>
                <a:latin typeface="+mn-lt"/>
                <a:ea typeface="+mn-ea"/>
                <a:cs typeface="+mn-cs"/>
              </a:rPr>
              <a:t>, e.g., via a hotline, phone surveys or interviews, radio show with call-in, or interactive voice response.</a:t>
            </a:r>
          </a:p>
          <a:p>
            <a:pPr lvl="0"/>
            <a:r>
              <a:rPr lang="en-US" sz="1200" b="1" kern="1200" dirty="0">
                <a:solidFill>
                  <a:schemeClr val="tx1"/>
                </a:solidFill>
                <a:effectLst/>
                <a:latin typeface="+mn-lt"/>
                <a:ea typeface="+mn-ea"/>
                <a:cs typeface="+mn-cs"/>
              </a:rPr>
              <a:t>Voice recorder</a:t>
            </a:r>
            <a:r>
              <a:rPr lang="en-US" sz="1200" kern="1200" dirty="0">
                <a:solidFill>
                  <a:schemeClr val="tx1"/>
                </a:solidFill>
                <a:effectLst/>
                <a:latin typeface="+mn-lt"/>
                <a:ea typeface="+mn-ea"/>
                <a:cs typeface="+mn-cs"/>
              </a:rPr>
              <a:t>, where the device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placed in a safe place for community members to use it independently.</a:t>
            </a:r>
          </a:p>
          <a:p>
            <a:pPr lvl="0"/>
            <a:r>
              <a:rPr lang="en-US" sz="1200" b="1" kern="1200" dirty="0">
                <a:solidFill>
                  <a:schemeClr val="tx1"/>
                </a:solidFill>
                <a:effectLst/>
                <a:latin typeface="+mn-lt"/>
                <a:ea typeface="+mn-ea"/>
                <a:cs typeface="+mn-cs"/>
              </a:rPr>
              <a:t>Written or visual communication</a:t>
            </a:r>
            <a:r>
              <a:rPr lang="en-US" sz="1200" kern="1200" dirty="0">
                <a:solidFill>
                  <a:schemeClr val="tx1"/>
                </a:solidFill>
                <a:effectLst/>
                <a:latin typeface="+mn-lt"/>
                <a:ea typeface="+mn-ea"/>
                <a:cs typeface="+mn-cs"/>
              </a:rPr>
              <a:t>, which can be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online, e.g., e-mails, social media, chat bots or other online messaging applications, or offline, e.g., letters, feedback boxes, SMS messages.</a:t>
            </a:r>
          </a:p>
          <a:p>
            <a:r>
              <a:rPr lang="en-US" sz="1200" kern="1200" dirty="0">
                <a:solidFill>
                  <a:schemeClr val="tx1"/>
                </a:solidFill>
                <a:effectLst/>
                <a:latin typeface="+mn-lt"/>
                <a:ea typeface="+mn-ea"/>
                <a:cs typeface="+mn-cs"/>
              </a:rPr>
              <a:t>We can collect feedback reactively (waiting for people to come give their feedback) or proactively (asking or actively soliciting feedback). It’s important to have a mix of both, for accessibility.</a:t>
            </a:r>
          </a:p>
          <a:p>
            <a:pPr marL="0" lvl="0" indent="0" algn="l" rtl="0">
              <a:spcBef>
                <a:spcPts val="0"/>
              </a:spcBef>
              <a:spcAft>
                <a:spcPts val="0"/>
              </a:spcAft>
              <a:buNone/>
            </a:pPr>
            <a:endParaRPr lang="en-US"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14</a:t>
            </a:fld>
            <a:endParaRPr lang="fr-FR"/>
          </a:p>
        </p:txBody>
      </p:sp>
    </p:spTree>
    <p:extLst>
      <p:ext uri="{BB962C8B-B14F-4D97-AF65-F5344CB8AC3E}">
        <p14:creationId xmlns:p14="http://schemas.microsoft.com/office/powerpoint/2010/main" val="1314519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Explain:</a:t>
            </a:r>
          </a:p>
          <a:p>
            <a:r>
              <a:rPr lang="en-US" sz="1200" u="sng" kern="1200" dirty="0">
                <a:solidFill>
                  <a:schemeClr val="tx1"/>
                </a:solidFill>
                <a:effectLst/>
                <a:latin typeface="+mn-lt"/>
                <a:ea typeface="+mn-ea"/>
                <a:cs typeface="+mn-cs"/>
              </a:rPr>
              <a:t>Reactive (unsolicited) feedback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contact us when they have feedback to share</a:t>
            </a:r>
          </a:p>
          <a:p>
            <a:r>
              <a:rPr lang="en-US" sz="1200" i="1" kern="1200" dirty="0">
                <a:solidFill>
                  <a:schemeClr val="tx1"/>
                </a:solidFill>
                <a:effectLst/>
                <a:latin typeface="+mn-lt"/>
                <a:ea typeface="+mn-ea"/>
                <a:cs typeface="+mn-cs"/>
              </a:rPr>
              <a:t>Example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Hotline</a:t>
            </a:r>
          </a:p>
          <a:p>
            <a:r>
              <a:rPr lang="en-US" sz="1200" kern="1200" dirty="0">
                <a:solidFill>
                  <a:schemeClr val="tx1"/>
                </a:solidFill>
                <a:effectLst/>
                <a:latin typeface="+mn-lt"/>
                <a:ea typeface="+mn-ea"/>
                <a:cs typeface="+mn-cs"/>
              </a:rPr>
              <a:t>●	Helpdesk</a:t>
            </a:r>
          </a:p>
          <a:p>
            <a:r>
              <a:rPr lang="en-US" sz="1200" kern="1200" dirty="0">
                <a:solidFill>
                  <a:schemeClr val="tx1"/>
                </a:solidFill>
                <a:effectLst/>
                <a:latin typeface="+mn-lt"/>
                <a:ea typeface="+mn-ea"/>
                <a:cs typeface="+mn-cs"/>
              </a:rPr>
              <a:t>●	Suggestion box</a:t>
            </a:r>
          </a:p>
          <a:p>
            <a:r>
              <a:rPr lang="en-US" sz="1200" i="1" kern="1200" dirty="0">
                <a:solidFill>
                  <a:schemeClr val="tx1"/>
                </a:solidFill>
                <a:effectLst/>
                <a:latin typeface="+mn-lt"/>
                <a:ea typeface="+mn-ea"/>
                <a:cs typeface="+mn-cs"/>
              </a:rPr>
              <a:t>Advantages: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Available when people need to use it </a:t>
            </a:r>
          </a:p>
          <a:p>
            <a:r>
              <a:rPr lang="en-US" sz="1200" kern="1200" dirty="0">
                <a:solidFill>
                  <a:schemeClr val="tx1"/>
                </a:solidFill>
                <a:effectLst/>
                <a:latin typeface="+mn-lt"/>
                <a:ea typeface="+mn-ea"/>
                <a:cs typeface="+mn-cs"/>
              </a:rPr>
              <a:t>●	Can capture feedback on anything </a:t>
            </a:r>
          </a:p>
          <a:p>
            <a:r>
              <a:rPr lang="en-US" sz="1200" i="1" kern="1200" dirty="0">
                <a:solidFill>
                  <a:schemeClr val="tx1"/>
                </a:solidFill>
                <a:effectLst/>
                <a:latin typeface="+mn-lt"/>
                <a:ea typeface="+mn-ea"/>
                <a:cs typeface="+mn-cs"/>
              </a:rPr>
              <a:t>Disadvantages: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If people don’t use the system, you don’t get any feedback </a:t>
            </a:r>
          </a:p>
          <a:p>
            <a:r>
              <a:rPr lang="en-US" sz="1200" kern="1200" dirty="0">
                <a:solidFill>
                  <a:schemeClr val="tx1"/>
                </a:solidFill>
                <a:effectLst/>
                <a:latin typeface="+mn-lt"/>
                <a:ea typeface="+mn-ea"/>
                <a:cs typeface="+mn-cs"/>
              </a:rPr>
              <a:t>●	Needs to be advertised</a:t>
            </a:r>
          </a:p>
          <a:p>
            <a:r>
              <a:rPr lang="en-US" sz="1200" i="1" kern="1200" dirty="0">
                <a:solidFill>
                  <a:schemeClr val="tx1"/>
                </a:solidFill>
                <a:effectLst/>
                <a:latin typeface="+mn-lt"/>
                <a:ea typeface="+mn-ea"/>
                <a:cs typeface="+mn-cs"/>
              </a:rPr>
              <a:t>Purposes best suited for: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Fixing issues timely (e.g., issues with cash transfers)</a:t>
            </a:r>
          </a:p>
          <a:p>
            <a:r>
              <a:rPr lang="en-US" sz="1200" kern="1200" dirty="0">
                <a:solidFill>
                  <a:schemeClr val="tx1"/>
                </a:solidFill>
                <a:effectLst/>
                <a:latin typeface="+mn-lt"/>
                <a:ea typeface="+mn-ea"/>
                <a:cs typeface="+mn-cs"/>
              </a:rPr>
              <a:t>●	Providing needed information</a:t>
            </a:r>
          </a:p>
          <a:p>
            <a:r>
              <a:rPr lang="en-US" sz="1200" kern="1200" dirty="0">
                <a:solidFill>
                  <a:schemeClr val="tx1"/>
                </a:solidFill>
                <a:effectLst/>
                <a:latin typeface="+mn-lt"/>
                <a:ea typeface="+mn-ea"/>
                <a:cs typeface="+mn-cs"/>
              </a:rPr>
              <a:t>●	Confidential handling of sensitive feedback</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Proactive (solicited) feedback channels: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actively solicit feedback by asking questions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Example channels: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Focus group discussions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Perception surveys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Key informant interviews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Advantages: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Can collect feedback on specific topics </a:t>
            </a:r>
          </a:p>
          <a:p>
            <a:r>
              <a:rPr lang="en-US" sz="1200" kern="1200" dirty="0">
                <a:solidFill>
                  <a:schemeClr val="tx1"/>
                </a:solidFill>
                <a:effectLst/>
                <a:latin typeface="+mn-lt"/>
                <a:ea typeface="+mn-ea"/>
                <a:cs typeface="+mn-cs"/>
              </a:rPr>
              <a:t>●	People might not come forward to share feedback otherwise</a:t>
            </a:r>
          </a:p>
          <a:p>
            <a:r>
              <a:rPr lang="en-US" sz="1200" i="1" kern="1200" dirty="0">
                <a:solidFill>
                  <a:schemeClr val="tx1"/>
                </a:solidFill>
                <a:effectLst/>
                <a:latin typeface="+mn-lt"/>
                <a:ea typeface="+mn-ea"/>
                <a:cs typeface="+mn-cs"/>
              </a:rPr>
              <a:t>Disadvantages: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By asking specific questions, you might miss feedback on other topics </a:t>
            </a:r>
          </a:p>
          <a:p>
            <a:r>
              <a:rPr lang="en-US" sz="1200" kern="1200" dirty="0">
                <a:solidFill>
                  <a:schemeClr val="tx1"/>
                </a:solidFill>
                <a:effectLst/>
                <a:latin typeface="+mn-lt"/>
                <a:ea typeface="+mn-ea"/>
                <a:cs typeface="+mn-cs"/>
              </a:rPr>
              <a:t>●	People might not be able to report issues when they need to </a:t>
            </a:r>
          </a:p>
          <a:p>
            <a:r>
              <a:rPr lang="en-US" sz="1200" i="1" kern="1200" dirty="0">
                <a:solidFill>
                  <a:schemeClr val="tx1"/>
                </a:solidFill>
                <a:effectLst/>
                <a:latin typeface="+mn-lt"/>
                <a:ea typeface="+mn-ea"/>
                <a:cs typeface="+mn-cs"/>
              </a:rPr>
              <a:t>Purposes best suited for: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Understanding the community</a:t>
            </a:r>
          </a:p>
          <a:p>
            <a:r>
              <a:rPr lang="en-US" sz="1200" kern="1200" dirty="0">
                <a:solidFill>
                  <a:schemeClr val="tx1"/>
                </a:solidFill>
                <a:effectLst/>
                <a:latin typeface="+mn-lt"/>
                <a:ea typeface="+mn-ea"/>
                <a:cs typeface="+mn-cs"/>
              </a:rPr>
              <a:t>●	Meaningful two-way dialogue</a:t>
            </a:r>
          </a:p>
          <a:p>
            <a:r>
              <a:rPr lang="en-US" sz="1200" kern="1200" dirty="0">
                <a:solidFill>
                  <a:schemeClr val="tx1"/>
                </a:solidFill>
                <a:effectLst/>
                <a:latin typeface="+mn-lt"/>
                <a:ea typeface="+mn-ea"/>
                <a:cs typeface="+mn-cs"/>
              </a:rPr>
              <a:t>●	Monitoring key metrics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feedback channels can be used for both ways of collecting feedback. For example: call </a:t>
            </a:r>
            <a:r>
              <a:rPr lang="en-US" sz="1200" kern="1200" dirty="0" err="1">
                <a:solidFill>
                  <a:schemeClr val="tx1"/>
                </a:solidFill>
                <a:effectLst/>
                <a:latin typeface="+mn-lt"/>
                <a:ea typeface="+mn-ea"/>
                <a:cs typeface="+mn-cs"/>
              </a:rPr>
              <a:t>centres</a:t>
            </a:r>
            <a:r>
              <a:rPr lang="en-US" sz="1200" kern="1200" dirty="0">
                <a:solidFill>
                  <a:schemeClr val="tx1"/>
                </a:solidFill>
                <a:effectLst/>
                <a:latin typeface="+mn-lt"/>
                <a:ea typeface="+mn-ea"/>
                <a:cs typeface="+mn-cs"/>
              </a:rPr>
              <a:t> can receive calls but also conduct phone-based surveys, household visits can be used for asking specific questions, but also for recording unsolicited feedback.</a:t>
            </a:r>
            <a:r>
              <a:rPr lang="en-US" dirty="0">
                <a:effectLst/>
              </a:rPr>
              <a:t> </a:t>
            </a: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16</a:t>
            </a:fld>
            <a:endParaRPr lang="fr-FR"/>
          </a:p>
        </p:txBody>
      </p:sp>
    </p:spTree>
    <p:extLst>
      <p:ext uri="{BB962C8B-B14F-4D97-AF65-F5344CB8AC3E}">
        <p14:creationId xmlns:p14="http://schemas.microsoft.com/office/powerpoint/2010/main" val="3467280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This figure visualizes the different steps of designing and setting up a community feedback mechanism. </a:t>
            </a:r>
          </a:p>
          <a:p>
            <a:r>
              <a:rPr lang="en-GB" sz="1200" i="1" kern="1200" dirty="0">
                <a:solidFill>
                  <a:schemeClr val="tx1"/>
                </a:solidFill>
                <a:effectLst/>
                <a:latin typeface="+mn-lt"/>
                <a:ea typeface="+mn-ea"/>
                <a:cs typeface="+mn-cs"/>
              </a:rPr>
              <a:t>Explain the steps in the figure, that lead up to the Community Feedback Cycle.</a:t>
            </a: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a:p>
            <a:r>
              <a:rPr lang="en-US" sz="1200" b="1" kern="1200" dirty="0">
                <a:solidFill>
                  <a:schemeClr val="tx1"/>
                </a:solidFill>
                <a:effectLst/>
                <a:latin typeface="+mn-lt"/>
                <a:ea typeface="+mn-ea"/>
                <a:cs typeface="+mn-cs"/>
              </a:rPr>
              <a:t>Design of a Feedback Mechanism: </a:t>
            </a:r>
            <a:r>
              <a:rPr lang="en-US" sz="1200" kern="1200" dirty="0">
                <a:solidFill>
                  <a:schemeClr val="tx1"/>
                </a:solidFill>
                <a:effectLst/>
                <a:latin typeface="+mn-lt"/>
                <a:ea typeface="+mn-ea"/>
                <a:cs typeface="+mn-cs"/>
              </a:rPr>
              <a:t>Get buy-in from the community, management and key teams. Determine what kind of information is already received by the community, what additional channels might be required (based on the context and the community preference) and plan the feedback process together with the community. Clearly identify the processes to collect, manage, and share the community feedback and the roles and responsibilities of everyone involved. </a:t>
            </a:r>
          </a:p>
          <a:p>
            <a:r>
              <a:rPr lang="en-US" sz="1200" kern="1200" dirty="0">
                <a:solidFill>
                  <a:schemeClr val="tx1"/>
                </a:solidFill>
                <a:effectLst/>
                <a:latin typeface="+mn-lt"/>
                <a:ea typeface="+mn-ea"/>
                <a:cs typeface="+mn-cs"/>
              </a:rPr>
              <a:t>This stage is important because it will launch us into the feedback cycle!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steps to designing a feedback mechanism are:</a:t>
            </a:r>
          </a:p>
          <a:p>
            <a:pPr marL="171450" indent="-171450">
              <a:buFontTx/>
              <a:buChar char="-"/>
            </a:pPr>
            <a:r>
              <a:rPr lang="en-US" sz="1200" kern="1200" dirty="0">
                <a:solidFill>
                  <a:schemeClr val="tx1"/>
                </a:solidFill>
                <a:effectLst/>
                <a:latin typeface="+mn-lt"/>
                <a:ea typeface="+mn-ea"/>
                <a:cs typeface="+mn-cs"/>
              </a:rPr>
              <a:t>Get buy-in from management, staff, communities</a:t>
            </a:r>
          </a:p>
          <a:p>
            <a:pPr marL="171450" indent="-171450">
              <a:buFontTx/>
              <a:buChar char="-"/>
            </a:pPr>
            <a:r>
              <a:rPr lang="en-US" sz="1200" kern="1200" dirty="0">
                <a:solidFill>
                  <a:schemeClr val="tx1"/>
                </a:solidFill>
                <a:effectLst/>
                <a:latin typeface="+mn-lt"/>
                <a:ea typeface="+mn-ea"/>
                <a:cs typeface="+mn-cs"/>
              </a:rPr>
              <a:t>Scale the feedback mechanism</a:t>
            </a:r>
          </a:p>
          <a:p>
            <a:pPr marL="171450" indent="-171450">
              <a:buFontTx/>
              <a:buChar char="-"/>
            </a:pPr>
            <a:r>
              <a:rPr lang="en-US" sz="1200" kern="1200" dirty="0">
                <a:solidFill>
                  <a:schemeClr val="tx1"/>
                </a:solidFill>
                <a:effectLst/>
                <a:latin typeface="+mn-lt"/>
                <a:ea typeface="+mn-ea"/>
                <a:cs typeface="+mn-cs"/>
              </a:rPr>
              <a:t>Define communication channels</a:t>
            </a:r>
          </a:p>
          <a:p>
            <a:pPr marL="171450" indent="-171450">
              <a:buFontTx/>
              <a:buChar char="-"/>
            </a:pPr>
            <a:r>
              <a:rPr lang="en-US" sz="1200" kern="1200" dirty="0">
                <a:solidFill>
                  <a:schemeClr val="tx1"/>
                </a:solidFill>
                <a:effectLst/>
                <a:latin typeface="+mn-lt"/>
                <a:ea typeface="+mn-ea"/>
                <a:cs typeface="+mn-cs"/>
              </a:rPr>
              <a:t>Determine how you’ll document feedback (design data collection tools and processes)</a:t>
            </a:r>
          </a:p>
          <a:p>
            <a:pPr marL="171450" indent="-171450">
              <a:buFontTx/>
              <a:buChar char="-"/>
            </a:pPr>
            <a:r>
              <a:rPr lang="en-US" sz="1200" kern="1200" dirty="0">
                <a:solidFill>
                  <a:schemeClr val="tx1"/>
                </a:solidFill>
                <a:effectLst/>
                <a:latin typeface="+mn-lt"/>
                <a:ea typeface="+mn-ea"/>
                <a:cs typeface="+mn-cs"/>
              </a:rPr>
              <a:t>Map information flows</a:t>
            </a:r>
          </a:p>
          <a:p>
            <a:pPr marL="171450" indent="-171450">
              <a:buFontTx/>
              <a:buChar char="-"/>
            </a:pPr>
            <a:r>
              <a:rPr lang="en-US" sz="1200" kern="1200" dirty="0">
                <a:solidFill>
                  <a:schemeClr val="tx1"/>
                </a:solidFill>
                <a:effectLst/>
                <a:latin typeface="+mn-lt"/>
                <a:ea typeface="+mn-ea"/>
                <a:cs typeface="+mn-cs"/>
              </a:rPr>
              <a:t>Agree on roles, responsibilities, timeframes</a:t>
            </a:r>
          </a:p>
          <a:p>
            <a:pPr marL="171450" indent="-171450">
              <a:buFontTx/>
              <a:buChar char="-"/>
            </a:pPr>
            <a:r>
              <a:rPr lang="en-US" sz="1200" kern="1200" dirty="0">
                <a:solidFill>
                  <a:schemeClr val="tx1"/>
                </a:solidFill>
                <a:effectLst/>
                <a:latin typeface="+mn-lt"/>
                <a:ea typeface="+mn-ea"/>
                <a:cs typeface="+mn-cs"/>
              </a:rPr>
              <a:t>Identify resources</a:t>
            </a:r>
          </a:p>
          <a:p>
            <a:pPr marL="171450" indent="-171450">
              <a:buFontTx/>
              <a:buChar char="-"/>
            </a:pPr>
            <a:r>
              <a:rPr lang="en-US" sz="1200" kern="1200" dirty="0">
                <a:solidFill>
                  <a:schemeClr val="tx1"/>
                </a:solidFill>
                <a:effectLst/>
                <a:latin typeface="+mn-lt"/>
                <a:ea typeface="+mn-ea"/>
                <a:cs typeface="+mn-cs"/>
              </a:rPr>
              <a:t>Train and brief your team</a:t>
            </a:r>
          </a:p>
          <a:p>
            <a:pPr marL="171450" indent="-171450">
              <a:buFontTx/>
              <a:buChar char="-"/>
            </a:pPr>
            <a:r>
              <a:rPr lang="en-US" sz="1200" kern="1200" dirty="0">
                <a:solidFill>
                  <a:schemeClr val="tx1"/>
                </a:solidFill>
                <a:effectLst/>
                <a:latin typeface="+mn-lt"/>
                <a:ea typeface="+mn-ea"/>
                <a:cs typeface="+mn-cs"/>
              </a:rPr>
              <a:t>Promote the feedback mechanism</a:t>
            </a:r>
          </a:p>
          <a:p>
            <a:pPr marL="171450" indent="-171450">
              <a:buFontTx/>
              <a:buChar char="-"/>
            </a:pPr>
            <a:endParaRPr lang="en-US"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17</a:t>
            </a:fld>
            <a:endParaRPr lang="fr-FR"/>
          </a:p>
        </p:txBody>
      </p:sp>
    </p:spTree>
    <p:extLst>
      <p:ext uri="{BB962C8B-B14F-4D97-AF65-F5344CB8AC3E}">
        <p14:creationId xmlns:p14="http://schemas.microsoft.com/office/powerpoint/2010/main" val="3975411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u="sng" kern="1200" dirty="0">
                <a:solidFill>
                  <a:schemeClr val="tx1"/>
                </a:solidFill>
                <a:effectLst/>
                <a:latin typeface="+mn-lt"/>
                <a:ea typeface="+mn-ea"/>
                <a:cs typeface="+mn-cs"/>
              </a:rPr>
              <a:t>Steps for setting up and designing your feedback system</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Step 1: Get buy-in</a:t>
            </a:r>
            <a:r>
              <a:rPr lang="en-US" sz="1200" kern="1200" dirty="0">
                <a:solidFill>
                  <a:schemeClr val="tx1"/>
                </a:solidFill>
                <a:effectLst/>
                <a:latin typeface="+mn-lt"/>
                <a:ea typeface="+mn-ea"/>
                <a:cs typeface="+mn-cs"/>
              </a:rPr>
              <a:t>: Need staff time, funding and commitment to make changes</a:t>
            </a:r>
          </a:p>
          <a:p>
            <a:pPr lvl="1"/>
            <a:r>
              <a:rPr lang="en-US" sz="1200" kern="1200" dirty="0">
                <a:solidFill>
                  <a:schemeClr val="tx1"/>
                </a:solidFill>
                <a:effectLst/>
                <a:latin typeface="+mn-lt"/>
                <a:ea typeface="+mn-ea"/>
                <a:cs typeface="+mn-cs"/>
              </a:rPr>
              <a:t>Management</a:t>
            </a:r>
          </a:p>
          <a:p>
            <a:pPr lvl="1"/>
            <a:r>
              <a:rPr lang="en-US" sz="1200" kern="1200" dirty="0">
                <a:solidFill>
                  <a:schemeClr val="tx1"/>
                </a:solidFill>
                <a:effectLst/>
                <a:latin typeface="+mn-lt"/>
                <a:ea typeface="+mn-ea"/>
                <a:cs typeface="+mn-cs"/>
              </a:rPr>
              <a:t>Key teams: </a:t>
            </a:r>
          </a:p>
          <a:p>
            <a:pPr lvl="2"/>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and operations who will act on feedback</a:t>
            </a:r>
          </a:p>
          <a:p>
            <a:pPr lvl="2"/>
            <a:r>
              <a:rPr lang="en-US" sz="1200" kern="1200" dirty="0">
                <a:solidFill>
                  <a:schemeClr val="tx1"/>
                </a:solidFill>
                <a:effectLst/>
                <a:latin typeface="+mn-lt"/>
                <a:ea typeface="+mn-ea"/>
                <a:cs typeface="+mn-cs"/>
              </a:rPr>
              <a:t>Information management who will manage, analyze and visualize data</a:t>
            </a:r>
          </a:p>
          <a:p>
            <a:pPr lvl="2"/>
            <a:r>
              <a:rPr lang="en-US" sz="1200" kern="1200" dirty="0">
                <a:solidFill>
                  <a:schemeClr val="tx1"/>
                </a:solidFill>
                <a:effectLst/>
                <a:latin typeface="+mn-lt"/>
                <a:ea typeface="+mn-ea"/>
                <a:cs typeface="+mn-cs"/>
              </a:rPr>
              <a:t>Information technology and logistics for equipment and resources</a:t>
            </a:r>
          </a:p>
          <a:p>
            <a:pPr lvl="2"/>
            <a:r>
              <a:rPr lang="en-US" sz="1200" kern="1200" dirty="0">
                <a:solidFill>
                  <a:schemeClr val="tx1"/>
                </a:solidFill>
                <a:effectLst/>
                <a:latin typeface="+mn-lt"/>
                <a:ea typeface="+mn-ea"/>
                <a:cs typeface="+mn-cs"/>
              </a:rPr>
              <a:t>Program monitoring and evaluation for coordination</a:t>
            </a:r>
          </a:p>
          <a:p>
            <a:pPr lvl="2"/>
            <a:r>
              <a:rPr lang="en-US" sz="1200" kern="1200" dirty="0">
                <a:solidFill>
                  <a:schemeClr val="tx1"/>
                </a:solidFill>
                <a:effectLst/>
                <a:latin typeface="+mn-lt"/>
                <a:ea typeface="+mn-ea"/>
                <a:cs typeface="+mn-cs"/>
              </a:rPr>
              <a:t>Protection, Gender and Inclusion (PGI) teams for handling sensitive feedback and Human resources/legal for investigations</a:t>
            </a:r>
          </a:p>
          <a:p>
            <a:pPr lvl="1"/>
            <a:r>
              <a:rPr lang="en-US" sz="1200" kern="1200" dirty="0">
                <a:solidFill>
                  <a:schemeClr val="tx1"/>
                </a:solidFill>
                <a:effectLst/>
                <a:latin typeface="+mn-lt"/>
                <a:ea typeface="+mn-ea"/>
                <a:cs typeface="+mn-cs"/>
              </a:rPr>
              <a:t>The community who will be giving feedback</a:t>
            </a:r>
          </a:p>
          <a:p>
            <a:pPr lvl="2"/>
            <a:r>
              <a:rPr lang="en-US" sz="1200" kern="1200" dirty="0">
                <a:solidFill>
                  <a:schemeClr val="tx1"/>
                </a:solidFill>
                <a:effectLst/>
                <a:latin typeface="+mn-lt"/>
                <a:ea typeface="+mn-ea"/>
                <a:cs typeface="+mn-cs"/>
              </a:rPr>
              <a:t>The community has a right to be involved and give feedback</a:t>
            </a:r>
          </a:p>
          <a:p>
            <a:pPr lvl="2"/>
            <a:r>
              <a:rPr lang="en-US" sz="1200" kern="1200" dirty="0">
                <a:solidFill>
                  <a:schemeClr val="tx1"/>
                </a:solidFill>
                <a:effectLst/>
                <a:latin typeface="+mn-lt"/>
                <a:ea typeface="+mn-ea"/>
                <a:cs typeface="+mn-cs"/>
              </a:rPr>
              <a:t>Share the plans and involve them</a:t>
            </a:r>
          </a:p>
          <a:p>
            <a:pPr lvl="1"/>
            <a:r>
              <a:rPr lang="en-US" sz="1200" kern="1200" dirty="0">
                <a:solidFill>
                  <a:schemeClr val="tx1"/>
                </a:solidFill>
                <a:effectLst/>
                <a:latin typeface="+mn-lt"/>
                <a:ea typeface="+mn-ea"/>
                <a:cs typeface="+mn-cs"/>
              </a:rPr>
              <a:t>Relevant partners who may also be collecting feedback, operational social science research, or have an interest</a:t>
            </a:r>
          </a:p>
          <a:p>
            <a:pPr marL="0" lvl="0" indent="0" algn="l" rtl="0">
              <a:spcBef>
                <a:spcPts val="0"/>
              </a:spcBef>
              <a:spcAft>
                <a:spcPts val="0"/>
              </a:spcAft>
              <a:buNone/>
            </a:pPr>
            <a:endParaRPr lang="en-US"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18</a:t>
            </a:fld>
            <a:endParaRPr lang="fr-FR"/>
          </a:p>
        </p:txBody>
      </p:sp>
    </p:spTree>
    <p:extLst>
      <p:ext uri="{BB962C8B-B14F-4D97-AF65-F5344CB8AC3E}">
        <p14:creationId xmlns:p14="http://schemas.microsoft.com/office/powerpoint/2010/main" val="1533419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2: Scale the feedback mechanism</a:t>
            </a:r>
            <a:r>
              <a:rPr lang="en-US" sz="1200" kern="1200" dirty="0">
                <a:solidFill>
                  <a:schemeClr val="tx1"/>
                </a:solidFill>
                <a:effectLst/>
                <a:latin typeface="+mn-lt"/>
                <a:ea typeface="+mn-ea"/>
                <a:cs typeface="+mn-cs"/>
              </a:rPr>
              <a:t>: Aim for one central mechanism</a:t>
            </a:r>
          </a:p>
          <a:p>
            <a:pPr lvl="1"/>
            <a:r>
              <a:rPr lang="en-US" sz="1200" kern="1200" dirty="0">
                <a:solidFill>
                  <a:schemeClr val="tx1"/>
                </a:solidFill>
                <a:effectLst/>
                <a:latin typeface="+mn-lt"/>
                <a:ea typeface="+mn-ea"/>
                <a:cs typeface="+mn-cs"/>
              </a:rPr>
              <a:t>Feedback mechanisms must be local-level. They can also be district/branch-level, organizational-level or regional-level</a:t>
            </a:r>
          </a:p>
          <a:p>
            <a:pPr lvl="1"/>
            <a:r>
              <a:rPr lang="en-US" sz="1200" kern="1200" dirty="0">
                <a:solidFill>
                  <a:schemeClr val="tx1"/>
                </a:solidFill>
                <a:effectLst/>
                <a:latin typeface="+mn-lt"/>
                <a:ea typeface="+mn-ea"/>
                <a:cs typeface="+mn-cs"/>
              </a:rPr>
              <a:t>Key questions to ask the community and your team:</a:t>
            </a:r>
          </a:p>
          <a:p>
            <a:pPr lvl="2"/>
            <a:r>
              <a:rPr lang="en-US" sz="1200" kern="1200" dirty="0">
                <a:solidFill>
                  <a:schemeClr val="tx1"/>
                </a:solidFill>
                <a:effectLst/>
                <a:latin typeface="+mn-lt"/>
                <a:ea typeface="+mn-ea"/>
                <a:cs typeface="+mn-cs"/>
              </a:rPr>
              <a:t>What is the purpose or goal of the feedback mechanism (beyond ensuring accountability)?</a:t>
            </a:r>
          </a:p>
          <a:p>
            <a:pPr lvl="2"/>
            <a:r>
              <a:rPr lang="en-US" sz="1200" kern="1200" dirty="0">
                <a:solidFill>
                  <a:schemeClr val="tx1"/>
                </a:solidFill>
                <a:effectLst/>
                <a:latin typeface="+mn-lt"/>
                <a:ea typeface="+mn-ea"/>
                <a:cs typeface="+mn-cs"/>
              </a:rPr>
              <a:t>Where will we be collecting data? </a:t>
            </a:r>
          </a:p>
          <a:p>
            <a:pPr lvl="2"/>
            <a:r>
              <a:rPr lang="en-US" sz="1200" kern="1200" dirty="0">
                <a:solidFill>
                  <a:schemeClr val="tx1"/>
                </a:solidFill>
                <a:effectLst/>
                <a:latin typeface="+mn-lt"/>
                <a:ea typeface="+mn-ea"/>
                <a:cs typeface="+mn-cs"/>
              </a:rPr>
              <a:t>Who needs to see what information within my team,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and among external stakeholders?</a:t>
            </a:r>
          </a:p>
          <a:p>
            <a:pPr lvl="2"/>
            <a:r>
              <a:rPr lang="en-US" sz="1200" kern="1200" dirty="0">
                <a:solidFill>
                  <a:schemeClr val="tx1"/>
                </a:solidFill>
                <a:effectLst/>
                <a:latin typeface="+mn-lt"/>
                <a:ea typeface="+mn-ea"/>
                <a:cs typeface="+mn-cs"/>
              </a:rPr>
              <a:t>What resources do we need to set this up? What resources are available?</a:t>
            </a:r>
          </a:p>
          <a:p>
            <a:pPr lvl="2"/>
            <a:r>
              <a:rPr lang="en-US" sz="1200" kern="1200" dirty="0">
                <a:solidFill>
                  <a:schemeClr val="tx1"/>
                </a:solidFill>
                <a:effectLst/>
                <a:latin typeface="+mn-lt"/>
                <a:ea typeface="+mn-ea"/>
                <a:cs typeface="+mn-cs"/>
              </a:rPr>
              <a:t>What are the long-term needs related to feedback for the community and the local teams?</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19</a:t>
            </a:fld>
            <a:endParaRPr lang="fr-FR"/>
          </a:p>
        </p:txBody>
      </p:sp>
    </p:spTree>
    <p:extLst>
      <p:ext uri="{BB962C8B-B14F-4D97-AF65-F5344CB8AC3E}">
        <p14:creationId xmlns:p14="http://schemas.microsoft.com/office/powerpoint/2010/main" val="95051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3: Define your communication channels</a:t>
            </a:r>
            <a:r>
              <a:rPr lang="en-US" sz="1200" kern="1200" dirty="0">
                <a:solidFill>
                  <a:schemeClr val="tx1"/>
                </a:solidFill>
                <a:effectLst/>
                <a:latin typeface="+mn-lt"/>
                <a:ea typeface="+mn-ea"/>
                <a:cs typeface="+mn-cs"/>
              </a:rPr>
              <a:t> based on what already exists and what’s preferred by your target audience. You will need to think through information provision channels, channels through which to collect feedback, and channel to respond to the feedback.</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Information Provision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channels through which </a:t>
            </a:r>
            <a:r>
              <a:rPr lang="en-US" sz="1200" b="1" kern="1200" dirty="0">
                <a:solidFill>
                  <a:schemeClr val="tx1"/>
                </a:solidFill>
                <a:effectLst/>
                <a:latin typeface="+mn-lt"/>
                <a:ea typeface="+mn-ea"/>
                <a:cs typeface="+mn-cs"/>
              </a:rPr>
              <a:t>we can share information about our </a:t>
            </a:r>
            <a:r>
              <a:rPr lang="en-US" sz="1200" b="1" kern="1200" dirty="0" err="1">
                <a:solidFill>
                  <a:schemeClr val="tx1"/>
                </a:solidFill>
                <a:effectLst/>
                <a:latin typeface="+mn-lt"/>
                <a:ea typeface="+mn-ea"/>
                <a:cs typeface="+mn-cs"/>
              </a:rPr>
              <a:t>organisation</a:t>
            </a:r>
            <a:r>
              <a:rPr lang="en-US" sz="1200" b="1" kern="1200" dirty="0">
                <a:solidFill>
                  <a:schemeClr val="tx1"/>
                </a:solidFill>
                <a:effectLst/>
                <a:latin typeface="+mn-lt"/>
                <a:ea typeface="+mn-ea"/>
                <a:cs typeface="+mn-cs"/>
              </a:rPr>
              <a:t>, partners, programs, and response plans with the community i</a:t>
            </a:r>
            <a:r>
              <a:rPr lang="en-US" sz="1200" kern="1200" dirty="0">
                <a:solidFill>
                  <a:schemeClr val="tx1"/>
                </a:solidFill>
                <a:effectLst/>
                <a:latin typeface="+mn-lt"/>
                <a:ea typeface="+mn-ea"/>
                <a:cs typeface="+mn-cs"/>
              </a:rPr>
              <a:t>n the areas where we work. These channels can be used to advertise the feedback mechanism, as well as share requested information.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Feedback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channels through which </a:t>
            </a:r>
            <a:r>
              <a:rPr lang="en-US" sz="1200" b="1" kern="1200" dirty="0">
                <a:solidFill>
                  <a:schemeClr val="tx1"/>
                </a:solidFill>
                <a:effectLst/>
                <a:latin typeface="+mn-lt"/>
                <a:ea typeface="+mn-ea"/>
                <a:cs typeface="+mn-cs"/>
              </a:rPr>
              <a:t>we collect insights from communities about our work and services, and anything else of importance to the community</a:t>
            </a:r>
            <a:r>
              <a:rPr lang="en-US" sz="1200" kern="1200" dirty="0">
                <a:solidFill>
                  <a:schemeClr val="tx1"/>
                </a:solidFill>
                <a:effectLst/>
                <a:latin typeface="+mn-lt"/>
                <a:ea typeface="+mn-ea"/>
                <a:cs typeface="+mn-cs"/>
              </a:rPr>
              <a:t>. This can include broad information about cultural and contextual conditions for the target population.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Response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 channels through which </a:t>
            </a:r>
            <a:r>
              <a:rPr lang="en-US" sz="1200" b="1" kern="1200" dirty="0">
                <a:solidFill>
                  <a:schemeClr val="tx1"/>
                </a:solidFill>
                <a:effectLst/>
                <a:latin typeface="+mn-lt"/>
                <a:ea typeface="+mn-ea"/>
                <a:cs typeface="+mn-cs"/>
              </a:rPr>
              <a:t>we respond to community feedback, usually during our process of “closing the loop”</a:t>
            </a:r>
            <a:r>
              <a:rPr lang="en-US" sz="1200" kern="1200" dirty="0">
                <a:solidFill>
                  <a:schemeClr val="tx1"/>
                </a:solidFill>
                <a:effectLst/>
                <a:latin typeface="+mn-lt"/>
                <a:ea typeface="+mn-ea"/>
                <a:cs typeface="+mn-cs"/>
              </a:rPr>
              <a:t>. It is important to remember that channels for collecting feedback are not always the appropriate channels to respond to the feedback.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Refer to session 2.4 and 5.2 of this training package for choice of communications channels depending on the community and stakeholders.</a:t>
            </a:r>
          </a:p>
          <a:p>
            <a:pPr lvl="0"/>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20</a:t>
            </a:fld>
            <a:endParaRPr lang="fr-FR"/>
          </a:p>
        </p:txBody>
      </p:sp>
    </p:spTree>
    <p:extLst>
      <p:ext uri="{BB962C8B-B14F-4D97-AF65-F5344CB8AC3E}">
        <p14:creationId xmlns:p14="http://schemas.microsoft.com/office/powerpoint/2010/main" val="4175136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4. Determine how you will document feedback - Design data collection tools and processes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ethics at the forefront of your design. Reminder:</a:t>
            </a:r>
          </a:p>
          <a:p>
            <a:pPr lvl="0"/>
            <a:r>
              <a:rPr lang="en-US" sz="1200" kern="1200" dirty="0">
                <a:solidFill>
                  <a:schemeClr val="tx1"/>
                </a:solidFill>
                <a:effectLst/>
                <a:latin typeface="+mn-lt"/>
                <a:ea typeface="+mn-ea"/>
                <a:cs typeface="+mn-cs"/>
              </a:rPr>
              <a:t>Do no harm – assess the risks and benefits of your feedback mechanism for community members, and explain these to community members</a:t>
            </a:r>
          </a:p>
          <a:p>
            <a:pPr lvl="0"/>
            <a:r>
              <a:rPr lang="en-US" sz="1200" kern="1200" dirty="0">
                <a:solidFill>
                  <a:schemeClr val="tx1"/>
                </a:solidFill>
                <a:effectLst/>
                <a:latin typeface="+mn-lt"/>
                <a:ea typeface="+mn-ea"/>
                <a:cs typeface="+mn-cs"/>
              </a:rPr>
              <a:t>Respect for persons – community members have a right to give feedback, a right to withdraw from giving feedback at any time, and a right to privacy and confidentiality</a:t>
            </a:r>
          </a:p>
          <a:p>
            <a:pPr lvl="0"/>
            <a:r>
              <a:rPr lang="en-US" sz="1200" kern="1200" dirty="0">
                <a:solidFill>
                  <a:schemeClr val="tx1"/>
                </a:solidFill>
                <a:effectLst/>
                <a:latin typeface="+mn-lt"/>
                <a:ea typeface="+mn-ea"/>
                <a:cs typeface="+mn-cs"/>
              </a:rPr>
              <a:t>Justice – select participants equitably and many perspectives are represented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apply these ethical principles, incorporate informed verbal consent into your feedback mechanism: explain why any information is recorded or written, and explain what feedback is and why it’s being collected to any community members who are involved.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your data collection tools and processes simple and small-scale to start. Start with 1-2 channels and a few feedback collectors. You can monitor how things go and decide when to scale up the mechanism when things are running smoothly.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Plan for experienced volunteers and staff to become trainers (capacity-building). Then once the mechanism is running smoothly, start to scale up. Constantly evaluate which channels are most comfortable for the community since they can change at any time. Think about when you will have enough feedback data for a meaningful analysis, and when you will have more than you could manage to analyze or use. An effective, ethical feedback mechanism will stay within these bounds.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methods you’ll use to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your community feedback will be primarily qualitative (see Session 4.4 and 4.6). </a:t>
            </a:r>
          </a:p>
          <a:p>
            <a:pPr lvl="0"/>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21</a:t>
            </a:fld>
            <a:endParaRPr lang="fr-FR"/>
          </a:p>
        </p:txBody>
      </p:sp>
    </p:spTree>
    <p:extLst>
      <p:ext uri="{BB962C8B-B14F-4D97-AF65-F5344CB8AC3E}">
        <p14:creationId xmlns:p14="http://schemas.microsoft.com/office/powerpoint/2010/main" val="362555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Position this session in the question flow. Explain that this module mainly addresses question area 4 and 5, but we will touch on 1, 2, 3 and 6.</a:t>
            </a: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3</a:t>
            </a:fld>
            <a:endParaRPr lang="en-US"/>
          </a:p>
        </p:txBody>
      </p:sp>
    </p:spTree>
    <p:extLst>
      <p:ext uri="{BB962C8B-B14F-4D97-AF65-F5344CB8AC3E}">
        <p14:creationId xmlns:p14="http://schemas.microsoft.com/office/powerpoint/2010/main" val="300382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kern="1200" dirty="0">
                <a:solidFill>
                  <a:schemeClr val="tx1"/>
                </a:solidFill>
                <a:effectLst/>
                <a:latin typeface="+mn-lt"/>
                <a:ea typeface="+mn-ea"/>
                <a:cs typeface="+mn-cs"/>
              </a:rPr>
              <a:t>The channels you use to collect feedback will influence what type of feedback data you receive: open feedback or structured feedback. These are described in the table.</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Formal feedback sharing is also called solicited/proactive. Informal sharing is also called unsolicited/reactive. </a:t>
            </a:r>
          </a:p>
          <a:p>
            <a:pPr lvl="0"/>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22</a:t>
            </a:fld>
            <a:endParaRPr lang="fr-FR"/>
          </a:p>
        </p:txBody>
      </p:sp>
    </p:spTree>
    <p:extLst>
      <p:ext uri="{BB962C8B-B14F-4D97-AF65-F5344CB8AC3E}">
        <p14:creationId xmlns:p14="http://schemas.microsoft.com/office/powerpoint/2010/main" val="189508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4. Design data collection tools and processes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Understanding the sample of feedback you will </a:t>
            </a:r>
            <a:r>
              <a:rPr lang="en-US" sz="1200" u="sng" kern="1200" dirty="0" err="1">
                <a:solidFill>
                  <a:schemeClr val="tx1"/>
                </a:solidFill>
                <a:effectLst/>
                <a:latin typeface="+mn-lt"/>
                <a:ea typeface="+mn-ea"/>
                <a:cs typeface="+mn-cs"/>
              </a:rPr>
              <a:t>analyse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Sessions 4.3 and 4.4 discuss quantitative and qualitative sampling methods. In social science research, because we can’t realistically ask every single person to participate in our research, we use sampling to conduct research with a smaller group of people, and then we apply those findings (generalize) to a subset or the whole community.</a:t>
            </a:r>
          </a:p>
          <a:p>
            <a:r>
              <a:rPr lang="en-US" sz="1200" kern="1200" dirty="0">
                <a:solidFill>
                  <a:schemeClr val="tx1"/>
                </a:solidFill>
                <a:effectLst/>
                <a:latin typeface="+mn-lt"/>
                <a:ea typeface="+mn-ea"/>
                <a:cs typeface="+mn-cs"/>
              </a:rPr>
              <a:t>Community feedback is slightly different, because community feedback is collected alongside our operations and activities. Our sample is partly determined by who our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interacts with and serves. It’s important for data collection to be somewhat independent enough from programmatic activities, to be able to be scaled up or down as needed.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Monitoring and understanding how different groups within your community are represented in the feedback is important. This way, you can ensure that you are hearing from all layers and perspectives of the community. For example, hearing from community members across age groups, genders, geographic areas or language groups may shed light on very different impacts of an event or emergency. If you find that you are not hearing from one group, especially those who are more vulnerable or marginalized due to the power structures in your context, you could adjust your data collection strategy to reach them</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Key questions to ask your team</a:t>
            </a:r>
            <a:r>
              <a:rPr lang="en-US" sz="1200" kern="1200" dirty="0">
                <a:solidFill>
                  <a:schemeClr val="tx1"/>
                </a:solidFill>
                <a:effectLst/>
                <a:latin typeface="+mn-lt"/>
                <a:ea typeface="+mn-ea"/>
                <a:cs typeface="+mn-cs"/>
              </a:rPr>
              <a:t> when setting up data management tools and processes:</a:t>
            </a:r>
          </a:p>
          <a:p>
            <a:pPr lvl="0"/>
            <a:r>
              <a:rPr lang="en-US" sz="1200" kern="1200" dirty="0">
                <a:solidFill>
                  <a:schemeClr val="tx1"/>
                </a:solidFill>
                <a:effectLst/>
                <a:latin typeface="+mn-lt"/>
                <a:ea typeface="+mn-ea"/>
                <a:cs typeface="+mn-cs"/>
              </a:rPr>
              <a:t>How will you document the feedback collected from different channels?</a:t>
            </a:r>
          </a:p>
          <a:p>
            <a:pPr lvl="1"/>
            <a:r>
              <a:rPr lang="en-US" sz="1200" kern="1200" dirty="0">
                <a:solidFill>
                  <a:schemeClr val="tx1"/>
                </a:solidFill>
                <a:effectLst/>
                <a:latin typeface="+mn-lt"/>
                <a:ea typeface="+mn-ea"/>
                <a:cs typeface="+mn-cs"/>
              </a:rPr>
              <a:t>E.g. Mobile devices, paper forms, direct entry into a database</a:t>
            </a:r>
          </a:p>
          <a:p>
            <a:pPr lvl="0"/>
            <a:r>
              <a:rPr lang="en-US" sz="1200" kern="1200" dirty="0">
                <a:solidFill>
                  <a:schemeClr val="tx1"/>
                </a:solidFill>
                <a:effectLst/>
                <a:latin typeface="+mn-lt"/>
                <a:ea typeface="+mn-ea"/>
                <a:cs typeface="+mn-cs"/>
              </a:rPr>
              <a:t>How will informed consent be ensured? (Refer back to Session 3.2)</a:t>
            </a:r>
          </a:p>
          <a:p>
            <a:pPr lvl="0"/>
            <a:r>
              <a:rPr lang="en-US" sz="1200" kern="1200" dirty="0">
                <a:solidFill>
                  <a:schemeClr val="tx1"/>
                </a:solidFill>
                <a:effectLst/>
                <a:latin typeface="+mn-lt"/>
                <a:ea typeface="+mn-ea"/>
                <a:cs typeface="+mn-cs"/>
              </a:rPr>
              <a:t>What tool will be used to document the feedback?</a:t>
            </a:r>
          </a:p>
          <a:p>
            <a:pPr lvl="1"/>
            <a:r>
              <a:rPr lang="en-US" sz="1200" kern="1200" dirty="0">
                <a:solidFill>
                  <a:schemeClr val="tx1"/>
                </a:solidFill>
                <a:effectLst/>
                <a:latin typeface="+mn-lt"/>
                <a:ea typeface="+mn-ea"/>
                <a:cs typeface="+mn-cs"/>
              </a:rPr>
              <a:t>Mock up a simple form, create a database, or set up the required software</a:t>
            </a:r>
          </a:p>
          <a:p>
            <a:pPr lvl="0"/>
            <a:r>
              <a:rPr lang="en-US" sz="1200" kern="1200" dirty="0">
                <a:solidFill>
                  <a:schemeClr val="tx1"/>
                </a:solidFill>
                <a:effectLst/>
                <a:latin typeface="+mn-lt"/>
                <a:ea typeface="+mn-ea"/>
                <a:cs typeface="+mn-cs"/>
              </a:rPr>
              <a:t>How will you decide how much feedback to collect, and when there is enough or too much to analyse?</a:t>
            </a:r>
          </a:p>
          <a:p>
            <a:pPr lvl="1"/>
            <a:r>
              <a:rPr lang="en-US" sz="1200" kern="1200" dirty="0">
                <a:solidFill>
                  <a:schemeClr val="tx1"/>
                </a:solidFill>
                <a:effectLst/>
                <a:latin typeface="+mn-lt"/>
                <a:ea typeface="+mn-ea"/>
                <a:cs typeface="+mn-cs"/>
              </a:rPr>
              <a:t>This applies to proactive feedback collection</a:t>
            </a:r>
          </a:p>
          <a:p>
            <a:pPr lvl="1"/>
            <a:r>
              <a:rPr lang="en-US" sz="1200" kern="1200" dirty="0">
                <a:solidFill>
                  <a:schemeClr val="tx1"/>
                </a:solidFill>
                <a:effectLst/>
                <a:latin typeface="+mn-lt"/>
                <a:ea typeface="+mn-ea"/>
                <a:cs typeface="+mn-cs"/>
              </a:rPr>
              <a:t>It’s called a sampling strategy</a:t>
            </a:r>
          </a:p>
          <a:p>
            <a:pPr lvl="0"/>
            <a:r>
              <a:rPr lang="en-US" sz="1200" kern="1200" dirty="0">
                <a:solidFill>
                  <a:schemeClr val="tx1"/>
                </a:solidFill>
                <a:effectLst/>
                <a:latin typeface="+mn-lt"/>
                <a:ea typeface="+mn-ea"/>
                <a:cs typeface="+mn-cs"/>
              </a:rPr>
              <a:t>How will sensitive feedback be handled?</a:t>
            </a:r>
          </a:p>
          <a:p>
            <a:pPr lvl="1"/>
            <a:r>
              <a:rPr lang="en-US" sz="1200" kern="1200" dirty="0">
                <a:solidFill>
                  <a:schemeClr val="tx1"/>
                </a:solidFill>
                <a:effectLst/>
                <a:latin typeface="+mn-lt"/>
                <a:ea typeface="+mn-ea"/>
                <a:cs typeface="+mn-cs"/>
              </a:rPr>
              <a:t>It should be stored and addressed separately to protect privacy and confidentiality</a:t>
            </a:r>
          </a:p>
          <a:p>
            <a:pPr lvl="1"/>
            <a:r>
              <a:rPr lang="en-US" sz="1200" kern="1200" dirty="0">
                <a:solidFill>
                  <a:schemeClr val="tx1"/>
                </a:solidFill>
                <a:effectLst/>
                <a:latin typeface="+mn-lt"/>
                <a:ea typeface="+mn-ea"/>
                <a:cs typeface="+mn-cs"/>
              </a:rPr>
              <a:t>Sensitive feedback can be more time-sensitive and should be prioritised</a:t>
            </a:r>
          </a:p>
          <a:p>
            <a:pPr lvl="0"/>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23</a:t>
            </a:fld>
            <a:endParaRPr lang="fr-FR"/>
          </a:p>
        </p:txBody>
      </p:sp>
    </p:spTree>
    <p:extLst>
      <p:ext uri="{BB962C8B-B14F-4D97-AF65-F5344CB8AC3E}">
        <p14:creationId xmlns:p14="http://schemas.microsoft.com/office/powerpoint/2010/main" val="318482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Provide links in the chat or ahead of time; or do a live demonstration depending on access to materials and technology</a:t>
            </a:r>
          </a:p>
        </p:txBody>
      </p:sp>
      <p:sp>
        <p:nvSpPr>
          <p:cNvPr id="4" name="Slide Number Placeholder 3"/>
          <p:cNvSpPr>
            <a:spLocks noGrp="1"/>
          </p:cNvSpPr>
          <p:nvPr>
            <p:ph type="sldNum" sz="quarter" idx="5"/>
          </p:nvPr>
        </p:nvSpPr>
        <p:spPr/>
        <p:txBody>
          <a:bodyPr/>
          <a:lstStyle/>
          <a:p>
            <a:fld id="{1C31CB56-0F3F-C84B-AA86-8857D567A561}" type="slidenum">
              <a:rPr lang="en-CA" smtClean="0"/>
              <a:t>24</a:t>
            </a:fld>
            <a:endParaRPr lang="en-CA"/>
          </a:p>
        </p:txBody>
      </p:sp>
    </p:spTree>
    <p:extLst>
      <p:ext uri="{BB962C8B-B14F-4D97-AF65-F5344CB8AC3E}">
        <p14:creationId xmlns:p14="http://schemas.microsoft.com/office/powerpoint/2010/main" val="1419137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5. Map and design information flows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Vital for the success of the system. Otherwise communities are set up for disappointment (refer to do no harm principle)</a:t>
            </a:r>
          </a:p>
          <a:p>
            <a:pPr lvl="1"/>
            <a:r>
              <a:rPr lang="en-US" sz="1200" kern="1200" dirty="0">
                <a:solidFill>
                  <a:schemeClr val="tx1"/>
                </a:solidFill>
                <a:effectLst/>
                <a:latin typeface="+mn-lt"/>
                <a:ea typeface="+mn-ea"/>
                <a:cs typeface="+mn-cs"/>
              </a:rPr>
              <a:t>Identify gaps where information is getting lost or stuck</a:t>
            </a:r>
          </a:p>
          <a:p>
            <a:pPr lvl="1"/>
            <a:r>
              <a:rPr lang="en-US" sz="1200" kern="1200" dirty="0">
                <a:solidFill>
                  <a:schemeClr val="tx1"/>
                </a:solidFill>
                <a:effectLst/>
                <a:latin typeface="+mn-lt"/>
                <a:ea typeface="+mn-ea"/>
                <a:cs typeface="+mn-cs"/>
              </a:rPr>
              <a:t>Closing the Loop – Regardless of how the feedback is managed internally, the outcome is always relayed back to the community or the individual who raised the feedback </a:t>
            </a:r>
          </a:p>
          <a:p>
            <a:pPr lvl="1"/>
            <a:r>
              <a:rPr lang="en-US" sz="1200" kern="1200" dirty="0">
                <a:solidFill>
                  <a:schemeClr val="tx1"/>
                </a:solidFill>
                <a:effectLst/>
                <a:latin typeface="+mn-lt"/>
                <a:ea typeface="+mn-ea"/>
                <a:cs typeface="+mn-cs"/>
              </a:rPr>
              <a:t>Sensitivity and criticality – The information flow is dependent on the kind of feedback you are receiving from the community. There will be different processes for handling sensitive, critical, project/operational, and ‘big picture’ feedback.</a:t>
            </a:r>
          </a:p>
          <a:p>
            <a:pPr lvl="0"/>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25</a:t>
            </a:fld>
            <a:endParaRPr lang="fr-FR"/>
          </a:p>
        </p:txBody>
      </p:sp>
    </p:spTree>
    <p:extLst>
      <p:ext uri="{BB962C8B-B14F-4D97-AF65-F5344CB8AC3E}">
        <p14:creationId xmlns:p14="http://schemas.microsoft.com/office/powerpoint/2010/main" val="3273288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6. Agree on roles, responsibilities and timeframes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Go through each stage of the feedback cycle and consider:</a:t>
            </a:r>
          </a:p>
          <a:p>
            <a:pPr lvl="2"/>
            <a:r>
              <a:rPr lang="en-US" sz="1200" kern="1200" dirty="0">
                <a:solidFill>
                  <a:schemeClr val="tx1"/>
                </a:solidFill>
                <a:effectLst/>
                <a:latin typeface="+mn-lt"/>
                <a:ea typeface="+mn-ea"/>
                <a:cs typeface="+mn-cs"/>
              </a:rPr>
              <a:t>Who is already doing this work? </a:t>
            </a:r>
          </a:p>
          <a:p>
            <a:pPr lvl="2"/>
            <a:r>
              <a:rPr lang="en-US" sz="1200" kern="1200" dirty="0">
                <a:solidFill>
                  <a:schemeClr val="tx1"/>
                </a:solidFill>
                <a:effectLst/>
                <a:latin typeface="+mn-lt"/>
                <a:ea typeface="+mn-ea"/>
                <a:cs typeface="+mn-cs"/>
              </a:rPr>
              <a:t>Who has the capacity to fill gaps and/or reinforce what is already happening? </a:t>
            </a:r>
          </a:p>
          <a:p>
            <a:pPr lvl="2"/>
            <a:r>
              <a:rPr lang="en-US" sz="1200" kern="1200" dirty="0">
                <a:solidFill>
                  <a:schemeClr val="tx1"/>
                </a:solidFill>
                <a:effectLst/>
                <a:latin typeface="+mn-lt"/>
                <a:ea typeface="+mn-ea"/>
                <a:cs typeface="+mn-cs"/>
              </a:rPr>
              <a:t>Who can play an enabling or supporting role? </a:t>
            </a:r>
          </a:p>
          <a:p>
            <a:r>
              <a:rPr lang="en-US" sz="1200" kern="1200" dirty="0">
                <a:solidFill>
                  <a:schemeClr val="tx1"/>
                </a:solidFill>
                <a:effectLst/>
                <a:latin typeface="+mn-lt"/>
                <a:ea typeface="+mn-ea"/>
                <a:cs typeface="+mn-cs"/>
              </a:rPr>
              <a:t>Decision-making should be carried out by community members as much as possible, so that decisions are made locally and quickly.</a:t>
            </a:r>
          </a:p>
          <a:p>
            <a:r>
              <a:rPr lang="en-US" sz="1200" kern="1200" dirty="0">
                <a:solidFill>
                  <a:schemeClr val="tx1"/>
                </a:solidFill>
                <a:effectLst/>
                <a:latin typeface="+mn-lt"/>
                <a:ea typeface="+mn-ea"/>
                <a:cs typeface="+mn-cs"/>
              </a:rPr>
              <a:t>The table lists key roles and responsibilities within a community feedback mechanism. Keep in mind that one person can carry out multiple roles and responsibilities. Community members may also be operations staff, for example.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general, routine feedback should be responded to within two weeks, or ideally within a few days. Sensitive and critical feedback should be acted on immediately (within a day).  This includes acknowledging the person who submitted the feedback and explaining the next steps to them.</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26</a:t>
            </a:fld>
            <a:endParaRPr lang="fr-FR"/>
          </a:p>
        </p:txBody>
      </p:sp>
    </p:spTree>
    <p:extLst>
      <p:ext uri="{BB962C8B-B14F-4D97-AF65-F5344CB8AC3E}">
        <p14:creationId xmlns:p14="http://schemas.microsoft.com/office/powerpoint/2010/main" val="2620725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7. Identify resources</a:t>
            </a:r>
            <a:r>
              <a:rPr lang="en-US" sz="1200" kern="1200" dirty="0">
                <a:solidFill>
                  <a:schemeClr val="tx1"/>
                </a:solidFill>
                <a:effectLst/>
                <a:latin typeface="+mn-lt"/>
                <a:ea typeface="+mn-ea"/>
                <a:cs typeface="+mn-cs"/>
              </a:rPr>
              <a:t> you will need based on the roles and responsibilities identified. Think through:</a:t>
            </a:r>
          </a:p>
          <a:p>
            <a:pPr lvl="1"/>
            <a:r>
              <a:rPr lang="en-US" sz="1200" kern="1200" dirty="0">
                <a:solidFill>
                  <a:schemeClr val="tx1"/>
                </a:solidFill>
                <a:effectLst/>
                <a:latin typeface="+mn-lt"/>
                <a:ea typeface="+mn-ea"/>
                <a:cs typeface="+mn-cs"/>
              </a:rPr>
              <a:t>How many people will be needed on the team? Who might be available? (Human resources)</a:t>
            </a:r>
          </a:p>
          <a:p>
            <a:pPr lvl="2"/>
            <a:r>
              <a:rPr lang="en-US" sz="1200" kern="1200" dirty="0">
                <a:solidFill>
                  <a:schemeClr val="tx1"/>
                </a:solidFill>
                <a:effectLst/>
                <a:latin typeface="+mn-lt"/>
                <a:ea typeface="+mn-ea"/>
                <a:cs typeface="+mn-cs"/>
              </a:rPr>
              <a:t>Keep protection factors and the diversity of your team in mind. By ensuring that your team is diverse, for example gender-balanced and inclusive of minority language speakers, it’s more likely that the community will be able to communicate with and trust in your team. The feedback mechanism will become more accessible. Diversity will also strengthen the quality of your data and the interpretation of your results.  </a:t>
            </a:r>
          </a:p>
          <a:p>
            <a:pPr lvl="2"/>
            <a:r>
              <a:rPr lang="en-US" sz="1200" kern="1200" dirty="0">
                <a:solidFill>
                  <a:schemeClr val="tx1"/>
                </a:solidFill>
                <a:effectLst/>
                <a:latin typeface="+mn-lt"/>
                <a:ea typeface="+mn-ea"/>
                <a:cs typeface="+mn-cs"/>
              </a:rPr>
              <a:t>Consider the skillsets of your team as well (social science research)</a:t>
            </a:r>
          </a:p>
          <a:p>
            <a:pPr lvl="1"/>
            <a:r>
              <a:rPr lang="en-US" sz="1200" kern="1200" dirty="0">
                <a:solidFill>
                  <a:schemeClr val="tx1"/>
                </a:solidFill>
                <a:effectLst/>
                <a:latin typeface="+mn-lt"/>
                <a:ea typeface="+mn-ea"/>
                <a:cs typeface="+mn-cs"/>
              </a:rPr>
              <a:t>What materials or tools are needed? How could they be obtained? (Material support)</a:t>
            </a:r>
          </a:p>
          <a:p>
            <a:pPr lvl="1"/>
            <a:r>
              <a:rPr lang="en-US" sz="1200" kern="1200" dirty="0">
                <a:solidFill>
                  <a:schemeClr val="tx1"/>
                </a:solidFill>
                <a:effectLst/>
                <a:latin typeface="+mn-lt"/>
                <a:ea typeface="+mn-ea"/>
                <a:cs typeface="+mn-cs"/>
              </a:rPr>
              <a:t>What expertise and training will the team need? (Technical support)</a:t>
            </a:r>
          </a:p>
          <a:p>
            <a:pPr lvl="1"/>
            <a:r>
              <a:rPr lang="en-US" sz="1200" kern="1200" dirty="0">
                <a:solidFill>
                  <a:schemeClr val="tx1"/>
                </a:solidFill>
                <a:effectLst/>
                <a:latin typeface="+mn-lt"/>
                <a:ea typeface="+mn-ea"/>
                <a:cs typeface="+mn-cs"/>
              </a:rPr>
              <a:t>What budgets will be needed to obtain additional resources? (Financial support)</a:t>
            </a:r>
          </a:p>
          <a:p>
            <a:pPr lvl="1"/>
            <a:r>
              <a:rPr lang="en-US" sz="1200" kern="1200" dirty="0">
                <a:solidFill>
                  <a:schemeClr val="tx1"/>
                </a:solidFill>
                <a:effectLst/>
                <a:latin typeface="+mn-lt"/>
                <a:ea typeface="+mn-ea"/>
                <a:cs typeface="+mn-cs"/>
              </a:rPr>
              <a:t>Build a budget for the feedback mechanism</a:t>
            </a:r>
          </a:p>
          <a:p>
            <a:pPr lvl="1"/>
            <a:r>
              <a:rPr lang="en-US" sz="1200" i="1" kern="1200" dirty="0">
                <a:solidFill>
                  <a:schemeClr val="tx1"/>
                </a:solidFill>
                <a:effectLst/>
                <a:latin typeface="+mn-lt"/>
                <a:ea typeface="+mn-ea"/>
                <a:cs typeface="+mn-cs"/>
              </a:rPr>
              <a:t>Tip/lesson learned: Dedicate at least one staff member to drive and manage all steps of the process.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27</a:t>
            </a:fld>
            <a:endParaRPr lang="fr-FR"/>
          </a:p>
        </p:txBody>
      </p:sp>
    </p:spTree>
    <p:extLst>
      <p:ext uri="{BB962C8B-B14F-4D97-AF65-F5344CB8AC3E}">
        <p14:creationId xmlns:p14="http://schemas.microsoft.com/office/powerpoint/2010/main" val="2143609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8. Train and brief your team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Everyone involved in the feedback mechanism needs to know how it works and their role in the mechanism. This way, they can more accurately explain it to the community. Feedback is meant to improve the organization, and not to criticize anyone’s individual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Training should include:</a:t>
            </a:r>
          </a:p>
          <a:p>
            <a:pPr lvl="0"/>
            <a:r>
              <a:rPr lang="en-US" sz="1200" kern="1200" dirty="0">
                <a:solidFill>
                  <a:schemeClr val="tx1"/>
                </a:solidFill>
                <a:effectLst/>
                <a:latin typeface="+mn-lt"/>
                <a:ea typeface="+mn-ea"/>
                <a:cs typeface="+mn-cs"/>
              </a:rPr>
              <a:t>Listening and communication skills (Session 4.3, 4.4)</a:t>
            </a:r>
          </a:p>
          <a:p>
            <a:pPr lvl="0"/>
            <a:r>
              <a:rPr lang="en-US" sz="1200" kern="1200" dirty="0">
                <a:solidFill>
                  <a:schemeClr val="tx1"/>
                </a:solidFill>
                <a:effectLst/>
                <a:latin typeface="+mn-lt"/>
                <a:ea typeface="+mn-ea"/>
                <a:cs typeface="+mn-cs"/>
              </a:rPr>
              <a:t>Qualitative data collection (Session 4.4)</a:t>
            </a:r>
          </a:p>
          <a:p>
            <a:pPr lvl="0"/>
            <a:r>
              <a:rPr lang="en-US" sz="1200" kern="1200" dirty="0">
                <a:solidFill>
                  <a:schemeClr val="tx1"/>
                </a:solidFill>
                <a:effectLst/>
                <a:latin typeface="+mn-lt"/>
                <a:ea typeface="+mn-ea"/>
                <a:cs typeface="+mn-cs"/>
              </a:rPr>
              <a:t>Protection and Prevention of sexual exploitation and abuse (Module 3)</a:t>
            </a:r>
          </a:p>
          <a:p>
            <a:pPr lvl="0"/>
            <a:r>
              <a:rPr lang="en-US" sz="1200" kern="1200" dirty="0">
                <a:solidFill>
                  <a:schemeClr val="tx1"/>
                </a:solidFill>
                <a:effectLst/>
                <a:latin typeface="+mn-lt"/>
                <a:ea typeface="+mn-ea"/>
                <a:cs typeface="+mn-cs"/>
              </a:rPr>
              <a:t>(if applicable) data entry and computer skills</a:t>
            </a:r>
          </a:p>
          <a:p>
            <a:pPr lvl="0"/>
            <a:r>
              <a:rPr lang="en-US" sz="1200" kern="1200" dirty="0">
                <a:solidFill>
                  <a:schemeClr val="tx1"/>
                </a:solidFill>
                <a:effectLst/>
                <a:latin typeface="+mn-lt"/>
                <a:ea typeface="+mn-ea"/>
                <a:cs typeface="+mn-cs"/>
              </a:rPr>
              <a:t>Analysis and presentation skills</a:t>
            </a:r>
          </a:p>
          <a:p>
            <a:pPr lvl="0"/>
            <a:r>
              <a:rPr lang="en-US" sz="1200" kern="1200" dirty="0">
                <a:solidFill>
                  <a:schemeClr val="tx1"/>
                </a:solidFill>
                <a:effectLst/>
                <a:latin typeface="+mn-lt"/>
                <a:ea typeface="+mn-ea"/>
                <a:cs typeface="+mn-cs"/>
              </a:rPr>
              <a:t>The overall functioning of the feedback mechanism</a:t>
            </a:r>
          </a:p>
          <a:p>
            <a:pPr lvl="0"/>
            <a:r>
              <a:rPr lang="en-US" sz="1200" kern="1200" dirty="0">
                <a:solidFill>
                  <a:schemeClr val="tx1"/>
                </a:solidFill>
                <a:effectLst/>
                <a:latin typeface="+mn-lt"/>
                <a:ea typeface="+mn-ea"/>
                <a:cs typeface="+mn-cs"/>
              </a:rPr>
              <a:t>Essential information on the context you are working in (e.g. public health measures if you’re working in a health emergency) </a:t>
            </a:r>
          </a:p>
          <a:p>
            <a:pPr lvl="0"/>
            <a:r>
              <a:rPr lang="en-US" sz="1200" kern="1200" dirty="0">
                <a:solidFill>
                  <a:schemeClr val="tx1"/>
                </a:solidFill>
                <a:effectLst/>
                <a:latin typeface="+mn-lt"/>
                <a:ea typeface="+mn-ea"/>
                <a:cs typeface="+mn-cs"/>
              </a:rPr>
              <a:t>Practice sessions on answering the community’s questions or saying “I don’t know”</a:t>
            </a:r>
          </a:p>
          <a:p>
            <a:pPr lvl="0"/>
            <a:r>
              <a:rPr lang="en-US" sz="1200" kern="1200" dirty="0">
                <a:solidFill>
                  <a:schemeClr val="tx1"/>
                </a:solidFill>
                <a:effectLst/>
                <a:latin typeface="+mn-lt"/>
                <a:ea typeface="+mn-ea"/>
                <a:cs typeface="+mn-cs"/>
              </a:rPr>
              <a:t>When and how to flag critical or sensitive feedback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Plan refresher trainings as the emergency and your feedback mechanism evolve. Plan to debrief with data collection teams to learn how your processes can improve. Offer psychosocial support, should they need it, since community feedback can include emotionally and morally difficult topics.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Refer to module 4.4, “Key informant interviews” section for best practices for collection of open community feedback.</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28</a:t>
            </a:fld>
            <a:endParaRPr lang="fr-FR"/>
          </a:p>
        </p:txBody>
      </p:sp>
    </p:spTree>
    <p:extLst>
      <p:ext uri="{BB962C8B-B14F-4D97-AF65-F5344CB8AC3E}">
        <p14:creationId xmlns:p14="http://schemas.microsoft.com/office/powerpoint/2010/main" val="1104748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9. Promote the feedback mechanism within the community and your organization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essential for communities to be able to give feedback. Use communications channels commonly used by the community.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messages can include:</a:t>
            </a:r>
          </a:p>
          <a:p>
            <a:pPr lvl="0"/>
            <a:r>
              <a:rPr lang="en-US" sz="1200" kern="1200" dirty="0">
                <a:solidFill>
                  <a:schemeClr val="tx1"/>
                </a:solidFill>
                <a:effectLst/>
                <a:latin typeface="+mn-lt"/>
                <a:ea typeface="+mn-ea"/>
                <a:cs typeface="+mn-cs"/>
              </a:rPr>
              <a:t>Communities have a right to give feedback</a:t>
            </a:r>
          </a:p>
          <a:p>
            <a:pPr lvl="0"/>
            <a:r>
              <a:rPr lang="en-US" sz="1200" kern="1200" dirty="0">
                <a:solidFill>
                  <a:schemeClr val="tx1"/>
                </a:solidFill>
                <a:effectLst/>
                <a:latin typeface="+mn-lt"/>
                <a:ea typeface="+mn-ea"/>
                <a:cs typeface="+mn-cs"/>
              </a:rPr>
              <a:t>Positive, neutral and negative feedback are welcome since they help organizations improve</a:t>
            </a:r>
          </a:p>
          <a:p>
            <a:pPr lvl="0"/>
            <a:r>
              <a:rPr lang="en-US" sz="1200" kern="1200" dirty="0">
                <a:solidFill>
                  <a:schemeClr val="tx1"/>
                </a:solidFill>
                <a:effectLst/>
                <a:latin typeface="+mn-lt"/>
                <a:ea typeface="+mn-ea"/>
                <a:cs typeface="+mn-cs"/>
              </a:rPr>
              <a:t>There will be no foreseen negative consequences if people complain</a:t>
            </a:r>
          </a:p>
          <a:p>
            <a:pPr lvl="0"/>
            <a:r>
              <a:rPr lang="en-US" sz="1200" kern="1200" dirty="0">
                <a:solidFill>
                  <a:schemeClr val="tx1"/>
                </a:solidFill>
                <a:effectLst/>
                <a:latin typeface="+mn-lt"/>
                <a:ea typeface="+mn-ea"/>
                <a:cs typeface="+mn-cs"/>
              </a:rPr>
              <a:t>(Based on the design of your feedback mechanism) Where responses will be shared, and the timeframe for sharing responses (closing the loop)</a:t>
            </a:r>
          </a:p>
          <a:p>
            <a:pPr lvl="0"/>
            <a:r>
              <a:rPr lang="en-US" sz="1200" kern="1200" dirty="0">
                <a:solidFill>
                  <a:schemeClr val="tx1"/>
                </a:solidFill>
                <a:effectLst/>
                <a:latin typeface="+mn-lt"/>
                <a:ea typeface="+mn-ea"/>
                <a:cs typeface="+mn-cs"/>
              </a:rPr>
              <a:t>Sensitive or serious complaints will be handled safety and confidentially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Brief all staff and volunteers in your organization on the functioning and purpose of the feedback mechanism, and why it’s important. Include information on how community members can access the feedback mechanism.</a:t>
            </a:r>
          </a:p>
          <a:p>
            <a:pPr lvl="0"/>
            <a:endParaRPr lang="en-US" sz="1200" kern="1200" dirty="0">
              <a:solidFill>
                <a:schemeClr val="tx1"/>
              </a:solidFill>
              <a:effectLst/>
              <a:latin typeface="+mn-lt"/>
              <a:ea typeface="+mn-ea"/>
              <a:cs typeface="+mn-cs"/>
            </a:endParaRPr>
          </a:p>
          <a:p>
            <a:pPr lvl="0"/>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29</a:t>
            </a:fld>
            <a:endParaRPr lang="fr-FR"/>
          </a:p>
        </p:txBody>
      </p:sp>
    </p:spTree>
    <p:extLst>
      <p:ext uri="{BB962C8B-B14F-4D97-AF65-F5344CB8AC3E}">
        <p14:creationId xmlns:p14="http://schemas.microsoft.com/office/powerpoint/2010/main" val="2970929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Feedback Collection:</a:t>
            </a:r>
            <a:r>
              <a:rPr lang="en-US" sz="1200" kern="1200" dirty="0">
                <a:solidFill>
                  <a:schemeClr val="tx1"/>
                </a:solidFill>
                <a:effectLst/>
                <a:latin typeface="+mn-lt"/>
                <a:ea typeface="+mn-ea"/>
                <a:cs typeface="+mn-cs"/>
              </a:rPr>
              <a:t> Feedback from the community can come through a formal channel (like a hotline or suggestion box) or through informal channels (like conversations with staff during other activities). No matter what form of feedback, it needs to be collected, recorded, and processed. This also means recording information about when and where it was collected and some information about who the feedback came from. </a:t>
            </a:r>
          </a:p>
          <a:p>
            <a:r>
              <a:rPr lang="en-US" sz="1200" b="1" u="none" strike="noStrike"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your feedback system is set up, and data collection is underway, remember these key principles: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Listen to and acknowledge community members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Refer to the active listening tips in session 4.4 and </a:t>
            </a:r>
            <a:r>
              <a:rPr lang="en-US" sz="1200" i="1" kern="1200" dirty="0">
                <a:solidFill>
                  <a:schemeClr val="tx1"/>
                </a:solidFill>
                <a:effectLst/>
                <a:latin typeface="+mn-lt"/>
                <a:ea typeface="+mn-ea"/>
                <a:cs typeface="+mn-cs"/>
              </a:rPr>
              <a:t>Important skills for effective listening</a:t>
            </a:r>
            <a:r>
              <a:rPr lang="en-US" sz="1200" kern="1200" dirty="0">
                <a:solidFill>
                  <a:schemeClr val="tx1"/>
                </a:solidFill>
                <a:effectLst/>
                <a:latin typeface="+mn-lt"/>
                <a:ea typeface="+mn-ea"/>
                <a:cs typeface="+mn-cs"/>
              </a:rPr>
              <a:t> (handout or </a:t>
            </a:r>
            <a:r>
              <a:rPr lang="en-US" sz="1200" u="sng" kern="1200" dirty="0">
                <a:solidFill>
                  <a:schemeClr val="tx1"/>
                </a:solidFill>
                <a:effectLst/>
                <a:latin typeface="+mn-lt"/>
                <a:ea typeface="+mn-ea"/>
                <a:cs typeface="+mn-cs"/>
                <a:hlinkClick r:id="rId3"/>
              </a:rPr>
              <a:t>link</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Communicate with community members using their preferred language and in a setting where they feel safe</a:t>
            </a:r>
          </a:p>
          <a:p>
            <a:pPr lvl="0"/>
            <a:r>
              <a:rPr lang="en-US" sz="1200" kern="1200" dirty="0">
                <a:solidFill>
                  <a:schemeClr val="tx1"/>
                </a:solidFill>
                <a:effectLst/>
                <a:latin typeface="+mn-lt"/>
                <a:ea typeface="+mn-ea"/>
                <a:cs typeface="+mn-cs"/>
              </a:rPr>
              <a:t>Acknowledge the feedback by thanking the person, addressing the feedback if possible, and letting them know how and when they can expect a follow-up</a:t>
            </a:r>
          </a:p>
          <a:p>
            <a:r>
              <a:rPr lang="en-US" sz="1200" b="1" kern="1200" dirty="0">
                <a:solidFill>
                  <a:schemeClr val="tx1"/>
                </a:solidFill>
                <a:effectLst/>
                <a:latin typeface="+mn-lt"/>
                <a:ea typeface="+mn-ea"/>
                <a:cs typeface="+mn-cs"/>
              </a:rPr>
              <a:t>Ensure informed consent before collecting any information</a:t>
            </a:r>
            <a:r>
              <a:rPr lang="en-US" sz="1200" kern="1200" dirty="0">
                <a:solidFill>
                  <a:schemeClr val="tx1"/>
                </a:solidFill>
                <a:effectLst/>
                <a:latin typeface="+mn-lt"/>
                <a:ea typeface="+mn-ea"/>
                <a:cs typeface="+mn-cs"/>
              </a:rPr>
              <a:t> (including writing or recording)</a:t>
            </a:r>
          </a:p>
          <a:p>
            <a:pPr lvl="0"/>
            <a:r>
              <a:rPr lang="en-US" sz="1200" kern="1200" dirty="0">
                <a:solidFill>
                  <a:schemeClr val="tx1"/>
                </a:solidFill>
                <a:effectLst/>
                <a:latin typeface="+mn-lt"/>
                <a:ea typeface="+mn-ea"/>
                <a:cs typeface="+mn-cs"/>
              </a:rPr>
              <a:t>Explain what feedback collection is, what information you’ll be recording (and what you’ll be leaving out), how the data will be used and let the person know they can choose not to give feedback or to anonymously give feedback</a:t>
            </a:r>
          </a:p>
          <a:p>
            <a:pPr lvl="0"/>
            <a:r>
              <a:rPr lang="en-US" sz="1200" kern="1200" dirty="0">
                <a:solidFill>
                  <a:schemeClr val="tx1"/>
                </a:solidFill>
                <a:effectLst/>
                <a:latin typeface="+mn-lt"/>
                <a:ea typeface="+mn-ea"/>
                <a:cs typeface="+mn-cs"/>
              </a:rPr>
              <a:t>Check that the person understands and ask if they have any questions</a:t>
            </a:r>
          </a:p>
          <a:p>
            <a:r>
              <a:rPr lang="en-US" sz="1200" b="1" kern="1200" dirty="0">
                <a:solidFill>
                  <a:schemeClr val="tx1"/>
                </a:solidFill>
                <a:effectLst/>
                <a:latin typeface="+mn-lt"/>
                <a:ea typeface="+mn-ea"/>
                <a:cs typeface="+mn-cs"/>
              </a:rPr>
              <a:t>Give an initial response to feedback</a:t>
            </a:r>
            <a:r>
              <a:rPr lang="en-US" sz="1200" kern="1200" dirty="0">
                <a:solidFill>
                  <a:schemeClr val="tx1"/>
                </a:solidFill>
                <a:effectLst/>
                <a:latin typeface="+mn-lt"/>
                <a:ea typeface="+mn-ea"/>
                <a:cs typeface="+mn-cs"/>
              </a:rPr>
              <a:t>, where possible</a:t>
            </a:r>
          </a:p>
          <a:p>
            <a:pPr lvl="0"/>
            <a:r>
              <a:rPr lang="en-US" sz="1200" kern="1200" dirty="0">
                <a:solidFill>
                  <a:schemeClr val="tx1"/>
                </a:solidFill>
                <a:effectLst/>
                <a:latin typeface="+mn-lt"/>
                <a:ea typeface="+mn-ea"/>
                <a:cs typeface="+mn-cs"/>
              </a:rPr>
              <a:t>Ask for contact information for follow-up, if appropriate</a:t>
            </a:r>
          </a:p>
          <a:p>
            <a:pPr lvl="0"/>
            <a:r>
              <a:rPr lang="en-US" sz="1200" kern="1200" dirty="0">
                <a:solidFill>
                  <a:schemeClr val="tx1"/>
                </a:solidFill>
                <a:effectLst/>
                <a:latin typeface="+mn-lt"/>
                <a:ea typeface="+mn-ea"/>
                <a:cs typeface="+mn-cs"/>
              </a:rPr>
              <a:t>To help feedback collectors respond, consider developing the following tools:</a:t>
            </a:r>
          </a:p>
          <a:p>
            <a:pPr lvl="1"/>
            <a:r>
              <a:rPr lang="en-US" sz="1200" kern="1200" dirty="0">
                <a:solidFill>
                  <a:schemeClr val="tx1"/>
                </a:solidFill>
                <a:effectLst/>
                <a:latin typeface="+mn-lt"/>
                <a:ea typeface="+mn-ea"/>
                <a:cs typeface="+mn-cs"/>
              </a:rPr>
              <a:t>A repository of key information including answers to frequently asked questions</a:t>
            </a:r>
          </a:p>
          <a:p>
            <a:pPr lvl="1"/>
            <a:r>
              <a:rPr lang="en-US" sz="1200" kern="1200" dirty="0">
                <a:solidFill>
                  <a:schemeClr val="tx1"/>
                </a:solidFill>
                <a:effectLst/>
                <a:latin typeface="+mn-lt"/>
                <a:ea typeface="+mn-ea"/>
                <a:cs typeface="+mn-cs"/>
              </a:rPr>
              <a:t>A list of services and activities</a:t>
            </a:r>
          </a:p>
          <a:p>
            <a:pPr lvl="1"/>
            <a:r>
              <a:rPr lang="en-US" sz="1200" kern="1200" dirty="0">
                <a:solidFill>
                  <a:schemeClr val="tx1"/>
                </a:solidFill>
                <a:effectLst/>
                <a:latin typeface="+mn-lt"/>
                <a:ea typeface="+mn-ea"/>
                <a:cs typeface="+mn-cs"/>
              </a:rPr>
              <a:t>A referral framework</a:t>
            </a:r>
          </a:p>
          <a:p>
            <a:pPr lvl="0"/>
            <a:r>
              <a:rPr lang="en-US" sz="1200" kern="1200" dirty="0">
                <a:solidFill>
                  <a:schemeClr val="tx1"/>
                </a:solidFill>
                <a:effectLst/>
                <a:latin typeface="+mn-lt"/>
                <a:ea typeface="+mn-ea"/>
                <a:cs typeface="+mn-cs"/>
              </a:rPr>
              <a:t>“I don’t know” is an acceptable response as well, and is much preferred over giving a false or misleading answer</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30</a:t>
            </a:fld>
            <a:endParaRPr lang="fr-FR"/>
          </a:p>
        </p:txBody>
      </p:sp>
    </p:spTree>
    <p:extLst>
      <p:ext uri="{BB962C8B-B14F-4D97-AF65-F5344CB8AC3E}">
        <p14:creationId xmlns:p14="http://schemas.microsoft.com/office/powerpoint/2010/main" val="2900060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next stages of the community feedback cycle are covered in sessions 4.10 and 7.2.</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 this session we covered:</a:t>
            </a:r>
          </a:p>
          <a:p>
            <a:r>
              <a:rPr lang="en-GB" sz="1200" kern="1200" dirty="0">
                <a:solidFill>
                  <a:schemeClr val="tx1"/>
                </a:solidFill>
                <a:effectLst/>
                <a:latin typeface="+mn-lt"/>
                <a:ea typeface="+mn-ea"/>
                <a:cs typeface="+mn-cs"/>
              </a:rPr>
              <a:t>Community feedback is simply any information shared by members of the community we are working for and interacting with. A community feedback mechanism is a way to systematically and regularly listen to and act on this feedback.</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Community feedback mechanisms function in a cycle. The six stages in the cycle are:</a:t>
            </a:r>
          </a:p>
          <a:p>
            <a:pPr marL="360363" indent="-165100">
              <a:buClr>
                <a:srgbClr val="2F9C67"/>
              </a:buClr>
              <a:buSzPct val="70000"/>
              <a:buFont typeface="Wingdings" pitchFamily="2" charset="2"/>
              <a:buChar char="Ø"/>
            </a:pPr>
            <a:r>
              <a:rPr lang="fr-FR" dirty="0"/>
              <a:t>Building </a:t>
            </a:r>
            <a:r>
              <a:rPr lang="fr-FR" dirty="0" err="1"/>
              <a:t>your</a:t>
            </a:r>
            <a:r>
              <a:rPr lang="fr-FR" dirty="0"/>
              <a:t> feedback </a:t>
            </a:r>
            <a:r>
              <a:rPr lang="fr-FR" dirty="0" err="1"/>
              <a:t>mechanism</a:t>
            </a:r>
            <a:endParaRPr lang="fr-FR" dirty="0"/>
          </a:p>
          <a:p>
            <a:pPr marL="360363" indent="-165100">
              <a:buClr>
                <a:srgbClr val="2F9C67"/>
              </a:buClr>
              <a:buSzPct val="70000"/>
              <a:buFont typeface="Wingdings" pitchFamily="2" charset="2"/>
              <a:buChar char="Ø"/>
            </a:pPr>
            <a:r>
              <a:rPr lang="fr-FR" dirty="0" err="1"/>
              <a:t>Collecting</a:t>
            </a:r>
            <a:r>
              <a:rPr lang="fr-FR" dirty="0"/>
              <a:t> feedback</a:t>
            </a:r>
          </a:p>
          <a:p>
            <a:pPr marL="360363" indent="-165100">
              <a:buClr>
                <a:srgbClr val="2F9C67"/>
              </a:buClr>
              <a:buSzPct val="70000"/>
              <a:buFont typeface="Wingdings" pitchFamily="2" charset="2"/>
              <a:buChar char="Ø"/>
            </a:pPr>
            <a:r>
              <a:rPr lang="fr-FR" dirty="0" err="1"/>
              <a:t>Referral</a:t>
            </a:r>
            <a:r>
              <a:rPr lang="fr-FR" dirty="0"/>
              <a:t> and </a:t>
            </a:r>
            <a:r>
              <a:rPr lang="fr-FR" dirty="0" err="1"/>
              <a:t>analysis</a:t>
            </a:r>
            <a:endParaRPr lang="fr-FR" dirty="0"/>
          </a:p>
          <a:p>
            <a:pPr marL="360363" indent="-165100">
              <a:buClr>
                <a:srgbClr val="2F9C67"/>
              </a:buClr>
              <a:buSzPct val="70000"/>
              <a:buFont typeface="Wingdings" pitchFamily="2" charset="2"/>
              <a:buChar char="Ø"/>
            </a:pPr>
            <a:r>
              <a:rPr lang="fr-FR" dirty="0"/>
              <a:t>Sharing and acting on feedback</a:t>
            </a:r>
          </a:p>
          <a:p>
            <a:pPr marL="360363" indent="-165100">
              <a:buClr>
                <a:srgbClr val="2F9C67"/>
              </a:buClr>
              <a:buSzPct val="70000"/>
              <a:buFont typeface="Wingdings" pitchFamily="2" charset="2"/>
              <a:buChar char="Ø"/>
            </a:pPr>
            <a:r>
              <a:rPr lang="fr-FR" dirty="0" err="1"/>
              <a:t>Closing</a:t>
            </a:r>
            <a:r>
              <a:rPr lang="fr-FR" dirty="0"/>
              <a:t> the </a:t>
            </a:r>
            <a:r>
              <a:rPr lang="fr-FR" dirty="0" err="1"/>
              <a:t>loop</a:t>
            </a:r>
            <a:endParaRPr lang="fr-FR" dirty="0"/>
          </a:p>
          <a:p>
            <a:pPr marL="360363" indent="-165100">
              <a:buClr>
                <a:srgbClr val="2F9C67"/>
              </a:buClr>
              <a:buSzPct val="70000"/>
              <a:buFont typeface="Wingdings" pitchFamily="2" charset="2"/>
              <a:buChar char="Ø"/>
            </a:pPr>
            <a:r>
              <a:rPr lang="fr-FR" dirty="0" err="1"/>
              <a:t>Reviewing</a:t>
            </a:r>
            <a:r>
              <a:rPr lang="fr-FR" dirty="0"/>
              <a:t> and </a:t>
            </a:r>
            <a:r>
              <a:rPr lang="fr-FR" dirty="0" err="1"/>
              <a:t>adapting</a:t>
            </a:r>
            <a:r>
              <a:rPr lang="fr-FR" dirty="0"/>
              <a:t> the </a:t>
            </a:r>
            <a:r>
              <a:rPr lang="fr-FR" dirty="0" err="1"/>
              <a:t>mechanism</a:t>
            </a:r>
            <a:endParaRPr lang="fr-FR" dirty="0"/>
          </a:p>
          <a:p>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31</a:t>
            </a:fld>
            <a:endParaRPr lang="fr-FR"/>
          </a:p>
        </p:txBody>
      </p:sp>
    </p:spTree>
    <p:extLst>
      <p:ext uri="{BB962C8B-B14F-4D97-AF65-F5344CB8AC3E}">
        <p14:creationId xmlns:p14="http://schemas.microsoft.com/office/powerpoint/2010/main" val="351841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diagram is from the feedback system in Eastern DRC set up during the Ebola outbreak of 2018.</a:t>
            </a:r>
            <a:endParaRPr lang="en-US" dirty="0"/>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Community feedback:</a:t>
            </a:r>
            <a:r>
              <a:rPr lang="en-GB" sz="1200" kern="1200" dirty="0">
                <a:solidFill>
                  <a:schemeClr val="tx1"/>
                </a:solidFill>
                <a:effectLst/>
                <a:latin typeface="+mn-lt"/>
                <a:ea typeface="+mn-ea"/>
                <a:cs typeface="+mn-cs"/>
              </a:rPr>
              <a:t> Using the example of IFRC’s community feedback process, Red Cross volunteers collect the comments and questions that come to them during their routine community engagement activities. These are then transcribed in batches. Qualitative thematic analysis is applied to each batch. This is coded, usually in a standardized way, to enable changes in the information collected to be tracked over time. </a:t>
            </a:r>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4</a:t>
            </a:fld>
            <a:endParaRPr lang="fr-FR"/>
          </a:p>
        </p:txBody>
      </p:sp>
    </p:spTree>
    <p:extLst>
      <p:ext uri="{BB962C8B-B14F-4D97-AF65-F5344CB8AC3E}">
        <p14:creationId xmlns:p14="http://schemas.microsoft.com/office/powerpoint/2010/main" val="3513097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Functioning feedback mechanisms are:</a:t>
            </a:r>
          </a:p>
          <a:p>
            <a:pPr lvl="0"/>
            <a:r>
              <a:rPr lang="en-GB" sz="1200" kern="1200" dirty="0">
                <a:solidFill>
                  <a:schemeClr val="tx1"/>
                </a:solidFill>
                <a:effectLst/>
                <a:latin typeface="+mn-lt"/>
                <a:ea typeface="+mn-ea"/>
                <a:cs typeface="+mn-cs"/>
              </a:rPr>
              <a:t>Owned by the community</a:t>
            </a:r>
          </a:p>
          <a:p>
            <a:pPr lvl="0"/>
            <a:r>
              <a:rPr lang="en-GB" sz="1200" kern="1200" dirty="0">
                <a:solidFill>
                  <a:schemeClr val="tx1"/>
                </a:solidFill>
                <a:effectLst/>
                <a:latin typeface="+mn-lt"/>
                <a:ea typeface="+mn-ea"/>
                <a:cs typeface="+mn-cs"/>
              </a:rPr>
              <a:t>Effective</a:t>
            </a:r>
          </a:p>
          <a:p>
            <a:pPr lvl="0"/>
            <a:r>
              <a:rPr lang="en-GB" sz="1200" kern="1200" dirty="0">
                <a:solidFill>
                  <a:schemeClr val="tx1"/>
                </a:solidFill>
                <a:effectLst/>
                <a:latin typeface="+mn-lt"/>
                <a:ea typeface="+mn-ea"/>
                <a:cs typeface="+mn-cs"/>
              </a:rPr>
              <a:t>Accessible and inclusive</a:t>
            </a:r>
          </a:p>
          <a:p>
            <a:pPr lvl="0"/>
            <a:r>
              <a:rPr lang="en-GB" sz="1200" kern="1200" dirty="0">
                <a:solidFill>
                  <a:schemeClr val="tx1"/>
                </a:solidFill>
                <a:effectLst/>
                <a:latin typeface="+mn-lt"/>
                <a:ea typeface="+mn-ea"/>
                <a:cs typeface="+mn-cs"/>
              </a:rPr>
              <a:t>Safe</a:t>
            </a:r>
          </a:p>
          <a:p>
            <a:pPr lvl="0"/>
            <a:r>
              <a:rPr lang="en-GB" sz="1200" kern="1200" dirty="0">
                <a:solidFill>
                  <a:schemeClr val="tx1"/>
                </a:solidFill>
                <a:effectLst/>
                <a:latin typeface="+mn-lt"/>
                <a:ea typeface="+mn-ea"/>
                <a:cs typeface="+mn-cs"/>
              </a:rPr>
              <a:t>Confidential</a:t>
            </a:r>
          </a:p>
          <a:p>
            <a:pPr lvl="0"/>
            <a:r>
              <a:rPr lang="en-GB" sz="1200" kern="1200" dirty="0">
                <a:solidFill>
                  <a:schemeClr val="tx1"/>
                </a:solidFill>
                <a:effectLst/>
                <a:latin typeface="+mn-lt"/>
                <a:ea typeface="+mn-ea"/>
                <a:cs typeface="+mn-cs"/>
              </a:rPr>
              <a:t>Complementary and collaborative</a:t>
            </a:r>
          </a:p>
          <a:p>
            <a:pPr lvl="0"/>
            <a:r>
              <a:rPr lang="en-GB" sz="1200" kern="1200" dirty="0">
                <a:solidFill>
                  <a:schemeClr val="tx1"/>
                </a:solidFill>
                <a:effectLst/>
                <a:latin typeface="+mn-lt"/>
                <a:ea typeface="+mn-ea"/>
                <a:cs typeface="+mn-cs"/>
              </a:rPr>
              <a:t>Transparent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steps to set up your community feedback mechanism are:</a:t>
            </a:r>
          </a:p>
          <a:p>
            <a:pPr marL="360363" indent="-165100">
              <a:buClr>
                <a:srgbClr val="2F9C67"/>
              </a:buClr>
              <a:buSzPct val="70000"/>
              <a:buFont typeface="Wingdings" pitchFamily="2" charset="2"/>
              <a:buChar char="Ø"/>
            </a:pPr>
            <a:r>
              <a:rPr lang="fr-FR" dirty="0" err="1"/>
              <a:t>Get</a:t>
            </a:r>
            <a:r>
              <a:rPr lang="fr-FR" dirty="0"/>
              <a:t> </a:t>
            </a:r>
            <a:r>
              <a:rPr lang="fr-FR" dirty="0" err="1"/>
              <a:t>buy</a:t>
            </a:r>
            <a:r>
              <a:rPr lang="fr-FR" dirty="0"/>
              <a:t>-in</a:t>
            </a:r>
          </a:p>
          <a:p>
            <a:pPr marL="360363" indent="-165100">
              <a:buClr>
                <a:srgbClr val="2F9C67"/>
              </a:buClr>
              <a:buSzPct val="70000"/>
              <a:buFont typeface="Wingdings" pitchFamily="2" charset="2"/>
              <a:buChar char="Ø"/>
            </a:pPr>
            <a:r>
              <a:rPr lang="fr-FR" dirty="0" err="1"/>
              <a:t>Determine</a:t>
            </a:r>
            <a:r>
              <a:rPr lang="fr-FR" dirty="0"/>
              <a:t> the </a:t>
            </a:r>
            <a:r>
              <a:rPr lang="fr-FR" dirty="0" err="1"/>
              <a:t>scale</a:t>
            </a:r>
            <a:r>
              <a:rPr lang="fr-FR" dirty="0"/>
              <a:t> of the feedback </a:t>
            </a:r>
            <a:r>
              <a:rPr lang="fr-FR" dirty="0" err="1"/>
              <a:t>mechanism</a:t>
            </a:r>
            <a:endParaRPr lang="fr-FR" dirty="0"/>
          </a:p>
          <a:p>
            <a:pPr marL="360363" indent="-165100">
              <a:buClr>
                <a:srgbClr val="2F9C67"/>
              </a:buClr>
              <a:buSzPct val="70000"/>
              <a:buFont typeface="Wingdings" pitchFamily="2" charset="2"/>
              <a:buChar char="Ø"/>
            </a:pPr>
            <a:r>
              <a:rPr lang="fr-FR" dirty="0" err="1"/>
              <a:t>Define</a:t>
            </a:r>
            <a:r>
              <a:rPr lang="fr-FR" dirty="0"/>
              <a:t> </a:t>
            </a:r>
            <a:r>
              <a:rPr lang="fr-FR" dirty="0" err="1"/>
              <a:t>your</a:t>
            </a:r>
            <a:r>
              <a:rPr lang="fr-FR" dirty="0"/>
              <a:t> communication channels</a:t>
            </a:r>
          </a:p>
          <a:p>
            <a:pPr marL="360363" indent="-165100">
              <a:buClr>
                <a:srgbClr val="2F9C67"/>
              </a:buClr>
              <a:buSzPct val="70000"/>
              <a:buFont typeface="Wingdings" pitchFamily="2" charset="2"/>
              <a:buChar char="Ø"/>
            </a:pPr>
            <a:r>
              <a:rPr lang="fr-FR" dirty="0" err="1"/>
              <a:t>Determine</a:t>
            </a:r>
            <a:r>
              <a:rPr lang="fr-FR" dirty="0"/>
              <a:t> how </a:t>
            </a:r>
            <a:r>
              <a:rPr lang="fr-FR" dirty="0" err="1"/>
              <a:t>you</a:t>
            </a:r>
            <a:r>
              <a:rPr lang="fr-FR" dirty="0"/>
              <a:t> </a:t>
            </a:r>
            <a:r>
              <a:rPr lang="fr-FR" dirty="0" err="1"/>
              <a:t>will</a:t>
            </a:r>
            <a:r>
              <a:rPr lang="fr-FR" dirty="0"/>
              <a:t> document the feedback</a:t>
            </a:r>
          </a:p>
          <a:p>
            <a:pPr marL="360363" indent="-165100">
              <a:buClr>
                <a:srgbClr val="2F9C67"/>
              </a:buClr>
              <a:buSzPct val="70000"/>
              <a:buFont typeface="Wingdings" pitchFamily="2" charset="2"/>
              <a:buChar char="Ø"/>
            </a:pPr>
            <a:r>
              <a:rPr lang="fr-FR" dirty="0" err="1"/>
              <a:t>Map</a:t>
            </a:r>
            <a:r>
              <a:rPr lang="fr-FR" dirty="0"/>
              <a:t> and design information flows</a:t>
            </a:r>
          </a:p>
          <a:p>
            <a:pPr marL="360363" indent="-165100">
              <a:buClr>
                <a:srgbClr val="2F9C67"/>
              </a:buClr>
              <a:buSzPct val="70000"/>
              <a:buFont typeface="Wingdings" pitchFamily="2" charset="2"/>
              <a:buChar char="Ø"/>
            </a:pPr>
            <a:r>
              <a:rPr lang="fr-FR" dirty="0" err="1"/>
              <a:t>Agree</a:t>
            </a:r>
            <a:r>
              <a:rPr lang="fr-FR" dirty="0"/>
              <a:t> on </a:t>
            </a:r>
            <a:r>
              <a:rPr lang="fr-FR" dirty="0" err="1"/>
              <a:t>roles</a:t>
            </a:r>
            <a:r>
              <a:rPr lang="fr-FR" dirty="0"/>
              <a:t>, </a:t>
            </a:r>
            <a:r>
              <a:rPr lang="fr-FR" dirty="0" err="1"/>
              <a:t>responsibilities</a:t>
            </a:r>
            <a:r>
              <a:rPr lang="fr-FR" dirty="0"/>
              <a:t> and </a:t>
            </a:r>
            <a:r>
              <a:rPr lang="fr-FR" dirty="0" err="1"/>
              <a:t>timeframes</a:t>
            </a:r>
            <a:endParaRPr lang="fr-FR" dirty="0"/>
          </a:p>
          <a:p>
            <a:pPr marL="360363" indent="-165100">
              <a:buClr>
                <a:srgbClr val="2F9C67"/>
              </a:buClr>
              <a:buSzPct val="70000"/>
              <a:buFont typeface="Wingdings" pitchFamily="2" charset="2"/>
              <a:buChar char="Ø"/>
            </a:pPr>
            <a:r>
              <a:rPr lang="fr-FR" dirty="0" err="1"/>
              <a:t>Identify</a:t>
            </a:r>
            <a:r>
              <a:rPr lang="fr-FR" dirty="0"/>
              <a:t> </a:t>
            </a:r>
            <a:r>
              <a:rPr lang="fr-FR" dirty="0" err="1"/>
              <a:t>resources</a:t>
            </a:r>
            <a:endParaRPr lang="fr-FR" dirty="0"/>
          </a:p>
          <a:p>
            <a:pPr marL="360363" indent="-165100">
              <a:buClr>
                <a:srgbClr val="2F9C67"/>
              </a:buClr>
              <a:buSzPct val="70000"/>
              <a:buFont typeface="Wingdings" pitchFamily="2" charset="2"/>
              <a:buChar char="Ø"/>
            </a:pPr>
            <a:r>
              <a:rPr lang="fr-FR" dirty="0"/>
              <a:t>Train and brief </a:t>
            </a:r>
            <a:r>
              <a:rPr lang="fr-FR" dirty="0" err="1"/>
              <a:t>your</a:t>
            </a:r>
            <a:r>
              <a:rPr lang="fr-FR" dirty="0"/>
              <a:t> team</a:t>
            </a:r>
          </a:p>
          <a:p>
            <a:pPr marL="360363" indent="-165100">
              <a:buClr>
                <a:srgbClr val="2F9C67"/>
              </a:buClr>
              <a:buSzPct val="70000"/>
              <a:buFont typeface="Wingdings" pitchFamily="2" charset="2"/>
              <a:buChar char="Ø"/>
            </a:pPr>
            <a:r>
              <a:rPr lang="fr-FR" dirty="0"/>
              <a:t>Promote the feedback </a:t>
            </a:r>
            <a:r>
              <a:rPr lang="fr-FR" dirty="0" err="1"/>
              <a:t>mechanism</a:t>
            </a:r>
            <a:r>
              <a:rPr lang="fr-FR" dirty="0"/>
              <a:t> </a:t>
            </a:r>
            <a:r>
              <a:rPr lang="fr-FR" dirty="0" err="1"/>
              <a:t>within</a:t>
            </a:r>
            <a:r>
              <a:rPr lang="fr-FR" dirty="0"/>
              <a:t> the </a:t>
            </a:r>
            <a:r>
              <a:rPr lang="fr-FR" dirty="0" err="1"/>
              <a:t>community</a:t>
            </a:r>
            <a:r>
              <a:rPr lang="fr-FR" dirty="0"/>
              <a:t> and </a:t>
            </a:r>
            <a:r>
              <a:rPr lang="fr-FR" dirty="0" err="1"/>
              <a:t>your</a:t>
            </a:r>
            <a:r>
              <a:rPr lang="fr-FR" dirty="0"/>
              <a:t> </a:t>
            </a:r>
            <a:r>
              <a:rPr lang="fr-FR" dirty="0" err="1"/>
              <a:t>organization</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32</a:t>
            </a:fld>
            <a:endParaRPr lang="fr-FR"/>
          </a:p>
        </p:txBody>
      </p:sp>
    </p:spTree>
    <p:extLst>
      <p:ext uri="{BB962C8B-B14F-4D97-AF65-F5344CB8AC3E}">
        <p14:creationId xmlns:p14="http://schemas.microsoft.com/office/powerpoint/2010/main" val="143384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a:solidFill>
                  <a:schemeClr val="tx1"/>
                </a:solidFill>
                <a:effectLst/>
                <a:latin typeface="+mn-lt"/>
                <a:ea typeface="+mn-ea"/>
                <a:cs typeface="+mn-cs"/>
              </a:rPr>
              <a:t>Community feedback</a:t>
            </a:r>
            <a:r>
              <a:rPr lang="en-GB" sz="1200" kern="1200" dirty="0">
                <a:solidFill>
                  <a:schemeClr val="tx1"/>
                </a:solidFill>
                <a:effectLst/>
                <a:latin typeface="+mn-lt"/>
                <a:ea typeface="+mn-ea"/>
                <a:cs typeface="+mn-cs"/>
              </a:rPr>
              <a:t> is simply any insight shared by members of the community we are working for and interacting with. </a:t>
            </a:r>
          </a:p>
          <a:p>
            <a:pPr lvl="0"/>
            <a:r>
              <a:rPr lang="en-GB" sz="1200" kern="1200" dirty="0">
                <a:solidFill>
                  <a:schemeClr val="tx1"/>
                </a:solidFill>
                <a:effectLst/>
                <a:latin typeface="+mn-lt"/>
                <a:ea typeface="+mn-ea"/>
                <a:cs typeface="+mn-cs"/>
              </a:rPr>
              <a:t>Community members may share insights that include questions, suggestions, observations, beliefs, perceptions, concerns and statements of thanks. </a:t>
            </a:r>
          </a:p>
          <a:p>
            <a:pPr lvl="0"/>
            <a:r>
              <a:rPr lang="en-GB" sz="1200" kern="1200" dirty="0">
                <a:solidFill>
                  <a:schemeClr val="tx1"/>
                </a:solidFill>
                <a:effectLst/>
                <a:latin typeface="+mn-lt"/>
                <a:ea typeface="+mn-ea"/>
                <a:cs typeface="+mn-cs"/>
              </a:rPr>
              <a:t>These insights could be shared in different ways: formally or informally, in a structured or unstructured way, directly or indirectly. </a:t>
            </a:r>
          </a:p>
          <a:p>
            <a:pPr lvl="0"/>
            <a:r>
              <a:rPr lang="en-GB" sz="1200" kern="1200" dirty="0">
                <a:solidFill>
                  <a:schemeClr val="tx1"/>
                </a:solidFill>
                <a:effectLst/>
                <a:latin typeface="+mn-lt"/>
                <a:ea typeface="+mn-ea"/>
                <a:cs typeface="+mn-cs"/>
              </a:rPr>
              <a:t>Feedback could be proactively collected, or reactively received when community members wish to share. </a:t>
            </a:r>
          </a:p>
          <a:p>
            <a:pPr lvl="0"/>
            <a:r>
              <a:rPr lang="en-GB" sz="1200" kern="1200" dirty="0">
                <a:solidFill>
                  <a:schemeClr val="tx1"/>
                </a:solidFill>
                <a:effectLst/>
                <a:latin typeface="+mn-lt"/>
                <a:ea typeface="+mn-ea"/>
                <a:cs typeface="+mn-cs"/>
              </a:rPr>
              <a:t>Feedback could be positive, neutral or negative. </a:t>
            </a:r>
          </a:p>
          <a:p>
            <a:pPr lvl="0"/>
            <a:r>
              <a:rPr lang="en-GB" sz="1200" kern="1200" dirty="0">
                <a:solidFill>
                  <a:schemeClr val="tx1"/>
                </a:solidFill>
                <a:effectLst/>
                <a:latin typeface="+mn-lt"/>
                <a:ea typeface="+mn-ea"/>
                <a:cs typeface="+mn-cs"/>
              </a:rPr>
              <a:t>Feedback could be about anything, but we are usually interested in community members’ experiences with the activities we are conducting, the current situation of the community, or other topics relevant to our work, such as health beliefs. </a:t>
            </a:r>
          </a:p>
          <a:p>
            <a:pPr lvl="0"/>
            <a:r>
              <a:rPr lang="en-GB" sz="1200" kern="1200" dirty="0">
                <a:solidFill>
                  <a:schemeClr val="tx1"/>
                </a:solidFill>
                <a:effectLst/>
                <a:latin typeface="+mn-lt"/>
                <a:ea typeface="+mn-ea"/>
                <a:cs typeface="+mn-cs"/>
              </a:rPr>
              <a:t>It is communities’ right to share their feedback with us, and our responsibility to manage and handle it appropriately.</a:t>
            </a:r>
          </a:p>
          <a:p>
            <a:r>
              <a:rPr lang="en-GB" sz="1200" kern="1200" dirty="0">
                <a:solidFill>
                  <a:schemeClr val="tx1"/>
                </a:solidFill>
                <a:effectLst/>
                <a:latin typeface="+mn-lt"/>
                <a:ea typeface="+mn-ea"/>
                <a:cs typeface="+mn-cs"/>
              </a:rPr>
              <a:t> </a:t>
            </a:r>
          </a:p>
          <a:p>
            <a:r>
              <a:rPr lang="en-US" sz="1800" b="1" dirty="0">
                <a:effectLst/>
                <a:latin typeface="Open Sans SemiBold" panose="020B0706030804020204" pitchFamily="34" charset="0"/>
                <a:ea typeface="OpenSans-Light" panose="020B0606030504020204"/>
                <a:cs typeface="Open Sans SemiBold" panose="020B0706030804020204" pitchFamily="34" charset="0"/>
              </a:rPr>
              <a:t>A community feedback mechanism</a:t>
            </a:r>
            <a:r>
              <a:rPr lang="en-GB" sz="1800" dirty="0">
                <a:effectLst/>
                <a:latin typeface="Open Sans Light" panose="020B0306030504020204" pitchFamily="34" charset="0"/>
                <a:ea typeface="OpenSans-Light" panose="020B0606030504020204"/>
              </a:rPr>
              <a:t> is a system that allows community members to provide information on their experience of the broader humanitarian system.. </a:t>
            </a:r>
            <a:r>
              <a:rPr lang="en-US" sz="1800" dirty="0">
                <a:solidFill>
                  <a:srgbClr val="000000"/>
                </a:solidFill>
                <a:effectLst/>
                <a:latin typeface="Open Sans Light" panose="020B0306030504020204" pitchFamily="34" charset="0"/>
                <a:ea typeface="Arial" panose="020B0604020202020204" pitchFamily="34" charset="0"/>
              </a:rPr>
              <a:t>A community feedback mechanism is organized in a cycle of collecting, making sense of, acknowledging and acting on what’s shared by community members. The system includes different ways (channels) for collecting/receiving feedback, tools for managing, </a:t>
            </a:r>
            <a:r>
              <a:rPr lang="en-US" sz="1800" dirty="0" err="1">
                <a:solidFill>
                  <a:srgbClr val="000000"/>
                </a:solidFill>
                <a:effectLst/>
                <a:latin typeface="Open Sans Light" panose="020B0306030504020204" pitchFamily="34" charset="0"/>
                <a:ea typeface="Arial" panose="020B0604020202020204" pitchFamily="34" charset="0"/>
              </a:rPr>
              <a:t>analysing</a:t>
            </a:r>
            <a:r>
              <a:rPr lang="en-US" sz="1800" dirty="0">
                <a:solidFill>
                  <a:srgbClr val="000000"/>
                </a:solidFill>
                <a:effectLst/>
                <a:latin typeface="Open Sans Light" panose="020B0306030504020204" pitchFamily="34" charset="0"/>
                <a:ea typeface="Arial" panose="020B0604020202020204" pitchFamily="34" charset="0"/>
              </a:rPr>
              <a:t> and sharing feedback, and processes to act on the data and inform communities about actions taken.</a:t>
            </a:r>
            <a:endParaRPr lang="en-CA" sz="1800" dirty="0">
              <a:effectLst/>
              <a:latin typeface="Open Sans Light" panose="020B0306030504020204" pitchFamily="34" charset="0"/>
              <a:ea typeface="OpenSans-Light" panose="020B0606030504020204"/>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Community feedback is an essential part of all response operations, including </a:t>
            </a:r>
            <a:r>
              <a:rPr lang="en-GB" sz="1200" b="1" kern="1200" dirty="0">
                <a:solidFill>
                  <a:schemeClr val="tx1"/>
                </a:solidFill>
                <a:effectLst/>
                <a:latin typeface="+mn-lt"/>
                <a:ea typeface="+mn-ea"/>
                <a:cs typeface="+mn-cs"/>
              </a:rPr>
              <a:t>risk communication, community engagement and emergency response</a:t>
            </a:r>
            <a:r>
              <a:rPr lang="en-GB" sz="1200" kern="1200" dirty="0">
                <a:solidFill>
                  <a:schemeClr val="tx1"/>
                </a:solidFill>
                <a:effectLst/>
                <a:latin typeface="+mn-lt"/>
                <a:ea typeface="+mn-ea"/>
                <a:cs typeface="+mn-cs"/>
              </a:rPr>
              <a:t> operations. By recognising, respecting and valuing local knowledge, community feedback mechanisms are an opportunity to build and maintain trust with communities and accountability to them. Organizations have an obligation to listen to community members and respect their right to give feedback. More specifically, community feedback can be used to answer both operational and theoretical social science research questions or as a monitoring and evaluation tool. It’s a source of information to triangulate or combine with other sources in the response. Community feedback can complement other methods to validate their findings, explain further, or offer a divergent perspective. Community feedback is often used in cross-analysis with other social sciences.</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5</a:t>
            </a:fld>
            <a:endParaRPr lang="fr-FR"/>
          </a:p>
        </p:txBody>
      </p:sp>
    </p:spTree>
    <p:extLst>
      <p:ext uri="{BB962C8B-B14F-4D97-AF65-F5344CB8AC3E}">
        <p14:creationId xmlns:p14="http://schemas.microsoft.com/office/powerpoint/2010/main" val="5751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b="1" dirty="0">
                <a:effectLst/>
                <a:latin typeface="Open Sans SemiBold" panose="020B0706030804020204" pitchFamily="34" charset="0"/>
                <a:ea typeface="OpenSans-Light"/>
                <a:cs typeface="Open Sans SemiBold" panose="020B0706030804020204" pitchFamily="34" charset="0"/>
              </a:rPr>
              <a:t>Community feedback</a:t>
            </a:r>
            <a:r>
              <a:rPr lang="en-GB" sz="1800" dirty="0">
                <a:effectLst/>
                <a:latin typeface="Open Sans Light" panose="020B0306030504020204" pitchFamily="34" charset="0"/>
                <a:ea typeface="OpenSans-Light"/>
              </a:rPr>
              <a:t> is simply any insight shared by members of the community we are working for and interacting with. </a:t>
            </a:r>
            <a:endParaRPr lang="en-CA" sz="1800" dirty="0">
              <a:effectLst/>
              <a:latin typeface="Open Sans Light" panose="020B0306030504020204" pitchFamily="34" charset="0"/>
              <a:ea typeface="OpenSans-Light"/>
            </a:endParaRPr>
          </a:p>
          <a:p>
            <a:pPr lvl="0"/>
            <a:r>
              <a:rPr lang="en-GB" sz="1200" kern="1200" dirty="0">
                <a:solidFill>
                  <a:schemeClr val="tx1"/>
                </a:solidFill>
                <a:effectLst/>
                <a:latin typeface="+mn-lt"/>
                <a:ea typeface="+mn-ea"/>
                <a:cs typeface="+mn-cs"/>
              </a:rPr>
              <a:t>Community members may share insights that include questions, suggestions, observations, beliefs, perceptions, concerns and statements of thanks. </a:t>
            </a:r>
          </a:p>
          <a:p>
            <a:pPr lvl="0"/>
            <a:r>
              <a:rPr lang="en-GB" sz="1200" kern="1200" dirty="0">
                <a:solidFill>
                  <a:schemeClr val="tx1"/>
                </a:solidFill>
                <a:effectLst/>
                <a:latin typeface="+mn-lt"/>
                <a:ea typeface="+mn-ea"/>
                <a:cs typeface="+mn-cs"/>
              </a:rPr>
              <a:t>These insights could be shared in different ways: formally or informally, in a structured or unstructured way, directly or indirectly. </a:t>
            </a:r>
          </a:p>
          <a:p>
            <a:pPr lvl="0"/>
            <a:r>
              <a:rPr lang="en-GB" sz="1200" kern="1200" dirty="0">
                <a:solidFill>
                  <a:schemeClr val="tx1"/>
                </a:solidFill>
                <a:effectLst/>
                <a:latin typeface="+mn-lt"/>
                <a:ea typeface="+mn-ea"/>
                <a:cs typeface="+mn-cs"/>
              </a:rPr>
              <a:t>Feedback could be proactively collected, or reactively received when community members wish to share. </a:t>
            </a:r>
          </a:p>
          <a:p>
            <a:pPr lvl="0"/>
            <a:r>
              <a:rPr lang="en-GB" sz="1200" kern="1200" dirty="0">
                <a:solidFill>
                  <a:schemeClr val="tx1"/>
                </a:solidFill>
                <a:effectLst/>
                <a:latin typeface="+mn-lt"/>
                <a:ea typeface="+mn-ea"/>
                <a:cs typeface="+mn-cs"/>
              </a:rPr>
              <a:t>Feedback could be positive, neutral or negative. </a:t>
            </a:r>
          </a:p>
          <a:p>
            <a:pPr lvl="0"/>
            <a:r>
              <a:rPr lang="en-GB" sz="1200" kern="1200" dirty="0">
                <a:solidFill>
                  <a:schemeClr val="tx1"/>
                </a:solidFill>
                <a:effectLst/>
                <a:latin typeface="+mn-lt"/>
                <a:ea typeface="+mn-ea"/>
                <a:cs typeface="+mn-cs"/>
              </a:rPr>
              <a:t>Feedback could be about anything, but we are usually interested in community members’ experiences with the activities we are conducting, the current situation of the community, or other topics relevant to our work, such as health beliefs. </a:t>
            </a:r>
          </a:p>
          <a:p>
            <a:pPr lvl="0"/>
            <a:r>
              <a:rPr lang="en-GB" sz="1200" kern="1200" dirty="0">
                <a:solidFill>
                  <a:schemeClr val="tx1"/>
                </a:solidFill>
                <a:effectLst/>
                <a:latin typeface="+mn-lt"/>
                <a:ea typeface="+mn-ea"/>
                <a:cs typeface="+mn-cs"/>
              </a:rPr>
              <a:t>It is communities’ right to share their feedback with us, and our responsibility to manage and handle it appropriately.</a:t>
            </a:r>
          </a:p>
          <a:p>
            <a:r>
              <a:rPr lang="en-GB" sz="1200" kern="1200" dirty="0">
                <a:solidFill>
                  <a:schemeClr val="tx1"/>
                </a:solidFill>
                <a:effectLst/>
                <a:latin typeface="+mn-lt"/>
                <a:ea typeface="+mn-ea"/>
                <a:cs typeface="+mn-cs"/>
              </a:rPr>
              <a:t> </a:t>
            </a:r>
          </a:p>
          <a:p>
            <a:r>
              <a:rPr lang="en-US" sz="1800" b="1" dirty="0">
                <a:effectLst/>
                <a:latin typeface="Open Sans SemiBold" panose="020B0706030804020204" pitchFamily="34" charset="0"/>
                <a:ea typeface="OpenSans-Light"/>
                <a:cs typeface="Open Sans SemiBold" panose="020B0706030804020204" pitchFamily="34" charset="0"/>
              </a:rPr>
              <a:t>A community feedback mechanism</a:t>
            </a:r>
            <a:r>
              <a:rPr lang="en-GB" sz="1800" dirty="0">
                <a:effectLst/>
                <a:latin typeface="Open Sans Light" panose="020B0306030504020204" pitchFamily="34" charset="0"/>
                <a:ea typeface="OpenSans-Light"/>
              </a:rPr>
              <a:t> is a system that allows community members to provide information on their experience of the broader humanitarian system. </a:t>
            </a:r>
            <a:r>
              <a:rPr lang="en-US" sz="1800" dirty="0">
                <a:solidFill>
                  <a:srgbClr val="000000"/>
                </a:solidFill>
                <a:effectLst/>
                <a:latin typeface="Open Sans Light" panose="020B0306030504020204" pitchFamily="34" charset="0"/>
                <a:ea typeface="Arial" panose="020B0604020202020204" pitchFamily="34" charset="0"/>
              </a:rPr>
              <a:t>A community feedback mechanism is organized in a cycle of collecting, making sense of, acknowledging and acting on what’s shared by community members. The system includes different ways (channels) for collecting/receiving feedback, tools for managing, </a:t>
            </a:r>
            <a:r>
              <a:rPr lang="en-US" sz="1800" dirty="0" err="1">
                <a:solidFill>
                  <a:srgbClr val="000000"/>
                </a:solidFill>
                <a:effectLst/>
                <a:latin typeface="Open Sans Light" panose="020B0306030504020204" pitchFamily="34" charset="0"/>
                <a:ea typeface="Arial" panose="020B0604020202020204" pitchFamily="34" charset="0"/>
              </a:rPr>
              <a:t>analysing</a:t>
            </a:r>
            <a:r>
              <a:rPr lang="en-US" sz="1800" dirty="0">
                <a:solidFill>
                  <a:srgbClr val="000000"/>
                </a:solidFill>
                <a:effectLst/>
                <a:latin typeface="Open Sans Light" panose="020B0306030504020204" pitchFamily="34" charset="0"/>
                <a:ea typeface="Arial" panose="020B0604020202020204" pitchFamily="34" charset="0"/>
              </a:rPr>
              <a:t> and sharing feedback, and processes to act on the data and inform communities about actions taken.</a:t>
            </a:r>
            <a:endParaRPr lang="en-CA" sz="1800" dirty="0">
              <a:effectLst/>
              <a:latin typeface="Open Sans Light" panose="020B0306030504020204" pitchFamily="34" charset="0"/>
              <a:ea typeface="OpenSans-Light"/>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Community feedback is an essential part of all response operations, including </a:t>
            </a:r>
            <a:r>
              <a:rPr lang="en-GB" sz="1200" b="1" kern="1200" dirty="0">
                <a:solidFill>
                  <a:schemeClr val="tx1"/>
                </a:solidFill>
                <a:effectLst/>
                <a:latin typeface="+mn-lt"/>
                <a:ea typeface="+mn-ea"/>
                <a:cs typeface="+mn-cs"/>
              </a:rPr>
              <a:t>risk communication, community engagement and emergency response</a:t>
            </a:r>
            <a:r>
              <a:rPr lang="en-GB" sz="1200" kern="1200" dirty="0">
                <a:solidFill>
                  <a:schemeClr val="tx1"/>
                </a:solidFill>
                <a:effectLst/>
                <a:latin typeface="+mn-lt"/>
                <a:ea typeface="+mn-ea"/>
                <a:cs typeface="+mn-cs"/>
              </a:rPr>
              <a:t> operations. By recognising, respecting and valuing local knowledge, community feedback mechanisms are an opportunity to build and maintain trust with communities and accountability to them. Organizations have an obligation to listen to community members and respect their right to give feedback. More specifically, community feedback can be used to answer both operational and theoretical social science research questions or as a monitoring and evaluation tool. It’s a source of information to triangulate or combine with other sources in the response. Community feedback can complement other methods to validate their findings, explain further, or offer a divergent perspective. Community feedback is often used in cross-analysis with other social sciences.</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6</a:t>
            </a:fld>
            <a:endParaRPr lang="fr-FR"/>
          </a:p>
        </p:txBody>
      </p:sp>
    </p:spTree>
    <p:extLst>
      <p:ext uri="{BB962C8B-B14F-4D97-AF65-F5344CB8AC3E}">
        <p14:creationId xmlns:p14="http://schemas.microsoft.com/office/powerpoint/2010/main" val="372329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i="1" kern="1200" dirty="0">
                <a:solidFill>
                  <a:schemeClr val="tx1"/>
                </a:solidFill>
                <a:effectLst/>
                <a:latin typeface="+mn-lt"/>
                <a:ea typeface="+mn-ea"/>
                <a:cs typeface="+mn-cs"/>
              </a:rPr>
              <a:t>Example: </a:t>
            </a:r>
            <a:r>
              <a:rPr lang="en-GB" sz="1200" b="1" kern="1200" dirty="0">
                <a:solidFill>
                  <a:schemeClr val="tx1"/>
                </a:solidFill>
                <a:effectLst/>
                <a:latin typeface="+mn-lt"/>
                <a:ea typeface="+mn-ea"/>
                <a:cs typeface="+mn-cs"/>
              </a:rPr>
              <a:t>Understanding community perceptions on COVID-19 in Ukraine</a:t>
            </a:r>
          </a:p>
          <a:p>
            <a:r>
              <a:rPr lang="en-GB" sz="1200" kern="1200" dirty="0">
                <a:solidFill>
                  <a:schemeClr val="tx1"/>
                </a:solidFill>
                <a:effectLst/>
                <a:latin typeface="+mn-lt"/>
                <a:ea typeface="+mn-ea"/>
                <a:cs typeface="+mn-cs"/>
              </a:rPr>
              <a:t>During the COVID-19 response, the Ukrainian Red Cross set up a new feedback mechanism to better understand the perceptions of community members on COVID-19. Communities were asked to share the main observations, beliefs, questions, concerns or suggestions they hear in their communities about COVID-19, as well as to share the feedback on the URCS response to COVID-19. The feedback was collected through several channels, including face-to-face surveys, focus group discussions, phone calls, community meetings. The feedback was used to improve the way the Ukrainian Red Cross supports the response to COVID-19, including updated communication plans, finding new ways to engage communities, working with media to better reach communities and make sure they receive the information they need, coordination with key health actors and sharing feedback findings with them. The Ukrainian Red Cross has since developed its own feedback policy which ensures a systematic and consistent approach to how community feedback is handled, shared and responded to across the National Society.</a:t>
            </a:r>
          </a:p>
          <a:p>
            <a:pPr marL="0" lvl="0" indent="0" algn="l" rtl="0">
              <a:spcBef>
                <a:spcPts val="0"/>
              </a:spcBef>
              <a:spcAft>
                <a:spcPts val="0"/>
              </a:spcAft>
              <a:buNone/>
            </a:pPr>
            <a:endParaRPr lang="en-GB"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7</a:t>
            </a:fld>
            <a:endParaRPr lang="fr-FR"/>
          </a:p>
        </p:txBody>
      </p:sp>
    </p:spTree>
    <p:extLst>
      <p:ext uri="{BB962C8B-B14F-4D97-AF65-F5344CB8AC3E}">
        <p14:creationId xmlns:p14="http://schemas.microsoft.com/office/powerpoint/2010/main" val="304246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This graphic visualizes the 6 stages of the Community Feedback cycle</a:t>
            </a: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Building your feedback mechanism</a:t>
            </a:r>
            <a:endParaRPr lang="en-CA" sz="1800" dirty="0">
              <a:effectLst/>
              <a:latin typeface="Open Sans Light" panose="020B0306030504020204" pitchFamily="34" charset="0"/>
              <a:ea typeface="OpenSans-Light" panose="020B0606030504020204"/>
            </a:endParaRP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Collecting feedback</a:t>
            </a:r>
            <a:endParaRPr lang="en-CA" sz="1800" dirty="0">
              <a:effectLst/>
              <a:latin typeface="Open Sans Light" panose="020B0306030504020204" pitchFamily="34" charset="0"/>
              <a:ea typeface="OpenSans-Light" panose="020B0606030504020204"/>
            </a:endParaRP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Referral and analysis</a:t>
            </a:r>
            <a:endParaRPr lang="en-CA" sz="1800" dirty="0">
              <a:effectLst/>
              <a:latin typeface="Open Sans Light" panose="020B0306030504020204" pitchFamily="34" charset="0"/>
              <a:ea typeface="OpenSans-Light" panose="020B0606030504020204"/>
            </a:endParaRP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Sharing and acting on feedback</a:t>
            </a:r>
            <a:endParaRPr lang="en-CA" sz="1800" dirty="0">
              <a:effectLst/>
              <a:latin typeface="Open Sans Light" panose="020B0306030504020204" pitchFamily="34" charset="0"/>
              <a:ea typeface="OpenSans-Light" panose="020B0606030504020204"/>
            </a:endParaRP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Closing the loop</a:t>
            </a:r>
            <a:endParaRPr lang="en-CA" sz="1800" dirty="0">
              <a:effectLst/>
              <a:latin typeface="Open Sans Light" panose="020B0306030504020204" pitchFamily="34" charset="0"/>
              <a:ea typeface="OpenSans-Light" panose="020B0606030504020204"/>
            </a:endParaRP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Reviewing and adapting the mechanism </a:t>
            </a:r>
          </a:p>
          <a:p>
            <a:pPr marL="342900" lvl="0" indent="-342900">
              <a:buClr>
                <a:srgbClr val="204669"/>
              </a:buClr>
              <a:buFont typeface="+mj-lt"/>
              <a:buAutoNum type="arabicPeriod"/>
            </a:pPr>
            <a:endParaRPr lang="en-US" sz="1800" dirty="0">
              <a:effectLst/>
              <a:latin typeface="Open Sans Light" panose="020B0306030504020204" pitchFamily="34" charset="0"/>
              <a:ea typeface="OpenSans-Light" panose="020B0606030504020204"/>
            </a:endParaRPr>
          </a:p>
          <a:p>
            <a:pPr marL="0" lvl="0" indent="0">
              <a:buClr>
                <a:srgbClr val="204669"/>
              </a:buClr>
              <a:buFont typeface="+mj-lt"/>
              <a:buNone/>
            </a:pPr>
            <a:r>
              <a:rPr lang="en-US" sz="1800" dirty="0">
                <a:effectLst/>
                <a:latin typeface="Open Sans Light" panose="020B0306030504020204" pitchFamily="34" charset="0"/>
                <a:ea typeface="OpenSans-Light" panose="020B0606030504020204"/>
              </a:rPr>
              <a:t>Each </a:t>
            </a:r>
            <a:r>
              <a:rPr lang="en-US" sz="1800" u="sng" dirty="0">
                <a:effectLst/>
                <a:latin typeface="Open Sans Light" panose="020B0306030504020204" pitchFamily="34" charset="0"/>
                <a:ea typeface="OpenSans-Light" panose="020B0606030504020204"/>
              </a:rPr>
              <a:t>stage</a:t>
            </a:r>
            <a:r>
              <a:rPr lang="en-US" sz="1800" u="none" dirty="0">
                <a:effectLst/>
                <a:latin typeface="Open Sans Light" panose="020B0306030504020204" pitchFamily="34" charset="0"/>
                <a:ea typeface="OpenSans-Light" panose="020B0606030504020204"/>
              </a:rPr>
              <a:t> might have multiple </a:t>
            </a:r>
            <a:r>
              <a:rPr lang="en-US" sz="1800" u="sng" dirty="0">
                <a:effectLst/>
                <a:latin typeface="Open Sans Light" panose="020B0306030504020204" pitchFamily="34" charset="0"/>
                <a:ea typeface="OpenSans-Light" panose="020B0606030504020204"/>
              </a:rPr>
              <a:t>steps </a:t>
            </a:r>
            <a:r>
              <a:rPr lang="en-US" sz="1800" u="none" dirty="0">
                <a:effectLst/>
                <a:latin typeface="Open Sans Light" panose="020B0306030504020204" pitchFamily="34" charset="0"/>
                <a:ea typeface="OpenSans-Light" panose="020B0606030504020204"/>
              </a:rPr>
              <a:t>within it.</a:t>
            </a:r>
            <a:endParaRPr lang="en-CA" sz="1800" dirty="0">
              <a:effectLst/>
              <a:latin typeface="Open Sans Light" panose="020B0306030504020204" pitchFamily="34" charset="0"/>
              <a:ea typeface="OpenSans-Light" panose="020B0606030504020204"/>
            </a:endParaRPr>
          </a:p>
          <a:p>
            <a:pPr marL="0" lvl="0" indent="0" algn="l" rtl="0">
              <a:spcBef>
                <a:spcPts val="0"/>
              </a:spcBef>
              <a:spcAft>
                <a:spcPts val="0"/>
              </a:spcAft>
              <a:buNone/>
            </a:pPr>
            <a:endParaRPr lang="en-GB" dirty="0"/>
          </a:p>
          <a:p>
            <a:pPr fontAlgn="base"/>
            <a:r>
              <a:rPr lang="en-GB" sz="1200" kern="1200" dirty="0">
                <a:solidFill>
                  <a:schemeClr val="tx1"/>
                </a:solidFill>
                <a:effectLst/>
                <a:latin typeface="+mn-lt"/>
                <a:ea typeface="+mn-ea"/>
                <a:cs typeface="+mn-cs"/>
              </a:rPr>
              <a:t>In this session, we will cover stages 1 and 2: Design and data collection. In session 4.10 we will learn about referral and analysis. Session 7.2 covers sharing, action, closing the loop and reviewing the mechanism.</a:t>
            </a:r>
          </a:p>
          <a:p>
            <a:endParaRPr lang="en-GB" dirty="0"/>
          </a:p>
          <a:p>
            <a:r>
              <a:rPr lang="en-GB" sz="1200" u="sng" kern="1200" dirty="0">
                <a:solidFill>
                  <a:schemeClr val="tx1"/>
                </a:solidFill>
                <a:effectLst/>
                <a:latin typeface="+mn-lt"/>
                <a:ea typeface="+mn-ea"/>
                <a:cs typeface="+mn-cs"/>
              </a:rPr>
              <a:t>Key considerations of community feedback mechanisms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Community feedback mechanisms take a participatory, collaborative approach. This means involving community members in the design, collection, prioritization, analysis, sharing, action and final outcome of the feedback provided. Rather than “us and them”, community feedback involves diverse perspectives across silos, to work together.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Community feedback mechanisms play a role, whether formal or informal, in public health and emergency responses. Sometimes this role involves social science research. When feedback mechanisms are applied to answer social science operational research questions, community members are part of the research team. Community feedback data are owned by community members and feedback is ultimately addressed by the community, in that it triggers actions by and within the community. At its core, community feedback involves respectfully listening to community members and supporting them to make changes.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Community feedback analyses take a qualitative or mixed methods approach. Open unstructured feedback is best </a:t>
            </a:r>
            <a:r>
              <a:rPr lang="en-GB" sz="1200" kern="1200" dirty="0" err="1">
                <a:solidFill>
                  <a:schemeClr val="tx1"/>
                </a:solidFill>
                <a:effectLst/>
                <a:latin typeface="+mn-lt"/>
                <a:ea typeface="+mn-ea"/>
                <a:cs typeface="+mn-cs"/>
              </a:rPr>
              <a:t>analysed</a:t>
            </a:r>
            <a:r>
              <a:rPr lang="en-GB" sz="1200" kern="1200" dirty="0">
                <a:solidFill>
                  <a:schemeClr val="tx1"/>
                </a:solidFill>
                <a:effectLst/>
                <a:latin typeface="+mn-lt"/>
                <a:ea typeface="+mn-ea"/>
                <a:cs typeface="+mn-cs"/>
              </a:rPr>
              <a:t> using a qualitative method. Perception surveys, which have a mix of quantitative survey questions and open answer options, need both analysis methods to make sense of the data. (Like in the Ukraine example we just saw).</a:t>
            </a:r>
          </a:p>
          <a:p>
            <a:pPr marL="0" lvl="0" indent="0" algn="l" rtl="0">
              <a:spcBef>
                <a:spcPts val="0"/>
              </a:spcBef>
              <a:spcAft>
                <a:spcPts val="0"/>
              </a:spcAft>
              <a:buNone/>
            </a:pPr>
            <a:endParaRPr lang="en-GB"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8</a:t>
            </a:fld>
            <a:endParaRPr lang="fr-FR"/>
          </a:p>
        </p:txBody>
      </p:sp>
    </p:spTree>
    <p:extLst>
      <p:ext uri="{BB962C8B-B14F-4D97-AF65-F5344CB8AC3E}">
        <p14:creationId xmlns:p14="http://schemas.microsoft.com/office/powerpoint/2010/main" val="143035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Community feedback is a two-way street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feedback mechanisms are in place, we need to act on what we receive, which includes both the positive and negative. </a:t>
            </a:r>
          </a:p>
          <a:p>
            <a:pPr lvl="0"/>
            <a:r>
              <a:rPr lang="en-US" sz="1200" kern="1200" dirty="0">
                <a:solidFill>
                  <a:schemeClr val="tx1"/>
                </a:solidFill>
                <a:effectLst/>
                <a:latin typeface="+mn-lt"/>
                <a:ea typeface="+mn-ea"/>
                <a:cs typeface="+mn-cs"/>
              </a:rPr>
              <a:t>Acting means discussing what is going well, on what isn’t going well, and what this means for our ways of working. </a:t>
            </a:r>
          </a:p>
          <a:p>
            <a:pPr lvl="0"/>
            <a:r>
              <a:rPr lang="en-US" sz="1200" kern="1200" dirty="0">
                <a:solidFill>
                  <a:schemeClr val="tx1"/>
                </a:solidFill>
                <a:effectLst/>
                <a:latin typeface="+mn-lt"/>
                <a:ea typeface="+mn-ea"/>
                <a:cs typeface="+mn-cs"/>
              </a:rPr>
              <a:t>These discussions should include the community, as well as others who are in the position to act on the feedback. </a:t>
            </a:r>
          </a:p>
          <a:p>
            <a:pPr lvl="0"/>
            <a:r>
              <a:rPr lang="en-US" sz="1200" kern="1200" dirty="0">
                <a:solidFill>
                  <a:schemeClr val="tx1"/>
                </a:solidFill>
                <a:effectLst/>
                <a:latin typeface="+mn-lt"/>
                <a:ea typeface="+mn-ea"/>
                <a:cs typeface="+mn-cs"/>
              </a:rPr>
              <a:t>Once it is clear what needs to happen, this needs to be shared and discussed with those who first contributed the feedback. </a:t>
            </a:r>
          </a:p>
          <a:p>
            <a:pPr lvl="0"/>
            <a:r>
              <a:rPr lang="en-US" sz="1200" kern="1200" dirty="0">
                <a:solidFill>
                  <a:schemeClr val="tx1"/>
                </a:solidFill>
                <a:effectLst/>
                <a:latin typeface="+mn-lt"/>
                <a:ea typeface="+mn-ea"/>
                <a:cs typeface="+mn-cs"/>
              </a:rPr>
              <a:t>If certain changes can’t be made, make sure the community knows why not. This is to manage their expectations and allow them to plan accordingly.</a:t>
            </a:r>
          </a:p>
          <a:p>
            <a:r>
              <a:rPr lang="en-US" sz="1200" b="1" kern="1200" dirty="0">
                <a:solidFill>
                  <a:schemeClr val="tx1"/>
                </a:solidFill>
                <a:effectLst/>
                <a:latin typeface="+mn-lt"/>
                <a:ea typeface="+mn-ea"/>
                <a:cs typeface="+mn-cs"/>
              </a:rPr>
              <a:t>Functioning feedback mechanisms are:</a:t>
            </a:r>
          </a:p>
          <a:p>
            <a:pPr lvl="0"/>
            <a:r>
              <a:rPr lang="en-US" sz="1200" kern="1200" dirty="0">
                <a:solidFill>
                  <a:schemeClr val="tx1"/>
                </a:solidFill>
                <a:effectLst/>
                <a:latin typeface="+mn-lt"/>
                <a:ea typeface="+mn-ea"/>
                <a:cs typeface="+mn-cs"/>
              </a:rPr>
              <a:t>Owned by the community: The mechanism is designed, implemented, monitored and evaluated together with the community to ensure it increases accountability.</a:t>
            </a:r>
          </a:p>
          <a:p>
            <a:pPr lvl="0"/>
            <a:r>
              <a:rPr lang="en-US" sz="1200" kern="1200" dirty="0">
                <a:solidFill>
                  <a:schemeClr val="tx1"/>
                </a:solidFill>
                <a:effectLst/>
                <a:latin typeface="+mn-lt"/>
                <a:ea typeface="+mn-ea"/>
                <a:cs typeface="+mn-cs"/>
              </a:rPr>
              <a:t>Effective: Clear procedures are in place to adequately, in a timely manner, and efficiently, handle the different types of information and ensure feedback is shared and discussed with those who are best placed to act.</a:t>
            </a:r>
          </a:p>
          <a:p>
            <a:pPr lvl="0"/>
            <a:r>
              <a:rPr lang="en-US" sz="1200" kern="1200" dirty="0">
                <a:solidFill>
                  <a:schemeClr val="tx1"/>
                </a:solidFill>
                <a:effectLst/>
                <a:latin typeface="+mn-lt"/>
                <a:ea typeface="+mn-ea"/>
                <a:cs typeface="+mn-cs"/>
              </a:rPr>
              <a:t>Accessible and inclusive: Regardless of who you are and which channels of communication you are using, you can access the mechanism, share information and expect a response.</a:t>
            </a:r>
          </a:p>
          <a:p>
            <a:pPr lvl="0"/>
            <a:r>
              <a:rPr lang="en-US" sz="1200" kern="1200" dirty="0">
                <a:solidFill>
                  <a:schemeClr val="tx1"/>
                </a:solidFill>
                <a:effectLst/>
                <a:latin typeface="+mn-lt"/>
                <a:ea typeface="+mn-ea"/>
                <a:cs typeface="+mn-cs"/>
              </a:rPr>
              <a:t>Safe: Feedback data are collected, stored, </a:t>
            </a:r>
            <a:r>
              <a:rPr lang="en-US" sz="1200" kern="1200" dirty="0" err="1">
                <a:solidFill>
                  <a:schemeClr val="tx1"/>
                </a:solidFill>
                <a:effectLst/>
                <a:latin typeface="+mn-lt"/>
                <a:ea typeface="+mn-ea"/>
                <a:cs typeface="+mn-cs"/>
              </a:rPr>
              <a:t>analysed</a:t>
            </a:r>
            <a:r>
              <a:rPr lang="en-US" sz="1200" kern="1200" dirty="0">
                <a:solidFill>
                  <a:schemeClr val="tx1"/>
                </a:solidFill>
                <a:effectLst/>
                <a:latin typeface="+mn-lt"/>
                <a:ea typeface="+mn-ea"/>
                <a:cs typeface="+mn-cs"/>
              </a:rPr>
              <a:t>, shared and acted upon ensuring the safety of the persons sharing the information at all times.</a:t>
            </a:r>
          </a:p>
          <a:p>
            <a:pPr lvl="0"/>
            <a:r>
              <a:rPr lang="en-US" sz="1200" kern="1200" dirty="0">
                <a:solidFill>
                  <a:schemeClr val="tx1"/>
                </a:solidFill>
                <a:effectLst/>
                <a:latin typeface="+mn-lt"/>
                <a:ea typeface="+mn-ea"/>
                <a:cs typeface="+mn-cs"/>
              </a:rPr>
              <a:t>Confidential: The confidentiality of the person sharing feedback, as well as other relevant parties, is respected at all times.</a:t>
            </a:r>
          </a:p>
          <a:p>
            <a:pPr lvl="0"/>
            <a:r>
              <a:rPr lang="en-US" sz="1200" kern="1200" dirty="0">
                <a:solidFill>
                  <a:schemeClr val="tx1"/>
                </a:solidFill>
                <a:effectLst/>
                <a:latin typeface="+mn-lt"/>
                <a:ea typeface="+mn-ea"/>
                <a:cs typeface="+mn-cs"/>
              </a:rPr>
              <a:t>Complementary and collaborative: Community feedback mechanisms avoid duplication of other systems and feedback mechanisms which are already in place and working. They make sure to build on, tap into and strengthen already existing structures and activities.</a:t>
            </a:r>
          </a:p>
          <a:p>
            <a:pPr lvl="0"/>
            <a:r>
              <a:rPr lang="en-US" sz="1200" kern="1200" dirty="0">
                <a:solidFill>
                  <a:schemeClr val="tx1"/>
                </a:solidFill>
                <a:effectLst/>
                <a:latin typeface="+mn-lt"/>
                <a:ea typeface="+mn-ea"/>
                <a:cs typeface="+mn-cs"/>
              </a:rPr>
              <a:t>Transparent: Information about the mechanism and its processes, and how feedback was addressed (or not) is easily visible, accessible, available in multiple formats and frequently communicated.</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9</a:t>
            </a:fld>
            <a:endParaRPr lang="fr-FR"/>
          </a:p>
        </p:txBody>
      </p:sp>
    </p:spTree>
    <p:extLst>
      <p:ext uri="{BB962C8B-B14F-4D97-AF65-F5344CB8AC3E}">
        <p14:creationId xmlns:p14="http://schemas.microsoft.com/office/powerpoint/2010/main" val="269240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a:solidFill>
                  <a:schemeClr val="tx1"/>
                </a:solidFill>
                <a:effectLst/>
                <a:latin typeface="+mn-lt"/>
                <a:ea typeface="+mn-ea"/>
                <a:cs typeface="+mn-cs"/>
              </a:rPr>
              <a:t>Functioning feedback mechanisms are:</a:t>
            </a:r>
          </a:p>
          <a:p>
            <a:pPr lvl="0"/>
            <a:r>
              <a:rPr lang="en-GB" sz="1200" kern="1200" dirty="0">
                <a:solidFill>
                  <a:schemeClr val="tx1"/>
                </a:solidFill>
                <a:effectLst/>
                <a:latin typeface="+mn-lt"/>
                <a:ea typeface="+mn-ea"/>
                <a:cs typeface="+mn-cs"/>
              </a:rPr>
              <a:t>Owned by the community: The mechanism is designed, implemented, monitored and evaluated together with the community to ensure it increases accountability.</a:t>
            </a:r>
          </a:p>
          <a:p>
            <a:pPr lvl="0"/>
            <a:r>
              <a:rPr lang="en-GB" sz="1200" kern="1200" dirty="0">
                <a:solidFill>
                  <a:schemeClr val="tx1"/>
                </a:solidFill>
                <a:effectLst/>
                <a:latin typeface="+mn-lt"/>
                <a:ea typeface="+mn-ea"/>
                <a:cs typeface="+mn-cs"/>
              </a:rPr>
              <a:t>Effective: Clear procedures are in place to adequately, in a timely manner, and efficiently, handle the different types of information and ensure feedback is shared and discussed with those who are best placed to act.</a:t>
            </a:r>
          </a:p>
          <a:p>
            <a:pPr lvl="0"/>
            <a:r>
              <a:rPr lang="en-GB" sz="1200" kern="1200" dirty="0">
                <a:solidFill>
                  <a:schemeClr val="tx1"/>
                </a:solidFill>
                <a:effectLst/>
                <a:latin typeface="+mn-lt"/>
                <a:ea typeface="+mn-ea"/>
                <a:cs typeface="+mn-cs"/>
              </a:rPr>
              <a:t>Accessible and inclusive: Regardless of who you are and which channels of communication you are using, you can access the mechanism, share information and expect a response.</a:t>
            </a:r>
          </a:p>
          <a:p>
            <a:pPr lvl="0"/>
            <a:r>
              <a:rPr lang="en-GB" sz="1200" kern="1200" dirty="0">
                <a:solidFill>
                  <a:schemeClr val="tx1"/>
                </a:solidFill>
                <a:effectLst/>
                <a:latin typeface="+mn-lt"/>
                <a:ea typeface="+mn-ea"/>
                <a:cs typeface="+mn-cs"/>
              </a:rPr>
              <a:t>Safe: Feedback data are collected, stored, </a:t>
            </a:r>
            <a:r>
              <a:rPr lang="en-GB" sz="1200" kern="1200" dirty="0" err="1">
                <a:solidFill>
                  <a:schemeClr val="tx1"/>
                </a:solidFill>
                <a:effectLst/>
                <a:latin typeface="+mn-lt"/>
                <a:ea typeface="+mn-ea"/>
                <a:cs typeface="+mn-cs"/>
              </a:rPr>
              <a:t>analysed</a:t>
            </a:r>
            <a:r>
              <a:rPr lang="en-GB" sz="1200" kern="1200" dirty="0">
                <a:solidFill>
                  <a:schemeClr val="tx1"/>
                </a:solidFill>
                <a:effectLst/>
                <a:latin typeface="+mn-lt"/>
                <a:ea typeface="+mn-ea"/>
                <a:cs typeface="+mn-cs"/>
              </a:rPr>
              <a:t>, shared and acted upon ensuring the safety of the persons sharing the information at all times.</a:t>
            </a:r>
          </a:p>
          <a:p>
            <a:pPr lvl="0"/>
            <a:r>
              <a:rPr lang="en-GB" sz="1200" kern="1200" dirty="0">
                <a:solidFill>
                  <a:schemeClr val="tx1"/>
                </a:solidFill>
                <a:effectLst/>
                <a:latin typeface="+mn-lt"/>
                <a:ea typeface="+mn-ea"/>
                <a:cs typeface="+mn-cs"/>
              </a:rPr>
              <a:t>Confidential: The confidentiality of the person sharing feedback, as well as other relevant parties, is respected at all times.</a:t>
            </a:r>
          </a:p>
          <a:p>
            <a:pPr lvl="0"/>
            <a:r>
              <a:rPr lang="en-GB" sz="1200" kern="1200" dirty="0">
                <a:solidFill>
                  <a:schemeClr val="tx1"/>
                </a:solidFill>
                <a:effectLst/>
                <a:latin typeface="+mn-lt"/>
                <a:ea typeface="+mn-ea"/>
                <a:cs typeface="+mn-cs"/>
              </a:rPr>
              <a:t>Complementary and collaborative: Community feedback mechanisms avoid duplication of other systems and feedback mechanisms which are already in place and working. They make sure to build on, tap into and strengthen already existing structures and activities.</a:t>
            </a:r>
          </a:p>
          <a:p>
            <a:pPr lvl="0"/>
            <a:r>
              <a:rPr lang="en-GB" sz="1200" kern="1200" dirty="0">
                <a:solidFill>
                  <a:schemeClr val="tx1"/>
                </a:solidFill>
                <a:effectLst/>
                <a:latin typeface="+mn-lt"/>
                <a:ea typeface="+mn-ea"/>
                <a:cs typeface="+mn-cs"/>
              </a:rPr>
              <a:t>Transparent: Information about the mechanism and its processes, and how feedback was addressed (or not) is easily visible, accessible, available in multiple formats and frequently communicated.</a:t>
            </a:r>
          </a:p>
          <a:p>
            <a:pPr marL="0" lvl="0" indent="0" algn="l" rtl="0">
              <a:spcBef>
                <a:spcPts val="0"/>
              </a:spcBef>
              <a:spcAft>
                <a:spcPts val="0"/>
              </a:spcAft>
              <a:buNone/>
            </a:pPr>
            <a:endParaRPr lang="en-GB" dirty="0"/>
          </a:p>
          <a:p>
            <a:endParaRPr lang="fr-FR"/>
          </a:p>
        </p:txBody>
      </p:sp>
      <p:sp>
        <p:nvSpPr>
          <p:cNvPr id="4" name="Espace réservé du numéro de diapositive 3"/>
          <p:cNvSpPr>
            <a:spLocks noGrp="1"/>
          </p:cNvSpPr>
          <p:nvPr>
            <p:ph type="sldNum" sz="quarter" idx="5"/>
          </p:nvPr>
        </p:nvSpPr>
        <p:spPr/>
        <p:txBody>
          <a:bodyPr/>
          <a:lstStyle/>
          <a:p>
            <a:fld id="{1C31CB56-0F3F-C84B-AA86-8857D567A561}" type="slidenum">
              <a:rPr lang="fr-FR"/>
              <a:t>10</a:t>
            </a:fld>
            <a:endParaRPr lang="fr-FR"/>
          </a:p>
        </p:txBody>
      </p:sp>
    </p:spTree>
    <p:extLst>
      <p:ext uri="{BB962C8B-B14F-4D97-AF65-F5344CB8AC3E}">
        <p14:creationId xmlns:p14="http://schemas.microsoft.com/office/powerpoint/2010/main" val="1587940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9/2/22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9/2/22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9/2/22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9/2/22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9/2/22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9/2/22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9/2/22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9/2/22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9/2/22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9/2/22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9/2/22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276999"/>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Community feedback mechanism – design and data collection </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4, SESSION 9</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9/2/22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143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9/2/22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7" r:id="rId3"/>
    <p:sldLayoutId id="2147483679" r:id="rId4"/>
    <p:sldLayoutId id="2147483684" r:id="rId5"/>
    <p:sldLayoutId id="2147483686" r:id="rId6"/>
    <p:sldLayoutId id="2147483667" r:id="rId7"/>
    <p:sldLayoutId id="2147483661" r:id="rId8"/>
    <p:sldLayoutId id="2147483663" r:id="rId9"/>
    <p:sldLayoutId id="2147483664" r:id="rId10"/>
    <p:sldLayoutId id="2147483665" r:id="rId11"/>
    <p:sldLayoutId id="2147483666" r:id="rId12"/>
    <p:sldLayoutId id="2147483668" r:id="rId13"/>
    <p:sldLayoutId id="2147483669" r:id="rId14"/>
    <p:sldLayoutId id="2147483670" r:id="rId15"/>
    <p:sldLayoutId id="2147483671" r:id="rId16"/>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ommunityengagementhub.org/wp-content/uploads/sites/2/2019/06/20211020_CEAGuidelines_NEW1.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hyperlink" Target="https://communityengagementhub.org/wp-content/uploads/sites/2/2019/06/20211020_CEAGuidelines_NEW1.pd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communityengagementhub.org/wp-content/uploads/sites/2/2021/04/UPD-Com-Feedback-report-URCS-Dec-2020.pdf" TargetMode="External"/><Relationship Id="rId4" Type="http://schemas.openxmlformats.org/officeDocument/2006/relationships/hyperlink" Target="https://communityengagementhub.org/wp-content/uploads/sites/2/2021/11/URCS_COVID-19_Survey_-Highlights_Final_EN-2.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18/10/relationships/comments" Target="../comments/modernComment_193_94947F4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6958E-F53C-4B46-B7E2-BD27D735B765}"/>
              </a:ext>
            </a:extLst>
          </p:cNvPr>
          <p:cNvSpPr/>
          <p:nvPr/>
        </p:nvSpPr>
        <p:spPr>
          <a:xfrm>
            <a:off x="197243" y="3468029"/>
            <a:ext cx="8010055" cy="613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053E813-FB96-C549-93E9-6431E5B6C1E3}"/>
              </a:ext>
            </a:extLst>
          </p:cNvPr>
          <p:cNvSpPr txBox="1"/>
          <p:nvPr/>
        </p:nvSpPr>
        <p:spPr>
          <a:xfrm>
            <a:off x="197243" y="3590021"/>
            <a:ext cx="7816645" cy="369332"/>
          </a:xfrm>
          <a:prstGeom prst="rect">
            <a:avLst/>
          </a:prstGeom>
          <a:noFill/>
        </p:spPr>
        <p:txBody>
          <a:bodyPr wrap="square" rtlCol="0">
            <a:spAutoFit/>
          </a:bodyPr>
          <a:lstStyle/>
          <a:p>
            <a:r>
              <a:rPr lang="en-GB" b="1" dirty="0">
                <a:solidFill>
                  <a:srgbClr val="2F9C67"/>
                </a:solidFill>
                <a:latin typeface="Open Sans" pitchFamily="2" charset="0"/>
                <a:ea typeface="Open Sans" pitchFamily="2" charset="0"/>
                <a:cs typeface="Open Sans" pitchFamily="2" charset="0"/>
              </a:rPr>
              <a:t>Community feedback mechanism: Design and data collection</a:t>
            </a:r>
          </a:p>
        </p:txBody>
      </p:sp>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4773A1F-CE5E-FB41-A98F-290EC0826912}"/>
              </a:ext>
            </a:extLst>
          </p:cNvPr>
          <p:cNvSpPr>
            <a:spLocks noGrp="1"/>
          </p:cNvSpPr>
          <p:nvPr>
            <p:ph type="title"/>
          </p:nvPr>
        </p:nvSpPr>
        <p:spPr>
          <a:xfrm>
            <a:off x="628650" y="537795"/>
            <a:ext cx="7886700" cy="341632"/>
          </a:xfrm>
        </p:spPr>
        <p:txBody>
          <a:bodyPr/>
          <a:lstStyle/>
          <a:p>
            <a:r>
              <a:rPr lang="fr-FR"/>
              <a:t>Community feedback</a:t>
            </a:r>
          </a:p>
        </p:txBody>
      </p:sp>
      <p:sp>
        <p:nvSpPr>
          <p:cNvPr id="5" name="Espace réservé du contenu 4">
            <a:extLst>
              <a:ext uri="{FF2B5EF4-FFF2-40B4-BE49-F238E27FC236}">
                <a16:creationId xmlns:a16="http://schemas.microsoft.com/office/drawing/2014/main" id="{B0713162-434A-5B48-9226-C0F6D3F31BDF}"/>
              </a:ext>
            </a:extLst>
          </p:cNvPr>
          <p:cNvSpPr>
            <a:spLocks noGrp="1"/>
          </p:cNvSpPr>
          <p:nvPr>
            <p:ph idx="1"/>
          </p:nvPr>
        </p:nvSpPr>
        <p:spPr/>
        <p:txBody>
          <a:bodyPr/>
          <a:lstStyle/>
          <a:p>
            <a:pPr marL="0" lvl="0" indent="0">
              <a:buNone/>
            </a:pP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Functioning feedback mechanisms are:</a:t>
            </a:r>
          </a:p>
          <a:p>
            <a:r>
              <a:rPr lang="en-US"/>
              <a:t>Owned by the community</a:t>
            </a:r>
          </a:p>
          <a:p>
            <a:r>
              <a:rPr lang="en-US"/>
              <a:t>Effective</a:t>
            </a:r>
          </a:p>
          <a:p>
            <a:r>
              <a:rPr lang="en-US" dirty="0"/>
              <a:t>Accessible and inclusive</a:t>
            </a:r>
          </a:p>
          <a:p>
            <a:r>
              <a:rPr lang="en-US"/>
              <a:t>Safe</a:t>
            </a:r>
          </a:p>
          <a:p>
            <a:r>
              <a:rPr lang="en-US"/>
              <a:t>Confidential</a:t>
            </a:r>
          </a:p>
          <a:p>
            <a:r>
              <a:rPr lang="en-US"/>
              <a:t>Complementary and collaborative</a:t>
            </a:r>
          </a:p>
          <a:p>
            <a:r>
              <a:rPr lang="en-US"/>
              <a:t>Transparent</a:t>
            </a:r>
          </a:p>
        </p:txBody>
      </p:sp>
      <p:grpSp>
        <p:nvGrpSpPr>
          <p:cNvPr id="6" name="Groupe 5">
            <a:extLst>
              <a:ext uri="{FF2B5EF4-FFF2-40B4-BE49-F238E27FC236}">
                <a16:creationId xmlns:a16="http://schemas.microsoft.com/office/drawing/2014/main" id="{446DFD4C-72A3-A743-96DB-E21F1665287C}"/>
              </a:ext>
            </a:extLst>
          </p:cNvPr>
          <p:cNvGrpSpPr/>
          <p:nvPr/>
        </p:nvGrpSpPr>
        <p:grpSpPr>
          <a:xfrm>
            <a:off x="7103356" y="367818"/>
            <a:ext cx="1584176" cy="1584176"/>
            <a:chOff x="7103356" y="367818"/>
            <a:chExt cx="1584176" cy="1584176"/>
          </a:xfrm>
        </p:grpSpPr>
        <p:pic>
          <p:nvPicPr>
            <p:cNvPr id="7" name="Image 6">
              <a:extLst>
                <a:ext uri="{FF2B5EF4-FFF2-40B4-BE49-F238E27FC236}">
                  <a16:creationId xmlns:a16="http://schemas.microsoft.com/office/drawing/2014/main" id="{4AC1C8B0-AB54-4943-A956-6E08F6734B28}"/>
                </a:ext>
              </a:extLst>
            </p:cNvPr>
            <p:cNvPicPr>
              <a:picLocks noChangeAspect="1"/>
            </p:cNvPicPr>
            <p:nvPr/>
          </p:nvPicPr>
          <p:blipFill>
            <a:blip r:embed="rId3"/>
            <a:stretch>
              <a:fillRect/>
            </a:stretch>
          </p:blipFill>
          <p:spPr>
            <a:xfrm>
              <a:off x="7456138" y="658255"/>
              <a:ext cx="933519" cy="933519"/>
            </a:xfrm>
            <a:prstGeom prst="rect">
              <a:avLst/>
            </a:prstGeom>
          </p:spPr>
        </p:pic>
        <p:sp>
          <p:nvSpPr>
            <p:cNvPr id="8" name="Ellipse 7">
              <a:extLst>
                <a:ext uri="{FF2B5EF4-FFF2-40B4-BE49-F238E27FC236}">
                  <a16:creationId xmlns:a16="http://schemas.microsoft.com/office/drawing/2014/main" id="{AA44832A-5577-3B4C-AC53-23B760295973}"/>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1861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D2D05-6BA8-C543-9DFB-582774968397}"/>
              </a:ext>
            </a:extLst>
          </p:cNvPr>
          <p:cNvSpPr>
            <a:spLocks noGrp="1"/>
          </p:cNvSpPr>
          <p:nvPr>
            <p:ph type="title"/>
          </p:nvPr>
        </p:nvSpPr>
        <p:spPr/>
        <p:txBody>
          <a:bodyPr/>
          <a:lstStyle/>
          <a:p>
            <a:r>
              <a:rPr lang="fr-FR"/>
              <a:t>Community feedback mechanisms, community engagement and the emergency response </a:t>
            </a:r>
            <a:br>
              <a:rPr lang="fr-FR"/>
            </a:br>
            <a:endParaRPr lang="fr-FR"/>
          </a:p>
        </p:txBody>
      </p:sp>
      <p:sp>
        <p:nvSpPr>
          <p:cNvPr id="6" name="Espace réservé du contenu 5">
            <a:extLst>
              <a:ext uri="{FF2B5EF4-FFF2-40B4-BE49-F238E27FC236}">
                <a16:creationId xmlns:a16="http://schemas.microsoft.com/office/drawing/2014/main" id="{C5F0EA9A-5E89-8348-A847-D738D988AF4B}"/>
              </a:ext>
            </a:extLst>
          </p:cNvPr>
          <p:cNvSpPr>
            <a:spLocks noGrp="1"/>
          </p:cNvSpPr>
          <p:nvPr>
            <p:ph idx="1"/>
          </p:nvPr>
        </p:nvSpPr>
        <p:spPr>
          <a:xfrm>
            <a:off x="628650" y="1369219"/>
            <a:ext cx="5730586" cy="3263504"/>
          </a:xfrm>
        </p:spPr>
        <p:txBody>
          <a:bodyPr/>
          <a:lstStyle/>
          <a:p>
            <a:r>
              <a:rPr lang="fr-FR"/>
              <a:t>Why are community feedback mechanisms important to community engagement and/or communications activities?</a:t>
            </a:r>
          </a:p>
        </p:txBody>
      </p:sp>
      <p:sp>
        <p:nvSpPr>
          <p:cNvPr id="7" name="Ellipse 6">
            <a:extLst>
              <a:ext uri="{FF2B5EF4-FFF2-40B4-BE49-F238E27FC236}">
                <a16:creationId xmlns:a16="http://schemas.microsoft.com/office/drawing/2014/main" id="{C89EB5BC-D860-1746-9E61-FA3F7674C125}"/>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39547667-4734-4240-BBEE-913B11E24F73}"/>
              </a:ext>
            </a:extLst>
          </p:cNvPr>
          <p:cNvPicPr>
            <a:picLocks noChangeAspect="1"/>
          </p:cNvPicPr>
          <p:nvPr/>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418889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D2D05-6BA8-C543-9DFB-582774968397}"/>
              </a:ext>
            </a:extLst>
          </p:cNvPr>
          <p:cNvSpPr>
            <a:spLocks noGrp="1"/>
          </p:cNvSpPr>
          <p:nvPr>
            <p:ph type="title"/>
          </p:nvPr>
        </p:nvSpPr>
        <p:spPr/>
        <p:txBody>
          <a:bodyPr/>
          <a:lstStyle/>
          <a:p>
            <a:r>
              <a:rPr lang="fr-FR"/>
              <a:t>Community feedback mechanisms, community engagement and the emergency response </a:t>
            </a:r>
            <a:br>
              <a:rPr lang="fr-FR"/>
            </a:br>
            <a:endParaRPr lang="fr-FR"/>
          </a:p>
        </p:txBody>
      </p:sp>
      <p:sp>
        <p:nvSpPr>
          <p:cNvPr id="6" name="Espace réservé du contenu 5">
            <a:extLst>
              <a:ext uri="{FF2B5EF4-FFF2-40B4-BE49-F238E27FC236}">
                <a16:creationId xmlns:a16="http://schemas.microsoft.com/office/drawing/2014/main" id="{C5F0EA9A-5E89-8348-A847-D738D988AF4B}"/>
              </a:ext>
            </a:extLst>
          </p:cNvPr>
          <p:cNvSpPr>
            <a:spLocks noGrp="1"/>
          </p:cNvSpPr>
          <p:nvPr>
            <p:ph idx="1"/>
          </p:nvPr>
        </p:nvSpPr>
        <p:spPr>
          <a:xfrm>
            <a:off x="628650" y="1369219"/>
            <a:ext cx="6618004" cy="3263504"/>
          </a:xfrm>
        </p:spPr>
        <p:txBody>
          <a:bodyPr/>
          <a:lstStyle/>
          <a:p>
            <a:r>
              <a:rPr lang="fr-FR" dirty="0" err="1"/>
              <a:t>Why</a:t>
            </a:r>
            <a:r>
              <a:rPr lang="fr-FR" dirty="0"/>
              <a:t> are </a:t>
            </a:r>
            <a:r>
              <a:rPr lang="fr-FR" dirty="0" err="1"/>
              <a:t>community</a:t>
            </a:r>
            <a:r>
              <a:rPr lang="fr-FR" dirty="0"/>
              <a:t> feedback </a:t>
            </a:r>
            <a:r>
              <a:rPr lang="fr-FR" dirty="0" err="1"/>
              <a:t>mechanisms</a:t>
            </a:r>
            <a:r>
              <a:rPr lang="fr-FR" dirty="0"/>
              <a:t> important to emergency </a:t>
            </a:r>
            <a:r>
              <a:rPr lang="fr-FR" dirty="0" err="1"/>
              <a:t>responses</a:t>
            </a:r>
            <a:r>
              <a:rPr lang="fr-FR" dirty="0"/>
              <a:t>, </a:t>
            </a:r>
            <a:r>
              <a:rPr lang="fr-FR" dirty="0" err="1"/>
              <a:t>humanitarian</a:t>
            </a:r>
            <a:r>
              <a:rPr lang="fr-FR" dirty="0"/>
              <a:t> and public </a:t>
            </a:r>
            <a:r>
              <a:rPr lang="fr-FR" dirty="0" err="1"/>
              <a:t>health</a:t>
            </a:r>
            <a:r>
              <a:rPr lang="fr-FR" dirty="0"/>
              <a:t> </a:t>
            </a:r>
            <a:r>
              <a:rPr lang="fr-FR" dirty="0" err="1"/>
              <a:t>programming</a:t>
            </a:r>
            <a:r>
              <a:rPr lang="fr-FR" dirty="0"/>
              <a:t>?</a:t>
            </a:r>
          </a:p>
        </p:txBody>
      </p:sp>
      <p:sp>
        <p:nvSpPr>
          <p:cNvPr id="7" name="Ellipse 6">
            <a:extLst>
              <a:ext uri="{FF2B5EF4-FFF2-40B4-BE49-F238E27FC236}">
                <a16:creationId xmlns:a16="http://schemas.microsoft.com/office/drawing/2014/main" id="{C89EB5BC-D860-1746-9E61-FA3F7674C125}"/>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39547667-4734-4240-BBEE-913B11E24F73}"/>
              </a:ext>
            </a:extLst>
          </p:cNvPr>
          <p:cNvPicPr>
            <a:picLocks noChangeAspect="1"/>
          </p:cNvPicPr>
          <p:nvPr/>
        </p:nvPicPr>
        <p:blipFill>
          <a:blip r:embed="rId3"/>
          <a:stretch>
            <a:fillRect/>
          </a:stretch>
        </p:blipFill>
        <p:spPr>
          <a:xfrm>
            <a:off x="7522653" y="643071"/>
            <a:ext cx="716698" cy="1056186"/>
          </a:xfrm>
          <a:prstGeom prst="rect">
            <a:avLst/>
          </a:prstGeom>
        </p:spPr>
      </p:pic>
      <p:pic>
        <p:nvPicPr>
          <p:cNvPr id="4" name="Image 3">
            <a:extLst>
              <a:ext uri="{FF2B5EF4-FFF2-40B4-BE49-F238E27FC236}">
                <a16:creationId xmlns:a16="http://schemas.microsoft.com/office/drawing/2014/main" id="{B333C773-0B30-BC4A-90A8-41A3867CCC83}"/>
              </a:ext>
            </a:extLst>
          </p:cNvPr>
          <p:cNvPicPr>
            <a:picLocks noChangeAspect="1"/>
          </p:cNvPicPr>
          <p:nvPr/>
        </p:nvPicPr>
        <p:blipFill>
          <a:blip r:embed="rId4"/>
          <a:stretch>
            <a:fillRect/>
          </a:stretch>
        </p:blipFill>
        <p:spPr>
          <a:xfrm>
            <a:off x="2006916" y="1958686"/>
            <a:ext cx="4695095" cy="3120432"/>
          </a:xfrm>
          <a:prstGeom prst="rect">
            <a:avLst/>
          </a:prstGeom>
        </p:spPr>
      </p:pic>
    </p:spTree>
    <p:extLst>
      <p:ext uri="{BB962C8B-B14F-4D97-AF65-F5344CB8AC3E}">
        <p14:creationId xmlns:p14="http://schemas.microsoft.com/office/powerpoint/2010/main" val="79024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6E5D2-DDAC-B147-B983-E593B35C00C8}"/>
              </a:ext>
            </a:extLst>
          </p:cNvPr>
          <p:cNvSpPr>
            <a:spLocks noGrp="1"/>
          </p:cNvSpPr>
          <p:nvPr>
            <p:ph type="title"/>
          </p:nvPr>
        </p:nvSpPr>
        <p:spPr/>
        <p:txBody>
          <a:bodyPr/>
          <a:lstStyle/>
          <a:p>
            <a:r>
              <a:rPr lang="fr-FR"/>
              <a:t>Community feedback channels</a:t>
            </a:r>
          </a:p>
        </p:txBody>
      </p:sp>
      <p:sp>
        <p:nvSpPr>
          <p:cNvPr id="3" name="Espace réservé du contenu 2">
            <a:extLst>
              <a:ext uri="{FF2B5EF4-FFF2-40B4-BE49-F238E27FC236}">
                <a16:creationId xmlns:a16="http://schemas.microsoft.com/office/drawing/2014/main" id="{8E10E5BC-C905-6046-B569-A73FD2CD5B58}"/>
              </a:ext>
            </a:extLst>
          </p:cNvPr>
          <p:cNvSpPr>
            <a:spLocks noGrp="1"/>
          </p:cNvSpPr>
          <p:nvPr>
            <p:ph idx="1"/>
          </p:nvPr>
        </p:nvSpPr>
        <p:spPr>
          <a:xfrm>
            <a:off x="628650" y="1369219"/>
            <a:ext cx="5491595" cy="3263504"/>
          </a:xfrm>
        </p:spPr>
        <p:txBody>
          <a:bodyPr/>
          <a:lstStyle/>
          <a:p>
            <a:r>
              <a:rPr lang="fr-FR"/>
              <a:t>Where and how can we collect community feedback data? What are some examples you’re familiar with? </a:t>
            </a:r>
          </a:p>
          <a:p>
            <a:endParaRPr lang="fr-FR"/>
          </a:p>
        </p:txBody>
      </p:sp>
    </p:spTree>
    <p:extLst>
      <p:ext uri="{BB962C8B-B14F-4D97-AF65-F5344CB8AC3E}">
        <p14:creationId xmlns:p14="http://schemas.microsoft.com/office/powerpoint/2010/main" val="381646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6E5D2-DDAC-B147-B983-E593B35C00C8}"/>
              </a:ext>
            </a:extLst>
          </p:cNvPr>
          <p:cNvSpPr>
            <a:spLocks noGrp="1"/>
          </p:cNvSpPr>
          <p:nvPr>
            <p:ph type="title"/>
          </p:nvPr>
        </p:nvSpPr>
        <p:spPr/>
        <p:txBody>
          <a:bodyPr/>
          <a:lstStyle/>
          <a:p>
            <a:r>
              <a:rPr lang="fr-FR"/>
              <a:t>Community feedback channels</a:t>
            </a:r>
          </a:p>
        </p:txBody>
      </p:sp>
      <p:sp>
        <p:nvSpPr>
          <p:cNvPr id="3" name="Espace réservé du contenu 2">
            <a:extLst>
              <a:ext uri="{FF2B5EF4-FFF2-40B4-BE49-F238E27FC236}">
                <a16:creationId xmlns:a16="http://schemas.microsoft.com/office/drawing/2014/main" id="{8E10E5BC-C905-6046-B569-A73FD2CD5B58}"/>
              </a:ext>
            </a:extLst>
          </p:cNvPr>
          <p:cNvSpPr>
            <a:spLocks noGrp="1"/>
          </p:cNvSpPr>
          <p:nvPr>
            <p:ph idx="1"/>
          </p:nvPr>
        </p:nvSpPr>
        <p:spPr>
          <a:xfrm>
            <a:off x="628650" y="1369219"/>
            <a:ext cx="7258050" cy="3263504"/>
          </a:xfrm>
        </p:spPr>
        <p:txBody>
          <a:bodyPr>
            <a:normAutofit/>
          </a:bodyPr>
          <a:lstStyle/>
          <a:p>
            <a:pPr marL="0" indent="0">
              <a:buNone/>
            </a:pPr>
            <a:r>
              <a:rPr lang="fr-FR"/>
              <a:t>Feedback channels are the ways we collect insights and experiences shared with us. Feedback channels need to be diverse so all have a fair chance to be heard.</a:t>
            </a:r>
          </a:p>
          <a:p>
            <a:r>
              <a:rPr lang="fr-FR"/>
              <a:t>Examples:</a:t>
            </a:r>
          </a:p>
          <a:p>
            <a:r>
              <a:rPr lang="fr-FR"/>
              <a:t>Face to face</a:t>
            </a:r>
          </a:p>
          <a:p>
            <a:r>
              <a:rPr lang="fr-FR"/>
              <a:t>Phone calls</a:t>
            </a:r>
          </a:p>
          <a:p>
            <a:r>
              <a:rPr lang="fr-FR"/>
              <a:t>Voice recorder</a:t>
            </a:r>
          </a:p>
          <a:p>
            <a:r>
              <a:rPr lang="fr-FR"/>
              <a:t>Written or visual communication</a:t>
            </a:r>
          </a:p>
          <a:p>
            <a:endParaRPr lang="fr-FR"/>
          </a:p>
          <a:p>
            <a:pPr marL="0" indent="0">
              <a:buNone/>
            </a:pPr>
            <a:r>
              <a:rPr lang="fr-FR"/>
              <a:t>Reactive channels wait for people to come give their feedback.</a:t>
            </a:r>
          </a:p>
          <a:p>
            <a:pPr marL="0" indent="0">
              <a:buNone/>
            </a:pPr>
            <a:r>
              <a:rPr lang="fr-FR"/>
              <a:t>Proactive channels ask or actively solicit feedback.</a:t>
            </a:r>
          </a:p>
          <a:p>
            <a:pPr marL="0" indent="0">
              <a:buNone/>
            </a:pPr>
            <a:r>
              <a:rPr lang="fr-FR"/>
              <a:t>A mix of channels is most accessible.</a:t>
            </a:r>
          </a:p>
        </p:txBody>
      </p:sp>
    </p:spTree>
    <p:extLst>
      <p:ext uri="{BB962C8B-B14F-4D97-AF65-F5344CB8AC3E}">
        <p14:creationId xmlns:p14="http://schemas.microsoft.com/office/powerpoint/2010/main" val="404299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lstStyle/>
          <a:p>
            <a:pPr marL="0" indent="0">
              <a:buNone/>
            </a:pPr>
            <a:r>
              <a:rPr lang="en-GB" i="1" dirty="0"/>
              <a:t>Reactive channels wait for people to come give their feedback.</a:t>
            </a:r>
            <a:br>
              <a:rPr lang="en-GB" i="1" dirty="0"/>
            </a:br>
            <a:r>
              <a:rPr lang="en-GB" i="1" dirty="0"/>
              <a:t>Proactive channels ask or actively solicit feedback.</a:t>
            </a:r>
          </a:p>
          <a:p>
            <a:pPr marL="0" indent="0">
              <a:buNone/>
            </a:pPr>
            <a:r>
              <a:rPr lang="en-GB" dirty="0">
                <a:ea typeface="Times New Roman" panose="02020603050405020304" pitchFamily="18" charset="0"/>
                <a:cs typeface="Times New Roman" panose="02020603050405020304" pitchFamily="18" charset="0"/>
              </a:rPr>
              <a:t>Split into two groups – </a:t>
            </a:r>
          </a:p>
          <a:p>
            <a:pPr marL="360363" indent="-82550"/>
            <a:r>
              <a:rPr lang="en-GB" b="1" dirty="0">
                <a:solidFill>
                  <a:srgbClr val="7B6A67"/>
                </a:solidFill>
                <a:latin typeface="Open Sans Semibold" panose="020B0606030504020204" pitchFamily="34" charset="0"/>
                <a:ea typeface="Open Sans Semibold" panose="020B0606030504020204" pitchFamily="34" charset="0"/>
                <a:cs typeface="Open Sans Semibold" panose="020B0606030504020204" pitchFamily="34" charset="0"/>
              </a:rPr>
              <a:t>Group 1: </a:t>
            </a:r>
            <a:r>
              <a:rPr lang="en-GB" dirty="0">
                <a:ea typeface="Times New Roman" panose="02020603050405020304" pitchFamily="18" charset="0"/>
                <a:cs typeface="Times New Roman" panose="02020603050405020304" pitchFamily="18" charset="0"/>
              </a:rPr>
              <a:t>What are some examples of reactive (unsolicited) ways to collect feedback? What are their advantages and disadvantages?</a:t>
            </a:r>
          </a:p>
          <a:p>
            <a:pPr marL="360363" indent="-82550"/>
            <a:r>
              <a:rPr lang="en-GB" b="1" dirty="0">
                <a:solidFill>
                  <a:srgbClr val="7B6A67"/>
                </a:solidFill>
                <a:latin typeface="Open Sans Semibold" panose="020B0606030504020204" pitchFamily="34" charset="0"/>
                <a:ea typeface="Open Sans Semibold" panose="020B0606030504020204" pitchFamily="34" charset="0"/>
                <a:cs typeface="Open Sans Semibold" panose="020B0606030504020204" pitchFamily="34" charset="0"/>
              </a:rPr>
              <a:t>Group 2: </a:t>
            </a:r>
            <a:r>
              <a:rPr lang="en-GB" dirty="0">
                <a:ea typeface="Times New Roman" panose="02020603050405020304" pitchFamily="18" charset="0"/>
                <a:cs typeface="Times New Roman" panose="02020603050405020304" pitchFamily="18" charset="0"/>
              </a:rPr>
              <a:t>What are some examples of proactive (solicited) ways to collect feedback? What are their advantages and disadvantages?</a:t>
            </a:r>
          </a:p>
          <a:p>
            <a:pPr marL="0" indent="0">
              <a:buNone/>
            </a:pPr>
            <a:r>
              <a:rPr lang="en-GB" dirty="0">
                <a:ea typeface="Times New Roman" panose="02020603050405020304" pitchFamily="18" charset="0"/>
                <a:cs typeface="Times New Roman" panose="02020603050405020304" pitchFamily="18" charset="0"/>
              </a:rPr>
              <a:t>Come back and share your discussion</a:t>
            </a: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2"/>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167290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4699322"/>
            <a:ext cx="6935930" cy="355672"/>
          </a:xfrm>
        </p:spPr>
        <p:txBody>
          <a:bodyPr/>
          <a:lstStyle/>
          <a:p>
            <a:pPr marL="0" indent="0">
              <a:buNone/>
            </a:pPr>
            <a:r>
              <a:rPr lang="en-US" dirty="0">
                <a:solidFill>
                  <a:srgbClr val="204669"/>
                </a:solidFill>
                <a:hlinkClick r:id="rId3">
                  <a:extLst>
                    <a:ext uri="{A12FA001-AC4F-418D-AE19-62706E023703}">
                      <ahyp:hlinkClr xmlns:ahyp="http://schemas.microsoft.com/office/drawing/2018/hyperlinkcolor" val="tx"/>
                    </a:ext>
                  </a:extLst>
                </a:hlinkClick>
              </a:rPr>
              <a:t>A Red Cross Red Crescent Guide to Community Engagement And Accountability</a:t>
            </a:r>
            <a:r>
              <a:rPr lang="en-US" dirty="0">
                <a:solidFill>
                  <a:srgbClr val="204669"/>
                </a:solidFill>
              </a:rPr>
              <a:t> (p. 105)</a:t>
            </a: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4"/>
            <a:stretch>
              <a:fillRect/>
            </a:stretch>
          </p:blipFill>
          <p:spPr>
            <a:xfrm>
              <a:off x="7474546" y="699542"/>
              <a:ext cx="841796" cy="928134"/>
            </a:xfrm>
            <a:prstGeom prst="rect">
              <a:avLst/>
            </a:prstGeom>
          </p:spPr>
        </p:pic>
      </p:grpSp>
      <p:pic>
        <p:nvPicPr>
          <p:cNvPr id="5" name="Image 4">
            <a:extLst>
              <a:ext uri="{FF2B5EF4-FFF2-40B4-BE49-F238E27FC236}">
                <a16:creationId xmlns:a16="http://schemas.microsoft.com/office/drawing/2014/main" id="{47C1F6DF-C59D-944E-ACAD-0C3774416640}"/>
              </a:ext>
            </a:extLst>
          </p:cNvPr>
          <p:cNvPicPr>
            <a:picLocks noChangeAspect="1"/>
          </p:cNvPicPr>
          <p:nvPr/>
        </p:nvPicPr>
        <p:blipFill>
          <a:blip r:embed="rId5"/>
          <a:stretch>
            <a:fillRect/>
          </a:stretch>
        </p:blipFill>
        <p:spPr>
          <a:xfrm>
            <a:off x="2385143" y="1193108"/>
            <a:ext cx="3700290" cy="2848955"/>
          </a:xfrm>
          <a:prstGeom prst="rect">
            <a:avLst/>
          </a:prstGeom>
          <a:solidFill>
            <a:schemeClr val="bg1"/>
          </a:solidFill>
          <a:ln w="6350">
            <a:solidFill>
              <a:srgbClr val="2F9C67"/>
            </a:solidFill>
          </a:ln>
          <a:effectLst>
            <a:outerShdw blurRad="50800" dist="38100" dir="2700000" algn="tl" rotWithShape="0">
              <a:prstClr val="black">
                <a:alpha val="40000"/>
              </a:prstClr>
            </a:outerShdw>
          </a:effectLst>
        </p:spPr>
      </p:pic>
      <p:sp>
        <p:nvSpPr>
          <p:cNvPr id="10" name="Espace réservé du contenu 2">
            <a:extLst>
              <a:ext uri="{FF2B5EF4-FFF2-40B4-BE49-F238E27FC236}">
                <a16:creationId xmlns:a16="http://schemas.microsoft.com/office/drawing/2014/main" id="{40EAAEEA-4569-3047-9330-46C5F009EDE4}"/>
              </a:ext>
            </a:extLst>
          </p:cNvPr>
          <p:cNvSpPr txBox="1">
            <a:spLocks/>
          </p:cNvSpPr>
          <p:nvPr/>
        </p:nvSpPr>
        <p:spPr>
          <a:xfrm>
            <a:off x="1054677" y="1119838"/>
            <a:ext cx="1210541" cy="563490"/>
          </a:xfrm>
          <a:prstGeom prst="rect">
            <a:avLst/>
          </a:prstGeom>
        </p:spPr>
        <p:txBody>
          <a:bodyPr vert="horz" lIns="91440" tIns="45720" rIns="91440" bIns="45720" rtlCol="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fr-FR" i="1" dirty="0" err="1"/>
              <a:t>See</a:t>
            </a:r>
            <a:r>
              <a:rPr lang="fr-FR" i="1" dirty="0"/>
              <a:t> </a:t>
            </a:r>
            <a:r>
              <a:rPr lang="fr-FR" b="1" i="1" dirty="0" err="1">
                <a:solidFill>
                  <a:srgbClr val="002060"/>
                </a:solidFill>
              </a:rPr>
              <a:t>Handout</a:t>
            </a:r>
            <a:r>
              <a:rPr lang="fr-FR" b="1" i="1" dirty="0">
                <a:solidFill>
                  <a:srgbClr val="002060"/>
                </a:solidFill>
              </a:rPr>
              <a:t> 1</a:t>
            </a:r>
          </a:p>
        </p:txBody>
      </p:sp>
    </p:spTree>
    <p:extLst>
      <p:ext uri="{BB962C8B-B14F-4D97-AF65-F5344CB8AC3E}">
        <p14:creationId xmlns:p14="http://schemas.microsoft.com/office/powerpoint/2010/main" val="245539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F0930-325D-7C48-A150-EAA906DFA75A}"/>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3">
            <a:extLst>
              <a:ext uri="{FF2B5EF4-FFF2-40B4-BE49-F238E27FC236}">
                <a16:creationId xmlns:a16="http://schemas.microsoft.com/office/drawing/2014/main" id="{77B9D387-4BF7-AA4C-A114-5620A70FEEFD}"/>
              </a:ext>
            </a:extLst>
          </p:cNvPr>
          <p:cNvSpPr>
            <a:spLocks noGrp="1"/>
          </p:cNvSpPr>
          <p:nvPr>
            <p:ph idx="1"/>
          </p:nvPr>
        </p:nvSpPr>
        <p:spPr>
          <a:xfrm>
            <a:off x="298920" y="4382219"/>
            <a:ext cx="6935930" cy="355672"/>
          </a:xfrm>
        </p:spPr>
        <p:txBody>
          <a:bodyPr>
            <a:normAutofit fontScale="92500"/>
          </a:bodyPr>
          <a:lstStyle/>
          <a:p>
            <a:pPr marL="0" indent="0">
              <a:buNone/>
            </a:pPr>
            <a:r>
              <a:rPr lang="fr-FR" i="1" dirty="0" err="1"/>
              <a:t>Also</a:t>
            </a:r>
            <a:r>
              <a:rPr lang="fr-FR" i="1" dirty="0"/>
              <a:t> </a:t>
            </a:r>
            <a:r>
              <a:rPr lang="fr-FR" i="1" dirty="0" err="1"/>
              <a:t>see</a:t>
            </a:r>
            <a:r>
              <a:rPr lang="fr-FR" i="1" dirty="0"/>
              <a:t> </a:t>
            </a:r>
            <a:r>
              <a:rPr lang="fr-FR" b="1" i="1" dirty="0" err="1">
                <a:solidFill>
                  <a:srgbClr val="002060"/>
                </a:solidFill>
              </a:rPr>
              <a:t>Handout</a:t>
            </a:r>
            <a:r>
              <a:rPr lang="fr-FR" b="1" i="1" dirty="0">
                <a:solidFill>
                  <a:srgbClr val="002060"/>
                </a:solidFill>
              </a:rPr>
              <a:t> 2: </a:t>
            </a:r>
            <a:r>
              <a:rPr lang="en-US" dirty="0">
                <a:solidFill>
                  <a:srgbClr val="204669"/>
                </a:solidFill>
                <a:hlinkClick r:id="rId3">
                  <a:extLst>
                    <a:ext uri="{A12FA001-AC4F-418D-AE19-62706E023703}">
                      <ahyp:hlinkClr xmlns:ahyp="http://schemas.microsoft.com/office/drawing/2018/hyperlinkcolor" val="tx"/>
                    </a:ext>
                  </a:extLst>
                </a:hlinkClick>
              </a:rPr>
              <a:t>A Red Cross Red Crescent Guide to Community Engagement And Accountability</a:t>
            </a:r>
            <a:r>
              <a:rPr lang="en-US" dirty="0">
                <a:solidFill>
                  <a:srgbClr val="204669"/>
                </a:solidFill>
              </a:rPr>
              <a:t> (p. 103)</a:t>
            </a:r>
          </a:p>
        </p:txBody>
      </p:sp>
      <p:pic>
        <p:nvPicPr>
          <p:cNvPr id="3" name="Picture 2" descr="Diagram&#10;&#10;Description automatically generated">
            <a:extLst>
              <a:ext uri="{FF2B5EF4-FFF2-40B4-BE49-F238E27FC236}">
                <a16:creationId xmlns:a16="http://schemas.microsoft.com/office/drawing/2014/main" id="{FDA8EB78-25C4-C2E9-E176-067745DBC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427" y="1096243"/>
            <a:ext cx="7597902" cy="3285976"/>
          </a:xfrm>
          <a:prstGeom prst="rect">
            <a:avLst/>
          </a:prstGeom>
        </p:spPr>
      </p:pic>
    </p:spTree>
    <p:extLst>
      <p:ext uri="{BB962C8B-B14F-4D97-AF65-F5344CB8AC3E}">
        <p14:creationId xmlns:p14="http://schemas.microsoft.com/office/powerpoint/2010/main" val="331906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628650" y="1369219"/>
            <a:ext cx="5595505" cy="3263504"/>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1.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Get</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buy</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-in </a:t>
            </a:r>
          </a:p>
          <a:p>
            <a:r>
              <a:rPr lang="fr-FR" dirty="0"/>
              <a:t>Management</a:t>
            </a:r>
          </a:p>
          <a:p>
            <a:r>
              <a:rPr lang="fr-FR" dirty="0"/>
              <a:t>Key teams </a:t>
            </a:r>
            <a:r>
              <a:rPr lang="fr-FR" dirty="0" err="1"/>
              <a:t>who</a:t>
            </a:r>
            <a:r>
              <a:rPr lang="fr-FR" dirty="0"/>
              <a:t> </a:t>
            </a:r>
            <a:r>
              <a:rPr lang="fr-FR" dirty="0" err="1"/>
              <a:t>will</a:t>
            </a:r>
            <a:r>
              <a:rPr lang="fr-FR" dirty="0"/>
              <a:t> support the </a:t>
            </a:r>
            <a:r>
              <a:rPr lang="fr-FR" dirty="0" err="1"/>
              <a:t>community</a:t>
            </a:r>
            <a:r>
              <a:rPr lang="fr-FR" dirty="0"/>
              <a:t> feedback </a:t>
            </a:r>
            <a:r>
              <a:rPr lang="fr-FR" dirty="0" err="1"/>
              <a:t>mechanism</a:t>
            </a:r>
            <a:r>
              <a:rPr lang="fr-FR" dirty="0"/>
              <a:t> and </a:t>
            </a:r>
            <a:r>
              <a:rPr lang="fr-FR" dirty="0" err="1"/>
              <a:t>act</a:t>
            </a:r>
            <a:r>
              <a:rPr lang="fr-FR" dirty="0"/>
              <a:t> on the feedback</a:t>
            </a:r>
          </a:p>
          <a:p>
            <a:r>
              <a:rPr lang="fr-FR" dirty="0"/>
              <a:t>The </a:t>
            </a:r>
            <a:r>
              <a:rPr lang="fr-FR" dirty="0" err="1"/>
              <a:t>community</a:t>
            </a:r>
            <a:r>
              <a:rPr lang="fr-FR" dirty="0"/>
              <a:t> </a:t>
            </a:r>
            <a:r>
              <a:rPr lang="fr-FR" dirty="0" err="1"/>
              <a:t>who</a:t>
            </a:r>
            <a:r>
              <a:rPr lang="fr-FR" dirty="0"/>
              <a:t> </a:t>
            </a:r>
            <a:r>
              <a:rPr lang="fr-FR" dirty="0" err="1"/>
              <a:t>will</a:t>
            </a:r>
            <a:r>
              <a:rPr lang="fr-FR" dirty="0"/>
              <a:t> </a:t>
            </a:r>
            <a:r>
              <a:rPr lang="fr-FR" dirty="0" err="1"/>
              <a:t>be</a:t>
            </a:r>
            <a:r>
              <a:rPr lang="fr-FR" dirty="0"/>
              <a:t> </a:t>
            </a:r>
            <a:r>
              <a:rPr lang="fr-FR" dirty="0" err="1"/>
              <a:t>giving</a:t>
            </a:r>
            <a:r>
              <a:rPr lang="fr-FR" dirty="0"/>
              <a:t> feedback</a:t>
            </a:r>
          </a:p>
          <a:p>
            <a:r>
              <a:rPr lang="fr-FR" dirty="0"/>
              <a:t>Relevant </a:t>
            </a:r>
            <a:r>
              <a:rPr lang="fr-FR" dirty="0" err="1"/>
              <a:t>partners</a:t>
            </a:r>
            <a:r>
              <a:rPr lang="fr-FR" dirty="0"/>
              <a:t> </a:t>
            </a:r>
            <a:r>
              <a:rPr lang="fr-FR" dirty="0" err="1"/>
              <a:t>who</a:t>
            </a:r>
            <a:r>
              <a:rPr lang="fr-FR" dirty="0"/>
              <a:t> </a:t>
            </a:r>
            <a:r>
              <a:rPr lang="fr-FR" dirty="0" err="1"/>
              <a:t>may</a:t>
            </a:r>
            <a:r>
              <a:rPr lang="fr-FR" dirty="0"/>
              <a:t> </a:t>
            </a:r>
            <a:r>
              <a:rPr lang="fr-FR" dirty="0" err="1"/>
              <a:t>also</a:t>
            </a:r>
            <a:r>
              <a:rPr lang="fr-FR" dirty="0"/>
              <a:t> </a:t>
            </a:r>
            <a:r>
              <a:rPr lang="fr-FR" dirty="0" err="1"/>
              <a:t>collect</a:t>
            </a:r>
            <a:r>
              <a:rPr lang="fr-FR" dirty="0"/>
              <a:t> feedback, do </a:t>
            </a:r>
            <a:r>
              <a:rPr lang="fr-FR" dirty="0" err="1"/>
              <a:t>operational</a:t>
            </a:r>
            <a:r>
              <a:rPr lang="fr-FR" dirty="0"/>
              <a:t> </a:t>
            </a:r>
            <a:r>
              <a:rPr lang="fr-FR" dirty="0" err="1"/>
              <a:t>research</a:t>
            </a:r>
            <a:r>
              <a:rPr lang="fr-FR" dirty="0"/>
              <a:t> or </a:t>
            </a:r>
            <a:r>
              <a:rPr lang="fr-FR" dirty="0" err="1"/>
              <a:t>be</a:t>
            </a:r>
            <a:r>
              <a:rPr lang="fr-FR" dirty="0"/>
              <a:t> </a:t>
            </a:r>
            <a:r>
              <a:rPr lang="fr-FR" dirty="0" err="1"/>
              <a:t>interested</a:t>
            </a:r>
            <a:r>
              <a:rPr lang="fr-FR" dirty="0"/>
              <a:t> in the information</a:t>
            </a:r>
          </a:p>
          <a:p>
            <a:endParaRPr lang="fr-FR" dirty="0"/>
          </a:p>
        </p:txBody>
      </p:sp>
    </p:spTree>
    <p:extLst>
      <p:ext uri="{BB962C8B-B14F-4D97-AF65-F5344CB8AC3E}">
        <p14:creationId xmlns:p14="http://schemas.microsoft.com/office/powerpoint/2010/main" val="1672843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200010"/>
            <a:ext cx="8135788"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503960" y="1369219"/>
            <a:ext cx="1854797" cy="3263504"/>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2.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Determine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the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scale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of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your</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feedback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mechanism</a:t>
            </a:r>
            <a:endPar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288925" lvl="0" indent="-196850"/>
            <a:r>
              <a:rPr lang="en-US" dirty="0"/>
              <a:t>Aim for one central mechanism</a:t>
            </a:r>
          </a:p>
          <a:p>
            <a:pPr marL="288925" lvl="0" indent="-196850"/>
            <a:r>
              <a:rPr lang="en-US" dirty="0"/>
              <a:t>The local level is critical and cannot be left out; other levels may also be considered</a:t>
            </a:r>
            <a:endParaRPr lang="en-US" sz="1800" dirty="0"/>
          </a:p>
        </p:txBody>
      </p:sp>
      <p:pic>
        <p:nvPicPr>
          <p:cNvPr id="6" name="Image 5">
            <a:extLst>
              <a:ext uri="{FF2B5EF4-FFF2-40B4-BE49-F238E27FC236}">
                <a16:creationId xmlns:a16="http://schemas.microsoft.com/office/drawing/2014/main" id="{71F809EF-2C14-BC4D-A98B-632F1B1B7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757" y="620125"/>
            <a:ext cx="6860299" cy="4423109"/>
          </a:xfrm>
          <a:prstGeom prst="rect">
            <a:avLst/>
          </a:prstGeom>
        </p:spPr>
      </p:pic>
    </p:spTree>
    <p:extLst>
      <p:ext uri="{BB962C8B-B14F-4D97-AF65-F5344CB8AC3E}">
        <p14:creationId xmlns:p14="http://schemas.microsoft.com/office/powerpoint/2010/main" val="391032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616875" cy="3263504"/>
          </a:xfrm>
        </p:spPr>
        <p:txBody>
          <a:bodyPr/>
          <a:lstStyle/>
          <a:p>
            <a:pPr lvl="0"/>
            <a:r>
              <a:rPr lang="en-GB" dirty="0"/>
              <a:t>Become familiar with community feedback data and its role in public health emergency responses</a:t>
            </a:r>
          </a:p>
          <a:p>
            <a:pPr lvl="0"/>
            <a:r>
              <a:rPr lang="en-GB" dirty="0"/>
              <a:t>Be able to describe or set up a simple feedback system</a:t>
            </a:r>
          </a:p>
          <a:p>
            <a:pPr lvl="0"/>
            <a:r>
              <a:rPr lang="en-GB" dirty="0"/>
              <a:t>Become familiar with methods to collect community feedback</a:t>
            </a:r>
          </a:p>
          <a:p>
            <a:pPr marL="0" lvl="0" indent="0">
              <a:buNone/>
            </a:pPr>
            <a:endParaRPr lang="en-GB" dirty="0"/>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524741" y="1369219"/>
            <a:ext cx="5657849" cy="1072645"/>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3.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Define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your</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communication channels</a:t>
            </a:r>
          </a:p>
          <a:p>
            <a:pPr marL="227013" lvl="0" indent="-155575"/>
            <a:r>
              <a:rPr lang="en-US" dirty="0"/>
              <a:t>What already exists?</a:t>
            </a:r>
          </a:p>
          <a:p>
            <a:pPr marL="227013" lvl="0" indent="-155575"/>
            <a:r>
              <a:rPr lang="en-US" dirty="0"/>
              <a:t>What does your audience prefer?</a:t>
            </a:r>
          </a:p>
        </p:txBody>
      </p:sp>
      <p:graphicFrame>
        <p:nvGraphicFramePr>
          <p:cNvPr id="3" name="Tableau 2">
            <a:extLst>
              <a:ext uri="{FF2B5EF4-FFF2-40B4-BE49-F238E27FC236}">
                <a16:creationId xmlns:a16="http://schemas.microsoft.com/office/drawing/2014/main" id="{35D01EB6-0C8F-9342-A6ED-4F509589A7AA}"/>
              </a:ext>
            </a:extLst>
          </p:cNvPr>
          <p:cNvGraphicFramePr>
            <a:graphicFrameLocks noGrp="1"/>
          </p:cNvGraphicFramePr>
          <p:nvPr>
            <p:extLst>
              <p:ext uri="{D42A27DB-BD31-4B8C-83A1-F6EECF244321}">
                <p14:modId xmlns:p14="http://schemas.microsoft.com/office/powerpoint/2010/main" val="58182428"/>
              </p:ext>
            </p:extLst>
          </p:nvPr>
        </p:nvGraphicFramePr>
        <p:xfrm>
          <a:off x="1517940" y="2456570"/>
          <a:ext cx="5962650" cy="1795780"/>
        </p:xfrm>
        <a:graphic>
          <a:graphicData uri="http://schemas.openxmlformats.org/drawingml/2006/table">
            <a:tbl>
              <a:tblPr bandRow="1"/>
              <a:tblGrid>
                <a:gridCol w="1987550">
                  <a:extLst>
                    <a:ext uri="{9D8B030D-6E8A-4147-A177-3AD203B41FA5}">
                      <a16:colId xmlns:a16="http://schemas.microsoft.com/office/drawing/2014/main" val="2752589959"/>
                    </a:ext>
                  </a:extLst>
                </a:gridCol>
                <a:gridCol w="1987550">
                  <a:extLst>
                    <a:ext uri="{9D8B030D-6E8A-4147-A177-3AD203B41FA5}">
                      <a16:colId xmlns:a16="http://schemas.microsoft.com/office/drawing/2014/main" val="546728794"/>
                    </a:ext>
                  </a:extLst>
                </a:gridCol>
                <a:gridCol w="1987550">
                  <a:extLst>
                    <a:ext uri="{9D8B030D-6E8A-4147-A177-3AD203B41FA5}">
                      <a16:colId xmlns:a16="http://schemas.microsoft.com/office/drawing/2014/main" val="4269631579"/>
                    </a:ext>
                  </a:extLst>
                </a:gridCol>
              </a:tblGrid>
              <a:tr h="0">
                <a:tc>
                  <a:txBody>
                    <a:bodyPr/>
                    <a:lstStyle/>
                    <a:p>
                      <a:r>
                        <a:rPr lang="en-US" sz="900" b="1">
                          <a:solidFill>
                            <a:srgbClr val="FFFFFF"/>
                          </a:solidFill>
                          <a:effectLst/>
                          <a:latin typeface="Montserrat SemiBold" pitchFamily="2" charset="77"/>
                          <a:ea typeface="OpenSans-Light" panose="020B0606030504020204" pitchFamily="34" charset="0"/>
                          <a:cs typeface="Open Sans" panose="020B0606030504020204" pitchFamily="34" charset="0"/>
                        </a:rPr>
                        <a:t>Information Provision Channels</a:t>
                      </a:r>
                      <a:endParaRPr lang="fr-FR" sz="9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8580" marR="68580" marT="71755" marB="71755" anchor="ctr">
                    <a:lnL>
                      <a:noFill/>
                    </a:lnL>
                    <a:lnR w="12700" cap="flat" cmpd="sng" algn="ctr">
                      <a:solidFill>
                        <a:srgbClr val="EEF5EF"/>
                      </a:solidFill>
                      <a:prstDash val="solid"/>
                      <a:round/>
                      <a:headEnd type="none" w="med" len="med"/>
                      <a:tailEnd type="none" w="med" len="med"/>
                    </a:lnR>
                    <a:lnT>
                      <a:noFill/>
                    </a:lnT>
                    <a:lnB>
                      <a:noFill/>
                    </a:lnB>
                    <a:solidFill>
                      <a:srgbClr val="2F9C67"/>
                    </a:solidFill>
                  </a:tcPr>
                </a:tc>
                <a:tc>
                  <a:txBody>
                    <a:bodyPr/>
                    <a:lstStyle/>
                    <a:p>
                      <a:r>
                        <a:rPr lang="en-US" sz="900" b="1">
                          <a:solidFill>
                            <a:srgbClr val="FFFFFF"/>
                          </a:solidFill>
                          <a:effectLst/>
                          <a:latin typeface="Montserrat SemiBold" pitchFamily="2" charset="77"/>
                          <a:ea typeface="OpenSans-Light" panose="020B0606030504020204" pitchFamily="34" charset="0"/>
                          <a:cs typeface="Open Sans" panose="020B0606030504020204" pitchFamily="34" charset="0"/>
                        </a:rPr>
                        <a:t>Feedback Channels</a:t>
                      </a:r>
                      <a:endParaRPr lang="fr-FR" sz="9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8580" marR="68580" marT="71755" marB="71755" anchor="ctr">
                    <a:lnL w="12700" cap="flat" cmpd="sng" algn="ctr">
                      <a:solidFill>
                        <a:srgbClr val="EEF5EF"/>
                      </a:solidFill>
                      <a:prstDash val="solid"/>
                      <a:round/>
                      <a:headEnd type="none" w="med" len="med"/>
                      <a:tailEnd type="none" w="med" len="med"/>
                    </a:lnL>
                    <a:lnR w="12700" cap="flat" cmpd="sng" algn="ctr">
                      <a:solidFill>
                        <a:srgbClr val="EEF5EF"/>
                      </a:solidFill>
                      <a:prstDash val="solid"/>
                      <a:round/>
                      <a:headEnd type="none" w="med" len="med"/>
                      <a:tailEnd type="none" w="med" len="med"/>
                    </a:lnR>
                    <a:lnT>
                      <a:noFill/>
                    </a:lnT>
                    <a:lnB w="12700" cap="flat" cmpd="sng" algn="ctr">
                      <a:solidFill>
                        <a:srgbClr val="AEAAAA"/>
                      </a:solidFill>
                      <a:prstDash val="solid"/>
                      <a:round/>
                      <a:headEnd type="none" w="med" len="med"/>
                      <a:tailEnd type="none" w="med" len="med"/>
                    </a:lnB>
                    <a:solidFill>
                      <a:srgbClr val="2F9C67"/>
                    </a:solidFill>
                  </a:tcPr>
                </a:tc>
                <a:tc>
                  <a:txBody>
                    <a:bodyPr/>
                    <a:lstStyle/>
                    <a:p>
                      <a:r>
                        <a:rPr lang="en-US" sz="900" b="1">
                          <a:solidFill>
                            <a:srgbClr val="FFFFFF"/>
                          </a:solidFill>
                          <a:effectLst/>
                          <a:latin typeface="Montserrat SemiBold" pitchFamily="2" charset="77"/>
                          <a:ea typeface="OpenSans-Light" panose="020B0606030504020204" pitchFamily="34" charset="0"/>
                          <a:cs typeface="Open Sans" panose="020B0606030504020204" pitchFamily="34" charset="0"/>
                        </a:rPr>
                        <a:t>Response Channels</a:t>
                      </a:r>
                      <a:endParaRPr lang="fr-FR" sz="9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8580" marR="68580" marT="71755" marB="71755" anchor="ctr">
                    <a:lnL w="12700" cap="flat" cmpd="sng" algn="ctr">
                      <a:solidFill>
                        <a:srgbClr val="EEF5EF"/>
                      </a:solidFill>
                      <a:prstDash val="solid"/>
                      <a:round/>
                      <a:headEnd type="none" w="med" len="med"/>
                      <a:tailEnd type="none" w="med" len="med"/>
                    </a:lnL>
                    <a:lnR>
                      <a:noFill/>
                    </a:lnR>
                    <a:lnT>
                      <a:noFill/>
                    </a:lnT>
                    <a:lnB>
                      <a:noFill/>
                    </a:lnB>
                    <a:solidFill>
                      <a:srgbClr val="2F9C67"/>
                    </a:solidFill>
                  </a:tcPr>
                </a:tc>
                <a:extLst>
                  <a:ext uri="{0D108BD9-81ED-4DB2-BD59-A6C34878D82A}">
                    <a16:rowId xmlns:a16="http://schemas.microsoft.com/office/drawing/2014/main" val="3302977183"/>
                  </a:ext>
                </a:extLst>
              </a:tr>
              <a:tr h="198120">
                <a:tc>
                  <a:txBody>
                    <a:bodyPr/>
                    <a:lstStyle/>
                    <a:p>
                      <a:r>
                        <a:rPr lang="en-US" sz="900" dirty="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How we can share information about our </a:t>
                      </a:r>
                      <a:r>
                        <a:rPr lang="en-US" sz="900" dirty="0" err="1">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organisation</a:t>
                      </a:r>
                      <a:r>
                        <a:rPr lang="en-US" sz="900" dirty="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 partners, programs, and response plans with the community in the areas where we work. </a:t>
                      </a:r>
                    </a:p>
                    <a:p>
                      <a:endParaRPr lang="en-US" sz="900" dirty="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900" dirty="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Used to advertise the feedback mechanism, as well as share requested information.</a:t>
                      </a:r>
                      <a:endParaRPr lang="fr-FR" sz="900" dirty="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12700" cap="flat" cmpd="sng" algn="ctr">
                      <a:solidFill>
                        <a:srgbClr val="2F9C67"/>
                      </a:solidFill>
                      <a:prstDash val="solid"/>
                      <a:round/>
                      <a:headEnd type="none" w="med" len="med"/>
                      <a:tailEnd type="none" w="med" len="med"/>
                    </a:lnL>
                    <a:lnR w="12700" cap="flat" cmpd="sng" algn="ctr">
                      <a:solidFill>
                        <a:srgbClr val="2F9C67"/>
                      </a:solidFill>
                      <a:prstDash val="solid"/>
                      <a:round/>
                      <a:headEnd type="none" w="med" len="med"/>
                      <a:tailEnd type="none" w="med" len="med"/>
                    </a:lnR>
                    <a:lnT>
                      <a:noFill/>
                    </a:lnT>
                    <a:lnB w="12700" cap="flat" cmpd="sng" algn="ctr">
                      <a:solidFill>
                        <a:srgbClr val="2F9C67"/>
                      </a:solidFill>
                      <a:prstDash val="solid"/>
                      <a:round/>
                      <a:headEnd type="none" w="med" len="med"/>
                      <a:tailEnd type="none" w="med" len="med"/>
                    </a:lnB>
                    <a:solidFill>
                      <a:srgbClr val="EEF5EF"/>
                    </a:solidFill>
                  </a:tcPr>
                </a:tc>
                <a:tc>
                  <a:txBody>
                    <a:bodyPr/>
                    <a:lstStyle/>
                    <a:p>
                      <a:r>
                        <a:rPr lang="en-US" sz="90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How we collect insights from communities about our work and services, and anything else of importance to the community. </a:t>
                      </a:r>
                    </a:p>
                    <a:p>
                      <a:endParaRPr lang="en-US" sz="90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90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This can include broad information about cultural and contextual conditions for the target population</a:t>
                      </a:r>
                      <a:endParaRPr lang="fr-FR" sz="9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12700" cap="flat" cmpd="sng" algn="ctr">
                      <a:solidFill>
                        <a:srgbClr val="2F9C67"/>
                      </a:solidFill>
                      <a:prstDash val="solid"/>
                      <a:round/>
                      <a:headEnd type="none" w="med" len="med"/>
                      <a:tailEnd type="none" w="med" len="med"/>
                    </a:lnL>
                    <a:lnR w="12700" cap="flat" cmpd="sng" algn="ctr">
                      <a:solidFill>
                        <a:srgbClr val="2F9C67"/>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2F9C67"/>
                      </a:solidFill>
                      <a:prstDash val="solid"/>
                      <a:round/>
                      <a:headEnd type="none" w="med" len="med"/>
                      <a:tailEnd type="none" w="med" len="med"/>
                    </a:lnB>
                    <a:solidFill>
                      <a:srgbClr val="EEF5EF"/>
                    </a:solidFill>
                  </a:tcPr>
                </a:tc>
                <a:tc>
                  <a:txBody>
                    <a:bodyPr/>
                    <a:lstStyle/>
                    <a:p>
                      <a:r>
                        <a:rPr lang="en-US" sz="900" dirty="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How we respond to community feedback, usually during our process of “closing the loop”. </a:t>
                      </a:r>
                    </a:p>
                    <a:p>
                      <a:endParaRPr lang="en-US" sz="900" dirty="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900" dirty="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Remember that channels for collecting feedback are not always the appropriate channels to respond to the feedback. </a:t>
                      </a:r>
                    </a:p>
                  </a:txBody>
                  <a:tcPr marL="68580" marR="68580" marT="71755" marB="71755">
                    <a:lnL w="12700" cap="flat" cmpd="sng" algn="ctr">
                      <a:solidFill>
                        <a:srgbClr val="2F9C67"/>
                      </a:solidFill>
                      <a:prstDash val="solid"/>
                      <a:round/>
                      <a:headEnd type="none" w="med" len="med"/>
                      <a:tailEnd type="none" w="med" len="med"/>
                    </a:lnL>
                    <a:lnR w="12700" cap="flat" cmpd="sng" algn="ctr">
                      <a:solidFill>
                        <a:srgbClr val="2F9C67"/>
                      </a:solidFill>
                      <a:prstDash val="solid"/>
                      <a:round/>
                      <a:headEnd type="none" w="med" len="med"/>
                      <a:tailEnd type="none" w="med" len="med"/>
                    </a:lnR>
                    <a:lnT>
                      <a:noFill/>
                    </a:lnT>
                    <a:lnB w="12700" cap="flat" cmpd="sng" algn="ctr">
                      <a:solidFill>
                        <a:srgbClr val="2F9C67"/>
                      </a:solidFill>
                      <a:prstDash val="solid"/>
                      <a:round/>
                      <a:headEnd type="none" w="med" len="med"/>
                      <a:tailEnd type="none" w="med" len="med"/>
                    </a:lnB>
                    <a:solidFill>
                      <a:srgbClr val="EEF5EF"/>
                    </a:solidFill>
                  </a:tcPr>
                </a:tc>
                <a:extLst>
                  <a:ext uri="{0D108BD9-81ED-4DB2-BD59-A6C34878D82A}">
                    <a16:rowId xmlns:a16="http://schemas.microsoft.com/office/drawing/2014/main" val="1533053063"/>
                  </a:ext>
                </a:extLst>
              </a:tr>
            </a:tbl>
          </a:graphicData>
        </a:graphic>
      </p:graphicFrame>
    </p:spTree>
    <p:extLst>
      <p:ext uri="{BB962C8B-B14F-4D97-AF65-F5344CB8AC3E}">
        <p14:creationId xmlns:p14="http://schemas.microsoft.com/office/powerpoint/2010/main" val="114469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524741" y="1369219"/>
            <a:ext cx="5657849" cy="3098872"/>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4.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Determine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how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you</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will</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document feedback</a:t>
            </a:r>
          </a:p>
          <a:p>
            <a:pPr marL="227013" lvl="0" indent="-155575"/>
            <a:r>
              <a:rPr lang="en-US" dirty="0"/>
              <a:t>Informed verbal consent</a:t>
            </a:r>
          </a:p>
          <a:p>
            <a:pPr marL="227013" lvl="0" indent="-155575"/>
            <a:r>
              <a:rPr lang="en-US" dirty="0"/>
              <a:t>Explain how and well you’ll record feedback</a:t>
            </a:r>
          </a:p>
          <a:p>
            <a:pPr marL="227013" lvl="0" indent="-155575"/>
            <a:r>
              <a:rPr lang="en-US" dirty="0"/>
              <a:t>Start small</a:t>
            </a:r>
          </a:p>
          <a:p>
            <a:pPr marL="227013" lvl="0" indent="-155575"/>
            <a:r>
              <a:rPr lang="en-US" dirty="0"/>
              <a:t>Plan for capacity-building</a:t>
            </a:r>
          </a:p>
          <a:p>
            <a:pPr marL="227013" lvl="0" indent="-155575"/>
            <a:r>
              <a:rPr lang="en-US" dirty="0"/>
              <a:t>Evaluate which channels still work for the community</a:t>
            </a:r>
          </a:p>
          <a:p>
            <a:pPr marL="227013" lvl="0" indent="-155575"/>
            <a:r>
              <a:rPr lang="en-US" dirty="0"/>
              <a:t>Keep the volume of data meaningful but manageable</a:t>
            </a:r>
          </a:p>
        </p:txBody>
      </p:sp>
    </p:spTree>
    <p:extLst>
      <p:ext uri="{BB962C8B-B14F-4D97-AF65-F5344CB8AC3E}">
        <p14:creationId xmlns:p14="http://schemas.microsoft.com/office/powerpoint/2010/main" val="3110954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graphicFrame>
        <p:nvGraphicFramePr>
          <p:cNvPr id="7" name="Tableau 6">
            <a:extLst>
              <a:ext uri="{FF2B5EF4-FFF2-40B4-BE49-F238E27FC236}">
                <a16:creationId xmlns:a16="http://schemas.microsoft.com/office/drawing/2014/main" id="{CC065184-1A35-BB4D-8D39-D0B1190AEA33}"/>
              </a:ext>
            </a:extLst>
          </p:cNvPr>
          <p:cNvGraphicFramePr>
            <a:graphicFrameLocks noGrp="1"/>
          </p:cNvGraphicFramePr>
          <p:nvPr>
            <p:extLst>
              <p:ext uri="{D42A27DB-BD31-4B8C-83A1-F6EECF244321}">
                <p14:modId xmlns:p14="http://schemas.microsoft.com/office/powerpoint/2010/main" val="1968487437"/>
              </p:ext>
            </p:extLst>
          </p:nvPr>
        </p:nvGraphicFramePr>
        <p:xfrm>
          <a:off x="857250" y="1378025"/>
          <a:ext cx="7658100" cy="3253698"/>
        </p:xfrm>
        <a:graphic>
          <a:graphicData uri="http://schemas.openxmlformats.org/drawingml/2006/table">
            <a:tbl>
              <a:tblPr firstRow="1" firstCol="1" bandRow="1"/>
              <a:tblGrid>
                <a:gridCol w="1756407">
                  <a:extLst>
                    <a:ext uri="{9D8B030D-6E8A-4147-A177-3AD203B41FA5}">
                      <a16:colId xmlns:a16="http://schemas.microsoft.com/office/drawing/2014/main" val="939073839"/>
                    </a:ext>
                  </a:extLst>
                </a:gridCol>
                <a:gridCol w="2934138">
                  <a:extLst>
                    <a:ext uri="{9D8B030D-6E8A-4147-A177-3AD203B41FA5}">
                      <a16:colId xmlns:a16="http://schemas.microsoft.com/office/drawing/2014/main" val="3305015929"/>
                    </a:ext>
                  </a:extLst>
                </a:gridCol>
                <a:gridCol w="2967555">
                  <a:extLst>
                    <a:ext uri="{9D8B030D-6E8A-4147-A177-3AD203B41FA5}">
                      <a16:colId xmlns:a16="http://schemas.microsoft.com/office/drawing/2014/main" val="178770944"/>
                    </a:ext>
                  </a:extLst>
                </a:gridCol>
              </a:tblGrid>
              <a:tr h="300804">
                <a:tc>
                  <a:txBody>
                    <a:bodyPr/>
                    <a:lstStyle/>
                    <a:p>
                      <a:r>
                        <a:rPr lang="en-GB" sz="1600" b="1">
                          <a:effectLst/>
                          <a:latin typeface="Calibri" panose="020F0502020204030204" pitchFamily="34" charset="0"/>
                          <a:ea typeface="OpenSans-Light" panose="020B0606030504020204" pitchFamily="34" charset="0"/>
                          <a:cs typeface="Arial" panose="020B0604020202020204" pitchFamily="34" charset="0"/>
                        </a:rPr>
                        <a:t> </a:t>
                      </a:r>
                      <a:endParaRPr lang="fr-FR" sz="1600">
                        <a:effectLst/>
                        <a:latin typeface="OpenSans-Light" panose="020B06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tcPr>
                </a:tc>
                <a:tc>
                  <a:txBody>
                    <a:bodyPr/>
                    <a:lstStyle/>
                    <a:p>
                      <a:r>
                        <a:rPr lang="en-US" sz="1100" b="1">
                          <a:solidFill>
                            <a:srgbClr val="FFFFFF"/>
                          </a:solidFill>
                          <a:effectLst/>
                          <a:latin typeface="Montserrat SemiBold" pitchFamily="2" charset="77"/>
                          <a:ea typeface="OpenSans-Light" panose="020B0606030504020204" pitchFamily="34" charset="0"/>
                          <a:cs typeface="Open Sans" panose="020B0606030504020204" pitchFamily="34" charset="0"/>
                        </a:rPr>
                        <a:t>Open feedback</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en-US" sz="1100" b="1">
                          <a:solidFill>
                            <a:srgbClr val="FFFFFF"/>
                          </a:solidFill>
                          <a:effectLst/>
                          <a:latin typeface="Montserrat SemiBold" pitchFamily="2" charset="77"/>
                          <a:ea typeface="OpenSans-Light" panose="020B0606030504020204" pitchFamily="34" charset="0"/>
                          <a:cs typeface="Open Sans" panose="020B0606030504020204" pitchFamily="34" charset="0"/>
                        </a:rPr>
                        <a:t>Structured feedback</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8580" marR="68580" marT="36195" marB="36195">
                    <a:lnL w="6350" cap="flat" cmpd="sng" algn="ctr">
                      <a:no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extLst>
                  <a:ext uri="{0D108BD9-81ED-4DB2-BD59-A6C34878D82A}">
                    <a16:rowId xmlns:a16="http://schemas.microsoft.com/office/drawing/2014/main" val="4269426659"/>
                  </a:ext>
                </a:extLst>
              </a:tr>
              <a:tr h="396298">
                <a:tc>
                  <a:txBody>
                    <a:bodyPr/>
                    <a:lstStyle/>
                    <a:p>
                      <a:r>
                        <a:rPr lang="en-GB" sz="1050">
                          <a:solidFill>
                            <a:srgbClr val="204669"/>
                          </a:solidFill>
                          <a:effectLst/>
                          <a:latin typeface="Open Sans Light" panose="020B0306030504020204" pitchFamily="34" charset="0"/>
                          <a:ea typeface="OpenSans-Light" panose="020B0606030504020204" pitchFamily="34" charset="0"/>
                          <a:cs typeface="Arial" panose="020B0604020202020204" pitchFamily="34" charset="0"/>
                        </a:rPr>
                        <a:t>General description:</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tcPr>
                </a:tc>
                <a:tc>
                  <a:txBody>
                    <a:bodyPr/>
                    <a:lstStyle/>
                    <a:p>
                      <a:r>
                        <a:rPr lang="en-GB" sz="1050">
                          <a:effectLst/>
                          <a:latin typeface="Open Sans Light" panose="020B0306030504020204" pitchFamily="34" charset="0"/>
                          <a:ea typeface="OpenSans-Light" panose="020B0606030504020204" pitchFamily="34" charset="0"/>
                          <a:cs typeface="Arial" panose="020B0604020202020204" pitchFamily="34" charset="0"/>
                        </a:rPr>
                        <a:t>Listening to feedback from communities about community priorities</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tcPr>
                </a:tc>
                <a:tc>
                  <a:txBody>
                    <a:bodyPr/>
                    <a:lstStyle/>
                    <a:p>
                      <a:r>
                        <a:rPr lang="en-GB" sz="1050">
                          <a:effectLst/>
                          <a:latin typeface="Open Sans Light" panose="020B0306030504020204" pitchFamily="34" charset="0"/>
                          <a:ea typeface="OpenSans-Light" panose="020B0606030504020204" pitchFamily="34" charset="0"/>
                          <a:cs typeface="Arial" panose="020B0604020202020204" pitchFamily="34" charset="0"/>
                        </a:rPr>
                        <a:t>Actively soliciting feedback from communities about specific topics</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74068623"/>
                  </a:ext>
                </a:extLst>
              </a:tr>
              <a:tr h="243508">
                <a:tc>
                  <a:txBody>
                    <a:bodyPr/>
                    <a:lstStyle/>
                    <a:p>
                      <a:r>
                        <a:rPr lang="en-GB" sz="1050">
                          <a:solidFill>
                            <a:srgbClr val="204669"/>
                          </a:solidFill>
                          <a:effectLst/>
                          <a:latin typeface="Open Sans Light" panose="020B0306030504020204" pitchFamily="34" charset="0"/>
                          <a:ea typeface="OpenSans-Light" panose="020B0606030504020204" pitchFamily="34" charset="0"/>
                          <a:cs typeface="Arial" panose="020B0604020202020204" pitchFamily="34" charset="0"/>
                        </a:rPr>
                        <a:t>Feedback shared:</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r>
                        <a:rPr lang="en-GB"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Formally and informally</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r>
                        <a:rPr lang="en-GB"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Formally</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extLst>
                  <a:ext uri="{0D108BD9-81ED-4DB2-BD59-A6C34878D82A}">
                    <a16:rowId xmlns:a16="http://schemas.microsoft.com/office/drawing/2014/main" val="823765690"/>
                  </a:ext>
                </a:extLst>
              </a:tr>
              <a:tr h="701878">
                <a:tc>
                  <a:txBody>
                    <a:bodyPr/>
                    <a:lstStyle/>
                    <a:p>
                      <a:r>
                        <a:rPr lang="en-GB" sz="1050">
                          <a:solidFill>
                            <a:srgbClr val="204669"/>
                          </a:solidFill>
                          <a:effectLst/>
                          <a:latin typeface="Open Sans Light" panose="020B0306030504020204" pitchFamily="34" charset="0"/>
                          <a:ea typeface="OpenSans-Light" panose="020B0606030504020204" pitchFamily="34" charset="0"/>
                          <a:cs typeface="Arial" panose="020B0604020202020204" pitchFamily="34" charset="0"/>
                        </a:rPr>
                        <a:t>Channels and activities for collecting this kind of feedback:</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tcPr>
                </a:tc>
                <a:tc>
                  <a:txBody>
                    <a:bodyPr/>
                    <a:lstStyle/>
                    <a:p>
                      <a:r>
                        <a:rPr lang="en-GB" sz="1050">
                          <a:effectLst/>
                          <a:latin typeface="Open Sans Light" panose="020B0306030504020204" pitchFamily="34" charset="0"/>
                          <a:ea typeface="OpenSans-Light" panose="020B0606030504020204" pitchFamily="34" charset="0"/>
                          <a:cs typeface="Arial" panose="020B0604020202020204" pitchFamily="34" charset="0"/>
                        </a:rPr>
                        <a:t>Community meetings, interactive radio shows, hotlines, discussions after community events, informal conversations during daily activities, etc.</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tcPr>
                </a:tc>
                <a:tc>
                  <a:txBody>
                    <a:bodyPr/>
                    <a:lstStyle/>
                    <a:p>
                      <a:r>
                        <a:rPr lang="en-GB" sz="1050">
                          <a:effectLst/>
                          <a:latin typeface="Open Sans Light" panose="020B0306030504020204" pitchFamily="34" charset="0"/>
                          <a:ea typeface="OpenSans-Light" panose="020B0606030504020204" pitchFamily="34" charset="0"/>
                          <a:cs typeface="Arial" panose="020B0604020202020204" pitchFamily="34" charset="0"/>
                        </a:rPr>
                        <a:t>Perception or Knowledge, Attitude and Practices (KAP) surveys, focus group discussions, key informant interviews, social media polls, etc.</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4155593931"/>
                  </a:ext>
                </a:extLst>
              </a:tr>
              <a:tr h="396298">
                <a:tc>
                  <a:txBody>
                    <a:bodyPr/>
                    <a:lstStyle/>
                    <a:p>
                      <a:r>
                        <a:rPr lang="en-GB" sz="1050">
                          <a:solidFill>
                            <a:srgbClr val="204669"/>
                          </a:solidFill>
                          <a:effectLst/>
                          <a:latin typeface="Open Sans Light" panose="020B0306030504020204" pitchFamily="34" charset="0"/>
                          <a:ea typeface="OpenSans-Light" panose="020B0606030504020204" pitchFamily="34" charset="0"/>
                          <a:cs typeface="Arial" panose="020B0604020202020204" pitchFamily="34" charset="0"/>
                        </a:rPr>
                        <a:t>Topics covered:</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r>
                        <a:rPr lang="en-GB"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Any topic the community wants to comment on</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r>
                        <a:rPr lang="en-GB"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Topics pre-determined by aid organization</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extLst>
                  <a:ext uri="{0D108BD9-81ED-4DB2-BD59-A6C34878D82A}">
                    <a16:rowId xmlns:a16="http://schemas.microsoft.com/office/drawing/2014/main" val="3426591997"/>
                  </a:ext>
                </a:extLst>
              </a:tr>
              <a:tr h="396298">
                <a:tc>
                  <a:txBody>
                    <a:bodyPr/>
                    <a:lstStyle/>
                    <a:p>
                      <a:r>
                        <a:rPr lang="en-GB" sz="1050">
                          <a:solidFill>
                            <a:srgbClr val="204669"/>
                          </a:solidFill>
                          <a:effectLst/>
                          <a:latin typeface="Open Sans Light" panose="020B0306030504020204" pitchFamily="34" charset="0"/>
                          <a:ea typeface="OpenSans-Light" panose="020B0606030504020204" pitchFamily="34" charset="0"/>
                          <a:cs typeface="Arial" panose="020B0604020202020204" pitchFamily="34" charset="0"/>
                        </a:rPr>
                        <a:t>Timing:</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tcPr>
                </a:tc>
                <a:tc>
                  <a:txBody>
                    <a:bodyPr/>
                    <a:lstStyle/>
                    <a:p>
                      <a:r>
                        <a:rPr lang="en-GB" sz="1050" dirty="0">
                          <a:effectLst/>
                          <a:latin typeface="Open Sans Light" panose="020B0306030504020204" pitchFamily="34" charset="0"/>
                          <a:ea typeface="OpenSans-Light" panose="020B0606030504020204" pitchFamily="34" charset="0"/>
                          <a:cs typeface="Arial" panose="020B0604020202020204" pitchFamily="34" charset="0"/>
                        </a:rPr>
                        <a:t>Open and varied, whenever community members want to share</a:t>
                      </a:r>
                      <a:endParaRPr lang="fr-FR" sz="1100" dirty="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tcPr>
                </a:tc>
                <a:tc>
                  <a:txBody>
                    <a:bodyPr/>
                    <a:lstStyle/>
                    <a:p>
                      <a:r>
                        <a:rPr lang="en-GB" sz="1050">
                          <a:effectLst/>
                          <a:latin typeface="Open Sans Light" panose="020B0306030504020204" pitchFamily="34" charset="0"/>
                          <a:ea typeface="OpenSans-Light" panose="020B0606030504020204" pitchFamily="34" charset="0"/>
                          <a:cs typeface="Arial" panose="020B0604020202020204" pitchFamily="34" charset="0"/>
                        </a:rPr>
                        <a:t>Specific times pre-determined by aid organization</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2504653010"/>
                  </a:ext>
                </a:extLst>
              </a:tr>
              <a:tr h="396298">
                <a:tc>
                  <a:txBody>
                    <a:bodyPr/>
                    <a:lstStyle/>
                    <a:p>
                      <a:r>
                        <a:rPr lang="en-GB" sz="1050">
                          <a:solidFill>
                            <a:srgbClr val="204669"/>
                          </a:solidFill>
                          <a:effectLst/>
                          <a:latin typeface="Open Sans Light" panose="020B0306030504020204" pitchFamily="34" charset="0"/>
                          <a:ea typeface="OpenSans-Light" panose="020B0606030504020204" pitchFamily="34" charset="0"/>
                          <a:cs typeface="Arial" panose="020B0604020202020204" pitchFamily="34" charset="0"/>
                        </a:rPr>
                        <a:t>Type of data generated by feedback:</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r>
                        <a:rPr lang="en-GB"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Qualitative data</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r>
                        <a:rPr lang="en-GB"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Qualitative data and/or quantitative data</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extLst>
                  <a:ext uri="{0D108BD9-81ED-4DB2-BD59-A6C34878D82A}">
                    <a16:rowId xmlns:a16="http://schemas.microsoft.com/office/drawing/2014/main" val="1802839245"/>
                  </a:ext>
                </a:extLst>
              </a:tr>
              <a:tr h="396298">
                <a:tc>
                  <a:txBody>
                    <a:bodyPr/>
                    <a:lstStyle/>
                    <a:p>
                      <a:r>
                        <a:rPr lang="en-GB" sz="1050">
                          <a:solidFill>
                            <a:srgbClr val="204669"/>
                          </a:solidFill>
                          <a:effectLst/>
                          <a:latin typeface="Open Sans Light" panose="020B0306030504020204" pitchFamily="34" charset="0"/>
                          <a:ea typeface="OpenSans-Light" panose="020B0606030504020204" pitchFamily="34" charset="0"/>
                          <a:cs typeface="Arial" panose="020B0604020202020204" pitchFamily="34" charset="0"/>
                        </a:rPr>
                        <a:t>Useful for:</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r>
                        <a:rPr lang="en-GB"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Understanding the thoughts and priorities of communities in real-time</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r>
                        <a:rPr lang="en-GB" sz="1050" dirty="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Answering specific questions that can help to design programs, activities, and strategies</a:t>
                      </a:r>
                      <a:endParaRPr lang="fr-FR" sz="1100" dirty="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36195" marB="3619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extLst>
                  <a:ext uri="{0D108BD9-81ED-4DB2-BD59-A6C34878D82A}">
                    <a16:rowId xmlns:a16="http://schemas.microsoft.com/office/drawing/2014/main" val="543657914"/>
                  </a:ext>
                </a:extLst>
              </a:tr>
            </a:tbl>
          </a:graphicData>
        </a:graphic>
      </p:graphicFrame>
      <p:sp>
        <p:nvSpPr>
          <p:cNvPr id="5" name="Espace réservé du contenu 2">
            <a:extLst>
              <a:ext uri="{FF2B5EF4-FFF2-40B4-BE49-F238E27FC236}">
                <a16:creationId xmlns:a16="http://schemas.microsoft.com/office/drawing/2014/main" id="{8FD923BF-855B-C546-B4BD-0CD85AB77A13}"/>
              </a:ext>
            </a:extLst>
          </p:cNvPr>
          <p:cNvSpPr txBox="1">
            <a:spLocks/>
          </p:cNvSpPr>
          <p:nvPr/>
        </p:nvSpPr>
        <p:spPr>
          <a:xfrm>
            <a:off x="764221" y="4766179"/>
            <a:ext cx="1210541" cy="563490"/>
          </a:xfrm>
          <a:prstGeom prst="rect">
            <a:avLst/>
          </a:prstGeom>
        </p:spPr>
        <p:txBody>
          <a:bodyPr vert="horz" lIns="91440" tIns="45720" rIns="91440" bIns="45720" rtlCol="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fr-FR" i="1" dirty="0" err="1"/>
              <a:t>See</a:t>
            </a:r>
            <a:r>
              <a:rPr lang="fr-FR" i="1" dirty="0"/>
              <a:t> </a:t>
            </a:r>
            <a:r>
              <a:rPr lang="fr-FR" b="1" i="1" dirty="0" err="1">
                <a:solidFill>
                  <a:srgbClr val="002060"/>
                </a:solidFill>
              </a:rPr>
              <a:t>Handout</a:t>
            </a:r>
            <a:r>
              <a:rPr lang="fr-FR" b="1" i="1" dirty="0">
                <a:solidFill>
                  <a:srgbClr val="002060"/>
                </a:solidFill>
              </a:rPr>
              <a:t> 3</a:t>
            </a:r>
          </a:p>
        </p:txBody>
      </p:sp>
    </p:spTree>
    <p:extLst>
      <p:ext uri="{BB962C8B-B14F-4D97-AF65-F5344CB8AC3E}">
        <p14:creationId xmlns:p14="http://schemas.microsoft.com/office/powerpoint/2010/main" val="2123784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524741" y="1369219"/>
            <a:ext cx="5657849" cy="3098872"/>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4. How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will</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you</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document the feedback? Design data collection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tools</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and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processes</a:t>
            </a:r>
            <a:endPar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227013" lvl="0" indent="-155575"/>
            <a:r>
              <a:rPr lang="en-US" dirty="0"/>
              <a:t>Understand your sample and how different groups are included in your feedback dataset.</a:t>
            </a:r>
          </a:p>
          <a:p>
            <a:pPr marL="227013" lvl="0" indent="-155575"/>
            <a:r>
              <a:rPr lang="en-US" dirty="0"/>
              <a:t>Create data management and collection tools.</a:t>
            </a:r>
          </a:p>
          <a:p>
            <a:pPr marL="227013" lvl="0" indent="-155575"/>
            <a:r>
              <a:rPr lang="en-US" dirty="0"/>
              <a:t>Test these tools with your data collectors and with community members. </a:t>
            </a:r>
            <a:br>
              <a:rPr lang="en-US" dirty="0"/>
            </a:br>
            <a:r>
              <a:rPr lang="en-US" dirty="0"/>
              <a:t>Ask how easy these tools are to use and understand.</a:t>
            </a:r>
          </a:p>
          <a:p>
            <a:pPr marL="227013" lvl="0" indent="-155575"/>
            <a:r>
              <a:rPr lang="en-US" dirty="0"/>
              <a:t>Develop your sampling strategy.</a:t>
            </a:r>
          </a:p>
          <a:p>
            <a:pPr marL="227013" lvl="0" indent="-155575"/>
            <a:r>
              <a:rPr lang="en-US" dirty="0"/>
              <a:t>Document standard operating procedures that give instructions for each of the data collection and management tools, including roles, responsibilities, and timeframes.</a:t>
            </a:r>
          </a:p>
          <a:p>
            <a:pPr marL="227013" lvl="0" indent="-155575"/>
            <a:r>
              <a:rPr lang="en-US" dirty="0"/>
              <a:t>Test your processes for handling sensitive data</a:t>
            </a:r>
          </a:p>
        </p:txBody>
      </p:sp>
    </p:spTree>
    <p:extLst>
      <p:ext uri="{BB962C8B-B14F-4D97-AF65-F5344CB8AC3E}">
        <p14:creationId xmlns:p14="http://schemas.microsoft.com/office/powerpoint/2010/main" val="1614713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294166" cy="3263504"/>
          </a:xfrm>
        </p:spPr>
        <p:txBody>
          <a:bodyPr/>
          <a:lstStyle/>
          <a:p>
            <a:pPr marL="0" indent="0">
              <a:buNone/>
            </a:pPr>
            <a:r>
              <a:rPr lang="en-US" dirty="0"/>
              <a:t>Explore the following community feedback data collection and management tools. </a:t>
            </a:r>
          </a:p>
          <a:p>
            <a:endParaRPr lang="en-US" dirty="0"/>
          </a:p>
          <a:p>
            <a:pPr marL="457200" indent="-271463">
              <a:buFont typeface="+mj-lt"/>
              <a:buAutoNum type="arabicPeriod"/>
            </a:pPr>
            <a:r>
              <a:rPr lang="en-US" dirty="0"/>
              <a:t>Example form for recording open community feedback on paper </a:t>
            </a:r>
          </a:p>
          <a:p>
            <a:pPr marL="457200" indent="-271463">
              <a:buFont typeface="+mj-lt"/>
              <a:buAutoNum type="arabicPeriod"/>
            </a:pPr>
            <a:r>
              <a:rPr lang="en-US" dirty="0"/>
              <a:t>Example form for recording open community feedback using a </a:t>
            </a:r>
            <a:r>
              <a:rPr lang="en-US" dirty="0" err="1"/>
              <a:t>KoBo</a:t>
            </a:r>
            <a:r>
              <a:rPr lang="en-US" dirty="0"/>
              <a:t> survey</a:t>
            </a:r>
          </a:p>
          <a:p>
            <a:pPr marL="457200" indent="-271463">
              <a:buFont typeface="+mj-lt"/>
              <a:buAutoNum type="arabicPeriod"/>
            </a:pPr>
            <a:r>
              <a:rPr lang="en-US" dirty="0"/>
              <a:t>Example Excel logbook for community feedback</a:t>
            </a:r>
          </a:p>
          <a:p>
            <a:pPr marL="457200" indent="-271463">
              <a:buFont typeface="+mj-lt"/>
              <a:buAutoNum type="arabicPeriod"/>
            </a:pPr>
            <a:r>
              <a:rPr lang="en-US" dirty="0"/>
              <a:t>Example perception survey in Kobo</a:t>
            </a: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396600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524741" y="1369219"/>
            <a:ext cx="5657849" cy="3098872"/>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5.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Map</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and design information flows</a:t>
            </a:r>
          </a:p>
          <a:p>
            <a:pPr marL="227013" lvl="0" indent="-155575"/>
            <a:r>
              <a:rPr lang="en-US" dirty="0"/>
              <a:t>This is important to set expectations and to avoid harming communities</a:t>
            </a:r>
          </a:p>
          <a:p>
            <a:pPr marL="227013" lvl="0" indent="-155575"/>
            <a:r>
              <a:rPr lang="en-US" dirty="0"/>
              <a:t>Consider:</a:t>
            </a:r>
          </a:p>
          <a:p>
            <a:pPr marL="401638" lvl="0" indent="-174625">
              <a:buClr>
                <a:srgbClr val="2F9C67"/>
              </a:buClr>
              <a:buSzPct val="70000"/>
              <a:buFont typeface="Wingdings" pitchFamily="2" charset="2"/>
              <a:buChar char="Ø"/>
            </a:pPr>
            <a:r>
              <a:rPr lang="en-US" dirty="0"/>
              <a:t>Where information gets stuck</a:t>
            </a:r>
          </a:p>
          <a:p>
            <a:pPr marL="401638" lvl="0" indent="-174625">
              <a:buClr>
                <a:srgbClr val="2F9C67"/>
              </a:buClr>
              <a:buSzPct val="70000"/>
              <a:buFont typeface="Wingdings" pitchFamily="2" charset="2"/>
              <a:buChar char="Ø"/>
            </a:pPr>
            <a:r>
              <a:rPr lang="en-US" dirty="0"/>
              <a:t>Closing the loop</a:t>
            </a:r>
          </a:p>
          <a:p>
            <a:pPr marL="401638" lvl="0" indent="-174625">
              <a:buClr>
                <a:srgbClr val="2F9C67"/>
              </a:buClr>
              <a:buSzPct val="70000"/>
              <a:buFont typeface="Wingdings" pitchFamily="2" charset="2"/>
              <a:buChar char="Ø"/>
            </a:pPr>
            <a:r>
              <a:rPr lang="en-US" dirty="0"/>
              <a:t>Sensitivity and criticality</a:t>
            </a:r>
          </a:p>
        </p:txBody>
      </p:sp>
    </p:spTree>
    <p:extLst>
      <p:ext uri="{BB962C8B-B14F-4D97-AF65-F5344CB8AC3E}">
        <p14:creationId xmlns:p14="http://schemas.microsoft.com/office/powerpoint/2010/main" val="3688363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524742" y="1369219"/>
            <a:ext cx="1958686" cy="3098872"/>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6.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Agree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on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roles</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responsibilities</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and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timeframes</a:t>
            </a:r>
            <a:endPar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Diagram 9">
            <a:extLst>
              <a:ext uri="{FF2B5EF4-FFF2-40B4-BE49-F238E27FC236}">
                <a16:creationId xmlns:a16="http://schemas.microsoft.com/office/drawing/2014/main" id="{3E7249C4-3509-E549-8254-CE29406658FF}"/>
              </a:ext>
            </a:extLst>
          </p:cNvPr>
          <p:cNvGraphicFramePr/>
          <p:nvPr>
            <p:extLst>
              <p:ext uri="{D42A27DB-BD31-4B8C-83A1-F6EECF244321}">
                <p14:modId xmlns:p14="http://schemas.microsoft.com/office/powerpoint/2010/main" val="1378719474"/>
              </p:ext>
            </p:extLst>
          </p:nvPr>
        </p:nvGraphicFramePr>
        <p:xfrm>
          <a:off x="1835728" y="1424402"/>
          <a:ext cx="6365297" cy="318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847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524741" y="1369219"/>
            <a:ext cx="5657849" cy="3098872"/>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7.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Identify</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resources</a:t>
            </a:r>
            <a:endPar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227013" lvl="0" indent="-155575"/>
            <a:r>
              <a:rPr lang="en-US" dirty="0"/>
              <a:t>Your team and its diversity</a:t>
            </a:r>
          </a:p>
          <a:p>
            <a:pPr marL="227013" lvl="0" indent="-155575"/>
            <a:r>
              <a:rPr lang="en-US" dirty="0"/>
              <a:t>Materials or tools</a:t>
            </a:r>
          </a:p>
          <a:p>
            <a:pPr marL="227013" lvl="0" indent="-155575"/>
            <a:r>
              <a:rPr lang="en-US" dirty="0"/>
              <a:t>Expertise and training</a:t>
            </a:r>
          </a:p>
          <a:p>
            <a:pPr marL="227013" lvl="0" indent="-155575"/>
            <a:r>
              <a:rPr lang="en-US" dirty="0"/>
              <a:t>Budgets</a:t>
            </a:r>
          </a:p>
          <a:p>
            <a:pPr marL="227013" lvl="0" indent="-155575"/>
            <a:endParaRPr lang="en-US" dirty="0"/>
          </a:p>
          <a:p>
            <a:pPr marL="185738" indent="-134938">
              <a:buNone/>
            </a:pPr>
            <a:r>
              <a:rPr lang="en-US" i="1" dirty="0"/>
              <a:t>* Dedicate at least one staff member to drive and manage all stages and steps of the process. </a:t>
            </a:r>
          </a:p>
          <a:p>
            <a:pPr marL="227013" lvl="0" indent="-155575"/>
            <a:endParaRPr lang="en-US" dirty="0"/>
          </a:p>
        </p:txBody>
      </p:sp>
    </p:spTree>
    <p:extLst>
      <p:ext uri="{BB962C8B-B14F-4D97-AF65-F5344CB8AC3E}">
        <p14:creationId xmlns:p14="http://schemas.microsoft.com/office/powerpoint/2010/main" val="4027137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524741" y="1369219"/>
            <a:ext cx="5657849" cy="3098872"/>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8. Train and brief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your</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team </a:t>
            </a:r>
          </a:p>
          <a:p>
            <a:pPr marL="227013" lvl="0" indent="-155575"/>
            <a:r>
              <a:rPr lang="en-US" dirty="0"/>
              <a:t>How the feedback mechanism works and their role</a:t>
            </a:r>
          </a:p>
          <a:p>
            <a:pPr marL="401638" lvl="0" indent="-174625">
              <a:buClr>
                <a:srgbClr val="2F9C67"/>
              </a:buClr>
              <a:buSzPct val="70000"/>
              <a:buFont typeface="Wingdings" pitchFamily="2" charset="2"/>
              <a:buChar char="Ø"/>
            </a:pPr>
            <a:r>
              <a:rPr lang="en-US" dirty="0"/>
              <a:t>Including answering community questions and how to flag critical/sensitive feedback</a:t>
            </a:r>
          </a:p>
          <a:p>
            <a:pPr marL="227013" lvl="0" indent="-155575"/>
            <a:r>
              <a:rPr lang="en-US" dirty="0"/>
              <a:t>Listening and communication skills</a:t>
            </a:r>
          </a:p>
          <a:p>
            <a:pPr marL="227013" lvl="0" indent="-155575"/>
            <a:r>
              <a:rPr lang="en-US" dirty="0"/>
              <a:t>Qualitative data collection</a:t>
            </a:r>
          </a:p>
          <a:p>
            <a:pPr marL="227013" lvl="0" indent="-155575"/>
            <a:r>
              <a:rPr lang="en-US" dirty="0"/>
              <a:t>Protection and prevention of sexual exploitation and abuse</a:t>
            </a:r>
          </a:p>
          <a:p>
            <a:pPr marL="227013" lvl="0" indent="-155575"/>
            <a:r>
              <a:rPr lang="en-US" dirty="0"/>
              <a:t>Analysis and presentation skills</a:t>
            </a:r>
          </a:p>
          <a:p>
            <a:pPr marL="227013" lvl="0" indent="-155575"/>
            <a:r>
              <a:rPr lang="en-US" dirty="0"/>
              <a:t>Information on the context of the emergency</a:t>
            </a:r>
          </a:p>
          <a:p>
            <a:pPr marL="227013" lvl="0" indent="-155575"/>
            <a:r>
              <a:rPr lang="en-US" dirty="0"/>
              <a:t>Other skills like computer skills</a:t>
            </a:r>
          </a:p>
        </p:txBody>
      </p:sp>
    </p:spTree>
    <p:extLst>
      <p:ext uri="{BB962C8B-B14F-4D97-AF65-F5344CB8AC3E}">
        <p14:creationId xmlns:p14="http://schemas.microsoft.com/office/powerpoint/2010/main" val="2870014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840230"/>
          </a:xfrm>
        </p:spPr>
        <p:txBody>
          <a:bodyPr/>
          <a:lstStyle/>
          <a:p>
            <a:r>
              <a:rPr lang="fr-FR" dirty="0"/>
              <a:t>STAGE 1: Building </a:t>
            </a:r>
            <a:r>
              <a:rPr lang="fr-FR" dirty="0" err="1"/>
              <a:t>your</a:t>
            </a:r>
            <a:r>
              <a:rPr lang="fr-FR" dirty="0"/>
              <a:t> </a:t>
            </a:r>
            <a:r>
              <a:rPr lang="fr-FR" dirty="0" err="1"/>
              <a:t>community</a:t>
            </a:r>
            <a:r>
              <a:rPr lang="fr-FR" dirty="0"/>
              <a:t> </a:t>
            </a:r>
            <a:br>
              <a:rPr lang="fr-FR" dirty="0"/>
            </a:br>
            <a:r>
              <a:rPr lang="fr-FR" dirty="0"/>
              <a:t>feedback </a:t>
            </a:r>
            <a:r>
              <a:rPr lang="fr-FR" dirty="0" err="1"/>
              <a:t>mechanism</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524741" y="1369219"/>
            <a:ext cx="5657849" cy="3098872"/>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9. Promote and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advertise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your</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feedback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mechanism</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 </a:t>
            </a:r>
            <a:r>
              <a:rPr lang="en-US" dirty="0"/>
              <a:t>Promote within your </a:t>
            </a:r>
            <a:r>
              <a:rPr lang="en-US" dirty="0" err="1"/>
              <a:t>organisation</a:t>
            </a:r>
            <a:r>
              <a:rPr lang="en-US" dirty="0"/>
              <a:t> and within the community</a:t>
            </a:r>
            <a:endPar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t>Key messages can include:</a:t>
            </a:r>
          </a:p>
          <a:p>
            <a:r>
              <a:rPr lang="en-US" dirty="0"/>
              <a:t>Communities have a right to give feedback</a:t>
            </a:r>
          </a:p>
          <a:p>
            <a:r>
              <a:rPr lang="en-US" dirty="0"/>
              <a:t>Positive, neutral and negative feedback are welcome since they help organisations improve</a:t>
            </a:r>
          </a:p>
          <a:p>
            <a:r>
              <a:rPr lang="en-US" dirty="0"/>
              <a:t>There will be no foreseen negative consequences if people complain</a:t>
            </a:r>
          </a:p>
          <a:p>
            <a:r>
              <a:rPr lang="en-US" dirty="0"/>
              <a:t>(Based on the design of your feedback mechanism) Where responses will be shared, and the timeframe for sharing responses (closing the loop)</a:t>
            </a:r>
          </a:p>
          <a:p>
            <a:r>
              <a:rPr lang="en-US" dirty="0"/>
              <a:t>Sensitive or serious complaints will be handled safety and confidentially</a:t>
            </a:r>
          </a:p>
        </p:txBody>
      </p:sp>
    </p:spTree>
    <p:extLst>
      <p:ext uri="{BB962C8B-B14F-4D97-AF65-F5344CB8AC3E}">
        <p14:creationId xmlns:p14="http://schemas.microsoft.com/office/powerpoint/2010/main" val="390658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341632"/>
          </a:xfrm>
        </p:spPr>
        <p:txBody>
          <a:bodyPr/>
          <a:lstStyle/>
          <a:p>
            <a:r>
              <a:rPr lang="fr-FR" dirty="0"/>
              <a:t>STAGE 2: </a:t>
            </a:r>
            <a:r>
              <a:rPr lang="fr-FR" dirty="0" err="1"/>
              <a:t>Collecting</a:t>
            </a:r>
            <a:r>
              <a:rPr lang="fr-FR" dirty="0"/>
              <a:t> </a:t>
            </a:r>
            <a:r>
              <a:rPr lang="fr-FR" dirty="0" err="1"/>
              <a:t>community</a:t>
            </a:r>
            <a:r>
              <a:rPr lang="fr-FR" dirty="0"/>
              <a:t> feedback </a:t>
            </a:r>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p:txBody>
          <a:bodyPr>
            <a:normAutofit/>
          </a:bodyPr>
          <a:lstStyle/>
          <a:p>
            <a:r>
              <a:rPr lang="en-US" dirty="0"/>
              <a:t>Listen to and acknowledge community members (see </a:t>
            </a:r>
            <a:r>
              <a:rPr lang="en-US" b="1" dirty="0">
                <a:solidFill>
                  <a:srgbClr val="002060"/>
                </a:solidFill>
              </a:rPr>
              <a:t>Handout 4</a:t>
            </a:r>
            <a:r>
              <a:rPr lang="en-US" dirty="0"/>
              <a:t>)</a:t>
            </a:r>
          </a:p>
          <a:p>
            <a:r>
              <a:rPr lang="en-US" dirty="0"/>
              <a:t>Ensure informed consent before collecting any information</a:t>
            </a:r>
          </a:p>
          <a:p>
            <a:r>
              <a:rPr lang="en-US" dirty="0"/>
              <a:t>Use the tools you developed in stage 1, step 4</a:t>
            </a:r>
          </a:p>
          <a:p>
            <a:r>
              <a:rPr lang="en-US" dirty="0"/>
              <a:t>Give an initial response to feedback</a:t>
            </a:r>
          </a:p>
          <a:p>
            <a:endParaRPr lang="en-US" dirty="0"/>
          </a:p>
          <a:p>
            <a:pPr marL="185738" indent="-93663">
              <a:buNone/>
            </a:pPr>
            <a:r>
              <a:rPr lang="en-US" i="1" dirty="0"/>
              <a:t>* Revisit Session 4.4 on qualitative data collection (e.g. key informant interviews) for some best practices on collecting community feedback.</a:t>
            </a:r>
          </a:p>
        </p:txBody>
      </p:sp>
    </p:spTree>
    <p:extLst>
      <p:ext uri="{BB962C8B-B14F-4D97-AF65-F5344CB8AC3E}">
        <p14:creationId xmlns:p14="http://schemas.microsoft.com/office/powerpoint/2010/main" val="121807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6359978" cy="3263504"/>
          </a:xfrm>
        </p:spPr>
        <p:txBody>
          <a:bodyPr>
            <a:normAutofit/>
          </a:bodyPr>
          <a:lstStyle/>
          <a:p>
            <a:r>
              <a:rPr lang="fr-FR" dirty="0"/>
              <a:t>Community feedback </a:t>
            </a:r>
            <a:r>
              <a:rPr lang="fr-FR" dirty="0" err="1"/>
              <a:t>is</a:t>
            </a:r>
            <a:r>
              <a:rPr lang="fr-FR" dirty="0"/>
              <a:t> </a:t>
            </a:r>
            <a:r>
              <a:rPr lang="fr-FR" dirty="0" err="1"/>
              <a:t>simply</a:t>
            </a:r>
            <a:r>
              <a:rPr lang="fr-FR" dirty="0"/>
              <a:t> </a:t>
            </a:r>
            <a:r>
              <a:rPr lang="fr-FR" dirty="0" err="1"/>
              <a:t>any</a:t>
            </a:r>
            <a:r>
              <a:rPr lang="fr-FR" dirty="0"/>
              <a:t> information </a:t>
            </a:r>
            <a:r>
              <a:rPr lang="fr-FR" dirty="0" err="1"/>
              <a:t>shared</a:t>
            </a:r>
            <a:r>
              <a:rPr lang="fr-FR" dirty="0"/>
              <a:t> by </a:t>
            </a:r>
            <a:r>
              <a:rPr lang="fr-FR" dirty="0" err="1"/>
              <a:t>members</a:t>
            </a:r>
            <a:r>
              <a:rPr lang="fr-FR" dirty="0"/>
              <a:t> of the </a:t>
            </a:r>
            <a:r>
              <a:rPr lang="fr-FR" dirty="0" err="1"/>
              <a:t>community</a:t>
            </a:r>
            <a:r>
              <a:rPr lang="fr-FR" dirty="0"/>
              <a:t> </a:t>
            </a:r>
            <a:r>
              <a:rPr lang="fr-FR" dirty="0" err="1"/>
              <a:t>we</a:t>
            </a:r>
            <a:r>
              <a:rPr lang="fr-FR" dirty="0"/>
              <a:t> are </a:t>
            </a:r>
            <a:r>
              <a:rPr lang="fr-FR" dirty="0" err="1"/>
              <a:t>working</a:t>
            </a:r>
            <a:r>
              <a:rPr lang="fr-FR" dirty="0"/>
              <a:t> for and </a:t>
            </a:r>
            <a:r>
              <a:rPr lang="fr-FR" dirty="0" err="1"/>
              <a:t>interacting</a:t>
            </a:r>
            <a:r>
              <a:rPr lang="fr-FR" dirty="0"/>
              <a:t> </a:t>
            </a:r>
            <a:r>
              <a:rPr lang="fr-FR" dirty="0" err="1"/>
              <a:t>with</a:t>
            </a:r>
            <a:r>
              <a:rPr lang="fr-FR" dirty="0"/>
              <a:t>. A </a:t>
            </a:r>
            <a:r>
              <a:rPr lang="fr-FR" dirty="0" err="1"/>
              <a:t>community</a:t>
            </a:r>
            <a:r>
              <a:rPr lang="fr-FR" dirty="0"/>
              <a:t> feedback </a:t>
            </a:r>
            <a:r>
              <a:rPr lang="fr-FR" dirty="0" err="1"/>
              <a:t>mechanism</a:t>
            </a:r>
            <a:r>
              <a:rPr lang="fr-FR" dirty="0"/>
              <a:t> </a:t>
            </a:r>
            <a:r>
              <a:rPr lang="fr-FR" dirty="0" err="1"/>
              <a:t>is</a:t>
            </a:r>
            <a:r>
              <a:rPr lang="fr-FR" dirty="0"/>
              <a:t> a </a:t>
            </a:r>
            <a:r>
              <a:rPr lang="fr-FR" dirty="0" err="1"/>
              <a:t>way</a:t>
            </a:r>
            <a:r>
              <a:rPr lang="fr-FR" dirty="0"/>
              <a:t> to </a:t>
            </a:r>
            <a:r>
              <a:rPr lang="fr-FR" dirty="0" err="1"/>
              <a:t>systematically</a:t>
            </a:r>
            <a:r>
              <a:rPr lang="fr-FR" dirty="0"/>
              <a:t> and </a:t>
            </a:r>
            <a:r>
              <a:rPr lang="fr-FR" dirty="0" err="1"/>
              <a:t>regularly</a:t>
            </a:r>
            <a:r>
              <a:rPr lang="fr-FR" dirty="0"/>
              <a:t> </a:t>
            </a:r>
            <a:r>
              <a:rPr lang="fr-FR" dirty="0" err="1"/>
              <a:t>listen</a:t>
            </a:r>
            <a:r>
              <a:rPr lang="fr-FR" dirty="0"/>
              <a:t> to and </a:t>
            </a:r>
            <a:r>
              <a:rPr lang="fr-FR" dirty="0" err="1"/>
              <a:t>act</a:t>
            </a:r>
            <a:r>
              <a:rPr lang="fr-FR" dirty="0"/>
              <a:t> on </a:t>
            </a:r>
            <a:r>
              <a:rPr lang="fr-FR" dirty="0" err="1"/>
              <a:t>this</a:t>
            </a:r>
            <a:r>
              <a:rPr lang="fr-FR" dirty="0"/>
              <a:t> feedback.</a:t>
            </a:r>
          </a:p>
          <a:p>
            <a:r>
              <a:rPr lang="fr-FR" dirty="0"/>
              <a:t>Community feedback </a:t>
            </a:r>
            <a:r>
              <a:rPr lang="fr-FR" dirty="0" err="1"/>
              <a:t>mechanisms</a:t>
            </a:r>
            <a:r>
              <a:rPr lang="fr-FR" dirty="0"/>
              <a:t> </a:t>
            </a:r>
            <a:r>
              <a:rPr lang="fr-FR" dirty="0" err="1"/>
              <a:t>function</a:t>
            </a:r>
            <a:r>
              <a:rPr lang="fr-FR" dirty="0"/>
              <a:t> in a cycle. The six stages in the cycle are:</a:t>
            </a:r>
          </a:p>
          <a:p>
            <a:pPr marL="360363" indent="-165100">
              <a:buClr>
                <a:srgbClr val="2F9C67"/>
              </a:buClr>
              <a:buSzPct val="70000"/>
              <a:buFont typeface="Wingdings" pitchFamily="2" charset="2"/>
              <a:buChar char="Ø"/>
            </a:pPr>
            <a:r>
              <a:rPr lang="fr-FR" dirty="0"/>
              <a:t>Building </a:t>
            </a:r>
            <a:r>
              <a:rPr lang="fr-FR" dirty="0" err="1"/>
              <a:t>your</a:t>
            </a:r>
            <a:r>
              <a:rPr lang="fr-FR" dirty="0"/>
              <a:t> feedback </a:t>
            </a:r>
            <a:r>
              <a:rPr lang="fr-FR" dirty="0" err="1"/>
              <a:t>mechanism</a:t>
            </a:r>
            <a:endParaRPr lang="fr-FR" dirty="0"/>
          </a:p>
          <a:p>
            <a:pPr marL="360363" indent="-165100">
              <a:buClr>
                <a:srgbClr val="2F9C67"/>
              </a:buClr>
              <a:buSzPct val="70000"/>
              <a:buFont typeface="Wingdings" pitchFamily="2" charset="2"/>
              <a:buChar char="Ø"/>
            </a:pPr>
            <a:r>
              <a:rPr lang="fr-FR" dirty="0" err="1"/>
              <a:t>Collecting</a:t>
            </a:r>
            <a:r>
              <a:rPr lang="fr-FR" dirty="0"/>
              <a:t> feedback</a:t>
            </a:r>
          </a:p>
          <a:p>
            <a:pPr marL="360363" indent="-165100">
              <a:buClr>
                <a:srgbClr val="2F9C67"/>
              </a:buClr>
              <a:buSzPct val="70000"/>
              <a:buFont typeface="Wingdings" pitchFamily="2" charset="2"/>
              <a:buChar char="Ø"/>
            </a:pPr>
            <a:r>
              <a:rPr lang="fr-FR" dirty="0" err="1"/>
              <a:t>Referral</a:t>
            </a:r>
            <a:r>
              <a:rPr lang="fr-FR" dirty="0"/>
              <a:t> and </a:t>
            </a:r>
            <a:r>
              <a:rPr lang="fr-FR" dirty="0" err="1"/>
              <a:t>analysis</a:t>
            </a:r>
            <a:endParaRPr lang="fr-FR" dirty="0"/>
          </a:p>
          <a:p>
            <a:pPr marL="360363" indent="-165100">
              <a:buClr>
                <a:srgbClr val="2F9C67"/>
              </a:buClr>
              <a:buSzPct val="70000"/>
              <a:buFont typeface="Wingdings" pitchFamily="2" charset="2"/>
              <a:buChar char="Ø"/>
            </a:pPr>
            <a:r>
              <a:rPr lang="fr-FR" dirty="0"/>
              <a:t>Sharing and acting on feedback</a:t>
            </a:r>
          </a:p>
          <a:p>
            <a:pPr marL="360363" indent="-165100">
              <a:buClr>
                <a:srgbClr val="2F9C67"/>
              </a:buClr>
              <a:buSzPct val="70000"/>
              <a:buFont typeface="Wingdings" pitchFamily="2" charset="2"/>
              <a:buChar char="Ø"/>
            </a:pPr>
            <a:r>
              <a:rPr lang="fr-FR" dirty="0" err="1"/>
              <a:t>Closing</a:t>
            </a:r>
            <a:r>
              <a:rPr lang="fr-FR" dirty="0"/>
              <a:t> the </a:t>
            </a:r>
            <a:r>
              <a:rPr lang="fr-FR" dirty="0" err="1"/>
              <a:t>loop</a:t>
            </a:r>
            <a:endParaRPr lang="fr-FR" dirty="0"/>
          </a:p>
          <a:p>
            <a:pPr marL="360363" indent="-165100">
              <a:buClr>
                <a:srgbClr val="2F9C67"/>
              </a:buClr>
              <a:buSzPct val="70000"/>
              <a:buFont typeface="Wingdings" pitchFamily="2" charset="2"/>
              <a:buChar char="Ø"/>
            </a:pPr>
            <a:r>
              <a:rPr lang="fr-FR" dirty="0" err="1"/>
              <a:t>Reviewing</a:t>
            </a:r>
            <a:r>
              <a:rPr lang="fr-FR" dirty="0"/>
              <a:t> and </a:t>
            </a:r>
            <a:r>
              <a:rPr lang="fr-FR" dirty="0" err="1"/>
              <a:t>adapting</a:t>
            </a:r>
            <a:r>
              <a:rPr lang="fr-FR" dirty="0"/>
              <a:t> the </a:t>
            </a:r>
            <a:r>
              <a:rPr lang="fr-FR" dirty="0" err="1"/>
              <a:t>mechanism</a:t>
            </a:r>
            <a:endParaRPr lang="fr-FR" dirty="0"/>
          </a:p>
          <a:p>
            <a:endParaRPr lang="fr-FR" dirty="0"/>
          </a:p>
        </p:txBody>
      </p:sp>
    </p:spTree>
    <p:extLst>
      <p:ext uri="{BB962C8B-B14F-4D97-AF65-F5344CB8AC3E}">
        <p14:creationId xmlns:p14="http://schemas.microsoft.com/office/powerpoint/2010/main" val="209906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3569276" cy="3263504"/>
          </a:xfrm>
        </p:spPr>
        <p:txBody>
          <a:bodyPr>
            <a:normAutofit/>
          </a:bodyPr>
          <a:lstStyle/>
          <a:p>
            <a:r>
              <a:rPr lang="fr-FR"/>
              <a:t>Functioning feedback mechanisms are:</a:t>
            </a:r>
          </a:p>
          <a:p>
            <a:pPr marL="360363" indent="-165100">
              <a:buClr>
                <a:srgbClr val="2F9C67"/>
              </a:buClr>
              <a:buSzPct val="70000"/>
              <a:buFont typeface="Wingdings" pitchFamily="2" charset="2"/>
              <a:buChar char="Ø"/>
            </a:pPr>
            <a:r>
              <a:rPr lang="fr-FR"/>
              <a:t>Owned by the community</a:t>
            </a:r>
          </a:p>
          <a:p>
            <a:pPr marL="360363" indent="-165100">
              <a:buClr>
                <a:srgbClr val="2F9C67"/>
              </a:buClr>
              <a:buSzPct val="70000"/>
              <a:buFont typeface="Wingdings" pitchFamily="2" charset="2"/>
              <a:buChar char="Ø"/>
            </a:pPr>
            <a:r>
              <a:rPr lang="fr-FR"/>
              <a:t>Effective</a:t>
            </a:r>
          </a:p>
          <a:p>
            <a:pPr marL="360363" indent="-165100">
              <a:buClr>
                <a:srgbClr val="2F9C67"/>
              </a:buClr>
              <a:buSzPct val="70000"/>
              <a:buFont typeface="Wingdings" pitchFamily="2" charset="2"/>
              <a:buChar char="Ø"/>
            </a:pPr>
            <a:r>
              <a:rPr lang="fr-FR"/>
              <a:t>Accessible and inclusive</a:t>
            </a:r>
          </a:p>
          <a:p>
            <a:pPr marL="360363" indent="-165100">
              <a:buClr>
                <a:srgbClr val="2F9C67"/>
              </a:buClr>
              <a:buSzPct val="70000"/>
              <a:buFont typeface="Wingdings" pitchFamily="2" charset="2"/>
              <a:buChar char="Ø"/>
            </a:pPr>
            <a:r>
              <a:rPr lang="fr-FR"/>
              <a:t>Safe</a:t>
            </a:r>
          </a:p>
          <a:p>
            <a:pPr marL="360363" indent="-165100">
              <a:buClr>
                <a:srgbClr val="2F9C67"/>
              </a:buClr>
              <a:buSzPct val="70000"/>
              <a:buFont typeface="Wingdings" pitchFamily="2" charset="2"/>
              <a:buChar char="Ø"/>
            </a:pPr>
            <a:r>
              <a:rPr lang="fr-FR"/>
              <a:t>Confidential</a:t>
            </a:r>
          </a:p>
          <a:p>
            <a:pPr marL="360363" indent="-165100">
              <a:buClr>
                <a:srgbClr val="2F9C67"/>
              </a:buClr>
              <a:buSzPct val="70000"/>
              <a:buFont typeface="Wingdings" pitchFamily="2" charset="2"/>
              <a:buChar char="Ø"/>
            </a:pPr>
            <a:r>
              <a:rPr lang="fr-FR"/>
              <a:t>Complementary and collaborative</a:t>
            </a:r>
          </a:p>
          <a:p>
            <a:pPr marL="360363" indent="-165100">
              <a:buClr>
                <a:srgbClr val="2F9C67"/>
              </a:buClr>
              <a:buSzPct val="70000"/>
              <a:buFont typeface="Wingdings" pitchFamily="2" charset="2"/>
              <a:buChar char="Ø"/>
            </a:pPr>
            <a:r>
              <a:rPr lang="fr-FR"/>
              <a:t>Transparent</a:t>
            </a:r>
          </a:p>
        </p:txBody>
      </p:sp>
      <p:sp>
        <p:nvSpPr>
          <p:cNvPr id="4" name="Espace réservé du contenu 2">
            <a:extLst>
              <a:ext uri="{FF2B5EF4-FFF2-40B4-BE49-F238E27FC236}">
                <a16:creationId xmlns:a16="http://schemas.microsoft.com/office/drawing/2014/main" id="{DEBF118A-A8D6-6848-B5AC-6F7FFD56958D}"/>
              </a:ext>
            </a:extLst>
          </p:cNvPr>
          <p:cNvSpPr txBox="1">
            <a:spLocks/>
          </p:cNvSpPr>
          <p:nvPr/>
        </p:nvSpPr>
        <p:spPr>
          <a:xfrm>
            <a:off x="4114799" y="1369219"/>
            <a:ext cx="4696691" cy="3263504"/>
          </a:xfrm>
          <a:prstGeom prst="rect">
            <a:avLst/>
          </a:prstGeom>
        </p:spPr>
        <p:txBody>
          <a:bodyPr vert="horz" lIns="91440" tIns="45720" rIns="91440" bIns="45720" rtlCol="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The </a:t>
            </a:r>
            <a:r>
              <a:rPr lang="fr-FR" dirty="0" err="1"/>
              <a:t>steps</a:t>
            </a:r>
            <a:r>
              <a:rPr lang="fr-FR" dirty="0"/>
              <a:t> to set up </a:t>
            </a:r>
            <a:r>
              <a:rPr lang="fr-FR" dirty="0" err="1"/>
              <a:t>your</a:t>
            </a:r>
            <a:r>
              <a:rPr lang="fr-FR" dirty="0"/>
              <a:t> </a:t>
            </a:r>
            <a:r>
              <a:rPr lang="fr-FR" dirty="0" err="1"/>
              <a:t>community</a:t>
            </a:r>
            <a:r>
              <a:rPr lang="fr-FR" dirty="0"/>
              <a:t> feedback </a:t>
            </a:r>
            <a:r>
              <a:rPr lang="fr-FR" dirty="0" err="1"/>
              <a:t>mechanism</a:t>
            </a:r>
            <a:r>
              <a:rPr lang="fr-FR" dirty="0"/>
              <a:t> are:</a:t>
            </a:r>
          </a:p>
          <a:p>
            <a:pPr marL="360363" indent="-165100">
              <a:buClr>
                <a:srgbClr val="2F9C67"/>
              </a:buClr>
              <a:buSzPct val="70000"/>
              <a:buFont typeface="Wingdings" pitchFamily="2" charset="2"/>
              <a:buChar char="Ø"/>
            </a:pPr>
            <a:r>
              <a:rPr lang="fr-FR" dirty="0" err="1"/>
              <a:t>Get</a:t>
            </a:r>
            <a:r>
              <a:rPr lang="fr-FR" dirty="0"/>
              <a:t> </a:t>
            </a:r>
            <a:r>
              <a:rPr lang="fr-FR" dirty="0" err="1"/>
              <a:t>buy</a:t>
            </a:r>
            <a:r>
              <a:rPr lang="fr-FR" dirty="0"/>
              <a:t>-in</a:t>
            </a:r>
          </a:p>
          <a:p>
            <a:pPr marL="360363" indent="-165100">
              <a:buClr>
                <a:srgbClr val="2F9C67"/>
              </a:buClr>
              <a:buSzPct val="70000"/>
              <a:buFont typeface="Wingdings" pitchFamily="2" charset="2"/>
              <a:buChar char="Ø"/>
            </a:pPr>
            <a:r>
              <a:rPr lang="fr-FR" dirty="0" err="1"/>
              <a:t>Determine</a:t>
            </a:r>
            <a:r>
              <a:rPr lang="fr-FR" dirty="0"/>
              <a:t> the </a:t>
            </a:r>
            <a:r>
              <a:rPr lang="fr-FR" dirty="0" err="1"/>
              <a:t>scale</a:t>
            </a:r>
            <a:r>
              <a:rPr lang="fr-FR" dirty="0"/>
              <a:t> of the feedback </a:t>
            </a:r>
            <a:r>
              <a:rPr lang="fr-FR" dirty="0" err="1"/>
              <a:t>mechanism</a:t>
            </a:r>
            <a:endParaRPr lang="fr-FR" dirty="0"/>
          </a:p>
          <a:p>
            <a:pPr marL="360363" indent="-165100">
              <a:buClr>
                <a:srgbClr val="2F9C67"/>
              </a:buClr>
              <a:buSzPct val="70000"/>
              <a:buFont typeface="Wingdings" pitchFamily="2" charset="2"/>
              <a:buChar char="Ø"/>
            </a:pPr>
            <a:r>
              <a:rPr lang="fr-FR" dirty="0" err="1"/>
              <a:t>Define</a:t>
            </a:r>
            <a:r>
              <a:rPr lang="fr-FR" dirty="0"/>
              <a:t> </a:t>
            </a:r>
            <a:r>
              <a:rPr lang="fr-FR" dirty="0" err="1"/>
              <a:t>your</a:t>
            </a:r>
            <a:r>
              <a:rPr lang="fr-FR" dirty="0"/>
              <a:t> communication channels</a:t>
            </a:r>
          </a:p>
          <a:p>
            <a:pPr marL="360363" indent="-165100">
              <a:buClr>
                <a:srgbClr val="2F9C67"/>
              </a:buClr>
              <a:buSzPct val="70000"/>
              <a:buFont typeface="Wingdings" pitchFamily="2" charset="2"/>
              <a:buChar char="Ø"/>
            </a:pPr>
            <a:r>
              <a:rPr lang="fr-FR" dirty="0" err="1"/>
              <a:t>Determine</a:t>
            </a:r>
            <a:r>
              <a:rPr lang="fr-FR" dirty="0"/>
              <a:t> how </a:t>
            </a:r>
            <a:r>
              <a:rPr lang="fr-FR" dirty="0" err="1"/>
              <a:t>you</a:t>
            </a:r>
            <a:r>
              <a:rPr lang="fr-FR" dirty="0"/>
              <a:t> </a:t>
            </a:r>
            <a:r>
              <a:rPr lang="fr-FR" dirty="0" err="1"/>
              <a:t>will</a:t>
            </a:r>
            <a:r>
              <a:rPr lang="fr-FR" dirty="0"/>
              <a:t> document the feedback</a:t>
            </a:r>
          </a:p>
          <a:p>
            <a:pPr marL="360363" indent="-165100">
              <a:buClr>
                <a:srgbClr val="2F9C67"/>
              </a:buClr>
              <a:buSzPct val="70000"/>
              <a:buFont typeface="Wingdings" pitchFamily="2" charset="2"/>
              <a:buChar char="Ø"/>
            </a:pPr>
            <a:r>
              <a:rPr lang="fr-FR" dirty="0" err="1"/>
              <a:t>Map</a:t>
            </a:r>
            <a:r>
              <a:rPr lang="fr-FR" dirty="0"/>
              <a:t> and design information flows</a:t>
            </a:r>
          </a:p>
          <a:p>
            <a:pPr marL="360363" indent="-165100">
              <a:buClr>
                <a:srgbClr val="2F9C67"/>
              </a:buClr>
              <a:buSzPct val="70000"/>
              <a:buFont typeface="Wingdings" pitchFamily="2" charset="2"/>
              <a:buChar char="Ø"/>
            </a:pPr>
            <a:r>
              <a:rPr lang="fr-FR" dirty="0" err="1"/>
              <a:t>Agree</a:t>
            </a:r>
            <a:r>
              <a:rPr lang="fr-FR" dirty="0"/>
              <a:t> on </a:t>
            </a:r>
            <a:r>
              <a:rPr lang="fr-FR" dirty="0" err="1"/>
              <a:t>roles</a:t>
            </a:r>
            <a:r>
              <a:rPr lang="fr-FR" dirty="0"/>
              <a:t>, </a:t>
            </a:r>
            <a:r>
              <a:rPr lang="fr-FR" dirty="0" err="1"/>
              <a:t>responsibilities</a:t>
            </a:r>
            <a:r>
              <a:rPr lang="fr-FR" dirty="0"/>
              <a:t> and </a:t>
            </a:r>
            <a:r>
              <a:rPr lang="fr-FR" dirty="0" err="1"/>
              <a:t>timeframes</a:t>
            </a:r>
            <a:endParaRPr lang="fr-FR" dirty="0"/>
          </a:p>
          <a:p>
            <a:pPr marL="360363" indent="-165100">
              <a:buClr>
                <a:srgbClr val="2F9C67"/>
              </a:buClr>
              <a:buSzPct val="70000"/>
              <a:buFont typeface="Wingdings" pitchFamily="2" charset="2"/>
              <a:buChar char="Ø"/>
            </a:pPr>
            <a:r>
              <a:rPr lang="fr-FR" dirty="0" err="1"/>
              <a:t>Identify</a:t>
            </a:r>
            <a:r>
              <a:rPr lang="fr-FR" dirty="0"/>
              <a:t> </a:t>
            </a:r>
            <a:r>
              <a:rPr lang="fr-FR" dirty="0" err="1"/>
              <a:t>resources</a:t>
            </a:r>
            <a:endParaRPr lang="fr-FR" dirty="0"/>
          </a:p>
          <a:p>
            <a:pPr marL="360363" indent="-165100">
              <a:buClr>
                <a:srgbClr val="2F9C67"/>
              </a:buClr>
              <a:buSzPct val="70000"/>
              <a:buFont typeface="Wingdings" pitchFamily="2" charset="2"/>
              <a:buChar char="Ø"/>
            </a:pPr>
            <a:r>
              <a:rPr lang="fr-FR" dirty="0"/>
              <a:t>Train and brief </a:t>
            </a:r>
            <a:r>
              <a:rPr lang="fr-FR" dirty="0" err="1"/>
              <a:t>your</a:t>
            </a:r>
            <a:r>
              <a:rPr lang="fr-FR" dirty="0"/>
              <a:t> team</a:t>
            </a:r>
          </a:p>
          <a:p>
            <a:pPr marL="360363" indent="-165100">
              <a:buClr>
                <a:srgbClr val="2F9C67"/>
              </a:buClr>
              <a:buSzPct val="70000"/>
              <a:buFont typeface="Wingdings" pitchFamily="2" charset="2"/>
              <a:buChar char="Ø"/>
            </a:pPr>
            <a:r>
              <a:rPr lang="fr-FR" dirty="0"/>
              <a:t>Promote the feedback </a:t>
            </a:r>
            <a:r>
              <a:rPr lang="fr-FR" dirty="0" err="1"/>
              <a:t>mechanism</a:t>
            </a:r>
            <a:r>
              <a:rPr lang="fr-FR" dirty="0"/>
              <a:t> </a:t>
            </a:r>
            <a:r>
              <a:rPr lang="fr-FR" dirty="0" err="1"/>
              <a:t>within</a:t>
            </a:r>
            <a:r>
              <a:rPr lang="fr-FR" dirty="0"/>
              <a:t> the </a:t>
            </a:r>
            <a:r>
              <a:rPr lang="fr-FR" dirty="0" err="1"/>
              <a:t>community</a:t>
            </a:r>
            <a:r>
              <a:rPr lang="fr-FR" dirty="0"/>
              <a:t> and </a:t>
            </a:r>
            <a:r>
              <a:rPr lang="fr-FR" dirty="0" err="1"/>
              <a:t>your</a:t>
            </a:r>
            <a:r>
              <a:rPr lang="fr-FR" dirty="0"/>
              <a:t> </a:t>
            </a:r>
            <a:r>
              <a:rPr lang="fr-FR" dirty="0" err="1"/>
              <a:t>organization</a:t>
            </a:r>
            <a:endParaRPr lang="fr-FR" dirty="0"/>
          </a:p>
        </p:txBody>
      </p:sp>
    </p:spTree>
    <p:extLst>
      <p:ext uri="{BB962C8B-B14F-4D97-AF65-F5344CB8AC3E}">
        <p14:creationId xmlns:p14="http://schemas.microsoft.com/office/powerpoint/2010/main" val="297987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F609362A-804E-0546-9A11-4DA7F1F05F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54" y="264298"/>
            <a:ext cx="6148090" cy="4256828"/>
          </a:xfrm>
          <a:prstGeom prst="rect">
            <a:avLst/>
          </a:prstGeom>
          <a:ln w="114300" cap="sq">
            <a:solidFill>
              <a:srgbClr val="204669"/>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96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p:txBody>
          <a:bodyPr/>
          <a:lstStyle/>
          <a:p>
            <a:r>
              <a:rPr lang="fr-FR"/>
              <a:t>What do we mean by community feedback?</a:t>
            </a:r>
          </a:p>
        </p:txBody>
      </p:sp>
      <p:sp>
        <p:nvSpPr>
          <p:cNvPr id="5" name="Titre 4">
            <a:extLst>
              <a:ext uri="{FF2B5EF4-FFF2-40B4-BE49-F238E27FC236}">
                <a16:creationId xmlns:a16="http://schemas.microsoft.com/office/drawing/2014/main" id="{B4EDFA87-4416-2946-A378-6C4CF88F1729}"/>
              </a:ext>
            </a:extLst>
          </p:cNvPr>
          <p:cNvSpPr>
            <a:spLocks noGrp="1"/>
          </p:cNvSpPr>
          <p:nvPr>
            <p:ph type="title"/>
          </p:nvPr>
        </p:nvSpPr>
        <p:spPr>
          <a:xfrm>
            <a:off x="628650" y="537795"/>
            <a:ext cx="7886700" cy="341632"/>
          </a:xfrm>
        </p:spPr>
        <p:txBody>
          <a:bodyPr/>
          <a:lstStyle/>
          <a:p>
            <a:r>
              <a:rPr lang="fr-FR"/>
              <a:t>Community feedback</a:t>
            </a:r>
          </a:p>
        </p:txBody>
      </p:sp>
    </p:spTree>
    <p:extLst>
      <p:ext uri="{BB962C8B-B14F-4D97-AF65-F5344CB8AC3E}">
        <p14:creationId xmlns:p14="http://schemas.microsoft.com/office/powerpoint/2010/main" val="28989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p:txBody>
          <a:bodyPr/>
          <a:lstStyle/>
          <a:p>
            <a:r>
              <a:rPr lang="fr-FR" dirty="0" err="1"/>
              <a:t>What</a:t>
            </a:r>
            <a:r>
              <a:rPr lang="fr-FR" dirty="0"/>
              <a:t> do </a:t>
            </a:r>
            <a:r>
              <a:rPr lang="fr-FR" dirty="0" err="1"/>
              <a:t>we</a:t>
            </a:r>
            <a:r>
              <a:rPr lang="fr-FR" dirty="0"/>
              <a:t> </a:t>
            </a:r>
            <a:r>
              <a:rPr lang="fr-FR" dirty="0" err="1"/>
              <a:t>mean</a:t>
            </a:r>
            <a:r>
              <a:rPr lang="fr-FR" dirty="0"/>
              <a:t> by </a:t>
            </a:r>
            <a:r>
              <a:rPr lang="fr-FR" dirty="0" err="1"/>
              <a:t>community</a:t>
            </a:r>
            <a:r>
              <a:rPr lang="fr-FR" dirty="0"/>
              <a:t> feedback?</a:t>
            </a:r>
          </a:p>
          <a:p>
            <a:endParaRPr lang="fr-FR" dirty="0"/>
          </a:p>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Community feedback </a:t>
            </a:r>
            <a:r>
              <a:rPr lang="fr-FR" dirty="0" err="1"/>
              <a:t>is</a:t>
            </a:r>
            <a:r>
              <a:rPr lang="fr-FR" dirty="0"/>
              <a:t> </a:t>
            </a:r>
            <a:r>
              <a:rPr lang="fr-FR" dirty="0" err="1"/>
              <a:t>any</a:t>
            </a:r>
            <a:r>
              <a:rPr lang="fr-FR" dirty="0"/>
              <a:t> insight </a:t>
            </a:r>
            <a:r>
              <a:rPr lang="fr-FR" dirty="0" err="1"/>
              <a:t>shared</a:t>
            </a:r>
            <a:r>
              <a:rPr lang="fr-FR" dirty="0"/>
              <a:t> by </a:t>
            </a:r>
            <a:r>
              <a:rPr lang="fr-FR" dirty="0" err="1"/>
              <a:t>members</a:t>
            </a:r>
            <a:r>
              <a:rPr lang="fr-FR" dirty="0"/>
              <a:t> of the </a:t>
            </a:r>
            <a:r>
              <a:rPr lang="fr-FR" dirty="0" err="1"/>
              <a:t>community</a:t>
            </a:r>
            <a:r>
              <a:rPr lang="fr-FR" dirty="0"/>
              <a:t>. Community </a:t>
            </a:r>
            <a:r>
              <a:rPr lang="fr-FR" dirty="0" err="1"/>
              <a:t>members</a:t>
            </a:r>
            <a:r>
              <a:rPr lang="fr-FR" dirty="0"/>
              <a:t> have a right to </a:t>
            </a:r>
            <a:r>
              <a:rPr lang="fr-FR" dirty="0" err="1"/>
              <a:t>give</a:t>
            </a:r>
            <a:r>
              <a:rPr lang="fr-FR" dirty="0"/>
              <a:t> </a:t>
            </a:r>
            <a:r>
              <a:rPr lang="fr-FR" dirty="0" err="1"/>
              <a:t>their</a:t>
            </a:r>
            <a:r>
              <a:rPr lang="fr-FR" dirty="0"/>
              <a:t> feedback.</a:t>
            </a:r>
          </a:p>
          <a:p>
            <a:pPr marL="0" indent="0">
              <a:buNone/>
            </a:pPr>
            <a:endParaRPr lang="fr-FR" dirty="0"/>
          </a:p>
          <a:p>
            <a:pPr marL="0" indent="0">
              <a:buNone/>
            </a:pPr>
            <a:r>
              <a:rPr lang="fr-FR" dirty="0"/>
              <a:t>A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community</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feedback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mechanism</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lumMod val="85000"/>
                    <a:lumOff val="15000"/>
                  </a:schemeClr>
                </a:solidFill>
              </a:rPr>
              <a:t>is a system that allows community members to provide information on their experience of the broader humanitarian system</a:t>
            </a:r>
            <a:r>
              <a:rPr lang="fr-FR" dirty="0">
                <a:solidFill>
                  <a:schemeClr val="tx1">
                    <a:lumMod val="85000"/>
                    <a:lumOff val="15000"/>
                  </a:schemeClr>
                </a:solidFill>
              </a:rPr>
              <a:t>. </a:t>
            </a:r>
          </a:p>
          <a:p>
            <a:pPr marL="0" indent="0">
              <a:buNone/>
            </a:pPr>
            <a:endParaRPr lang="fr-FR" dirty="0"/>
          </a:p>
          <a:p>
            <a:pPr marL="0" indent="0">
              <a:buNone/>
            </a:pP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It’s</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an essential part of the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response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a:t>
            </a:r>
            <a:r>
              <a:rPr lang="fr-FR" dirty="0"/>
              <a:t> By </a:t>
            </a:r>
            <a:r>
              <a:rPr lang="fr-FR" dirty="0" err="1"/>
              <a:t>recognizing</a:t>
            </a:r>
            <a:r>
              <a:rPr lang="fr-FR" dirty="0"/>
              <a:t>, </a:t>
            </a:r>
            <a:r>
              <a:rPr lang="fr-FR" dirty="0" err="1"/>
              <a:t>respecting</a:t>
            </a:r>
            <a:r>
              <a:rPr lang="fr-FR" dirty="0"/>
              <a:t> and </a:t>
            </a:r>
            <a:r>
              <a:rPr lang="fr-FR" dirty="0" err="1"/>
              <a:t>valuing</a:t>
            </a:r>
            <a:r>
              <a:rPr lang="fr-FR" dirty="0"/>
              <a:t> local </a:t>
            </a:r>
            <a:r>
              <a:rPr lang="fr-FR" dirty="0" err="1"/>
              <a:t>knowledge</a:t>
            </a:r>
            <a:r>
              <a:rPr lang="fr-FR" dirty="0"/>
              <a:t>, </a:t>
            </a:r>
            <a:r>
              <a:rPr lang="fr-FR" dirty="0" err="1"/>
              <a:t>we</a:t>
            </a:r>
            <a:r>
              <a:rPr lang="fr-FR" dirty="0"/>
              <a:t> </a:t>
            </a:r>
            <a:r>
              <a:rPr lang="fr-FR" dirty="0" err="1"/>
              <a:t>build</a:t>
            </a:r>
            <a:r>
              <a:rPr lang="fr-FR" dirty="0"/>
              <a:t> and </a:t>
            </a:r>
            <a:r>
              <a:rPr lang="fr-FR" dirty="0" err="1"/>
              <a:t>maintain</a:t>
            </a:r>
            <a:r>
              <a:rPr lang="fr-FR" dirty="0"/>
              <a:t> trust and </a:t>
            </a:r>
            <a:r>
              <a:rPr lang="fr-FR" dirty="0" err="1"/>
              <a:t>remain</a:t>
            </a:r>
            <a:r>
              <a:rPr lang="fr-FR" dirty="0"/>
              <a:t> </a:t>
            </a:r>
            <a:r>
              <a:rPr lang="fr-FR" dirty="0" err="1"/>
              <a:t>accountable</a:t>
            </a:r>
            <a:r>
              <a:rPr lang="fr-FR" dirty="0"/>
              <a:t>. </a:t>
            </a:r>
            <a:r>
              <a:rPr lang="fr-FR" dirty="0" err="1"/>
              <a:t>It’s</a:t>
            </a:r>
            <a:r>
              <a:rPr lang="fr-FR" dirty="0"/>
              <a:t> </a:t>
            </a:r>
            <a:r>
              <a:rPr lang="fr-FR" dirty="0" err="1"/>
              <a:t>our</a:t>
            </a:r>
            <a:r>
              <a:rPr lang="fr-FR" dirty="0"/>
              <a:t> obligation to </a:t>
            </a:r>
            <a:r>
              <a:rPr lang="fr-FR" dirty="0" err="1"/>
              <a:t>listen</a:t>
            </a:r>
            <a:r>
              <a:rPr lang="fr-FR" dirty="0"/>
              <a:t>.</a:t>
            </a:r>
          </a:p>
          <a:p>
            <a:endParaRPr lang="fr-FR" dirty="0"/>
          </a:p>
        </p:txBody>
      </p:sp>
      <p:sp>
        <p:nvSpPr>
          <p:cNvPr id="5" name="Titre 4">
            <a:extLst>
              <a:ext uri="{FF2B5EF4-FFF2-40B4-BE49-F238E27FC236}">
                <a16:creationId xmlns:a16="http://schemas.microsoft.com/office/drawing/2014/main" id="{B4EDFA87-4416-2946-A378-6C4CF88F1729}"/>
              </a:ext>
            </a:extLst>
          </p:cNvPr>
          <p:cNvSpPr>
            <a:spLocks noGrp="1"/>
          </p:cNvSpPr>
          <p:nvPr>
            <p:ph type="title"/>
          </p:nvPr>
        </p:nvSpPr>
        <p:spPr>
          <a:xfrm>
            <a:off x="628650" y="537795"/>
            <a:ext cx="7886700" cy="341632"/>
          </a:xfrm>
        </p:spPr>
        <p:txBody>
          <a:bodyPr/>
          <a:lstStyle/>
          <a:p>
            <a:r>
              <a:rPr lang="fr-FR"/>
              <a:t>Community feedback</a:t>
            </a:r>
          </a:p>
        </p:txBody>
      </p:sp>
    </p:spTree>
    <p:extLst>
      <p:ext uri="{BB962C8B-B14F-4D97-AF65-F5344CB8AC3E}">
        <p14:creationId xmlns:p14="http://schemas.microsoft.com/office/powerpoint/2010/main" val="406979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4BA72-D38D-1D4C-ADBF-5E99AC830163}"/>
              </a:ext>
            </a:extLst>
          </p:cNvPr>
          <p:cNvSpPr>
            <a:spLocks noGrp="1"/>
          </p:cNvSpPr>
          <p:nvPr>
            <p:ph type="title"/>
          </p:nvPr>
        </p:nvSpPr>
        <p:spPr/>
        <p:txBody>
          <a:bodyPr/>
          <a:lstStyle/>
          <a:p>
            <a:r>
              <a:rPr lang="fr-FR"/>
              <a:t>Example: Understanding community perceptions </a:t>
            </a:r>
            <a:br>
              <a:rPr lang="fr-FR"/>
            </a:br>
            <a:r>
              <a:rPr lang="fr-FR"/>
              <a:t>on COVID-19 in Ukraine</a:t>
            </a:r>
          </a:p>
        </p:txBody>
      </p:sp>
      <p:pic>
        <p:nvPicPr>
          <p:cNvPr id="5" name="Picture 5">
            <a:extLst>
              <a:ext uri="{FF2B5EF4-FFF2-40B4-BE49-F238E27FC236}">
                <a16:creationId xmlns:a16="http://schemas.microsoft.com/office/drawing/2014/main" id="{5DBD7CAF-C8C0-BD48-9D9D-F613653FAB9E}"/>
              </a:ext>
            </a:extLst>
          </p:cNvPr>
          <p:cNvPicPr>
            <a:picLocks noChangeAspect="1"/>
          </p:cNvPicPr>
          <p:nvPr/>
        </p:nvPicPr>
        <p:blipFill>
          <a:blip r:embed="rId3"/>
          <a:srcRect/>
          <a:stretch/>
        </p:blipFill>
        <p:spPr>
          <a:xfrm>
            <a:off x="655937" y="2119745"/>
            <a:ext cx="3442204" cy="2467314"/>
          </a:xfrm>
          <a:prstGeom prst="rect">
            <a:avLst/>
          </a:prstGeom>
          <a:solidFill>
            <a:schemeClr val="bg1"/>
          </a:solidFill>
          <a:ln w="98425">
            <a:solidFill>
              <a:srgbClr val="204669"/>
            </a:solidFill>
            <a:miter lim="800000"/>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86C4E975-8DEA-F94E-BF8F-C0935BF46D54}"/>
              </a:ext>
            </a:extLst>
          </p:cNvPr>
          <p:cNvSpPr/>
          <p:nvPr/>
        </p:nvSpPr>
        <p:spPr>
          <a:xfrm>
            <a:off x="539317" y="1476591"/>
            <a:ext cx="3149456" cy="369332"/>
          </a:xfrm>
          <a:prstGeom prst="rect">
            <a:avLst/>
          </a:prstGeom>
        </p:spPr>
        <p:txBody>
          <a:bodyPr wrap="square">
            <a:spAutoFit/>
          </a:bodyPr>
          <a:lstStyle/>
          <a:p>
            <a:r>
              <a:rPr lang="en-GB" b="1" dirty="0">
                <a:solidFill>
                  <a:srgbClr val="204669"/>
                </a:solidFill>
                <a:latin typeface="Montserrat" pitchFamily="2" charset="77"/>
                <a:hlinkClick r:id="rId4">
                  <a:extLst>
                    <a:ext uri="{A12FA001-AC4F-418D-AE19-62706E023703}">
                      <ahyp:hlinkClr xmlns:ahyp="http://schemas.microsoft.com/office/drawing/2018/hyperlinkcolor" val="tx"/>
                    </a:ext>
                  </a:extLst>
                </a:hlinkClick>
              </a:rPr>
              <a:t>Perception survey</a:t>
            </a:r>
            <a:endParaRPr lang="en-GB" b="1" dirty="0">
              <a:solidFill>
                <a:srgbClr val="204669"/>
              </a:solidFill>
              <a:latin typeface="Montserrat" pitchFamily="2" charset="77"/>
            </a:endParaRPr>
          </a:p>
        </p:txBody>
      </p:sp>
      <p:sp>
        <p:nvSpPr>
          <p:cNvPr id="8" name="Rectangle 7">
            <a:extLst>
              <a:ext uri="{FF2B5EF4-FFF2-40B4-BE49-F238E27FC236}">
                <a16:creationId xmlns:a16="http://schemas.microsoft.com/office/drawing/2014/main" id="{E6CE06ED-01DA-EA4E-BE20-18FF66FA2F14}"/>
              </a:ext>
            </a:extLst>
          </p:cNvPr>
          <p:cNvSpPr/>
          <p:nvPr/>
        </p:nvSpPr>
        <p:spPr>
          <a:xfrm>
            <a:off x="4695204" y="2043999"/>
            <a:ext cx="3682071" cy="307777"/>
          </a:xfrm>
          <a:prstGeom prst="rect">
            <a:avLst/>
          </a:prstGeom>
        </p:spPr>
        <p:txBody>
          <a:bodyPr wrap="square">
            <a:spAutoFit/>
          </a:bodyPr>
          <a:lstStyle/>
          <a:p>
            <a:r>
              <a:rPr lang="en-GB" sz="1400" b="1" dirty="0">
                <a:solidFill>
                  <a:srgbClr val="204669"/>
                </a:solidFill>
                <a:latin typeface="Montserrat" pitchFamily="2" charset="77"/>
              </a:rPr>
              <a:t>Questions about COVID-19 testing</a:t>
            </a:r>
          </a:p>
        </p:txBody>
      </p:sp>
      <p:sp>
        <p:nvSpPr>
          <p:cNvPr id="9" name="Rectangle 8">
            <a:extLst>
              <a:ext uri="{FF2B5EF4-FFF2-40B4-BE49-F238E27FC236}">
                <a16:creationId xmlns:a16="http://schemas.microsoft.com/office/drawing/2014/main" id="{3125F9E1-03C0-D441-B34A-2D195C5D5D97}"/>
              </a:ext>
            </a:extLst>
          </p:cNvPr>
          <p:cNvSpPr/>
          <p:nvPr/>
        </p:nvSpPr>
        <p:spPr>
          <a:xfrm>
            <a:off x="4636547" y="1476591"/>
            <a:ext cx="4239491" cy="369332"/>
          </a:xfrm>
          <a:prstGeom prst="rect">
            <a:avLst/>
          </a:prstGeom>
        </p:spPr>
        <p:txBody>
          <a:bodyPr wrap="square">
            <a:spAutoFit/>
          </a:bodyPr>
          <a:lstStyle/>
          <a:p>
            <a:r>
              <a:rPr lang="en-GB" b="1" dirty="0">
                <a:solidFill>
                  <a:srgbClr val="204669"/>
                </a:solidFill>
                <a:latin typeface="Montserrat" pitchFamily="2" charset="77"/>
                <a:hlinkClick r:id="rId5">
                  <a:extLst>
                    <a:ext uri="{A12FA001-AC4F-418D-AE19-62706E023703}">
                      <ahyp:hlinkClr xmlns:ahyp="http://schemas.microsoft.com/office/drawing/2018/hyperlinkcolor" val="tx"/>
                    </a:ext>
                  </a:extLst>
                </a:hlinkClick>
              </a:rPr>
              <a:t>Open unstructured feedback</a:t>
            </a:r>
            <a:endParaRPr lang="en-GB" b="1" dirty="0">
              <a:solidFill>
                <a:srgbClr val="204669"/>
              </a:solidFill>
              <a:latin typeface="Montserrat" pitchFamily="2" charset="77"/>
            </a:endParaRPr>
          </a:p>
        </p:txBody>
      </p:sp>
      <p:sp>
        <p:nvSpPr>
          <p:cNvPr id="10" name="Espace réservé du contenu 2">
            <a:extLst>
              <a:ext uri="{FF2B5EF4-FFF2-40B4-BE49-F238E27FC236}">
                <a16:creationId xmlns:a16="http://schemas.microsoft.com/office/drawing/2014/main" id="{C363A434-B69C-3544-8EA6-4E9225C5CB42}"/>
              </a:ext>
            </a:extLst>
          </p:cNvPr>
          <p:cNvSpPr>
            <a:spLocks noGrp="1"/>
          </p:cNvSpPr>
          <p:nvPr>
            <p:ph idx="1"/>
          </p:nvPr>
        </p:nvSpPr>
        <p:spPr>
          <a:xfrm>
            <a:off x="4162689" y="2439806"/>
            <a:ext cx="3944422" cy="694614"/>
          </a:xfrm>
        </p:spPr>
        <p:txBody>
          <a:bodyPr wrap="square">
            <a:spAutoFit/>
          </a:bodyPr>
          <a:lstStyle/>
          <a:p>
            <a:pPr marL="0" indent="0" algn="r">
              <a:lnSpc>
                <a:spcPts val="1600"/>
              </a:lnSpc>
              <a:buNone/>
            </a:pPr>
            <a:r>
              <a:rPr lang="en-GB" dirty="0">
                <a:solidFill>
                  <a:srgbClr val="204669"/>
                </a:solidFill>
                <a:latin typeface="Montserrat Medium" pitchFamily="2" charset="77"/>
                <a:ea typeface="Times New Roman" panose="02020603050405020304" pitchFamily="18" charset="0"/>
                <a:cs typeface="Arial" panose="020B0604020202020204" pitchFamily="34" charset="0"/>
              </a:rPr>
              <a:t>Where can I make a free test without </a:t>
            </a:r>
            <a:br>
              <a:rPr lang="en-GB" dirty="0">
                <a:solidFill>
                  <a:srgbClr val="204669"/>
                </a:solidFill>
                <a:latin typeface="Montserrat Medium" pitchFamily="2" charset="77"/>
                <a:ea typeface="Times New Roman" panose="02020603050405020304" pitchFamily="18" charset="0"/>
                <a:cs typeface="Arial" panose="020B0604020202020204" pitchFamily="34" charset="0"/>
              </a:rPr>
            </a:br>
            <a:r>
              <a:rPr lang="en-GB" dirty="0">
                <a:solidFill>
                  <a:srgbClr val="204669"/>
                </a:solidFill>
                <a:latin typeface="Montserrat Medium" pitchFamily="2" charset="77"/>
                <a:ea typeface="Times New Roman" panose="02020603050405020304" pitchFamily="18" charset="0"/>
                <a:cs typeface="Arial" panose="020B0604020202020204" pitchFamily="34" charset="0"/>
              </a:rPr>
              <a:t>a referral from a family doctor?</a:t>
            </a:r>
            <a:br>
              <a:rPr lang="en-GB" dirty="0">
                <a:solidFill>
                  <a:srgbClr val="204669"/>
                </a:solidFill>
                <a:latin typeface="Montserrat Medium" pitchFamily="2" charset="77"/>
                <a:ea typeface="Times New Roman" panose="02020603050405020304" pitchFamily="18" charset="0"/>
                <a:cs typeface="Arial" panose="020B0604020202020204" pitchFamily="34" charset="0"/>
              </a:rPr>
            </a:br>
            <a:r>
              <a:rPr lang="en-GB" i="1" dirty="0">
                <a:solidFill>
                  <a:srgbClr val="204669"/>
                </a:solidFill>
                <a:latin typeface="Montserrat Light" pitchFamily="2" charset="77"/>
                <a:ea typeface="Times New Roman" panose="02020603050405020304" pitchFamily="18" charset="0"/>
                <a:cs typeface="Arial" panose="020B0604020202020204" pitchFamily="34" charset="0"/>
              </a:rPr>
              <a:t>Man 50-59, Poltava region.</a:t>
            </a:r>
          </a:p>
        </p:txBody>
      </p:sp>
      <p:sp>
        <p:nvSpPr>
          <p:cNvPr id="11" name="Rectangle 10">
            <a:extLst>
              <a:ext uri="{FF2B5EF4-FFF2-40B4-BE49-F238E27FC236}">
                <a16:creationId xmlns:a16="http://schemas.microsoft.com/office/drawing/2014/main" id="{BF34E15B-A5BA-FC40-920C-FADD3221951B}"/>
              </a:ext>
            </a:extLst>
          </p:cNvPr>
          <p:cNvSpPr/>
          <p:nvPr/>
        </p:nvSpPr>
        <p:spPr>
          <a:xfrm>
            <a:off x="4695204" y="3219822"/>
            <a:ext cx="3682071" cy="307777"/>
          </a:xfrm>
          <a:prstGeom prst="rect">
            <a:avLst/>
          </a:prstGeom>
        </p:spPr>
        <p:txBody>
          <a:bodyPr wrap="square">
            <a:spAutoFit/>
          </a:bodyPr>
          <a:lstStyle/>
          <a:p>
            <a:r>
              <a:rPr lang="en-GB" sz="1400" b="1" dirty="0">
                <a:solidFill>
                  <a:srgbClr val="204669"/>
                </a:solidFill>
                <a:latin typeface="Montserrat" pitchFamily="2" charset="77"/>
              </a:rPr>
              <a:t>Questions about treatment</a:t>
            </a:r>
          </a:p>
        </p:txBody>
      </p:sp>
      <p:sp>
        <p:nvSpPr>
          <p:cNvPr id="12" name="Espace réservé du contenu 2">
            <a:extLst>
              <a:ext uri="{FF2B5EF4-FFF2-40B4-BE49-F238E27FC236}">
                <a16:creationId xmlns:a16="http://schemas.microsoft.com/office/drawing/2014/main" id="{BD0F1BBA-27F1-334D-9536-CD4A1942B661}"/>
              </a:ext>
            </a:extLst>
          </p:cNvPr>
          <p:cNvSpPr txBox="1">
            <a:spLocks/>
          </p:cNvSpPr>
          <p:nvPr/>
        </p:nvSpPr>
        <p:spPr>
          <a:xfrm>
            <a:off x="4162689" y="3615629"/>
            <a:ext cx="3944422" cy="694614"/>
          </a:xfrm>
          <a:prstGeom prst="rect">
            <a:avLst/>
          </a:prstGeom>
        </p:spPr>
        <p:txBody>
          <a:bodyPr vert="horz" wrap="square" lIns="91440" tIns="45720" rIns="91440" bIns="45720" rtlCol="0">
            <a:sp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ts val="1600"/>
              </a:lnSpc>
              <a:buNone/>
            </a:pPr>
            <a:r>
              <a:rPr lang="en-GB" dirty="0">
                <a:solidFill>
                  <a:srgbClr val="204669"/>
                </a:solidFill>
                <a:latin typeface="Montserrat Medium" pitchFamily="2" charset="77"/>
                <a:ea typeface="Times New Roman" panose="02020603050405020304" pitchFamily="18" charset="0"/>
                <a:cs typeface="Arial" panose="020B0604020202020204" pitchFamily="34" charset="0"/>
              </a:rPr>
              <a:t>What is the treatment algorithm </a:t>
            </a:r>
            <a:br>
              <a:rPr lang="en-GB" dirty="0">
                <a:solidFill>
                  <a:srgbClr val="204669"/>
                </a:solidFill>
                <a:latin typeface="Montserrat Medium" pitchFamily="2" charset="77"/>
                <a:ea typeface="Times New Roman" panose="02020603050405020304" pitchFamily="18" charset="0"/>
                <a:cs typeface="Arial" panose="020B0604020202020204" pitchFamily="34" charset="0"/>
              </a:rPr>
            </a:br>
            <a:r>
              <a:rPr lang="en-GB" dirty="0">
                <a:solidFill>
                  <a:srgbClr val="204669"/>
                </a:solidFill>
                <a:latin typeface="Montserrat Medium" pitchFamily="2" charset="77"/>
                <a:ea typeface="Times New Roman" panose="02020603050405020304" pitchFamily="18" charset="0"/>
                <a:cs typeface="Arial" panose="020B0604020202020204" pitchFamily="34" charset="0"/>
              </a:rPr>
              <a:t>if COVID-19 infection is suspected.</a:t>
            </a:r>
            <a:br>
              <a:rPr lang="en-GB" dirty="0">
                <a:solidFill>
                  <a:srgbClr val="204669"/>
                </a:solidFill>
                <a:latin typeface="Montserrat Medium" pitchFamily="2" charset="77"/>
                <a:ea typeface="Times New Roman" panose="02020603050405020304" pitchFamily="18" charset="0"/>
                <a:cs typeface="Arial" panose="020B0604020202020204" pitchFamily="34" charset="0"/>
              </a:rPr>
            </a:br>
            <a:r>
              <a:rPr lang="en-GB" i="1" dirty="0">
                <a:solidFill>
                  <a:srgbClr val="204669"/>
                </a:solidFill>
                <a:latin typeface="Montserrat Light" pitchFamily="2" charset="77"/>
                <a:ea typeface="Times New Roman" panose="02020603050405020304" pitchFamily="18" charset="0"/>
                <a:cs typeface="Arial" panose="020B0604020202020204" pitchFamily="34" charset="0"/>
              </a:rPr>
              <a:t>Woman, age 40-49, Poltava region</a:t>
            </a:r>
          </a:p>
        </p:txBody>
      </p:sp>
      <p:sp>
        <p:nvSpPr>
          <p:cNvPr id="13" name="ZoneTexte 12">
            <a:extLst>
              <a:ext uri="{FF2B5EF4-FFF2-40B4-BE49-F238E27FC236}">
                <a16:creationId xmlns:a16="http://schemas.microsoft.com/office/drawing/2014/main" id="{E2D6B3FC-6CA3-4646-82D1-2B7DFBFD18C5}"/>
              </a:ext>
            </a:extLst>
          </p:cNvPr>
          <p:cNvSpPr txBox="1"/>
          <p:nvPr/>
        </p:nvSpPr>
        <p:spPr>
          <a:xfrm>
            <a:off x="4360060" y="1826780"/>
            <a:ext cx="503664" cy="861774"/>
          </a:xfrm>
          <a:prstGeom prst="rect">
            <a:avLst/>
          </a:prstGeom>
          <a:noFill/>
        </p:spPr>
        <p:txBody>
          <a:bodyPr wrap="none" rtlCol="0">
            <a:spAutoFit/>
          </a:bodyPr>
          <a:lstStyle/>
          <a:p>
            <a:r>
              <a:rPr lang="en-GB" sz="5000" b="1" dirty="0">
                <a:solidFill>
                  <a:srgbClr val="2F9C67">
                    <a:alpha val="20937"/>
                  </a:srgbClr>
                </a:solidFill>
                <a:latin typeface="Montserrat" pitchFamily="2" charset="77"/>
                <a:ea typeface="Times New Roman" panose="02020603050405020304" pitchFamily="18" charset="0"/>
                <a:cs typeface="Arial" panose="020B0604020202020204" pitchFamily="34" charset="0"/>
              </a:rPr>
              <a:t>“</a:t>
            </a:r>
            <a:endParaRPr lang="fr-FR" sz="5000">
              <a:solidFill>
                <a:srgbClr val="2F9C67">
                  <a:alpha val="20937"/>
                </a:srgbClr>
              </a:solidFill>
            </a:endParaRPr>
          </a:p>
        </p:txBody>
      </p:sp>
      <p:sp>
        <p:nvSpPr>
          <p:cNvPr id="14" name="ZoneTexte 13">
            <a:extLst>
              <a:ext uri="{FF2B5EF4-FFF2-40B4-BE49-F238E27FC236}">
                <a16:creationId xmlns:a16="http://schemas.microsoft.com/office/drawing/2014/main" id="{88C53C66-C4C4-F94C-9CFD-4D2F6208BDA4}"/>
              </a:ext>
            </a:extLst>
          </p:cNvPr>
          <p:cNvSpPr txBox="1"/>
          <p:nvPr/>
        </p:nvSpPr>
        <p:spPr>
          <a:xfrm>
            <a:off x="7859276" y="2607226"/>
            <a:ext cx="551663" cy="369332"/>
          </a:xfrm>
          <a:prstGeom prst="rect">
            <a:avLst/>
          </a:prstGeom>
          <a:noFill/>
        </p:spPr>
        <p:txBody>
          <a:bodyPr wrap="square" rtlCol="0">
            <a:spAutoFit/>
          </a:bodyPr>
          <a:lstStyle/>
          <a:p>
            <a:r>
              <a:rPr lang="en-GB" b="1" dirty="0">
                <a:solidFill>
                  <a:srgbClr val="204669"/>
                </a:solidFill>
                <a:latin typeface="Montserrat" pitchFamily="2" charset="77"/>
                <a:ea typeface="Times New Roman" panose="02020603050405020304" pitchFamily="18" charset="0"/>
                <a:cs typeface="Arial" panose="020B0604020202020204" pitchFamily="34" charset="0"/>
              </a:rPr>
              <a:t>”</a:t>
            </a:r>
            <a:endParaRPr lang="fr-FR"/>
          </a:p>
        </p:txBody>
      </p:sp>
      <p:sp>
        <p:nvSpPr>
          <p:cNvPr id="15" name="ZoneTexte 14">
            <a:extLst>
              <a:ext uri="{FF2B5EF4-FFF2-40B4-BE49-F238E27FC236}">
                <a16:creationId xmlns:a16="http://schemas.microsoft.com/office/drawing/2014/main" id="{7B87DBCF-0161-2C49-A143-98934E868D19}"/>
              </a:ext>
            </a:extLst>
          </p:cNvPr>
          <p:cNvSpPr txBox="1"/>
          <p:nvPr/>
        </p:nvSpPr>
        <p:spPr>
          <a:xfrm>
            <a:off x="5032006" y="3413126"/>
            <a:ext cx="503664" cy="861774"/>
          </a:xfrm>
          <a:prstGeom prst="rect">
            <a:avLst/>
          </a:prstGeom>
          <a:noFill/>
        </p:spPr>
        <p:txBody>
          <a:bodyPr wrap="none" rtlCol="0">
            <a:spAutoFit/>
          </a:bodyPr>
          <a:lstStyle/>
          <a:p>
            <a:r>
              <a:rPr lang="en-GB" sz="5000" b="1" dirty="0">
                <a:solidFill>
                  <a:srgbClr val="2F9C67">
                    <a:alpha val="20937"/>
                  </a:srgbClr>
                </a:solidFill>
                <a:latin typeface="Montserrat" pitchFamily="2" charset="77"/>
                <a:ea typeface="Times New Roman" panose="02020603050405020304" pitchFamily="18" charset="0"/>
                <a:cs typeface="Arial" panose="020B0604020202020204" pitchFamily="34" charset="0"/>
              </a:rPr>
              <a:t>“</a:t>
            </a:r>
            <a:endParaRPr lang="fr-FR" sz="5000">
              <a:solidFill>
                <a:srgbClr val="2F9C67">
                  <a:alpha val="20937"/>
                </a:srgbClr>
              </a:solidFill>
            </a:endParaRPr>
          </a:p>
        </p:txBody>
      </p:sp>
      <p:sp>
        <p:nvSpPr>
          <p:cNvPr id="16" name="ZoneTexte 15">
            <a:extLst>
              <a:ext uri="{FF2B5EF4-FFF2-40B4-BE49-F238E27FC236}">
                <a16:creationId xmlns:a16="http://schemas.microsoft.com/office/drawing/2014/main" id="{19D1261D-71C8-1447-944B-1433020D47B3}"/>
              </a:ext>
            </a:extLst>
          </p:cNvPr>
          <p:cNvSpPr txBox="1"/>
          <p:nvPr/>
        </p:nvSpPr>
        <p:spPr>
          <a:xfrm>
            <a:off x="7855812" y="3777935"/>
            <a:ext cx="551663" cy="369332"/>
          </a:xfrm>
          <a:prstGeom prst="rect">
            <a:avLst/>
          </a:prstGeom>
          <a:noFill/>
        </p:spPr>
        <p:txBody>
          <a:bodyPr wrap="square" rtlCol="0">
            <a:spAutoFit/>
          </a:bodyPr>
          <a:lstStyle/>
          <a:p>
            <a:r>
              <a:rPr lang="en-GB" b="1" dirty="0">
                <a:solidFill>
                  <a:srgbClr val="204669"/>
                </a:solidFill>
                <a:latin typeface="Montserrat" pitchFamily="2" charset="77"/>
                <a:ea typeface="Times New Roman" panose="02020603050405020304" pitchFamily="18" charset="0"/>
                <a:cs typeface="Arial" panose="020B0604020202020204" pitchFamily="34" charset="0"/>
              </a:rPr>
              <a:t>”</a:t>
            </a:r>
            <a:endParaRPr lang="fr-FR"/>
          </a:p>
        </p:txBody>
      </p:sp>
    </p:spTree>
    <p:extLst>
      <p:ext uri="{BB962C8B-B14F-4D97-AF65-F5344CB8AC3E}">
        <p14:creationId xmlns:p14="http://schemas.microsoft.com/office/powerpoint/2010/main" val="322980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ADCF4-610C-FB48-AEE5-197E70866AA6}"/>
              </a:ext>
            </a:extLst>
          </p:cNvPr>
          <p:cNvSpPr>
            <a:spLocks noGrp="1"/>
          </p:cNvSpPr>
          <p:nvPr>
            <p:ph type="title"/>
          </p:nvPr>
        </p:nvSpPr>
        <p:spPr>
          <a:xfrm>
            <a:off x="628650" y="537795"/>
            <a:ext cx="7886700" cy="341632"/>
          </a:xfrm>
        </p:spPr>
        <p:txBody>
          <a:bodyPr/>
          <a:lstStyle/>
          <a:p>
            <a:r>
              <a:rPr lang="fr-FR"/>
              <a:t>Community feedback cycle</a:t>
            </a:r>
          </a:p>
        </p:txBody>
      </p:sp>
      <p:sp>
        <p:nvSpPr>
          <p:cNvPr id="3" name="Espace réservé du contenu 2">
            <a:extLst>
              <a:ext uri="{FF2B5EF4-FFF2-40B4-BE49-F238E27FC236}">
                <a16:creationId xmlns:a16="http://schemas.microsoft.com/office/drawing/2014/main" id="{452186BB-C598-454A-A4A6-D863024413A0}"/>
              </a:ext>
            </a:extLst>
          </p:cNvPr>
          <p:cNvSpPr>
            <a:spLocks noGrp="1"/>
          </p:cNvSpPr>
          <p:nvPr>
            <p:ph idx="1"/>
          </p:nvPr>
        </p:nvSpPr>
        <p:spPr>
          <a:xfrm>
            <a:off x="628648" y="1369219"/>
            <a:ext cx="2941193" cy="3263504"/>
          </a:xfrm>
        </p:spPr>
        <p:txBody>
          <a:bodyPr>
            <a:normAutofit/>
          </a:bodyPr>
          <a:lstStyle/>
          <a:p>
            <a:pPr marL="285750" indent="-285750"/>
            <a:r>
              <a:rPr lang="en-US" dirty="0"/>
              <a:t>Community members are involved and included at each stage</a:t>
            </a:r>
          </a:p>
          <a:p>
            <a:pPr marL="285750" indent="-285750"/>
            <a:r>
              <a:rPr lang="en-US" dirty="0"/>
              <a:t>We work together across silos – no “us and them”</a:t>
            </a:r>
          </a:p>
          <a:p>
            <a:pPr marL="285750" indent="-285750"/>
            <a:r>
              <a:rPr lang="en-US" dirty="0"/>
              <a:t>Data and actions taken are owned by the community</a:t>
            </a:r>
          </a:p>
          <a:p>
            <a:pPr marL="285750" indent="-285750"/>
            <a:r>
              <a:rPr lang="en-US" dirty="0"/>
              <a:t>Respectful listening is at the heart of community feedback</a:t>
            </a:r>
          </a:p>
        </p:txBody>
      </p:sp>
      <p:grpSp>
        <p:nvGrpSpPr>
          <p:cNvPr id="6" name="Groupe 5">
            <a:extLst>
              <a:ext uri="{FF2B5EF4-FFF2-40B4-BE49-F238E27FC236}">
                <a16:creationId xmlns:a16="http://schemas.microsoft.com/office/drawing/2014/main" id="{90A50413-0F50-B84A-B9EB-31C4FCB4F255}"/>
              </a:ext>
            </a:extLst>
          </p:cNvPr>
          <p:cNvGrpSpPr/>
          <p:nvPr/>
        </p:nvGrpSpPr>
        <p:grpSpPr>
          <a:xfrm>
            <a:off x="4039648" y="722240"/>
            <a:ext cx="3694718" cy="4097666"/>
            <a:chOff x="0" y="0"/>
            <a:chExt cx="4013673" cy="4369981"/>
          </a:xfrm>
        </p:grpSpPr>
        <p:sp>
          <p:nvSpPr>
            <p:cNvPr id="7" name="Zone de texte 47">
              <a:extLst>
                <a:ext uri="{FF2B5EF4-FFF2-40B4-BE49-F238E27FC236}">
                  <a16:creationId xmlns:a16="http://schemas.microsoft.com/office/drawing/2014/main" id="{634F1CA3-6F48-894A-B43D-12F2D41B8D91}"/>
                </a:ext>
              </a:extLst>
            </p:cNvPr>
            <p:cNvSpPr txBox="1"/>
            <p:nvPr/>
          </p:nvSpPr>
          <p:spPr>
            <a:xfrm>
              <a:off x="1451344" y="0"/>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FF"/>
                  </a:solidFill>
                  <a:effectLst/>
                  <a:latin typeface="Montserrat" pitchFamily="2" charset="77"/>
                  <a:ea typeface="OpenSans-Light" panose="020B0606030504020204" pitchFamily="34" charset="0"/>
                </a:rPr>
                <a:t>1.</a:t>
              </a:r>
              <a:endParaRPr lang="fr-FR" sz="900" dirty="0">
                <a:effectLst/>
                <a:latin typeface="Open Sans Light" panose="020B0306030504020204" pitchFamily="34" charset="0"/>
                <a:ea typeface="OpenSans-Light" panose="020B0606030504020204" pitchFamily="34" charset="0"/>
              </a:endParaRPr>
            </a:p>
            <a:p>
              <a:pPr algn="ctr"/>
              <a:r>
                <a:rPr lang="en-US" sz="900" dirty="0">
                  <a:solidFill>
                    <a:srgbClr val="FFFFFF"/>
                  </a:solidFill>
                  <a:effectLst/>
                  <a:latin typeface="Montserrat" pitchFamily="2" charset="77"/>
                  <a:ea typeface="OpenSans-Light" panose="020B0606030504020204" pitchFamily="34" charset="0"/>
                </a:rPr>
                <a:t>Building your feedback mechanism</a:t>
              </a:r>
              <a:endParaRPr lang="fr-FR" sz="900" dirty="0">
                <a:effectLst/>
                <a:latin typeface="Open Sans Light" panose="020B0306030504020204" pitchFamily="34" charset="0"/>
                <a:ea typeface="OpenSans-Light" panose="020B0606030504020204" pitchFamily="34" charset="0"/>
              </a:endParaRPr>
            </a:p>
          </p:txBody>
        </p:sp>
        <p:sp>
          <p:nvSpPr>
            <p:cNvPr id="8" name="Zone de texte 48">
              <a:extLst>
                <a:ext uri="{FF2B5EF4-FFF2-40B4-BE49-F238E27FC236}">
                  <a16:creationId xmlns:a16="http://schemas.microsoft.com/office/drawing/2014/main" id="{3162A889-6A20-D347-A206-78B044DC892F}"/>
                </a:ext>
              </a:extLst>
            </p:cNvPr>
            <p:cNvSpPr txBox="1"/>
            <p:nvPr/>
          </p:nvSpPr>
          <p:spPr>
            <a:xfrm>
              <a:off x="2902688" y="813390"/>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FF"/>
                  </a:solidFill>
                  <a:effectLst/>
                  <a:latin typeface="Montserrat" pitchFamily="2" charset="77"/>
                  <a:ea typeface="OpenSans-Light" panose="020B0606030504020204" pitchFamily="34" charset="0"/>
                </a:rPr>
                <a:t>2.</a:t>
              </a:r>
              <a:endParaRPr lang="fr-FR" sz="900" dirty="0">
                <a:effectLst/>
                <a:latin typeface="Open Sans Light" panose="020B0306030504020204" pitchFamily="34" charset="0"/>
                <a:ea typeface="OpenSans-Light" panose="020B0606030504020204" pitchFamily="34" charset="0"/>
              </a:endParaRPr>
            </a:p>
            <a:p>
              <a:pPr algn="ctr"/>
              <a:r>
                <a:rPr lang="en-US" sz="900" dirty="0">
                  <a:solidFill>
                    <a:srgbClr val="FFFFFF"/>
                  </a:solidFill>
                  <a:effectLst/>
                  <a:latin typeface="Montserrat" pitchFamily="2" charset="77"/>
                  <a:ea typeface="OpenSans-Light" panose="020B0606030504020204" pitchFamily="34" charset="0"/>
                </a:rPr>
                <a:t>Collecting feedback</a:t>
              </a:r>
              <a:endParaRPr lang="fr-FR" sz="900" dirty="0">
                <a:effectLst/>
                <a:latin typeface="Open Sans Light" panose="020B0306030504020204" pitchFamily="34" charset="0"/>
                <a:ea typeface="OpenSans-Light" panose="020B0606030504020204" pitchFamily="34" charset="0"/>
              </a:endParaRPr>
            </a:p>
          </p:txBody>
        </p:sp>
        <p:sp>
          <p:nvSpPr>
            <p:cNvPr id="9" name="Zone de texte 51">
              <a:extLst>
                <a:ext uri="{FF2B5EF4-FFF2-40B4-BE49-F238E27FC236}">
                  <a16:creationId xmlns:a16="http://schemas.microsoft.com/office/drawing/2014/main" id="{BE82D8E7-A2FD-0744-918D-9DA8A88B6455}"/>
                </a:ext>
              </a:extLst>
            </p:cNvPr>
            <p:cNvSpPr txBox="1"/>
            <p:nvPr/>
          </p:nvSpPr>
          <p:spPr>
            <a:xfrm>
              <a:off x="2950535" y="2406576"/>
              <a:ext cx="1063138" cy="108060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en-US" sz="1400" spc="-20" dirty="0">
                  <a:solidFill>
                    <a:srgbClr val="FFFFFF"/>
                  </a:solidFill>
                  <a:effectLst/>
                  <a:latin typeface="Montserrat" pitchFamily="2" charset="77"/>
                  <a:ea typeface="OpenSans-Light" panose="020B0606030504020204" pitchFamily="34" charset="0"/>
                </a:rPr>
                <a:t>3.</a:t>
              </a:r>
              <a:endParaRPr lang="fr-FR" sz="900" spc="-20" dirty="0">
                <a:effectLst/>
                <a:latin typeface="Open Sans Light" panose="020B0306030504020204" pitchFamily="34" charset="0"/>
                <a:ea typeface="OpenSans-Light" panose="020B0606030504020204" pitchFamily="34" charset="0"/>
              </a:endParaRPr>
            </a:p>
            <a:p>
              <a:pPr algn="ctr"/>
              <a:r>
                <a:rPr lang="en-CA" sz="900" spc="-20" dirty="0">
                  <a:solidFill>
                    <a:srgbClr val="FFFFFF"/>
                  </a:solidFill>
                  <a:effectLst/>
                  <a:latin typeface="Montserrat" pitchFamily="2" charset="77"/>
                  <a:ea typeface="OpenSans-Light" panose="020B0606030504020204" pitchFamily="34" charset="0"/>
                </a:rPr>
                <a:t>Referral and analysis</a:t>
              </a:r>
              <a:endParaRPr lang="fr-FR" sz="900" spc="-20" dirty="0">
                <a:effectLst/>
                <a:latin typeface="Open Sans Light" panose="020B0306030504020204" pitchFamily="34" charset="0"/>
                <a:ea typeface="OpenSans-Light" panose="020B0606030504020204" pitchFamily="34" charset="0"/>
              </a:endParaRPr>
            </a:p>
          </p:txBody>
        </p:sp>
        <p:sp>
          <p:nvSpPr>
            <p:cNvPr id="10" name="Zone de texte 52">
              <a:extLst>
                <a:ext uri="{FF2B5EF4-FFF2-40B4-BE49-F238E27FC236}">
                  <a16:creationId xmlns:a16="http://schemas.microsoft.com/office/drawing/2014/main" id="{25433967-859F-C74F-8E1A-59B84EE96B30}"/>
                </a:ext>
              </a:extLst>
            </p:cNvPr>
            <p:cNvSpPr txBox="1"/>
            <p:nvPr/>
          </p:nvSpPr>
          <p:spPr>
            <a:xfrm>
              <a:off x="1488558" y="3322674"/>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FF"/>
                  </a:solidFill>
                  <a:effectLst/>
                  <a:latin typeface="Montserrat" pitchFamily="2" charset="77"/>
                  <a:ea typeface="OpenSans-Light" panose="020B0606030504020204" pitchFamily="34" charset="0"/>
                </a:rPr>
                <a:t>4.</a:t>
              </a:r>
              <a:endParaRPr lang="fr-FR" sz="900" dirty="0">
                <a:effectLst/>
                <a:latin typeface="Open Sans Light" panose="020B0306030504020204" pitchFamily="34" charset="0"/>
                <a:ea typeface="OpenSans-Light" panose="020B0606030504020204" pitchFamily="34" charset="0"/>
              </a:endParaRPr>
            </a:p>
            <a:p>
              <a:pPr algn="ctr"/>
              <a:r>
                <a:rPr lang="en-US" sz="900" dirty="0">
                  <a:solidFill>
                    <a:srgbClr val="FFFFFF"/>
                  </a:solidFill>
                  <a:effectLst/>
                  <a:latin typeface="Montserrat" pitchFamily="2" charset="77"/>
                  <a:ea typeface="OpenSans-Light" panose="020B0606030504020204" pitchFamily="34" charset="0"/>
                </a:rPr>
                <a:t>Sharing and acting on feedback</a:t>
              </a:r>
              <a:endParaRPr lang="fr-FR" sz="900" dirty="0">
                <a:effectLst/>
                <a:latin typeface="Open Sans Light" panose="020B0306030504020204" pitchFamily="34" charset="0"/>
                <a:ea typeface="OpenSans-Light" panose="020B0606030504020204" pitchFamily="34" charset="0"/>
              </a:endParaRPr>
            </a:p>
          </p:txBody>
        </p:sp>
        <p:sp>
          <p:nvSpPr>
            <p:cNvPr id="11" name="Zone de texte 53">
              <a:extLst>
                <a:ext uri="{FF2B5EF4-FFF2-40B4-BE49-F238E27FC236}">
                  <a16:creationId xmlns:a16="http://schemas.microsoft.com/office/drawing/2014/main" id="{2A90E6EB-387A-D344-A59C-48B99CB8208D}"/>
                </a:ext>
              </a:extLst>
            </p:cNvPr>
            <p:cNvSpPr txBox="1"/>
            <p:nvPr/>
          </p:nvSpPr>
          <p:spPr>
            <a:xfrm>
              <a:off x="63795" y="2546497"/>
              <a:ext cx="1063138" cy="104730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en-US" sz="1400" dirty="0">
                  <a:solidFill>
                    <a:srgbClr val="FFFFFF"/>
                  </a:solidFill>
                  <a:effectLst/>
                  <a:latin typeface="Montserrat" pitchFamily="2" charset="77"/>
                  <a:ea typeface="OpenSans-Light" panose="020B0606030504020204" pitchFamily="34" charset="0"/>
                </a:rPr>
                <a:t>5.</a:t>
              </a:r>
              <a:endParaRPr lang="fr-FR" sz="900" dirty="0">
                <a:effectLst/>
                <a:latin typeface="Open Sans Light" panose="020B0306030504020204" pitchFamily="34" charset="0"/>
                <a:ea typeface="OpenSans-Light" panose="020B0606030504020204" pitchFamily="34" charset="0"/>
              </a:endParaRPr>
            </a:p>
            <a:p>
              <a:pPr algn="ctr"/>
              <a:r>
                <a:rPr lang="en-US" sz="900" spc="-20" dirty="0">
                  <a:solidFill>
                    <a:srgbClr val="FFFFFF"/>
                  </a:solidFill>
                  <a:effectLst/>
                  <a:latin typeface="Montserrat" pitchFamily="2" charset="77"/>
                  <a:ea typeface="OpenSans-Light" panose="020B0606030504020204" pitchFamily="34" charset="0"/>
                </a:rPr>
                <a:t>Closing the loop</a:t>
              </a:r>
              <a:endParaRPr lang="fr-FR" sz="900" spc="-20" dirty="0">
                <a:effectLst/>
                <a:latin typeface="Open Sans Light" panose="020B0306030504020204" pitchFamily="34" charset="0"/>
                <a:ea typeface="OpenSans-Light" panose="020B0606030504020204" pitchFamily="34" charset="0"/>
              </a:endParaRPr>
            </a:p>
          </p:txBody>
        </p:sp>
        <p:sp>
          <p:nvSpPr>
            <p:cNvPr id="12" name="Zone de texte 54">
              <a:extLst>
                <a:ext uri="{FF2B5EF4-FFF2-40B4-BE49-F238E27FC236}">
                  <a16:creationId xmlns:a16="http://schemas.microsoft.com/office/drawing/2014/main" id="{22895D2A-4ACA-9C4E-AE60-D106AC26D535}"/>
                </a:ext>
              </a:extLst>
            </p:cNvPr>
            <p:cNvSpPr txBox="1"/>
            <p:nvPr/>
          </p:nvSpPr>
          <p:spPr>
            <a:xfrm>
              <a:off x="0" y="861237"/>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FF"/>
                  </a:solidFill>
                  <a:effectLst/>
                  <a:latin typeface="Montserrat" pitchFamily="2" charset="77"/>
                  <a:ea typeface="OpenSans-Light" panose="020B0606030504020204" pitchFamily="34" charset="0"/>
                </a:rPr>
                <a:t>6.</a:t>
              </a:r>
              <a:endParaRPr lang="fr-FR" sz="900" dirty="0">
                <a:effectLst/>
                <a:latin typeface="Open Sans Light" panose="020B0306030504020204" pitchFamily="34" charset="0"/>
                <a:ea typeface="OpenSans-Light" panose="020B0606030504020204" pitchFamily="34" charset="0"/>
              </a:endParaRPr>
            </a:p>
            <a:p>
              <a:pPr algn="ctr"/>
              <a:r>
                <a:rPr lang="en-US" sz="900" dirty="0">
                  <a:solidFill>
                    <a:srgbClr val="FFFFFF"/>
                  </a:solidFill>
                  <a:effectLst/>
                  <a:latin typeface="Montserrat" pitchFamily="2" charset="77"/>
                  <a:ea typeface="OpenSans-Light" panose="020B0606030504020204" pitchFamily="34" charset="0"/>
                </a:rPr>
                <a:t>Reviewing and adapting </a:t>
              </a:r>
              <a:r>
                <a:rPr lang="en-US" sz="900" dirty="0" err="1">
                  <a:solidFill>
                    <a:srgbClr val="FFFFFF"/>
                  </a:solidFill>
                  <a:effectLst/>
                  <a:latin typeface="Montserrat" pitchFamily="2" charset="77"/>
                  <a:ea typeface="OpenSans-Light" panose="020B0606030504020204" pitchFamily="34" charset="0"/>
                </a:rPr>
                <a:t>th</a:t>
              </a:r>
              <a:r>
                <a:rPr lang="en-US" sz="900" dirty="0">
                  <a:solidFill>
                    <a:srgbClr val="FFFFFF"/>
                  </a:solidFill>
                  <a:effectLst/>
                  <a:latin typeface="Montserrat" pitchFamily="2" charset="77"/>
                  <a:ea typeface="OpenSans-Light" panose="020B0606030504020204" pitchFamily="34" charset="0"/>
                </a:rPr>
                <a:t> mechanism</a:t>
              </a:r>
              <a:endParaRPr lang="fr-FR" sz="900" dirty="0">
                <a:effectLst/>
                <a:latin typeface="Open Sans Light" panose="020B0306030504020204" pitchFamily="34" charset="0"/>
                <a:ea typeface="OpenSans-Light" panose="020B0606030504020204" pitchFamily="34" charset="0"/>
              </a:endParaRPr>
            </a:p>
          </p:txBody>
        </p:sp>
      </p:grpSp>
      <p:pic>
        <p:nvPicPr>
          <p:cNvPr id="14" name="Picture 13" descr="Diagram&#10;&#10;Description automatically generated">
            <a:extLst>
              <a:ext uri="{FF2B5EF4-FFF2-40B4-BE49-F238E27FC236}">
                <a16:creationId xmlns:a16="http://schemas.microsoft.com/office/drawing/2014/main" id="{1A42E547-E0C4-1E43-AF45-B0974A684D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00292" y="722240"/>
            <a:ext cx="6343708" cy="3910483"/>
          </a:xfrm>
          <a:prstGeom prst="rect">
            <a:avLst/>
          </a:prstGeom>
          <a:noFill/>
        </p:spPr>
      </p:pic>
    </p:spTree>
    <p:extLst>
      <p:ext uri="{BB962C8B-B14F-4D97-AF65-F5344CB8AC3E}">
        <p14:creationId xmlns:p14="http://schemas.microsoft.com/office/powerpoint/2010/main" val="2492759874"/>
      </p:ext>
    </p:extLst>
  </p:cSld>
  <p:clrMapOvr>
    <a:masterClrMapping/>
  </p:clrMapOvr>
  <p:extLst mod="1">
    <p:ext uri="{6950BFC3-D8DA-4A85-94F7-54DA5524770B}">
      <p188:commentRel xmlns:p188="http://schemas.microsoft.com/office/powerpoint/2018/8/main" xmlns=""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ADCF4-610C-FB48-AEE5-197E70866AA6}"/>
              </a:ext>
            </a:extLst>
          </p:cNvPr>
          <p:cNvSpPr>
            <a:spLocks noGrp="1"/>
          </p:cNvSpPr>
          <p:nvPr>
            <p:ph type="title"/>
          </p:nvPr>
        </p:nvSpPr>
        <p:spPr>
          <a:xfrm>
            <a:off x="628650" y="537795"/>
            <a:ext cx="7886700" cy="341632"/>
          </a:xfrm>
        </p:spPr>
        <p:txBody>
          <a:bodyPr/>
          <a:lstStyle/>
          <a:p>
            <a:r>
              <a:rPr lang="fr-FR"/>
              <a:t>Community feedback cycle</a:t>
            </a:r>
          </a:p>
        </p:txBody>
      </p:sp>
      <p:sp>
        <p:nvSpPr>
          <p:cNvPr id="3" name="Espace réservé du contenu 2">
            <a:extLst>
              <a:ext uri="{FF2B5EF4-FFF2-40B4-BE49-F238E27FC236}">
                <a16:creationId xmlns:a16="http://schemas.microsoft.com/office/drawing/2014/main" id="{452186BB-C598-454A-A4A6-D863024413A0}"/>
              </a:ext>
            </a:extLst>
          </p:cNvPr>
          <p:cNvSpPr>
            <a:spLocks noGrp="1"/>
          </p:cNvSpPr>
          <p:nvPr>
            <p:ph idx="1"/>
          </p:nvPr>
        </p:nvSpPr>
        <p:spPr>
          <a:xfrm>
            <a:off x="628649" y="1369219"/>
            <a:ext cx="3343990" cy="3263504"/>
          </a:xfrm>
        </p:spPr>
        <p:txBody>
          <a:bodyPr>
            <a:normAutofit/>
          </a:bodyPr>
          <a:lstStyle/>
          <a:p>
            <a:pPr marL="0" indent="0">
              <a:buNone/>
            </a:pP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Feedback is a two-way street:</a:t>
            </a:r>
          </a:p>
          <a:p>
            <a:pPr marL="285750" indent="-285750"/>
            <a:r>
              <a:rPr lang="en-US" dirty="0"/>
              <a:t>Community members share their feedback on what’s going well and what isn’t</a:t>
            </a:r>
          </a:p>
          <a:p>
            <a:pPr marL="285750" indent="-285750"/>
            <a:r>
              <a:rPr lang="en-US" dirty="0"/>
              <a:t>People in a position to act on this feedback listen</a:t>
            </a:r>
          </a:p>
          <a:p>
            <a:pPr marL="285750" indent="-285750"/>
            <a:r>
              <a:rPr lang="en-US" dirty="0"/>
              <a:t>Together we determine what to do based on the feedback</a:t>
            </a:r>
          </a:p>
          <a:p>
            <a:pPr marL="285750" indent="-285750"/>
            <a:r>
              <a:rPr lang="en-US" dirty="0"/>
              <a:t>Any actions taken need to be shared back to community members</a:t>
            </a:r>
          </a:p>
        </p:txBody>
      </p:sp>
      <p:pic>
        <p:nvPicPr>
          <p:cNvPr id="15" name="Image 14">
            <a:extLst>
              <a:ext uri="{FF2B5EF4-FFF2-40B4-BE49-F238E27FC236}">
                <a16:creationId xmlns:a16="http://schemas.microsoft.com/office/drawing/2014/main" id="{3AF66912-2589-AC4E-B75B-7C59EF819C62}"/>
              </a:ext>
            </a:extLst>
          </p:cNvPr>
          <p:cNvPicPr>
            <a:picLocks noChangeAspect="1"/>
          </p:cNvPicPr>
          <p:nvPr/>
        </p:nvPicPr>
        <p:blipFill>
          <a:blip r:embed="rId3"/>
          <a:stretch>
            <a:fillRect/>
          </a:stretch>
        </p:blipFill>
        <p:spPr>
          <a:xfrm>
            <a:off x="3972639" y="93518"/>
            <a:ext cx="4877104" cy="5143500"/>
          </a:xfrm>
          <a:prstGeom prst="rect">
            <a:avLst/>
          </a:prstGeom>
        </p:spPr>
      </p:pic>
      <p:sp>
        <p:nvSpPr>
          <p:cNvPr id="13" name="Zone de texte 48">
            <a:extLst>
              <a:ext uri="{FF2B5EF4-FFF2-40B4-BE49-F238E27FC236}">
                <a16:creationId xmlns:a16="http://schemas.microsoft.com/office/drawing/2014/main" id="{9B864EA5-2843-984D-B40E-D7F3282C8083}"/>
              </a:ext>
            </a:extLst>
          </p:cNvPr>
          <p:cNvSpPr txBox="1"/>
          <p:nvPr/>
        </p:nvSpPr>
        <p:spPr>
          <a:xfrm>
            <a:off x="4478482" y="2161781"/>
            <a:ext cx="1662545" cy="73866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gn="ctr"/>
            <a:r>
              <a:rPr lang="fr-CH" sz="1400">
                <a:solidFill>
                  <a:srgbClr val="FFFFFF"/>
                </a:solidFill>
                <a:effectLst/>
                <a:latin typeface="Montserrat" pitchFamily="2" charset="77"/>
                <a:ea typeface="OpenSans-Light" panose="020B0606030504020204" pitchFamily="34" charset="0"/>
              </a:rPr>
              <a:t>COMMUNITY MEMBER WITH FEEDBACK</a:t>
            </a:r>
            <a:endParaRPr lang="fr-FR" sz="900">
              <a:effectLst/>
              <a:latin typeface="Open Sans Light" panose="020B0306030504020204" pitchFamily="34" charset="0"/>
              <a:ea typeface="OpenSans-Light" panose="020B0606030504020204" pitchFamily="34" charset="0"/>
            </a:endParaRPr>
          </a:p>
        </p:txBody>
      </p:sp>
      <p:sp>
        <p:nvSpPr>
          <p:cNvPr id="16" name="Zone de texte 48">
            <a:extLst>
              <a:ext uri="{FF2B5EF4-FFF2-40B4-BE49-F238E27FC236}">
                <a16:creationId xmlns:a16="http://schemas.microsoft.com/office/drawing/2014/main" id="{258E509A-C07E-6E47-A390-40EA85437213}"/>
              </a:ext>
            </a:extLst>
          </p:cNvPr>
          <p:cNvSpPr txBox="1"/>
          <p:nvPr/>
        </p:nvSpPr>
        <p:spPr>
          <a:xfrm>
            <a:off x="6573981" y="2297212"/>
            <a:ext cx="1662545" cy="52322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gn="ctr"/>
            <a:r>
              <a:rPr lang="fr-CH" sz="1400">
                <a:solidFill>
                  <a:srgbClr val="FFFFFF"/>
                </a:solidFill>
                <a:effectLst/>
                <a:latin typeface="Montserrat" pitchFamily="2" charset="77"/>
                <a:ea typeface="OpenSans-Light" panose="020B0606030504020204" pitchFamily="34" charset="0"/>
              </a:rPr>
              <a:t>THOSE WITH POWER TO ACT</a:t>
            </a:r>
            <a:endParaRPr lang="fr-FR" sz="900">
              <a:effectLst/>
              <a:latin typeface="Open Sans Light" panose="020B0306030504020204" pitchFamily="34" charset="0"/>
              <a:ea typeface="OpenSans-Light" panose="020B0606030504020204" pitchFamily="34" charset="0"/>
            </a:endParaRPr>
          </a:p>
        </p:txBody>
      </p:sp>
    </p:spTree>
    <p:extLst>
      <p:ext uri="{BB962C8B-B14F-4D97-AF65-F5344CB8AC3E}">
        <p14:creationId xmlns:p14="http://schemas.microsoft.com/office/powerpoint/2010/main" val="47100881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5174</TotalTime>
  <Words>7719</Words>
  <Application>Microsoft Macintosh PowerPoint</Application>
  <PresentationFormat>On-screen Show (16:9)</PresentationFormat>
  <Paragraphs>641</Paragraphs>
  <Slides>32</Slides>
  <Notes>30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32</vt:i4>
      </vt:variant>
    </vt:vector>
  </HeadingPairs>
  <TitlesOfParts>
    <vt:vector size="48" baseType="lpstr">
      <vt:lpstr>Arial</vt:lpstr>
      <vt:lpstr>Calibri</vt:lpstr>
      <vt:lpstr>Calibri Light</vt:lpstr>
      <vt:lpstr>Montserrat</vt:lpstr>
      <vt:lpstr>Montserrat Light</vt:lpstr>
      <vt:lpstr>Montserrat Medium</vt:lpstr>
      <vt:lpstr>Montserrat SemiBold</vt:lpstr>
      <vt:lpstr>Open Sans</vt:lpstr>
      <vt:lpstr>Open Sans Light</vt:lpstr>
      <vt:lpstr>Open Sans SemiBold</vt:lpstr>
      <vt:lpstr>Open Sans SemiBold</vt:lpstr>
      <vt:lpstr>OpenSans-Light</vt:lpstr>
      <vt:lpstr>Times New Roman</vt:lpstr>
      <vt:lpstr>Wingdings</vt:lpstr>
      <vt:lpstr>Thème Office</vt:lpstr>
      <vt:lpstr>Conception personnalisée</vt:lpstr>
      <vt:lpstr>PowerPoint Presentation</vt:lpstr>
      <vt:lpstr>LEARNING OUTCOMES</vt:lpstr>
      <vt:lpstr>Key questions in social science research</vt:lpstr>
      <vt:lpstr>PowerPoint Presentation</vt:lpstr>
      <vt:lpstr>Community feedback</vt:lpstr>
      <vt:lpstr>Community feedback</vt:lpstr>
      <vt:lpstr>Example: Understanding community perceptions  on COVID-19 in Ukraine</vt:lpstr>
      <vt:lpstr>Community feedback cycle</vt:lpstr>
      <vt:lpstr>Community feedback cycle</vt:lpstr>
      <vt:lpstr>Community feedback</vt:lpstr>
      <vt:lpstr>Community feedback mechanisms, community engagement and the emergency response  </vt:lpstr>
      <vt:lpstr>Community feedback mechanisms, community engagement and the emergency response  </vt:lpstr>
      <vt:lpstr>Community feedback channels</vt:lpstr>
      <vt:lpstr>Community feedback channels</vt:lpstr>
      <vt:lpstr>GROUP exercise</vt:lpstr>
      <vt:lpstr>GROUP exercise</vt:lpstr>
      <vt:lpstr>STAGE 1: Building your community  feedback mechanism </vt:lpstr>
      <vt:lpstr>STAGE 1: Building your community  feedback mechanism </vt:lpstr>
      <vt:lpstr>STAGE 1: Building your community  feedback mechanism </vt:lpstr>
      <vt:lpstr>STAGE 1: Building your community  feedback mechanism </vt:lpstr>
      <vt:lpstr>STAGE 1: Building your community  feedback mechanism </vt:lpstr>
      <vt:lpstr>STAGE 1: Building your community  feedback mechanism </vt:lpstr>
      <vt:lpstr>STAGE 1: Building your community  feedback mechanism </vt:lpstr>
      <vt:lpstr>GROUP exercise</vt:lpstr>
      <vt:lpstr>STAGE 1: Building your community  feedback mechanism </vt:lpstr>
      <vt:lpstr>STAGE 1: Building your community  feedback mechanism </vt:lpstr>
      <vt:lpstr>STAGE 1: Building your community  feedback mechanism </vt:lpstr>
      <vt:lpstr>STAGE 1: Building your community  feedback mechanism </vt:lpstr>
      <vt:lpstr>STAGE 1: Building your community  feedback mechanism </vt:lpstr>
      <vt:lpstr>STAGE 2: Collecting community feedback </vt:lpstr>
      <vt:lpstr>Summary</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66</cp:revision>
  <cp:lastPrinted>2022-03-21T12:05:02Z</cp:lastPrinted>
  <dcterms:created xsi:type="dcterms:W3CDTF">2022-03-21T09:09:42Z</dcterms:created>
  <dcterms:modified xsi:type="dcterms:W3CDTF">2022-09-02T14:04:51Z</dcterms:modified>
</cp:coreProperties>
</file>