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comments/modernComment_193_94947F42.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1"/>
  </p:notesMasterIdLst>
  <p:sldIdLst>
    <p:sldId id="257" r:id="rId2"/>
    <p:sldId id="259" r:id="rId3"/>
    <p:sldId id="287" r:id="rId4"/>
    <p:sldId id="483" r:id="rId5"/>
    <p:sldId id="433" r:id="rId6"/>
    <p:sldId id="403" r:id="rId7"/>
    <p:sldId id="503" r:id="rId8"/>
    <p:sldId id="468" r:id="rId9"/>
    <p:sldId id="484" r:id="rId10"/>
    <p:sldId id="485" r:id="rId11"/>
    <p:sldId id="486" r:id="rId12"/>
    <p:sldId id="410" r:id="rId13"/>
    <p:sldId id="487" r:id="rId14"/>
    <p:sldId id="488" r:id="rId15"/>
    <p:sldId id="489" r:id="rId16"/>
    <p:sldId id="490" r:id="rId17"/>
    <p:sldId id="491" r:id="rId18"/>
    <p:sldId id="492" r:id="rId19"/>
    <p:sldId id="493" r:id="rId20"/>
    <p:sldId id="494" r:id="rId21"/>
    <p:sldId id="495" r:id="rId22"/>
    <p:sldId id="497" r:id="rId23"/>
    <p:sldId id="498" r:id="rId24"/>
    <p:sldId id="500" r:id="rId25"/>
    <p:sldId id="499" r:id="rId26"/>
    <p:sldId id="501" r:id="rId27"/>
    <p:sldId id="496" r:id="rId28"/>
    <p:sldId id="469" r:id="rId29"/>
    <p:sldId id="502" r:id="rId3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53" userDrawn="1">
          <p15:clr>
            <a:srgbClr val="A4A3A4"/>
          </p15:clr>
        </p15:guide>
        <p15:guide id="2" pos="4626" userDrawn="1">
          <p15:clr>
            <a:srgbClr val="A4A3A4"/>
          </p15:clr>
        </p15:guide>
        <p15:guide id="3" orient="horz" pos="758" userDrawn="1">
          <p15:clr>
            <a:srgbClr val="A4A3A4"/>
          </p15:clr>
        </p15:guide>
        <p15:guide id="4" orient="horz" pos="2663" userDrawn="1">
          <p15:clr>
            <a:srgbClr val="A4A3A4"/>
          </p15:clr>
        </p15:guide>
        <p15:guide id="5" pos="544" userDrawn="1">
          <p15:clr>
            <a:srgbClr val="A4A3A4"/>
          </p15:clr>
        </p15:guide>
        <p15:guide id="6" pos="347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E0C36D2-7A6D-E4F0-5F89-42CC25BF1B7B}" name="Viv Walz" initials="VW" userId="ad34ef78dcdc91a4"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4669"/>
    <a:srgbClr val="EEF5EF"/>
    <a:srgbClr val="E4E6ED"/>
    <a:srgbClr val="7B6A67"/>
    <a:srgbClr val="2F9C67"/>
    <a:srgbClr val="D90368"/>
    <a:srgbClr val="FCCF9E"/>
    <a:srgbClr val="3C3C3B"/>
    <a:srgbClr val="EEEC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93C7C2-D097-40F6-8916-07EA5D87913D}" v="8" dt="2022-08-15T01:37:59.269"/>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71"/>
    <p:restoredTop sz="84188"/>
  </p:normalViewPr>
  <p:slideViewPr>
    <p:cSldViewPr snapToGrid="0" snapToObjects="1" showGuides="1">
      <p:cViewPr varScale="1">
        <p:scale>
          <a:sx n="111" d="100"/>
          <a:sy n="111" d="100"/>
        </p:scale>
        <p:origin x="552" y="192"/>
      </p:cViewPr>
      <p:guideLst>
        <p:guide orient="horz" pos="1053"/>
        <p:guide pos="4626"/>
        <p:guide orient="horz" pos="758"/>
        <p:guide orient="horz" pos="2663"/>
        <p:guide pos="544"/>
        <p:guide pos="347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8/10/relationships/authors" Target="authors.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v Walz" userId="ad34ef78dcdc91a4" providerId="LiveId" clId="{8993C7C2-D097-40F6-8916-07EA5D87913D}"/>
    <pc:docChg chg="undo custSel addSld modSld sldOrd">
      <pc:chgData name="Viv Walz" userId="ad34ef78dcdc91a4" providerId="LiveId" clId="{8993C7C2-D097-40F6-8916-07EA5D87913D}" dt="2022-08-15T02:21:24.227" v="1248" actId="20577"/>
      <pc:docMkLst>
        <pc:docMk/>
      </pc:docMkLst>
      <pc:sldChg chg="modSp mod addCm modNotesTx">
        <pc:chgData name="Viv Walz" userId="ad34ef78dcdc91a4" providerId="LiveId" clId="{8993C7C2-D097-40F6-8916-07EA5D87913D}" dt="2022-08-15T02:18:46.863" v="1204" actId="20577"/>
        <pc:sldMkLst>
          <pc:docMk/>
          <pc:sldMk cId="2492759874" sldId="403"/>
        </pc:sldMkLst>
        <pc:spChg chg="mod">
          <ac:chgData name="Viv Walz" userId="ad34ef78dcdc91a4" providerId="LiveId" clId="{8993C7C2-D097-40F6-8916-07EA5D87913D}" dt="2022-08-15T01:32:43.294" v="271" actId="20577"/>
          <ac:spMkLst>
            <pc:docMk/>
            <pc:sldMk cId="2492759874" sldId="403"/>
            <ac:spMk id="3" creationId="{452186BB-C598-454A-A4A6-D863024413A0}"/>
          </ac:spMkLst>
        </pc:spChg>
        <pc:spChg chg="mod">
          <ac:chgData name="Viv Walz" userId="ad34ef78dcdc91a4" providerId="LiveId" clId="{8993C7C2-D097-40F6-8916-07EA5D87913D}" dt="2022-08-15T01:49:04.922" v="893" actId="20577"/>
          <ac:spMkLst>
            <pc:docMk/>
            <pc:sldMk cId="2492759874" sldId="403"/>
            <ac:spMk id="7" creationId="{634F1CA3-6F48-894A-B43D-12F2D41B8D91}"/>
          </ac:spMkLst>
        </pc:spChg>
        <pc:spChg chg="mod">
          <ac:chgData name="Viv Walz" userId="ad34ef78dcdc91a4" providerId="LiveId" clId="{8993C7C2-D097-40F6-8916-07EA5D87913D}" dt="2022-08-15T01:49:14.267" v="912" actId="20577"/>
          <ac:spMkLst>
            <pc:docMk/>
            <pc:sldMk cId="2492759874" sldId="403"/>
            <ac:spMk id="8" creationId="{3162A889-6A20-D347-A206-78B044DC892F}"/>
          </ac:spMkLst>
        </pc:spChg>
        <pc:spChg chg="mod">
          <ac:chgData name="Viv Walz" userId="ad34ef78dcdc91a4" providerId="LiveId" clId="{8993C7C2-D097-40F6-8916-07EA5D87913D}" dt="2022-08-15T01:49:20.181" v="933" actId="20577"/>
          <ac:spMkLst>
            <pc:docMk/>
            <pc:sldMk cId="2492759874" sldId="403"/>
            <ac:spMk id="9" creationId="{BE82D8E7-A2FD-0744-918D-9DA8A88B6455}"/>
          </ac:spMkLst>
        </pc:spChg>
        <pc:spChg chg="mod">
          <ac:chgData name="Viv Walz" userId="ad34ef78dcdc91a4" providerId="LiveId" clId="{8993C7C2-D097-40F6-8916-07EA5D87913D}" dt="2022-08-15T01:49:27.950" v="963" actId="20577"/>
          <ac:spMkLst>
            <pc:docMk/>
            <pc:sldMk cId="2492759874" sldId="403"/>
            <ac:spMk id="10" creationId="{25433967-859F-C74F-8E1A-59B84EE96B30}"/>
          </ac:spMkLst>
        </pc:spChg>
        <pc:spChg chg="mod">
          <ac:chgData name="Viv Walz" userId="ad34ef78dcdc91a4" providerId="LiveId" clId="{8993C7C2-D097-40F6-8916-07EA5D87913D}" dt="2022-08-15T01:49:33.490" v="979" actId="20577"/>
          <ac:spMkLst>
            <pc:docMk/>
            <pc:sldMk cId="2492759874" sldId="403"/>
            <ac:spMk id="11" creationId="{2A90E6EB-387A-D344-A59C-48B99CB8208D}"/>
          </ac:spMkLst>
        </pc:spChg>
        <pc:spChg chg="mod">
          <ac:chgData name="Viv Walz" userId="ad34ef78dcdc91a4" providerId="LiveId" clId="{8993C7C2-D097-40F6-8916-07EA5D87913D}" dt="2022-08-15T01:49:46.919" v="1017" actId="20577"/>
          <ac:spMkLst>
            <pc:docMk/>
            <pc:sldMk cId="2492759874" sldId="403"/>
            <ac:spMk id="12" creationId="{22895D2A-4ACA-9C4E-AE60-D106AC26D535}"/>
          </ac:spMkLst>
        </pc:spChg>
        <pc:spChg chg="mod">
          <ac:chgData name="Viv Walz" userId="ad34ef78dcdc91a4" providerId="LiveId" clId="{8993C7C2-D097-40F6-8916-07EA5D87913D}" dt="2022-08-15T01:29:47.236" v="121" actId="688"/>
          <ac:spMkLst>
            <pc:docMk/>
            <pc:sldMk cId="2492759874" sldId="403"/>
            <ac:spMk id="13" creationId="{F096C96C-8F57-9F47-8ACF-C4F266D459E3}"/>
          </ac:spMkLst>
        </pc:spChg>
        <pc:grpChg chg="mod">
          <ac:chgData name="Viv Walz" userId="ad34ef78dcdc91a4" providerId="LiveId" clId="{8993C7C2-D097-40F6-8916-07EA5D87913D}" dt="2022-08-15T01:29:37.547" v="118" actId="1076"/>
          <ac:grpSpMkLst>
            <pc:docMk/>
            <pc:sldMk cId="2492759874" sldId="403"/>
            <ac:grpSpMk id="4" creationId="{D8DAAFAE-8F4C-1A47-8C37-CDA59D944BC9}"/>
          </ac:grpSpMkLst>
        </pc:grpChg>
      </pc:sldChg>
      <pc:sldChg chg="modSp mod modNotesTx">
        <pc:chgData name="Viv Walz" userId="ad34ef78dcdc91a4" providerId="LiveId" clId="{8993C7C2-D097-40F6-8916-07EA5D87913D}" dt="2022-08-15T01:29:05.447" v="114" actId="20577"/>
        <pc:sldMkLst>
          <pc:docMk/>
          <pc:sldMk cId="2300890592" sldId="433"/>
        </pc:sldMkLst>
        <pc:spChg chg="mod">
          <ac:chgData name="Viv Walz" userId="ad34ef78dcdc91a4" providerId="LiveId" clId="{8993C7C2-D097-40F6-8916-07EA5D87913D}" dt="2022-08-15T01:28:42.946" v="108" actId="20577"/>
          <ac:spMkLst>
            <pc:docMk/>
            <pc:sldMk cId="2300890592" sldId="433"/>
            <ac:spMk id="4" creationId="{96B1B48C-60DD-004F-95D8-FE5BF39DC5AF}"/>
          </ac:spMkLst>
        </pc:spChg>
      </pc:sldChg>
      <pc:sldChg chg="modNotesTx">
        <pc:chgData name="Viv Walz" userId="ad34ef78dcdc91a4" providerId="LiveId" clId="{8993C7C2-D097-40F6-8916-07EA5D87913D}" dt="2022-08-15T01:33:31.850" v="312" actId="20577"/>
        <pc:sldMkLst>
          <pc:docMk/>
          <pc:sldMk cId="1243473423" sldId="468"/>
        </pc:sldMkLst>
      </pc:sldChg>
      <pc:sldChg chg="modSp mod modNotesTx">
        <pc:chgData name="Viv Walz" userId="ad34ef78dcdc91a4" providerId="LiveId" clId="{8993C7C2-D097-40F6-8916-07EA5D87913D}" dt="2022-08-15T01:58:06.673" v="1182" actId="20577"/>
        <pc:sldMkLst>
          <pc:docMk/>
          <pc:sldMk cId="4102527535" sldId="469"/>
        </pc:sldMkLst>
        <pc:spChg chg="mod">
          <ac:chgData name="Viv Walz" userId="ad34ef78dcdc91a4" providerId="LiveId" clId="{8993C7C2-D097-40F6-8916-07EA5D87913D}" dt="2022-08-15T01:57:32.043" v="1178" actId="20577"/>
          <ac:spMkLst>
            <pc:docMk/>
            <pc:sldMk cId="4102527535" sldId="469"/>
            <ac:spMk id="3" creationId="{69038E50-9B52-D94F-9F4C-6CE645C0ADF1}"/>
          </ac:spMkLst>
        </pc:spChg>
      </pc:sldChg>
      <pc:sldChg chg="addSp delSp modSp mod modNotesTx">
        <pc:chgData name="Viv Walz" userId="ad34ef78dcdc91a4" providerId="LiveId" clId="{8993C7C2-D097-40F6-8916-07EA5D87913D}" dt="2022-08-15T01:48:49.958" v="861" actId="20577"/>
        <pc:sldMkLst>
          <pc:docMk/>
          <pc:sldMk cId="3396313142" sldId="485"/>
        </pc:sldMkLst>
        <pc:spChg chg="mod">
          <ac:chgData name="Viv Walz" userId="ad34ef78dcdc91a4" providerId="LiveId" clId="{8993C7C2-D097-40F6-8916-07EA5D87913D}" dt="2022-08-15T01:48:49.958" v="861" actId="20577"/>
          <ac:spMkLst>
            <pc:docMk/>
            <pc:sldMk cId="3396313142" sldId="485"/>
            <ac:spMk id="2" creationId="{8BF7B119-1342-234A-9CB2-F0493F4EF7C2}"/>
          </ac:spMkLst>
        </pc:spChg>
        <pc:spChg chg="mod">
          <ac:chgData name="Viv Walz" userId="ad34ef78dcdc91a4" providerId="LiveId" clId="{8993C7C2-D097-40F6-8916-07EA5D87913D}" dt="2022-08-15T01:38:18.860" v="523" actId="20577"/>
          <ac:spMkLst>
            <pc:docMk/>
            <pc:sldMk cId="3396313142" sldId="485"/>
            <ac:spMk id="4" creationId="{96B1B48C-60DD-004F-95D8-FE5BF39DC5AF}"/>
          </ac:spMkLst>
        </pc:spChg>
        <pc:graphicFrameChg chg="add del mod">
          <ac:chgData name="Viv Walz" userId="ad34ef78dcdc91a4" providerId="LiveId" clId="{8993C7C2-D097-40F6-8916-07EA5D87913D}" dt="2022-08-15T01:37:47.009" v="509"/>
          <ac:graphicFrameMkLst>
            <pc:docMk/>
            <pc:sldMk cId="3396313142" sldId="485"/>
            <ac:graphicFrameMk id="3" creationId="{1336B79A-73EE-6FE2-AE4A-EDF2E0B2E261}"/>
          </ac:graphicFrameMkLst>
        </pc:graphicFrameChg>
        <pc:graphicFrameChg chg="add del mod">
          <ac:chgData name="Viv Walz" userId="ad34ef78dcdc91a4" providerId="LiveId" clId="{8993C7C2-D097-40F6-8916-07EA5D87913D}" dt="2022-08-15T01:37:51.199" v="511"/>
          <ac:graphicFrameMkLst>
            <pc:docMk/>
            <pc:sldMk cId="3396313142" sldId="485"/>
            <ac:graphicFrameMk id="5" creationId="{AD999DBC-568E-C8EA-C405-45F4CA929CD3}"/>
          </ac:graphicFrameMkLst>
        </pc:graphicFrameChg>
        <pc:graphicFrameChg chg="add del mod">
          <ac:chgData name="Viv Walz" userId="ad34ef78dcdc91a4" providerId="LiveId" clId="{8993C7C2-D097-40F6-8916-07EA5D87913D}" dt="2022-08-15T01:37:56.752" v="514"/>
          <ac:graphicFrameMkLst>
            <pc:docMk/>
            <pc:sldMk cId="3396313142" sldId="485"/>
            <ac:graphicFrameMk id="6" creationId="{B6EF5EBA-BE3E-0EF0-2090-1D404031D1E6}"/>
          </ac:graphicFrameMkLst>
        </pc:graphicFrameChg>
      </pc:sldChg>
      <pc:sldChg chg="modSp mod modNotesTx">
        <pc:chgData name="Viv Walz" userId="ad34ef78dcdc91a4" providerId="LiveId" clId="{8993C7C2-D097-40F6-8916-07EA5D87913D}" dt="2022-08-15T01:48:37.209" v="835"/>
        <pc:sldMkLst>
          <pc:docMk/>
          <pc:sldMk cId="2023373" sldId="486"/>
        </pc:sldMkLst>
        <pc:spChg chg="mod">
          <ac:chgData name="Viv Walz" userId="ad34ef78dcdc91a4" providerId="LiveId" clId="{8993C7C2-D097-40F6-8916-07EA5D87913D}" dt="2022-08-15T01:48:37.209" v="835"/>
          <ac:spMkLst>
            <pc:docMk/>
            <pc:sldMk cId="2023373" sldId="486"/>
            <ac:spMk id="4" creationId="{C0379B7C-BF07-A347-8879-5BB1CE5B2E21}"/>
          </ac:spMkLst>
        </pc:spChg>
        <pc:spChg chg="mod">
          <ac:chgData name="Viv Walz" userId="ad34ef78dcdc91a4" providerId="LiveId" clId="{8993C7C2-D097-40F6-8916-07EA5D87913D}" dt="2022-08-15T01:42:23.111" v="692" actId="20577"/>
          <ac:spMkLst>
            <pc:docMk/>
            <pc:sldMk cId="2023373" sldId="486"/>
            <ac:spMk id="5" creationId="{5715DFEB-0BCD-474A-872D-BCDBBC55F46C}"/>
          </ac:spMkLst>
        </pc:spChg>
      </pc:sldChg>
      <pc:sldChg chg="modSp mod modNotesTx">
        <pc:chgData name="Viv Walz" userId="ad34ef78dcdc91a4" providerId="LiveId" clId="{8993C7C2-D097-40F6-8916-07EA5D87913D}" dt="2022-08-15T02:21:24.227" v="1248" actId="20577"/>
        <pc:sldMkLst>
          <pc:docMk/>
          <pc:sldMk cId="2895689465" sldId="487"/>
        </pc:sldMkLst>
        <pc:spChg chg="mod">
          <ac:chgData name="Viv Walz" userId="ad34ef78dcdc91a4" providerId="LiveId" clId="{8993C7C2-D097-40F6-8916-07EA5D87913D}" dt="2022-08-15T01:48:32.312" v="834"/>
          <ac:spMkLst>
            <pc:docMk/>
            <pc:sldMk cId="2895689465" sldId="487"/>
            <ac:spMk id="2" creationId="{9503DB6A-22AF-F744-BAED-3EC99F28E619}"/>
          </ac:spMkLst>
        </pc:spChg>
        <pc:spChg chg="mod">
          <ac:chgData name="Viv Walz" userId="ad34ef78dcdc91a4" providerId="LiveId" clId="{8993C7C2-D097-40F6-8916-07EA5D87913D}" dt="2022-08-15T02:19:33.198" v="1209" actId="20577"/>
          <ac:spMkLst>
            <pc:docMk/>
            <pc:sldMk cId="2895689465" sldId="487"/>
            <ac:spMk id="3" creationId="{AACFF63A-5020-DE42-9B47-2614B042949C}"/>
          </ac:spMkLst>
        </pc:spChg>
      </pc:sldChg>
      <pc:sldChg chg="modSp mod">
        <pc:chgData name="Viv Walz" userId="ad34ef78dcdc91a4" providerId="LiveId" clId="{8993C7C2-D097-40F6-8916-07EA5D87913D}" dt="2022-08-15T01:48:28.794" v="833"/>
        <pc:sldMkLst>
          <pc:docMk/>
          <pc:sldMk cId="1185153193" sldId="488"/>
        </pc:sldMkLst>
        <pc:spChg chg="mod">
          <ac:chgData name="Viv Walz" userId="ad34ef78dcdc91a4" providerId="LiveId" clId="{8993C7C2-D097-40F6-8916-07EA5D87913D}" dt="2022-08-15T01:48:28.794" v="833"/>
          <ac:spMkLst>
            <pc:docMk/>
            <pc:sldMk cId="1185153193" sldId="488"/>
            <ac:spMk id="2" creationId="{9503DB6A-22AF-F744-BAED-3EC99F28E619}"/>
          </ac:spMkLst>
        </pc:spChg>
        <pc:spChg chg="mod">
          <ac:chgData name="Viv Walz" userId="ad34ef78dcdc91a4" providerId="LiveId" clId="{8993C7C2-D097-40F6-8916-07EA5D87913D}" dt="2022-08-15T01:44:31.574" v="777"/>
          <ac:spMkLst>
            <pc:docMk/>
            <pc:sldMk cId="1185153193" sldId="488"/>
            <ac:spMk id="3" creationId="{AACFF63A-5020-DE42-9B47-2614B042949C}"/>
          </ac:spMkLst>
        </pc:spChg>
      </pc:sldChg>
      <pc:sldChg chg="modSp mod">
        <pc:chgData name="Viv Walz" userId="ad34ef78dcdc91a4" providerId="LiveId" clId="{8993C7C2-D097-40F6-8916-07EA5D87913D}" dt="2022-08-15T01:48:24.212" v="832"/>
        <pc:sldMkLst>
          <pc:docMk/>
          <pc:sldMk cId="3490501815" sldId="489"/>
        </pc:sldMkLst>
        <pc:spChg chg="mod">
          <ac:chgData name="Viv Walz" userId="ad34ef78dcdc91a4" providerId="LiveId" clId="{8993C7C2-D097-40F6-8916-07EA5D87913D}" dt="2022-08-15T01:48:24.212" v="832"/>
          <ac:spMkLst>
            <pc:docMk/>
            <pc:sldMk cId="3490501815" sldId="489"/>
            <ac:spMk id="2" creationId="{9503DB6A-22AF-F744-BAED-3EC99F28E619}"/>
          </ac:spMkLst>
        </pc:spChg>
        <pc:spChg chg="mod">
          <ac:chgData name="Viv Walz" userId="ad34ef78dcdc91a4" providerId="LiveId" clId="{8993C7C2-D097-40F6-8916-07EA5D87913D}" dt="2022-08-15T01:44:36.452" v="778"/>
          <ac:spMkLst>
            <pc:docMk/>
            <pc:sldMk cId="3490501815" sldId="489"/>
            <ac:spMk id="3" creationId="{AACFF63A-5020-DE42-9B47-2614B042949C}"/>
          </ac:spMkLst>
        </pc:spChg>
      </pc:sldChg>
      <pc:sldChg chg="modSp mod">
        <pc:chgData name="Viv Walz" userId="ad34ef78dcdc91a4" providerId="LiveId" clId="{8993C7C2-D097-40F6-8916-07EA5D87913D}" dt="2022-08-15T01:48:19.923" v="831"/>
        <pc:sldMkLst>
          <pc:docMk/>
          <pc:sldMk cId="1533667279" sldId="491"/>
        </pc:sldMkLst>
        <pc:spChg chg="mod">
          <ac:chgData name="Viv Walz" userId="ad34ef78dcdc91a4" providerId="LiveId" clId="{8993C7C2-D097-40F6-8916-07EA5D87913D}" dt="2022-08-15T01:48:19.923" v="831"/>
          <ac:spMkLst>
            <pc:docMk/>
            <pc:sldMk cId="1533667279" sldId="491"/>
            <ac:spMk id="2" creationId="{6FE12429-B44C-E448-B4A7-AC7FCB8DE103}"/>
          </ac:spMkLst>
        </pc:spChg>
        <pc:spChg chg="mod">
          <ac:chgData name="Viv Walz" userId="ad34ef78dcdc91a4" providerId="LiveId" clId="{8993C7C2-D097-40F6-8916-07EA5D87913D}" dt="2022-08-15T01:46:37.526" v="792"/>
          <ac:spMkLst>
            <pc:docMk/>
            <pc:sldMk cId="1533667279" sldId="491"/>
            <ac:spMk id="3" creationId="{A8BC4A2E-FC43-2544-B117-BD71231BFF25}"/>
          </ac:spMkLst>
        </pc:spChg>
      </pc:sldChg>
      <pc:sldChg chg="modSp mod">
        <pc:chgData name="Viv Walz" userId="ad34ef78dcdc91a4" providerId="LiveId" clId="{8993C7C2-D097-40F6-8916-07EA5D87913D}" dt="2022-08-15T01:48:16.826" v="830"/>
        <pc:sldMkLst>
          <pc:docMk/>
          <pc:sldMk cId="1854505580" sldId="492"/>
        </pc:sldMkLst>
        <pc:spChg chg="mod">
          <ac:chgData name="Viv Walz" userId="ad34ef78dcdc91a4" providerId="LiveId" clId="{8993C7C2-D097-40F6-8916-07EA5D87913D}" dt="2022-08-15T01:48:16.826" v="830"/>
          <ac:spMkLst>
            <pc:docMk/>
            <pc:sldMk cId="1854505580" sldId="492"/>
            <ac:spMk id="2" creationId="{C6DBEDC9-973A-3746-BEF7-A773995F3828}"/>
          </ac:spMkLst>
        </pc:spChg>
        <pc:spChg chg="mod">
          <ac:chgData name="Viv Walz" userId="ad34ef78dcdc91a4" providerId="LiveId" clId="{8993C7C2-D097-40F6-8916-07EA5D87913D}" dt="2022-08-15T01:45:59.303" v="791" actId="20577"/>
          <ac:spMkLst>
            <pc:docMk/>
            <pc:sldMk cId="1854505580" sldId="492"/>
            <ac:spMk id="3" creationId="{493FE486-EC6B-6D4E-B0FD-88E461C3B5A2}"/>
          </ac:spMkLst>
        </pc:spChg>
      </pc:sldChg>
      <pc:sldChg chg="modSp mod modNotesTx">
        <pc:chgData name="Viv Walz" userId="ad34ef78dcdc91a4" providerId="LiveId" clId="{8993C7C2-D097-40F6-8916-07EA5D87913D}" dt="2022-08-15T02:19:51.682" v="1211" actId="20577"/>
        <pc:sldMkLst>
          <pc:docMk/>
          <pc:sldMk cId="232091910" sldId="493"/>
        </pc:sldMkLst>
        <pc:spChg chg="mod">
          <ac:chgData name="Viv Walz" userId="ad34ef78dcdc91a4" providerId="LiveId" clId="{8993C7C2-D097-40F6-8916-07EA5D87913D}" dt="2022-08-15T01:48:13.095" v="829"/>
          <ac:spMkLst>
            <pc:docMk/>
            <pc:sldMk cId="232091910" sldId="493"/>
            <ac:spMk id="2" creationId="{C6DBEDC9-973A-3746-BEF7-A773995F3828}"/>
          </ac:spMkLst>
        </pc:spChg>
        <pc:spChg chg="mod">
          <ac:chgData name="Viv Walz" userId="ad34ef78dcdc91a4" providerId="LiveId" clId="{8993C7C2-D097-40F6-8916-07EA5D87913D}" dt="2022-08-15T01:46:59.079" v="801" actId="20577"/>
          <ac:spMkLst>
            <pc:docMk/>
            <pc:sldMk cId="232091910" sldId="493"/>
            <ac:spMk id="3" creationId="{493FE486-EC6B-6D4E-B0FD-88E461C3B5A2}"/>
          </ac:spMkLst>
        </pc:spChg>
      </pc:sldChg>
      <pc:sldChg chg="modSp mod">
        <pc:chgData name="Viv Walz" userId="ad34ef78dcdc91a4" providerId="LiveId" clId="{8993C7C2-D097-40F6-8916-07EA5D87913D}" dt="2022-08-15T01:48:09.841" v="828"/>
        <pc:sldMkLst>
          <pc:docMk/>
          <pc:sldMk cId="892033817" sldId="494"/>
        </pc:sldMkLst>
        <pc:spChg chg="mod">
          <ac:chgData name="Viv Walz" userId="ad34ef78dcdc91a4" providerId="LiveId" clId="{8993C7C2-D097-40F6-8916-07EA5D87913D}" dt="2022-08-15T01:48:09.841" v="828"/>
          <ac:spMkLst>
            <pc:docMk/>
            <pc:sldMk cId="892033817" sldId="494"/>
            <ac:spMk id="2" creationId="{9C4ACE93-9950-2A44-B60E-E465E3C5BA69}"/>
          </ac:spMkLst>
        </pc:spChg>
      </pc:sldChg>
      <pc:sldChg chg="modSp mod modNotesTx">
        <pc:chgData name="Viv Walz" userId="ad34ef78dcdc91a4" providerId="LiveId" clId="{8993C7C2-D097-40F6-8916-07EA5D87913D}" dt="2022-08-15T02:20:03.520" v="1216" actId="20577"/>
        <pc:sldMkLst>
          <pc:docMk/>
          <pc:sldMk cId="3927071931" sldId="495"/>
        </pc:sldMkLst>
        <pc:spChg chg="mod">
          <ac:chgData name="Viv Walz" userId="ad34ef78dcdc91a4" providerId="LiveId" clId="{8993C7C2-D097-40F6-8916-07EA5D87913D}" dt="2022-08-15T01:47:53.528" v="809"/>
          <ac:spMkLst>
            <pc:docMk/>
            <pc:sldMk cId="3927071931" sldId="495"/>
            <ac:spMk id="2" creationId="{37FA76DF-F74E-5B40-94EF-23531A429773}"/>
          </ac:spMkLst>
        </pc:spChg>
        <pc:spChg chg="mod">
          <ac:chgData name="Viv Walz" userId="ad34ef78dcdc91a4" providerId="LiveId" clId="{8993C7C2-D097-40F6-8916-07EA5D87913D}" dt="2022-08-15T01:48:04.056" v="827" actId="20577"/>
          <ac:spMkLst>
            <pc:docMk/>
            <pc:sldMk cId="3927071931" sldId="495"/>
            <ac:spMk id="3" creationId="{1B045937-94F4-694A-B2E4-30742428ACDE}"/>
          </ac:spMkLst>
        </pc:spChg>
      </pc:sldChg>
      <pc:sldChg chg="modSp mod ord modNotesTx">
        <pc:chgData name="Viv Walz" userId="ad34ef78dcdc91a4" providerId="LiveId" clId="{8993C7C2-D097-40F6-8916-07EA5D87913D}" dt="2022-08-15T02:20:42.291" v="1241" actId="20577"/>
        <pc:sldMkLst>
          <pc:docMk/>
          <pc:sldMk cId="1473148244" sldId="496"/>
        </pc:sldMkLst>
        <pc:spChg chg="mod">
          <ac:chgData name="Viv Walz" userId="ad34ef78dcdc91a4" providerId="LiveId" clId="{8993C7C2-D097-40F6-8916-07EA5D87913D}" dt="2022-08-15T01:50:27.792" v="1060" actId="20577"/>
          <ac:spMkLst>
            <pc:docMk/>
            <pc:sldMk cId="1473148244" sldId="496"/>
            <ac:spMk id="2" creationId="{A7C65E29-5543-9243-81BB-2C199C746A5D}"/>
          </ac:spMkLst>
        </pc:spChg>
        <pc:spChg chg="mod">
          <ac:chgData name="Viv Walz" userId="ad34ef78dcdc91a4" providerId="LiveId" clId="{8993C7C2-D097-40F6-8916-07EA5D87913D}" dt="2022-08-15T01:52:55.904" v="1067" actId="20577"/>
          <ac:spMkLst>
            <pc:docMk/>
            <pc:sldMk cId="1473148244" sldId="496"/>
            <ac:spMk id="3" creationId="{A455EF0C-72EE-4B42-B1B1-19D0F60F5ACF}"/>
          </ac:spMkLst>
        </pc:spChg>
      </pc:sldChg>
      <pc:sldChg chg="modSp mod">
        <pc:chgData name="Viv Walz" userId="ad34ef78dcdc91a4" providerId="LiveId" clId="{8993C7C2-D097-40F6-8916-07EA5D87913D}" dt="2022-08-15T01:51:20.012" v="1062" actId="20577"/>
        <pc:sldMkLst>
          <pc:docMk/>
          <pc:sldMk cId="2572136791" sldId="497"/>
        </pc:sldMkLst>
        <pc:spChg chg="mod">
          <ac:chgData name="Viv Walz" userId="ad34ef78dcdc91a4" providerId="LiveId" clId="{8993C7C2-D097-40F6-8916-07EA5D87913D}" dt="2022-08-15T01:51:20.012" v="1062" actId="20577"/>
          <ac:spMkLst>
            <pc:docMk/>
            <pc:sldMk cId="2572136791" sldId="497"/>
            <ac:spMk id="2" creationId="{A5FE70B7-7DA1-9143-987B-018A6DA37016}"/>
          </ac:spMkLst>
        </pc:spChg>
      </pc:sldChg>
      <pc:sldChg chg="modSp mod modNotesTx">
        <pc:chgData name="Viv Walz" userId="ad34ef78dcdc91a4" providerId="LiveId" clId="{8993C7C2-D097-40F6-8916-07EA5D87913D}" dt="2022-08-15T02:20:19.561" v="1217" actId="20577"/>
        <pc:sldMkLst>
          <pc:docMk/>
          <pc:sldMk cId="647375358" sldId="498"/>
        </pc:sldMkLst>
        <pc:spChg chg="mod">
          <ac:chgData name="Viv Walz" userId="ad34ef78dcdc91a4" providerId="LiveId" clId="{8993C7C2-D097-40F6-8916-07EA5D87913D}" dt="2022-08-15T01:51:25.355" v="1063"/>
          <ac:spMkLst>
            <pc:docMk/>
            <pc:sldMk cId="647375358" sldId="498"/>
            <ac:spMk id="2" creationId="{28EDD4B2-BEAA-3E4C-B69B-5E926AEA3B53}"/>
          </ac:spMkLst>
        </pc:spChg>
      </pc:sldChg>
      <pc:sldChg chg="modSp mod">
        <pc:chgData name="Viv Walz" userId="ad34ef78dcdc91a4" providerId="LiveId" clId="{8993C7C2-D097-40F6-8916-07EA5D87913D}" dt="2022-08-15T01:54:38.235" v="1094"/>
        <pc:sldMkLst>
          <pc:docMk/>
          <pc:sldMk cId="832329742" sldId="499"/>
        </pc:sldMkLst>
        <pc:spChg chg="mod">
          <ac:chgData name="Viv Walz" userId="ad34ef78dcdc91a4" providerId="LiveId" clId="{8993C7C2-D097-40F6-8916-07EA5D87913D}" dt="2022-08-15T01:54:38.235" v="1094"/>
          <ac:spMkLst>
            <pc:docMk/>
            <pc:sldMk cId="832329742" sldId="499"/>
            <ac:spMk id="2" creationId="{A5FE70B7-7DA1-9143-987B-018A6DA37016}"/>
          </ac:spMkLst>
        </pc:spChg>
      </pc:sldChg>
      <pc:sldChg chg="modSp mod">
        <pc:chgData name="Viv Walz" userId="ad34ef78dcdc91a4" providerId="LiveId" clId="{8993C7C2-D097-40F6-8916-07EA5D87913D}" dt="2022-08-15T01:51:28.301" v="1064"/>
        <pc:sldMkLst>
          <pc:docMk/>
          <pc:sldMk cId="177736937" sldId="500"/>
        </pc:sldMkLst>
        <pc:spChg chg="mod">
          <ac:chgData name="Viv Walz" userId="ad34ef78dcdc91a4" providerId="LiveId" clId="{8993C7C2-D097-40F6-8916-07EA5D87913D}" dt="2022-08-15T01:51:28.301" v="1064"/>
          <ac:spMkLst>
            <pc:docMk/>
            <pc:sldMk cId="177736937" sldId="500"/>
            <ac:spMk id="2" creationId="{A5FE70B7-7DA1-9143-987B-018A6DA37016}"/>
          </ac:spMkLst>
        </pc:spChg>
      </pc:sldChg>
      <pc:sldChg chg="modNotesTx">
        <pc:chgData name="Viv Walz" userId="ad34ef78dcdc91a4" providerId="LiveId" clId="{8993C7C2-D097-40F6-8916-07EA5D87913D}" dt="2022-08-15T01:58:19.304" v="1186" actId="6549"/>
        <pc:sldMkLst>
          <pc:docMk/>
          <pc:sldMk cId="3082280128" sldId="502"/>
        </pc:sldMkLst>
      </pc:sldChg>
      <pc:sldChg chg="modSp add mod ord modNotesTx">
        <pc:chgData name="Viv Walz" userId="ad34ef78dcdc91a4" providerId="LiveId" clId="{8993C7C2-D097-40F6-8916-07EA5D87913D}" dt="2022-08-15T01:28:29.510" v="107" actId="20577"/>
        <pc:sldMkLst>
          <pc:docMk/>
          <pc:sldMk cId="815776905" sldId="503"/>
        </pc:sldMkLst>
        <pc:spChg chg="mod">
          <ac:chgData name="Viv Walz" userId="ad34ef78dcdc91a4" providerId="LiveId" clId="{8993C7C2-D097-40F6-8916-07EA5D87913D}" dt="2022-08-15T01:28:11.807" v="53" actId="5793"/>
          <ac:spMkLst>
            <pc:docMk/>
            <pc:sldMk cId="815776905" sldId="503"/>
            <ac:spMk id="4" creationId="{96B1B48C-60DD-004F-95D8-FE5BF39DC5AF}"/>
          </ac:spMkLst>
        </pc:spChg>
      </pc:sldChg>
    </pc:docChg>
  </pc:docChgLst>
</pc:chgInfo>
</file>

<file path=ppt/comments/modernComment_193_94947F42.xml><?xml version="1.0" encoding="utf-8"?>
<p188:cmLst xmlns:a="http://schemas.openxmlformats.org/drawingml/2006/main" xmlns:r="http://schemas.openxmlformats.org/officeDocument/2006/relationships" xmlns:p188="http://schemas.microsoft.com/office/powerpoint/2018/8/main">
  <p188:cm id="{8844E967-F200-4814-8449-DB3A9A9229E2}" authorId="{1E0C36D2-7A6D-E4F0-5F89-42CC25BF1B7B}" created="2022-08-15T01:32:23.803">
    <ac:deMkLst xmlns:ac="http://schemas.microsoft.com/office/drawing/2013/main/command">
      <pc:docMk xmlns:pc="http://schemas.microsoft.com/office/powerpoint/2013/main/command"/>
      <pc:sldMk xmlns:pc="http://schemas.microsoft.com/office/powerpoint/2013/main/command" cId="2492759874" sldId="403"/>
      <ac:grpSpMk id="4" creationId="{D8DAAFAE-8F4C-1A47-8C37-CDA59D944BC9}"/>
    </ac:deMkLst>
    <p188:txBody>
      <a:bodyPr/>
      <a:lstStyle/>
      <a:p>
        <a:r>
          <a:rPr lang="en-CA"/>
          <a:t>The diagram will need to be adjusted since the stages changed - stages 1 and 2 are still covered in 4.9, but 4.10 now covers stage 3, and stages 4, 5 and 6 are covered in 7.2</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185FB7-AE7A-644D-9572-54AB9FD75633}" type="datetimeFigureOut">
              <a:t>9/2/22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31CB56-0F3F-C84B-AA86-8857D567A561}" type="slidenum">
              <a:t>‹#›</a:t>
            </a:fld>
            <a:endParaRPr lang="fr-FR"/>
          </a:p>
        </p:txBody>
      </p:sp>
    </p:spTree>
    <p:extLst>
      <p:ext uri="{BB962C8B-B14F-4D97-AF65-F5344CB8AC3E}">
        <p14:creationId xmlns:p14="http://schemas.microsoft.com/office/powerpoint/2010/main" val="3314535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docs.google.com/document/d/1GIH40_GJ1BXUSO2FRwrKt6d_DRyvJypb/edit?usp=sharing&amp;ouid=109473232721131860036&amp;rtpof=true&amp;sd=true"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docs.google.com/document/d/1Hp2nQTRcTAXDyhVeKvyxqlCmjVxY3xq4/edit?usp=sharing&amp;ouid=109473232721131860036&amp;rtpof=true&amp;sd=true" TargetMode="External"/><Relationship Id="rId4" Type="http://schemas.openxmlformats.org/officeDocument/2006/relationships/hyperlink" Target="https://docs.google.com/document/d/1Ev51BqKyaWlptX8S5bfsQ43nfwvHQSh1/edit?usp=sharing&amp;ouid=109473232721131860036&amp;rtpof=true&amp;sd=true"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reliefweb.int/"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s://www.socialscienceinaction.org/" TargetMode="External"/><Relationship Id="rId4" Type="http://schemas.openxmlformats.org/officeDocument/2006/relationships/hyperlink" Target="https://data.humdata.org/"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docs.google.com/document/d/1EfdIVk0Yi_a2TzIJArKH9XjLg60wuj6E/edit?usp=sharing&amp;ouid=109473232721131860036&amp;rtpof=true&amp;sd=true"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docs.google.com/spreadsheets/d/1EgAszUouzrrNL_SDO17faVvshaKMcGg0/edit?usp=sharing&amp;ouid=109473232721131860036&amp;rtpof=true&amp;sd=true"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docs.google.com/spreadsheets/d/1EgAszUouzrrNL_SDO17faVvshaKMcGg0/edit?usp=sharing&amp;ouid=109473232721131860036&amp;rtpof=true&amp;sd=true"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docs.google.com/spreadsheets/d/14VSl2D5XWvmeH3ZXahMbQvWIO1szyPp1/edit?usp=sharing&amp;ouid=109473232721131860036&amp;rtpof=true&amp;sd=true"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irb.cherokee.org/media/rkknqeww/helicopter-research.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 session focuses on using community feedback data by sharing and taking action, tracking actions taken, and closing the loop by returning to communities with updates.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C31CB56-0F3F-C84B-AA86-8857D567A561}" type="slidenum">
              <a:rPr lang="en-US" smtClean="0"/>
              <a:t>1</a:t>
            </a:fld>
            <a:endParaRPr lang="en-US"/>
          </a:p>
        </p:txBody>
      </p:sp>
    </p:spTree>
    <p:extLst>
      <p:ext uri="{BB962C8B-B14F-4D97-AF65-F5344CB8AC3E}">
        <p14:creationId xmlns:p14="http://schemas.microsoft.com/office/powerpoint/2010/main" val="3494195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kern="1200" dirty="0">
                <a:solidFill>
                  <a:schemeClr val="tx1"/>
                </a:solidFill>
                <a:effectLst/>
                <a:latin typeface="+mn-lt"/>
                <a:ea typeface="+mn-ea"/>
                <a:cs typeface="+mn-cs"/>
              </a:rPr>
              <a:t>After collecting and </a:t>
            </a:r>
            <a:r>
              <a:rPr lang="en-US" sz="1200" kern="1200" dirty="0" err="1">
                <a:solidFill>
                  <a:schemeClr val="tx1"/>
                </a:solidFill>
                <a:effectLst/>
                <a:latin typeface="+mn-lt"/>
                <a:ea typeface="+mn-ea"/>
                <a:cs typeface="+mn-cs"/>
              </a:rPr>
              <a:t>analysing</a:t>
            </a:r>
            <a:r>
              <a:rPr lang="en-US" sz="1200" kern="1200" dirty="0">
                <a:solidFill>
                  <a:schemeClr val="tx1"/>
                </a:solidFill>
                <a:effectLst/>
                <a:latin typeface="+mn-lt"/>
                <a:ea typeface="+mn-ea"/>
                <a:cs typeface="+mn-cs"/>
              </a:rPr>
              <a:t> community feedback, the next step is to share the findings with different stakeholders and make necessary changes identified in the feedback.</a:t>
            </a:r>
          </a:p>
          <a:p>
            <a:r>
              <a:rPr lang="en-US" sz="1200" kern="1200" dirty="0">
                <a:solidFill>
                  <a:schemeClr val="tx1"/>
                </a:solidFill>
                <a:effectLst/>
                <a:latin typeface="+mn-lt"/>
                <a:ea typeface="+mn-ea"/>
                <a:cs typeface="+mn-cs"/>
              </a:rPr>
              <a:t> </a:t>
            </a:r>
          </a:p>
          <a:p>
            <a:pPr fontAlgn="base"/>
            <a:r>
              <a:rPr lang="en-US" sz="1200" b="1" kern="1200" dirty="0">
                <a:solidFill>
                  <a:schemeClr val="tx1"/>
                </a:solidFill>
                <a:effectLst/>
                <a:latin typeface="+mn-lt"/>
                <a:ea typeface="+mn-ea"/>
                <a:cs typeface="+mn-cs"/>
              </a:rPr>
              <a:t>Sharing &amp; Taking Action: </a:t>
            </a:r>
            <a:r>
              <a:rPr lang="en-US" sz="1200" kern="1200" dirty="0">
                <a:solidFill>
                  <a:schemeClr val="tx1"/>
                </a:solidFill>
                <a:effectLst/>
                <a:latin typeface="+mn-lt"/>
                <a:ea typeface="+mn-ea"/>
                <a:cs typeface="+mn-cs"/>
              </a:rPr>
              <a:t>The most essential step of the feedback cycle is gathering together to discuss what you have been hearing, what it means, and what you can do to address it. To facilitate this process, you need to share and discuss the findings with those who are in the position to act on the feedback. This includes internal discussions, external discussions (with peers and others) and, importantly, meetings with the community. </a:t>
            </a:r>
          </a:p>
          <a:p>
            <a:pPr fontAlgn="base"/>
            <a:r>
              <a:rPr lang="en-US" sz="1200" kern="1200" dirty="0">
                <a:solidFill>
                  <a:schemeClr val="tx1"/>
                </a:solidFill>
                <a:effectLst/>
                <a:latin typeface="+mn-lt"/>
                <a:ea typeface="+mn-ea"/>
                <a:cs typeface="+mn-cs"/>
              </a:rPr>
              <a:t> </a:t>
            </a:r>
          </a:p>
          <a:p>
            <a:pPr>
              <a:spcBef>
                <a:spcPts val="600"/>
              </a:spcBef>
            </a:pPr>
            <a:r>
              <a:rPr lang="en-US" sz="1800" b="0" dirty="0">
                <a:solidFill>
                  <a:srgbClr val="204669"/>
                </a:solidFill>
                <a:effectLst/>
                <a:latin typeface="Open Sans Light" panose="020B0306030504020204" pitchFamily="34" charset="0"/>
                <a:ea typeface="OpenSans-Light"/>
                <a:cs typeface="Open Sans Light" panose="020B0306030504020204" pitchFamily="34" charset="0"/>
              </a:rPr>
              <a:t>importantly, meetings with the community. </a:t>
            </a:r>
            <a:endParaRPr lang="en-CA" sz="1800" b="1" dirty="0">
              <a:solidFill>
                <a:srgbClr val="204669"/>
              </a:solidFill>
              <a:effectLst/>
              <a:latin typeface="Montserrat" panose="00000500000000000000" pitchFamily="2" charset="0"/>
              <a:ea typeface="OpenSans-Light"/>
              <a:cs typeface="Open Sans Light" panose="020B0306030504020204" pitchFamily="34" charset="0"/>
            </a:endParaRPr>
          </a:p>
          <a:p>
            <a:pPr>
              <a:spcBef>
                <a:spcPts val="600"/>
              </a:spcBef>
            </a:pPr>
            <a:r>
              <a:rPr lang="en-US" sz="1800" b="0" dirty="0">
                <a:solidFill>
                  <a:srgbClr val="204669"/>
                </a:solidFill>
                <a:effectLst/>
                <a:latin typeface="Open Sans Light" panose="020B0306030504020204" pitchFamily="34" charset="0"/>
                <a:ea typeface="OpenSans-Light"/>
                <a:cs typeface="Open Sans Light" panose="020B0306030504020204" pitchFamily="34" charset="0"/>
              </a:rPr>
              <a:t>Sharing and taking action can be broken down into three steps:</a:t>
            </a:r>
            <a:endParaRPr lang="en-CA" sz="1800" b="1" dirty="0">
              <a:solidFill>
                <a:srgbClr val="204669"/>
              </a:solidFill>
              <a:effectLst/>
              <a:latin typeface="Montserrat" panose="00000500000000000000" pitchFamily="2" charset="0"/>
              <a:ea typeface="OpenSans-Light"/>
              <a:cs typeface="Open Sans Light" panose="020B0306030504020204" pitchFamily="34" charset="0"/>
            </a:endParaRPr>
          </a:p>
          <a:p>
            <a:pPr>
              <a:spcBef>
                <a:spcPts val="600"/>
              </a:spcBef>
            </a:pPr>
            <a:r>
              <a:rPr lang="en-US" sz="1800" b="0" dirty="0">
                <a:solidFill>
                  <a:srgbClr val="204669"/>
                </a:solidFill>
                <a:effectLst/>
                <a:latin typeface="Montserrat" panose="00000500000000000000" pitchFamily="2" charset="0"/>
                <a:ea typeface="OpenSans-Light"/>
                <a:cs typeface="Open Sans Light" panose="020B0306030504020204" pitchFamily="34" charset="0"/>
              </a:rPr>
              <a:t>1)</a:t>
            </a:r>
            <a:r>
              <a:rPr lang="en-US" sz="1800" b="0" dirty="0">
                <a:solidFill>
                  <a:srgbClr val="204669"/>
                </a:solidFill>
                <a:effectLst/>
                <a:latin typeface="Open Sans Light" panose="020B0306030504020204" pitchFamily="34" charset="0"/>
                <a:ea typeface="OpenSans-Light"/>
                <a:cs typeface="Open Sans Light" panose="020B0306030504020204" pitchFamily="34" charset="0"/>
              </a:rPr>
              <a:t> Share feedback findings in appropriate formats:</a:t>
            </a:r>
            <a:endParaRPr lang="en-CA" sz="1800" b="1" dirty="0">
              <a:solidFill>
                <a:srgbClr val="204669"/>
              </a:solidFill>
              <a:effectLst/>
              <a:latin typeface="Montserrat" panose="00000500000000000000" pitchFamily="2" charset="0"/>
              <a:ea typeface="OpenSans-Light"/>
              <a:cs typeface="Open Sans Light" panose="020B0306030504020204" pitchFamily="34" charset="0"/>
            </a:endParaRPr>
          </a:p>
          <a:p>
            <a:pPr marL="342900" lvl="0" indent="-342900">
              <a:lnSpc>
                <a:spcPts val="1300"/>
              </a:lnSpc>
              <a:buClr>
                <a:srgbClr val="204669"/>
              </a:buClr>
              <a:buFont typeface="Symbol" panose="05050102010706020507" pitchFamily="18" charset="2"/>
              <a:buChar char=""/>
            </a:pPr>
            <a:r>
              <a:rPr lang="en-US" sz="1800" u="none" strike="noStrike" dirty="0">
                <a:effectLst/>
                <a:latin typeface="Open Sans Light" panose="020B0306030504020204" pitchFamily="34" charset="0"/>
                <a:ea typeface="OpenSans-Light"/>
                <a:cs typeface="Symbol" panose="05050102010706020507" pitchFamily="18" charset="2"/>
              </a:rPr>
              <a:t>Revisit the tools you used during set-up</a:t>
            </a:r>
            <a:endParaRPr lang="en-CA" sz="1800" u="none" strike="noStrike" dirty="0">
              <a:effectLst/>
              <a:latin typeface="Open Sans Light" panose="020B0306030504020204" pitchFamily="34" charset="0"/>
              <a:ea typeface="OpenSans-Light"/>
              <a:cs typeface="Symbol" panose="05050102010706020507" pitchFamily="18" charset="2"/>
            </a:endParaRPr>
          </a:p>
          <a:p>
            <a:pPr marL="342900" lvl="0" indent="-342900">
              <a:lnSpc>
                <a:spcPts val="1300"/>
              </a:lnSpc>
              <a:buClr>
                <a:srgbClr val="204669"/>
              </a:buClr>
              <a:buFont typeface="Symbol" panose="05050102010706020507" pitchFamily="18" charset="2"/>
              <a:buChar char=""/>
            </a:pPr>
            <a:r>
              <a:rPr lang="en-US" sz="1800" u="none" strike="noStrike" dirty="0">
                <a:effectLst/>
                <a:latin typeface="Open Sans Light" panose="020B0306030504020204" pitchFamily="34" charset="0"/>
                <a:ea typeface="OpenSans-Light"/>
                <a:cs typeface="Symbol" panose="05050102010706020507" pitchFamily="18" charset="2"/>
              </a:rPr>
              <a:t>Choose an appropriate communication/information product or format to use when sharing your findings</a:t>
            </a:r>
            <a:endParaRPr lang="en-CA" sz="1800" u="none" strike="noStrike" dirty="0">
              <a:effectLst/>
              <a:latin typeface="Open Sans Light" panose="020B0306030504020204" pitchFamily="34" charset="0"/>
              <a:ea typeface="OpenSans-Light"/>
              <a:cs typeface="Symbol" panose="05050102010706020507" pitchFamily="18" charset="2"/>
            </a:endParaRPr>
          </a:p>
          <a:p>
            <a:pPr marL="342900" lvl="0" indent="-342900">
              <a:lnSpc>
                <a:spcPts val="1300"/>
              </a:lnSpc>
              <a:buClr>
                <a:srgbClr val="204669"/>
              </a:buClr>
              <a:buFont typeface="Symbol" panose="05050102010706020507" pitchFamily="18" charset="2"/>
              <a:buChar char=""/>
            </a:pPr>
            <a:r>
              <a:rPr lang="en-US" sz="1800" u="none" strike="noStrike" dirty="0">
                <a:effectLst/>
                <a:latin typeface="Open Sans Light" panose="020B0306030504020204" pitchFamily="34" charset="0"/>
                <a:ea typeface="OpenSans-Light"/>
                <a:cs typeface="Symbol" panose="05050102010706020507" pitchFamily="18" charset="2"/>
              </a:rPr>
              <a:t>Answer the “so what?” question about your findings and identify some recommendations</a:t>
            </a:r>
            <a:endParaRPr lang="en-CA" sz="1800" u="none" strike="noStrike" dirty="0">
              <a:effectLst/>
              <a:latin typeface="Open Sans Light" panose="020B0306030504020204" pitchFamily="34" charset="0"/>
              <a:ea typeface="OpenSans-Light"/>
              <a:cs typeface="Symbol" panose="05050102010706020507" pitchFamily="18" charset="2"/>
            </a:endParaRPr>
          </a:p>
          <a:p>
            <a:pPr>
              <a:spcBef>
                <a:spcPts val="600"/>
              </a:spcBef>
            </a:pPr>
            <a:r>
              <a:rPr lang="en-US" sz="1800" b="0" dirty="0">
                <a:solidFill>
                  <a:srgbClr val="204669"/>
                </a:solidFill>
                <a:effectLst/>
                <a:latin typeface="Montserrat" panose="00000500000000000000" pitchFamily="2" charset="0"/>
                <a:ea typeface="OpenSans-Light"/>
                <a:cs typeface="Open Sans Light" panose="020B0306030504020204" pitchFamily="34" charset="0"/>
              </a:rPr>
              <a:t>2)</a:t>
            </a:r>
            <a:r>
              <a:rPr lang="en-US" sz="1800" b="0" dirty="0">
                <a:solidFill>
                  <a:srgbClr val="204669"/>
                </a:solidFill>
                <a:effectLst/>
                <a:latin typeface="Open Sans Light" panose="020B0306030504020204" pitchFamily="34" charset="0"/>
                <a:ea typeface="OpenSans-Light"/>
                <a:cs typeface="Open Sans Light" panose="020B0306030504020204" pitchFamily="34" charset="0"/>
              </a:rPr>
              <a:t> Discuss the feedback findings with relevant stakeholders</a:t>
            </a:r>
            <a:endParaRPr lang="en-CA" sz="1800" b="1" dirty="0">
              <a:solidFill>
                <a:srgbClr val="204669"/>
              </a:solidFill>
              <a:effectLst/>
              <a:latin typeface="Montserrat" panose="00000500000000000000" pitchFamily="2" charset="0"/>
              <a:ea typeface="OpenSans-Light"/>
              <a:cs typeface="Open Sans Light" panose="020B0306030504020204" pitchFamily="34" charset="0"/>
            </a:endParaRPr>
          </a:p>
          <a:p>
            <a:pPr>
              <a:spcBef>
                <a:spcPts val="600"/>
              </a:spcBef>
            </a:pPr>
            <a:r>
              <a:rPr lang="en-US" sz="1800" b="0" dirty="0">
                <a:solidFill>
                  <a:srgbClr val="204669"/>
                </a:solidFill>
                <a:effectLst/>
                <a:latin typeface="Montserrat" panose="00000500000000000000" pitchFamily="2" charset="0"/>
                <a:ea typeface="OpenSans-Light"/>
                <a:cs typeface="Open Sans Light" panose="020B0306030504020204" pitchFamily="34" charset="0"/>
              </a:rPr>
              <a:t>3)</a:t>
            </a:r>
            <a:r>
              <a:rPr lang="en-US" sz="1800" b="0" dirty="0">
                <a:solidFill>
                  <a:srgbClr val="204669"/>
                </a:solidFill>
                <a:effectLst/>
                <a:latin typeface="Open Sans Light" panose="020B0306030504020204" pitchFamily="34" charset="0"/>
                <a:ea typeface="OpenSans-Light"/>
                <a:cs typeface="Open Sans Light" panose="020B0306030504020204" pitchFamily="34" charset="0"/>
              </a:rPr>
              <a:t> Take action</a:t>
            </a:r>
            <a:endParaRPr lang="en-CA" sz="1800" b="1" dirty="0">
              <a:solidFill>
                <a:srgbClr val="204669"/>
              </a:solidFill>
              <a:effectLst/>
              <a:latin typeface="Montserrat" panose="00000500000000000000" pitchFamily="2" charset="0"/>
              <a:ea typeface="OpenSans-Light"/>
              <a:cs typeface="Open Sans Light" panose="020B0306030504020204" pitchFamily="34" charset="0"/>
            </a:endParaRPr>
          </a:p>
        </p:txBody>
      </p:sp>
      <p:sp>
        <p:nvSpPr>
          <p:cNvPr id="4" name="Espace réservé du numéro de diapositive 3"/>
          <p:cNvSpPr>
            <a:spLocks noGrp="1"/>
          </p:cNvSpPr>
          <p:nvPr>
            <p:ph type="sldNum" sz="quarter" idx="5"/>
          </p:nvPr>
        </p:nvSpPr>
        <p:spPr/>
        <p:txBody>
          <a:bodyPr/>
          <a:lstStyle/>
          <a:p>
            <a:fld id="{1C31CB56-0F3F-C84B-AA86-8857D567A561}" type="slidenum">
              <a:rPr lang="fr-FR"/>
              <a:t>11</a:t>
            </a:fld>
            <a:endParaRPr lang="fr-FR"/>
          </a:p>
        </p:txBody>
      </p:sp>
    </p:spTree>
    <p:extLst>
      <p:ext uri="{BB962C8B-B14F-4D97-AF65-F5344CB8AC3E}">
        <p14:creationId xmlns:p14="http://schemas.microsoft.com/office/powerpoint/2010/main" val="4150886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b="1" u="sng" kern="1200" dirty="0">
                <a:solidFill>
                  <a:schemeClr val="tx1"/>
                </a:solidFill>
                <a:effectLst/>
                <a:latin typeface="+mn-lt"/>
                <a:ea typeface="+mn-ea"/>
                <a:cs typeface="+mn-cs"/>
              </a:rPr>
              <a:t>Group exercise (15 minutes)</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Offline: assign pairs</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Online: assign break-out rooms</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Explain the exercise. After a few minutes of reflection, each participant takes 5 minutes to share their experience and answer the following questions:</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Think of a time when you had to communicate your community feedback or operational social science research findings. Your example may be in the past, or you might think of a project you’re currently involved with. If no example comes to mind, it’s ok to imagine one!</a:t>
            </a:r>
          </a:p>
          <a:p>
            <a:pPr lvl="0"/>
            <a:r>
              <a:rPr lang="en-US" sz="1200" kern="1200" dirty="0">
                <a:solidFill>
                  <a:schemeClr val="tx1"/>
                </a:solidFill>
                <a:effectLst/>
                <a:latin typeface="+mn-lt"/>
                <a:ea typeface="+mn-ea"/>
                <a:cs typeface="+mn-cs"/>
              </a:rPr>
              <a:t>Who were your trying to communicate with? (your audiences)</a:t>
            </a:r>
          </a:p>
          <a:p>
            <a:pPr lvl="0"/>
            <a:r>
              <a:rPr lang="en-US" sz="1200" kern="1200" dirty="0">
                <a:solidFill>
                  <a:schemeClr val="tx1"/>
                </a:solidFill>
                <a:effectLst/>
                <a:latin typeface="+mn-lt"/>
                <a:ea typeface="+mn-ea"/>
                <a:cs typeface="+mn-cs"/>
              </a:rPr>
              <a:t>What was the main finding or message you wanted to share?</a:t>
            </a:r>
          </a:p>
          <a:p>
            <a:pPr lvl="0"/>
            <a:r>
              <a:rPr lang="en-US" sz="1200" kern="1200" dirty="0">
                <a:solidFill>
                  <a:schemeClr val="tx1"/>
                </a:solidFill>
                <a:effectLst/>
                <a:latin typeface="+mn-lt"/>
                <a:ea typeface="+mn-ea"/>
                <a:cs typeface="+mn-cs"/>
              </a:rPr>
              <a:t>What communication products did you use? </a:t>
            </a:r>
          </a:p>
          <a:p>
            <a:pPr lvl="0"/>
            <a:r>
              <a:rPr lang="en-US" sz="1200" kern="1200" dirty="0">
                <a:solidFill>
                  <a:schemeClr val="tx1"/>
                </a:solidFill>
                <a:effectLst/>
                <a:latin typeface="+mn-lt"/>
                <a:ea typeface="+mn-ea"/>
                <a:cs typeface="+mn-cs"/>
              </a:rPr>
              <a:t>Why did you decide to use these products?</a:t>
            </a:r>
          </a:p>
          <a:p>
            <a:pPr lvl="0"/>
            <a:r>
              <a:rPr lang="en-US" sz="1200" kern="1200" dirty="0">
                <a:solidFill>
                  <a:schemeClr val="tx1"/>
                </a:solidFill>
                <a:effectLst/>
                <a:latin typeface="+mn-lt"/>
                <a:ea typeface="+mn-ea"/>
                <a:cs typeface="+mn-cs"/>
              </a:rPr>
              <a:t>What went well? What would you do differently?</a:t>
            </a: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Online: invite the participants to share the findings in the chat function and summarize</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Offline: collect answers from the group and discuss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Examples of audiences include:</a:t>
            </a:r>
          </a:p>
          <a:p>
            <a:pPr lvl="0"/>
            <a:r>
              <a:rPr lang="en-US" sz="1200" kern="1200" dirty="0">
                <a:solidFill>
                  <a:schemeClr val="tx1"/>
                </a:solidFill>
                <a:effectLst/>
                <a:latin typeface="+mn-lt"/>
                <a:ea typeface="+mn-ea"/>
                <a:cs typeface="+mn-cs"/>
              </a:rPr>
              <a:t>Community members</a:t>
            </a:r>
          </a:p>
          <a:p>
            <a:pPr lvl="0"/>
            <a:r>
              <a:rPr lang="en-US" sz="1200" kern="1200" dirty="0">
                <a:solidFill>
                  <a:schemeClr val="tx1"/>
                </a:solidFill>
                <a:effectLst/>
                <a:latin typeface="+mn-lt"/>
                <a:ea typeface="+mn-ea"/>
                <a:cs typeface="+mn-cs"/>
              </a:rPr>
              <a:t>Response leaders</a:t>
            </a:r>
          </a:p>
          <a:p>
            <a:pPr lvl="0"/>
            <a:r>
              <a:rPr lang="en-US" sz="1200" kern="1200" dirty="0">
                <a:solidFill>
                  <a:schemeClr val="tx1"/>
                </a:solidFill>
                <a:effectLst/>
                <a:latin typeface="+mn-lt"/>
                <a:ea typeface="+mn-ea"/>
                <a:cs typeface="+mn-cs"/>
              </a:rPr>
              <a:t>Response staff</a:t>
            </a:r>
          </a:p>
          <a:p>
            <a:pPr lvl="0"/>
            <a:r>
              <a:rPr lang="en-US" sz="1200" kern="1200" dirty="0">
                <a:solidFill>
                  <a:schemeClr val="tx1"/>
                </a:solidFill>
                <a:effectLst/>
                <a:latin typeface="+mn-lt"/>
                <a:ea typeface="+mn-ea"/>
                <a:cs typeface="+mn-cs"/>
              </a:rPr>
              <a:t>Other researchers</a:t>
            </a:r>
          </a:p>
          <a:p>
            <a:pPr lvl="0"/>
            <a:r>
              <a:rPr lang="en-US" sz="1200" kern="1200" dirty="0">
                <a:solidFill>
                  <a:schemeClr val="tx1"/>
                </a:solidFill>
                <a:effectLst/>
                <a:latin typeface="+mn-lt"/>
                <a:ea typeface="+mn-ea"/>
                <a:cs typeface="+mn-cs"/>
              </a:rPr>
              <a:t>Your team/organisation</a:t>
            </a:r>
          </a:p>
          <a:p>
            <a:pPr lvl="0"/>
            <a:r>
              <a:rPr lang="en-US" sz="1200" kern="1200" dirty="0">
                <a:solidFill>
                  <a:schemeClr val="tx1"/>
                </a:solidFill>
                <a:effectLst/>
                <a:latin typeface="+mn-lt"/>
                <a:ea typeface="+mn-ea"/>
                <a:cs typeface="+mn-cs"/>
              </a:rPr>
              <a:t>Academic conference audience</a:t>
            </a:r>
          </a:p>
          <a:p>
            <a:pPr lvl="0"/>
            <a:r>
              <a:rPr lang="en-US" sz="1200" kern="1200" dirty="0">
                <a:solidFill>
                  <a:schemeClr val="tx1"/>
                </a:solidFill>
                <a:effectLst/>
                <a:latin typeface="+mn-lt"/>
                <a:ea typeface="+mn-ea"/>
                <a:cs typeface="+mn-cs"/>
              </a:rPr>
              <a:t>A specific person</a:t>
            </a:r>
          </a:p>
          <a:p>
            <a:pPr lvl="0"/>
            <a:r>
              <a:rPr lang="en-US" sz="1200" kern="1200" dirty="0">
                <a:solidFill>
                  <a:schemeClr val="tx1"/>
                </a:solidFill>
                <a:effectLst/>
                <a:latin typeface="+mn-lt"/>
                <a:ea typeface="+mn-ea"/>
                <a:cs typeface="+mn-cs"/>
              </a:rPr>
              <a:t>Government officials</a:t>
            </a:r>
          </a:p>
          <a:p>
            <a:pPr lvl="0"/>
            <a:r>
              <a:rPr lang="en-US" sz="1200" kern="1200" dirty="0">
                <a:solidFill>
                  <a:schemeClr val="tx1"/>
                </a:solidFill>
                <a:effectLst/>
                <a:latin typeface="+mn-lt"/>
                <a:ea typeface="+mn-ea"/>
                <a:cs typeface="+mn-cs"/>
              </a:rPr>
              <a:t>Funders</a:t>
            </a:r>
          </a:p>
          <a:p>
            <a:r>
              <a:rPr lang="en-US" sz="1200" kern="1200" dirty="0">
                <a:solidFill>
                  <a:schemeClr val="tx1"/>
                </a:solidFill>
                <a:effectLst/>
                <a:latin typeface="+mn-lt"/>
                <a:ea typeface="+mn-ea"/>
                <a:cs typeface="+mn-cs"/>
              </a:rPr>
              <a:t>*Note that some of these roles may overlap. For example, response staff may also be community members.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Examples of communication/information products could include: </a:t>
            </a:r>
          </a:p>
          <a:p>
            <a:pPr lvl="0"/>
            <a:r>
              <a:rPr lang="en-US" sz="1200" kern="1200" dirty="0">
                <a:solidFill>
                  <a:schemeClr val="tx1"/>
                </a:solidFill>
                <a:effectLst/>
                <a:latin typeface="+mn-lt"/>
                <a:ea typeface="+mn-ea"/>
                <a:cs typeface="+mn-cs"/>
              </a:rPr>
              <a:t>Presentation</a:t>
            </a:r>
          </a:p>
          <a:p>
            <a:pPr lvl="0"/>
            <a:r>
              <a:rPr lang="en-US" sz="1200" kern="1200" dirty="0">
                <a:solidFill>
                  <a:schemeClr val="tx1"/>
                </a:solidFill>
                <a:effectLst/>
                <a:latin typeface="+mn-lt"/>
                <a:ea typeface="+mn-ea"/>
                <a:cs typeface="+mn-cs"/>
              </a:rPr>
              <a:t>1-page summary</a:t>
            </a:r>
          </a:p>
          <a:p>
            <a:pPr lvl="0"/>
            <a:r>
              <a:rPr lang="en-US" sz="1200" kern="1200" dirty="0">
                <a:solidFill>
                  <a:schemeClr val="tx1"/>
                </a:solidFill>
                <a:effectLst/>
                <a:latin typeface="+mn-lt"/>
                <a:ea typeface="+mn-ea"/>
                <a:cs typeface="+mn-cs"/>
              </a:rPr>
              <a:t>Dashboard</a:t>
            </a:r>
          </a:p>
          <a:p>
            <a:pPr lvl="0"/>
            <a:r>
              <a:rPr lang="en-US" sz="1200" kern="1200" dirty="0">
                <a:solidFill>
                  <a:schemeClr val="tx1"/>
                </a:solidFill>
                <a:effectLst/>
                <a:latin typeface="+mn-lt"/>
                <a:ea typeface="+mn-ea"/>
                <a:cs typeface="+mn-cs"/>
              </a:rPr>
              <a:t>Dataset</a:t>
            </a:r>
          </a:p>
          <a:p>
            <a:pPr lvl="0"/>
            <a:r>
              <a:rPr lang="en-US" sz="1200" kern="1200" dirty="0">
                <a:solidFill>
                  <a:schemeClr val="tx1"/>
                </a:solidFill>
                <a:effectLst/>
                <a:latin typeface="+mn-lt"/>
                <a:ea typeface="+mn-ea"/>
                <a:cs typeface="+mn-cs"/>
              </a:rPr>
              <a:t>Posters</a:t>
            </a:r>
          </a:p>
          <a:p>
            <a:pPr lvl="0"/>
            <a:r>
              <a:rPr lang="en-US" sz="1200" kern="1200" dirty="0">
                <a:solidFill>
                  <a:schemeClr val="tx1"/>
                </a:solidFill>
                <a:effectLst/>
                <a:latin typeface="+mn-lt"/>
                <a:ea typeface="+mn-ea"/>
                <a:cs typeface="+mn-cs"/>
              </a:rPr>
              <a:t>Radio spots</a:t>
            </a:r>
          </a:p>
          <a:p>
            <a:pPr lvl="0"/>
            <a:r>
              <a:rPr lang="en-US" sz="1200" kern="1200" dirty="0">
                <a:solidFill>
                  <a:schemeClr val="tx1"/>
                </a:solidFill>
                <a:effectLst/>
                <a:latin typeface="+mn-lt"/>
                <a:ea typeface="+mn-ea"/>
                <a:cs typeface="+mn-cs"/>
              </a:rPr>
              <a:t>Infographics</a:t>
            </a:r>
          </a:p>
          <a:p>
            <a:pPr lvl="0"/>
            <a:r>
              <a:rPr lang="en-US" sz="1200" kern="1200" dirty="0">
                <a:solidFill>
                  <a:schemeClr val="tx1"/>
                </a:solidFill>
                <a:effectLst/>
                <a:latin typeface="+mn-lt"/>
                <a:ea typeface="+mn-ea"/>
                <a:cs typeface="+mn-cs"/>
              </a:rPr>
              <a:t>Short videos</a:t>
            </a:r>
          </a:p>
          <a:p>
            <a:pPr lvl="0"/>
            <a:r>
              <a:rPr lang="en-US" sz="1200" kern="1200" dirty="0">
                <a:solidFill>
                  <a:schemeClr val="tx1"/>
                </a:solidFill>
                <a:effectLst/>
                <a:latin typeface="+mn-lt"/>
                <a:ea typeface="+mn-ea"/>
                <a:cs typeface="+mn-cs"/>
              </a:rPr>
              <a:t>Policy briefs</a:t>
            </a:r>
          </a:p>
          <a:p>
            <a:pPr lvl="0"/>
            <a:r>
              <a:rPr lang="en-US" sz="1200" kern="1200" dirty="0">
                <a:solidFill>
                  <a:schemeClr val="tx1"/>
                </a:solidFill>
                <a:effectLst/>
                <a:latin typeface="+mn-lt"/>
                <a:ea typeface="+mn-ea"/>
                <a:cs typeface="+mn-cs"/>
              </a:rPr>
              <a:t>Reports</a:t>
            </a:r>
          </a:p>
          <a:p>
            <a:pPr lvl="0"/>
            <a:r>
              <a:rPr lang="en-US" sz="1200" kern="1200" dirty="0">
                <a:solidFill>
                  <a:schemeClr val="tx1"/>
                </a:solidFill>
                <a:effectLst/>
                <a:latin typeface="+mn-lt"/>
                <a:ea typeface="+mn-ea"/>
                <a:cs typeface="+mn-cs"/>
              </a:rPr>
              <a:t>Academic journal articles</a:t>
            </a:r>
          </a:p>
          <a:p>
            <a:pPr lvl="0"/>
            <a:r>
              <a:rPr lang="en-US" sz="1200" kern="1200" dirty="0">
                <a:solidFill>
                  <a:schemeClr val="tx1"/>
                </a:solidFill>
                <a:effectLst/>
                <a:latin typeface="+mn-lt"/>
                <a:ea typeface="+mn-ea"/>
                <a:cs typeface="+mn-cs"/>
              </a:rPr>
              <a:t>Online blog or article</a:t>
            </a:r>
          </a:p>
          <a:p>
            <a:pPr lvl="0"/>
            <a:r>
              <a:rPr lang="en-US" sz="1200" kern="1200" dirty="0">
                <a:solidFill>
                  <a:schemeClr val="tx1"/>
                </a:solidFill>
                <a:effectLst/>
                <a:latin typeface="+mn-lt"/>
                <a:ea typeface="+mn-ea"/>
                <a:cs typeface="+mn-cs"/>
              </a:rPr>
              <a:t>Manual or guideline documents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It’s best to choose our communication/information products based on what our audience expects and needs, within the resources we have and the time available.</a:t>
            </a:r>
            <a:endParaRPr lang="en-US" sz="1200" kern="1200" dirty="0">
              <a:solidFill>
                <a:schemeClr val="tx1"/>
              </a:solidFill>
              <a:effectLst/>
              <a:latin typeface="+mn-lt"/>
              <a:ea typeface="+mn-ea"/>
              <a:cs typeface="+mn-cs"/>
            </a:endParaRPr>
          </a:p>
          <a:p>
            <a:pPr marL="0" lvl="0" indent="0" algn="l" rtl="0">
              <a:spcBef>
                <a:spcPts val="0"/>
              </a:spcBef>
              <a:spcAft>
                <a:spcPts val="0"/>
              </a:spcAft>
              <a:buNone/>
            </a:pPr>
            <a:endParaRPr lang="en-US" dirty="0"/>
          </a:p>
        </p:txBody>
      </p:sp>
      <p:sp>
        <p:nvSpPr>
          <p:cNvPr id="4" name="Espace réservé du numéro de diapositive 3"/>
          <p:cNvSpPr>
            <a:spLocks noGrp="1"/>
          </p:cNvSpPr>
          <p:nvPr>
            <p:ph type="sldNum" sz="quarter" idx="5"/>
          </p:nvPr>
        </p:nvSpPr>
        <p:spPr/>
        <p:txBody>
          <a:bodyPr/>
          <a:lstStyle/>
          <a:p>
            <a:fld id="{1C31CB56-0F3F-C84B-AA86-8857D567A561}" type="slidenum">
              <a:rPr lang="fr-FR"/>
              <a:t>12</a:t>
            </a:fld>
            <a:endParaRPr lang="fr-FR"/>
          </a:p>
        </p:txBody>
      </p:sp>
    </p:spTree>
    <p:extLst>
      <p:ext uri="{BB962C8B-B14F-4D97-AF65-F5344CB8AC3E}">
        <p14:creationId xmlns:p14="http://schemas.microsoft.com/office/powerpoint/2010/main" val="140976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kern="1200" dirty="0">
                <a:solidFill>
                  <a:schemeClr val="tx1"/>
                </a:solidFill>
                <a:effectLst/>
                <a:latin typeface="+mn-lt"/>
                <a:ea typeface="+mn-ea"/>
                <a:cs typeface="+mn-cs"/>
              </a:rPr>
              <a:t>Several tools that you used to set up your community feedback mechanism (session 4.9) will now be helpful for sharing community feedback. These tools are:</a:t>
            </a:r>
          </a:p>
          <a:p>
            <a:r>
              <a:rPr lang="en-US" sz="1200" kern="1200" dirty="0">
                <a:solidFill>
                  <a:schemeClr val="tx1"/>
                </a:solidFill>
                <a:effectLst/>
                <a:latin typeface="+mn-lt"/>
                <a:ea typeface="+mn-ea"/>
                <a:cs typeface="+mn-cs"/>
              </a:rPr>
              <a:t> </a:t>
            </a:r>
          </a:p>
          <a:p>
            <a:r>
              <a:rPr lang="en-US" sz="1200" u="sng" kern="1200" dirty="0">
                <a:solidFill>
                  <a:schemeClr val="tx1"/>
                </a:solidFill>
                <a:effectLst/>
                <a:latin typeface="+mn-lt"/>
                <a:ea typeface="+mn-ea"/>
                <a:cs typeface="+mn-cs"/>
              </a:rPr>
              <a:t>Tool 1: Communication channels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Recall that when you set up your community feedback mechanism, you identified communications channels. Information provision and response channels can be used to share updates and information with community members, and close the loop (Stage 5).</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Information Provision Channels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Are channels through which </a:t>
            </a:r>
            <a:r>
              <a:rPr lang="en-US" sz="1200" b="1" kern="1200" dirty="0">
                <a:solidFill>
                  <a:schemeClr val="tx1"/>
                </a:solidFill>
                <a:effectLst/>
                <a:latin typeface="+mn-lt"/>
                <a:ea typeface="+mn-ea"/>
                <a:cs typeface="+mn-cs"/>
              </a:rPr>
              <a:t>we can share information about our </a:t>
            </a:r>
            <a:r>
              <a:rPr lang="en-US" sz="1200" b="1" kern="1200" dirty="0" err="1">
                <a:solidFill>
                  <a:schemeClr val="tx1"/>
                </a:solidFill>
                <a:effectLst/>
                <a:latin typeface="+mn-lt"/>
                <a:ea typeface="+mn-ea"/>
                <a:cs typeface="+mn-cs"/>
              </a:rPr>
              <a:t>organisation</a:t>
            </a:r>
            <a:r>
              <a:rPr lang="en-US" sz="1200" b="1" kern="1200" dirty="0">
                <a:solidFill>
                  <a:schemeClr val="tx1"/>
                </a:solidFill>
                <a:effectLst/>
                <a:latin typeface="+mn-lt"/>
                <a:ea typeface="+mn-ea"/>
                <a:cs typeface="+mn-cs"/>
              </a:rPr>
              <a:t>, partners, programs, and response plans with the community i</a:t>
            </a:r>
            <a:r>
              <a:rPr lang="en-US" sz="1200" kern="1200" dirty="0">
                <a:solidFill>
                  <a:schemeClr val="tx1"/>
                </a:solidFill>
                <a:effectLst/>
                <a:latin typeface="+mn-lt"/>
                <a:ea typeface="+mn-ea"/>
                <a:cs typeface="+mn-cs"/>
              </a:rPr>
              <a:t>n the areas where we work. These channels can be used to advertise the feedback mechanism, as well as share requested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Feedback Channels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Are channels through which </a:t>
            </a:r>
            <a:r>
              <a:rPr lang="en-US" sz="1200" b="1" kern="1200" dirty="0">
                <a:solidFill>
                  <a:schemeClr val="tx1"/>
                </a:solidFill>
                <a:effectLst/>
                <a:latin typeface="+mn-lt"/>
                <a:ea typeface="+mn-ea"/>
                <a:cs typeface="+mn-cs"/>
              </a:rPr>
              <a:t>we collect insights from communities about our work and services, and anything else of importance to the community</a:t>
            </a:r>
            <a:r>
              <a:rPr lang="en-US" sz="1200" kern="1200" dirty="0">
                <a:solidFill>
                  <a:schemeClr val="tx1"/>
                </a:solidFill>
                <a:effectLst/>
                <a:latin typeface="+mn-lt"/>
                <a:ea typeface="+mn-ea"/>
                <a:cs typeface="+mn-cs"/>
              </a:rPr>
              <a:t>. This can include broad information about cultural and contextual conditions for the target population. </a:t>
            </a:r>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Response Channels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Are the channels through which </a:t>
            </a:r>
            <a:r>
              <a:rPr lang="en-US" sz="1200" b="1" kern="1200" dirty="0">
                <a:solidFill>
                  <a:schemeClr val="tx1"/>
                </a:solidFill>
                <a:effectLst/>
                <a:latin typeface="+mn-lt"/>
                <a:ea typeface="+mn-ea"/>
                <a:cs typeface="+mn-cs"/>
              </a:rPr>
              <a:t>we respond to community feedback, usually during our process of “closing the loop”</a:t>
            </a:r>
            <a:r>
              <a:rPr lang="en-US" sz="1200" kern="1200" dirty="0">
                <a:solidFill>
                  <a:schemeClr val="tx1"/>
                </a:solidFill>
                <a:effectLst/>
                <a:latin typeface="+mn-lt"/>
                <a:ea typeface="+mn-ea"/>
                <a:cs typeface="+mn-cs"/>
              </a:rPr>
              <a:t>. It is important to remember that channels for collecting feedback are not always the appropriate channels to respond to the feedback.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rPr>
              <a:t>Tools 2 &amp; 3: Information flows, roles and responsibilities</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setting up your feedback mechanism, you also mapped your key information flows, roles, responsibilities and timeframes. In your data collection plan, you also may have made commitments to return to the community members with updates.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Tool 4: Analytical frame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 analytical framework is a way to </a:t>
            </a:r>
            <a:r>
              <a:rPr lang="en-US" sz="1200" kern="1200" dirty="0" err="1">
                <a:solidFill>
                  <a:schemeClr val="tx1"/>
                </a:solidFill>
                <a:effectLst/>
                <a:latin typeface="+mn-lt"/>
                <a:ea typeface="+mn-ea"/>
                <a:cs typeface="+mn-cs"/>
              </a:rPr>
              <a:t>organise</a:t>
            </a:r>
            <a:r>
              <a:rPr lang="en-US" sz="1200" kern="1200" dirty="0">
                <a:solidFill>
                  <a:schemeClr val="tx1"/>
                </a:solidFill>
                <a:effectLst/>
                <a:latin typeface="+mn-lt"/>
                <a:ea typeface="+mn-ea"/>
                <a:cs typeface="+mn-cs"/>
              </a:rPr>
              <a:t> information about key areas of an issue or emergency. It supports planning and </a:t>
            </a:r>
            <a:r>
              <a:rPr lang="en-US" sz="1200" kern="1200" dirty="0" err="1">
                <a:solidFill>
                  <a:schemeClr val="tx1"/>
                </a:solidFill>
                <a:effectLst/>
                <a:latin typeface="+mn-lt"/>
                <a:ea typeface="+mn-ea"/>
                <a:cs typeface="+mn-cs"/>
              </a:rPr>
              <a:t>strategising</a:t>
            </a:r>
            <a:r>
              <a:rPr lang="en-US" sz="1200" kern="1200" dirty="0">
                <a:solidFill>
                  <a:schemeClr val="tx1"/>
                </a:solidFill>
                <a:effectLst/>
                <a:latin typeface="+mn-lt"/>
                <a:ea typeface="+mn-ea"/>
                <a:cs typeface="+mn-cs"/>
              </a:rPr>
              <a:t>, collaboration, triangulation of various data sources, and gives an overview of the information available. An analytical framework </a:t>
            </a:r>
            <a:r>
              <a:rPr lang="en-US" sz="1200" kern="1200" dirty="0" err="1">
                <a:solidFill>
                  <a:schemeClr val="tx1"/>
                </a:solidFill>
                <a:effectLst/>
                <a:latin typeface="+mn-lt"/>
                <a:ea typeface="+mn-ea"/>
                <a:cs typeface="+mn-cs"/>
              </a:rPr>
              <a:t>categorises</a:t>
            </a:r>
            <a:r>
              <a:rPr lang="en-US" sz="1200" kern="1200" dirty="0">
                <a:solidFill>
                  <a:schemeClr val="tx1"/>
                </a:solidFill>
                <a:effectLst/>
                <a:latin typeface="+mn-lt"/>
                <a:ea typeface="+mn-ea"/>
                <a:cs typeface="+mn-cs"/>
              </a:rPr>
              <a:t> all the available information and helps foster collaboration across different teams and break down silos to increase effectiveness.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Our analytical framework allows us to ensure that all data sources are feeding into one common analysis process. We have a responsibility to ensure community feedback is also included in this process, and that the analytical framework is updated according to emerging feedback topics.</a:t>
            </a:r>
          </a:p>
          <a:p>
            <a:endParaRPr lang="en-US"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1C31CB56-0F3F-C84B-AA86-8857D567A561}" type="slidenum">
              <a:rPr lang="fr-FR"/>
              <a:t>13</a:t>
            </a:fld>
            <a:endParaRPr lang="fr-FR"/>
          </a:p>
        </p:txBody>
      </p:sp>
    </p:spTree>
    <p:extLst>
      <p:ext uri="{BB962C8B-B14F-4D97-AF65-F5344CB8AC3E}">
        <p14:creationId xmlns:p14="http://schemas.microsoft.com/office/powerpoint/2010/main" val="29830821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u="sng" kern="1200" dirty="0">
                <a:solidFill>
                  <a:schemeClr val="tx1"/>
                </a:solidFill>
                <a:effectLst/>
                <a:latin typeface="+mn-lt"/>
                <a:ea typeface="+mn-ea"/>
                <a:cs typeface="+mn-cs"/>
              </a:rPr>
              <a:t>Choose a format to present community feedback findings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Use different formats to share your community feedback findings. These can be called communication products or information products.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Key questions that can help you decide about the most effective way to present your initial feedback findings are:</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Who needs to see what kind of feedback?</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What level of detail do they need?</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How often do they need to see the feedback?</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In what form do they need to see the feedback?</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What do your audiences prefer as a format? Do they have any feedback/suggestions?</a:t>
            </a:r>
          </a:p>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Link to Module 5: Evidence synthesis, interpretation and dissemination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more guidance on how to make a communications plan, don’t forget to revisit </a:t>
            </a:r>
            <a:r>
              <a:rPr lang="en-US" sz="1200" i="1" kern="1200" dirty="0">
                <a:solidFill>
                  <a:schemeClr val="tx1"/>
                </a:solidFill>
                <a:effectLst/>
                <a:latin typeface="+mn-lt"/>
                <a:ea typeface="+mn-ea"/>
                <a:cs typeface="+mn-cs"/>
              </a:rPr>
              <a:t>Session 5.3:</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Communicating &amp; Presenting research outputs</a:t>
            </a:r>
            <a:r>
              <a:rPr lang="en-US" sz="1200" kern="1200" dirty="0">
                <a:solidFill>
                  <a:schemeClr val="tx1"/>
                </a:solidFill>
                <a:effectLst/>
                <a:latin typeface="+mn-lt"/>
                <a:ea typeface="+mn-ea"/>
                <a:cs typeface="+mn-cs"/>
              </a:rPr>
              <a:t> in this training package.</a:t>
            </a:r>
          </a:p>
          <a:p>
            <a:r>
              <a:rPr lang="en-US" sz="1200" b="1" kern="1200" dirty="0">
                <a:solidFill>
                  <a:schemeClr val="tx1"/>
                </a:solidFill>
                <a:effectLst/>
                <a:latin typeface="+mn-lt"/>
                <a:ea typeface="+mn-ea"/>
                <a:cs typeface="+mn-cs"/>
              </a:rPr>
              <a:t>Resources from the IFRC Feedback Kit: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hlinkClick r:id="rId3"/>
              </a:rPr>
              <a:t>Overview of different information products for community feedback</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hlinkClick r:id="rId4"/>
              </a:rPr>
              <a:t>Tool to identify the best format for your audience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hlinkClick r:id="rId5"/>
              </a:rPr>
              <a:t>Defining communication channels for your feedback mechanism</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1C31CB56-0F3F-C84B-AA86-8857D567A561}" type="slidenum">
              <a:rPr lang="fr-FR"/>
              <a:t>14</a:t>
            </a:fld>
            <a:endParaRPr lang="fr-FR"/>
          </a:p>
        </p:txBody>
      </p:sp>
    </p:spTree>
    <p:extLst>
      <p:ext uri="{BB962C8B-B14F-4D97-AF65-F5344CB8AC3E}">
        <p14:creationId xmlns:p14="http://schemas.microsoft.com/office/powerpoint/2010/main" val="36524944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u="sng" kern="1200" dirty="0">
                <a:solidFill>
                  <a:schemeClr val="tx1"/>
                </a:solidFill>
                <a:effectLst/>
                <a:latin typeface="+mn-lt"/>
                <a:ea typeface="+mn-ea"/>
                <a:cs typeface="+mn-cs"/>
              </a:rPr>
              <a:t>“So what?” Identify some preliminary recommendations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Sometimes community feedback contains suggestions that can directly be turned into actionable recommendations. But for other types of feedback, it can be helpful to offer some preliminary options or recommendations about how to act on the community’s feedback, as a starting point for the dialogue and discussion.</a:t>
            </a:r>
          </a:p>
          <a:p>
            <a:r>
              <a:rPr lang="en-US" sz="1200" kern="1200" dirty="0">
                <a:solidFill>
                  <a:schemeClr val="tx1"/>
                </a:solidFill>
                <a:effectLst/>
                <a:latin typeface="+mn-lt"/>
                <a:ea typeface="+mn-ea"/>
                <a:cs typeface="+mn-cs"/>
              </a:rPr>
              <a:t>When identifying recommendations, strike a balance between being responsive to the feedback while remaining open so that realistic, context-appropriate solutions can be proposed by your stakeholders and community members, when you engage in dialogue.</a:t>
            </a: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Tip: </a:t>
            </a:r>
            <a:r>
              <a:rPr lang="en-US" sz="1200" kern="1200" dirty="0">
                <a:solidFill>
                  <a:schemeClr val="tx1"/>
                </a:solidFill>
                <a:effectLst/>
                <a:latin typeface="+mn-lt"/>
                <a:ea typeface="+mn-ea"/>
                <a:cs typeface="+mn-cs"/>
              </a:rPr>
              <a:t>Sometimes preliminary options or recommendations can be phrased as questions. See the example below for what these questions could look like.</a:t>
            </a:r>
          </a:p>
          <a:p>
            <a:endParaRPr lang="en-US"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1C31CB56-0F3F-C84B-AA86-8857D567A561}" type="slidenum">
              <a:rPr lang="fr-FR"/>
              <a:t>15</a:t>
            </a:fld>
            <a:endParaRPr lang="fr-FR"/>
          </a:p>
        </p:txBody>
      </p:sp>
    </p:spTree>
    <p:extLst>
      <p:ext uri="{BB962C8B-B14F-4D97-AF65-F5344CB8AC3E}">
        <p14:creationId xmlns:p14="http://schemas.microsoft.com/office/powerpoint/2010/main" val="10191399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i="1" kern="1200" dirty="0">
                <a:solidFill>
                  <a:schemeClr val="tx1"/>
                </a:solidFill>
                <a:effectLst/>
                <a:latin typeface="+mn-lt"/>
                <a:ea typeface="+mn-ea"/>
                <a:cs typeface="+mn-cs"/>
              </a:rPr>
              <a:t>Offline: assign participants into three groups</a:t>
            </a:r>
            <a:endParaRPr lang="en-US" sz="16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Online: assign participants into three break-out rooms</a:t>
            </a:r>
            <a:endParaRPr lang="en-US" sz="16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Explain the exercise. Each group will think of recommendations for one of the findings. Then allow 10 minutes for group discussion and 5 to summarize.</a:t>
            </a:r>
            <a:endParaRPr lang="en-US" sz="16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Consider the following findings, which were based on open, unstructured community feedback collected by Red Cross volunteers in Beni, North Kivu, Democratic Republic of the Congo in April 2019 during the 2018 Ebola response. </a:t>
            </a:r>
            <a:r>
              <a:rPr lang="en-US" sz="1200" b="1" kern="1200" dirty="0">
                <a:solidFill>
                  <a:schemeClr val="tx1"/>
                </a:solidFill>
                <a:effectLst/>
                <a:latin typeface="+mn-lt"/>
                <a:ea typeface="+mn-ea"/>
                <a:cs typeface="+mn-cs"/>
              </a:rPr>
              <a:t>What recommendations could you make that give a starting point for further discussion?</a:t>
            </a:r>
            <a:endParaRPr lang="en-US" sz="1600" kern="1200" dirty="0">
              <a:solidFill>
                <a:schemeClr val="tx1"/>
              </a:solidFill>
              <a:effectLst/>
              <a:latin typeface="+mn-lt"/>
              <a:ea typeface="+mn-ea"/>
              <a:cs typeface="+mn-cs"/>
            </a:endParaRPr>
          </a:p>
          <a:p>
            <a:pPr fontAlgn="base"/>
            <a:r>
              <a:rPr lang="en-US" sz="1200" u="sng" kern="1200" dirty="0">
                <a:solidFill>
                  <a:schemeClr val="tx1"/>
                </a:solidFill>
                <a:effectLst/>
                <a:latin typeface="+mn-lt"/>
                <a:ea typeface="+mn-ea"/>
                <a:cs typeface="+mn-cs"/>
              </a:rPr>
              <a:t>Finding 1: </a:t>
            </a:r>
            <a:r>
              <a:rPr lang="en-US" sz="1200" kern="1200" dirty="0">
                <a:solidFill>
                  <a:schemeClr val="tx1"/>
                </a:solidFill>
                <a:effectLst/>
                <a:latin typeface="+mn-lt"/>
                <a:ea typeface="+mn-ea"/>
                <a:cs typeface="+mn-cs"/>
              </a:rPr>
              <a:t>Frustration about unanswered demands for hand washing stations and soap​</a:t>
            </a:r>
            <a:endParaRPr lang="en-US" sz="1600" kern="1200" dirty="0">
              <a:solidFill>
                <a:schemeClr val="tx1"/>
              </a:solidFill>
              <a:effectLst/>
              <a:latin typeface="+mn-lt"/>
              <a:ea typeface="+mn-ea"/>
              <a:cs typeface="+mn-cs"/>
            </a:endParaRPr>
          </a:p>
          <a:p>
            <a:pPr lvl="0" fontAlgn="base"/>
            <a:r>
              <a:rPr lang="en-US" sz="1200" kern="1200" dirty="0">
                <a:solidFill>
                  <a:schemeClr val="tx1"/>
                </a:solidFill>
                <a:effectLst/>
                <a:latin typeface="+mn-lt"/>
                <a:ea typeface="+mn-ea"/>
                <a:cs typeface="+mn-cs"/>
              </a:rPr>
              <a:t>People are asking, “How can you be educating us about handwashing when we don't have clean water?”​</a:t>
            </a:r>
            <a:endParaRPr lang="en-US" sz="1600" kern="1200" dirty="0">
              <a:solidFill>
                <a:schemeClr val="tx1"/>
              </a:solidFill>
              <a:effectLst/>
              <a:latin typeface="+mn-lt"/>
              <a:ea typeface="+mn-ea"/>
              <a:cs typeface="+mn-cs"/>
            </a:endParaRPr>
          </a:p>
          <a:p>
            <a:pPr fontAlgn="base"/>
            <a:r>
              <a:rPr lang="en-US" sz="1200" u="none" strike="noStrike" kern="1200" dirty="0">
                <a:solidFill>
                  <a:schemeClr val="tx1"/>
                </a:solidFill>
                <a:effectLst/>
                <a:latin typeface="+mn-lt"/>
                <a:ea typeface="+mn-ea"/>
                <a:cs typeface="+mn-cs"/>
              </a:rPr>
              <a:t> </a:t>
            </a:r>
            <a:endParaRPr lang="en-US" sz="16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Finding 2</a:t>
            </a:r>
            <a:r>
              <a:rPr lang="en-US" sz="1200" kern="1200" dirty="0">
                <a:solidFill>
                  <a:schemeClr val="tx1"/>
                </a:solidFill>
                <a:effectLst/>
                <a:latin typeface="+mn-lt"/>
                <a:ea typeface="+mn-ea"/>
                <a:cs typeface="+mn-cs"/>
              </a:rPr>
              <a:t>: There seems to be confusion and discontent with the current ring vaccination strategy. In the feedback, we heard demands for a broad Ebola virus disease vaccination campaign with a proven vaccine and questions demonstrating lack of understanding about ring vaccination strategy. Community members are saying:</a:t>
            </a:r>
            <a:endParaRPr lang="en-US" sz="1600" kern="1200" dirty="0">
              <a:solidFill>
                <a:schemeClr val="tx1"/>
              </a:solidFill>
              <a:effectLst/>
              <a:latin typeface="+mn-lt"/>
              <a:ea typeface="+mn-ea"/>
              <a:cs typeface="+mn-cs"/>
            </a:endParaRPr>
          </a:p>
          <a:p>
            <a:pPr lvl="0" fontAlgn="base"/>
            <a:r>
              <a:rPr lang="en-US" sz="1200" kern="1200" dirty="0">
                <a:solidFill>
                  <a:schemeClr val="tx1"/>
                </a:solidFill>
                <a:effectLst/>
                <a:latin typeface="+mn-lt"/>
                <a:ea typeface="+mn-ea"/>
                <a:cs typeface="+mn-cs"/>
              </a:rPr>
              <a:t>“Why does the vaccination team come to vaccinate in a neighbourhood only after a confirmed case?”</a:t>
            </a:r>
            <a:r>
              <a:rPr lang="en-US" sz="16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“Why are they bringing a test vaccine instead of bringing one that is tried and tested?”</a:t>
            </a:r>
            <a:r>
              <a:rPr lang="en-US" sz="16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“Because the outbreaks are persisting, it is necessary to vaccinate everyone without exception.”</a:t>
            </a:r>
            <a:endParaRPr lang="en-US" sz="1600" kern="1200" dirty="0">
              <a:solidFill>
                <a:schemeClr val="tx1"/>
              </a:solidFill>
              <a:effectLst/>
              <a:latin typeface="+mn-lt"/>
              <a:ea typeface="+mn-ea"/>
              <a:cs typeface="+mn-cs"/>
            </a:endParaRPr>
          </a:p>
          <a:p>
            <a:pPr lvl="0" fontAlgn="base"/>
            <a:r>
              <a:rPr lang="en-US" sz="1200" u="sng" kern="1200" dirty="0">
                <a:solidFill>
                  <a:schemeClr val="tx1"/>
                </a:solidFill>
                <a:effectLst/>
                <a:latin typeface="+mn-lt"/>
                <a:ea typeface="+mn-ea"/>
                <a:cs typeface="+mn-cs"/>
              </a:rPr>
              <a:t>Finding 3:</a:t>
            </a:r>
            <a:r>
              <a:rPr lang="en-US" sz="1200" kern="1200" dirty="0">
                <a:solidFill>
                  <a:schemeClr val="tx1"/>
                </a:solidFill>
                <a:effectLst/>
                <a:latin typeface="+mn-lt"/>
                <a:ea typeface="+mn-ea"/>
                <a:cs typeface="+mn-cs"/>
              </a:rPr>
              <a:t> There are many questions about response strategies and tactics and their effectiveness, including why the response hasn’t changed or been adapted.</a:t>
            </a:r>
            <a:endParaRPr lang="en-US" sz="1600" kern="1200" dirty="0">
              <a:solidFill>
                <a:schemeClr val="tx1"/>
              </a:solidFill>
              <a:effectLst/>
              <a:latin typeface="+mn-lt"/>
              <a:ea typeface="+mn-ea"/>
              <a:cs typeface="+mn-cs"/>
            </a:endParaRPr>
          </a:p>
          <a:p>
            <a:pPr lvl="0" fontAlgn="base"/>
            <a:r>
              <a:rPr lang="en-US" sz="1200" kern="1200" dirty="0">
                <a:solidFill>
                  <a:schemeClr val="tx1"/>
                </a:solidFill>
                <a:effectLst/>
                <a:latin typeface="+mn-lt"/>
                <a:ea typeface="+mn-ea"/>
                <a:cs typeface="+mn-cs"/>
              </a:rPr>
              <a:t>“How do you explain this reappearance of Ebola in our city?”</a:t>
            </a:r>
            <a:endParaRPr lang="en-US" sz="1600" kern="1200" dirty="0">
              <a:solidFill>
                <a:schemeClr val="tx1"/>
              </a:solidFill>
              <a:effectLst/>
              <a:latin typeface="+mn-lt"/>
              <a:ea typeface="+mn-ea"/>
              <a:cs typeface="+mn-cs"/>
            </a:endParaRPr>
          </a:p>
          <a:p>
            <a:pPr lvl="0" fontAlgn="base"/>
            <a:r>
              <a:rPr lang="en-US" sz="1200" kern="1200" dirty="0">
                <a:solidFill>
                  <a:schemeClr val="tx1"/>
                </a:solidFill>
                <a:effectLst/>
                <a:latin typeface="+mn-lt"/>
                <a:ea typeface="+mn-ea"/>
                <a:cs typeface="+mn-cs"/>
              </a:rPr>
              <a:t>“When will the Ebola outbreak end? We have lost our family members and loved ones; is there no way to take other measures to eliminate the Ebola virus disease?”</a:t>
            </a:r>
            <a:endParaRPr lang="en-US" sz="1600" kern="1200" dirty="0">
              <a:solidFill>
                <a:schemeClr val="tx1"/>
              </a:solidFill>
              <a:effectLst/>
              <a:latin typeface="+mn-lt"/>
              <a:ea typeface="+mn-ea"/>
              <a:cs typeface="+mn-cs"/>
            </a:endParaRPr>
          </a:p>
          <a:p>
            <a:pPr lvl="0" fontAlgn="base"/>
            <a:r>
              <a:rPr lang="en-US" sz="1200" kern="1200" dirty="0">
                <a:solidFill>
                  <a:schemeClr val="tx1"/>
                </a:solidFill>
                <a:effectLst/>
                <a:latin typeface="+mn-lt"/>
                <a:ea typeface="+mn-ea"/>
                <a:cs typeface="+mn-cs"/>
              </a:rPr>
              <a:t>“Why hasn’t the response changed strategies, given that the current measures haven’t ended the outbreak?”</a:t>
            </a:r>
            <a:endParaRPr lang="en-US" sz="1600" kern="1200" dirty="0">
              <a:solidFill>
                <a:schemeClr val="tx1"/>
              </a:solidFill>
              <a:effectLst/>
              <a:latin typeface="+mn-lt"/>
              <a:ea typeface="+mn-ea"/>
              <a:cs typeface="+mn-cs"/>
            </a:endParaRPr>
          </a:p>
          <a:p>
            <a:pPr lvl="0" fontAlgn="base"/>
            <a:r>
              <a:rPr lang="en-US" sz="1200" i="1" kern="1200" dirty="0">
                <a:solidFill>
                  <a:schemeClr val="tx1"/>
                </a:solidFill>
                <a:effectLst/>
                <a:latin typeface="+mn-lt"/>
                <a:ea typeface="+mn-ea"/>
                <a:cs typeface="+mn-cs"/>
              </a:rPr>
              <a:t>Online: invite the participants to share verbally or write the answers in the chat function and summarize</a:t>
            </a:r>
            <a:endParaRPr lang="en-US" sz="1600" kern="1200" dirty="0">
              <a:solidFill>
                <a:schemeClr val="tx1"/>
              </a:solidFill>
              <a:effectLst/>
              <a:latin typeface="+mn-lt"/>
              <a:ea typeface="+mn-ea"/>
              <a:cs typeface="+mn-cs"/>
            </a:endParaRPr>
          </a:p>
          <a:p>
            <a:pPr lvl="0" fontAlgn="base"/>
            <a:r>
              <a:rPr lang="en-US" sz="1200" i="1" kern="1200" dirty="0">
                <a:solidFill>
                  <a:schemeClr val="tx1"/>
                </a:solidFill>
                <a:effectLst/>
                <a:latin typeface="+mn-lt"/>
                <a:ea typeface="+mn-ea"/>
                <a:cs typeface="+mn-cs"/>
              </a:rPr>
              <a:t>Offline: ask participants to share their answers, take 2-3 per example</a:t>
            </a:r>
            <a:endParaRPr lang="en-US" sz="1600" kern="1200" dirty="0">
              <a:solidFill>
                <a:schemeClr val="tx1"/>
              </a:solidFill>
              <a:effectLst/>
              <a:latin typeface="+mn-lt"/>
              <a:ea typeface="+mn-ea"/>
              <a:cs typeface="+mn-cs"/>
            </a:endParaRPr>
          </a:p>
          <a:p>
            <a:pPr lvl="0" fontAlgn="base"/>
            <a:r>
              <a:rPr lang="en-US" sz="1200" kern="1200" dirty="0">
                <a:solidFill>
                  <a:schemeClr val="tx1"/>
                </a:solidFill>
                <a:effectLst/>
                <a:latin typeface="+mn-lt"/>
                <a:ea typeface="+mn-ea"/>
                <a:cs typeface="+mn-cs"/>
              </a:rPr>
              <a:t> </a:t>
            </a:r>
            <a:endParaRPr lang="en-US" sz="1600" kern="1200" dirty="0">
              <a:solidFill>
                <a:schemeClr val="tx1"/>
              </a:solidFill>
              <a:effectLst/>
              <a:latin typeface="+mn-lt"/>
              <a:ea typeface="+mn-ea"/>
              <a:cs typeface="+mn-cs"/>
            </a:endParaRPr>
          </a:p>
          <a:p>
            <a:pPr lvl="0" fontAlgn="base"/>
            <a:r>
              <a:rPr lang="en-US" sz="1200" kern="1200" dirty="0">
                <a:solidFill>
                  <a:schemeClr val="tx1"/>
                </a:solidFill>
                <a:effectLst/>
                <a:latin typeface="+mn-lt"/>
                <a:ea typeface="+mn-ea"/>
                <a:cs typeface="+mn-cs"/>
              </a:rPr>
              <a:t>Potential recommendations:</a:t>
            </a:r>
            <a:endParaRPr lang="en-US" sz="1600" kern="1200" dirty="0">
              <a:solidFill>
                <a:schemeClr val="tx1"/>
              </a:solidFill>
              <a:effectLst/>
              <a:latin typeface="+mn-lt"/>
              <a:ea typeface="+mn-ea"/>
              <a:cs typeface="+mn-cs"/>
            </a:endParaRPr>
          </a:p>
          <a:p>
            <a:pPr lvl="0" fontAlgn="base"/>
            <a:r>
              <a:rPr lang="en-US" sz="1200" u="sng" kern="1200" dirty="0">
                <a:solidFill>
                  <a:schemeClr val="tx1"/>
                </a:solidFill>
                <a:effectLst/>
                <a:latin typeface="+mn-lt"/>
                <a:ea typeface="+mn-ea"/>
                <a:cs typeface="+mn-cs"/>
              </a:rPr>
              <a:t>Finding 1: </a:t>
            </a:r>
            <a:endParaRPr lang="en-US" sz="1600" kern="1200" dirty="0">
              <a:solidFill>
                <a:schemeClr val="tx1"/>
              </a:solidFill>
              <a:effectLst/>
              <a:latin typeface="+mn-lt"/>
              <a:ea typeface="+mn-ea"/>
              <a:cs typeface="+mn-cs"/>
            </a:endParaRPr>
          </a:p>
          <a:p>
            <a:pPr lvl="1" fontAlgn="base"/>
            <a:r>
              <a:rPr lang="en-US" sz="1200" kern="1200" dirty="0">
                <a:solidFill>
                  <a:schemeClr val="tx1"/>
                </a:solidFill>
                <a:effectLst/>
                <a:latin typeface="+mn-lt"/>
                <a:ea typeface="+mn-ea"/>
                <a:cs typeface="+mn-cs"/>
              </a:rPr>
              <a:t>How might the response help to ensure that hand washing stations are distributed everywhere they are needed to ensure compliance with hygiene</a:t>
            </a:r>
            <a:r>
              <a:rPr lang="en-US" sz="1600" kern="1200" dirty="0">
                <a:solidFill>
                  <a:schemeClr val="tx1"/>
                </a:solidFill>
                <a:effectLst/>
                <a:latin typeface="+mn-lt"/>
                <a:ea typeface="+mn-ea"/>
                <a:cs typeface="+mn-cs"/>
              </a:rPr>
              <a:t>?</a:t>
            </a:r>
          </a:p>
          <a:p>
            <a:pPr lvl="0" fontAlgn="base"/>
            <a:r>
              <a:rPr lang="en-US" sz="1200" u="sng" kern="1200" dirty="0">
                <a:solidFill>
                  <a:schemeClr val="tx1"/>
                </a:solidFill>
                <a:effectLst/>
                <a:latin typeface="+mn-lt"/>
                <a:ea typeface="+mn-ea"/>
                <a:cs typeface="+mn-cs"/>
              </a:rPr>
              <a:t>Finding 2: </a:t>
            </a:r>
            <a:endParaRPr lang="en-US" sz="1600" kern="1200" dirty="0">
              <a:solidFill>
                <a:schemeClr val="tx1"/>
              </a:solidFill>
              <a:effectLst/>
              <a:latin typeface="+mn-lt"/>
              <a:ea typeface="+mn-ea"/>
              <a:cs typeface="+mn-cs"/>
            </a:endParaRPr>
          </a:p>
          <a:p>
            <a:pPr lvl="1" fontAlgn="base"/>
            <a:r>
              <a:rPr lang="en-US" sz="1200" kern="1200" dirty="0">
                <a:solidFill>
                  <a:schemeClr val="tx1"/>
                </a:solidFill>
                <a:effectLst/>
                <a:latin typeface="+mn-lt"/>
                <a:ea typeface="+mn-ea"/>
                <a:cs typeface="+mn-cs"/>
              </a:rPr>
              <a:t>Address community members’ questions about the ring vaccination strategy. Consider updating the Frequently Asked Questions document with an explanation about why this is the current strategy.</a:t>
            </a:r>
            <a:endParaRPr lang="en-US" sz="1600" kern="1200" dirty="0">
              <a:solidFill>
                <a:schemeClr val="tx1"/>
              </a:solidFill>
              <a:effectLst/>
              <a:latin typeface="+mn-lt"/>
              <a:ea typeface="+mn-ea"/>
              <a:cs typeface="+mn-cs"/>
            </a:endParaRPr>
          </a:p>
          <a:p>
            <a:pPr lvl="1" fontAlgn="base"/>
            <a:r>
              <a:rPr lang="en-US" sz="1200" kern="1200" dirty="0">
                <a:solidFill>
                  <a:schemeClr val="tx1"/>
                </a:solidFill>
                <a:effectLst/>
                <a:latin typeface="+mn-lt"/>
                <a:ea typeface="+mn-ea"/>
                <a:cs typeface="+mn-cs"/>
              </a:rPr>
              <a:t>Does information on the vaccine trial need to be updated? </a:t>
            </a:r>
            <a:endParaRPr lang="en-US" sz="1600" kern="1200" dirty="0">
              <a:solidFill>
                <a:schemeClr val="tx1"/>
              </a:solidFill>
              <a:effectLst/>
              <a:latin typeface="+mn-lt"/>
              <a:ea typeface="+mn-ea"/>
              <a:cs typeface="+mn-cs"/>
            </a:endParaRPr>
          </a:p>
          <a:p>
            <a:pPr lvl="1" fontAlgn="base"/>
            <a:r>
              <a:rPr lang="en-US" sz="1200" kern="1200" dirty="0">
                <a:solidFill>
                  <a:schemeClr val="tx1"/>
                </a:solidFill>
                <a:effectLst/>
                <a:latin typeface="+mn-lt"/>
                <a:ea typeface="+mn-ea"/>
                <a:cs typeface="+mn-cs"/>
              </a:rPr>
              <a:t>Check other social science research and vaccine operations data to see how these beliefs and questions may be impacting the vaccination campaign.</a:t>
            </a:r>
            <a:endParaRPr lang="en-US" sz="1600" kern="1200" dirty="0">
              <a:solidFill>
                <a:schemeClr val="tx1"/>
              </a:solidFill>
              <a:effectLst/>
              <a:latin typeface="+mn-lt"/>
              <a:ea typeface="+mn-ea"/>
              <a:cs typeface="+mn-cs"/>
            </a:endParaRPr>
          </a:p>
          <a:p>
            <a:pPr lvl="0" fontAlgn="base"/>
            <a:r>
              <a:rPr lang="en-US" sz="1200" u="sng" kern="1200" dirty="0">
                <a:solidFill>
                  <a:schemeClr val="tx1"/>
                </a:solidFill>
                <a:effectLst/>
                <a:latin typeface="+mn-lt"/>
                <a:ea typeface="+mn-ea"/>
                <a:cs typeface="+mn-cs"/>
              </a:rPr>
              <a:t>Finding 3:</a:t>
            </a:r>
            <a:endParaRPr lang="en-US" sz="1600" kern="1200" dirty="0">
              <a:solidFill>
                <a:schemeClr val="tx1"/>
              </a:solidFill>
              <a:effectLst/>
              <a:latin typeface="+mn-lt"/>
              <a:ea typeface="+mn-ea"/>
              <a:cs typeface="+mn-cs"/>
            </a:endParaRPr>
          </a:p>
          <a:p>
            <a:pPr lvl="1" fontAlgn="base"/>
            <a:r>
              <a:rPr lang="en-US" sz="1200" kern="1200" dirty="0">
                <a:solidFill>
                  <a:schemeClr val="tx1"/>
                </a:solidFill>
                <a:effectLst/>
                <a:latin typeface="+mn-lt"/>
                <a:ea typeface="+mn-ea"/>
                <a:cs typeface="+mn-cs"/>
              </a:rPr>
              <a:t>How can we be more transparent with the community about the response strategy and decision-making process?</a:t>
            </a:r>
            <a:endParaRPr lang="en-US" sz="1600" kern="1200" dirty="0">
              <a:solidFill>
                <a:schemeClr val="tx1"/>
              </a:solidFill>
              <a:effectLst/>
              <a:latin typeface="+mn-lt"/>
              <a:ea typeface="+mn-ea"/>
              <a:cs typeface="+mn-cs"/>
            </a:endParaRPr>
          </a:p>
          <a:p>
            <a:pPr lvl="1" fontAlgn="base"/>
            <a:r>
              <a:rPr lang="en-US" sz="1200" kern="1200" dirty="0">
                <a:solidFill>
                  <a:schemeClr val="tx1"/>
                </a:solidFill>
                <a:effectLst/>
                <a:latin typeface="+mn-lt"/>
                <a:ea typeface="+mn-ea"/>
                <a:cs typeface="+mn-cs"/>
              </a:rPr>
              <a:t>Consider having a response leader address these questions in communications.</a:t>
            </a:r>
            <a:endParaRPr lang="en-US" sz="1600" kern="1200" dirty="0">
              <a:solidFill>
                <a:schemeClr val="tx1"/>
              </a:solidFill>
              <a:effectLst/>
              <a:latin typeface="+mn-lt"/>
              <a:ea typeface="+mn-ea"/>
              <a:cs typeface="+mn-cs"/>
            </a:endParaRPr>
          </a:p>
          <a:p>
            <a:pPr lvl="0" fontAlgn="base"/>
            <a:r>
              <a:rPr lang="en-US" sz="1200" kern="1200" dirty="0">
                <a:solidFill>
                  <a:schemeClr val="tx1"/>
                </a:solidFill>
                <a:effectLst/>
                <a:latin typeface="+mn-lt"/>
                <a:ea typeface="+mn-ea"/>
                <a:cs typeface="+mn-cs"/>
              </a:rPr>
              <a:t>Give regular updates so that these types of questions don’t lead to doubt.</a:t>
            </a:r>
            <a:r>
              <a:rPr lang="en-US" sz="1600" kern="1200" dirty="0">
                <a:solidFill>
                  <a:schemeClr val="tx1"/>
                </a:solidFill>
                <a:effectLst/>
                <a:latin typeface="+mn-lt"/>
                <a:ea typeface="+mn-ea"/>
                <a:cs typeface="+mn-cs"/>
              </a:rPr>
              <a:t> </a:t>
            </a:r>
          </a:p>
          <a:p>
            <a:pPr marL="0" lvl="0" indent="0" algn="l" rtl="0">
              <a:spcBef>
                <a:spcPts val="0"/>
              </a:spcBef>
              <a:spcAft>
                <a:spcPts val="0"/>
              </a:spcAft>
              <a:buNone/>
            </a:pPr>
            <a:endParaRPr lang="en-US" dirty="0"/>
          </a:p>
        </p:txBody>
      </p:sp>
      <p:sp>
        <p:nvSpPr>
          <p:cNvPr id="4" name="Espace réservé du numéro de diapositive 3"/>
          <p:cNvSpPr>
            <a:spLocks noGrp="1"/>
          </p:cNvSpPr>
          <p:nvPr>
            <p:ph type="sldNum" sz="quarter" idx="5"/>
          </p:nvPr>
        </p:nvSpPr>
        <p:spPr/>
        <p:txBody>
          <a:bodyPr/>
          <a:lstStyle/>
          <a:p>
            <a:fld id="{1C31CB56-0F3F-C84B-AA86-8857D567A561}" type="slidenum">
              <a:rPr lang="fr-FR"/>
              <a:t>16</a:t>
            </a:fld>
            <a:endParaRPr lang="fr-FR"/>
          </a:p>
        </p:txBody>
      </p:sp>
    </p:spTree>
    <p:extLst>
      <p:ext uri="{BB962C8B-B14F-4D97-AF65-F5344CB8AC3E}">
        <p14:creationId xmlns:p14="http://schemas.microsoft.com/office/powerpoint/2010/main" val="21023967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kern="1200" dirty="0">
                <a:solidFill>
                  <a:schemeClr val="tx1"/>
                </a:solidFill>
                <a:effectLst/>
                <a:latin typeface="+mn-lt"/>
                <a:ea typeface="+mn-ea"/>
                <a:cs typeface="+mn-cs"/>
              </a:rPr>
              <a:t>Share your findings within the community and with your intended audiences, as well as any other stakeholders who might be interested. This way, others can adopt a more community-centered response, especially if they don’t already have a direct link to a community.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Consider uploading your findings on platforms which are accessible by key decision makers.</a:t>
            </a:r>
          </a:p>
          <a:p>
            <a:r>
              <a:rPr lang="en-US" sz="1200" kern="1200" dirty="0">
                <a:solidFill>
                  <a:schemeClr val="tx1"/>
                </a:solidFill>
                <a:effectLst/>
                <a:latin typeface="+mn-lt"/>
                <a:ea typeface="+mn-ea"/>
                <a:cs typeface="+mn-cs"/>
              </a:rPr>
              <a:t>For example: your website, </a:t>
            </a:r>
            <a:r>
              <a:rPr lang="en-US" sz="1200" u="sng" kern="1200" dirty="0">
                <a:solidFill>
                  <a:schemeClr val="tx1"/>
                </a:solidFill>
                <a:effectLst/>
                <a:latin typeface="+mn-lt"/>
                <a:ea typeface="+mn-ea"/>
                <a:cs typeface="+mn-cs"/>
                <a:hlinkClick r:id="rId3"/>
              </a:rPr>
              <a:t>ReliefWeb</a:t>
            </a:r>
            <a:r>
              <a:rPr lang="en-US" sz="1200" kern="1200" dirty="0">
                <a:solidFill>
                  <a:schemeClr val="tx1"/>
                </a:solidFill>
                <a:effectLst/>
                <a:latin typeface="+mn-lt"/>
                <a:ea typeface="+mn-ea"/>
                <a:cs typeface="+mn-cs"/>
              </a:rPr>
              <a:t>, the </a:t>
            </a:r>
            <a:r>
              <a:rPr lang="en-US" sz="1200" u="sng" kern="1200" dirty="0">
                <a:solidFill>
                  <a:schemeClr val="tx1"/>
                </a:solidFill>
                <a:effectLst/>
                <a:latin typeface="+mn-lt"/>
                <a:ea typeface="+mn-ea"/>
                <a:cs typeface="+mn-cs"/>
                <a:hlinkClick r:id="rId4"/>
              </a:rPr>
              <a:t>Humanitarian Data Exchange (HDX) Platform</a:t>
            </a:r>
            <a:r>
              <a:rPr lang="en-US" sz="1200" kern="1200" dirty="0">
                <a:solidFill>
                  <a:schemeClr val="tx1"/>
                </a:solidFill>
                <a:effectLst/>
                <a:latin typeface="+mn-lt"/>
                <a:ea typeface="+mn-ea"/>
                <a:cs typeface="+mn-cs"/>
              </a:rPr>
              <a:t>, or share with social science researchers which work on synthesis analyses like the </a:t>
            </a:r>
            <a:r>
              <a:rPr lang="en-US" sz="1200" u="sng" kern="1200" dirty="0">
                <a:solidFill>
                  <a:schemeClr val="tx1"/>
                </a:solidFill>
                <a:effectLst/>
                <a:latin typeface="+mn-lt"/>
                <a:ea typeface="+mn-ea"/>
                <a:cs typeface="+mn-cs"/>
                <a:hlinkClick r:id="rId5"/>
              </a:rPr>
              <a:t>Social Science in Humanitarian Action Platform (SSHAP)</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Reminder and link to Module 3: Ethics in operational research</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Ensure that the identity of the person who provided the feedback is protected and </a:t>
            </a:r>
            <a:r>
              <a:rPr lang="en-US" sz="1200" kern="1200" dirty="0" err="1">
                <a:solidFill>
                  <a:schemeClr val="tx1"/>
                </a:solidFill>
                <a:effectLst/>
                <a:latin typeface="+mn-lt"/>
                <a:ea typeface="+mn-ea"/>
                <a:cs typeface="+mn-cs"/>
              </a:rPr>
              <a:t>anonymised</a:t>
            </a:r>
            <a:r>
              <a:rPr lang="en-US" sz="1200" kern="1200" dirty="0">
                <a:solidFill>
                  <a:schemeClr val="tx1"/>
                </a:solidFill>
                <a:effectLst/>
                <a:latin typeface="+mn-lt"/>
                <a:ea typeface="+mn-ea"/>
                <a:cs typeface="+mn-cs"/>
              </a:rPr>
              <a:t> before sharing. Think about ways to prevent indirect identification (i.e. through </a:t>
            </a:r>
            <a:r>
              <a:rPr lang="en-US" sz="1200" kern="1200" dirty="0" err="1">
                <a:solidFill>
                  <a:schemeClr val="tx1"/>
                </a:solidFill>
                <a:effectLst/>
                <a:latin typeface="+mn-lt"/>
                <a:ea typeface="+mn-ea"/>
                <a:cs typeface="+mn-cs"/>
              </a:rPr>
              <a:t>identifiying</a:t>
            </a:r>
            <a:r>
              <a:rPr lang="en-US" sz="1200" kern="1200" dirty="0">
                <a:solidFill>
                  <a:schemeClr val="tx1"/>
                </a:solidFill>
                <a:effectLst/>
                <a:latin typeface="+mn-lt"/>
                <a:ea typeface="+mn-ea"/>
                <a:cs typeface="+mn-cs"/>
              </a:rPr>
              <a:t> factors other than a person’s name or contact information).</a:t>
            </a:r>
          </a:p>
          <a:p>
            <a:r>
              <a:rPr lang="en-US" sz="1200" kern="1200" dirty="0">
                <a:solidFill>
                  <a:schemeClr val="tx1"/>
                </a:solidFill>
                <a:effectLst/>
                <a:latin typeface="+mn-lt"/>
                <a:ea typeface="+mn-ea"/>
                <a:cs typeface="+mn-cs"/>
              </a:rPr>
              <a:t> </a:t>
            </a:r>
          </a:p>
          <a:p>
            <a:r>
              <a:rPr lang="en-US" sz="1200" u="sng" kern="1200" dirty="0">
                <a:solidFill>
                  <a:schemeClr val="tx1"/>
                </a:solidFill>
                <a:effectLst/>
                <a:latin typeface="+mn-lt"/>
                <a:ea typeface="+mn-ea"/>
                <a:cs typeface="+mn-cs"/>
              </a:rPr>
              <a:t>Community feedback reporting/presentation checklist: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you share your findings, try to include these critical elements:</a:t>
            </a:r>
          </a:p>
          <a:p>
            <a:pPr lvl="0"/>
            <a:r>
              <a:rPr lang="en-GB" sz="1200" kern="1200" dirty="0">
                <a:solidFill>
                  <a:schemeClr val="tx1"/>
                </a:solidFill>
                <a:effectLst/>
                <a:latin typeface="+mn-lt"/>
                <a:ea typeface="+mn-ea"/>
                <a:cs typeface="+mn-cs"/>
              </a:rPr>
              <a:t>How the feedback was collected</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Your analysis methodology</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Main trends and differences in the community feedback data</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Your interpretation of what these trends/differences mean</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Any insights from triangulating with other social science or operational sources</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Any context or details to help clarify your findings or interpretation</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Narrative quotes to illustrate your findings and bring community voices forward</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Preliminary recommendations to spark discussion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u="sng" kern="1200" dirty="0">
                <a:solidFill>
                  <a:schemeClr val="tx1"/>
                </a:solidFill>
                <a:effectLst/>
                <a:latin typeface="+mn-lt"/>
                <a:ea typeface="+mn-ea"/>
                <a:cs typeface="+mn-cs"/>
              </a:rPr>
              <a:t>Transparency and feedback collection and analysis methods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with other social science research methodologies, when sharing community feedback findings, it’s important to be transparent about the methods you used to collect and </a:t>
            </a:r>
            <a:r>
              <a:rPr lang="en-US" sz="1200" kern="1200" dirty="0" err="1">
                <a:solidFill>
                  <a:schemeClr val="tx1"/>
                </a:solidFill>
                <a:effectLst/>
                <a:latin typeface="+mn-lt"/>
                <a:ea typeface="+mn-ea"/>
                <a:cs typeface="+mn-cs"/>
              </a:rPr>
              <a:t>analyse</a:t>
            </a:r>
            <a:r>
              <a:rPr lang="en-US" sz="1200" kern="1200" dirty="0">
                <a:solidFill>
                  <a:schemeClr val="tx1"/>
                </a:solidFill>
                <a:effectLst/>
                <a:latin typeface="+mn-lt"/>
                <a:ea typeface="+mn-ea"/>
                <a:cs typeface="+mn-cs"/>
              </a:rPr>
              <a:t> the feedback. This will help guide the audience on how to interpret your data and findings for themselves, and to critically appraise your analysis.</a:t>
            </a:r>
          </a:p>
          <a:p>
            <a:pPr lvl="0"/>
            <a:r>
              <a:rPr lang="en-GB" sz="1200" kern="1200" dirty="0">
                <a:solidFill>
                  <a:schemeClr val="tx1"/>
                </a:solidFill>
                <a:effectLst/>
                <a:latin typeface="+mn-lt"/>
                <a:ea typeface="+mn-ea"/>
                <a:cs typeface="+mn-cs"/>
              </a:rPr>
              <a:t>For perception surveys, if purposive or convenience sampling approaches were used, it is important to stress that the findings cannot be extrapolated to the whole community to avoid misunderstandings and false expectations</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For open unstructured community feedback, it’s important to specify whether feedback was conducted using a solicited/formal active strategy (e.g. going door to door on in a neighbourhood on certain days of the week to listen to community members), or in an unsolicited/informal reactive manner (feedback box or hotline).</a:t>
            </a:r>
            <a:endParaRPr lang="en-US" sz="1200" kern="1200" dirty="0">
              <a:solidFill>
                <a:schemeClr val="tx1"/>
              </a:solidFill>
              <a:effectLst/>
              <a:latin typeface="+mn-lt"/>
              <a:ea typeface="+mn-ea"/>
              <a:cs typeface="+mn-cs"/>
            </a:endParaRPr>
          </a:p>
          <a:p>
            <a:endParaRPr lang="fr-FR"/>
          </a:p>
        </p:txBody>
      </p:sp>
      <p:sp>
        <p:nvSpPr>
          <p:cNvPr id="4" name="Espace réservé du numéro de diapositive 3"/>
          <p:cNvSpPr>
            <a:spLocks noGrp="1"/>
          </p:cNvSpPr>
          <p:nvPr>
            <p:ph type="sldNum" sz="quarter" idx="5"/>
          </p:nvPr>
        </p:nvSpPr>
        <p:spPr/>
        <p:txBody>
          <a:bodyPr/>
          <a:lstStyle/>
          <a:p>
            <a:fld id="{1C31CB56-0F3F-C84B-AA86-8857D567A561}" type="slidenum">
              <a:rPr lang="fr-FR"/>
              <a:t>17</a:t>
            </a:fld>
            <a:endParaRPr lang="fr-FR"/>
          </a:p>
        </p:txBody>
      </p:sp>
    </p:spTree>
    <p:extLst>
      <p:ext uri="{BB962C8B-B14F-4D97-AF65-F5344CB8AC3E}">
        <p14:creationId xmlns:p14="http://schemas.microsoft.com/office/powerpoint/2010/main" val="20456137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kern="1200" dirty="0">
                <a:solidFill>
                  <a:schemeClr val="tx1"/>
                </a:solidFill>
                <a:effectLst/>
                <a:latin typeface="+mn-lt"/>
                <a:ea typeface="+mn-ea"/>
                <a:cs typeface="+mn-cs"/>
              </a:rPr>
              <a:t>The next step after sharing your findings is to engage in dialogue. One-way sharing of feedback results is often not enough to ensure action is taken and the community is aware of those actions. </a:t>
            </a:r>
          </a:p>
          <a:p>
            <a:r>
              <a:rPr lang="en-US" sz="1200" kern="1200" dirty="0">
                <a:solidFill>
                  <a:schemeClr val="tx1"/>
                </a:solidFill>
                <a:effectLst/>
                <a:latin typeface="+mn-lt"/>
                <a:ea typeface="+mn-ea"/>
                <a:cs typeface="+mn-cs"/>
              </a:rPr>
              <a:t>Take advantage of windows of opportunity when the time and place is right for a discussion of feedback. Look beyond your team and </a:t>
            </a:r>
            <a:r>
              <a:rPr lang="en-US" sz="1200" kern="1200" dirty="0" err="1">
                <a:solidFill>
                  <a:schemeClr val="tx1"/>
                </a:solidFill>
                <a:effectLst/>
                <a:latin typeface="+mn-lt"/>
                <a:ea typeface="+mn-ea"/>
                <a:cs typeface="+mn-cs"/>
              </a:rPr>
              <a:t>organisation</a:t>
            </a:r>
            <a:r>
              <a:rPr lang="en-US" sz="1200" kern="1200" dirty="0">
                <a:solidFill>
                  <a:schemeClr val="tx1"/>
                </a:solidFill>
                <a:effectLst/>
                <a:latin typeface="+mn-lt"/>
                <a:ea typeface="+mn-ea"/>
                <a:cs typeface="+mn-cs"/>
              </a:rPr>
              <a:t> and make links with groups that could learn from the community feedback.</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lvl="0" indent="0" algn="l" rtl="0">
              <a:spcBef>
                <a:spcPts val="0"/>
              </a:spcBef>
              <a:spcAft>
                <a:spcPts val="0"/>
              </a:spcAft>
              <a:buNone/>
            </a:pPr>
            <a:r>
              <a:rPr lang="en-US" u="sng" dirty="0"/>
              <a:t>Brainstorm</a:t>
            </a:r>
            <a:endParaRPr lang="en-US" u="none" dirty="0"/>
          </a:p>
          <a:p>
            <a:pPr marL="0" lvl="0" indent="0" algn="l" rtl="0">
              <a:spcBef>
                <a:spcPts val="0"/>
              </a:spcBef>
              <a:spcAft>
                <a:spcPts val="0"/>
              </a:spcAft>
              <a:buNone/>
            </a:pPr>
            <a:endParaRPr lang="en-US" u="none" dirty="0"/>
          </a:p>
          <a:p>
            <a:r>
              <a:rPr lang="en-US" sz="1200" i="1" kern="1200" dirty="0">
                <a:solidFill>
                  <a:schemeClr val="tx1"/>
                </a:solidFill>
                <a:effectLst/>
                <a:latin typeface="+mn-lt"/>
                <a:ea typeface="+mn-ea"/>
                <a:cs typeface="+mn-cs"/>
              </a:rPr>
              <a:t>Online: invite the participants to write the answers in the chat function and summarize</a:t>
            </a:r>
            <a:endParaRPr lang="en-US" sz="14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Offline: ask two or three participants to share their answers</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Opportunities to share community feedback and have discussions include:</a:t>
            </a:r>
            <a:endParaRPr lang="en-US" sz="14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At internal meetings:</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Standing agenda point for short and concise updates and a discussion of who can do what to respond</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Bilateral meetings for in-depth discussions of taking action on specific issues with relevant colleagues</a:t>
            </a:r>
            <a:endParaRPr lang="en-US" sz="14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At external meetings:</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Inter-agency coordination meetings are opportunities to share insights with organisations that aren’t regularly listening to community members. This could be due to structural barriers or lack of opportunities or awareness, like a lack of access to community members’ feedback. These may be working groups on social sciences, community feedback, RCCE, or other themes. Here you can triangulate your feedback, prioritise and coordinate joint action.</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Bilateral meetings with external stakeholders can be organised to discuss specific issues. External stakeholders can include community representatives, community groups, local authorities, organisations, media, or anyone who can act on the feedback.</a:t>
            </a:r>
            <a:endParaRPr lang="en-US" sz="14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At community meetings:</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Meetings with community members allow you to understand issues and discuss what actions need to be taken. Communities usually already have suggestions or solutions to challenges or for improvements. You may even already have some suggestions in your feedback findings. Decisions about how to respond to feedback should not be taken independently, so instead, ask community members how you can support implementing their ideas.</a:t>
            </a:r>
            <a:endParaRPr lang="en-US" sz="1400" kern="1200" dirty="0">
              <a:solidFill>
                <a:schemeClr val="tx1"/>
              </a:solidFill>
              <a:effectLst/>
              <a:latin typeface="+mn-lt"/>
              <a:ea typeface="+mn-ea"/>
              <a:cs typeface="+mn-cs"/>
            </a:endParaRPr>
          </a:p>
          <a:p>
            <a:pPr marL="0" lvl="0" indent="0" algn="l" rtl="0">
              <a:spcBef>
                <a:spcPts val="0"/>
              </a:spcBef>
              <a:spcAft>
                <a:spcPts val="0"/>
              </a:spcAft>
              <a:buNone/>
            </a:pPr>
            <a:endParaRPr lang="en-US" u="sng" dirty="0"/>
          </a:p>
          <a:p>
            <a:r>
              <a:rPr lang="en-US" sz="1200" i="1" kern="1200" dirty="0">
                <a:solidFill>
                  <a:schemeClr val="tx1"/>
                </a:solidFill>
                <a:effectLst/>
                <a:latin typeface="+mn-lt"/>
                <a:ea typeface="+mn-ea"/>
                <a:cs typeface="+mn-cs"/>
              </a:rPr>
              <a:t>Tip: </a:t>
            </a:r>
            <a:r>
              <a:rPr lang="en-US" sz="1200" kern="1200" dirty="0">
                <a:solidFill>
                  <a:schemeClr val="tx1"/>
                </a:solidFill>
                <a:effectLst/>
                <a:latin typeface="+mn-lt"/>
                <a:ea typeface="+mn-ea"/>
                <a:cs typeface="+mn-cs"/>
              </a:rPr>
              <a:t>Become a champion! Share community feedback findings on a constant basis so that it becomes </a:t>
            </a:r>
            <a:r>
              <a:rPr lang="en-US" sz="1200" kern="1200" dirty="0" err="1">
                <a:solidFill>
                  <a:schemeClr val="tx1"/>
                </a:solidFill>
                <a:effectLst/>
                <a:latin typeface="+mn-lt"/>
                <a:ea typeface="+mn-ea"/>
                <a:cs typeface="+mn-cs"/>
              </a:rPr>
              <a:t>normalised</a:t>
            </a:r>
            <a:r>
              <a:rPr lang="en-US" sz="1200" kern="1200" dirty="0">
                <a:solidFill>
                  <a:schemeClr val="tx1"/>
                </a:solidFill>
                <a:effectLst/>
                <a:latin typeface="+mn-lt"/>
                <a:ea typeface="+mn-ea"/>
                <a:cs typeface="+mn-cs"/>
              </a:rPr>
              <a:t> and until it becomes a routine request from colleagues and the community.</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Link to Module 5: Evidence synthesis, interpretation and dissemination</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Session 5.4: Feeding back to communities and using findings to support community-level solutions and actions </a:t>
            </a:r>
            <a:r>
              <a:rPr lang="en-US" sz="1200" kern="1200" dirty="0">
                <a:solidFill>
                  <a:schemeClr val="tx1"/>
                </a:solidFill>
                <a:effectLst/>
                <a:latin typeface="+mn-lt"/>
                <a:ea typeface="+mn-ea"/>
                <a:cs typeface="+mn-cs"/>
              </a:rPr>
              <a:t>complements this session and covers different examples of sharing findings with communities to support community decision-making power.</a:t>
            </a:r>
          </a:p>
          <a:p>
            <a:pPr marL="0" lvl="0" indent="0" algn="l" rtl="0">
              <a:spcBef>
                <a:spcPts val="0"/>
              </a:spcBef>
              <a:spcAft>
                <a:spcPts val="0"/>
              </a:spcAft>
              <a:buNone/>
            </a:pPr>
            <a:endParaRPr lang="en-US" u="sng" dirty="0"/>
          </a:p>
        </p:txBody>
      </p:sp>
      <p:sp>
        <p:nvSpPr>
          <p:cNvPr id="4" name="Espace réservé du numéro de diapositive 3"/>
          <p:cNvSpPr>
            <a:spLocks noGrp="1"/>
          </p:cNvSpPr>
          <p:nvPr>
            <p:ph type="sldNum" sz="quarter" idx="5"/>
          </p:nvPr>
        </p:nvSpPr>
        <p:spPr/>
        <p:txBody>
          <a:bodyPr/>
          <a:lstStyle/>
          <a:p>
            <a:fld id="{1C31CB56-0F3F-C84B-AA86-8857D567A561}" type="slidenum">
              <a:rPr lang="fr-FR"/>
              <a:t>18</a:t>
            </a:fld>
            <a:endParaRPr lang="fr-FR"/>
          </a:p>
        </p:txBody>
      </p:sp>
    </p:spTree>
    <p:extLst>
      <p:ext uri="{BB962C8B-B14F-4D97-AF65-F5344CB8AC3E}">
        <p14:creationId xmlns:p14="http://schemas.microsoft.com/office/powerpoint/2010/main" val="13829016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b="1" kern="1200" dirty="0">
                <a:solidFill>
                  <a:schemeClr val="tx1"/>
                </a:solidFill>
                <a:effectLst/>
                <a:latin typeface="+mn-lt"/>
                <a:ea typeface="+mn-ea"/>
                <a:cs typeface="+mn-cs"/>
              </a:rPr>
              <a:t>Step 3. Decide on and take action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biggest challenge of the community feedback cycle is moving from the results of your analysis to action. In the roles and responsibilities (Session 4.9), we discussed how the feedback team’s responsibility is to share insights with those who can take action and communicate information to the decision-makers, and ensure a participatory planning process.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this step, you’ll draw on your preliminary recommendations and the outcomes of your dialogue, and in collaboration with your community and stakeholders, decide on or recommend changes.</a:t>
            </a:r>
          </a:p>
          <a:p>
            <a:r>
              <a:rPr lang="en-US" sz="1200" kern="1200" dirty="0">
                <a:solidFill>
                  <a:schemeClr val="tx1"/>
                </a:solidFill>
                <a:effectLst/>
                <a:latin typeface="+mn-lt"/>
                <a:ea typeface="+mn-ea"/>
                <a:cs typeface="+mn-cs"/>
              </a:rPr>
              <a:t>When you are having dialogue with the community and your team, ask yourselves the following questions to help you decide how take action: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Which topic do we need to address?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kind of action needs to be taken?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Who needs to take responsibility for the action(s)?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Have those who should act agreed to take action?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Is there something that can be done to learn from the feedback for the future?</a:t>
            </a:r>
          </a:p>
          <a:p>
            <a:r>
              <a:rPr lang="en-US" sz="1200" kern="1200" dirty="0">
                <a:solidFill>
                  <a:schemeClr val="tx1"/>
                </a:solidFill>
                <a:effectLst/>
                <a:latin typeface="+mn-lt"/>
                <a:ea typeface="+mn-ea"/>
                <a:cs typeface="+mn-cs"/>
              </a:rPr>
              <a:t>Keep in mind that not all feedback requires a change; sometimes positive feedback can motivate us to continue and validate that we’re on track. When changes are needed, the response might immediate, or it might require a programmatic or strategic change.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Recommendations should be clear, concise and realistic. Focus on the most important and urgent ones. It’s not all on you and your team to tackle! Remember to delegate follow-up where possible.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Resource from the IFRC Feedback Kit:</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3"/>
              </a:rPr>
              <a:t>Decision tree to help you develop an action plan</a:t>
            </a:r>
            <a:endParaRPr lang="en-US" sz="1200" kern="1200" dirty="0">
              <a:solidFill>
                <a:schemeClr val="tx1"/>
              </a:solidFill>
              <a:effectLst/>
              <a:latin typeface="+mn-lt"/>
              <a:ea typeface="+mn-ea"/>
              <a:cs typeface="+mn-cs"/>
            </a:endParaRPr>
          </a:p>
          <a:p>
            <a:endParaRPr lang="en-US" dirty="0"/>
          </a:p>
        </p:txBody>
      </p:sp>
      <p:sp>
        <p:nvSpPr>
          <p:cNvPr id="4" name="Espace réservé du numéro de diapositive 3"/>
          <p:cNvSpPr>
            <a:spLocks noGrp="1"/>
          </p:cNvSpPr>
          <p:nvPr>
            <p:ph type="sldNum" sz="quarter" idx="5"/>
          </p:nvPr>
        </p:nvSpPr>
        <p:spPr/>
        <p:txBody>
          <a:bodyPr/>
          <a:lstStyle/>
          <a:p>
            <a:fld id="{1C31CB56-0F3F-C84B-AA86-8857D567A561}" type="slidenum">
              <a:rPr lang="fr-FR"/>
              <a:t>19</a:t>
            </a:fld>
            <a:endParaRPr lang="fr-FR"/>
          </a:p>
        </p:txBody>
      </p:sp>
    </p:spTree>
    <p:extLst>
      <p:ext uri="{BB962C8B-B14F-4D97-AF65-F5344CB8AC3E}">
        <p14:creationId xmlns:p14="http://schemas.microsoft.com/office/powerpoint/2010/main" val="1193957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sz="1200" u="sng" kern="1200" dirty="0">
                <a:solidFill>
                  <a:schemeClr val="tx1"/>
                </a:solidFill>
                <a:effectLst/>
                <a:latin typeface="+mn-lt"/>
                <a:ea typeface="+mn-ea"/>
                <a:cs typeface="+mn-cs"/>
              </a:rPr>
              <a:t>Question to participants (5 minutes): </a:t>
            </a:r>
            <a:endParaRPr lang="en-US" sz="14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True or false?</a:t>
            </a:r>
            <a:r>
              <a:rPr lang="en-US" sz="1200" kern="1200" dirty="0">
                <a:solidFill>
                  <a:schemeClr val="tx1"/>
                </a:solidFill>
                <a:effectLst/>
                <a:latin typeface="+mn-lt"/>
                <a:ea typeface="+mn-ea"/>
                <a:cs typeface="+mn-cs"/>
              </a:rPr>
              <a:t> It is the responsibility of the teams managing a feedback mechanism to ensure the feedback leads to concrete action</a:t>
            </a:r>
            <a:endParaRPr lang="en-US" sz="14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Online: invite the participants to write the answers in the chat function and summarize</a:t>
            </a:r>
            <a:endParaRPr lang="en-US" sz="14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Offline: ask two or three participants to share their answers</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8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Answer: False! </a:t>
            </a:r>
            <a:endParaRPr lang="en-US" sz="14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The responsibility of the feedback team is to </a:t>
            </a:r>
            <a:r>
              <a:rPr lang="en-GB" sz="1200" i="1" kern="1200" dirty="0">
                <a:solidFill>
                  <a:schemeClr val="tx1"/>
                </a:solidFill>
                <a:effectLst/>
                <a:latin typeface="+mn-lt"/>
                <a:ea typeface="+mn-ea"/>
                <a:cs typeface="+mn-cs"/>
              </a:rPr>
              <a:t>share</a:t>
            </a:r>
            <a:r>
              <a:rPr lang="en-GB" sz="1200" kern="1200" dirty="0">
                <a:solidFill>
                  <a:schemeClr val="tx1"/>
                </a:solidFill>
                <a:effectLst/>
                <a:latin typeface="+mn-lt"/>
                <a:ea typeface="+mn-ea"/>
                <a:cs typeface="+mn-cs"/>
              </a:rPr>
              <a:t> the insights with those who can take the action, as well as to </a:t>
            </a:r>
            <a:r>
              <a:rPr lang="en-GB" sz="1200" i="1" kern="1200" dirty="0">
                <a:solidFill>
                  <a:schemeClr val="tx1"/>
                </a:solidFill>
                <a:effectLst/>
                <a:latin typeface="+mn-lt"/>
                <a:ea typeface="+mn-ea"/>
                <a:cs typeface="+mn-cs"/>
              </a:rPr>
              <a:t>learn from the feedback</a:t>
            </a:r>
            <a:r>
              <a:rPr lang="en-GB" sz="1200" kern="1200" dirty="0">
                <a:solidFill>
                  <a:schemeClr val="tx1"/>
                </a:solidFill>
                <a:effectLst/>
                <a:latin typeface="+mn-lt"/>
                <a:ea typeface="+mn-ea"/>
                <a:cs typeface="+mn-cs"/>
              </a:rPr>
              <a:t> and </a:t>
            </a:r>
            <a:r>
              <a:rPr lang="en-GB" sz="1200" i="1" kern="1200" dirty="0">
                <a:solidFill>
                  <a:schemeClr val="tx1"/>
                </a:solidFill>
                <a:effectLst/>
                <a:latin typeface="+mn-lt"/>
                <a:ea typeface="+mn-ea"/>
                <a:cs typeface="+mn-cs"/>
              </a:rPr>
              <a:t>adapt the feedback mechanism</a:t>
            </a:r>
            <a:r>
              <a:rPr lang="en-GB" sz="1200"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Those who are most likely best placed to take action are the leadership of the programme or operation, the technical leads, local authorities, partner organisations and most importantly, the community itself.</a:t>
            </a:r>
            <a:endParaRPr lang="en-US" sz="14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It is essential to have leadership drive the action planning process, so make sure to regularly involve coordinators, operations managers, committee chairs/presidents, and/or senior leadership.</a:t>
            </a:r>
            <a:endParaRPr lang="en-US" sz="14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For the humanitarian response cluster context, </a:t>
            </a:r>
            <a:r>
              <a:rPr lang="en-GB" sz="1200" b="1" kern="1200" dirty="0">
                <a:solidFill>
                  <a:schemeClr val="tx1"/>
                </a:solidFill>
                <a:effectLst/>
                <a:latin typeface="+mn-lt"/>
                <a:ea typeface="+mn-ea"/>
                <a:cs typeface="+mn-cs"/>
              </a:rPr>
              <a:t>link to Session 6.2 – Enabling environments for the uptake of social science evidence in emergency response</a:t>
            </a:r>
            <a:endParaRPr lang="en-US" sz="1400" kern="1200" dirty="0">
              <a:solidFill>
                <a:schemeClr val="tx1"/>
              </a:solidFill>
              <a:effectLst/>
              <a:latin typeface="+mn-lt"/>
              <a:ea typeface="+mn-ea"/>
              <a:cs typeface="+mn-cs"/>
            </a:endParaRPr>
          </a:p>
          <a:p>
            <a:pPr marL="0" lvl="0" indent="0" algn="l" rtl="0">
              <a:spcBef>
                <a:spcPts val="0"/>
              </a:spcBef>
              <a:spcAft>
                <a:spcPts val="0"/>
              </a:spcAft>
              <a:buNone/>
            </a:pPr>
            <a:endParaRPr lang="en-US" dirty="0"/>
          </a:p>
        </p:txBody>
      </p:sp>
      <p:sp>
        <p:nvSpPr>
          <p:cNvPr id="4" name="Espace réservé du numéro de diapositive 3"/>
          <p:cNvSpPr>
            <a:spLocks noGrp="1"/>
          </p:cNvSpPr>
          <p:nvPr>
            <p:ph type="sldNum" sz="quarter" idx="5"/>
          </p:nvPr>
        </p:nvSpPr>
        <p:spPr/>
        <p:txBody>
          <a:bodyPr/>
          <a:lstStyle/>
          <a:p>
            <a:fld id="{1C31CB56-0F3F-C84B-AA86-8857D567A561}" type="slidenum">
              <a:rPr lang="fr-FR"/>
              <a:t>20</a:t>
            </a:fld>
            <a:endParaRPr lang="fr-FR"/>
          </a:p>
        </p:txBody>
      </p:sp>
    </p:spTree>
    <p:extLst>
      <p:ext uri="{BB962C8B-B14F-4D97-AF65-F5344CB8AC3E}">
        <p14:creationId xmlns:p14="http://schemas.microsoft.com/office/powerpoint/2010/main" val="488922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Position this session in the question flow. Explain that this module mainly addresses question area 6, 7 and 8, but we will touch 1, 2 and 3.</a:t>
            </a:r>
          </a:p>
          <a:p>
            <a:endParaRPr lang="en-US" dirty="0"/>
          </a:p>
        </p:txBody>
      </p:sp>
      <p:sp>
        <p:nvSpPr>
          <p:cNvPr id="4" name="Slide Number Placeholder 3"/>
          <p:cNvSpPr>
            <a:spLocks noGrp="1"/>
          </p:cNvSpPr>
          <p:nvPr>
            <p:ph type="sldNum" sz="quarter" idx="5"/>
          </p:nvPr>
        </p:nvSpPr>
        <p:spPr/>
        <p:txBody>
          <a:bodyPr/>
          <a:lstStyle/>
          <a:p>
            <a:fld id="{1C31CB56-0F3F-C84B-AA86-8857D567A561}" type="slidenum">
              <a:rPr lang="en-US" smtClean="0"/>
              <a:t>3</a:t>
            </a:fld>
            <a:endParaRPr lang="en-US"/>
          </a:p>
        </p:txBody>
      </p:sp>
    </p:spTree>
    <p:extLst>
      <p:ext uri="{BB962C8B-B14F-4D97-AF65-F5344CB8AC3E}">
        <p14:creationId xmlns:p14="http://schemas.microsoft.com/office/powerpoint/2010/main" val="23396545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b="1" kern="1200" dirty="0">
                <a:solidFill>
                  <a:schemeClr val="tx1"/>
                </a:solidFill>
                <a:effectLst/>
                <a:latin typeface="+mn-lt"/>
                <a:ea typeface="+mn-ea"/>
                <a:cs typeface="+mn-cs"/>
              </a:rPr>
              <a:t>Step 3 Decide on and take action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u="sng" kern="1200" dirty="0">
                <a:solidFill>
                  <a:schemeClr val="tx1"/>
                </a:solidFill>
                <a:effectLst/>
                <a:latin typeface="+mn-lt"/>
                <a:ea typeface="+mn-ea"/>
                <a:cs typeface="+mn-cs"/>
              </a:rPr>
              <a:t>Document your decisions and recommendations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It’s important to document the recommendations and decisions you make, and the actions you and your stakeholders take based on what you learn from the community feedback mechanism. Make this document accessible to everyone concerned, to monitor progress and stay accountable. Include this document in your broader operational reviews, </a:t>
            </a:r>
            <a:r>
              <a:rPr lang="en-US" sz="1200" kern="1200" dirty="0" err="1">
                <a:solidFill>
                  <a:schemeClr val="tx1"/>
                </a:solidFill>
                <a:effectLst/>
                <a:latin typeface="+mn-lt"/>
                <a:ea typeface="+mn-ea"/>
                <a:cs typeface="+mn-cs"/>
              </a:rPr>
              <a:t>organisational</a:t>
            </a:r>
            <a:r>
              <a:rPr lang="en-US" sz="1200" kern="1200" dirty="0">
                <a:solidFill>
                  <a:schemeClr val="tx1"/>
                </a:solidFill>
                <a:effectLst/>
                <a:latin typeface="+mn-lt"/>
                <a:ea typeface="+mn-ea"/>
                <a:cs typeface="+mn-cs"/>
              </a:rPr>
              <a:t> action plans and evaluations.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Resource from the IFRC Feedback Kit: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hlinkClick r:id="rId3"/>
              </a:rPr>
              <a:t>Template community feedback action tracker</a:t>
            </a:r>
            <a:endParaRPr lang="en-US" sz="1200" kern="1200" dirty="0">
              <a:solidFill>
                <a:schemeClr val="tx1"/>
              </a:solidFill>
              <a:effectLst/>
              <a:latin typeface="+mn-lt"/>
              <a:ea typeface="+mn-ea"/>
              <a:cs typeface="+mn-cs"/>
            </a:endParaRPr>
          </a:p>
          <a:p>
            <a:endParaRPr lang="en-US" dirty="0"/>
          </a:p>
        </p:txBody>
      </p:sp>
      <p:sp>
        <p:nvSpPr>
          <p:cNvPr id="4" name="Espace réservé du numéro de diapositive 3"/>
          <p:cNvSpPr>
            <a:spLocks noGrp="1"/>
          </p:cNvSpPr>
          <p:nvPr>
            <p:ph type="sldNum" sz="quarter" idx="5"/>
          </p:nvPr>
        </p:nvSpPr>
        <p:spPr/>
        <p:txBody>
          <a:bodyPr/>
          <a:lstStyle/>
          <a:p>
            <a:fld id="{1C31CB56-0F3F-C84B-AA86-8857D567A561}" type="slidenum">
              <a:rPr lang="fr-FR"/>
              <a:t>21</a:t>
            </a:fld>
            <a:endParaRPr lang="fr-FR"/>
          </a:p>
        </p:txBody>
      </p:sp>
    </p:spTree>
    <p:extLst>
      <p:ext uri="{BB962C8B-B14F-4D97-AF65-F5344CB8AC3E}">
        <p14:creationId xmlns:p14="http://schemas.microsoft.com/office/powerpoint/2010/main" val="22532649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fontAlgn="base"/>
            <a:r>
              <a:rPr lang="en-GB" sz="1200" b="1" kern="1200" dirty="0">
                <a:solidFill>
                  <a:schemeClr val="tx1"/>
                </a:solidFill>
                <a:effectLst/>
                <a:latin typeface="+mn-lt"/>
                <a:ea typeface="+mn-ea"/>
                <a:cs typeface="+mn-cs"/>
              </a:rPr>
              <a:t>Closing the Loop: </a:t>
            </a:r>
            <a:r>
              <a:rPr lang="en-GB" sz="1200" kern="1200" dirty="0">
                <a:solidFill>
                  <a:schemeClr val="tx1"/>
                </a:solidFill>
                <a:effectLst/>
                <a:latin typeface="+mn-lt"/>
                <a:ea typeface="+mn-ea"/>
                <a:cs typeface="+mn-cs"/>
              </a:rPr>
              <a:t>Closing the feedback cycle means that you document the agreed-upon action points and provide updates on what has been done with the feedback directly to the community.</a:t>
            </a:r>
          </a:p>
          <a:p>
            <a:pPr fontAlgn="base"/>
            <a:r>
              <a:rPr lang="en-GB" sz="1200" kern="1200" dirty="0">
                <a:solidFill>
                  <a:schemeClr val="tx1"/>
                </a:solidFill>
                <a:effectLst/>
                <a:latin typeface="+mn-lt"/>
                <a:ea typeface="+mn-ea"/>
                <a:cs typeface="+mn-cs"/>
              </a:rPr>
              <a:t>Closing the feedback loop is the process of communicating to feedback providers what has been done in response to their feedback. It involves explaining and discussing how the feedback was considered, what was feasible to do (or not), the rationale behind these decisions, and what this means for the future.</a:t>
            </a:r>
          </a:p>
          <a:p>
            <a:pPr marL="0" lvl="0" indent="0" algn="l" rtl="0">
              <a:spcBef>
                <a:spcPts val="0"/>
              </a:spcBef>
              <a:spcAft>
                <a:spcPts val="0"/>
              </a:spcAft>
              <a:buNone/>
            </a:pPr>
            <a:endParaRPr lang="en-GB" dirty="0"/>
          </a:p>
          <a:p>
            <a:pPr lvl="0"/>
            <a:r>
              <a:rPr lang="en-GB" sz="1200" u="sng" kern="1200" dirty="0">
                <a:solidFill>
                  <a:schemeClr val="tx1"/>
                </a:solidFill>
                <a:effectLst/>
                <a:latin typeface="+mn-lt"/>
                <a:ea typeface="+mn-ea"/>
                <a:cs typeface="+mn-cs"/>
              </a:rPr>
              <a:t>Answer:</a:t>
            </a:r>
          </a:p>
          <a:p>
            <a:pPr lvl="0"/>
            <a:r>
              <a:rPr lang="en-GB" sz="1200" kern="1200" dirty="0">
                <a:solidFill>
                  <a:schemeClr val="tx1"/>
                </a:solidFill>
                <a:effectLst/>
                <a:latin typeface="+mn-lt"/>
                <a:ea typeface="+mn-ea"/>
                <a:cs typeface="+mn-cs"/>
              </a:rPr>
              <a:t>Community members have a right to share their feedback, and to know what came of their feedback. Otherwise, they may assume that nothing was done, which undermines trust. </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Link to Module 5: Evidence synthesis, interpretation and dissemination</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Session 5.4: Feeding back to communities</a:t>
            </a:r>
            <a:r>
              <a:rPr lang="en-GB" sz="1200" kern="1200" dirty="0">
                <a:solidFill>
                  <a:schemeClr val="tx1"/>
                </a:solidFill>
                <a:effectLst/>
                <a:latin typeface="+mn-lt"/>
                <a:ea typeface="+mn-ea"/>
                <a:cs typeface="+mn-cs"/>
              </a:rPr>
              <a:t> covers describes additional approaches used to share research findings back with communities through a range of case examples.</a:t>
            </a:r>
          </a:p>
          <a:p>
            <a:pPr marL="0" lvl="0" indent="0" algn="l" rtl="0">
              <a:spcBef>
                <a:spcPts val="0"/>
              </a:spcBef>
              <a:spcAft>
                <a:spcPts val="0"/>
              </a:spcAft>
              <a:buNone/>
            </a:pPr>
            <a:endParaRPr lang="en-GB" dirty="0"/>
          </a:p>
        </p:txBody>
      </p:sp>
      <p:sp>
        <p:nvSpPr>
          <p:cNvPr id="4" name="Espace réservé du numéro de diapositive 3"/>
          <p:cNvSpPr>
            <a:spLocks noGrp="1"/>
          </p:cNvSpPr>
          <p:nvPr>
            <p:ph type="sldNum" sz="quarter" idx="5"/>
          </p:nvPr>
        </p:nvSpPr>
        <p:spPr/>
        <p:txBody>
          <a:bodyPr/>
          <a:lstStyle/>
          <a:p>
            <a:fld id="{1C31CB56-0F3F-C84B-AA86-8857D567A561}" type="slidenum">
              <a:rPr lang="fr-FR"/>
              <a:t>22</a:t>
            </a:fld>
            <a:endParaRPr lang="fr-FR"/>
          </a:p>
        </p:txBody>
      </p:sp>
    </p:spTree>
    <p:extLst>
      <p:ext uri="{BB962C8B-B14F-4D97-AF65-F5344CB8AC3E}">
        <p14:creationId xmlns:p14="http://schemas.microsoft.com/office/powerpoint/2010/main" val="31684617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sz="1200" b="1" kern="1200" dirty="0">
                <a:solidFill>
                  <a:schemeClr val="tx1"/>
                </a:solidFill>
                <a:effectLst/>
                <a:latin typeface="+mn-lt"/>
                <a:ea typeface="+mn-ea"/>
                <a:cs typeface="+mn-cs"/>
              </a:rPr>
              <a:t>Where, how and with whom do we need to close the loop?</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Closing the loop has two layers: internally in your organisation, and with the community. When closing the loop, link the community feedback findings to the decisions or actions responding to them.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Actions taken to address specific pieces of feedback can be tracked in a simple table or logbook. Sensitive feedback may be followed up on and documented separately by the Human Resources, Security and other teams, depending on what’s appropriate and according to the roles and responsibilities in your feedback mechanism (e.g. whether an investigation occurred, and what the results were).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Where broad themes or trends are found, a community feedback action tracker can be a helpful tool to document recommendations and actions taken.</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In your organisation, make sure that staff and volunteers are regularly updated on and know how community feedback is shaping decisions and improving or validating their work. This is important because staff and volunteers interact with community members and can pass along this information.</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With the community, we want to share actions with the community as a whole and with the individuals who provided specific feedback. It’s important to always close the loop, even if no action was taken. Either way, it’s important to explain the decisions made and rationale for them, so community members and stakeholders understand and may gain insight into the constraints and context.</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When closing the loop, consider the following:</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Choose communication channels that are diverse and preferred by the community and stakeholders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Clearly delegate who is closing the loop with whom</a:t>
            </a: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Use your Information flows and Roles and responsibilities documents. Update them when needed.</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Close the loop, even if no action was taken</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Keep track of how, to whom and when you closed the loop in the logbook, database, or community feedback action tracker. This will help make sure no feedback is forgotten and will support accountability.</a:t>
            </a:r>
          </a:p>
          <a:p>
            <a:r>
              <a:rPr lang="en-GB" sz="1200" kern="1200" dirty="0">
                <a:solidFill>
                  <a:schemeClr val="tx1"/>
                </a:solidFill>
                <a:effectLst/>
                <a:latin typeface="+mn-lt"/>
                <a:ea typeface="+mn-ea"/>
                <a:cs typeface="+mn-cs"/>
              </a:rPr>
              <a:t> </a:t>
            </a:r>
          </a:p>
          <a:p>
            <a:r>
              <a:rPr lang="en-GB" sz="1200" i="1" kern="1200" dirty="0">
                <a:solidFill>
                  <a:schemeClr val="tx1"/>
                </a:solidFill>
                <a:effectLst/>
                <a:latin typeface="+mn-lt"/>
                <a:ea typeface="+mn-ea"/>
                <a:cs typeface="+mn-cs"/>
              </a:rPr>
              <a:t>Tip</a:t>
            </a:r>
            <a:r>
              <a:rPr lang="en-GB" sz="1200" kern="1200" dirty="0">
                <a:solidFill>
                  <a:schemeClr val="tx1"/>
                </a:solidFill>
                <a:effectLst/>
                <a:latin typeface="+mn-lt"/>
                <a:ea typeface="+mn-ea"/>
                <a:cs typeface="+mn-cs"/>
              </a:rPr>
              <a:t>: make a plan for how to share community feedback findings, discuss and take action, and close the loop with staff, volunteers and community members, including those who provided feedback.</a:t>
            </a:r>
          </a:p>
          <a:p>
            <a:pPr marL="0" lvl="0" indent="0" algn="l" rtl="0">
              <a:spcBef>
                <a:spcPts val="0"/>
              </a:spcBef>
              <a:spcAft>
                <a:spcPts val="0"/>
              </a:spcAft>
              <a:buNone/>
            </a:pPr>
            <a:endParaRPr lang="en-GB" dirty="0"/>
          </a:p>
        </p:txBody>
      </p:sp>
      <p:sp>
        <p:nvSpPr>
          <p:cNvPr id="4" name="Espace réservé du numéro de diapositive 3"/>
          <p:cNvSpPr>
            <a:spLocks noGrp="1"/>
          </p:cNvSpPr>
          <p:nvPr>
            <p:ph type="sldNum" sz="quarter" idx="5"/>
          </p:nvPr>
        </p:nvSpPr>
        <p:spPr/>
        <p:txBody>
          <a:bodyPr/>
          <a:lstStyle/>
          <a:p>
            <a:fld id="{1C31CB56-0F3F-C84B-AA86-8857D567A561}" type="slidenum">
              <a:rPr lang="fr-FR"/>
              <a:t>23</a:t>
            </a:fld>
            <a:endParaRPr lang="fr-FR"/>
          </a:p>
        </p:txBody>
      </p:sp>
    </p:spTree>
    <p:extLst>
      <p:ext uri="{BB962C8B-B14F-4D97-AF65-F5344CB8AC3E}">
        <p14:creationId xmlns:p14="http://schemas.microsoft.com/office/powerpoint/2010/main" val="23155376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sz="1200" u="sng" kern="1200" dirty="0">
                <a:solidFill>
                  <a:schemeClr val="tx1"/>
                </a:solidFill>
                <a:effectLst/>
                <a:latin typeface="+mn-lt"/>
                <a:ea typeface="+mn-ea"/>
                <a:cs typeface="+mn-cs"/>
              </a:rPr>
              <a:t>Question to participants (10 minutes):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How can we close the loop with community members?</a:t>
            </a:r>
          </a:p>
          <a:p>
            <a:r>
              <a:rPr lang="en-GB" sz="1200" kern="1200" dirty="0">
                <a:solidFill>
                  <a:schemeClr val="tx1"/>
                </a:solidFill>
                <a:effectLst/>
                <a:latin typeface="+mn-lt"/>
                <a:ea typeface="+mn-ea"/>
                <a:cs typeface="+mn-cs"/>
              </a:rPr>
              <a:t> </a:t>
            </a:r>
          </a:p>
          <a:p>
            <a:r>
              <a:rPr lang="en-GB" sz="1200" i="1" kern="1200" dirty="0">
                <a:solidFill>
                  <a:schemeClr val="tx1"/>
                </a:solidFill>
                <a:effectLst/>
                <a:latin typeface="+mn-lt"/>
                <a:ea typeface="+mn-ea"/>
                <a:cs typeface="+mn-cs"/>
              </a:rPr>
              <a:t>Online: invite the participants to write the answers in the chat function and summarize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Offline: ask two or three participants to share their answers</a:t>
            </a:r>
            <a:endParaRPr lang="en-GB" sz="1200" kern="1200" dirty="0">
              <a:solidFill>
                <a:schemeClr val="tx1"/>
              </a:solidFill>
              <a:effectLst/>
              <a:latin typeface="+mn-lt"/>
              <a:ea typeface="+mn-ea"/>
              <a:cs typeface="+mn-cs"/>
            </a:endParaRPr>
          </a:p>
          <a:p>
            <a:pPr marL="0" lvl="0" indent="0" algn="l" rtl="0">
              <a:spcBef>
                <a:spcPts val="0"/>
              </a:spcBef>
              <a:spcAft>
                <a:spcPts val="0"/>
              </a:spcAft>
              <a:buNone/>
            </a:pPr>
            <a:endParaRPr lang="en-GB" dirty="0"/>
          </a:p>
        </p:txBody>
      </p:sp>
      <p:sp>
        <p:nvSpPr>
          <p:cNvPr id="4" name="Espace réservé du numéro de diapositive 3"/>
          <p:cNvSpPr>
            <a:spLocks noGrp="1"/>
          </p:cNvSpPr>
          <p:nvPr>
            <p:ph type="sldNum" sz="quarter" idx="5"/>
          </p:nvPr>
        </p:nvSpPr>
        <p:spPr/>
        <p:txBody>
          <a:bodyPr/>
          <a:lstStyle/>
          <a:p>
            <a:fld id="{1C31CB56-0F3F-C84B-AA86-8857D567A561}" type="slidenum">
              <a:rPr lang="fr-FR"/>
              <a:t>24</a:t>
            </a:fld>
            <a:endParaRPr lang="fr-FR"/>
          </a:p>
        </p:txBody>
      </p:sp>
    </p:spTree>
    <p:extLst>
      <p:ext uri="{BB962C8B-B14F-4D97-AF65-F5344CB8AC3E}">
        <p14:creationId xmlns:p14="http://schemas.microsoft.com/office/powerpoint/2010/main" val="2513466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gn="l" rtl="0">
              <a:spcBef>
                <a:spcPts val="0"/>
              </a:spcBef>
              <a:spcAft>
                <a:spcPts val="0"/>
              </a:spcAft>
              <a:buNone/>
            </a:pPr>
            <a:endParaRPr lang="en-GB" dirty="0"/>
          </a:p>
        </p:txBody>
      </p:sp>
      <p:sp>
        <p:nvSpPr>
          <p:cNvPr id="4" name="Espace réservé du numéro de diapositive 3"/>
          <p:cNvSpPr>
            <a:spLocks noGrp="1"/>
          </p:cNvSpPr>
          <p:nvPr>
            <p:ph type="sldNum" sz="quarter" idx="5"/>
          </p:nvPr>
        </p:nvSpPr>
        <p:spPr/>
        <p:txBody>
          <a:bodyPr/>
          <a:lstStyle/>
          <a:p>
            <a:fld id="{1C31CB56-0F3F-C84B-AA86-8857D567A561}" type="slidenum">
              <a:rPr lang="fr-FR"/>
              <a:t>25</a:t>
            </a:fld>
            <a:endParaRPr lang="fr-FR"/>
          </a:p>
        </p:txBody>
      </p:sp>
    </p:spTree>
    <p:extLst>
      <p:ext uri="{BB962C8B-B14F-4D97-AF65-F5344CB8AC3E}">
        <p14:creationId xmlns:p14="http://schemas.microsoft.com/office/powerpoint/2010/main" val="36543569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Open the </a:t>
            </a:r>
            <a:r>
              <a:rPr lang="en-US" sz="1200" u="sng" kern="1200" dirty="0">
                <a:solidFill>
                  <a:schemeClr val="tx1"/>
                </a:solidFill>
                <a:effectLst/>
                <a:latin typeface="+mn-lt"/>
                <a:ea typeface="+mn-ea"/>
                <a:cs typeface="+mn-cs"/>
                <a:hlinkClick r:id="rId3"/>
              </a:rPr>
              <a:t>Template community feedback action tracker</a:t>
            </a:r>
            <a:r>
              <a:rPr lang="en-US" sz="1200" kern="1200" dirty="0">
                <a:solidFill>
                  <a:schemeClr val="tx1"/>
                </a:solidFill>
                <a:effectLst/>
                <a:latin typeface="+mn-lt"/>
                <a:ea typeface="+mn-ea"/>
                <a:cs typeface="+mn-cs"/>
              </a:rPr>
              <a:t> (embedded below). Explore the examples and try entering your recommendations from the group exercise on developing preliminary recommendations we did earlier in this session.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Open the </a:t>
            </a:r>
            <a:r>
              <a:rPr lang="en-US" sz="1200" u="sng" kern="1200" dirty="0">
                <a:solidFill>
                  <a:schemeClr val="tx1"/>
                </a:solidFill>
                <a:effectLst/>
                <a:latin typeface="+mn-lt"/>
                <a:ea typeface="+mn-ea"/>
                <a:cs typeface="+mn-cs"/>
                <a:hlinkClick r:id="rId4"/>
              </a:rPr>
              <a:t>Example Excel logbook</a:t>
            </a:r>
            <a:r>
              <a:rPr lang="en-US" sz="1200" kern="1200" dirty="0">
                <a:solidFill>
                  <a:schemeClr val="tx1"/>
                </a:solidFill>
                <a:effectLst/>
                <a:latin typeface="+mn-lt"/>
                <a:ea typeface="+mn-ea"/>
                <a:cs typeface="+mn-cs"/>
              </a:rPr>
              <a:t>. Explore the example and fill in the last several columns about closing the loop. Try filling in the logbook using the group exercise we completed earlier in this session.</a:t>
            </a: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Online: invite the participants to share the findings in the chat function and summarize</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Offline: collect answers from the group and discuss</a:t>
            </a:r>
            <a:endParaRPr lang="en-US" sz="1200" kern="1200" dirty="0">
              <a:solidFill>
                <a:schemeClr val="tx1"/>
              </a:solidFill>
              <a:effectLst/>
              <a:latin typeface="+mn-lt"/>
              <a:ea typeface="+mn-ea"/>
              <a:cs typeface="+mn-cs"/>
            </a:endParaRPr>
          </a:p>
          <a:p>
            <a:pPr marL="0" lvl="0" indent="0" algn="l" rtl="0">
              <a:spcBef>
                <a:spcPts val="0"/>
              </a:spcBef>
              <a:spcAft>
                <a:spcPts val="0"/>
              </a:spcAft>
              <a:buNone/>
            </a:pPr>
            <a:endParaRPr lang="en-US" dirty="0"/>
          </a:p>
        </p:txBody>
      </p:sp>
      <p:sp>
        <p:nvSpPr>
          <p:cNvPr id="4" name="Espace réservé du numéro de diapositive 3"/>
          <p:cNvSpPr>
            <a:spLocks noGrp="1"/>
          </p:cNvSpPr>
          <p:nvPr>
            <p:ph type="sldNum" sz="quarter" idx="5"/>
          </p:nvPr>
        </p:nvSpPr>
        <p:spPr/>
        <p:txBody>
          <a:bodyPr/>
          <a:lstStyle/>
          <a:p>
            <a:fld id="{1C31CB56-0F3F-C84B-AA86-8857D567A561}" type="slidenum">
              <a:rPr lang="fr-FR"/>
              <a:t>26</a:t>
            </a:fld>
            <a:endParaRPr lang="fr-FR"/>
          </a:p>
        </p:txBody>
      </p:sp>
    </p:spTree>
    <p:extLst>
      <p:ext uri="{BB962C8B-B14F-4D97-AF65-F5344CB8AC3E}">
        <p14:creationId xmlns:p14="http://schemas.microsoft.com/office/powerpoint/2010/main" val="26011211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b="1" kern="1200" dirty="0">
                <a:solidFill>
                  <a:schemeClr val="tx1"/>
                </a:solidFill>
                <a:effectLst/>
                <a:latin typeface="+mn-lt"/>
                <a:ea typeface="+mn-ea"/>
                <a:cs typeface="+mn-cs"/>
              </a:rPr>
              <a:t>Stage 6. Review/Monitor the feedback mechanism and adapt as needed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Regularly check on your feedback mechanism, to see if it’s working and whether people still feel comfortable sharing their feedback. Some questions to guide you are: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Are the feedback channels used? Have we received sensitive feedback? If the amount of feedback received is low, is it because people do not trust the mechanism?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Who is sharing feedback – and who isn’t? Is it certain groups of people (e.g. women, elderly, certain ethnicities or locations) that we are not hearing from?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are communities’ views on the process? Are they satisfied? Do they feel heard?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Has the feedback led to action? If not, why?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Are people hearing back about the feedback they shared? If not, why?</a:t>
            </a:r>
          </a:p>
          <a:p>
            <a:r>
              <a:rPr lang="en-US" sz="1200" kern="1200" dirty="0">
                <a:solidFill>
                  <a:schemeClr val="tx1"/>
                </a:solidFill>
                <a:effectLst/>
                <a:latin typeface="+mn-lt"/>
                <a:ea typeface="+mn-ea"/>
                <a:cs typeface="+mn-cs"/>
              </a:rPr>
              <a:t>You can answer these questions by asking colleagues and communities, holding focus group discussion or survey data. (See session 4.2). </a:t>
            </a:r>
          </a:p>
          <a:p>
            <a:r>
              <a:rPr lang="en-US" sz="1200" kern="1200" dirty="0">
                <a:solidFill>
                  <a:schemeClr val="tx1"/>
                </a:solidFill>
                <a:effectLst/>
                <a:latin typeface="+mn-lt"/>
                <a:ea typeface="+mn-ea"/>
                <a:cs typeface="+mn-cs"/>
              </a:rPr>
              <a:t> </a:t>
            </a:r>
          </a:p>
          <a:p>
            <a:r>
              <a:rPr lang="en-US" sz="1200" u="sng" kern="1200" dirty="0">
                <a:solidFill>
                  <a:schemeClr val="tx1"/>
                </a:solidFill>
                <a:effectLst/>
                <a:latin typeface="+mn-lt"/>
                <a:ea typeface="+mn-ea"/>
                <a:cs typeface="+mn-cs"/>
              </a:rPr>
              <a:t>Indicators you can use to monitor your feedback mechanism are: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Based on your community feedback set-up:</a:t>
            </a:r>
          </a:p>
          <a:p>
            <a:pPr lvl="0"/>
            <a:r>
              <a:rPr lang="en-US" sz="1200" kern="1200" dirty="0">
                <a:solidFill>
                  <a:schemeClr val="tx1"/>
                </a:solidFill>
                <a:effectLst/>
                <a:latin typeface="+mn-lt"/>
                <a:ea typeface="+mn-ea"/>
                <a:cs typeface="+mn-cs"/>
              </a:rPr>
              <a:t># and type of methods established to collect feedback and complaints from the community </a:t>
            </a:r>
          </a:p>
          <a:p>
            <a:r>
              <a:rPr lang="en-US" sz="1200" kern="1200" dirty="0">
                <a:solidFill>
                  <a:schemeClr val="tx1"/>
                </a:solidFill>
                <a:effectLst/>
                <a:latin typeface="+mn-lt"/>
                <a:ea typeface="+mn-ea"/>
                <a:cs typeface="+mn-cs"/>
              </a:rPr>
              <a:t>Based on your community feedback action tracker:</a:t>
            </a:r>
          </a:p>
          <a:p>
            <a:pPr lvl="0"/>
            <a:r>
              <a:rPr lang="en-US" sz="1200" kern="1200" dirty="0">
                <a:solidFill>
                  <a:schemeClr val="tx1"/>
                </a:solidFill>
                <a:effectLst/>
                <a:latin typeface="+mn-lt"/>
                <a:ea typeface="+mn-ea"/>
                <a:cs typeface="+mn-cs"/>
              </a:rPr>
              <a:t># of operational decisions made based on community feedback</a:t>
            </a:r>
          </a:p>
          <a:p>
            <a:r>
              <a:rPr lang="en-US" sz="1200" kern="1200" dirty="0">
                <a:solidFill>
                  <a:schemeClr val="tx1"/>
                </a:solidFill>
                <a:effectLst/>
                <a:latin typeface="+mn-lt"/>
                <a:ea typeface="+mn-ea"/>
                <a:cs typeface="+mn-cs"/>
              </a:rPr>
              <a:t>Based on your perception surveys:</a:t>
            </a:r>
          </a:p>
          <a:p>
            <a:pPr lvl="0"/>
            <a:r>
              <a:rPr lang="en-US" sz="1200" kern="1200" dirty="0">
                <a:solidFill>
                  <a:schemeClr val="tx1"/>
                </a:solidFill>
                <a:effectLst/>
                <a:latin typeface="+mn-lt"/>
                <a:ea typeface="+mn-ea"/>
                <a:cs typeface="+mn-cs"/>
              </a:rPr>
              <a:t>% of community members who feel their opinion is taken into account during operation planning and decision-making</a:t>
            </a:r>
          </a:p>
          <a:p>
            <a:pPr lvl="0"/>
            <a:r>
              <a:rPr lang="en-US" sz="1200" kern="1200" dirty="0">
                <a:solidFill>
                  <a:schemeClr val="tx1"/>
                </a:solidFill>
                <a:effectLst/>
                <a:latin typeface="+mn-lt"/>
                <a:ea typeface="+mn-ea"/>
                <a:cs typeface="+mn-cs"/>
              </a:rPr>
              <a:t>% of community members, including marginalized and at-risk groups, who know how to provide feedback or make a complaint about the operation</a:t>
            </a:r>
          </a:p>
          <a:p>
            <a:pPr lvl="0"/>
            <a:r>
              <a:rPr lang="en-US" sz="1200" kern="1200" dirty="0">
                <a:solidFill>
                  <a:schemeClr val="tx1"/>
                </a:solidFill>
                <a:effectLst/>
                <a:latin typeface="+mn-lt"/>
                <a:ea typeface="+mn-ea"/>
                <a:cs typeface="+mn-cs"/>
              </a:rPr>
              <a:t>% of people who received a response to their feedback or complaint about the operation</a:t>
            </a:r>
          </a:p>
          <a:p>
            <a:pPr lvl="0"/>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Reminder: </a:t>
            </a:r>
            <a:r>
              <a:rPr lang="en-US" sz="1200" kern="1200" dirty="0">
                <a:solidFill>
                  <a:schemeClr val="tx1"/>
                </a:solidFill>
                <a:effectLst/>
                <a:latin typeface="+mn-lt"/>
                <a:ea typeface="+mn-ea"/>
                <a:cs typeface="+mn-cs"/>
              </a:rPr>
              <a:t>As you monitor your feedback mechanism, you may identify actions you need to take to improve it. Some of these actions were identified in stage 3, referral and analysis (Session 4.10), and serve to improve your feedback system. They might include: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Planning refresher trainings as the emergency and your feedback mechanism evolve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Bringing specific feedback to focal points, subject matter experts, leaders of different departments or parts of the response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Bringing back any patterns in data quality issues to the feedback collectors so they can improve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Identifying ways that critical or sensitive feedback can be referred in a more timely manner and responded to more appropriately</a:t>
            </a:r>
          </a:p>
          <a:p>
            <a:endParaRPr lang="en-US" dirty="0"/>
          </a:p>
        </p:txBody>
      </p:sp>
      <p:sp>
        <p:nvSpPr>
          <p:cNvPr id="4" name="Espace réservé du numéro de diapositive 3"/>
          <p:cNvSpPr>
            <a:spLocks noGrp="1"/>
          </p:cNvSpPr>
          <p:nvPr>
            <p:ph type="sldNum" sz="quarter" idx="5"/>
          </p:nvPr>
        </p:nvSpPr>
        <p:spPr/>
        <p:txBody>
          <a:bodyPr/>
          <a:lstStyle/>
          <a:p>
            <a:fld id="{1C31CB56-0F3F-C84B-AA86-8857D567A561}" type="slidenum">
              <a:rPr lang="fr-FR"/>
              <a:t>27</a:t>
            </a:fld>
            <a:endParaRPr lang="fr-FR"/>
          </a:p>
        </p:txBody>
      </p:sp>
    </p:spTree>
    <p:extLst>
      <p:ext uri="{BB962C8B-B14F-4D97-AF65-F5344CB8AC3E}">
        <p14:creationId xmlns:p14="http://schemas.microsoft.com/office/powerpoint/2010/main" val="40393716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nSpc>
                <a:spcPts val="1300"/>
              </a:lnSpc>
              <a:spcAft>
                <a:spcPts val="600"/>
              </a:spcAft>
              <a:buClr>
                <a:srgbClr val="204669"/>
              </a:buClr>
              <a:buFont typeface="Symbol" panose="05050102010706020507" pitchFamily="18" charset="2"/>
              <a:buNone/>
            </a:pPr>
            <a:r>
              <a:rPr lang="en-US" sz="1800" u="none" strike="noStrike" dirty="0">
                <a:effectLst/>
                <a:latin typeface="Open Sans Light" panose="020B0306030504020204" pitchFamily="34" charset="0"/>
                <a:ea typeface="OpenSans-Light"/>
                <a:cs typeface="Symbol" panose="05050102010706020507" pitchFamily="18" charset="2"/>
              </a:rPr>
              <a:t>Stages 4, 5 and 6 of the community feedback cycle focus on </a:t>
            </a:r>
            <a:r>
              <a:rPr lang="en-US" sz="1800" i="1" u="none" strike="noStrike" dirty="0">
                <a:effectLst/>
                <a:latin typeface="Open Sans Light" panose="020B0306030504020204" pitchFamily="34" charset="0"/>
                <a:ea typeface="OpenSans-Light"/>
                <a:cs typeface="Symbol" panose="05050102010706020507" pitchFamily="18" charset="2"/>
              </a:rPr>
              <a:t>sharing and taking action</a:t>
            </a:r>
            <a:r>
              <a:rPr lang="en-US" sz="1800" u="none" strike="noStrike" dirty="0">
                <a:effectLst/>
                <a:latin typeface="Open Sans Light" panose="020B0306030504020204" pitchFamily="34" charset="0"/>
                <a:ea typeface="OpenSans-Light"/>
                <a:cs typeface="Symbol" panose="05050102010706020507" pitchFamily="18" charset="2"/>
              </a:rPr>
              <a:t>, “</a:t>
            </a:r>
            <a:r>
              <a:rPr lang="en-US" sz="1800" i="1" u="none" strike="noStrike" dirty="0">
                <a:effectLst/>
                <a:latin typeface="Open Sans Light" panose="020B0306030504020204" pitchFamily="34" charset="0"/>
                <a:ea typeface="OpenSans-Light"/>
                <a:cs typeface="Symbol" panose="05050102010706020507" pitchFamily="18" charset="2"/>
              </a:rPr>
              <a:t>closing the loop” </a:t>
            </a:r>
            <a:r>
              <a:rPr lang="en-US" sz="1800" u="none" strike="noStrike" dirty="0">
                <a:effectLst/>
                <a:latin typeface="Open Sans Light" panose="020B0306030504020204" pitchFamily="34" charset="0"/>
                <a:ea typeface="OpenSans-Light"/>
                <a:cs typeface="Symbol" panose="05050102010706020507" pitchFamily="18" charset="2"/>
              </a:rPr>
              <a:t>and </a:t>
            </a:r>
            <a:r>
              <a:rPr lang="en-US" sz="1800" i="1" u="none" strike="noStrike" dirty="0">
                <a:effectLst/>
                <a:latin typeface="Open Sans Light" panose="020B0306030504020204" pitchFamily="34" charset="0"/>
                <a:ea typeface="OpenSans-Light"/>
                <a:cs typeface="Symbol" panose="05050102010706020507" pitchFamily="18" charset="2"/>
              </a:rPr>
              <a:t>reviewing and adapting the feedback mechanism.</a:t>
            </a:r>
            <a:endParaRPr lang="en-CA" sz="1800" u="none" strike="noStrike" dirty="0">
              <a:effectLst/>
              <a:latin typeface="Open Sans Light" panose="020B0306030504020204" pitchFamily="34" charset="0"/>
              <a:ea typeface="OpenSans-Light"/>
              <a:cs typeface="Symbol" panose="05050102010706020507" pitchFamily="18" charset="2"/>
            </a:endParaRPr>
          </a:p>
          <a:p>
            <a:pPr lvl="0"/>
            <a:r>
              <a:rPr lang="en-GB" sz="1200" kern="1200" dirty="0">
                <a:solidFill>
                  <a:schemeClr val="tx1"/>
                </a:solidFill>
                <a:effectLst/>
                <a:latin typeface="+mn-lt"/>
                <a:ea typeface="+mn-ea"/>
                <a:cs typeface="+mn-cs"/>
              </a:rPr>
              <a:t>Sharing community feedback findings is the most important step of the feedback cycle, while moving to take action is the most challenging</a:t>
            </a:r>
            <a:endParaRPr lang="en-GB" sz="14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A response approach that acts on community feedback is more collaborative and respectful of communities, and is therefore more ethical, sustainable and effective</a:t>
            </a:r>
            <a:endParaRPr lang="en-GB" sz="14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To share and take action on community feedback we need to:</a:t>
            </a:r>
            <a:endParaRPr lang="en-GB" sz="1400" kern="1200" dirty="0">
              <a:solidFill>
                <a:schemeClr val="tx1"/>
              </a:solidFill>
              <a:effectLst/>
              <a:latin typeface="+mn-lt"/>
              <a:ea typeface="+mn-ea"/>
              <a:cs typeface="+mn-cs"/>
            </a:endParaRPr>
          </a:p>
          <a:p>
            <a:pPr marL="360363" indent="-166688">
              <a:buClr>
                <a:srgbClr val="2F9C67"/>
              </a:buClr>
              <a:buSzPct val="70000"/>
              <a:buFont typeface="Wingdings" pitchFamily="2" charset="2"/>
              <a:buChar char="Ø"/>
              <a:tabLst>
                <a:tab pos="304800" algn="l"/>
              </a:tabLst>
            </a:pPr>
            <a:r>
              <a:rPr lang="en-US" dirty="0"/>
              <a:t>1. Share feedback findings in appropriate formats</a:t>
            </a:r>
          </a:p>
          <a:p>
            <a:pPr marL="360363" indent="-166688">
              <a:buClr>
                <a:srgbClr val="2F9C67"/>
              </a:buClr>
              <a:buSzPct val="70000"/>
              <a:buFont typeface="Wingdings" pitchFamily="2" charset="2"/>
              <a:buChar char="Ø"/>
              <a:tabLst>
                <a:tab pos="304800" algn="l"/>
              </a:tabLst>
            </a:pPr>
            <a:r>
              <a:rPr lang="en-US" dirty="0"/>
              <a:t>2. Discuss the feedback findings with relevant stakeholders</a:t>
            </a:r>
          </a:p>
          <a:p>
            <a:pPr marL="360363" indent="-166688">
              <a:buClr>
                <a:srgbClr val="2F9C67"/>
              </a:buClr>
              <a:buSzPct val="70000"/>
              <a:buFont typeface="Wingdings" pitchFamily="2" charset="2"/>
              <a:buChar char="Ø"/>
              <a:tabLst>
                <a:tab pos="304800" algn="l"/>
              </a:tabLst>
            </a:pPr>
            <a:r>
              <a:rPr lang="en-US" dirty="0"/>
              <a:t>3. Take action</a:t>
            </a:r>
          </a:p>
          <a:p>
            <a:pPr marL="0" lvl="0" indent="0" algn="l" rtl="0">
              <a:spcBef>
                <a:spcPts val="0"/>
              </a:spcBef>
              <a:spcAft>
                <a:spcPts val="0"/>
              </a:spcAft>
              <a:buNone/>
            </a:pPr>
            <a:endParaRPr lang="en-GB" dirty="0"/>
          </a:p>
        </p:txBody>
      </p:sp>
      <p:sp>
        <p:nvSpPr>
          <p:cNvPr id="4" name="Espace réservé du numéro de diapositive 3"/>
          <p:cNvSpPr>
            <a:spLocks noGrp="1"/>
          </p:cNvSpPr>
          <p:nvPr>
            <p:ph type="sldNum" sz="quarter" idx="5"/>
          </p:nvPr>
        </p:nvSpPr>
        <p:spPr/>
        <p:txBody>
          <a:bodyPr/>
          <a:lstStyle/>
          <a:p>
            <a:fld id="{1C31CB56-0F3F-C84B-AA86-8857D567A561}" type="slidenum">
              <a:rPr lang="fr-FR"/>
              <a:t>28</a:t>
            </a:fld>
            <a:endParaRPr lang="fr-FR"/>
          </a:p>
        </p:txBody>
      </p:sp>
    </p:spTree>
    <p:extLst>
      <p:ext uri="{BB962C8B-B14F-4D97-AF65-F5344CB8AC3E}">
        <p14:creationId xmlns:p14="http://schemas.microsoft.com/office/powerpoint/2010/main" val="25860004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en-GB" sz="1200" kern="1200" dirty="0">
                <a:solidFill>
                  <a:schemeClr val="tx1"/>
                </a:solidFill>
                <a:effectLst/>
                <a:latin typeface="+mn-lt"/>
                <a:ea typeface="+mn-ea"/>
                <a:cs typeface="+mn-cs"/>
              </a:rPr>
              <a:t>Closing the loop means communicating to those who gave feedback about what has been done in response to their feedback. </a:t>
            </a:r>
            <a:endParaRPr lang="en-GB" sz="14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It’s important to close the loop within our organisations and with the community to ensure our accountability</a:t>
            </a:r>
            <a:endParaRPr lang="en-GB" sz="14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Use tools like an action tracker and a logbook to document how you and stakeholders have responded to community feedback and closed the loop</a:t>
            </a:r>
            <a:endParaRPr lang="en-GB" sz="1400" kern="1200" dirty="0">
              <a:solidFill>
                <a:schemeClr val="tx1"/>
              </a:solidFill>
              <a:effectLst/>
              <a:latin typeface="+mn-lt"/>
              <a:ea typeface="+mn-ea"/>
              <a:cs typeface="+mn-cs"/>
            </a:endParaRPr>
          </a:p>
          <a:p>
            <a:pPr marL="0" lvl="0" indent="0" algn="l" rtl="0">
              <a:spcBef>
                <a:spcPts val="0"/>
              </a:spcBef>
              <a:spcAft>
                <a:spcPts val="0"/>
              </a:spcAft>
              <a:buNone/>
            </a:pPr>
            <a:endParaRPr lang="en-GB" dirty="0"/>
          </a:p>
        </p:txBody>
      </p:sp>
      <p:sp>
        <p:nvSpPr>
          <p:cNvPr id="4" name="Espace réservé du numéro de diapositive 3"/>
          <p:cNvSpPr>
            <a:spLocks noGrp="1"/>
          </p:cNvSpPr>
          <p:nvPr>
            <p:ph type="sldNum" sz="quarter" idx="5"/>
          </p:nvPr>
        </p:nvSpPr>
        <p:spPr/>
        <p:txBody>
          <a:bodyPr/>
          <a:lstStyle/>
          <a:p>
            <a:fld id="{1C31CB56-0F3F-C84B-AA86-8857D567A561}" type="slidenum">
              <a:rPr lang="fr-FR"/>
              <a:t>29</a:t>
            </a:fld>
            <a:endParaRPr lang="fr-FR"/>
          </a:p>
        </p:txBody>
      </p:sp>
    </p:spTree>
    <p:extLst>
      <p:ext uri="{BB962C8B-B14F-4D97-AF65-F5344CB8AC3E}">
        <p14:creationId xmlns:p14="http://schemas.microsoft.com/office/powerpoint/2010/main" val="3553523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Community feedback</a:t>
            </a:r>
            <a:r>
              <a:rPr lang="en-GB" sz="1200" kern="1200" dirty="0">
                <a:solidFill>
                  <a:schemeClr val="tx1"/>
                </a:solidFill>
                <a:effectLst/>
                <a:latin typeface="+mn-lt"/>
                <a:ea typeface="+mn-ea"/>
                <a:cs typeface="+mn-cs"/>
              </a:rPr>
              <a:t> is simply any information shared by members of the community we are working for and interacting with. </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Feedback could be about anything, but we are usually interested in community members’ experiences with the activities we are conducting, the current situation of the community, or other topics relevant to our work, such as health beliefs. </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It is a community’s right to share their feedback with us, and our responsibility to manage and handle it appropriately.</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Community feedback data are owned by the community and, at the end of the day, are used by the community to trigger actions within it.</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Community members may share insights that include questions, suggestions, observations, beliefs, perceptions, concerns and statements of thanks.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A community feedback mechanism</a:t>
            </a:r>
            <a:r>
              <a:rPr lang="en-GB" sz="1200" kern="1200" dirty="0">
                <a:solidFill>
                  <a:schemeClr val="tx1"/>
                </a:solidFill>
                <a:effectLst/>
                <a:latin typeface="+mn-lt"/>
                <a:ea typeface="+mn-ea"/>
                <a:cs typeface="+mn-cs"/>
              </a:rPr>
              <a:t> is a way to systematically and regularly listen to and act on what community members share with us, especially while they are receiving support.</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Community feedback is an essential part of emergency response</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operations. By recognising, respecting and valuing local knowledge, community feedback mechanisms are an opportunity to build and maintain trust with communities and show accountability to them. Organisations have an obligation to listen to community members and respect their right to give feedback.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C31CB56-0F3F-C84B-AA86-8857D567A561}" type="slidenum">
              <a:rPr lang="en-US" smtClean="0"/>
              <a:t>4</a:t>
            </a:fld>
            <a:endParaRPr lang="en-US"/>
          </a:p>
        </p:txBody>
      </p:sp>
    </p:spTree>
    <p:extLst>
      <p:ext uri="{BB962C8B-B14F-4D97-AF65-F5344CB8AC3E}">
        <p14:creationId xmlns:p14="http://schemas.microsoft.com/office/powerpoint/2010/main" val="4289215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i="0" u="sng" kern="1200" dirty="0">
                <a:solidFill>
                  <a:schemeClr val="tx1"/>
                </a:solidFill>
                <a:effectLst/>
                <a:latin typeface="+mn-lt"/>
                <a:ea typeface="+mn-ea"/>
                <a:cs typeface="+mn-cs"/>
              </a:rPr>
              <a:t>Question: </a:t>
            </a:r>
            <a:r>
              <a:rPr lang="fr-FR" dirty="0" err="1"/>
              <a:t>What</a:t>
            </a:r>
            <a:r>
              <a:rPr lang="fr-FR" dirty="0"/>
              <a:t> are the six stages of the </a:t>
            </a:r>
            <a:r>
              <a:rPr lang="fr-FR" dirty="0" err="1"/>
              <a:t>community</a:t>
            </a:r>
            <a:r>
              <a:rPr lang="fr-FR" dirty="0"/>
              <a:t> feedback cycle? </a:t>
            </a:r>
          </a:p>
          <a:p>
            <a:r>
              <a:rPr lang="fr-FR" dirty="0" err="1"/>
              <a:t>What</a:t>
            </a:r>
            <a:r>
              <a:rPr lang="fr-FR" dirty="0"/>
              <a:t> </a:t>
            </a:r>
            <a:r>
              <a:rPr lang="fr-FR" dirty="0" err="1"/>
              <a:t>does</a:t>
            </a:r>
            <a:r>
              <a:rPr lang="fr-FR" dirty="0"/>
              <a:t> </a:t>
            </a:r>
            <a:r>
              <a:rPr lang="fr-FR" dirty="0" err="1"/>
              <a:t>each</a:t>
            </a:r>
            <a:r>
              <a:rPr lang="fr-FR" dirty="0"/>
              <a:t> stage </a:t>
            </a:r>
            <a:r>
              <a:rPr lang="fr-FR" dirty="0" err="1"/>
              <a:t>involve</a:t>
            </a:r>
            <a:r>
              <a:rPr lang="fr-FR" dirty="0"/>
              <a:t>?</a:t>
            </a:r>
          </a:p>
          <a:p>
            <a:endParaRPr lang="en-US" u="sng" dirty="0"/>
          </a:p>
          <a:p>
            <a:r>
              <a:rPr lang="en-US" u="sng" dirty="0"/>
              <a:t>see next slide</a:t>
            </a:r>
          </a:p>
          <a:p>
            <a:endParaRPr lang="fr-FR" dirty="0"/>
          </a:p>
        </p:txBody>
      </p:sp>
      <p:sp>
        <p:nvSpPr>
          <p:cNvPr id="4" name="Espace réservé du numéro de diapositive 3"/>
          <p:cNvSpPr>
            <a:spLocks noGrp="1"/>
          </p:cNvSpPr>
          <p:nvPr>
            <p:ph type="sldNum" sz="quarter" idx="5"/>
          </p:nvPr>
        </p:nvSpPr>
        <p:spPr/>
        <p:txBody>
          <a:bodyPr/>
          <a:lstStyle/>
          <a:p>
            <a:fld id="{1C31CB56-0F3F-C84B-AA86-8857D567A561}" type="slidenum">
              <a:rPr lang="fr-FR"/>
              <a:t>5</a:t>
            </a:fld>
            <a:endParaRPr lang="fr-FR"/>
          </a:p>
        </p:txBody>
      </p:sp>
    </p:spTree>
    <p:extLst>
      <p:ext uri="{BB962C8B-B14F-4D97-AF65-F5344CB8AC3E}">
        <p14:creationId xmlns:p14="http://schemas.microsoft.com/office/powerpoint/2010/main" val="237373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sz="1200" kern="1200" dirty="0">
                <a:solidFill>
                  <a:schemeClr val="tx1"/>
                </a:solidFill>
                <a:effectLst/>
                <a:latin typeface="+mn-lt"/>
                <a:ea typeface="+mn-ea"/>
                <a:cs typeface="+mn-cs"/>
              </a:rPr>
              <a:t>This graphic visualizes the 6 stages of the Community Feedback cycle</a:t>
            </a:r>
          </a:p>
          <a:p>
            <a:pPr lvl="0" fontAlgn="base"/>
            <a:r>
              <a:rPr lang="en-US" sz="1800" dirty="0">
                <a:effectLst/>
                <a:latin typeface="OpenSans-Light" panose="020B0606030504020204"/>
                <a:ea typeface="OpenSans-Light" panose="020B0606030504020204"/>
              </a:rPr>
              <a:t>Building your feedback mechanism</a:t>
            </a:r>
            <a:r>
              <a:rPr lang="en-GB" sz="1200" kern="1200" dirty="0">
                <a:solidFill>
                  <a:schemeClr val="tx1"/>
                </a:solidFill>
                <a:effectLst/>
                <a:latin typeface="+mn-lt"/>
                <a:ea typeface="+mn-ea"/>
                <a:cs typeface="+mn-cs"/>
              </a:rPr>
              <a:t>: </a:t>
            </a:r>
            <a:endParaRPr lang="en-GB" sz="1400" kern="1200" dirty="0">
              <a:solidFill>
                <a:schemeClr val="tx1"/>
              </a:solidFill>
              <a:effectLst/>
              <a:latin typeface="+mn-lt"/>
              <a:ea typeface="+mn-ea"/>
              <a:cs typeface="+mn-cs"/>
            </a:endParaRPr>
          </a:p>
          <a:p>
            <a:pPr lvl="1" fontAlgn="base"/>
            <a:r>
              <a:rPr lang="en-GB" sz="1200" kern="1200" dirty="0">
                <a:solidFill>
                  <a:schemeClr val="tx1"/>
                </a:solidFill>
                <a:effectLst/>
                <a:latin typeface="+mn-lt"/>
                <a:ea typeface="+mn-ea"/>
                <a:cs typeface="+mn-cs"/>
              </a:rPr>
              <a:t>Determine what kind of information is already received by the community, what additional channels might be required (based on the context and the community preference) and plan the feedback process together with the community. </a:t>
            </a:r>
            <a:endParaRPr lang="en-GB" sz="1400" kern="1200" dirty="0">
              <a:solidFill>
                <a:schemeClr val="tx1"/>
              </a:solidFill>
              <a:effectLst/>
              <a:latin typeface="+mn-lt"/>
              <a:ea typeface="+mn-ea"/>
              <a:cs typeface="+mn-cs"/>
            </a:endParaRPr>
          </a:p>
          <a:p>
            <a:pPr lvl="1" fontAlgn="base"/>
            <a:r>
              <a:rPr lang="en-GB" sz="1200" kern="1200" dirty="0">
                <a:solidFill>
                  <a:schemeClr val="tx1"/>
                </a:solidFill>
                <a:effectLst/>
                <a:latin typeface="+mn-lt"/>
                <a:ea typeface="+mn-ea"/>
                <a:cs typeface="+mn-cs"/>
              </a:rPr>
              <a:t>Clearly identify the processes to collect, manage, and share the community feedback and the roles and responsibilities of everyone involved. </a:t>
            </a:r>
            <a:endParaRPr lang="en-GB" sz="1400" kern="1200" dirty="0">
              <a:solidFill>
                <a:schemeClr val="tx1"/>
              </a:solidFill>
              <a:effectLst/>
              <a:latin typeface="+mn-lt"/>
              <a:ea typeface="+mn-ea"/>
              <a:cs typeface="+mn-cs"/>
            </a:endParaRPr>
          </a:p>
          <a:p>
            <a:pPr lvl="0" fontAlgn="base"/>
            <a:r>
              <a:rPr lang="en-GB" sz="1200" kern="1200" dirty="0">
                <a:solidFill>
                  <a:schemeClr val="tx1"/>
                </a:solidFill>
                <a:effectLst/>
                <a:latin typeface="+mn-lt"/>
                <a:ea typeface="+mn-ea"/>
                <a:cs typeface="+mn-cs"/>
              </a:rPr>
              <a:t>Collecting feedback: </a:t>
            </a:r>
            <a:endParaRPr lang="en-GB" sz="1400" kern="1200" dirty="0">
              <a:solidFill>
                <a:schemeClr val="tx1"/>
              </a:solidFill>
              <a:effectLst/>
              <a:latin typeface="+mn-lt"/>
              <a:ea typeface="+mn-ea"/>
              <a:cs typeface="+mn-cs"/>
            </a:endParaRPr>
          </a:p>
          <a:p>
            <a:pPr lvl="1" fontAlgn="base"/>
            <a:r>
              <a:rPr lang="en-GB" sz="1200" kern="1200" dirty="0">
                <a:solidFill>
                  <a:schemeClr val="tx1"/>
                </a:solidFill>
                <a:effectLst/>
                <a:latin typeface="+mn-lt"/>
                <a:ea typeface="+mn-ea"/>
                <a:cs typeface="+mn-cs"/>
              </a:rPr>
              <a:t>Collect feedback through a formal or informal channel</a:t>
            </a:r>
            <a:endParaRPr lang="en-GB" sz="1400" kern="1200" dirty="0">
              <a:solidFill>
                <a:schemeClr val="tx1"/>
              </a:solidFill>
              <a:effectLst/>
              <a:latin typeface="+mn-lt"/>
              <a:ea typeface="+mn-ea"/>
              <a:cs typeface="+mn-cs"/>
            </a:endParaRPr>
          </a:p>
          <a:p>
            <a:pPr lvl="1" fontAlgn="base"/>
            <a:r>
              <a:rPr lang="en-GB" sz="1200" kern="1200" dirty="0">
                <a:solidFill>
                  <a:schemeClr val="tx1"/>
                </a:solidFill>
                <a:effectLst/>
                <a:latin typeface="+mn-lt"/>
                <a:ea typeface="+mn-ea"/>
                <a:cs typeface="+mn-cs"/>
              </a:rPr>
              <a:t>Record the feedback</a:t>
            </a:r>
            <a:endParaRPr lang="en-GB" sz="1400" kern="1200" dirty="0">
              <a:solidFill>
                <a:schemeClr val="tx1"/>
              </a:solidFill>
              <a:effectLst/>
              <a:latin typeface="+mn-lt"/>
              <a:ea typeface="+mn-ea"/>
              <a:cs typeface="+mn-cs"/>
            </a:endParaRPr>
          </a:p>
          <a:p>
            <a:pPr lvl="1" fontAlgn="base"/>
            <a:r>
              <a:rPr lang="en-GB" sz="1200" kern="1200" dirty="0">
                <a:solidFill>
                  <a:schemeClr val="tx1"/>
                </a:solidFill>
                <a:effectLst/>
                <a:latin typeface="+mn-lt"/>
                <a:ea typeface="+mn-ea"/>
                <a:cs typeface="+mn-cs"/>
              </a:rPr>
              <a:t>Record information about when and where it was collected, and a bit about who gave the feedback</a:t>
            </a:r>
            <a:endParaRPr lang="en-GB" sz="1400" kern="1200" dirty="0">
              <a:solidFill>
                <a:schemeClr val="tx1"/>
              </a:solidFill>
              <a:effectLst/>
              <a:latin typeface="+mn-lt"/>
              <a:ea typeface="+mn-ea"/>
              <a:cs typeface="+mn-cs"/>
            </a:endParaRPr>
          </a:p>
          <a:p>
            <a:pPr lvl="1" fontAlgn="base"/>
            <a:r>
              <a:rPr lang="en-GB" sz="1200" kern="1200" dirty="0">
                <a:solidFill>
                  <a:schemeClr val="tx1"/>
                </a:solidFill>
                <a:effectLst/>
                <a:latin typeface="+mn-lt"/>
                <a:ea typeface="+mn-ea"/>
                <a:cs typeface="+mn-cs"/>
              </a:rPr>
              <a:t>Some feedback can be addressed during data collection</a:t>
            </a:r>
            <a:endParaRPr lang="en-GB" sz="1400" kern="1200" dirty="0">
              <a:solidFill>
                <a:schemeClr val="tx1"/>
              </a:solidFill>
              <a:effectLst/>
              <a:latin typeface="+mn-lt"/>
              <a:ea typeface="+mn-ea"/>
              <a:cs typeface="+mn-cs"/>
            </a:endParaRPr>
          </a:p>
          <a:p>
            <a:pPr lvl="0" fontAlgn="base"/>
            <a:r>
              <a:rPr lang="en-GB" sz="1200" kern="1200" dirty="0">
                <a:solidFill>
                  <a:schemeClr val="tx1"/>
                </a:solidFill>
                <a:effectLst/>
                <a:latin typeface="+mn-lt"/>
                <a:ea typeface="+mn-ea"/>
                <a:cs typeface="+mn-cs"/>
              </a:rPr>
              <a:t>Referring and analysing: </a:t>
            </a:r>
            <a:endParaRPr lang="en-GB" sz="1400" kern="1200" dirty="0">
              <a:solidFill>
                <a:schemeClr val="tx1"/>
              </a:solidFill>
              <a:effectLst/>
              <a:latin typeface="+mn-lt"/>
              <a:ea typeface="+mn-ea"/>
              <a:cs typeface="+mn-cs"/>
            </a:endParaRPr>
          </a:p>
          <a:p>
            <a:pPr lvl="1" fontAlgn="base"/>
            <a:r>
              <a:rPr lang="en-GB" sz="1200" kern="1200" dirty="0">
                <a:solidFill>
                  <a:schemeClr val="tx1"/>
                </a:solidFill>
                <a:effectLst/>
                <a:latin typeface="+mn-lt"/>
                <a:ea typeface="+mn-ea"/>
                <a:cs typeface="+mn-cs"/>
              </a:rPr>
              <a:t>Note which feedback is immediately addressed </a:t>
            </a:r>
            <a:endParaRPr lang="en-GB" sz="1400" kern="1200" dirty="0">
              <a:solidFill>
                <a:schemeClr val="tx1"/>
              </a:solidFill>
              <a:effectLst/>
              <a:latin typeface="+mn-lt"/>
              <a:ea typeface="+mn-ea"/>
              <a:cs typeface="+mn-cs"/>
            </a:endParaRPr>
          </a:p>
          <a:p>
            <a:pPr lvl="1" fontAlgn="base"/>
            <a:r>
              <a:rPr lang="en-GB" sz="1200" kern="1200" dirty="0">
                <a:solidFill>
                  <a:schemeClr val="tx1"/>
                </a:solidFill>
                <a:effectLst/>
                <a:latin typeface="+mn-lt"/>
                <a:ea typeface="+mn-ea"/>
                <a:cs typeface="+mn-cs"/>
              </a:rPr>
              <a:t>As appropriate, escalate feedback to program teams or leadership. </a:t>
            </a:r>
            <a:endParaRPr lang="en-GB" sz="1400" kern="1200" dirty="0">
              <a:solidFill>
                <a:schemeClr val="tx1"/>
              </a:solidFill>
              <a:effectLst/>
              <a:latin typeface="+mn-lt"/>
              <a:ea typeface="+mn-ea"/>
              <a:cs typeface="+mn-cs"/>
            </a:endParaRPr>
          </a:p>
          <a:p>
            <a:pPr lvl="1" fontAlgn="base"/>
            <a:r>
              <a:rPr lang="en-GB" sz="1200" kern="1200" dirty="0">
                <a:solidFill>
                  <a:schemeClr val="tx1"/>
                </a:solidFill>
                <a:effectLst/>
                <a:latin typeface="+mn-lt"/>
                <a:ea typeface="+mn-ea"/>
                <a:cs typeface="+mn-cs"/>
              </a:rPr>
              <a:t>Compile all the recorded feedback and clean your data</a:t>
            </a:r>
            <a:endParaRPr lang="en-GB" sz="1400" kern="1200" dirty="0">
              <a:solidFill>
                <a:schemeClr val="tx1"/>
              </a:solidFill>
              <a:effectLst/>
              <a:latin typeface="+mn-lt"/>
              <a:ea typeface="+mn-ea"/>
              <a:cs typeface="+mn-cs"/>
            </a:endParaRPr>
          </a:p>
          <a:p>
            <a:pPr lvl="1" fontAlgn="base"/>
            <a:r>
              <a:rPr lang="en-GB" sz="1200" kern="1200" dirty="0">
                <a:solidFill>
                  <a:schemeClr val="tx1"/>
                </a:solidFill>
                <a:effectLst/>
                <a:latin typeface="+mn-lt"/>
                <a:ea typeface="+mn-ea"/>
                <a:cs typeface="+mn-cs"/>
              </a:rPr>
              <a:t>Sort and treat the different types of feedback according to the nature of the feedback (level of sensitivity or criticality). </a:t>
            </a:r>
            <a:endParaRPr lang="en-GB" sz="1400" kern="1200" dirty="0">
              <a:solidFill>
                <a:schemeClr val="tx1"/>
              </a:solidFill>
              <a:effectLst/>
              <a:latin typeface="+mn-lt"/>
              <a:ea typeface="+mn-ea"/>
              <a:cs typeface="+mn-cs"/>
            </a:endParaRPr>
          </a:p>
          <a:p>
            <a:pPr lvl="1" fontAlgn="base"/>
            <a:r>
              <a:rPr lang="en-GB" sz="1200" kern="1200" dirty="0">
                <a:solidFill>
                  <a:schemeClr val="tx1"/>
                </a:solidFill>
                <a:effectLst/>
                <a:latin typeface="+mn-lt"/>
                <a:ea typeface="+mn-ea"/>
                <a:cs typeface="+mn-cs"/>
              </a:rPr>
              <a:t>Group the feedback comments to identify the main topics that community members shared with you</a:t>
            </a:r>
            <a:endParaRPr lang="en-GB" sz="1400" kern="1200" dirty="0">
              <a:solidFill>
                <a:schemeClr val="tx1"/>
              </a:solidFill>
              <a:effectLst/>
              <a:latin typeface="+mn-lt"/>
              <a:ea typeface="+mn-ea"/>
              <a:cs typeface="+mn-cs"/>
            </a:endParaRPr>
          </a:p>
          <a:p>
            <a:pPr lvl="1" fontAlgn="base"/>
            <a:r>
              <a:rPr lang="en-GB" sz="1200" kern="1200" dirty="0">
                <a:solidFill>
                  <a:schemeClr val="tx1"/>
                </a:solidFill>
                <a:effectLst/>
                <a:latin typeface="+mn-lt"/>
                <a:ea typeface="+mn-ea"/>
                <a:cs typeface="+mn-cs"/>
              </a:rPr>
              <a:t>See if there are differences in the feedback shared by specific groups of people or changes over time</a:t>
            </a:r>
            <a:endParaRPr lang="en-GB" sz="1400" kern="1200" dirty="0">
              <a:solidFill>
                <a:schemeClr val="tx1"/>
              </a:solidFill>
              <a:effectLst/>
              <a:latin typeface="+mn-lt"/>
              <a:ea typeface="+mn-ea"/>
              <a:cs typeface="+mn-cs"/>
            </a:endParaRPr>
          </a:p>
          <a:p>
            <a:pPr lvl="1" fontAlgn="base"/>
            <a:r>
              <a:rPr lang="en-GB" sz="1200" kern="1200" dirty="0">
                <a:solidFill>
                  <a:schemeClr val="tx1"/>
                </a:solidFill>
                <a:effectLst/>
                <a:latin typeface="+mn-lt"/>
                <a:ea typeface="+mn-ea"/>
                <a:cs typeface="+mn-cs"/>
              </a:rPr>
              <a:t>Compare the findings with other information sources to understand the bigger picture</a:t>
            </a:r>
            <a:endParaRPr lang="en-GB" sz="1400" kern="1200" dirty="0">
              <a:solidFill>
                <a:schemeClr val="tx1"/>
              </a:solidFill>
              <a:effectLst/>
              <a:latin typeface="+mn-lt"/>
              <a:ea typeface="+mn-ea"/>
              <a:cs typeface="+mn-cs"/>
            </a:endParaRPr>
          </a:p>
          <a:p>
            <a:pPr lvl="0" fontAlgn="base"/>
            <a:r>
              <a:rPr lang="en-GB" sz="1200" kern="1200" dirty="0">
                <a:solidFill>
                  <a:schemeClr val="tx1"/>
                </a:solidFill>
                <a:effectLst/>
                <a:latin typeface="+mn-lt"/>
                <a:ea typeface="+mn-ea"/>
                <a:cs typeface="+mn-cs"/>
              </a:rPr>
              <a:t>Sharing &amp; Taking Action:</a:t>
            </a:r>
            <a:endParaRPr lang="en-GB" sz="1400" kern="1200" dirty="0">
              <a:solidFill>
                <a:schemeClr val="tx1"/>
              </a:solidFill>
              <a:effectLst/>
              <a:latin typeface="+mn-lt"/>
              <a:ea typeface="+mn-ea"/>
              <a:cs typeface="+mn-cs"/>
            </a:endParaRPr>
          </a:p>
          <a:p>
            <a:pPr lvl="1" fontAlgn="base"/>
            <a:r>
              <a:rPr lang="en-GB" sz="1200" kern="1200" dirty="0">
                <a:solidFill>
                  <a:schemeClr val="tx1"/>
                </a:solidFill>
                <a:effectLst/>
                <a:latin typeface="+mn-lt"/>
                <a:ea typeface="+mn-ea"/>
                <a:cs typeface="+mn-cs"/>
              </a:rPr>
              <a:t>Gather together to discuss what you have been hearing, what it means, and what you can do to address it</a:t>
            </a:r>
            <a:endParaRPr lang="en-GB" sz="1400" kern="1200" dirty="0">
              <a:solidFill>
                <a:schemeClr val="tx1"/>
              </a:solidFill>
              <a:effectLst/>
              <a:latin typeface="+mn-lt"/>
              <a:ea typeface="+mn-ea"/>
              <a:cs typeface="+mn-cs"/>
            </a:endParaRPr>
          </a:p>
          <a:p>
            <a:pPr lvl="1" fontAlgn="base"/>
            <a:r>
              <a:rPr lang="en-GB" sz="1200" kern="1200" dirty="0">
                <a:solidFill>
                  <a:schemeClr val="tx1"/>
                </a:solidFill>
                <a:effectLst/>
                <a:latin typeface="+mn-lt"/>
                <a:ea typeface="+mn-ea"/>
                <a:cs typeface="+mn-cs"/>
              </a:rPr>
              <a:t>Share and discuss the findings with those who are in the position to act on the feedback through internal discussions, external discussions (with peers and others) and meetings with the community </a:t>
            </a:r>
            <a:endParaRPr lang="en-GB" sz="1400" kern="1200" dirty="0">
              <a:solidFill>
                <a:schemeClr val="tx1"/>
              </a:solidFill>
              <a:effectLst/>
              <a:latin typeface="+mn-lt"/>
              <a:ea typeface="+mn-ea"/>
              <a:cs typeface="+mn-cs"/>
            </a:endParaRPr>
          </a:p>
          <a:p>
            <a:pPr lvl="0" fontAlgn="base"/>
            <a:r>
              <a:rPr lang="en-GB" sz="1200" kern="1200" dirty="0">
                <a:solidFill>
                  <a:schemeClr val="tx1"/>
                </a:solidFill>
                <a:effectLst/>
                <a:latin typeface="+mn-lt"/>
                <a:ea typeface="+mn-ea"/>
                <a:cs typeface="+mn-cs"/>
              </a:rPr>
              <a:t>Closing the Loop: </a:t>
            </a:r>
            <a:endParaRPr lang="en-GB" sz="1400" kern="1200" dirty="0">
              <a:solidFill>
                <a:schemeClr val="tx1"/>
              </a:solidFill>
              <a:effectLst/>
              <a:latin typeface="+mn-lt"/>
              <a:ea typeface="+mn-ea"/>
              <a:cs typeface="+mn-cs"/>
            </a:endParaRPr>
          </a:p>
          <a:p>
            <a:pPr lvl="1" fontAlgn="base"/>
            <a:r>
              <a:rPr lang="en-GB" sz="1200" kern="1200" dirty="0">
                <a:solidFill>
                  <a:schemeClr val="tx1"/>
                </a:solidFill>
                <a:effectLst/>
                <a:latin typeface="+mn-lt"/>
                <a:ea typeface="+mn-ea"/>
                <a:cs typeface="+mn-cs"/>
              </a:rPr>
              <a:t>Document the agreed action points and provide updates to the community on what has been done with the feedback</a:t>
            </a:r>
            <a:endParaRPr lang="en-GB" sz="1400" kern="1200" dirty="0">
              <a:solidFill>
                <a:schemeClr val="tx1"/>
              </a:solidFill>
              <a:effectLst/>
              <a:latin typeface="+mn-lt"/>
              <a:ea typeface="+mn-ea"/>
              <a:cs typeface="+mn-cs"/>
            </a:endParaRPr>
          </a:p>
          <a:p>
            <a:pPr fontAlgn="base"/>
            <a:r>
              <a:rPr lang="en-GB" sz="1200" kern="1200" dirty="0">
                <a:solidFill>
                  <a:schemeClr val="tx1"/>
                </a:solidFill>
                <a:effectLst/>
                <a:latin typeface="+mn-lt"/>
                <a:ea typeface="+mn-ea"/>
                <a:cs typeface="+mn-cs"/>
              </a:rPr>
              <a:t>Reviewing and adapting the mechanism</a:t>
            </a:r>
          </a:p>
          <a:p>
            <a:pPr marL="457200" marR="0" lvl="1" indent="0" algn="l" defTabSz="914400" rtl="0" eaLnBrk="1" fontAlgn="base" latinLnBrk="0" hangingPunct="1">
              <a:lnSpc>
                <a:spcPct val="100000"/>
              </a:lnSpc>
              <a:spcBef>
                <a:spcPts val="0"/>
              </a:spcBef>
              <a:spcAft>
                <a:spcPts val="0"/>
              </a:spcAft>
              <a:buClrTx/>
              <a:buSzTx/>
              <a:buFontTx/>
              <a:buNone/>
              <a:tabLst/>
              <a:defRPr/>
            </a:pPr>
            <a:r>
              <a:rPr lang="en-US" sz="1800" dirty="0">
                <a:effectLst/>
                <a:latin typeface="Open Sans Light" panose="020B0306030504020204" pitchFamily="34" charset="0"/>
                <a:ea typeface="OpenSans-Light" panose="020B0606030504020204"/>
                <a:cs typeface="Symbol" panose="05050102010706020507" pitchFamily="18" charset="2"/>
              </a:rPr>
              <a:t>Review the feedback process as a whole, to make improvements to the process and to adapt to changes in the context and programming</a:t>
            </a:r>
            <a:endParaRPr lang="en-CA" sz="1800" dirty="0">
              <a:effectLst/>
              <a:latin typeface="Open Sans Light" panose="020B0306030504020204" pitchFamily="34" charset="0"/>
              <a:ea typeface="OpenSans-Light" panose="020B0606030504020204"/>
              <a:cs typeface="Symbol" panose="05050102010706020507" pitchFamily="18" charset="2"/>
            </a:endParaRPr>
          </a:p>
          <a:p>
            <a:pPr lvl="1" fontAlgn="base"/>
            <a:endParaRPr lang="en-GB" sz="1200" kern="1200" dirty="0">
              <a:solidFill>
                <a:schemeClr val="tx1"/>
              </a:solidFill>
              <a:effectLst/>
              <a:latin typeface="+mn-lt"/>
              <a:ea typeface="+mn-ea"/>
              <a:cs typeface="+mn-cs"/>
            </a:endParaRPr>
          </a:p>
          <a:p>
            <a:pPr fontAlgn="base"/>
            <a:r>
              <a:rPr lang="en-GB" sz="1200" kern="1200" dirty="0">
                <a:solidFill>
                  <a:schemeClr val="tx1"/>
                </a:solidFill>
                <a:effectLst/>
                <a:latin typeface="+mn-lt"/>
                <a:ea typeface="+mn-ea"/>
                <a:cs typeface="+mn-cs"/>
              </a:rPr>
              <a:t>In this session, we will cover stages 4, 5 and 6: Sharing &amp; taking action, closing the loop and reviewing and adapting the mechanism. For more information on the first 3 stages, see sessions 4.9 and 4.10</a:t>
            </a:r>
            <a:r>
              <a:rPr lang="en-GB" sz="1000"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pPr marL="0" lvl="0" indent="0" algn="l" rtl="0">
              <a:spcBef>
                <a:spcPts val="0"/>
              </a:spcBef>
              <a:spcAft>
                <a:spcPts val="0"/>
              </a:spcAft>
              <a:buNone/>
            </a:pPr>
            <a:endParaRPr lang="en-GB" dirty="0"/>
          </a:p>
        </p:txBody>
      </p:sp>
      <p:sp>
        <p:nvSpPr>
          <p:cNvPr id="4" name="Espace réservé du numéro de diapositive 3"/>
          <p:cNvSpPr>
            <a:spLocks noGrp="1"/>
          </p:cNvSpPr>
          <p:nvPr>
            <p:ph type="sldNum" sz="quarter" idx="5"/>
          </p:nvPr>
        </p:nvSpPr>
        <p:spPr/>
        <p:txBody>
          <a:bodyPr/>
          <a:lstStyle/>
          <a:p>
            <a:fld id="{1C31CB56-0F3F-C84B-AA86-8857D567A561}" type="slidenum">
              <a:rPr lang="fr-FR"/>
              <a:t>6</a:t>
            </a:fld>
            <a:endParaRPr lang="fr-FR"/>
          </a:p>
        </p:txBody>
      </p:sp>
    </p:spTree>
    <p:extLst>
      <p:ext uri="{BB962C8B-B14F-4D97-AF65-F5344CB8AC3E}">
        <p14:creationId xmlns:p14="http://schemas.microsoft.com/office/powerpoint/2010/main" val="1430358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i="0" u="sng" kern="1200" dirty="0">
                <a:solidFill>
                  <a:schemeClr val="tx1"/>
                </a:solidFill>
                <a:effectLst/>
                <a:latin typeface="+mn-lt"/>
                <a:ea typeface="+mn-ea"/>
                <a:cs typeface="+mn-cs"/>
              </a:rPr>
              <a:t>Question: Why is it important to share community feedback?</a:t>
            </a:r>
          </a:p>
          <a:p>
            <a:r>
              <a:rPr lang="en-US" sz="1200" i="1" kern="1200" dirty="0">
                <a:solidFill>
                  <a:schemeClr val="tx1"/>
                </a:solidFill>
                <a:effectLst/>
                <a:latin typeface="+mn-lt"/>
                <a:ea typeface="+mn-ea"/>
                <a:cs typeface="+mn-cs"/>
              </a:rPr>
              <a:t>Online: invite the participants to write the answers in the chat function and summarize</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Offline: ask two or three participants to share their </a:t>
            </a:r>
            <a:r>
              <a:rPr lang="en-GB" sz="1200" i="1" kern="1200" dirty="0">
                <a:solidFill>
                  <a:schemeClr val="tx1"/>
                </a:solidFill>
                <a:effectLst/>
                <a:latin typeface="+mn-lt"/>
                <a:ea typeface="+mn-ea"/>
                <a:cs typeface="+mn-cs"/>
              </a:rPr>
              <a:t>answers</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most important step of a community feedback mechanism is sharing the feedback so others can use it!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It’s important for:</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Informing and influencing the response</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Ethically, we don’t collect feedback just for the sake of collection. We are collecting it so we can use it to make necessary improvements.</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Answering our social science operational research questions</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Monitor, evaluate impacts and course-correct</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At the end of the day, it’s essential for maintaining trust with the community</a:t>
            </a:r>
            <a:endParaRPr lang="en-US"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1C31CB56-0F3F-C84B-AA86-8857D567A561}" type="slidenum">
              <a:rPr lang="fr-FR"/>
              <a:t>7</a:t>
            </a:fld>
            <a:endParaRPr lang="fr-FR"/>
          </a:p>
        </p:txBody>
      </p:sp>
    </p:spTree>
    <p:extLst>
      <p:ext uri="{BB962C8B-B14F-4D97-AF65-F5344CB8AC3E}">
        <p14:creationId xmlns:p14="http://schemas.microsoft.com/office/powerpoint/2010/main" val="3213444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gn="l" rtl="0">
              <a:spcBef>
                <a:spcPts val="0"/>
              </a:spcBef>
              <a:spcAft>
                <a:spcPts val="0"/>
              </a:spcAft>
              <a:buNone/>
            </a:pPr>
            <a:endParaRPr lang="en-GB" dirty="0"/>
          </a:p>
          <a:p>
            <a:r>
              <a:rPr lang="en-GB" sz="1200" i="1" kern="1200" dirty="0">
                <a:solidFill>
                  <a:schemeClr val="tx1"/>
                </a:solidFill>
                <a:effectLst/>
                <a:latin typeface="+mn-lt"/>
                <a:ea typeface="+mn-ea"/>
                <a:cs typeface="+mn-cs"/>
              </a:rPr>
              <a:t>Online: invite the participants to write the answers in the chat function and summarize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Offline: ask two or three participants to share their answers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Possible answers may include:</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Realise that there are issues with your services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React to issues in real-time</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Tailor programs to better meet the needs of community members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Create new programs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Involve community members more</a:t>
            </a:r>
          </a:p>
          <a:p>
            <a:pPr marL="0" lvl="0" indent="0" algn="l" rtl="0">
              <a:spcBef>
                <a:spcPts val="0"/>
              </a:spcBef>
              <a:spcAft>
                <a:spcPts val="0"/>
              </a:spcAft>
              <a:buNone/>
            </a:pPr>
            <a:endParaRPr lang="en-GB" dirty="0"/>
          </a:p>
          <a:p>
            <a:r>
              <a:rPr lang="en-GB" sz="1200" kern="1200" dirty="0">
                <a:solidFill>
                  <a:schemeClr val="tx1"/>
                </a:solidFill>
                <a:effectLst/>
                <a:latin typeface="+mn-lt"/>
                <a:ea typeface="+mn-ea"/>
                <a:cs typeface="+mn-cs"/>
              </a:rPr>
              <a:t>Examples: how have feedback findings been used? From the IFRC feedback kit</a:t>
            </a:r>
            <a:endParaRPr lang="en-GB" sz="14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GB" sz="1600" kern="1200" dirty="0">
              <a:solidFill>
                <a:schemeClr val="tx1"/>
              </a:solidFill>
              <a:effectLst/>
              <a:latin typeface="+mn-lt"/>
              <a:ea typeface="+mn-ea"/>
              <a:cs typeface="+mn-cs"/>
            </a:endParaRPr>
          </a:p>
          <a:p>
            <a:pPr lvl="1"/>
            <a:r>
              <a:rPr lang="en-GB" sz="1200" i="1" kern="1200" dirty="0">
                <a:solidFill>
                  <a:schemeClr val="tx1"/>
                </a:solidFill>
                <a:effectLst/>
                <a:latin typeface="+mn-lt"/>
                <a:ea typeface="+mn-ea"/>
                <a:cs typeface="+mn-cs"/>
              </a:rPr>
              <a:t>Ebola response in eastern DRC 2018-2020</a:t>
            </a:r>
            <a:endParaRPr lang="en-GB" sz="16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response to </a:t>
            </a:r>
            <a:r>
              <a:rPr lang="en-GB" sz="1200" kern="1200" dirty="0" err="1">
                <a:solidFill>
                  <a:schemeClr val="tx1"/>
                </a:solidFill>
                <a:effectLst/>
                <a:latin typeface="+mn-lt"/>
                <a:ea typeface="+mn-ea"/>
                <a:cs typeface="+mn-cs"/>
              </a:rPr>
              <a:t>rumours</a:t>
            </a:r>
            <a:r>
              <a:rPr lang="en-GB" sz="1200" kern="1200" dirty="0">
                <a:solidFill>
                  <a:schemeClr val="tx1"/>
                </a:solidFill>
                <a:effectLst/>
                <a:latin typeface="+mn-lt"/>
                <a:ea typeface="+mn-ea"/>
                <a:cs typeface="+mn-cs"/>
              </a:rPr>
              <a:t> about rocks or banana trunks being buried instead of actual people who had died from Ebola, </a:t>
            </a:r>
            <a:r>
              <a:rPr lang="en-GB" sz="1200" b="1" kern="1200" dirty="0">
                <a:solidFill>
                  <a:schemeClr val="tx1"/>
                </a:solidFill>
                <a:effectLst/>
                <a:latin typeface="+mn-lt"/>
                <a:ea typeface="+mn-ea"/>
                <a:cs typeface="+mn-cs"/>
              </a:rPr>
              <a:t>new types of body bags</a:t>
            </a:r>
            <a:r>
              <a:rPr lang="en-GB" sz="1200" kern="1200" dirty="0">
                <a:solidFill>
                  <a:schemeClr val="tx1"/>
                </a:solidFill>
                <a:effectLst/>
                <a:latin typeface="+mn-lt"/>
                <a:ea typeface="+mn-ea"/>
                <a:cs typeface="+mn-cs"/>
              </a:rPr>
              <a:t> were purchased. These bags have a transparent window, which reassured families and friends of the deceased during the burial process.</a:t>
            </a:r>
            <a:endParaRPr lang="en-GB" sz="1600" kern="1200" dirty="0">
              <a:solidFill>
                <a:schemeClr val="tx1"/>
              </a:solidFill>
              <a:effectLst/>
              <a:latin typeface="+mn-lt"/>
              <a:ea typeface="+mn-ea"/>
              <a:cs typeface="+mn-cs"/>
            </a:endParaRPr>
          </a:p>
          <a:p>
            <a:pPr lvl="1"/>
            <a:r>
              <a:rPr lang="en-GB" sz="1200" i="1" kern="1200" dirty="0">
                <a:solidFill>
                  <a:schemeClr val="tx1"/>
                </a:solidFill>
                <a:effectLst/>
                <a:latin typeface="+mn-lt"/>
                <a:ea typeface="+mn-ea"/>
                <a:cs typeface="+mn-cs"/>
              </a:rPr>
              <a:t>COVID-19 response in Cameroon 2019</a:t>
            </a:r>
            <a:endParaRPr lang="en-GB" sz="16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Cameroon Red Cross staff and volunteers repeatedly heard requests for water in order to practice proper hygiene. These suggestions were shared and discussed with the Cameroon national coordination structure for the COVID-19 response. As a result, </a:t>
            </a:r>
            <a:r>
              <a:rPr lang="en-GB" sz="1200" b="1" kern="1200" dirty="0">
                <a:solidFill>
                  <a:schemeClr val="tx1"/>
                </a:solidFill>
                <a:effectLst/>
                <a:latin typeface="+mn-lt"/>
                <a:ea typeface="+mn-ea"/>
                <a:cs typeface="+mn-cs"/>
              </a:rPr>
              <a:t>access to water in vulnerable communities was improved</a:t>
            </a:r>
            <a:r>
              <a:rPr lang="en-GB" sz="1200" kern="1200" dirty="0">
                <a:solidFill>
                  <a:schemeClr val="tx1"/>
                </a:solidFill>
                <a:effectLst/>
                <a:latin typeface="+mn-lt"/>
                <a:ea typeface="+mn-ea"/>
                <a:cs typeface="+mn-cs"/>
              </a:rPr>
              <a:t> through the construction of 2 boreholes and the installation of water tanks in at-risk communities with a regular supply of water by the national water company.</a:t>
            </a:r>
            <a:endParaRPr lang="en-GB" sz="1600" kern="1200" dirty="0">
              <a:solidFill>
                <a:schemeClr val="tx1"/>
              </a:solidFill>
              <a:effectLst/>
              <a:latin typeface="+mn-lt"/>
              <a:ea typeface="+mn-ea"/>
              <a:cs typeface="+mn-cs"/>
            </a:endParaRPr>
          </a:p>
          <a:p>
            <a:pPr lvl="1"/>
            <a:r>
              <a:rPr lang="en-GB" sz="1200" i="1" kern="1200" dirty="0">
                <a:solidFill>
                  <a:schemeClr val="tx1"/>
                </a:solidFill>
                <a:effectLst/>
                <a:latin typeface="+mn-lt"/>
                <a:ea typeface="+mn-ea"/>
                <a:cs typeface="+mn-cs"/>
              </a:rPr>
              <a:t>Ebola response in Equateur province in DRC 2020</a:t>
            </a:r>
            <a:endParaRPr lang="en-GB" sz="16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humanitarian response to the Ebola outbreak was met with a lot of </a:t>
            </a:r>
            <a:r>
              <a:rPr lang="en-GB" sz="1200" b="1" kern="1200" dirty="0">
                <a:solidFill>
                  <a:schemeClr val="tx1"/>
                </a:solidFill>
                <a:effectLst/>
                <a:latin typeface="+mn-lt"/>
                <a:ea typeface="+mn-ea"/>
                <a:cs typeface="+mn-cs"/>
              </a:rPr>
              <a:t>suspicion and resistance from community groups</a:t>
            </a:r>
            <a:r>
              <a:rPr lang="en-GB" sz="1200" kern="1200" dirty="0">
                <a:solidFill>
                  <a:schemeClr val="tx1"/>
                </a:solidFill>
                <a:effectLst/>
                <a:latin typeface="+mn-lt"/>
                <a:ea typeface="+mn-ea"/>
                <a:cs typeface="+mn-cs"/>
              </a:rPr>
              <a:t>. The feedback shared by the community allowed responders to address key issues in dialogue sessions with members of the community who formed key pressure groups. This led to issues being resolved and members of these groups to be integrated into the response as volunteers.</a:t>
            </a:r>
            <a:endParaRPr lang="en-GB" sz="1600" kern="1200" dirty="0">
              <a:solidFill>
                <a:schemeClr val="tx1"/>
              </a:solidFill>
              <a:effectLst/>
              <a:latin typeface="+mn-lt"/>
              <a:ea typeface="+mn-ea"/>
              <a:cs typeface="+mn-cs"/>
            </a:endParaRPr>
          </a:p>
          <a:p>
            <a:pPr marL="0" lvl="0" indent="0" algn="l" rtl="0">
              <a:spcBef>
                <a:spcPts val="0"/>
              </a:spcBef>
              <a:spcAft>
                <a:spcPts val="0"/>
              </a:spcAft>
              <a:buNone/>
            </a:pPr>
            <a:endParaRPr lang="en-GB" dirty="0"/>
          </a:p>
        </p:txBody>
      </p:sp>
      <p:sp>
        <p:nvSpPr>
          <p:cNvPr id="4" name="Espace réservé du numéro de diapositive 3"/>
          <p:cNvSpPr>
            <a:spLocks noGrp="1"/>
          </p:cNvSpPr>
          <p:nvPr>
            <p:ph type="sldNum" sz="quarter" idx="5"/>
          </p:nvPr>
        </p:nvSpPr>
        <p:spPr/>
        <p:txBody>
          <a:bodyPr/>
          <a:lstStyle/>
          <a:p>
            <a:fld id="{1C31CB56-0F3F-C84B-AA86-8857D567A561}" type="slidenum">
              <a:rPr lang="fr-FR"/>
              <a:t>8</a:t>
            </a:fld>
            <a:endParaRPr lang="fr-FR"/>
          </a:p>
        </p:txBody>
      </p:sp>
    </p:spTree>
    <p:extLst>
      <p:ext uri="{BB962C8B-B14F-4D97-AF65-F5344CB8AC3E}">
        <p14:creationId xmlns:p14="http://schemas.microsoft.com/office/powerpoint/2010/main" val="3912144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u="sng" kern="1200" dirty="0">
                <a:solidFill>
                  <a:schemeClr val="tx1"/>
                </a:solidFill>
                <a:effectLst/>
                <a:latin typeface="+mn-lt"/>
                <a:ea typeface="+mn-ea"/>
                <a:cs typeface="+mn-cs"/>
              </a:rPr>
              <a:t>The bottom line:</a:t>
            </a:r>
            <a:r>
              <a:rPr lang="en-US" sz="1200" kern="1200" dirty="0">
                <a:solidFill>
                  <a:schemeClr val="tx1"/>
                </a:solidFill>
                <a:effectLst/>
                <a:latin typeface="+mn-lt"/>
                <a:ea typeface="+mn-ea"/>
                <a:cs typeface="+mn-cs"/>
              </a:rPr>
              <a:t> We use community feedback to adapt our response approach. Instead of “helicoptering in” with solutions and answer, we shift towards respectfully listening to community members more and collaborating to find solutions. This approach is more ethical, sustainable and effective. Refer to Modules 2 and 3 for more in-depth discussions. </a:t>
            </a:r>
          </a:p>
          <a:p>
            <a:r>
              <a:rPr lang="en-US" sz="1200" kern="1200" dirty="0">
                <a:solidFill>
                  <a:schemeClr val="tx1"/>
                </a:solidFill>
                <a:effectLst/>
                <a:latin typeface="+mn-lt"/>
                <a:ea typeface="+mn-ea"/>
                <a:cs typeface="+mn-cs"/>
              </a:rPr>
              <a:t>We can think about how the pitfalls of “helicopter research”, where people from outside the community come in, do impose a flurry of activities, and at some point leave, also apply to operational social science research and public health emergency responses or humanitarian aid. For more see: Session 5.4: Feeding back to communities, “extractive research” part; </a:t>
            </a:r>
            <a:r>
              <a:rPr lang="en-US" sz="1200" u="sng" kern="1200" dirty="0">
                <a:solidFill>
                  <a:schemeClr val="tx1"/>
                </a:solidFill>
                <a:effectLst/>
                <a:latin typeface="+mn-lt"/>
                <a:ea typeface="+mn-ea"/>
                <a:cs typeface="+mn-cs"/>
                <a:hlinkClick r:id="rId3"/>
              </a:rPr>
              <a:t>https://irb.cherokee.org/media/rkknqeww/helicopter-research.pdf</a:t>
            </a:r>
            <a:r>
              <a:rPr lang="en-US" sz="1200" kern="1200" dirty="0">
                <a:solidFill>
                  <a:schemeClr val="tx1"/>
                </a:solidFill>
                <a:effectLst/>
                <a:latin typeface="+mn-lt"/>
                <a:ea typeface="+mn-ea"/>
                <a:cs typeface="+mn-cs"/>
              </a:rPr>
              <a:t>; Smith, L. T. (2021). </a:t>
            </a:r>
            <a:r>
              <a:rPr lang="en-US" sz="1200" i="1" kern="1200" dirty="0">
                <a:solidFill>
                  <a:schemeClr val="tx1"/>
                </a:solidFill>
                <a:effectLst/>
                <a:latin typeface="+mn-lt"/>
                <a:ea typeface="+mn-ea"/>
                <a:cs typeface="+mn-cs"/>
              </a:rPr>
              <a:t>Decolonizing methodologies: Research and indigenous peoples</a:t>
            </a:r>
            <a:r>
              <a:rPr lang="en-US" sz="1200" kern="1200" dirty="0">
                <a:solidFill>
                  <a:schemeClr val="tx1"/>
                </a:solidFill>
                <a:effectLst/>
                <a:latin typeface="+mn-lt"/>
                <a:ea typeface="+mn-ea"/>
                <a:cs typeface="+mn-cs"/>
              </a:rPr>
              <a:t>. Bloomsbury Publishing.</a:t>
            </a:r>
          </a:p>
          <a:p>
            <a:pPr marL="0" lvl="0" indent="0" algn="l" rtl="0">
              <a:spcBef>
                <a:spcPts val="0"/>
              </a:spcBef>
              <a:spcAft>
                <a:spcPts val="0"/>
              </a:spcAft>
              <a:buNone/>
            </a:pPr>
            <a:endParaRPr lang="en-US" dirty="0"/>
          </a:p>
        </p:txBody>
      </p:sp>
      <p:sp>
        <p:nvSpPr>
          <p:cNvPr id="4" name="Espace réservé du numéro de diapositive 3"/>
          <p:cNvSpPr>
            <a:spLocks noGrp="1"/>
          </p:cNvSpPr>
          <p:nvPr>
            <p:ph type="sldNum" sz="quarter" idx="5"/>
          </p:nvPr>
        </p:nvSpPr>
        <p:spPr/>
        <p:txBody>
          <a:bodyPr/>
          <a:lstStyle/>
          <a:p>
            <a:fld id="{1C31CB56-0F3F-C84B-AA86-8857D567A561}" type="slidenum">
              <a:rPr lang="fr-FR"/>
              <a:t>9</a:t>
            </a:fld>
            <a:endParaRPr lang="fr-FR"/>
          </a:p>
        </p:txBody>
      </p:sp>
    </p:spTree>
    <p:extLst>
      <p:ext uri="{BB962C8B-B14F-4D97-AF65-F5344CB8AC3E}">
        <p14:creationId xmlns:p14="http://schemas.microsoft.com/office/powerpoint/2010/main" val="142340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kern="1200" dirty="0">
                <a:solidFill>
                  <a:schemeClr val="tx1"/>
                </a:solidFill>
                <a:effectLst/>
                <a:latin typeface="+mn-lt"/>
                <a:ea typeface="+mn-ea"/>
                <a:cs typeface="+mn-cs"/>
              </a:rPr>
              <a:t>Which of these are the main steps for </a:t>
            </a:r>
            <a:r>
              <a:rPr lang="en-US" sz="1200" kern="1200" dirty="0" err="1">
                <a:solidFill>
                  <a:schemeClr val="tx1"/>
                </a:solidFill>
                <a:effectLst/>
                <a:latin typeface="+mn-lt"/>
                <a:ea typeface="+mn-ea"/>
                <a:cs typeface="+mn-cs"/>
              </a:rPr>
              <a:t>analysing</a:t>
            </a:r>
            <a:r>
              <a:rPr lang="en-US" sz="1200" kern="1200" dirty="0">
                <a:solidFill>
                  <a:schemeClr val="tx1"/>
                </a:solidFill>
                <a:effectLst/>
                <a:latin typeface="+mn-lt"/>
                <a:ea typeface="+mn-ea"/>
                <a:cs typeface="+mn-cs"/>
              </a:rPr>
              <a:t> feedback data?</a:t>
            </a:r>
          </a:p>
          <a:p>
            <a:r>
              <a:rPr lang="en-US" sz="1200" kern="1200" dirty="0">
                <a:solidFill>
                  <a:schemeClr val="tx1"/>
                </a:solidFill>
                <a:effectLst/>
                <a:latin typeface="+mn-lt"/>
                <a:ea typeface="+mn-ea"/>
                <a:cs typeface="+mn-cs"/>
              </a:rPr>
              <a:t> </a:t>
            </a:r>
          </a:p>
          <a:p>
            <a:pPr marL="357188" indent="-179388">
              <a:buFont typeface="+mj-lt"/>
              <a:buAutoNum type="arabicPeriod"/>
            </a:pPr>
            <a:r>
              <a:rPr lang="en-GB" dirty="0"/>
              <a:t>Consolidate and clean data – </a:t>
            </a:r>
            <a:r>
              <a:rPr lang="en-US" dirty="0"/>
              <a:t>Gather all the feedback data you want to </a:t>
            </a:r>
            <a:r>
              <a:rPr lang="en-US" dirty="0" err="1"/>
              <a:t>analyse</a:t>
            </a:r>
            <a:r>
              <a:rPr lang="en-US" dirty="0"/>
              <a:t>, check for quality and format</a:t>
            </a:r>
          </a:p>
          <a:p>
            <a:pPr marL="357188" indent="-179388">
              <a:buFont typeface="+mj-lt"/>
              <a:buAutoNum type="arabicPeriod"/>
            </a:pPr>
            <a:r>
              <a:rPr lang="en-US" dirty="0" err="1"/>
              <a:t>Prioritise</a:t>
            </a:r>
            <a:r>
              <a:rPr lang="en-US" dirty="0"/>
              <a:t> and refer feedback – Escalate sensitive or critical feedback as needed</a:t>
            </a:r>
            <a:endParaRPr lang="en-US" sz="1600" dirty="0"/>
          </a:p>
          <a:p>
            <a:pPr marL="357188" lvl="0" indent="-179388">
              <a:buFont typeface="+mj-lt"/>
              <a:buAutoNum type="arabicPeriod"/>
            </a:pPr>
            <a:r>
              <a:rPr lang="en-US" dirty="0"/>
              <a:t>Code data to identify key themes – See which topics stand out and where there are patterns</a:t>
            </a:r>
            <a:endParaRPr lang="en-US" sz="1600" dirty="0"/>
          </a:p>
          <a:p>
            <a:pPr marL="357188" lvl="0" indent="-179388">
              <a:buFont typeface="+mj-lt"/>
              <a:buAutoNum type="arabicPeriod"/>
            </a:pPr>
            <a:r>
              <a:rPr lang="en-US" dirty="0"/>
              <a:t>Disaggregate and triangulate the findings – See if there are differences between locations, demographic groups, and feedback channels; identify changes over time; and see if other information sources confirm your findings and provide more insights</a:t>
            </a:r>
            <a:endParaRPr lang="en-US" sz="1600" dirty="0"/>
          </a:p>
          <a:p>
            <a:pPr marL="357188" lvl="0" indent="-179388">
              <a:buFont typeface="+mj-lt"/>
              <a:buAutoNum type="arabicPeriod"/>
            </a:pPr>
            <a:r>
              <a:rPr lang="en-US" dirty="0"/>
              <a:t>Integrate feedback into broader analysis processes</a:t>
            </a:r>
            <a:endParaRPr lang="en-US" sz="1600" dirty="0"/>
          </a:p>
          <a:p>
            <a:pPr marL="0" lvl="0" indent="0" algn="l" rtl="0">
              <a:spcBef>
                <a:spcPts val="0"/>
              </a:spcBef>
              <a:spcAft>
                <a:spcPts val="0"/>
              </a:spcAft>
              <a:buNone/>
            </a:pPr>
            <a:endParaRPr lang="en-US" b="1" dirty="0"/>
          </a:p>
          <a:p>
            <a:r>
              <a:rPr lang="en-US" sz="1200" b="1" kern="1200" dirty="0">
                <a:solidFill>
                  <a:schemeClr val="tx1"/>
                </a:solidFill>
                <a:effectLst/>
                <a:latin typeface="+mn-lt"/>
                <a:ea typeface="+mn-ea"/>
                <a:cs typeface="+mn-cs"/>
              </a:rPr>
              <a:t>Answer: all of these are important steps!</a:t>
            </a:r>
          </a:p>
          <a:p>
            <a:r>
              <a:rPr lang="en-US" sz="1200" i="1" kern="1200" dirty="0">
                <a:solidFill>
                  <a:schemeClr val="tx1"/>
                </a:solidFill>
                <a:effectLst/>
                <a:latin typeface="+mn-lt"/>
                <a:ea typeface="+mn-ea"/>
                <a:cs typeface="+mn-cs"/>
              </a:rPr>
              <a:t>Reminder: </a:t>
            </a:r>
            <a:r>
              <a:rPr lang="en-US" sz="1200" kern="1200" dirty="0">
                <a:solidFill>
                  <a:schemeClr val="tx1"/>
                </a:solidFill>
                <a:effectLst/>
                <a:latin typeface="+mn-lt"/>
                <a:ea typeface="+mn-ea"/>
                <a:cs typeface="+mn-cs"/>
              </a:rPr>
              <a:t>For more detailed analysis steps, for open feedback data, see sessions 4.4, 4.6 and 4.10. For structured feedback like perception surveys, see sessions 4.3, 4.5, 4.7 and 4.10.</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After analysis, we are ready to share and take action on the community feedback.</a:t>
            </a:r>
          </a:p>
          <a:p>
            <a:endParaRPr lang="en-US" sz="1200" kern="1200" dirty="0">
              <a:solidFill>
                <a:schemeClr val="tx1"/>
              </a:solidFill>
              <a:effectLst/>
              <a:latin typeface="+mn-lt"/>
              <a:ea typeface="+mn-ea"/>
              <a:cs typeface="+mn-cs"/>
            </a:endParaRPr>
          </a:p>
          <a:p>
            <a:pPr marL="0" lvl="0" indent="0" algn="l" rtl="0">
              <a:spcBef>
                <a:spcPts val="0"/>
              </a:spcBef>
              <a:spcAft>
                <a:spcPts val="0"/>
              </a:spcAft>
              <a:buNone/>
            </a:pPr>
            <a:endParaRPr lang="en-US" dirty="0"/>
          </a:p>
        </p:txBody>
      </p:sp>
      <p:sp>
        <p:nvSpPr>
          <p:cNvPr id="4" name="Espace réservé du numéro de diapositive 3"/>
          <p:cNvSpPr>
            <a:spLocks noGrp="1"/>
          </p:cNvSpPr>
          <p:nvPr>
            <p:ph type="sldNum" sz="quarter" idx="5"/>
          </p:nvPr>
        </p:nvSpPr>
        <p:spPr/>
        <p:txBody>
          <a:bodyPr/>
          <a:lstStyle/>
          <a:p>
            <a:fld id="{1C31CB56-0F3F-C84B-AA86-8857D567A561}" type="slidenum">
              <a:rPr lang="fr-FR"/>
              <a:t>10</a:t>
            </a:fld>
            <a:endParaRPr lang="fr-FR"/>
          </a:p>
        </p:txBody>
      </p:sp>
    </p:spTree>
    <p:extLst>
      <p:ext uri="{BB962C8B-B14F-4D97-AF65-F5344CB8AC3E}">
        <p14:creationId xmlns:p14="http://schemas.microsoft.com/office/powerpoint/2010/main" val="31812726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re et contenu">
    <p:bg>
      <p:bgPr>
        <a:solidFill>
          <a:srgbClr val="2F9C67">
            <a:alpha val="9598"/>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37795"/>
            <a:ext cx="7886700" cy="341632"/>
          </a:xfrm>
        </p:spPr>
        <p:txBody>
          <a:bodyPr/>
          <a:lstStyle>
            <a:lvl1pPr>
              <a:defRPr sz="1800" cap="all" baseline="0"/>
            </a:lvl1pPr>
          </a:lstStyle>
          <a:p>
            <a:r>
              <a:rPr lang="fr-FR" dirty="0"/>
              <a:t>MODIFIEZ LE STYLE DU TITRE</a:t>
            </a:r>
            <a:endParaRPr lang="en-US" dirty="0"/>
          </a:p>
        </p:txBody>
      </p:sp>
      <p:sp>
        <p:nvSpPr>
          <p:cNvPr id="3" name="Content Placeholder 2"/>
          <p:cNvSpPr>
            <a:spLocks noGrp="1"/>
          </p:cNvSpPr>
          <p:nvPr>
            <p:ph idx="1"/>
          </p:nvPr>
        </p:nvSpPr>
        <p:spPr/>
        <p:txBody>
          <a:bodyPr>
            <a:normAutofit/>
          </a:bodyPr>
          <a:lstStyle>
            <a:lvl1pPr marL="171450" marR="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sz="1200"/>
            </a:lvl1pPr>
          </a:lstStyle>
          <a:p>
            <a:pPr lvl="0"/>
            <a:r>
              <a:rPr lang="fr-FR" dirty="0"/>
              <a:t>Cliquez pour modifier les styles du texte du masque</a:t>
            </a:r>
          </a:p>
          <a:p>
            <a:pPr marL="171450" marR="0" lvl="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a:pPr>
            <a:r>
              <a:rPr lang="fr-FR" dirty="0"/>
              <a:t>Cliquez pour modifier les styles du texte du masque</a:t>
            </a:r>
          </a:p>
          <a:p>
            <a:pPr lvl="0"/>
            <a:endParaRPr lang="fr-FR" dirty="0"/>
          </a:p>
        </p:txBody>
      </p:sp>
      <p:sp>
        <p:nvSpPr>
          <p:cNvPr id="4" name="Date Placeholder 3"/>
          <p:cNvSpPr>
            <a:spLocks noGrp="1"/>
          </p:cNvSpPr>
          <p:nvPr>
            <p:ph type="dt" sz="half" idx="10"/>
          </p:nvPr>
        </p:nvSpPr>
        <p:spPr/>
        <p:txBody>
          <a:bodyPr/>
          <a:lstStyle/>
          <a:p>
            <a:fld id="{BF28C12E-EC51-9B4C-8F1D-972D2A6352E0}" type="datetimeFigureOut">
              <a:t>9/2/22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a:t>
            </a:fld>
            <a:endParaRPr lang="fr-FR"/>
          </a:p>
        </p:txBody>
      </p:sp>
      <p:pic>
        <p:nvPicPr>
          <p:cNvPr id="7" name="Google Shape;465;p26" descr="Uma imagem com texto&#10;&#10;Descrição gerada automaticamente">
            <a:extLst>
              <a:ext uri="{FF2B5EF4-FFF2-40B4-BE49-F238E27FC236}">
                <a16:creationId xmlns:a16="http://schemas.microsoft.com/office/drawing/2014/main" id="{0F11E9ED-9324-4642-BEA1-F3D27DE65F57}"/>
              </a:ext>
            </a:extLst>
          </p:cNvPr>
          <p:cNvPicPr preferRelativeResize="0"/>
          <p:nvPr userDrawn="1"/>
        </p:nvPicPr>
        <p:blipFill rotWithShape="1">
          <a:blip r:embed="rId2">
            <a:alphaModFix/>
          </a:blip>
          <a:srcRect/>
          <a:stretch/>
        </p:blipFill>
        <p:spPr>
          <a:xfrm>
            <a:off x="6946922" y="4721902"/>
            <a:ext cx="2013224" cy="309036"/>
          </a:xfrm>
          <a:prstGeom prst="rect">
            <a:avLst/>
          </a:prstGeom>
          <a:noFill/>
          <a:ln>
            <a:noFill/>
          </a:ln>
        </p:spPr>
      </p:pic>
      <p:sp>
        <p:nvSpPr>
          <p:cNvPr id="8" name="Rectangle 7">
            <a:extLst>
              <a:ext uri="{FF2B5EF4-FFF2-40B4-BE49-F238E27FC236}">
                <a16:creationId xmlns:a16="http://schemas.microsoft.com/office/drawing/2014/main" id="{A70E3D1D-D1C0-CE4B-AAB2-13B895B5424F}"/>
              </a:ext>
            </a:extLst>
          </p:cNvPr>
          <p:cNvSpPr/>
          <p:nvPr userDrawn="1"/>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8936BCC4-5D77-7B41-AC08-7E1F66CCE45F}"/>
              </a:ext>
            </a:extLst>
          </p:cNvPr>
          <p:cNvSpPr/>
          <p:nvPr userDrawn="1"/>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Straight Connector 55">
            <a:extLst>
              <a:ext uri="{FF2B5EF4-FFF2-40B4-BE49-F238E27FC236}">
                <a16:creationId xmlns:a16="http://schemas.microsoft.com/office/drawing/2014/main" id="{3263465F-B70D-D24D-84B7-C440CF6A924C}"/>
              </a:ext>
            </a:extLst>
          </p:cNvPr>
          <p:cNvCxnSpPr/>
          <p:nvPr userDrawn="1"/>
        </p:nvCxnSpPr>
        <p:spPr>
          <a:xfrm>
            <a:off x="648261" y="907368"/>
            <a:ext cx="444000" cy="0"/>
          </a:xfrm>
          <a:prstGeom prst="line">
            <a:avLst/>
          </a:prstGeom>
          <a:ln w="28575">
            <a:solidFill>
              <a:srgbClr val="D9036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9548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Question_Green">
    <p:bg>
      <p:bgPr>
        <a:solidFill>
          <a:srgbClr val="2F9C67">
            <a:alpha val="9598"/>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37795"/>
            <a:ext cx="7886700" cy="341632"/>
          </a:xfrm>
        </p:spPr>
        <p:txBody>
          <a:bodyPr/>
          <a:lstStyle>
            <a:lvl1pPr>
              <a:defRPr sz="1800" cap="all" baseline="0"/>
            </a:lvl1pPr>
          </a:lstStyle>
          <a:p>
            <a:r>
              <a:rPr lang="fr-FR" dirty="0"/>
              <a:t>MODIFIEZ LE STYLE DU TITRE</a:t>
            </a:r>
            <a:endParaRPr lang="en-US" dirty="0"/>
          </a:p>
        </p:txBody>
      </p:sp>
      <p:sp>
        <p:nvSpPr>
          <p:cNvPr id="3" name="Content Placeholder 2"/>
          <p:cNvSpPr>
            <a:spLocks noGrp="1"/>
          </p:cNvSpPr>
          <p:nvPr>
            <p:ph idx="1"/>
          </p:nvPr>
        </p:nvSpPr>
        <p:spPr/>
        <p:txBody>
          <a:bodyPr>
            <a:normAutofit/>
          </a:bodyPr>
          <a:lstStyle>
            <a:lvl1pPr marL="171450" marR="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sz="1200"/>
            </a:lvl1pPr>
          </a:lstStyle>
          <a:p>
            <a:pPr lvl="0"/>
            <a:r>
              <a:rPr lang="fr-FR" dirty="0"/>
              <a:t>Cliquez pour modifier les styles du texte du masque</a:t>
            </a:r>
          </a:p>
          <a:p>
            <a:pPr marL="171450" marR="0" lvl="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a:pPr>
            <a:r>
              <a:rPr lang="fr-FR" dirty="0"/>
              <a:t>Cliquez pour modifier les styles du texte du masque</a:t>
            </a:r>
          </a:p>
          <a:p>
            <a:pPr lvl="0"/>
            <a:endParaRPr lang="fr-FR" dirty="0"/>
          </a:p>
        </p:txBody>
      </p:sp>
      <p:sp>
        <p:nvSpPr>
          <p:cNvPr id="4" name="Date Placeholder 3"/>
          <p:cNvSpPr>
            <a:spLocks noGrp="1"/>
          </p:cNvSpPr>
          <p:nvPr>
            <p:ph type="dt" sz="half" idx="10"/>
          </p:nvPr>
        </p:nvSpPr>
        <p:spPr/>
        <p:txBody>
          <a:bodyPr/>
          <a:lstStyle/>
          <a:p>
            <a:fld id="{BF28C12E-EC51-9B4C-8F1D-972D2A6352E0}" type="datetimeFigureOut">
              <a:t>9/2/22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a:t>
            </a:fld>
            <a:endParaRPr lang="fr-FR"/>
          </a:p>
        </p:txBody>
      </p:sp>
      <p:pic>
        <p:nvPicPr>
          <p:cNvPr id="7" name="Google Shape;465;p26" descr="Uma imagem com texto&#10;&#10;Descrição gerada automaticamente">
            <a:extLst>
              <a:ext uri="{FF2B5EF4-FFF2-40B4-BE49-F238E27FC236}">
                <a16:creationId xmlns:a16="http://schemas.microsoft.com/office/drawing/2014/main" id="{0F11E9ED-9324-4642-BEA1-F3D27DE65F57}"/>
              </a:ext>
            </a:extLst>
          </p:cNvPr>
          <p:cNvPicPr preferRelativeResize="0"/>
          <p:nvPr userDrawn="1"/>
        </p:nvPicPr>
        <p:blipFill rotWithShape="1">
          <a:blip r:embed="rId2">
            <a:alphaModFix/>
          </a:blip>
          <a:srcRect/>
          <a:stretch/>
        </p:blipFill>
        <p:spPr>
          <a:xfrm>
            <a:off x="6946922" y="4721902"/>
            <a:ext cx="2013224" cy="309036"/>
          </a:xfrm>
          <a:prstGeom prst="rect">
            <a:avLst/>
          </a:prstGeom>
          <a:noFill/>
          <a:ln>
            <a:noFill/>
          </a:ln>
        </p:spPr>
      </p:pic>
      <p:sp>
        <p:nvSpPr>
          <p:cNvPr id="8" name="Rectangle 7">
            <a:extLst>
              <a:ext uri="{FF2B5EF4-FFF2-40B4-BE49-F238E27FC236}">
                <a16:creationId xmlns:a16="http://schemas.microsoft.com/office/drawing/2014/main" id="{A70E3D1D-D1C0-CE4B-AAB2-13B895B5424F}"/>
              </a:ext>
            </a:extLst>
          </p:cNvPr>
          <p:cNvSpPr/>
          <p:nvPr userDrawn="1"/>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8936BCC4-5D77-7B41-AC08-7E1F66CCE45F}"/>
              </a:ext>
            </a:extLst>
          </p:cNvPr>
          <p:cNvSpPr/>
          <p:nvPr userDrawn="1"/>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Straight Connector 55">
            <a:extLst>
              <a:ext uri="{FF2B5EF4-FFF2-40B4-BE49-F238E27FC236}">
                <a16:creationId xmlns:a16="http://schemas.microsoft.com/office/drawing/2014/main" id="{3263465F-B70D-D24D-84B7-C440CF6A924C}"/>
              </a:ext>
            </a:extLst>
          </p:cNvPr>
          <p:cNvCxnSpPr/>
          <p:nvPr userDrawn="1"/>
        </p:nvCxnSpPr>
        <p:spPr>
          <a:xfrm>
            <a:off x="648261" y="907368"/>
            <a:ext cx="444000" cy="0"/>
          </a:xfrm>
          <a:prstGeom prst="line">
            <a:avLst/>
          </a:prstGeom>
          <a:ln w="28575">
            <a:solidFill>
              <a:srgbClr val="D90368"/>
            </a:solidFill>
          </a:ln>
        </p:spPr>
        <p:style>
          <a:lnRef idx="1">
            <a:schemeClr val="accent1"/>
          </a:lnRef>
          <a:fillRef idx="0">
            <a:schemeClr val="accent1"/>
          </a:fillRef>
          <a:effectRef idx="0">
            <a:schemeClr val="accent1"/>
          </a:effectRef>
          <a:fontRef idx="minor">
            <a:schemeClr val="tx1"/>
          </a:fontRef>
        </p:style>
      </p:cxnSp>
      <p:sp>
        <p:nvSpPr>
          <p:cNvPr id="12" name="Ellipse 11">
            <a:extLst>
              <a:ext uri="{FF2B5EF4-FFF2-40B4-BE49-F238E27FC236}">
                <a16:creationId xmlns:a16="http://schemas.microsoft.com/office/drawing/2014/main" id="{27DE961B-0C10-DC4A-A6DC-3B0E4817B522}"/>
              </a:ext>
            </a:extLst>
          </p:cNvPr>
          <p:cNvSpPr/>
          <p:nvPr userDrawn="1"/>
        </p:nvSpPr>
        <p:spPr>
          <a:xfrm>
            <a:off x="7103356" y="367818"/>
            <a:ext cx="1584176" cy="1584176"/>
          </a:xfrm>
          <a:prstGeom prst="ellipse">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a:extLst>
              <a:ext uri="{FF2B5EF4-FFF2-40B4-BE49-F238E27FC236}">
                <a16:creationId xmlns:a16="http://schemas.microsoft.com/office/drawing/2014/main" id="{E2EC3894-018F-AE43-8A08-58CA159B2BB2}"/>
              </a:ext>
            </a:extLst>
          </p:cNvPr>
          <p:cNvPicPr>
            <a:picLocks noChangeAspect="1"/>
          </p:cNvPicPr>
          <p:nvPr userDrawn="1"/>
        </p:nvPicPr>
        <p:blipFill>
          <a:blip r:embed="rId3"/>
          <a:stretch>
            <a:fillRect/>
          </a:stretch>
        </p:blipFill>
        <p:spPr>
          <a:xfrm>
            <a:off x="7522653" y="643071"/>
            <a:ext cx="716698" cy="1056186"/>
          </a:xfrm>
          <a:prstGeom prst="rect">
            <a:avLst/>
          </a:prstGeom>
        </p:spPr>
      </p:pic>
    </p:spTree>
    <p:extLst>
      <p:ext uri="{BB962C8B-B14F-4D97-AF65-F5344CB8AC3E}">
        <p14:creationId xmlns:p14="http://schemas.microsoft.com/office/powerpoint/2010/main" val="2195383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Num_Green">
    <p:bg>
      <p:bgPr>
        <a:solidFill>
          <a:srgbClr val="2F9C67">
            <a:alpha val="9598"/>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37795"/>
            <a:ext cx="7886700" cy="341632"/>
          </a:xfrm>
        </p:spPr>
        <p:txBody>
          <a:bodyPr/>
          <a:lstStyle>
            <a:lvl1pPr>
              <a:defRPr sz="1800" cap="all" baseline="0"/>
            </a:lvl1pPr>
          </a:lstStyle>
          <a:p>
            <a:r>
              <a:rPr lang="fr-FR" dirty="0"/>
              <a:t>MODIFIEZ LE STYLE DU TITRE</a:t>
            </a:r>
            <a:endParaRPr lang="en-US" dirty="0"/>
          </a:p>
        </p:txBody>
      </p:sp>
      <p:sp>
        <p:nvSpPr>
          <p:cNvPr id="3" name="Content Placeholder 2"/>
          <p:cNvSpPr>
            <a:spLocks noGrp="1"/>
          </p:cNvSpPr>
          <p:nvPr>
            <p:ph idx="1"/>
          </p:nvPr>
        </p:nvSpPr>
        <p:spPr>
          <a:xfrm>
            <a:off x="628650" y="1168497"/>
            <a:ext cx="7886700" cy="593396"/>
          </a:xfrm>
        </p:spPr>
        <p:txBody>
          <a:bodyPr>
            <a:normAutofit/>
          </a:bodyPr>
          <a:lstStyle>
            <a:lvl1pPr marL="0" marR="0" indent="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None/>
              <a:tabLst/>
              <a:defRPr sz="1200"/>
            </a:lvl1pPr>
          </a:lstStyle>
          <a:p>
            <a:pPr lvl="0"/>
            <a:r>
              <a:rPr lang="fr-FR" dirty="0"/>
              <a:t>Cliquez pour modifier les styles du texte du masque</a:t>
            </a:r>
          </a:p>
          <a:p>
            <a:pPr lvl="0"/>
            <a:endParaRPr lang="fr-FR" dirty="0"/>
          </a:p>
        </p:txBody>
      </p:sp>
      <p:sp>
        <p:nvSpPr>
          <p:cNvPr id="4" name="Date Placeholder 3"/>
          <p:cNvSpPr>
            <a:spLocks noGrp="1"/>
          </p:cNvSpPr>
          <p:nvPr>
            <p:ph type="dt" sz="half" idx="10"/>
          </p:nvPr>
        </p:nvSpPr>
        <p:spPr/>
        <p:txBody>
          <a:bodyPr/>
          <a:lstStyle/>
          <a:p>
            <a:fld id="{BF28C12E-EC51-9B4C-8F1D-972D2A6352E0}" type="datetimeFigureOut">
              <a:t>9/2/22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a:t>
            </a:fld>
            <a:endParaRPr lang="fr-FR"/>
          </a:p>
        </p:txBody>
      </p:sp>
      <p:pic>
        <p:nvPicPr>
          <p:cNvPr id="7" name="Google Shape;465;p26" descr="Uma imagem com texto&#10;&#10;Descrição gerada automaticamente">
            <a:extLst>
              <a:ext uri="{FF2B5EF4-FFF2-40B4-BE49-F238E27FC236}">
                <a16:creationId xmlns:a16="http://schemas.microsoft.com/office/drawing/2014/main" id="{0F11E9ED-9324-4642-BEA1-F3D27DE65F57}"/>
              </a:ext>
            </a:extLst>
          </p:cNvPr>
          <p:cNvPicPr preferRelativeResize="0"/>
          <p:nvPr userDrawn="1"/>
        </p:nvPicPr>
        <p:blipFill rotWithShape="1">
          <a:blip r:embed="rId2">
            <a:alphaModFix/>
          </a:blip>
          <a:srcRect/>
          <a:stretch/>
        </p:blipFill>
        <p:spPr>
          <a:xfrm>
            <a:off x="6946922" y="4721902"/>
            <a:ext cx="2013224" cy="309036"/>
          </a:xfrm>
          <a:prstGeom prst="rect">
            <a:avLst/>
          </a:prstGeom>
          <a:noFill/>
          <a:ln>
            <a:noFill/>
          </a:ln>
        </p:spPr>
      </p:pic>
      <p:sp>
        <p:nvSpPr>
          <p:cNvPr id="8" name="Rectangle 7">
            <a:extLst>
              <a:ext uri="{FF2B5EF4-FFF2-40B4-BE49-F238E27FC236}">
                <a16:creationId xmlns:a16="http://schemas.microsoft.com/office/drawing/2014/main" id="{A70E3D1D-D1C0-CE4B-AAB2-13B895B5424F}"/>
              </a:ext>
            </a:extLst>
          </p:cNvPr>
          <p:cNvSpPr/>
          <p:nvPr userDrawn="1"/>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8936BCC4-5D77-7B41-AC08-7E1F66CCE45F}"/>
              </a:ext>
            </a:extLst>
          </p:cNvPr>
          <p:cNvSpPr/>
          <p:nvPr userDrawn="1"/>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Straight Connector 55">
            <a:extLst>
              <a:ext uri="{FF2B5EF4-FFF2-40B4-BE49-F238E27FC236}">
                <a16:creationId xmlns:a16="http://schemas.microsoft.com/office/drawing/2014/main" id="{3263465F-B70D-D24D-84B7-C440CF6A924C}"/>
              </a:ext>
            </a:extLst>
          </p:cNvPr>
          <p:cNvCxnSpPr/>
          <p:nvPr userDrawn="1"/>
        </p:nvCxnSpPr>
        <p:spPr>
          <a:xfrm>
            <a:off x="648261" y="907368"/>
            <a:ext cx="444000" cy="0"/>
          </a:xfrm>
          <a:prstGeom prst="line">
            <a:avLst/>
          </a:prstGeom>
          <a:ln w="28575">
            <a:solidFill>
              <a:srgbClr val="D9036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4558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Cover">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3346E275-F756-B54F-B064-666DB2939B1D}"/>
              </a:ext>
            </a:extLst>
          </p:cNvPr>
          <p:cNvSpPr>
            <a:spLocks noGrp="1"/>
          </p:cNvSpPr>
          <p:nvPr>
            <p:ph type="dt" sz="half" idx="10"/>
          </p:nvPr>
        </p:nvSpPr>
        <p:spPr>
          <a:xfrm>
            <a:off x="628650" y="4767263"/>
            <a:ext cx="2057400" cy="273844"/>
          </a:xfrm>
        </p:spPr>
        <p:txBody>
          <a:bodyPr/>
          <a:lstStyle/>
          <a:p>
            <a:fld id="{278E3EE0-6525-C74C-B657-6658108501C7}" type="datetimeFigureOut">
              <a:t>9/2/22</a:t>
            </a:fld>
            <a:endParaRPr lang="fr-FR"/>
          </a:p>
        </p:txBody>
      </p:sp>
      <p:sp>
        <p:nvSpPr>
          <p:cNvPr id="6" name="Footer Placeholder 4">
            <a:extLst>
              <a:ext uri="{FF2B5EF4-FFF2-40B4-BE49-F238E27FC236}">
                <a16:creationId xmlns:a16="http://schemas.microsoft.com/office/drawing/2014/main" id="{D8C191D6-7CD2-4147-8A8B-0427C9E0CEE9}"/>
              </a:ext>
            </a:extLst>
          </p:cNvPr>
          <p:cNvSpPr>
            <a:spLocks noGrp="1"/>
          </p:cNvSpPr>
          <p:nvPr>
            <p:ph type="ftr" sz="quarter" idx="11"/>
          </p:nvPr>
        </p:nvSpPr>
        <p:spPr>
          <a:xfrm>
            <a:off x="3028950" y="4767263"/>
            <a:ext cx="3086100" cy="273844"/>
          </a:xfrm>
        </p:spPr>
        <p:txBody>
          <a:bodyPr/>
          <a:lstStyle/>
          <a:p>
            <a:endParaRPr lang="fr-FR"/>
          </a:p>
        </p:txBody>
      </p:sp>
      <p:sp>
        <p:nvSpPr>
          <p:cNvPr id="7" name="Slide Number Placeholder 5">
            <a:extLst>
              <a:ext uri="{FF2B5EF4-FFF2-40B4-BE49-F238E27FC236}">
                <a16:creationId xmlns:a16="http://schemas.microsoft.com/office/drawing/2014/main" id="{6D64C85E-F58C-2242-9B63-FC203A3D5B1B}"/>
              </a:ext>
            </a:extLst>
          </p:cNvPr>
          <p:cNvSpPr>
            <a:spLocks noGrp="1"/>
          </p:cNvSpPr>
          <p:nvPr>
            <p:ph type="sldNum" sz="quarter" idx="12"/>
          </p:nvPr>
        </p:nvSpPr>
        <p:spPr>
          <a:xfrm>
            <a:off x="6457950" y="4767263"/>
            <a:ext cx="2057400" cy="273844"/>
          </a:xfrm>
        </p:spPr>
        <p:txBody>
          <a:bodyPr/>
          <a:lstStyle/>
          <a:p>
            <a:fld id="{AC7B9000-7EE9-434F-99E7-74615C45F7D6}" type="slidenum">
              <a:t>‹#›</a:t>
            </a:fld>
            <a:endParaRPr lang="fr-FR"/>
          </a:p>
        </p:txBody>
      </p:sp>
      <p:pic>
        <p:nvPicPr>
          <p:cNvPr id="8" name="Imagem 3" descr="Uma imagem com texto&#10;&#10;Descrição gerada automaticamente">
            <a:extLst>
              <a:ext uri="{FF2B5EF4-FFF2-40B4-BE49-F238E27FC236}">
                <a16:creationId xmlns:a16="http://schemas.microsoft.com/office/drawing/2014/main" id="{80C7DE60-FD07-BF46-B454-A1802CF6C4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19023" y="211756"/>
            <a:ext cx="3648064" cy="559989"/>
          </a:xfrm>
          <a:prstGeom prst="rect">
            <a:avLst/>
          </a:prstGeom>
        </p:spPr>
      </p:pic>
      <p:pic>
        <p:nvPicPr>
          <p:cNvPr id="9" name="Imagem 2">
            <a:extLst>
              <a:ext uri="{FF2B5EF4-FFF2-40B4-BE49-F238E27FC236}">
                <a16:creationId xmlns:a16="http://schemas.microsoft.com/office/drawing/2014/main" id="{30A5BBB5-F030-A74C-9F3A-CF577125C31C}"/>
              </a:ext>
            </a:extLst>
          </p:cNvPr>
          <p:cNvPicPr>
            <a:picLocks noChangeAspect="1"/>
          </p:cNvPicPr>
          <p:nvPr userDrawn="1"/>
        </p:nvPicPr>
        <p:blipFill>
          <a:blip r:embed="rId3"/>
          <a:srcRect l="782" r="782"/>
          <a:stretch/>
        </p:blipFill>
        <p:spPr>
          <a:xfrm>
            <a:off x="0" y="996132"/>
            <a:ext cx="9144000" cy="2361042"/>
          </a:xfrm>
          <a:prstGeom prst="rect">
            <a:avLst/>
          </a:prstGeom>
        </p:spPr>
      </p:pic>
      <p:sp>
        <p:nvSpPr>
          <p:cNvPr id="10" name="TextBox 7">
            <a:extLst>
              <a:ext uri="{FF2B5EF4-FFF2-40B4-BE49-F238E27FC236}">
                <a16:creationId xmlns:a16="http://schemas.microsoft.com/office/drawing/2014/main" id="{9774ACF8-263B-4D43-8400-0912E1FAC6FC}"/>
              </a:ext>
            </a:extLst>
          </p:cNvPr>
          <p:cNvSpPr txBox="1"/>
          <p:nvPr userDrawn="1"/>
        </p:nvSpPr>
        <p:spPr>
          <a:xfrm>
            <a:off x="400261" y="3558747"/>
            <a:ext cx="8157143" cy="276999"/>
          </a:xfrm>
          <a:prstGeom prst="rect">
            <a:avLst/>
          </a:prstGeom>
          <a:noFill/>
        </p:spPr>
        <p:txBody>
          <a:bodyPr wrap="squar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a:solidFill>
                  <a:srgbClr val="2B9C67"/>
                </a:solidFill>
                <a:latin typeface="Montserrat" panose="00000500000000000000" pitchFamily="2" charset="0"/>
              </a:rPr>
              <a:t>Using community feedback to take action and “close the loop”</a:t>
            </a:r>
          </a:p>
        </p:txBody>
      </p:sp>
      <p:sp>
        <p:nvSpPr>
          <p:cNvPr id="12" name="docshape7">
            <a:extLst>
              <a:ext uri="{FF2B5EF4-FFF2-40B4-BE49-F238E27FC236}">
                <a16:creationId xmlns:a16="http://schemas.microsoft.com/office/drawing/2014/main" id="{DC7D3BC4-E2EB-1E44-8F2F-E32982A30D28}"/>
              </a:ext>
            </a:extLst>
          </p:cNvPr>
          <p:cNvSpPr>
            <a:spLocks/>
          </p:cNvSpPr>
          <p:nvPr userDrawn="1"/>
        </p:nvSpPr>
        <p:spPr bwMode="auto">
          <a:xfrm>
            <a:off x="0" y="982045"/>
            <a:ext cx="9144000" cy="45719"/>
          </a:xfrm>
          <a:prstGeom prst="rect">
            <a:avLst/>
          </a:prstGeom>
          <a:solidFill>
            <a:srgbClr val="2F9C67"/>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fr-FR"/>
          </a:p>
        </p:txBody>
      </p:sp>
      <p:sp>
        <p:nvSpPr>
          <p:cNvPr id="13" name="ZoneTexte 12">
            <a:extLst>
              <a:ext uri="{FF2B5EF4-FFF2-40B4-BE49-F238E27FC236}">
                <a16:creationId xmlns:a16="http://schemas.microsoft.com/office/drawing/2014/main" id="{08A887B5-B729-E548-B22A-F6F0B4F0314E}"/>
              </a:ext>
            </a:extLst>
          </p:cNvPr>
          <p:cNvSpPr txBox="1"/>
          <p:nvPr userDrawn="1"/>
        </p:nvSpPr>
        <p:spPr>
          <a:xfrm>
            <a:off x="395288" y="1012432"/>
            <a:ext cx="2841657" cy="369332"/>
          </a:xfrm>
          <a:prstGeom prst="rect">
            <a:avLst/>
          </a:prstGeom>
          <a:solidFill>
            <a:srgbClr val="2F9C67"/>
          </a:solidFill>
        </p:spPr>
        <p:txBody>
          <a:bodyPr wrap="none" lIns="72000" rIns="72000" rtlCol="0">
            <a:spAutoFit/>
          </a:bodyPr>
          <a:lstStyle/>
          <a:p>
            <a:r>
              <a:rPr lang="fr-FR" sz="1000" b="1">
                <a:solidFill>
                  <a:schemeClr val="bg1"/>
                </a:solidFill>
                <a:latin typeface="Montserrat" pitchFamily="2" charset="77"/>
              </a:rPr>
              <a:t>MODULE 7, SESSION 2</a:t>
            </a:r>
          </a:p>
          <a:p>
            <a:r>
              <a:rPr lang="fr-FR" sz="800">
                <a:solidFill>
                  <a:schemeClr val="bg1"/>
                </a:solidFill>
                <a:latin typeface="Montserrat Light" pitchFamily="2" charset="77"/>
              </a:rPr>
              <a:t>COLLECTIVE SERVICE TRAINING IN SOCIAL SCIENCE</a:t>
            </a:r>
          </a:p>
        </p:txBody>
      </p:sp>
      <p:grpSp>
        <p:nvGrpSpPr>
          <p:cNvPr id="14" name="Groupe 13">
            <a:extLst>
              <a:ext uri="{FF2B5EF4-FFF2-40B4-BE49-F238E27FC236}">
                <a16:creationId xmlns:a16="http://schemas.microsoft.com/office/drawing/2014/main" id="{96F33D36-5F34-4143-BD49-F8C8DEBC4602}"/>
              </a:ext>
            </a:extLst>
          </p:cNvPr>
          <p:cNvGrpSpPr/>
          <p:nvPr userDrawn="1"/>
        </p:nvGrpSpPr>
        <p:grpSpPr>
          <a:xfrm>
            <a:off x="5608156" y="4577334"/>
            <a:ext cx="3373919" cy="499684"/>
            <a:chOff x="5608156" y="3987387"/>
            <a:chExt cx="3373919" cy="499684"/>
          </a:xfrm>
        </p:grpSpPr>
        <p:pic>
          <p:nvPicPr>
            <p:cNvPr id="15" name="Image 14">
              <a:extLst>
                <a:ext uri="{FF2B5EF4-FFF2-40B4-BE49-F238E27FC236}">
                  <a16:creationId xmlns:a16="http://schemas.microsoft.com/office/drawing/2014/main" id="{05C151B3-E0DE-2B49-8700-B184B4D6891E}"/>
                </a:ext>
              </a:extLst>
            </p:cNvPr>
            <p:cNvPicPr>
              <a:picLocks noChangeAspect="1"/>
            </p:cNvPicPr>
            <p:nvPr userDrawn="1"/>
          </p:nvPicPr>
          <p:blipFill>
            <a:blip r:embed="rId4"/>
            <a:stretch>
              <a:fillRect/>
            </a:stretch>
          </p:blipFill>
          <p:spPr>
            <a:xfrm>
              <a:off x="5608156" y="4171951"/>
              <a:ext cx="610318" cy="186356"/>
            </a:xfrm>
            <a:prstGeom prst="rect">
              <a:avLst/>
            </a:prstGeom>
          </p:spPr>
        </p:pic>
        <p:pic>
          <p:nvPicPr>
            <p:cNvPr id="16" name="Image 15">
              <a:extLst>
                <a:ext uri="{FF2B5EF4-FFF2-40B4-BE49-F238E27FC236}">
                  <a16:creationId xmlns:a16="http://schemas.microsoft.com/office/drawing/2014/main" id="{1FBAFB1D-5715-9541-B822-8C949552288A}"/>
                </a:ext>
              </a:extLst>
            </p:cNvPr>
            <p:cNvPicPr>
              <a:picLocks noChangeAspect="1"/>
            </p:cNvPicPr>
            <p:nvPr userDrawn="1"/>
          </p:nvPicPr>
          <p:blipFill>
            <a:blip r:embed="rId5"/>
            <a:stretch>
              <a:fillRect/>
            </a:stretch>
          </p:blipFill>
          <p:spPr>
            <a:xfrm>
              <a:off x="8289926" y="4105311"/>
              <a:ext cx="692149" cy="216021"/>
            </a:xfrm>
            <a:prstGeom prst="rect">
              <a:avLst/>
            </a:prstGeom>
          </p:spPr>
        </p:pic>
        <p:pic>
          <p:nvPicPr>
            <p:cNvPr id="17" name="Image 16">
              <a:extLst>
                <a:ext uri="{FF2B5EF4-FFF2-40B4-BE49-F238E27FC236}">
                  <a16:creationId xmlns:a16="http://schemas.microsoft.com/office/drawing/2014/main" id="{EB88C227-A28A-9A4D-A19D-7500942989FF}"/>
                </a:ext>
              </a:extLst>
            </p:cNvPr>
            <p:cNvPicPr>
              <a:picLocks noChangeAspect="1"/>
            </p:cNvPicPr>
            <p:nvPr userDrawn="1"/>
          </p:nvPicPr>
          <p:blipFill>
            <a:blip r:embed="rId6"/>
            <a:stretch>
              <a:fillRect/>
            </a:stretch>
          </p:blipFill>
          <p:spPr>
            <a:xfrm>
              <a:off x="7266608" y="4119751"/>
              <a:ext cx="855042" cy="205444"/>
            </a:xfrm>
            <a:prstGeom prst="rect">
              <a:avLst/>
            </a:prstGeom>
          </p:spPr>
        </p:pic>
        <p:pic>
          <p:nvPicPr>
            <p:cNvPr id="18" name="Image 17">
              <a:extLst>
                <a:ext uri="{FF2B5EF4-FFF2-40B4-BE49-F238E27FC236}">
                  <a16:creationId xmlns:a16="http://schemas.microsoft.com/office/drawing/2014/main" id="{479FD79C-3CAD-5244-881C-6FAA3F26827E}"/>
                </a:ext>
              </a:extLst>
            </p:cNvPr>
            <p:cNvPicPr>
              <a:picLocks noChangeAspect="1"/>
            </p:cNvPicPr>
            <p:nvPr userDrawn="1"/>
          </p:nvPicPr>
          <p:blipFill>
            <a:blip r:embed="rId7"/>
            <a:stretch>
              <a:fillRect/>
            </a:stretch>
          </p:blipFill>
          <p:spPr>
            <a:xfrm>
              <a:off x="6191586" y="3987387"/>
              <a:ext cx="1107193" cy="499684"/>
            </a:xfrm>
            <a:prstGeom prst="rect">
              <a:avLst/>
            </a:prstGeom>
          </p:spPr>
        </p:pic>
      </p:grpSp>
    </p:spTree>
    <p:extLst>
      <p:ext uri="{BB962C8B-B14F-4D97-AF65-F5344CB8AC3E}">
        <p14:creationId xmlns:p14="http://schemas.microsoft.com/office/powerpoint/2010/main" val="1404874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re et contenu">
    <p:bg>
      <p:bgPr>
        <a:solidFill>
          <a:srgbClr val="EFF5F0">
            <a:alpha val="9598"/>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37795"/>
            <a:ext cx="7886700" cy="590931"/>
          </a:xfrm>
        </p:spPr>
        <p:txBody>
          <a:bodyPr/>
          <a:lstStyle>
            <a:lvl1pPr>
              <a:defRPr sz="1800" cap="all" baseline="0"/>
            </a:lvl1pPr>
          </a:lstStyle>
          <a:p>
            <a:r>
              <a:rPr lang="fr-FR" dirty="0"/>
              <a:t>MODIFIEZ LE STYLE </a:t>
            </a:r>
            <a:br>
              <a:rPr lang="fr-FR" dirty="0"/>
            </a:br>
            <a:r>
              <a:rPr lang="fr-FR" dirty="0"/>
              <a:t>DU TITRE</a:t>
            </a:r>
            <a:endParaRPr lang="en-US" dirty="0"/>
          </a:p>
        </p:txBody>
      </p:sp>
      <p:sp>
        <p:nvSpPr>
          <p:cNvPr id="3" name="Content Placeholder 2"/>
          <p:cNvSpPr>
            <a:spLocks noGrp="1"/>
          </p:cNvSpPr>
          <p:nvPr>
            <p:ph idx="1"/>
          </p:nvPr>
        </p:nvSpPr>
        <p:spPr/>
        <p:txBody>
          <a:bodyPr>
            <a:normAutofit/>
          </a:bodyPr>
          <a:lstStyle>
            <a:lvl1pPr marL="171450" marR="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sz="1200"/>
            </a:lvl1pPr>
          </a:lstStyle>
          <a:p>
            <a:pPr lvl="0"/>
            <a:r>
              <a:rPr lang="fr-FR" dirty="0"/>
              <a:t>Cliquez pour modifier les styles du texte du masque</a:t>
            </a:r>
          </a:p>
          <a:p>
            <a:pPr marL="171450" marR="0" lvl="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a:pPr>
            <a:r>
              <a:rPr lang="fr-FR" dirty="0"/>
              <a:t>Cliquez pour modifier les styles du texte du masque</a:t>
            </a:r>
          </a:p>
          <a:p>
            <a:pPr lvl="0"/>
            <a:endParaRPr lang="fr-FR" dirty="0"/>
          </a:p>
        </p:txBody>
      </p:sp>
      <p:sp>
        <p:nvSpPr>
          <p:cNvPr id="4" name="Date Placeholder 3"/>
          <p:cNvSpPr>
            <a:spLocks noGrp="1"/>
          </p:cNvSpPr>
          <p:nvPr>
            <p:ph type="dt" sz="half" idx="10"/>
          </p:nvPr>
        </p:nvSpPr>
        <p:spPr/>
        <p:txBody>
          <a:bodyPr/>
          <a:lstStyle/>
          <a:p>
            <a:fld id="{BF28C12E-EC51-9B4C-8F1D-972D2A6352E0}" type="datetimeFigureOut">
              <a:t>9/2/22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a:t>
            </a:fld>
            <a:endParaRPr lang="fr-FR"/>
          </a:p>
        </p:txBody>
      </p:sp>
      <p:pic>
        <p:nvPicPr>
          <p:cNvPr id="7" name="Google Shape;465;p26" descr="Uma imagem com texto&#10;&#10;Descrição gerada automaticamente">
            <a:extLst>
              <a:ext uri="{FF2B5EF4-FFF2-40B4-BE49-F238E27FC236}">
                <a16:creationId xmlns:a16="http://schemas.microsoft.com/office/drawing/2014/main" id="{0F11E9ED-9324-4642-BEA1-F3D27DE65F57}"/>
              </a:ext>
            </a:extLst>
          </p:cNvPr>
          <p:cNvPicPr preferRelativeResize="0"/>
          <p:nvPr userDrawn="1"/>
        </p:nvPicPr>
        <p:blipFill rotWithShape="1">
          <a:blip r:embed="rId2">
            <a:alphaModFix/>
          </a:blip>
          <a:srcRect/>
          <a:stretch/>
        </p:blipFill>
        <p:spPr>
          <a:xfrm>
            <a:off x="6946922" y="4721902"/>
            <a:ext cx="2013224" cy="309036"/>
          </a:xfrm>
          <a:prstGeom prst="rect">
            <a:avLst/>
          </a:prstGeom>
          <a:noFill/>
          <a:ln>
            <a:noFill/>
          </a:ln>
        </p:spPr>
      </p:pic>
      <p:sp>
        <p:nvSpPr>
          <p:cNvPr id="8" name="Rectangle 7">
            <a:extLst>
              <a:ext uri="{FF2B5EF4-FFF2-40B4-BE49-F238E27FC236}">
                <a16:creationId xmlns:a16="http://schemas.microsoft.com/office/drawing/2014/main" id="{A70E3D1D-D1C0-CE4B-AAB2-13B895B5424F}"/>
              </a:ext>
            </a:extLst>
          </p:cNvPr>
          <p:cNvSpPr/>
          <p:nvPr userDrawn="1"/>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8936BCC4-5D77-7B41-AC08-7E1F66CCE45F}"/>
              </a:ext>
            </a:extLst>
          </p:cNvPr>
          <p:cNvSpPr/>
          <p:nvPr userDrawn="1"/>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Straight Connector 55">
            <a:extLst>
              <a:ext uri="{FF2B5EF4-FFF2-40B4-BE49-F238E27FC236}">
                <a16:creationId xmlns:a16="http://schemas.microsoft.com/office/drawing/2014/main" id="{26EA9F77-F733-E24D-94C9-4CBF860ED091}"/>
              </a:ext>
            </a:extLst>
          </p:cNvPr>
          <p:cNvCxnSpPr/>
          <p:nvPr userDrawn="1"/>
        </p:nvCxnSpPr>
        <p:spPr>
          <a:xfrm>
            <a:off x="648261" y="1132339"/>
            <a:ext cx="444000" cy="0"/>
          </a:xfrm>
          <a:prstGeom prst="line">
            <a:avLst/>
          </a:prstGeom>
          <a:ln w="28575">
            <a:solidFill>
              <a:srgbClr val="D9036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8970371"/>
      </p:ext>
    </p:extLst>
  </p:cSld>
  <p:clrMapOvr>
    <a:masterClrMapping/>
  </p:clrMapOvr>
  <p:extLst>
    <p:ext uri="{DCECCB84-F9BA-43D5-87BE-67443E8EF086}">
      <p15:sldGuideLst xmlns:p15="http://schemas.microsoft.com/office/powerpoint/2012/main">
        <p15:guide id="1" orient="horz" pos="486" userDrawn="1">
          <p15:clr>
            <a:srgbClr val="FBAE40"/>
          </p15:clr>
        </p15:guide>
        <p15:guide id="2" orient="horz" pos="55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re2lignes et contenu">
    <p:bg>
      <p:bgPr>
        <a:solidFill>
          <a:srgbClr val="2F9C67">
            <a:alpha val="9598"/>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37795"/>
            <a:ext cx="7886700" cy="590931"/>
          </a:xfrm>
        </p:spPr>
        <p:txBody>
          <a:bodyPr/>
          <a:lstStyle>
            <a:lvl1pPr>
              <a:defRPr sz="1800" cap="all" baseline="0"/>
            </a:lvl1pPr>
          </a:lstStyle>
          <a:p>
            <a:r>
              <a:rPr lang="fr-FR" dirty="0"/>
              <a:t>MODIFIEZ LE STYLE </a:t>
            </a:r>
            <a:br>
              <a:rPr lang="fr-FR" dirty="0"/>
            </a:br>
            <a:r>
              <a:rPr lang="fr-FR" dirty="0"/>
              <a:t>DU TITRE</a:t>
            </a:r>
            <a:endParaRPr lang="en-US" dirty="0"/>
          </a:p>
        </p:txBody>
      </p:sp>
      <p:sp>
        <p:nvSpPr>
          <p:cNvPr id="3" name="Content Placeholder 2"/>
          <p:cNvSpPr>
            <a:spLocks noGrp="1"/>
          </p:cNvSpPr>
          <p:nvPr>
            <p:ph idx="1"/>
          </p:nvPr>
        </p:nvSpPr>
        <p:spPr/>
        <p:txBody>
          <a:bodyPr>
            <a:normAutofit/>
          </a:bodyPr>
          <a:lstStyle>
            <a:lvl1pPr marL="171450" marR="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sz="1200"/>
            </a:lvl1pPr>
          </a:lstStyle>
          <a:p>
            <a:pPr lvl="0"/>
            <a:r>
              <a:rPr lang="fr-FR" dirty="0"/>
              <a:t>Cliquez pour modifier les styles du texte du masque</a:t>
            </a:r>
          </a:p>
          <a:p>
            <a:pPr marL="171450" marR="0" lvl="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a:pPr>
            <a:r>
              <a:rPr lang="fr-FR" dirty="0"/>
              <a:t>Cliquez pour modifier les styles du texte du masque</a:t>
            </a:r>
          </a:p>
          <a:p>
            <a:pPr lvl="0"/>
            <a:endParaRPr lang="fr-FR" dirty="0"/>
          </a:p>
        </p:txBody>
      </p:sp>
      <p:sp>
        <p:nvSpPr>
          <p:cNvPr id="4" name="Date Placeholder 3"/>
          <p:cNvSpPr>
            <a:spLocks noGrp="1"/>
          </p:cNvSpPr>
          <p:nvPr>
            <p:ph type="dt" sz="half" idx="10"/>
          </p:nvPr>
        </p:nvSpPr>
        <p:spPr/>
        <p:txBody>
          <a:bodyPr/>
          <a:lstStyle/>
          <a:p>
            <a:fld id="{BF28C12E-EC51-9B4C-8F1D-972D2A6352E0}" type="datetimeFigureOut">
              <a:t>9/2/22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a:t>
            </a:fld>
            <a:endParaRPr lang="fr-FR"/>
          </a:p>
        </p:txBody>
      </p:sp>
      <p:pic>
        <p:nvPicPr>
          <p:cNvPr id="7" name="Google Shape;465;p26" descr="Uma imagem com texto&#10;&#10;Descrição gerada automaticamente">
            <a:extLst>
              <a:ext uri="{FF2B5EF4-FFF2-40B4-BE49-F238E27FC236}">
                <a16:creationId xmlns:a16="http://schemas.microsoft.com/office/drawing/2014/main" id="{0F11E9ED-9324-4642-BEA1-F3D27DE65F57}"/>
              </a:ext>
            </a:extLst>
          </p:cNvPr>
          <p:cNvPicPr preferRelativeResize="0"/>
          <p:nvPr userDrawn="1"/>
        </p:nvPicPr>
        <p:blipFill rotWithShape="1">
          <a:blip r:embed="rId2">
            <a:alphaModFix/>
          </a:blip>
          <a:srcRect/>
          <a:stretch/>
        </p:blipFill>
        <p:spPr>
          <a:xfrm>
            <a:off x="6946922" y="4721902"/>
            <a:ext cx="2013224" cy="309036"/>
          </a:xfrm>
          <a:prstGeom prst="rect">
            <a:avLst/>
          </a:prstGeom>
          <a:noFill/>
          <a:ln>
            <a:noFill/>
          </a:ln>
        </p:spPr>
      </p:pic>
      <p:sp>
        <p:nvSpPr>
          <p:cNvPr id="8" name="Rectangle 7">
            <a:extLst>
              <a:ext uri="{FF2B5EF4-FFF2-40B4-BE49-F238E27FC236}">
                <a16:creationId xmlns:a16="http://schemas.microsoft.com/office/drawing/2014/main" id="{A70E3D1D-D1C0-CE4B-AAB2-13B895B5424F}"/>
              </a:ext>
            </a:extLst>
          </p:cNvPr>
          <p:cNvSpPr/>
          <p:nvPr userDrawn="1"/>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8936BCC4-5D77-7B41-AC08-7E1F66CCE45F}"/>
              </a:ext>
            </a:extLst>
          </p:cNvPr>
          <p:cNvSpPr/>
          <p:nvPr userDrawn="1"/>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Straight Connector 55">
            <a:extLst>
              <a:ext uri="{FF2B5EF4-FFF2-40B4-BE49-F238E27FC236}">
                <a16:creationId xmlns:a16="http://schemas.microsoft.com/office/drawing/2014/main" id="{26EA9F77-F733-E24D-94C9-4CBF860ED091}"/>
              </a:ext>
            </a:extLst>
          </p:cNvPr>
          <p:cNvCxnSpPr/>
          <p:nvPr userDrawn="1"/>
        </p:nvCxnSpPr>
        <p:spPr>
          <a:xfrm>
            <a:off x="648261" y="1132339"/>
            <a:ext cx="444000" cy="0"/>
          </a:xfrm>
          <a:prstGeom prst="line">
            <a:avLst/>
          </a:prstGeom>
          <a:ln w="28575">
            <a:solidFill>
              <a:srgbClr val="D9036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0127570"/>
      </p:ext>
    </p:extLst>
  </p:cSld>
  <p:clrMapOvr>
    <a:masterClrMapping/>
  </p:clrMapOvr>
  <p:extLst>
    <p:ext uri="{DCECCB84-F9BA-43D5-87BE-67443E8EF086}">
      <p15:sldGuideLst xmlns:p15="http://schemas.microsoft.com/office/powerpoint/2012/main">
        <p15:guide id="1" orient="horz" pos="486" userDrawn="1">
          <p15:clr>
            <a:srgbClr val="FBAE40"/>
          </p15:clr>
        </p15:guide>
        <p15:guide id="2" orient="horz" pos="55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bg>
      <p:bgPr>
        <a:solidFill>
          <a:srgbClr val="2F9C67">
            <a:alpha val="10000"/>
          </a:srgb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28C12E-EC51-9B4C-8F1D-972D2A6352E0}" type="datetimeFigureOut">
              <a:t>9/2/22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2FCF3803-D53F-D949-8B94-05B7A9B04541}" type="slidenum">
              <a:t>‹#›</a:t>
            </a:fld>
            <a:endParaRPr lang="fr-FR"/>
          </a:p>
        </p:txBody>
      </p:sp>
      <p:pic>
        <p:nvPicPr>
          <p:cNvPr id="5" name="Google Shape;465;p26" descr="Uma imagem com texto&#10;&#10;Descrição gerada automaticamente">
            <a:extLst>
              <a:ext uri="{FF2B5EF4-FFF2-40B4-BE49-F238E27FC236}">
                <a16:creationId xmlns:a16="http://schemas.microsoft.com/office/drawing/2014/main" id="{50AFC060-56BB-684A-BF96-33ED1E4224FE}"/>
              </a:ext>
            </a:extLst>
          </p:cNvPr>
          <p:cNvPicPr preferRelativeResize="0"/>
          <p:nvPr userDrawn="1"/>
        </p:nvPicPr>
        <p:blipFill rotWithShape="1">
          <a:blip r:embed="rId2">
            <a:alphaModFix/>
          </a:blip>
          <a:srcRect/>
          <a:stretch/>
        </p:blipFill>
        <p:spPr>
          <a:xfrm>
            <a:off x="6946922" y="4721902"/>
            <a:ext cx="2013224" cy="309036"/>
          </a:xfrm>
          <a:prstGeom prst="rect">
            <a:avLst/>
          </a:prstGeom>
          <a:noFill/>
          <a:ln>
            <a:noFill/>
          </a:ln>
        </p:spPr>
      </p:pic>
      <p:sp>
        <p:nvSpPr>
          <p:cNvPr id="6" name="Rectangle 5">
            <a:extLst>
              <a:ext uri="{FF2B5EF4-FFF2-40B4-BE49-F238E27FC236}">
                <a16:creationId xmlns:a16="http://schemas.microsoft.com/office/drawing/2014/main" id="{30732601-92C5-FB47-9385-C112E4E42C1B}"/>
              </a:ext>
            </a:extLst>
          </p:cNvPr>
          <p:cNvSpPr/>
          <p:nvPr userDrawn="1"/>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0ECDADAD-AB9A-104F-A8BF-6AE380C2D5F6}"/>
              </a:ext>
            </a:extLst>
          </p:cNvPr>
          <p:cNvSpPr/>
          <p:nvPr userDrawn="1"/>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11732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Question 2lignes">
    <p:bg>
      <p:bgPr>
        <a:solidFill>
          <a:srgbClr val="2F9C67">
            <a:alpha val="9598"/>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37795"/>
            <a:ext cx="7886700" cy="590931"/>
          </a:xfrm>
        </p:spPr>
        <p:txBody>
          <a:bodyPr/>
          <a:lstStyle>
            <a:lvl1pPr>
              <a:defRPr sz="1800" cap="all" baseline="0"/>
            </a:lvl1pPr>
          </a:lstStyle>
          <a:p>
            <a:r>
              <a:rPr lang="fr-FR" dirty="0"/>
              <a:t>MODIFIEZ LE STYLE </a:t>
            </a:r>
            <a:br>
              <a:rPr lang="fr-FR" dirty="0"/>
            </a:br>
            <a:r>
              <a:rPr lang="fr-FR" dirty="0"/>
              <a:t>DU TITRE</a:t>
            </a:r>
            <a:endParaRPr lang="en-US" dirty="0"/>
          </a:p>
        </p:txBody>
      </p:sp>
      <p:sp>
        <p:nvSpPr>
          <p:cNvPr id="3" name="Content Placeholder 2"/>
          <p:cNvSpPr>
            <a:spLocks noGrp="1"/>
          </p:cNvSpPr>
          <p:nvPr>
            <p:ph idx="1"/>
          </p:nvPr>
        </p:nvSpPr>
        <p:spPr/>
        <p:txBody>
          <a:bodyPr>
            <a:normAutofit/>
          </a:bodyPr>
          <a:lstStyle>
            <a:lvl1pPr marL="171450" marR="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sz="1200"/>
            </a:lvl1pPr>
          </a:lstStyle>
          <a:p>
            <a:pPr lvl="0"/>
            <a:r>
              <a:rPr lang="fr-FR" dirty="0"/>
              <a:t>Cliquez pour modifier les styles du texte du masque</a:t>
            </a:r>
          </a:p>
          <a:p>
            <a:pPr marL="171450" marR="0" lvl="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a:pPr>
            <a:r>
              <a:rPr lang="fr-FR" dirty="0"/>
              <a:t>Cliquez pour modifier les styles du texte du masque</a:t>
            </a:r>
          </a:p>
          <a:p>
            <a:pPr lvl="0"/>
            <a:endParaRPr lang="fr-FR" dirty="0"/>
          </a:p>
        </p:txBody>
      </p:sp>
      <p:sp>
        <p:nvSpPr>
          <p:cNvPr id="4" name="Date Placeholder 3"/>
          <p:cNvSpPr>
            <a:spLocks noGrp="1"/>
          </p:cNvSpPr>
          <p:nvPr>
            <p:ph type="dt" sz="half" idx="10"/>
          </p:nvPr>
        </p:nvSpPr>
        <p:spPr/>
        <p:txBody>
          <a:bodyPr/>
          <a:lstStyle/>
          <a:p>
            <a:fld id="{BF28C12E-EC51-9B4C-8F1D-972D2A6352E0}" type="datetimeFigureOut">
              <a:t>9/2/22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a:t>
            </a:fld>
            <a:endParaRPr lang="fr-FR"/>
          </a:p>
        </p:txBody>
      </p:sp>
      <p:pic>
        <p:nvPicPr>
          <p:cNvPr id="7" name="Google Shape;465;p26" descr="Uma imagem com texto&#10;&#10;Descrição gerada automaticamente">
            <a:extLst>
              <a:ext uri="{FF2B5EF4-FFF2-40B4-BE49-F238E27FC236}">
                <a16:creationId xmlns:a16="http://schemas.microsoft.com/office/drawing/2014/main" id="{0F11E9ED-9324-4642-BEA1-F3D27DE65F57}"/>
              </a:ext>
            </a:extLst>
          </p:cNvPr>
          <p:cNvPicPr preferRelativeResize="0"/>
          <p:nvPr userDrawn="1"/>
        </p:nvPicPr>
        <p:blipFill rotWithShape="1">
          <a:blip r:embed="rId2">
            <a:alphaModFix/>
          </a:blip>
          <a:srcRect/>
          <a:stretch/>
        </p:blipFill>
        <p:spPr>
          <a:xfrm>
            <a:off x="6946922" y="4721902"/>
            <a:ext cx="2013224" cy="309036"/>
          </a:xfrm>
          <a:prstGeom prst="rect">
            <a:avLst/>
          </a:prstGeom>
          <a:noFill/>
          <a:ln>
            <a:noFill/>
          </a:ln>
        </p:spPr>
      </p:pic>
      <p:sp>
        <p:nvSpPr>
          <p:cNvPr id="8" name="Rectangle 7">
            <a:extLst>
              <a:ext uri="{FF2B5EF4-FFF2-40B4-BE49-F238E27FC236}">
                <a16:creationId xmlns:a16="http://schemas.microsoft.com/office/drawing/2014/main" id="{A70E3D1D-D1C0-CE4B-AAB2-13B895B5424F}"/>
              </a:ext>
            </a:extLst>
          </p:cNvPr>
          <p:cNvSpPr/>
          <p:nvPr userDrawn="1"/>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8936BCC4-5D77-7B41-AC08-7E1F66CCE45F}"/>
              </a:ext>
            </a:extLst>
          </p:cNvPr>
          <p:cNvSpPr/>
          <p:nvPr userDrawn="1"/>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Straight Connector 55">
            <a:extLst>
              <a:ext uri="{FF2B5EF4-FFF2-40B4-BE49-F238E27FC236}">
                <a16:creationId xmlns:a16="http://schemas.microsoft.com/office/drawing/2014/main" id="{26EA9F77-F733-E24D-94C9-4CBF860ED091}"/>
              </a:ext>
            </a:extLst>
          </p:cNvPr>
          <p:cNvCxnSpPr/>
          <p:nvPr userDrawn="1"/>
        </p:nvCxnSpPr>
        <p:spPr>
          <a:xfrm>
            <a:off x="648261" y="1132339"/>
            <a:ext cx="444000" cy="0"/>
          </a:xfrm>
          <a:prstGeom prst="line">
            <a:avLst/>
          </a:prstGeom>
          <a:ln w="28575">
            <a:solidFill>
              <a:srgbClr val="D90368"/>
            </a:solidFill>
          </a:ln>
        </p:spPr>
        <p:style>
          <a:lnRef idx="1">
            <a:schemeClr val="accent1"/>
          </a:lnRef>
          <a:fillRef idx="0">
            <a:schemeClr val="accent1"/>
          </a:fillRef>
          <a:effectRef idx="0">
            <a:schemeClr val="accent1"/>
          </a:effectRef>
          <a:fontRef idx="minor">
            <a:schemeClr val="tx1"/>
          </a:fontRef>
        </p:style>
      </p:cxnSp>
      <p:sp>
        <p:nvSpPr>
          <p:cNvPr id="11" name="Ellipse 10">
            <a:extLst>
              <a:ext uri="{FF2B5EF4-FFF2-40B4-BE49-F238E27FC236}">
                <a16:creationId xmlns:a16="http://schemas.microsoft.com/office/drawing/2014/main" id="{C0543FE7-8A14-7140-9010-BC655A23E5E2}"/>
              </a:ext>
            </a:extLst>
          </p:cNvPr>
          <p:cNvSpPr/>
          <p:nvPr userDrawn="1"/>
        </p:nvSpPr>
        <p:spPr>
          <a:xfrm>
            <a:off x="7103356" y="367818"/>
            <a:ext cx="1584176" cy="1584176"/>
          </a:xfrm>
          <a:prstGeom prst="ellipse">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11">
            <a:extLst>
              <a:ext uri="{FF2B5EF4-FFF2-40B4-BE49-F238E27FC236}">
                <a16:creationId xmlns:a16="http://schemas.microsoft.com/office/drawing/2014/main" id="{241FA233-D983-4643-A5E6-20FEF60092D0}"/>
              </a:ext>
            </a:extLst>
          </p:cNvPr>
          <p:cNvPicPr>
            <a:picLocks noChangeAspect="1"/>
          </p:cNvPicPr>
          <p:nvPr userDrawn="1"/>
        </p:nvPicPr>
        <p:blipFill>
          <a:blip r:embed="rId3"/>
          <a:stretch>
            <a:fillRect/>
          </a:stretch>
        </p:blipFill>
        <p:spPr>
          <a:xfrm>
            <a:off x="7522653" y="643071"/>
            <a:ext cx="716698" cy="1056186"/>
          </a:xfrm>
          <a:prstGeom prst="rect">
            <a:avLst/>
          </a:prstGeom>
        </p:spPr>
      </p:pic>
    </p:spTree>
    <p:extLst>
      <p:ext uri="{BB962C8B-B14F-4D97-AF65-F5344CB8AC3E}">
        <p14:creationId xmlns:p14="http://schemas.microsoft.com/office/powerpoint/2010/main" val="2509326525"/>
      </p:ext>
    </p:extLst>
  </p:cSld>
  <p:clrMapOvr>
    <a:masterClrMapping/>
  </p:clrMapOvr>
  <p:extLst>
    <p:ext uri="{DCECCB84-F9BA-43D5-87BE-67443E8EF086}">
      <p15:sldGuideLst xmlns:p15="http://schemas.microsoft.com/office/powerpoint/2012/main">
        <p15:guide id="1" orient="horz" pos="486">
          <p15:clr>
            <a:srgbClr val="FBAE40"/>
          </p15:clr>
        </p15:guide>
        <p15:guide id="2" orient="horz" pos="55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537795"/>
            <a:ext cx="7886700" cy="341632"/>
          </a:xfrm>
          <a:prstGeom prst="rect">
            <a:avLst/>
          </a:prstGeom>
        </p:spPr>
        <p:txBody>
          <a:bodyPr vert="horz" lIns="0" tIns="45720" rIns="91440" bIns="45720" rtlCol="0" anchor="t" anchorCtr="0">
            <a:spAutoFit/>
          </a:bodyPr>
          <a:lstStyle/>
          <a:p>
            <a:r>
              <a:rPr lang="fr-FR" dirty="0"/>
              <a:t>MODIFIEZ LE STYLE DU TITRE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F28C12E-EC51-9B4C-8F1D-972D2A6352E0}" type="datetimeFigureOut">
              <a:t>9/2/22</a:t>
            </a:fld>
            <a:endParaRPr lang="fr-F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FCF3803-D53F-D949-8B94-05B7A9B04541}" type="slidenum">
              <a:t>‹#›</a:t>
            </a:fld>
            <a:endParaRPr lang="fr-FR"/>
          </a:p>
        </p:txBody>
      </p:sp>
    </p:spTree>
    <p:extLst>
      <p:ext uri="{BB962C8B-B14F-4D97-AF65-F5344CB8AC3E}">
        <p14:creationId xmlns:p14="http://schemas.microsoft.com/office/powerpoint/2010/main" val="4096800940"/>
      </p:ext>
    </p:extLst>
  </p:cSld>
  <p:clrMap bg1="lt1" tx1="dk1" bg2="lt2" tx2="dk2" accent1="accent1" accent2="accent2" accent3="accent3" accent4="accent4" accent5="accent5" accent6="accent6" hlink="hlink" folHlink="folHlink"/>
  <p:sldLayoutIdLst>
    <p:sldLayoutId id="2147483662" r:id="rId1"/>
    <p:sldLayoutId id="2147483685" r:id="rId2"/>
    <p:sldLayoutId id="2147483687" r:id="rId3"/>
    <p:sldLayoutId id="2147483679" r:id="rId4"/>
    <p:sldLayoutId id="2147483684" r:id="rId5"/>
    <p:sldLayoutId id="2147483686" r:id="rId6"/>
    <p:sldLayoutId id="2147483667" r:id="rId7"/>
    <p:sldLayoutId id="2147483688" r:id="rId8"/>
  </p:sldLayoutIdLst>
  <p:txStyles>
    <p:titleStyle>
      <a:lvl1pPr algn="l" defTabSz="685800" rtl="0" eaLnBrk="1" latinLnBrk="0" hangingPunct="1">
        <a:lnSpc>
          <a:spcPct val="90000"/>
        </a:lnSpc>
        <a:spcBef>
          <a:spcPct val="0"/>
        </a:spcBef>
        <a:buNone/>
        <a:defRPr sz="1800" b="1" i="0" kern="1200">
          <a:solidFill>
            <a:srgbClr val="2F9C67"/>
          </a:solidFill>
          <a:latin typeface="Montserrat" pitchFamily="2" charset="77"/>
          <a:ea typeface="+mj-ea"/>
          <a:cs typeface="+mj-cs"/>
        </a:defRPr>
      </a:lvl1pPr>
    </p:titleStyle>
    <p:bodyStyle>
      <a:lvl1pPr marL="171450" indent="-171450" algn="l" defTabSz="685800" rtl="0" eaLnBrk="1" latinLnBrk="0" hangingPunct="1">
        <a:lnSpc>
          <a:spcPct val="90000"/>
        </a:lnSpc>
        <a:spcBef>
          <a:spcPts val="750"/>
        </a:spcBef>
        <a:buClr>
          <a:srgbClr val="204669"/>
        </a:buClr>
        <a:buFont typeface="Arial" panose="020B0604020202020204" pitchFamily="34" charset="0"/>
        <a:buChar char="•"/>
        <a:defRPr sz="20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514350" indent="-171450" algn="l" defTabSz="685800" rtl="0" eaLnBrk="1" latinLnBrk="0" hangingPunct="1">
        <a:lnSpc>
          <a:spcPct val="90000"/>
        </a:lnSpc>
        <a:spcBef>
          <a:spcPts val="375"/>
        </a:spcBef>
        <a:buClr>
          <a:srgbClr val="204669"/>
        </a:buClr>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857250" indent="-171450" algn="l" defTabSz="685800" rtl="0" eaLnBrk="1" latinLnBrk="0" hangingPunct="1">
        <a:lnSpc>
          <a:spcPct val="90000"/>
        </a:lnSpc>
        <a:spcBef>
          <a:spcPts val="375"/>
        </a:spcBef>
        <a:buClr>
          <a:srgbClr val="204669"/>
        </a:buClr>
        <a:buFont typeface="Arial" panose="020B0604020202020204" pitchFamily="34" charset="0"/>
        <a:buChar char="•"/>
        <a:defRPr sz="15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200150" indent="-171450" algn="l" defTabSz="685800" rtl="0" eaLnBrk="1" latinLnBrk="0" hangingPunct="1">
        <a:lnSpc>
          <a:spcPct val="90000"/>
        </a:lnSpc>
        <a:spcBef>
          <a:spcPts val="375"/>
        </a:spcBef>
        <a:buClr>
          <a:srgbClr val="204669"/>
        </a:buClr>
        <a:buFont typeface="Arial" panose="020B0604020202020204" pitchFamily="34" charset="0"/>
        <a:buChar char="•"/>
        <a:defRPr sz="135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543050" indent="-171450" algn="l" defTabSz="685800" rtl="0" eaLnBrk="1" latinLnBrk="0" hangingPunct="1">
        <a:lnSpc>
          <a:spcPct val="90000"/>
        </a:lnSpc>
        <a:spcBef>
          <a:spcPts val="375"/>
        </a:spcBef>
        <a:buClr>
          <a:srgbClr val="204669"/>
        </a:buClr>
        <a:buFont typeface="Arial" panose="020B0604020202020204" pitchFamily="34" charset="0"/>
        <a:buChar char="•"/>
        <a:defRPr sz="135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18/10/relationships/comments" Target="../comments/modernComment_193_94947F4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7374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F7B119-1342-234A-9CB2-F0493F4EF7C2}"/>
              </a:ext>
            </a:extLst>
          </p:cNvPr>
          <p:cNvSpPr>
            <a:spLocks noGrp="1"/>
          </p:cNvSpPr>
          <p:nvPr>
            <p:ph type="title"/>
          </p:nvPr>
        </p:nvSpPr>
        <p:spPr>
          <a:xfrm>
            <a:off x="628650" y="537795"/>
            <a:ext cx="7886700" cy="341632"/>
          </a:xfrm>
        </p:spPr>
        <p:txBody>
          <a:bodyPr/>
          <a:lstStyle/>
          <a:p>
            <a:r>
              <a:rPr lang="fr-FR" dirty="0" err="1"/>
              <a:t>Recall</a:t>
            </a:r>
            <a:r>
              <a:rPr lang="fr-FR" dirty="0"/>
              <a:t> (STAGE 3: </a:t>
            </a:r>
            <a:r>
              <a:rPr lang="fr-FR" dirty="0" err="1"/>
              <a:t>Referral</a:t>
            </a:r>
            <a:r>
              <a:rPr lang="fr-FR" dirty="0"/>
              <a:t> and </a:t>
            </a:r>
            <a:r>
              <a:rPr lang="fr-FR" dirty="0" err="1"/>
              <a:t>Analysis</a:t>
            </a:r>
            <a:r>
              <a:rPr lang="fr-FR" dirty="0"/>
              <a:t>)</a:t>
            </a:r>
          </a:p>
        </p:txBody>
      </p:sp>
      <p:sp>
        <p:nvSpPr>
          <p:cNvPr id="4" name="Espace réservé du contenu 3">
            <a:extLst>
              <a:ext uri="{FF2B5EF4-FFF2-40B4-BE49-F238E27FC236}">
                <a16:creationId xmlns:a16="http://schemas.microsoft.com/office/drawing/2014/main" id="{96B1B48C-60DD-004F-95D8-FE5BF39DC5AF}"/>
              </a:ext>
            </a:extLst>
          </p:cNvPr>
          <p:cNvSpPr>
            <a:spLocks noGrp="1"/>
          </p:cNvSpPr>
          <p:nvPr>
            <p:ph idx="1"/>
          </p:nvPr>
        </p:nvSpPr>
        <p:spPr>
          <a:xfrm>
            <a:off x="628650" y="1369219"/>
            <a:ext cx="4807350" cy="2525981"/>
          </a:xfrm>
        </p:spPr>
        <p:txBody>
          <a:bodyPr>
            <a:noAutofit/>
          </a:bodyPr>
          <a:lstStyle/>
          <a:p>
            <a:pPr marL="0" indent="0">
              <a:buNone/>
            </a:pPr>
            <a:r>
              <a:rPr lang="en-US" dirty="0"/>
              <a:t>Which of these are the main steps for referring and </a:t>
            </a:r>
            <a:r>
              <a:rPr lang="en-US" dirty="0" err="1"/>
              <a:t>analysing</a:t>
            </a:r>
            <a:r>
              <a:rPr lang="en-US" dirty="0"/>
              <a:t> feedback data?</a:t>
            </a:r>
            <a:endParaRPr lang="en-US" sz="1400" dirty="0"/>
          </a:p>
          <a:p>
            <a:pPr marL="357188" indent="-179388">
              <a:buFont typeface="+mj-lt"/>
              <a:buAutoNum type="arabicPeriod"/>
            </a:pPr>
            <a:r>
              <a:rPr lang="en-GB" dirty="0"/>
              <a:t>Consolidate and clean data – </a:t>
            </a:r>
            <a:r>
              <a:rPr lang="en-US" dirty="0"/>
              <a:t>Gather all the feedback data you want to </a:t>
            </a:r>
            <a:r>
              <a:rPr lang="en-US" dirty="0" err="1"/>
              <a:t>analyse</a:t>
            </a:r>
            <a:r>
              <a:rPr lang="en-US" dirty="0"/>
              <a:t>, check for quality and format</a:t>
            </a:r>
          </a:p>
          <a:p>
            <a:pPr marL="357188" indent="-179388">
              <a:buFont typeface="+mj-lt"/>
              <a:buAutoNum type="arabicPeriod"/>
            </a:pPr>
            <a:r>
              <a:rPr lang="en-US" dirty="0" err="1"/>
              <a:t>Prioritise</a:t>
            </a:r>
            <a:r>
              <a:rPr lang="en-US" dirty="0"/>
              <a:t> and refer feedback – Escalate sensitive or critical feedback as needed</a:t>
            </a:r>
            <a:endParaRPr lang="en-US" sz="1600" dirty="0"/>
          </a:p>
          <a:p>
            <a:pPr marL="357188" lvl="0" indent="-179388">
              <a:buFont typeface="+mj-lt"/>
              <a:buAutoNum type="arabicPeriod"/>
            </a:pPr>
            <a:r>
              <a:rPr lang="en-US" dirty="0"/>
              <a:t>Code data to identify key themes – See which topics stand out and where there are patterns</a:t>
            </a:r>
            <a:endParaRPr lang="en-US" sz="1600" dirty="0"/>
          </a:p>
          <a:p>
            <a:pPr marL="357188" lvl="0" indent="-179388">
              <a:buFont typeface="+mj-lt"/>
              <a:buAutoNum type="arabicPeriod"/>
            </a:pPr>
            <a:r>
              <a:rPr lang="en-US" dirty="0"/>
              <a:t>Disaggregate and triangulate the findings – See if there are differences between locations, demographic groups, and feedback channels; identify changes over time; and see if other information sources confirm your findings and provide more insights</a:t>
            </a:r>
            <a:endParaRPr lang="en-US" sz="1600" dirty="0"/>
          </a:p>
          <a:p>
            <a:pPr marL="357188" lvl="0" indent="-179388">
              <a:buFont typeface="+mj-lt"/>
              <a:buAutoNum type="arabicPeriod"/>
            </a:pPr>
            <a:r>
              <a:rPr lang="en-US" dirty="0"/>
              <a:t>Integrate feedback into broader analysis processes</a:t>
            </a:r>
            <a:endParaRPr lang="en-US" sz="1600" dirty="0"/>
          </a:p>
          <a:p>
            <a:endParaRPr lang="fr-FR" dirty="0"/>
          </a:p>
        </p:txBody>
      </p:sp>
    </p:spTree>
    <p:extLst>
      <p:ext uri="{BB962C8B-B14F-4D97-AF65-F5344CB8AC3E}">
        <p14:creationId xmlns:p14="http://schemas.microsoft.com/office/powerpoint/2010/main" val="3396313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C0379B7C-BF07-A347-8879-5BB1CE5B2E21}"/>
              </a:ext>
            </a:extLst>
          </p:cNvPr>
          <p:cNvSpPr>
            <a:spLocks noGrp="1"/>
          </p:cNvSpPr>
          <p:nvPr>
            <p:ph type="title"/>
          </p:nvPr>
        </p:nvSpPr>
        <p:spPr>
          <a:xfrm>
            <a:off x="628650" y="537795"/>
            <a:ext cx="7886700" cy="341632"/>
          </a:xfrm>
        </p:spPr>
        <p:txBody>
          <a:bodyPr/>
          <a:lstStyle/>
          <a:p>
            <a:r>
              <a:rPr lang="fr-FR" dirty="0"/>
              <a:t>STAGE 4: Sharing and </a:t>
            </a:r>
            <a:r>
              <a:rPr lang="fr-FR" dirty="0" err="1"/>
              <a:t>Taking</a:t>
            </a:r>
            <a:r>
              <a:rPr lang="fr-FR" dirty="0"/>
              <a:t> Action</a:t>
            </a:r>
          </a:p>
        </p:txBody>
      </p:sp>
      <p:sp>
        <p:nvSpPr>
          <p:cNvPr id="5" name="Espace réservé du contenu 4">
            <a:extLst>
              <a:ext uri="{FF2B5EF4-FFF2-40B4-BE49-F238E27FC236}">
                <a16:creationId xmlns:a16="http://schemas.microsoft.com/office/drawing/2014/main" id="{5715DFEB-0BCD-474A-872D-BCDBBC55F46C}"/>
              </a:ext>
            </a:extLst>
          </p:cNvPr>
          <p:cNvSpPr>
            <a:spLocks noGrp="1"/>
          </p:cNvSpPr>
          <p:nvPr>
            <p:ph idx="1"/>
          </p:nvPr>
        </p:nvSpPr>
        <p:spPr>
          <a:xfrm>
            <a:off x="628650" y="1369219"/>
            <a:ext cx="7886700" cy="2108381"/>
          </a:xfrm>
        </p:spPr>
        <p:txBody>
          <a:bodyPr/>
          <a:lstStyle/>
          <a:p>
            <a:pPr marL="0" indent="0">
              <a:buNone/>
            </a:pPr>
            <a:r>
              <a:rPr lang="en-GB" b="1" dirty="0">
                <a:solidFill>
                  <a:srgbClr val="204669"/>
                </a:solidFill>
                <a:latin typeface="Open Sans" panose="020B0606030504020204" pitchFamily="34" charset="0"/>
                <a:ea typeface="Open Sans" panose="020B0606030504020204" pitchFamily="34" charset="0"/>
                <a:cs typeface="Open Sans" panose="020B0606030504020204" pitchFamily="34" charset="0"/>
              </a:rPr>
              <a:t>Sharing and taking action is the most important step.</a:t>
            </a:r>
          </a:p>
          <a:p>
            <a:pPr marL="177800" indent="0">
              <a:buNone/>
            </a:pPr>
            <a:r>
              <a:rPr lang="en-GB" b="1" dirty="0">
                <a:solidFill>
                  <a:srgbClr val="204669"/>
                </a:solidFill>
                <a:latin typeface="Open Sans Semibold" panose="020B0606030504020204" pitchFamily="34" charset="0"/>
                <a:ea typeface="Open Sans Semibold" panose="020B0606030504020204" pitchFamily="34" charset="0"/>
                <a:cs typeface="Open Sans Semibold" panose="020B0606030504020204" pitchFamily="34" charset="0"/>
              </a:rPr>
              <a:t>1) </a:t>
            </a:r>
            <a:r>
              <a:rPr lang="en-GB" dirty="0"/>
              <a:t>Share feedback findings in appropriate formats</a:t>
            </a:r>
          </a:p>
          <a:p>
            <a:pPr marL="177800" indent="0">
              <a:buNone/>
            </a:pPr>
            <a:r>
              <a:rPr lang="en-GB" b="1" dirty="0">
                <a:solidFill>
                  <a:srgbClr val="204669"/>
                </a:solidFill>
                <a:latin typeface="Open Sans Semibold" panose="020B0606030504020204" pitchFamily="34" charset="0"/>
                <a:ea typeface="Open Sans Semibold" panose="020B0606030504020204" pitchFamily="34" charset="0"/>
                <a:cs typeface="Open Sans Semibold" panose="020B0606030504020204" pitchFamily="34" charset="0"/>
              </a:rPr>
              <a:t>2) </a:t>
            </a:r>
            <a:r>
              <a:rPr lang="en-GB" dirty="0"/>
              <a:t>Discuss the feedback findings with relevant stakeholders </a:t>
            </a:r>
          </a:p>
          <a:p>
            <a:pPr marL="177800" indent="0">
              <a:buNone/>
            </a:pPr>
            <a:r>
              <a:rPr lang="en-GB" b="1" dirty="0">
                <a:solidFill>
                  <a:srgbClr val="204669"/>
                </a:solidFill>
                <a:latin typeface="Open Sans Semibold" panose="020B0606030504020204" pitchFamily="34" charset="0"/>
                <a:ea typeface="Open Sans Semibold" panose="020B0606030504020204" pitchFamily="34" charset="0"/>
                <a:cs typeface="Open Sans Semibold" panose="020B0606030504020204" pitchFamily="34" charset="0"/>
              </a:rPr>
              <a:t>3) </a:t>
            </a:r>
            <a:r>
              <a:rPr lang="en-GB" dirty="0"/>
              <a:t>Take action</a:t>
            </a:r>
          </a:p>
        </p:txBody>
      </p:sp>
      <p:sp>
        <p:nvSpPr>
          <p:cNvPr id="6" name="ZoneTexte 5">
            <a:extLst>
              <a:ext uri="{FF2B5EF4-FFF2-40B4-BE49-F238E27FC236}">
                <a16:creationId xmlns:a16="http://schemas.microsoft.com/office/drawing/2014/main" id="{73262251-C035-DB43-B0D5-8F084A80B324}"/>
              </a:ext>
            </a:extLst>
          </p:cNvPr>
          <p:cNvSpPr txBox="1"/>
          <p:nvPr/>
        </p:nvSpPr>
        <p:spPr>
          <a:xfrm>
            <a:off x="873486" y="3650400"/>
            <a:ext cx="6170279" cy="461665"/>
          </a:xfrm>
          <a:prstGeom prst="rect">
            <a:avLst/>
          </a:prstGeom>
          <a:noFill/>
        </p:spPr>
        <p:txBody>
          <a:bodyPr wrap="none" rtlCol="0">
            <a:spAutoFit/>
          </a:bodyPr>
          <a:lstStyle/>
          <a:p>
            <a:pPr algn="ctr"/>
            <a:r>
              <a:rPr lang="en-GB" sz="1200" b="1" dirty="0">
                <a:solidFill>
                  <a:srgbClr val="204669"/>
                </a:solidFill>
                <a:latin typeface="Montserrat" pitchFamily="2" charset="77"/>
                <a:ea typeface="Times New Roman" panose="02020603050405020304" pitchFamily="18" charset="0"/>
              </a:rPr>
              <a:t>Who needs what information when, and how? </a:t>
            </a:r>
            <a:br>
              <a:rPr lang="en-GB" sz="1200" dirty="0">
                <a:solidFill>
                  <a:srgbClr val="204669"/>
                </a:solidFill>
                <a:latin typeface="Montserrat Light" pitchFamily="2" charset="77"/>
                <a:ea typeface="Times New Roman" panose="02020603050405020304" pitchFamily="18" charset="0"/>
              </a:rPr>
            </a:br>
            <a:r>
              <a:rPr lang="en-GB" sz="1200" dirty="0">
                <a:solidFill>
                  <a:srgbClr val="204669"/>
                </a:solidFill>
                <a:latin typeface="Montserrat Light" pitchFamily="2" charset="77"/>
                <a:ea typeface="Times New Roman" panose="02020603050405020304" pitchFamily="18" charset="0"/>
              </a:rPr>
              <a:t>This question can guide you when sharing your community feedback findings.</a:t>
            </a:r>
            <a:endParaRPr lang="en-US" sz="1200" dirty="0">
              <a:solidFill>
                <a:srgbClr val="204669"/>
              </a:solidFill>
              <a:latin typeface="Montserrat Light" pitchFamily="2" charset="77"/>
              <a:ea typeface="Times New Roman" panose="02020603050405020304" pitchFamily="18" charset="0"/>
            </a:endParaRPr>
          </a:p>
        </p:txBody>
      </p:sp>
    </p:spTree>
    <p:extLst>
      <p:ext uri="{BB962C8B-B14F-4D97-AF65-F5344CB8AC3E}">
        <p14:creationId xmlns:p14="http://schemas.microsoft.com/office/powerpoint/2010/main" val="2023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B583AB-ACBE-0A4D-A783-E677E9C56EE7}"/>
              </a:ext>
            </a:extLst>
          </p:cNvPr>
          <p:cNvSpPr>
            <a:spLocks noGrp="1"/>
          </p:cNvSpPr>
          <p:nvPr>
            <p:ph type="title"/>
          </p:nvPr>
        </p:nvSpPr>
        <p:spPr>
          <a:xfrm>
            <a:off x="628650" y="537795"/>
            <a:ext cx="7886700" cy="341632"/>
          </a:xfrm>
        </p:spPr>
        <p:txBody>
          <a:bodyPr/>
          <a:lstStyle/>
          <a:p>
            <a:r>
              <a:rPr lang="fr-FR">
                <a:solidFill>
                  <a:srgbClr val="7B6A67"/>
                </a:solidFill>
              </a:rPr>
              <a:t>GROUP exercise</a:t>
            </a:r>
            <a:endParaRPr lang="fr-FR"/>
          </a:p>
        </p:txBody>
      </p:sp>
      <p:sp>
        <p:nvSpPr>
          <p:cNvPr id="4" name="Espace réservé du contenu 3">
            <a:extLst>
              <a:ext uri="{FF2B5EF4-FFF2-40B4-BE49-F238E27FC236}">
                <a16:creationId xmlns:a16="http://schemas.microsoft.com/office/drawing/2014/main" id="{B53FAC49-B86E-EF4C-ACA1-7CEDCCA1D6F7}"/>
              </a:ext>
            </a:extLst>
          </p:cNvPr>
          <p:cNvSpPr>
            <a:spLocks noGrp="1"/>
          </p:cNvSpPr>
          <p:nvPr>
            <p:ph idx="1"/>
          </p:nvPr>
        </p:nvSpPr>
        <p:spPr>
          <a:xfrm>
            <a:off x="628652" y="1369219"/>
            <a:ext cx="5578420" cy="3263504"/>
          </a:xfrm>
        </p:spPr>
        <p:txBody>
          <a:bodyPr/>
          <a:lstStyle/>
          <a:p>
            <a:pPr marL="0" indent="0">
              <a:buNone/>
            </a:pPr>
            <a:r>
              <a:rPr lang="en-GB" i="1" dirty="0"/>
              <a:t>Divide into pairs. Take a few minutes to reflect on your own, and then take 5 minutes each to share your experiences.</a:t>
            </a:r>
          </a:p>
          <a:p>
            <a:pPr marL="0" indent="0">
              <a:buNone/>
            </a:pPr>
            <a:r>
              <a:rPr lang="en-GB" b="1" dirty="0">
                <a:solidFill>
                  <a:srgbClr val="204669"/>
                </a:solidFill>
                <a:latin typeface="Open Sans" panose="020B0606030504020204" pitchFamily="34" charset="0"/>
                <a:ea typeface="Open Sans" panose="020B0606030504020204" pitchFamily="34" charset="0"/>
                <a:cs typeface="Open Sans" panose="020B0606030504020204" pitchFamily="34" charset="0"/>
              </a:rPr>
              <a:t>Think of a time when you had to communicate your community feedback or operational social science research findings</a:t>
            </a:r>
            <a:r>
              <a:rPr lang="en-GB" dirty="0">
                <a:ea typeface="Times New Roman" panose="02020603050405020304" pitchFamily="18" charset="0"/>
                <a:cs typeface="Times New Roman" panose="02020603050405020304" pitchFamily="18" charset="0"/>
              </a:rPr>
              <a:t>. Your example may be in the past, or you might think of a project you’re currently involved with. If no example comes to mind, it’s ok to imagine one!</a:t>
            </a:r>
          </a:p>
          <a:p>
            <a:pPr marL="271463" indent="-165100"/>
            <a:r>
              <a:rPr lang="en-GB" dirty="0">
                <a:ea typeface="Times New Roman" panose="02020603050405020304" pitchFamily="18" charset="0"/>
                <a:cs typeface="Times New Roman" panose="02020603050405020304" pitchFamily="18" charset="0"/>
              </a:rPr>
              <a:t>Who were you trying to communicate with? (your audiences)</a:t>
            </a:r>
          </a:p>
          <a:p>
            <a:pPr marL="271463" indent="-165100"/>
            <a:r>
              <a:rPr lang="en-GB" dirty="0">
                <a:ea typeface="Times New Roman" panose="02020603050405020304" pitchFamily="18" charset="0"/>
                <a:cs typeface="Times New Roman" panose="02020603050405020304" pitchFamily="18" charset="0"/>
              </a:rPr>
              <a:t>What was the main finding or message you wanted to share?</a:t>
            </a:r>
          </a:p>
          <a:p>
            <a:pPr marL="271463" indent="-165100"/>
            <a:r>
              <a:rPr lang="en-GB" dirty="0">
                <a:ea typeface="Times New Roman" panose="02020603050405020304" pitchFamily="18" charset="0"/>
                <a:cs typeface="Times New Roman" panose="02020603050405020304" pitchFamily="18" charset="0"/>
              </a:rPr>
              <a:t>What communication products did you use? </a:t>
            </a:r>
          </a:p>
          <a:p>
            <a:pPr marL="271463" indent="-165100"/>
            <a:r>
              <a:rPr lang="en-GB" dirty="0">
                <a:ea typeface="Times New Roman" panose="02020603050405020304" pitchFamily="18" charset="0"/>
                <a:cs typeface="Times New Roman" panose="02020603050405020304" pitchFamily="18" charset="0"/>
              </a:rPr>
              <a:t>Why did you decide to use these products?</a:t>
            </a:r>
          </a:p>
          <a:p>
            <a:pPr marL="271463" indent="-165100"/>
            <a:r>
              <a:rPr lang="en-GB" dirty="0">
                <a:ea typeface="Times New Roman" panose="02020603050405020304" pitchFamily="18" charset="0"/>
                <a:cs typeface="Times New Roman" panose="02020603050405020304" pitchFamily="18" charset="0"/>
              </a:rPr>
              <a:t>What went well? What would you do differently?</a:t>
            </a:r>
          </a:p>
        </p:txBody>
      </p:sp>
      <p:cxnSp>
        <p:nvCxnSpPr>
          <p:cNvPr id="8" name="Straight Connector 55">
            <a:extLst>
              <a:ext uri="{FF2B5EF4-FFF2-40B4-BE49-F238E27FC236}">
                <a16:creationId xmlns:a16="http://schemas.microsoft.com/office/drawing/2014/main" id="{848C10C1-0188-7240-8869-D5D1B643229B}"/>
              </a:ext>
            </a:extLst>
          </p:cNvPr>
          <p:cNvCxnSpPr/>
          <p:nvPr/>
        </p:nvCxnSpPr>
        <p:spPr>
          <a:xfrm>
            <a:off x="648261" y="907368"/>
            <a:ext cx="444000" cy="0"/>
          </a:xfrm>
          <a:prstGeom prst="line">
            <a:avLst/>
          </a:prstGeom>
          <a:ln w="28575">
            <a:solidFill>
              <a:srgbClr val="7B6A67"/>
            </a:solidFill>
          </a:ln>
        </p:spPr>
        <p:style>
          <a:lnRef idx="1">
            <a:schemeClr val="accent1"/>
          </a:lnRef>
          <a:fillRef idx="0">
            <a:schemeClr val="accent1"/>
          </a:fillRef>
          <a:effectRef idx="0">
            <a:schemeClr val="accent1"/>
          </a:effectRef>
          <a:fontRef idx="minor">
            <a:schemeClr val="tx1"/>
          </a:fontRef>
        </p:style>
      </p:cxnSp>
      <p:grpSp>
        <p:nvGrpSpPr>
          <p:cNvPr id="12" name="Groupe 11">
            <a:extLst>
              <a:ext uri="{FF2B5EF4-FFF2-40B4-BE49-F238E27FC236}">
                <a16:creationId xmlns:a16="http://schemas.microsoft.com/office/drawing/2014/main" id="{1AE5CAA6-709A-2C4C-A7F1-266B7B5CF94A}"/>
              </a:ext>
            </a:extLst>
          </p:cNvPr>
          <p:cNvGrpSpPr/>
          <p:nvPr/>
        </p:nvGrpSpPr>
        <p:grpSpPr>
          <a:xfrm>
            <a:off x="7104744" y="367818"/>
            <a:ext cx="1582788" cy="1582788"/>
            <a:chOff x="7103356" y="367818"/>
            <a:chExt cx="1584176" cy="1584176"/>
          </a:xfrm>
        </p:grpSpPr>
        <p:sp>
          <p:nvSpPr>
            <p:cNvPr id="13" name="Ellipse 12">
              <a:extLst>
                <a:ext uri="{FF2B5EF4-FFF2-40B4-BE49-F238E27FC236}">
                  <a16:creationId xmlns:a16="http://schemas.microsoft.com/office/drawing/2014/main" id="{D7606BB9-B442-0345-8890-36816E81E033}"/>
                </a:ext>
              </a:extLst>
            </p:cNvPr>
            <p:cNvSpPr/>
            <p:nvPr/>
          </p:nvSpPr>
          <p:spPr>
            <a:xfrm>
              <a:off x="7103356" y="367818"/>
              <a:ext cx="1584176" cy="1584176"/>
            </a:xfrm>
            <a:prstGeom prst="ellipse">
              <a:avLst/>
            </a:prstGeom>
            <a:solidFill>
              <a:srgbClr val="7B6A67">
                <a:alpha val="10000"/>
              </a:srgbClr>
            </a:solidFill>
            <a:ln w="6350">
              <a:solidFill>
                <a:srgbClr val="7B6A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7B6A67"/>
                </a:solidFill>
              </a:endParaRPr>
            </a:p>
          </p:txBody>
        </p:sp>
        <p:pic>
          <p:nvPicPr>
            <p:cNvPr id="14" name="Image 13">
              <a:extLst>
                <a:ext uri="{FF2B5EF4-FFF2-40B4-BE49-F238E27FC236}">
                  <a16:creationId xmlns:a16="http://schemas.microsoft.com/office/drawing/2014/main" id="{EBCE0B7D-1147-F844-A55F-599767DC513C}"/>
                </a:ext>
              </a:extLst>
            </p:cNvPr>
            <p:cNvPicPr>
              <a:picLocks noChangeAspect="1"/>
            </p:cNvPicPr>
            <p:nvPr/>
          </p:nvPicPr>
          <p:blipFill>
            <a:blip r:embed="rId3"/>
            <a:stretch>
              <a:fillRect/>
            </a:stretch>
          </p:blipFill>
          <p:spPr>
            <a:xfrm>
              <a:off x="7474546" y="699542"/>
              <a:ext cx="841796" cy="928134"/>
            </a:xfrm>
            <a:prstGeom prst="rect">
              <a:avLst/>
            </a:prstGeom>
          </p:spPr>
        </p:pic>
      </p:grpSp>
    </p:spTree>
    <p:extLst>
      <p:ext uri="{BB962C8B-B14F-4D97-AF65-F5344CB8AC3E}">
        <p14:creationId xmlns:p14="http://schemas.microsoft.com/office/powerpoint/2010/main" val="1672902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03DB6A-22AF-F744-BAED-3EC99F28E619}"/>
              </a:ext>
            </a:extLst>
          </p:cNvPr>
          <p:cNvSpPr>
            <a:spLocks noGrp="1"/>
          </p:cNvSpPr>
          <p:nvPr>
            <p:ph type="title"/>
          </p:nvPr>
        </p:nvSpPr>
        <p:spPr>
          <a:xfrm>
            <a:off x="628650" y="537795"/>
            <a:ext cx="7886700" cy="590931"/>
          </a:xfrm>
        </p:spPr>
        <p:txBody>
          <a:bodyPr/>
          <a:lstStyle/>
          <a:p>
            <a:r>
              <a:rPr lang="fr-FR" dirty="0"/>
              <a:t>STAGE 4: Sharing and </a:t>
            </a:r>
            <a:r>
              <a:rPr lang="fr-FR" dirty="0" err="1"/>
              <a:t>Taking</a:t>
            </a:r>
            <a:r>
              <a:rPr lang="fr-FR" dirty="0"/>
              <a:t> Action</a:t>
            </a:r>
            <a:br>
              <a:rPr lang="fr-FR" dirty="0"/>
            </a:br>
            <a:endParaRPr lang="fr-FR" dirty="0"/>
          </a:p>
        </p:txBody>
      </p:sp>
      <p:sp>
        <p:nvSpPr>
          <p:cNvPr id="3" name="Espace réservé du contenu 2">
            <a:extLst>
              <a:ext uri="{FF2B5EF4-FFF2-40B4-BE49-F238E27FC236}">
                <a16:creationId xmlns:a16="http://schemas.microsoft.com/office/drawing/2014/main" id="{AACFF63A-5020-DE42-9B47-2614B042949C}"/>
              </a:ext>
            </a:extLst>
          </p:cNvPr>
          <p:cNvSpPr>
            <a:spLocks noGrp="1"/>
          </p:cNvSpPr>
          <p:nvPr>
            <p:ph idx="1"/>
          </p:nvPr>
        </p:nvSpPr>
        <p:spPr/>
        <p:txBody>
          <a:bodyPr/>
          <a:lstStyle/>
          <a:p>
            <a:pPr marL="0" indent="0">
              <a:buNone/>
            </a:pPr>
            <a:r>
              <a:rPr lang="en-GB" b="1" dirty="0">
                <a:solidFill>
                  <a:srgbClr val="204669"/>
                </a:solidFill>
                <a:latin typeface="Montserrat SemiBold" pitchFamily="2" charset="77"/>
              </a:rPr>
              <a:t>1. Share feedback in appropriate formats</a:t>
            </a:r>
          </a:p>
          <a:p>
            <a:pPr marL="0" indent="0">
              <a:buNone/>
            </a:pPr>
            <a:r>
              <a:rPr lang="en-GB" dirty="0"/>
              <a:t>Draw upon the planning you did in stage 1, using these tools:</a:t>
            </a:r>
          </a:p>
          <a:p>
            <a:pPr marL="314325" indent="-179388">
              <a:buFont typeface="+mj-lt"/>
              <a:buAutoNum type="arabicPeriod"/>
            </a:pPr>
            <a:r>
              <a:rPr lang="en-GB" dirty="0"/>
              <a:t>Communication channels</a:t>
            </a:r>
          </a:p>
          <a:p>
            <a:pPr marL="314325" indent="-179388">
              <a:buFont typeface="+mj-lt"/>
              <a:buAutoNum type="arabicPeriod"/>
            </a:pPr>
            <a:r>
              <a:rPr lang="en-GB" dirty="0"/>
              <a:t>Information flows mapping</a:t>
            </a:r>
          </a:p>
          <a:p>
            <a:pPr marL="314325" indent="-179388">
              <a:buFont typeface="+mj-lt"/>
              <a:buAutoNum type="arabicPeriod"/>
            </a:pPr>
            <a:r>
              <a:rPr lang="en-GB" dirty="0"/>
              <a:t>Roles and responsibilities</a:t>
            </a:r>
          </a:p>
          <a:p>
            <a:pPr marL="314325" indent="-179388">
              <a:buFont typeface="+mj-lt"/>
              <a:buAutoNum type="arabicPeriod"/>
            </a:pPr>
            <a:r>
              <a:rPr lang="en-GB" dirty="0"/>
              <a:t>Analytical frame</a:t>
            </a:r>
          </a:p>
        </p:txBody>
      </p:sp>
    </p:spTree>
    <p:extLst>
      <p:ext uri="{BB962C8B-B14F-4D97-AF65-F5344CB8AC3E}">
        <p14:creationId xmlns:p14="http://schemas.microsoft.com/office/powerpoint/2010/main" val="2895689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03DB6A-22AF-F744-BAED-3EC99F28E619}"/>
              </a:ext>
            </a:extLst>
          </p:cNvPr>
          <p:cNvSpPr>
            <a:spLocks noGrp="1"/>
          </p:cNvSpPr>
          <p:nvPr>
            <p:ph type="title"/>
          </p:nvPr>
        </p:nvSpPr>
        <p:spPr>
          <a:xfrm>
            <a:off x="628650" y="537795"/>
            <a:ext cx="7886700" cy="590931"/>
          </a:xfrm>
        </p:spPr>
        <p:txBody>
          <a:bodyPr/>
          <a:lstStyle/>
          <a:p>
            <a:r>
              <a:rPr lang="fr-FR" dirty="0"/>
              <a:t>STAGE 4: Sharing and </a:t>
            </a:r>
            <a:r>
              <a:rPr lang="fr-FR" dirty="0" err="1"/>
              <a:t>Taking</a:t>
            </a:r>
            <a:r>
              <a:rPr lang="fr-FR" dirty="0"/>
              <a:t> Action</a:t>
            </a:r>
            <a:br>
              <a:rPr lang="fr-FR" dirty="0"/>
            </a:br>
            <a:endParaRPr lang="fr-FR" dirty="0"/>
          </a:p>
        </p:txBody>
      </p:sp>
      <p:sp>
        <p:nvSpPr>
          <p:cNvPr id="3" name="Espace réservé du contenu 2">
            <a:extLst>
              <a:ext uri="{FF2B5EF4-FFF2-40B4-BE49-F238E27FC236}">
                <a16:creationId xmlns:a16="http://schemas.microsoft.com/office/drawing/2014/main" id="{AACFF63A-5020-DE42-9B47-2614B042949C}"/>
              </a:ext>
            </a:extLst>
          </p:cNvPr>
          <p:cNvSpPr>
            <a:spLocks noGrp="1"/>
          </p:cNvSpPr>
          <p:nvPr>
            <p:ph idx="1"/>
          </p:nvPr>
        </p:nvSpPr>
        <p:spPr>
          <a:xfrm>
            <a:off x="628650" y="1369219"/>
            <a:ext cx="5822550" cy="3263504"/>
          </a:xfrm>
        </p:spPr>
        <p:txBody>
          <a:bodyPr/>
          <a:lstStyle/>
          <a:p>
            <a:pPr marL="0" indent="0">
              <a:buNone/>
            </a:pPr>
            <a:r>
              <a:rPr lang="en-GB" b="1" dirty="0">
                <a:solidFill>
                  <a:srgbClr val="204669"/>
                </a:solidFill>
                <a:latin typeface="Montserrat SemiBold" pitchFamily="2" charset="77"/>
              </a:rPr>
              <a:t>1. Share feedback in appropriate formats</a:t>
            </a:r>
          </a:p>
          <a:p>
            <a:pPr marL="0" indent="0">
              <a:buNone/>
            </a:pPr>
            <a:r>
              <a:rPr lang="en-GB" dirty="0"/>
              <a:t>Key questions that can help you decide about the most effective way to present your initial feedback findings are:</a:t>
            </a:r>
          </a:p>
          <a:p>
            <a:pPr marL="271463" indent="-165100"/>
            <a:r>
              <a:rPr lang="en-GB" dirty="0"/>
              <a:t>Who needs to see what kind of feedback?</a:t>
            </a:r>
          </a:p>
          <a:p>
            <a:pPr marL="271463" indent="-165100"/>
            <a:r>
              <a:rPr lang="en-GB" dirty="0"/>
              <a:t>What level of detail do they need?</a:t>
            </a:r>
          </a:p>
          <a:p>
            <a:pPr marL="271463" indent="-165100"/>
            <a:r>
              <a:rPr lang="en-GB" dirty="0"/>
              <a:t>How often do they need to see the feedback?</a:t>
            </a:r>
          </a:p>
          <a:p>
            <a:pPr marL="271463" indent="-165100"/>
            <a:r>
              <a:rPr lang="en-GB" dirty="0"/>
              <a:t>In what form do they need to see the feedback?</a:t>
            </a:r>
          </a:p>
          <a:p>
            <a:pPr marL="271463" indent="-165100"/>
            <a:r>
              <a:rPr lang="en-GB" dirty="0"/>
              <a:t>What do your audiences prefer as a format? Do they have any feedback/suggestions?</a:t>
            </a:r>
          </a:p>
        </p:txBody>
      </p:sp>
    </p:spTree>
    <p:extLst>
      <p:ext uri="{BB962C8B-B14F-4D97-AF65-F5344CB8AC3E}">
        <p14:creationId xmlns:p14="http://schemas.microsoft.com/office/powerpoint/2010/main" val="1185153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03DB6A-22AF-F744-BAED-3EC99F28E619}"/>
              </a:ext>
            </a:extLst>
          </p:cNvPr>
          <p:cNvSpPr>
            <a:spLocks noGrp="1"/>
          </p:cNvSpPr>
          <p:nvPr>
            <p:ph type="title"/>
          </p:nvPr>
        </p:nvSpPr>
        <p:spPr>
          <a:xfrm>
            <a:off x="628650" y="537795"/>
            <a:ext cx="7886700" cy="840230"/>
          </a:xfrm>
        </p:spPr>
        <p:txBody>
          <a:bodyPr/>
          <a:lstStyle/>
          <a:p>
            <a:r>
              <a:rPr lang="fr-FR" dirty="0"/>
              <a:t>STAGE 4: Sharing and </a:t>
            </a:r>
            <a:r>
              <a:rPr lang="fr-FR" dirty="0" err="1"/>
              <a:t>Taking</a:t>
            </a:r>
            <a:r>
              <a:rPr lang="fr-FR" dirty="0"/>
              <a:t> Action</a:t>
            </a:r>
            <a:br>
              <a:rPr lang="fr-FR" dirty="0"/>
            </a:br>
            <a:br>
              <a:rPr lang="fr-FR" dirty="0"/>
            </a:br>
            <a:endParaRPr lang="fr-FR" dirty="0"/>
          </a:p>
        </p:txBody>
      </p:sp>
      <p:sp>
        <p:nvSpPr>
          <p:cNvPr id="3" name="Espace réservé du contenu 2">
            <a:extLst>
              <a:ext uri="{FF2B5EF4-FFF2-40B4-BE49-F238E27FC236}">
                <a16:creationId xmlns:a16="http://schemas.microsoft.com/office/drawing/2014/main" id="{AACFF63A-5020-DE42-9B47-2614B042949C}"/>
              </a:ext>
            </a:extLst>
          </p:cNvPr>
          <p:cNvSpPr>
            <a:spLocks noGrp="1"/>
          </p:cNvSpPr>
          <p:nvPr>
            <p:ph idx="1"/>
          </p:nvPr>
        </p:nvSpPr>
        <p:spPr>
          <a:xfrm>
            <a:off x="628650" y="1369219"/>
            <a:ext cx="5822550" cy="3263504"/>
          </a:xfrm>
        </p:spPr>
        <p:txBody>
          <a:bodyPr/>
          <a:lstStyle/>
          <a:p>
            <a:pPr marL="0" indent="0">
              <a:buNone/>
            </a:pPr>
            <a:r>
              <a:rPr lang="en-GB" b="1" dirty="0">
                <a:solidFill>
                  <a:srgbClr val="204669"/>
                </a:solidFill>
                <a:latin typeface="Montserrat SemiBold" pitchFamily="2" charset="77"/>
              </a:rPr>
              <a:t>1. Share feedback in appropriate formats</a:t>
            </a:r>
          </a:p>
          <a:p>
            <a:pPr marL="0" indent="0">
              <a:buNone/>
            </a:pPr>
            <a:r>
              <a:rPr lang="en-GB" dirty="0"/>
              <a:t>“So what?” Identify some preliminary recommendations</a:t>
            </a:r>
          </a:p>
          <a:p>
            <a:pPr marL="271463" indent="-165100"/>
            <a:r>
              <a:rPr lang="en-GB" dirty="0"/>
              <a:t>Strike a balance between being responsive to feedback while remaining open for dialogue</a:t>
            </a:r>
          </a:p>
          <a:p>
            <a:pPr marL="271463" indent="-165100"/>
            <a:r>
              <a:rPr lang="en-GB" dirty="0"/>
              <a:t>Tip: try phrasing your recommendations as questions</a:t>
            </a:r>
          </a:p>
        </p:txBody>
      </p:sp>
    </p:spTree>
    <p:extLst>
      <p:ext uri="{BB962C8B-B14F-4D97-AF65-F5344CB8AC3E}">
        <p14:creationId xmlns:p14="http://schemas.microsoft.com/office/powerpoint/2010/main" val="3490501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B583AB-ACBE-0A4D-A783-E677E9C56EE7}"/>
              </a:ext>
            </a:extLst>
          </p:cNvPr>
          <p:cNvSpPr>
            <a:spLocks noGrp="1"/>
          </p:cNvSpPr>
          <p:nvPr>
            <p:ph type="title"/>
          </p:nvPr>
        </p:nvSpPr>
        <p:spPr>
          <a:xfrm>
            <a:off x="628650" y="537795"/>
            <a:ext cx="7886700" cy="341632"/>
          </a:xfrm>
        </p:spPr>
        <p:txBody>
          <a:bodyPr/>
          <a:lstStyle/>
          <a:p>
            <a:r>
              <a:rPr lang="fr-FR">
                <a:solidFill>
                  <a:srgbClr val="7B6A67"/>
                </a:solidFill>
              </a:rPr>
              <a:t>GROUP exercise</a:t>
            </a:r>
            <a:endParaRPr lang="fr-FR"/>
          </a:p>
        </p:txBody>
      </p:sp>
      <p:sp>
        <p:nvSpPr>
          <p:cNvPr id="4" name="Espace réservé du contenu 3">
            <a:extLst>
              <a:ext uri="{FF2B5EF4-FFF2-40B4-BE49-F238E27FC236}">
                <a16:creationId xmlns:a16="http://schemas.microsoft.com/office/drawing/2014/main" id="{B53FAC49-B86E-EF4C-ACA1-7CEDCCA1D6F7}"/>
              </a:ext>
            </a:extLst>
          </p:cNvPr>
          <p:cNvSpPr>
            <a:spLocks noGrp="1"/>
          </p:cNvSpPr>
          <p:nvPr>
            <p:ph idx="1"/>
          </p:nvPr>
        </p:nvSpPr>
        <p:spPr>
          <a:xfrm>
            <a:off x="628652" y="1369219"/>
            <a:ext cx="5578420" cy="3263504"/>
          </a:xfrm>
        </p:spPr>
        <p:txBody>
          <a:bodyPr>
            <a:normAutofit/>
          </a:bodyPr>
          <a:lstStyle/>
          <a:p>
            <a:pPr marL="0" indent="0">
              <a:spcAft>
                <a:spcPts val="600"/>
              </a:spcAft>
              <a:buNone/>
            </a:pPr>
            <a:r>
              <a:rPr lang="en-GB" b="1" dirty="0">
                <a:solidFill>
                  <a:srgbClr val="204669"/>
                </a:solidFill>
                <a:latin typeface="Open Sans" panose="020B0606030504020204" pitchFamily="34" charset="0"/>
                <a:ea typeface="Open Sans" panose="020B0606030504020204" pitchFamily="34" charset="0"/>
                <a:cs typeface="Open Sans" panose="020B0606030504020204" pitchFamily="34" charset="0"/>
              </a:rPr>
              <a:t>What recommendations could you make that give a starting point for further discussion?</a:t>
            </a:r>
          </a:p>
          <a:p>
            <a:pPr marL="0" indent="0">
              <a:spcAft>
                <a:spcPts val="600"/>
              </a:spcAft>
              <a:buNone/>
            </a:pPr>
            <a:endParaRPr lang="en-GB" b="1" dirty="0">
              <a:solidFill>
                <a:srgbClr val="204669"/>
              </a:solidFill>
              <a:latin typeface="Open Sans" panose="020B0606030504020204" pitchFamily="34" charset="0"/>
              <a:ea typeface="Open Sans" panose="020B0606030504020204" pitchFamily="34" charset="0"/>
              <a:cs typeface="Open Sans" panose="020B0606030504020204" pitchFamily="34" charset="0"/>
            </a:endParaRPr>
          </a:p>
          <a:p>
            <a:pPr marL="0" indent="0">
              <a:spcBef>
                <a:spcPts val="0"/>
              </a:spcBef>
              <a:buNone/>
            </a:pPr>
            <a:r>
              <a:rPr lang="en-GB" b="1" u="sng" dirty="0">
                <a:solidFill>
                  <a:srgbClr val="7B6A67"/>
                </a:solidFill>
                <a:latin typeface="Open Sans Semibold" panose="020B0606030504020204" pitchFamily="34" charset="0"/>
                <a:ea typeface="Open Sans Semibold" panose="020B0606030504020204" pitchFamily="34" charset="0"/>
                <a:cs typeface="Open Sans Semibold" panose="020B0606030504020204" pitchFamily="34" charset="0"/>
              </a:rPr>
              <a:t>Finding 1: </a:t>
            </a:r>
          </a:p>
          <a:p>
            <a:pPr marL="0" indent="0">
              <a:spcBef>
                <a:spcPts val="0"/>
              </a:spcBef>
              <a:buNone/>
            </a:pPr>
            <a:r>
              <a:rPr lang="en-GB" dirty="0"/>
              <a:t>Frustration about unanswered demands for hand washing stations and soap​.</a:t>
            </a:r>
          </a:p>
          <a:p>
            <a:pPr marL="0" indent="0">
              <a:spcBef>
                <a:spcPts val="0"/>
              </a:spcBef>
              <a:spcAft>
                <a:spcPts val="600"/>
              </a:spcAft>
              <a:buNone/>
            </a:pPr>
            <a:r>
              <a:rPr lang="en-GB" dirty="0"/>
              <a:t>Make a recommendation to address. Phrase as a question. </a:t>
            </a:r>
          </a:p>
          <a:p>
            <a:pPr marL="0" indent="0">
              <a:spcBef>
                <a:spcPts val="0"/>
              </a:spcBef>
              <a:buNone/>
            </a:pPr>
            <a:r>
              <a:rPr lang="en-GB" b="1" u="sng" dirty="0">
                <a:solidFill>
                  <a:srgbClr val="7B6A67"/>
                </a:solidFill>
                <a:latin typeface="Open Sans Semibold" panose="020B0606030504020204" pitchFamily="34" charset="0"/>
                <a:ea typeface="Open Sans Semibold" panose="020B0606030504020204" pitchFamily="34" charset="0"/>
                <a:cs typeface="Open Sans Semibold" panose="020B0606030504020204" pitchFamily="34" charset="0"/>
              </a:rPr>
              <a:t>Finding 2: </a:t>
            </a:r>
          </a:p>
          <a:p>
            <a:pPr marL="0" indent="0">
              <a:spcBef>
                <a:spcPts val="0"/>
              </a:spcBef>
              <a:buNone/>
            </a:pPr>
            <a:r>
              <a:rPr lang="en-GB" dirty="0"/>
              <a:t>There seems to be confusion and discontent with the current ring vaccination strategy.</a:t>
            </a:r>
          </a:p>
          <a:p>
            <a:pPr marL="0" indent="0">
              <a:spcBef>
                <a:spcPts val="0"/>
              </a:spcBef>
              <a:spcAft>
                <a:spcPts val="600"/>
              </a:spcAft>
              <a:buNone/>
            </a:pPr>
            <a:r>
              <a:rPr lang="en-GB" dirty="0"/>
              <a:t>Make a recommendation to address. Phrase as a question. </a:t>
            </a:r>
          </a:p>
          <a:p>
            <a:pPr marL="0" indent="0">
              <a:spcBef>
                <a:spcPts val="0"/>
              </a:spcBef>
              <a:buNone/>
            </a:pPr>
            <a:r>
              <a:rPr lang="en-GB" b="1" u="sng" dirty="0">
                <a:solidFill>
                  <a:srgbClr val="7B6A67"/>
                </a:solidFill>
                <a:latin typeface="Open Sans Semibold" panose="020B0606030504020204" pitchFamily="34" charset="0"/>
                <a:ea typeface="Open Sans Semibold" panose="020B0606030504020204" pitchFamily="34" charset="0"/>
                <a:cs typeface="Open Sans Semibold" panose="020B0606030504020204" pitchFamily="34" charset="0"/>
              </a:rPr>
              <a:t>Finding 3: </a:t>
            </a:r>
          </a:p>
          <a:p>
            <a:pPr marL="0" indent="0">
              <a:spcBef>
                <a:spcPts val="0"/>
              </a:spcBef>
              <a:buNone/>
            </a:pPr>
            <a:r>
              <a:rPr lang="en-GB" dirty="0"/>
              <a:t>There are many questions about response strategies and tactics and their effectiveness, including why the response hasn’t changed or been adapted.</a:t>
            </a:r>
          </a:p>
          <a:p>
            <a:pPr marL="0" indent="0">
              <a:spcBef>
                <a:spcPts val="0"/>
              </a:spcBef>
              <a:buNone/>
            </a:pPr>
            <a:r>
              <a:rPr lang="en-GB" dirty="0"/>
              <a:t>Make a recommendation to address. Phrase as a question. </a:t>
            </a:r>
          </a:p>
          <a:p>
            <a:pPr marL="0" indent="0">
              <a:buNone/>
            </a:pPr>
            <a:endParaRPr lang="en-GB" b="1"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GB" b="1"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8" name="Straight Connector 55">
            <a:extLst>
              <a:ext uri="{FF2B5EF4-FFF2-40B4-BE49-F238E27FC236}">
                <a16:creationId xmlns:a16="http://schemas.microsoft.com/office/drawing/2014/main" id="{848C10C1-0188-7240-8869-D5D1B643229B}"/>
              </a:ext>
            </a:extLst>
          </p:cNvPr>
          <p:cNvCxnSpPr/>
          <p:nvPr/>
        </p:nvCxnSpPr>
        <p:spPr>
          <a:xfrm>
            <a:off x="648261" y="907368"/>
            <a:ext cx="444000" cy="0"/>
          </a:xfrm>
          <a:prstGeom prst="line">
            <a:avLst/>
          </a:prstGeom>
          <a:ln w="28575">
            <a:solidFill>
              <a:srgbClr val="7B6A67"/>
            </a:solidFill>
          </a:ln>
        </p:spPr>
        <p:style>
          <a:lnRef idx="1">
            <a:schemeClr val="accent1"/>
          </a:lnRef>
          <a:fillRef idx="0">
            <a:schemeClr val="accent1"/>
          </a:fillRef>
          <a:effectRef idx="0">
            <a:schemeClr val="accent1"/>
          </a:effectRef>
          <a:fontRef idx="minor">
            <a:schemeClr val="tx1"/>
          </a:fontRef>
        </p:style>
      </p:cxnSp>
      <p:grpSp>
        <p:nvGrpSpPr>
          <p:cNvPr id="12" name="Groupe 11">
            <a:extLst>
              <a:ext uri="{FF2B5EF4-FFF2-40B4-BE49-F238E27FC236}">
                <a16:creationId xmlns:a16="http://schemas.microsoft.com/office/drawing/2014/main" id="{1AE5CAA6-709A-2C4C-A7F1-266B7B5CF94A}"/>
              </a:ext>
            </a:extLst>
          </p:cNvPr>
          <p:cNvGrpSpPr/>
          <p:nvPr/>
        </p:nvGrpSpPr>
        <p:grpSpPr>
          <a:xfrm>
            <a:off x="7104744" y="367818"/>
            <a:ext cx="1582788" cy="1582788"/>
            <a:chOff x="7103356" y="367818"/>
            <a:chExt cx="1584176" cy="1584176"/>
          </a:xfrm>
        </p:grpSpPr>
        <p:sp>
          <p:nvSpPr>
            <p:cNvPr id="13" name="Ellipse 12">
              <a:extLst>
                <a:ext uri="{FF2B5EF4-FFF2-40B4-BE49-F238E27FC236}">
                  <a16:creationId xmlns:a16="http://schemas.microsoft.com/office/drawing/2014/main" id="{D7606BB9-B442-0345-8890-36816E81E033}"/>
                </a:ext>
              </a:extLst>
            </p:cNvPr>
            <p:cNvSpPr/>
            <p:nvPr/>
          </p:nvSpPr>
          <p:spPr>
            <a:xfrm>
              <a:off x="7103356" y="367818"/>
              <a:ext cx="1584176" cy="1584176"/>
            </a:xfrm>
            <a:prstGeom prst="ellipse">
              <a:avLst/>
            </a:prstGeom>
            <a:solidFill>
              <a:srgbClr val="7B6A67">
                <a:alpha val="10000"/>
              </a:srgbClr>
            </a:solidFill>
            <a:ln w="6350">
              <a:solidFill>
                <a:srgbClr val="7B6A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7B6A67"/>
                </a:solidFill>
              </a:endParaRPr>
            </a:p>
          </p:txBody>
        </p:sp>
        <p:pic>
          <p:nvPicPr>
            <p:cNvPr id="14" name="Image 13">
              <a:extLst>
                <a:ext uri="{FF2B5EF4-FFF2-40B4-BE49-F238E27FC236}">
                  <a16:creationId xmlns:a16="http://schemas.microsoft.com/office/drawing/2014/main" id="{EBCE0B7D-1147-F844-A55F-599767DC513C}"/>
                </a:ext>
              </a:extLst>
            </p:cNvPr>
            <p:cNvPicPr>
              <a:picLocks noChangeAspect="1"/>
            </p:cNvPicPr>
            <p:nvPr/>
          </p:nvPicPr>
          <p:blipFill>
            <a:blip r:embed="rId3"/>
            <a:stretch>
              <a:fillRect/>
            </a:stretch>
          </p:blipFill>
          <p:spPr>
            <a:xfrm>
              <a:off x="7474546" y="699542"/>
              <a:ext cx="841796" cy="928134"/>
            </a:xfrm>
            <a:prstGeom prst="rect">
              <a:avLst/>
            </a:prstGeom>
          </p:spPr>
        </p:pic>
      </p:grpSp>
    </p:spTree>
    <p:extLst>
      <p:ext uri="{BB962C8B-B14F-4D97-AF65-F5344CB8AC3E}">
        <p14:creationId xmlns:p14="http://schemas.microsoft.com/office/powerpoint/2010/main" val="2532874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E12429-B44C-E448-B4A7-AC7FCB8DE103}"/>
              </a:ext>
            </a:extLst>
          </p:cNvPr>
          <p:cNvSpPr>
            <a:spLocks noGrp="1"/>
          </p:cNvSpPr>
          <p:nvPr>
            <p:ph type="title"/>
          </p:nvPr>
        </p:nvSpPr>
        <p:spPr>
          <a:xfrm>
            <a:off x="628650" y="537795"/>
            <a:ext cx="7886700" cy="840230"/>
          </a:xfrm>
        </p:spPr>
        <p:txBody>
          <a:bodyPr/>
          <a:lstStyle/>
          <a:p>
            <a:r>
              <a:rPr lang="fr-FR" dirty="0"/>
              <a:t>STAGE 4: Sharing and </a:t>
            </a:r>
            <a:r>
              <a:rPr lang="fr-FR" dirty="0" err="1"/>
              <a:t>Taking</a:t>
            </a:r>
            <a:r>
              <a:rPr lang="fr-FR" dirty="0"/>
              <a:t> Action</a:t>
            </a:r>
            <a:br>
              <a:rPr lang="fr-FR" dirty="0"/>
            </a:br>
            <a:br>
              <a:rPr lang="fr-FR" dirty="0"/>
            </a:br>
            <a:endParaRPr lang="fr-FR" dirty="0"/>
          </a:p>
        </p:txBody>
      </p:sp>
      <p:sp>
        <p:nvSpPr>
          <p:cNvPr id="3" name="Espace réservé du contenu 2">
            <a:extLst>
              <a:ext uri="{FF2B5EF4-FFF2-40B4-BE49-F238E27FC236}">
                <a16:creationId xmlns:a16="http://schemas.microsoft.com/office/drawing/2014/main" id="{A8BC4A2E-FC43-2544-B117-BD71231BFF25}"/>
              </a:ext>
            </a:extLst>
          </p:cNvPr>
          <p:cNvSpPr>
            <a:spLocks noGrp="1"/>
          </p:cNvSpPr>
          <p:nvPr>
            <p:ph idx="1"/>
          </p:nvPr>
        </p:nvSpPr>
        <p:spPr/>
        <p:txBody>
          <a:bodyPr/>
          <a:lstStyle/>
          <a:p>
            <a:pPr marL="0" indent="0">
              <a:buNone/>
            </a:pPr>
            <a:r>
              <a:rPr lang="en-GB" b="1" dirty="0">
                <a:solidFill>
                  <a:srgbClr val="204669"/>
                </a:solidFill>
                <a:latin typeface="Montserrat SemiBold" pitchFamily="2" charset="77"/>
              </a:rPr>
              <a:t>1. Share feedback in appropriate formats</a:t>
            </a:r>
          </a:p>
          <a:p>
            <a:pPr marL="271463" indent="-165100"/>
            <a:r>
              <a:rPr lang="fr-FR" dirty="0"/>
              <a:t>In addition to sharing </a:t>
            </a:r>
            <a:r>
              <a:rPr lang="fr-FR" dirty="0" err="1"/>
              <a:t>with</a:t>
            </a:r>
            <a:r>
              <a:rPr lang="fr-FR" dirty="0"/>
              <a:t> </a:t>
            </a:r>
            <a:r>
              <a:rPr lang="fr-FR" dirty="0" err="1"/>
              <a:t>your</a:t>
            </a:r>
            <a:r>
              <a:rPr lang="fr-FR" dirty="0"/>
              <a:t> stakeholders, </a:t>
            </a:r>
            <a:r>
              <a:rPr lang="fr-FR" dirty="0" err="1"/>
              <a:t>consider</a:t>
            </a:r>
            <a:r>
              <a:rPr lang="fr-FR" dirty="0"/>
              <a:t> </a:t>
            </a:r>
            <a:r>
              <a:rPr lang="fr-FR" dirty="0" err="1"/>
              <a:t>uploading</a:t>
            </a:r>
            <a:r>
              <a:rPr lang="fr-FR" dirty="0"/>
              <a:t> onto platforms</a:t>
            </a:r>
          </a:p>
          <a:p>
            <a:pPr marL="271463" indent="-165100"/>
            <a:r>
              <a:rPr lang="fr-FR" dirty="0" err="1"/>
              <a:t>Ensure</a:t>
            </a:r>
            <a:r>
              <a:rPr lang="fr-FR" dirty="0"/>
              <a:t> </a:t>
            </a:r>
            <a:r>
              <a:rPr lang="fr-FR" dirty="0" err="1"/>
              <a:t>that</a:t>
            </a:r>
            <a:r>
              <a:rPr lang="fr-FR" dirty="0"/>
              <a:t> </a:t>
            </a:r>
            <a:r>
              <a:rPr lang="fr-FR" dirty="0" err="1"/>
              <a:t>confidentiality</a:t>
            </a:r>
            <a:r>
              <a:rPr lang="fr-FR" dirty="0"/>
              <a:t> and </a:t>
            </a:r>
            <a:r>
              <a:rPr lang="fr-FR" dirty="0" err="1"/>
              <a:t>anonymity</a:t>
            </a:r>
            <a:r>
              <a:rPr lang="fr-FR" dirty="0"/>
              <a:t> are </a:t>
            </a:r>
            <a:r>
              <a:rPr lang="fr-FR" dirty="0" err="1"/>
              <a:t>protected</a:t>
            </a:r>
            <a:r>
              <a:rPr lang="fr-FR" dirty="0"/>
              <a:t> </a:t>
            </a:r>
            <a:r>
              <a:rPr lang="fr-FR" dirty="0" err="1"/>
              <a:t>when</a:t>
            </a:r>
            <a:r>
              <a:rPr lang="fr-FR" dirty="0"/>
              <a:t> sharing </a:t>
            </a:r>
            <a:r>
              <a:rPr lang="fr-FR" dirty="0" err="1"/>
              <a:t>findings</a:t>
            </a:r>
            <a:endParaRPr lang="fr-FR" dirty="0"/>
          </a:p>
          <a:p>
            <a:pPr marL="271463" indent="-165100"/>
            <a:r>
              <a:rPr lang="fr-FR" dirty="0"/>
              <a:t>Be transparent about the </a:t>
            </a:r>
            <a:r>
              <a:rPr lang="fr-FR" dirty="0" err="1"/>
              <a:t>methods</a:t>
            </a:r>
            <a:r>
              <a:rPr lang="fr-FR" dirty="0"/>
              <a:t> </a:t>
            </a:r>
            <a:r>
              <a:rPr lang="fr-FR" dirty="0" err="1"/>
              <a:t>you</a:t>
            </a:r>
            <a:r>
              <a:rPr lang="fr-FR" dirty="0"/>
              <a:t> </a:t>
            </a:r>
            <a:r>
              <a:rPr lang="fr-FR" dirty="0" err="1"/>
              <a:t>used</a:t>
            </a:r>
            <a:r>
              <a:rPr lang="fr-FR" dirty="0"/>
              <a:t> to </a:t>
            </a:r>
            <a:r>
              <a:rPr lang="fr-FR" dirty="0" err="1"/>
              <a:t>collect</a:t>
            </a:r>
            <a:r>
              <a:rPr lang="fr-FR" dirty="0"/>
              <a:t> and analyse feedback </a:t>
            </a:r>
          </a:p>
          <a:p>
            <a:endParaRPr lang="fr-FR" dirty="0"/>
          </a:p>
        </p:txBody>
      </p:sp>
    </p:spTree>
    <p:extLst>
      <p:ext uri="{BB962C8B-B14F-4D97-AF65-F5344CB8AC3E}">
        <p14:creationId xmlns:p14="http://schemas.microsoft.com/office/powerpoint/2010/main" val="1533667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DBEDC9-973A-3746-BEF7-A773995F3828}"/>
              </a:ext>
            </a:extLst>
          </p:cNvPr>
          <p:cNvSpPr>
            <a:spLocks noGrp="1"/>
          </p:cNvSpPr>
          <p:nvPr>
            <p:ph type="title"/>
          </p:nvPr>
        </p:nvSpPr>
        <p:spPr>
          <a:xfrm>
            <a:off x="628650" y="537795"/>
            <a:ext cx="7886700" cy="840230"/>
          </a:xfrm>
        </p:spPr>
        <p:txBody>
          <a:bodyPr/>
          <a:lstStyle/>
          <a:p>
            <a:r>
              <a:rPr lang="fr-FR" dirty="0"/>
              <a:t>STAGE 4: Sharing and </a:t>
            </a:r>
            <a:r>
              <a:rPr lang="fr-FR" dirty="0" err="1"/>
              <a:t>Taking</a:t>
            </a:r>
            <a:r>
              <a:rPr lang="fr-FR" dirty="0"/>
              <a:t> Action</a:t>
            </a:r>
            <a:br>
              <a:rPr lang="fr-FR" dirty="0"/>
            </a:br>
            <a:br>
              <a:rPr lang="fr-FR" dirty="0"/>
            </a:br>
            <a:endParaRPr lang="fr-FR" dirty="0"/>
          </a:p>
        </p:txBody>
      </p:sp>
      <p:sp>
        <p:nvSpPr>
          <p:cNvPr id="3" name="Espace réservé du contenu 2">
            <a:extLst>
              <a:ext uri="{FF2B5EF4-FFF2-40B4-BE49-F238E27FC236}">
                <a16:creationId xmlns:a16="http://schemas.microsoft.com/office/drawing/2014/main" id="{493FE486-EC6B-6D4E-B0FD-88E461C3B5A2}"/>
              </a:ext>
            </a:extLst>
          </p:cNvPr>
          <p:cNvSpPr>
            <a:spLocks noGrp="1"/>
          </p:cNvSpPr>
          <p:nvPr>
            <p:ph idx="1"/>
          </p:nvPr>
        </p:nvSpPr>
        <p:spPr>
          <a:xfrm>
            <a:off x="628650" y="1369219"/>
            <a:ext cx="5433750" cy="3263504"/>
          </a:xfrm>
        </p:spPr>
        <p:txBody>
          <a:bodyPr/>
          <a:lstStyle/>
          <a:p>
            <a:pPr marL="0" indent="0">
              <a:buNone/>
            </a:pPr>
            <a:r>
              <a:rPr lang="fr-FR" b="1" dirty="0">
                <a:solidFill>
                  <a:srgbClr val="204669"/>
                </a:solidFill>
                <a:latin typeface="Open Sans" panose="020B0606030504020204" pitchFamily="34" charset="0"/>
                <a:ea typeface="Open Sans" panose="020B0606030504020204" pitchFamily="34" charset="0"/>
                <a:cs typeface="Open Sans" panose="020B0606030504020204" pitchFamily="34" charset="0"/>
              </a:rPr>
              <a:t>2. </a:t>
            </a:r>
            <a:r>
              <a:rPr lang="en-US" b="1" dirty="0">
                <a:solidFill>
                  <a:srgbClr val="204669"/>
                </a:solidFill>
                <a:latin typeface="Open Sans" panose="020B0606030504020204" pitchFamily="34" charset="0"/>
                <a:ea typeface="Open Sans" panose="020B0606030504020204" pitchFamily="34" charset="0"/>
                <a:cs typeface="Open Sans" panose="020B0606030504020204" pitchFamily="34" charset="0"/>
              </a:rPr>
              <a:t>Discuss the feedback with the relevant stakeholders</a:t>
            </a:r>
          </a:p>
          <a:p>
            <a:pPr marL="0" indent="0">
              <a:buNone/>
            </a:pPr>
            <a:r>
              <a:rPr lang="fr-FR" dirty="0" err="1"/>
              <a:t>What</a:t>
            </a:r>
            <a:r>
              <a:rPr lang="fr-FR" dirty="0"/>
              <a:t> </a:t>
            </a:r>
            <a:r>
              <a:rPr lang="fr-FR" dirty="0" err="1"/>
              <a:t>could</a:t>
            </a:r>
            <a:r>
              <a:rPr lang="fr-FR" dirty="0"/>
              <a:t> </a:t>
            </a:r>
            <a:r>
              <a:rPr lang="fr-FR" dirty="0" err="1"/>
              <a:t>be</a:t>
            </a:r>
            <a:r>
              <a:rPr lang="fr-FR" dirty="0"/>
              <a:t> </a:t>
            </a:r>
            <a:r>
              <a:rPr lang="fr-FR" dirty="0" err="1"/>
              <a:t>some</a:t>
            </a:r>
            <a:r>
              <a:rPr lang="fr-FR" dirty="0"/>
              <a:t> “</a:t>
            </a:r>
            <a:r>
              <a:rPr lang="fr-FR" dirty="0" err="1"/>
              <a:t>windows</a:t>
            </a:r>
            <a:r>
              <a:rPr lang="fr-FR" dirty="0"/>
              <a:t> of </a:t>
            </a:r>
            <a:r>
              <a:rPr lang="fr-FR" dirty="0" err="1"/>
              <a:t>opportunity</a:t>
            </a:r>
            <a:r>
              <a:rPr lang="fr-FR" dirty="0"/>
              <a:t>” to </a:t>
            </a:r>
            <a:r>
              <a:rPr lang="fr-FR" dirty="0" err="1"/>
              <a:t>discuss</a:t>
            </a:r>
            <a:r>
              <a:rPr lang="fr-FR" dirty="0"/>
              <a:t> </a:t>
            </a:r>
            <a:r>
              <a:rPr lang="fr-FR" dirty="0" err="1"/>
              <a:t>community</a:t>
            </a:r>
            <a:r>
              <a:rPr lang="fr-FR" dirty="0"/>
              <a:t> feedback </a:t>
            </a:r>
            <a:r>
              <a:rPr lang="fr-FR" dirty="0" err="1"/>
              <a:t>findings</a:t>
            </a:r>
            <a:r>
              <a:rPr lang="fr-FR" dirty="0"/>
              <a:t> and engage in dialogue about actions to </a:t>
            </a:r>
            <a:r>
              <a:rPr lang="fr-FR" dirty="0" err="1"/>
              <a:t>take</a:t>
            </a:r>
            <a:r>
              <a:rPr lang="fr-FR" dirty="0"/>
              <a:t> in </a:t>
            </a:r>
            <a:r>
              <a:rPr lang="fr-FR" dirty="0" err="1"/>
              <a:t>response</a:t>
            </a:r>
            <a:r>
              <a:rPr lang="fr-FR" dirty="0"/>
              <a:t> to the feedback?</a:t>
            </a:r>
          </a:p>
          <a:p>
            <a:pPr marL="177800" indent="0">
              <a:buNone/>
            </a:pPr>
            <a:r>
              <a:rPr lang="fr-FR" dirty="0"/>
              <a:t>* “Windows of </a:t>
            </a:r>
            <a:r>
              <a:rPr lang="fr-FR" dirty="0" err="1"/>
              <a:t>opportunity</a:t>
            </a:r>
            <a:r>
              <a:rPr lang="fr-FR" dirty="0"/>
              <a:t>” are </a:t>
            </a:r>
            <a:r>
              <a:rPr lang="fr-FR" dirty="0" err="1"/>
              <a:t>circumstances</a:t>
            </a:r>
            <a:r>
              <a:rPr lang="fr-FR" dirty="0"/>
              <a:t> </a:t>
            </a:r>
            <a:r>
              <a:rPr lang="fr-FR" dirty="0" err="1"/>
              <a:t>when</a:t>
            </a:r>
            <a:r>
              <a:rPr lang="fr-FR" dirty="0"/>
              <a:t> the time, place, </a:t>
            </a:r>
            <a:r>
              <a:rPr lang="fr-FR" dirty="0" err="1"/>
              <a:t>mood</a:t>
            </a:r>
            <a:r>
              <a:rPr lang="fr-FR" dirty="0"/>
              <a:t> and </a:t>
            </a:r>
            <a:r>
              <a:rPr lang="fr-FR" dirty="0" err="1"/>
              <a:t>mindset</a:t>
            </a:r>
            <a:r>
              <a:rPr lang="fr-FR" dirty="0"/>
              <a:t> are set up to </a:t>
            </a:r>
            <a:r>
              <a:rPr lang="fr-FR" dirty="0" err="1"/>
              <a:t>meet</a:t>
            </a:r>
            <a:r>
              <a:rPr lang="fr-FR" dirty="0"/>
              <a:t> </a:t>
            </a:r>
            <a:r>
              <a:rPr lang="fr-FR" dirty="0" err="1"/>
              <a:t>your</a:t>
            </a:r>
            <a:r>
              <a:rPr lang="fr-FR" dirty="0"/>
              <a:t> </a:t>
            </a:r>
            <a:r>
              <a:rPr lang="fr-FR" dirty="0" err="1"/>
              <a:t>particular</a:t>
            </a:r>
            <a:r>
              <a:rPr lang="fr-FR" dirty="0"/>
              <a:t> goals (in </a:t>
            </a:r>
            <a:r>
              <a:rPr lang="fr-FR" dirty="0" err="1"/>
              <a:t>this</a:t>
            </a:r>
            <a:r>
              <a:rPr lang="fr-FR" dirty="0"/>
              <a:t> case, </a:t>
            </a:r>
            <a:r>
              <a:rPr lang="fr-FR" dirty="0" err="1"/>
              <a:t>successful</a:t>
            </a:r>
            <a:r>
              <a:rPr lang="fr-FR" dirty="0"/>
              <a:t> communication).</a:t>
            </a:r>
          </a:p>
        </p:txBody>
      </p:sp>
      <p:sp>
        <p:nvSpPr>
          <p:cNvPr id="4" name="Ellipse 3">
            <a:extLst>
              <a:ext uri="{FF2B5EF4-FFF2-40B4-BE49-F238E27FC236}">
                <a16:creationId xmlns:a16="http://schemas.microsoft.com/office/drawing/2014/main" id="{2E0E22BB-EE29-0C4F-A266-575888E20E0C}"/>
              </a:ext>
            </a:extLst>
          </p:cNvPr>
          <p:cNvSpPr/>
          <p:nvPr/>
        </p:nvSpPr>
        <p:spPr>
          <a:xfrm>
            <a:off x="7103356" y="367818"/>
            <a:ext cx="1584176" cy="1584176"/>
          </a:xfrm>
          <a:prstGeom prst="ellipse">
            <a:avLst/>
          </a:prstGeom>
          <a:solidFill>
            <a:srgbClr val="204669">
              <a:alpha val="10000"/>
            </a:srgbClr>
          </a:solidFill>
          <a:ln w="6350">
            <a:solidFill>
              <a:srgbClr val="2046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678C32D7-255C-D141-B96D-434850D316B0}"/>
              </a:ext>
            </a:extLst>
          </p:cNvPr>
          <p:cNvPicPr>
            <a:picLocks noChangeAspect="1"/>
          </p:cNvPicPr>
          <p:nvPr/>
        </p:nvPicPr>
        <p:blipFill>
          <a:blip r:embed="rId3"/>
          <a:stretch>
            <a:fillRect/>
          </a:stretch>
        </p:blipFill>
        <p:spPr>
          <a:xfrm>
            <a:off x="7456626" y="627534"/>
            <a:ext cx="807638" cy="1093266"/>
          </a:xfrm>
          <a:prstGeom prst="rect">
            <a:avLst/>
          </a:prstGeom>
        </p:spPr>
      </p:pic>
    </p:spTree>
    <p:extLst>
      <p:ext uri="{BB962C8B-B14F-4D97-AF65-F5344CB8AC3E}">
        <p14:creationId xmlns:p14="http://schemas.microsoft.com/office/powerpoint/2010/main" val="18545055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DBEDC9-973A-3746-BEF7-A773995F3828}"/>
              </a:ext>
            </a:extLst>
          </p:cNvPr>
          <p:cNvSpPr>
            <a:spLocks noGrp="1"/>
          </p:cNvSpPr>
          <p:nvPr>
            <p:ph type="title"/>
          </p:nvPr>
        </p:nvSpPr>
        <p:spPr>
          <a:xfrm>
            <a:off x="628650" y="537795"/>
            <a:ext cx="7886700" cy="590931"/>
          </a:xfrm>
        </p:spPr>
        <p:txBody>
          <a:bodyPr/>
          <a:lstStyle/>
          <a:p>
            <a:r>
              <a:rPr lang="fr-FR" dirty="0"/>
              <a:t>STAGE 4: Sharing and </a:t>
            </a:r>
            <a:r>
              <a:rPr lang="fr-FR" dirty="0" err="1"/>
              <a:t>Taking</a:t>
            </a:r>
            <a:r>
              <a:rPr lang="fr-FR" dirty="0"/>
              <a:t> Action</a:t>
            </a:r>
            <a:br>
              <a:rPr lang="fr-FR" dirty="0"/>
            </a:br>
            <a:endParaRPr lang="fr-FR" dirty="0"/>
          </a:p>
        </p:txBody>
      </p:sp>
      <p:sp>
        <p:nvSpPr>
          <p:cNvPr id="3" name="Espace réservé du contenu 2">
            <a:extLst>
              <a:ext uri="{FF2B5EF4-FFF2-40B4-BE49-F238E27FC236}">
                <a16:creationId xmlns:a16="http://schemas.microsoft.com/office/drawing/2014/main" id="{493FE486-EC6B-6D4E-B0FD-88E461C3B5A2}"/>
              </a:ext>
            </a:extLst>
          </p:cNvPr>
          <p:cNvSpPr>
            <a:spLocks noGrp="1"/>
          </p:cNvSpPr>
          <p:nvPr>
            <p:ph idx="1"/>
          </p:nvPr>
        </p:nvSpPr>
        <p:spPr>
          <a:xfrm>
            <a:off x="628650" y="1369219"/>
            <a:ext cx="5246550" cy="3263504"/>
          </a:xfrm>
        </p:spPr>
        <p:txBody>
          <a:bodyPr/>
          <a:lstStyle/>
          <a:p>
            <a:pPr marL="0" indent="0" fontAlgn="base">
              <a:buNone/>
            </a:pPr>
            <a:r>
              <a:rPr lang="en-GB" b="1" dirty="0">
                <a:solidFill>
                  <a:srgbClr val="204669"/>
                </a:solidFill>
                <a:latin typeface="Open Sans" panose="020B0606030504020204" pitchFamily="34" charset="0"/>
                <a:ea typeface="Open Sans" panose="020B0606030504020204" pitchFamily="34" charset="0"/>
                <a:cs typeface="Open Sans" panose="020B0606030504020204" pitchFamily="34" charset="0"/>
              </a:rPr>
              <a:t>3. Take action</a:t>
            </a:r>
          </a:p>
          <a:p>
            <a:pPr marL="0" indent="0">
              <a:buNone/>
            </a:pPr>
            <a:r>
              <a:rPr lang="en-US" dirty="0"/>
              <a:t>When you are having dialogue with the community and your team, ask yourselves the following questions to help you decide how take action:</a:t>
            </a:r>
          </a:p>
          <a:p>
            <a:pPr marL="314325" lvl="0" indent="-136525"/>
            <a:r>
              <a:rPr lang="en-GB" dirty="0"/>
              <a:t>Which topic do we need to address?</a:t>
            </a:r>
            <a:endParaRPr lang="en-US" dirty="0"/>
          </a:p>
          <a:p>
            <a:pPr marL="314325" lvl="0" indent="-136525"/>
            <a:r>
              <a:rPr lang="en-GB" dirty="0"/>
              <a:t>What kind of action needs to be taken?</a:t>
            </a:r>
            <a:endParaRPr lang="en-US" dirty="0"/>
          </a:p>
          <a:p>
            <a:pPr marL="314325" lvl="0" indent="-136525"/>
            <a:r>
              <a:rPr lang="en-GB" dirty="0"/>
              <a:t>Who needs to take responsibility for the action(s)?</a:t>
            </a:r>
            <a:endParaRPr lang="en-US" dirty="0"/>
          </a:p>
          <a:p>
            <a:pPr marL="314325" lvl="0" indent="-136525"/>
            <a:r>
              <a:rPr lang="en-GB" dirty="0"/>
              <a:t>Have those who should act agreed to take action?</a:t>
            </a:r>
            <a:endParaRPr lang="en-US" dirty="0"/>
          </a:p>
          <a:p>
            <a:pPr marL="314325" lvl="0" indent="-136525"/>
            <a:r>
              <a:rPr lang="en-GB" dirty="0"/>
              <a:t>Is there something that can be done to learn from the feedback for the future?</a:t>
            </a:r>
            <a:endParaRPr lang="en-US" dirty="0"/>
          </a:p>
        </p:txBody>
      </p:sp>
    </p:spTree>
    <p:extLst>
      <p:ext uri="{BB962C8B-B14F-4D97-AF65-F5344CB8AC3E}">
        <p14:creationId xmlns:p14="http://schemas.microsoft.com/office/powerpoint/2010/main" val="232091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542F09-33D9-1F4E-9FB8-47778B6A4BB2}"/>
              </a:ext>
            </a:extLst>
          </p:cNvPr>
          <p:cNvSpPr>
            <a:spLocks noGrp="1"/>
          </p:cNvSpPr>
          <p:nvPr>
            <p:ph type="title"/>
          </p:nvPr>
        </p:nvSpPr>
        <p:spPr>
          <a:xfrm>
            <a:off x="628650" y="537795"/>
            <a:ext cx="7886700" cy="424732"/>
          </a:xfrm>
        </p:spPr>
        <p:txBody>
          <a:bodyPr/>
          <a:lstStyle/>
          <a:p>
            <a:r>
              <a:rPr lang="fr-FR"/>
              <a:t>LEARNING OUTCOMES</a:t>
            </a:r>
          </a:p>
        </p:txBody>
      </p:sp>
      <p:sp>
        <p:nvSpPr>
          <p:cNvPr id="3" name="Espace réservé du contenu 2">
            <a:extLst>
              <a:ext uri="{FF2B5EF4-FFF2-40B4-BE49-F238E27FC236}">
                <a16:creationId xmlns:a16="http://schemas.microsoft.com/office/drawing/2014/main" id="{0A1F27E5-375B-8442-A4DC-9FCE040E43F0}"/>
              </a:ext>
            </a:extLst>
          </p:cNvPr>
          <p:cNvSpPr>
            <a:spLocks noGrp="1"/>
          </p:cNvSpPr>
          <p:nvPr>
            <p:ph idx="1"/>
          </p:nvPr>
        </p:nvSpPr>
        <p:spPr>
          <a:xfrm>
            <a:off x="628650" y="1369219"/>
            <a:ext cx="5202523" cy="3263504"/>
          </a:xfrm>
        </p:spPr>
        <p:txBody>
          <a:bodyPr/>
          <a:lstStyle/>
          <a:p>
            <a:pPr marL="177800" lvl="0"/>
            <a:r>
              <a:rPr lang="en-GB" dirty="0"/>
              <a:t>Become familiar with the uses and applications of more complex feedback systems and how they can be used for course correction of response action</a:t>
            </a:r>
          </a:p>
          <a:p>
            <a:pPr marL="177800" lvl="0"/>
            <a:r>
              <a:rPr lang="en-GB" dirty="0"/>
              <a:t>Become familiar with monitoring feedback systems and the concept of closing the loop</a:t>
            </a:r>
          </a:p>
          <a:p>
            <a:pPr marL="177800" lvl="0"/>
            <a:r>
              <a:rPr lang="en-GB" dirty="0"/>
              <a:t>Learn how to use a community feedback action tracker and logbook to follow up on actions taken</a:t>
            </a:r>
          </a:p>
          <a:p>
            <a:pPr marL="177800" lvl="0"/>
            <a:r>
              <a:rPr lang="en-GB" dirty="0"/>
              <a:t>Learn how to present feedback findings and make preliminary recommendations</a:t>
            </a:r>
          </a:p>
        </p:txBody>
      </p:sp>
    </p:spTree>
    <p:extLst>
      <p:ext uri="{BB962C8B-B14F-4D97-AF65-F5344CB8AC3E}">
        <p14:creationId xmlns:p14="http://schemas.microsoft.com/office/powerpoint/2010/main" val="10755396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4ACE93-9950-2A44-B60E-E465E3C5BA69}"/>
              </a:ext>
            </a:extLst>
          </p:cNvPr>
          <p:cNvSpPr>
            <a:spLocks noGrp="1"/>
          </p:cNvSpPr>
          <p:nvPr>
            <p:ph type="title"/>
          </p:nvPr>
        </p:nvSpPr>
        <p:spPr>
          <a:xfrm>
            <a:off x="628650" y="537795"/>
            <a:ext cx="7886700" cy="341632"/>
          </a:xfrm>
        </p:spPr>
        <p:txBody>
          <a:bodyPr/>
          <a:lstStyle/>
          <a:p>
            <a:r>
              <a:rPr lang="fr-FR" dirty="0"/>
              <a:t>STAGE 4: Sharing and </a:t>
            </a:r>
            <a:r>
              <a:rPr lang="fr-FR" dirty="0" err="1"/>
              <a:t>Taking</a:t>
            </a:r>
            <a:r>
              <a:rPr lang="fr-FR" dirty="0"/>
              <a:t> Action</a:t>
            </a:r>
          </a:p>
        </p:txBody>
      </p:sp>
      <p:sp>
        <p:nvSpPr>
          <p:cNvPr id="3" name="Espace réservé du contenu 2">
            <a:extLst>
              <a:ext uri="{FF2B5EF4-FFF2-40B4-BE49-F238E27FC236}">
                <a16:creationId xmlns:a16="http://schemas.microsoft.com/office/drawing/2014/main" id="{D52B88E5-F0AA-8D4B-914F-8A3320D3B8A7}"/>
              </a:ext>
            </a:extLst>
          </p:cNvPr>
          <p:cNvSpPr>
            <a:spLocks noGrp="1"/>
          </p:cNvSpPr>
          <p:nvPr>
            <p:ph idx="1"/>
          </p:nvPr>
        </p:nvSpPr>
        <p:spPr>
          <a:xfrm>
            <a:off x="628650" y="1369219"/>
            <a:ext cx="4368150" cy="3263504"/>
          </a:xfrm>
        </p:spPr>
        <p:txBody>
          <a:bodyPr/>
          <a:lstStyle/>
          <a:p>
            <a:pPr marL="0" indent="0">
              <a:buNone/>
            </a:pPr>
            <a:r>
              <a:rPr lang="fr-FR" b="1">
                <a:solidFill>
                  <a:srgbClr val="204669"/>
                </a:solidFill>
                <a:latin typeface="Open Sans" panose="020B0606030504020204" pitchFamily="34" charset="0"/>
                <a:ea typeface="Open Sans" panose="020B0606030504020204" pitchFamily="34" charset="0"/>
                <a:cs typeface="Open Sans" panose="020B0606030504020204" pitchFamily="34" charset="0"/>
              </a:rPr>
              <a:t>True or false? </a:t>
            </a:r>
          </a:p>
          <a:p>
            <a:pPr marL="0" indent="0">
              <a:buNone/>
            </a:pPr>
            <a:r>
              <a:rPr lang="fr-FR"/>
              <a:t>It is the responsibility of the teams managing a feedback mechanism to ensure the feedback leads to concrete action.</a:t>
            </a:r>
          </a:p>
          <a:p>
            <a:pPr marL="0" indent="0">
              <a:buNone/>
            </a:pPr>
            <a:endParaRPr lang="fr-FR"/>
          </a:p>
        </p:txBody>
      </p:sp>
    </p:spTree>
    <p:extLst>
      <p:ext uri="{BB962C8B-B14F-4D97-AF65-F5344CB8AC3E}">
        <p14:creationId xmlns:p14="http://schemas.microsoft.com/office/powerpoint/2010/main" val="892033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FA76DF-F74E-5B40-94EF-23531A429773}"/>
              </a:ext>
            </a:extLst>
          </p:cNvPr>
          <p:cNvSpPr>
            <a:spLocks noGrp="1"/>
          </p:cNvSpPr>
          <p:nvPr>
            <p:ph type="title"/>
          </p:nvPr>
        </p:nvSpPr>
        <p:spPr>
          <a:xfrm>
            <a:off x="628650" y="537795"/>
            <a:ext cx="7886700" cy="341632"/>
          </a:xfrm>
        </p:spPr>
        <p:txBody>
          <a:bodyPr/>
          <a:lstStyle/>
          <a:p>
            <a:r>
              <a:rPr lang="fr-FR" dirty="0"/>
              <a:t>STAGE 4: Sharing and </a:t>
            </a:r>
            <a:r>
              <a:rPr lang="fr-FR" dirty="0" err="1"/>
              <a:t>Taking</a:t>
            </a:r>
            <a:r>
              <a:rPr lang="fr-FR" dirty="0"/>
              <a:t> Action</a:t>
            </a:r>
          </a:p>
        </p:txBody>
      </p:sp>
      <p:sp>
        <p:nvSpPr>
          <p:cNvPr id="3" name="Espace réservé du contenu 2">
            <a:extLst>
              <a:ext uri="{FF2B5EF4-FFF2-40B4-BE49-F238E27FC236}">
                <a16:creationId xmlns:a16="http://schemas.microsoft.com/office/drawing/2014/main" id="{1B045937-94F4-694A-B2E4-30742428ACDE}"/>
              </a:ext>
            </a:extLst>
          </p:cNvPr>
          <p:cNvSpPr>
            <a:spLocks noGrp="1"/>
          </p:cNvSpPr>
          <p:nvPr>
            <p:ph idx="1"/>
          </p:nvPr>
        </p:nvSpPr>
        <p:spPr>
          <a:xfrm>
            <a:off x="628650" y="1369219"/>
            <a:ext cx="5563350" cy="3263504"/>
          </a:xfrm>
        </p:spPr>
        <p:txBody>
          <a:bodyPr/>
          <a:lstStyle/>
          <a:p>
            <a:pPr marL="0" indent="0">
              <a:buNone/>
            </a:pPr>
            <a:r>
              <a:rPr lang="fr-FR" b="1" dirty="0">
                <a:solidFill>
                  <a:srgbClr val="204669"/>
                </a:solidFill>
                <a:latin typeface="Open Sans" panose="020B0606030504020204" pitchFamily="34" charset="0"/>
                <a:ea typeface="Open Sans" panose="020B0606030504020204" pitchFamily="34" charset="0"/>
                <a:cs typeface="Open Sans" panose="020B0606030504020204" pitchFamily="34" charset="0"/>
              </a:rPr>
              <a:t>3. </a:t>
            </a:r>
            <a:r>
              <a:rPr lang="fr-FR" b="1" dirty="0" err="1">
                <a:solidFill>
                  <a:srgbClr val="204669"/>
                </a:solidFill>
                <a:latin typeface="Open Sans" panose="020B0606030504020204" pitchFamily="34" charset="0"/>
                <a:ea typeface="Open Sans" panose="020B0606030504020204" pitchFamily="34" charset="0"/>
                <a:cs typeface="Open Sans" panose="020B0606030504020204" pitchFamily="34" charset="0"/>
              </a:rPr>
              <a:t>Take</a:t>
            </a:r>
            <a:r>
              <a:rPr lang="fr-FR" b="1" dirty="0">
                <a:solidFill>
                  <a:srgbClr val="204669"/>
                </a:solidFill>
                <a:latin typeface="Open Sans" panose="020B0606030504020204" pitchFamily="34" charset="0"/>
                <a:ea typeface="Open Sans" panose="020B0606030504020204" pitchFamily="34" charset="0"/>
                <a:cs typeface="Open Sans" panose="020B0606030504020204" pitchFamily="34" charset="0"/>
              </a:rPr>
              <a:t> action</a:t>
            </a:r>
          </a:p>
          <a:p>
            <a:pPr marL="0" indent="0">
              <a:buNone/>
            </a:pPr>
            <a:r>
              <a:rPr lang="fr-FR" dirty="0"/>
              <a:t>Document </a:t>
            </a:r>
            <a:r>
              <a:rPr lang="fr-FR" dirty="0" err="1"/>
              <a:t>your</a:t>
            </a:r>
            <a:r>
              <a:rPr lang="fr-FR" dirty="0"/>
              <a:t> </a:t>
            </a:r>
            <a:r>
              <a:rPr lang="fr-FR" dirty="0" err="1"/>
              <a:t>decisions</a:t>
            </a:r>
            <a:r>
              <a:rPr lang="fr-FR" dirty="0"/>
              <a:t>, </a:t>
            </a:r>
            <a:r>
              <a:rPr lang="fr-FR" dirty="0" err="1"/>
              <a:t>recommendations</a:t>
            </a:r>
            <a:r>
              <a:rPr lang="fr-FR" dirty="0"/>
              <a:t> and actions </a:t>
            </a:r>
            <a:r>
              <a:rPr lang="fr-FR" dirty="0" err="1"/>
              <a:t>taken</a:t>
            </a:r>
            <a:r>
              <a:rPr lang="fr-FR" dirty="0"/>
              <a:t>:</a:t>
            </a:r>
          </a:p>
          <a:p>
            <a:pPr marL="271463" indent="-165100"/>
            <a:r>
              <a:rPr lang="fr-FR" dirty="0"/>
              <a:t>Use an action </a:t>
            </a:r>
            <a:r>
              <a:rPr lang="fr-FR" dirty="0" err="1"/>
              <a:t>tracker</a:t>
            </a:r>
            <a:r>
              <a:rPr lang="fr-FR" dirty="0"/>
              <a:t> or </a:t>
            </a:r>
            <a:r>
              <a:rPr lang="fr-FR" dirty="0" err="1"/>
              <a:t>your</a:t>
            </a:r>
            <a:r>
              <a:rPr lang="fr-FR" dirty="0"/>
              <a:t> </a:t>
            </a:r>
            <a:r>
              <a:rPr lang="fr-FR" dirty="0" err="1"/>
              <a:t>community</a:t>
            </a:r>
            <a:r>
              <a:rPr lang="fr-FR" dirty="0"/>
              <a:t> feedback </a:t>
            </a:r>
            <a:r>
              <a:rPr lang="fr-FR" dirty="0" err="1"/>
              <a:t>logbook</a:t>
            </a:r>
            <a:endParaRPr lang="fr-FR" dirty="0"/>
          </a:p>
          <a:p>
            <a:pPr marL="271463" indent="-165100"/>
            <a:r>
              <a:rPr lang="fr-FR" dirty="0" err="1"/>
              <a:t>Include</a:t>
            </a:r>
            <a:r>
              <a:rPr lang="fr-FR" dirty="0"/>
              <a:t> </a:t>
            </a:r>
            <a:r>
              <a:rPr lang="fr-FR" dirty="0" err="1"/>
              <a:t>this</a:t>
            </a:r>
            <a:r>
              <a:rPr lang="fr-FR" dirty="0"/>
              <a:t> documentation in </a:t>
            </a:r>
            <a:r>
              <a:rPr lang="fr-FR" dirty="0" err="1"/>
              <a:t>your</a:t>
            </a:r>
            <a:r>
              <a:rPr lang="fr-FR" dirty="0"/>
              <a:t> </a:t>
            </a:r>
            <a:r>
              <a:rPr lang="fr-FR" dirty="0" err="1"/>
              <a:t>broader</a:t>
            </a:r>
            <a:r>
              <a:rPr lang="fr-FR" dirty="0"/>
              <a:t> </a:t>
            </a:r>
            <a:r>
              <a:rPr lang="fr-FR" dirty="0" err="1"/>
              <a:t>operational</a:t>
            </a:r>
            <a:r>
              <a:rPr lang="fr-FR" dirty="0"/>
              <a:t> </a:t>
            </a:r>
            <a:r>
              <a:rPr lang="fr-FR" dirty="0" err="1"/>
              <a:t>reviews</a:t>
            </a:r>
            <a:r>
              <a:rPr lang="fr-FR" dirty="0"/>
              <a:t>, action plans and </a:t>
            </a:r>
            <a:r>
              <a:rPr lang="fr-FR" dirty="0" err="1"/>
              <a:t>evaluations</a:t>
            </a:r>
            <a:endParaRPr lang="fr-FR" dirty="0"/>
          </a:p>
          <a:p>
            <a:endParaRPr lang="fr-FR" dirty="0"/>
          </a:p>
        </p:txBody>
      </p:sp>
    </p:spTree>
    <p:extLst>
      <p:ext uri="{BB962C8B-B14F-4D97-AF65-F5344CB8AC3E}">
        <p14:creationId xmlns:p14="http://schemas.microsoft.com/office/powerpoint/2010/main" val="39270719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FE70B7-7DA1-9143-987B-018A6DA37016}"/>
              </a:ext>
            </a:extLst>
          </p:cNvPr>
          <p:cNvSpPr>
            <a:spLocks noGrp="1"/>
          </p:cNvSpPr>
          <p:nvPr>
            <p:ph type="title"/>
          </p:nvPr>
        </p:nvSpPr>
        <p:spPr>
          <a:xfrm>
            <a:off x="628650" y="537795"/>
            <a:ext cx="7886700" cy="341632"/>
          </a:xfrm>
        </p:spPr>
        <p:txBody>
          <a:bodyPr/>
          <a:lstStyle/>
          <a:p>
            <a:r>
              <a:rPr lang="fr-FR" dirty="0" err="1"/>
              <a:t>StAGE</a:t>
            </a:r>
            <a:r>
              <a:rPr lang="fr-FR" dirty="0"/>
              <a:t> 5: </a:t>
            </a:r>
            <a:r>
              <a:rPr lang="fr-FR" dirty="0" err="1"/>
              <a:t>Closing</a:t>
            </a:r>
            <a:r>
              <a:rPr lang="fr-FR" dirty="0"/>
              <a:t> the feedback </a:t>
            </a:r>
            <a:r>
              <a:rPr lang="fr-FR" dirty="0" err="1"/>
              <a:t>loop</a:t>
            </a:r>
            <a:r>
              <a:rPr lang="fr-FR" dirty="0"/>
              <a:t> </a:t>
            </a:r>
          </a:p>
        </p:txBody>
      </p:sp>
      <p:sp>
        <p:nvSpPr>
          <p:cNvPr id="3" name="Espace réservé du contenu 2">
            <a:extLst>
              <a:ext uri="{FF2B5EF4-FFF2-40B4-BE49-F238E27FC236}">
                <a16:creationId xmlns:a16="http://schemas.microsoft.com/office/drawing/2014/main" id="{35FC3435-98A3-7C41-AD73-2E7AF7D75872}"/>
              </a:ext>
            </a:extLst>
          </p:cNvPr>
          <p:cNvSpPr>
            <a:spLocks noGrp="1"/>
          </p:cNvSpPr>
          <p:nvPr>
            <p:ph idx="1"/>
          </p:nvPr>
        </p:nvSpPr>
        <p:spPr>
          <a:xfrm>
            <a:off x="628650" y="1369219"/>
            <a:ext cx="4648950" cy="3263504"/>
          </a:xfrm>
        </p:spPr>
        <p:txBody>
          <a:bodyPr/>
          <a:lstStyle/>
          <a:p>
            <a:pPr lvl="0"/>
            <a:r>
              <a:rPr lang="en-US" dirty="0"/>
              <a:t>Why is it important to close the loop in your community feedback mechanism?</a:t>
            </a:r>
          </a:p>
        </p:txBody>
      </p:sp>
    </p:spTree>
    <p:extLst>
      <p:ext uri="{BB962C8B-B14F-4D97-AF65-F5344CB8AC3E}">
        <p14:creationId xmlns:p14="http://schemas.microsoft.com/office/powerpoint/2010/main" val="25721367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EDD4B2-BEAA-3E4C-B69B-5E926AEA3B53}"/>
              </a:ext>
            </a:extLst>
          </p:cNvPr>
          <p:cNvSpPr>
            <a:spLocks noGrp="1"/>
          </p:cNvSpPr>
          <p:nvPr>
            <p:ph type="title"/>
          </p:nvPr>
        </p:nvSpPr>
        <p:spPr>
          <a:xfrm>
            <a:off x="628650" y="537795"/>
            <a:ext cx="7886700" cy="341632"/>
          </a:xfrm>
        </p:spPr>
        <p:txBody>
          <a:bodyPr/>
          <a:lstStyle/>
          <a:p>
            <a:r>
              <a:rPr lang="fr-FR" dirty="0" err="1"/>
              <a:t>StAGE</a:t>
            </a:r>
            <a:r>
              <a:rPr lang="fr-FR" dirty="0"/>
              <a:t> 5: </a:t>
            </a:r>
            <a:r>
              <a:rPr lang="fr-FR" dirty="0" err="1"/>
              <a:t>Closing</a:t>
            </a:r>
            <a:r>
              <a:rPr lang="fr-FR" dirty="0"/>
              <a:t> the feedback </a:t>
            </a:r>
            <a:r>
              <a:rPr lang="fr-FR" dirty="0" err="1"/>
              <a:t>loop</a:t>
            </a:r>
            <a:r>
              <a:rPr lang="fr-FR" dirty="0"/>
              <a:t> </a:t>
            </a:r>
          </a:p>
        </p:txBody>
      </p:sp>
      <p:sp>
        <p:nvSpPr>
          <p:cNvPr id="3" name="Espace réservé du contenu 2">
            <a:extLst>
              <a:ext uri="{FF2B5EF4-FFF2-40B4-BE49-F238E27FC236}">
                <a16:creationId xmlns:a16="http://schemas.microsoft.com/office/drawing/2014/main" id="{660FEAD1-BC70-1948-AE32-5589CA7C6B1F}"/>
              </a:ext>
            </a:extLst>
          </p:cNvPr>
          <p:cNvSpPr>
            <a:spLocks noGrp="1"/>
          </p:cNvSpPr>
          <p:nvPr>
            <p:ph idx="1"/>
          </p:nvPr>
        </p:nvSpPr>
        <p:spPr/>
        <p:txBody>
          <a:bodyPr/>
          <a:lstStyle/>
          <a:p>
            <a:pPr marL="0" indent="0">
              <a:buNone/>
            </a:pPr>
            <a:r>
              <a:rPr lang="fr-FR" b="1">
                <a:solidFill>
                  <a:srgbClr val="204669"/>
                </a:solidFill>
                <a:latin typeface="Open Sans" panose="020B0606030504020204" pitchFamily="34" charset="0"/>
                <a:ea typeface="Open Sans" panose="020B0606030504020204" pitchFamily="34" charset="0"/>
                <a:cs typeface="Open Sans" panose="020B0606030504020204" pitchFamily="34" charset="0"/>
              </a:rPr>
              <a:t>Where, how and with whom do we need to close the loop?</a:t>
            </a:r>
          </a:p>
          <a:p>
            <a:pPr marL="0" indent="0">
              <a:buNone/>
            </a:pPr>
            <a:r>
              <a:rPr lang="fr-FR"/>
              <a:t>Where?</a:t>
            </a:r>
          </a:p>
          <a:p>
            <a:pPr marL="271463" indent="-165100"/>
            <a:r>
              <a:rPr lang="fr-FR"/>
              <a:t>Internally, with your organisation</a:t>
            </a:r>
          </a:p>
          <a:p>
            <a:pPr marL="271463" indent="-165100"/>
            <a:r>
              <a:rPr lang="fr-FR"/>
              <a:t>Externally, with the community</a:t>
            </a:r>
          </a:p>
          <a:p>
            <a:pPr marL="0" indent="0">
              <a:buNone/>
            </a:pPr>
            <a:r>
              <a:rPr lang="fr-FR"/>
              <a:t>How? Whom?</a:t>
            </a:r>
          </a:p>
          <a:p>
            <a:pPr marL="271463" indent="-165100"/>
            <a:r>
              <a:rPr lang="fr-FR"/>
              <a:t>Choose communication channels that are diverse and preferred</a:t>
            </a:r>
          </a:p>
          <a:p>
            <a:pPr marL="271463" indent="-165100"/>
            <a:r>
              <a:rPr lang="fr-FR"/>
              <a:t>Clearly delegate who is closing the loop with whom</a:t>
            </a:r>
          </a:p>
          <a:p>
            <a:pPr marL="271463" indent="-165100"/>
            <a:r>
              <a:rPr lang="fr-FR"/>
              <a:t>Close the loop, even if no action was taken</a:t>
            </a:r>
          </a:p>
          <a:p>
            <a:pPr marL="271463" indent="-165100"/>
            <a:r>
              <a:rPr lang="fr-FR"/>
              <a:t>Keep track of how, to whom and when you closed the loop</a:t>
            </a:r>
          </a:p>
          <a:p>
            <a:endParaRPr lang="fr-FR"/>
          </a:p>
        </p:txBody>
      </p:sp>
    </p:spTree>
    <p:extLst>
      <p:ext uri="{BB962C8B-B14F-4D97-AF65-F5344CB8AC3E}">
        <p14:creationId xmlns:p14="http://schemas.microsoft.com/office/powerpoint/2010/main" val="6473753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FE70B7-7DA1-9143-987B-018A6DA37016}"/>
              </a:ext>
            </a:extLst>
          </p:cNvPr>
          <p:cNvSpPr>
            <a:spLocks noGrp="1"/>
          </p:cNvSpPr>
          <p:nvPr>
            <p:ph type="title"/>
          </p:nvPr>
        </p:nvSpPr>
        <p:spPr>
          <a:xfrm>
            <a:off x="628650" y="537795"/>
            <a:ext cx="7886700" cy="341632"/>
          </a:xfrm>
        </p:spPr>
        <p:txBody>
          <a:bodyPr/>
          <a:lstStyle/>
          <a:p>
            <a:r>
              <a:rPr lang="fr-FR" dirty="0" err="1"/>
              <a:t>StAGE</a:t>
            </a:r>
            <a:r>
              <a:rPr lang="fr-FR" dirty="0"/>
              <a:t> 5: </a:t>
            </a:r>
            <a:r>
              <a:rPr lang="fr-FR" dirty="0" err="1"/>
              <a:t>Closing</a:t>
            </a:r>
            <a:r>
              <a:rPr lang="fr-FR" dirty="0"/>
              <a:t> the feedback </a:t>
            </a:r>
            <a:r>
              <a:rPr lang="fr-FR" dirty="0" err="1"/>
              <a:t>loop</a:t>
            </a:r>
            <a:r>
              <a:rPr lang="fr-FR" dirty="0"/>
              <a:t> </a:t>
            </a:r>
          </a:p>
        </p:txBody>
      </p:sp>
      <p:sp>
        <p:nvSpPr>
          <p:cNvPr id="3" name="Espace réservé du contenu 2">
            <a:extLst>
              <a:ext uri="{FF2B5EF4-FFF2-40B4-BE49-F238E27FC236}">
                <a16:creationId xmlns:a16="http://schemas.microsoft.com/office/drawing/2014/main" id="{35FC3435-98A3-7C41-AD73-2E7AF7D75872}"/>
              </a:ext>
            </a:extLst>
          </p:cNvPr>
          <p:cNvSpPr>
            <a:spLocks noGrp="1"/>
          </p:cNvSpPr>
          <p:nvPr>
            <p:ph idx="1"/>
          </p:nvPr>
        </p:nvSpPr>
        <p:spPr>
          <a:xfrm>
            <a:off x="628650" y="1369219"/>
            <a:ext cx="4648950" cy="3263504"/>
          </a:xfrm>
        </p:spPr>
        <p:txBody>
          <a:bodyPr/>
          <a:lstStyle/>
          <a:p>
            <a:pPr lvl="0"/>
            <a:r>
              <a:rPr lang="en-US" dirty="0"/>
              <a:t>How can we close the loop with community members?</a:t>
            </a:r>
          </a:p>
        </p:txBody>
      </p:sp>
    </p:spTree>
    <p:extLst>
      <p:ext uri="{BB962C8B-B14F-4D97-AF65-F5344CB8AC3E}">
        <p14:creationId xmlns:p14="http://schemas.microsoft.com/office/powerpoint/2010/main" val="1777369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FE70B7-7DA1-9143-987B-018A6DA37016}"/>
              </a:ext>
            </a:extLst>
          </p:cNvPr>
          <p:cNvSpPr>
            <a:spLocks noGrp="1"/>
          </p:cNvSpPr>
          <p:nvPr>
            <p:ph type="title"/>
          </p:nvPr>
        </p:nvSpPr>
        <p:spPr/>
        <p:txBody>
          <a:bodyPr/>
          <a:lstStyle/>
          <a:p>
            <a:r>
              <a:rPr lang="fr-FR" dirty="0" err="1"/>
              <a:t>StAGE</a:t>
            </a:r>
            <a:r>
              <a:rPr lang="fr-FR" dirty="0"/>
              <a:t> 5: </a:t>
            </a:r>
            <a:r>
              <a:rPr lang="fr-FR" dirty="0" err="1"/>
              <a:t>Closing</a:t>
            </a:r>
            <a:r>
              <a:rPr lang="fr-FR" dirty="0"/>
              <a:t> the feedback </a:t>
            </a:r>
            <a:r>
              <a:rPr lang="fr-FR" dirty="0" err="1"/>
              <a:t>loop</a:t>
            </a:r>
            <a:r>
              <a:rPr lang="fr-FR" dirty="0"/>
              <a:t> </a:t>
            </a:r>
          </a:p>
        </p:txBody>
      </p:sp>
      <p:graphicFrame>
        <p:nvGraphicFramePr>
          <p:cNvPr id="7" name="Tableau 6">
            <a:extLst>
              <a:ext uri="{FF2B5EF4-FFF2-40B4-BE49-F238E27FC236}">
                <a16:creationId xmlns:a16="http://schemas.microsoft.com/office/drawing/2014/main" id="{FF888B27-08EC-DB4A-9CE0-26119C4857F1}"/>
              </a:ext>
            </a:extLst>
          </p:cNvPr>
          <p:cNvGraphicFramePr>
            <a:graphicFrameLocks noGrp="1"/>
          </p:cNvGraphicFramePr>
          <p:nvPr>
            <p:extLst>
              <p:ext uri="{D42A27DB-BD31-4B8C-83A1-F6EECF244321}">
                <p14:modId xmlns:p14="http://schemas.microsoft.com/office/powerpoint/2010/main" val="2156576411"/>
              </p:ext>
            </p:extLst>
          </p:nvPr>
        </p:nvGraphicFramePr>
        <p:xfrm>
          <a:off x="1168424" y="1087128"/>
          <a:ext cx="7076166" cy="3468579"/>
        </p:xfrm>
        <a:graphic>
          <a:graphicData uri="http://schemas.openxmlformats.org/drawingml/2006/table">
            <a:tbl>
              <a:tblPr bandRow="1"/>
              <a:tblGrid>
                <a:gridCol w="1694895">
                  <a:extLst>
                    <a:ext uri="{9D8B030D-6E8A-4147-A177-3AD203B41FA5}">
                      <a16:colId xmlns:a16="http://schemas.microsoft.com/office/drawing/2014/main" val="135785819"/>
                    </a:ext>
                  </a:extLst>
                </a:gridCol>
                <a:gridCol w="2550206">
                  <a:extLst>
                    <a:ext uri="{9D8B030D-6E8A-4147-A177-3AD203B41FA5}">
                      <a16:colId xmlns:a16="http://schemas.microsoft.com/office/drawing/2014/main" val="2006874846"/>
                    </a:ext>
                  </a:extLst>
                </a:gridCol>
                <a:gridCol w="2831065">
                  <a:extLst>
                    <a:ext uri="{9D8B030D-6E8A-4147-A177-3AD203B41FA5}">
                      <a16:colId xmlns:a16="http://schemas.microsoft.com/office/drawing/2014/main" val="1446275165"/>
                    </a:ext>
                  </a:extLst>
                </a:gridCol>
              </a:tblGrid>
              <a:tr h="289048">
                <a:tc gridSpan="3">
                  <a:txBody>
                    <a:bodyPr/>
                    <a:lstStyle/>
                    <a:p>
                      <a:r>
                        <a:rPr lang="en-US" sz="1050" b="1">
                          <a:solidFill>
                            <a:srgbClr val="FFFFFF"/>
                          </a:solidFill>
                          <a:effectLst/>
                          <a:latin typeface="Montserrat SemiBold" pitchFamily="2" charset="77"/>
                          <a:ea typeface="OpenSans-Light" panose="020B0606030504020204" pitchFamily="34" charset="0"/>
                          <a:cs typeface="Open Sans" panose="020B0606030504020204" pitchFamily="34" charset="0"/>
                        </a:rPr>
                        <a:t>OPTIONS FOR “CLOSING THE LOOP” WITH COMMUNITIES</a:t>
                      </a:r>
                      <a:endParaRPr lang="fr-FR" sz="1050" b="1">
                        <a:solidFill>
                          <a:srgbClr val="FFFFFF"/>
                        </a:solidFill>
                        <a:effectLst/>
                        <a:latin typeface="Montserrat SemiBold" pitchFamily="2" charset="77"/>
                        <a:ea typeface="OpenSans-Light" panose="020B0606030504020204" pitchFamily="34" charset="0"/>
                        <a:cs typeface="Open Sans" panose="020B0606030504020204" pitchFamily="34" charset="0"/>
                      </a:endParaRPr>
                    </a:p>
                  </a:txBody>
                  <a:tcPr marL="68580" marR="68580" marT="71755" marB="71755">
                    <a:lnL w="6350" cap="flat" cmpd="sng" algn="ctr">
                      <a:solidFill>
                        <a:srgbClr val="2F9C67"/>
                      </a:solidFill>
                      <a:prstDash val="solid"/>
                      <a:round/>
                      <a:headEnd type="none" w="med" len="med"/>
                      <a:tailEnd type="none" w="med" len="med"/>
                    </a:lnL>
                    <a:lnR w="6350" cap="flat" cmpd="sng" algn="ctr">
                      <a:solidFill>
                        <a:srgbClr val="2F9C67"/>
                      </a:solidFill>
                      <a:prstDash val="solid"/>
                      <a:round/>
                      <a:headEnd type="none" w="med" len="med"/>
                      <a:tailEnd type="none" w="med" len="med"/>
                    </a:lnR>
                    <a:lnT w="6350" cap="flat" cmpd="sng" algn="ctr">
                      <a:solidFill>
                        <a:srgbClr val="2F9C67"/>
                      </a:solidFill>
                      <a:prstDash val="solid"/>
                      <a:round/>
                      <a:headEnd type="none" w="med" len="med"/>
                      <a:tailEnd type="none" w="med" len="med"/>
                    </a:lnT>
                    <a:lnB w="6350" cap="flat" cmpd="sng" algn="ctr">
                      <a:solidFill>
                        <a:srgbClr val="2F9C67"/>
                      </a:solidFill>
                      <a:prstDash val="solid"/>
                      <a:round/>
                      <a:headEnd type="none" w="med" len="med"/>
                      <a:tailEnd type="none" w="med" len="med"/>
                    </a:lnB>
                    <a:solidFill>
                      <a:srgbClr val="2F9C67"/>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500601730"/>
                  </a:ext>
                </a:extLst>
              </a:tr>
              <a:tr h="430303">
                <a:tc>
                  <a:txBody>
                    <a:bodyPr/>
                    <a:lstStyle/>
                    <a:p>
                      <a:r>
                        <a:rPr lang="en-US" sz="1050">
                          <a:effectLst/>
                          <a:latin typeface="Open Sans Light" panose="020B0306030504020204" pitchFamily="34" charset="0"/>
                          <a:ea typeface="OpenSans-Light" panose="020B0606030504020204" pitchFamily="34" charset="0"/>
                          <a:cs typeface="Arial" panose="020B0604020202020204" pitchFamily="34" charset="0"/>
                        </a:rPr>
                        <a:t>WHO</a:t>
                      </a:r>
                      <a:endParaRPr lang="fr-FR" sz="1050">
                        <a:effectLst/>
                        <a:latin typeface="Open Sans Light" panose="020B0306030504020204" pitchFamily="34" charset="0"/>
                        <a:ea typeface="OpenSans-Light" panose="020B0606030504020204" pitchFamily="34" charset="0"/>
                        <a:cs typeface="Arial" panose="020B0604020202020204" pitchFamily="34" charset="0"/>
                      </a:endParaRPr>
                    </a:p>
                    <a:p>
                      <a:r>
                        <a:rPr lang="en-US" sz="1050">
                          <a:effectLst/>
                          <a:latin typeface="Open Sans Light" panose="020B0306030504020204" pitchFamily="34" charset="0"/>
                          <a:ea typeface="OpenSans-Light" panose="020B0606030504020204" pitchFamily="34" charset="0"/>
                          <a:cs typeface="Arial" panose="020B0604020202020204" pitchFamily="34" charset="0"/>
                        </a:rPr>
                        <a:t>to share with?</a:t>
                      </a:r>
                      <a:endParaRPr lang="fr-FR" sz="1050">
                        <a:effectLst/>
                        <a:latin typeface="Open Sans Light" panose="020B0306030504020204" pitchFamily="34" charset="0"/>
                        <a:ea typeface="OpenSans-Light" panose="020B0606030504020204" pitchFamily="34" charset="0"/>
                        <a:cs typeface="Arial" panose="020B0604020202020204" pitchFamily="34" charset="0"/>
                      </a:endParaRPr>
                    </a:p>
                  </a:txBody>
                  <a:tcPr marL="68580" marR="68580" marT="71755" marB="71755">
                    <a:lnL w="6350" cap="flat" cmpd="sng" algn="ctr">
                      <a:solidFill>
                        <a:srgbClr val="2F9C67"/>
                      </a:solidFill>
                      <a:prstDash val="solid"/>
                      <a:round/>
                      <a:headEnd type="none" w="med" len="med"/>
                      <a:tailEnd type="none" w="med" len="med"/>
                    </a:lnL>
                    <a:lnR w="6350" cap="flat" cmpd="sng" algn="ctr">
                      <a:solidFill>
                        <a:srgbClr val="2F9C67"/>
                      </a:solidFill>
                      <a:prstDash val="solid"/>
                      <a:round/>
                      <a:headEnd type="none" w="med" len="med"/>
                      <a:tailEnd type="none" w="med" len="med"/>
                    </a:lnR>
                    <a:lnT w="6350" cap="flat" cmpd="sng" algn="ctr">
                      <a:solidFill>
                        <a:srgbClr val="2F9C67"/>
                      </a:solidFill>
                      <a:prstDash val="solid"/>
                      <a:round/>
                      <a:headEnd type="none" w="med" len="med"/>
                      <a:tailEnd type="none" w="med" len="med"/>
                    </a:lnT>
                    <a:lnB w="6350" cap="flat" cmpd="sng" algn="ctr">
                      <a:solidFill>
                        <a:srgbClr val="2F9C67"/>
                      </a:solidFill>
                      <a:prstDash val="solid"/>
                      <a:round/>
                      <a:headEnd type="none" w="med" len="med"/>
                      <a:tailEnd type="none" w="med" len="med"/>
                    </a:lnB>
                    <a:noFill/>
                  </a:tcPr>
                </a:tc>
                <a:tc>
                  <a:txBody>
                    <a:bodyPr/>
                    <a:lstStyle/>
                    <a:p>
                      <a:r>
                        <a:rPr lang="en-US" sz="1050">
                          <a:effectLst/>
                          <a:latin typeface="Open Sans Light" panose="020B0306030504020204" pitchFamily="34" charset="0"/>
                          <a:ea typeface="OpenSans-Light" panose="020B0606030504020204" pitchFamily="34" charset="0"/>
                          <a:cs typeface="Arial" panose="020B0604020202020204" pitchFamily="34" charset="0"/>
                        </a:rPr>
                        <a:t>Directly with the person who provided feedback</a:t>
                      </a:r>
                      <a:endParaRPr lang="fr-FR" sz="1050">
                        <a:effectLst/>
                        <a:latin typeface="Open Sans Light" panose="020B0306030504020204" pitchFamily="34" charset="0"/>
                        <a:ea typeface="OpenSans-Light" panose="020B0606030504020204" pitchFamily="34" charset="0"/>
                        <a:cs typeface="Arial" panose="020B0604020202020204" pitchFamily="34" charset="0"/>
                      </a:endParaRPr>
                    </a:p>
                  </a:txBody>
                  <a:tcPr marL="68580" marR="68580" marT="71755" marB="71755">
                    <a:lnL w="6350" cap="flat" cmpd="sng" algn="ctr">
                      <a:solidFill>
                        <a:srgbClr val="2F9C67"/>
                      </a:solidFill>
                      <a:prstDash val="solid"/>
                      <a:round/>
                      <a:headEnd type="none" w="med" len="med"/>
                      <a:tailEnd type="none" w="med" len="med"/>
                    </a:lnL>
                    <a:lnR w="6350" cap="flat" cmpd="sng" algn="ctr">
                      <a:solidFill>
                        <a:srgbClr val="2F9C67"/>
                      </a:solidFill>
                      <a:prstDash val="solid"/>
                      <a:round/>
                      <a:headEnd type="none" w="med" len="med"/>
                      <a:tailEnd type="none" w="med" len="med"/>
                    </a:lnR>
                    <a:lnT w="6350" cap="flat" cmpd="sng" algn="ctr">
                      <a:solidFill>
                        <a:srgbClr val="2F9C67"/>
                      </a:solidFill>
                      <a:prstDash val="solid"/>
                      <a:round/>
                      <a:headEnd type="none" w="med" len="med"/>
                      <a:tailEnd type="none" w="med" len="med"/>
                    </a:lnT>
                    <a:lnB w="6350" cap="flat" cmpd="sng" algn="ctr">
                      <a:solidFill>
                        <a:srgbClr val="2F9C67"/>
                      </a:solidFill>
                      <a:prstDash val="solid"/>
                      <a:round/>
                      <a:headEnd type="none" w="med" len="med"/>
                      <a:tailEnd type="none" w="med" len="med"/>
                    </a:lnB>
                    <a:noFill/>
                  </a:tcPr>
                </a:tc>
                <a:tc>
                  <a:txBody>
                    <a:bodyPr/>
                    <a:lstStyle/>
                    <a:p>
                      <a:r>
                        <a:rPr lang="en-US" sz="1050">
                          <a:effectLst/>
                          <a:latin typeface="Open Sans Light" panose="020B0306030504020204" pitchFamily="34" charset="0"/>
                          <a:ea typeface="OpenSans-Light" panose="020B0606030504020204" pitchFamily="34" charset="0"/>
                          <a:cs typeface="Arial" panose="020B0604020202020204" pitchFamily="34" charset="0"/>
                        </a:rPr>
                        <a:t>With the broader community where the feedback was received</a:t>
                      </a:r>
                      <a:endParaRPr lang="fr-FR" sz="1050">
                        <a:effectLst/>
                        <a:latin typeface="Open Sans Light" panose="020B0306030504020204" pitchFamily="34" charset="0"/>
                        <a:ea typeface="OpenSans-Light" panose="020B0606030504020204" pitchFamily="34" charset="0"/>
                        <a:cs typeface="Arial" panose="020B0604020202020204" pitchFamily="34" charset="0"/>
                      </a:endParaRPr>
                    </a:p>
                  </a:txBody>
                  <a:tcPr marL="68580" marR="68580" marT="71755" marB="71755">
                    <a:lnL w="6350" cap="flat" cmpd="sng" algn="ctr">
                      <a:solidFill>
                        <a:srgbClr val="2F9C67"/>
                      </a:solidFill>
                      <a:prstDash val="solid"/>
                      <a:round/>
                      <a:headEnd type="none" w="med" len="med"/>
                      <a:tailEnd type="none" w="med" len="med"/>
                    </a:lnL>
                    <a:lnR w="6350" cap="flat" cmpd="sng" algn="ctr">
                      <a:solidFill>
                        <a:srgbClr val="2F9C67"/>
                      </a:solidFill>
                      <a:prstDash val="solid"/>
                      <a:round/>
                      <a:headEnd type="none" w="med" len="med"/>
                      <a:tailEnd type="none" w="med" len="med"/>
                    </a:lnR>
                    <a:lnT w="6350" cap="flat" cmpd="sng" algn="ctr">
                      <a:solidFill>
                        <a:srgbClr val="2F9C67"/>
                      </a:solidFill>
                      <a:prstDash val="solid"/>
                      <a:round/>
                      <a:headEnd type="none" w="med" len="med"/>
                      <a:tailEnd type="none" w="med" len="med"/>
                    </a:lnT>
                    <a:lnB w="6350" cap="flat" cmpd="sng" algn="ctr">
                      <a:solidFill>
                        <a:srgbClr val="2F9C67"/>
                      </a:solidFill>
                      <a:prstDash val="solid"/>
                      <a:round/>
                      <a:headEnd type="none" w="med" len="med"/>
                      <a:tailEnd type="none" w="med" len="med"/>
                    </a:lnB>
                    <a:noFill/>
                  </a:tcPr>
                </a:tc>
                <a:extLst>
                  <a:ext uri="{0D108BD9-81ED-4DB2-BD59-A6C34878D82A}">
                    <a16:rowId xmlns:a16="http://schemas.microsoft.com/office/drawing/2014/main" val="1910358555"/>
                  </a:ext>
                </a:extLst>
              </a:tr>
              <a:tr h="1277829">
                <a:tc>
                  <a:txBody>
                    <a:bodyPr/>
                    <a:lstStyle/>
                    <a:p>
                      <a:r>
                        <a:rPr lang="en-US" sz="1050">
                          <a:solidFill>
                            <a:srgbClr val="000000"/>
                          </a:solidFill>
                          <a:effectLst/>
                          <a:latin typeface="Open Sans Light" panose="020B0306030504020204" pitchFamily="34" charset="0"/>
                          <a:ea typeface="OpenSans-Light" panose="020B0606030504020204" pitchFamily="34" charset="0"/>
                          <a:cs typeface="Arial" panose="020B0604020202020204" pitchFamily="34" charset="0"/>
                        </a:rPr>
                        <a:t>WHEN</a:t>
                      </a:r>
                      <a:endParaRPr lang="fr-FR" sz="1050">
                        <a:effectLst/>
                        <a:latin typeface="Open Sans Light" panose="020B0306030504020204" pitchFamily="34" charset="0"/>
                        <a:ea typeface="OpenSans-Light" panose="020B0606030504020204" pitchFamily="34" charset="0"/>
                        <a:cs typeface="Arial" panose="020B0604020202020204" pitchFamily="34" charset="0"/>
                      </a:endParaRPr>
                    </a:p>
                    <a:p>
                      <a:r>
                        <a:rPr lang="en-US" sz="1050">
                          <a:solidFill>
                            <a:srgbClr val="000000"/>
                          </a:solidFill>
                          <a:effectLst/>
                          <a:latin typeface="Open Sans Light" panose="020B0306030504020204" pitchFamily="34" charset="0"/>
                          <a:ea typeface="OpenSans-Light" panose="020B0606030504020204" pitchFamily="34" charset="0"/>
                          <a:cs typeface="Arial" panose="020B0604020202020204" pitchFamily="34" charset="0"/>
                        </a:rPr>
                        <a:t>is this important?</a:t>
                      </a:r>
                      <a:endParaRPr lang="fr-FR" sz="1050">
                        <a:effectLst/>
                        <a:latin typeface="Open Sans Light" panose="020B0306030504020204" pitchFamily="34" charset="0"/>
                        <a:ea typeface="OpenSans-Light" panose="020B0606030504020204" pitchFamily="34" charset="0"/>
                        <a:cs typeface="Arial" panose="020B0604020202020204" pitchFamily="34" charset="0"/>
                      </a:endParaRPr>
                    </a:p>
                  </a:txBody>
                  <a:tcPr marL="68580" marR="68580" marT="71755" marB="71755">
                    <a:lnL w="6350" cap="flat" cmpd="sng" algn="ctr">
                      <a:solidFill>
                        <a:srgbClr val="2F9C67"/>
                      </a:solidFill>
                      <a:prstDash val="solid"/>
                      <a:round/>
                      <a:headEnd type="none" w="med" len="med"/>
                      <a:tailEnd type="none" w="med" len="med"/>
                    </a:lnL>
                    <a:lnR w="6350" cap="flat" cmpd="sng" algn="ctr">
                      <a:solidFill>
                        <a:srgbClr val="2F9C67"/>
                      </a:solidFill>
                      <a:prstDash val="solid"/>
                      <a:round/>
                      <a:headEnd type="none" w="med" len="med"/>
                      <a:tailEnd type="none" w="med" len="med"/>
                    </a:lnR>
                    <a:lnT w="6350" cap="flat" cmpd="sng" algn="ctr">
                      <a:solidFill>
                        <a:srgbClr val="2F9C67"/>
                      </a:solidFill>
                      <a:prstDash val="solid"/>
                      <a:round/>
                      <a:headEnd type="none" w="med" len="med"/>
                      <a:tailEnd type="none" w="med" len="med"/>
                    </a:lnT>
                    <a:lnB w="6350" cap="flat" cmpd="sng" algn="ctr">
                      <a:solidFill>
                        <a:srgbClr val="2F9C67"/>
                      </a:solidFill>
                      <a:prstDash val="solid"/>
                      <a:round/>
                      <a:headEnd type="none" w="med" len="med"/>
                      <a:tailEnd type="none" w="med" len="med"/>
                    </a:lnB>
                    <a:solidFill>
                      <a:srgbClr val="EEF5EF"/>
                    </a:solidFill>
                  </a:tcPr>
                </a:tc>
                <a:tc>
                  <a:txBody>
                    <a:bodyPr/>
                    <a:lstStyle/>
                    <a:p>
                      <a:pPr marL="342900" lvl="0" indent="-342900" rtl="0">
                        <a:buClr>
                          <a:srgbClr val="204669"/>
                        </a:buClr>
                        <a:buFont typeface="Symbol" pitchFamily="2" charset="2"/>
                        <a:buChar char=""/>
                      </a:pPr>
                      <a:r>
                        <a:rPr lang="en-US" sz="1050">
                          <a:solidFill>
                            <a:srgbClr val="000000"/>
                          </a:solidFill>
                          <a:effectLst/>
                          <a:latin typeface="Open Sans Light" panose="020B0306030504020204" pitchFamily="34" charset="0"/>
                          <a:ea typeface="Open Sans" panose="020B0606030504020204" pitchFamily="34" charset="0"/>
                          <a:cs typeface="Symbol" pitchFamily="2" charset="2"/>
                        </a:rPr>
                        <a:t>When the feedback shared was sensitive</a:t>
                      </a:r>
                      <a:endParaRPr lang="fr-FR" sz="1050">
                        <a:effectLst/>
                        <a:latin typeface="Open Sans Light" panose="020B0306030504020204" pitchFamily="34" charset="0"/>
                        <a:ea typeface="Times New Roman" panose="02020603050405020304" pitchFamily="18" charset="0"/>
                        <a:cs typeface="Symbol" pitchFamily="2" charset="2"/>
                      </a:endParaRPr>
                    </a:p>
                    <a:p>
                      <a:pPr marL="342900" lvl="0" indent="-342900">
                        <a:buClr>
                          <a:srgbClr val="204669"/>
                        </a:buClr>
                        <a:buFont typeface="Symbol" pitchFamily="2" charset="2"/>
                        <a:buChar char=""/>
                      </a:pPr>
                      <a:r>
                        <a:rPr lang="en-US" sz="1050">
                          <a:solidFill>
                            <a:srgbClr val="000000"/>
                          </a:solidFill>
                          <a:effectLst/>
                          <a:latin typeface="Open Sans Light" panose="020B0306030504020204" pitchFamily="34" charset="0"/>
                          <a:ea typeface="Open Sans" panose="020B0606030504020204" pitchFamily="34" charset="0"/>
                          <a:cs typeface="Symbol" pitchFamily="2" charset="2"/>
                        </a:rPr>
                        <a:t>When the person urgently needs to hear back about a specific issue</a:t>
                      </a:r>
                      <a:endParaRPr lang="fr-FR" sz="1050">
                        <a:effectLst/>
                        <a:latin typeface="Open Sans Light" panose="020B0306030504020204" pitchFamily="34" charset="0"/>
                        <a:ea typeface="Times New Roman" panose="02020603050405020304" pitchFamily="18" charset="0"/>
                        <a:cs typeface="Symbol" pitchFamily="2" charset="2"/>
                      </a:endParaRPr>
                    </a:p>
                    <a:p>
                      <a:pPr marL="342900" lvl="0" indent="-342900">
                        <a:buClr>
                          <a:srgbClr val="204669"/>
                        </a:buClr>
                        <a:buFont typeface="Symbol" pitchFamily="2" charset="2"/>
                        <a:buChar char=""/>
                      </a:pPr>
                      <a:r>
                        <a:rPr lang="en-US" sz="1050">
                          <a:solidFill>
                            <a:srgbClr val="000000"/>
                          </a:solidFill>
                          <a:effectLst/>
                          <a:latin typeface="Open Sans Light" panose="020B0306030504020204" pitchFamily="34" charset="0"/>
                          <a:ea typeface="Open Sans" panose="020B0606030504020204" pitchFamily="34" charset="0"/>
                          <a:cs typeface="Symbol" pitchFamily="2" charset="2"/>
                        </a:rPr>
                        <a:t>If there is a need for the person to provide consent to share their contact details</a:t>
                      </a:r>
                      <a:endParaRPr lang="fr-FR" sz="1050">
                        <a:effectLst/>
                        <a:latin typeface="Open Sans Light" panose="020B0306030504020204" pitchFamily="34" charset="0"/>
                        <a:ea typeface="Times New Roman" panose="02020603050405020304" pitchFamily="18" charset="0"/>
                        <a:cs typeface="Symbol" pitchFamily="2" charset="2"/>
                      </a:endParaRPr>
                    </a:p>
                  </a:txBody>
                  <a:tcPr marL="68580" marR="68580" marT="71755" marB="71755">
                    <a:lnL w="6350" cap="flat" cmpd="sng" algn="ctr">
                      <a:solidFill>
                        <a:srgbClr val="2F9C67"/>
                      </a:solidFill>
                      <a:prstDash val="solid"/>
                      <a:round/>
                      <a:headEnd type="none" w="med" len="med"/>
                      <a:tailEnd type="none" w="med" len="med"/>
                    </a:lnL>
                    <a:lnR w="6350" cap="flat" cmpd="sng" algn="ctr">
                      <a:solidFill>
                        <a:srgbClr val="2F9C67"/>
                      </a:solidFill>
                      <a:prstDash val="solid"/>
                      <a:round/>
                      <a:headEnd type="none" w="med" len="med"/>
                      <a:tailEnd type="none" w="med" len="med"/>
                    </a:lnR>
                    <a:lnT w="6350" cap="flat" cmpd="sng" algn="ctr">
                      <a:solidFill>
                        <a:srgbClr val="2F9C67"/>
                      </a:solidFill>
                      <a:prstDash val="solid"/>
                      <a:round/>
                      <a:headEnd type="none" w="med" len="med"/>
                      <a:tailEnd type="none" w="med" len="med"/>
                    </a:lnT>
                    <a:lnB w="6350" cap="flat" cmpd="sng" algn="ctr">
                      <a:solidFill>
                        <a:srgbClr val="2F9C67"/>
                      </a:solidFill>
                      <a:prstDash val="solid"/>
                      <a:round/>
                      <a:headEnd type="none" w="med" len="med"/>
                      <a:tailEnd type="none" w="med" len="med"/>
                    </a:lnB>
                    <a:solidFill>
                      <a:srgbClr val="EEF5EF"/>
                    </a:solidFill>
                  </a:tcPr>
                </a:tc>
                <a:tc>
                  <a:txBody>
                    <a:bodyPr/>
                    <a:lstStyle/>
                    <a:p>
                      <a:pPr marL="342900" lvl="0" indent="-342900" rtl="0">
                        <a:buClr>
                          <a:srgbClr val="204669"/>
                        </a:buClr>
                        <a:buFont typeface="Symbol" pitchFamily="2" charset="2"/>
                        <a:buChar char=""/>
                      </a:pPr>
                      <a:r>
                        <a:rPr lang="en-US" sz="1050" dirty="0">
                          <a:solidFill>
                            <a:srgbClr val="000000"/>
                          </a:solidFill>
                          <a:effectLst/>
                          <a:latin typeface="Open Sans Light" panose="020B0306030504020204" pitchFamily="34" charset="0"/>
                          <a:ea typeface="Open Sans" panose="020B0606030504020204" pitchFamily="34" charset="0"/>
                          <a:cs typeface="Symbol" pitchFamily="2" charset="2"/>
                        </a:rPr>
                        <a:t>When the feedback topic is of interest to the whole community</a:t>
                      </a:r>
                      <a:endParaRPr lang="fr-FR" sz="1050" dirty="0">
                        <a:effectLst/>
                        <a:latin typeface="Open Sans Light" panose="020B0306030504020204" pitchFamily="34" charset="0"/>
                        <a:ea typeface="Times New Roman" panose="02020603050405020304" pitchFamily="18" charset="0"/>
                        <a:cs typeface="Symbol" pitchFamily="2" charset="2"/>
                      </a:endParaRPr>
                    </a:p>
                    <a:p>
                      <a:pPr marL="342900" lvl="0" indent="-342900">
                        <a:buClr>
                          <a:srgbClr val="204669"/>
                        </a:buClr>
                        <a:buFont typeface="Symbol" pitchFamily="2" charset="2"/>
                        <a:buChar char=""/>
                      </a:pPr>
                      <a:r>
                        <a:rPr lang="en-US" sz="1050" dirty="0">
                          <a:solidFill>
                            <a:srgbClr val="000000"/>
                          </a:solidFill>
                          <a:effectLst/>
                          <a:latin typeface="Open Sans Light" panose="020B0306030504020204" pitchFamily="34" charset="0"/>
                          <a:ea typeface="Open Sans" panose="020B0606030504020204" pitchFamily="34" charset="0"/>
                          <a:cs typeface="Symbol" pitchFamily="2" charset="2"/>
                        </a:rPr>
                        <a:t>If the feedback was provided anonymously and the response can be shared without potentially identifying the anonymous feedback giver</a:t>
                      </a:r>
                      <a:endParaRPr lang="fr-FR" sz="1050" dirty="0">
                        <a:effectLst/>
                        <a:latin typeface="Open Sans Light" panose="020B0306030504020204" pitchFamily="34" charset="0"/>
                        <a:ea typeface="Times New Roman" panose="02020603050405020304" pitchFamily="18" charset="0"/>
                        <a:cs typeface="Symbol" pitchFamily="2" charset="2"/>
                      </a:endParaRPr>
                    </a:p>
                  </a:txBody>
                  <a:tcPr marL="68580" marR="68580" marT="71755" marB="71755">
                    <a:lnL w="6350" cap="flat" cmpd="sng" algn="ctr">
                      <a:solidFill>
                        <a:srgbClr val="2F9C67"/>
                      </a:solidFill>
                      <a:prstDash val="solid"/>
                      <a:round/>
                      <a:headEnd type="none" w="med" len="med"/>
                      <a:tailEnd type="none" w="med" len="med"/>
                    </a:lnL>
                    <a:lnR w="6350" cap="flat" cmpd="sng" algn="ctr">
                      <a:solidFill>
                        <a:srgbClr val="2F9C67"/>
                      </a:solidFill>
                      <a:prstDash val="solid"/>
                      <a:round/>
                      <a:headEnd type="none" w="med" len="med"/>
                      <a:tailEnd type="none" w="med" len="med"/>
                    </a:lnR>
                    <a:lnT w="6350" cap="flat" cmpd="sng" algn="ctr">
                      <a:solidFill>
                        <a:srgbClr val="2F9C67"/>
                      </a:solidFill>
                      <a:prstDash val="solid"/>
                      <a:round/>
                      <a:headEnd type="none" w="med" len="med"/>
                      <a:tailEnd type="none" w="med" len="med"/>
                    </a:lnT>
                    <a:lnB w="6350" cap="flat" cmpd="sng" algn="ctr">
                      <a:solidFill>
                        <a:srgbClr val="2F9C67"/>
                      </a:solidFill>
                      <a:prstDash val="solid"/>
                      <a:round/>
                      <a:headEnd type="none" w="med" len="med"/>
                      <a:tailEnd type="none" w="med" len="med"/>
                    </a:lnB>
                    <a:solidFill>
                      <a:srgbClr val="EEF5EF"/>
                    </a:solidFill>
                  </a:tcPr>
                </a:tc>
                <a:extLst>
                  <a:ext uri="{0D108BD9-81ED-4DB2-BD59-A6C34878D82A}">
                    <a16:rowId xmlns:a16="http://schemas.microsoft.com/office/drawing/2014/main" val="3688393409"/>
                  </a:ext>
                </a:extLst>
              </a:tr>
              <a:tr h="1277829">
                <a:tc>
                  <a:txBody>
                    <a:bodyPr/>
                    <a:lstStyle/>
                    <a:p>
                      <a:r>
                        <a:rPr lang="en-US" sz="1050">
                          <a:effectLst/>
                          <a:latin typeface="Open Sans Light" panose="020B0306030504020204" pitchFamily="34" charset="0"/>
                          <a:ea typeface="OpenSans-Light" panose="020B0606030504020204" pitchFamily="34" charset="0"/>
                          <a:cs typeface="Arial" panose="020B0604020202020204" pitchFamily="34" charset="0"/>
                        </a:rPr>
                        <a:t>HOW</a:t>
                      </a:r>
                      <a:endParaRPr lang="fr-FR" sz="1050">
                        <a:effectLst/>
                        <a:latin typeface="Open Sans Light" panose="020B0306030504020204" pitchFamily="34" charset="0"/>
                        <a:ea typeface="OpenSans-Light" panose="020B0606030504020204" pitchFamily="34" charset="0"/>
                        <a:cs typeface="Arial" panose="020B0604020202020204" pitchFamily="34" charset="0"/>
                      </a:endParaRPr>
                    </a:p>
                    <a:p>
                      <a:r>
                        <a:rPr lang="en-US" sz="1050">
                          <a:effectLst/>
                          <a:latin typeface="Open Sans Light" panose="020B0306030504020204" pitchFamily="34" charset="0"/>
                          <a:ea typeface="OpenSans-Light" panose="020B0606030504020204" pitchFamily="34" charset="0"/>
                          <a:cs typeface="Arial" panose="020B0604020202020204" pitchFamily="34" charset="0"/>
                        </a:rPr>
                        <a:t>can this be done?</a:t>
                      </a:r>
                      <a:endParaRPr lang="fr-FR" sz="1050">
                        <a:effectLst/>
                        <a:latin typeface="Open Sans Light" panose="020B0306030504020204" pitchFamily="34" charset="0"/>
                        <a:ea typeface="OpenSans-Light" panose="020B0606030504020204" pitchFamily="34" charset="0"/>
                        <a:cs typeface="Arial" panose="020B0604020202020204" pitchFamily="34" charset="0"/>
                      </a:endParaRPr>
                    </a:p>
                  </a:txBody>
                  <a:tcPr marL="68580" marR="68580" marT="71755" marB="71755">
                    <a:lnL w="6350" cap="flat" cmpd="sng" algn="ctr">
                      <a:solidFill>
                        <a:srgbClr val="2F9C67"/>
                      </a:solidFill>
                      <a:prstDash val="solid"/>
                      <a:round/>
                      <a:headEnd type="none" w="med" len="med"/>
                      <a:tailEnd type="none" w="med" len="med"/>
                    </a:lnL>
                    <a:lnR w="6350" cap="flat" cmpd="sng" algn="ctr">
                      <a:solidFill>
                        <a:srgbClr val="2F9C67"/>
                      </a:solidFill>
                      <a:prstDash val="solid"/>
                      <a:round/>
                      <a:headEnd type="none" w="med" len="med"/>
                      <a:tailEnd type="none" w="med" len="med"/>
                    </a:lnR>
                    <a:lnT w="6350" cap="flat" cmpd="sng" algn="ctr">
                      <a:solidFill>
                        <a:srgbClr val="2F9C67"/>
                      </a:solidFill>
                      <a:prstDash val="solid"/>
                      <a:round/>
                      <a:headEnd type="none" w="med" len="med"/>
                      <a:tailEnd type="none" w="med" len="med"/>
                    </a:lnT>
                    <a:lnB w="6350" cap="flat" cmpd="sng" algn="ctr">
                      <a:solidFill>
                        <a:srgbClr val="2F9C67"/>
                      </a:solidFill>
                      <a:prstDash val="solid"/>
                      <a:round/>
                      <a:headEnd type="none" w="med" len="med"/>
                      <a:tailEnd type="none" w="med" len="med"/>
                    </a:lnB>
                    <a:noFill/>
                  </a:tcPr>
                </a:tc>
                <a:tc>
                  <a:txBody>
                    <a:bodyPr/>
                    <a:lstStyle/>
                    <a:p>
                      <a:r>
                        <a:rPr lang="en-US" sz="1050">
                          <a:effectLst/>
                          <a:latin typeface="Open Sans Light" panose="020B0306030504020204" pitchFamily="34" charset="0"/>
                          <a:ea typeface="OpenSans-Light" panose="020B0606030504020204" pitchFamily="34" charset="0"/>
                          <a:cs typeface="Arial" panose="020B0604020202020204" pitchFamily="34" charset="0"/>
                        </a:rPr>
                        <a:t>Directly contacting the person the way they prefer and is feasible (e.g., in person, via phone, or email)</a:t>
                      </a:r>
                      <a:endParaRPr lang="fr-FR" sz="1050">
                        <a:effectLst/>
                        <a:latin typeface="Open Sans Light" panose="020B0306030504020204" pitchFamily="34" charset="0"/>
                        <a:ea typeface="OpenSans-Light" panose="020B0606030504020204" pitchFamily="34" charset="0"/>
                        <a:cs typeface="Arial" panose="020B0604020202020204" pitchFamily="34" charset="0"/>
                      </a:endParaRPr>
                    </a:p>
                  </a:txBody>
                  <a:tcPr marL="68580" marR="68580" marT="71755" marB="71755">
                    <a:lnL w="6350" cap="flat" cmpd="sng" algn="ctr">
                      <a:solidFill>
                        <a:srgbClr val="2F9C67"/>
                      </a:solidFill>
                      <a:prstDash val="solid"/>
                      <a:round/>
                      <a:headEnd type="none" w="med" len="med"/>
                      <a:tailEnd type="none" w="med" len="med"/>
                    </a:lnL>
                    <a:lnR w="6350" cap="flat" cmpd="sng" algn="ctr">
                      <a:solidFill>
                        <a:srgbClr val="2F9C67"/>
                      </a:solidFill>
                      <a:prstDash val="solid"/>
                      <a:round/>
                      <a:headEnd type="none" w="med" len="med"/>
                      <a:tailEnd type="none" w="med" len="med"/>
                    </a:lnR>
                    <a:lnT w="6350" cap="flat" cmpd="sng" algn="ctr">
                      <a:solidFill>
                        <a:srgbClr val="2F9C67"/>
                      </a:solidFill>
                      <a:prstDash val="solid"/>
                      <a:round/>
                      <a:headEnd type="none" w="med" len="med"/>
                      <a:tailEnd type="none" w="med" len="med"/>
                    </a:lnT>
                    <a:lnB w="6350" cap="flat" cmpd="sng" algn="ctr">
                      <a:solidFill>
                        <a:srgbClr val="2F9C67"/>
                      </a:solidFill>
                      <a:prstDash val="solid"/>
                      <a:round/>
                      <a:headEnd type="none" w="med" len="med"/>
                      <a:tailEnd type="none" w="med" len="med"/>
                    </a:lnB>
                    <a:noFill/>
                  </a:tcPr>
                </a:tc>
                <a:tc>
                  <a:txBody>
                    <a:bodyPr/>
                    <a:lstStyle/>
                    <a:p>
                      <a:r>
                        <a:rPr lang="en-US" sz="1050" dirty="0">
                          <a:effectLst/>
                          <a:latin typeface="Open Sans Light" panose="020B0306030504020204" pitchFamily="34" charset="0"/>
                          <a:ea typeface="OpenSans-Light" panose="020B0606030504020204" pitchFamily="34" charset="0"/>
                          <a:cs typeface="Arial" panose="020B0604020202020204" pitchFamily="34" charset="0"/>
                        </a:rPr>
                        <a:t>Options include:</a:t>
                      </a:r>
                      <a:endParaRPr lang="fr-FR" sz="1050" dirty="0">
                        <a:effectLst/>
                        <a:latin typeface="Open Sans Light" panose="020B0306030504020204" pitchFamily="34" charset="0"/>
                        <a:ea typeface="OpenSans-Light" panose="020B0606030504020204" pitchFamily="34" charset="0"/>
                        <a:cs typeface="Arial" panose="020B0604020202020204" pitchFamily="34" charset="0"/>
                      </a:endParaRPr>
                    </a:p>
                    <a:p>
                      <a:pPr marL="342900" lvl="0" indent="-342900">
                        <a:buClr>
                          <a:srgbClr val="204669"/>
                        </a:buClr>
                        <a:buFont typeface="Symbol" pitchFamily="2" charset="2"/>
                        <a:buChar char=""/>
                      </a:pPr>
                      <a:r>
                        <a:rPr lang="en-US" sz="1050" dirty="0">
                          <a:effectLst/>
                          <a:latin typeface="Open Sans Light" panose="020B0306030504020204" pitchFamily="34" charset="0"/>
                          <a:ea typeface="Open Sans" panose="020B0606030504020204" pitchFamily="34" charset="0"/>
                          <a:cs typeface="Symbol" pitchFamily="2" charset="2"/>
                        </a:rPr>
                        <a:t>Updates and discussions during regular activities</a:t>
                      </a:r>
                      <a:endParaRPr lang="fr-FR" sz="1050" dirty="0">
                        <a:effectLst/>
                        <a:latin typeface="Open Sans Light" panose="020B0306030504020204" pitchFamily="34" charset="0"/>
                        <a:ea typeface="Times New Roman" panose="02020603050405020304" pitchFamily="18" charset="0"/>
                        <a:cs typeface="Symbol" pitchFamily="2" charset="2"/>
                      </a:endParaRPr>
                    </a:p>
                    <a:p>
                      <a:pPr marL="342900" lvl="0" indent="-342900">
                        <a:buClr>
                          <a:srgbClr val="204669"/>
                        </a:buClr>
                        <a:buFont typeface="Symbol" pitchFamily="2" charset="2"/>
                        <a:buChar char=""/>
                      </a:pPr>
                      <a:r>
                        <a:rPr lang="en-US" sz="1050" dirty="0">
                          <a:effectLst/>
                          <a:latin typeface="Open Sans Light" panose="020B0306030504020204" pitchFamily="34" charset="0"/>
                          <a:ea typeface="Open Sans" panose="020B0606030504020204" pitchFamily="34" charset="0"/>
                          <a:cs typeface="Symbol" pitchFamily="2" charset="2"/>
                        </a:rPr>
                        <a:t>Community meetings on the topic</a:t>
                      </a:r>
                      <a:endParaRPr lang="fr-FR" sz="1050" dirty="0">
                        <a:effectLst/>
                        <a:latin typeface="Open Sans Light" panose="020B0306030504020204" pitchFamily="34" charset="0"/>
                        <a:ea typeface="Times New Roman" panose="02020603050405020304" pitchFamily="18" charset="0"/>
                        <a:cs typeface="Symbol" pitchFamily="2" charset="2"/>
                      </a:endParaRPr>
                    </a:p>
                    <a:p>
                      <a:pPr marL="342900" lvl="0" indent="-342900">
                        <a:buClr>
                          <a:srgbClr val="204669"/>
                        </a:buClr>
                        <a:buFont typeface="Symbol" pitchFamily="2" charset="2"/>
                        <a:buChar char=""/>
                      </a:pPr>
                      <a:r>
                        <a:rPr lang="en-US" sz="1050" dirty="0">
                          <a:effectLst/>
                          <a:latin typeface="Open Sans Light" panose="020B0306030504020204" pitchFamily="34" charset="0"/>
                          <a:ea typeface="Open Sans" panose="020B0606030504020204" pitchFamily="34" charset="0"/>
                          <a:cs typeface="Symbol" pitchFamily="2" charset="2"/>
                        </a:rPr>
                        <a:t>Discussing the issue on community radio programming</a:t>
                      </a:r>
                      <a:endParaRPr lang="fr-FR" sz="1050" dirty="0">
                        <a:effectLst/>
                        <a:latin typeface="Open Sans Light" panose="020B0306030504020204" pitchFamily="34" charset="0"/>
                        <a:ea typeface="Times New Roman" panose="02020603050405020304" pitchFamily="18" charset="0"/>
                        <a:cs typeface="Symbol" pitchFamily="2" charset="2"/>
                      </a:endParaRPr>
                    </a:p>
                    <a:p>
                      <a:pPr marL="342900" lvl="0" indent="-342900">
                        <a:buClr>
                          <a:srgbClr val="204669"/>
                        </a:buClr>
                        <a:buFont typeface="Symbol" pitchFamily="2" charset="2"/>
                        <a:buChar char=""/>
                      </a:pPr>
                      <a:r>
                        <a:rPr lang="en-US" sz="1050" dirty="0">
                          <a:effectLst/>
                          <a:latin typeface="Open Sans Light" panose="020B0306030504020204" pitchFamily="34" charset="0"/>
                          <a:ea typeface="Open Sans" panose="020B0606030504020204" pitchFamily="34" charset="0"/>
                          <a:cs typeface="Symbol" pitchFamily="2" charset="2"/>
                        </a:rPr>
                        <a:t>Posting signs or posters with the relevant information in public spaces</a:t>
                      </a:r>
                      <a:endParaRPr lang="fr-FR" sz="1050" dirty="0">
                        <a:effectLst/>
                        <a:latin typeface="Open Sans Light" panose="020B0306030504020204" pitchFamily="34" charset="0"/>
                        <a:ea typeface="Times New Roman" panose="02020603050405020304" pitchFamily="18" charset="0"/>
                        <a:cs typeface="Symbol" pitchFamily="2" charset="2"/>
                      </a:endParaRPr>
                    </a:p>
                  </a:txBody>
                  <a:tcPr marL="68580" marR="68580" marT="71755" marB="71755">
                    <a:lnL w="6350" cap="flat" cmpd="sng" algn="ctr">
                      <a:solidFill>
                        <a:srgbClr val="2F9C67"/>
                      </a:solidFill>
                      <a:prstDash val="solid"/>
                      <a:round/>
                      <a:headEnd type="none" w="med" len="med"/>
                      <a:tailEnd type="none" w="med" len="med"/>
                    </a:lnL>
                    <a:lnR w="6350" cap="flat" cmpd="sng" algn="ctr">
                      <a:solidFill>
                        <a:srgbClr val="2F9C67"/>
                      </a:solidFill>
                      <a:prstDash val="solid"/>
                      <a:round/>
                      <a:headEnd type="none" w="med" len="med"/>
                      <a:tailEnd type="none" w="med" len="med"/>
                    </a:lnR>
                    <a:lnT w="6350" cap="flat" cmpd="sng" algn="ctr">
                      <a:solidFill>
                        <a:srgbClr val="2F9C67"/>
                      </a:solidFill>
                      <a:prstDash val="solid"/>
                      <a:round/>
                      <a:headEnd type="none" w="med" len="med"/>
                      <a:tailEnd type="none" w="med" len="med"/>
                    </a:lnT>
                    <a:lnB w="6350" cap="flat" cmpd="sng" algn="ctr">
                      <a:solidFill>
                        <a:srgbClr val="2F9C67"/>
                      </a:solidFill>
                      <a:prstDash val="solid"/>
                      <a:round/>
                      <a:headEnd type="none" w="med" len="med"/>
                      <a:tailEnd type="none" w="med" len="med"/>
                    </a:lnB>
                    <a:noFill/>
                  </a:tcPr>
                </a:tc>
                <a:extLst>
                  <a:ext uri="{0D108BD9-81ED-4DB2-BD59-A6C34878D82A}">
                    <a16:rowId xmlns:a16="http://schemas.microsoft.com/office/drawing/2014/main" val="3311695080"/>
                  </a:ext>
                </a:extLst>
              </a:tr>
            </a:tbl>
          </a:graphicData>
        </a:graphic>
      </p:graphicFrame>
    </p:spTree>
    <p:extLst>
      <p:ext uri="{BB962C8B-B14F-4D97-AF65-F5344CB8AC3E}">
        <p14:creationId xmlns:p14="http://schemas.microsoft.com/office/powerpoint/2010/main" val="8323297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B583AB-ACBE-0A4D-A783-E677E9C56EE7}"/>
              </a:ext>
            </a:extLst>
          </p:cNvPr>
          <p:cNvSpPr>
            <a:spLocks noGrp="1"/>
          </p:cNvSpPr>
          <p:nvPr>
            <p:ph type="title"/>
          </p:nvPr>
        </p:nvSpPr>
        <p:spPr>
          <a:xfrm>
            <a:off x="628650" y="537795"/>
            <a:ext cx="7886700" cy="341632"/>
          </a:xfrm>
        </p:spPr>
        <p:txBody>
          <a:bodyPr/>
          <a:lstStyle/>
          <a:p>
            <a:r>
              <a:rPr lang="fr-FR">
                <a:solidFill>
                  <a:srgbClr val="7B6A67"/>
                </a:solidFill>
              </a:rPr>
              <a:t>Individual exercise</a:t>
            </a:r>
            <a:endParaRPr lang="fr-FR"/>
          </a:p>
        </p:txBody>
      </p:sp>
      <p:sp>
        <p:nvSpPr>
          <p:cNvPr id="4" name="Espace réservé du contenu 3">
            <a:extLst>
              <a:ext uri="{FF2B5EF4-FFF2-40B4-BE49-F238E27FC236}">
                <a16:creationId xmlns:a16="http://schemas.microsoft.com/office/drawing/2014/main" id="{B53FAC49-B86E-EF4C-ACA1-7CEDCCA1D6F7}"/>
              </a:ext>
            </a:extLst>
          </p:cNvPr>
          <p:cNvSpPr>
            <a:spLocks noGrp="1"/>
          </p:cNvSpPr>
          <p:nvPr>
            <p:ph idx="1"/>
          </p:nvPr>
        </p:nvSpPr>
        <p:spPr>
          <a:xfrm>
            <a:off x="628652" y="1369219"/>
            <a:ext cx="5578420" cy="3263504"/>
          </a:xfrm>
        </p:spPr>
        <p:txBody>
          <a:bodyPr>
            <a:normAutofit/>
          </a:bodyPr>
          <a:lstStyle/>
          <a:p>
            <a:r>
              <a:rPr lang="en-US" dirty="0"/>
              <a:t>Open </a:t>
            </a:r>
            <a:r>
              <a:rPr lang="en-US" b="1" dirty="0">
                <a:solidFill>
                  <a:srgbClr val="002060"/>
                </a:solidFill>
              </a:rPr>
              <a:t>Worksheet 1</a:t>
            </a:r>
            <a:r>
              <a:rPr lang="en-US" dirty="0"/>
              <a:t>. Explore the examples and try entering your recommendations from the group exercise on developing preliminary recommendations we did earlier in this session.</a:t>
            </a:r>
            <a:endParaRPr lang="en-US" sz="1600" dirty="0"/>
          </a:p>
          <a:p>
            <a:endParaRPr lang="en-US" sz="1600" dirty="0"/>
          </a:p>
          <a:p>
            <a:r>
              <a:rPr lang="en-US" dirty="0"/>
              <a:t>Open </a:t>
            </a:r>
            <a:r>
              <a:rPr lang="en-US" b="1" dirty="0">
                <a:solidFill>
                  <a:srgbClr val="002060"/>
                </a:solidFill>
              </a:rPr>
              <a:t>Worksheet 2</a:t>
            </a:r>
            <a:r>
              <a:rPr lang="en-US" dirty="0"/>
              <a:t>. Explore the example and fill in the last several columns about closing the loop. Try filling in the logbook using the group exercise we completed earlier in this session.</a:t>
            </a:r>
          </a:p>
          <a:p>
            <a:pPr marL="0" indent="0">
              <a:buNone/>
            </a:pPr>
            <a:endParaRPr lang="en-GB" b="1"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GB" b="1"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8" name="Straight Connector 55">
            <a:extLst>
              <a:ext uri="{FF2B5EF4-FFF2-40B4-BE49-F238E27FC236}">
                <a16:creationId xmlns:a16="http://schemas.microsoft.com/office/drawing/2014/main" id="{848C10C1-0188-7240-8869-D5D1B643229B}"/>
              </a:ext>
            </a:extLst>
          </p:cNvPr>
          <p:cNvCxnSpPr/>
          <p:nvPr/>
        </p:nvCxnSpPr>
        <p:spPr>
          <a:xfrm>
            <a:off x="648261" y="907368"/>
            <a:ext cx="444000" cy="0"/>
          </a:xfrm>
          <a:prstGeom prst="line">
            <a:avLst/>
          </a:prstGeom>
          <a:ln w="28575">
            <a:solidFill>
              <a:srgbClr val="7B6A67"/>
            </a:solidFill>
          </a:ln>
        </p:spPr>
        <p:style>
          <a:lnRef idx="1">
            <a:schemeClr val="accent1"/>
          </a:lnRef>
          <a:fillRef idx="0">
            <a:schemeClr val="accent1"/>
          </a:fillRef>
          <a:effectRef idx="0">
            <a:schemeClr val="accent1"/>
          </a:effectRef>
          <a:fontRef idx="minor">
            <a:schemeClr val="tx1"/>
          </a:fontRef>
        </p:style>
      </p:cxnSp>
      <p:grpSp>
        <p:nvGrpSpPr>
          <p:cNvPr id="12" name="Groupe 11">
            <a:extLst>
              <a:ext uri="{FF2B5EF4-FFF2-40B4-BE49-F238E27FC236}">
                <a16:creationId xmlns:a16="http://schemas.microsoft.com/office/drawing/2014/main" id="{1AE5CAA6-709A-2C4C-A7F1-266B7B5CF94A}"/>
              </a:ext>
            </a:extLst>
          </p:cNvPr>
          <p:cNvGrpSpPr/>
          <p:nvPr/>
        </p:nvGrpSpPr>
        <p:grpSpPr>
          <a:xfrm>
            <a:off x="7104744" y="367818"/>
            <a:ext cx="1582788" cy="1582788"/>
            <a:chOff x="7103356" y="367818"/>
            <a:chExt cx="1584176" cy="1584176"/>
          </a:xfrm>
        </p:grpSpPr>
        <p:sp>
          <p:nvSpPr>
            <p:cNvPr id="13" name="Ellipse 12">
              <a:extLst>
                <a:ext uri="{FF2B5EF4-FFF2-40B4-BE49-F238E27FC236}">
                  <a16:creationId xmlns:a16="http://schemas.microsoft.com/office/drawing/2014/main" id="{D7606BB9-B442-0345-8890-36816E81E033}"/>
                </a:ext>
              </a:extLst>
            </p:cNvPr>
            <p:cNvSpPr/>
            <p:nvPr/>
          </p:nvSpPr>
          <p:spPr>
            <a:xfrm>
              <a:off x="7103356" y="367818"/>
              <a:ext cx="1584176" cy="1584176"/>
            </a:xfrm>
            <a:prstGeom prst="ellipse">
              <a:avLst/>
            </a:prstGeom>
            <a:solidFill>
              <a:srgbClr val="7B6A67">
                <a:alpha val="10000"/>
              </a:srgbClr>
            </a:solidFill>
            <a:ln w="6350">
              <a:solidFill>
                <a:srgbClr val="7B6A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7B6A67"/>
                </a:solidFill>
              </a:endParaRPr>
            </a:p>
          </p:txBody>
        </p:sp>
        <p:pic>
          <p:nvPicPr>
            <p:cNvPr id="14" name="Image 13">
              <a:extLst>
                <a:ext uri="{FF2B5EF4-FFF2-40B4-BE49-F238E27FC236}">
                  <a16:creationId xmlns:a16="http://schemas.microsoft.com/office/drawing/2014/main" id="{EBCE0B7D-1147-F844-A55F-599767DC513C}"/>
                </a:ext>
              </a:extLst>
            </p:cNvPr>
            <p:cNvPicPr>
              <a:picLocks noChangeAspect="1"/>
            </p:cNvPicPr>
            <p:nvPr/>
          </p:nvPicPr>
          <p:blipFill>
            <a:blip r:embed="rId3"/>
            <a:stretch>
              <a:fillRect/>
            </a:stretch>
          </p:blipFill>
          <p:spPr>
            <a:xfrm>
              <a:off x="7474546" y="699542"/>
              <a:ext cx="841796" cy="928134"/>
            </a:xfrm>
            <a:prstGeom prst="rect">
              <a:avLst/>
            </a:prstGeom>
          </p:spPr>
        </p:pic>
      </p:grpSp>
    </p:spTree>
    <p:extLst>
      <p:ext uri="{BB962C8B-B14F-4D97-AF65-F5344CB8AC3E}">
        <p14:creationId xmlns:p14="http://schemas.microsoft.com/office/powerpoint/2010/main" val="14400398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C65E29-5543-9243-81BB-2C199C746A5D}"/>
              </a:ext>
            </a:extLst>
          </p:cNvPr>
          <p:cNvSpPr>
            <a:spLocks noGrp="1"/>
          </p:cNvSpPr>
          <p:nvPr>
            <p:ph type="title"/>
          </p:nvPr>
        </p:nvSpPr>
        <p:spPr>
          <a:xfrm>
            <a:off x="628650" y="537795"/>
            <a:ext cx="7886700" cy="590931"/>
          </a:xfrm>
        </p:spPr>
        <p:txBody>
          <a:bodyPr/>
          <a:lstStyle/>
          <a:p>
            <a:r>
              <a:rPr lang="fr-FR" dirty="0"/>
              <a:t>STAGE 6: </a:t>
            </a:r>
            <a:r>
              <a:rPr lang="fr-FR" dirty="0" err="1"/>
              <a:t>Reviewing</a:t>
            </a:r>
            <a:r>
              <a:rPr lang="fr-FR" dirty="0"/>
              <a:t> and </a:t>
            </a:r>
            <a:r>
              <a:rPr lang="fr-FR" dirty="0" err="1"/>
              <a:t>adapting</a:t>
            </a:r>
            <a:r>
              <a:rPr lang="fr-FR" dirty="0"/>
              <a:t> the </a:t>
            </a:r>
            <a:r>
              <a:rPr lang="fr-FR" dirty="0" err="1"/>
              <a:t>mechanism</a:t>
            </a:r>
            <a:br>
              <a:rPr lang="fr-FR" dirty="0"/>
            </a:br>
            <a:endParaRPr lang="fr-FR" dirty="0"/>
          </a:p>
        </p:txBody>
      </p:sp>
      <p:sp>
        <p:nvSpPr>
          <p:cNvPr id="3" name="Espace réservé du contenu 2">
            <a:extLst>
              <a:ext uri="{FF2B5EF4-FFF2-40B4-BE49-F238E27FC236}">
                <a16:creationId xmlns:a16="http://schemas.microsoft.com/office/drawing/2014/main" id="{A455EF0C-72EE-4B42-B1B1-19D0F60F5ACF}"/>
              </a:ext>
            </a:extLst>
          </p:cNvPr>
          <p:cNvSpPr>
            <a:spLocks noGrp="1"/>
          </p:cNvSpPr>
          <p:nvPr>
            <p:ph idx="1"/>
          </p:nvPr>
        </p:nvSpPr>
        <p:spPr/>
        <p:txBody>
          <a:bodyPr>
            <a:noAutofit/>
          </a:bodyPr>
          <a:lstStyle/>
          <a:p>
            <a:pPr marL="0" indent="0">
              <a:buNone/>
            </a:pPr>
            <a:r>
              <a:rPr lang="fr-FR" b="1" dirty="0">
                <a:solidFill>
                  <a:srgbClr val="204669"/>
                </a:solidFill>
                <a:latin typeface="Open Sans" panose="020B0606030504020204" pitchFamily="34" charset="0"/>
                <a:ea typeface="Open Sans" panose="020B0606030504020204" pitchFamily="34" charset="0"/>
                <a:cs typeface="Open Sans" panose="020B0606030504020204" pitchFamily="34" charset="0"/>
              </a:rPr>
              <a:t>Monitor the feedback </a:t>
            </a:r>
            <a:r>
              <a:rPr lang="fr-FR" b="1" dirty="0" err="1">
                <a:solidFill>
                  <a:srgbClr val="204669"/>
                </a:solidFill>
                <a:latin typeface="Open Sans" panose="020B0606030504020204" pitchFamily="34" charset="0"/>
                <a:ea typeface="Open Sans" panose="020B0606030504020204" pitchFamily="34" charset="0"/>
                <a:cs typeface="Open Sans" panose="020B0606030504020204" pitchFamily="34" charset="0"/>
              </a:rPr>
              <a:t>mechanism</a:t>
            </a:r>
            <a:r>
              <a:rPr lang="fr-FR" b="1" dirty="0">
                <a:solidFill>
                  <a:srgbClr val="204669"/>
                </a:solidFill>
                <a:latin typeface="Open Sans" panose="020B0606030504020204" pitchFamily="34" charset="0"/>
                <a:ea typeface="Open Sans" panose="020B0606030504020204" pitchFamily="34" charset="0"/>
                <a:cs typeface="Open Sans" panose="020B0606030504020204" pitchFamily="34" charset="0"/>
              </a:rPr>
              <a:t> and </a:t>
            </a:r>
            <a:r>
              <a:rPr lang="fr-FR" b="1" dirty="0" err="1">
                <a:solidFill>
                  <a:srgbClr val="204669"/>
                </a:solidFill>
                <a:latin typeface="Open Sans" panose="020B0606030504020204" pitchFamily="34" charset="0"/>
                <a:ea typeface="Open Sans" panose="020B0606030504020204" pitchFamily="34" charset="0"/>
                <a:cs typeface="Open Sans" panose="020B0606030504020204" pitchFamily="34" charset="0"/>
              </a:rPr>
              <a:t>adapt</a:t>
            </a:r>
            <a:r>
              <a:rPr lang="fr-FR" b="1" dirty="0">
                <a:solidFill>
                  <a:srgbClr val="204669"/>
                </a:solidFill>
                <a:latin typeface="Open Sans" panose="020B0606030504020204" pitchFamily="34" charset="0"/>
                <a:ea typeface="Open Sans" panose="020B0606030504020204" pitchFamily="34" charset="0"/>
                <a:cs typeface="Open Sans" panose="020B0606030504020204" pitchFamily="34" charset="0"/>
              </a:rPr>
              <a:t> as </a:t>
            </a:r>
            <a:r>
              <a:rPr lang="fr-FR" b="1" dirty="0" err="1">
                <a:solidFill>
                  <a:srgbClr val="204669"/>
                </a:solidFill>
                <a:latin typeface="Open Sans" panose="020B0606030504020204" pitchFamily="34" charset="0"/>
                <a:ea typeface="Open Sans" panose="020B0606030504020204" pitchFamily="34" charset="0"/>
                <a:cs typeface="Open Sans" panose="020B0606030504020204" pitchFamily="34" charset="0"/>
              </a:rPr>
              <a:t>needed</a:t>
            </a:r>
            <a:endParaRPr lang="fr-FR" b="1" dirty="0">
              <a:solidFill>
                <a:srgbClr val="204669"/>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fr-FR" dirty="0" err="1"/>
              <a:t>Some</a:t>
            </a:r>
            <a:r>
              <a:rPr lang="fr-FR" dirty="0"/>
              <a:t> questions to guide </a:t>
            </a:r>
            <a:r>
              <a:rPr lang="fr-FR" dirty="0" err="1"/>
              <a:t>you</a:t>
            </a:r>
            <a:r>
              <a:rPr lang="fr-FR" dirty="0"/>
              <a:t>:</a:t>
            </a:r>
          </a:p>
          <a:p>
            <a:pPr marL="314325" indent="-165100"/>
            <a:r>
              <a:rPr lang="fr-FR" dirty="0"/>
              <a:t>Are the feedback </a:t>
            </a:r>
            <a:r>
              <a:rPr lang="fr-FR" dirty="0" err="1"/>
              <a:t>channels</a:t>
            </a:r>
            <a:r>
              <a:rPr lang="fr-FR" dirty="0"/>
              <a:t> </a:t>
            </a:r>
            <a:r>
              <a:rPr lang="fr-FR" dirty="0" err="1"/>
              <a:t>used</a:t>
            </a:r>
            <a:r>
              <a:rPr lang="fr-FR" dirty="0"/>
              <a:t>? Have </a:t>
            </a:r>
            <a:r>
              <a:rPr lang="fr-FR" dirty="0" err="1"/>
              <a:t>we</a:t>
            </a:r>
            <a:r>
              <a:rPr lang="fr-FR" dirty="0"/>
              <a:t> </a:t>
            </a:r>
            <a:r>
              <a:rPr lang="fr-FR" dirty="0" err="1"/>
              <a:t>received</a:t>
            </a:r>
            <a:r>
              <a:rPr lang="fr-FR" dirty="0"/>
              <a:t> sensitive feedback? If the </a:t>
            </a:r>
            <a:r>
              <a:rPr lang="fr-FR" dirty="0" err="1"/>
              <a:t>amount</a:t>
            </a:r>
            <a:r>
              <a:rPr lang="fr-FR" dirty="0"/>
              <a:t> of feedback </a:t>
            </a:r>
            <a:r>
              <a:rPr lang="fr-FR" dirty="0" err="1"/>
              <a:t>received</a:t>
            </a:r>
            <a:r>
              <a:rPr lang="fr-FR" dirty="0"/>
              <a:t> </a:t>
            </a:r>
            <a:r>
              <a:rPr lang="fr-FR" dirty="0" err="1"/>
              <a:t>is</a:t>
            </a:r>
            <a:r>
              <a:rPr lang="fr-FR" dirty="0"/>
              <a:t> </a:t>
            </a:r>
            <a:r>
              <a:rPr lang="fr-FR" dirty="0" err="1"/>
              <a:t>low</a:t>
            </a:r>
            <a:r>
              <a:rPr lang="fr-FR" dirty="0"/>
              <a:t>, </a:t>
            </a:r>
            <a:r>
              <a:rPr lang="fr-FR" dirty="0" err="1"/>
              <a:t>is</a:t>
            </a:r>
            <a:r>
              <a:rPr lang="fr-FR" dirty="0"/>
              <a:t> </a:t>
            </a:r>
            <a:r>
              <a:rPr lang="fr-FR" dirty="0" err="1"/>
              <a:t>it</a:t>
            </a:r>
            <a:r>
              <a:rPr lang="fr-FR" dirty="0"/>
              <a:t> </a:t>
            </a:r>
            <a:r>
              <a:rPr lang="fr-FR" dirty="0" err="1"/>
              <a:t>because</a:t>
            </a:r>
            <a:r>
              <a:rPr lang="fr-FR" dirty="0"/>
              <a:t> people do not trust the </a:t>
            </a:r>
            <a:r>
              <a:rPr lang="fr-FR" dirty="0" err="1"/>
              <a:t>mechanism</a:t>
            </a:r>
            <a:r>
              <a:rPr lang="fr-FR" dirty="0"/>
              <a:t>?</a:t>
            </a:r>
          </a:p>
          <a:p>
            <a:pPr marL="314325" indent="-165100"/>
            <a:r>
              <a:rPr lang="fr-FR" dirty="0" err="1"/>
              <a:t>Who</a:t>
            </a:r>
            <a:r>
              <a:rPr lang="fr-FR" dirty="0"/>
              <a:t> </a:t>
            </a:r>
            <a:r>
              <a:rPr lang="fr-FR" dirty="0" err="1"/>
              <a:t>is</a:t>
            </a:r>
            <a:r>
              <a:rPr lang="fr-FR" dirty="0"/>
              <a:t> sharing feedback – and </a:t>
            </a:r>
            <a:r>
              <a:rPr lang="fr-FR" dirty="0" err="1"/>
              <a:t>who</a:t>
            </a:r>
            <a:r>
              <a:rPr lang="fr-FR" dirty="0"/>
              <a:t> </a:t>
            </a:r>
            <a:r>
              <a:rPr lang="fr-FR" dirty="0" err="1"/>
              <a:t>isn’t</a:t>
            </a:r>
            <a:r>
              <a:rPr lang="fr-FR" dirty="0"/>
              <a:t>? Are </a:t>
            </a:r>
            <a:r>
              <a:rPr lang="fr-FR" dirty="0" err="1"/>
              <a:t>there</a:t>
            </a:r>
            <a:r>
              <a:rPr lang="fr-FR" dirty="0"/>
              <a:t> certain groups of people (</a:t>
            </a:r>
            <a:r>
              <a:rPr lang="fr-FR" dirty="0" err="1"/>
              <a:t>e.g</a:t>
            </a:r>
            <a:r>
              <a:rPr lang="fr-FR" dirty="0"/>
              <a:t>. </a:t>
            </a:r>
            <a:r>
              <a:rPr lang="fr-FR" dirty="0" err="1"/>
              <a:t>women</a:t>
            </a:r>
            <a:r>
              <a:rPr lang="fr-FR" dirty="0"/>
              <a:t>, </a:t>
            </a:r>
            <a:r>
              <a:rPr lang="fr-FR" dirty="0" err="1"/>
              <a:t>elderly</a:t>
            </a:r>
            <a:r>
              <a:rPr lang="fr-FR" dirty="0"/>
              <a:t>, certain </a:t>
            </a:r>
            <a:r>
              <a:rPr lang="fr-FR" dirty="0" err="1"/>
              <a:t>ethnicities</a:t>
            </a:r>
            <a:r>
              <a:rPr lang="fr-FR" dirty="0"/>
              <a:t> or locations) </a:t>
            </a:r>
            <a:r>
              <a:rPr lang="fr-FR" dirty="0" err="1"/>
              <a:t>that</a:t>
            </a:r>
            <a:r>
              <a:rPr lang="fr-FR" dirty="0"/>
              <a:t> </a:t>
            </a:r>
            <a:r>
              <a:rPr lang="fr-FR" dirty="0" err="1"/>
              <a:t>we</a:t>
            </a:r>
            <a:r>
              <a:rPr lang="fr-FR" dirty="0"/>
              <a:t> are not </a:t>
            </a:r>
            <a:r>
              <a:rPr lang="fr-FR" dirty="0" err="1"/>
              <a:t>hearing</a:t>
            </a:r>
            <a:r>
              <a:rPr lang="fr-FR" dirty="0"/>
              <a:t> </a:t>
            </a:r>
            <a:r>
              <a:rPr lang="fr-FR" dirty="0" err="1"/>
              <a:t>from</a:t>
            </a:r>
            <a:r>
              <a:rPr lang="fr-FR" dirty="0"/>
              <a:t>?</a:t>
            </a:r>
          </a:p>
          <a:p>
            <a:pPr marL="314325" indent="-165100"/>
            <a:r>
              <a:rPr lang="fr-FR" dirty="0" err="1"/>
              <a:t>What</a:t>
            </a:r>
            <a:r>
              <a:rPr lang="fr-FR" dirty="0"/>
              <a:t> are </a:t>
            </a:r>
            <a:r>
              <a:rPr lang="fr-FR" dirty="0" err="1"/>
              <a:t>communities</a:t>
            </a:r>
            <a:r>
              <a:rPr lang="fr-FR" dirty="0"/>
              <a:t>’ </a:t>
            </a:r>
            <a:r>
              <a:rPr lang="fr-FR" dirty="0" err="1"/>
              <a:t>views</a:t>
            </a:r>
            <a:r>
              <a:rPr lang="fr-FR" dirty="0"/>
              <a:t> on the </a:t>
            </a:r>
            <a:r>
              <a:rPr lang="fr-FR" dirty="0" err="1"/>
              <a:t>process</a:t>
            </a:r>
            <a:r>
              <a:rPr lang="fr-FR" dirty="0"/>
              <a:t>? Are </a:t>
            </a:r>
            <a:r>
              <a:rPr lang="fr-FR" dirty="0" err="1"/>
              <a:t>they</a:t>
            </a:r>
            <a:r>
              <a:rPr lang="fr-FR" dirty="0"/>
              <a:t> </a:t>
            </a:r>
            <a:r>
              <a:rPr lang="fr-FR" dirty="0" err="1"/>
              <a:t>satisfied</a:t>
            </a:r>
            <a:r>
              <a:rPr lang="fr-FR" dirty="0"/>
              <a:t>? Do </a:t>
            </a:r>
            <a:r>
              <a:rPr lang="fr-FR" dirty="0" err="1"/>
              <a:t>they</a:t>
            </a:r>
            <a:r>
              <a:rPr lang="fr-FR" dirty="0"/>
              <a:t> </a:t>
            </a:r>
            <a:r>
              <a:rPr lang="fr-FR" dirty="0" err="1"/>
              <a:t>feel</a:t>
            </a:r>
            <a:r>
              <a:rPr lang="fr-FR" dirty="0"/>
              <a:t> </a:t>
            </a:r>
            <a:r>
              <a:rPr lang="fr-FR" dirty="0" err="1"/>
              <a:t>heard</a:t>
            </a:r>
            <a:r>
              <a:rPr lang="fr-FR" dirty="0"/>
              <a:t>?</a:t>
            </a:r>
          </a:p>
          <a:p>
            <a:pPr marL="314325" indent="-165100"/>
            <a:r>
              <a:rPr lang="fr-FR" dirty="0"/>
              <a:t>Has the feedback </a:t>
            </a:r>
            <a:r>
              <a:rPr lang="fr-FR" dirty="0" err="1"/>
              <a:t>led</a:t>
            </a:r>
            <a:r>
              <a:rPr lang="fr-FR" dirty="0"/>
              <a:t> to action? If not, </a:t>
            </a:r>
            <a:r>
              <a:rPr lang="fr-FR" dirty="0" err="1"/>
              <a:t>why</a:t>
            </a:r>
            <a:r>
              <a:rPr lang="fr-FR" dirty="0"/>
              <a:t>?</a:t>
            </a:r>
          </a:p>
          <a:p>
            <a:pPr marL="314325" indent="-165100"/>
            <a:r>
              <a:rPr lang="fr-FR" dirty="0"/>
              <a:t>Are people </a:t>
            </a:r>
            <a:r>
              <a:rPr lang="fr-FR" dirty="0" err="1"/>
              <a:t>hearing</a:t>
            </a:r>
            <a:r>
              <a:rPr lang="fr-FR" dirty="0"/>
              <a:t> back about the feedback </a:t>
            </a:r>
            <a:r>
              <a:rPr lang="fr-FR" dirty="0" err="1"/>
              <a:t>they</a:t>
            </a:r>
            <a:r>
              <a:rPr lang="fr-FR" dirty="0"/>
              <a:t> </a:t>
            </a:r>
            <a:r>
              <a:rPr lang="fr-FR" dirty="0" err="1"/>
              <a:t>shared</a:t>
            </a:r>
            <a:r>
              <a:rPr lang="fr-FR" dirty="0"/>
              <a:t>? If not, </a:t>
            </a:r>
            <a:r>
              <a:rPr lang="fr-FR" dirty="0" err="1"/>
              <a:t>why</a:t>
            </a:r>
            <a:r>
              <a:rPr lang="fr-FR" dirty="0"/>
              <a:t>?</a:t>
            </a:r>
          </a:p>
          <a:p>
            <a:pPr marL="0" indent="0">
              <a:buNone/>
            </a:pPr>
            <a:r>
              <a:rPr lang="fr-FR" dirty="0"/>
              <a:t>Use </a:t>
            </a:r>
            <a:r>
              <a:rPr lang="fr-FR" dirty="0" err="1"/>
              <a:t>indicators</a:t>
            </a:r>
            <a:endParaRPr lang="fr-FR" dirty="0"/>
          </a:p>
          <a:p>
            <a:pPr marL="0" indent="0">
              <a:buNone/>
            </a:pPr>
            <a:r>
              <a:rPr lang="fr-FR" dirty="0" err="1"/>
              <a:t>Don’t</a:t>
            </a:r>
            <a:r>
              <a:rPr lang="fr-FR" dirty="0"/>
              <a:t> </a:t>
            </a:r>
            <a:r>
              <a:rPr lang="fr-FR" dirty="0" err="1"/>
              <a:t>forget</a:t>
            </a:r>
            <a:r>
              <a:rPr lang="fr-FR" dirty="0"/>
              <a:t> to </a:t>
            </a:r>
            <a:r>
              <a:rPr lang="fr-FR" dirty="0" err="1"/>
              <a:t>identify</a:t>
            </a:r>
            <a:r>
              <a:rPr lang="fr-FR" dirty="0"/>
              <a:t> actions </a:t>
            </a:r>
            <a:r>
              <a:rPr lang="fr-FR" dirty="0" err="1"/>
              <a:t>you</a:t>
            </a:r>
            <a:r>
              <a:rPr lang="fr-FR" dirty="0"/>
              <a:t> </a:t>
            </a:r>
            <a:r>
              <a:rPr lang="fr-FR" dirty="0" err="1"/>
              <a:t>need</a:t>
            </a:r>
            <a:r>
              <a:rPr lang="fr-FR" dirty="0"/>
              <a:t> to </a:t>
            </a:r>
            <a:r>
              <a:rPr lang="fr-FR" dirty="0" err="1"/>
              <a:t>take</a:t>
            </a:r>
            <a:r>
              <a:rPr lang="fr-FR" dirty="0"/>
              <a:t> to </a:t>
            </a:r>
            <a:r>
              <a:rPr lang="fr-FR" dirty="0" err="1"/>
              <a:t>improve</a:t>
            </a:r>
            <a:r>
              <a:rPr lang="fr-FR" dirty="0"/>
              <a:t> </a:t>
            </a:r>
            <a:r>
              <a:rPr lang="fr-FR" dirty="0" err="1"/>
              <a:t>your</a:t>
            </a:r>
            <a:r>
              <a:rPr lang="fr-FR" dirty="0"/>
              <a:t> feedback </a:t>
            </a:r>
            <a:r>
              <a:rPr lang="fr-FR" dirty="0" err="1"/>
              <a:t>mechanism</a:t>
            </a:r>
            <a:endParaRPr lang="fr-FR" dirty="0"/>
          </a:p>
        </p:txBody>
      </p:sp>
    </p:spTree>
    <p:extLst>
      <p:ext uri="{BB962C8B-B14F-4D97-AF65-F5344CB8AC3E}">
        <p14:creationId xmlns:p14="http://schemas.microsoft.com/office/powerpoint/2010/main" val="14731482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A6642A-9CBD-EF46-AB74-59C2BA6B1A34}"/>
              </a:ext>
            </a:extLst>
          </p:cNvPr>
          <p:cNvSpPr>
            <a:spLocks noGrp="1"/>
          </p:cNvSpPr>
          <p:nvPr>
            <p:ph type="title"/>
          </p:nvPr>
        </p:nvSpPr>
        <p:spPr>
          <a:xfrm>
            <a:off x="628650" y="537795"/>
            <a:ext cx="7886700" cy="341632"/>
          </a:xfrm>
        </p:spPr>
        <p:txBody>
          <a:bodyPr/>
          <a:lstStyle/>
          <a:p>
            <a:r>
              <a:rPr lang="fr-FR"/>
              <a:t>Summary</a:t>
            </a:r>
          </a:p>
        </p:txBody>
      </p:sp>
      <p:sp>
        <p:nvSpPr>
          <p:cNvPr id="3" name="Espace réservé du contenu 2">
            <a:extLst>
              <a:ext uri="{FF2B5EF4-FFF2-40B4-BE49-F238E27FC236}">
                <a16:creationId xmlns:a16="http://schemas.microsoft.com/office/drawing/2014/main" id="{69038E50-9B52-D94F-9F4C-6CE645C0ADF1}"/>
              </a:ext>
            </a:extLst>
          </p:cNvPr>
          <p:cNvSpPr>
            <a:spLocks noGrp="1"/>
          </p:cNvSpPr>
          <p:nvPr>
            <p:ph idx="1"/>
          </p:nvPr>
        </p:nvSpPr>
        <p:spPr>
          <a:xfrm>
            <a:off x="628650" y="1369219"/>
            <a:ext cx="6034478" cy="3263504"/>
          </a:xfrm>
        </p:spPr>
        <p:txBody>
          <a:bodyPr>
            <a:noAutofit/>
          </a:bodyPr>
          <a:lstStyle/>
          <a:p>
            <a:r>
              <a:rPr lang="fr-FR" dirty="0"/>
              <a:t>Stages 4, 5 and 6 of the </a:t>
            </a:r>
            <a:r>
              <a:rPr lang="fr-FR" dirty="0" err="1"/>
              <a:t>community</a:t>
            </a:r>
            <a:r>
              <a:rPr lang="fr-FR" dirty="0"/>
              <a:t> feedback cycle are sharing and acting on feedback, </a:t>
            </a:r>
            <a:r>
              <a:rPr lang="fr-FR" dirty="0" err="1"/>
              <a:t>closing</a:t>
            </a:r>
            <a:r>
              <a:rPr lang="fr-FR" dirty="0"/>
              <a:t> the </a:t>
            </a:r>
            <a:r>
              <a:rPr lang="fr-FR" dirty="0" err="1"/>
              <a:t>loop</a:t>
            </a:r>
            <a:r>
              <a:rPr lang="fr-FR" dirty="0"/>
              <a:t> and </a:t>
            </a:r>
            <a:r>
              <a:rPr lang="fr-FR" dirty="0" err="1"/>
              <a:t>reviewing</a:t>
            </a:r>
            <a:r>
              <a:rPr lang="fr-FR" dirty="0"/>
              <a:t> and </a:t>
            </a:r>
            <a:r>
              <a:rPr lang="fr-FR" dirty="0" err="1"/>
              <a:t>adapting</a:t>
            </a:r>
            <a:r>
              <a:rPr lang="fr-FR" dirty="0"/>
              <a:t> the </a:t>
            </a:r>
            <a:r>
              <a:rPr lang="fr-FR" dirty="0" err="1"/>
              <a:t>mechanism</a:t>
            </a:r>
            <a:r>
              <a:rPr lang="fr-FR" dirty="0"/>
              <a:t>.</a:t>
            </a:r>
          </a:p>
          <a:p>
            <a:r>
              <a:rPr lang="fr-FR" dirty="0"/>
              <a:t>Sharing </a:t>
            </a:r>
            <a:r>
              <a:rPr lang="fr-FR" dirty="0" err="1"/>
              <a:t>community</a:t>
            </a:r>
            <a:r>
              <a:rPr lang="fr-FR" dirty="0"/>
              <a:t> feedback </a:t>
            </a:r>
            <a:r>
              <a:rPr lang="fr-FR" dirty="0" err="1"/>
              <a:t>findings</a:t>
            </a:r>
            <a:r>
              <a:rPr lang="fr-FR" dirty="0"/>
              <a:t> </a:t>
            </a:r>
            <a:r>
              <a:rPr lang="fr-FR" dirty="0" err="1"/>
              <a:t>is</a:t>
            </a:r>
            <a:r>
              <a:rPr lang="fr-FR" dirty="0"/>
              <a:t> the </a:t>
            </a:r>
            <a:r>
              <a:rPr lang="fr-FR" dirty="0" err="1"/>
              <a:t>most</a:t>
            </a:r>
            <a:r>
              <a:rPr lang="fr-FR" dirty="0"/>
              <a:t> important </a:t>
            </a:r>
            <a:r>
              <a:rPr lang="fr-FR" dirty="0" err="1"/>
              <a:t>step</a:t>
            </a:r>
            <a:r>
              <a:rPr lang="fr-FR" dirty="0"/>
              <a:t> of the feedback cycle, </a:t>
            </a:r>
            <a:r>
              <a:rPr lang="fr-FR" dirty="0" err="1"/>
              <a:t>while</a:t>
            </a:r>
            <a:r>
              <a:rPr lang="fr-FR" dirty="0"/>
              <a:t> </a:t>
            </a:r>
            <a:r>
              <a:rPr lang="fr-FR" dirty="0" err="1"/>
              <a:t>moving</a:t>
            </a:r>
            <a:r>
              <a:rPr lang="fr-FR" dirty="0"/>
              <a:t> to </a:t>
            </a:r>
            <a:r>
              <a:rPr lang="fr-FR" dirty="0" err="1"/>
              <a:t>take</a:t>
            </a:r>
            <a:r>
              <a:rPr lang="fr-FR" dirty="0"/>
              <a:t> action </a:t>
            </a:r>
            <a:r>
              <a:rPr lang="fr-FR" dirty="0" err="1"/>
              <a:t>is</a:t>
            </a:r>
            <a:r>
              <a:rPr lang="fr-FR" dirty="0"/>
              <a:t> the </a:t>
            </a:r>
            <a:r>
              <a:rPr lang="fr-FR" dirty="0" err="1"/>
              <a:t>most</a:t>
            </a:r>
            <a:r>
              <a:rPr lang="fr-FR" dirty="0"/>
              <a:t> </a:t>
            </a:r>
            <a:r>
              <a:rPr lang="fr-FR" dirty="0" err="1"/>
              <a:t>challenging</a:t>
            </a:r>
            <a:r>
              <a:rPr lang="fr-FR" dirty="0"/>
              <a:t>.</a:t>
            </a:r>
          </a:p>
          <a:p>
            <a:r>
              <a:rPr lang="fr-FR" dirty="0"/>
              <a:t>A </a:t>
            </a:r>
            <a:r>
              <a:rPr lang="fr-FR" dirty="0" err="1"/>
              <a:t>response</a:t>
            </a:r>
            <a:r>
              <a:rPr lang="fr-FR" dirty="0"/>
              <a:t> </a:t>
            </a:r>
            <a:r>
              <a:rPr lang="fr-FR" dirty="0" err="1"/>
              <a:t>approach</a:t>
            </a:r>
            <a:r>
              <a:rPr lang="fr-FR" dirty="0"/>
              <a:t> </a:t>
            </a:r>
            <a:r>
              <a:rPr lang="fr-FR" dirty="0" err="1"/>
              <a:t>that</a:t>
            </a:r>
            <a:r>
              <a:rPr lang="fr-FR" dirty="0"/>
              <a:t> </a:t>
            </a:r>
            <a:r>
              <a:rPr lang="fr-FR" dirty="0" err="1"/>
              <a:t>acts</a:t>
            </a:r>
            <a:r>
              <a:rPr lang="fr-FR" dirty="0"/>
              <a:t> on </a:t>
            </a:r>
            <a:r>
              <a:rPr lang="fr-FR" dirty="0" err="1"/>
              <a:t>community</a:t>
            </a:r>
            <a:r>
              <a:rPr lang="fr-FR" dirty="0"/>
              <a:t> feedback </a:t>
            </a:r>
            <a:r>
              <a:rPr lang="fr-FR" dirty="0" err="1"/>
              <a:t>is</a:t>
            </a:r>
            <a:r>
              <a:rPr lang="fr-FR" dirty="0"/>
              <a:t> more collaborative and </a:t>
            </a:r>
            <a:r>
              <a:rPr lang="fr-FR" dirty="0" err="1"/>
              <a:t>respectful</a:t>
            </a:r>
            <a:r>
              <a:rPr lang="fr-FR" dirty="0"/>
              <a:t> of </a:t>
            </a:r>
            <a:r>
              <a:rPr lang="fr-FR" dirty="0" err="1"/>
              <a:t>communities</a:t>
            </a:r>
            <a:r>
              <a:rPr lang="fr-FR" dirty="0"/>
              <a:t>, and </a:t>
            </a:r>
            <a:r>
              <a:rPr lang="fr-FR" dirty="0" err="1"/>
              <a:t>is</a:t>
            </a:r>
            <a:r>
              <a:rPr lang="fr-FR" dirty="0"/>
              <a:t> </a:t>
            </a:r>
            <a:r>
              <a:rPr lang="fr-FR" dirty="0" err="1"/>
              <a:t>therefore</a:t>
            </a:r>
            <a:r>
              <a:rPr lang="fr-FR" dirty="0"/>
              <a:t> more </a:t>
            </a:r>
            <a:r>
              <a:rPr lang="fr-FR" dirty="0" err="1"/>
              <a:t>ethical</a:t>
            </a:r>
            <a:r>
              <a:rPr lang="fr-FR" dirty="0"/>
              <a:t>, </a:t>
            </a:r>
            <a:r>
              <a:rPr lang="fr-FR" dirty="0" err="1"/>
              <a:t>sustainable</a:t>
            </a:r>
            <a:r>
              <a:rPr lang="fr-FR" dirty="0"/>
              <a:t> and effective.</a:t>
            </a:r>
          </a:p>
          <a:p>
            <a:r>
              <a:rPr lang="fr-FR" dirty="0"/>
              <a:t>To </a:t>
            </a:r>
            <a:r>
              <a:rPr lang="fr-FR" dirty="0" err="1"/>
              <a:t>share</a:t>
            </a:r>
            <a:r>
              <a:rPr lang="fr-FR" dirty="0"/>
              <a:t> and </a:t>
            </a:r>
            <a:r>
              <a:rPr lang="fr-FR" dirty="0" err="1"/>
              <a:t>take</a:t>
            </a:r>
            <a:r>
              <a:rPr lang="fr-FR" dirty="0"/>
              <a:t> action on </a:t>
            </a:r>
            <a:r>
              <a:rPr lang="fr-FR" dirty="0" err="1"/>
              <a:t>community</a:t>
            </a:r>
            <a:r>
              <a:rPr lang="fr-FR" dirty="0"/>
              <a:t> feedback </a:t>
            </a:r>
            <a:r>
              <a:rPr lang="fr-FR" dirty="0" err="1"/>
              <a:t>you’ll</a:t>
            </a:r>
            <a:r>
              <a:rPr lang="fr-FR" dirty="0"/>
              <a:t> </a:t>
            </a:r>
            <a:r>
              <a:rPr lang="fr-FR" dirty="0" err="1"/>
              <a:t>need</a:t>
            </a:r>
            <a:r>
              <a:rPr lang="fr-FR" dirty="0"/>
              <a:t> to:</a:t>
            </a:r>
          </a:p>
          <a:p>
            <a:pPr marL="360363" indent="-166688">
              <a:buClr>
                <a:srgbClr val="2F9C67"/>
              </a:buClr>
              <a:buSzPct val="70000"/>
              <a:buFont typeface="Wingdings" pitchFamily="2" charset="2"/>
              <a:buChar char="Ø"/>
              <a:tabLst>
                <a:tab pos="304800" algn="l"/>
              </a:tabLst>
            </a:pPr>
            <a:r>
              <a:rPr lang="en-US" dirty="0"/>
              <a:t>1. Share feedback findings in appropriate formats</a:t>
            </a:r>
          </a:p>
          <a:p>
            <a:pPr marL="360363" indent="-166688">
              <a:buClr>
                <a:srgbClr val="2F9C67"/>
              </a:buClr>
              <a:buSzPct val="70000"/>
              <a:buFont typeface="Wingdings" pitchFamily="2" charset="2"/>
              <a:buChar char="Ø"/>
              <a:tabLst>
                <a:tab pos="304800" algn="l"/>
              </a:tabLst>
            </a:pPr>
            <a:r>
              <a:rPr lang="en-US" dirty="0"/>
              <a:t>2. Discuss the feedback findings with relevant stakeholders</a:t>
            </a:r>
          </a:p>
          <a:p>
            <a:pPr marL="360363" indent="-166688">
              <a:buClr>
                <a:srgbClr val="2F9C67"/>
              </a:buClr>
              <a:buSzPct val="70000"/>
              <a:buFont typeface="Wingdings" pitchFamily="2" charset="2"/>
              <a:buChar char="Ø"/>
              <a:tabLst>
                <a:tab pos="304800" algn="l"/>
              </a:tabLst>
            </a:pPr>
            <a:r>
              <a:rPr lang="en-US" dirty="0"/>
              <a:t>3. Take action</a:t>
            </a:r>
          </a:p>
          <a:p>
            <a:endParaRPr lang="fr-FR" dirty="0"/>
          </a:p>
        </p:txBody>
      </p:sp>
    </p:spTree>
    <p:extLst>
      <p:ext uri="{BB962C8B-B14F-4D97-AF65-F5344CB8AC3E}">
        <p14:creationId xmlns:p14="http://schemas.microsoft.com/office/powerpoint/2010/main" val="41025275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A6642A-9CBD-EF46-AB74-59C2BA6B1A34}"/>
              </a:ext>
            </a:extLst>
          </p:cNvPr>
          <p:cNvSpPr>
            <a:spLocks noGrp="1"/>
          </p:cNvSpPr>
          <p:nvPr>
            <p:ph type="title"/>
          </p:nvPr>
        </p:nvSpPr>
        <p:spPr>
          <a:xfrm>
            <a:off x="628650" y="537795"/>
            <a:ext cx="7886700" cy="341632"/>
          </a:xfrm>
        </p:spPr>
        <p:txBody>
          <a:bodyPr/>
          <a:lstStyle/>
          <a:p>
            <a:r>
              <a:rPr lang="fr-FR"/>
              <a:t>Summary</a:t>
            </a:r>
          </a:p>
        </p:txBody>
      </p:sp>
      <p:sp>
        <p:nvSpPr>
          <p:cNvPr id="3" name="Espace réservé du contenu 2">
            <a:extLst>
              <a:ext uri="{FF2B5EF4-FFF2-40B4-BE49-F238E27FC236}">
                <a16:creationId xmlns:a16="http://schemas.microsoft.com/office/drawing/2014/main" id="{69038E50-9B52-D94F-9F4C-6CE645C0ADF1}"/>
              </a:ext>
            </a:extLst>
          </p:cNvPr>
          <p:cNvSpPr>
            <a:spLocks noGrp="1"/>
          </p:cNvSpPr>
          <p:nvPr>
            <p:ph idx="1"/>
          </p:nvPr>
        </p:nvSpPr>
        <p:spPr>
          <a:xfrm>
            <a:off x="628650" y="1369219"/>
            <a:ext cx="6034478" cy="3263504"/>
          </a:xfrm>
        </p:spPr>
        <p:txBody>
          <a:bodyPr>
            <a:noAutofit/>
          </a:bodyPr>
          <a:lstStyle/>
          <a:p>
            <a:r>
              <a:rPr lang="fr-FR" dirty="0" err="1"/>
              <a:t>Closing</a:t>
            </a:r>
            <a:r>
              <a:rPr lang="fr-FR" dirty="0"/>
              <a:t> the </a:t>
            </a:r>
            <a:r>
              <a:rPr lang="fr-FR" dirty="0" err="1"/>
              <a:t>loop</a:t>
            </a:r>
            <a:r>
              <a:rPr lang="fr-FR" dirty="0"/>
              <a:t> </a:t>
            </a:r>
            <a:r>
              <a:rPr lang="fr-FR" dirty="0" err="1"/>
              <a:t>means</a:t>
            </a:r>
            <a:r>
              <a:rPr lang="fr-FR" dirty="0"/>
              <a:t> </a:t>
            </a:r>
            <a:r>
              <a:rPr lang="fr-FR" dirty="0" err="1"/>
              <a:t>communicating</a:t>
            </a:r>
            <a:r>
              <a:rPr lang="fr-FR" dirty="0"/>
              <a:t> to </a:t>
            </a:r>
            <a:r>
              <a:rPr lang="fr-FR" dirty="0" err="1"/>
              <a:t>those</a:t>
            </a:r>
            <a:r>
              <a:rPr lang="fr-FR" dirty="0"/>
              <a:t> </a:t>
            </a:r>
            <a:r>
              <a:rPr lang="fr-FR" dirty="0" err="1"/>
              <a:t>who</a:t>
            </a:r>
            <a:r>
              <a:rPr lang="fr-FR" dirty="0"/>
              <a:t> gave feedback about </a:t>
            </a:r>
            <a:r>
              <a:rPr lang="fr-FR" dirty="0" err="1"/>
              <a:t>what</a:t>
            </a:r>
            <a:r>
              <a:rPr lang="fr-FR" dirty="0"/>
              <a:t> has been </a:t>
            </a:r>
            <a:r>
              <a:rPr lang="fr-FR" dirty="0" err="1"/>
              <a:t>done</a:t>
            </a:r>
            <a:r>
              <a:rPr lang="fr-FR" dirty="0"/>
              <a:t> in </a:t>
            </a:r>
            <a:r>
              <a:rPr lang="fr-FR" dirty="0" err="1"/>
              <a:t>response</a:t>
            </a:r>
            <a:r>
              <a:rPr lang="fr-FR" dirty="0"/>
              <a:t> to </a:t>
            </a:r>
            <a:r>
              <a:rPr lang="fr-FR" dirty="0" err="1"/>
              <a:t>their</a:t>
            </a:r>
            <a:r>
              <a:rPr lang="fr-FR" dirty="0"/>
              <a:t> feedback. </a:t>
            </a:r>
          </a:p>
          <a:p>
            <a:r>
              <a:rPr lang="fr-FR" dirty="0" err="1"/>
              <a:t>It’s</a:t>
            </a:r>
            <a:r>
              <a:rPr lang="fr-FR" dirty="0"/>
              <a:t> important to close the </a:t>
            </a:r>
            <a:r>
              <a:rPr lang="fr-FR" dirty="0" err="1"/>
              <a:t>loop</a:t>
            </a:r>
            <a:r>
              <a:rPr lang="fr-FR" dirty="0"/>
              <a:t> </a:t>
            </a:r>
            <a:r>
              <a:rPr lang="fr-FR" dirty="0" err="1"/>
              <a:t>within</a:t>
            </a:r>
            <a:r>
              <a:rPr lang="fr-FR" dirty="0"/>
              <a:t> </a:t>
            </a:r>
            <a:r>
              <a:rPr lang="fr-FR" dirty="0" err="1"/>
              <a:t>our</a:t>
            </a:r>
            <a:r>
              <a:rPr lang="fr-FR" dirty="0"/>
              <a:t> organisations and </a:t>
            </a:r>
            <a:r>
              <a:rPr lang="fr-FR" dirty="0" err="1"/>
              <a:t>with</a:t>
            </a:r>
            <a:r>
              <a:rPr lang="fr-FR" dirty="0"/>
              <a:t> the </a:t>
            </a:r>
            <a:r>
              <a:rPr lang="fr-FR" dirty="0" err="1"/>
              <a:t>community</a:t>
            </a:r>
            <a:r>
              <a:rPr lang="fr-FR" dirty="0"/>
              <a:t> to </a:t>
            </a:r>
            <a:r>
              <a:rPr lang="fr-FR" dirty="0" err="1"/>
              <a:t>ensure</a:t>
            </a:r>
            <a:r>
              <a:rPr lang="fr-FR" dirty="0"/>
              <a:t> </a:t>
            </a:r>
            <a:r>
              <a:rPr lang="fr-FR" dirty="0" err="1"/>
              <a:t>our</a:t>
            </a:r>
            <a:r>
              <a:rPr lang="fr-FR" dirty="0"/>
              <a:t> </a:t>
            </a:r>
            <a:r>
              <a:rPr lang="fr-FR" dirty="0" err="1"/>
              <a:t>accountability</a:t>
            </a:r>
            <a:r>
              <a:rPr lang="fr-FR" dirty="0"/>
              <a:t>.</a:t>
            </a:r>
          </a:p>
          <a:p>
            <a:r>
              <a:rPr lang="fr-FR" dirty="0"/>
              <a:t>Use </a:t>
            </a:r>
            <a:r>
              <a:rPr lang="fr-FR" dirty="0" err="1"/>
              <a:t>tools</a:t>
            </a:r>
            <a:r>
              <a:rPr lang="fr-FR" dirty="0"/>
              <a:t> like an action tracker and a </a:t>
            </a:r>
            <a:r>
              <a:rPr lang="fr-FR" dirty="0" err="1"/>
              <a:t>logbook</a:t>
            </a:r>
            <a:r>
              <a:rPr lang="fr-FR" dirty="0"/>
              <a:t> to document how </a:t>
            </a:r>
            <a:r>
              <a:rPr lang="fr-FR" dirty="0" err="1"/>
              <a:t>you</a:t>
            </a:r>
            <a:r>
              <a:rPr lang="fr-FR" dirty="0"/>
              <a:t> and stakeholders have </a:t>
            </a:r>
            <a:r>
              <a:rPr lang="fr-FR" dirty="0" err="1"/>
              <a:t>responded</a:t>
            </a:r>
            <a:r>
              <a:rPr lang="fr-FR" dirty="0"/>
              <a:t> to </a:t>
            </a:r>
            <a:r>
              <a:rPr lang="fr-FR" dirty="0" err="1"/>
              <a:t>community</a:t>
            </a:r>
            <a:r>
              <a:rPr lang="fr-FR" dirty="0"/>
              <a:t> feedback and </a:t>
            </a:r>
            <a:r>
              <a:rPr lang="fr-FR" dirty="0" err="1"/>
              <a:t>closed</a:t>
            </a:r>
            <a:r>
              <a:rPr lang="fr-FR" dirty="0"/>
              <a:t> the </a:t>
            </a:r>
            <a:r>
              <a:rPr lang="fr-FR" dirty="0" err="1"/>
              <a:t>loop</a:t>
            </a:r>
            <a:r>
              <a:rPr lang="fr-FR"/>
              <a:t>.</a:t>
            </a:r>
          </a:p>
          <a:p>
            <a:endParaRPr lang="fr-FR"/>
          </a:p>
        </p:txBody>
      </p:sp>
    </p:spTree>
    <p:extLst>
      <p:ext uri="{BB962C8B-B14F-4D97-AF65-F5344CB8AC3E}">
        <p14:creationId xmlns:p14="http://schemas.microsoft.com/office/powerpoint/2010/main" val="3082280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F4827E-2EE0-224B-88F0-B042DBB42903}"/>
              </a:ext>
            </a:extLst>
          </p:cNvPr>
          <p:cNvSpPr>
            <a:spLocks noGrp="1"/>
          </p:cNvSpPr>
          <p:nvPr>
            <p:ph type="title"/>
          </p:nvPr>
        </p:nvSpPr>
        <p:spPr>
          <a:xfrm>
            <a:off x="628650" y="537795"/>
            <a:ext cx="7886700" cy="341632"/>
          </a:xfrm>
        </p:spPr>
        <p:txBody>
          <a:bodyPr/>
          <a:lstStyle/>
          <a:p>
            <a:r>
              <a:rPr lang="fr-FR"/>
              <a:t>Key questions in social science research</a:t>
            </a:r>
          </a:p>
        </p:txBody>
      </p:sp>
      <p:grpSp>
        <p:nvGrpSpPr>
          <p:cNvPr id="3" name="Groupe 2">
            <a:extLst>
              <a:ext uri="{FF2B5EF4-FFF2-40B4-BE49-F238E27FC236}">
                <a16:creationId xmlns:a16="http://schemas.microsoft.com/office/drawing/2014/main" id="{2417AAFB-B95C-994E-97C4-F7B39F2229F6}"/>
              </a:ext>
            </a:extLst>
          </p:cNvPr>
          <p:cNvGrpSpPr/>
          <p:nvPr/>
        </p:nvGrpSpPr>
        <p:grpSpPr>
          <a:xfrm>
            <a:off x="2215379" y="1132113"/>
            <a:ext cx="4932907" cy="3341189"/>
            <a:chOff x="2215379" y="1132113"/>
            <a:chExt cx="4932907" cy="3341189"/>
          </a:xfrm>
        </p:grpSpPr>
        <p:sp>
          <p:nvSpPr>
            <p:cNvPr id="31" name="Rectangle 30">
              <a:extLst>
                <a:ext uri="{FF2B5EF4-FFF2-40B4-BE49-F238E27FC236}">
                  <a16:creationId xmlns:a16="http://schemas.microsoft.com/office/drawing/2014/main" id="{A60264C4-ECED-3A44-9FBC-9E301B937E50}"/>
                </a:ext>
              </a:extLst>
            </p:cNvPr>
            <p:cNvSpPr/>
            <p:nvPr/>
          </p:nvSpPr>
          <p:spPr>
            <a:xfrm>
              <a:off x="3760932" y="3077987"/>
              <a:ext cx="3387354" cy="488201"/>
            </a:xfrm>
            <a:prstGeom prst="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6"/>
              </a:pPr>
              <a:r>
                <a:rPr lang="en-US" sz="900">
                  <a:solidFill>
                    <a:srgbClr val="2F9C67"/>
                  </a:solidFill>
                  <a:effectLst/>
                  <a:latin typeface="Open Sans Light" panose="020B0306030504020204" pitchFamily="34" charset="0"/>
                  <a:ea typeface="OpenSans-Light" panose="020B0606030504020204" pitchFamily="34" charset="0"/>
                </a:rPr>
                <a:t>How to ensure that this information goes back to communities? To inform community-level actions and decision-making of the broader response?</a:t>
              </a:r>
              <a:endParaRPr lang="fr-FR" sz="900">
                <a:effectLst/>
                <a:latin typeface="Open Sans Light" panose="020B0306030504020204" pitchFamily="34" charset="0"/>
                <a:ea typeface="OpenSans-Light" panose="020B0606030504020204" pitchFamily="34" charset="0"/>
              </a:endParaRPr>
            </a:p>
          </p:txBody>
        </p:sp>
        <p:sp>
          <p:nvSpPr>
            <p:cNvPr id="32" name="Rectangle 31">
              <a:extLst>
                <a:ext uri="{FF2B5EF4-FFF2-40B4-BE49-F238E27FC236}">
                  <a16:creationId xmlns:a16="http://schemas.microsoft.com/office/drawing/2014/main" id="{98F5491B-A7C6-2B4F-AD08-9AD4D0A97587}"/>
                </a:ext>
              </a:extLst>
            </p:cNvPr>
            <p:cNvSpPr/>
            <p:nvPr/>
          </p:nvSpPr>
          <p:spPr>
            <a:xfrm>
              <a:off x="3760932" y="2632537"/>
              <a:ext cx="3387354" cy="349702"/>
            </a:xfrm>
            <a:prstGeom prst="rect">
              <a:avLst/>
            </a:prstGeom>
            <a:no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5"/>
              </a:pPr>
              <a:r>
                <a:rPr lang="en-US" sz="900">
                  <a:solidFill>
                    <a:srgbClr val="2F9C67"/>
                  </a:solidFill>
                  <a:effectLst/>
                  <a:latin typeface="Open Sans Light" panose="020B0306030504020204" pitchFamily="34" charset="0"/>
                  <a:ea typeface="OpenSans-Light" panose="020B0606030504020204" pitchFamily="34" charset="0"/>
                </a:rPr>
                <a:t>What methodology and tools should be used to collect and analyse this information?</a:t>
              </a:r>
              <a:endParaRPr lang="fr-FR" sz="900">
                <a:effectLst/>
                <a:latin typeface="Open Sans Light" panose="020B0306030504020204" pitchFamily="34" charset="0"/>
                <a:ea typeface="OpenSans-Light" panose="020B0606030504020204" pitchFamily="34" charset="0"/>
              </a:endParaRPr>
            </a:p>
          </p:txBody>
        </p:sp>
        <p:sp>
          <p:nvSpPr>
            <p:cNvPr id="33" name="Rectangle 32">
              <a:extLst>
                <a:ext uri="{FF2B5EF4-FFF2-40B4-BE49-F238E27FC236}">
                  <a16:creationId xmlns:a16="http://schemas.microsoft.com/office/drawing/2014/main" id="{733B6D42-0B40-CA46-A22B-001A67B5B5C7}"/>
                </a:ext>
              </a:extLst>
            </p:cNvPr>
            <p:cNvSpPr/>
            <p:nvPr/>
          </p:nvSpPr>
          <p:spPr>
            <a:xfrm>
              <a:off x="3760932" y="4109684"/>
              <a:ext cx="3387354" cy="349702"/>
            </a:xfrm>
            <a:prstGeom prst="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8"/>
              </a:pPr>
              <a:r>
                <a:rPr lang="en-US" sz="900">
                  <a:solidFill>
                    <a:srgbClr val="2F9C67"/>
                  </a:solidFill>
                  <a:effectLst/>
                  <a:latin typeface="Open Sans Light" panose="020B0306030504020204" pitchFamily="34" charset="0"/>
                  <a:ea typeface="OpenSans-Light" panose="020B0606030504020204" pitchFamily="34" charset="0"/>
                </a:rPr>
                <a:t>How to track the information used to ensure that it effectively contributes to operational and strategic priorities? </a:t>
              </a:r>
              <a:endParaRPr lang="fr-FR" sz="900">
                <a:effectLst/>
                <a:latin typeface="Open Sans Light" panose="020B0306030504020204" pitchFamily="34" charset="0"/>
                <a:ea typeface="OpenSans-Light" panose="020B0606030504020204" pitchFamily="34" charset="0"/>
              </a:endParaRPr>
            </a:p>
          </p:txBody>
        </p:sp>
        <p:sp>
          <p:nvSpPr>
            <p:cNvPr id="34" name="Rectangle 33">
              <a:extLst>
                <a:ext uri="{FF2B5EF4-FFF2-40B4-BE49-F238E27FC236}">
                  <a16:creationId xmlns:a16="http://schemas.microsoft.com/office/drawing/2014/main" id="{3601AF4C-F4C1-504C-9057-DA23A1D185D8}"/>
                </a:ext>
              </a:extLst>
            </p:cNvPr>
            <p:cNvSpPr/>
            <p:nvPr/>
          </p:nvSpPr>
          <p:spPr>
            <a:xfrm>
              <a:off x="3760932" y="2304478"/>
              <a:ext cx="3387354" cy="211203"/>
            </a:xfrm>
            <a:prstGeom prst="rect">
              <a:avLst/>
            </a:prstGeom>
            <a:no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4"/>
              </a:pPr>
              <a:r>
                <a:rPr lang="en-US" sz="900">
                  <a:solidFill>
                    <a:srgbClr val="2F9C67"/>
                  </a:solidFill>
                  <a:effectLst/>
                  <a:latin typeface="Open Sans Light" panose="020B0306030504020204" pitchFamily="34" charset="0"/>
                  <a:ea typeface="OpenSans-Light" panose="020B0606030504020204" pitchFamily="34" charset="0"/>
                </a:rPr>
                <a:t>Who can collect this information?</a:t>
              </a:r>
              <a:endParaRPr lang="fr-FR" sz="900">
                <a:effectLst/>
                <a:latin typeface="Open Sans Light" panose="020B0306030504020204" pitchFamily="34" charset="0"/>
                <a:ea typeface="OpenSans-Light" panose="020B0606030504020204" pitchFamily="34" charset="0"/>
              </a:endParaRPr>
            </a:p>
          </p:txBody>
        </p:sp>
        <p:sp>
          <p:nvSpPr>
            <p:cNvPr id="35" name="Rectangle 34">
              <a:extLst>
                <a:ext uri="{FF2B5EF4-FFF2-40B4-BE49-F238E27FC236}">
                  <a16:creationId xmlns:a16="http://schemas.microsoft.com/office/drawing/2014/main" id="{90264384-3DA6-D04A-8F88-383001CDAD20}"/>
                </a:ext>
              </a:extLst>
            </p:cNvPr>
            <p:cNvSpPr/>
            <p:nvPr/>
          </p:nvSpPr>
          <p:spPr>
            <a:xfrm>
              <a:off x="3760932" y="1840161"/>
              <a:ext cx="3387354" cy="349702"/>
            </a:xfrm>
            <a:prstGeom prst="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3"/>
              </a:pPr>
              <a:r>
                <a:rPr lang="en-US" sz="900">
                  <a:solidFill>
                    <a:srgbClr val="2F9C67"/>
                  </a:solidFill>
                  <a:effectLst/>
                  <a:latin typeface="Open Sans Light" panose="020B0306030504020204" pitchFamily="34" charset="0"/>
                  <a:ea typeface="OpenSans-Light" panose="020B0606030504020204" pitchFamily="34" charset="0"/>
                </a:rPr>
                <a:t>Does this information already exist? Is there a related needs assessment or study? </a:t>
              </a:r>
              <a:endParaRPr lang="fr-FR" sz="900">
                <a:effectLst/>
                <a:latin typeface="Open Sans Light" panose="020B0306030504020204" pitchFamily="34" charset="0"/>
                <a:ea typeface="OpenSans-Light" panose="020B0606030504020204" pitchFamily="34" charset="0"/>
              </a:endParaRPr>
            </a:p>
          </p:txBody>
        </p:sp>
        <p:sp>
          <p:nvSpPr>
            <p:cNvPr id="36" name="Rectangle 35">
              <a:extLst>
                <a:ext uri="{FF2B5EF4-FFF2-40B4-BE49-F238E27FC236}">
                  <a16:creationId xmlns:a16="http://schemas.microsoft.com/office/drawing/2014/main" id="{644776CA-0C54-1A4D-B2E1-85C2A1C8D87D}"/>
                </a:ext>
              </a:extLst>
            </p:cNvPr>
            <p:cNvSpPr/>
            <p:nvPr/>
          </p:nvSpPr>
          <p:spPr>
            <a:xfrm>
              <a:off x="3760932" y="1159934"/>
              <a:ext cx="3387354" cy="211203"/>
            </a:xfrm>
            <a:prstGeom prst="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a:pPr>
              <a:r>
                <a:rPr lang="en-US" sz="900">
                  <a:solidFill>
                    <a:srgbClr val="2F9C67"/>
                  </a:solidFill>
                  <a:effectLst/>
                  <a:latin typeface="Open Sans Light" panose="020B0306030504020204" pitchFamily="34" charset="0"/>
                  <a:ea typeface="OpenSans-Light" panose="020B0606030504020204" pitchFamily="34" charset="0"/>
                </a:rPr>
                <a:t>What information is needed? </a:t>
              </a:r>
              <a:endParaRPr lang="fr-FR" sz="900">
                <a:effectLst/>
                <a:latin typeface="Open Sans Light" panose="020B0306030504020204" pitchFamily="34" charset="0"/>
                <a:ea typeface="OpenSans-Light" panose="020B0606030504020204" pitchFamily="34" charset="0"/>
              </a:endParaRPr>
            </a:p>
          </p:txBody>
        </p:sp>
        <p:sp>
          <p:nvSpPr>
            <p:cNvPr id="37" name="Rectangle 36">
              <a:extLst>
                <a:ext uri="{FF2B5EF4-FFF2-40B4-BE49-F238E27FC236}">
                  <a16:creationId xmlns:a16="http://schemas.microsoft.com/office/drawing/2014/main" id="{E0EBB79E-1532-4548-AF15-4FA509B10429}"/>
                </a:ext>
              </a:extLst>
            </p:cNvPr>
            <p:cNvSpPr/>
            <p:nvPr/>
          </p:nvSpPr>
          <p:spPr>
            <a:xfrm>
              <a:off x="2215379" y="1132113"/>
              <a:ext cx="1070638" cy="3341189"/>
            </a:xfrm>
            <a:prstGeom prst="rect">
              <a:avLst/>
            </a:prstGeom>
            <a:solidFill>
              <a:srgbClr val="204669"/>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108000" rIns="108000" bIns="108000" numCol="1" spcCol="0" rtlCol="0" fromWordArt="0" anchor="ctr" anchorCtr="0" forceAA="0" compatLnSpc="1">
              <a:prstTxWarp prst="textNoShape">
                <a:avLst/>
              </a:prstTxWarp>
              <a:noAutofit/>
            </a:bodyPr>
            <a:lstStyle/>
            <a:p>
              <a:pPr algn="ctr"/>
              <a:r>
                <a:rPr lang="en-US" sz="1100" b="1">
                  <a:solidFill>
                    <a:srgbClr val="FFFFFF"/>
                  </a:solidFill>
                  <a:effectLst/>
                  <a:latin typeface="Open Sans Semibold" panose="020B0606030504020204" pitchFamily="34" charset="0"/>
                  <a:ea typeface="OpenSans-Light" panose="020B0606030504020204" pitchFamily="34" charset="0"/>
                </a:rPr>
                <a:t>DATA TO ACTION:</a:t>
              </a:r>
              <a:r>
                <a:rPr lang="en-US" sz="900">
                  <a:solidFill>
                    <a:srgbClr val="FFFFFF"/>
                  </a:solidFill>
                  <a:effectLst/>
                  <a:latin typeface="Open Sans Light" panose="020B0306030504020204" pitchFamily="34" charset="0"/>
                  <a:ea typeface="OpenSans-Light" panose="020B0606030504020204" pitchFamily="34" charset="0"/>
                </a:rPr>
                <a:t> </a:t>
              </a:r>
              <a:br>
                <a:rPr lang="en-US" sz="900">
                  <a:solidFill>
                    <a:srgbClr val="FFFFFF"/>
                  </a:solidFill>
                  <a:effectLst/>
                  <a:latin typeface="Open Sans Light" panose="020B0306030504020204" pitchFamily="34" charset="0"/>
                  <a:ea typeface="OpenSans-Light" panose="020B0606030504020204" pitchFamily="34" charset="0"/>
                </a:rPr>
              </a:br>
              <a:endParaRPr lang="fr-FR" sz="900">
                <a:effectLst/>
                <a:latin typeface="Open Sans Light" panose="020B0306030504020204" pitchFamily="34" charset="0"/>
                <a:ea typeface="OpenSans-Light" panose="020B0606030504020204" pitchFamily="34" charset="0"/>
              </a:endParaRPr>
            </a:p>
            <a:p>
              <a:pPr algn="ctr"/>
              <a:r>
                <a:rPr lang="en-US" sz="900">
                  <a:solidFill>
                    <a:srgbClr val="FFFFFF"/>
                  </a:solidFill>
                  <a:effectLst/>
                  <a:latin typeface="Open Sans Light" panose="020B0306030504020204" pitchFamily="34" charset="0"/>
                  <a:ea typeface="OpenSans-Light" panose="020B0606030504020204" pitchFamily="34" charset="0"/>
                </a:rPr>
                <a:t>Key questions in social science research</a:t>
              </a:r>
              <a:endParaRPr lang="fr-FR" sz="900">
                <a:effectLst/>
                <a:latin typeface="Open Sans Light" panose="020B0306030504020204" pitchFamily="34" charset="0"/>
                <a:ea typeface="OpenSans-Light" panose="020B0606030504020204" pitchFamily="34" charset="0"/>
              </a:endParaRPr>
            </a:p>
            <a:p>
              <a:pPr algn="ctr"/>
              <a:r>
                <a:rPr lang="en-US" sz="1100">
                  <a:effectLst/>
                  <a:latin typeface="OpenSans-Light" panose="020B0606030504020204" pitchFamily="34" charset="0"/>
                  <a:ea typeface="OpenSans-Light" panose="020B0606030504020204" pitchFamily="34" charset="0"/>
                </a:rPr>
                <a:t> </a:t>
              </a:r>
              <a:endParaRPr lang="fr-FR" sz="1100">
                <a:effectLst/>
                <a:latin typeface="OpenSans-Light" panose="020B0606030504020204" pitchFamily="34" charset="0"/>
                <a:ea typeface="OpenSans-Light" panose="020B0606030504020204" pitchFamily="34" charset="0"/>
              </a:endParaRPr>
            </a:p>
          </p:txBody>
        </p:sp>
        <p:sp>
          <p:nvSpPr>
            <p:cNvPr id="38" name="Rectangle 37">
              <a:extLst>
                <a:ext uri="{FF2B5EF4-FFF2-40B4-BE49-F238E27FC236}">
                  <a16:creationId xmlns:a16="http://schemas.microsoft.com/office/drawing/2014/main" id="{E4AA4F4E-16B8-D248-B289-BD228E162B4E}"/>
                </a:ext>
              </a:extLst>
            </p:cNvPr>
            <p:cNvSpPr/>
            <p:nvPr/>
          </p:nvSpPr>
          <p:spPr>
            <a:xfrm>
              <a:off x="3760932" y="1502319"/>
              <a:ext cx="3387354" cy="211203"/>
            </a:xfrm>
            <a:prstGeom prst="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2"/>
              </a:pPr>
              <a:r>
                <a:rPr lang="en-US" sz="900">
                  <a:solidFill>
                    <a:srgbClr val="2F9C67"/>
                  </a:solidFill>
                  <a:effectLst/>
                  <a:latin typeface="Open Sans Light" panose="020B0306030504020204" pitchFamily="34" charset="0"/>
                  <a:ea typeface="OpenSans-Light" panose="020B0606030504020204" pitchFamily="34" charset="0"/>
                </a:rPr>
                <a:t>Who needs this information? </a:t>
              </a:r>
              <a:endParaRPr lang="fr-FR" sz="900">
                <a:effectLst/>
                <a:latin typeface="Open Sans Light" panose="020B0306030504020204" pitchFamily="34" charset="0"/>
                <a:ea typeface="OpenSans-Light" panose="020B0606030504020204" pitchFamily="34" charset="0"/>
              </a:endParaRPr>
            </a:p>
          </p:txBody>
        </p:sp>
        <p:cxnSp>
          <p:nvCxnSpPr>
            <p:cNvPr id="39" name="Connecteur droit 38">
              <a:extLst>
                <a:ext uri="{FF2B5EF4-FFF2-40B4-BE49-F238E27FC236}">
                  <a16:creationId xmlns:a16="http://schemas.microsoft.com/office/drawing/2014/main" id="{5E5A3B03-00EC-EA45-91BE-AE0844467961}"/>
                </a:ext>
              </a:extLst>
            </p:cNvPr>
            <p:cNvCxnSpPr/>
            <p:nvPr/>
          </p:nvCxnSpPr>
          <p:spPr>
            <a:xfrm>
              <a:off x="3281616" y="2892950"/>
              <a:ext cx="25286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id="{82D901A6-DFDE-C84C-AE6A-3D1EC81A7F02}"/>
                </a:ext>
              </a:extLst>
            </p:cNvPr>
            <p:cNvCxnSpPr/>
            <p:nvPr/>
          </p:nvCxnSpPr>
          <p:spPr>
            <a:xfrm flipV="1">
              <a:off x="3535947" y="1278849"/>
              <a:ext cx="0" cy="3002228"/>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8F79861C-4E63-344C-9817-0458D336A910}"/>
                </a:ext>
              </a:extLst>
            </p:cNvPr>
            <p:cNvCxnSpPr/>
            <p:nvPr/>
          </p:nvCxnSpPr>
          <p:spPr>
            <a:xfrm>
              <a:off x="3535947" y="1278849"/>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2" name="Connecteur droit 41">
              <a:extLst>
                <a:ext uri="{FF2B5EF4-FFF2-40B4-BE49-F238E27FC236}">
                  <a16:creationId xmlns:a16="http://schemas.microsoft.com/office/drawing/2014/main" id="{F0C2B6AF-F7E4-704C-AFAE-DB17E50F62B8}"/>
                </a:ext>
              </a:extLst>
            </p:cNvPr>
            <p:cNvCxnSpPr/>
            <p:nvPr/>
          </p:nvCxnSpPr>
          <p:spPr>
            <a:xfrm>
              <a:off x="3535947" y="4282056"/>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3" name="Connecteur droit 42">
              <a:extLst>
                <a:ext uri="{FF2B5EF4-FFF2-40B4-BE49-F238E27FC236}">
                  <a16:creationId xmlns:a16="http://schemas.microsoft.com/office/drawing/2014/main" id="{C28FF6BD-C7CF-444B-A86D-30CD160B44D7}"/>
                </a:ext>
              </a:extLst>
            </p:cNvPr>
            <p:cNvCxnSpPr/>
            <p:nvPr/>
          </p:nvCxnSpPr>
          <p:spPr>
            <a:xfrm flipH="1">
              <a:off x="3535947" y="1611452"/>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4" name="Connecteur droit 43">
              <a:extLst>
                <a:ext uri="{FF2B5EF4-FFF2-40B4-BE49-F238E27FC236}">
                  <a16:creationId xmlns:a16="http://schemas.microsoft.com/office/drawing/2014/main" id="{63C4238E-6F5B-AC43-BFA0-ABD082F953C5}"/>
                </a:ext>
              </a:extLst>
            </p:cNvPr>
            <p:cNvCxnSpPr/>
            <p:nvPr/>
          </p:nvCxnSpPr>
          <p:spPr>
            <a:xfrm flipH="1">
              <a:off x="3535947" y="2012532"/>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5" name="Connecteur droit 44">
              <a:extLst>
                <a:ext uri="{FF2B5EF4-FFF2-40B4-BE49-F238E27FC236}">
                  <a16:creationId xmlns:a16="http://schemas.microsoft.com/office/drawing/2014/main" id="{8E54A063-055F-A946-89B8-CF45246784E3}"/>
                </a:ext>
              </a:extLst>
            </p:cNvPr>
            <p:cNvCxnSpPr/>
            <p:nvPr/>
          </p:nvCxnSpPr>
          <p:spPr>
            <a:xfrm flipH="1">
              <a:off x="3535947" y="2403829"/>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6" name="Connecteur droit 45">
              <a:extLst>
                <a:ext uri="{FF2B5EF4-FFF2-40B4-BE49-F238E27FC236}">
                  <a16:creationId xmlns:a16="http://schemas.microsoft.com/office/drawing/2014/main" id="{4693B02D-7805-4348-A85C-23D4395C5553}"/>
                </a:ext>
              </a:extLst>
            </p:cNvPr>
            <p:cNvCxnSpPr/>
            <p:nvPr/>
          </p:nvCxnSpPr>
          <p:spPr>
            <a:xfrm flipH="1">
              <a:off x="3535947" y="2765779"/>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5440C05D-6EA5-9240-A73E-FA6CBAE03684}"/>
                </a:ext>
              </a:extLst>
            </p:cNvPr>
            <p:cNvSpPr/>
            <p:nvPr/>
          </p:nvSpPr>
          <p:spPr>
            <a:xfrm>
              <a:off x="3760932" y="3649910"/>
              <a:ext cx="3387354" cy="349702"/>
            </a:xfrm>
            <a:prstGeom prst="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7"/>
              </a:pPr>
              <a:r>
                <a:rPr lang="en-US" sz="900">
                  <a:solidFill>
                    <a:srgbClr val="2F9C67"/>
                  </a:solidFill>
                  <a:effectLst/>
                  <a:latin typeface="Open Sans Light" panose="020B0306030504020204" pitchFamily="34" charset="0"/>
                  <a:ea typeface="OpenSans-Light" panose="020B0606030504020204" pitchFamily="34" charset="0"/>
                </a:rPr>
                <a:t>How to ensure that the information is used to make operational and/or strategic decisions? </a:t>
              </a:r>
              <a:endParaRPr lang="fr-FR" sz="900">
                <a:effectLst/>
                <a:latin typeface="Open Sans Light" panose="020B0306030504020204" pitchFamily="34" charset="0"/>
                <a:ea typeface="OpenSans-Light" panose="020B0606030504020204" pitchFamily="34" charset="0"/>
              </a:endParaRPr>
            </a:p>
          </p:txBody>
        </p:sp>
        <p:cxnSp>
          <p:nvCxnSpPr>
            <p:cNvPr id="48" name="Connecteur droit 47">
              <a:extLst>
                <a:ext uri="{FF2B5EF4-FFF2-40B4-BE49-F238E27FC236}">
                  <a16:creationId xmlns:a16="http://schemas.microsoft.com/office/drawing/2014/main" id="{1F3E2474-C457-C74F-851F-13935DA42E8D}"/>
                </a:ext>
              </a:extLst>
            </p:cNvPr>
            <p:cNvCxnSpPr/>
            <p:nvPr/>
          </p:nvCxnSpPr>
          <p:spPr>
            <a:xfrm flipH="1">
              <a:off x="3535947" y="3294030"/>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9" name="Connecteur droit 48">
              <a:extLst>
                <a:ext uri="{FF2B5EF4-FFF2-40B4-BE49-F238E27FC236}">
                  <a16:creationId xmlns:a16="http://schemas.microsoft.com/office/drawing/2014/main" id="{9A91C7C8-D6E0-0F44-92C4-424EDF1BAB72}"/>
                </a:ext>
              </a:extLst>
            </p:cNvPr>
            <p:cNvCxnSpPr/>
            <p:nvPr/>
          </p:nvCxnSpPr>
          <p:spPr>
            <a:xfrm flipH="1">
              <a:off x="3535947" y="3861411"/>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92190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4F5C60-8822-2F44-BF05-B9F183CFB57D}"/>
              </a:ext>
            </a:extLst>
          </p:cNvPr>
          <p:cNvSpPr>
            <a:spLocks noGrp="1"/>
          </p:cNvSpPr>
          <p:nvPr>
            <p:ph type="title"/>
          </p:nvPr>
        </p:nvSpPr>
        <p:spPr>
          <a:xfrm>
            <a:off x="628650" y="537795"/>
            <a:ext cx="7886700" cy="341632"/>
          </a:xfrm>
        </p:spPr>
        <p:txBody>
          <a:bodyPr/>
          <a:lstStyle/>
          <a:p>
            <a:r>
              <a:rPr lang="fr-FR"/>
              <a:t>Community feedback</a:t>
            </a:r>
          </a:p>
        </p:txBody>
      </p:sp>
      <p:sp>
        <p:nvSpPr>
          <p:cNvPr id="3" name="Espace réservé du contenu 2">
            <a:extLst>
              <a:ext uri="{FF2B5EF4-FFF2-40B4-BE49-F238E27FC236}">
                <a16:creationId xmlns:a16="http://schemas.microsoft.com/office/drawing/2014/main" id="{EE60E5E2-9C66-9846-A153-7FA6DBC2C112}"/>
              </a:ext>
            </a:extLst>
          </p:cNvPr>
          <p:cNvSpPr>
            <a:spLocks noGrp="1"/>
          </p:cNvSpPr>
          <p:nvPr>
            <p:ph idx="1"/>
          </p:nvPr>
        </p:nvSpPr>
        <p:spPr>
          <a:xfrm>
            <a:off x="628650" y="1369219"/>
            <a:ext cx="7118550" cy="3263504"/>
          </a:xfrm>
        </p:spPr>
        <p:txBody>
          <a:bodyPr/>
          <a:lstStyle/>
          <a:p>
            <a:pPr marL="0" indent="0">
              <a:buNone/>
            </a:pPr>
            <a:r>
              <a:rPr lang="fr-FR" sz="1400" b="1">
                <a:solidFill>
                  <a:srgbClr val="204669"/>
                </a:solidFill>
                <a:latin typeface="Montserrat" pitchFamily="2" charset="77"/>
                <a:ea typeface="Open Sans" panose="020B0606030504020204" pitchFamily="34" charset="0"/>
                <a:cs typeface="Open Sans" panose="020B0606030504020204" pitchFamily="34" charset="0"/>
              </a:rPr>
              <a:t>Recap: </a:t>
            </a:r>
            <a:r>
              <a:rPr lang="fr-FR" sz="1400">
                <a:solidFill>
                  <a:srgbClr val="204669"/>
                </a:solidFill>
                <a:latin typeface="Montserrat Light" pitchFamily="2" charset="77"/>
                <a:ea typeface="Open Sans" panose="020B0606030504020204" pitchFamily="34" charset="0"/>
                <a:cs typeface="Open Sans" panose="020B0606030504020204" pitchFamily="34" charset="0"/>
              </a:rPr>
              <a:t>What do we mean by community feedback?</a:t>
            </a:r>
          </a:p>
          <a:p>
            <a:pPr marL="0" indent="0">
              <a:buNone/>
            </a:pPr>
            <a:endParaRPr lang="fr-FR" b="1">
              <a:solidFill>
                <a:srgbClr val="204669"/>
              </a:solidFill>
              <a:latin typeface="Open Sans" panose="020B0606030504020204" pitchFamily="34" charset="0"/>
              <a:ea typeface="Open Sans" panose="020B0606030504020204" pitchFamily="34" charset="0"/>
              <a:cs typeface="Open Sans" panose="020B0606030504020204" pitchFamily="34" charset="0"/>
            </a:endParaRPr>
          </a:p>
          <a:p>
            <a:pPr marL="177800" indent="0">
              <a:buNone/>
            </a:pPr>
            <a:r>
              <a:rPr lang="fr-FR" b="1">
                <a:solidFill>
                  <a:srgbClr val="204669"/>
                </a:solidFill>
                <a:latin typeface="Open Sans" panose="020B0606030504020204" pitchFamily="34" charset="0"/>
                <a:ea typeface="Open Sans" panose="020B0606030504020204" pitchFamily="34" charset="0"/>
                <a:cs typeface="Open Sans" panose="020B0606030504020204" pitchFamily="34" charset="0"/>
              </a:rPr>
              <a:t>Community feedback</a:t>
            </a:r>
            <a:r>
              <a:rPr lang="fr-FR"/>
              <a:t> is any information shared by members of the community. Community members have a right to give their feedback.</a:t>
            </a:r>
          </a:p>
          <a:p>
            <a:pPr marL="177800" indent="0">
              <a:buNone/>
            </a:pPr>
            <a:r>
              <a:rPr lang="fr-FR"/>
              <a:t>A </a:t>
            </a:r>
            <a:r>
              <a:rPr lang="fr-FR" b="1">
                <a:solidFill>
                  <a:srgbClr val="204669"/>
                </a:solidFill>
                <a:latin typeface="Open Sans" panose="020B0606030504020204" pitchFamily="34" charset="0"/>
                <a:ea typeface="Open Sans" panose="020B0606030504020204" pitchFamily="34" charset="0"/>
                <a:cs typeface="Open Sans" panose="020B0606030504020204" pitchFamily="34" charset="0"/>
              </a:rPr>
              <a:t>community feedback mechanism</a:t>
            </a:r>
            <a:r>
              <a:rPr lang="fr-FR"/>
              <a:t> is a way to systematically and regularly listen to and act on community feedback. </a:t>
            </a:r>
          </a:p>
          <a:p>
            <a:pPr marL="177800" indent="0">
              <a:buNone/>
            </a:pPr>
            <a:r>
              <a:rPr lang="fr-FR" b="1">
                <a:solidFill>
                  <a:srgbClr val="204669"/>
                </a:solidFill>
                <a:latin typeface="Open Sans" panose="020B0606030504020204" pitchFamily="34" charset="0"/>
                <a:ea typeface="Open Sans" panose="020B0606030504020204" pitchFamily="34" charset="0"/>
                <a:cs typeface="Open Sans" panose="020B0606030504020204" pitchFamily="34" charset="0"/>
              </a:rPr>
              <a:t>It’s an essential part of the response.</a:t>
            </a:r>
            <a:r>
              <a:rPr lang="fr-FR"/>
              <a:t> By recognizing, respecting and valuing local knowledge, we build and maintain trust and remain accountable. It’s our obligation to listen.</a:t>
            </a:r>
          </a:p>
          <a:p>
            <a:endParaRPr lang="fr-FR"/>
          </a:p>
        </p:txBody>
      </p:sp>
    </p:spTree>
    <p:extLst>
      <p:ext uri="{BB962C8B-B14F-4D97-AF65-F5344CB8AC3E}">
        <p14:creationId xmlns:p14="http://schemas.microsoft.com/office/powerpoint/2010/main" val="1748613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F7B119-1342-234A-9CB2-F0493F4EF7C2}"/>
              </a:ext>
            </a:extLst>
          </p:cNvPr>
          <p:cNvSpPr>
            <a:spLocks noGrp="1"/>
          </p:cNvSpPr>
          <p:nvPr>
            <p:ph type="title"/>
          </p:nvPr>
        </p:nvSpPr>
        <p:spPr>
          <a:xfrm>
            <a:off x="628650" y="537795"/>
            <a:ext cx="7886700" cy="341632"/>
          </a:xfrm>
        </p:spPr>
        <p:txBody>
          <a:bodyPr/>
          <a:lstStyle/>
          <a:p>
            <a:r>
              <a:rPr lang="fr-FR"/>
              <a:t>Community feedback</a:t>
            </a:r>
          </a:p>
        </p:txBody>
      </p:sp>
      <p:sp>
        <p:nvSpPr>
          <p:cNvPr id="4" name="Espace réservé du contenu 3">
            <a:extLst>
              <a:ext uri="{FF2B5EF4-FFF2-40B4-BE49-F238E27FC236}">
                <a16:creationId xmlns:a16="http://schemas.microsoft.com/office/drawing/2014/main" id="{96B1B48C-60DD-004F-95D8-FE5BF39DC5AF}"/>
              </a:ext>
            </a:extLst>
          </p:cNvPr>
          <p:cNvSpPr>
            <a:spLocks noGrp="1"/>
          </p:cNvSpPr>
          <p:nvPr>
            <p:ph idx="1"/>
          </p:nvPr>
        </p:nvSpPr>
        <p:spPr>
          <a:xfrm>
            <a:off x="628650" y="1369219"/>
            <a:ext cx="4807350" cy="1445981"/>
          </a:xfrm>
        </p:spPr>
        <p:txBody>
          <a:bodyPr>
            <a:normAutofit/>
          </a:bodyPr>
          <a:lstStyle/>
          <a:p>
            <a:r>
              <a:rPr lang="fr-FR" dirty="0" err="1"/>
              <a:t>What</a:t>
            </a:r>
            <a:r>
              <a:rPr lang="fr-FR" dirty="0"/>
              <a:t> are the six stages of the </a:t>
            </a:r>
            <a:r>
              <a:rPr lang="fr-FR" dirty="0" err="1"/>
              <a:t>community</a:t>
            </a:r>
            <a:r>
              <a:rPr lang="fr-FR" dirty="0"/>
              <a:t> feedback cycle? </a:t>
            </a:r>
          </a:p>
          <a:p>
            <a:r>
              <a:rPr lang="fr-FR" dirty="0" err="1"/>
              <a:t>What</a:t>
            </a:r>
            <a:r>
              <a:rPr lang="fr-FR" dirty="0"/>
              <a:t> </a:t>
            </a:r>
            <a:r>
              <a:rPr lang="fr-FR" dirty="0" err="1"/>
              <a:t>does</a:t>
            </a:r>
            <a:r>
              <a:rPr lang="fr-FR" dirty="0"/>
              <a:t> </a:t>
            </a:r>
            <a:r>
              <a:rPr lang="fr-FR" dirty="0" err="1"/>
              <a:t>each</a:t>
            </a:r>
            <a:r>
              <a:rPr lang="fr-FR" dirty="0"/>
              <a:t> stage </a:t>
            </a:r>
            <a:r>
              <a:rPr lang="fr-FR" dirty="0" err="1"/>
              <a:t>involve</a:t>
            </a:r>
            <a:r>
              <a:rPr lang="fr-FR" dirty="0"/>
              <a:t>?</a:t>
            </a:r>
          </a:p>
          <a:p>
            <a:endParaRPr lang="fr-FR" dirty="0"/>
          </a:p>
        </p:txBody>
      </p:sp>
    </p:spTree>
    <p:extLst>
      <p:ext uri="{BB962C8B-B14F-4D97-AF65-F5344CB8AC3E}">
        <p14:creationId xmlns:p14="http://schemas.microsoft.com/office/powerpoint/2010/main" val="2300890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DADCF4-610C-FB48-AEE5-197E70866AA6}"/>
              </a:ext>
            </a:extLst>
          </p:cNvPr>
          <p:cNvSpPr>
            <a:spLocks noGrp="1"/>
          </p:cNvSpPr>
          <p:nvPr>
            <p:ph type="title"/>
          </p:nvPr>
        </p:nvSpPr>
        <p:spPr>
          <a:xfrm>
            <a:off x="628650" y="537795"/>
            <a:ext cx="7886700" cy="341632"/>
          </a:xfrm>
        </p:spPr>
        <p:txBody>
          <a:bodyPr/>
          <a:lstStyle/>
          <a:p>
            <a:r>
              <a:rPr lang="fr-FR"/>
              <a:t>Community feedback cycle</a:t>
            </a:r>
          </a:p>
        </p:txBody>
      </p:sp>
      <p:sp>
        <p:nvSpPr>
          <p:cNvPr id="3" name="Espace réservé du contenu 2">
            <a:extLst>
              <a:ext uri="{FF2B5EF4-FFF2-40B4-BE49-F238E27FC236}">
                <a16:creationId xmlns:a16="http://schemas.microsoft.com/office/drawing/2014/main" id="{452186BB-C598-454A-A4A6-D863024413A0}"/>
              </a:ext>
            </a:extLst>
          </p:cNvPr>
          <p:cNvSpPr>
            <a:spLocks noGrp="1"/>
          </p:cNvSpPr>
          <p:nvPr>
            <p:ph idx="1"/>
          </p:nvPr>
        </p:nvSpPr>
        <p:spPr>
          <a:xfrm>
            <a:off x="628649" y="1369219"/>
            <a:ext cx="2397709" cy="3263504"/>
          </a:xfrm>
        </p:spPr>
        <p:txBody>
          <a:bodyPr>
            <a:normAutofit/>
          </a:bodyPr>
          <a:lstStyle/>
          <a:p>
            <a:pPr marL="285750" indent="-285750"/>
            <a:r>
              <a:rPr lang="en-US" dirty="0"/>
              <a:t>Community members are involved and included at each stage</a:t>
            </a:r>
          </a:p>
          <a:p>
            <a:pPr marL="285750" indent="-285750"/>
            <a:r>
              <a:rPr lang="en-US" dirty="0"/>
              <a:t>We work together across silos – no “us and them”</a:t>
            </a:r>
          </a:p>
          <a:p>
            <a:pPr marL="285750" indent="-285750"/>
            <a:r>
              <a:rPr lang="en-US" dirty="0"/>
              <a:t>Data and actions taken are owned by the community</a:t>
            </a:r>
          </a:p>
          <a:p>
            <a:pPr marL="285750" indent="-285750"/>
            <a:r>
              <a:rPr lang="en-US" dirty="0"/>
              <a:t>Respectful listening is at the heart of community feedback</a:t>
            </a:r>
          </a:p>
        </p:txBody>
      </p:sp>
      <p:pic>
        <p:nvPicPr>
          <p:cNvPr id="14" name="Picture 13">
            <a:extLst>
              <a:ext uri="{FF2B5EF4-FFF2-40B4-BE49-F238E27FC236}">
                <a16:creationId xmlns:a16="http://schemas.microsoft.com/office/drawing/2014/main" id="{5E4D18E4-B784-164B-AD11-F831C6061BC6}"/>
              </a:ext>
            </a:extLst>
          </p:cNvPr>
          <p:cNvPicPr/>
          <p:nvPr/>
        </p:nvPicPr>
        <p:blipFill>
          <a:blip r:embed="rId3">
            <a:extLst>
              <a:ext uri="{28A0092B-C50C-407E-A947-70E740481C1C}">
                <a14:useLocalDpi xmlns:a14="http://schemas.microsoft.com/office/drawing/2010/main" val="0"/>
              </a:ext>
            </a:extLst>
          </a:blip>
          <a:stretch>
            <a:fillRect/>
          </a:stretch>
        </p:blipFill>
        <p:spPr>
          <a:xfrm>
            <a:off x="3026358" y="708611"/>
            <a:ext cx="5958840" cy="3972560"/>
          </a:xfrm>
          <a:prstGeom prst="rect">
            <a:avLst/>
          </a:prstGeom>
        </p:spPr>
      </p:pic>
    </p:spTree>
    <p:extLst>
      <p:ext uri="{BB962C8B-B14F-4D97-AF65-F5344CB8AC3E}">
        <p14:creationId xmlns:p14="http://schemas.microsoft.com/office/powerpoint/2010/main" val="2492759874"/>
      </p:ext>
    </p:extLst>
  </p:cSld>
  <p:clrMapOvr>
    <a:masterClrMapping/>
  </p:clrMapOvr>
  <p:extLst mod="1">
    <p:ext uri="{6950BFC3-D8DA-4A85-94F7-54DA5524770B}">
      <p188:commentRel xmlns:p188="http://schemas.microsoft.com/office/powerpoint/2018/8/main" xmlns="" r:id="rId4"/>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F7B119-1342-234A-9CB2-F0493F4EF7C2}"/>
              </a:ext>
            </a:extLst>
          </p:cNvPr>
          <p:cNvSpPr>
            <a:spLocks noGrp="1"/>
          </p:cNvSpPr>
          <p:nvPr>
            <p:ph type="title"/>
          </p:nvPr>
        </p:nvSpPr>
        <p:spPr>
          <a:xfrm>
            <a:off x="628650" y="537795"/>
            <a:ext cx="7886700" cy="341632"/>
          </a:xfrm>
        </p:spPr>
        <p:txBody>
          <a:bodyPr/>
          <a:lstStyle/>
          <a:p>
            <a:r>
              <a:rPr lang="fr-FR"/>
              <a:t>Community feedback</a:t>
            </a:r>
          </a:p>
        </p:txBody>
      </p:sp>
      <p:sp>
        <p:nvSpPr>
          <p:cNvPr id="4" name="Espace réservé du contenu 3">
            <a:extLst>
              <a:ext uri="{FF2B5EF4-FFF2-40B4-BE49-F238E27FC236}">
                <a16:creationId xmlns:a16="http://schemas.microsoft.com/office/drawing/2014/main" id="{96B1B48C-60DD-004F-95D8-FE5BF39DC5AF}"/>
              </a:ext>
            </a:extLst>
          </p:cNvPr>
          <p:cNvSpPr>
            <a:spLocks noGrp="1"/>
          </p:cNvSpPr>
          <p:nvPr>
            <p:ph idx="1"/>
          </p:nvPr>
        </p:nvSpPr>
        <p:spPr>
          <a:xfrm>
            <a:off x="628650" y="1369219"/>
            <a:ext cx="4807350" cy="1445981"/>
          </a:xfrm>
        </p:spPr>
        <p:txBody>
          <a:bodyPr>
            <a:normAutofit/>
          </a:bodyPr>
          <a:lstStyle/>
          <a:p>
            <a:r>
              <a:rPr lang="fr-FR" dirty="0" err="1"/>
              <a:t>Why</a:t>
            </a:r>
            <a:r>
              <a:rPr lang="fr-FR" dirty="0"/>
              <a:t> </a:t>
            </a:r>
            <a:r>
              <a:rPr lang="fr-FR" dirty="0" err="1"/>
              <a:t>is</a:t>
            </a:r>
            <a:r>
              <a:rPr lang="fr-FR" dirty="0"/>
              <a:t> </a:t>
            </a:r>
            <a:r>
              <a:rPr lang="fr-FR" dirty="0" err="1"/>
              <a:t>it</a:t>
            </a:r>
            <a:r>
              <a:rPr lang="fr-FR" dirty="0"/>
              <a:t> important to </a:t>
            </a:r>
            <a:r>
              <a:rPr lang="fr-FR" dirty="0" err="1"/>
              <a:t>share</a:t>
            </a:r>
            <a:r>
              <a:rPr lang="fr-FR" dirty="0"/>
              <a:t> </a:t>
            </a:r>
            <a:r>
              <a:rPr lang="fr-FR" dirty="0" err="1"/>
              <a:t>community</a:t>
            </a:r>
            <a:r>
              <a:rPr lang="fr-FR" dirty="0"/>
              <a:t> feedback?</a:t>
            </a:r>
          </a:p>
          <a:p>
            <a:pPr marL="0" indent="0">
              <a:buNone/>
            </a:pPr>
            <a:endParaRPr lang="fr-FR" dirty="0"/>
          </a:p>
        </p:txBody>
      </p:sp>
    </p:spTree>
    <p:extLst>
      <p:ext uri="{BB962C8B-B14F-4D97-AF65-F5344CB8AC3E}">
        <p14:creationId xmlns:p14="http://schemas.microsoft.com/office/powerpoint/2010/main" val="815776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9FB89BD5-4D70-F74F-BDF7-9DB0516D279F}"/>
              </a:ext>
            </a:extLst>
          </p:cNvPr>
          <p:cNvSpPr>
            <a:spLocks noGrp="1"/>
          </p:cNvSpPr>
          <p:nvPr>
            <p:ph type="title"/>
          </p:nvPr>
        </p:nvSpPr>
        <p:spPr/>
        <p:txBody>
          <a:bodyPr/>
          <a:lstStyle/>
          <a:p>
            <a:r>
              <a:rPr lang="fr-FR"/>
              <a:t>Using community feedback</a:t>
            </a:r>
          </a:p>
        </p:txBody>
      </p:sp>
      <p:sp>
        <p:nvSpPr>
          <p:cNvPr id="5" name="Espace réservé du contenu 4">
            <a:extLst>
              <a:ext uri="{FF2B5EF4-FFF2-40B4-BE49-F238E27FC236}">
                <a16:creationId xmlns:a16="http://schemas.microsoft.com/office/drawing/2014/main" id="{40B731F0-FD96-144D-8D3A-907F83EA1170}"/>
              </a:ext>
            </a:extLst>
          </p:cNvPr>
          <p:cNvSpPr>
            <a:spLocks noGrp="1"/>
          </p:cNvSpPr>
          <p:nvPr>
            <p:ph idx="1"/>
          </p:nvPr>
        </p:nvSpPr>
        <p:spPr>
          <a:xfrm>
            <a:off x="628650" y="1369219"/>
            <a:ext cx="6463350" cy="3263504"/>
          </a:xfrm>
        </p:spPr>
        <p:txBody>
          <a:bodyPr/>
          <a:lstStyle/>
          <a:p>
            <a:pPr marL="0" indent="0">
              <a:buNone/>
            </a:pPr>
            <a:r>
              <a:rPr lang="en-US" b="1" dirty="0">
                <a:solidFill>
                  <a:srgbClr val="204669"/>
                </a:solidFill>
                <a:latin typeface="Open Sans" panose="020B0606030504020204" pitchFamily="34" charset="0"/>
                <a:ea typeface="Open Sans" panose="020B0606030504020204" pitchFamily="34" charset="0"/>
                <a:cs typeface="Open Sans" panose="020B0606030504020204" pitchFamily="34" charset="0"/>
              </a:rPr>
              <a:t>Brainstorm</a:t>
            </a:r>
          </a:p>
          <a:p>
            <a:pPr marL="0" indent="0">
              <a:buNone/>
            </a:pPr>
            <a:r>
              <a:rPr lang="en-US" dirty="0"/>
              <a:t>In the past, how have you used community feedback to adapt your community engagement and/or communications activities or services you were offering? </a:t>
            </a:r>
          </a:p>
          <a:p>
            <a:pPr marL="0" indent="0">
              <a:buNone/>
            </a:pPr>
            <a:r>
              <a:rPr lang="en-US" dirty="0"/>
              <a:t>Think about feedback that was formally collected…</a:t>
            </a:r>
          </a:p>
          <a:p>
            <a:pPr marL="342900" indent="-165100"/>
            <a:r>
              <a:rPr lang="en-US" i="1" dirty="0"/>
              <a:t>i.e., solicited, where the community is intentionally asked for their feedback </a:t>
            </a:r>
          </a:p>
          <a:p>
            <a:pPr marL="0" indent="0">
              <a:buNone/>
            </a:pPr>
            <a:r>
              <a:rPr lang="en-US" dirty="0"/>
              <a:t>or informally collected…</a:t>
            </a:r>
          </a:p>
          <a:p>
            <a:pPr marL="342900" indent="-165100"/>
            <a:r>
              <a:rPr lang="en-US" i="1" dirty="0"/>
              <a:t>i.e., unsolicited, where community members share their reactions and feedback without planned, systematic collection </a:t>
            </a:r>
          </a:p>
          <a:p>
            <a:pPr marL="0" indent="0">
              <a:buNone/>
            </a:pPr>
            <a:r>
              <a:rPr lang="en-US" i="1" dirty="0"/>
              <a:t>Reminder that feedback can be positive, negative or neutral.</a:t>
            </a:r>
          </a:p>
          <a:p>
            <a:pPr marL="0" indent="0">
              <a:buNone/>
            </a:pPr>
            <a:endParaRPr lang="fr-FR" i="1"/>
          </a:p>
        </p:txBody>
      </p:sp>
      <p:sp>
        <p:nvSpPr>
          <p:cNvPr id="8" name="Ellipse 7">
            <a:extLst>
              <a:ext uri="{FF2B5EF4-FFF2-40B4-BE49-F238E27FC236}">
                <a16:creationId xmlns:a16="http://schemas.microsoft.com/office/drawing/2014/main" id="{8830B063-1D4D-6946-8F5C-DCD2FCE2C86B}"/>
              </a:ext>
            </a:extLst>
          </p:cNvPr>
          <p:cNvSpPr/>
          <p:nvPr/>
        </p:nvSpPr>
        <p:spPr>
          <a:xfrm>
            <a:off x="7103356" y="367818"/>
            <a:ext cx="1584176" cy="1584176"/>
          </a:xfrm>
          <a:prstGeom prst="ellipse">
            <a:avLst/>
          </a:prstGeom>
          <a:solidFill>
            <a:srgbClr val="204669">
              <a:alpha val="10000"/>
            </a:srgbClr>
          </a:solidFill>
          <a:ln w="6350">
            <a:solidFill>
              <a:srgbClr val="2046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9A29EF41-0375-6048-B0B2-C3F77405F009}"/>
              </a:ext>
            </a:extLst>
          </p:cNvPr>
          <p:cNvPicPr>
            <a:picLocks noChangeAspect="1"/>
          </p:cNvPicPr>
          <p:nvPr/>
        </p:nvPicPr>
        <p:blipFill>
          <a:blip r:embed="rId3"/>
          <a:stretch>
            <a:fillRect/>
          </a:stretch>
        </p:blipFill>
        <p:spPr>
          <a:xfrm>
            <a:off x="7456626" y="627534"/>
            <a:ext cx="807638" cy="1093266"/>
          </a:xfrm>
          <a:prstGeom prst="rect">
            <a:avLst/>
          </a:prstGeom>
        </p:spPr>
      </p:pic>
    </p:spTree>
    <p:extLst>
      <p:ext uri="{BB962C8B-B14F-4D97-AF65-F5344CB8AC3E}">
        <p14:creationId xmlns:p14="http://schemas.microsoft.com/office/powerpoint/2010/main" val="1243473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9FB89BD5-4D70-F74F-BDF7-9DB0516D279F}"/>
              </a:ext>
            </a:extLst>
          </p:cNvPr>
          <p:cNvSpPr>
            <a:spLocks noGrp="1"/>
          </p:cNvSpPr>
          <p:nvPr>
            <p:ph type="title"/>
          </p:nvPr>
        </p:nvSpPr>
        <p:spPr/>
        <p:txBody>
          <a:bodyPr/>
          <a:lstStyle/>
          <a:p>
            <a:r>
              <a:rPr lang="fr-FR"/>
              <a:t>Using community feedback</a:t>
            </a:r>
          </a:p>
        </p:txBody>
      </p:sp>
      <p:sp>
        <p:nvSpPr>
          <p:cNvPr id="5" name="Espace réservé du contenu 4">
            <a:extLst>
              <a:ext uri="{FF2B5EF4-FFF2-40B4-BE49-F238E27FC236}">
                <a16:creationId xmlns:a16="http://schemas.microsoft.com/office/drawing/2014/main" id="{40B731F0-FD96-144D-8D3A-907F83EA1170}"/>
              </a:ext>
            </a:extLst>
          </p:cNvPr>
          <p:cNvSpPr>
            <a:spLocks noGrp="1"/>
          </p:cNvSpPr>
          <p:nvPr>
            <p:ph idx="1"/>
          </p:nvPr>
        </p:nvSpPr>
        <p:spPr>
          <a:xfrm>
            <a:off x="628650" y="1369219"/>
            <a:ext cx="6463350" cy="3263504"/>
          </a:xfrm>
        </p:spPr>
        <p:txBody>
          <a:bodyPr/>
          <a:lstStyle/>
          <a:p>
            <a:pPr marL="0" indent="0">
              <a:buNone/>
            </a:pPr>
            <a:r>
              <a:rPr lang="en-US" b="1" dirty="0">
                <a:solidFill>
                  <a:srgbClr val="204669"/>
                </a:solidFill>
                <a:latin typeface="Open Sans" panose="020B0606030504020204" pitchFamily="34" charset="0"/>
                <a:ea typeface="Open Sans" panose="020B0606030504020204" pitchFamily="34" charset="0"/>
                <a:cs typeface="Open Sans" panose="020B0606030504020204" pitchFamily="34" charset="0"/>
              </a:rPr>
              <a:t>The bottom line: </a:t>
            </a:r>
          </a:p>
          <a:p>
            <a:pPr marL="0" indent="0">
              <a:buNone/>
            </a:pPr>
            <a:r>
              <a:rPr lang="en-US" dirty="0"/>
              <a:t>We use community feedback to adapt our response approach. </a:t>
            </a:r>
          </a:p>
          <a:p>
            <a:pPr marL="0" indent="0">
              <a:buNone/>
            </a:pPr>
            <a:r>
              <a:rPr lang="en-US" dirty="0"/>
              <a:t>Instead of “helicoptering in” with solutions, we shift towards respectfully listening to community members more and collaborating to find solutions. </a:t>
            </a:r>
          </a:p>
          <a:p>
            <a:pPr marL="0" indent="0">
              <a:buNone/>
            </a:pPr>
            <a:r>
              <a:rPr lang="en-US" dirty="0"/>
              <a:t>This approach is more ethical, sustainable and effective. </a:t>
            </a:r>
          </a:p>
          <a:p>
            <a:pPr marL="0" indent="0">
              <a:buNone/>
            </a:pPr>
            <a:endParaRPr lang="fr-FR" i="1"/>
          </a:p>
        </p:txBody>
      </p:sp>
    </p:spTree>
    <p:extLst>
      <p:ext uri="{BB962C8B-B14F-4D97-AF65-F5344CB8AC3E}">
        <p14:creationId xmlns:p14="http://schemas.microsoft.com/office/powerpoint/2010/main" val="764126505"/>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2374</TotalTime>
  <Words>7797</Words>
  <Application>Microsoft Macintosh PowerPoint</Application>
  <PresentationFormat>On-screen Show (16:9)</PresentationFormat>
  <Paragraphs>576</Paragraphs>
  <Slides>29</Slides>
  <Notes>28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29</vt:i4>
      </vt:variant>
    </vt:vector>
  </HeadingPairs>
  <TitlesOfParts>
    <vt:vector size="42" baseType="lpstr">
      <vt:lpstr>Arial</vt:lpstr>
      <vt:lpstr>Calibri</vt:lpstr>
      <vt:lpstr>Montserrat</vt:lpstr>
      <vt:lpstr>Montserrat Light</vt:lpstr>
      <vt:lpstr>Montserrat SemiBold</vt:lpstr>
      <vt:lpstr>Open Sans</vt:lpstr>
      <vt:lpstr>Open Sans Light</vt:lpstr>
      <vt:lpstr>Open Sans Semibold</vt:lpstr>
      <vt:lpstr>OpenSans-Light</vt:lpstr>
      <vt:lpstr>Symbol</vt:lpstr>
      <vt:lpstr>Times New Roman</vt:lpstr>
      <vt:lpstr>Wingdings</vt:lpstr>
      <vt:lpstr>Thème Office</vt:lpstr>
      <vt:lpstr>PowerPoint Presentation</vt:lpstr>
      <vt:lpstr>LEARNING OUTCOMES</vt:lpstr>
      <vt:lpstr>Key questions in social science research</vt:lpstr>
      <vt:lpstr>Community feedback</vt:lpstr>
      <vt:lpstr>Community feedback</vt:lpstr>
      <vt:lpstr>Community feedback cycle</vt:lpstr>
      <vt:lpstr>Community feedback</vt:lpstr>
      <vt:lpstr>Using community feedback</vt:lpstr>
      <vt:lpstr>Using community feedback</vt:lpstr>
      <vt:lpstr>Recall (STAGE 3: Referral and Analysis)</vt:lpstr>
      <vt:lpstr>STAGE 4: Sharing and Taking Action</vt:lpstr>
      <vt:lpstr>GROUP exercise</vt:lpstr>
      <vt:lpstr>STAGE 4: Sharing and Taking Action </vt:lpstr>
      <vt:lpstr>STAGE 4: Sharing and Taking Action </vt:lpstr>
      <vt:lpstr>STAGE 4: Sharing and Taking Action  </vt:lpstr>
      <vt:lpstr>GROUP exercise</vt:lpstr>
      <vt:lpstr>STAGE 4: Sharing and Taking Action  </vt:lpstr>
      <vt:lpstr>STAGE 4: Sharing and Taking Action  </vt:lpstr>
      <vt:lpstr>STAGE 4: Sharing and Taking Action </vt:lpstr>
      <vt:lpstr>STAGE 4: Sharing and Taking Action</vt:lpstr>
      <vt:lpstr>STAGE 4: Sharing and Taking Action</vt:lpstr>
      <vt:lpstr>StAGE 5: Closing the feedback loop </vt:lpstr>
      <vt:lpstr>StAGE 5: Closing the feedback loop </vt:lpstr>
      <vt:lpstr>StAGE 5: Closing the feedback loop </vt:lpstr>
      <vt:lpstr>StAGE 5: Closing the feedback loop </vt:lpstr>
      <vt:lpstr>Individual exercise</vt:lpstr>
      <vt:lpstr>STAGE 6: Reviewing and adapting the mechanism </vt:lpstr>
      <vt:lpstr>Summary</vt:lpstr>
      <vt:lpstr>Summary</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Microsoft Office User</dc:creator>
  <cp:lastModifiedBy> </cp:lastModifiedBy>
  <cp:revision>72</cp:revision>
  <cp:lastPrinted>2022-03-21T12:05:02Z</cp:lastPrinted>
  <dcterms:created xsi:type="dcterms:W3CDTF">2022-03-21T09:09:42Z</dcterms:created>
  <dcterms:modified xsi:type="dcterms:W3CDTF">2022-09-02T14:01:47Z</dcterms:modified>
</cp:coreProperties>
</file>