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6858000" cx="9144000"/>
  <p:notesSz cx="6858000" cy="9144000"/>
  <p:embeddedFontLst>
    <p:embeddedFont>
      <p:font typeface="Open Sans Light"/>
      <p:regular r:id="rId58"/>
      <p:bold r:id="rId59"/>
      <p:italic r:id="rId60"/>
      <p:boldItalic r:id="rId61"/>
    </p:embeddedFont>
    <p:embeddedFont>
      <p:font typeface="Century Gothic"/>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6" roundtripDataSignature="AMtx7mj9Vp6Nr7qUE9TIb5L2d345YRLS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733DAC-97E0-4569-846B-D90068DA60C9}">
  <a:tblStyle styleId="{DD733DAC-97E0-4569-846B-D90068DA60C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CenturyGothic-regular.fntdata"/><Relationship Id="rId61" Type="http://schemas.openxmlformats.org/officeDocument/2006/relationships/font" Target="fonts/OpenSansLight-boldItalic.fntdata"/><Relationship Id="rId20" Type="http://schemas.openxmlformats.org/officeDocument/2006/relationships/slide" Target="slides/slide14.xml"/><Relationship Id="rId64" Type="http://schemas.openxmlformats.org/officeDocument/2006/relationships/font" Target="fonts/CenturyGothic-italic.fntdata"/><Relationship Id="rId63" Type="http://schemas.openxmlformats.org/officeDocument/2006/relationships/font" Target="fonts/CenturyGothic-bold.fntdata"/><Relationship Id="rId22" Type="http://schemas.openxmlformats.org/officeDocument/2006/relationships/slide" Target="slides/slide16.xml"/><Relationship Id="rId66" Type="http://customschemas.google.com/relationships/presentationmetadata" Target="metadata"/><Relationship Id="rId21" Type="http://schemas.openxmlformats.org/officeDocument/2006/relationships/slide" Target="slides/slide15.xml"/><Relationship Id="rId65" Type="http://schemas.openxmlformats.org/officeDocument/2006/relationships/font" Target="fonts/CenturyGothic-bold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Light-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OpenSansLight-bold.fntdata"/><Relationship Id="rId14" Type="http://schemas.openxmlformats.org/officeDocument/2006/relationships/slide" Target="slides/slide8.xml"/><Relationship Id="rId58" Type="http://schemas.openxmlformats.org/officeDocument/2006/relationships/font" Target="fonts/OpenSansLight-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 name="Google Shape;461;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9" name="Google Shape;499;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 name="Google Shape;507;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 name="Google Shape;513;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9" name="Google Shape;519;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53"/>
          <p:cNvSpPr txBox="1"/>
          <p:nvPr>
            <p:ph type="ctrTitle"/>
          </p:nvPr>
        </p:nvSpPr>
        <p:spPr>
          <a:xfrm>
            <a:off x="685800" y="2130427"/>
            <a:ext cx="7772400" cy="1470025"/>
          </a:xfrm>
          <a:prstGeom prst="rect">
            <a:avLst/>
          </a:prstGeom>
          <a:noFill/>
          <a:ln>
            <a:noFill/>
          </a:ln>
        </p:spPr>
        <p:txBody>
          <a:bodyPr anchorCtr="0" anchor="ctr" bIns="0" lIns="0" spcFirstLastPara="1" rIns="0" wrap="square" tIns="0">
            <a:normAutofit/>
          </a:bodyPr>
          <a:lstStyle>
            <a:lvl1pPr lvl="0" algn="ctr">
              <a:lnSpc>
                <a:spcPct val="86000"/>
              </a:lnSpc>
              <a:spcBef>
                <a:spcPts val="0"/>
              </a:spcBef>
              <a:spcAft>
                <a:spcPts val="0"/>
              </a:spcAft>
              <a:buClr>
                <a:schemeClr val="dk1"/>
              </a:buClr>
              <a:buSzPts val="3200"/>
              <a:buFont typeface="Open Sans Ligh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3"/>
          <p:cNvSpPr txBox="1"/>
          <p:nvPr>
            <p:ph idx="1" type="subTitle"/>
          </p:nvPr>
        </p:nvSpPr>
        <p:spPr>
          <a:xfrm>
            <a:off x="1371600" y="3886201"/>
            <a:ext cx="6400800" cy="1197077"/>
          </a:xfrm>
          <a:prstGeom prst="rect">
            <a:avLst/>
          </a:prstGeom>
          <a:noFill/>
          <a:ln>
            <a:noFill/>
          </a:ln>
        </p:spPr>
        <p:txBody>
          <a:bodyPr anchorCtr="0" anchor="t" bIns="0" lIns="0" spcFirstLastPara="1" rIns="0" wrap="square" tIns="0">
            <a:normAutofit/>
          </a:bodyPr>
          <a:lstStyle>
            <a:lvl1pPr lvl="0" algn="ctr">
              <a:lnSpc>
                <a:spcPct val="100000"/>
              </a:lnSpc>
              <a:spcBef>
                <a:spcPts val="480"/>
              </a:spcBef>
              <a:spcAft>
                <a:spcPts val="0"/>
              </a:spcAft>
              <a:buSzPts val="2400"/>
              <a:buNone/>
              <a:defRPr sz="2400">
                <a:solidFill>
                  <a:srgbClr val="989899"/>
                </a:solidFill>
              </a:defRPr>
            </a:lvl1pPr>
            <a:lvl2pPr lvl="1" algn="ctr">
              <a:lnSpc>
                <a:spcPct val="100000"/>
              </a:lnSpc>
              <a:spcBef>
                <a:spcPts val="270"/>
              </a:spcBef>
              <a:spcAft>
                <a:spcPts val="0"/>
              </a:spcAft>
              <a:buSzPts val="1350"/>
              <a:buNone/>
              <a:defRPr>
                <a:solidFill>
                  <a:srgbClr val="989899"/>
                </a:solidFill>
              </a:defRPr>
            </a:lvl2pPr>
            <a:lvl3pPr lvl="2" algn="ctr">
              <a:lnSpc>
                <a:spcPct val="100000"/>
              </a:lnSpc>
              <a:spcBef>
                <a:spcPts val="270"/>
              </a:spcBef>
              <a:spcAft>
                <a:spcPts val="0"/>
              </a:spcAft>
              <a:buSzPts val="1350"/>
              <a:buNone/>
              <a:defRPr>
                <a:solidFill>
                  <a:srgbClr val="989899"/>
                </a:solidFill>
              </a:defRPr>
            </a:lvl3pPr>
            <a:lvl4pPr lvl="3" algn="ctr">
              <a:lnSpc>
                <a:spcPct val="100000"/>
              </a:lnSpc>
              <a:spcBef>
                <a:spcPts val="270"/>
              </a:spcBef>
              <a:spcAft>
                <a:spcPts val="0"/>
              </a:spcAft>
              <a:buSzPts val="1350"/>
              <a:buNone/>
              <a:defRPr>
                <a:solidFill>
                  <a:srgbClr val="989899"/>
                </a:solidFill>
              </a:defRPr>
            </a:lvl4pPr>
            <a:lvl5pPr lvl="4" algn="ctr">
              <a:lnSpc>
                <a:spcPct val="100000"/>
              </a:lnSpc>
              <a:spcBef>
                <a:spcPts val="270"/>
              </a:spcBef>
              <a:spcAft>
                <a:spcPts val="0"/>
              </a:spcAft>
              <a:buSzPts val="1350"/>
              <a:buNone/>
              <a:defRPr>
                <a:solidFill>
                  <a:srgbClr val="989899"/>
                </a:solidFill>
              </a:defRPr>
            </a:lvl5pPr>
            <a:lvl6pPr lvl="5" algn="ctr">
              <a:lnSpc>
                <a:spcPct val="100000"/>
              </a:lnSpc>
              <a:spcBef>
                <a:spcPts val="400"/>
              </a:spcBef>
              <a:spcAft>
                <a:spcPts val="0"/>
              </a:spcAft>
              <a:buClr>
                <a:srgbClr val="989899"/>
              </a:buClr>
              <a:buSzPts val="2000"/>
              <a:buNone/>
              <a:defRPr>
                <a:solidFill>
                  <a:srgbClr val="989899"/>
                </a:solidFill>
              </a:defRPr>
            </a:lvl6pPr>
            <a:lvl7pPr lvl="6" algn="ctr">
              <a:lnSpc>
                <a:spcPct val="100000"/>
              </a:lnSpc>
              <a:spcBef>
                <a:spcPts val="400"/>
              </a:spcBef>
              <a:spcAft>
                <a:spcPts val="0"/>
              </a:spcAft>
              <a:buClr>
                <a:srgbClr val="989899"/>
              </a:buClr>
              <a:buSzPts val="2000"/>
              <a:buNone/>
              <a:defRPr>
                <a:solidFill>
                  <a:srgbClr val="989899"/>
                </a:solidFill>
              </a:defRPr>
            </a:lvl7pPr>
            <a:lvl8pPr lvl="7" algn="ctr">
              <a:lnSpc>
                <a:spcPct val="100000"/>
              </a:lnSpc>
              <a:spcBef>
                <a:spcPts val="400"/>
              </a:spcBef>
              <a:spcAft>
                <a:spcPts val="0"/>
              </a:spcAft>
              <a:buClr>
                <a:srgbClr val="989899"/>
              </a:buClr>
              <a:buSzPts val="2000"/>
              <a:buNone/>
              <a:defRPr>
                <a:solidFill>
                  <a:srgbClr val="989899"/>
                </a:solidFill>
              </a:defRPr>
            </a:lvl8pPr>
            <a:lvl9pPr lvl="8" algn="ctr">
              <a:lnSpc>
                <a:spcPct val="100000"/>
              </a:lnSpc>
              <a:spcBef>
                <a:spcPts val="400"/>
              </a:spcBef>
              <a:spcAft>
                <a:spcPts val="0"/>
              </a:spcAft>
              <a:buClr>
                <a:srgbClr val="989899"/>
              </a:buClr>
              <a:buSzPts val="2000"/>
              <a:buNone/>
              <a:defRPr>
                <a:solidFill>
                  <a:srgbClr val="989899"/>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9" name="Shape 89"/>
        <p:cNvGrpSpPr/>
        <p:nvPr/>
      </p:nvGrpSpPr>
      <p:grpSpPr>
        <a:xfrm>
          <a:off x="0" y="0"/>
          <a:ext cx="0" cy="0"/>
          <a:chOff x="0" y="0"/>
          <a:chExt cx="0" cy="0"/>
        </a:xfrm>
      </p:grpSpPr>
      <p:sp>
        <p:nvSpPr>
          <p:cNvPr id="90" name="Google Shape;90;p5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5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2" name="Google Shape;92;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5" name="Shape 95"/>
        <p:cNvGrpSpPr/>
        <p:nvPr/>
      </p:nvGrpSpPr>
      <p:grpSpPr>
        <a:xfrm>
          <a:off x="0" y="0"/>
          <a:ext cx="0" cy="0"/>
          <a:chOff x="0" y="0"/>
          <a:chExt cx="0" cy="0"/>
        </a:xfrm>
      </p:grpSpPr>
      <p:sp>
        <p:nvSpPr>
          <p:cNvPr id="96" name="Google Shape;96;p5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8" name="Google Shape;98;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1" name="Shape 101"/>
        <p:cNvGrpSpPr/>
        <p:nvPr/>
      </p:nvGrpSpPr>
      <p:grpSpPr>
        <a:xfrm>
          <a:off x="0" y="0"/>
          <a:ext cx="0" cy="0"/>
          <a:chOff x="0" y="0"/>
          <a:chExt cx="0" cy="0"/>
        </a:xfrm>
      </p:grpSpPr>
      <p:sp>
        <p:nvSpPr>
          <p:cNvPr id="102" name="Google Shape;102;p5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5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5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8" name="Shape 108"/>
        <p:cNvGrpSpPr/>
        <p:nvPr/>
      </p:nvGrpSpPr>
      <p:grpSpPr>
        <a:xfrm>
          <a:off x="0" y="0"/>
          <a:ext cx="0" cy="0"/>
          <a:chOff x="0" y="0"/>
          <a:chExt cx="0" cy="0"/>
        </a:xfrm>
      </p:grpSpPr>
      <p:sp>
        <p:nvSpPr>
          <p:cNvPr id="109" name="Google Shape;109;p5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5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5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5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5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6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6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6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6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6" name="Shape 126"/>
        <p:cNvGrpSpPr/>
        <p:nvPr/>
      </p:nvGrpSpPr>
      <p:grpSpPr>
        <a:xfrm>
          <a:off x="0" y="0"/>
          <a:ext cx="0" cy="0"/>
          <a:chOff x="0" y="0"/>
          <a:chExt cx="0" cy="0"/>
        </a:xfrm>
      </p:grpSpPr>
      <p:sp>
        <p:nvSpPr>
          <p:cNvPr id="127" name="Google Shape;127;p6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62"/>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9" name="Google Shape;129;p6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0" name="Google Shape;130;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3" name="Shape 133"/>
        <p:cNvGrpSpPr/>
        <p:nvPr/>
      </p:nvGrpSpPr>
      <p:grpSpPr>
        <a:xfrm>
          <a:off x="0" y="0"/>
          <a:ext cx="0" cy="0"/>
          <a:chOff x="0" y="0"/>
          <a:chExt cx="0" cy="0"/>
        </a:xfrm>
      </p:grpSpPr>
      <p:sp>
        <p:nvSpPr>
          <p:cNvPr id="134" name="Google Shape;134;p6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63"/>
          <p:cNvSpPr/>
          <p:nvPr>
            <p:ph idx="2" type="pic"/>
          </p:nvPr>
        </p:nvSpPr>
        <p:spPr>
          <a:xfrm>
            <a:off x="3887391" y="987426"/>
            <a:ext cx="4629150" cy="4873625"/>
          </a:xfrm>
          <a:prstGeom prst="rect">
            <a:avLst/>
          </a:prstGeom>
          <a:noFill/>
          <a:ln>
            <a:noFill/>
          </a:ln>
        </p:spPr>
      </p:sp>
      <p:sp>
        <p:nvSpPr>
          <p:cNvPr id="136" name="Google Shape;136;p63"/>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0" name="Shape 140"/>
        <p:cNvGrpSpPr/>
        <p:nvPr/>
      </p:nvGrpSpPr>
      <p:grpSpPr>
        <a:xfrm>
          <a:off x="0" y="0"/>
          <a:ext cx="0" cy="0"/>
          <a:chOff x="0" y="0"/>
          <a:chExt cx="0" cy="0"/>
        </a:xfrm>
      </p:grpSpPr>
      <p:sp>
        <p:nvSpPr>
          <p:cNvPr id="141" name="Google Shape;141;p6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64"/>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6" name="Shape 146"/>
        <p:cNvGrpSpPr/>
        <p:nvPr/>
      </p:nvGrpSpPr>
      <p:grpSpPr>
        <a:xfrm>
          <a:off x="0" y="0"/>
          <a:ext cx="0" cy="0"/>
          <a:chOff x="0" y="0"/>
          <a:chExt cx="0" cy="0"/>
        </a:xfrm>
      </p:grpSpPr>
      <p:sp>
        <p:nvSpPr>
          <p:cNvPr id="147" name="Google Shape;147;p65"/>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65"/>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6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6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Photo" showMasterSp="0">
  <p:cSld name="Title Slide_Photo">
    <p:spTree>
      <p:nvGrpSpPr>
        <p:cNvPr id="21" name="Shape 21"/>
        <p:cNvGrpSpPr/>
        <p:nvPr/>
      </p:nvGrpSpPr>
      <p:grpSpPr>
        <a:xfrm>
          <a:off x="0" y="0"/>
          <a:ext cx="0" cy="0"/>
          <a:chOff x="0" y="0"/>
          <a:chExt cx="0" cy="0"/>
        </a:xfrm>
      </p:grpSpPr>
      <p:pic>
        <p:nvPicPr>
          <p:cNvPr id="22" name="Google Shape;22;p66"/>
          <p:cNvPicPr preferRelativeResize="0"/>
          <p:nvPr/>
        </p:nvPicPr>
        <p:blipFill rotWithShape="1">
          <a:blip r:embed="rId2">
            <a:alphaModFix amt="50000"/>
          </a:blip>
          <a:srcRect b="0" l="0" r="0" t="0"/>
          <a:stretch/>
        </p:blipFill>
        <p:spPr>
          <a:xfrm>
            <a:off x="0" y="0"/>
            <a:ext cx="9144000" cy="6858000"/>
          </a:xfrm>
          <a:prstGeom prst="rect">
            <a:avLst/>
          </a:prstGeom>
          <a:noFill/>
          <a:ln>
            <a:noFill/>
          </a:ln>
        </p:spPr>
      </p:pic>
      <p:sp>
        <p:nvSpPr>
          <p:cNvPr id="23" name="Google Shape;23;p66"/>
          <p:cNvSpPr txBox="1"/>
          <p:nvPr>
            <p:ph type="ctrTitle"/>
          </p:nvPr>
        </p:nvSpPr>
        <p:spPr>
          <a:xfrm>
            <a:off x="685800" y="2130427"/>
            <a:ext cx="7772400" cy="1470025"/>
          </a:xfrm>
          <a:prstGeom prst="rect">
            <a:avLst/>
          </a:prstGeom>
          <a:noFill/>
          <a:ln>
            <a:noFill/>
          </a:ln>
        </p:spPr>
        <p:txBody>
          <a:bodyPr anchorCtr="0" anchor="ctr" bIns="0" lIns="0" spcFirstLastPara="1" rIns="0" wrap="square" tIns="0">
            <a:normAutofit/>
          </a:bodyPr>
          <a:lstStyle>
            <a:lvl1pPr lvl="0" algn="ctr">
              <a:lnSpc>
                <a:spcPct val="86000"/>
              </a:lnSpc>
              <a:spcBef>
                <a:spcPts val="0"/>
              </a:spcBef>
              <a:spcAft>
                <a:spcPts val="0"/>
              </a:spcAft>
              <a:buClr>
                <a:srgbClr val="002060"/>
              </a:buClr>
              <a:buSzPts val="3200"/>
              <a:buFont typeface="Open Sans Light"/>
              <a:buNone/>
              <a:defRPr b="1" sz="3200">
                <a:solidFill>
                  <a:srgbClr val="002060"/>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6"/>
          <p:cNvSpPr txBox="1"/>
          <p:nvPr>
            <p:ph idx="1" type="subTitle"/>
          </p:nvPr>
        </p:nvSpPr>
        <p:spPr>
          <a:xfrm>
            <a:off x="1371600" y="3886201"/>
            <a:ext cx="6400800" cy="1197077"/>
          </a:xfrm>
          <a:prstGeom prst="rect">
            <a:avLst/>
          </a:prstGeom>
          <a:noFill/>
          <a:ln>
            <a:noFill/>
          </a:ln>
        </p:spPr>
        <p:txBody>
          <a:bodyPr anchorCtr="0" anchor="t" bIns="0" lIns="0" spcFirstLastPara="1" rIns="0" wrap="square" tIns="0">
            <a:normAutofit/>
          </a:bodyPr>
          <a:lstStyle>
            <a:lvl1pPr lvl="0" algn="ctr">
              <a:lnSpc>
                <a:spcPct val="100000"/>
              </a:lnSpc>
              <a:spcBef>
                <a:spcPts val="480"/>
              </a:spcBef>
              <a:spcAft>
                <a:spcPts val="0"/>
              </a:spcAft>
              <a:buSzPts val="2400"/>
              <a:buNone/>
              <a:defRPr b="0" sz="2400">
                <a:solidFill>
                  <a:srgbClr val="002060"/>
                </a:solidFill>
              </a:defRPr>
            </a:lvl1pPr>
            <a:lvl2pPr lvl="1" algn="ctr">
              <a:lnSpc>
                <a:spcPct val="100000"/>
              </a:lnSpc>
              <a:spcBef>
                <a:spcPts val="270"/>
              </a:spcBef>
              <a:spcAft>
                <a:spcPts val="0"/>
              </a:spcAft>
              <a:buSzPts val="1350"/>
              <a:buNone/>
              <a:defRPr>
                <a:solidFill>
                  <a:srgbClr val="989899"/>
                </a:solidFill>
              </a:defRPr>
            </a:lvl2pPr>
            <a:lvl3pPr lvl="2" algn="ctr">
              <a:lnSpc>
                <a:spcPct val="100000"/>
              </a:lnSpc>
              <a:spcBef>
                <a:spcPts val="270"/>
              </a:spcBef>
              <a:spcAft>
                <a:spcPts val="0"/>
              </a:spcAft>
              <a:buSzPts val="1350"/>
              <a:buNone/>
              <a:defRPr>
                <a:solidFill>
                  <a:srgbClr val="989899"/>
                </a:solidFill>
              </a:defRPr>
            </a:lvl3pPr>
            <a:lvl4pPr lvl="3" algn="ctr">
              <a:lnSpc>
                <a:spcPct val="100000"/>
              </a:lnSpc>
              <a:spcBef>
                <a:spcPts val="270"/>
              </a:spcBef>
              <a:spcAft>
                <a:spcPts val="0"/>
              </a:spcAft>
              <a:buSzPts val="1350"/>
              <a:buNone/>
              <a:defRPr>
                <a:solidFill>
                  <a:srgbClr val="989899"/>
                </a:solidFill>
              </a:defRPr>
            </a:lvl4pPr>
            <a:lvl5pPr lvl="4" algn="ctr">
              <a:lnSpc>
                <a:spcPct val="100000"/>
              </a:lnSpc>
              <a:spcBef>
                <a:spcPts val="270"/>
              </a:spcBef>
              <a:spcAft>
                <a:spcPts val="0"/>
              </a:spcAft>
              <a:buSzPts val="1350"/>
              <a:buNone/>
              <a:defRPr>
                <a:solidFill>
                  <a:srgbClr val="989899"/>
                </a:solidFill>
              </a:defRPr>
            </a:lvl5pPr>
            <a:lvl6pPr lvl="5" algn="ctr">
              <a:lnSpc>
                <a:spcPct val="100000"/>
              </a:lnSpc>
              <a:spcBef>
                <a:spcPts val="400"/>
              </a:spcBef>
              <a:spcAft>
                <a:spcPts val="0"/>
              </a:spcAft>
              <a:buClr>
                <a:srgbClr val="989899"/>
              </a:buClr>
              <a:buSzPts val="2000"/>
              <a:buNone/>
              <a:defRPr>
                <a:solidFill>
                  <a:srgbClr val="989899"/>
                </a:solidFill>
              </a:defRPr>
            </a:lvl6pPr>
            <a:lvl7pPr lvl="6" algn="ctr">
              <a:lnSpc>
                <a:spcPct val="100000"/>
              </a:lnSpc>
              <a:spcBef>
                <a:spcPts val="400"/>
              </a:spcBef>
              <a:spcAft>
                <a:spcPts val="0"/>
              </a:spcAft>
              <a:buClr>
                <a:srgbClr val="989899"/>
              </a:buClr>
              <a:buSzPts val="2000"/>
              <a:buNone/>
              <a:defRPr>
                <a:solidFill>
                  <a:srgbClr val="989899"/>
                </a:solidFill>
              </a:defRPr>
            </a:lvl7pPr>
            <a:lvl8pPr lvl="7" algn="ctr">
              <a:lnSpc>
                <a:spcPct val="100000"/>
              </a:lnSpc>
              <a:spcBef>
                <a:spcPts val="400"/>
              </a:spcBef>
              <a:spcAft>
                <a:spcPts val="0"/>
              </a:spcAft>
              <a:buClr>
                <a:srgbClr val="989899"/>
              </a:buClr>
              <a:buSzPts val="2000"/>
              <a:buNone/>
              <a:defRPr>
                <a:solidFill>
                  <a:srgbClr val="989899"/>
                </a:solidFill>
              </a:defRPr>
            </a:lvl8pPr>
            <a:lvl9pPr lvl="8" algn="ctr">
              <a:lnSpc>
                <a:spcPct val="100000"/>
              </a:lnSpc>
              <a:spcBef>
                <a:spcPts val="400"/>
              </a:spcBef>
              <a:spcAft>
                <a:spcPts val="0"/>
              </a:spcAft>
              <a:buClr>
                <a:srgbClr val="989899"/>
              </a:buClr>
              <a:buSzPts val="2000"/>
              <a:buNone/>
              <a:defRPr>
                <a:solidFill>
                  <a:srgbClr val="989899"/>
                </a:solidFill>
              </a:defRPr>
            </a:lvl9pPr>
          </a:lstStyle>
          <a:p/>
        </p:txBody>
      </p:sp>
      <p:grpSp>
        <p:nvGrpSpPr>
          <p:cNvPr id="25" name="Google Shape;25;p66"/>
          <p:cNvGrpSpPr/>
          <p:nvPr/>
        </p:nvGrpSpPr>
        <p:grpSpPr>
          <a:xfrm>
            <a:off x="400527" y="5533050"/>
            <a:ext cx="8148068" cy="1019175"/>
            <a:chOff x="309083" y="5533049"/>
            <a:chExt cx="10864095" cy="1358900"/>
          </a:xfrm>
        </p:grpSpPr>
        <p:pic>
          <p:nvPicPr>
            <p:cNvPr id="26" name="Google Shape;26;p66"/>
            <p:cNvPicPr preferRelativeResize="0"/>
            <p:nvPr/>
          </p:nvPicPr>
          <p:blipFill rotWithShape="1">
            <a:blip r:embed="rId3">
              <a:alphaModFix/>
            </a:blip>
            <a:srcRect b="0" l="0" r="0" t="0"/>
            <a:stretch/>
          </p:blipFill>
          <p:spPr>
            <a:xfrm>
              <a:off x="8214078" y="5601974"/>
              <a:ext cx="2959100" cy="1092200"/>
            </a:xfrm>
            <a:prstGeom prst="rect">
              <a:avLst/>
            </a:prstGeom>
            <a:noFill/>
            <a:ln>
              <a:noFill/>
            </a:ln>
          </p:spPr>
        </p:pic>
        <p:pic>
          <p:nvPicPr>
            <p:cNvPr id="27" name="Google Shape;27;p66"/>
            <p:cNvPicPr preferRelativeResize="0"/>
            <p:nvPr/>
          </p:nvPicPr>
          <p:blipFill rotWithShape="1">
            <a:blip r:embed="rId4">
              <a:alphaModFix/>
            </a:blip>
            <a:srcRect b="0" l="0" r="0" t="0"/>
            <a:stretch/>
          </p:blipFill>
          <p:spPr>
            <a:xfrm>
              <a:off x="309083" y="5533049"/>
              <a:ext cx="3543300" cy="1358900"/>
            </a:xfrm>
            <a:prstGeom prst="rect">
              <a:avLst/>
            </a:prstGeom>
            <a:noFill/>
            <a:ln>
              <a:noFill/>
            </a:ln>
          </p:spPr>
        </p:pic>
      </p:grpSp>
      <p:sp>
        <p:nvSpPr>
          <p:cNvPr id="28" name="Google Shape;28;p66"/>
          <p:cNvSpPr/>
          <p:nvPr/>
        </p:nvSpPr>
        <p:spPr>
          <a:xfrm rot="5400000">
            <a:off x="8088008" y="863630"/>
            <a:ext cx="1911927"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chemeClr val="lt1"/>
                </a:solidFill>
                <a:latin typeface="Calibri"/>
                <a:ea typeface="Calibri"/>
                <a:cs typeface="Calibri"/>
                <a:sym typeface="Calibri"/>
              </a:rPr>
              <a:t>Credit: © 2012 Cristi O'Connor, Courtesy of Photoshare</a:t>
            </a:r>
            <a:endParaRPr b="0" i="0" sz="6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29" name="Shape 29"/>
        <p:cNvGrpSpPr/>
        <p:nvPr/>
      </p:nvGrpSpPr>
      <p:grpSpPr>
        <a:xfrm>
          <a:off x="0" y="0"/>
          <a:ext cx="0" cy="0"/>
          <a:chOff x="0" y="0"/>
          <a:chExt cx="0" cy="0"/>
        </a:xfrm>
      </p:grpSpPr>
      <p:sp>
        <p:nvSpPr>
          <p:cNvPr id="30" name="Google Shape;30;p67"/>
          <p:cNvSpPr txBox="1"/>
          <p:nvPr>
            <p:ph type="title"/>
          </p:nvPr>
        </p:nvSpPr>
        <p:spPr>
          <a:xfrm>
            <a:off x="685800" y="279962"/>
            <a:ext cx="7772400" cy="817561"/>
          </a:xfrm>
          <a:prstGeom prst="rect">
            <a:avLst/>
          </a:prstGeom>
          <a:noFill/>
          <a:ln>
            <a:noFill/>
          </a:ln>
        </p:spPr>
        <p:txBody>
          <a:bodyPr anchorCtr="0" anchor="ctr" bIns="0" lIns="0" spcFirstLastPara="1" rIns="0" wrap="square" tIns="0">
            <a:normAutofit/>
          </a:bodyPr>
          <a:lstStyle>
            <a:lvl1pPr lvl="0" algn="ctr">
              <a:lnSpc>
                <a:spcPct val="86000"/>
              </a:lnSpc>
              <a:spcBef>
                <a:spcPts val="0"/>
              </a:spcBef>
              <a:spcAft>
                <a:spcPts val="0"/>
              </a:spcAft>
              <a:buClr>
                <a:schemeClr val="dk1"/>
              </a:buClr>
              <a:buSzPts val="2800"/>
              <a:buFont typeface="Open Sans Light"/>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7"/>
          <p:cNvSpPr txBox="1"/>
          <p:nvPr>
            <p:ph idx="1" type="body"/>
          </p:nvPr>
        </p:nvSpPr>
        <p:spPr>
          <a:xfrm>
            <a:off x="685800" y="1452421"/>
            <a:ext cx="7772400" cy="4300679"/>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900"/>
              </a:spcBef>
              <a:spcAft>
                <a:spcPts val="0"/>
              </a:spcAft>
              <a:buSzPts val="2400"/>
              <a:buChar char="•"/>
              <a:defRPr sz="2400"/>
            </a:lvl1pPr>
            <a:lvl2pPr indent="-330200" lvl="1" marL="914400" algn="l">
              <a:lnSpc>
                <a:spcPct val="100000"/>
              </a:lnSpc>
              <a:spcBef>
                <a:spcPts val="900"/>
              </a:spcBef>
              <a:spcAft>
                <a:spcPts val="0"/>
              </a:spcAft>
              <a:buSzPts val="1600"/>
              <a:buChar char="–"/>
              <a:defRPr sz="1600"/>
            </a:lvl2pPr>
            <a:lvl3pPr indent="-330200" lvl="2" marL="1371600" algn="l">
              <a:lnSpc>
                <a:spcPct val="100000"/>
              </a:lnSpc>
              <a:spcBef>
                <a:spcPts val="900"/>
              </a:spcBef>
              <a:spcAft>
                <a:spcPts val="0"/>
              </a:spcAft>
              <a:buSzPts val="1600"/>
              <a:buChar char="•"/>
              <a:defRPr sz="1600"/>
            </a:lvl3pPr>
            <a:lvl4pPr indent="-330200" lvl="3" marL="1828800" algn="l">
              <a:lnSpc>
                <a:spcPct val="100000"/>
              </a:lnSpc>
              <a:spcBef>
                <a:spcPts val="900"/>
              </a:spcBef>
              <a:spcAft>
                <a:spcPts val="0"/>
              </a:spcAft>
              <a:buSzPts val="1600"/>
              <a:buChar char="–"/>
              <a:defRPr sz="1600"/>
            </a:lvl4pPr>
            <a:lvl5pPr indent="-330200" lvl="4" marL="2286000" algn="l">
              <a:lnSpc>
                <a:spcPct val="100000"/>
              </a:lnSpc>
              <a:spcBef>
                <a:spcPts val="900"/>
              </a:spcBef>
              <a:spcAft>
                <a:spcPts val="0"/>
              </a:spcAft>
              <a:buSzPts val="1600"/>
              <a:buChar char="»"/>
              <a:defRPr sz="16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 name="Google Shape;32;p67"/>
          <p:cNvSpPr txBox="1"/>
          <p:nvPr>
            <p:ph idx="2" type="body"/>
          </p:nvPr>
        </p:nvSpPr>
        <p:spPr>
          <a:xfrm>
            <a:off x="685800" y="933450"/>
            <a:ext cx="7772400" cy="406400"/>
          </a:xfrm>
          <a:prstGeom prst="rect">
            <a:avLst/>
          </a:prstGeom>
          <a:noFill/>
          <a:ln>
            <a:noFill/>
          </a:ln>
        </p:spPr>
        <p:txBody>
          <a:bodyPr anchorCtr="0" anchor="t" bIns="0" lIns="0" spcFirstLastPara="1" rIns="0" wrap="square" tIns="0">
            <a:normAutofit/>
          </a:bodyPr>
          <a:lstStyle>
            <a:lvl1pPr indent="-228600" lvl="0" marL="457200" algn="ctr">
              <a:lnSpc>
                <a:spcPct val="86000"/>
              </a:lnSpc>
              <a:spcBef>
                <a:spcPts val="0"/>
              </a:spcBef>
              <a:spcAft>
                <a:spcPts val="0"/>
              </a:spcAft>
              <a:buSzPts val="1800"/>
              <a:buNone/>
              <a:defRPr sz="1800"/>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with Subtitle">
  <p:cSld name="Two Content with Subtitle">
    <p:spTree>
      <p:nvGrpSpPr>
        <p:cNvPr id="33" name="Shape 33"/>
        <p:cNvGrpSpPr/>
        <p:nvPr/>
      </p:nvGrpSpPr>
      <p:grpSpPr>
        <a:xfrm>
          <a:off x="0" y="0"/>
          <a:ext cx="0" cy="0"/>
          <a:chOff x="0" y="0"/>
          <a:chExt cx="0" cy="0"/>
        </a:xfrm>
      </p:grpSpPr>
      <p:sp>
        <p:nvSpPr>
          <p:cNvPr id="34" name="Google Shape;34;p68"/>
          <p:cNvSpPr txBox="1"/>
          <p:nvPr>
            <p:ph type="title"/>
          </p:nvPr>
        </p:nvSpPr>
        <p:spPr>
          <a:xfrm>
            <a:off x="685800" y="279962"/>
            <a:ext cx="7772400" cy="817561"/>
          </a:xfrm>
          <a:prstGeom prst="rect">
            <a:avLst/>
          </a:prstGeom>
          <a:noFill/>
          <a:ln>
            <a:noFill/>
          </a:ln>
        </p:spPr>
        <p:txBody>
          <a:bodyPr anchorCtr="0" anchor="ctr" bIns="0" lIns="0" spcFirstLastPara="1" rIns="0" wrap="square" tIns="0">
            <a:normAutofit/>
          </a:bodyPr>
          <a:lstStyle>
            <a:lvl1pPr lvl="0" algn="ctr">
              <a:lnSpc>
                <a:spcPct val="86000"/>
              </a:lnSpc>
              <a:spcBef>
                <a:spcPts val="0"/>
              </a:spcBef>
              <a:spcAft>
                <a:spcPts val="0"/>
              </a:spcAft>
              <a:buClr>
                <a:schemeClr val="dk1"/>
              </a:buClr>
              <a:buSzPts val="2800"/>
              <a:buFont typeface="Open Sans Light"/>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8"/>
          <p:cNvSpPr txBox="1"/>
          <p:nvPr>
            <p:ph idx="1" type="body"/>
          </p:nvPr>
        </p:nvSpPr>
        <p:spPr>
          <a:xfrm>
            <a:off x="685800" y="1452421"/>
            <a:ext cx="3810000" cy="4300679"/>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480"/>
              </a:spcBef>
              <a:spcAft>
                <a:spcPts val="0"/>
              </a:spcAft>
              <a:buSzPts val="2400"/>
              <a:buChar char="•"/>
              <a:defRPr sz="2400"/>
            </a:lvl1pPr>
            <a:lvl2pPr indent="-330200" lvl="1" marL="914400" algn="l">
              <a:lnSpc>
                <a:spcPct val="100000"/>
              </a:lnSpc>
              <a:spcBef>
                <a:spcPts val="320"/>
              </a:spcBef>
              <a:spcAft>
                <a:spcPts val="0"/>
              </a:spcAft>
              <a:buSzPts val="1600"/>
              <a:buChar char="–"/>
              <a:defRPr sz="1600"/>
            </a:lvl2pPr>
            <a:lvl3pPr indent="-330200" lvl="2" marL="1371600" algn="l">
              <a:lnSpc>
                <a:spcPct val="100000"/>
              </a:lnSpc>
              <a:spcBef>
                <a:spcPts val="320"/>
              </a:spcBef>
              <a:spcAft>
                <a:spcPts val="0"/>
              </a:spcAft>
              <a:buSzPts val="1600"/>
              <a:buChar char="•"/>
              <a:defRPr sz="16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68"/>
          <p:cNvSpPr txBox="1"/>
          <p:nvPr>
            <p:ph idx="2" type="body"/>
          </p:nvPr>
        </p:nvSpPr>
        <p:spPr>
          <a:xfrm>
            <a:off x="4648200" y="1452421"/>
            <a:ext cx="3810000" cy="4300679"/>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480"/>
              </a:spcBef>
              <a:spcAft>
                <a:spcPts val="0"/>
              </a:spcAft>
              <a:buSzPts val="2400"/>
              <a:buChar char="•"/>
              <a:defRPr sz="2400"/>
            </a:lvl1pPr>
            <a:lvl2pPr indent="-330200" lvl="1" marL="914400" algn="l">
              <a:lnSpc>
                <a:spcPct val="100000"/>
              </a:lnSpc>
              <a:spcBef>
                <a:spcPts val="320"/>
              </a:spcBef>
              <a:spcAft>
                <a:spcPts val="0"/>
              </a:spcAft>
              <a:buSzPts val="1600"/>
              <a:buChar char="–"/>
              <a:defRPr sz="1600"/>
            </a:lvl2pPr>
            <a:lvl3pPr indent="-330200" lvl="2" marL="1371600" algn="l">
              <a:lnSpc>
                <a:spcPct val="100000"/>
              </a:lnSpc>
              <a:spcBef>
                <a:spcPts val="320"/>
              </a:spcBef>
              <a:spcAft>
                <a:spcPts val="0"/>
              </a:spcAft>
              <a:buSzPts val="1600"/>
              <a:buChar char="•"/>
              <a:defRPr sz="16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68"/>
          <p:cNvSpPr txBox="1"/>
          <p:nvPr>
            <p:ph idx="3" type="body"/>
          </p:nvPr>
        </p:nvSpPr>
        <p:spPr>
          <a:xfrm>
            <a:off x="685800" y="933450"/>
            <a:ext cx="7772400" cy="406400"/>
          </a:xfrm>
          <a:prstGeom prst="rect">
            <a:avLst/>
          </a:prstGeom>
          <a:noFill/>
          <a:ln>
            <a:noFill/>
          </a:ln>
        </p:spPr>
        <p:txBody>
          <a:bodyPr anchorCtr="0" anchor="t" bIns="0" lIns="0" spcFirstLastPara="1" rIns="0" wrap="square" tIns="0">
            <a:normAutofit/>
          </a:bodyPr>
          <a:lstStyle>
            <a:lvl1pPr indent="-228600" lvl="0" marL="457200" algn="ctr">
              <a:lnSpc>
                <a:spcPct val="86000"/>
              </a:lnSpc>
              <a:spcBef>
                <a:spcPts val="0"/>
              </a:spcBef>
              <a:spcAft>
                <a:spcPts val="0"/>
              </a:spcAft>
              <a:buSzPts val="1800"/>
              <a:buNone/>
              <a:defRPr sz="1800"/>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Only">
  <p:cSld name="Title Subtitle Only">
    <p:spTree>
      <p:nvGrpSpPr>
        <p:cNvPr id="38" name="Shape 38"/>
        <p:cNvGrpSpPr/>
        <p:nvPr/>
      </p:nvGrpSpPr>
      <p:grpSpPr>
        <a:xfrm>
          <a:off x="0" y="0"/>
          <a:ext cx="0" cy="0"/>
          <a:chOff x="0" y="0"/>
          <a:chExt cx="0" cy="0"/>
        </a:xfrm>
      </p:grpSpPr>
      <p:sp>
        <p:nvSpPr>
          <p:cNvPr id="39" name="Google Shape;39;p69"/>
          <p:cNvSpPr txBox="1"/>
          <p:nvPr>
            <p:ph type="title"/>
          </p:nvPr>
        </p:nvSpPr>
        <p:spPr>
          <a:xfrm>
            <a:off x="685800" y="279962"/>
            <a:ext cx="7772400" cy="817561"/>
          </a:xfrm>
          <a:prstGeom prst="rect">
            <a:avLst/>
          </a:prstGeom>
          <a:noFill/>
          <a:ln>
            <a:noFill/>
          </a:ln>
        </p:spPr>
        <p:txBody>
          <a:bodyPr anchorCtr="0" anchor="ctr" bIns="0" lIns="0" spcFirstLastPara="1" rIns="0" wrap="square" tIns="0">
            <a:normAutofit/>
          </a:bodyPr>
          <a:lstStyle>
            <a:lvl1pPr lvl="0" algn="ctr">
              <a:lnSpc>
                <a:spcPct val="86000"/>
              </a:lnSpc>
              <a:spcBef>
                <a:spcPts val="0"/>
              </a:spcBef>
              <a:spcAft>
                <a:spcPts val="0"/>
              </a:spcAft>
              <a:buClr>
                <a:schemeClr val="dk1"/>
              </a:buClr>
              <a:buSzPts val="2800"/>
              <a:buFont typeface="Open Sans Light"/>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9"/>
          <p:cNvSpPr txBox="1"/>
          <p:nvPr>
            <p:ph idx="1" type="body"/>
          </p:nvPr>
        </p:nvSpPr>
        <p:spPr>
          <a:xfrm>
            <a:off x="685800" y="933450"/>
            <a:ext cx="7772400" cy="406400"/>
          </a:xfrm>
          <a:prstGeom prst="rect">
            <a:avLst/>
          </a:prstGeom>
          <a:noFill/>
          <a:ln>
            <a:noFill/>
          </a:ln>
        </p:spPr>
        <p:txBody>
          <a:bodyPr anchorCtr="0" anchor="t" bIns="0" lIns="0" spcFirstLastPara="1" rIns="0" wrap="square" tIns="0">
            <a:normAutofit/>
          </a:bodyPr>
          <a:lstStyle>
            <a:lvl1pPr indent="-228600" lvl="0" marL="457200" algn="ctr">
              <a:lnSpc>
                <a:spcPct val="86000"/>
              </a:lnSpc>
              <a:spcBef>
                <a:spcPts val="0"/>
              </a:spcBef>
              <a:spcAft>
                <a:spcPts val="0"/>
              </a:spcAft>
              <a:buSzPts val="1800"/>
              <a:buNone/>
              <a:defRPr sz="1800"/>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Contact Us">
    <p:spTree>
      <p:nvGrpSpPr>
        <p:cNvPr id="42" name="Shape 42"/>
        <p:cNvGrpSpPr/>
        <p:nvPr/>
      </p:nvGrpSpPr>
      <p:grpSpPr>
        <a:xfrm>
          <a:off x="0" y="0"/>
          <a:ext cx="0" cy="0"/>
          <a:chOff x="0" y="0"/>
          <a:chExt cx="0" cy="0"/>
        </a:xfrm>
      </p:grpSpPr>
      <p:pic>
        <p:nvPicPr>
          <p:cNvPr id="43" name="Google Shape;43;p71"/>
          <p:cNvPicPr preferRelativeResize="0"/>
          <p:nvPr/>
        </p:nvPicPr>
        <p:blipFill rotWithShape="1">
          <a:blip r:embed="rId2">
            <a:alphaModFix amt="50000"/>
          </a:blip>
          <a:srcRect b="0" l="0" r="0" t="0"/>
          <a:stretch/>
        </p:blipFill>
        <p:spPr>
          <a:xfrm>
            <a:off x="0" y="0"/>
            <a:ext cx="9144000" cy="6858000"/>
          </a:xfrm>
          <a:prstGeom prst="rect">
            <a:avLst/>
          </a:prstGeom>
          <a:noFill/>
          <a:ln>
            <a:noFill/>
          </a:ln>
        </p:spPr>
      </p:pic>
      <p:sp>
        <p:nvSpPr>
          <p:cNvPr id="44" name="Google Shape;44;p71"/>
          <p:cNvSpPr/>
          <p:nvPr/>
        </p:nvSpPr>
        <p:spPr>
          <a:xfrm rot="5400000">
            <a:off x="8088008" y="863630"/>
            <a:ext cx="1911927"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chemeClr val="lt1"/>
                </a:solidFill>
                <a:latin typeface="Calibri"/>
                <a:ea typeface="Calibri"/>
                <a:cs typeface="Calibri"/>
                <a:sym typeface="Calibri"/>
              </a:rPr>
              <a:t>Credit: © 2012 Cristi O'Connor, Courtesy of Photoshare</a:t>
            </a:r>
            <a:endParaRPr b="0" i="0" sz="600" u="none" cap="none" strike="noStrike">
              <a:solidFill>
                <a:schemeClr val="lt1"/>
              </a:solidFill>
              <a:latin typeface="Calibri"/>
              <a:ea typeface="Calibri"/>
              <a:cs typeface="Calibri"/>
              <a:sym typeface="Calibri"/>
            </a:endParaRPr>
          </a:p>
        </p:txBody>
      </p:sp>
      <p:sp>
        <p:nvSpPr>
          <p:cNvPr id="45" name="Google Shape;45;p71"/>
          <p:cNvSpPr/>
          <p:nvPr/>
        </p:nvSpPr>
        <p:spPr>
          <a:xfrm>
            <a:off x="5976156" y="1"/>
            <a:ext cx="3160171" cy="6858000"/>
          </a:xfrm>
          <a:prstGeom prst="rect">
            <a:avLst/>
          </a:prstGeom>
          <a:solidFill>
            <a:srgbClr val="2B2B2D">
              <a:alpha val="41960"/>
            </a:srgbClr>
          </a:solidFill>
          <a:ln>
            <a:noFill/>
          </a:ln>
        </p:spPr>
        <p:txBody>
          <a:bodyPr anchorCtr="0" anchor="t" bIns="205725" lIns="205725" spcFirstLastPara="1" rIns="205725" wrap="square" tIns="685800">
            <a:noAutofit/>
          </a:bodyPr>
          <a:lstStyle/>
          <a:p>
            <a:pPr indent="0" lvl="0" marL="0" marR="0" rtl="0" algn="l">
              <a:lnSpc>
                <a:spcPct val="89000"/>
              </a:lnSpc>
              <a:spcBef>
                <a:spcPts val="0"/>
              </a:spcBef>
              <a:spcAft>
                <a:spcPts val="0"/>
              </a:spcAft>
              <a:buClr>
                <a:schemeClr val="dk1"/>
              </a:buClr>
              <a:buSzPts val="1200"/>
              <a:buFont typeface="Open Sans Light"/>
              <a:buNone/>
            </a:pPr>
            <a:r>
              <a:t/>
            </a:r>
            <a:endParaRPr b="0" i="0" sz="1200" u="none" cap="none" strike="noStrike">
              <a:solidFill>
                <a:srgbClr val="FFFFFF"/>
              </a:solidFill>
              <a:latin typeface="Open Sans Light"/>
              <a:ea typeface="Open Sans Light"/>
              <a:cs typeface="Open Sans Light"/>
              <a:sym typeface="Open Sans Light"/>
            </a:endParaRPr>
          </a:p>
        </p:txBody>
      </p:sp>
      <p:sp>
        <p:nvSpPr>
          <p:cNvPr id="46" name="Google Shape;46;p71"/>
          <p:cNvSpPr/>
          <p:nvPr/>
        </p:nvSpPr>
        <p:spPr>
          <a:xfrm>
            <a:off x="6603543" y="4566684"/>
            <a:ext cx="193835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EFEFE"/>
              </a:buClr>
              <a:buSzPts val="1200"/>
              <a:buFont typeface="Open Sans Light"/>
              <a:buNone/>
            </a:pPr>
            <a:r>
              <a:rPr b="0" i="0" lang="en-US" sz="1200" u="none" cap="none" strike="noStrike">
                <a:solidFill>
                  <a:srgbClr val="FEFEFE"/>
                </a:solidFill>
                <a:latin typeface="Open Sans Light"/>
                <a:ea typeface="Open Sans Light"/>
                <a:cs typeface="Open Sans Light"/>
                <a:sym typeface="Open Sans Light"/>
              </a:rPr>
              <a:t>111 Market Place, Suite 310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EFEFE"/>
              </a:buClr>
              <a:buSzPts val="1200"/>
              <a:buFont typeface="Open Sans Light"/>
              <a:buNone/>
            </a:pPr>
            <a:r>
              <a:rPr b="0" i="0" lang="en-US" sz="1200" u="none" cap="none" strike="noStrike">
                <a:solidFill>
                  <a:srgbClr val="FEFEFE"/>
                </a:solidFill>
                <a:latin typeface="Open Sans Light"/>
                <a:ea typeface="Open Sans Light"/>
                <a:cs typeface="Open Sans Light"/>
                <a:sym typeface="Open Sans Light"/>
              </a:rPr>
              <a:t>Baltimore, MD 21201</a:t>
            </a:r>
            <a:endParaRPr b="0" i="0" sz="1200" u="none" cap="none" strike="noStrike">
              <a:solidFill>
                <a:srgbClr val="FEFEFE"/>
              </a:solidFill>
              <a:latin typeface="Open Sans Light"/>
              <a:ea typeface="Open Sans Light"/>
              <a:cs typeface="Open Sans Light"/>
              <a:sym typeface="Open Sans Light"/>
            </a:endParaRPr>
          </a:p>
        </p:txBody>
      </p:sp>
      <p:sp>
        <p:nvSpPr>
          <p:cNvPr id="47" name="Google Shape;47;p71"/>
          <p:cNvSpPr/>
          <p:nvPr/>
        </p:nvSpPr>
        <p:spPr>
          <a:xfrm>
            <a:off x="6603542" y="5232892"/>
            <a:ext cx="123783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EFEFE"/>
              </a:buClr>
              <a:buSzPts val="1200"/>
              <a:buFont typeface="Open Sans Light"/>
              <a:buNone/>
            </a:pPr>
            <a:r>
              <a:rPr b="0" i="0" lang="en-US" sz="1200" u="none" cap="none" strike="noStrike">
                <a:solidFill>
                  <a:srgbClr val="FEFEFE"/>
                </a:solidFill>
                <a:latin typeface="Open Sans Light"/>
                <a:ea typeface="Open Sans Light"/>
                <a:cs typeface="Open Sans Light"/>
                <a:sym typeface="Open Sans Light"/>
              </a:rPr>
              <a:t>+1 410.659.6300</a:t>
            </a:r>
            <a:endParaRPr b="0" i="0" sz="1400" u="none" cap="none" strike="noStrike">
              <a:solidFill>
                <a:srgbClr val="000000"/>
              </a:solidFill>
              <a:latin typeface="Arial"/>
              <a:ea typeface="Arial"/>
              <a:cs typeface="Arial"/>
              <a:sym typeface="Arial"/>
            </a:endParaRPr>
          </a:p>
        </p:txBody>
      </p:sp>
      <p:sp>
        <p:nvSpPr>
          <p:cNvPr id="48" name="Google Shape;48;p71"/>
          <p:cNvSpPr/>
          <p:nvPr/>
        </p:nvSpPr>
        <p:spPr>
          <a:xfrm>
            <a:off x="6603542" y="3234268"/>
            <a:ext cx="135165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EFEFE"/>
              </a:buClr>
              <a:buSzPts val="1200"/>
              <a:buFont typeface="Open Sans Light"/>
              <a:buNone/>
            </a:pPr>
            <a:r>
              <a:rPr b="0" i="0" lang="en-US" sz="1200" u="none" cap="none" strike="noStrike">
                <a:solidFill>
                  <a:srgbClr val="FEFEFE"/>
                </a:solidFill>
                <a:latin typeface="Open Sans Light"/>
                <a:ea typeface="Open Sans Light"/>
                <a:cs typeface="Open Sans Light"/>
                <a:sym typeface="Open Sans Light"/>
              </a:rPr>
              <a:t>@BreakthroughAR</a:t>
            </a:r>
            <a:endParaRPr b="0" i="0" sz="1200" u="none" cap="none" strike="noStrike">
              <a:solidFill>
                <a:srgbClr val="FEFEFE"/>
              </a:solidFill>
              <a:latin typeface="Open Sans Light"/>
              <a:ea typeface="Open Sans Light"/>
              <a:cs typeface="Open Sans Light"/>
              <a:sym typeface="Open Sans Light"/>
            </a:endParaRPr>
          </a:p>
        </p:txBody>
      </p:sp>
      <p:sp>
        <p:nvSpPr>
          <p:cNvPr id="49" name="Google Shape;49;p71"/>
          <p:cNvSpPr/>
          <p:nvPr/>
        </p:nvSpPr>
        <p:spPr>
          <a:xfrm>
            <a:off x="6603542" y="3900476"/>
            <a:ext cx="142859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EFEFE"/>
              </a:buClr>
              <a:buSzPts val="1200"/>
              <a:buFont typeface="Open Sans Light"/>
              <a:buNone/>
            </a:pPr>
            <a:r>
              <a:rPr b="0" i="0" lang="en-US" sz="1200" u="none" cap="none" strike="noStrike">
                <a:solidFill>
                  <a:srgbClr val="FEFEFE"/>
                </a:solidFill>
                <a:latin typeface="Open Sans Light"/>
                <a:ea typeface="Open Sans Light"/>
                <a:cs typeface="Open Sans Light"/>
                <a:sym typeface="Open Sans Light"/>
              </a:rPr>
              <a:t>@Breakthrough_AR</a:t>
            </a:r>
            <a:endParaRPr b="0" i="0" sz="1200" u="none" cap="none" strike="noStrike">
              <a:solidFill>
                <a:srgbClr val="FEFEFE"/>
              </a:solidFill>
              <a:latin typeface="Open Sans Light"/>
              <a:ea typeface="Open Sans Light"/>
              <a:cs typeface="Open Sans Light"/>
              <a:sym typeface="Open Sans Light"/>
            </a:endParaRPr>
          </a:p>
        </p:txBody>
      </p:sp>
      <p:grpSp>
        <p:nvGrpSpPr>
          <p:cNvPr id="50" name="Google Shape;50;p71"/>
          <p:cNvGrpSpPr/>
          <p:nvPr/>
        </p:nvGrpSpPr>
        <p:grpSpPr>
          <a:xfrm>
            <a:off x="5945218" y="5828529"/>
            <a:ext cx="3124997" cy="608618"/>
            <a:chOff x="4188073" y="5241139"/>
            <a:chExt cx="8032641" cy="1173318"/>
          </a:xfrm>
        </p:grpSpPr>
        <p:pic>
          <p:nvPicPr>
            <p:cNvPr id="51" name="Google Shape;51;p71"/>
            <p:cNvPicPr preferRelativeResize="0"/>
            <p:nvPr/>
          </p:nvPicPr>
          <p:blipFill rotWithShape="1">
            <a:blip r:embed="rId3">
              <a:alphaModFix/>
            </a:blip>
            <a:srcRect b="0" l="0" r="0" t="0"/>
            <a:stretch/>
          </p:blipFill>
          <p:spPr>
            <a:xfrm>
              <a:off x="8831134" y="5366823"/>
              <a:ext cx="3389580" cy="945174"/>
            </a:xfrm>
            <a:prstGeom prst="rect">
              <a:avLst/>
            </a:prstGeom>
            <a:noFill/>
            <a:ln>
              <a:noFill/>
            </a:ln>
          </p:spPr>
        </p:pic>
        <p:pic>
          <p:nvPicPr>
            <p:cNvPr id="52" name="Google Shape;52;p71"/>
            <p:cNvPicPr preferRelativeResize="0"/>
            <p:nvPr/>
          </p:nvPicPr>
          <p:blipFill rotWithShape="1">
            <a:blip r:embed="rId4">
              <a:alphaModFix/>
            </a:blip>
            <a:srcRect b="0" l="0" r="0" t="0"/>
            <a:stretch/>
          </p:blipFill>
          <p:spPr>
            <a:xfrm>
              <a:off x="4188073" y="5241139"/>
              <a:ext cx="4084876" cy="1173318"/>
            </a:xfrm>
            <a:prstGeom prst="rect">
              <a:avLst/>
            </a:prstGeom>
            <a:noFill/>
            <a:ln>
              <a:noFill/>
            </a:ln>
          </p:spPr>
        </p:pic>
      </p:grpSp>
      <p:sp>
        <p:nvSpPr>
          <p:cNvPr id="53" name="Google Shape;53;p71"/>
          <p:cNvSpPr txBox="1"/>
          <p:nvPr>
            <p:ph idx="1" type="body"/>
          </p:nvPr>
        </p:nvSpPr>
        <p:spPr>
          <a:xfrm>
            <a:off x="6194381" y="780523"/>
            <a:ext cx="2496740" cy="46306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420"/>
              </a:spcBef>
              <a:spcAft>
                <a:spcPts val="0"/>
              </a:spcAft>
              <a:buSzPts val="2100"/>
              <a:buNone/>
              <a:defRPr sz="2100">
                <a:solidFill>
                  <a:schemeClr val="lt1"/>
                </a:solidFill>
              </a:defRPr>
            </a:lvl1pPr>
            <a:lvl2pPr indent="-228600" lvl="1" marL="914400" algn="l">
              <a:lnSpc>
                <a:spcPct val="100000"/>
              </a:lnSpc>
              <a:spcBef>
                <a:spcPts val="270"/>
              </a:spcBef>
              <a:spcAft>
                <a:spcPts val="0"/>
              </a:spcAft>
              <a:buSzPts val="1350"/>
              <a:buNone/>
              <a:defRPr/>
            </a:lvl2pPr>
            <a:lvl3pPr indent="-228600" lvl="2" marL="1371600" algn="l">
              <a:lnSpc>
                <a:spcPct val="100000"/>
              </a:lnSpc>
              <a:spcBef>
                <a:spcPts val="270"/>
              </a:spcBef>
              <a:spcAft>
                <a:spcPts val="0"/>
              </a:spcAft>
              <a:buSzPts val="1350"/>
              <a:buNone/>
              <a:defRPr/>
            </a:lvl3pPr>
            <a:lvl4pPr indent="-228600" lvl="3" marL="1828800" algn="l">
              <a:lnSpc>
                <a:spcPct val="100000"/>
              </a:lnSpc>
              <a:spcBef>
                <a:spcPts val="270"/>
              </a:spcBef>
              <a:spcAft>
                <a:spcPts val="0"/>
              </a:spcAft>
              <a:buSzPts val="1350"/>
              <a:buNone/>
              <a:defRPr/>
            </a:lvl4pPr>
            <a:lvl5pPr indent="-228600" lvl="4" marL="2286000" algn="l">
              <a:lnSpc>
                <a:spcPct val="100000"/>
              </a:lnSpc>
              <a:spcBef>
                <a:spcPts val="270"/>
              </a:spcBef>
              <a:spcAft>
                <a:spcPts val="0"/>
              </a:spcAft>
              <a:buSzPts val="135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4" name="Google Shape;54;p71"/>
          <p:cNvSpPr txBox="1"/>
          <p:nvPr>
            <p:ph idx="2" type="body"/>
          </p:nvPr>
        </p:nvSpPr>
        <p:spPr>
          <a:xfrm>
            <a:off x="6194381" y="1354427"/>
            <a:ext cx="2496740" cy="126206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70"/>
              </a:spcBef>
              <a:spcAft>
                <a:spcPts val="0"/>
              </a:spcAft>
              <a:buSzPts val="1350"/>
              <a:buNone/>
              <a:defRPr sz="1350">
                <a:solidFill>
                  <a:schemeClr val="lt1"/>
                </a:solidFill>
              </a:defRPr>
            </a:lvl1pPr>
            <a:lvl2pPr indent="-228600" lvl="1" marL="914400" algn="l">
              <a:lnSpc>
                <a:spcPct val="100000"/>
              </a:lnSpc>
              <a:spcBef>
                <a:spcPts val="270"/>
              </a:spcBef>
              <a:spcAft>
                <a:spcPts val="0"/>
              </a:spcAft>
              <a:buSzPts val="1350"/>
              <a:buNone/>
              <a:defRPr>
                <a:solidFill>
                  <a:schemeClr val="lt1"/>
                </a:solidFill>
              </a:defRPr>
            </a:lvl2pPr>
            <a:lvl3pPr indent="-228600" lvl="2" marL="1371600" algn="l">
              <a:lnSpc>
                <a:spcPct val="100000"/>
              </a:lnSpc>
              <a:spcBef>
                <a:spcPts val="270"/>
              </a:spcBef>
              <a:spcAft>
                <a:spcPts val="0"/>
              </a:spcAft>
              <a:buSzPts val="1350"/>
              <a:buNone/>
              <a:defRPr>
                <a:solidFill>
                  <a:schemeClr val="lt1"/>
                </a:solidFill>
              </a:defRPr>
            </a:lvl3pPr>
            <a:lvl4pPr indent="-228600" lvl="3" marL="1828800" algn="l">
              <a:lnSpc>
                <a:spcPct val="100000"/>
              </a:lnSpc>
              <a:spcBef>
                <a:spcPts val="270"/>
              </a:spcBef>
              <a:spcAft>
                <a:spcPts val="0"/>
              </a:spcAft>
              <a:buSzPts val="1350"/>
              <a:buNone/>
              <a:defRPr>
                <a:solidFill>
                  <a:schemeClr val="lt1"/>
                </a:solidFill>
              </a:defRPr>
            </a:lvl4pPr>
            <a:lvl5pPr indent="-228600" lvl="4" marL="2286000" algn="l">
              <a:lnSpc>
                <a:spcPct val="100000"/>
              </a:lnSpc>
              <a:spcBef>
                <a:spcPts val="270"/>
              </a:spcBef>
              <a:spcAft>
                <a:spcPts val="0"/>
              </a:spcAft>
              <a:buSzPts val="1350"/>
              <a:buNone/>
              <a:defRPr>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55" name="Google Shape;55;p71"/>
          <p:cNvGrpSpPr/>
          <p:nvPr/>
        </p:nvGrpSpPr>
        <p:grpSpPr>
          <a:xfrm>
            <a:off x="6126277" y="3178401"/>
            <a:ext cx="436294" cy="2411711"/>
            <a:chOff x="6126277" y="3178401"/>
            <a:chExt cx="436294" cy="2411711"/>
          </a:xfrm>
        </p:grpSpPr>
        <p:grpSp>
          <p:nvGrpSpPr>
            <p:cNvPr id="56" name="Google Shape;56;p71"/>
            <p:cNvGrpSpPr/>
            <p:nvPr/>
          </p:nvGrpSpPr>
          <p:grpSpPr>
            <a:xfrm>
              <a:off x="6126277" y="4511201"/>
              <a:ext cx="436294" cy="436294"/>
              <a:chOff x="8421342" y="5264459"/>
              <a:chExt cx="436294" cy="436294"/>
            </a:xfrm>
          </p:grpSpPr>
          <p:sp>
            <p:nvSpPr>
              <p:cNvPr id="57" name="Google Shape;57;p71"/>
              <p:cNvSpPr/>
              <p:nvPr/>
            </p:nvSpPr>
            <p:spPr>
              <a:xfrm>
                <a:off x="8421342" y="5264459"/>
                <a:ext cx="436294" cy="436294"/>
              </a:xfrm>
              <a:prstGeom prst="ellipse">
                <a:avLst/>
              </a:prstGeom>
              <a:noFill/>
              <a:ln cap="flat" cmpd="sng" w="1905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Light"/>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58" name="Google Shape;58;p71"/>
              <p:cNvSpPr/>
              <p:nvPr/>
            </p:nvSpPr>
            <p:spPr>
              <a:xfrm>
                <a:off x="8548008" y="5350467"/>
                <a:ext cx="175143" cy="273661"/>
              </a:xfrm>
              <a:custGeom>
                <a:rect b="b" l="l" r="r" t="t"/>
                <a:pathLst>
                  <a:path extrusionOk="0" h="242" w="155">
                    <a:moveTo>
                      <a:pt x="155" y="76"/>
                    </a:moveTo>
                    <a:cubicBezTo>
                      <a:pt x="155" y="76"/>
                      <a:pt x="155" y="76"/>
                      <a:pt x="155" y="76"/>
                    </a:cubicBezTo>
                    <a:cubicBezTo>
                      <a:pt x="153" y="34"/>
                      <a:pt x="119" y="1"/>
                      <a:pt x="78" y="0"/>
                    </a:cubicBezTo>
                    <a:cubicBezTo>
                      <a:pt x="36" y="1"/>
                      <a:pt x="2" y="34"/>
                      <a:pt x="0" y="76"/>
                    </a:cubicBezTo>
                    <a:cubicBezTo>
                      <a:pt x="0" y="76"/>
                      <a:pt x="0" y="76"/>
                      <a:pt x="0" y="76"/>
                    </a:cubicBezTo>
                    <a:cubicBezTo>
                      <a:pt x="0" y="77"/>
                      <a:pt x="0" y="78"/>
                      <a:pt x="0" y="79"/>
                    </a:cubicBezTo>
                    <a:cubicBezTo>
                      <a:pt x="0" y="111"/>
                      <a:pt x="26" y="130"/>
                      <a:pt x="46" y="156"/>
                    </a:cubicBezTo>
                    <a:cubicBezTo>
                      <a:pt x="70" y="186"/>
                      <a:pt x="78" y="242"/>
                      <a:pt x="78" y="242"/>
                    </a:cubicBezTo>
                    <a:cubicBezTo>
                      <a:pt x="78" y="242"/>
                      <a:pt x="86" y="186"/>
                      <a:pt x="109" y="156"/>
                    </a:cubicBezTo>
                    <a:cubicBezTo>
                      <a:pt x="129" y="130"/>
                      <a:pt x="155" y="111"/>
                      <a:pt x="155" y="79"/>
                    </a:cubicBezTo>
                    <a:cubicBezTo>
                      <a:pt x="155" y="78"/>
                      <a:pt x="155" y="77"/>
                      <a:pt x="155" y="76"/>
                    </a:cubicBezTo>
                    <a:close/>
                    <a:moveTo>
                      <a:pt x="78" y="100"/>
                    </a:moveTo>
                    <a:cubicBezTo>
                      <a:pt x="65" y="100"/>
                      <a:pt x="54" y="89"/>
                      <a:pt x="54" y="76"/>
                    </a:cubicBezTo>
                    <a:cubicBezTo>
                      <a:pt x="54" y="63"/>
                      <a:pt x="65" y="53"/>
                      <a:pt x="78" y="53"/>
                    </a:cubicBezTo>
                    <a:cubicBezTo>
                      <a:pt x="91" y="53"/>
                      <a:pt x="101" y="63"/>
                      <a:pt x="101" y="76"/>
                    </a:cubicBezTo>
                    <a:cubicBezTo>
                      <a:pt x="101" y="89"/>
                      <a:pt x="91" y="100"/>
                      <a:pt x="78" y="1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Light"/>
                  <a:buNone/>
                </a:pPr>
                <a:r>
                  <a:t/>
                </a:r>
                <a:endParaRPr b="0" i="0" sz="1800" u="none" cap="none" strike="noStrike">
                  <a:solidFill>
                    <a:srgbClr val="FFFFFF"/>
                  </a:solidFill>
                  <a:latin typeface="Open Sans Light"/>
                  <a:ea typeface="Open Sans Light"/>
                  <a:cs typeface="Open Sans Light"/>
                  <a:sym typeface="Open Sans Light"/>
                </a:endParaRPr>
              </a:p>
            </p:txBody>
          </p:sp>
        </p:grpSp>
        <p:grpSp>
          <p:nvGrpSpPr>
            <p:cNvPr id="59" name="Google Shape;59;p71"/>
            <p:cNvGrpSpPr/>
            <p:nvPr/>
          </p:nvGrpSpPr>
          <p:grpSpPr>
            <a:xfrm>
              <a:off x="6126277" y="5153818"/>
              <a:ext cx="436294" cy="436294"/>
              <a:chOff x="8421342" y="5903562"/>
              <a:chExt cx="436294" cy="436294"/>
            </a:xfrm>
          </p:grpSpPr>
          <p:sp>
            <p:nvSpPr>
              <p:cNvPr id="60" name="Google Shape;60;p71"/>
              <p:cNvSpPr/>
              <p:nvPr/>
            </p:nvSpPr>
            <p:spPr>
              <a:xfrm>
                <a:off x="8421342" y="5903562"/>
                <a:ext cx="436294" cy="436294"/>
              </a:xfrm>
              <a:prstGeom prst="ellipse">
                <a:avLst/>
              </a:prstGeom>
              <a:noFill/>
              <a:ln cap="flat" cmpd="sng" w="1905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Light"/>
                  <a:buNone/>
                </a:pPr>
                <a:r>
                  <a:t/>
                </a:r>
                <a:endParaRPr b="0" i="0" sz="1800" u="none" cap="none" strike="noStrike">
                  <a:solidFill>
                    <a:srgbClr val="FFFFFF"/>
                  </a:solidFill>
                  <a:latin typeface="Open Sans Light"/>
                  <a:ea typeface="Open Sans Light"/>
                  <a:cs typeface="Open Sans Light"/>
                  <a:sym typeface="Open Sans Light"/>
                </a:endParaRPr>
              </a:p>
            </p:txBody>
          </p:sp>
          <p:grpSp>
            <p:nvGrpSpPr>
              <p:cNvPr id="61" name="Google Shape;61;p71"/>
              <p:cNvGrpSpPr/>
              <p:nvPr/>
            </p:nvGrpSpPr>
            <p:grpSpPr>
              <a:xfrm>
                <a:off x="8522791" y="5970468"/>
                <a:ext cx="231529" cy="309951"/>
                <a:chOff x="8522791" y="5970468"/>
                <a:chExt cx="231529" cy="309951"/>
              </a:xfrm>
            </p:grpSpPr>
            <p:sp>
              <p:nvSpPr>
                <p:cNvPr id="62" name="Google Shape;62;p71"/>
                <p:cNvSpPr/>
                <p:nvPr/>
              </p:nvSpPr>
              <p:spPr>
                <a:xfrm>
                  <a:off x="8522791" y="5999410"/>
                  <a:ext cx="187651" cy="281009"/>
                </a:xfrm>
                <a:custGeom>
                  <a:rect b="b" l="l" r="r" t="t"/>
                  <a:pathLst>
                    <a:path extrusionOk="0" h="239" w="160">
                      <a:moveTo>
                        <a:pt x="66" y="62"/>
                      </a:moveTo>
                      <a:cubicBezTo>
                        <a:pt x="31" y="83"/>
                        <a:pt x="85" y="184"/>
                        <a:pt x="124" y="162"/>
                      </a:cubicBezTo>
                      <a:cubicBezTo>
                        <a:pt x="131" y="173"/>
                        <a:pt x="153" y="212"/>
                        <a:pt x="160" y="224"/>
                      </a:cubicBezTo>
                      <a:cubicBezTo>
                        <a:pt x="143" y="233"/>
                        <a:pt x="130" y="239"/>
                        <a:pt x="111" y="228"/>
                      </a:cubicBezTo>
                      <a:cubicBezTo>
                        <a:pt x="58" y="198"/>
                        <a:pt x="0" y="98"/>
                        <a:pt x="2" y="38"/>
                      </a:cubicBezTo>
                      <a:cubicBezTo>
                        <a:pt x="2" y="17"/>
                        <a:pt x="15" y="9"/>
                        <a:pt x="31" y="0"/>
                      </a:cubicBezTo>
                      <a:cubicBezTo>
                        <a:pt x="37" y="12"/>
                        <a:pt x="60" y="50"/>
                        <a:pt x="66" y="6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Light"/>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63" name="Google Shape;63;p71"/>
                <p:cNvSpPr/>
                <p:nvPr/>
              </p:nvSpPr>
              <p:spPr>
                <a:xfrm>
                  <a:off x="8562935" y="5970468"/>
                  <a:ext cx="82155" cy="103628"/>
                </a:xfrm>
                <a:custGeom>
                  <a:rect b="b" l="l" r="r" t="t"/>
                  <a:pathLst>
                    <a:path extrusionOk="0" h="88" w="70">
                      <a:moveTo>
                        <a:pt x="47" y="85"/>
                      </a:moveTo>
                      <a:cubicBezTo>
                        <a:pt x="44" y="88"/>
                        <a:pt x="39" y="86"/>
                        <a:pt x="36" y="83"/>
                      </a:cubicBezTo>
                      <a:cubicBezTo>
                        <a:pt x="3" y="24"/>
                        <a:pt x="3" y="24"/>
                        <a:pt x="3" y="24"/>
                      </a:cubicBezTo>
                      <a:cubicBezTo>
                        <a:pt x="0" y="20"/>
                        <a:pt x="2" y="15"/>
                        <a:pt x="5" y="13"/>
                      </a:cubicBezTo>
                      <a:cubicBezTo>
                        <a:pt x="23" y="3"/>
                        <a:pt x="23" y="3"/>
                        <a:pt x="23" y="3"/>
                      </a:cubicBezTo>
                      <a:cubicBezTo>
                        <a:pt x="27" y="0"/>
                        <a:pt x="32" y="2"/>
                        <a:pt x="34" y="6"/>
                      </a:cubicBezTo>
                      <a:cubicBezTo>
                        <a:pt x="68" y="64"/>
                        <a:pt x="68" y="64"/>
                        <a:pt x="68" y="64"/>
                      </a:cubicBezTo>
                      <a:cubicBezTo>
                        <a:pt x="70" y="68"/>
                        <a:pt x="69" y="73"/>
                        <a:pt x="65" y="75"/>
                      </a:cubicBezTo>
                      <a:cubicBezTo>
                        <a:pt x="47" y="85"/>
                        <a:pt x="47" y="85"/>
                        <a:pt x="47" y="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Light"/>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64" name="Google Shape;64;p71"/>
                <p:cNvSpPr/>
                <p:nvPr/>
              </p:nvSpPr>
              <p:spPr>
                <a:xfrm>
                  <a:off x="8672165" y="6159052"/>
                  <a:ext cx="82155" cy="102694"/>
                </a:xfrm>
                <a:custGeom>
                  <a:rect b="b" l="l" r="r" t="t"/>
                  <a:pathLst>
                    <a:path extrusionOk="0" h="87" w="70">
                      <a:moveTo>
                        <a:pt x="47" y="85"/>
                      </a:moveTo>
                      <a:cubicBezTo>
                        <a:pt x="43" y="87"/>
                        <a:pt x="38" y="86"/>
                        <a:pt x="36" y="82"/>
                      </a:cubicBezTo>
                      <a:cubicBezTo>
                        <a:pt x="2" y="23"/>
                        <a:pt x="2" y="23"/>
                        <a:pt x="2" y="23"/>
                      </a:cubicBezTo>
                      <a:cubicBezTo>
                        <a:pt x="0" y="19"/>
                        <a:pt x="1" y="14"/>
                        <a:pt x="5" y="12"/>
                      </a:cubicBezTo>
                      <a:cubicBezTo>
                        <a:pt x="23" y="2"/>
                        <a:pt x="23" y="2"/>
                        <a:pt x="23" y="2"/>
                      </a:cubicBezTo>
                      <a:cubicBezTo>
                        <a:pt x="27" y="0"/>
                        <a:pt x="32" y="1"/>
                        <a:pt x="34" y="5"/>
                      </a:cubicBezTo>
                      <a:cubicBezTo>
                        <a:pt x="68" y="63"/>
                        <a:pt x="68" y="63"/>
                        <a:pt x="68" y="63"/>
                      </a:cubicBezTo>
                      <a:cubicBezTo>
                        <a:pt x="70" y="67"/>
                        <a:pt x="69" y="72"/>
                        <a:pt x="65" y="74"/>
                      </a:cubicBezTo>
                      <a:cubicBezTo>
                        <a:pt x="47" y="85"/>
                        <a:pt x="47" y="85"/>
                        <a:pt x="47" y="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Light"/>
                    <a:buNone/>
                  </a:pPr>
                  <a:r>
                    <a:t/>
                  </a:r>
                  <a:endParaRPr b="0" i="0" sz="1800" u="none" cap="none" strike="noStrike">
                    <a:solidFill>
                      <a:srgbClr val="FFFFFF"/>
                    </a:solidFill>
                    <a:latin typeface="Open Sans Light"/>
                    <a:ea typeface="Open Sans Light"/>
                    <a:cs typeface="Open Sans Light"/>
                    <a:sym typeface="Open Sans Light"/>
                  </a:endParaRPr>
                </a:p>
              </p:txBody>
            </p:sp>
          </p:grpSp>
        </p:grpSp>
        <p:grpSp>
          <p:nvGrpSpPr>
            <p:cNvPr id="65" name="Google Shape;65;p71"/>
            <p:cNvGrpSpPr/>
            <p:nvPr/>
          </p:nvGrpSpPr>
          <p:grpSpPr>
            <a:xfrm>
              <a:off x="6126277" y="3178401"/>
              <a:ext cx="436294" cy="436294"/>
              <a:chOff x="8421342" y="3986251"/>
              <a:chExt cx="436294" cy="436294"/>
            </a:xfrm>
          </p:grpSpPr>
          <p:sp>
            <p:nvSpPr>
              <p:cNvPr id="66" name="Google Shape;66;p71"/>
              <p:cNvSpPr/>
              <p:nvPr/>
            </p:nvSpPr>
            <p:spPr>
              <a:xfrm>
                <a:off x="8421342" y="3986251"/>
                <a:ext cx="436294" cy="436294"/>
              </a:xfrm>
              <a:custGeom>
                <a:rect b="b" l="l" r="r" t="t"/>
                <a:pathLst>
                  <a:path extrusionOk="0" h="320" w="32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noFill/>
              <a:ln cap="flat" cmpd="sng" w="1905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Light"/>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67" name="Google Shape;67;p71"/>
              <p:cNvSpPr/>
              <p:nvPr/>
            </p:nvSpPr>
            <p:spPr>
              <a:xfrm>
                <a:off x="8571456" y="4064174"/>
                <a:ext cx="136067" cy="280448"/>
              </a:xfrm>
              <a:custGeom>
                <a:rect b="b" l="l" r="r" t="t"/>
                <a:pathLst>
                  <a:path extrusionOk="0" h="248" w="120">
                    <a:moveTo>
                      <a:pt x="30" y="248"/>
                    </a:moveTo>
                    <a:cubicBezTo>
                      <a:pt x="30" y="132"/>
                      <a:pt x="30" y="132"/>
                      <a:pt x="30" y="132"/>
                    </a:cubicBezTo>
                    <a:cubicBezTo>
                      <a:pt x="0" y="132"/>
                      <a:pt x="0" y="132"/>
                      <a:pt x="0" y="132"/>
                    </a:cubicBezTo>
                    <a:cubicBezTo>
                      <a:pt x="0" y="90"/>
                      <a:pt x="0" y="90"/>
                      <a:pt x="0" y="90"/>
                    </a:cubicBezTo>
                    <a:cubicBezTo>
                      <a:pt x="30" y="90"/>
                      <a:pt x="30" y="90"/>
                      <a:pt x="30" y="90"/>
                    </a:cubicBezTo>
                    <a:cubicBezTo>
                      <a:pt x="30" y="90"/>
                      <a:pt x="30" y="73"/>
                      <a:pt x="30" y="54"/>
                    </a:cubicBezTo>
                    <a:cubicBezTo>
                      <a:pt x="30" y="26"/>
                      <a:pt x="49" y="0"/>
                      <a:pt x="91" y="0"/>
                    </a:cubicBezTo>
                    <a:cubicBezTo>
                      <a:pt x="107" y="0"/>
                      <a:pt x="120" y="2"/>
                      <a:pt x="120" y="2"/>
                    </a:cubicBezTo>
                    <a:cubicBezTo>
                      <a:pt x="119" y="41"/>
                      <a:pt x="119" y="41"/>
                      <a:pt x="119" y="41"/>
                    </a:cubicBezTo>
                    <a:cubicBezTo>
                      <a:pt x="119" y="41"/>
                      <a:pt x="106" y="41"/>
                      <a:pt x="92" y="41"/>
                    </a:cubicBezTo>
                    <a:cubicBezTo>
                      <a:pt x="77" y="41"/>
                      <a:pt x="75" y="48"/>
                      <a:pt x="75" y="59"/>
                    </a:cubicBezTo>
                    <a:cubicBezTo>
                      <a:pt x="75" y="68"/>
                      <a:pt x="75" y="40"/>
                      <a:pt x="75" y="90"/>
                    </a:cubicBezTo>
                    <a:cubicBezTo>
                      <a:pt x="120" y="90"/>
                      <a:pt x="120" y="90"/>
                      <a:pt x="120" y="90"/>
                    </a:cubicBezTo>
                    <a:cubicBezTo>
                      <a:pt x="118" y="132"/>
                      <a:pt x="118" y="132"/>
                      <a:pt x="118" y="132"/>
                    </a:cubicBezTo>
                    <a:cubicBezTo>
                      <a:pt x="75" y="132"/>
                      <a:pt x="75" y="132"/>
                      <a:pt x="75" y="132"/>
                    </a:cubicBezTo>
                    <a:cubicBezTo>
                      <a:pt x="75" y="248"/>
                      <a:pt x="75" y="248"/>
                      <a:pt x="75" y="248"/>
                    </a:cubicBezTo>
                    <a:lnTo>
                      <a:pt x="30" y="24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Light"/>
                  <a:buNone/>
                </a:pPr>
                <a:r>
                  <a:t/>
                </a:r>
                <a:endParaRPr b="0" i="0" sz="1800" u="none" cap="none" strike="noStrike">
                  <a:solidFill>
                    <a:srgbClr val="FFFFFF"/>
                  </a:solidFill>
                  <a:latin typeface="Open Sans Light"/>
                  <a:ea typeface="Open Sans Light"/>
                  <a:cs typeface="Open Sans Light"/>
                  <a:sym typeface="Open Sans Light"/>
                </a:endParaRPr>
              </a:p>
            </p:txBody>
          </p:sp>
        </p:grpSp>
        <p:grpSp>
          <p:nvGrpSpPr>
            <p:cNvPr id="68" name="Google Shape;68;p71"/>
            <p:cNvGrpSpPr/>
            <p:nvPr/>
          </p:nvGrpSpPr>
          <p:grpSpPr>
            <a:xfrm>
              <a:off x="6126277" y="3844801"/>
              <a:ext cx="436294" cy="436294"/>
              <a:chOff x="8421342" y="4625355"/>
              <a:chExt cx="436294" cy="436294"/>
            </a:xfrm>
          </p:grpSpPr>
          <p:sp>
            <p:nvSpPr>
              <p:cNvPr id="69" name="Google Shape;69;p71"/>
              <p:cNvSpPr/>
              <p:nvPr/>
            </p:nvSpPr>
            <p:spPr>
              <a:xfrm>
                <a:off x="8421342" y="4625355"/>
                <a:ext cx="436294" cy="436294"/>
              </a:xfrm>
              <a:custGeom>
                <a:rect b="b" l="l" r="r" t="t"/>
                <a:pathLst>
                  <a:path extrusionOk="0" h="320" w="32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noFill/>
              <a:ln cap="flat" cmpd="sng" w="1905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Light"/>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70" name="Google Shape;70;p71"/>
              <p:cNvSpPr/>
              <p:nvPr/>
            </p:nvSpPr>
            <p:spPr>
              <a:xfrm>
                <a:off x="8512114" y="4740184"/>
                <a:ext cx="254749" cy="206635"/>
              </a:xfrm>
              <a:custGeom>
                <a:rect b="b" l="l" r="r" t="t"/>
                <a:pathLst>
                  <a:path extrusionOk="0" h="187" w="230">
                    <a:moveTo>
                      <a:pt x="230" y="22"/>
                    </a:moveTo>
                    <a:cubicBezTo>
                      <a:pt x="222" y="26"/>
                      <a:pt x="213" y="29"/>
                      <a:pt x="203" y="30"/>
                    </a:cubicBezTo>
                    <a:cubicBezTo>
                      <a:pt x="213" y="24"/>
                      <a:pt x="220" y="15"/>
                      <a:pt x="224" y="4"/>
                    </a:cubicBezTo>
                    <a:cubicBezTo>
                      <a:pt x="215" y="9"/>
                      <a:pt x="205" y="13"/>
                      <a:pt x="194" y="15"/>
                    </a:cubicBezTo>
                    <a:cubicBezTo>
                      <a:pt x="185" y="6"/>
                      <a:pt x="173" y="0"/>
                      <a:pt x="159" y="0"/>
                    </a:cubicBezTo>
                    <a:cubicBezTo>
                      <a:pt x="133" y="0"/>
                      <a:pt x="112" y="21"/>
                      <a:pt x="112" y="48"/>
                    </a:cubicBezTo>
                    <a:cubicBezTo>
                      <a:pt x="112" y="51"/>
                      <a:pt x="113" y="55"/>
                      <a:pt x="113" y="58"/>
                    </a:cubicBezTo>
                    <a:cubicBezTo>
                      <a:pt x="74" y="56"/>
                      <a:pt x="39" y="38"/>
                      <a:pt x="16" y="9"/>
                    </a:cubicBezTo>
                    <a:cubicBezTo>
                      <a:pt x="12" y="16"/>
                      <a:pt x="10" y="24"/>
                      <a:pt x="10" y="33"/>
                    </a:cubicBezTo>
                    <a:cubicBezTo>
                      <a:pt x="10" y="49"/>
                      <a:pt x="18" y="64"/>
                      <a:pt x="31" y="72"/>
                    </a:cubicBezTo>
                    <a:cubicBezTo>
                      <a:pt x="23" y="72"/>
                      <a:pt x="16" y="70"/>
                      <a:pt x="9" y="66"/>
                    </a:cubicBezTo>
                    <a:cubicBezTo>
                      <a:pt x="9" y="66"/>
                      <a:pt x="9" y="66"/>
                      <a:pt x="9" y="67"/>
                    </a:cubicBezTo>
                    <a:cubicBezTo>
                      <a:pt x="9" y="90"/>
                      <a:pt x="26" y="109"/>
                      <a:pt x="47" y="113"/>
                    </a:cubicBezTo>
                    <a:cubicBezTo>
                      <a:pt x="43" y="114"/>
                      <a:pt x="39" y="115"/>
                      <a:pt x="35" y="115"/>
                    </a:cubicBezTo>
                    <a:cubicBezTo>
                      <a:pt x="32" y="115"/>
                      <a:pt x="29" y="114"/>
                      <a:pt x="26" y="114"/>
                    </a:cubicBezTo>
                    <a:cubicBezTo>
                      <a:pt x="32" y="133"/>
                      <a:pt x="49" y="146"/>
                      <a:pt x="70" y="147"/>
                    </a:cubicBezTo>
                    <a:cubicBezTo>
                      <a:pt x="54" y="159"/>
                      <a:pt x="33" y="167"/>
                      <a:pt x="11" y="167"/>
                    </a:cubicBezTo>
                    <a:cubicBezTo>
                      <a:pt x="8" y="167"/>
                      <a:pt x="4" y="167"/>
                      <a:pt x="0" y="166"/>
                    </a:cubicBezTo>
                    <a:cubicBezTo>
                      <a:pt x="21" y="180"/>
                      <a:pt x="46" y="187"/>
                      <a:pt x="72" y="187"/>
                    </a:cubicBezTo>
                    <a:cubicBezTo>
                      <a:pt x="159" y="187"/>
                      <a:pt x="207" y="115"/>
                      <a:pt x="207" y="53"/>
                    </a:cubicBezTo>
                    <a:cubicBezTo>
                      <a:pt x="207" y="51"/>
                      <a:pt x="207" y="49"/>
                      <a:pt x="207" y="47"/>
                    </a:cubicBezTo>
                    <a:cubicBezTo>
                      <a:pt x="216" y="40"/>
                      <a:pt x="224" y="32"/>
                      <a:pt x="230"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Light"/>
                  <a:buNone/>
                </a:pPr>
                <a:r>
                  <a:t/>
                </a:r>
                <a:endParaRPr b="0" i="0" sz="1800" u="none" cap="none" strike="noStrike">
                  <a:solidFill>
                    <a:srgbClr val="FFFFFF"/>
                  </a:solidFill>
                  <a:latin typeface="Open Sans Light"/>
                  <a:ea typeface="Open Sans Light"/>
                  <a:cs typeface="Open Sans Light"/>
                  <a:sym typeface="Open Sans Light"/>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72"/>
          <p:cNvSpPr txBox="1"/>
          <p:nvPr>
            <p:ph type="title"/>
          </p:nvPr>
        </p:nvSpPr>
        <p:spPr>
          <a:xfrm>
            <a:off x="685800" y="279962"/>
            <a:ext cx="7772400" cy="817561"/>
          </a:xfrm>
          <a:prstGeom prst="rect">
            <a:avLst/>
          </a:prstGeom>
          <a:noFill/>
          <a:ln>
            <a:noFill/>
          </a:ln>
        </p:spPr>
        <p:txBody>
          <a:bodyPr anchorCtr="0" anchor="ctr" bIns="0" lIns="0" spcFirstLastPara="1" rIns="0" wrap="square" tIns="0">
            <a:normAutofit/>
          </a:bodyPr>
          <a:lstStyle>
            <a:lvl1pPr lvl="0" algn="ctr">
              <a:lnSpc>
                <a:spcPct val="86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72"/>
          <p:cNvSpPr txBox="1"/>
          <p:nvPr>
            <p:ph idx="1" type="body"/>
          </p:nvPr>
        </p:nvSpPr>
        <p:spPr>
          <a:xfrm>
            <a:off x="685800" y="1219201"/>
            <a:ext cx="7772400" cy="4533899"/>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4" name="Google Shape;74;p7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9pPr>
          </a:lstStyle>
          <a:p/>
        </p:txBody>
      </p:sp>
      <p:sp>
        <p:nvSpPr>
          <p:cNvPr id="75" name="Google Shape;75;p7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9pPr>
          </a:lstStyle>
          <a:p/>
        </p:txBody>
      </p:sp>
      <p:sp>
        <p:nvSpPr>
          <p:cNvPr id="76" name="Google Shape;76;p7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Light"/>
                <a:ea typeface="Open Sans Light"/>
                <a:cs typeface="Open Sans Light"/>
                <a:sym typeface="Open Sans Light"/>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Light"/>
                <a:ea typeface="Open Sans Light"/>
                <a:cs typeface="Open Sans Light"/>
                <a:sym typeface="Open Sans Light"/>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Light"/>
                <a:ea typeface="Open Sans Light"/>
                <a:cs typeface="Open Sans Light"/>
                <a:sym typeface="Open Sans Light"/>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Light"/>
                <a:ea typeface="Open Sans Light"/>
                <a:cs typeface="Open Sans Light"/>
                <a:sym typeface="Open Sans Light"/>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Light"/>
                <a:ea typeface="Open Sans Light"/>
                <a:cs typeface="Open Sans Light"/>
                <a:sym typeface="Open Sans Light"/>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Light"/>
                <a:ea typeface="Open Sans Light"/>
                <a:cs typeface="Open Sans Light"/>
                <a:sym typeface="Open Sans Light"/>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Light"/>
                <a:ea typeface="Open Sans Light"/>
                <a:cs typeface="Open Sans Light"/>
                <a:sym typeface="Open Sans Light"/>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Open Sans Light"/>
                <a:ea typeface="Open Sans Light"/>
                <a:cs typeface="Open Sans Light"/>
                <a:sym typeface="Open Sans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5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slideLayout" Target="../slideLayouts/slideLayout1.xml"/><Relationship Id="rId11" Type="http://schemas.openxmlformats.org/officeDocument/2006/relationships/slideLayout" Target="../slideLayouts/slideLayout8.xml"/><Relationship Id="rId10" Type="http://schemas.openxmlformats.org/officeDocument/2006/relationships/slideLayout" Target="../slideLayouts/slideLayout7.xml"/><Relationship Id="rId12" Type="http://schemas.openxmlformats.org/officeDocument/2006/relationships/theme" Target="../theme/theme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2" Type="http://schemas.openxmlformats.org/officeDocument/2006/relationships/theme" Target="../theme/theme2.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52"/>
          <p:cNvPicPr preferRelativeResize="0"/>
          <p:nvPr/>
        </p:nvPicPr>
        <p:blipFill rotWithShape="1">
          <a:blip r:embed="rId1">
            <a:alphaModFix amt="35000"/>
          </a:blip>
          <a:srcRect b="0" l="0" r="0" t="0"/>
          <a:stretch/>
        </p:blipFill>
        <p:spPr>
          <a:xfrm>
            <a:off x="0" y="1"/>
            <a:ext cx="2239471" cy="2459979"/>
          </a:xfrm>
          <a:prstGeom prst="rect">
            <a:avLst/>
          </a:prstGeom>
          <a:noFill/>
          <a:ln>
            <a:noFill/>
          </a:ln>
        </p:spPr>
      </p:pic>
      <p:sp>
        <p:nvSpPr>
          <p:cNvPr id="11" name="Google Shape;11;p52"/>
          <p:cNvSpPr txBox="1"/>
          <p:nvPr>
            <p:ph type="title"/>
          </p:nvPr>
        </p:nvSpPr>
        <p:spPr>
          <a:xfrm>
            <a:off x="685800" y="279962"/>
            <a:ext cx="7772400" cy="817561"/>
          </a:xfrm>
          <a:prstGeom prst="rect">
            <a:avLst/>
          </a:prstGeom>
          <a:noFill/>
          <a:ln>
            <a:noFill/>
          </a:ln>
        </p:spPr>
        <p:txBody>
          <a:bodyPr anchorCtr="0" anchor="ctr" bIns="0" lIns="0" spcFirstLastPara="1" rIns="0" wrap="square" tIns="0">
            <a:normAutofit/>
          </a:bodyPr>
          <a:lstStyle>
            <a:lvl1pPr lvl="0" marR="0" rtl="0" algn="ctr">
              <a:lnSpc>
                <a:spcPct val="86000"/>
              </a:lnSpc>
              <a:spcBef>
                <a:spcPts val="0"/>
              </a:spcBef>
              <a:spcAft>
                <a:spcPts val="0"/>
              </a:spcAft>
              <a:buClr>
                <a:schemeClr val="dk1"/>
              </a:buClr>
              <a:buSzPts val="2400"/>
              <a:buFont typeface="Open Sans Light"/>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52"/>
          <p:cNvSpPr txBox="1"/>
          <p:nvPr>
            <p:ph idx="1" type="body"/>
          </p:nvPr>
        </p:nvSpPr>
        <p:spPr>
          <a:xfrm>
            <a:off x="685800" y="1219201"/>
            <a:ext cx="7772400" cy="4533899"/>
          </a:xfrm>
          <a:prstGeom prst="rect">
            <a:avLst/>
          </a:prstGeom>
          <a:noFill/>
          <a:ln>
            <a:noFill/>
          </a:ln>
        </p:spPr>
        <p:txBody>
          <a:bodyPr anchorCtr="0" anchor="t" bIns="0" lIns="0" spcFirstLastPara="1" rIns="0" wrap="square" tIns="0">
            <a:normAutofit/>
          </a:bodyPr>
          <a:lstStyle>
            <a:lvl1pPr indent="-342900" lvl="0" marL="457200" marR="0" rtl="0" algn="l">
              <a:lnSpc>
                <a:spcPct val="100000"/>
              </a:lnSpc>
              <a:spcBef>
                <a:spcPts val="36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1pPr>
            <a:lvl2pPr indent="-314325" lvl="1" marL="914400" marR="0" rtl="0" algn="l">
              <a:lnSpc>
                <a:spcPct val="100000"/>
              </a:lnSpc>
              <a:spcBef>
                <a:spcPts val="270"/>
              </a:spcBef>
              <a:spcAft>
                <a:spcPts val="0"/>
              </a:spcAft>
              <a:buClr>
                <a:schemeClr val="accent1"/>
              </a:buClr>
              <a:buSzPts val="1350"/>
              <a:buFont typeface="Arial"/>
              <a:buChar char="–"/>
              <a:defRPr b="0" i="0" sz="1350" u="none" cap="none" strike="noStrike">
                <a:solidFill>
                  <a:schemeClr val="dk1"/>
                </a:solidFill>
                <a:latin typeface="Open Sans Light"/>
                <a:ea typeface="Open Sans Light"/>
                <a:cs typeface="Open Sans Light"/>
                <a:sym typeface="Open Sans Light"/>
              </a:defRPr>
            </a:lvl2pPr>
            <a:lvl3pPr indent="-314325" lvl="2" marL="1371600" marR="0" rtl="0" algn="l">
              <a:lnSpc>
                <a:spcPct val="100000"/>
              </a:lnSpc>
              <a:spcBef>
                <a:spcPts val="270"/>
              </a:spcBef>
              <a:spcAft>
                <a:spcPts val="0"/>
              </a:spcAft>
              <a:buClr>
                <a:schemeClr val="accent1"/>
              </a:buClr>
              <a:buSzPts val="1350"/>
              <a:buFont typeface="Arial"/>
              <a:buChar char="•"/>
              <a:defRPr b="0" i="0" sz="1350" u="none" cap="none" strike="noStrike">
                <a:solidFill>
                  <a:schemeClr val="dk1"/>
                </a:solidFill>
                <a:latin typeface="Open Sans Light"/>
                <a:ea typeface="Open Sans Light"/>
                <a:cs typeface="Open Sans Light"/>
                <a:sym typeface="Open Sans Light"/>
              </a:defRPr>
            </a:lvl3pPr>
            <a:lvl4pPr indent="-314325" lvl="3" marL="1828800" marR="0" rtl="0" algn="l">
              <a:lnSpc>
                <a:spcPct val="100000"/>
              </a:lnSpc>
              <a:spcBef>
                <a:spcPts val="270"/>
              </a:spcBef>
              <a:spcAft>
                <a:spcPts val="0"/>
              </a:spcAft>
              <a:buClr>
                <a:schemeClr val="accent1"/>
              </a:buClr>
              <a:buSzPts val="1350"/>
              <a:buFont typeface="Arial"/>
              <a:buChar char="–"/>
              <a:defRPr b="0" i="0" sz="1350" u="none" cap="none" strike="noStrike">
                <a:solidFill>
                  <a:schemeClr val="dk1"/>
                </a:solidFill>
                <a:latin typeface="Open Sans Light"/>
                <a:ea typeface="Open Sans Light"/>
                <a:cs typeface="Open Sans Light"/>
                <a:sym typeface="Open Sans Light"/>
              </a:defRPr>
            </a:lvl4pPr>
            <a:lvl5pPr indent="-314325" lvl="4" marL="2286000" marR="0" rtl="0" algn="l">
              <a:lnSpc>
                <a:spcPct val="100000"/>
              </a:lnSpc>
              <a:spcBef>
                <a:spcPts val="270"/>
              </a:spcBef>
              <a:spcAft>
                <a:spcPts val="0"/>
              </a:spcAft>
              <a:buClr>
                <a:schemeClr val="accent1"/>
              </a:buClr>
              <a:buSzPts val="1350"/>
              <a:buFont typeface="Arial"/>
              <a:buChar char="»"/>
              <a:defRPr b="0" i="0" sz="1350" u="none" cap="none" strike="noStrike">
                <a:solidFill>
                  <a:schemeClr val="dk1"/>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9pPr>
          </a:lstStyle>
          <a:p/>
        </p:txBody>
      </p:sp>
      <p:grpSp>
        <p:nvGrpSpPr>
          <p:cNvPr id="13" name="Google Shape;13;p52"/>
          <p:cNvGrpSpPr/>
          <p:nvPr/>
        </p:nvGrpSpPr>
        <p:grpSpPr>
          <a:xfrm>
            <a:off x="5473750" y="6185031"/>
            <a:ext cx="3039515" cy="457200"/>
            <a:chOff x="8415457" y="6240334"/>
            <a:chExt cx="4802975" cy="541843"/>
          </a:xfrm>
        </p:grpSpPr>
        <p:pic>
          <p:nvPicPr>
            <p:cNvPr id="14" name="Google Shape;14;p52"/>
            <p:cNvPicPr preferRelativeResize="0"/>
            <p:nvPr/>
          </p:nvPicPr>
          <p:blipFill rotWithShape="1">
            <a:blip r:embed="rId2">
              <a:alphaModFix/>
            </a:blip>
            <a:srcRect b="0" l="0" r="0" t="0"/>
            <a:stretch/>
          </p:blipFill>
          <p:spPr>
            <a:xfrm>
              <a:off x="11131333" y="6250186"/>
              <a:ext cx="2087099" cy="496689"/>
            </a:xfrm>
            <a:prstGeom prst="rect">
              <a:avLst/>
            </a:prstGeom>
            <a:noFill/>
            <a:ln>
              <a:noFill/>
            </a:ln>
          </p:spPr>
        </p:pic>
        <p:pic>
          <p:nvPicPr>
            <p:cNvPr id="15" name="Google Shape;15;p52"/>
            <p:cNvPicPr preferRelativeResize="0"/>
            <p:nvPr/>
          </p:nvPicPr>
          <p:blipFill rotWithShape="1">
            <a:blip r:embed="rId3">
              <a:alphaModFix/>
            </a:blip>
            <a:srcRect b="0" l="0" r="0" t="0"/>
            <a:stretch/>
          </p:blipFill>
          <p:spPr>
            <a:xfrm>
              <a:off x="8415457" y="6240334"/>
              <a:ext cx="2107167" cy="541843"/>
            </a:xfrm>
            <a:prstGeom prst="rect">
              <a:avLst/>
            </a:prstGeom>
            <a:noFill/>
            <a:ln>
              <a:noFill/>
            </a:ln>
          </p:spPr>
        </p:pic>
      </p:grpSp>
      <p:sp>
        <p:nvSpPr>
          <p:cNvPr id="16" name="Google Shape;16;p52"/>
          <p:cNvSpPr txBox="1"/>
          <p:nvPr/>
        </p:nvSpPr>
        <p:spPr>
          <a:xfrm>
            <a:off x="814963" y="6293087"/>
            <a:ext cx="139424" cy="32829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989899"/>
                </a:solidFill>
                <a:latin typeface="Open Sans Light"/>
                <a:ea typeface="Open Sans Light"/>
                <a:cs typeface="Open Sans Light"/>
                <a:sym typeface="Open Sans Light"/>
              </a:rPr>
              <a:t>‹#›</a:t>
            </a:fld>
            <a:endParaRPr b="0" i="0" sz="1200" u="none" cap="none" strike="noStrike">
              <a:solidFill>
                <a:srgbClr val="989899"/>
              </a:solidFill>
              <a:latin typeface="Open Sans Light"/>
              <a:ea typeface="Open Sans Light"/>
              <a:cs typeface="Open Sans Light"/>
              <a:sym typeface="Open Sans Light"/>
            </a:endParaRPr>
          </a:p>
        </p:txBody>
      </p:sp>
      <p:sp>
        <p:nvSpPr>
          <p:cNvPr id="17" name="Google Shape;17;p52"/>
          <p:cNvSpPr/>
          <p:nvPr/>
        </p:nvSpPr>
        <p:spPr>
          <a:xfrm>
            <a:off x="718075" y="6290644"/>
            <a:ext cx="333200" cy="333200"/>
          </a:xfrm>
          <a:prstGeom prst="ellipse">
            <a:avLst/>
          </a:prstGeom>
          <a:no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Open Sans Light"/>
              <a:ea typeface="Open Sans Light"/>
              <a:cs typeface="Open Sans Light"/>
              <a:sym typeface="Open Sans Light"/>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432">
          <p15:clr>
            <a:srgbClr val="F26B43"/>
          </p15:clr>
        </p15:guide>
        <p15:guide id="3" pos="5328">
          <p15:clr>
            <a:srgbClr val="F26B43"/>
          </p15:clr>
        </p15:guide>
        <p15:guide id="4" orient="horz" pos="3624">
          <p15:clr>
            <a:srgbClr val="F26B43"/>
          </p15:clr>
        </p15:guide>
        <p15:guide id="5" orient="horz" pos="39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 name="Google Shape;79;p5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1" name="Google Shape;81;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2" name="Google Shape;82;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
          <p:cNvSpPr txBox="1"/>
          <p:nvPr>
            <p:ph type="ctrTitle"/>
          </p:nvPr>
        </p:nvSpPr>
        <p:spPr>
          <a:xfrm>
            <a:off x="0" y="2444772"/>
            <a:ext cx="9144000" cy="17907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Clr>
                <a:srgbClr val="000000"/>
              </a:buClr>
              <a:buSzPts val="4050"/>
              <a:buFont typeface="Century Gothic"/>
              <a:buNone/>
            </a:pPr>
            <a:r>
              <a:rPr lang="en-US" sz="4050">
                <a:solidFill>
                  <a:srgbClr val="000000"/>
                </a:solidFill>
                <a:latin typeface="Century Gothic"/>
                <a:ea typeface="Century Gothic"/>
                <a:cs typeface="Century Gothic"/>
                <a:sym typeface="Century Gothic"/>
              </a:rPr>
              <a:t>Social Science (SS)/</a:t>
            </a:r>
            <a:br>
              <a:rPr lang="en-US" sz="4050">
                <a:solidFill>
                  <a:srgbClr val="000000"/>
                </a:solidFill>
                <a:latin typeface="Century Gothic"/>
                <a:ea typeface="Century Gothic"/>
                <a:cs typeface="Century Gothic"/>
                <a:sym typeface="Century Gothic"/>
              </a:rPr>
            </a:br>
            <a:r>
              <a:rPr lang="en-US" sz="4050">
                <a:solidFill>
                  <a:srgbClr val="000000"/>
                </a:solidFill>
                <a:latin typeface="Century Gothic"/>
                <a:ea typeface="Century Gothic"/>
                <a:cs typeface="Century Gothic"/>
                <a:sym typeface="Century Gothic"/>
              </a:rPr>
              <a:t>Social Behavior Change (SBC) Capacity Assessment</a:t>
            </a:r>
            <a:endParaRPr/>
          </a:p>
        </p:txBody>
      </p:sp>
      <p:sp>
        <p:nvSpPr>
          <p:cNvPr id="157" name="Google Shape;157;p1"/>
          <p:cNvSpPr txBox="1"/>
          <p:nvPr>
            <p:ph idx="1" type="subTitle"/>
          </p:nvPr>
        </p:nvSpPr>
        <p:spPr>
          <a:xfrm>
            <a:off x="1152939" y="4702629"/>
            <a:ext cx="6858000" cy="931180"/>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SzPts val="2400"/>
              <a:buNone/>
            </a:pPr>
            <a:r>
              <a:rPr lang="en-US">
                <a:solidFill>
                  <a:srgbClr val="000000"/>
                </a:solidFill>
              </a:rPr>
              <a:t>READY Initiative</a:t>
            </a:r>
            <a:endParaRPr/>
          </a:p>
        </p:txBody>
      </p:sp>
      <p:cxnSp>
        <p:nvCxnSpPr>
          <p:cNvPr id="158" name="Google Shape;158;p1"/>
          <p:cNvCxnSpPr/>
          <p:nvPr/>
        </p:nvCxnSpPr>
        <p:spPr>
          <a:xfrm>
            <a:off x="2054915" y="4469050"/>
            <a:ext cx="5054047" cy="0"/>
          </a:xfrm>
          <a:prstGeom prst="straightConnector1">
            <a:avLst/>
          </a:prstGeom>
          <a:noFill/>
          <a:ln cap="flat" cmpd="sng" w="9525">
            <a:solidFill>
              <a:srgbClr val="535357"/>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210" name="Shape 210"/>
        <p:cNvGrpSpPr/>
        <p:nvPr/>
      </p:nvGrpSpPr>
      <p:grpSpPr>
        <a:xfrm>
          <a:off x="0" y="0"/>
          <a:ext cx="0" cy="0"/>
          <a:chOff x="0" y="0"/>
          <a:chExt cx="0" cy="0"/>
        </a:xfrm>
      </p:grpSpPr>
      <p:sp>
        <p:nvSpPr>
          <p:cNvPr id="211" name="Google Shape;211;p10"/>
          <p:cNvSpPr/>
          <p:nvPr/>
        </p:nvSpPr>
        <p:spPr>
          <a:xfrm>
            <a:off x="1813893" y="608772"/>
            <a:ext cx="5575852" cy="5575852"/>
          </a:xfrm>
          <a:prstGeom prst="ellipse">
            <a:avLst/>
          </a:prstGeom>
          <a:solidFill>
            <a:schemeClr val="dk1"/>
          </a:solidFill>
          <a:ln cap="flat" cmpd="sng" w="254000">
            <a:solidFill>
              <a:srgbClr val="002C86">
                <a:alpha val="6901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12" name="Google Shape;212;p10"/>
          <p:cNvSpPr txBox="1"/>
          <p:nvPr>
            <p:ph type="ctrTitle"/>
          </p:nvPr>
        </p:nvSpPr>
        <p:spPr>
          <a:xfrm>
            <a:off x="0" y="1539998"/>
            <a:ext cx="9144000" cy="179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9000"/>
              <a:buFont typeface="Century Gothic"/>
              <a:buNone/>
            </a:pPr>
            <a:r>
              <a:rPr lang="en-US" sz="9000">
                <a:solidFill>
                  <a:schemeClr val="lt1"/>
                </a:solidFill>
                <a:latin typeface="Century Gothic"/>
                <a:ea typeface="Century Gothic"/>
                <a:cs typeface="Century Gothic"/>
                <a:sym typeface="Century Gothic"/>
              </a:rPr>
              <a:t>1.0</a:t>
            </a:r>
            <a:endParaRPr/>
          </a:p>
        </p:txBody>
      </p:sp>
      <p:cxnSp>
        <p:nvCxnSpPr>
          <p:cNvPr id="213" name="Google Shape;213;p10"/>
          <p:cNvCxnSpPr/>
          <p:nvPr/>
        </p:nvCxnSpPr>
        <p:spPr>
          <a:xfrm>
            <a:off x="2062371" y="3400271"/>
            <a:ext cx="5054047" cy="0"/>
          </a:xfrm>
          <a:prstGeom prst="straightConnector1">
            <a:avLst/>
          </a:prstGeom>
          <a:noFill/>
          <a:ln cap="flat" cmpd="sng" w="19050">
            <a:solidFill>
              <a:schemeClr val="lt1"/>
            </a:solidFill>
            <a:prstDash val="solid"/>
            <a:miter lim="800000"/>
            <a:headEnd len="sm" w="sm" type="none"/>
            <a:tailEnd len="sm" w="sm" type="none"/>
          </a:ln>
        </p:spPr>
      </p:cxnSp>
      <p:sp>
        <p:nvSpPr>
          <p:cNvPr id="214" name="Google Shape;214;p10"/>
          <p:cNvSpPr txBox="1"/>
          <p:nvPr/>
        </p:nvSpPr>
        <p:spPr>
          <a:xfrm>
            <a:off x="0" y="3894363"/>
            <a:ext cx="9144000" cy="903824"/>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4050"/>
              <a:buFont typeface="Century Gothic"/>
              <a:buNone/>
            </a:pPr>
            <a:r>
              <a:rPr b="0" i="0" lang="en-US" sz="4050" u="none" cap="none" strike="noStrike">
                <a:solidFill>
                  <a:srgbClr val="FFFFFF"/>
                </a:solidFill>
                <a:latin typeface="Century Gothic"/>
                <a:ea typeface="Century Gothic"/>
                <a:cs typeface="Century Gothic"/>
                <a:sym typeface="Century Gothic"/>
              </a:rPr>
              <a:t>OPERATIONS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1"/>
          <p:cNvSpPr txBox="1"/>
          <p:nvPr>
            <p:ph type="title"/>
          </p:nvPr>
        </p:nvSpPr>
        <p:spPr>
          <a:xfrm>
            <a:off x="628650" y="397630"/>
            <a:ext cx="7886700"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1.1 Surge roster</a:t>
            </a:r>
            <a:br>
              <a:rPr lang="en-US"/>
            </a:br>
            <a:r>
              <a:rPr b="1" i="1" lang="en-US" sz="2200"/>
              <a:t>Does your surge mechanism include social science competencies, with experience working in public health emergencies?</a:t>
            </a:r>
            <a:br>
              <a:rPr b="1" i="1" lang="en-US" sz="2200"/>
            </a:br>
            <a:endParaRPr b="1" i="1" sz="2000"/>
          </a:p>
        </p:txBody>
      </p:sp>
      <p:sp>
        <p:nvSpPr>
          <p:cNvPr id="220" name="Google Shape;220;p11"/>
          <p:cNvSpPr txBox="1"/>
          <p:nvPr>
            <p:ph idx="1" type="body"/>
          </p:nvPr>
        </p:nvSpPr>
        <p:spPr>
          <a:xfrm>
            <a:off x="628650" y="5406111"/>
            <a:ext cx="7886700" cy="6901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221" name="Google Shape;221;p11"/>
          <p:cNvGraphicFramePr/>
          <p:nvPr/>
        </p:nvGraphicFramePr>
        <p:xfrm>
          <a:off x="628648" y="2919815"/>
          <a:ext cx="3000000" cy="3000000"/>
        </p:xfrm>
        <a:graphic>
          <a:graphicData uri="http://schemas.openxmlformats.org/drawingml/2006/table">
            <a:tbl>
              <a:tblPr bandRow="1" firstRow="1">
                <a:noFill/>
                <a:tableStyleId>{DD733DAC-97E0-4569-846B-D90068DA60C9}</a:tableStyleId>
              </a:tblPr>
              <a:tblGrid>
                <a:gridCol w="1359725"/>
                <a:gridCol w="1359725"/>
                <a:gridCol w="1359725"/>
                <a:gridCol w="1359725"/>
                <a:gridCol w="1187875"/>
                <a:gridCol w="1259975"/>
              </a:tblGrid>
              <a:tr h="2781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012377"/>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012377"/>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012377"/>
                    </a:solidFill>
                  </a:tcPr>
                </a:tc>
              </a:tr>
              <a:tr h="2781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012377"/>
                    </a:solidFill>
                  </a:tcPr>
                </a:tc>
                <a:tc vMerge="1"/>
                <a:tc vMerge="1"/>
              </a:tr>
              <a:tr h="759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Does not have these competencies</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Is in the process of including these competencies</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some of these competencies, but no experience in emergency settings</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these competencies </a:t>
                      </a:r>
                      <a:r>
                        <a:rPr i="1" lang="en-US" sz="1600" u="none" cap="none" strike="noStrike">
                          <a:solidFill>
                            <a:schemeClr val="dk1"/>
                          </a:solidFill>
                          <a:latin typeface="Calibri"/>
                          <a:ea typeface="Calibri"/>
                          <a:cs typeface="Calibri"/>
                          <a:sym typeface="Calibri"/>
                        </a:rPr>
                        <a:t>and</a:t>
                      </a:r>
                      <a:r>
                        <a:rPr lang="en-US" sz="1600" u="none" cap="none" strike="noStrike">
                          <a:solidFill>
                            <a:schemeClr val="dk1"/>
                          </a:solidFill>
                          <a:latin typeface="Calibri"/>
                          <a:ea typeface="Calibri"/>
                          <a:cs typeface="Calibri"/>
                          <a:sym typeface="Calibri"/>
                        </a:rPr>
                        <a:t> experience working in emergency settings</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222" name="Google Shape;222;p11"/>
          <p:cNvGraphicFramePr/>
          <p:nvPr/>
        </p:nvGraphicFramePr>
        <p:xfrm>
          <a:off x="645017" y="1624797"/>
          <a:ext cx="3000000" cy="3000000"/>
        </p:xfrm>
        <a:graphic>
          <a:graphicData uri="http://schemas.openxmlformats.org/drawingml/2006/table">
            <a:tbl>
              <a:tblPr bandRow="1" firstRow="1">
                <a:noFill/>
                <a:tableStyleId>{DD733DAC-97E0-4569-846B-D90068DA60C9}</a:tableStyleId>
              </a:tblPr>
              <a:tblGrid>
                <a:gridCol w="7870325"/>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012377"/>
                    </a:solidFill>
                  </a:tcPr>
                </a:tc>
              </a:tr>
              <a:tr h="5315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Competencies include anthropology, social science, social behavior change, community engagement or risk communication.</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2"/>
          <p:cNvSpPr txBox="1"/>
          <p:nvPr>
            <p:ph type="title"/>
          </p:nvPr>
        </p:nvSpPr>
        <p:spPr>
          <a:xfrm>
            <a:off x="628650" y="397630"/>
            <a:ext cx="7886700"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1.2 Staff Social Science Competencies</a:t>
            </a:r>
            <a:br>
              <a:rPr lang="en-US"/>
            </a:br>
            <a:r>
              <a:rPr b="1" i="1" lang="en-US" sz="2200"/>
              <a:t>Aside from surge, does [the organization] have sufficient staff with relevant Social Science competencies for public health emergency response? </a:t>
            </a:r>
            <a:br>
              <a:rPr b="1" i="1" lang="en-US" sz="1800"/>
            </a:br>
            <a:endParaRPr b="1" i="1" sz="1800"/>
          </a:p>
        </p:txBody>
      </p:sp>
      <p:sp>
        <p:nvSpPr>
          <p:cNvPr id="228" name="Google Shape;228;p12"/>
          <p:cNvSpPr txBox="1"/>
          <p:nvPr>
            <p:ph idx="1" type="body"/>
          </p:nvPr>
        </p:nvSpPr>
        <p:spPr>
          <a:xfrm>
            <a:off x="628648" y="6167825"/>
            <a:ext cx="7886700" cy="6901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229" name="Google Shape;229;p12"/>
          <p:cNvGraphicFramePr/>
          <p:nvPr/>
        </p:nvGraphicFramePr>
        <p:xfrm>
          <a:off x="628646" y="1799723"/>
          <a:ext cx="3000000" cy="3000000"/>
        </p:xfrm>
        <a:graphic>
          <a:graphicData uri="http://schemas.openxmlformats.org/drawingml/2006/table">
            <a:tbl>
              <a:tblPr bandRow="1" firstRow="1">
                <a:noFill/>
                <a:tableStyleId>{DD733DAC-97E0-4569-846B-D90068DA60C9}</a:tableStyleId>
              </a:tblPr>
              <a:tblGrid>
                <a:gridCol w="1359725"/>
                <a:gridCol w="1359725"/>
                <a:gridCol w="1359725"/>
                <a:gridCol w="1359725"/>
                <a:gridCol w="1187875"/>
                <a:gridCol w="1259975"/>
              </a:tblGrid>
              <a:tr h="2781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012377"/>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012377"/>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012377"/>
                    </a:solidFill>
                  </a:tcPr>
                </a:tc>
              </a:tr>
              <a:tr h="2781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012377"/>
                    </a:solidFill>
                  </a:tcPr>
                </a:tc>
                <a:tc vMerge="1"/>
                <a:tc vMerge="1"/>
              </a:tr>
              <a:tr h="759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Does not have any staff with relevant social science competencies for public health emergency response.</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Does not have staff with relevant social science competencies for public health emergency response but is actively planning to hire or train in these competencies</a:t>
                      </a:r>
                      <a:r>
                        <a:rPr lang="en-US" sz="1800" u="none" cap="none" strike="noStrike">
                          <a:solidFill>
                            <a:schemeClr val="dk1"/>
                          </a:solidFill>
                          <a:latin typeface="Calibri"/>
                          <a:ea typeface="Calibri"/>
                          <a:cs typeface="Calibri"/>
                          <a:sym typeface="Calibri"/>
                        </a:rPr>
                        <a:t>.</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some staff with social science competencies for a public health emergency response but skills are limited and roles are not clearly defined.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sufficient staff with social science skills and experience in public health emergency response. Roles and responsibilities for public health emergency response are clear.</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3"/>
          <p:cNvSpPr txBox="1"/>
          <p:nvPr>
            <p:ph type="title"/>
          </p:nvPr>
        </p:nvSpPr>
        <p:spPr>
          <a:xfrm>
            <a:off x="374648" y="164139"/>
            <a:ext cx="10357597"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1.3 Interpersonal Communication and Community Engagement Trainings</a:t>
            </a:r>
            <a:br>
              <a:rPr lang="en-US"/>
            </a:br>
            <a:r>
              <a:rPr b="1" i="1" lang="en-US" sz="2200"/>
              <a:t>Are staff working in emergency response trained in interpersonal communication, </a:t>
            </a:r>
            <a:br>
              <a:rPr b="1" i="1" lang="en-US" sz="2200"/>
            </a:br>
            <a:r>
              <a:rPr b="1" i="1" lang="en-US" sz="2200"/>
              <a:t>engaging communities, or developing or disseminating messages? </a:t>
            </a:r>
            <a:br>
              <a:rPr b="1" i="1" lang="en-US" sz="2200"/>
            </a:br>
            <a:endParaRPr b="1" i="1" sz="2200"/>
          </a:p>
        </p:txBody>
      </p:sp>
      <p:sp>
        <p:nvSpPr>
          <p:cNvPr id="235" name="Google Shape;235;p13"/>
          <p:cNvSpPr txBox="1"/>
          <p:nvPr>
            <p:ph idx="1" type="body"/>
          </p:nvPr>
        </p:nvSpPr>
        <p:spPr>
          <a:xfrm>
            <a:off x="628650" y="6538878"/>
            <a:ext cx="7886700" cy="6901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236" name="Google Shape;236;p13"/>
          <p:cNvGraphicFramePr/>
          <p:nvPr/>
        </p:nvGraphicFramePr>
        <p:xfrm>
          <a:off x="628648" y="3956174"/>
          <a:ext cx="3000000" cy="3000000"/>
        </p:xfrm>
        <a:graphic>
          <a:graphicData uri="http://schemas.openxmlformats.org/drawingml/2006/table">
            <a:tbl>
              <a:tblPr bandRow="1" firstRow="1">
                <a:noFill/>
                <a:tableStyleId>{DD733DAC-97E0-4569-846B-D90068DA60C9}</a:tableStyleId>
              </a:tblPr>
              <a:tblGrid>
                <a:gridCol w="1359725"/>
                <a:gridCol w="1359725"/>
                <a:gridCol w="1359725"/>
                <a:gridCol w="1359725"/>
                <a:gridCol w="1187875"/>
                <a:gridCol w="1259975"/>
              </a:tblGrid>
              <a:tr h="2781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012377"/>
                    </a:solidFill>
                  </a:tcPr>
                </a:tc>
                <a:tc hMerge="1"/>
                <a:tc hMerge="1"/>
                <a:tc hMerge="1"/>
                <a:tc rowSpan="2">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012377"/>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012377"/>
                    </a:solidFill>
                  </a:tcPr>
                </a:tc>
              </a:tr>
              <a:tr h="2781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012377"/>
                    </a:solidFill>
                  </a:tcPr>
                </a:tc>
                <a:tc vMerge="1"/>
                <a:tc vMerge="1"/>
              </a:tr>
              <a:tr h="759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No such training occurs.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Is in the process of establishing this type of training for staff.</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Staff are trained in a limited number of key elements but these are not applied consistently in the field.</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Staff are trained in many of these key elements and these are applied consistently in the field.</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237" name="Google Shape;237;p13"/>
          <p:cNvGraphicFramePr/>
          <p:nvPr/>
        </p:nvGraphicFramePr>
        <p:xfrm>
          <a:off x="645017" y="1559656"/>
          <a:ext cx="3000000" cy="3000000"/>
        </p:xfrm>
        <a:graphic>
          <a:graphicData uri="http://schemas.openxmlformats.org/drawingml/2006/table">
            <a:tbl>
              <a:tblPr bandRow="1" firstRow="1">
                <a:noFill/>
                <a:tableStyleId>{DD733DAC-97E0-4569-846B-D90068DA60C9}</a:tableStyleId>
              </a:tblPr>
              <a:tblGrid>
                <a:gridCol w="7870325"/>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9CC2E5"/>
                    </a:solidFill>
                  </a:tcPr>
                </a:tc>
              </a:tr>
              <a:tr h="531500">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solidFill>
                            <a:schemeClr val="dk1"/>
                          </a:solidFill>
                          <a:latin typeface="Calibri"/>
                          <a:ea typeface="Calibri"/>
                          <a:cs typeface="Calibri"/>
                          <a:sym typeface="Calibri"/>
                        </a:rPr>
                        <a:t>Key elements include: </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1. INTERPERSONAL COMMUNICATION: Approaches to build trust between frontline workers and community members, patients and other humanitarian service recipients. </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2. MESSAGING: Approaches to develop messaging that follow the 7Cs of communication with consideration to perceived threats and self-efficacy (confidence to adopt the behavior and perceive the behavior is effective; benefits outweigh the risks).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3. COMMUNITY ENGAGEMENT: Participatory, two-way conversation that fosters community ownership of their part in controlling and ending an outbreak.</a:t>
                      </a:r>
                      <a:endParaRPr sz="1600" u="none" cap="none" strike="noStrike">
                        <a:solidFill>
                          <a:schemeClr val="dk1"/>
                        </a:solidFill>
                        <a:latin typeface="Calibri"/>
                        <a:ea typeface="Calibri"/>
                        <a:cs typeface="Calibri"/>
                        <a:sym typeface="Calibri"/>
                      </a:endParaRPr>
                    </a:p>
                  </a:txBody>
                  <a:tcPr marT="34300" marB="34300" marR="68575" marL="68575">
                    <a:solidFill>
                      <a:srgbClr val="F2F2F2"/>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4"/>
          <p:cNvSpPr txBox="1"/>
          <p:nvPr>
            <p:ph type="title"/>
          </p:nvPr>
        </p:nvSpPr>
        <p:spPr>
          <a:xfrm>
            <a:off x="628650" y="222819"/>
            <a:ext cx="7886700"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1.4 Safety and Orientation Trainings</a:t>
            </a:r>
            <a:br>
              <a:rPr lang="en-US"/>
            </a:br>
            <a:r>
              <a:rPr b="1" i="1" lang="en-US" sz="2200"/>
              <a:t>Do you provide safety or emergency operations orientations for SBC/RCCE staff identified to respond in emergencies?</a:t>
            </a:r>
            <a:br>
              <a:rPr b="1" i="1" lang="en-US" sz="2200"/>
            </a:br>
            <a:br>
              <a:rPr b="1" i="1" lang="en-US" sz="2200"/>
            </a:br>
            <a:endParaRPr b="1" i="1" sz="2200"/>
          </a:p>
        </p:txBody>
      </p:sp>
      <p:sp>
        <p:nvSpPr>
          <p:cNvPr id="243" name="Google Shape;243;p14"/>
          <p:cNvSpPr txBox="1"/>
          <p:nvPr>
            <p:ph idx="1" type="body"/>
          </p:nvPr>
        </p:nvSpPr>
        <p:spPr>
          <a:xfrm>
            <a:off x="628648" y="5284836"/>
            <a:ext cx="7886700" cy="6901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244" name="Google Shape;244;p14"/>
          <p:cNvGraphicFramePr/>
          <p:nvPr/>
        </p:nvGraphicFramePr>
        <p:xfrm>
          <a:off x="628648" y="1636583"/>
          <a:ext cx="3000000" cy="3000000"/>
        </p:xfrm>
        <a:graphic>
          <a:graphicData uri="http://schemas.openxmlformats.org/drawingml/2006/table">
            <a:tbl>
              <a:tblPr bandRow="1" firstRow="1">
                <a:noFill/>
                <a:tableStyleId>{DD733DAC-97E0-4569-846B-D90068DA60C9}</a:tableStyleId>
              </a:tblPr>
              <a:tblGrid>
                <a:gridCol w="1359725"/>
                <a:gridCol w="1359725"/>
                <a:gridCol w="1359725"/>
                <a:gridCol w="1359725"/>
                <a:gridCol w="1187875"/>
                <a:gridCol w="1259975"/>
              </a:tblGrid>
              <a:tr h="2781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012377"/>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012377"/>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012377"/>
                    </a:solidFill>
                  </a:tcPr>
                </a:tc>
              </a:tr>
              <a:tr h="2781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012377"/>
                    </a:solidFill>
                  </a:tcPr>
                </a:tc>
                <a:tc vMerge="1"/>
                <a:tc vMerge="1"/>
              </a:tr>
              <a:tr h="759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Does not provide orientations or safety trainings.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Is in the process of establishing orientations and safety trainings.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Provides one but not both; neither are implemented systematically or as needed before deployment.</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Provides orientations and safety trainings, which are easily accessible and provided regularly and/or as needed before deployment.</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5"/>
          <p:cNvSpPr txBox="1"/>
          <p:nvPr>
            <p:ph type="title"/>
          </p:nvPr>
        </p:nvSpPr>
        <p:spPr>
          <a:xfrm>
            <a:off x="628648" y="266885"/>
            <a:ext cx="7886700"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1.5 Financial Policies &amp; Procedures</a:t>
            </a:r>
            <a:br>
              <a:rPr lang="en-US"/>
            </a:br>
            <a:r>
              <a:rPr b="1" i="1" lang="en-US" sz="2200"/>
              <a:t>Do you have documented financial policies and procedures that supports the deployment of SBC/RCCE specialists in public health emergencies?</a:t>
            </a:r>
            <a:br>
              <a:rPr b="1" i="1" lang="en-US" sz="2200"/>
            </a:br>
            <a:br>
              <a:rPr b="1" i="1" lang="en-US" sz="2200"/>
            </a:br>
            <a:br>
              <a:rPr b="1" i="1" lang="en-US" sz="2200"/>
            </a:br>
            <a:endParaRPr b="1" i="1" sz="2200"/>
          </a:p>
        </p:txBody>
      </p:sp>
      <p:sp>
        <p:nvSpPr>
          <p:cNvPr id="250" name="Google Shape;250;p15"/>
          <p:cNvSpPr txBox="1"/>
          <p:nvPr>
            <p:ph idx="1" type="body"/>
          </p:nvPr>
        </p:nvSpPr>
        <p:spPr>
          <a:xfrm>
            <a:off x="628648" y="5150365"/>
            <a:ext cx="7886700" cy="6901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251" name="Google Shape;251;p15"/>
          <p:cNvGraphicFramePr/>
          <p:nvPr/>
        </p:nvGraphicFramePr>
        <p:xfrm>
          <a:off x="628646" y="1811395"/>
          <a:ext cx="3000000" cy="3000000"/>
        </p:xfrm>
        <a:graphic>
          <a:graphicData uri="http://schemas.openxmlformats.org/drawingml/2006/table">
            <a:tbl>
              <a:tblPr bandRow="1" firstRow="1">
                <a:noFill/>
                <a:tableStyleId>{DD733DAC-97E0-4569-846B-D90068DA60C9}</a:tableStyleId>
              </a:tblPr>
              <a:tblGrid>
                <a:gridCol w="1359725"/>
                <a:gridCol w="1359725"/>
                <a:gridCol w="1359725"/>
                <a:gridCol w="1359725"/>
                <a:gridCol w="1187875"/>
                <a:gridCol w="1259975"/>
              </a:tblGrid>
              <a:tr h="2781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012377"/>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012377"/>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012377"/>
                    </a:solidFill>
                  </a:tcPr>
                </a:tc>
              </a:tr>
              <a:tr h="2781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012377"/>
                    </a:solidFill>
                  </a:tcPr>
                </a:tc>
                <a:tc vMerge="1"/>
                <a:tc vMerge="1"/>
              </a:tr>
              <a:tr h="759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Does not have these financial policies and procedures.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ability to rapidly deploy through financial mechanisms but procedures are not documented, or they need to be updated.</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these written financial policies and procedures, but staff practices are not in accordance with the policies and procedures.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policies, procedures, and systems that guide deployments, which are up-to-date, readily available and are consistently used.</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6"/>
          <p:cNvSpPr txBox="1"/>
          <p:nvPr>
            <p:ph type="title"/>
          </p:nvPr>
        </p:nvSpPr>
        <p:spPr>
          <a:xfrm>
            <a:off x="628648" y="266885"/>
            <a:ext cx="7886700"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1.6 Budgeting for Social Science Interventions</a:t>
            </a:r>
            <a:br>
              <a:rPr lang="en-US"/>
            </a:br>
            <a:r>
              <a:rPr b="1" i="1" lang="en-US" sz="2200"/>
              <a:t>When designing a budget for a social science intervention in public health emergency, how do you develop a budget?</a:t>
            </a:r>
            <a:br>
              <a:rPr b="1" i="1" lang="en-US" sz="2200"/>
            </a:br>
            <a:br>
              <a:rPr b="1" i="1" lang="en-US" sz="2200"/>
            </a:br>
            <a:br>
              <a:rPr b="1" i="1" lang="en-US" sz="2200"/>
            </a:br>
            <a:endParaRPr b="1" i="1" sz="2200"/>
          </a:p>
        </p:txBody>
      </p:sp>
      <p:sp>
        <p:nvSpPr>
          <p:cNvPr id="257" name="Google Shape;257;p16"/>
          <p:cNvSpPr txBox="1"/>
          <p:nvPr>
            <p:ph idx="1" type="body"/>
          </p:nvPr>
        </p:nvSpPr>
        <p:spPr>
          <a:xfrm>
            <a:off x="628648" y="4455462"/>
            <a:ext cx="7886700" cy="6901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258" name="Google Shape;258;p16"/>
          <p:cNvGraphicFramePr/>
          <p:nvPr/>
        </p:nvGraphicFramePr>
        <p:xfrm>
          <a:off x="628646" y="1609689"/>
          <a:ext cx="3000000" cy="3000000"/>
        </p:xfrm>
        <a:graphic>
          <a:graphicData uri="http://schemas.openxmlformats.org/drawingml/2006/table">
            <a:tbl>
              <a:tblPr bandRow="1" firstRow="1">
                <a:noFill/>
                <a:tableStyleId>{DD733DAC-97E0-4569-846B-D90068DA60C9}</a:tableStyleId>
              </a:tblPr>
              <a:tblGrid>
                <a:gridCol w="1359725"/>
                <a:gridCol w="1359725"/>
                <a:gridCol w="1359725"/>
                <a:gridCol w="1359725"/>
                <a:gridCol w="1187875"/>
                <a:gridCol w="1259975"/>
              </a:tblGrid>
              <a:tr h="2781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012377"/>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012377"/>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012377"/>
                    </a:solidFill>
                  </a:tcPr>
                </a:tc>
              </a:tr>
              <a:tr h="2781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012377"/>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012377"/>
                    </a:solidFill>
                  </a:tcPr>
                </a:tc>
                <a:tc vMerge="1"/>
                <a:tc vMerge="1"/>
              </a:tr>
              <a:tr h="759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do not develop a budget for this type of intervention.</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do not develop a budget prior to the start of the intervention but keep track of costs as we go along.</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develop a budget based on assumed costs but do not always keep track of costs along the way.</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develop a realistic budget based on previous experience and periodically adjust it based on actual costs.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C436"/>
        </a:solidFill>
      </p:bgPr>
    </p:bg>
    <p:spTree>
      <p:nvGrpSpPr>
        <p:cNvPr id="262" name="Shape 262"/>
        <p:cNvGrpSpPr/>
        <p:nvPr/>
      </p:nvGrpSpPr>
      <p:grpSpPr>
        <a:xfrm>
          <a:off x="0" y="0"/>
          <a:ext cx="0" cy="0"/>
          <a:chOff x="0" y="0"/>
          <a:chExt cx="0" cy="0"/>
        </a:xfrm>
      </p:grpSpPr>
      <p:sp>
        <p:nvSpPr>
          <p:cNvPr id="263" name="Google Shape;263;p17"/>
          <p:cNvSpPr/>
          <p:nvPr/>
        </p:nvSpPr>
        <p:spPr>
          <a:xfrm>
            <a:off x="1813893" y="608772"/>
            <a:ext cx="5575852" cy="5575852"/>
          </a:xfrm>
          <a:prstGeom prst="ellipse">
            <a:avLst/>
          </a:prstGeom>
          <a:solidFill>
            <a:schemeClr val="dk1"/>
          </a:solidFill>
          <a:ln cap="flat" cmpd="sng" w="254000">
            <a:solidFill>
              <a:srgbClr val="21B1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64" name="Google Shape;264;p17"/>
          <p:cNvSpPr txBox="1"/>
          <p:nvPr>
            <p:ph type="ctrTitle"/>
          </p:nvPr>
        </p:nvSpPr>
        <p:spPr>
          <a:xfrm>
            <a:off x="0" y="1539998"/>
            <a:ext cx="9144000" cy="179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9000"/>
              <a:buFont typeface="Century Gothic"/>
              <a:buNone/>
            </a:pPr>
            <a:r>
              <a:rPr lang="en-US" sz="9000">
                <a:solidFill>
                  <a:schemeClr val="lt1"/>
                </a:solidFill>
                <a:latin typeface="Century Gothic"/>
                <a:ea typeface="Century Gothic"/>
                <a:cs typeface="Century Gothic"/>
                <a:sym typeface="Century Gothic"/>
              </a:rPr>
              <a:t>2.0</a:t>
            </a:r>
            <a:endParaRPr/>
          </a:p>
        </p:txBody>
      </p:sp>
      <p:cxnSp>
        <p:nvCxnSpPr>
          <p:cNvPr id="265" name="Google Shape;265;p17"/>
          <p:cNvCxnSpPr/>
          <p:nvPr/>
        </p:nvCxnSpPr>
        <p:spPr>
          <a:xfrm>
            <a:off x="2062371" y="3400271"/>
            <a:ext cx="5054047" cy="0"/>
          </a:xfrm>
          <a:prstGeom prst="straightConnector1">
            <a:avLst/>
          </a:prstGeom>
          <a:noFill/>
          <a:ln cap="flat" cmpd="sng" w="19050">
            <a:solidFill>
              <a:schemeClr val="lt1"/>
            </a:solidFill>
            <a:prstDash val="solid"/>
            <a:miter lim="800000"/>
            <a:headEnd len="sm" w="sm" type="none"/>
            <a:tailEnd len="sm" w="sm" type="none"/>
          </a:ln>
        </p:spPr>
      </p:cxnSp>
      <p:sp>
        <p:nvSpPr>
          <p:cNvPr id="266" name="Google Shape;266;p17"/>
          <p:cNvSpPr txBox="1"/>
          <p:nvPr/>
        </p:nvSpPr>
        <p:spPr>
          <a:xfrm>
            <a:off x="0" y="3894362"/>
            <a:ext cx="9144000" cy="1107943"/>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rgbClr val="FFFFFF"/>
              </a:buClr>
              <a:buSzPts val="4050"/>
              <a:buFont typeface="Century Gothic"/>
              <a:buNone/>
            </a:pPr>
            <a:r>
              <a:rPr b="0" i="0" lang="en-US" sz="4050" u="none" cap="none" strike="noStrike">
                <a:solidFill>
                  <a:srgbClr val="FFFFFF"/>
                </a:solidFill>
                <a:latin typeface="Century Gothic"/>
                <a:ea typeface="Century Gothic"/>
                <a:cs typeface="Century Gothic"/>
                <a:sym typeface="Century Gothic"/>
              </a:rPr>
              <a:t>TECHNICAL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FFFFFF"/>
              </a:buClr>
              <a:buSzPts val="4050"/>
              <a:buFont typeface="Century Gothic"/>
              <a:buNone/>
            </a:pPr>
            <a:r>
              <a:rPr b="0" i="0" lang="en-US" sz="4050" u="none" cap="none" strike="noStrike">
                <a:solidFill>
                  <a:srgbClr val="FFFFFF"/>
                </a:solidFill>
                <a:latin typeface="Century Gothic"/>
                <a:ea typeface="Century Gothic"/>
                <a:cs typeface="Century Gothic"/>
                <a:sym typeface="Century Gothic"/>
              </a:rPr>
              <a:t>CAPACITY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8"/>
          <p:cNvSpPr txBox="1"/>
          <p:nvPr>
            <p:ph type="title"/>
          </p:nvPr>
        </p:nvSpPr>
        <p:spPr>
          <a:xfrm>
            <a:off x="628650" y="397630"/>
            <a:ext cx="7886700"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2.1 Coordination with Social Sciences</a:t>
            </a:r>
            <a:br>
              <a:rPr lang="en-US"/>
            </a:br>
            <a:r>
              <a:rPr b="1" i="1" lang="en-US" sz="2200"/>
              <a:t>At country/regional level, to what extent do you coordinate with communication mechanisms in emergencies, and harmonize data, messages, and interventions?</a:t>
            </a:r>
            <a:endParaRPr/>
          </a:p>
        </p:txBody>
      </p:sp>
      <p:sp>
        <p:nvSpPr>
          <p:cNvPr id="272" name="Google Shape;272;p18"/>
          <p:cNvSpPr txBox="1"/>
          <p:nvPr>
            <p:ph idx="1" type="body"/>
          </p:nvPr>
        </p:nvSpPr>
        <p:spPr>
          <a:xfrm>
            <a:off x="628650" y="5406111"/>
            <a:ext cx="7886700" cy="6901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273" name="Google Shape;273;p18"/>
          <p:cNvGraphicFramePr/>
          <p:nvPr/>
        </p:nvGraphicFramePr>
        <p:xfrm>
          <a:off x="628648" y="1749920"/>
          <a:ext cx="3000000" cy="3000000"/>
        </p:xfrm>
        <a:graphic>
          <a:graphicData uri="http://schemas.openxmlformats.org/drawingml/2006/table">
            <a:tbl>
              <a:tblPr bandRow="1" firstRow="1">
                <a:noFill/>
                <a:tableStyleId>{DD733DAC-97E0-4569-846B-D90068DA60C9}</a:tableStyleId>
              </a:tblPr>
              <a:tblGrid>
                <a:gridCol w="1359725"/>
                <a:gridCol w="1359725"/>
                <a:gridCol w="1359725"/>
                <a:gridCol w="1359725"/>
                <a:gridCol w="1187875"/>
                <a:gridCol w="1259975"/>
              </a:tblGrid>
              <a:tr h="2781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81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759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Does not coordinate with communication mechanisms in emergencies. Is not aware of such mechanisms.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Is aware of relevant communication coordination mechanisms in emergencies but does not currently coordination with them. It has a plan for coordination.</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Is aware of communication coordination mechanisms and sometimes coordinates with them to harmonize data, messages and interventions.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Is aware of communication coordination mechanisms. It regularly / consistently coordinates with them to harmonize data, messages and interventions.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9"/>
          <p:cNvSpPr txBox="1"/>
          <p:nvPr>
            <p:ph type="title"/>
          </p:nvPr>
        </p:nvSpPr>
        <p:spPr>
          <a:xfrm>
            <a:off x="628650" y="205591"/>
            <a:ext cx="7886700"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4.1 Mobilization &amp; coordination</a:t>
            </a:r>
            <a:br>
              <a:rPr lang="en-US"/>
            </a:br>
            <a:r>
              <a:rPr b="1" lang="en-US" sz="2200"/>
              <a:t>Organization follows specific steps to mobilize and coordinate with partners</a:t>
            </a:r>
            <a:br>
              <a:rPr lang="en-US" sz="2200"/>
            </a:br>
            <a:r>
              <a:rPr b="1" lang="en-US" sz="2000"/>
              <a:t>Q: </a:t>
            </a:r>
            <a:r>
              <a:rPr b="1" i="1" lang="en-US" sz="2000"/>
              <a:t>When implementing your interventions, which steps does your organization follow when working with partner organizations?</a:t>
            </a:r>
            <a:endParaRPr/>
          </a:p>
        </p:txBody>
      </p:sp>
      <p:sp>
        <p:nvSpPr>
          <p:cNvPr id="279" name="Google Shape;279;p19"/>
          <p:cNvSpPr txBox="1"/>
          <p:nvPr>
            <p:ph idx="1" type="body"/>
          </p:nvPr>
        </p:nvSpPr>
        <p:spPr>
          <a:xfrm>
            <a:off x="628650" y="5539077"/>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280" name="Google Shape;280;p19"/>
          <p:cNvGraphicFramePr/>
          <p:nvPr/>
        </p:nvGraphicFramePr>
        <p:xfrm>
          <a:off x="644788" y="3643011"/>
          <a:ext cx="3000000" cy="3000000"/>
        </p:xfrm>
        <a:graphic>
          <a:graphicData uri="http://schemas.openxmlformats.org/drawingml/2006/table">
            <a:tbl>
              <a:tblPr bandRow="1" firstRow="1">
                <a:noFill/>
                <a:tableStyleId>{DD733DAC-97E0-4569-846B-D90068DA60C9}</a:tableStyleId>
              </a:tblPr>
              <a:tblGrid>
                <a:gridCol w="1374900"/>
                <a:gridCol w="1374900"/>
                <a:gridCol w="1374900"/>
                <a:gridCol w="1374900"/>
                <a:gridCol w="1196400"/>
                <a:gridCol w="1190650"/>
              </a:tblGrid>
              <a:tr h="2743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43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83010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not use any of the key steps </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use 2-3 of the key steps but cannot clearly describe them </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use 4-5 of the key steps and can clearly describe them</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use 6-7 of the key steps and can clearly describe them</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281" name="Google Shape;281;p19"/>
          <p:cNvGraphicFramePr/>
          <p:nvPr/>
        </p:nvGraphicFramePr>
        <p:xfrm>
          <a:off x="645017" y="1468981"/>
          <a:ext cx="3000000" cy="3000000"/>
        </p:xfrm>
        <a:graphic>
          <a:graphicData uri="http://schemas.openxmlformats.org/drawingml/2006/table">
            <a:tbl>
              <a:tblPr bandRow="1" firstRow="1">
                <a:noFill/>
                <a:tableStyleId>{DD733DAC-97E0-4569-846B-D90068DA60C9}</a:tableStyleId>
              </a:tblPr>
              <a:tblGrid>
                <a:gridCol w="7870325"/>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A9D291"/>
                    </a:solidFill>
                  </a:tcPr>
                </a:tc>
              </a:tr>
              <a:tr h="11487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 Make sure each partner understands their role.</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2. Identify a program lead whose responsibility is to facilitate the process.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3. Identify partner needs and conduct trainings as necessary.</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4. Keep partners updated.</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5. Share credit for good work.</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6. Monitor activities.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7. Prepare for future evaluation activities.</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latin typeface="Century Gothic"/>
                <a:ea typeface="Century Gothic"/>
                <a:cs typeface="Century Gothic"/>
                <a:sym typeface="Century Gothic"/>
              </a:rPr>
              <a:t>Why are we doing this assessment?</a:t>
            </a:r>
            <a:endParaRPr/>
          </a:p>
        </p:txBody>
      </p:sp>
      <p:sp>
        <p:nvSpPr>
          <p:cNvPr id="164" name="Google Shape;164;p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US">
                <a:latin typeface="Century Gothic"/>
                <a:ea typeface="Century Gothic"/>
                <a:cs typeface="Century Gothic"/>
                <a:sym typeface="Century Gothic"/>
              </a:rPr>
              <a:t>As the 2014-2016 West Africa Ebola outbreak and the current DRC outbreak demonstrates, capacity to address behavioral determinants that drive spread of a disease is critical to containing and stopping it. </a:t>
            </a:r>
            <a:endParaRPr/>
          </a:p>
          <a:p>
            <a:pPr indent="-228600" lvl="0" marL="228600" rtl="0" algn="l">
              <a:lnSpc>
                <a:spcPct val="90000"/>
              </a:lnSpc>
              <a:spcBef>
                <a:spcPts val="1000"/>
              </a:spcBef>
              <a:spcAft>
                <a:spcPts val="0"/>
              </a:spcAft>
              <a:buClr>
                <a:schemeClr val="dk1"/>
              </a:buClr>
              <a:buSzPct val="100000"/>
              <a:buChar char="•"/>
            </a:pPr>
            <a:r>
              <a:rPr lang="en-US">
                <a:latin typeface="Century Gothic"/>
                <a:ea typeface="Century Gothic"/>
                <a:cs typeface="Century Gothic"/>
                <a:sym typeface="Century Gothic"/>
              </a:rPr>
              <a:t>Not doing so can result in a proliferation of rumors and misconceptions, mistrust of messages (and messengers), conflict, and poor linkages between communities and services, to name some. </a:t>
            </a:r>
            <a:endParaRPr/>
          </a:p>
          <a:p>
            <a:pPr indent="-228600" lvl="0" marL="228600" rtl="0" algn="l">
              <a:lnSpc>
                <a:spcPct val="90000"/>
              </a:lnSpc>
              <a:spcBef>
                <a:spcPts val="1000"/>
              </a:spcBef>
              <a:spcAft>
                <a:spcPts val="0"/>
              </a:spcAft>
              <a:buClr>
                <a:schemeClr val="dk1"/>
              </a:buClr>
              <a:buSzPct val="100000"/>
              <a:buChar char="•"/>
            </a:pPr>
            <a:r>
              <a:rPr lang="en-US">
                <a:latin typeface="Century Gothic"/>
                <a:ea typeface="Century Gothic"/>
                <a:cs typeface="Century Gothic"/>
                <a:sym typeface="Century Gothic"/>
              </a:rPr>
              <a:t>Ultimately, this means the outbreak progresses beyond projections.</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0"/>
          <p:cNvSpPr txBox="1"/>
          <p:nvPr>
            <p:ph type="title"/>
          </p:nvPr>
        </p:nvSpPr>
        <p:spPr>
          <a:xfrm>
            <a:off x="628650" y="397630"/>
            <a:ext cx="7886700"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2.1 Data Harmonization</a:t>
            </a:r>
            <a:br>
              <a:rPr lang="en-US"/>
            </a:br>
            <a:r>
              <a:rPr b="1" i="1" lang="en-US" sz="2200"/>
              <a:t>To what extent do you consider social science data when planning an public health emergency response activity?</a:t>
            </a:r>
            <a:endParaRPr/>
          </a:p>
        </p:txBody>
      </p:sp>
      <p:sp>
        <p:nvSpPr>
          <p:cNvPr id="287" name="Google Shape;287;p20"/>
          <p:cNvSpPr txBox="1"/>
          <p:nvPr>
            <p:ph idx="1" type="body"/>
          </p:nvPr>
        </p:nvSpPr>
        <p:spPr>
          <a:xfrm>
            <a:off x="628648" y="5650959"/>
            <a:ext cx="7886700" cy="6901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288" name="Google Shape;288;p20"/>
          <p:cNvGraphicFramePr/>
          <p:nvPr/>
        </p:nvGraphicFramePr>
        <p:xfrm>
          <a:off x="628648" y="1494427"/>
          <a:ext cx="3000000" cy="3000000"/>
        </p:xfrm>
        <a:graphic>
          <a:graphicData uri="http://schemas.openxmlformats.org/drawingml/2006/table">
            <a:tbl>
              <a:tblPr bandRow="1" firstRow="1">
                <a:noFill/>
                <a:tableStyleId>{DD733DAC-97E0-4569-846B-D90068DA60C9}</a:tableStyleId>
              </a:tblPr>
              <a:tblGrid>
                <a:gridCol w="1359725"/>
                <a:gridCol w="1359725"/>
                <a:gridCol w="1359725"/>
                <a:gridCol w="1359725"/>
                <a:gridCol w="1187875"/>
                <a:gridCol w="1259975"/>
              </a:tblGrid>
              <a:tr h="2781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81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759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Does not consider or  harmonize SS data with epidemiological data when planning an emergency response activity.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Is aware of relevant social science data but does not regularly consider it before planning a response activity. Is actively planning to harmonize this data in future responses.</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Is aware of communication coordination mechanisms and sometimes coordinates with them to harmonize data, messages and interventions.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Is aware of communication coordination mechanisms. It regularly / consistently coordinates with them to harmonize data, messages and interventions.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1"/>
          <p:cNvSpPr txBox="1"/>
          <p:nvPr>
            <p:ph type="title"/>
          </p:nvPr>
        </p:nvSpPr>
        <p:spPr>
          <a:xfrm>
            <a:off x="628650" y="397630"/>
            <a:ext cx="7886700"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2.1 Community Engagement Approaches</a:t>
            </a:r>
            <a:br>
              <a:rPr lang="en-US"/>
            </a:br>
            <a:r>
              <a:rPr b="1" i="1" lang="en-US" sz="2200"/>
              <a:t>Do you have and use a documented approach for engaging communities in addressing social and health issues?</a:t>
            </a:r>
            <a:br>
              <a:rPr lang="en-US" sz="2200"/>
            </a:br>
            <a:endParaRPr b="1" i="1" sz="2200"/>
          </a:p>
        </p:txBody>
      </p:sp>
      <p:sp>
        <p:nvSpPr>
          <p:cNvPr id="294" name="Google Shape;294;p21"/>
          <p:cNvSpPr txBox="1"/>
          <p:nvPr>
            <p:ph idx="1" type="body"/>
          </p:nvPr>
        </p:nvSpPr>
        <p:spPr>
          <a:xfrm>
            <a:off x="628648" y="5650959"/>
            <a:ext cx="7886700" cy="6901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295" name="Google Shape;295;p21"/>
          <p:cNvGraphicFramePr/>
          <p:nvPr/>
        </p:nvGraphicFramePr>
        <p:xfrm>
          <a:off x="628648" y="1494427"/>
          <a:ext cx="3000000" cy="3000000"/>
        </p:xfrm>
        <a:graphic>
          <a:graphicData uri="http://schemas.openxmlformats.org/drawingml/2006/table">
            <a:tbl>
              <a:tblPr bandRow="1" firstRow="1">
                <a:noFill/>
                <a:tableStyleId>{DD733DAC-97E0-4569-846B-D90068DA60C9}</a:tableStyleId>
              </a:tblPr>
              <a:tblGrid>
                <a:gridCol w="1359725"/>
                <a:gridCol w="1359725"/>
                <a:gridCol w="1359725"/>
                <a:gridCol w="1359725"/>
                <a:gridCol w="1187875"/>
                <a:gridCol w="1259975"/>
              </a:tblGrid>
              <a:tr h="2781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81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759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Does not routinely engage communities to improve social and health issues.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Consults community leaders to ensure planned activities are acceptable.</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Engages communities in some of the planning processes and implementation of activities.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Engages communities in identifying issues and communities take the lead in planning, implementing on monitoring. Organization promotes community ownership and decision-making while building their knowledge and skills to take action.</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2"/>
          <p:cNvSpPr txBox="1"/>
          <p:nvPr>
            <p:ph type="title"/>
          </p:nvPr>
        </p:nvSpPr>
        <p:spPr>
          <a:xfrm>
            <a:off x="628650" y="397630"/>
            <a:ext cx="7886700"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2.1 Community Feedback Loops</a:t>
            </a:r>
            <a:br>
              <a:rPr lang="en-US"/>
            </a:br>
            <a:r>
              <a:rPr b="1" i="1" lang="en-US" sz="2200"/>
              <a:t>Do you have and use a documented approach for feeding information back to communities and families you served who are affected by an emergency?</a:t>
            </a:r>
            <a:br>
              <a:rPr lang="en-US" sz="2200"/>
            </a:br>
            <a:endParaRPr b="1" i="1" sz="2200"/>
          </a:p>
        </p:txBody>
      </p:sp>
      <p:sp>
        <p:nvSpPr>
          <p:cNvPr id="301" name="Google Shape;301;p22"/>
          <p:cNvSpPr txBox="1"/>
          <p:nvPr>
            <p:ph idx="1" type="body"/>
          </p:nvPr>
        </p:nvSpPr>
        <p:spPr>
          <a:xfrm>
            <a:off x="628648" y="4239017"/>
            <a:ext cx="7886700" cy="6901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302" name="Google Shape;302;p22"/>
          <p:cNvGraphicFramePr/>
          <p:nvPr/>
        </p:nvGraphicFramePr>
        <p:xfrm>
          <a:off x="628646" y="1580086"/>
          <a:ext cx="3000000" cy="3000000"/>
        </p:xfrm>
        <a:graphic>
          <a:graphicData uri="http://schemas.openxmlformats.org/drawingml/2006/table">
            <a:tbl>
              <a:tblPr bandRow="1" firstRow="1">
                <a:noFill/>
                <a:tableStyleId>{DD733DAC-97E0-4569-846B-D90068DA60C9}</a:tableStyleId>
              </a:tblPr>
              <a:tblGrid>
                <a:gridCol w="1359725"/>
                <a:gridCol w="1359725"/>
                <a:gridCol w="1359725"/>
                <a:gridCol w="1359725"/>
                <a:gridCol w="1187875"/>
                <a:gridCol w="1259975"/>
              </a:tblGrid>
              <a:tr h="2781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81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759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Does not routinely feed information back to communities affected by an emergency.</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Have this documented approach but do not regularly adhere to it.</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Have this documented  approach, and sometimes adhere to it.</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chemeClr val="dk1"/>
                        </a:buClr>
                        <a:buSzPts val="1600"/>
                        <a:buFont typeface="Calibri"/>
                        <a:buNone/>
                      </a:pPr>
                      <a:r>
                        <a:rPr lang="en-US" sz="1600" u="none" cap="none" strike="noStrike">
                          <a:solidFill>
                            <a:schemeClr val="dk1"/>
                          </a:solidFill>
                          <a:latin typeface="Calibri"/>
                          <a:ea typeface="Calibri"/>
                          <a:cs typeface="Calibri"/>
                          <a:sym typeface="Calibri"/>
                        </a:rPr>
                        <a:t>Have this documented approach and always adhere to it.</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3"/>
          <p:cNvSpPr txBox="1"/>
          <p:nvPr>
            <p:ph type="title"/>
          </p:nvPr>
        </p:nvSpPr>
        <p:spPr>
          <a:xfrm>
            <a:off x="628647" y="414692"/>
            <a:ext cx="8152281"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2.1 Interpersonal Communication Approaches</a:t>
            </a:r>
            <a:br>
              <a:rPr lang="en-US"/>
            </a:br>
            <a:r>
              <a:rPr b="1" i="1" lang="en-US" sz="2200"/>
              <a:t>Do you use a documented interpersonal communication approach for building trust between community members/patients and humanitarian responders?</a:t>
            </a:r>
            <a:br>
              <a:rPr lang="en-US" sz="2200"/>
            </a:br>
            <a:endParaRPr b="1" i="1" sz="2200"/>
          </a:p>
        </p:txBody>
      </p:sp>
      <p:sp>
        <p:nvSpPr>
          <p:cNvPr id="308" name="Google Shape;308;p23"/>
          <p:cNvSpPr txBox="1"/>
          <p:nvPr>
            <p:ph idx="1" type="body"/>
          </p:nvPr>
        </p:nvSpPr>
        <p:spPr>
          <a:xfrm>
            <a:off x="612279" y="6006461"/>
            <a:ext cx="7886700" cy="6901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309" name="Google Shape;309;p23"/>
          <p:cNvGraphicFramePr/>
          <p:nvPr/>
        </p:nvGraphicFramePr>
        <p:xfrm>
          <a:off x="612277" y="2857448"/>
          <a:ext cx="3000000" cy="3000000"/>
        </p:xfrm>
        <a:graphic>
          <a:graphicData uri="http://schemas.openxmlformats.org/drawingml/2006/table">
            <a:tbl>
              <a:tblPr bandRow="1" firstRow="1">
                <a:noFill/>
                <a:tableStyleId>{DD733DAC-97E0-4569-846B-D90068DA60C9}</a:tableStyleId>
              </a:tblPr>
              <a:tblGrid>
                <a:gridCol w="1359725"/>
                <a:gridCol w="1359725"/>
                <a:gridCol w="1359725"/>
                <a:gridCol w="1359725"/>
                <a:gridCol w="1187875"/>
                <a:gridCol w="1259975"/>
              </a:tblGrid>
              <a:tr h="2781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81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759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Does not use interpersonal communication approaches when working with patients or community members at risk.</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an interpersonal communication approach that includes a few of the key elements but doesn’t include trust building exercises.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an interpersonal communication approach with some of the key elements but doesn’t include trust building exercises.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an interpersonal communication approach that includes most or all of the key elements, including trust-building exercises.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310" name="Google Shape;310;p23"/>
          <p:cNvGraphicFramePr/>
          <p:nvPr/>
        </p:nvGraphicFramePr>
        <p:xfrm>
          <a:off x="612277" y="1447300"/>
          <a:ext cx="3000000" cy="3000000"/>
        </p:xfrm>
        <a:graphic>
          <a:graphicData uri="http://schemas.openxmlformats.org/drawingml/2006/table">
            <a:tbl>
              <a:tblPr bandRow="1" firstRow="1">
                <a:noFill/>
                <a:tableStyleId>{DD733DAC-97E0-4569-846B-D90068DA60C9}</a:tableStyleId>
              </a:tblPr>
              <a:tblGrid>
                <a:gridCol w="7870325"/>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A8D08C"/>
                    </a:solidFill>
                  </a:tcPr>
                </a:tc>
              </a:tr>
              <a:tr h="531500">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solidFill>
                            <a:schemeClr val="dk1"/>
                          </a:solidFill>
                          <a:latin typeface="Calibri"/>
                          <a:ea typeface="Calibri"/>
                          <a:cs typeface="Calibri"/>
                          <a:sym typeface="Calibri"/>
                        </a:rPr>
                        <a:t>Key elements include: </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 LISTENING: Active listening and reflection.</a:t>
                      </a:r>
                      <a:endParaRPr sz="1400" u="none" cap="none" strike="noStrike"/>
                    </a:p>
                    <a:p>
                      <a:pPr indent="0" lvl="0" marL="0" marR="0" rtl="0" algn="l">
                        <a:lnSpc>
                          <a:spcPct val="100000"/>
                        </a:lnSpc>
                        <a:spcBef>
                          <a:spcPts val="0"/>
                        </a:spcBef>
                        <a:spcAft>
                          <a:spcPts val="0"/>
                        </a:spcAft>
                        <a:buClr>
                          <a:schemeClr val="dk1"/>
                        </a:buClr>
                        <a:buSzPts val="1600"/>
                        <a:buFont typeface="Calibri"/>
                        <a:buNone/>
                      </a:pPr>
                      <a:r>
                        <a:rPr lang="en-US" sz="1600" u="none" cap="none" strike="noStrike">
                          <a:solidFill>
                            <a:schemeClr val="dk1"/>
                          </a:solidFill>
                          <a:latin typeface="Calibri"/>
                          <a:ea typeface="Calibri"/>
                          <a:cs typeface="Calibri"/>
                          <a:sym typeface="Calibri"/>
                        </a:rPr>
                        <a:t>2. MESSAGING &amp; MANAGING CONVERSATIONS: Navigating conversations and using language.</a:t>
                      </a:r>
                      <a:endParaRPr sz="16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2. BUILDING TRUST: Understanding what makes or breaks trusting relationships.</a:t>
                      </a:r>
                      <a:endParaRPr sz="1600" u="none" cap="none" strike="noStrike">
                        <a:solidFill>
                          <a:schemeClr val="dk1"/>
                        </a:solidFill>
                        <a:latin typeface="Calibri"/>
                        <a:ea typeface="Calibri"/>
                        <a:cs typeface="Calibri"/>
                        <a:sym typeface="Calibri"/>
                      </a:endParaRPr>
                    </a:p>
                  </a:txBody>
                  <a:tcPr marT="34300" marB="34300" marR="68575" marL="68575">
                    <a:solidFill>
                      <a:srgbClr val="F2F2F2"/>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4"/>
          <p:cNvSpPr txBox="1"/>
          <p:nvPr>
            <p:ph type="title"/>
          </p:nvPr>
        </p:nvSpPr>
        <p:spPr>
          <a:xfrm>
            <a:off x="483473" y="342227"/>
            <a:ext cx="8126467"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2.1 Situation Analysis/Rapid Needs Assessment</a:t>
            </a:r>
            <a:br>
              <a:rPr lang="en-US"/>
            </a:br>
            <a:r>
              <a:rPr b="1" lang="en-US" sz="2200"/>
              <a:t>Organization systematically conducts situation analysis/rapid needs assessment that includes social science or behavioral factors</a:t>
            </a:r>
            <a:br>
              <a:rPr lang="en-US"/>
            </a:br>
            <a:r>
              <a:rPr b="1" lang="en-US" sz="2000"/>
              <a:t>Q: </a:t>
            </a:r>
            <a:r>
              <a:rPr b="1" i="1" lang="en-US" sz="2000"/>
              <a:t>When conducting a situation analysis or rapid needs assessment, which SS factors do you consider?</a:t>
            </a:r>
            <a:endParaRPr/>
          </a:p>
        </p:txBody>
      </p:sp>
      <p:sp>
        <p:nvSpPr>
          <p:cNvPr id="316" name="Google Shape;316;p24"/>
          <p:cNvSpPr txBox="1"/>
          <p:nvPr>
            <p:ph idx="1" type="body"/>
          </p:nvPr>
        </p:nvSpPr>
        <p:spPr>
          <a:xfrm>
            <a:off x="483473" y="6417047"/>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317" name="Google Shape;317;p24"/>
          <p:cNvGraphicFramePr/>
          <p:nvPr/>
        </p:nvGraphicFramePr>
        <p:xfrm>
          <a:off x="576099" y="3478903"/>
          <a:ext cx="3000000" cy="3000000"/>
        </p:xfrm>
        <a:graphic>
          <a:graphicData uri="http://schemas.openxmlformats.org/drawingml/2006/table">
            <a:tbl>
              <a:tblPr bandRow="1" firstRow="1">
                <a:noFill/>
                <a:tableStyleId>{DD733DAC-97E0-4569-846B-D90068DA60C9}</a:tableStyleId>
              </a:tblPr>
              <a:tblGrid>
                <a:gridCol w="1369725"/>
                <a:gridCol w="1369725"/>
                <a:gridCol w="1369725"/>
                <a:gridCol w="1369725"/>
                <a:gridCol w="1179325"/>
                <a:gridCol w="1228450"/>
              </a:tblGrid>
              <a:tr h="2743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43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83010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not use any of these factors.</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a few of these factors and can clearly describe them</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some of these factors and can clearly describe them</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most or all of these factors and can clearly describe them</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318" name="Google Shape;318;p24"/>
          <p:cNvGraphicFramePr/>
          <p:nvPr/>
        </p:nvGraphicFramePr>
        <p:xfrm>
          <a:off x="576099" y="1961988"/>
          <a:ext cx="3000000" cy="3000000"/>
        </p:xfrm>
        <a:graphic>
          <a:graphicData uri="http://schemas.openxmlformats.org/drawingml/2006/table">
            <a:tbl>
              <a:tblPr bandRow="1" firstRow="1">
                <a:noFill/>
                <a:tableStyleId>{DD733DAC-97E0-4569-846B-D90068DA60C9}</a:tableStyleId>
              </a:tblPr>
              <a:tblGrid>
                <a:gridCol w="7870325"/>
              </a:tblGrid>
              <a:tr h="238000">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A9D291"/>
                    </a:solidFill>
                  </a:tcPr>
                </a:tc>
              </a:tr>
              <a:tr h="9926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Knowledge, Attitudes (beliefs, values, etc.), Perceived risks and benefits, Social norms, Cultural/religious contexts, Self-efficacy, Collective efficacy, Intent, Structural barriers, Gender, power dynamics</a:t>
                      </a:r>
                      <a:r>
                        <a:rPr lang="en-US" sz="1600" u="none" cap="none" strike="noStrike"/>
                        <a:t> </a:t>
                      </a:r>
                      <a:endParaRPr sz="1600" u="none" cap="none" strike="noStrike"/>
                    </a:p>
                  </a:txBody>
                  <a:tcPr marT="34300" marB="34300" marR="68575" marL="68575">
                    <a:solidFill>
                      <a:srgbClr val="F2F2F2"/>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5"/>
          <p:cNvSpPr txBox="1"/>
          <p:nvPr>
            <p:ph type="title"/>
          </p:nvPr>
        </p:nvSpPr>
        <p:spPr>
          <a:xfrm>
            <a:off x="628650" y="373757"/>
            <a:ext cx="8147488"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2.2 SBC Theory</a:t>
            </a:r>
            <a:br>
              <a:rPr lang="en-US"/>
            </a:br>
            <a:r>
              <a:rPr b="1" lang="en-US" sz="2200"/>
              <a:t>Organization uses SBC theories or models to understand stakeholders and their experience</a:t>
            </a:r>
            <a:br>
              <a:rPr lang="en-US"/>
            </a:br>
            <a:r>
              <a:rPr b="1" lang="en-US" sz="2000"/>
              <a:t>Q: </a:t>
            </a:r>
            <a:r>
              <a:rPr b="1" i="1" lang="en-US" sz="2000"/>
              <a:t>During the discovery process, how does your organization use SBC theory to guide analysis and develop an explicit theory of change?</a:t>
            </a:r>
            <a:endParaRPr/>
          </a:p>
        </p:txBody>
      </p:sp>
      <p:sp>
        <p:nvSpPr>
          <p:cNvPr id="324" name="Google Shape;324;p25"/>
          <p:cNvSpPr txBox="1"/>
          <p:nvPr>
            <p:ph idx="1" type="body"/>
          </p:nvPr>
        </p:nvSpPr>
        <p:spPr>
          <a:xfrm>
            <a:off x="690194" y="6227153"/>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325" name="Google Shape;325;p25"/>
          <p:cNvGraphicFramePr/>
          <p:nvPr/>
        </p:nvGraphicFramePr>
        <p:xfrm>
          <a:off x="690195" y="3608863"/>
          <a:ext cx="3000000" cy="3000000"/>
        </p:xfrm>
        <a:graphic>
          <a:graphicData uri="http://schemas.openxmlformats.org/drawingml/2006/table">
            <a:tbl>
              <a:tblPr bandRow="1" firstRow="1">
                <a:noFill/>
                <a:tableStyleId>{DD733DAC-97E0-4569-846B-D90068DA60C9}</a:tableStyleId>
              </a:tblPr>
              <a:tblGrid>
                <a:gridCol w="1372100"/>
                <a:gridCol w="1372100"/>
                <a:gridCol w="1372100"/>
                <a:gridCol w="1372100"/>
                <a:gridCol w="1145125"/>
                <a:gridCol w="1253150"/>
              </a:tblGrid>
              <a:tr h="2743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43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1447325">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not use theory to guide discovery or program design</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sometimes use theory to guide discovery or program design, but do not link it to specific outcomes</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sometimes use theory to guide discovery or program design, but do not describe that theory explicitly</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always use theory or theories to guide discovery and program design and can articulate it clearly</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326" name="Google Shape;326;p25"/>
          <p:cNvGraphicFramePr/>
          <p:nvPr/>
        </p:nvGraphicFramePr>
        <p:xfrm>
          <a:off x="706561" y="1875498"/>
          <a:ext cx="3000000" cy="3000000"/>
        </p:xfrm>
        <a:graphic>
          <a:graphicData uri="http://schemas.openxmlformats.org/drawingml/2006/table">
            <a:tbl>
              <a:tblPr bandRow="1" firstRow="1">
                <a:noFill/>
                <a:tableStyleId>{DD733DAC-97E0-4569-846B-D90068DA60C9}</a:tableStyleId>
              </a:tblPr>
              <a:tblGrid>
                <a:gridCol w="7870325"/>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A9D291"/>
                    </a:solidFill>
                  </a:tcPr>
                </a:tc>
              </a:tr>
              <a:tr h="531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 theory is an explanation of how and why certain social or behavioral outcomes happen. The simplest theory typically consists of an outcome behavior and 2 or more predictor variables. Different theories emphasize different predictors. Some theories do not describe a </a:t>
                      </a:r>
                      <a:r>
                        <a:rPr lang="en-US" sz="1400" u="sng" cap="none" strike="noStrike"/>
                        <a:t>social</a:t>
                      </a:r>
                      <a:r>
                        <a:rPr lang="en-US" sz="1400" u="none" cap="none" strike="noStrike"/>
                        <a:t> or </a:t>
                      </a:r>
                      <a:r>
                        <a:rPr lang="en-US" sz="1400" u="sng" cap="none" strike="noStrike"/>
                        <a:t>behavioral</a:t>
                      </a:r>
                      <a:r>
                        <a:rPr lang="en-US" sz="1400" u="none" cap="none" strike="noStrike"/>
                        <a:t> outcome (e.g., epidemiological theory about disease agents). Theories can be used to guide questioning during a discovery phase or to understand information that emerges during discovery. The best theory is one you make yourself, based on evidence and understanding of stakeholder experience.</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6"/>
          <p:cNvSpPr txBox="1"/>
          <p:nvPr>
            <p:ph type="title"/>
          </p:nvPr>
        </p:nvSpPr>
        <p:spPr>
          <a:xfrm>
            <a:off x="604444" y="268653"/>
            <a:ext cx="8117317"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3.1.1 Design Process (Ideation &amp; prototyping)</a:t>
            </a:r>
            <a:br>
              <a:rPr lang="en-US"/>
            </a:br>
            <a:r>
              <a:rPr b="1" lang="en-US" sz="2200"/>
              <a:t>Organization follows specific steps for development of prototypes</a:t>
            </a:r>
            <a:br>
              <a:rPr b="1" lang="en-US" sz="2025"/>
            </a:br>
            <a:r>
              <a:rPr b="1" lang="en-US" sz="2000"/>
              <a:t>Q: </a:t>
            </a:r>
            <a:r>
              <a:rPr b="1" i="1" lang="en-US" sz="2000"/>
              <a:t>When designing prototype solutions, which key steps does your organization follow?</a:t>
            </a:r>
            <a:endParaRPr/>
          </a:p>
        </p:txBody>
      </p:sp>
      <p:sp>
        <p:nvSpPr>
          <p:cNvPr id="332" name="Google Shape;332;p26"/>
          <p:cNvSpPr txBox="1"/>
          <p:nvPr>
            <p:ph idx="1" type="body"/>
          </p:nvPr>
        </p:nvSpPr>
        <p:spPr>
          <a:xfrm>
            <a:off x="628650" y="6231508"/>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333" name="Google Shape;333;p26"/>
          <p:cNvGraphicFramePr/>
          <p:nvPr/>
        </p:nvGraphicFramePr>
        <p:xfrm>
          <a:off x="628651" y="4393765"/>
          <a:ext cx="3000000" cy="3000000"/>
        </p:xfrm>
        <a:graphic>
          <a:graphicData uri="http://schemas.openxmlformats.org/drawingml/2006/table">
            <a:tbl>
              <a:tblPr bandRow="1" firstRow="1">
                <a:noFill/>
                <a:tableStyleId>{DD733DAC-97E0-4569-846B-D90068DA60C9}</a:tableStyleId>
              </a:tblPr>
              <a:tblGrid>
                <a:gridCol w="1411000"/>
                <a:gridCol w="1411000"/>
                <a:gridCol w="1411000"/>
                <a:gridCol w="1411000"/>
                <a:gridCol w="1222050"/>
                <a:gridCol w="1227100"/>
              </a:tblGrid>
              <a:tr h="2743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43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83010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not use any of the key steps</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use 2-3 of the key steps but cannot clearly describe them</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use 4-5 of the key steps and can clearly describe them</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use 6-7 of the key steps and can clearly describe them</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334" name="Google Shape;334;p26"/>
          <p:cNvGraphicFramePr/>
          <p:nvPr/>
        </p:nvGraphicFramePr>
        <p:xfrm>
          <a:off x="645017" y="1522834"/>
          <a:ext cx="3000000" cy="3000000"/>
        </p:xfrm>
        <a:graphic>
          <a:graphicData uri="http://schemas.openxmlformats.org/drawingml/2006/table">
            <a:tbl>
              <a:tblPr bandRow="1" firstRow="1">
                <a:noFill/>
                <a:tableStyleId>{DD733DAC-97E0-4569-846B-D90068DA60C9}</a:tableStyleId>
              </a:tblPr>
              <a:tblGrid>
                <a:gridCol w="8076750"/>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A9D291"/>
                    </a:solidFill>
                  </a:tcPr>
                </a:tc>
              </a:tr>
              <a:tr h="11487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A prototype is a rough idea or concept for a solution; it can be the outline of a process, a message concept, a model of a product or other solutions to the design challenge.</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Steps include:</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1. Conduct inventory of existing solutions, reflecting on results of discovery process.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2. Host a participatory process that facilitates agreement on design approach.</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3. Develop creative options through an iterative ideational process.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4. Create prototype concepts/materials/solutions for stakeholder pretesting.</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5. Test concepts/materials/solutions with stakeholders and key decision-makers.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6. Share results of pretest with the creative team and stakeholders. </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7. Revise/reject prototypes based on feedback. </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7"/>
          <p:cNvSpPr txBox="1"/>
          <p:nvPr>
            <p:ph type="title"/>
          </p:nvPr>
        </p:nvSpPr>
        <p:spPr>
          <a:xfrm>
            <a:off x="628649" y="268653"/>
            <a:ext cx="8216413"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2.3.2 Prevention and Treatment Messaging</a:t>
            </a:r>
            <a:br>
              <a:rPr lang="en-US" sz="3000">
                <a:solidFill>
                  <a:srgbClr val="002060"/>
                </a:solidFill>
                <a:latin typeface="Century Gothic"/>
                <a:ea typeface="Century Gothic"/>
                <a:cs typeface="Century Gothic"/>
                <a:sym typeface="Century Gothic"/>
              </a:rPr>
            </a:br>
            <a:r>
              <a:rPr b="1" i="1" lang="en-US" sz="2200"/>
              <a:t>How do you develop, coordinate and deliver messaging on protective and treatment behaviors and actions?</a:t>
            </a:r>
            <a:endParaRPr b="1" i="1" sz="2000"/>
          </a:p>
        </p:txBody>
      </p:sp>
      <p:sp>
        <p:nvSpPr>
          <p:cNvPr id="340" name="Google Shape;340;p27"/>
          <p:cNvSpPr txBox="1"/>
          <p:nvPr>
            <p:ph idx="1" type="body"/>
          </p:nvPr>
        </p:nvSpPr>
        <p:spPr>
          <a:xfrm>
            <a:off x="628650" y="5022741"/>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341" name="Google Shape;341;p27"/>
          <p:cNvGraphicFramePr/>
          <p:nvPr/>
        </p:nvGraphicFramePr>
        <p:xfrm>
          <a:off x="679515" y="2974389"/>
          <a:ext cx="3000000" cy="3000000"/>
        </p:xfrm>
        <a:graphic>
          <a:graphicData uri="http://schemas.openxmlformats.org/drawingml/2006/table">
            <a:tbl>
              <a:tblPr bandRow="1" firstRow="1">
                <a:noFill/>
                <a:tableStyleId>{DD733DAC-97E0-4569-846B-D90068DA60C9}</a:tableStyleId>
              </a:tblPr>
              <a:tblGrid>
                <a:gridCol w="1362525"/>
                <a:gridCol w="1362525"/>
                <a:gridCol w="1362525"/>
                <a:gridCol w="1362525"/>
                <a:gridCol w="1222050"/>
                <a:gridCol w="1214600"/>
              </a:tblGrid>
              <a:tr h="2743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43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75915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not do any of these things</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a few of these things some of the time</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some of these things often</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all of these things all of the time</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342" name="Google Shape;342;p27"/>
          <p:cNvGraphicFramePr/>
          <p:nvPr/>
        </p:nvGraphicFramePr>
        <p:xfrm>
          <a:off x="695884" y="1348388"/>
          <a:ext cx="3000000" cy="3000000"/>
        </p:xfrm>
        <a:graphic>
          <a:graphicData uri="http://schemas.openxmlformats.org/drawingml/2006/table">
            <a:tbl>
              <a:tblPr bandRow="1" firstRow="1">
                <a:noFill/>
                <a:tableStyleId>{DD733DAC-97E0-4569-846B-D90068DA60C9}</a:tableStyleId>
              </a:tblPr>
              <a:tblGrid>
                <a:gridCol w="7870325"/>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A9D291"/>
                    </a:solidFill>
                  </a:tcPr>
                </a:tc>
              </a:tr>
              <a:tr h="8401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 Identifies context-specific data on barriers and facilitators to prevention and treatment of the disease</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2. Uses data and coordinates with stakeholders to tailor messaging for optimal adherence </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3. Pretests messaging and adjusts based on results; shares with other stakeholders.</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8"/>
          <p:cNvSpPr txBox="1"/>
          <p:nvPr>
            <p:ph type="title"/>
          </p:nvPr>
        </p:nvSpPr>
        <p:spPr>
          <a:xfrm>
            <a:off x="102550" y="226611"/>
            <a:ext cx="8947446" cy="995161"/>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2.3.1 Rumors and Misinformation</a:t>
            </a:r>
            <a:br>
              <a:rPr lang="en-US"/>
            </a:br>
            <a:r>
              <a:rPr b="1" i="1" lang="en-US" sz="2200"/>
              <a:t>When engaging a community, how does [your organization] collect and respond to rumors and misinformation?</a:t>
            </a:r>
            <a:br>
              <a:rPr b="1" i="1" lang="en-US" sz="2200"/>
            </a:br>
            <a:endParaRPr b="1" i="1" sz="2200"/>
          </a:p>
        </p:txBody>
      </p:sp>
      <p:sp>
        <p:nvSpPr>
          <p:cNvPr id="348" name="Google Shape;348;p28"/>
          <p:cNvSpPr txBox="1"/>
          <p:nvPr>
            <p:ph idx="1" type="body"/>
          </p:nvPr>
        </p:nvSpPr>
        <p:spPr>
          <a:xfrm>
            <a:off x="497172" y="5377280"/>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349" name="Google Shape;349;p28"/>
          <p:cNvGraphicFramePr/>
          <p:nvPr/>
        </p:nvGraphicFramePr>
        <p:xfrm>
          <a:off x="497174" y="1491412"/>
          <a:ext cx="3000000" cy="3000000"/>
        </p:xfrm>
        <a:graphic>
          <a:graphicData uri="http://schemas.openxmlformats.org/drawingml/2006/table">
            <a:tbl>
              <a:tblPr bandRow="1" firstRow="1">
                <a:noFill/>
                <a:tableStyleId>{DD733DAC-97E0-4569-846B-D90068DA60C9}</a:tableStyleId>
              </a:tblPr>
              <a:tblGrid>
                <a:gridCol w="1371700"/>
                <a:gridCol w="1371700"/>
                <a:gridCol w="1371700"/>
                <a:gridCol w="1371700"/>
                <a:gridCol w="1196400"/>
                <a:gridCol w="1203450"/>
              </a:tblGrid>
              <a:tr h="274325">
                <a:tc gridSpan="4">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4325">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227027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do not collect and/or respond to rumors or misinformation.</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collect and respond to rumors and misinformation on an ad hoc basis.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systematically collect data on rumors and misinformation; we do not always rapidly analyze and adjust interventions or advocate for adjustments to interventions.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systematically collect data on rumors and misinformation; we regularly rapidly analyze and adjust interventions, or advocate for adjustments to interventions.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9"/>
          <p:cNvSpPr txBox="1"/>
          <p:nvPr>
            <p:ph type="title"/>
          </p:nvPr>
        </p:nvSpPr>
        <p:spPr>
          <a:xfrm>
            <a:off x="628649" y="268653"/>
            <a:ext cx="8216413"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2.3.2 Audience Analysis</a:t>
            </a:r>
            <a:br>
              <a:rPr lang="en-US" sz="3000">
                <a:solidFill>
                  <a:srgbClr val="002060"/>
                </a:solidFill>
                <a:latin typeface="Century Gothic"/>
                <a:ea typeface="Century Gothic"/>
                <a:cs typeface="Century Gothic"/>
                <a:sym typeface="Century Gothic"/>
              </a:rPr>
            </a:br>
            <a:r>
              <a:rPr b="1" i="1" lang="en-US" sz="2200"/>
              <a:t>Do you use audience analyses before engaging with communities and patients in a response?</a:t>
            </a:r>
            <a:br>
              <a:rPr b="1" i="1" lang="en-US" sz="2200"/>
            </a:br>
            <a:endParaRPr b="1" i="1" sz="2200"/>
          </a:p>
        </p:txBody>
      </p:sp>
      <p:sp>
        <p:nvSpPr>
          <p:cNvPr id="355" name="Google Shape;355;p29"/>
          <p:cNvSpPr txBox="1"/>
          <p:nvPr>
            <p:ph idx="1" type="body"/>
          </p:nvPr>
        </p:nvSpPr>
        <p:spPr>
          <a:xfrm>
            <a:off x="628650" y="5022741"/>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356" name="Google Shape;356;p29"/>
          <p:cNvGraphicFramePr/>
          <p:nvPr/>
        </p:nvGraphicFramePr>
        <p:xfrm>
          <a:off x="679515" y="2974389"/>
          <a:ext cx="3000000" cy="3000000"/>
        </p:xfrm>
        <a:graphic>
          <a:graphicData uri="http://schemas.openxmlformats.org/drawingml/2006/table">
            <a:tbl>
              <a:tblPr bandRow="1" firstRow="1">
                <a:noFill/>
                <a:tableStyleId>{DD733DAC-97E0-4569-846B-D90068DA60C9}</a:tableStyleId>
              </a:tblPr>
              <a:tblGrid>
                <a:gridCol w="1362525"/>
                <a:gridCol w="1362525"/>
                <a:gridCol w="1362525"/>
                <a:gridCol w="1362525"/>
                <a:gridCol w="1222050"/>
                <a:gridCol w="1214600"/>
              </a:tblGrid>
              <a:tr h="2743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43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759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do not use an audience analysis before designing interventions.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have a rough  audience analysis, but it is not based on primary/secondary data to inform interventions.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have an audience analysis based on primary/secondary data, but we do not use it consistently to inform interventions.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have an audience analysis based on primary/secondary data, and use it consistently to inform interventions.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357" name="Google Shape;357;p29"/>
          <p:cNvGraphicFramePr/>
          <p:nvPr/>
        </p:nvGraphicFramePr>
        <p:xfrm>
          <a:off x="695884" y="1348388"/>
          <a:ext cx="3000000" cy="3000000"/>
        </p:xfrm>
        <a:graphic>
          <a:graphicData uri="http://schemas.openxmlformats.org/drawingml/2006/table">
            <a:tbl>
              <a:tblPr bandRow="1" firstRow="1">
                <a:noFill/>
                <a:tableStyleId>{DD733DAC-97E0-4569-846B-D90068DA60C9}</a:tableStyleId>
              </a:tblPr>
              <a:tblGrid>
                <a:gridCol w="7870325"/>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A9D291"/>
                    </a:solidFill>
                  </a:tcPr>
                </a:tc>
              </a:tr>
              <a:tr h="8401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Audience analyses are based on data and beneficiary input to better define target audiences and identify barriers and facilitators to address for each audience.</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latin typeface="Century Gothic"/>
                <a:ea typeface="Century Gothic"/>
                <a:cs typeface="Century Gothic"/>
                <a:sym typeface="Century Gothic"/>
              </a:rPr>
              <a:t>READY Capacity Assessment Tool</a:t>
            </a:r>
            <a:endParaRPr/>
          </a:p>
        </p:txBody>
      </p:sp>
      <p:sp>
        <p:nvSpPr>
          <p:cNvPr id="170" name="Google Shape;170;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Century Gothic"/>
                <a:ea typeface="Century Gothic"/>
                <a:cs typeface="Century Gothic"/>
                <a:sym typeface="Century Gothic"/>
              </a:rPr>
              <a:t>Helps you identify priorities for building organizational capacity to address social and behavioral drivers that impact the effectiveness of major outbreak responses. </a:t>
            </a:r>
            <a:endParaRPr/>
          </a:p>
          <a:p>
            <a:pPr indent="-228600" lvl="0" marL="228600" rtl="0" algn="l">
              <a:lnSpc>
                <a:spcPct val="90000"/>
              </a:lnSpc>
              <a:spcBef>
                <a:spcPts val="1000"/>
              </a:spcBef>
              <a:spcAft>
                <a:spcPts val="0"/>
              </a:spcAft>
              <a:buClr>
                <a:schemeClr val="dk1"/>
              </a:buClr>
              <a:buSzPts val="2800"/>
              <a:buChar char="•"/>
            </a:pPr>
            <a:r>
              <a:rPr lang="en-US">
                <a:latin typeface="Century Gothic"/>
                <a:ea typeface="Century Gothic"/>
                <a:cs typeface="Century Gothic"/>
                <a:sym typeface="Century Gothic"/>
              </a:rPr>
              <a:t>Allows you to measure changes in organizational capacity overtime by establishing a baseline for programmatic capacity planning and identifying goals. </a:t>
            </a:r>
            <a:endParaRPr/>
          </a:p>
          <a:p>
            <a:pPr indent="-50800" lvl="0" marL="228600" rtl="0" algn="l">
              <a:lnSpc>
                <a:spcPct val="90000"/>
              </a:lnSpc>
              <a:spcBef>
                <a:spcPts val="1000"/>
              </a:spcBef>
              <a:spcAft>
                <a:spcPts val="0"/>
              </a:spcAft>
              <a:buClr>
                <a:schemeClr val="dk1"/>
              </a:buClr>
              <a:buSzPts val="2800"/>
              <a:buNone/>
            </a:pPr>
            <a:r>
              <a:t/>
            </a:r>
            <a:endParaRPr>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0"/>
          <p:cNvSpPr txBox="1"/>
          <p:nvPr>
            <p:ph type="title"/>
          </p:nvPr>
        </p:nvSpPr>
        <p:spPr>
          <a:xfrm>
            <a:off x="628650" y="373757"/>
            <a:ext cx="8147488" cy="10797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2.2 Gender</a:t>
            </a:r>
            <a:br>
              <a:rPr lang="en-US"/>
            </a:br>
            <a:r>
              <a:rPr b="1" i="1" lang="en-US" sz="2200"/>
              <a:t>When designing an intervention—how  does [your organization] consider gender? </a:t>
            </a:r>
            <a:br>
              <a:rPr b="1" i="1" lang="en-US" sz="2200"/>
            </a:br>
            <a:endParaRPr b="1" i="1" sz="2200"/>
          </a:p>
        </p:txBody>
      </p:sp>
      <p:sp>
        <p:nvSpPr>
          <p:cNvPr id="363" name="Google Shape;363;p30"/>
          <p:cNvSpPr txBox="1"/>
          <p:nvPr>
            <p:ph idx="1" type="body"/>
          </p:nvPr>
        </p:nvSpPr>
        <p:spPr>
          <a:xfrm>
            <a:off x="628653" y="5044340"/>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364" name="Google Shape;364;p30"/>
          <p:cNvGraphicFramePr/>
          <p:nvPr/>
        </p:nvGraphicFramePr>
        <p:xfrm>
          <a:off x="628650" y="1591804"/>
          <a:ext cx="3000000" cy="3000000"/>
        </p:xfrm>
        <a:graphic>
          <a:graphicData uri="http://schemas.openxmlformats.org/drawingml/2006/table">
            <a:tbl>
              <a:tblPr bandRow="1" firstRow="1">
                <a:noFill/>
                <a:tableStyleId>{DD733DAC-97E0-4569-846B-D90068DA60C9}</a:tableStyleId>
              </a:tblPr>
              <a:tblGrid>
                <a:gridCol w="1372100"/>
                <a:gridCol w="1372100"/>
                <a:gridCol w="1372100"/>
                <a:gridCol w="1372100"/>
                <a:gridCol w="1145125"/>
                <a:gridCol w="1253150"/>
              </a:tblGrid>
              <a:tr h="2743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43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144732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do not consider gender in the design of interventions.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consider gender, but not always in terms of potential risk factors for disease transmission.</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consider gender in the design of interventions, including gender-related risk factors for disease transmission.</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consider gender in the design of interventions including gender-related risk factors. Interventions are designed to change harmful gender norms.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1"/>
          <p:cNvSpPr txBox="1"/>
          <p:nvPr>
            <p:ph type="title"/>
          </p:nvPr>
        </p:nvSpPr>
        <p:spPr>
          <a:xfrm>
            <a:off x="504497" y="205591"/>
            <a:ext cx="8303171"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3.3 Implementation planning</a:t>
            </a:r>
            <a:br>
              <a:rPr lang="en-US"/>
            </a:br>
            <a:r>
              <a:rPr b="1" lang="en-US" sz="2200"/>
              <a:t>Organization bases intervention plans on a previously-defined (written) strategy</a:t>
            </a:r>
            <a:br>
              <a:rPr b="1" lang="en-US" sz="2025"/>
            </a:br>
            <a:r>
              <a:rPr b="1" lang="en-US" sz="2000"/>
              <a:t>Q: </a:t>
            </a:r>
            <a:r>
              <a:rPr b="1" i="1" lang="en-US" sz="2000"/>
              <a:t>How are Social Science interventions planned and implemented within your organization?</a:t>
            </a:r>
            <a:endParaRPr/>
          </a:p>
        </p:txBody>
      </p:sp>
      <p:sp>
        <p:nvSpPr>
          <p:cNvPr id="370" name="Google Shape;370;p31"/>
          <p:cNvSpPr txBox="1"/>
          <p:nvPr>
            <p:ph idx="1" type="body"/>
          </p:nvPr>
        </p:nvSpPr>
        <p:spPr>
          <a:xfrm>
            <a:off x="582156" y="5344360"/>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371" name="Google Shape;371;p31"/>
          <p:cNvGraphicFramePr/>
          <p:nvPr/>
        </p:nvGraphicFramePr>
        <p:xfrm>
          <a:off x="628650" y="2127009"/>
          <a:ext cx="3000000" cy="3000000"/>
        </p:xfrm>
        <a:graphic>
          <a:graphicData uri="http://schemas.openxmlformats.org/drawingml/2006/table">
            <a:tbl>
              <a:tblPr bandRow="1" firstRow="1">
                <a:noFill/>
                <a:tableStyleId>{DD733DAC-97E0-4569-846B-D90068DA60C9}</a:tableStyleId>
              </a:tblPr>
              <a:tblGrid>
                <a:gridCol w="1404575"/>
                <a:gridCol w="1404575"/>
                <a:gridCol w="1404575"/>
                <a:gridCol w="1404575"/>
                <a:gridCol w="1196400"/>
                <a:gridCol w="1269700"/>
              </a:tblGrid>
              <a:tr h="2743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43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1470175">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not have implementation plans;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activities are decided on short notice or in reaction to external demands</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develop a rough implementation plan for some activities in order to meet funding or political considerations</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develop an implementation plan for all activities, but the individual plans do not always link to the SBC strategy</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develop an implementation plan for all activities and the plans link to a larger strategic plan. The plans are reviewed and adjusted on a routine basis </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372" name="Google Shape;372;p31"/>
          <p:cNvGraphicFramePr/>
          <p:nvPr/>
        </p:nvGraphicFramePr>
        <p:xfrm>
          <a:off x="613487" y="1447000"/>
          <a:ext cx="3000000" cy="3000000"/>
        </p:xfrm>
        <a:graphic>
          <a:graphicData uri="http://schemas.openxmlformats.org/drawingml/2006/table">
            <a:tbl>
              <a:tblPr bandRow="1" firstRow="1">
                <a:noFill/>
                <a:tableStyleId>{DD733DAC-97E0-4569-846B-D90068DA60C9}</a:tableStyleId>
              </a:tblPr>
              <a:tblGrid>
                <a:gridCol w="8099600"/>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A9D291"/>
                    </a:solidFill>
                  </a:tcPr>
                </a:tc>
              </a:tr>
              <a:tr h="2781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Consider how systematically your organization plans for implementation activities. </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2"/>
          <p:cNvSpPr txBox="1"/>
          <p:nvPr>
            <p:ph type="title"/>
          </p:nvPr>
        </p:nvSpPr>
        <p:spPr>
          <a:xfrm>
            <a:off x="628650" y="247631"/>
            <a:ext cx="7886700"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3.4 Budgeting</a:t>
            </a:r>
            <a:br>
              <a:rPr lang="en-US"/>
            </a:br>
            <a:r>
              <a:rPr b="1" lang="en-US" sz="2200"/>
              <a:t>Organization sets social science intervention budgets based on actual costs</a:t>
            </a:r>
            <a:br>
              <a:rPr lang="en-US" sz="2000"/>
            </a:br>
            <a:r>
              <a:rPr b="1" lang="en-US" sz="2000"/>
              <a:t>Q: </a:t>
            </a:r>
            <a:r>
              <a:rPr b="1" i="1" lang="en-US" sz="2000"/>
              <a:t>When designing an intervention, how does your organization develop a budget?</a:t>
            </a:r>
            <a:endParaRPr/>
          </a:p>
        </p:txBody>
      </p:sp>
      <p:sp>
        <p:nvSpPr>
          <p:cNvPr id="378" name="Google Shape;378;p32"/>
          <p:cNvSpPr txBox="1"/>
          <p:nvPr>
            <p:ph idx="1" type="body"/>
          </p:nvPr>
        </p:nvSpPr>
        <p:spPr>
          <a:xfrm>
            <a:off x="628650" y="4722973"/>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379" name="Google Shape;379;p32"/>
          <p:cNvGraphicFramePr/>
          <p:nvPr/>
        </p:nvGraphicFramePr>
        <p:xfrm>
          <a:off x="652856" y="1952694"/>
          <a:ext cx="3000000" cy="3000000"/>
        </p:xfrm>
        <a:graphic>
          <a:graphicData uri="http://schemas.openxmlformats.org/drawingml/2006/table">
            <a:tbl>
              <a:tblPr bandRow="1" firstRow="1">
                <a:noFill/>
                <a:tableStyleId>{DD733DAC-97E0-4569-846B-D90068DA60C9}</a:tableStyleId>
              </a:tblPr>
              <a:tblGrid>
                <a:gridCol w="1362200"/>
                <a:gridCol w="1362200"/>
                <a:gridCol w="1362200"/>
                <a:gridCol w="1362200"/>
                <a:gridCol w="1204950"/>
                <a:gridCol w="1232900"/>
              </a:tblGrid>
              <a:tr h="2743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21B116"/>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21B116"/>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21B116"/>
                    </a:solidFill>
                  </a:tcPr>
                </a:tc>
              </a:tr>
              <a:tr h="2743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21B11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21B116"/>
                    </a:solidFill>
                  </a:tcPr>
                </a:tc>
                <a:tc vMerge="1"/>
                <a:tc vMerge="1"/>
              </a:tr>
              <a:tr h="1447325">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not develop a budget</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not develop a budget prior to the start of the intervention but keep track of costs along the way</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develop a budget based on assumed costs but do not always keep track of costs along the way</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develop a realistic budget based on previous experience and periodically adjust it based on actual costs </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380" name="Google Shape;380;p32"/>
          <p:cNvGraphicFramePr/>
          <p:nvPr/>
        </p:nvGraphicFramePr>
        <p:xfrm>
          <a:off x="645016" y="1262176"/>
          <a:ext cx="3000000" cy="3000000"/>
        </p:xfrm>
        <a:graphic>
          <a:graphicData uri="http://schemas.openxmlformats.org/drawingml/2006/table">
            <a:tbl>
              <a:tblPr bandRow="1" firstRow="1">
                <a:noFill/>
                <a:tableStyleId>{DD733DAC-97E0-4569-846B-D90068DA60C9}</a:tableStyleId>
              </a:tblPr>
              <a:tblGrid>
                <a:gridCol w="7870325"/>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A9D291"/>
                    </a:solidFill>
                  </a:tcPr>
                </a:tc>
              </a:tr>
              <a:tr h="2781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Consider the process you follow when developing a project budget.</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0000">
            <a:alpha val="69019"/>
          </a:srgbClr>
        </a:solidFill>
      </p:bgPr>
    </p:bg>
    <p:spTree>
      <p:nvGrpSpPr>
        <p:cNvPr id="384" name="Shape 384"/>
        <p:cNvGrpSpPr/>
        <p:nvPr/>
      </p:nvGrpSpPr>
      <p:grpSpPr>
        <a:xfrm>
          <a:off x="0" y="0"/>
          <a:ext cx="0" cy="0"/>
          <a:chOff x="0" y="0"/>
          <a:chExt cx="0" cy="0"/>
        </a:xfrm>
      </p:grpSpPr>
      <p:sp>
        <p:nvSpPr>
          <p:cNvPr id="385" name="Google Shape;385;p33"/>
          <p:cNvSpPr/>
          <p:nvPr/>
        </p:nvSpPr>
        <p:spPr>
          <a:xfrm>
            <a:off x="1813893" y="608772"/>
            <a:ext cx="5575852" cy="5575852"/>
          </a:xfrm>
          <a:prstGeom prst="ellipse">
            <a:avLst/>
          </a:prstGeom>
          <a:solidFill>
            <a:schemeClr val="dk1"/>
          </a:solidFill>
          <a:ln cap="flat" cmpd="sng" w="2540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386" name="Google Shape;386;p33"/>
          <p:cNvSpPr txBox="1"/>
          <p:nvPr/>
        </p:nvSpPr>
        <p:spPr>
          <a:xfrm>
            <a:off x="0" y="3981295"/>
            <a:ext cx="9144000" cy="1464764"/>
          </a:xfrm>
          <a:prstGeom prst="rect">
            <a:avLst/>
          </a:prstGeom>
          <a:noFill/>
          <a:ln>
            <a:noFill/>
          </a:ln>
        </p:spPr>
        <p:txBody>
          <a:bodyPr anchorCtr="0" anchor="t" bIns="34275" lIns="68575" spcFirstLastPara="1" rIns="68575" wrap="square" tIns="34275">
            <a:normAutofit fontScale="92500" lnSpcReduction="10000"/>
          </a:bodyPr>
          <a:lstStyle/>
          <a:p>
            <a:pPr indent="0" lvl="0" marL="0" marR="0" rtl="0" algn="ctr">
              <a:lnSpc>
                <a:spcPct val="90000"/>
              </a:lnSpc>
              <a:spcBef>
                <a:spcPts val="0"/>
              </a:spcBef>
              <a:spcAft>
                <a:spcPts val="0"/>
              </a:spcAft>
              <a:buClr>
                <a:srgbClr val="FFFFFF"/>
              </a:buClr>
              <a:buSzPct val="100000"/>
              <a:buFont typeface="Century Gothic"/>
              <a:buNone/>
            </a:pPr>
            <a:r>
              <a:rPr b="0" i="0" lang="en-US" sz="4050" u="none" cap="none" strike="noStrike">
                <a:solidFill>
                  <a:srgbClr val="FFFFFF"/>
                </a:solidFill>
                <a:latin typeface="Century Gothic"/>
                <a:ea typeface="Century Gothic"/>
                <a:cs typeface="Century Gothic"/>
                <a:sym typeface="Century Gothic"/>
              </a:rPr>
              <a:t>TECHNOLOGY/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FFFFFF"/>
              </a:buClr>
              <a:buSzPct val="100000"/>
              <a:buFont typeface="Century Gothic"/>
              <a:buNone/>
            </a:pPr>
            <a:r>
              <a:rPr b="0" i="0" lang="en-US" sz="4050" u="none" cap="none" strike="noStrike">
                <a:solidFill>
                  <a:srgbClr val="FFFFFF"/>
                </a:solidFill>
                <a:latin typeface="Century Gothic"/>
                <a:ea typeface="Century Gothic"/>
                <a:cs typeface="Century Gothic"/>
                <a:sym typeface="Century Gothic"/>
              </a:rPr>
              <a:t>COMMUNICATION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FFFFFF"/>
              </a:buClr>
              <a:buSzPct val="100000"/>
              <a:buFont typeface="Century Gothic"/>
              <a:buNone/>
            </a:pPr>
            <a:r>
              <a:rPr b="0" i="0" lang="en-US" sz="4050" u="none" cap="none" strike="noStrike">
                <a:solidFill>
                  <a:srgbClr val="FFFFFF"/>
                </a:solidFill>
                <a:latin typeface="Century Gothic"/>
                <a:ea typeface="Century Gothic"/>
                <a:cs typeface="Century Gothic"/>
                <a:sym typeface="Century Gothic"/>
              </a:rPr>
              <a:t>CHANNELS</a:t>
            </a:r>
            <a:endParaRPr b="0" i="0" sz="1400" u="none" cap="none" strike="noStrike">
              <a:solidFill>
                <a:srgbClr val="000000"/>
              </a:solidFill>
              <a:latin typeface="Arial"/>
              <a:ea typeface="Arial"/>
              <a:cs typeface="Arial"/>
              <a:sym typeface="Arial"/>
            </a:endParaRPr>
          </a:p>
        </p:txBody>
      </p:sp>
      <p:cxnSp>
        <p:nvCxnSpPr>
          <p:cNvPr id="387" name="Google Shape;387;p33"/>
          <p:cNvCxnSpPr/>
          <p:nvPr/>
        </p:nvCxnSpPr>
        <p:spPr>
          <a:xfrm>
            <a:off x="2062371" y="3400271"/>
            <a:ext cx="5054047" cy="0"/>
          </a:xfrm>
          <a:prstGeom prst="straightConnector1">
            <a:avLst/>
          </a:prstGeom>
          <a:noFill/>
          <a:ln cap="flat" cmpd="sng" w="19050">
            <a:solidFill>
              <a:schemeClr val="lt1"/>
            </a:solidFill>
            <a:prstDash val="solid"/>
            <a:miter lim="800000"/>
            <a:headEnd len="sm" w="sm" type="none"/>
            <a:tailEnd len="sm" w="sm" type="none"/>
          </a:ln>
        </p:spPr>
      </p:cxnSp>
      <p:sp>
        <p:nvSpPr>
          <p:cNvPr id="388" name="Google Shape;388;p33"/>
          <p:cNvSpPr txBox="1"/>
          <p:nvPr/>
        </p:nvSpPr>
        <p:spPr>
          <a:xfrm>
            <a:off x="0" y="1594140"/>
            <a:ext cx="9144000" cy="17907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9000"/>
              <a:buFont typeface="Century Gothic"/>
              <a:buNone/>
            </a:pPr>
            <a:r>
              <a:rPr b="0" i="0" lang="en-US" sz="9000" u="none" cap="none" strike="noStrike">
                <a:solidFill>
                  <a:srgbClr val="FFFFFF"/>
                </a:solidFill>
                <a:latin typeface="Century Gothic"/>
                <a:ea typeface="Century Gothic"/>
                <a:cs typeface="Century Gothic"/>
                <a:sym typeface="Century Gothic"/>
              </a:rPr>
              <a:t>3.0</a:t>
            </a:r>
            <a:endParaRPr b="0" i="0" sz="1400" u="none" cap="none" strike="noStrike">
              <a:solidFill>
                <a:srgbClr val="000000"/>
              </a:solidFill>
              <a:latin typeface="Arial"/>
              <a:ea typeface="Arial"/>
              <a:cs typeface="Arial"/>
              <a:sym typeface="Arial"/>
            </a:endParaRPr>
          </a:p>
        </p:txBody>
      </p:sp>
      <p:sp>
        <p:nvSpPr>
          <p:cNvPr id="389" name="Google Shape;389;p33"/>
          <p:cNvSpPr txBox="1"/>
          <p:nvPr/>
        </p:nvSpPr>
        <p:spPr>
          <a:xfrm>
            <a:off x="1077686" y="1760764"/>
            <a:ext cx="18473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4"/>
          <p:cNvSpPr txBox="1"/>
          <p:nvPr>
            <p:ph type="title"/>
          </p:nvPr>
        </p:nvSpPr>
        <p:spPr>
          <a:xfrm>
            <a:off x="211014" y="342227"/>
            <a:ext cx="8642839"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3.2 Complementary mechanisms/channels</a:t>
            </a:r>
            <a:br>
              <a:rPr lang="en-US"/>
            </a:br>
            <a:r>
              <a:rPr b="1" lang="en-US" sz="2000"/>
              <a:t>Strategy uses multiple engagement mechanisms in a complementary way </a:t>
            </a:r>
            <a:br>
              <a:rPr b="1" lang="en-US" sz="2025"/>
            </a:br>
            <a:r>
              <a:rPr b="1" lang="en-US" sz="2000"/>
              <a:t>Q: </a:t>
            </a:r>
            <a:r>
              <a:rPr b="1" i="1" lang="en-US" sz="2000"/>
              <a:t>When designing an intervention, how does your organization use multiple ways to reach and engage with stakeholders?</a:t>
            </a:r>
            <a:endParaRPr/>
          </a:p>
        </p:txBody>
      </p:sp>
      <p:sp>
        <p:nvSpPr>
          <p:cNvPr id="395" name="Google Shape;395;p34"/>
          <p:cNvSpPr txBox="1"/>
          <p:nvPr>
            <p:ph idx="1" type="body"/>
          </p:nvPr>
        </p:nvSpPr>
        <p:spPr>
          <a:xfrm>
            <a:off x="369721" y="6046472"/>
            <a:ext cx="8191961"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396" name="Google Shape;396;p34"/>
          <p:cNvGraphicFramePr/>
          <p:nvPr/>
        </p:nvGraphicFramePr>
        <p:xfrm>
          <a:off x="333287" y="2770171"/>
          <a:ext cx="3000000" cy="3000000"/>
        </p:xfrm>
        <a:graphic>
          <a:graphicData uri="http://schemas.openxmlformats.org/drawingml/2006/table">
            <a:tbl>
              <a:tblPr bandRow="1" firstRow="1">
                <a:noFill/>
                <a:tableStyleId>{DD733DAC-97E0-4569-846B-D90068DA60C9}</a:tableStyleId>
              </a:tblPr>
              <a:tblGrid>
                <a:gridCol w="1478750"/>
                <a:gridCol w="1478750"/>
                <a:gridCol w="1478750"/>
                <a:gridCol w="1478750"/>
                <a:gridCol w="1234125"/>
                <a:gridCol w="1241175"/>
              </a:tblGrid>
              <a:tr h="2743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C00000"/>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C00000"/>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C00000"/>
                    </a:solidFill>
                  </a:tcPr>
                </a:tc>
              </a:tr>
              <a:tr h="2743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C00000"/>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C00000"/>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C00000"/>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C00000"/>
                    </a:solidFill>
                  </a:tcPr>
                </a:tc>
                <a:tc vMerge="1"/>
                <a:tc vMerge="1"/>
              </a:tr>
              <a:tr h="206455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not use more than one mechanism/ channel to engage with stakeholders</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use more than one mechanism/ channel but they work individually and are not coordinated </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use more than one mechanism/ channel but they are not always coordinated</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achieve scale through coordination of mechanisms/ channels to optimize reach, engagement, and program impact among multiple stakeholder groups</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397" name="Google Shape;397;p34"/>
          <p:cNvGraphicFramePr/>
          <p:nvPr/>
        </p:nvGraphicFramePr>
        <p:xfrm>
          <a:off x="333287" y="1569152"/>
          <a:ext cx="3000000" cy="3000000"/>
        </p:xfrm>
        <a:graphic>
          <a:graphicData uri="http://schemas.openxmlformats.org/drawingml/2006/table">
            <a:tbl>
              <a:tblPr bandRow="1" firstRow="1">
                <a:noFill/>
                <a:tableStyleId>{DD733DAC-97E0-4569-846B-D90068DA60C9}</a:tableStyleId>
              </a:tblPr>
              <a:tblGrid>
                <a:gridCol w="8390300"/>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C54953"/>
                    </a:solidFill>
                  </a:tcPr>
                </a:tc>
              </a:tr>
              <a:tr h="3772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Consider how engagement options (e.g., media, ICT, community mobilization, interpersonal communication) are identified and used in your program. Not all channels reach all audiences. Use of multiple channels can help reinforce program effects.</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5"/>
          <p:cNvSpPr txBox="1"/>
          <p:nvPr>
            <p:ph type="title"/>
          </p:nvPr>
        </p:nvSpPr>
        <p:spPr>
          <a:xfrm>
            <a:off x="294291" y="205591"/>
            <a:ext cx="8650012"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3.1.2 Mobile Technology</a:t>
            </a:r>
            <a:br>
              <a:rPr lang="en-US"/>
            </a:br>
            <a:r>
              <a:rPr b="1" i="1" lang="en-US" sz="2200"/>
              <a:t>How do you use/plan to use mobile data collection, automated voice technology or text messaging in public health emergency interventions?</a:t>
            </a:r>
            <a:endParaRPr/>
          </a:p>
        </p:txBody>
      </p:sp>
      <p:sp>
        <p:nvSpPr>
          <p:cNvPr id="403" name="Google Shape;403;p35"/>
          <p:cNvSpPr txBox="1"/>
          <p:nvPr>
            <p:ph idx="1" type="body"/>
          </p:nvPr>
        </p:nvSpPr>
        <p:spPr>
          <a:xfrm>
            <a:off x="377394" y="4593275"/>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404" name="Google Shape;404;p35"/>
          <p:cNvGraphicFramePr/>
          <p:nvPr/>
        </p:nvGraphicFramePr>
        <p:xfrm>
          <a:off x="377394" y="1487182"/>
          <a:ext cx="3000000" cy="3000000"/>
        </p:xfrm>
        <a:graphic>
          <a:graphicData uri="http://schemas.openxmlformats.org/drawingml/2006/table">
            <a:tbl>
              <a:tblPr bandRow="1" firstRow="1">
                <a:noFill/>
                <a:tableStyleId>{DD733DAC-97E0-4569-846B-D90068DA60C9}</a:tableStyleId>
              </a:tblPr>
              <a:tblGrid>
                <a:gridCol w="1427400"/>
                <a:gridCol w="1427400"/>
                <a:gridCol w="1427400"/>
                <a:gridCol w="1427400"/>
                <a:gridCol w="1153675"/>
                <a:gridCol w="1189625"/>
              </a:tblGrid>
              <a:tr h="274325">
                <a:tc gridSpan="4">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C54953"/>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C54953"/>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C54953"/>
                    </a:solidFill>
                  </a:tcPr>
                </a:tc>
              </a:tr>
              <a:tr h="274325">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C5495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C5495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C5495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C54953"/>
                    </a:solidFill>
                  </a:tcPr>
                </a:tc>
                <a:tc vMerge="1"/>
                <a:tc vMerge="1"/>
              </a:tr>
              <a:tr h="227027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do not use or do not plan to use any mobile data collection, automated voice technology or text messaging.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plan to use mobile data collection, automated voice technology or text messaging but are not currently using it.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are currently using at least one form of mobile data collection, automated voice technology or text messaging.</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use multiple mobile data collection, automated voice technology and text messaging for existing interventions.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5000"/>
                        <a:buFont typeface="Arial"/>
                        <a:buNone/>
                      </a:pPr>
                      <a:r>
                        <a:t/>
                      </a:r>
                      <a:endParaRPr b="0" i="0" sz="50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
        <p:nvSpPr>
          <p:cNvPr id="405" name="Google Shape;405;p35"/>
          <p:cNvSpPr txBox="1"/>
          <p:nvPr/>
        </p:nvSpPr>
        <p:spPr>
          <a:xfrm>
            <a:off x="529794" y="4745675"/>
            <a:ext cx="7886700" cy="56943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50"/>
              <a:buFont typeface="Arial"/>
              <a:buNone/>
            </a:pPr>
            <a:r>
              <a:rPr b="0" i="0" lang="en-US" sz="1650" u="none" cap="none" strike="noStrike">
                <a:solidFill>
                  <a:schemeClr val="dk1"/>
                </a:solidFill>
                <a:latin typeface="Calibri"/>
                <a:ea typeface="Calibri"/>
                <a:cs typeface="Calibri"/>
                <a:sym typeface="Calibri"/>
              </a:rPr>
              <a:t>Notes:</a:t>
            </a:r>
            <a:endParaRPr b="1" i="0" sz="165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6"/>
          <p:cNvSpPr txBox="1"/>
          <p:nvPr>
            <p:ph type="title"/>
          </p:nvPr>
        </p:nvSpPr>
        <p:spPr>
          <a:xfrm>
            <a:off x="294291" y="205591"/>
            <a:ext cx="8650012"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3.1.2 Mobile Technology</a:t>
            </a:r>
            <a:br>
              <a:rPr lang="en-US"/>
            </a:br>
            <a:r>
              <a:rPr b="1" i="1" lang="en-US" sz="2200"/>
              <a:t>If you use mobile platforms in emergencies, which elements does [your organization] use in your assessments? </a:t>
            </a:r>
            <a:endParaRPr/>
          </a:p>
        </p:txBody>
      </p:sp>
      <p:sp>
        <p:nvSpPr>
          <p:cNvPr id="411" name="Google Shape;411;p36"/>
          <p:cNvSpPr txBox="1"/>
          <p:nvPr>
            <p:ph idx="1" type="body"/>
          </p:nvPr>
        </p:nvSpPr>
        <p:spPr>
          <a:xfrm>
            <a:off x="377394" y="5211840"/>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412" name="Google Shape;412;p36"/>
          <p:cNvGraphicFramePr/>
          <p:nvPr/>
        </p:nvGraphicFramePr>
        <p:xfrm>
          <a:off x="377394" y="3096731"/>
          <a:ext cx="3000000" cy="3000000"/>
        </p:xfrm>
        <a:graphic>
          <a:graphicData uri="http://schemas.openxmlformats.org/drawingml/2006/table">
            <a:tbl>
              <a:tblPr bandRow="1" firstRow="1">
                <a:noFill/>
                <a:tableStyleId>{DD733DAC-97E0-4569-846B-D90068DA60C9}</a:tableStyleId>
              </a:tblPr>
              <a:tblGrid>
                <a:gridCol w="1427400"/>
                <a:gridCol w="1427400"/>
                <a:gridCol w="1427400"/>
                <a:gridCol w="1427400"/>
                <a:gridCol w="1153675"/>
                <a:gridCol w="1189625"/>
              </a:tblGrid>
              <a:tr h="245525">
                <a:tc gridSpan="4">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C54953"/>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C54953"/>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C54953"/>
                    </a:solidFill>
                  </a:tcPr>
                </a:tc>
              </a:tr>
              <a:tr h="245525">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C5495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C5495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C5495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C54953"/>
                    </a:solidFill>
                  </a:tcPr>
                </a:tc>
                <a:tc vMerge="1"/>
                <a:tc vMerge="1"/>
              </a:tr>
              <a:tr h="138057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do not use the key elements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use a few key elements but cannot clearly articulate them.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use some key elements and can clearly articulate them.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use most or all key elements and can clearly articulate them.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5000"/>
                        <a:buFont typeface="Arial"/>
                        <a:buNone/>
                      </a:pPr>
                      <a:r>
                        <a:t/>
                      </a:r>
                      <a:endParaRPr b="0" i="0" sz="50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413" name="Google Shape;413;p36"/>
          <p:cNvGraphicFramePr/>
          <p:nvPr/>
        </p:nvGraphicFramePr>
        <p:xfrm>
          <a:off x="377394" y="1215253"/>
          <a:ext cx="3000000" cy="3000000"/>
        </p:xfrm>
        <a:graphic>
          <a:graphicData uri="http://schemas.openxmlformats.org/drawingml/2006/table">
            <a:tbl>
              <a:tblPr bandRow="1" firstRow="1">
                <a:noFill/>
                <a:tableStyleId>{DD733DAC-97E0-4569-846B-D90068DA60C9}</a:tableStyleId>
              </a:tblPr>
              <a:tblGrid>
                <a:gridCol w="8317400"/>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C54953"/>
                    </a:solidFill>
                  </a:tcPr>
                </a:tc>
              </a:tr>
              <a:tr h="278125">
                <a:tc>
                  <a:txBody>
                    <a:bodyPr/>
                    <a:lstStyle/>
                    <a:p>
                      <a:pPr indent="-342900" lvl="0" marL="342900" marR="0" rtl="0" algn="l">
                        <a:lnSpc>
                          <a:spcPct val="100000"/>
                        </a:lnSpc>
                        <a:spcBef>
                          <a:spcPts val="0"/>
                        </a:spcBef>
                        <a:spcAft>
                          <a:spcPts val="0"/>
                        </a:spcAft>
                        <a:buClr>
                          <a:schemeClr val="dk1"/>
                        </a:buClr>
                        <a:buSzPts val="1600"/>
                        <a:buFont typeface="Calibri"/>
                        <a:buAutoNum type="arabicPeriod"/>
                      </a:pPr>
                      <a:r>
                        <a:rPr lang="en-US" sz="1600" u="none" cap="none" strike="noStrike">
                          <a:solidFill>
                            <a:schemeClr val="dk1"/>
                          </a:solidFill>
                          <a:latin typeface="Calibri"/>
                          <a:ea typeface="Calibri"/>
                          <a:cs typeface="Calibri"/>
                          <a:sym typeface="Calibri"/>
                        </a:rPr>
                        <a:t>Audiences’ access and ownership</a:t>
                      </a:r>
                      <a:endParaRPr sz="1400" u="none" cap="none" strike="noStrike"/>
                    </a:p>
                    <a:p>
                      <a:pPr indent="-342900" lvl="0" marL="342900" marR="0" rtl="0" algn="l">
                        <a:lnSpc>
                          <a:spcPct val="100000"/>
                        </a:lnSpc>
                        <a:spcBef>
                          <a:spcPts val="0"/>
                        </a:spcBef>
                        <a:spcAft>
                          <a:spcPts val="0"/>
                        </a:spcAft>
                        <a:buClr>
                          <a:schemeClr val="dk1"/>
                        </a:buClr>
                        <a:buSzPts val="1600"/>
                        <a:buFont typeface="Calibri"/>
                        <a:buAutoNum type="arabicPeriod"/>
                      </a:pPr>
                      <a:r>
                        <a:rPr lang="en-US" sz="1600" u="none" cap="none" strike="noStrike">
                          <a:solidFill>
                            <a:schemeClr val="dk1"/>
                          </a:solidFill>
                          <a:latin typeface="Calibri"/>
                          <a:ea typeface="Calibri"/>
                          <a:cs typeface="Calibri"/>
                          <a:sym typeface="Calibri"/>
                        </a:rPr>
                        <a:t>Literacy levels, </a:t>
                      </a:r>
                      <a:endParaRPr sz="1400" u="none" cap="none" strike="noStrike"/>
                    </a:p>
                    <a:p>
                      <a:pPr indent="-342900" lvl="0" marL="342900" marR="0" rtl="0" algn="l">
                        <a:lnSpc>
                          <a:spcPct val="100000"/>
                        </a:lnSpc>
                        <a:spcBef>
                          <a:spcPts val="0"/>
                        </a:spcBef>
                        <a:spcAft>
                          <a:spcPts val="0"/>
                        </a:spcAft>
                        <a:buClr>
                          <a:schemeClr val="dk1"/>
                        </a:buClr>
                        <a:buSzPts val="1600"/>
                        <a:buFont typeface="Calibri"/>
                        <a:buAutoNum type="arabicPeriod"/>
                      </a:pPr>
                      <a:r>
                        <a:rPr lang="en-US" sz="1600" u="none" cap="none" strike="noStrike">
                          <a:solidFill>
                            <a:schemeClr val="dk1"/>
                          </a:solidFill>
                          <a:latin typeface="Calibri"/>
                          <a:ea typeface="Calibri"/>
                          <a:cs typeface="Calibri"/>
                          <a:sym typeface="Calibri"/>
                        </a:rPr>
                        <a:t>Mobile literacy levels</a:t>
                      </a:r>
                      <a:endParaRPr sz="1400" u="none" cap="none" strike="noStrike"/>
                    </a:p>
                    <a:p>
                      <a:pPr indent="-342900" lvl="0" marL="342900" marR="0" rtl="0" algn="l">
                        <a:lnSpc>
                          <a:spcPct val="100000"/>
                        </a:lnSpc>
                        <a:spcBef>
                          <a:spcPts val="0"/>
                        </a:spcBef>
                        <a:spcAft>
                          <a:spcPts val="0"/>
                        </a:spcAft>
                        <a:buClr>
                          <a:schemeClr val="dk1"/>
                        </a:buClr>
                        <a:buSzPts val="1600"/>
                        <a:buFont typeface="Calibri"/>
                        <a:buAutoNum type="arabicPeriod"/>
                      </a:pPr>
                      <a:r>
                        <a:rPr lang="en-US" sz="1600" u="none" cap="none" strike="noStrike">
                          <a:solidFill>
                            <a:schemeClr val="dk1"/>
                          </a:solidFill>
                          <a:latin typeface="Calibri"/>
                          <a:ea typeface="Calibri"/>
                          <a:cs typeface="Calibri"/>
                          <a:sym typeface="Calibri"/>
                        </a:rPr>
                        <a:t>Current practices, </a:t>
                      </a:r>
                      <a:endParaRPr sz="1400" u="none" cap="none" strike="noStrike"/>
                    </a:p>
                    <a:p>
                      <a:pPr indent="-342900" lvl="0" marL="342900" marR="0" rtl="0" algn="l">
                        <a:lnSpc>
                          <a:spcPct val="100000"/>
                        </a:lnSpc>
                        <a:spcBef>
                          <a:spcPts val="0"/>
                        </a:spcBef>
                        <a:spcAft>
                          <a:spcPts val="0"/>
                        </a:spcAft>
                        <a:buClr>
                          <a:schemeClr val="dk1"/>
                        </a:buClr>
                        <a:buSzPts val="1600"/>
                        <a:buFont typeface="Calibri"/>
                        <a:buAutoNum type="arabicPeriod"/>
                      </a:pPr>
                      <a:r>
                        <a:rPr lang="en-US" sz="1600" u="none" cap="none" strike="noStrike">
                          <a:solidFill>
                            <a:schemeClr val="dk1"/>
                          </a:solidFill>
                          <a:latin typeface="Calibri"/>
                          <a:ea typeface="Calibri"/>
                          <a:cs typeface="Calibri"/>
                          <a:sym typeface="Calibri"/>
                        </a:rPr>
                        <a:t>Privacy issues, cost/benefit or user, </a:t>
                      </a:r>
                      <a:endParaRPr sz="1400" u="none" cap="none" strike="noStrike"/>
                    </a:p>
                    <a:p>
                      <a:pPr indent="-342900" lvl="0" marL="342900" marR="0" rtl="0" algn="l">
                        <a:lnSpc>
                          <a:spcPct val="100000"/>
                        </a:lnSpc>
                        <a:spcBef>
                          <a:spcPts val="0"/>
                        </a:spcBef>
                        <a:spcAft>
                          <a:spcPts val="0"/>
                        </a:spcAft>
                        <a:buClr>
                          <a:schemeClr val="dk1"/>
                        </a:buClr>
                        <a:buSzPts val="1600"/>
                        <a:buFont typeface="Calibri"/>
                        <a:buAutoNum type="arabicPeriod"/>
                      </a:pPr>
                      <a:r>
                        <a:rPr lang="en-US" sz="1600" u="none" cap="none" strike="noStrike">
                          <a:solidFill>
                            <a:schemeClr val="dk1"/>
                          </a:solidFill>
                          <a:latin typeface="Calibri"/>
                          <a:ea typeface="Calibri"/>
                          <a:cs typeface="Calibri"/>
                          <a:sym typeface="Calibri"/>
                        </a:rPr>
                        <a:t>User perceptions of mobiles</a:t>
                      </a:r>
                      <a:r>
                        <a:rPr lang="en-US" sz="1600" u="none" cap="none" strike="noStrike"/>
                        <a:t> </a:t>
                      </a:r>
                      <a:endParaRPr sz="1600" u="none" cap="none" strike="noStrike"/>
                    </a:p>
                  </a:txBody>
                  <a:tcPr marT="34300" marB="34300" marR="68575" marL="68575">
                    <a:solidFill>
                      <a:srgbClr val="F2F2F2"/>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7"/>
          <p:cNvSpPr txBox="1"/>
          <p:nvPr>
            <p:ph type="title"/>
          </p:nvPr>
        </p:nvSpPr>
        <p:spPr>
          <a:xfrm>
            <a:off x="294291" y="205591"/>
            <a:ext cx="8650012"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3.1.2 Web-based &amp; Social Media Platforms</a:t>
            </a:r>
            <a:br>
              <a:rPr lang="en-US"/>
            </a:br>
            <a:r>
              <a:rPr b="1" i="1" lang="en-US" sz="2200"/>
              <a:t>How do you integrate the use of Web or social media to inform affected communities or contribute to behavior change strategies?</a:t>
            </a:r>
            <a:endParaRPr/>
          </a:p>
        </p:txBody>
      </p:sp>
      <p:sp>
        <p:nvSpPr>
          <p:cNvPr id="419" name="Google Shape;419;p37"/>
          <p:cNvSpPr txBox="1"/>
          <p:nvPr>
            <p:ph idx="1" type="body"/>
          </p:nvPr>
        </p:nvSpPr>
        <p:spPr>
          <a:xfrm>
            <a:off x="377394" y="4673957"/>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420" name="Google Shape;420;p37"/>
          <p:cNvGraphicFramePr/>
          <p:nvPr/>
        </p:nvGraphicFramePr>
        <p:xfrm>
          <a:off x="377394" y="1376676"/>
          <a:ext cx="3000000" cy="3000000"/>
        </p:xfrm>
        <a:graphic>
          <a:graphicData uri="http://schemas.openxmlformats.org/drawingml/2006/table">
            <a:tbl>
              <a:tblPr bandRow="1" firstRow="1">
                <a:noFill/>
                <a:tableStyleId>{DD733DAC-97E0-4569-846B-D90068DA60C9}</a:tableStyleId>
              </a:tblPr>
              <a:tblGrid>
                <a:gridCol w="1427400"/>
                <a:gridCol w="1427400"/>
                <a:gridCol w="1427400"/>
                <a:gridCol w="1427400"/>
                <a:gridCol w="1153675"/>
                <a:gridCol w="1189625"/>
              </a:tblGrid>
              <a:tr h="245525">
                <a:tc gridSpan="4">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C54953"/>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C54953"/>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C54953"/>
                    </a:solidFill>
                  </a:tcPr>
                </a:tc>
              </a:tr>
              <a:tr h="245525">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C5495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C5495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C5495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C54953"/>
                    </a:solidFill>
                  </a:tcPr>
                </a:tc>
                <a:tc vMerge="1"/>
                <a:tc vMerge="1"/>
              </a:tr>
              <a:tr h="138057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do not use nor do not plan to use the Web or social media tools.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plan to use the Web or social media tools but are not currently using them.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are currently using at least one Web-based or social media tool but it is not linked to an overall strategic communication or behavior change  plan.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use one or more Web-based and/or social media tool aligned with an overall strategic communication plan.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5000"/>
                        <a:buFont typeface="Arial"/>
                        <a:buNone/>
                      </a:pPr>
                      <a:r>
                        <a:t/>
                      </a:r>
                      <a:endParaRPr b="0" i="0" sz="50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alpha val="69019"/>
          </a:schemeClr>
        </a:solidFill>
      </p:bgPr>
    </p:bg>
    <p:spTree>
      <p:nvGrpSpPr>
        <p:cNvPr id="424" name="Shape 424"/>
        <p:cNvGrpSpPr/>
        <p:nvPr/>
      </p:nvGrpSpPr>
      <p:grpSpPr>
        <a:xfrm>
          <a:off x="0" y="0"/>
          <a:ext cx="0" cy="0"/>
          <a:chOff x="0" y="0"/>
          <a:chExt cx="0" cy="0"/>
        </a:xfrm>
      </p:grpSpPr>
      <p:sp>
        <p:nvSpPr>
          <p:cNvPr id="425" name="Google Shape;425;p38"/>
          <p:cNvSpPr/>
          <p:nvPr/>
        </p:nvSpPr>
        <p:spPr>
          <a:xfrm>
            <a:off x="1813893" y="608772"/>
            <a:ext cx="5575852" cy="5575852"/>
          </a:xfrm>
          <a:prstGeom prst="ellipse">
            <a:avLst/>
          </a:prstGeom>
          <a:solidFill>
            <a:schemeClr val="dk1"/>
          </a:solidFill>
          <a:ln cap="flat" cmpd="sng" w="2540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426" name="Google Shape;426;p38"/>
          <p:cNvSpPr txBox="1"/>
          <p:nvPr>
            <p:ph type="ctrTitle"/>
          </p:nvPr>
        </p:nvSpPr>
        <p:spPr>
          <a:xfrm>
            <a:off x="0" y="3809973"/>
            <a:ext cx="9144000" cy="1084756"/>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entury Gothic"/>
              <a:buNone/>
            </a:pPr>
            <a:r>
              <a:rPr lang="en-US" sz="4050">
                <a:solidFill>
                  <a:schemeClr val="lt1"/>
                </a:solidFill>
                <a:latin typeface="Century Gothic"/>
                <a:ea typeface="Century Gothic"/>
                <a:cs typeface="Century Gothic"/>
                <a:sym typeface="Century Gothic"/>
              </a:rPr>
              <a:t>M&amp;E</a:t>
            </a:r>
            <a:br>
              <a:rPr lang="en-US" sz="4050">
                <a:solidFill>
                  <a:schemeClr val="lt1"/>
                </a:solidFill>
                <a:latin typeface="Century Gothic"/>
                <a:ea typeface="Century Gothic"/>
                <a:cs typeface="Century Gothic"/>
                <a:sym typeface="Century Gothic"/>
              </a:rPr>
            </a:br>
            <a:r>
              <a:rPr lang="en-US" sz="4050">
                <a:solidFill>
                  <a:schemeClr val="lt1"/>
                </a:solidFill>
                <a:latin typeface="Century Gothic"/>
                <a:ea typeface="Century Gothic"/>
                <a:cs typeface="Century Gothic"/>
                <a:sym typeface="Century Gothic"/>
              </a:rPr>
              <a:t>Scale-up</a:t>
            </a:r>
            <a:endParaRPr/>
          </a:p>
        </p:txBody>
      </p:sp>
      <p:cxnSp>
        <p:nvCxnSpPr>
          <p:cNvPr id="427" name="Google Shape;427;p38"/>
          <p:cNvCxnSpPr/>
          <p:nvPr/>
        </p:nvCxnSpPr>
        <p:spPr>
          <a:xfrm>
            <a:off x="2062371" y="3400271"/>
            <a:ext cx="5054047" cy="0"/>
          </a:xfrm>
          <a:prstGeom prst="straightConnector1">
            <a:avLst/>
          </a:prstGeom>
          <a:noFill/>
          <a:ln cap="flat" cmpd="sng" w="19050">
            <a:solidFill>
              <a:schemeClr val="lt1"/>
            </a:solidFill>
            <a:prstDash val="solid"/>
            <a:miter lim="800000"/>
            <a:headEnd len="sm" w="sm" type="none"/>
            <a:tailEnd len="sm" w="sm" type="none"/>
          </a:ln>
        </p:spPr>
      </p:cxnSp>
      <p:sp>
        <p:nvSpPr>
          <p:cNvPr id="428" name="Google Shape;428;p38"/>
          <p:cNvSpPr txBox="1"/>
          <p:nvPr/>
        </p:nvSpPr>
        <p:spPr>
          <a:xfrm>
            <a:off x="0" y="1594140"/>
            <a:ext cx="9144000" cy="17907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9000"/>
              <a:buFont typeface="Century Gothic"/>
              <a:buNone/>
            </a:pPr>
            <a:r>
              <a:rPr b="0" i="0" lang="en-US" sz="9000" u="none" cap="none" strike="noStrike">
                <a:solidFill>
                  <a:srgbClr val="FFFFFF"/>
                </a:solidFill>
                <a:latin typeface="Century Gothic"/>
                <a:ea typeface="Century Gothic"/>
                <a:cs typeface="Century Gothic"/>
                <a:sym typeface="Century Gothic"/>
              </a:rPr>
              <a:t>4.0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9"/>
          <p:cNvSpPr txBox="1"/>
          <p:nvPr>
            <p:ph type="title"/>
          </p:nvPr>
        </p:nvSpPr>
        <p:spPr>
          <a:xfrm>
            <a:off x="420413" y="205591"/>
            <a:ext cx="8198069"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4.2 Monitoring</a:t>
            </a:r>
            <a:br>
              <a:rPr lang="en-US"/>
            </a:br>
            <a:r>
              <a:rPr b="1" i="1" lang="en-US" sz="2200"/>
              <a:t>Do you have assigned staff with relevant Social Science-related M&amp;E competencies for emergencies?</a:t>
            </a:r>
            <a:br>
              <a:rPr b="1" i="1" lang="en-US" sz="2200"/>
            </a:br>
            <a:endParaRPr b="1" i="1" sz="2200"/>
          </a:p>
        </p:txBody>
      </p:sp>
      <p:sp>
        <p:nvSpPr>
          <p:cNvPr id="434" name="Google Shape;434;p39"/>
          <p:cNvSpPr txBox="1"/>
          <p:nvPr>
            <p:ph idx="1" type="body"/>
          </p:nvPr>
        </p:nvSpPr>
        <p:spPr>
          <a:xfrm>
            <a:off x="534060" y="6291316"/>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435" name="Google Shape;435;p39"/>
          <p:cNvGraphicFramePr/>
          <p:nvPr/>
        </p:nvGraphicFramePr>
        <p:xfrm>
          <a:off x="496054" y="2371023"/>
          <a:ext cx="3000000" cy="3000000"/>
        </p:xfrm>
        <a:graphic>
          <a:graphicData uri="http://schemas.openxmlformats.org/drawingml/2006/table">
            <a:tbl>
              <a:tblPr bandRow="1" firstRow="1">
                <a:noFill/>
                <a:tableStyleId>{DD733DAC-97E0-4569-846B-D90068DA60C9}</a:tableStyleId>
              </a:tblPr>
              <a:tblGrid>
                <a:gridCol w="1370675"/>
                <a:gridCol w="1370675"/>
                <a:gridCol w="1370675"/>
                <a:gridCol w="1370675"/>
                <a:gridCol w="1256225"/>
                <a:gridCol w="1223825"/>
              </a:tblGrid>
              <a:tr h="274325">
                <a:tc gridSpan="4">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E46915"/>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E46915"/>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E46915"/>
                    </a:solidFill>
                  </a:tcPr>
                </a:tc>
              </a:tr>
              <a:tr h="274325">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E46915"/>
                    </a:solidFill>
                  </a:tcPr>
                </a:tc>
                <a:tc vMerge="1"/>
                <a:tc vMerge="1"/>
              </a:tr>
              <a:tr h="165307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Does not have M&amp;E staff or staff assigned to M&amp;E responsibilities.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M&amp;E staff, but they do not possess relevant competencies for SBC/RCCE in public health emergencies.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M&amp;E staff or staff assigned M&amp;E responsibilities who have the relevant SBC/RCCE competencies, but responsibilities are not clearly assigned.</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M&amp;E staff or staff assigned M&amp;E responsibilities who have the relevant SBC/RCCE competencies and clearly assigned responsibilities.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436" name="Google Shape;436;p39"/>
          <p:cNvGraphicFramePr/>
          <p:nvPr/>
        </p:nvGraphicFramePr>
        <p:xfrm>
          <a:off x="434816" y="1337814"/>
          <a:ext cx="3000000" cy="3000000"/>
        </p:xfrm>
        <a:graphic>
          <a:graphicData uri="http://schemas.openxmlformats.org/drawingml/2006/table">
            <a:tbl>
              <a:tblPr bandRow="1" firstRow="1">
                <a:noFill/>
                <a:tableStyleId>{DD733DAC-97E0-4569-846B-D90068DA60C9}</a:tableStyleId>
              </a:tblPr>
              <a:tblGrid>
                <a:gridCol w="7985950"/>
              </a:tblGrid>
              <a:tr h="278125">
                <a:tc>
                  <a:txBody>
                    <a:bodyPr/>
                    <a:lstStyle/>
                    <a:p>
                      <a:pPr indent="0" lvl="0" marL="0" marR="0" rtl="0" algn="l">
                        <a:lnSpc>
                          <a:spcPct val="100000"/>
                        </a:lnSpc>
                        <a:spcBef>
                          <a:spcPts val="0"/>
                        </a:spcBef>
                        <a:spcAft>
                          <a:spcPts val="0"/>
                        </a:spcAft>
                        <a:buClr>
                          <a:schemeClr val="dk1"/>
                        </a:buClr>
                        <a:buSzPts val="1400"/>
                        <a:buFont typeface="Calibri"/>
                        <a:buNone/>
                      </a:pPr>
                      <a:r>
                        <a:rPr lang="en-US" sz="1400" u="none" cap="none" strike="noStrike"/>
                        <a:t>Response guidelines</a:t>
                      </a:r>
                      <a:endParaRPr sz="1400" u="none" cap="none" strike="noStrike"/>
                    </a:p>
                  </a:txBody>
                  <a:tcPr marT="34300" marB="34300" marR="68575" marL="68575">
                    <a:solidFill>
                      <a:srgbClr val="F4B081"/>
                    </a:solidFill>
                  </a:tcPr>
                </a:tc>
              </a:tr>
              <a:tr h="5315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Relevant competencies include M&amp;E staff with experience in social and behavioral sciences.</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
          <p:cNvSpPr txBox="1"/>
          <p:nvPr>
            <p:ph type="title"/>
          </p:nvPr>
        </p:nvSpPr>
        <p:spPr>
          <a:xfrm>
            <a:off x="628650" y="0"/>
            <a:ext cx="838087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latin typeface="Century Gothic"/>
                <a:ea typeface="Century Gothic"/>
                <a:cs typeface="Century Gothic"/>
                <a:sym typeface="Century Gothic"/>
              </a:rPr>
              <a:t>What are Behavioral Drivers?</a:t>
            </a:r>
            <a:endParaRPr/>
          </a:p>
        </p:txBody>
      </p:sp>
      <p:sp>
        <p:nvSpPr>
          <p:cNvPr id="176" name="Google Shape;176;p4"/>
          <p:cNvSpPr txBox="1"/>
          <p:nvPr>
            <p:ph idx="1" type="body"/>
          </p:nvPr>
        </p:nvSpPr>
        <p:spPr>
          <a:xfrm>
            <a:off x="628650" y="1325563"/>
            <a:ext cx="7886700" cy="5532437"/>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lang="en-US">
                <a:latin typeface="Century Gothic"/>
                <a:ea typeface="Century Gothic"/>
                <a:cs typeface="Century Gothic"/>
                <a:sym typeface="Century Gothic"/>
              </a:rPr>
              <a:t>People generally don’t just consider pros and cons to make a rational decision on the best path of action: providing them with the right information will rarely automatically translate into the ‘’logical choice’’. People are also emotional, influenced by their context, and by those they live and interact with. This is especially so in an emergency context when stress and fear can be high, and people tend to be less receptive to complex messaging. </a:t>
            </a:r>
            <a:endParaRPr/>
          </a:p>
          <a:p>
            <a:pPr indent="0" lvl="0" marL="0" rtl="0" algn="l">
              <a:lnSpc>
                <a:spcPct val="90000"/>
              </a:lnSpc>
              <a:spcBef>
                <a:spcPts val="1000"/>
              </a:spcBef>
              <a:spcAft>
                <a:spcPts val="0"/>
              </a:spcAft>
              <a:buClr>
                <a:schemeClr val="dk1"/>
              </a:buClr>
              <a:buSzPct val="100000"/>
              <a:buNone/>
            </a:pPr>
            <a:r>
              <a:t/>
            </a:r>
            <a:endParaRPr>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ct val="100000"/>
              <a:buNone/>
            </a:pPr>
            <a:r>
              <a:rPr lang="en-US">
                <a:latin typeface="Century Gothic"/>
                <a:ea typeface="Century Gothic"/>
                <a:cs typeface="Century Gothic"/>
                <a:sym typeface="Century Gothic"/>
              </a:rPr>
              <a:t>Behavioral drivers are those multiple factors in our own psychology, socially and in our environment that influence our decisions. This could include anything from personal values, beliefs and self image to peer pressure and family power dynamics to policies and constructs such as racism, gender, and religion, to name just some examples.</a:t>
            </a:r>
            <a:endParaRPr>
              <a:latin typeface="Century Gothic"/>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0"/>
          <p:cNvSpPr txBox="1"/>
          <p:nvPr>
            <p:ph type="title"/>
          </p:nvPr>
        </p:nvSpPr>
        <p:spPr>
          <a:xfrm>
            <a:off x="420413" y="205591"/>
            <a:ext cx="8198069"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4.2 Monitoring</a:t>
            </a:r>
            <a:br>
              <a:rPr lang="en-US"/>
            </a:br>
            <a:r>
              <a:rPr b="1" lang="en-US" sz="2200"/>
              <a:t>Organization has a system for monitoring social science interventions and providing progress reports on implementation </a:t>
            </a:r>
            <a:r>
              <a:rPr b="1" lang="en-US" sz="2000"/>
              <a:t>Q: </a:t>
            </a:r>
            <a:r>
              <a:rPr b="1" i="1" lang="en-US" sz="2000"/>
              <a:t>Does the organization have and implement a process for monitoring implementation and using monitoring information for internal and external program review?</a:t>
            </a:r>
            <a:endParaRPr/>
          </a:p>
        </p:txBody>
      </p:sp>
      <p:sp>
        <p:nvSpPr>
          <p:cNvPr id="442" name="Google Shape;442;p40"/>
          <p:cNvSpPr txBox="1"/>
          <p:nvPr>
            <p:ph idx="1" type="body"/>
          </p:nvPr>
        </p:nvSpPr>
        <p:spPr>
          <a:xfrm>
            <a:off x="534060" y="6291316"/>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443" name="Google Shape;443;p40"/>
          <p:cNvGraphicFramePr/>
          <p:nvPr/>
        </p:nvGraphicFramePr>
        <p:xfrm>
          <a:off x="542129" y="2855117"/>
          <a:ext cx="3000000" cy="3000000"/>
        </p:xfrm>
        <a:graphic>
          <a:graphicData uri="http://schemas.openxmlformats.org/drawingml/2006/table">
            <a:tbl>
              <a:tblPr bandRow="1" firstRow="1">
                <a:noFill/>
                <a:tableStyleId>{DD733DAC-97E0-4569-846B-D90068DA60C9}</a:tableStyleId>
              </a:tblPr>
              <a:tblGrid>
                <a:gridCol w="1370675"/>
                <a:gridCol w="1370675"/>
                <a:gridCol w="1370675"/>
                <a:gridCol w="1370675"/>
                <a:gridCol w="1256225"/>
                <a:gridCol w="1223825"/>
              </a:tblGrid>
              <a:tr h="274325">
                <a:tc gridSpan="4">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E46915"/>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E46915"/>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E46915"/>
                    </a:solidFill>
                  </a:tcPr>
                </a:tc>
              </a:tr>
              <a:tr h="274325">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E46915"/>
                    </a:solidFill>
                  </a:tcPr>
                </a:tc>
                <a:tc vMerge="1"/>
                <a:tc vMerge="1"/>
              </a:tr>
              <a:tr h="165307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organization does not have a program monitoring mechanism in place or perform internal or external program reviews</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organization does not have formal program monitoring mechanisms in place, but does perform occasional of internal and/or external reviews</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organization has internal and external program monitoring mechanisms in place, but findings are not used  to inform program development and implementation </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organization has program monitoring mechanisms in place for both internal and external reviews, and  findings are used to improve program development or implementation</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444" name="Google Shape;444;p40"/>
          <p:cNvGraphicFramePr/>
          <p:nvPr/>
        </p:nvGraphicFramePr>
        <p:xfrm>
          <a:off x="518897" y="1747920"/>
          <a:ext cx="3000000" cy="3000000"/>
        </p:xfrm>
        <a:graphic>
          <a:graphicData uri="http://schemas.openxmlformats.org/drawingml/2006/table">
            <a:tbl>
              <a:tblPr bandRow="1" firstRow="1">
                <a:noFill/>
                <a:tableStyleId>{DD733DAC-97E0-4569-846B-D90068DA60C9}</a:tableStyleId>
              </a:tblPr>
              <a:tblGrid>
                <a:gridCol w="7985950"/>
              </a:tblGrid>
              <a:tr h="278125">
                <a:tc>
                  <a:txBody>
                    <a:bodyPr/>
                    <a:lstStyle/>
                    <a:p>
                      <a:pPr indent="0" lvl="0" marL="0" marR="0" rtl="0" algn="l">
                        <a:lnSpc>
                          <a:spcPct val="100000"/>
                        </a:lnSpc>
                        <a:spcBef>
                          <a:spcPts val="0"/>
                        </a:spcBef>
                        <a:spcAft>
                          <a:spcPts val="0"/>
                        </a:spcAft>
                        <a:buClr>
                          <a:schemeClr val="dk1"/>
                        </a:buClr>
                        <a:buSzPts val="1400"/>
                        <a:buFont typeface="Calibri"/>
                        <a:buNone/>
                      </a:pPr>
                      <a:r>
                        <a:rPr lang="en-US" sz="1400" u="none" cap="none" strike="noStrike"/>
                        <a:t>Response guidelines</a:t>
                      </a:r>
                      <a:endParaRPr sz="1400" u="none" cap="none" strike="noStrike"/>
                    </a:p>
                  </a:txBody>
                  <a:tcPr marT="34300" marB="34300" marR="68575" marL="68575">
                    <a:solidFill>
                      <a:srgbClr val="F4B081"/>
                    </a:solidFill>
                  </a:tcPr>
                </a:tc>
              </a:tr>
              <a:tr h="531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Consider how your organization tracks the implementation process and progress toward program objectives. Internal review means using monitoring data to track and revise activities. External review means using monitoring data to compare program progress against external standards. </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1"/>
          <p:cNvSpPr txBox="1"/>
          <p:nvPr>
            <p:ph type="title"/>
          </p:nvPr>
        </p:nvSpPr>
        <p:spPr>
          <a:xfrm>
            <a:off x="420413" y="205591"/>
            <a:ext cx="8198069"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4.2 Monitoring</a:t>
            </a:r>
            <a:br>
              <a:rPr lang="en-US"/>
            </a:br>
            <a:r>
              <a:rPr b="1" i="1" lang="en-US" sz="2200"/>
              <a:t>Does [the organization] systematically review/adjust key messages and activities to respond to needs identified through monitoring of information?</a:t>
            </a:r>
            <a:br>
              <a:rPr b="1" i="1" lang="en-US" sz="2200"/>
            </a:br>
            <a:endParaRPr b="1" i="1" sz="2200"/>
          </a:p>
        </p:txBody>
      </p:sp>
      <p:sp>
        <p:nvSpPr>
          <p:cNvPr id="450" name="Google Shape;450;p41"/>
          <p:cNvSpPr txBox="1"/>
          <p:nvPr>
            <p:ph idx="1" type="body"/>
          </p:nvPr>
        </p:nvSpPr>
        <p:spPr>
          <a:xfrm>
            <a:off x="534060" y="6291316"/>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451" name="Google Shape;451;p41"/>
          <p:cNvGraphicFramePr/>
          <p:nvPr/>
        </p:nvGraphicFramePr>
        <p:xfrm>
          <a:off x="458048" y="1389388"/>
          <a:ext cx="3000000" cy="3000000"/>
        </p:xfrm>
        <a:graphic>
          <a:graphicData uri="http://schemas.openxmlformats.org/drawingml/2006/table">
            <a:tbl>
              <a:tblPr bandRow="1" firstRow="1">
                <a:noFill/>
                <a:tableStyleId>{DD733DAC-97E0-4569-846B-D90068DA60C9}</a:tableStyleId>
              </a:tblPr>
              <a:tblGrid>
                <a:gridCol w="1370675"/>
                <a:gridCol w="1370675"/>
                <a:gridCol w="1370675"/>
                <a:gridCol w="1370675"/>
                <a:gridCol w="1256225"/>
                <a:gridCol w="1223825"/>
              </a:tblGrid>
              <a:tr h="274325">
                <a:tc gridSpan="4">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E46915"/>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E46915"/>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E46915"/>
                    </a:solidFill>
                  </a:tcPr>
                </a:tc>
              </a:tr>
              <a:tr h="274325">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E46915"/>
                    </a:solidFill>
                  </a:tcPr>
                </a:tc>
                <a:tc vMerge="1"/>
                <a:tc vMerge="1"/>
              </a:tr>
              <a:tr h="165307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Does not systematically analyze social science data on activities in emergencies.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Systematically analyzes M&amp;E data on risk communication and community engagement activities in emergencies but doesn’t adjust activities or programs to respond to identified needs.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Systematically analyzes M&amp;E data on risk communication and community engagement activities in emergencies, adjusts activities or programs to respond to identified needs, but doesn’t share findings with other stakeholders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Systematically analyzes M&amp;E data on risk communication and community engagement activities in emergencies, adjusts activities or programs to respond to identified needs, and sometimes shares findings with other stakeholders.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2"/>
          <p:cNvSpPr txBox="1"/>
          <p:nvPr>
            <p:ph type="title"/>
          </p:nvPr>
        </p:nvSpPr>
        <p:spPr>
          <a:xfrm>
            <a:off x="420413" y="205591"/>
            <a:ext cx="8198069"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4.2 Data Collection</a:t>
            </a:r>
            <a:br>
              <a:rPr lang="en-US"/>
            </a:br>
            <a:r>
              <a:rPr b="1" i="1" lang="en-US" sz="2200"/>
              <a:t>Does [the organization] have access to and ability to use mobile technologies for rapid data collection and monitoring of activities?</a:t>
            </a:r>
            <a:br>
              <a:rPr b="1" i="1" lang="en-US" sz="2200"/>
            </a:br>
            <a:endParaRPr b="1" i="1" sz="2200"/>
          </a:p>
        </p:txBody>
      </p:sp>
      <p:sp>
        <p:nvSpPr>
          <p:cNvPr id="457" name="Google Shape;457;p42"/>
          <p:cNvSpPr txBox="1"/>
          <p:nvPr>
            <p:ph idx="1" type="body"/>
          </p:nvPr>
        </p:nvSpPr>
        <p:spPr>
          <a:xfrm>
            <a:off x="534060" y="6291316"/>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458" name="Google Shape;458;p42"/>
          <p:cNvGraphicFramePr/>
          <p:nvPr/>
        </p:nvGraphicFramePr>
        <p:xfrm>
          <a:off x="458048" y="1389388"/>
          <a:ext cx="3000000" cy="3000000"/>
        </p:xfrm>
        <a:graphic>
          <a:graphicData uri="http://schemas.openxmlformats.org/drawingml/2006/table">
            <a:tbl>
              <a:tblPr bandRow="1" firstRow="1">
                <a:noFill/>
                <a:tableStyleId>{DD733DAC-97E0-4569-846B-D90068DA60C9}</a:tableStyleId>
              </a:tblPr>
              <a:tblGrid>
                <a:gridCol w="1370675"/>
                <a:gridCol w="1370675"/>
                <a:gridCol w="1370675"/>
                <a:gridCol w="1370675"/>
                <a:gridCol w="1256225"/>
                <a:gridCol w="1223825"/>
              </a:tblGrid>
              <a:tr h="274325">
                <a:tc gridSpan="4">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E46915"/>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E46915"/>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E46915"/>
                    </a:solidFill>
                  </a:tcPr>
                </a:tc>
              </a:tr>
              <a:tr h="274325">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E46915"/>
                    </a:solidFill>
                  </a:tcPr>
                </a:tc>
                <a:tc vMerge="1"/>
                <a:tc vMerge="1"/>
              </a:tr>
              <a:tr h="165307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Does not use or have access to mobile technologies for rapid data collection and monitoring of activities.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Is in the process of establishing mobile technologies for rapid data collection and monitoring of activities.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access to mobile technologies for rapid data collection and monitoring of activities but data are not routinely analyzed.</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Has access to mobile technologies for rapid data collection and monitoring of activities, and data are routinely analyzed.</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3"/>
          <p:cNvSpPr txBox="1"/>
          <p:nvPr>
            <p:ph type="title"/>
          </p:nvPr>
        </p:nvSpPr>
        <p:spPr>
          <a:xfrm>
            <a:off x="420413" y="205591"/>
            <a:ext cx="8198069"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4.2 Data Collection</a:t>
            </a:r>
            <a:br>
              <a:rPr lang="en-US"/>
            </a:br>
            <a:r>
              <a:rPr b="1" i="1" lang="en-US" sz="2200"/>
              <a:t>Are there systems in place to track if and how interventions are reaching marginalized and vulnerable populations?</a:t>
            </a:r>
            <a:br>
              <a:rPr b="1" i="1" lang="en-US" sz="2200"/>
            </a:br>
            <a:br>
              <a:rPr b="1" i="1" lang="en-US" sz="2200"/>
            </a:br>
            <a:endParaRPr b="1" i="1" sz="2200"/>
          </a:p>
        </p:txBody>
      </p:sp>
      <p:sp>
        <p:nvSpPr>
          <p:cNvPr id="464" name="Google Shape;464;p43"/>
          <p:cNvSpPr txBox="1"/>
          <p:nvPr>
            <p:ph idx="1" type="body"/>
          </p:nvPr>
        </p:nvSpPr>
        <p:spPr>
          <a:xfrm>
            <a:off x="534060" y="6291316"/>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465" name="Google Shape;465;p43"/>
          <p:cNvGraphicFramePr/>
          <p:nvPr/>
        </p:nvGraphicFramePr>
        <p:xfrm>
          <a:off x="458048" y="1389388"/>
          <a:ext cx="3000000" cy="3000000"/>
        </p:xfrm>
        <a:graphic>
          <a:graphicData uri="http://schemas.openxmlformats.org/drawingml/2006/table">
            <a:tbl>
              <a:tblPr bandRow="1" firstRow="1">
                <a:noFill/>
                <a:tableStyleId>{DD733DAC-97E0-4569-846B-D90068DA60C9}</a:tableStyleId>
              </a:tblPr>
              <a:tblGrid>
                <a:gridCol w="1370675"/>
                <a:gridCol w="1370675"/>
                <a:gridCol w="1370675"/>
                <a:gridCol w="1370675"/>
                <a:gridCol w="1256225"/>
                <a:gridCol w="1223825"/>
              </a:tblGrid>
              <a:tr h="274325">
                <a:tc gridSpan="4">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E46915"/>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E46915"/>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E46915"/>
                    </a:solidFill>
                  </a:tcPr>
                </a:tc>
              </a:tr>
              <a:tr h="274325">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E46915"/>
                    </a:solidFill>
                  </a:tcPr>
                </a:tc>
                <a:tc vMerge="1"/>
                <a:tc vMerge="1"/>
              </a:tr>
              <a:tr h="165307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No system in place to track if and how interventions are reaching marginalized and vulnerable populations.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In the process of establishing systems to track if and how interventions are reaching marginalized and vulnerable populations.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Systems to track if and how interventions are reaching marginalized and vulnerable populations are in place but are not used.</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Systems to track if and how interventions are reaching marginalized and vulnerable populations are in place but are not fully used.</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4"/>
          <p:cNvSpPr txBox="1"/>
          <p:nvPr>
            <p:ph type="title"/>
          </p:nvPr>
        </p:nvSpPr>
        <p:spPr>
          <a:xfrm>
            <a:off x="420413" y="205591"/>
            <a:ext cx="8198069"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4.2 Data Analysis - Gender</a:t>
            </a:r>
            <a:br>
              <a:rPr lang="en-US"/>
            </a:br>
            <a:r>
              <a:rPr b="1" i="1" lang="en-US" sz="2200"/>
              <a:t>When analyzing behavioral data, how does [your organization] include gender?</a:t>
            </a:r>
            <a:br>
              <a:rPr b="1" i="1" lang="en-US" sz="2200"/>
            </a:br>
            <a:br>
              <a:rPr b="1" i="1" lang="en-US" sz="2200"/>
            </a:br>
            <a:br>
              <a:rPr b="1" i="1" lang="en-US" sz="2200"/>
            </a:br>
            <a:endParaRPr b="1" i="1" sz="2200"/>
          </a:p>
        </p:txBody>
      </p:sp>
      <p:sp>
        <p:nvSpPr>
          <p:cNvPr id="471" name="Google Shape;471;p44"/>
          <p:cNvSpPr txBox="1"/>
          <p:nvPr>
            <p:ph idx="1" type="body"/>
          </p:nvPr>
        </p:nvSpPr>
        <p:spPr>
          <a:xfrm>
            <a:off x="534060" y="6291316"/>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472" name="Google Shape;472;p44"/>
          <p:cNvGraphicFramePr/>
          <p:nvPr/>
        </p:nvGraphicFramePr>
        <p:xfrm>
          <a:off x="458048" y="1389388"/>
          <a:ext cx="3000000" cy="3000000"/>
        </p:xfrm>
        <a:graphic>
          <a:graphicData uri="http://schemas.openxmlformats.org/drawingml/2006/table">
            <a:tbl>
              <a:tblPr bandRow="1" firstRow="1">
                <a:noFill/>
                <a:tableStyleId>{DD733DAC-97E0-4569-846B-D90068DA60C9}</a:tableStyleId>
              </a:tblPr>
              <a:tblGrid>
                <a:gridCol w="1370675"/>
                <a:gridCol w="1370675"/>
                <a:gridCol w="1370675"/>
                <a:gridCol w="1370675"/>
                <a:gridCol w="1256225"/>
                <a:gridCol w="1223825"/>
              </a:tblGrid>
              <a:tr h="274325">
                <a:tc gridSpan="4">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E46915"/>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E46915"/>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E46915"/>
                    </a:solidFill>
                  </a:tcPr>
                </a:tc>
              </a:tr>
              <a:tr h="274325">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E46915"/>
                    </a:solidFill>
                  </a:tcPr>
                </a:tc>
                <a:tc vMerge="1"/>
                <a:tc vMerge="1"/>
              </a:tr>
              <a:tr h="165307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do not consider a gender lens when analyzing data.</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disaggregate data based on sex.</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conduct analysis based on gender.</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Calibri"/>
                          <a:ea typeface="Calibri"/>
                          <a:cs typeface="Calibri"/>
                          <a:sym typeface="Calibri"/>
                        </a:rPr>
                        <a:t>We conduct an analysis based on gender and re-examine programs to make changes.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5"/>
          <p:cNvSpPr txBox="1"/>
          <p:nvPr>
            <p:ph type="title"/>
          </p:nvPr>
        </p:nvSpPr>
        <p:spPr>
          <a:xfrm>
            <a:off x="628650" y="310695"/>
            <a:ext cx="7886700"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4.3 Training</a:t>
            </a:r>
            <a:br>
              <a:rPr lang="en-US"/>
            </a:br>
            <a:r>
              <a:rPr b="1" lang="en-US" sz="2200"/>
              <a:t>Organization follows specific steps when planning and implementing training of staff and partners</a:t>
            </a:r>
            <a:br>
              <a:rPr lang="en-US"/>
            </a:br>
            <a:r>
              <a:rPr b="1" lang="en-US" sz="2000"/>
              <a:t>Q: </a:t>
            </a:r>
            <a:r>
              <a:rPr b="1" i="1" lang="en-US" sz="2000"/>
              <a:t>If your organization trains others, which key elements of training does your organization use?</a:t>
            </a:r>
            <a:endParaRPr/>
          </a:p>
        </p:txBody>
      </p:sp>
      <p:sp>
        <p:nvSpPr>
          <p:cNvPr id="478" name="Google Shape;478;p45"/>
          <p:cNvSpPr txBox="1"/>
          <p:nvPr>
            <p:ph idx="1" type="body"/>
          </p:nvPr>
        </p:nvSpPr>
        <p:spPr>
          <a:xfrm>
            <a:off x="628650" y="5611502"/>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rPr lang="en-US" sz="1600"/>
              <a:t>Notes:</a:t>
            </a:r>
            <a:endParaRPr b="1" sz="1600"/>
          </a:p>
        </p:txBody>
      </p:sp>
      <p:graphicFrame>
        <p:nvGraphicFramePr>
          <p:cNvPr id="479" name="Google Shape;479;p45"/>
          <p:cNvGraphicFramePr/>
          <p:nvPr/>
        </p:nvGraphicFramePr>
        <p:xfrm>
          <a:off x="628650" y="3706667"/>
          <a:ext cx="3000000" cy="3000000"/>
        </p:xfrm>
        <a:graphic>
          <a:graphicData uri="http://schemas.openxmlformats.org/drawingml/2006/table">
            <a:tbl>
              <a:tblPr bandRow="1" firstRow="1">
                <a:noFill/>
                <a:tableStyleId>{DD733DAC-97E0-4569-846B-D90068DA60C9}</a:tableStyleId>
              </a:tblPr>
              <a:tblGrid>
                <a:gridCol w="1366125"/>
                <a:gridCol w="1366125"/>
                <a:gridCol w="1366125"/>
                <a:gridCol w="1366125"/>
                <a:gridCol w="1230600"/>
                <a:gridCol w="1191600"/>
              </a:tblGrid>
              <a:tr h="2743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E46915"/>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E46915"/>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E46915"/>
                    </a:solidFill>
                  </a:tcPr>
                </a:tc>
              </a:tr>
              <a:tr h="2743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E46915"/>
                    </a:solidFill>
                  </a:tcPr>
                </a:tc>
                <a:tc vMerge="1"/>
                <a:tc vMerge="1"/>
              </a:tr>
              <a:tr h="83010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not use any of the key elements</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use 1-2 of the key elements but cannot clearly describe them</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use 3-4 of the key elements and can clearly describe them</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use all 5 of the key elements and can clearly describe them</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480" name="Google Shape;480;p45"/>
          <p:cNvGraphicFramePr/>
          <p:nvPr/>
        </p:nvGraphicFramePr>
        <p:xfrm>
          <a:off x="645017" y="1825371"/>
          <a:ext cx="3000000" cy="3000000"/>
        </p:xfrm>
        <a:graphic>
          <a:graphicData uri="http://schemas.openxmlformats.org/drawingml/2006/table">
            <a:tbl>
              <a:tblPr bandRow="1" firstRow="1">
                <a:noFill/>
                <a:tableStyleId>{DD733DAC-97E0-4569-846B-D90068DA60C9}</a:tableStyleId>
              </a:tblPr>
              <a:tblGrid>
                <a:gridCol w="7870325"/>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F4B081"/>
                    </a:solidFill>
                  </a:tcPr>
                </a:tc>
              </a:tr>
              <a:tr h="8401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 Establish training session objectives that are SMART.</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2. Include relevant stakeholders.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3. Use a participatory process.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4. Use adult learning methodologies.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5.Evaluate the training (for example, using Kirkpatrick's four levels of evaluation - reaction , learning, behavior and results).</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46"/>
          <p:cNvSpPr txBox="1"/>
          <p:nvPr>
            <p:ph type="title"/>
          </p:nvPr>
        </p:nvSpPr>
        <p:spPr>
          <a:xfrm>
            <a:off x="420414" y="226611"/>
            <a:ext cx="8544910"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4.4.1 Data utilization (key indicators)</a:t>
            </a:r>
            <a:br>
              <a:rPr lang="en-US"/>
            </a:br>
            <a:r>
              <a:rPr b="1" lang="en-US" sz="2200"/>
              <a:t>Organization analyzes data about key indicators to inform programmatic decisions</a:t>
            </a:r>
            <a:br>
              <a:rPr lang="en-US" sz="2200"/>
            </a:br>
            <a:r>
              <a:rPr b="1" lang="en-US" sz="2000"/>
              <a:t>Q: </a:t>
            </a:r>
            <a:r>
              <a:rPr b="1" i="1" lang="en-US" sz="2000"/>
              <a:t>How does your organization use indicator data?</a:t>
            </a:r>
            <a:endParaRPr/>
          </a:p>
        </p:txBody>
      </p:sp>
      <p:sp>
        <p:nvSpPr>
          <p:cNvPr id="486" name="Google Shape;486;p46"/>
          <p:cNvSpPr txBox="1"/>
          <p:nvPr>
            <p:ph idx="1" type="body"/>
          </p:nvPr>
        </p:nvSpPr>
        <p:spPr>
          <a:xfrm>
            <a:off x="555080" y="4569479"/>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487" name="Google Shape;487;p46"/>
          <p:cNvGraphicFramePr/>
          <p:nvPr/>
        </p:nvGraphicFramePr>
        <p:xfrm>
          <a:off x="555081" y="2679614"/>
          <a:ext cx="3000000" cy="3000000"/>
        </p:xfrm>
        <a:graphic>
          <a:graphicData uri="http://schemas.openxmlformats.org/drawingml/2006/table">
            <a:tbl>
              <a:tblPr bandRow="1" firstRow="1">
                <a:noFill/>
                <a:tableStyleId>{DD733DAC-97E0-4569-846B-D90068DA60C9}</a:tableStyleId>
              </a:tblPr>
              <a:tblGrid>
                <a:gridCol w="1356750"/>
                <a:gridCol w="1356750"/>
                <a:gridCol w="1356750"/>
                <a:gridCol w="1356750"/>
                <a:gridCol w="1204950"/>
                <a:gridCol w="1254775"/>
              </a:tblGrid>
              <a:tr h="2743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E46915"/>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E46915"/>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E46915"/>
                    </a:solidFill>
                  </a:tcPr>
                </a:tc>
              </a:tr>
              <a:tr h="2743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E46915"/>
                    </a:solidFill>
                  </a:tcPr>
                </a:tc>
                <a:tc vMerge="1"/>
                <a:tc vMerge="1"/>
              </a:tr>
              <a:tr h="103585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not use indicator data to inform programmatic decisions</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one of these things with indicator data</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2-3 of these things with indicator data</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all four of these things with indicator data</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488" name="Google Shape;488;p46"/>
          <p:cNvGraphicFramePr/>
          <p:nvPr/>
        </p:nvGraphicFramePr>
        <p:xfrm>
          <a:off x="539916" y="1224275"/>
          <a:ext cx="3000000" cy="3000000"/>
        </p:xfrm>
        <a:graphic>
          <a:graphicData uri="http://schemas.openxmlformats.org/drawingml/2006/table">
            <a:tbl>
              <a:tblPr bandRow="1" firstRow="1">
                <a:noFill/>
                <a:tableStyleId>{DD733DAC-97E0-4569-846B-D90068DA60C9}</a:tableStyleId>
              </a:tblPr>
              <a:tblGrid>
                <a:gridCol w="7870325"/>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F4B081"/>
                    </a:solidFill>
                  </a:tcPr>
                </a:tc>
              </a:tr>
              <a:tr h="6858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 Key indicators are linked to each strategic objective.</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2. Changes (or lack of changes) in key indicators are used to inform workplans.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3. Indicator data is used to set benchmarks and targets.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4. Indicator data is used to assess progress toward benchmarks and targets.</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7"/>
          <p:cNvSpPr txBox="1"/>
          <p:nvPr>
            <p:ph type="title"/>
          </p:nvPr>
        </p:nvSpPr>
        <p:spPr>
          <a:xfrm>
            <a:off x="628650" y="300185"/>
            <a:ext cx="7886700" cy="10096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entury Gothic"/>
              <a:buNone/>
            </a:pPr>
            <a:r>
              <a:rPr lang="en-US" sz="3000">
                <a:solidFill>
                  <a:srgbClr val="002060"/>
                </a:solidFill>
                <a:latin typeface="Century Gothic"/>
                <a:ea typeface="Century Gothic"/>
                <a:cs typeface="Century Gothic"/>
                <a:sym typeface="Century Gothic"/>
              </a:rPr>
              <a:t>4.4.2 Data utilization (coordinated analysis)</a:t>
            </a:r>
            <a:br>
              <a:rPr lang="en-US"/>
            </a:br>
            <a:r>
              <a:rPr b="1" lang="en-US" sz="2200"/>
              <a:t>Organization analyzes data about key indicators together with stakeholders and partners</a:t>
            </a:r>
            <a:br>
              <a:rPr lang="en-US"/>
            </a:br>
            <a:r>
              <a:rPr b="1" lang="en-US" sz="2000"/>
              <a:t>Q: </a:t>
            </a:r>
            <a:r>
              <a:rPr b="1" i="1" lang="en-US" sz="2000"/>
              <a:t>How does your organization engage with partners and stakeholders to review data and analyze results?</a:t>
            </a:r>
            <a:endParaRPr/>
          </a:p>
        </p:txBody>
      </p:sp>
      <p:sp>
        <p:nvSpPr>
          <p:cNvPr id="494" name="Google Shape;494;p47"/>
          <p:cNvSpPr txBox="1"/>
          <p:nvPr>
            <p:ph idx="1" type="body"/>
          </p:nvPr>
        </p:nvSpPr>
        <p:spPr>
          <a:xfrm>
            <a:off x="628650" y="6403413"/>
            <a:ext cx="7886700" cy="569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US" sz="1650"/>
              <a:t>Notes:</a:t>
            </a:r>
            <a:endParaRPr b="1" sz="1650"/>
          </a:p>
        </p:txBody>
      </p:sp>
      <p:graphicFrame>
        <p:nvGraphicFramePr>
          <p:cNvPr id="495" name="Google Shape;495;p47"/>
          <p:cNvGraphicFramePr/>
          <p:nvPr/>
        </p:nvGraphicFramePr>
        <p:xfrm>
          <a:off x="628650" y="2562120"/>
          <a:ext cx="3000000" cy="3000000"/>
        </p:xfrm>
        <a:graphic>
          <a:graphicData uri="http://schemas.openxmlformats.org/drawingml/2006/table">
            <a:tbl>
              <a:tblPr bandRow="1" firstRow="1">
                <a:noFill/>
                <a:tableStyleId>{DD733DAC-97E0-4569-846B-D90068DA60C9}</a:tableStyleId>
              </a:tblPr>
              <a:tblGrid>
                <a:gridCol w="1349025"/>
                <a:gridCol w="1349025"/>
                <a:gridCol w="1349025"/>
                <a:gridCol w="1349025"/>
                <a:gridCol w="1264775"/>
                <a:gridCol w="1225800"/>
              </a:tblGrid>
              <a:tr h="274325">
                <a:tc gridSpan="4">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Level of Capacity</a:t>
                      </a:r>
                      <a:endParaRPr sz="1400" u="none" cap="none" strike="noStrike"/>
                    </a:p>
                  </a:txBody>
                  <a:tcPr marT="34300" marB="34300" marR="68575" marL="68575" anchor="ctr">
                    <a:solidFill>
                      <a:srgbClr val="E46915"/>
                    </a:solidFill>
                  </a:tcPr>
                </a:tc>
                <a:tc hMerge="1"/>
                <a:tc hMerge="1"/>
                <a:tc hMerge="1"/>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Individual Score</a:t>
                      </a:r>
                      <a:endParaRPr sz="1400" u="none" cap="none" strike="noStrike"/>
                    </a:p>
                  </a:txBody>
                  <a:tcPr marT="34300" marB="34300" marR="68575" marL="68575" anchor="ctr">
                    <a:solidFill>
                      <a:srgbClr val="E46915"/>
                    </a:solidFill>
                  </a:tcPr>
                </a:tc>
                <a:tc rowSpan="2">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latin typeface="Century Gothic"/>
                          <a:ea typeface="Century Gothic"/>
                          <a:cs typeface="Century Gothic"/>
                          <a:sym typeface="Century Gothic"/>
                        </a:rPr>
                        <a:t>Consensus Score</a:t>
                      </a:r>
                      <a:endParaRPr sz="1400" u="none" cap="none" strike="noStrike"/>
                    </a:p>
                  </a:txBody>
                  <a:tcPr marT="34300" marB="34300" marR="68575" marL="68575" anchor="ctr">
                    <a:solidFill>
                      <a:srgbClr val="E46915"/>
                    </a:solidFill>
                  </a:tcPr>
                </a:tc>
              </a:tr>
              <a:tr h="27432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1</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2</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3</a:t>
                      </a:r>
                      <a:endParaRPr sz="1400" u="none" cap="none" strike="noStrike"/>
                    </a:p>
                  </a:txBody>
                  <a:tcPr marT="34300" marB="34300" marR="68575" marL="68575" anchor="ctr">
                    <a:solidFill>
                      <a:srgbClr val="E46915"/>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Calibri"/>
                          <a:ea typeface="Calibri"/>
                          <a:cs typeface="Calibri"/>
                          <a:sym typeface="Calibri"/>
                        </a:rPr>
                        <a:t>4</a:t>
                      </a:r>
                      <a:endParaRPr sz="1400" u="none" cap="none" strike="noStrike"/>
                    </a:p>
                  </a:txBody>
                  <a:tcPr marT="34300" marB="34300" marR="68575" marL="68575" anchor="ctr">
                    <a:solidFill>
                      <a:srgbClr val="E46915"/>
                    </a:solidFill>
                  </a:tcPr>
                </a:tc>
                <a:tc vMerge="1"/>
                <a:tc vMerge="1"/>
              </a:tr>
              <a:tr h="185880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do not review data and analyze results </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review data and analyze results based on internal/ institutional understanding of the program</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review data and analyze results with some of the key stakeholders based on informal conversations and meetings</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 review data and analyze results with a group of program partners, decision-makers, stakeholders, and technical experts.</a:t>
                      </a:r>
                      <a:endParaRPr sz="1400" u="none" cap="none" strike="noStrike"/>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All stakeholders are involved</a:t>
                      </a:r>
                      <a:endParaRPr sz="1400" u="none" cap="none" strike="noStrike"/>
                    </a:p>
                  </a:txBody>
                  <a:tcPr marT="7150" marB="0" marR="7150" marL="7150">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Calibri"/>
                          <a:ea typeface="Calibri"/>
                          <a:cs typeface="Calibri"/>
                          <a:sym typeface="Calibri"/>
                        </a:rPr>
                        <a:t> </a:t>
                      </a:r>
                      <a:endParaRPr sz="1400" u="none" cap="none" strike="noStrike"/>
                    </a:p>
                  </a:txBody>
                  <a:tcPr marT="4775" marB="0" marR="4775" marL="4775" anchor="ctr">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txBody>
                  <a:tcPr marT="4775" marB="0" marR="4775" marL="4775" anchor="ctr">
                    <a:solidFill>
                      <a:schemeClr val="lt2"/>
                    </a:solidFill>
                  </a:tcPr>
                </a:tc>
              </a:tr>
            </a:tbl>
          </a:graphicData>
        </a:graphic>
      </p:graphicFrame>
      <p:graphicFrame>
        <p:nvGraphicFramePr>
          <p:cNvPr id="496" name="Google Shape;496;p47"/>
          <p:cNvGraphicFramePr/>
          <p:nvPr/>
        </p:nvGraphicFramePr>
        <p:xfrm>
          <a:off x="645017" y="1836706"/>
          <a:ext cx="3000000" cy="3000000"/>
        </p:xfrm>
        <a:graphic>
          <a:graphicData uri="http://schemas.openxmlformats.org/drawingml/2006/table">
            <a:tbl>
              <a:tblPr bandRow="1" firstRow="1">
                <a:noFill/>
                <a:tableStyleId>{DD733DAC-97E0-4569-846B-D90068DA60C9}</a:tableStyleId>
              </a:tblPr>
              <a:tblGrid>
                <a:gridCol w="7870325"/>
              </a:tblGrid>
              <a:tr h="2781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Response guidelines</a:t>
                      </a:r>
                      <a:endParaRPr sz="1400" u="none" cap="none" strike="noStrike"/>
                    </a:p>
                  </a:txBody>
                  <a:tcPr marT="34300" marB="34300" marR="68575" marL="68575">
                    <a:solidFill>
                      <a:srgbClr val="F4B081"/>
                    </a:solidFill>
                  </a:tcPr>
                </a:tc>
              </a:tr>
              <a:tr h="2781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Consider how you involve other stakeholders and partners in analysis of program data.</a:t>
                      </a:r>
                      <a:endParaRPr sz="1400" u="none" cap="none" strike="noStrike"/>
                    </a:p>
                  </a:txBody>
                  <a:tcPr marT="34300" marB="34300" marR="68575" marL="68575">
                    <a:solidFill>
                      <a:srgbClr val="F2F2F2"/>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alpha val="69019"/>
          </a:srgbClr>
        </a:solidFill>
      </p:bgPr>
    </p:bg>
    <p:spTree>
      <p:nvGrpSpPr>
        <p:cNvPr id="500" name="Shape 500"/>
        <p:cNvGrpSpPr/>
        <p:nvPr/>
      </p:nvGrpSpPr>
      <p:grpSpPr>
        <a:xfrm>
          <a:off x="0" y="0"/>
          <a:ext cx="0" cy="0"/>
          <a:chOff x="0" y="0"/>
          <a:chExt cx="0" cy="0"/>
        </a:xfrm>
      </p:grpSpPr>
      <p:sp>
        <p:nvSpPr>
          <p:cNvPr id="501" name="Google Shape;501;p48"/>
          <p:cNvSpPr/>
          <p:nvPr/>
        </p:nvSpPr>
        <p:spPr>
          <a:xfrm>
            <a:off x="1813893" y="608772"/>
            <a:ext cx="5575852" cy="5575852"/>
          </a:xfrm>
          <a:prstGeom prst="ellipse">
            <a:avLst/>
          </a:prstGeom>
          <a:solidFill>
            <a:schemeClr val="dk1"/>
          </a:solidFill>
          <a:ln cap="flat" cmpd="sng" w="254000">
            <a:solidFill>
              <a:srgbClr val="521B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502" name="Google Shape;502;p48"/>
          <p:cNvSpPr txBox="1"/>
          <p:nvPr>
            <p:ph type="ctrTitle"/>
          </p:nvPr>
        </p:nvSpPr>
        <p:spPr>
          <a:xfrm>
            <a:off x="0" y="1539998"/>
            <a:ext cx="9144000" cy="179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7200"/>
              <a:buFont typeface="Century Gothic"/>
              <a:buNone/>
            </a:pPr>
            <a:r>
              <a:rPr lang="en-US" sz="7200">
                <a:solidFill>
                  <a:schemeClr val="lt1"/>
                </a:solidFill>
                <a:latin typeface="Century Gothic"/>
                <a:ea typeface="Century Gothic"/>
                <a:cs typeface="Century Gothic"/>
                <a:sym typeface="Century Gothic"/>
              </a:rPr>
              <a:t>Summary</a:t>
            </a:r>
            <a:endParaRPr/>
          </a:p>
        </p:txBody>
      </p:sp>
      <p:cxnSp>
        <p:nvCxnSpPr>
          <p:cNvPr id="503" name="Google Shape;503;p48"/>
          <p:cNvCxnSpPr/>
          <p:nvPr/>
        </p:nvCxnSpPr>
        <p:spPr>
          <a:xfrm>
            <a:off x="2062371" y="3400271"/>
            <a:ext cx="5054047" cy="0"/>
          </a:xfrm>
          <a:prstGeom prst="straightConnector1">
            <a:avLst/>
          </a:prstGeom>
          <a:noFill/>
          <a:ln cap="flat" cmpd="sng" w="19050">
            <a:solidFill>
              <a:schemeClr val="lt1"/>
            </a:solidFill>
            <a:prstDash val="solid"/>
            <a:miter lim="800000"/>
            <a:headEnd len="sm" w="sm" type="none"/>
            <a:tailEnd len="sm" w="sm" type="none"/>
          </a:ln>
        </p:spPr>
      </p:cxnSp>
      <p:sp>
        <p:nvSpPr>
          <p:cNvPr id="504" name="Google Shape;504;p48"/>
          <p:cNvSpPr txBox="1"/>
          <p:nvPr/>
        </p:nvSpPr>
        <p:spPr>
          <a:xfrm>
            <a:off x="0" y="3807279"/>
            <a:ext cx="9144000" cy="1164773"/>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rgbClr val="FFFFFF"/>
              </a:buClr>
              <a:buSzPts val="4050"/>
              <a:buFont typeface="Century Gothic"/>
              <a:buNone/>
            </a:pPr>
            <a:r>
              <a:rPr b="0" i="0" lang="en-US" sz="4050" u="none" cap="none" strike="noStrike">
                <a:solidFill>
                  <a:srgbClr val="FFFFFF"/>
                </a:solidFill>
                <a:latin typeface="Century Gothic"/>
                <a:ea typeface="Century Gothic"/>
                <a:cs typeface="Century Gothic"/>
                <a:sym typeface="Century Gothic"/>
              </a:rPr>
              <a:t>Priorities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FFFFFF"/>
              </a:buClr>
              <a:buSzPts val="4050"/>
              <a:buFont typeface="Century Gothic"/>
              <a:buNone/>
            </a:pPr>
            <a:r>
              <a:rPr b="0" i="0" lang="en-US" sz="4050" u="none" cap="none" strike="noStrike">
                <a:solidFill>
                  <a:srgbClr val="FFFFFF"/>
                </a:solidFill>
                <a:latin typeface="Century Gothic"/>
                <a:ea typeface="Century Gothic"/>
                <a:cs typeface="Century Gothic"/>
                <a:sym typeface="Century Gothic"/>
              </a:rPr>
              <a:t>going forward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8" name="Shape 508"/>
        <p:cNvGrpSpPr/>
        <p:nvPr/>
      </p:nvGrpSpPr>
      <p:grpSpPr>
        <a:xfrm>
          <a:off x="0" y="0"/>
          <a:ext cx="0" cy="0"/>
          <a:chOff x="0" y="0"/>
          <a:chExt cx="0" cy="0"/>
        </a:xfrm>
      </p:grpSpPr>
      <p:sp>
        <p:nvSpPr>
          <p:cNvPr id="509" name="Google Shape;509;p49"/>
          <p:cNvSpPr txBox="1"/>
          <p:nvPr>
            <p:ph type="title"/>
          </p:nvPr>
        </p:nvSpPr>
        <p:spPr>
          <a:xfrm>
            <a:off x="310393" y="230903"/>
            <a:ext cx="8514825" cy="80094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entury Gothic"/>
              <a:buNone/>
            </a:pPr>
            <a:r>
              <a:rPr b="1" lang="en-US" sz="3200">
                <a:solidFill>
                  <a:schemeClr val="lt1"/>
                </a:solidFill>
                <a:latin typeface="Century Gothic"/>
                <a:ea typeface="Century Gothic"/>
                <a:cs typeface="Century Gothic"/>
                <a:sym typeface="Century Gothic"/>
              </a:rPr>
              <a:t>What are our capacity building priorities?</a:t>
            </a:r>
            <a:endParaRPr/>
          </a:p>
        </p:txBody>
      </p:sp>
      <p:graphicFrame>
        <p:nvGraphicFramePr>
          <p:cNvPr id="510" name="Google Shape;510;p49"/>
          <p:cNvGraphicFramePr/>
          <p:nvPr/>
        </p:nvGraphicFramePr>
        <p:xfrm>
          <a:off x="628650" y="1144287"/>
          <a:ext cx="3000000" cy="3000000"/>
        </p:xfrm>
        <a:graphic>
          <a:graphicData uri="http://schemas.openxmlformats.org/drawingml/2006/table">
            <a:tbl>
              <a:tblPr bandRow="1" firstRow="1">
                <a:noFill/>
                <a:tableStyleId>{DD733DAC-97E0-4569-846B-D90068DA60C9}</a:tableStyleId>
              </a:tblPr>
              <a:tblGrid>
                <a:gridCol w="3829050"/>
                <a:gridCol w="162550"/>
                <a:gridCol w="3901450"/>
              </a:tblGrid>
              <a:tr h="1081675">
                <a:tc>
                  <a:txBody>
                    <a:bodyPr/>
                    <a:lstStyle/>
                    <a:p>
                      <a:pPr indent="0" lvl="0" marL="0" marR="0" rtl="0" algn="ctr">
                        <a:lnSpc>
                          <a:spcPct val="100000"/>
                        </a:lnSpc>
                        <a:spcBef>
                          <a:spcPts val="0"/>
                        </a:spcBef>
                        <a:spcAft>
                          <a:spcPts val="0"/>
                        </a:spcAft>
                        <a:buClr>
                          <a:srgbClr val="000000"/>
                        </a:buClr>
                        <a:buSzPts val="3600"/>
                        <a:buFont typeface="Arial"/>
                        <a:buNone/>
                      </a:pPr>
                      <a:r>
                        <a:rPr b="0" lang="en-US" sz="3600" u="none" cap="none" strike="noStrike"/>
                        <a:t>Year 1</a:t>
                      </a:r>
                      <a:endParaRPr b="0" sz="3600" u="none" cap="none" strike="noStrike"/>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solidFill>
                  </a:tcPr>
                </a:tc>
                <a:tc>
                  <a:txBody>
                    <a:bodyPr/>
                    <a:lstStyle/>
                    <a:p>
                      <a:pPr indent="0" lvl="0" marL="0" marR="0" rtl="0" algn="ctr">
                        <a:lnSpc>
                          <a:spcPct val="100000"/>
                        </a:lnSpc>
                        <a:spcBef>
                          <a:spcPts val="0"/>
                        </a:spcBef>
                        <a:spcAft>
                          <a:spcPts val="0"/>
                        </a:spcAft>
                        <a:buClr>
                          <a:srgbClr val="000000"/>
                        </a:buClr>
                        <a:buSzPts val="3600"/>
                        <a:buFont typeface="Arial"/>
                        <a:buNone/>
                      </a:pPr>
                      <a:r>
                        <a:t/>
                      </a:r>
                      <a:endParaRPr b="0" sz="3600" u="none" cap="none" strike="noStrike"/>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3600"/>
                        <a:buFont typeface="Arial"/>
                        <a:buNone/>
                      </a:pPr>
                      <a:r>
                        <a:rPr b="0" lang="en-US" sz="3600" u="none" cap="none" strike="noStrike"/>
                        <a:t>Year 2</a:t>
                      </a:r>
                      <a:endParaRPr sz="1400" u="none" cap="none" strike="noStrike"/>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solidFill>
                  </a:tcPr>
                </a:tc>
              </a:tr>
              <a:tr h="428390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chemeClr val="lt2"/>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209550" lvl="0" marL="285750" marR="0" rtl="0" algn="l">
                        <a:lnSpc>
                          <a:spcPct val="100000"/>
                        </a:lnSpc>
                        <a:spcBef>
                          <a:spcPts val="0"/>
                        </a:spcBef>
                        <a:spcAft>
                          <a:spcPts val="0"/>
                        </a:spcAft>
                        <a:buClr>
                          <a:schemeClr val="dk1"/>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34300" marB="34300" marR="68575" marL="68575">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solidFill>
                      <a:schemeClr val="lt2"/>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latin typeface="Century Gothic"/>
                <a:ea typeface="Century Gothic"/>
                <a:cs typeface="Century Gothic"/>
                <a:sym typeface="Century Gothic"/>
              </a:rPr>
              <a:t>What do we mean by Social Science (SS)?</a:t>
            </a:r>
            <a:endParaRPr/>
          </a:p>
        </p:txBody>
      </p:sp>
      <p:sp>
        <p:nvSpPr>
          <p:cNvPr id="182" name="Google Shape;182;p5"/>
          <p:cNvSpPr txBox="1"/>
          <p:nvPr>
            <p:ph idx="1" type="body"/>
          </p:nvPr>
        </p:nvSpPr>
        <p:spPr>
          <a:xfrm>
            <a:off x="628650" y="2018805"/>
            <a:ext cx="7886700" cy="460762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latin typeface="Century Gothic"/>
                <a:ea typeface="Century Gothic"/>
                <a:cs typeface="Century Gothic"/>
                <a:sym typeface="Century Gothic"/>
              </a:rPr>
              <a:t>In this context, social science refers generally to the discipline and study of the  social, cultural, economic and political variables that can humanize an outbreak response, and mitigate the disruptive socio-economic and psychosocial burdens associated with outbreaks, epidemics and pandemics.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14" name="Shape 514"/>
        <p:cNvGrpSpPr/>
        <p:nvPr/>
      </p:nvGrpSpPr>
      <p:grpSpPr>
        <a:xfrm>
          <a:off x="0" y="0"/>
          <a:ext cx="0" cy="0"/>
          <a:chOff x="0" y="0"/>
          <a:chExt cx="0" cy="0"/>
        </a:xfrm>
      </p:grpSpPr>
      <p:sp>
        <p:nvSpPr>
          <p:cNvPr id="515" name="Google Shape;515;p50"/>
          <p:cNvSpPr txBox="1"/>
          <p:nvPr>
            <p:ph type="title"/>
          </p:nvPr>
        </p:nvSpPr>
        <p:spPr>
          <a:xfrm>
            <a:off x="628650" y="247680"/>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entury Gothic"/>
              <a:buNone/>
            </a:pPr>
            <a:r>
              <a:rPr b="1" lang="en-US" sz="3200">
                <a:solidFill>
                  <a:schemeClr val="lt1"/>
                </a:solidFill>
                <a:latin typeface="Century Gothic"/>
                <a:ea typeface="Century Gothic"/>
                <a:cs typeface="Century Gothic"/>
                <a:sym typeface="Century Gothic"/>
              </a:rPr>
              <a:t>What do we need </a:t>
            </a:r>
            <a:r>
              <a:rPr b="1" lang="en-US" sz="3200" u="sng">
                <a:solidFill>
                  <a:schemeClr val="lt1"/>
                </a:solidFill>
                <a:latin typeface="Century Gothic"/>
                <a:ea typeface="Century Gothic"/>
                <a:cs typeface="Century Gothic"/>
                <a:sym typeface="Century Gothic"/>
              </a:rPr>
              <a:t>internally</a:t>
            </a:r>
            <a:r>
              <a:rPr b="1" lang="en-US" sz="3200">
                <a:solidFill>
                  <a:schemeClr val="lt1"/>
                </a:solidFill>
                <a:latin typeface="Century Gothic"/>
                <a:ea typeface="Century Gothic"/>
                <a:cs typeface="Century Gothic"/>
                <a:sym typeface="Century Gothic"/>
              </a:rPr>
              <a:t> to address these priorities?</a:t>
            </a:r>
            <a:endParaRPr/>
          </a:p>
        </p:txBody>
      </p:sp>
      <p:graphicFrame>
        <p:nvGraphicFramePr>
          <p:cNvPr id="516" name="Google Shape;516;p50"/>
          <p:cNvGraphicFramePr/>
          <p:nvPr/>
        </p:nvGraphicFramePr>
        <p:xfrm>
          <a:off x="628650" y="1588905"/>
          <a:ext cx="3000000" cy="3000000"/>
        </p:xfrm>
        <a:graphic>
          <a:graphicData uri="http://schemas.openxmlformats.org/drawingml/2006/table">
            <a:tbl>
              <a:tblPr bandRow="1" firstRow="1">
                <a:noFill/>
                <a:tableStyleId>{DD733DAC-97E0-4569-846B-D90068DA60C9}</a:tableStyleId>
              </a:tblPr>
              <a:tblGrid>
                <a:gridCol w="3829050"/>
                <a:gridCol w="162550"/>
                <a:gridCol w="3901450"/>
              </a:tblGrid>
              <a:tr h="971750">
                <a:tc>
                  <a:txBody>
                    <a:bodyPr/>
                    <a:lstStyle/>
                    <a:p>
                      <a:pPr indent="0" lvl="0" marL="0" marR="0" rtl="0" algn="ctr">
                        <a:lnSpc>
                          <a:spcPct val="100000"/>
                        </a:lnSpc>
                        <a:spcBef>
                          <a:spcPts val="0"/>
                        </a:spcBef>
                        <a:spcAft>
                          <a:spcPts val="0"/>
                        </a:spcAft>
                        <a:buClr>
                          <a:srgbClr val="000000"/>
                        </a:buClr>
                        <a:buSzPts val="3600"/>
                        <a:buFont typeface="Arial"/>
                        <a:buNone/>
                      </a:pPr>
                      <a:r>
                        <a:rPr b="0" lang="en-US" sz="3600" u="none" cap="none" strike="noStrike"/>
                        <a:t>Year 1</a:t>
                      </a:r>
                      <a:endParaRPr b="0" sz="3600" u="none" cap="none" strike="noStrike"/>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solidFill>
                  </a:tcPr>
                </a:tc>
                <a:tc>
                  <a:txBody>
                    <a:bodyPr/>
                    <a:lstStyle/>
                    <a:p>
                      <a:pPr indent="0" lvl="0" marL="0" marR="0" rtl="0" algn="ctr">
                        <a:lnSpc>
                          <a:spcPct val="100000"/>
                        </a:lnSpc>
                        <a:spcBef>
                          <a:spcPts val="0"/>
                        </a:spcBef>
                        <a:spcAft>
                          <a:spcPts val="0"/>
                        </a:spcAft>
                        <a:buClr>
                          <a:srgbClr val="000000"/>
                        </a:buClr>
                        <a:buSzPts val="3600"/>
                        <a:buFont typeface="Arial"/>
                        <a:buNone/>
                      </a:pPr>
                      <a:r>
                        <a:t/>
                      </a:r>
                      <a:endParaRPr b="0" sz="3600" u="none" cap="none" strike="noStrike"/>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3600"/>
                        <a:buFont typeface="Arial"/>
                        <a:buNone/>
                      </a:pPr>
                      <a:r>
                        <a:rPr b="0" lang="en-US" sz="3600" u="none" cap="none" strike="noStrike"/>
                        <a:t>Year 2</a:t>
                      </a:r>
                      <a:endParaRPr sz="1400" u="none" cap="none" strike="noStrike"/>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solidFill>
                  </a:tcPr>
                </a:tc>
              </a:tr>
              <a:tr h="384855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chemeClr val="lt2"/>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209550" lvl="0" marL="285750" marR="0" rtl="0" algn="l">
                        <a:lnSpc>
                          <a:spcPct val="100000"/>
                        </a:lnSpc>
                        <a:spcBef>
                          <a:spcPts val="0"/>
                        </a:spcBef>
                        <a:spcAft>
                          <a:spcPts val="0"/>
                        </a:spcAft>
                        <a:buClr>
                          <a:schemeClr val="dk1"/>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34300" marB="34300" marR="68575" marL="68575">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solidFill>
                      <a:schemeClr val="lt2"/>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20" name="Shape 520"/>
        <p:cNvGrpSpPr/>
        <p:nvPr/>
      </p:nvGrpSpPr>
      <p:grpSpPr>
        <a:xfrm>
          <a:off x="0" y="0"/>
          <a:ext cx="0" cy="0"/>
          <a:chOff x="0" y="0"/>
          <a:chExt cx="0" cy="0"/>
        </a:xfrm>
      </p:grpSpPr>
      <p:sp>
        <p:nvSpPr>
          <p:cNvPr id="521" name="Google Shape;521;p51"/>
          <p:cNvSpPr txBox="1"/>
          <p:nvPr>
            <p:ph type="title"/>
          </p:nvPr>
        </p:nvSpPr>
        <p:spPr>
          <a:xfrm>
            <a:off x="628650" y="205735"/>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entury Gothic"/>
              <a:buNone/>
            </a:pPr>
            <a:r>
              <a:rPr b="1" lang="en-US" sz="3200">
                <a:solidFill>
                  <a:schemeClr val="lt1"/>
                </a:solidFill>
                <a:latin typeface="Century Gothic"/>
                <a:ea typeface="Century Gothic"/>
                <a:cs typeface="Century Gothic"/>
                <a:sym typeface="Century Gothic"/>
              </a:rPr>
              <a:t>What support do we need from READY to address these priorities?</a:t>
            </a:r>
            <a:endParaRPr/>
          </a:p>
        </p:txBody>
      </p:sp>
      <p:graphicFrame>
        <p:nvGraphicFramePr>
          <p:cNvPr id="522" name="Google Shape;522;p51"/>
          <p:cNvGraphicFramePr/>
          <p:nvPr/>
        </p:nvGraphicFramePr>
        <p:xfrm>
          <a:off x="628650" y="1531297"/>
          <a:ext cx="3000000" cy="3000000"/>
        </p:xfrm>
        <a:graphic>
          <a:graphicData uri="http://schemas.openxmlformats.org/drawingml/2006/table">
            <a:tbl>
              <a:tblPr bandRow="1" firstRow="1">
                <a:noFill/>
                <a:tableStyleId>{DD733DAC-97E0-4569-846B-D90068DA60C9}</a:tableStyleId>
              </a:tblPr>
              <a:tblGrid>
                <a:gridCol w="3829050"/>
                <a:gridCol w="162550"/>
                <a:gridCol w="3901450"/>
              </a:tblGrid>
              <a:tr h="986750">
                <a:tc>
                  <a:txBody>
                    <a:bodyPr/>
                    <a:lstStyle/>
                    <a:p>
                      <a:pPr indent="0" lvl="0" marL="0" marR="0" rtl="0" algn="ctr">
                        <a:lnSpc>
                          <a:spcPct val="100000"/>
                        </a:lnSpc>
                        <a:spcBef>
                          <a:spcPts val="0"/>
                        </a:spcBef>
                        <a:spcAft>
                          <a:spcPts val="0"/>
                        </a:spcAft>
                        <a:buClr>
                          <a:srgbClr val="000000"/>
                        </a:buClr>
                        <a:buSzPts val="3600"/>
                        <a:buFont typeface="Arial"/>
                        <a:buNone/>
                      </a:pPr>
                      <a:r>
                        <a:rPr b="0" lang="en-US" sz="3600" u="none" cap="none" strike="noStrike"/>
                        <a:t>Year 1</a:t>
                      </a:r>
                      <a:endParaRPr b="0" sz="3600" u="none" cap="none" strike="noStrike"/>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solidFill>
                  </a:tcPr>
                </a:tc>
                <a:tc>
                  <a:txBody>
                    <a:bodyPr/>
                    <a:lstStyle/>
                    <a:p>
                      <a:pPr indent="0" lvl="0" marL="0" marR="0" rtl="0" algn="ctr">
                        <a:lnSpc>
                          <a:spcPct val="100000"/>
                        </a:lnSpc>
                        <a:spcBef>
                          <a:spcPts val="0"/>
                        </a:spcBef>
                        <a:spcAft>
                          <a:spcPts val="0"/>
                        </a:spcAft>
                        <a:buClr>
                          <a:srgbClr val="000000"/>
                        </a:buClr>
                        <a:buSzPts val="3600"/>
                        <a:buFont typeface="Arial"/>
                        <a:buNone/>
                      </a:pPr>
                      <a:r>
                        <a:t/>
                      </a:r>
                      <a:endParaRPr b="0" sz="3600" u="none" cap="none" strike="noStrike"/>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3600"/>
                        <a:buFont typeface="Arial"/>
                        <a:buNone/>
                      </a:pPr>
                      <a:r>
                        <a:rPr b="0" lang="en-US" sz="3600" u="none" cap="none" strike="noStrike"/>
                        <a:t>Year 2</a:t>
                      </a:r>
                      <a:endParaRPr sz="1400" u="none" cap="none" strike="noStrike"/>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solidFill>
                  </a:tcPr>
                </a:tc>
              </a:tr>
              <a:tr h="39079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34300" marB="34300" marR="68575" marL="68575">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chemeClr val="lt2"/>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209550" lvl="0" marL="285750" marR="0" rtl="0" algn="l">
                        <a:lnSpc>
                          <a:spcPct val="100000"/>
                        </a:lnSpc>
                        <a:spcBef>
                          <a:spcPts val="0"/>
                        </a:spcBef>
                        <a:spcAft>
                          <a:spcPts val="0"/>
                        </a:spcAft>
                        <a:buClr>
                          <a:schemeClr val="dk1"/>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34300" marB="34300" marR="68575" marL="68575">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solidFill>
                      <a:schemeClr val="lt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latin typeface="Century Gothic"/>
                <a:ea typeface="Century Gothic"/>
                <a:cs typeface="Century Gothic"/>
                <a:sym typeface="Century Gothic"/>
              </a:rPr>
              <a:t>What is SBC?</a:t>
            </a:r>
            <a:endParaRPr/>
          </a:p>
        </p:txBody>
      </p:sp>
      <p:sp>
        <p:nvSpPr>
          <p:cNvPr id="188" name="Google Shape;188;p6"/>
          <p:cNvSpPr txBox="1"/>
          <p:nvPr>
            <p:ph idx="1" type="body"/>
          </p:nvPr>
        </p:nvSpPr>
        <p:spPr>
          <a:xfrm>
            <a:off x="682438" y="1763312"/>
            <a:ext cx="7886700" cy="460762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u="sng">
                <a:latin typeface="Century Gothic"/>
                <a:ea typeface="Century Gothic"/>
                <a:cs typeface="Century Gothic"/>
                <a:sym typeface="Century Gothic"/>
              </a:rPr>
              <a:t>Social behavior change (SBC):</a:t>
            </a:r>
            <a:r>
              <a:rPr lang="en-US">
                <a:latin typeface="Century Gothic"/>
                <a:ea typeface="Century Gothic"/>
                <a:cs typeface="Century Gothic"/>
                <a:sym typeface="Century Gothic"/>
              </a:rPr>
              <a:t> SBC is a strategic design process to </a:t>
            </a:r>
            <a:r>
              <a:rPr b="1" lang="en-US">
                <a:latin typeface="Century Gothic"/>
                <a:ea typeface="Century Gothic"/>
                <a:cs typeface="Century Gothic"/>
                <a:sym typeface="Century Gothic"/>
              </a:rPr>
              <a:t>develop solutions tailored to each unique behavioral challenge </a:t>
            </a:r>
            <a:r>
              <a:rPr lang="en-US">
                <a:latin typeface="Century Gothic"/>
                <a:ea typeface="Century Gothic"/>
                <a:cs typeface="Century Gothic"/>
                <a:sym typeface="Century Gothic"/>
              </a:rPr>
              <a:t>by understanding individual, social, environmental and structural determinants that drive them, </a:t>
            </a:r>
            <a:r>
              <a:rPr b="1" lang="en-US">
                <a:latin typeface="Century Gothic"/>
                <a:ea typeface="Century Gothic"/>
                <a:cs typeface="Century Gothic"/>
                <a:sym typeface="Century Gothic"/>
              </a:rPr>
              <a:t>to achieve positive health and development outcomes</a:t>
            </a:r>
            <a:r>
              <a:rPr lang="en-US">
                <a:latin typeface="Century Gothic"/>
                <a:ea typeface="Century Gothic"/>
                <a:cs typeface="Century Gothic"/>
                <a:sym typeface="Century Gothic"/>
              </a:rPr>
              <a:t>. SBC activities include risk communication and community engagement</a:t>
            </a:r>
            <a:r>
              <a:rPr b="1" lang="en-US">
                <a:latin typeface="Century Gothic"/>
                <a:ea typeface="Century Gothic"/>
                <a:cs typeface="Century Gothic"/>
                <a:sym typeface="Century Gothic"/>
              </a:rPr>
              <a:t> (RCCE).</a:t>
            </a:r>
            <a:endParaRPr>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7"/>
          <p:cNvSpPr txBox="1"/>
          <p:nvPr>
            <p:ph type="title"/>
          </p:nvPr>
        </p:nvSpPr>
        <p:spPr>
          <a:xfrm>
            <a:off x="628650" y="365126"/>
            <a:ext cx="840777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latin typeface="Century Gothic"/>
                <a:ea typeface="Century Gothic"/>
                <a:cs typeface="Century Gothic"/>
                <a:sym typeface="Century Gothic"/>
              </a:rPr>
              <a:t>What is Risk Communication?</a:t>
            </a:r>
            <a:endParaRPr/>
          </a:p>
        </p:txBody>
      </p:sp>
      <p:sp>
        <p:nvSpPr>
          <p:cNvPr id="194" name="Google Shape;194;p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0" lvl="1" marL="11113" rtl="0" algn="l">
              <a:lnSpc>
                <a:spcPct val="90000"/>
              </a:lnSpc>
              <a:spcBef>
                <a:spcPts val="0"/>
              </a:spcBef>
              <a:spcAft>
                <a:spcPts val="0"/>
              </a:spcAft>
              <a:buClr>
                <a:schemeClr val="dk1"/>
              </a:buClr>
              <a:buSzPts val="2400"/>
              <a:buNone/>
            </a:pPr>
            <a:r>
              <a:rPr b="1" lang="en-US" u="sng">
                <a:latin typeface="Century Gothic"/>
                <a:ea typeface="Century Gothic"/>
                <a:cs typeface="Century Gothic"/>
                <a:sym typeface="Century Gothic"/>
              </a:rPr>
              <a:t>Risk communication</a:t>
            </a:r>
            <a:r>
              <a:rPr lang="en-US">
                <a:latin typeface="Century Gothic"/>
                <a:ea typeface="Century Gothic"/>
                <a:cs typeface="Century Gothic"/>
                <a:sym typeface="Century Gothic"/>
              </a:rPr>
              <a:t>: Defined by WHO as “the real-time exchange of information, advice and opinions between experts, community leaders, officials and the people who are at risk” of a disease outbreak. This means disseminating critical messages to allow people most at risk to understand and adopt protective behaviors, while allowing officials to understand and address people’s concerns. Channels typically used for risk communication include traditional media, social media, mobile technology, and forums with trusted spokespeople and influencers.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ph type="title"/>
          </p:nvPr>
        </p:nvSpPr>
        <p:spPr>
          <a:xfrm>
            <a:off x="628649" y="365126"/>
            <a:ext cx="824640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latin typeface="Century Gothic"/>
                <a:ea typeface="Century Gothic"/>
                <a:cs typeface="Century Gothic"/>
                <a:sym typeface="Century Gothic"/>
              </a:rPr>
              <a:t>What is Community Engagement?</a:t>
            </a:r>
            <a:endParaRPr/>
          </a:p>
        </p:txBody>
      </p:sp>
      <p:sp>
        <p:nvSpPr>
          <p:cNvPr id="200" name="Google Shape;200;p8"/>
          <p:cNvSpPr txBox="1"/>
          <p:nvPr>
            <p:ph idx="1" type="body"/>
          </p:nvPr>
        </p:nvSpPr>
        <p:spPr>
          <a:xfrm>
            <a:off x="628650" y="1645050"/>
            <a:ext cx="7886700" cy="4351338"/>
          </a:xfrm>
          <a:prstGeom prst="rect">
            <a:avLst/>
          </a:prstGeom>
          <a:noFill/>
          <a:ln>
            <a:noFill/>
          </a:ln>
        </p:spPr>
        <p:txBody>
          <a:bodyPr anchorCtr="0" anchor="t" bIns="45700" lIns="91425" spcFirstLastPara="1" rIns="91425" wrap="square" tIns="45700">
            <a:normAutofit/>
          </a:bodyPr>
          <a:lstStyle/>
          <a:p>
            <a:pPr indent="0" lvl="1" marL="11113" rtl="0" algn="l">
              <a:lnSpc>
                <a:spcPct val="90000"/>
              </a:lnSpc>
              <a:spcBef>
                <a:spcPts val="0"/>
              </a:spcBef>
              <a:spcAft>
                <a:spcPts val="0"/>
              </a:spcAft>
              <a:buClr>
                <a:schemeClr val="dk1"/>
              </a:buClr>
              <a:buSzPts val="2400"/>
              <a:buNone/>
            </a:pPr>
            <a:r>
              <a:t/>
            </a:r>
            <a:endParaRPr b="1" u="sng">
              <a:latin typeface="Century Gothic"/>
              <a:ea typeface="Century Gothic"/>
              <a:cs typeface="Century Gothic"/>
              <a:sym typeface="Century Gothic"/>
            </a:endParaRPr>
          </a:p>
          <a:p>
            <a:pPr indent="0" lvl="1" marL="11113" rtl="0" algn="l">
              <a:lnSpc>
                <a:spcPct val="90000"/>
              </a:lnSpc>
              <a:spcBef>
                <a:spcPts val="500"/>
              </a:spcBef>
              <a:spcAft>
                <a:spcPts val="0"/>
              </a:spcAft>
              <a:buClr>
                <a:schemeClr val="dk1"/>
              </a:buClr>
              <a:buSzPts val="2400"/>
              <a:buNone/>
            </a:pPr>
            <a:r>
              <a:rPr b="1" lang="en-US" u="sng">
                <a:latin typeface="Century Gothic"/>
                <a:ea typeface="Century Gothic"/>
                <a:cs typeface="Century Gothic"/>
                <a:sym typeface="Century Gothic"/>
              </a:rPr>
              <a:t>Community engagement</a:t>
            </a:r>
            <a:r>
              <a:rPr lang="en-US">
                <a:latin typeface="Century Gothic"/>
                <a:ea typeface="Century Gothic"/>
                <a:cs typeface="Century Gothic"/>
                <a:sym typeface="Century Gothic"/>
              </a:rPr>
              <a:t>: In the context of the READY project, it is a participatory process for working with traditional, community, civil society, government and opinion groups and leaders to protect them from disease while addressing other health and humanitarian needs. Community engagement empowers social groups and social networks, builds upon community capacities and improves local participation, ownership, adaptation, and communication.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latin typeface="Century Gothic"/>
                <a:ea typeface="Century Gothic"/>
                <a:cs typeface="Century Gothic"/>
                <a:sym typeface="Century Gothic"/>
              </a:rPr>
              <a:t>Instructions</a:t>
            </a:r>
            <a:endParaRPr/>
          </a:p>
        </p:txBody>
      </p:sp>
      <p:sp>
        <p:nvSpPr>
          <p:cNvPr id="206" name="Google Shape;206;p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u="sng">
                <a:latin typeface="Century Gothic"/>
                <a:ea typeface="Century Gothic"/>
                <a:cs typeface="Century Gothic"/>
                <a:sym typeface="Century Gothic"/>
              </a:rPr>
              <a:t>Instructions</a:t>
            </a:r>
            <a:r>
              <a:rPr lang="en-US">
                <a:latin typeface="Century Gothic"/>
                <a:ea typeface="Century Gothic"/>
                <a:cs typeface="Century Gothic"/>
                <a:sym typeface="Century Gothic"/>
              </a:rPr>
              <a:t>: For each question in the tool, there are four possible answers that range from stage 1 to stage 4. Please select the one that </a:t>
            </a:r>
            <a:r>
              <a:rPr i="1" lang="en-US" u="sng">
                <a:latin typeface="Century Gothic"/>
                <a:ea typeface="Century Gothic"/>
                <a:cs typeface="Century Gothic"/>
                <a:sym typeface="Century Gothic"/>
              </a:rPr>
              <a:t>best represents the stage your organization is in</a:t>
            </a:r>
            <a:r>
              <a:rPr lang="en-US">
                <a:latin typeface="Century Gothic"/>
                <a:ea typeface="Century Gothic"/>
                <a:cs typeface="Century Gothic"/>
                <a:sym typeface="Century Gothic"/>
              </a:rPr>
              <a:t> by putting the number in the individual score column. </a:t>
            </a:r>
            <a:endParaRPr/>
          </a:p>
          <a:p>
            <a:pPr indent="0" lvl="0" marL="0" rtl="0" algn="l">
              <a:lnSpc>
                <a:spcPct val="90000"/>
              </a:lnSpc>
              <a:spcBef>
                <a:spcPts val="1000"/>
              </a:spcBef>
              <a:spcAft>
                <a:spcPts val="0"/>
              </a:spcAft>
              <a:buClr>
                <a:schemeClr val="dk1"/>
              </a:buClr>
              <a:buSzPts val="2800"/>
              <a:buNone/>
            </a:pPr>
            <a:r>
              <a:rPr lang="en-US">
                <a:latin typeface="Century Gothic"/>
                <a:ea typeface="Century Gothic"/>
                <a:cs typeface="Century Gothic"/>
                <a:sym typeface="Century Gothic"/>
              </a:rPr>
              <a:t>If you do not know the answer to a question, please write “Do not know” in the comments section.  </a:t>
            </a:r>
            <a:endParaRPr/>
          </a:p>
          <a:p>
            <a:pPr indent="-50800" lvl="0" marL="228600" rtl="0" algn="l">
              <a:lnSpc>
                <a:spcPct val="90000"/>
              </a:lnSpc>
              <a:spcBef>
                <a:spcPts val="1000"/>
              </a:spcBef>
              <a:spcAft>
                <a:spcPts val="0"/>
              </a:spcAft>
              <a:buClr>
                <a:schemeClr val="dk1"/>
              </a:buClr>
              <a:buSzPts val="2800"/>
              <a:buNone/>
            </a:pPr>
            <a:r>
              <a:t/>
            </a:r>
            <a:endParaRPr>
              <a:latin typeface="Century Gothic"/>
              <a:ea typeface="Century Gothic"/>
              <a:cs typeface="Century Gothic"/>
              <a:sym typeface="Century Gothic"/>
            </a:endParaRPr>
          </a:p>
          <a:p>
            <a:pPr indent="-50800" lvl="0" marL="228600" rtl="0" algn="l">
              <a:lnSpc>
                <a:spcPct val="90000"/>
              </a:lnSpc>
              <a:spcBef>
                <a:spcPts val="1000"/>
              </a:spcBef>
              <a:spcAft>
                <a:spcPts val="0"/>
              </a:spcAft>
              <a:buClr>
                <a:schemeClr val="dk1"/>
              </a:buClr>
              <a:buSzPts val="2800"/>
              <a:buNone/>
            </a:pPr>
            <a:r>
              <a:t/>
            </a:r>
            <a:endParaRPr>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i9_Blue Lime">
      <a:dk1>
        <a:srgbClr val="57565A"/>
      </a:dk1>
      <a:lt1>
        <a:srgbClr val="FFFFFF"/>
      </a:lt1>
      <a:dk2>
        <a:srgbClr val="8DC928"/>
      </a:dk2>
      <a:lt2>
        <a:srgbClr val="ABD22A"/>
      </a:lt2>
      <a:accent1>
        <a:srgbClr val="2099D8"/>
      </a:accent1>
      <a:accent2>
        <a:srgbClr val="239CCE"/>
      </a:accent2>
      <a:accent3>
        <a:srgbClr val="27A6C2"/>
      </a:accent3>
      <a:accent4>
        <a:srgbClr val="25B7AB"/>
      </a:accent4>
      <a:accent5>
        <a:srgbClr val="5BBE77"/>
      </a:accent5>
      <a:accent6>
        <a:srgbClr val="7EC44E"/>
      </a:accent6>
      <a:hlink>
        <a:srgbClr val="2F8299"/>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2018-07-02T13:58:14Z</dcterms:created>
  <dc:creator>Doug Storey</dc:creator>
</cp:coreProperties>
</file>