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Light"/>
      <p:regular r:id="rId24"/>
      <p:bold r:id="rId25"/>
      <p:italic r:id="rId26"/>
      <p:boldItalic r:id="rId27"/>
    </p:embeddedFont>
    <p:embeddedFont>
      <p:font typeface="Open Sans Light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53">
          <p15:clr>
            <a:srgbClr val="A4A3A4"/>
          </p15:clr>
        </p15:guide>
        <p15:guide id="2" pos="4626">
          <p15:clr>
            <a:srgbClr val="A4A3A4"/>
          </p15:clr>
        </p15:guide>
        <p15:guide id="3" orient="horz" pos="758">
          <p15:clr>
            <a:srgbClr val="A4A3A4"/>
          </p15:clr>
        </p15:guide>
        <p15:guide id="4" orient="horz" pos="2663">
          <p15:clr>
            <a:srgbClr val="A4A3A4"/>
          </p15:clr>
        </p15:guide>
        <p15:guide id="5" pos="544">
          <p15:clr>
            <a:srgbClr val="A4A3A4"/>
          </p15:clr>
        </p15:guide>
        <p15:guide id="6" pos="347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gOv7IeSnUQWKeYENL46K1CRKwp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53" orient="horz"/>
        <p:guide pos="4626"/>
        <p:guide pos="758" orient="horz"/>
        <p:guide pos="2663" orient="horz"/>
        <p:guide pos="544"/>
        <p:guide pos="34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Light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italic.fntdata"/><Relationship Id="rId25" Type="http://schemas.openxmlformats.org/officeDocument/2006/relationships/font" Target="fonts/MontserratLight-bold.fntdata"/><Relationship Id="rId28" Type="http://schemas.openxmlformats.org/officeDocument/2006/relationships/font" Target="fonts/OpenSansLight-regular.fntdata"/><Relationship Id="rId27" Type="http://schemas.openxmlformats.org/officeDocument/2006/relationships/font" Target="fonts/Montserrat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Light-boldItalic.fntdata"/><Relationship Id="rId30" Type="http://schemas.openxmlformats.org/officeDocument/2006/relationships/font" Target="fonts/OpenSansLight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bb80cb3db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ebb80cb3db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bb80cb3db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ebb80cb3db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bb80cb3d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ebb80cb3db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bb80cb3db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ebb80cb3db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bb80cb3db_2_6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ebb80cb3db_2_6:notes"/>
          <p:cNvSpPr txBox="1"/>
          <p:nvPr>
            <p:ph idx="1" type="body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1" name="Google Shape;171;g2ebb80cb3db_2_6:notes"/>
          <p:cNvSpPr txBox="1"/>
          <p:nvPr>
            <p:ph idx="12" type="sldNum"/>
          </p:nvPr>
        </p:nvSpPr>
        <p:spPr>
          <a:xfrm>
            <a:off x="9207500" y="8685213"/>
            <a:ext cx="7045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ma imagem com texto&#10;&#10;Descrição gerada automaticamente" id="19" name="Google Shape;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19023" y="211756"/>
            <a:ext cx="3648064" cy="55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 b="0" l="781" r="782" t="0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/>
          <p:nvPr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C67"/>
              </a:buClr>
              <a:buSzPts val="1800"/>
              <a:buFont typeface="Montserrat"/>
              <a:buNone/>
            </a:pPr>
            <a:r>
              <a:rPr b="1" i="0" lang="fr-FR" sz="1800" u="none" cap="none" strike="noStrike">
                <a:solidFill>
                  <a:srgbClr val="2B9C67"/>
                </a:solidFill>
                <a:latin typeface="Montserrat"/>
                <a:ea typeface="Montserrat"/>
                <a:cs typeface="Montserrat"/>
                <a:sym typeface="Montserrat"/>
              </a:rPr>
              <a:t>How to transform social science data and evidence </a:t>
            </a:r>
            <a:br>
              <a:rPr b="1" i="0" lang="fr-FR" sz="1800" u="none" cap="none" strike="noStrike">
                <a:solidFill>
                  <a:srgbClr val="2B9C6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fr-FR" sz="1800" u="none" cap="none" strike="noStrike">
                <a:solidFill>
                  <a:srgbClr val="2B9C67"/>
                </a:solidFill>
                <a:latin typeface="Montserrat"/>
                <a:ea typeface="Montserrat"/>
                <a:cs typeface="Montserrat"/>
                <a:sym typeface="Montserrat"/>
              </a:rPr>
              <a:t>into actionable findings</a:t>
            </a:r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/>
          <p:nvPr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t" bIns="45700" lIns="72000" spcFirstLastPara="1" rIns="72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MODULE 5, SESSION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COLLECTIVE SERVICE TRAINING IN SOCIAL SCIENCE</a:t>
            </a:r>
            <a:endParaRPr/>
          </a:p>
        </p:txBody>
      </p:sp>
      <p:grpSp>
        <p:nvGrpSpPr>
          <p:cNvPr id="24" name="Google Shape;24;p20"/>
          <p:cNvGrpSpPr/>
          <p:nvPr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25" name="Google Shape;25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bg>
      <p:bgPr>
        <a:solidFill>
          <a:srgbClr val="2F9C67">
            <a:alpha val="9411"/>
          </a:srgbClr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marR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200"/>
              <a:buFont typeface="Arial"/>
              <a:buChar char="•"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ma imagem com texto&#10;&#10;Descrição gerada automaticamente" id="35" name="Google Shape;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1"/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" name="Google Shape;38;p21"/>
          <p:cNvCxnSpPr/>
          <p:nvPr/>
        </p:nvCxnSpPr>
        <p:spPr>
          <a:xfrm>
            <a:off x="648261" y="907368"/>
            <a:ext cx="444000" cy="0"/>
          </a:xfrm>
          <a:prstGeom prst="straightConnector1">
            <a:avLst/>
          </a:prstGeom>
          <a:noFill/>
          <a:ln cap="flat" cmpd="sng" w="28575">
            <a:solidFill>
              <a:srgbClr val="D9036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_Green">
  <p:cSld name="Question_Green">
    <p:bg>
      <p:bgPr>
        <a:solidFill>
          <a:srgbClr val="2F9C67">
            <a:alpha val="9411"/>
          </a:srgbClr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marR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200"/>
              <a:buFont typeface="Arial"/>
              <a:buChar char="•"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ma imagem com texto&#10;&#10;Descrição gerada automaticamente" id="45" name="Google Shape;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22"/>
          <p:cNvCxnSpPr/>
          <p:nvPr/>
        </p:nvCxnSpPr>
        <p:spPr>
          <a:xfrm>
            <a:off x="648261" y="907368"/>
            <a:ext cx="444000" cy="0"/>
          </a:xfrm>
          <a:prstGeom prst="straightConnector1">
            <a:avLst/>
          </a:prstGeom>
          <a:noFill/>
          <a:ln cap="flat" cmpd="sng" w="28575">
            <a:solidFill>
              <a:srgbClr val="D9036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22"/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9803"/>
            </a:srgbClr>
          </a:solidFill>
          <a:ln cap="flat" cmpd="sng" w="9525">
            <a:solidFill>
              <a:srgbClr val="2F9C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2653" y="643071"/>
            <a:ext cx="716698" cy="105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2lignes et contenu">
  <p:cSld name="Titre2lignes et contenu">
    <p:bg>
      <p:bgPr>
        <a:solidFill>
          <a:srgbClr val="2F9C67">
            <a:alpha val="9411"/>
          </a:srgbClr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28650" y="537795"/>
            <a:ext cx="78867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marR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200"/>
              <a:buFont typeface="Arial"/>
              <a:buChar char="•"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ma imagem com texto&#10;&#10;Descrição gerada automaticamente" id="57" name="Google Shape;5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3"/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60;p23"/>
          <p:cNvCxnSpPr/>
          <p:nvPr/>
        </p:nvCxnSpPr>
        <p:spPr>
          <a:xfrm>
            <a:off x="648261" y="1132339"/>
            <a:ext cx="444000" cy="0"/>
          </a:xfrm>
          <a:prstGeom prst="straightConnector1">
            <a:avLst/>
          </a:prstGeom>
          <a:noFill/>
          <a:ln cap="flat" cmpd="sng" w="28575">
            <a:solidFill>
              <a:srgbClr val="D9036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486">
          <p15:clr>
            <a:srgbClr val="FBAE40"/>
          </p15:clr>
        </p15:guide>
        <p15:guide id="2" orient="horz" pos="5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Num_Green">
  <p:cSld name="1_Num_Green">
    <p:bg>
      <p:bgPr>
        <a:solidFill>
          <a:srgbClr val="2F9C67">
            <a:alpha val="9411"/>
          </a:srgbClr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" type="body"/>
          </p:nvPr>
        </p:nvSpPr>
        <p:spPr>
          <a:xfrm>
            <a:off x="628650" y="1168497"/>
            <a:ext cx="7886700" cy="593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ma imagem com texto&#10;&#10;Descrição gerada automaticamente" id="67" name="Google Shape;6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4"/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4"/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24"/>
          <p:cNvCxnSpPr/>
          <p:nvPr/>
        </p:nvCxnSpPr>
        <p:spPr>
          <a:xfrm>
            <a:off x="648261" y="907368"/>
            <a:ext cx="444000" cy="0"/>
          </a:xfrm>
          <a:prstGeom prst="straightConnector1">
            <a:avLst/>
          </a:prstGeom>
          <a:noFill/>
          <a:ln cap="flat" cmpd="sng" w="28575">
            <a:solidFill>
              <a:srgbClr val="D9036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bg>
      <p:bgPr>
        <a:solidFill>
          <a:srgbClr val="EFF5F0">
            <a:alpha val="9411"/>
          </a:srgbClr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628650" y="537795"/>
            <a:ext cx="78867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marR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200"/>
              <a:buFont typeface="Arial"/>
              <a:buChar char="•"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ma imagem com texto&#10;&#10;Descrição gerada automaticamente" id="77" name="Google Shape;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5"/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25"/>
          <p:cNvCxnSpPr/>
          <p:nvPr/>
        </p:nvCxnSpPr>
        <p:spPr>
          <a:xfrm>
            <a:off x="648261" y="1132339"/>
            <a:ext cx="444000" cy="0"/>
          </a:xfrm>
          <a:prstGeom prst="straightConnector1">
            <a:avLst/>
          </a:prstGeom>
          <a:noFill/>
          <a:ln cap="flat" cmpd="sng" w="28575">
            <a:solidFill>
              <a:srgbClr val="D9036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486">
          <p15:clr>
            <a:srgbClr val="FBAE40"/>
          </p15:clr>
        </p15:guide>
        <p15:guide id="2" orient="horz" pos="5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Vide">
    <p:bg>
      <p:bgPr>
        <a:solidFill>
          <a:srgbClr val="2F9C67">
            <a:alpha val="9803"/>
          </a:srgbClr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ma imagem com texto&#10;&#10;Descrição gerada automaticamente" id="85" name="Google Shape;8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6"/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6"/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  <a:defRPr b="1" i="0" sz="1800" u="none" cap="none" strike="noStrike">
                <a:solidFill>
                  <a:srgbClr val="2F9C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046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0466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04669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04669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bb80cb3db_1_2"/>
          <p:cNvSpPr txBox="1"/>
          <p:nvPr>
            <p:ph type="title"/>
          </p:nvPr>
        </p:nvSpPr>
        <p:spPr>
          <a:xfrm>
            <a:off x="628650" y="537795"/>
            <a:ext cx="7886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 sz="2400"/>
              <a:t>SUMMARY</a:t>
            </a:r>
            <a:endParaRPr sz="2400"/>
          </a:p>
        </p:txBody>
      </p:sp>
      <p:sp>
        <p:nvSpPr>
          <p:cNvPr id="181" name="Google Shape;181;g2ebb80cb3db_1_2"/>
          <p:cNvSpPr txBox="1"/>
          <p:nvPr>
            <p:ph idx="1" type="body"/>
          </p:nvPr>
        </p:nvSpPr>
        <p:spPr>
          <a:xfrm>
            <a:off x="442575" y="1039100"/>
            <a:ext cx="83607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17145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•"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When the findings and recommendations of social science research are effectively communicated to key actors in the response, this can significantly improve the way humanitarian response is designed and delivered. 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171450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SzPts val="1600"/>
              <a:buFont typeface="Open Sans"/>
              <a:buChar char="•"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When making a communication plan, follow these key steps: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188912" lvl="0" marL="312737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240"/>
              <a:buFont typeface="Open Sans"/>
              <a:buChar char="⮚"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Set SMART objectives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188912" lvl="0" marL="312737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240"/>
              <a:buFont typeface="Open Sans"/>
              <a:buChar char="⮚"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Identify priority users of the research findings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188912" lvl="0" marL="312737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240"/>
              <a:buFont typeface="Open Sans"/>
              <a:buChar char="⮚"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Get to know your audience – in terms of information needs, interests and priorities, and underlying motivations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188912" lvl="0" marL="312737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240"/>
              <a:buFont typeface="Open Sans"/>
              <a:buChar char="⮚"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Identify appropriate products, channels &amp; opportunities to engage your audience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188912" lvl="0" marL="312737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240"/>
              <a:buFont typeface="Open Sans"/>
              <a:buChar char="⮚"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Construct a message that will help turn research findings into action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type="title"/>
          </p:nvPr>
        </p:nvSpPr>
        <p:spPr>
          <a:xfrm>
            <a:off x="628650" y="537795"/>
            <a:ext cx="7886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 sz="2300"/>
              <a:t>ACTIONABLE FINDINGS</a:t>
            </a:r>
            <a:br>
              <a:rPr lang="fr-FR" sz="2300"/>
            </a:br>
            <a:endParaRPr sz="2300"/>
          </a:p>
        </p:txBody>
      </p:sp>
      <p:grpSp>
        <p:nvGrpSpPr>
          <p:cNvPr id="97" name="Google Shape;97;p5"/>
          <p:cNvGrpSpPr/>
          <p:nvPr/>
        </p:nvGrpSpPr>
        <p:grpSpPr>
          <a:xfrm>
            <a:off x="863644" y="1024368"/>
            <a:ext cx="7652004" cy="3672692"/>
            <a:chOff x="1349928" y="1321966"/>
            <a:chExt cx="5806504" cy="2786918"/>
          </a:xfrm>
        </p:grpSpPr>
        <p:sp>
          <p:nvSpPr>
            <p:cNvPr id="98" name="Google Shape;98;p5"/>
            <p:cNvSpPr/>
            <p:nvPr/>
          </p:nvSpPr>
          <p:spPr>
            <a:xfrm>
              <a:off x="2977433" y="1734719"/>
              <a:ext cx="4179000" cy="993000"/>
            </a:xfrm>
            <a:prstGeom prst="rect">
              <a:avLst/>
            </a:prstGeom>
            <a:solidFill>
              <a:srgbClr val="2F9C67">
                <a:alpha val="9803"/>
              </a:srgbClr>
            </a:solidFill>
            <a:ln cap="flat" cmpd="sng" w="9525">
              <a:solidFill>
                <a:srgbClr val="2F9C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600">
                  <a:solidFill>
                    <a:srgbClr val="2046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Useful</a:t>
              </a:r>
              <a:r>
                <a:rPr lang="fr-FR" sz="1600">
                  <a:solidFill>
                    <a:srgbClr val="20466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fr-FR" sz="1600">
                  <a:solidFill>
                    <a:srgbClr val="204669"/>
                  </a:solidFill>
                  <a:latin typeface="Open Sans"/>
                  <a:ea typeface="Open Sans"/>
                  <a:cs typeface="Open Sans"/>
                  <a:sym typeface="Open Sans"/>
                </a:rPr>
                <a:t>in that they address critical information gaps (missing information) that a programme/response needs to solve a particular issue, such as to improve acceptance of a service, increase uptake of practices &amp; behaviours, etc.</a:t>
              </a:r>
              <a:endParaRPr sz="1600">
                <a:solidFill>
                  <a:srgbClr val="20466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2976712" y="3048897"/>
              <a:ext cx="4179000" cy="854100"/>
            </a:xfrm>
            <a:prstGeom prst="rect">
              <a:avLst/>
            </a:prstGeom>
            <a:solidFill>
              <a:srgbClr val="2F9C67">
                <a:alpha val="9803"/>
              </a:srgbClr>
            </a:solidFill>
            <a:ln cap="flat" cmpd="sng" w="9525">
              <a:solidFill>
                <a:srgbClr val="2F9C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600">
                  <a:solidFill>
                    <a:srgbClr val="2046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Usable</a:t>
              </a:r>
              <a:r>
                <a:rPr lang="fr-FR" sz="1600">
                  <a:solidFill>
                    <a:srgbClr val="204669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fr-FR" sz="1600">
                  <a:solidFill>
                    <a:srgbClr val="204669"/>
                  </a:solidFill>
                  <a:latin typeface="Open Sans"/>
                  <a:ea typeface="Open Sans"/>
                  <a:cs typeface="Open Sans"/>
                  <a:sym typeface="Open Sans"/>
                </a:rPr>
                <a:t>in that they generate useful information that can be easily transformed and effectively communicated to influence and inform policy and practice.</a:t>
              </a:r>
              <a:endParaRPr sz="1600">
                <a:solidFill>
                  <a:srgbClr val="20466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1349928" y="1321966"/>
              <a:ext cx="1450577" cy="2786918"/>
              <a:chOff x="-292499" y="-281409"/>
              <a:chExt cx="1450577" cy="2786918"/>
            </a:xfrm>
          </p:grpSpPr>
          <p:pic>
            <p:nvPicPr>
              <p:cNvPr id="101" name="Google Shape;101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-292499" y="-281409"/>
                <a:ext cx="1450577" cy="27869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" name="Google Shape;102;p5"/>
              <p:cNvSpPr txBox="1"/>
              <p:nvPr/>
            </p:nvSpPr>
            <p:spPr>
              <a:xfrm>
                <a:off x="144842" y="393466"/>
                <a:ext cx="769200" cy="23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20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Useful</a:t>
                </a:r>
                <a:endParaRPr sz="1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3" name="Google Shape;103;p5"/>
              <p:cNvSpPr txBox="1"/>
              <p:nvPr/>
            </p:nvSpPr>
            <p:spPr>
              <a:xfrm>
                <a:off x="193424" y="1032751"/>
                <a:ext cx="574500" cy="22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19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Used</a:t>
                </a:r>
                <a:endParaRPr sz="18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4" name="Google Shape;104;p5"/>
              <p:cNvSpPr txBox="1"/>
              <p:nvPr/>
            </p:nvSpPr>
            <p:spPr>
              <a:xfrm>
                <a:off x="48194" y="1660332"/>
                <a:ext cx="769200" cy="25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2200">
                    <a:solidFill>
                      <a:srgbClr val="2F9C67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Usable</a:t>
                </a:r>
                <a:endParaRPr sz="21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628650" y="537795"/>
            <a:ext cx="7886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 sz="2300"/>
              <a:t>WHY DO WE NEED TO TRANSFORM DATA?</a:t>
            </a:r>
            <a:endParaRPr sz="2300"/>
          </a:p>
        </p:txBody>
      </p:sp>
      <p:grpSp>
        <p:nvGrpSpPr>
          <p:cNvPr id="110" name="Google Shape;110;p7"/>
          <p:cNvGrpSpPr/>
          <p:nvPr/>
        </p:nvGrpSpPr>
        <p:grpSpPr>
          <a:xfrm>
            <a:off x="1423414" y="1017522"/>
            <a:ext cx="7139719" cy="3891089"/>
            <a:chOff x="2356485" y="1281430"/>
            <a:chExt cx="4431030" cy="2580640"/>
          </a:xfrm>
        </p:grpSpPr>
        <p:pic>
          <p:nvPicPr>
            <p:cNvPr id="111" name="Google Shape;11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56485" y="1281430"/>
              <a:ext cx="4431030" cy="25806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" name="Google Shape;112;p7"/>
            <p:cNvGrpSpPr/>
            <p:nvPr/>
          </p:nvGrpSpPr>
          <p:grpSpPr>
            <a:xfrm>
              <a:off x="2416521" y="1767169"/>
              <a:ext cx="1122544" cy="1612081"/>
              <a:chOff x="-25363" y="155107"/>
              <a:chExt cx="1122900" cy="1544539"/>
            </a:xfrm>
          </p:grpSpPr>
          <p:sp>
            <p:nvSpPr>
              <p:cNvPr id="113" name="Google Shape;113;p7"/>
              <p:cNvSpPr txBox="1"/>
              <p:nvPr/>
            </p:nvSpPr>
            <p:spPr>
              <a:xfrm>
                <a:off x="270132" y="155107"/>
                <a:ext cx="531900" cy="18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19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DATA</a:t>
                </a:r>
                <a:endParaRPr sz="20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4" name="Google Shape;114;p7"/>
              <p:cNvSpPr txBox="1"/>
              <p:nvPr/>
            </p:nvSpPr>
            <p:spPr>
              <a:xfrm>
                <a:off x="-25363" y="1543046"/>
                <a:ext cx="1122900" cy="1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1600">
                    <a:solidFill>
                      <a:srgbClr val="FFFFFF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INFORMATION</a:t>
                </a:r>
                <a:endParaRPr sz="17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</p:grpSp>
      <p:sp>
        <p:nvSpPr>
          <p:cNvPr id="115" name="Google Shape;115;p7"/>
          <p:cNvSpPr txBox="1"/>
          <p:nvPr/>
        </p:nvSpPr>
        <p:spPr>
          <a:xfrm>
            <a:off x="3850050" y="1203325"/>
            <a:ext cx="4607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33350" marR="0" rtl="0" algn="l"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700"/>
              <a:buFont typeface="Open Sans"/>
              <a:buChar char="•"/>
            </a:pPr>
            <a:r>
              <a:rPr lang="fr-FR" sz="1700">
                <a:solidFill>
                  <a:srgbClr val="2F9C67"/>
                </a:solidFill>
                <a:latin typeface="Open Sans"/>
                <a:ea typeface="Open Sans"/>
                <a:cs typeface="Open Sans"/>
                <a:sym typeface="Open Sans"/>
              </a:rPr>
              <a:t>Raw material that has not yet been analysed and has minimal meaning beyond what is stated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7800" lvl="0" marL="133350" marR="0" rtl="0" algn="l"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700"/>
              <a:buFont typeface="Open Sans"/>
              <a:buChar char="•"/>
            </a:pPr>
            <a:r>
              <a:rPr lang="fr-FR" sz="1700">
                <a:solidFill>
                  <a:srgbClr val="2F9C67"/>
                </a:solidFill>
                <a:latin typeface="Open Sans"/>
                <a:ea typeface="Open Sans"/>
                <a:cs typeface="Open Sans"/>
                <a:sym typeface="Open Sans"/>
              </a:rPr>
              <a:t>That which is known about a certain topic/subject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3782700" y="3389025"/>
            <a:ext cx="46071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33350" marR="0" rtl="0" algn="l"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600"/>
              <a:buFont typeface="Open Sans"/>
              <a:buChar char="•"/>
            </a:pPr>
            <a:r>
              <a:rPr lang="fr-FR" sz="1600">
                <a:solidFill>
                  <a:srgbClr val="2F9C67"/>
                </a:solidFill>
                <a:latin typeface="Open Sans"/>
                <a:ea typeface="Open Sans"/>
                <a:cs typeface="Open Sans"/>
                <a:sym typeface="Open Sans"/>
              </a:rPr>
              <a:t>Data that has been collected and transformed in a way that increases understanding of a certain topic/subject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33350" marR="0" rtl="0" algn="l"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600"/>
              <a:buFont typeface="Open Sans"/>
              <a:buChar char="•"/>
            </a:pPr>
            <a:r>
              <a:rPr lang="fr-FR" sz="1600">
                <a:solidFill>
                  <a:srgbClr val="2F9C67"/>
                </a:solidFill>
                <a:latin typeface="Open Sans"/>
                <a:ea typeface="Open Sans"/>
                <a:cs typeface="Open Sans"/>
                <a:sym typeface="Open Sans"/>
              </a:rPr>
              <a:t>Focused down on what is crucial in understanding that topic/subject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17475" y="288475"/>
            <a:ext cx="82494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 sz="2400"/>
              <a:t>PRACTICAL STEPS TO TRANSFORMING DATA </a:t>
            </a:r>
            <a:br>
              <a:rPr lang="fr-FR" sz="2400"/>
            </a:br>
            <a:r>
              <a:rPr lang="fr-FR" sz="2400"/>
              <a:t>INTO ACTIONABLE FINDINGS</a:t>
            </a:r>
            <a:endParaRPr sz="2400"/>
          </a:p>
        </p:txBody>
      </p:sp>
      <p:sp>
        <p:nvSpPr>
          <p:cNvPr id="122" name="Google Shape;122;p15"/>
          <p:cNvSpPr txBox="1"/>
          <p:nvPr/>
        </p:nvSpPr>
        <p:spPr>
          <a:xfrm>
            <a:off x="458250" y="1607775"/>
            <a:ext cx="8114400" cy="24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rgbClr val="204669"/>
              </a:buClr>
              <a:buSzPts val="2000"/>
              <a:buFont typeface="Calibri"/>
              <a:buAutoNum type="arabicPeriod"/>
            </a:pPr>
            <a:r>
              <a:rPr lang="fr-FR"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Begin at the research design stage</a:t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2000"/>
              <a:buFont typeface="Calibri"/>
              <a:buAutoNum type="arabicPeriod"/>
            </a:pPr>
            <a:r>
              <a:rPr lang="fr-FR"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Frame actionable research</a:t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2000"/>
              <a:buFont typeface="Calibri"/>
              <a:buAutoNum type="arabicPeriod"/>
            </a:pPr>
            <a:r>
              <a:rPr lang="fr-FR"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Transform analysed data into actionable findings</a:t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45720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2000"/>
              <a:buFont typeface="Calibri"/>
              <a:buAutoNum type="arabicPeriod"/>
            </a:pPr>
            <a:r>
              <a:rPr lang="fr-FR"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Transform those findings into actionable recommendations</a:t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42900" lvl="0" marL="45720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2200"/>
              <a:buFont typeface="Calibri"/>
              <a:buAutoNum type="arabicPeriod"/>
            </a:pPr>
            <a:r>
              <a:rPr b="1" lang="fr-FR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Communicate them effectively to different audiences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628650" y="280620"/>
            <a:ext cx="7886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/>
              <a:t>COMMUNICATING ACTIONABLE FINDINGS</a:t>
            </a:r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705000" y="1078500"/>
            <a:ext cx="81621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308" lvl="0" marL="17145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3"/>
              <a:buFont typeface="Open Sans"/>
              <a:buChar char="•"/>
            </a:pPr>
            <a:r>
              <a:rPr lang="fr-FR" sz="1402">
                <a:latin typeface="Open Sans"/>
                <a:ea typeface="Open Sans"/>
                <a:cs typeface="Open Sans"/>
                <a:sym typeface="Open Sans"/>
              </a:rPr>
              <a:t>Social science research should produce findings which can be used to improve the coverage, quality and effectiveness of response activities. Actionable findings are both </a:t>
            </a:r>
            <a:r>
              <a:rPr i="1" lang="fr-FR" sz="1402">
                <a:latin typeface="Open Sans"/>
                <a:ea typeface="Open Sans"/>
                <a:cs typeface="Open Sans"/>
                <a:sym typeface="Open Sans"/>
              </a:rPr>
              <a:t>useful</a:t>
            </a:r>
            <a:r>
              <a:rPr lang="fr-FR" sz="1402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i="1" lang="fr-FR" sz="1402">
                <a:latin typeface="Open Sans"/>
                <a:ea typeface="Open Sans"/>
                <a:cs typeface="Open Sans"/>
                <a:sym typeface="Open Sans"/>
              </a:rPr>
              <a:t>usable</a:t>
            </a:r>
            <a:r>
              <a:rPr lang="fr-FR" sz="1402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2">
              <a:latin typeface="Open Sans"/>
              <a:ea typeface="Open Sans"/>
              <a:cs typeface="Open Sans"/>
              <a:sym typeface="Open Sans"/>
            </a:endParaRPr>
          </a:p>
          <a:p>
            <a:pPr indent="-184308" lvl="0" marL="171450" rtl="0" algn="l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SzPts val="1403"/>
              <a:buFont typeface="Open Sans"/>
              <a:buChar char="•"/>
            </a:pPr>
            <a:r>
              <a:rPr lang="fr-FR" sz="1402">
                <a:latin typeface="Open Sans"/>
                <a:ea typeface="Open Sans"/>
                <a:cs typeface="Open Sans"/>
                <a:sym typeface="Open Sans"/>
              </a:rPr>
              <a:t>We need to actively work with the data that we collect and transform it into information that can be used.</a:t>
            </a:r>
            <a:endParaRPr sz="1402">
              <a:latin typeface="Open Sans"/>
              <a:ea typeface="Open Sans"/>
              <a:cs typeface="Open Sans"/>
              <a:sym typeface="Open Sans"/>
            </a:endParaRPr>
          </a:p>
          <a:p>
            <a:pPr indent="-184308" lvl="0" marL="171450" rtl="0" algn="l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SzPts val="1403"/>
              <a:buFont typeface="Open Sans"/>
              <a:buChar char="•"/>
            </a:pPr>
            <a:r>
              <a:rPr lang="fr-FR" sz="1402">
                <a:latin typeface="Open Sans"/>
                <a:ea typeface="Open Sans"/>
                <a:cs typeface="Open Sans"/>
                <a:sym typeface="Open Sans"/>
              </a:rPr>
              <a:t>There are some challenges to this, including:</a:t>
            </a:r>
            <a:endParaRPr sz="1402">
              <a:latin typeface="Open Sans"/>
              <a:ea typeface="Open Sans"/>
              <a:cs typeface="Open Sans"/>
              <a:sym typeface="Open Sans"/>
            </a:endParaRPr>
          </a:p>
          <a:p>
            <a:pPr indent="-246824" lvl="0" marL="360363" rtl="0" algn="l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977"/>
              <a:buFont typeface="Open Sans"/>
              <a:buChar char="⮚"/>
            </a:pPr>
            <a:r>
              <a:t/>
            </a:r>
            <a:endParaRPr sz="131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28650" y="2471125"/>
            <a:ext cx="84531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0825" lvl="0" marL="360362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040"/>
              <a:buFont typeface="Open Sans"/>
              <a:buChar char="⮚"/>
            </a:pPr>
            <a:r>
              <a:rPr lang="fr-F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disconnect between researchers and practitioners/humanitarian responders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0825" lvl="0" marL="360362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040"/>
              <a:buFont typeface="Open Sans"/>
              <a:buChar char="⮚"/>
            </a:pPr>
            <a:r>
              <a:rPr lang="fr-F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Producing short, focused summaries and practical, targeted recommendations and solutions is not always straightforward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0825" lvl="0" marL="360362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040"/>
              <a:buFont typeface="Open Sans"/>
              <a:buChar char="⮚"/>
            </a:pPr>
            <a:r>
              <a:rPr lang="fr-F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 science research often reveals problems that are political and structural, which can be harder to generate actionable recommendations for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0825" lvl="0" marL="360362" rtl="0" algn="l">
              <a:lnSpc>
                <a:spcPct val="128333"/>
              </a:lnSpc>
              <a:spcBef>
                <a:spcPts val="600"/>
              </a:spcBef>
              <a:spcAft>
                <a:spcPts val="0"/>
              </a:spcAft>
              <a:buClr>
                <a:srgbClr val="2F9C67"/>
              </a:buClr>
              <a:buSzPts val="1040"/>
              <a:buFont typeface="Open Sans"/>
              <a:buChar char="⮚"/>
            </a:pPr>
            <a:r>
              <a:rPr lang="fr-F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 science research can often produce findings based on a small sample of community members, limiting how far this data can create ‘action’ for a broader geographic scope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4327250" y="849800"/>
            <a:ext cx="484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bb80cb3db_0_4"/>
          <p:cNvSpPr txBox="1"/>
          <p:nvPr>
            <p:ph type="title"/>
          </p:nvPr>
        </p:nvSpPr>
        <p:spPr>
          <a:xfrm>
            <a:off x="628650" y="537795"/>
            <a:ext cx="7886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 sz="2100"/>
              <a:t>PRODUCTS – WHAT YOU PRODUCE</a:t>
            </a:r>
            <a:endParaRPr sz="2100"/>
          </a:p>
        </p:txBody>
      </p:sp>
      <p:pic>
        <p:nvPicPr>
          <p:cNvPr id="136" name="Google Shape;136;g2ebb80cb3db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2" y="1056750"/>
            <a:ext cx="6943250" cy="377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g2ebb80cb3db_0_4"/>
          <p:cNvGrpSpPr/>
          <p:nvPr/>
        </p:nvGrpSpPr>
        <p:grpSpPr>
          <a:xfrm>
            <a:off x="1106443" y="1188175"/>
            <a:ext cx="3557145" cy="3516837"/>
            <a:chOff x="0" y="0"/>
            <a:chExt cx="1919668" cy="3516134"/>
          </a:xfrm>
        </p:grpSpPr>
        <p:sp>
          <p:nvSpPr>
            <p:cNvPr id="138" name="Google Shape;138;g2ebb80cb3db_0_4"/>
            <p:cNvSpPr txBox="1"/>
            <p:nvPr/>
          </p:nvSpPr>
          <p:spPr>
            <a:xfrm>
              <a:off x="0" y="0"/>
              <a:ext cx="19053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Policy brief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39" name="Google Shape;139;g2ebb80cb3db_0_4"/>
            <p:cNvSpPr txBox="1"/>
            <p:nvPr/>
          </p:nvSpPr>
          <p:spPr>
            <a:xfrm>
              <a:off x="0" y="457200"/>
              <a:ext cx="19059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Academic journal article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0" name="Google Shape;140;g2ebb80cb3db_0_4"/>
            <p:cNvSpPr txBox="1"/>
            <p:nvPr/>
          </p:nvSpPr>
          <p:spPr>
            <a:xfrm>
              <a:off x="7034" y="914400"/>
              <a:ext cx="19059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Online blog/article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1" name="Google Shape;141;g2ebb80cb3db_0_4"/>
            <p:cNvSpPr txBox="1"/>
            <p:nvPr/>
          </p:nvSpPr>
          <p:spPr>
            <a:xfrm>
              <a:off x="0" y="1814733"/>
              <a:ext cx="19059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Research/evaluation report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2" name="Google Shape;142;g2ebb80cb3db_0_4"/>
            <p:cNvSpPr txBox="1"/>
            <p:nvPr/>
          </p:nvSpPr>
          <p:spPr>
            <a:xfrm>
              <a:off x="7034" y="2293034"/>
              <a:ext cx="19056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PowerPoint slides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3" name="Google Shape;143;g2ebb80cb3db_0_4"/>
            <p:cNvSpPr txBox="1"/>
            <p:nvPr/>
          </p:nvSpPr>
          <p:spPr>
            <a:xfrm>
              <a:off x="0" y="1350499"/>
              <a:ext cx="19059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Manual/guideline document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4" name="Google Shape;144;g2ebb80cb3db_0_4"/>
            <p:cNvSpPr txBox="1"/>
            <p:nvPr/>
          </p:nvSpPr>
          <p:spPr>
            <a:xfrm>
              <a:off x="14068" y="2743200"/>
              <a:ext cx="19056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Short video/animation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5" name="Google Shape;145;g2ebb80cb3db_0_4"/>
            <p:cNvSpPr txBox="1"/>
            <p:nvPr/>
          </p:nvSpPr>
          <p:spPr>
            <a:xfrm>
              <a:off x="14068" y="3207434"/>
              <a:ext cx="19056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Infographics</a:t>
              </a: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bb80cb3db_0_18"/>
          <p:cNvSpPr txBox="1"/>
          <p:nvPr>
            <p:ph type="title"/>
          </p:nvPr>
        </p:nvSpPr>
        <p:spPr>
          <a:xfrm>
            <a:off x="628650" y="537795"/>
            <a:ext cx="7886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 sz="2100"/>
              <a:t>CHANNELS – HOW YOU DISTRIBUTE YOUR PRODUCTS</a:t>
            </a:r>
            <a:endParaRPr sz="2100"/>
          </a:p>
        </p:txBody>
      </p:sp>
      <p:pic>
        <p:nvPicPr>
          <p:cNvPr id="151" name="Google Shape;151;g2ebb80cb3db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902" y="879425"/>
            <a:ext cx="7504550" cy="4201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g2ebb80cb3db_0_18"/>
          <p:cNvGrpSpPr/>
          <p:nvPr/>
        </p:nvGrpSpPr>
        <p:grpSpPr>
          <a:xfrm>
            <a:off x="1221901" y="1015575"/>
            <a:ext cx="4589485" cy="3973725"/>
            <a:chOff x="-1554526" y="1"/>
            <a:chExt cx="4592700" cy="3973328"/>
          </a:xfrm>
        </p:grpSpPr>
        <p:sp>
          <p:nvSpPr>
            <p:cNvPr id="153" name="Google Shape;153;g2ebb80cb3db_0_18"/>
            <p:cNvSpPr txBox="1"/>
            <p:nvPr/>
          </p:nvSpPr>
          <p:spPr>
            <a:xfrm>
              <a:off x="-1260312" y="1"/>
              <a:ext cx="40656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Working group/cluster/network meeting</a:t>
              </a:r>
              <a:endParaRPr sz="1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4" name="Google Shape;154;g2ebb80cb3db_0_18"/>
            <p:cNvSpPr txBox="1"/>
            <p:nvPr/>
          </p:nvSpPr>
          <p:spPr>
            <a:xfrm>
              <a:off x="-1275326" y="457200"/>
              <a:ext cx="4067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Webinar</a:t>
              </a:r>
              <a:endParaRPr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5" name="Google Shape;155;g2ebb80cb3db_0_18"/>
            <p:cNvSpPr txBox="1"/>
            <p:nvPr/>
          </p:nvSpPr>
          <p:spPr>
            <a:xfrm>
              <a:off x="-1275326" y="900331"/>
              <a:ext cx="4067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Conference</a:t>
              </a:r>
              <a:endParaRPr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6" name="Google Shape;156;g2ebb80cb3db_0_18"/>
            <p:cNvSpPr txBox="1"/>
            <p:nvPr/>
          </p:nvSpPr>
          <p:spPr>
            <a:xfrm>
              <a:off x="-1260312" y="1835832"/>
              <a:ext cx="4067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Social media</a:t>
              </a:r>
              <a:endParaRPr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7" name="Google Shape;157;g2ebb80cb3db_0_18"/>
            <p:cNvSpPr txBox="1"/>
            <p:nvPr/>
          </p:nvSpPr>
          <p:spPr>
            <a:xfrm>
              <a:off x="-1554526" y="2253026"/>
              <a:ext cx="45927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Policy review/policy development meeting</a:t>
              </a:r>
              <a:endParaRPr sz="1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8" name="Google Shape;158;g2ebb80cb3db_0_18"/>
            <p:cNvSpPr txBox="1"/>
            <p:nvPr/>
          </p:nvSpPr>
          <p:spPr>
            <a:xfrm>
              <a:off x="-1260312" y="1371599"/>
              <a:ext cx="4067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Public online resource collection</a:t>
              </a:r>
              <a:endParaRPr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9" name="Google Shape;159;g2ebb80cb3db_0_18"/>
            <p:cNvSpPr txBox="1"/>
            <p:nvPr/>
          </p:nvSpPr>
          <p:spPr>
            <a:xfrm>
              <a:off x="-1260312" y="2743196"/>
              <a:ext cx="4067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Informal meeting</a:t>
              </a:r>
              <a:endParaRPr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0" name="Google Shape;160;g2ebb80cb3db_0_18"/>
            <p:cNvSpPr txBox="1"/>
            <p:nvPr/>
          </p:nvSpPr>
          <p:spPr>
            <a:xfrm>
              <a:off x="-1260312" y="3207429"/>
              <a:ext cx="4067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Training sessions</a:t>
              </a:r>
              <a:endParaRPr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1" name="Google Shape;161;g2ebb80cb3db_0_18"/>
            <p:cNvSpPr txBox="1"/>
            <p:nvPr/>
          </p:nvSpPr>
          <p:spPr>
            <a:xfrm>
              <a:off x="-1275326" y="3664629"/>
              <a:ext cx="40674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Meeting/briefing with key stakeholders</a:t>
              </a:r>
              <a:endParaRPr sz="1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bb80cb3db_0_112"/>
          <p:cNvSpPr txBox="1"/>
          <p:nvPr>
            <p:ph type="title"/>
          </p:nvPr>
        </p:nvSpPr>
        <p:spPr>
          <a:xfrm>
            <a:off x="628650" y="537795"/>
            <a:ext cx="7886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C67"/>
              </a:buClr>
              <a:buSzPts val="1800"/>
              <a:buFont typeface="Montserrat"/>
              <a:buNone/>
            </a:pPr>
            <a:r>
              <a:rPr lang="fr-FR" sz="2400"/>
              <a:t>KNOW YOUR AUDIENCE</a:t>
            </a:r>
            <a:endParaRPr sz="2400"/>
          </a:p>
        </p:txBody>
      </p:sp>
      <p:sp>
        <p:nvSpPr>
          <p:cNvPr id="167" name="Google Shape;167;g2ebb80cb3db_0_112"/>
          <p:cNvSpPr txBox="1"/>
          <p:nvPr>
            <p:ph idx="1" type="body"/>
          </p:nvPr>
        </p:nvSpPr>
        <p:spPr>
          <a:xfrm>
            <a:off x="628650" y="1078501"/>
            <a:ext cx="7886700" cy="3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171450" marR="0" rtl="0" algn="l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Organizational interests and priorities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Personality traits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Interests and priorities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Values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Opinions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Political motivations and goals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Blockages for action 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900"/>
              <a:buFont typeface="Open Sans"/>
              <a:buChar char="•"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Language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95250" lvl="0" marL="171450" marR="0" rtl="0" algn="l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Pts val="1200"/>
              <a:buFont typeface="Arial"/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bb80cb3db_2_6"/>
          <p:cNvSpPr txBox="1"/>
          <p:nvPr/>
        </p:nvSpPr>
        <p:spPr>
          <a:xfrm>
            <a:off x="343100" y="48975"/>
            <a:ext cx="8607900" cy="44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Round 2 + 3 Key Findings </a:t>
            </a:r>
            <a:r>
              <a:rPr b="1" i="0" lang="fr-FR" sz="21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WASH and IPC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1" lang="fr-FR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 Household-level spraying</a:t>
            </a:r>
            <a:r>
              <a:rPr b="0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cholera-affected homes (CATI) is implemented variably.</a:t>
            </a:r>
            <a:br>
              <a:rPr b="0" i="0" lang="fr-FR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1" lang="fr-FR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ORPs are not well known</a:t>
            </a:r>
            <a:r>
              <a:rPr b="0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could be harmful if not well staffed and monitored</a:t>
            </a:r>
            <a:br>
              <a:rPr b="0" i="0" lang="fr-FR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1" lang="fr-FR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  </a:t>
            </a:r>
            <a:r>
              <a:rPr b="0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Communities are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concerned that schools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represent a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risk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cholera transmission and support the continued closure of schools.</a:t>
            </a:r>
            <a:br>
              <a:rPr b="0" i="0" lang="fr-FR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1" i="1" lang="fr-F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Recommended Actions (non-exhaustive)</a:t>
            </a:r>
            <a:endParaRPr b="1" i="1" sz="1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Consider psychological benefits (or cost) of household spraying (de/stigmatising?)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Roll out an ORP strategy with appropriate staffing/capacity, monitoring, transport capacity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Urgently support schools to meet the minimum standard for cholera prevention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Develop child-friendly messaging, IEC materials, jingles around cholera prevention in schools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43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g2ebb80cb3db_2_6"/>
          <p:cNvSpPr/>
          <p:nvPr/>
        </p:nvSpPr>
        <p:spPr>
          <a:xfrm>
            <a:off x="193310" y="454947"/>
            <a:ext cx="1420178" cy="61255"/>
          </a:xfrm>
          <a:custGeom>
            <a:rect b="b" l="l" r="r" t="t"/>
            <a:pathLst>
              <a:path extrusionOk="0" h="138429" w="1893570">
                <a:moveTo>
                  <a:pt x="1893316" y="0"/>
                </a:moveTo>
                <a:lnTo>
                  <a:pt x="0" y="0"/>
                </a:lnTo>
                <a:lnTo>
                  <a:pt x="0" y="138429"/>
                </a:lnTo>
                <a:lnTo>
                  <a:pt x="1893316" y="138429"/>
                </a:lnTo>
                <a:lnTo>
                  <a:pt x="1893316" y="0"/>
                </a:lnTo>
                <a:close/>
              </a:path>
            </a:pathLst>
          </a:custGeom>
          <a:solidFill>
            <a:srgbClr val="008E40">
              <a:alpha val="3529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ebb80cb3db_2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924" y="3818850"/>
            <a:ext cx="4517975" cy="18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2022-03-21T09:09:42Z</dcterms:created>
  <dc:creator>Microsoft Office User</dc:creator>
</cp:coreProperties>
</file>