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ontserrat" panose="00000500000000000000" pitchFamily="2" charset="0"/>
      <p:regular r:id="rId14"/>
      <p:bold r:id="rId15"/>
      <p:italic r:id="rId16"/>
      <p:boldItalic r:id="rId17"/>
    </p:embeddedFont>
    <p:embeddedFont>
      <p:font typeface="Montserrat Light" panose="00000400000000000000" pitchFamily="2" charset="0"/>
      <p:regular r:id="rId18"/>
      <p:bold r:id="rId19"/>
      <p:italic r:id="rId20"/>
      <p:boldItalic r:id="rId21"/>
    </p:embeddedFont>
    <p:embeddedFont>
      <p:font typeface="Montserrat SemiBold" panose="00000700000000000000"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53">
          <p15:clr>
            <a:srgbClr val="A4A3A4"/>
          </p15:clr>
        </p15:guide>
        <p15:guide id="2" pos="4626">
          <p15:clr>
            <a:srgbClr val="A4A3A4"/>
          </p15:clr>
        </p15:guide>
        <p15:guide id="3" orient="horz" pos="758">
          <p15:clr>
            <a:srgbClr val="A4A3A4"/>
          </p15:clr>
        </p15:guide>
        <p15:guide id="4" orient="horz" pos="2663">
          <p15:clr>
            <a:srgbClr val="A4A3A4"/>
          </p15:clr>
        </p15:guide>
        <p15:guide id="5" pos="544">
          <p15:clr>
            <a:srgbClr val="A4A3A4"/>
          </p15:clr>
        </p15:guide>
        <p15:guide id="6" pos="347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Ov7IeSnUQWKeYENL46K1CRKwp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57" autoAdjust="0"/>
  </p:normalViewPr>
  <p:slideViewPr>
    <p:cSldViewPr snapToGrid="0">
      <p:cViewPr varScale="1">
        <p:scale>
          <a:sx n="131" d="100"/>
          <a:sy n="131" d="100"/>
        </p:scale>
        <p:origin x="966" y="114"/>
      </p:cViewPr>
      <p:guideLst>
        <p:guide orient="horz" pos="1053"/>
        <p:guide pos="4626"/>
        <p:guide orient="horz" pos="758"/>
        <p:guide orient="horz" pos="2663"/>
        <p:guide pos="544"/>
        <p:guide pos="3470"/>
      </p:guideLst>
    </p:cSldViewPr>
  </p:slid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heme" Target="theme/theme1.xml"/><Relationship Id="rId21" Type="http://schemas.openxmlformats.org/officeDocument/2006/relationships/font" Target="fonts/font8.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6009BC4-4C36-DA17-F4C6-8B686E2BED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A0D377A4-1BBC-F894-E873-B0C7541285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154624-F42D-41BA-8838-B360C88CB122}" type="datetimeFigureOut">
              <a:rPr lang="fr-FR" smtClean="0"/>
              <a:t>11/10/2024</a:t>
            </a:fld>
            <a:endParaRPr lang="fr-FR" dirty="0"/>
          </a:p>
        </p:txBody>
      </p:sp>
      <p:sp>
        <p:nvSpPr>
          <p:cNvPr id="4" name="Espace réservé du pied de page 3">
            <a:extLst>
              <a:ext uri="{FF2B5EF4-FFF2-40B4-BE49-F238E27FC236}">
                <a16:creationId xmlns:a16="http://schemas.microsoft.com/office/drawing/2014/main" id="{43612DC7-097E-A74D-F24B-49932000FE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37293BEF-E694-A1DB-6816-A06C9CC448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55CB82-4762-47C1-BD63-B74AD9548349}" type="slidenum">
              <a:rPr lang="fr-FR" smtClean="0"/>
              <a:t>‹N°›</a:t>
            </a:fld>
            <a:endParaRPr lang="fr-FR" dirty="0"/>
          </a:p>
        </p:txBody>
      </p:sp>
    </p:spTree>
    <p:extLst>
      <p:ext uri="{BB962C8B-B14F-4D97-AF65-F5344CB8AC3E}">
        <p14:creationId xmlns:p14="http://schemas.microsoft.com/office/powerpoint/2010/main" val="1640328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bb80cb3db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g2ebb80cb3db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ebb80cb3db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2ebb80cb3db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bb80cb3db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2ebb80cb3d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bb80cb3db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g2ebb80cb3db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bb80cb3db_2_6: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ebb80cb3db_2_6:notes"/>
          <p:cNvSpPr txBox="1">
            <a:spLocks noGrp="1"/>
          </p:cNvSpPr>
          <p:nvPr>
            <p:ph type="body" idx="1"/>
          </p:nvPr>
        </p:nvSpPr>
        <p:spPr>
          <a:xfrm>
            <a:off x="1625600" y="4400550"/>
            <a:ext cx="130047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71" name="Google Shape;171;g2ebb80cb3db_2_6:notes"/>
          <p:cNvSpPr txBox="1">
            <a:spLocks noGrp="1"/>
          </p:cNvSpPr>
          <p:nvPr>
            <p:ph type="sldNum" idx="12"/>
          </p:nvPr>
        </p:nvSpPr>
        <p:spPr>
          <a:xfrm>
            <a:off x="9207500" y="8685213"/>
            <a:ext cx="70452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9</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fr-FR"/>
              <a:t>‹N°›</a:t>
            </a:fld>
            <a:endParaRPr dirty="0"/>
          </a:p>
        </p:txBody>
      </p:sp>
      <p:pic>
        <p:nvPicPr>
          <p:cNvPr id="19" name="Google Shape;19;p20" descr="Uma imagem com texto&#10;&#10;Descrição gerada automaticamente"/>
          <p:cNvPicPr preferRelativeResize="0"/>
          <p:nvPr/>
        </p:nvPicPr>
        <p:blipFill rotWithShape="1">
          <a:blip r:embed="rId2">
            <a:alphaModFix/>
          </a:blip>
          <a:srcRect/>
          <a:stretch/>
        </p:blipFill>
        <p:spPr>
          <a:xfrm>
            <a:off x="5419023" y="211756"/>
            <a:ext cx="3648064" cy="559989"/>
          </a:xfrm>
          <a:prstGeom prst="rect">
            <a:avLst/>
          </a:prstGeom>
          <a:noFill/>
          <a:ln>
            <a:noFill/>
          </a:ln>
        </p:spPr>
      </p:pic>
      <p:pic>
        <p:nvPicPr>
          <p:cNvPr id="20" name="Google Shape;20;p20"/>
          <p:cNvPicPr preferRelativeResize="0"/>
          <p:nvPr/>
        </p:nvPicPr>
        <p:blipFill rotWithShape="1">
          <a:blip r:embed="rId3">
            <a:alphaModFix/>
          </a:blip>
          <a:srcRect l="781" r="782"/>
          <a:stretch/>
        </p:blipFill>
        <p:spPr>
          <a:xfrm>
            <a:off x="0" y="996132"/>
            <a:ext cx="9144000" cy="2361042"/>
          </a:xfrm>
          <a:prstGeom prst="rect">
            <a:avLst/>
          </a:prstGeom>
          <a:noFill/>
          <a:ln>
            <a:noFill/>
          </a:ln>
        </p:spPr>
      </p:pic>
      <p:sp>
        <p:nvSpPr>
          <p:cNvPr id="21" name="Google Shape;21;p20"/>
          <p:cNvSpPr txBox="1"/>
          <p:nvPr/>
        </p:nvSpPr>
        <p:spPr>
          <a:xfrm>
            <a:off x="400261" y="3558747"/>
            <a:ext cx="8157143"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9C67"/>
              </a:buClr>
              <a:buSzPts val="1800"/>
              <a:buFont typeface="Montserrat"/>
              <a:buNone/>
            </a:pPr>
            <a:r>
              <a:rPr lang="fr-FR" sz="1800" b="1" i="0" u="none" strike="noStrike" cap="none" dirty="0">
                <a:solidFill>
                  <a:srgbClr val="2B9C67"/>
                </a:solidFill>
                <a:latin typeface="Montserrat"/>
                <a:ea typeface="Montserrat"/>
                <a:cs typeface="Montserrat"/>
                <a:sym typeface="Montserrat"/>
              </a:rPr>
              <a:t>Comment transformer des données et des éléments factuels issus des sciences sociales en résultats exploitables</a:t>
            </a:r>
            <a:endParaRPr dirty="0"/>
          </a:p>
        </p:txBody>
      </p:sp>
      <p:sp>
        <p:nvSpPr>
          <p:cNvPr id="22" name="Google Shape;22;p20"/>
          <p:cNvSpPr/>
          <p:nvPr/>
        </p:nvSpPr>
        <p:spPr>
          <a:xfrm>
            <a:off x="0" y="982045"/>
            <a:ext cx="9144000" cy="45719"/>
          </a:xfrm>
          <a:prstGeom prst="rect">
            <a:avLst/>
          </a:prstGeom>
          <a:solidFill>
            <a:srgbClr val="2F9C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23;p20"/>
          <p:cNvSpPr txBox="1"/>
          <p:nvPr/>
        </p:nvSpPr>
        <p:spPr>
          <a:xfrm>
            <a:off x="395288" y="1012432"/>
            <a:ext cx="2921226" cy="492402"/>
          </a:xfrm>
          <a:prstGeom prst="rect">
            <a:avLst/>
          </a:prstGeom>
          <a:solidFill>
            <a:srgbClr val="2F9C67"/>
          </a:solidFill>
          <a:ln>
            <a:noFill/>
          </a:ln>
        </p:spPr>
        <p:txBody>
          <a:bodyPr spcFirstLastPara="1" wrap="square" lIns="72000" tIns="45700" rIns="72000" bIns="45700" anchor="t" anchorCtr="0">
            <a:spAutoFit/>
          </a:bodyPr>
          <a:lstStyle/>
          <a:p>
            <a:pPr marL="0" marR="0" lvl="0" indent="0" algn="l" rtl="0">
              <a:spcBef>
                <a:spcPts val="0"/>
              </a:spcBef>
              <a:spcAft>
                <a:spcPts val="0"/>
              </a:spcAft>
              <a:buNone/>
            </a:pPr>
            <a:r>
              <a:rPr lang="fr-FR" sz="1000" b="1" dirty="0">
                <a:solidFill>
                  <a:schemeClr val="lt1"/>
                </a:solidFill>
                <a:latin typeface="Montserrat"/>
                <a:ea typeface="Montserrat"/>
                <a:cs typeface="Montserrat"/>
                <a:sym typeface="Montserrat"/>
              </a:rPr>
              <a:t>MODULE 5, SESSION 2</a:t>
            </a:r>
            <a:endParaRPr dirty="0"/>
          </a:p>
          <a:p>
            <a:pPr marL="0" marR="0" lvl="0" indent="0" algn="l" rtl="0">
              <a:spcBef>
                <a:spcPts val="0"/>
              </a:spcBef>
              <a:spcAft>
                <a:spcPts val="0"/>
              </a:spcAft>
              <a:buNone/>
            </a:pPr>
            <a:r>
              <a:rPr lang="fr-FR" sz="800" dirty="0">
                <a:solidFill>
                  <a:schemeClr val="lt1"/>
                </a:solidFill>
                <a:latin typeface="Montserrat Light"/>
                <a:ea typeface="Montserrat Light"/>
                <a:cs typeface="Montserrat Light"/>
                <a:sym typeface="Montserrat Light"/>
              </a:rPr>
              <a:t>FORMATION DU SERVICE COLLECTIF SUR LES SCIENCES SOCIALES</a:t>
            </a:r>
            <a:endParaRPr lang="fr-FR" dirty="0"/>
          </a:p>
        </p:txBody>
      </p:sp>
      <p:grpSp>
        <p:nvGrpSpPr>
          <p:cNvPr id="24" name="Google Shape;24;p20"/>
          <p:cNvGrpSpPr/>
          <p:nvPr/>
        </p:nvGrpSpPr>
        <p:grpSpPr>
          <a:xfrm>
            <a:off x="5608156" y="4577334"/>
            <a:ext cx="3373919" cy="499684"/>
            <a:chOff x="5608156" y="3987387"/>
            <a:chExt cx="3373919" cy="499684"/>
          </a:xfrm>
        </p:grpSpPr>
        <p:pic>
          <p:nvPicPr>
            <p:cNvPr id="25" name="Google Shape;25;p20"/>
            <p:cNvPicPr preferRelativeResize="0"/>
            <p:nvPr/>
          </p:nvPicPr>
          <p:blipFill rotWithShape="1">
            <a:blip r:embed="rId4">
              <a:alphaModFix/>
            </a:blip>
            <a:srcRect/>
            <a:stretch/>
          </p:blipFill>
          <p:spPr>
            <a:xfrm>
              <a:off x="5608156" y="4171951"/>
              <a:ext cx="610318" cy="186356"/>
            </a:xfrm>
            <a:prstGeom prst="rect">
              <a:avLst/>
            </a:prstGeom>
            <a:noFill/>
            <a:ln>
              <a:noFill/>
            </a:ln>
          </p:spPr>
        </p:pic>
        <p:pic>
          <p:nvPicPr>
            <p:cNvPr id="26" name="Google Shape;26;p20"/>
            <p:cNvPicPr preferRelativeResize="0"/>
            <p:nvPr/>
          </p:nvPicPr>
          <p:blipFill rotWithShape="1">
            <a:blip r:embed="rId5">
              <a:alphaModFix/>
            </a:blip>
            <a:srcRect/>
            <a:stretch/>
          </p:blipFill>
          <p:spPr>
            <a:xfrm>
              <a:off x="8289926" y="4105311"/>
              <a:ext cx="692149" cy="216021"/>
            </a:xfrm>
            <a:prstGeom prst="rect">
              <a:avLst/>
            </a:prstGeom>
            <a:noFill/>
            <a:ln>
              <a:noFill/>
            </a:ln>
          </p:spPr>
        </p:pic>
        <p:pic>
          <p:nvPicPr>
            <p:cNvPr id="27" name="Google Shape;27;p20"/>
            <p:cNvPicPr preferRelativeResize="0"/>
            <p:nvPr/>
          </p:nvPicPr>
          <p:blipFill rotWithShape="1">
            <a:blip r:embed="rId6">
              <a:alphaModFix/>
            </a:blip>
            <a:srcRect/>
            <a:stretch/>
          </p:blipFill>
          <p:spPr>
            <a:xfrm>
              <a:off x="7266608" y="4119751"/>
              <a:ext cx="855042" cy="205444"/>
            </a:xfrm>
            <a:prstGeom prst="rect">
              <a:avLst/>
            </a:prstGeom>
            <a:noFill/>
            <a:ln>
              <a:noFill/>
            </a:ln>
          </p:spPr>
        </p:pic>
        <p:pic>
          <p:nvPicPr>
            <p:cNvPr id="28" name="Google Shape;28;p20"/>
            <p:cNvPicPr preferRelativeResize="0"/>
            <p:nvPr/>
          </p:nvPicPr>
          <p:blipFill rotWithShape="1">
            <a:blip r:embed="rId7">
              <a:alphaModFix/>
            </a:blip>
            <a:srcRect/>
            <a:stretch/>
          </p:blipFill>
          <p:spPr>
            <a:xfrm>
              <a:off x="6191586" y="3987387"/>
              <a:ext cx="1107193" cy="49968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rgbClr val="2F9C67">
            <a:alpha val="9411"/>
          </a:srgbClr>
        </a:solidFill>
        <a:effectLst/>
      </p:bgPr>
    </p:bg>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3"/>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fr-FR"/>
              <a:t>‹N°›</a:t>
            </a:fld>
            <a:endParaRPr dirty="0"/>
          </a:p>
        </p:txBody>
      </p:sp>
      <p:pic>
        <p:nvPicPr>
          <p:cNvPr id="35" name="Google Shape;35;p21"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36" name="Google Shape;36;p21"/>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 name="Google Shape;37;p21"/>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8" name="Google Shape;38;p21"/>
          <p:cNvCxnSpPr/>
          <p:nvPr/>
        </p:nvCxnSpPr>
        <p:spPr>
          <a:xfrm>
            <a:off x="648261" y="907368"/>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_Green">
  <p:cSld name="Question_Green">
    <p:bg>
      <p:bgPr>
        <a:solidFill>
          <a:srgbClr val="2F9C67">
            <a:alpha val="9411"/>
          </a:srgbClr>
        </a:solidFill>
        <a:effectLst/>
      </p:bgPr>
    </p:bg>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3"/>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fr-FR"/>
              <a:t>‹N°›</a:t>
            </a:fld>
            <a:endParaRPr dirty="0"/>
          </a:p>
        </p:txBody>
      </p:sp>
      <p:pic>
        <p:nvPicPr>
          <p:cNvPr id="45" name="Google Shape;45;p22"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46" name="Google Shape;46;p22"/>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 name="Google Shape;47;p22"/>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48" name="Google Shape;48;p22"/>
          <p:cNvCxnSpPr/>
          <p:nvPr/>
        </p:nvCxnSpPr>
        <p:spPr>
          <a:xfrm>
            <a:off x="648261" y="907368"/>
            <a:ext cx="444000" cy="0"/>
          </a:xfrm>
          <a:prstGeom prst="straightConnector1">
            <a:avLst/>
          </a:prstGeom>
          <a:noFill/>
          <a:ln w="28575" cap="flat" cmpd="sng">
            <a:solidFill>
              <a:srgbClr val="D90368"/>
            </a:solidFill>
            <a:prstDash val="solid"/>
            <a:miter lim="800000"/>
            <a:headEnd type="none" w="sm" len="sm"/>
            <a:tailEnd type="none" w="sm" len="sm"/>
          </a:ln>
        </p:spPr>
      </p:cxnSp>
      <p:sp>
        <p:nvSpPr>
          <p:cNvPr id="49" name="Google Shape;49;p22"/>
          <p:cNvSpPr/>
          <p:nvPr/>
        </p:nvSpPr>
        <p:spPr>
          <a:xfrm>
            <a:off x="7103356" y="367818"/>
            <a:ext cx="1584176" cy="1584176"/>
          </a:xfrm>
          <a:prstGeom prst="ellipse">
            <a:avLst/>
          </a:prstGeom>
          <a:solidFill>
            <a:srgbClr val="2F9C67">
              <a:alpha val="9803"/>
            </a:srgbClr>
          </a:solidFill>
          <a:ln w="9525"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50" name="Google Shape;50;p22"/>
          <p:cNvPicPr preferRelativeResize="0"/>
          <p:nvPr/>
        </p:nvPicPr>
        <p:blipFill rotWithShape="1">
          <a:blip r:embed="rId3">
            <a:alphaModFix/>
          </a:blip>
          <a:srcRect/>
          <a:stretch/>
        </p:blipFill>
        <p:spPr>
          <a:xfrm>
            <a:off x="7522653" y="643071"/>
            <a:ext cx="716698" cy="10561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2lignes et contenu">
  <p:cSld name="Titre2lignes et contenu">
    <p:bg>
      <p:bgPr>
        <a:solidFill>
          <a:srgbClr val="2F9C67">
            <a:alpha val="9411"/>
          </a:srgbClr>
        </a:solidFill>
        <a:effectLst/>
      </p:bgPr>
    </p:bg>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628650" y="537795"/>
            <a:ext cx="7886700" cy="590931"/>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3"/>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fr-FR"/>
              <a:t>‹N°›</a:t>
            </a:fld>
            <a:endParaRPr dirty="0"/>
          </a:p>
        </p:txBody>
      </p:sp>
      <p:pic>
        <p:nvPicPr>
          <p:cNvPr id="57" name="Google Shape;57;p23"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58" name="Google Shape;58;p23"/>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9" name="Google Shape;59;p23"/>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60" name="Google Shape;60;p23"/>
          <p:cNvCxnSpPr/>
          <p:nvPr/>
        </p:nvCxnSpPr>
        <p:spPr>
          <a:xfrm>
            <a:off x="648261" y="1132339"/>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486">
          <p15:clr>
            <a:srgbClr val="FBAE40"/>
          </p15:clr>
        </p15:guide>
        <p15:guide id="2" orient="horz" pos="5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Num_Green">
  <p:cSld name="1_Num_Green">
    <p:bg>
      <p:bgPr>
        <a:solidFill>
          <a:srgbClr val="2F9C67">
            <a:alpha val="9411"/>
          </a:srgbClr>
        </a:solidFill>
        <a:effectLst/>
      </p:bgPr>
    </p:bg>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628650" y="1168497"/>
            <a:ext cx="7886700" cy="593396"/>
          </a:xfrm>
          <a:prstGeom prst="rect">
            <a:avLst/>
          </a:prstGeom>
          <a:noFill/>
          <a:ln>
            <a:noFill/>
          </a:ln>
        </p:spPr>
        <p:txBody>
          <a:bodyPr spcFirstLastPara="1" wrap="square" lIns="91425" tIns="45700" rIns="91425" bIns="45700" anchor="t" anchorCtr="0">
            <a:normAutofit/>
          </a:bodyPr>
          <a:lstStyle>
            <a:lvl1pPr marL="457200" marR="0" lvl="0" indent="-228600" algn="l">
              <a:lnSpc>
                <a:spcPct val="128333"/>
              </a:lnSpc>
              <a:spcBef>
                <a:spcPts val="750"/>
              </a:spcBef>
              <a:spcAft>
                <a:spcPts val="0"/>
              </a:spcAft>
              <a:buClr>
                <a:srgbClr val="204669"/>
              </a:buClr>
              <a:buSzPts val="1200"/>
              <a:buFont typeface="Arial"/>
              <a:buNone/>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fr-FR"/>
              <a:t>‹N°›</a:t>
            </a:fld>
            <a:endParaRPr dirty="0"/>
          </a:p>
        </p:txBody>
      </p:sp>
      <p:pic>
        <p:nvPicPr>
          <p:cNvPr id="67" name="Google Shape;67;p24"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68" name="Google Shape;68;p24"/>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9" name="Google Shape;69;p24"/>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70" name="Google Shape;70;p24"/>
          <p:cNvCxnSpPr/>
          <p:nvPr/>
        </p:nvCxnSpPr>
        <p:spPr>
          <a:xfrm>
            <a:off x="648261" y="907368"/>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et contenu">
  <p:cSld name="1_Titre et contenu">
    <p:bg>
      <p:bgPr>
        <a:solidFill>
          <a:srgbClr val="EFF5F0">
            <a:alpha val="9411"/>
          </a:srgbClr>
        </a:solidFill>
        <a:effectLst/>
      </p:bgPr>
    </p:bg>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628650" y="537795"/>
            <a:ext cx="7886700" cy="590931"/>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3"/>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fr-FR"/>
              <a:t>‹N°›</a:t>
            </a:fld>
            <a:endParaRPr dirty="0"/>
          </a:p>
        </p:txBody>
      </p:sp>
      <p:pic>
        <p:nvPicPr>
          <p:cNvPr id="77" name="Google Shape;77;p25"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78" name="Google Shape;78;p25"/>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9" name="Google Shape;79;p25"/>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80" name="Google Shape;80;p25"/>
          <p:cNvCxnSpPr/>
          <p:nvPr/>
        </p:nvCxnSpPr>
        <p:spPr>
          <a:xfrm>
            <a:off x="648261" y="1132339"/>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486">
          <p15:clr>
            <a:srgbClr val="FBAE40"/>
          </p15:clr>
        </p15:guide>
        <p15:guide id="2" orient="horz" pos="5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p:cSld name="Vide">
    <p:bg>
      <p:bgPr>
        <a:solidFill>
          <a:srgbClr val="2F9C67">
            <a:alpha val="9803"/>
          </a:srgbClr>
        </a:solidFill>
        <a:effectLst/>
      </p:bgPr>
    </p:bg>
    <p:spTree>
      <p:nvGrpSpPr>
        <p:cNvPr id="1" name="Shape 81"/>
        <p:cNvGrpSpPr/>
        <p:nvPr/>
      </p:nvGrpSpPr>
      <p:grpSpPr>
        <a:xfrm>
          <a:off x="0" y="0"/>
          <a:ext cx="0" cy="0"/>
          <a:chOff x="0" y="0"/>
          <a:chExt cx="0" cy="0"/>
        </a:xfrm>
      </p:grpSpPr>
      <p:sp>
        <p:nvSpPr>
          <p:cNvPr id="82" name="Google Shape;8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defRPr>
            </a:lvl1pPr>
            <a:lvl2pPr marL="0" lvl="1" indent="0" algn="r">
              <a:spcBef>
                <a:spcPts val="0"/>
              </a:spcBef>
              <a:buNone/>
              <a:defRPr sz="900">
                <a:solidFill>
                  <a:srgbClr val="888888"/>
                </a:solidFill>
              </a:defRPr>
            </a:lvl2pPr>
            <a:lvl3pPr marL="0" lvl="2" indent="0" algn="r">
              <a:spcBef>
                <a:spcPts val="0"/>
              </a:spcBef>
              <a:buNone/>
              <a:defRPr sz="900">
                <a:solidFill>
                  <a:srgbClr val="888888"/>
                </a:solidFill>
              </a:defRPr>
            </a:lvl3pPr>
            <a:lvl4pPr marL="0" lvl="3" indent="0" algn="r">
              <a:spcBef>
                <a:spcPts val="0"/>
              </a:spcBef>
              <a:buNone/>
              <a:defRPr sz="900">
                <a:solidFill>
                  <a:srgbClr val="888888"/>
                </a:solidFill>
              </a:defRPr>
            </a:lvl4pPr>
            <a:lvl5pPr marL="0" lvl="4" indent="0" algn="r">
              <a:spcBef>
                <a:spcPts val="0"/>
              </a:spcBef>
              <a:buNone/>
              <a:defRPr sz="900">
                <a:solidFill>
                  <a:srgbClr val="888888"/>
                </a:solidFill>
              </a:defRPr>
            </a:lvl5pPr>
            <a:lvl6pPr marL="0" lvl="5" indent="0" algn="r">
              <a:spcBef>
                <a:spcPts val="0"/>
              </a:spcBef>
              <a:buNone/>
              <a:defRPr sz="900">
                <a:solidFill>
                  <a:srgbClr val="888888"/>
                </a:solidFill>
              </a:defRPr>
            </a:lvl6pPr>
            <a:lvl7pPr marL="0" lvl="6" indent="0" algn="r">
              <a:spcBef>
                <a:spcPts val="0"/>
              </a:spcBef>
              <a:buNone/>
              <a:defRPr sz="900">
                <a:solidFill>
                  <a:srgbClr val="888888"/>
                </a:solidFill>
              </a:defRPr>
            </a:lvl7pPr>
            <a:lvl8pPr marL="0" lvl="7" indent="0" algn="r">
              <a:spcBef>
                <a:spcPts val="0"/>
              </a:spcBef>
              <a:buNone/>
              <a:defRPr sz="900">
                <a:solidFill>
                  <a:srgbClr val="888888"/>
                </a:solidFill>
              </a:defRPr>
            </a:lvl8pPr>
            <a:lvl9pPr marL="0" lvl="8" indent="0" algn="r">
              <a:spcBef>
                <a:spcPts val="0"/>
              </a:spcBef>
              <a:buNone/>
              <a:defRPr sz="900">
                <a:solidFill>
                  <a:srgbClr val="888888"/>
                </a:solidFill>
              </a:defRPr>
            </a:lvl9pPr>
          </a:lstStyle>
          <a:p>
            <a:pPr marL="0" lvl="0" indent="0" algn="r" rtl="0">
              <a:spcBef>
                <a:spcPts val="0"/>
              </a:spcBef>
              <a:spcAft>
                <a:spcPts val="0"/>
              </a:spcAft>
              <a:buNone/>
            </a:pPr>
            <a:fld id="{00000000-1234-1234-1234-123412341234}" type="slidenum">
              <a:rPr lang="fr-FR"/>
              <a:t>‹N°›</a:t>
            </a:fld>
            <a:endParaRPr dirty="0"/>
          </a:p>
        </p:txBody>
      </p:sp>
      <p:pic>
        <p:nvPicPr>
          <p:cNvPr id="85" name="Google Shape;85;p26"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86" name="Google Shape;86;p26"/>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7" name="Google Shape;87;p26"/>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marR="0" lvl="0" algn="l" rtl="0">
              <a:lnSpc>
                <a:spcPct val="90000"/>
              </a:lnSpc>
              <a:spcBef>
                <a:spcPts val="0"/>
              </a:spcBef>
              <a:spcAft>
                <a:spcPts val="0"/>
              </a:spcAft>
              <a:buClr>
                <a:srgbClr val="2F9C67"/>
              </a:buClr>
              <a:buSzPts val="1800"/>
              <a:buFont typeface="Montserrat"/>
              <a:buNone/>
              <a:defRPr sz="1800" b="1" i="0" u="none" strike="noStrike" cap="none">
                <a:solidFill>
                  <a:srgbClr val="2F9C6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750"/>
              </a:spcBef>
              <a:spcAft>
                <a:spcPts val="0"/>
              </a:spcAft>
              <a:buClr>
                <a:srgbClr val="204669"/>
              </a:buClr>
              <a:buSzPts val="2000"/>
              <a:buFont typeface="Arial"/>
              <a:buChar char="•"/>
              <a:defRPr sz="2000" b="0" i="0" u="none" strike="noStrike" cap="none">
                <a:solidFill>
                  <a:schemeClr val="dk1"/>
                </a:solidFill>
                <a:latin typeface="Open Sans Light"/>
                <a:ea typeface="Open Sans Light"/>
                <a:cs typeface="Open Sans Light"/>
                <a:sym typeface="Open Sans Light"/>
              </a:defRPr>
            </a:lvl1pPr>
            <a:lvl2pPr marL="914400" marR="0" lvl="1" indent="-342900" algn="l" rtl="0">
              <a:lnSpc>
                <a:spcPct val="90000"/>
              </a:lnSpc>
              <a:spcBef>
                <a:spcPts val="375"/>
              </a:spcBef>
              <a:spcAft>
                <a:spcPts val="0"/>
              </a:spcAft>
              <a:buClr>
                <a:srgbClr val="204669"/>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23850" algn="l" rtl="0">
              <a:lnSpc>
                <a:spcPct val="90000"/>
              </a:lnSpc>
              <a:spcBef>
                <a:spcPts val="375"/>
              </a:spcBef>
              <a:spcAft>
                <a:spcPts val="0"/>
              </a:spcAft>
              <a:buClr>
                <a:srgbClr val="204669"/>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L="1828800" marR="0" lvl="3" indent="-314325" algn="l" rtl="0">
              <a:lnSpc>
                <a:spcPct val="90000"/>
              </a:lnSpc>
              <a:spcBef>
                <a:spcPts val="375"/>
              </a:spcBef>
              <a:spcAft>
                <a:spcPts val="0"/>
              </a:spcAft>
              <a:buClr>
                <a:srgbClr val="204669"/>
              </a:buClr>
              <a:buSzPts val="1350"/>
              <a:buFont typeface="Arial"/>
              <a:buChar char="•"/>
              <a:defRPr sz="1350" b="0" i="0" u="none" strike="noStrike" cap="none">
                <a:solidFill>
                  <a:schemeClr val="dk1"/>
                </a:solidFill>
                <a:latin typeface="Open Sans Light"/>
                <a:ea typeface="Open Sans Light"/>
                <a:cs typeface="Open Sans Light"/>
                <a:sym typeface="Open Sans Light"/>
              </a:defRPr>
            </a:lvl4pPr>
            <a:lvl5pPr marL="2286000" marR="0" lvl="4" indent="-314325" algn="l" rtl="0">
              <a:lnSpc>
                <a:spcPct val="90000"/>
              </a:lnSpc>
              <a:spcBef>
                <a:spcPts val="375"/>
              </a:spcBef>
              <a:spcAft>
                <a:spcPts val="0"/>
              </a:spcAft>
              <a:buClr>
                <a:srgbClr val="204669"/>
              </a:buClr>
              <a:buSzPts val="1350"/>
              <a:buFont typeface="Arial"/>
              <a:buChar char="•"/>
              <a:defRPr sz="1350" b="0" i="0" u="none" strike="noStrike" cap="none">
                <a:solidFill>
                  <a:schemeClr val="dk1"/>
                </a:solidFill>
                <a:latin typeface="Open Sans Light"/>
                <a:ea typeface="Open Sans Light"/>
                <a:cs typeface="Open Sans Light"/>
                <a:sym typeface="Open Sans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ebb80cb3db_1_2"/>
          <p:cNvSpPr txBox="1">
            <a:spLocks noGrp="1"/>
          </p:cNvSpPr>
          <p:nvPr>
            <p:ph type="title"/>
          </p:nvPr>
        </p:nvSpPr>
        <p:spPr>
          <a:xfrm>
            <a:off x="628650" y="36954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RÉSUMÉ</a:t>
            </a:r>
          </a:p>
        </p:txBody>
      </p:sp>
      <p:sp>
        <p:nvSpPr>
          <p:cNvPr id="181" name="Google Shape;181;g2ebb80cb3db_1_2"/>
          <p:cNvSpPr txBox="1">
            <a:spLocks noGrp="1"/>
          </p:cNvSpPr>
          <p:nvPr>
            <p:ph type="body" idx="1"/>
          </p:nvPr>
        </p:nvSpPr>
        <p:spPr>
          <a:xfrm>
            <a:off x="628650" y="973264"/>
            <a:ext cx="8515350" cy="3593400"/>
          </a:xfrm>
          <a:prstGeom prst="rect">
            <a:avLst/>
          </a:prstGeom>
          <a:noFill/>
          <a:ln>
            <a:noFill/>
          </a:ln>
        </p:spPr>
        <p:txBody>
          <a:bodyPr spcFirstLastPara="1" wrap="square" lIns="91425" tIns="45700" rIns="91425" bIns="45700" anchor="t" anchorCtr="0">
            <a:noAutofit/>
          </a:bodyPr>
          <a:lstStyle/>
          <a:p>
            <a:pPr marL="171450" lvl="0" indent="-196850" algn="l" rtl="0">
              <a:lnSpc>
                <a:spcPct val="128333"/>
              </a:lnSpc>
              <a:spcBef>
                <a:spcPts val="0"/>
              </a:spcBef>
              <a:spcAft>
                <a:spcPts val="0"/>
              </a:spcAft>
              <a:buSzPts val="1600"/>
              <a:buFont typeface="Open Sans"/>
              <a:buChar char="•"/>
            </a:pPr>
            <a:r>
              <a:rPr lang="fr-FR" sz="1600" dirty="0">
                <a:latin typeface="Open Sans"/>
                <a:ea typeface="Open Sans"/>
                <a:cs typeface="Open Sans"/>
                <a:sym typeface="Open Sans"/>
              </a:rPr>
              <a:t>En communiquant efficacement aux principaux acteurs d’une intervention humanitaire les résultats et recommandations issus de la recherche en sciences sociales, on peut considérablement améliorer la conception et la mise en œuvre de cette intervention. </a:t>
            </a:r>
          </a:p>
          <a:p>
            <a:pPr marL="171450" lvl="0" indent="-196850" algn="l" rtl="0">
              <a:lnSpc>
                <a:spcPct val="128333"/>
              </a:lnSpc>
              <a:spcBef>
                <a:spcPts val="600"/>
              </a:spcBef>
              <a:spcAft>
                <a:spcPts val="0"/>
              </a:spcAft>
              <a:buSzPts val="1600"/>
              <a:buFont typeface="Open Sans"/>
              <a:buChar char="•"/>
            </a:pPr>
            <a:r>
              <a:rPr lang="fr-FR" sz="1600" dirty="0">
                <a:latin typeface="Open Sans"/>
                <a:ea typeface="Open Sans"/>
                <a:cs typeface="Open Sans"/>
                <a:sym typeface="Open Sans"/>
              </a:rPr>
              <a:t>Pour établir votre plan de communication, suivez les étapes suivantes :</a:t>
            </a:r>
            <a:endParaRPr sz="1600" dirty="0">
              <a:latin typeface="Open Sans"/>
              <a:ea typeface="Open Sans"/>
              <a:cs typeface="Open Sans"/>
              <a:sym typeface="Open Sans"/>
            </a:endParaRPr>
          </a:p>
          <a:p>
            <a:pPr marL="312737" lvl="0" indent="-188912" algn="l" rtl="0">
              <a:lnSpc>
                <a:spcPct val="128333"/>
              </a:lnSpc>
              <a:spcBef>
                <a:spcPts val="600"/>
              </a:spcBef>
              <a:spcAft>
                <a:spcPts val="0"/>
              </a:spcAft>
              <a:buClr>
                <a:srgbClr val="2F9C67"/>
              </a:buClr>
              <a:buSzPts val="1240"/>
              <a:buFont typeface="Open Sans"/>
              <a:buChar char="⮚"/>
            </a:pPr>
            <a:r>
              <a:rPr lang="fr-FR" sz="1400" dirty="0">
                <a:latin typeface="Open Sans"/>
                <a:ea typeface="Open Sans"/>
                <a:cs typeface="Open Sans"/>
                <a:sym typeface="Open Sans"/>
              </a:rPr>
              <a:t>Fixez des objectifs SMART : spécifiques, mesurables, réalisables, pertinents et assortis de délais ;</a:t>
            </a:r>
          </a:p>
          <a:p>
            <a:pPr marL="312737" lvl="0" indent="-188912" algn="l" rtl="0">
              <a:lnSpc>
                <a:spcPct val="128333"/>
              </a:lnSpc>
              <a:spcBef>
                <a:spcPts val="600"/>
              </a:spcBef>
              <a:spcAft>
                <a:spcPts val="0"/>
              </a:spcAft>
              <a:buClr>
                <a:srgbClr val="2F9C67"/>
              </a:buClr>
              <a:buSzPts val="1240"/>
              <a:buFont typeface="Open Sans"/>
              <a:buChar char="⮚"/>
            </a:pPr>
            <a:r>
              <a:rPr lang="fr-FR" sz="1400" dirty="0">
                <a:latin typeface="Open Sans"/>
                <a:ea typeface="Open Sans"/>
                <a:cs typeface="Open Sans"/>
                <a:sym typeface="Open Sans"/>
              </a:rPr>
              <a:t>Identifiez les utilisateurs prioritaires des résultats de la recherche ;</a:t>
            </a:r>
          </a:p>
          <a:p>
            <a:pPr marL="312737" lvl="0" indent="-188912" algn="l">
              <a:lnSpc>
                <a:spcPct val="128333"/>
              </a:lnSpc>
              <a:spcBef>
                <a:spcPts val="600"/>
              </a:spcBef>
              <a:spcAft>
                <a:spcPts val="0"/>
              </a:spcAft>
              <a:buClr>
                <a:srgbClr val="2F9C67"/>
              </a:buClr>
              <a:buSzPts val="1240"/>
              <a:buFont typeface="Open Sans"/>
              <a:buChar char="⮚"/>
            </a:pPr>
            <a:r>
              <a:rPr lang="fr-FR" sz="1400" dirty="0">
                <a:latin typeface="Open Sans"/>
                <a:ea typeface="Open Sans"/>
                <a:cs typeface="Open Sans"/>
                <a:sym typeface="Open Sans"/>
              </a:rPr>
              <a:t>Faites en sorte de connaître votre public, en termes de besoins d’information, d’intérêts et de priorités, ainsi que de motivations profondes ;</a:t>
            </a:r>
            <a:endParaRPr sz="1400" dirty="0">
              <a:latin typeface="Open Sans"/>
              <a:ea typeface="Open Sans"/>
              <a:cs typeface="Open Sans"/>
              <a:sym typeface="Open Sans"/>
            </a:endParaRPr>
          </a:p>
          <a:p>
            <a:pPr marL="312737" lvl="0" indent="-188912" algn="l" rtl="0">
              <a:lnSpc>
                <a:spcPct val="128333"/>
              </a:lnSpc>
              <a:spcBef>
                <a:spcPts val="600"/>
              </a:spcBef>
              <a:spcAft>
                <a:spcPts val="0"/>
              </a:spcAft>
              <a:buClr>
                <a:srgbClr val="2F9C67"/>
              </a:buClr>
              <a:buSzPts val="1240"/>
              <a:buFont typeface="Open Sans"/>
              <a:buChar char="⮚"/>
            </a:pPr>
            <a:r>
              <a:rPr lang="fr-FR" sz="1400" dirty="0">
                <a:latin typeface="Open Sans"/>
                <a:ea typeface="Open Sans"/>
                <a:cs typeface="Open Sans"/>
                <a:sym typeface="Open Sans"/>
              </a:rPr>
              <a:t>Identifiez les produits, canaux et occasions appropriés pour interagir avec votre public ;</a:t>
            </a:r>
          </a:p>
          <a:p>
            <a:pPr marL="312737" lvl="0" indent="-188912" algn="l" rtl="0">
              <a:lnSpc>
                <a:spcPct val="128333"/>
              </a:lnSpc>
              <a:spcBef>
                <a:spcPts val="600"/>
              </a:spcBef>
              <a:spcAft>
                <a:spcPts val="0"/>
              </a:spcAft>
              <a:buClr>
                <a:srgbClr val="2F9C67"/>
              </a:buClr>
              <a:buSzPts val="1240"/>
              <a:buFont typeface="Open Sans"/>
              <a:buChar char="⮚"/>
            </a:pPr>
            <a:r>
              <a:rPr lang="fr-FR" sz="1400" dirty="0">
                <a:latin typeface="Open Sans"/>
                <a:ea typeface="Open Sans"/>
                <a:cs typeface="Open Sans"/>
                <a:sym typeface="Open Sans"/>
              </a:rPr>
              <a:t>Élaborez un message qui aidera à exploiter concrètement les résultats de la recherche.</a:t>
            </a:r>
          </a:p>
          <a:p>
            <a:pPr marL="123825" lvl="0" indent="0" algn="l" rtl="0">
              <a:lnSpc>
                <a:spcPct val="128333"/>
              </a:lnSpc>
              <a:spcBef>
                <a:spcPts val="600"/>
              </a:spcBef>
              <a:spcAft>
                <a:spcPts val="0"/>
              </a:spcAft>
              <a:buClr>
                <a:srgbClr val="2F9C67"/>
              </a:buClr>
              <a:buSzPts val="1240"/>
              <a:buNone/>
            </a:pPr>
            <a:endParaRPr sz="1600" dirty="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628650" y="428520"/>
            <a:ext cx="7886700" cy="7296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300" dirty="0"/>
              <a:t>RÉSULTATS EXPLOITABLES</a:t>
            </a:r>
            <a:br>
              <a:rPr lang="fr-FR" sz="2300" dirty="0"/>
            </a:br>
            <a:endParaRPr lang="fr-FR" sz="2300" dirty="0"/>
          </a:p>
        </p:txBody>
      </p:sp>
      <p:grpSp>
        <p:nvGrpSpPr>
          <p:cNvPr id="97" name="Google Shape;97;p5"/>
          <p:cNvGrpSpPr/>
          <p:nvPr/>
        </p:nvGrpSpPr>
        <p:grpSpPr>
          <a:xfrm>
            <a:off x="863644" y="1024369"/>
            <a:ext cx="7652005" cy="3672694"/>
            <a:chOff x="1349928" y="1321966"/>
            <a:chExt cx="5806505" cy="2786918"/>
          </a:xfrm>
        </p:grpSpPr>
        <p:sp>
          <p:nvSpPr>
            <p:cNvPr id="98" name="Google Shape;98;p5"/>
            <p:cNvSpPr/>
            <p:nvPr/>
          </p:nvSpPr>
          <p:spPr>
            <a:xfrm>
              <a:off x="2977433" y="1587952"/>
              <a:ext cx="4179000" cy="1286534"/>
            </a:xfrm>
            <a:prstGeom prst="rect">
              <a:avLst/>
            </a:prstGeom>
            <a:solidFill>
              <a:srgbClr val="2F9C67">
                <a:alpha val="9803"/>
              </a:srgbClr>
            </a:solidFill>
            <a:ln w="9525" cap="flat" cmpd="sng">
              <a:solidFill>
                <a:srgbClr val="2F9C67"/>
              </a:solidFill>
              <a:prstDash val="solid"/>
              <a:miter lim="800000"/>
              <a:headEnd type="none" w="sm" len="sm"/>
              <a:tailEnd type="none" w="sm" len="sm"/>
            </a:ln>
          </p:spPr>
          <p:txBody>
            <a:bodyPr spcFirstLastPara="1" wrap="square" lIns="108000" tIns="108000" rIns="108000" bIns="108000" anchor="ctr" anchorCtr="0">
              <a:spAutoFit/>
            </a:bodyPr>
            <a:lstStyle/>
            <a:p>
              <a:pPr marL="0" marR="0" lvl="0" indent="0" algn="l" rtl="0">
                <a:spcBef>
                  <a:spcPts val="0"/>
                </a:spcBef>
                <a:spcAft>
                  <a:spcPts val="0"/>
                </a:spcAft>
                <a:buNone/>
              </a:pPr>
              <a:r>
                <a:rPr lang="fr-FR" sz="1600" b="1" dirty="0">
                  <a:solidFill>
                    <a:srgbClr val="204669"/>
                  </a:solidFill>
                  <a:latin typeface="Montserrat"/>
                  <a:ea typeface="Montserrat"/>
                  <a:cs typeface="Montserrat"/>
                  <a:sym typeface="Montserrat"/>
                </a:rPr>
                <a:t>Utiles </a:t>
              </a:r>
              <a:r>
                <a:rPr lang="fr-FR" sz="1600" dirty="0">
                  <a:solidFill>
                    <a:srgbClr val="204669"/>
                  </a:solidFill>
                  <a:latin typeface="Montserrat"/>
                  <a:ea typeface="Montserrat"/>
                  <a:cs typeface="Montserrat"/>
                  <a:sym typeface="Montserrat"/>
                </a:rPr>
                <a:t>au sens où ils comblent des lacunes critiques dans les informations (informations manquantes) nécessaires à un programme/une intervention pour résoudre un problème particulier, comme améliorer l’acceptation d’un service, renforcer l’adoption de pratiques et de comportements</a:t>
              </a:r>
              <a:r>
                <a:rPr lang="fr-FR" sz="1600" dirty="0">
                  <a:solidFill>
                    <a:srgbClr val="204669"/>
                  </a:solidFill>
                  <a:latin typeface="Open Sans"/>
                  <a:ea typeface="Open Sans"/>
                  <a:cs typeface="Open Sans"/>
                  <a:sym typeface="Open Sans"/>
                </a:rPr>
                <a:t>, etc.</a:t>
              </a:r>
              <a:endParaRPr sz="1600" dirty="0">
                <a:solidFill>
                  <a:srgbClr val="204669"/>
                </a:solidFill>
                <a:latin typeface="Open Sans"/>
                <a:ea typeface="Open Sans"/>
                <a:cs typeface="Open Sans"/>
                <a:sym typeface="Open Sans"/>
              </a:endParaRPr>
            </a:p>
          </p:txBody>
        </p:sp>
        <p:sp>
          <p:nvSpPr>
            <p:cNvPr id="99" name="Google Shape;99;p5"/>
            <p:cNvSpPr/>
            <p:nvPr/>
          </p:nvSpPr>
          <p:spPr>
            <a:xfrm>
              <a:off x="2976712" y="3019520"/>
              <a:ext cx="4179000" cy="912857"/>
            </a:xfrm>
            <a:prstGeom prst="rect">
              <a:avLst/>
            </a:prstGeom>
            <a:solidFill>
              <a:srgbClr val="2F9C67">
                <a:alpha val="9803"/>
              </a:srgbClr>
            </a:solidFill>
            <a:ln w="9525" cap="flat" cmpd="sng">
              <a:solidFill>
                <a:srgbClr val="2F9C67"/>
              </a:solidFill>
              <a:prstDash val="solid"/>
              <a:miter lim="800000"/>
              <a:headEnd type="none" w="sm" len="sm"/>
              <a:tailEnd type="none" w="sm" len="sm"/>
            </a:ln>
          </p:spPr>
          <p:txBody>
            <a:bodyPr spcFirstLastPara="1" wrap="square" lIns="108000" tIns="108000" rIns="108000" bIns="108000" anchor="ctr" anchorCtr="0">
              <a:spAutoFit/>
            </a:bodyPr>
            <a:lstStyle/>
            <a:p>
              <a:pPr marL="0" marR="0" lvl="0" indent="0" algn="l" rtl="0">
                <a:spcBef>
                  <a:spcPts val="0"/>
                </a:spcBef>
                <a:spcAft>
                  <a:spcPts val="0"/>
                </a:spcAft>
                <a:buNone/>
              </a:pPr>
              <a:r>
                <a:rPr lang="fr-FR" sz="1600" b="1" dirty="0">
                  <a:solidFill>
                    <a:srgbClr val="204669"/>
                  </a:solidFill>
                  <a:latin typeface="Montserrat"/>
                  <a:ea typeface="Montserrat"/>
                  <a:cs typeface="Montserrat"/>
                  <a:sym typeface="Montserrat"/>
                </a:rPr>
                <a:t>Utilisables</a:t>
              </a:r>
              <a:r>
                <a:rPr lang="fr-FR" sz="1600" dirty="0">
                  <a:solidFill>
                    <a:srgbClr val="204669"/>
                  </a:solidFill>
                  <a:latin typeface="Open Sans Light"/>
                  <a:ea typeface="Open Sans Light"/>
                  <a:cs typeface="Open Sans Light"/>
                  <a:sym typeface="Open Sans Light"/>
                </a:rPr>
                <a:t> </a:t>
              </a:r>
              <a:r>
                <a:rPr lang="fr-FR" sz="1600" dirty="0">
                  <a:solidFill>
                    <a:srgbClr val="204669"/>
                  </a:solidFill>
                  <a:latin typeface="Open Sans"/>
                  <a:ea typeface="Open Sans"/>
                  <a:cs typeface="Open Sans"/>
                  <a:sym typeface="Open Sans Light"/>
                </a:rPr>
                <a:t>au sens où ils génèrent des informations utiles pouvant être transformées facilement et communiquées efficacement pour influencer et éclairer les politiques et les pratiques.</a:t>
              </a:r>
            </a:p>
          </p:txBody>
        </p:sp>
        <p:grpSp>
          <p:nvGrpSpPr>
            <p:cNvPr id="100" name="Google Shape;100;p5"/>
            <p:cNvGrpSpPr/>
            <p:nvPr/>
          </p:nvGrpSpPr>
          <p:grpSpPr>
            <a:xfrm>
              <a:off x="1349928" y="1321966"/>
              <a:ext cx="1450577" cy="2786918"/>
              <a:chOff x="-292499" y="-281409"/>
              <a:chExt cx="1450577" cy="2786918"/>
            </a:xfrm>
          </p:grpSpPr>
          <p:pic>
            <p:nvPicPr>
              <p:cNvPr id="101" name="Google Shape;101;p5"/>
              <p:cNvPicPr preferRelativeResize="0"/>
              <p:nvPr/>
            </p:nvPicPr>
            <p:blipFill rotWithShape="1">
              <a:blip r:embed="rId3">
                <a:alphaModFix/>
              </a:blip>
              <a:srcRect/>
              <a:stretch/>
            </p:blipFill>
            <p:spPr>
              <a:xfrm>
                <a:off x="-292499" y="-281409"/>
                <a:ext cx="1450577" cy="2786918"/>
              </a:xfrm>
              <a:prstGeom prst="rect">
                <a:avLst/>
              </a:prstGeom>
              <a:noFill/>
              <a:ln>
                <a:noFill/>
              </a:ln>
            </p:spPr>
          </p:pic>
          <p:sp>
            <p:nvSpPr>
              <p:cNvPr id="102" name="Google Shape;102;p5"/>
              <p:cNvSpPr txBox="1"/>
              <p:nvPr/>
            </p:nvSpPr>
            <p:spPr>
              <a:xfrm>
                <a:off x="101828" y="407909"/>
                <a:ext cx="769200" cy="233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2000" b="1" dirty="0">
                    <a:solidFill>
                      <a:srgbClr val="FFFFFF"/>
                    </a:solidFill>
                    <a:latin typeface="Montserrat SemiBold"/>
                    <a:ea typeface="Montserrat SemiBold"/>
                    <a:cs typeface="Montserrat SemiBold"/>
                    <a:sym typeface="Montserrat SemiBold"/>
                  </a:rPr>
                  <a:t>Utiles</a:t>
                </a:r>
                <a:endParaRPr sz="1900" dirty="0">
                  <a:solidFill>
                    <a:schemeClr val="dk1"/>
                  </a:solidFill>
                  <a:latin typeface="Open Sans Light"/>
                  <a:ea typeface="Open Sans Light"/>
                  <a:cs typeface="Open Sans Light"/>
                  <a:sym typeface="Open Sans Light"/>
                </a:endParaRPr>
              </a:p>
            </p:txBody>
          </p:sp>
          <p:sp>
            <p:nvSpPr>
              <p:cNvPr id="103" name="Google Shape;103;p5"/>
              <p:cNvSpPr txBox="1"/>
              <p:nvPr/>
            </p:nvSpPr>
            <p:spPr>
              <a:xfrm>
                <a:off x="144842" y="1020604"/>
                <a:ext cx="683171" cy="22187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900" b="1" dirty="0">
                    <a:solidFill>
                      <a:srgbClr val="FFFFFF"/>
                    </a:solidFill>
                    <a:latin typeface="Montserrat SemiBold"/>
                    <a:ea typeface="Montserrat SemiBold"/>
                    <a:cs typeface="Montserrat SemiBold"/>
                    <a:sym typeface="Montserrat SemiBold"/>
                  </a:rPr>
                  <a:t>Utilisés</a:t>
                </a:r>
                <a:endParaRPr sz="1800" dirty="0">
                  <a:solidFill>
                    <a:schemeClr val="dk1"/>
                  </a:solidFill>
                  <a:latin typeface="Open Sans Light"/>
                  <a:ea typeface="Open Sans Light"/>
                  <a:cs typeface="Open Sans Light"/>
                  <a:sym typeface="Open Sans Light"/>
                </a:endParaRPr>
              </a:p>
            </p:txBody>
          </p:sp>
          <p:sp>
            <p:nvSpPr>
              <p:cNvPr id="104" name="Google Shape;104;p5"/>
              <p:cNvSpPr txBox="1"/>
              <p:nvPr/>
            </p:nvSpPr>
            <p:spPr>
              <a:xfrm>
                <a:off x="-165112" y="1566165"/>
                <a:ext cx="1195802" cy="25690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2200" b="1" dirty="0">
                    <a:solidFill>
                      <a:srgbClr val="2F9C67"/>
                    </a:solidFill>
                    <a:latin typeface="Montserrat SemiBold"/>
                    <a:ea typeface="Montserrat SemiBold"/>
                    <a:cs typeface="Montserrat SemiBold"/>
                    <a:sym typeface="Montserrat SemiBold"/>
                  </a:rPr>
                  <a:t>Utilisables</a:t>
                </a:r>
                <a:endParaRPr sz="2100" dirty="0">
                  <a:solidFill>
                    <a:schemeClr val="dk1"/>
                  </a:solidFill>
                  <a:latin typeface="Open Sans Light"/>
                  <a:ea typeface="Open Sans Light"/>
                  <a:cs typeface="Open Sans Light"/>
                  <a:sym typeface="Open Sans Light"/>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570450" y="358668"/>
            <a:ext cx="7886700" cy="4110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300" dirty="0"/>
              <a:t>POURQUOI TRANSFORMER LES DONNÉES ?</a:t>
            </a:r>
          </a:p>
        </p:txBody>
      </p:sp>
      <p:grpSp>
        <p:nvGrpSpPr>
          <p:cNvPr id="110" name="Google Shape;110;p7"/>
          <p:cNvGrpSpPr/>
          <p:nvPr/>
        </p:nvGrpSpPr>
        <p:grpSpPr>
          <a:xfrm>
            <a:off x="1423414" y="1017522"/>
            <a:ext cx="7139719" cy="3891089"/>
            <a:chOff x="2356485" y="1281430"/>
            <a:chExt cx="4431030" cy="2580640"/>
          </a:xfrm>
        </p:grpSpPr>
        <p:pic>
          <p:nvPicPr>
            <p:cNvPr id="111" name="Google Shape;111;p7"/>
            <p:cNvPicPr preferRelativeResize="0"/>
            <p:nvPr/>
          </p:nvPicPr>
          <p:blipFill rotWithShape="1">
            <a:blip r:embed="rId3">
              <a:alphaModFix/>
            </a:blip>
            <a:srcRect/>
            <a:stretch/>
          </p:blipFill>
          <p:spPr>
            <a:xfrm>
              <a:off x="2356485" y="1281430"/>
              <a:ext cx="4431030" cy="2580640"/>
            </a:xfrm>
            <a:prstGeom prst="rect">
              <a:avLst/>
            </a:prstGeom>
            <a:noFill/>
            <a:ln>
              <a:noFill/>
            </a:ln>
          </p:spPr>
        </p:pic>
        <p:grpSp>
          <p:nvGrpSpPr>
            <p:cNvPr id="112" name="Google Shape;112;p7"/>
            <p:cNvGrpSpPr/>
            <p:nvPr/>
          </p:nvGrpSpPr>
          <p:grpSpPr>
            <a:xfrm>
              <a:off x="2416521" y="1767111"/>
              <a:ext cx="1122544" cy="1612139"/>
              <a:chOff x="-25363" y="155051"/>
              <a:chExt cx="1122900" cy="1544595"/>
            </a:xfrm>
          </p:grpSpPr>
          <p:sp>
            <p:nvSpPr>
              <p:cNvPr id="113" name="Google Shape;113;p7"/>
              <p:cNvSpPr txBox="1"/>
              <p:nvPr/>
            </p:nvSpPr>
            <p:spPr>
              <a:xfrm>
                <a:off x="122389" y="155051"/>
                <a:ext cx="827395" cy="18579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900" b="1" dirty="0">
                    <a:solidFill>
                      <a:srgbClr val="FFFFFF"/>
                    </a:solidFill>
                    <a:latin typeface="Montserrat SemiBold"/>
                    <a:ea typeface="Montserrat SemiBold"/>
                    <a:cs typeface="Montserrat SemiBold"/>
                    <a:sym typeface="Montserrat SemiBold"/>
                  </a:rPr>
                  <a:t>DONNÉES</a:t>
                </a:r>
                <a:endParaRPr lang="fr-FR" sz="2000" dirty="0">
                  <a:solidFill>
                    <a:schemeClr val="dk1"/>
                  </a:solidFill>
                  <a:latin typeface="Open Sans Light"/>
                  <a:ea typeface="Open Sans Light"/>
                  <a:cs typeface="Open Sans Light"/>
                  <a:sym typeface="Open Sans Light"/>
                </a:endParaRPr>
              </a:p>
            </p:txBody>
          </p:sp>
          <p:sp>
            <p:nvSpPr>
              <p:cNvPr id="114" name="Google Shape;114;p7"/>
              <p:cNvSpPr txBox="1"/>
              <p:nvPr/>
            </p:nvSpPr>
            <p:spPr>
              <a:xfrm>
                <a:off x="-25363" y="1543046"/>
                <a:ext cx="1122900" cy="156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rgbClr val="FFFFFF"/>
                    </a:solidFill>
                    <a:latin typeface="Montserrat SemiBold"/>
                    <a:ea typeface="Montserrat SemiBold"/>
                    <a:cs typeface="Montserrat SemiBold"/>
                    <a:sym typeface="Montserrat SemiBold"/>
                  </a:rPr>
                  <a:t>INFORMATIONS</a:t>
                </a:r>
                <a:endParaRPr sz="1700" dirty="0">
                  <a:solidFill>
                    <a:schemeClr val="dk1"/>
                  </a:solidFill>
                  <a:latin typeface="Open Sans Light"/>
                  <a:ea typeface="Open Sans Light"/>
                  <a:cs typeface="Open Sans Light"/>
                  <a:sym typeface="Open Sans Light"/>
                </a:endParaRPr>
              </a:p>
            </p:txBody>
          </p:sp>
        </p:grpSp>
      </p:grpSp>
      <p:sp>
        <p:nvSpPr>
          <p:cNvPr id="115" name="Google Shape;115;p7"/>
          <p:cNvSpPr txBox="1"/>
          <p:nvPr/>
        </p:nvSpPr>
        <p:spPr>
          <a:xfrm>
            <a:off x="3768300" y="1334333"/>
            <a:ext cx="4607100" cy="1123384"/>
          </a:xfrm>
          <a:prstGeom prst="rect">
            <a:avLst/>
          </a:prstGeom>
          <a:noFill/>
          <a:ln>
            <a:noFill/>
          </a:ln>
        </p:spPr>
        <p:txBody>
          <a:bodyPr spcFirstLastPara="1" wrap="square" lIns="0" tIns="0" rIns="0" bIns="0" anchor="t" anchorCtr="0">
            <a:spAutoFit/>
          </a:bodyPr>
          <a:lstStyle/>
          <a:p>
            <a:pPr marL="133350" marR="0" lvl="0" indent="-177800" algn="l" rtl="0">
              <a:spcBef>
                <a:spcPts val="0"/>
              </a:spcBef>
              <a:spcAft>
                <a:spcPts val="0"/>
              </a:spcAft>
              <a:buClr>
                <a:srgbClr val="2F9C67"/>
              </a:buClr>
              <a:buSzPts val="1700"/>
              <a:buFont typeface="Open Sans"/>
              <a:buChar char="•"/>
            </a:pPr>
            <a:r>
              <a:rPr lang="fr-FR" sz="1700" dirty="0">
                <a:solidFill>
                  <a:srgbClr val="2F9C67"/>
                </a:solidFill>
                <a:latin typeface="Open Sans"/>
                <a:ea typeface="Open Sans"/>
                <a:cs typeface="Open Sans"/>
                <a:sym typeface="Open Sans"/>
              </a:rPr>
              <a:t>Matière première non encore analysée et peu significative en dehors de ce qui est explicite</a:t>
            </a:r>
            <a:endParaRPr sz="1700" dirty="0">
              <a:solidFill>
                <a:schemeClr val="dk1"/>
              </a:solidFill>
              <a:latin typeface="Open Sans"/>
              <a:ea typeface="Open Sans"/>
              <a:cs typeface="Open Sans"/>
              <a:sym typeface="Open Sans"/>
            </a:endParaRPr>
          </a:p>
          <a:p>
            <a:pPr marL="133350" marR="0" lvl="0" indent="-177800" algn="l" rtl="0">
              <a:spcBef>
                <a:spcPts val="600"/>
              </a:spcBef>
              <a:spcAft>
                <a:spcPts val="0"/>
              </a:spcAft>
              <a:buClr>
                <a:srgbClr val="2F9C67"/>
              </a:buClr>
              <a:buSzPts val="1700"/>
              <a:buFont typeface="Open Sans"/>
              <a:buChar char="•"/>
            </a:pPr>
            <a:r>
              <a:rPr lang="fr-FR" sz="1700" dirty="0">
                <a:solidFill>
                  <a:srgbClr val="2F9C67"/>
                </a:solidFill>
                <a:latin typeface="Open Sans"/>
                <a:ea typeface="Open Sans"/>
                <a:cs typeface="Open Sans"/>
                <a:sym typeface="Open Sans"/>
              </a:rPr>
              <a:t>Ce qui est connu sur un certain thème/sujet</a:t>
            </a:r>
          </a:p>
        </p:txBody>
      </p:sp>
      <p:sp>
        <p:nvSpPr>
          <p:cNvPr id="116" name="Google Shape;116;p7"/>
          <p:cNvSpPr txBox="1"/>
          <p:nvPr/>
        </p:nvSpPr>
        <p:spPr>
          <a:xfrm>
            <a:off x="3768300" y="3280143"/>
            <a:ext cx="4607100" cy="1308050"/>
          </a:xfrm>
          <a:prstGeom prst="rect">
            <a:avLst/>
          </a:prstGeom>
          <a:noFill/>
          <a:ln>
            <a:noFill/>
          </a:ln>
        </p:spPr>
        <p:txBody>
          <a:bodyPr spcFirstLastPara="1" wrap="square" lIns="0" tIns="0" rIns="0" bIns="0" anchor="t" anchorCtr="0">
            <a:spAutoFit/>
          </a:bodyPr>
          <a:lstStyle/>
          <a:p>
            <a:pPr marL="133350" marR="0" lvl="0" indent="-171450" algn="l">
              <a:spcBef>
                <a:spcPts val="0"/>
              </a:spcBef>
              <a:spcAft>
                <a:spcPts val="0"/>
              </a:spcAft>
              <a:buClr>
                <a:srgbClr val="2F9C67"/>
              </a:buClr>
              <a:buSzPts val="1600"/>
              <a:buFont typeface="Open Sans"/>
              <a:buChar char="•"/>
            </a:pPr>
            <a:r>
              <a:rPr lang="fr-FR" sz="1600" dirty="0">
                <a:solidFill>
                  <a:srgbClr val="2F9C67"/>
                </a:solidFill>
                <a:latin typeface="Open Sans"/>
                <a:ea typeface="Open Sans"/>
                <a:cs typeface="Open Sans"/>
                <a:sym typeface="Open Sans"/>
              </a:rPr>
              <a:t>Données collectées et transformées de sorte à approfondir la compréhension d’un certain thème/sujet</a:t>
            </a:r>
          </a:p>
          <a:p>
            <a:pPr marL="133350" marR="0" lvl="0" indent="-171450" algn="l" rtl="0">
              <a:spcBef>
                <a:spcPts val="600"/>
              </a:spcBef>
              <a:spcAft>
                <a:spcPts val="0"/>
              </a:spcAft>
              <a:buClr>
                <a:srgbClr val="2F9C67"/>
              </a:buClr>
              <a:buSzPts val="1600"/>
              <a:buFont typeface="Open Sans"/>
              <a:buChar char="•"/>
            </a:pPr>
            <a:r>
              <a:rPr lang="fr-FR" sz="1600" dirty="0">
                <a:solidFill>
                  <a:srgbClr val="2F9C67"/>
                </a:solidFill>
                <a:latin typeface="Open Sans"/>
                <a:ea typeface="Open Sans"/>
                <a:cs typeface="Open Sans"/>
                <a:sym typeface="Open Sans"/>
              </a:rPr>
              <a:t>Axées sur ce qui est essentiel à la compréhension du thème/sujet</a:t>
            </a:r>
            <a:endParaRPr sz="1600" dirty="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17475" y="288475"/>
            <a:ext cx="8249400" cy="7570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ÉTAPES PRATIQUES POUR TRANSFORMER DES DONNÉES EN RÉSULTATS EXPLOITABLES</a:t>
            </a:r>
          </a:p>
        </p:txBody>
      </p:sp>
      <p:sp>
        <p:nvSpPr>
          <p:cNvPr id="122" name="Google Shape;122;p15"/>
          <p:cNvSpPr txBox="1"/>
          <p:nvPr/>
        </p:nvSpPr>
        <p:spPr>
          <a:xfrm>
            <a:off x="458250" y="1607775"/>
            <a:ext cx="8743350" cy="2998098"/>
          </a:xfrm>
          <a:prstGeom prst="rect">
            <a:avLst/>
          </a:prstGeom>
          <a:noFill/>
          <a:ln>
            <a:noFill/>
          </a:ln>
        </p:spPr>
        <p:txBody>
          <a:bodyPr spcFirstLastPara="1" wrap="square" lIns="91425" tIns="91425" rIns="91425" bIns="91425" anchor="t" anchorCtr="0">
            <a:spAutoFit/>
          </a:bodyPr>
          <a:lstStyle/>
          <a:p>
            <a:pPr marL="457200" lvl="0" indent="-330200" algn="l">
              <a:lnSpc>
                <a:spcPct val="128333"/>
              </a:lnSpc>
              <a:spcBef>
                <a:spcPts val="0"/>
              </a:spcBef>
              <a:spcAft>
                <a:spcPts val="0"/>
              </a:spcAft>
              <a:buClr>
                <a:srgbClr val="204669"/>
              </a:buClr>
              <a:buSzPts val="2000"/>
              <a:buFont typeface="Calibri"/>
              <a:buAutoNum type="arabicPeriod"/>
            </a:pPr>
            <a:r>
              <a:rPr lang="fr-FR" sz="2000" dirty="0">
                <a:solidFill>
                  <a:schemeClr val="dk1"/>
                </a:solidFill>
                <a:latin typeface="Open Sans Light"/>
                <a:ea typeface="Open Sans Light"/>
                <a:cs typeface="Open Sans Light"/>
                <a:sym typeface="Open Sans Light"/>
              </a:rPr>
              <a:t>Commencer dès la phase de conception des recherches</a:t>
            </a:r>
            <a:endParaRPr sz="2000" dirty="0">
              <a:solidFill>
                <a:schemeClr val="dk1"/>
              </a:solidFill>
              <a:latin typeface="Open Sans Light"/>
              <a:ea typeface="Open Sans Light"/>
              <a:cs typeface="Open Sans Light"/>
              <a:sym typeface="Open Sans Light"/>
            </a:endParaRPr>
          </a:p>
          <a:p>
            <a:pPr marL="457200" lvl="0" indent="-330200" algn="l" rtl="0">
              <a:lnSpc>
                <a:spcPct val="128333"/>
              </a:lnSpc>
              <a:spcBef>
                <a:spcPts val="750"/>
              </a:spcBef>
              <a:spcAft>
                <a:spcPts val="0"/>
              </a:spcAft>
              <a:buClr>
                <a:srgbClr val="204669"/>
              </a:buClr>
              <a:buSzPts val="2000"/>
              <a:buFont typeface="Calibri"/>
              <a:buAutoNum type="arabicPeriod"/>
            </a:pPr>
            <a:r>
              <a:rPr lang="fr-FR" sz="2000" dirty="0">
                <a:solidFill>
                  <a:schemeClr val="dk1"/>
                </a:solidFill>
                <a:latin typeface="Open Sans Light"/>
                <a:ea typeface="Open Sans Light"/>
                <a:cs typeface="Open Sans Light"/>
                <a:sym typeface="Open Sans Light"/>
              </a:rPr>
              <a:t>Concevoir des recherches exploitables</a:t>
            </a:r>
            <a:endParaRPr sz="2000" dirty="0">
              <a:solidFill>
                <a:schemeClr val="dk1"/>
              </a:solidFill>
              <a:latin typeface="Open Sans Light"/>
              <a:ea typeface="Open Sans Light"/>
              <a:cs typeface="Open Sans Light"/>
              <a:sym typeface="Open Sans Light"/>
            </a:endParaRPr>
          </a:p>
          <a:p>
            <a:pPr marL="457200" lvl="0" indent="-330200" algn="l">
              <a:lnSpc>
                <a:spcPct val="128333"/>
              </a:lnSpc>
              <a:spcBef>
                <a:spcPts val="750"/>
              </a:spcBef>
              <a:spcAft>
                <a:spcPts val="0"/>
              </a:spcAft>
              <a:buClr>
                <a:srgbClr val="204669"/>
              </a:buClr>
              <a:buSzPts val="2000"/>
              <a:buFont typeface="Calibri"/>
              <a:buAutoNum type="arabicPeriod"/>
            </a:pPr>
            <a:r>
              <a:rPr lang="fr-FR" sz="2000" dirty="0">
                <a:solidFill>
                  <a:schemeClr val="dk1"/>
                </a:solidFill>
                <a:latin typeface="Open Sans Light"/>
                <a:ea typeface="Open Sans Light"/>
                <a:cs typeface="Open Sans Light"/>
                <a:sym typeface="Open Sans Light"/>
              </a:rPr>
              <a:t>Transformer les données analysées en résultats exploitables</a:t>
            </a:r>
            <a:endParaRPr sz="2000" dirty="0">
              <a:solidFill>
                <a:schemeClr val="dk1"/>
              </a:solidFill>
              <a:latin typeface="Open Sans Light"/>
              <a:ea typeface="Open Sans Light"/>
              <a:cs typeface="Open Sans Light"/>
              <a:sym typeface="Open Sans Light"/>
            </a:endParaRPr>
          </a:p>
          <a:p>
            <a:pPr marL="457200" lvl="0" indent="-330200" algn="l" rtl="0">
              <a:lnSpc>
                <a:spcPct val="128333"/>
              </a:lnSpc>
              <a:spcBef>
                <a:spcPts val="750"/>
              </a:spcBef>
              <a:spcAft>
                <a:spcPts val="0"/>
              </a:spcAft>
              <a:buClr>
                <a:srgbClr val="204669"/>
              </a:buClr>
              <a:buSzPts val="2000"/>
              <a:buFont typeface="Calibri"/>
              <a:buAutoNum type="arabicPeriod"/>
            </a:pPr>
            <a:r>
              <a:rPr lang="fr-FR" sz="2000" dirty="0">
                <a:solidFill>
                  <a:schemeClr val="dk1"/>
                </a:solidFill>
                <a:latin typeface="Open Sans Light"/>
                <a:ea typeface="Open Sans Light"/>
                <a:cs typeface="Open Sans Light"/>
                <a:sym typeface="Open Sans Light"/>
              </a:rPr>
              <a:t>Transformer ces résultats en recommandations exploitables</a:t>
            </a:r>
          </a:p>
          <a:p>
            <a:pPr marL="457200" lvl="0" indent="-342900">
              <a:lnSpc>
                <a:spcPct val="128333"/>
              </a:lnSpc>
              <a:spcBef>
                <a:spcPts val="750"/>
              </a:spcBef>
              <a:buClr>
                <a:srgbClr val="204669"/>
              </a:buClr>
              <a:buSzPts val="2200"/>
              <a:buFont typeface="Calibri"/>
              <a:buAutoNum type="arabicPeriod"/>
            </a:pPr>
            <a:r>
              <a:rPr lang="fr-FR" sz="2100" b="1" dirty="0">
                <a:solidFill>
                  <a:schemeClr val="dk1"/>
                </a:solidFill>
                <a:latin typeface="Open Sans"/>
                <a:ea typeface="Open Sans"/>
                <a:cs typeface="Open Sans"/>
                <a:sym typeface="Open Sans"/>
              </a:rPr>
              <a:t>Communiquer efficacement aux différents publics ces résultats et recommandations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628650" y="280620"/>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COMMUNIQUER DES RÉSULTATS EXPLOITABLES</a:t>
            </a:r>
          </a:p>
        </p:txBody>
      </p:sp>
      <p:sp>
        <p:nvSpPr>
          <p:cNvPr id="128" name="Google Shape;128;p17"/>
          <p:cNvSpPr txBox="1">
            <a:spLocks noGrp="1"/>
          </p:cNvSpPr>
          <p:nvPr>
            <p:ph type="body" idx="1"/>
          </p:nvPr>
        </p:nvSpPr>
        <p:spPr>
          <a:xfrm>
            <a:off x="705000" y="1078500"/>
            <a:ext cx="8162100" cy="1314300"/>
          </a:xfrm>
          <a:prstGeom prst="rect">
            <a:avLst/>
          </a:prstGeom>
          <a:noFill/>
          <a:ln>
            <a:noFill/>
          </a:ln>
        </p:spPr>
        <p:txBody>
          <a:bodyPr spcFirstLastPara="1" wrap="square" lIns="91425" tIns="45700" rIns="91425" bIns="45700" anchor="t" anchorCtr="0">
            <a:noAutofit/>
          </a:bodyPr>
          <a:lstStyle/>
          <a:p>
            <a:pPr marL="171450" lvl="0" indent="-184308" algn="l" rtl="0">
              <a:lnSpc>
                <a:spcPct val="108333"/>
              </a:lnSpc>
              <a:spcBef>
                <a:spcPts val="0"/>
              </a:spcBef>
              <a:spcAft>
                <a:spcPts val="0"/>
              </a:spcAft>
              <a:buSzPts val="1403"/>
              <a:buFont typeface="Open Sans"/>
              <a:buChar char="•"/>
            </a:pPr>
            <a:r>
              <a:rPr lang="fr-FR" sz="1402" dirty="0">
                <a:latin typeface="Open Sans"/>
                <a:ea typeface="Open Sans"/>
                <a:cs typeface="Open Sans"/>
                <a:sym typeface="Open Sans"/>
              </a:rPr>
              <a:t>La recherche en sciences sociales devrait produire des résultats susceptibles d’être utilisés pour améliorer la couverture, la qualité et l’efficacité des activités d’une intervention. Des résultats exploitables sont à la fois </a:t>
            </a:r>
            <a:r>
              <a:rPr lang="fr-FR" sz="1402" i="1" dirty="0">
                <a:latin typeface="Open Sans"/>
                <a:ea typeface="Open Sans"/>
                <a:cs typeface="Open Sans"/>
                <a:sym typeface="Open Sans"/>
              </a:rPr>
              <a:t>utiles</a:t>
            </a:r>
            <a:r>
              <a:rPr lang="fr-FR" sz="1402" dirty="0">
                <a:latin typeface="Open Sans"/>
                <a:ea typeface="Open Sans"/>
                <a:cs typeface="Open Sans"/>
                <a:sym typeface="Open Sans"/>
              </a:rPr>
              <a:t> et </a:t>
            </a:r>
            <a:r>
              <a:rPr lang="fr-FR" sz="1402" i="1" dirty="0">
                <a:latin typeface="Open Sans"/>
                <a:ea typeface="Open Sans"/>
                <a:cs typeface="Open Sans"/>
                <a:sym typeface="Open Sans"/>
              </a:rPr>
              <a:t>utilisables</a:t>
            </a:r>
            <a:r>
              <a:rPr lang="fr-FR" sz="1402" dirty="0">
                <a:latin typeface="Open Sans"/>
                <a:ea typeface="Open Sans"/>
                <a:cs typeface="Open Sans"/>
                <a:sym typeface="Open Sans"/>
              </a:rPr>
              <a:t>.</a:t>
            </a:r>
          </a:p>
          <a:p>
            <a:pPr marL="171450" lvl="0" indent="-184308" algn="l" rtl="0">
              <a:lnSpc>
                <a:spcPct val="108333"/>
              </a:lnSpc>
              <a:spcBef>
                <a:spcPts val="0"/>
              </a:spcBef>
              <a:spcAft>
                <a:spcPts val="0"/>
              </a:spcAft>
              <a:buSzPts val="1403"/>
              <a:buFont typeface="Open Sans"/>
              <a:buChar char="•"/>
            </a:pPr>
            <a:r>
              <a:rPr lang="fr-FR" sz="1402" dirty="0">
                <a:latin typeface="Open Sans"/>
                <a:ea typeface="Open Sans"/>
                <a:cs typeface="Open Sans"/>
                <a:sym typeface="Open Sans"/>
              </a:rPr>
              <a:t>Les données que nous recueillons doivent faire l’objet d’une analyse poussée et transformées en informations exploitables. </a:t>
            </a:r>
          </a:p>
          <a:p>
            <a:pPr marL="171450" lvl="0" indent="-184308" algn="l" rtl="0">
              <a:lnSpc>
                <a:spcPct val="108333"/>
              </a:lnSpc>
              <a:spcBef>
                <a:spcPts val="600"/>
              </a:spcBef>
              <a:spcAft>
                <a:spcPts val="0"/>
              </a:spcAft>
              <a:buSzPts val="1403"/>
              <a:buFont typeface="Open Sans"/>
              <a:buChar char="•"/>
            </a:pPr>
            <a:r>
              <a:rPr lang="fr-FR" sz="1402" dirty="0">
                <a:latin typeface="Open Sans"/>
                <a:ea typeface="Open Sans"/>
                <a:cs typeface="Open Sans"/>
                <a:sym typeface="Open Sans"/>
              </a:rPr>
              <a:t>Cet exercice peut s’avérer difficile, notamment pour les raisons suivantes :</a:t>
            </a:r>
            <a:endParaRPr sz="1402" dirty="0">
              <a:latin typeface="Open Sans"/>
              <a:ea typeface="Open Sans"/>
              <a:cs typeface="Open Sans"/>
              <a:sym typeface="Open Sans"/>
            </a:endParaRPr>
          </a:p>
          <a:p>
            <a:pPr marL="360363" lvl="0" indent="-246824" algn="l" rtl="0">
              <a:lnSpc>
                <a:spcPct val="108333"/>
              </a:lnSpc>
              <a:spcBef>
                <a:spcPts val="600"/>
              </a:spcBef>
              <a:spcAft>
                <a:spcPts val="0"/>
              </a:spcAft>
              <a:buClr>
                <a:srgbClr val="2F9C67"/>
              </a:buClr>
              <a:buSzPts val="977"/>
              <a:buFont typeface="Open Sans"/>
              <a:buChar char="⮚"/>
            </a:pPr>
            <a:endParaRPr sz="1310" dirty="0">
              <a:latin typeface="Open Sans"/>
              <a:ea typeface="Open Sans"/>
              <a:cs typeface="Open Sans"/>
              <a:sym typeface="Open Sans"/>
            </a:endParaRPr>
          </a:p>
        </p:txBody>
      </p:sp>
      <p:sp>
        <p:nvSpPr>
          <p:cNvPr id="129" name="Google Shape;129;p17"/>
          <p:cNvSpPr txBox="1"/>
          <p:nvPr/>
        </p:nvSpPr>
        <p:spPr>
          <a:xfrm>
            <a:off x="628650" y="2471125"/>
            <a:ext cx="8453100" cy="2422877"/>
          </a:xfrm>
          <a:prstGeom prst="rect">
            <a:avLst/>
          </a:prstGeom>
          <a:noFill/>
          <a:ln>
            <a:noFill/>
          </a:ln>
        </p:spPr>
        <p:txBody>
          <a:bodyPr spcFirstLastPara="1" wrap="square" lIns="91425" tIns="91425" rIns="91425" bIns="91425" anchor="t" anchorCtr="0">
            <a:spAutoFit/>
          </a:bodyPr>
          <a:lstStyle/>
          <a:p>
            <a:pPr marL="360362" lvl="0" indent="-250825" algn="l" rtl="0">
              <a:lnSpc>
                <a:spcPct val="128333"/>
              </a:lnSpc>
              <a:spcBef>
                <a:spcPts val="600"/>
              </a:spcBef>
              <a:spcAft>
                <a:spcPts val="0"/>
              </a:spcAft>
              <a:buClr>
                <a:srgbClr val="2F9C67"/>
              </a:buClr>
              <a:buSzPts val="1040"/>
              <a:buFont typeface="Open Sans"/>
              <a:buChar char="⮚"/>
            </a:pPr>
            <a:r>
              <a:rPr lang="fr-FR" dirty="0">
                <a:solidFill>
                  <a:schemeClr val="dk1"/>
                </a:solidFill>
                <a:latin typeface="Open Sans"/>
                <a:ea typeface="Open Sans"/>
                <a:cs typeface="Open Sans"/>
                <a:sym typeface="Open Sans"/>
              </a:rPr>
              <a:t>il peut exister un décalage entre les chercheurs et les praticiens/acteurs humanitaires ;</a:t>
            </a:r>
          </a:p>
          <a:p>
            <a:pPr marL="360362" lvl="0" indent="-250825" algn="l" rtl="0">
              <a:lnSpc>
                <a:spcPct val="128333"/>
              </a:lnSpc>
              <a:spcBef>
                <a:spcPts val="600"/>
              </a:spcBef>
              <a:spcAft>
                <a:spcPts val="0"/>
              </a:spcAft>
              <a:buClr>
                <a:srgbClr val="2F9C67"/>
              </a:buClr>
              <a:buSzPts val="1040"/>
              <a:buFont typeface="Open Sans"/>
              <a:buChar char="⮚"/>
            </a:pPr>
            <a:r>
              <a:rPr lang="fr-FR" dirty="0">
                <a:solidFill>
                  <a:schemeClr val="dk1"/>
                </a:solidFill>
                <a:latin typeface="Open Sans"/>
                <a:ea typeface="Open Sans"/>
                <a:cs typeface="Open Sans"/>
                <a:sym typeface="Open Sans"/>
              </a:rPr>
              <a:t>il n’est pas toujours évident de formuler des résumés concis et clairs, ainsi que des recommandations et des solutions pratiques et ciblées ;</a:t>
            </a:r>
          </a:p>
          <a:p>
            <a:pPr marL="360362" lvl="0" indent="-250825" algn="l" rtl="0">
              <a:lnSpc>
                <a:spcPct val="128333"/>
              </a:lnSpc>
              <a:spcBef>
                <a:spcPts val="600"/>
              </a:spcBef>
              <a:spcAft>
                <a:spcPts val="0"/>
              </a:spcAft>
              <a:buClr>
                <a:srgbClr val="2F9C67"/>
              </a:buClr>
              <a:buSzPts val="1040"/>
              <a:buFont typeface="Open Sans"/>
              <a:buChar char="⮚"/>
            </a:pPr>
            <a:r>
              <a:rPr lang="fr-FR" dirty="0">
                <a:solidFill>
                  <a:schemeClr val="dk1"/>
                </a:solidFill>
                <a:latin typeface="Open Sans"/>
                <a:ea typeface="Open Sans"/>
                <a:cs typeface="Open Sans"/>
                <a:sym typeface="Open Sans"/>
              </a:rPr>
              <a:t>la recherche en sciences sociale révèle souvent des problèmes d’ordre politique et structurel, pour lesquels il peut être plus compliqué d’émettre des recommandations exploitables ;</a:t>
            </a:r>
          </a:p>
          <a:p>
            <a:pPr marL="360362" lvl="0" indent="-250825" algn="l" rtl="0">
              <a:lnSpc>
                <a:spcPct val="128333"/>
              </a:lnSpc>
              <a:spcBef>
                <a:spcPts val="600"/>
              </a:spcBef>
              <a:spcAft>
                <a:spcPts val="0"/>
              </a:spcAft>
              <a:buClr>
                <a:srgbClr val="2F9C67"/>
              </a:buClr>
              <a:buSzPts val="1040"/>
              <a:buFont typeface="Open Sans"/>
              <a:buChar char="⮚"/>
            </a:pPr>
            <a:r>
              <a:rPr lang="fr-FR" dirty="0">
                <a:solidFill>
                  <a:schemeClr val="dk1"/>
                </a:solidFill>
                <a:latin typeface="Open Sans"/>
                <a:ea typeface="Open Sans"/>
                <a:cs typeface="Open Sans"/>
                <a:sym typeface="Open Sans"/>
              </a:rPr>
              <a:t>elle produit souvent des résultats à partir d’un petit échantillon de membres de la communauté, ce qui restreint l’étendue géographique de l’action basée sur ces données.</a:t>
            </a:r>
          </a:p>
        </p:txBody>
      </p:sp>
      <p:sp>
        <p:nvSpPr>
          <p:cNvPr id="130" name="Google Shape;130;p17"/>
          <p:cNvSpPr txBox="1"/>
          <p:nvPr/>
        </p:nvSpPr>
        <p:spPr>
          <a:xfrm>
            <a:off x="4327250" y="849800"/>
            <a:ext cx="484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dirty="0">
              <a:solidFill>
                <a:schemeClr val="dk1"/>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ebb80cb3db_0_4"/>
          <p:cNvSpPr txBox="1">
            <a:spLocks noGrp="1"/>
          </p:cNvSpPr>
          <p:nvPr>
            <p:ph type="title"/>
          </p:nvPr>
        </p:nvSpPr>
        <p:spPr>
          <a:xfrm>
            <a:off x="628650" y="537795"/>
            <a:ext cx="7886700" cy="3831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100" dirty="0"/>
              <a:t>PRODUITS – CE QUE VOUS PRODUISEZ</a:t>
            </a:r>
            <a:endParaRPr sz="2100" dirty="0"/>
          </a:p>
        </p:txBody>
      </p:sp>
      <p:pic>
        <p:nvPicPr>
          <p:cNvPr id="136" name="Google Shape;136;g2ebb80cb3db_0_4"/>
          <p:cNvPicPr preferRelativeResize="0"/>
          <p:nvPr/>
        </p:nvPicPr>
        <p:blipFill rotWithShape="1">
          <a:blip r:embed="rId3">
            <a:alphaModFix/>
          </a:blip>
          <a:srcRect/>
          <a:stretch/>
        </p:blipFill>
        <p:spPr>
          <a:xfrm>
            <a:off x="628652" y="1056750"/>
            <a:ext cx="6943250" cy="3779525"/>
          </a:xfrm>
          <a:prstGeom prst="rect">
            <a:avLst/>
          </a:prstGeom>
          <a:noFill/>
          <a:ln>
            <a:noFill/>
          </a:ln>
        </p:spPr>
      </p:pic>
      <p:grpSp>
        <p:nvGrpSpPr>
          <p:cNvPr id="137" name="Google Shape;137;g2ebb80cb3db_0_4"/>
          <p:cNvGrpSpPr/>
          <p:nvPr/>
        </p:nvGrpSpPr>
        <p:grpSpPr>
          <a:xfrm>
            <a:off x="724844" y="1188175"/>
            <a:ext cx="4113556" cy="3516837"/>
            <a:chOff x="-205936" y="0"/>
            <a:chExt cx="2219944" cy="3516134"/>
          </a:xfrm>
        </p:grpSpPr>
        <p:sp>
          <p:nvSpPr>
            <p:cNvPr id="138" name="Google Shape;138;g2ebb80cb3db_0_4"/>
            <p:cNvSpPr txBox="1"/>
            <p:nvPr/>
          </p:nvSpPr>
          <p:spPr>
            <a:xfrm>
              <a:off x="0" y="0"/>
              <a:ext cx="1905300" cy="3090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800" dirty="0">
                  <a:solidFill>
                    <a:srgbClr val="FFFFFF"/>
                  </a:solidFill>
                  <a:latin typeface="Montserrat Light"/>
                  <a:ea typeface="Montserrat Light"/>
                  <a:cs typeface="Montserrat Light"/>
                  <a:sym typeface="Montserrat Light"/>
                </a:rPr>
                <a:t>Note d’orientation</a:t>
              </a:r>
              <a:endParaRPr sz="1800" dirty="0">
                <a:solidFill>
                  <a:srgbClr val="FFFFFF"/>
                </a:solidFill>
                <a:latin typeface="Montserrat Light"/>
                <a:ea typeface="Montserrat Light"/>
                <a:cs typeface="Montserrat Light"/>
                <a:sym typeface="Montserrat Light"/>
              </a:endParaRPr>
            </a:p>
          </p:txBody>
        </p:sp>
        <p:sp>
          <p:nvSpPr>
            <p:cNvPr id="139" name="Google Shape;139;g2ebb80cb3db_0_4"/>
            <p:cNvSpPr txBox="1"/>
            <p:nvPr/>
          </p:nvSpPr>
          <p:spPr>
            <a:xfrm>
              <a:off x="-205936" y="435799"/>
              <a:ext cx="2219944" cy="309000"/>
            </a:xfrm>
            <a:prstGeom prst="rect">
              <a:avLst/>
            </a:prstGeom>
            <a:noFill/>
            <a:ln>
              <a:noFill/>
            </a:ln>
          </p:spPr>
          <p:txBody>
            <a:bodyPr spcFirstLastPara="1" wrap="square" lIns="0" tIns="0" rIns="0" bIns="0" anchor="ctr" anchorCtr="0">
              <a:noAutofit/>
            </a:bodyPr>
            <a:lstStyle/>
            <a:p>
              <a:pPr marL="0" marR="0" lvl="0" indent="0" algn="ctr">
                <a:lnSpc>
                  <a:spcPct val="111111"/>
                </a:lnSpc>
                <a:spcBef>
                  <a:spcPts val="0"/>
                </a:spcBef>
                <a:spcAft>
                  <a:spcPts val="0"/>
                </a:spcAft>
                <a:buNone/>
              </a:pPr>
              <a:r>
                <a:rPr lang="fr-FR" sz="1800" dirty="0">
                  <a:solidFill>
                    <a:srgbClr val="FFFFFF"/>
                  </a:solidFill>
                  <a:latin typeface="Montserrat Light"/>
                  <a:ea typeface="Montserrat Light"/>
                  <a:cs typeface="Montserrat Light"/>
                  <a:sym typeface="Montserrat Light"/>
                </a:rPr>
                <a:t>Article de revue scientifique</a:t>
              </a:r>
              <a:endParaRPr sz="1800" dirty="0">
                <a:solidFill>
                  <a:srgbClr val="FFFFFF"/>
                </a:solidFill>
                <a:latin typeface="Montserrat Light"/>
                <a:ea typeface="Montserrat Light"/>
                <a:cs typeface="Montserrat Light"/>
                <a:sym typeface="Montserrat Light"/>
              </a:endParaRPr>
            </a:p>
          </p:txBody>
        </p:sp>
        <p:sp>
          <p:nvSpPr>
            <p:cNvPr id="140" name="Google Shape;140;g2ebb80cb3db_0_4"/>
            <p:cNvSpPr txBox="1"/>
            <p:nvPr/>
          </p:nvSpPr>
          <p:spPr>
            <a:xfrm>
              <a:off x="7034" y="914400"/>
              <a:ext cx="1905900" cy="3090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800" dirty="0">
                  <a:solidFill>
                    <a:srgbClr val="FFFFFF"/>
                  </a:solidFill>
                  <a:latin typeface="Montserrat Light"/>
                  <a:ea typeface="Montserrat Light"/>
                  <a:cs typeface="Montserrat Light"/>
                  <a:sym typeface="Montserrat Light"/>
                </a:rPr>
                <a:t>Blog/article en ligne</a:t>
              </a:r>
              <a:endParaRPr sz="1800" dirty="0">
                <a:solidFill>
                  <a:srgbClr val="FFFFFF"/>
                </a:solidFill>
                <a:latin typeface="Montserrat Light"/>
                <a:ea typeface="Montserrat Light"/>
                <a:cs typeface="Montserrat Light"/>
                <a:sym typeface="Montserrat Light"/>
              </a:endParaRPr>
            </a:p>
          </p:txBody>
        </p:sp>
        <p:sp>
          <p:nvSpPr>
            <p:cNvPr id="141" name="Google Shape;141;g2ebb80cb3db_0_4"/>
            <p:cNvSpPr txBox="1"/>
            <p:nvPr/>
          </p:nvSpPr>
          <p:spPr>
            <a:xfrm>
              <a:off x="-205936" y="1828799"/>
              <a:ext cx="2219944" cy="3090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800" dirty="0">
                  <a:solidFill>
                    <a:srgbClr val="FFFFFF"/>
                  </a:solidFill>
                  <a:latin typeface="Montserrat Light"/>
                  <a:ea typeface="Montserrat Light"/>
                  <a:cs typeface="Montserrat Light"/>
                  <a:sym typeface="Montserrat Light"/>
                </a:rPr>
                <a:t>Rapport de recherche/d’évaluation</a:t>
              </a:r>
              <a:endParaRPr sz="1800" dirty="0">
                <a:solidFill>
                  <a:srgbClr val="FFFFFF"/>
                </a:solidFill>
                <a:latin typeface="Montserrat Light"/>
                <a:ea typeface="Montserrat Light"/>
                <a:cs typeface="Montserrat Light"/>
                <a:sym typeface="Montserrat Light"/>
              </a:endParaRPr>
            </a:p>
          </p:txBody>
        </p:sp>
        <p:sp>
          <p:nvSpPr>
            <p:cNvPr id="142" name="Google Shape;142;g2ebb80cb3db_0_4"/>
            <p:cNvSpPr txBox="1"/>
            <p:nvPr/>
          </p:nvSpPr>
          <p:spPr>
            <a:xfrm>
              <a:off x="7034" y="2293034"/>
              <a:ext cx="19056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800" dirty="0">
                  <a:solidFill>
                    <a:srgbClr val="FFFFFF"/>
                  </a:solidFill>
                  <a:latin typeface="Montserrat Light"/>
                  <a:ea typeface="Montserrat Light"/>
                  <a:cs typeface="Montserrat Light"/>
                  <a:sym typeface="Montserrat Light"/>
                </a:rPr>
                <a:t>Présentation PowerPoint</a:t>
              </a:r>
              <a:endParaRPr sz="1800" dirty="0">
                <a:solidFill>
                  <a:srgbClr val="FFFFFF"/>
                </a:solidFill>
                <a:latin typeface="Montserrat Light"/>
                <a:ea typeface="Montserrat Light"/>
                <a:cs typeface="Montserrat Light"/>
                <a:sym typeface="Montserrat Light"/>
              </a:endParaRPr>
            </a:p>
          </p:txBody>
        </p:sp>
        <p:sp>
          <p:nvSpPr>
            <p:cNvPr id="143" name="Google Shape;143;g2ebb80cb3db_0_4"/>
            <p:cNvSpPr txBox="1"/>
            <p:nvPr/>
          </p:nvSpPr>
          <p:spPr>
            <a:xfrm>
              <a:off x="-118511" y="1350199"/>
              <a:ext cx="2045093" cy="3090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800" dirty="0">
                  <a:solidFill>
                    <a:srgbClr val="FFFFFF"/>
                  </a:solidFill>
                  <a:latin typeface="Montserrat Light"/>
                  <a:ea typeface="Montserrat Light"/>
                  <a:cs typeface="Montserrat Light"/>
                  <a:sym typeface="Montserrat Light"/>
                </a:rPr>
                <a:t>Manuel/document d’orientation</a:t>
              </a:r>
              <a:endParaRPr sz="1800" dirty="0">
                <a:solidFill>
                  <a:srgbClr val="FFFFFF"/>
                </a:solidFill>
                <a:latin typeface="Montserrat Light"/>
                <a:ea typeface="Montserrat Light"/>
                <a:cs typeface="Montserrat Light"/>
                <a:sym typeface="Montserrat Light"/>
              </a:endParaRPr>
            </a:p>
          </p:txBody>
        </p:sp>
        <p:sp>
          <p:nvSpPr>
            <p:cNvPr id="144" name="Google Shape;144;g2ebb80cb3db_0_4"/>
            <p:cNvSpPr txBox="1"/>
            <p:nvPr/>
          </p:nvSpPr>
          <p:spPr>
            <a:xfrm>
              <a:off x="14068" y="2743200"/>
              <a:ext cx="19056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800" dirty="0">
                  <a:solidFill>
                    <a:srgbClr val="FFFFFF"/>
                  </a:solidFill>
                  <a:latin typeface="Montserrat Light"/>
                  <a:ea typeface="Montserrat Light"/>
                  <a:cs typeface="Montserrat Light"/>
                  <a:sym typeface="Montserrat Light"/>
                </a:rPr>
                <a:t>Vidéo/animation courte</a:t>
              </a:r>
              <a:endParaRPr sz="1800" dirty="0">
                <a:solidFill>
                  <a:srgbClr val="FFFFFF"/>
                </a:solidFill>
                <a:latin typeface="Montserrat Light"/>
                <a:ea typeface="Montserrat Light"/>
                <a:cs typeface="Montserrat Light"/>
                <a:sym typeface="Montserrat Light"/>
              </a:endParaRPr>
            </a:p>
          </p:txBody>
        </p:sp>
        <p:sp>
          <p:nvSpPr>
            <p:cNvPr id="145" name="Google Shape;145;g2ebb80cb3db_0_4"/>
            <p:cNvSpPr txBox="1"/>
            <p:nvPr/>
          </p:nvSpPr>
          <p:spPr>
            <a:xfrm>
              <a:off x="14068" y="3207434"/>
              <a:ext cx="19056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800" dirty="0">
                  <a:solidFill>
                    <a:srgbClr val="FFFFFF"/>
                  </a:solidFill>
                  <a:latin typeface="Montserrat Light"/>
                  <a:ea typeface="Montserrat Light"/>
                  <a:cs typeface="Montserrat Light"/>
                  <a:sym typeface="Montserrat Light"/>
                </a:rPr>
                <a:t>Infographies</a:t>
              </a:r>
              <a:endParaRPr sz="1800" dirty="0">
                <a:solidFill>
                  <a:srgbClr val="FFFFFF"/>
                </a:solidFill>
                <a:latin typeface="Montserrat Light"/>
                <a:ea typeface="Montserrat Light"/>
                <a:cs typeface="Montserrat Light"/>
                <a:sym typeface="Montserrat Ligh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ebb80cb3db_0_18"/>
          <p:cNvSpPr txBox="1">
            <a:spLocks noGrp="1"/>
          </p:cNvSpPr>
          <p:nvPr>
            <p:ph type="title"/>
          </p:nvPr>
        </p:nvSpPr>
        <p:spPr>
          <a:xfrm>
            <a:off x="628650" y="243702"/>
            <a:ext cx="8306550" cy="38314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100" dirty="0"/>
              <a:t>CANAUX – COMMENT DIFFUSER VOS PRODUITS</a:t>
            </a:r>
          </a:p>
        </p:txBody>
      </p:sp>
      <p:pic>
        <p:nvPicPr>
          <p:cNvPr id="151" name="Google Shape;151;g2ebb80cb3db_0_18"/>
          <p:cNvPicPr preferRelativeResize="0"/>
          <p:nvPr/>
        </p:nvPicPr>
        <p:blipFill rotWithShape="1">
          <a:blip r:embed="rId3">
            <a:alphaModFix/>
          </a:blip>
          <a:srcRect/>
          <a:stretch/>
        </p:blipFill>
        <p:spPr>
          <a:xfrm>
            <a:off x="1221902" y="879425"/>
            <a:ext cx="7504550" cy="4201149"/>
          </a:xfrm>
          <a:prstGeom prst="rect">
            <a:avLst/>
          </a:prstGeom>
          <a:noFill/>
          <a:ln>
            <a:noFill/>
          </a:ln>
        </p:spPr>
      </p:pic>
      <p:grpSp>
        <p:nvGrpSpPr>
          <p:cNvPr id="152" name="Google Shape;152;g2ebb80cb3db_0_18"/>
          <p:cNvGrpSpPr/>
          <p:nvPr/>
        </p:nvGrpSpPr>
        <p:grpSpPr>
          <a:xfrm>
            <a:off x="1221901" y="1015575"/>
            <a:ext cx="4589485" cy="3973725"/>
            <a:chOff x="-1554526" y="1"/>
            <a:chExt cx="4592700" cy="3973328"/>
          </a:xfrm>
        </p:grpSpPr>
        <p:sp>
          <p:nvSpPr>
            <p:cNvPr id="153" name="Google Shape;153;g2ebb80cb3db_0_18"/>
            <p:cNvSpPr txBox="1"/>
            <p:nvPr/>
          </p:nvSpPr>
          <p:spPr>
            <a:xfrm>
              <a:off x="-1260312" y="1"/>
              <a:ext cx="4065600" cy="3090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300" dirty="0">
                  <a:solidFill>
                    <a:srgbClr val="FFFFFF"/>
                  </a:solidFill>
                  <a:latin typeface="Open Sans Light"/>
                  <a:ea typeface="Open Sans Light"/>
                  <a:cs typeface="Open Sans Light"/>
                  <a:sym typeface="Open Sans Light"/>
                </a:rPr>
                <a:t>Réunions de groupe de travail/groupe sectoriel/réseau</a:t>
              </a:r>
            </a:p>
          </p:txBody>
        </p:sp>
        <p:sp>
          <p:nvSpPr>
            <p:cNvPr id="154" name="Google Shape;154;g2ebb80cb3db_0_18"/>
            <p:cNvSpPr txBox="1"/>
            <p:nvPr/>
          </p:nvSpPr>
          <p:spPr>
            <a:xfrm>
              <a:off x="-1275326" y="457200"/>
              <a:ext cx="40674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600" dirty="0">
                  <a:solidFill>
                    <a:srgbClr val="FFFFFF"/>
                  </a:solidFill>
                  <a:latin typeface="Open Sans Light"/>
                  <a:ea typeface="Open Sans Light"/>
                  <a:cs typeface="Open Sans Light"/>
                  <a:sym typeface="Open Sans Light"/>
                </a:rPr>
                <a:t>Webinaires</a:t>
              </a:r>
              <a:endParaRPr sz="1600" dirty="0">
                <a:solidFill>
                  <a:srgbClr val="FFFFFF"/>
                </a:solidFill>
                <a:latin typeface="Open Sans Light"/>
                <a:ea typeface="Open Sans Light"/>
                <a:cs typeface="Open Sans Light"/>
                <a:sym typeface="Open Sans Light"/>
              </a:endParaRPr>
            </a:p>
          </p:txBody>
        </p:sp>
        <p:sp>
          <p:nvSpPr>
            <p:cNvPr id="155" name="Google Shape;155;g2ebb80cb3db_0_18"/>
            <p:cNvSpPr txBox="1"/>
            <p:nvPr/>
          </p:nvSpPr>
          <p:spPr>
            <a:xfrm>
              <a:off x="-1275326" y="900331"/>
              <a:ext cx="40674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600" dirty="0">
                  <a:solidFill>
                    <a:srgbClr val="FFFFFF"/>
                  </a:solidFill>
                  <a:latin typeface="Open Sans Light"/>
                  <a:ea typeface="Open Sans Light"/>
                  <a:cs typeface="Open Sans Light"/>
                  <a:sym typeface="Open Sans Light"/>
                </a:rPr>
                <a:t>Conférences</a:t>
              </a:r>
              <a:endParaRPr sz="1600" dirty="0">
                <a:solidFill>
                  <a:srgbClr val="FFFFFF"/>
                </a:solidFill>
                <a:latin typeface="Open Sans Light"/>
                <a:ea typeface="Open Sans Light"/>
                <a:cs typeface="Open Sans Light"/>
                <a:sym typeface="Open Sans Light"/>
              </a:endParaRPr>
            </a:p>
          </p:txBody>
        </p:sp>
        <p:sp>
          <p:nvSpPr>
            <p:cNvPr id="156" name="Google Shape;156;g2ebb80cb3db_0_18"/>
            <p:cNvSpPr txBox="1"/>
            <p:nvPr/>
          </p:nvSpPr>
          <p:spPr>
            <a:xfrm>
              <a:off x="-1260312" y="1835832"/>
              <a:ext cx="40674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600" dirty="0">
                  <a:solidFill>
                    <a:srgbClr val="FFFFFF"/>
                  </a:solidFill>
                  <a:latin typeface="Open Sans Light"/>
                  <a:ea typeface="Open Sans Light"/>
                  <a:cs typeface="Open Sans Light"/>
                  <a:sym typeface="Open Sans Light"/>
                </a:rPr>
                <a:t>Médias sociaux</a:t>
              </a:r>
              <a:endParaRPr sz="1600" dirty="0">
                <a:solidFill>
                  <a:srgbClr val="FFFFFF"/>
                </a:solidFill>
                <a:latin typeface="Open Sans Light"/>
                <a:ea typeface="Open Sans Light"/>
                <a:cs typeface="Open Sans Light"/>
                <a:sym typeface="Open Sans Light"/>
              </a:endParaRPr>
            </a:p>
          </p:txBody>
        </p:sp>
        <p:sp>
          <p:nvSpPr>
            <p:cNvPr id="157" name="Google Shape;157;g2ebb80cb3db_0_18"/>
            <p:cNvSpPr txBox="1"/>
            <p:nvPr/>
          </p:nvSpPr>
          <p:spPr>
            <a:xfrm>
              <a:off x="-1554526" y="2253026"/>
              <a:ext cx="4592700" cy="4134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500" dirty="0">
                  <a:solidFill>
                    <a:srgbClr val="FFFFFF"/>
                  </a:solidFill>
                  <a:latin typeface="Open Sans Light"/>
                  <a:ea typeface="Open Sans Light"/>
                  <a:cs typeface="Open Sans Light"/>
                  <a:sym typeface="Open Sans Light"/>
                </a:rPr>
                <a:t>Réunions d’élaboration/d’examen des politiques</a:t>
              </a:r>
              <a:endParaRPr sz="1500" dirty="0">
                <a:solidFill>
                  <a:srgbClr val="FFFFFF"/>
                </a:solidFill>
                <a:latin typeface="Open Sans Light"/>
                <a:ea typeface="Open Sans Light"/>
                <a:cs typeface="Open Sans Light"/>
                <a:sym typeface="Open Sans Light"/>
              </a:endParaRPr>
            </a:p>
          </p:txBody>
        </p:sp>
        <p:sp>
          <p:nvSpPr>
            <p:cNvPr id="158" name="Google Shape;158;g2ebb80cb3db_0_18"/>
            <p:cNvSpPr txBox="1"/>
            <p:nvPr/>
          </p:nvSpPr>
          <p:spPr>
            <a:xfrm>
              <a:off x="-1260312" y="1371599"/>
              <a:ext cx="40674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dirty="0">
                  <a:solidFill>
                    <a:srgbClr val="FFFFFF"/>
                  </a:solidFill>
                  <a:latin typeface="Open Sans Light"/>
                  <a:ea typeface="Open Sans Light"/>
                  <a:cs typeface="Open Sans Light"/>
                  <a:sym typeface="Open Sans Light"/>
                </a:rPr>
                <a:t>Ressources documentaires en ligne en accès libre</a:t>
              </a:r>
              <a:endParaRPr dirty="0">
                <a:solidFill>
                  <a:srgbClr val="FFFFFF"/>
                </a:solidFill>
                <a:latin typeface="Open Sans Light"/>
                <a:ea typeface="Open Sans Light"/>
                <a:cs typeface="Open Sans Light"/>
                <a:sym typeface="Open Sans Light"/>
              </a:endParaRPr>
            </a:p>
          </p:txBody>
        </p:sp>
        <p:sp>
          <p:nvSpPr>
            <p:cNvPr id="159" name="Google Shape;159;g2ebb80cb3db_0_18"/>
            <p:cNvSpPr txBox="1"/>
            <p:nvPr/>
          </p:nvSpPr>
          <p:spPr>
            <a:xfrm>
              <a:off x="-1260312" y="2743196"/>
              <a:ext cx="40674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600" dirty="0">
                  <a:solidFill>
                    <a:srgbClr val="FFFFFF"/>
                  </a:solidFill>
                  <a:latin typeface="Open Sans Light"/>
                  <a:ea typeface="Open Sans Light"/>
                  <a:cs typeface="Open Sans Light"/>
                  <a:sym typeface="Open Sans Light"/>
                </a:rPr>
                <a:t>Réunions informelles</a:t>
              </a:r>
              <a:endParaRPr sz="1600" dirty="0">
                <a:solidFill>
                  <a:srgbClr val="FFFFFF"/>
                </a:solidFill>
                <a:latin typeface="Open Sans Light"/>
                <a:ea typeface="Open Sans Light"/>
                <a:cs typeface="Open Sans Light"/>
                <a:sym typeface="Open Sans Light"/>
              </a:endParaRPr>
            </a:p>
          </p:txBody>
        </p:sp>
        <p:sp>
          <p:nvSpPr>
            <p:cNvPr id="160" name="Google Shape;160;g2ebb80cb3db_0_18"/>
            <p:cNvSpPr txBox="1"/>
            <p:nvPr/>
          </p:nvSpPr>
          <p:spPr>
            <a:xfrm>
              <a:off x="-1260312" y="3207429"/>
              <a:ext cx="40674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600" dirty="0">
                  <a:solidFill>
                    <a:srgbClr val="FFFFFF"/>
                  </a:solidFill>
                  <a:latin typeface="Open Sans Light"/>
                  <a:ea typeface="Open Sans Light"/>
                  <a:cs typeface="Open Sans Light"/>
                  <a:sym typeface="Open Sans Light"/>
                </a:rPr>
                <a:t>Sessions de formation</a:t>
              </a:r>
              <a:endParaRPr sz="1600" dirty="0">
                <a:solidFill>
                  <a:srgbClr val="FFFFFF"/>
                </a:solidFill>
                <a:latin typeface="Open Sans Light"/>
                <a:ea typeface="Open Sans Light"/>
                <a:cs typeface="Open Sans Light"/>
                <a:sym typeface="Open Sans Light"/>
              </a:endParaRPr>
            </a:p>
          </p:txBody>
        </p:sp>
        <p:sp>
          <p:nvSpPr>
            <p:cNvPr id="161" name="Google Shape;161;g2ebb80cb3db_0_18"/>
            <p:cNvSpPr txBox="1"/>
            <p:nvPr/>
          </p:nvSpPr>
          <p:spPr>
            <a:xfrm>
              <a:off x="-1275326" y="3664629"/>
              <a:ext cx="4067400" cy="308700"/>
            </a:xfrm>
            <a:prstGeom prst="rect">
              <a:avLst/>
            </a:prstGeom>
            <a:noFill/>
            <a:ln>
              <a:noFill/>
            </a:ln>
          </p:spPr>
          <p:txBody>
            <a:bodyPr spcFirstLastPara="1" wrap="square" lIns="0" tIns="0" rIns="0" bIns="0" anchor="ctr" anchorCtr="0">
              <a:noAutofit/>
            </a:bodyPr>
            <a:lstStyle/>
            <a:p>
              <a:pPr marL="0" marR="0" lvl="0" indent="0" algn="ctr" rtl="0">
                <a:lnSpc>
                  <a:spcPct val="111111"/>
                </a:lnSpc>
                <a:spcBef>
                  <a:spcPts val="0"/>
                </a:spcBef>
                <a:spcAft>
                  <a:spcPts val="0"/>
                </a:spcAft>
                <a:buNone/>
              </a:pPr>
              <a:r>
                <a:rPr lang="fr-FR" sz="1500" dirty="0">
                  <a:solidFill>
                    <a:srgbClr val="FFFFFF"/>
                  </a:solidFill>
                  <a:latin typeface="Open Sans Light"/>
                  <a:ea typeface="Open Sans Light"/>
                  <a:cs typeface="Open Sans Light"/>
                  <a:sym typeface="Open Sans Light"/>
                </a:rPr>
                <a:t>Réunions avec des parties prenantes</a:t>
              </a:r>
              <a:endParaRPr sz="1500" dirty="0">
                <a:solidFill>
                  <a:srgbClr val="FFFFFF"/>
                </a:solidFill>
                <a:latin typeface="Open Sans Light"/>
                <a:ea typeface="Open Sans Light"/>
                <a:cs typeface="Open Sans Light"/>
                <a:sym typeface="Open Sans Ligh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ebb80cb3db_0_112"/>
          <p:cNvSpPr txBox="1">
            <a:spLocks noGrp="1"/>
          </p:cNvSpPr>
          <p:nvPr>
            <p:ph type="title"/>
          </p:nvPr>
        </p:nvSpPr>
        <p:spPr>
          <a:xfrm>
            <a:off x="628650" y="4441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CONNAÎTRE VOTRE PUBLIC</a:t>
            </a:r>
          </a:p>
        </p:txBody>
      </p:sp>
      <p:sp>
        <p:nvSpPr>
          <p:cNvPr id="167" name="Google Shape;167;g2ebb80cb3db_0_112"/>
          <p:cNvSpPr txBox="1">
            <a:spLocks noGrp="1"/>
          </p:cNvSpPr>
          <p:nvPr>
            <p:ph type="body" idx="1"/>
          </p:nvPr>
        </p:nvSpPr>
        <p:spPr>
          <a:xfrm>
            <a:off x="628650" y="1078501"/>
            <a:ext cx="7886700" cy="3696000"/>
          </a:xfrm>
          <a:prstGeom prst="rect">
            <a:avLst/>
          </a:prstGeom>
          <a:noFill/>
          <a:ln>
            <a:noFill/>
          </a:ln>
        </p:spPr>
        <p:txBody>
          <a:bodyPr spcFirstLastPara="1" wrap="square" lIns="91425" tIns="45700" rIns="91425" bIns="45700" anchor="t" anchorCtr="0">
            <a:noAutofit/>
          </a:bodyPr>
          <a:lstStyle/>
          <a:p>
            <a:pPr marL="171450" marR="0" lvl="0" indent="-215900" algn="l" rtl="0">
              <a:lnSpc>
                <a:spcPct val="128333"/>
              </a:lnSpc>
              <a:spcBef>
                <a:spcPts val="0"/>
              </a:spcBef>
              <a:spcAft>
                <a:spcPts val="0"/>
              </a:spcAft>
              <a:buClr>
                <a:srgbClr val="204669"/>
              </a:buClr>
              <a:buSzPts val="1900"/>
              <a:buFont typeface="Open Sans"/>
              <a:buChar char="•"/>
            </a:pPr>
            <a:r>
              <a:rPr lang="fr-FR" sz="1900" dirty="0">
                <a:latin typeface="Open Sans"/>
                <a:ea typeface="Open Sans"/>
                <a:cs typeface="Open Sans"/>
                <a:sym typeface="Open Sans"/>
              </a:rPr>
              <a:t>Intérêts et priorités de l’organisation</a:t>
            </a:r>
            <a:endParaRPr sz="1900" dirty="0">
              <a:latin typeface="Open Sans"/>
              <a:ea typeface="Open Sans"/>
              <a:cs typeface="Open Sans"/>
              <a:sym typeface="Open Sans"/>
            </a:endParaRPr>
          </a:p>
          <a:p>
            <a:pPr marL="171450" marR="0" lvl="0" indent="-215900" algn="l" rtl="0">
              <a:lnSpc>
                <a:spcPct val="128333"/>
              </a:lnSpc>
              <a:spcBef>
                <a:spcPts val="750"/>
              </a:spcBef>
              <a:spcAft>
                <a:spcPts val="0"/>
              </a:spcAft>
              <a:buClr>
                <a:srgbClr val="204669"/>
              </a:buClr>
              <a:buSzPts val="1900"/>
              <a:buFont typeface="Open Sans"/>
              <a:buChar char="•"/>
            </a:pPr>
            <a:r>
              <a:rPr lang="fr-FR" sz="1900" dirty="0">
                <a:latin typeface="Open Sans"/>
                <a:ea typeface="Open Sans"/>
                <a:cs typeface="Open Sans"/>
                <a:sym typeface="Open Sans"/>
              </a:rPr>
              <a:t>Traits de caractère</a:t>
            </a:r>
            <a:endParaRPr sz="1900" dirty="0">
              <a:latin typeface="Open Sans"/>
              <a:ea typeface="Open Sans"/>
              <a:cs typeface="Open Sans"/>
              <a:sym typeface="Open Sans"/>
            </a:endParaRPr>
          </a:p>
          <a:p>
            <a:pPr marL="171450" marR="0" lvl="0" indent="-215900" algn="l" rtl="0">
              <a:lnSpc>
                <a:spcPct val="128333"/>
              </a:lnSpc>
              <a:spcBef>
                <a:spcPts val="750"/>
              </a:spcBef>
              <a:spcAft>
                <a:spcPts val="0"/>
              </a:spcAft>
              <a:buClr>
                <a:srgbClr val="204669"/>
              </a:buClr>
              <a:buSzPts val="1900"/>
              <a:buFont typeface="Open Sans"/>
              <a:buChar char="•"/>
            </a:pPr>
            <a:r>
              <a:rPr lang="fr-FR" sz="1900" dirty="0">
                <a:latin typeface="Open Sans"/>
                <a:ea typeface="Open Sans"/>
                <a:cs typeface="Open Sans"/>
                <a:sym typeface="Open Sans"/>
              </a:rPr>
              <a:t>Intérêts et priorités</a:t>
            </a:r>
            <a:endParaRPr sz="1900" dirty="0">
              <a:latin typeface="Open Sans"/>
              <a:ea typeface="Open Sans"/>
              <a:cs typeface="Open Sans"/>
              <a:sym typeface="Open Sans"/>
            </a:endParaRPr>
          </a:p>
          <a:p>
            <a:pPr marL="171450" marR="0" lvl="0" indent="-215900" algn="l" rtl="0">
              <a:lnSpc>
                <a:spcPct val="128333"/>
              </a:lnSpc>
              <a:spcBef>
                <a:spcPts val="750"/>
              </a:spcBef>
              <a:spcAft>
                <a:spcPts val="0"/>
              </a:spcAft>
              <a:buClr>
                <a:srgbClr val="204669"/>
              </a:buClr>
              <a:buSzPts val="1900"/>
              <a:buFont typeface="Open Sans"/>
              <a:buChar char="•"/>
            </a:pPr>
            <a:r>
              <a:rPr lang="fr-FR" sz="1900" dirty="0">
                <a:latin typeface="Open Sans"/>
                <a:ea typeface="Open Sans"/>
                <a:cs typeface="Open Sans"/>
                <a:sym typeface="Open Sans"/>
              </a:rPr>
              <a:t>Valeurs</a:t>
            </a:r>
            <a:endParaRPr sz="1900" dirty="0">
              <a:latin typeface="Open Sans"/>
              <a:ea typeface="Open Sans"/>
              <a:cs typeface="Open Sans"/>
              <a:sym typeface="Open Sans"/>
            </a:endParaRPr>
          </a:p>
          <a:p>
            <a:pPr marL="171450" marR="0" lvl="0" indent="-215900" algn="l" rtl="0">
              <a:lnSpc>
                <a:spcPct val="128333"/>
              </a:lnSpc>
              <a:spcBef>
                <a:spcPts val="750"/>
              </a:spcBef>
              <a:spcAft>
                <a:spcPts val="0"/>
              </a:spcAft>
              <a:buClr>
                <a:srgbClr val="204669"/>
              </a:buClr>
              <a:buSzPts val="1900"/>
              <a:buFont typeface="Open Sans"/>
              <a:buChar char="•"/>
            </a:pPr>
            <a:r>
              <a:rPr lang="fr-FR" sz="1900" dirty="0">
                <a:latin typeface="Open Sans"/>
                <a:ea typeface="Open Sans"/>
                <a:cs typeface="Open Sans"/>
                <a:sym typeface="Open Sans"/>
              </a:rPr>
              <a:t>Opinions</a:t>
            </a:r>
            <a:endParaRPr sz="1900" dirty="0">
              <a:latin typeface="Open Sans"/>
              <a:ea typeface="Open Sans"/>
              <a:cs typeface="Open Sans"/>
              <a:sym typeface="Open Sans"/>
            </a:endParaRPr>
          </a:p>
          <a:p>
            <a:pPr marL="171450" marR="0" lvl="0" indent="-215900" algn="l" rtl="0">
              <a:lnSpc>
                <a:spcPct val="128333"/>
              </a:lnSpc>
              <a:spcBef>
                <a:spcPts val="750"/>
              </a:spcBef>
              <a:spcAft>
                <a:spcPts val="0"/>
              </a:spcAft>
              <a:buClr>
                <a:srgbClr val="204669"/>
              </a:buClr>
              <a:buSzPts val="1900"/>
              <a:buFont typeface="Open Sans"/>
              <a:buChar char="•"/>
            </a:pPr>
            <a:r>
              <a:rPr lang="fr-FR" sz="1900" dirty="0">
                <a:latin typeface="Open Sans"/>
                <a:ea typeface="Open Sans"/>
                <a:cs typeface="Open Sans"/>
                <a:sym typeface="Open Sans"/>
              </a:rPr>
              <a:t>Motivations et objectifs politiques</a:t>
            </a:r>
            <a:endParaRPr sz="1900" dirty="0">
              <a:latin typeface="Open Sans"/>
              <a:ea typeface="Open Sans"/>
              <a:cs typeface="Open Sans"/>
              <a:sym typeface="Open Sans"/>
            </a:endParaRPr>
          </a:p>
          <a:p>
            <a:pPr marL="171450" marR="0" lvl="0" indent="-215900" algn="l" rtl="0">
              <a:lnSpc>
                <a:spcPct val="128333"/>
              </a:lnSpc>
              <a:spcBef>
                <a:spcPts val="750"/>
              </a:spcBef>
              <a:spcAft>
                <a:spcPts val="0"/>
              </a:spcAft>
              <a:buClr>
                <a:srgbClr val="204669"/>
              </a:buClr>
              <a:buSzPts val="1900"/>
              <a:buFont typeface="Open Sans"/>
              <a:buChar char="•"/>
            </a:pPr>
            <a:r>
              <a:rPr lang="fr-FR" sz="1900" dirty="0">
                <a:latin typeface="Open Sans"/>
                <a:ea typeface="Open Sans"/>
                <a:cs typeface="Open Sans"/>
                <a:sym typeface="Open Sans"/>
              </a:rPr>
              <a:t>Obstacles à l’action</a:t>
            </a:r>
            <a:endParaRPr sz="1900" dirty="0">
              <a:latin typeface="Open Sans"/>
              <a:ea typeface="Open Sans"/>
              <a:cs typeface="Open Sans"/>
              <a:sym typeface="Open Sans"/>
            </a:endParaRPr>
          </a:p>
          <a:p>
            <a:pPr marL="171450" marR="0" lvl="0" indent="-215900" algn="l" rtl="0">
              <a:lnSpc>
                <a:spcPct val="128333"/>
              </a:lnSpc>
              <a:spcBef>
                <a:spcPts val="750"/>
              </a:spcBef>
              <a:spcAft>
                <a:spcPts val="0"/>
              </a:spcAft>
              <a:buClr>
                <a:srgbClr val="204669"/>
              </a:buClr>
              <a:buSzPts val="1900"/>
              <a:buFont typeface="Open Sans"/>
              <a:buChar char="•"/>
            </a:pPr>
            <a:r>
              <a:rPr lang="fr-FR" sz="1900" dirty="0">
                <a:latin typeface="Open Sans"/>
                <a:ea typeface="Open Sans"/>
                <a:cs typeface="Open Sans"/>
                <a:sym typeface="Open Sans"/>
              </a:rPr>
              <a:t>Langue</a:t>
            </a:r>
            <a:endParaRPr sz="1900" dirty="0">
              <a:latin typeface="Open Sans"/>
              <a:ea typeface="Open Sans"/>
              <a:cs typeface="Open Sans"/>
              <a:sym typeface="Open Sans"/>
            </a:endParaRPr>
          </a:p>
          <a:p>
            <a:pPr marL="171450" marR="0" lvl="0" indent="-95250" algn="l" rtl="0">
              <a:lnSpc>
                <a:spcPct val="128333"/>
              </a:lnSpc>
              <a:spcBef>
                <a:spcPts val="750"/>
              </a:spcBef>
              <a:spcAft>
                <a:spcPts val="0"/>
              </a:spcAft>
              <a:buClr>
                <a:srgbClr val="204669"/>
              </a:buClr>
              <a:buSzPts val="1200"/>
              <a:buFont typeface="Arial"/>
              <a:buNone/>
            </a:pPr>
            <a:endParaRPr sz="1500" dirty="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ebb80cb3db_2_6"/>
          <p:cNvSpPr txBox="1"/>
          <p:nvPr/>
        </p:nvSpPr>
        <p:spPr>
          <a:xfrm>
            <a:off x="343100" y="154482"/>
            <a:ext cx="8800900" cy="5670309"/>
          </a:xfrm>
          <a:prstGeom prst="rect">
            <a:avLst/>
          </a:prstGeom>
          <a:noFill/>
          <a:ln>
            <a:noFill/>
          </a:ln>
        </p:spPr>
        <p:txBody>
          <a:bodyPr spcFirstLastPara="1" wrap="square" lIns="0" tIns="7150" rIns="0" bIns="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fr-FR" sz="1900" b="1" i="0" u="none" strike="noStrike" cap="none" dirty="0">
                <a:solidFill>
                  <a:srgbClr val="000000"/>
                </a:solidFill>
                <a:latin typeface="Montserrat"/>
                <a:ea typeface="Montserrat"/>
                <a:cs typeface="Montserrat"/>
                <a:sym typeface="Montserrat"/>
              </a:rPr>
              <a:t> Série 2 + 3 résultats clés dans les domaines </a:t>
            </a:r>
            <a:r>
              <a:rPr lang="fr-FR" sz="1900" b="1" i="0" u="none" strike="noStrike" cap="none" dirty="0">
                <a:solidFill>
                  <a:srgbClr val="212121"/>
                </a:solidFill>
                <a:latin typeface="Montserrat"/>
                <a:ea typeface="Montserrat"/>
                <a:cs typeface="Montserrat"/>
                <a:sym typeface="Montserrat"/>
              </a:rPr>
              <a:t>WASH et PCI</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Montserrat"/>
              <a:buNone/>
            </a:pPr>
            <a:r>
              <a:rPr lang="fr-FR" b="1" dirty="0">
                <a:latin typeface="Montserrat"/>
                <a:ea typeface="Montserrat"/>
                <a:cs typeface="Montserrat"/>
                <a:sym typeface="Montserrat"/>
              </a:rPr>
              <a:t>1</a:t>
            </a:r>
            <a:r>
              <a:rPr lang="fr-FR" sz="1400" b="1" i="0" u="none" strike="noStrike" cap="none" dirty="0">
                <a:solidFill>
                  <a:srgbClr val="000000"/>
                </a:solidFill>
                <a:latin typeface="Montserrat"/>
                <a:ea typeface="Montserrat"/>
                <a:cs typeface="Montserrat"/>
                <a:sym typeface="Montserrat"/>
              </a:rPr>
              <a:t>. La pulvérisation intradomiciliaire </a:t>
            </a:r>
            <a:r>
              <a:rPr lang="fr-FR" sz="1400" b="0" i="0" u="none" strike="noStrike" cap="none" dirty="0">
                <a:solidFill>
                  <a:srgbClr val="000000"/>
                </a:solidFill>
                <a:latin typeface="Montserrat"/>
                <a:ea typeface="Montserrat"/>
                <a:cs typeface="Montserrat"/>
                <a:sym typeface="Montserrat"/>
              </a:rPr>
              <a:t>est mise en œuvre de façon variable lors des interventions ciblées dans les zones de survenue des cas (CATI).</a:t>
            </a:r>
            <a:br>
              <a:rPr lang="fr-FR" sz="1400" b="0" i="0" u="none" strike="noStrike" cap="none" dirty="0">
                <a:solidFill>
                  <a:srgbClr val="212121"/>
                </a:solidFill>
                <a:latin typeface="Montserrat"/>
                <a:ea typeface="Montserrat"/>
                <a:cs typeface="Montserrat"/>
                <a:sym typeface="Montserrat"/>
              </a:rPr>
            </a:br>
            <a:r>
              <a:rPr lang="fr-FR" sz="1400" b="0" i="0" u="none" strike="noStrike" cap="none" dirty="0">
                <a:solidFill>
                  <a:srgbClr val="000000"/>
                </a:solidFill>
                <a:latin typeface="Montserrat"/>
                <a:ea typeface="Montserrat"/>
                <a:cs typeface="Montserrat"/>
                <a:sym typeface="Montserrat"/>
              </a:rPr>
              <a:t> </a:t>
            </a:r>
            <a:endParaRPr sz="1400" b="0" i="0" u="none" strike="noStrike" cap="none" dirty="0">
              <a:solidFill>
                <a:srgbClr val="212121"/>
              </a:solidFill>
              <a:latin typeface="Montserrat"/>
              <a:ea typeface="Montserrat"/>
              <a:cs typeface="Montserrat"/>
              <a:sym typeface="Montserrat"/>
            </a:endParaRPr>
          </a:p>
          <a:p>
            <a:pPr lvl="0">
              <a:buSzPts val="1400"/>
            </a:pPr>
            <a:r>
              <a:rPr lang="fr-FR" b="1" dirty="0">
                <a:latin typeface="Montserrat"/>
                <a:ea typeface="Montserrat"/>
                <a:cs typeface="Montserrat"/>
                <a:sym typeface="Montserrat"/>
              </a:rPr>
              <a:t>2</a:t>
            </a:r>
            <a:r>
              <a:rPr lang="fr-FR" sz="1400" b="1" i="0" u="none" strike="noStrike" cap="none" dirty="0">
                <a:solidFill>
                  <a:srgbClr val="000000"/>
                </a:solidFill>
                <a:latin typeface="Montserrat"/>
                <a:ea typeface="Montserrat"/>
                <a:cs typeface="Montserrat"/>
                <a:sym typeface="Montserrat"/>
              </a:rPr>
              <a:t>. Les PRO sont peu connus </a:t>
            </a:r>
            <a:r>
              <a:rPr lang="fr-FR" dirty="0">
                <a:latin typeface="Montserrat"/>
                <a:ea typeface="Montserrat"/>
                <a:cs typeface="Montserrat"/>
                <a:sym typeface="Montserrat"/>
              </a:rPr>
              <a:t>et pourraient s’avérer dangereux s’ils ne sont pas suffisamment surveillés et dotés en personnel.</a:t>
            </a:r>
          </a:p>
          <a:p>
            <a:pPr marL="0" marR="0" lvl="0" indent="0" algn="l" rtl="0">
              <a:lnSpc>
                <a:spcPct val="100000"/>
              </a:lnSpc>
              <a:spcBef>
                <a:spcPts val="0"/>
              </a:spcBef>
              <a:spcAft>
                <a:spcPts val="0"/>
              </a:spcAft>
              <a:buClr>
                <a:srgbClr val="000000"/>
              </a:buClr>
              <a:buSzPts val="1400"/>
              <a:buFont typeface="Montserrat"/>
              <a:buNone/>
            </a:pPr>
            <a:endParaRPr lang="fr-FR" b="1"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Montserrat"/>
              <a:buNone/>
            </a:pPr>
            <a:r>
              <a:rPr lang="fr-FR" b="1" dirty="0">
                <a:latin typeface="Montserrat"/>
                <a:ea typeface="Montserrat"/>
                <a:cs typeface="Montserrat"/>
                <a:sym typeface="Montserrat"/>
              </a:rPr>
              <a:t>3</a:t>
            </a:r>
            <a:r>
              <a:rPr lang="fr-FR" sz="1400" b="1" i="0" u="none" strike="noStrike" cap="none" dirty="0">
                <a:solidFill>
                  <a:srgbClr val="000000"/>
                </a:solidFill>
                <a:latin typeface="Montserrat"/>
                <a:ea typeface="Montserrat"/>
                <a:cs typeface="Montserrat"/>
                <a:sym typeface="Montserrat"/>
              </a:rPr>
              <a:t>. </a:t>
            </a:r>
            <a:r>
              <a:rPr lang="fr-FR" dirty="0">
                <a:latin typeface="Montserrat"/>
                <a:ea typeface="Montserrat"/>
                <a:cs typeface="Montserrat"/>
                <a:sym typeface="Montserrat"/>
              </a:rPr>
              <a:t>Les communautés sont </a:t>
            </a:r>
            <a:r>
              <a:rPr lang="fr-FR" b="1" dirty="0">
                <a:latin typeface="Montserrat"/>
                <a:ea typeface="Montserrat"/>
                <a:cs typeface="Montserrat"/>
                <a:sym typeface="Montserrat"/>
              </a:rPr>
              <a:t>préoccupées par le risque élevé </a:t>
            </a:r>
            <a:r>
              <a:rPr lang="fr-FR" dirty="0">
                <a:latin typeface="Montserrat"/>
                <a:ea typeface="Montserrat"/>
                <a:cs typeface="Montserrat"/>
                <a:sym typeface="Montserrat"/>
              </a:rPr>
              <a:t>de transmission du choléra </a:t>
            </a:r>
            <a:r>
              <a:rPr lang="fr-FR" b="1" dirty="0">
                <a:latin typeface="Montserrat"/>
                <a:ea typeface="Montserrat"/>
                <a:cs typeface="Montserrat"/>
                <a:sym typeface="Montserrat"/>
              </a:rPr>
              <a:t>au sein des écoles</a:t>
            </a:r>
            <a:r>
              <a:rPr lang="fr-FR" dirty="0">
                <a:latin typeface="Montserrat"/>
                <a:ea typeface="Montserrat"/>
                <a:cs typeface="Montserrat"/>
                <a:sym typeface="Montserrat"/>
              </a:rPr>
              <a:t>. Elles estiment que les écoles devraient rester fermées. </a:t>
            </a:r>
            <a:endParaRPr lang="fr-FR" sz="14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Montserrat"/>
              <a:buNone/>
            </a:pPr>
            <a:endParaRPr sz="1600" b="0" i="0" u="none" strike="noStrike" cap="none" dirty="0">
              <a:solidFill>
                <a:srgbClr val="21212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Montserrat"/>
              <a:buNone/>
            </a:pPr>
            <a:r>
              <a:rPr lang="fr-FR" sz="1400" b="1" i="1" u="none" strike="noStrike" cap="none" dirty="0">
                <a:solidFill>
                  <a:srgbClr val="000000"/>
                </a:solidFill>
                <a:latin typeface="Montserrat"/>
                <a:ea typeface="Montserrat"/>
                <a:cs typeface="Montserrat"/>
                <a:sym typeface="Montserrat"/>
              </a:rPr>
              <a:t>Mesures recommandées (non exhaustives)</a:t>
            </a:r>
            <a:endParaRPr sz="1400" b="1" i="1" u="none" strike="noStrike" cap="none" dirty="0">
              <a:solidFill>
                <a:srgbClr val="212121"/>
              </a:solidFill>
              <a:latin typeface="Montserrat"/>
              <a:ea typeface="Montserrat"/>
              <a:cs typeface="Montserrat"/>
              <a:sym typeface="Montserrat"/>
            </a:endParaRPr>
          </a:p>
          <a:p>
            <a:pPr marL="215900" lvl="0" indent="-215900">
              <a:buClr>
                <a:srgbClr val="212121"/>
              </a:buClr>
              <a:buSzPts val="1400"/>
              <a:buFont typeface="Arial"/>
              <a:buChar char="•"/>
            </a:pPr>
            <a:r>
              <a:rPr lang="fr-FR" dirty="0">
                <a:solidFill>
                  <a:srgbClr val="212121"/>
                </a:solidFill>
                <a:latin typeface="Montserrat"/>
                <a:ea typeface="Montserrat"/>
                <a:cs typeface="Montserrat"/>
                <a:sym typeface="Montserrat"/>
              </a:rPr>
              <a:t>Étudier les bienfaits psychologiques, ou le coût psychologique, de la pulvérisation intradomiciliaire (dé/stigmatisante ?)</a:t>
            </a:r>
            <a:endParaRPr lang="fr-FR" sz="1400" b="0" i="0" u="none" strike="noStrike" cap="none" dirty="0">
              <a:solidFill>
                <a:srgbClr val="212121"/>
              </a:solidFill>
              <a:latin typeface="Montserrat"/>
              <a:ea typeface="Montserrat"/>
              <a:cs typeface="Montserrat"/>
              <a:sym typeface="Montserrat"/>
            </a:endParaRPr>
          </a:p>
          <a:p>
            <a:pPr marL="215900" marR="0" lvl="0" indent="-215900" algn="l">
              <a:lnSpc>
                <a:spcPct val="100000"/>
              </a:lnSpc>
              <a:spcBef>
                <a:spcPts val="0"/>
              </a:spcBef>
              <a:spcAft>
                <a:spcPts val="0"/>
              </a:spcAft>
              <a:buClr>
                <a:srgbClr val="212121"/>
              </a:buClr>
              <a:buSzPts val="1400"/>
              <a:buFont typeface="Arial"/>
              <a:buChar char="•"/>
            </a:pPr>
            <a:r>
              <a:rPr lang="fr-FR" sz="1400" b="0" i="0" u="none" strike="noStrike" cap="none" dirty="0">
                <a:solidFill>
                  <a:srgbClr val="212121"/>
                </a:solidFill>
                <a:latin typeface="Montserrat"/>
                <a:ea typeface="Montserrat"/>
                <a:cs typeface="Montserrat"/>
                <a:sym typeface="Montserrat"/>
              </a:rPr>
              <a:t>Déployer une stratégie visant à doter </a:t>
            </a:r>
            <a:r>
              <a:rPr lang="fr-FR" dirty="0">
                <a:solidFill>
                  <a:srgbClr val="212121"/>
                </a:solidFill>
                <a:latin typeface="Montserrat"/>
                <a:ea typeface="Montserrat"/>
                <a:cs typeface="Montserrat"/>
                <a:sym typeface="Montserrat"/>
              </a:rPr>
              <a:t>les PRO du personnel et des capacités nécessaires</a:t>
            </a:r>
            <a:r>
              <a:rPr lang="fr-FR" sz="1400" b="0" i="0" u="none" strike="noStrike" cap="none" dirty="0">
                <a:solidFill>
                  <a:srgbClr val="212121"/>
                </a:solidFill>
                <a:latin typeface="Montserrat"/>
                <a:ea typeface="Montserrat"/>
                <a:cs typeface="Montserrat"/>
                <a:sym typeface="Montserrat"/>
              </a:rPr>
              <a:t>,</a:t>
            </a:r>
            <a:r>
              <a:rPr lang="fr-FR" dirty="0">
                <a:solidFill>
                  <a:srgbClr val="212121"/>
                </a:solidFill>
                <a:latin typeface="Montserrat"/>
                <a:ea typeface="Montserrat"/>
                <a:cs typeface="Montserrat"/>
                <a:sym typeface="Montserrat"/>
              </a:rPr>
              <a:t> à assurer leur suivi et à renforcer les moyens de transport </a:t>
            </a:r>
          </a:p>
          <a:p>
            <a:pPr marL="215900" marR="0" lvl="0" indent="-215900" algn="l">
              <a:lnSpc>
                <a:spcPct val="100000"/>
              </a:lnSpc>
              <a:spcBef>
                <a:spcPts val="0"/>
              </a:spcBef>
              <a:spcAft>
                <a:spcPts val="0"/>
              </a:spcAft>
              <a:buClr>
                <a:srgbClr val="212121"/>
              </a:buClr>
              <a:buSzPts val="1400"/>
              <a:buFont typeface="Arial"/>
              <a:buChar char="•"/>
            </a:pPr>
            <a:r>
              <a:rPr lang="fr-FR" dirty="0">
                <a:solidFill>
                  <a:srgbClr val="212121"/>
                </a:solidFill>
                <a:latin typeface="Montserrat"/>
                <a:sym typeface="Montserrat"/>
              </a:rPr>
              <a:t>Apporter de toute urgence un soutien aux écoles pour les aider à respecter les normes minimales en matière de prévention du choléra</a:t>
            </a:r>
          </a:p>
          <a:p>
            <a:pPr marL="450850" marR="0" lvl="0" indent="-87313" algn="l">
              <a:lnSpc>
                <a:spcPct val="100000"/>
              </a:lnSpc>
              <a:spcBef>
                <a:spcPts val="0"/>
              </a:spcBef>
              <a:spcAft>
                <a:spcPts val="0"/>
              </a:spcAft>
              <a:buClr>
                <a:srgbClr val="212121"/>
              </a:buClr>
              <a:buSzPts val="1400"/>
              <a:buFont typeface="Arial"/>
              <a:buChar char="•"/>
            </a:pPr>
            <a:r>
              <a:rPr lang="fr-FR" dirty="0">
                <a:solidFill>
                  <a:srgbClr val="212121"/>
                </a:solidFill>
                <a:latin typeface="Montserrat"/>
                <a:sym typeface="Montserrat"/>
              </a:rPr>
              <a:t>Mettre en place une communication adaptée aux enfants : messages ; supports d’information, d’éducation et de communication ; annonces radio sur la prévention du choléra dans les écoles.</a:t>
            </a:r>
          </a:p>
          <a:p>
            <a:pPr marL="450850" marR="0" lvl="0" indent="-87313" algn="l">
              <a:lnSpc>
                <a:spcPct val="100000"/>
              </a:lnSpc>
              <a:spcBef>
                <a:spcPts val="0"/>
              </a:spcBef>
              <a:spcAft>
                <a:spcPts val="0"/>
              </a:spcAft>
              <a:buClr>
                <a:srgbClr val="212121"/>
              </a:buClr>
              <a:buSzPts val="1400"/>
              <a:buFont typeface="Arial"/>
              <a:buChar char="•"/>
            </a:pPr>
            <a:endParaRPr sz="1100" b="0" i="0" u="none" strike="noStrike" cap="none" dirty="0">
              <a:solidFill>
                <a:srgbClr val="000000"/>
              </a:solidFill>
              <a:latin typeface="Arial"/>
              <a:ea typeface="Arial"/>
              <a:cs typeface="Arial"/>
              <a:sym typeface="Arial"/>
            </a:endParaRPr>
          </a:p>
          <a:p>
            <a:pPr marL="215900" marR="0" lvl="0" indent="-127000" algn="l" rtl="0">
              <a:lnSpc>
                <a:spcPct val="100000"/>
              </a:lnSpc>
              <a:spcBef>
                <a:spcPts val="0"/>
              </a:spcBef>
              <a:spcAft>
                <a:spcPts val="0"/>
              </a:spcAft>
              <a:buClr>
                <a:schemeClr val="dk1"/>
              </a:buClr>
              <a:buSzPts val="1400"/>
              <a:buFont typeface="Arial"/>
              <a:buNone/>
            </a:pPr>
            <a:endParaRPr sz="1400" b="0" i="0" u="none" strike="noStrike" cap="none" dirty="0">
              <a:solidFill>
                <a:srgbClr val="21212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212121"/>
              </a:solidFill>
              <a:latin typeface="Montserrat"/>
              <a:ea typeface="Montserrat"/>
              <a:cs typeface="Montserrat"/>
              <a:sym typeface="Montserrat"/>
            </a:endParaRPr>
          </a:p>
          <a:p>
            <a:pPr marL="215900" marR="0" lvl="0" indent="-114300" algn="l" rtl="0">
              <a:lnSpc>
                <a:spcPct val="100000"/>
              </a:lnSpc>
              <a:spcBef>
                <a:spcPts val="0"/>
              </a:spcBef>
              <a:spcAft>
                <a:spcPts val="0"/>
              </a:spcAft>
              <a:buClr>
                <a:schemeClr val="dk1"/>
              </a:buClr>
              <a:buSzPts val="1600"/>
              <a:buFont typeface="Arial"/>
              <a:buNone/>
            </a:pPr>
            <a:endParaRPr sz="1600" b="0" i="0" u="none" strike="noStrike" cap="none" dirty="0">
              <a:solidFill>
                <a:srgbClr val="212121"/>
              </a:solidFill>
              <a:latin typeface="Montserrat"/>
              <a:ea typeface="Montserrat"/>
              <a:cs typeface="Montserrat"/>
              <a:sym typeface="Montserrat"/>
            </a:endParaRPr>
          </a:p>
          <a:p>
            <a:pPr marL="215900" marR="0" lvl="0" indent="-127000" algn="l" rtl="0">
              <a:lnSpc>
                <a:spcPct val="100000"/>
              </a:lnSpc>
              <a:spcBef>
                <a:spcPts val="0"/>
              </a:spcBef>
              <a:spcAft>
                <a:spcPts val="0"/>
              </a:spcAft>
              <a:buClr>
                <a:schemeClr val="dk1"/>
              </a:buClr>
              <a:buSzPts val="1400"/>
              <a:buFont typeface="Arial"/>
              <a:buNone/>
            </a:pPr>
            <a:endParaRPr sz="1400" b="0" i="0" u="none" strike="noStrike" cap="none" dirty="0">
              <a:solidFill>
                <a:srgbClr val="212121"/>
              </a:solidFill>
              <a:latin typeface="Montserrat"/>
              <a:ea typeface="Montserrat"/>
              <a:cs typeface="Montserrat"/>
              <a:sym typeface="Montserrat"/>
            </a:endParaRPr>
          </a:p>
        </p:txBody>
      </p:sp>
      <p:sp>
        <p:nvSpPr>
          <p:cNvPr id="174" name="Google Shape;174;g2ebb80cb3db_2_6"/>
          <p:cNvSpPr/>
          <p:nvPr/>
        </p:nvSpPr>
        <p:spPr>
          <a:xfrm>
            <a:off x="193310" y="454947"/>
            <a:ext cx="1420178" cy="61255"/>
          </a:xfrm>
          <a:custGeom>
            <a:avLst/>
            <a:gdLst/>
            <a:ahLst/>
            <a:cxnLst/>
            <a:rect l="l" t="t" r="r" b="b"/>
            <a:pathLst>
              <a:path w="1893570" h="138429" extrusionOk="0">
                <a:moveTo>
                  <a:pt x="1893316" y="0"/>
                </a:moveTo>
                <a:lnTo>
                  <a:pt x="0" y="0"/>
                </a:lnTo>
                <a:lnTo>
                  <a:pt x="0" y="138429"/>
                </a:lnTo>
                <a:lnTo>
                  <a:pt x="1893316" y="138429"/>
                </a:lnTo>
                <a:lnTo>
                  <a:pt x="1893316" y="0"/>
                </a:lnTo>
                <a:close/>
              </a:path>
            </a:pathLst>
          </a:custGeom>
          <a:solidFill>
            <a:srgbClr val="008E40">
              <a:alpha val="3529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31859B"/>
              </a:solidFill>
              <a:latin typeface="Calibri"/>
              <a:ea typeface="Calibri"/>
              <a:cs typeface="Calibri"/>
              <a:sym typeface="Calibri"/>
            </a:endParaRPr>
          </a:p>
        </p:txBody>
      </p:sp>
      <p:pic>
        <p:nvPicPr>
          <p:cNvPr id="175" name="Google Shape;175;g2ebb80cb3db_2_6"/>
          <p:cNvPicPr preferRelativeResize="0"/>
          <p:nvPr/>
        </p:nvPicPr>
        <p:blipFill rotWithShape="1">
          <a:blip r:embed="rId3">
            <a:alphaModFix/>
          </a:blip>
          <a:srcRect/>
          <a:stretch/>
        </p:blipFill>
        <p:spPr>
          <a:xfrm>
            <a:off x="2998618" y="4587479"/>
            <a:ext cx="4704889" cy="2276783"/>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13E6D098-8EB1-412C-AA18-A785E14AD17E}"/>
</file>

<file path=customXml/itemProps2.xml><?xml version="1.0" encoding="utf-8"?>
<ds:datastoreItem xmlns:ds="http://schemas.openxmlformats.org/officeDocument/2006/customXml" ds:itemID="{F397AA64-B45E-4524-BFF3-781CB8B543DD}"/>
</file>

<file path=customXml/itemProps3.xml><?xml version="1.0" encoding="utf-8"?>
<ds:datastoreItem xmlns:ds="http://schemas.openxmlformats.org/officeDocument/2006/customXml" ds:itemID="{9361E786-57A8-417D-8CD1-F03A5E703EF3}"/>
</file>

<file path=docProps/app.xml><?xml version="1.0" encoding="utf-8"?>
<Properties xmlns="http://schemas.openxmlformats.org/officeDocument/2006/extended-properties" xmlns:vt="http://schemas.openxmlformats.org/officeDocument/2006/docPropsVTypes">
  <TotalTime>667</TotalTime>
  <Words>767</Words>
  <Application>Microsoft Office PowerPoint</Application>
  <PresentationFormat>Affichage à l'écran (16:9)</PresentationFormat>
  <Paragraphs>79</Paragraphs>
  <Slides>10</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Montserrat</vt:lpstr>
      <vt:lpstr>Open Sans Light</vt:lpstr>
      <vt:lpstr>Open Sans</vt:lpstr>
      <vt:lpstr>Montserrat SemiBold</vt:lpstr>
      <vt:lpstr>Montserrat Light</vt:lpstr>
      <vt:lpstr>Arial</vt:lpstr>
      <vt:lpstr>Calibri</vt:lpstr>
      <vt:lpstr>Thème Office</vt:lpstr>
      <vt:lpstr>Présentation PowerPoint</vt:lpstr>
      <vt:lpstr>RÉSULTATS EXPLOITABLES </vt:lpstr>
      <vt:lpstr>POURQUOI TRANSFORMER LES DONNÉES ?</vt:lpstr>
      <vt:lpstr>ÉTAPES PRATIQUES POUR TRANSFORMER DES DONNÉES EN RÉSULTATS EXPLOITABLES</vt:lpstr>
      <vt:lpstr>COMMUNIQUER DES RÉSULTATS EXPLOITABLES</vt:lpstr>
      <vt:lpstr>PRODUITS – CE QUE VOUS PRODUISEZ</vt:lpstr>
      <vt:lpstr>CANAUX – COMMENT DIFFUSER VOS PRODUITS</vt:lpstr>
      <vt:lpstr>CONNAÎTRE VOTRE PUBLIC</vt:lpstr>
      <vt:lpstr>Présentation PowerPoint</vt:lpstr>
      <vt:lpstr>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Alexandre Edo</cp:lastModifiedBy>
  <cp:revision>8</cp:revision>
  <dcterms:created xsi:type="dcterms:W3CDTF">2022-03-21T09:09:42Z</dcterms:created>
  <dcterms:modified xsi:type="dcterms:W3CDTF">2024-10-11T21:37:46Z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ies>
</file>