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Montserrat SemiBold"/>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
      <p:font typeface="Open Sans SemiBold"/>
      <p:regular r:id="rId48"/>
      <p:bold r:id="rId49"/>
      <p:italic r:id="rId50"/>
      <p:boldItalic r:id="rId51"/>
    </p:embeddedFont>
    <p:embeddedFont>
      <p:font typeface="Open Sans ExtraBold"/>
      <p:bold r:id="rId52"/>
      <p:boldItalic r:id="rId53"/>
    </p:embeddedFont>
    <p:embeddedFont>
      <p:font typeface="Open Sans Light"/>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53">
          <p15:clr>
            <a:srgbClr val="A4A3A4"/>
          </p15:clr>
        </p15:guide>
        <p15:guide id="2" pos="4626">
          <p15:clr>
            <a:srgbClr val="A4A3A4"/>
          </p15:clr>
        </p15:guide>
        <p15:guide id="3" orient="horz" pos="758">
          <p15:clr>
            <a:srgbClr val="A4A3A4"/>
          </p15:clr>
        </p15:guide>
        <p15:guide id="4" orient="horz" pos="2663">
          <p15:clr>
            <a:srgbClr val="A4A3A4"/>
          </p15:clr>
        </p15:guide>
        <p15:guide id="5" pos="544">
          <p15:clr>
            <a:srgbClr val="A4A3A4"/>
          </p15:clr>
        </p15:guide>
        <p15:guide id="6" pos="3470">
          <p15:clr>
            <a:srgbClr val="A4A3A4"/>
          </p15:clr>
        </p15:guide>
      </p15:sldGuideLst>
    </p:ext>
    <p:ext uri="GoogleSlidesCustomDataVersion2">
      <go:slidesCustomData xmlns:go="http://customooxmlschemas.google.com/" r:id="rId62" roundtripDataSignature="AMtx7mja7sLK81LizQpbV4Z5vw6dfqcF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B76342-AE03-462F-B5EE-2EC08ED43AC8}">
  <a:tblStyle styleId="{69B76342-AE03-462F-B5EE-2EC08ED43AC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53" orient="horz"/>
        <p:guide pos="4626"/>
        <p:guide pos="758" orient="horz"/>
        <p:guide pos="2663" orient="horz"/>
        <p:guide pos="544"/>
        <p:guide pos="347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42" Type="http://schemas.openxmlformats.org/officeDocument/2006/relationships/font" Target="fonts/MontserratMedium-italic.fntdata"/><Relationship Id="rId41" Type="http://schemas.openxmlformats.org/officeDocument/2006/relationships/font" Target="fonts/MontserratMedium-bold.fntdata"/><Relationship Id="rId44" Type="http://schemas.openxmlformats.org/officeDocument/2006/relationships/font" Target="fonts/MontserratLight-regular.fntdata"/><Relationship Id="rId43" Type="http://schemas.openxmlformats.org/officeDocument/2006/relationships/font" Target="fonts/MontserratMedium-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SemiBold-regular.fntdata"/><Relationship Id="rId47" Type="http://schemas.openxmlformats.org/officeDocument/2006/relationships/font" Target="fonts/MontserratLight-boldItalic.fntdata"/><Relationship Id="rId49" Type="http://schemas.openxmlformats.org/officeDocument/2006/relationships/font" Target="fonts/OpenSansSemi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MontserratSemiBold-bold.fntdata"/><Relationship Id="rId32" Type="http://schemas.openxmlformats.org/officeDocument/2006/relationships/font" Target="fonts/MontserratSemiBold-regular.fntdata"/><Relationship Id="rId35" Type="http://schemas.openxmlformats.org/officeDocument/2006/relationships/font" Target="fonts/MontserratSemiBold-boldItalic.fntdata"/><Relationship Id="rId34" Type="http://schemas.openxmlformats.org/officeDocument/2006/relationships/font" Target="fonts/MontserratSemiBold-italic.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SemiBold-boldItalic.fntdata"/><Relationship Id="rId50" Type="http://schemas.openxmlformats.org/officeDocument/2006/relationships/font" Target="fonts/OpenSansSemiBold-italic.fntdata"/><Relationship Id="rId53" Type="http://schemas.openxmlformats.org/officeDocument/2006/relationships/font" Target="fonts/OpenSansExtraBold-boldItalic.fntdata"/><Relationship Id="rId52" Type="http://schemas.openxmlformats.org/officeDocument/2006/relationships/font" Target="fonts/OpenSansExtraBold-bold.fntdata"/><Relationship Id="rId11" Type="http://schemas.openxmlformats.org/officeDocument/2006/relationships/slide" Target="slides/slide4.xml"/><Relationship Id="rId55" Type="http://schemas.openxmlformats.org/officeDocument/2006/relationships/font" Target="fonts/OpenSansLight-bold.fntdata"/><Relationship Id="rId10" Type="http://schemas.openxmlformats.org/officeDocument/2006/relationships/slide" Target="slides/slide3.xml"/><Relationship Id="rId54" Type="http://schemas.openxmlformats.org/officeDocument/2006/relationships/font" Target="fonts/OpenSansLight-regular.fntdata"/><Relationship Id="rId13" Type="http://schemas.openxmlformats.org/officeDocument/2006/relationships/slide" Target="slides/slide6.xml"/><Relationship Id="rId57" Type="http://schemas.openxmlformats.org/officeDocument/2006/relationships/font" Target="fonts/OpenSansLight-boldItalic.fntdata"/><Relationship Id="rId12" Type="http://schemas.openxmlformats.org/officeDocument/2006/relationships/slide" Target="slides/slide5.xml"/><Relationship Id="rId56" Type="http://schemas.openxmlformats.org/officeDocument/2006/relationships/font" Target="fonts/OpenSansLight-italic.fntdata"/><Relationship Id="rId15" Type="http://schemas.openxmlformats.org/officeDocument/2006/relationships/slide" Target="slides/slide8.xml"/><Relationship Id="rId59" Type="http://schemas.openxmlformats.org/officeDocument/2006/relationships/font" Target="fonts/OpenSans-bold.fntdata"/><Relationship Id="rId14" Type="http://schemas.openxmlformats.org/officeDocument/2006/relationships/slide" Target="slides/slide7.xml"/><Relationship Id="rId58" Type="http://schemas.openxmlformats.org/officeDocument/2006/relationships/font" Target="fonts/OpenSans-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CSy6kTUed47r864FNp4j4prAyZhS6kkf?rtpof=true&amp;authuser=evaelisabeth.erlach%40gmail.com&amp;usp=drive_f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This session focuses on the application of qualitative approaches to manage a community feedback mechanism. It describes community feedback consolidation, referral and analysis, using examples from the Red Cross. It links the IFRC Community Feedback Kit to the social science operational research context.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3" name="Google Shape;23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Step 2. Prioritise and make referrals where necessary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Based on your feedback mechanism design and referral framework, flag any feedback that is critical (meaning that it’s urgent and needs specific follow-up) and refer to the responsible person. Note when and how and referrals were made.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t>*Sensitive feedback will be handled according to processes outlined by your organization. Sensitive feedback should be flagged as soon as it is collected, before consolidation.</a:t>
            </a:r>
            <a:endParaRPr/>
          </a:p>
          <a:p>
            <a:pPr indent="0" lvl="0" marL="0" rtl="0" algn="l">
              <a:spcBef>
                <a:spcPts val="0"/>
              </a:spcBef>
              <a:spcAft>
                <a:spcPts val="0"/>
              </a:spcAft>
              <a:buNone/>
            </a:pPr>
            <a:r>
              <a:rPr lang="fr-FR" sz="1200"/>
              <a:t> </a:t>
            </a:r>
            <a:endParaRPr/>
          </a:p>
          <a:p>
            <a:pPr indent="0" lvl="0" marL="0" rtl="0" algn="l">
              <a:spcBef>
                <a:spcPts val="0"/>
              </a:spcBef>
              <a:spcAft>
                <a:spcPts val="0"/>
              </a:spcAft>
              <a:buNone/>
            </a:pPr>
            <a:r>
              <a:rPr lang="fr-FR" sz="1200"/>
              <a:t>For more on sensitive feedback, see the </a:t>
            </a:r>
            <a:r>
              <a:rPr i="1" lang="fr-FR" sz="1200"/>
              <a:t>How to Handle Sensitive Feedback</a:t>
            </a:r>
            <a:r>
              <a:rPr lang="fr-FR" sz="1200"/>
              <a:t> module in the IFRC Feedback Kit.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325" name="Google Shape;32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Step 2. Prioritise and make referrals where necessary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Based on your feedback mechanism design and referral framework, flag any feedback that is critical (meaning that it’s urgent and needs specific follow-up) and refer to the responsible person. Note when and how and referrals were made.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t>*Sensitive feedback will be handled according to processes outlined by your organization. Sensitive feedback should be flagged as soon as it is collected, before consolidation.</a:t>
            </a:r>
            <a:endParaRPr/>
          </a:p>
          <a:p>
            <a:pPr indent="0" lvl="0" marL="0" rtl="0" algn="l">
              <a:spcBef>
                <a:spcPts val="0"/>
              </a:spcBef>
              <a:spcAft>
                <a:spcPts val="0"/>
              </a:spcAft>
              <a:buNone/>
            </a:pPr>
            <a:r>
              <a:rPr lang="fr-FR" sz="1200"/>
              <a:t> </a:t>
            </a:r>
            <a:endParaRPr/>
          </a:p>
          <a:p>
            <a:pPr indent="0" lvl="0" marL="0" rtl="0" algn="l">
              <a:spcBef>
                <a:spcPts val="0"/>
              </a:spcBef>
              <a:spcAft>
                <a:spcPts val="0"/>
              </a:spcAft>
              <a:buNone/>
            </a:pPr>
            <a:r>
              <a:rPr lang="fr-FR" sz="1200"/>
              <a:t>For more on sensitive feedback, see the </a:t>
            </a:r>
            <a:r>
              <a:rPr i="1" lang="fr-FR" sz="1200"/>
              <a:t>How to Handle Sensitive Feedback</a:t>
            </a:r>
            <a:r>
              <a:rPr lang="fr-FR" sz="1200"/>
              <a:t> module in the IFRC Feedback Kit.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332" name="Google Shape;3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Analysis:</a:t>
            </a:r>
            <a:r>
              <a:rPr lang="fr-FR" sz="1200">
                <a:solidFill>
                  <a:schemeClr val="dk1"/>
                </a:solidFill>
                <a:latin typeface="Calibri"/>
                <a:ea typeface="Calibri"/>
                <a:cs typeface="Calibri"/>
                <a:sym typeface="Calibri"/>
              </a:rPr>
              <a:t> Feedback needs to be analysed for immediate action and understanding longer-term trends. You group the feedback comments to identify the main topics that community members shared with you and see if there are differences in the feedback shared by specific groups of people or changes over time. You also compare the findings with other information sources to understand the bigger picture.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The main steps for analysing feedback data are: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Compile</a:t>
            </a:r>
            <a:r>
              <a:rPr lang="fr-FR" sz="1200">
                <a:solidFill>
                  <a:schemeClr val="dk1"/>
                </a:solidFill>
                <a:latin typeface="Calibri"/>
                <a:ea typeface="Calibri"/>
                <a:cs typeface="Calibri"/>
                <a:sym typeface="Calibri"/>
              </a:rPr>
              <a:t> – gather all the feedback data you want to analyse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Identify themes</a:t>
            </a:r>
            <a:r>
              <a:rPr lang="fr-FR" sz="1200">
                <a:solidFill>
                  <a:schemeClr val="dk1"/>
                </a:solidFill>
                <a:latin typeface="Calibri"/>
                <a:ea typeface="Calibri"/>
                <a:cs typeface="Calibri"/>
                <a:sym typeface="Calibri"/>
              </a:rPr>
              <a:t> – See which topics stand out</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Disaggregate </a:t>
            </a:r>
            <a:r>
              <a:rPr lang="fr-FR" sz="1200">
                <a:solidFill>
                  <a:schemeClr val="dk1"/>
                </a:solidFill>
                <a:latin typeface="Calibri"/>
                <a:ea typeface="Calibri"/>
                <a:cs typeface="Calibri"/>
                <a:sym typeface="Calibri"/>
              </a:rPr>
              <a:t>– See if there are differences between locations, demographic groups, and feedback channels</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Identify changes </a:t>
            </a:r>
            <a:r>
              <a:rPr lang="fr-FR" sz="1200">
                <a:solidFill>
                  <a:schemeClr val="dk1"/>
                </a:solidFill>
                <a:latin typeface="Calibri"/>
                <a:ea typeface="Calibri"/>
                <a:cs typeface="Calibri"/>
                <a:sym typeface="Calibri"/>
              </a:rPr>
              <a:t>– See if the data have changed</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Triangulate </a:t>
            </a:r>
            <a:r>
              <a:rPr lang="fr-FR" sz="1200">
                <a:solidFill>
                  <a:schemeClr val="dk1"/>
                </a:solidFill>
                <a:latin typeface="Calibri"/>
                <a:ea typeface="Calibri"/>
                <a:cs typeface="Calibri"/>
                <a:sym typeface="Calibri"/>
              </a:rPr>
              <a:t>– See if other information sources confirm your findings and provide more insights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An important tool for analysing feedback are codes. Codes are key words or short phrases that we assign to feedback phrases that help us organise the feedback, understand the main themes and topics within it, and keep track of all the information so we don’t get overwhelmed. Having a coding system is important in feedback mechanisms because our data collection and analyses are ongoing.</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55" name="Google Shape;3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u="sng">
                <a:solidFill>
                  <a:schemeClr val="dk1"/>
                </a:solidFill>
                <a:latin typeface="Calibri"/>
                <a:ea typeface="Calibri"/>
                <a:cs typeface="Calibri"/>
                <a:sym typeface="Calibri"/>
              </a:rPr>
              <a:t>Answers to the question:</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Coding can be done in various ways, including:</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Hand-writing the codes</a:t>
            </a:r>
            <a:r>
              <a:rPr lang="fr-FR" sz="1200">
                <a:solidFill>
                  <a:schemeClr val="dk1"/>
                </a:solidFill>
                <a:latin typeface="Calibri"/>
                <a:ea typeface="Calibri"/>
                <a:cs typeface="Calibri"/>
                <a:sym typeface="Calibri"/>
              </a:rPr>
              <a:t> beside text in hand-written forms or logs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Using </a:t>
            </a:r>
            <a:r>
              <a:rPr b="1" lang="fr-FR" sz="1200">
                <a:solidFill>
                  <a:schemeClr val="dk1"/>
                </a:solidFill>
                <a:latin typeface="Calibri"/>
                <a:ea typeface="Calibri"/>
                <a:cs typeface="Calibri"/>
                <a:sym typeface="Calibri"/>
              </a:rPr>
              <a:t>post-its, flipchart posters, or chalk on a board</a:t>
            </a:r>
            <a:r>
              <a:rPr lang="fr-FR" sz="1200">
                <a:solidFill>
                  <a:schemeClr val="dk1"/>
                </a:solidFill>
                <a:latin typeface="Calibri"/>
                <a:ea typeface="Calibri"/>
                <a:cs typeface="Calibri"/>
                <a:sym typeface="Calibri"/>
              </a:rPr>
              <a:t> to organise and group statements relating to different topics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Using a </a:t>
            </a:r>
            <a:r>
              <a:rPr b="1" lang="fr-FR" sz="1200">
                <a:solidFill>
                  <a:schemeClr val="dk1"/>
                </a:solidFill>
                <a:latin typeface="Calibri"/>
                <a:ea typeface="Calibri"/>
                <a:cs typeface="Calibri"/>
                <a:sym typeface="Calibri"/>
              </a:rPr>
              <a:t>table in a word processing program</a:t>
            </a:r>
            <a:r>
              <a:rPr lang="fr-FR" sz="1200">
                <a:solidFill>
                  <a:schemeClr val="dk1"/>
                </a:solidFill>
                <a:latin typeface="Calibri"/>
                <a:ea typeface="Calibri"/>
                <a:cs typeface="Calibri"/>
                <a:sym typeface="Calibri"/>
              </a:rPr>
              <a:t> and placing codes in a column next to each feedback comment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Adding all comments to an </a:t>
            </a:r>
            <a:r>
              <a:rPr b="1" lang="fr-FR" sz="1200">
                <a:solidFill>
                  <a:schemeClr val="dk1"/>
                </a:solidFill>
                <a:latin typeface="Calibri"/>
                <a:ea typeface="Calibri"/>
                <a:cs typeface="Calibri"/>
                <a:sym typeface="Calibri"/>
              </a:rPr>
              <a:t>Excel spreadsheet </a:t>
            </a:r>
            <a:r>
              <a:rPr lang="fr-FR" sz="1200">
                <a:solidFill>
                  <a:schemeClr val="dk1"/>
                </a:solidFill>
                <a:latin typeface="Calibri"/>
                <a:ea typeface="Calibri"/>
                <a:cs typeface="Calibri"/>
                <a:sym typeface="Calibri"/>
              </a:rPr>
              <a:t>and adding the codes in separate columns. Using “dropdown menus” can facilitate the coding process.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Use </a:t>
            </a:r>
            <a:r>
              <a:rPr b="1" lang="fr-FR" sz="1200">
                <a:solidFill>
                  <a:schemeClr val="dk1"/>
                </a:solidFill>
                <a:latin typeface="Calibri"/>
                <a:ea typeface="Calibri"/>
                <a:cs typeface="Calibri"/>
                <a:sym typeface="Calibri"/>
              </a:rPr>
              <a:t>qualitative data analysis software</a:t>
            </a:r>
            <a:r>
              <a:rPr lang="fr-FR" sz="1200">
                <a:solidFill>
                  <a:schemeClr val="dk1"/>
                </a:solidFill>
                <a:latin typeface="Calibri"/>
                <a:ea typeface="Calibri"/>
                <a:cs typeface="Calibri"/>
                <a:sym typeface="Calibri"/>
              </a:rPr>
              <a:t> (e.g., NVivo, MaxQDA)</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Using </a:t>
            </a:r>
            <a:r>
              <a:rPr b="1" lang="fr-FR" sz="1200">
                <a:solidFill>
                  <a:schemeClr val="dk1"/>
                </a:solidFill>
                <a:latin typeface="Calibri"/>
                <a:ea typeface="Calibri"/>
                <a:cs typeface="Calibri"/>
                <a:sym typeface="Calibri"/>
              </a:rPr>
              <a:t>machine learning</a:t>
            </a:r>
            <a:r>
              <a:rPr lang="fr-FR" sz="1200">
                <a:solidFill>
                  <a:schemeClr val="dk1"/>
                </a:solidFill>
                <a:latin typeface="Calibri"/>
                <a:ea typeface="Calibri"/>
                <a:cs typeface="Calibri"/>
                <a:sym typeface="Calibri"/>
              </a:rPr>
              <a:t> to automatically assign codes to different feedback comments.</a:t>
            </a:r>
            <a:r>
              <a:rPr lang="fr-FR"/>
              <a:t> </a:t>
            </a:r>
            <a:endParaRPr sz="12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362" name="Google Shape;3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When you are coding, you will need to list the codes in a </a:t>
            </a:r>
            <a:r>
              <a:rPr b="1" lang="fr-FR" sz="1200">
                <a:solidFill>
                  <a:schemeClr val="dk1"/>
                </a:solidFill>
                <a:latin typeface="Calibri"/>
                <a:ea typeface="Calibri"/>
                <a:cs typeface="Calibri"/>
                <a:sym typeface="Calibri"/>
              </a:rPr>
              <a:t>coding framework</a:t>
            </a:r>
            <a:r>
              <a:rPr lang="fr-FR" sz="1200">
                <a:solidFill>
                  <a:schemeClr val="dk1"/>
                </a:solidFill>
                <a:latin typeface="Calibri"/>
                <a:ea typeface="Calibri"/>
                <a:cs typeface="Calibri"/>
                <a:sym typeface="Calibri"/>
              </a:rPr>
              <a:t>. If you have a lot of codes, it might help to categorise these codes. See what makes sense based on your data collection tools. It’s also important to define your codes in a </a:t>
            </a:r>
            <a:r>
              <a:rPr b="1" lang="fr-FR" sz="1200">
                <a:solidFill>
                  <a:schemeClr val="dk1"/>
                </a:solidFill>
                <a:latin typeface="Calibri"/>
                <a:ea typeface="Calibri"/>
                <a:cs typeface="Calibri"/>
                <a:sym typeface="Calibri"/>
              </a:rPr>
              <a:t>codebook</a:t>
            </a:r>
            <a:r>
              <a:rPr lang="fr-FR" sz="1200">
                <a:solidFill>
                  <a:schemeClr val="dk1"/>
                </a:solidFill>
                <a:latin typeface="Calibri"/>
                <a:ea typeface="Calibri"/>
                <a:cs typeface="Calibri"/>
                <a:sym typeface="Calibri"/>
              </a:rPr>
              <a:t>, to help you keep track and so others can also understand and apply the codes.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 coding framework presents the hierarchy of codes and how they are grouped into categories under the different types of feedback.</a:t>
            </a:r>
            <a:r>
              <a:rPr lang="fr-FR"/>
              <a:t> </a:t>
            </a:r>
            <a:endParaRPr/>
          </a:p>
        </p:txBody>
      </p:sp>
      <p:sp>
        <p:nvSpPr>
          <p:cNvPr id="369" name="Google Shape;3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A codebook describes the different types, categories and codes and explains how to use them. It is the reference document for everyone using the coding frame and ensures everyone codes the data the same way. </a:t>
            </a:r>
            <a:endParaRPr/>
          </a:p>
        </p:txBody>
      </p:sp>
      <p:sp>
        <p:nvSpPr>
          <p:cNvPr id="394" name="Google Shape;39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One way to organize feedback is by type. “Types” of feedback include:</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Questions</a:t>
            </a:r>
            <a:r>
              <a:rPr lang="fr-FR" sz="1200">
                <a:solidFill>
                  <a:schemeClr val="dk1"/>
                </a:solidFill>
                <a:latin typeface="Calibri"/>
                <a:ea typeface="Calibri"/>
                <a:cs typeface="Calibri"/>
                <a:sym typeface="Calibri"/>
              </a:rPr>
              <a:t> – Can show what communities need to know and help you to identify information gaps. </a:t>
            </a:r>
            <a:br>
              <a:rPr lang="fr-FR" sz="1200">
                <a:solidFill>
                  <a:schemeClr val="dk1"/>
                </a:solidFill>
                <a:latin typeface="Calibri"/>
                <a:ea typeface="Calibri"/>
                <a:cs typeface="Calibri"/>
                <a:sym typeface="Calibri"/>
              </a:rPr>
            </a:br>
            <a:r>
              <a:rPr i="1" lang="fr-FR" sz="1200">
                <a:solidFill>
                  <a:schemeClr val="dk1"/>
                </a:solidFill>
                <a:latin typeface="Calibri"/>
                <a:ea typeface="Calibri"/>
                <a:cs typeface="Calibri"/>
                <a:sym typeface="Calibri"/>
              </a:rPr>
              <a:t>Example: How can I keep my family safe?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Suggestions or requests</a:t>
            </a:r>
            <a:r>
              <a:rPr lang="fr-FR" sz="1200">
                <a:solidFill>
                  <a:schemeClr val="dk1"/>
                </a:solidFill>
                <a:latin typeface="Calibri"/>
                <a:ea typeface="Calibri"/>
                <a:cs typeface="Calibri"/>
                <a:sym typeface="Calibri"/>
              </a:rPr>
              <a:t> – Can tell you what communities think needs to be done about specific issues and what you could do better or differently. </a:t>
            </a:r>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Example: We want to be consulted before you decide what will be done.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Observations, beliefs, and perceptions</a:t>
            </a:r>
            <a:r>
              <a:rPr lang="fr-FR" sz="1200">
                <a:solidFill>
                  <a:schemeClr val="dk1"/>
                </a:solidFill>
                <a:latin typeface="Calibri"/>
                <a:ea typeface="Calibri"/>
                <a:cs typeface="Calibri"/>
                <a:sym typeface="Calibri"/>
              </a:rPr>
              <a:t> – Can show how communities understand and analyse their situation. This includes beliefs that may be labelled as “rumours”, superstitions or gossip. Note that these labels can be stigmatising. </a:t>
            </a:r>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Examples: People in our communities don’t want to be vaccinated; Ebola is caused by witchcraft.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Encouragement and praise</a:t>
            </a:r>
            <a:r>
              <a:rPr lang="fr-FR" sz="1200">
                <a:solidFill>
                  <a:schemeClr val="dk1"/>
                </a:solidFill>
                <a:latin typeface="Calibri"/>
                <a:ea typeface="Calibri"/>
                <a:cs typeface="Calibri"/>
                <a:sym typeface="Calibri"/>
              </a:rPr>
              <a:t> – Can tell you what communities appreciate and think should be continued, confirming if you are moving in the right direction. </a:t>
            </a:r>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Example: Thanks for visiting us and discussing with us.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Report of concerns or incidents</a:t>
            </a:r>
            <a:r>
              <a:rPr lang="fr-FR" sz="1200">
                <a:solidFill>
                  <a:schemeClr val="dk1"/>
                </a:solidFill>
                <a:latin typeface="Calibri"/>
                <a:ea typeface="Calibri"/>
                <a:cs typeface="Calibri"/>
                <a:sym typeface="Calibri"/>
              </a:rPr>
              <a:t> – These are comments about specific issues which might need to be handled on an individual basis. </a:t>
            </a:r>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Example: I have not received my cash transfer for this month.</a:t>
            </a:r>
            <a:endParaRPr sz="1200">
              <a:solidFill>
                <a:schemeClr val="dk1"/>
              </a:solidFill>
              <a:latin typeface="Calibri"/>
              <a:ea typeface="Calibri"/>
              <a:cs typeface="Calibri"/>
              <a:sym typeface="Calibri"/>
            </a:endParaRPr>
          </a:p>
        </p:txBody>
      </p:sp>
      <p:sp>
        <p:nvSpPr>
          <p:cNvPr id="402" name="Google Shape;4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fr-FR"/>
              <a:t>Where can I register for receiving assistance?</a:t>
            </a:r>
            <a:r>
              <a:rPr lang="fr-FR"/>
              <a:t> (answer: question)</a:t>
            </a:r>
            <a:endParaRPr/>
          </a:p>
          <a:p>
            <a:pPr indent="0" lvl="0" marL="0" rtl="0" algn="l">
              <a:spcBef>
                <a:spcPts val="0"/>
              </a:spcBef>
              <a:spcAft>
                <a:spcPts val="0"/>
              </a:spcAft>
              <a:buNone/>
            </a:pPr>
            <a:r>
              <a:rPr i="1" lang="fr-FR"/>
              <a:t>The earthquake is a revenge of the gods.</a:t>
            </a:r>
            <a:r>
              <a:rPr lang="fr-FR"/>
              <a:t> (answer: observation, belief and perception)</a:t>
            </a:r>
            <a:endParaRPr/>
          </a:p>
          <a:p>
            <a:pPr indent="0" lvl="0" marL="0" rtl="0" algn="l">
              <a:spcBef>
                <a:spcPts val="0"/>
              </a:spcBef>
              <a:spcAft>
                <a:spcPts val="0"/>
              </a:spcAft>
              <a:buNone/>
            </a:pPr>
            <a:r>
              <a:rPr i="1" lang="fr-FR"/>
              <a:t>The latrines in our sector are broken and need to be fixed.</a:t>
            </a:r>
            <a:r>
              <a:rPr lang="fr-FR"/>
              <a:t> (answer: report of concern or incident)</a:t>
            </a:r>
            <a:endParaRPr/>
          </a:p>
          <a:p>
            <a:pPr indent="0" lvl="0" marL="0" rtl="0" algn="l">
              <a:spcBef>
                <a:spcPts val="0"/>
              </a:spcBef>
              <a:spcAft>
                <a:spcPts val="0"/>
              </a:spcAft>
              <a:buNone/>
            </a:pPr>
            <a:r>
              <a:rPr i="1" lang="fr-FR"/>
              <a:t>We love the radio shows, keep up the good work! </a:t>
            </a:r>
            <a:r>
              <a:rPr lang="fr-FR"/>
              <a:t>(answer: encouragement and praise)</a:t>
            </a:r>
            <a:endParaRPr/>
          </a:p>
          <a:p>
            <a:pPr indent="0" lvl="0" marL="0" rtl="0" algn="l">
              <a:spcBef>
                <a:spcPts val="0"/>
              </a:spcBef>
              <a:spcAft>
                <a:spcPts val="0"/>
              </a:spcAft>
              <a:buNone/>
            </a:pPr>
            <a:r>
              <a:rPr i="1" lang="fr-FR"/>
              <a:t>You should provide us with face masks.</a:t>
            </a:r>
            <a:r>
              <a:rPr lang="fr-FR"/>
              <a:t> (answer: suggestion or request)</a:t>
            </a:r>
            <a:endParaRPr/>
          </a:p>
          <a:p>
            <a:pPr indent="0" lvl="0" marL="0" rtl="0" algn="l">
              <a:spcBef>
                <a:spcPts val="0"/>
              </a:spcBef>
              <a:spcAft>
                <a:spcPts val="0"/>
              </a:spcAft>
              <a:buClr>
                <a:schemeClr val="dk1"/>
              </a:buClr>
              <a:buSzPts val="1200"/>
              <a:buFont typeface="Calibri"/>
              <a:buNone/>
            </a:pPr>
            <a:r>
              <a:t/>
            </a:r>
            <a:endParaRPr/>
          </a:p>
        </p:txBody>
      </p:sp>
      <p:sp>
        <p:nvSpPr>
          <p:cNvPr id="409" name="Google Shape;40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For more detailed analysis steps, for open feedback data, see session 4.4 and 4.6. For structured feedback like perception surveys, see sessions 4.3, 4.5 and 4.7. See also the IFRC Feedback Kit, Modules 3 and 4.</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Different approaches for analysis can include:</a:t>
            </a:r>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Looking at specific topics or feedback cases like an event or emerging issue in the community</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Compile feedback from different locations or from different channels</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Stakeholder-driven or community-led analysis</a:t>
            </a:r>
            <a:endParaRPr/>
          </a:p>
          <a:p>
            <a:pPr indent="0" lvl="1"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Saturation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When analysing community feedback, you may start to hear the same message many times. This could be a sign of saturation, which a point in the qualitative research process when gathering and analysing more data doesn’t lead to any new insights. When you reach this point, it’s important to revisit your data collection strategy with your team of data collectors to decide if you can scale back your data collection, or if there are data collection or quality issues (such as biases or errors).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20" name="Google Shape;4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Explore the </a:t>
            </a:r>
            <a:r>
              <a:rPr lang="fr-FR" sz="1200" u="sng">
                <a:solidFill>
                  <a:schemeClr val="dk1"/>
                </a:solidFill>
                <a:latin typeface="Calibri"/>
                <a:ea typeface="Calibri"/>
                <a:cs typeface="Calibri"/>
                <a:sym typeface="Calibri"/>
                <a:hlinkClick r:id="rId2">
                  <a:extLst>
                    <a:ext uri="{A12FA001-AC4F-418D-AE19-62706E023703}">
                      <ahyp:hlinkClr val="tx"/>
                    </a:ext>
                  </a:extLst>
                </a:hlinkClick>
              </a:rPr>
              <a:t>Template coding framework and codebook</a:t>
            </a:r>
            <a:r>
              <a:rPr lang="fr-FR" sz="1200">
                <a:solidFill>
                  <a:schemeClr val="dk1"/>
                </a:solidFill>
                <a:latin typeface="Calibri"/>
                <a:ea typeface="Calibri"/>
                <a:cs typeface="Calibri"/>
                <a:sym typeface="Calibri"/>
              </a:rPr>
              <a:t> from the IFRC Feedback Kit together. From the </a:t>
            </a:r>
            <a:r>
              <a:rPr i="1" lang="fr-FR" sz="1200">
                <a:solidFill>
                  <a:schemeClr val="dk1"/>
                </a:solidFill>
                <a:latin typeface="Calibri"/>
                <a:ea typeface="Calibri"/>
                <a:cs typeface="Calibri"/>
                <a:sym typeface="Calibri"/>
              </a:rPr>
              <a:t>Template codebook</a:t>
            </a:r>
            <a:r>
              <a:rPr lang="fr-FR" sz="1200">
                <a:solidFill>
                  <a:schemeClr val="dk1"/>
                </a:solidFill>
                <a:latin typeface="Calibri"/>
                <a:ea typeface="Calibri"/>
                <a:cs typeface="Calibri"/>
                <a:sym typeface="Calibri"/>
              </a:rPr>
              <a:t> sheet, pick one </a:t>
            </a:r>
            <a:r>
              <a:rPr i="1" lang="fr-FR" sz="1200">
                <a:solidFill>
                  <a:schemeClr val="dk1"/>
                </a:solidFill>
                <a:latin typeface="Calibri"/>
                <a:ea typeface="Calibri"/>
                <a:cs typeface="Calibri"/>
                <a:sym typeface="Calibri"/>
              </a:rPr>
              <a:t>Type of feedback</a:t>
            </a:r>
            <a:r>
              <a:rPr lang="fr-FR" sz="1200">
                <a:solidFill>
                  <a:schemeClr val="dk1"/>
                </a:solidFill>
                <a:latin typeface="Calibri"/>
                <a:ea typeface="Calibri"/>
                <a:cs typeface="Calibri"/>
                <a:sym typeface="Calibri"/>
              </a:rPr>
              <a:t> (Column A: Question, Request or suggestion, Report of a concern or incident, Encouragement or praise, Observation, perception or belief). Discuss the feedback categories, codes and examples with your partner.</a:t>
            </a:r>
            <a:endParaRPr/>
          </a:p>
          <a:p>
            <a:pPr indent="0" lvl="0" marL="0" rtl="0" algn="l">
              <a:spcBef>
                <a:spcPts val="0"/>
              </a:spcBef>
              <a:spcAft>
                <a:spcPts val="0"/>
              </a:spcAft>
              <a:buClr>
                <a:schemeClr val="dk1"/>
              </a:buClr>
              <a:buSzPts val="1200"/>
              <a:buFont typeface="Calibri"/>
              <a:buNone/>
            </a:pPr>
            <a:r>
              <a:t/>
            </a:r>
            <a:endParaRPr/>
          </a:p>
        </p:txBody>
      </p:sp>
      <p:sp>
        <p:nvSpPr>
          <p:cNvPr id="427" name="Google Shape;4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800">
                <a:latin typeface="Open Sans Light"/>
                <a:ea typeface="Open Sans Light"/>
                <a:cs typeface="Open Sans Light"/>
                <a:sym typeface="Open Sans Light"/>
              </a:rPr>
              <a:t>Disaggregation is when you sort your feedback data by factors other than theme to understand trends about who said what, when, how, and why.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Data can be disaggregated in many ways, including:</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By demographics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By the project type or programmatic sector, the feedback refers to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By the feedback channel they came through</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By most or least common topics</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By the time the feedback was captured</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Triangulation is the process of comparing the information with other data sources to confirm your findings and gain more insights.</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Ways to triangulate your findings include:</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Discussions with colleagues and other partners</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Sitting down with those who collected the information</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Triangulating the findings with other operational data</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Arial"/>
              <a:buChar char="•"/>
            </a:pPr>
            <a:r>
              <a:rPr lang="fr-FR" sz="1800">
                <a:latin typeface="Open Sans Light"/>
                <a:ea typeface="Open Sans Light"/>
                <a:cs typeface="Open Sans Light"/>
                <a:sym typeface="Open Sans Light"/>
              </a:rPr>
              <a:t>Looking at public reports and articles</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For more on triangulation, see session 4.8,  triangulation of data</a:t>
            </a:r>
            <a:endParaRPr/>
          </a:p>
        </p:txBody>
      </p:sp>
      <p:sp>
        <p:nvSpPr>
          <p:cNvPr id="438" name="Google Shape;43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For more detailed analysis steps, for open feedback data, see session 4.4 and 4.6. For structured feedback like perception surveys, see sessions 4.3, 4.5 and 4.7. See also the IFRC Feedback Kit, Modules 3 and 4.</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Different approaches for analysis can include:</a:t>
            </a:r>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Looking at specific topics or feedback cases like an event or emerging issue in the community</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Compile feedback from different locations or from different channels</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Stakeholder-driven or community-led analysis</a:t>
            </a:r>
            <a:endParaRPr/>
          </a:p>
          <a:p>
            <a:pPr indent="0" lvl="1"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Analytical framework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An analytical framework is a way to organise information about key areas of an issue or emergency. It supports planning and strategising, collaboration, triangulation of various data sources, and gives an overview of the information available. An analytical framework categorises all the available information and helps foster collaboration across different teams and break down silos to increase effectiveness. Community feedback codes can map onto the analytical framework. It’s important for an analytical framework to be updated regularly to include emerging and existing community feedback topics.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Saturation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When analysing community feedback, you may start to hear the same message many times. This could be a sign of saturation, which a point in the qualitative research process when gathering and analysing more data doesn’t lead to any new insights. When you reach this point, it’s important to revisit your data collection strategy with your team of data collectors to decide if you can scale back your data collection, or if there are data collection or quality issues (such as biases or errors).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45" name="Google Shape;4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u="sng">
                <a:solidFill>
                  <a:schemeClr val="dk1"/>
                </a:solidFill>
                <a:latin typeface="Calibri"/>
                <a:ea typeface="Calibri"/>
                <a:cs typeface="Calibri"/>
                <a:sym typeface="Calibri"/>
              </a:rPr>
              <a:t>Answers to the question:</a:t>
            </a:r>
            <a:endParaRPr/>
          </a:p>
          <a:p>
            <a:pPr indent="0" lvl="0" marL="0" rtl="0" algn="l">
              <a:lnSpc>
                <a:spcPct val="72222"/>
              </a:lnSpc>
              <a:spcBef>
                <a:spcPts val="0"/>
              </a:spcBef>
              <a:spcAft>
                <a:spcPts val="0"/>
              </a:spcAft>
              <a:buNone/>
            </a:pPr>
            <a:r>
              <a:rPr i="0" lang="fr-FR" sz="1800">
                <a:solidFill>
                  <a:srgbClr val="000000"/>
                </a:solidFill>
                <a:latin typeface="Open Sans Light"/>
                <a:ea typeface="Open Sans Light"/>
                <a:cs typeface="Open Sans Light"/>
                <a:sym typeface="Open Sans Light"/>
              </a:rPr>
              <a:t>Into which analysis processes do we need to integrate feedback data/findings?</a:t>
            </a:r>
            <a:endParaRPr i="1" sz="1800">
              <a:solidFill>
                <a:srgbClr val="000000"/>
              </a:solidFill>
              <a:latin typeface="Open Sans Light"/>
              <a:ea typeface="Open Sans Light"/>
              <a:cs typeface="Open Sans Light"/>
              <a:sym typeface="Open Sans Light"/>
            </a:endParaRPr>
          </a:p>
          <a:p>
            <a:pPr indent="0" lvl="0" marL="0" rtl="0" algn="l">
              <a:lnSpc>
                <a:spcPct val="72222"/>
              </a:lnSpc>
              <a:spcBef>
                <a:spcPts val="0"/>
              </a:spcBef>
              <a:spcAft>
                <a:spcPts val="0"/>
              </a:spcAft>
              <a:buNone/>
            </a:pPr>
            <a:r>
              <a:rPr i="1" lang="fr-FR" sz="1800">
                <a:solidFill>
                  <a:srgbClr val="D90368"/>
                </a:solidFill>
                <a:latin typeface="Open Sans Light"/>
                <a:ea typeface="Open Sans Light"/>
                <a:cs typeface="Open Sans Light"/>
                <a:sym typeface="Open Sans Light"/>
              </a:rPr>
              <a:t>Online: </a:t>
            </a:r>
            <a:r>
              <a:rPr i="1" lang="fr-FR" sz="1800">
                <a:solidFill>
                  <a:srgbClr val="000000"/>
                </a:solidFill>
                <a:latin typeface="Open Sans Light"/>
                <a:ea typeface="Open Sans Light"/>
                <a:cs typeface="Open Sans Light"/>
                <a:sym typeface="Open Sans Light"/>
              </a:rPr>
              <a:t>Invite the participants to write the answers in the chat function and summarize</a:t>
            </a:r>
            <a:endParaRPr i="1" sz="1800">
              <a:solidFill>
                <a:srgbClr val="000000"/>
              </a:solidFill>
              <a:latin typeface="Open Sans Light"/>
              <a:ea typeface="Open Sans Light"/>
              <a:cs typeface="Open Sans Light"/>
              <a:sym typeface="Open Sans Light"/>
            </a:endParaRPr>
          </a:p>
          <a:p>
            <a:pPr indent="0" lvl="0" marL="0" rtl="0" algn="l">
              <a:lnSpc>
                <a:spcPct val="72222"/>
              </a:lnSpc>
              <a:spcBef>
                <a:spcPts val="0"/>
              </a:spcBef>
              <a:spcAft>
                <a:spcPts val="0"/>
              </a:spcAft>
              <a:buNone/>
            </a:pPr>
            <a:r>
              <a:rPr i="1" lang="fr-FR" sz="1800">
                <a:solidFill>
                  <a:srgbClr val="D90368"/>
                </a:solidFill>
                <a:latin typeface="Open Sans Light"/>
                <a:ea typeface="Open Sans Light"/>
                <a:cs typeface="Open Sans Light"/>
                <a:sym typeface="Open Sans Light"/>
              </a:rPr>
              <a:t>Offline: </a:t>
            </a:r>
            <a:r>
              <a:rPr i="1" lang="fr-FR" sz="1800">
                <a:solidFill>
                  <a:srgbClr val="000000"/>
                </a:solidFill>
                <a:latin typeface="Open Sans Light"/>
                <a:ea typeface="Open Sans Light"/>
                <a:cs typeface="Open Sans Light"/>
                <a:sym typeface="Open Sans Light"/>
              </a:rPr>
              <a:t>Ask two or three participants to share their answers</a:t>
            </a:r>
            <a:endParaRPr i="1" sz="1800">
              <a:solidFill>
                <a:srgbClr val="000000"/>
              </a:solidFill>
              <a:latin typeface="Open Sans Light"/>
              <a:ea typeface="Open Sans Light"/>
              <a:cs typeface="Open Sans Light"/>
              <a:sym typeface="Open Sans Light"/>
            </a:endParaRPr>
          </a:p>
          <a:p>
            <a:pPr indent="0" lvl="0" marL="0" rtl="0" algn="l">
              <a:spcBef>
                <a:spcPts val="0"/>
              </a:spcBef>
              <a:spcAft>
                <a:spcPts val="0"/>
              </a:spcAft>
              <a:buNone/>
            </a:pPr>
            <a:r>
              <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rPr lang="fr-FR" sz="1800">
                <a:latin typeface="Open Sans Light"/>
                <a:ea typeface="Open Sans Light"/>
                <a:cs typeface="Open Sans Light"/>
                <a:sym typeface="Open Sans Light"/>
              </a:rPr>
              <a:t>Possible answers to the question:</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Community feedback should not only be analysed and discussed by practitioners who are focusing on community feedback but needs to be included in broader analysis such as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Noto Sans Symbols"/>
              <a:buChar char="∙"/>
            </a:pPr>
            <a:r>
              <a:rPr lang="fr-FR" sz="1800">
                <a:latin typeface="Open Sans Light"/>
                <a:ea typeface="Open Sans Light"/>
                <a:cs typeface="Open Sans Light"/>
                <a:sym typeface="Open Sans Light"/>
              </a:rPr>
              <a:t>Monitoring and evaluation processes,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Noto Sans Symbols"/>
              <a:buChar char="∙"/>
            </a:pPr>
            <a:r>
              <a:rPr lang="fr-FR" sz="1800">
                <a:latin typeface="Open Sans Light"/>
                <a:ea typeface="Open Sans Light"/>
                <a:cs typeface="Open Sans Light"/>
                <a:sym typeface="Open Sans Light"/>
              </a:rPr>
              <a:t>Needs assessments, </a:t>
            </a:r>
            <a:endParaRPr sz="1800">
              <a:latin typeface="Open Sans Light"/>
              <a:ea typeface="Open Sans Light"/>
              <a:cs typeface="Open Sans Light"/>
              <a:sym typeface="Open Sans Light"/>
            </a:endParaRPr>
          </a:p>
          <a:p>
            <a:pPr indent="-342900" lvl="0" marL="342900" rtl="0" algn="l">
              <a:spcBef>
                <a:spcPts val="0"/>
              </a:spcBef>
              <a:spcAft>
                <a:spcPts val="0"/>
              </a:spcAft>
              <a:buClr>
                <a:schemeClr val="dk1"/>
              </a:buClr>
              <a:buSzPts val="1800"/>
              <a:buFont typeface="Noto Sans Symbols"/>
              <a:buChar char="∙"/>
            </a:pPr>
            <a:r>
              <a:rPr lang="fr-FR" sz="1800">
                <a:latin typeface="Open Sans Light"/>
                <a:ea typeface="Open Sans Light"/>
                <a:cs typeface="Open Sans Light"/>
                <a:sym typeface="Open Sans Light"/>
              </a:rPr>
              <a:t>Integrated outbreak analytics (for public health crises), etc.</a:t>
            </a:r>
            <a:endParaRPr sz="18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Calibri"/>
              <a:buNone/>
            </a:pPr>
            <a:r>
              <a:t/>
            </a:r>
            <a:endParaRPr/>
          </a:p>
        </p:txBody>
      </p:sp>
      <p:sp>
        <p:nvSpPr>
          <p:cNvPr id="452" name="Google Shape;4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fr-FR" sz="1800">
                <a:latin typeface="Open Sans Light"/>
                <a:ea typeface="Open Sans Light"/>
                <a:cs typeface="Open Sans Light"/>
                <a:sym typeface="Open Sans Light"/>
              </a:rPr>
              <a:t>The final stages (4-6) of the community feedback cycle are covered in Session 7.2.</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0" lvl="0" marL="0" rtl="0" algn="l">
              <a:spcBef>
                <a:spcPts val="0"/>
              </a:spcBef>
              <a:spcAft>
                <a:spcPts val="0"/>
              </a:spcAft>
              <a:buNone/>
            </a:pPr>
            <a:br>
              <a:rPr b="1" lang="fr-FR" sz="1800">
                <a:latin typeface="Open Sans SemiBold"/>
                <a:ea typeface="Open Sans SemiBold"/>
                <a:cs typeface="Open Sans SemiBold"/>
                <a:sym typeface="Open Sans SemiBold"/>
              </a:rPr>
            </a:br>
            <a:r>
              <a:rPr b="1" lang="fr-FR" sz="1800">
                <a:latin typeface="Open Sans SemiBold"/>
                <a:ea typeface="Open Sans SemiBold"/>
                <a:cs typeface="Open Sans SemiBold"/>
                <a:sym typeface="Open Sans SemiBold"/>
              </a:rPr>
              <a:t>Stage 4 - Sharing and acting on feedback:</a:t>
            </a:r>
            <a:r>
              <a:rPr b="1" lang="fr-FR" sz="1800">
                <a:latin typeface="Open Sans Light"/>
                <a:ea typeface="Open Sans Light"/>
                <a:cs typeface="Open Sans Light"/>
                <a:sym typeface="Open Sans Light"/>
              </a:rPr>
              <a:t> </a:t>
            </a:r>
            <a:r>
              <a:rPr lang="fr-FR" sz="1800">
                <a:latin typeface="Open Sans Light"/>
                <a:ea typeface="Open Sans Light"/>
                <a:cs typeface="Open Sans Light"/>
                <a:sym typeface="Open Sans Light"/>
              </a:rPr>
              <a:t>The most essential step of the feedback cycle is gathering together to discuss what you have been hearing, what it means, and what you can do to address it. To facilitate this process, you need to share and discuss the findings with those who are in the position to act on the feedback. This includes internal discussions, external discussions (with peers and others) and, importantly, meetings with the community. </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0" lvl="0" marL="0" rtl="0" algn="l">
              <a:spcBef>
                <a:spcPts val="0"/>
              </a:spcBef>
              <a:spcAft>
                <a:spcPts val="0"/>
              </a:spcAft>
              <a:buNone/>
            </a:pPr>
            <a:r>
              <a:rPr b="1" lang="fr-FR" sz="1800">
                <a:latin typeface="Open Sans Light"/>
                <a:ea typeface="Open Sans Light"/>
                <a:cs typeface="Open Sans Light"/>
                <a:sym typeface="Open Sans Light"/>
              </a:rPr>
              <a:t>Stage 5 - </a:t>
            </a:r>
            <a:r>
              <a:rPr b="1" lang="fr-FR" sz="1800">
                <a:latin typeface="Open Sans SemiBold"/>
                <a:ea typeface="Open Sans SemiBold"/>
                <a:cs typeface="Open Sans SemiBold"/>
                <a:sym typeface="Open Sans SemiBold"/>
              </a:rPr>
              <a:t>Closing the loop: </a:t>
            </a:r>
            <a:r>
              <a:rPr lang="fr-FR" sz="1800">
                <a:latin typeface="Open Sans Light"/>
                <a:ea typeface="Open Sans Light"/>
                <a:cs typeface="Open Sans Light"/>
                <a:sym typeface="Open Sans Light"/>
              </a:rPr>
              <a:t>To close the feedback cycle, you document the agreed action points and provide updates on what has been done with the feedback to the community.</a:t>
            </a:r>
            <a:endParaRPr sz="1800">
              <a:latin typeface="Open Sans Light"/>
              <a:ea typeface="Open Sans Light"/>
              <a:cs typeface="Open Sans Light"/>
              <a:sym typeface="Open Sans Light"/>
            </a:endParaRPr>
          </a:p>
          <a:p>
            <a:pPr indent="0" lvl="0" marL="0" rtl="0" algn="l">
              <a:spcBef>
                <a:spcPts val="0"/>
              </a:spcBef>
              <a:spcAft>
                <a:spcPts val="0"/>
              </a:spcAft>
              <a:buNone/>
            </a:pPr>
            <a:r>
              <a:rPr lang="fr-FR" sz="1800">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0" lvl="0" marL="0" rtl="0" algn="l">
              <a:spcBef>
                <a:spcPts val="0"/>
              </a:spcBef>
              <a:spcAft>
                <a:spcPts val="0"/>
              </a:spcAft>
              <a:buNone/>
            </a:pPr>
            <a:r>
              <a:rPr b="1" lang="fr-FR" sz="1800">
                <a:solidFill>
                  <a:srgbClr val="000000"/>
                </a:solidFill>
                <a:latin typeface="Open Sans Light"/>
                <a:ea typeface="Open Sans Light"/>
                <a:cs typeface="Open Sans Light"/>
                <a:sym typeface="Open Sans Light"/>
              </a:rPr>
              <a:t>Stage 6 - Reviewing and adapting the mechanism:</a:t>
            </a:r>
            <a:r>
              <a:rPr lang="fr-FR" sz="1800">
                <a:solidFill>
                  <a:srgbClr val="000000"/>
                </a:solidFill>
                <a:latin typeface="Open Sans Light"/>
                <a:ea typeface="Open Sans Light"/>
                <a:cs typeface="Open Sans Light"/>
                <a:sym typeface="Open Sans Light"/>
              </a:rPr>
              <a:t> </a:t>
            </a:r>
            <a:r>
              <a:rPr lang="fr-FR" sz="1800">
                <a:latin typeface="Open Sans Light"/>
                <a:ea typeface="Open Sans Light"/>
                <a:cs typeface="Open Sans Light"/>
                <a:sym typeface="Open Sans Light"/>
              </a:rPr>
              <a:t>This last step is about reviewing the feedback process as a whole, which allows you to make improvements to the process and adapt to changes in the context and programming.</a:t>
            </a:r>
            <a:endParaRPr sz="1800">
              <a:latin typeface="Open Sans Light"/>
              <a:ea typeface="Open Sans Light"/>
              <a:cs typeface="Open Sans Light"/>
              <a:sym typeface="Open Sans Light"/>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Community feedback</a:t>
            </a:r>
            <a:r>
              <a:rPr lang="fr-FR" sz="1200">
                <a:solidFill>
                  <a:schemeClr val="dk1"/>
                </a:solidFill>
                <a:latin typeface="Calibri"/>
                <a:ea typeface="Calibri"/>
                <a:cs typeface="Calibri"/>
                <a:sym typeface="Calibri"/>
              </a:rPr>
              <a:t> is simply any information shared by members of the community we are working for and interacting with. A community feedback mechanism systematically collects feedback.</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Some feedback is of a sensitive or critical nature and needs to be addressed immediately or escalated to program teams or leadership</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To ensure high quality of feedback, data collection teams also know if there are any issues in their processes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This is why quick consolidation of feedback, either into a database or verbally at a meeting, is important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Reviewing and cleaning data to check if it’s complete and clear is the next step</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Prioritising feedback and making referrals where necessary is a key step for accountability</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Feedback analysis must involve community members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459" name="Google Shape;45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Community feedback</a:t>
            </a:r>
            <a:r>
              <a:rPr lang="fr-FR" sz="1200">
                <a:solidFill>
                  <a:schemeClr val="dk1"/>
                </a:solidFill>
                <a:latin typeface="Calibri"/>
                <a:ea typeface="Calibri"/>
                <a:cs typeface="Calibri"/>
                <a:sym typeface="Calibri"/>
              </a:rPr>
              <a:t> is simply any information shared by members of the community we are working for and interacting with. A community feedback mechanism systematically collects feedback.</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Main steps for referral and analysis are:</a:t>
            </a:r>
            <a:endParaRPr sz="1400">
              <a:solidFill>
                <a:schemeClr val="dk1"/>
              </a:solidFill>
              <a:latin typeface="Calibri"/>
              <a:ea typeface="Calibri"/>
              <a:cs typeface="Calibri"/>
              <a:sym typeface="Calibri"/>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Consolidate and clean data</a:t>
            </a:r>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Prioritise and refer feedback</a:t>
            </a:r>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Code data and identify key themes</a:t>
            </a:r>
            <a:endParaRPr/>
          </a:p>
          <a:p>
            <a:pPr indent="0" lvl="1" marL="457200" rtl="0" algn="l">
              <a:spcBef>
                <a:spcPts val="0"/>
              </a:spcBef>
              <a:spcAft>
                <a:spcPts val="0"/>
              </a:spcAft>
              <a:buNone/>
            </a:pPr>
            <a:r>
              <a:rPr lang="fr-FR" sz="1200">
                <a:solidFill>
                  <a:schemeClr val="dk1"/>
                </a:solidFill>
                <a:latin typeface="Calibri"/>
                <a:ea typeface="Calibri"/>
                <a:cs typeface="Calibri"/>
                <a:sym typeface="Calibri"/>
              </a:rPr>
              <a:t>Disaggregate and triangulate</a:t>
            </a:r>
            <a:endParaRPr/>
          </a:p>
          <a:p>
            <a:pPr indent="0" lvl="1" marL="457200" rtl="0" algn="l">
              <a:spcBef>
                <a:spcPts val="0"/>
              </a:spcBef>
              <a:spcAft>
                <a:spcPts val="0"/>
              </a:spcAft>
              <a:buNone/>
            </a:pPr>
            <a:r>
              <a:rPr lang="fr-FR" sz="1400">
                <a:solidFill>
                  <a:schemeClr val="dk1"/>
                </a:solidFill>
                <a:latin typeface="Calibri"/>
                <a:ea typeface="Calibri"/>
                <a:cs typeface="Calibri"/>
                <a:sym typeface="Calibri"/>
              </a:rPr>
              <a:t>Integrate into broader analyses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Codes are a tool to help us organize feedback. Codes are organised using a coding framework and codebook.</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Analytical frameworks help with strategic organisation of information, across teams in an organisation or response</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Communication between analysts and data collectors is important to keep the volume of data usable but manageable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466" name="Google Shape;46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Position this session in the question flow. Explain that this module mainly addresses question area 4 and 5, but we will touch on 1, 2, 3 and 6.</a:t>
            </a:r>
            <a:endParaRPr/>
          </a:p>
          <a:p>
            <a:pPr indent="0" lvl="0" marL="0" rtl="0" algn="l">
              <a:spcBef>
                <a:spcPts val="0"/>
              </a:spcBef>
              <a:spcAft>
                <a:spcPts val="0"/>
              </a:spcAft>
              <a:buNone/>
            </a:pPr>
            <a:r>
              <a:t/>
            </a:r>
            <a:endParaRPr/>
          </a:p>
        </p:txBody>
      </p:sp>
      <p:sp>
        <p:nvSpPr>
          <p:cNvPr id="246" name="Google Shape;2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Community feedback</a:t>
            </a:r>
            <a:r>
              <a:rPr lang="fr-FR" sz="1200">
                <a:solidFill>
                  <a:schemeClr val="dk1"/>
                </a:solidFill>
                <a:latin typeface="Calibri"/>
                <a:ea typeface="Calibri"/>
                <a:cs typeface="Calibri"/>
                <a:sym typeface="Calibri"/>
              </a:rPr>
              <a:t> is simply any information shared by members of the community we are working for and interacting with.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Community members may share insights that include questions, suggestions, observations, beliefs, perceptions, concerns and statements of thanks.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These insights could be shared in different ways: formally or informally, in a structured or unstructured way, directly or indirectly.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Feedback could be proactively collected, or reactively received when community members wish to share.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Feedback could be positive, neutral or negative.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Feedback could be about anything, but we are usually interested in community members’ experiences with the activities we are conducting, the current situation of the community, or other topics relevant to our work, such as health beliefs.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It is communities’ right to share their feedback with us, and our responsibility to manage and handle it appropriately.</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A community feedback mechanism</a:t>
            </a:r>
            <a:r>
              <a:rPr lang="fr-FR" sz="1200">
                <a:solidFill>
                  <a:schemeClr val="dk1"/>
                </a:solidFill>
                <a:latin typeface="Calibri"/>
                <a:ea typeface="Calibri"/>
                <a:cs typeface="Calibri"/>
                <a:sym typeface="Calibri"/>
              </a:rPr>
              <a:t> is a way to systematically and regularly listen to and act on what community members share with us, especially while they are receiving support. A community feedback mechanism is organized in a cycle of collecting, making sense of, acknowledging and acting on what’s shared by community members. The system includes different ways (channels) for collecting/receiving feedback, tools for managing, analysing and sharing feedback, and processes to act on the data and inform communities about actions taken.</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Community feedback is an essential part of all response operations, including </a:t>
            </a:r>
            <a:r>
              <a:rPr b="1" lang="fr-FR" sz="1200">
                <a:solidFill>
                  <a:schemeClr val="dk1"/>
                </a:solidFill>
                <a:latin typeface="Calibri"/>
                <a:ea typeface="Calibri"/>
                <a:cs typeface="Calibri"/>
                <a:sym typeface="Calibri"/>
              </a:rPr>
              <a:t>risk communication, community engagement and emergency response</a:t>
            </a:r>
            <a:r>
              <a:rPr lang="fr-FR" sz="1200">
                <a:solidFill>
                  <a:schemeClr val="dk1"/>
                </a:solidFill>
                <a:latin typeface="Calibri"/>
                <a:ea typeface="Calibri"/>
                <a:cs typeface="Calibri"/>
                <a:sym typeface="Calibri"/>
              </a:rPr>
              <a:t> operations. By recognising, respecting and valuing local knowledge, community feedback mechanisms are an opportunity to build and maintain trust with communities and accountability to them. Organizations have an obligation to listen to community members and respect their right to give feedback. More specifically, community feedback can be used to answer both operational and theoretical social science research questions or as a monitoring and evaluation tool. It’s a source of information to triangulate or combine with other sources in the response. Community feedback can complement other methods to validate their findings, explain further, or offer a divergent perspective. Community feedback is often used in cross-analysis with other social sciences.</a:t>
            </a:r>
            <a:endParaRPr/>
          </a:p>
          <a:p>
            <a:pPr indent="0" lvl="0" marL="0" rtl="0" algn="l">
              <a:spcBef>
                <a:spcPts val="0"/>
              </a:spcBef>
              <a:spcAft>
                <a:spcPts val="0"/>
              </a:spcAft>
              <a:buClr>
                <a:schemeClr val="dk1"/>
              </a:buClr>
              <a:buSzPts val="1200"/>
              <a:buFont typeface="Calibri"/>
              <a:buNone/>
            </a:pPr>
            <a:r>
              <a:t/>
            </a:r>
            <a:endParaRPr/>
          </a:p>
        </p:txBody>
      </p:sp>
      <p:sp>
        <p:nvSpPr>
          <p:cNvPr id="272" name="Google Shape;2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Example: DRC Red Cross collecting community feedback during regular activities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During the Ebola response in the East of the Democratic Republic of Congo (DRC), which started in 2018 and lasted for more than two years, Red Cross volunteers conducted a range of activities. They shared information about the virus, ways to protect yourself, and the response activities with community members. They conducted household visits, discussions with community groups, interactive radio shows, and more. During these activities, the volunteers received lots of feedback from community members, which they recorded using paper forms. All data were entered into an Excel database, coded and analysed on a regular basis. The findings were shared and discussed with local government-led risk communication commissions and Ebola response leaders as well as regional and global partners, to inform strategic discussions and decisions. The feedback data helped the Red Cross operation to respond to community concerns and suggestions in real-time, which built trust and acceptance for health interventions. This method has since been used in several contexts, including more recent emergencies such as the response to the volcanic eruption in Goma, a population movement response, and has also been integrated into the IFRC Community Epidemics and Pandemics Preparedness Programme (CP3). </a:t>
            </a:r>
            <a:endParaRPr/>
          </a:p>
          <a:p>
            <a:pPr indent="0" lvl="0" marL="0" rtl="0" algn="l">
              <a:spcBef>
                <a:spcPts val="0"/>
              </a:spcBef>
              <a:spcAft>
                <a:spcPts val="0"/>
              </a:spcAft>
              <a:buNone/>
            </a:pPr>
            <a:r>
              <a:t/>
            </a:r>
            <a:endParaRPr/>
          </a:p>
        </p:txBody>
      </p:sp>
      <p:sp>
        <p:nvSpPr>
          <p:cNvPr id="279" name="Google Shape;2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This graphic visualizes the 6 stages of the Community Feedback cycle</a:t>
            </a:r>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Building your feedback mechanism</a:t>
            </a:r>
            <a:endParaRPr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Collecting feedback</a:t>
            </a:r>
            <a:endParaRPr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Referral and analysis</a:t>
            </a:r>
            <a:endParaRPr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Sharing and acting on feedback</a:t>
            </a:r>
            <a:endParaRPr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Closing the loop</a:t>
            </a:r>
            <a:endParaRPr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lang="fr-FR" sz="1800">
                <a:latin typeface="Open Sans Light"/>
                <a:ea typeface="Open Sans Light"/>
                <a:cs typeface="Open Sans Light"/>
                <a:sym typeface="Open Sans Light"/>
              </a:rPr>
              <a:t>Reviewing and adapting the mechanism </a:t>
            </a:r>
            <a:endParaRPr sz="18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In this session, we will cover stage 3, referral and analysis. For more information on stage 4, 5 and 6, see Session 7.2</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Referral and analysis has 5 steps:</a:t>
            </a:r>
            <a:endParaRPr/>
          </a:p>
          <a:p>
            <a:pPr indent="0" lvl="0" marL="0" rtl="0" algn="l">
              <a:spcBef>
                <a:spcPts val="0"/>
              </a:spcBef>
              <a:spcAft>
                <a:spcPts val="0"/>
              </a:spcAft>
              <a:buClr>
                <a:schemeClr val="dk1"/>
              </a:buClr>
              <a:buSzPts val="1200"/>
              <a:buFont typeface="Calibri"/>
              <a:buNone/>
            </a:pPr>
            <a:r>
              <a:t/>
            </a:r>
            <a:endParaRPr/>
          </a:p>
          <a:p>
            <a:pPr indent="-342900" lvl="0" marL="342900" rtl="0" algn="l">
              <a:spcBef>
                <a:spcPts val="0"/>
              </a:spcBef>
              <a:spcAft>
                <a:spcPts val="0"/>
              </a:spcAft>
              <a:buClr>
                <a:srgbClr val="204669"/>
              </a:buClr>
              <a:buSzPts val="1800"/>
              <a:buFont typeface="Calibri"/>
              <a:buAutoNum type="arabicPeriod"/>
            </a:pPr>
            <a:r>
              <a:rPr b="0" lang="fr-FR" sz="1800">
                <a:solidFill>
                  <a:srgbClr val="204669"/>
                </a:solidFill>
                <a:latin typeface="Montserrat"/>
                <a:ea typeface="Montserrat"/>
                <a:cs typeface="Montserrat"/>
                <a:sym typeface="Montserrat"/>
              </a:rPr>
              <a:t>Consolidate and clean feedback</a:t>
            </a:r>
            <a:endParaRPr b="0"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b="0" lang="fr-FR" sz="1800">
                <a:solidFill>
                  <a:srgbClr val="204669"/>
                </a:solidFill>
                <a:latin typeface="Montserrat"/>
                <a:ea typeface="Montserrat"/>
                <a:cs typeface="Montserrat"/>
                <a:sym typeface="Montserrat"/>
              </a:rPr>
              <a:t>Prioritise and refer the feedback</a:t>
            </a:r>
            <a:endParaRPr b="0"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b="0" lang="fr-FR" sz="1800">
                <a:solidFill>
                  <a:srgbClr val="204669"/>
                </a:solidFill>
                <a:latin typeface="Montserrat"/>
                <a:ea typeface="Montserrat"/>
                <a:cs typeface="Montserrat"/>
                <a:sym typeface="Montserrat"/>
              </a:rPr>
              <a:t>Code data to identify themes</a:t>
            </a:r>
            <a:endParaRPr b="0"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b="0" lang="fr-FR" sz="1800">
                <a:solidFill>
                  <a:srgbClr val="204669"/>
                </a:solidFill>
                <a:latin typeface="Montserrat"/>
                <a:ea typeface="Montserrat"/>
                <a:cs typeface="Montserrat"/>
                <a:sym typeface="Montserrat"/>
              </a:rPr>
              <a:t>Disaggregate and triangulate the findings</a:t>
            </a:r>
            <a:endParaRPr b="0" sz="1800">
              <a:latin typeface="Open Sans Light"/>
              <a:ea typeface="Open Sans Light"/>
              <a:cs typeface="Open Sans Light"/>
              <a:sym typeface="Open Sans Light"/>
            </a:endParaRPr>
          </a:p>
          <a:p>
            <a:pPr indent="-342900" lvl="0" marL="342900" rtl="0" algn="l">
              <a:spcBef>
                <a:spcPts val="0"/>
              </a:spcBef>
              <a:spcAft>
                <a:spcPts val="0"/>
              </a:spcAft>
              <a:buClr>
                <a:srgbClr val="204669"/>
              </a:buClr>
              <a:buSzPts val="1800"/>
              <a:buFont typeface="Calibri"/>
              <a:buAutoNum type="arabicPeriod"/>
            </a:pPr>
            <a:r>
              <a:rPr b="0" lang="fr-FR" sz="1800">
                <a:solidFill>
                  <a:srgbClr val="204669"/>
                </a:solidFill>
                <a:latin typeface="Montserrat"/>
                <a:ea typeface="Montserrat"/>
                <a:cs typeface="Montserrat"/>
                <a:sym typeface="Montserrat"/>
              </a:rPr>
              <a:t>Integrate feedback into broader analysis processes</a:t>
            </a:r>
            <a:endParaRPr b="0" sz="18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Calibri"/>
              <a:buNone/>
            </a:pPr>
            <a:r>
              <a:t/>
            </a:r>
            <a:endParaRPr/>
          </a:p>
        </p:txBody>
      </p:sp>
      <p:sp>
        <p:nvSpPr>
          <p:cNvPr id="290" name="Google Shape;29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Referral:</a:t>
            </a:r>
            <a:r>
              <a:rPr lang="fr-FR" sz="1200">
                <a:solidFill>
                  <a:schemeClr val="dk1"/>
                </a:solidFill>
                <a:latin typeface="Calibri"/>
                <a:ea typeface="Calibri"/>
                <a:cs typeface="Calibri"/>
                <a:sym typeface="Calibri"/>
              </a:rPr>
              <a:t> Some feedback comments might be addressed immediately; others might have to be escalated to program teams or leadership. Once feedback has been recorded, you need to sort and treat the different types of feedback according to the nature of the feedback (level of sensitivity or criticality). </a:t>
            </a:r>
            <a:endParaRPr/>
          </a:p>
          <a:p>
            <a:pPr indent="0" lvl="0" marL="0" rtl="0" algn="l">
              <a:spcBef>
                <a:spcPts val="0"/>
              </a:spcBef>
              <a:spcAft>
                <a:spcPts val="0"/>
              </a:spcAft>
              <a:buClr>
                <a:schemeClr val="dk1"/>
              </a:buClr>
              <a:buSzPts val="1200"/>
              <a:buFont typeface="Calibri"/>
              <a:buNone/>
            </a:pPr>
            <a:r>
              <a:t/>
            </a:r>
            <a:endParaRPr/>
          </a:p>
        </p:txBody>
      </p:sp>
      <p:sp>
        <p:nvSpPr>
          <p:cNvPr id="298" name="Google Shape;2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Three different natures of feedback: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u="sng">
                <a:solidFill>
                  <a:schemeClr val="dk1"/>
                </a:solidFill>
                <a:latin typeface="Calibri"/>
                <a:ea typeface="Calibri"/>
                <a:cs typeface="Calibri"/>
                <a:sym typeface="Calibri"/>
              </a:rPr>
              <a:t>Sensitive Feedback</a:t>
            </a:r>
            <a:r>
              <a:rPr lang="fr-FR" sz="1200">
                <a:solidFill>
                  <a:schemeClr val="dk1"/>
                </a:solidFill>
                <a:latin typeface="Calibri"/>
                <a:ea typeface="Calibri"/>
                <a:cs typeface="Calibri"/>
                <a:sym typeface="Calibri"/>
              </a:rPr>
              <a:t> – </a:t>
            </a:r>
            <a:r>
              <a:rPr i="1" lang="fr-FR" sz="1200">
                <a:solidFill>
                  <a:schemeClr val="dk1"/>
                </a:solidFill>
                <a:latin typeface="Calibri"/>
                <a:ea typeface="Calibri"/>
                <a:cs typeface="Calibri"/>
                <a:sym typeface="Calibri"/>
              </a:rPr>
              <a:t>Any information that can put the person sharing it or other people linked to it at risk and needs to be handled with care</a:t>
            </a: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This can involve serious allegations related to breaches of national or international law, or human rights law concerning the protection (safety, dignity, and rights) of affected populations, or any violation of the humanitarian Code of Conduct or safeguarding policies. Sensitive feedback can be received as any type of feedback, such as report, a question, or a suggestion as it depends on the specific situation if it puts a person at risk if shared with others.</a:t>
            </a:r>
            <a:endParaRPr/>
          </a:p>
          <a:p>
            <a:pPr indent="0" lvl="0" marL="0" rtl="0" algn="l">
              <a:spcBef>
                <a:spcPts val="0"/>
              </a:spcBef>
              <a:spcAft>
                <a:spcPts val="0"/>
              </a:spcAft>
              <a:buNone/>
            </a:pPr>
            <a:r>
              <a:rPr lang="fr-FR" sz="1200" u="sng">
                <a:solidFill>
                  <a:schemeClr val="dk1"/>
                </a:solidFill>
                <a:latin typeface="Calibri"/>
                <a:ea typeface="Calibri"/>
                <a:cs typeface="Calibri"/>
                <a:sym typeface="Calibri"/>
              </a:rPr>
              <a:t>Critical feedback</a:t>
            </a:r>
            <a:r>
              <a:rPr b="1" lang="fr-FR" sz="1200">
                <a:solidFill>
                  <a:schemeClr val="dk1"/>
                </a:solidFill>
                <a:latin typeface="Calibri"/>
                <a:ea typeface="Calibri"/>
                <a:cs typeface="Calibri"/>
                <a:sym typeface="Calibri"/>
              </a:rPr>
              <a:t> – </a:t>
            </a:r>
            <a:r>
              <a:rPr i="1" lang="fr-FR" sz="1200">
                <a:solidFill>
                  <a:schemeClr val="dk1"/>
                </a:solidFill>
                <a:latin typeface="Calibri"/>
                <a:ea typeface="Calibri"/>
                <a:cs typeface="Calibri"/>
                <a:sym typeface="Calibri"/>
              </a:rPr>
              <a:t>Any feedback that requires urgent/timely follow-up but is not sensitive in nature.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These can include issues like the delivery of spoiled food, potential security risks, signs of an outbreak of disease, or new rumours in the community that might directly threaten upcoming programming. Critical feedback comments need to be shared immediately with the person in the best position to address the comment. </a:t>
            </a:r>
            <a:r>
              <a:rPr b="1"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u="sng">
                <a:solidFill>
                  <a:schemeClr val="dk1"/>
                </a:solidFill>
                <a:latin typeface="Calibri"/>
                <a:ea typeface="Calibri"/>
                <a:cs typeface="Calibri"/>
                <a:sym typeface="Calibri"/>
              </a:rPr>
              <a:t>Routine feedback</a:t>
            </a:r>
            <a:r>
              <a:rPr lang="fr-FR" sz="1200">
                <a:solidFill>
                  <a:schemeClr val="dk1"/>
                </a:solidFill>
                <a:latin typeface="Calibri"/>
                <a:ea typeface="Calibri"/>
                <a:cs typeface="Calibri"/>
                <a:sym typeface="Calibri"/>
              </a:rPr>
              <a:t> – </a:t>
            </a:r>
            <a:r>
              <a:rPr i="1" lang="fr-FR" sz="1200">
                <a:solidFill>
                  <a:schemeClr val="dk1"/>
                </a:solidFill>
                <a:latin typeface="Calibri"/>
                <a:ea typeface="Calibri"/>
                <a:cs typeface="Calibri"/>
                <a:sym typeface="Calibri"/>
              </a:rPr>
              <a:t>Any feedback that does not require an urgent response and can be incorporated into routine feedback collection, analysis, action, and response cycles.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These can include feedback about general levels of satisfaction with program activities, recommendations to improve future programming, general updates on changes in the operational context, etc. Routine feedback still needs to be responded to in the sense that all feedback requires “closing the loop”, but there is more time to consolidate it, analyse it, share it, and respond to it alongside other feedback data.</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Inter-Agency Standing Committee (2021). Data Responsibility in Humanitarian Contexts. Operational Guidance, p.30.</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Danish Refugee Council (forthcoming). Community Feedback and Complaint Response Mechanism, p. 19.</a:t>
            </a:r>
            <a:endParaRPr/>
          </a:p>
          <a:p>
            <a:pPr indent="0" lvl="0" marL="0" rtl="0" algn="l">
              <a:spcBef>
                <a:spcPts val="0"/>
              </a:spcBef>
              <a:spcAft>
                <a:spcPts val="0"/>
              </a:spcAft>
              <a:buClr>
                <a:schemeClr val="dk1"/>
              </a:buClr>
              <a:buSzPts val="1200"/>
              <a:buFont typeface="Calibri"/>
              <a:buNone/>
            </a:pPr>
            <a:r>
              <a:t/>
            </a:r>
            <a:endParaRPr/>
          </a:p>
        </p:txBody>
      </p:sp>
      <p:sp>
        <p:nvSpPr>
          <p:cNvPr id="307" name="Google Shape;3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Step 1. Consolidate and clean the feedback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After collecting community feedback data, it needs to be gathered and processed so it can be analyzed and used. How you do this can vary depending on the feedback channels and complexity of your mechanism. </a:t>
            </a:r>
            <a:r>
              <a:rPr lang="fr-FR" sz="1200" u="sng">
                <a:solidFill>
                  <a:schemeClr val="dk1"/>
                </a:solidFill>
                <a:latin typeface="Calibri"/>
                <a:ea typeface="Calibri"/>
                <a:cs typeface="Calibri"/>
                <a:sym typeface="Calibri"/>
              </a:rPr>
              <a:t>It’s important to consolidate the feedback as soon as you can after collection.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Examples: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Type feedback into a logbook or common database</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Discuss feedback verbally in a meeting</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Write up notes and data collection forms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Tip: Translating community feedback data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Ideally we want to keep feedback in its original language. If you must translate raw data, include a glossary of terms to reduce the risk of context and meaning being lost in translation.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Data management note: save raw data for future analyses, in-depth questions and accountability.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After consolidating the feedback, the next step is to review and clean the data. </a:t>
            </a:r>
            <a:r>
              <a:rPr lang="fr-FR" sz="1200" u="sng">
                <a:solidFill>
                  <a:schemeClr val="dk1"/>
                </a:solidFill>
                <a:latin typeface="Calibri"/>
                <a:ea typeface="Calibri"/>
                <a:cs typeface="Calibri"/>
                <a:sym typeface="Calibri"/>
              </a:rPr>
              <a:t>A best practice is to work with a teammate who has a fresh perspective.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Key questions to ask when reviewing data are:</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Are the feedback comments clear? Is it clear what the feedback provider was saying?</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Was all sensitive feedback was classified as such?</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Are there any duplicates in the data?</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Were the right categories and answer options used? Or are the spelling mistakes or other inconsistencies?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Is there any information missing?</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If a sampling strategy was used, is it followed?</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u="sng">
                <a:solidFill>
                  <a:schemeClr val="dk1"/>
                </a:solidFill>
                <a:latin typeface="Calibri"/>
                <a:ea typeface="Calibri"/>
                <a:cs typeface="Calibri"/>
                <a:sym typeface="Calibri"/>
              </a:rPr>
              <a:t>Bring back any patterns in data quality issues to the feedback collectors so they can improve.</a:t>
            </a:r>
            <a:r>
              <a:rPr lang="fr-FR" sz="1200">
                <a:solidFill>
                  <a:schemeClr val="dk1"/>
                </a:solidFill>
                <a:latin typeface="Calibri"/>
                <a:ea typeface="Calibri"/>
                <a:cs typeface="Calibri"/>
                <a:sym typeface="Calibri"/>
              </a:rPr>
              <a:t> Let them know there will be regular spot checks.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For more detailed instructions on data cleaning, see the IFRC Feedback Kit.</a:t>
            </a:r>
            <a:endParaRPr/>
          </a:p>
          <a:p>
            <a:pPr indent="0" lvl="0" marL="0" rtl="0" algn="l">
              <a:spcBef>
                <a:spcPts val="0"/>
              </a:spcBef>
              <a:spcAft>
                <a:spcPts val="0"/>
              </a:spcAft>
              <a:buClr>
                <a:schemeClr val="dk1"/>
              </a:buClr>
              <a:buSzPts val="1200"/>
              <a:buFont typeface="Calibri"/>
              <a:buNone/>
            </a:pPr>
            <a:r>
              <a:t/>
            </a:r>
            <a:endParaRPr/>
          </a:p>
        </p:txBody>
      </p:sp>
      <p:sp>
        <p:nvSpPr>
          <p:cNvPr id="317" name="Google Shape;3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19" name="Google Shape;19;p26"/>
          <p:cNvPicPr preferRelativeResize="0"/>
          <p:nvPr/>
        </p:nvPicPr>
        <p:blipFill rotWithShape="1">
          <a:blip r:embed="rId2">
            <a:alphaModFix/>
          </a:blip>
          <a:srcRect b="0" l="0" r="0" t="0"/>
          <a:stretch/>
        </p:blipFill>
        <p:spPr>
          <a:xfrm>
            <a:off x="5419023" y="211756"/>
            <a:ext cx="3648064" cy="559989"/>
          </a:xfrm>
          <a:prstGeom prst="rect">
            <a:avLst/>
          </a:prstGeom>
          <a:noFill/>
          <a:ln>
            <a:noFill/>
          </a:ln>
        </p:spPr>
      </p:pic>
      <p:pic>
        <p:nvPicPr>
          <p:cNvPr id="20" name="Google Shape;20;p26"/>
          <p:cNvPicPr preferRelativeResize="0"/>
          <p:nvPr/>
        </p:nvPicPr>
        <p:blipFill rotWithShape="1">
          <a:blip r:embed="rId3">
            <a:alphaModFix/>
          </a:blip>
          <a:srcRect b="0" l="781" r="782" t="0"/>
          <a:stretch/>
        </p:blipFill>
        <p:spPr>
          <a:xfrm>
            <a:off x="0" y="996132"/>
            <a:ext cx="9144000" cy="2361042"/>
          </a:xfrm>
          <a:prstGeom prst="rect">
            <a:avLst/>
          </a:prstGeom>
          <a:noFill/>
          <a:ln>
            <a:noFill/>
          </a:ln>
        </p:spPr>
      </p:pic>
      <p:sp>
        <p:nvSpPr>
          <p:cNvPr id="21" name="Google Shape;21;p26"/>
          <p:cNvSpPr txBox="1"/>
          <p:nvPr/>
        </p:nvSpPr>
        <p:spPr>
          <a:xfrm>
            <a:off x="400261" y="3558747"/>
            <a:ext cx="8157143"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fr-FR" sz="1800" u="none" cap="none" strike="noStrike">
                <a:solidFill>
                  <a:srgbClr val="2B9C67"/>
                </a:solidFill>
                <a:latin typeface="Montserrat"/>
                <a:ea typeface="Montserrat"/>
                <a:cs typeface="Montserrat"/>
                <a:sym typeface="Montserrat"/>
              </a:rPr>
              <a:t>Community feedback mechanism – consolidation and analysis </a:t>
            </a:r>
            <a:endParaRPr/>
          </a:p>
        </p:txBody>
      </p:sp>
      <p:sp>
        <p:nvSpPr>
          <p:cNvPr id="22" name="Google Shape;22;p26"/>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26"/>
          <p:cNvSpPr txBox="1"/>
          <p:nvPr/>
        </p:nvSpPr>
        <p:spPr>
          <a:xfrm>
            <a:off x="395288" y="1012432"/>
            <a:ext cx="2841657" cy="369332"/>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spcBef>
                <a:spcPts val="0"/>
              </a:spcBef>
              <a:spcAft>
                <a:spcPts val="0"/>
              </a:spcAft>
              <a:buNone/>
            </a:pPr>
            <a:r>
              <a:rPr b="1" lang="fr-FR" sz="1000">
                <a:solidFill>
                  <a:schemeClr val="lt1"/>
                </a:solidFill>
                <a:latin typeface="Montserrat"/>
                <a:ea typeface="Montserrat"/>
                <a:cs typeface="Montserrat"/>
                <a:sym typeface="Montserrat"/>
              </a:rPr>
              <a:t>MODULE 4, SESSION 10</a:t>
            </a:r>
            <a:endParaRPr/>
          </a:p>
          <a:p>
            <a:pPr indent="0" lvl="0" marL="0" marR="0" rtl="0" algn="l">
              <a:spcBef>
                <a:spcPts val="0"/>
              </a:spcBef>
              <a:spcAft>
                <a:spcPts val="0"/>
              </a:spcAft>
              <a:buNone/>
            </a:pPr>
            <a:r>
              <a:rPr lang="fr-FR" sz="800">
                <a:solidFill>
                  <a:schemeClr val="lt1"/>
                </a:solidFill>
                <a:latin typeface="Montserrat Light"/>
                <a:ea typeface="Montserrat Light"/>
                <a:cs typeface="Montserrat Light"/>
                <a:sym typeface="Montserrat Light"/>
              </a:rPr>
              <a:t>COLLECTIVE SERVICE TRAINING IN SOCIAL SCIENCE</a:t>
            </a:r>
            <a:endParaRPr/>
          </a:p>
        </p:txBody>
      </p:sp>
      <p:grpSp>
        <p:nvGrpSpPr>
          <p:cNvPr id="24" name="Google Shape;24;p26"/>
          <p:cNvGrpSpPr/>
          <p:nvPr/>
        </p:nvGrpSpPr>
        <p:grpSpPr>
          <a:xfrm>
            <a:off x="5608156" y="4577334"/>
            <a:ext cx="3373919" cy="499684"/>
            <a:chOff x="5608156" y="3987387"/>
            <a:chExt cx="3373919" cy="499684"/>
          </a:xfrm>
        </p:grpSpPr>
        <p:pic>
          <p:nvPicPr>
            <p:cNvPr id="25" name="Google Shape;25;p26"/>
            <p:cNvPicPr preferRelativeResize="0"/>
            <p:nvPr/>
          </p:nvPicPr>
          <p:blipFill rotWithShape="1">
            <a:blip r:embed="rId4">
              <a:alphaModFix/>
            </a:blip>
            <a:srcRect b="0" l="0" r="0" t="0"/>
            <a:stretch/>
          </p:blipFill>
          <p:spPr>
            <a:xfrm>
              <a:off x="5608156" y="4171951"/>
              <a:ext cx="610318" cy="186356"/>
            </a:xfrm>
            <a:prstGeom prst="rect">
              <a:avLst/>
            </a:prstGeom>
            <a:noFill/>
            <a:ln>
              <a:noFill/>
            </a:ln>
          </p:spPr>
        </p:pic>
        <p:pic>
          <p:nvPicPr>
            <p:cNvPr id="26" name="Google Shape;26;p26"/>
            <p:cNvPicPr preferRelativeResize="0"/>
            <p:nvPr/>
          </p:nvPicPr>
          <p:blipFill rotWithShape="1">
            <a:blip r:embed="rId5">
              <a:alphaModFix/>
            </a:blip>
            <a:srcRect b="0" l="0" r="0" t="0"/>
            <a:stretch/>
          </p:blipFill>
          <p:spPr>
            <a:xfrm>
              <a:off x="8289926" y="4105311"/>
              <a:ext cx="692149" cy="216021"/>
            </a:xfrm>
            <a:prstGeom prst="rect">
              <a:avLst/>
            </a:prstGeom>
            <a:noFill/>
            <a:ln>
              <a:noFill/>
            </a:ln>
          </p:spPr>
        </p:pic>
        <p:pic>
          <p:nvPicPr>
            <p:cNvPr id="27" name="Google Shape;27;p26"/>
            <p:cNvPicPr preferRelativeResize="0"/>
            <p:nvPr/>
          </p:nvPicPr>
          <p:blipFill rotWithShape="1">
            <a:blip r:embed="rId6">
              <a:alphaModFix/>
            </a:blip>
            <a:srcRect b="0" l="0" r="0" t="0"/>
            <a:stretch/>
          </p:blipFill>
          <p:spPr>
            <a:xfrm>
              <a:off x="7266608" y="4119751"/>
              <a:ext cx="855042" cy="205444"/>
            </a:xfrm>
            <a:prstGeom prst="rect">
              <a:avLst/>
            </a:prstGeom>
            <a:noFill/>
            <a:ln>
              <a:noFill/>
            </a:ln>
          </p:spPr>
        </p:pic>
        <p:pic>
          <p:nvPicPr>
            <p:cNvPr id="28" name="Google Shape;28;p26"/>
            <p:cNvPicPr preferRelativeResize="0"/>
            <p:nvPr/>
          </p:nvPicPr>
          <p:blipFill rotWithShape="1">
            <a:blip r:embed="rId7">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06" name="Shape 106"/>
        <p:cNvGrpSpPr/>
        <p:nvPr/>
      </p:nvGrpSpPr>
      <p:grpSpPr>
        <a:xfrm>
          <a:off x="0" y="0"/>
          <a:ext cx="0" cy="0"/>
          <a:chOff x="0" y="0"/>
          <a:chExt cx="0" cy="0"/>
        </a:xfrm>
      </p:grpSpPr>
      <p:sp>
        <p:nvSpPr>
          <p:cNvPr id="107" name="Google Shape;107;p35"/>
          <p:cNvSpPr txBox="1"/>
          <p:nvPr>
            <p:ph type="title"/>
          </p:nvPr>
        </p:nvSpPr>
        <p:spPr>
          <a:xfrm>
            <a:off x="623888" y="1282304"/>
            <a:ext cx="7886700" cy="2139553"/>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4500"/>
              <a:buFont typeface="Montserrat"/>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800"/>
              <a:buNone/>
              <a:defRPr sz="1800">
                <a:solidFill>
                  <a:srgbClr val="888888"/>
                </a:solidFill>
              </a:defRPr>
            </a:lvl1pPr>
            <a:lvl2pPr indent="-228600" lvl="1" marL="914400" algn="l">
              <a:lnSpc>
                <a:spcPct val="90000"/>
              </a:lnSpc>
              <a:spcBef>
                <a:spcPts val="375"/>
              </a:spcBef>
              <a:spcAft>
                <a:spcPts val="0"/>
              </a:spcAft>
              <a:buSzPts val="1500"/>
              <a:buNone/>
              <a:defRPr sz="1500">
                <a:solidFill>
                  <a:srgbClr val="888888"/>
                </a:solidFill>
              </a:defRPr>
            </a:lvl2pPr>
            <a:lvl3pPr indent="-228600" lvl="2" marL="1371600" algn="l">
              <a:lnSpc>
                <a:spcPct val="90000"/>
              </a:lnSpc>
              <a:spcBef>
                <a:spcPts val="375"/>
              </a:spcBef>
              <a:spcAft>
                <a:spcPts val="0"/>
              </a:spcAft>
              <a:buSzPts val="1350"/>
              <a:buNone/>
              <a:defRPr sz="1350">
                <a:solidFill>
                  <a:srgbClr val="888888"/>
                </a:solidFill>
              </a:defRPr>
            </a:lvl3pPr>
            <a:lvl4pPr indent="-228600" lvl="3" marL="1828800" algn="l">
              <a:lnSpc>
                <a:spcPct val="90000"/>
              </a:lnSpc>
              <a:spcBef>
                <a:spcPts val="375"/>
              </a:spcBef>
              <a:spcAft>
                <a:spcPts val="0"/>
              </a:spcAft>
              <a:buSzPts val="1200"/>
              <a:buNone/>
              <a:defRPr sz="1200">
                <a:solidFill>
                  <a:srgbClr val="888888"/>
                </a:solidFill>
              </a:defRPr>
            </a:lvl4pPr>
            <a:lvl5pPr indent="-228600" lvl="4" marL="2286000" algn="l">
              <a:lnSpc>
                <a:spcPct val="90000"/>
              </a:lnSpc>
              <a:spcBef>
                <a:spcPts val="375"/>
              </a:spcBef>
              <a:spcAft>
                <a:spcPts val="0"/>
              </a:spcAft>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9" name="Google Shape;109;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12" name="Shape 112"/>
        <p:cNvGrpSpPr/>
        <p:nvPr/>
      </p:nvGrpSpPr>
      <p:grpSpPr>
        <a:xfrm>
          <a:off x="0" y="0"/>
          <a:ext cx="0" cy="0"/>
          <a:chOff x="0" y="0"/>
          <a:chExt cx="0" cy="0"/>
        </a:xfrm>
      </p:grpSpPr>
      <p:sp>
        <p:nvSpPr>
          <p:cNvPr id="113" name="Google Shape;113;p3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19" name="Shape 119"/>
        <p:cNvGrpSpPr/>
        <p:nvPr/>
      </p:nvGrpSpPr>
      <p:grpSpPr>
        <a:xfrm>
          <a:off x="0" y="0"/>
          <a:ext cx="0" cy="0"/>
          <a:chOff x="0" y="0"/>
          <a:chExt cx="0" cy="0"/>
        </a:xfrm>
      </p:grpSpPr>
      <p:sp>
        <p:nvSpPr>
          <p:cNvPr id="120" name="Google Shape;120;p37"/>
          <p:cNvSpPr txBox="1"/>
          <p:nvPr>
            <p:ph type="title"/>
          </p:nvPr>
        </p:nvSpPr>
        <p:spPr>
          <a:xfrm>
            <a:off x="629841" y="273844"/>
            <a:ext cx="7886700" cy="99417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7"/>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2" name="Google Shape;122;p37"/>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 name="Google Shape;123;p37"/>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4" name="Google Shape;124;p37"/>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28" name="Shape 128"/>
        <p:cNvGrpSpPr/>
        <p:nvPr/>
      </p:nvGrpSpPr>
      <p:grpSpPr>
        <a:xfrm>
          <a:off x="0" y="0"/>
          <a:ext cx="0" cy="0"/>
          <a:chOff x="0" y="0"/>
          <a:chExt cx="0" cy="0"/>
        </a:xfrm>
      </p:grpSpPr>
      <p:sp>
        <p:nvSpPr>
          <p:cNvPr id="129" name="Google Shape;129;p38"/>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33" name="Shape 133"/>
        <p:cNvGrpSpPr/>
        <p:nvPr/>
      </p:nvGrpSpPr>
      <p:grpSpPr>
        <a:xfrm>
          <a:off x="0" y="0"/>
          <a:ext cx="0" cy="0"/>
          <a:chOff x="0" y="0"/>
          <a:chExt cx="0" cy="0"/>
        </a:xfrm>
      </p:grpSpPr>
      <p:sp>
        <p:nvSpPr>
          <p:cNvPr id="134" name="Google Shape;134;p39"/>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9"/>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SzPts val="2400"/>
              <a:buChar char="•"/>
              <a:defRPr sz="2400"/>
            </a:lvl1pPr>
            <a:lvl2pPr indent="-361950" lvl="1" marL="914400" algn="l">
              <a:lnSpc>
                <a:spcPct val="90000"/>
              </a:lnSpc>
              <a:spcBef>
                <a:spcPts val="375"/>
              </a:spcBef>
              <a:spcAft>
                <a:spcPts val="0"/>
              </a:spcAft>
              <a:buSzPts val="2100"/>
              <a:buChar char="•"/>
              <a:defRPr sz="2100"/>
            </a:lvl2pPr>
            <a:lvl3pPr indent="-342900" lvl="2" marL="1371600" algn="l">
              <a:lnSpc>
                <a:spcPct val="90000"/>
              </a:lnSpc>
              <a:spcBef>
                <a:spcPts val="375"/>
              </a:spcBef>
              <a:spcAft>
                <a:spcPts val="0"/>
              </a:spcAft>
              <a:buSzPts val="1800"/>
              <a:buChar char="•"/>
              <a:defRPr sz="1800"/>
            </a:lvl3pPr>
            <a:lvl4pPr indent="-323850" lvl="3" marL="1828800" algn="l">
              <a:lnSpc>
                <a:spcPct val="90000"/>
              </a:lnSpc>
              <a:spcBef>
                <a:spcPts val="375"/>
              </a:spcBef>
              <a:spcAft>
                <a:spcPts val="0"/>
              </a:spcAft>
              <a:buSzPts val="1500"/>
              <a:buChar char="•"/>
              <a:defRPr sz="1500"/>
            </a:lvl4pPr>
            <a:lvl5pPr indent="-323850" lvl="4" marL="2286000" algn="l">
              <a:lnSpc>
                <a:spcPct val="90000"/>
              </a:lnSpc>
              <a:spcBef>
                <a:spcPts val="375"/>
              </a:spcBef>
              <a:spcAft>
                <a:spcPts val="0"/>
              </a:spcAft>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6" name="Google Shape;136;p39"/>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7" name="Google Shape;137;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40" name="Shape 140"/>
        <p:cNvGrpSpPr/>
        <p:nvPr/>
      </p:nvGrpSpPr>
      <p:grpSpPr>
        <a:xfrm>
          <a:off x="0" y="0"/>
          <a:ext cx="0" cy="0"/>
          <a:chOff x="0" y="0"/>
          <a:chExt cx="0" cy="0"/>
        </a:xfrm>
      </p:grpSpPr>
      <p:sp>
        <p:nvSpPr>
          <p:cNvPr id="141" name="Google Shape;141;p40"/>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0"/>
          <p:cNvSpPr/>
          <p:nvPr>
            <p:ph idx="2" type="pic"/>
          </p:nvPr>
        </p:nvSpPr>
        <p:spPr>
          <a:xfrm>
            <a:off x="3887391" y="740569"/>
            <a:ext cx="4629150" cy="3655219"/>
          </a:xfrm>
          <a:prstGeom prst="rect">
            <a:avLst/>
          </a:prstGeom>
          <a:noFill/>
          <a:ln>
            <a:noFill/>
          </a:ln>
        </p:spPr>
      </p:sp>
      <p:sp>
        <p:nvSpPr>
          <p:cNvPr id="143" name="Google Shape;143;p40"/>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4" name="Google Shape;144;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47" name="Shape 147"/>
        <p:cNvGrpSpPr/>
        <p:nvPr/>
      </p:nvGrpSpPr>
      <p:grpSpPr>
        <a:xfrm>
          <a:off x="0" y="0"/>
          <a:ext cx="0" cy="0"/>
          <a:chOff x="0" y="0"/>
          <a:chExt cx="0" cy="0"/>
        </a:xfrm>
      </p:grpSpPr>
      <p:sp>
        <p:nvSpPr>
          <p:cNvPr id="148" name="Google Shape;148;p4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1"/>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0" name="Google Shape;150;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53" name="Shape 153"/>
        <p:cNvGrpSpPr/>
        <p:nvPr/>
      </p:nvGrpSpPr>
      <p:grpSpPr>
        <a:xfrm>
          <a:off x="0" y="0"/>
          <a:ext cx="0" cy="0"/>
          <a:chOff x="0" y="0"/>
          <a:chExt cx="0" cy="0"/>
        </a:xfrm>
      </p:grpSpPr>
      <p:sp>
        <p:nvSpPr>
          <p:cNvPr id="154" name="Google Shape;154;p42"/>
          <p:cNvSpPr txBox="1"/>
          <p:nvPr>
            <p:ph type="title"/>
          </p:nvPr>
        </p:nvSpPr>
        <p:spPr>
          <a:xfrm rot="5400000">
            <a:off x="5350073" y="1467446"/>
            <a:ext cx="4358879" cy="1971675"/>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2"/>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65" name="Shape 165"/>
        <p:cNvGrpSpPr/>
        <p:nvPr/>
      </p:nvGrpSpPr>
      <p:grpSpPr>
        <a:xfrm>
          <a:off x="0" y="0"/>
          <a:ext cx="0" cy="0"/>
          <a:chOff x="0" y="0"/>
          <a:chExt cx="0" cy="0"/>
        </a:xfrm>
      </p:grpSpPr>
      <p:sp>
        <p:nvSpPr>
          <p:cNvPr id="166" name="Google Shape;166;p44"/>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4"/>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8" name="Google Shape;168;p4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1" name="Shape 171"/>
        <p:cNvGrpSpPr/>
        <p:nvPr/>
      </p:nvGrpSpPr>
      <p:grpSpPr>
        <a:xfrm>
          <a:off x="0" y="0"/>
          <a:ext cx="0" cy="0"/>
          <a:chOff x="0" y="0"/>
          <a:chExt cx="0" cy="0"/>
        </a:xfrm>
      </p:grpSpPr>
      <p:sp>
        <p:nvSpPr>
          <p:cNvPr id="172" name="Google Shape;172;p4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2F9C67">
            <a:alpha val="9411"/>
          </a:srgbClr>
        </a:solidFill>
      </p:bgPr>
    </p:bg>
    <p:spTree>
      <p:nvGrpSpPr>
        <p:cNvPr id="29" name="Shape 29"/>
        <p:cNvGrpSpPr/>
        <p:nvPr/>
      </p:nvGrpSpPr>
      <p:grpSpPr>
        <a:xfrm>
          <a:off x="0" y="0"/>
          <a:ext cx="0" cy="0"/>
          <a:chOff x="0" y="0"/>
          <a:chExt cx="0" cy="0"/>
        </a:xfrm>
      </p:grpSpPr>
      <p:sp>
        <p:nvSpPr>
          <p:cNvPr id="30" name="Google Shape;30;p2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35" name="Google Shape;35;p27"/>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36" name="Google Shape;36;p27"/>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7"/>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8" name="Google Shape;38;p27"/>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77" name="Shape 177"/>
        <p:cNvGrpSpPr/>
        <p:nvPr/>
      </p:nvGrpSpPr>
      <p:grpSpPr>
        <a:xfrm>
          <a:off x="0" y="0"/>
          <a:ext cx="0" cy="0"/>
          <a:chOff x="0" y="0"/>
          <a:chExt cx="0" cy="0"/>
        </a:xfrm>
      </p:grpSpPr>
      <p:sp>
        <p:nvSpPr>
          <p:cNvPr id="178" name="Google Shape;178;p46"/>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46"/>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4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83" name="Shape 183"/>
        <p:cNvGrpSpPr/>
        <p:nvPr/>
      </p:nvGrpSpPr>
      <p:grpSpPr>
        <a:xfrm>
          <a:off x="0" y="0"/>
          <a:ext cx="0" cy="0"/>
          <a:chOff x="0" y="0"/>
          <a:chExt cx="0" cy="0"/>
        </a:xfrm>
      </p:grpSpPr>
      <p:sp>
        <p:nvSpPr>
          <p:cNvPr id="184" name="Google Shape;184;p47"/>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7"/>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7"/>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90" name="Shape 190"/>
        <p:cNvGrpSpPr/>
        <p:nvPr/>
      </p:nvGrpSpPr>
      <p:grpSpPr>
        <a:xfrm>
          <a:off x="0" y="0"/>
          <a:ext cx="0" cy="0"/>
          <a:chOff x="0" y="0"/>
          <a:chExt cx="0" cy="0"/>
        </a:xfrm>
      </p:grpSpPr>
      <p:sp>
        <p:nvSpPr>
          <p:cNvPr id="191" name="Google Shape;191;p48"/>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48"/>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48"/>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8"/>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48"/>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99" name="Shape 199"/>
        <p:cNvGrpSpPr/>
        <p:nvPr/>
      </p:nvGrpSpPr>
      <p:grpSpPr>
        <a:xfrm>
          <a:off x="0" y="0"/>
          <a:ext cx="0" cy="0"/>
          <a:chOff x="0" y="0"/>
          <a:chExt cx="0" cy="0"/>
        </a:xfrm>
      </p:grpSpPr>
      <p:sp>
        <p:nvSpPr>
          <p:cNvPr id="200" name="Google Shape;200;p4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4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4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04" name="Shape 204"/>
        <p:cNvGrpSpPr/>
        <p:nvPr/>
      </p:nvGrpSpPr>
      <p:grpSpPr>
        <a:xfrm>
          <a:off x="0" y="0"/>
          <a:ext cx="0" cy="0"/>
          <a:chOff x="0" y="0"/>
          <a:chExt cx="0" cy="0"/>
        </a:xfrm>
      </p:grpSpPr>
      <p:sp>
        <p:nvSpPr>
          <p:cNvPr id="205" name="Google Shape;205;p50"/>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50"/>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7" name="Google Shape;207;p50"/>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8" name="Google Shape;208;p5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11" name="Shape 211"/>
        <p:cNvGrpSpPr/>
        <p:nvPr/>
      </p:nvGrpSpPr>
      <p:grpSpPr>
        <a:xfrm>
          <a:off x="0" y="0"/>
          <a:ext cx="0" cy="0"/>
          <a:chOff x="0" y="0"/>
          <a:chExt cx="0" cy="0"/>
        </a:xfrm>
      </p:grpSpPr>
      <p:sp>
        <p:nvSpPr>
          <p:cNvPr id="212" name="Google Shape;212;p51"/>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51"/>
          <p:cNvSpPr/>
          <p:nvPr>
            <p:ph idx="2" type="pic"/>
          </p:nvPr>
        </p:nvSpPr>
        <p:spPr>
          <a:xfrm>
            <a:off x="3887788" y="741363"/>
            <a:ext cx="4629150" cy="3654425"/>
          </a:xfrm>
          <a:prstGeom prst="rect">
            <a:avLst/>
          </a:prstGeom>
          <a:noFill/>
          <a:ln>
            <a:noFill/>
          </a:ln>
        </p:spPr>
      </p:sp>
      <p:sp>
        <p:nvSpPr>
          <p:cNvPr id="214" name="Google Shape;214;p51"/>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p5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18" name="Shape 218"/>
        <p:cNvGrpSpPr/>
        <p:nvPr/>
      </p:nvGrpSpPr>
      <p:grpSpPr>
        <a:xfrm>
          <a:off x="0" y="0"/>
          <a:ext cx="0" cy="0"/>
          <a:chOff x="0" y="0"/>
          <a:chExt cx="0" cy="0"/>
        </a:xfrm>
      </p:grpSpPr>
      <p:sp>
        <p:nvSpPr>
          <p:cNvPr id="219" name="Google Shape;219;p52"/>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2"/>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4" name="Shape 224"/>
        <p:cNvGrpSpPr/>
        <p:nvPr/>
      </p:nvGrpSpPr>
      <p:grpSpPr>
        <a:xfrm>
          <a:off x="0" y="0"/>
          <a:ext cx="0" cy="0"/>
          <a:chOff x="0" y="0"/>
          <a:chExt cx="0" cy="0"/>
        </a:xfrm>
      </p:grpSpPr>
      <p:sp>
        <p:nvSpPr>
          <p:cNvPr id="225" name="Google Shape;225;p53"/>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53"/>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5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5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2lignes et contenu">
  <p:cSld name="Titre2lignes et contenu">
    <p:bg>
      <p:bgPr>
        <a:solidFill>
          <a:srgbClr val="2F9C67">
            <a:alpha val="9411"/>
          </a:srgbClr>
        </a:solidFill>
      </p:bgPr>
    </p:bg>
    <p:spTree>
      <p:nvGrpSpPr>
        <p:cNvPr id="39" name="Shape 39"/>
        <p:cNvGrpSpPr/>
        <p:nvPr/>
      </p:nvGrpSpPr>
      <p:grpSpPr>
        <a:xfrm>
          <a:off x="0" y="0"/>
          <a:ext cx="0" cy="0"/>
          <a:chOff x="0" y="0"/>
          <a:chExt cx="0" cy="0"/>
        </a:xfrm>
      </p:grpSpPr>
      <p:sp>
        <p:nvSpPr>
          <p:cNvPr id="40" name="Google Shape;40;p28"/>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45" name="Google Shape;45;p28"/>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46" name="Google Shape;46;p28"/>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8"/>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 name="Google Shape;48;p28"/>
          <p:cNvCxnSpPr/>
          <p:nvPr/>
        </p:nvCxnSpPr>
        <p:spPr>
          <a:xfrm>
            <a:off x="648261" y="1132339"/>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extLst>
    <p:ext uri="{DCECCB84-F9BA-43D5-87BE-67443E8EF086}">
      <p15:sldGuideLst>
        <p15:guide id="1" orient="horz" pos="486">
          <p15:clr>
            <a:srgbClr val="FBAE40"/>
          </p15:clr>
        </p15:guide>
        <p15:guide id="2" orient="horz" pos="55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estion_Green_v2">
  <p:cSld name="1_Question_Green_v2">
    <p:bg>
      <p:bgPr>
        <a:solidFill>
          <a:srgbClr val="2F9C67">
            <a:alpha val="9411"/>
          </a:srgbClr>
        </a:solidFill>
      </p:bgPr>
    </p:bg>
    <p:spTree>
      <p:nvGrpSpPr>
        <p:cNvPr id="49" name="Shape 49"/>
        <p:cNvGrpSpPr/>
        <p:nvPr/>
      </p:nvGrpSpPr>
      <p:grpSpPr>
        <a:xfrm>
          <a:off x="0" y="0"/>
          <a:ext cx="0" cy="0"/>
          <a:chOff x="0" y="0"/>
          <a:chExt cx="0" cy="0"/>
        </a:xfrm>
      </p:grpSpPr>
      <p:sp>
        <p:nvSpPr>
          <p:cNvPr id="50" name="Google Shape;50;p2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54" name="Google Shape;54;p29"/>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55" name="Google Shape;55;p29"/>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29"/>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29"/>
          <p:cNvSpPr/>
          <p:nvPr/>
        </p:nvSpPr>
        <p:spPr>
          <a:xfrm>
            <a:off x="7103356" y="367818"/>
            <a:ext cx="1584176" cy="1584176"/>
          </a:xfrm>
          <a:prstGeom prst="ellipse">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 name="Google Shape;58;p29"/>
          <p:cNvPicPr preferRelativeResize="0"/>
          <p:nvPr/>
        </p:nvPicPr>
        <p:blipFill rotWithShape="1">
          <a:blip r:embed="rId3">
            <a:alphaModFix/>
          </a:blip>
          <a:srcRect b="0" l="0" r="0" t="0"/>
          <a:stretch/>
        </p:blipFill>
        <p:spPr>
          <a:xfrm>
            <a:off x="7522653" y="643071"/>
            <a:ext cx="716698" cy="1056186"/>
          </a:xfrm>
          <a:prstGeom prst="rect">
            <a:avLst/>
          </a:prstGeom>
          <a:noFill/>
          <a:ln>
            <a:noFill/>
          </a:ln>
        </p:spPr>
      </p:pic>
      <p:sp>
        <p:nvSpPr>
          <p:cNvPr id="59" name="Google Shape;59;p29"/>
          <p:cNvSpPr txBox="1"/>
          <p:nvPr>
            <p:ph type="title"/>
          </p:nvPr>
        </p:nvSpPr>
        <p:spPr>
          <a:xfrm>
            <a:off x="628650" y="537796"/>
            <a:ext cx="7886700" cy="308366"/>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0" name="Google Shape;60;p29"/>
          <p:cNvCxnSpPr/>
          <p:nvPr/>
        </p:nvCxnSpPr>
        <p:spPr>
          <a:xfrm>
            <a:off x="648261" y="1132339"/>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9411"/>
          </a:srgbClr>
        </a:solidFill>
      </p:bgPr>
    </p:bg>
    <p:spTree>
      <p:nvGrpSpPr>
        <p:cNvPr id="61" name="Shape 61"/>
        <p:cNvGrpSpPr/>
        <p:nvPr/>
      </p:nvGrpSpPr>
      <p:grpSpPr>
        <a:xfrm>
          <a:off x="0" y="0"/>
          <a:ext cx="0" cy="0"/>
          <a:chOff x="0" y="0"/>
          <a:chExt cx="0" cy="0"/>
        </a:xfrm>
      </p:grpSpPr>
      <p:sp>
        <p:nvSpPr>
          <p:cNvPr id="62" name="Google Shape;62;p3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67" name="Google Shape;67;p30"/>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68" name="Google Shape;68;p30"/>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30"/>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0" name="Google Shape;70;p30"/>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
        <p:nvSpPr>
          <p:cNvPr id="71" name="Google Shape;71;p30"/>
          <p:cNvSpPr/>
          <p:nvPr/>
        </p:nvSpPr>
        <p:spPr>
          <a:xfrm>
            <a:off x="7103356" y="367818"/>
            <a:ext cx="1584176" cy="1584176"/>
          </a:xfrm>
          <a:prstGeom prst="ellipse">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2" name="Google Shape;72;p30"/>
          <p:cNvPicPr preferRelativeResize="0"/>
          <p:nvPr/>
        </p:nvPicPr>
        <p:blipFill rotWithShape="1">
          <a:blip r:embed="rId3">
            <a:alphaModFix/>
          </a:blip>
          <a:srcRect b="0" l="0" r="0" t="0"/>
          <a:stretch/>
        </p:blipFill>
        <p:spPr>
          <a:xfrm>
            <a:off x="7522653" y="643071"/>
            <a:ext cx="716698" cy="10561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m_Green">
  <p:cSld name="1_Num_Green">
    <p:bg>
      <p:bgPr>
        <a:solidFill>
          <a:srgbClr val="2F9C67">
            <a:alpha val="9411"/>
          </a:srgbClr>
        </a:solidFill>
      </p:bgPr>
    </p:bg>
    <p:spTree>
      <p:nvGrpSpPr>
        <p:cNvPr id="73" name="Shape 73"/>
        <p:cNvGrpSpPr/>
        <p:nvPr/>
      </p:nvGrpSpPr>
      <p:grpSpPr>
        <a:xfrm>
          <a:off x="0" y="0"/>
          <a:ext cx="0" cy="0"/>
          <a:chOff x="0" y="0"/>
          <a:chExt cx="0" cy="0"/>
        </a:xfrm>
      </p:grpSpPr>
      <p:sp>
        <p:nvSpPr>
          <p:cNvPr id="74" name="Google Shape;74;p3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 type="body"/>
          </p:nvPr>
        </p:nvSpPr>
        <p:spPr>
          <a:xfrm>
            <a:off x="628650" y="1168497"/>
            <a:ext cx="7886700" cy="593396"/>
          </a:xfrm>
          <a:prstGeom prst="rect">
            <a:avLst/>
          </a:prstGeom>
          <a:noFill/>
          <a:ln>
            <a:noFill/>
          </a:ln>
        </p:spPr>
        <p:txBody>
          <a:bodyPr anchorCtr="0" anchor="t" bIns="45700" lIns="91425" spcFirstLastPara="1" rIns="91425" wrap="square" tIns="45700">
            <a:normAutofit/>
          </a:bodyPr>
          <a:lstStyle>
            <a:lvl1pPr indent="-228600" lvl="0" marL="457200" marR="0" algn="l">
              <a:lnSpc>
                <a:spcPct val="128333"/>
              </a:lnSpc>
              <a:spcBef>
                <a:spcPts val="750"/>
              </a:spcBef>
              <a:spcAft>
                <a:spcPts val="0"/>
              </a:spcAft>
              <a:buClr>
                <a:srgbClr val="204669"/>
              </a:buClr>
              <a:buSzPts val="1200"/>
              <a:buFont typeface="Arial"/>
              <a:buNone/>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 name="Google Shape;76;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79" name="Google Shape;79;p31"/>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80" name="Google Shape;80;p31"/>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31"/>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2" name="Google Shape;82;p31"/>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bg>
      <p:bgPr>
        <a:solidFill>
          <a:srgbClr val="EFF5F0">
            <a:alpha val="9411"/>
          </a:srgbClr>
        </a:solidFill>
      </p:bgPr>
    </p:bg>
    <p:spTree>
      <p:nvGrpSpPr>
        <p:cNvPr id="83" name="Shape 83"/>
        <p:cNvGrpSpPr/>
        <p:nvPr/>
      </p:nvGrpSpPr>
      <p:grpSpPr>
        <a:xfrm>
          <a:off x="0" y="0"/>
          <a:ext cx="0" cy="0"/>
          <a:chOff x="0" y="0"/>
          <a:chExt cx="0" cy="0"/>
        </a:xfrm>
      </p:grpSpPr>
      <p:sp>
        <p:nvSpPr>
          <p:cNvPr id="84" name="Google Shape;84;p32"/>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89" name="Google Shape;89;p32"/>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90" name="Google Shape;90;p32"/>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32"/>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2" name="Google Shape;92;p32"/>
          <p:cNvCxnSpPr/>
          <p:nvPr/>
        </p:nvCxnSpPr>
        <p:spPr>
          <a:xfrm>
            <a:off x="648261" y="1132339"/>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extLst>
    <p:ext uri="{DCECCB84-F9BA-43D5-87BE-67443E8EF086}">
      <p15:sldGuideLst>
        <p15:guide id="1" orient="horz" pos="486">
          <p15:clr>
            <a:srgbClr val="FBAE40"/>
          </p15:clr>
        </p15:guide>
        <p15:guide id="2" orient="horz" pos="5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Vide">
    <p:bg>
      <p:bgPr>
        <a:solidFill>
          <a:srgbClr val="2F9C67">
            <a:alpha val="9803"/>
          </a:srgbClr>
        </a:solidFill>
      </p:bgPr>
    </p:bg>
    <p:spTree>
      <p:nvGrpSpPr>
        <p:cNvPr id="93" name="Shape 93"/>
        <p:cNvGrpSpPr/>
        <p:nvPr/>
      </p:nvGrpSpPr>
      <p:grpSpPr>
        <a:xfrm>
          <a:off x="0" y="0"/>
          <a:ext cx="0" cy="0"/>
          <a:chOff x="0" y="0"/>
          <a:chExt cx="0" cy="0"/>
        </a:xfrm>
      </p:grpSpPr>
      <p:sp>
        <p:nvSpPr>
          <p:cNvPr id="94" name="Google Shape;94;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97" name="Google Shape;97;p33"/>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98" name="Google Shape;98;p33"/>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33"/>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00" name="Shape 100"/>
        <p:cNvGrpSpPr/>
        <p:nvPr/>
      </p:nvGrpSpPr>
      <p:grpSpPr>
        <a:xfrm>
          <a:off x="0" y="0"/>
          <a:ext cx="0" cy="0"/>
          <a:chOff x="0" y="0"/>
          <a:chExt cx="0" cy="0"/>
        </a:xfrm>
      </p:grpSpPr>
      <p:sp>
        <p:nvSpPr>
          <p:cNvPr id="101" name="Google Shape;101;p34"/>
          <p:cNvSpPr txBox="1"/>
          <p:nvPr>
            <p:ph type="ctrTitle"/>
          </p:nvPr>
        </p:nvSpPr>
        <p:spPr>
          <a:xfrm>
            <a:off x="1143000" y="841772"/>
            <a:ext cx="6858000" cy="1790700"/>
          </a:xfrm>
          <a:prstGeom prst="rect">
            <a:avLst/>
          </a:prstGeom>
          <a:noFill/>
          <a:ln>
            <a:noFill/>
          </a:ln>
        </p:spPr>
        <p:txBody>
          <a:bodyPr anchorCtr="0" anchor="b" bIns="45700" lIns="0" spcFirstLastPara="1" rIns="91425" wrap="square" tIns="45700">
            <a:spAutoFit/>
          </a:bodyPr>
          <a:lstStyle>
            <a:lvl1pPr lvl="0" algn="ctr">
              <a:lnSpc>
                <a:spcPct val="90000"/>
              </a:lnSpc>
              <a:spcBef>
                <a:spcPts val="0"/>
              </a:spcBef>
              <a:spcAft>
                <a:spcPts val="0"/>
              </a:spcAft>
              <a:buClr>
                <a:srgbClr val="2F9C67"/>
              </a:buClr>
              <a:buSzPts val="4500"/>
              <a:buFont typeface="Montserrat"/>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SzPts val="1800"/>
              <a:buNone/>
              <a:defRPr sz="1800"/>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03" name="Google Shape;103;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7.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marR="0" rtl="0" algn="l">
              <a:lnSpc>
                <a:spcPct val="90000"/>
              </a:lnSpc>
              <a:spcBef>
                <a:spcPts val="0"/>
              </a:spcBef>
              <a:spcAft>
                <a:spcPts val="0"/>
              </a:spcAft>
              <a:buClr>
                <a:srgbClr val="2F9C67"/>
              </a:buClr>
              <a:buSzPts val="1800"/>
              <a:buFont typeface="Montserrat"/>
              <a:buNone/>
              <a:defRPr b="1" i="0" sz="1800" u="none" cap="none" strike="noStrike">
                <a:solidFill>
                  <a:srgbClr val="2F9C6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375"/>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375"/>
              </a:spcBef>
              <a:spcAft>
                <a:spcPts val="0"/>
              </a:spcAft>
              <a:buClr>
                <a:srgbClr val="204669"/>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4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43"/>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4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4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4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
          <p:cNvSpPr/>
          <p:nvPr/>
        </p:nvSpPr>
        <p:spPr>
          <a:xfrm>
            <a:off x="142875" y="3429000"/>
            <a:ext cx="8277225" cy="56197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
          <p:cNvSpPr txBox="1"/>
          <p:nvPr/>
        </p:nvSpPr>
        <p:spPr>
          <a:xfrm>
            <a:off x="256252" y="3525321"/>
            <a:ext cx="7816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F9C67"/>
                </a:solidFill>
                <a:latin typeface="Open Sans ExtraBold"/>
                <a:ea typeface="Open Sans ExtraBold"/>
                <a:cs typeface="Open Sans ExtraBold"/>
                <a:sym typeface="Open Sans ExtraBold"/>
              </a:rPr>
              <a:t>Community feedback mechanism: Consolidation and analysis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2. Prioritise and refer feedback</a:t>
            </a:r>
            <a:endParaRPr/>
          </a:p>
          <a:p>
            <a:pPr indent="-171450" lvl="0" marL="171450" marR="0" rtl="0" algn="l">
              <a:lnSpc>
                <a:spcPct val="128333"/>
              </a:lnSpc>
              <a:spcBef>
                <a:spcPts val="750"/>
              </a:spcBef>
              <a:spcAft>
                <a:spcPts val="0"/>
              </a:spcAft>
              <a:buClr>
                <a:srgbClr val="204669"/>
              </a:buClr>
              <a:buSzPts val="1200"/>
              <a:buFont typeface="Arial"/>
              <a:buChar char="•"/>
            </a:pPr>
            <a:r>
              <a:rPr lang="fr-FR"/>
              <a:t>Flag any critical feedback and refer to the responsible person</a:t>
            </a:r>
            <a:endParaRPr/>
          </a:p>
          <a:p>
            <a:pPr indent="-171450" lvl="0" marL="171450" marR="0" rtl="0" algn="l">
              <a:lnSpc>
                <a:spcPct val="128333"/>
              </a:lnSpc>
              <a:spcBef>
                <a:spcPts val="750"/>
              </a:spcBef>
              <a:spcAft>
                <a:spcPts val="0"/>
              </a:spcAft>
              <a:buClr>
                <a:srgbClr val="204669"/>
              </a:buClr>
              <a:buSzPts val="1200"/>
              <a:buFont typeface="Arial"/>
              <a:buChar char="•"/>
            </a:pPr>
            <a:r>
              <a:rPr lang="fr-FR"/>
              <a:t>Note when and how referrals were made in your logbook</a:t>
            </a:r>
            <a:endParaRPr/>
          </a:p>
          <a:p>
            <a:pPr indent="-95250" lvl="0" marL="171450" marR="0" rtl="0" algn="l">
              <a:lnSpc>
                <a:spcPct val="128333"/>
              </a:lnSpc>
              <a:spcBef>
                <a:spcPts val="750"/>
              </a:spcBef>
              <a:spcAft>
                <a:spcPts val="0"/>
              </a:spcAft>
              <a:buClr>
                <a:srgbClr val="204669"/>
              </a:buClr>
              <a:buSzPts val="1200"/>
              <a:buFont typeface="Arial"/>
              <a:buNone/>
            </a:pPr>
            <a:r>
              <a:t/>
            </a:r>
            <a:endParaRPr/>
          </a:p>
          <a:p>
            <a:pPr indent="-171450" lvl="0" marL="171450" marR="0" rtl="0" algn="l">
              <a:lnSpc>
                <a:spcPct val="128333"/>
              </a:lnSpc>
              <a:spcBef>
                <a:spcPts val="750"/>
              </a:spcBef>
              <a:spcAft>
                <a:spcPts val="0"/>
              </a:spcAft>
              <a:buClr>
                <a:srgbClr val="204669"/>
              </a:buClr>
              <a:buSzPts val="1200"/>
              <a:buFont typeface="Arial"/>
              <a:buChar char="•"/>
            </a:pPr>
            <a:r>
              <a:rPr lang="fr-FR"/>
              <a:t>What could be some examples of critical community feedback data </a:t>
            </a:r>
            <a:br>
              <a:rPr lang="fr-FR"/>
            </a:br>
            <a:r>
              <a:rPr lang="fr-FR"/>
              <a:t>(feedback that needs urgent follow-up or referral)? </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
        <p:nvSpPr>
          <p:cNvPr id="328" name="Google Shape;328;p10"/>
          <p:cNvSpPr txBox="1"/>
          <p:nvPr>
            <p:ph type="title"/>
          </p:nvPr>
        </p:nvSpPr>
        <p:spPr>
          <a:xfrm>
            <a:off x="628650" y="537796"/>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br>
              <a:rPr lang="fr-F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1"/>
          <p:cNvSpPr txBox="1"/>
          <p:nvPr>
            <p:ph idx="1" type="body"/>
          </p:nvPr>
        </p:nvSpPr>
        <p:spPr>
          <a:xfrm>
            <a:off x="628650" y="1369219"/>
            <a:ext cx="5294478" cy="602882"/>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What could be some examples of critical community feedback data (feedback that needs urgent follow-up or referral)? </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
        <p:nvSpPr>
          <p:cNvPr id="335" name="Google Shape;335;p11"/>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br>
              <a:rPr lang="fr-FR"/>
            </a:br>
            <a:endParaRPr/>
          </a:p>
        </p:txBody>
      </p:sp>
      <p:grpSp>
        <p:nvGrpSpPr>
          <p:cNvPr id="336" name="Google Shape;336;p11"/>
          <p:cNvGrpSpPr/>
          <p:nvPr/>
        </p:nvGrpSpPr>
        <p:grpSpPr>
          <a:xfrm>
            <a:off x="1264127" y="2123758"/>
            <a:ext cx="1592800" cy="875816"/>
            <a:chOff x="1680384" y="2123758"/>
            <a:chExt cx="1592800" cy="875816"/>
          </a:xfrm>
        </p:grpSpPr>
        <p:sp>
          <p:nvSpPr>
            <p:cNvPr id="337" name="Google Shape;337;p11"/>
            <p:cNvSpPr txBox="1"/>
            <p:nvPr/>
          </p:nvSpPr>
          <p:spPr>
            <a:xfrm>
              <a:off x="1917509" y="2350050"/>
              <a:ext cx="1214651" cy="553998"/>
            </a:xfrm>
            <a:prstGeom prst="rect">
              <a:avLst/>
            </a:prstGeom>
            <a:noFill/>
            <a:ln>
              <a:noFill/>
            </a:ln>
          </p:spPr>
          <p:txBody>
            <a:bodyPr anchorCtr="0" anchor="t" bIns="0" lIns="0" spcFirstLastPara="1" rIns="0" wrap="square" tIns="0">
              <a:spAutoFit/>
            </a:bodyPr>
            <a:lstStyle/>
            <a:p>
              <a:pPr indent="0" lvl="0" marL="6350" marR="53975" rtl="0" algn="ctr">
                <a:spcBef>
                  <a:spcPts val="0"/>
                </a:spcBef>
                <a:spcAft>
                  <a:spcPts val="0"/>
                </a:spcAft>
                <a:buNone/>
              </a:pPr>
              <a:r>
                <a:rPr lang="fr-FR" sz="900">
                  <a:solidFill>
                    <a:srgbClr val="204669"/>
                  </a:solidFill>
                  <a:latin typeface="Montserrat Medium"/>
                  <a:ea typeface="Montserrat Medium"/>
                  <a:cs typeface="Montserrat Medium"/>
                  <a:sym typeface="Montserrat Medium"/>
                </a:rPr>
                <a:t>We heard there will be an attack </a:t>
              </a:r>
              <a:br>
                <a:rPr lang="fr-FR" sz="900">
                  <a:solidFill>
                    <a:srgbClr val="204669"/>
                  </a:solidFill>
                  <a:latin typeface="Montserrat Medium"/>
                  <a:ea typeface="Montserrat Medium"/>
                  <a:cs typeface="Montserrat Medium"/>
                  <a:sym typeface="Montserrat Medium"/>
                </a:rPr>
              </a:br>
              <a:r>
                <a:rPr lang="fr-FR" sz="900">
                  <a:solidFill>
                    <a:srgbClr val="204669"/>
                  </a:solidFill>
                  <a:latin typeface="Montserrat Medium"/>
                  <a:ea typeface="Montserrat Medium"/>
                  <a:cs typeface="Montserrat Medium"/>
                  <a:sym typeface="Montserrat Medium"/>
                </a:rPr>
                <a:t>on the hospital tomorrow.</a:t>
              </a:r>
              <a:endParaRPr sz="900">
                <a:solidFill>
                  <a:srgbClr val="204669"/>
                </a:solidFill>
                <a:latin typeface="Montserrat Medium"/>
                <a:ea typeface="Montserrat Medium"/>
                <a:cs typeface="Montserrat Medium"/>
                <a:sym typeface="Montserrat Medium"/>
              </a:endParaRPr>
            </a:p>
          </p:txBody>
        </p:sp>
        <p:sp>
          <p:nvSpPr>
            <p:cNvPr id="338" name="Google Shape;338;p11"/>
            <p:cNvSpPr txBox="1"/>
            <p:nvPr/>
          </p:nvSpPr>
          <p:spPr>
            <a:xfrm>
              <a:off x="2721275" y="2722769"/>
              <a:ext cx="551909" cy="2768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00">
                  <a:solidFill>
                    <a:srgbClr val="204669"/>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sp>
          <p:nvSpPr>
            <p:cNvPr id="339" name="Google Shape;339;p11"/>
            <p:cNvSpPr txBox="1"/>
            <p:nvPr/>
          </p:nvSpPr>
          <p:spPr>
            <a:xfrm>
              <a:off x="1680384" y="2123758"/>
              <a:ext cx="436319" cy="7087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2F9C67"/>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grpSp>
      <p:grpSp>
        <p:nvGrpSpPr>
          <p:cNvPr id="340" name="Google Shape;340;p11"/>
          <p:cNvGrpSpPr/>
          <p:nvPr/>
        </p:nvGrpSpPr>
        <p:grpSpPr>
          <a:xfrm>
            <a:off x="2990581" y="2123758"/>
            <a:ext cx="1633129" cy="708799"/>
            <a:chOff x="3263537" y="2123758"/>
            <a:chExt cx="1633129" cy="708799"/>
          </a:xfrm>
        </p:grpSpPr>
        <p:sp>
          <p:nvSpPr>
            <p:cNvPr id="341" name="Google Shape;341;p11"/>
            <p:cNvSpPr txBox="1"/>
            <p:nvPr/>
          </p:nvSpPr>
          <p:spPr>
            <a:xfrm>
              <a:off x="3457089" y="2350050"/>
              <a:ext cx="1107628" cy="284406"/>
            </a:xfrm>
            <a:prstGeom prst="rect">
              <a:avLst/>
            </a:prstGeom>
            <a:noFill/>
            <a:ln>
              <a:noFill/>
            </a:ln>
          </p:spPr>
          <p:txBody>
            <a:bodyPr anchorCtr="0" anchor="t" bIns="0" lIns="0" spcFirstLastPara="1" rIns="0" wrap="square" tIns="0">
              <a:spAutoFit/>
            </a:bodyPr>
            <a:lstStyle/>
            <a:p>
              <a:pPr indent="0" lvl="0" marL="6350" marR="53975" rtl="0" algn="ctr">
                <a:spcBef>
                  <a:spcPts val="0"/>
                </a:spcBef>
                <a:spcAft>
                  <a:spcPts val="0"/>
                </a:spcAft>
                <a:buNone/>
              </a:pPr>
              <a:r>
                <a:rPr lang="fr-FR" sz="900">
                  <a:solidFill>
                    <a:srgbClr val="204669"/>
                  </a:solidFill>
                  <a:latin typeface="Montserrat Medium"/>
                  <a:ea typeface="Montserrat Medium"/>
                  <a:cs typeface="Montserrat Medium"/>
                  <a:sym typeface="Montserrat Medium"/>
                </a:rPr>
                <a:t>The vaccine will kill us in 5 years.</a:t>
              </a:r>
              <a:endParaRPr sz="900">
                <a:solidFill>
                  <a:srgbClr val="204669"/>
                </a:solidFill>
                <a:latin typeface="Montserrat Medium"/>
                <a:ea typeface="Montserrat Medium"/>
                <a:cs typeface="Montserrat Medium"/>
                <a:sym typeface="Montserrat Medium"/>
              </a:endParaRPr>
            </a:p>
          </p:txBody>
        </p:sp>
        <p:sp>
          <p:nvSpPr>
            <p:cNvPr id="342" name="Google Shape;342;p11"/>
            <p:cNvSpPr txBox="1"/>
            <p:nvPr/>
          </p:nvSpPr>
          <p:spPr>
            <a:xfrm>
              <a:off x="3263537" y="2123758"/>
              <a:ext cx="436319" cy="7087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2F9C67"/>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sp>
          <p:nvSpPr>
            <p:cNvPr id="343" name="Google Shape;343;p11"/>
            <p:cNvSpPr txBox="1"/>
            <p:nvPr/>
          </p:nvSpPr>
          <p:spPr>
            <a:xfrm>
              <a:off x="4344757" y="2430020"/>
              <a:ext cx="551909" cy="2768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00">
                  <a:solidFill>
                    <a:srgbClr val="204669"/>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grpSp>
      <p:grpSp>
        <p:nvGrpSpPr>
          <p:cNvPr id="344" name="Google Shape;344;p11"/>
          <p:cNvGrpSpPr/>
          <p:nvPr/>
        </p:nvGrpSpPr>
        <p:grpSpPr>
          <a:xfrm>
            <a:off x="4651612" y="2123758"/>
            <a:ext cx="1339538" cy="849381"/>
            <a:chOff x="0" y="0"/>
            <a:chExt cx="1339311" cy="851498"/>
          </a:xfrm>
        </p:grpSpPr>
        <p:sp>
          <p:nvSpPr>
            <p:cNvPr id="345" name="Google Shape;345;p11"/>
            <p:cNvSpPr txBox="1"/>
            <p:nvPr/>
          </p:nvSpPr>
          <p:spPr>
            <a:xfrm>
              <a:off x="120131" y="226880"/>
              <a:ext cx="1108075" cy="563880"/>
            </a:xfrm>
            <a:prstGeom prst="rect">
              <a:avLst/>
            </a:prstGeom>
            <a:noFill/>
            <a:ln>
              <a:noFill/>
            </a:ln>
          </p:spPr>
          <p:txBody>
            <a:bodyPr anchorCtr="0" anchor="t" bIns="0" lIns="0" spcFirstLastPara="1" rIns="0" wrap="square" tIns="0">
              <a:spAutoFit/>
            </a:bodyPr>
            <a:lstStyle/>
            <a:p>
              <a:pPr indent="0" lvl="0" marL="6350" marR="53975" rtl="0" algn="ctr">
                <a:spcBef>
                  <a:spcPts val="0"/>
                </a:spcBef>
                <a:spcAft>
                  <a:spcPts val="0"/>
                </a:spcAft>
                <a:buNone/>
              </a:pPr>
              <a:r>
                <a:rPr lang="fr-FR" sz="900">
                  <a:solidFill>
                    <a:srgbClr val="204669"/>
                  </a:solidFill>
                  <a:latin typeface="Montserrat Medium"/>
                  <a:ea typeface="Montserrat Medium"/>
                  <a:cs typeface="Montserrat Medium"/>
                  <a:sym typeface="Montserrat Medium"/>
                </a:rPr>
                <a:t>Your vaccine causes abortion in pregnant women.</a:t>
              </a:r>
              <a:endParaRPr sz="900">
                <a:solidFill>
                  <a:srgbClr val="204669"/>
                </a:solidFill>
                <a:latin typeface="Montserrat Medium"/>
                <a:ea typeface="Montserrat Medium"/>
                <a:cs typeface="Montserrat Medium"/>
                <a:sym typeface="Montserrat Medium"/>
              </a:endParaRPr>
            </a:p>
          </p:txBody>
        </p:sp>
        <p:sp>
          <p:nvSpPr>
            <p:cNvPr id="346" name="Google Shape;346;p11"/>
            <p:cNvSpPr txBox="1"/>
            <p:nvPr/>
          </p:nvSpPr>
          <p:spPr>
            <a:xfrm>
              <a:off x="0" y="0"/>
              <a:ext cx="436174" cy="710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2F9C67"/>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sp>
          <p:nvSpPr>
            <p:cNvPr id="347" name="Google Shape;347;p11"/>
            <p:cNvSpPr txBox="1"/>
            <p:nvPr/>
          </p:nvSpPr>
          <p:spPr>
            <a:xfrm>
              <a:off x="787586" y="574003"/>
              <a:ext cx="551725" cy="277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00">
                  <a:solidFill>
                    <a:srgbClr val="204669"/>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grpSp>
      <p:grpSp>
        <p:nvGrpSpPr>
          <p:cNvPr id="348" name="Google Shape;348;p11"/>
          <p:cNvGrpSpPr/>
          <p:nvPr/>
        </p:nvGrpSpPr>
        <p:grpSpPr>
          <a:xfrm>
            <a:off x="6155251" y="2157047"/>
            <a:ext cx="1315184" cy="862696"/>
            <a:chOff x="-33370" y="0"/>
            <a:chExt cx="1314961" cy="864846"/>
          </a:xfrm>
        </p:grpSpPr>
        <p:sp>
          <p:nvSpPr>
            <p:cNvPr id="349" name="Google Shape;349;p11"/>
            <p:cNvSpPr txBox="1"/>
            <p:nvPr/>
          </p:nvSpPr>
          <p:spPr>
            <a:xfrm>
              <a:off x="120113" y="226562"/>
              <a:ext cx="1108075" cy="563880"/>
            </a:xfrm>
            <a:prstGeom prst="rect">
              <a:avLst/>
            </a:prstGeom>
            <a:noFill/>
            <a:ln>
              <a:noFill/>
            </a:ln>
          </p:spPr>
          <p:txBody>
            <a:bodyPr anchorCtr="0" anchor="t" bIns="0" lIns="0" spcFirstLastPara="1" rIns="0" wrap="square" tIns="0">
              <a:spAutoFit/>
            </a:bodyPr>
            <a:lstStyle/>
            <a:p>
              <a:pPr indent="0" lvl="0" marL="6350" marR="53975" rtl="0" algn="ctr">
                <a:spcBef>
                  <a:spcPts val="0"/>
                </a:spcBef>
                <a:spcAft>
                  <a:spcPts val="0"/>
                </a:spcAft>
                <a:buNone/>
              </a:pPr>
              <a:r>
                <a:rPr lang="fr-FR" sz="900">
                  <a:solidFill>
                    <a:srgbClr val="204669"/>
                  </a:solidFill>
                  <a:latin typeface="Montserrat Medium"/>
                  <a:ea typeface="Montserrat Medium"/>
                  <a:cs typeface="Montserrat Medium"/>
                  <a:sym typeface="Montserrat Medium"/>
                </a:rPr>
                <a:t>My neighbour </a:t>
              </a:r>
              <a:br>
                <a:rPr lang="fr-FR" sz="900">
                  <a:solidFill>
                    <a:srgbClr val="204669"/>
                  </a:solidFill>
                  <a:latin typeface="Montserrat Medium"/>
                  <a:ea typeface="Montserrat Medium"/>
                  <a:cs typeface="Montserrat Medium"/>
                  <a:sym typeface="Montserrat Medium"/>
                </a:rPr>
              </a:br>
              <a:r>
                <a:rPr lang="fr-FR" sz="900">
                  <a:solidFill>
                    <a:srgbClr val="204669"/>
                  </a:solidFill>
                  <a:latin typeface="Montserrat Medium"/>
                  <a:ea typeface="Montserrat Medium"/>
                  <a:cs typeface="Montserrat Medium"/>
                  <a:sym typeface="Montserrat Medium"/>
                </a:rPr>
                <a:t>got sick after attending your event.</a:t>
              </a:r>
              <a:endParaRPr sz="900">
                <a:solidFill>
                  <a:srgbClr val="204669"/>
                </a:solidFill>
                <a:latin typeface="Montserrat Medium"/>
                <a:ea typeface="Montserrat Medium"/>
                <a:cs typeface="Montserrat Medium"/>
                <a:sym typeface="Montserrat Medium"/>
              </a:endParaRPr>
            </a:p>
          </p:txBody>
        </p:sp>
        <p:sp>
          <p:nvSpPr>
            <p:cNvPr id="350" name="Google Shape;350;p11"/>
            <p:cNvSpPr txBox="1"/>
            <p:nvPr/>
          </p:nvSpPr>
          <p:spPr>
            <a:xfrm>
              <a:off x="-33370" y="0"/>
              <a:ext cx="436174" cy="710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2F9C67"/>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sp>
          <p:nvSpPr>
            <p:cNvPr id="351" name="Google Shape;351;p11"/>
            <p:cNvSpPr txBox="1"/>
            <p:nvPr/>
          </p:nvSpPr>
          <p:spPr>
            <a:xfrm>
              <a:off x="729866" y="587351"/>
              <a:ext cx="551725" cy="277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00">
                  <a:solidFill>
                    <a:srgbClr val="204669"/>
                  </a:solidFill>
                  <a:latin typeface="Montserrat"/>
                  <a:ea typeface="Montserrat"/>
                  <a:cs typeface="Montserrat"/>
                  <a:sym typeface="Montserrat"/>
                </a:rPr>
                <a:t>”</a:t>
              </a:r>
              <a:endParaRPr sz="1100">
                <a:solidFill>
                  <a:schemeClr val="dk1"/>
                </a:solidFill>
                <a:latin typeface="Open Sans Light"/>
                <a:ea typeface="Open Sans Light"/>
                <a:cs typeface="Open Sans Light"/>
                <a:sym typeface="Open Sans Ligh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2"/>
          <p:cNvSpPr txBox="1"/>
          <p:nvPr>
            <p:ph type="title"/>
          </p:nvPr>
        </p:nvSpPr>
        <p:spPr>
          <a:xfrm>
            <a:off x="628650" y="481820"/>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358" name="Google Shape;358;p12"/>
          <p:cNvSpPr txBox="1"/>
          <p:nvPr>
            <p:ph idx="1" type="body"/>
          </p:nvPr>
        </p:nvSpPr>
        <p:spPr>
          <a:xfrm>
            <a:off x="628650" y="1369219"/>
            <a:ext cx="6161111"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b="1">
              <a:solidFill>
                <a:srgbClr val="204669"/>
              </a:solidFill>
              <a:latin typeface="Montserrat"/>
              <a:ea typeface="Montserrat"/>
              <a:cs typeface="Montserrat"/>
              <a:sym typeface="Montserrat"/>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Montserrat"/>
                <a:ea typeface="Montserrat"/>
                <a:cs typeface="Montserrat"/>
                <a:sym typeface="Montserrat"/>
              </a:rPr>
              <a:t>Compile</a:t>
            </a:r>
            <a:r>
              <a:rPr lang="fr-FR"/>
              <a:t> – gather all the feedback data you want to analyse</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Identify themes </a:t>
            </a:r>
            <a:r>
              <a:rPr lang="fr-FR"/>
              <a:t>– See which topics stand out</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Disaggregate</a:t>
            </a:r>
            <a:r>
              <a:rPr lang="fr-FR"/>
              <a:t> – See if there are differences between locations, demographic groups, and feedback channels</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Identify changes </a:t>
            </a:r>
            <a:r>
              <a:rPr lang="fr-FR"/>
              <a:t>– See if the data have changed</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Triangulate</a:t>
            </a:r>
            <a:r>
              <a:rPr lang="fr-FR"/>
              <a:t> – See if other information sources confirm your findings and provide more insight</a:t>
            </a:r>
            <a:endParaRPr/>
          </a:p>
          <a:p>
            <a:pPr indent="0" lvl="0" marL="0" rtl="0" algn="l">
              <a:lnSpc>
                <a:spcPct val="128333"/>
              </a:lnSpc>
              <a:spcBef>
                <a:spcPts val="750"/>
              </a:spcBef>
              <a:spcAft>
                <a:spcPts val="0"/>
              </a:spcAft>
              <a:buSzPts val="1200"/>
              <a:buNone/>
            </a:pPr>
            <a:r>
              <a:rPr lang="fr-FR"/>
              <a:t>We use codes (key words or short phrases) to help us organise our feedback data.</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3"/>
          <p:cNvSpPr txBox="1"/>
          <p:nvPr>
            <p:ph type="title"/>
          </p:nvPr>
        </p:nvSpPr>
        <p:spPr>
          <a:xfrm>
            <a:off x="628650" y="510777"/>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br>
              <a:rPr lang="fr-FR"/>
            </a:br>
            <a:endParaRPr/>
          </a:p>
        </p:txBody>
      </p:sp>
      <p:sp>
        <p:nvSpPr>
          <p:cNvPr id="365" name="Google Shape;365;p1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b="1">
              <a:solidFill>
                <a:srgbClr val="204669"/>
              </a:solidFill>
              <a:latin typeface="Montserrat"/>
              <a:ea typeface="Montserrat"/>
              <a:cs typeface="Montserrat"/>
              <a:sym typeface="Montserrat"/>
            </a:endParaRPr>
          </a:p>
          <a:p>
            <a:pPr indent="0" lvl="0" marL="0" rtl="0" algn="l">
              <a:lnSpc>
                <a:spcPct val="128333"/>
              </a:lnSpc>
              <a:spcBef>
                <a:spcPts val="750"/>
              </a:spcBef>
              <a:spcAft>
                <a:spcPts val="0"/>
              </a:spcAft>
              <a:buSzPts val="1200"/>
              <a:buNone/>
            </a:pPr>
            <a:r>
              <a:t/>
            </a:r>
            <a:endParaRPr/>
          </a:p>
          <a:p>
            <a:pPr indent="-171450" lvl="0" marL="171450" marR="0" rtl="0" algn="l">
              <a:lnSpc>
                <a:spcPct val="128333"/>
              </a:lnSpc>
              <a:spcBef>
                <a:spcPts val="750"/>
              </a:spcBef>
              <a:spcAft>
                <a:spcPts val="0"/>
              </a:spcAft>
              <a:buClr>
                <a:srgbClr val="204669"/>
              </a:buClr>
              <a:buSzPts val="1200"/>
              <a:buFont typeface="Arial"/>
              <a:buChar char="•"/>
            </a:pPr>
            <a:r>
              <a:rPr lang="fr-FR"/>
              <a:t>What are some tools or means that you could use to code your feedback data? </a:t>
            </a:r>
            <a:endParaRPr/>
          </a:p>
          <a:p>
            <a:pPr indent="-95250" lvl="0" marL="171450" marR="0" rtl="0" algn="l">
              <a:lnSpc>
                <a:spcPct val="128333"/>
              </a:lnSpc>
              <a:spcBef>
                <a:spcPts val="750"/>
              </a:spcBef>
              <a:spcAft>
                <a:spcPts val="0"/>
              </a:spcAft>
              <a:buClr>
                <a:srgbClr val="204669"/>
              </a:buClr>
              <a:buSzPts val="1200"/>
              <a:buFont typeface="Arial"/>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rPr i="1" lang="fr-FR"/>
              <a:t>Refer to Session 4.6</a:t>
            </a:r>
            <a:endParaRPr/>
          </a:p>
          <a:p>
            <a:pPr indent="0" lvl="0" marL="0" rtl="0" algn="l">
              <a:lnSpc>
                <a:spcPct val="128333"/>
              </a:lnSpc>
              <a:spcBef>
                <a:spcPts val="750"/>
              </a:spcBef>
              <a:spcAft>
                <a:spcPts val="0"/>
              </a:spcAft>
              <a:buSzPts val="1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4"/>
          <p:cNvSpPr txBox="1"/>
          <p:nvPr>
            <p:ph type="title"/>
          </p:nvPr>
        </p:nvSpPr>
        <p:spPr>
          <a:xfrm>
            <a:off x="628650" y="453561"/>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372" name="Google Shape;372;p14"/>
          <p:cNvSpPr txBox="1"/>
          <p:nvPr>
            <p:ph idx="1" type="body"/>
          </p:nvPr>
        </p:nvSpPr>
        <p:spPr>
          <a:xfrm>
            <a:off x="628650" y="1208320"/>
            <a:ext cx="7886700" cy="3263504"/>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b="1">
              <a:latin typeface="Open Sans ExtraBold"/>
              <a:ea typeface="Open Sans ExtraBold"/>
              <a:cs typeface="Open Sans ExtraBold"/>
              <a:sym typeface="Open Sans ExtraBold"/>
            </a:endParaRPr>
          </a:p>
          <a:p>
            <a:pPr indent="0" lvl="0" marL="0" rtl="0" algn="l">
              <a:lnSpc>
                <a:spcPct val="128333"/>
              </a:lnSpc>
              <a:spcBef>
                <a:spcPts val="750"/>
              </a:spcBef>
              <a:spcAft>
                <a:spcPts val="0"/>
              </a:spcAft>
              <a:buSzPts val="1200"/>
              <a:buNone/>
            </a:pPr>
            <a:r>
              <a:rPr b="1" lang="fr-FR">
                <a:latin typeface="Open Sans ExtraBold"/>
                <a:ea typeface="Open Sans ExtraBold"/>
                <a:cs typeface="Open Sans ExtraBold"/>
                <a:sym typeface="Open Sans ExtraBold"/>
              </a:rPr>
              <a:t>Coding framworks</a:t>
            </a:r>
            <a:endParaRPr b="1">
              <a:latin typeface="Open Sans ExtraBold"/>
              <a:ea typeface="Open Sans ExtraBold"/>
              <a:cs typeface="Open Sans ExtraBold"/>
              <a:sym typeface="Open Sans ExtraBold"/>
            </a:endParaRPr>
          </a:p>
          <a:p>
            <a:pPr indent="0" lvl="0" marL="0" rtl="0" algn="l">
              <a:lnSpc>
                <a:spcPct val="128333"/>
              </a:lnSpc>
              <a:spcBef>
                <a:spcPts val="750"/>
              </a:spcBef>
              <a:spcAft>
                <a:spcPts val="0"/>
              </a:spcAft>
              <a:buSzPts val="1200"/>
              <a:buNone/>
            </a:pPr>
            <a:r>
              <a:rPr i="1" lang="fr-FR">
                <a:solidFill>
                  <a:srgbClr val="204669"/>
                </a:solidFill>
              </a:rPr>
              <a:t>A small extract from a community feedback coding framework as an example:</a:t>
            </a:r>
            <a:endParaRPr/>
          </a:p>
        </p:txBody>
      </p:sp>
      <p:grpSp>
        <p:nvGrpSpPr>
          <p:cNvPr id="373" name="Google Shape;373;p14"/>
          <p:cNvGrpSpPr/>
          <p:nvPr/>
        </p:nvGrpSpPr>
        <p:grpSpPr>
          <a:xfrm>
            <a:off x="714703" y="2175640"/>
            <a:ext cx="7049082" cy="2165132"/>
            <a:chOff x="714703" y="1902371"/>
            <a:chExt cx="7049082" cy="2165132"/>
          </a:xfrm>
        </p:grpSpPr>
        <p:grpSp>
          <p:nvGrpSpPr>
            <p:cNvPr id="374" name="Google Shape;374;p14"/>
            <p:cNvGrpSpPr/>
            <p:nvPr/>
          </p:nvGrpSpPr>
          <p:grpSpPr>
            <a:xfrm>
              <a:off x="1956620" y="1902371"/>
              <a:ext cx="5807165" cy="2165132"/>
              <a:chOff x="0" y="0"/>
              <a:chExt cx="3927475" cy="1464312"/>
            </a:xfrm>
          </p:grpSpPr>
          <p:sp>
            <p:nvSpPr>
              <p:cNvPr id="375" name="Google Shape;375;p14"/>
              <p:cNvSpPr/>
              <p:nvPr/>
            </p:nvSpPr>
            <p:spPr>
              <a:xfrm>
                <a:off x="0" y="0"/>
                <a:ext cx="3927475" cy="14643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fr-FR" sz="1100">
                    <a:solidFill>
                      <a:schemeClr val="dk1"/>
                    </a:solidFill>
                    <a:latin typeface="Open Sans Light"/>
                    <a:ea typeface="Open Sans Light"/>
                    <a:cs typeface="Open Sans Light"/>
                    <a:sym typeface="Open Sans Light"/>
                  </a:rPr>
                  <a:t> </a:t>
                </a:r>
                <a:endParaRPr sz="1100">
                  <a:solidFill>
                    <a:schemeClr val="dk1"/>
                  </a:solidFill>
                  <a:latin typeface="Open Sans Light"/>
                  <a:ea typeface="Open Sans Light"/>
                  <a:cs typeface="Open Sans Light"/>
                  <a:sym typeface="Open Sans Light"/>
                </a:endParaRPr>
              </a:p>
            </p:txBody>
          </p:sp>
          <p:cxnSp>
            <p:nvCxnSpPr>
              <p:cNvPr id="376" name="Google Shape;376;p14"/>
              <p:cNvCxnSpPr/>
              <p:nvPr/>
            </p:nvCxnSpPr>
            <p:spPr>
              <a:xfrm>
                <a:off x="1965485" y="256174"/>
                <a:ext cx="0" cy="185404"/>
              </a:xfrm>
              <a:prstGeom prst="straightConnector1">
                <a:avLst/>
              </a:prstGeom>
              <a:noFill/>
              <a:ln cap="flat" cmpd="sng" w="9525">
                <a:solidFill>
                  <a:srgbClr val="2F9C67"/>
                </a:solidFill>
                <a:prstDash val="solid"/>
                <a:miter lim="800000"/>
                <a:headEnd len="sm" w="sm" type="none"/>
                <a:tailEnd len="med" w="med" type="triangle"/>
              </a:ln>
            </p:spPr>
          </p:cxnSp>
          <p:grpSp>
            <p:nvGrpSpPr>
              <p:cNvPr id="377" name="Google Shape;377;p14"/>
              <p:cNvGrpSpPr/>
              <p:nvPr/>
            </p:nvGrpSpPr>
            <p:grpSpPr>
              <a:xfrm>
                <a:off x="0" y="0"/>
                <a:ext cx="3927475" cy="1464312"/>
                <a:chOff x="0" y="0"/>
                <a:chExt cx="3927884" cy="1464590"/>
              </a:xfrm>
            </p:grpSpPr>
            <p:sp>
              <p:nvSpPr>
                <p:cNvPr id="378" name="Google Shape;378;p14"/>
                <p:cNvSpPr/>
                <p:nvPr/>
              </p:nvSpPr>
              <p:spPr>
                <a:xfrm>
                  <a:off x="1583410" y="0"/>
                  <a:ext cx="776254" cy="263136"/>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00">
                      <a:solidFill>
                        <a:schemeClr val="dk1"/>
                      </a:solidFill>
                      <a:latin typeface="Open Sans Light"/>
                      <a:ea typeface="Open Sans Light"/>
                      <a:cs typeface="Open Sans Light"/>
                      <a:sym typeface="Open Sans Light"/>
                    </a:rPr>
                    <a:t>Questions</a:t>
                  </a:r>
                  <a:endParaRPr sz="1000">
                    <a:solidFill>
                      <a:schemeClr val="dk1"/>
                    </a:solidFill>
                    <a:latin typeface="Open Sans Light"/>
                    <a:ea typeface="Open Sans Light"/>
                    <a:cs typeface="Open Sans Light"/>
                    <a:sym typeface="Open Sans Light"/>
                  </a:endParaRPr>
                </a:p>
              </p:txBody>
            </p:sp>
            <p:sp>
              <p:nvSpPr>
                <p:cNvPr id="379" name="Google Shape;379;p14"/>
                <p:cNvSpPr/>
                <p:nvPr/>
              </p:nvSpPr>
              <p:spPr>
                <a:xfrm>
                  <a:off x="1304440" y="449451"/>
                  <a:ext cx="1335405" cy="371167"/>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00">
                      <a:solidFill>
                        <a:schemeClr val="dk1"/>
                      </a:solidFill>
                      <a:latin typeface="Open Sans Light"/>
                      <a:ea typeface="Open Sans Light"/>
                      <a:cs typeface="Open Sans Light"/>
                      <a:sym typeface="Open Sans Light"/>
                    </a:rPr>
                    <a:t>Questions about </a:t>
                  </a:r>
                  <a:br>
                    <a:rPr lang="fr-FR" sz="1000">
                      <a:solidFill>
                        <a:schemeClr val="dk1"/>
                      </a:solidFill>
                      <a:latin typeface="Open Sans Light"/>
                      <a:ea typeface="Open Sans Light"/>
                      <a:cs typeface="Open Sans Light"/>
                      <a:sym typeface="Open Sans Light"/>
                    </a:rPr>
                  </a:br>
                  <a:r>
                    <a:rPr lang="fr-FR" sz="1000">
                      <a:solidFill>
                        <a:schemeClr val="dk1"/>
                      </a:solidFill>
                      <a:latin typeface="Open Sans Light"/>
                      <a:ea typeface="Open Sans Light"/>
                      <a:cs typeface="Open Sans Light"/>
                      <a:sym typeface="Open Sans Light"/>
                    </a:rPr>
                    <a:t>response activities</a:t>
                  </a:r>
                  <a:endParaRPr sz="1000">
                    <a:solidFill>
                      <a:schemeClr val="dk1"/>
                    </a:solidFill>
                    <a:latin typeface="Open Sans Light"/>
                    <a:ea typeface="Open Sans Light"/>
                    <a:cs typeface="Open Sans Light"/>
                    <a:sym typeface="Open Sans Light"/>
                  </a:endParaRPr>
                </a:p>
              </p:txBody>
            </p:sp>
            <p:sp>
              <p:nvSpPr>
                <p:cNvPr id="380" name="Google Shape;380;p14"/>
                <p:cNvSpPr/>
                <p:nvPr/>
              </p:nvSpPr>
              <p:spPr>
                <a:xfrm>
                  <a:off x="0" y="1007390"/>
                  <a:ext cx="1236345" cy="457200"/>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00">
                      <a:solidFill>
                        <a:srgbClr val="000000"/>
                      </a:solidFill>
                      <a:latin typeface="Open Sans Light"/>
                      <a:ea typeface="Open Sans Light"/>
                      <a:cs typeface="Open Sans Light"/>
                      <a:sym typeface="Open Sans Light"/>
                    </a:rPr>
                    <a:t>Questions about </a:t>
                  </a:r>
                  <a:br>
                    <a:rPr lang="fr-FR" sz="1000">
                      <a:solidFill>
                        <a:srgbClr val="000000"/>
                      </a:solidFill>
                      <a:latin typeface="Open Sans Light"/>
                      <a:ea typeface="Open Sans Light"/>
                      <a:cs typeface="Open Sans Light"/>
                      <a:sym typeface="Open Sans Light"/>
                    </a:rPr>
                  </a:br>
                  <a:r>
                    <a:rPr lang="fr-FR" sz="1000">
                      <a:solidFill>
                        <a:srgbClr val="000000"/>
                      </a:solidFill>
                      <a:latin typeface="Open Sans Light"/>
                      <a:ea typeface="Open Sans Light"/>
                      <a:cs typeface="Open Sans Light"/>
                      <a:sym typeface="Open Sans Light"/>
                    </a:rPr>
                    <a:t>distributions</a:t>
                  </a:r>
                  <a:endParaRPr sz="1000">
                    <a:solidFill>
                      <a:schemeClr val="dk1"/>
                    </a:solidFill>
                    <a:latin typeface="Open Sans Light"/>
                    <a:ea typeface="Open Sans Light"/>
                    <a:cs typeface="Open Sans Light"/>
                    <a:sym typeface="Open Sans Light"/>
                  </a:endParaRPr>
                </a:p>
              </p:txBody>
            </p:sp>
            <p:sp>
              <p:nvSpPr>
                <p:cNvPr id="381" name="Google Shape;381;p14"/>
                <p:cNvSpPr/>
                <p:nvPr/>
              </p:nvSpPr>
              <p:spPr>
                <a:xfrm>
                  <a:off x="1353518" y="1007390"/>
                  <a:ext cx="1236345" cy="457200"/>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00">
                      <a:solidFill>
                        <a:srgbClr val="000000"/>
                      </a:solidFill>
                      <a:latin typeface="Open Sans Light"/>
                      <a:ea typeface="Open Sans Light"/>
                      <a:cs typeface="Open Sans Light"/>
                      <a:sym typeface="Open Sans Light"/>
                    </a:rPr>
                    <a:t>Questions about </a:t>
                  </a:r>
                  <a:br>
                    <a:rPr lang="fr-FR" sz="1000">
                      <a:solidFill>
                        <a:srgbClr val="000000"/>
                      </a:solidFill>
                      <a:latin typeface="Open Sans Light"/>
                      <a:ea typeface="Open Sans Light"/>
                      <a:cs typeface="Open Sans Light"/>
                      <a:sym typeface="Open Sans Light"/>
                    </a:rPr>
                  </a:br>
                  <a:r>
                    <a:rPr lang="fr-FR" sz="1000">
                      <a:solidFill>
                        <a:srgbClr val="000000"/>
                      </a:solidFill>
                      <a:latin typeface="Open Sans Light"/>
                      <a:ea typeface="Open Sans Light"/>
                      <a:cs typeface="Open Sans Light"/>
                      <a:sym typeface="Open Sans Light"/>
                    </a:rPr>
                    <a:t>selection criteria</a:t>
                  </a:r>
                  <a:endParaRPr sz="1000">
                    <a:solidFill>
                      <a:schemeClr val="dk1"/>
                    </a:solidFill>
                    <a:latin typeface="Open Sans Light"/>
                    <a:ea typeface="Open Sans Light"/>
                    <a:cs typeface="Open Sans Light"/>
                    <a:sym typeface="Open Sans Light"/>
                  </a:endParaRPr>
                </a:p>
              </p:txBody>
            </p:sp>
            <p:sp>
              <p:nvSpPr>
                <p:cNvPr id="382" name="Google Shape;382;p14"/>
                <p:cNvSpPr/>
                <p:nvPr/>
              </p:nvSpPr>
              <p:spPr>
                <a:xfrm>
                  <a:off x="2691539" y="1007390"/>
                  <a:ext cx="1236345" cy="457200"/>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00">
                      <a:solidFill>
                        <a:srgbClr val="000000"/>
                      </a:solidFill>
                      <a:latin typeface="Open Sans Light"/>
                      <a:ea typeface="Open Sans Light"/>
                      <a:cs typeface="Open Sans Light"/>
                      <a:sym typeface="Open Sans Light"/>
                    </a:rPr>
                    <a:t>Questions about how </a:t>
                  </a:r>
                  <a:br>
                    <a:rPr lang="fr-FR" sz="1000">
                      <a:solidFill>
                        <a:srgbClr val="000000"/>
                      </a:solidFill>
                      <a:latin typeface="Open Sans Light"/>
                      <a:ea typeface="Open Sans Light"/>
                      <a:cs typeface="Open Sans Light"/>
                      <a:sym typeface="Open Sans Light"/>
                    </a:rPr>
                  </a:br>
                  <a:r>
                    <a:rPr lang="fr-FR" sz="1000">
                      <a:solidFill>
                        <a:srgbClr val="000000"/>
                      </a:solidFill>
                      <a:latin typeface="Open Sans Light"/>
                      <a:ea typeface="Open Sans Light"/>
                      <a:cs typeface="Open Sans Light"/>
                      <a:sym typeface="Open Sans Light"/>
                    </a:rPr>
                    <a:t>to register for support</a:t>
                  </a:r>
                  <a:endParaRPr sz="1000">
                    <a:solidFill>
                      <a:schemeClr val="dk1"/>
                    </a:solidFill>
                    <a:latin typeface="Open Sans Light"/>
                    <a:ea typeface="Open Sans Light"/>
                    <a:cs typeface="Open Sans Light"/>
                    <a:sym typeface="Open Sans Light"/>
                  </a:endParaRPr>
                </a:p>
              </p:txBody>
            </p:sp>
            <p:cxnSp>
              <p:nvCxnSpPr>
                <p:cNvPr id="383" name="Google Shape;383;p14"/>
                <p:cNvCxnSpPr/>
                <p:nvPr/>
              </p:nvCxnSpPr>
              <p:spPr>
                <a:xfrm>
                  <a:off x="574729" y="883403"/>
                  <a:ext cx="0" cy="122439"/>
                </a:xfrm>
                <a:prstGeom prst="straightConnector1">
                  <a:avLst/>
                </a:prstGeom>
                <a:noFill/>
                <a:ln cap="flat" cmpd="sng" w="9525">
                  <a:solidFill>
                    <a:srgbClr val="2F9C67"/>
                  </a:solidFill>
                  <a:prstDash val="solid"/>
                  <a:miter lim="800000"/>
                  <a:headEnd len="sm" w="sm" type="none"/>
                  <a:tailEnd len="med" w="med" type="triangle"/>
                </a:ln>
              </p:spPr>
            </p:cxnSp>
            <p:cxnSp>
              <p:nvCxnSpPr>
                <p:cNvPr id="384" name="Google Shape;384;p14"/>
                <p:cNvCxnSpPr/>
                <p:nvPr/>
              </p:nvCxnSpPr>
              <p:spPr>
                <a:xfrm>
                  <a:off x="1966993" y="885986"/>
                  <a:ext cx="0" cy="122439"/>
                </a:xfrm>
                <a:prstGeom prst="straightConnector1">
                  <a:avLst/>
                </a:prstGeom>
                <a:noFill/>
                <a:ln cap="flat" cmpd="sng" w="9525">
                  <a:solidFill>
                    <a:srgbClr val="2F9C67"/>
                  </a:solidFill>
                  <a:prstDash val="solid"/>
                  <a:miter lim="800000"/>
                  <a:headEnd len="sm" w="sm" type="none"/>
                  <a:tailEnd len="med" w="med" type="triangle"/>
                </a:ln>
              </p:spPr>
            </p:cxnSp>
            <p:cxnSp>
              <p:nvCxnSpPr>
                <p:cNvPr id="385" name="Google Shape;385;p14"/>
                <p:cNvCxnSpPr/>
                <p:nvPr/>
              </p:nvCxnSpPr>
              <p:spPr>
                <a:xfrm>
                  <a:off x="3302430" y="885986"/>
                  <a:ext cx="0" cy="122439"/>
                </a:xfrm>
                <a:prstGeom prst="straightConnector1">
                  <a:avLst/>
                </a:prstGeom>
                <a:noFill/>
                <a:ln cap="flat" cmpd="sng" w="9525">
                  <a:solidFill>
                    <a:srgbClr val="2F9C67"/>
                  </a:solidFill>
                  <a:prstDash val="solid"/>
                  <a:miter lim="800000"/>
                  <a:headEnd len="sm" w="sm" type="none"/>
                  <a:tailEnd len="med" w="med" type="triangle"/>
                </a:ln>
              </p:spPr>
            </p:cxnSp>
            <p:cxnSp>
              <p:nvCxnSpPr>
                <p:cNvPr id="386" name="Google Shape;386;p14"/>
                <p:cNvCxnSpPr/>
                <p:nvPr/>
              </p:nvCxnSpPr>
              <p:spPr>
                <a:xfrm>
                  <a:off x="573437" y="880820"/>
                  <a:ext cx="2729553" cy="0"/>
                </a:xfrm>
                <a:prstGeom prst="straightConnector1">
                  <a:avLst/>
                </a:prstGeom>
                <a:noFill/>
                <a:ln cap="flat" cmpd="sng" w="9525">
                  <a:solidFill>
                    <a:srgbClr val="2F9C67"/>
                  </a:solidFill>
                  <a:prstDash val="solid"/>
                  <a:miter lim="800000"/>
                  <a:headEnd len="sm" w="sm" type="none"/>
                  <a:tailEnd len="sm" w="sm" type="none"/>
                </a:ln>
              </p:spPr>
            </p:cxnSp>
            <p:cxnSp>
              <p:nvCxnSpPr>
                <p:cNvPr id="387" name="Google Shape;387;p14"/>
                <p:cNvCxnSpPr/>
                <p:nvPr/>
              </p:nvCxnSpPr>
              <p:spPr>
                <a:xfrm rot="10800000">
                  <a:off x="1968285" y="821410"/>
                  <a:ext cx="0" cy="60530"/>
                </a:xfrm>
                <a:prstGeom prst="straightConnector1">
                  <a:avLst/>
                </a:prstGeom>
                <a:noFill/>
                <a:ln cap="flat" cmpd="sng" w="9525">
                  <a:solidFill>
                    <a:srgbClr val="2F9C67"/>
                  </a:solidFill>
                  <a:prstDash val="solid"/>
                  <a:miter lim="800000"/>
                  <a:headEnd len="sm" w="sm" type="none"/>
                  <a:tailEnd len="sm" w="sm" type="none"/>
                </a:ln>
              </p:spPr>
            </p:cxnSp>
          </p:grpSp>
        </p:grpSp>
        <p:sp>
          <p:nvSpPr>
            <p:cNvPr id="388" name="Google Shape;388;p14"/>
            <p:cNvSpPr txBox="1"/>
            <p:nvPr/>
          </p:nvSpPr>
          <p:spPr>
            <a:xfrm>
              <a:off x="714703" y="1954924"/>
              <a:ext cx="26773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TYPE OF FEEDBACK</a:t>
              </a:r>
              <a:r>
                <a:rPr lang="fr-FR" sz="1800">
                  <a:solidFill>
                    <a:schemeClr val="dk1"/>
                  </a:solidFill>
                  <a:latin typeface="Calibri"/>
                  <a:ea typeface="Calibri"/>
                  <a:cs typeface="Calibri"/>
                  <a:sym typeface="Calibri"/>
                </a:rPr>
                <a:t> </a:t>
              </a:r>
              <a:endParaRPr/>
            </a:p>
          </p:txBody>
        </p:sp>
        <p:sp>
          <p:nvSpPr>
            <p:cNvPr id="389" name="Google Shape;389;p14"/>
            <p:cNvSpPr txBox="1"/>
            <p:nvPr/>
          </p:nvSpPr>
          <p:spPr>
            <a:xfrm>
              <a:off x="714703" y="2669628"/>
              <a:ext cx="15808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CATEGORY</a:t>
              </a:r>
              <a:r>
                <a:rPr lang="fr-FR" sz="1800">
                  <a:solidFill>
                    <a:schemeClr val="dk1"/>
                  </a:solidFill>
                  <a:latin typeface="Calibri"/>
                  <a:ea typeface="Calibri"/>
                  <a:cs typeface="Calibri"/>
                  <a:sym typeface="Calibri"/>
                </a:rPr>
                <a:t> </a:t>
              </a:r>
              <a:endParaRPr/>
            </a:p>
          </p:txBody>
        </p:sp>
        <p:sp>
          <p:nvSpPr>
            <p:cNvPr id="390" name="Google Shape;390;p14"/>
            <p:cNvSpPr txBox="1"/>
            <p:nvPr/>
          </p:nvSpPr>
          <p:spPr>
            <a:xfrm>
              <a:off x="714703" y="3563007"/>
              <a:ext cx="9492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CODE</a:t>
              </a:r>
              <a:r>
                <a:rPr lang="fr-FR" sz="1800">
                  <a:solidFill>
                    <a:schemeClr val="dk1"/>
                  </a:solidFill>
                  <a:latin typeface="Calibri"/>
                  <a:ea typeface="Calibri"/>
                  <a:cs typeface="Calibri"/>
                  <a:sym typeface="Calibri"/>
                </a:rPr>
                <a:t>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5"/>
          <p:cNvSpPr txBox="1"/>
          <p:nvPr>
            <p:ph type="title"/>
          </p:nvPr>
        </p:nvSpPr>
        <p:spPr>
          <a:xfrm>
            <a:off x="618710" y="4746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397" name="Google Shape;397;p15"/>
          <p:cNvSpPr txBox="1"/>
          <p:nvPr>
            <p:ph idx="1" type="body"/>
          </p:nvPr>
        </p:nvSpPr>
        <p:spPr>
          <a:xfrm>
            <a:off x="618710" y="1144109"/>
            <a:ext cx="7886700" cy="3263504"/>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b="1">
              <a:latin typeface="Open Sans ExtraBold"/>
              <a:ea typeface="Open Sans ExtraBold"/>
              <a:cs typeface="Open Sans ExtraBold"/>
              <a:sym typeface="Open Sans ExtraBold"/>
            </a:endParaRPr>
          </a:p>
          <a:p>
            <a:pPr indent="0" lvl="0" marL="0" rtl="0" algn="l">
              <a:lnSpc>
                <a:spcPct val="128333"/>
              </a:lnSpc>
              <a:spcBef>
                <a:spcPts val="750"/>
              </a:spcBef>
              <a:spcAft>
                <a:spcPts val="0"/>
              </a:spcAft>
              <a:buSzPts val="1200"/>
              <a:buNone/>
            </a:pPr>
            <a:r>
              <a:rPr b="1" lang="fr-FR">
                <a:latin typeface="Open Sans ExtraBold"/>
                <a:ea typeface="Open Sans ExtraBold"/>
                <a:cs typeface="Open Sans ExtraBold"/>
                <a:sym typeface="Open Sans ExtraBold"/>
              </a:rPr>
              <a:t>Codebooks</a:t>
            </a:r>
            <a:endParaRPr b="1">
              <a:latin typeface="Open Sans ExtraBold"/>
              <a:ea typeface="Open Sans ExtraBold"/>
              <a:cs typeface="Open Sans ExtraBold"/>
              <a:sym typeface="Open Sans ExtraBold"/>
            </a:endParaRPr>
          </a:p>
          <a:p>
            <a:pPr indent="0" lvl="0" marL="0" rtl="0" algn="l">
              <a:lnSpc>
                <a:spcPct val="128333"/>
              </a:lnSpc>
              <a:spcBef>
                <a:spcPts val="750"/>
              </a:spcBef>
              <a:spcAft>
                <a:spcPts val="0"/>
              </a:spcAft>
              <a:buSzPts val="1200"/>
              <a:buNone/>
            </a:pPr>
            <a:r>
              <a:rPr i="1" lang="fr-FR">
                <a:solidFill>
                  <a:srgbClr val="204669"/>
                </a:solidFill>
              </a:rPr>
              <a:t>A codebook for community feedback data can be structured like the following:</a:t>
            </a:r>
            <a:endParaRPr/>
          </a:p>
        </p:txBody>
      </p:sp>
      <p:graphicFrame>
        <p:nvGraphicFramePr>
          <p:cNvPr id="398" name="Google Shape;398;p15"/>
          <p:cNvGraphicFramePr/>
          <p:nvPr/>
        </p:nvGraphicFramePr>
        <p:xfrm>
          <a:off x="854765" y="2079147"/>
          <a:ext cx="3000000" cy="3000000"/>
        </p:xfrm>
        <a:graphic>
          <a:graphicData uri="http://schemas.openxmlformats.org/drawingml/2006/table">
            <a:tbl>
              <a:tblPr>
                <a:noFill/>
                <a:tableStyleId>{69B76342-AE03-462F-B5EE-2EC08ED43AC8}</a:tableStyleId>
              </a:tblPr>
              <a:tblGrid>
                <a:gridCol w="1429375"/>
                <a:gridCol w="1523825"/>
                <a:gridCol w="1523050"/>
                <a:gridCol w="1523825"/>
                <a:gridCol w="1414525"/>
              </a:tblGrid>
              <a:tr h="501125">
                <a:tc>
                  <a:txBody>
                    <a:bodyPr/>
                    <a:lstStyle/>
                    <a:p>
                      <a:pPr indent="0" lvl="0" marL="0" marR="0" rtl="0" algn="l">
                        <a:spcBef>
                          <a:spcPts val="0"/>
                        </a:spcBef>
                        <a:spcAft>
                          <a:spcPts val="0"/>
                        </a:spcAft>
                        <a:buNone/>
                      </a:pPr>
                      <a:r>
                        <a:rPr b="1" lang="fr-FR" sz="1050" u="none" cap="none" strike="noStrike">
                          <a:solidFill>
                            <a:srgbClr val="FFFFFF"/>
                          </a:solidFill>
                          <a:latin typeface="Montserrat SemiBold"/>
                          <a:ea typeface="Montserrat SemiBold"/>
                          <a:cs typeface="Montserrat SemiBold"/>
                          <a:sym typeface="Montserrat SemiBold"/>
                        </a:rPr>
                        <a:t>Code</a:t>
                      </a:r>
                      <a:endParaRPr b="1" sz="1100">
                        <a:solidFill>
                          <a:srgbClr val="FFFFFF"/>
                        </a:solidFill>
                        <a:latin typeface="Montserrat SemiBold"/>
                        <a:ea typeface="Montserrat SemiBold"/>
                        <a:cs typeface="Montserrat SemiBold"/>
                        <a:sym typeface="Montserrat SemiBold"/>
                      </a:endParaRPr>
                    </a:p>
                  </a:txBody>
                  <a:tcPr marT="0" marB="0" marR="73025" marL="73025" anchor="ctr">
                    <a:lnL cap="flat" cmpd="sng" w="9525">
                      <a:solidFill>
                        <a:srgbClr val="2F9C6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c>
                  <a:txBody>
                    <a:bodyPr/>
                    <a:lstStyle/>
                    <a:p>
                      <a:pPr indent="0" lvl="0" marL="0" marR="0" rtl="0" algn="l">
                        <a:spcBef>
                          <a:spcPts val="0"/>
                        </a:spcBef>
                        <a:spcAft>
                          <a:spcPts val="0"/>
                        </a:spcAft>
                        <a:buNone/>
                      </a:pPr>
                      <a:r>
                        <a:rPr b="1" lang="fr-FR" sz="1050">
                          <a:solidFill>
                            <a:srgbClr val="FFFFFF"/>
                          </a:solidFill>
                          <a:latin typeface="Montserrat SemiBold"/>
                          <a:ea typeface="Montserrat SemiBold"/>
                          <a:cs typeface="Montserrat SemiBold"/>
                          <a:sym typeface="Montserrat SemiBold"/>
                        </a:rPr>
                        <a:t>Description (inclusion and exclusion criteria)</a:t>
                      </a:r>
                      <a:endParaRPr b="1" sz="1100">
                        <a:solidFill>
                          <a:srgbClr val="FFFFFF"/>
                        </a:solidFill>
                        <a:latin typeface="Montserrat SemiBold"/>
                        <a:ea typeface="Montserrat SemiBold"/>
                        <a:cs typeface="Montserrat SemiBold"/>
                        <a:sym typeface="Montserrat SemiBold"/>
                      </a:endParaRPr>
                    </a:p>
                  </a:txBody>
                  <a:tcPr marT="0" marB="0" marR="73025" marL="730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c>
                  <a:txBody>
                    <a:bodyPr/>
                    <a:lstStyle/>
                    <a:p>
                      <a:pPr indent="0" lvl="0" marL="0" marR="0" rtl="0" algn="l">
                        <a:spcBef>
                          <a:spcPts val="0"/>
                        </a:spcBef>
                        <a:spcAft>
                          <a:spcPts val="0"/>
                        </a:spcAft>
                        <a:buNone/>
                      </a:pPr>
                      <a:r>
                        <a:rPr b="1" lang="fr-FR" sz="1050">
                          <a:solidFill>
                            <a:srgbClr val="FFFFFF"/>
                          </a:solidFill>
                          <a:latin typeface="Montserrat SemiBold"/>
                          <a:ea typeface="Montserrat SemiBold"/>
                          <a:cs typeface="Montserrat SemiBold"/>
                          <a:sym typeface="Montserrat SemiBold"/>
                        </a:rPr>
                        <a:t>Example feedback comments</a:t>
                      </a:r>
                      <a:endParaRPr b="1" sz="1100">
                        <a:solidFill>
                          <a:srgbClr val="FFFFFF"/>
                        </a:solidFill>
                        <a:latin typeface="Montserrat SemiBold"/>
                        <a:ea typeface="Montserrat SemiBold"/>
                        <a:cs typeface="Montserrat SemiBold"/>
                        <a:sym typeface="Montserrat SemiBold"/>
                      </a:endParaRPr>
                    </a:p>
                  </a:txBody>
                  <a:tcPr marT="0" marB="0" marR="73025" marL="730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c>
                  <a:txBody>
                    <a:bodyPr/>
                    <a:lstStyle/>
                    <a:p>
                      <a:pPr indent="0" lvl="0" marL="0" marR="0" rtl="0" algn="l">
                        <a:spcBef>
                          <a:spcPts val="0"/>
                        </a:spcBef>
                        <a:spcAft>
                          <a:spcPts val="0"/>
                        </a:spcAft>
                        <a:buNone/>
                      </a:pPr>
                      <a:r>
                        <a:rPr b="1" lang="fr-FR" sz="1050">
                          <a:solidFill>
                            <a:srgbClr val="FFFFFF"/>
                          </a:solidFill>
                          <a:latin typeface="Montserrat SemiBold"/>
                          <a:ea typeface="Montserrat SemiBold"/>
                          <a:cs typeface="Montserrat SemiBold"/>
                          <a:sym typeface="Montserrat SemiBold"/>
                        </a:rPr>
                        <a:t>Last changed</a:t>
                      </a:r>
                      <a:endParaRPr b="1" sz="1100">
                        <a:solidFill>
                          <a:srgbClr val="FFFFFF"/>
                        </a:solidFill>
                        <a:latin typeface="Montserrat SemiBold"/>
                        <a:ea typeface="Montserrat SemiBold"/>
                        <a:cs typeface="Montserrat SemiBold"/>
                        <a:sym typeface="Montserrat SemiBold"/>
                      </a:endParaRPr>
                    </a:p>
                  </a:txBody>
                  <a:tcPr marT="0" marB="0" marR="73025" marL="730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c>
                  <a:txBody>
                    <a:bodyPr/>
                    <a:lstStyle/>
                    <a:p>
                      <a:pPr indent="0" lvl="0" marL="0" marR="0" rtl="0" algn="l">
                        <a:spcBef>
                          <a:spcPts val="0"/>
                        </a:spcBef>
                        <a:spcAft>
                          <a:spcPts val="0"/>
                        </a:spcAft>
                        <a:buNone/>
                      </a:pPr>
                      <a:r>
                        <a:rPr b="1" lang="fr-FR" sz="1050">
                          <a:solidFill>
                            <a:srgbClr val="FFFFFF"/>
                          </a:solidFill>
                          <a:latin typeface="Montserrat SemiBold"/>
                          <a:ea typeface="Montserrat SemiBold"/>
                          <a:cs typeface="Montserrat SemiBold"/>
                          <a:sym typeface="Montserrat SemiBold"/>
                        </a:rPr>
                        <a:t>Comments</a:t>
                      </a:r>
                      <a:endParaRPr b="1" sz="1100">
                        <a:solidFill>
                          <a:srgbClr val="FFFFFF"/>
                        </a:solidFill>
                        <a:latin typeface="Montserrat SemiBold"/>
                        <a:ea typeface="Montserrat SemiBold"/>
                        <a:cs typeface="Montserrat SemiBold"/>
                        <a:sym typeface="Montserrat SemiBold"/>
                      </a:endParaRPr>
                    </a:p>
                  </a:txBody>
                  <a:tcPr marT="0" marB="0" marR="73025" marL="73025" anchor="ctr">
                    <a:lnL cap="flat" cmpd="sng" w="9525">
                      <a:solidFill>
                        <a:schemeClr val="lt1"/>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r>
              <a:tr h="2025425">
                <a:tc>
                  <a:txBody>
                    <a:bodyPr/>
                    <a:lstStyle/>
                    <a:p>
                      <a:pPr indent="0" lvl="0" marL="0" marR="0" rtl="0" algn="l">
                        <a:spcBef>
                          <a:spcPts val="0"/>
                        </a:spcBef>
                        <a:spcAft>
                          <a:spcPts val="0"/>
                        </a:spcAft>
                        <a:buNone/>
                      </a:pPr>
                      <a:r>
                        <a:t/>
                      </a:r>
                      <a:endParaRPr sz="1050">
                        <a:solidFill>
                          <a:srgbClr val="2F9C67"/>
                        </a:solidFill>
                        <a:latin typeface="Open Sans Light"/>
                        <a:ea typeface="Open Sans Light"/>
                        <a:cs typeface="Open Sans Light"/>
                        <a:sym typeface="Open Sans Light"/>
                      </a:endParaRPr>
                    </a:p>
                    <a:p>
                      <a:pPr indent="0" lvl="0" marL="0" marR="0" rtl="0" algn="l">
                        <a:spcBef>
                          <a:spcPts val="0"/>
                        </a:spcBef>
                        <a:spcAft>
                          <a:spcPts val="0"/>
                        </a:spcAft>
                        <a:buNone/>
                      </a:pPr>
                      <a:r>
                        <a:rPr lang="fr-FR" sz="1050">
                          <a:solidFill>
                            <a:srgbClr val="2F9C67"/>
                          </a:solidFill>
                          <a:latin typeface="Open Sans Light"/>
                          <a:ea typeface="Open Sans Light"/>
                          <a:cs typeface="Open Sans Light"/>
                          <a:sym typeface="Open Sans Light"/>
                        </a:rPr>
                        <a:t>Questions about distributions</a:t>
                      </a:r>
                      <a:endParaRPr sz="1100">
                        <a:latin typeface="Open Sans Light"/>
                        <a:ea typeface="Open Sans Light"/>
                        <a:cs typeface="Open Sans Light"/>
                        <a:sym typeface="Open Sans Light"/>
                      </a:endParaRPr>
                    </a:p>
                  </a:txBody>
                  <a:tcPr marT="0" marB="0" marR="73025" marL="7302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t/>
                      </a:r>
                      <a:endParaRPr sz="1050">
                        <a:solidFill>
                          <a:srgbClr val="2F9C67"/>
                        </a:solidFill>
                        <a:latin typeface="Open Sans Light"/>
                        <a:ea typeface="Open Sans Light"/>
                        <a:cs typeface="Open Sans Light"/>
                        <a:sym typeface="Open Sans Light"/>
                      </a:endParaRPr>
                    </a:p>
                    <a:p>
                      <a:pPr indent="0" lvl="0" marL="0" marR="0" rtl="0" algn="l">
                        <a:spcBef>
                          <a:spcPts val="0"/>
                        </a:spcBef>
                        <a:spcAft>
                          <a:spcPts val="0"/>
                        </a:spcAft>
                        <a:buNone/>
                      </a:pPr>
                      <a:r>
                        <a:rPr lang="fr-FR" sz="1050">
                          <a:solidFill>
                            <a:srgbClr val="2F9C67"/>
                          </a:solidFill>
                          <a:latin typeface="Open Sans Light"/>
                          <a:ea typeface="Open Sans Light"/>
                          <a:cs typeface="Open Sans Light"/>
                          <a:sym typeface="Open Sans Light"/>
                        </a:rPr>
                        <a:t>Any question relating to distributions, e.g., the time or location of the distribution</a:t>
                      </a:r>
                      <a:endParaRPr sz="1100">
                        <a:latin typeface="Open Sans Light"/>
                        <a:ea typeface="Open Sans Light"/>
                        <a:cs typeface="Open Sans Light"/>
                        <a:sym typeface="Open Sans Light"/>
                      </a:endParaRPr>
                    </a:p>
                  </a:txBody>
                  <a:tcPr marT="0" marB="0" marR="73025" marL="7302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95250" lvl="0" marL="165100" marR="0" rtl="0" algn="l">
                        <a:spcBef>
                          <a:spcPts val="0"/>
                        </a:spcBef>
                        <a:spcAft>
                          <a:spcPts val="0"/>
                        </a:spcAft>
                        <a:buClr>
                          <a:schemeClr val="dk1"/>
                        </a:buClr>
                        <a:buSzPts val="1100"/>
                        <a:buFont typeface="Noto Sans Symbols"/>
                        <a:buNone/>
                      </a:pPr>
                      <a:r>
                        <a:t/>
                      </a:r>
                      <a:endParaRPr sz="1100">
                        <a:solidFill>
                          <a:srgbClr val="2F9C67"/>
                        </a:solidFill>
                        <a:latin typeface="Open Sans Light"/>
                        <a:ea typeface="Open Sans Light"/>
                        <a:cs typeface="Open Sans Light"/>
                        <a:sym typeface="Open Sans Light"/>
                      </a:endParaRPr>
                    </a:p>
                    <a:p>
                      <a:pPr indent="-165100" lvl="0" marL="165100" marR="0" rtl="0" algn="l">
                        <a:spcBef>
                          <a:spcPts val="0"/>
                        </a:spcBef>
                        <a:spcAft>
                          <a:spcPts val="0"/>
                        </a:spcAft>
                        <a:buClr>
                          <a:srgbClr val="2F9C67"/>
                        </a:buClr>
                        <a:buSzPts val="1100"/>
                        <a:buFont typeface="Noto Sans Symbols"/>
                        <a:buChar char="∙"/>
                      </a:pPr>
                      <a:r>
                        <a:rPr lang="fr-FR" sz="1100">
                          <a:solidFill>
                            <a:srgbClr val="2F9C67"/>
                          </a:solidFill>
                          <a:latin typeface="Open Sans Light"/>
                          <a:ea typeface="Open Sans Light"/>
                          <a:cs typeface="Open Sans Light"/>
                          <a:sym typeface="Open Sans Light"/>
                        </a:rPr>
                        <a:t>When will </a:t>
                      </a:r>
                      <a:r>
                        <a:rPr lang="fr-FR" sz="1050">
                          <a:solidFill>
                            <a:srgbClr val="2F9C67"/>
                          </a:solidFill>
                          <a:latin typeface="Open Sans Light"/>
                          <a:ea typeface="Open Sans Light"/>
                          <a:cs typeface="Open Sans Light"/>
                          <a:sym typeface="Open Sans Light"/>
                        </a:rPr>
                        <a:t>the next distribution take place?</a:t>
                      </a:r>
                      <a:endParaRPr sz="1100">
                        <a:latin typeface="Open Sans Light"/>
                        <a:ea typeface="Open Sans Light"/>
                        <a:cs typeface="Open Sans Light"/>
                        <a:sym typeface="Open Sans Light"/>
                      </a:endParaRPr>
                    </a:p>
                    <a:p>
                      <a:pPr indent="-165100" lvl="0" marL="165100" marR="0" rtl="0" algn="l">
                        <a:spcBef>
                          <a:spcPts val="0"/>
                        </a:spcBef>
                        <a:spcAft>
                          <a:spcPts val="0"/>
                        </a:spcAft>
                        <a:buClr>
                          <a:srgbClr val="2F9C67"/>
                        </a:buClr>
                        <a:buSzPts val="1050"/>
                        <a:buFont typeface="Noto Sans Symbols"/>
                        <a:buChar char="∙"/>
                      </a:pPr>
                      <a:r>
                        <a:rPr lang="fr-FR" sz="1050">
                          <a:solidFill>
                            <a:srgbClr val="2F9C67"/>
                          </a:solidFill>
                          <a:latin typeface="Open Sans Light"/>
                          <a:ea typeface="Open Sans Light"/>
                          <a:cs typeface="Open Sans Light"/>
                          <a:sym typeface="Open Sans Light"/>
                        </a:rPr>
                        <a:t>How will we be informed about the timing of the next distribution?</a:t>
                      </a:r>
                      <a:endParaRPr sz="1100">
                        <a:latin typeface="Open Sans Light"/>
                        <a:ea typeface="Open Sans Light"/>
                        <a:cs typeface="Open Sans Light"/>
                        <a:sym typeface="Open Sans Light"/>
                      </a:endParaRPr>
                    </a:p>
                    <a:p>
                      <a:pPr indent="-165100" lvl="0" marL="165100" marR="0" rtl="0" algn="l">
                        <a:spcBef>
                          <a:spcPts val="0"/>
                        </a:spcBef>
                        <a:spcAft>
                          <a:spcPts val="0"/>
                        </a:spcAft>
                        <a:buClr>
                          <a:srgbClr val="2F9C67"/>
                        </a:buClr>
                        <a:buSzPts val="1050"/>
                        <a:buFont typeface="Noto Sans Symbols"/>
                        <a:buChar char="∙"/>
                      </a:pPr>
                      <a:r>
                        <a:rPr lang="fr-FR" sz="1050">
                          <a:solidFill>
                            <a:srgbClr val="2F9C67"/>
                          </a:solidFill>
                          <a:latin typeface="Open Sans Light"/>
                          <a:ea typeface="Open Sans Light"/>
                          <a:cs typeface="Open Sans Light"/>
                          <a:sym typeface="Open Sans Light"/>
                        </a:rPr>
                        <a:t>Is the next distribution happening at the same site?</a:t>
                      </a:r>
                      <a:endParaRPr sz="1100">
                        <a:latin typeface="Open Sans Light"/>
                        <a:ea typeface="Open Sans Light"/>
                        <a:cs typeface="Open Sans Light"/>
                        <a:sym typeface="Open Sans Light"/>
                      </a:endParaRPr>
                    </a:p>
                  </a:txBody>
                  <a:tcPr marT="0" marB="0" marR="73025" marL="7302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t/>
                      </a:r>
                      <a:endParaRPr sz="1050">
                        <a:solidFill>
                          <a:srgbClr val="2F9C67"/>
                        </a:solidFill>
                        <a:latin typeface="Open Sans Light"/>
                        <a:ea typeface="Open Sans Light"/>
                        <a:cs typeface="Open Sans Light"/>
                        <a:sym typeface="Open Sans Light"/>
                      </a:endParaRPr>
                    </a:p>
                    <a:p>
                      <a:pPr indent="0" lvl="0" marL="0" marR="0" rtl="0" algn="l">
                        <a:spcBef>
                          <a:spcPts val="0"/>
                        </a:spcBef>
                        <a:spcAft>
                          <a:spcPts val="0"/>
                        </a:spcAft>
                        <a:buNone/>
                      </a:pPr>
                      <a:r>
                        <a:rPr lang="fr-FR" sz="1050">
                          <a:solidFill>
                            <a:srgbClr val="2F9C67"/>
                          </a:solidFill>
                          <a:latin typeface="Open Sans Light"/>
                          <a:ea typeface="Open Sans Light"/>
                          <a:cs typeface="Open Sans Light"/>
                          <a:sym typeface="Open Sans Light"/>
                        </a:rPr>
                        <a:t>Introduced on 03.11.2021</a:t>
                      </a:r>
                      <a:endParaRPr sz="1100">
                        <a:latin typeface="Open Sans Light"/>
                        <a:ea typeface="Open Sans Light"/>
                        <a:cs typeface="Open Sans Light"/>
                        <a:sym typeface="Open Sans Light"/>
                      </a:endParaRPr>
                    </a:p>
                  </a:txBody>
                  <a:tcPr marT="0" marB="0" marR="73025" marL="7302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t/>
                      </a:r>
                      <a:endParaRPr sz="1050">
                        <a:solidFill>
                          <a:srgbClr val="2F9C67"/>
                        </a:solidFill>
                        <a:latin typeface="Open Sans Light"/>
                        <a:ea typeface="Open Sans Light"/>
                        <a:cs typeface="Open Sans Light"/>
                        <a:sym typeface="Open Sans Light"/>
                      </a:endParaRPr>
                    </a:p>
                    <a:p>
                      <a:pPr indent="0" lvl="0" marL="0" marR="0" rtl="0" algn="l">
                        <a:spcBef>
                          <a:spcPts val="0"/>
                        </a:spcBef>
                        <a:spcAft>
                          <a:spcPts val="0"/>
                        </a:spcAft>
                        <a:buNone/>
                      </a:pPr>
                      <a:r>
                        <a:rPr lang="fr-FR" sz="1050">
                          <a:solidFill>
                            <a:srgbClr val="2F9C67"/>
                          </a:solidFill>
                          <a:latin typeface="Open Sans Light"/>
                          <a:ea typeface="Open Sans Light"/>
                          <a:cs typeface="Open Sans Light"/>
                          <a:sym typeface="Open Sans Light"/>
                        </a:rPr>
                        <a:t>Do not code questions about how to register for support, this is coded under the separate code “questions about how to register for support”</a:t>
                      </a:r>
                      <a:endParaRPr sz="1100">
                        <a:latin typeface="Open Sans Light"/>
                        <a:ea typeface="Open Sans Light"/>
                        <a:cs typeface="Open Sans Light"/>
                        <a:sym typeface="Open Sans Light"/>
                      </a:endParaRPr>
                    </a:p>
                  </a:txBody>
                  <a:tcPr marT="0" marB="0" marR="73025" marL="7302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6"/>
          <p:cNvSpPr txBox="1"/>
          <p:nvPr>
            <p:ph type="title"/>
          </p:nvPr>
        </p:nvSpPr>
        <p:spPr>
          <a:xfrm>
            <a:off x="628650" y="4746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endParaRPr/>
          </a:p>
        </p:txBody>
      </p:sp>
      <p:sp>
        <p:nvSpPr>
          <p:cNvPr id="405" name="Google Shape;405;p1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b="1">
              <a:solidFill>
                <a:srgbClr val="204669"/>
              </a:solidFill>
              <a:latin typeface="Open Sans ExtraBold"/>
              <a:ea typeface="Open Sans ExtraBold"/>
              <a:cs typeface="Open Sans ExtraBold"/>
              <a:sym typeface="Open Sans ExtraBold"/>
            </a:endParaRPr>
          </a:p>
          <a:p>
            <a:pPr indent="0" lvl="0" marL="0" rtl="0" algn="l">
              <a:lnSpc>
                <a:spcPct val="128333"/>
              </a:lnSpc>
              <a:spcBef>
                <a:spcPts val="750"/>
              </a:spcBef>
              <a:spcAft>
                <a:spcPts val="0"/>
              </a:spcAft>
              <a:buSzPts val="1200"/>
              <a:buNone/>
            </a:pPr>
            <a:r>
              <a:rPr b="1" lang="fr-FR">
                <a:solidFill>
                  <a:srgbClr val="204669"/>
                </a:solidFill>
                <a:latin typeface="Open Sans ExtraBold"/>
                <a:ea typeface="Open Sans ExtraBold"/>
                <a:cs typeface="Open Sans ExtraBold"/>
                <a:sym typeface="Open Sans ExtraBold"/>
              </a:rPr>
              <a:t>Types of feedback</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Questions</a:t>
            </a:r>
            <a:r>
              <a:rPr lang="fr-FR">
                <a:latin typeface="Open Sans"/>
                <a:ea typeface="Open Sans"/>
                <a:cs typeface="Open Sans"/>
                <a:sym typeface="Open Sans"/>
              </a:rPr>
              <a:t> – Can show what communities need to know and help you to identify information gaps. </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Suggestions or requests </a:t>
            </a:r>
            <a:r>
              <a:rPr lang="fr-FR">
                <a:latin typeface="Open Sans"/>
                <a:ea typeface="Open Sans"/>
                <a:cs typeface="Open Sans"/>
                <a:sym typeface="Open Sans"/>
              </a:rPr>
              <a:t>– Can tell you what communities think needs to be done about specific issues and what you could do better or differently. </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Observations, beliefs, and perceptions </a:t>
            </a:r>
            <a:r>
              <a:rPr lang="fr-FR">
                <a:latin typeface="Open Sans"/>
                <a:ea typeface="Open Sans"/>
                <a:cs typeface="Open Sans"/>
                <a:sym typeface="Open Sans"/>
              </a:rPr>
              <a:t>– Can show how communities understand and analyse their situation. This includes beliefs that may be labelled or stigmatised as “rumours”, superstitions or gossip. </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Encouragement and praise </a:t>
            </a:r>
            <a:r>
              <a:rPr lang="fr-FR">
                <a:latin typeface="Open Sans"/>
                <a:ea typeface="Open Sans"/>
                <a:cs typeface="Open Sans"/>
                <a:sym typeface="Open Sans"/>
              </a:rPr>
              <a:t>– Can tell you what communities appreciate and think should be continued, confirming if you are moving in the right direction. </a:t>
            </a:r>
            <a:endParaRPr/>
          </a:p>
          <a:p>
            <a:pPr indent="-171450" lvl="0" marL="171450" marR="0" rtl="0" algn="l">
              <a:lnSpc>
                <a:spcPct val="128333"/>
              </a:lnSpc>
              <a:spcBef>
                <a:spcPts val="750"/>
              </a:spcBef>
              <a:spcAft>
                <a:spcPts val="0"/>
              </a:spcAft>
              <a:buClr>
                <a:srgbClr val="204669"/>
              </a:buClr>
              <a:buSzPts val="1200"/>
              <a:buFont typeface="Arial"/>
              <a:buChar char="•"/>
            </a:pPr>
            <a:r>
              <a:rPr b="1" lang="fr-FR">
                <a:solidFill>
                  <a:srgbClr val="204669"/>
                </a:solidFill>
                <a:latin typeface="Open Sans ExtraBold"/>
                <a:ea typeface="Open Sans ExtraBold"/>
                <a:cs typeface="Open Sans ExtraBold"/>
                <a:sym typeface="Open Sans ExtraBold"/>
              </a:rPr>
              <a:t>Report of concerns or incidents </a:t>
            </a:r>
            <a:r>
              <a:rPr lang="fr-FR">
                <a:latin typeface="Open Sans"/>
                <a:ea typeface="Open Sans"/>
                <a:cs typeface="Open Sans"/>
                <a:sym typeface="Open Sans"/>
              </a:rPr>
              <a:t>– These are comments about specific issues which might need to be handled on an individual basis.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7B6A67"/>
              </a:buClr>
              <a:buSzPts val="1800"/>
              <a:buFont typeface="Montserrat"/>
              <a:buNone/>
            </a:pPr>
            <a:r>
              <a:rPr lang="fr-FR">
                <a:solidFill>
                  <a:srgbClr val="7B6A67"/>
                </a:solidFill>
              </a:rPr>
              <a:t>GROUP EXERCISE</a:t>
            </a:r>
            <a:endParaRPr/>
          </a:p>
        </p:txBody>
      </p:sp>
      <p:sp>
        <p:nvSpPr>
          <p:cNvPr id="412" name="Google Shape;412;p17"/>
          <p:cNvSpPr txBox="1"/>
          <p:nvPr>
            <p:ph idx="1" type="body"/>
          </p:nvPr>
        </p:nvSpPr>
        <p:spPr>
          <a:xfrm>
            <a:off x="527202" y="1085169"/>
            <a:ext cx="5578500" cy="3263400"/>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lang="fr-FR"/>
              <a:t>What “type” does each of these feedback statements belong to? </a:t>
            </a:r>
            <a:endParaRPr/>
          </a:p>
          <a:p>
            <a:pPr indent="-269875" lvl="0" marL="457200" rtl="0" algn="l">
              <a:lnSpc>
                <a:spcPct val="128333"/>
              </a:lnSpc>
              <a:spcBef>
                <a:spcPts val="750"/>
              </a:spcBef>
              <a:spcAft>
                <a:spcPts val="0"/>
              </a:spcAft>
              <a:buSzPts val="1200"/>
              <a:buFont typeface="Calibri"/>
              <a:buAutoNum type="arabicPeriod"/>
            </a:pPr>
            <a:r>
              <a:rPr lang="fr-FR"/>
              <a:t>Where can I register for receiving assistance? </a:t>
            </a:r>
            <a:endParaRPr/>
          </a:p>
          <a:p>
            <a:pPr indent="-269875" lvl="0" marL="457200" rtl="0" algn="l">
              <a:lnSpc>
                <a:spcPct val="128333"/>
              </a:lnSpc>
              <a:spcBef>
                <a:spcPts val="750"/>
              </a:spcBef>
              <a:spcAft>
                <a:spcPts val="0"/>
              </a:spcAft>
              <a:buSzPts val="1200"/>
              <a:buFont typeface="Calibri"/>
              <a:buAutoNum type="arabicPeriod"/>
            </a:pPr>
            <a:r>
              <a:rPr lang="fr-FR"/>
              <a:t>The earthquake is a revenge of the gods. </a:t>
            </a:r>
            <a:endParaRPr/>
          </a:p>
          <a:p>
            <a:pPr indent="-269875" lvl="0" marL="457200" rtl="0" algn="l">
              <a:lnSpc>
                <a:spcPct val="128333"/>
              </a:lnSpc>
              <a:spcBef>
                <a:spcPts val="750"/>
              </a:spcBef>
              <a:spcAft>
                <a:spcPts val="0"/>
              </a:spcAft>
              <a:buSzPts val="1200"/>
              <a:buFont typeface="Calibri"/>
              <a:buAutoNum type="arabicPeriod"/>
            </a:pPr>
            <a:r>
              <a:rPr lang="fr-FR"/>
              <a:t>The latrines in our sector are broken and need to be fixed. </a:t>
            </a:r>
            <a:endParaRPr/>
          </a:p>
          <a:p>
            <a:pPr indent="-269875" lvl="0" marL="457200" rtl="0" algn="l">
              <a:lnSpc>
                <a:spcPct val="128333"/>
              </a:lnSpc>
              <a:spcBef>
                <a:spcPts val="750"/>
              </a:spcBef>
              <a:spcAft>
                <a:spcPts val="0"/>
              </a:spcAft>
              <a:buSzPts val="1200"/>
              <a:buFont typeface="Calibri"/>
              <a:buAutoNum type="arabicPeriod"/>
            </a:pPr>
            <a:r>
              <a:rPr lang="fr-FR"/>
              <a:t>We love the radio shows, keep up the good work! </a:t>
            </a:r>
            <a:endParaRPr/>
          </a:p>
          <a:p>
            <a:pPr indent="-269875" lvl="0" marL="457200" rtl="0" algn="l">
              <a:lnSpc>
                <a:spcPct val="128333"/>
              </a:lnSpc>
              <a:spcBef>
                <a:spcPts val="750"/>
              </a:spcBef>
              <a:spcAft>
                <a:spcPts val="0"/>
              </a:spcAft>
              <a:buSzPts val="1200"/>
              <a:buFont typeface="Calibri"/>
              <a:buAutoNum type="arabicPeriod"/>
            </a:pPr>
            <a:r>
              <a:rPr lang="fr-FR"/>
              <a:t>You should provide us with face masks</a:t>
            </a:r>
            <a:r>
              <a:rPr i="1" lang="fr-FR"/>
              <a:t>.</a:t>
            </a:r>
            <a:r>
              <a:rPr lang="fr-FR"/>
              <a:t> </a:t>
            </a:r>
            <a:endParaRPr/>
          </a:p>
          <a:p>
            <a:pPr indent="0" lvl="0" marL="0" rtl="0" algn="l">
              <a:lnSpc>
                <a:spcPct val="128333"/>
              </a:lnSpc>
              <a:spcBef>
                <a:spcPts val="750"/>
              </a:spcBef>
              <a:spcAft>
                <a:spcPts val="0"/>
              </a:spcAft>
              <a:buSzPts val="1200"/>
              <a:buNone/>
            </a:pPr>
            <a:r>
              <a:rPr b="1" lang="fr-FR">
                <a:solidFill>
                  <a:srgbClr val="204669"/>
                </a:solidFill>
                <a:latin typeface="Open Sans ExtraBold"/>
                <a:ea typeface="Open Sans ExtraBold"/>
                <a:cs typeface="Open Sans ExtraBold"/>
                <a:sym typeface="Open Sans ExtraBold"/>
              </a:rPr>
              <a:t>“Types” of feedback</a:t>
            </a:r>
            <a:endParaRPr/>
          </a:p>
          <a:p>
            <a:pPr indent="-171450" lvl="0" marL="171450" marR="0" rtl="0" algn="l">
              <a:lnSpc>
                <a:spcPct val="128333"/>
              </a:lnSpc>
              <a:spcBef>
                <a:spcPts val="750"/>
              </a:spcBef>
              <a:spcAft>
                <a:spcPts val="0"/>
              </a:spcAft>
              <a:buClr>
                <a:srgbClr val="204669"/>
              </a:buClr>
              <a:buSzPts val="1200"/>
              <a:buFont typeface="Arial"/>
              <a:buChar char="•"/>
            </a:pPr>
            <a:r>
              <a:rPr lang="fr-FR"/>
              <a:t>Questions</a:t>
            </a:r>
            <a:endParaRPr/>
          </a:p>
          <a:p>
            <a:pPr indent="-171450" lvl="0" marL="171450" marR="0" rtl="0" algn="l">
              <a:lnSpc>
                <a:spcPct val="128333"/>
              </a:lnSpc>
              <a:spcBef>
                <a:spcPts val="750"/>
              </a:spcBef>
              <a:spcAft>
                <a:spcPts val="0"/>
              </a:spcAft>
              <a:buClr>
                <a:srgbClr val="204669"/>
              </a:buClr>
              <a:buSzPts val="1200"/>
              <a:buFont typeface="Arial"/>
              <a:buChar char="•"/>
            </a:pPr>
            <a:r>
              <a:rPr lang="fr-FR"/>
              <a:t>Suggestions or requests </a:t>
            </a:r>
            <a:endParaRPr/>
          </a:p>
          <a:p>
            <a:pPr indent="-171450" lvl="0" marL="171450" marR="0" rtl="0" algn="l">
              <a:lnSpc>
                <a:spcPct val="128333"/>
              </a:lnSpc>
              <a:spcBef>
                <a:spcPts val="750"/>
              </a:spcBef>
              <a:spcAft>
                <a:spcPts val="0"/>
              </a:spcAft>
              <a:buClr>
                <a:srgbClr val="204669"/>
              </a:buClr>
              <a:buSzPts val="1200"/>
              <a:buFont typeface="Arial"/>
              <a:buChar char="•"/>
            </a:pPr>
            <a:r>
              <a:rPr lang="fr-FR"/>
              <a:t>Observations, beliefs, and perceptions </a:t>
            </a:r>
            <a:endParaRPr/>
          </a:p>
          <a:p>
            <a:pPr indent="-171450" lvl="0" marL="171450" marR="0" rtl="0" algn="l">
              <a:lnSpc>
                <a:spcPct val="128333"/>
              </a:lnSpc>
              <a:spcBef>
                <a:spcPts val="750"/>
              </a:spcBef>
              <a:spcAft>
                <a:spcPts val="0"/>
              </a:spcAft>
              <a:buClr>
                <a:srgbClr val="204669"/>
              </a:buClr>
              <a:buSzPts val="1200"/>
              <a:buFont typeface="Arial"/>
              <a:buChar char="•"/>
            </a:pPr>
            <a:r>
              <a:rPr lang="fr-FR"/>
              <a:t>Encouragement and praise </a:t>
            </a:r>
            <a:endParaRPr/>
          </a:p>
          <a:p>
            <a:pPr indent="-171450" lvl="0" marL="171450" marR="0" rtl="0" algn="l">
              <a:lnSpc>
                <a:spcPct val="128333"/>
              </a:lnSpc>
              <a:spcBef>
                <a:spcPts val="750"/>
              </a:spcBef>
              <a:spcAft>
                <a:spcPts val="0"/>
              </a:spcAft>
              <a:buClr>
                <a:srgbClr val="204669"/>
              </a:buClr>
              <a:buSzPts val="1200"/>
              <a:buFont typeface="Arial"/>
              <a:buChar char="•"/>
            </a:pPr>
            <a:r>
              <a:rPr lang="fr-FR"/>
              <a:t>Reports of concerns or incidents</a:t>
            </a:r>
            <a:endParaRPr/>
          </a:p>
          <a:p>
            <a:pPr indent="0" lvl="0" marL="0" rtl="0" algn="l">
              <a:lnSpc>
                <a:spcPct val="128333"/>
              </a:lnSpc>
              <a:spcBef>
                <a:spcPts val="750"/>
              </a:spcBef>
              <a:spcAft>
                <a:spcPts val="0"/>
              </a:spcAft>
              <a:buSzPts val="1200"/>
              <a:buNone/>
            </a:pPr>
            <a:r>
              <a:t/>
            </a:r>
            <a:endParaRPr/>
          </a:p>
        </p:txBody>
      </p:sp>
      <p:cxnSp>
        <p:nvCxnSpPr>
          <p:cNvPr id="413" name="Google Shape;413;p17"/>
          <p:cNvCxnSpPr/>
          <p:nvPr/>
        </p:nvCxnSpPr>
        <p:spPr>
          <a:xfrm>
            <a:off x="648261" y="907368"/>
            <a:ext cx="444000" cy="0"/>
          </a:xfrm>
          <a:prstGeom prst="straightConnector1">
            <a:avLst/>
          </a:prstGeom>
          <a:noFill/>
          <a:ln cap="flat" cmpd="sng" w="28575">
            <a:solidFill>
              <a:srgbClr val="7B6A67"/>
            </a:solidFill>
            <a:prstDash val="solid"/>
            <a:miter lim="800000"/>
            <a:headEnd len="sm" w="sm" type="none"/>
            <a:tailEnd len="sm" w="sm" type="none"/>
          </a:ln>
        </p:spPr>
      </p:cxnSp>
      <p:grpSp>
        <p:nvGrpSpPr>
          <p:cNvPr id="414" name="Google Shape;414;p17"/>
          <p:cNvGrpSpPr/>
          <p:nvPr/>
        </p:nvGrpSpPr>
        <p:grpSpPr>
          <a:xfrm>
            <a:off x="7104744" y="367818"/>
            <a:ext cx="1582788" cy="1582788"/>
            <a:chOff x="7103356" y="367818"/>
            <a:chExt cx="1584176" cy="1584176"/>
          </a:xfrm>
        </p:grpSpPr>
        <p:sp>
          <p:nvSpPr>
            <p:cNvPr id="415" name="Google Shape;415;p17"/>
            <p:cNvSpPr/>
            <p:nvPr/>
          </p:nvSpPr>
          <p:spPr>
            <a:xfrm>
              <a:off x="7103356" y="367818"/>
              <a:ext cx="1584176" cy="1584176"/>
            </a:xfrm>
            <a:prstGeom prst="ellipse">
              <a:avLst/>
            </a:prstGeom>
            <a:solidFill>
              <a:srgbClr val="7B6A67">
                <a:alpha val="9803"/>
              </a:srgbClr>
            </a:solidFill>
            <a:ln cap="flat" cmpd="sng" w="9525">
              <a:solidFill>
                <a:srgbClr val="7B6A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B6A67"/>
                </a:solidFill>
                <a:latin typeface="Calibri"/>
                <a:ea typeface="Calibri"/>
                <a:cs typeface="Calibri"/>
                <a:sym typeface="Calibri"/>
              </a:endParaRPr>
            </a:p>
          </p:txBody>
        </p:sp>
        <p:pic>
          <p:nvPicPr>
            <p:cNvPr id="416" name="Google Shape;416;p17"/>
            <p:cNvPicPr preferRelativeResize="0"/>
            <p:nvPr/>
          </p:nvPicPr>
          <p:blipFill rotWithShape="1">
            <a:blip r:embed="rId3">
              <a:alphaModFix/>
            </a:blip>
            <a:srcRect b="0" l="0" r="0" t="0"/>
            <a:stretch/>
          </p:blipFill>
          <p:spPr>
            <a:xfrm>
              <a:off x="7474546" y="699542"/>
              <a:ext cx="841796" cy="928134"/>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8"/>
          <p:cNvSpPr txBox="1"/>
          <p:nvPr>
            <p:ph type="title"/>
          </p:nvPr>
        </p:nvSpPr>
        <p:spPr>
          <a:xfrm>
            <a:off x="628650" y="510777"/>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423" name="Google Shape;423;p1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3. Code data to identify key themes</a:t>
            </a:r>
            <a:endParaRPr/>
          </a:p>
          <a:p>
            <a:pPr indent="0" lvl="0" marL="0" rtl="0" algn="l">
              <a:lnSpc>
                <a:spcPct val="128333"/>
              </a:lnSpc>
              <a:spcBef>
                <a:spcPts val="750"/>
              </a:spcBef>
              <a:spcAft>
                <a:spcPts val="0"/>
              </a:spcAft>
              <a:buSzPts val="1200"/>
              <a:buNone/>
            </a:pPr>
            <a:r>
              <a:rPr lang="fr-FR"/>
              <a:t>Different approaches for analysis can include:</a:t>
            </a:r>
            <a:endParaRPr/>
          </a:p>
          <a:p>
            <a:pPr indent="-171450" lvl="0" marL="171450" marR="0" rtl="0" algn="l">
              <a:lnSpc>
                <a:spcPct val="128333"/>
              </a:lnSpc>
              <a:spcBef>
                <a:spcPts val="750"/>
              </a:spcBef>
              <a:spcAft>
                <a:spcPts val="0"/>
              </a:spcAft>
              <a:buClr>
                <a:srgbClr val="204669"/>
              </a:buClr>
              <a:buSzPts val="1200"/>
              <a:buFont typeface="Arial"/>
              <a:buChar char="•"/>
            </a:pPr>
            <a:r>
              <a:rPr lang="fr-FR"/>
              <a:t>Looking at specific topics or feedback cases like an event or emerging issue in the community</a:t>
            </a:r>
            <a:endParaRPr/>
          </a:p>
          <a:p>
            <a:pPr indent="-171450" lvl="0" marL="171450" marR="0" rtl="0" algn="l">
              <a:lnSpc>
                <a:spcPct val="128333"/>
              </a:lnSpc>
              <a:spcBef>
                <a:spcPts val="750"/>
              </a:spcBef>
              <a:spcAft>
                <a:spcPts val="0"/>
              </a:spcAft>
              <a:buClr>
                <a:srgbClr val="204669"/>
              </a:buClr>
              <a:buSzPts val="1200"/>
              <a:buFont typeface="Arial"/>
              <a:buChar char="•"/>
            </a:pPr>
            <a:r>
              <a:rPr lang="fr-FR"/>
              <a:t>Compile feedback from different locations or from different channels</a:t>
            </a:r>
            <a:endParaRPr/>
          </a:p>
          <a:p>
            <a:pPr indent="-171450" lvl="0" marL="171450" marR="0" rtl="0" algn="l">
              <a:lnSpc>
                <a:spcPct val="128333"/>
              </a:lnSpc>
              <a:spcBef>
                <a:spcPts val="750"/>
              </a:spcBef>
              <a:spcAft>
                <a:spcPts val="0"/>
              </a:spcAft>
              <a:buClr>
                <a:srgbClr val="204669"/>
              </a:buClr>
              <a:buSzPts val="1200"/>
              <a:buFont typeface="Arial"/>
              <a:buChar char="•"/>
            </a:pPr>
            <a:r>
              <a:rPr lang="fr-FR"/>
              <a:t>Stakeholder-driven or community-led analysis</a:t>
            </a:r>
            <a:endParaRPr/>
          </a:p>
          <a:p>
            <a:pPr indent="-171450" lvl="0" marL="171450" marR="0" rtl="0" algn="l">
              <a:lnSpc>
                <a:spcPct val="128333"/>
              </a:lnSpc>
              <a:spcBef>
                <a:spcPts val="750"/>
              </a:spcBef>
              <a:spcAft>
                <a:spcPts val="0"/>
              </a:spcAft>
              <a:buClr>
                <a:srgbClr val="204669"/>
              </a:buClr>
              <a:buSzPts val="1200"/>
              <a:buFont typeface="Arial"/>
              <a:buChar char="•"/>
            </a:pPr>
            <a:r>
              <a:rPr lang="fr-FR"/>
              <a:t>Ensure that community feedback findings are included in broader analyses and triangulated with other social sciences (Session 4.8).</a:t>
            </a:r>
            <a:endParaRPr/>
          </a:p>
          <a:p>
            <a:pPr indent="0" lvl="0" marL="0" rtl="0" algn="l">
              <a:lnSpc>
                <a:spcPct val="128333"/>
              </a:lnSpc>
              <a:spcBef>
                <a:spcPts val="750"/>
              </a:spcBef>
              <a:spcAft>
                <a:spcPts val="0"/>
              </a:spcAft>
              <a:buSzPts val="1200"/>
              <a:buNone/>
            </a:pPr>
            <a:r>
              <a:rPr lang="fr-FR"/>
              <a:t>Revisit your data collection strategy if/when you reach saturation.</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9"/>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7B6A67"/>
              </a:buClr>
              <a:buSzPts val="1800"/>
              <a:buFont typeface="Montserrat"/>
              <a:buNone/>
            </a:pPr>
            <a:r>
              <a:rPr lang="fr-FR">
                <a:solidFill>
                  <a:srgbClr val="7B6A67"/>
                </a:solidFill>
              </a:rPr>
              <a:t>GROUP EXERCISE</a:t>
            </a:r>
            <a:endParaRPr/>
          </a:p>
        </p:txBody>
      </p:sp>
      <p:sp>
        <p:nvSpPr>
          <p:cNvPr id="430" name="Google Shape;430;p19"/>
          <p:cNvSpPr txBox="1"/>
          <p:nvPr>
            <p:ph idx="1" type="body"/>
          </p:nvPr>
        </p:nvSpPr>
        <p:spPr>
          <a:xfrm>
            <a:off x="628652" y="1369219"/>
            <a:ext cx="5578420" cy="3263504"/>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lang="fr-FR"/>
              <a:t>Gather in pairs.</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rPr lang="fr-FR"/>
              <a:t>Explore the </a:t>
            </a:r>
            <a:r>
              <a:rPr b="1" lang="fr-FR">
                <a:solidFill>
                  <a:srgbClr val="204669"/>
                </a:solidFill>
                <a:latin typeface="Open Sans ExtraBold"/>
                <a:ea typeface="Open Sans ExtraBold"/>
                <a:cs typeface="Open Sans ExtraBold"/>
                <a:sym typeface="Open Sans ExtraBold"/>
              </a:rPr>
              <a:t>Template Coding Framework and Codebook</a:t>
            </a:r>
            <a:r>
              <a:rPr lang="fr-FR"/>
              <a:t> from the IFRC Feedback Kit together. From the </a:t>
            </a:r>
            <a:r>
              <a:rPr i="1" lang="fr-FR">
                <a:solidFill>
                  <a:srgbClr val="204669"/>
                </a:solidFill>
              </a:rPr>
              <a:t>template codebook</a:t>
            </a:r>
            <a:r>
              <a:rPr lang="fr-FR">
                <a:solidFill>
                  <a:srgbClr val="204669"/>
                </a:solidFill>
              </a:rPr>
              <a:t> </a:t>
            </a:r>
            <a:r>
              <a:rPr lang="fr-FR"/>
              <a:t>sheet, pick one </a:t>
            </a:r>
            <a:r>
              <a:rPr i="1" lang="fr-FR">
                <a:solidFill>
                  <a:srgbClr val="204669"/>
                </a:solidFill>
              </a:rPr>
              <a:t>type of feedback</a:t>
            </a:r>
            <a:r>
              <a:rPr lang="fr-FR">
                <a:solidFill>
                  <a:srgbClr val="204669"/>
                </a:solidFill>
              </a:rPr>
              <a:t> </a:t>
            </a:r>
            <a:r>
              <a:rPr lang="fr-FR"/>
              <a:t>(e.g. question; suggestions or requests; observations, perceptions or beliefs; encouragement and praise; report of a concerns or incidents).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rPr lang="fr-FR"/>
              <a:t>Discuss the feedback categories, codes and examples with your partner.</a:t>
            </a:r>
            <a:endParaRPr/>
          </a:p>
        </p:txBody>
      </p:sp>
      <p:cxnSp>
        <p:nvCxnSpPr>
          <p:cNvPr id="431" name="Google Shape;431;p19"/>
          <p:cNvCxnSpPr/>
          <p:nvPr/>
        </p:nvCxnSpPr>
        <p:spPr>
          <a:xfrm>
            <a:off x="648261" y="907368"/>
            <a:ext cx="444000" cy="0"/>
          </a:xfrm>
          <a:prstGeom prst="straightConnector1">
            <a:avLst/>
          </a:prstGeom>
          <a:noFill/>
          <a:ln cap="flat" cmpd="sng" w="28575">
            <a:solidFill>
              <a:srgbClr val="7B6A67"/>
            </a:solidFill>
            <a:prstDash val="solid"/>
            <a:miter lim="800000"/>
            <a:headEnd len="sm" w="sm" type="none"/>
            <a:tailEnd len="sm" w="sm" type="none"/>
          </a:ln>
        </p:spPr>
      </p:cxnSp>
      <p:grpSp>
        <p:nvGrpSpPr>
          <p:cNvPr id="432" name="Google Shape;432;p19"/>
          <p:cNvGrpSpPr/>
          <p:nvPr/>
        </p:nvGrpSpPr>
        <p:grpSpPr>
          <a:xfrm>
            <a:off x="7104744" y="367818"/>
            <a:ext cx="1582788" cy="1582788"/>
            <a:chOff x="7103356" y="367818"/>
            <a:chExt cx="1584176" cy="1584176"/>
          </a:xfrm>
        </p:grpSpPr>
        <p:sp>
          <p:nvSpPr>
            <p:cNvPr id="433" name="Google Shape;433;p19"/>
            <p:cNvSpPr/>
            <p:nvPr/>
          </p:nvSpPr>
          <p:spPr>
            <a:xfrm>
              <a:off x="7103356" y="367818"/>
              <a:ext cx="1584176" cy="1584176"/>
            </a:xfrm>
            <a:prstGeom prst="ellipse">
              <a:avLst/>
            </a:prstGeom>
            <a:solidFill>
              <a:srgbClr val="7B6A67">
                <a:alpha val="9803"/>
              </a:srgbClr>
            </a:solidFill>
            <a:ln cap="flat" cmpd="sng" w="9525">
              <a:solidFill>
                <a:srgbClr val="7B6A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B6A67"/>
                </a:solidFill>
                <a:latin typeface="Calibri"/>
                <a:ea typeface="Calibri"/>
                <a:cs typeface="Calibri"/>
                <a:sym typeface="Calibri"/>
              </a:endParaRPr>
            </a:p>
          </p:txBody>
        </p:sp>
        <p:pic>
          <p:nvPicPr>
            <p:cNvPr id="434" name="Google Shape;434;p19"/>
            <p:cNvPicPr preferRelativeResize="0"/>
            <p:nvPr/>
          </p:nvPicPr>
          <p:blipFill rotWithShape="1">
            <a:blip r:embed="rId3">
              <a:alphaModFix/>
            </a:blip>
            <a:srcRect b="0" l="0" r="0" t="0"/>
            <a:stretch/>
          </p:blipFill>
          <p:spPr>
            <a:xfrm>
              <a:off x="7474546" y="699542"/>
              <a:ext cx="841796" cy="92813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240" name="Shape 240"/>
        <p:cNvGrpSpPr/>
        <p:nvPr/>
      </p:nvGrpSpPr>
      <p:grpSpPr>
        <a:xfrm>
          <a:off x="0" y="0"/>
          <a:ext cx="0" cy="0"/>
          <a:chOff x="0" y="0"/>
          <a:chExt cx="0" cy="0"/>
        </a:xfrm>
      </p:grpSpPr>
      <p:sp>
        <p:nvSpPr>
          <p:cNvPr id="241" name="Google Shape;241;p2"/>
          <p:cNvSpPr txBox="1"/>
          <p:nvPr>
            <p:ph type="title"/>
          </p:nvPr>
        </p:nvSpPr>
        <p:spPr>
          <a:xfrm>
            <a:off x="628650" y="537795"/>
            <a:ext cx="7886700" cy="4247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LEARNING OUTCOMES</a:t>
            </a:r>
            <a:endParaRPr/>
          </a:p>
        </p:txBody>
      </p:sp>
      <p:sp>
        <p:nvSpPr>
          <p:cNvPr id="242" name="Google Shape;242;p2"/>
          <p:cNvSpPr txBox="1"/>
          <p:nvPr>
            <p:ph idx="1" type="body"/>
          </p:nvPr>
        </p:nvSpPr>
        <p:spPr>
          <a:xfrm>
            <a:off x="628650" y="1369225"/>
            <a:ext cx="7568400" cy="3263400"/>
          </a:xfrm>
          <a:prstGeom prst="rect">
            <a:avLst/>
          </a:prstGeom>
          <a:noFill/>
          <a:ln>
            <a:noFill/>
          </a:ln>
        </p:spPr>
        <p:txBody>
          <a:bodyPr anchorCtr="0" anchor="t" bIns="45700" lIns="91425" spcFirstLastPara="1" rIns="91425" wrap="square" tIns="45700">
            <a:normAutofit/>
          </a:bodyPr>
          <a:lstStyle/>
          <a:p>
            <a:pPr indent="-171450" lvl="0" marL="171450" rtl="0" algn="l">
              <a:lnSpc>
                <a:spcPct val="128333"/>
              </a:lnSpc>
              <a:spcBef>
                <a:spcPts val="0"/>
              </a:spcBef>
              <a:spcAft>
                <a:spcPts val="0"/>
              </a:spcAft>
              <a:buSzPts val="1200"/>
              <a:buChar char="•"/>
            </a:pPr>
            <a:r>
              <a:rPr lang="fr-FR"/>
              <a:t>Become familiar with open and structured feedback data and how it is analyzed</a:t>
            </a:r>
            <a:endParaRPr/>
          </a:p>
          <a:p>
            <a:pPr indent="-171450" lvl="0" marL="171450" rtl="0" algn="l">
              <a:lnSpc>
                <a:spcPct val="128333"/>
              </a:lnSpc>
              <a:spcBef>
                <a:spcPts val="750"/>
              </a:spcBef>
              <a:spcAft>
                <a:spcPts val="0"/>
              </a:spcAft>
              <a:buSzPts val="1200"/>
              <a:buChar char="•"/>
            </a:pPr>
            <a:r>
              <a:rPr lang="fr-FR"/>
              <a:t>Become familiar with methods to organise and analyse community feedback</a:t>
            </a:r>
            <a:endParaRPr/>
          </a:p>
          <a:p>
            <a:pPr indent="-171450" lvl="0" marL="171450" rtl="0" algn="l">
              <a:lnSpc>
                <a:spcPct val="128333"/>
              </a:lnSpc>
              <a:spcBef>
                <a:spcPts val="750"/>
              </a:spcBef>
              <a:spcAft>
                <a:spcPts val="0"/>
              </a:spcAft>
              <a:buSzPts val="1200"/>
              <a:buChar char="•"/>
            </a:pPr>
            <a:r>
              <a:rPr lang="fr-FR"/>
              <a:t>Understand when feedback is of a critical or sensitive nature</a:t>
            </a:r>
            <a:endParaRPr/>
          </a:p>
          <a:p>
            <a:pPr indent="0" lvl="0" marL="0" rtl="0" algn="l">
              <a:lnSpc>
                <a:spcPct val="128333"/>
              </a:lnSpc>
              <a:spcBef>
                <a:spcPts val="750"/>
              </a:spcBef>
              <a:spcAft>
                <a:spcPts val="0"/>
              </a:spcAft>
              <a:buSzPts val="1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0"/>
          <p:cNvSpPr txBox="1"/>
          <p:nvPr>
            <p:ph type="title"/>
          </p:nvPr>
        </p:nvSpPr>
        <p:spPr>
          <a:xfrm>
            <a:off x="628650" y="510777"/>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441" name="Google Shape;441;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4. Disaggregate and triangulate the findings</a:t>
            </a:r>
            <a:endParaRPr/>
          </a:p>
          <a:p>
            <a:pPr indent="-171450" lvl="0" marL="171450" marR="0" rtl="0" algn="l">
              <a:lnSpc>
                <a:spcPct val="128333"/>
              </a:lnSpc>
              <a:spcBef>
                <a:spcPts val="750"/>
              </a:spcBef>
              <a:spcAft>
                <a:spcPts val="0"/>
              </a:spcAft>
              <a:buClr>
                <a:srgbClr val="204669"/>
              </a:buClr>
              <a:buSzPts val="1200"/>
              <a:buFont typeface="Arial"/>
              <a:buChar char="•"/>
            </a:pPr>
            <a:r>
              <a:rPr lang="fr-FR"/>
              <a:t>Disaggregate: Sort your feedback data by factors other than the theme, to understand trends about who said what, when, how and why</a:t>
            </a:r>
            <a:endParaRPr/>
          </a:p>
          <a:p>
            <a:pPr indent="-171450" lvl="0" marL="171450" marR="0" rtl="0" algn="l">
              <a:lnSpc>
                <a:spcPct val="128333"/>
              </a:lnSpc>
              <a:spcBef>
                <a:spcPts val="750"/>
              </a:spcBef>
              <a:spcAft>
                <a:spcPts val="0"/>
              </a:spcAft>
              <a:buClr>
                <a:srgbClr val="204669"/>
              </a:buClr>
              <a:buSzPts val="1200"/>
              <a:buFont typeface="Arial"/>
              <a:buChar char="•"/>
            </a:pPr>
            <a:r>
              <a:rPr lang="fr-FR"/>
              <a:t>Triangulate: Compare the findings with other data sources to confirm findings and gain other insights</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1"/>
          <p:cNvSpPr txBox="1"/>
          <p:nvPr>
            <p:ph type="title"/>
          </p:nvPr>
        </p:nvSpPr>
        <p:spPr>
          <a:xfrm>
            <a:off x="628650" y="485328"/>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endParaRPr/>
          </a:p>
        </p:txBody>
      </p:sp>
      <p:sp>
        <p:nvSpPr>
          <p:cNvPr id="448" name="Google Shape;448;p2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5. Integrate feedback data into broader analysis processes</a:t>
            </a:r>
            <a:endParaRPr/>
          </a:p>
          <a:p>
            <a:pPr indent="0" lvl="0" marL="0" rtl="0" algn="l">
              <a:lnSpc>
                <a:spcPct val="128333"/>
              </a:lnSpc>
              <a:spcBef>
                <a:spcPts val="750"/>
              </a:spcBef>
              <a:spcAft>
                <a:spcPts val="0"/>
              </a:spcAft>
              <a:buSzPts val="1200"/>
              <a:buNone/>
            </a:pPr>
            <a:r>
              <a:rPr lang="fr-FR"/>
              <a:t>An </a:t>
            </a:r>
            <a:r>
              <a:rPr b="1" lang="fr-FR">
                <a:solidFill>
                  <a:srgbClr val="204669"/>
                </a:solidFill>
                <a:latin typeface="Open Sans ExtraBold"/>
                <a:ea typeface="Open Sans ExtraBold"/>
                <a:cs typeface="Open Sans ExtraBold"/>
                <a:sym typeface="Open Sans ExtraBold"/>
              </a:rPr>
              <a:t>analytical framework</a:t>
            </a:r>
            <a:r>
              <a:rPr lang="fr-FR"/>
              <a:t> categorises all the available information and helps foster collaboration across different teams</a:t>
            </a:r>
            <a:endParaRPr/>
          </a:p>
          <a:p>
            <a:pPr indent="-171450" lvl="0" marL="171450" marR="0" rtl="0" algn="l">
              <a:lnSpc>
                <a:spcPct val="128333"/>
              </a:lnSpc>
              <a:spcBef>
                <a:spcPts val="750"/>
              </a:spcBef>
              <a:spcAft>
                <a:spcPts val="0"/>
              </a:spcAft>
              <a:buClr>
                <a:srgbClr val="204669"/>
              </a:buClr>
              <a:buSzPts val="1200"/>
              <a:buFont typeface="Arial"/>
              <a:buChar char="•"/>
            </a:pPr>
            <a:r>
              <a:rPr lang="fr-FR"/>
              <a:t>Community feedback codes can map onto the analytical framework</a:t>
            </a:r>
            <a:endParaRPr/>
          </a:p>
          <a:p>
            <a:pPr indent="-171450" lvl="0" marL="171450" marR="0" rtl="0" algn="l">
              <a:lnSpc>
                <a:spcPct val="128333"/>
              </a:lnSpc>
              <a:spcBef>
                <a:spcPts val="750"/>
              </a:spcBef>
              <a:spcAft>
                <a:spcPts val="0"/>
              </a:spcAft>
              <a:buClr>
                <a:srgbClr val="204669"/>
              </a:buClr>
              <a:buSzPts val="1200"/>
              <a:buFont typeface="Arial"/>
              <a:buChar char="•"/>
            </a:pPr>
            <a:r>
              <a:rPr lang="fr-FR"/>
              <a:t>Update it regularly to include emerging and existing community feedback topics</a:t>
            </a:r>
            <a:endParaRPr/>
          </a:p>
          <a:p>
            <a:pPr indent="0" lvl="0" marL="0" rtl="0" algn="l">
              <a:lnSpc>
                <a:spcPct val="128333"/>
              </a:lnSpc>
              <a:spcBef>
                <a:spcPts val="750"/>
              </a:spcBef>
              <a:spcAft>
                <a:spcPts val="0"/>
              </a:spcAft>
              <a:buSzPts val="1200"/>
              <a:buNone/>
            </a:pPr>
            <a:r>
              <a:rPr lang="fr-FR"/>
              <a:t>Revisit your data collection strategy if/when you reach saturation.</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2"/>
          <p:cNvSpPr txBox="1"/>
          <p:nvPr>
            <p:ph type="title"/>
          </p:nvPr>
        </p:nvSpPr>
        <p:spPr>
          <a:xfrm>
            <a:off x="628650" y="510777"/>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 </a:t>
            </a:r>
            <a:br>
              <a:rPr lang="fr-FR"/>
            </a:br>
            <a:endParaRPr/>
          </a:p>
        </p:txBody>
      </p:sp>
      <p:sp>
        <p:nvSpPr>
          <p:cNvPr id="455" name="Google Shape;455;p2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5. Integrate feedback data into broader analysis processes</a:t>
            </a:r>
            <a:endParaRPr/>
          </a:p>
          <a:p>
            <a:pPr indent="0" lvl="0" marL="0" rtl="0" algn="l">
              <a:lnSpc>
                <a:spcPct val="128333"/>
              </a:lnSpc>
              <a:spcBef>
                <a:spcPts val="750"/>
              </a:spcBef>
              <a:spcAft>
                <a:spcPts val="0"/>
              </a:spcAft>
              <a:buSzPts val="1200"/>
              <a:buNone/>
            </a:pPr>
            <a:r>
              <a:t/>
            </a:r>
            <a:endParaRPr/>
          </a:p>
          <a:p>
            <a:pPr indent="-171450" lvl="0" marL="171450" marR="0" rtl="0" algn="l">
              <a:lnSpc>
                <a:spcPct val="128333"/>
              </a:lnSpc>
              <a:spcBef>
                <a:spcPts val="750"/>
              </a:spcBef>
              <a:spcAft>
                <a:spcPts val="0"/>
              </a:spcAft>
              <a:buClr>
                <a:srgbClr val="204669"/>
              </a:buClr>
              <a:buSzPts val="1200"/>
              <a:buFont typeface="Arial"/>
              <a:buChar char="•"/>
            </a:pPr>
            <a:r>
              <a:rPr lang="fr-FR"/>
              <a:t>Into which analysis processes do we need to integrate feedback data/findings?</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a:p>
            <a:pPr indent="0" lvl="0" marL="0" rtl="0" algn="l">
              <a:lnSpc>
                <a:spcPct val="128333"/>
              </a:lnSpc>
              <a:spcBef>
                <a:spcPts val="750"/>
              </a:spcBef>
              <a:spcAft>
                <a:spcPts val="0"/>
              </a:spcAft>
              <a:buSzPts val="12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SUMMARY</a:t>
            </a:r>
            <a:endParaRPr/>
          </a:p>
        </p:txBody>
      </p:sp>
      <p:sp>
        <p:nvSpPr>
          <p:cNvPr id="462" name="Google Shape;462;p23"/>
          <p:cNvSpPr txBox="1"/>
          <p:nvPr>
            <p:ph idx="1" type="body"/>
          </p:nvPr>
        </p:nvSpPr>
        <p:spPr>
          <a:xfrm>
            <a:off x="628651" y="1369219"/>
            <a:ext cx="5131018"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Some feedback is of a sensitive or critical nature and needs to be addressed immediately or escalated to program teams or leadership.</a:t>
            </a:r>
            <a:endParaRPr/>
          </a:p>
          <a:p>
            <a:pPr indent="-171450" lvl="0" marL="171450" marR="0" rtl="0" algn="l">
              <a:lnSpc>
                <a:spcPct val="128333"/>
              </a:lnSpc>
              <a:spcBef>
                <a:spcPts val="750"/>
              </a:spcBef>
              <a:spcAft>
                <a:spcPts val="0"/>
              </a:spcAft>
              <a:buClr>
                <a:srgbClr val="204669"/>
              </a:buClr>
              <a:buSzPts val="1200"/>
              <a:buFont typeface="Arial"/>
              <a:buChar char="•"/>
            </a:pPr>
            <a:r>
              <a:rPr lang="fr-FR"/>
              <a:t>Quick consolidation of feedback, either into a database or verbally at a meeting, and reviewing and cleaning data to check if it’s complete and clear help maintain a high quality of data collection.</a:t>
            </a:r>
            <a:endParaRPr/>
          </a:p>
          <a:p>
            <a:pPr indent="-171450" lvl="0" marL="171450" marR="0" rtl="0" algn="l">
              <a:lnSpc>
                <a:spcPct val="128333"/>
              </a:lnSpc>
              <a:spcBef>
                <a:spcPts val="750"/>
              </a:spcBef>
              <a:spcAft>
                <a:spcPts val="0"/>
              </a:spcAft>
              <a:buClr>
                <a:srgbClr val="204669"/>
              </a:buClr>
              <a:buSzPts val="1200"/>
              <a:buFont typeface="Arial"/>
              <a:buChar char="•"/>
            </a:pPr>
            <a:r>
              <a:rPr lang="fr-FR"/>
              <a:t>Prioritising feedback and making referrals where necessary is a key step for accountability.</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SUMMARY</a:t>
            </a:r>
            <a:endParaRPr/>
          </a:p>
        </p:txBody>
      </p:sp>
      <p:sp>
        <p:nvSpPr>
          <p:cNvPr id="469" name="Google Shape;469;p24"/>
          <p:cNvSpPr txBox="1"/>
          <p:nvPr>
            <p:ph idx="1" type="body"/>
          </p:nvPr>
        </p:nvSpPr>
        <p:spPr>
          <a:xfrm>
            <a:off x="628651" y="1369219"/>
            <a:ext cx="3569276" cy="3263504"/>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8333"/>
              </a:lnSpc>
              <a:spcBef>
                <a:spcPts val="0"/>
              </a:spcBef>
              <a:spcAft>
                <a:spcPts val="0"/>
              </a:spcAft>
              <a:buClr>
                <a:srgbClr val="204669"/>
              </a:buClr>
              <a:buSzPts val="1200"/>
              <a:buFont typeface="Arial"/>
              <a:buChar char="•"/>
            </a:pPr>
            <a:r>
              <a:rPr lang="fr-FR"/>
              <a:t>Main steps for analysis are:</a:t>
            </a:r>
            <a:endParaRPr/>
          </a:p>
          <a:p>
            <a:pPr indent="-171449" lvl="0" marL="315912" rtl="0" algn="l">
              <a:lnSpc>
                <a:spcPct val="128333"/>
              </a:lnSpc>
              <a:spcBef>
                <a:spcPts val="750"/>
              </a:spcBef>
              <a:spcAft>
                <a:spcPts val="0"/>
              </a:spcAft>
              <a:buClr>
                <a:srgbClr val="2F9C67"/>
              </a:buClr>
              <a:buSzPts val="840"/>
              <a:buFont typeface="Noto Sans Symbols"/>
              <a:buChar char="⮚"/>
            </a:pPr>
            <a:r>
              <a:rPr lang="fr-FR"/>
              <a:t>Consolidate and clean data</a:t>
            </a:r>
            <a:endParaRPr/>
          </a:p>
          <a:p>
            <a:pPr indent="-171449" lvl="0" marL="315912" rtl="0" algn="l">
              <a:lnSpc>
                <a:spcPct val="128333"/>
              </a:lnSpc>
              <a:spcBef>
                <a:spcPts val="750"/>
              </a:spcBef>
              <a:spcAft>
                <a:spcPts val="0"/>
              </a:spcAft>
              <a:buClr>
                <a:srgbClr val="2F9C67"/>
              </a:buClr>
              <a:buSzPts val="840"/>
              <a:buFont typeface="Noto Sans Symbols"/>
              <a:buChar char="⮚"/>
            </a:pPr>
            <a:r>
              <a:rPr lang="fr-FR"/>
              <a:t>Prioritise and refer feedback</a:t>
            </a:r>
            <a:endParaRPr/>
          </a:p>
          <a:p>
            <a:pPr indent="-171449" lvl="0" marL="315912" rtl="0" algn="l">
              <a:lnSpc>
                <a:spcPct val="128333"/>
              </a:lnSpc>
              <a:spcBef>
                <a:spcPts val="750"/>
              </a:spcBef>
              <a:spcAft>
                <a:spcPts val="0"/>
              </a:spcAft>
              <a:buClr>
                <a:srgbClr val="2F9C67"/>
              </a:buClr>
              <a:buSzPts val="840"/>
              <a:buFont typeface="Noto Sans Symbols"/>
              <a:buChar char="⮚"/>
            </a:pPr>
            <a:r>
              <a:rPr lang="fr-FR"/>
              <a:t>Code data and identify key themes</a:t>
            </a:r>
            <a:endParaRPr/>
          </a:p>
          <a:p>
            <a:pPr indent="-171449" lvl="0" marL="315912" rtl="0" algn="l">
              <a:lnSpc>
                <a:spcPct val="128333"/>
              </a:lnSpc>
              <a:spcBef>
                <a:spcPts val="750"/>
              </a:spcBef>
              <a:spcAft>
                <a:spcPts val="0"/>
              </a:spcAft>
              <a:buClr>
                <a:srgbClr val="2F9C67"/>
              </a:buClr>
              <a:buSzPts val="840"/>
              <a:buFont typeface="Noto Sans Symbols"/>
              <a:buChar char="⮚"/>
            </a:pPr>
            <a:r>
              <a:rPr lang="fr-FR"/>
              <a:t>Disaggregate and triangulate</a:t>
            </a:r>
            <a:endParaRPr/>
          </a:p>
          <a:p>
            <a:pPr indent="-171449" lvl="0" marL="315912" rtl="0" algn="l">
              <a:lnSpc>
                <a:spcPct val="128333"/>
              </a:lnSpc>
              <a:spcBef>
                <a:spcPts val="750"/>
              </a:spcBef>
              <a:spcAft>
                <a:spcPts val="0"/>
              </a:spcAft>
              <a:buClr>
                <a:srgbClr val="2F9C67"/>
              </a:buClr>
              <a:buSzPts val="840"/>
              <a:buFont typeface="Noto Sans Symbols"/>
              <a:buChar char="⮚"/>
            </a:pPr>
            <a:r>
              <a:rPr lang="fr-FR"/>
              <a:t>Integrate into broader analyses</a:t>
            </a:r>
            <a:endParaRPr/>
          </a:p>
        </p:txBody>
      </p:sp>
      <p:sp>
        <p:nvSpPr>
          <p:cNvPr id="470" name="Google Shape;470;p24"/>
          <p:cNvSpPr txBox="1"/>
          <p:nvPr/>
        </p:nvSpPr>
        <p:spPr>
          <a:xfrm>
            <a:off x="4114799" y="1369219"/>
            <a:ext cx="4696691"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Codes are a tool to help us organize feedback. Codes are organised using a coding framework and codebook.</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Analytical frameworks help with strategic organisation of information, across teams in an organisation or response.</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Communication between analysts and data collectors is important to keep the volume of data usable but manageable.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247" name="Shape 247"/>
        <p:cNvGrpSpPr/>
        <p:nvPr/>
      </p:nvGrpSpPr>
      <p:grpSpPr>
        <a:xfrm>
          <a:off x="0" y="0"/>
          <a:ext cx="0" cy="0"/>
          <a:chOff x="0" y="0"/>
          <a:chExt cx="0" cy="0"/>
        </a:xfrm>
      </p:grpSpPr>
      <p:sp>
        <p:nvSpPr>
          <p:cNvPr id="248" name="Google Shape;248;p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KEY QUESTIONS IN SOCIAL SCIENCE RESEARCH</a:t>
            </a:r>
            <a:endParaRPr/>
          </a:p>
        </p:txBody>
      </p:sp>
      <p:grpSp>
        <p:nvGrpSpPr>
          <p:cNvPr id="249" name="Google Shape;249;p3"/>
          <p:cNvGrpSpPr/>
          <p:nvPr/>
        </p:nvGrpSpPr>
        <p:grpSpPr>
          <a:xfrm>
            <a:off x="2215379" y="1132113"/>
            <a:ext cx="4932907" cy="3341189"/>
            <a:chOff x="2215379" y="1132113"/>
            <a:chExt cx="4932907" cy="3341189"/>
          </a:xfrm>
        </p:grpSpPr>
        <p:sp>
          <p:nvSpPr>
            <p:cNvPr id="250" name="Google Shape;250;p3"/>
            <p:cNvSpPr/>
            <p:nvPr/>
          </p:nvSpPr>
          <p:spPr>
            <a:xfrm>
              <a:off x="3760932" y="3077987"/>
              <a:ext cx="3387354" cy="488201"/>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6"/>
              </a:pPr>
              <a:r>
                <a:rPr lang="fr-FR" sz="900">
                  <a:solidFill>
                    <a:srgbClr val="2F9C67"/>
                  </a:solidFill>
                  <a:latin typeface="Open Sans Light"/>
                  <a:ea typeface="Open Sans Light"/>
                  <a:cs typeface="Open Sans Light"/>
                  <a:sym typeface="Open Sans Light"/>
                </a:rPr>
                <a:t>How to ensure that this information goes back to communities? To inform community-level actions and decision-making of the broader response?</a:t>
              </a:r>
              <a:endParaRPr sz="900">
                <a:solidFill>
                  <a:schemeClr val="lt1"/>
                </a:solidFill>
                <a:latin typeface="Open Sans Light"/>
                <a:ea typeface="Open Sans Light"/>
                <a:cs typeface="Open Sans Light"/>
                <a:sym typeface="Open Sans Light"/>
              </a:endParaRPr>
            </a:p>
          </p:txBody>
        </p:sp>
        <p:sp>
          <p:nvSpPr>
            <p:cNvPr id="251" name="Google Shape;251;p3"/>
            <p:cNvSpPr/>
            <p:nvPr/>
          </p:nvSpPr>
          <p:spPr>
            <a:xfrm>
              <a:off x="3760932" y="2632537"/>
              <a:ext cx="3387354" cy="349702"/>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5"/>
              </a:pPr>
              <a:r>
                <a:rPr lang="fr-FR" sz="900">
                  <a:solidFill>
                    <a:srgbClr val="2F9C67"/>
                  </a:solidFill>
                  <a:latin typeface="Open Sans Light"/>
                  <a:ea typeface="Open Sans Light"/>
                  <a:cs typeface="Open Sans Light"/>
                  <a:sym typeface="Open Sans Light"/>
                </a:rPr>
                <a:t>What methodology and tools should be used to collect and analyse this information?</a:t>
              </a:r>
              <a:endParaRPr sz="900">
                <a:solidFill>
                  <a:schemeClr val="lt1"/>
                </a:solidFill>
                <a:latin typeface="Open Sans Light"/>
                <a:ea typeface="Open Sans Light"/>
                <a:cs typeface="Open Sans Light"/>
                <a:sym typeface="Open Sans Light"/>
              </a:endParaRPr>
            </a:p>
          </p:txBody>
        </p:sp>
        <p:sp>
          <p:nvSpPr>
            <p:cNvPr id="252" name="Google Shape;252;p3"/>
            <p:cNvSpPr/>
            <p:nvPr/>
          </p:nvSpPr>
          <p:spPr>
            <a:xfrm>
              <a:off x="3760932" y="4109684"/>
              <a:ext cx="3387354" cy="349702"/>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8"/>
              </a:pPr>
              <a:r>
                <a:rPr lang="fr-FR" sz="900">
                  <a:solidFill>
                    <a:srgbClr val="2F9C67"/>
                  </a:solidFill>
                  <a:latin typeface="Open Sans Light"/>
                  <a:ea typeface="Open Sans Light"/>
                  <a:cs typeface="Open Sans Light"/>
                  <a:sym typeface="Open Sans Light"/>
                </a:rPr>
                <a:t>How to track the information used to ensure that it effectively contributes to operational and strategic priorities? </a:t>
              </a:r>
              <a:endParaRPr sz="900">
                <a:solidFill>
                  <a:schemeClr val="lt1"/>
                </a:solidFill>
                <a:latin typeface="Open Sans Light"/>
                <a:ea typeface="Open Sans Light"/>
                <a:cs typeface="Open Sans Light"/>
                <a:sym typeface="Open Sans Light"/>
              </a:endParaRPr>
            </a:p>
          </p:txBody>
        </p:sp>
        <p:sp>
          <p:nvSpPr>
            <p:cNvPr id="253" name="Google Shape;253;p3"/>
            <p:cNvSpPr/>
            <p:nvPr/>
          </p:nvSpPr>
          <p:spPr>
            <a:xfrm>
              <a:off x="3760932" y="2304478"/>
              <a:ext cx="3387354" cy="21120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4"/>
              </a:pPr>
              <a:r>
                <a:rPr lang="fr-FR" sz="900">
                  <a:solidFill>
                    <a:srgbClr val="2F9C67"/>
                  </a:solidFill>
                  <a:latin typeface="Open Sans Light"/>
                  <a:ea typeface="Open Sans Light"/>
                  <a:cs typeface="Open Sans Light"/>
                  <a:sym typeface="Open Sans Light"/>
                </a:rPr>
                <a:t>Who can collect this information?</a:t>
              </a:r>
              <a:endParaRPr sz="900">
                <a:solidFill>
                  <a:schemeClr val="lt1"/>
                </a:solidFill>
                <a:latin typeface="Open Sans Light"/>
                <a:ea typeface="Open Sans Light"/>
                <a:cs typeface="Open Sans Light"/>
                <a:sym typeface="Open Sans Light"/>
              </a:endParaRPr>
            </a:p>
          </p:txBody>
        </p:sp>
        <p:sp>
          <p:nvSpPr>
            <p:cNvPr id="254" name="Google Shape;254;p3"/>
            <p:cNvSpPr/>
            <p:nvPr/>
          </p:nvSpPr>
          <p:spPr>
            <a:xfrm>
              <a:off x="3760932" y="1840161"/>
              <a:ext cx="3387354" cy="349702"/>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3"/>
              </a:pPr>
              <a:r>
                <a:rPr lang="fr-FR" sz="900">
                  <a:solidFill>
                    <a:srgbClr val="2F9C67"/>
                  </a:solidFill>
                  <a:latin typeface="Open Sans Light"/>
                  <a:ea typeface="Open Sans Light"/>
                  <a:cs typeface="Open Sans Light"/>
                  <a:sym typeface="Open Sans Light"/>
                </a:rPr>
                <a:t>Does this information already exist? Is there a related needs assessment or study? </a:t>
              </a:r>
              <a:endParaRPr sz="900">
                <a:solidFill>
                  <a:schemeClr val="lt1"/>
                </a:solidFill>
                <a:latin typeface="Open Sans Light"/>
                <a:ea typeface="Open Sans Light"/>
                <a:cs typeface="Open Sans Light"/>
                <a:sym typeface="Open Sans Light"/>
              </a:endParaRPr>
            </a:p>
          </p:txBody>
        </p:sp>
        <p:sp>
          <p:nvSpPr>
            <p:cNvPr id="255" name="Google Shape;255;p3"/>
            <p:cNvSpPr/>
            <p:nvPr/>
          </p:nvSpPr>
          <p:spPr>
            <a:xfrm>
              <a:off x="3760932" y="1159934"/>
              <a:ext cx="3387354" cy="21120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a:pPr>
              <a:r>
                <a:rPr lang="fr-FR" sz="900">
                  <a:solidFill>
                    <a:srgbClr val="2F9C67"/>
                  </a:solidFill>
                  <a:latin typeface="Open Sans Light"/>
                  <a:ea typeface="Open Sans Light"/>
                  <a:cs typeface="Open Sans Light"/>
                  <a:sym typeface="Open Sans Light"/>
                </a:rPr>
                <a:t>What information is needed? </a:t>
              </a:r>
              <a:endParaRPr sz="900">
                <a:solidFill>
                  <a:schemeClr val="lt1"/>
                </a:solidFill>
                <a:latin typeface="Open Sans Light"/>
                <a:ea typeface="Open Sans Light"/>
                <a:cs typeface="Open Sans Light"/>
                <a:sym typeface="Open Sans Light"/>
              </a:endParaRPr>
            </a:p>
          </p:txBody>
        </p:sp>
        <p:sp>
          <p:nvSpPr>
            <p:cNvPr id="256" name="Google Shape;256;p3"/>
            <p:cNvSpPr/>
            <p:nvPr/>
          </p:nvSpPr>
          <p:spPr>
            <a:xfrm>
              <a:off x="2215379" y="1132113"/>
              <a:ext cx="1070638" cy="3341189"/>
            </a:xfrm>
            <a:prstGeom prst="rect">
              <a:avLst/>
            </a:prstGeom>
            <a:solidFill>
              <a:srgbClr val="204669"/>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fr-FR" sz="1100">
                  <a:solidFill>
                    <a:srgbClr val="FFFFFF"/>
                  </a:solidFill>
                  <a:latin typeface="Open Sans SemiBold"/>
                  <a:ea typeface="Open Sans SemiBold"/>
                  <a:cs typeface="Open Sans SemiBold"/>
                  <a:sym typeface="Open Sans SemiBold"/>
                </a:rPr>
                <a:t>DATA TO ACTION:</a:t>
              </a:r>
              <a:r>
                <a:rPr lang="fr-FR" sz="900">
                  <a:solidFill>
                    <a:srgbClr val="FFFFFF"/>
                  </a:solidFill>
                  <a:latin typeface="Open Sans Light"/>
                  <a:ea typeface="Open Sans Light"/>
                  <a:cs typeface="Open Sans Light"/>
                  <a:sym typeface="Open Sans Light"/>
                </a:rPr>
                <a:t> </a:t>
              </a:r>
              <a:br>
                <a:rPr lang="fr-FR" sz="900">
                  <a:solidFill>
                    <a:srgbClr val="FFFFFF"/>
                  </a:solidFill>
                  <a:latin typeface="Open Sans Light"/>
                  <a:ea typeface="Open Sans Light"/>
                  <a:cs typeface="Open Sans Light"/>
                  <a:sym typeface="Open Sans Light"/>
                </a:rPr>
              </a:br>
              <a:endParaRPr sz="900">
                <a:solidFill>
                  <a:schemeClr val="lt1"/>
                </a:solidFill>
                <a:latin typeface="Open Sans Light"/>
                <a:ea typeface="Open Sans Light"/>
                <a:cs typeface="Open Sans Light"/>
                <a:sym typeface="Open Sans Light"/>
              </a:endParaRPr>
            </a:p>
            <a:p>
              <a:pPr indent="0" lvl="0" marL="0" marR="0" rtl="0" algn="ctr">
                <a:spcBef>
                  <a:spcPts val="0"/>
                </a:spcBef>
                <a:spcAft>
                  <a:spcPts val="0"/>
                </a:spcAft>
                <a:buNone/>
              </a:pPr>
              <a:r>
                <a:rPr lang="fr-FR" sz="900">
                  <a:solidFill>
                    <a:srgbClr val="FFFFFF"/>
                  </a:solidFill>
                  <a:latin typeface="Open Sans Light"/>
                  <a:ea typeface="Open Sans Light"/>
                  <a:cs typeface="Open Sans Light"/>
                  <a:sym typeface="Open Sans Light"/>
                </a:rPr>
                <a:t>Key questions in social science research</a:t>
              </a:r>
              <a:endParaRPr sz="900">
                <a:solidFill>
                  <a:schemeClr val="lt1"/>
                </a:solidFill>
                <a:latin typeface="Open Sans Light"/>
                <a:ea typeface="Open Sans Light"/>
                <a:cs typeface="Open Sans Light"/>
                <a:sym typeface="Open Sans Light"/>
              </a:endParaRPr>
            </a:p>
            <a:p>
              <a:pPr indent="0" lvl="0" marL="0" marR="0" rtl="0" algn="ctr">
                <a:spcBef>
                  <a:spcPts val="0"/>
                </a:spcBef>
                <a:spcAft>
                  <a:spcPts val="0"/>
                </a:spcAft>
                <a:buNone/>
              </a:pPr>
              <a:r>
                <a:rPr lang="fr-FR" sz="1100">
                  <a:solidFill>
                    <a:schemeClr val="lt1"/>
                  </a:solidFill>
                  <a:latin typeface="Open Sans Light"/>
                  <a:ea typeface="Open Sans Light"/>
                  <a:cs typeface="Open Sans Light"/>
                  <a:sym typeface="Open Sans Light"/>
                </a:rPr>
                <a:t> </a:t>
              </a:r>
              <a:endParaRPr sz="1100">
                <a:solidFill>
                  <a:schemeClr val="lt1"/>
                </a:solidFill>
                <a:latin typeface="Open Sans Light"/>
                <a:ea typeface="Open Sans Light"/>
                <a:cs typeface="Open Sans Light"/>
                <a:sym typeface="Open Sans Light"/>
              </a:endParaRPr>
            </a:p>
          </p:txBody>
        </p:sp>
        <p:sp>
          <p:nvSpPr>
            <p:cNvPr id="257" name="Google Shape;257;p3"/>
            <p:cNvSpPr/>
            <p:nvPr/>
          </p:nvSpPr>
          <p:spPr>
            <a:xfrm>
              <a:off x="3760932" y="1502319"/>
              <a:ext cx="3387354" cy="21120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2"/>
              </a:pPr>
              <a:r>
                <a:rPr lang="fr-FR" sz="900">
                  <a:solidFill>
                    <a:srgbClr val="2F9C67"/>
                  </a:solidFill>
                  <a:latin typeface="Open Sans Light"/>
                  <a:ea typeface="Open Sans Light"/>
                  <a:cs typeface="Open Sans Light"/>
                  <a:sym typeface="Open Sans Light"/>
                </a:rPr>
                <a:t>Who needs this information? </a:t>
              </a:r>
              <a:endParaRPr sz="900">
                <a:solidFill>
                  <a:schemeClr val="lt1"/>
                </a:solidFill>
                <a:latin typeface="Open Sans Light"/>
                <a:ea typeface="Open Sans Light"/>
                <a:cs typeface="Open Sans Light"/>
                <a:sym typeface="Open Sans Light"/>
              </a:endParaRPr>
            </a:p>
          </p:txBody>
        </p:sp>
        <p:cxnSp>
          <p:nvCxnSpPr>
            <p:cNvPr id="258" name="Google Shape;258;p3"/>
            <p:cNvCxnSpPr/>
            <p:nvPr/>
          </p:nvCxnSpPr>
          <p:spPr>
            <a:xfrm>
              <a:off x="3281616" y="2892950"/>
              <a:ext cx="252864" cy="0"/>
            </a:xfrm>
            <a:prstGeom prst="straightConnector1">
              <a:avLst/>
            </a:prstGeom>
            <a:noFill/>
            <a:ln cap="flat" cmpd="sng" w="12700">
              <a:solidFill>
                <a:srgbClr val="204669"/>
              </a:solidFill>
              <a:prstDash val="solid"/>
              <a:miter lim="800000"/>
              <a:headEnd len="sm" w="sm" type="none"/>
              <a:tailEnd len="sm" w="sm" type="none"/>
            </a:ln>
          </p:spPr>
        </p:cxnSp>
        <p:cxnSp>
          <p:nvCxnSpPr>
            <p:cNvPr id="259" name="Google Shape;259;p3"/>
            <p:cNvCxnSpPr/>
            <p:nvPr/>
          </p:nvCxnSpPr>
          <p:spPr>
            <a:xfrm rot="10800000">
              <a:off x="3535947" y="1278849"/>
              <a:ext cx="0" cy="3002228"/>
            </a:xfrm>
            <a:prstGeom prst="straightConnector1">
              <a:avLst/>
            </a:prstGeom>
            <a:noFill/>
            <a:ln cap="flat" cmpd="sng" w="12700">
              <a:solidFill>
                <a:srgbClr val="204669"/>
              </a:solidFill>
              <a:prstDash val="solid"/>
              <a:miter lim="800000"/>
              <a:headEnd len="sm" w="sm" type="none"/>
              <a:tailEnd len="sm" w="sm" type="none"/>
            </a:ln>
          </p:spPr>
        </p:cxnSp>
        <p:cxnSp>
          <p:nvCxnSpPr>
            <p:cNvPr id="260" name="Google Shape;260;p3"/>
            <p:cNvCxnSpPr/>
            <p:nvPr/>
          </p:nvCxnSpPr>
          <p:spPr>
            <a:xfrm>
              <a:off x="3535947" y="1278849"/>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1" name="Google Shape;261;p3"/>
            <p:cNvCxnSpPr/>
            <p:nvPr/>
          </p:nvCxnSpPr>
          <p:spPr>
            <a:xfrm>
              <a:off x="3535947" y="4282056"/>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2" name="Google Shape;262;p3"/>
            <p:cNvCxnSpPr/>
            <p:nvPr/>
          </p:nvCxnSpPr>
          <p:spPr>
            <a:xfrm rot="10800000">
              <a:off x="3535947" y="1611452"/>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3" name="Google Shape;263;p3"/>
            <p:cNvCxnSpPr/>
            <p:nvPr/>
          </p:nvCxnSpPr>
          <p:spPr>
            <a:xfrm rot="10800000">
              <a:off x="3535947" y="2012532"/>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4" name="Google Shape;264;p3"/>
            <p:cNvCxnSpPr/>
            <p:nvPr/>
          </p:nvCxnSpPr>
          <p:spPr>
            <a:xfrm rot="10800000">
              <a:off x="3535947" y="2403829"/>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5" name="Google Shape;265;p3"/>
            <p:cNvCxnSpPr/>
            <p:nvPr/>
          </p:nvCxnSpPr>
          <p:spPr>
            <a:xfrm rot="10800000">
              <a:off x="3535947" y="2765779"/>
              <a:ext cx="220584" cy="0"/>
            </a:xfrm>
            <a:prstGeom prst="straightConnector1">
              <a:avLst/>
            </a:prstGeom>
            <a:noFill/>
            <a:ln cap="flat" cmpd="sng" w="12700">
              <a:solidFill>
                <a:srgbClr val="204669"/>
              </a:solidFill>
              <a:prstDash val="solid"/>
              <a:miter lim="800000"/>
              <a:headEnd len="sm" w="sm" type="none"/>
              <a:tailEnd len="sm" w="sm" type="none"/>
            </a:ln>
          </p:spPr>
        </p:cxnSp>
        <p:sp>
          <p:nvSpPr>
            <p:cNvPr id="266" name="Google Shape;266;p3"/>
            <p:cNvSpPr/>
            <p:nvPr/>
          </p:nvSpPr>
          <p:spPr>
            <a:xfrm>
              <a:off x="3760932" y="3649910"/>
              <a:ext cx="3387354" cy="349702"/>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7"/>
              </a:pPr>
              <a:r>
                <a:rPr lang="fr-FR" sz="900">
                  <a:solidFill>
                    <a:srgbClr val="2F9C67"/>
                  </a:solidFill>
                  <a:latin typeface="Open Sans Light"/>
                  <a:ea typeface="Open Sans Light"/>
                  <a:cs typeface="Open Sans Light"/>
                  <a:sym typeface="Open Sans Light"/>
                </a:rPr>
                <a:t>How to ensure that the information is used to make operational and/or strategic decisions? </a:t>
              </a:r>
              <a:endParaRPr sz="900">
                <a:solidFill>
                  <a:schemeClr val="lt1"/>
                </a:solidFill>
                <a:latin typeface="Open Sans Light"/>
                <a:ea typeface="Open Sans Light"/>
                <a:cs typeface="Open Sans Light"/>
                <a:sym typeface="Open Sans Light"/>
              </a:endParaRPr>
            </a:p>
          </p:txBody>
        </p:sp>
        <p:cxnSp>
          <p:nvCxnSpPr>
            <p:cNvPr id="267" name="Google Shape;267;p3"/>
            <p:cNvCxnSpPr/>
            <p:nvPr/>
          </p:nvCxnSpPr>
          <p:spPr>
            <a:xfrm rot="10800000">
              <a:off x="3535947" y="3294030"/>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268" name="Google Shape;268;p3"/>
            <p:cNvCxnSpPr/>
            <p:nvPr/>
          </p:nvCxnSpPr>
          <p:spPr>
            <a:xfrm rot="10800000">
              <a:off x="3535947" y="3861411"/>
              <a:ext cx="220584" cy="0"/>
            </a:xfrm>
            <a:prstGeom prst="straightConnector1">
              <a:avLst/>
            </a:prstGeom>
            <a:noFill/>
            <a:ln cap="flat" cmpd="sng" w="12700">
              <a:solidFill>
                <a:srgbClr val="204669"/>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COMMUNITY FEEDBACK</a:t>
            </a:r>
            <a:endParaRPr/>
          </a:p>
        </p:txBody>
      </p:sp>
      <p:sp>
        <p:nvSpPr>
          <p:cNvPr id="275" name="Google Shape;275;p4"/>
          <p:cNvSpPr txBox="1"/>
          <p:nvPr>
            <p:ph idx="1" type="body"/>
          </p:nvPr>
        </p:nvSpPr>
        <p:spPr>
          <a:xfrm>
            <a:off x="628650" y="1369225"/>
            <a:ext cx="8061300" cy="3263400"/>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u="sng">
                <a:solidFill>
                  <a:srgbClr val="204669"/>
                </a:solidFill>
                <a:latin typeface="Open Sans SemiBold"/>
                <a:ea typeface="Open Sans SemiBold"/>
                <a:cs typeface="Open Sans SemiBold"/>
                <a:sym typeface="Open Sans SemiBold"/>
              </a:rPr>
              <a:t>Recap: What do we mean by community feedback?</a:t>
            </a:r>
            <a:endParaRPr/>
          </a:p>
          <a:p>
            <a:pPr indent="0" lvl="0" marL="0" rtl="0" algn="l">
              <a:lnSpc>
                <a:spcPct val="128333"/>
              </a:lnSpc>
              <a:spcBef>
                <a:spcPts val="750"/>
              </a:spcBef>
              <a:spcAft>
                <a:spcPts val="0"/>
              </a:spcAft>
              <a:buSzPts val="1200"/>
              <a:buNone/>
            </a:pPr>
            <a:r>
              <a:rPr b="1" lang="fr-FR">
                <a:solidFill>
                  <a:srgbClr val="204669"/>
                </a:solidFill>
                <a:latin typeface="Open Sans SemiBold"/>
                <a:ea typeface="Open Sans SemiBold"/>
                <a:cs typeface="Open Sans SemiBold"/>
                <a:sym typeface="Open Sans SemiBold"/>
              </a:rPr>
              <a:t>Community feedback </a:t>
            </a:r>
            <a:r>
              <a:rPr lang="fr-FR"/>
              <a:t>is any information shared by members of the community. Community members have a right to give their feedback.</a:t>
            </a:r>
            <a:endParaRPr/>
          </a:p>
          <a:p>
            <a:pPr indent="0" lvl="0" marL="0" rtl="0" algn="l">
              <a:lnSpc>
                <a:spcPct val="128333"/>
              </a:lnSpc>
              <a:spcBef>
                <a:spcPts val="1350"/>
              </a:spcBef>
              <a:spcAft>
                <a:spcPts val="0"/>
              </a:spcAft>
              <a:buSzPts val="1200"/>
              <a:buNone/>
            </a:pPr>
            <a:r>
              <a:rPr b="1" lang="fr-FR">
                <a:solidFill>
                  <a:srgbClr val="204669"/>
                </a:solidFill>
                <a:latin typeface="Open Sans SemiBold"/>
                <a:ea typeface="Open Sans SemiBold"/>
                <a:cs typeface="Open Sans SemiBold"/>
                <a:sym typeface="Open Sans SemiBold"/>
              </a:rPr>
              <a:t>A community feedback mechanism </a:t>
            </a:r>
            <a:r>
              <a:rPr lang="fr-FR"/>
              <a:t>is a way to systematically and regularly listen to and act on community feedback. </a:t>
            </a:r>
            <a:endParaRPr/>
          </a:p>
          <a:p>
            <a:pPr indent="0" lvl="0" marL="0" rtl="0" algn="l">
              <a:lnSpc>
                <a:spcPct val="128333"/>
              </a:lnSpc>
              <a:spcBef>
                <a:spcPts val="1350"/>
              </a:spcBef>
              <a:spcAft>
                <a:spcPts val="0"/>
              </a:spcAft>
              <a:buSzPts val="1200"/>
              <a:buNone/>
            </a:pPr>
            <a:r>
              <a:rPr b="1" lang="fr-FR">
                <a:solidFill>
                  <a:srgbClr val="204669"/>
                </a:solidFill>
                <a:latin typeface="Open Sans SemiBold"/>
                <a:ea typeface="Open Sans SemiBold"/>
                <a:cs typeface="Open Sans SemiBold"/>
                <a:sym typeface="Open Sans SemiBold"/>
              </a:rPr>
              <a:t>It’s an essential part of the response.</a:t>
            </a:r>
            <a:r>
              <a:rPr lang="fr-FR"/>
              <a:t> By recognizing, respecting and valuing local knowledge, we build and maintain trust and remain accountable. It’s our obligation to listen.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ph idx="1" type="body"/>
          </p:nvPr>
        </p:nvSpPr>
        <p:spPr>
          <a:xfrm>
            <a:off x="617291" y="1125000"/>
            <a:ext cx="4636249" cy="467076"/>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1E4E79"/>
                </a:solidFill>
                <a:latin typeface="Montserrat"/>
                <a:ea typeface="Montserrat"/>
                <a:cs typeface="Montserrat"/>
                <a:sym typeface="Montserrat"/>
              </a:rPr>
              <a:t>DRC Red Cross collecting community feedback for Ebola response and volcanic eruption</a:t>
            </a:r>
            <a:endParaRPr b="1">
              <a:latin typeface="Montserrat"/>
              <a:ea typeface="Montserrat"/>
              <a:cs typeface="Montserrat"/>
              <a:sym typeface="Montserrat"/>
            </a:endParaRPr>
          </a:p>
        </p:txBody>
      </p:sp>
      <p:sp>
        <p:nvSpPr>
          <p:cNvPr id="282" name="Google Shape;282;p5"/>
          <p:cNvSpPr/>
          <p:nvPr/>
        </p:nvSpPr>
        <p:spPr>
          <a:xfrm>
            <a:off x="7103356" y="367818"/>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p5"/>
          <p:cNvPicPr preferRelativeResize="0"/>
          <p:nvPr/>
        </p:nvPicPr>
        <p:blipFill rotWithShape="1">
          <a:blip r:embed="rId3">
            <a:alphaModFix/>
          </a:blip>
          <a:srcRect b="0" l="0" r="0" t="0"/>
          <a:stretch/>
        </p:blipFill>
        <p:spPr>
          <a:xfrm>
            <a:off x="7474855" y="689429"/>
            <a:ext cx="933595" cy="904420"/>
          </a:xfrm>
          <a:prstGeom prst="rect">
            <a:avLst/>
          </a:prstGeom>
          <a:noFill/>
          <a:ln>
            <a:noFill/>
          </a:ln>
        </p:spPr>
      </p:pic>
      <p:sp>
        <p:nvSpPr>
          <p:cNvPr id="284" name="Google Shape;284;p5"/>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CASE EXAMPLE</a:t>
            </a:r>
            <a:br>
              <a:rPr lang="fr-FR"/>
            </a:br>
            <a:endParaRPr/>
          </a:p>
        </p:txBody>
      </p:sp>
      <p:sp>
        <p:nvSpPr>
          <p:cNvPr id="285" name="Google Shape;285;p5"/>
          <p:cNvSpPr txBox="1"/>
          <p:nvPr/>
        </p:nvSpPr>
        <p:spPr>
          <a:xfrm>
            <a:off x="617291" y="4099724"/>
            <a:ext cx="4429359" cy="467076"/>
          </a:xfrm>
          <a:prstGeom prst="rect">
            <a:avLst/>
          </a:prstGeom>
          <a:noFill/>
          <a:ln>
            <a:noFill/>
          </a:ln>
        </p:spPr>
        <p:txBody>
          <a:bodyPr anchorCtr="0" anchor="t" bIns="45700" lIns="91425" spcFirstLastPara="1" rIns="91425" wrap="square" tIns="45700">
            <a:normAutofit/>
          </a:bodyPr>
          <a:lstStyle/>
          <a:p>
            <a:pPr indent="0" lvl="0" marL="0" marR="0" rtl="0" algn="l">
              <a:lnSpc>
                <a:spcPct val="154000"/>
              </a:lnSpc>
              <a:spcBef>
                <a:spcPts val="0"/>
              </a:spcBef>
              <a:spcAft>
                <a:spcPts val="0"/>
              </a:spcAft>
              <a:buClr>
                <a:srgbClr val="204669"/>
              </a:buClr>
              <a:buSzPts val="1000"/>
              <a:buFont typeface="Arial"/>
              <a:buNone/>
            </a:pPr>
            <a:r>
              <a:rPr b="0" i="0" lang="fr-FR" sz="1000">
                <a:solidFill>
                  <a:schemeClr val="dk1"/>
                </a:solidFill>
                <a:latin typeface="Open Sans Light"/>
                <a:ea typeface="Open Sans Light"/>
                <a:cs typeface="Open Sans Light"/>
                <a:sym typeface="Open Sans Light"/>
              </a:rPr>
              <a:t>Red Cross volunteers in DRC conduct contact tracing, alert communities and refer suspected Ebola cases to hospitals. </a:t>
            </a:r>
            <a:endParaRPr/>
          </a:p>
        </p:txBody>
      </p:sp>
      <p:pic>
        <p:nvPicPr>
          <p:cNvPr descr="A group of people sitting on a bench&#10;&#10;Description automatically generated with low confidence" id="286" name="Google Shape;286;p5"/>
          <p:cNvPicPr preferRelativeResize="0"/>
          <p:nvPr/>
        </p:nvPicPr>
        <p:blipFill rotWithShape="1">
          <a:blip r:embed="rId4">
            <a:alphaModFix/>
          </a:blip>
          <a:srcRect b="0" l="0" r="0" t="0"/>
          <a:stretch/>
        </p:blipFill>
        <p:spPr>
          <a:xfrm>
            <a:off x="800334" y="1795257"/>
            <a:ext cx="3883349" cy="2131925"/>
          </a:xfrm>
          <a:prstGeom prst="rect">
            <a:avLst/>
          </a:prstGeom>
          <a:noFill/>
          <a:ln cap="flat" cmpd="sng" w="120650">
            <a:solidFill>
              <a:srgbClr val="204669"/>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COMMUNITY FEEDBACK CYCLE</a:t>
            </a:r>
            <a:endParaRPr/>
          </a:p>
        </p:txBody>
      </p:sp>
      <p:sp>
        <p:nvSpPr>
          <p:cNvPr id="293" name="Google Shape;293;p6"/>
          <p:cNvSpPr txBox="1"/>
          <p:nvPr>
            <p:ph idx="1" type="body"/>
          </p:nvPr>
        </p:nvSpPr>
        <p:spPr>
          <a:xfrm>
            <a:off x="628649" y="1369219"/>
            <a:ext cx="2620869" cy="3263504"/>
          </a:xfrm>
          <a:prstGeom prst="rect">
            <a:avLst/>
          </a:prstGeom>
          <a:noFill/>
          <a:ln>
            <a:noFill/>
          </a:ln>
        </p:spPr>
        <p:txBody>
          <a:bodyPr anchorCtr="0" anchor="t" bIns="45700" lIns="91425" spcFirstLastPara="1" rIns="91425" wrap="square" tIns="45700">
            <a:normAutofit/>
          </a:bodyPr>
          <a:lstStyle/>
          <a:p>
            <a:pPr indent="-285750" lvl="0" marL="285750" rtl="0" algn="l">
              <a:lnSpc>
                <a:spcPct val="128333"/>
              </a:lnSpc>
              <a:spcBef>
                <a:spcPts val="0"/>
              </a:spcBef>
              <a:spcAft>
                <a:spcPts val="0"/>
              </a:spcAft>
              <a:buSzPts val="1200"/>
              <a:buChar char="•"/>
            </a:pPr>
            <a:r>
              <a:rPr lang="fr-FR"/>
              <a:t>Community members are involved and included at each stage</a:t>
            </a:r>
            <a:endParaRPr/>
          </a:p>
          <a:p>
            <a:pPr indent="-285750" lvl="0" marL="285750" rtl="0" algn="l">
              <a:lnSpc>
                <a:spcPct val="128333"/>
              </a:lnSpc>
              <a:spcBef>
                <a:spcPts val="750"/>
              </a:spcBef>
              <a:spcAft>
                <a:spcPts val="0"/>
              </a:spcAft>
              <a:buSzPts val="1200"/>
              <a:buChar char="•"/>
            </a:pPr>
            <a:r>
              <a:rPr lang="fr-FR"/>
              <a:t>We work together across silos – no “us and them”</a:t>
            </a:r>
            <a:endParaRPr/>
          </a:p>
          <a:p>
            <a:pPr indent="-285750" lvl="0" marL="285750" rtl="0" algn="l">
              <a:lnSpc>
                <a:spcPct val="128333"/>
              </a:lnSpc>
              <a:spcBef>
                <a:spcPts val="750"/>
              </a:spcBef>
              <a:spcAft>
                <a:spcPts val="0"/>
              </a:spcAft>
              <a:buSzPts val="1200"/>
              <a:buChar char="•"/>
            </a:pPr>
            <a:r>
              <a:rPr lang="fr-FR"/>
              <a:t>Data and actions taken are owned by the community</a:t>
            </a:r>
            <a:endParaRPr/>
          </a:p>
          <a:p>
            <a:pPr indent="-285750" lvl="0" marL="285750" rtl="0" algn="l">
              <a:lnSpc>
                <a:spcPct val="128333"/>
              </a:lnSpc>
              <a:spcBef>
                <a:spcPts val="750"/>
              </a:spcBef>
              <a:spcAft>
                <a:spcPts val="0"/>
              </a:spcAft>
              <a:buSzPts val="1200"/>
              <a:buChar char="•"/>
            </a:pPr>
            <a:r>
              <a:rPr lang="fr-FR"/>
              <a:t>Respectful listening is at the heart of community feedback</a:t>
            </a:r>
            <a:endParaRPr/>
          </a:p>
        </p:txBody>
      </p:sp>
      <p:pic>
        <p:nvPicPr>
          <p:cNvPr descr="Diagram&#10;&#10;Description automatically generated" id="294" name="Google Shape;294;p6"/>
          <p:cNvPicPr preferRelativeResize="0"/>
          <p:nvPr/>
        </p:nvPicPr>
        <p:blipFill rotWithShape="1">
          <a:blip r:embed="rId3">
            <a:alphaModFix/>
          </a:blip>
          <a:srcRect b="0" l="0" r="0" t="0"/>
          <a:stretch/>
        </p:blipFill>
        <p:spPr>
          <a:xfrm>
            <a:off x="1834197" y="674906"/>
            <a:ext cx="8168005" cy="40468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endParaRPr/>
          </a:p>
        </p:txBody>
      </p:sp>
      <p:sp>
        <p:nvSpPr>
          <p:cNvPr id="301" name="Google Shape;301;p7"/>
          <p:cNvSpPr txBox="1"/>
          <p:nvPr>
            <p:ph idx="1" type="body"/>
          </p:nvPr>
        </p:nvSpPr>
        <p:spPr>
          <a:xfrm>
            <a:off x="628650" y="1369219"/>
            <a:ext cx="4767008"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What does sensitive or critical feedback mean? </a:t>
            </a:r>
            <a:endParaRPr/>
          </a:p>
          <a:p>
            <a:pPr indent="-171450" lvl="0" marL="171450" marR="0" rtl="0" algn="l">
              <a:lnSpc>
                <a:spcPct val="128333"/>
              </a:lnSpc>
              <a:spcBef>
                <a:spcPts val="750"/>
              </a:spcBef>
              <a:spcAft>
                <a:spcPts val="0"/>
              </a:spcAft>
              <a:buClr>
                <a:srgbClr val="204669"/>
              </a:buClr>
              <a:buSzPts val="1200"/>
              <a:buFont typeface="Arial"/>
              <a:buChar char="•"/>
            </a:pPr>
            <a:r>
              <a:rPr lang="fr-FR"/>
              <a:t>Why would it need to be escalated to program teams or leadership quickly? </a:t>
            </a:r>
            <a:endParaRPr/>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t/>
            </a:r>
            <a:endParaRPr i="1"/>
          </a:p>
          <a:p>
            <a:pPr indent="0" lvl="0" marL="0" rtl="0" algn="l">
              <a:lnSpc>
                <a:spcPct val="128333"/>
              </a:lnSpc>
              <a:spcBef>
                <a:spcPts val="750"/>
              </a:spcBef>
              <a:spcAft>
                <a:spcPts val="0"/>
              </a:spcAft>
              <a:buSzPts val="1200"/>
              <a:buNone/>
            </a:pPr>
            <a:r>
              <a:rPr i="1" lang="fr-FR"/>
              <a:t>Refer to Session 4.9 for Stages 1-2</a:t>
            </a:r>
            <a:endParaRPr/>
          </a:p>
          <a:p>
            <a:pPr indent="0" lvl="0" marL="0" rtl="0" algn="l">
              <a:lnSpc>
                <a:spcPct val="128333"/>
              </a:lnSpc>
              <a:spcBef>
                <a:spcPts val="750"/>
              </a:spcBef>
              <a:spcAft>
                <a:spcPts val="0"/>
              </a:spcAft>
              <a:buSzPts val="1200"/>
              <a:buNone/>
            </a:pPr>
            <a:r>
              <a:t/>
            </a:r>
            <a:endParaRPr i="1"/>
          </a:p>
        </p:txBody>
      </p:sp>
      <p:sp>
        <p:nvSpPr>
          <p:cNvPr id="302" name="Google Shape;302;p7"/>
          <p:cNvSpPr/>
          <p:nvPr/>
        </p:nvSpPr>
        <p:spPr>
          <a:xfrm>
            <a:off x="7103356" y="367818"/>
            <a:ext cx="1584176" cy="1584176"/>
          </a:xfrm>
          <a:prstGeom prst="ellipse">
            <a:avLst/>
          </a:prstGeom>
          <a:solidFill>
            <a:srgbClr val="204669">
              <a:alpha val="9803"/>
            </a:srgbClr>
          </a:solidFill>
          <a:ln cap="flat" cmpd="sng" w="9525">
            <a:solidFill>
              <a:srgbClr val="2046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3" name="Google Shape;303;p7"/>
          <p:cNvPicPr preferRelativeResize="0"/>
          <p:nvPr/>
        </p:nvPicPr>
        <p:blipFill rotWithShape="1">
          <a:blip r:embed="rId3">
            <a:alphaModFix/>
          </a:blip>
          <a:srcRect b="0" l="0" r="0" t="0"/>
          <a:stretch/>
        </p:blipFill>
        <p:spPr>
          <a:xfrm>
            <a:off x="7456626" y="627534"/>
            <a:ext cx="807638" cy="10932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8"/>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endParaRPr/>
          </a:p>
        </p:txBody>
      </p:sp>
      <p:pic>
        <p:nvPicPr>
          <p:cNvPr id="310" name="Google Shape;310;p8"/>
          <p:cNvPicPr preferRelativeResize="0"/>
          <p:nvPr/>
        </p:nvPicPr>
        <p:blipFill rotWithShape="1">
          <a:blip r:embed="rId3">
            <a:alphaModFix/>
          </a:blip>
          <a:srcRect b="0" l="0" r="0" t="0"/>
          <a:stretch/>
        </p:blipFill>
        <p:spPr>
          <a:xfrm>
            <a:off x="863430" y="1270388"/>
            <a:ext cx="7475663" cy="3403554"/>
          </a:xfrm>
          <a:prstGeom prst="rect">
            <a:avLst/>
          </a:prstGeom>
          <a:noFill/>
          <a:ln>
            <a:noFill/>
          </a:ln>
        </p:spPr>
      </p:pic>
      <p:sp>
        <p:nvSpPr>
          <p:cNvPr id="311" name="Google Shape;311;p8"/>
          <p:cNvSpPr txBox="1"/>
          <p:nvPr/>
        </p:nvSpPr>
        <p:spPr>
          <a:xfrm>
            <a:off x="1377683" y="1764204"/>
            <a:ext cx="2698727" cy="54014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None/>
            </a:pPr>
            <a:r>
              <a:rPr b="1" lang="fr-FR" sz="1200">
                <a:solidFill>
                  <a:srgbClr val="2F9C67"/>
                </a:solidFill>
                <a:latin typeface="Montserrat"/>
                <a:ea typeface="Montserrat"/>
                <a:cs typeface="Montserrat"/>
                <a:sym typeface="Montserrat"/>
              </a:rPr>
              <a:t>SENSITIVE FEEDBACK</a:t>
            </a:r>
            <a:endParaRPr/>
          </a:p>
          <a:p>
            <a:pPr indent="0" lvl="1" marL="0" marR="0" rtl="0" algn="l">
              <a:lnSpc>
                <a:spcPct val="90000"/>
              </a:lnSpc>
              <a:spcBef>
                <a:spcPts val="0"/>
              </a:spcBef>
              <a:spcAft>
                <a:spcPts val="0"/>
              </a:spcAft>
              <a:buNone/>
            </a:pPr>
            <a:r>
              <a:rPr b="0" i="0" lang="fr-FR" sz="900" u="none" cap="none" strike="noStrike">
                <a:solidFill>
                  <a:srgbClr val="2F9C67"/>
                </a:solidFill>
                <a:latin typeface="Open Sans Light"/>
                <a:ea typeface="Open Sans Light"/>
                <a:cs typeface="Open Sans Light"/>
                <a:sym typeface="Open Sans Light"/>
              </a:rPr>
              <a:t>Any information that can put the person sharing it or other people linked to it at risk and needs to be handled with care</a:t>
            </a:r>
            <a:endParaRPr/>
          </a:p>
        </p:txBody>
      </p:sp>
      <p:sp>
        <p:nvSpPr>
          <p:cNvPr id="312" name="Google Shape;312;p8"/>
          <p:cNvSpPr txBox="1"/>
          <p:nvPr/>
        </p:nvSpPr>
        <p:spPr>
          <a:xfrm>
            <a:off x="5746384" y="2725136"/>
            <a:ext cx="2252871" cy="41549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None/>
            </a:pPr>
            <a:r>
              <a:rPr b="1" lang="fr-FR" sz="1200">
                <a:solidFill>
                  <a:srgbClr val="2F9C67"/>
                </a:solidFill>
                <a:latin typeface="Montserrat"/>
                <a:ea typeface="Montserrat"/>
                <a:cs typeface="Montserrat"/>
                <a:sym typeface="Montserrat"/>
              </a:rPr>
              <a:t>CRITICAL FEEDBACK</a:t>
            </a:r>
            <a:endParaRPr/>
          </a:p>
          <a:p>
            <a:pPr indent="0" lvl="1" marL="0" marR="0" rtl="0" algn="l">
              <a:lnSpc>
                <a:spcPct val="90000"/>
              </a:lnSpc>
              <a:spcBef>
                <a:spcPts val="0"/>
              </a:spcBef>
              <a:spcAft>
                <a:spcPts val="0"/>
              </a:spcAft>
              <a:buNone/>
            </a:pPr>
            <a:r>
              <a:rPr b="0" i="0" lang="fr-FR" sz="900" u="none" cap="none" strike="noStrike">
                <a:solidFill>
                  <a:srgbClr val="2F9C67"/>
                </a:solidFill>
                <a:latin typeface="Open Sans Light"/>
                <a:ea typeface="Open Sans Light"/>
                <a:cs typeface="Open Sans Light"/>
                <a:sym typeface="Open Sans Light"/>
              </a:rPr>
              <a:t>Any feedback that requires urgent/timely follow-up but is not sensitive in nature</a:t>
            </a:r>
            <a:endParaRPr/>
          </a:p>
        </p:txBody>
      </p:sp>
      <p:sp>
        <p:nvSpPr>
          <p:cNvPr id="313" name="Google Shape;313;p8"/>
          <p:cNvSpPr txBox="1"/>
          <p:nvPr/>
        </p:nvSpPr>
        <p:spPr>
          <a:xfrm>
            <a:off x="1207566" y="3531455"/>
            <a:ext cx="2156867" cy="66479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None/>
            </a:pPr>
            <a:r>
              <a:rPr b="1" lang="fr-FR" sz="1200">
                <a:solidFill>
                  <a:srgbClr val="2F9C67"/>
                </a:solidFill>
                <a:latin typeface="Montserrat"/>
                <a:ea typeface="Montserrat"/>
                <a:cs typeface="Montserrat"/>
                <a:sym typeface="Montserrat"/>
              </a:rPr>
              <a:t>ROUTINE FEEDBACK</a:t>
            </a:r>
            <a:endParaRPr/>
          </a:p>
          <a:p>
            <a:pPr indent="0" lvl="1" marL="0" marR="0" rtl="0" algn="l">
              <a:lnSpc>
                <a:spcPct val="90000"/>
              </a:lnSpc>
              <a:spcBef>
                <a:spcPts val="0"/>
              </a:spcBef>
              <a:spcAft>
                <a:spcPts val="0"/>
              </a:spcAft>
              <a:buNone/>
            </a:pPr>
            <a:r>
              <a:rPr b="0" i="0" lang="fr-FR" sz="900" u="none" cap="none" strike="noStrike">
                <a:solidFill>
                  <a:srgbClr val="2F9C67"/>
                </a:solidFill>
                <a:latin typeface="Open Sans Light"/>
                <a:ea typeface="Open Sans Light"/>
                <a:cs typeface="Open Sans Light"/>
                <a:sym typeface="Open Sans Light"/>
              </a:rPr>
              <a:t>Any feedback that does not require an urgent response and can be incorporated into routine feedback collection, analysis, action, and response cycles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STAGE 3: REFERRAL AND ANALYSIS</a:t>
            </a:r>
            <a:br>
              <a:rPr lang="fr-FR"/>
            </a:br>
            <a:endParaRPr/>
          </a:p>
        </p:txBody>
      </p:sp>
      <p:sp>
        <p:nvSpPr>
          <p:cNvPr id="320" name="Google Shape;320;p9"/>
          <p:cNvSpPr txBox="1"/>
          <p:nvPr>
            <p:ph idx="1" type="body"/>
          </p:nvPr>
        </p:nvSpPr>
        <p:spPr>
          <a:xfrm>
            <a:off x="628651" y="1369219"/>
            <a:ext cx="3842783"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Open Sans ExtraBold"/>
                <a:ea typeface="Open Sans ExtraBold"/>
                <a:cs typeface="Open Sans ExtraBold"/>
                <a:sym typeface="Open Sans ExtraBold"/>
              </a:rPr>
              <a:t>1. Consolidate and clean the feedback</a:t>
            </a:r>
            <a:endParaRPr/>
          </a:p>
          <a:p>
            <a:pPr indent="0" lvl="0" marL="0" rtl="0" algn="l">
              <a:lnSpc>
                <a:spcPct val="128333"/>
              </a:lnSpc>
              <a:spcBef>
                <a:spcPts val="750"/>
              </a:spcBef>
              <a:spcAft>
                <a:spcPts val="0"/>
              </a:spcAft>
              <a:buSzPts val="1200"/>
              <a:buNone/>
            </a:pPr>
            <a:r>
              <a:rPr lang="fr-FR" u="sng"/>
              <a:t>Consolidate</a:t>
            </a:r>
            <a:endParaRPr u="sng"/>
          </a:p>
          <a:p>
            <a:pPr indent="0" lvl="0" marL="0" rtl="0" algn="l">
              <a:lnSpc>
                <a:spcPct val="128333"/>
              </a:lnSpc>
              <a:spcBef>
                <a:spcPts val="750"/>
              </a:spcBef>
              <a:spcAft>
                <a:spcPts val="0"/>
              </a:spcAft>
              <a:buSzPts val="1200"/>
              <a:buNone/>
            </a:pPr>
            <a:r>
              <a:rPr lang="fr-FR"/>
              <a:t>Gather and organise the feedback into one place as soon as you can after collection</a:t>
            </a:r>
            <a:endParaRPr/>
          </a:p>
          <a:p>
            <a:pPr indent="0" lvl="0" marL="0" rtl="0" algn="l">
              <a:lnSpc>
                <a:spcPct val="128333"/>
              </a:lnSpc>
              <a:spcBef>
                <a:spcPts val="750"/>
              </a:spcBef>
              <a:spcAft>
                <a:spcPts val="0"/>
              </a:spcAft>
              <a:buSzPts val="1200"/>
              <a:buNone/>
            </a:pPr>
            <a:r>
              <a:rPr lang="fr-FR"/>
              <a:t>Examples: </a:t>
            </a:r>
            <a:endParaRPr/>
          </a:p>
          <a:p>
            <a:pPr indent="-171450" lvl="0" marL="171450" marR="0" rtl="0" algn="l">
              <a:lnSpc>
                <a:spcPct val="128333"/>
              </a:lnSpc>
              <a:spcBef>
                <a:spcPts val="750"/>
              </a:spcBef>
              <a:spcAft>
                <a:spcPts val="0"/>
              </a:spcAft>
              <a:buClr>
                <a:srgbClr val="204669"/>
              </a:buClr>
              <a:buSzPts val="1200"/>
              <a:buFont typeface="Arial"/>
              <a:buChar char="•"/>
            </a:pPr>
            <a:r>
              <a:rPr lang="fr-FR"/>
              <a:t>Type feedback into a logbook or common database</a:t>
            </a:r>
            <a:endParaRPr/>
          </a:p>
          <a:p>
            <a:pPr indent="-171450" lvl="0" marL="171450" marR="0" rtl="0" algn="l">
              <a:lnSpc>
                <a:spcPct val="128333"/>
              </a:lnSpc>
              <a:spcBef>
                <a:spcPts val="750"/>
              </a:spcBef>
              <a:spcAft>
                <a:spcPts val="0"/>
              </a:spcAft>
              <a:buClr>
                <a:srgbClr val="204669"/>
              </a:buClr>
              <a:buSzPts val="1200"/>
              <a:buFont typeface="Arial"/>
              <a:buChar char="•"/>
            </a:pPr>
            <a:r>
              <a:rPr lang="fr-FR"/>
              <a:t>Discuss feedback verbally in a meeting</a:t>
            </a:r>
            <a:endParaRPr/>
          </a:p>
          <a:p>
            <a:pPr indent="-171450" lvl="0" marL="171450" marR="0" rtl="0" algn="l">
              <a:lnSpc>
                <a:spcPct val="128333"/>
              </a:lnSpc>
              <a:spcBef>
                <a:spcPts val="750"/>
              </a:spcBef>
              <a:spcAft>
                <a:spcPts val="0"/>
              </a:spcAft>
              <a:buClr>
                <a:srgbClr val="204669"/>
              </a:buClr>
              <a:buSzPts val="1200"/>
              <a:buFont typeface="Arial"/>
              <a:buChar char="•"/>
            </a:pPr>
            <a:r>
              <a:rPr lang="fr-FR"/>
              <a:t>Write up notes and data collection forms</a:t>
            </a:r>
            <a:endParaRPr u="sng"/>
          </a:p>
          <a:p>
            <a:pPr indent="-95250" lvl="0" marL="171450" marR="0" rtl="0" algn="l">
              <a:lnSpc>
                <a:spcPct val="128333"/>
              </a:lnSpc>
              <a:spcBef>
                <a:spcPts val="750"/>
              </a:spcBef>
              <a:spcAft>
                <a:spcPts val="0"/>
              </a:spcAft>
              <a:buClr>
                <a:srgbClr val="204669"/>
              </a:buClr>
              <a:buSzPts val="1200"/>
              <a:buFont typeface="Arial"/>
              <a:buNone/>
            </a:pPr>
            <a:r>
              <a:t/>
            </a:r>
            <a:endParaRPr/>
          </a:p>
        </p:txBody>
      </p:sp>
      <p:sp>
        <p:nvSpPr>
          <p:cNvPr id="321" name="Google Shape;321;p9"/>
          <p:cNvSpPr txBox="1"/>
          <p:nvPr/>
        </p:nvSpPr>
        <p:spPr>
          <a:xfrm>
            <a:off x="4672567" y="1342201"/>
            <a:ext cx="4251694" cy="3263504"/>
          </a:xfrm>
          <a:prstGeom prst="rect">
            <a:avLst/>
          </a:prstGeom>
          <a:noFill/>
          <a:ln>
            <a:noFill/>
          </a:ln>
        </p:spPr>
        <p:txBody>
          <a:bodyPr anchorCtr="0" anchor="t" bIns="45700" lIns="91425" spcFirstLastPara="1" rIns="91425" wrap="square" tIns="45700">
            <a:normAutofit/>
          </a:bodyPr>
          <a:lstStyle/>
          <a:p>
            <a:pPr indent="0" lvl="0" marL="0" marR="0" rtl="0" algn="l">
              <a:lnSpc>
                <a:spcPct val="128333"/>
              </a:lnSpc>
              <a:spcBef>
                <a:spcPts val="0"/>
              </a:spcBef>
              <a:spcAft>
                <a:spcPts val="0"/>
              </a:spcAft>
              <a:buClr>
                <a:srgbClr val="204669"/>
              </a:buClr>
              <a:buSzPts val="1200"/>
              <a:buFont typeface="Arial"/>
              <a:buNone/>
            </a:pPr>
            <a:r>
              <a:t/>
            </a:r>
            <a:endParaRPr b="0" i="0" sz="1200" u="sng">
              <a:solidFill>
                <a:schemeClr val="dk1"/>
              </a:solidFill>
              <a:latin typeface="Open Sans Light"/>
              <a:ea typeface="Open Sans Light"/>
              <a:cs typeface="Open Sans Light"/>
              <a:sym typeface="Open Sans Light"/>
            </a:endParaRPr>
          </a:p>
          <a:p>
            <a:pPr indent="0" lvl="0" marL="0" marR="0" rtl="0" algn="l">
              <a:lnSpc>
                <a:spcPct val="128333"/>
              </a:lnSpc>
              <a:spcBef>
                <a:spcPts val="750"/>
              </a:spcBef>
              <a:spcAft>
                <a:spcPts val="0"/>
              </a:spcAft>
              <a:buClr>
                <a:srgbClr val="204669"/>
              </a:buClr>
              <a:buSzPts val="1200"/>
              <a:buFont typeface="Arial"/>
              <a:buNone/>
            </a:pPr>
            <a:r>
              <a:rPr b="0" i="0" lang="fr-FR" sz="1200" u="sng">
                <a:solidFill>
                  <a:schemeClr val="dk1"/>
                </a:solidFill>
                <a:latin typeface="Open Sans Light"/>
                <a:ea typeface="Open Sans Light"/>
                <a:cs typeface="Open Sans Light"/>
                <a:sym typeface="Open Sans Light"/>
              </a:rPr>
              <a:t>Clean</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Look through your data to make sure everything is clear, complete, </a:t>
            </a:r>
            <a:br>
              <a:rPr b="0" i="0" lang="fr-FR" sz="1200">
                <a:solidFill>
                  <a:schemeClr val="dk1"/>
                </a:solidFill>
                <a:latin typeface="Open Sans Light"/>
                <a:ea typeface="Open Sans Light"/>
                <a:cs typeface="Open Sans Light"/>
                <a:sym typeface="Open Sans Light"/>
              </a:rPr>
            </a:br>
            <a:r>
              <a:rPr b="0" i="0" lang="fr-FR" sz="1200">
                <a:solidFill>
                  <a:schemeClr val="dk1"/>
                </a:solidFill>
                <a:latin typeface="Open Sans Light"/>
                <a:ea typeface="Open Sans Light"/>
                <a:cs typeface="Open Sans Light"/>
                <a:sym typeface="Open Sans Light"/>
              </a:rPr>
              <a:t>free from errors and well classified (especially for sensitive feedback)</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Work with a teammate to check each others’ work</a:t>
            </a:r>
            <a:endParaRPr b="0" i="0" sz="1200">
              <a:solidFill>
                <a:schemeClr val="dk1"/>
              </a:solidFill>
              <a:latin typeface="Open Sans Light"/>
              <a:ea typeface="Open Sans Light"/>
              <a:cs typeface="Open Sans Light"/>
              <a:sym typeface="Open Sans Light"/>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Communicate with feedback collectors about any patterns in data quality issues</a:t>
            </a:r>
            <a:endParaRPr/>
          </a:p>
          <a:p>
            <a:pPr indent="0" lvl="0" marL="0" marR="0" rtl="0" algn="l">
              <a:lnSpc>
                <a:spcPct val="128333"/>
              </a:lnSpc>
              <a:spcBef>
                <a:spcPts val="750"/>
              </a:spcBef>
              <a:spcAft>
                <a:spcPts val="0"/>
              </a:spcAft>
              <a:buClr>
                <a:srgbClr val="204669"/>
              </a:buClr>
              <a:buSzPts val="1200"/>
              <a:buFont typeface="Arial"/>
              <a:buNone/>
            </a:pPr>
            <a:r>
              <a:rPr b="0" i="1" lang="fr-FR" sz="1200">
                <a:solidFill>
                  <a:schemeClr val="dk1"/>
                </a:solidFill>
                <a:latin typeface="Open Sans Light"/>
                <a:ea typeface="Open Sans Light"/>
                <a:cs typeface="Open Sans Light"/>
                <a:sym typeface="Open Sans Light"/>
              </a:rPr>
              <a:t>For more detailed instructions on data cleaning, see the IFRC Feedback Kit.</a:t>
            </a:r>
            <a:endParaRPr/>
          </a:p>
          <a:p>
            <a:pPr indent="0" lvl="0" marL="0" marR="0" rtl="0" algn="l">
              <a:lnSpc>
                <a:spcPct val="128333"/>
              </a:lnSpc>
              <a:spcBef>
                <a:spcPts val="750"/>
              </a:spcBef>
              <a:spcAft>
                <a:spcPts val="0"/>
              </a:spcAft>
              <a:buClr>
                <a:srgbClr val="204669"/>
              </a:buClr>
              <a:buSzPts val="1200"/>
              <a:buFont typeface="Arial"/>
              <a:buNone/>
            </a:pPr>
            <a:r>
              <a:t/>
            </a:r>
            <a:endParaRPr b="0" i="0" sz="1200">
              <a:solidFill>
                <a:schemeClr val="dk1"/>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2022-03-21T09:09:42Z</dcterms:created>
  <dc:creator>Microsoft Office User</dc:creator>
</cp:coreProperties>
</file>